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8" r:id="rId2"/>
    <p:sldId id="449" r:id="rId3"/>
    <p:sldId id="457" r:id="rId4"/>
    <p:sldId id="450" r:id="rId5"/>
    <p:sldId id="458" r:id="rId6"/>
    <p:sldId id="459" r:id="rId7"/>
    <p:sldId id="460" r:id="rId8"/>
    <p:sldId id="462" r:id="rId9"/>
    <p:sldId id="463" r:id="rId10"/>
    <p:sldId id="466" r:id="rId11"/>
    <p:sldId id="467" r:id="rId12"/>
    <p:sldId id="470" r:id="rId13"/>
    <p:sldId id="468" r:id="rId14"/>
    <p:sldId id="469" r:id="rId15"/>
    <p:sldId id="472" r:id="rId16"/>
    <p:sldId id="473" r:id="rId17"/>
    <p:sldId id="474" r:id="rId18"/>
    <p:sldId id="475" r:id="rId19"/>
    <p:sldId id="476" r:id="rId20"/>
    <p:sldId id="480" r:id="rId21"/>
    <p:sldId id="478" r:id="rId22"/>
    <p:sldId id="454" r:id="rId23"/>
    <p:sldId id="455" r:id="rId24"/>
    <p:sldId id="456" r:id="rId25"/>
    <p:sldId id="481" r:id="rId26"/>
    <p:sldId id="437" r:id="rId27"/>
    <p:sldId id="453" r:id="rId28"/>
    <p:sldId id="426" r:id="rId29"/>
    <p:sldId id="36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E7BF"/>
    <a:srgbClr val="FFFF66"/>
    <a:srgbClr val="B2F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2892" autoAdjust="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11D4A-95C9-40B3-872E-041E0FDB8A9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9A67-4457-4C38-9ED5-8FDEC61A2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3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100" smtClean="0"/>
              <a:t>30 min talk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Interactions: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affect other organisms, other organisms affect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plants – plants provide food for nematodes.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bacteria, nematodes farm bacteria – in soil, insects,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bacteria feed nematodes, bacteria kill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fungi and are fed upon by fungi.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protozoa and microarthropods, tardigrades, mites,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collembola and are fed upon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What are the ecosystem effects (effects on functions)?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Enrichment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Movement of and to resources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cycling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movement and sequestration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Effects on services?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Antagonists of nematodes occur in many groups of organisms that are components of the </a:t>
            </a:r>
            <a:r>
              <a:rPr lang="en-US" sz="1100" smtClean="0">
                <a:hlinkClick r:id="rId3" action="ppaction://hlinkfile"/>
              </a:rPr>
              <a:t>soil food web</a:t>
            </a:r>
            <a:r>
              <a:rPr lang="en-US" sz="1100" smtClean="0"/>
              <a:t>. 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The interactions of many soil organisms results in biological buffering or regulation of the nematode population through the mechanisms of </a:t>
            </a:r>
            <a:r>
              <a:rPr lang="en-US" sz="1100" i="1" smtClean="0">
                <a:hlinkClick r:id="rId4" action="ppaction://hlinkfile"/>
              </a:rPr>
              <a:t>Exploitation</a:t>
            </a:r>
            <a:r>
              <a:rPr lang="en-US" sz="1100" smtClean="0"/>
              <a:t>, </a:t>
            </a:r>
            <a:r>
              <a:rPr lang="en-US" sz="1100" i="1" smtClean="0">
                <a:hlinkClick r:id="rId4" action="ppaction://hlinkfile"/>
              </a:rPr>
              <a:t>Competition</a:t>
            </a:r>
            <a:r>
              <a:rPr lang="en-US" sz="1100" smtClean="0"/>
              <a:t>, and </a:t>
            </a:r>
            <a:r>
              <a:rPr lang="en-US" sz="1100" i="1" smtClean="0">
                <a:hlinkClick r:id="rId4" action="ppaction://hlinkfile"/>
              </a:rPr>
              <a:t>Antibiosis</a:t>
            </a:r>
            <a:endParaRPr lang="en-US" sz="1100" smtClean="0"/>
          </a:p>
          <a:p>
            <a:pPr>
              <a:lnSpc>
                <a:spcPct val="80000"/>
              </a:lnSpc>
            </a:pPr>
            <a:endParaRPr lang="en-US" sz="1100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335B75-5787-4119-985E-1A843CBD11AC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Interactions:</a:t>
            </a:r>
          </a:p>
          <a:p>
            <a:pPr>
              <a:defRPr/>
            </a:pPr>
            <a:r>
              <a:rPr lang="en-US" dirty="0" smtClean="0"/>
              <a:t>Nematodes affect other organisms, other organisms affect nematodes</a:t>
            </a:r>
          </a:p>
          <a:p>
            <a:pPr>
              <a:defRPr/>
            </a:pPr>
            <a:r>
              <a:rPr lang="en-US" dirty="0" smtClean="0"/>
              <a:t>Nematodes feed on plants – plants provide food for nematodes.</a:t>
            </a:r>
          </a:p>
          <a:p>
            <a:pPr>
              <a:defRPr/>
            </a:pPr>
            <a:r>
              <a:rPr lang="en-US" dirty="0" smtClean="0"/>
              <a:t>Nematodes feed on bacteria, nematodes farm bacteria – in soil, insects, </a:t>
            </a:r>
          </a:p>
          <a:p>
            <a:pPr>
              <a:defRPr/>
            </a:pPr>
            <a:r>
              <a:rPr lang="en-US" dirty="0" smtClean="0"/>
              <a:t>bacteria feed nematodes, bacteria kill nematodes</a:t>
            </a:r>
          </a:p>
          <a:p>
            <a:pPr>
              <a:defRPr/>
            </a:pPr>
            <a:r>
              <a:rPr lang="en-US" dirty="0" smtClean="0"/>
              <a:t>Nematodes feed on fungi and are fed upon by fungi.</a:t>
            </a:r>
          </a:p>
          <a:p>
            <a:pPr>
              <a:defRPr/>
            </a:pPr>
            <a:r>
              <a:rPr lang="en-US" dirty="0" smtClean="0"/>
              <a:t>Nematodes feed on protozoa and </a:t>
            </a:r>
            <a:r>
              <a:rPr lang="en-US" dirty="0" err="1" smtClean="0"/>
              <a:t>microarthropods</a:t>
            </a:r>
            <a:r>
              <a:rPr lang="en-US" dirty="0" smtClean="0"/>
              <a:t>, </a:t>
            </a:r>
            <a:r>
              <a:rPr lang="en-US" dirty="0" err="1" smtClean="0"/>
              <a:t>tardigrades</a:t>
            </a:r>
            <a:r>
              <a:rPr lang="en-US" dirty="0" smtClean="0"/>
              <a:t>, mites, </a:t>
            </a:r>
          </a:p>
          <a:p>
            <a:pPr>
              <a:defRPr/>
            </a:pPr>
            <a:r>
              <a:rPr lang="en-US" dirty="0" err="1" smtClean="0"/>
              <a:t>collembola</a:t>
            </a:r>
            <a:r>
              <a:rPr lang="en-US" dirty="0" smtClean="0"/>
              <a:t> and are fed upon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What are the ecosystem effects (effects on functions)?</a:t>
            </a:r>
          </a:p>
          <a:p>
            <a:pPr>
              <a:defRPr/>
            </a:pPr>
            <a:r>
              <a:rPr lang="en-US" dirty="0" smtClean="0"/>
              <a:t>Enrichment</a:t>
            </a:r>
          </a:p>
          <a:p>
            <a:pPr>
              <a:defRPr/>
            </a:pPr>
            <a:r>
              <a:rPr lang="en-US" dirty="0" smtClean="0"/>
              <a:t>Movement of and to resources</a:t>
            </a:r>
          </a:p>
          <a:p>
            <a:pPr>
              <a:defRPr/>
            </a:pPr>
            <a:r>
              <a:rPr lang="en-US" dirty="0" smtClean="0"/>
              <a:t>Nutrient and carbon cycling</a:t>
            </a:r>
          </a:p>
          <a:p>
            <a:pPr>
              <a:defRPr/>
            </a:pPr>
            <a:r>
              <a:rPr lang="en-US" dirty="0" smtClean="0"/>
              <a:t>Nutrient and carbon movement and sequestration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Effects on services?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Antagonists of nematodes occur in many groups of organisms that are components of the </a:t>
            </a:r>
            <a:r>
              <a:rPr lang="en-US" dirty="0" smtClean="0">
                <a:hlinkClick r:id="rId3" action="ppaction://hlinkfile"/>
              </a:rPr>
              <a:t>soil food web</a:t>
            </a:r>
            <a:r>
              <a:rPr lang="en-US" dirty="0" smtClean="0"/>
              <a:t>.  </a:t>
            </a:r>
          </a:p>
          <a:p>
            <a:pPr>
              <a:defRPr/>
            </a:pPr>
            <a:r>
              <a:rPr lang="en-US" dirty="0" smtClean="0"/>
              <a:t>The interactions of many soil organisms results in biological buffering or regulation of the nematode population through the mechanisms of </a:t>
            </a:r>
            <a:r>
              <a:rPr lang="en-US" i="1" dirty="0" smtClean="0">
                <a:hlinkClick r:id="rId4" action="ppaction://hlinkfile"/>
              </a:rPr>
              <a:t>Exploitation</a:t>
            </a:r>
            <a:r>
              <a:rPr lang="en-US" dirty="0" smtClean="0"/>
              <a:t>, </a:t>
            </a:r>
            <a:r>
              <a:rPr lang="en-US" i="1" dirty="0" smtClean="0">
                <a:hlinkClick r:id="rId4" action="ppaction://hlinkfile"/>
              </a:rPr>
              <a:t>Competition</a:t>
            </a:r>
            <a:r>
              <a:rPr lang="en-US" dirty="0" smtClean="0"/>
              <a:t>, and </a:t>
            </a:r>
            <a:r>
              <a:rPr lang="en-US" i="1" dirty="0" smtClean="0">
                <a:hlinkClick r:id="rId4" action="ppaction://hlinkfile"/>
              </a:rPr>
              <a:t>Antibiosis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4D615ED-778E-476F-A015-CC959A2CCC10}" type="slidenum">
              <a:rPr lang="en-US" sz="1200"/>
              <a:pPr algn="r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4517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300" dirty="0"/>
              <a:t>The soil provides habitat for myriad organisms of different type, size, and physiological activity. Their activities, which</a:t>
            </a:r>
          </a:p>
          <a:p>
            <a:r>
              <a:rPr lang="en-US" sz="1300" dirty="0"/>
              <a:t>are integral to the ecosystem functions of a healthy soil, include the decomposition of organic materials, sequestration</a:t>
            </a:r>
          </a:p>
          <a:p>
            <a:r>
              <a:rPr lang="en-US" sz="1300" dirty="0"/>
              <a:t>and mineralization of nutrients, facilitation of access of organisms to new resources, improvement of soil structure for</a:t>
            </a:r>
          </a:p>
          <a:p>
            <a:r>
              <a:rPr lang="en-US" sz="1300" dirty="0"/>
              <a:t>percolation and penetration, biodegradation of contaminants, and regulation and suppression of opportunistic pest</a:t>
            </a:r>
          </a:p>
          <a:p>
            <a:r>
              <a:rPr lang="en-US" sz="1300" dirty="0"/>
              <a:t>species. In many cases, the productivity of managed systems has been developed through manipulation of the chemical</a:t>
            </a:r>
          </a:p>
          <a:p>
            <a:r>
              <a:rPr lang="en-US" sz="1300" dirty="0"/>
              <a:t>and physical components of the soil, with consideration of the biological component mainly focused on those species</a:t>
            </a:r>
          </a:p>
          <a:p>
            <a:r>
              <a:rPr lang="en-US" sz="1300" dirty="0"/>
              <a:t>that are detrimental to productivity. Often that focus has resulted in soils which support high crop productivity but which</a:t>
            </a:r>
          </a:p>
          <a:p>
            <a:r>
              <a:rPr lang="en-US" sz="1300" dirty="0"/>
              <a:t>are quite unhealthy from the standpoint of their ecological functions; their productivity requires a continuous or frequent</a:t>
            </a:r>
          </a:p>
          <a:p>
            <a:r>
              <a:rPr lang="en-US" sz="1300" dirty="0"/>
              <a:t>input, which may be environmentally and economically unsustainable. Once a desired ecosystem function is not</a:t>
            </a:r>
          </a:p>
          <a:p>
            <a:r>
              <a:rPr lang="en-US" sz="1300" dirty="0"/>
              <a:t>performed by any of the contributing species, the soil is no longer healthy relative to that function. Biodiversity provides</a:t>
            </a:r>
          </a:p>
          <a:p>
            <a:r>
              <a:rPr lang="en-US" sz="1300" dirty="0"/>
              <a:t>a greater range of organism types and adaptations contributing to each ecosystem function and consequently increases</a:t>
            </a:r>
          </a:p>
          <a:p>
            <a:r>
              <a:rPr lang="en-US" sz="1300" dirty="0"/>
              <a:t>the range of conditions in which the function is performed, the magnitude of the function and the health of the soil. The</a:t>
            </a:r>
          </a:p>
          <a:p>
            <a:r>
              <a:rPr lang="en-US" sz="1300" dirty="0"/>
              <a:t>challenge in soil management is to promote and maintain the beneficial functions of the soil biota. Nematodes are</a:t>
            </a:r>
          </a:p>
          <a:p>
            <a:r>
              <a:rPr lang="en-US" sz="1300" dirty="0"/>
              <a:t>convenient </a:t>
            </a:r>
            <a:r>
              <a:rPr lang="en-US" sz="1300" dirty="0" err="1"/>
              <a:t>bioindicators</a:t>
            </a:r>
            <a:r>
              <a:rPr lang="en-US" sz="1300" dirty="0"/>
              <a:t> of soil condition; they contribute directly to ecosystem services and are indicators of the</a:t>
            </a:r>
          </a:p>
          <a:p>
            <a:r>
              <a:rPr lang="en-US" sz="1300" dirty="0"/>
              <a:t>presence and activities of other organisms. As representatives of the resident biota, nematode assemblages indicate</a:t>
            </a:r>
          </a:p>
          <a:p>
            <a:r>
              <a:rPr lang="en-US" sz="1300" dirty="0"/>
              <a:t>three attributes of the biological component of the soil: the nature of ecosystem services available, the magnitude of</a:t>
            </a:r>
          </a:p>
          <a:p>
            <a:r>
              <a:rPr lang="en-US" sz="1300" dirty="0"/>
              <a:t>those services, and the complementarity of services across time, space and microhabitat. Current and anticipated</a:t>
            </a:r>
          </a:p>
          <a:p>
            <a:r>
              <a:rPr lang="en-US" sz="1300" dirty="0"/>
              <a:t>advances in molecular techniques for determination of nematode abundance, diversity and function will facilitate</a:t>
            </a:r>
          </a:p>
          <a:p>
            <a:r>
              <a:rPr lang="en-US" sz="1300" dirty="0"/>
              <a:t>application of </a:t>
            </a:r>
            <a:r>
              <a:rPr lang="en-US" sz="1300" dirty="0" err="1"/>
              <a:t>bioindicator</a:t>
            </a:r>
            <a:r>
              <a:rPr lang="en-US" sz="1300" dirty="0"/>
              <a:t>-based measures of soil health.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F0A40-DE3C-408A-A4AC-F5E3447F0806}" type="slidenum">
              <a:rPr lang="en-US"/>
              <a:pPr/>
              <a:t>7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Built on his milestone contribution</a:t>
            </a:r>
          </a:p>
        </p:txBody>
      </p:sp>
    </p:spTree>
    <p:extLst>
      <p:ext uri="{BB962C8B-B14F-4D97-AF65-F5344CB8AC3E}">
        <p14:creationId xmlns:p14="http://schemas.microsoft.com/office/powerpoint/2010/main" val="107314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8B37A-D8D7-43B8-A4FB-980F0C1E2974}" type="slidenum">
              <a:rPr lang="en-US"/>
              <a:pPr/>
              <a:t>12</a:t>
            </a:fld>
            <a:endParaRPr lang="en-US"/>
          </a:p>
        </p:txBody>
      </p:sp>
      <p:sp>
        <p:nvSpPr>
          <p:cNvPr id="211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Nematode faunal analysis provides a useful tool in assessing this structure, function, and probably the resilience of the soil food web because:</a:t>
            </a:r>
          </a:p>
          <a:p>
            <a:pPr>
              <a:spcBef>
                <a:spcPct val="0"/>
              </a:spcBef>
            </a:pPr>
            <a:r>
              <a:rPr lang="en-US"/>
              <a:t>The most abundant of the metazoa</a:t>
            </a:r>
          </a:p>
          <a:p>
            <a:pPr>
              <a:spcBef>
                <a:spcPct val="0"/>
              </a:spcBef>
            </a:pPr>
            <a:r>
              <a:rPr lang="en-US"/>
              <a:t>Occupy key positions in soil food webs</a:t>
            </a:r>
          </a:p>
          <a:p>
            <a:pPr>
              <a:spcBef>
                <a:spcPct val="0"/>
              </a:spcBef>
            </a:pPr>
            <a:r>
              <a:rPr lang="en-US"/>
              <a:t>Standard extraction procedures</a:t>
            </a:r>
          </a:p>
          <a:p>
            <a:pPr>
              <a:spcBef>
                <a:spcPct val="0"/>
              </a:spcBef>
            </a:pPr>
            <a:r>
              <a:rPr lang="en-US"/>
              <a:t>Identification based on morphology</a:t>
            </a:r>
          </a:p>
          <a:p>
            <a:pPr>
              <a:spcBef>
                <a:spcPct val="0"/>
              </a:spcBef>
            </a:pPr>
            <a:r>
              <a:rPr lang="en-US"/>
              <a:t>Clear relationship between structure and function</a:t>
            </a:r>
          </a:p>
          <a:p>
            <a:pPr>
              <a:spcBef>
                <a:spcPct val="0"/>
              </a:spcBef>
            </a:pPr>
            <a:r>
              <a:rPr lang="en-US"/>
              <a:t>Each sample has high intrinsic information value :</a:t>
            </a:r>
          </a:p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7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83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870BA5-A1EF-48ED-AC47-197E3439E276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642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0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9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5DC7-CA3E-469F-A247-519B3E7F4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BE3D6-8C65-4CA4-A731-48C20C92E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D540-3E32-40FA-BE4F-BE167D54E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E335A-98AF-4BEB-AD5F-867F48B2A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9BB7-FD40-4509-A1A8-44D525F19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73B5-9637-4E2D-B7D2-CD1131DD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6274-6CE9-4F03-AFAC-D30D72BD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333-E1AC-4146-90B6-128598F36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12932-4840-43DE-8FA7-020D734A6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8ADB-0ED2-4891-89BD-4C3ED19A7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07B8-B9CA-48C6-99CF-76FC6B821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4D2FF-93D2-4DE4-81E6-2D8FD9295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hferris@ucdavis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75.jpeg"/><Relationship Id="rId3" Type="http://schemas.openxmlformats.org/officeDocument/2006/relationships/image" Target="../media/image2.jpeg"/><Relationship Id="rId7" Type="http://schemas.openxmlformats.org/officeDocument/2006/relationships/hyperlink" Target="http://www.flickr.com/photos/microagua/3147721449/in/gallery-59690065@N08-72157626091212640/" TargetMode="External"/><Relationship Id="rId12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9.jpeg"/><Relationship Id="rId5" Type="http://schemas.openxmlformats.org/officeDocument/2006/relationships/image" Target="../media/image4.jpeg"/><Relationship Id="rId10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gif"/><Relationship Id="rId3" Type="http://schemas.openxmlformats.org/officeDocument/2006/relationships/image" Target="../media/image13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gif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14.jpe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image" Target="../media/image99.png"/><Relationship Id="rId10" Type="http://schemas.openxmlformats.org/officeDocument/2006/relationships/image" Target="../media/image104.jpeg"/><Relationship Id="rId4" Type="http://schemas.openxmlformats.org/officeDocument/2006/relationships/image" Target="../media/image48.jpeg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26" Type="http://schemas.openxmlformats.org/officeDocument/2006/relationships/image" Target="../media/image22.jpeg"/><Relationship Id="rId3" Type="http://schemas.openxmlformats.org/officeDocument/2006/relationships/image" Target="../media/image2.jpeg"/><Relationship Id="rId21" Type="http://schemas.openxmlformats.org/officeDocument/2006/relationships/image" Target="../media/image17.jpeg"/><Relationship Id="rId7" Type="http://schemas.openxmlformats.org/officeDocument/2006/relationships/hyperlink" Target="http://www.news.wisc.edu/newsphotos/images/Petri_dish96_10.jpg" TargetMode="External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5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://www.flickr.com/photos/microcosmo/3970610639/in/gallery-59690065@N08-72157626091212640/" TargetMode="External"/><Relationship Id="rId24" Type="http://schemas.openxmlformats.org/officeDocument/2006/relationships/image" Target="../media/image20.jpeg"/><Relationship Id="rId5" Type="http://schemas.openxmlformats.org/officeDocument/2006/relationships/image" Target="../media/image4.jpeg"/><Relationship Id="rId15" Type="http://schemas.openxmlformats.org/officeDocument/2006/relationships/image" Target="../media/image11.jpeg"/><Relationship Id="rId23" Type="http://schemas.openxmlformats.org/officeDocument/2006/relationships/image" Target="../media/image19.jpeg"/><Relationship Id="rId28" Type="http://schemas.openxmlformats.org/officeDocument/2006/relationships/image" Target="../media/image24.jpg"/><Relationship Id="rId10" Type="http://schemas.openxmlformats.org/officeDocument/2006/relationships/image" Target="../media/image7.jpeg"/><Relationship Id="rId19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hyperlink" Target="http://www.flickr.com/photos/microagua/3147721449/in/gallery-59690065@N08-72157626091212640/" TargetMode="External"/><Relationship Id="rId14" Type="http://schemas.openxmlformats.org/officeDocument/2006/relationships/image" Target="../media/image10.jpeg"/><Relationship Id="rId22" Type="http://schemas.openxmlformats.org/officeDocument/2006/relationships/image" Target="../media/image18.jpeg"/><Relationship Id="rId27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0" y="11430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2100" y="691347"/>
            <a:ext cx="6019800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3200" kern="0" dirty="0" smtClean="0">
                <a:solidFill>
                  <a:schemeClr val="tx2"/>
                </a:solidFill>
              </a:rPr>
              <a:t>Ecología </a:t>
            </a:r>
            <a:r>
              <a:rPr lang="es-ES" sz="3200" kern="0" dirty="0">
                <a:solidFill>
                  <a:schemeClr val="tx2"/>
                </a:solidFill>
              </a:rPr>
              <a:t>del </a:t>
            </a:r>
            <a:r>
              <a:rPr lang="es-ES" sz="3200" kern="0" dirty="0" smtClean="0">
                <a:solidFill>
                  <a:schemeClr val="tx2"/>
                </a:solidFill>
              </a:rPr>
              <a:t>Suelo</a:t>
            </a:r>
          </a:p>
          <a:p>
            <a:pPr lvl="0" algn="ctr">
              <a:defRPr/>
            </a:pPr>
            <a:endParaRPr lang="es-ES" sz="1050" kern="0" dirty="0" smtClean="0">
              <a:solidFill>
                <a:schemeClr val="tx2"/>
              </a:solidFill>
            </a:endParaRPr>
          </a:p>
          <a:p>
            <a:pPr lvl="0" algn="ctr">
              <a:defRPr/>
            </a:pPr>
            <a:r>
              <a:rPr lang="es-ES" altLang="en-US" sz="3200" dirty="0">
                <a:solidFill>
                  <a:srgbClr val="202124"/>
                </a:solidFill>
                <a:latin typeface="inherit"/>
              </a:rPr>
              <a:t>La Salud del Suelo</a:t>
            </a:r>
            <a:endParaRPr lang="es-ES" sz="3200" kern="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2854699"/>
            <a:ext cx="6062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Bioindicadores</a:t>
            </a:r>
            <a:r>
              <a:rPr lang="en-US" sz="3200" dirty="0" smtClean="0"/>
              <a:t> y An</a:t>
            </a:r>
            <a:r>
              <a:rPr lang="es-ES" sz="3200" dirty="0" smtClean="0"/>
              <a:t>á</a:t>
            </a:r>
            <a:r>
              <a:rPr lang="en-US" sz="3200" dirty="0" err="1" smtClean="0"/>
              <a:t>lisis</a:t>
            </a:r>
            <a:r>
              <a:rPr lang="en-US" sz="3200" dirty="0" smtClean="0"/>
              <a:t> </a:t>
            </a:r>
            <a:r>
              <a:rPr lang="en-US" sz="3200" dirty="0" smtClean="0"/>
              <a:t>Faunal</a:t>
            </a:r>
          </a:p>
          <a:p>
            <a:pPr algn="ctr"/>
            <a:endParaRPr lang="en-US" sz="2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57200" y="4553239"/>
            <a:ext cx="61766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Howard Ferris</a:t>
            </a:r>
          </a:p>
          <a:p>
            <a:r>
              <a:rPr lang="en-US" sz="2400" dirty="0" smtClean="0"/>
              <a:t>Department of Entomology and Nematology</a:t>
            </a:r>
          </a:p>
          <a:p>
            <a:r>
              <a:rPr lang="en-US" sz="2400" dirty="0" smtClean="0"/>
              <a:t>University of California, Davis</a:t>
            </a:r>
          </a:p>
          <a:p>
            <a:r>
              <a:rPr lang="en-US" sz="2400" dirty="0" smtClean="0">
                <a:hlinkClick r:id="rId4"/>
              </a:rPr>
              <a:t>hferris@ucdavis.edu</a:t>
            </a:r>
            <a:endParaRPr lang="en-US" sz="2400" dirty="0" smtClean="0"/>
          </a:p>
          <a:p>
            <a:r>
              <a:rPr lang="en-US" sz="2400" dirty="0" smtClean="0"/>
              <a:t>http://nemaplex.ucdavis.edu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535600"/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98 w 21600"/>
              <a:gd name="T13" fmla="*/ 3998 h 21600"/>
              <a:gd name="T14" fmla="*/ 17602 w 21600"/>
              <a:gd name="T15" fmla="*/ 1760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endParaRPr lang="en-US" sz="240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715000" y="614641"/>
            <a:ext cx="1377300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enriquecida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175081" y="2743200"/>
            <a:ext cx="1531188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 estructurada</a:t>
            </a:r>
            <a:endParaRPr lang="en-US" sz="2400" dirty="0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2239963" y="4275138"/>
            <a:ext cx="768350" cy="3794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/>
              <a:t>Basal</a:t>
            </a:r>
            <a:endParaRPr lang="en-US" sz="2400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0" y="4778444"/>
            <a:ext cx="132760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000" dirty="0" smtClean="0"/>
              <a:t>Condición</a:t>
            </a:r>
          </a:p>
          <a:p>
            <a:pPr algn="ctr"/>
            <a:r>
              <a:rPr lang="es-ES" sz="2000" dirty="0" smtClean="0"/>
              <a:t>basal</a:t>
            </a:r>
            <a:endParaRPr lang="es-ES" sz="2000" dirty="0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76660" y="5770533"/>
            <a:ext cx="26662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dirty="0" err="1" smtClean="0"/>
              <a:t>Trayectoria</a:t>
            </a:r>
            <a:r>
              <a:rPr lang="en-US" sz="2000" dirty="0" smtClean="0"/>
              <a:t> </a:t>
            </a:r>
            <a:r>
              <a:rPr lang="en-US" sz="2000" dirty="0" err="1" smtClean="0"/>
              <a:t>estructura</a:t>
            </a:r>
            <a:endParaRPr lang="en-US" sz="2400" dirty="0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 rot="-3481245">
            <a:off x="153035" y="2133247"/>
            <a:ext cx="3634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S" sz="2000" dirty="0" smtClean="0"/>
              <a:t>Trayectoria enriquecimiento</a:t>
            </a:r>
            <a:endParaRPr lang="en-US" sz="2400" dirty="0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2895600" y="762000"/>
            <a:ext cx="1524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6535139" y="4730850"/>
            <a:ext cx="93782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omnivoros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347714" y="4961037"/>
            <a:ext cx="95866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carnívoros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6224726" y="5189637"/>
            <a:ext cx="923651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micofagos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5997402" y="5418237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446227" y="3513237"/>
            <a:ext cx="92365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micofagos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-47798" y="3995837"/>
            <a:ext cx="117827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 rot="-3333818">
            <a:off x="2736205" y="1081188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 rot="-3329394">
            <a:off x="3143077" y="843063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0" y="0"/>
            <a:ext cx="54864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" sz="2800" dirty="0" smtClean="0"/>
              <a:t>Análisis de Gremios Funcionales</a:t>
            </a:r>
            <a:endParaRPr lang="es-ES" sz="2800" dirty="0"/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152400" y="1447800"/>
            <a:ext cx="1794081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200" dirty="0" smtClean="0"/>
              <a:t>Enriquecimiento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endParaRPr lang="en-US" sz="1200" dirty="0"/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100 (w1.cp1 + w2.Fu2)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/ (w1.cp1 + w2.cp2 )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3239110" y="6248400"/>
            <a:ext cx="4233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err="1" smtClean="0"/>
              <a:t>Estructura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r>
              <a:rPr lang="en-US" sz="1200" dirty="0" smtClean="0"/>
              <a:t> </a:t>
            </a:r>
            <a:r>
              <a:rPr lang="en-US" sz="1200" dirty="0"/>
              <a:t>= 100 wi.cpi / (wi.cpi + w2.cp2 ) for </a:t>
            </a:r>
            <a:r>
              <a:rPr lang="en-US" sz="1200" dirty="0" err="1"/>
              <a:t>i</a:t>
            </a:r>
            <a:r>
              <a:rPr lang="en-US" sz="1200" dirty="0"/>
              <a:t> = 3-5</a:t>
            </a:r>
          </a:p>
        </p:txBody>
      </p:sp>
      <p:sp>
        <p:nvSpPr>
          <p:cNvPr id="52" name="Text Box 52"/>
          <p:cNvSpPr txBox="1">
            <a:spLocks noChangeArrowheads="1"/>
          </p:cNvSpPr>
          <p:nvPr/>
        </p:nvSpPr>
        <p:spPr bwMode="auto">
          <a:xfrm>
            <a:off x="52388" y="6477000"/>
            <a:ext cx="17764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Ferris et al., 2001</a:t>
            </a:r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 flipH="1">
            <a:off x="4419600" y="1066800"/>
            <a:ext cx="198120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535600"/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98 w 21600"/>
              <a:gd name="T13" fmla="*/ 3998 h 21600"/>
              <a:gd name="T14" fmla="*/ 17602 w 21600"/>
              <a:gd name="T15" fmla="*/ 1760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endParaRPr lang="en-US" sz="240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715000" y="614641"/>
            <a:ext cx="1377300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enriquecida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175081" y="2743200"/>
            <a:ext cx="1531188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 estructurada</a:t>
            </a:r>
            <a:endParaRPr lang="en-US" sz="2400" dirty="0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2239963" y="4275138"/>
            <a:ext cx="768350" cy="3794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/>
              <a:t>Basal</a:t>
            </a:r>
            <a:endParaRPr lang="en-US" sz="2400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0" y="4778444"/>
            <a:ext cx="132760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000" dirty="0" smtClean="0"/>
              <a:t>Condición</a:t>
            </a:r>
          </a:p>
          <a:p>
            <a:pPr algn="ctr"/>
            <a:r>
              <a:rPr lang="es-ES" sz="2000" dirty="0" smtClean="0"/>
              <a:t>basal</a:t>
            </a:r>
            <a:endParaRPr lang="es-ES" sz="2000" dirty="0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76660" y="5770533"/>
            <a:ext cx="26662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dirty="0" err="1" smtClean="0"/>
              <a:t>Trayectoria</a:t>
            </a:r>
            <a:r>
              <a:rPr lang="en-US" sz="2000" dirty="0" smtClean="0"/>
              <a:t> </a:t>
            </a:r>
            <a:r>
              <a:rPr lang="en-US" sz="2000" dirty="0" err="1" smtClean="0"/>
              <a:t>estructura</a:t>
            </a:r>
            <a:endParaRPr lang="en-US" sz="2400" dirty="0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 rot="-3481245">
            <a:off x="153035" y="2133247"/>
            <a:ext cx="3634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S" sz="2000" dirty="0" smtClean="0"/>
              <a:t>Trayectoria enriquecimiento</a:t>
            </a:r>
            <a:endParaRPr lang="en-US" sz="2400" dirty="0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2895600" y="762000"/>
            <a:ext cx="1524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6535139" y="4730850"/>
            <a:ext cx="93782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omnivoros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347714" y="4961037"/>
            <a:ext cx="95866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carnívoros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6224727" y="5189637"/>
            <a:ext cx="923651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micofagos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6042286" y="5418237"/>
            <a:ext cx="1088504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421381" y="3513237"/>
            <a:ext cx="97334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fmicofagos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-47798" y="3995837"/>
            <a:ext cx="117827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 rot="-3333818">
            <a:off x="2736205" y="1081188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 rot="-3329394">
            <a:off x="3143077" y="843063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0" y="0"/>
            <a:ext cx="54102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" sz="2800" dirty="0" smtClean="0"/>
              <a:t>Análisis de Gremios Funcionales</a:t>
            </a:r>
            <a:endParaRPr lang="es-ES" sz="2800" dirty="0"/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152400" y="1447800"/>
            <a:ext cx="1864613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200" dirty="0" smtClean="0"/>
              <a:t>Enriquecimiento</a:t>
            </a:r>
            <a:r>
              <a:rPr lang="en-US" sz="1200" dirty="0" smtClean="0"/>
              <a:t> </a:t>
            </a:r>
            <a:r>
              <a:rPr lang="en-US" sz="1200" dirty="0" err="1" smtClean="0"/>
              <a:t>indeice</a:t>
            </a:r>
            <a:endParaRPr lang="en-US" sz="1200" dirty="0"/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100 (w1.cp1 + w2.Fu2)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/ (w1.cp1 + w2.cp2 )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3352800" y="6400800"/>
            <a:ext cx="4233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err="1" smtClean="0"/>
              <a:t>Estructura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r>
              <a:rPr lang="en-US" sz="1200" dirty="0" smtClean="0"/>
              <a:t> </a:t>
            </a:r>
            <a:r>
              <a:rPr lang="en-US" sz="1200" dirty="0"/>
              <a:t>= 100 wi.cpi / (wi.cpi + w2.cp2 ) for </a:t>
            </a:r>
            <a:r>
              <a:rPr lang="en-US" sz="1200" dirty="0" err="1"/>
              <a:t>i</a:t>
            </a:r>
            <a:r>
              <a:rPr lang="en-US" sz="1200" dirty="0"/>
              <a:t> = 3-5</a:t>
            </a:r>
          </a:p>
        </p:txBody>
      </p:sp>
      <p:sp>
        <p:nvSpPr>
          <p:cNvPr id="52" name="Text Box 52"/>
          <p:cNvSpPr txBox="1">
            <a:spLocks noChangeArrowheads="1"/>
          </p:cNvSpPr>
          <p:nvPr/>
        </p:nvSpPr>
        <p:spPr bwMode="auto">
          <a:xfrm>
            <a:off x="52388" y="6477000"/>
            <a:ext cx="17764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Ferris et al., 2001</a:t>
            </a:r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 flipH="1">
            <a:off x="4419600" y="1066800"/>
            <a:ext cx="198120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" name="Picture 49" descr="cruzn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1506538" cy="23415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6" name="Text Box 43"/>
          <p:cNvSpPr txBox="1">
            <a:spLocks noChangeArrowheads="1"/>
          </p:cNvSpPr>
          <p:nvPr/>
        </p:nvSpPr>
        <p:spPr bwMode="auto">
          <a:xfrm>
            <a:off x="3886200" y="5337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Perturbado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N-</a:t>
            </a:r>
            <a:r>
              <a:rPr lang="en-US" sz="1800" dirty="0" err="1" smtClean="0"/>
              <a:t>enriquecida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Baja </a:t>
            </a:r>
            <a:r>
              <a:rPr lang="en-US" sz="1800" dirty="0"/>
              <a:t>C:N</a:t>
            </a:r>
          </a:p>
          <a:p>
            <a:pPr>
              <a:buFontTx/>
              <a:buChar char="•"/>
            </a:pPr>
            <a:r>
              <a:rPr lang="en-US" sz="1800" dirty="0"/>
              <a:t>Bacterial</a:t>
            </a:r>
          </a:p>
          <a:p>
            <a:pPr>
              <a:buFontTx/>
              <a:buChar char="•"/>
            </a:pPr>
            <a:r>
              <a:rPr lang="en-US" sz="1800" dirty="0" err="1" smtClean="0"/>
              <a:t>Conducente</a:t>
            </a:r>
            <a:endParaRPr lang="en-US" dirty="0"/>
          </a:p>
        </p:txBody>
      </p:sp>
      <p:sp>
        <p:nvSpPr>
          <p:cNvPr id="57" name="Text Box 44"/>
          <p:cNvSpPr txBox="1">
            <a:spLocks noChangeArrowheads="1"/>
          </p:cNvSpPr>
          <p:nvPr/>
        </p:nvSpPr>
        <p:spPr bwMode="auto">
          <a:xfrm>
            <a:off x="7391400" y="5337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Madurando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dirty="0" smtClean="0"/>
              <a:t>N-</a:t>
            </a:r>
            <a:r>
              <a:rPr lang="en-US" dirty="0" err="1" smtClean="0"/>
              <a:t>enriquecida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Baja C:N</a:t>
            </a:r>
          </a:p>
          <a:p>
            <a:pPr>
              <a:buFontTx/>
              <a:buChar char="•"/>
            </a:pPr>
            <a:r>
              <a:rPr lang="en-US" dirty="0" smtClean="0"/>
              <a:t>Bacterial</a:t>
            </a:r>
          </a:p>
          <a:p>
            <a:pPr>
              <a:buFontTx/>
              <a:buChar char="•"/>
            </a:pPr>
            <a:r>
              <a:rPr lang="en-US" sz="1800" dirty="0" err="1" smtClean="0"/>
              <a:t>Regulado</a:t>
            </a:r>
            <a:endParaRPr lang="en-US" dirty="0"/>
          </a:p>
        </p:txBody>
      </p:sp>
      <p:sp>
        <p:nvSpPr>
          <p:cNvPr id="58" name="Text Box 45"/>
          <p:cNvSpPr txBox="1">
            <a:spLocks noChangeArrowheads="1"/>
          </p:cNvSpPr>
          <p:nvPr/>
        </p:nvSpPr>
        <p:spPr bwMode="auto">
          <a:xfrm>
            <a:off x="6248400" y="33912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Maturado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Fértil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Mod. C:N</a:t>
            </a:r>
          </a:p>
          <a:p>
            <a:pPr>
              <a:buFontTx/>
              <a:buChar char="•"/>
            </a:pPr>
            <a:r>
              <a:rPr lang="en-US" sz="1800" dirty="0"/>
              <a:t>Bact</a:t>
            </a:r>
            <a:r>
              <a:rPr lang="en-US" sz="1800" dirty="0" smtClean="0"/>
              <a:t>. y </a:t>
            </a:r>
            <a:r>
              <a:rPr lang="en-US" sz="1800" dirty="0" err="1" smtClean="0"/>
              <a:t>Micof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Supresado</a:t>
            </a:r>
            <a:endParaRPr lang="en-US" dirty="0"/>
          </a:p>
        </p:txBody>
      </p:sp>
      <p:sp>
        <p:nvSpPr>
          <p:cNvPr id="59" name="Text Box 46"/>
          <p:cNvSpPr txBox="1">
            <a:spLocks noChangeArrowheads="1"/>
          </p:cNvSpPr>
          <p:nvPr/>
        </p:nvSpPr>
        <p:spPr bwMode="auto">
          <a:xfrm>
            <a:off x="2438400" y="3391218"/>
            <a:ext cx="1662635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Degradado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Depauperado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Alta </a:t>
            </a:r>
            <a:r>
              <a:rPr lang="en-US" sz="1800" dirty="0"/>
              <a:t>C:N</a:t>
            </a:r>
          </a:p>
          <a:p>
            <a:pPr>
              <a:buFontTx/>
              <a:buChar char="•"/>
            </a:pPr>
            <a:r>
              <a:rPr lang="en-US" sz="1800" dirty="0" err="1" smtClean="0"/>
              <a:t>Micofago</a:t>
            </a:r>
            <a:endParaRPr lang="en-US" sz="1800" dirty="0"/>
          </a:p>
          <a:p>
            <a:pPr>
              <a:buFontTx/>
              <a:buChar char="•"/>
            </a:pPr>
            <a:r>
              <a:rPr lang="en-US" dirty="0" err="1" smtClean="0"/>
              <a:t>Conducente</a:t>
            </a:r>
            <a:endParaRPr lang="en-US" dirty="0"/>
          </a:p>
        </p:txBody>
      </p:sp>
      <p:pic>
        <p:nvPicPr>
          <p:cNvPr id="60" name="Picture 48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6480175" y="4897438"/>
            <a:ext cx="2663825" cy="196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3271154" y="6363590"/>
            <a:ext cx="43524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s-ES" b="1" dirty="0">
                <a:solidFill>
                  <a:srgbClr val="FF0000"/>
                </a:solidFill>
              </a:rPr>
              <a:t>Condición del ecosistema del suelo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mononchus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09600" y="3505200"/>
            <a:ext cx="2012950" cy="3048000"/>
          </a:xfrm>
          <a:prstGeom prst="rect">
            <a:avLst/>
          </a:prstGeom>
          <a:noFill/>
        </p:spPr>
      </p:pic>
      <p:pic>
        <p:nvPicPr>
          <p:cNvPr id="210947" name="Picture 3" descr="aphelenchus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248400" y="3276600"/>
            <a:ext cx="2895600" cy="1920875"/>
          </a:xfrm>
          <a:prstGeom prst="rect">
            <a:avLst/>
          </a:prstGeom>
          <a:noFill/>
        </p:spPr>
      </p:pic>
      <p:pic>
        <p:nvPicPr>
          <p:cNvPr id="210948" name="Picture 4" descr="cruznem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34200" y="685800"/>
            <a:ext cx="1416050" cy="2362200"/>
          </a:xfrm>
          <a:prstGeom prst="rect">
            <a:avLst/>
          </a:prstGeom>
          <a:noFill/>
        </p:spPr>
      </p:pic>
      <p:pic>
        <p:nvPicPr>
          <p:cNvPr id="210949" name="Picture 5" descr="Slide_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 l="-23" r="885" b="893"/>
          <a:stretch>
            <a:fillRect/>
          </a:stretch>
        </p:blipFill>
        <p:spPr bwMode="auto">
          <a:xfrm>
            <a:off x="3429000" y="914400"/>
            <a:ext cx="2135188" cy="2362200"/>
          </a:xfrm>
          <a:prstGeom prst="rect">
            <a:avLst/>
          </a:prstGeom>
          <a:noFill/>
        </p:spPr>
      </p:pic>
      <p:pic>
        <p:nvPicPr>
          <p:cNvPr id="210950" name="Picture 6" descr="eudorylaimus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895600" y="4038600"/>
            <a:ext cx="3167063" cy="2087563"/>
          </a:xfrm>
          <a:prstGeom prst="rect">
            <a:avLst/>
          </a:prstGeom>
          <a:noFill/>
        </p:spPr>
      </p:pic>
      <p:sp>
        <p:nvSpPr>
          <p:cNvPr id="210951" name="Rectangle 7"/>
          <p:cNvSpPr>
            <a:spLocks noChangeArrowheads="1"/>
          </p:cNvSpPr>
          <p:nvPr/>
        </p:nvSpPr>
        <p:spPr bwMode="auto">
          <a:xfrm>
            <a:off x="0" y="1676400"/>
            <a:ext cx="9144000" cy="426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err="1" smtClean="0"/>
              <a:t>Ellos</a:t>
            </a:r>
            <a:r>
              <a:rPr lang="en-US" sz="2800" dirty="0" smtClean="0"/>
              <a:t> </a:t>
            </a:r>
            <a:r>
              <a:rPr lang="en-US" sz="2800" dirty="0" err="1" smtClean="0"/>
              <a:t>ocupan</a:t>
            </a:r>
            <a:r>
              <a:rPr lang="en-US" sz="2800" dirty="0" smtClean="0"/>
              <a:t> </a:t>
            </a:r>
            <a:r>
              <a:rPr lang="en-US" sz="2800" dirty="0" err="1" smtClean="0"/>
              <a:t>posiciónes</a:t>
            </a:r>
            <a:r>
              <a:rPr lang="en-US" sz="2800" dirty="0" smtClean="0"/>
              <a:t> claves en </a:t>
            </a:r>
            <a:r>
              <a:rPr lang="en-US" sz="2800" dirty="0" err="1" smtClean="0"/>
              <a:t>las</a:t>
            </a:r>
            <a:r>
              <a:rPr lang="en-US" sz="2800" dirty="0" smtClean="0"/>
              <a:t> </a:t>
            </a:r>
            <a:r>
              <a:rPr lang="es-ES" sz="2800" dirty="0" smtClean="0"/>
              <a:t>cadenas alimenticias del suelo</a:t>
            </a: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err="1" smtClean="0"/>
              <a:t>Procedimientos</a:t>
            </a:r>
            <a:r>
              <a:rPr lang="en-US" sz="2800" dirty="0" smtClean="0"/>
              <a:t> </a:t>
            </a:r>
            <a:r>
              <a:rPr lang="en-US" sz="2800" dirty="0" err="1" smtClean="0"/>
              <a:t>regulares</a:t>
            </a:r>
            <a:r>
              <a:rPr lang="en-US" sz="2800" dirty="0" smtClean="0"/>
              <a:t> de </a:t>
            </a:r>
            <a:r>
              <a:rPr lang="en-US" sz="2800" dirty="0" err="1" smtClean="0"/>
              <a:t>extracción</a:t>
            </a: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err="1" smtClean="0"/>
              <a:t>Identificación</a:t>
            </a:r>
            <a:r>
              <a:rPr lang="en-US" sz="2800" dirty="0" smtClean="0"/>
              <a:t> </a:t>
            </a:r>
            <a:r>
              <a:rPr lang="es-ES" sz="2800" dirty="0" smtClean="0"/>
              <a:t>basada ​​en la morfología</a:t>
            </a: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err="1" smtClean="0"/>
              <a:t>Relación</a:t>
            </a:r>
            <a:r>
              <a:rPr lang="en-US" sz="2800" dirty="0" smtClean="0"/>
              <a:t> </a:t>
            </a:r>
            <a:r>
              <a:rPr lang="en-US" sz="2800" dirty="0" err="1" smtClean="0"/>
              <a:t>claro</a:t>
            </a:r>
            <a:r>
              <a:rPr lang="en-US" sz="2800" dirty="0" smtClean="0"/>
              <a:t> entre </a:t>
            </a:r>
            <a:r>
              <a:rPr lang="en-US" sz="2800" dirty="0" err="1" smtClean="0"/>
              <a:t>estructura</a:t>
            </a:r>
            <a:r>
              <a:rPr lang="en-US" sz="2800" dirty="0" smtClean="0"/>
              <a:t> y </a:t>
            </a:r>
            <a:r>
              <a:rPr lang="en-US" sz="2800" dirty="0" err="1" smtClean="0"/>
              <a:t>función</a:t>
            </a: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Los </a:t>
            </a:r>
            <a:r>
              <a:rPr lang="en-US" sz="2800" dirty="0" err="1" smtClean="0"/>
              <a:t>organismos</a:t>
            </a:r>
            <a:r>
              <a:rPr lang="en-US" sz="2800" dirty="0" smtClean="0"/>
              <a:t> </a:t>
            </a:r>
            <a:r>
              <a:rPr lang="en-US" sz="2800" dirty="0" err="1" smtClean="0"/>
              <a:t>multicelulares</a:t>
            </a:r>
            <a:r>
              <a:rPr lang="en-US" sz="2800" dirty="0" smtClean="0"/>
              <a:t> </a:t>
            </a:r>
            <a:r>
              <a:rPr lang="en-US" sz="2800" dirty="0" err="1" smtClean="0"/>
              <a:t>mas</a:t>
            </a:r>
            <a:r>
              <a:rPr lang="en-US" sz="2800" dirty="0" smtClean="0"/>
              <a:t> </a:t>
            </a:r>
            <a:r>
              <a:rPr lang="en-US" sz="2800" dirty="0" err="1" smtClean="0"/>
              <a:t>abundantes</a:t>
            </a: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err="1" smtClean="0"/>
              <a:t>Cada</a:t>
            </a:r>
            <a:r>
              <a:rPr lang="en-US" sz="2800" dirty="0" smtClean="0"/>
              <a:t> </a:t>
            </a:r>
            <a:r>
              <a:rPr lang="en-US" sz="2800" dirty="0" err="1" smtClean="0"/>
              <a:t>muestra</a:t>
            </a:r>
            <a:r>
              <a:rPr lang="en-US" sz="2800" dirty="0" smtClean="0"/>
              <a:t> </a:t>
            </a:r>
            <a:r>
              <a:rPr lang="en-US" sz="2800" dirty="0" err="1" smtClean="0"/>
              <a:t>tiene</a:t>
            </a:r>
            <a:r>
              <a:rPr lang="en-US" sz="2800" dirty="0" smtClean="0"/>
              <a:t> alto valor de </a:t>
            </a:r>
            <a:r>
              <a:rPr lang="en-US" sz="2800" dirty="0" err="1" smtClean="0"/>
              <a:t>información</a:t>
            </a:r>
            <a:r>
              <a:rPr lang="en-US" sz="2800" dirty="0" smtClean="0"/>
              <a:t> </a:t>
            </a:r>
            <a:r>
              <a:rPr lang="en-US" sz="2800" dirty="0" err="1" smtClean="0"/>
              <a:t>intrínseco</a:t>
            </a:r>
            <a:endParaRPr lang="en-US" sz="2800" dirty="0"/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609600" y="528638"/>
            <a:ext cx="767197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 b="1" dirty="0" err="1" smtClean="0"/>
              <a:t>Porque</a:t>
            </a:r>
            <a:r>
              <a:rPr lang="en-US" sz="2800" b="1" dirty="0" smtClean="0"/>
              <a:t> los </a:t>
            </a:r>
            <a:r>
              <a:rPr lang="en-US" sz="2800" b="1" dirty="0" err="1" smtClean="0"/>
              <a:t>nematodos</a:t>
            </a:r>
            <a:r>
              <a:rPr lang="en-US" sz="2800" b="1" dirty="0" smtClean="0"/>
              <a:t> son </a:t>
            </a:r>
            <a:r>
              <a:rPr lang="en-US" sz="2800" b="1" dirty="0" err="1" smtClean="0"/>
              <a:t>bioindicadores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64464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41450" y="654050"/>
            <a:ext cx="6538913" cy="6280150"/>
            <a:chOff x="1441450" y="654050"/>
            <a:chExt cx="6538913" cy="6280150"/>
          </a:xfrm>
        </p:grpSpPr>
        <p:pic>
          <p:nvPicPr>
            <p:cNvPr id="271363" name="Picture 10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1450" y="654050"/>
              <a:ext cx="6538913" cy="62801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 rot="16200000">
              <a:off x="568084" y="3322952"/>
              <a:ext cx="25859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s-ES" dirty="0" smtClean="0"/>
                <a:t>Enriquecimiento</a:t>
              </a:r>
              <a:r>
                <a:rPr lang="en-US" dirty="0" smtClean="0"/>
                <a:t> </a:t>
              </a:r>
              <a:r>
                <a:rPr lang="en-US" dirty="0" err="1" smtClean="0"/>
                <a:t>Indice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33836" y="6248400"/>
              <a:ext cx="22365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s-ES" dirty="0" smtClean="0"/>
                <a:t>   Estructura</a:t>
              </a:r>
              <a:r>
                <a:rPr lang="en-US" dirty="0" smtClean="0"/>
                <a:t> </a:t>
              </a:r>
              <a:r>
                <a:rPr lang="en-US" dirty="0" err="1" smtClean="0"/>
                <a:t>Indice</a:t>
              </a:r>
              <a:r>
                <a:rPr lang="en-US" dirty="0" smtClean="0"/>
                <a:t>  </a:t>
              </a:r>
              <a:endParaRPr lang="en-US" dirty="0"/>
            </a:p>
          </p:txBody>
        </p:sp>
      </p:grpSp>
      <p:sp>
        <p:nvSpPr>
          <p:cNvPr id="271364" name="Text Box 1028"/>
          <p:cNvSpPr txBox="1">
            <a:spLocks noChangeArrowheads="1"/>
          </p:cNvSpPr>
          <p:nvPr/>
        </p:nvSpPr>
        <p:spPr bwMode="auto">
          <a:xfrm>
            <a:off x="573088" y="-68997"/>
            <a:ext cx="857091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 i="0" dirty="0" err="1" smtClean="0"/>
              <a:t>Nematodos</a:t>
            </a:r>
            <a:r>
              <a:rPr lang="en-US" sz="2400" i="0" dirty="0" smtClean="0"/>
              <a:t> </a:t>
            </a:r>
            <a:r>
              <a:rPr lang="en-US" sz="2400" i="0" dirty="0" err="1" smtClean="0"/>
              <a:t>como</a:t>
            </a:r>
            <a:r>
              <a:rPr lang="en-US" sz="2400" i="0" dirty="0" smtClean="0"/>
              <a:t> </a:t>
            </a:r>
            <a:r>
              <a:rPr lang="en-US" sz="2400" i="0" dirty="0" err="1" smtClean="0"/>
              <a:t>Bioindicadores</a:t>
            </a:r>
            <a:r>
              <a:rPr lang="en-US" sz="2400" i="0" dirty="0"/>
              <a:t>: </a:t>
            </a:r>
            <a:endParaRPr lang="en-US" sz="2400" i="0" dirty="0" smtClean="0"/>
          </a:p>
          <a:p>
            <a:r>
              <a:rPr lang="en-US" sz="2400" i="0" dirty="0" err="1" smtClean="0"/>
              <a:t>Enriquecimiento</a:t>
            </a:r>
            <a:r>
              <a:rPr lang="en-US" sz="2400" i="0" dirty="0" smtClean="0"/>
              <a:t> </a:t>
            </a:r>
            <a:r>
              <a:rPr lang="en-US" sz="2400" dirty="0" smtClean="0"/>
              <a:t>de la </a:t>
            </a:r>
            <a:r>
              <a:rPr lang="es-ES" sz="2400" dirty="0" smtClean="0"/>
              <a:t>Cadena Alimenticia del Suelo</a:t>
            </a:r>
            <a:endParaRPr lang="en-US" sz="2400" i="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914400"/>
            <a:ext cx="46570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</a:t>
            </a:r>
            <a:r>
              <a:rPr lang="en-US" sz="2000" dirty="0" err="1" smtClean="0"/>
              <a:t>Enmíendas</a:t>
            </a:r>
            <a:r>
              <a:rPr lang="en-US" sz="2000" dirty="0" smtClean="0"/>
              <a:t> </a:t>
            </a:r>
            <a:r>
              <a:rPr lang="en-US" sz="2000" dirty="0" err="1" smtClean="0"/>
              <a:t>Organicas</a:t>
            </a:r>
            <a:r>
              <a:rPr lang="en-US" sz="2000" dirty="0" smtClean="0"/>
              <a:t>, North Carolina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54997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0" y="130960"/>
            <a:ext cx="920115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dirty="0" err="1" smtClean="0"/>
              <a:t>Estructura</a:t>
            </a:r>
            <a:r>
              <a:rPr lang="en-US" sz="2800" dirty="0" smtClean="0"/>
              <a:t> de la </a:t>
            </a:r>
            <a:r>
              <a:rPr lang="es-ES" sz="2800" dirty="0" smtClean="0"/>
              <a:t>Cadena Alimenticia del Suelo:</a:t>
            </a:r>
          </a:p>
          <a:p>
            <a:r>
              <a:rPr lang="es-ES" sz="2800" dirty="0" smtClean="0"/>
              <a:t>	Estrés, Limitación de recursos</a:t>
            </a:r>
            <a:endParaRPr lang="en-US" sz="2800" i="0" dirty="0"/>
          </a:p>
        </p:txBody>
      </p:sp>
      <p:grpSp>
        <p:nvGrpSpPr>
          <p:cNvPr id="8" name="Group 7"/>
          <p:cNvGrpSpPr/>
          <p:nvPr/>
        </p:nvGrpSpPr>
        <p:grpSpPr>
          <a:xfrm>
            <a:off x="1492250" y="1147763"/>
            <a:ext cx="6318250" cy="5613400"/>
            <a:chOff x="1492250" y="1147763"/>
            <a:chExt cx="6318250" cy="5613400"/>
          </a:xfrm>
        </p:grpSpPr>
        <p:grpSp>
          <p:nvGrpSpPr>
            <p:cNvPr id="6" name="Group 5"/>
            <p:cNvGrpSpPr/>
            <p:nvPr/>
          </p:nvGrpSpPr>
          <p:grpSpPr>
            <a:xfrm>
              <a:off x="1492250" y="1147763"/>
              <a:ext cx="6318250" cy="5613400"/>
              <a:chOff x="1492250" y="1147763"/>
              <a:chExt cx="6318250" cy="5613400"/>
            </a:xfrm>
          </p:grpSpPr>
          <p:pic>
            <p:nvPicPr>
              <p:cNvPr id="26931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92250" y="1147763"/>
                <a:ext cx="6318250" cy="56134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" name="Rectangle 3"/>
              <p:cNvSpPr/>
              <p:nvPr/>
            </p:nvSpPr>
            <p:spPr>
              <a:xfrm rot="16200000">
                <a:off x="568084" y="3399152"/>
                <a:ext cx="25859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s-ES" dirty="0" smtClean="0"/>
                  <a:t>Enriquecimiento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Indice</a:t>
                </a:r>
                <a:endParaRPr lang="en-US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433836" y="6248400"/>
                <a:ext cx="223651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s-ES" dirty="0" smtClean="0"/>
                  <a:t>   Estructura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Indice</a:t>
                </a:r>
                <a:r>
                  <a:rPr lang="en-US" dirty="0" smtClean="0"/>
                  <a:t>  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172200" y="4191000"/>
              <a:ext cx="1371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Sin </a:t>
              </a:r>
              <a:r>
                <a:rPr lang="en-US" sz="1600" dirty="0" err="1" smtClean="0"/>
                <a:t>Plantas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08697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adultrhabstoma4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432175"/>
            <a:ext cx="2568575" cy="342582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3" name="Picture 9" descr="large_todes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5173663" cy="34274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4" name="Picture 11" descr="nematod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432175"/>
            <a:ext cx="5200650" cy="342582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5" name="Picture 13" descr="nematodes"/>
          <p:cNvPicPr>
            <a:picLocks noChangeAspect="1" noChangeArrowheads="1"/>
          </p:cNvPicPr>
          <p:nvPr/>
        </p:nvPicPr>
        <p:blipFill>
          <a:blip r:embed="rId5" cstate="print">
            <a:lum bright="16000"/>
          </a:blip>
          <a:srcRect/>
          <a:stretch>
            <a:fillRect/>
          </a:stretch>
        </p:blipFill>
        <p:spPr bwMode="auto">
          <a:xfrm>
            <a:off x="88900" y="0"/>
            <a:ext cx="3721100" cy="343058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1828800" y="2971800"/>
            <a:ext cx="4859022" cy="10156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hlink"/>
                </a:solidFill>
              </a:rPr>
              <a:t>Cual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es</a:t>
            </a:r>
            <a:r>
              <a:rPr lang="en-US" sz="2000" dirty="0" smtClean="0">
                <a:solidFill>
                  <a:schemeClr val="hlink"/>
                </a:solidFill>
              </a:rPr>
              <a:t> el </a:t>
            </a:r>
            <a:r>
              <a:rPr lang="en-US" sz="2000" dirty="0" err="1" smtClean="0">
                <a:solidFill>
                  <a:schemeClr val="hlink"/>
                </a:solidFill>
              </a:rPr>
              <a:t>tamaño</a:t>
            </a:r>
            <a:r>
              <a:rPr lang="en-US" sz="2000" dirty="0" smtClean="0">
                <a:solidFill>
                  <a:schemeClr val="hlink"/>
                </a:solidFill>
              </a:rPr>
              <a:t> del </a:t>
            </a:r>
            <a:r>
              <a:rPr lang="en-US" sz="2000" dirty="0" err="1" smtClean="0">
                <a:solidFill>
                  <a:schemeClr val="hlink"/>
                </a:solidFill>
              </a:rPr>
              <a:t>funcion</a:t>
            </a:r>
            <a:r>
              <a:rPr lang="en-US" sz="2000" dirty="0" smtClean="0">
                <a:solidFill>
                  <a:schemeClr val="hlink"/>
                </a:solidFill>
              </a:rPr>
              <a:t> o </a:t>
            </a:r>
            <a:r>
              <a:rPr lang="en-US" sz="2000" dirty="0" err="1" smtClean="0">
                <a:solidFill>
                  <a:schemeClr val="hlink"/>
                </a:solidFill>
              </a:rPr>
              <a:t>servicio</a:t>
            </a:r>
            <a:r>
              <a:rPr lang="en-US" sz="2000" dirty="0" smtClean="0">
                <a:solidFill>
                  <a:schemeClr val="hlink"/>
                </a:solidFill>
              </a:rPr>
              <a:t>?</a:t>
            </a:r>
            <a:endParaRPr lang="en-US" sz="2000" dirty="0">
              <a:solidFill>
                <a:schemeClr val="hlink"/>
              </a:solidFill>
            </a:endParaRPr>
          </a:p>
          <a:p>
            <a:r>
              <a:rPr lang="en-US" sz="2000" dirty="0" err="1" smtClean="0">
                <a:solidFill>
                  <a:schemeClr val="hlink"/>
                </a:solidFill>
              </a:rPr>
              <a:t>Cuanto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carbono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es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utilizado</a:t>
            </a:r>
            <a:r>
              <a:rPr lang="en-US" sz="2000" dirty="0" smtClean="0">
                <a:solidFill>
                  <a:schemeClr val="hlink"/>
                </a:solidFill>
              </a:rPr>
              <a:t>?</a:t>
            </a:r>
            <a:endParaRPr lang="en-US" sz="2000" dirty="0">
              <a:solidFill>
                <a:schemeClr val="hlink"/>
              </a:solidFill>
            </a:endParaRPr>
          </a:p>
          <a:p>
            <a:r>
              <a:rPr lang="en-US" sz="2000" dirty="0" err="1" smtClean="0">
                <a:solidFill>
                  <a:schemeClr val="hlink"/>
                </a:solidFill>
              </a:rPr>
              <a:t>Cuanta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energia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es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utilizada</a:t>
            </a:r>
            <a:r>
              <a:rPr lang="en-US" sz="2000" dirty="0" smtClean="0">
                <a:solidFill>
                  <a:schemeClr val="hlink"/>
                </a:solidFill>
              </a:rPr>
              <a:t>?</a:t>
            </a:r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" y="5445125"/>
            <a:ext cx="8983550" cy="1015663"/>
          </a:xfrm>
          <a:prstGeom prst="rect">
            <a:avLst/>
          </a:prstGeom>
          <a:solidFill>
            <a:srgbClr val="FFFF99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FF0000"/>
                </a:solidFill>
              </a:rPr>
              <a:t>Los </a:t>
            </a:r>
            <a:r>
              <a:rPr lang="en-US" sz="2000" b="1" dirty="0">
                <a:solidFill>
                  <a:srgbClr val="FF0000"/>
                </a:solidFill>
              </a:rPr>
              <a:t>indices </a:t>
            </a:r>
            <a:r>
              <a:rPr lang="en-US" sz="2000" b="1" dirty="0" smtClean="0">
                <a:solidFill>
                  <a:srgbClr val="FF0000"/>
                </a:solidFill>
              </a:rPr>
              <a:t>son </a:t>
            </a:r>
            <a:r>
              <a:rPr lang="en-US" sz="2000" b="1" dirty="0" err="1" smtClean="0">
                <a:solidFill>
                  <a:srgbClr val="FF0000"/>
                </a:solidFill>
              </a:rPr>
              <a:t>útil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pero</a:t>
            </a:r>
            <a:r>
              <a:rPr lang="en-US" sz="2000" b="1" dirty="0" smtClean="0">
                <a:solidFill>
                  <a:srgbClr val="FF0000"/>
                </a:solidFill>
              </a:rPr>
              <a:t>…..…</a:t>
            </a:r>
            <a:endParaRPr lang="en-US" sz="2000" b="1" dirty="0">
              <a:solidFill>
                <a:srgbClr val="FF0000"/>
              </a:solidFill>
            </a:endParaRPr>
          </a:p>
          <a:p>
            <a:pPr eaLnBrk="0" hangingPunct="0"/>
            <a:r>
              <a:rPr lang="en-US" sz="2000" b="1" dirty="0" err="1" smtClean="0">
                <a:solidFill>
                  <a:srgbClr val="FF0000"/>
                </a:solidFill>
              </a:rPr>
              <a:t>Ellos</a:t>
            </a:r>
            <a:r>
              <a:rPr lang="en-US" sz="2000" b="1" dirty="0" smtClean="0">
                <a:solidFill>
                  <a:srgbClr val="FF0000"/>
                </a:solidFill>
              </a:rPr>
              <a:t> no </a:t>
            </a:r>
            <a:r>
              <a:rPr lang="en-US" sz="2000" b="1" dirty="0" err="1" smtClean="0">
                <a:solidFill>
                  <a:srgbClr val="FF0000"/>
                </a:solidFill>
              </a:rPr>
              <a:t>indican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biomasa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actividad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metabolico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magnitud</a:t>
            </a:r>
            <a:r>
              <a:rPr lang="en-US" sz="2000" b="1" dirty="0" smtClean="0">
                <a:solidFill>
                  <a:srgbClr val="FF0000"/>
                </a:solidFill>
              </a:rPr>
              <a:t> de </a:t>
            </a:r>
          </a:p>
          <a:p>
            <a:pPr eaLnBrk="0" hangingPunct="0"/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funciones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servicios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– </a:t>
            </a:r>
            <a:r>
              <a:rPr lang="en-US" sz="2000" b="1" dirty="0" err="1" smtClean="0">
                <a:solidFill>
                  <a:srgbClr val="FF0000"/>
                </a:solidFill>
              </a:rPr>
              <a:t>entonces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desarrollamos</a:t>
            </a:r>
            <a:r>
              <a:rPr lang="en-US" sz="2000" b="1" dirty="0" smtClean="0">
                <a:solidFill>
                  <a:srgbClr val="FF0000"/>
                </a:solidFill>
              </a:rPr>
              <a:t> la </a:t>
            </a:r>
            <a:r>
              <a:rPr lang="en-US" sz="2000" b="1" u="sng" dirty="0" err="1" smtClean="0">
                <a:solidFill>
                  <a:srgbClr val="FF0000"/>
                </a:solidFill>
              </a:rPr>
              <a:t>Huella</a:t>
            </a:r>
            <a:r>
              <a:rPr lang="en-US" sz="2000" b="1" u="sng" dirty="0" smtClean="0">
                <a:solidFill>
                  <a:srgbClr val="FF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</a:rPr>
              <a:t>Metabolica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4"/>
          <p:cNvSpPr>
            <a:spLocks noChangeArrowheads="1"/>
          </p:cNvSpPr>
          <p:nvPr/>
        </p:nvSpPr>
        <p:spPr bwMode="auto">
          <a:xfrm rot="5400000">
            <a:off x="2857500" y="571500"/>
            <a:ext cx="609600" cy="2819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16 w 21600"/>
              <a:gd name="T13" fmla="*/ 3516 h 21600"/>
              <a:gd name="T14" fmla="*/ 18084 w 21600"/>
              <a:gd name="T15" fmla="*/ 180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31" y="21600"/>
                </a:lnTo>
                <a:lnTo>
                  <a:pt x="1816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AutoShape 5"/>
          <p:cNvSpPr>
            <a:spLocks noChangeArrowheads="1"/>
          </p:cNvSpPr>
          <p:nvPr/>
        </p:nvSpPr>
        <p:spPr bwMode="auto">
          <a:xfrm rot="16200000" flipH="1">
            <a:off x="5753100" y="571500"/>
            <a:ext cx="609600" cy="2819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16 w 21600"/>
              <a:gd name="T13" fmla="*/ 3516 h 21600"/>
              <a:gd name="T14" fmla="*/ 18084 w 21600"/>
              <a:gd name="T15" fmla="*/ 180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31" y="21600"/>
                </a:lnTo>
                <a:lnTo>
                  <a:pt x="1816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AutoShape 6"/>
          <p:cNvSpPr>
            <a:spLocks noChangeArrowheads="1"/>
          </p:cNvSpPr>
          <p:nvPr/>
        </p:nvSpPr>
        <p:spPr bwMode="auto">
          <a:xfrm rot="5400000">
            <a:off x="8001000" y="1333500"/>
            <a:ext cx="381000" cy="1295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AutoShape 8"/>
          <p:cNvSpPr>
            <a:spLocks noChangeArrowheads="1"/>
          </p:cNvSpPr>
          <p:nvPr/>
        </p:nvSpPr>
        <p:spPr bwMode="auto">
          <a:xfrm rot="5400000">
            <a:off x="762000" y="1257300"/>
            <a:ext cx="381000" cy="1447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16 w 21600"/>
              <a:gd name="T13" fmla="*/ 3516 h 21600"/>
              <a:gd name="T14" fmla="*/ 18084 w 21600"/>
              <a:gd name="T15" fmla="*/ 180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31" y="21600"/>
                </a:lnTo>
                <a:lnTo>
                  <a:pt x="1816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152400" y="1981200"/>
            <a:ext cx="8763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450850" y="25527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1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1898650" y="25527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2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5099050" y="25527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3</a:t>
            </a:r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7994650" y="25527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4</a:t>
            </a:r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 flipH="1" flipV="1">
            <a:off x="228600" y="2057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 flipH="1" flipV="1">
            <a:off x="1752600" y="20574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Line 16"/>
          <p:cNvSpPr>
            <a:spLocks noChangeShapeType="1"/>
          </p:cNvSpPr>
          <p:nvPr/>
        </p:nvSpPr>
        <p:spPr bwMode="auto">
          <a:xfrm flipH="1" flipV="1">
            <a:off x="4648200" y="2133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6" name="Line 17"/>
          <p:cNvSpPr>
            <a:spLocks noChangeShapeType="1"/>
          </p:cNvSpPr>
          <p:nvPr/>
        </p:nvSpPr>
        <p:spPr bwMode="auto">
          <a:xfrm flipH="1" flipV="1">
            <a:off x="7543800" y="20574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Text Box 18"/>
          <p:cNvSpPr txBox="1">
            <a:spLocks noChangeArrowheads="1"/>
          </p:cNvSpPr>
          <p:nvPr/>
        </p:nvSpPr>
        <p:spPr bwMode="auto">
          <a:xfrm>
            <a:off x="762000" y="10668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1</a:t>
            </a:r>
          </a:p>
        </p:txBody>
      </p:sp>
      <p:sp>
        <p:nvSpPr>
          <p:cNvPr id="18448" name="Text Box 19"/>
          <p:cNvSpPr txBox="1">
            <a:spLocks noChangeArrowheads="1"/>
          </p:cNvSpPr>
          <p:nvPr/>
        </p:nvSpPr>
        <p:spPr bwMode="auto">
          <a:xfrm>
            <a:off x="2971800" y="10668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/>
              <a:t>2</a:t>
            </a:r>
          </a:p>
        </p:txBody>
      </p:sp>
      <p:sp>
        <p:nvSpPr>
          <p:cNvPr id="18449" name="Text Box 20"/>
          <p:cNvSpPr txBox="1">
            <a:spLocks noChangeArrowheads="1"/>
          </p:cNvSpPr>
          <p:nvPr/>
        </p:nvSpPr>
        <p:spPr bwMode="auto">
          <a:xfrm>
            <a:off x="5791200" y="10668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3</a:t>
            </a: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7943850" y="10668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4</a:t>
            </a:r>
          </a:p>
        </p:txBody>
      </p:sp>
      <p:sp>
        <p:nvSpPr>
          <p:cNvPr id="18451" name="AutoShape 22"/>
          <p:cNvSpPr>
            <a:spLocks/>
          </p:cNvSpPr>
          <p:nvPr/>
        </p:nvSpPr>
        <p:spPr bwMode="auto">
          <a:xfrm rot="-5400000">
            <a:off x="876300" y="838200"/>
            <a:ext cx="152400" cy="1447800"/>
          </a:xfrm>
          <a:prstGeom prst="rightBrace">
            <a:avLst>
              <a:gd name="adj1" fmla="val 7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AutoShape 23"/>
          <p:cNvSpPr>
            <a:spLocks/>
          </p:cNvSpPr>
          <p:nvPr/>
        </p:nvSpPr>
        <p:spPr bwMode="auto">
          <a:xfrm rot="-5400000">
            <a:off x="3124200" y="190500"/>
            <a:ext cx="152400" cy="27432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AutoShape 24"/>
          <p:cNvSpPr>
            <a:spLocks/>
          </p:cNvSpPr>
          <p:nvPr/>
        </p:nvSpPr>
        <p:spPr bwMode="auto">
          <a:xfrm rot="-5400000">
            <a:off x="5981700" y="152400"/>
            <a:ext cx="152400" cy="2819400"/>
          </a:xfrm>
          <a:prstGeom prst="rightBrace">
            <a:avLst>
              <a:gd name="adj1" fmla="val 15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AutoShape 25"/>
          <p:cNvSpPr>
            <a:spLocks/>
          </p:cNvSpPr>
          <p:nvPr/>
        </p:nvSpPr>
        <p:spPr bwMode="auto">
          <a:xfrm rot="-5400000">
            <a:off x="8115300" y="914400"/>
            <a:ext cx="152400" cy="1295400"/>
          </a:xfrm>
          <a:prstGeom prst="rightBrace">
            <a:avLst>
              <a:gd name="adj1" fmla="val 70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Text Box 26"/>
          <p:cNvSpPr txBox="1">
            <a:spLocks noChangeArrowheads="1"/>
          </p:cNvSpPr>
          <p:nvPr/>
        </p:nvSpPr>
        <p:spPr bwMode="auto">
          <a:xfrm>
            <a:off x="152400" y="32004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</a:t>
            </a:r>
            <a:r>
              <a:rPr lang="en-US" sz="1400" baseline="-25000"/>
              <a:t>1</a:t>
            </a:r>
            <a:r>
              <a:rPr lang="en-US" sz="1400"/>
              <a:t>=</a:t>
            </a:r>
            <a:r>
              <a:rPr lang="el-GR" sz="1400">
                <a:cs typeface="Arial" charset="0"/>
              </a:rPr>
              <a:t>π</a:t>
            </a:r>
            <a:r>
              <a:rPr lang="en-US" sz="1400"/>
              <a:t>(L</a:t>
            </a:r>
            <a:r>
              <a:rPr lang="en-US" sz="1400" baseline="-25000"/>
              <a:t>1</a:t>
            </a:r>
            <a:r>
              <a:rPr lang="en-US" sz="1400"/>
              <a:t>/3)(r</a:t>
            </a:r>
            <a:r>
              <a:rPr lang="en-US" sz="1400" baseline="-25000"/>
              <a:t>1</a:t>
            </a:r>
            <a:r>
              <a:rPr lang="en-US" sz="1400" baseline="30000"/>
              <a:t>2</a:t>
            </a:r>
            <a:r>
              <a:rPr lang="en-US" sz="1400"/>
              <a:t>+r</a:t>
            </a:r>
            <a:r>
              <a:rPr lang="en-US" sz="1400" baseline="-25000"/>
              <a:t>1</a:t>
            </a:r>
            <a:r>
              <a:rPr lang="en-US" sz="1400"/>
              <a:t>r</a:t>
            </a:r>
            <a:r>
              <a:rPr lang="en-US" sz="1400" baseline="-25000"/>
              <a:t>2</a:t>
            </a:r>
            <a:r>
              <a:rPr lang="en-US" sz="1400"/>
              <a:t>+r</a:t>
            </a:r>
            <a:r>
              <a:rPr lang="en-US" sz="1400" baseline="-25000"/>
              <a:t>2</a:t>
            </a:r>
            <a:r>
              <a:rPr lang="en-US" sz="1400" baseline="30000"/>
              <a:t>2</a:t>
            </a:r>
            <a:r>
              <a:rPr lang="en-US" sz="1400"/>
              <a:t>)</a:t>
            </a:r>
          </a:p>
        </p:txBody>
      </p:sp>
      <p:sp>
        <p:nvSpPr>
          <p:cNvPr id="18456" name="Text Box 27"/>
          <p:cNvSpPr txBox="1">
            <a:spLocks noChangeArrowheads="1"/>
          </p:cNvSpPr>
          <p:nvPr/>
        </p:nvSpPr>
        <p:spPr bwMode="auto">
          <a:xfrm>
            <a:off x="2286000" y="32004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2</a:t>
            </a:r>
            <a:r>
              <a:rPr lang="en-US" sz="1400" dirty="0"/>
              <a:t>=</a:t>
            </a:r>
            <a:r>
              <a:rPr lang="el-GR" sz="1400" dirty="0">
                <a:cs typeface="Arial" charset="0"/>
              </a:rPr>
              <a:t>π</a:t>
            </a:r>
            <a:r>
              <a:rPr lang="en-US" sz="1400" dirty="0"/>
              <a:t>(L</a:t>
            </a:r>
            <a:r>
              <a:rPr lang="en-US" sz="1400" baseline="-25000" dirty="0"/>
              <a:t>2</a:t>
            </a:r>
            <a:r>
              <a:rPr lang="en-US" sz="1400" dirty="0"/>
              <a:t>/3)(r</a:t>
            </a:r>
            <a:r>
              <a:rPr lang="en-US" sz="1400" baseline="-25000" dirty="0"/>
              <a:t>2</a:t>
            </a:r>
            <a:r>
              <a:rPr lang="en-US" sz="1400" baseline="30000" dirty="0"/>
              <a:t>2</a:t>
            </a:r>
            <a:r>
              <a:rPr lang="en-US" sz="1400" dirty="0"/>
              <a:t>+r</a:t>
            </a:r>
            <a:r>
              <a:rPr lang="en-US" sz="1400" baseline="-25000" dirty="0"/>
              <a:t>2</a:t>
            </a:r>
            <a:r>
              <a:rPr lang="en-US" sz="1400" dirty="0"/>
              <a:t>r</a:t>
            </a:r>
            <a:r>
              <a:rPr lang="en-US" sz="1400" baseline="-25000" dirty="0"/>
              <a:t>3</a:t>
            </a:r>
            <a:r>
              <a:rPr lang="en-US" sz="1400" dirty="0"/>
              <a:t>+r</a:t>
            </a:r>
            <a:r>
              <a:rPr lang="en-US" sz="1400" baseline="-25000" dirty="0"/>
              <a:t>3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</p:txBody>
      </p:sp>
      <p:sp>
        <p:nvSpPr>
          <p:cNvPr id="18457" name="Text Box 28"/>
          <p:cNvSpPr txBox="1">
            <a:spLocks noChangeArrowheads="1"/>
          </p:cNvSpPr>
          <p:nvPr/>
        </p:nvSpPr>
        <p:spPr bwMode="auto">
          <a:xfrm>
            <a:off x="5105400" y="32004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</a:t>
            </a:r>
            <a:r>
              <a:rPr lang="en-US" sz="1400" baseline="-25000"/>
              <a:t>3</a:t>
            </a:r>
            <a:r>
              <a:rPr lang="en-US" sz="1400"/>
              <a:t>=</a:t>
            </a:r>
            <a:r>
              <a:rPr lang="el-GR" sz="1400">
                <a:cs typeface="Arial" charset="0"/>
              </a:rPr>
              <a:t>π</a:t>
            </a:r>
            <a:r>
              <a:rPr lang="en-US" sz="1400"/>
              <a:t>(L</a:t>
            </a:r>
            <a:r>
              <a:rPr lang="en-US" sz="1400" baseline="-25000"/>
              <a:t>3</a:t>
            </a:r>
            <a:r>
              <a:rPr lang="en-US" sz="1400"/>
              <a:t>/3)(r</a:t>
            </a:r>
            <a:r>
              <a:rPr lang="en-US" sz="1400" baseline="-25000"/>
              <a:t>3</a:t>
            </a:r>
            <a:r>
              <a:rPr lang="en-US" sz="1400" baseline="30000"/>
              <a:t>2</a:t>
            </a:r>
            <a:r>
              <a:rPr lang="en-US" sz="1400"/>
              <a:t>+r</a:t>
            </a:r>
            <a:r>
              <a:rPr lang="en-US" sz="1400" baseline="-25000"/>
              <a:t>3</a:t>
            </a:r>
            <a:r>
              <a:rPr lang="en-US" sz="1400"/>
              <a:t>r</a:t>
            </a:r>
            <a:r>
              <a:rPr lang="en-US" sz="1400" baseline="-25000"/>
              <a:t>4</a:t>
            </a:r>
            <a:r>
              <a:rPr lang="en-US" sz="1400"/>
              <a:t>+r</a:t>
            </a:r>
            <a:r>
              <a:rPr lang="en-US" sz="1400" baseline="-25000"/>
              <a:t>4</a:t>
            </a:r>
            <a:r>
              <a:rPr lang="en-US" sz="1400" baseline="30000"/>
              <a:t>2</a:t>
            </a:r>
            <a:r>
              <a:rPr lang="en-US" sz="1400"/>
              <a:t>)</a:t>
            </a:r>
          </a:p>
        </p:txBody>
      </p:sp>
      <p:sp>
        <p:nvSpPr>
          <p:cNvPr id="18458" name="Text Box 29"/>
          <p:cNvSpPr txBox="1">
            <a:spLocks noChangeArrowheads="1"/>
          </p:cNvSpPr>
          <p:nvPr/>
        </p:nvSpPr>
        <p:spPr bwMode="auto">
          <a:xfrm>
            <a:off x="7239000" y="32004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</a:t>
            </a:r>
            <a:r>
              <a:rPr lang="en-US" sz="1400" baseline="-25000"/>
              <a:t>4</a:t>
            </a:r>
            <a:r>
              <a:rPr lang="en-US" sz="1400"/>
              <a:t>=</a:t>
            </a:r>
            <a:r>
              <a:rPr lang="el-GR" sz="1400">
                <a:cs typeface="Arial" charset="0"/>
              </a:rPr>
              <a:t>π</a:t>
            </a:r>
            <a:r>
              <a:rPr lang="en-US" sz="1400"/>
              <a:t>(L</a:t>
            </a:r>
            <a:r>
              <a:rPr lang="en-US" sz="1400" baseline="-25000"/>
              <a:t>4</a:t>
            </a:r>
            <a:r>
              <a:rPr lang="en-US" sz="1400"/>
              <a:t>/3)(r</a:t>
            </a:r>
            <a:r>
              <a:rPr lang="en-US" sz="1400" baseline="-25000"/>
              <a:t>4</a:t>
            </a:r>
            <a:r>
              <a:rPr lang="en-US" sz="1400" baseline="30000"/>
              <a:t>2)</a:t>
            </a:r>
            <a:r>
              <a:rPr lang="en-US" sz="1400"/>
              <a:t>)</a:t>
            </a:r>
          </a:p>
        </p:txBody>
      </p:sp>
      <p:sp>
        <p:nvSpPr>
          <p:cNvPr id="21531" name="Text Box 31"/>
          <p:cNvSpPr txBox="1">
            <a:spLocks noChangeArrowheads="1"/>
          </p:cNvSpPr>
          <p:nvPr/>
        </p:nvSpPr>
        <p:spPr bwMode="auto">
          <a:xfrm>
            <a:off x="228600" y="3664803"/>
            <a:ext cx="632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Un </a:t>
            </a:r>
            <a:r>
              <a:rPr lang="en-US" sz="1600" dirty="0" err="1" smtClean="0"/>
              <a:t>poder</a:t>
            </a:r>
            <a:r>
              <a:rPr lang="en-US" sz="1600" dirty="0" smtClean="0"/>
              <a:t> </a:t>
            </a:r>
            <a:r>
              <a:rPr lang="en-US" sz="1600" dirty="0" err="1" smtClean="0"/>
              <a:t>conveniente</a:t>
            </a:r>
            <a:r>
              <a:rPr lang="en-US" sz="1600" dirty="0" smtClean="0"/>
              <a:t>…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 smtClean="0"/>
              <a:t>si</a:t>
            </a:r>
            <a:r>
              <a:rPr lang="en-US" sz="1600" dirty="0" smtClean="0"/>
              <a:t>  W=2r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 y  L=L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+L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+L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+L</a:t>
            </a:r>
            <a:r>
              <a:rPr lang="en-US" sz="1600" baseline="-25000" dirty="0" smtClean="0"/>
              <a:t>4 </a:t>
            </a:r>
            <a:r>
              <a:rPr lang="en-US" sz="1600" dirty="0" smtClean="0"/>
              <a:t>, </a:t>
            </a:r>
            <a:r>
              <a:rPr lang="en-US" sz="1600" dirty="0" err="1" smtClean="0"/>
              <a:t>entonces</a:t>
            </a:r>
            <a:r>
              <a:rPr lang="en-US" sz="1600" dirty="0" smtClean="0"/>
              <a:t> </a:t>
            </a:r>
            <a:r>
              <a:rPr lang="en-US" sz="1600" dirty="0"/>
              <a:t>V = v</a:t>
            </a:r>
            <a:r>
              <a:rPr lang="en-US" sz="1600" baseline="-25000" dirty="0"/>
              <a:t>1</a:t>
            </a:r>
            <a:r>
              <a:rPr lang="en-US" sz="1600" dirty="0"/>
              <a:t>+v</a:t>
            </a:r>
            <a:r>
              <a:rPr lang="en-US" sz="1600" baseline="-25000" dirty="0"/>
              <a:t>2</a:t>
            </a:r>
            <a:r>
              <a:rPr lang="en-US" sz="1600" dirty="0"/>
              <a:t>+v</a:t>
            </a:r>
            <a:r>
              <a:rPr lang="en-US" sz="1600" baseline="-25000" dirty="0"/>
              <a:t>3</a:t>
            </a:r>
            <a:r>
              <a:rPr lang="en-US" sz="1600" dirty="0"/>
              <a:t>+v</a:t>
            </a:r>
            <a:r>
              <a:rPr lang="en-US" sz="1600" baseline="-25000" dirty="0"/>
              <a:t>4</a:t>
            </a:r>
            <a:r>
              <a:rPr lang="en-US" sz="1600" dirty="0"/>
              <a:t> = </a:t>
            </a:r>
            <a:r>
              <a:rPr lang="en-US" sz="1600" dirty="0" smtClean="0"/>
              <a:t>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L/1.7</a:t>
            </a:r>
            <a:endParaRPr lang="en-US" sz="1600" dirty="0"/>
          </a:p>
        </p:txBody>
      </p:sp>
      <p:sp>
        <p:nvSpPr>
          <p:cNvPr id="18460" name="Oval 32"/>
          <p:cNvSpPr>
            <a:spLocks noChangeArrowheads="1"/>
          </p:cNvSpPr>
          <p:nvPr/>
        </p:nvSpPr>
        <p:spPr bwMode="auto">
          <a:xfrm>
            <a:off x="5943600" y="2514600"/>
            <a:ext cx="6858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1" name="Line 33"/>
          <p:cNvSpPr>
            <a:spLocks noChangeShapeType="1"/>
          </p:cNvSpPr>
          <p:nvPr/>
        </p:nvSpPr>
        <p:spPr bwMode="auto">
          <a:xfrm>
            <a:off x="5791200" y="2819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2" name="Line 34"/>
          <p:cNvSpPr>
            <a:spLocks noChangeShapeType="1"/>
          </p:cNvSpPr>
          <p:nvPr/>
        </p:nvSpPr>
        <p:spPr bwMode="auto">
          <a:xfrm rot="-5400000">
            <a:off x="5791200" y="27813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3" name="Line 35"/>
          <p:cNvSpPr>
            <a:spLocks noChangeShapeType="1"/>
          </p:cNvSpPr>
          <p:nvPr/>
        </p:nvSpPr>
        <p:spPr bwMode="auto">
          <a:xfrm flipV="1">
            <a:off x="5410200" y="2667000"/>
            <a:ext cx="838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64" name="Text Box 38"/>
          <p:cNvSpPr txBox="1">
            <a:spLocks noChangeArrowheads="1"/>
          </p:cNvSpPr>
          <p:nvPr/>
        </p:nvSpPr>
        <p:spPr bwMode="auto">
          <a:xfrm>
            <a:off x="228600" y="685800"/>
            <a:ext cx="4711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a) </a:t>
            </a:r>
            <a:r>
              <a:rPr lang="en-US" dirty="0" err="1" smtClean="0"/>
              <a:t>Calculado</a:t>
            </a:r>
            <a:r>
              <a:rPr lang="en-US" dirty="0" smtClean="0"/>
              <a:t> el </a:t>
            </a:r>
            <a:r>
              <a:rPr lang="en-US" dirty="0" err="1" smtClean="0"/>
              <a:t>volumen</a:t>
            </a:r>
            <a:r>
              <a:rPr lang="en-US" dirty="0" smtClean="0"/>
              <a:t> de un </a:t>
            </a:r>
            <a:r>
              <a:rPr lang="en-US" dirty="0" err="1" smtClean="0"/>
              <a:t>nematodo</a:t>
            </a:r>
            <a:r>
              <a:rPr lang="en-US" dirty="0" smtClean="0"/>
              <a:t>– </a:t>
            </a:r>
            <a:endParaRPr lang="en-US" dirty="0"/>
          </a:p>
        </p:txBody>
      </p:sp>
      <p:pic>
        <p:nvPicPr>
          <p:cNvPr id="18465" name="Picture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3250" y="76200"/>
            <a:ext cx="3308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6" name="Picture 6" descr="andrassy"/>
          <p:cNvPicPr>
            <a:picLocks noChangeAspect="1" noChangeArrowheads="1"/>
          </p:cNvPicPr>
          <p:nvPr/>
        </p:nvPicPr>
        <p:blipFill>
          <a:blip r:embed="rId3" cstate="print"/>
          <a:srcRect l="31818" r="7637"/>
          <a:stretch>
            <a:fillRect/>
          </a:stretch>
        </p:blipFill>
        <p:spPr bwMode="auto">
          <a:xfrm>
            <a:off x="7008813" y="3657600"/>
            <a:ext cx="213518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371600" y="5486400"/>
            <a:ext cx="4724400" cy="1200329"/>
          </a:xfrm>
          <a:prstGeom prst="rect">
            <a:avLst/>
          </a:prstGeom>
          <a:solidFill>
            <a:srgbClr val="FFC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/>
              <a:t>Entonces</a:t>
            </a:r>
            <a:r>
              <a:rPr lang="en-US" dirty="0" smtClean="0"/>
              <a:t>, </a:t>
            </a:r>
            <a:r>
              <a:rPr lang="en-US" dirty="0" err="1" smtClean="0"/>
              <a:t>Masa</a:t>
            </a:r>
            <a:r>
              <a:rPr lang="en-US" dirty="0" smtClean="0"/>
              <a:t> = </a:t>
            </a:r>
            <a:r>
              <a:rPr lang="en-US" dirty="0" err="1" smtClean="0"/>
              <a:t>Volumen</a:t>
            </a:r>
            <a:r>
              <a:rPr lang="en-US" dirty="0" smtClean="0"/>
              <a:t> x </a:t>
            </a:r>
            <a:r>
              <a:rPr lang="en-US" dirty="0" err="1" smtClean="0"/>
              <a:t>Densidad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Masa</a:t>
            </a:r>
            <a:r>
              <a:rPr lang="en-US" dirty="0" smtClean="0"/>
              <a:t> = W</a:t>
            </a:r>
            <a:r>
              <a:rPr lang="en-US" baseline="30000" dirty="0" smtClean="0"/>
              <a:t>2</a:t>
            </a:r>
            <a:r>
              <a:rPr lang="en-US" dirty="0" smtClean="0"/>
              <a:t>L </a:t>
            </a:r>
            <a:r>
              <a:rPr lang="en-US" dirty="0"/>
              <a:t>x 1.084/(1.7 x 10</a:t>
            </a:r>
            <a:r>
              <a:rPr lang="en-US" baseline="30000" dirty="0"/>
              <a:t>6</a:t>
            </a:r>
            <a:r>
              <a:rPr lang="en-US" dirty="0"/>
              <a:t>) </a:t>
            </a:r>
            <a:r>
              <a:rPr lang="el-GR" dirty="0">
                <a:cs typeface="Arial" charset="0"/>
              </a:rPr>
              <a:t>μ</a:t>
            </a:r>
            <a:r>
              <a:rPr lang="en-US" dirty="0" smtClean="0">
                <a:cs typeface="Arial" charset="0"/>
              </a:rPr>
              <a:t>g</a:t>
            </a:r>
          </a:p>
          <a:p>
            <a:r>
              <a:rPr lang="en-US" dirty="0" smtClean="0">
                <a:cs typeface="Arial" charset="0"/>
              </a:rPr>
              <a:t>		o</a:t>
            </a:r>
          </a:p>
          <a:p>
            <a:r>
              <a:rPr lang="en-US" dirty="0" err="1" smtClean="0"/>
              <a:t>Masa</a:t>
            </a:r>
            <a:r>
              <a:rPr lang="en-US" dirty="0" smtClean="0"/>
              <a:t> = 0.116 x W</a:t>
            </a:r>
            <a:r>
              <a:rPr lang="en-US" baseline="30000" dirty="0" smtClean="0"/>
              <a:t>2</a:t>
            </a:r>
            <a:r>
              <a:rPr lang="en-US" dirty="0" smtClean="0"/>
              <a:t>(L+3.5W) x 1.084/10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l-GR" dirty="0" smtClean="0">
                <a:cs typeface="Arial" charset="0"/>
              </a:rPr>
              <a:t>μ</a:t>
            </a:r>
            <a:r>
              <a:rPr lang="en-US" dirty="0" smtClean="0">
                <a:cs typeface="Arial" charset="0"/>
              </a:rPr>
              <a:t>g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304800"/>
            <a:ext cx="2155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per Andr</a:t>
            </a:r>
            <a:r>
              <a:rPr lang="en-US" dirty="0" smtClean="0">
                <a:cs typeface="Arial" charset="0"/>
              </a:rPr>
              <a:t>á</a:t>
            </a:r>
            <a:r>
              <a:rPr lang="en-US" dirty="0" smtClean="0"/>
              <a:t>ssy, 1956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28600" y="4724400"/>
            <a:ext cx="609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b) </a:t>
            </a:r>
            <a:r>
              <a:rPr lang="en-US" dirty="0" err="1" smtClean="0"/>
              <a:t>Averiguarado</a:t>
            </a:r>
            <a:r>
              <a:rPr lang="en-US" dirty="0" smtClean="0"/>
              <a:t> la </a:t>
            </a:r>
            <a:r>
              <a:rPr lang="en-US" dirty="0" err="1" smtClean="0"/>
              <a:t>densidad</a:t>
            </a:r>
            <a:r>
              <a:rPr lang="en-US" dirty="0" smtClean="0"/>
              <a:t>  (g/</a:t>
            </a:r>
            <a:r>
              <a:rPr lang="en-US" dirty="0" err="1" smtClean="0"/>
              <a:t>mL</a:t>
            </a:r>
            <a:r>
              <a:rPr lang="en-US" dirty="0" smtClean="0"/>
              <a:t>)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liquidos</a:t>
            </a:r>
            <a:r>
              <a:rPr lang="en-US" dirty="0" smtClean="0"/>
              <a:t> en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ellos</a:t>
            </a:r>
            <a:endParaRPr lang="en-US" dirty="0" smtClean="0"/>
          </a:p>
          <a:p>
            <a:r>
              <a:rPr lang="en-US" dirty="0" smtClean="0"/>
              <a:t>		</a:t>
            </a:r>
            <a:r>
              <a:rPr lang="en-US" dirty="0" err="1" smtClean="0"/>
              <a:t>flotan</a:t>
            </a:r>
            <a:r>
              <a:rPr lang="en-US" dirty="0" smtClean="0"/>
              <a:t> a un </a:t>
            </a:r>
            <a:r>
              <a:rPr lang="en-US" dirty="0" err="1" smtClean="0"/>
              <a:t>nivel</a:t>
            </a:r>
            <a:r>
              <a:rPr lang="en-US" dirty="0" smtClean="0"/>
              <a:t> </a:t>
            </a:r>
            <a:r>
              <a:rPr lang="en-US" dirty="0" err="1" smtClean="0"/>
              <a:t>constante</a:t>
            </a:r>
            <a:r>
              <a:rPr lang="en-US" dirty="0" smtClean="0"/>
              <a:t> =1.084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76200" y="128333"/>
            <a:ext cx="7186583" cy="3834067"/>
            <a:chOff x="76200" y="76200"/>
            <a:chExt cx="7186583" cy="3834067"/>
          </a:xfrm>
        </p:grpSpPr>
        <p:pic>
          <p:nvPicPr>
            <p:cNvPr id="64" name="Picture 63" descr="Swollenfema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76200"/>
              <a:ext cx="7022012" cy="3834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76200" y="152400"/>
              <a:ext cx="718658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Corrección</a:t>
              </a:r>
              <a:r>
                <a:rPr lang="en-US" dirty="0" smtClean="0"/>
                <a:t> </a:t>
              </a:r>
              <a:r>
                <a:rPr lang="en-US" dirty="0" err="1" smtClean="0"/>
                <a:t>para</a:t>
              </a:r>
              <a:r>
                <a:rPr lang="en-US" dirty="0" smtClean="0"/>
                <a:t> </a:t>
              </a:r>
              <a:r>
                <a:rPr lang="en-US" dirty="0" err="1" smtClean="0"/>
                <a:t>nematodos</a:t>
              </a:r>
              <a:r>
                <a:rPr lang="en-US" dirty="0" smtClean="0"/>
                <a:t> </a:t>
              </a:r>
              <a:r>
                <a:rPr lang="en-US" dirty="0" err="1" smtClean="0"/>
                <a:t>hinchados</a:t>
              </a:r>
              <a:r>
                <a:rPr lang="en-US" dirty="0" smtClean="0"/>
                <a:t>:</a:t>
              </a:r>
            </a:p>
            <a:p>
              <a:r>
                <a:rPr lang="en-US" dirty="0" err="1" smtClean="0"/>
                <a:t>Calcar</a:t>
              </a:r>
              <a:r>
                <a:rPr lang="en-US" dirty="0" smtClean="0"/>
                <a:t> </a:t>
              </a:r>
              <a:r>
                <a:rPr lang="en-US" dirty="0" err="1" smtClean="0"/>
                <a:t>volumen</a:t>
              </a:r>
              <a:r>
                <a:rPr lang="en-US" dirty="0" smtClean="0"/>
                <a:t> </a:t>
              </a:r>
              <a:r>
                <a:rPr lang="en-US" dirty="0" err="1" smtClean="0"/>
                <a:t>como</a:t>
              </a:r>
              <a:r>
                <a:rPr lang="en-US" dirty="0" smtClean="0"/>
                <a:t> </a:t>
              </a:r>
              <a:r>
                <a:rPr lang="en-US" dirty="0" err="1" smtClean="0"/>
                <a:t>suma</a:t>
              </a:r>
              <a:r>
                <a:rPr lang="en-US" dirty="0" smtClean="0"/>
                <a:t> los </a:t>
              </a:r>
              <a:r>
                <a:rPr lang="en-US" dirty="0" err="1" smtClean="0"/>
                <a:t>volumenes</a:t>
              </a:r>
              <a:r>
                <a:rPr lang="en-US" dirty="0" smtClean="0"/>
                <a:t> de </a:t>
              </a:r>
              <a:r>
                <a:rPr lang="en-US" dirty="0" err="1" smtClean="0"/>
                <a:t>una</a:t>
              </a:r>
              <a:r>
                <a:rPr lang="en-US" dirty="0" smtClean="0"/>
                <a:t> </a:t>
              </a:r>
              <a:r>
                <a:rPr lang="en-US" dirty="0" err="1" smtClean="0"/>
                <a:t>esfera</a:t>
              </a:r>
              <a:r>
                <a:rPr lang="en-US" dirty="0" smtClean="0"/>
                <a:t> y un </a:t>
              </a:r>
              <a:r>
                <a:rPr lang="en-US" dirty="0" err="1" smtClean="0"/>
                <a:t>cono</a:t>
              </a:r>
              <a:endParaRPr lang="en-US" dirty="0" smtClean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75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000" dirty="0" err="1" smtClean="0">
                <a:latin typeface="Arial" charset="0"/>
                <a:cs typeface="Arial" charset="0"/>
              </a:rPr>
              <a:t>Actividad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Metabolica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2362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La </a:t>
            </a:r>
            <a:r>
              <a:rPr lang="en-US" sz="2000" dirty="0" err="1" smtClean="0">
                <a:latin typeface="Arial" charset="0"/>
                <a:cs typeface="Arial" charset="0"/>
              </a:rPr>
              <a:t>relación</a:t>
            </a:r>
            <a:r>
              <a:rPr lang="en-US" sz="2000" dirty="0" smtClean="0">
                <a:latin typeface="Arial" charset="0"/>
                <a:cs typeface="Arial" charset="0"/>
              </a:rPr>
              <a:t> de </a:t>
            </a:r>
            <a:r>
              <a:rPr lang="en-US" sz="2000" dirty="0" err="1" smtClean="0">
                <a:latin typeface="Arial" charset="0"/>
                <a:cs typeface="Arial" charset="0"/>
              </a:rPr>
              <a:t>metabolismo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cs typeface="Arial" charset="0"/>
              </a:rPr>
              <a:t>basal y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masa</a:t>
            </a:r>
            <a:r>
              <a:rPr lang="en-US" altLang="ja-JP" sz="2000" dirty="0" smtClean="0">
                <a:latin typeface="Arial" charset="0"/>
                <a:cs typeface="Arial" charset="0"/>
              </a:rPr>
              <a:t> de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cuerpo</a:t>
            </a:r>
            <a:r>
              <a:rPr lang="en-US" altLang="ja-JP" sz="2000" dirty="0" smtClean="0">
                <a:latin typeface="Arial" charset="0"/>
                <a:cs typeface="Arial" charset="0"/>
              </a:rPr>
              <a:t>: 						R = c M</a:t>
            </a:r>
            <a:r>
              <a:rPr lang="en-US" altLang="ja-JP" sz="2000" baseline="30000" dirty="0" smtClean="0">
                <a:latin typeface="Arial" charset="0"/>
                <a:cs typeface="Arial" charset="0"/>
              </a:rPr>
              <a:t>0.75</a:t>
            </a:r>
          </a:p>
          <a:p>
            <a:pPr eaLnBrk="1" hangingPunct="1"/>
            <a:r>
              <a:rPr lang="en-US" altLang="ja-JP" sz="2000" dirty="0" smtClean="0">
                <a:latin typeface="Arial" charset="0"/>
                <a:cs typeface="Arial" charset="0"/>
              </a:rPr>
              <a:t>Si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biomasa</a:t>
            </a:r>
            <a:r>
              <a:rPr lang="en-US" altLang="ja-JP" sz="2000" dirty="0" smtClean="0">
                <a:latin typeface="Arial" charset="0"/>
                <a:cs typeface="Arial" charset="0"/>
              </a:rPr>
              <a:t> del taxon =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N</a:t>
            </a:r>
            <a:r>
              <a:rPr lang="en-US" altLang="ja-JP" sz="2000" baseline="-25000" dirty="0" err="1" smtClean="0">
                <a:latin typeface="Arial" charset="0"/>
                <a:cs typeface="Arial" charset="0"/>
              </a:rPr>
              <a:t>t</a:t>
            </a:r>
            <a:r>
              <a:rPr lang="en-US" altLang="ja-JP" sz="2000" dirty="0" smtClean="0">
                <a:latin typeface="Arial" charset="0"/>
                <a:cs typeface="Arial" charset="0"/>
              </a:rPr>
              <a:t> M</a:t>
            </a:r>
            <a:r>
              <a:rPr lang="en-US" altLang="ja-JP" sz="2000" baseline="-25000" dirty="0" smtClean="0">
                <a:latin typeface="Arial" charset="0"/>
                <a:cs typeface="Arial" charset="0"/>
              </a:rPr>
              <a:t>t</a:t>
            </a:r>
          </a:p>
          <a:p>
            <a:pPr eaLnBrk="1" hangingPunct="1">
              <a:buFontTx/>
              <a:buNone/>
            </a:pPr>
            <a:r>
              <a:rPr lang="en-US" altLang="ja-JP" sz="2000" dirty="0" smtClean="0">
                <a:latin typeface="Arial" charset="0"/>
                <a:cs typeface="Arial" charset="0"/>
              </a:rPr>
              <a:t>		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entonces</a:t>
            </a:r>
            <a:r>
              <a:rPr lang="en-US" altLang="ja-JP" sz="2000" dirty="0" smtClean="0">
                <a:latin typeface="Arial" charset="0"/>
                <a:cs typeface="Arial" charset="0"/>
              </a:rPr>
              <a:t>,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respiración</a:t>
            </a:r>
            <a:r>
              <a:rPr lang="en-US" altLang="ja-JP" sz="2000" dirty="0" smtClean="0">
                <a:latin typeface="Arial" charset="0"/>
                <a:cs typeface="Arial" charset="0"/>
              </a:rPr>
              <a:t> de taxon: 	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R</a:t>
            </a:r>
            <a:r>
              <a:rPr lang="en-US" altLang="ja-JP" sz="2000" baseline="-25000" dirty="0" err="1" smtClean="0">
                <a:latin typeface="Arial" charset="0"/>
                <a:cs typeface="Arial" charset="0"/>
              </a:rPr>
              <a:t>t</a:t>
            </a:r>
            <a:r>
              <a:rPr lang="en-US" altLang="ja-JP" sz="2000" baseline="-25000" dirty="0" smtClean="0">
                <a:latin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cs typeface="Arial" charset="0"/>
              </a:rPr>
              <a:t>= </a:t>
            </a:r>
            <a:r>
              <a:rPr lang="en-US" sz="2000" dirty="0" err="1" smtClean="0">
                <a:latin typeface="Arial" charset="0"/>
                <a:cs typeface="Arial" charset="0"/>
              </a:rPr>
              <a:t>N</a:t>
            </a:r>
            <a:r>
              <a:rPr lang="en-US" altLang="ja-JP" sz="2000" baseline="-25000" dirty="0" err="1" smtClean="0">
                <a:latin typeface="Arial" charset="0"/>
              </a:rPr>
              <a:t>t</a:t>
            </a:r>
            <a:r>
              <a:rPr lang="en-US" altLang="ja-JP" sz="2000" baseline="-25000" dirty="0" smtClean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M</a:t>
            </a:r>
            <a:r>
              <a:rPr lang="en-US" altLang="ja-JP" sz="2000" baseline="-25000" dirty="0" smtClean="0">
                <a:latin typeface="Arial" charset="0"/>
              </a:rPr>
              <a:t>t</a:t>
            </a:r>
            <a:r>
              <a:rPr lang="en-US" altLang="ja-JP" sz="2000" baseline="30000" dirty="0" smtClean="0">
                <a:latin typeface="Arial" charset="0"/>
              </a:rPr>
              <a:t>0.75</a:t>
            </a:r>
            <a:endParaRPr lang="en-US" sz="2000" baseline="30000" dirty="0" smtClean="0">
              <a:latin typeface="Arial" charset="0"/>
              <a:cs typeface="Arial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908925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28600" y="2514600"/>
            <a:ext cx="891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/>
              <a:t>    </a:t>
            </a:r>
            <a:r>
              <a:rPr lang="en-US" sz="2000" dirty="0" err="1" smtClean="0"/>
              <a:t>Ajuste</a:t>
            </a:r>
            <a:r>
              <a:rPr lang="en-US" sz="2000" dirty="0" smtClean="0"/>
              <a:t> de </a:t>
            </a:r>
            <a:r>
              <a:rPr lang="en-US" sz="2000" dirty="0" err="1" smtClean="0"/>
              <a:t>produción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razón</a:t>
            </a:r>
            <a:r>
              <a:rPr lang="en-US" sz="2000" dirty="0" smtClean="0"/>
              <a:t> de </a:t>
            </a:r>
            <a:r>
              <a:rPr lang="en-US" sz="2000" dirty="0" err="1" smtClean="0"/>
              <a:t>crecimento</a:t>
            </a:r>
            <a:r>
              <a:rPr lang="en-US" sz="2000" dirty="0" smtClean="0"/>
              <a:t> y </a:t>
            </a:r>
            <a:r>
              <a:rPr lang="en-US" sz="2000" dirty="0" err="1" smtClean="0"/>
              <a:t>ciclo</a:t>
            </a:r>
            <a:r>
              <a:rPr lang="en-US" sz="2000" dirty="0" smtClean="0"/>
              <a:t> de </a:t>
            </a:r>
            <a:r>
              <a:rPr lang="en-US" sz="2000" dirty="0" err="1" smtClean="0"/>
              <a:t>vida</a:t>
            </a: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000" dirty="0" err="1" smtClean="0"/>
              <a:t>Usamos</a:t>
            </a:r>
            <a:r>
              <a:rPr lang="en-US" sz="2000" dirty="0" smtClean="0"/>
              <a:t> el </a:t>
            </a:r>
            <a:r>
              <a:rPr lang="en-US" sz="2000" dirty="0" err="1" smtClean="0"/>
              <a:t>relación</a:t>
            </a:r>
            <a:r>
              <a:rPr lang="en-US" sz="2000" dirty="0" smtClean="0"/>
              <a:t> entre largo de </a:t>
            </a:r>
            <a:r>
              <a:rPr lang="en-US" sz="2000" dirty="0" err="1" smtClean="0"/>
              <a:t>ciclo</a:t>
            </a:r>
            <a:r>
              <a:rPr lang="en-US" sz="2000" dirty="0" smtClean="0"/>
              <a:t> del </a:t>
            </a:r>
            <a:r>
              <a:rPr lang="en-US" sz="2000" dirty="0" err="1" smtClean="0"/>
              <a:t>vida</a:t>
            </a:r>
            <a:r>
              <a:rPr lang="en-US" sz="2000" dirty="0" smtClean="0"/>
              <a:t> y valor cp </a:t>
            </a:r>
            <a:r>
              <a:rPr lang="en-US" sz="2000" dirty="0"/>
              <a:t>– per Bongers, </a:t>
            </a:r>
            <a:r>
              <a:rPr lang="en-US" sz="2000" dirty="0" smtClean="0"/>
              <a:t>								            1990</a:t>
            </a:r>
            <a:endParaRPr lang="en-US" sz="2000" baseline="30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10100" y="4648200"/>
            <a:ext cx="4343400" cy="1371600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29184" lvl="0" indent="-32918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Huella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Metabolica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=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Σ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(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R</a:t>
            </a:r>
            <a:r>
              <a:rPr kumimoji="0" lang="en-US" altLang="ja-JP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t</a:t>
            </a:r>
            <a:r>
              <a:rPr kumimoji="0" lang="en-US" altLang="ja-JP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+</a:t>
            </a:r>
            <a:r>
              <a:rPr kumimoji="0" lang="en-US" altLang="ja-JP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lang="en-US" altLang="ja-JP" sz="2000" dirty="0" smtClean="0">
                <a:cs typeface="Arial" pitchFamily="34" charset="0"/>
              </a:rPr>
              <a:t>P</a:t>
            </a:r>
            <a:r>
              <a:rPr lang="en-US" altLang="ja-JP" sz="2000" baseline="-25000" dirty="0" smtClean="0">
                <a:cs typeface="Arial" pitchFamily="34" charset="0"/>
              </a:rPr>
              <a:t>t</a:t>
            </a:r>
            <a:r>
              <a:rPr lang="en-US" altLang="ja-JP" sz="2000" dirty="0" smtClean="0">
                <a:cs typeface="Arial" pitchFamily="34" charset="0"/>
              </a:rPr>
              <a:t>)</a:t>
            </a:r>
            <a:endParaRPr kumimoji="0" lang="en-US" altLang="ja-JP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  <a:p>
            <a:pPr marL="329184" marR="0" lvl="0" indent="-609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sz="2000" baseline="-25000" dirty="0" smtClean="0">
                <a:cs typeface="Arial" pitchFamily="34" charset="0"/>
              </a:rPr>
              <a:t>	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para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todo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taxa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presente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o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por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taxa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que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representa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una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función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o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servicio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ecosistema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3060" y="3657600"/>
            <a:ext cx="4422660" cy="3200400"/>
            <a:chOff x="-3060" y="3657600"/>
            <a:chExt cx="4422660" cy="3200400"/>
          </a:xfrm>
        </p:grpSpPr>
        <p:pic>
          <p:nvPicPr>
            <p:cNvPr id="573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60" y="3657600"/>
              <a:ext cx="442266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840630" y="6553200"/>
              <a:ext cx="152157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 smtClean="0"/>
                <a:t>largo de </a:t>
              </a:r>
              <a:r>
                <a:rPr lang="en-US" sz="1050" dirty="0" err="1" smtClean="0"/>
                <a:t>ciclo</a:t>
              </a:r>
              <a:r>
                <a:rPr lang="en-US" sz="1050" dirty="0" smtClean="0"/>
                <a:t> del </a:t>
              </a:r>
              <a:r>
                <a:rPr lang="en-US" sz="1050" dirty="0" err="1" smtClean="0"/>
                <a:t>vida</a:t>
              </a:r>
              <a:r>
                <a:rPr lang="en-US" sz="1050" dirty="0" smtClean="0"/>
                <a:t> </a:t>
              </a:r>
              <a:endParaRPr lang="en-US" sz="105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14600" y="6553200"/>
              <a:ext cx="177965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 smtClean="0"/>
                <a:t>   valor cp </a:t>
              </a:r>
              <a:r>
                <a:rPr lang="en-US" sz="1050" dirty="0" err="1" smtClean="0"/>
                <a:t>como</a:t>
              </a:r>
              <a:r>
                <a:rPr lang="en-US" sz="1050" dirty="0" smtClean="0"/>
                <a:t> un </a:t>
              </a:r>
              <a:r>
                <a:rPr lang="en-US" sz="1050" dirty="0" err="1" smtClean="0"/>
                <a:t>poder</a:t>
              </a:r>
              <a:r>
                <a:rPr lang="en-US" sz="1050" dirty="0" smtClean="0"/>
                <a:t> </a:t>
              </a:r>
              <a:endParaRPr lang="en-US" sz="105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4241884"/>
              <a:ext cx="246574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 err="1" smtClean="0"/>
                <a:t>Serie</a:t>
              </a:r>
              <a:r>
                <a:rPr lang="en-US" sz="1050" dirty="0" smtClean="0"/>
                <a:t> de </a:t>
              </a:r>
              <a:r>
                <a:rPr lang="en-US" sz="1050" dirty="0" err="1" smtClean="0"/>
                <a:t>colonizadores</a:t>
              </a:r>
              <a:r>
                <a:rPr lang="en-US" sz="1050" dirty="0" smtClean="0"/>
                <a:t> y </a:t>
              </a:r>
              <a:r>
                <a:rPr lang="en-US" sz="1050" dirty="0" err="1" smtClean="0"/>
                <a:t>persistentes</a:t>
              </a:r>
              <a:r>
                <a:rPr lang="en-US" sz="1050" dirty="0" smtClean="0"/>
                <a:t> 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5049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112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535600"/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113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98 w 21600"/>
              <a:gd name="T13" fmla="*/ 3998 h 21600"/>
              <a:gd name="T14" fmla="*/ 17602 w 21600"/>
              <a:gd name="T15" fmla="*/ 1760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endParaRPr lang="en-US" sz="2400"/>
          </a:p>
        </p:txBody>
      </p:sp>
      <p:sp>
        <p:nvSpPr>
          <p:cNvPr id="114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115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23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24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25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126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27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28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29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130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131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132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133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134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136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Text Box 30"/>
          <p:cNvSpPr txBox="1">
            <a:spLocks noChangeArrowheads="1"/>
          </p:cNvSpPr>
          <p:nvPr/>
        </p:nvSpPr>
        <p:spPr bwMode="auto">
          <a:xfrm>
            <a:off x="5715000" y="614641"/>
            <a:ext cx="1377300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enriquecida</a:t>
            </a:r>
          </a:p>
        </p:txBody>
      </p:sp>
      <p:sp>
        <p:nvSpPr>
          <p:cNvPr id="140" name="Text Box 31"/>
          <p:cNvSpPr txBox="1">
            <a:spLocks noChangeArrowheads="1"/>
          </p:cNvSpPr>
          <p:nvPr/>
        </p:nvSpPr>
        <p:spPr bwMode="auto">
          <a:xfrm>
            <a:off x="7175081" y="2743200"/>
            <a:ext cx="1531188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 estructurada</a:t>
            </a:r>
            <a:endParaRPr lang="en-US" sz="2400" dirty="0"/>
          </a:p>
        </p:txBody>
      </p:sp>
      <p:sp>
        <p:nvSpPr>
          <p:cNvPr id="141" name="Text Box 32"/>
          <p:cNvSpPr txBox="1">
            <a:spLocks noChangeArrowheads="1"/>
          </p:cNvSpPr>
          <p:nvPr/>
        </p:nvSpPr>
        <p:spPr bwMode="auto">
          <a:xfrm>
            <a:off x="2256088" y="4234012"/>
            <a:ext cx="736099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 smtClean="0"/>
              <a:t>basal</a:t>
            </a:r>
            <a:endParaRPr lang="en-US" sz="2400" dirty="0"/>
          </a:p>
        </p:txBody>
      </p:sp>
      <p:sp>
        <p:nvSpPr>
          <p:cNvPr id="142" name="Text Box 33"/>
          <p:cNvSpPr txBox="1">
            <a:spLocks noChangeArrowheads="1"/>
          </p:cNvSpPr>
          <p:nvPr/>
        </p:nvSpPr>
        <p:spPr bwMode="auto">
          <a:xfrm>
            <a:off x="0" y="4778444"/>
            <a:ext cx="132760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000" dirty="0" smtClean="0"/>
              <a:t>Condición</a:t>
            </a:r>
          </a:p>
          <a:p>
            <a:pPr algn="ctr"/>
            <a:r>
              <a:rPr lang="es-ES" sz="2000" dirty="0" smtClean="0"/>
              <a:t>basal</a:t>
            </a:r>
            <a:endParaRPr lang="es-ES" sz="2000" dirty="0"/>
          </a:p>
        </p:txBody>
      </p:sp>
      <p:sp>
        <p:nvSpPr>
          <p:cNvPr id="143" name="Text Box 34"/>
          <p:cNvSpPr txBox="1">
            <a:spLocks noChangeArrowheads="1"/>
          </p:cNvSpPr>
          <p:nvPr/>
        </p:nvSpPr>
        <p:spPr bwMode="auto">
          <a:xfrm>
            <a:off x="1476660" y="5770533"/>
            <a:ext cx="26662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dirty="0" err="1" smtClean="0"/>
              <a:t>Trayectoria</a:t>
            </a:r>
            <a:r>
              <a:rPr lang="en-US" sz="2000" dirty="0" smtClean="0"/>
              <a:t> </a:t>
            </a:r>
            <a:r>
              <a:rPr lang="en-US" sz="2000" dirty="0" err="1" smtClean="0"/>
              <a:t>estructura</a:t>
            </a:r>
            <a:endParaRPr lang="en-US" sz="2400" dirty="0"/>
          </a:p>
        </p:txBody>
      </p:sp>
      <p:sp>
        <p:nvSpPr>
          <p:cNvPr id="144" name="Text Box 35"/>
          <p:cNvSpPr txBox="1">
            <a:spLocks noChangeArrowheads="1"/>
          </p:cNvSpPr>
          <p:nvPr/>
        </p:nvSpPr>
        <p:spPr bwMode="auto">
          <a:xfrm rot="-3481245">
            <a:off x="153035" y="2133247"/>
            <a:ext cx="3634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S" sz="2000" dirty="0" smtClean="0"/>
              <a:t>Trayectoria enriquecimiento</a:t>
            </a:r>
            <a:endParaRPr lang="en-US" sz="2400" dirty="0"/>
          </a:p>
        </p:txBody>
      </p:sp>
      <p:sp>
        <p:nvSpPr>
          <p:cNvPr id="145" name="Line 36"/>
          <p:cNvSpPr>
            <a:spLocks noChangeShapeType="1"/>
          </p:cNvSpPr>
          <p:nvPr/>
        </p:nvSpPr>
        <p:spPr bwMode="auto">
          <a:xfrm flipV="1">
            <a:off x="2895600" y="762000"/>
            <a:ext cx="1524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150" name="Text Box 41"/>
          <p:cNvSpPr txBox="1">
            <a:spLocks noChangeArrowheads="1"/>
          </p:cNvSpPr>
          <p:nvPr/>
        </p:nvSpPr>
        <p:spPr bwMode="auto">
          <a:xfrm>
            <a:off x="6535139" y="4730850"/>
            <a:ext cx="93782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omnivoros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1" name="Text Box 42"/>
          <p:cNvSpPr txBox="1">
            <a:spLocks noChangeArrowheads="1"/>
          </p:cNvSpPr>
          <p:nvPr/>
        </p:nvSpPr>
        <p:spPr bwMode="auto">
          <a:xfrm>
            <a:off x="6347714" y="4961037"/>
            <a:ext cx="95866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carnívoros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2" name="Text Box 43"/>
          <p:cNvSpPr txBox="1">
            <a:spLocks noChangeArrowheads="1"/>
          </p:cNvSpPr>
          <p:nvPr/>
        </p:nvSpPr>
        <p:spPr bwMode="auto">
          <a:xfrm>
            <a:off x="6212831" y="5189637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3" name="Text Box 44"/>
          <p:cNvSpPr txBox="1">
            <a:spLocks noChangeArrowheads="1"/>
          </p:cNvSpPr>
          <p:nvPr/>
        </p:nvSpPr>
        <p:spPr bwMode="auto">
          <a:xfrm>
            <a:off x="5997402" y="5418237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4" name="Text Box 45"/>
          <p:cNvSpPr txBox="1">
            <a:spLocks noChangeArrowheads="1"/>
          </p:cNvSpPr>
          <p:nvPr/>
        </p:nvSpPr>
        <p:spPr bwMode="auto">
          <a:xfrm>
            <a:off x="434331" y="3513237"/>
            <a:ext cx="94743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5" name="Text Box 46"/>
          <p:cNvSpPr txBox="1">
            <a:spLocks noChangeArrowheads="1"/>
          </p:cNvSpPr>
          <p:nvPr/>
        </p:nvSpPr>
        <p:spPr bwMode="auto">
          <a:xfrm>
            <a:off x="-47798" y="3995837"/>
            <a:ext cx="117827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6" name="Text Box 47"/>
          <p:cNvSpPr txBox="1">
            <a:spLocks noChangeArrowheads="1"/>
          </p:cNvSpPr>
          <p:nvPr/>
        </p:nvSpPr>
        <p:spPr bwMode="auto">
          <a:xfrm rot="-3333818">
            <a:off x="2736205" y="1081188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157" name="Text Box 48"/>
          <p:cNvSpPr txBox="1">
            <a:spLocks noChangeArrowheads="1"/>
          </p:cNvSpPr>
          <p:nvPr/>
        </p:nvSpPr>
        <p:spPr bwMode="auto">
          <a:xfrm rot="-3329394">
            <a:off x="3143077" y="843063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158" name="Rectangle 50"/>
          <p:cNvSpPr>
            <a:spLocks noChangeArrowheads="1"/>
          </p:cNvSpPr>
          <p:nvPr/>
        </p:nvSpPr>
        <p:spPr bwMode="auto">
          <a:xfrm>
            <a:off x="152400" y="1447800"/>
            <a:ext cx="1794081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200" dirty="0" smtClean="0"/>
              <a:t>Enriquecimiento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endParaRPr lang="en-US" sz="1200" dirty="0"/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100 (w1.cp1 + w2.Fu2)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/ (w1.cp1 + w2.cp2 )</a:t>
            </a:r>
          </a:p>
        </p:txBody>
      </p:sp>
      <p:sp>
        <p:nvSpPr>
          <p:cNvPr id="159" name="Rectangle 51"/>
          <p:cNvSpPr>
            <a:spLocks noChangeArrowheads="1"/>
          </p:cNvSpPr>
          <p:nvPr/>
        </p:nvSpPr>
        <p:spPr bwMode="auto">
          <a:xfrm>
            <a:off x="3352800" y="6400800"/>
            <a:ext cx="4233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err="1" smtClean="0"/>
              <a:t>Estructura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r>
              <a:rPr lang="en-US" sz="1200" dirty="0" smtClean="0"/>
              <a:t> </a:t>
            </a:r>
            <a:r>
              <a:rPr lang="en-US" sz="1200" dirty="0"/>
              <a:t>= 100 wi.cpi / (wi.cpi + w2.cp2 ) for </a:t>
            </a:r>
            <a:r>
              <a:rPr lang="en-US" sz="1200" dirty="0" err="1"/>
              <a:t>i</a:t>
            </a:r>
            <a:r>
              <a:rPr lang="en-US" sz="1200" dirty="0"/>
              <a:t> = 3-5</a:t>
            </a:r>
          </a:p>
        </p:txBody>
      </p:sp>
      <p:sp>
        <p:nvSpPr>
          <p:cNvPr id="160" name="Text Box 52"/>
          <p:cNvSpPr txBox="1">
            <a:spLocks noChangeArrowheads="1"/>
          </p:cNvSpPr>
          <p:nvPr/>
        </p:nvSpPr>
        <p:spPr bwMode="auto">
          <a:xfrm>
            <a:off x="52388" y="6477000"/>
            <a:ext cx="17764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Ferris et al., 2001</a:t>
            </a:r>
          </a:p>
        </p:txBody>
      </p:sp>
      <p:sp>
        <p:nvSpPr>
          <p:cNvPr id="161" name="Line 53"/>
          <p:cNvSpPr>
            <a:spLocks noChangeShapeType="1"/>
          </p:cNvSpPr>
          <p:nvPr/>
        </p:nvSpPr>
        <p:spPr bwMode="auto">
          <a:xfrm flipH="1">
            <a:off x="4419600" y="1066800"/>
            <a:ext cx="198120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" name="Line 54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3" name="Text Box 49"/>
          <p:cNvSpPr txBox="1">
            <a:spLocks noChangeArrowheads="1"/>
          </p:cNvSpPr>
          <p:nvPr/>
        </p:nvSpPr>
        <p:spPr bwMode="auto">
          <a:xfrm>
            <a:off x="0" y="107305"/>
            <a:ext cx="453548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dirty="0" smtClean="0"/>
              <a:t>El </a:t>
            </a:r>
            <a:r>
              <a:rPr lang="en-US" sz="2400" dirty="0" err="1" smtClean="0"/>
              <a:t>Perfíl</a:t>
            </a:r>
            <a:r>
              <a:rPr lang="en-US" sz="2400" dirty="0" smtClean="0"/>
              <a:t> de la Fauna </a:t>
            </a:r>
            <a:r>
              <a:rPr lang="en-US" sz="2400" dirty="0" err="1" smtClean="0"/>
              <a:t>Nematodo</a:t>
            </a:r>
            <a:endParaRPr lang="en-US" sz="2400" dirty="0"/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76200" y="6477000"/>
            <a:ext cx="17526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smtClean="0"/>
              <a:t>Ferris, 2010</a:t>
            </a:r>
            <a:endParaRPr lang="en-US" sz="1600" dirty="0"/>
          </a:p>
        </p:txBody>
      </p:sp>
      <p:sp>
        <p:nvSpPr>
          <p:cNvPr id="55" name="Parallelogram 54"/>
          <p:cNvSpPr/>
          <p:nvPr/>
        </p:nvSpPr>
        <p:spPr>
          <a:xfrm rot="20280129">
            <a:off x="6305480" y="1730229"/>
            <a:ext cx="1288126" cy="962001"/>
          </a:xfrm>
          <a:prstGeom prst="parallelogram">
            <a:avLst>
              <a:gd name="adj" fmla="val 1192"/>
            </a:avLst>
          </a:prstGeom>
          <a:solidFill>
            <a:srgbClr val="FFFF00">
              <a:alpha val="5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Text Box 49"/>
          <p:cNvSpPr txBox="1">
            <a:spLocks noChangeArrowheads="1"/>
          </p:cNvSpPr>
          <p:nvPr/>
        </p:nvSpPr>
        <p:spPr bwMode="auto">
          <a:xfrm>
            <a:off x="4343400" y="107304"/>
            <a:ext cx="4419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dirty="0" smtClean="0"/>
              <a:t>y la </a:t>
            </a:r>
            <a:r>
              <a:rPr lang="en-US" sz="2400" dirty="0" err="1" smtClean="0"/>
              <a:t>Huella</a:t>
            </a:r>
            <a:r>
              <a:rPr lang="en-US" sz="2400" dirty="0" smtClean="0"/>
              <a:t> </a:t>
            </a:r>
            <a:r>
              <a:rPr lang="en-US" sz="2400" dirty="0" err="1" smtClean="0"/>
              <a:t>Metabolica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3128400" y="6363590"/>
            <a:ext cx="49167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s-ES" b="1" dirty="0">
                <a:solidFill>
                  <a:srgbClr val="FF0000"/>
                </a:solidFill>
              </a:rPr>
              <a:t>Magnitud de los servicios </a:t>
            </a:r>
            <a:r>
              <a:rPr lang="es-ES" b="1" dirty="0" err="1">
                <a:solidFill>
                  <a:srgbClr val="FF0000"/>
                </a:solidFill>
              </a:rPr>
              <a:t>ecosistémicos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76" grpId="0" animBg="1"/>
      <p:bldP spid="55" grpId="0" animBg="1"/>
      <p:bldP spid="55" grpId="1" animBg="1"/>
      <p:bldP spid="59" grpId="0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 noChangeAspect="1"/>
          </p:cNvGrpSpPr>
          <p:nvPr/>
        </p:nvGrpSpPr>
        <p:grpSpPr bwMode="auto">
          <a:xfrm>
            <a:off x="378" y="381000"/>
            <a:ext cx="9143622" cy="6042025"/>
            <a:chOff x="-491" y="95"/>
            <a:chExt cx="6539" cy="4321"/>
          </a:xfrm>
        </p:grpSpPr>
        <p:grpSp>
          <p:nvGrpSpPr>
            <p:cNvPr id="3" name="Group 22"/>
            <p:cNvGrpSpPr>
              <a:grpSpLocks noChangeAspect="1"/>
            </p:cNvGrpSpPr>
            <p:nvPr/>
          </p:nvGrpSpPr>
          <p:grpSpPr bwMode="auto">
            <a:xfrm>
              <a:off x="-491" y="95"/>
              <a:ext cx="6532" cy="4321"/>
              <a:chOff x="-772" y="-1"/>
              <a:chExt cx="6532" cy="4321"/>
            </a:xfrm>
          </p:grpSpPr>
          <p:pic>
            <p:nvPicPr>
              <p:cNvPr id="24628" name="Picture 23" descr="Culman et al- Landscape Ecology MS (Aug 10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772" y="-1"/>
                <a:ext cx="6530" cy="4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2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4464" y="144"/>
                <a:ext cx="1296" cy="21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25"/>
            <p:cNvGrpSpPr>
              <a:grpSpLocks noChangeAspect="1"/>
            </p:cNvGrpSpPr>
            <p:nvPr/>
          </p:nvGrpSpPr>
          <p:grpSpPr bwMode="auto">
            <a:xfrm>
              <a:off x="3689" y="1536"/>
              <a:ext cx="2359" cy="2740"/>
              <a:chOff x="3408" y="1440"/>
              <a:chExt cx="2359" cy="2740"/>
            </a:xfrm>
          </p:grpSpPr>
          <p:pic>
            <p:nvPicPr>
              <p:cNvPr id="24625" name="Picture 31" descr="Yolo County C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91" t="19826" r="45284"/>
              <a:stretch>
                <a:fillRect/>
              </a:stretch>
            </p:blipFill>
            <p:spPr bwMode="auto">
              <a:xfrm>
                <a:off x="3408" y="1479"/>
                <a:ext cx="2359" cy="270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26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4704" y="1440"/>
                <a:ext cx="1037" cy="1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7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5232" y="2574"/>
                <a:ext cx="498" cy="3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621" name="Line 29"/>
            <p:cNvSpPr>
              <a:spLocks noChangeAspect="1" noChangeShapeType="1"/>
            </p:cNvSpPr>
            <p:nvPr/>
          </p:nvSpPr>
          <p:spPr bwMode="auto">
            <a:xfrm>
              <a:off x="-151" y="4032"/>
              <a:ext cx="364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Line 30"/>
            <p:cNvSpPr>
              <a:spLocks noChangeAspect="1" noChangeShapeType="1"/>
            </p:cNvSpPr>
            <p:nvPr/>
          </p:nvSpPr>
          <p:spPr bwMode="auto">
            <a:xfrm>
              <a:off x="-151" y="480"/>
              <a:ext cx="364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Line 31"/>
            <p:cNvSpPr>
              <a:spLocks noChangeAspect="1" noChangeShapeType="1"/>
            </p:cNvSpPr>
            <p:nvPr/>
          </p:nvSpPr>
          <p:spPr bwMode="auto">
            <a:xfrm rot="16200000">
              <a:off x="-1988" y="2256"/>
              <a:ext cx="364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Line 32"/>
            <p:cNvSpPr>
              <a:spLocks noChangeAspect="1" noChangeShapeType="1"/>
            </p:cNvSpPr>
            <p:nvPr/>
          </p:nvSpPr>
          <p:spPr bwMode="auto">
            <a:xfrm rot="-5400000">
              <a:off x="1673" y="2256"/>
              <a:ext cx="364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9" name="TextBox 51"/>
          <p:cNvSpPr txBox="1">
            <a:spLocks noChangeArrowheads="1"/>
          </p:cNvSpPr>
          <p:nvPr/>
        </p:nvSpPr>
        <p:spPr bwMode="auto">
          <a:xfrm>
            <a:off x="2581275" y="152400"/>
            <a:ext cx="325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The Yolo Landscape Project</a:t>
            </a: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762000" y="2703513"/>
            <a:ext cx="4191000" cy="2357437"/>
            <a:chOff x="480" y="1703"/>
            <a:chExt cx="2640" cy="1485"/>
          </a:xfrm>
        </p:grpSpPr>
        <p:sp>
          <p:nvSpPr>
            <p:cNvPr id="24612" name="Text Box 12"/>
            <p:cNvSpPr txBox="1">
              <a:spLocks noChangeArrowheads="1"/>
            </p:cNvSpPr>
            <p:nvPr/>
          </p:nvSpPr>
          <p:spPr bwMode="auto">
            <a:xfrm>
              <a:off x="1477" y="2951"/>
              <a:ext cx="1594" cy="2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Yolo County, California</a:t>
              </a:r>
            </a:p>
          </p:txBody>
        </p:sp>
        <p:sp>
          <p:nvSpPr>
            <p:cNvPr id="24613" name="Oval 14"/>
            <p:cNvSpPr>
              <a:spLocks noChangeArrowheads="1"/>
            </p:cNvSpPr>
            <p:nvPr/>
          </p:nvSpPr>
          <p:spPr bwMode="auto">
            <a:xfrm>
              <a:off x="528" y="2256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4" name="Oval 15"/>
            <p:cNvSpPr>
              <a:spLocks noChangeArrowheads="1"/>
            </p:cNvSpPr>
            <p:nvPr/>
          </p:nvSpPr>
          <p:spPr bwMode="auto">
            <a:xfrm>
              <a:off x="2640" y="2304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5" name="Text Box 19"/>
            <p:cNvSpPr txBox="1">
              <a:spLocks noChangeArrowheads="1"/>
            </p:cNvSpPr>
            <p:nvPr/>
          </p:nvSpPr>
          <p:spPr bwMode="auto">
            <a:xfrm>
              <a:off x="480" y="1703"/>
              <a:ext cx="962" cy="2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Sites 1 and 2</a:t>
              </a:r>
            </a:p>
          </p:txBody>
        </p:sp>
        <p:sp>
          <p:nvSpPr>
            <p:cNvPr id="24616" name="Text Box 20"/>
            <p:cNvSpPr txBox="1">
              <a:spLocks noChangeArrowheads="1"/>
            </p:cNvSpPr>
            <p:nvPr/>
          </p:nvSpPr>
          <p:spPr bwMode="auto">
            <a:xfrm>
              <a:off x="2016" y="1872"/>
              <a:ext cx="1042" cy="2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Sites 8 and 15</a:t>
              </a:r>
            </a:p>
          </p:txBody>
        </p:sp>
        <p:sp>
          <p:nvSpPr>
            <p:cNvPr id="24617" name="Line 21"/>
            <p:cNvSpPr>
              <a:spLocks noChangeShapeType="1"/>
            </p:cNvSpPr>
            <p:nvPr/>
          </p:nvSpPr>
          <p:spPr bwMode="auto">
            <a:xfrm flipH="1">
              <a:off x="912" y="1920"/>
              <a:ext cx="298" cy="384"/>
            </a:xfrm>
            <a:prstGeom prst="line">
              <a:avLst/>
            </a:prstGeom>
            <a:noFill/>
            <a:ln w="1016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8" name="Line 22"/>
            <p:cNvSpPr>
              <a:spLocks noChangeShapeType="1"/>
            </p:cNvSpPr>
            <p:nvPr/>
          </p:nvSpPr>
          <p:spPr bwMode="auto">
            <a:xfrm>
              <a:off x="2640" y="2064"/>
              <a:ext cx="144" cy="336"/>
            </a:xfrm>
            <a:prstGeom prst="line">
              <a:avLst/>
            </a:prstGeom>
            <a:noFill/>
            <a:ln w="1016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0" y="-57150"/>
            <a:ext cx="9144000" cy="6915150"/>
            <a:chOff x="228600" y="-133350"/>
            <a:chExt cx="9144000" cy="6915150"/>
          </a:xfrm>
        </p:grpSpPr>
        <p:sp>
          <p:nvSpPr>
            <p:cNvPr id="24610" name="Rectangle 24" descr="Light upward diagonal"/>
            <p:cNvSpPr>
              <a:spLocks noChangeArrowheads="1"/>
            </p:cNvSpPr>
            <p:nvPr/>
          </p:nvSpPr>
          <p:spPr bwMode="auto">
            <a:xfrm>
              <a:off x="228600" y="3354387"/>
              <a:ext cx="9144000" cy="3427413"/>
            </a:xfrm>
            <a:prstGeom prst="rect">
              <a:avLst/>
            </a:prstGeom>
            <a:pattFill prst="ltUpDiag">
              <a:fgClr>
                <a:schemeClr val="bg2">
                  <a:alpha val="47842"/>
                </a:schemeClr>
              </a:fgClr>
              <a:bgClr>
                <a:schemeClr val="bg1">
                  <a:alpha val="47842"/>
                </a:schemeClr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61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3875" y="-133350"/>
              <a:ext cx="8543925" cy="356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8038" y="3451225"/>
            <a:ext cx="4297362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429000"/>
            <a:ext cx="426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Rectangle 28" descr="Light upward diagonal"/>
          <p:cNvSpPr>
            <a:spLocks noChangeArrowheads="1"/>
          </p:cNvSpPr>
          <p:nvPr/>
        </p:nvSpPr>
        <p:spPr bwMode="auto">
          <a:xfrm>
            <a:off x="-48549" y="-24700"/>
            <a:ext cx="9144000" cy="3427412"/>
          </a:xfrm>
          <a:prstGeom prst="rect">
            <a:avLst/>
          </a:prstGeom>
          <a:pattFill prst="ltUpDiag">
            <a:fgClr>
              <a:schemeClr val="bg2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95600"/>
            <a:ext cx="9153331" cy="2954655"/>
          </a:xfrm>
          <a:prstGeom prst="rect">
            <a:avLst/>
          </a:prstGeom>
          <a:solidFill>
            <a:srgbClr val="FFE38B">
              <a:alpha val="75000"/>
            </a:srgbClr>
          </a:solidFill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s-ES" altLang="en-US" dirty="0" smtClean="0">
                <a:solidFill>
                  <a:srgbClr val="202124"/>
                </a:solidFill>
                <a:latin typeface="+mj-lt"/>
              </a:rPr>
              <a:t>   </a:t>
            </a:r>
            <a:r>
              <a:rPr lang="es-ES" altLang="en-US" sz="2000" b="1" dirty="0" smtClean="0">
                <a:solidFill>
                  <a:srgbClr val="002060"/>
                </a:solidFill>
                <a:latin typeface="+mn-lt"/>
              </a:rPr>
              <a:t>La </a:t>
            </a:r>
            <a:r>
              <a:rPr lang="es-ES" altLang="en-US" sz="2000" b="1" dirty="0">
                <a:solidFill>
                  <a:srgbClr val="002060"/>
                </a:solidFill>
                <a:latin typeface="+mn-lt"/>
              </a:rPr>
              <a:t>capacidad del suelo para realizar sus funciones </a:t>
            </a:r>
            <a:r>
              <a:rPr lang="es-ES" altLang="en-US" sz="2000" b="1" dirty="0" err="1">
                <a:solidFill>
                  <a:srgbClr val="002060"/>
                </a:solidFill>
                <a:latin typeface="+mn-lt"/>
              </a:rPr>
              <a:t>ecosistémicas</a:t>
            </a:r>
            <a:r>
              <a:rPr lang="es-ES" altLang="en-US" sz="2000" b="1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endParaRPr lang="en-US" sz="2000" b="1" dirty="0" smtClean="0">
              <a:solidFill>
                <a:srgbClr val="002060"/>
              </a:solidFill>
              <a:latin typeface="+mn-lt"/>
            </a:endParaRPr>
          </a:p>
          <a:p>
            <a:endParaRPr lang="es-ES" altLang="en-US" b="1" dirty="0" smtClean="0">
              <a:solidFill>
                <a:srgbClr val="002060"/>
              </a:solidFill>
              <a:latin typeface="+mn-lt"/>
            </a:endParaRPr>
          </a:p>
          <a:p>
            <a:endParaRPr lang="es-ES" altLang="en-US" b="1" dirty="0">
              <a:solidFill>
                <a:srgbClr val="002060"/>
              </a:solidFill>
              <a:latin typeface="+mn-lt"/>
            </a:endParaRPr>
          </a:p>
          <a:p>
            <a:endParaRPr lang="es-ES" altLang="en-US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es-ES" altLang="en-US" b="1" dirty="0" smtClean="0">
                <a:solidFill>
                  <a:srgbClr val="002060"/>
                </a:solidFill>
                <a:latin typeface="+mn-lt"/>
              </a:rPr>
              <a:t>Funciones principales:	Mantener </a:t>
            </a:r>
            <a:r>
              <a:rPr lang="es-ES" altLang="en-US" b="1" dirty="0">
                <a:solidFill>
                  <a:srgbClr val="002060"/>
                </a:solidFill>
                <a:latin typeface="+mn-lt"/>
              </a:rPr>
              <a:t>la productividad vegetal y animal </a:t>
            </a:r>
            <a:endParaRPr lang="es-ES" altLang="en-US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es-ES" altLang="en-US" b="1" dirty="0">
                <a:solidFill>
                  <a:srgbClr val="002060"/>
                </a:solidFill>
                <a:latin typeface="+mn-lt"/>
              </a:rPr>
              <a:t>	</a:t>
            </a:r>
            <a:r>
              <a:rPr lang="es-ES" altLang="en-US" b="1" dirty="0" smtClean="0">
                <a:solidFill>
                  <a:srgbClr val="002060"/>
                </a:solidFill>
                <a:latin typeface="+mn-lt"/>
              </a:rPr>
              <a:t>		Mantener </a:t>
            </a:r>
            <a:r>
              <a:rPr lang="es-ES" altLang="en-US" b="1" dirty="0">
                <a:solidFill>
                  <a:srgbClr val="002060"/>
                </a:solidFill>
                <a:latin typeface="+mn-lt"/>
              </a:rPr>
              <a:t>y mejorar la calidad del agua y el aire </a:t>
            </a:r>
            <a:endParaRPr lang="es-ES" altLang="en-US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es-ES" altLang="en-US" b="1" dirty="0">
                <a:solidFill>
                  <a:srgbClr val="002060"/>
                </a:solidFill>
                <a:latin typeface="+mn-lt"/>
              </a:rPr>
              <a:t>	</a:t>
            </a:r>
            <a:r>
              <a:rPr lang="es-ES" altLang="en-US" b="1" dirty="0" smtClean="0">
                <a:solidFill>
                  <a:srgbClr val="002060"/>
                </a:solidFill>
                <a:latin typeface="+mn-lt"/>
              </a:rPr>
              <a:t>		Apoyar </a:t>
            </a:r>
            <a:r>
              <a:rPr lang="es-ES" altLang="en-US" b="1" dirty="0">
                <a:solidFill>
                  <a:srgbClr val="002060"/>
                </a:solidFill>
                <a:latin typeface="+mn-lt"/>
              </a:rPr>
              <a:t>la salud y la vivienda humanas </a:t>
            </a:r>
          </a:p>
          <a:p>
            <a:endParaRPr lang="es-ES" altLang="en-US" sz="200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1634" y="208745"/>
            <a:ext cx="7391400" cy="1384995"/>
          </a:xfrm>
          <a:prstGeom prst="rect">
            <a:avLst/>
          </a:prstGeom>
          <a:solidFill>
            <a:srgbClr val="FFE38B"/>
          </a:solidFill>
        </p:spPr>
        <p:txBody>
          <a:bodyPr wrap="square">
            <a:spAutoFit/>
          </a:bodyPr>
          <a:lstStyle/>
          <a:p>
            <a:pPr lvl="0" algn="ctr" eaLnBrk="0" hangingPunct="0"/>
            <a:r>
              <a:rPr lang="es-ES" altLang="en-US" sz="2800" dirty="0" smtClean="0">
                <a:solidFill>
                  <a:srgbClr val="202124"/>
                </a:solidFill>
                <a:latin typeface="inherit"/>
              </a:rPr>
              <a:t>La Salud del Suelo </a:t>
            </a:r>
          </a:p>
          <a:p>
            <a:pPr lvl="0" algn="ctr" eaLnBrk="0" hangingPunct="0"/>
            <a:endParaRPr lang="es-ES" sz="2800" dirty="0" smtClean="0"/>
          </a:p>
          <a:p>
            <a:pPr lvl="0" algn="ctr" eaLnBrk="0" hangingPunct="0"/>
            <a:r>
              <a:rPr lang="es-ES" sz="2800" dirty="0" smtClean="0"/>
              <a:t>Funciones de Cadena Alimenticia del Suelo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57200" y="5601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199" y="76200"/>
            <a:ext cx="883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La </a:t>
            </a:r>
            <a:r>
              <a:rPr lang="es-ES" sz="2000" dirty="0" smtClean="0"/>
              <a:t>Heterogeneidad Espacial </a:t>
            </a:r>
            <a:r>
              <a:rPr lang="es-ES" sz="2000" dirty="0"/>
              <a:t>de </a:t>
            </a:r>
            <a:r>
              <a:rPr lang="es-ES" sz="2000" dirty="0" err="1"/>
              <a:t>Micrositios</a:t>
            </a:r>
            <a:r>
              <a:rPr lang="es-ES" sz="2000" dirty="0"/>
              <a:t> </a:t>
            </a:r>
            <a:r>
              <a:rPr lang="es-ES" sz="2000" dirty="0" smtClean="0"/>
              <a:t>del Suelos </a:t>
            </a:r>
            <a:r>
              <a:rPr lang="es-ES" sz="2000" dirty="0"/>
              <a:t>y sus </a:t>
            </a:r>
            <a:r>
              <a:rPr lang="es-ES" sz="2000" dirty="0" smtClean="0"/>
              <a:t>Dinámicas Temporal</a:t>
            </a:r>
            <a:endParaRPr lang="es-ES" sz="2000" dirty="0"/>
          </a:p>
        </p:txBody>
      </p:sp>
      <p:grpSp>
        <p:nvGrpSpPr>
          <p:cNvPr id="84" name="Group 83"/>
          <p:cNvGrpSpPr/>
          <p:nvPr/>
        </p:nvGrpSpPr>
        <p:grpSpPr>
          <a:xfrm>
            <a:off x="228600" y="980225"/>
            <a:ext cx="7391400" cy="5679635"/>
            <a:chOff x="228600" y="1143000"/>
            <a:chExt cx="7391400" cy="5679635"/>
          </a:xfrm>
        </p:grpSpPr>
        <p:sp>
          <p:nvSpPr>
            <p:cNvPr id="71" name="Down Arrow 70"/>
            <p:cNvSpPr/>
            <p:nvPr/>
          </p:nvSpPr>
          <p:spPr>
            <a:xfrm>
              <a:off x="2209800" y="1151414"/>
              <a:ext cx="121919" cy="242949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Down Arrow 71"/>
            <p:cNvSpPr/>
            <p:nvPr/>
          </p:nvSpPr>
          <p:spPr>
            <a:xfrm flipV="1">
              <a:off x="2438400" y="1143000"/>
              <a:ext cx="152400" cy="242949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8600" y="1390455"/>
              <a:ext cx="20574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err="1" smtClean="0"/>
                <a:t>controladores</a:t>
              </a:r>
              <a:r>
                <a:rPr lang="en-US" u="sng" dirty="0" smtClean="0"/>
                <a:t> </a:t>
              </a:r>
              <a:r>
                <a:rPr lang="en-US" u="sng" dirty="0" err="1" smtClean="0"/>
                <a:t>gradiente</a:t>
              </a:r>
              <a:r>
                <a:rPr lang="en-US" u="sng" dirty="0" smtClean="0"/>
                <a:t>:</a:t>
              </a:r>
            </a:p>
            <a:p>
              <a:r>
                <a:rPr lang="en-US" dirty="0" err="1" smtClean="0"/>
                <a:t>temperatura</a:t>
              </a:r>
              <a:endParaRPr lang="en-US" dirty="0" smtClean="0"/>
            </a:p>
            <a:p>
              <a:r>
                <a:rPr lang="en-US" dirty="0" err="1" smtClean="0"/>
                <a:t>humedad</a:t>
              </a:r>
              <a:endParaRPr lang="en-US" dirty="0" smtClean="0"/>
            </a:p>
            <a:p>
              <a:r>
                <a:rPr lang="en-US" dirty="0" err="1" smtClean="0"/>
                <a:t>aireación</a:t>
              </a:r>
              <a:endParaRPr lang="en-US" dirty="0" smtClean="0"/>
            </a:p>
            <a:p>
              <a:r>
                <a:rPr lang="en-US" dirty="0" err="1" smtClean="0"/>
                <a:t>residuos</a:t>
              </a:r>
              <a:r>
                <a:rPr lang="en-US" dirty="0" smtClean="0"/>
                <a:t> </a:t>
              </a:r>
              <a:r>
                <a:rPr lang="en-US" dirty="0" err="1" smtClean="0"/>
                <a:t>organicos</a:t>
              </a:r>
              <a:endParaRPr lang="en-US" dirty="0" smtClean="0"/>
            </a:p>
            <a:p>
              <a:r>
                <a:rPr lang="en-US" dirty="0" err="1" smtClean="0"/>
                <a:t>raices</a:t>
              </a:r>
              <a:endParaRPr lang="en-US" dirty="0" smtClean="0"/>
            </a:p>
            <a:p>
              <a:r>
                <a:rPr lang="en-US" dirty="0" err="1" smtClean="0"/>
                <a:t>textura</a:t>
              </a:r>
              <a:r>
                <a:rPr lang="en-US" dirty="0" smtClean="0"/>
                <a:t> del </a:t>
              </a:r>
              <a:r>
                <a:rPr lang="en-US" dirty="0" err="1" smtClean="0"/>
                <a:t>suelo</a:t>
              </a:r>
              <a:endParaRPr lang="en-US" dirty="0" smtClean="0"/>
            </a:p>
            <a:p>
              <a:r>
                <a:rPr lang="en-US" dirty="0" err="1" smtClean="0"/>
                <a:t>tamaño</a:t>
              </a:r>
              <a:r>
                <a:rPr lang="en-US" dirty="0" smtClean="0"/>
                <a:t> </a:t>
              </a:r>
              <a:r>
                <a:rPr lang="en-US" dirty="0" err="1" smtClean="0"/>
                <a:t>particulos</a:t>
              </a:r>
              <a:endParaRPr lang="en-US" dirty="0"/>
            </a:p>
          </p:txBody>
        </p:sp>
        <p:sp>
          <p:nvSpPr>
            <p:cNvPr id="74" name="Right Arrow 73"/>
            <p:cNvSpPr/>
            <p:nvPr/>
          </p:nvSpPr>
          <p:spPr>
            <a:xfrm rot="2690474">
              <a:off x="1866650" y="4154210"/>
              <a:ext cx="1464502" cy="1356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8200" y="4148023"/>
              <a:ext cx="19177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err="1" smtClean="0"/>
                <a:t>controladores</a:t>
              </a:r>
              <a:r>
                <a:rPr lang="en-US" u="sng" dirty="0" smtClean="0"/>
                <a:t> temporal:</a:t>
              </a:r>
            </a:p>
            <a:p>
              <a:r>
                <a:rPr lang="en-US" dirty="0" err="1" smtClean="0"/>
                <a:t>diurno</a:t>
              </a:r>
              <a:endParaRPr lang="en-US" dirty="0" smtClean="0"/>
            </a:p>
            <a:p>
              <a:r>
                <a:rPr lang="en-US" dirty="0" err="1" smtClean="0"/>
                <a:t>estacional</a:t>
              </a:r>
              <a:endParaRPr lang="en-US" dirty="0" smtClean="0"/>
            </a:p>
            <a:p>
              <a:r>
                <a:rPr lang="en-US" dirty="0" err="1" smtClean="0"/>
                <a:t>curso</a:t>
              </a:r>
              <a:r>
                <a:rPr lang="en-US" dirty="0" smtClean="0"/>
                <a:t> de </a:t>
              </a:r>
              <a:r>
                <a:rPr lang="en-US" dirty="0" err="1" smtClean="0"/>
                <a:t>vida</a:t>
              </a:r>
              <a:endParaRPr lang="en-US" dirty="0" smtClean="0"/>
            </a:p>
            <a:p>
              <a:r>
                <a:rPr lang="en-US" dirty="0" err="1" smtClean="0"/>
                <a:t>fenologia</a:t>
              </a:r>
              <a:endParaRPr lang="en-US" dirty="0" smtClean="0"/>
            </a:p>
            <a:p>
              <a:r>
                <a:rPr lang="en-US" dirty="0" err="1" smtClean="0"/>
                <a:t>grados-dia</a:t>
              </a:r>
              <a:endParaRPr lang="en-US" dirty="0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419600" y="3886200"/>
              <a:ext cx="3200400" cy="2936435"/>
              <a:chOff x="4343400" y="4038960"/>
              <a:chExt cx="3200400" cy="2936435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5334000" y="4390072"/>
                <a:ext cx="220980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/>
                  <a:t>factores</a:t>
                </a:r>
                <a:r>
                  <a:rPr lang="en-US" u="sng" dirty="0" smtClean="0"/>
                  <a:t> </a:t>
                </a:r>
                <a:r>
                  <a:rPr lang="en-US" u="sng" dirty="0" err="1" smtClean="0"/>
                  <a:t>estocásticos</a:t>
                </a:r>
                <a:r>
                  <a:rPr lang="en-US" u="sng" dirty="0" smtClean="0"/>
                  <a:t>:</a:t>
                </a:r>
              </a:p>
              <a:p>
                <a:r>
                  <a:rPr lang="en-US" dirty="0" err="1" smtClean="0"/>
                  <a:t>raices</a:t>
                </a:r>
                <a:endParaRPr lang="en-US" dirty="0" smtClean="0"/>
              </a:p>
              <a:p>
                <a:r>
                  <a:rPr lang="en-US" dirty="0" err="1" smtClean="0"/>
                  <a:t>distribución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sitios</a:t>
                </a:r>
                <a:endParaRPr lang="en-US" dirty="0" smtClean="0"/>
              </a:p>
              <a:p>
                <a:r>
                  <a:rPr lang="en-US" dirty="0" err="1" smtClean="0"/>
                  <a:t>composición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sitios</a:t>
                </a:r>
                <a:endParaRPr lang="en-US" dirty="0" smtClean="0"/>
              </a:p>
              <a:p>
                <a:r>
                  <a:rPr lang="en-US" dirty="0" err="1" smtClean="0"/>
                  <a:t>meteorológicos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madrigueras</a:t>
                </a:r>
                <a:endParaRPr lang="en-US" dirty="0" smtClean="0"/>
              </a:p>
              <a:p>
                <a:r>
                  <a:rPr lang="en-US" dirty="0" err="1" smtClean="0"/>
                  <a:t>ciedras</a:t>
                </a:r>
                <a:endParaRPr lang="en-US" dirty="0" smtClean="0"/>
              </a:p>
              <a:p>
                <a:r>
                  <a:rPr lang="en-US" dirty="0" err="1" smtClean="0"/>
                  <a:t>capas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restrictivas</a:t>
                </a:r>
                <a:endParaRPr lang="en-US" dirty="0" smtClean="0"/>
              </a:p>
              <a:p>
                <a:endParaRPr lang="en-US" dirty="0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343400" y="4038960"/>
                <a:ext cx="30894" cy="1597958"/>
                <a:chOff x="5257800" y="5029560"/>
                <a:chExt cx="30894" cy="1597958"/>
              </a:xfrm>
            </p:grpSpPr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5257800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261228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5259629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5261228" y="5029688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81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24507" r="27246" b="11117"/>
          <a:stretch/>
        </p:blipFill>
        <p:spPr bwMode="auto">
          <a:xfrm>
            <a:off x="76200" y="685800"/>
            <a:ext cx="3573871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2" t="20842" r="12390" b="5648"/>
          <a:stretch/>
        </p:blipFill>
        <p:spPr bwMode="auto">
          <a:xfrm>
            <a:off x="76200" y="3982505"/>
            <a:ext cx="3454094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5410200" y="3657600"/>
            <a:ext cx="3200035" cy="2743200"/>
            <a:chOff x="-76200" y="-304799"/>
            <a:chExt cx="8088984" cy="6934199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7" t="32518" r="17933" b="22011"/>
            <a:stretch/>
          </p:blipFill>
          <p:spPr bwMode="auto">
            <a:xfrm>
              <a:off x="-76200" y="-304799"/>
              <a:ext cx="8088984" cy="4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6" t="61808" r="18090" b="13785"/>
            <a:stretch/>
          </p:blipFill>
          <p:spPr bwMode="auto">
            <a:xfrm>
              <a:off x="0" y="4188422"/>
              <a:ext cx="8012784" cy="244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" name="Picture 8" descr="http://www.colorcube.com/puzzle/cub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609600"/>
            <a:ext cx="2888080" cy="29260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85335" y="6545079"/>
            <a:ext cx="1961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Ferris and </a:t>
            </a:r>
            <a:r>
              <a:rPr lang="en-US" sz="1200" dirty="0" err="1" smtClean="0"/>
              <a:t>Tuomisto</a:t>
            </a:r>
            <a:r>
              <a:rPr lang="en-US" sz="1200" dirty="0" smtClean="0"/>
              <a:t>, in prep.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14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6160" cy="3206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0"/>
            <a:ext cx="45951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Diversidad </a:t>
            </a:r>
            <a:r>
              <a:rPr lang="es-ES" sz="2400" b="1" dirty="0" smtClean="0"/>
              <a:t>Biológica</a:t>
            </a:r>
          </a:p>
          <a:p>
            <a:r>
              <a:rPr lang="en-US" dirty="0" smtClean="0"/>
              <a:t> (</a:t>
            </a:r>
            <a:r>
              <a:rPr lang="es-ES" dirty="0"/>
              <a:t>organismos visibles </a:t>
            </a:r>
            <a:r>
              <a:rPr lang="es-ES" dirty="0" smtClean="0"/>
              <a:t>en </a:t>
            </a:r>
            <a:r>
              <a:rPr lang="en-US" dirty="0" smtClean="0"/>
              <a:t>2700 cm</a:t>
            </a:r>
            <a:r>
              <a:rPr lang="en-US" baseline="30000" dirty="0" smtClean="0"/>
              <a:t>3 </a:t>
            </a:r>
            <a:r>
              <a:rPr lang="en-US" dirty="0" smtClean="0"/>
              <a:t> en 24 </a:t>
            </a:r>
            <a:r>
              <a:rPr lang="en-US" dirty="0" err="1" smtClean="0"/>
              <a:t>horas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034729" y="675638"/>
            <a:ext cx="4586712" cy="2694547"/>
            <a:chOff x="4034729" y="511570"/>
            <a:chExt cx="4586712" cy="26945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729" y="511570"/>
              <a:ext cx="4586712" cy="2286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61474" y="2836785"/>
              <a:ext cx="1851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Césped, Sudáfrica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56646" y="3593068"/>
            <a:ext cx="4542879" cy="2731532"/>
            <a:chOff x="4056646" y="3429000"/>
            <a:chExt cx="4542879" cy="27315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646" y="3429000"/>
              <a:ext cx="4542879" cy="228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80953" y="5791200"/>
              <a:ext cx="2777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Copa de </a:t>
              </a:r>
              <a:r>
                <a:rPr lang="en-US" dirty="0" err="1" smtClean="0"/>
                <a:t>higuera</a:t>
              </a:r>
              <a:r>
                <a:rPr lang="en-US" dirty="0" smtClean="0"/>
                <a:t>, Costa Rica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3905" y="3505200"/>
            <a:ext cx="3198350" cy="2740581"/>
            <a:chOff x="183905" y="3505200"/>
            <a:chExt cx="3198350" cy="27405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05" y="3505200"/>
              <a:ext cx="3198350" cy="2286000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63135" y="5876449"/>
              <a:ext cx="2686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Campo de </a:t>
              </a:r>
              <a:r>
                <a:rPr lang="en-US" dirty="0" err="1" smtClean="0"/>
                <a:t>maiz</a:t>
              </a:r>
              <a:r>
                <a:rPr lang="en-US" dirty="0" smtClean="0"/>
                <a:t>, Iowa, USA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83905" y="6443246"/>
            <a:ext cx="8378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David </a:t>
            </a:r>
            <a:r>
              <a:rPr lang="en-US" sz="1600" dirty="0" err="1" smtClean="0"/>
              <a:t>Liittschwager</a:t>
            </a:r>
            <a:r>
              <a:rPr lang="en-US" sz="1600" dirty="0" smtClean="0"/>
              <a:t> 2012, A World in One Cubic Foot – Portraits of Biodiversity. Univ. Chicago Press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3962400" y="675638"/>
            <a:ext cx="4800600" cy="26945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9489" y="3630053"/>
            <a:ext cx="4800600" cy="26945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3905" y="3593068"/>
            <a:ext cx="3245095" cy="27315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447" y="76200"/>
            <a:ext cx="8943474" cy="3216275"/>
            <a:chOff x="76200" y="512088"/>
            <a:chExt cx="8943474" cy="3216275"/>
          </a:xfrm>
        </p:grpSpPr>
        <p:pic>
          <p:nvPicPr>
            <p:cNvPr id="5" name="Picture 13" descr="wheat-wheatgrass2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3232D"/>
                </a:clrFrom>
                <a:clrTo>
                  <a:srgbClr val="23232D">
                    <a:alpha val="0"/>
                  </a:srgbClr>
                </a:clrTo>
              </a:clrChange>
              <a:lum bright="-12000" contrast="6000"/>
            </a:blip>
            <a:srcRect l="3535" r="4701"/>
            <a:stretch/>
          </p:blipFill>
          <p:spPr bwMode="auto">
            <a:xfrm>
              <a:off x="7905750" y="893088"/>
              <a:ext cx="1009650" cy="28352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6200" y="512088"/>
              <a:ext cx="894347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u="sng" dirty="0" smtClean="0"/>
                <a:t>Factores </a:t>
              </a:r>
              <a:r>
                <a:rPr lang="es-CR" u="sng" dirty="0"/>
                <a:t>q</a:t>
              </a:r>
              <a:r>
                <a:rPr lang="es-CR" u="sng" dirty="0" smtClean="0"/>
                <a:t>ue afectan la abundancia, diversidad y actividad de nematodos en el suelo</a:t>
              </a:r>
              <a:endParaRPr lang="en-US" u="sng" dirty="0" smtClean="0"/>
            </a:p>
            <a:p>
              <a:r>
                <a:rPr lang="es-CR" dirty="0" smtClean="0"/>
                <a:t> </a:t>
              </a:r>
              <a:endParaRPr lang="en-US" dirty="0"/>
            </a:p>
            <a:p>
              <a:r>
                <a:rPr lang="en-US" dirty="0"/>
                <a:t> </a:t>
              </a:r>
              <a:r>
                <a:rPr lang="en-US" dirty="0" smtClean="0"/>
                <a:t>  </a:t>
              </a:r>
              <a:r>
                <a:rPr lang="es-CR" u="sng" dirty="0" smtClean="0"/>
                <a:t>Recursos</a:t>
              </a:r>
              <a:endParaRPr lang="en-US" u="sng" dirty="0"/>
            </a:p>
            <a:p>
              <a:r>
                <a:rPr lang="en-US" dirty="0" smtClean="0"/>
                <a:t>         </a:t>
              </a:r>
              <a:r>
                <a:rPr lang="es-CR" dirty="0" smtClean="0"/>
                <a:t>Plantas</a:t>
              </a:r>
              <a:endParaRPr lang="en-US" dirty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Tipo</a:t>
              </a:r>
              <a:endParaRPr lang="en-US" dirty="0" smtClean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Actividad</a:t>
              </a:r>
              <a:endParaRPr lang="en-US" dirty="0" smtClean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Distribución y abundancia de las raíces – vertical y horizontal</a:t>
              </a:r>
              <a:endParaRPr lang="en-US" dirty="0" smtClean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597" y="76200"/>
            <a:ext cx="8441271" cy="6760690"/>
            <a:chOff x="119597" y="512088"/>
            <a:chExt cx="8441271" cy="6760690"/>
          </a:xfrm>
        </p:grpSpPr>
        <p:sp>
          <p:nvSpPr>
            <p:cNvPr id="4" name="TextBox 3"/>
            <p:cNvSpPr txBox="1"/>
            <p:nvPr/>
          </p:nvSpPr>
          <p:spPr>
            <a:xfrm>
              <a:off x="119597" y="512088"/>
              <a:ext cx="4391587" cy="626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r>
                <a:rPr lang="es-CR" dirty="0" smtClean="0"/>
                <a:t> </a:t>
              </a:r>
            </a:p>
            <a:p>
              <a:pPr marL="1200150" lvl="2" indent="-285750">
                <a:buFont typeface="Arial" pitchFamily="34" charset="0"/>
                <a:buChar char="•"/>
              </a:pPr>
              <a:endParaRPr lang="es-CR" dirty="0"/>
            </a:p>
            <a:p>
              <a:pPr marL="1200150" lvl="2" indent="-285750">
                <a:buFont typeface="Arial" pitchFamily="34" charset="0"/>
                <a:buChar char="•"/>
              </a:pPr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marL="0" lvl="2">
                <a:spcBef>
                  <a:spcPts val="600"/>
                </a:spcBef>
              </a:pPr>
              <a:r>
                <a:rPr lang="es-CR" dirty="0" smtClean="0"/>
                <a:t>          Presa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Nematodos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Artrópodos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Otros organismos multicelulares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Bacteria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Hongos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Etc.</a:t>
              </a:r>
              <a:endParaRPr lang="en-US" dirty="0" smtClean="0"/>
            </a:p>
          </p:txBody>
        </p:sp>
        <p:pic>
          <p:nvPicPr>
            <p:cNvPr id="11" name="Picture 6" descr="199812-053 Soil Bacter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8137" y="4779288"/>
              <a:ext cx="1072463" cy="80434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8" descr="http://bytesizebio.net/wp-content/uploads/2009/09/800px-CDC-10046-MRS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6042" y="5210147"/>
              <a:ext cx="1158259" cy="7876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Picture 10" descr="http://bacteriapictures.net/Pseudomona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34783" y="4703088"/>
              <a:ext cx="1126085" cy="90086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2" descr="http://www.littlerotters.org.uk/images/soil%20bacteria%20copy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94374" y="5213406"/>
              <a:ext cx="496014" cy="71586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5" name="Picture 2" descr="POR LA PAZ">
              <a:hlinkClick r:id="rId7" tooltip="POR LA PAZ by PROYECTO AGUA** /** WATER PROJECT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68945" y="5128637"/>
              <a:ext cx="1072897" cy="8046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10" descr="http://www.nilesbio.com/images/categories/C149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84142" y="5937835"/>
              <a:ext cx="1072897" cy="8046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Picture 16" descr="manynemas10X"/>
            <p:cNvPicPr>
              <a:picLocks noChangeAspect="1" noChangeArrowheads="1"/>
            </p:cNvPicPr>
            <p:nvPr/>
          </p:nvPicPr>
          <p:blipFill>
            <a:blip r:embed="rId10" cstate="print"/>
            <a:srcRect b="12405"/>
            <a:stretch>
              <a:fillRect/>
            </a:stretch>
          </p:blipFill>
          <p:spPr bwMode="auto">
            <a:xfrm rot="16200000">
              <a:off x="5689501" y="6100961"/>
              <a:ext cx="1438379" cy="90525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" name="Picture 9" descr="large_todes_LR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2226" y="5906295"/>
              <a:ext cx="1594225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76200" y="513762"/>
            <a:ext cx="7341530" cy="3416320"/>
            <a:chOff x="76200" y="513762"/>
            <a:chExt cx="7341530" cy="3416320"/>
          </a:xfrm>
        </p:grpSpPr>
        <p:sp>
          <p:nvSpPr>
            <p:cNvPr id="3" name="TextBox 2"/>
            <p:cNvSpPr txBox="1"/>
            <p:nvPr/>
          </p:nvSpPr>
          <p:spPr>
            <a:xfrm>
              <a:off x="76200" y="513762"/>
              <a:ext cx="4648067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marL="0" lvl="2"/>
              <a:endParaRPr lang="es-CR" dirty="0"/>
            </a:p>
            <a:p>
              <a:pPr marL="0" lvl="2"/>
              <a:r>
                <a:rPr lang="es-CR" dirty="0" smtClean="0"/>
                <a:t>         Materiales </a:t>
              </a:r>
              <a:r>
                <a:rPr lang="es-CR" dirty="0" err="1" smtClean="0"/>
                <a:t>organicos</a:t>
              </a:r>
              <a:endParaRPr lang="en-US" dirty="0"/>
            </a:p>
            <a:p>
              <a:pPr marL="822960" lvl="2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Distribución y abundancia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Composición – C, N, calidad, edad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Etapa de descomposición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Obstinación</a:t>
              </a:r>
              <a:endParaRPr lang="en-US" dirty="0" smtClean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76800" y="2667000"/>
              <a:ext cx="2540930" cy="1097280"/>
              <a:chOff x="3792168" y="2426843"/>
              <a:chExt cx="2540930" cy="109728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22" t="22317" r="6892" b="11735"/>
              <a:stretch/>
            </p:blipFill>
            <p:spPr>
              <a:xfrm>
                <a:off x="5283773" y="2655443"/>
                <a:ext cx="1049325" cy="64008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1" t="13882" r="5705" b="3228"/>
              <a:stretch/>
            </p:blipFill>
            <p:spPr>
              <a:xfrm>
                <a:off x="3792168" y="2426843"/>
                <a:ext cx="1332858" cy="10972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39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2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<p:cNvSpPr>
            <a:spLocks noChangeAspect="1" noChangeArrowheads="1"/>
          </p:cNvSpPr>
          <p:nvPr/>
        </p:nvSpPr>
        <p:spPr bwMode="auto">
          <a:xfrm>
            <a:off x="4495800" y="-457200"/>
            <a:ext cx="694732" cy="108676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<p:cNvSpPr>
            <a:spLocks noChangeAspect="1" noChangeArrowheads="1"/>
          </p:cNvSpPr>
          <p:nvPr/>
        </p:nvSpPr>
        <p:spPr bwMode="auto">
          <a:xfrm>
            <a:off x="4495800" y="-457200"/>
            <a:ext cx="694732" cy="108676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98476" y="162478"/>
            <a:ext cx="8369324" cy="2825513"/>
            <a:chOff x="41735" y="162478"/>
            <a:chExt cx="8369324" cy="2825513"/>
          </a:xfrm>
        </p:grpSpPr>
        <p:sp>
          <p:nvSpPr>
            <p:cNvPr id="5" name="TextBox 4"/>
            <p:cNvSpPr txBox="1"/>
            <p:nvPr/>
          </p:nvSpPr>
          <p:spPr>
            <a:xfrm>
              <a:off x="41735" y="16247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867453" y="598066"/>
              <a:ext cx="4543606" cy="2389925"/>
              <a:chOff x="3867453" y="598066"/>
              <a:chExt cx="4543606" cy="2389925"/>
            </a:xfrm>
          </p:grpSpPr>
          <p:pic>
            <p:nvPicPr>
              <p:cNvPr id="7" name="Picture 6" descr="http://t2.gstatic.com/images?q=tbn:ANd9GcQrM_lo0AHA8S0FpTJOoHr4fV4-h8Ne3k0zC6-Wui5kIIbMsWjV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67453" y="837470"/>
                <a:ext cx="1429164" cy="1070493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5" name="Picture 4" descr="http://t3.gstatic.com/images?q=tbn:ANd9GcTdGCQZG_tW2VuomTY5x9fiYfEhOs8a1D45PpamJ1nXtleyOosga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54890" y="1616391"/>
                <a:ext cx="1220771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6" name="Picture 6" descr="http://t0.gstatic.com/images?q=tbn:ANd9GcTvMp_HWy3QKlgn-Cmu4nRAUV6Cbd9Vy4cAqTqt2fE3NvxbpmmEZ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60986" y="598066"/>
                <a:ext cx="684917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75"/>
              <a:stretch/>
            </p:blipFill>
            <p:spPr>
              <a:xfrm>
                <a:off x="6553204" y="830619"/>
                <a:ext cx="913406" cy="64008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1" name="Picture 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981152" y="1616391"/>
                <a:ext cx="1429907" cy="100584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23" name="Picture 2" descr="http://plpnemweb.ucdavis.edu/nemaplex/images/antago2.jpg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r="22955" b="12835"/>
              <a:stretch/>
            </p:blipFill>
            <p:spPr bwMode="auto">
              <a:xfrm>
                <a:off x="4168982" y="2073591"/>
                <a:ext cx="1127635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76200" y="147238"/>
            <a:ext cx="8986622" cy="6740307"/>
            <a:chOff x="76200" y="147238"/>
            <a:chExt cx="8986622" cy="6740307"/>
          </a:xfrm>
        </p:grpSpPr>
        <p:sp>
          <p:nvSpPr>
            <p:cNvPr id="25" name="TextBox 24"/>
            <p:cNvSpPr txBox="1"/>
            <p:nvPr/>
          </p:nvSpPr>
          <p:spPr>
            <a:xfrm>
              <a:off x="76200" y="147238"/>
              <a:ext cx="5535490" cy="674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/>
            </a:p>
            <a:p>
              <a:pPr lvl="1"/>
              <a:r>
                <a:rPr lang="es-CR" u="sng" dirty="0" err="1" smtClean="0"/>
                <a:t>Caracteristicas</a:t>
              </a:r>
              <a:r>
                <a:rPr lang="es-CR" u="sng" dirty="0" smtClean="0"/>
                <a:t> del Suelo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Textura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Estructura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Densidad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Compactación y </a:t>
              </a:r>
              <a:r>
                <a:rPr lang="es-CR" dirty="0"/>
                <a:t>estratos impenetrable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Agregación y estabilidad de los agregados</a:t>
              </a:r>
              <a:endParaRPr lang="en-US" dirty="0"/>
            </a:p>
            <a:p>
              <a:pPr lvl="1"/>
              <a:endParaRPr lang="en-US" dirty="0" smtClean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" t="1701" r="350" b="2337"/>
            <a:stretch/>
          </p:blipFill>
          <p:spPr>
            <a:xfrm>
              <a:off x="3825147" y="4732020"/>
              <a:ext cx="1365385" cy="12801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5" t="25971" r="28821" b="9286"/>
            <a:stretch/>
          </p:blipFill>
          <p:spPr>
            <a:xfrm>
              <a:off x="5497605" y="4811991"/>
              <a:ext cx="1620014" cy="14630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38" t="55990" r="10215" b="19324"/>
            <a:stretch/>
          </p:blipFill>
          <p:spPr>
            <a:xfrm>
              <a:off x="8110427" y="4914900"/>
              <a:ext cx="95239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18" t="60314" r="40438" b="14701"/>
            <a:stretch/>
          </p:blipFill>
          <p:spPr>
            <a:xfrm>
              <a:off x="8110427" y="5867400"/>
              <a:ext cx="93566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3" t="57966" r="68805" b="14289"/>
            <a:stretch/>
          </p:blipFill>
          <p:spPr>
            <a:xfrm>
              <a:off x="6965819" y="5943600"/>
              <a:ext cx="1087678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59" t="17409" r="18719" b="54697"/>
            <a:stretch/>
          </p:blipFill>
          <p:spPr>
            <a:xfrm>
              <a:off x="7164145" y="5029200"/>
              <a:ext cx="95712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1" t="12508" r="58214" b="54697"/>
            <a:stretch/>
          </p:blipFill>
          <p:spPr>
            <a:xfrm>
              <a:off x="7492527" y="4181743"/>
              <a:ext cx="99254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>
            <a:off x="76200" y="152400"/>
            <a:ext cx="7390410" cy="4401205"/>
            <a:chOff x="76200" y="152400"/>
            <a:chExt cx="7390410" cy="4401205"/>
          </a:xfrm>
        </p:grpSpPr>
        <p:sp>
          <p:nvSpPr>
            <p:cNvPr id="26" name="TextBox 25"/>
            <p:cNvSpPr txBox="1"/>
            <p:nvPr/>
          </p:nvSpPr>
          <p:spPr>
            <a:xfrm>
              <a:off x="76200" y="152400"/>
              <a:ext cx="2483437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lvl="1">
                <a:spcBef>
                  <a:spcPts val="1200"/>
                </a:spcBef>
              </a:pPr>
              <a:r>
                <a:rPr lang="es-CR" u="sng" dirty="0" smtClean="0"/>
                <a:t>Ambiente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Temperatura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Humedad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Salinidad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pH</a:t>
              </a:r>
              <a:endParaRPr lang="en-US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869923" y="3223916"/>
              <a:ext cx="4596687" cy="1195684"/>
              <a:chOff x="2869923" y="3223916"/>
              <a:chExt cx="4596687" cy="119568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9923" y="3223916"/>
                <a:ext cx="997530" cy="109728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69" b="4441"/>
              <a:stretch/>
            </p:blipFill>
            <p:spPr>
              <a:xfrm>
                <a:off x="5820690" y="3256249"/>
                <a:ext cx="1645920" cy="904479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284"/>
              <a:stretch/>
            </p:blipFill>
            <p:spPr>
              <a:xfrm>
                <a:off x="4156174" y="3708489"/>
                <a:ext cx="1645920" cy="711111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sp>
        <p:nvSpPr>
          <p:cNvPr id="3" name="Rectangle 2"/>
          <p:cNvSpPr/>
          <p:nvPr/>
        </p:nvSpPr>
        <p:spPr>
          <a:xfrm>
            <a:off x="0" y="9106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u="sng" dirty="0"/>
              <a:t>Factores que afectan la abundancia, diversidad y actividad de nematodos en el suelo</a:t>
            </a:r>
            <a:endParaRPr lang="en-US" u="sng" dirty="0"/>
          </a:p>
          <a:p>
            <a:endParaRPr lang="en-US" dirty="0" smtClean="0"/>
          </a:p>
          <a:p>
            <a:pPr lvl="1"/>
            <a:r>
              <a:rPr lang="es-CR" u="sng" dirty="0" smtClean="0"/>
              <a:t>Enemigos Naturales</a:t>
            </a:r>
            <a:endParaRPr lang="en-US" u="sng" dirty="0" smtClean="0"/>
          </a:p>
          <a:p>
            <a:pPr lvl="2">
              <a:buFont typeface="Arial" pitchFamily="34" charset="0"/>
              <a:buChar char="•"/>
            </a:pPr>
            <a:r>
              <a:rPr lang="es-CR" dirty="0" smtClean="0"/>
              <a:t>Nematodos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Artrópodos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Otros organismos multicelulares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Bacteria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Hongos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 err="1"/>
              <a:t>Tardigradas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76450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37979" y="173980"/>
            <a:ext cx="8202376" cy="1844040"/>
            <a:chOff x="63455" y="304800"/>
            <a:chExt cx="8202376" cy="1844040"/>
          </a:xfrm>
        </p:grpSpPr>
        <p:sp>
          <p:nvSpPr>
            <p:cNvPr id="4" name="TextBox 3"/>
            <p:cNvSpPr txBox="1"/>
            <p:nvPr/>
          </p:nvSpPr>
          <p:spPr>
            <a:xfrm>
              <a:off x="63455" y="3048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" r="3231"/>
            <a:stretch/>
          </p:blipFill>
          <p:spPr>
            <a:xfrm>
              <a:off x="7162800" y="1143000"/>
              <a:ext cx="1103031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403" y="896760"/>
              <a:ext cx="1331597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" name="Picture 3" descr="Handinjector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t="35629" r="54195" b="2500"/>
            <a:stretch/>
          </p:blipFill>
          <p:spPr bwMode="auto">
            <a:xfrm>
              <a:off x="6071616" y="713880"/>
              <a:ext cx="765602" cy="1371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ultur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" t="45933" r="56596"/>
            <a:stretch/>
          </p:blipFill>
          <p:spPr bwMode="auto">
            <a:xfrm>
              <a:off x="4572000" y="640080"/>
              <a:ext cx="1372891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9755" y="341620"/>
            <a:ext cx="8659532" cy="3970318"/>
            <a:chOff x="76200" y="304800"/>
            <a:chExt cx="8659532" cy="3970318"/>
          </a:xfrm>
        </p:grpSpPr>
        <p:sp>
          <p:nvSpPr>
            <p:cNvPr id="8" name="TextBox 7"/>
            <p:cNvSpPr txBox="1"/>
            <p:nvPr/>
          </p:nvSpPr>
          <p:spPr>
            <a:xfrm>
              <a:off x="76200" y="304800"/>
              <a:ext cx="3855543" cy="397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lvl="1"/>
              <a:endParaRPr lang="es-CR" dirty="0" smtClean="0"/>
            </a:p>
            <a:p>
              <a:pPr lvl="1"/>
              <a:r>
                <a:rPr lang="es-CR" u="sng" dirty="0" smtClean="0"/>
                <a:t>Administración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Rotación de </a:t>
              </a:r>
              <a:r>
                <a:rPr lang="es-CR" dirty="0" smtClean="0"/>
                <a:t>cultivos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Labranza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Riego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Enmienda de las recursos</a:t>
              </a:r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" b="15038"/>
            <a:stretch/>
          </p:blipFill>
          <p:spPr>
            <a:xfrm>
              <a:off x="7239000" y="3066264"/>
              <a:ext cx="1496732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096" y="2252472"/>
              <a:ext cx="1405219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87" b="50000"/>
            <a:stretch/>
          </p:blipFill>
          <p:spPr>
            <a:xfrm>
              <a:off x="4831080" y="3352800"/>
              <a:ext cx="2103120" cy="7396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967" r="11072" b="3904"/>
            <a:stretch/>
          </p:blipFill>
          <p:spPr>
            <a:xfrm>
              <a:off x="3611727" y="2335772"/>
              <a:ext cx="1305739" cy="109728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7" name="TextBox 6"/>
          <p:cNvSpPr txBox="1"/>
          <p:nvPr/>
        </p:nvSpPr>
        <p:spPr>
          <a:xfrm>
            <a:off x="0" y="47685"/>
            <a:ext cx="90975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u="sng" dirty="0"/>
              <a:t>Factores que afectan la abundancia, diversidad y actividad de nematodos en el suelo</a:t>
            </a:r>
            <a:endParaRPr lang="en-US" u="sng" dirty="0"/>
          </a:p>
          <a:p>
            <a:r>
              <a:rPr lang="es-CR" dirty="0"/>
              <a:t> </a:t>
            </a:r>
            <a:endParaRPr lang="en-US" dirty="0"/>
          </a:p>
          <a:p>
            <a:pPr lvl="1"/>
            <a:r>
              <a:rPr lang="es-CR" u="sng" dirty="0" smtClean="0"/>
              <a:t>Tóxicos</a:t>
            </a:r>
            <a:endParaRPr lang="en-US" u="sng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Pesticidas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Fertilizantes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Contaminantes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Productos defensivos de las plantas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2159" y="4378494"/>
            <a:ext cx="8243876" cy="1869906"/>
            <a:chOff x="168604" y="4341674"/>
            <a:chExt cx="8243876" cy="186990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74" y="4657100"/>
              <a:ext cx="1706880" cy="12801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4931420"/>
              <a:ext cx="1706880" cy="12801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68604" y="4341674"/>
              <a:ext cx="409599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s-CR" dirty="0"/>
            </a:p>
            <a:p>
              <a:pPr lvl="1"/>
              <a:r>
                <a:rPr lang="es-CR" u="sng" dirty="0" err="1"/>
                <a:t>Caracteristicas</a:t>
              </a:r>
              <a:r>
                <a:rPr lang="es-CR" u="sng" dirty="0"/>
                <a:t> de los Nematodos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Sensibilidad a perturbación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Ciclo de vida y fecundidad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Nivel trófico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Gremios estructurales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77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8" descr="http://www.colorcube.com/puzzle/cu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533" y="53345"/>
            <a:ext cx="2888080" cy="292608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5"/>
          <a:stretch/>
        </p:blipFill>
        <p:spPr bwMode="auto">
          <a:xfrm>
            <a:off x="4133735" y="282324"/>
            <a:ext cx="4781665" cy="2054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5"/>
          <a:stretch/>
        </p:blipFill>
        <p:spPr bwMode="auto">
          <a:xfrm>
            <a:off x="4133735" y="2514600"/>
            <a:ext cx="4781665" cy="2054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5"/>
          <a:stretch/>
        </p:blipFill>
        <p:spPr bwMode="auto">
          <a:xfrm>
            <a:off x="4133735" y="4724400"/>
            <a:ext cx="4781665" cy="2054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" name="Oval 2047"/>
          <p:cNvSpPr/>
          <p:nvPr/>
        </p:nvSpPr>
        <p:spPr>
          <a:xfrm>
            <a:off x="2094358" y="180402"/>
            <a:ext cx="320040" cy="3200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3" name="Straight Arrow Connector 2052"/>
          <p:cNvCxnSpPr>
            <a:stCxn id="2048" idx="6"/>
          </p:cNvCxnSpPr>
          <p:nvPr/>
        </p:nvCxnSpPr>
        <p:spPr>
          <a:xfrm>
            <a:off x="2414398" y="340422"/>
            <a:ext cx="2090546" cy="516066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182402" y="856488"/>
            <a:ext cx="320040" cy="3200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1435632" y="1058340"/>
            <a:ext cx="2986795" cy="184640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2119062" y="2391232"/>
            <a:ext cx="320040" cy="3200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2365876" y="2695654"/>
            <a:ext cx="2434724" cy="248767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TextBox 2066"/>
          <p:cNvSpPr txBox="1"/>
          <p:nvPr/>
        </p:nvSpPr>
        <p:spPr>
          <a:xfrm>
            <a:off x="8601456" y="3059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8604438" y="25237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8604438" y="4736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049" name="TextBox 2048"/>
          <p:cNvSpPr txBox="1"/>
          <p:nvPr/>
        </p:nvSpPr>
        <p:spPr>
          <a:xfrm>
            <a:off x="64564" y="3429000"/>
            <a:ext cx="4507436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Diferentes números de especies de cada uno </a:t>
            </a:r>
            <a:r>
              <a:rPr lang="es-ES" sz="1600" dirty="0" smtClean="0"/>
              <a:t>clase </a:t>
            </a:r>
            <a:r>
              <a:rPr lang="es-ES" sz="1600" dirty="0"/>
              <a:t>funcional en cada </a:t>
            </a:r>
            <a:r>
              <a:rPr lang="es-ES" sz="1600" dirty="0" err="1" smtClean="0"/>
              <a:t>micrositio</a:t>
            </a: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La abundancia de individuos de cada </a:t>
            </a:r>
            <a:br>
              <a:rPr lang="es-ES" sz="1600" dirty="0"/>
            </a:br>
            <a:r>
              <a:rPr lang="es-ES" sz="1600" dirty="0"/>
              <a:t>       especies varía entre los </a:t>
            </a:r>
            <a:r>
              <a:rPr lang="es-ES" sz="1600" dirty="0" err="1" smtClean="0"/>
              <a:t>micrositios</a:t>
            </a:r>
            <a:r>
              <a:rPr lang="es-ES" sz="1600" dirty="0" smtClean="0"/>
              <a:t> </a:t>
            </a:r>
            <a:r>
              <a:rPr lang="es-ES" sz="1600" dirty="0"/>
              <a:t>y </a:t>
            </a:r>
            <a:br>
              <a:rPr lang="es-ES" sz="1600" dirty="0"/>
            </a:br>
            <a:r>
              <a:rPr lang="es-ES" sz="1600" dirty="0"/>
              <a:t>       a través del tiempo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821" y="5943600"/>
            <a:ext cx="309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La importancia de la diversidad</a:t>
            </a:r>
          </a:p>
        </p:txBody>
      </p:sp>
    </p:spTree>
    <p:extLst>
      <p:ext uri="{BB962C8B-B14F-4D97-AF65-F5344CB8AC3E}">
        <p14:creationId xmlns:p14="http://schemas.microsoft.com/office/powerpoint/2010/main" val="22363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4660985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Número efectivo de especies en clase </a:t>
            </a:r>
            <a:r>
              <a:rPr lang="es-ES" sz="1200" dirty="0" smtClean="0"/>
              <a:t>funcional = 2.04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108377"/>
            <a:ext cx="3881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Huella metabólica de la clase </a:t>
            </a:r>
            <a:r>
              <a:rPr lang="es-ES" sz="1400" dirty="0" smtClean="0"/>
              <a:t>funcional </a:t>
            </a:r>
            <a:r>
              <a:rPr lang="en-US" sz="1400" dirty="0" smtClean="0"/>
              <a:t>= 1000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714999"/>
            <a:ext cx="3568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Huella</a:t>
            </a:r>
            <a:r>
              <a:rPr lang="en-US" sz="1400" b="1" dirty="0"/>
              <a:t> </a:t>
            </a:r>
            <a:r>
              <a:rPr lang="en-US" sz="1400" b="1" dirty="0" err="1"/>
              <a:t>ponderada</a:t>
            </a:r>
            <a:r>
              <a:rPr lang="en-US" sz="1400" b="1" dirty="0"/>
              <a:t> </a:t>
            </a:r>
            <a:r>
              <a:rPr lang="en-US" sz="1400" b="1" dirty="0" err="1"/>
              <a:t>por</a:t>
            </a:r>
            <a:r>
              <a:rPr lang="en-US" sz="1400" b="1" dirty="0"/>
              <a:t> </a:t>
            </a:r>
            <a:r>
              <a:rPr lang="en-US" sz="1400" b="1" dirty="0" err="1" smtClean="0"/>
              <a:t>diversidad</a:t>
            </a:r>
            <a:r>
              <a:rPr lang="en-US" sz="1400" b="1" dirty="0" smtClean="0"/>
              <a:t> = 2040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94773" y="4648200"/>
            <a:ext cx="3906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Número efectivo de especies en clase funcional </a:t>
            </a:r>
            <a:r>
              <a:rPr lang="en-US" sz="1200" dirty="0" smtClean="0"/>
              <a:t>= 7.03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4773" y="5095592"/>
            <a:ext cx="3881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Huella metabólica de la clase </a:t>
            </a:r>
            <a:r>
              <a:rPr lang="es-ES" sz="1400" dirty="0" smtClean="0"/>
              <a:t>funcional </a:t>
            </a:r>
            <a:r>
              <a:rPr lang="en-US" sz="1400" dirty="0" smtClean="0"/>
              <a:t>= 1000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94773" y="5702214"/>
            <a:ext cx="3568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Huella</a:t>
            </a:r>
            <a:r>
              <a:rPr lang="en-US" sz="1400" b="1" dirty="0"/>
              <a:t> </a:t>
            </a:r>
            <a:r>
              <a:rPr lang="en-US" sz="1400" b="1" dirty="0" err="1"/>
              <a:t>ponderada</a:t>
            </a:r>
            <a:r>
              <a:rPr lang="en-US" sz="1400" b="1" dirty="0"/>
              <a:t> </a:t>
            </a:r>
            <a:r>
              <a:rPr lang="en-US" sz="1400" b="1" dirty="0" err="1"/>
              <a:t>por</a:t>
            </a:r>
            <a:r>
              <a:rPr lang="en-US" sz="1400" b="1" dirty="0"/>
              <a:t> </a:t>
            </a:r>
            <a:r>
              <a:rPr lang="en-US" sz="1400" b="1" dirty="0" err="1" smtClean="0"/>
              <a:t>diversidad</a:t>
            </a:r>
            <a:r>
              <a:rPr lang="en-US" sz="1400" b="1" dirty="0" smtClean="0"/>
              <a:t> = 7030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95400" y="6403802"/>
            <a:ext cx="765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El modelo de producto: ¿Es esta una buena medida de la magnitud de la función?</a:t>
            </a:r>
            <a:endParaRPr lang="en-US" sz="1600" dirty="0"/>
          </a:p>
        </p:txBody>
      </p:sp>
      <p:cxnSp>
        <p:nvCxnSpPr>
          <p:cNvPr id="9" name="Straight Arrow Connector 8"/>
          <p:cNvCxnSpPr>
            <a:stCxn id="14" idx="0"/>
          </p:cNvCxnSpPr>
          <p:nvPr/>
        </p:nvCxnSpPr>
        <p:spPr>
          <a:xfrm flipH="1" flipV="1">
            <a:off x="2279350" y="6012994"/>
            <a:ext cx="2842579" cy="390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5121929" y="6009992"/>
            <a:ext cx="1507471" cy="393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124200" y="2061928"/>
            <a:ext cx="598852" cy="434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56099" y="2061928"/>
            <a:ext cx="635101" cy="434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14539" y="4113292"/>
            <a:ext cx="0" cy="547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934200" y="4114800"/>
            <a:ext cx="0" cy="547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15760"/>
            <a:ext cx="853129" cy="64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2" name="Picture 7" descr="aphelench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4" y="1345216"/>
            <a:ext cx="914400" cy="635984"/>
          </a:xfrm>
          <a:prstGeom prst="rect">
            <a:avLst/>
          </a:prstGeom>
          <a:noFill/>
        </p:spPr>
      </p:pic>
      <p:pic>
        <p:nvPicPr>
          <p:cNvPr id="34" name="Picture 9" descr="Teratocephalus"/>
          <p:cNvPicPr>
            <a:picLocks noChangeAspect="1" noChangeArrowheads="1"/>
          </p:cNvPicPr>
          <p:nvPr/>
        </p:nvPicPr>
        <p:blipFill rotWithShape="1">
          <a:blip r:embed="rId5" cstate="print"/>
          <a:srcRect l="5632" r="6172" b="9496"/>
          <a:stretch/>
        </p:blipFill>
        <p:spPr bwMode="auto">
          <a:xfrm>
            <a:off x="1076822" y="673661"/>
            <a:ext cx="695420" cy="731520"/>
          </a:xfrm>
          <a:prstGeom prst="rect">
            <a:avLst/>
          </a:prstGeom>
          <a:noFill/>
        </p:spPr>
      </p:pic>
      <p:pic>
        <p:nvPicPr>
          <p:cNvPr id="36" name="Picture 11" descr="diplosc1"/>
          <p:cNvPicPr>
            <a:picLocks noChangeAspect="1" noChangeArrowheads="1"/>
          </p:cNvPicPr>
          <p:nvPr/>
        </p:nvPicPr>
        <p:blipFill>
          <a:blip r:embed="rId6" cstate="print"/>
          <a:srcRect r="10707"/>
          <a:stretch>
            <a:fillRect/>
          </a:stretch>
        </p:blipFill>
        <p:spPr bwMode="auto">
          <a:xfrm>
            <a:off x="1102295" y="1249680"/>
            <a:ext cx="834868" cy="731520"/>
          </a:xfrm>
          <a:prstGeom prst="rect">
            <a:avLst/>
          </a:prstGeom>
          <a:noFill/>
        </p:spPr>
      </p:pic>
      <p:pic>
        <p:nvPicPr>
          <p:cNvPr id="33" name="Picture 8" descr="cruz"/>
          <p:cNvPicPr>
            <a:picLocks noChangeAspect="1" noChangeArrowheads="1"/>
          </p:cNvPicPr>
          <p:nvPr/>
        </p:nvPicPr>
        <p:blipFill>
          <a:blip r:embed="rId7" cstate="print"/>
          <a:srcRect t="3149" b="15918"/>
          <a:stretch>
            <a:fillRect/>
          </a:stretch>
        </p:blipFill>
        <p:spPr bwMode="auto">
          <a:xfrm>
            <a:off x="1772242" y="748808"/>
            <a:ext cx="677395" cy="914400"/>
          </a:xfrm>
          <a:prstGeom prst="rect">
            <a:avLst/>
          </a:prstGeom>
          <a:noFill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15" y="807720"/>
            <a:ext cx="2109282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00561" y="6369712"/>
            <a:ext cx="56519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3. </a:t>
            </a:r>
            <a:r>
              <a:rPr lang="es-ES" b="1" dirty="0">
                <a:solidFill>
                  <a:srgbClr val="FF0000"/>
                </a:solidFill>
              </a:rPr>
              <a:t>Abundancia y diversidad de clases funcionales</a:t>
            </a:r>
            <a:endParaRPr lang="en-US" sz="1800" dirty="0"/>
          </a:p>
        </p:txBody>
      </p:sp>
      <p:grpSp>
        <p:nvGrpSpPr>
          <p:cNvPr id="5" name="Group 4"/>
          <p:cNvGrpSpPr/>
          <p:nvPr/>
        </p:nvGrpSpPr>
        <p:grpSpPr>
          <a:xfrm>
            <a:off x="3476750" y="614465"/>
            <a:ext cx="1544953" cy="1717255"/>
            <a:chOff x="3476750" y="614465"/>
            <a:chExt cx="1544953" cy="1717255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750" y="685800"/>
              <a:ext cx="1544953" cy="1645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2904083" y="1210943"/>
              <a:ext cx="142378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Total Metabolic Footprint</a:t>
              </a:r>
              <a:endParaRPr lang="en-US" sz="9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44" y="2501774"/>
            <a:ext cx="3048000" cy="1828800"/>
            <a:chOff x="473044" y="2501774"/>
            <a:chExt cx="3048000" cy="1828800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44" y="2501774"/>
              <a:ext cx="30480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 rot="16200000">
              <a:off x="12821" y="3113475"/>
              <a:ext cx="115127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Metabolic Footprint</a:t>
              </a:r>
              <a:endParaRPr lang="en-US" sz="9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2600" y="2501774"/>
            <a:ext cx="3048000" cy="1828800"/>
            <a:chOff x="5562600" y="2501774"/>
            <a:chExt cx="3048000" cy="1828800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501774"/>
              <a:ext cx="30480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 rot="16200000">
              <a:off x="5102378" y="3088098"/>
              <a:ext cx="115127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Metabolic Footprint</a:t>
              </a:r>
              <a:endParaRPr lang="en-US" sz="900" b="1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556" y="-9149"/>
            <a:ext cx="9059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Relación entre la magnitud de la función y la diversidad y biomasa de la clase funcional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0" y="310583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/>
              <a:t>Número efectivo de especies en clase funcional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602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2" grpId="0"/>
      <p:bldP spid="14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5-X-PlantRoot"/>
          <p:cNvPicPr>
            <a:picLocks noChangeAspect="1" noChangeArrowheads="1"/>
          </p:cNvPicPr>
          <p:nvPr/>
        </p:nvPicPr>
        <p:blipFill>
          <a:blip r:embed="rId2" cstate="print"/>
          <a:srcRect l="19200" r="22400"/>
          <a:stretch>
            <a:fillRect/>
          </a:stretch>
        </p:blipFill>
        <p:spPr bwMode="auto">
          <a:xfrm>
            <a:off x="1295400" y="1752600"/>
            <a:ext cx="2322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812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86000" y="1219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76200" y="3017838"/>
            <a:ext cx="1463675" cy="40011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b="1" dirty="0" smtClean="0"/>
              <a:t>hidratos de carbono</a:t>
            </a:r>
            <a:br>
              <a:rPr lang="es-ES" sz="1000" b="1" dirty="0" smtClean="0"/>
            </a:br>
            <a:r>
              <a:rPr lang="es-ES" sz="1000" b="1" dirty="0" smtClean="0"/>
              <a:t>y proteínas</a:t>
            </a:r>
            <a:endParaRPr lang="es-ES" sz="1000" b="1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685800" y="26670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85800" y="26670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85800" y="3429000"/>
            <a:ext cx="0" cy="533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85800" y="39624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1295400" y="2667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165725" y="2879725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bacteria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181600" y="385445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181600" y="4738688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hongos</a:t>
            </a:r>
            <a:endParaRPr lang="en-US" dirty="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953000" y="3200400"/>
            <a:ext cx="7620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953000" y="4038600"/>
            <a:ext cx="6858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49530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5715000" y="4114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5715000" y="32766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5715000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408613" y="914400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286000" y="1752600"/>
            <a:ext cx="0" cy="990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6019800" y="41148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6019800" y="32766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019800" y="51054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715000" y="5729288"/>
            <a:ext cx="61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2209800" y="50292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</a:t>
            </a:r>
            <a:r>
              <a:rPr lang="en-US" baseline="-25000"/>
              <a:t>3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623050" y="27432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protozoa</a:t>
            </a:r>
          </a:p>
          <a:p>
            <a:pPr algn="ctr"/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623623" y="3579813"/>
            <a:ext cx="13260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nematodos</a:t>
            </a:r>
            <a:endParaRPr lang="en-US" dirty="0"/>
          </a:p>
          <a:p>
            <a:pPr algn="ctr"/>
            <a:r>
              <a:rPr lang="en-US" dirty="0" err="1" smtClean="0"/>
              <a:t>artropodos</a:t>
            </a:r>
            <a:endParaRPr lang="en-US" dirty="0"/>
          </a:p>
          <a:p>
            <a:pPr algn="ctr"/>
            <a:r>
              <a:rPr lang="en-US" dirty="0" err="1" smtClean="0"/>
              <a:t>hongos</a:t>
            </a:r>
            <a:endParaRPr lang="en-US" dirty="0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610350" y="46482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artropodos</a:t>
            </a:r>
            <a:endParaRPr lang="en-US" dirty="0"/>
          </a:p>
          <a:p>
            <a:pPr algn="ctr"/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6019800" y="49530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6400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V="1">
            <a:off x="6172200" y="3063875"/>
            <a:ext cx="533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7467600" y="4419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7467600" y="33528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H="1">
            <a:off x="7466013" y="5257800"/>
            <a:ext cx="1587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161213" y="57292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848600" y="37338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otro</a:t>
            </a:r>
            <a:endParaRPr lang="en-US" dirty="0"/>
          </a:p>
          <a:p>
            <a:pPr algn="ctr"/>
            <a:r>
              <a:rPr lang="en-US" dirty="0" err="1" smtClean="0"/>
              <a:t>organismos</a:t>
            </a:r>
            <a:endParaRPr lang="en-US" dirty="0"/>
          </a:p>
        </p:txBody>
      </p:sp>
      <p:sp>
        <p:nvSpPr>
          <p:cNvPr id="41" name="Line 42"/>
          <p:cNvSpPr>
            <a:spLocks noChangeShapeType="1"/>
          </p:cNvSpPr>
          <p:nvPr/>
        </p:nvSpPr>
        <p:spPr bwMode="auto">
          <a:xfrm flipV="1">
            <a:off x="7924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>
            <a:off x="7848600" y="3048000"/>
            <a:ext cx="4572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flipV="1">
            <a:off x="7848600" y="4343400"/>
            <a:ext cx="45720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 flipH="1">
            <a:off x="8761413" y="4343400"/>
            <a:ext cx="1587" cy="1447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8456613" y="57292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46" name="Line 47"/>
          <p:cNvSpPr>
            <a:spLocks noChangeShapeType="1"/>
          </p:cNvSpPr>
          <p:nvPr/>
        </p:nvSpPr>
        <p:spPr bwMode="auto">
          <a:xfrm flipH="1" flipV="1">
            <a:off x="7239000" y="44196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48"/>
          <p:cNvSpPr>
            <a:spLocks noChangeShapeType="1"/>
          </p:cNvSpPr>
          <p:nvPr/>
        </p:nvSpPr>
        <p:spPr bwMode="auto">
          <a:xfrm flipV="1">
            <a:off x="7239000" y="33528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 flipV="1">
            <a:off x="7240588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69342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0" name="Line 51"/>
          <p:cNvSpPr>
            <a:spLocks noChangeShapeType="1"/>
          </p:cNvSpPr>
          <p:nvPr/>
        </p:nvSpPr>
        <p:spPr bwMode="auto">
          <a:xfrm flipV="1">
            <a:off x="8534400" y="1295400"/>
            <a:ext cx="1588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82296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2" name="Line 53"/>
          <p:cNvSpPr>
            <a:spLocks noChangeShapeType="1"/>
          </p:cNvSpPr>
          <p:nvPr/>
        </p:nvSpPr>
        <p:spPr bwMode="auto">
          <a:xfrm>
            <a:off x="87630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rot="-5400000">
            <a:off x="7200900" y="4991100"/>
            <a:ext cx="0" cy="31242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74676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56"/>
          <p:cNvSpPr>
            <a:spLocks noChangeShapeType="1"/>
          </p:cNvSpPr>
          <p:nvPr/>
        </p:nvSpPr>
        <p:spPr bwMode="auto">
          <a:xfrm rot="-5400000">
            <a:off x="4114800" y="4953000"/>
            <a:ext cx="0" cy="3200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 rot="10800000">
            <a:off x="2514600" y="4038600"/>
            <a:ext cx="0" cy="990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58"/>
          <p:cNvSpPr>
            <a:spLocks noChangeShapeType="1"/>
          </p:cNvSpPr>
          <p:nvPr/>
        </p:nvSpPr>
        <p:spPr bwMode="auto">
          <a:xfrm rot="-5400000">
            <a:off x="2324100" y="4229100"/>
            <a:ext cx="381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59"/>
          <p:cNvSpPr>
            <a:spLocks noChangeShapeType="1"/>
          </p:cNvSpPr>
          <p:nvPr/>
        </p:nvSpPr>
        <p:spPr bwMode="auto">
          <a:xfrm flipH="1" flipV="1">
            <a:off x="7239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 flipH="1" flipV="1">
            <a:off x="8532813" y="533400"/>
            <a:ext cx="1587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H="1" flipV="1">
            <a:off x="5715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2"/>
          <p:cNvSpPr>
            <a:spLocks noChangeShapeType="1"/>
          </p:cNvSpPr>
          <p:nvPr/>
        </p:nvSpPr>
        <p:spPr bwMode="auto">
          <a:xfrm flipH="1" flipV="1">
            <a:off x="2286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3"/>
          <p:cNvSpPr>
            <a:spLocks noChangeShapeType="1"/>
          </p:cNvSpPr>
          <p:nvPr/>
        </p:nvSpPr>
        <p:spPr bwMode="auto">
          <a:xfrm rot="5400000" flipH="1" flipV="1">
            <a:off x="5410200" y="-2590800"/>
            <a:ext cx="0" cy="624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70"/>
          <p:cNvSpPr>
            <a:spLocks noChangeShapeType="1"/>
          </p:cNvSpPr>
          <p:nvPr/>
        </p:nvSpPr>
        <p:spPr bwMode="auto">
          <a:xfrm>
            <a:off x="60198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1"/>
          <p:cNvSpPr>
            <a:spLocks noChangeShapeType="1"/>
          </p:cNvSpPr>
          <p:nvPr/>
        </p:nvSpPr>
        <p:spPr bwMode="auto">
          <a:xfrm>
            <a:off x="2514600" y="5410200"/>
            <a:ext cx="0" cy="11430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" name="TextBox 70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657600" y="1991380"/>
            <a:ext cx="5486400" cy="461665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/>
              <a:t>Los nematodos en cada nivel trófico</a:t>
            </a:r>
            <a:endParaRPr lang="es-ES" sz="2400" dirty="0"/>
          </a:p>
        </p:txBody>
      </p:sp>
      <p:sp>
        <p:nvSpPr>
          <p:cNvPr id="72" name="TextBox 71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0" y="57090"/>
            <a:ext cx="8001000" cy="400110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dirty="0" smtClean="0"/>
              <a:t>Economía de los Ecosistemas: Carbono y Energía son las Monedas</a:t>
            </a:r>
            <a:endParaRPr lang="es-ES" sz="20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3581400" y="3657600"/>
            <a:ext cx="1447800" cy="1162110"/>
            <a:chOff x="3581400" y="3657600"/>
            <a:chExt cx="1447800" cy="1162110"/>
          </a:xfrm>
        </p:grpSpPr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3581400" y="4038600"/>
              <a:ext cx="533400" cy="0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 Box 64"/>
            <p:cNvSpPr txBox="1">
              <a:spLocks noChangeArrowheads="1"/>
            </p:cNvSpPr>
            <p:nvPr/>
          </p:nvSpPr>
          <p:spPr bwMode="auto">
            <a:xfrm>
              <a:off x="4114800" y="3657600"/>
              <a:ext cx="349250" cy="733425"/>
            </a:xfrm>
            <a:prstGeom prst="rect">
              <a:avLst/>
            </a:prstGeom>
            <a:noFill/>
            <a:ln w="25400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  <a:p>
              <a:endParaRPr lang="en-US" sz="600" dirty="0"/>
            </a:p>
            <a:p>
              <a:r>
                <a:rPr lang="en-US" dirty="0"/>
                <a:t>N</a:t>
              </a:r>
            </a:p>
          </p:txBody>
        </p:sp>
        <p:sp>
          <p:nvSpPr>
            <p:cNvPr id="73" name="Line 13"/>
            <p:cNvSpPr>
              <a:spLocks noChangeShapeType="1"/>
            </p:cNvSpPr>
            <p:nvPr/>
          </p:nvSpPr>
          <p:spPr bwMode="auto">
            <a:xfrm>
              <a:off x="4419600" y="4038600"/>
              <a:ext cx="533400" cy="0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3581400" y="4419600"/>
              <a:ext cx="1447800" cy="40011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dirty="0" smtClean="0"/>
                <a:t>hidratos de carbono</a:t>
              </a:r>
              <a:br>
                <a:rPr lang="es-ES" sz="1000" b="1" dirty="0" smtClean="0"/>
              </a:br>
              <a:r>
                <a:rPr lang="es-ES" sz="1000" b="1" dirty="0" smtClean="0"/>
                <a:t>y aminoácidos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0" y="5105400"/>
            <a:ext cx="9144000" cy="1812925"/>
            <a:chOff x="0" y="5045075"/>
            <a:chExt cx="9144000" cy="1812925"/>
          </a:xfrm>
        </p:grpSpPr>
        <p:grpSp>
          <p:nvGrpSpPr>
            <p:cNvPr id="66" name="Group 20"/>
            <p:cNvGrpSpPr>
              <a:grpSpLocks/>
            </p:cNvGrpSpPr>
            <p:nvPr/>
          </p:nvGrpSpPr>
          <p:grpSpPr bwMode="auto">
            <a:xfrm>
              <a:off x="0" y="5045075"/>
              <a:ext cx="9144000" cy="1812925"/>
              <a:chOff x="0" y="2785"/>
              <a:chExt cx="5760" cy="1142"/>
            </a:xfrm>
          </p:grpSpPr>
          <p:grpSp>
            <p:nvGrpSpPr>
              <p:cNvPr id="67" name="Group 16"/>
              <p:cNvGrpSpPr>
                <a:grpSpLocks/>
              </p:cNvGrpSpPr>
              <p:nvPr/>
            </p:nvGrpSpPr>
            <p:grpSpPr bwMode="auto">
              <a:xfrm>
                <a:off x="0" y="2785"/>
                <a:ext cx="4800" cy="1142"/>
                <a:chOff x="0" y="2804"/>
                <a:chExt cx="4800" cy="1142"/>
              </a:xfrm>
            </p:grpSpPr>
            <p:pic>
              <p:nvPicPr>
                <p:cNvPr id="6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2804"/>
                  <a:ext cx="4800" cy="1142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678" y="3082"/>
                  <a:ext cx="2258" cy="2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s-ES" sz="1600" dirty="0" smtClean="0"/>
                    <a:t>la transferencia de carbono y energía</a:t>
                  </a:r>
                  <a:endParaRPr lang="es-ES" sz="1600" dirty="0"/>
                </a:p>
              </p:txBody>
            </p:sp>
          </p:grpSp>
          <p:sp>
            <p:nvSpPr>
              <p:cNvPr id="68" name="Rectangle 108"/>
              <p:cNvSpPr>
                <a:spLocks noChangeArrowheads="1"/>
              </p:cNvSpPr>
              <p:nvPr/>
            </p:nvSpPr>
            <p:spPr bwMode="auto">
              <a:xfrm>
                <a:off x="3867" y="2919"/>
                <a:ext cx="1893" cy="100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s-ES" sz="1400" dirty="0" smtClean="0"/>
                  <a:t>El carbono es respirado por todos los organismos</a:t>
                </a:r>
              </a:p>
              <a:p>
                <a:pPr>
                  <a:buFontTx/>
                  <a:buChar char="•"/>
                </a:pPr>
                <a:endParaRPr lang="en-US" sz="1400" dirty="0"/>
              </a:p>
              <a:p>
                <a:r>
                  <a:rPr lang="es-ES" sz="1400" dirty="0" smtClean="0"/>
                  <a:t>Las cantidades de carbono y energía disponible determinar el tamaño y la actividad de la comunidad</a:t>
                </a:r>
                <a:endParaRPr lang="es-ES" sz="1400" dirty="0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52400" y="5879068"/>
              <a:ext cx="1600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dirty="0" err="1" smtClean="0"/>
                <a:t>Recursos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95538"/>
            <a:ext cx="2780698" cy="523220"/>
          </a:xfrm>
          <a:prstGeom prst="rect">
            <a:avLst/>
          </a:prstGeom>
          <a:solidFill>
            <a:srgbClr val="FFE38B"/>
          </a:solidFill>
        </p:spPr>
        <p:txBody>
          <a:bodyPr wrap="none">
            <a:spAutoFit/>
          </a:bodyPr>
          <a:lstStyle/>
          <a:p>
            <a:r>
              <a:rPr lang="es-ES" sz="2800" b="1" dirty="0" smtClean="0"/>
              <a:t>Gestión </a:t>
            </a:r>
            <a:r>
              <a:rPr lang="es-ES" sz="2800" b="1" dirty="0"/>
              <a:t>del </a:t>
            </a:r>
            <a:r>
              <a:rPr lang="es-ES" sz="2800" b="1" dirty="0" smtClean="0"/>
              <a:t>Suelo</a:t>
            </a:r>
            <a:endParaRPr lang="es-E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534400" cy="4401205"/>
          </a:xfrm>
          <a:prstGeom prst="rect">
            <a:avLst/>
          </a:prstGeom>
          <a:solidFill>
            <a:srgbClr val="FFE38B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b="1" dirty="0"/>
              <a:t>Principios Básicos para </a:t>
            </a:r>
            <a:r>
              <a:rPr lang="es-ES" sz="2400" b="1" dirty="0" smtClean="0"/>
              <a:t>Gestión </a:t>
            </a:r>
            <a:r>
              <a:rPr lang="es-ES" sz="2400" b="1" dirty="0"/>
              <a:t>de </a:t>
            </a:r>
            <a:r>
              <a:rPr lang="es-ES" sz="2400" b="1" dirty="0" smtClean="0"/>
              <a:t>la Salud del Suelo </a:t>
            </a: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>1. Mantener el suelo cubierto de cultivos y residuos de </a:t>
            </a:r>
            <a:r>
              <a:rPr lang="es-ES" sz="2400" dirty="0" smtClean="0"/>
              <a:t>cultivos.</a:t>
            </a:r>
          </a:p>
          <a:p>
            <a:pPr>
              <a:spcAft>
                <a:spcPts val="1200"/>
              </a:spcAft>
            </a:pPr>
            <a:r>
              <a:rPr lang="es-ES" sz="2400" dirty="0" smtClean="0"/>
              <a:t>2</a:t>
            </a:r>
            <a:r>
              <a:rPr lang="es-ES" sz="2400" dirty="0"/>
              <a:t>. Mantener las raíces </a:t>
            </a:r>
            <a:r>
              <a:rPr lang="es-ES" sz="2400" dirty="0" err="1" smtClean="0"/>
              <a:t>vivenfo</a:t>
            </a:r>
            <a:r>
              <a:rPr lang="es-ES" sz="2400" dirty="0" smtClean="0"/>
              <a:t> </a:t>
            </a:r>
            <a:r>
              <a:rPr lang="es-ES" sz="2400" dirty="0"/>
              <a:t>en el suelo durante todo el año para </a:t>
            </a:r>
            <a:r>
              <a:rPr lang="es-ES" sz="2400" dirty="0" smtClean="0"/>
              <a:t>	alimentar </a:t>
            </a:r>
            <a:r>
              <a:rPr lang="es-ES" sz="2400" dirty="0"/>
              <a:t>a la </a:t>
            </a:r>
            <a:r>
              <a:rPr lang="es-ES" sz="2400" dirty="0" smtClean="0"/>
              <a:t>cadena </a:t>
            </a:r>
            <a:r>
              <a:rPr lang="es-ES" sz="2400" dirty="0"/>
              <a:t>alimentaria del suelo. </a:t>
            </a:r>
            <a:endParaRPr lang="es-ES" sz="2400" dirty="0" smtClean="0"/>
          </a:p>
          <a:p>
            <a:pPr>
              <a:spcAft>
                <a:spcPts val="1200"/>
              </a:spcAft>
            </a:pPr>
            <a:r>
              <a:rPr lang="es-ES" sz="2400" dirty="0" smtClean="0"/>
              <a:t>3</a:t>
            </a:r>
            <a:r>
              <a:rPr lang="es-ES" sz="2400" dirty="0"/>
              <a:t>. Diversificar en lo posible el uso de la rotación de cultivos, </a:t>
            </a:r>
            <a:r>
              <a:rPr lang="es-ES" sz="2400" dirty="0" smtClean="0"/>
              <a:t>	cultivos </a:t>
            </a:r>
            <a:r>
              <a:rPr lang="es-ES" sz="2400" dirty="0"/>
              <a:t>de cobertura y las mezclas de cultivos de </a:t>
            </a:r>
            <a:r>
              <a:rPr lang="es-ES" sz="2400" dirty="0" smtClean="0"/>
              <a:t>cobertura.</a:t>
            </a:r>
          </a:p>
          <a:p>
            <a:pPr>
              <a:spcAft>
                <a:spcPts val="1200"/>
              </a:spcAft>
            </a:pPr>
            <a:r>
              <a:rPr lang="es-ES" sz="2400" dirty="0" smtClean="0"/>
              <a:t>4</a:t>
            </a:r>
            <a:r>
              <a:rPr lang="es-ES" sz="2400" dirty="0"/>
              <a:t>. Minimizar la </a:t>
            </a:r>
            <a:r>
              <a:rPr lang="es-ES" sz="2400" dirty="0" smtClean="0"/>
              <a:t>perturbación </a:t>
            </a:r>
            <a:r>
              <a:rPr lang="es-ES" sz="2400" dirty="0"/>
              <a:t>del suelo para mantener la estructura </a:t>
            </a:r>
            <a:r>
              <a:rPr lang="es-ES" sz="2400" dirty="0" smtClean="0"/>
              <a:t>	y </a:t>
            </a:r>
            <a:r>
              <a:rPr lang="es-ES" sz="2400" dirty="0"/>
              <a:t>la calidad del </a:t>
            </a:r>
            <a:r>
              <a:rPr lang="es-ES" sz="2400" dirty="0" smtClean="0"/>
              <a:t>hábitat.</a:t>
            </a:r>
          </a:p>
          <a:p>
            <a:pPr>
              <a:spcAft>
                <a:spcPts val="1200"/>
              </a:spcAft>
            </a:pPr>
            <a:r>
              <a:rPr lang="es-ES" sz="2400" dirty="0" smtClean="0"/>
              <a:t>5</a:t>
            </a:r>
            <a:r>
              <a:rPr lang="es-ES" sz="2400" dirty="0"/>
              <a:t>. (Integrar el pastoreo de ganado).</a:t>
            </a:r>
          </a:p>
        </p:txBody>
      </p:sp>
      <p:sp>
        <p:nvSpPr>
          <p:cNvPr id="7" name="Rectangle 6"/>
          <p:cNvSpPr/>
          <p:nvPr/>
        </p:nvSpPr>
        <p:spPr>
          <a:xfrm>
            <a:off x="4876800" y="6320135"/>
            <a:ext cx="4267200" cy="461665"/>
          </a:xfrm>
          <a:prstGeom prst="rect">
            <a:avLst/>
          </a:prstGeom>
          <a:solidFill>
            <a:srgbClr val="FFE38B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Sources:   	Jay Fuhrer, NRCS</a:t>
            </a:r>
          </a:p>
          <a:p>
            <a:r>
              <a:rPr lang="en-US" sz="1200" dirty="0"/>
              <a:t>	Chad Ellis, Noble Foundation, 2013</a:t>
            </a:r>
          </a:p>
        </p:txBody>
      </p:sp>
    </p:spTree>
    <p:extLst>
      <p:ext uri="{BB962C8B-B14F-4D97-AF65-F5344CB8AC3E}">
        <p14:creationId xmlns:p14="http://schemas.microsoft.com/office/powerpoint/2010/main" val="7126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tapaloSunsetSep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5562600"/>
            <a:ext cx="87630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http</a:t>
            </a:r>
            <a:r>
              <a:rPr lang="en-US" sz="3200" dirty="0" smtClean="0">
                <a:solidFill>
                  <a:schemeClr val="accent2"/>
                </a:solidFill>
              </a:rPr>
              <a:t>://nemaplex.ucdavis.edu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00400" y="1600200"/>
            <a:ext cx="24384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Gracias!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Group.jpg"/>
          <p:cNvPicPr>
            <a:picLocks noChangeAspect="1"/>
          </p:cNvPicPr>
          <p:nvPr/>
        </p:nvPicPr>
        <p:blipFill>
          <a:blip r:embed="rId3" cstate="print">
            <a:lum bright="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60227" y="4267200"/>
            <a:ext cx="2611612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Servicios</a:t>
            </a:r>
            <a:r>
              <a:rPr lang="en-US" sz="2000" dirty="0" smtClean="0">
                <a:solidFill>
                  <a:srgbClr val="008000"/>
                </a:solidFill>
              </a:rPr>
              <a:t> de </a:t>
            </a:r>
          </a:p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especies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individuales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61125" y="6018213"/>
            <a:ext cx="164019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Servicios</a:t>
            </a:r>
            <a:r>
              <a:rPr lang="en-US" sz="2000" dirty="0" smtClean="0">
                <a:solidFill>
                  <a:srgbClr val="008000"/>
                </a:solidFill>
              </a:rPr>
              <a:t> del</a:t>
            </a:r>
          </a:p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comunidad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0"/>
            <a:ext cx="91440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/>
              <a:t>Funciones de Cadena Alimenticia del Suelo</a:t>
            </a:r>
          </a:p>
          <a:p>
            <a:r>
              <a:rPr lang="es-ES" sz="2400" b="1" dirty="0" smtClean="0"/>
              <a:t> </a:t>
            </a:r>
            <a:endParaRPr lang="es-ES" dirty="0" smtClean="0"/>
          </a:p>
          <a:p>
            <a:r>
              <a:rPr lang="es-ES" dirty="0" smtClean="0"/>
              <a:t>    Alimentación: La ingestión, digestión, defecación y excreción</a:t>
            </a:r>
            <a:br>
              <a:rPr lang="es-ES" dirty="0" smtClean="0"/>
            </a:br>
            <a:r>
              <a:rPr lang="es-ES" dirty="0" smtClean="0"/>
              <a:t>   Comportamiento: El movimiento, la actividad, la migración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   </a:t>
            </a:r>
            <a:r>
              <a:rPr lang="es-ES" sz="2000" b="1" dirty="0" smtClean="0"/>
              <a:t>Las funciones pueden ser clasificadas, subjetivamente, como servicios, 	</a:t>
            </a:r>
            <a:r>
              <a:rPr lang="es-ES" sz="2000" b="1" dirty="0" err="1" smtClean="0"/>
              <a:t>dis</a:t>
            </a:r>
            <a:r>
              <a:rPr lang="es-ES" sz="2000" b="1" dirty="0" smtClean="0"/>
              <a:t>-servicios (o neutral)</a:t>
            </a:r>
          </a:p>
          <a:p>
            <a:r>
              <a:rPr lang="en-US" sz="2000" b="1" i="1" dirty="0" smtClean="0"/>
              <a:t>  </a:t>
            </a:r>
            <a:endParaRPr lang="en-US" altLang="ja-JP" sz="2000" dirty="0">
              <a:cs typeface="ＭＳ Ｐゴシック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819400"/>
            <a:ext cx="91440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 dirty="0"/>
              <a:t>  </a:t>
            </a:r>
            <a:r>
              <a:rPr lang="en-US" sz="2000" b="1" i="1" dirty="0" smtClean="0"/>
              <a:t>Dis-</a:t>
            </a:r>
            <a:r>
              <a:rPr lang="en-US" sz="2000" b="1" i="1" dirty="0" err="1" smtClean="0"/>
              <a:t>servicios</a:t>
            </a:r>
            <a:r>
              <a:rPr lang="en-US" sz="2000" b="1" i="1" dirty="0" smtClean="0"/>
              <a:t> (</a:t>
            </a:r>
            <a:r>
              <a:rPr lang="en-US" sz="2000" b="1" i="1" dirty="0" err="1" smtClean="0"/>
              <a:t>Malservicios</a:t>
            </a:r>
            <a:r>
              <a:rPr lang="en-US" sz="2000" b="1" i="1" dirty="0" smtClean="0"/>
              <a:t>)</a:t>
            </a:r>
            <a:r>
              <a:rPr lang="en-US" sz="2000" i="1" dirty="0" smtClean="0"/>
              <a:t>:</a:t>
            </a:r>
            <a:endParaRPr lang="en-US" sz="2000" i="1" dirty="0"/>
          </a:p>
          <a:p>
            <a:r>
              <a:rPr lang="en-US" sz="2000" dirty="0"/>
              <a:t>	</a:t>
            </a:r>
            <a:r>
              <a:rPr lang="es-ES" dirty="0" smtClean="0"/>
              <a:t>Dañan de las plantas de importancia agrícola o ornamental</a:t>
            </a:r>
            <a:br>
              <a:rPr lang="es-ES" dirty="0" smtClean="0"/>
            </a:br>
            <a:r>
              <a:rPr lang="es-ES" dirty="0" smtClean="0"/>
              <a:t>	Dañan a los humanos y animales vertebrados</a:t>
            </a:r>
            <a:endParaRPr lang="es-E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3505200"/>
            <a:ext cx="914400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/>
          </a:p>
          <a:p>
            <a:r>
              <a:rPr lang="en-US" sz="2000" b="1" i="1" dirty="0"/>
              <a:t>  </a:t>
            </a:r>
            <a:r>
              <a:rPr lang="en-US" sz="2000" b="1" i="1" dirty="0" err="1" smtClean="0"/>
              <a:t>Servicios</a:t>
            </a:r>
            <a:r>
              <a:rPr lang="en-US" sz="2000" i="1" dirty="0"/>
              <a:t>:</a:t>
            </a:r>
          </a:p>
          <a:p>
            <a:r>
              <a:rPr lang="en-US" sz="2000" i="1" dirty="0"/>
              <a:t>	</a:t>
            </a:r>
            <a:r>
              <a:rPr lang="es-ES" altLang="en-US" dirty="0">
                <a:solidFill>
                  <a:srgbClr val="002060"/>
                </a:solidFill>
                <a:latin typeface="inherit"/>
              </a:rPr>
              <a:t>Descomponer materiales orgánicos</a:t>
            </a:r>
            <a:r>
              <a:rPr lang="es-ES" altLang="en-US" dirty="0">
                <a:solidFill>
                  <a:srgbClr val="002060"/>
                </a:solidFill>
              </a:rPr>
              <a:t> </a:t>
            </a:r>
          </a:p>
          <a:p>
            <a:r>
              <a:rPr lang="es-ES" altLang="en-US" dirty="0">
                <a:solidFill>
                  <a:srgbClr val="002060"/>
                </a:solidFill>
              </a:rPr>
              <a:t>	</a:t>
            </a:r>
            <a:r>
              <a:rPr lang="es-ES" altLang="en-US" dirty="0" smtClean="0">
                <a:solidFill>
                  <a:srgbClr val="002060"/>
                </a:solidFill>
              </a:rPr>
              <a:t>Secuestrar </a:t>
            </a:r>
            <a:r>
              <a:rPr lang="es-ES" altLang="en-US" dirty="0">
                <a:solidFill>
                  <a:srgbClr val="002060"/>
                </a:solidFill>
              </a:rPr>
              <a:t>y redistribuir minerales</a:t>
            </a:r>
          </a:p>
          <a:p>
            <a:r>
              <a:rPr lang="es-ES" altLang="en-US" dirty="0">
                <a:solidFill>
                  <a:srgbClr val="002060"/>
                </a:solidFill>
              </a:rPr>
              <a:t>	</a:t>
            </a:r>
            <a:r>
              <a:rPr lang="es-ES" altLang="en-US" dirty="0" smtClean="0">
                <a:solidFill>
                  <a:srgbClr val="002060"/>
                </a:solidFill>
              </a:rPr>
              <a:t>Mineralizar </a:t>
            </a:r>
            <a:r>
              <a:rPr lang="es-ES" altLang="en-US" dirty="0">
                <a:solidFill>
                  <a:srgbClr val="002060"/>
                </a:solidFill>
              </a:rPr>
              <a:t>moléculas orgánicas </a:t>
            </a:r>
          </a:p>
          <a:p>
            <a:r>
              <a:rPr lang="es-ES" altLang="en-US" dirty="0">
                <a:solidFill>
                  <a:srgbClr val="002060"/>
                </a:solidFill>
              </a:rPr>
              <a:t>	</a:t>
            </a:r>
            <a:r>
              <a:rPr lang="es-ES" altLang="en-US" dirty="0" smtClean="0">
                <a:solidFill>
                  <a:srgbClr val="002060"/>
                </a:solidFill>
              </a:rPr>
              <a:t>Regular </a:t>
            </a:r>
            <a:r>
              <a:rPr lang="es-ES" altLang="en-US" dirty="0">
                <a:solidFill>
                  <a:srgbClr val="002060"/>
                </a:solidFill>
              </a:rPr>
              <a:t>y suprimir plagas </a:t>
            </a:r>
          </a:p>
          <a:p>
            <a:r>
              <a:rPr lang="es-ES" altLang="en-US" dirty="0">
                <a:solidFill>
                  <a:srgbClr val="002060"/>
                </a:solidFill>
              </a:rPr>
              <a:t>	</a:t>
            </a:r>
            <a:r>
              <a:rPr lang="es-ES" altLang="en-US" dirty="0" smtClean="0">
                <a:solidFill>
                  <a:srgbClr val="002060"/>
                </a:solidFill>
              </a:rPr>
              <a:t>Alterar </a:t>
            </a:r>
            <a:r>
              <a:rPr lang="es-ES" altLang="en-US" dirty="0">
                <a:solidFill>
                  <a:srgbClr val="002060"/>
                </a:solidFill>
              </a:rPr>
              <a:t>el sustrato para acceso a otros organismos </a:t>
            </a:r>
          </a:p>
          <a:p>
            <a:r>
              <a:rPr lang="es-ES" altLang="en-US" dirty="0">
                <a:solidFill>
                  <a:srgbClr val="002060"/>
                </a:solidFill>
              </a:rPr>
              <a:t>	</a:t>
            </a:r>
            <a:r>
              <a:rPr lang="es-ES" altLang="en-US" dirty="0" smtClean="0">
                <a:solidFill>
                  <a:srgbClr val="002060"/>
                </a:solidFill>
              </a:rPr>
              <a:t>Redistribuir </a:t>
            </a:r>
            <a:r>
              <a:rPr lang="es-ES" altLang="en-US" dirty="0">
                <a:solidFill>
                  <a:srgbClr val="002060"/>
                </a:solidFill>
              </a:rPr>
              <a:t>organismos en el espacio </a:t>
            </a:r>
          </a:p>
          <a:p>
            <a:r>
              <a:rPr lang="es-ES" altLang="en-US" dirty="0">
                <a:solidFill>
                  <a:srgbClr val="002060"/>
                </a:solidFill>
              </a:rPr>
              <a:t>	</a:t>
            </a:r>
            <a:r>
              <a:rPr lang="es-ES" altLang="en-US" dirty="0" smtClean="0">
                <a:solidFill>
                  <a:srgbClr val="002060"/>
                </a:solidFill>
              </a:rPr>
              <a:t>Mejorar </a:t>
            </a:r>
            <a:r>
              <a:rPr lang="es-ES" altLang="en-US" dirty="0">
                <a:solidFill>
                  <a:srgbClr val="002060"/>
                </a:solidFill>
              </a:rPr>
              <a:t>la estructura del suelo </a:t>
            </a:r>
          </a:p>
          <a:p>
            <a:r>
              <a:rPr lang="es-ES" altLang="en-US" dirty="0">
                <a:solidFill>
                  <a:srgbClr val="002060"/>
                </a:solidFill>
              </a:rPr>
              <a:t>	</a:t>
            </a:r>
            <a:r>
              <a:rPr lang="es-ES" altLang="en-US" dirty="0" smtClean="0">
                <a:solidFill>
                  <a:srgbClr val="002060"/>
                </a:solidFill>
              </a:rPr>
              <a:t>Toxinas </a:t>
            </a:r>
            <a:r>
              <a:rPr lang="es-ES" altLang="en-US" dirty="0">
                <a:solidFill>
                  <a:srgbClr val="002060"/>
                </a:solidFill>
              </a:rPr>
              <a:t>biodegradables </a:t>
            </a:r>
          </a:p>
          <a:p>
            <a:r>
              <a:rPr lang="es-ES" altLang="en-US" dirty="0">
                <a:solidFill>
                  <a:srgbClr val="002060"/>
                </a:solidFill>
              </a:rPr>
              <a:t>	</a:t>
            </a:r>
            <a:r>
              <a:rPr lang="es-ES" altLang="en-US" dirty="0" smtClean="0">
                <a:solidFill>
                  <a:srgbClr val="002060"/>
                </a:solidFill>
              </a:rPr>
              <a:t>Reducir </a:t>
            </a:r>
            <a:r>
              <a:rPr lang="es-ES" altLang="en-US" dirty="0">
                <a:solidFill>
                  <a:srgbClr val="002060"/>
                </a:solidFill>
              </a:rPr>
              <a:t>la erosión del suelo </a:t>
            </a:r>
            <a:endParaRPr lang="es-ES" alt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9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6200" y="0"/>
            <a:ext cx="4480560" cy="3456985"/>
            <a:chOff x="152400" y="9839"/>
            <a:chExt cx="8382000" cy="6467161"/>
          </a:xfrm>
        </p:grpSpPr>
        <p:pic>
          <p:nvPicPr>
            <p:cNvPr id="3" name="Picture 6" descr="199812-053 Soil Bacter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609600"/>
              <a:ext cx="3810000" cy="2857500"/>
            </a:xfrm>
            <a:prstGeom prst="rect">
              <a:avLst/>
            </a:prstGeom>
            <a:noFill/>
          </p:spPr>
        </p:pic>
        <p:pic>
          <p:nvPicPr>
            <p:cNvPr id="4" name="Picture 8" descr="http://bytesizebio.net/wp-content/uploads/2009/09/800px-CDC-10046-MRS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3678936"/>
              <a:ext cx="4114800" cy="2798064"/>
            </a:xfrm>
            <a:prstGeom prst="rect">
              <a:avLst/>
            </a:prstGeom>
            <a:noFill/>
          </p:spPr>
        </p:pic>
        <p:pic>
          <p:nvPicPr>
            <p:cNvPr id="5" name="Picture 10" descr="http://bacteriapictures.net/Pseudomona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9600" y="402336"/>
              <a:ext cx="4000500" cy="3200400"/>
            </a:xfrm>
            <a:prstGeom prst="rect">
              <a:avLst/>
            </a:prstGeom>
            <a:noFill/>
          </p:spPr>
        </p:pic>
        <p:pic>
          <p:nvPicPr>
            <p:cNvPr id="6" name="Picture 12" descr="http://www.littlerotters.org.uk/images/soil%20bacteria%20copy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" y="3907536"/>
              <a:ext cx="1762125" cy="2543175"/>
            </a:xfrm>
            <a:prstGeom prst="rect">
              <a:avLst/>
            </a:prstGeom>
            <a:noFill/>
          </p:spPr>
        </p:pic>
        <p:pic>
          <p:nvPicPr>
            <p:cNvPr id="7" name="Picture 14" descr="http://www.news.wisc.edu/newsphotos/images/Petri_dish96_10_sm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62200" y="3983736"/>
              <a:ext cx="1590675" cy="238125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066799" y="9839"/>
              <a:ext cx="1928837" cy="69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Bacteria</a:t>
              </a:r>
              <a:endParaRPr lang="en-US" dirty="0"/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495800" y="-457200"/>
            <a:ext cx="4572000" cy="3939296"/>
            <a:chOff x="63500" y="-1008063"/>
            <a:chExt cx="8775700" cy="7561263"/>
          </a:xfrm>
        </p:grpSpPr>
        <p:pic>
          <p:nvPicPr>
            <p:cNvPr id="10" name="Picture 2" descr="POR LA PAZ">
              <a:hlinkClick r:id="rId9" tooltip="POR LA PAZ by PROYECTO AGUA** /** WATER PROJECT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76600" y="19812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11" name="Picture 4" descr="Spirostomum 150x">
              <a:hlinkClick r:id="rId11" tooltip="Spirostomum 150x by nematos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096000" y="41148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12" name="Picture 6" descr="http://t2.gstatic.com/images?q=tbn:ANd9GcQrM_lo0AHA8S0FpTJOoHr4fV4-h8Ne3k0zC6-Wui5kIIbMsWjV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8600" y="304800"/>
              <a:ext cx="2743200" cy="2054753"/>
            </a:xfrm>
            <a:prstGeom prst="rect">
              <a:avLst/>
            </a:prstGeom>
            <a:noFill/>
          </p:spPr>
        </p:pic>
        <p:pic>
          <p:nvPicPr>
            <p:cNvPr id="13" name="Picture 8" descr="http://t2.gstatic.com/images?q=tbn:ANd9GcTgX6N2FemWCgqd5hGBOo-3A5l-WJh8sAiXHUPAJ5NCN1-EjP4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096000" y="152400"/>
              <a:ext cx="2743200" cy="2054753"/>
            </a:xfrm>
            <a:prstGeom prst="rect">
              <a:avLst/>
            </a:prstGeom>
            <a:noFill/>
          </p:spPr>
        </p:pic>
        <p:pic>
          <p:nvPicPr>
            <p:cNvPr id="14" name="Picture 10" descr="http://www.nilesbio.com/images/categories/C149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33400" y="4495800"/>
              <a:ext cx="2743200" cy="2057400"/>
            </a:xfrm>
            <a:prstGeom prst="rect">
              <a:avLst/>
            </a:prstGeom>
            <a:noFill/>
          </p:spPr>
        </p:pic>
        <p:sp>
          <p:nvSpPr>
            <p:cNvPr id="15" name="AutoShape 12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  <p:cNvSpPr>
              <a:spLocks noChangeAspect="1" noChangeArrowheads="1"/>
            </p:cNvSpPr>
            <p:nvPr/>
          </p:nvSpPr>
          <p:spPr bwMode="auto">
            <a:xfrm>
              <a:off x="63500" y="-1008063"/>
              <a:ext cx="1333500" cy="20859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14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  <p:cNvSpPr>
              <a:spLocks noChangeAspect="1" noChangeArrowheads="1"/>
            </p:cNvSpPr>
            <p:nvPr/>
          </p:nvSpPr>
          <p:spPr bwMode="auto">
            <a:xfrm>
              <a:off x="63500" y="-1008063"/>
              <a:ext cx="1333500" cy="20859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3800" y="7620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Protozoa</a:t>
              </a:r>
              <a:endParaRPr lang="en-US" dirty="0"/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495800" y="3423609"/>
            <a:ext cx="4495800" cy="3358191"/>
            <a:chOff x="372110" y="381000"/>
            <a:chExt cx="8467090" cy="6324601"/>
          </a:xfrm>
        </p:grpSpPr>
        <p:pic>
          <p:nvPicPr>
            <p:cNvPr id="19" name="Picture 2" descr="http://www.cals.ncsu.edu/course/ent425/library/spotid/collembola/collembo01a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15000" y="685800"/>
              <a:ext cx="2743200" cy="1846053"/>
            </a:xfrm>
            <a:prstGeom prst="rect">
              <a:avLst/>
            </a:prstGeom>
            <a:noFill/>
          </p:spPr>
        </p:pic>
        <p:pic>
          <p:nvPicPr>
            <p:cNvPr id="20" name="Picture 4" descr="http://t3.gstatic.com/images?q=tbn:ANd9GcTdGCQZG_tW2VuomTY5x9fiYfEhOs8a1D45PpamJ1nXtleyOosgaA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09600" y="1066800"/>
              <a:ext cx="2466975" cy="1847851"/>
            </a:xfrm>
            <a:prstGeom prst="rect">
              <a:avLst/>
            </a:prstGeom>
            <a:noFill/>
          </p:spPr>
        </p:pic>
        <p:pic>
          <p:nvPicPr>
            <p:cNvPr id="21" name="Picture 6" descr="http://t0.gstatic.com/images?q=tbn:ANd9GcTvMp_HWy3QKlgn-Cmu4nRAUV6Cbd9Vy4cAqTqt2fE3NvxbpmmEZ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352800" y="381000"/>
              <a:ext cx="1847850" cy="2466975"/>
            </a:xfrm>
            <a:prstGeom prst="rect">
              <a:avLst/>
            </a:prstGeom>
            <a:noFill/>
          </p:spPr>
        </p:pic>
        <p:pic>
          <p:nvPicPr>
            <p:cNvPr id="22" name="Picture 12" descr="http://macromite.files.wordpress.com/2009/04/1_microarthropods_scaled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181600" y="3048000"/>
              <a:ext cx="3657600" cy="3657601"/>
            </a:xfrm>
            <a:prstGeom prst="rect">
              <a:avLst/>
            </a:prstGeom>
            <a:noFill/>
          </p:spPr>
        </p:pic>
        <p:pic>
          <p:nvPicPr>
            <p:cNvPr id="23" name="Picture 14" descr="http://t0.gstatic.com/images?q=tbn:ANd9GcRtvCdsx0GcxS2lVlH6KDRtBIt19TXX5PC8rS7PU_rjkOXuBX8U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914399" y="3886200"/>
              <a:ext cx="3657600" cy="2433968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372110" y="381000"/>
              <a:ext cx="3487536" cy="695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Microarthropods</a:t>
              </a:r>
              <a:endParaRPr lang="en-US" dirty="0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>
          <a:xfrm>
            <a:off x="76200" y="3573128"/>
            <a:ext cx="4480560" cy="3201052"/>
            <a:chOff x="0" y="-1397"/>
            <a:chExt cx="9144000" cy="6859397"/>
          </a:xfrm>
        </p:grpSpPr>
        <p:pic>
          <p:nvPicPr>
            <p:cNvPr id="26" name="Picture 13" descr="nematodes"/>
            <p:cNvPicPr>
              <a:picLocks noChangeAspect="1" noChangeArrowheads="1"/>
            </p:cNvPicPr>
            <p:nvPr/>
          </p:nvPicPr>
          <p:blipFill>
            <a:blip r:embed="rId21" cstate="print">
              <a:lum bright="16000"/>
            </a:blip>
            <a:srcRect/>
            <a:stretch>
              <a:fillRect/>
            </a:stretch>
          </p:blipFill>
          <p:spPr bwMode="auto">
            <a:xfrm>
              <a:off x="0" y="0"/>
              <a:ext cx="3962400" cy="3430588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27" name="Picture 26" descr="manynemas10X"/>
            <p:cNvPicPr>
              <a:picLocks noChangeAspect="1" noChangeArrowheads="1"/>
            </p:cNvPicPr>
            <p:nvPr/>
          </p:nvPicPr>
          <p:blipFill>
            <a:blip r:embed="rId22" cstate="print"/>
            <a:srcRect b="12405"/>
            <a:stretch>
              <a:fillRect/>
            </a:stretch>
          </p:blipFill>
          <p:spPr bwMode="auto">
            <a:xfrm>
              <a:off x="3941064" y="3419764"/>
              <a:ext cx="5202936" cy="343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28600" y="-1397"/>
              <a:ext cx="2784645" cy="7914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Nematodes</a:t>
              </a:r>
              <a:endParaRPr lang="en-US" dirty="0"/>
            </a:p>
          </p:txBody>
        </p:sp>
        <p:pic>
          <p:nvPicPr>
            <p:cNvPr id="29" name="Picture 9" descr="large_todes_LR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970337" y="0"/>
              <a:ext cx="5173663" cy="3427413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30" name="Picture 11" descr="nematodes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0" y="3432175"/>
              <a:ext cx="5200650" cy="3425825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</p:grpSp>
      <p:pic>
        <p:nvPicPr>
          <p:cNvPr id="169986" name="Picture 2" descr="http://www.microscopy-uk.org.uk/mag/smallimag/col3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99" y="1230417"/>
            <a:ext cx="249698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89460" y="355411"/>
            <a:ext cx="2941831" cy="830997"/>
          </a:xfrm>
          <a:prstGeom prst="rect">
            <a:avLst/>
          </a:prstGeom>
          <a:solidFill>
            <a:srgbClr val="FFCC66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muchos</a:t>
            </a:r>
            <a:r>
              <a:rPr lang="en-US" sz="2400" dirty="0" smtClean="0"/>
              <a:t> </a:t>
            </a:r>
            <a:r>
              <a:rPr lang="en-US" sz="2400" dirty="0" err="1" smtClean="0"/>
              <a:t>organismos</a:t>
            </a:r>
            <a:endParaRPr lang="en-US" sz="2400" dirty="0" smtClean="0"/>
          </a:p>
          <a:p>
            <a:r>
              <a:rPr lang="en-US" sz="2400" dirty="0" smtClean="0"/>
              <a:t> del </a:t>
            </a:r>
            <a:r>
              <a:rPr lang="en-US" sz="2400" dirty="0" err="1" smtClean="0"/>
              <a:t>suelo</a:t>
            </a:r>
            <a:endParaRPr lang="en-US" sz="2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3230862" y="4271433"/>
            <a:ext cx="2298155" cy="1805908"/>
            <a:chOff x="3230862" y="4271433"/>
            <a:chExt cx="2298155" cy="1805908"/>
          </a:xfrm>
        </p:grpSpPr>
        <p:pic>
          <p:nvPicPr>
            <p:cNvPr id="32" name="Picture 4" descr="http://www.thrivenotes.com/wp-content/uploads/2012/08/tardigrade1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212" y="4339981"/>
              <a:ext cx="2239805" cy="1737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230862" y="4271433"/>
              <a:ext cx="12632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Tardigrades</a:t>
              </a:r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6932" y="3979045"/>
            <a:ext cx="3265638" cy="830997"/>
          </a:xfrm>
          <a:prstGeom prst="rect">
            <a:avLst/>
          </a:prstGeom>
          <a:solidFill>
            <a:srgbClr val="FFCC66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s-ES" altLang="en-US" sz="2400" dirty="0">
                <a:solidFill>
                  <a:srgbClr val="202124"/>
                </a:solidFill>
                <a:latin typeface="inherit"/>
              </a:rPr>
              <a:t>realizando muchos </a:t>
            </a:r>
            <a:endParaRPr lang="es-ES" altLang="en-US" sz="2400" dirty="0" smtClean="0">
              <a:solidFill>
                <a:srgbClr val="202124"/>
              </a:solidFill>
              <a:latin typeface="inherit"/>
            </a:endParaRPr>
          </a:p>
          <a:p>
            <a:r>
              <a:rPr lang="es-ES" altLang="en-US" sz="2400" dirty="0" smtClean="0">
                <a:solidFill>
                  <a:srgbClr val="202124"/>
                </a:solidFill>
                <a:latin typeface="inherit"/>
              </a:rPr>
              <a:t>servicios ecosistemas</a:t>
            </a:r>
            <a:r>
              <a:rPr lang="es-ES" altLang="en-US" sz="2400" dirty="0" smtClean="0"/>
              <a:t> </a:t>
            </a:r>
            <a:endParaRPr lang="es-ES" altLang="en-US" sz="2400" dirty="0">
              <a:latin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44410" y="572559"/>
            <a:ext cx="6705058" cy="6285441"/>
            <a:chOff x="3226109" y="522997"/>
            <a:chExt cx="6634423" cy="628544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032" y="522997"/>
              <a:ext cx="5905500" cy="395287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62"/>
            <a:stretch/>
          </p:blipFill>
          <p:spPr>
            <a:xfrm>
              <a:off x="3226109" y="4740325"/>
              <a:ext cx="5238750" cy="206811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994518" y="670641"/>
              <a:ext cx="3654729" cy="461665"/>
            </a:xfrm>
            <a:prstGeom prst="rect">
              <a:avLst/>
            </a:prstGeom>
            <a:solidFill>
              <a:srgbClr val="FFCC66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 lvl="0" eaLnBrk="0" hangingPunct="0"/>
              <a:r>
                <a:rPr lang="es-ES" altLang="en-US" sz="2400" dirty="0">
                  <a:solidFill>
                    <a:srgbClr val="202124"/>
                  </a:solidFill>
                  <a:latin typeface="inherit"/>
                </a:rPr>
                <a:t>en muchos </a:t>
              </a:r>
              <a:r>
                <a:rPr lang="es-ES" altLang="en-US" sz="2400" dirty="0" err="1">
                  <a:solidFill>
                    <a:srgbClr val="202124"/>
                  </a:solidFill>
                  <a:latin typeface="inherit"/>
                </a:rPr>
                <a:t>microhábitats</a:t>
              </a:r>
              <a:r>
                <a:rPr lang="es-ES" altLang="en-US" sz="2400" dirty="0"/>
                <a:t> </a:t>
              </a:r>
              <a:endParaRPr lang="es-ES" altLang="en-US" sz="24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18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67400" y="381000"/>
            <a:ext cx="2487281" cy="640566"/>
            <a:chOff x="6335003" y="600973"/>
            <a:chExt cx="1587262" cy="3779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5" t="14275" r="15653" b="80880"/>
            <a:stretch/>
          </p:blipFill>
          <p:spPr>
            <a:xfrm>
              <a:off x="6335003" y="600973"/>
              <a:ext cx="1587262" cy="3322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17446" y="600973"/>
              <a:ext cx="45719" cy="37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35003" y="916004"/>
              <a:ext cx="102816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00400" y="1834264"/>
            <a:ext cx="785004" cy="3840480"/>
            <a:chOff x="3200400" y="2054237"/>
            <a:chExt cx="785004" cy="38404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3" t="9937" r="15548" b="37358"/>
            <a:stretch/>
          </p:blipFill>
          <p:spPr>
            <a:xfrm>
              <a:off x="3276600" y="2054237"/>
              <a:ext cx="708804" cy="384048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400" y="2192547"/>
              <a:ext cx="121919" cy="76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853" name="Group 78852"/>
          <p:cNvGrpSpPr/>
          <p:nvPr/>
        </p:nvGrpSpPr>
        <p:grpSpPr>
          <a:xfrm>
            <a:off x="-76200" y="389627"/>
            <a:ext cx="8973770" cy="6248400"/>
            <a:chOff x="-76200" y="389627"/>
            <a:chExt cx="8973770" cy="6248400"/>
          </a:xfrm>
        </p:grpSpPr>
        <p:sp>
          <p:nvSpPr>
            <p:cNvPr id="28" name="TextBox 27"/>
            <p:cNvSpPr txBox="1"/>
            <p:nvPr/>
          </p:nvSpPr>
          <p:spPr>
            <a:xfrm>
              <a:off x="3884981" y="38962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23453" y="836900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Chromadoria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76200" y="5963895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Chromadorida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0600" y="6268695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Desmodorida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6000" y="596389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Monhysterida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38800" y="596389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Rhabditida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5400" y="2218427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9570" y="1350787"/>
              <a:ext cx="187630" cy="228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63385" y="1304027"/>
              <a:ext cx="824721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3202677"/>
              <a:ext cx="12700" cy="12700"/>
            </a:xfrm>
            <a:prstGeom prst="rect">
              <a:avLst/>
            </a:prstGeom>
          </p:spPr>
        </p:pic>
        <p:pic>
          <p:nvPicPr>
            <p:cNvPr id="78850" name="Picture 2" descr="This item is an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989826"/>
              <a:ext cx="1000125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1" t="11581" r="67581" b="49908"/>
            <a:stretch/>
          </p:blipFill>
          <p:spPr>
            <a:xfrm>
              <a:off x="2438400" y="1806947"/>
              <a:ext cx="609600" cy="3840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5" t="8746" r="67462" b="10028"/>
            <a:stretch/>
          </p:blipFill>
          <p:spPr>
            <a:xfrm>
              <a:off x="7916118" y="1488125"/>
              <a:ext cx="846882" cy="4159302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52400" y="1675167"/>
              <a:ext cx="995910" cy="4206240"/>
              <a:chOff x="152400" y="1895140"/>
              <a:chExt cx="995910" cy="420624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3" t="12869" r="64162" b="30818"/>
              <a:stretch/>
            </p:blipFill>
            <p:spPr>
              <a:xfrm>
                <a:off x="152400" y="1895140"/>
                <a:ext cx="995910" cy="420624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63385" y="2114619"/>
                <a:ext cx="170015" cy="2145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848" name="Group 78847"/>
            <p:cNvGrpSpPr/>
            <p:nvPr/>
          </p:nvGrpSpPr>
          <p:grpSpPr>
            <a:xfrm>
              <a:off x="4097547" y="1608827"/>
              <a:ext cx="2836654" cy="4023360"/>
              <a:chOff x="4097547" y="1828800"/>
              <a:chExt cx="2836654" cy="402336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10167"/>
              <a:stretch/>
            </p:blipFill>
            <p:spPr>
              <a:xfrm>
                <a:off x="4097547" y="1828800"/>
                <a:ext cx="2836654" cy="4023360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4578350" y="1955522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721350" y="19050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711950" y="19812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4" t="8746" r="40641" b="10028"/>
            <a:stretch/>
          </p:blipFill>
          <p:spPr>
            <a:xfrm>
              <a:off x="7103773" y="1532627"/>
              <a:ext cx="821027" cy="4159302"/>
            </a:xfrm>
            <a:prstGeom prst="rect">
              <a:avLst/>
            </a:prstGeom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4160460" y="5881407"/>
              <a:ext cx="473711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209800" y="5876027"/>
              <a:ext cx="1713653" cy="538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8902" y="108712"/>
            <a:ext cx="2295525" cy="94385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100" b="0" i="0" u="none" strike="noStrike" cap="none" normalizeH="0" baseline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clasificación morfológica de organismos</a:t>
            </a:r>
            <a:r>
              <a:rPr kumimoji="0" lang="es-E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81000" y="533400"/>
          <a:ext cx="8382000" cy="593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4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Los nematodos que se alimentan de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: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Función trófico</a:t>
                      </a:r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Características</a:t>
                      </a:r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Bacteria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Bacteriovoros</a:t>
                      </a:r>
                      <a:br>
                        <a:rPr lang="pt-BR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bacterias</a:t>
                      </a:r>
                      <a:br>
                        <a:rPr lang="pt-BR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Bacteriófagos</a:t>
                      </a:r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55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Hongos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Micofagos</a:t>
                      </a:r>
                      <a:r>
                        <a:rPr lang="es-MX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o </a:t>
                      </a:r>
                      <a:r>
                        <a:rPr lang="es-MX" sz="1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fungivoros</a:t>
                      </a: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hongos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Plantas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p</a:t>
                      </a:r>
                      <a:r>
                        <a:rPr lang="es-ES" dirty="0" err="1" smtClean="0">
                          <a:solidFill>
                            <a:srgbClr val="002060"/>
                          </a:solidFill>
                        </a:rPr>
                        <a:t>lantas</a:t>
                      </a: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/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Parásitos de plantas</a:t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Herbívoros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550"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Varios invertebrados del suelo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Omnívoros</a:t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 generalistas</a:t>
                      </a: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550"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Principalmente en otros nematodos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</a:t>
                      </a: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 especialistas</a:t>
                      </a: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0800" y="76200"/>
            <a:ext cx="4291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Clasificación por Funciones Tróficas</a:t>
            </a:r>
            <a:endParaRPr lang="es-ES" sz="2000" dirty="0"/>
          </a:p>
        </p:txBody>
      </p:sp>
      <p:pic>
        <p:nvPicPr>
          <p:cNvPr id="4" name="Picture 9" descr="cr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224308" y="1157692"/>
            <a:ext cx="109618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514600"/>
            <a:ext cx="152344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581400"/>
            <a:ext cx="1523524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17" descr="Dorylaim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724400"/>
            <a:ext cx="1584649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8458" y="5638800"/>
            <a:ext cx="162454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03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79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403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8893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1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975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1412875" y="385445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 flipV="1">
            <a:off x="1417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 flipV="1">
            <a:off x="2941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44275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5989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7513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68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1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792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2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2783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3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5840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4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364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5</a:t>
            </a: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879475" y="21939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1006475" y="1768475"/>
            <a:ext cx="1447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400" dirty="0" smtClean="0"/>
              <a:t>enriquecimiento</a:t>
            </a:r>
            <a:endParaRPr lang="es-ES" sz="1400" dirty="0"/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7219950" y="1768475"/>
            <a:ext cx="1080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estabilidad</a:t>
            </a:r>
            <a:endParaRPr lang="en-US" sz="1400" i="0" dirty="0"/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955675" y="1492250"/>
            <a:ext cx="11689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oportunismo</a:t>
            </a:r>
            <a:endParaRPr lang="en-US" sz="1400" i="0" dirty="0"/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7127875" y="1492250"/>
            <a:ext cx="9797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0" dirty="0" err="1" smtClean="0"/>
              <a:t>estructura</a:t>
            </a:r>
            <a:endParaRPr lang="en-US" sz="1400" i="0" dirty="0"/>
          </a:p>
        </p:txBody>
      </p:sp>
      <p:sp>
        <p:nvSpPr>
          <p:cNvPr id="44056" name="Rectangle 24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495800" cy="609600"/>
          </a:xfrm>
          <a:noFill/>
          <a:ln/>
        </p:spPr>
        <p:txBody>
          <a:bodyPr/>
          <a:lstStyle/>
          <a:p>
            <a:pPr algn="l"/>
            <a:r>
              <a:rPr lang="en-US" sz="1800" dirty="0" err="1" smtClean="0"/>
              <a:t>Serie</a:t>
            </a:r>
            <a:r>
              <a:rPr lang="en-US" sz="1800" dirty="0" smtClean="0"/>
              <a:t> de </a:t>
            </a:r>
            <a:r>
              <a:rPr lang="en-US" sz="1800" dirty="0" err="1" smtClean="0"/>
              <a:t>colonizadores</a:t>
            </a:r>
            <a:r>
              <a:rPr lang="en-US" sz="1800" dirty="0" smtClean="0"/>
              <a:t> y </a:t>
            </a:r>
            <a:r>
              <a:rPr lang="en-US" sz="1800" dirty="0" err="1" smtClean="0"/>
              <a:t>persistentes</a:t>
            </a:r>
            <a:r>
              <a:rPr lang="en-US" sz="1800" dirty="0" smtClean="0"/>
              <a:t> (cp)</a:t>
            </a:r>
            <a:endParaRPr lang="en-US" sz="18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4191000"/>
            <a:ext cx="1676400" cy="2667000"/>
            <a:chOff x="2898" y="2208"/>
            <a:chExt cx="1154" cy="1968"/>
          </a:xfrm>
        </p:grpSpPr>
        <p:pic>
          <p:nvPicPr>
            <p:cNvPr id="44060" name="Picture 28" descr="Curren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8" y="2208"/>
              <a:ext cx="1154" cy="1968"/>
            </a:xfrm>
            <a:prstGeom prst="rect">
              <a:avLst/>
            </a:prstGeom>
            <a:noFill/>
          </p:spPr>
        </p:pic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3059" y="3818"/>
              <a:ext cx="719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 dirty="0" err="1">
                  <a:solidFill>
                    <a:schemeClr val="bg1"/>
                  </a:solidFill>
                </a:rPr>
                <a:t>Bongers</a:t>
              </a:r>
              <a:endParaRPr lang="en-US" i="0" dirty="0">
                <a:solidFill>
                  <a:schemeClr val="bg1"/>
                </a:solidFill>
              </a:endParaRPr>
            </a:p>
          </p:txBody>
        </p:sp>
      </p:grp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7629525" y="3505200"/>
            <a:ext cx="1514475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Bongers, 1990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886200" y="4495800"/>
            <a:ext cx="4003675" cy="650875"/>
            <a:chOff x="3168" y="480"/>
            <a:chExt cx="2522" cy="410"/>
          </a:xfrm>
        </p:grpSpPr>
        <p:sp>
          <p:nvSpPr>
            <p:cNvPr id="44067" name="Text Box 35"/>
            <p:cNvSpPr txBox="1">
              <a:spLocks noChangeArrowheads="1"/>
            </p:cNvSpPr>
            <p:nvPr/>
          </p:nvSpPr>
          <p:spPr bwMode="auto">
            <a:xfrm>
              <a:off x="3168" y="480"/>
              <a:ext cx="252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i="0"/>
                <a:t>Maturity Index =</a:t>
              </a:r>
            </a:p>
            <a:p>
              <a:pPr eaLnBrk="0" hangingPunct="0"/>
              <a:endParaRPr lang="en-US" sz="1800" i="0"/>
            </a:p>
          </p:txBody>
        </p:sp>
        <p:graphicFrame>
          <p:nvGraphicFramePr>
            <p:cNvPr id="44068" name="Object 36"/>
            <p:cNvGraphicFramePr>
              <a:graphicFrameLocks noChangeAspect="1"/>
            </p:cNvGraphicFramePr>
            <p:nvPr/>
          </p:nvGraphicFramePr>
          <p:xfrm>
            <a:off x="4272" y="480"/>
            <a:ext cx="816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5" name="Equation" r:id="rId5" imgW="837836" imgH="355446" progId="Equation.3">
                    <p:embed/>
                  </p:oleObj>
                </mc:Choice>
                <mc:Fallback>
                  <p:oleObj name="Equation" r:id="rId5" imgW="837836" imgH="355446" progId="Equation.3">
                    <p:embed/>
                    <p:pic>
                      <p:nvPicPr>
                        <p:cNvPr id="44068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480"/>
                          <a:ext cx="816" cy="3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71" name="Line 39"/>
          <p:cNvSpPr>
            <a:spLocks noChangeShapeType="1"/>
          </p:cNvSpPr>
          <p:nvPr/>
        </p:nvSpPr>
        <p:spPr bwMode="auto">
          <a:xfrm>
            <a:off x="3048000" y="2193925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05200" y="548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Una problema:</a:t>
            </a:r>
          </a:p>
          <a:p>
            <a:r>
              <a:rPr lang="es-ES" dirty="0" smtClean="0"/>
              <a:t>Con enriquecimiento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676106" y="5986740"/>
            <a:ext cx="228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018212" y="5987137"/>
            <a:ext cx="30638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77000" y="58028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 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>
            <a:off x="6781006" y="6019006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2057400" y="152400"/>
            <a:ext cx="5577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0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0"/>
          <p:cNvSpPr txBox="1">
            <a:spLocks noChangeArrowheads="1"/>
          </p:cNvSpPr>
          <p:nvPr/>
        </p:nvSpPr>
        <p:spPr bwMode="auto">
          <a:xfrm>
            <a:off x="1905000" y="300335"/>
            <a:ext cx="5442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Funcionales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599" y="1397000"/>
          <a:ext cx="8534400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Bongers cp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2060"/>
                          </a:solidFill>
                        </a:rPr>
                        <a:t>Trophic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 Role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Bacteriovoros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Fungivoros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Omnivoros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Pr2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Pr4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Pr5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Depredadores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3075" y="4724400"/>
            <a:ext cx="7507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Gremios</a:t>
            </a:r>
            <a:r>
              <a:rPr lang="en-US" dirty="0" smtClean="0"/>
              <a:t> </a:t>
            </a:r>
            <a:r>
              <a:rPr lang="en-US" dirty="0" err="1" smtClean="0"/>
              <a:t>Funcionales</a:t>
            </a:r>
            <a:r>
              <a:rPr lang="en-US" dirty="0" smtClean="0"/>
              <a:t> </a:t>
            </a:r>
            <a:r>
              <a:rPr lang="es-ES" dirty="0" smtClean="0"/>
              <a:t>son la combinación de los hábitos de alimentación</a:t>
            </a:r>
            <a:br>
              <a:rPr lang="es-ES" dirty="0" smtClean="0"/>
            </a:br>
            <a:r>
              <a:rPr lang="es-ES" dirty="0" smtClean="0"/>
              <a:t>y las características de su ciclo de vida</a:t>
            </a:r>
          </a:p>
          <a:p>
            <a:endParaRPr lang="es-ES" dirty="0" smtClean="0"/>
          </a:p>
          <a:p>
            <a:r>
              <a:rPr lang="es-ES" dirty="0" smtClean="0"/>
              <a:t>Los </a:t>
            </a:r>
            <a:r>
              <a:rPr lang="es-ES" dirty="0" err="1" smtClean="0"/>
              <a:t>omnivoros</a:t>
            </a:r>
            <a:r>
              <a:rPr lang="es-ES" dirty="0" smtClean="0"/>
              <a:t> son depredadores generalistas </a:t>
            </a:r>
            <a:endParaRPr lang="es-ES" dirty="0"/>
          </a:p>
        </p:txBody>
      </p:sp>
      <p:sp>
        <p:nvSpPr>
          <p:cNvPr id="5" name="Line 38"/>
          <p:cNvSpPr>
            <a:spLocks noChangeShapeType="1"/>
          </p:cNvSpPr>
          <p:nvPr/>
        </p:nvSpPr>
        <p:spPr bwMode="auto">
          <a:xfrm>
            <a:off x="3352800" y="914400"/>
            <a:ext cx="0" cy="3200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1219200" y="3809999"/>
            <a:ext cx="1600200" cy="25908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906566" y="3810000"/>
            <a:ext cx="2799034" cy="259080"/>
          </a:xfrm>
          <a:prstGeom prst="rightArrow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74638" y="859029"/>
            <a:ext cx="8335964" cy="5904373"/>
            <a:chOff x="173" y="239"/>
            <a:chExt cx="5251" cy="4252"/>
          </a:xfrm>
        </p:grpSpPr>
        <p:sp>
          <p:nvSpPr>
            <p:cNvPr id="22539" name="Text Box 3"/>
            <p:cNvSpPr txBox="1">
              <a:spLocks noChangeArrowheads="1"/>
            </p:cNvSpPr>
            <p:nvPr/>
          </p:nvSpPr>
          <p:spPr bwMode="auto">
            <a:xfrm>
              <a:off x="288" y="669"/>
              <a:ext cx="1824" cy="272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Rhabditidae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Panagrolaimidae</a:t>
              </a:r>
              <a:endParaRPr lang="en-US" sz="2400" i="1" dirty="0"/>
            </a:p>
            <a:p>
              <a:pPr algn="ctr"/>
              <a:r>
                <a:rPr lang="en-US" sz="2400" i="1" dirty="0"/>
                <a:t>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corto</a:t>
              </a:r>
              <a:br>
                <a:rPr lang="es-ES" dirty="0" smtClean="0"/>
              </a:br>
              <a:r>
                <a:rPr lang="es-ES" dirty="0" smtClean="0"/>
                <a:t>Cuerpos </a:t>
              </a:r>
              <a:r>
                <a:rPr lang="es-ES" dirty="0" err="1" smtClean="0"/>
                <a:t>peq</a:t>
              </a:r>
              <a:r>
                <a:rPr lang="es-ES" dirty="0" smtClean="0"/>
                <a:t>. a medianos</a:t>
              </a:r>
              <a:br>
                <a:rPr lang="es-ES" dirty="0" smtClean="0"/>
              </a:br>
              <a:r>
                <a:rPr lang="es-ES" dirty="0" smtClean="0"/>
                <a:t>Alta fecundidad</a:t>
              </a:r>
              <a:br>
                <a:rPr lang="es-ES" dirty="0" smtClean="0"/>
              </a:br>
              <a:r>
                <a:rPr lang="es-ES" dirty="0" smtClean="0"/>
                <a:t>Huevos pequeños</a:t>
              </a:r>
              <a:br>
                <a:rPr lang="es-ES" dirty="0" smtClean="0"/>
              </a:br>
              <a:r>
                <a:rPr lang="es-ES" dirty="0" err="1" smtClean="0"/>
                <a:t>Dauer</a:t>
              </a:r>
              <a:r>
                <a:rPr lang="es-ES" dirty="0" smtClean="0"/>
                <a:t> larva</a:t>
              </a:r>
              <a:br>
                <a:rPr lang="es-ES" dirty="0" smtClean="0"/>
              </a:br>
              <a:r>
                <a:rPr lang="es-ES" dirty="0" smtClean="0"/>
                <a:t>Amplia amplitud </a:t>
              </a:r>
              <a:r>
                <a:rPr lang="es-ES" dirty="0" err="1" smtClean="0"/>
                <a:t>ecologico</a:t>
              </a:r>
              <a:r>
                <a:rPr lang="es-ES" dirty="0" smtClean="0"/>
                <a:t/>
              </a:r>
              <a:br>
                <a:rPr lang="es-ES" dirty="0" smtClean="0"/>
              </a:br>
              <a:r>
                <a:rPr lang="es-ES" dirty="0" smtClean="0"/>
                <a:t>Oportunistas</a:t>
              </a:r>
              <a:br>
                <a:rPr lang="es-ES" dirty="0" smtClean="0"/>
              </a:br>
              <a:r>
                <a:rPr lang="es-ES" dirty="0" smtClean="0"/>
                <a:t>Condiciones perturbado</a:t>
              </a:r>
              <a:endParaRPr lang="es-ES" dirty="0"/>
            </a:p>
          </p:txBody>
        </p:sp>
        <p:sp>
          <p:nvSpPr>
            <p:cNvPr id="22540" name="Text Box 4"/>
            <p:cNvSpPr txBox="1">
              <a:spLocks noChangeArrowheads="1"/>
            </p:cNvSpPr>
            <p:nvPr/>
          </p:nvSpPr>
          <p:spPr bwMode="auto">
            <a:xfrm>
              <a:off x="3653" y="666"/>
              <a:ext cx="1771" cy="2527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Aporcelaimidae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Nygolaimidae</a:t>
              </a:r>
              <a:endParaRPr lang="en-US" sz="2400" i="1" dirty="0"/>
            </a:p>
            <a:p>
              <a:pPr algn="ctr"/>
              <a:r>
                <a:rPr lang="en-US" sz="2400" i="1" dirty="0"/>
                <a:t>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largo</a:t>
              </a:r>
              <a:br>
                <a:rPr lang="es-ES" dirty="0" smtClean="0"/>
              </a:br>
              <a:r>
                <a:rPr lang="es-ES" dirty="0" smtClean="0"/>
                <a:t>Cuerpos grandes</a:t>
              </a:r>
              <a:br>
                <a:rPr lang="es-ES" dirty="0" smtClean="0"/>
              </a:br>
              <a:r>
                <a:rPr lang="es-ES" dirty="0" smtClean="0"/>
                <a:t>Baja fecundidad</a:t>
              </a:r>
              <a:br>
                <a:rPr lang="es-ES" dirty="0" smtClean="0"/>
              </a:br>
              <a:r>
                <a:rPr lang="es-ES" dirty="0" smtClean="0"/>
                <a:t>Huevos grandes</a:t>
              </a:r>
              <a:br>
                <a:rPr lang="es-ES" dirty="0" smtClean="0"/>
              </a:br>
              <a:r>
                <a:rPr lang="es-ES" dirty="0" smtClean="0"/>
                <a:t>El estrés intolerantes</a:t>
              </a:r>
              <a:br>
                <a:rPr lang="es-ES" dirty="0" smtClean="0"/>
              </a:br>
              <a:r>
                <a:rPr lang="es-ES" dirty="0" smtClean="0"/>
                <a:t>Estrecha amplitud</a:t>
              </a:r>
              <a:br>
                <a:rPr lang="es-ES" dirty="0" smtClean="0"/>
              </a:br>
              <a:r>
                <a:rPr lang="es-ES" dirty="0" smtClean="0"/>
                <a:t>Condiciones inalteradas</a:t>
              </a:r>
              <a:endParaRPr lang="es-ES" dirty="0"/>
            </a:p>
          </p:txBody>
        </p:sp>
        <p:sp>
          <p:nvSpPr>
            <p:cNvPr id="22541" name="Rectangle 5"/>
            <p:cNvSpPr>
              <a:spLocks noChangeArrowheads="1"/>
            </p:cNvSpPr>
            <p:nvPr/>
          </p:nvSpPr>
          <p:spPr bwMode="auto">
            <a:xfrm>
              <a:off x="648" y="1020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2" name="Rectangle 6"/>
            <p:cNvSpPr>
              <a:spLocks noChangeArrowheads="1"/>
            </p:cNvSpPr>
            <p:nvPr/>
          </p:nvSpPr>
          <p:spPr bwMode="auto">
            <a:xfrm>
              <a:off x="2616" y="1464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3" name="Rectangle 7"/>
            <p:cNvSpPr>
              <a:spLocks noChangeArrowheads="1"/>
            </p:cNvSpPr>
            <p:nvPr/>
          </p:nvSpPr>
          <p:spPr bwMode="auto">
            <a:xfrm>
              <a:off x="3156" y="1032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4" name="Text Box 8"/>
            <p:cNvSpPr txBox="1">
              <a:spLocks noChangeArrowheads="1"/>
            </p:cNvSpPr>
            <p:nvPr/>
          </p:nvSpPr>
          <p:spPr bwMode="auto">
            <a:xfrm>
              <a:off x="173" y="239"/>
              <a:ext cx="215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s-ES" dirty="0" smtClean="0"/>
                <a:t>Indicadores de Enriquecimiento</a:t>
              </a:r>
              <a:endParaRPr lang="es-ES" dirty="0"/>
            </a:p>
          </p:txBody>
        </p:sp>
        <p:sp>
          <p:nvSpPr>
            <p:cNvPr id="22545" name="Text Box 9"/>
            <p:cNvSpPr txBox="1">
              <a:spLocks noChangeArrowheads="1"/>
            </p:cNvSpPr>
            <p:nvPr/>
          </p:nvSpPr>
          <p:spPr bwMode="auto">
            <a:xfrm>
              <a:off x="3569" y="275"/>
              <a:ext cx="177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s-ES" dirty="0" smtClean="0"/>
                <a:t>Indicadores de Estructura</a:t>
              </a:r>
              <a:endParaRPr lang="en-US" b="1" dirty="0"/>
            </a:p>
          </p:txBody>
        </p:sp>
        <p:sp>
          <p:nvSpPr>
            <p:cNvPr id="22546" name="Text Box 10"/>
            <p:cNvSpPr txBox="1">
              <a:spLocks noChangeArrowheads="1"/>
            </p:cNvSpPr>
            <p:nvPr/>
          </p:nvSpPr>
          <p:spPr bwMode="auto">
            <a:xfrm>
              <a:off x="1877" y="2164"/>
              <a:ext cx="1771" cy="2327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C0128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Cephalobidae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Aphelenchidae</a:t>
              </a:r>
              <a:r>
                <a:rPr lang="en-US" sz="2400" i="1" dirty="0"/>
                <a:t>, 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corto</a:t>
              </a:r>
              <a:br>
                <a:rPr lang="es-ES" dirty="0" smtClean="0"/>
              </a:br>
              <a:r>
                <a:rPr lang="es-ES" dirty="0" smtClean="0"/>
                <a:t>Cuerpo mediano</a:t>
              </a:r>
            </a:p>
            <a:p>
              <a:r>
                <a:rPr lang="es-ES" dirty="0" smtClean="0"/>
                <a:t>Tolerantes al estrés Adaptaciones por 	alimentación </a:t>
              </a:r>
              <a:br>
                <a:rPr lang="es-ES" dirty="0" smtClean="0"/>
              </a:br>
              <a:r>
                <a:rPr lang="es-ES" dirty="0" smtClean="0"/>
                <a:t>Presente en todos suelos</a:t>
              </a:r>
            </a:p>
          </p:txBody>
        </p:sp>
        <p:sp>
          <p:nvSpPr>
            <p:cNvPr id="22547" name="Line 11"/>
            <p:cNvSpPr>
              <a:spLocks noChangeShapeType="1"/>
            </p:cNvSpPr>
            <p:nvPr/>
          </p:nvSpPr>
          <p:spPr bwMode="auto">
            <a:xfrm flipV="1">
              <a:off x="2784" y="600"/>
              <a:ext cx="1656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Text Box 12"/>
            <p:cNvSpPr txBox="1">
              <a:spLocks noChangeArrowheads="1"/>
            </p:cNvSpPr>
            <p:nvPr/>
          </p:nvSpPr>
          <p:spPr bwMode="auto">
            <a:xfrm>
              <a:off x="2309" y="2003"/>
              <a:ext cx="93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dirty="0" smtClean="0"/>
                <a:t>Fauna Basal</a:t>
              </a:r>
              <a:endParaRPr lang="en-US" dirty="0"/>
            </a:p>
          </p:txBody>
        </p:sp>
        <p:sp>
          <p:nvSpPr>
            <p:cNvPr id="22549" name="Line 13"/>
            <p:cNvSpPr>
              <a:spLocks noChangeShapeType="1"/>
            </p:cNvSpPr>
            <p:nvPr/>
          </p:nvSpPr>
          <p:spPr bwMode="auto">
            <a:xfrm flipH="1" flipV="1">
              <a:off x="1116" y="564"/>
              <a:ext cx="1668" cy="13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981200" y="5105400"/>
            <a:ext cx="5029200" cy="1676400"/>
            <a:chOff x="1536" y="3408"/>
            <a:chExt cx="2832" cy="1056"/>
          </a:xfrm>
        </p:grpSpPr>
        <p:pic>
          <p:nvPicPr>
            <p:cNvPr id="22537" name="Picture 15"/>
            <p:cNvPicPr>
              <a:picLocks noChangeAspect="1" noChangeArrowheads="1"/>
            </p:cNvPicPr>
            <p:nvPr/>
          </p:nvPicPr>
          <p:blipFill>
            <a:blip r:embed="rId2" cstate="print">
              <a:lum bright="6000"/>
            </a:blip>
            <a:srcRect/>
            <a:stretch>
              <a:fillRect/>
            </a:stretch>
          </p:blipFill>
          <p:spPr bwMode="auto">
            <a:xfrm rot="5400000">
              <a:off x="1390" y="3746"/>
              <a:ext cx="864" cy="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538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3408"/>
              <a:ext cx="864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772400" y="2438400"/>
            <a:ext cx="1371600" cy="2206625"/>
            <a:chOff x="5136" y="1358"/>
            <a:chExt cx="1044" cy="1552"/>
          </a:xfrm>
        </p:grpSpPr>
        <p:pic>
          <p:nvPicPr>
            <p:cNvPr id="22535" name="Picture 18"/>
            <p:cNvPicPr>
              <a:picLocks noChangeAspect="1" noChangeArrowheads="1"/>
            </p:cNvPicPr>
            <p:nvPr/>
          </p:nvPicPr>
          <p:blipFill>
            <a:blip r:embed="rId4" cstate="print">
              <a:lum bright="24000"/>
            </a:blip>
            <a:srcRect/>
            <a:stretch>
              <a:fillRect/>
            </a:stretch>
          </p:blipFill>
          <p:spPr bwMode="auto">
            <a:xfrm>
              <a:off x="5136" y="2141"/>
              <a:ext cx="1044" cy="7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536" name="Picture 19" descr="Dorylaimu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36" y="1358"/>
              <a:ext cx="1044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3" name="Picture 20" descr="cruznem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209800"/>
            <a:ext cx="1371600" cy="882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981200" y="152400"/>
            <a:ext cx="5442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80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2493</Words>
  <Application>Microsoft Office PowerPoint</Application>
  <PresentationFormat>On-screen Show (4:3)</PresentationFormat>
  <Paragraphs>625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inherit</vt:lpstr>
      <vt:lpstr>Times New Roman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Serie de colonizadores y persistentes (cp)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Actividad Metabolica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Nematology 100</dc:title>
  <dc:creator>hferris</dc:creator>
  <cp:lastModifiedBy>Howard Ferris</cp:lastModifiedBy>
  <cp:revision>214</cp:revision>
  <dcterms:created xsi:type="dcterms:W3CDTF">2004-10-06T00:58:24Z</dcterms:created>
  <dcterms:modified xsi:type="dcterms:W3CDTF">2021-03-01T12:41:40Z</dcterms:modified>
</cp:coreProperties>
</file>