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4"/>
  </p:notesMasterIdLst>
  <p:sldIdLst>
    <p:sldId id="298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266" r:id="rId10"/>
    <p:sldId id="300" r:id="rId11"/>
    <p:sldId id="307" r:id="rId12"/>
    <p:sldId id="286" r:id="rId13"/>
    <p:sldId id="272" r:id="rId14"/>
    <p:sldId id="271" r:id="rId15"/>
    <p:sldId id="273" r:id="rId16"/>
    <p:sldId id="274" r:id="rId17"/>
    <p:sldId id="284" r:id="rId18"/>
    <p:sldId id="275" r:id="rId19"/>
    <p:sldId id="276" r:id="rId20"/>
    <p:sldId id="277" r:id="rId21"/>
    <p:sldId id="278" r:id="rId22"/>
    <p:sldId id="285" r:id="rId23"/>
    <p:sldId id="289" r:id="rId24"/>
    <p:sldId id="290" r:id="rId25"/>
    <p:sldId id="288" r:id="rId26"/>
    <p:sldId id="299" r:id="rId27"/>
    <p:sldId id="297" r:id="rId28"/>
    <p:sldId id="295" r:id="rId29"/>
    <p:sldId id="292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F0D8"/>
    <a:srgbClr val="7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6" autoAdjust="0"/>
    <p:restoredTop sz="94580" autoAdjust="0"/>
  </p:normalViewPr>
  <p:slideViewPr>
    <p:cSldViewPr>
      <p:cViewPr varScale="1">
        <p:scale>
          <a:sx n="110" d="100"/>
          <a:sy n="110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Antagonists of nematodes occur in many groups of organisms that are components of the </a:t>
            </a:r>
            <a:r>
              <a:rPr lang="en-US" sz="1100" smtClean="0">
                <a:hlinkClick r:id="rId3" action="ppaction://hlinkfile"/>
              </a:rPr>
              <a:t>soil food web</a:t>
            </a:r>
            <a:r>
              <a:rPr lang="en-US" sz="1100" smtClean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The interactions of many soil organisms results in biological buffering or regulation of the nematode population through the mechanisms of </a:t>
            </a:r>
            <a:r>
              <a:rPr lang="en-US" sz="1100" i="1" smtClean="0">
                <a:hlinkClick r:id="rId4" action="ppaction://hlinkfile"/>
              </a:rPr>
              <a:t>Exploitation</a:t>
            </a:r>
            <a:r>
              <a:rPr lang="en-US" sz="1100" smtClean="0"/>
              <a:t>, </a:t>
            </a:r>
            <a:r>
              <a:rPr lang="en-US" sz="1100" i="1" smtClean="0">
                <a:hlinkClick r:id="rId4" action="ppaction://hlinkfile"/>
              </a:rPr>
              <a:t>Competition</a:t>
            </a:r>
            <a:r>
              <a:rPr lang="en-US" sz="1100" smtClean="0"/>
              <a:t>, and </a:t>
            </a:r>
            <a:r>
              <a:rPr lang="en-US" sz="1100" i="1" smtClean="0">
                <a:hlinkClick r:id="rId4" action="ppaction://hlinkfile"/>
              </a:rPr>
              <a:t>Antibiosis</a:t>
            </a:r>
            <a:endParaRPr lang="en-US" sz="11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A67-4457-4C38-9ED5-8FDEC61A23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Interactions:</a:t>
            </a:r>
          </a:p>
          <a:p>
            <a:pPr>
              <a:defRPr/>
            </a:pPr>
            <a:r>
              <a:rPr lang="en-US" dirty="0" smtClean="0"/>
              <a:t>Nematodes affect other organisms, other organisms affect nematodes</a:t>
            </a:r>
          </a:p>
          <a:p>
            <a:pPr>
              <a:defRPr/>
            </a:pPr>
            <a:r>
              <a:rPr lang="en-US" dirty="0" smtClean="0"/>
              <a:t>Nematodes feed on plants – plants provide food for nematodes.</a:t>
            </a:r>
          </a:p>
          <a:p>
            <a:pPr>
              <a:defRPr/>
            </a:pPr>
            <a:r>
              <a:rPr lang="en-US" dirty="0" smtClean="0"/>
              <a:t>Nematodes feed on bacteria, nematodes farm bacteria – in soil, insects, </a:t>
            </a:r>
          </a:p>
          <a:p>
            <a:pPr>
              <a:defRPr/>
            </a:pPr>
            <a:r>
              <a:rPr lang="en-US" dirty="0" smtClean="0"/>
              <a:t>bacteria feed nematodes, bacteria kill nematodes</a:t>
            </a:r>
          </a:p>
          <a:p>
            <a:pPr>
              <a:defRPr/>
            </a:pPr>
            <a:r>
              <a:rPr lang="en-US" dirty="0" smtClean="0"/>
              <a:t>Nematodes feed on fungi and are fed upon by fungi.</a:t>
            </a:r>
          </a:p>
          <a:p>
            <a:pPr>
              <a:defRPr/>
            </a:pPr>
            <a:r>
              <a:rPr lang="en-US" dirty="0" smtClean="0"/>
              <a:t>Nematodes feed on protozoa and </a:t>
            </a:r>
            <a:r>
              <a:rPr lang="en-US" dirty="0" err="1" smtClean="0"/>
              <a:t>microarthropods</a:t>
            </a:r>
            <a:r>
              <a:rPr lang="en-US" dirty="0" smtClean="0"/>
              <a:t>, </a:t>
            </a:r>
            <a:r>
              <a:rPr lang="en-US" dirty="0" err="1" smtClean="0"/>
              <a:t>tardigrades</a:t>
            </a:r>
            <a:r>
              <a:rPr lang="en-US" dirty="0" smtClean="0"/>
              <a:t>, mites, </a:t>
            </a:r>
          </a:p>
          <a:p>
            <a:pPr>
              <a:defRPr/>
            </a:pPr>
            <a:r>
              <a:rPr lang="en-US" dirty="0" err="1" smtClean="0"/>
              <a:t>collembola</a:t>
            </a:r>
            <a:r>
              <a:rPr lang="en-US" dirty="0" smtClean="0"/>
              <a:t> and are fed upon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are the ecosystem effects (effects on functions)?</a:t>
            </a:r>
          </a:p>
          <a:p>
            <a:pPr>
              <a:defRPr/>
            </a:pPr>
            <a:r>
              <a:rPr lang="en-US" dirty="0" smtClean="0"/>
              <a:t>Enrichment</a:t>
            </a:r>
          </a:p>
          <a:p>
            <a:pPr>
              <a:defRPr/>
            </a:pPr>
            <a:r>
              <a:rPr lang="en-US" dirty="0" smtClean="0"/>
              <a:t>Movement of and to resources</a:t>
            </a:r>
          </a:p>
          <a:p>
            <a:pPr>
              <a:defRPr/>
            </a:pPr>
            <a:r>
              <a:rPr lang="en-US" dirty="0" smtClean="0"/>
              <a:t>Nutrient and carbon cycling</a:t>
            </a:r>
          </a:p>
          <a:p>
            <a:pPr>
              <a:defRPr/>
            </a:pPr>
            <a:r>
              <a:rPr lang="en-US" dirty="0" smtClean="0"/>
              <a:t>Nutrient and carbon movement and sequestration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Effects on services?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Antagonists of nematodes occur in many groups of organisms that are components of the </a:t>
            </a:r>
            <a:r>
              <a:rPr lang="en-US" dirty="0" smtClean="0">
                <a:hlinkClick r:id="rId3" action="ppaction://hlinkfile"/>
              </a:rPr>
              <a:t>soil food web</a:t>
            </a:r>
            <a:r>
              <a:rPr lang="en-US" dirty="0" smtClean="0"/>
              <a:t>.  </a:t>
            </a:r>
          </a:p>
          <a:p>
            <a:pPr>
              <a:defRPr/>
            </a:pPr>
            <a:r>
              <a:rPr lang="en-US" dirty="0" smtClean="0"/>
              <a:t>The interactions of many soil organisms results in biological buffering or regulation of the nematode population through the mechanisms of </a:t>
            </a:r>
            <a:r>
              <a:rPr lang="en-US" i="1" dirty="0" smtClean="0">
                <a:hlinkClick r:id="rId4" action="ppaction://hlinkfile"/>
              </a:rPr>
              <a:t>Exploitation</a:t>
            </a:r>
            <a:r>
              <a:rPr lang="en-US" dirty="0" smtClean="0"/>
              <a:t>, </a:t>
            </a:r>
            <a:r>
              <a:rPr lang="en-US" i="1" dirty="0" smtClean="0">
                <a:hlinkClick r:id="rId4" action="ppaction://hlinkfile"/>
              </a:rPr>
              <a:t>Competition</a:t>
            </a:r>
            <a:r>
              <a:rPr lang="en-US" dirty="0" smtClean="0"/>
              <a:t>, and </a:t>
            </a:r>
            <a:r>
              <a:rPr lang="en-US" i="1" dirty="0" smtClean="0">
                <a:hlinkClick r:id="rId4" action="ppaction://hlinkfile"/>
              </a:rPr>
              <a:t>Antibiosis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D615ED-778E-476F-A015-CC959A2CCC10}" type="slidenum">
              <a:rPr lang="en-US" sz="1200"/>
              <a:pPr algn="r"/>
              <a:t>28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ie.ac.cr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lpnemweb.ucdavis.edu/nemaplex/Ecology/bioindicators.htm" TargetMode="External"/><Relationship Id="rId3" Type="http://schemas.openxmlformats.org/officeDocument/2006/relationships/hyperlink" Target="http://plpnemweb.ucdavis.edu/nemaplex/Uppermnus/general.htm" TargetMode="External"/><Relationship Id="rId7" Type="http://schemas.openxmlformats.org/officeDocument/2006/relationships/hyperlink" Target="http://plpnemweb.ucdavis.edu/nemaplex/Uppermnus/Classifmnu.htm" TargetMode="External"/><Relationship Id="rId2" Type="http://schemas.openxmlformats.org/officeDocument/2006/relationships/hyperlink" Target="http://plpnemweb.ucdavis.edu/nemaplex/Taxadata/Nemat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pnemweb.ucdavis.edu/nemaplex/General/Anatomy/anatomymnu.htm" TargetMode="External"/><Relationship Id="rId5" Type="http://schemas.openxmlformats.org/officeDocument/2006/relationships/hyperlink" Target="http://plpnemweb.ucdavis.edu/nemaplex/Ecology/EcologyMenu.htm" TargetMode="External"/><Relationship Id="rId4" Type="http://schemas.openxmlformats.org/officeDocument/2006/relationships/hyperlink" Target="http://plpnemweb.ucdavis.edu/nemaplex/Ecology/feeding_habits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Plntpara/plntpara.htm" TargetMode="External"/><Relationship Id="rId2" Type="http://schemas.openxmlformats.org/officeDocument/2006/relationships/hyperlink" Target="http://plpnemweb.ucdavis.edu/nemaplex/Plntpara/plntparamnu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pnemweb.ucdavis.edu/nemaplex/Methods/extrmeth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lpnemweb.ucdavis.edu/nemaplex/Methods/extrmeth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lpnemweb.ucdavis.edu/nemaplex/Courseinfo/Curso%20en%20Espanol/Clave_Para_Familia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FaunalFunctGld4.0.xls" TargetMode="External"/><Relationship Id="rId2" Type="http://schemas.openxmlformats.org/officeDocument/2006/relationships/hyperlink" Target="http://plpnemweb.ucdavis.edu/nemaplex/powerpoint/Thresholds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solidFill>
                  <a:schemeClr val="tx2"/>
                </a:solidFill>
              </a:rPr>
              <a:t>Identificación de los Nematodos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y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Ecología del Suelo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7088" y="30480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Clase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17799" y="4572000"/>
            <a:ext cx="610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Howard Ferris e Ignacio Cid del Prado Vera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45260"/>
            <a:ext cx="5410200" cy="3477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00050" indent="-400050"/>
            <a:r>
              <a:rPr lang="es-ES" sz="1600" dirty="0" smtClean="0"/>
              <a:t>Características de los nematodos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(i) 	gusanos no segmentados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ii</a:t>
            </a:r>
            <a:r>
              <a:rPr lang="es-ES" sz="1400" dirty="0" smtClean="0"/>
              <a:t>) 	simetría bilateral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iii</a:t>
            </a:r>
            <a:r>
              <a:rPr lang="es-ES" sz="1400" dirty="0" smtClean="0"/>
              <a:t>) 	</a:t>
            </a:r>
            <a:r>
              <a:rPr lang="es-ES" sz="1400" dirty="0" err="1" smtClean="0"/>
              <a:t>triploblasticos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iv</a:t>
            </a:r>
            <a:r>
              <a:rPr lang="es-ES" sz="1400" dirty="0" smtClean="0"/>
              <a:t>) 	</a:t>
            </a:r>
            <a:r>
              <a:rPr lang="es-ES" sz="1400" dirty="0" err="1" smtClean="0"/>
              <a:t>seudocoelomados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 (v) 	cutícula proteica</a:t>
            </a:r>
            <a:br>
              <a:rPr lang="es-ES" sz="1400" dirty="0" smtClean="0"/>
            </a:br>
            <a:r>
              <a:rPr lang="es-ES" sz="1400" dirty="0" smtClean="0"/>
              <a:t>(vi) 	cordones epidérmicos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vii</a:t>
            </a:r>
            <a:r>
              <a:rPr lang="es-ES" sz="1400" dirty="0" smtClean="0"/>
              <a:t>) 	movimiento </a:t>
            </a:r>
            <a:r>
              <a:rPr lang="es-ES" sz="1400" dirty="0" err="1" smtClean="0"/>
              <a:t>sinoidal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viii</a:t>
            </a:r>
            <a:r>
              <a:rPr lang="es-ES" sz="1400" dirty="0" smtClean="0"/>
              <a:t>) 	sistema excretor simple, tubulares o glandulares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ix</a:t>
            </a:r>
            <a:r>
              <a:rPr lang="es-ES" sz="1400" dirty="0" smtClean="0"/>
              <a:t>) 	sin sistema respiratorio</a:t>
            </a:r>
            <a:br>
              <a:rPr lang="es-ES" sz="1400" dirty="0" smtClean="0"/>
            </a:br>
            <a:r>
              <a:rPr lang="es-ES" sz="1400" dirty="0" smtClean="0"/>
              <a:t>(x) 	sin sistema circulatorio</a:t>
            </a:r>
            <a:br>
              <a:rPr lang="es-ES" sz="1400" dirty="0" smtClean="0"/>
            </a:br>
            <a:r>
              <a:rPr lang="es-ES" sz="1400" dirty="0" smtClean="0"/>
              <a:t>(xi) 	los sexos están separados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xii</a:t>
            </a:r>
            <a:r>
              <a:rPr lang="es-ES" sz="1400" dirty="0" smtClean="0"/>
              <a:t>) 	escisión total de huevos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xiii</a:t>
            </a:r>
            <a:r>
              <a:rPr lang="es-ES" sz="1400" dirty="0" smtClean="0"/>
              <a:t>) 	no metamorfosis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xiv</a:t>
            </a:r>
            <a:r>
              <a:rPr lang="es-ES" sz="1400" dirty="0" smtClean="0"/>
              <a:t>) 	variación en tamaño de 0,2 mm a 9 metros</a:t>
            </a:r>
            <a:br>
              <a:rPr lang="es-ES" sz="1400" dirty="0" smtClean="0"/>
            </a:br>
            <a:r>
              <a:rPr lang="es-ES" sz="1400" dirty="0" smtClean="0"/>
              <a:t>(</a:t>
            </a:r>
            <a:r>
              <a:rPr lang="es-ES" sz="1400" dirty="0" err="1" smtClean="0"/>
              <a:t>xv</a:t>
            </a:r>
            <a:r>
              <a:rPr lang="es-ES" sz="1400" dirty="0" smtClean="0"/>
              <a:t>) 	hábitos de alimentación variada</a:t>
            </a:r>
            <a:endParaRPr lang="es-ES" sz="1400" dirty="0"/>
          </a:p>
        </p:txBody>
      </p:sp>
      <p:sp>
        <p:nvSpPr>
          <p:cNvPr id="4" name="Rectangle 3"/>
          <p:cNvSpPr/>
          <p:nvPr/>
        </p:nvSpPr>
        <p:spPr>
          <a:xfrm>
            <a:off x="609600" y="4191000"/>
            <a:ext cx="73152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4 de cada 5 animales multicelulares en el planeta son los nematodos</a:t>
            </a:r>
          </a:p>
          <a:p>
            <a:endParaRPr lang="es-ES" dirty="0" smtClean="0"/>
          </a:p>
          <a:p>
            <a:r>
              <a:rPr lang="es-ES" dirty="0" smtClean="0"/>
              <a:t>Se encuentran en desiertos y en el fondo de lagos y ríos, en las aguas de fuentes termales y en los mares polares. Algunos sin bocas se encuentran a profundidades enormes en el océano</a:t>
            </a:r>
          </a:p>
          <a:p>
            <a:endParaRPr lang="es-ES" dirty="0" smtClean="0"/>
          </a:p>
          <a:p>
            <a:r>
              <a:rPr lang="es-ES" dirty="0" smtClean="0"/>
              <a:t>Noticias </a:t>
            </a:r>
            <a:r>
              <a:rPr lang="es-ES" dirty="0" err="1" smtClean="0"/>
              <a:t>recentes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smtClean="0"/>
              <a:t>en este mes, nematodos bacteriófagos se han encontrado 1,3 </a:t>
            </a:r>
            <a:r>
              <a:rPr lang="es-ES" dirty="0" err="1" smtClean="0"/>
              <a:t>kilometros</a:t>
            </a:r>
            <a:r>
              <a:rPr lang="es-ES" dirty="0" smtClean="0"/>
              <a:t> de profundidad en las minas de Sudáfrica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682" y="1813679"/>
            <a:ext cx="88601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".....if all the matter in the universe except the nematodes were swept away, our world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would still be dimly recognizable, and if, as disembodied spirits, we could then investigate it,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 would find its mountains, hills, vales, rivers, lakes, and oceans represented by a film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nematodes. The location of towns would be decipherable, since for every massing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human beings there would be a corresponding massing of certain nematodes.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Trees would still stand in ghostly rows representing our streets and highways.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location of various plants and animals would still be decipherable, and, had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 sufficient knowledge, in many cases even their species would be determined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by an examination of their erstwhile nematode parasites."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l="37619" t="16000" r="32381" b="6095"/>
          <a:stretch>
            <a:fillRect/>
          </a:stretch>
        </p:blipFill>
        <p:spPr bwMode="auto">
          <a:xfrm>
            <a:off x="2732242" y="609600"/>
            <a:ext cx="3211358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019800"/>
            <a:ext cx="585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A. Cobb – el padre de </a:t>
            </a:r>
            <a:r>
              <a:rPr lang="en-US" dirty="0" err="1" smtClean="0"/>
              <a:t>Nematologia</a:t>
            </a:r>
            <a:r>
              <a:rPr lang="en-US" dirty="0" smtClean="0"/>
              <a:t> Norte Americano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lide1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75"/>
            <a:ext cx="4716463" cy="68548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00800" y="3244334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parásito intestinal</a:t>
            </a:r>
          </a:p>
          <a:p>
            <a:r>
              <a:rPr lang="es-ES" dirty="0" smtClean="0"/>
              <a:t>de humanos y animales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705600" y="68580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Formas morfologías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lide621"/>
          <p:cNvPicPr>
            <a:picLocks noChangeAspect="1" noChangeArrowheads="1"/>
          </p:cNvPicPr>
          <p:nvPr/>
        </p:nvPicPr>
        <p:blipFill>
          <a:blip r:embed="rId2" cstate="print"/>
          <a:srcRect b="7785"/>
          <a:stretch>
            <a:fillRect/>
          </a:stretch>
        </p:blipFill>
        <p:spPr bwMode="auto">
          <a:xfrm>
            <a:off x="2133600" y="234950"/>
            <a:ext cx="4679950" cy="6318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31242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nematodo</a:t>
            </a:r>
            <a:r>
              <a:rPr lang="en-US" dirty="0" smtClean="0"/>
              <a:t> </a:t>
            </a:r>
            <a:r>
              <a:rPr lang="en-US" dirty="0" err="1" smtClean="0"/>
              <a:t>marino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8288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abertura</a:t>
            </a:r>
            <a:r>
              <a:rPr lang="en-US" dirty="0" smtClean="0"/>
              <a:t> </a:t>
            </a:r>
            <a:r>
              <a:rPr lang="en-US" dirty="0" err="1" smtClean="0"/>
              <a:t>anfidial</a:t>
            </a:r>
            <a:endParaRPr lang="en-US" dirty="0" smtClean="0"/>
          </a:p>
          <a:p>
            <a:r>
              <a:rPr lang="en-US" dirty="0" err="1" smtClean="0"/>
              <a:t>grande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lide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75"/>
            <a:ext cx="8528050" cy="68548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629400" y="533400"/>
            <a:ext cx="19800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nematodo</a:t>
            </a:r>
            <a:r>
              <a:rPr lang="en-US" dirty="0" smtClean="0"/>
              <a:t> </a:t>
            </a:r>
            <a:r>
              <a:rPr lang="en-US" dirty="0" err="1" smtClean="0"/>
              <a:t>marino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lide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88"/>
            <a:ext cx="4735513" cy="68564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81800" y="3124200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nematodo de </a:t>
            </a:r>
          </a:p>
          <a:p>
            <a:r>
              <a:rPr lang="es-ES" dirty="0" smtClean="0"/>
              <a:t>agua dulce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lide1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156200" cy="6861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97258" y="321206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nematodo de suelo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41148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abertura</a:t>
            </a:r>
            <a:r>
              <a:rPr lang="en-US" dirty="0" smtClean="0"/>
              <a:t> </a:t>
            </a:r>
            <a:r>
              <a:rPr lang="en-US" dirty="0" err="1" smtClean="0"/>
              <a:t>anfidial</a:t>
            </a:r>
            <a:endParaRPr lang="en-US" dirty="0" smtClean="0"/>
          </a:p>
          <a:p>
            <a:r>
              <a:rPr lang="en-US" dirty="0" err="1" smtClean="0"/>
              <a:t>pequeño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lide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57200"/>
            <a:ext cx="9140825" cy="54403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617220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nematodo de suelo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lide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63"/>
            <a:ext cx="7880350" cy="68532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43400" y="228600"/>
            <a:ext cx="40831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dirty="0" smtClean="0"/>
              <a:t>región labial de un parásito de plantas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lide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5"/>
            <a:ext cx="5457825" cy="68548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228600"/>
            <a:ext cx="423705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dirty="0" smtClean="0"/>
              <a:t>Las </a:t>
            </a:r>
            <a:r>
              <a:rPr lang="es-ES" dirty="0" err="1" smtClean="0"/>
              <a:t>espiculas</a:t>
            </a:r>
            <a:r>
              <a:rPr lang="es-ES" dirty="0" smtClean="0"/>
              <a:t> de un parásito de plantas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de1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061" y="152400"/>
            <a:ext cx="1550041" cy="1447800"/>
          </a:xfrm>
          <a:prstGeom prst="rect">
            <a:avLst/>
          </a:prstGeom>
          <a:noFill/>
        </p:spPr>
      </p:pic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296183" y="2142782"/>
            <a:ext cx="3119438" cy="6309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COLEGIO DE POSTGRADUADOS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INSTITUTO DE FITOSANIDAD</a:t>
            </a:r>
          </a:p>
        </p:txBody>
      </p:sp>
      <p:pic>
        <p:nvPicPr>
          <p:cNvPr id="8" name="Picture 39" descr="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983" y="304800"/>
            <a:ext cx="1696754" cy="15939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535737" y="457200"/>
            <a:ext cx="2151063" cy="1371600"/>
            <a:chOff x="18240" y="288"/>
            <a:chExt cx="1678" cy="1848"/>
          </a:xfrm>
        </p:grpSpPr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18240" y="288"/>
              <a:ext cx="1678" cy="1848"/>
            </a:xfrm>
            <a:prstGeom prst="roundRect">
              <a:avLst>
                <a:gd name="adj" fmla="val 1879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18698" y="1002"/>
              <a:ext cx="313" cy="204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01" y="6"/>
                </a:cxn>
                <a:cxn ang="0">
                  <a:pos x="87" y="9"/>
                </a:cxn>
                <a:cxn ang="0">
                  <a:pos x="76" y="13"/>
                </a:cxn>
                <a:cxn ang="0">
                  <a:pos x="68" y="16"/>
                </a:cxn>
                <a:cxn ang="0">
                  <a:pos x="56" y="21"/>
                </a:cxn>
                <a:cxn ang="0">
                  <a:pos x="49" y="25"/>
                </a:cxn>
                <a:cxn ang="0">
                  <a:pos x="41" y="31"/>
                </a:cxn>
                <a:cxn ang="0">
                  <a:pos x="35" y="35"/>
                </a:cxn>
                <a:cxn ang="0">
                  <a:pos x="27" y="44"/>
                </a:cxn>
                <a:cxn ang="0">
                  <a:pos x="21" y="52"/>
                </a:cxn>
                <a:cxn ang="0">
                  <a:pos x="16" y="59"/>
                </a:cxn>
                <a:cxn ang="0">
                  <a:pos x="10" y="69"/>
                </a:cxn>
                <a:cxn ang="0">
                  <a:pos x="6" y="78"/>
                </a:cxn>
                <a:cxn ang="0">
                  <a:pos x="2" y="91"/>
                </a:cxn>
                <a:cxn ang="0">
                  <a:pos x="8" y="105"/>
                </a:cxn>
                <a:cxn ang="0">
                  <a:pos x="18" y="102"/>
                </a:cxn>
                <a:cxn ang="0">
                  <a:pos x="29" y="99"/>
                </a:cxn>
                <a:cxn ang="0">
                  <a:pos x="39" y="96"/>
                </a:cxn>
                <a:cxn ang="0">
                  <a:pos x="52" y="93"/>
                </a:cxn>
                <a:cxn ang="0">
                  <a:pos x="62" y="90"/>
                </a:cxn>
                <a:cxn ang="0">
                  <a:pos x="72" y="87"/>
                </a:cxn>
                <a:cxn ang="0">
                  <a:pos x="85" y="84"/>
                </a:cxn>
                <a:cxn ang="0">
                  <a:pos x="99" y="81"/>
                </a:cxn>
                <a:cxn ang="0">
                  <a:pos x="107" y="78"/>
                </a:cxn>
                <a:cxn ang="0">
                  <a:pos x="120" y="75"/>
                </a:cxn>
                <a:cxn ang="0">
                  <a:pos x="132" y="72"/>
                </a:cxn>
                <a:cxn ang="0">
                  <a:pos x="147" y="69"/>
                </a:cxn>
                <a:cxn ang="0">
                  <a:pos x="159" y="66"/>
                </a:cxn>
                <a:cxn ang="0">
                  <a:pos x="171" y="63"/>
                </a:cxn>
                <a:cxn ang="0">
                  <a:pos x="184" y="60"/>
                </a:cxn>
                <a:cxn ang="0">
                  <a:pos x="200" y="58"/>
                </a:cxn>
                <a:cxn ang="0">
                  <a:pos x="215" y="55"/>
                </a:cxn>
                <a:cxn ang="0">
                  <a:pos x="231" y="52"/>
                </a:cxn>
                <a:cxn ang="0">
                  <a:pos x="248" y="49"/>
                </a:cxn>
                <a:cxn ang="0">
                  <a:pos x="267" y="46"/>
                </a:cxn>
                <a:cxn ang="0">
                  <a:pos x="329" y="43"/>
                </a:cxn>
                <a:cxn ang="0">
                  <a:pos x="335" y="35"/>
                </a:cxn>
                <a:cxn ang="0">
                  <a:pos x="325" y="31"/>
                </a:cxn>
                <a:cxn ang="0">
                  <a:pos x="312" y="28"/>
                </a:cxn>
                <a:cxn ang="0">
                  <a:pos x="300" y="24"/>
                </a:cxn>
                <a:cxn ang="0">
                  <a:pos x="287" y="21"/>
                </a:cxn>
                <a:cxn ang="0">
                  <a:pos x="275" y="18"/>
                </a:cxn>
                <a:cxn ang="0">
                  <a:pos x="258" y="15"/>
                </a:cxn>
                <a:cxn ang="0">
                  <a:pos x="246" y="12"/>
                </a:cxn>
                <a:cxn ang="0">
                  <a:pos x="229" y="9"/>
                </a:cxn>
                <a:cxn ang="0">
                  <a:pos x="207" y="6"/>
                </a:cxn>
                <a:cxn ang="0">
                  <a:pos x="182" y="3"/>
                </a:cxn>
                <a:cxn ang="0">
                  <a:pos x="149" y="0"/>
                </a:cxn>
              </a:cxnLst>
              <a:rect l="0" t="0" r="r" b="b"/>
              <a:pathLst>
                <a:path w="335" h="105">
                  <a:moveTo>
                    <a:pt x="149" y="0"/>
                  </a:moveTo>
                  <a:lnTo>
                    <a:pt x="149" y="1"/>
                  </a:lnTo>
                  <a:lnTo>
                    <a:pt x="124" y="1"/>
                  </a:lnTo>
                  <a:lnTo>
                    <a:pt x="124" y="3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3" y="10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8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4" y="91"/>
                  </a:lnTo>
                  <a:lnTo>
                    <a:pt x="2" y="91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14" y="103"/>
                  </a:lnTo>
                  <a:lnTo>
                    <a:pt x="14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23" y="100"/>
                  </a:lnTo>
                  <a:lnTo>
                    <a:pt x="23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9" y="96"/>
                  </a:lnTo>
                  <a:lnTo>
                    <a:pt x="39" y="94"/>
                  </a:lnTo>
                  <a:lnTo>
                    <a:pt x="43" y="94"/>
                  </a:lnTo>
                  <a:lnTo>
                    <a:pt x="43" y="93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8" y="91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2" y="89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72" y="87"/>
                  </a:lnTo>
                  <a:lnTo>
                    <a:pt x="72" y="86"/>
                  </a:lnTo>
                  <a:lnTo>
                    <a:pt x="82" y="86"/>
                  </a:lnTo>
                  <a:lnTo>
                    <a:pt x="82" y="84"/>
                  </a:lnTo>
                  <a:lnTo>
                    <a:pt x="85" y="84"/>
                  </a:lnTo>
                  <a:lnTo>
                    <a:pt x="85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103" y="80"/>
                  </a:lnTo>
                  <a:lnTo>
                    <a:pt x="103" y="78"/>
                  </a:lnTo>
                  <a:lnTo>
                    <a:pt x="107" y="78"/>
                  </a:lnTo>
                  <a:lnTo>
                    <a:pt x="107" y="77"/>
                  </a:lnTo>
                  <a:lnTo>
                    <a:pt x="116" y="77"/>
                  </a:lnTo>
                  <a:lnTo>
                    <a:pt x="116" y="75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8" y="74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71"/>
                  </a:lnTo>
                  <a:lnTo>
                    <a:pt x="140" y="71"/>
                  </a:lnTo>
                  <a:lnTo>
                    <a:pt x="140" y="69"/>
                  </a:lnTo>
                  <a:lnTo>
                    <a:pt x="147" y="69"/>
                  </a:lnTo>
                  <a:lnTo>
                    <a:pt x="147" y="68"/>
                  </a:lnTo>
                  <a:lnTo>
                    <a:pt x="151" y="68"/>
                  </a:lnTo>
                  <a:lnTo>
                    <a:pt x="151" y="66"/>
                  </a:lnTo>
                  <a:lnTo>
                    <a:pt x="159" y="66"/>
                  </a:lnTo>
                  <a:lnTo>
                    <a:pt x="159" y="65"/>
                  </a:lnTo>
                  <a:lnTo>
                    <a:pt x="167" y="65"/>
                  </a:lnTo>
                  <a:lnTo>
                    <a:pt x="167" y="63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84" y="60"/>
                  </a:lnTo>
                  <a:lnTo>
                    <a:pt x="184" y="59"/>
                  </a:lnTo>
                  <a:lnTo>
                    <a:pt x="192" y="59"/>
                  </a:lnTo>
                  <a:lnTo>
                    <a:pt x="192" y="58"/>
                  </a:lnTo>
                  <a:lnTo>
                    <a:pt x="200" y="58"/>
                  </a:lnTo>
                  <a:lnTo>
                    <a:pt x="200" y="56"/>
                  </a:lnTo>
                  <a:lnTo>
                    <a:pt x="205" y="56"/>
                  </a:lnTo>
                  <a:lnTo>
                    <a:pt x="205" y="55"/>
                  </a:lnTo>
                  <a:lnTo>
                    <a:pt x="215" y="55"/>
                  </a:lnTo>
                  <a:lnTo>
                    <a:pt x="215" y="53"/>
                  </a:lnTo>
                  <a:lnTo>
                    <a:pt x="221" y="53"/>
                  </a:lnTo>
                  <a:lnTo>
                    <a:pt x="221" y="52"/>
                  </a:lnTo>
                  <a:lnTo>
                    <a:pt x="231" y="52"/>
                  </a:lnTo>
                  <a:lnTo>
                    <a:pt x="231" y="50"/>
                  </a:lnTo>
                  <a:lnTo>
                    <a:pt x="238" y="50"/>
                  </a:lnTo>
                  <a:lnTo>
                    <a:pt x="238" y="49"/>
                  </a:lnTo>
                  <a:lnTo>
                    <a:pt x="248" y="49"/>
                  </a:lnTo>
                  <a:lnTo>
                    <a:pt x="248" y="47"/>
                  </a:lnTo>
                  <a:lnTo>
                    <a:pt x="258" y="47"/>
                  </a:lnTo>
                  <a:lnTo>
                    <a:pt x="258" y="46"/>
                  </a:lnTo>
                  <a:lnTo>
                    <a:pt x="267" y="46"/>
                  </a:lnTo>
                  <a:lnTo>
                    <a:pt x="267" y="44"/>
                  </a:lnTo>
                  <a:lnTo>
                    <a:pt x="281" y="44"/>
                  </a:lnTo>
                  <a:lnTo>
                    <a:pt x="281" y="43"/>
                  </a:lnTo>
                  <a:lnTo>
                    <a:pt x="329" y="43"/>
                  </a:lnTo>
                  <a:lnTo>
                    <a:pt x="329" y="40"/>
                  </a:lnTo>
                  <a:lnTo>
                    <a:pt x="333" y="38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5" y="32"/>
                  </a:lnTo>
                  <a:lnTo>
                    <a:pt x="331" y="32"/>
                  </a:lnTo>
                  <a:lnTo>
                    <a:pt x="331" y="31"/>
                  </a:lnTo>
                  <a:lnTo>
                    <a:pt x="325" y="31"/>
                  </a:lnTo>
                  <a:lnTo>
                    <a:pt x="325" y="29"/>
                  </a:lnTo>
                  <a:lnTo>
                    <a:pt x="318" y="29"/>
                  </a:lnTo>
                  <a:lnTo>
                    <a:pt x="318" y="28"/>
                  </a:lnTo>
                  <a:lnTo>
                    <a:pt x="312" y="28"/>
                  </a:lnTo>
                  <a:lnTo>
                    <a:pt x="312" y="27"/>
                  </a:lnTo>
                  <a:lnTo>
                    <a:pt x="308" y="27"/>
                  </a:lnTo>
                  <a:lnTo>
                    <a:pt x="306" y="24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293" y="22"/>
                  </a:lnTo>
                  <a:lnTo>
                    <a:pt x="293" y="21"/>
                  </a:lnTo>
                  <a:lnTo>
                    <a:pt x="287" y="21"/>
                  </a:lnTo>
                  <a:lnTo>
                    <a:pt x="287" y="19"/>
                  </a:lnTo>
                  <a:lnTo>
                    <a:pt x="281" y="19"/>
                  </a:lnTo>
                  <a:lnTo>
                    <a:pt x="281" y="18"/>
                  </a:lnTo>
                  <a:lnTo>
                    <a:pt x="275" y="18"/>
                  </a:lnTo>
                  <a:lnTo>
                    <a:pt x="275" y="16"/>
                  </a:lnTo>
                  <a:lnTo>
                    <a:pt x="269" y="16"/>
                  </a:lnTo>
                  <a:lnTo>
                    <a:pt x="269" y="15"/>
                  </a:lnTo>
                  <a:lnTo>
                    <a:pt x="258" y="15"/>
                  </a:lnTo>
                  <a:lnTo>
                    <a:pt x="258" y="13"/>
                  </a:lnTo>
                  <a:lnTo>
                    <a:pt x="252" y="13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46" y="10"/>
                  </a:lnTo>
                  <a:lnTo>
                    <a:pt x="234" y="10"/>
                  </a:lnTo>
                  <a:lnTo>
                    <a:pt x="234" y="9"/>
                  </a:lnTo>
                  <a:lnTo>
                    <a:pt x="229" y="9"/>
                  </a:lnTo>
                  <a:lnTo>
                    <a:pt x="229" y="7"/>
                  </a:lnTo>
                  <a:lnTo>
                    <a:pt x="217" y="7"/>
                  </a:lnTo>
                  <a:lnTo>
                    <a:pt x="217" y="6"/>
                  </a:lnTo>
                  <a:lnTo>
                    <a:pt x="207" y="6"/>
                  </a:lnTo>
                  <a:lnTo>
                    <a:pt x="207" y="4"/>
                  </a:lnTo>
                  <a:lnTo>
                    <a:pt x="198" y="4"/>
                  </a:lnTo>
                  <a:lnTo>
                    <a:pt x="198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" name="Freeform 46"/>
            <p:cNvSpPr>
              <a:spLocks/>
            </p:cNvSpPr>
            <p:nvPr/>
          </p:nvSpPr>
          <p:spPr bwMode="auto">
            <a:xfrm>
              <a:off x="18703" y="1084"/>
              <a:ext cx="301" cy="244"/>
            </a:xfrm>
            <a:custGeom>
              <a:avLst/>
              <a:gdLst/>
              <a:ahLst/>
              <a:cxnLst>
                <a:cxn ang="0">
                  <a:pos x="289" y="4"/>
                </a:cxn>
                <a:cxn ang="0">
                  <a:pos x="279" y="9"/>
                </a:cxn>
                <a:cxn ang="0">
                  <a:pos x="271" y="12"/>
                </a:cxn>
                <a:cxn ang="0">
                  <a:pos x="261" y="15"/>
                </a:cxn>
                <a:cxn ang="0">
                  <a:pos x="252" y="17"/>
                </a:cxn>
                <a:cxn ang="0">
                  <a:pos x="242" y="20"/>
                </a:cxn>
                <a:cxn ang="0">
                  <a:pos x="229" y="23"/>
                </a:cxn>
                <a:cxn ang="0">
                  <a:pos x="217" y="26"/>
                </a:cxn>
                <a:cxn ang="0">
                  <a:pos x="207" y="29"/>
                </a:cxn>
                <a:cxn ang="0">
                  <a:pos x="194" y="32"/>
                </a:cxn>
                <a:cxn ang="0">
                  <a:pos x="184" y="35"/>
                </a:cxn>
                <a:cxn ang="0">
                  <a:pos x="172" y="38"/>
                </a:cxn>
                <a:cxn ang="0">
                  <a:pos x="161" y="41"/>
                </a:cxn>
                <a:cxn ang="0">
                  <a:pos x="147" y="44"/>
                </a:cxn>
                <a:cxn ang="0">
                  <a:pos x="139" y="47"/>
                </a:cxn>
                <a:cxn ang="0">
                  <a:pos x="126" y="50"/>
                </a:cxn>
                <a:cxn ang="0">
                  <a:pos x="112" y="53"/>
                </a:cxn>
                <a:cxn ang="0">
                  <a:pos x="103" y="56"/>
                </a:cxn>
                <a:cxn ang="0">
                  <a:pos x="87" y="59"/>
                </a:cxn>
                <a:cxn ang="0">
                  <a:pos x="78" y="62"/>
                </a:cxn>
                <a:cxn ang="0">
                  <a:pos x="62" y="65"/>
                </a:cxn>
                <a:cxn ang="0">
                  <a:pos x="50" y="68"/>
                </a:cxn>
                <a:cxn ang="0">
                  <a:pos x="41" y="71"/>
                </a:cxn>
                <a:cxn ang="0">
                  <a:pos x="23" y="74"/>
                </a:cxn>
                <a:cxn ang="0">
                  <a:pos x="12" y="77"/>
                </a:cxn>
                <a:cxn ang="0">
                  <a:pos x="0" y="80"/>
                </a:cxn>
                <a:cxn ang="0">
                  <a:pos x="8" y="85"/>
                </a:cxn>
                <a:cxn ang="0">
                  <a:pos x="16" y="91"/>
                </a:cxn>
                <a:cxn ang="0">
                  <a:pos x="23" y="97"/>
                </a:cxn>
                <a:cxn ang="0">
                  <a:pos x="33" y="102"/>
                </a:cxn>
                <a:cxn ang="0">
                  <a:pos x="43" y="108"/>
                </a:cxn>
                <a:cxn ang="0">
                  <a:pos x="54" y="112"/>
                </a:cxn>
                <a:cxn ang="0">
                  <a:pos x="62" y="115"/>
                </a:cxn>
                <a:cxn ang="0">
                  <a:pos x="78" y="119"/>
                </a:cxn>
                <a:cxn ang="0">
                  <a:pos x="136" y="122"/>
                </a:cxn>
                <a:cxn ang="0">
                  <a:pos x="149" y="119"/>
                </a:cxn>
                <a:cxn ang="0">
                  <a:pos x="159" y="116"/>
                </a:cxn>
                <a:cxn ang="0">
                  <a:pos x="169" y="113"/>
                </a:cxn>
                <a:cxn ang="0">
                  <a:pos x="176" y="111"/>
                </a:cxn>
                <a:cxn ang="0">
                  <a:pos x="184" y="108"/>
                </a:cxn>
                <a:cxn ang="0">
                  <a:pos x="192" y="103"/>
                </a:cxn>
                <a:cxn ang="0">
                  <a:pos x="199" y="100"/>
                </a:cxn>
                <a:cxn ang="0">
                  <a:pos x="207" y="94"/>
                </a:cxn>
                <a:cxn ang="0">
                  <a:pos x="219" y="88"/>
                </a:cxn>
                <a:cxn ang="0">
                  <a:pos x="227" y="82"/>
                </a:cxn>
                <a:cxn ang="0">
                  <a:pos x="238" y="77"/>
                </a:cxn>
                <a:cxn ang="0">
                  <a:pos x="246" y="71"/>
                </a:cxn>
                <a:cxn ang="0">
                  <a:pos x="254" y="65"/>
                </a:cxn>
                <a:cxn ang="0">
                  <a:pos x="261" y="59"/>
                </a:cxn>
                <a:cxn ang="0">
                  <a:pos x="269" y="53"/>
                </a:cxn>
                <a:cxn ang="0">
                  <a:pos x="277" y="46"/>
                </a:cxn>
                <a:cxn ang="0">
                  <a:pos x="285" y="38"/>
                </a:cxn>
                <a:cxn ang="0">
                  <a:pos x="292" y="32"/>
                </a:cxn>
                <a:cxn ang="0">
                  <a:pos x="300" y="23"/>
                </a:cxn>
                <a:cxn ang="0">
                  <a:pos x="308" y="16"/>
                </a:cxn>
                <a:cxn ang="0">
                  <a:pos x="316" y="10"/>
                </a:cxn>
                <a:cxn ang="0">
                  <a:pos x="321" y="4"/>
                </a:cxn>
                <a:cxn ang="0">
                  <a:pos x="296" y="0"/>
                </a:cxn>
              </a:cxnLst>
              <a:rect l="0" t="0" r="r" b="b"/>
              <a:pathLst>
                <a:path w="323" h="122">
                  <a:moveTo>
                    <a:pt x="296" y="0"/>
                  </a:moveTo>
                  <a:lnTo>
                    <a:pt x="296" y="1"/>
                  </a:lnTo>
                  <a:lnTo>
                    <a:pt x="292" y="3"/>
                  </a:lnTo>
                  <a:lnTo>
                    <a:pt x="289" y="4"/>
                  </a:lnTo>
                  <a:lnTo>
                    <a:pt x="289" y="6"/>
                  </a:lnTo>
                  <a:lnTo>
                    <a:pt x="283" y="6"/>
                  </a:lnTo>
                  <a:lnTo>
                    <a:pt x="283" y="7"/>
                  </a:lnTo>
                  <a:lnTo>
                    <a:pt x="279" y="9"/>
                  </a:lnTo>
                  <a:lnTo>
                    <a:pt x="275" y="9"/>
                  </a:lnTo>
                  <a:lnTo>
                    <a:pt x="275" y="10"/>
                  </a:lnTo>
                  <a:lnTo>
                    <a:pt x="271" y="10"/>
                  </a:lnTo>
                  <a:lnTo>
                    <a:pt x="271" y="12"/>
                  </a:lnTo>
                  <a:lnTo>
                    <a:pt x="267" y="12"/>
                  </a:lnTo>
                  <a:lnTo>
                    <a:pt x="267" y="13"/>
                  </a:lnTo>
                  <a:lnTo>
                    <a:pt x="261" y="13"/>
                  </a:lnTo>
                  <a:lnTo>
                    <a:pt x="261" y="15"/>
                  </a:lnTo>
                  <a:lnTo>
                    <a:pt x="258" y="15"/>
                  </a:lnTo>
                  <a:lnTo>
                    <a:pt x="258" y="16"/>
                  </a:lnTo>
                  <a:lnTo>
                    <a:pt x="252" y="16"/>
                  </a:lnTo>
                  <a:lnTo>
                    <a:pt x="252" y="17"/>
                  </a:lnTo>
                  <a:lnTo>
                    <a:pt x="248" y="17"/>
                  </a:lnTo>
                  <a:lnTo>
                    <a:pt x="248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36" y="20"/>
                  </a:lnTo>
                  <a:lnTo>
                    <a:pt x="236" y="22"/>
                  </a:lnTo>
                  <a:lnTo>
                    <a:pt x="232" y="23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3" y="25"/>
                  </a:lnTo>
                  <a:lnTo>
                    <a:pt x="223" y="26"/>
                  </a:lnTo>
                  <a:lnTo>
                    <a:pt x="217" y="26"/>
                  </a:lnTo>
                  <a:lnTo>
                    <a:pt x="217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07" y="29"/>
                  </a:lnTo>
                  <a:lnTo>
                    <a:pt x="207" y="31"/>
                  </a:lnTo>
                  <a:lnTo>
                    <a:pt x="201" y="31"/>
                  </a:lnTo>
                  <a:lnTo>
                    <a:pt x="201" y="32"/>
                  </a:lnTo>
                  <a:lnTo>
                    <a:pt x="194" y="32"/>
                  </a:lnTo>
                  <a:lnTo>
                    <a:pt x="194" y="34"/>
                  </a:lnTo>
                  <a:lnTo>
                    <a:pt x="190" y="34"/>
                  </a:lnTo>
                  <a:lnTo>
                    <a:pt x="190" y="35"/>
                  </a:lnTo>
                  <a:lnTo>
                    <a:pt x="184" y="35"/>
                  </a:lnTo>
                  <a:lnTo>
                    <a:pt x="184" y="37"/>
                  </a:lnTo>
                  <a:lnTo>
                    <a:pt x="180" y="37"/>
                  </a:lnTo>
                  <a:lnTo>
                    <a:pt x="180" y="38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0"/>
                  </a:lnTo>
                  <a:lnTo>
                    <a:pt x="169" y="41"/>
                  </a:lnTo>
                  <a:lnTo>
                    <a:pt x="161" y="41"/>
                  </a:lnTo>
                  <a:lnTo>
                    <a:pt x="161" y="43"/>
                  </a:lnTo>
                  <a:lnTo>
                    <a:pt x="155" y="43"/>
                  </a:lnTo>
                  <a:lnTo>
                    <a:pt x="155" y="44"/>
                  </a:lnTo>
                  <a:lnTo>
                    <a:pt x="147" y="44"/>
                  </a:lnTo>
                  <a:lnTo>
                    <a:pt x="147" y="46"/>
                  </a:lnTo>
                  <a:lnTo>
                    <a:pt x="143" y="46"/>
                  </a:lnTo>
                  <a:lnTo>
                    <a:pt x="143" y="47"/>
                  </a:lnTo>
                  <a:lnTo>
                    <a:pt x="139" y="47"/>
                  </a:lnTo>
                  <a:lnTo>
                    <a:pt x="139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26" y="50"/>
                  </a:lnTo>
                  <a:lnTo>
                    <a:pt x="126" y="51"/>
                  </a:lnTo>
                  <a:lnTo>
                    <a:pt x="120" y="51"/>
                  </a:lnTo>
                  <a:lnTo>
                    <a:pt x="120" y="53"/>
                  </a:lnTo>
                  <a:lnTo>
                    <a:pt x="112" y="53"/>
                  </a:lnTo>
                  <a:lnTo>
                    <a:pt x="112" y="54"/>
                  </a:lnTo>
                  <a:lnTo>
                    <a:pt x="107" y="54"/>
                  </a:lnTo>
                  <a:lnTo>
                    <a:pt x="107" y="56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93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83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50" y="69"/>
                  </a:lnTo>
                  <a:lnTo>
                    <a:pt x="47" y="69"/>
                  </a:lnTo>
                  <a:lnTo>
                    <a:pt x="47" y="71"/>
                  </a:lnTo>
                  <a:lnTo>
                    <a:pt x="41" y="71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23" y="74"/>
                  </a:lnTo>
                  <a:lnTo>
                    <a:pt x="23" y="75"/>
                  </a:lnTo>
                  <a:lnTo>
                    <a:pt x="17" y="75"/>
                  </a:lnTo>
                  <a:lnTo>
                    <a:pt x="17" y="77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17" y="94"/>
                  </a:lnTo>
                  <a:lnTo>
                    <a:pt x="19" y="94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7" y="99"/>
                  </a:lnTo>
                  <a:lnTo>
                    <a:pt x="29" y="102"/>
                  </a:lnTo>
                  <a:lnTo>
                    <a:pt x="33" y="102"/>
                  </a:lnTo>
                  <a:lnTo>
                    <a:pt x="35" y="105"/>
                  </a:lnTo>
                  <a:lnTo>
                    <a:pt x="37" y="105"/>
                  </a:lnTo>
                  <a:lnTo>
                    <a:pt x="39" y="108"/>
                  </a:lnTo>
                  <a:lnTo>
                    <a:pt x="43" y="108"/>
                  </a:lnTo>
                  <a:lnTo>
                    <a:pt x="45" y="111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8" y="113"/>
                  </a:lnTo>
                  <a:lnTo>
                    <a:pt x="58" y="115"/>
                  </a:lnTo>
                  <a:lnTo>
                    <a:pt x="62" y="115"/>
                  </a:lnTo>
                  <a:lnTo>
                    <a:pt x="64" y="118"/>
                  </a:lnTo>
                  <a:lnTo>
                    <a:pt x="72" y="118"/>
                  </a:lnTo>
                  <a:lnTo>
                    <a:pt x="72" y="119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3" y="121"/>
                  </a:lnTo>
                  <a:lnTo>
                    <a:pt x="83" y="122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43" y="121"/>
                  </a:lnTo>
                  <a:lnTo>
                    <a:pt x="143" y="119"/>
                  </a:lnTo>
                  <a:lnTo>
                    <a:pt x="149" y="119"/>
                  </a:lnTo>
                  <a:lnTo>
                    <a:pt x="149" y="118"/>
                  </a:lnTo>
                  <a:lnTo>
                    <a:pt x="155" y="118"/>
                  </a:lnTo>
                  <a:lnTo>
                    <a:pt x="155" y="116"/>
                  </a:lnTo>
                  <a:lnTo>
                    <a:pt x="159" y="116"/>
                  </a:lnTo>
                  <a:lnTo>
                    <a:pt x="159" y="115"/>
                  </a:lnTo>
                  <a:lnTo>
                    <a:pt x="163" y="115"/>
                  </a:lnTo>
                  <a:lnTo>
                    <a:pt x="163" y="113"/>
                  </a:lnTo>
                  <a:lnTo>
                    <a:pt x="169" y="113"/>
                  </a:lnTo>
                  <a:lnTo>
                    <a:pt x="169" y="112"/>
                  </a:lnTo>
                  <a:lnTo>
                    <a:pt x="172" y="112"/>
                  </a:lnTo>
                  <a:lnTo>
                    <a:pt x="172" y="111"/>
                  </a:lnTo>
                  <a:lnTo>
                    <a:pt x="176" y="111"/>
                  </a:lnTo>
                  <a:lnTo>
                    <a:pt x="176" y="109"/>
                  </a:lnTo>
                  <a:lnTo>
                    <a:pt x="180" y="109"/>
                  </a:lnTo>
                  <a:lnTo>
                    <a:pt x="180" y="108"/>
                  </a:lnTo>
                  <a:lnTo>
                    <a:pt x="184" y="108"/>
                  </a:lnTo>
                  <a:lnTo>
                    <a:pt x="184" y="106"/>
                  </a:lnTo>
                  <a:lnTo>
                    <a:pt x="188" y="106"/>
                  </a:lnTo>
                  <a:lnTo>
                    <a:pt x="188" y="105"/>
                  </a:lnTo>
                  <a:lnTo>
                    <a:pt x="192" y="103"/>
                  </a:lnTo>
                  <a:lnTo>
                    <a:pt x="192" y="102"/>
                  </a:lnTo>
                  <a:lnTo>
                    <a:pt x="196" y="102"/>
                  </a:lnTo>
                  <a:lnTo>
                    <a:pt x="196" y="100"/>
                  </a:lnTo>
                  <a:lnTo>
                    <a:pt x="199" y="100"/>
                  </a:lnTo>
                  <a:lnTo>
                    <a:pt x="199" y="99"/>
                  </a:lnTo>
                  <a:lnTo>
                    <a:pt x="203" y="97"/>
                  </a:lnTo>
                  <a:lnTo>
                    <a:pt x="203" y="96"/>
                  </a:lnTo>
                  <a:lnTo>
                    <a:pt x="207" y="94"/>
                  </a:lnTo>
                  <a:lnTo>
                    <a:pt x="211" y="93"/>
                  </a:lnTo>
                  <a:lnTo>
                    <a:pt x="211" y="91"/>
                  </a:lnTo>
                  <a:lnTo>
                    <a:pt x="215" y="90"/>
                  </a:lnTo>
                  <a:lnTo>
                    <a:pt x="219" y="88"/>
                  </a:lnTo>
                  <a:lnTo>
                    <a:pt x="219" y="87"/>
                  </a:lnTo>
                  <a:lnTo>
                    <a:pt x="223" y="85"/>
                  </a:lnTo>
                  <a:lnTo>
                    <a:pt x="227" y="84"/>
                  </a:lnTo>
                  <a:lnTo>
                    <a:pt x="227" y="82"/>
                  </a:lnTo>
                  <a:lnTo>
                    <a:pt x="230" y="81"/>
                  </a:lnTo>
                  <a:lnTo>
                    <a:pt x="230" y="80"/>
                  </a:lnTo>
                  <a:lnTo>
                    <a:pt x="234" y="78"/>
                  </a:lnTo>
                  <a:lnTo>
                    <a:pt x="238" y="77"/>
                  </a:lnTo>
                  <a:lnTo>
                    <a:pt x="238" y="75"/>
                  </a:lnTo>
                  <a:lnTo>
                    <a:pt x="242" y="74"/>
                  </a:lnTo>
                  <a:lnTo>
                    <a:pt x="242" y="72"/>
                  </a:lnTo>
                  <a:lnTo>
                    <a:pt x="246" y="71"/>
                  </a:lnTo>
                  <a:lnTo>
                    <a:pt x="246" y="69"/>
                  </a:lnTo>
                  <a:lnTo>
                    <a:pt x="250" y="68"/>
                  </a:lnTo>
                  <a:lnTo>
                    <a:pt x="250" y="66"/>
                  </a:lnTo>
                  <a:lnTo>
                    <a:pt x="254" y="65"/>
                  </a:lnTo>
                  <a:lnTo>
                    <a:pt x="254" y="63"/>
                  </a:lnTo>
                  <a:lnTo>
                    <a:pt x="258" y="62"/>
                  </a:lnTo>
                  <a:lnTo>
                    <a:pt x="258" y="60"/>
                  </a:lnTo>
                  <a:lnTo>
                    <a:pt x="261" y="59"/>
                  </a:lnTo>
                  <a:lnTo>
                    <a:pt x="261" y="57"/>
                  </a:lnTo>
                  <a:lnTo>
                    <a:pt x="265" y="56"/>
                  </a:lnTo>
                  <a:lnTo>
                    <a:pt x="265" y="54"/>
                  </a:lnTo>
                  <a:lnTo>
                    <a:pt x="269" y="53"/>
                  </a:lnTo>
                  <a:lnTo>
                    <a:pt x="269" y="50"/>
                  </a:lnTo>
                  <a:lnTo>
                    <a:pt x="273" y="48"/>
                  </a:lnTo>
                  <a:lnTo>
                    <a:pt x="273" y="47"/>
                  </a:lnTo>
                  <a:lnTo>
                    <a:pt x="277" y="46"/>
                  </a:lnTo>
                  <a:lnTo>
                    <a:pt x="277" y="44"/>
                  </a:lnTo>
                  <a:lnTo>
                    <a:pt x="281" y="43"/>
                  </a:lnTo>
                  <a:lnTo>
                    <a:pt x="281" y="40"/>
                  </a:lnTo>
                  <a:lnTo>
                    <a:pt x="285" y="38"/>
                  </a:lnTo>
                  <a:lnTo>
                    <a:pt x="285" y="37"/>
                  </a:lnTo>
                  <a:lnTo>
                    <a:pt x="289" y="35"/>
                  </a:lnTo>
                  <a:lnTo>
                    <a:pt x="289" y="34"/>
                  </a:lnTo>
                  <a:lnTo>
                    <a:pt x="292" y="32"/>
                  </a:lnTo>
                  <a:lnTo>
                    <a:pt x="292" y="29"/>
                  </a:lnTo>
                  <a:lnTo>
                    <a:pt x="296" y="28"/>
                  </a:lnTo>
                  <a:lnTo>
                    <a:pt x="296" y="25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4" y="20"/>
                  </a:lnTo>
                  <a:lnTo>
                    <a:pt x="304" y="17"/>
                  </a:lnTo>
                  <a:lnTo>
                    <a:pt x="308" y="16"/>
                  </a:lnTo>
                  <a:lnTo>
                    <a:pt x="308" y="13"/>
                  </a:lnTo>
                  <a:lnTo>
                    <a:pt x="312" y="12"/>
                  </a:lnTo>
                  <a:lnTo>
                    <a:pt x="312" y="10"/>
                  </a:lnTo>
                  <a:lnTo>
                    <a:pt x="316" y="10"/>
                  </a:lnTo>
                  <a:lnTo>
                    <a:pt x="316" y="9"/>
                  </a:lnTo>
                  <a:lnTo>
                    <a:pt x="318" y="9"/>
                  </a:lnTo>
                  <a:lnTo>
                    <a:pt x="318" y="6"/>
                  </a:lnTo>
                  <a:lnTo>
                    <a:pt x="321" y="4"/>
                  </a:lnTo>
                  <a:lnTo>
                    <a:pt x="321" y="1"/>
                  </a:lnTo>
                  <a:lnTo>
                    <a:pt x="323" y="1"/>
                  </a:lnTo>
                  <a:lnTo>
                    <a:pt x="323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18698" y="1002"/>
              <a:ext cx="313" cy="326"/>
            </a:xfrm>
            <a:custGeom>
              <a:avLst/>
              <a:gdLst/>
              <a:ahLst/>
              <a:cxnLst>
                <a:cxn ang="0">
                  <a:pos x="320" y="52"/>
                </a:cxn>
                <a:cxn ang="0">
                  <a:pos x="298" y="71"/>
                </a:cxn>
                <a:cxn ang="0">
                  <a:pos x="271" y="96"/>
                </a:cxn>
                <a:cxn ang="0">
                  <a:pos x="221" y="131"/>
                </a:cxn>
                <a:cxn ang="0">
                  <a:pos x="200" y="143"/>
                </a:cxn>
                <a:cxn ang="0">
                  <a:pos x="180" y="152"/>
                </a:cxn>
                <a:cxn ang="0">
                  <a:pos x="163" y="158"/>
                </a:cxn>
                <a:cxn ang="0">
                  <a:pos x="147" y="162"/>
                </a:cxn>
                <a:cxn ang="0">
                  <a:pos x="99" y="165"/>
                </a:cxn>
                <a:cxn ang="0">
                  <a:pos x="78" y="161"/>
                </a:cxn>
                <a:cxn ang="0">
                  <a:pos x="62" y="156"/>
                </a:cxn>
                <a:cxn ang="0">
                  <a:pos x="47" y="151"/>
                </a:cxn>
                <a:cxn ang="0">
                  <a:pos x="27" y="140"/>
                </a:cxn>
                <a:cxn ang="0">
                  <a:pos x="10" y="121"/>
                </a:cxn>
                <a:cxn ang="0">
                  <a:pos x="39" y="115"/>
                </a:cxn>
                <a:cxn ang="0">
                  <a:pos x="66" y="108"/>
                </a:cxn>
                <a:cxn ang="0">
                  <a:pos x="91" y="102"/>
                </a:cxn>
                <a:cxn ang="0">
                  <a:pos x="116" y="96"/>
                </a:cxn>
                <a:cxn ang="0">
                  <a:pos x="138" y="91"/>
                </a:cxn>
                <a:cxn ang="0">
                  <a:pos x="159" y="86"/>
                </a:cxn>
                <a:cxn ang="0">
                  <a:pos x="180" y="81"/>
                </a:cxn>
                <a:cxn ang="0">
                  <a:pos x="198" y="75"/>
                </a:cxn>
                <a:cxn ang="0">
                  <a:pos x="215" y="71"/>
                </a:cxn>
                <a:cxn ang="0">
                  <a:pos x="229" y="68"/>
                </a:cxn>
                <a:cxn ang="0">
                  <a:pos x="244" y="63"/>
                </a:cxn>
                <a:cxn ang="0">
                  <a:pos x="256" y="59"/>
                </a:cxn>
                <a:cxn ang="0">
                  <a:pos x="269" y="56"/>
                </a:cxn>
                <a:cxn ang="0">
                  <a:pos x="279" y="52"/>
                </a:cxn>
                <a:cxn ang="0">
                  <a:pos x="291" y="49"/>
                </a:cxn>
                <a:cxn ang="0">
                  <a:pos x="298" y="44"/>
                </a:cxn>
                <a:cxn ang="0">
                  <a:pos x="283" y="41"/>
                </a:cxn>
                <a:cxn ang="0">
                  <a:pos x="258" y="46"/>
                </a:cxn>
                <a:cxn ang="0">
                  <a:pos x="233" y="49"/>
                </a:cxn>
                <a:cxn ang="0">
                  <a:pos x="215" y="53"/>
                </a:cxn>
                <a:cxn ang="0">
                  <a:pos x="194" y="56"/>
                </a:cxn>
                <a:cxn ang="0">
                  <a:pos x="176" y="60"/>
                </a:cxn>
                <a:cxn ang="0">
                  <a:pos x="159" y="65"/>
                </a:cxn>
                <a:cxn ang="0">
                  <a:pos x="140" y="69"/>
                </a:cxn>
                <a:cxn ang="0">
                  <a:pos x="120" y="74"/>
                </a:cxn>
                <a:cxn ang="0">
                  <a:pos x="99" y="80"/>
                </a:cxn>
                <a:cxn ang="0">
                  <a:pos x="76" y="84"/>
                </a:cxn>
                <a:cxn ang="0">
                  <a:pos x="52" y="91"/>
                </a:cxn>
                <a:cxn ang="0">
                  <a:pos x="29" y="97"/>
                </a:cxn>
                <a:cxn ang="0">
                  <a:pos x="2" y="103"/>
                </a:cxn>
                <a:cxn ang="0">
                  <a:pos x="4" y="89"/>
                </a:cxn>
                <a:cxn ang="0">
                  <a:pos x="10" y="72"/>
                </a:cxn>
                <a:cxn ang="0">
                  <a:pos x="16" y="59"/>
                </a:cxn>
                <a:cxn ang="0">
                  <a:pos x="25" y="47"/>
                </a:cxn>
                <a:cxn ang="0">
                  <a:pos x="35" y="35"/>
                </a:cxn>
                <a:cxn ang="0">
                  <a:pos x="62" y="18"/>
                </a:cxn>
                <a:cxn ang="0">
                  <a:pos x="78" y="12"/>
                </a:cxn>
                <a:cxn ang="0">
                  <a:pos x="95" y="6"/>
                </a:cxn>
                <a:cxn ang="0">
                  <a:pos x="120" y="3"/>
                </a:cxn>
                <a:cxn ang="0">
                  <a:pos x="159" y="1"/>
                </a:cxn>
                <a:cxn ang="0">
                  <a:pos x="207" y="4"/>
                </a:cxn>
                <a:cxn ang="0">
                  <a:pos x="234" y="9"/>
                </a:cxn>
                <a:cxn ang="0">
                  <a:pos x="264" y="15"/>
                </a:cxn>
                <a:cxn ang="0">
                  <a:pos x="293" y="21"/>
                </a:cxn>
                <a:cxn ang="0">
                  <a:pos x="325" y="29"/>
                </a:cxn>
              </a:cxnLst>
              <a:rect l="0" t="0" r="r" b="b"/>
              <a:pathLst>
                <a:path w="335" h="165">
                  <a:moveTo>
                    <a:pt x="335" y="34"/>
                  </a:moveTo>
                  <a:lnTo>
                    <a:pt x="331" y="38"/>
                  </a:lnTo>
                  <a:lnTo>
                    <a:pt x="327" y="43"/>
                  </a:lnTo>
                  <a:lnTo>
                    <a:pt x="324" y="47"/>
                  </a:lnTo>
                  <a:lnTo>
                    <a:pt x="320" y="52"/>
                  </a:lnTo>
                  <a:lnTo>
                    <a:pt x="314" y="55"/>
                  </a:lnTo>
                  <a:lnTo>
                    <a:pt x="310" y="59"/>
                  </a:lnTo>
                  <a:lnTo>
                    <a:pt x="306" y="63"/>
                  </a:lnTo>
                  <a:lnTo>
                    <a:pt x="302" y="66"/>
                  </a:lnTo>
                  <a:lnTo>
                    <a:pt x="298" y="71"/>
                  </a:lnTo>
                  <a:lnTo>
                    <a:pt x="294" y="75"/>
                  </a:lnTo>
                  <a:lnTo>
                    <a:pt x="287" y="81"/>
                  </a:lnTo>
                  <a:lnTo>
                    <a:pt x="283" y="86"/>
                  </a:lnTo>
                  <a:lnTo>
                    <a:pt x="275" y="91"/>
                  </a:lnTo>
                  <a:lnTo>
                    <a:pt x="271" y="96"/>
                  </a:lnTo>
                  <a:lnTo>
                    <a:pt x="240" y="120"/>
                  </a:lnTo>
                  <a:lnTo>
                    <a:pt x="236" y="121"/>
                  </a:lnTo>
                  <a:lnTo>
                    <a:pt x="229" y="127"/>
                  </a:lnTo>
                  <a:lnTo>
                    <a:pt x="225" y="128"/>
                  </a:lnTo>
                  <a:lnTo>
                    <a:pt x="221" y="131"/>
                  </a:lnTo>
                  <a:lnTo>
                    <a:pt x="217" y="133"/>
                  </a:lnTo>
                  <a:lnTo>
                    <a:pt x="213" y="136"/>
                  </a:lnTo>
                  <a:lnTo>
                    <a:pt x="209" y="137"/>
                  </a:lnTo>
                  <a:lnTo>
                    <a:pt x="203" y="142"/>
                  </a:lnTo>
                  <a:lnTo>
                    <a:pt x="200" y="143"/>
                  </a:lnTo>
                  <a:lnTo>
                    <a:pt x="196" y="145"/>
                  </a:lnTo>
                  <a:lnTo>
                    <a:pt x="192" y="148"/>
                  </a:lnTo>
                  <a:lnTo>
                    <a:pt x="188" y="149"/>
                  </a:lnTo>
                  <a:lnTo>
                    <a:pt x="184" y="151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3" y="155"/>
                  </a:lnTo>
                  <a:lnTo>
                    <a:pt x="171" y="155"/>
                  </a:lnTo>
                  <a:lnTo>
                    <a:pt x="167" y="156"/>
                  </a:lnTo>
                  <a:lnTo>
                    <a:pt x="163" y="158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3" y="161"/>
                  </a:lnTo>
                  <a:lnTo>
                    <a:pt x="149" y="161"/>
                  </a:lnTo>
                  <a:lnTo>
                    <a:pt x="147" y="162"/>
                  </a:lnTo>
                  <a:lnTo>
                    <a:pt x="143" y="162"/>
                  </a:lnTo>
                  <a:lnTo>
                    <a:pt x="140" y="164"/>
                  </a:lnTo>
                  <a:lnTo>
                    <a:pt x="132" y="164"/>
                  </a:lnTo>
                  <a:lnTo>
                    <a:pt x="128" y="165"/>
                  </a:lnTo>
                  <a:lnTo>
                    <a:pt x="99" y="165"/>
                  </a:lnTo>
                  <a:lnTo>
                    <a:pt x="95" y="164"/>
                  </a:lnTo>
                  <a:lnTo>
                    <a:pt x="87" y="164"/>
                  </a:lnTo>
                  <a:lnTo>
                    <a:pt x="85" y="162"/>
                  </a:lnTo>
                  <a:lnTo>
                    <a:pt x="82" y="162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2" y="159"/>
                  </a:lnTo>
                  <a:lnTo>
                    <a:pt x="68" y="159"/>
                  </a:lnTo>
                  <a:lnTo>
                    <a:pt x="66" y="158"/>
                  </a:lnTo>
                  <a:lnTo>
                    <a:pt x="62" y="156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2" y="154"/>
                  </a:lnTo>
                  <a:lnTo>
                    <a:pt x="49" y="152"/>
                  </a:lnTo>
                  <a:lnTo>
                    <a:pt x="47" y="151"/>
                  </a:lnTo>
                  <a:lnTo>
                    <a:pt x="43" y="149"/>
                  </a:lnTo>
                  <a:lnTo>
                    <a:pt x="37" y="145"/>
                  </a:lnTo>
                  <a:lnTo>
                    <a:pt x="33" y="143"/>
                  </a:lnTo>
                  <a:lnTo>
                    <a:pt x="31" y="142"/>
                  </a:lnTo>
                  <a:lnTo>
                    <a:pt x="27" y="140"/>
                  </a:lnTo>
                  <a:lnTo>
                    <a:pt x="12" y="128"/>
                  </a:lnTo>
                  <a:lnTo>
                    <a:pt x="8" y="127"/>
                  </a:lnTo>
                  <a:lnTo>
                    <a:pt x="6" y="124"/>
                  </a:lnTo>
                  <a:lnTo>
                    <a:pt x="4" y="123"/>
                  </a:lnTo>
                  <a:lnTo>
                    <a:pt x="10" y="121"/>
                  </a:lnTo>
                  <a:lnTo>
                    <a:pt x="16" y="120"/>
                  </a:lnTo>
                  <a:lnTo>
                    <a:pt x="21" y="118"/>
                  </a:lnTo>
                  <a:lnTo>
                    <a:pt x="27" y="117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5" y="114"/>
                  </a:lnTo>
                  <a:lnTo>
                    <a:pt x="51" y="112"/>
                  </a:lnTo>
                  <a:lnTo>
                    <a:pt x="54" y="111"/>
                  </a:lnTo>
                  <a:lnTo>
                    <a:pt x="60" y="109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6" y="106"/>
                  </a:lnTo>
                  <a:lnTo>
                    <a:pt x="82" y="105"/>
                  </a:lnTo>
                  <a:lnTo>
                    <a:pt x="87" y="103"/>
                  </a:lnTo>
                  <a:lnTo>
                    <a:pt x="91" y="102"/>
                  </a:lnTo>
                  <a:lnTo>
                    <a:pt x="97" y="100"/>
                  </a:lnTo>
                  <a:lnTo>
                    <a:pt x="101" y="100"/>
                  </a:lnTo>
                  <a:lnTo>
                    <a:pt x="107" y="99"/>
                  </a:lnTo>
                  <a:lnTo>
                    <a:pt x="111" y="97"/>
                  </a:lnTo>
                  <a:lnTo>
                    <a:pt x="116" y="96"/>
                  </a:lnTo>
                  <a:lnTo>
                    <a:pt x="120" y="96"/>
                  </a:lnTo>
                  <a:lnTo>
                    <a:pt x="124" y="94"/>
                  </a:lnTo>
                  <a:lnTo>
                    <a:pt x="130" y="93"/>
                  </a:lnTo>
                  <a:lnTo>
                    <a:pt x="134" y="91"/>
                  </a:lnTo>
                  <a:lnTo>
                    <a:pt x="138" y="91"/>
                  </a:lnTo>
                  <a:lnTo>
                    <a:pt x="143" y="90"/>
                  </a:lnTo>
                  <a:lnTo>
                    <a:pt x="147" y="89"/>
                  </a:lnTo>
                  <a:lnTo>
                    <a:pt x="151" y="87"/>
                  </a:lnTo>
                  <a:lnTo>
                    <a:pt x="155" y="87"/>
                  </a:lnTo>
                  <a:lnTo>
                    <a:pt x="159" y="86"/>
                  </a:lnTo>
                  <a:lnTo>
                    <a:pt x="165" y="84"/>
                  </a:lnTo>
                  <a:lnTo>
                    <a:pt x="169" y="84"/>
                  </a:lnTo>
                  <a:lnTo>
                    <a:pt x="173" y="83"/>
                  </a:lnTo>
                  <a:lnTo>
                    <a:pt x="176" y="81"/>
                  </a:lnTo>
                  <a:lnTo>
                    <a:pt x="180" y="81"/>
                  </a:lnTo>
                  <a:lnTo>
                    <a:pt x="184" y="80"/>
                  </a:lnTo>
                  <a:lnTo>
                    <a:pt x="188" y="78"/>
                  </a:lnTo>
                  <a:lnTo>
                    <a:pt x="192" y="78"/>
                  </a:lnTo>
                  <a:lnTo>
                    <a:pt x="194" y="77"/>
                  </a:lnTo>
                  <a:lnTo>
                    <a:pt x="198" y="75"/>
                  </a:lnTo>
                  <a:lnTo>
                    <a:pt x="202" y="75"/>
                  </a:lnTo>
                  <a:lnTo>
                    <a:pt x="205" y="74"/>
                  </a:lnTo>
                  <a:lnTo>
                    <a:pt x="209" y="74"/>
                  </a:lnTo>
                  <a:lnTo>
                    <a:pt x="211" y="72"/>
                  </a:lnTo>
                  <a:lnTo>
                    <a:pt x="215" y="71"/>
                  </a:lnTo>
                  <a:lnTo>
                    <a:pt x="217" y="71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33" y="66"/>
                  </a:lnTo>
                  <a:lnTo>
                    <a:pt x="234" y="66"/>
                  </a:lnTo>
                  <a:lnTo>
                    <a:pt x="238" y="65"/>
                  </a:lnTo>
                  <a:lnTo>
                    <a:pt x="240" y="63"/>
                  </a:lnTo>
                  <a:lnTo>
                    <a:pt x="244" y="63"/>
                  </a:lnTo>
                  <a:lnTo>
                    <a:pt x="246" y="62"/>
                  </a:lnTo>
                  <a:lnTo>
                    <a:pt x="250" y="62"/>
                  </a:lnTo>
                  <a:lnTo>
                    <a:pt x="252" y="60"/>
                  </a:lnTo>
                  <a:lnTo>
                    <a:pt x="254" y="60"/>
                  </a:lnTo>
                  <a:lnTo>
                    <a:pt x="256" y="59"/>
                  </a:lnTo>
                  <a:lnTo>
                    <a:pt x="260" y="59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5" y="56"/>
                  </a:lnTo>
                  <a:lnTo>
                    <a:pt x="269" y="56"/>
                  </a:lnTo>
                  <a:lnTo>
                    <a:pt x="271" y="55"/>
                  </a:lnTo>
                  <a:lnTo>
                    <a:pt x="273" y="55"/>
                  </a:lnTo>
                  <a:lnTo>
                    <a:pt x="275" y="53"/>
                  </a:lnTo>
                  <a:lnTo>
                    <a:pt x="277" y="53"/>
                  </a:lnTo>
                  <a:lnTo>
                    <a:pt x="279" y="52"/>
                  </a:lnTo>
                  <a:lnTo>
                    <a:pt x="283" y="52"/>
                  </a:lnTo>
                  <a:lnTo>
                    <a:pt x="285" y="50"/>
                  </a:lnTo>
                  <a:lnTo>
                    <a:pt x="287" y="50"/>
                  </a:lnTo>
                  <a:lnTo>
                    <a:pt x="287" y="49"/>
                  </a:lnTo>
                  <a:lnTo>
                    <a:pt x="291" y="49"/>
                  </a:lnTo>
                  <a:lnTo>
                    <a:pt x="293" y="47"/>
                  </a:lnTo>
                  <a:lnTo>
                    <a:pt x="294" y="47"/>
                  </a:lnTo>
                  <a:lnTo>
                    <a:pt x="294" y="46"/>
                  </a:lnTo>
                  <a:lnTo>
                    <a:pt x="298" y="46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1"/>
                  </a:lnTo>
                  <a:lnTo>
                    <a:pt x="283" y="41"/>
                  </a:lnTo>
                  <a:lnTo>
                    <a:pt x="281" y="43"/>
                  </a:lnTo>
                  <a:lnTo>
                    <a:pt x="269" y="43"/>
                  </a:lnTo>
                  <a:lnTo>
                    <a:pt x="267" y="44"/>
                  </a:lnTo>
                  <a:lnTo>
                    <a:pt x="262" y="44"/>
                  </a:lnTo>
                  <a:lnTo>
                    <a:pt x="258" y="46"/>
                  </a:lnTo>
                  <a:lnTo>
                    <a:pt x="252" y="46"/>
                  </a:lnTo>
                  <a:lnTo>
                    <a:pt x="248" y="47"/>
                  </a:lnTo>
                  <a:lnTo>
                    <a:pt x="240" y="47"/>
                  </a:lnTo>
                  <a:lnTo>
                    <a:pt x="238" y="49"/>
                  </a:lnTo>
                  <a:lnTo>
                    <a:pt x="233" y="49"/>
                  </a:lnTo>
                  <a:lnTo>
                    <a:pt x="231" y="50"/>
                  </a:lnTo>
                  <a:lnTo>
                    <a:pt x="225" y="50"/>
                  </a:lnTo>
                  <a:lnTo>
                    <a:pt x="221" y="52"/>
                  </a:lnTo>
                  <a:lnTo>
                    <a:pt x="219" y="52"/>
                  </a:lnTo>
                  <a:lnTo>
                    <a:pt x="215" y="53"/>
                  </a:lnTo>
                  <a:lnTo>
                    <a:pt x="209" y="53"/>
                  </a:lnTo>
                  <a:lnTo>
                    <a:pt x="205" y="55"/>
                  </a:lnTo>
                  <a:lnTo>
                    <a:pt x="203" y="55"/>
                  </a:lnTo>
                  <a:lnTo>
                    <a:pt x="200" y="56"/>
                  </a:lnTo>
                  <a:lnTo>
                    <a:pt x="194" y="56"/>
                  </a:lnTo>
                  <a:lnTo>
                    <a:pt x="192" y="58"/>
                  </a:lnTo>
                  <a:lnTo>
                    <a:pt x="188" y="58"/>
                  </a:lnTo>
                  <a:lnTo>
                    <a:pt x="184" y="59"/>
                  </a:lnTo>
                  <a:lnTo>
                    <a:pt x="180" y="59"/>
                  </a:lnTo>
                  <a:lnTo>
                    <a:pt x="176" y="60"/>
                  </a:lnTo>
                  <a:lnTo>
                    <a:pt x="174" y="60"/>
                  </a:lnTo>
                  <a:lnTo>
                    <a:pt x="171" y="62"/>
                  </a:lnTo>
                  <a:lnTo>
                    <a:pt x="167" y="63"/>
                  </a:lnTo>
                  <a:lnTo>
                    <a:pt x="163" y="63"/>
                  </a:lnTo>
                  <a:lnTo>
                    <a:pt x="159" y="65"/>
                  </a:lnTo>
                  <a:lnTo>
                    <a:pt x="155" y="65"/>
                  </a:lnTo>
                  <a:lnTo>
                    <a:pt x="151" y="66"/>
                  </a:lnTo>
                  <a:lnTo>
                    <a:pt x="147" y="68"/>
                  </a:lnTo>
                  <a:lnTo>
                    <a:pt x="143" y="68"/>
                  </a:lnTo>
                  <a:lnTo>
                    <a:pt x="140" y="69"/>
                  </a:lnTo>
                  <a:lnTo>
                    <a:pt x="136" y="69"/>
                  </a:lnTo>
                  <a:lnTo>
                    <a:pt x="132" y="71"/>
                  </a:lnTo>
                  <a:lnTo>
                    <a:pt x="128" y="72"/>
                  </a:lnTo>
                  <a:lnTo>
                    <a:pt x="124" y="72"/>
                  </a:lnTo>
                  <a:lnTo>
                    <a:pt x="120" y="74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7" y="77"/>
                  </a:lnTo>
                  <a:lnTo>
                    <a:pt x="103" y="78"/>
                  </a:lnTo>
                  <a:lnTo>
                    <a:pt x="99" y="80"/>
                  </a:lnTo>
                  <a:lnTo>
                    <a:pt x="95" y="80"/>
                  </a:lnTo>
                  <a:lnTo>
                    <a:pt x="89" y="81"/>
                  </a:lnTo>
                  <a:lnTo>
                    <a:pt x="85" y="83"/>
                  </a:lnTo>
                  <a:lnTo>
                    <a:pt x="82" y="84"/>
                  </a:lnTo>
                  <a:lnTo>
                    <a:pt x="76" y="84"/>
                  </a:lnTo>
                  <a:lnTo>
                    <a:pt x="72" y="86"/>
                  </a:lnTo>
                  <a:lnTo>
                    <a:pt x="68" y="87"/>
                  </a:lnTo>
                  <a:lnTo>
                    <a:pt x="62" y="89"/>
                  </a:lnTo>
                  <a:lnTo>
                    <a:pt x="58" y="90"/>
                  </a:lnTo>
                  <a:lnTo>
                    <a:pt x="52" y="91"/>
                  </a:lnTo>
                  <a:lnTo>
                    <a:pt x="49" y="91"/>
                  </a:lnTo>
                  <a:lnTo>
                    <a:pt x="43" y="93"/>
                  </a:lnTo>
                  <a:lnTo>
                    <a:pt x="39" y="94"/>
                  </a:lnTo>
                  <a:lnTo>
                    <a:pt x="33" y="96"/>
                  </a:lnTo>
                  <a:lnTo>
                    <a:pt x="29" y="97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3"/>
                  </a:lnTo>
                  <a:lnTo>
                    <a:pt x="2" y="103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8" y="75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4" y="65"/>
                  </a:lnTo>
                  <a:lnTo>
                    <a:pt x="14" y="62"/>
                  </a:lnTo>
                  <a:lnTo>
                    <a:pt x="16" y="59"/>
                  </a:lnTo>
                  <a:lnTo>
                    <a:pt x="18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5" y="35"/>
                  </a:lnTo>
                  <a:lnTo>
                    <a:pt x="49" y="25"/>
                  </a:lnTo>
                  <a:lnTo>
                    <a:pt x="52" y="24"/>
                  </a:lnTo>
                  <a:lnTo>
                    <a:pt x="56" y="21"/>
                  </a:lnTo>
                  <a:lnTo>
                    <a:pt x="60" y="19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8" y="15"/>
                  </a:lnTo>
                  <a:lnTo>
                    <a:pt x="72" y="13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2" y="10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91" y="7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101" y="4"/>
                  </a:lnTo>
                  <a:lnTo>
                    <a:pt x="109" y="4"/>
                  </a:lnTo>
                  <a:lnTo>
                    <a:pt x="112" y="3"/>
                  </a:lnTo>
                  <a:lnTo>
                    <a:pt x="120" y="3"/>
                  </a:lnTo>
                  <a:lnTo>
                    <a:pt x="124" y="1"/>
                  </a:lnTo>
                  <a:lnTo>
                    <a:pt x="145" y="1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9" y="1"/>
                  </a:lnTo>
                  <a:lnTo>
                    <a:pt x="182" y="1"/>
                  </a:lnTo>
                  <a:lnTo>
                    <a:pt x="186" y="3"/>
                  </a:lnTo>
                  <a:lnTo>
                    <a:pt x="198" y="3"/>
                  </a:lnTo>
                  <a:lnTo>
                    <a:pt x="202" y="4"/>
                  </a:lnTo>
                  <a:lnTo>
                    <a:pt x="207" y="4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3" y="7"/>
                  </a:lnTo>
                  <a:lnTo>
                    <a:pt x="229" y="7"/>
                  </a:lnTo>
                  <a:lnTo>
                    <a:pt x="234" y="9"/>
                  </a:lnTo>
                  <a:lnTo>
                    <a:pt x="240" y="10"/>
                  </a:lnTo>
                  <a:lnTo>
                    <a:pt x="246" y="10"/>
                  </a:lnTo>
                  <a:lnTo>
                    <a:pt x="252" y="12"/>
                  </a:lnTo>
                  <a:lnTo>
                    <a:pt x="258" y="13"/>
                  </a:lnTo>
                  <a:lnTo>
                    <a:pt x="264" y="15"/>
                  </a:lnTo>
                  <a:lnTo>
                    <a:pt x="269" y="15"/>
                  </a:lnTo>
                  <a:lnTo>
                    <a:pt x="275" y="16"/>
                  </a:lnTo>
                  <a:lnTo>
                    <a:pt x="281" y="18"/>
                  </a:lnTo>
                  <a:lnTo>
                    <a:pt x="287" y="19"/>
                  </a:lnTo>
                  <a:lnTo>
                    <a:pt x="293" y="21"/>
                  </a:lnTo>
                  <a:lnTo>
                    <a:pt x="300" y="22"/>
                  </a:lnTo>
                  <a:lnTo>
                    <a:pt x="306" y="24"/>
                  </a:lnTo>
                  <a:lnTo>
                    <a:pt x="312" y="27"/>
                  </a:lnTo>
                  <a:lnTo>
                    <a:pt x="318" y="28"/>
                  </a:lnTo>
                  <a:lnTo>
                    <a:pt x="325" y="29"/>
                  </a:lnTo>
                  <a:lnTo>
                    <a:pt x="331" y="31"/>
                  </a:lnTo>
                  <a:lnTo>
                    <a:pt x="335" y="32"/>
                  </a:lnTo>
                  <a:lnTo>
                    <a:pt x="335" y="34"/>
                  </a:lnTo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B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18430" y="618"/>
              <a:ext cx="501" cy="1385"/>
            </a:xfrm>
            <a:custGeom>
              <a:avLst/>
              <a:gdLst/>
              <a:ahLst/>
              <a:cxnLst>
                <a:cxn ang="0">
                  <a:pos x="433" y="4"/>
                </a:cxn>
                <a:cxn ang="0">
                  <a:pos x="398" y="8"/>
                </a:cxn>
                <a:cxn ang="0">
                  <a:pos x="389" y="44"/>
                </a:cxn>
                <a:cxn ang="0">
                  <a:pos x="383" y="59"/>
                </a:cxn>
                <a:cxn ang="0">
                  <a:pos x="377" y="69"/>
                </a:cxn>
                <a:cxn ang="0">
                  <a:pos x="371" y="81"/>
                </a:cxn>
                <a:cxn ang="0">
                  <a:pos x="364" y="91"/>
                </a:cxn>
                <a:cxn ang="0">
                  <a:pos x="356" y="100"/>
                </a:cxn>
                <a:cxn ang="0">
                  <a:pos x="346" y="109"/>
                </a:cxn>
                <a:cxn ang="0">
                  <a:pos x="337" y="118"/>
                </a:cxn>
                <a:cxn ang="0">
                  <a:pos x="327" y="127"/>
                </a:cxn>
                <a:cxn ang="0">
                  <a:pos x="311" y="135"/>
                </a:cxn>
                <a:cxn ang="0">
                  <a:pos x="300" y="141"/>
                </a:cxn>
                <a:cxn ang="0">
                  <a:pos x="288" y="149"/>
                </a:cxn>
                <a:cxn ang="0">
                  <a:pos x="275" y="153"/>
                </a:cxn>
                <a:cxn ang="0">
                  <a:pos x="261" y="158"/>
                </a:cxn>
                <a:cxn ang="0">
                  <a:pos x="246" y="162"/>
                </a:cxn>
                <a:cxn ang="0">
                  <a:pos x="222" y="166"/>
                </a:cxn>
                <a:cxn ang="0">
                  <a:pos x="145" y="165"/>
                </a:cxn>
                <a:cxn ang="0">
                  <a:pos x="122" y="161"/>
                </a:cxn>
                <a:cxn ang="0">
                  <a:pos x="104" y="156"/>
                </a:cxn>
                <a:cxn ang="0">
                  <a:pos x="91" y="152"/>
                </a:cxn>
                <a:cxn ang="0">
                  <a:pos x="77" y="146"/>
                </a:cxn>
                <a:cxn ang="0">
                  <a:pos x="64" y="138"/>
                </a:cxn>
                <a:cxn ang="0">
                  <a:pos x="52" y="147"/>
                </a:cxn>
                <a:cxn ang="0">
                  <a:pos x="42" y="158"/>
                </a:cxn>
                <a:cxn ang="0">
                  <a:pos x="33" y="169"/>
                </a:cxn>
                <a:cxn ang="0">
                  <a:pos x="23" y="183"/>
                </a:cxn>
                <a:cxn ang="0">
                  <a:pos x="15" y="196"/>
                </a:cxn>
                <a:cxn ang="0">
                  <a:pos x="9" y="212"/>
                </a:cxn>
                <a:cxn ang="0">
                  <a:pos x="4" y="233"/>
                </a:cxn>
                <a:cxn ang="0">
                  <a:pos x="366" y="510"/>
                </a:cxn>
                <a:cxn ang="0">
                  <a:pos x="522" y="347"/>
                </a:cxn>
                <a:cxn ang="0">
                  <a:pos x="511" y="354"/>
                </a:cxn>
                <a:cxn ang="0">
                  <a:pos x="499" y="360"/>
                </a:cxn>
                <a:cxn ang="0">
                  <a:pos x="482" y="366"/>
                </a:cxn>
                <a:cxn ang="0">
                  <a:pos x="466" y="372"/>
                </a:cxn>
                <a:cxn ang="0">
                  <a:pos x="451" y="376"/>
                </a:cxn>
                <a:cxn ang="0">
                  <a:pos x="429" y="381"/>
                </a:cxn>
                <a:cxn ang="0">
                  <a:pos x="373" y="382"/>
                </a:cxn>
                <a:cxn ang="0">
                  <a:pos x="354" y="378"/>
                </a:cxn>
                <a:cxn ang="0">
                  <a:pos x="338" y="373"/>
                </a:cxn>
                <a:cxn ang="0">
                  <a:pos x="325" y="369"/>
                </a:cxn>
                <a:cxn ang="0">
                  <a:pos x="309" y="361"/>
                </a:cxn>
                <a:cxn ang="0">
                  <a:pos x="298" y="355"/>
                </a:cxn>
                <a:cxn ang="0">
                  <a:pos x="286" y="348"/>
                </a:cxn>
                <a:cxn ang="0">
                  <a:pos x="275" y="339"/>
                </a:cxn>
                <a:cxn ang="0">
                  <a:pos x="263" y="324"/>
                </a:cxn>
                <a:cxn ang="0">
                  <a:pos x="261" y="274"/>
                </a:cxn>
                <a:cxn ang="0">
                  <a:pos x="267" y="255"/>
                </a:cxn>
                <a:cxn ang="0">
                  <a:pos x="273" y="242"/>
                </a:cxn>
                <a:cxn ang="0">
                  <a:pos x="280" y="230"/>
                </a:cxn>
                <a:cxn ang="0">
                  <a:pos x="290" y="220"/>
                </a:cxn>
                <a:cxn ang="0">
                  <a:pos x="300" y="211"/>
                </a:cxn>
                <a:cxn ang="0">
                  <a:pos x="311" y="203"/>
                </a:cxn>
                <a:cxn ang="0">
                  <a:pos x="327" y="197"/>
                </a:cxn>
                <a:cxn ang="0">
                  <a:pos x="342" y="192"/>
                </a:cxn>
                <a:cxn ang="0">
                  <a:pos x="356" y="187"/>
                </a:cxn>
                <a:cxn ang="0">
                  <a:pos x="379" y="183"/>
                </a:cxn>
                <a:cxn ang="0">
                  <a:pos x="420" y="178"/>
                </a:cxn>
              </a:cxnLst>
              <a:rect l="0" t="0" r="r" b="b"/>
              <a:pathLst>
                <a:path w="534" h="705">
                  <a:moveTo>
                    <a:pt x="474" y="0"/>
                  </a:moveTo>
                  <a:lnTo>
                    <a:pt x="474" y="1"/>
                  </a:lnTo>
                  <a:lnTo>
                    <a:pt x="451" y="1"/>
                  </a:lnTo>
                  <a:lnTo>
                    <a:pt x="451" y="3"/>
                  </a:lnTo>
                  <a:lnTo>
                    <a:pt x="433" y="3"/>
                  </a:lnTo>
                  <a:lnTo>
                    <a:pt x="433" y="4"/>
                  </a:lnTo>
                  <a:lnTo>
                    <a:pt x="420" y="4"/>
                  </a:lnTo>
                  <a:lnTo>
                    <a:pt x="420" y="6"/>
                  </a:lnTo>
                  <a:lnTo>
                    <a:pt x="408" y="6"/>
                  </a:lnTo>
                  <a:lnTo>
                    <a:pt x="408" y="7"/>
                  </a:lnTo>
                  <a:lnTo>
                    <a:pt x="398" y="7"/>
                  </a:lnTo>
                  <a:lnTo>
                    <a:pt x="398" y="8"/>
                  </a:lnTo>
                  <a:lnTo>
                    <a:pt x="393" y="8"/>
                  </a:lnTo>
                  <a:lnTo>
                    <a:pt x="393" y="23"/>
                  </a:lnTo>
                  <a:lnTo>
                    <a:pt x="391" y="23"/>
                  </a:lnTo>
                  <a:lnTo>
                    <a:pt x="391" y="35"/>
                  </a:lnTo>
                  <a:lnTo>
                    <a:pt x="389" y="35"/>
                  </a:lnTo>
                  <a:lnTo>
                    <a:pt x="389" y="44"/>
                  </a:lnTo>
                  <a:lnTo>
                    <a:pt x="387" y="44"/>
                  </a:lnTo>
                  <a:lnTo>
                    <a:pt x="387" y="51"/>
                  </a:lnTo>
                  <a:lnTo>
                    <a:pt x="385" y="51"/>
                  </a:lnTo>
                  <a:lnTo>
                    <a:pt x="385" y="54"/>
                  </a:lnTo>
                  <a:lnTo>
                    <a:pt x="383" y="54"/>
                  </a:lnTo>
                  <a:lnTo>
                    <a:pt x="383" y="59"/>
                  </a:lnTo>
                  <a:lnTo>
                    <a:pt x="381" y="59"/>
                  </a:lnTo>
                  <a:lnTo>
                    <a:pt x="381" y="62"/>
                  </a:lnTo>
                  <a:lnTo>
                    <a:pt x="379" y="62"/>
                  </a:lnTo>
                  <a:lnTo>
                    <a:pt x="379" y="66"/>
                  </a:lnTo>
                  <a:lnTo>
                    <a:pt x="377" y="66"/>
                  </a:lnTo>
                  <a:lnTo>
                    <a:pt x="377" y="69"/>
                  </a:lnTo>
                  <a:lnTo>
                    <a:pt x="375" y="69"/>
                  </a:lnTo>
                  <a:lnTo>
                    <a:pt x="375" y="73"/>
                  </a:lnTo>
                  <a:lnTo>
                    <a:pt x="373" y="73"/>
                  </a:lnTo>
                  <a:lnTo>
                    <a:pt x="373" y="76"/>
                  </a:lnTo>
                  <a:lnTo>
                    <a:pt x="371" y="76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4"/>
                  </a:lnTo>
                  <a:lnTo>
                    <a:pt x="368" y="84"/>
                  </a:lnTo>
                  <a:lnTo>
                    <a:pt x="368" y="87"/>
                  </a:lnTo>
                  <a:lnTo>
                    <a:pt x="364" y="88"/>
                  </a:lnTo>
                  <a:lnTo>
                    <a:pt x="364" y="91"/>
                  </a:lnTo>
                  <a:lnTo>
                    <a:pt x="362" y="91"/>
                  </a:lnTo>
                  <a:lnTo>
                    <a:pt x="362" y="94"/>
                  </a:lnTo>
                  <a:lnTo>
                    <a:pt x="358" y="96"/>
                  </a:lnTo>
                  <a:lnTo>
                    <a:pt x="358" y="97"/>
                  </a:lnTo>
                  <a:lnTo>
                    <a:pt x="356" y="97"/>
                  </a:lnTo>
                  <a:lnTo>
                    <a:pt x="356" y="100"/>
                  </a:lnTo>
                  <a:lnTo>
                    <a:pt x="352" y="101"/>
                  </a:lnTo>
                  <a:lnTo>
                    <a:pt x="352" y="103"/>
                  </a:lnTo>
                  <a:lnTo>
                    <a:pt x="350" y="103"/>
                  </a:lnTo>
                  <a:lnTo>
                    <a:pt x="350" y="106"/>
                  </a:lnTo>
                  <a:lnTo>
                    <a:pt x="346" y="107"/>
                  </a:lnTo>
                  <a:lnTo>
                    <a:pt x="346" y="109"/>
                  </a:lnTo>
                  <a:lnTo>
                    <a:pt x="344" y="109"/>
                  </a:lnTo>
                  <a:lnTo>
                    <a:pt x="344" y="112"/>
                  </a:lnTo>
                  <a:lnTo>
                    <a:pt x="340" y="113"/>
                  </a:lnTo>
                  <a:lnTo>
                    <a:pt x="340" y="115"/>
                  </a:lnTo>
                  <a:lnTo>
                    <a:pt x="337" y="116"/>
                  </a:lnTo>
                  <a:lnTo>
                    <a:pt x="337" y="118"/>
                  </a:lnTo>
                  <a:lnTo>
                    <a:pt x="333" y="119"/>
                  </a:lnTo>
                  <a:lnTo>
                    <a:pt x="333" y="121"/>
                  </a:lnTo>
                  <a:lnTo>
                    <a:pt x="329" y="122"/>
                  </a:lnTo>
                  <a:lnTo>
                    <a:pt x="329" y="124"/>
                  </a:lnTo>
                  <a:lnTo>
                    <a:pt x="327" y="124"/>
                  </a:lnTo>
                  <a:lnTo>
                    <a:pt x="327" y="127"/>
                  </a:lnTo>
                  <a:lnTo>
                    <a:pt x="323" y="128"/>
                  </a:lnTo>
                  <a:lnTo>
                    <a:pt x="319" y="130"/>
                  </a:lnTo>
                  <a:lnTo>
                    <a:pt x="319" y="131"/>
                  </a:lnTo>
                  <a:lnTo>
                    <a:pt x="315" y="132"/>
                  </a:lnTo>
                  <a:lnTo>
                    <a:pt x="315" y="134"/>
                  </a:lnTo>
                  <a:lnTo>
                    <a:pt x="311" y="135"/>
                  </a:lnTo>
                  <a:lnTo>
                    <a:pt x="307" y="137"/>
                  </a:lnTo>
                  <a:lnTo>
                    <a:pt x="307" y="138"/>
                  </a:lnTo>
                  <a:lnTo>
                    <a:pt x="304" y="138"/>
                  </a:lnTo>
                  <a:lnTo>
                    <a:pt x="304" y="140"/>
                  </a:lnTo>
                  <a:lnTo>
                    <a:pt x="300" y="140"/>
                  </a:lnTo>
                  <a:lnTo>
                    <a:pt x="300" y="141"/>
                  </a:lnTo>
                  <a:lnTo>
                    <a:pt x="296" y="143"/>
                  </a:lnTo>
                  <a:lnTo>
                    <a:pt x="296" y="144"/>
                  </a:lnTo>
                  <a:lnTo>
                    <a:pt x="292" y="144"/>
                  </a:lnTo>
                  <a:lnTo>
                    <a:pt x="292" y="146"/>
                  </a:lnTo>
                  <a:lnTo>
                    <a:pt x="288" y="147"/>
                  </a:lnTo>
                  <a:lnTo>
                    <a:pt x="288" y="149"/>
                  </a:lnTo>
                  <a:lnTo>
                    <a:pt x="284" y="149"/>
                  </a:lnTo>
                  <a:lnTo>
                    <a:pt x="284" y="150"/>
                  </a:lnTo>
                  <a:lnTo>
                    <a:pt x="278" y="150"/>
                  </a:lnTo>
                  <a:lnTo>
                    <a:pt x="278" y="152"/>
                  </a:lnTo>
                  <a:lnTo>
                    <a:pt x="275" y="152"/>
                  </a:lnTo>
                  <a:lnTo>
                    <a:pt x="275" y="153"/>
                  </a:lnTo>
                  <a:lnTo>
                    <a:pt x="271" y="153"/>
                  </a:lnTo>
                  <a:lnTo>
                    <a:pt x="271" y="155"/>
                  </a:lnTo>
                  <a:lnTo>
                    <a:pt x="265" y="155"/>
                  </a:lnTo>
                  <a:lnTo>
                    <a:pt x="265" y="156"/>
                  </a:lnTo>
                  <a:lnTo>
                    <a:pt x="261" y="156"/>
                  </a:lnTo>
                  <a:lnTo>
                    <a:pt x="261" y="158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1" y="159"/>
                  </a:lnTo>
                  <a:lnTo>
                    <a:pt x="251" y="161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2" y="162"/>
                  </a:lnTo>
                  <a:lnTo>
                    <a:pt x="242" y="163"/>
                  </a:lnTo>
                  <a:lnTo>
                    <a:pt x="232" y="163"/>
                  </a:lnTo>
                  <a:lnTo>
                    <a:pt x="232" y="165"/>
                  </a:lnTo>
                  <a:lnTo>
                    <a:pt x="222" y="165"/>
                  </a:lnTo>
                  <a:lnTo>
                    <a:pt x="222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162" y="168"/>
                  </a:lnTo>
                  <a:lnTo>
                    <a:pt x="162" y="166"/>
                  </a:lnTo>
                  <a:lnTo>
                    <a:pt x="145" y="166"/>
                  </a:lnTo>
                  <a:lnTo>
                    <a:pt x="145" y="165"/>
                  </a:lnTo>
                  <a:lnTo>
                    <a:pt x="135" y="165"/>
                  </a:lnTo>
                  <a:lnTo>
                    <a:pt x="135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0" y="159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5"/>
                  </a:lnTo>
                  <a:lnTo>
                    <a:pt x="95" y="155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2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3" y="150"/>
                  </a:lnTo>
                  <a:lnTo>
                    <a:pt x="83" y="149"/>
                  </a:lnTo>
                  <a:lnTo>
                    <a:pt x="79" y="149"/>
                  </a:lnTo>
                  <a:lnTo>
                    <a:pt x="77" y="146"/>
                  </a:lnTo>
                  <a:lnTo>
                    <a:pt x="75" y="146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69" y="141"/>
                  </a:lnTo>
                  <a:lnTo>
                    <a:pt x="65" y="141"/>
                  </a:lnTo>
                  <a:lnTo>
                    <a:pt x="64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6" y="141"/>
                  </a:lnTo>
                  <a:lnTo>
                    <a:pt x="56" y="143"/>
                  </a:lnTo>
                  <a:lnTo>
                    <a:pt x="52" y="144"/>
                  </a:lnTo>
                  <a:lnTo>
                    <a:pt x="52" y="147"/>
                  </a:lnTo>
                  <a:lnTo>
                    <a:pt x="48" y="149"/>
                  </a:lnTo>
                  <a:lnTo>
                    <a:pt x="48" y="150"/>
                  </a:lnTo>
                  <a:lnTo>
                    <a:pt x="44" y="152"/>
                  </a:lnTo>
                  <a:lnTo>
                    <a:pt x="44" y="155"/>
                  </a:lnTo>
                  <a:lnTo>
                    <a:pt x="42" y="155"/>
                  </a:lnTo>
                  <a:lnTo>
                    <a:pt x="42" y="158"/>
                  </a:lnTo>
                  <a:lnTo>
                    <a:pt x="38" y="159"/>
                  </a:lnTo>
                  <a:lnTo>
                    <a:pt x="38" y="162"/>
                  </a:lnTo>
                  <a:lnTo>
                    <a:pt x="35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3" y="169"/>
                  </a:lnTo>
                  <a:lnTo>
                    <a:pt x="29" y="171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7" y="177"/>
                  </a:lnTo>
                  <a:lnTo>
                    <a:pt x="23" y="178"/>
                  </a:lnTo>
                  <a:lnTo>
                    <a:pt x="23" y="183"/>
                  </a:lnTo>
                  <a:lnTo>
                    <a:pt x="21" y="183"/>
                  </a:lnTo>
                  <a:lnTo>
                    <a:pt x="21" y="187"/>
                  </a:lnTo>
                  <a:lnTo>
                    <a:pt x="17" y="189"/>
                  </a:lnTo>
                  <a:lnTo>
                    <a:pt x="17" y="193"/>
                  </a:lnTo>
                  <a:lnTo>
                    <a:pt x="15" y="193"/>
                  </a:lnTo>
                  <a:lnTo>
                    <a:pt x="15" y="196"/>
                  </a:lnTo>
                  <a:lnTo>
                    <a:pt x="13" y="196"/>
                  </a:lnTo>
                  <a:lnTo>
                    <a:pt x="13" y="202"/>
                  </a:lnTo>
                  <a:lnTo>
                    <a:pt x="11" y="202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9" y="212"/>
                  </a:lnTo>
                  <a:lnTo>
                    <a:pt x="7" y="212"/>
                  </a:lnTo>
                  <a:lnTo>
                    <a:pt x="7" y="217"/>
                  </a:lnTo>
                  <a:lnTo>
                    <a:pt x="5" y="217"/>
                  </a:lnTo>
                  <a:lnTo>
                    <a:pt x="5" y="224"/>
                  </a:lnTo>
                  <a:lnTo>
                    <a:pt x="4" y="224"/>
                  </a:lnTo>
                  <a:lnTo>
                    <a:pt x="4" y="233"/>
                  </a:lnTo>
                  <a:lnTo>
                    <a:pt x="2" y="233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705"/>
                  </a:lnTo>
                  <a:lnTo>
                    <a:pt x="366" y="705"/>
                  </a:lnTo>
                  <a:lnTo>
                    <a:pt x="366" y="510"/>
                  </a:lnTo>
                  <a:lnTo>
                    <a:pt x="534" y="510"/>
                  </a:lnTo>
                  <a:lnTo>
                    <a:pt x="534" y="341"/>
                  </a:lnTo>
                  <a:lnTo>
                    <a:pt x="530" y="342"/>
                  </a:lnTo>
                  <a:lnTo>
                    <a:pt x="526" y="344"/>
                  </a:lnTo>
                  <a:lnTo>
                    <a:pt x="526" y="345"/>
                  </a:lnTo>
                  <a:lnTo>
                    <a:pt x="522" y="347"/>
                  </a:lnTo>
                  <a:lnTo>
                    <a:pt x="522" y="348"/>
                  </a:lnTo>
                  <a:lnTo>
                    <a:pt x="519" y="350"/>
                  </a:lnTo>
                  <a:lnTo>
                    <a:pt x="515" y="351"/>
                  </a:lnTo>
                  <a:lnTo>
                    <a:pt x="515" y="352"/>
                  </a:lnTo>
                  <a:lnTo>
                    <a:pt x="511" y="352"/>
                  </a:lnTo>
                  <a:lnTo>
                    <a:pt x="511" y="354"/>
                  </a:lnTo>
                  <a:lnTo>
                    <a:pt x="507" y="354"/>
                  </a:lnTo>
                  <a:lnTo>
                    <a:pt x="507" y="355"/>
                  </a:lnTo>
                  <a:lnTo>
                    <a:pt x="503" y="357"/>
                  </a:lnTo>
                  <a:lnTo>
                    <a:pt x="503" y="358"/>
                  </a:lnTo>
                  <a:lnTo>
                    <a:pt x="499" y="358"/>
                  </a:lnTo>
                  <a:lnTo>
                    <a:pt x="499" y="360"/>
                  </a:lnTo>
                  <a:lnTo>
                    <a:pt x="495" y="360"/>
                  </a:lnTo>
                  <a:lnTo>
                    <a:pt x="495" y="361"/>
                  </a:lnTo>
                  <a:lnTo>
                    <a:pt x="491" y="363"/>
                  </a:lnTo>
                  <a:lnTo>
                    <a:pt x="488" y="364"/>
                  </a:lnTo>
                  <a:lnTo>
                    <a:pt x="488" y="366"/>
                  </a:lnTo>
                  <a:lnTo>
                    <a:pt x="482" y="366"/>
                  </a:lnTo>
                  <a:lnTo>
                    <a:pt x="482" y="367"/>
                  </a:lnTo>
                  <a:lnTo>
                    <a:pt x="478" y="367"/>
                  </a:lnTo>
                  <a:lnTo>
                    <a:pt x="478" y="369"/>
                  </a:lnTo>
                  <a:lnTo>
                    <a:pt x="474" y="370"/>
                  </a:lnTo>
                  <a:lnTo>
                    <a:pt x="470" y="372"/>
                  </a:lnTo>
                  <a:lnTo>
                    <a:pt x="466" y="372"/>
                  </a:lnTo>
                  <a:lnTo>
                    <a:pt x="466" y="373"/>
                  </a:lnTo>
                  <a:lnTo>
                    <a:pt x="462" y="373"/>
                  </a:lnTo>
                  <a:lnTo>
                    <a:pt x="462" y="375"/>
                  </a:lnTo>
                  <a:lnTo>
                    <a:pt x="459" y="375"/>
                  </a:lnTo>
                  <a:lnTo>
                    <a:pt x="459" y="376"/>
                  </a:lnTo>
                  <a:lnTo>
                    <a:pt x="451" y="376"/>
                  </a:lnTo>
                  <a:lnTo>
                    <a:pt x="451" y="378"/>
                  </a:lnTo>
                  <a:lnTo>
                    <a:pt x="445" y="378"/>
                  </a:lnTo>
                  <a:lnTo>
                    <a:pt x="445" y="379"/>
                  </a:lnTo>
                  <a:lnTo>
                    <a:pt x="439" y="379"/>
                  </a:lnTo>
                  <a:lnTo>
                    <a:pt x="439" y="381"/>
                  </a:lnTo>
                  <a:lnTo>
                    <a:pt x="429" y="381"/>
                  </a:lnTo>
                  <a:lnTo>
                    <a:pt x="429" y="382"/>
                  </a:lnTo>
                  <a:lnTo>
                    <a:pt x="416" y="382"/>
                  </a:lnTo>
                  <a:lnTo>
                    <a:pt x="416" y="383"/>
                  </a:lnTo>
                  <a:lnTo>
                    <a:pt x="383" y="383"/>
                  </a:lnTo>
                  <a:lnTo>
                    <a:pt x="383" y="382"/>
                  </a:lnTo>
                  <a:lnTo>
                    <a:pt x="373" y="382"/>
                  </a:lnTo>
                  <a:lnTo>
                    <a:pt x="373" y="381"/>
                  </a:lnTo>
                  <a:lnTo>
                    <a:pt x="366" y="381"/>
                  </a:lnTo>
                  <a:lnTo>
                    <a:pt x="366" y="379"/>
                  </a:lnTo>
                  <a:lnTo>
                    <a:pt x="358" y="379"/>
                  </a:lnTo>
                  <a:lnTo>
                    <a:pt x="358" y="378"/>
                  </a:lnTo>
                  <a:lnTo>
                    <a:pt x="354" y="378"/>
                  </a:lnTo>
                  <a:lnTo>
                    <a:pt x="354" y="376"/>
                  </a:lnTo>
                  <a:lnTo>
                    <a:pt x="348" y="376"/>
                  </a:lnTo>
                  <a:lnTo>
                    <a:pt x="348" y="375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38" y="373"/>
                  </a:lnTo>
                  <a:lnTo>
                    <a:pt x="338" y="372"/>
                  </a:lnTo>
                  <a:lnTo>
                    <a:pt x="333" y="372"/>
                  </a:lnTo>
                  <a:lnTo>
                    <a:pt x="333" y="370"/>
                  </a:lnTo>
                  <a:lnTo>
                    <a:pt x="329" y="370"/>
                  </a:lnTo>
                  <a:lnTo>
                    <a:pt x="329" y="369"/>
                  </a:lnTo>
                  <a:lnTo>
                    <a:pt x="325" y="369"/>
                  </a:lnTo>
                  <a:lnTo>
                    <a:pt x="325" y="367"/>
                  </a:lnTo>
                  <a:lnTo>
                    <a:pt x="321" y="367"/>
                  </a:lnTo>
                  <a:lnTo>
                    <a:pt x="319" y="364"/>
                  </a:lnTo>
                  <a:lnTo>
                    <a:pt x="313" y="364"/>
                  </a:lnTo>
                  <a:lnTo>
                    <a:pt x="311" y="361"/>
                  </a:lnTo>
                  <a:lnTo>
                    <a:pt x="309" y="361"/>
                  </a:lnTo>
                  <a:lnTo>
                    <a:pt x="309" y="360"/>
                  </a:lnTo>
                  <a:lnTo>
                    <a:pt x="306" y="360"/>
                  </a:lnTo>
                  <a:lnTo>
                    <a:pt x="304" y="357"/>
                  </a:lnTo>
                  <a:lnTo>
                    <a:pt x="302" y="357"/>
                  </a:lnTo>
                  <a:lnTo>
                    <a:pt x="302" y="355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4" y="354"/>
                  </a:lnTo>
                  <a:lnTo>
                    <a:pt x="292" y="351"/>
                  </a:lnTo>
                  <a:lnTo>
                    <a:pt x="290" y="351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2" y="345"/>
                  </a:lnTo>
                  <a:lnTo>
                    <a:pt x="280" y="342"/>
                  </a:lnTo>
                  <a:lnTo>
                    <a:pt x="278" y="342"/>
                  </a:lnTo>
                  <a:lnTo>
                    <a:pt x="277" y="339"/>
                  </a:lnTo>
                  <a:lnTo>
                    <a:pt x="275" y="339"/>
                  </a:lnTo>
                  <a:lnTo>
                    <a:pt x="273" y="336"/>
                  </a:lnTo>
                  <a:lnTo>
                    <a:pt x="271" y="333"/>
                  </a:lnTo>
                  <a:lnTo>
                    <a:pt x="269" y="333"/>
                  </a:lnTo>
                  <a:lnTo>
                    <a:pt x="267" y="330"/>
                  </a:lnTo>
                  <a:lnTo>
                    <a:pt x="265" y="327"/>
                  </a:lnTo>
                  <a:lnTo>
                    <a:pt x="263" y="324"/>
                  </a:lnTo>
                  <a:lnTo>
                    <a:pt x="261" y="324"/>
                  </a:lnTo>
                  <a:lnTo>
                    <a:pt x="261" y="321"/>
                  </a:lnTo>
                  <a:lnTo>
                    <a:pt x="259" y="321"/>
                  </a:lnTo>
                  <a:lnTo>
                    <a:pt x="259" y="287"/>
                  </a:lnTo>
                  <a:lnTo>
                    <a:pt x="261" y="287"/>
                  </a:lnTo>
                  <a:lnTo>
                    <a:pt x="261" y="274"/>
                  </a:lnTo>
                  <a:lnTo>
                    <a:pt x="263" y="274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59"/>
                  </a:lnTo>
                  <a:lnTo>
                    <a:pt x="267" y="259"/>
                  </a:lnTo>
                  <a:lnTo>
                    <a:pt x="267" y="255"/>
                  </a:lnTo>
                  <a:lnTo>
                    <a:pt x="269" y="255"/>
                  </a:lnTo>
                  <a:lnTo>
                    <a:pt x="269" y="249"/>
                  </a:lnTo>
                  <a:lnTo>
                    <a:pt x="271" y="249"/>
                  </a:lnTo>
                  <a:lnTo>
                    <a:pt x="271" y="245"/>
                  </a:lnTo>
                  <a:lnTo>
                    <a:pt x="273" y="245"/>
                  </a:lnTo>
                  <a:lnTo>
                    <a:pt x="273" y="242"/>
                  </a:lnTo>
                  <a:lnTo>
                    <a:pt x="275" y="242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7" y="234"/>
                  </a:lnTo>
                  <a:lnTo>
                    <a:pt x="280" y="233"/>
                  </a:lnTo>
                  <a:lnTo>
                    <a:pt x="280" y="230"/>
                  </a:lnTo>
                  <a:lnTo>
                    <a:pt x="284" y="228"/>
                  </a:lnTo>
                  <a:lnTo>
                    <a:pt x="284" y="225"/>
                  </a:lnTo>
                  <a:lnTo>
                    <a:pt x="288" y="224"/>
                  </a:lnTo>
                  <a:lnTo>
                    <a:pt x="288" y="223"/>
                  </a:lnTo>
                  <a:lnTo>
                    <a:pt x="290" y="223"/>
                  </a:lnTo>
                  <a:lnTo>
                    <a:pt x="290" y="220"/>
                  </a:lnTo>
                  <a:lnTo>
                    <a:pt x="294" y="218"/>
                  </a:lnTo>
                  <a:lnTo>
                    <a:pt x="294" y="217"/>
                  </a:lnTo>
                  <a:lnTo>
                    <a:pt x="298" y="215"/>
                  </a:lnTo>
                  <a:lnTo>
                    <a:pt x="298" y="214"/>
                  </a:lnTo>
                  <a:lnTo>
                    <a:pt x="300" y="214"/>
                  </a:lnTo>
                  <a:lnTo>
                    <a:pt x="300" y="211"/>
                  </a:lnTo>
                  <a:lnTo>
                    <a:pt x="304" y="209"/>
                  </a:lnTo>
                  <a:lnTo>
                    <a:pt x="304" y="208"/>
                  </a:lnTo>
                  <a:lnTo>
                    <a:pt x="307" y="208"/>
                  </a:lnTo>
                  <a:lnTo>
                    <a:pt x="307" y="206"/>
                  </a:lnTo>
                  <a:lnTo>
                    <a:pt x="311" y="205"/>
                  </a:lnTo>
                  <a:lnTo>
                    <a:pt x="311" y="203"/>
                  </a:lnTo>
                  <a:lnTo>
                    <a:pt x="315" y="202"/>
                  </a:lnTo>
                  <a:lnTo>
                    <a:pt x="319" y="202"/>
                  </a:lnTo>
                  <a:lnTo>
                    <a:pt x="319" y="200"/>
                  </a:lnTo>
                  <a:lnTo>
                    <a:pt x="323" y="199"/>
                  </a:lnTo>
                  <a:lnTo>
                    <a:pt x="323" y="197"/>
                  </a:lnTo>
                  <a:lnTo>
                    <a:pt x="327" y="197"/>
                  </a:lnTo>
                  <a:lnTo>
                    <a:pt x="327" y="196"/>
                  </a:lnTo>
                  <a:lnTo>
                    <a:pt x="331" y="194"/>
                  </a:lnTo>
                  <a:lnTo>
                    <a:pt x="335" y="194"/>
                  </a:lnTo>
                  <a:lnTo>
                    <a:pt x="335" y="193"/>
                  </a:lnTo>
                  <a:lnTo>
                    <a:pt x="338" y="192"/>
                  </a:lnTo>
                  <a:lnTo>
                    <a:pt x="342" y="192"/>
                  </a:lnTo>
                  <a:lnTo>
                    <a:pt x="342" y="190"/>
                  </a:lnTo>
                  <a:lnTo>
                    <a:pt x="346" y="190"/>
                  </a:lnTo>
                  <a:lnTo>
                    <a:pt x="346" y="189"/>
                  </a:lnTo>
                  <a:lnTo>
                    <a:pt x="352" y="189"/>
                  </a:lnTo>
                  <a:lnTo>
                    <a:pt x="352" y="187"/>
                  </a:lnTo>
                  <a:lnTo>
                    <a:pt x="356" y="187"/>
                  </a:lnTo>
                  <a:lnTo>
                    <a:pt x="356" y="186"/>
                  </a:lnTo>
                  <a:lnTo>
                    <a:pt x="362" y="186"/>
                  </a:lnTo>
                  <a:lnTo>
                    <a:pt x="362" y="184"/>
                  </a:lnTo>
                  <a:lnTo>
                    <a:pt x="371" y="184"/>
                  </a:lnTo>
                  <a:lnTo>
                    <a:pt x="371" y="183"/>
                  </a:lnTo>
                  <a:lnTo>
                    <a:pt x="379" y="183"/>
                  </a:lnTo>
                  <a:lnTo>
                    <a:pt x="379" y="181"/>
                  </a:lnTo>
                  <a:lnTo>
                    <a:pt x="389" y="181"/>
                  </a:lnTo>
                  <a:lnTo>
                    <a:pt x="389" y="180"/>
                  </a:lnTo>
                  <a:lnTo>
                    <a:pt x="400" y="180"/>
                  </a:lnTo>
                  <a:lnTo>
                    <a:pt x="400" y="178"/>
                  </a:lnTo>
                  <a:lnTo>
                    <a:pt x="420" y="178"/>
                  </a:lnTo>
                  <a:lnTo>
                    <a:pt x="420" y="177"/>
                  </a:lnTo>
                  <a:lnTo>
                    <a:pt x="534" y="177"/>
                  </a:lnTo>
                  <a:lnTo>
                    <a:pt x="534" y="0"/>
                  </a:lnTo>
                  <a:lnTo>
                    <a:pt x="47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>
                    <a:gamma/>
                    <a:tint val="60000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tint val="60000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Freeform 49"/>
            <p:cNvSpPr>
              <a:spLocks/>
            </p:cNvSpPr>
            <p:nvPr/>
          </p:nvSpPr>
          <p:spPr bwMode="auto">
            <a:xfrm>
              <a:off x="18864" y="963"/>
              <a:ext cx="6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4" y="1"/>
                </a:cxn>
                <a:cxn ang="0">
                  <a:pos x="24" y="3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66" y="6"/>
                </a:cxn>
                <a:cxn ang="0">
                  <a:pos x="66" y="7"/>
                </a:cxn>
                <a:cxn ang="0">
                  <a:pos x="70" y="7"/>
                </a:cxn>
                <a:cxn ang="0">
                  <a:pos x="70" y="0"/>
                </a:cxn>
                <a:cxn ang="0">
                  <a:pos x="0" y="0"/>
                </a:cxn>
              </a:cxnLst>
              <a:rect l="0" t="0" r="r" b="b"/>
              <a:pathLst>
                <a:path w="70" h="7">
                  <a:moveTo>
                    <a:pt x="0" y="0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6" name="Freeform 50"/>
            <p:cNvSpPr>
              <a:spLocks/>
            </p:cNvSpPr>
            <p:nvPr/>
          </p:nvSpPr>
          <p:spPr bwMode="auto">
            <a:xfrm>
              <a:off x="18430" y="618"/>
              <a:ext cx="501" cy="1385"/>
            </a:xfrm>
            <a:custGeom>
              <a:avLst/>
              <a:gdLst/>
              <a:ahLst/>
              <a:cxnLst>
                <a:cxn ang="0">
                  <a:pos x="4" y="231"/>
                </a:cxn>
                <a:cxn ang="0">
                  <a:pos x="7" y="212"/>
                </a:cxn>
                <a:cxn ang="0">
                  <a:pos x="13" y="200"/>
                </a:cxn>
                <a:cxn ang="0">
                  <a:pos x="17" y="189"/>
                </a:cxn>
                <a:cxn ang="0">
                  <a:pos x="23" y="181"/>
                </a:cxn>
                <a:cxn ang="0">
                  <a:pos x="27" y="174"/>
                </a:cxn>
                <a:cxn ang="0">
                  <a:pos x="33" y="168"/>
                </a:cxn>
                <a:cxn ang="0">
                  <a:pos x="42" y="155"/>
                </a:cxn>
                <a:cxn ang="0">
                  <a:pos x="52" y="146"/>
                </a:cxn>
                <a:cxn ang="0">
                  <a:pos x="60" y="138"/>
                </a:cxn>
                <a:cxn ang="0">
                  <a:pos x="69" y="141"/>
                </a:cxn>
                <a:cxn ang="0">
                  <a:pos x="81" y="149"/>
                </a:cxn>
                <a:cxn ang="0">
                  <a:pos x="91" y="152"/>
                </a:cxn>
                <a:cxn ang="0">
                  <a:pos x="102" y="156"/>
                </a:cxn>
                <a:cxn ang="0">
                  <a:pos x="116" y="159"/>
                </a:cxn>
                <a:cxn ang="0">
                  <a:pos x="129" y="163"/>
                </a:cxn>
                <a:cxn ang="0">
                  <a:pos x="162" y="166"/>
                </a:cxn>
                <a:cxn ang="0">
                  <a:pos x="222" y="165"/>
                </a:cxn>
                <a:cxn ang="0">
                  <a:pos x="246" y="161"/>
                </a:cxn>
                <a:cxn ang="0">
                  <a:pos x="271" y="153"/>
                </a:cxn>
                <a:cxn ang="0">
                  <a:pos x="292" y="144"/>
                </a:cxn>
                <a:cxn ang="0">
                  <a:pos x="313" y="134"/>
                </a:cxn>
                <a:cxn ang="0">
                  <a:pos x="344" y="109"/>
                </a:cxn>
                <a:cxn ang="0">
                  <a:pos x="360" y="94"/>
                </a:cxn>
                <a:cxn ang="0">
                  <a:pos x="371" y="78"/>
                </a:cxn>
                <a:cxn ang="0">
                  <a:pos x="381" y="59"/>
                </a:cxn>
                <a:cxn ang="0">
                  <a:pos x="389" y="41"/>
                </a:cxn>
                <a:cxn ang="0">
                  <a:pos x="393" y="8"/>
                </a:cxn>
                <a:cxn ang="0">
                  <a:pos x="418" y="6"/>
                </a:cxn>
                <a:cxn ang="0">
                  <a:pos x="451" y="1"/>
                </a:cxn>
                <a:cxn ang="0">
                  <a:pos x="530" y="183"/>
                </a:cxn>
                <a:cxn ang="0">
                  <a:pos x="499" y="178"/>
                </a:cxn>
                <a:cxn ang="0">
                  <a:pos x="424" y="175"/>
                </a:cxn>
                <a:cxn ang="0">
                  <a:pos x="389" y="180"/>
                </a:cxn>
                <a:cxn ang="0">
                  <a:pos x="366" y="183"/>
                </a:cxn>
                <a:cxn ang="0">
                  <a:pos x="352" y="187"/>
                </a:cxn>
                <a:cxn ang="0">
                  <a:pos x="338" y="190"/>
                </a:cxn>
                <a:cxn ang="0">
                  <a:pos x="325" y="196"/>
                </a:cxn>
                <a:cxn ang="0">
                  <a:pos x="306" y="206"/>
                </a:cxn>
                <a:cxn ang="0">
                  <a:pos x="284" y="225"/>
                </a:cxn>
                <a:cxn ang="0">
                  <a:pos x="277" y="236"/>
                </a:cxn>
                <a:cxn ang="0">
                  <a:pos x="273" y="243"/>
                </a:cxn>
                <a:cxn ang="0">
                  <a:pos x="267" y="255"/>
                </a:cxn>
                <a:cxn ang="0">
                  <a:pos x="263" y="273"/>
                </a:cxn>
                <a:cxn ang="0">
                  <a:pos x="259" y="319"/>
                </a:cxn>
                <a:cxn ang="0">
                  <a:pos x="265" y="327"/>
                </a:cxn>
                <a:cxn ang="0">
                  <a:pos x="282" y="344"/>
                </a:cxn>
                <a:cxn ang="0">
                  <a:pos x="302" y="355"/>
                </a:cxn>
                <a:cxn ang="0">
                  <a:pos x="319" y="364"/>
                </a:cxn>
                <a:cxn ang="0">
                  <a:pos x="333" y="370"/>
                </a:cxn>
                <a:cxn ang="0">
                  <a:pos x="346" y="375"/>
                </a:cxn>
                <a:cxn ang="0">
                  <a:pos x="358" y="378"/>
                </a:cxn>
                <a:cxn ang="0">
                  <a:pos x="375" y="382"/>
                </a:cxn>
                <a:cxn ang="0">
                  <a:pos x="428" y="382"/>
                </a:cxn>
                <a:cxn ang="0">
                  <a:pos x="445" y="378"/>
                </a:cxn>
                <a:cxn ang="0">
                  <a:pos x="460" y="375"/>
                </a:cxn>
                <a:cxn ang="0">
                  <a:pos x="472" y="370"/>
                </a:cxn>
                <a:cxn ang="0">
                  <a:pos x="486" y="366"/>
                </a:cxn>
                <a:cxn ang="0">
                  <a:pos x="501" y="358"/>
                </a:cxn>
                <a:cxn ang="0">
                  <a:pos x="520" y="348"/>
                </a:cxn>
                <a:cxn ang="0">
                  <a:pos x="534" y="509"/>
                </a:cxn>
                <a:cxn ang="0">
                  <a:pos x="0" y="262"/>
                </a:cxn>
              </a:cxnLst>
              <a:rect l="0" t="0" r="r" b="b"/>
              <a:pathLst>
                <a:path w="534" h="705">
                  <a:moveTo>
                    <a:pt x="0" y="262"/>
                  </a:moveTo>
                  <a:lnTo>
                    <a:pt x="0" y="246"/>
                  </a:lnTo>
                  <a:lnTo>
                    <a:pt x="2" y="245"/>
                  </a:lnTo>
                  <a:lnTo>
                    <a:pt x="2" y="233"/>
                  </a:lnTo>
                  <a:lnTo>
                    <a:pt x="4" y="231"/>
                  </a:lnTo>
                  <a:lnTo>
                    <a:pt x="4" y="224"/>
                  </a:lnTo>
                  <a:lnTo>
                    <a:pt x="5" y="223"/>
                  </a:lnTo>
                  <a:lnTo>
                    <a:pt x="5" y="217"/>
                  </a:lnTo>
                  <a:lnTo>
                    <a:pt x="7" y="215"/>
                  </a:lnTo>
                  <a:lnTo>
                    <a:pt x="7" y="212"/>
                  </a:lnTo>
                  <a:lnTo>
                    <a:pt x="9" y="211"/>
                  </a:lnTo>
                  <a:lnTo>
                    <a:pt x="9" y="206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13" y="200"/>
                  </a:lnTo>
                  <a:lnTo>
                    <a:pt x="13" y="196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7" y="192"/>
                  </a:lnTo>
                  <a:lnTo>
                    <a:pt x="17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21" y="186"/>
                  </a:lnTo>
                  <a:lnTo>
                    <a:pt x="21" y="183"/>
                  </a:lnTo>
                  <a:lnTo>
                    <a:pt x="23" y="181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33" y="168"/>
                  </a:lnTo>
                  <a:lnTo>
                    <a:pt x="33" y="165"/>
                  </a:lnTo>
                  <a:lnTo>
                    <a:pt x="38" y="161"/>
                  </a:lnTo>
                  <a:lnTo>
                    <a:pt x="38" y="159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6" y="150"/>
                  </a:lnTo>
                  <a:lnTo>
                    <a:pt x="52" y="146"/>
                  </a:lnTo>
                  <a:lnTo>
                    <a:pt x="52" y="144"/>
                  </a:lnTo>
                  <a:lnTo>
                    <a:pt x="54" y="143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60" y="138"/>
                  </a:lnTo>
                  <a:lnTo>
                    <a:pt x="60" y="137"/>
                  </a:lnTo>
                  <a:lnTo>
                    <a:pt x="62" y="138"/>
                  </a:lnTo>
                  <a:lnTo>
                    <a:pt x="64" y="138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3" y="144"/>
                  </a:lnTo>
                  <a:lnTo>
                    <a:pt x="75" y="144"/>
                  </a:lnTo>
                  <a:lnTo>
                    <a:pt x="75" y="146"/>
                  </a:lnTo>
                  <a:lnTo>
                    <a:pt x="77" y="146"/>
                  </a:lnTo>
                  <a:lnTo>
                    <a:pt x="81" y="149"/>
                  </a:lnTo>
                  <a:lnTo>
                    <a:pt x="83" y="149"/>
                  </a:lnTo>
                  <a:lnTo>
                    <a:pt x="85" y="150"/>
                  </a:lnTo>
                  <a:lnTo>
                    <a:pt x="87" y="150"/>
                  </a:lnTo>
                  <a:lnTo>
                    <a:pt x="89" y="152"/>
                  </a:lnTo>
                  <a:lnTo>
                    <a:pt x="91" y="152"/>
                  </a:lnTo>
                  <a:lnTo>
                    <a:pt x="93" y="153"/>
                  </a:lnTo>
                  <a:lnTo>
                    <a:pt x="95" y="153"/>
                  </a:lnTo>
                  <a:lnTo>
                    <a:pt x="96" y="155"/>
                  </a:lnTo>
                  <a:lnTo>
                    <a:pt x="100" y="155"/>
                  </a:lnTo>
                  <a:lnTo>
                    <a:pt x="102" y="156"/>
                  </a:lnTo>
                  <a:lnTo>
                    <a:pt x="104" y="156"/>
                  </a:lnTo>
                  <a:lnTo>
                    <a:pt x="106" y="158"/>
                  </a:lnTo>
                  <a:lnTo>
                    <a:pt x="110" y="158"/>
                  </a:lnTo>
                  <a:lnTo>
                    <a:pt x="112" y="159"/>
                  </a:lnTo>
                  <a:lnTo>
                    <a:pt x="116" y="159"/>
                  </a:lnTo>
                  <a:lnTo>
                    <a:pt x="118" y="161"/>
                  </a:lnTo>
                  <a:lnTo>
                    <a:pt x="122" y="161"/>
                  </a:lnTo>
                  <a:lnTo>
                    <a:pt x="124" y="162"/>
                  </a:lnTo>
                  <a:lnTo>
                    <a:pt x="127" y="162"/>
                  </a:lnTo>
                  <a:lnTo>
                    <a:pt x="129" y="163"/>
                  </a:lnTo>
                  <a:lnTo>
                    <a:pt x="135" y="163"/>
                  </a:lnTo>
                  <a:lnTo>
                    <a:pt x="137" y="165"/>
                  </a:lnTo>
                  <a:lnTo>
                    <a:pt x="145" y="165"/>
                  </a:lnTo>
                  <a:lnTo>
                    <a:pt x="147" y="166"/>
                  </a:lnTo>
                  <a:lnTo>
                    <a:pt x="162" y="166"/>
                  </a:lnTo>
                  <a:lnTo>
                    <a:pt x="164" y="168"/>
                  </a:lnTo>
                  <a:lnTo>
                    <a:pt x="201" y="168"/>
                  </a:lnTo>
                  <a:lnTo>
                    <a:pt x="207" y="166"/>
                  </a:lnTo>
                  <a:lnTo>
                    <a:pt x="217" y="166"/>
                  </a:lnTo>
                  <a:lnTo>
                    <a:pt x="222" y="165"/>
                  </a:lnTo>
                  <a:lnTo>
                    <a:pt x="226" y="165"/>
                  </a:lnTo>
                  <a:lnTo>
                    <a:pt x="232" y="163"/>
                  </a:lnTo>
                  <a:lnTo>
                    <a:pt x="236" y="163"/>
                  </a:lnTo>
                  <a:lnTo>
                    <a:pt x="242" y="162"/>
                  </a:lnTo>
                  <a:lnTo>
                    <a:pt x="246" y="161"/>
                  </a:lnTo>
                  <a:lnTo>
                    <a:pt x="251" y="159"/>
                  </a:lnTo>
                  <a:lnTo>
                    <a:pt x="255" y="158"/>
                  </a:lnTo>
                  <a:lnTo>
                    <a:pt x="261" y="156"/>
                  </a:lnTo>
                  <a:lnTo>
                    <a:pt x="265" y="155"/>
                  </a:lnTo>
                  <a:lnTo>
                    <a:pt x="271" y="153"/>
                  </a:lnTo>
                  <a:lnTo>
                    <a:pt x="275" y="152"/>
                  </a:lnTo>
                  <a:lnTo>
                    <a:pt x="278" y="150"/>
                  </a:lnTo>
                  <a:lnTo>
                    <a:pt x="284" y="149"/>
                  </a:lnTo>
                  <a:lnTo>
                    <a:pt x="288" y="147"/>
                  </a:lnTo>
                  <a:lnTo>
                    <a:pt x="292" y="144"/>
                  </a:lnTo>
                  <a:lnTo>
                    <a:pt x="296" y="143"/>
                  </a:lnTo>
                  <a:lnTo>
                    <a:pt x="300" y="140"/>
                  </a:lnTo>
                  <a:lnTo>
                    <a:pt x="304" y="138"/>
                  </a:lnTo>
                  <a:lnTo>
                    <a:pt x="309" y="135"/>
                  </a:lnTo>
                  <a:lnTo>
                    <a:pt x="313" y="134"/>
                  </a:lnTo>
                  <a:lnTo>
                    <a:pt x="321" y="128"/>
                  </a:lnTo>
                  <a:lnTo>
                    <a:pt x="325" y="127"/>
                  </a:lnTo>
                  <a:lnTo>
                    <a:pt x="327" y="124"/>
                  </a:lnTo>
                  <a:lnTo>
                    <a:pt x="342" y="112"/>
                  </a:lnTo>
                  <a:lnTo>
                    <a:pt x="344" y="109"/>
                  </a:lnTo>
                  <a:lnTo>
                    <a:pt x="348" y="106"/>
                  </a:lnTo>
                  <a:lnTo>
                    <a:pt x="350" y="103"/>
                  </a:lnTo>
                  <a:lnTo>
                    <a:pt x="354" y="100"/>
                  </a:lnTo>
                  <a:lnTo>
                    <a:pt x="356" y="97"/>
                  </a:lnTo>
                  <a:lnTo>
                    <a:pt x="360" y="94"/>
                  </a:lnTo>
                  <a:lnTo>
                    <a:pt x="362" y="91"/>
                  </a:lnTo>
                  <a:lnTo>
                    <a:pt x="366" y="87"/>
                  </a:lnTo>
                  <a:lnTo>
                    <a:pt x="368" y="84"/>
                  </a:lnTo>
                  <a:lnTo>
                    <a:pt x="369" y="81"/>
                  </a:lnTo>
                  <a:lnTo>
                    <a:pt x="371" y="78"/>
                  </a:lnTo>
                  <a:lnTo>
                    <a:pt x="373" y="73"/>
                  </a:lnTo>
                  <a:lnTo>
                    <a:pt x="375" y="70"/>
                  </a:lnTo>
                  <a:lnTo>
                    <a:pt x="377" y="66"/>
                  </a:lnTo>
                  <a:lnTo>
                    <a:pt x="379" y="63"/>
                  </a:lnTo>
                  <a:lnTo>
                    <a:pt x="381" y="59"/>
                  </a:lnTo>
                  <a:lnTo>
                    <a:pt x="383" y="56"/>
                  </a:lnTo>
                  <a:lnTo>
                    <a:pt x="385" y="51"/>
                  </a:lnTo>
                  <a:lnTo>
                    <a:pt x="387" y="48"/>
                  </a:lnTo>
                  <a:lnTo>
                    <a:pt x="387" y="44"/>
                  </a:lnTo>
                  <a:lnTo>
                    <a:pt x="389" y="41"/>
                  </a:lnTo>
                  <a:lnTo>
                    <a:pt x="389" y="37"/>
                  </a:lnTo>
                  <a:lnTo>
                    <a:pt x="391" y="32"/>
                  </a:lnTo>
                  <a:lnTo>
                    <a:pt x="391" y="25"/>
                  </a:lnTo>
                  <a:lnTo>
                    <a:pt x="393" y="20"/>
                  </a:lnTo>
                  <a:lnTo>
                    <a:pt x="393" y="8"/>
                  </a:lnTo>
                  <a:lnTo>
                    <a:pt x="397" y="8"/>
                  </a:lnTo>
                  <a:lnTo>
                    <a:pt x="398" y="7"/>
                  </a:lnTo>
                  <a:lnTo>
                    <a:pt x="406" y="7"/>
                  </a:lnTo>
                  <a:lnTo>
                    <a:pt x="408" y="6"/>
                  </a:lnTo>
                  <a:lnTo>
                    <a:pt x="418" y="6"/>
                  </a:lnTo>
                  <a:lnTo>
                    <a:pt x="420" y="4"/>
                  </a:lnTo>
                  <a:lnTo>
                    <a:pt x="433" y="4"/>
                  </a:lnTo>
                  <a:lnTo>
                    <a:pt x="433" y="3"/>
                  </a:lnTo>
                  <a:lnTo>
                    <a:pt x="449" y="3"/>
                  </a:lnTo>
                  <a:lnTo>
                    <a:pt x="451" y="1"/>
                  </a:lnTo>
                  <a:lnTo>
                    <a:pt x="472" y="1"/>
                  </a:lnTo>
                  <a:lnTo>
                    <a:pt x="474" y="0"/>
                  </a:lnTo>
                  <a:lnTo>
                    <a:pt x="534" y="0"/>
                  </a:lnTo>
                  <a:lnTo>
                    <a:pt x="534" y="183"/>
                  </a:lnTo>
                  <a:lnTo>
                    <a:pt x="530" y="183"/>
                  </a:lnTo>
                  <a:lnTo>
                    <a:pt x="524" y="181"/>
                  </a:lnTo>
                  <a:lnTo>
                    <a:pt x="520" y="181"/>
                  </a:lnTo>
                  <a:lnTo>
                    <a:pt x="517" y="180"/>
                  </a:lnTo>
                  <a:lnTo>
                    <a:pt x="503" y="180"/>
                  </a:lnTo>
                  <a:lnTo>
                    <a:pt x="499" y="178"/>
                  </a:lnTo>
                  <a:lnTo>
                    <a:pt x="488" y="178"/>
                  </a:lnTo>
                  <a:lnTo>
                    <a:pt x="484" y="177"/>
                  </a:lnTo>
                  <a:lnTo>
                    <a:pt x="464" y="177"/>
                  </a:lnTo>
                  <a:lnTo>
                    <a:pt x="460" y="175"/>
                  </a:lnTo>
                  <a:lnTo>
                    <a:pt x="424" y="175"/>
                  </a:lnTo>
                  <a:lnTo>
                    <a:pt x="420" y="177"/>
                  </a:lnTo>
                  <a:lnTo>
                    <a:pt x="404" y="177"/>
                  </a:lnTo>
                  <a:lnTo>
                    <a:pt x="400" y="178"/>
                  </a:lnTo>
                  <a:lnTo>
                    <a:pt x="391" y="178"/>
                  </a:lnTo>
                  <a:lnTo>
                    <a:pt x="389" y="180"/>
                  </a:lnTo>
                  <a:lnTo>
                    <a:pt x="383" y="180"/>
                  </a:lnTo>
                  <a:lnTo>
                    <a:pt x="379" y="181"/>
                  </a:lnTo>
                  <a:lnTo>
                    <a:pt x="373" y="181"/>
                  </a:lnTo>
                  <a:lnTo>
                    <a:pt x="371" y="183"/>
                  </a:lnTo>
                  <a:lnTo>
                    <a:pt x="366" y="183"/>
                  </a:lnTo>
                  <a:lnTo>
                    <a:pt x="362" y="184"/>
                  </a:lnTo>
                  <a:lnTo>
                    <a:pt x="360" y="184"/>
                  </a:lnTo>
                  <a:lnTo>
                    <a:pt x="356" y="186"/>
                  </a:lnTo>
                  <a:lnTo>
                    <a:pt x="354" y="186"/>
                  </a:lnTo>
                  <a:lnTo>
                    <a:pt x="352" y="187"/>
                  </a:lnTo>
                  <a:lnTo>
                    <a:pt x="348" y="187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2" y="190"/>
                  </a:lnTo>
                  <a:lnTo>
                    <a:pt x="338" y="190"/>
                  </a:lnTo>
                  <a:lnTo>
                    <a:pt x="335" y="193"/>
                  </a:lnTo>
                  <a:lnTo>
                    <a:pt x="333" y="193"/>
                  </a:lnTo>
                  <a:lnTo>
                    <a:pt x="329" y="194"/>
                  </a:lnTo>
                  <a:lnTo>
                    <a:pt x="327" y="196"/>
                  </a:lnTo>
                  <a:lnTo>
                    <a:pt x="325" y="196"/>
                  </a:lnTo>
                  <a:lnTo>
                    <a:pt x="319" y="200"/>
                  </a:lnTo>
                  <a:lnTo>
                    <a:pt x="317" y="200"/>
                  </a:lnTo>
                  <a:lnTo>
                    <a:pt x="313" y="202"/>
                  </a:lnTo>
                  <a:lnTo>
                    <a:pt x="307" y="206"/>
                  </a:lnTo>
                  <a:lnTo>
                    <a:pt x="306" y="206"/>
                  </a:lnTo>
                  <a:lnTo>
                    <a:pt x="300" y="211"/>
                  </a:lnTo>
                  <a:lnTo>
                    <a:pt x="300" y="212"/>
                  </a:lnTo>
                  <a:lnTo>
                    <a:pt x="290" y="220"/>
                  </a:lnTo>
                  <a:lnTo>
                    <a:pt x="290" y="221"/>
                  </a:lnTo>
                  <a:lnTo>
                    <a:pt x="284" y="225"/>
                  </a:lnTo>
                  <a:lnTo>
                    <a:pt x="284" y="227"/>
                  </a:lnTo>
                  <a:lnTo>
                    <a:pt x="280" y="230"/>
                  </a:lnTo>
                  <a:lnTo>
                    <a:pt x="280" y="231"/>
                  </a:lnTo>
                  <a:lnTo>
                    <a:pt x="278" y="233"/>
                  </a:lnTo>
                  <a:lnTo>
                    <a:pt x="277" y="236"/>
                  </a:lnTo>
                  <a:lnTo>
                    <a:pt x="277" y="237"/>
                  </a:lnTo>
                  <a:lnTo>
                    <a:pt x="275" y="239"/>
                  </a:lnTo>
                  <a:lnTo>
                    <a:pt x="275" y="240"/>
                  </a:lnTo>
                  <a:lnTo>
                    <a:pt x="273" y="242"/>
                  </a:lnTo>
                  <a:lnTo>
                    <a:pt x="273" y="243"/>
                  </a:lnTo>
                  <a:lnTo>
                    <a:pt x="271" y="246"/>
                  </a:lnTo>
                  <a:lnTo>
                    <a:pt x="271" y="248"/>
                  </a:lnTo>
                  <a:lnTo>
                    <a:pt x="269" y="249"/>
                  </a:lnTo>
                  <a:lnTo>
                    <a:pt x="269" y="254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5" y="259"/>
                  </a:lnTo>
                  <a:lnTo>
                    <a:pt x="265" y="264"/>
                  </a:lnTo>
                  <a:lnTo>
                    <a:pt x="263" y="265"/>
                  </a:lnTo>
                  <a:lnTo>
                    <a:pt x="263" y="273"/>
                  </a:lnTo>
                  <a:lnTo>
                    <a:pt x="261" y="274"/>
                  </a:lnTo>
                  <a:lnTo>
                    <a:pt x="261" y="286"/>
                  </a:lnTo>
                  <a:lnTo>
                    <a:pt x="259" y="289"/>
                  </a:lnTo>
                  <a:lnTo>
                    <a:pt x="259" y="317"/>
                  </a:lnTo>
                  <a:lnTo>
                    <a:pt x="259" y="319"/>
                  </a:lnTo>
                  <a:lnTo>
                    <a:pt x="259" y="320"/>
                  </a:lnTo>
                  <a:lnTo>
                    <a:pt x="261" y="321"/>
                  </a:lnTo>
                  <a:lnTo>
                    <a:pt x="261" y="323"/>
                  </a:lnTo>
                  <a:lnTo>
                    <a:pt x="265" y="326"/>
                  </a:lnTo>
                  <a:lnTo>
                    <a:pt x="265" y="327"/>
                  </a:lnTo>
                  <a:lnTo>
                    <a:pt x="267" y="329"/>
                  </a:lnTo>
                  <a:lnTo>
                    <a:pt x="267" y="330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82" y="344"/>
                  </a:lnTo>
                  <a:lnTo>
                    <a:pt x="282" y="345"/>
                  </a:lnTo>
                  <a:lnTo>
                    <a:pt x="284" y="345"/>
                  </a:lnTo>
                  <a:lnTo>
                    <a:pt x="296" y="354"/>
                  </a:lnTo>
                  <a:lnTo>
                    <a:pt x="298" y="354"/>
                  </a:lnTo>
                  <a:lnTo>
                    <a:pt x="302" y="355"/>
                  </a:lnTo>
                  <a:lnTo>
                    <a:pt x="307" y="360"/>
                  </a:lnTo>
                  <a:lnTo>
                    <a:pt x="309" y="360"/>
                  </a:lnTo>
                  <a:lnTo>
                    <a:pt x="313" y="363"/>
                  </a:lnTo>
                  <a:lnTo>
                    <a:pt x="317" y="364"/>
                  </a:lnTo>
                  <a:lnTo>
                    <a:pt x="319" y="364"/>
                  </a:lnTo>
                  <a:lnTo>
                    <a:pt x="323" y="367"/>
                  </a:lnTo>
                  <a:lnTo>
                    <a:pt x="325" y="367"/>
                  </a:lnTo>
                  <a:lnTo>
                    <a:pt x="329" y="369"/>
                  </a:lnTo>
                  <a:lnTo>
                    <a:pt x="331" y="370"/>
                  </a:lnTo>
                  <a:lnTo>
                    <a:pt x="333" y="370"/>
                  </a:lnTo>
                  <a:lnTo>
                    <a:pt x="337" y="372"/>
                  </a:lnTo>
                  <a:lnTo>
                    <a:pt x="338" y="372"/>
                  </a:lnTo>
                  <a:lnTo>
                    <a:pt x="340" y="373"/>
                  </a:lnTo>
                  <a:lnTo>
                    <a:pt x="342" y="373"/>
                  </a:lnTo>
                  <a:lnTo>
                    <a:pt x="346" y="375"/>
                  </a:lnTo>
                  <a:lnTo>
                    <a:pt x="348" y="375"/>
                  </a:lnTo>
                  <a:lnTo>
                    <a:pt x="350" y="376"/>
                  </a:lnTo>
                  <a:lnTo>
                    <a:pt x="354" y="376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9"/>
                  </a:lnTo>
                  <a:lnTo>
                    <a:pt x="366" y="379"/>
                  </a:lnTo>
                  <a:lnTo>
                    <a:pt x="368" y="381"/>
                  </a:lnTo>
                  <a:lnTo>
                    <a:pt x="373" y="381"/>
                  </a:lnTo>
                  <a:lnTo>
                    <a:pt x="375" y="382"/>
                  </a:lnTo>
                  <a:lnTo>
                    <a:pt x="383" y="382"/>
                  </a:lnTo>
                  <a:lnTo>
                    <a:pt x="385" y="383"/>
                  </a:lnTo>
                  <a:lnTo>
                    <a:pt x="414" y="383"/>
                  </a:lnTo>
                  <a:lnTo>
                    <a:pt x="416" y="382"/>
                  </a:lnTo>
                  <a:lnTo>
                    <a:pt x="428" y="382"/>
                  </a:lnTo>
                  <a:lnTo>
                    <a:pt x="429" y="381"/>
                  </a:lnTo>
                  <a:lnTo>
                    <a:pt x="435" y="381"/>
                  </a:lnTo>
                  <a:lnTo>
                    <a:pt x="439" y="379"/>
                  </a:lnTo>
                  <a:lnTo>
                    <a:pt x="443" y="379"/>
                  </a:lnTo>
                  <a:lnTo>
                    <a:pt x="445" y="378"/>
                  </a:lnTo>
                  <a:lnTo>
                    <a:pt x="449" y="378"/>
                  </a:lnTo>
                  <a:lnTo>
                    <a:pt x="451" y="376"/>
                  </a:lnTo>
                  <a:lnTo>
                    <a:pt x="457" y="376"/>
                  </a:lnTo>
                  <a:lnTo>
                    <a:pt x="459" y="375"/>
                  </a:lnTo>
                  <a:lnTo>
                    <a:pt x="460" y="375"/>
                  </a:lnTo>
                  <a:lnTo>
                    <a:pt x="462" y="373"/>
                  </a:lnTo>
                  <a:lnTo>
                    <a:pt x="464" y="373"/>
                  </a:lnTo>
                  <a:lnTo>
                    <a:pt x="466" y="372"/>
                  </a:lnTo>
                  <a:lnTo>
                    <a:pt x="468" y="372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8" y="367"/>
                  </a:lnTo>
                  <a:lnTo>
                    <a:pt x="480" y="367"/>
                  </a:lnTo>
                  <a:lnTo>
                    <a:pt x="482" y="366"/>
                  </a:lnTo>
                  <a:lnTo>
                    <a:pt x="486" y="366"/>
                  </a:lnTo>
                  <a:lnTo>
                    <a:pt x="489" y="363"/>
                  </a:lnTo>
                  <a:lnTo>
                    <a:pt x="491" y="363"/>
                  </a:lnTo>
                  <a:lnTo>
                    <a:pt x="495" y="360"/>
                  </a:lnTo>
                  <a:lnTo>
                    <a:pt x="499" y="358"/>
                  </a:lnTo>
                  <a:lnTo>
                    <a:pt x="501" y="358"/>
                  </a:lnTo>
                  <a:lnTo>
                    <a:pt x="507" y="354"/>
                  </a:lnTo>
                  <a:lnTo>
                    <a:pt x="511" y="352"/>
                  </a:lnTo>
                  <a:lnTo>
                    <a:pt x="513" y="352"/>
                  </a:lnTo>
                  <a:lnTo>
                    <a:pt x="517" y="350"/>
                  </a:lnTo>
                  <a:lnTo>
                    <a:pt x="520" y="348"/>
                  </a:lnTo>
                  <a:lnTo>
                    <a:pt x="528" y="342"/>
                  </a:lnTo>
                  <a:lnTo>
                    <a:pt x="532" y="341"/>
                  </a:lnTo>
                  <a:lnTo>
                    <a:pt x="534" y="339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366" y="509"/>
                  </a:lnTo>
                  <a:lnTo>
                    <a:pt x="366" y="510"/>
                  </a:lnTo>
                  <a:lnTo>
                    <a:pt x="366" y="705"/>
                  </a:lnTo>
                  <a:lnTo>
                    <a:pt x="0" y="705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7" name="Oval 51"/>
            <p:cNvSpPr>
              <a:spLocks noChangeArrowheads="1"/>
            </p:cNvSpPr>
            <p:nvPr/>
          </p:nvSpPr>
          <p:spPr bwMode="auto">
            <a:xfrm>
              <a:off x="18430" y="359"/>
              <a:ext cx="341" cy="549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70196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tint val="70196"/>
                    <a:invGamma/>
                  </a:srgbClr>
                </a:gs>
              </a:gsLst>
              <a:lin ang="27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9081" y="480"/>
              <a:ext cx="792" cy="14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CC33">
                          <a:gamma/>
                          <a:shade val="16078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16078"/>
                          <a:invGamma/>
                        </a:srgbClr>
                      </a:gs>
                    </a:gsLst>
                    <a:lin ang="5400000" scaled="1"/>
                  </a:gradFill>
                  <a:latin typeface="Impact"/>
                </a:rPr>
                <a:t>ifit</a:t>
              </a:r>
            </a:p>
          </p:txBody>
        </p:sp>
      </p:grpSp>
      <p:pic>
        <p:nvPicPr>
          <p:cNvPr id="3078" name="Picture 6" descr="UC Davis, University of Califor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83" y="457200"/>
            <a:ext cx="2438400" cy="6852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33783" y="3048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Howard Ferris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19983" y="30480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Ignacio Cid del Prado Vera</a:t>
            </a:r>
            <a:endParaRPr lang="en-US" dirty="0"/>
          </a:p>
        </p:txBody>
      </p:sp>
      <p:pic>
        <p:nvPicPr>
          <p:cNvPr id="22" name="Picture 21" descr="Ferris2006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7583" y="3505200"/>
            <a:ext cx="1828800" cy="2286000"/>
          </a:xfrm>
          <a:prstGeom prst="rect">
            <a:avLst/>
          </a:prstGeom>
        </p:spPr>
      </p:pic>
      <p:sp>
        <p:nvSpPr>
          <p:cNvPr id="3080" name="AutoShape 8" descr="data:image/jpg;base64,/9j/4AAQSkZJRgABAQAAAQABAAD/2wCEAAkGBhQSERUUExQWFRUWFxcXGBcYGBgYGBceHBgVGhccGhcaHSYeGBokHRcVIC8gJCcpLCwsFR8xNTAqNSYrLCkBCQoKDgwOGA8PGSkkHBwpKSkpKSksLCwpLCksLCwpKSkpKSwsKSkpKSwpKSwpKSwsKSksLCwsLCwpKSwsLCwsLP/AABEIAQ4AuwMBIgACEQEDEQH/xAAcAAABBQEBAQAAAAAAAAAAAAAGAgMEBQcBAAj/xABWEAACAQIDAwcHBAwLBwMFAAABAgMAEQQSIQUxQQYTIlFhcZEHIzKBobHBFEJS0RUkM0NTYnKSk7LS8BYlRFRjgqKzwuHxFzRzdKPD07TE4jVVg4Sk/8QAGQEAAwEBAQAAAAAAAAAAAAAAAQIDAAQF/8QAKBEAAgIBBAIBBAIDAAAAAAAAAAECEQMSEyExQVFhIjJSoQQUQnGB/9oADAMBAAIRAxEAPwCHyFB+U4oX+9w/ruKsPKit9lNrumi9ucfGq/kK321i72AECOSTYALIbk9W+rDl7jYp9jytDJHKqywDMhzWOcaHqOvtpI9Bl2FHJ574PDNf+TwHu82tVnJX/fdr/wDNp+q9S+TO0YhhsBC0iCWTCQMkZPTcCMDQbvmnwPVVbsXHxwYvbMkrqkaYiEsxBIGZWA0GupIHrogKjyvnXZxv/KJPfhvqrQsefOmxBUselziAC5N7jjas98rWIWSHZ0iMHRp3ZGW9iCIiD7KGHzG7HORuJuxHjesiWSbjSRoOycRGNr7SJcBWiwmUk6HojiKmbZx0XyPFrzkZc4eYAKxN/NvffxrK4AC8t9fue8X4N11IxGHCAgqFOUm2UDh3UexdyXgP+QxX7G4QXW4jIIZwtukxHbrTO3doRJtXZjl1yomKzm9wt03XHfWf4bDgxJoDaNNSPxRSZIMsyqVy2WUWItbRb791awbkjWP4W4NZLnERFRwF83WNaj8hDmw0pAuDjcWQb8C6keyxrPXw5ADWFtDwNr+jdQbr2XAvRdyV2uMNsibEFHcR4qa6I2Um/MLv1sBmFzY7jQvkfFJvsn8qU+3dkaWvi5f1Iqu9v/7ridfvMnr6NDG1doCeTYcwVkEuJd8jHMV6MQsTYX3XvYb6s9sbaLnaGG+TuqQ4dmE5vkclFaw0tfpEaE+gaGT7WdMPuRnMK/xnhfy2/Vej3BjpLqP39dAeGP8AGeE/Lf8AVejLYoxXyqXncnyf7wRlzcLA21ta983EClh9qNl+5kTyW/8A08aj7vN/gqV5QR09l63+3R/293hVXyITEHYx+R5Of+USZc+W1rrmtm6Oa26/bVhy1Vwux+dy878qjEmX0c1os9raWvVUIzQHXp79zdR69KCfJ0nntrEm327J+vLRKmFx32Skd3Q4AiyRj0g1l13XBzZrm9rGhjkEJf465kgS/K5hGW9EPmly37L2prBXgc8rrfxTNrfzkP6xoswg81HqfucfA/QXxoJ8oy4ldgfbjI2I52MOUy5fTcj0RlJsBe1EW08DtB3wbYOVEgWOLn1be2i30INxk0FtxoGBxLfwokvu+TL/AHCcKPBGe3woGwrj+FctxoIF07Pk8V+/eaRiOQW12ZiNqNYkkWacAC+mmXSgujdlNyHjDY7FKQSrYMhhrcgyxhh16gmrLlHsCHC7FxSQJKil4ZDzt7k85GNCRu0FDOA5M4jny3OGMZbZ1JYnpDo2Q37ddNKtdp8l5pIHVZXdyBZSHCkgg6lmNgNTu4VCM6SHnGV9BJye2VC0ezMU0UzzxYOJYylzGtg46QHEFmO/jTGC2dHPi9uQyxtIjTYW6obMbCQi1txBUGqrZuwsZHEiHFSqEQKETNZbaAC1hp8ahJsfERSzPz8o50oS6587lQwuxzDr4k76bWgaZ/iWHlPwixYTZsaRtEkWIKKjasBlQ6nW99daGUmVXD3e4SRMoK822YMASD84FmO8/NtaxqRtTZTy5LzuxRw3nSx4Dcc51rn2J/pFFK8sfZOeLJJ2kRdlTBJmYjNYxG269rm19aVIFSHmkMhVOdYGQgtdgL7vyPbT0ezVUt51dcvsBHXSJIIyCOdUXB4jqtR3Ym/r5KqhmDmnw6xzIzL5twVfIwIQi2qsCCG6r3F65jMUZMTnOhfnTv3Xtbf1aeFdCwgAc6DYAaEcBbrptpIMwPOi4BHDjb6qG4vkH9fJ0TZ8WhzkR2eRY1kbMSGEahVyrbok2F9TrRNyF5WQYfCPE0gEvymZwpR2upEYucvarUHfK8Nxk9h+qpWzuUGChUq0cUpLE5n52+vDo6W3+NbWvTKRwTXbQScreWUL4jZ8i3c4ed5ZFVSlxlTKFzHjkIFT9pcvEmiljCzDnEdQrNCVXMpGoUZiOO+gvE8rMI0sMiRJE0EnOAorkMdLZg56QFt2lWY8o5xB5nODznQ0gRd/bvFGU/p6LQxO07BybavM46J8hfm3Y5QfS0YWHVvolwnLYqwcYaZjvtzhtrwsFtYVR4zlFHFMRzRLxto4Ive2+/DfTycvXI05wX/pPqqcJSpcDZMacvuJ3ITleuHwvMGOUsJJHzpksM1tOnx06qkcq+VIxMmBCRykw4kSkvlOc9GyjIAL3X2iqbDcqygsiFBe9gQNTxpU/KlpMucM2Q3W7Xyns6joNeyqKUvQm1H8jRDypnLc4Nny5yc1iZjrvtpYDwof5D8ozEdoF4ZM82Kd2CnKyHM90vYm4JI4bqHzyqlP3yb9NJx69da5h9ruoORnS5ucsjLmJ3k2Op7aOuXoGyl/mX/lD5QNiMA0JhkS8kb53ZnBtm0uwBB9fCiRNtzsifaUhtGgveVQbKBooAvffQBLtJ5BZ3d16md2HgxIr3ytz89/0j28M1Lrn6Nsr8i1we15vs7LiTh25wxgGEBrjzaL1XOi33caKRtib+YTeM9AJkN75jc/OzNm/Oveu5z9I/nN9dbVL0F4Y394GybWxRIAmlJO4Zm9wrqS41jbz5P9erPBQ2xEOm+QD2NRbHhfOJ3P7LXp4co0rugNTZW0m3RTn874mnF5M7Sb71J4oPe1afhYd/cPjUyCHf2GnpC/7MdxPJ/Ho1niluRfo9PTdrkJtxqbs/kNtCVSyoVANjncId19xN7VtOxImzThWyHJDZrBrdKa/ROnVU3bCWkUMQWCJc2AzG8ovYbr2rJGbMTj8m2MYXMkQG/WQ/AVFHk3xpHorbffnF8d961/DQ9C3YfcacwqXCdoA9gpkgWY3gvJxi5VVl5vKb2Jk32JHVfeDUkeS3EHXPDb8pu3qBrQtlbQihjgic2ZyVXQ7zO6DW1hrbeassRFYgdst/VIAPjR0msx7afIKaDKptIWBIEYdjobbsvuqBg+T7SOFUqCTlF7r0urUb++tqWL7awp/ElHryf60IzH7ecXuR8mbXhpgwd44gnxNCjANiuTUkQOfKoW1+kGte9gct7bjv6qn7H5Ouj4We6Mkjm2U3IynKcw4b9O6rPlXGebxBtvaI/+o+sVM2Xrs/BE8JZwL2+kp00HZrcnWpvmIY8SBjbCXxE192Y3pvD7PGVTc6i/v+qnNtfd5O1m99O4BugtaHQ+Ts6mzh1mnV2cOs1JjFPKtOT7I67MHWamxbKHWfGlrU2EVuAjS7LXt0pxNlL2+NTo1p5EoUYr/sUvb40v7Fr2+NWqw06MNWpBtgBh1+2IP+MnxFGaxecj/wDye40LQQ+fw3/MQjxYCjR8P52IdfO/3bVLF0NPsssPHqe4e96kwr6Xf8BUfCxnmb/0ant9J/brUySDzch4gDd3J9dVEJuxB5yXtSLs3NJx9Yp7bv3biQI4t+/05uNI2fDaRu1I/wBepm0VDSXG7m4/15qZClTAnx/xV3ZydGP1exj9VSIYvOxjj57T1kX9VxTmCjsB2EjwY1ka6M+2tgnvhGVC2WR7kX+94wN7iaM8VD02P48vsKmkrsXOsd2K83PNILAHNeQ9E34ae2p0sZP6SQnsBjY+8CmcrQGVIj89hD1O6nvyigspfaUi/wBHAx13W+Sjd17tD19taDLD5yA7rYlPaCD7qB8UMu2JQb/cVIvu0aMWH5tz39gpPALtlby3A5qe24c34Xn+Fd5PqfsZhba2xE43kbwN9r13lsto8QL62F7dnOftGlcmgDsqAXGmLm6j8xToCO348aVcQ5Gi/qBDbTefk/KIpWzm6C0xt2W07rYk5z21MwWENgoKsR25f1gKWHRTJ2T4xToFPwbGcj0or9XOr9dTV5PSb80R7OeS/vpxCHF21YQilfYOYa5VI6xJER+vXlGV8jaOBcrxA4X4UTE2JakIlRomqYlYI/FHUoRUzDU5DpTCmfQQ2nw2n8og/vFFHWJw95IhwJmU+uJ/qoLi0nw//MQf3qVoDDz0X5b/AN1LXPi6HyvkXh9lRmMwkHIERbX16LsV+FTHwayKyP6OZT1HohSvupyEdI9w97U7FvbvH6q1QnbHMOl5T+QvskQe41Jxo84Rb72vseWo8EgEhY3sI2Jtxs8f+tOzTZpARuMdt4O524jQ76yMxiPCpzgkyjOpdQwtcAsbjdqNTxpODGh/Lf8AXan1O/vNNYcWB/Kb2kn406BY6qaHskk/WJ+NR8Rp+cdOu8T3v2U/E1+cHVK48Qh+NUu2tp2kMUYvICpduCC2g6ixvuoSlRoxcnSFbTxyKsTE7pkYjecqs1zlGu6gfaEwbaRxKq5iaMobIVa+ZyOiT0t66m3gNTPB7PhAvJdmPH/WomLRQzZRYcKhLIzqjg9gHyu2gsizWDrmXTMttelfUaHx6qkclATsuPjbFymwP9GvDhw8QeNFUsMbKQd9vV6xxoektDG0aAc3zpltbVWKlTbiRuNuB3abistqmI8el8AZjWb5awBQdIk5myi41GvA0T4fHLoOdv1251x4jSqPFbYwwlZjGxYE9LKn+I/CpcPLBQBlUgf8KH9mkV+ikopu7C/BYiOwFz+j/aqy+QQP6RI7sgPsce2gZeXUnC/6OD9inh5QJ+Dv+ZB+xTqbXh/oTQvaDUbOg+nbq6UVx4yUFcq4GfaMUGH/AAYZzqSPSJvlvcWsejffSTy+xH039Swj/BVYOVwQt5u7MxZmaOJ2JO/pODYX1sNBwtW3Pg23flF7jFmgW+Qtbv19YpjZ+3J5biOFcw+azmNm49EOBm9VRl8p2IA6M0yDqVYgPYtdPlTxX85xP/T/AGa24/Qdv5X7Lldp41Trs+X1LIfaqn3mpP2dxv8A9sxHqSb/AMdDZ8qWJO7EYj/pfs1z/afifw8/hD+zR3Ph/oZQXx+yxhw/TRuci6EkbkFwCcjqxAv12t66Jn5TRh0a8QysxIM8YuCjL2W31iM0Y6v3vUd17KEVXQkmpdm//wAOcMOMfV/vEXWTXY+XeG7DfqlQ/Dsr57tvqRh8QUOg9VPz7F+n0b8vlCw6tcJmGUqRzqcbHgb8B41yTyjw3usFhlygc8v0s17kHwrJ9kMJFvbjarlcNS6Zezaoeg6byjx6/a7df3Vf2aQvlITX7X431mA/w0G/J66MOf8AWmqXsKlH0GeB5f8ATYLArPJKGUc4dCURbHojNqpOlvSp/Y+DZVJkN3d2kdutj/lpQ1yVwV8ZBfcHv3mxt/aK+FG7aEg8Db9/CkkmlyymJq+EMYpLbqr8TqO2vT8qsNqqM8pBsckUrKD1ZwuX20xFjM92tYW4jKRu66XQjqU0Q5ywqnkc5jftpzbe2JbeaC216ZIt4DW9UuAx8jE5ihHE5gvgDqT3ClcH2SlNN0VnKfYhS0yjovqew7vbaq/DRWRT10VbWbncO8MesodRa4GUA3OYkgDTrIocMRQBWsCBY6g+0aH1V0JnG15FRCnljpuN70+gosWjwjNVuMj6Rq5QVU7R+6H1e6gx4dkbm9Nw765zQPtp0ivRJSWVURPybqFJ5g1PROzfTnNUuoooFViI+sVBcVZ4q1/hft+uq6dSdwNGPJBtIYDU8iX0330pgxkHqq55P4Is2c7l99OJZf7GwuRAvHee+rqNKgYaPWrJFpkzMWErxWnQldC2428PjRFLDYUKllIzCW5KG/RuALqRa9yL2PCrraEjrGVNi8hOi5jYFSRqbAmy2NUmyZ1SRCSNGB0I37tO8G1XOCwrc3llJzBnGbS/pkqRfTcx0qUrT5OyCUopr/oF7a2fM9jZwt/QQqgA4dFdL3ufXU3kvh5TDKvSymz6ndoVsOJO40RYnYuhPOKBxJRrjuGYindmIFhItbom9yL63tcA6bqxSMDN8Ts7nGdVJtmFgSLi1i3Ybm9ORbOCljbmyvzVvqbDW9+6peOYBtLHpaj411lXeBY0mrihZQo5tLF3RFIBkIY5rdJiNDc8amYLYMDBTJBG7WFywOp7TfWoEToGzMRdNRc2FtSfWaIoNrYbQ8/EAddXUb+81SCdWc05pLSIx/JbCrhpSMNGDkZhlzaEcbFrDvoBRukRYWv8B7a07aG2MK2GkQYmEsVYAK6sScrW0Bvvy1lqKxN8p1N+Gvqp9LJal7LFBVHtE+et3Dv4D4VdI/Ag1M5J7JSbaWHLgsAWcrY2vGjOm7eAygnuoOLGjNIGeb3gsgI0IMkakEbxZmFqf5m3z4d34aH9uvodi30E9aL9VRsRE5D5VS+QZOio6Wt9Ld2tHQgb7RhMIvc54NOHPwgnuGbWnhB+NH+kj/arcYQygXCF8oDWRd/HhSzM30I/0Y+ql2UMv5LMN2dgp5ML9rIWcYhksACzBo4zvI+aR17iapcdsnEJIyyghl0Kk7jv3DQ9frrQPJjgxLBKmfKVmMmlibWRb2ve1xa9L5TPAcTNJLE0jBUvvyG0MZW5Dg7tCLcKKTrglLhmYyYIsBrqBbXjRJsqALGFHr76ptubQDZcqJHqLrHnt/aYk+yrPZuJrOxk7L3DrrVki1AwrX41YwC+g30LGHQulDG28ReZhfRTYeqi5IBYkncSPWKhPyYia7NnJZiT07D3aV0YpKPZz5Pq4QHg30vrra2/sI7a0nYW3udAWRQkqqnQzDMRlALld4uRQ5tPm8Og5pFD3uDxGh3sTf20K8n3lfHxlXJdn6TbwQfSHaN+vdQytT4KYG8bNnncAXJ0HXVZjMXCY2ZXjzGwuGGYi+u7eLX3038oE0acVOVxfiCLjfv0I8KkYtmCEKotYcB+/rrmSrhnpp2A2LkiV3IYXJ33v7K8s/RzcCPGu7TiJc5t99KjYeBpXWJN5NvyRxJ9tK1fCEm0uSunxyF8rEo3zS3oN6+H+VIclTY/v1EHiKh40gpGzi4OjDqvroeGt6sdmMLBHsyW6LdgvbXgdd3ZXZDJpVHk5IqTsZL3+ukmXuq7k2HGw6DMrfjdIfXVfiNgyjcAw/FIufUbV0LImQeNkF599SuSuK/jDDKTZWlKGxto4ZLX4XvUHExMhIZWUjgQRTOExoikznQqQVNtVYG6kWO8ECp5ZcFsUeaNh+waW9Fvzm+um5eT8bCzRlhvsWe3gD76Ak8okl/uzf2/rpX+0OX8O/g1ce78M69h+0Hx2YtrWYDhYlR7CK59iV6pPz3+ugQeUOQfyh/Amvf7Qn/DnwatvV4Zth+0W3khkImmUqQDGNbHfnVgO+1Mcp5GMs4jJLgKSi+llESZjbfawJJ7KGBykIkeRHkjZje6O6HgB6BA3AU8eVZYhndmIV1DMzsQHXKw363BNGORIEsLk7spsekZsRm37gN+n0t3soj2ZyahmUFdoxRNYErNG0Vt1wruwVyL9m6qWFofm+vU/GpkM0drWHfc3NLLL8DLC15CvD7GwcZyvtRXtwjiBHfnAZf7VW2zosLmPMSSyOnzjkVBfTcNSaAohGTazE8ACSfdRtsbBDDxgNYF2F7nW5ACrfst4saaD1PoE46V2Sid46mY+IWuPNp2DU9tROd87Mv0ch9TL/8AE+FcnlAGptrp21UiBnKCZucbOc3V2DeNKncisKVzSAdI9FWtoOJP79VJ2lhw5ud17+6r3kvF5ocNTWXYfAWbD2Gx2bh2F2eMSRkW1ZY55kQ94UL6hUHH4sqh1Fh7N48aJeRGOBw86ucogmYlmNgqNHHJmvfQXZzfsNA+1drc9LLOoT5PLlMaMrBnVQymQyK4y5mQkKQdGG69O8WvofHnceGU+JZmY9Ek9QFzbuqwwUPyfDzSkWYRO2umtrKPzivjStmcpY4XMEqIis1hKBZlsCLSMWJYXFq7yvntBk/CSID+SvnGI7OivjW2lBWTyZnkdAFInmQvUFt13FObNjNrncO329lWODwWcEn99anT7KLBQug+cBvO63ZU6Mj2AmJ67cOuriNtKiwxgCw04W6vVTjtbSjRmiPteS6c3fQ7+3qFAWNW1xxBsfE0W4jF3frN9KFdoKQ7g/SPvoXwzRXJBtrXbUrLSgKjZ06TgSu5OynsunCvW7aFhoZI91NsKksd3dTDighGh7A791WiiqrCA33EjsBNGvI7Z6Mkk8iZubKhQy6HfmbKfStpVFyI+CdyYwSiITW6QkcHiMuRQLdxa/8AVNSdpBn5xM3RZi6sNSuZYzG3crqwNWcmI0DDcerT2DSqLaUuXpJwvcDqO+rLgQdwuKLzuzDK8mHSQr1MrkMB2dJqeK3ANtxI91UWzsUDi0N96uvqZDp6iPbRBfokdRv40QFVjYKttjCygVHkA0NLhmtoNKFBE7XxrKmKgTfiRhbnWxEbzFwbcDmQHsvV9tPY8eHtGgJjCHIL6rdWOmm4s5vfdwtQ9ixzk4HHJp+eqn9aizb+ZsRlFjzaZFF93SJbP1C9uPGurH0QnfgzzaODV8Q0dwUUgE66jX0QbWBJvqKm7UIZIkF/Mpk1N9XOYX67IqD11A2uAuKdwSQuW5bQtYLv1O7d3AVZvHd5SNxeM/8A88H11PIPEk7Lwg6KnTt0+OlPSqAzKL2BA1t9FW0I0PpcOqk6AW7K8hqFcj+KIu02sIxfVpEA7hdm9i+2qqXH5ucfhmyKOu2rW694FK5TYvK8Yv6KsfG6+69RNi4TMgbeTmt2a6nsHvtWCOYeREBYgtIbWGg9QG+w66q9u4Qnzm69gV0+HCiPDYQ65QB1sd7evq7BUbG4bQqN5sO2+n1mlYF2Bl9+6vZtNeyi2LkipAObKx3gxS6H821OYbArBIqPheeW0jFhGTnJ5vKOkBbLZvGkaossgJCTTjXvlA6x6xR19onfs2cd0R+DikmPZ/8AMMR+il+ElIHWwMI6IpllqdzJ5sHXcLab/r8Kf2fybmlcAxuikjpOhUW47xQimx20iVyZ2YXQu0iRRBukzkC+guFv2cRRsu28NoFnjAWwABB0FIi5PxRkHKrsoyqWXNlA4AHQa3PrqPtOdlHoBwBuChWHXYCwNXiqOaUrI+NxOpMLDL9E7u8W9H3VTYnaZBs11Pbu8ahbRVG6cfRPXYgg8Qeqos2KLRGxsffRswjFYrLNHItrhlv4/wCtHcWIDXt1VmixlgSFY2BvYGwtRfyexuaEA79fZoKKZmWxakkUwH1PGnkNMAuuRMKvtJFa2XmJG14ZJIDepRxBluwBJkLytvJ1YkEqAdBut3G1QeSLZcVOw3rgZiCdwu0Y1PAbqeifoKikhVAJvYNfQZrFrMw3W+iK6cPRKfYM7bgBkJFwo6OoJNwAcpOX0jc6ngLXp/ZlyjEnXnSPCOIe4Cu7ShzG5uqgBevgCI9GuAbnp8KTsyS8cnZMB/0kNLlDj7JoGtOKRTavXr1AoBfKnF5ppLHdlQeoC/tb2UXbJwgSBFNrBVBuRqbXNZ5tSXNIx65GPixNaBsCPzSuwuxAJYj2C+4UqMPPjEscquxHFELeBIsao8ROhJF51P40Ntb/AJep7qv5RKToQBVdjopRqbHtW6nxHxrMwZbA26uIQ85IVcW1uQHFt9iND11YMY+Ew/PFZdPiZ0XnFlNyCFKsuYcbEXNxpvqs/hrPxml8V+qoybXRWME12a8Yk/DH1MvxrggX8MPFayT+Gs27nZPBPqpz+Gs34V/zU+qpuc/Q6xR9jfJ/lJ8mbMIg5yj0ncacbKpFz3mtFg2gZirFcoA9HWwNlPFj10Dcm9lKCsrYnApdLc3PIdb3vmCqch7zRlhZwo6Jha19YJDJFmZtAHOugG6rwJTLIx3qFi8Gp3xo/ebHvuKmwXtqdeqpezME2JlMScBd33iMHdccXNrAdl6ppJMDMbyfWaExJAflPOq0cgbV1IymI30bXVe3TSgrECSFnR0yOhKsrDVSN4tW54zY+DJaNYlxGVjHLNJI5OcekgVSoFrjdYAniQai7X5MQ4vmzNdsTGMkUmZhzqalUZhpzgu1id9+NJKUVwVjjlVmd4ZWhwGV4QrWclmJBIfNlAXuIqh2Ficq26r0Z7U5BGWEy4aYtZmVkmupBF7rmsDmB0sR66zqzROysCpU2K0FJPoVxlHsK1xF93jVhhRQpHjeIq42fOb3NUsBf7LxYjxUq3AMuFMQJ3AklgTob+gPGphYEkDMqLYZdM53XscouwuN/C2+1CpxP22STayhRxtdbn2H21eQYhSdb5bjoA3Lai4DAXHXe3G1668b+kjJckbGMDdmNgugsRrpcJYuPM66kcaj7Nn6E3Dz6G3UDELDjwWk43EAnOd29dB2EE9HWPhbrqBh5rLN15oza27Rx4Wt40uToaBbS40CoGP2rZGPYaqpcVqdaRDsybFOI4I2c8bblHWzXso765GyyVso2kIKnqIPurTNlYkSxo6gC6i50JB4ioWB8lxBV5ZUe1i0aAnuGc6Eb9wogxEioloolOUegzMpsLaKQbA7/mmgpr2M8chhtOs0yccBvBHspzC4tZ4zJCSwX7pGfukO/wBIDR0/HHVuFMTOCOu9ZkSp2ns9WPOR2DjXTTN136z20FYuDK7Dhf36j30b4pLqwB7e62tCGPfPIxNv3FKykLIQpQalc3XRFSleS8TY0IuDifycoU+PS0q75JMUlEauJA7qACLEHs330F/VX0fHABvUX7lqr5RbA+VQmMNl1BGpFjrexG64JGlPGFPsSWRPpGC7Z5XNJi2gibLCpKkjRnI0JzbwvUARurSoZfkGxsTLFo4jaQHf02yorHrsD7KGMX5AcSZmdJ8PlLEhSJNBwBstXOxvJvtLDI8fynCyQOpV4JBM6MDa4F+ku7gbdlXXVEa6YvYuC5nDwRC11jQsT85mXM5J4kljr2UxtLHdMC+UW46A+upzwiEiLjGqoB0joFUDVtTpbU1X7RlUsoPRFr66iuGfB6cWqHsPjjJcMGbMBfXRraA3A1a2l+NhfdWc8qOTGIlxM0kEMs0YKi6LnKkIt1YLrmHGjPnshvFJzbda5dOo2YFb0ackIGXCgSPzpzvlkIAZlspGa29s2YX32Apsashnarg+em2LiU0bDzqeoxSA/q1Z4J3jFmil7zG/1V9Jh7C50HXY+8Ka4u2kAvziBd1y2W3qIBqyRyWz5pwiyNiGbmpipPzY3PADgDarMTZTmZHtfRebkF+zcGt3Vu+I5YYdTbnsx/EUsPVaoknL+Meikz+pUHi5v7KtHLpVCNNsxE4DEyNnGHxTdRGHmO61j6J4C1t1JXkrj2DBcHiznC74XUAgn6VtNb8K2Sbl7KfQhjXtd2c/mqAPbUDFcqsQ2rTBB1Rqqf2jc+2klksdIxnEclMahIfB4oH/AIMhHiAQa03kVsxotnxqyCJ2aV35w5GuXITMPSAygcOumsXyljvb5RdybXLu2p6zqKp8VjwrFmfMxsbs1QnLg68MHdhtLKscADWDNdievVgLHqtagDbGIvmbdqd1Jn2rm3NfxtVTtjGWjCgG7MBoL6a309lRUbZabSRVbMmkGJR47hhPHYi9rs1ivr00O+1EU22kXFzQvoOekyHgBnYhT3A28KocLtVo54JHUKsOoUDVrX1I6+01WR+elZm1LEnKDvuSbdu+upLijz5PyFu15VjIYkA2Ped/DjQmuHd20R2va1kYn2Ctd5L8l1jyyOuacjeSeiDuAF7DSjfDoVFsx8TR0kFmro+c12JP/Np/0Un7NdbYGJ/m2I/Qyfs19KKT1nxNLEh6z4mtpKL+Qy758ncR37wPVxNcGnEnrJ+rcKGPstPDGplaOXMAQchj0yre2XiSSdRV5h5OcRXTVXAYa2IuNxFGxiYDfrpDRnhemWa1g1gTuBcAnuBp1cO/VbvajZiu2rydE5uwZWsBmU20G69wb76Gcf5M5DquJlAH4sbe1qM5pQnpyxp3sB7zUJ9s4bNY4uK/UGU0rimPrklSBLY3kw5uXnJZ5ZBcdFio0v1D66mbY5QDDkpHhMUyroCix2NuOcvmq3bb2F1AxbEcciK3/aPvqvxW2I39DE4r1YeKx/OiFKvSRCSyNAdtDl5iGPQwklv6SYe4BvfVNiuUeMfXmIl72Yn4UbSRlt0mMYk/gcEoJ9cdZtieWkxkbIshjDELc4cMQDbW2Ht17q0m12IoZGPybRxzfOjUdQU/E003y5vv5Hcqj4UocsZPoTjubCn/ANtT0XK1+JxI/q4M28YxSWhtEyE2ycW2+aU/1vqpuHZOIjuxUy7iMxvawPWe2rtOU5/C4kd+Hwbe5hTi8piP5ROew4PDH261m17Gipxdg8cZKD0oHHcARSW2yCSOae/Vl/yorj5WqPSVpuw4aOMn+ssqgeFPQ8q8KGYthZrtbohcO2W3UzSg+qlShfLOqGXI+0BKzO5Fo3F+y3vq025hocPhY+cGaeQXSO1yoPz2trv0HWaNZuXcCQsYsLOH3LnEKqSQdcyOx00NuNAG1558XKJJHzSWCqyokZFmJX7mouwudd/bRcox6HalJcht5O/JOsSjEYyMSSMAyxtqsQOozqdC9juIIFFk+Kw0NxzWXLpaOBLD1i1++hvYO0wqxLLjMWrKFL88sro5Fs4DgtcE3seqiQ7TwVyflK6/SB/xAE11RUThyRlIYXlZhOLSj/8AXk/wqacHK/BD763rgxH/AIqT9pN9/hJ7LD/EKUNm4Q/fYvW6D66eokduYteV+C/nAHfHMPegpf8ACvBfzuL+1+zUZ9l4W/3WDu54X3X3BTwBphtnYT8Nh/0v+VHTHxZtMl2ilwu2YnnVFUzOzahEMmVTrrlOlGUMCqNQVsLWzHTqsulvbWa7L8oU2CQp9j8Ki/0ZfD5tLXa9wzdp66uMP5YIm+6YKZb7zG0co9oU1xazv2/QX/ZSJSeg2uhOfKx8d9S12zDaxQ2H0lWT2lqFcL5V9nN6TTRflwOfbGzVZw8tdnSC4xsH9clfY4BFT+teTaPguEx2FbckIvp9x19impZSKxYxxhVFy2RAFA43IFqB9seUvDR9DBIuLm+kBlhT8pyLseweIoJ2zi8ViiTi5y4OvMqcsC9VowbHvNzT7jS5GWOzT38pWAVisZkkykjNFCCp68raAju0p0eUmCwyx4ki34OMe+QVj8SWta1r91WsOOsLEbtKEcjHeOPo0ebymRWOWHE3sbXENgbG17S3Av2HdWWxYXKiqd4VQe+wv7b1NfGr+4pkyg8aWctRlBIjfJr1z5MBvqQdKSL9lJTGpDYh6q6YRau5qTz1LQ/Q1JDxpsg9VSi96bZPXSNFIsjtevIe3XspbR0yWN9BpWSYGybg8Q2YEs1u1j7qsDitbg29dUd27aUVJrojPSiThq5LNpjf0z400Rft7agiGlhf3vTrMLtk2DMrBkYxuuqutgymxAI013kW4gkVsux+UWHngjlaVI2ZRmRit1YaMD3EGsSjU9ftpbYbNqQCe3U1t0Dw2agHYaMcwPXZh7aHeWGzsJHh2YIkc5sY8gCM5uL5gtgVtfhQpLyyxrE2lyDdYBR7hf21WNK0jZ5GZ26ySffXCrK6CZDqNwPqHxp75OhGqqfUD8Kixt1VJRjaqIYkBQBYAAdmnursouKaMlJzmsAaZNRSWJpcket6QUpjDEstO4eeo866/wCVNxOb1roxfYKPNm7rVElJFwd9S8A1kJPEmoeLluSa6G6iKk7IzOSdKce4ApqN7U5zlxUXTDycJpdzwqNzmlKSWpjDxv2/vakBCSAFLMxCqqgksx3AAbya6ZgBckDhc+weutG8nnIZxImMxChQoJhiPpgkWDuOByk2XeM2utUhDUxJSpFHs/yX42WLOzRwNfoxSgsxA4s8TFVvfdY7taTL5Mtoi9kwzdonIv4x6Vs2auBu7wrq2onPuyMXHk52kPvER7p1+IFNS8hNoqf90Zu1JYT6uk61tuY9ntrnOnqHj9VDZibdkYzF5Ptot/JkX8udB+rmqYPJrtH6OH/TN/4q1kznqX1k/VSTiD+L4n6qO0jb0j5qfrrySV4rr7a8ovXBZ2C0cndUhJKbjivTvN8K1goXzvbXedHbTRFt1Jla1awkppK5mqMN9KZjWujC5CNR2VHaLqrh7acU61g0SI5eiBempaU26vcKZuwkQivCQiltTTEDfQ6AxTv4VK2XgJcTKIcOhkkIvv6Kj6TtuVfaeFWHInkqdozugfm44QOcbe5vuCC2X1nwrZ9ibDhw0fNYeMRrvPFnPW7G5Y+ur48V8sjky6eEUvJjyewYYI8gE+IGvOtqqk6nm03ADcCQW7aLnakobDvv7KTeuyMUjkbb7PZuquZj2+A+uuEdvsrmvZ4f50QHc/75T8DXjLbeQPzq6YzvsPE1wuR/qaJhQxI61/O/yr3Pj6Q/OFMHFgGxvf1Wpen7ilMf/9k="/>
          <p:cNvSpPr>
            <a:spLocks noChangeAspect="1" noChangeArrowheads="1"/>
          </p:cNvSpPr>
          <p:nvPr/>
        </p:nvSpPr>
        <p:spPr bwMode="auto">
          <a:xfrm>
            <a:off x="112996" y="-1265238"/>
            <a:ext cx="17811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23971" y="601980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hferris@ucdavis.edu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29583" y="601980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icid@colpos.mx</a:t>
            </a:r>
            <a:endParaRPr lang="en-US" dirty="0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112996" y="2057400"/>
            <a:ext cx="4725987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DEPARTMENT OF ENTOMOLOGY &amp; NEMATOLOGY, 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UNIVERSITY OF CALIFORNIA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Escuela de Posgrado, CATIE</a:t>
            </a:r>
            <a:endParaRPr lang="es-ES_tradnl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82" name="Picture 10" descr="http://www.catie.ac.cr/BANCOMEDIOS/IMAGENES/LOGOAZU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25402"/>
          <a:stretch>
            <a:fillRect/>
          </a:stretch>
        </p:blipFill>
        <p:spPr bwMode="auto">
          <a:xfrm>
            <a:off x="266983" y="1447800"/>
            <a:ext cx="2209800" cy="428626"/>
          </a:xfrm>
          <a:prstGeom prst="rect">
            <a:avLst/>
          </a:prstGeom>
          <a:noFill/>
        </p:spPr>
      </p:pic>
      <p:pic>
        <p:nvPicPr>
          <p:cNvPr id="28" name="Picture 27" descr="Ignacio.JPG"/>
          <p:cNvPicPr>
            <a:picLocks noChangeAspect="1"/>
          </p:cNvPicPr>
          <p:nvPr/>
        </p:nvPicPr>
        <p:blipFill>
          <a:blip r:embed="rId8" cstate="print"/>
          <a:srcRect l="20000" t="12930" r="36667" b="9964"/>
          <a:stretch>
            <a:fillRect/>
          </a:stretch>
        </p:blipFill>
        <p:spPr>
          <a:xfrm>
            <a:off x="5562600" y="35052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81000"/>
            <a:ext cx="9140825" cy="61642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05200" y="533400"/>
            <a:ext cx="417293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dirty="0" smtClean="0"/>
              <a:t>estrías de la cutícula y el campo lateral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0"/>
            <a:ext cx="5319658" cy="6858000"/>
            <a:chOff x="2057400" y="0"/>
            <a:chExt cx="5319658" cy="6858000"/>
          </a:xfrm>
        </p:grpSpPr>
        <p:pic>
          <p:nvPicPr>
            <p:cNvPr id="24580" name="Picture 4" descr="Slide18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6350"/>
              <a:ext cx="5311775" cy="685165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2057400" y="0"/>
              <a:ext cx="5319658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i="1" dirty="0" err="1" smtClean="0"/>
                <a:t>Criconemella</a:t>
              </a:r>
              <a:r>
                <a:rPr lang="es-ES" dirty="0" smtClean="0"/>
                <a:t> </a:t>
              </a:r>
              <a:r>
                <a:rPr lang="es-ES" dirty="0" err="1" smtClean="0"/>
                <a:t>sp.</a:t>
              </a:r>
              <a:endParaRPr lang="es-ES" dirty="0" smtClean="0"/>
            </a:p>
            <a:p>
              <a:pPr algn="ctr"/>
              <a:endParaRPr lang="es-ES" dirty="0" smtClean="0"/>
            </a:p>
            <a:p>
              <a:pPr algn="ctr"/>
              <a:r>
                <a:rPr lang="es-ES" dirty="0" smtClean="0"/>
                <a:t>un nematodo de suelo con estrías grandes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lide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192713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86600" y="243840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Región labial</a:t>
            </a:r>
          </a:p>
          <a:p>
            <a:r>
              <a:rPr lang="es-ES" dirty="0" smtClean="0"/>
              <a:t>con </a:t>
            </a:r>
            <a:r>
              <a:rPr lang="es-ES" dirty="0" err="1" smtClean="0"/>
              <a:t>probolae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175" y="228600"/>
            <a:ext cx="9140825" cy="6589931"/>
            <a:chOff x="3175" y="228600"/>
            <a:chExt cx="9140825" cy="6589931"/>
          </a:xfrm>
        </p:grpSpPr>
        <p:grpSp>
          <p:nvGrpSpPr>
            <p:cNvPr id="7" name="Group 6"/>
            <p:cNvGrpSpPr/>
            <p:nvPr/>
          </p:nvGrpSpPr>
          <p:grpSpPr>
            <a:xfrm>
              <a:off x="3175" y="228600"/>
              <a:ext cx="9140825" cy="6589931"/>
              <a:chOff x="3175" y="228600"/>
              <a:chExt cx="9140825" cy="6589931"/>
            </a:xfrm>
          </p:grpSpPr>
          <p:pic>
            <p:nvPicPr>
              <p:cNvPr id="35844" name="Picture 4" descr="Slide181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40000"/>
              </a:blip>
              <a:srcRect t="982" b="1179"/>
              <a:stretch>
                <a:fillRect/>
              </a:stretch>
            </p:blipFill>
            <p:spPr bwMode="auto">
              <a:xfrm>
                <a:off x="3175" y="228600"/>
                <a:ext cx="9140825" cy="6324600"/>
              </a:xfrm>
              <a:prstGeom prst="rect">
                <a:avLst/>
              </a:prstGeom>
              <a:noFill/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304800" y="6172200"/>
                <a:ext cx="8229600" cy="646331"/>
                <a:chOff x="304800" y="6172200"/>
                <a:chExt cx="8229600" cy="646331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304800" y="6172200"/>
                  <a:ext cx="19812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Rhabditina</a:t>
                  </a:r>
                  <a:endParaRPr lang="en-US" dirty="0" smtClean="0"/>
                </a:p>
                <a:p>
                  <a:pPr algn="ctr"/>
                  <a:r>
                    <a:rPr lang="en-US" dirty="0" err="1" smtClean="0"/>
                    <a:t>Diplogasteroidea</a:t>
                  </a:r>
                  <a:endParaRPr lang="en-US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352800" y="6172200"/>
                  <a:ext cx="2057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</a:t>
                  </a:r>
                  <a:r>
                    <a:rPr lang="en-US" dirty="0" err="1" smtClean="0"/>
                    <a:t>Rhabditina</a:t>
                  </a:r>
                  <a:endParaRPr lang="en-US" dirty="0" smtClean="0"/>
                </a:p>
                <a:p>
                  <a:pPr algn="ctr"/>
                  <a:r>
                    <a:rPr lang="en-US" dirty="0" err="1" smtClean="0"/>
                    <a:t>Rhabditoidea</a:t>
                  </a:r>
                  <a:endParaRPr lang="en-US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248400" y="6172200"/>
                  <a:ext cx="2286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</a:t>
                  </a:r>
                  <a:r>
                    <a:rPr lang="en-US" dirty="0" err="1" smtClean="0"/>
                    <a:t>Araeolaimida</a:t>
                  </a:r>
                  <a:r>
                    <a:rPr lang="en-US" dirty="0" smtClean="0"/>
                    <a:t>   </a:t>
                  </a:r>
                  <a:endParaRPr lang="en-US" dirty="0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1981200" y="5144869"/>
              <a:ext cx="13901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r>
                <a:rPr lang="en-US" dirty="0" smtClean="0"/>
                <a:t> basal</a:t>
              </a:r>
            </a:p>
            <a:p>
              <a:r>
                <a:rPr lang="en-US" dirty="0" smtClean="0"/>
                <a:t>o </a:t>
              </a:r>
              <a:r>
                <a:rPr lang="en-US" dirty="0" err="1" smtClean="0"/>
                <a:t>postcorpo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762000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143000"/>
              <a:ext cx="12747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dienticulos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4800" y="1143000"/>
              <a:ext cx="9797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cavidad</a:t>
              </a:r>
              <a:endParaRPr lang="en-US" dirty="0" smtClean="0"/>
            </a:p>
            <a:p>
              <a:r>
                <a:rPr lang="en-US" dirty="0" err="1" smtClean="0"/>
                <a:t>buccal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4800" y="240268"/>
              <a:ext cx="6848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seta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8661" y="762000"/>
              <a:ext cx="864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anfidio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7400" y="57912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80724" y="54864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76800" y="4343400"/>
              <a:ext cx="145424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r>
                <a:rPr lang="en-US" dirty="0" smtClean="0"/>
                <a:t> basal</a:t>
              </a:r>
            </a:p>
            <a:p>
              <a:r>
                <a:rPr lang="en-US" dirty="0" smtClean="0"/>
                <a:t>o </a:t>
              </a:r>
              <a:r>
                <a:rPr lang="en-US" dirty="0" err="1" smtClean="0"/>
                <a:t>postcorpo</a:t>
              </a:r>
              <a:endParaRPr lang="en-US" dirty="0" smtClean="0"/>
            </a:p>
            <a:p>
              <a:r>
                <a:rPr lang="en-US" dirty="0" smtClean="0"/>
                <a:t>con </a:t>
              </a:r>
              <a:r>
                <a:rPr lang="en-US" dirty="0" err="1" smtClean="0"/>
                <a:t>valvulas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381000"/>
              <a:ext cx="9669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estoma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00" y="240268"/>
              <a:ext cx="122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estoma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2221468"/>
              <a:ext cx="1313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procorpo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05000" y="3657600"/>
              <a:ext cx="17235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r>
                <a:rPr lang="en-US" dirty="0" smtClean="0"/>
                <a:t> </a:t>
              </a:r>
              <a:r>
                <a:rPr lang="en-US" dirty="0" err="1" smtClean="0"/>
                <a:t>mediano</a:t>
              </a:r>
              <a:endParaRPr lang="en-US" dirty="0" smtClean="0"/>
            </a:p>
            <a:p>
              <a:r>
                <a:rPr lang="en-US" dirty="0" smtClean="0"/>
                <a:t>con </a:t>
              </a:r>
              <a:r>
                <a:rPr lang="en-US" dirty="0" err="1" smtClean="0"/>
                <a:t>valvula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2325469"/>
              <a:ext cx="17235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r>
                <a:rPr lang="en-US" dirty="0" smtClean="0"/>
                <a:t> </a:t>
              </a:r>
              <a:r>
                <a:rPr lang="en-US" dirty="0" err="1" smtClean="0"/>
                <a:t>mediano</a:t>
              </a:r>
              <a:endParaRPr lang="en-US" dirty="0" smtClean="0"/>
            </a:p>
            <a:p>
              <a:r>
                <a:rPr lang="en-US" dirty="0" smtClean="0"/>
                <a:t>sin </a:t>
              </a:r>
              <a:r>
                <a:rPr lang="en-US" dirty="0" err="1" smtClean="0"/>
                <a:t>valvula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06620" y="1447800"/>
              <a:ext cx="1313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procorpo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6501" y="3364468"/>
              <a:ext cx="9412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istmo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" y="76200"/>
            <a:ext cx="9144000" cy="6742331"/>
            <a:chOff x="76200" y="76200"/>
            <a:chExt cx="9144000" cy="6742331"/>
          </a:xfrm>
        </p:grpSpPr>
        <p:grpSp>
          <p:nvGrpSpPr>
            <p:cNvPr id="7" name="Group 6"/>
            <p:cNvGrpSpPr/>
            <p:nvPr/>
          </p:nvGrpSpPr>
          <p:grpSpPr>
            <a:xfrm>
              <a:off x="76200" y="76200"/>
              <a:ext cx="9144000" cy="6742331"/>
              <a:chOff x="0" y="76200"/>
              <a:chExt cx="9144000" cy="6742331"/>
            </a:xfrm>
          </p:grpSpPr>
          <p:pic>
            <p:nvPicPr>
              <p:cNvPr id="36868" name="Picture 4" descr="Slide181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40000"/>
              </a:blip>
              <a:srcRect t="1378"/>
              <a:stretch>
                <a:fillRect/>
              </a:stretch>
            </p:blipFill>
            <p:spPr bwMode="auto">
              <a:xfrm>
                <a:off x="3175" y="76200"/>
                <a:ext cx="9140825" cy="6705600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0" y="6172200"/>
                <a:ext cx="18288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Rhabditida</a:t>
                </a:r>
                <a:endParaRPr lang="en-US" dirty="0" smtClean="0"/>
              </a:p>
              <a:p>
                <a:pPr algn="ctr"/>
                <a:r>
                  <a:rPr lang="en-US" dirty="0" err="1" smtClean="0"/>
                  <a:t>Tylenchina</a:t>
                </a:r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33600" y="6324600"/>
                <a:ext cx="2057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dirty="0" err="1" smtClean="0"/>
                  <a:t>Dorylaimida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95800" y="6324600"/>
                <a:ext cx="1905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</a:t>
                </a:r>
                <a:r>
                  <a:rPr lang="en-US" dirty="0" err="1" smtClean="0"/>
                  <a:t>Mononchida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34200" y="6324600"/>
                <a:ext cx="2057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dirty="0" err="1" smtClean="0"/>
                  <a:t>Monhysterida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524997" y="762000"/>
              <a:ext cx="6848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cono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1459468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astil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1916668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puňos</a:t>
              </a: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200" y="2602468"/>
              <a:ext cx="10951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procorpo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3276600"/>
              <a:ext cx="10695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endParaRPr lang="en-US" dirty="0" smtClean="0"/>
            </a:p>
            <a:p>
              <a:r>
                <a:rPr lang="en-US" dirty="0" err="1" smtClean="0"/>
                <a:t>mediano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7861" y="4126468"/>
              <a:ext cx="864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istmo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4659868"/>
              <a:ext cx="1197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postcorpo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56388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1901" y="381000"/>
              <a:ext cx="736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lanza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457200"/>
              <a:ext cx="915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estilete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33400" y="838200"/>
              <a:ext cx="533400" cy="381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52600" y="1154668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extension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6901" y="533400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40901" y="316468"/>
              <a:ext cx="12747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dienticulos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93301" y="685800"/>
              <a:ext cx="9797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cavidad</a:t>
              </a:r>
              <a:endParaRPr lang="en-US" dirty="0" smtClean="0"/>
            </a:p>
            <a:p>
              <a:r>
                <a:rPr lang="en-US" dirty="0" err="1" smtClean="0"/>
                <a:t>buccal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07701" y="76200"/>
              <a:ext cx="736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setas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1002268"/>
              <a:ext cx="864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anfidio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2895600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esófago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18924" y="57150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75" y="76200"/>
            <a:ext cx="9140825" cy="6629400"/>
            <a:chOff x="3175" y="76200"/>
            <a:chExt cx="9140825" cy="6629400"/>
          </a:xfrm>
        </p:grpSpPr>
        <p:grpSp>
          <p:nvGrpSpPr>
            <p:cNvPr id="6" name="Group 5"/>
            <p:cNvGrpSpPr/>
            <p:nvPr/>
          </p:nvGrpSpPr>
          <p:grpSpPr>
            <a:xfrm>
              <a:off x="3175" y="76200"/>
              <a:ext cx="9140825" cy="6629400"/>
              <a:chOff x="3175" y="76200"/>
              <a:chExt cx="9140825" cy="6629400"/>
            </a:xfrm>
          </p:grpSpPr>
          <p:pic>
            <p:nvPicPr>
              <p:cNvPr id="34820" name="Picture 4" descr="Slide181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40000"/>
              </a:blip>
              <a:srcRect t="2220" b="1248"/>
              <a:stretch>
                <a:fillRect/>
              </a:stretch>
            </p:blipFill>
            <p:spPr bwMode="auto">
              <a:xfrm>
                <a:off x="3175" y="76200"/>
                <a:ext cx="9140825" cy="6629400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28600" y="6336268"/>
                <a:ext cx="2438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dirty="0" err="1" smtClean="0"/>
                  <a:t>Chromadorida</a:t>
                </a:r>
                <a:r>
                  <a:rPr lang="en-US" dirty="0" smtClean="0"/>
                  <a:t>    </a:t>
                </a:r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52800" y="6336268"/>
                <a:ext cx="228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dirty="0" err="1" smtClean="0"/>
                  <a:t>Desmodorida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96000" y="6336268"/>
                <a:ext cx="1828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dirty="0" err="1" smtClean="0"/>
                  <a:t>Enoplida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81200" y="5029200"/>
              <a:ext cx="13901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bulbo</a:t>
              </a:r>
              <a:r>
                <a:rPr lang="en-US" dirty="0" smtClean="0"/>
                <a:t> basal</a:t>
              </a:r>
            </a:p>
            <a:p>
              <a:r>
                <a:rPr lang="en-US" dirty="0" smtClean="0"/>
                <a:t>o </a:t>
              </a:r>
              <a:r>
                <a:rPr lang="en-US" dirty="0" err="1" smtClean="0"/>
                <a:t>postcorpo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9757" y="926068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3692" y="914400"/>
              <a:ext cx="12747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dienticulos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6701" y="545068"/>
              <a:ext cx="736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setas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5200" y="457200"/>
              <a:ext cx="864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anfidio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57912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1447800"/>
              <a:ext cx="864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anfidio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71524" y="5943600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intestino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0724" y="5105400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cardia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7659" y="2602468"/>
              <a:ext cx="18261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estriae</a:t>
              </a:r>
              <a:r>
                <a:rPr lang="en-US" dirty="0" smtClean="0"/>
                <a:t> </a:t>
              </a:r>
              <a:r>
                <a:rPr lang="en-US" dirty="0" err="1" smtClean="0"/>
                <a:t>cuticular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3212068"/>
              <a:ext cx="17876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estrias</a:t>
              </a:r>
              <a:r>
                <a:rPr lang="en-US" dirty="0" smtClean="0"/>
                <a:t> </a:t>
              </a:r>
              <a:r>
                <a:rPr lang="en-US" dirty="0" err="1" smtClean="0"/>
                <a:t>cuticular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8701" y="152400"/>
              <a:ext cx="6848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seta 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18" idx="3"/>
            </p:cNvCxnSpPr>
            <p:nvPr/>
          </p:nvCxnSpPr>
          <p:spPr>
            <a:xfrm>
              <a:off x="6093767" y="5290066"/>
              <a:ext cx="764233" cy="1963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44000" cy="5754707"/>
            <a:chOff x="0" y="609600"/>
            <a:chExt cx="9144000" cy="5754707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609600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Formas</a:t>
              </a:r>
              <a:r>
                <a:rPr lang="en-US" dirty="0" smtClean="0"/>
                <a:t> de </a:t>
              </a:r>
              <a:r>
                <a:rPr lang="en-US" dirty="0" err="1" smtClean="0"/>
                <a:t>las</a:t>
              </a:r>
              <a:r>
                <a:rPr lang="en-US" dirty="0" smtClean="0"/>
                <a:t> colas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762000"/>
              <a:ext cx="9144000" cy="5485933"/>
              <a:chOff x="0" y="762000"/>
              <a:chExt cx="9144000" cy="5485933"/>
            </a:xfrm>
          </p:grpSpPr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21606" r="2381" b="10095"/>
              <a:stretch>
                <a:fillRect/>
              </a:stretch>
            </p:blipFill>
            <p:spPr bwMode="auto">
              <a:xfrm>
                <a:off x="0" y="1219200"/>
                <a:ext cx="9144000" cy="5028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6" name="Picture 2" descr="F:\DailyWork-BackupFolder\My Documents\Nacho New Tripylidae\TripylidaeNov2009\Figures\Jpegs\Fig02 Tripylina arenicol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7834" t="42063" r="20500" b="14283"/>
              <a:stretch>
                <a:fillRect/>
              </a:stretch>
            </p:blipFill>
            <p:spPr bwMode="auto">
              <a:xfrm>
                <a:off x="4191000" y="762000"/>
                <a:ext cx="635925" cy="164592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038600" y="2514600"/>
                <a:ext cx="11384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Con spinneret</a:t>
                </a:r>
                <a:endParaRPr 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09800" y="2511623"/>
              <a:ext cx="10791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atenuada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0058" y="2438400"/>
              <a:ext cx="1507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con </a:t>
              </a:r>
              <a:r>
                <a:rPr lang="en-US" sz="1400" dirty="0" err="1" smtClean="0"/>
                <a:t>espinerete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5058" y="2438400"/>
              <a:ext cx="9108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conoide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60058" y="2438400"/>
              <a:ext cx="9108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digitada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191000"/>
              <a:ext cx="9605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filiforme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4114800"/>
              <a:ext cx="16273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convexa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conoide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2831" y="4114800"/>
              <a:ext cx="16273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convexa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conoide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7831" y="4114800"/>
              <a:ext cx="15969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 err="1" smtClean="0"/>
                <a:t>conoide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curvada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0" y="4114800"/>
              <a:ext cx="11592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  </a:t>
              </a:r>
              <a:r>
                <a:rPr lang="en-US" sz="1400" dirty="0" err="1" smtClean="0"/>
                <a:t>conoide</a:t>
              </a:r>
              <a:r>
                <a:rPr lang="en-US" sz="1400" dirty="0" smtClean="0"/>
                <a:t>  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5410200"/>
              <a:ext cx="117852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cylindroide</a:t>
              </a:r>
              <a:endParaRPr lang="en-US" sz="1400" dirty="0" smtClean="0"/>
            </a:p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redondiada</a:t>
              </a:r>
              <a:endParaRPr lang="en-US" sz="1400" dirty="0" smtClean="0"/>
            </a:p>
            <a:p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5864423"/>
              <a:ext cx="11785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mucronada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2465" y="5562600"/>
              <a:ext cx="128913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multidigitada</a:t>
              </a:r>
              <a:endParaRPr lang="en-US" sz="1400" dirty="0" smtClean="0"/>
            </a:p>
            <a:p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5559623"/>
              <a:ext cx="131799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  </a:t>
              </a:r>
              <a:r>
                <a:rPr lang="en-US" sz="1400" dirty="0" err="1" smtClean="0"/>
                <a:t>conoide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 </a:t>
              </a:r>
              <a:r>
                <a:rPr lang="en-US" sz="1400" dirty="0" err="1" smtClean="0"/>
                <a:t>ventralmente</a:t>
              </a:r>
              <a:r>
                <a:rPr lang="en-US" sz="1400" dirty="0" smtClean="0"/>
                <a:t> </a:t>
              </a:r>
            </a:p>
            <a:p>
              <a:pPr algn="ctr"/>
              <a:r>
                <a:rPr lang="en-US" sz="1400" dirty="0" err="1" smtClean="0"/>
                <a:t>arqueada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6033" y="5791200"/>
              <a:ext cx="11993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</a:t>
              </a:r>
              <a:r>
                <a:rPr lang="en-US" sz="1400" dirty="0" err="1" smtClean="0"/>
                <a:t>subdigitada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-28308" y="226547"/>
            <a:ext cx="59859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sz="2800" dirty="0" smtClean="0"/>
              <a:t>Diversidad Funcional de 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904875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552700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095750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885825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36825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097213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831850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655888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890588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595563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3956050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3954463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084388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765175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Group.jpg"/>
          <p:cNvPicPr>
            <a:picLocks noChangeAspect="1"/>
          </p:cNvPicPr>
          <p:nvPr/>
        </p:nvPicPr>
        <p:blipFill>
          <a:blip r:embed="rId3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60227" y="4267200"/>
            <a:ext cx="261161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Servicios</a:t>
            </a:r>
            <a:r>
              <a:rPr lang="en-US" sz="2000" dirty="0" smtClean="0">
                <a:solidFill>
                  <a:srgbClr val="008000"/>
                </a:solidFill>
              </a:rPr>
              <a:t> de </a:t>
            </a:r>
          </a:p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especies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individuales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61125" y="6018213"/>
            <a:ext cx="164019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Servicios</a:t>
            </a:r>
            <a:r>
              <a:rPr lang="en-US" sz="2000" dirty="0" smtClean="0">
                <a:solidFill>
                  <a:srgbClr val="008000"/>
                </a:solidFill>
              </a:rPr>
              <a:t> del</a:t>
            </a:r>
          </a:p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comunidad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/>
              <a:t>Funciones de Cadena Alimenticia del Suelo </a:t>
            </a:r>
            <a:r>
              <a:rPr lang="es-ES" dirty="0" smtClean="0"/>
              <a:t>- actividades metabólicas y de comportamiento de los organismos que afectan los componentes bióticos y abióticos del ecosistema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 Alimentación: La ingestión, digestión, defecación y excreción</a:t>
            </a:r>
            <a:br>
              <a:rPr lang="es-ES" sz="2000" dirty="0" smtClean="0"/>
            </a:br>
            <a:r>
              <a:rPr lang="es-ES" sz="2000" dirty="0" smtClean="0"/>
              <a:t>   Comportamiento: El movimiento, la actividad, la migración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   Las funciones pueden ser clasificadas, subjetivamente, como servicios, 	</a:t>
            </a:r>
            <a:r>
              <a:rPr lang="es-ES" sz="2000" dirty="0" err="1" smtClean="0"/>
              <a:t>dis</a:t>
            </a:r>
            <a:r>
              <a:rPr lang="es-ES" sz="2000" dirty="0" smtClean="0"/>
              <a:t>-servicios (o neutral)</a:t>
            </a:r>
          </a:p>
          <a:p>
            <a:r>
              <a:rPr lang="en-US" sz="2000" b="1" i="1" dirty="0" smtClean="0"/>
              <a:t>  </a:t>
            </a:r>
            <a:endParaRPr lang="en-US" altLang="ja-JP" sz="2000" dirty="0">
              <a:cs typeface="ＭＳ Ｐゴシック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/>
              <a:t>  </a:t>
            </a:r>
            <a:r>
              <a:rPr lang="en-US" sz="2000" b="1" i="1" dirty="0" err="1" smtClean="0"/>
              <a:t>Disservicios</a:t>
            </a:r>
            <a:r>
              <a:rPr lang="en-US" sz="2000" i="1" dirty="0"/>
              <a:t>:</a:t>
            </a:r>
          </a:p>
          <a:p>
            <a:r>
              <a:rPr lang="en-US" sz="2000" dirty="0"/>
              <a:t>	</a:t>
            </a:r>
            <a:r>
              <a:rPr lang="es-ES" dirty="0" smtClean="0"/>
              <a:t>El daño de las plantas de importancia agrícola o ornamental</a:t>
            </a:r>
            <a:br>
              <a:rPr lang="es-ES" dirty="0" smtClean="0"/>
            </a:br>
            <a:r>
              <a:rPr lang="es-ES" dirty="0" smtClean="0"/>
              <a:t>	Dañar los humanos y animales vertebrados</a:t>
            </a:r>
            <a:endParaRPr lang="es-E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505200"/>
            <a:ext cx="9144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/>
          </a:p>
          <a:p>
            <a:r>
              <a:rPr lang="en-US" sz="2000" b="1" i="1" dirty="0"/>
              <a:t>  </a:t>
            </a:r>
            <a:r>
              <a:rPr lang="en-US" sz="2000" b="1" i="1" dirty="0" err="1" smtClean="0"/>
              <a:t>Servicios</a:t>
            </a:r>
            <a:r>
              <a:rPr lang="en-US" sz="2000" i="1" dirty="0"/>
              <a:t>:</a:t>
            </a:r>
          </a:p>
          <a:p>
            <a:r>
              <a:rPr lang="en-US" sz="2000" i="1" dirty="0"/>
              <a:t>	</a:t>
            </a:r>
            <a:r>
              <a:rPr lang="es-ES" dirty="0" smtClean="0"/>
              <a:t>Secuestro y minerales redistribuir</a:t>
            </a:r>
            <a:br>
              <a:rPr lang="es-ES" dirty="0" smtClean="0"/>
            </a:br>
            <a:r>
              <a:rPr lang="es-ES" dirty="0" smtClean="0"/>
              <a:t>	Mineralizar las moléculas orgánicas</a:t>
            </a:r>
            <a:br>
              <a:rPr lang="es-ES" dirty="0" smtClean="0"/>
            </a:br>
            <a:r>
              <a:rPr lang="es-ES" dirty="0" smtClean="0"/>
              <a:t>	Acelerar “</a:t>
            </a:r>
            <a:r>
              <a:rPr lang="es-ES" dirty="0" err="1" smtClean="0"/>
              <a:t>turnover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 smtClean="0"/>
              <a:t>	Regular y disminuir las plagas</a:t>
            </a:r>
            <a:br>
              <a:rPr lang="es-ES" dirty="0" smtClean="0"/>
            </a:br>
            <a:r>
              <a:rPr lang="es-ES" dirty="0" smtClean="0"/>
              <a:t>  	Alterar sustrato para facilitar el acceso a otros organismos</a:t>
            </a:r>
            <a:br>
              <a:rPr lang="es-ES" dirty="0" smtClean="0"/>
            </a:br>
            <a:r>
              <a:rPr lang="es-ES" dirty="0" smtClean="0"/>
              <a:t>	Redistribuir los organismos en el espacio</a:t>
            </a:r>
            <a:br>
              <a:rPr lang="es-ES" dirty="0" smtClean="0"/>
            </a:br>
            <a:r>
              <a:rPr lang="es-ES" dirty="0" smtClean="0"/>
              <a:t>	Deshacer las toxinas</a:t>
            </a:r>
            <a:br>
              <a:rPr lang="es-ES" dirty="0" smtClean="0"/>
            </a:br>
            <a:r>
              <a:rPr lang="es-ES" dirty="0" smtClean="0"/>
              <a:t>	Reducir la erosión del suelo</a:t>
            </a:r>
            <a:br>
              <a:rPr lang="es-ES" dirty="0" smtClean="0"/>
            </a:br>
            <a:r>
              <a:rPr lang="es-ES" dirty="0" smtClean="0"/>
              <a:t>	Aumentar la producción agrícola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5-X-PlantRoot"/>
          <p:cNvPicPr>
            <a:picLocks noChangeAspect="1" noChangeArrowheads="1"/>
          </p:cNvPicPr>
          <p:nvPr/>
        </p:nvPicPr>
        <p:blipFill>
          <a:blip r:embed="rId2" cstate="print"/>
          <a:srcRect l="19200" r="22400"/>
          <a:stretch>
            <a:fillRect/>
          </a:stretch>
        </p:blipFill>
        <p:spPr bwMode="auto">
          <a:xfrm>
            <a:off x="1295400" y="1752600"/>
            <a:ext cx="23225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21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76200" y="3017838"/>
            <a:ext cx="1463675" cy="40011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b="1" dirty="0" smtClean="0"/>
              <a:t>hidratos de carbono</a:t>
            </a:r>
            <a:br>
              <a:rPr lang="es-ES" sz="1000" b="1" dirty="0" smtClean="0"/>
            </a:br>
            <a:r>
              <a:rPr lang="es-ES" sz="1000" b="1" dirty="0" smtClean="0"/>
              <a:t>y proteínas</a:t>
            </a:r>
            <a:endParaRPr lang="es-ES" sz="1000" b="1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685800" y="26670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5800" y="26670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85800" y="3429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85800" y="3962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295400" y="2667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95400" y="39624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65725" y="2879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bacteria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81600" y="38544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181600" y="4738688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hongos</a:t>
            </a:r>
            <a:endParaRPr lang="en-US" dirty="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953000" y="3200400"/>
            <a:ext cx="7620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953000" y="4038600"/>
            <a:ext cx="6858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9530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715000" y="4114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715000" y="3276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715000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408613" y="91440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286000" y="1752600"/>
            <a:ext cx="0" cy="990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6019800" y="41148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6019800" y="32766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019800" y="51054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715000" y="572928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209800" y="50292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  <a:r>
              <a:rPr lang="en-US" baseline="-25000"/>
              <a:t>3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623050" y="2743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protozoa</a:t>
            </a:r>
          </a:p>
          <a:p>
            <a:pPr algn="ctr"/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623623" y="3579813"/>
            <a:ext cx="13260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nematodos</a:t>
            </a:r>
            <a:endParaRPr lang="en-US" dirty="0"/>
          </a:p>
          <a:p>
            <a:pPr algn="ctr"/>
            <a:r>
              <a:rPr lang="en-US" dirty="0" err="1" smtClean="0"/>
              <a:t>artropodos</a:t>
            </a:r>
            <a:endParaRPr lang="en-US" dirty="0"/>
          </a:p>
          <a:p>
            <a:pPr algn="ctr"/>
            <a:r>
              <a:rPr lang="en-US" dirty="0" err="1" smtClean="0"/>
              <a:t>hongos</a:t>
            </a:r>
            <a:endParaRPr lang="en-US" dirty="0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610350" y="4648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artropodos</a:t>
            </a:r>
            <a:endParaRPr lang="en-US" dirty="0"/>
          </a:p>
          <a:p>
            <a:pPr algn="ctr"/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019800" y="4953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6400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172200" y="3063875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7467600" y="44196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7467600" y="3352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7466013" y="5257800"/>
            <a:ext cx="1587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1612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848600" y="37338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otro</a:t>
            </a:r>
            <a:endParaRPr lang="en-US" dirty="0"/>
          </a:p>
          <a:p>
            <a:pPr algn="ctr"/>
            <a:r>
              <a:rPr lang="en-US" dirty="0" err="1" smtClean="0"/>
              <a:t>organismos</a:t>
            </a:r>
            <a:endParaRPr lang="en-US" dirty="0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7924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848600" y="3048000"/>
            <a:ext cx="4572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7848600" y="4343400"/>
            <a:ext cx="457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H="1">
            <a:off x="8761413" y="4343400"/>
            <a:ext cx="1587" cy="1447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84566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7239000" y="44196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7239000" y="33528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V="1">
            <a:off x="7240588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6934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V="1">
            <a:off x="8534400" y="1295400"/>
            <a:ext cx="1588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82296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87630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rot="-5400000">
            <a:off x="7200900" y="4991100"/>
            <a:ext cx="0" cy="3124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74676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 rot="-5400000">
            <a:off x="4114800" y="4953000"/>
            <a:ext cx="0" cy="3200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rot="10800000">
            <a:off x="2514600" y="4038600"/>
            <a:ext cx="0" cy="990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 rot="-5400000">
            <a:off x="2324100" y="4229100"/>
            <a:ext cx="38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7239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8532813" y="533400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 flipV="1">
            <a:off x="5715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H="1" flipV="1">
            <a:off x="2286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rot="5400000" flipH="1" flipV="1">
            <a:off x="5410200" y="-2590800"/>
            <a:ext cx="0" cy="624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>
            <a:off x="60198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71"/>
          <p:cNvSpPr>
            <a:spLocks noChangeShapeType="1"/>
          </p:cNvSpPr>
          <p:nvPr/>
        </p:nvSpPr>
        <p:spPr bwMode="auto">
          <a:xfrm>
            <a:off x="2514600" y="5410200"/>
            <a:ext cx="0" cy="1143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Box 7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57600" y="1991380"/>
            <a:ext cx="5486400" cy="461665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/>
              <a:t>Los nematodos en cada nivel trófico</a:t>
            </a:r>
            <a:endParaRPr lang="es-ES" sz="2400" dirty="0"/>
          </a:p>
        </p:txBody>
      </p:sp>
      <p:sp>
        <p:nvSpPr>
          <p:cNvPr id="72" name="TextBox 7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7090"/>
            <a:ext cx="8001000" cy="400110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Economía de los Ecosistemas: Carbono y Energía son las Monedas</a:t>
            </a:r>
            <a:endParaRPr lang="es-ES" sz="20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581400" y="3657600"/>
            <a:ext cx="1447800" cy="1162110"/>
            <a:chOff x="3581400" y="3657600"/>
            <a:chExt cx="1447800" cy="1162110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581400" y="4038600"/>
              <a:ext cx="533400" cy="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4114800" y="3657600"/>
              <a:ext cx="349250" cy="733425"/>
            </a:xfrm>
            <a:prstGeom prst="rect">
              <a:avLst/>
            </a:prstGeom>
            <a:noFill/>
            <a:ln w="254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</a:p>
            <a:p>
              <a:endParaRPr lang="en-US" sz="600" dirty="0"/>
            </a:p>
            <a:p>
              <a:r>
                <a:rPr lang="en-US" dirty="0"/>
                <a:t>N</a:t>
              </a:r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4419600" y="4038600"/>
              <a:ext cx="533400" cy="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3581400" y="4419600"/>
              <a:ext cx="1447800" cy="40011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hidratos de carbono</a:t>
              </a:r>
              <a:br>
                <a:rPr lang="es-ES" sz="1000" b="1" dirty="0" smtClean="0"/>
              </a:br>
              <a:r>
                <a:rPr lang="es-ES" sz="1000" b="1" dirty="0" smtClean="0"/>
                <a:t>y aminoácidos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0" y="5105400"/>
            <a:ext cx="9144000" cy="1812925"/>
            <a:chOff x="0" y="5045075"/>
            <a:chExt cx="9144000" cy="1812925"/>
          </a:xfrm>
        </p:grpSpPr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0" y="5045075"/>
              <a:ext cx="9144000" cy="1812925"/>
              <a:chOff x="0" y="2785"/>
              <a:chExt cx="5760" cy="1142"/>
            </a:xfrm>
          </p:grpSpPr>
          <p:grpSp>
            <p:nvGrpSpPr>
              <p:cNvPr id="67" name="Group 16"/>
              <p:cNvGrpSpPr>
                <a:grpSpLocks/>
              </p:cNvGrpSpPr>
              <p:nvPr/>
            </p:nvGrpSpPr>
            <p:grpSpPr bwMode="auto">
              <a:xfrm>
                <a:off x="0" y="2785"/>
                <a:ext cx="4800" cy="1142"/>
                <a:chOff x="0" y="2804"/>
                <a:chExt cx="4800" cy="1142"/>
              </a:xfrm>
            </p:grpSpPr>
            <p:pic>
              <p:nvPicPr>
                <p:cNvPr id="6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2804"/>
                  <a:ext cx="4800" cy="114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78" y="3082"/>
                  <a:ext cx="2258" cy="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" sz="1600" dirty="0" smtClean="0"/>
                    <a:t>la transferencia de carbono y energía</a:t>
                  </a:r>
                  <a:endParaRPr lang="es-ES" sz="1600" dirty="0"/>
                </a:p>
              </p:txBody>
            </p:sp>
          </p:grpSp>
          <p:sp>
            <p:nvSpPr>
              <p:cNvPr id="68" name="Rectangle 108"/>
              <p:cNvSpPr>
                <a:spLocks noChangeArrowheads="1"/>
              </p:cNvSpPr>
              <p:nvPr/>
            </p:nvSpPr>
            <p:spPr bwMode="auto">
              <a:xfrm>
                <a:off x="3867" y="2919"/>
                <a:ext cx="1893" cy="100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s-ES" sz="1400" dirty="0" smtClean="0"/>
                  <a:t>El carbono es respirado por todos los organismos</a:t>
                </a:r>
              </a:p>
              <a:p>
                <a:pPr>
                  <a:buFontTx/>
                  <a:buChar char="•"/>
                </a:pPr>
                <a:endParaRPr lang="en-US" sz="1400" dirty="0"/>
              </a:p>
              <a:p>
                <a:r>
                  <a:rPr lang="es-ES" sz="1400" dirty="0" smtClean="0"/>
                  <a:t>Las cantidades de carbono y energía disponible determinar el tamaño y la actividad de la comunidad</a:t>
                </a:r>
                <a:endParaRPr lang="es-ES" sz="14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52400" y="5879068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en-US" dirty="0" err="1" smtClean="0"/>
                <a:t>Recursos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292"/>
            <a:ext cx="8839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Identificación de Nematodos y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Suelo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Lunes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08:00-09:00</a:t>
            </a:r>
            <a:r>
              <a:rPr kumimoji="0" lang="es-MX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Teoría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Características generales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diversidad de los nematodos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Hábitos alimenticios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Ecosistemas del suelo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su importancia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Anatomía de nematodos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morfología, especialmente relacionada con su identificación.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09:00-12:00 Practica de laboratorio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Observación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especimenes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 vivo y reconocimiento de las estructuras de alimentación, esófago y comparación de los estados juveniles y adultos con respecto al sistema reproductor 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Extracción por medio de la técnica de embudos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Baermann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las muestras de los participantes de interés de ellos.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13:00-15:00 Demostración y discusión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Habilidad en el uso de las claves de identificación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Recursos en línea como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Nemaplex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sobre la identificación, biología,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manejo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15:00-17:00 Taxonomía y Clasificación Ecológica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Vista general de la Clasificación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filogenético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Clasificación por hábitos tróficos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 por Yeates y Col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Clasificación basada en estructura del ecosistema (Bongers y Col.)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Clasificación funcional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 Ferris y Col.)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20:00-21:00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Revista de características de anatomía y morfología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5" y="512088"/>
            <a:ext cx="909755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Factores Que Afectan la Abundancia, Diversidad y Actividad de Nematodos en el Suelo</a:t>
            </a:r>
            <a:endParaRPr lang="en-US" dirty="0" smtClean="0"/>
          </a:p>
          <a:p>
            <a:r>
              <a:rPr lang="es-CR" dirty="0" smtClean="0"/>
              <a:t> </a:t>
            </a:r>
            <a:endParaRPr lang="en-US" dirty="0" smtClean="0"/>
          </a:p>
          <a:p>
            <a:pPr lvl="1"/>
            <a:r>
              <a:rPr lang="es-CR" dirty="0" smtClean="0"/>
              <a:t>Recursos</a:t>
            </a:r>
            <a:endParaRPr lang="en-US" dirty="0" smtClean="0"/>
          </a:p>
          <a:p>
            <a:pPr lvl="2"/>
            <a:r>
              <a:rPr lang="es-CR" dirty="0" smtClean="0"/>
              <a:t>Plantas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Tipo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Actividad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Distribución y abundancia de las raíces – vertical y horizontal</a:t>
            </a:r>
            <a:endParaRPr lang="en-US" dirty="0" smtClean="0"/>
          </a:p>
          <a:p>
            <a:pPr lvl="2"/>
            <a:endParaRPr lang="es-CR" dirty="0" smtClean="0"/>
          </a:p>
          <a:p>
            <a:pPr lvl="2"/>
            <a:r>
              <a:rPr lang="es-CR" dirty="0" smtClean="0"/>
              <a:t>Materiales </a:t>
            </a:r>
            <a:r>
              <a:rPr lang="es-CR" dirty="0" err="1" smtClean="0"/>
              <a:t>organicas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Distribución y abundancia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Composición – C, N, calidad, edad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Etapa de </a:t>
            </a:r>
            <a:r>
              <a:rPr lang="es-CR" dirty="0" err="1" smtClean="0"/>
              <a:t>decomposición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Obstinación</a:t>
            </a:r>
            <a:endParaRPr lang="en-US" dirty="0" smtClean="0"/>
          </a:p>
          <a:p>
            <a:pPr lvl="2"/>
            <a:endParaRPr lang="es-CR" dirty="0" smtClean="0"/>
          </a:p>
          <a:p>
            <a:pPr lvl="2"/>
            <a:r>
              <a:rPr lang="es-CR" dirty="0" smtClean="0"/>
              <a:t>Presa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Nematodos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Artrópodos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Otros organismos multicelulares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Bacteria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Hongos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s-CR" dirty="0" smtClean="0"/>
              <a:t>Etc.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04800"/>
            <a:ext cx="909755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Factores Que Afectan la Abundancia, Diversidad y Actividad de Nematodos en el Suelo</a:t>
            </a:r>
            <a:endParaRPr lang="en-US" dirty="0" smtClean="0"/>
          </a:p>
          <a:p>
            <a:r>
              <a:rPr lang="es-CR" dirty="0" smtClean="0"/>
              <a:t> </a:t>
            </a:r>
            <a:endParaRPr lang="en-US" dirty="0" smtClean="0"/>
          </a:p>
          <a:p>
            <a:pPr lvl="1"/>
            <a:r>
              <a:rPr lang="es-CR" dirty="0" smtClean="0"/>
              <a:t>Enemigos naturales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Nematodos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Artrópodos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Otros organismos multicelulares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Bacteria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Hongos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err="1" smtClean="0"/>
              <a:t>Tardigradas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Etc.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s-CR" dirty="0" smtClean="0"/>
              <a:t>Ambiente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Temperatura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err="1" smtClean="0"/>
              <a:t>Humididad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Salinidad</a:t>
            </a:r>
            <a:endParaRPr lang="en-US" dirty="0" smtClean="0"/>
          </a:p>
          <a:p>
            <a:pPr lvl="1"/>
            <a:endParaRPr lang="es-CR" dirty="0" smtClean="0"/>
          </a:p>
          <a:p>
            <a:pPr lvl="1"/>
            <a:r>
              <a:rPr lang="es-CR" dirty="0" smtClean="0"/>
              <a:t>Suelo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Textura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Estructura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Densidad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err="1" smtClean="0"/>
              <a:t>Compación</a:t>
            </a:r>
            <a:r>
              <a:rPr lang="es-CR" dirty="0" smtClean="0"/>
              <a:t> y estratos impenetrable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Agregación y estabilidad de los agregados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909755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Factores Que Afectan la Abundancia, Diversidad y Actividad de Nematodos en el Suelo</a:t>
            </a:r>
            <a:endParaRPr lang="en-US" dirty="0" smtClean="0"/>
          </a:p>
          <a:p>
            <a:r>
              <a:rPr lang="es-CR" dirty="0" smtClean="0"/>
              <a:t> </a:t>
            </a:r>
            <a:endParaRPr lang="en-US" dirty="0" smtClean="0"/>
          </a:p>
          <a:p>
            <a:pPr lvl="1"/>
            <a:r>
              <a:rPr lang="es-CR" dirty="0" err="1" smtClean="0"/>
              <a:t>Toxicos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Pesticidas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Fertilizantes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Contaminantes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Productos defensivos de las plantas</a:t>
            </a:r>
            <a:endParaRPr lang="en-US" dirty="0" smtClean="0"/>
          </a:p>
          <a:p>
            <a:pPr lvl="1"/>
            <a:endParaRPr lang="es-CR" dirty="0" smtClean="0"/>
          </a:p>
          <a:p>
            <a:pPr lvl="1"/>
            <a:r>
              <a:rPr lang="es-CR" dirty="0" smtClean="0"/>
              <a:t>Administración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Rotación de </a:t>
            </a:r>
            <a:r>
              <a:rPr lang="es-CR" dirty="0" err="1" smtClean="0"/>
              <a:t>cultivars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Labranza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Riego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Enmienda de las recursos</a:t>
            </a:r>
          </a:p>
          <a:p>
            <a:pPr lvl="1"/>
            <a:endParaRPr lang="es-CR" dirty="0" smtClean="0"/>
          </a:p>
          <a:p>
            <a:pPr lvl="1"/>
            <a:r>
              <a:rPr lang="es-CR" dirty="0" smtClean="0"/>
              <a:t>Nematodos</a:t>
            </a:r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Sensibilidad a perturbación</a:t>
            </a:r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Ciclo de vida y fecundidad</a:t>
            </a:r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Nivel trófico</a:t>
            </a:r>
          </a:p>
          <a:p>
            <a:pPr lvl="2">
              <a:buFont typeface="Arial" pitchFamily="34" charset="0"/>
              <a:buChar char="•"/>
            </a:pPr>
            <a:r>
              <a:rPr lang="es-CR" dirty="0" smtClean="0"/>
              <a:t>Gremios estructurales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762000"/>
            <a:ext cx="89154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Identificación de Nematodos y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Suelo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08:00-09:00 Teoría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Diversidad y características de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nematodos parásitos de plantas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2.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Hábitos alimenticios en relación al tamaño del estilete, y morfología de las glándulas esofágicas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09:00-12:00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Practica de laboratorio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 Observación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especimenes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 vivo, pesca de nematodos parásitos de  plantas y montaje temporal para observación e identificación con el uso del microscopio compuesto        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Observación y registro de las características variables de nematodos parásitos de plantas.   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13:00-17:00 Practica de laboratorio </a:t>
            </a:r>
          </a:p>
          <a:p>
            <a:pPr marL="342900" lvl="0" indent="-342900" eaLnBrk="0" hangingPunct="0">
              <a:buFont typeface="+mj-lt"/>
              <a:buAutoNum type="alphaL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Uso de claves para la identificación a nivel de familia y género de nematodos parásitos de planta</a:t>
            </a:r>
          </a:p>
          <a:p>
            <a:pPr marL="342900" lvl="0" indent="-342900" eaLnBrk="0" hangingPunct="0">
              <a:buFont typeface="+mj-lt"/>
              <a:buAutoNum type="alphaL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Toma de nuevas muestras para su extracción con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Embudos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Baermann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+mj-lt"/>
              <a:buAutoNum type="alphaL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Ejercicio usando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Nemaplex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sobre la diversidad y biología de nematodos parásitos de plantas.</a:t>
            </a:r>
          </a:p>
          <a:p>
            <a:pPr marL="342900" lvl="0" indent="-342900" eaLnBrk="0" hangingPunct="0">
              <a:buFont typeface="+mj-lt"/>
              <a:buAutoNum type="alphaL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20:00-21:00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Revista de características de nematodos parásitos de plantas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575876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Identificación de Nematodos y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Suelo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Miércoles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08:00-09:00  Teoría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Diversidad y características de nematodos bacteriófagos y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micofagos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Estructuras de la cavidad bucal en relación a los hábitos alimenticios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Enriquecimiento de los oportunistas vs los grupos basales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09:00-12:00 Practica del laboratorio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Observación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especimenes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 vivo, pesca de nematodos bacteriófagos y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micofagos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montaje en preparaciones temporales para su identificación.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Observación de las características morfológicas de nematodos bacteriófagos y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micofagos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13:00-17:00 Practica del laboratorio</a:t>
            </a:r>
            <a:endParaRPr lang="es-MX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Uso de claves para su identificación a nivel de familia.</a:t>
            </a:r>
          </a:p>
          <a:p>
            <a:pPr eaLnBrk="0" hangingPunct="0">
              <a:buFontTx/>
              <a:buAutoNum type="arabicPeriod"/>
              <a:tabLst>
                <a:tab pos="342900" algn="l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Toma muestras para su extracción con </a:t>
            </a:r>
            <a:r>
              <a:rPr lang="es-MX" sz="1400" dirty="0" smtClean="0">
                <a:latin typeface="Arial" pitchFamily="34" charset="0"/>
                <a:cs typeface="Arial" pitchFamily="34" charset="0"/>
                <a:hlinkClick r:id="rId2"/>
              </a:rPr>
              <a:t>Embudos de </a:t>
            </a:r>
            <a:r>
              <a:rPr lang="es-MX" sz="1400" dirty="0" err="1" smtClean="0">
                <a:latin typeface="Arial" pitchFamily="34" charset="0"/>
                <a:cs typeface="Arial" pitchFamily="34" charset="0"/>
                <a:hlinkClick r:id="rId2"/>
              </a:rPr>
              <a:t>Baermann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y para Análisis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Faunal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Ejercicio usando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Nemaplex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sobre la diversidad, biología y ecología de nematodos bacteriófagos y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micofagos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20:00-21:00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Problemas y soluciones con </a:t>
            </a:r>
            <a:r>
              <a:rPr lang="es-MX" sz="1400" i="1" dirty="0" err="1" smtClean="0">
                <a:latin typeface="Arial" pitchFamily="34" charset="0"/>
                <a:cs typeface="Arial" pitchFamily="34" charset="0"/>
              </a:rPr>
              <a:t>Nacobbus</a:t>
            </a: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i="1" dirty="0" err="1" smtClean="0">
                <a:latin typeface="Arial" pitchFamily="34" charset="0"/>
                <a:cs typeface="Arial" pitchFamily="34" charset="0"/>
              </a:rPr>
              <a:t>aberrans</a:t>
            </a: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America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Central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04800" y="386745"/>
            <a:ext cx="8534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Identificación de Nematodos y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Suelo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Jueves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08:00-09:00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Teoría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Diversidad y características de nematodos omnívoros y depredadores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Hábitos alimenticios y estructuras orales) estiletes vs estomas amplios, y características del esófago.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Gremios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Estructural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asignaciones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09:00-12:00. Practica del laboratorio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Observación de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especimenes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 vivo, pesca de nematodos omnívoros y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depredadores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montaje en preparaciones temporales, para su identificación.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Observación de las características morfológicas de nematodos omnívoros y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depredadores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13:00-17:00. Practica del laboratorio</a:t>
            </a:r>
            <a:endParaRPr lang="es-MX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Uso de claves para su identificación a nivel de familia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Demostración en el uso de claves para identificación de nematodos de los ordenes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Dorylaimida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Monochida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AutoNum type="arabicPeriod"/>
              <a:tabLst>
                <a:tab pos="342900" algn="l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Conteo de nematodos in las muestras para Análisis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Faunal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Ejercicio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con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Nemaplex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sobre la diversidad, biología, y ecología de este grupo de nematodos.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20:00-21:00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Las estomas de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Mononchida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y otros depredadores</a:t>
            </a:r>
            <a:endParaRPr lang="es-MX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" y="1129843"/>
            <a:ext cx="805180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Identificación de Nematodos y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Ecologia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Suelo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Viernes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08:00-09:00 Teoría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 Nematodos como indicadores de servicios y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disservicios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ecosistemas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Conceptos de niveles de daño en plantas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 Análisis de la fauna de nematodos e introducción para los índices  metabólicos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09:00-12:00 Practica del laboratorio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1.Conteo de nematodos extraídos  de las muestras de suelo 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Extracción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por centrifuga y montaje en preparaciones temporales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13:00-17:00 Practica del laboratorio</a:t>
            </a:r>
            <a:endParaRPr lang="es-MX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Identifique 100 nematodos dependiendo de sus hábitos alimenticios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Use el analizador de fauna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Nemaplex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para cadenas alimenticias y condiciones ecológicas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Entrega de un reporte de los grupos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encontrados.y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las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caracteristicas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ecosistema ellos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indican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Discusión para aclarar dudas, preguntas en general de los temas tratados en el  curso 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276600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Identificación y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interéses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de Participantes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0" y="533400"/>
            <a:ext cx="9140825" cy="5495925"/>
            <a:chOff x="0" y="533400"/>
            <a:chExt cx="9140825" cy="5495925"/>
          </a:xfrm>
        </p:grpSpPr>
        <p:pic>
          <p:nvPicPr>
            <p:cNvPr id="10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6248400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algunos</a:t>
            </a:r>
            <a:r>
              <a:rPr lang="en-US" sz="2000" dirty="0" smtClean="0"/>
              <a:t> </a:t>
            </a:r>
            <a:r>
              <a:rPr lang="en-US" sz="2000" dirty="0" err="1" smtClean="0"/>
              <a:t>estimaciónes</a:t>
            </a:r>
            <a:r>
              <a:rPr lang="en-US" sz="2000" dirty="0" smtClean="0"/>
              <a:t> de </a:t>
            </a:r>
            <a:r>
              <a:rPr lang="en-US" sz="2000" dirty="0" err="1" smtClean="0"/>
              <a:t>conveniencia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905</Words>
  <Application>Microsoft Office PowerPoint</Application>
  <PresentationFormat>On-screen Show (4:3)</PresentationFormat>
  <Paragraphs>410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reviewer</cp:lastModifiedBy>
  <cp:revision>116</cp:revision>
  <dcterms:created xsi:type="dcterms:W3CDTF">2004-10-06T00:58:24Z</dcterms:created>
  <dcterms:modified xsi:type="dcterms:W3CDTF">2012-08-08T22:26:26Z</dcterms:modified>
</cp:coreProperties>
</file>