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321" r:id="rId3"/>
    <p:sldId id="316" r:id="rId4"/>
    <p:sldId id="297" r:id="rId5"/>
    <p:sldId id="299" r:id="rId6"/>
    <p:sldId id="319" r:id="rId7"/>
    <p:sldId id="267" r:id="rId8"/>
    <p:sldId id="268" r:id="rId9"/>
    <p:sldId id="315" r:id="rId10"/>
    <p:sldId id="280" r:id="rId11"/>
    <p:sldId id="314" r:id="rId12"/>
    <p:sldId id="265" r:id="rId13"/>
    <p:sldId id="269" r:id="rId14"/>
    <p:sldId id="270" r:id="rId15"/>
    <p:sldId id="279" r:id="rId16"/>
    <p:sldId id="318" r:id="rId17"/>
    <p:sldId id="281" r:id="rId18"/>
    <p:sldId id="302" r:id="rId19"/>
    <p:sldId id="313" r:id="rId20"/>
    <p:sldId id="283" r:id="rId21"/>
    <p:sldId id="300" r:id="rId22"/>
    <p:sldId id="317" r:id="rId23"/>
    <p:sldId id="303" r:id="rId24"/>
    <p:sldId id="304" r:id="rId25"/>
    <p:sldId id="30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0D8"/>
    <a:srgbClr val="7FE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2" autoAdjust="0"/>
  </p:normalViewPr>
  <p:slideViewPr>
    <p:cSldViewPr>
      <p:cViewPr varScale="1">
        <p:scale>
          <a:sx n="78" d="100"/>
          <a:sy n="78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1D4A-95C9-40B3-872E-041E0FDB8A9F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9A67-4457-4C38-9ED5-8FDEC61A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Ecology/foodwebs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lpnemweb.ucdavis.edu/nemaplex/Mangmnt/Biologic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100" smtClean="0"/>
              <a:t>30 min talk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Interactions: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affect other organisms, other organisms affect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plants – plants provide food for nematodes.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bacteria, nematodes farm bacteria – in soil, insects,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bacteria feed nematodes, bacteria kill nematodes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fungi and are fed upon by fungi.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Nematodes feed on protozoa and microarthropods, tardigrades, mites,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collembola and are fed upon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What are the ecosystem effects (effects on functions)?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Enrichment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Movement of and to resources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cycling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Nutrient and carbon movement and sequestration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Effects on services?</a:t>
            </a:r>
          </a:p>
          <a:p>
            <a:pPr>
              <a:lnSpc>
                <a:spcPct val="80000"/>
              </a:lnSpc>
            </a:pPr>
            <a:endParaRPr lang="en-US" sz="1100" smtClean="0"/>
          </a:p>
          <a:p>
            <a:pPr>
              <a:lnSpc>
                <a:spcPct val="80000"/>
              </a:lnSpc>
            </a:pPr>
            <a:r>
              <a:rPr lang="en-US" sz="1100" smtClean="0"/>
              <a:t>Antagonists of nematodes occur in many groups of organisms that are components of the </a:t>
            </a:r>
            <a:r>
              <a:rPr lang="en-US" sz="1100" smtClean="0">
                <a:hlinkClick r:id="rId3" action="ppaction://hlinkfile"/>
              </a:rPr>
              <a:t>soil food web</a:t>
            </a:r>
            <a:r>
              <a:rPr lang="en-US" sz="1100" smtClean="0"/>
              <a:t>.  </a:t>
            </a:r>
          </a:p>
          <a:p>
            <a:pPr>
              <a:lnSpc>
                <a:spcPct val="80000"/>
              </a:lnSpc>
            </a:pPr>
            <a:r>
              <a:rPr lang="en-US" sz="1100" smtClean="0"/>
              <a:t>The interactions of many soil organisms results in biological buffering or regulation of the nematode population through the mechanisms of </a:t>
            </a:r>
            <a:r>
              <a:rPr lang="en-US" sz="1100" i="1" smtClean="0">
                <a:hlinkClick r:id="rId4" action="ppaction://hlinkfile"/>
              </a:rPr>
              <a:t>Exploitation</a:t>
            </a:r>
            <a:r>
              <a:rPr lang="en-US" sz="1100" smtClean="0"/>
              <a:t>, </a:t>
            </a:r>
            <a:r>
              <a:rPr lang="en-US" sz="1100" i="1" smtClean="0">
                <a:hlinkClick r:id="rId4" action="ppaction://hlinkfile"/>
              </a:rPr>
              <a:t>Competition</a:t>
            </a:r>
            <a:r>
              <a:rPr lang="en-US" sz="1100" smtClean="0"/>
              <a:t>, and </a:t>
            </a:r>
            <a:r>
              <a:rPr lang="en-US" sz="1100" i="1" smtClean="0">
                <a:hlinkClick r:id="rId4" action="ppaction://hlinkfile"/>
              </a:rPr>
              <a:t>Antibiosis</a:t>
            </a:r>
            <a:endParaRPr lang="en-US" sz="1100" smtClean="0"/>
          </a:p>
          <a:p>
            <a:pPr>
              <a:lnSpc>
                <a:spcPct val="80000"/>
              </a:lnSpc>
            </a:pPr>
            <a:endParaRPr lang="en-US" sz="1100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35B75-5787-4119-985E-1A843CBD11AC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9A67-4457-4C38-9ED5-8FDEC61A23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25DC7-CA3E-469F-A247-519B3E7F4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BE3D6-8C65-4CA4-A731-48C20C92E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D540-3E32-40FA-BE4F-BE167D54E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E335A-98AF-4BEB-AD5F-867F48B2A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9BB7-FD40-4509-A1A8-44D525F1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673B5-9637-4E2D-B7D2-CD1131DD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36274-6CE9-4F03-AFAC-D30D72BD6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1333-E1AC-4146-90B6-128598F36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12932-4840-43DE-8FA7-020D734A6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8ADB-0ED2-4891-89BD-4C3ED19A7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07B8-B9CA-48C6-99CF-76FC6B82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44D2FF-93D2-4DE4-81E6-2D8FD92954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F:\DailyWork-BackupFolder\Nemaplex-WE\WEBSHARE\WWWROOT\NEMAPLEX\Plntpara\plntpara.htm" TargetMode="External"/><Relationship Id="rId7" Type="http://schemas.openxmlformats.org/officeDocument/2006/relationships/hyperlink" Target="file:///F:\DailyWork-BackupFolder\Nemaplex-WE\WEBSHARE\WWWROOT\NEMAPLEX\powerpoint\Lecture3.ppt" TargetMode="External"/><Relationship Id="rId2" Type="http://schemas.openxmlformats.org/officeDocument/2006/relationships/hyperlink" Target="file:///F:\DailyWork-BackupFolder\Nemaplex-WE\WEBSHARE\WWWROOT\NEMAPLEX\Plntpara\plntparamnu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F:\DailyWork-BackupFolder\Nemaplex-WE\WEBSHARE\WWWROOT\NEMAPLEX\Methods\extrmeth.htm" TargetMode="External"/><Relationship Id="rId5" Type="http://schemas.openxmlformats.org/officeDocument/2006/relationships/hyperlink" Target="file:///F:\DailyWork-BackupFolder\Nemaplex-WE\WEBSHARE\WWWROOT\NEMAPLEX\powerpoint\Lecture4.ppt" TargetMode="External"/><Relationship Id="rId4" Type="http://schemas.openxmlformats.org/officeDocument/2006/relationships/hyperlink" Target="file:///F:\DailyWork-BackupFolder\Nemaplex-WE\WEBSHARE\WWWROOT\NEMAPLEX\Courseinfo\Curso%20en%20Espanol\Clase%203.ppt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lickr.com/photos/32443304@N07/4980328462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roup.jp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 txBox="1">
            <a:spLocks/>
          </p:cNvSpPr>
          <p:nvPr/>
        </p:nvSpPr>
        <p:spPr bwMode="auto">
          <a:xfrm>
            <a:off x="0" y="11430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109734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kern="0" dirty="0">
                <a:solidFill>
                  <a:schemeClr val="tx2"/>
                </a:solidFill>
              </a:rPr>
              <a:t>Identificación de los Nematodos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y</a:t>
            </a:r>
            <a:br>
              <a:rPr lang="es-ES" sz="3200" kern="0" dirty="0">
                <a:solidFill>
                  <a:schemeClr val="tx2"/>
                </a:solidFill>
              </a:rPr>
            </a:br>
            <a:r>
              <a:rPr lang="es-ES" sz="3200" kern="0" dirty="0">
                <a:solidFill>
                  <a:schemeClr val="tx2"/>
                </a:solidFill>
              </a:rPr>
              <a:t>Ecología del Suelo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909" y="3007078"/>
            <a:ext cx="59041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Clase</a:t>
            </a:r>
            <a:r>
              <a:rPr lang="en-US" sz="2800" dirty="0" smtClean="0"/>
              <a:t> 3</a:t>
            </a:r>
          </a:p>
          <a:p>
            <a:pPr algn="ctr"/>
            <a:r>
              <a:rPr lang="es-ES" sz="2800" dirty="0"/>
              <a:t>Nematodos parásitos de las plantas</a:t>
            </a:r>
          </a:p>
          <a:p>
            <a:pPr algn="ctr"/>
            <a:r>
              <a:rPr lang="es-ES" sz="2800" dirty="0" smtClean="0"/>
              <a:t>Características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15686" y="5486400"/>
            <a:ext cx="610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Howard Ferris e Ignacio Cid del Prado Vera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lide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63"/>
            <a:ext cx="8401050" cy="68532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28337" y="1295400"/>
            <a:ext cx="317266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Estiletes diferentes</a:t>
            </a:r>
          </a:p>
          <a:p>
            <a:endParaRPr lang="es-ES" dirty="0" smtClean="0">
              <a:solidFill>
                <a:srgbClr val="002060"/>
              </a:solidFill>
            </a:endParaRPr>
          </a:p>
          <a:p>
            <a:r>
              <a:rPr lang="es-ES" dirty="0" smtClean="0">
                <a:solidFill>
                  <a:srgbClr val="002060"/>
                </a:solidFill>
              </a:rPr>
              <a:t>Que hábitos de alimentación </a:t>
            </a:r>
          </a:p>
          <a:p>
            <a:r>
              <a:rPr lang="es-ES" dirty="0" smtClean="0">
                <a:solidFill>
                  <a:srgbClr val="002060"/>
                </a:solidFill>
              </a:rPr>
              <a:t>es lo que sugiere?</a:t>
            </a:r>
            <a:endParaRPr lang="es-E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0000" t="28190" r="33810" b="5524"/>
          <a:stretch>
            <a:fillRect/>
          </a:stretch>
        </p:blipFill>
        <p:spPr bwMode="auto">
          <a:xfrm>
            <a:off x="2667000" y="76200"/>
            <a:ext cx="419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680" y="328826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estiletes de tipo estoma-estilete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6096000" y="21336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  </a:t>
            </a:r>
            <a:r>
              <a:rPr lang="es-ES" dirty="0" err="1" smtClean="0"/>
              <a:t>odonto</a:t>
            </a:r>
            <a:r>
              <a:rPr lang="es-ES" dirty="0" smtClean="0"/>
              <a:t>-estilete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lide4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762500" cy="6862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25146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hembra</a:t>
            </a:r>
            <a:r>
              <a:rPr lang="en-US" dirty="0" smtClean="0"/>
              <a:t> </a:t>
            </a:r>
            <a:r>
              <a:rPr lang="en-US" dirty="0" err="1" smtClean="0"/>
              <a:t>globosa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04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hembra</a:t>
            </a:r>
            <a:r>
              <a:rPr lang="en-US" dirty="0" smtClean="0"/>
              <a:t> </a:t>
            </a:r>
            <a:r>
              <a:rPr lang="en-US" dirty="0" err="1" smtClean="0"/>
              <a:t>vermiforme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lide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04800"/>
            <a:ext cx="9140825" cy="61166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142998" y="533400"/>
            <a:ext cx="647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etapas del desarrollo de los juveniles de </a:t>
            </a:r>
            <a:r>
              <a:rPr lang="es-ES" i="1" dirty="0" err="1" smtClean="0"/>
              <a:t>Meloidogyne</a:t>
            </a:r>
            <a:r>
              <a:rPr lang="es-ES" dirty="0" smtClean="0"/>
              <a:t> </a:t>
            </a:r>
            <a:r>
              <a:rPr lang="es-ES" dirty="0" err="1" smtClean="0"/>
              <a:t>spp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lide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0825" cy="63785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304800"/>
            <a:ext cx="61013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La hembra de </a:t>
            </a:r>
            <a:r>
              <a:rPr lang="es-ES" i="1" dirty="0" err="1" smtClean="0"/>
              <a:t>Meloidogyne</a:t>
            </a:r>
            <a:r>
              <a:rPr lang="es-ES" dirty="0" smtClean="0"/>
              <a:t> </a:t>
            </a:r>
            <a:r>
              <a:rPr lang="es-ES" dirty="0" err="1" smtClean="0"/>
              <a:t>sp</a:t>
            </a:r>
            <a:r>
              <a:rPr lang="es-ES" dirty="0" smtClean="0"/>
              <a:t>. en relación con un alfiler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lide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143000"/>
            <a:ext cx="9140825" cy="45132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381000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estilete de tipo </a:t>
            </a:r>
            <a:r>
              <a:rPr lang="es-ES" dirty="0" err="1" smtClean="0"/>
              <a:t>estomato</a:t>
            </a:r>
            <a:r>
              <a:rPr lang="es-ES" dirty="0" smtClean="0"/>
              <a:t>-estilete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lide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5" y="0"/>
            <a:ext cx="4543425" cy="68611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048000"/>
            <a:ext cx="2428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músculos proyectores</a:t>
            </a:r>
          </a:p>
          <a:p>
            <a:pPr algn="ctr"/>
            <a:r>
              <a:rPr lang="es-ES" dirty="0" smtClean="0"/>
              <a:t>del estilete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1295400" y="41910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epidermis</a:t>
            </a:r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1447800" y="22860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cutícula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canal esofágico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5638800"/>
            <a:ext cx="25146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4419600"/>
            <a:ext cx="121920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3276600"/>
            <a:ext cx="1905000" cy="76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>
            <a:off x="2427555" y="2470666"/>
            <a:ext cx="1382445" cy="19633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lide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762000"/>
            <a:ext cx="9140825" cy="511492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67000" y="1143000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Muda del nematodo y cono del estilete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2947988" y="0"/>
            <a:ext cx="6196012" cy="6858000"/>
          </a:xfrm>
          <a:prstGeom prst="rect">
            <a:avLst/>
          </a:prstGeom>
          <a:noFill/>
        </p:spPr>
      </p:pic>
      <p:pic>
        <p:nvPicPr>
          <p:cNvPr id="11267" name="Picture 3" descr="SLIDE1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5123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304800"/>
            <a:ext cx="427552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s-ES" i="1" dirty="0" err="1" smtClean="0"/>
              <a:t>Criconemoides</a:t>
            </a:r>
            <a:r>
              <a:rPr lang="es-ES" dirty="0" smtClean="0"/>
              <a:t> - ectoparásito migratorio</a:t>
            </a:r>
          </a:p>
          <a:p>
            <a:pPr algn="ctr"/>
            <a:r>
              <a:rPr lang="es-ES" dirty="0" smtClean="0"/>
              <a:t>“nematodo anillado”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LIDE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763"/>
            <a:ext cx="4516438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http://plpnemweb.ucdavis.edu/nemaplex/images/esophagu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057400"/>
            <a:ext cx="1209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191000" y="3352800"/>
            <a:ext cx="2438400" cy="1524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990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estilete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6670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metacorpus</a:t>
            </a:r>
            <a:r>
              <a:rPr lang="en-US" dirty="0" smtClean="0"/>
              <a:t> o</a:t>
            </a:r>
          </a:p>
          <a:p>
            <a:r>
              <a:rPr lang="en-US" dirty="0" err="1" smtClean="0"/>
              <a:t>bolbo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postcorpus</a:t>
            </a:r>
            <a:r>
              <a:rPr lang="es-ES" dirty="0" smtClean="0"/>
              <a:t> o</a:t>
            </a:r>
          </a:p>
          <a:p>
            <a:r>
              <a:rPr lang="es-ES" dirty="0" smtClean="0"/>
              <a:t>glándulas esofágicas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648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istmo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1905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procorpus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8200" y="762000"/>
            <a:ext cx="21336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43000" y="2057400"/>
            <a:ext cx="1981200" cy="76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24000" y="2971800"/>
            <a:ext cx="1676400" cy="228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812299" y="4495800"/>
            <a:ext cx="2845301" cy="33706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0" y="5867400"/>
            <a:ext cx="182880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2200" y="45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Esófago </a:t>
            </a:r>
            <a:r>
              <a:rPr lang="en-US" dirty="0" smtClean="0"/>
              <a:t>de </a:t>
            </a:r>
            <a:r>
              <a:rPr lang="en-US" dirty="0" err="1" smtClean="0"/>
              <a:t>Tylenchina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09" y="533400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Martes, Agosto 21</a:t>
            </a:r>
            <a:endParaRPr lang="en-US" sz="1600" dirty="0"/>
          </a:p>
          <a:p>
            <a:endParaRPr lang="es-MX" sz="1600" b="1" dirty="0" smtClean="0"/>
          </a:p>
          <a:p>
            <a:r>
              <a:rPr lang="es-MX" sz="1600" b="1" dirty="0" smtClean="0"/>
              <a:t>0800:0900 – Clase </a:t>
            </a:r>
            <a:r>
              <a:rPr lang="es-MX" sz="1600" b="1" dirty="0"/>
              <a:t>3 – Nematodos Parásitos de Plantas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1</a:t>
            </a:r>
            <a:r>
              <a:rPr lang="es-MX" sz="1600" b="1" dirty="0"/>
              <a:t>. Teoría</a:t>
            </a:r>
            <a:r>
              <a:rPr lang="es-MX" sz="1600" dirty="0"/>
              <a:t> 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Diversidad y características de </a:t>
            </a:r>
            <a:r>
              <a:rPr lang="es-MX" sz="1600" u="sng" dirty="0">
                <a:hlinkClick r:id="rId2"/>
              </a:rPr>
              <a:t>nematodos parásitos de plantas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u="sng" dirty="0">
                <a:hlinkClick r:id="rId3"/>
              </a:rPr>
              <a:t>Hábitos alimenticios en relación al tamaño del estilete, y morfología de las glándulas esofágicas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u="sng" dirty="0" err="1">
                <a:hlinkClick r:id="rId4"/>
              </a:rPr>
              <a:t>Powerpoint</a:t>
            </a:r>
            <a:r>
              <a:rPr lang="en-US" sz="1600" u="sng" dirty="0">
                <a:hlinkClick r:id="rId4"/>
              </a:rPr>
              <a:t> </a:t>
            </a:r>
            <a:r>
              <a:rPr lang="en-US" sz="1600" u="sng" dirty="0" smtClean="0">
                <a:hlinkClick r:id="rId4"/>
              </a:rPr>
              <a:t>file</a:t>
            </a:r>
            <a:endParaRPr lang="en-US" sz="1600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hlinkClick r:id="rId5"/>
              </a:rPr>
              <a:t>Powerpoint</a:t>
            </a:r>
            <a:r>
              <a:rPr lang="en-US" sz="1600" dirty="0">
                <a:hlinkClick r:id="rId5"/>
              </a:rPr>
              <a:t> file </a:t>
            </a:r>
            <a:r>
              <a:rPr lang="en-US" sz="1600" dirty="0"/>
              <a:t>- </a:t>
            </a:r>
            <a:r>
              <a:rPr lang="en-US" sz="1600" dirty="0" err="1"/>
              <a:t>Clase</a:t>
            </a:r>
            <a:r>
              <a:rPr lang="en-US" sz="1600" dirty="0"/>
              <a:t> </a:t>
            </a:r>
            <a:r>
              <a:rPr lang="en-US" sz="1600" dirty="0" smtClean="0"/>
              <a:t>3A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s-MX" sz="1600" b="1" dirty="0" smtClean="0"/>
              <a:t>09:00-12:00, 13:00-17:00</a:t>
            </a:r>
          </a:p>
          <a:p>
            <a:endParaRPr lang="es-MX" sz="1600" b="1" dirty="0" smtClean="0"/>
          </a:p>
          <a:p>
            <a:r>
              <a:rPr lang="es-MX" sz="1600" b="1" dirty="0" smtClean="0"/>
              <a:t>2</a:t>
            </a:r>
            <a:r>
              <a:rPr lang="es-MX" sz="1600" b="1" dirty="0"/>
              <a:t>. Practica de laboratorio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Observación de </a:t>
            </a:r>
            <a:r>
              <a:rPr lang="es-MX" sz="1600" dirty="0" err="1"/>
              <a:t>especimenes</a:t>
            </a:r>
            <a:r>
              <a:rPr lang="es-MX" sz="1600" dirty="0"/>
              <a:t> en vivo, pesca de nematodos parásitos de plantas y montaje temporal para observación e identificación con el uso del microscopio compuesto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 smtClean="0"/>
              <a:t>Observación </a:t>
            </a:r>
            <a:r>
              <a:rPr lang="es-MX" sz="1600" dirty="0"/>
              <a:t>y registro de las características variables de nematodos parásitos de plantas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Uso de claves para la identificación a nivel de familia y género de nematodos parásitos de plantas</a:t>
            </a:r>
            <a:endParaRPr lang="en-US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MX" sz="1600" dirty="0"/>
              <a:t>Toma de nuevas muestras para su extracción con </a:t>
            </a:r>
            <a:r>
              <a:rPr lang="es-MX" sz="1600" u="sng" dirty="0">
                <a:hlinkClick r:id="rId6"/>
              </a:rPr>
              <a:t>Embudos de </a:t>
            </a:r>
            <a:r>
              <a:rPr lang="es-MX" sz="1600" u="sng" dirty="0" err="1" smtClean="0">
                <a:hlinkClick r:id="rId6"/>
              </a:rPr>
              <a:t>Baermann</a:t>
            </a:r>
            <a:endParaRPr lang="es-MX" sz="1600" u="sng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err="1" smtClean="0">
                <a:hlinkClick r:id="rId7"/>
              </a:rPr>
              <a:t>Powerpoint</a:t>
            </a:r>
            <a:r>
              <a:rPr lang="en-US" sz="1600" dirty="0" smtClean="0">
                <a:hlinkClick r:id="rId7"/>
              </a:rPr>
              <a:t> </a:t>
            </a:r>
            <a:r>
              <a:rPr lang="en-US" sz="1600" dirty="0">
                <a:hlinkClick r:id="rId7"/>
              </a:rPr>
              <a:t>file - </a:t>
            </a:r>
            <a:r>
              <a:rPr lang="en-US" sz="1600" dirty="0" err="1">
                <a:hlinkClick r:id="rId7"/>
              </a:rPr>
              <a:t>Clase</a:t>
            </a:r>
            <a:r>
              <a:rPr lang="en-US" sz="1600" dirty="0">
                <a:hlinkClick r:id="rId7"/>
              </a:rPr>
              <a:t> 3B</a:t>
            </a:r>
            <a:endParaRPr lang="es-MX" sz="1600" u="sng" dirty="0" smtClean="0"/>
          </a:p>
          <a:p>
            <a:r>
              <a:rPr lang="en-US" sz="1600" dirty="0"/>
              <a:t> </a:t>
            </a:r>
          </a:p>
          <a:p>
            <a:r>
              <a:rPr lang="es-MX" sz="1600" b="1" dirty="0"/>
              <a:t>3. Tarea:</a:t>
            </a:r>
            <a:r>
              <a:rPr lang="es-MX" sz="1600" dirty="0"/>
              <a:t> </a:t>
            </a:r>
            <a:endParaRPr lang="en-US" sz="1600" dirty="0"/>
          </a:p>
          <a:p>
            <a:pPr lvl="0"/>
            <a:r>
              <a:rPr lang="es-MX" sz="1600" dirty="0"/>
              <a:t>Ejercicio usando </a:t>
            </a:r>
            <a:r>
              <a:rPr lang="es-MX" sz="1600" dirty="0" err="1"/>
              <a:t>Nemaplex</a:t>
            </a:r>
            <a:r>
              <a:rPr lang="es-MX" sz="1600" dirty="0"/>
              <a:t> sobre la diversidad y biología de nematodos parásitos de plantas.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645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lide629"/>
          <p:cNvPicPr>
            <a:picLocks noChangeAspect="1" noChangeArrowheads="1"/>
          </p:cNvPicPr>
          <p:nvPr/>
        </p:nvPicPr>
        <p:blipFill>
          <a:blip r:embed="rId2" cstate="print"/>
          <a:srcRect t="23012" b="10660"/>
          <a:stretch>
            <a:fillRect/>
          </a:stretch>
        </p:blipFill>
        <p:spPr bwMode="auto">
          <a:xfrm>
            <a:off x="3175" y="1676400"/>
            <a:ext cx="9140825" cy="3733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990600"/>
            <a:ext cx="44166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Odonto-estilete</a:t>
            </a:r>
            <a:r>
              <a:rPr lang="en-US" dirty="0" smtClean="0"/>
              <a:t> </a:t>
            </a:r>
            <a:r>
              <a:rPr lang="en-US" dirty="0" err="1" smtClean="0"/>
              <a:t>curvado</a:t>
            </a:r>
            <a:r>
              <a:rPr lang="en-US" dirty="0" smtClean="0"/>
              <a:t> de </a:t>
            </a:r>
            <a:r>
              <a:rPr lang="en-US" dirty="0" err="1" smtClean="0"/>
              <a:t>Trichodoridae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343400" y="12192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2800" dirty="0" smtClean="0"/>
              <a:t>ectoparásitos migratorios 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 smtClean="0"/>
              <a:t>vid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 smtClean="0"/>
              <a:t>almendro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albaricoquero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melocotónero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ciruelo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nogal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dirty="0" err="1" smtClean="0"/>
              <a:t>cerezo</a:t>
            </a:r>
            <a:endParaRPr lang="en-US" sz="2800" dirty="0" smtClean="0"/>
          </a:p>
          <a:p>
            <a:r>
              <a:rPr lang="en-US" sz="2800" dirty="0" smtClean="0"/>
              <a:t>   y </a:t>
            </a:r>
            <a:r>
              <a:rPr lang="en-US" sz="2800" dirty="0" err="1" smtClean="0"/>
              <a:t>muchas</a:t>
            </a:r>
            <a:r>
              <a:rPr lang="en-US" sz="2800" dirty="0" smtClean="0"/>
              <a:t> </a:t>
            </a:r>
            <a:r>
              <a:rPr lang="en-US" sz="2800" dirty="0" err="1" smtClean="0"/>
              <a:t>mas</a:t>
            </a:r>
            <a:r>
              <a:rPr lang="en-US" sz="2800" dirty="0" smtClean="0"/>
              <a:t> </a:t>
            </a:r>
            <a:r>
              <a:rPr lang="en-US" sz="2800" dirty="0" err="1" smtClean="0"/>
              <a:t>plantas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Virus vector en </a:t>
            </a:r>
            <a:r>
              <a:rPr lang="en-US" sz="2800" i="1" dirty="0" err="1" smtClean="0"/>
              <a:t>Prunus</a:t>
            </a:r>
            <a:r>
              <a:rPr lang="en-US" sz="2800" dirty="0" smtClean="0"/>
              <a:t> spp.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6246813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Dagger nematodes</a:t>
            </a:r>
            <a:endParaRPr lang="en-US" i="1"/>
          </a:p>
        </p:txBody>
      </p:sp>
      <p:pic>
        <p:nvPicPr>
          <p:cNvPr id="15366" name="Picture 6" descr="xamer"/>
          <p:cNvPicPr>
            <a:picLocks noChangeAspect="1" noChangeArrowheads="1"/>
          </p:cNvPicPr>
          <p:nvPr/>
        </p:nvPicPr>
        <p:blipFill>
          <a:blip r:embed="rId2" cstate="print"/>
          <a:srcRect l="983"/>
          <a:stretch>
            <a:fillRect/>
          </a:stretch>
        </p:blipFill>
        <p:spPr bwMode="auto">
          <a:xfrm>
            <a:off x="228600" y="0"/>
            <a:ext cx="4127500" cy="6248400"/>
          </a:xfrm>
          <a:prstGeom prst="rect">
            <a:avLst/>
          </a:prstGeom>
          <a:noFill/>
        </p:spPr>
      </p:pic>
      <p:pic>
        <p:nvPicPr>
          <p:cNvPr id="5" name="Picture 4" descr="Xiphspear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2007" t="14671" b="11972"/>
          <a:stretch>
            <a:fillRect/>
          </a:stretch>
        </p:blipFill>
        <p:spPr>
          <a:xfrm>
            <a:off x="3514344" y="1371600"/>
            <a:ext cx="5401056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1524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odonto</a:t>
            </a:r>
            <a:r>
              <a:rPr lang="es-ES" dirty="0" smtClean="0"/>
              <a:t>-estilete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895600"/>
            <a:ext cx="541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ejemplos de los daños causados ​​por los nematodos parásitos de plantas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Los </a:t>
            </a:r>
            <a:r>
              <a:rPr lang="es-ES" sz="2400" dirty="0" err="1" smtClean="0"/>
              <a:t>dis</a:t>
            </a:r>
            <a:r>
              <a:rPr lang="es-ES" sz="2400" dirty="0" smtClean="0"/>
              <a:t>-servicios ecológicos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028" descr="#929"/>
          <p:cNvPicPr>
            <a:picLocks noChangeAspect="1" noChangeArrowheads="1"/>
          </p:cNvPicPr>
          <p:nvPr/>
        </p:nvPicPr>
        <p:blipFill>
          <a:blip r:embed="rId2" cstate="print"/>
          <a:srcRect l="4442" t="4445" r="2771" b="2698"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</p:spPr>
      </p:pic>
      <p:pic>
        <p:nvPicPr>
          <p:cNvPr id="36869" name="Picture 102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381000"/>
            <a:ext cx="446789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i="1" dirty="0" err="1" smtClean="0"/>
              <a:t>Pratylenchus</a:t>
            </a:r>
            <a:r>
              <a:rPr lang="es-ES" dirty="0" smtClean="0"/>
              <a:t> - un endoparásito migratorio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#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  <p:pic>
        <p:nvPicPr>
          <p:cNvPr id="46084" name="Picture 4" descr="#683"/>
          <p:cNvPicPr>
            <a:picLocks noChangeAspect="1" noChangeArrowheads="1"/>
          </p:cNvPicPr>
          <p:nvPr/>
        </p:nvPicPr>
        <p:blipFill>
          <a:blip r:embed="rId3" cstate="print"/>
          <a:srcRect b="13846"/>
          <a:stretch>
            <a:fillRect/>
          </a:stretch>
        </p:blipFill>
        <p:spPr bwMode="auto">
          <a:xfrm>
            <a:off x="0" y="3729038"/>
            <a:ext cx="3200400" cy="3128962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865813" y="0"/>
            <a:ext cx="327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46086" name="Picture 6" descr="#18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304800"/>
            <a:ext cx="38908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i="1" dirty="0" err="1" smtClean="0"/>
              <a:t>Xiphinema</a:t>
            </a:r>
            <a:r>
              <a:rPr lang="es-ES" dirty="0" smtClean="0"/>
              <a:t> - ectoparásito migratorio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#8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" y="0"/>
            <a:ext cx="4308960" cy="2926080"/>
          </a:xfrm>
          <a:prstGeom prst="rect">
            <a:avLst/>
          </a:prstGeom>
          <a:noFill/>
        </p:spPr>
      </p:pic>
      <p:pic>
        <p:nvPicPr>
          <p:cNvPr id="3" name="Picture 5" descr="#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86000"/>
            <a:ext cx="6233050" cy="4572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" name="Picture 1" descr="Some Meloidogyn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914400" y="3048000"/>
                <a:ext cx="44037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s-ES" i="1" dirty="0" err="1" smtClean="0"/>
                  <a:t>Meloidogyne</a:t>
                </a:r>
                <a:r>
                  <a:rPr lang="es-ES" dirty="0" smtClean="0"/>
                  <a:t> - endoparásitos sedentarios</a:t>
                </a:r>
                <a:endParaRPr lang="es-E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14400" y="2438400"/>
              <a:ext cx="14670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</a:t>
              </a:r>
              <a:r>
                <a:rPr lang="en-US" dirty="0" err="1" smtClean="0"/>
                <a:t>melón</a:t>
              </a:r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2526268"/>
              <a:ext cx="30059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</a:t>
              </a:r>
              <a:r>
                <a:rPr lang="en-US" dirty="0" err="1" smtClean="0"/>
                <a:t>remolacha</a:t>
              </a:r>
              <a:r>
                <a:rPr lang="en-US" dirty="0" smtClean="0"/>
                <a:t> </a:t>
              </a:r>
              <a:r>
                <a:rPr lang="en-US" dirty="0" err="1" smtClean="0"/>
                <a:t>azucarera</a:t>
              </a:r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" y="4202668"/>
              <a:ext cx="16594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</a:t>
              </a:r>
              <a:r>
                <a:rPr lang="en-US" dirty="0" err="1" smtClean="0"/>
                <a:t>algodón</a:t>
              </a:r>
              <a:r>
                <a:rPr lang="en-US" dirty="0" smtClean="0"/>
                <a:t>   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3886200"/>
              <a:ext cx="237757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- soya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isquierda</a:t>
              </a:r>
              <a:r>
                <a:rPr lang="en-US" dirty="0" smtClean="0"/>
                <a:t> </a:t>
              </a:r>
              <a:r>
                <a:rPr lang="en-US" dirty="0" err="1" smtClean="0"/>
                <a:t>resistente</a:t>
              </a:r>
              <a:endParaRPr lang="en-US" dirty="0" smtClean="0"/>
            </a:p>
            <a:p>
              <a:r>
                <a:rPr lang="en-US" dirty="0" smtClean="0"/>
                <a:t> </a:t>
              </a:r>
              <a:r>
                <a:rPr lang="en-US" dirty="0" err="1" smtClean="0"/>
                <a:t>derecha</a:t>
              </a:r>
              <a:r>
                <a:rPr lang="en-US" dirty="0" smtClean="0"/>
                <a:t> susceptible)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10400" y="5334000"/>
            <a:ext cx="1390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- </a:t>
            </a:r>
            <a:r>
              <a:rPr lang="en-US" dirty="0" err="1" smtClean="0"/>
              <a:t>lechuga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0" y="533400"/>
            <a:ext cx="9140825" cy="5495925"/>
            <a:chOff x="0" y="533400"/>
            <a:chExt cx="9140825" cy="5495925"/>
          </a:xfrm>
        </p:grpSpPr>
        <p:pic>
          <p:nvPicPr>
            <p:cNvPr id="10" name="Picture 4" descr="Slide16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3400"/>
              <a:ext cx="9140825" cy="54959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09600" y="685800"/>
              <a:ext cx="79248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Los </a:t>
              </a:r>
              <a:r>
                <a:rPr lang="en-US" sz="3600" dirty="0" err="1" smtClean="0"/>
                <a:t>Nematodos</a:t>
              </a:r>
              <a:r>
                <a:rPr lang="en-US" sz="3600" dirty="0" smtClean="0"/>
                <a:t>                                                                                     </a:t>
              </a:r>
              <a:endParaRPr lang="en-US" sz="3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5010" y="2438400"/>
              <a:ext cx="249299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animales</a:t>
              </a:r>
              <a:endParaRPr lang="es-E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8400" y="2514600"/>
              <a:ext cx="224933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parásitos de plantas</a:t>
              </a:r>
              <a:endParaRPr lang="es-E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724400"/>
              <a:ext cx="10054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marinos</a:t>
              </a:r>
              <a:endParaRPr lang="es-E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43400" y="1600200"/>
              <a:ext cx="226215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s-ES" dirty="0" smtClean="0"/>
                <a:t>       de vida libre      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36043" y="432922"/>
            <a:ext cx="674575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800" dirty="0" err="1" smtClean="0"/>
              <a:t>Diversidad</a:t>
            </a:r>
            <a:r>
              <a:rPr lang="en-US" sz="2800" dirty="0" smtClean="0"/>
              <a:t> </a:t>
            </a:r>
            <a:r>
              <a:rPr lang="en-US" sz="2800" dirty="0" err="1" smtClean="0"/>
              <a:t>Funcional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Nematodos</a:t>
            </a:r>
            <a:endParaRPr lang="en-US" sz="2800" dirty="0"/>
          </a:p>
        </p:txBody>
      </p:sp>
      <p:pic>
        <p:nvPicPr>
          <p:cNvPr id="145411" name="Picture 3" descr="Slide_2"/>
          <p:cNvPicPr>
            <a:picLocks noChangeAspect="1" noChangeArrowheads="1"/>
          </p:cNvPicPr>
          <p:nvPr/>
        </p:nvPicPr>
        <p:blipFill>
          <a:blip r:embed="rId2" cstate="print"/>
          <a:srcRect l="-23" r="885" b="893"/>
          <a:stretch>
            <a:fillRect/>
          </a:stretch>
        </p:blipFill>
        <p:spPr bwMode="auto">
          <a:xfrm>
            <a:off x="527050" y="1111250"/>
            <a:ext cx="2273300" cy="2374900"/>
          </a:xfrm>
          <a:prstGeom prst="rect">
            <a:avLst/>
          </a:prstGeom>
          <a:noFill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" y="2759075"/>
            <a:ext cx="2632075" cy="1973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338" y="4302125"/>
            <a:ext cx="2401887" cy="180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038" y="1092200"/>
            <a:ext cx="2892425" cy="217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5" name="Picture 7" descr="aphelench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743200"/>
            <a:ext cx="3005138" cy="1782763"/>
          </a:xfrm>
          <a:prstGeom prst="rect">
            <a:avLst/>
          </a:prstGeom>
          <a:noFill/>
        </p:spPr>
      </p:pic>
      <p:pic>
        <p:nvPicPr>
          <p:cNvPr id="145416" name="Picture 8" descr="cru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0550" y="3303588"/>
            <a:ext cx="1905000" cy="3178175"/>
          </a:xfrm>
          <a:prstGeom prst="rect">
            <a:avLst/>
          </a:prstGeom>
          <a:noFill/>
        </p:spPr>
      </p:pic>
      <p:pic>
        <p:nvPicPr>
          <p:cNvPr id="145417" name="Picture 9" descr="Teratocephal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6838" y="1038225"/>
            <a:ext cx="2657475" cy="2724150"/>
          </a:xfrm>
          <a:prstGeom prst="rect">
            <a:avLst/>
          </a:prstGeom>
          <a:noFill/>
        </p:spPr>
      </p:pic>
      <p:pic>
        <p:nvPicPr>
          <p:cNvPr id="145418" name="Picture 10"/>
          <p:cNvPicPr>
            <a:picLocks noChangeAspect="1" noChangeArrowheads="1"/>
          </p:cNvPicPr>
          <p:nvPr/>
        </p:nvPicPr>
        <p:blipFill>
          <a:blip r:embed="rId9" cstate="print"/>
          <a:srcRect l="15752" t="5000" r="16122" b="10834"/>
          <a:stretch>
            <a:fillRect/>
          </a:stretch>
        </p:blipFill>
        <p:spPr bwMode="auto">
          <a:xfrm>
            <a:off x="4270375" y="2862263"/>
            <a:ext cx="2581275" cy="239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19" name="Picture 11" descr="diplosc1"/>
          <p:cNvPicPr>
            <a:picLocks noChangeAspect="1" noChangeArrowheads="1"/>
          </p:cNvPicPr>
          <p:nvPr/>
        </p:nvPicPr>
        <p:blipFill>
          <a:blip r:embed="rId10" cstate="print"/>
          <a:srcRect r="10707"/>
          <a:stretch>
            <a:fillRect/>
          </a:stretch>
        </p:blipFill>
        <p:spPr bwMode="auto">
          <a:xfrm>
            <a:off x="6027738" y="1096963"/>
            <a:ext cx="3116262" cy="2730500"/>
          </a:xfrm>
          <a:prstGeom prst="rect">
            <a:avLst/>
          </a:prstGeom>
          <a:noFill/>
        </p:spPr>
      </p:pic>
      <p:pic>
        <p:nvPicPr>
          <p:cNvPr id="145420" name="Picture 12" descr="mononchu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3938" y="2801938"/>
            <a:ext cx="2679700" cy="4056062"/>
          </a:xfrm>
          <a:prstGeom prst="rect">
            <a:avLst/>
          </a:prstGeom>
          <a:noFill/>
        </p:spPr>
      </p:pic>
      <p:pic>
        <p:nvPicPr>
          <p:cNvPr id="14542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813" y="4162425"/>
            <a:ext cx="3830637" cy="2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09913" y="4160838"/>
            <a:ext cx="3905250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45423" name="Picture 15" descr="Dorylaim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8025" y="2290763"/>
            <a:ext cx="3309938" cy="2482850"/>
          </a:xfrm>
          <a:prstGeom prst="rect">
            <a:avLst/>
          </a:prstGeom>
          <a:noFill/>
        </p:spPr>
      </p:pic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238" y="971550"/>
            <a:ext cx="3825875" cy="286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sem2a"/>
          <p:cNvPicPr>
            <a:picLocks noChangeAspect="1" noChangeArrowheads="1"/>
          </p:cNvPicPr>
          <p:nvPr/>
        </p:nvPicPr>
        <p:blipFill>
          <a:blip r:embed="rId3" cstate="print">
            <a:lum bright="26000" contrast="-46000"/>
          </a:blip>
          <a:srcRect r="40855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352800"/>
            <a:ext cx="83423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/>
              <a:t>Nematodos parásitos de las plantas</a:t>
            </a:r>
          </a:p>
          <a:p>
            <a:pPr algn="ctr"/>
            <a:endParaRPr lang="es-ES" sz="4000" dirty="0" smtClean="0"/>
          </a:p>
          <a:p>
            <a:pPr algn="ctr"/>
            <a:r>
              <a:rPr lang="es-ES" sz="4000" dirty="0" smtClean="0"/>
              <a:t>Características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838200"/>
            <a:ext cx="378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Dis</a:t>
            </a:r>
            <a:r>
              <a:rPr lang="es-ES" dirty="0" smtClean="0"/>
              <a:t>-servicios = Servicios Negativos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419" y="3048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Clasificación de los Nematodos</a:t>
            </a:r>
          </a:p>
          <a:p>
            <a:pPr algn="ctr"/>
            <a:endParaRPr lang="es-E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095529" y="990600"/>
            <a:ext cx="6781800" cy="4114800"/>
            <a:chOff x="1095529" y="1219200"/>
            <a:chExt cx="6781800" cy="41148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44444" t="34074" r="26560" b="37778"/>
            <a:stretch>
              <a:fillRect/>
            </a:stretch>
          </p:blipFill>
          <p:spPr bwMode="auto">
            <a:xfrm>
              <a:off x="1095529" y="1219200"/>
              <a:ext cx="67818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5-Point Star 1"/>
            <p:cNvSpPr>
              <a:spLocks noChangeAspect="1"/>
            </p:cNvSpPr>
            <p:nvPr/>
          </p:nvSpPr>
          <p:spPr>
            <a:xfrm>
              <a:off x="1504798" y="3225194"/>
              <a:ext cx="221285" cy="221285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>
              <a:spLocks noChangeAspect="1"/>
            </p:cNvSpPr>
            <p:nvPr/>
          </p:nvSpPr>
          <p:spPr>
            <a:xfrm>
              <a:off x="3893515" y="2930104"/>
              <a:ext cx="221285" cy="221285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>
              <a:spLocks noChangeAspect="1"/>
            </p:cNvSpPr>
            <p:nvPr/>
          </p:nvSpPr>
          <p:spPr>
            <a:xfrm>
              <a:off x="6172200" y="2930104"/>
              <a:ext cx="221285" cy="221285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4592" y="5791200"/>
            <a:ext cx="6998208" cy="307777"/>
            <a:chOff x="-64008" y="5940623"/>
            <a:chExt cx="6998208" cy="307777"/>
          </a:xfrm>
        </p:grpSpPr>
        <p:sp>
          <p:nvSpPr>
            <p:cNvPr id="6" name="Rectangle 5"/>
            <p:cNvSpPr/>
            <p:nvPr/>
          </p:nvSpPr>
          <p:spPr>
            <a:xfrm>
              <a:off x="152400" y="5940623"/>
              <a:ext cx="6781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400" dirty="0" smtClean="0"/>
                <a:t>en este orden algunos (no todos) los géneros son parásitos de plantas</a:t>
              </a:r>
              <a:endParaRPr lang="es-ES" sz="1400" dirty="0"/>
            </a:p>
          </p:txBody>
        </p:sp>
        <p:sp>
          <p:nvSpPr>
            <p:cNvPr id="12" name="5-Point Star 11"/>
            <p:cNvSpPr>
              <a:spLocks noChangeAspect="1"/>
            </p:cNvSpPr>
            <p:nvPr/>
          </p:nvSpPr>
          <p:spPr>
            <a:xfrm>
              <a:off x="-64008" y="5975299"/>
              <a:ext cx="221285" cy="221285"/>
            </a:xfrm>
            <a:prstGeom prst="star5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70023" y="5105400"/>
            <a:ext cx="1755609" cy="160043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clase</a:t>
            </a:r>
            <a:r>
              <a:rPr lang="en-US" sz="1400" dirty="0" smtClean="0"/>
              <a:t> (ea)</a:t>
            </a:r>
          </a:p>
          <a:p>
            <a:r>
              <a:rPr lang="en-US" sz="1400" dirty="0" err="1" smtClean="0"/>
              <a:t>subclase</a:t>
            </a:r>
            <a:r>
              <a:rPr lang="en-US" sz="1400" dirty="0" smtClean="0"/>
              <a:t> (</a:t>
            </a:r>
            <a:r>
              <a:rPr lang="en-US" sz="1400" dirty="0" err="1" smtClean="0"/>
              <a:t>ia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ida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suborden</a:t>
            </a:r>
            <a:r>
              <a:rPr lang="en-US" sz="1400" dirty="0" smtClean="0"/>
              <a:t> (</a:t>
            </a:r>
            <a:r>
              <a:rPr lang="en-US" sz="1400" dirty="0" err="1" smtClean="0"/>
              <a:t>ina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superfamilia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oidea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idae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subfamilia</a:t>
            </a:r>
            <a:r>
              <a:rPr lang="en-US" sz="1400" dirty="0" smtClean="0"/>
              <a:t> (</a:t>
            </a:r>
            <a:r>
              <a:rPr lang="en-US" sz="1400" dirty="0" err="1" smtClean="0"/>
              <a:t>inae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76200"/>
            <a:ext cx="4648200" cy="6781800"/>
            <a:chOff x="1981200" y="76200"/>
            <a:chExt cx="4648200" cy="6781800"/>
          </a:xfrm>
        </p:grpSpPr>
        <p:pic>
          <p:nvPicPr>
            <p:cNvPr id="13316" name="Picture 4" descr="Slide413"/>
            <p:cNvPicPr>
              <a:picLocks noChangeAspect="1" noChangeArrowheads="1"/>
            </p:cNvPicPr>
            <p:nvPr/>
          </p:nvPicPr>
          <p:blipFill>
            <a:blip r:embed="rId2" cstate="print"/>
            <a:srcRect t="1019" r="2008"/>
            <a:stretch>
              <a:fillRect/>
            </a:stretch>
          </p:blipFill>
          <p:spPr bwMode="auto">
            <a:xfrm>
              <a:off x="1981200" y="76200"/>
              <a:ext cx="4648200" cy="67818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438400" y="76200"/>
              <a:ext cx="3733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hábitos de alimentación de los nematodos parásitos de plantas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at.png"/>
          <p:cNvPicPr>
            <a:picLocks noChangeAspect="1"/>
          </p:cNvPicPr>
          <p:nvPr/>
        </p:nvPicPr>
        <p:blipFill>
          <a:blip r:embed="rId2" cstate="print">
            <a:grayscl/>
            <a:lum/>
          </a:blip>
          <a:srcRect l="30833" t="2553" r="30000" b="8304"/>
          <a:stretch>
            <a:fillRect/>
          </a:stretch>
        </p:blipFill>
        <p:spPr>
          <a:xfrm>
            <a:off x="2819400" y="0"/>
            <a:ext cx="5198806" cy="6858000"/>
          </a:xfrm>
          <a:prstGeom prst="rect">
            <a:avLst/>
          </a:prstGeom>
        </p:spPr>
      </p:pic>
      <p:pic>
        <p:nvPicPr>
          <p:cNvPr id="14340" name="Picture 4" descr="Slide301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t="53296" r="52000" b="18945"/>
          <a:stretch>
            <a:fillRect/>
          </a:stretch>
        </p:blipFill>
        <p:spPr bwMode="auto">
          <a:xfrm>
            <a:off x="0" y="3566160"/>
            <a:ext cx="3950208" cy="3291840"/>
          </a:xfrm>
          <a:prstGeom prst="rect">
            <a:avLst/>
          </a:prstGeom>
          <a:noFill/>
        </p:spPr>
      </p:pic>
      <p:pic>
        <p:nvPicPr>
          <p:cNvPr id="6" name="Picture 4" descr="Slide301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59200" t="2221" r="4000" b="67800"/>
          <a:stretch>
            <a:fillRect/>
          </a:stretch>
        </p:blipFill>
        <p:spPr bwMode="auto">
          <a:xfrm>
            <a:off x="5249333" y="0"/>
            <a:ext cx="389466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5.static.flickr.com/4144/4980328462_26aff6fb69.jpg">
            <a:hlinkClick r:id="rId2" tooltip="adopt_a_nematode"/>
          </p:cNvPr>
          <p:cNvPicPr>
            <a:picLocks noChangeAspect="1" noChangeArrowheads="1"/>
          </p:cNvPicPr>
          <p:nvPr/>
        </p:nvPicPr>
        <p:blipFill>
          <a:blip r:embed="rId3" cstate="print"/>
          <a:srcRect b="14286"/>
          <a:stretch>
            <a:fillRect/>
          </a:stretch>
        </p:blipFill>
        <p:spPr bwMode="auto">
          <a:xfrm>
            <a:off x="1219200" y="457200"/>
            <a:ext cx="6400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399</Words>
  <Application>Microsoft Office PowerPoint</Application>
  <PresentationFormat>On-screen Show (4:3)</PresentationFormat>
  <Paragraphs>122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Nematology 100</dc:title>
  <dc:creator>hferris</dc:creator>
  <cp:lastModifiedBy>reviewer</cp:lastModifiedBy>
  <cp:revision>71</cp:revision>
  <dcterms:created xsi:type="dcterms:W3CDTF">2004-10-06T00:58:24Z</dcterms:created>
  <dcterms:modified xsi:type="dcterms:W3CDTF">2012-08-16T15:29:54Z</dcterms:modified>
</cp:coreProperties>
</file>