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Default Extension="tiff" ContentType="image/tiff"/>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98" r:id="rId2"/>
    <p:sldId id="407" r:id="rId3"/>
    <p:sldId id="342" r:id="rId4"/>
    <p:sldId id="404" r:id="rId5"/>
    <p:sldId id="368" r:id="rId6"/>
    <p:sldId id="369" r:id="rId7"/>
    <p:sldId id="375" r:id="rId8"/>
    <p:sldId id="376" r:id="rId9"/>
    <p:sldId id="377" r:id="rId10"/>
    <p:sldId id="378" r:id="rId11"/>
    <p:sldId id="379" r:id="rId12"/>
    <p:sldId id="380" r:id="rId13"/>
    <p:sldId id="381" r:id="rId14"/>
    <p:sldId id="382" r:id="rId15"/>
    <p:sldId id="383" r:id="rId16"/>
    <p:sldId id="384" r:id="rId17"/>
    <p:sldId id="386" r:id="rId18"/>
    <p:sldId id="371" r:id="rId19"/>
    <p:sldId id="401" r:id="rId20"/>
    <p:sldId id="388" r:id="rId21"/>
    <p:sldId id="402" r:id="rId22"/>
    <p:sldId id="403" r:id="rId23"/>
    <p:sldId id="391" r:id="rId24"/>
    <p:sldId id="395" r:id="rId25"/>
    <p:sldId id="344" r:id="rId26"/>
    <p:sldId id="408" r:id="rId27"/>
    <p:sldId id="409" r:id="rId28"/>
    <p:sldId id="345" r:id="rId29"/>
    <p:sldId id="346" r:id="rId30"/>
    <p:sldId id="347" r:id="rId31"/>
    <p:sldId id="349" r:id="rId32"/>
    <p:sldId id="350" r:id="rId33"/>
    <p:sldId id="351" r:id="rId34"/>
    <p:sldId id="352" r:id="rId35"/>
    <p:sldId id="353" r:id="rId36"/>
    <p:sldId id="354" r:id="rId37"/>
    <p:sldId id="405" r:id="rId38"/>
    <p:sldId id="358" r:id="rId39"/>
    <p:sldId id="359" r:id="rId40"/>
    <p:sldId id="406" r:id="rId41"/>
    <p:sldId id="361" r:id="rId42"/>
    <p:sldId id="362" r:id="rId43"/>
    <p:sldId id="363" r:id="rId44"/>
    <p:sldId id="400" r:id="rId45"/>
    <p:sldId id="398" r:id="rId46"/>
    <p:sldId id="364" r:id="rId47"/>
    <p:sldId id="365" r:id="rId4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E7BF"/>
    <a:srgbClr val="FFFF66"/>
    <a:srgbClr val="B2F0D8"/>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591" autoAdjust="0"/>
    <p:restoredTop sz="94595" autoAdjust="0"/>
  </p:normalViewPr>
  <p:slideViewPr>
    <p:cSldViewPr>
      <p:cViewPr varScale="1">
        <p:scale>
          <a:sx n="75" d="100"/>
          <a:sy n="75" d="100"/>
        </p:scale>
        <p:origin x="-160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D11D4A-95C9-40B3-872E-041E0FDB8A9F}" type="datetimeFigureOut">
              <a:rPr lang="en-US" smtClean="0"/>
              <a:pPr/>
              <a:t>8/26/2012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809A67-4457-4C38-9ED5-8FDEC61A230B}" type="slidenum">
              <a:rPr lang="en-US" smtClean="0"/>
              <a:pPr/>
              <a:t>‹#›</a:t>
            </a:fld>
            <a:endParaRPr lang="en-US"/>
          </a:p>
        </p:txBody>
      </p:sp>
    </p:spTree>
    <p:extLst>
      <p:ext uri="{BB962C8B-B14F-4D97-AF65-F5344CB8AC3E}">
        <p14:creationId xmlns:p14="http://schemas.microsoft.com/office/powerpoint/2010/main" xmlns="" val="3385232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plpnemweb.ucdavis.edu/nemaplex/Ecology/foodwebs.htm"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plpnemweb.ucdavis.edu/nemaplex/Mangmnt/Biologic.htm"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plpnemweb.ucdavis.edu/nemaplex/Ecology/foodwebs.htm"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plpnemweb.ucdavis.edu/nemaplex/Mangmnt/Biologic.htm"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plpnemweb.ucdavis.edu/nemaplex/Ecology/foodwebs.htm"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plpnemweb.ucdavis.edu/nemaplex/Mangmnt/Biologic.htm"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plpnemweb.ucdavis.edu/nemaplex/Ecology/foodwebs.htm"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plpnemweb.ucdavis.edu/nemaplex/Mangmnt/Biologic.htm"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80000"/>
              </a:lnSpc>
            </a:pPr>
            <a:r>
              <a:rPr lang="en-US" sz="1100" smtClean="0"/>
              <a:t>30 min talk</a:t>
            </a:r>
          </a:p>
          <a:p>
            <a:pPr>
              <a:lnSpc>
                <a:spcPct val="80000"/>
              </a:lnSpc>
            </a:pPr>
            <a:r>
              <a:rPr lang="en-US" sz="1100" smtClean="0"/>
              <a:t>Interactions:</a:t>
            </a:r>
          </a:p>
          <a:p>
            <a:pPr>
              <a:lnSpc>
                <a:spcPct val="80000"/>
              </a:lnSpc>
            </a:pPr>
            <a:r>
              <a:rPr lang="en-US" sz="1100" smtClean="0"/>
              <a:t>Nematodes affect other organisms, other organisms affect nematodes</a:t>
            </a:r>
          </a:p>
          <a:p>
            <a:pPr>
              <a:lnSpc>
                <a:spcPct val="80000"/>
              </a:lnSpc>
            </a:pPr>
            <a:r>
              <a:rPr lang="en-US" sz="1100" smtClean="0"/>
              <a:t>Nematodes feed on plants – plants provide food for nematodes.</a:t>
            </a:r>
          </a:p>
          <a:p>
            <a:pPr>
              <a:lnSpc>
                <a:spcPct val="80000"/>
              </a:lnSpc>
            </a:pPr>
            <a:r>
              <a:rPr lang="en-US" sz="1100" smtClean="0"/>
              <a:t>Nematodes feed on bacteria, nematodes farm bacteria – in soil, insects, </a:t>
            </a:r>
          </a:p>
          <a:p>
            <a:pPr>
              <a:lnSpc>
                <a:spcPct val="80000"/>
              </a:lnSpc>
            </a:pPr>
            <a:r>
              <a:rPr lang="en-US" sz="1100" smtClean="0"/>
              <a:t>bacteria feed nematodes, bacteria kill nematodes</a:t>
            </a:r>
          </a:p>
          <a:p>
            <a:pPr>
              <a:lnSpc>
                <a:spcPct val="80000"/>
              </a:lnSpc>
            </a:pPr>
            <a:r>
              <a:rPr lang="en-US" sz="1100" smtClean="0"/>
              <a:t>Nematodes feed on fungi and are fed upon by fungi.</a:t>
            </a:r>
          </a:p>
          <a:p>
            <a:pPr>
              <a:lnSpc>
                <a:spcPct val="80000"/>
              </a:lnSpc>
            </a:pPr>
            <a:r>
              <a:rPr lang="en-US" sz="1100" smtClean="0"/>
              <a:t>Nematodes feed on protozoa and microarthropods, tardigrades, mites, </a:t>
            </a:r>
          </a:p>
          <a:p>
            <a:pPr>
              <a:lnSpc>
                <a:spcPct val="80000"/>
              </a:lnSpc>
            </a:pPr>
            <a:r>
              <a:rPr lang="en-US" sz="1100" smtClean="0"/>
              <a:t>collembola and are fed upon</a:t>
            </a:r>
          </a:p>
          <a:p>
            <a:pPr>
              <a:lnSpc>
                <a:spcPct val="80000"/>
              </a:lnSpc>
            </a:pPr>
            <a:endParaRPr lang="en-US" sz="1100" smtClean="0"/>
          </a:p>
          <a:p>
            <a:pPr>
              <a:lnSpc>
                <a:spcPct val="80000"/>
              </a:lnSpc>
            </a:pPr>
            <a:r>
              <a:rPr lang="en-US" sz="1100" smtClean="0"/>
              <a:t>What are the ecosystem effects (effects on functions)?</a:t>
            </a:r>
          </a:p>
          <a:p>
            <a:pPr>
              <a:lnSpc>
                <a:spcPct val="80000"/>
              </a:lnSpc>
            </a:pPr>
            <a:r>
              <a:rPr lang="en-US" sz="1100" smtClean="0"/>
              <a:t>Enrichment</a:t>
            </a:r>
          </a:p>
          <a:p>
            <a:pPr>
              <a:lnSpc>
                <a:spcPct val="80000"/>
              </a:lnSpc>
            </a:pPr>
            <a:r>
              <a:rPr lang="en-US" sz="1100" smtClean="0"/>
              <a:t>Movement of and to resources</a:t>
            </a:r>
          </a:p>
          <a:p>
            <a:pPr>
              <a:lnSpc>
                <a:spcPct val="80000"/>
              </a:lnSpc>
            </a:pPr>
            <a:r>
              <a:rPr lang="en-US" sz="1100" smtClean="0"/>
              <a:t>Nutrient and carbon cycling</a:t>
            </a:r>
          </a:p>
          <a:p>
            <a:pPr>
              <a:lnSpc>
                <a:spcPct val="80000"/>
              </a:lnSpc>
            </a:pPr>
            <a:r>
              <a:rPr lang="en-US" sz="1100" smtClean="0"/>
              <a:t>Nutrient and carbon movement and sequestration</a:t>
            </a:r>
          </a:p>
          <a:p>
            <a:pPr>
              <a:lnSpc>
                <a:spcPct val="80000"/>
              </a:lnSpc>
            </a:pPr>
            <a:endParaRPr lang="en-US" sz="1100" smtClean="0"/>
          </a:p>
          <a:p>
            <a:pPr>
              <a:lnSpc>
                <a:spcPct val="80000"/>
              </a:lnSpc>
            </a:pPr>
            <a:r>
              <a:rPr lang="en-US" sz="1100" smtClean="0"/>
              <a:t>Effects on services?</a:t>
            </a:r>
          </a:p>
          <a:p>
            <a:pPr>
              <a:lnSpc>
                <a:spcPct val="80000"/>
              </a:lnSpc>
            </a:pPr>
            <a:endParaRPr lang="en-US" sz="1100" smtClean="0"/>
          </a:p>
          <a:p>
            <a:pPr>
              <a:lnSpc>
                <a:spcPct val="80000"/>
              </a:lnSpc>
            </a:pPr>
            <a:r>
              <a:rPr lang="en-US" sz="1100" smtClean="0"/>
              <a:t>Antagonists of nematodes occur in many groups of organisms that are components of the </a:t>
            </a:r>
            <a:r>
              <a:rPr lang="en-US" sz="1100" smtClean="0">
                <a:hlinkClick r:id="rId3" action="ppaction://hlinkfile"/>
              </a:rPr>
              <a:t>soil food web</a:t>
            </a:r>
            <a:r>
              <a:rPr lang="en-US" sz="1100" smtClean="0"/>
              <a:t>.  </a:t>
            </a:r>
          </a:p>
          <a:p>
            <a:pPr>
              <a:lnSpc>
                <a:spcPct val="80000"/>
              </a:lnSpc>
            </a:pPr>
            <a:r>
              <a:rPr lang="en-US" sz="1100" smtClean="0"/>
              <a:t>The interactions of many soil organisms results in biological buffering or regulation of the nematode population through the mechanisms of </a:t>
            </a:r>
            <a:r>
              <a:rPr lang="en-US" sz="1100" i="1" smtClean="0">
                <a:hlinkClick r:id="rId4" action="ppaction://hlinkfile"/>
              </a:rPr>
              <a:t>Exploitation</a:t>
            </a:r>
            <a:r>
              <a:rPr lang="en-US" sz="1100" smtClean="0"/>
              <a:t>, </a:t>
            </a:r>
            <a:r>
              <a:rPr lang="en-US" sz="1100" i="1" smtClean="0">
                <a:hlinkClick r:id="rId4" action="ppaction://hlinkfile"/>
              </a:rPr>
              <a:t>Competition</a:t>
            </a:r>
            <a:r>
              <a:rPr lang="en-US" sz="1100" smtClean="0"/>
              <a:t>, and </a:t>
            </a:r>
            <a:r>
              <a:rPr lang="en-US" sz="1100" i="1" smtClean="0">
                <a:hlinkClick r:id="rId4" action="ppaction://hlinkfile"/>
              </a:rPr>
              <a:t>Antibiosis</a:t>
            </a:r>
            <a:endParaRPr lang="en-US" sz="1100" smtClean="0"/>
          </a:p>
          <a:p>
            <a:pPr>
              <a:lnSpc>
                <a:spcPct val="80000"/>
              </a:lnSpc>
            </a:pPr>
            <a:endParaRPr lang="en-US" sz="1100" smtClean="0"/>
          </a:p>
        </p:txBody>
      </p:sp>
      <p:sp>
        <p:nvSpPr>
          <p:cNvPr id="4506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EB335B75-5787-4119-985E-1A843CBD11AC}" type="slidenum">
              <a:rPr lang="en-US" sz="1200"/>
              <a:pPr algn="r"/>
              <a:t>1</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ChangeArrowheads="1" noTextEdit="1"/>
          </p:cNvSpPr>
          <p:nvPr>
            <p:ph type="sldImg"/>
          </p:nvPr>
        </p:nvSpPr>
        <p:spPr>
          <a:xfrm>
            <a:off x="1150938" y="692150"/>
            <a:ext cx="4556125" cy="3416300"/>
          </a:xfrm>
          <a:ln/>
        </p:spPr>
      </p:sp>
      <p:sp>
        <p:nvSpPr>
          <p:cNvPr id="195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a:xfrm>
            <a:off x="1150938" y="692150"/>
            <a:ext cx="4556125" cy="3416300"/>
          </a:xfrm>
          <a:ln/>
        </p:spPr>
      </p:sp>
      <p:sp>
        <p:nvSpPr>
          <p:cNvPr id="193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a:xfrm>
            <a:off x="1150938" y="692150"/>
            <a:ext cx="4556125" cy="3416300"/>
          </a:xfrm>
          <a:ln/>
        </p:spPr>
      </p:sp>
      <p:sp>
        <p:nvSpPr>
          <p:cNvPr id="1914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xfrm>
            <a:off x="1150938" y="692150"/>
            <a:ext cx="4556125" cy="3416300"/>
          </a:xfrm>
          <a:ln/>
        </p:spPr>
      </p:sp>
      <p:sp>
        <p:nvSpPr>
          <p:cNvPr id="189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xfrm>
            <a:off x="1150938" y="692150"/>
            <a:ext cx="4556125" cy="3416300"/>
          </a:xfrm>
          <a:ln/>
        </p:spPr>
      </p:sp>
      <p:sp>
        <p:nvSpPr>
          <p:cNvPr id="183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3258B37A-D8D7-43B8-A4FB-980F0C1E2974}" type="slidenum">
              <a:rPr lang="en-US"/>
              <a:pPr/>
              <a:t>18</a:t>
            </a:fld>
            <a:endParaRPr lang="en-US"/>
          </a:p>
        </p:txBody>
      </p:sp>
      <p:sp>
        <p:nvSpPr>
          <p:cNvPr id="211970" name="Rectangle 1026"/>
          <p:cNvSpPr>
            <a:spLocks noGrp="1" noRot="1" noChangeAspect="1" noChangeArrowheads="1" noTextEdit="1"/>
          </p:cNvSpPr>
          <p:nvPr>
            <p:ph type="sldImg"/>
          </p:nvPr>
        </p:nvSpPr>
        <p:spPr>
          <a:ln/>
        </p:spPr>
      </p:sp>
      <p:sp>
        <p:nvSpPr>
          <p:cNvPr id="211971" name="Rectangle 1027"/>
          <p:cNvSpPr>
            <a:spLocks noGrp="1" noChangeArrowheads="1"/>
          </p:cNvSpPr>
          <p:nvPr>
            <p:ph type="body" idx="1"/>
          </p:nvPr>
        </p:nvSpPr>
        <p:spPr/>
        <p:txBody>
          <a:bodyPr/>
          <a:lstStyle/>
          <a:p>
            <a:pPr>
              <a:spcBef>
                <a:spcPct val="0"/>
              </a:spcBef>
            </a:pPr>
            <a:r>
              <a:rPr lang="en-US"/>
              <a:t>Nematode faunal analysis provides a useful tool in assessing this structure, function, and probably the resilience of the soil food web because:</a:t>
            </a:r>
          </a:p>
          <a:p>
            <a:pPr>
              <a:spcBef>
                <a:spcPct val="0"/>
              </a:spcBef>
            </a:pPr>
            <a:r>
              <a:rPr lang="en-US"/>
              <a:t>The most abundant of the metazoa</a:t>
            </a:r>
          </a:p>
          <a:p>
            <a:pPr>
              <a:spcBef>
                <a:spcPct val="0"/>
              </a:spcBef>
            </a:pPr>
            <a:r>
              <a:rPr lang="en-US"/>
              <a:t>Occupy key positions in soil food webs</a:t>
            </a:r>
          </a:p>
          <a:p>
            <a:pPr>
              <a:spcBef>
                <a:spcPct val="0"/>
              </a:spcBef>
            </a:pPr>
            <a:r>
              <a:rPr lang="en-US"/>
              <a:t>Standard extraction procedures</a:t>
            </a:r>
          </a:p>
          <a:p>
            <a:pPr>
              <a:spcBef>
                <a:spcPct val="0"/>
              </a:spcBef>
            </a:pPr>
            <a:r>
              <a:rPr lang="en-US"/>
              <a:t>Identification based on morphology</a:t>
            </a:r>
          </a:p>
          <a:p>
            <a:pPr>
              <a:spcBef>
                <a:spcPct val="0"/>
              </a:spcBef>
            </a:pPr>
            <a:r>
              <a:rPr lang="en-US"/>
              <a:t>Clear relationship between structure and function</a:t>
            </a:r>
          </a:p>
          <a:p>
            <a:pPr>
              <a:spcBef>
                <a:spcPct val="0"/>
              </a:spcBef>
            </a:pPr>
            <a:r>
              <a:rPr lang="en-US"/>
              <a:t>Each sample has high intrinsic information value :</a:t>
            </a:r>
          </a:p>
          <a:p>
            <a:pPr>
              <a:spcBef>
                <a:spcPct val="0"/>
              </a:spcBef>
            </a:pP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Rot="1" noChangeAspect="1" noChangeArrowheads="1" noTextEdit="1"/>
          </p:cNvSpPr>
          <p:nvPr>
            <p:ph type="sldImg"/>
          </p:nvPr>
        </p:nvSpPr>
        <p:spPr>
          <a:xfrm>
            <a:off x="1150938" y="692150"/>
            <a:ext cx="4556125" cy="3416300"/>
          </a:xfrm>
          <a:ln/>
        </p:spPr>
      </p:sp>
      <p:sp>
        <p:nvSpPr>
          <p:cNvPr id="272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20000"/>
          </a:bodyPr>
          <a:lstStyle/>
          <a:p>
            <a:pPr>
              <a:defRPr/>
            </a:pPr>
            <a:r>
              <a:rPr lang="en-US" dirty="0" smtClean="0"/>
              <a:t>Interactions:</a:t>
            </a:r>
          </a:p>
          <a:p>
            <a:pPr>
              <a:defRPr/>
            </a:pPr>
            <a:r>
              <a:rPr lang="en-US" dirty="0" smtClean="0"/>
              <a:t>Nematodes affect other organisms, other organisms affect nematodes</a:t>
            </a:r>
          </a:p>
          <a:p>
            <a:pPr>
              <a:defRPr/>
            </a:pPr>
            <a:r>
              <a:rPr lang="en-US" dirty="0" smtClean="0"/>
              <a:t>Nematodes feed on plants – plants provide food for nematodes.</a:t>
            </a:r>
          </a:p>
          <a:p>
            <a:pPr>
              <a:defRPr/>
            </a:pPr>
            <a:r>
              <a:rPr lang="en-US" dirty="0" smtClean="0"/>
              <a:t>Nematodes feed on bacteria, nematodes farm bacteria – in soil, insects, </a:t>
            </a:r>
          </a:p>
          <a:p>
            <a:pPr>
              <a:defRPr/>
            </a:pPr>
            <a:r>
              <a:rPr lang="en-US" dirty="0" smtClean="0"/>
              <a:t>bacteria feed nematodes, bacteria kill nematodes</a:t>
            </a:r>
          </a:p>
          <a:p>
            <a:pPr>
              <a:defRPr/>
            </a:pPr>
            <a:r>
              <a:rPr lang="en-US" dirty="0" smtClean="0"/>
              <a:t>Nematodes feed on fungi and are fed upon by fungi.</a:t>
            </a:r>
          </a:p>
          <a:p>
            <a:pPr>
              <a:defRPr/>
            </a:pPr>
            <a:r>
              <a:rPr lang="en-US" dirty="0" smtClean="0"/>
              <a:t>Nematodes feed on protozoa and </a:t>
            </a:r>
            <a:r>
              <a:rPr lang="en-US" dirty="0" err="1" smtClean="0"/>
              <a:t>microarthropods</a:t>
            </a:r>
            <a:r>
              <a:rPr lang="en-US" dirty="0" smtClean="0"/>
              <a:t>, </a:t>
            </a:r>
            <a:r>
              <a:rPr lang="en-US" dirty="0" err="1" smtClean="0"/>
              <a:t>tardigrades</a:t>
            </a:r>
            <a:r>
              <a:rPr lang="en-US" dirty="0" smtClean="0"/>
              <a:t>, mites, </a:t>
            </a:r>
          </a:p>
          <a:p>
            <a:pPr>
              <a:defRPr/>
            </a:pPr>
            <a:r>
              <a:rPr lang="en-US" dirty="0" err="1" smtClean="0"/>
              <a:t>collembola</a:t>
            </a:r>
            <a:r>
              <a:rPr lang="en-US" dirty="0" smtClean="0"/>
              <a:t> and are fed upon</a:t>
            </a:r>
          </a:p>
          <a:p>
            <a:pPr>
              <a:defRPr/>
            </a:pPr>
            <a:endParaRPr lang="en-US" dirty="0" smtClean="0"/>
          </a:p>
          <a:p>
            <a:pPr>
              <a:defRPr/>
            </a:pPr>
            <a:r>
              <a:rPr lang="en-US" dirty="0" smtClean="0"/>
              <a:t>What are the ecosystem effects (effects on functions)?</a:t>
            </a:r>
          </a:p>
          <a:p>
            <a:pPr>
              <a:defRPr/>
            </a:pPr>
            <a:r>
              <a:rPr lang="en-US" dirty="0" smtClean="0"/>
              <a:t>Enrichment</a:t>
            </a:r>
          </a:p>
          <a:p>
            <a:pPr>
              <a:defRPr/>
            </a:pPr>
            <a:r>
              <a:rPr lang="en-US" dirty="0" smtClean="0"/>
              <a:t>Movement of and to resources</a:t>
            </a:r>
          </a:p>
          <a:p>
            <a:pPr>
              <a:defRPr/>
            </a:pPr>
            <a:r>
              <a:rPr lang="en-US" dirty="0" smtClean="0"/>
              <a:t>Nutrient and carbon cycling</a:t>
            </a:r>
          </a:p>
          <a:p>
            <a:pPr>
              <a:defRPr/>
            </a:pPr>
            <a:r>
              <a:rPr lang="en-US" dirty="0" smtClean="0"/>
              <a:t>Nutrient and carbon movement and sequestration</a:t>
            </a:r>
          </a:p>
          <a:p>
            <a:pPr>
              <a:defRPr/>
            </a:pPr>
            <a:endParaRPr lang="en-US" dirty="0" smtClean="0"/>
          </a:p>
          <a:p>
            <a:pPr>
              <a:defRPr/>
            </a:pPr>
            <a:r>
              <a:rPr lang="en-US" dirty="0" smtClean="0"/>
              <a:t>Effects on services?</a:t>
            </a:r>
          </a:p>
          <a:p>
            <a:pPr>
              <a:defRPr/>
            </a:pPr>
            <a:endParaRPr lang="en-US" dirty="0" smtClean="0"/>
          </a:p>
          <a:p>
            <a:pPr>
              <a:defRPr/>
            </a:pPr>
            <a:r>
              <a:rPr lang="en-US" dirty="0" smtClean="0"/>
              <a:t>Antagonists of nematodes occur in many groups of organisms that are components of the </a:t>
            </a:r>
            <a:r>
              <a:rPr lang="en-US" dirty="0" smtClean="0">
                <a:hlinkClick r:id="rId3" action="ppaction://hlinkfile"/>
              </a:rPr>
              <a:t>soil food web</a:t>
            </a:r>
            <a:r>
              <a:rPr lang="en-US" dirty="0" smtClean="0"/>
              <a:t>.  </a:t>
            </a:r>
          </a:p>
          <a:p>
            <a:pPr>
              <a:defRPr/>
            </a:pPr>
            <a:r>
              <a:rPr lang="en-US" dirty="0" smtClean="0"/>
              <a:t>The interactions of many soil organisms results in biological buffering or regulation of the nematode population through the mechanisms of </a:t>
            </a:r>
            <a:r>
              <a:rPr lang="en-US" i="1" dirty="0" smtClean="0">
                <a:hlinkClick r:id="rId4" action="ppaction://hlinkfile"/>
              </a:rPr>
              <a:t>Exploitation</a:t>
            </a:r>
            <a:r>
              <a:rPr lang="en-US" dirty="0" smtClean="0"/>
              <a:t>, </a:t>
            </a:r>
            <a:r>
              <a:rPr lang="en-US" i="1" dirty="0" smtClean="0">
                <a:hlinkClick r:id="rId4" action="ppaction://hlinkfile"/>
              </a:rPr>
              <a:t>Competition</a:t>
            </a:r>
            <a:r>
              <a:rPr lang="en-US" dirty="0" smtClean="0"/>
              <a:t>, and </a:t>
            </a:r>
            <a:r>
              <a:rPr lang="en-US" i="1" dirty="0" smtClean="0">
                <a:hlinkClick r:id="rId4" action="ppaction://hlinkfile"/>
              </a:rPr>
              <a:t>Antibiosis</a:t>
            </a:r>
            <a:endParaRPr lang="en-US" dirty="0" smtClean="0"/>
          </a:p>
          <a:p>
            <a:pPr>
              <a:defRPr/>
            </a:pPr>
            <a:endParaRPr lang="en-US" dirty="0"/>
          </a:p>
        </p:txBody>
      </p:sp>
      <p:sp>
        <p:nvSpPr>
          <p:cNvPr id="3277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CAE0AEE-E0D8-4775-8154-769E4F61635F}" type="slidenum">
              <a:rPr lang="en-US" sz="1200"/>
              <a:pPr algn="r"/>
              <a:t>25</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3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5870BA5-A1EF-48ED-AC47-197E3439E276}" type="slidenum">
              <a:rPr lang="en-US" smtClean="0"/>
              <a:pPr/>
              <a:t>32</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0A53C42-EB6E-4638-A746-67EEB2F227AC}" type="slidenum">
              <a:rPr lang="en-US" sz="1200"/>
              <a:pPr algn="r"/>
              <a:t>46</a:t>
            </a:fld>
            <a:endParaRPr lang="en-US" sz="1200"/>
          </a:p>
        </p:txBody>
      </p:sp>
      <p:sp>
        <p:nvSpPr>
          <p:cNvPr id="34819" name="Slide Image Placeholder 1"/>
          <p:cNvSpPr>
            <a:spLocks noGrp="1" noRot="1" noChangeAspect="1" noTextEdit="1"/>
          </p:cNvSpPr>
          <p:nvPr>
            <p:ph type="sldImg"/>
          </p:nvPr>
        </p:nvSpPr>
        <p:spPr bwMode="auto">
          <a:noFill/>
          <a:ln>
            <a:solidFill>
              <a:srgbClr val="000000"/>
            </a:solidFill>
            <a:miter lim="800000"/>
            <a:headEnd/>
            <a:tailEnd/>
          </a:ln>
        </p:spPr>
      </p:sp>
      <p:sp>
        <p:nvSpPr>
          <p:cNvPr id="3482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80000"/>
              </a:lnSpc>
            </a:pPr>
            <a:r>
              <a:rPr lang="en-US" sz="1100" smtClean="0">
                <a:latin typeface="Arial" charset="0"/>
              </a:rPr>
              <a:t>20 min talk</a:t>
            </a:r>
          </a:p>
          <a:p>
            <a:pPr eaLnBrk="1" hangingPunct="1">
              <a:lnSpc>
                <a:spcPct val="80000"/>
              </a:lnSpc>
            </a:pPr>
            <a:r>
              <a:rPr lang="en-US" sz="1100" smtClean="0">
                <a:latin typeface="Arial" charset="0"/>
              </a:rPr>
              <a:t>Interactions:</a:t>
            </a:r>
          </a:p>
          <a:p>
            <a:pPr eaLnBrk="1" hangingPunct="1">
              <a:lnSpc>
                <a:spcPct val="80000"/>
              </a:lnSpc>
            </a:pPr>
            <a:r>
              <a:rPr lang="en-US" sz="1100" smtClean="0">
                <a:latin typeface="Arial" charset="0"/>
              </a:rPr>
              <a:t>Nematodes affect other organisms, other organisms affect nematodes</a:t>
            </a:r>
          </a:p>
          <a:p>
            <a:pPr eaLnBrk="1" hangingPunct="1">
              <a:lnSpc>
                <a:spcPct val="80000"/>
              </a:lnSpc>
            </a:pPr>
            <a:r>
              <a:rPr lang="en-US" sz="1100" smtClean="0">
                <a:latin typeface="Arial" charset="0"/>
              </a:rPr>
              <a:t>Nematodes feed on plants – plants provide food for nematodes.</a:t>
            </a:r>
          </a:p>
          <a:p>
            <a:pPr eaLnBrk="1" hangingPunct="1">
              <a:lnSpc>
                <a:spcPct val="80000"/>
              </a:lnSpc>
            </a:pPr>
            <a:r>
              <a:rPr lang="en-US" sz="1100" smtClean="0">
                <a:latin typeface="Arial" charset="0"/>
              </a:rPr>
              <a:t>Nematodes feed on bacteria, nematodes farm bacteria – in soil, insects, </a:t>
            </a:r>
          </a:p>
          <a:p>
            <a:pPr eaLnBrk="1" hangingPunct="1">
              <a:lnSpc>
                <a:spcPct val="80000"/>
              </a:lnSpc>
            </a:pPr>
            <a:r>
              <a:rPr lang="en-US" sz="1100" smtClean="0">
                <a:latin typeface="Arial" charset="0"/>
              </a:rPr>
              <a:t>bacteria feed nematodes, bacteria kill nematodes</a:t>
            </a:r>
          </a:p>
          <a:p>
            <a:pPr eaLnBrk="1" hangingPunct="1">
              <a:lnSpc>
                <a:spcPct val="80000"/>
              </a:lnSpc>
            </a:pPr>
            <a:r>
              <a:rPr lang="en-US" sz="1100" smtClean="0">
                <a:latin typeface="Arial" charset="0"/>
              </a:rPr>
              <a:t>Nematodes feed on fungi and are fed upon by fungi.</a:t>
            </a:r>
          </a:p>
          <a:p>
            <a:pPr eaLnBrk="1" hangingPunct="1">
              <a:lnSpc>
                <a:spcPct val="80000"/>
              </a:lnSpc>
            </a:pPr>
            <a:r>
              <a:rPr lang="en-US" sz="1100" smtClean="0">
                <a:latin typeface="Arial" charset="0"/>
              </a:rPr>
              <a:t>Nematodes feed on protozoa and microarthropods, tardigrades, mites, </a:t>
            </a:r>
          </a:p>
          <a:p>
            <a:pPr eaLnBrk="1" hangingPunct="1">
              <a:lnSpc>
                <a:spcPct val="80000"/>
              </a:lnSpc>
            </a:pPr>
            <a:r>
              <a:rPr lang="en-US" sz="1100" smtClean="0">
                <a:latin typeface="Arial" charset="0"/>
              </a:rPr>
              <a:t>collembola and are fed upon</a:t>
            </a:r>
          </a:p>
          <a:p>
            <a:pPr eaLnBrk="1" hangingPunct="1">
              <a:lnSpc>
                <a:spcPct val="80000"/>
              </a:lnSpc>
            </a:pPr>
            <a:endParaRPr lang="en-US" sz="1100" smtClean="0">
              <a:latin typeface="Arial" charset="0"/>
            </a:endParaRPr>
          </a:p>
          <a:p>
            <a:pPr eaLnBrk="1" hangingPunct="1">
              <a:lnSpc>
                <a:spcPct val="80000"/>
              </a:lnSpc>
            </a:pPr>
            <a:r>
              <a:rPr lang="en-US" sz="1100" smtClean="0">
                <a:latin typeface="Arial" charset="0"/>
              </a:rPr>
              <a:t>What are the ecosystem effects (effects on functions)?</a:t>
            </a:r>
          </a:p>
          <a:p>
            <a:pPr eaLnBrk="1" hangingPunct="1">
              <a:lnSpc>
                <a:spcPct val="80000"/>
              </a:lnSpc>
            </a:pPr>
            <a:r>
              <a:rPr lang="en-US" sz="1100" smtClean="0">
                <a:latin typeface="Arial" charset="0"/>
              </a:rPr>
              <a:t>Enrichment</a:t>
            </a:r>
          </a:p>
          <a:p>
            <a:pPr eaLnBrk="1" hangingPunct="1">
              <a:lnSpc>
                <a:spcPct val="80000"/>
              </a:lnSpc>
            </a:pPr>
            <a:r>
              <a:rPr lang="en-US" sz="1100" smtClean="0">
                <a:latin typeface="Arial" charset="0"/>
              </a:rPr>
              <a:t>Movement of and to resources</a:t>
            </a:r>
          </a:p>
          <a:p>
            <a:pPr eaLnBrk="1" hangingPunct="1">
              <a:lnSpc>
                <a:spcPct val="80000"/>
              </a:lnSpc>
            </a:pPr>
            <a:r>
              <a:rPr lang="en-US" sz="1100" smtClean="0">
                <a:latin typeface="Arial" charset="0"/>
              </a:rPr>
              <a:t>Nutrient and carbon cycling</a:t>
            </a:r>
          </a:p>
          <a:p>
            <a:pPr eaLnBrk="1" hangingPunct="1">
              <a:lnSpc>
                <a:spcPct val="80000"/>
              </a:lnSpc>
            </a:pPr>
            <a:r>
              <a:rPr lang="en-US" sz="1100" smtClean="0">
                <a:latin typeface="Arial" charset="0"/>
              </a:rPr>
              <a:t>Nutrient and carbon movement and sequestration</a:t>
            </a:r>
          </a:p>
          <a:p>
            <a:pPr eaLnBrk="1" hangingPunct="1">
              <a:lnSpc>
                <a:spcPct val="80000"/>
              </a:lnSpc>
            </a:pPr>
            <a:endParaRPr lang="en-US" sz="1100" smtClean="0">
              <a:latin typeface="Arial" charset="0"/>
            </a:endParaRPr>
          </a:p>
          <a:p>
            <a:pPr eaLnBrk="1" hangingPunct="1">
              <a:lnSpc>
                <a:spcPct val="80000"/>
              </a:lnSpc>
            </a:pPr>
            <a:r>
              <a:rPr lang="en-US" sz="1100" smtClean="0">
                <a:latin typeface="Arial" charset="0"/>
              </a:rPr>
              <a:t>Effects on services?</a:t>
            </a:r>
          </a:p>
          <a:p>
            <a:pPr eaLnBrk="1" hangingPunct="1">
              <a:lnSpc>
                <a:spcPct val="80000"/>
              </a:lnSpc>
            </a:pPr>
            <a:endParaRPr lang="en-US" sz="1100" smtClean="0">
              <a:latin typeface="Arial" charset="0"/>
            </a:endParaRPr>
          </a:p>
          <a:p>
            <a:pPr eaLnBrk="1" hangingPunct="1">
              <a:lnSpc>
                <a:spcPct val="80000"/>
              </a:lnSpc>
            </a:pPr>
            <a:r>
              <a:rPr lang="en-US" sz="1100" smtClean="0">
                <a:latin typeface="Arial" charset="0"/>
              </a:rPr>
              <a:t>Antagonists of nematodes occur in many groups of organisms that are components of the </a:t>
            </a:r>
            <a:r>
              <a:rPr lang="en-US" sz="1100" smtClean="0">
                <a:latin typeface="Arial" charset="0"/>
                <a:hlinkClick r:id="rId3" action="ppaction://hlinkfile"/>
              </a:rPr>
              <a:t>soil food web</a:t>
            </a:r>
            <a:r>
              <a:rPr lang="en-US" sz="1100" smtClean="0">
                <a:latin typeface="Arial" charset="0"/>
              </a:rPr>
              <a:t>.  </a:t>
            </a:r>
          </a:p>
          <a:p>
            <a:pPr eaLnBrk="1" hangingPunct="1">
              <a:lnSpc>
                <a:spcPct val="80000"/>
              </a:lnSpc>
            </a:pPr>
            <a:r>
              <a:rPr lang="en-US" sz="1100" smtClean="0">
                <a:latin typeface="Arial" charset="0"/>
              </a:rPr>
              <a:t>The interactions of many soil organisms results in biological buffering or regulation of the nematode population through the mechanisms of </a:t>
            </a:r>
            <a:r>
              <a:rPr lang="en-US" sz="1100" i="1" smtClean="0">
                <a:latin typeface="Arial" charset="0"/>
                <a:hlinkClick r:id="rId4" action="ppaction://hlinkfile"/>
              </a:rPr>
              <a:t>Exploitation</a:t>
            </a:r>
            <a:r>
              <a:rPr lang="en-US" sz="1100" smtClean="0">
                <a:latin typeface="Arial" charset="0"/>
              </a:rPr>
              <a:t>, </a:t>
            </a:r>
            <a:r>
              <a:rPr lang="en-US" sz="1100" i="1" smtClean="0">
                <a:latin typeface="Arial" charset="0"/>
                <a:hlinkClick r:id="rId4" action="ppaction://hlinkfile"/>
              </a:rPr>
              <a:t>Competition</a:t>
            </a:r>
            <a:r>
              <a:rPr lang="en-US" sz="1100" smtClean="0">
                <a:latin typeface="Arial" charset="0"/>
              </a:rPr>
              <a:t>, and </a:t>
            </a:r>
            <a:r>
              <a:rPr lang="en-US" sz="1100" i="1" smtClean="0">
                <a:latin typeface="Arial" charset="0"/>
                <a:hlinkClick r:id="rId4" action="ppaction://hlinkfile"/>
              </a:rPr>
              <a:t>Antibiosis</a:t>
            </a:r>
            <a:endParaRPr lang="en-US" sz="1100" smtClean="0">
              <a:latin typeface="Arial" charset="0"/>
            </a:endParaRPr>
          </a:p>
          <a:p>
            <a:pPr eaLnBrk="1" hangingPunct="1">
              <a:lnSpc>
                <a:spcPct val="80000"/>
              </a:lnSpc>
            </a:pPr>
            <a:endParaRPr lang="en-US" sz="1100" smtClean="0">
              <a:latin typeface="Arial" charset="0"/>
            </a:endParaRPr>
          </a:p>
        </p:txBody>
      </p:sp>
      <p:sp>
        <p:nvSpPr>
          <p:cNvPr id="3482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4493EA9B-0A92-496E-888D-333629087E30}" type="slidenum">
              <a:rPr lang="en-US" sz="1200"/>
              <a:pPr algn="r"/>
              <a:t>46</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80000"/>
              </a:lnSpc>
            </a:pPr>
            <a:r>
              <a:rPr lang="en-US" sz="1100" smtClean="0"/>
              <a:t>30 min talk</a:t>
            </a:r>
          </a:p>
          <a:p>
            <a:pPr>
              <a:lnSpc>
                <a:spcPct val="80000"/>
              </a:lnSpc>
            </a:pPr>
            <a:r>
              <a:rPr lang="en-US" sz="1100" smtClean="0"/>
              <a:t>Interactions:</a:t>
            </a:r>
          </a:p>
          <a:p>
            <a:pPr>
              <a:lnSpc>
                <a:spcPct val="80000"/>
              </a:lnSpc>
            </a:pPr>
            <a:r>
              <a:rPr lang="en-US" sz="1100" smtClean="0"/>
              <a:t>Nematodes affect other organisms, other organisms affect nematodes</a:t>
            </a:r>
          </a:p>
          <a:p>
            <a:pPr>
              <a:lnSpc>
                <a:spcPct val="80000"/>
              </a:lnSpc>
            </a:pPr>
            <a:r>
              <a:rPr lang="en-US" sz="1100" smtClean="0"/>
              <a:t>Nematodes feed on plants – plants provide food for nematodes.</a:t>
            </a:r>
          </a:p>
          <a:p>
            <a:pPr>
              <a:lnSpc>
                <a:spcPct val="80000"/>
              </a:lnSpc>
            </a:pPr>
            <a:r>
              <a:rPr lang="en-US" sz="1100" smtClean="0"/>
              <a:t>Nematodes feed on bacteria, nematodes farm bacteria – in soil, insects, </a:t>
            </a:r>
          </a:p>
          <a:p>
            <a:pPr>
              <a:lnSpc>
                <a:spcPct val="80000"/>
              </a:lnSpc>
            </a:pPr>
            <a:r>
              <a:rPr lang="en-US" sz="1100" smtClean="0"/>
              <a:t>bacteria feed nematodes, bacteria kill nematodes</a:t>
            </a:r>
          </a:p>
          <a:p>
            <a:pPr>
              <a:lnSpc>
                <a:spcPct val="80000"/>
              </a:lnSpc>
            </a:pPr>
            <a:r>
              <a:rPr lang="en-US" sz="1100" smtClean="0"/>
              <a:t>Nematodes feed on fungi and are fed upon by fungi.</a:t>
            </a:r>
          </a:p>
          <a:p>
            <a:pPr>
              <a:lnSpc>
                <a:spcPct val="80000"/>
              </a:lnSpc>
            </a:pPr>
            <a:r>
              <a:rPr lang="en-US" sz="1100" smtClean="0"/>
              <a:t>Nematodes feed on protozoa and microarthropods, tardigrades, mites, </a:t>
            </a:r>
          </a:p>
          <a:p>
            <a:pPr>
              <a:lnSpc>
                <a:spcPct val="80000"/>
              </a:lnSpc>
            </a:pPr>
            <a:r>
              <a:rPr lang="en-US" sz="1100" smtClean="0"/>
              <a:t>collembola and are fed upon</a:t>
            </a:r>
          </a:p>
          <a:p>
            <a:pPr>
              <a:lnSpc>
                <a:spcPct val="80000"/>
              </a:lnSpc>
            </a:pPr>
            <a:endParaRPr lang="en-US" sz="1100" smtClean="0"/>
          </a:p>
          <a:p>
            <a:pPr>
              <a:lnSpc>
                <a:spcPct val="80000"/>
              </a:lnSpc>
            </a:pPr>
            <a:r>
              <a:rPr lang="en-US" sz="1100" smtClean="0"/>
              <a:t>What are the ecosystem effects (effects on functions)?</a:t>
            </a:r>
          </a:p>
          <a:p>
            <a:pPr>
              <a:lnSpc>
                <a:spcPct val="80000"/>
              </a:lnSpc>
            </a:pPr>
            <a:r>
              <a:rPr lang="en-US" sz="1100" smtClean="0"/>
              <a:t>Enrichment</a:t>
            </a:r>
          </a:p>
          <a:p>
            <a:pPr>
              <a:lnSpc>
                <a:spcPct val="80000"/>
              </a:lnSpc>
            </a:pPr>
            <a:r>
              <a:rPr lang="en-US" sz="1100" smtClean="0"/>
              <a:t>Movement of and to resources</a:t>
            </a:r>
          </a:p>
          <a:p>
            <a:pPr>
              <a:lnSpc>
                <a:spcPct val="80000"/>
              </a:lnSpc>
            </a:pPr>
            <a:r>
              <a:rPr lang="en-US" sz="1100" smtClean="0"/>
              <a:t>Nutrient and carbon cycling</a:t>
            </a:r>
          </a:p>
          <a:p>
            <a:pPr>
              <a:lnSpc>
                <a:spcPct val="80000"/>
              </a:lnSpc>
            </a:pPr>
            <a:r>
              <a:rPr lang="en-US" sz="1100" smtClean="0"/>
              <a:t>Nutrient and carbon movement and sequestration</a:t>
            </a:r>
          </a:p>
          <a:p>
            <a:pPr>
              <a:lnSpc>
                <a:spcPct val="80000"/>
              </a:lnSpc>
            </a:pPr>
            <a:endParaRPr lang="en-US" sz="1100" smtClean="0"/>
          </a:p>
          <a:p>
            <a:pPr>
              <a:lnSpc>
                <a:spcPct val="80000"/>
              </a:lnSpc>
            </a:pPr>
            <a:r>
              <a:rPr lang="en-US" sz="1100" smtClean="0"/>
              <a:t>Effects on services?</a:t>
            </a:r>
          </a:p>
          <a:p>
            <a:pPr>
              <a:lnSpc>
                <a:spcPct val="80000"/>
              </a:lnSpc>
            </a:pPr>
            <a:endParaRPr lang="en-US" sz="1100" smtClean="0"/>
          </a:p>
          <a:p>
            <a:pPr>
              <a:lnSpc>
                <a:spcPct val="80000"/>
              </a:lnSpc>
            </a:pPr>
            <a:r>
              <a:rPr lang="en-US" sz="1100" smtClean="0"/>
              <a:t>Antagonists of nematodes occur in many groups of organisms that are components of the </a:t>
            </a:r>
            <a:r>
              <a:rPr lang="en-US" sz="1100" smtClean="0">
                <a:hlinkClick r:id="rId3" action="ppaction://hlinkfile"/>
              </a:rPr>
              <a:t>soil food web</a:t>
            </a:r>
            <a:r>
              <a:rPr lang="en-US" sz="1100" smtClean="0"/>
              <a:t>.  </a:t>
            </a:r>
          </a:p>
          <a:p>
            <a:pPr>
              <a:lnSpc>
                <a:spcPct val="80000"/>
              </a:lnSpc>
            </a:pPr>
            <a:r>
              <a:rPr lang="en-US" sz="1100" smtClean="0"/>
              <a:t>The interactions of many soil organisms results in biological buffering or regulation of the nematode population through the mechanisms of </a:t>
            </a:r>
            <a:r>
              <a:rPr lang="en-US" sz="1100" i="1" smtClean="0">
                <a:hlinkClick r:id="rId4" action="ppaction://hlinkfile"/>
              </a:rPr>
              <a:t>Exploitation</a:t>
            </a:r>
            <a:r>
              <a:rPr lang="en-US" sz="1100" smtClean="0"/>
              <a:t>, </a:t>
            </a:r>
            <a:r>
              <a:rPr lang="en-US" sz="1100" i="1" smtClean="0">
                <a:hlinkClick r:id="rId4" action="ppaction://hlinkfile"/>
              </a:rPr>
              <a:t>Competition</a:t>
            </a:r>
            <a:r>
              <a:rPr lang="en-US" sz="1100" smtClean="0"/>
              <a:t>, and </a:t>
            </a:r>
            <a:r>
              <a:rPr lang="en-US" sz="1100" i="1" smtClean="0">
                <a:hlinkClick r:id="rId4" action="ppaction://hlinkfile"/>
              </a:rPr>
              <a:t>Antibiosis</a:t>
            </a:r>
            <a:endParaRPr lang="en-US" sz="1100" smtClean="0"/>
          </a:p>
          <a:p>
            <a:pPr>
              <a:lnSpc>
                <a:spcPct val="80000"/>
              </a:lnSpc>
            </a:pPr>
            <a:endParaRPr lang="en-US" sz="1100" smtClean="0"/>
          </a:p>
        </p:txBody>
      </p:sp>
      <p:sp>
        <p:nvSpPr>
          <p:cNvPr id="4506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EB335B75-5787-4119-985E-1A843CBD11AC}" type="slidenum">
              <a:rPr lang="en-US" sz="1200"/>
              <a:pPr algn="r"/>
              <a:t>3</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7DEEB40-9F9B-4BD2-A2ED-42B9E5C4CA80}" type="slidenum">
              <a:rPr lang="en-US"/>
              <a:pPr/>
              <a:t>6</a:t>
            </a:fld>
            <a:endParaRPr lang="en-US"/>
          </a:p>
        </p:txBody>
      </p:sp>
      <p:sp>
        <p:nvSpPr>
          <p:cNvPr id="157698" name="Rectangle 1026"/>
          <p:cNvSpPr>
            <a:spLocks noGrp="1" noRot="1" noChangeAspect="1" noChangeArrowheads="1" noTextEdit="1"/>
          </p:cNvSpPr>
          <p:nvPr>
            <p:ph type="sldImg"/>
          </p:nvPr>
        </p:nvSpPr>
        <p:spPr>
          <a:ln/>
        </p:spPr>
      </p:sp>
      <p:sp>
        <p:nvSpPr>
          <p:cNvPr id="157699" name="Rectangle 1027"/>
          <p:cNvSpPr>
            <a:spLocks noGrp="1" noChangeArrowheads="1"/>
          </p:cNvSpPr>
          <p:nvPr>
            <p:ph type="body" idx="1"/>
          </p:nvPr>
        </p:nvSpPr>
        <p:spPr/>
        <p:txBody>
          <a:bodyPr/>
          <a:lstStyle/>
          <a:p>
            <a:r>
              <a:rPr lang="en-US"/>
              <a:t>Structural and Functional Resilience of the soil food web is determined by connectance redundant and resilience of the web.  Guilds vary in their sensitivity to environmental disturbance..  Often guilds at higher trophic levels in the web are more sensitive than those at lower trophic levels.  Disturbance of the web may result in reduction of abundance of predators of opportunistic species.  Consequently, upon enrichment with organic matter or plant growth, opportunistic herbivore and decomposer species may increase unregulated resulting in damage to the primary producer (plant) or immobilization of nutrients or other examples of functional instability.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Rot="1" noChangeAspect="1" noChangeArrowheads="1" noTextEdit="1"/>
          </p:cNvSpPr>
          <p:nvPr>
            <p:ph type="sldImg"/>
          </p:nvPr>
        </p:nvSpPr>
        <p:spPr>
          <a:xfrm>
            <a:off x="1150938" y="692150"/>
            <a:ext cx="4556125" cy="3416300"/>
          </a:xfrm>
          <a:ln/>
        </p:spPr>
      </p:sp>
      <p:sp>
        <p:nvSpPr>
          <p:cNvPr id="207875" name="Rectangle 3"/>
          <p:cNvSpPr>
            <a:spLocks noGrp="1" noChangeArrowheads="1"/>
          </p:cNvSpPr>
          <p:nvPr>
            <p:ph type="body" idx="1"/>
          </p:nvPr>
        </p:nvSpPr>
        <p:spPr/>
        <p:txBody>
          <a:bodyPr/>
          <a:lstStyle/>
          <a:p>
            <a:r>
              <a:rPr lang="en-US"/>
              <a:t>Structural and Functional Resilience of the soil food web is determined by connectance redundant and resilience of the web.  Guilds vary in their sensitivity to environmental disturbance..  Often guilds at higher trophic levels in the web are more sensitive than those at lower trophic levels.  Disturbance of the web may result in reduction of abundance of predators of opportunistic species.  Consequently, upon enrichment with organic matter or plant growth, opportunistic herbivore and decomposer species may increase unregulated resulting in damage to the primary producer (plant) or immobilization of nutrients or other examples of functional instability.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1026"/>
          <p:cNvSpPr>
            <a:spLocks noGrp="1" noRot="1" noChangeAspect="1" noChangeArrowheads="1" noTextEdit="1"/>
          </p:cNvSpPr>
          <p:nvPr>
            <p:ph type="sldImg"/>
          </p:nvPr>
        </p:nvSpPr>
        <p:spPr>
          <a:xfrm>
            <a:off x="1150938" y="692150"/>
            <a:ext cx="4556125" cy="3416300"/>
          </a:xfrm>
          <a:ln/>
        </p:spPr>
      </p:sp>
      <p:sp>
        <p:nvSpPr>
          <p:cNvPr id="205827"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1026"/>
          <p:cNvSpPr>
            <a:spLocks noGrp="1" noRot="1" noChangeAspect="1" noChangeArrowheads="1" noTextEdit="1"/>
          </p:cNvSpPr>
          <p:nvPr>
            <p:ph type="sldImg"/>
          </p:nvPr>
        </p:nvSpPr>
        <p:spPr>
          <a:xfrm>
            <a:off x="1150938" y="692150"/>
            <a:ext cx="4556125" cy="3416300"/>
          </a:xfrm>
          <a:ln/>
        </p:spPr>
      </p:sp>
      <p:sp>
        <p:nvSpPr>
          <p:cNvPr id="203779"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1026"/>
          <p:cNvSpPr>
            <a:spLocks noGrp="1" noRot="1" noChangeAspect="1" noChangeArrowheads="1" noTextEdit="1"/>
          </p:cNvSpPr>
          <p:nvPr>
            <p:ph type="sldImg"/>
          </p:nvPr>
        </p:nvSpPr>
        <p:spPr>
          <a:xfrm>
            <a:off x="1150938" y="692150"/>
            <a:ext cx="4556125" cy="3416300"/>
          </a:xfrm>
          <a:ln/>
        </p:spPr>
      </p:sp>
      <p:sp>
        <p:nvSpPr>
          <p:cNvPr id="201731"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Rot="1" noChangeAspect="1" noChangeArrowheads="1" noTextEdit="1"/>
          </p:cNvSpPr>
          <p:nvPr>
            <p:ph type="sldImg"/>
          </p:nvPr>
        </p:nvSpPr>
        <p:spPr>
          <a:xfrm>
            <a:off x="1150938" y="692150"/>
            <a:ext cx="4556125" cy="3416300"/>
          </a:xfrm>
          <a:ln/>
        </p:spPr>
      </p:sp>
      <p:sp>
        <p:nvSpPr>
          <p:cNvPr id="199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xfrm>
            <a:off x="1150938" y="692150"/>
            <a:ext cx="4556125" cy="3416300"/>
          </a:xfrm>
          <a:ln/>
        </p:spPr>
      </p:sp>
      <p:sp>
        <p:nvSpPr>
          <p:cNvPr id="19763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9B25DC7-CA3E-469F-A247-519B3E7F4A5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8FBE3D6-8C65-4CA4-A731-48C20C92E92C}"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228D540-3E32-40FA-BE4F-BE167D54EAD8}"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D0E335A-98AF-4BEB-AD5F-867F48B2A692}"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2089BB7-FD40-4509-A1A8-44D525F199F2}"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57673B5-9637-4E2D-B7D2-CD1131DD9117}"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0336274-6CE9-4F03-AFAC-D30D72BD6E7B}"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F2E1333-E1AC-4146-90B6-128598F36A20}"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2612932-4840-43DE-8FA7-020D734A637D}"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D888ADB-0ED2-4891-89BD-4C3ED19A74E4}"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EBC07B8-B9CA-48C6-99CF-76FC6B82197C}"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544D2FF-93D2-4DE4-81E6-2D8FD929548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oleObject" Target="../embeddings/oleObject5.bin"/><Relationship Id="rId3" Type="http://schemas.openxmlformats.org/officeDocument/2006/relationships/notesSlide" Target="../notesSlides/notesSlide7.xml"/><Relationship Id="rId7" Type="http://schemas.openxmlformats.org/officeDocument/2006/relationships/image" Target="../media/image12.jpeg"/><Relationship Id="rId12"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11.jpeg"/><Relationship Id="rId11" Type="http://schemas.openxmlformats.org/officeDocument/2006/relationships/image" Target="../media/image23.jpeg"/><Relationship Id="rId5" Type="http://schemas.openxmlformats.org/officeDocument/2006/relationships/image" Target="../media/image10.jpeg"/><Relationship Id="rId10" Type="http://schemas.openxmlformats.org/officeDocument/2006/relationships/image" Target="../media/image25.jpeg"/><Relationship Id="rId4" Type="http://schemas.openxmlformats.org/officeDocument/2006/relationships/image" Target="../media/image8.jpeg"/><Relationship Id="rId9"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0.jpe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notesSlide" Target="../notesSlides/notesSlide10.xml"/><Relationship Id="rId7" Type="http://schemas.openxmlformats.org/officeDocument/2006/relationships/image" Target="../media/image41.jpeg"/><Relationship Id="rId12"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40.jpeg"/><Relationship Id="rId11" Type="http://schemas.openxmlformats.org/officeDocument/2006/relationships/image" Target="../media/image44.jpeg"/><Relationship Id="rId5" Type="http://schemas.openxmlformats.org/officeDocument/2006/relationships/image" Target="../media/image39.jpeg"/><Relationship Id="rId10" Type="http://schemas.openxmlformats.org/officeDocument/2006/relationships/image" Target="../media/image43.png"/><Relationship Id="rId4" Type="http://schemas.openxmlformats.org/officeDocument/2006/relationships/image" Target="../media/image38.jpeg"/><Relationship Id="rId9" Type="http://schemas.openxmlformats.org/officeDocument/2006/relationships/image" Target="../media/image42.jpeg"/></Relationships>
</file>

<file path=ppt/slides/_rels/slide14.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24.jpeg"/><Relationship Id="rId3" Type="http://schemas.openxmlformats.org/officeDocument/2006/relationships/notesSlide" Target="../notesSlides/notesSlide11.xml"/><Relationship Id="rId7" Type="http://schemas.openxmlformats.org/officeDocument/2006/relationships/image" Target="../media/image12.jpeg"/><Relationship Id="rId12" Type="http://schemas.openxmlformats.org/officeDocument/2006/relationships/image" Target="../media/image27.jpeg"/><Relationship Id="rId2" Type="http://schemas.openxmlformats.org/officeDocument/2006/relationships/slideLayout" Target="../slideLayouts/slideLayout7.xml"/><Relationship Id="rId16" Type="http://schemas.openxmlformats.org/officeDocument/2006/relationships/oleObject" Target="../embeddings/oleObject7.bin"/><Relationship Id="rId1" Type="http://schemas.openxmlformats.org/officeDocument/2006/relationships/vmlDrawing" Target="../drawings/vmlDrawing7.vml"/><Relationship Id="rId6" Type="http://schemas.openxmlformats.org/officeDocument/2006/relationships/image" Target="../media/image11.jpeg"/><Relationship Id="rId11" Type="http://schemas.openxmlformats.org/officeDocument/2006/relationships/image" Target="../media/image23.jpeg"/><Relationship Id="rId5" Type="http://schemas.openxmlformats.org/officeDocument/2006/relationships/image" Target="../media/image10.jpeg"/><Relationship Id="rId15" Type="http://schemas.openxmlformats.org/officeDocument/2006/relationships/image" Target="../media/image46.jpeg"/><Relationship Id="rId10" Type="http://schemas.openxmlformats.org/officeDocument/2006/relationships/image" Target="../media/image22.jpeg"/><Relationship Id="rId4" Type="http://schemas.openxmlformats.org/officeDocument/2006/relationships/image" Target="../media/image45.jpeg"/><Relationship Id="rId9" Type="http://schemas.openxmlformats.org/officeDocument/2006/relationships/image" Target="../media/image21.jpeg"/><Relationship Id="rId14" Type="http://schemas.openxmlformats.org/officeDocument/2006/relationships/image" Target="../media/image26.jpeg"/></Relationships>
</file>

<file path=ppt/slides/_rels/slide15.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22.jpeg"/><Relationship Id="rId18" Type="http://schemas.openxmlformats.org/officeDocument/2006/relationships/image" Target="../media/image25.jpeg"/><Relationship Id="rId3" Type="http://schemas.openxmlformats.org/officeDocument/2006/relationships/notesSlide" Target="../notesSlides/notesSlide12.xml"/><Relationship Id="rId7" Type="http://schemas.openxmlformats.org/officeDocument/2006/relationships/image" Target="../media/image12.jpeg"/><Relationship Id="rId12" Type="http://schemas.openxmlformats.org/officeDocument/2006/relationships/image" Target="../media/image21.jpeg"/><Relationship Id="rId17" Type="http://schemas.openxmlformats.org/officeDocument/2006/relationships/image" Target="../media/image26.jpeg"/><Relationship Id="rId2" Type="http://schemas.openxmlformats.org/officeDocument/2006/relationships/slideLayout" Target="../slideLayouts/slideLayout7.xml"/><Relationship Id="rId16" Type="http://schemas.openxmlformats.org/officeDocument/2006/relationships/image" Target="../media/image28.png"/><Relationship Id="rId1" Type="http://schemas.openxmlformats.org/officeDocument/2006/relationships/vmlDrawing" Target="../drawings/vmlDrawing8.vml"/><Relationship Id="rId6" Type="http://schemas.openxmlformats.org/officeDocument/2006/relationships/image" Target="../media/image11.jpeg"/><Relationship Id="rId11" Type="http://schemas.openxmlformats.org/officeDocument/2006/relationships/image" Target="../media/image20.jpeg"/><Relationship Id="rId5" Type="http://schemas.openxmlformats.org/officeDocument/2006/relationships/image" Target="../media/image10.jpeg"/><Relationship Id="rId15" Type="http://schemas.openxmlformats.org/officeDocument/2006/relationships/image" Target="../media/image27.jpeg"/><Relationship Id="rId10" Type="http://schemas.openxmlformats.org/officeDocument/2006/relationships/image" Target="../media/image19.jpeg"/><Relationship Id="rId19" Type="http://schemas.openxmlformats.org/officeDocument/2006/relationships/oleObject" Target="../embeddings/oleObject8.bin"/><Relationship Id="rId4" Type="http://schemas.openxmlformats.org/officeDocument/2006/relationships/image" Target="../media/image8.jpeg"/><Relationship Id="rId9" Type="http://schemas.openxmlformats.org/officeDocument/2006/relationships/image" Target="../media/image14.jpeg"/><Relationship Id="rId14" Type="http://schemas.openxmlformats.org/officeDocument/2006/relationships/image" Target="../media/image23.jpeg"/></Relationships>
</file>

<file path=ppt/slides/_rels/slide16.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18" Type="http://schemas.openxmlformats.org/officeDocument/2006/relationships/image" Target="../media/image22.jpeg"/><Relationship Id="rId3" Type="http://schemas.openxmlformats.org/officeDocument/2006/relationships/notesSlide" Target="../notesSlides/notesSlide13.xml"/><Relationship Id="rId21" Type="http://schemas.openxmlformats.org/officeDocument/2006/relationships/image" Target="../media/image28.png"/><Relationship Id="rId7" Type="http://schemas.openxmlformats.org/officeDocument/2006/relationships/image" Target="../media/image11.jpeg"/><Relationship Id="rId12" Type="http://schemas.openxmlformats.org/officeDocument/2006/relationships/image" Target="../media/image16.jpeg"/><Relationship Id="rId17" Type="http://schemas.openxmlformats.org/officeDocument/2006/relationships/image" Target="../media/image21.jpeg"/><Relationship Id="rId2" Type="http://schemas.openxmlformats.org/officeDocument/2006/relationships/slideLayout" Target="../slideLayouts/slideLayout7.xml"/><Relationship Id="rId16" Type="http://schemas.openxmlformats.org/officeDocument/2006/relationships/image" Target="../media/image20.jpeg"/><Relationship Id="rId20" Type="http://schemas.openxmlformats.org/officeDocument/2006/relationships/image" Target="../media/image27.jpeg"/><Relationship Id="rId1" Type="http://schemas.openxmlformats.org/officeDocument/2006/relationships/vmlDrawing" Target="../drawings/vmlDrawing9.vml"/><Relationship Id="rId6" Type="http://schemas.openxmlformats.org/officeDocument/2006/relationships/image" Target="../media/image10.jpeg"/><Relationship Id="rId11" Type="http://schemas.openxmlformats.org/officeDocument/2006/relationships/image" Target="../media/image15.jpeg"/><Relationship Id="rId24" Type="http://schemas.openxmlformats.org/officeDocument/2006/relationships/oleObject" Target="../embeddings/oleObject9.bin"/><Relationship Id="rId5" Type="http://schemas.openxmlformats.org/officeDocument/2006/relationships/image" Target="../media/image9.jpeg"/><Relationship Id="rId15" Type="http://schemas.openxmlformats.org/officeDocument/2006/relationships/image" Target="../media/image19.jpeg"/><Relationship Id="rId23" Type="http://schemas.openxmlformats.org/officeDocument/2006/relationships/image" Target="../media/image25.jpeg"/><Relationship Id="rId10" Type="http://schemas.openxmlformats.org/officeDocument/2006/relationships/image" Target="../media/image14.jpeg"/><Relationship Id="rId19" Type="http://schemas.openxmlformats.org/officeDocument/2006/relationships/image" Target="../media/image23.jpeg"/><Relationship Id="rId4" Type="http://schemas.openxmlformats.org/officeDocument/2006/relationships/image" Target="../media/image8.jpeg"/><Relationship Id="rId9" Type="http://schemas.openxmlformats.org/officeDocument/2006/relationships/image" Target="../media/image13.jpeg"/><Relationship Id="rId14" Type="http://schemas.openxmlformats.org/officeDocument/2006/relationships/image" Target="../media/image18.jpeg"/><Relationship Id="rId22" Type="http://schemas.openxmlformats.org/officeDocument/2006/relationships/image" Target="../media/image26.jpeg"/></Relationships>
</file>

<file path=ppt/slides/_rels/slide17.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notesSlide" Target="../notesSlides/notesSlide14.xml"/><Relationship Id="rId7" Type="http://schemas.openxmlformats.org/officeDocument/2006/relationships/image" Target="../media/image49.jpeg"/><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21.jpeg"/><Relationship Id="rId5" Type="http://schemas.openxmlformats.org/officeDocument/2006/relationships/image" Target="../media/image48.jpeg"/><Relationship Id="rId10" Type="http://schemas.openxmlformats.org/officeDocument/2006/relationships/oleObject" Target="../embeddings/oleObject10.bin"/><Relationship Id="rId4" Type="http://schemas.openxmlformats.org/officeDocument/2006/relationships/image" Target="../media/image47.jpeg"/><Relationship Id="rId9"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xml.rels><?xml version="1.0" encoding="UTF-8" standalone="yes"?>
<Relationships xmlns="http://schemas.openxmlformats.org/package/2006/relationships"><Relationship Id="rId3" Type="http://schemas.openxmlformats.org/officeDocument/2006/relationships/hyperlink" Target="file:///F:\DailyWork-BackupFolder\Nemaplex-WE\WEBSHARE\WWWROOT\NEMAPLEX\powerpoint\Lecture17.ppt" TargetMode="External"/><Relationship Id="rId2" Type="http://schemas.openxmlformats.org/officeDocument/2006/relationships/hyperlink" Target="file:///F:\DailyWork-BackupFolder\Nemaplex-WE\WEBSHARE\WWWROOT\NEMAPLEX\Courseinfo\Curso%20en%20Espanol\Clase%206.pptx" TargetMode="External"/><Relationship Id="rId1" Type="http://schemas.openxmlformats.org/officeDocument/2006/relationships/slideLayout" Target="../slideLayouts/slideLayout7.xml"/><Relationship Id="rId5" Type="http://schemas.openxmlformats.org/officeDocument/2006/relationships/hyperlink" Target="file:///F:\DailyWork-BackupFolder\Nemaplex-WE\WEBSHARE\WWWROOT\NEMAPLEX\FaunalFunctGld4.0.xls" TargetMode="External"/><Relationship Id="rId4" Type="http://schemas.openxmlformats.org/officeDocument/2006/relationships/hyperlink" Target="file:///F:\DailyWork-BackupFolder\Nemaplex-WE\WEBSHARE\WWWROOT\NEMAPLEX\powerpoint\Sampling%20and%20econ%20thresholds%202012.pptx"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hyperlink" Target="Indices.xlsx"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hyperlink" Target="../../Faunal%20analysis%20Family%20Table.xlsx"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emf"/><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42.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3.jpeg"/><Relationship Id="rId7" Type="http://schemas.openxmlformats.org/officeDocument/2006/relationships/image" Target="../media/image97.png"/><Relationship Id="rId2" Type="http://schemas.openxmlformats.org/officeDocument/2006/relationships/image" Target="../media/image92.jpe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image" Target="../media/image94.jpeg"/><Relationship Id="rId9" Type="http://schemas.openxmlformats.org/officeDocument/2006/relationships/image" Target="../media/image99.tiff"/></Relationships>
</file>

<file path=ppt/slides/_rels/slide4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7.xml"/><Relationship Id="rId4" Type="http://schemas.openxmlformats.org/officeDocument/2006/relationships/image" Target="../media/image102.gif"/></Relationships>
</file>

<file path=ppt/slides/_rels/slide4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4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18" Type="http://schemas.openxmlformats.org/officeDocument/2006/relationships/image" Target="../media/image22.jpeg"/><Relationship Id="rId3" Type="http://schemas.openxmlformats.org/officeDocument/2006/relationships/notesSlide" Target="../notesSlides/notesSlide3.xml"/><Relationship Id="rId21" Type="http://schemas.openxmlformats.org/officeDocument/2006/relationships/image" Target="../media/image25.jpeg"/><Relationship Id="rId7" Type="http://schemas.openxmlformats.org/officeDocument/2006/relationships/image" Target="../media/image11.jpeg"/><Relationship Id="rId12" Type="http://schemas.openxmlformats.org/officeDocument/2006/relationships/image" Target="../media/image16.jpeg"/><Relationship Id="rId17" Type="http://schemas.openxmlformats.org/officeDocument/2006/relationships/image" Target="../media/image21.jpeg"/><Relationship Id="rId2" Type="http://schemas.openxmlformats.org/officeDocument/2006/relationships/slideLayout" Target="../slideLayouts/slideLayout7.xml"/><Relationship Id="rId16" Type="http://schemas.openxmlformats.org/officeDocument/2006/relationships/image" Target="../media/image20.jpeg"/><Relationship Id="rId20" Type="http://schemas.openxmlformats.org/officeDocument/2006/relationships/image" Target="../media/image24.jpeg"/><Relationship Id="rId1" Type="http://schemas.openxmlformats.org/officeDocument/2006/relationships/vmlDrawing" Target="../drawings/vmlDrawing1.vml"/><Relationship Id="rId6" Type="http://schemas.openxmlformats.org/officeDocument/2006/relationships/image" Target="../media/image10.jpeg"/><Relationship Id="rId11" Type="http://schemas.openxmlformats.org/officeDocument/2006/relationships/image" Target="../media/image15.jpeg"/><Relationship Id="rId24" Type="http://schemas.openxmlformats.org/officeDocument/2006/relationships/oleObject" Target="../embeddings/oleObject1.bin"/><Relationship Id="rId5" Type="http://schemas.openxmlformats.org/officeDocument/2006/relationships/image" Target="../media/image9.jpeg"/><Relationship Id="rId15" Type="http://schemas.openxmlformats.org/officeDocument/2006/relationships/image" Target="../media/image19.jpeg"/><Relationship Id="rId23" Type="http://schemas.openxmlformats.org/officeDocument/2006/relationships/image" Target="../media/image27.jpeg"/><Relationship Id="rId10" Type="http://schemas.openxmlformats.org/officeDocument/2006/relationships/image" Target="../media/image14.jpeg"/><Relationship Id="rId19" Type="http://schemas.openxmlformats.org/officeDocument/2006/relationships/image" Target="../media/image23.jpeg"/><Relationship Id="rId4" Type="http://schemas.openxmlformats.org/officeDocument/2006/relationships/image" Target="../media/image8.jpeg"/><Relationship Id="rId9" Type="http://schemas.openxmlformats.org/officeDocument/2006/relationships/image" Target="../media/image13.jpeg"/><Relationship Id="rId14" Type="http://schemas.openxmlformats.org/officeDocument/2006/relationships/image" Target="../media/image18.jpeg"/><Relationship Id="rId22" Type="http://schemas.openxmlformats.org/officeDocument/2006/relationships/image" Target="../media/image26.jpeg"/></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18" Type="http://schemas.openxmlformats.org/officeDocument/2006/relationships/image" Target="../media/image22.jpeg"/><Relationship Id="rId3" Type="http://schemas.openxmlformats.org/officeDocument/2006/relationships/notesSlide" Target="../notesSlides/notesSlide4.xml"/><Relationship Id="rId21" Type="http://schemas.openxmlformats.org/officeDocument/2006/relationships/image" Target="../media/image25.jpeg"/><Relationship Id="rId7" Type="http://schemas.openxmlformats.org/officeDocument/2006/relationships/image" Target="../media/image11.jpeg"/><Relationship Id="rId12" Type="http://schemas.openxmlformats.org/officeDocument/2006/relationships/image" Target="../media/image16.jpeg"/><Relationship Id="rId17" Type="http://schemas.openxmlformats.org/officeDocument/2006/relationships/image" Target="../media/image21.jpeg"/><Relationship Id="rId2" Type="http://schemas.openxmlformats.org/officeDocument/2006/relationships/slideLayout" Target="../slideLayouts/slideLayout7.xml"/><Relationship Id="rId16" Type="http://schemas.openxmlformats.org/officeDocument/2006/relationships/image" Target="../media/image20.jpeg"/><Relationship Id="rId20" Type="http://schemas.openxmlformats.org/officeDocument/2006/relationships/image" Target="../media/image24.jpeg"/><Relationship Id="rId1" Type="http://schemas.openxmlformats.org/officeDocument/2006/relationships/vmlDrawing" Target="../drawings/vmlDrawing2.vml"/><Relationship Id="rId6" Type="http://schemas.openxmlformats.org/officeDocument/2006/relationships/image" Target="../media/image10.jpeg"/><Relationship Id="rId11" Type="http://schemas.openxmlformats.org/officeDocument/2006/relationships/image" Target="../media/image15.jpeg"/><Relationship Id="rId24" Type="http://schemas.openxmlformats.org/officeDocument/2006/relationships/oleObject" Target="../embeddings/oleObject2.bin"/><Relationship Id="rId5" Type="http://schemas.openxmlformats.org/officeDocument/2006/relationships/image" Target="../media/image9.jpeg"/><Relationship Id="rId15" Type="http://schemas.openxmlformats.org/officeDocument/2006/relationships/image" Target="../media/image19.jpeg"/><Relationship Id="rId23" Type="http://schemas.openxmlformats.org/officeDocument/2006/relationships/image" Target="../media/image27.jpeg"/><Relationship Id="rId10" Type="http://schemas.openxmlformats.org/officeDocument/2006/relationships/image" Target="../media/image14.jpeg"/><Relationship Id="rId19" Type="http://schemas.openxmlformats.org/officeDocument/2006/relationships/image" Target="../media/image23.jpeg"/><Relationship Id="rId4" Type="http://schemas.openxmlformats.org/officeDocument/2006/relationships/image" Target="../media/image8.jpeg"/><Relationship Id="rId9" Type="http://schemas.openxmlformats.org/officeDocument/2006/relationships/image" Target="../media/image13.jpeg"/><Relationship Id="rId14" Type="http://schemas.openxmlformats.org/officeDocument/2006/relationships/image" Target="../media/image18.jpeg"/><Relationship Id="rId22" Type="http://schemas.openxmlformats.org/officeDocument/2006/relationships/image" Target="../media/image26.jpeg"/></Relationships>
</file>

<file path=ppt/slides/_rels/slide8.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22.jpeg"/><Relationship Id="rId18" Type="http://schemas.openxmlformats.org/officeDocument/2006/relationships/image" Target="../media/image25.jpeg"/><Relationship Id="rId3" Type="http://schemas.openxmlformats.org/officeDocument/2006/relationships/notesSlide" Target="../notesSlides/notesSlide5.xml"/><Relationship Id="rId7" Type="http://schemas.openxmlformats.org/officeDocument/2006/relationships/image" Target="../media/image12.jpeg"/><Relationship Id="rId12" Type="http://schemas.openxmlformats.org/officeDocument/2006/relationships/image" Target="../media/image21.jpeg"/><Relationship Id="rId17" Type="http://schemas.openxmlformats.org/officeDocument/2006/relationships/image" Target="../media/image26.jpeg"/><Relationship Id="rId2" Type="http://schemas.openxmlformats.org/officeDocument/2006/relationships/slideLayout" Target="../slideLayouts/slideLayout7.xml"/><Relationship Id="rId16" Type="http://schemas.openxmlformats.org/officeDocument/2006/relationships/image" Target="../media/image24.jpeg"/><Relationship Id="rId1" Type="http://schemas.openxmlformats.org/officeDocument/2006/relationships/vmlDrawing" Target="../drawings/vmlDrawing3.vml"/><Relationship Id="rId6" Type="http://schemas.openxmlformats.org/officeDocument/2006/relationships/image" Target="../media/image11.jpeg"/><Relationship Id="rId11" Type="http://schemas.openxmlformats.org/officeDocument/2006/relationships/image" Target="../media/image20.jpeg"/><Relationship Id="rId5" Type="http://schemas.openxmlformats.org/officeDocument/2006/relationships/image" Target="../media/image10.jpeg"/><Relationship Id="rId15" Type="http://schemas.openxmlformats.org/officeDocument/2006/relationships/image" Target="../media/image27.jpeg"/><Relationship Id="rId10" Type="http://schemas.openxmlformats.org/officeDocument/2006/relationships/image" Target="../media/image19.jpeg"/><Relationship Id="rId19" Type="http://schemas.openxmlformats.org/officeDocument/2006/relationships/oleObject" Target="../embeddings/oleObject3.bin"/><Relationship Id="rId4" Type="http://schemas.openxmlformats.org/officeDocument/2006/relationships/image" Target="../media/image8.jpeg"/><Relationship Id="rId9" Type="http://schemas.openxmlformats.org/officeDocument/2006/relationships/image" Target="../media/image14.jpeg"/><Relationship Id="rId14" Type="http://schemas.openxmlformats.org/officeDocument/2006/relationships/image" Target="../media/image23.jpeg"/></Relationships>
</file>

<file path=ppt/slides/_rels/slide9.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28.png"/><Relationship Id="rId3" Type="http://schemas.openxmlformats.org/officeDocument/2006/relationships/notesSlide" Target="../notesSlides/notesSlide6.xml"/><Relationship Id="rId7" Type="http://schemas.openxmlformats.org/officeDocument/2006/relationships/image" Target="../media/image12.jpeg"/><Relationship Id="rId12" Type="http://schemas.openxmlformats.org/officeDocument/2006/relationships/image" Target="../media/image27.jpeg"/><Relationship Id="rId2" Type="http://schemas.openxmlformats.org/officeDocument/2006/relationships/slideLayout" Target="../slideLayouts/slideLayout7.xml"/><Relationship Id="rId16" Type="http://schemas.openxmlformats.org/officeDocument/2006/relationships/oleObject" Target="../embeddings/oleObject4.bin"/><Relationship Id="rId1" Type="http://schemas.openxmlformats.org/officeDocument/2006/relationships/vmlDrawing" Target="../drawings/vmlDrawing4.vml"/><Relationship Id="rId6" Type="http://schemas.openxmlformats.org/officeDocument/2006/relationships/image" Target="../media/image11.jpeg"/><Relationship Id="rId11" Type="http://schemas.openxmlformats.org/officeDocument/2006/relationships/image" Target="../media/image23.jpeg"/><Relationship Id="rId5" Type="http://schemas.openxmlformats.org/officeDocument/2006/relationships/image" Target="../media/image10.jpeg"/><Relationship Id="rId15" Type="http://schemas.openxmlformats.org/officeDocument/2006/relationships/image" Target="../media/image25.jpeg"/><Relationship Id="rId10" Type="http://schemas.openxmlformats.org/officeDocument/2006/relationships/image" Target="../media/image22.jpeg"/><Relationship Id="rId4" Type="http://schemas.openxmlformats.org/officeDocument/2006/relationships/image" Target="../media/image8.jpeg"/><Relationship Id="rId9" Type="http://schemas.openxmlformats.org/officeDocument/2006/relationships/image" Target="../media/image21.jpeg"/><Relationship Id="rId1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descr="Group.jpg"/>
          <p:cNvPicPr>
            <a:picLocks noChangeAspect="1"/>
          </p:cNvPicPr>
          <p:nvPr/>
        </p:nvPicPr>
        <p:blipFill>
          <a:blip r:embed="rId3" cstate="print">
            <a:lum bright="14000"/>
          </a:blip>
          <a:srcRect/>
          <a:stretch>
            <a:fillRect/>
          </a:stretch>
        </p:blipFill>
        <p:spPr bwMode="auto">
          <a:xfrm>
            <a:off x="0" y="0"/>
            <a:ext cx="9144000" cy="6858000"/>
          </a:xfrm>
          <a:prstGeom prst="rect">
            <a:avLst/>
          </a:prstGeom>
          <a:noFill/>
          <a:ln w="9525">
            <a:noFill/>
            <a:miter lim="800000"/>
            <a:headEnd/>
            <a:tailEnd/>
          </a:ln>
        </p:spPr>
      </p:pic>
      <p:sp>
        <p:nvSpPr>
          <p:cNvPr id="7171" name="Title 1"/>
          <p:cNvSpPr txBox="1">
            <a:spLocks/>
          </p:cNvSpPr>
          <p:nvPr/>
        </p:nvSpPr>
        <p:spPr bwMode="auto">
          <a:xfrm>
            <a:off x="0" y="1143000"/>
            <a:ext cx="9144000" cy="1470025"/>
          </a:xfrm>
          <a:prstGeom prst="rect">
            <a:avLst/>
          </a:prstGeom>
          <a:noFill/>
          <a:ln w="9525">
            <a:noFill/>
            <a:miter lim="800000"/>
            <a:headEnd/>
            <a:tailEnd/>
          </a:ln>
        </p:spPr>
        <p:txBody>
          <a:bodyPr/>
          <a:lstStyle/>
          <a:p>
            <a:pPr algn="ctr"/>
            <a:endParaRPr lang="en-US" sz="3600" dirty="0"/>
          </a:p>
        </p:txBody>
      </p:sp>
      <p:sp>
        <p:nvSpPr>
          <p:cNvPr id="6" name="Rectangle 2"/>
          <p:cNvSpPr txBox="1">
            <a:spLocks noChangeArrowheads="1"/>
          </p:cNvSpPr>
          <p:nvPr/>
        </p:nvSpPr>
        <p:spPr>
          <a:xfrm>
            <a:off x="685800" y="2130425"/>
            <a:ext cx="7772400" cy="14700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3600" b="0" i="0" u="none" strike="noStrike" kern="0" cap="none" spc="0" normalizeH="0" baseline="0" noProof="0" dirty="0" smtClean="0">
              <a:ln>
                <a:noFill/>
              </a:ln>
              <a:solidFill>
                <a:schemeClr val="tx2"/>
              </a:solidFill>
              <a:effectLst/>
              <a:uLnTx/>
              <a:uFillTx/>
              <a:latin typeface="+mj-lt"/>
              <a:ea typeface="+mj-ea"/>
              <a:cs typeface="+mj-cs"/>
            </a:endParaRPr>
          </a:p>
        </p:txBody>
      </p:sp>
      <p:sp>
        <p:nvSpPr>
          <p:cNvPr id="7" name="Rectangle 6"/>
          <p:cNvSpPr/>
          <p:nvPr/>
        </p:nvSpPr>
        <p:spPr>
          <a:xfrm>
            <a:off x="1562100" y="1097340"/>
            <a:ext cx="6019800" cy="1569660"/>
          </a:xfrm>
          <a:prstGeom prst="rect">
            <a:avLst/>
          </a:prstGeom>
        </p:spPr>
        <p:txBody>
          <a:bodyPr wrap="square">
            <a:spAutoFit/>
          </a:bodyPr>
          <a:lstStyle/>
          <a:p>
            <a:pPr lvl="0" algn="ctr">
              <a:defRPr/>
            </a:pPr>
            <a:r>
              <a:rPr lang="es-ES" sz="3200" kern="0" dirty="0">
                <a:solidFill>
                  <a:schemeClr val="tx2"/>
                </a:solidFill>
              </a:rPr>
              <a:t>Identificación de los Nematodos</a:t>
            </a:r>
            <a:br>
              <a:rPr lang="es-ES" sz="3200" kern="0" dirty="0">
                <a:solidFill>
                  <a:schemeClr val="tx2"/>
                </a:solidFill>
              </a:rPr>
            </a:br>
            <a:r>
              <a:rPr lang="es-ES" sz="3200" kern="0" dirty="0">
                <a:solidFill>
                  <a:schemeClr val="tx2"/>
                </a:solidFill>
              </a:rPr>
              <a:t>y</a:t>
            </a:r>
            <a:br>
              <a:rPr lang="es-ES" sz="3200" kern="0" dirty="0">
                <a:solidFill>
                  <a:schemeClr val="tx2"/>
                </a:solidFill>
              </a:rPr>
            </a:br>
            <a:r>
              <a:rPr lang="es-ES" sz="3200" kern="0" dirty="0">
                <a:solidFill>
                  <a:schemeClr val="tx2"/>
                </a:solidFill>
              </a:rPr>
              <a:t>Ecología del Suelo</a:t>
            </a:r>
          </a:p>
        </p:txBody>
      </p:sp>
      <p:sp>
        <p:nvSpPr>
          <p:cNvPr id="8" name="TextBox 7"/>
          <p:cNvSpPr txBox="1"/>
          <p:nvPr/>
        </p:nvSpPr>
        <p:spPr>
          <a:xfrm>
            <a:off x="1839813" y="3200400"/>
            <a:ext cx="5464381" cy="954107"/>
          </a:xfrm>
          <a:prstGeom prst="rect">
            <a:avLst/>
          </a:prstGeom>
          <a:noFill/>
        </p:spPr>
        <p:txBody>
          <a:bodyPr wrap="none" rtlCol="0">
            <a:spAutoFit/>
          </a:bodyPr>
          <a:lstStyle/>
          <a:p>
            <a:pPr algn="ctr"/>
            <a:r>
              <a:rPr lang="en-US" sz="2800" dirty="0" err="1" smtClean="0"/>
              <a:t>Clase</a:t>
            </a:r>
            <a:r>
              <a:rPr lang="en-US" sz="2800" dirty="0" smtClean="0"/>
              <a:t> 6</a:t>
            </a:r>
          </a:p>
          <a:p>
            <a:pPr algn="ctr"/>
            <a:r>
              <a:rPr lang="en-US" sz="2800" dirty="0" err="1" smtClean="0"/>
              <a:t>Bioindicadores</a:t>
            </a:r>
            <a:r>
              <a:rPr lang="en-US" sz="2800" dirty="0" smtClean="0"/>
              <a:t> y An</a:t>
            </a:r>
            <a:r>
              <a:rPr lang="es-ES" sz="2800" dirty="0" smtClean="0"/>
              <a:t>á</a:t>
            </a:r>
            <a:r>
              <a:rPr lang="en-US" sz="2800" dirty="0" err="1" smtClean="0"/>
              <a:t>lisis</a:t>
            </a:r>
            <a:r>
              <a:rPr lang="en-US" sz="2800" dirty="0" smtClean="0"/>
              <a:t> Faunal</a:t>
            </a:r>
            <a:endParaRPr lang="en-US" sz="2800" dirty="0" smtClean="0"/>
          </a:p>
        </p:txBody>
      </p:sp>
      <p:sp>
        <p:nvSpPr>
          <p:cNvPr id="9" name="TextBox 8"/>
          <p:cNvSpPr txBox="1"/>
          <p:nvPr/>
        </p:nvSpPr>
        <p:spPr>
          <a:xfrm>
            <a:off x="1517799" y="5486400"/>
            <a:ext cx="6108403" cy="461665"/>
          </a:xfrm>
          <a:prstGeom prst="rect">
            <a:avLst/>
          </a:prstGeom>
          <a:noFill/>
        </p:spPr>
        <p:txBody>
          <a:bodyPr wrap="none" rtlCol="0">
            <a:spAutoFit/>
          </a:bodyPr>
          <a:lstStyle/>
          <a:p>
            <a:r>
              <a:rPr lang="en-US" sz="2400" dirty="0" smtClean="0"/>
              <a:t>Howard Ferris </a:t>
            </a:r>
            <a:r>
              <a:rPr lang="en-US" sz="2400" dirty="0" smtClean="0"/>
              <a:t>e </a:t>
            </a:r>
            <a:r>
              <a:rPr lang="en-US" sz="2400" dirty="0" smtClean="0"/>
              <a:t>Ignacio Cid del Prado Vera</a:t>
            </a:r>
            <a:endParaRPr lang="en-US"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Oval 2"/>
          <p:cNvSpPr>
            <a:spLocks noChangeArrowheads="1"/>
          </p:cNvSpPr>
          <p:nvPr/>
        </p:nvSpPr>
        <p:spPr bwMode="auto">
          <a:xfrm>
            <a:off x="2101850" y="14541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0707" name="Oval 3"/>
          <p:cNvSpPr>
            <a:spLocks noChangeArrowheads="1"/>
          </p:cNvSpPr>
          <p:nvPr/>
        </p:nvSpPr>
        <p:spPr bwMode="auto">
          <a:xfrm>
            <a:off x="21018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0708" name="Oval 4"/>
          <p:cNvSpPr>
            <a:spLocks noChangeArrowheads="1"/>
          </p:cNvSpPr>
          <p:nvPr/>
        </p:nvSpPr>
        <p:spPr bwMode="auto">
          <a:xfrm>
            <a:off x="39687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0709" name="Oval 5"/>
          <p:cNvSpPr>
            <a:spLocks noChangeArrowheads="1"/>
          </p:cNvSpPr>
          <p:nvPr/>
        </p:nvSpPr>
        <p:spPr bwMode="auto">
          <a:xfrm>
            <a:off x="39687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0710" name="Oval 6"/>
          <p:cNvSpPr>
            <a:spLocks noChangeArrowheads="1"/>
          </p:cNvSpPr>
          <p:nvPr/>
        </p:nvSpPr>
        <p:spPr bwMode="auto">
          <a:xfrm>
            <a:off x="3968750" y="51117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0711" name="AutoShape 7"/>
          <p:cNvSpPr>
            <a:spLocks noChangeArrowheads="1"/>
          </p:cNvSpPr>
          <p:nvPr/>
        </p:nvSpPr>
        <p:spPr bwMode="auto">
          <a:xfrm>
            <a:off x="844550" y="3206750"/>
            <a:ext cx="444500" cy="444500"/>
          </a:xfrm>
          <a:prstGeom prst="star16">
            <a:avLst>
              <a:gd name="adj" fmla="val 37500"/>
            </a:avLst>
          </a:prstGeom>
          <a:solidFill>
            <a:srgbClr val="4C2E00"/>
          </a:solidFill>
          <a:ln w="12700">
            <a:solidFill>
              <a:schemeClr val="tx1"/>
            </a:solidFill>
            <a:miter lim="800000"/>
            <a:headEnd/>
            <a:tailEnd/>
          </a:ln>
          <a:effectLst/>
        </p:spPr>
        <p:txBody>
          <a:bodyPr wrap="none" anchor="ctr"/>
          <a:lstStyle/>
          <a:p>
            <a:endParaRPr lang="en-US"/>
          </a:p>
        </p:txBody>
      </p:sp>
      <p:sp>
        <p:nvSpPr>
          <p:cNvPr id="200712" name="Line 8"/>
          <p:cNvSpPr>
            <a:spLocks noChangeShapeType="1"/>
          </p:cNvSpPr>
          <p:nvPr/>
        </p:nvSpPr>
        <p:spPr bwMode="auto">
          <a:xfrm flipH="1">
            <a:off x="1193800" y="1854200"/>
            <a:ext cx="965200" cy="13208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200713" name="Line 9"/>
          <p:cNvSpPr>
            <a:spLocks noChangeShapeType="1"/>
          </p:cNvSpPr>
          <p:nvPr/>
        </p:nvSpPr>
        <p:spPr bwMode="auto">
          <a:xfrm flipH="1" flipV="1">
            <a:off x="1193800" y="3556000"/>
            <a:ext cx="965200" cy="15748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200714" name="Line 10"/>
          <p:cNvSpPr>
            <a:spLocks noChangeShapeType="1"/>
          </p:cNvSpPr>
          <p:nvPr/>
        </p:nvSpPr>
        <p:spPr bwMode="auto">
          <a:xfrm flipH="1" flipV="1">
            <a:off x="1270000" y="3556000"/>
            <a:ext cx="812800" cy="6604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200715" name="Line 11"/>
          <p:cNvSpPr>
            <a:spLocks noChangeShapeType="1"/>
          </p:cNvSpPr>
          <p:nvPr/>
        </p:nvSpPr>
        <p:spPr bwMode="auto">
          <a:xfrm flipH="1">
            <a:off x="1346200" y="3429000"/>
            <a:ext cx="736600" cy="0"/>
          </a:xfrm>
          <a:prstGeom prst="line">
            <a:avLst/>
          </a:prstGeom>
          <a:noFill/>
          <a:ln w="50800">
            <a:solidFill>
              <a:schemeClr val="tx1"/>
            </a:solidFill>
            <a:round/>
            <a:headEnd type="triangle" w="med" len="med"/>
            <a:tailEnd/>
          </a:ln>
          <a:effectLst/>
        </p:spPr>
        <p:txBody>
          <a:bodyPr wrap="none" anchor="ctr"/>
          <a:lstStyle/>
          <a:p>
            <a:endParaRPr lang="en-US"/>
          </a:p>
        </p:txBody>
      </p:sp>
      <p:sp>
        <p:nvSpPr>
          <p:cNvPr id="200716" name="Oval 12"/>
          <p:cNvSpPr>
            <a:spLocks noChangeArrowheads="1"/>
          </p:cNvSpPr>
          <p:nvPr/>
        </p:nvSpPr>
        <p:spPr bwMode="auto">
          <a:xfrm>
            <a:off x="2101850" y="238760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0717" name="Oval 13"/>
          <p:cNvSpPr>
            <a:spLocks noChangeArrowheads="1"/>
          </p:cNvSpPr>
          <p:nvPr/>
        </p:nvSpPr>
        <p:spPr bwMode="auto">
          <a:xfrm>
            <a:off x="21018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0718" name="Oval 14"/>
          <p:cNvSpPr>
            <a:spLocks noChangeArrowheads="1"/>
          </p:cNvSpPr>
          <p:nvPr/>
        </p:nvSpPr>
        <p:spPr bwMode="auto">
          <a:xfrm>
            <a:off x="2101850" y="51117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0719" name="Line 15"/>
          <p:cNvSpPr>
            <a:spLocks noChangeShapeType="1"/>
          </p:cNvSpPr>
          <p:nvPr/>
        </p:nvSpPr>
        <p:spPr bwMode="auto">
          <a:xfrm flipV="1">
            <a:off x="1397000" y="2641600"/>
            <a:ext cx="635000" cy="6604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0720" name="Line 16"/>
          <p:cNvSpPr>
            <a:spLocks noChangeShapeType="1"/>
          </p:cNvSpPr>
          <p:nvPr/>
        </p:nvSpPr>
        <p:spPr bwMode="auto">
          <a:xfrm>
            <a:off x="2540000" y="43434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0721" name="Line 17"/>
          <p:cNvSpPr>
            <a:spLocks noChangeShapeType="1"/>
          </p:cNvSpPr>
          <p:nvPr/>
        </p:nvSpPr>
        <p:spPr bwMode="auto">
          <a:xfrm flipV="1">
            <a:off x="2463800" y="4394200"/>
            <a:ext cx="1397000" cy="7366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0722" name="Line 18"/>
          <p:cNvSpPr>
            <a:spLocks noChangeShapeType="1"/>
          </p:cNvSpPr>
          <p:nvPr/>
        </p:nvSpPr>
        <p:spPr bwMode="auto">
          <a:xfrm>
            <a:off x="2463800" y="4521200"/>
            <a:ext cx="1397000" cy="5588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200723" name="Line 19"/>
          <p:cNvSpPr>
            <a:spLocks noChangeShapeType="1"/>
          </p:cNvSpPr>
          <p:nvPr/>
        </p:nvSpPr>
        <p:spPr bwMode="auto">
          <a:xfrm>
            <a:off x="2540000" y="34290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0724" name="Line 20"/>
          <p:cNvSpPr>
            <a:spLocks noChangeShapeType="1"/>
          </p:cNvSpPr>
          <p:nvPr/>
        </p:nvSpPr>
        <p:spPr bwMode="auto">
          <a:xfrm>
            <a:off x="2463800" y="3606800"/>
            <a:ext cx="1397000" cy="5588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0725" name="Arc 21"/>
          <p:cNvSpPr>
            <a:spLocks/>
          </p:cNvSpPr>
          <p:nvPr/>
        </p:nvSpPr>
        <p:spPr bwMode="auto">
          <a:xfrm>
            <a:off x="1093788" y="1398588"/>
            <a:ext cx="1117600" cy="1727200"/>
          </a:xfrm>
          <a:custGeom>
            <a:avLst/>
            <a:gdLst>
              <a:gd name="G0" fmla="+- 21600 0 0"/>
              <a:gd name="G1" fmla="+- 21600 0 0"/>
              <a:gd name="G2" fmla="+- 21600 0 0"/>
              <a:gd name="T0" fmla="*/ 0 w 21600"/>
              <a:gd name="T1" fmla="*/ 21600 h 21600"/>
              <a:gd name="T2" fmla="*/ 21569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2"/>
                  <a:pt x="9651" y="17"/>
                  <a:pt x="21569" y="0"/>
                </a:cubicBezTo>
              </a:path>
              <a:path w="21600" h="21600" stroke="0" extrusionOk="0">
                <a:moveTo>
                  <a:pt x="0" y="21600"/>
                </a:moveTo>
                <a:cubicBezTo>
                  <a:pt x="0" y="9682"/>
                  <a:pt x="9651" y="17"/>
                  <a:pt x="21569" y="0"/>
                </a:cubicBezTo>
                <a:lnTo>
                  <a:pt x="21600" y="21600"/>
                </a:lnTo>
                <a:close/>
              </a:path>
            </a:pathLst>
          </a:custGeom>
          <a:noFill/>
          <a:ln w="50800" cap="rnd">
            <a:solidFill>
              <a:schemeClr val="tx1"/>
            </a:solidFill>
            <a:round/>
            <a:headEnd type="triangle" w="med" len="med"/>
            <a:tailEnd/>
          </a:ln>
          <a:effectLst/>
        </p:spPr>
        <p:txBody>
          <a:bodyPr wrap="none" anchor="ctr"/>
          <a:lstStyle/>
          <a:p>
            <a:endParaRPr lang="en-US"/>
          </a:p>
        </p:txBody>
      </p:sp>
      <p:sp>
        <p:nvSpPr>
          <p:cNvPr id="200726" name="Arc 22"/>
          <p:cNvSpPr>
            <a:spLocks/>
          </p:cNvSpPr>
          <p:nvPr/>
        </p:nvSpPr>
        <p:spPr bwMode="auto">
          <a:xfrm rot="10800000">
            <a:off x="1065213" y="3722688"/>
            <a:ext cx="1119187" cy="1727200"/>
          </a:xfrm>
          <a:custGeom>
            <a:avLst/>
            <a:gdLst>
              <a:gd name="G0" fmla="+- 31 0 0"/>
              <a:gd name="G1" fmla="+- 21600 0 0"/>
              <a:gd name="G2" fmla="+- 21600 0 0"/>
              <a:gd name="T0" fmla="*/ 0 w 21631"/>
              <a:gd name="T1" fmla="*/ 0 h 21600"/>
              <a:gd name="T2" fmla="*/ 21631 w 21631"/>
              <a:gd name="T3" fmla="*/ 21600 h 21600"/>
              <a:gd name="T4" fmla="*/ 31 w 21631"/>
              <a:gd name="T5" fmla="*/ 21600 h 21600"/>
            </a:gdLst>
            <a:ahLst/>
            <a:cxnLst>
              <a:cxn ang="0">
                <a:pos x="T0" y="T1"/>
              </a:cxn>
              <a:cxn ang="0">
                <a:pos x="T2" y="T3"/>
              </a:cxn>
              <a:cxn ang="0">
                <a:pos x="T4" y="T5"/>
              </a:cxn>
            </a:cxnLst>
            <a:rect l="0" t="0" r="r" b="b"/>
            <a:pathLst>
              <a:path w="21631" h="21600" fill="none" extrusionOk="0">
                <a:moveTo>
                  <a:pt x="0" y="0"/>
                </a:moveTo>
                <a:cubicBezTo>
                  <a:pt x="10" y="0"/>
                  <a:pt x="20" y="-1"/>
                  <a:pt x="31" y="0"/>
                </a:cubicBezTo>
                <a:cubicBezTo>
                  <a:pt x="11960" y="0"/>
                  <a:pt x="21631" y="9670"/>
                  <a:pt x="21631" y="21600"/>
                </a:cubicBezTo>
              </a:path>
              <a:path w="21631" h="21600" stroke="0" extrusionOk="0">
                <a:moveTo>
                  <a:pt x="0" y="0"/>
                </a:moveTo>
                <a:cubicBezTo>
                  <a:pt x="10" y="0"/>
                  <a:pt x="20" y="-1"/>
                  <a:pt x="31" y="0"/>
                </a:cubicBezTo>
                <a:cubicBezTo>
                  <a:pt x="11960" y="0"/>
                  <a:pt x="21631" y="9670"/>
                  <a:pt x="21631" y="21600"/>
                </a:cubicBezTo>
                <a:lnTo>
                  <a:pt x="31" y="21600"/>
                </a:lnTo>
                <a:close/>
              </a:path>
            </a:pathLst>
          </a:custGeom>
          <a:noFill/>
          <a:ln w="50800" cap="rnd">
            <a:solidFill>
              <a:schemeClr val="tx1"/>
            </a:solidFill>
            <a:round/>
            <a:headEnd/>
            <a:tailEnd type="triangle" w="med" len="med"/>
          </a:ln>
          <a:effectLst/>
        </p:spPr>
        <p:txBody>
          <a:bodyPr wrap="none" anchor="ctr"/>
          <a:lstStyle/>
          <a:p>
            <a:endParaRPr lang="en-US"/>
          </a:p>
        </p:txBody>
      </p:sp>
      <p:sp>
        <p:nvSpPr>
          <p:cNvPr id="200727" name="Arc 23"/>
          <p:cNvSpPr>
            <a:spLocks/>
          </p:cNvSpPr>
          <p:nvPr/>
        </p:nvSpPr>
        <p:spPr bwMode="auto">
          <a:xfrm>
            <a:off x="1017588" y="1093788"/>
            <a:ext cx="1193800" cy="1955800"/>
          </a:xfrm>
          <a:custGeom>
            <a:avLst/>
            <a:gdLst>
              <a:gd name="G0" fmla="+- 21600 0 0"/>
              <a:gd name="G1" fmla="+- 21600 0 0"/>
              <a:gd name="G2" fmla="+- 21600 0 0"/>
              <a:gd name="T0" fmla="*/ 0 w 21600"/>
              <a:gd name="T1" fmla="*/ 21600 h 21600"/>
              <a:gd name="T2" fmla="*/ 21571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1"/>
                  <a:pt x="9652" y="16"/>
                  <a:pt x="21571" y="0"/>
                </a:cubicBezTo>
              </a:path>
              <a:path w="21600" h="21600" stroke="0" extrusionOk="0">
                <a:moveTo>
                  <a:pt x="0" y="21600"/>
                </a:moveTo>
                <a:cubicBezTo>
                  <a:pt x="0" y="9681"/>
                  <a:pt x="9652" y="16"/>
                  <a:pt x="21571" y="0"/>
                </a:cubicBezTo>
                <a:lnTo>
                  <a:pt x="21600" y="21600"/>
                </a:lnTo>
                <a:close/>
              </a:path>
            </a:pathLst>
          </a:custGeom>
          <a:noFill/>
          <a:ln w="50800" cap="rnd">
            <a:solidFill>
              <a:schemeClr val="tx1"/>
            </a:solidFill>
            <a:round/>
            <a:headEnd type="triangle" w="med" len="med"/>
            <a:tailEnd/>
          </a:ln>
          <a:effectLst/>
        </p:spPr>
        <p:txBody>
          <a:bodyPr wrap="none" anchor="ctr"/>
          <a:lstStyle/>
          <a:p>
            <a:endParaRPr lang="en-US"/>
          </a:p>
        </p:txBody>
      </p:sp>
      <p:sp>
        <p:nvSpPr>
          <p:cNvPr id="200728" name="Arc 24"/>
          <p:cNvSpPr>
            <a:spLocks/>
          </p:cNvSpPr>
          <p:nvPr/>
        </p:nvSpPr>
        <p:spPr bwMode="auto">
          <a:xfrm rot="10800000">
            <a:off x="989013" y="3836988"/>
            <a:ext cx="1195387" cy="1955800"/>
          </a:xfrm>
          <a:custGeom>
            <a:avLst/>
            <a:gdLst>
              <a:gd name="G0" fmla="+- 29 0 0"/>
              <a:gd name="G1" fmla="+- 21600 0 0"/>
              <a:gd name="G2" fmla="+- 21600 0 0"/>
              <a:gd name="T0" fmla="*/ 0 w 21629"/>
              <a:gd name="T1" fmla="*/ 0 h 21600"/>
              <a:gd name="T2" fmla="*/ 21629 w 21629"/>
              <a:gd name="T3" fmla="*/ 21600 h 21600"/>
              <a:gd name="T4" fmla="*/ 29 w 21629"/>
              <a:gd name="T5" fmla="*/ 21600 h 21600"/>
            </a:gdLst>
            <a:ahLst/>
            <a:cxnLst>
              <a:cxn ang="0">
                <a:pos x="T0" y="T1"/>
              </a:cxn>
              <a:cxn ang="0">
                <a:pos x="T2" y="T3"/>
              </a:cxn>
              <a:cxn ang="0">
                <a:pos x="T4" y="T5"/>
              </a:cxn>
            </a:cxnLst>
            <a:rect l="0" t="0" r="r" b="b"/>
            <a:pathLst>
              <a:path w="21629" h="21600" fill="none" extrusionOk="0">
                <a:moveTo>
                  <a:pt x="0" y="0"/>
                </a:moveTo>
                <a:cubicBezTo>
                  <a:pt x="9" y="0"/>
                  <a:pt x="19" y="-1"/>
                  <a:pt x="29" y="0"/>
                </a:cubicBezTo>
                <a:cubicBezTo>
                  <a:pt x="11958" y="0"/>
                  <a:pt x="21629" y="9670"/>
                  <a:pt x="21629" y="21600"/>
                </a:cubicBezTo>
              </a:path>
              <a:path w="21629" h="21600" stroke="0" extrusionOk="0">
                <a:moveTo>
                  <a:pt x="0" y="0"/>
                </a:moveTo>
                <a:cubicBezTo>
                  <a:pt x="9" y="0"/>
                  <a:pt x="19" y="-1"/>
                  <a:pt x="29" y="0"/>
                </a:cubicBezTo>
                <a:cubicBezTo>
                  <a:pt x="11958" y="0"/>
                  <a:pt x="21629" y="9670"/>
                  <a:pt x="21629" y="21600"/>
                </a:cubicBezTo>
                <a:lnTo>
                  <a:pt x="29" y="21600"/>
                </a:lnTo>
                <a:close/>
              </a:path>
            </a:pathLst>
          </a:custGeom>
          <a:noFill/>
          <a:ln w="50800" cap="rnd">
            <a:solidFill>
              <a:schemeClr val="tx1"/>
            </a:solidFill>
            <a:round/>
            <a:headEnd/>
            <a:tailEnd type="triangle" w="med" len="med"/>
          </a:ln>
          <a:effectLst/>
        </p:spPr>
        <p:txBody>
          <a:bodyPr wrap="none" anchor="ctr"/>
          <a:lstStyle/>
          <a:p>
            <a:endParaRPr lang="en-US"/>
          </a:p>
        </p:txBody>
      </p:sp>
      <p:sp>
        <p:nvSpPr>
          <p:cNvPr id="200729" name="Line 25"/>
          <p:cNvSpPr>
            <a:spLocks noChangeShapeType="1"/>
          </p:cNvSpPr>
          <p:nvPr/>
        </p:nvSpPr>
        <p:spPr bwMode="auto">
          <a:xfrm flipH="1">
            <a:off x="2184400" y="5435600"/>
            <a:ext cx="1955800" cy="330200"/>
          </a:xfrm>
          <a:prstGeom prst="line">
            <a:avLst/>
          </a:prstGeom>
          <a:noFill/>
          <a:ln w="50800">
            <a:solidFill>
              <a:schemeClr val="tx1"/>
            </a:solidFill>
            <a:round/>
            <a:headEnd/>
            <a:tailEnd/>
          </a:ln>
          <a:effectLst/>
        </p:spPr>
        <p:txBody>
          <a:bodyPr wrap="none" anchor="ctr"/>
          <a:lstStyle/>
          <a:p>
            <a:endParaRPr lang="en-US"/>
          </a:p>
        </p:txBody>
      </p:sp>
      <p:pic>
        <p:nvPicPr>
          <p:cNvPr id="200730" name="Picture 26" descr="A:\images\Slide_2.jpg"/>
          <p:cNvPicPr>
            <a:picLocks noChangeAspect="1" noChangeArrowheads="1"/>
          </p:cNvPicPr>
          <p:nvPr/>
        </p:nvPicPr>
        <p:blipFill>
          <a:blip r:embed="rId4" cstate="print"/>
          <a:srcRect l="-23" r="885" b="893"/>
          <a:stretch>
            <a:fillRect/>
          </a:stretch>
        </p:blipFill>
        <p:spPr bwMode="auto">
          <a:xfrm>
            <a:off x="1600200" y="838200"/>
            <a:ext cx="1239838" cy="1295400"/>
          </a:xfrm>
          <a:prstGeom prst="rect">
            <a:avLst/>
          </a:prstGeom>
          <a:noFill/>
        </p:spPr>
      </p:pic>
      <p:pic>
        <p:nvPicPr>
          <p:cNvPr id="200732" name="Picture 28" descr="A:\782.JPG"/>
          <p:cNvPicPr>
            <a:picLocks noChangeAspect="1" noChangeArrowheads="1"/>
          </p:cNvPicPr>
          <p:nvPr/>
        </p:nvPicPr>
        <p:blipFill>
          <a:blip r:embed="rId5" cstate="print"/>
          <a:srcRect/>
          <a:stretch>
            <a:fillRect/>
          </a:stretch>
        </p:blipFill>
        <p:spPr bwMode="auto">
          <a:xfrm>
            <a:off x="1752600" y="3886200"/>
            <a:ext cx="1143000" cy="1981200"/>
          </a:xfrm>
          <a:prstGeom prst="rect">
            <a:avLst/>
          </a:prstGeom>
          <a:noFill/>
        </p:spPr>
      </p:pic>
      <p:pic>
        <p:nvPicPr>
          <p:cNvPr id="200733" name="Picture 29" descr="A:\785.JPG"/>
          <p:cNvPicPr>
            <a:picLocks noChangeAspect="1" noChangeArrowheads="1"/>
          </p:cNvPicPr>
          <p:nvPr/>
        </p:nvPicPr>
        <p:blipFill>
          <a:blip r:embed="rId6" cstate="print"/>
          <a:srcRect/>
          <a:stretch>
            <a:fillRect/>
          </a:stretch>
        </p:blipFill>
        <p:spPr bwMode="auto">
          <a:xfrm>
            <a:off x="1752600" y="2895600"/>
            <a:ext cx="1309688" cy="922338"/>
          </a:xfrm>
          <a:prstGeom prst="rect">
            <a:avLst/>
          </a:prstGeom>
          <a:noFill/>
        </p:spPr>
      </p:pic>
      <p:pic>
        <p:nvPicPr>
          <p:cNvPr id="200734" name="Picture 30" descr="A:\784.JPG"/>
          <p:cNvPicPr>
            <a:picLocks noChangeAspect="1" noChangeArrowheads="1"/>
          </p:cNvPicPr>
          <p:nvPr/>
        </p:nvPicPr>
        <p:blipFill>
          <a:blip r:embed="rId7" cstate="print"/>
          <a:srcRect/>
          <a:stretch>
            <a:fillRect/>
          </a:stretch>
        </p:blipFill>
        <p:spPr bwMode="auto">
          <a:xfrm>
            <a:off x="1752600" y="2209800"/>
            <a:ext cx="1085850" cy="819150"/>
          </a:xfrm>
          <a:prstGeom prst="rect">
            <a:avLst/>
          </a:prstGeom>
          <a:noFill/>
        </p:spPr>
      </p:pic>
      <p:pic>
        <p:nvPicPr>
          <p:cNvPr id="200735" name="Picture 31" descr="A:\aphelenchus.jpg"/>
          <p:cNvPicPr>
            <a:picLocks noChangeAspect="1" noChangeArrowheads="1"/>
          </p:cNvPicPr>
          <p:nvPr/>
        </p:nvPicPr>
        <p:blipFill>
          <a:blip r:embed="rId8" cstate="print"/>
          <a:srcRect/>
          <a:stretch>
            <a:fillRect/>
          </a:stretch>
        </p:blipFill>
        <p:spPr bwMode="auto">
          <a:xfrm>
            <a:off x="3200400" y="2743200"/>
            <a:ext cx="1447800" cy="858838"/>
          </a:xfrm>
          <a:prstGeom prst="rect">
            <a:avLst/>
          </a:prstGeom>
          <a:noFill/>
        </p:spPr>
      </p:pic>
      <p:pic>
        <p:nvPicPr>
          <p:cNvPr id="200736" name="Picture 32" descr="A:\788.JPG"/>
          <p:cNvPicPr>
            <a:picLocks noChangeAspect="1" noChangeArrowheads="1"/>
          </p:cNvPicPr>
          <p:nvPr/>
        </p:nvPicPr>
        <p:blipFill>
          <a:blip r:embed="rId9" cstate="print"/>
          <a:srcRect/>
          <a:stretch>
            <a:fillRect/>
          </a:stretch>
        </p:blipFill>
        <p:spPr bwMode="auto">
          <a:xfrm>
            <a:off x="2971800" y="4876800"/>
            <a:ext cx="1219200" cy="744538"/>
          </a:xfrm>
          <a:prstGeom prst="rect">
            <a:avLst/>
          </a:prstGeom>
          <a:noFill/>
        </p:spPr>
      </p:pic>
      <p:pic>
        <p:nvPicPr>
          <p:cNvPr id="200737" name="Picture 33" descr="A:\cruznema.JPG"/>
          <p:cNvPicPr>
            <a:picLocks noChangeAspect="1" noChangeArrowheads="1"/>
          </p:cNvPicPr>
          <p:nvPr/>
        </p:nvPicPr>
        <p:blipFill>
          <a:blip r:embed="rId10" cstate="print"/>
          <a:srcRect/>
          <a:stretch>
            <a:fillRect/>
          </a:stretch>
        </p:blipFill>
        <p:spPr bwMode="auto">
          <a:xfrm>
            <a:off x="4191000" y="5105400"/>
            <a:ext cx="684213" cy="1141413"/>
          </a:xfrm>
          <a:prstGeom prst="rect">
            <a:avLst/>
          </a:prstGeom>
          <a:noFill/>
        </p:spPr>
      </p:pic>
      <p:pic>
        <p:nvPicPr>
          <p:cNvPr id="200738" name="Picture 34" descr="A:\783.JPG"/>
          <p:cNvPicPr>
            <a:picLocks noChangeAspect="1" noChangeArrowheads="1"/>
          </p:cNvPicPr>
          <p:nvPr/>
        </p:nvPicPr>
        <p:blipFill>
          <a:blip r:embed="rId11" cstate="print"/>
          <a:srcRect/>
          <a:stretch>
            <a:fillRect/>
          </a:stretch>
        </p:blipFill>
        <p:spPr bwMode="auto">
          <a:xfrm>
            <a:off x="1447800" y="5562600"/>
            <a:ext cx="1122363" cy="823913"/>
          </a:xfrm>
          <a:prstGeom prst="rect">
            <a:avLst/>
          </a:prstGeom>
          <a:noFill/>
        </p:spPr>
      </p:pic>
      <p:sp>
        <p:nvSpPr>
          <p:cNvPr id="200739" name="Text Box 35"/>
          <p:cNvSpPr txBox="1">
            <a:spLocks noChangeArrowheads="1"/>
          </p:cNvSpPr>
          <p:nvPr/>
        </p:nvSpPr>
        <p:spPr bwMode="auto">
          <a:xfrm>
            <a:off x="0" y="-2232"/>
            <a:ext cx="1056700" cy="461665"/>
          </a:xfrm>
          <a:prstGeom prst="rect">
            <a:avLst/>
          </a:prstGeom>
          <a:noFill/>
          <a:ln w="12700">
            <a:noFill/>
            <a:miter lim="800000"/>
            <a:headEnd/>
            <a:tailEnd/>
          </a:ln>
          <a:effectLst/>
        </p:spPr>
        <p:txBody>
          <a:bodyPr wrap="none" anchor="ctr">
            <a:spAutoFit/>
          </a:bodyPr>
          <a:lstStyle/>
          <a:p>
            <a:r>
              <a:rPr lang="es-ES" sz="2400" dirty="0" smtClean="0"/>
              <a:t>Estrés</a:t>
            </a:r>
            <a:endParaRPr lang="en-US" sz="2400" i="0" dirty="0"/>
          </a:p>
        </p:txBody>
      </p:sp>
      <p:pic>
        <p:nvPicPr>
          <p:cNvPr id="200740" name="Picture 36"/>
          <p:cNvPicPr>
            <a:picLocks noChangeAspect="1" noChangeArrowheads="1"/>
          </p:cNvPicPr>
          <p:nvPr/>
        </p:nvPicPr>
        <p:blipFill>
          <a:blip r:embed="rId12" cstate="print"/>
          <a:srcRect/>
          <a:stretch>
            <a:fillRect/>
          </a:stretch>
        </p:blipFill>
        <p:spPr bwMode="auto">
          <a:xfrm>
            <a:off x="3536950" y="3582988"/>
            <a:ext cx="1039813" cy="1149350"/>
          </a:xfrm>
          <a:prstGeom prst="rect">
            <a:avLst/>
          </a:prstGeom>
          <a:noFill/>
          <a:ln w="12700">
            <a:noFill/>
            <a:miter lim="800000"/>
            <a:headEnd/>
            <a:tailEnd/>
          </a:ln>
          <a:effectLst/>
        </p:spPr>
      </p:pic>
      <p:sp>
        <p:nvSpPr>
          <p:cNvPr id="36" name="TextBox 35"/>
          <p:cNvSpPr txBox="1"/>
          <p:nvPr/>
        </p:nvSpPr>
        <p:spPr>
          <a:xfrm>
            <a:off x="6324600" y="5562600"/>
            <a:ext cx="1236236" cy="646331"/>
          </a:xfrm>
          <a:prstGeom prst="rect">
            <a:avLst/>
          </a:prstGeom>
          <a:noFill/>
        </p:spPr>
        <p:txBody>
          <a:bodyPr wrap="none" rtlCol="0">
            <a:spAutoFit/>
          </a:bodyPr>
          <a:lstStyle/>
          <a:p>
            <a:r>
              <a:rPr lang="en-US" dirty="0" err="1" smtClean="0"/>
              <a:t>pesticidas</a:t>
            </a:r>
            <a:endParaRPr lang="en-US" dirty="0" smtClean="0"/>
          </a:p>
          <a:p>
            <a:r>
              <a:rPr lang="en-US" dirty="0" smtClean="0"/>
              <a:t>y </a:t>
            </a:r>
            <a:r>
              <a:rPr lang="en-US" dirty="0" err="1" smtClean="0"/>
              <a:t>otros</a:t>
            </a:r>
            <a:endParaRPr lang="en-US" dirty="0"/>
          </a:p>
        </p:txBody>
      </p:sp>
      <p:graphicFrame>
        <p:nvGraphicFramePr>
          <p:cNvPr id="76802" name="Object 87"/>
          <p:cNvGraphicFramePr>
            <a:graphicFrameLocks noChangeAspect="1"/>
          </p:cNvGraphicFramePr>
          <p:nvPr/>
        </p:nvGraphicFramePr>
        <p:xfrm>
          <a:off x="76200" y="3048000"/>
          <a:ext cx="660400" cy="738188"/>
        </p:xfrm>
        <a:graphic>
          <a:graphicData uri="http://schemas.openxmlformats.org/presentationml/2006/ole">
            <p:oleObj spid="_x0000_s76811" name="Clip" r:id="rId13" imgW="1493215" imgH="1686154" progId="">
              <p:embed/>
            </p:oleObj>
          </a:graphicData>
        </a:graphic>
      </p:graphicFrame>
    </p:spTree>
  </p:cSld>
  <p:clrMapOvr>
    <a:masterClrMapping/>
  </p:clrMapOvr>
  <p:transition spd="slow">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Oval 2050"/>
          <p:cNvSpPr>
            <a:spLocks noChangeArrowheads="1"/>
          </p:cNvSpPr>
          <p:nvPr/>
        </p:nvSpPr>
        <p:spPr bwMode="auto">
          <a:xfrm>
            <a:off x="21018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8659" name="Oval 2051"/>
          <p:cNvSpPr>
            <a:spLocks noChangeArrowheads="1"/>
          </p:cNvSpPr>
          <p:nvPr/>
        </p:nvSpPr>
        <p:spPr bwMode="auto">
          <a:xfrm>
            <a:off x="39687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8660" name="Oval 2052"/>
          <p:cNvSpPr>
            <a:spLocks noChangeArrowheads="1"/>
          </p:cNvSpPr>
          <p:nvPr/>
        </p:nvSpPr>
        <p:spPr bwMode="auto">
          <a:xfrm>
            <a:off x="39687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8661" name="AutoShape 2053"/>
          <p:cNvSpPr>
            <a:spLocks noChangeArrowheads="1"/>
          </p:cNvSpPr>
          <p:nvPr/>
        </p:nvSpPr>
        <p:spPr bwMode="auto">
          <a:xfrm>
            <a:off x="844550" y="3206750"/>
            <a:ext cx="444500" cy="444500"/>
          </a:xfrm>
          <a:prstGeom prst="star16">
            <a:avLst>
              <a:gd name="adj" fmla="val 37500"/>
            </a:avLst>
          </a:prstGeom>
          <a:solidFill>
            <a:srgbClr val="4C2E00"/>
          </a:solidFill>
          <a:ln w="12700">
            <a:solidFill>
              <a:schemeClr val="tx1"/>
            </a:solidFill>
            <a:miter lim="800000"/>
            <a:headEnd/>
            <a:tailEnd/>
          </a:ln>
          <a:effectLst/>
        </p:spPr>
        <p:txBody>
          <a:bodyPr wrap="none" anchor="ctr"/>
          <a:lstStyle/>
          <a:p>
            <a:endParaRPr lang="en-US"/>
          </a:p>
        </p:txBody>
      </p:sp>
      <p:sp>
        <p:nvSpPr>
          <p:cNvPr id="198662" name="Line 2054"/>
          <p:cNvSpPr>
            <a:spLocks noChangeShapeType="1"/>
          </p:cNvSpPr>
          <p:nvPr/>
        </p:nvSpPr>
        <p:spPr bwMode="auto">
          <a:xfrm flipH="1" flipV="1">
            <a:off x="1270000" y="3556000"/>
            <a:ext cx="812800" cy="6604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198663" name="Line 2055"/>
          <p:cNvSpPr>
            <a:spLocks noChangeShapeType="1"/>
          </p:cNvSpPr>
          <p:nvPr/>
        </p:nvSpPr>
        <p:spPr bwMode="auto">
          <a:xfrm flipH="1">
            <a:off x="1346200" y="3429000"/>
            <a:ext cx="736600" cy="0"/>
          </a:xfrm>
          <a:prstGeom prst="line">
            <a:avLst/>
          </a:prstGeom>
          <a:noFill/>
          <a:ln w="50800">
            <a:solidFill>
              <a:schemeClr val="tx1"/>
            </a:solidFill>
            <a:round/>
            <a:headEnd type="triangle" w="med" len="med"/>
            <a:tailEnd/>
          </a:ln>
          <a:effectLst/>
        </p:spPr>
        <p:txBody>
          <a:bodyPr wrap="none" anchor="ctr"/>
          <a:lstStyle/>
          <a:p>
            <a:endParaRPr lang="en-US"/>
          </a:p>
        </p:txBody>
      </p:sp>
      <p:sp>
        <p:nvSpPr>
          <p:cNvPr id="198664" name="Oval 2056"/>
          <p:cNvSpPr>
            <a:spLocks noChangeArrowheads="1"/>
          </p:cNvSpPr>
          <p:nvPr/>
        </p:nvSpPr>
        <p:spPr bwMode="auto">
          <a:xfrm>
            <a:off x="21018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8665" name="Line 2057"/>
          <p:cNvSpPr>
            <a:spLocks noChangeShapeType="1"/>
          </p:cNvSpPr>
          <p:nvPr/>
        </p:nvSpPr>
        <p:spPr bwMode="auto">
          <a:xfrm>
            <a:off x="2540000" y="43434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8666" name="Line 2058"/>
          <p:cNvSpPr>
            <a:spLocks noChangeShapeType="1"/>
          </p:cNvSpPr>
          <p:nvPr/>
        </p:nvSpPr>
        <p:spPr bwMode="auto">
          <a:xfrm>
            <a:off x="2540000" y="3429000"/>
            <a:ext cx="1320800" cy="0"/>
          </a:xfrm>
          <a:prstGeom prst="line">
            <a:avLst/>
          </a:prstGeom>
          <a:noFill/>
          <a:ln w="50800">
            <a:solidFill>
              <a:schemeClr val="tx1"/>
            </a:solidFill>
            <a:round/>
            <a:headEnd/>
            <a:tailEnd type="triangle" w="med" len="med"/>
          </a:ln>
          <a:effectLst/>
        </p:spPr>
        <p:txBody>
          <a:bodyPr wrap="none" anchor="ctr"/>
          <a:lstStyle/>
          <a:p>
            <a:endParaRPr lang="en-US"/>
          </a:p>
        </p:txBody>
      </p:sp>
      <p:pic>
        <p:nvPicPr>
          <p:cNvPr id="198668" name="Picture 2060" descr="A:\782.JPG"/>
          <p:cNvPicPr>
            <a:picLocks noChangeAspect="1" noChangeArrowheads="1"/>
          </p:cNvPicPr>
          <p:nvPr/>
        </p:nvPicPr>
        <p:blipFill>
          <a:blip r:embed="rId3" cstate="print"/>
          <a:srcRect/>
          <a:stretch>
            <a:fillRect/>
          </a:stretch>
        </p:blipFill>
        <p:spPr bwMode="auto">
          <a:xfrm>
            <a:off x="1752600" y="3886200"/>
            <a:ext cx="1143000" cy="762000"/>
          </a:xfrm>
          <a:prstGeom prst="rect">
            <a:avLst/>
          </a:prstGeom>
          <a:noFill/>
        </p:spPr>
      </p:pic>
      <p:pic>
        <p:nvPicPr>
          <p:cNvPr id="198669" name="Picture 2061" descr="A:\785.JPG"/>
          <p:cNvPicPr>
            <a:picLocks noChangeAspect="1" noChangeArrowheads="1"/>
          </p:cNvPicPr>
          <p:nvPr/>
        </p:nvPicPr>
        <p:blipFill>
          <a:blip r:embed="rId4" cstate="print"/>
          <a:srcRect/>
          <a:stretch>
            <a:fillRect/>
          </a:stretch>
        </p:blipFill>
        <p:spPr bwMode="auto">
          <a:xfrm>
            <a:off x="1752600" y="3067050"/>
            <a:ext cx="1066800" cy="750888"/>
          </a:xfrm>
          <a:prstGeom prst="rect">
            <a:avLst/>
          </a:prstGeom>
          <a:noFill/>
        </p:spPr>
      </p:pic>
      <p:pic>
        <p:nvPicPr>
          <p:cNvPr id="198670" name="Picture 2062" descr="A:\aphelenchus.jpg"/>
          <p:cNvPicPr>
            <a:picLocks noChangeAspect="1" noChangeArrowheads="1"/>
          </p:cNvPicPr>
          <p:nvPr/>
        </p:nvPicPr>
        <p:blipFill>
          <a:blip r:embed="rId5" cstate="print"/>
          <a:srcRect/>
          <a:stretch>
            <a:fillRect/>
          </a:stretch>
        </p:blipFill>
        <p:spPr bwMode="auto">
          <a:xfrm>
            <a:off x="3429000" y="3138488"/>
            <a:ext cx="1066800" cy="633412"/>
          </a:xfrm>
          <a:prstGeom prst="rect">
            <a:avLst/>
          </a:prstGeom>
          <a:noFill/>
        </p:spPr>
      </p:pic>
      <p:sp>
        <p:nvSpPr>
          <p:cNvPr id="198671" name="Line 2063"/>
          <p:cNvSpPr>
            <a:spLocks noChangeShapeType="1"/>
          </p:cNvSpPr>
          <p:nvPr/>
        </p:nvSpPr>
        <p:spPr bwMode="auto">
          <a:xfrm flipH="1">
            <a:off x="1193800" y="1854200"/>
            <a:ext cx="965200" cy="1320800"/>
          </a:xfrm>
          <a:prstGeom prst="line">
            <a:avLst/>
          </a:prstGeom>
          <a:noFill/>
          <a:ln w="50800">
            <a:solidFill>
              <a:schemeClr val="tx1"/>
            </a:solidFill>
            <a:round/>
            <a:headEnd type="triangle" w="med" len="med"/>
            <a:tailEnd/>
          </a:ln>
          <a:effectLst/>
        </p:spPr>
        <p:txBody>
          <a:bodyPr wrap="none" anchor="ctr"/>
          <a:lstStyle/>
          <a:p>
            <a:endParaRPr lang="en-US"/>
          </a:p>
        </p:txBody>
      </p:sp>
      <p:pic>
        <p:nvPicPr>
          <p:cNvPr id="198672" name="Picture 2064" descr="A:\images\Slide_2.jpg"/>
          <p:cNvPicPr>
            <a:picLocks noChangeAspect="1" noChangeArrowheads="1"/>
          </p:cNvPicPr>
          <p:nvPr/>
        </p:nvPicPr>
        <p:blipFill>
          <a:blip r:embed="rId6" cstate="print"/>
          <a:srcRect l="-23" r="885" b="893"/>
          <a:stretch>
            <a:fillRect/>
          </a:stretch>
        </p:blipFill>
        <p:spPr bwMode="auto">
          <a:xfrm>
            <a:off x="2038350" y="1295400"/>
            <a:ext cx="801688" cy="838200"/>
          </a:xfrm>
          <a:prstGeom prst="rect">
            <a:avLst/>
          </a:prstGeom>
          <a:noFill/>
        </p:spPr>
      </p:pic>
      <p:sp>
        <p:nvSpPr>
          <p:cNvPr id="198673" name="Text Box 2065"/>
          <p:cNvSpPr txBox="1">
            <a:spLocks noChangeArrowheads="1"/>
          </p:cNvSpPr>
          <p:nvPr/>
        </p:nvSpPr>
        <p:spPr bwMode="auto">
          <a:xfrm>
            <a:off x="0" y="0"/>
            <a:ext cx="2379177" cy="461665"/>
          </a:xfrm>
          <a:prstGeom prst="rect">
            <a:avLst/>
          </a:prstGeom>
          <a:noFill/>
          <a:ln w="12700">
            <a:noFill/>
            <a:miter lim="800000"/>
            <a:headEnd/>
            <a:tailEnd/>
          </a:ln>
          <a:effectLst/>
        </p:spPr>
        <p:txBody>
          <a:bodyPr wrap="none" anchor="ctr">
            <a:spAutoFit/>
          </a:bodyPr>
          <a:lstStyle/>
          <a:p>
            <a:pPr algn="l"/>
            <a:r>
              <a:rPr lang="en-US" sz="2400" i="0" dirty="0" err="1" smtClean="0"/>
              <a:t>Condición</a:t>
            </a:r>
            <a:r>
              <a:rPr lang="en-US" sz="2400" i="0" dirty="0" smtClean="0"/>
              <a:t> basal</a:t>
            </a:r>
            <a:endParaRPr lang="en-US" sz="2400" i="0" dirty="0"/>
          </a:p>
        </p:txBody>
      </p:sp>
      <p:pic>
        <p:nvPicPr>
          <p:cNvPr id="198674" name="Picture 2066"/>
          <p:cNvPicPr>
            <a:picLocks noChangeAspect="1" noChangeArrowheads="1"/>
          </p:cNvPicPr>
          <p:nvPr/>
        </p:nvPicPr>
        <p:blipFill>
          <a:blip r:embed="rId7" cstate="print"/>
          <a:srcRect/>
          <a:stretch>
            <a:fillRect/>
          </a:stretch>
        </p:blipFill>
        <p:spPr bwMode="auto">
          <a:xfrm>
            <a:off x="3798888" y="3871913"/>
            <a:ext cx="777875" cy="860425"/>
          </a:xfrm>
          <a:prstGeom prst="rect">
            <a:avLst/>
          </a:prstGeom>
          <a:noFill/>
          <a:ln w="12700">
            <a:noFill/>
            <a:miter lim="800000"/>
            <a:headEnd/>
            <a:tailEnd/>
          </a:ln>
          <a:effectLst/>
        </p:spPr>
      </p:pic>
      <p:sp>
        <p:nvSpPr>
          <p:cNvPr id="18" name="TextBox 17"/>
          <p:cNvSpPr txBox="1"/>
          <p:nvPr/>
        </p:nvSpPr>
        <p:spPr>
          <a:xfrm>
            <a:off x="5867400" y="5181600"/>
            <a:ext cx="2877711" cy="1200329"/>
          </a:xfrm>
          <a:prstGeom prst="rect">
            <a:avLst/>
          </a:prstGeom>
          <a:noFill/>
        </p:spPr>
        <p:txBody>
          <a:bodyPr wrap="none" rtlCol="0">
            <a:spAutoFit/>
          </a:bodyPr>
          <a:lstStyle/>
          <a:p>
            <a:r>
              <a:rPr lang="en-US" dirty="0" smtClean="0"/>
              <a:t>sin </a:t>
            </a:r>
            <a:r>
              <a:rPr lang="en-US" dirty="0" err="1" smtClean="0"/>
              <a:t>agua</a:t>
            </a:r>
            <a:endParaRPr lang="en-US" dirty="0" smtClean="0"/>
          </a:p>
          <a:p>
            <a:r>
              <a:rPr lang="en-US" dirty="0" err="1" smtClean="0"/>
              <a:t>poco</a:t>
            </a:r>
            <a:r>
              <a:rPr lang="en-US" dirty="0" smtClean="0"/>
              <a:t> </a:t>
            </a:r>
            <a:r>
              <a:rPr lang="en-US" dirty="0" err="1" smtClean="0"/>
              <a:t>materiales</a:t>
            </a:r>
            <a:r>
              <a:rPr lang="en-US" dirty="0" smtClean="0"/>
              <a:t> </a:t>
            </a:r>
            <a:r>
              <a:rPr lang="en-US" dirty="0" err="1" smtClean="0"/>
              <a:t>organicos</a:t>
            </a:r>
            <a:endParaRPr lang="en-US" dirty="0" smtClean="0"/>
          </a:p>
          <a:p>
            <a:r>
              <a:rPr lang="en-US" dirty="0" smtClean="0"/>
              <a:t>sin </a:t>
            </a:r>
            <a:r>
              <a:rPr lang="en-US" dirty="0" err="1" smtClean="0"/>
              <a:t>plantas</a:t>
            </a:r>
            <a:endParaRPr lang="en-US" dirty="0" smtClean="0"/>
          </a:p>
          <a:p>
            <a:r>
              <a:rPr lang="en-US" dirty="0" err="1" smtClean="0"/>
              <a:t>contaminación</a:t>
            </a:r>
            <a:endParaRPr lang="en-US" dirty="0"/>
          </a:p>
        </p:txBody>
      </p:sp>
    </p:spTree>
  </p:cSld>
  <p:clrMapOvr>
    <a:masterClrMapping/>
  </p:clrMapOvr>
  <p:transition spd="slow">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Oval 1026"/>
          <p:cNvSpPr>
            <a:spLocks noChangeArrowheads="1"/>
          </p:cNvSpPr>
          <p:nvPr/>
        </p:nvSpPr>
        <p:spPr bwMode="auto">
          <a:xfrm>
            <a:off x="2101850" y="14541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6611" name="Oval 1027"/>
          <p:cNvSpPr>
            <a:spLocks noChangeArrowheads="1"/>
          </p:cNvSpPr>
          <p:nvPr/>
        </p:nvSpPr>
        <p:spPr bwMode="auto">
          <a:xfrm>
            <a:off x="21018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6612" name="Oval 1028"/>
          <p:cNvSpPr>
            <a:spLocks noChangeArrowheads="1"/>
          </p:cNvSpPr>
          <p:nvPr/>
        </p:nvSpPr>
        <p:spPr bwMode="auto">
          <a:xfrm>
            <a:off x="3968750" y="14541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6613" name="Oval 1029"/>
          <p:cNvSpPr>
            <a:spLocks noChangeArrowheads="1"/>
          </p:cNvSpPr>
          <p:nvPr/>
        </p:nvSpPr>
        <p:spPr bwMode="auto">
          <a:xfrm>
            <a:off x="3968750" y="238760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6614" name="Oval 1030"/>
          <p:cNvSpPr>
            <a:spLocks noChangeArrowheads="1"/>
          </p:cNvSpPr>
          <p:nvPr/>
        </p:nvSpPr>
        <p:spPr bwMode="auto">
          <a:xfrm>
            <a:off x="39687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6615" name="Oval 1031"/>
          <p:cNvSpPr>
            <a:spLocks noChangeArrowheads="1"/>
          </p:cNvSpPr>
          <p:nvPr/>
        </p:nvSpPr>
        <p:spPr bwMode="auto">
          <a:xfrm>
            <a:off x="39687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6616" name="Oval 1032"/>
          <p:cNvSpPr>
            <a:spLocks noChangeArrowheads="1"/>
          </p:cNvSpPr>
          <p:nvPr/>
        </p:nvSpPr>
        <p:spPr bwMode="auto">
          <a:xfrm>
            <a:off x="3968750" y="51117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6617" name="Oval 1033"/>
          <p:cNvSpPr>
            <a:spLocks noChangeArrowheads="1"/>
          </p:cNvSpPr>
          <p:nvPr/>
        </p:nvSpPr>
        <p:spPr bwMode="auto">
          <a:xfrm>
            <a:off x="5797550" y="14541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6618" name="Oval 1034"/>
          <p:cNvSpPr>
            <a:spLocks noChangeArrowheads="1"/>
          </p:cNvSpPr>
          <p:nvPr/>
        </p:nvSpPr>
        <p:spPr bwMode="auto">
          <a:xfrm>
            <a:off x="5797550" y="238760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6619" name="Oval 1035"/>
          <p:cNvSpPr>
            <a:spLocks noChangeArrowheads="1"/>
          </p:cNvSpPr>
          <p:nvPr/>
        </p:nvSpPr>
        <p:spPr bwMode="auto">
          <a:xfrm>
            <a:off x="57975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6620" name="Oval 1036"/>
          <p:cNvSpPr>
            <a:spLocks noChangeArrowheads="1"/>
          </p:cNvSpPr>
          <p:nvPr/>
        </p:nvSpPr>
        <p:spPr bwMode="auto">
          <a:xfrm>
            <a:off x="57975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6621" name="Oval 1037"/>
          <p:cNvSpPr>
            <a:spLocks noChangeArrowheads="1"/>
          </p:cNvSpPr>
          <p:nvPr/>
        </p:nvSpPr>
        <p:spPr bwMode="auto">
          <a:xfrm>
            <a:off x="7626350" y="238760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6622" name="Oval 1038"/>
          <p:cNvSpPr>
            <a:spLocks noChangeArrowheads="1"/>
          </p:cNvSpPr>
          <p:nvPr/>
        </p:nvSpPr>
        <p:spPr bwMode="auto">
          <a:xfrm>
            <a:off x="76263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6623" name="Oval 1039"/>
          <p:cNvSpPr>
            <a:spLocks noChangeArrowheads="1"/>
          </p:cNvSpPr>
          <p:nvPr/>
        </p:nvSpPr>
        <p:spPr bwMode="auto">
          <a:xfrm>
            <a:off x="76263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6624" name="AutoShape 1040"/>
          <p:cNvSpPr>
            <a:spLocks noChangeArrowheads="1"/>
          </p:cNvSpPr>
          <p:nvPr/>
        </p:nvSpPr>
        <p:spPr bwMode="auto">
          <a:xfrm>
            <a:off x="844550" y="3206750"/>
            <a:ext cx="444500" cy="444500"/>
          </a:xfrm>
          <a:prstGeom prst="star16">
            <a:avLst>
              <a:gd name="adj" fmla="val 37500"/>
            </a:avLst>
          </a:prstGeom>
          <a:solidFill>
            <a:srgbClr val="4C2E00"/>
          </a:solidFill>
          <a:ln w="12700">
            <a:solidFill>
              <a:schemeClr val="tx1"/>
            </a:solidFill>
            <a:miter lim="800000"/>
            <a:headEnd/>
            <a:tailEnd/>
          </a:ln>
          <a:effectLst/>
        </p:spPr>
        <p:txBody>
          <a:bodyPr wrap="none" anchor="ctr"/>
          <a:lstStyle/>
          <a:p>
            <a:endParaRPr lang="en-US"/>
          </a:p>
        </p:txBody>
      </p:sp>
      <p:sp>
        <p:nvSpPr>
          <p:cNvPr id="196625" name="Line 1041"/>
          <p:cNvSpPr>
            <a:spLocks noChangeShapeType="1"/>
          </p:cNvSpPr>
          <p:nvPr/>
        </p:nvSpPr>
        <p:spPr bwMode="auto">
          <a:xfrm flipH="1">
            <a:off x="1193800" y="1854200"/>
            <a:ext cx="965200" cy="13208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196626" name="Line 1042"/>
          <p:cNvSpPr>
            <a:spLocks noChangeShapeType="1"/>
          </p:cNvSpPr>
          <p:nvPr/>
        </p:nvSpPr>
        <p:spPr bwMode="auto">
          <a:xfrm flipH="1" flipV="1">
            <a:off x="1193800" y="3556000"/>
            <a:ext cx="1022350" cy="1555750"/>
          </a:xfrm>
          <a:prstGeom prst="line">
            <a:avLst/>
          </a:prstGeom>
          <a:noFill/>
          <a:ln w="50800">
            <a:solidFill>
              <a:schemeClr val="tx1"/>
            </a:solidFill>
            <a:round/>
            <a:headEnd type="triangle" w="med" len="med"/>
            <a:tailEnd/>
          </a:ln>
          <a:effectLst/>
        </p:spPr>
        <p:txBody>
          <a:bodyPr wrap="none" anchor="ctr"/>
          <a:lstStyle/>
          <a:p>
            <a:endParaRPr lang="en-US"/>
          </a:p>
        </p:txBody>
      </p:sp>
      <p:sp>
        <p:nvSpPr>
          <p:cNvPr id="196627" name="Line 1043"/>
          <p:cNvSpPr>
            <a:spLocks noChangeShapeType="1"/>
          </p:cNvSpPr>
          <p:nvPr/>
        </p:nvSpPr>
        <p:spPr bwMode="auto">
          <a:xfrm flipH="1" flipV="1">
            <a:off x="1270000" y="3556000"/>
            <a:ext cx="812800" cy="6604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196628" name="Line 1044"/>
          <p:cNvSpPr>
            <a:spLocks noChangeShapeType="1"/>
          </p:cNvSpPr>
          <p:nvPr/>
        </p:nvSpPr>
        <p:spPr bwMode="auto">
          <a:xfrm flipH="1">
            <a:off x="1346200" y="3429000"/>
            <a:ext cx="736600" cy="0"/>
          </a:xfrm>
          <a:prstGeom prst="line">
            <a:avLst/>
          </a:prstGeom>
          <a:noFill/>
          <a:ln w="50800">
            <a:solidFill>
              <a:schemeClr val="tx1"/>
            </a:solidFill>
            <a:round/>
            <a:headEnd type="triangle" w="med" len="med"/>
            <a:tailEnd/>
          </a:ln>
          <a:effectLst/>
        </p:spPr>
        <p:txBody>
          <a:bodyPr wrap="none" anchor="ctr"/>
          <a:lstStyle/>
          <a:p>
            <a:endParaRPr lang="en-US"/>
          </a:p>
        </p:txBody>
      </p:sp>
      <p:sp>
        <p:nvSpPr>
          <p:cNvPr id="196629" name="Oval 1045"/>
          <p:cNvSpPr>
            <a:spLocks noChangeArrowheads="1"/>
          </p:cNvSpPr>
          <p:nvPr/>
        </p:nvSpPr>
        <p:spPr bwMode="auto">
          <a:xfrm>
            <a:off x="2101850" y="238760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6630" name="Oval 1046"/>
          <p:cNvSpPr>
            <a:spLocks noChangeArrowheads="1"/>
          </p:cNvSpPr>
          <p:nvPr/>
        </p:nvSpPr>
        <p:spPr bwMode="auto">
          <a:xfrm>
            <a:off x="21018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6631" name="Oval 1047"/>
          <p:cNvSpPr>
            <a:spLocks noChangeArrowheads="1"/>
          </p:cNvSpPr>
          <p:nvPr/>
        </p:nvSpPr>
        <p:spPr bwMode="auto">
          <a:xfrm>
            <a:off x="2159000" y="51498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6632" name="Line 1048"/>
          <p:cNvSpPr>
            <a:spLocks noChangeShapeType="1"/>
          </p:cNvSpPr>
          <p:nvPr/>
        </p:nvSpPr>
        <p:spPr bwMode="auto">
          <a:xfrm flipV="1">
            <a:off x="1397000" y="2641600"/>
            <a:ext cx="635000" cy="6604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6633" name="Line 1049"/>
          <p:cNvSpPr>
            <a:spLocks noChangeShapeType="1"/>
          </p:cNvSpPr>
          <p:nvPr/>
        </p:nvSpPr>
        <p:spPr bwMode="auto">
          <a:xfrm>
            <a:off x="2540000" y="16002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6634" name="Line 1050"/>
          <p:cNvSpPr>
            <a:spLocks noChangeShapeType="1"/>
          </p:cNvSpPr>
          <p:nvPr/>
        </p:nvSpPr>
        <p:spPr bwMode="auto">
          <a:xfrm>
            <a:off x="2540000" y="43434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6635" name="Line 1051"/>
          <p:cNvSpPr>
            <a:spLocks noChangeShapeType="1"/>
          </p:cNvSpPr>
          <p:nvPr/>
        </p:nvSpPr>
        <p:spPr bwMode="auto">
          <a:xfrm flipV="1">
            <a:off x="2520950" y="4394200"/>
            <a:ext cx="1339850" cy="79375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6636" name="Line 1052"/>
          <p:cNvSpPr>
            <a:spLocks noChangeShapeType="1"/>
          </p:cNvSpPr>
          <p:nvPr/>
        </p:nvSpPr>
        <p:spPr bwMode="auto">
          <a:xfrm>
            <a:off x="2463800" y="4521200"/>
            <a:ext cx="1397000" cy="5588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196637" name="Line 1053"/>
          <p:cNvSpPr>
            <a:spLocks noChangeShapeType="1"/>
          </p:cNvSpPr>
          <p:nvPr/>
        </p:nvSpPr>
        <p:spPr bwMode="auto">
          <a:xfrm>
            <a:off x="2501900" y="249555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6638" name="Line 1054"/>
          <p:cNvSpPr>
            <a:spLocks noChangeShapeType="1"/>
          </p:cNvSpPr>
          <p:nvPr/>
        </p:nvSpPr>
        <p:spPr bwMode="auto">
          <a:xfrm>
            <a:off x="2540000" y="34290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6639" name="Line 1055"/>
          <p:cNvSpPr>
            <a:spLocks noChangeShapeType="1"/>
          </p:cNvSpPr>
          <p:nvPr/>
        </p:nvSpPr>
        <p:spPr bwMode="auto">
          <a:xfrm>
            <a:off x="4368800" y="1600200"/>
            <a:ext cx="12446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6640" name="Line 1056"/>
          <p:cNvSpPr>
            <a:spLocks noChangeShapeType="1"/>
          </p:cNvSpPr>
          <p:nvPr/>
        </p:nvSpPr>
        <p:spPr bwMode="auto">
          <a:xfrm flipV="1">
            <a:off x="4368800" y="1727200"/>
            <a:ext cx="1320800" cy="7366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6641" name="Line 1057"/>
          <p:cNvSpPr>
            <a:spLocks noChangeShapeType="1"/>
          </p:cNvSpPr>
          <p:nvPr/>
        </p:nvSpPr>
        <p:spPr bwMode="auto">
          <a:xfrm>
            <a:off x="4368800" y="1701800"/>
            <a:ext cx="1320800" cy="6350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6642" name="Line 1058"/>
          <p:cNvSpPr>
            <a:spLocks noChangeShapeType="1"/>
          </p:cNvSpPr>
          <p:nvPr/>
        </p:nvSpPr>
        <p:spPr bwMode="auto">
          <a:xfrm>
            <a:off x="4368800" y="25146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6643" name="Line 1059"/>
          <p:cNvSpPr>
            <a:spLocks noChangeShapeType="1"/>
          </p:cNvSpPr>
          <p:nvPr/>
        </p:nvSpPr>
        <p:spPr bwMode="auto">
          <a:xfrm flipV="1">
            <a:off x="4368800" y="2565400"/>
            <a:ext cx="1397000" cy="7366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6644" name="Line 1060"/>
          <p:cNvSpPr>
            <a:spLocks noChangeShapeType="1"/>
          </p:cNvSpPr>
          <p:nvPr/>
        </p:nvSpPr>
        <p:spPr bwMode="auto">
          <a:xfrm>
            <a:off x="4292600" y="1701800"/>
            <a:ext cx="1473200" cy="15494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6645" name="Line 1061"/>
          <p:cNvSpPr>
            <a:spLocks noChangeShapeType="1"/>
          </p:cNvSpPr>
          <p:nvPr/>
        </p:nvSpPr>
        <p:spPr bwMode="auto">
          <a:xfrm flipV="1">
            <a:off x="4368800" y="3479800"/>
            <a:ext cx="1320800" cy="7366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6646" name="Line 1062"/>
          <p:cNvSpPr>
            <a:spLocks noChangeShapeType="1"/>
          </p:cNvSpPr>
          <p:nvPr/>
        </p:nvSpPr>
        <p:spPr bwMode="auto">
          <a:xfrm flipV="1">
            <a:off x="4368800" y="3556000"/>
            <a:ext cx="1397000" cy="15748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6647" name="Line 1063"/>
          <p:cNvSpPr>
            <a:spLocks noChangeShapeType="1"/>
          </p:cNvSpPr>
          <p:nvPr/>
        </p:nvSpPr>
        <p:spPr bwMode="auto">
          <a:xfrm>
            <a:off x="4368800" y="43434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6648" name="Line 1064"/>
          <p:cNvSpPr>
            <a:spLocks noChangeShapeType="1"/>
          </p:cNvSpPr>
          <p:nvPr/>
        </p:nvSpPr>
        <p:spPr bwMode="auto">
          <a:xfrm>
            <a:off x="4368800" y="3606800"/>
            <a:ext cx="1320800" cy="5588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6649" name="Line 1065"/>
          <p:cNvSpPr>
            <a:spLocks noChangeShapeType="1"/>
          </p:cNvSpPr>
          <p:nvPr/>
        </p:nvSpPr>
        <p:spPr bwMode="auto">
          <a:xfrm>
            <a:off x="6197600" y="1778000"/>
            <a:ext cx="1397000" cy="14732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6650" name="Line 1066"/>
          <p:cNvSpPr>
            <a:spLocks noChangeShapeType="1"/>
          </p:cNvSpPr>
          <p:nvPr/>
        </p:nvSpPr>
        <p:spPr bwMode="auto">
          <a:xfrm>
            <a:off x="6197600" y="2692400"/>
            <a:ext cx="1320800" cy="6350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6651" name="Line 1067"/>
          <p:cNvSpPr>
            <a:spLocks noChangeShapeType="1"/>
          </p:cNvSpPr>
          <p:nvPr/>
        </p:nvSpPr>
        <p:spPr bwMode="auto">
          <a:xfrm>
            <a:off x="6197600" y="34290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6652" name="Line 1068"/>
          <p:cNvSpPr>
            <a:spLocks noChangeShapeType="1"/>
          </p:cNvSpPr>
          <p:nvPr/>
        </p:nvSpPr>
        <p:spPr bwMode="auto">
          <a:xfrm flipV="1">
            <a:off x="6197600" y="3479800"/>
            <a:ext cx="1397000" cy="8128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6653" name="Line 1069"/>
          <p:cNvSpPr>
            <a:spLocks noChangeShapeType="1"/>
          </p:cNvSpPr>
          <p:nvPr/>
        </p:nvSpPr>
        <p:spPr bwMode="auto">
          <a:xfrm>
            <a:off x="6197600" y="25146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6654" name="Line 1070"/>
          <p:cNvSpPr>
            <a:spLocks noChangeShapeType="1"/>
          </p:cNvSpPr>
          <p:nvPr/>
        </p:nvSpPr>
        <p:spPr bwMode="auto">
          <a:xfrm>
            <a:off x="6197600" y="2692400"/>
            <a:ext cx="1397000" cy="14732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6655" name="Line 1071"/>
          <p:cNvSpPr>
            <a:spLocks noChangeShapeType="1"/>
          </p:cNvSpPr>
          <p:nvPr/>
        </p:nvSpPr>
        <p:spPr bwMode="auto">
          <a:xfrm>
            <a:off x="6197600" y="1701800"/>
            <a:ext cx="1397000" cy="7112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6656" name="Line 1072"/>
          <p:cNvSpPr>
            <a:spLocks noChangeShapeType="1"/>
          </p:cNvSpPr>
          <p:nvPr/>
        </p:nvSpPr>
        <p:spPr bwMode="auto">
          <a:xfrm flipH="1">
            <a:off x="2432050" y="1682750"/>
            <a:ext cx="3194050" cy="6350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196657" name="Line 1073"/>
          <p:cNvSpPr>
            <a:spLocks noChangeShapeType="1"/>
          </p:cNvSpPr>
          <p:nvPr/>
        </p:nvSpPr>
        <p:spPr bwMode="auto">
          <a:xfrm flipH="1">
            <a:off x="2413000" y="3454400"/>
            <a:ext cx="3327400" cy="7874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6658" name="Arc 1074"/>
          <p:cNvSpPr>
            <a:spLocks/>
          </p:cNvSpPr>
          <p:nvPr/>
        </p:nvSpPr>
        <p:spPr bwMode="auto">
          <a:xfrm>
            <a:off x="1093788" y="1398588"/>
            <a:ext cx="1117600" cy="1727200"/>
          </a:xfrm>
          <a:custGeom>
            <a:avLst/>
            <a:gdLst>
              <a:gd name="G0" fmla="+- 21600 0 0"/>
              <a:gd name="G1" fmla="+- 21600 0 0"/>
              <a:gd name="G2" fmla="+- 21600 0 0"/>
              <a:gd name="T0" fmla="*/ 0 w 21600"/>
              <a:gd name="T1" fmla="*/ 21600 h 21600"/>
              <a:gd name="T2" fmla="*/ 21569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2"/>
                  <a:pt x="9651" y="17"/>
                  <a:pt x="21569" y="0"/>
                </a:cubicBezTo>
              </a:path>
              <a:path w="21600" h="21600" stroke="0" extrusionOk="0">
                <a:moveTo>
                  <a:pt x="0" y="21600"/>
                </a:moveTo>
                <a:cubicBezTo>
                  <a:pt x="0" y="9682"/>
                  <a:pt x="9651" y="17"/>
                  <a:pt x="21569" y="0"/>
                </a:cubicBezTo>
                <a:lnTo>
                  <a:pt x="21600" y="21600"/>
                </a:lnTo>
                <a:close/>
              </a:path>
            </a:pathLst>
          </a:custGeom>
          <a:noFill/>
          <a:ln w="50800" cap="rnd">
            <a:solidFill>
              <a:schemeClr val="tx1"/>
            </a:solidFill>
            <a:round/>
            <a:headEnd type="triangle" w="med" len="med"/>
            <a:tailEnd/>
          </a:ln>
          <a:effectLst/>
        </p:spPr>
        <p:txBody>
          <a:bodyPr wrap="none" anchor="ctr"/>
          <a:lstStyle/>
          <a:p>
            <a:endParaRPr lang="en-US"/>
          </a:p>
        </p:txBody>
      </p:sp>
      <p:sp>
        <p:nvSpPr>
          <p:cNvPr id="196659" name="Arc 1075"/>
          <p:cNvSpPr>
            <a:spLocks/>
          </p:cNvSpPr>
          <p:nvPr/>
        </p:nvSpPr>
        <p:spPr bwMode="auto">
          <a:xfrm rot="10800000">
            <a:off x="1065213" y="3665538"/>
            <a:ext cx="1119187" cy="1727200"/>
          </a:xfrm>
          <a:custGeom>
            <a:avLst/>
            <a:gdLst>
              <a:gd name="G0" fmla="+- 31 0 0"/>
              <a:gd name="G1" fmla="+- 21600 0 0"/>
              <a:gd name="G2" fmla="+- 21600 0 0"/>
              <a:gd name="T0" fmla="*/ 0 w 21631"/>
              <a:gd name="T1" fmla="*/ 0 h 21600"/>
              <a:gd name="T2" fmla="*/ 21631 w 21631"/>
              <a:gd name="T3" fmla="*/ 21600 h 21600"/>
              <a:gd name="T4" fmla="*/ 31 w 21631"/>
              <a:gd name="T5" fmla="*/ 21600 h 21600"/>
            </a:gdLst>
            <a:ahLst/>
            <a:cxnLst>
              <a:cxn ang="0">
                <a:pos x="T0" y="T1"/>
              </a:cxn>
              <a:cxn ang="0">
                <a:pos x="T2" y="T3"/>
              </a:cxn>
              <a:cxn ang="0">
                <a:pos x="T4" y="T5"/>
              </a:cxn>
            </a:cxnLst>
            <a:rect l="0" t="0" r="r" b="b"/>
            <a:pathLst>
              <a:path w="21631" h="21600" fill="none" extrusionOk="0">
                <a:moveTo>
                  <a:pt x="0" y="0"/>
                </a:moveTo>
                <a:cubicBezTo>
                  <a:pt x="10" y="0"/>
                  <a:pt x="20" y="-1"/>
                  <a:pt x="31" y="0"/>
                </a:cubicBezTo>
                <a:cubicBezTo>
                  <a:pt x="11960" y="0"/>
                  <a:pt x="21631" y="9670"/>
                  <a:pt x="21631" y="21600"/>
                </a:cubicBezTo>
              </a:path>
              <a:path w="21631" h="21600" stroke="0" extrusionOk="0">
                <a:moveTo>
                  <a:pt x="0" y="0"/>
                </a:moveTo>
                <a:cubicBezTo>
                  <a:pt x="10" y="0"/>
                  <a:pt x="20" y="-1"/>
                  <a:pt x="31" y="0"/>
                </a:cubicBezTo>
                <a:cubicBezTo>
                  <a:pt x="11960" y="0"/>
                  <a:pt x="21631" y="9670"/>
                  <a:pt x="21631" y="21600"/>
                </a:cubicBezTo>
                <a:lnTo>
                  <a:pt x="31" y="21600"/>
                </a:lnTo>
                <a:close/>
              </a:path>
            </a:pathLst>
          </a:custGeom>
          <a:noFill/>
          <a:ln w="50800" cap="rnd">
            <a:solidFill>
              <a:schemeClr val="tx1"/>
            </a:solidFill>
            <a:round/>
            <a:headEnd/>
            <a:tailEnd type="triangle" w="med" len="med"/>
          </a:ln>
          <a:effectLst/>
        </p:spPr>
        <p:txBody>
          <a:bodyPr wrap="none" anchor="ctr"/>
          <a:lstStyle/>
          <a:p>
            <a:endParaRPr lang="en-US"/>
          </a:p>
        </p:txBody>
      </p:sp>
      <p:sp>
        <p:nvSpPr>
          <p:cNvPr id="196660" name="Arc 1076"/>
          <p:cNvSpPr>
            <a:spLocks/>
          </p:cNvSpPr>
          <p:nvPr/>
        </p:nvSpPr>
        <p:spPr bwMode="auto">
          <a:xfrm>
            <a:off x="1017588" y="1093788"/>
            <a:ext cx="1193800" cy="1955800"/>
          </a:xfrm>
          <a:custGeom>
            <a:avLst/>
            <a:gdLst>
              <a:gd name="G0" fmla="+- 21600 0 0"/>
              <a:gd name="G1" fmla="+- 21600 0 0"/>
              <a:gd name="G2" fmla="+- 21600 0 0"/>
              <a:gd name="T0" fmla="*/ 0 w 21600"/>
              <a:gd name="T1" fmla="*/ 21600 h 21600"/>
              <a:gd name="T2" fmla="*/ 21571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1"/>
                  <a:pt x="9652" y="16"/>
                  <a:pt x="21571" y="0"/>
                </a:cubicBezTo>
              </a:path>
              <a:path w="21600" h="21600" stroke="0" extrusionOk="0">
                <a:moveTo>
                  <a:pt x="0" y="21600"/>
                </a:moveTo>
                <a:cubicBezTo>
                  <a:pt x="0" y="9681"/>
                  <a:pt x="9652" y="16"/>
                  <a:pt x="21571" y="0"/>
                </a:cubicBezTo>
                <a:lnTo>
                  <a:pt x="21600" y="21600"/>
                </a:lnTo>
                <a:close/>
              </a:path>
            </a:pathLst>
          </a:custGeom>
          <a:noFill/>
          <a:ln w="50800" cap="rnd">
            <a:solidFill>
              <a:schemeClr val="tx1"/>
            </a:solidFill>
            <a:round/>
            <a:headEnd type="triangle" w="med" len="med"/>
            <a:tailEnd/>
          </a:ln>
          <a:effectLst/>
        </p:spPr>
        <p:txBody>
          <a:bodyPr wrap="none" anchor="ctr"/>
          <a:lstStyle/>
          <a:p>
            <a:endParaRPr lang="en-US"/>
          </a:p>
        </p:txBody>
      </p:sp>
      <p:sp>
        <p:nvSpPr>
          <p:cNvPr id="196661" name="Arc 1077"/>
          <p:cNvSpPr>
            <a:spLocks/>
          </p:cNvSpPr>
          <p:nvPr/>
        </p:nvSpPr>
        <p:spPr bwMode="auto">
          <a:xfrm>
            <a:off x="928688" y="776288"/>
            <a:ext cx="1282700" cy="2273300"/>
          </a:xfrm>
          <a:custGeom>
            <a:avLst/>
            <a:gdLst>
              <a:gd name="G0" fmla="+- 21600 0 0"/>
              <a:gd name="G1" fmla="+- 21600 0 0"/>
              <a:gd name="G2" fmla="+- 21600 0 0"/>
              <a:gd name="T0" fmla="*/ 0 w 21600"/>
              <a:gd name="T1" fmla="*/ 21600 h 21600"/>
              <a:gd name="T2" fmla="*/ 21573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1"/>
                  <a:pt x="9654" y="14"/>
                  <a:pt x="21573" y="0"/>
                </a:cubicBezTo>
              </a:path>
              <a:path w="21600" h="21600" stroke="0" extrusionOk="0">
                <a:moveTo>
                  <a:pt x="0" y="21600"/>
                </a:moveTo>
                <a:cubicBezTo>
                  <a:pt x="0" y="9681"/>
                  <a:pt x="9654" y="14"/>
                  <a:pt x="21573" y="0"/>
                </a:cubicBezTo>
                <a:lnTo>
                  <a:pt x="21600" y="21600"/>
                </a:lnTo>
                <a:close/>
              </a:path>
            </a:pathLst>
          </a:custGeom>
          <a:noFill/>
          <a:ln w="25400" cap="rnd">
            <a:solidFill>
              <a:schemeClr val="tx1"/>
            </a:solidFill>
            <a:round/>
            <a:headEnd type="triangle" w="med" len="med"/>
            <a:tailEnd/>
          </a:ln>
          <a:effectLst/>
        </p:spPr>
        <p:txBody>
          <a:bodyPr wrap="none" anchor="ctr"/>
          <a:lstStyle/>
          <a:p>
            <a:endParaRPr lang="en-US"/>
          </a:p>
        </p:txBody>
      </p:sp>
      <p:sp>
        <p:nvSpPr>
          <p:cNvPr id="196662" name="Arc 1078"/>
          <p:cNvSpPr>
            <a:spLocks/>
          </p:cNvSpPr>
          <p:nvPr/>
        </p:nvSpPr>
        <p:spPr bwMode="auto">
          <a:xfrm>
            <a:off x="852488" y="547688"/>
            <a:ext cx="1358900" cy="2425700"/>
          </a:xfrm>
          <a:custGeom>
            <a:avLst/>
            <a:gdLst>
              <a:gd name="G0" fmla="+- 21600 0 0"/>
              <a:gd name="G1" fmla="+- 21600 0 0"/>
              <a:gd name="G2" fmla="+- 21600 0 0"/>
              <a:gd name="T0" fmla="*/ 0 w 21600"/>
              <a:gd name="T1" fmla="*/ 21600 h 21600"/>
              <a:gd name="T2" fmla="*/ 21575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0"/>
                  <a:pt x="9655" y="13"/>
                  <a:pt x="21575" y="0"/>
                </a:cubicBezTo>
              </a:path>
              <a:path w="21600" h="21600" stroke="0" extrusionOk="0">
                <a:moveTo>
                  <a:pt x="0" y="21600"/>
                </a:moveTo>
                <a:cubicBezTo>
                  <a:pt x="0" y="9680"/>
                  <a:pt x="9655" y="13"/>
                  <a:pt x="21575" y="0"/>
                </a:cubicBezTo>
                <a:lnTo>
                  <a:pt x="21600" y="21600"/>
                </a:lnTo>
                <a:close/>
              </a:path>
            </a:pathLst>
          </a:custGeom>
          <a:noFill/>
          <a:ln w="25400" cap="rnd">
            <a:solidFill>
              <a:schemeClr val="tx1"/>
            </a:solidFill>
            <a:round/>
            <a:headEnd type="triangle" w="med" len="med"/>
            <a:tailEnd/>
          </a:ln>
          <a:effectLst/>
        </p:spPr>
        <p:txBody>
          <a:bodyPr wrap="none" anchor="ctr"/>
          <a:lstStyle/>
          <a:p>
            <a:endParaRPr lang="en-US"/>
          </a:p>
        </p:txBody>
      </p:sp>
      <p:sp>
        <p:nvSpPr>
          <p:cNvPr id="196663" name="Line 1079"/>
          <p:cNvSpPr>
            <a:spLocks noChangeShapeType="1"/>
          </p:cNvSpPr>
          <p:nvPr/>
        </p:nvSpPr>
        <p:spPr bwMode="auto">
          <a:xfrm flipH="1" flipV="1">
            <a:off x="2209800" y="1104900"/>
            <a:ext cx="1701800" cy="387350"/>
          </a:xfrm>
          <a:prstGeom prst="line">
            <a:avLst/>
          </a:prstGeom>
          <a:noFill/>
          <a:ln w="50800">
            <a:solidFill>
              <a:schemeClr val="tx1"/>
            </a:solidFill>
            <a:round/>
            <a:headEnd/>
            <a:tailEnd/>
          </a:ln>
          <a:effectLst/>
        </p:spPr>
        <p:txBody>
          <a:bodyPr wrap="none" anchor="ctr"/>
          <a:lstStyle/>
          <a:p>
            <a:endParaRPr lang="en-US"/>
          </a:p>
        </p:txBody>
      </p:sp>
      <p:sp>
        <p:nvSpPr>
          <p:cNvPr id="196664" name="Line 1080"/>
          <p:cNvSpPr>
            <a:spLocks noChangeShapeType="1"/>
          </p:cNvSpPr>
          <p:nvPr/>
        </p:nvSpPr>
        <p:spPr bwMode="auto">
          <a:xfrm flipH="1" flipV="1">
            <a:off x="2197100" y="787400"/>
            <a:ext cx="3587750" cy="730250"/>
          </a:xfrm>
          <a:prstGeom prst="line">
            <a:avLst/>
          </a:prstGeom>
          <a:noFill/>
          <a:ln w="25400">
            <a:solidFill>
              <a:schemeClr val="tx1"/>
            </a:solidFill>
            <a:round/>
            <a:headEnd/>
            <a:tailEnd/>
          </a:ln>
          <a:effectLst/>
        </p:spPr>
        <p:txBody>
          <a:bodyPr wrap="none" anchor="ctr"/>
          <a:lstStyle/>
          <a:p>
            <a:endParaRPr lang="en-US"/>
          </a:p>
        </p:txBody>
      </p:sp>
      <p:sp>
        <p:nvSpPr>
          <p:cNvPr id="196665" name="Arc 1081"/>
          <p:cNvSpPr>
            <a:spLocks/>
          </p:cNvSpPr>
          <p:nvPr/>
        </p:nvSpPr>
        <p:spPr bwMode="auto">
          <a:xfrm>
            <a:off x="2190750" y="547688"/>
            <a:ext cx="5473700" cy="18161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rnd">
            <a:solidFill>
              <a:schemeClr val="tx1"/>
            </a:solidFill>
            <a:round/>
            <a:headEnd/>
            <a:tailEnd/>
          </a:ln>
          <a:effectLst/>
        </p:spPr>
        <p:txBody>
          <a:bodyPr wrap="none" anchor="ctr"/>
          <a:lstStyle/>
          <a:p>
            <a:endParaRPr lang="en-US"/>
          </a:p>
        </p:txBody>
      </p:sp>
      <p:sp>
        <p:nvSpPr>
          <p:cNvPr id="196666" name="Arc 1082"/>
          <p:cNvSpPr>
            <a:spLocks/>
          </p:cNvSpPr>
          <p:nvPr/>
        </p:nvSpPr>
        <p:spPr bwMode="auto">
          <a:xfrm rot="10800000">
            <a:off x="989013" y="3836988"/>
            <a:ext cx="1195387" cy="1955800"/>
          </a:xfrm>
          <a:custGeom>
            <a:avLst/>
            <a:gdLst>
              <a:gd name="G0" fmla="+- 29 0 0"/>
              <a:gd name="G1" fmla="+- 21600 0 0"/>
              <a:gd name="G2" fmla="+- 21600 0 0"/>
              <a:gd name="T0" fmla="*/ 0 w 21629"/>
              <a:gd name="T1" fmla="*/ 0 h 21600"/>
              <a:gd name="T2" fmla="*/ 21629 w 21629"/>
              <a:gd name="T3" fmla="*/ 21600 h 21600"/>
              <a:gd name="T4" fmla="*/ 29 w 21629"/>
              <a:gd name="T5" fmla="*/ 21600 h 21600"/>
            </a:gdLst>
            <a:ahLst/>
            <a:cxnLst>
              <a:cxn ang="0">
                <a:pos x="T0" y="T1"/>
              </a:cxn>
              <a:cxn ang="0">
                <a:pos x="T2" y="T3"/>
              </a:cxn>
              <a:cxn ang="0">
                <a:pos x="T4" y="T5"/>
              </a:cxn>
            </a:cxnLst>
            <a:rect l="0" t="0" r="r" b="b"/>
            <a:pathLst>
              <a:path w="21629" h="21600" fill="none" extrusionOk="0">
                <a:moveTo>
                  <a:pt x="0" y="0"/>
                </a:moveTo>
                <a:cubicBezTo>
                  <a:pt x="9" y="0"/>
                  <a:pt x="19" y="-1"/>
                  <a:pt x="29" y="0"/>
                </a:cubicBezTo>
                <a:cubicBezTo>
                  <a:pt x="11958" y="0"/>
                  <a:pt x="21629" y="9670"/>
                  <a:pt x="21629" y="21600"/>
                </a:cubicBezTo>
              </a:path>
              <a:path w="21629" h="21600" stroke="0" extrusionOk="0">
                <a:moveTo>
                  <a:pt x="0" y="0"/>
                </a:moveTo>
                <a:cubicBezTo>
                  <a:pt x="9" y="0"/>
                  <a:pt x="19" y="-1"/>
                  <a:pt x="29" y="0"/>
                </a:cubicBezTo>
                <a:cubicBezTo>
                  <a:pt x="11958" y="0"/>
                  <a:pt x="21629" y="9670"/>
                  <a:pt x="21629" y="21600"/>
                </a:cubicBezTo>
                <a:lnTo>
                  <a:pt x="29" y="21600"/>
                </a:lnTo>
                <a:close/>
              </a:path>
            </a:pathLst>
          </a:custGeom>
          <a:noFill/>
          <a:ln w="50800" cap="rnd">
            <a:solidFill>
              <a:schemeClr val="tx1"/>
            </a:solidFill>
            <a:round/>
            <a:headEnd/>
            <a:tailEnd type="triangle" w="med" len="med"/>
          </a:ln>
          <a:effectLst/>
        </p:spPr>
        <p:txBody>
          <a:bodyPr wrap="none" anchor="ctr"/>
          <a:lstStyle/>
          <a:p>
            <a:endParaRPr lang="en-US"/>
          </a:p>
        </p:txBody>
      </p:sp>
      <p:sp>
        <p:nvSpPr>
          <p:cNvPr id="196667" name="Line 1083"/>
          <p:cNvSpPr>
            <a:spLocks noChangeShapeType="1"/>
          </p:cNvSpPr>
          <p:nvPr/>
        </p:nvSpPr>
        <p:spPr bwMode="auto">
          <a:xfrm flipH="1">
            <a:off x="2184400" y="5340350"/>
            <a:ext cx="1746250" cy="425450"/>
          </a:xfrm>
          <a:prstGeom prst="line">
            <a:avLst/>
          </a:prstGeom>
          <a:noFill/>
          <a:ln w="50800">
            <a:solidFill>
              <a:schemeClr val="tx1"/>
            </a:solidFill>
            <a:round/>
            <a:headEnd/>
            <a:tailEnd/>
          </a:ln>
          <a:effectLst/>
        </p:spPr>
        <p:txBody>
          <a:bodyPr wrap="none" anchor="ctr"/>
          <a:lstStyle/>
          <a:p>
            <a:endParaRPr lang="en-US"/>
          </a:p>
        </p:txBody>
      </p:sp>
      <p:sp>
        <p:nvSpPr>
          <p:cNvPr id="196668" name="Arc 1084"/>
          <p:cNvSpPr>
            <a:spLocks/>
          </p:cNvSpPr>
          <p:nvPr/>
        </p:nvSpPr>
        <p:spPr bwMode="auto">
          <a:xfrm rot="10800000">
            <a:off x="912813" y="3748088"/>
            <a:ext cx="1284287" cy="2273300"/>
          </a:xfrm>
          <a:custGeom>
            <a:avLst/>
            <a:gdLst>
              <a:gd name="G0" fmla="+- 27 0 0"/>
              <a:gd name="G1" fmla="+- 21600 0 0"/>
              <a:gd name="G2" fmla="+- 21600 0 0"/>
              <a:gd name="T0" fmla="*/ 0 w 21627"/>
              <a:gd name="T1" fmla="*/ 0 h 21600"/>
              <a:gd name="T2" fmla="*/ 21627 w 21627"/>
              <a:gd name="T3" fmla="*/ 21600 h 21600"/>
              <a:gd name="T4" fmla="*/ 27 w 21627"/>
              <a:gd name="T5" fmla="*/ 21600 h 21600"/>
            </a:gdLst>
            <a:ahLst/>
            <a:cxnLst>
              <a:cxn ang="0">
                <a:pos x="T0" y="T1"/>
              </a:cxn>
              <a:cxn ang="0">
                <a:pos x="T2" y="T3"/>
              </a:cxn>
              <a:cxn ang="0">
                <a:pos x="T4" y="T5"/>
              </a:cxn>
            </a:cxnLst>
            <a:rect l="0" t="0" r="r" b="b"/>
            <a:pathLst>
              <a:path w="21627" h="21600" fill="none" extrusionOk="0">
                <a:moveTo>
                  <a:pt x="0" y="0"/>
                </a:moveTo>
                <a:cubicBezTo>
                  <a:pt x="9" y="0"/>
                  <a:pt x="18" y="-1"/>
                  <a:pt x="27" y="0"/>
                </a:cubicBezTo>
                <a:cubicBezTo>
                  <a:pt x="11956" y="0"/>
                  <a:pt x="21627" y="9670"/>
                  <a:pt x="21627" y="21600"/>
                </a:cubicBezTo>
              </a:path>
              <a:path w="21627" h="21600" stroke="0" extrusionOk="0">
                <a:moveTo>
                  <a:pt x="0" y="0"/>
                </a:moveTo>
                <a:cubicBezTo>
                  <a:pt x="9" y="0"/>
                  <a:pt x="18" y="-1"/>
                  <a:pt x="27" y="0"/>
                </a:cubicBezTo>
                <a:cubicBezTo>
                  <a:pt x="11956" y="0"/>
                  <a:pt x="21627" y="9670"/>
                  <a:pt x="21627" y="21600"/>
                </a:cubicBezTo>
                <a:lnTo>
                  <a:pt x="27" y="21600"/>
                </a:lnTo>
                <a:close/>
              </a:path>
            </a:pathLst>
          </a:custGeom>
          <a:noFill/>
          <a:ln w="25400" cap="rnd">
            <a:solidFill>
              <a:schemeClr val="tx1"/>
            </a:solidFill>
            <a:round/>
            <a:headEnd/>
            <a:tailEnd type="triangle" w="med" len="med"/>
          </a:ln>
          <a:effectLst/>
        </p:spPr>
        <p:txBody>
          <a:bodyPr wrap="none" anchor="ctr"/>
          <a:lstStyle/>
          <a:p>
            <a:endParaRPr lang="en-US"/>
          </a:p>
        </p:txBody>
      </p:sp>
      <p:sp>
        <p:nvSpPr>
          <p:cNvPr id="196669" name="Arc 1085"/>
          <p:cNvSpPr>
            <a:spLocks/>
          </p:cNvSpPr>
          <p:nvPr/>
        </p:nvSpPr>
        <p:spPr bwMode="auto">
          <a:xfrm>
            <a:off x="2133600" y="4495800"/>
            <a:ext cx="3797300" cy="1511300"/>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5400" cap="rnd">
            <a:solidFill>
              <a:schemeClr val="tx1"/>
            </a:solidFill>
            <a:round/>
            <a:headEnd/>
            <a:tailEnd/>
          </a:ln>
          <a:effectLst/>
        </p:spPr>
        <p:txBody>
          <a:bodyPr wrap="none" anchor="ctr"/>
          <a:lstStyle/>
          <a:p>
            <a:endParaRPr lang="en-US"/>
          </a:p>
        </p:txBody>
      </p:sp>
      <p:sp>
        <p:nvSpPr>
          <p:cNvPr id="196670" name="Arc 1086"/>
          <p:cNvSpPr>
            <a:spLocks/>
          </p:cNvSpPr>
          <p:nvPr/>
        </p:nvSpPr>
        <p:spPr bwMode="auto">
          <a:xfrm rot="10897290">
            <a:off x="876300" y="3862388"/>
            <a:ext cx="1360488" cy="2425700"/>
          </a:xfrm>
          <a:custGeom>
            <a:avLst/>
            <a:gdLst>
              <a:gd name="G0" fmla="+- 25 0 0"/>
              <a:gd name="G1" fmla="+- 21600 0 0"/>
              <a:gd name="G2" fmla="+- 21600 0 0"/>
              <a:gd name="T0" fmla="*/ 0 w 21625"/>
              <a:gd name="T1" fmla="*/ 0 h 21600"/>
              <a:gd name="T2" fmla="*/ 21625 w 21625"/>
              <a:gd name="T3" fmla="*/ 21600 h 21600"/>
              <a:gd name="T4" fmla="*/ 25 w 21625"/>
              <a:gd name="T5" fmla="*/ 21600 h 21600"/>
            </a:gdLst>
            <a:ahLst/>
            <a:cxnLst>
              <a:cxn ang="0">
                <a:pos x="T0" y="T1"/>
              </a:cxn>
              <a:cxn ang="0">
                <a:pos x="T2" y="T3"/>
              </a:cxn>
              <a:cxn ang="0">
                <a:pos x="T4" y="T5"/>
              </a:cxn>
            </a:cxnLst>
            <a:rect l="0" t="0" r="r" b="b"/>
            <a:pathLst>
              <a:path w="21625" h="21600" fill="none" extrusionOk="0">
                <a:moveTo>
                  <a:pt x="0" y="0"/>
                </a:moveTo>
                <a:cubicBezTo>
                  <a:pt x="8" y="0"/>
                  <a:pt x="16" y="-1"/>
                  <a:pt x="25" y="0"/>
                </a:cubicBezTo>
                <a:cubicBezTo>
                  <a:pt x="11954" y="0"/>
                  <a:pt x="21625" y="9670"/>
                  <a:pt x="21625" y="21600"/>
                </a:cubicBezTo>
              </a:path>
              <a:path w="21625" h="21600" stroke="0" extrusionOk="0">
                <a:moveTo>
                  <a:pt x="0" y="0"/>
                </a:moveTo>
                <a:cubicBezTo>
                  <a:pt x="8" y="0"/>
                  <a:pt x="16" y="-1"/>
                  <a:pt x="25" y="0"/>
                </a:cubicBezTo>
                <a:cubicBezTo>
                  <a:pt x="11954" y="0"/>
                  <a:pt x="21625" y="9670"/>
                  <a:pt x="21625" y="21600"/>
                </a:cubicBezTo>
                <a:lnTo>
                  <a:pt x="25" y="21600"/>
                </a:lnTo>
                <a:close/>
              </a:path>
            </a:pathLst>
          </a:custGeom>
          <a:noFill/>
          <a:ln w="25400" cap="rnd">
            <a:solidFill>
              <a:schemeClr val="tx1"/>
            </a:solidFill>
            <a:round/>
            <a:headEnd/>
            <a:tailEnd type="triangle" w="med" len="med"/>
          </a:ln>
          <a:effectLst/>
        </p:spPr>
        <p:txBody>
          <a:bodyPr wrap="none" anchor="ctr"/>
          <a:lstStyle/>
          <a:p>
            <a:endParaRPr lang="en-US"/>
          </a:p>
        </p:txBody>
      </p:sp>
      <p:sp>
        <p:nvSpPr>
          <p:cNvPr id="196671" name="Arc 1087"/>
          <p:cNvSpPr>
            <a:spLocks/>
          </p:cNvSpPr>
          <p:nvPr/>
        </p:nvSpPr>
        <p:spPr bwMode="auto">
          <a:xfrm rot="10891418">
            <a:off x="2254250" y="4562475"/>
            <a:ext cx="5521325" cy="1816100"/>
          </a:xfrm>
          <a:custGeom>
            <a:avLst/>
            <a:gdLst>
              <a:gd name="G0" fmla="+- 21600 0 0"/>
              <a:gd name="G1" fmla="+- 21600 0 0"/>
              <a:gd name="G2" fmla="+- 21600 0 0"/>
              <a:gd name="T0" fmla="*/ 0 w 21782"/>
              <a:gd name="T1" fmla="*/ 21600 h 21600"/>
              <a:gd name="T2" fmla="*/ 21782 w 21782"/>
              <a:gd name="T3" fmla="*/ 1 h 21600"/>
              <a:gd name="T4" fmla="*/ 21600 w 21782"/>
              <a:gd name="T5" fmla="*/ 21600 h 21600"/>
            </a:gdLst>
            <a:ahLst/>
            <a:cxnLst>
              <a:cxn ang="0">
                <a:pos x="T0" y="T1"/>
              </a:cxn>
              <a:cxn ang="0">
                <a:pos x="T2" y="T3"/>
              </a:cxn>
              <a:cxn ang="0">
                <a:pos x="T4" y="T5"/>
              </a:cxn>
            </a:cxnLst>
            <a:rect l="0" t="0" r="r" b="b"/>
            <a:pathLst>
              <a:path w="21782" h="21600" fill="none" extrusionOk="0">
                <a:moveTo>
                  <a:pt x="0" y="21600"/>
                </a:moveTo>
                <a:cubicBezTo>
                  <a:pt x="0" y="9670"/>
                  <a:pt x="9670" y="0"/>
                  <a:pt x="21600" y="0"/>
                </a:cubicBezTo>
                <a:cubicBezTo>
                  <a:pt x="21660" y="0"/>
                  <a:pt x="21721" y="0"/>
                  <a:pt x="21782" y="0"/>
                </a:cubicBezTo>
              </a:path>
              <a:path w="21782" h="21600" stroke="0" extrusionOk="0">
                <a:moveTo>
                  <a:pt x="0" y="21600"/>
                </a:moveTo>
                <a:cubicBezTo>
                  <a:pt x="0" y="9670"/>
                  <a:pt x="9670" y="0"/>
                  <a:pt x="21600" y="0"/>
                </a:cubicBezTo>
                <a:cubicBezTo>
                  <a:pt x="21660" y="0"/>
                  <a:pt x="21721" y="0"/>
                  <a:pt x="21782" y="0"/>
                </a:cubicBezTo>
                <a:lnTo>
                  <a:pt x="21600" y="21600"/>
                </a:lnTo>
                <a:close/>
              </a:path>
            </a:pathLst>
          </a:custGeom>
          <a:noFill/>
          <a:ln w="25400" cap="rnd">
            <a:solidFill>
              <a:schemeClr val="tx1"/>
            </a:solidFill>
            <a:round/>
            <a:headEnd/>
            <a:tailEnd/>
          </a:ln>
          <a:effectLst/>
        </p:spPr>
        <p:txBody>
          <a:bodyPr wrap="none" anchor="ctr"/>
          <a:lstStyle/>
          <a:p>
            <a:endParaRPr lang="en-US"/>
          </a:p>
        </p:txBody>
      </p:sp>
      <p:pic>
        <p:nvPicPr>
          <p:cNvPr id="196672" name="Picture 1088" descr="A:\images\Slide_2.jpg"/>
          <p:cNvPicPr>
            <a:picLocks noChangeAspect="1" noChangeArrowheads="1"/>
          </p:cNvPicPr>
          <p:nvPr/>
        </p:nvPicPr>
        <p:blipFill>
          <a:blip r:embed="rId3" cstate="print"/>
          <a:srcRect l="-23" r="885" b="893"/>
          <a:stretch>
            <a:fillRect/>
          </a:stretch>
        </p:blipFill>
        <p:spPr bwMode="auto">
          <a:xfrm>
            <a:off x="1911350" y="1238250"/>
            <a:ext cx="728663" cy="762000"/>
          </a:xfrm>
          <a:prstGeom prst="rect">
            <a:avLst/>
          </a:prstGeom>
          <a:noFill/>
        </p:spPr>
      </p:pic>
      <p:pic>
        <p:nvPicPr>
          <p:cNvPr id="196674" name="Picture 1090" descr="A:\782.JPG"/>
          <p:cNvPicPr>
            <a:picLocks noChangeAspect="1" noChangeArrowheads="1"/>
          </p:cNvPicPr>
          <p:nvPr/>
        </p:nvPicPr>
        <p:blipFill>
          <a:blip r:embed="rId4" cstate="print"/>
          <a:srcRect/>
          <a:stretch>
            <a:fillRect/>
          </a:stretch>
        </p:blipFill>
        <p:spPr bwMode="auto">
          <a:xfrm>
            <a:off x="1752600" y="3886200"/>
            <a:ext cx="1143000" cy="685800"/>
          </a:xfrm>
          <a:prstGeom prst="rect">
            <a:avLst/>
          </a:prstGeom>
          <a:noFill/>
        </p:spPr>
      </p:pic>
      <p:pic>
        <p:nvPicPr>
          <p:cNvPr id="196675" name="Picture 1091" descr="A:\785.JPG"/>
          <p:cNvPicPr>
            <a:picLocks noChangeAspect="1" noChangeArrowheads="1"/>
          </p:cNvPicPr>
          <p:nvPr/>
        </p:nvPicPr>
        <p:blipFill>
          <a:blip r:embed="rId5" cstate="print"/>
          <a:srcRect/>
          <a:stretch>
            <a:fillRect/>
          </a:stretch>
        </p:blipFill>
        <p:spPr bwMode="auto">
          <a:xfrm>
            <a:off x="1752600" y="2949575"/>
            <a:ext cx="1066800" cy="750888"/>
          </a:xfrm>
          <a:prstGeom prst="rect">
            <a:avLst/>
          </a:prstGeom>
          <a:noFill/>
        </p:spPr>
      </p:pic>
      <p:pic>
        <p:nvPicPr>
          <p:cNvPr id="196676" name="Picture 1092" descr="A:\aphelenchus.jpg"/>
          <p:cNvPicPr>
            <a:picLocks noChangeAspect="1" noChangeArrowheads="1"/>
          </p:cNvPicPr>
          <p:nvPr/>
        </p:nvPicPr>
        <p:blipFill>
          <a:blip r:embed="rId6" cstate="print"/>
          <a:srcRect/>
          <a:stretch>
            <a:fillRect/>
          </a:stretch>
        </p:blipFill>
        <p:spPr bwMode="auto">
          <a:xfrm>
            <a:off x="3429000" y="3062288"/>
            <a:ext cx="1143000" cy="677862"/>
          </a:xfrm>
          <a:prstGeom prst="rect">
            <a:avLst/>
          </a:prstGeom>
          <a:noFill/>
        </p:spPr>
      </p:pic>
      <p:sp>
        <p:nvSpPr>
          <p:cNvPr id="196677" name="Text Box 1093"/>
          <p:cNvSpPr txBox="1">
            <a:spLocks noChangeArrowheads="1"/>
          </p:cNvSpPr>
          <p:nvPr/>
        </p:nvSpPr>
        <p:spPr bwMode="auto">
          <a:xfrm>
            <a:off x="0" y="-2232"/>
            <a:ext cx="5334000" cy="461665"/>
          </a:xfrm>
          <a:prstGeom prst="rect">
            <a:avLst/>
          </a:prstGeom>
          <a:noFill/>
          <a:ln w="12700">
            <a:noFill/>
            <a:miter lim="800000"/>
            <a:headEnd/>
            <a:tailEnd/>
          </a:ln>
          <a:effectLst/>
        </p:spPr>
        <p:txBody>
          <a:bodyPr wrap="square" anchor="ctr">
            <a:spAutoFit/>
          </a:bodyPr>
          <a:lstStyle/>
          <a:p>
            <a:r>
              <a:rPr lang="en-US" sz="2400" dirty="0" err="1" smtClean="0"/>
              <a:t>Condición</a:t>
            </a:r>
            <a:r>
              <a:rPr lang="en-US" sz="2400" dirty="0" smtClean="0"/>
              <a:t> basal </a:t>
            </a:r>
            <a:r>
              <a:rPr lang="en-US" sz="2400" i="0" dirty="0" smtClean="0"/>
              <a:t>– </a:t>
            </a:r>
            <a:r>
              <a:rPr lang="en-US" sz="2400" i="0" dirty="0" err="1" smtClean="0"/>
              <a:t>que</a:t>
            </a:r>
            <a:r>
              <a:rPr lang="en-US" sz="2400" i="0" dirty="0" smtClean="0"/>
              <a:t> </a:t>
            </a:r>
            <a:r>
              <a:rPr lang="en-US" sz="2400" i="0" dirty="0" err="1" smtClean="0"/>
              <a:t>falta</a:t>
            </a:r>
            <a:r>
              <a:rPr lang="en-US" sz="2400" i="0" dirty="0" smtClean="0"/>
              <a:t>?</a:t>
            </a:r>
            <a:endParaRPr lang="en-US" sz="2400" i="0" dirty="0">
              <a:latin typeface="Times New Roman" pitchFamily="18" charset="0"/>
            </a:endParaRPr>
          </a:p>
        </p:txBody>
      </p:sp>
      <p:pic>
        <p:nvPicPr>
          <p:cNvPr id="196678" name="Picture 1094"/>
          <p:cNvPicPr>
            <a:picLocks noChangeAspect="1" noChangeArrowheads="1"/>
          </p:cNvPicPr>
          <p:nvPr/>
        </p:nvPicPr>
        <p:blipFill>
          <a:blip r:embed="rId7" cstate="print"/>
          <a:srcRect/>
          <a:stretch>
            <a:fillRect/>
          </a:stretch>
        </p:blipFill>
        <p:spPr bwMode="auto">
          <a:xfrm>
            <a:off x="3744913" y="3813175"/>
            <a:ext cx="831850" cy="919163"/>
          </a:xfrm>
          <a:prstGeom prst="rect">
            <a:avLst/>
          </a:prstGeom>
          <a:noFill/>
          <a:ln w="12700">
            <a:noFill/>
            <a:miter lim="800000"/>
            <a:headEnd/>
            <a:tailEnd/>
          </a:ln>
          <a:effectLst/>
        </p:spPr>
      </p:pic>
    </p:spTree>
  </p:cSld>
  <p:clrMapOvr>
    <a:masterClrMapping/>
  </p:clrMapOvr>
  <p:transition spd="slow">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Oval 2"/>
          <p:cNvSpPr>
            <a:spLocks noChangeArrowheads="1"/>
          </p:cNvSpPr>
          <p:nvPr/>
        </p:nvSpPr>
        <p:spPr bwMode="auto">
          <a:xfrm>
            <a:off x="2101850" y="14541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4563" name="Oval 3"/>
          <p:cNvSpPr>
            <a:spLocks noChangeArrowheads="1"/>
          </p:cNvSpPr>
          <p:nvPr/>
        </p:nvSpPr>
        <p:spPr bwMode="auto">
          <a:xfrm>
            <a:off x="21018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4564" name="Oval 4"/>
          <p:cNvSpPr>
            <a:spLocks noChangeArrowheads="1"/>
          </p:cNvSpPr>
          <p:nvPr/>
        </p:nvSpPr>
        <p:spPr bwMode="auto">
          <a:xfrm>
            <a:off x="3968750" y="14541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4565" name="Oval 5"/>
          <p:cNvSpPr>
            <a:spLocks noChangeArrowheads="1"/>
          </p:cNvSpPr>
          <p:nvPr/>
        </p:nvSpPr>
        <p:spPr bwMode="auto">
          <a:xfrm>
            <a:off x="3968750" y="238760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4566" name="Oval 6"/>
          <p:cNvSpPr>
            <a:spLocks noChangeArrowheads="1"/>
          </p:cNvSpPr>
          <p:nvPr/>
        </p:nvSpPr>
        <p:spPr bwMode="auto">
          <a:xfrm>
            <a:off x="39687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4567" name="Oval 7"/>
          <p:cNvSpPr>
            <a:spLocks noChangeArrowheads="1"/>
          </p:cNvSpPr>
          <p:nvPr/>
        </p:nvSpPr>
        <p:spPr bwMode="auto">
          <a:xfrm>
            <a:off x="39687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4568" name="Oval 8"/>
          <p:cNvSpPr>
            <a:spLocks noChangeArrowheads="1"/>
          </p:cNvSpPr>
          <p:nvPr/>
        </p:nvSpPr>
        <p:spPr bwMode="auto">
          <a:xfrm>
            <a:off x="3968750" y="51117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4569" name="Oval 9"/>
          <p:cNvSpPr>
            <a:spLocks noChangeArrowheads="1"/>
          </p:cNvSpPr>
          <p:nvPr/>
        </p:nvSpPr>
        <p:spPr bwMode="auto">
          <a:xfrm>
            <a:off x="5797550" y="14541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4570" name="Oval 10"/>
          <p:cNvSpPr>
            <a:spLocks noChangeArrowheads="1"/>
          </p:cNvSpPr>
          <p:nvPr/>
        </p:nvSpPr>
        <p:spPr bwMode="auto">
          <a:xfrm>
            <a:off x="5797550" y="238760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4571" name="Oval 11"/>
          <p:cNvSpPr>
            <a:spLocks noChangeArrowheads="1"/>
          </p:cNvSpPr>
          <p:nvPr/>
        </p:nvSpPr>
        <p:spPr bwMode="auto">
          <a:xfrm>
            <a:off x="57975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4572" name="Oval 12"/>
          <p:cNvSpPr>
            <a:spLocks noChangeArrowheads="1"/>
          </p:cNvSpPr>
          <p:nvPr/>
        </p:nvSpPr>
        <p:spPr bwMode="auto">
          <a:xfrm>
            <a:off x="57975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4573" name="Oval 13"/>
          <p:cNvSpPr>
            <a:spLocks noChangeArrowheads="1"/>
          </p:cNvSpPr>
          <p:nvPr/>
        </p:nvSpPr>
        <p:spPr bwMode="auto">
          <a:xfrm>
            <a:off x="7626350" y="238760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4574" name="Oval 14"/>
          <p:cNvSpPr>
            <a:spLocks noChangeArrowheads="1"/>
          </p:cNvSpPr>
          <p:nvPr/>
        </p:nvSpPr>
        <p:spPr bwMode="auto">
          <a:xfrm>
            <a:off x="76263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4575" name="Oval 15"/>
          <p:cNvSpPr>
            <a:spLocks noChangeArrowheads="1"/>
          </p:cNvSpPr>
          <p:nvPr/>
        </p:nvSpPr>
        <p:spPr bwMode="auto">
          <a:xfrm>
            <a:off x="76263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4576" name="Line 16"/>
          <p:cNvSpPr>
            <a:spLocks noChangeShapeType="1"/>
          </p:cNvSpPr>
          <p:nvPr/>
        </p:nvSpPr>
        <p:spPr bwMode="auto">
          <a:xfrm flipH="1">
            <a:off x="1193800" y="1854200"/>
            <a:ext cx="965200" cy="13208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194577" name="Line 17"/>
          <p:cNvSpPr>
            <a:spLocks noChangeShapeType="1"/>
          </p:cNvSpPr>
          <p:nvPr/>
        </p:nvSpPr>
        <p:spPr bwMode="auto">
          <a:xfrm flipH="1" flipV="1">
            <a:off x="1193800" y="3556000"/>
            <a:ext cx="1022350" cy="1555750"/>
          </a:xfrm>
          <a:prstGeom prst="line">
            <a:avLst/>
          </a:prstGeom>
          <a:noFill/>
          <a:ln w="50800">
            <a:solidFill>
              <a:schemeClr val="tx1"/>
            </a:solidFill>
            <a:round/>
            <a:headEnd type="triangle" w="med" len="med"/>
            <a:tailEnd/>
          </a:ln>
          <a:effectLst/>
        </p:spPr>
        <p:txBody>
          <a:bodyPr wrap="none" anchor="ctr"/>
          <a:lstStyle/>
          <a:p>
            <a:endParaRPr lang="en-US"/>
          </a:p>
        </p:txBody>
      </p:sp>
      <p:sp>
        <p:nvSpPr>
          <p:cNvPr id="194578" name="Line 18"/>
          <p:cNvSpPr>
            <a:spLocks noChangeShapeType="1"/>
          </p:cNvSpPr>
          <p:nvPr/>
        </p:nvSpPr>
        <p:spPr bwMode="auto">
          <a:xfrm flipH="1" flipV="1">
            <a:off x="1270000" y="3556000"/>
            <a:ext cx="812800" cy="6604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194579" name="Line 19"/>
          <p:cNvSpPr>
            <a:spLocks noChangeShapeType="1"/>
          </p:cNvSpPr>
          <p:nvPr/>
        </p:nvSpPr>
        <p:spPr bwMode="auto">
          <a:xfrm flipH="1">
            <a:off x="1346200" y="3429000"/>
            <a:ext cx="736600" cy="0"/>
          </a:xfrm>
          <a:prstGeom prst="line">
            <a:avLst/>
          </a:prstGeom>
          <a:noFill/>
          <a:ln w="50800">
            <a:solidFill>
              <a:schemeClr val="tx1"/>
            </a:solidFill>
            <a:round/>
            <a:headEnd type="triangle" w="med" len="med"/>
            <a:tailEnd/>
          </a:ln>
          <a:effectLst/>
        </p:spPr>
        <p:txBody>
          <a:bodyPr wrap="none" anchor="ctr"/>
          <a:lstStyle/>
          <a:p>
            <a:endParaRPr lang="en-US"/>
          </a:p>
        </p:txBody>
      </p:sp>
      <p:sp>
        <p:nvSpPr>
          <p:cNvPr id="194580" name="Oval 20"/>
          <p:cNvSpPr>
            <a:spLocks noChangeArrowheads="1"/>
          </p:cNvSpPr>
          <p:nvPr/>
        </p:nvSpPr>
        <p:spPr bwMode="auto">
          <a:xfrm>
            <a:off x="2101850" y="238760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4581" name="Oval 21"/>
          <p:cNvSpPr>
            <a:spLocks noChangeArrowheads="1"/>
          </p:cNvSpPr>
          <p:nvPr/>
        </p:nvSpPr>
        <p:spPr bwMode="auto">
          <a:xfrm>
            <a:off x="21018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4582" name="Oval 22"/>
          <p:cNvSpPr>
            <a:spLocks noChangeArrowheads="1"/>
          </p:cNvSpPr>
          <p:nvPr/>
        </p:nvSpPr>
        <p:spPr bwMode="auto">
          <a:xfrm>
            <a:off x="2159000" y="51498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4583" name="Line 23"/>
          <p:cNvSpPr>
            <a:spLocks noChangeShapeType="1"/>
          </p:cNvSpPr>
          <p:nvPr/>
        </p:nvSpPr>
        <p:spPr bwMode="auto">
          <a:xfrm flipV="1">
            <a:off x="1397000" y="2641600"/>
            <a:ext cx="635000" cy="6604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4584" name="Line 24"/>
          <p:cNvSpPr>
            <a:spLocks noChangeShapeType="1"/>
          </p:cNvSpPr>
          <p:nvPr/>
        </p:nvSpPr>
        <p:spPr bwMode="auto">
          <a:xfrm>
            <a:off x="2540000" y="16002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4585" name="Line 25"/>
          <p:cNvSpPr>
            <a:spLocks noChangeShapeType="1"/>
          </p:cNvSpPr>
          <p:nvPr/>
        </p:nvSpPr>
        <p:spPr bwMode="auto">
          <a:xfrm>
            <a:off x="2540000" y="43434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4586" name="Line 26"/>
          <p:cNvSpPr>
            <a:spLocks noChangeShapeType="1"/>
          </p:cNvSpPr>
          <p:nvPr/>
        </p:nvSpPr>
        <p:spPr bwMode="auto">
          <a:xfrm flipV="1">
            <a:off x="2520950" y="4394200"/>
            <a:ext cx="1339850" cy="79375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4587" name="Line 27"/>
          <p:cNvSpPr>
            <a:spLocks noChangeShapeType="1"/>
          </p:cNvSpPr>
          <p:nvPr/>
        </p:nvSpPr>
        <p:spPr bwMode="auto">
          <a:xfrm>
            <a:off x="2463800" y="4521200"/>
            <a:ext cx="1397000" cy="5588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194588" name="Line 28"/>
          <p:cNvSpPr>
            <a:spLocks noChangeShapeType="1"/>
          </p:cNvSpPr>
          <p:nvPr/>
        </p:nvSpPr>
        <p:spPr bwMode="auto">
          <a:xfrm>
            <a:off x="2501900" y="249555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4589" name="Line 29"/>
          <p:cNvSpPr>
            <a:spLocks noChangeShapeType="1"/>
          </p:cNvSpPr>
          <p:nvPr/>
        </p:nvSpPr>
        <p:spPr bwMode="auto">
          <a:xfrm>
            <a:off x="2540000" y="34290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4590" name="Line 30"/>
          <p:cNvSpPr>
            <a:spLocks noChangeShapeType="1"/>
          </p:cNvSpPr>
          <p:nvPr/>
        </p:nvSpPr>
        <p:spPr bwMode="auto">
          <a:xfrm>
            <a:off x="4368800" y="1600200"/>
            <a:ext cx="12446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4591" name="Line 31"/>
          <p:cNvSpPr>
            <a:spLocks noChangeShapeType="1"/>
          </p:cNvSpPr>
          <p:nvPr/>
        </p:nvSpPr>
        <p:spPr bwMode="auto">
          <a:xfrm flipV="1">
            <a:off x="4368800" y="1727200"/>
            <a:ext cx="1320800" cy="7366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4592" name="Line 32"/>
          <p:cNvSpPr>
            <a:spLocks noChangeShapeType="1"/>
          </p:cNvSpPr>
          <p:nvPr/>
        </p:nvSpPr>
        <p:spPr bwMode="auto">
          <a:xfrm>
            <a:off x="4368800" y="1701800"/>
            <a:ext cx="1320800" cy="6350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4593" name="Line 33"/>
          <p:cNvSpPr>
            <a:spLocks noChangeShapeType="1"/>
          </p:cNvSpPr>
          <p:nvPr/>
        </p:nvSpPr>
        <p:spPr bwMode="auto">
          <a:xfrm>
            <a:off x="4368800" y="25146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4594" name="Line 34"/>
          <p:cNvSpPr>
            <a:spLocks noChangeShapeType="1"/>
          </p:cNvSpPr>
          <p:nvPr/>
        </p:nvSpPr>
        <p:spPr bwMode="auto">
          <a:xfrm flipV="1">
            <a:off x="4368800" y="2565400"/>
            <a:ext cx="1397000" cy="7366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4595" name="Line 35"/>
          <p:cNvSpPr>
            <a:spLocks noChangeShapeType="1"/>
          </p:cNvSpPr>
          <p:nvPr/>
        </p:nvSpPr>
        <p:spPr bwMode="auto">
          <a:xfrm>
            <a:off x="4292600" y="1701800"/>
            <a:ext cx="1473200" cy="15494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4596" name="Line 36"/>
          <p:cNvSpPr>
            <a:spLocks noChangeShapeType="1"/>
          </p:cNvSpPr>
          <p:nvPr/>
        </p:nvSpPr>
        <p:spPr bwMode="auto">
          <a:xfrm flipV="1">
            <a:off x="4368800" y="3479800"/>
            <a:ext cx="1320800" cy="7366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4597" name="Line 37"/>
          <p:cNvSpPr>
            <a:spLocks noChangeShapeType="1"/>
          </p:cNvSpPr>
          <p:nvPr/>
        </p:nvSpPr>
        <p:spPr bwMode="auto">
          <a:xfrm flipV="1">
            <a:off x="4368800" y="3556000"/>
            <a:ext cx="1397000" cy="15748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4598" name="Line 38"/>
          <p:cNvSpPr>
            <a:spLocks noChangeShapeType="1"/>
          </p:cNvSpPr>
          <p:nvPr/>
        </p:nvSpPr>
        <p:spPr bwMode="auto">
          <a:xfrm>
            <a:off x="4368800" y="43434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4599" name="Line 39"/>
          <p:cNvSpPr>
            <a:spLocks noChangeShapeType="1"/>
          </p:cNvSpPr>
          <p:nvPr/>
        </p:nvSpPr>
        <p:spPr bwMode="auto">
          <a:xfrm>
            <a:off x="4368800" y="3606800"/>
            <a:ext cx="1320800" cy="5588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4600" name="Line 40"/>
          <p:cNvSpPr>
            <a:spLocks noChangeShapeType="1"/>
          </p:cNvSpPr>
          <p:nvPr/>
        </p:nvSpPr>
        <p:spPr bwMode="auto">
          <a:xfrm>
            <a:off x="6197600" y="1778000"/>
            <a:ext cx="1397000" cy="14732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4601" name="Line 41"/>
          <p:cNvSpPr>
            <a:spLocks noChangeShapeType="1"/>
          </p:cNvSpPr>
          <p:nvPr/>
        </p:nvSpPr>
        <p:spPr bwMode="auto">
          <a:xfrm>
            <a:off x="6197600" y="2692400"/>
            <a:ext cx="1320800" cy="6350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4602" name="Line 42"/>
          <p:cNvSpPr>
            <a:spLocks noChangeShapeType="1"/>
          </p:cNvSpPr>
          <p:nvPr/>
        </p:nvSpPr>
        <p:spPr bwMode="auto">
          <a:xfrm>
            <a:off x="6197600" y="34290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4603" name="Line 43"/>
          <p:cNvSpPr>
            <a:spLocks noChangeShapeType="1"/>
          </p:cNvSpPr>
          <p:nvPr/>
        </p:nvSpPr>
        <p:spPr bwMode="auto">
          <a:xfrm flipV="1">
            <a:off x="6197600" y="3479800"/>
            <a:ext cx="1397000" cy="8128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4604" name="Line 44"/>
          <p:cNvSpPr>
            <a:spLocks noChangeShapeType="1"/>
          </p:cNvSpPr>
          <p:nvPr/>
        </p:nvSpPr>
        <p:spPr bwMode="auto">
          <a:xfrm>
            <a:off x="6197600" y="25146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4605" name="Line 45"/>
          <p:cNvSpPr>
            <a:spLocks noChangeShapeType="1"/>
          </p:cNvSpPr>
          <p:nvPr/>
        </p:nvSpPr>
        <p:spPr bwMode="auto">
          <a:xfrm>
            <a:off x="6197600" y="2692400"/>
            <a:ext cx="1397000" cy="14732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4606" name="Line 46"/>
          <p:cNvSpPr>
            <a:spLocks noChangeShapeType="1"/>
          </p:cNvSpPr>
          <p:nvPr/>
        </p:nvSpPr>
        <p:spPr bwMode="auto">
          <a:xfrm>
            <a:off x="6197600" y="1701800"/>
            <a:ext cx="1397000" cy="7112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4607" name="Line 47"/>
          <p:cNvSpPr>
            <a:spLocks noChangeShapeType="1"/>
          </p:cNvSpPr>
          <p:nvPr/>
        </p:nvSpPr>
        <p:spPr bwMode="auto">
          <a:xfrm flipH="1">
            <a:off x="2432050" y="1682750"/>
            <a:ext cx="3194050" cy="6350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194608" name="Line 48"/>
          <p:cNvSpPr>
            <a:spLocks noChangeShapeType="1"/>
          </p:cNvSpPr>
          <p:nvPr/>
        </p:nvSpPr>
        <p:spPr bwMode="auto">
          <a:xfrm flipH="1">
            <a:off x="2413000" y="3454400"/>
            <a:ext cx="3327400" cy="7874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4609" name="Arc 49"/>
          <p:cNvSpPr>
            <a:spLocks/>
          </p:cNvSpPr>
          <p:nvPr/>
        </p:nvSpPr>
        <p:spPr bwMode="auto">
          <a:xfrm>
            <a:off x="1093788" y="1398588"/>
            <a:ext cx="1117600" cy="1727200"/>
          </a:xfrm>
          <a:custGeom>
            <a:avLst/>
            <a:gdLst>
              <a:gd name="G0" fmla="+- 21600 0 0"/>
              <a:gd name="G1" fmla="+- 21600 0 0"/>
              <a:gd name="G2" fmla="+- 21600 0 0"/>
              <a:gd name="T0" fmla="*/ 0 w 21600"/>
              <a:gd name="T1" fmla="*/ 21600 h 21600"/>
              <a:gd name="T2" fmla="*/ 21569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2"/>
                  <a:pt x="9651" y="17"/>
                  <a:pt x="21569" y="0"/>
                </a:cubicBezTo>
              </a:path>
              <a:path w="21600" h="21600" stroke="0" extrusionOk="0">
                <a:moveTo>
                  <a:pt x="0" y="21600"/>
                </a:moveTo>
                <a:cubicBezTo>
                  <a:pt x="0" y="9682"/>
                  <a:pt x="9651" y="17"/>
                  <a:pt x="21569" y="0"/>
                </a:cubicBezTo>
                <a:lnTo>
                  <a:pt x="21600" y="21600"/>
                </a:lnTo>
                <a:close/>
              </a:path>
            </a:pathLst>
          </a:custGeom>
          <a:noFill/>
          <a:ln w="50800" cap="rnd">
            <a:solidFill>
              <a:schemeClr val="tx1"/>
            </a:solidFill>
            <a:round/>
            <a:headEnd type="triangle" w="med" len="med"/>
            <a:tailEnd/>
          </a:ln>
          <a:effectLst/>
        </p:spPr>
        <p:txBody>
          <a:bodyPr wrap="none" anchor="ctr"/>
          <a:lstStyle/>
          <a:p>
            <a:endParaRPr lang="en-US"/>
          </a:p>
        </p:txBody>
      </p:sp>
      <p:sp>
        <p:nvSpPr>
          <p:cNvPr id="194610" name="Arc 50"/>
          <p:cNvSpPr>
            <a:spLocks/>
          </p:cNvSpPr>
          <p:nvPr/>
        </p:nvSpPr>
        <p:spPr bwMode="auto">
          <a:xfrm rot="10800000">
            <a:off x="1065213" y="3665538"/>
            <a:ext cx="1119187" cy="1727200"/>
          </a:xfrm>
          <a:custGeom>
            <a:avLst/>
            <a:gdLst>
              <a:gd name="G0" fmla="+- 31 0 0"/>
              <a:gd name="G1" fmla="+- 21600 0 0"/>
              <a:gd name="G2" fmla="+- 21600 0 0"/>
              <a:gd name="T0" fmla="*/ 0 w 21631"/>
              <a:gd name="T1" fmla="*/ 0 h 21600"/>
              <a:gd name="T2" fmla="*/ 21631 w 21631"/>
              <a:gd name="T3" fmla="*/ 21600 h 21600"/>
              <a:gd name="T4" fmla="*/ 31 w 21631"/>
              <a:gd name="T5" fmla="*/ 21600 h 21600"/>
            </a:gdLst>
            <a:ahLst/>
            <a:cxnLst>
              <a:cxn ang="0">
                <a:pos x="T0" y="T1"/>
              </a:cxn>
              <a:cxn ang="0">
                <a:pos x="T2" y="T3"/>
              </a:cxn>
              <a:cxn ang="0">
                <a:pos x="T4" y="T5"/>
              </a:cxn>
            </a:cxnLst>
            <a:rect l="0" t="0" r="r" b="b"/>
            <a:pathLst>
              <a:path w="21631" h="21600" fill="none" extrusionOk="0">
                <a:moveTo>
                  <a:pt x="0" y="0"/>
                </a:moveTo>
                <a:cubicBezTo>
                  <a:pt x="10" y="0"/>
                  <a:pt x="20" y="-1"/>
                  <a:pt x="31" y="0"/>
                </a:cubicBezTo>
                <a:cubicBezTo>
                  <a:pt x="11960" y="0"/>
                  <a:pt x="21631" y="9670"/>
                  <a:pt x="21631" y="21600"/>
                </a:cubicBezTo>
              </a:path>
              <a:path w="21631" h="21600" stroke="0" extrusionOk="0">
                <a:moveTo>
                  <a:pt x="0" y="0"/>
                </a:moveTo>
                <a:cubicBezTo>
                  <a:pt x="10" y="0"/>
                  <a:pt x="20" y="-1"/>
                  <a:pt x="31" y="0"/>
                </a:cubicBezTo>
                <a:cubicBezTo>
                  <a:pt x="11960" y="0"/>
                  <a:pt x="21631" y="9670"/>
                  <a:pt x="21631" y="21600"/>
                </a:cubicBezTo>
                <a:lnTo>
                  <a:pt x="31" y="21600"/>
                </a:lnTo>
                <a:close/>
              </a:path>
            </a:pathLst>
          </a:custGeom>
          <a:noFill/>
          <a:ln w="50800" cap="rnd">
            <a:solidFill>
              <a:schemeClr val="tx1"/>
            </a:solidFill>
            <a:round/>
            <a:headEnd/>
            <a:tailEnd type="triangle" w="med" len="med"/>
          </a:ln>
          <a:effectLst/>
        </p:spPr>
        <p:txBody>
          <a:bodyPr wrap="none" anchor="ctr"/>
          <a:lstStyle/>
          <a:p>
            <a:endParaRPr lang="en-US"/>
          </a:p>
        </p:txBody>
      </p:sp>
      <p:sp>
        <p:nvSpPr>
          <p:cNvPr id="194611" name="Arc 51"/>
          <p:cNvSpPr>
            <a:spLocks/>
          </p:cNvSpPr>
          <p:nvPr/>
        </p:nvSpPr>
        <p:spPr bwMode="auto">
          <a:xfrm>
            <a:off x="1017588" y="1093788"/>
            <a:ext cx="1193800" cy="1955800"/>
          </a:xfrm>
          <a:custGeom>
            <a:avLst/>
            <a:gdLst>
              <a:gd name="G0" fmla="+- 21600 0 0"/>
              <a:gd name="G1" fmla="+- 21600 0 0"/>
              <a:gd name="G2" fmla="+- 21600 0 0"/>
              <a:gd name="T0" fmla="*/ 0 w 21600"/>
              <a:gd name="T1" fmla="*/ 21600 h 21600"/>
              <a:gd name="T2" fmla="*/ 21571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1"/>
                  <a:pt x="9652" y="16"/>
                  <a:pt x="21571" y="0"/>
                </a:cubicBezTo>
              </a:path>
              <a:path w="21600" h="21600" stroke="0" extrusionOk="0">
                <a:moveTo>
                  <a:pt x="0" y="21600"/>
                </a:moveTo>
                <a:cubicBezTo>
                  <a:pt x="0" y="9681"/>
                  <a:pt x="9652" y="16"/>
                  <a:pt x="21571" y="0"/>
                </a:cubicBezTo>
                <a:lnTo>
                  <a:pt x="21600" y="21600"/>
                </a:lnTo>
                <a:close/>
              </a:path>
            </a:pathLst>
          </a:custGeom>
          <a:noFill/>
          <a:ln w="50800" cap="rnd">
            <a:solidFill>
              <a:schemeClr val="tx1"/>
            </a:solidFill>
            <a:round/>
            <a:headEnd type="triangle" w="med" len="med"/>
            <a:tailEnd/>
          </a:ln>
          <a:effectLst/>
        </p:spPr>
        <p:txBody>
          <a:bodyPr wrap="none" anchor="ctr"/>
          <a:lstStyle/>
          <a:p>
            <a:endParaRPr lang="en-US"/>
          </a:p>
        </p:txBody>
      </p:sp>
      <p:sp>
        <p:nvSpPr>
          <p:cNvPr id="194612" name="Arc 52"/>
          <p:cNvSpPr>
            <a:spLocks/>
          </p:cNvSpPr>
          <p:nvPr/>
        </p:nvSpPr>
        <p:spPr bwMode="auto">
          <a:xfrm>
            <a:off x="928688" y="776288"/>
            <a:ext cx="1282700" cy="2273300"/>
          </a:xfrm>
          <a:custGeom>
            <a:avLst/>
            <a:gdLst>
              <a:gd name="G0" fmla="+- 21600 0 0"/>
              <a:gd name="G1" fmla="+- 21600 0 0"/>
              <a:gd name="G2" fmla="+- 21600 0 0"/>
              <a:gd name="T0" fmla="*/ 0 w 21600"/>
              <a:gd name="T1" fmla="*/ 21600 h 21600"/>
              <a:gd name="T2" fmla="*/ 21573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1"/>
                  <a:pt x="9654" y="14"/>
                  <a:pt x="21573" y="0"/>
                </a:cubicBezTo>
              </a:path>
              <a:path w="21600" h="21600" stroke="0" extrusionOk="0">
                <a:moveTo>
                  <a:pt x="0" y="21600"/>
                </a:moveTo>
                <a:cubicBezTo>
                  <a:pt x="0" y="9681"/>
                  <a:pt x="9654" y="14"/>
                  <a:pt x="21573" y="0"/>
                </a:cubicBezTo>
                <a:lnTo>
                  <a:pt x="21600" y="21600"/>
                </a:lnTo>
                <a:close/>
              </a:path>
            </a:pathLst>
          </a:custGeom>
          <a:noFill/>
          <a:ln w="25400" cap="rnd">
            <a:solidFill>
              <a:schemeClr val="tx1"/>
            </a:solidFill>
            <a:round/>
            <a:headEnd type="triangle" w="med" len="med"/>
            <a:tailEnd/>
          </a:ln>
          <a:effectLst/>
        </p:spPr>
        <p:txBody>
          <a:bodyPr wrap="none" anchor="ctr"/>
          <a:lstStyle/>
          <a:p>
            <a:endParaRPr lang="en-US"/>
          </a:p>
        </p:txBody>
      </p:sp>
      <p:sp>
        <p:nvSpPr>
          <p:cNvPr id="194613" name="Arc 53"/>
          <p:cNvSpPr>
            <a:spLocks/>
          </p:cNvSpPr>
          <p:nvPr/>
        </p:nvSpPr>
        <p:spPr bwMode="auto">
          <a:xfrm>
            <a:off x="852488" y="547688"/>
            <a:ext cx="1358900" cy="2425700"/>
          </a:xfrm>
          <a:custGeom>
            <a:avLst/>
            <a:gdLst>
              <a:gd name="G0" fmla="+- 21600 0 0"/>
              <a:gd name="G1" fmla="+- 21600 0 0"/>
              <a:gd name="G2" fmla="+- 21600 0 0"/>
              <a:gd name="T0" fmla="*/ 0 w 21600"/>
              <a:gd name="T1" fmla="*/ 21600 h 21600"/>
              <a:gd name="T2" fmla="*/ 21575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0"/>
                  <a:pt x="9655" y="13"/>
                  <a:pt x="21575" y="0"/>
                </a:cubicBezTo>
              </a:path>
              <a:path w="21600" h="21600" stroke="0" extrusionOk="0">
                <a:moveTo>
                  <a:pt x="0" y="21600"/>
                </a:moveTo>
                <a:cubicBezTo>
                  <a:pt x="0" y="9680"/>
                  <a:pt x="9655" y="13"/>
                  <a:pt x="21575" y="0"/>
                </a:cubicBezTo>
                <a:lnTo>
                  <a:pt x="21600" y="21600"/>
                </a:lnTo>
                <a:close/>
              </a:path>
            </a:pathLst>
          </a:custGeom>
          <a:noFill/>
          <a:ln w="25400" cap="rnd">
            <a:solidFill>
              <a:schemeClr val="tx1"/>
            </a:solidFill>
            <a:round/>
            <a:headEnd type="triangle" w="med" len="med"/>
            <a:tailEnd/>
          </a:ln>
          <a:effectLst/>
        </p:spPr>
        <p:txBody>
          <a:bodyPr wrap="none" anchor="ctr"/>
          <a:lstStyle/>
          <a:p>
            <a:endParaRPr lang="en-US"/>
          </a:p>
        </p:txBody>
      </p:sp>
      <p:sp>
        <p:nvSpPr>
          <p:cNvPr id="194614" name="Line 54"/>
          <p:cNvSpPr>
            <a:spLocks noChangeShapeType="1"/>
          </p:cNvSpPr>
          <p:nvPr/>
        </p:nvSpPr>
        <p:spPr bwMode="auto">
          <a:xfrm flipH="1" flipV="1">
            <a:off x="2209800" y="1104900"/>
            <a:ext cx="1701800" cy="387350"/>
          </a:xfrm>
          <a:prstGeom prst="line">
            <a:avLst/>
          </a:prstGeom>
          <a:noFill/>
          <a:ln w="50800">
            <a:solidFill>
              <a:schemeClr val="tx1"/>
            </a:solidFill>
            <a:round/>
            <a:headEnd/>
            <a:tailEnd/>
          </a:ln>
          <a:effectLst/>
        </p:spPr>
        <p:txBody>
          <a:bodyPr wrap="none" anchor="ctr"/>
          <a:lstStyle/>
          <a:p>
            <a:endParaRPr lang="en-US"/>
          </a:p>
        </p:txBody>
      </p:sp>
      <p:sp>
        <p:nvSpPr>
          <p:cNvPr id="194615" name="Line 55"/>
          <p:cNvSpPr>
            <a:spLocks noChangeShapeType="1"/>
          </p:cNvSpPr>
          <p:nvPr/>
        </p:nvSpPr>
        <p:spPr bwMode="auto">
          <a:xfrm flipH="1" flipV="1">
            <a:off x="2197100" y="787400"/>
            <a:ext cx="3587750" cy="730250"/>
          </a:xfrm>
          <a:prstGeom prst="line">
            <a:avLst/>
          </a:prstGeom>
          <a:noFill/>
          <a:ln w="25400">
            <a:solidFill>
              <a:schemeClr val="tx1"/>
            </a:solidFill>
            <a:round/>
            <a:headEnd/>
            <a:tailEnd/>
          </a:ln>
          <a:effectLst/>
        </p:spPr>
        <p:txBody>
          <a:bodyPr wrap="none" anchor="ctr"/>
          <a:lstStyle/>
          <a:p>
            <a:endParaRPr lang="en-US"/>
          </a:p>
        </p:txBody>
      </p:sp>
      <p:sp>
        <p:nvSpPr>
          <p:cNvPr id="194616" name="Arc 56"/>
          <p:cNvSpPr>
            <a:spLocks/>
          </p:cNvSpPr>
          <p:nvPr/>
        </p:nvSpPr>
        <p:spPr bwMode="auto">
          <a:xfrm>
            <a:off x="2190750" y="547688"/>
            <a:ext cx="5473700" cy="18161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rnd">
            <a:solidFill>
              <a:schemeClr val="tx1"/>
            </a:solidFill>
            <a:round/>
            <a:headEnd/>
            <a:tailEnd/>
          </a:ln>
          <a:effectLst/>
        </p:spPr>
        <p:txBody>
          <a:bodyPr wrap="none" anchor="ctr"/>
          <a:lstStyle/>
          <a:p>
            <a:endParaRPr lang="en-US"/>
          </a:p>
        </p:txBody>
      </p:sp>
      <p:sp>
        <p:nvSpPr>
          <p:cNvPr id="194617" name="Arc 57"/>
          <p:cNvSpPr>
            <a:spLocks/>
          </p:cNvSpPr>
          <p:nvPr/>
        </p:nvSpPr>
        <p:spPr bwMode="auto">
          <a:xfrm rot="10800000">
            <a:off x="989013" y="3836988"/>
            <a:ext cx="1195387" cy="1955800"/>
          </a:xfrm>
          <a:custGeom>
            <a:avLst/>
            <a:gdLst>
              <a:gd name="G0" fmla="+- 29 0 0"/>
              <a:gd name="G1" fmla="+- 21600 0 0"/>
              <a:gd name="G2" fmla="+- 21600 0 0"/>
              <a:gd name="T0" fmla="*/ 0 w 21629"/>
              <a:gd name="T1" fmla="*/ 0 h 21600"/>
              <a:gd name="T2" fmla="*/ 21629 w 21629"/>
              <a:gd name="T3" fmla="*/ 21600 h 21600"/>
              <a:gd name="T4" fmla="*/ 29 w 21629"/>
              <a:gd name="T5" fmla="*/ 21600 h 21600"/>
            </a:gdLst>
            <a:ahLst/>
            <a:cxnLst>
              <a:cxn ang="0">
                <a:pos x="T0" y="T1"/>
              </a:cxn>
              <a:cxn ang="0">
                <a:pos x="T2" y="T3"/>
              </a:cxn>
              <a:cxn ang="0">
                <a:pos x="T4" y="T5"/>
              </a:cxn>
            </a:cxnLst>
            <a:rect l="0" t="0" r="r" b="b"/>
            <a:pathLst>
              <a:path w="21629" h="21600" fill="none" extrusionOk="0">
                <a:moveTo>
                  <a:pt x="0" y="0"/>
                </a:moveTo>
                <a:cubicBezTo>
                  <a:pt x="9" y="0"/>
                  <a:pt x="19" y="-1"/>
                  <a:pt x="29" y="0"/>
                </a:cubicBezTo>
                <a:cubicBezTo>
                  <a:pt x="11958" y="0"/>
                  <a:pt x="21629" y="9670"/>
                  <a:pt x="21629" y="21600"/>
                </a:cubicBezTo>
              </a:path>
              <a:path w="21629" h="21600" stroke="0" extrusionOk="0">
                <a:moveTo>
                  <a:pt x="0" y="0"/>
                </a:moveTo>
                <a:cubicBezTo>
                  <a:pt x="9" y="0"/>
                  <a:pt x="19" y="-1"/>
                  <a:pt x="29" y="0"/>
                </a:cubicBezTo>
                <a:cubicBezTo>
                  <a:pt x="11958" y="0"/>
                  <a:pt x="21629" y="9670"/>
                  <a:pt x="21629" y="21600"/>
                </a:cubicBezTo>
                <a:lnTo>
                  <a:pt x="29" y="21600"/>
                </a:lnTo>
                <a:close/>
              </a:path>
            </a:pathLst>
          </a:custGeom>
          <a:noFill/>
          <a:ln w="50800" cap="rnd">
            <a:solidFill>
              <a:schemeClr val="tx1"/>
            </a:solidFill>
            <a:round/>
            <a:headEnd/>
            <a:tailEnd type="triangle" w="med" len="med"/>
          </a:ln>
          <a:effectLst/>
        </p:spPr>
        <p:txBody>
          <a:bodyPr wrap="none" anchor="ctr"/>
          <a:lstStyle/>
          <a:p>
            <a:endParaRPr lang="en-US"/>
          </a:p>
        </p:txBody>
      </p:sp>
      <p:sp>
        <p:nvSpPr>
          <p:cNvPr id="194618" name="Line 58"/>
          <p:cNvSpPr>
            <a:spLocks noChangeShapeType="1"/>
          </p:cNvSpPr>
          <p:nvPr/>
        </p:nvSpPr>
        <p:spPr bwMode="auto">
          <a:xfrm flipH="1">
            <a:off x="2184400" y="5340350"/>
            <a:ext cx="1746250" cy="425450"/>
          </a:xfrm>
          <a:prstGeom prst="line">
            <a:avLst/>
          </a:prstGeom>
          <a:noFill/>
          <a:ln w="50800">
            <a:solidFill>
              <a:schemeClr val="tx1"/>
            </a:solidFill>
            <a:round/>
            <a:headEnd/>
            <a:tailEnd/>
          </a:ln>
          <a:effectLst/>
        </p:spPr>
        <p:txBody>
          <a:bodyPr wrap="none" anchor="ctr"/>
          <a:lstStyle/>
          <a:p>
            <a:endParaRPr lang="en-US"/>
          </a:p>
        </p:txBody>
      </p:sp>
      <p:sp>
        <p:nvSpPr>
          <p:cNvPr id="194619" name="Arc 59"/>
          <p:cNvSpPr>
            <a:spLocks/>
          </p:cNvSpPr>
          <p:nvPr/>
        </p:nvSpPr>
        <p:spPr bwMode="auto">
          <a:xfrm rot="10800000">
            <a:off x="912813" y="3748088"/>
            <a:ext cx="1284287" cy="2273300"/>
          </a:xfrm>
          <a:custGeom>
            <a:avLst/>
            <a:gdLst>
              <a:gd name="G0" fmla="+- 27 0 0"/>
              <a:gd name="G1" fmla="+- 21600 0 0"/>
              <a:gd name="G2" fmla="+- 21600 0 0"/>
              <a:gd name="T0" fmla="*/ 0 w 21627"/>
              <a:gd name="T1" fmla="*/ 0 h 21600"/>
              <a:gd name="T2" fmla="*/ 21627 w 21627"/>
              <a:gd name="T3" fmla="*/ 21600 h 21600"/>
              <a:gd name="T4" fmla="*/ 27 w 21627"/>
              <a:gd name="T5" fmla="*/ 21600 h 21600"/>
            </a:gdLst>
            <a:ahLst/>
            <a:cxnLst>
              <a:cxn ang="0">
                <a:pos x="T0" y="T1"/>
              </a:cxn>
              <a:cxn ang="0">
                <a:pos x="T2" y="T3"/>
              </a:cxn>
              <a:cxn ang="0">
                <a:pos x="T4" y="T5"/>
              </a:cxn>
            </a:cxnLst>
            <a:rect l="0" t="0" r="r" b="b"/>
            <a:pathLst>
              <a:path w="21627" h="21600" fill="none" extrusionOk="0">
                <a:moveTo>
                  <a:pt x="0" y="0"/>
                </a:moveTo>
                <a:cubicBezTo>
                  <a:pt x="9" y="0"/>
                  <a:pt x="18" y="-1"/>
                  <a:pt x="27" y="0"/>
                </a:cubicBezTo>
                <a:cubicBezTo>
                  <a:pt x="11956" y="0"/>
                  <a:pt x="21627" y="9670"/>
                  <a:pt x="21627" y="21600"/>
                </a:cubicBezTo>
              </a:path>
              <a:path w="21627" h="21600" stroke="0" extrusionOk="0">
                <a:moveTo>
                  <a:pt x="0" y="0"/>
                </a:moveTo>
                <a:cubicBezTo>
                  <a:pt x="9" y="0"/>
                  <a:pt x="18" y="-1"/>
                  <a:pt x="27" y="0"/>
                </a:cubicBezTo>
                <a:cubicBezTo>
                  <a:pt x="11956" y="0"/>
                  <a:pt x="21627" y="9670"/>
                  <a:pt x="21627" y="21600"/>
                </a:cubicBezTo>
                <a:lnTo>
                  <a:pt x="27" y="21600"/>
                </a:lnTo>
                <a:close/>
              </a:path>
            </a:pathLst>
          </a:custGeom>
          <a:noFill/>
          <a:ln w="25400" cap="rnd">
            <a:solidFill>
              <a:schemeClr val="tx1"/>
            </a:solidFill>
            <a:round/>
            <a:headEnd/>
            <a:tailEnd type="triangle" w="med" len="med"/>
          </a:ln>
          <a:effectLst/>
        </p:spPr>
        <p:txBody>
          <a:bodyPr wrap="none" anchor="ctr"/>
          <a:lstStyle/>
          <a:p>
            <a:endParaRPr lang="en-US"/>
          </a:p>
        </p:txBody>
      </p:sp>
      <p:sp>
        <p:nvSpPr>
          <p:cNvPr id="194620" name="Arc 60"/>
          <p:cNvSpPr>
            <a:spLocks/>
          </p:cNvSpPr>
          <p:nvPr/>
        </p:nvSpPr>
        <p:spPr bwMode="auto">
          <a:xfrm>
            <a:off x="2133600" y="4495800"/>
            <a:ext cx="3797300" cy="1511300"/>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5400" cap="rnd">
            <a:solidFill>
              <a:schemeClr val="tx1"/>
            </a:solidFill>
            <a:round/>
            <a:headEnd/>
            <a:tailEnd/>
          </a:ln>
          <a:effectLst/>
        </p:spPr>
        <p:txBody>
          <a:bodyPr wrap="none" anchor="ctr"/>
          <a:lstStyle/>
          <a:p>
            <a:endParaRPr lang="en-US"/>
          </a:p>
        </p:txBody>
      </p:sp>
      <p:sp>
        <p:nvSpPr>
          <p:cNvPr id="194621" name="Arc 61"/>
          <p:cNvSpPr>
            <a:spLocks/>
          </p:cNvSpPr>
          <p:nvPr/>
        </p:nvSpPr>
        <p:spPr bwMode="auto">
          <a:xfrm rot="10897290">
            <a:off x="876300" y="3862388"/>
            <a:ext cx="1360488" cy="2425700"/>
          </a:xfrm>
          <a:custGeom>
            <a:avLst/>
            <a:gdLst>
              <a:gd name="G0" fmla="+- 25 0 0"/>
              <a:gd name="G1" fmla="+- 21600 0 0"/>
              <a:gd name="G2" fmla="+- 21600 0 0"/>
              <a:gd name="T0" fmla="*/ 0 w 21625"/>
              <a:gd name="T1" fmla="*/ 0 h 21600"/>
              <a:gd name="T2" fmla="*/ 21625 w 21625"/>
              <a:gd name="T3" fmla="*/ 21600 h 21600"/>
              <a:gd name="T4" fmla="*/ 25 w 21625"/>
              <a:gd name="T5" fmla="*/ 21600 h 21600"/>
            </a:gdLst>
            <a:ahLst/>
            <a:cxnLst>
              <a:cxn ang="0">
                <a:pos x="T0" y="T1"/>
              </a:cxn>
              <a:cxn ang="0">
                <a:pos x="T2" y="T3"/>
              </a:cxn>
              <a:cxn ang="0">
                <a:pos x="T4" y="T5"/>
              </a:cxn>
            </a:cxnLst>
            <a:rect l="0" t="0" r="r" b="b"/>
            <a:pathLst>
              <a:path w="21625" h="21600" fill="none" extrusionOk="0">
                <a:moveTo>
                  <a:pt x="0" y="0"/>
                </a:moveTo>
                <a:cubicBezTo>
                  <a:pt x="8" y="0"/>
                  <a:pt x="16" y="-1"/>
                  <a:pt x="25" y="0"/>
                </a:cubicBezTo>
                <a:cubicBezTo>
                  <a:pt x="11954" y="0"/>
                  <a:pt x="21625" y="9670"/>
                  <a:pt x="21625" y="21600"/>
                </a:cubicBezTo>
              </a:path>
              <a:path w="21625" h="21600" stroke="0" extrusionOk="0">
                <a:moveTo>
                  <a:pt x="0" y="0"/>
                </a:moveTo>
                <a:cubicBezTo>
                  <a:pt x="8" y="0"/>
                  <a:pt x="16" y="-1"/>
                  <a:pt x="25" y="0"/>
                </a:cubicBezTo>
                <a:cubicBezTo>
                  <a:pt x="11954" y="0"/>
                  <a:pt x="21625" y="9670"/>
                  <a:pt x="21625" y="21600"/>
                </a:cubicBezTo>
                <a:lnTo>
                  <a:pt x="25" y="21600"/>
                </a:lnTo>
                <a:close/>
              </a:path>
            </a:pathLst>
          </a:custGeom>
          <a:noFill/>
          <a:ln w="25400" cap="rnd">
            <a:solidFill>
              <a:schemeClr val="tx1"/>
            </a:solidFill>
            <a:round/>
            <a:headEnd/>
            <a:tailEnd type="triangle" w="med" len="med"/>
          </a:ln>
          <a:effectLst/>
        </p:spPr>
        <p:txBody>
          <a:bodyPr wrap="none" anchor="ctr"/>
          <a:lstStyle/>
          <a:p>
            <a:endParaRPr lang="en-US"/>
          </a:p>
        </p:txBody>
      </p:sp>
      <p:sp>
        <p:nvSpPr>
          <p:cNvPr id="194622" name="Arc 62"/>
          <p:cNvSpPr>
            <a:spLocks/>
          </p:cNvSpPr>
          <p:nvPr/>
        </p:nvSpPr>
        <p:spPr bwMode="auto">
          <a:xfrm rot="10891418">
            <a:off x="2254250" y="4562475"/>
            <a:ext cx="5521325" cy="1816100"/>
          </a:xfrm>
          <a:custGeom>
            <a:avLst/>
            <a:gdLst>
              <a:gd name="G0" fmla="+- 21600 0 0"/>
              <a:gd name="G1" fmla="+- 21600 0 0"/>
              <a:gd name="G2" fmla="+- 21600 0 0"/>
              <a:gd name="T0" fmla="*/ 0 w 21782"/>
              <a:gd name="T1" fmla="*/ 21600 h 21600"/>
              <a:gd name="T2" fmla="*/ 21782 w 21782"/>
              <a:gd name="T3" fmla="*/ 1 h 21600"/>
              <a:gd name="T4" fmla="*/ 21600 w 21782"/>
              <a:gd name="T5" fmla="*/ 21600 h 21600"/>
            </a:gdLst>
            <a:ahLst/>
            <a:cxnLst>
              <a:cxn ang="0">
                <a:pos x="T0" y="T1"/>
              </a:cxn>
              <a:cxn ang="0">
                <a:pos x="T2" y="T3"/>
              </a:cxn>
              <a:cxn ang="0">
                <a:pos x="T4" y="T5"/>
              </a:cxn>
            </a:cxnLst>
            <a:rect l="0" t="0" r="r" b="b"/>
            <a:pathLst>
              <a:path w="21782" h="21600" fill="none" extrusionOk="0">
                <a:moveTo>
                  <a:pt x="0" y="21600"/>
                </a:moveTo>
                <a:cubicBezTo>
                  <a:pt x="0" y="9670"/>
                  <a:pt x="9670" y="0"/>
                  <a:pt x="21600" y="0"/>
                </a:cubicBezTo>
                <a:cubicBezTo>
                  <a:pt x="21660" y="0"/>
                  <a:pt x="21721" y="0"/>
                  <a:pt x="21782" y="0"/>
                </a:cubicBezTo>
              </a:path>
              <a:path w="21782" h="21600" stroke="0" extrusionOk="0">
                <a:moveTo>
                  <a:pt x="0" y="21600"/>
                </a:moveTo>
                <a:cubicBezTo>
                  <a:pt x="0" y="9670"/>
                  <a:pt x="9670" y="0"/>
                  <a:pt x="21600" y="0"/>
                </a:cubicBezTo>
                <a:cubicBezTo>
                  <a:pt x="21660" y="0"/>
                  <a:pt x="21721" y="0"/>
                  <a:pt x="21782" y="0"/>
                </a:cubicBezTo>
                <a:lnTo>
                  <a:pt x="21600" y="21600"/>
                </a:lnTo>
                <a:close/>
              </a:path>
            </a:pathLst>
          </a:custGeom>
          <a:noFill/>
          <a:ln w="25400" cap="rnd">
            <a:solidFill>
              <a:schemeClr val="tx1"/>
            </a:solidFill>
            <a:round/>
            <a:headEnd/>
            <a:tailEnd/>
          </a:ln>
          <a:effectLst/>
        </p:spPr>
        <p:txBody>
          <a:bodyPr wrap="none" anchor="ctr"/>
          <a:lstStyle/>
          <a:p>
            <a:endParaRPr lang="en-US"/>
          </a:p>
        </p:txBody>
      </p:sp>
      <p:sp>
        <p:nvSpPr>
          <p:cNvPr id="194623" name="Text Box 63"/>
          <p:cNvSpPr txBox="1">
            <a:spLocks noChangeArrowheads="1"/>
          </p:cNvSpPr>
          <p:nvPr/>
        </p:nvSpPr>
        <p:spPr bwMode="auto">
          <a:xfrm>
            <a:off x="0" y="-2232"/>
            <a:ext cx="3985386" cy="461665"/>
          </a:xfrm>
          <a:prstGeom prst="rect">
            <a:avLst/>
          </a:prstGeom>
          <a:noFill/>
          <a:ln w="12700">
            <a:noFill/>
            <a:miter lim="800000"/>
            <a:headEnd/>
            <a:tailEnd/>
          </a:ln>
          <a:effectLst/>
        </p:spPr>
        <p:txBody>
          <a:bodyPr wrap="none" anchor="ctr">
            <a:spAutoFit/>
          </a:bodyPr>
          <a:lstStyle/>
          <a:p>
            <a:pPr algn="l"/>
            <a:r>
              <a:rPr lang="en-US" sz="2400" i="0" dirty="0" err="1" smtClean="0"/>
              <a:t>Efectos</a:t>
            </a:r>
            <a:r>
              <a:rPr lang="en-US" sz="2400" i="0" dirty="0" smtClean="0"/>
              <a:t> de </a:t>
            </a:r>
            <a:r>
              <a:rPr lang="en-US" sz="2400" i="0" dirty="0" err="1" smtClean="0"/>
              <a:t>enriquecimiento</a:t>
            </a:r>
            <a:endParaRPr lang="en-US" sz="2400" i="0" dirty="0">
              <a:latin typeface="Times New Roman" pitchFamily="18" charset="0"/>
            </a:endParaRPr>
          </a:p>
        </p:txBody>
      </p:sp>
      <p:sp>
        <p:nvSpPr>
          <p:cNvPr id="194624" name="AutoShape 64"/>
          <p:cNvSpPr>
            <a:spLocks noChangeArrowheads="1"/>
          </p:cNvSpPr>
          <p:nvPr/>
        </p:nvSpPr>
        <p:spPr bwMode="auto">
          <a:xfrm>
            <a:off x="0" y="2687638"/>
            <a:ext cx="1520825" cy="1223962"/>
          </a:xfrm>
          <a:prstGeom prst="star16">
            <a:avLst>
              <a:gd name="adj" fmla="val 37500"/>
            </a:avLst>
          </a:prstGeom>
          <a:solidFill>
            <a:srgbClr val="4C2E00"/>
          </a:solidFill>
          <a:ln w="12700">
            <a:solidFill>
              <a:schemeClr val="tx1"/>
            </a:solidFill>
            <a:miter lim="800000"/>
            <a:headEnd/>
            <a:tailEnd/>
          </a:ln>
          <a:effectLst/>
        </p:spPr>
        <p:txBody>
          <a:bodyPr wrap="none" anchor="ctr"/>
          <a:lstStyle/>
          <a:p>
            <a:endParaRPr lang="en-US"/>
          </a:p>
        </p:txBody>
      </p:sp>
      <p:pic>
        <p:nvPicPr>
          <p:cNvPr id="194625" name="Picture 65" descr="A:\images\Slide_2.jpg"/>
          <p:cNvPicPr>
            <a:picLocks noChangeAspect="1" noChangeArrowheads="1"/>
          </p:cNvPicPr>
          <p:nvPr/>
        </p:nvPicPr>
        <p:blipFill>
          <a:blip r:embed="rId4" cstate="print"/>
          <a:srcRect l="-23" r="885" b="893"/>
          <a:stretch>
            <a:fillRect/>
          </a:stretch>
        </p:blipFill>
        <p:spPr bwMode="auto">
          <a:xfrm>
            <a:off x="1296988" y="368300"/>
            <a:ext cx="1689100" cy="1765300"/>
          </a:xfrm>
          <a:prstGeom prst="rect">
            <a:avLst/>
          </a:prstGeom>
          <a:noFill/>
        </p:spPr>
      </p:pic>
      <p:pic>
        <p:nvPicPr>
          <p:cNvPr id="194627" name="Picture 67" descr="A:\782.JPG"/>
          <p:cNvPicPr>
            <a:picLocks noChangeAspect="1" noChangeArrowheads="1"/>
          </p:cNvPicPr>
          <p:nvPr/>
        </p:nvPicPr>
        <p:blipFill>
          <a:blip r:embed="rId5" cstate="print"/>
          <a:srcRect/>
          <a:stretch>
            <a:fillRect/>
          </a:stretch>
        </p:blipFill>
        <p:spPr bwMode="auto">
          <a:xfrm>
            <a:off x="1447800" y="3886200"/>
            <a:ext cx="1447800" cy="2743200"/>
          </a:xfrm>
          <a:prstGeom prst="rect">
            <a:avLst/>
          </a:prstGeom>
          <a:noFill/>
        </p:spPr>
      </p:pic>
      <p:pic>
        <p:nvPicPr>
          <p:cNvPr id="194628" name="Picture 68" descr="A:\785.JPG"/>
          <p:cNvPicPr>
            <a:picLocks noChangeAspect="1" noChangeArrowheads="1"/>
          </p:cNvPicPr>
          <p:nvPr/>
        </p:nvPicPr>
        <p:blipFill>
          <a:blip r:embed="rId6" cstate="print"/>
          <a:srcRect/>
          <a:stretch>
            <a:fillRect/>
          </a:stretch>
        </p:blipFill>
        <p:spPr bwMode="auto">
          <a:xfrm>
            <a:off x="1752600" y="2895600"/>
            <a:ext cx="1143000" cy="804863"/>
          </a:xfrm>
          <a:prstGeom prst="rect">
            <a:avLst/>
          </a:prstGeom>
          <a:noFill/>
        </p:spPr>
      </p:pic>
      <p:pic>
        <p:nvPicPr>
          <p:cNvPr id="194629" name="Picture 69" descr="A:\784.JPG"/>
          <p:cNvPicPr>
            <a:picLocks noChangeAspect="1" noChangeArrowheads="1"/>
          </p:cNvPicPr>
          <p:nvPr/>
        </p:nvPicPr>
        <p:blipFill>
          <a:blip r:embed="rId7" cstate="print"/>
          <a:srcRect/>
          <a:stretch>
            <a:fillRect/>
          </a:stretch>
        </p:blipFill>
        <p:spPr bwMode="auto">
          <a:xfrm>
            <a:off x="1752600" y="2338388"/>
            <a:ext cx="914400" cy="690562"/>
          </a:xfrm>
          <a:prstGeom prst="rect">
            <a:avLst/>
          </a:prstGeom>
          <a:noFill/>
        </p:spPr>
      </p:pic>
      <p:pic>
        <p:nvPicPr>
          <p:cNvPr id="194630" name="Picture 70" descr="A:\aphelenchus.jpg"/>
          <p:cNvPicPr>
            <a:picLocks noChangeAspect="1" noChangeArrowheads="1"/>
          </p:cNvPicPr>
          <p:nvPr/>
        </p:nvPicPr>
        <p:blipFill>
          <a:blip r:embed="rId8" cstate="print"/>
          <a:srcRect/>
          <a:stretch>
            <a:fillRect/>
          </a:stretch>
        </p:blipFill>
        <p:spPr bwMode="auto">
          <a:xfrm>
            <a:off x="3200400" y="2743200"/>
            <a:ext cx="1447800" cy="858838"/>
          </a:xfrm>
          <a:prstGeom prst="rect">
            <a:avLst/>
          </a:prstGeom>
          <a:noFill/>
        </p:spPr>
      </p:pic>
      <p:pic>
        <p:nvPicPr>
          <p:cNvPr id="194631" name="Picture 71" descr="A:\788.JPG"/>
          <p:cNvPicPr>
            <a:picLocks noChangeAspect="1" noChangeArrowheads="1"/>
          </p:cNvPicPr>
          <p:nvPr/>
        </p:nvPicPr>
        <p:blipFill>
          <a:blip r:embed="rId9" cstate="print"/>
          <a:srcRect/>
          <a:stretch>
            <a:fillRect/>
          </a:stretch>
        </p:blipFill>
        <p:spPr bwMode="auto">
          <a:xfrm>
            <a:off x="4038600" y="4419600"/>
            <a:ext cx="1676400" cy="1023938"/>
          </a:xfrm>
          <a:prstGeom prst="rect">
            <a:avLst/>
          </a:prstGeom>
          <a:noFill/>
        </p:spPr>
      </p:pic>
      <p:pic>
        <p:nvPicPr>
          <p:cNvPr id="194633" name="Picture 73"/>
          <p:cNvPicPr>
            <a:picLocks noChangeAspect="1" noChangeArrowheads="1"/>
          </p:cNvPicPr>
          <p:nvPr/>
        </p:nvPicPr>
        <p:blipFill>
          <a:blip r:embed="rId10" cstate="print"/>
          <a:srcRect/>
          <a:stretch>
            <a:fillRect/>
          </a:stretch>
        </p:blipFill>
        <p:spPr bwMode="auto">
          <a:xfrm>
            <a:off x="3484563" y="3525838"/>
            <a:ext cx="1206500" cy="1333500"/>
          </a:xfrm>
          <a:prstGeom prst="rect">
            <a:avLst/>
          </a:prstGeom>
          <a:noFill/>
          <a:ln w="12700">
            <a:noFill/>
            <a:miter lim="800000"/>
            <a:headEnd/>
            <a:tailEnd/>
          </a:ln>
          <a:effectLst/>
        </p:spPr>
      </p:pic>
      <p:pic>
        <p:nvPicPr>
          <p:cNvPr id="194632" name="Picture 72" descr="A:\cruznema.JPG"/>
          <p:cNvPicPr>
            <a:picLocks noChangeAspect="1" noChangeArrowheads="1"/>
          </p:cNvPicPr>
          <p:nvPr/>
        </p:nvPicPr>
        <p:blipFill>
          <a:blip r:embed="rId11" cstate="print"/>
          <a:srcRect/>
          <a:stretch>
            <a:fillRect/>
          </a:stretch>
        </p:blipFill>
        <p:spPr bwMode="auto">
          <a:xfrm>
            <a:off x="3017838" y="4419600"/>
            <a:ext cx="1323975" cy="2209800"/>
          </a:xfrm>
          <a:prstGeom prst="rect">
            <a:avLst/>
          </a:prstGeom>
          <a:noFill/>
        </p:spPr>
      </p:pic>
      <p:graphicFrame>
        <p:nvGraphicFramePr>
          <p:cNvPr id="77826" name="Object 87"/>
          <p:cNvGraphicFramePr>
            <a:graphicFrameLocks noChangeAspect="1"/>
          </p:cNvGraphicFramePr>
          <p:nvPr/>
        </p:nvGraphicFramePr>
        <p:xfrm>
          <a:off x="76199" y="1676400"/>
          <a:ext cx="933081" cy="1042988"/>
        </p:xfrm>
        <a:graphic>
          <a:graphicData uri="http://schemas.openxmlformats.org/presentationml/2006/ole">
            <p:oleObj spid="_x0000_s77835" name="Clip" r:id="rId12" imgW="1493215" imgH="1686154" progId="">
              <p:embed/>
            </p:oleObj>
          </a:graphicData>
        </a:graphic>
      </p:graphicFrame>
    </p:spTree>
  </p:cSld>
  <p:clrMapOvr>
    <a:masterClrMapping/>
  </p:clrMapOvr>
  <p:transition spd="slow">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Oval 1026"/>
          <p:cNvSpPr>
            <a:spLocks noChangeArrowheads="1"/>
          </p:cNvSpPr>
          <p:nvPr/>
        </p:nvSpPr>
        <p:spPr bwMode="auto">
          <a:xfrm>
            <a:off x="2101850" y="14541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2515" name="Oval 1027"/>
          <p:cNvSpPr>
            <a:spLocks noChangeArrowheads="1"/>
          </p:cNvSpPr>
          <p:nvPr/>
        </p:nvSpPr>
        <p:spPr bwMode="auto">
          <a:xfrm>
            <a:off x="21018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2516" name="Oval 1028"/>
          <p:cNvSpPr>
            <a:spLocks noChangeArrowheads="1"/>
          </p:cNvSpPr>
          <p:nvPr/>
        </p:nvSpPr>
        <p:spPr bwMode="auto">
          <a:xfrm>
            <a:off x="3968750" y="14541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2517" name="Oval 1029"/>
          <p:cNvSpPr>
            <a:spLocks noChangeArrowheads="1"/>
          </p:cNvSpPr>
          <p:nvPr/>
        </p:nvSpPr>
        <p:spPr bwMode="auto">
          <a:xfrm>
            <a:off x="3968750" y="238760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2518" name="Oval 1030"/>
          <p:cNvSpPr>
            <a:spLocks noChangeArrowheads="1"/>
          </p:cNvSpPr>
          <p:nvPr/>
        </p:nvSpPr>
        <p:spPr bwMode="auto">
          <a:xfrm>
            <a:off x="39687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2519" name="Oval 1031"/>
          <p:cNvSpPr>
            <a:spLocks noChangeArrowheads="1"/>
          </p:cNvSpPr>
          <p:nvPr/>
        </p:nvSpPr>
        <p:spPr bwMode="auto">
          <a:xfrm>
            <a:off x="39687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2520" name="Oval 1032"/>
          <p:cNvSpPr>
            <a:spLocks noChangeArrowheads="1"/>
          </p:cNvSpPr>
          <p:nvPr/>
        </p:nvSpPr>
        <p:spPr bwMode="auto">
          <a:xfrm>
            <a:off x="3968750" y="51117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2521" name="Oval 1033"/>
          <p:cNvSpPr>
            <a:spLocks noChangeArrowheads="1"/>
          </p:cNvSpPr>
          <p:nvPr/>
        </p:nvSpPr>
        <p:spPr bwMode="auto">
          <a:xfrm>
            <a:off x="5797550" y="14541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2522" name="Oval 1034"/>
          <p:cNvSpPr>
            <a:spLocks noChangeArrowheads="1"/>
          </p:cNvSpPr>
          <p:nvPr/>
        </p:nvSpPr>
        <p:spPr bwMode="auto">
          <a:xfrm>
            <a:off x="5797550" y="238760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2523" name="Oval 1035"/>
          <p:cNvSpPr>
            <a:spLocks noChangeArrowheads="1"/>
          </p:cNvSpPr>
          <p:nvPr/>
        </p:nvSpPr>
        <p:spPr bwMode="auto">
          <a:xfrm>
            <a:off x="57975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2524" name="Oval 1036"/>
          <p:cNvSpPr>
            <a:spLocks noChangeArrowheads="1"/>
          </p:cNvSpPr>
          <p:nvPr/>
        </p:nvSpPr>
        <p:spPr bwMode="auto">
          <a:xfrm>
            <a:off x="57975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2525" name="Oval 1037"/>
          <p:cNvSpPr>
            <a:spLocks noChangeArrowheads="1"/>
          </p:cNvSpPr>
          <p:nvPr/>
        </p:nvSpPr>
        <p:spPr bwMode="auto">
          <a:xfrm>
            <a:off x="7626350" y="238760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2526" name="Oval 1038"/>
          <p:cNvSpPr>
            <a:spLocks noChangeArrowheads="1"/>
          </p:cNvSpPr>
          <p:nvPr/>
        </p:nvSpPr>
        <p:spPr bwMode="auto">
          <a:xfrm>
            <a:off x="76263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2527" name="Oval 1039"/>
          <p:cNvSpPr>
            <a:spLocks noChangeArrowheads="1"/>
          </p:cNvSpPr>
          <p:nvPr/>
        </p:nvSpPr>
        <p:spPr bwMode="auto">
          <a:xfrm>
            <a:off x="76263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2528" name="Line 1040"/>
          <p:cNvSpPr>
            <a:spLocks noChangeShapeType="1"/>
          </p:cNvSpPr>
          <p:nvPr/>
        </p:nvSpPr>
        <p:spPr bwMode="auto">
          <a:xfrm flipH="1">
            <a:off x="1193800" y="1854200"/>
            <a:ext cx="965200" cy="13208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192529" name="Line 1041"/>
          <p:cNvSpPr>
            <a:spLocks noChangeShapeType="1"/>
          </p:cNvSpPr>
          <p:nvPr/>
        </p:nvSpPr>
        <p:spPr bwMode="auto">
          <a:xfrm flipH="1" flipV="1">
            <a:off x="1193800" y="3556000"/>
            <a:ext cx="1022350" cy="1555750"/>
          </a:xfrm>
          <a:prstGeom prst="line">
            <a:avLst/>
          </a:prstGeom>
          <a:noFill/>
          <a:ln w="50800">
            <a:solidFill>
              <a:schemeClr val="tx1"/>
            </a:solidFill>
            <a:round/>
            <a:headEnd type="triangle" w="med" len="med"/>
            <a:tailEnd/>
          </a:ln>
          <a:effectLst/>
        </p:spPr>
        <p:txBody>
          <a:bodyPr wrap="none" anchor="ctr"/>
          <a:lstStyle/>
          <a:p>
            <a:endParaRPr lang="en-US"/>
          </a:p>
        </p:txBody>
      </p:sp>
      <p:sp>
        <p:nvSpPr>
          <p:cNvPr id="192530" name="Line 1042"/>
          <p:cNvSpPr>
            <a:spLocks noChangeShapeType="1"/>
          </p:cNvSpPr>
          <p:nvPr/>
        </p:nvSpPr>
        <p:spPr bwMode="auto">
          <a:xfrm flipH="1" flipV="1">
            <a:off x="1270000" y="3556000"/>
            <a:ext cx="812800" cy="6604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192531" name="Line 1043"/>
          <p:cNvSpPr>
            <a:spLocks noChangeShapeType="1"/>
          </p:cNvSpPr>
          <p:nvPr/>
        </p:nvSpPr>
        <p:spPr bwMode="auto">
          <a:xfrm flipH="1">
            <a:off x="1346200" y="3429000"/>
            <a:ext cx="736600" cy="0"/>
          </a:xfrm>
          <a:prstGeom prst="line">
            <a:avLst/>
          </a:prstGeom>
          <a:noFill/>
          <a:ln w="50800">
            <a:solidFill>
              <a:schemeClr val="tx1"/>
            </a:solidFill>
            <a:round/>
            <a:headEnd type="triangle" w="med" len="med"/>
            <a:tailEnd/>
          </a:ln>
          <a:effectLst/>
        </p:spPr>
        <p:txBody>
          <a:bodyPr wrap="none" anchor="ctr"/>
          <a:lstStyle/>
          <a:p>
            <a:endParaRPr lang="en-US"/>
          </a:p>
        </p:txBody>
      </p:sp>
      <p:sp>
        <p:nvSpPr>
          <p:cNvPr id="192532" name="Oval 1044"/>
          <p:cNvSpPr>
            <a:spLocks noChangeArrowheads="1"/>
          </p:cNvSpPr>
          <p:nvPr/>
        </p:nvSpPr>
        <p:spPr bwMode="auto">
          <a:xfrm>
            <a:off x="2101850" y="238760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2533" name="Oval 1045"/>
          <p:cNvSpPr>
            <a:spLocks noChangeArrowheads="1"/>
          </p:cNvSpPr>
          <p:nvPr/>
        </p:nvSpPr>
        <p:spPr bwMode="auto">
          <a:xfrm>
            <a:off x="21018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2534" name="Oval 1046"/>
          <p:cNvSpPr>
            <a:spLocks noChangeArrowheads="1"/>
          </p:cNvSpPr>
          <p:nvPr/>
        </p:nvSpPr>
        <p:spPr bwMode="auto">
          <a:xfrm>
            <a:off x="2159000" y="51498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2535" name="Line 1047"/>
          <p:cNvSpPr>
            <a:spLocks noChangeShapeType="1"/>
          </p:cNvSpPr>
          <p:nvPr/>
        </p:nvSpPr>
        <p:spPr bwMode="auto">
          <a:xfrm flipV="1">
            <a:off x="1397000" y="2641600"/>
            <a:ext cx="635000" cy="6604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2536" name="Line 1048"/>
          <p:cNvSpPr>
            <a:spLocks noChangeShapeType="1"/>
          </p:cNvSpPr>
          <p:nvPr/>
        </p:nvSpPr>
        <p:spPr bwMode="auto">
          <a:xfrm>
            <a:off x="2540000" y="16002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2537" name="Line 1049"/>
          <p:cNvSpPr>
            <a:spLocks noChangeShapeType="1"/>
          </p:cNvSpPr>
          <p:nvPr/>
        </p:nvSpPr>
        <p:spPr bwMode="auto">
          <a:xfrm>
            <a:off x="2540000" y="43434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2538" name="Line 1050"/>
          <p:cNvSpPr>
            <a:spLocks noChangeShapeType="1"/>
          </p:cNvSpPr>
          <p:nvPr/>
        </p:nvSpPr>
        <p:spPr bwMode="auto">
          <a:xfrm flipV="1">
            <a:off x="2520950" y="4394200"/>
            <a:ext cx="1339850" cy="79375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2539" name="Line 1051"/>
          <p:cNvSpPr>
            <a:spLocks noChangeShapeType="1"/>
          </p:cNvSpPr>
          <p:nvPr/>
        </p:nvSpPr>
        <p:spPr bwMode="auto">
          <a:xfrm>
            <a:off x="2463800" y="4521200"/>
            <a:ext cx="1397000" cy="5588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192540" name="Line 1052"/>
          <p:cNvSpPr>
            <a:spLocks noChangeShapeType="1"/>
          </p:cNvSpPr>
          <p:nvPr/>
        </p:nvSpPr>
        <p:spPr bwMode="auto">
          <a:xfrm>
            <a:off x="2501900" y="249555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2541" name="Line 1053"/>
          <p:cNvSpPr>
            <a:spLocks noChangeShapeType="1"/>
          </p:cNvSpPr>
          <p:nvPr/>
        </p:nvSpPr>
        <p:spPr bwMode="auto">
          <a:xfrm>
            <a:off x="2540000" y="34290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2542" name="Line 1054"/>
          <p:cNvSpPr>
            <a:spLocks noChangeShapeType="1"/>
          </p:cNvSpPr>
          <p:nvPr/>
        </p:nvSpPr>
        <p:spPr bwMode="auto">
          <a:xfrm>
            <a:off x="4368800" y="1600200"/>
            <a:ext cx="12446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2543" name="Line 1055"/>
          <p:cNvSpPr>
            <a:spLocks noChangeShapeType="1"/>
          </p:cNvSpPr>
          <p:nvPr/>
        </p:nvSpPr>
        <p:spPr bwMode="auto">
          <a:xfrm flipV="1">
            <a:off x="4368800" y="1727200"/>
            <a:ext cx="1320800" cy="7366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2544" name="Line 1056"/>
          <p:cNvSpPr>
            <a:spLocks noChangeShapeType="1"/>
          </p:cNvSpPr>
          <p:nvPr/>
        </p:nvSpPr>
        <p:spPr bwMode="auto">
          <a:xfrm>
            <a:off x="4368800" y="1701800"/>
            <a:ext cx="1320800" cy="6350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2545" name="Line 1057"/>
          <p:cNvSpPr>
            <a:spLocks noChangeShapeType="1"/>
          </p:cNvSpPr>
          <p:nvPr/>
        </p:nvSpPr>
        <p:spPr bwMode="auto">
          <a:xfrm>
            <a:off x="4368800" y="25146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2546" name="Line 1058"/>
          <p:cNvSpPr>
            <a:spLocks noChangeShapeType="1"/>
          </p:cNvSpPr>
          <p:nvPr/>
        </p:nvSpPr>
        <p:spPr bwMode="auto">
          <a:xfrm flipV="1">
            <a:off x="4368800" y="2565400"/>
            <a:ext cx="1397000" cy="7366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2547" name="Line 1059"/>
          <p:cNvSpPr>
            <a:spLocks noChangeShapeType="1"/>
          </p:cNvSpPr>
          <p:nvPr/>
        </p:nvSpPr>
        <p:spPr bwMode="auto">
          <a:xfrm>
            <a:off x="4292600" y="1701800"/>
            <a:ext cx="1473200" cy="15494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2548" name="Line 1060"/>
          <p:cNvSpPr>
            <a:spLocks noChangeShapeType="1"/>
          </p:cNvSpPr>
          <p:nvPr/>
        </p:nvSpPr>
        <p:spPr bwMode="auto">
          <a:xfrm flipV="1">
            <a:off x="4368800" y="3479800"/>
            <a:ext cx="1320800" cy="7366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2549" name="Line 1061"/>
          <p:cNvSpPr>
            <a:spLocks noChangeShapeType="1"/>
          </p:cNvSpPr>
          <p:nvPr/>
        </p:nvSpPr>
        <p:spPr bwMode="auto">
          <a:xfrm flipV="1">
            <a:off x="4368800" y="3556000"/>
            <a:ext cx="1397000" cy="15748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2550" name="Line 1062"/>
          <p:cNvSpPr>
            <a:spLocks noChangeShapeType="1"/>
          </p:cNvSpPr>
          <p:nvPr/>
        </p:nvSpPr>
        <p:spPr bwMode="auto">
          <a:xfrm>
            <a:off x="4368800" y="43434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2551" name="Line 1063"/>
          <p:cNvSpPr>
            <a:spLocks noChangeShapeType="1"/>
          </p:cNvSpPr>
          <p:nvPr/>
        </p:nvSpPr>
        <p:spPr bwMode="auto">
          <a:xfrm>
            <a:off x="4368800" y="3606800"/>
            <a:ext cx="1320800" cy="5588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2552" name="Line 1064"/>
          <p:cNvSpPr>
            <a:spLocks noChangeShapeType="1"/>
          </p:cNvSpPr>
          <p:nvPr/>
        </p:nvSpPr>
        <p:spPr bwMode="auto">
          <a:xfrm>
            <a:off x="6197600" y="1778000"/>
            <a:ext cx="1397000" cy="14732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2553" name="Line 1065"/>
          <p:cNvSpPr>
            <a:spLocks noChangeShapeType="1"/>
          </p:cNvSpPr>
          <p:nvPr/>
        </p:nvSpPr>
        <p:spPr bwMode="auto">
          <a:xfrm>
            <a:off x="6197600" y="2692400"/>
            <a:ext cx="1320800" cy="6350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2554" name="Line 1066"/>
          <p:cNvSpPr>
            <a:spLocks noChangeShapeType="1"/>
          </p:cNvSpPr>
          <p:nvPr/>
        </p:nvSpPr>
        <p:spPr bwMode="auto">
          <a:xfrm>
            <a:off x="6197600" y="34290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2555" name="Line 1067"/>
          <p:cNvSpPr>
            <a:spLocks noChangeShapeType="1"/>
          </p:cNvSpPr>
          <p:nvPr/>
        </p:nvSpPr>
        <p:spPr bwMode="auto">
          <a:xfrm flipV="1">
            <a:off x="6197600" y="3479800"/>
            <a:ext cx="1397000" cy="8128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2556" name="Line 1068"/>
          <p:cNvSpPr>
            <a:spLocks noChangeShapeType="1"/>
          </p:cNvSpPr>
          <p:nvPr/>
        </p:nvSpPr>
        <p:spPr bwMode="auto">
          <a:xfrm>
            <a:off x="6197600" y="25146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2557" name="Line 1069"/>
          <p:cNvSpPr>
            <a:spLocks noChangeShapeType="1"/>
          </p:cNvSpPr>
          <p:nvPr/>
        </p:nvSpPr>
        <p:spPr bwMode="auto">
          <a:xfrm>
            <a:off x="6197600" y="2692400"/>
            <a:ext cx="1397000" cy="14732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2558" name="Line 1070"/>
          <p:cNvSpPr>
            <a:spLocks noChangeShapeType="1"/>
          </p:cNvSpPr>
          <p:nvPr/>
        </p:nvSpPr>
        <p:spPr bwMode="auto">
          <a:xfrm>
            <a:off x="6197600" y="1701800"/>
            <a:ext cx="1397000" cy="7112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2559" name="Line 1071"/>
          <p:cNvSpPr>
            <a:spLocks noChangeShapeType="1"/>
          </p:cNvSpPr>
          <p:nvPr/>
        </p:nvSpPr>
        <p:spPr bwMode="auto">
          <a:xfrm flipH="1">
            <a:off x="2432050" y="1682750"/>
            <a:ext cx="3194050" cy="6350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192560" name="Line 1072"/>
          <p:cNvSpPr>
            <a:spLocks noChangeShapeType="1"/>
          </p:cNvSpPr>
          <p:nvPr/>
        </p:nvSpPr>
        <p:spPr bwMode="auto">
          <a:xfrm flipH="1">
            <a:off x="2413000" y="3454400"/>
            <a:ext cx="3327400" cy="7874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2561" name="Arc 1073"/>
          <p:cNvSpPr>
            <a:spLocks/>
          </p:cNvSpPr>
          <p:nvPr/>
        </p:nvSpPr>
        <p:spPr bwMode="auto">
          <a:xfrm>
            <a:off x="1093788" y="1398588"/>
            <a:ext cx="1117600" cy="1727200"/>
          </a:xfrm>
          <a:custGeom>
            <a:avLst/>
            <a:gdLst>
              <a:gd name="G0" fmla="+- 21600 0 0"/>
              <a:gd name="G1" fmla="+- 21600 0 0"/>
              <a:gd name="G2" fmla="+- 21600 0 0"/>
              <a:gd name="T0" fmla="*/ 0 w 21600"/>
              <a:gd name="T1" fmla="*/ 21600 h 21600"/>
              <a:gd name="T2" fmla="*/ 21569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2"/>
                  <a:pt x="9651" y="17"/>
                  <a:pt x="21569" y="0"/>
                </a:cubicBezTo>
              </a:path>
              <a:path w="21600" h="21600" stroke="0" extrusionOk="0">
                <a:moveTo>
                  <a:pt x="0" y="21600"/>
                </a:moveTo>
                <a:cubicBezTo>
                  <a:pt x="0" y="9682"/>
                  <a:pt x="9651" y="17"/>
                  <a:pt x="21569" y="0"/>
                </a:cubicBezTo>
                <a:lnTo>
                  <a:pt x="21600" y="21600"/>
                </a:lnTo>
                <a:close/>
              </a:path>
            </a:pathLst>
          </a:custGeom>
          <a:noFill/>
          <a:ln w="50800" cap="rnd">
            <a:solidFill>
              <a:schemeClr val="tx1"/>
            </a:solidFill>
            <a:round/>
            <a:headEnd type="triangle" w="med" len="med"/>
            <a:tailEnd/>
          </a:ln>
          <a:effectLst/>
        </p:spPr>
        <p:txBody>
          <a:bodyPr wrap="none" anchor="ctr"/>
          <a:lstStyle/>
          <a:p>
            <a:endParaRPr lang="en-US"/>
          </a:p>
        </p:txBody>
      </p:sp>
      <p:sp>
        <p:nvSpPr>
          <p:cNvPr id="192562" name="Arc 1074"/>
          <p:cNvSpPr>
            <a:spLocks/>
          </p:cNvSpPr>
          <p:nvPr/>
        </p:nvSpPr>
        <p:spPr bwMode="auto">
          <a:xfrm rot="10800000">
            <a:off x="1065213" y="3665538"/>
            <a:ext cx="1119187" cy="1727200"/>
          </a:xfrm>
          <a:custGeom>
            <a:avLst/>
            <a:gdLst>
              <a:gd name="G0" fmla="+- 31 0 0"/>
              <a:gd name="G1" fmla="+- 21600 0 0"/>
              <a:gd name="G2" fmla="+- 21600 0 0"/>
              <a:gd name="T0" fmla="*/ 0 w 21631"/>
              <a:gd name="T1" fmla="*/ 0 h 21600"/>
              <a:gd name="T2" fmla="*/ 21631 w 21631"/>
              <a:gd name="T3" fmla="*/ 21600 h 21600"/>
              <a:gd name="T4" fmla="*/ 31 w 21631"/>
              <a:gd name="T5" fmla="*/ 21600 h 21600"/>
            </a:gdLst>
            <a:ahLst/>
            <a:cxnLst>
              <a:cxn ang="0">
                <a:pos x="T0" y="T1"/>
              </a:cxn>
              <a:cxn ang="0">
                <a:pos x="T2" y="T3"/>
              </a:cxn>
              <a:cxn ang="0">
                <a:pos x="T4" y="T5"/>
              </a:cxn>
            </a:cxnLst>
            <a:rect l="0" t="0" r="r" b="b"/>
            <a:pathLst>
              <a:path w="21631" h="21600" fill="none" extrusionOk="0">
                <a:moveTo>
                  <a:pt x="0" y="0"/>
                </a:moveTo>
                <a:cubicBezTo>
                  <a:pt x="10" y="0"/>
                  <a:pt x="20" y="-1"/>
                  <a:pt x="31" y="0"/>
                </a:cubicBezTo>
                <a:cubicBezTo>
                  <a:pt x="11960" y="0"/>
                  <a:pt x="21631" y="9670"/>
                  <a:pt x="21631" y="21600"/>
                </a:cubicBezTo>
              </a:path>
              <a:path w="21631" h="21600" stroke="0" extrusionOk="0">
                <a:moveTo>
                  <a:pt x="0" y="0"/>
                </a:moveTo>
                <a:cubicBezTo>
                  <a:pt x="10" y="0"/>
                  <a:pt x="20" y="-1"/>
                  <a:pt x="31" y="0"/>
                </a:cubicBezTo>
                <a:cubicBezTo>
                  <a:pt x="11960" y="0"/>
                  <a:pt x="21631" y="9670"/>
                  <a:pt x="21631" y="21600"/>
                </a:cubicBezTo>
                <a:lnTo>
                  <a:pt x="31" y="21600"/>
                </a:lnTo>
                <a:close/>
              </a:path>
            </a:pathLst>
          </a:custGeom>
          <a:noFill/>
          <a:ln w="50800" cap="rnd">
            <a:solidFill>
              <a:schemeClr val="tx1"/>
            </a:solidFill>
            <a:round/>
            <a:headEnd/>
            <a:tailEnd type="triangle" w="med" len="med"/>
          </a:ln>
          <a:effectLst/>
        </p:spPr>
        <p:txBody>
          <a:bodyPr wrap="none" anchor="ctr"/>
          <a:lstStyle/>
          <a:p>
            <a:endParaRPr lang="en-US"/>
          </a:p>
        </p:txBody>
      </p:sp>
      <p:sp>
        <p:nvSpPr>
          <p:cNvPr id="192563" name="Arc 1075"/>
          <p:cNvSpPr>
            <a:spLocks/>
          </p:cNvSpPr>
          <p:nvPr/>
        </p:nvSpPr>
        <p:spPr bwMode="auto">
          <a:xfrm>
            <a:off x="1017588" y="1093788"/>
            <a:ext cx="1193800" cy="1955800"/>
          </a:xfrm>
          <a:custGeom>
            <a:avLst/>
            <a:gdLst>
              <a:gd name="G0" fmla="+- 21600 0 0"/>
              <a:gd name="G1" fmla="+- 21600 0 0"/>
              <a:gd name="G2" fmla="+- 21600 0 0"/>
              <a:gd name="T0" fmla="*/ 0 w 21600"/>
              <a:gd name="T1" fmla="*/ 21600 h 21600"/>
              <a:gd name="T2" fmla="*/ 21571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1"/>
                  <a:pt x="9652" y="16"/>
                  <a:pt x="21571" y="0"/>
                </a:cubicBezTo>
              </a:path>
              <a:path w="21600" h="21600" stroke="0" extrusionOk="0">
                <a:moveTo>
                  <a:pt x="0" y="21600"/>
                </a:moveTo>
                <a:cubicBezTo>
                  <a:pt x="0" y="9681"/>
                  <a:pt x="9652" y="16"/>
                  <a:pt x="21571" y="0"/>
                </a:cubicBezTo>
                <a:lnTo>
                  <a:pt x="21600" y="21600"/>
                </a:lnTo>
                <a:close/>
              </a:path>
            </a:pathLst>
          </a:custGeom>
          <a:noFill/>
          <a:ln w="50800" cap="rnd">
            <a:solidFill>
              <a:schemeClr val="tx1"/>
            </a:solidFill>
            <a:round/>
            <a:headEnd type="triangle" w="med" len="med"/>
            <a:tailEnd/>
          </a:ln>
          <a:effectLst/>
        </p:spPr>
        <p:txBody>
          <a:bodyPr wrap="none" anchor="ctr"/>
          <a:lstStyle/>
          <a:p>
            <a:endParaRPr lang="en-US"/>
          </a:p>
        </p:txBody>
      </p:sp>
      <p:sp>
        <p:nvSpPr>
          <p:cNvPr id="192564" name="Arc 1076"/>
          <p:cNvSpPr>
            <a:spLocks/>
          </p:cNvSpPr>
          <p:nvPr/>
        </p:nvSpPr>
        <p:spPr bwMode="auto">
          <a:xfrm>
            <a:off x="928688" y="776288"/>
            <a:ext cx="1282700" cy="2273300"/>
          </a:xfrm>
          <a:custGeom>
            <a:avLst/>
            <a:gdLst>
              <a:gd name="G0" fmla="+- 21600 0 0"/>
              <a:gd name="G1" fmla="+- 21600 0 0"/>
              <a:gd name="G2" fmla="+- 21600 0 0"/>
              <a:gd name="T0" fmla="*/ 0 w 21600"/>
              <a:gd name="T1" fmla="*/ 21600 h 21600"/>
              <a:gd name="T2" fmla="*/ 21573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1"/>
                  <a:pt x="9654" y="14"/>
                  <a:pt x="21573" y="0"/>
                </a:cubicBezTo>
              </a:path>
              <a:path w="21600" h="21600" stroke="0" extrusionOk="0">
                <a:moveTo>
                  <a:pt x="0" y="21600"/>
                </a:moveTo>
                <a:cubicBezTo>
                  <a:pt x="0" y="9681"/>
                  <a:pt x="9654" y="14"/>
                  <a:pt x="21573" y="0"/>
                </a:cubicBezTo>
                <a:lnTo>
                  <a:pt x="21600" y="21600"/>
                </a:lnTo>
                <a:close/>
              </a:path>
            </a:pathLst>
          </a:custGeom>
          <a:noFill/>
          <a:ln w="25400" cap="rnd">
            <a:solidFill>
              <a:schemeClr val="tx1"/>
            </a:solidFill>
            <a:round/>
            <a:headEnd type="triangle" w="med" len="med"/>
            <a:tailEnd/>
          </a:ln>
          <a:effectLst/>
        </p:spPr>
        <p:txBody>
          <a:bodyPr wrap="none" anchor="ctr"/>
          <a:lstStyle/>
          <a:p>
            <a:endParaRPr lang="en-US"/>
          </a:p>
        </p:txBody>
      </p:sp>
      <p:sp>
        <p:nvSpPr>
          <p:cNvPr id="192565" name="Arc 1077"/>
          <p:cNvSpPr>
            <a:spLocks/>
          </p:cNvSpPr>
          <p:nvPr/>
        </p:nvSpPr>
        <p:spPr bwMode="auto">
          <a:xfrm>
            <a:off x="852488" y="547688"/>
            <a:ext cx="1358900" cy="2425700"/>
          </a:xfrm>
          <a:custGeom>
            <a:avLst/>
            <a:gdLst>
              <a:gd name="G0" fmla="+- 21600 0 0"/>
              <a:gd name="G1" fmla="+- 21600 0 0"/>
              <a:gd name="G2" fmla="+- 21600 0 0"/>
              <a:gd name="T0" fmla="*/ 0 w 21600"/>
              <a:gd name="T1" fmla="*/ 21600 h 21600"/>
              <a:gd name="T2" fmla="*/ 21575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0"/>
                  <a:pt x="9655" y="13"/>
                  <a:pt x="21575" y="0"/>
                </a:cubicBezTo>
              </a:path>
              <a:path w="21600" h="21600" stroke="0" extrusionOk="0">
                <a:moveTo>
                  <a:pt x="0" y="21600"/>
                </a:moveTo>
                <a:cubicBezTo>
                  <a:pt x="0" y="9680"/>
                  <a:pt x="9655" y="13"/>
                  <a:pt x="21575" y="0"/>
                </a:cubicBezTo>
                <a:lnTo>
                  <a:pt x="21600" y="21600"/>
                </a:lnTo>
                <a:close/>
              </a:path>
            </a:pathLst>
          </a:custGeom>
          <a:noFill/>
          <a:ln w="25400" cap="rnd">
            <a:solidFill>
              <a:schemeClr val="tx1"/>
            </a:solidFill>
            <a:round/>
            <a:headEnd type="triangle" w="med" len="med"/>
            <a:tailEnd/>
          </a:ln>
          <a:effectLst/>
        </p:spPr>
        <p:txBody>
          <a:bodyPr wrap="none" anchor="ctr"/>
          <a:lstStyle/>
          <a:p>
            <a:endParaRPr lang="en-US"/>
          </a:p>
        </p:txBody>
      </p:sp>
      <p:sp>
        <p:nvSpPr>
          <p:cNvPr id="192566" name="Line 1078"/>
          <p:cNvSpPr>
            <a:spLocks noChangeShapeType="1"/>
          </p:cNvSpPr>
          <p:nvPr/>
        </p:nvSpPr>
        <p:spPr bwMode="auto">
          <a:xfrm flipH="1" flipV="1">
            <a:off x="2209800" y="1104900"/>
            <a:ext cx="1701800" cy="387350"/>
          </a:xfrm>
          <a:prstGeom prst="line">
            <a:avLst/>
          </a:prstGeom>
          <a:noFill/>
          <a:ln w="50800">
            <a:solidFill>
              <a:schemeClr val="tx1"/>
            </a:solidFill>
            <a:round/>
            <a:headEnd/>
            <a:tailEnd/>
          </a:ln>
          <a:effectLst/>
        </p:spPr>
        <p:txBody>
          <a:bodyPr wrap="none" anchor="ctr"/>
          <a:lstStyle/>
          <a:p>
            <a:endParaRPr lang="en-US"/>
          </a:p>
        </p:txBody>
      </p:sp>
      <p:sp>
        <p:nvSpPr>
          <p:cNvPr id="192567" name="Line 1079"/>
          <p:cNvSpPr>
            <a:spLocks noChangeShapeType="1"/>
          </p:cNvSpPr>
          <p:nvPr/>
        </p:nvSpPr>
        <p:spPr bwMode="auto">
          <a:xfrm flipH="1" flipV="1">
            <a:off x="2197100" y="787400"/>
            <a:ext cx="3587750" cy="730250"/>
          </a:xfrm>
          <a:prstGeom prst="line">
            <a:avLst/>
          </a:prstGeom>
          <a:noFill/>
          <a:ln w="25400">
            <a:solidFill>
              <a:schemeClr val="tx1"/>
            </a:solidFill>
            <a:round/>
            <a:headEnd/>
            <a:tailEnd/>
          </a:ln>
          <a:effectLst/>
        </p:spPr>
        <p:txBody>
          <a:bodyPr wrap="none" anchor="ctr"/>
          <a:lstStyle/>
          <a:p>
            <a:endParaRPr lang="en-US"/>
          </a:p>
        </p:txBody>
      </p:sp>
      <p:sp>
        <p:nvSpPr>
          <p:cNvPr id="192568" name="Arc 1080"/>
          <p:cNvSpPr>
            <a:spLocks/>
          </p:cNvSpPr>
          <p:nvPr/>
        </p:nvSpPr>
        <p:spPr bwMode="auto">
          <a:xfrm>
            <a:off x="2190750" y="547688"/>
            <a:ext cx="5473700" cy="18161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rnd">
            <a:solidFill>
              <a:schemeClr val="tx1"/>
            </a:solidFill>
            <a:round/>
            <a:headEnd/>
            <a:tailEnd/>
          </a:ln>
          <a:effectLst/>
        </p:spPr>
        <p:txBody>
          <a:bodyPr wrap="none" anchor="ctr"/>
          <a:lstStyle/>
          <a:p>
            <a:endParaRPr lang="en-US"/>
          </a:p>
        </p:txBody>
      </p:sp>
      <p:sp>
        <p:nvSpPr>
          <p:cNvPr id="192569" name="Arc 1081"/>
          <p:cNvSpPr>
            <a:spLocks/>
          </p:cNvSpPr>
          <p:nvPr/>
        </p:nvSpPr>
        <p:spPr bwMode="auto">
          <a:xfrm rot="10800000">
            <a:off x="989013" y="3836988"/>
            <a:ext cx="1195387" cy="1955800"/>
          </a:xfrm>
          <a:custGeom>
            <a:avLst/>
            <a:gdLst>
              <a:gd name="G0" fmla="+- 29 0 0"/>
              <a:gd name="G1" fmla="+- 21600 0 0"/>
              <a:gd name="G2" fmla="+- 21600 0 0"/>
              <a:gd name="T0" fmla="*/ 0 w 21629"/>
              <a:gd name="T1" fmla="*/ 0 h 21600"/>
              <a:gd name="T2" fmla="*/ 21629 w 21629"/>
              <a:gd name="T3" fmla="*/ 21600 h 21600"/>
              <a:gd name="T4" fmla="*/ 29 w 21629"/>
              <a:gd name="T5" fmla="*/ 21600 h 21600"/>
            </a:gdLst>
            <a:ahLst/>
            <a:cxnLst>
              <a:cxn ang="0">
                <a:pos x="T0" y="T1"/>
              </a:cxn>
              <a:cxn ang="0">
                <a:pos x="T2" y="T3"/>
              </a:cxn>
              <a:cxn ang="0">
                <a:pos x="T4" y="T5"/>
              </a:cxn>
            </a:cxnLst>
            <a:rect l="0" t="0" r="r" b="b"/>
            <a:pathLst>
              <a:path w="21629" h="21600" fill="none" extrusionOk="0">
                <a:moveTo>
                  <a:pt x="0" y="0"/>
                </a:moveTo>
                <a:cubicBezTo>
                  <a:pt x="9" y="0"/>
                  <a:pt x="19" y="-1"/>
                  <a:pt x="29" y="0"/>
                </a:cubicBezTo>
                <a:cubicBezTo>
                  <a:pt x="11958" y="0"/>
                  <a:pt x="21629" y="9670"/>
                  <a:pt x="21629" y="21600"/>
                </a:cubicBezTo>
              </a:path>
              <a:path w="21629" h="21600" stroke="0" extrusionOk="0">
                <a:moveTo>
                  <a:pt x="0" y="0"/>
                </a:moveTo>
                <a:cubicBezTo>
                  <a:pt x="9" y="0"/>
                  <a:pt x="19" y="-1"/>
                  <a:pt x="29" y="0"/>
                </a:cubicBezTo>
                <a:cubicBezTo>
                  <a:pt x="11958" y="0"/>
                  <a:pt x="21629" y="9670"/>
                  <a:pt x="21629" y="21600"/>
                </a:cubicBezTo>
                <a:lnTo>
                  <a:pt x="29" y="21600"/>
                </a:lnTo>
                <a:close/>
              </a:path>
            </a:pathLst>
          </a:custGeom>
          <a:noFill/>
          <a:ln w="50800" cap="rnd">
            <a:solidFill>
              <a:schemeClr val="tx1"/>
            </a:solidFill>
            <a:round/>
            <a:headEnd/>
            <a:tailEnd type="triangle" w="med" len="med"/>
          </a:ln>
          <a:effectLst/>
        </p:spPr>
        <p:txBody>
          <a:bodyPr wrap="none" anchor="ctr"/>
          <a:lstStyle/>
          <a:p>
            <a:endParaRPr lang="en-US"/>
          </a:p>
        </p:txBody>
      </p:sp>
      <p:sp>
        <p:nvSpPr>
          <p:cNvPr id="192570" name="Line 1082"/>
          <p:cNvSpPr>
            <a:spLocks noChangeShapeType="1"/>
          </p:cNvSpPr>
          <p:nvPr/>
        </p:nvSpPr>
        <p:spPr bwMode="auto">
          <a:xfrm flipH="1">
            <a:off x="2184400" y="5340350"/>
            <a:ext cx="1746250" cy="425450"/>
          </a:xfrm>
          <a:prstGeom prst="line">
            <a:avLst/>
          </a:prstGeom>
          <a:noFill/>
          <a:ln w="50800">
            <a:solidFill>
              <a:schemeClr val="tx1"/>
            </a:solidFill>
            <a:round/>
            <a:headEnd/>
            <a:tailEnd/>
          </a:ln>
          <a:effectLst/>
        </p:spPr>
        <p:txBody>
          <a:bodyPr wrap="none" anchor="ctr"/>
          <a:lstStyle/>
          <a:p>
            <a:endParaRPr lang="en-US"/>
          </a:p>
        </p:txBody>
      </p:sp>
      <p:sp>
        <p:nvSpPr>
          <p:cNvPr id="192571" name="Arc 1083"/>
          <p:cNvSpPr>
            <a:spLocks/>
          </p:cNvSpPr>
          <p:nvPr/>
        </p:nvSpPr>
        <p:spPr bwMode="auto">
          <a:xfrm rot="10800000">
            <a:off x="912813" y="3748088"/>
            <a:ext cx="1284287" cy="2273300"/>
          </a:xfrm>
          <a:custGeom>
            <a:avLst/>
            <a:gdLst>
              <a:gd name="G0" fmla="+- 27 0 0"/>
              <a:gd name="G1" fmla="+- 21600 0 0"/>
              <a:gd name="G2" fmla="+- 21600 0 0"/>
              <a:gd name="T0" fmla="*/ 0 w 21627"/>
              <a:gd name="T1" fmla="*/ 0 h 21600"/>
              <a:gd name="T2" fmla="*/ 21627 w 21627"/>
              <a:gd name="T3" fmla="*/ 21600 h 21600"/>
              <a:gd name="T4" fmla="*/ 27 w 21627"/>
              <a:gd name="T5" fmla="*/ 21600 h 21600"/>
            </a:gdLst>
            <a:ahLst/>
            <a:cxnLst>
              <a:cxn ang="0">
                <a:pos x="T0" y="T1"/>
              </a:cxn>
              <a:cxn ang="0">
                <a:pos x="T2" y="T3"/>
              </a:cxn>
              <a:cxn ang="0">
                <a:pos x="T4" y="T5"/>
              </a:cxn>
            </a:cxnLst>
            <a:rect l="0" t="0" r="r" b="b"/>
            <a:pathLst>
              <a:path w="21627" h="21600" fill="none" extrusionOk="0">
                <a:moveTo>
                  <a:pt x="0" y="0"/>
                </a:moveTo>
                <a:cubicBezTo>
                  <a:pt x="9" y="0"/>
                  <a:pt x="18" y="-1"/>
                  <a:pt x="27" y="0"/>
                </a:cubicBezTo>
                <a:cubicBezTo>
                  <a:pt x="11956" y="0"/>
                  <a:pt x="21627" y="9670"/>
                  <a:pt x="21627" y="21600"/>
                </a:cubicBezTo>
              </a:path>
              <a:path w="21627" h="21600" stroke="0" extrusionOk="0">
                <a:moveTo>
                  <a:pt x="0" y="0"/>
                </a:moveTo>
                <a:cubicBezTo>
                  <a:pt x="9" y="0"/>
                  <a:pt x="18" y="-1"/>
                  <a:pt x="27" y="0"/>
                </a:cubicBezTo>
                <a:cubicBezTo>
                  <a:pt x="11956" y="0"/>
                  <a:pt x="21627" y="9670"/>
                  <a:pt x="21627" y="21600"/>
                </a:cubicBezTo>
                <a:lnTo>
                  <a:pt x="27" y="21600"/>
                </a:lnTo>
                <a:close/>
              </a:path>
            </a:pathLst>
          </a:custGeom>
          <a:noFill/>
          <a:ln w="25400" cap="rnd">
            <a:solidFill>
              <a:schemeClr val="tx1"/>
            </a:solidFill>
            <a:round/>
            <a:headEnd/>
            <a:tailEnd type="triangle" w="med" len="med"/>
          </a:ln>
          <a:effectLst/>
        </p:spPr>
        <p:txBody>
          <a:bodyPr wrap="none" anchor="ctr"/>
          <a:lstStyle/>
          <a:p>
            <a:endParaRPr lang="en-US"/>
          </a:p>
        </p:txBody>
      </p:sp>
      <p:sp>
        <p:nvSpPr>
          <p:cNvPr id="192572" name="Arc 1084"/>
          <p:cNvSpPr>
            <a:spLocks/>
          </p:cNvSpPr>
          <p:nvPr/>
        </p:nvSpPr>
        <p:spPr bwMode="auto">
          <a:xfrm>
            <a:off x="2133600" y="4495800"/>
            <a:ext cx="3797300" cy="1511300"/>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5400" cap="rnd">
            <a:solidFill>
              <a:schemeClr val="tx1"/>
            </a:solidFill>
            <a:round/>
            <a:headEnd/>
            <a:tailEnd/>
          </a:ln>
          <a:effectLst/>
        </p:spPr>
        <p:txBody>
          <a:bodyPr wrap="none" anchor="ctr"/>
          <a:lstStyle/>
          <a:p>
            <a:endParaRPr lang="en-US"/>
          </a:p>
        </p:txBody>
      </p:sp>
      <p:sp>
        <p:nvSpPr>
          <p:cNvPr id="192573" name="Arc 1085"/>
          <p:cNvSpPr>
            <a:spLocks/>
          </p:cNvSpPr>
          <p:nvPr/>
        </p:nvSpPr>
        <p:spPr bwMode="auto">
          <a:xfrm rot="10897290">
            <a:off x="876300" y="3862388"/>
            <a:ext cx="1360488" cy="2425700"/>
          </a:xfrm>
          <a:custGeom>
            <a:avLst/>
            <a:gdLst>
              <a:gd name="G0" fmla="+- 25 0 0"/>
              <a:gd name="G1" fmla="+- 21600 0 0"/>
              <a:gd name="G2" fmla="+- 21600 0 0"/>
              <a:gd name="T0" fmla="*/ 0 w 21625"/>
              <a:gd name="T1" fmla="*/ 0 h 21600"/>
              <a:gd name="T2" fmla="*/ 21625 w 21625"/>
              <a:gd name="T3" fmla="*/ 21600 h 21600"/>
              <a:gd name="T4" fmla="*/ 25 w 21625"/>
              <a:gd name="T5" fmla="*/ 21600 h 21600"/>
            </a:gdLst>
            <a:ahLst/>
            <a:cxnLst>
              <a:cxn ang="0">
                <a:pos x="T0" y="T1"/>
              </a:cxn>
              <a:cxn ang="0">
                <a:pos x="T2" y="T3"/>
              </a:cxn>
              <a:cxn ang="0">
                <a:pos x="T4" y="T5"/>
              </a:cxn>
            </a:cxnLst>
            <a:rect l="0" t="0" r="r" b="b"/>
            <a:pathLst>
              <a:path w="21625" h="21600" fill="none" extrusionOk="0">
                <a:moveTo>
                  <a:pt x="0" y="0"/>
                </a:moveTo>
                <a:cubicBezTo>
                  <a:pt x="8" y="0"/>
                  <a:pt x="16" y="-1"/>
                  <a:pt x="25" y="0"/>
                </a:cubicBezTo>
                <a:cubicBezTo>
                  <a:pt x="11954" y="0"/>
                  <a:pt x="21625" y="9670"/>
                  <a:pt x="21625" y="21600"/>
                </a:cubicBezTo>
              </a:path>
              <a:path w="21625" h="21600" stroke="0" extrusionOk="0">
                <a:moveTo>
                  <a:pt x="0" y="0"/>
                </a:moveTo>
                <a:cubicBezTo>
                  <a:pt x="8" y="0"/>
                  <a:pt x="16" y="-1"/>
                  <a:pt x="25" y="0"/>
                </a:cubicBezTo>
                <a:cubicBezTo>
                  <a:pt x="11954" y="0"/>
                  <a:pt x="21625" y="9670"/>
                  <a:pt x="21625" y="21600"/>
                </a:cubicBezTo>
                <a:lnTo>
                  <a:pt x="25" y="21600"/>
                </a:lnTo>
                <a:close/>
              </a:path>
            </a:pathLst>
          </a:custGeom>
          <a:noFill/>
          <a:ln w="25400" cap="rnd">
            <a:solidFill>
              <a:schemeClr val="tx1"/>
            </a:solidFill>
            <a:round/>
            <a:headEnd/>
            <a:tailEnd type="triangle" w="med" len="med"/>
          </a:ln>
          <a:effectLst/>
        </p:spPr>
        <p:txBody>
          <a:bodyPr wrap="none" anchor="ctr"/>
          <a:lstStyle/>
          <a:p>
            <a:endParaRPr lang="en-US"/>
          </a:p>
        </p:txBody>
      </p:sp>
      <p:sp>
        <p:nvSpPr>
          <p:cNvPr id="192574" name="Arc 1086"/>
          <p:cNvSpPr>
            <a:spLocks/>
          </p:cNvSpPr>
          <p:nvPr/>
        </p:nvSpPr>
        <p:spPr bwMode="auto">
          <a:xfrm rot="10891418">
            <a:off x="2254250" y="4562475"/>
            <a:ext cx="5521325" cy="1816100"/>
          </a:xfrm>
          <a:custGeom>
            <a:avLst/>
            <a:gdLst>
              <a:gd name="G0" fmla="+- 21600 0 0"/>
              <a:gd name="G1" fmla="+- 21600 0 0"/>
              <a:gd name="G2" fmla="+- 21600 0 0"/>
              <a:gd name="T0" fmla="*/ 0 w 21782"/>
              <a:gd name="T1" fmla="*/ 21600 h 21600"/>
              <a:gd name="T2" fmla="*/ 21782 w 21782"/>
              <a:gd name="T3" fmla="*/ 1 h 21600"/>
              <a:gd name="T4" fmla="*/ 21600 w 21782"/>
              <a:gd name="T5" fmla="*/ 21600 h 21600"/>
            </a:gdLst>
            <a:ahLst/>
            <a:cxnLst>
              <a:cxn ang="0">
                <a:pos x="T0" y="T1"/>
              </a:cxn>
              <a:cxn ang="0">
                <a:pos x="T2" y="T3"/>
              </a:cxn>
              <a:cxn ang="0">
                <a:pos x="T4" y="T5"/>
              </a:cxn>
            </a:cxnLst>
            <a:rect l="0" t="0" r="r" b="b"/>
            <a:pathLst>
              <a:path w="21782" h="21600" fill="none" extrusionOk="0">
                <a:moveTo>
                  <a:pt x="0" y="21600"/>
                </a:moveTo>
                <a:cubicBezTo>
                  <a:pt x="0" y="9670"/>
                  <a:pt x="9670" y="0"/>
                  <a:pt x="21600" y="0"/>
                </a:cubicBezTo>
                <a:cubicBezTo>
                  <a:pt x="21660" y="0"/>
                  <a:pt x="21721" y="0"/>
                  <a:pt x="21782" y="0"/>
                </a:cubicBezTo>
              </a:path>
              <a:path w="21782" h="21600" stroke="0" extrusionOk="0">
                <a:moveTo>
                  <a:pt x="0" y="21600"/>
                </a:moveTo>
                <a:cubicBezTo>
                  <a:pt x="0" y="9670"/>
                  <a:pt x="9670" y="0"/>
                  <a:pt x="21600" y="0"/>
                </a:cubicBezTo>
                <a:cubicBezTo>
                  <a:pt x="21660" y="0"/>
                  <a:pt x="21721" y="0"/>
                  <a:pt x="21782" y="0"/>
                </a:cubicBezTo>
                <a:lnTo>
                  <a:pt x="21600" y="21600"/>
                </a:lnTo>
                <a:close/>
              </a:path>
            </a:pathLst>
          </a:custGeom>
          <a:noFill/>
          <a:ln w="25400" cap="rnd">
            <a:solidFill>
              <a:schemeClr val="tx1"/>
            </a:solidFill>
            <a:round/>
            <a:headEnd/>
            <a:tailEnd/>
          </a:ln>
          <a:effectLst/>
        </p:spPr>
        <p:txBody>
          <a:bodyPr wrap="none" anchor="ctr"/>
          <a:lstStyle/>
          <a:p>
            <a:endParaRPr lang="en-US"/>
          </a:p>
        </p:txBody>
      </p:sp>
      <p:sp>
        <p:nvSpPr>
          <p:cNvPr id="192575" name="AutoShape 1087"/>
          <p:cNvSpPr>
            <a:spLocks noChangeArrowheads="1"/>
          </p:cNvSpPr>
          <p:nvPr/>
        </p:nvSpPr>
        <p:spPr bwMode="auto">
          <a:xfrm>
            <a:off x="557213" y="2946400"/>
            <a:ext cx="760412" cy="820738"/>
          </a:xfrm>
          <a:prstGeom prst="star16">
            <a:avLst>
              <a:gd name="adj" fmla="val 37500"/>
            </a:avLst>
          </a:prstGeom>
          <a:solidFill>
            <a:srgbClr val="4C2E00"/>
          </a:solidFill>
          <a:ln w="12700">
            <a:solidFill>
              <a:schemeClr val="tx1"/>
            </a:solidFill>
            <a:miter lim="800000"/>
            <a:headEnd/>
            <a:tailEnd/>
          </a:ln>
          <a:effectLst/>
        </p:spPr>
        <p:txBody>
          <a:bodyPr wrap="none" anchor="ctr"/>
          <a:lstStyle/>
          <a:p>
            <a:endParaRPr lang="en-US"/>
          </a:p>
        </p:txBody>
      </p:sp>
      <p:pic>
        <p:nvPicPr>
          <p:cNvPr id="192576" name="Picture 1088" descr="A:\images\Slide_2.jpg"/>
          <p:cNvPicPr>
            <a:picLocks noChangeAspect="1" noChangeArrowheads="1"/>
          </p:cNvPicPr>
          <p:nvPr/>
        </p:nvPicPr>
        <p:blipFill>
          <a:blip r:embed="rId4" cstate="print"/>
          <a:srcRect l="-23" r="885" b="893"/>
          <a:stretch>
            <a:fillRect/>
          </a:stretch>
        </p:blipFill>
        <p:spPr bwMode="auto">
          <a:xfrm>
            <a:off x="1606550" y="685800"/>
            <a:ext cx="1385888" cy="1447800"/>
          </a:xfrm>
          <a:prstGeom prst="rect">
            <a:avLst/>
          </a:prstGeom>
          <a:noFill/>
        </p:spPr>
      </p:pic>
      <p:pic>
        <p:nvPicPr>
          <p:cNvPr id="192578" name="Picture 1090" descr="A:\782.JPG"/>
          <p:cNvPicPr>
            <a:picLocks noChangeAspect="1" noChangeArrowheads="1"/>
          </p:cNvPicPr>
          <p:nvPr/>
        </p:nvPicPr>
        <p:blipFill>
          <a:blip r:embed="rId5" cstate="print"/>
          <a:srcRect/>
          <a:stretch>
            <a:fillRect/>
          </a:stretch>
        </p:blipFill>
        <p:spPr bwMode="auto">
          <a:xfrm>
            <a:off x="1752600" y="3886200"/>
            <a:ext cx="1143000" cy="1981200"/>
          </a:xfrm>
          <a:prstGeom prst="rect">
            <a:avLst/>
          </a:prstGeom>
          <a:noFill/>
        </p:spPr>
      </p:pic>
      <p:pic>
        <p:nvPicPr>
          <p:cNvPr id="192579" name="Picture 1091" descr="A:\785.JPG"/>
          <p:cNvPicPr>
            <a:picLocks noChangeAspect="1" noChangeArrowheads="1"/>
          </p:cNvPicPr>
          <p:nvPr/>
        </p:nvPicPr>
        <p:blipFill>
          <a:blip r:embed="rId6" cstate="print"/>
          <a:srcRect/>
          <a:stretch>
            <a:fillRect/>
          </a:stretch>
        </p:blipFill>
        <p:spPr bwMode="auto">
          <a:xfrm>
            <a:off x="1752600" y="2895600"/>
            <a:ext cx="1309688" cy="922338"/>
          </a:xfrm>
          <a:prstGeom prst="rect">
            <a:avLst/>
          </a:prstGeom>
          <a:noFill/>
        </p:spPr>
      </p:pic>
      <p:pic>
        <p:nvPicPr>
          <p:cNvPr id="192580" name="Picture 1092" descr="A:\784.JPG"/>
          <p:cNvPicPr>
            <a:picLocks noChangeAspect="1" noChangeArrowheads="1"/>
          </p:cNvPicPr>
          <p:nvPr/>
        </p:nvPicPr>
        <p:blipFill>
          <a:blip r:embed="rId7" cstate="print"/>
          <a:srcRect/>
          <a:stretch>
            <a:fillRect/>
          </a:stretch>
        </p:blipFill>
        <p:spPr bwMode="auto">
          <a:xfrm>
            <a:off x="1752600" y="2209800"/>
            <a:ext cx="1085850" cy="819150"/>
          </a:xfrm>
          <a:prstGeom prst="rect">
            <a:avLst/>
          </a:prstGeom>
          <a:noFill/>
        </p:spPr>
      </p:pic>
      <p:pic>
        <p:nvPicPr>
          <p:cNvPr id="192581" name="Picture 1093" descr="A:\spring4.jpg"/>
          <p:cNvPicPr>
            <a:picLocks noChangeAspect="1" noChangeArrowheads="1"/>
          </p:cNvPicPr>
          <p:nvPr/>
        </p:nvPicPr>
        <p:blipFill>
          <a:blip r:embed="rId8" cstate="print"/>
          <a:srcRect/>
          <a:stretch>
            <a:fillRect/>
          </a:stretch>
        </p:blipFill>
        <p:spPr bwMode="auto">
          <a:xfrm>
            <a:off x="3505200" y="1828800"/>
            <a:ext cx="1295400" cy="933450"/>
          </a:xfrm>
          <a:prstGeom prst="rect">
            <a:avLst/>
          </a:prstGeom>
          <a:noFill/>
        </p:spPr>
      </p:pic>
      <p:pic>
        <p:nvPicPr>
          <p:cNvPr id="192583" name="Picture 1095" descr="A:\aphelenchus.jpg"/>
          <p:cNvPicPr>
            <a:picLocks noChangeAspect="1" noChangeArrowheads="1"/>
          </p:cNvPicPr>
          <p:nvPr/>
        </p:nvPicPr>
        <p:blipFill>
          <a:blip r:embed="rId9" cstate="print"/>
          <a:srcRect/>
          <a:stretch>
            <a:fillRect/>
          </a:stretch>
        </p:blipFill>
        <p:spPr bwMode="auto">
          <a:xfrm>
            <a:off x="3200400" y="2743200"/>
            <a:ext cx="1447800" cy="858838"/>
          </a:xfrm>
          <a:prstGeom prst="rect">
            <a:avLst/>
          </a:prstGeom>
          <a:noFill/>
        </p:spPr>
      </p:pic>
      <p:pic>
        <p:nvPicPr>
          <p:cNvPr id="192584" name="Picture 1096" descr="A:\788.JPG"/>
          <p:cNvPicPr>
            <a:picLocks noChangeAspect="1" noChangeArrowheads="1"/>
          </p:cNvPicPr>
          <p:nvPr/>
        </p:nvPicPr>
        <p:blipFill>
          <a:blip r:embed="rId10" cstate="print"/>
          <a:srcRect/>
          <a:stretch>
            <a:fillRect/>
          </a:stretch>
        </p:blipFill>
        <p:spPr bwMode="auto">
          <a:xfrm>
            <a:off x="2743200" y="4876800"/>
            <a:ext cx="1219200" cy="744538"/>
          </a:xfrm>
          <a:prstGeom prst="rect">
            <a:avLst/>
          </a:prstGeom>
          <a:noFill/>
        </p:spPr>
      </p:pic>
      <p:pic>
        <p:nvPicPr>
          <p:cNvPr id="192587" name="Picture 1099" descr="A:\783.JPG"/>
          <p:cNvPicPr>
            <a:picLocks noChangeAspect="1" noChangeArrowheads="1"/>
          </p:cNvPicPr>
          <p:nvPr/>
        </p:nvPicPr>
        <p:blipFill>
          <a:blip r:embed="rId11" cstate="print"/>
          <a:srcRect/>
          <a:stretch>
            <a:fillRect/>
          </a:stretch>
        </p:blipFill>
        <p:spPr bwMode="auto">
          <a:xfrm>
            <a:off x="1447800" y="5562600"/>
            <a:ext cx="1122363" cy="823913"/>
          </a:xfrm>
          <a:prstGeom prst="rect">
            <a:avLst/>
          </a:prstGeom>
          <a:noFill/>
        </p:spPr>
      </p:pic>
      <p:sp>
        <p:nvSpPr>
          <p:cNvPr id="192588" name="Text Box 1100"/>
          <p:cNvSpPr txBox="1">
            <a:spLocks noChangeArrowheads="1"/>
          </p:cNvSpPr>
          <p:nvPr/>
        </p:nvSpPr>
        <p:spPr bwMode="auto">
          <a:xfrm>
            <a:off x="0" y="-2232"/>
            <a:ext cx="1350050" cy="461665"/>
          </a:xfrm>
          <a:prstGeom prst="rect">
            <a:avLst/>
          </a:prstGeom>
          <a:noFill/>
          <a:ln w="12700">
            <a:noFill/>
            <a:miter lim="800000"/>
            <a:headEnd/>
            <a:tailEnd/>
          </a:ln>
          <a:effectLst/>
        </p:spPr>
        <p:txBody>
          <a:bodyPr wrap="none" anchor="ctr">
            <a:spAutoFit/>
          </a:bodyPr>
          <a:lstStyle/>
          <a:p>
            <a:pPr algn="l"/>
            <a:r>
              <a:rPr lang="en-US" sz="2400" i="0" dirty="0" err="1" smtClean="0"/>
              <a:t>Recobro</a:t>
            </a:r>
            <a:endParaRPr lang="en-US" sz="2400" i="0" dirty="0">
              <a:latin typeface="Times New Roman" pitchFamily="18" charset="0"/>
            </a:endParaRPr>
          </a:p>
        </p:txBody>
      </p:sp>
      <p:pic>
        <p:nvPicPr>
          <p:cNvPr id="192589" name="Picture 1101" descr="C:\My Documents\My Pictures\Transfer\Tardigrade.jpg"/>
          <p:cNvPicPr>
            <a:picLocks noChangeAspect="1" noChangeArrowheads="1"/>
          </p:cNvPicPr>
          <p:nvPr/>
        </p:nvPicPr>
        <p:blipFill>
          <a:blip r:embed="rId12" cstate="print"/>
          <a:srcRect/>
          <a:stretch>
            <a:fillRect/>
          </a:stretch>
        </p:blipFill>
        <p:spPr bwMode="auto">
          <a:xfrm>
            <a:off x="3327400" y="985838"/>
            <a:ext cx="1325563" cy="862012"/>
          </a:xfrm>
          <a:prstGeom prst="rect">
            <a:avLst/>
          </a:prstGeom>
          <a:noFill/>
        </p:spPr>
      </p:pic>
      <p:pic>
        <p:nvPicPr>
          <p:cNvPr id="192590" name="Picture 1102"/>
          <p:cNvPicPr>
            <a:picLocks noChangeAspect="1" noChangeArrowheads="1"/>
          </p:cNvPicPr>
          <p:nvPr/>
        </p:nvPicPr>
        <p:blipFill>
          <a:blip r:embed="rId13" cstate="print"/>
          <a:srcRect/>
          <a:stretch>
            <a:fillRect/>
          </a:stretch>
        </p:blipFill>
        <p:spPr bwMode="auto">
          <a:xfrm>
            <a:off x="3536950" y="3582988"/>
            <a:ext cx="1039813" cy="1149350"/>
          </a:xfrm>
          <a:prstGeom prst="rect">
            <a:avLst/>
          </a:prstGeom>
          <a:noFill/>
          <a:ln w="12700">
            <a:noFill/>
            <a:miter lim="800000"/>
            <a:headEnd/>
            <a:tailEnd/>
          </a:ln>
          <a:effectLst/>
        </p:spPr>
      </p:pic>
      <p:pic>
        <p:nvPicPr>
          <p:cNvPr id="192586" name="Picture 1098" descr="A:\787.JPG"/>
          <p:cNvPicPr>
            <a:picLocks noChangeAspect="1" noChangeArrowheads="1"/>
          </p:cNvPicPr>
          <p:nvPr/>
        </p:nvPicPr>
        <p:blipFill>
          <a:blip r:embed="rId14" cstate="print"/>
          <a:srcRect/>
          <a:stretch>
            <a:fillRect/>
          </a:stretch>
        </p:blipFill>
        <p:spPr bwMode="auto">
          <a:xfrm>
            <a:off x="3276600" y="4191000"/>
            <a:ext cx="1566863" cy="804863"/>
          </a:xfrm>
          <a:prstGeom prst="rect">
            <a:avLst/>
          </a:prstGeom>
          <a:noFill/>
        </p:spPr>
      </p:pic>
      <p:pic>
        <p:nvPicPr>
          <p:cNvPr id="192585" name="Picture 1097" descr="A:\cruznema.JPG"/>
          <p:cNvPicPr>
            <a:picLocks noChangeAspect="1" noChangeArrowheads="1"/>
          </p:cNvPicPr>
          <p:nvPr/>
        </p:nvPicPr>
        <p:blipFill>
          <a:blip r:embed="rId15" cstate="print"/>
          <a:srcRect/>
          <a:stretch>
            <a:fillRect/>
          </a:stretch>
        </p:blipFill>
        <p:spPr bwMode="auto">
          <a:xfrm>
            <a:off x="3597275" y="4876800"/>
            <a:ext cx="1185863" cy="1981200"/>
          </a:xfrm>
          <a:prstGeom prst="rect">
            <a:avLst/>
          </a:prstGeom>
          <a:noFill/>
        </p:spPr>
      </p:pic>
      <p:graphicFrame>
        <p:nvGraphicFramePr>
          <p:cNvPr id="78850" name="Object 87"/>
          <p:cNvGraphicFramePr>
            <a:graphicFrameLocks noChangeAspect="1"/>
          </p:cNvGraphicFramePr>
          <p:nvPr/>
        </p:nvGraphicFramePr>
        <p:xfrm>
          <a:off x="76200" y="3048000"/>
          <a:ext cx="660400" cy="738188"/>
        </p:xfrm>
        <a:graphic>
          <a:graphicData uri="http://schemas.openxmlformats.org/presentationml/2006/ole">
            <p:oleObj spid="_x0000_s78859" name="Clip" r:id="rId16" imgW="1493215" imgH="1686154" progId="">
              <p:embed/>
            </p:oleObj>
          </a:graphicData>
        </a:graphic>
      </p:graphicFrame>
    </p:spTree>
  </p:cSld>
  <p:clrMapOvr>
    <a:masterClrMapping/>
  </p:clrMapOvr>
  <p:transition spd="slow">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Oval 1026"/>
          <p:cNvSpPr>
            <a:spLocks noChangeArrowheads="1"/>
          </p:cNvSpPr>
          <p:nvPr/>
        </p:nvSpPr>
        <p:spPr bwMode="auto">
          <a:xfrm>
            <a:off x="2101850" y="14541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0467" name="Oval 1027"/>
          <p:cNvSpPr>
            <a:spLocks noChangeArrowheads="1"/>
          </p:cNvSpPr>
          <p:nvPr/>
        </p:nvSpPr>
        <p:spPr bwMode="auto">
          <a:xfrm>
            <a:off x="21018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0468" name="Oval 1028"/>
          <p:cNvSpPr>
            <a:spLocks noChangeArrowheads="1"/>
          </p:cNvSpPr>
          <p:nvPr/>
        </p:nvSpPr>
        <p:spPr bwMode="auto">
          <a:xfrm>
            <a:off x="3968750" y="14541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0469" name="Oval 1029"/>
          <p:cNvSpPr>
            <a:spLocks noChangeArrowheads="1"/>
          </p:cNvSpPr>
          <p:nvPr/>
        </p:nvSpPr>
        <p:spPr bwMode="auto">
          <a:xfrm>
            <a:off x="3968750" y="238760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0470" name="Oval 1030"/>
          <p:cNvSpPr>
            <a:spLocks noChangeArrowheads="1"/>
          </p:cNvSpPr>
          <p:nvPr/>
        </p:nvSpPr>
        <p:spPr bwMode="auto">
          <a:xfrm>
            <a:off x="39687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0471" name="Oval 1031"/>
          <p:cNvSpPr>
            <a:spLocks noChangeArrowheads="1"/>
          </p:cNvSpPr>
          <p:nvPr/>
        </p:nvSpPr>
        <p:spPr bwMode="auto">
          <a:xfrm>
            <a:off x="39687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0472" name="Oval 1032"/>
          <p:cNvSpPr>
            <a:spLocks noChangeArrowheads="1"/>
          </p:cNvSpPr>
          <p:nvPr/>
        </p:nvSpPr>
        <p:spPr bwMode="auto">
          <a:xfrm>
            <a:off x="3968750" y="51117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0473" name="Oval 1033"/>
          <p:cNvSpPr>
            <a:spLocks noChangeArrowheads="1"/>
          </p:cNvSpPr>
          <p:nvPr/>
        </p:nvSpPr>
        <p:spPr bwMode="auto">
          <a:xfrm>
            <a:off x="5797550" y="14541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0474" name="Oval 1034"/>
          <p:cNvSpPr>
            <a:spLocks noChangeArrowheads="1"/>
          </p:cNvSpPr>
          <p:nvPr/>
        </p:nvSpPr>
        <p:spPr bwMode="auto">
          <a:xfrm>
            <a:off x="5797550" y="238760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0475" name="Oval 1035"/>
          <p:cNvSpPr>
            <a:spLocks noChangeArrowheads="1"/>
          </p:cNvSpPr>
          <p:nvPr/>
        </p:nvSpPr>
        <p:spPr bwMode="auto">
          <a:xfrm>
            <a:off x="57975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0476" name="Oval 1036"/>
          <p:cNvSpPr>
            <a:spLocks noChangeArrowheads="1"/>
          </p:cNvSpPr>
          <p:nvPr/>
        </p:nvSpPr>
        <p:spPr bwMode="auto">
          <a:xfrm>
            <a:off x="57975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0477" name="Oval 1037"/>
          <p:cNvSpPr>
            <a:spLocks noChangeArrowheads="1"/>
          </p:cNvSpPr>
          <p:nvPr/>
        </p:nvSpPr>
        <p:spPr bwMode="auto">
          <a:xfrm>
            <a:off x="7626350" y="238760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0478" name="Oval 1038"/>
          <p:cNvSpPr>
            <a:spLocks noChangeArrowheads="1"/>
          </p:cNvSpPr>
          <p:nvPr/>
        </p:nvSpPr>
        <p:spPr bwMode="auto">
          <a:xfrm>
            <a:off x="76263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0479" name="Oval 1039"/>
          <p:cNvSpPr>
            <a:spLocks noChangeArrowheads="1"/>
          </p:cNvSpPr>
          <p:nvPr/>
        </p:nvSpPr>
        <p:spPr bwMode="auto">
          <a:xfrm>
            <a:off x="76263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0480" name="Line 1040"/>
          <p:cNvSpPr>
            <a:spLocks noChangeShapeType="1"/>
          </p:cNvSpPr>
          <p:nvPr/>
        </p:nvSpPr>
        <p:spPr bwMode="auto">
          <a:xfrm flipH="1">
            <a:off x="1193800" y="1854200"/>
            <a:ext cx="965200" cy="13208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190481" name="Line 1041"/>
          <p:cNvSpPr>
            <a:spLocks noChangeShapeType="1"/>
          </p:cNvSpPr>
          <p:nvPr/>
        </p:nvSpPr>
        <p:spPr bwMode="auto">
          <a:xfrm flipH="1" flipV="1">
            <a:off x="1193800" y="3556000"/>
            <a:ext cx="1022350" cy="1555750"/>
          </a:xfrm>
          <a:prstGeom prst="line">
            <a:avLst/>
          </a:prstGeom>
          <a:noFill/>
          <a:ln w="50800">
            <a:solidFill>
              <a:schemeClr val="tx1"/>
            </a:solidFill>
            <a:round/>
            <a:headEnd type="triangle" w="med" len="med"/>
            <a:tailEnd/>
          </a:ln>
          <a:effectLst/>
        </p:spPr>
        <p:txBody>
          <a:bodyPr wrap="none" anchor="ctr"/>
          <a:lstStyle/>
          <a:p>
            <a:endParaRPr lang="en-US"/>
          </a:p>
        </p:txBody>
      </p:sp>
      <p:sp>
        <p:nvSpPr>
          <p:cNvPr id="190482" name="Line 1042"/>
          <p:cNvSpPr>
            <a:spLocks noChangeShapeType="1"/>
          </p:cNvSpPr>
          <p:nvPr/>
        </p:nvSpPr>
        <p:spPr bwMode="auto">
          <a:xfrm flipH="1" flipV="1">
            <a:off x="1270000" y="3556000"/>
            <a:ext cx="812800" cy="6604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190483" name="Line 1043"/>
          <p:cNvSpPr>
            <a:spLocks noChangeShapeType="1"/>
          </p:cNvSpPr>
          <p:nvPr/>
        </p:nvSpPr>
        <p:spPr bwMode="auto">
          <a:xfrm flipH="1">
            <a:off x="1346200" y="3429000"/>
            <a:ext cx="736600" cy="0"/>
          </a:xfrm>
          <a:prstGeom prst="line">
            <a:avLst/>
          </a:prstGeom>
          <a:noFill/>
          <a:ln w="50800">
            <a:solidFill>
              <a:schemeClr val="tx1"/>
            </a:solidFill>
            <a:round/>
            <a:headEnd type="triangle" w="med" len="med"/>
            <a:tailEnd/>
          </a:ln>
          <a:effectLst/>
        </p:spPr>
        <p:txBody>
          <a:bodyPr wrap="none" anchor="ctr"/>
          <a:lstStyle/>
          <a:p>
            <a:endParaRPr lang="en-US"/>
          </a:p>
        </p:txBody>
      </p:sp>
      <p:sp>
        <p:nvSpPr>
          <p:cNvPr id="190484" name="Oval 1044"/>
          <p:cNvSpPr>
            <a:spLocks noChangeArrowheads="1"/>
          </p:cNvSpPr>
          <p:nvPr/>
        </p:nvSpPr>
        <p:spPr bwMode="auto">
          <a:xfrm>
            <a:off x="2101850" y="238760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0485" name="Oval 1045"/>
          <p:cNvSpPr>
            <a:spLocks noChangeArrowheads="1"/>
          </p:cNvSpPr>
          <p:nvPr/>
        </p:nvSpPr>
        <p:spPr bwMode="auto">
          <a:xfrm>
            <a:off x="21018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0486" name="Oval 1046"/>
          <p:cNvSpPr>
            <a:spLocks noChangeArrowheads="1"/>
          </p:cNvSpPr>
          <p:nvPr/>
        </p:nvSpPr>
        <p:spPr bwMode="auto">
          <a:xfrm>
            <a:off x="2159000" y="51498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90487" name="Line 1047"/>
          <p:cNvSpPr>
            <a:spLocks noChangeShapeType="1"/>
          </p:cNvSpPr>
          <p:nvPr/>
        </p:nvSpPr>
        <p:spPr bwMode="auto">
          <a:xfrm flipV="1">
            <a:off x="1397000" y="2641600"/>
            <a:ext cx="635000" cy="6604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0488" name="Line 1048"/>
          <p:cNvSpPr>
            <a:spLocks noChangeShapeType="1"/>
          </p:cNvSpPr>
          <p:nvPr/>
        </p:nvSpPr>
        <p:spPr bwMode="auto">
          <a:xfrm>
            <a:off x="2540000" y="16002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0489" name="Line 1049"/>
          <p:cNvSpPr>
            <a:spLocks noChangeShapeType="1"/>
          </p:cNvSpPr>
          <p:nvPr/>
        </p:nvSpPr>
        <p:spPr bwMode="auto">
          <a:xfrm>
            <a:off x="2540000" y="43434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0490" name="Line 1050"/>
          <p:cNvSpPr>
            <a:spLocks noChangeShapeType="1"/>
          </p:cNvSpPr>
          <p:nvPr/>
        </p:nvSpPr>
        <p:spPr bwMode="auto">
          <a:xfrm flipV="1">
            <a:off x="2520950" y="4394200"/>
            <a:ext cx="1339850" cy="79375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0491" name="Line 1051"/>
          <p:cNvSpPr>
            <a:spLocks noChangeShapeType="1"/>
          </p:cNvSpPr>
          <p:nvPr/>
        </p:nvSpPr>
        <p:spPr bwMode="auto">
          <a:xfrm>
            <a:off x="2463800" y="4521200"/>
            <a:ext cx="1397000" cy="5588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190492" name="Line 1052"/>
          <p:cNvSpPr>
            <a:spLocks noChangeShapeType="1"/>
          </p:cNvSpPr>
          <p:nvPr/>
        </p:nvSpPr>
        <p:spPr bwMode="auto">
          <a:xfrm>
            <a:off x="2501900" y="249555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0493" name="Line 1053"/>
          <p:cNvSpPr>
            <a:spLocks noChangeShapeType="1"/>
          </p:cNvSpPr>
          <p:nvPr/>
        </p:nvSpPr>
        <p:spPr bwMode="auto">
          <a:xfrm>
            <a:off x="2540000" y="34290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0494" name="Line 1054"/>
          <p:cNvSpPr>
            <a:spLocks noChangeShapeType="1"/>
          </p:cNvSpPr>
          <p:nvPr/>
        </p:nvSpPr>
        <p:spPr bwMode="auto">
          <a:xfrm>
            <a:off x="4368800" y="1600200"/>
            <a:ext cx="12446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0495" name="Line 1055"/>
          <p:cNvSpPr>
            <a:spLocks noChangeShapeType="1"/>
          </p:cNvSpPr>
          <p:nvPr/>
        </p:nvSpPr>
        <p:spPr bwMode="auto">
          <a:xfrm flipV="1">
            <a:off x="4368800" y="1727200"/>
            <a:ext cx="1320800" cy="7366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0496" name="Line 1056"/>
          <p:cNvSpPr>
            <a:spLocks noChangeShapeType="1"/>
          </p:cNvSpPr>
          <p:nvPr/>
        </p:nvSpPr>
        <p:spPr bwMode="auto">
          <a:xfrm>
            <a:off x="4368800" y="1701800"/>
            <a:ext cx="1320800" cy="6350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0497" name="Line 1057"/>
          <p:cNvSpPr>
            <a:spLocks noChangeShapeType="1"/>
          </p:cNvSpPr>
          <p:nvPr/>
        </p:nvSpPr>
        <p:spPr bwMode="auto">
          <a:xfrm>
            <a:off x="4368800" y="25146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0498" name="Line 1058"/>
          <p:cNvSpPr>
            <a:spLocks noChangeShapeType="1"/>
          </p:cNvSpPr>
          <p:nvPr/>
        </p:nvSpPr>
        <p:spPr bwMode="auto">
          <a:xfrm flipV="1">
            <a:off x="4368800" y="2565400"/>
            <a:ext cx="1397000" cy="7366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0499" name="Line 1059"/>
          <p:cNvSpPr>
            <a:spLocks noChangeShapeType="1"/>
          </p:cNvSpPr>
          <p:nvPr/>
        </p:nvSpPr>
        <p:spPr bwMode="auto">
          <a:xfrm>
            <a:off x="4292600" y="1701800"/>
            <a:ext cx="1473200" cy="15494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0500" name="Line 1060"/>
          <p:cNvSpPr>
            <a:spLocks noChangeShapeType="1"/>
          </p:cNvSpPr>
          <p:nvPr/>
        </p:nvSpPr>
        <p:spPr bwMode="auto">
          <a:xfrm flipV="1">
            <a:off x="4368800" y="3479800"/>
            <a:ext cx="1320800" cy="7366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0501" name="Line 1061"/>
          <p:cNvSpPr>
            <a:spLocks noChangeShapeType="1"/>
          </p:cNvSpPr>
          <p:nvPr/>
        </p:nvSpPr>
        <p:spPr bwMode="auto">
          <a:xfrm flipV="1">
            <a:off x="4368800" y="3556000"/>
            <a:ext cx="1397000" cy="15748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0502" name="Line 1062"/>
          <p:cNvSpPr>
            <a:spLocks noChangeShapeType="1"/>
          </p:cNvSpPr>
          <p:nvPr/>
        </p:nvSpPr>
        <p:spPr bwMode="auto">
          <a:xfrm>
            <a:off x="4368800" y="43434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0503" name="Line 1063"/>
          <p:cNvSpPr>
            <a:spLocks noChangeShapeType="1"/>
          </p:cNvSpPr>
          <p:nvPr/>
        </p:nvSpPr>
        <p:spPr bwMode="auto">
          <a:xfrm>
            <a:off x="4368800" y="3606800"/>
            <a:ext cx="1320800" cy="5588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0504" name="Line 1064"/>
          <p:cNvSpPr>
            <a:spLocks noChangeShapeType="1"/>
          </p:cNvSpPr>
          <p:nvPr/>
        </p:nvSpPr>
        <p:spPr bwMode="auto">
          <a:xfrm>
            <a:off x="6197600" y="1778000"/>
            <a:ext cx="1397000" cy="14732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0505" name="Line 1065"/>
          <p:cNvSpPr>
            <a:spLocks noChangeShapeType="1"/>
          </p:cNvSpPr>
          <p:nvPr/>
        </p:nvSpPr>
        <p:spPr bwMode="auto">
          <a:xfrm>
            <a:off x="6197600" y="2692400"/>
            <a:ext cx="1320800" cy="6350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0506" name="Line 1066"/>
          <p:cNvSpPr>
            <a:spLocks noChangeShapeType="1"/>
          </p:cNvSpPr>
          <p:nvPr/>
        </p:nvSpPr>
        <p:spPr bwMode="auto">
          <a:xfrm>
            <a:off x="6197600" y="34290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0507" name="Line 1067"/>
          <p:cNvSpPr>
            <a:spLocks noChangeShapeType="1"/>
          </p:cNvSpPr>
          <p:nvPr/>
        </p:nvSpPr>
        <p:spPr bwMode="auto">
          <a:xfrm flipV="1">
            <a:off x="6197600" y="3479800"/>
            <a:ext cx="1397000" cy="8128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0508" name="Line 1068"/>
          <p:cNvSpPr>
            <a:spLocks noChangeShapeType="1"/>
          </p:cNvSpPr>
          <p:nvPr/>
        </p:nvSpPr>
        <p:spPr bwMode="auto">
          <a:xfrm>
            <a:off x="6197600" y="25146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0509" name="Line 1069"/>
          <p:cNvSpPr>
            <a:spLocks noChangeShapeType="1"/>
          </p:cNvSpPr>
          <p:nvPr/>
        </p:nvSpPr>
        <p:spPr bwMode="auto">
          <a:xfrm>
            <a:off x="6197600" y="2692400"/>
            <a:ext cx="1397000" cy="14732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0510" name="Line 1070"/>
          <p:cNvSpPr>
            <a:spLocks noChangeShapeType="1"/>
          </p:cNvSpPr>
          <p:nvPr/>
        </p:nvSpPr>
        <p:spPr bwMode="auto">
          <a:xfrm>
            <a:off x="6197600" y="1701800"/>
            <a:ext cx="1397000" cy="7112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0511" name="Line 1071"/>
          <p:cNvSpPr>
            <a:spLocks noChangeShapeType="1"/>
          </p:cNvSpPr>
          <p:nvPr/>
        </p:nvSpPr>
        <p:spPr bwMode="auto">
          <a:xfrm flipH="1">
            <a:off x="2432050" y="1682750"/>
            <a:ext cx="3194050" cy="6350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190512" name="Line 1072"/>
          <p:cNvSpPr>
            <a:spLocks noChangeShapeType="1"/>
          </p:cNvSpPr>
          <p:nvPr/>
        </p:nvSpPr>
        <p:spPr bwMode="auto">
          <a:xfrm flipH="1">
            <a:off x="2413000" y="3454400"/>
            <a:ext cx="3327400" cy="7874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90513" name="Arc 1073"/>
          <p:cNvSpPr>
            <a:spLocks/>
          </p:cNvSpPr>
          <p:nvPr/>
        </p:nvSpPr>
        <p:spPr bwMode="auto">
          <a:xfrm>
            <a:off x="1093788" y="1398588"/>
            <a:ext cx="1117600" cy="1727200"/>
          </a:xfrm>
          <a:custGeom>
            <a:avLst/>
            <a:gdLst>
              <a:gd name="G0" fmla="+- 21600 0 0"/>
              <a:gd name="G1" fmla="+- 21600 0 0"/>
              <a:gd name="G2" fmla="+- 21600 0 0"/>
              <a:gd name="T0" fmla="*/ 0 w 21600"/>
              <a:gd name="T1" fmla="*/ 21600 h 21600"/>
              <a:gd name="T2" fmla="*/ 21569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2"/>
                  <a:pt x="9651" y="17"/>
                  <a:pt x="21569" y="0"/>
                </a:cubicBezTo>
              </a:path>
              <a:path w="21600" h="21600" stroke="0" extrusionOk="0">
                <a:moveTo>
                  <a:pt x="0" y="21600"/>
                </a:moveTo>
                <a:cubicBezTo>
                  <a:pt x="0" y="9682"/>
                  <a:pt x="9651" y="17"/>
                  <a:pt x="21569" y="0"/>
                </a:cubicBezTo>
                <a:lnTo>
                  <a:pt x="21600" y="21600"/>
                </a:lnTo>
                <a:close/>
              </a:path>
            </a:pathLst>
          </a:custGeom>
          <a:noFill/>
          <a:ln w="50800" cap="rnd">
            <a:solidFill>
              <a:schemeClr val="tx1"/>
            </a:solidFill>
            <a:round/>
            <a:headEnd type="triangle" w="med" len="med"/>
            <a:tailEnd/>
          </a:ln>
          <a:effectLst/>
        </p:spPr>
        <p:txBody>
          <a:bodyPr wrap="none" anchor="ctr"/>
          <a:lstStyle/>
          <a:p>
            <a:endParaRPr lang="en-US"/>
          </a:p>
        </p:txBody>
      </p:sp>
      <p:sp>
        <p:nvSpPr>
          <p:cNvPr id="190514" name="Arc 1074"/>
          <p:cNvSpPr>
            <a:spLocks/>
          </p:cNvSpPr>
          <p:nvPr/>
        </p:nvSpPr>
        <p:spPr bwMode="auto">
          <a:xfrm rot="10800000">
            <a:off x="1065213" y="3665538"/>
            <a:ext cx="1119187" cy="1727200"/>
          </a:xfrm>
          <a:custGeom>
            <a:avLst/>
            <a:gdLst>
              <a:gd name="G0" fmla="+- 31 0 0"/>
              <a:gd name="G1" fmla="+- 21600 0 0"/>
              <a:gd name="G2" fmla="+- 21600 0 0"/>
              <a:gd name="T0" fmla="*/ 0 w 21631"/>
              <a:gd name="T1" fmla="*/ 0 h 21600"/>
              <a:gd name="T2" fmla="*/ 21631 w 21631"/>
              <a:gd name="T3" fmla="*/ 21600 h 21600"/>
              <a:gd name="T4" fmla="*/ 31 w 21631"/>
              <a:gd name="T5" fmla="*/ 21600 h 21600"/>
            </a:gdLst>
            <a:ahLst/>
            <a:cxnLst>
              <a:cxn ang="0">
                <a:pos x="T0" y="T1"/>
              </a:cxn>
              <a:cxn ang="0">
                <a:pos x="T2" y="T3"/>
              </a:cxn>
              <a:cxn ang="0">
                <a:pos x="T4" y="T5"/>
              </a:cxn>
            </a:cxnLst>
            <a:rect l="0" t="0" r="r" b="b"/>
            <a:pathLst>
              <a:path w="21631" h="21600" fill="none" extrusionOk="0">
                <a:moveTo>
                  <a:pt x="0" y="0"/>
                </a:moveTo>
                <a:cubicBezTo>
                  <a:pt x="10" y="0"/>
                  <a:pt x="20" y="-1"/>
                  <a:pt x="31" y="0"/>
                </a:cubicBezTo>
                <a:cubicBezTo>
                  <a:pt x="11960" y="0"/>
                  <a:pt x="21631" y="9670"/>
                  <a:pt x="21631" y="21600"/>
                </a:cubicBezTo>
              </a:path>
              <a:path w="21631" h="21600" stroke="0" extrusionOk="0">
                <a:moveTo>
                  <a:pt x="0" y="0"/>
                </a:moveTo>
                <a:cubicBezTo>
                  <a:pt x="10" y="0"/>
                  <a:pt x="20" y="-1"/>
                  <a:pt x="31" y="0"/>
                </a:cubicBezTo>
                <a:cubicBezTo>
                  <a:pt x="11960" y="0"/>
                  <a:pt x="21631" y="9670"/>
                  <a:pt x="21631" y="21600"/>
                </a:cubicBezTo>
                <a:lnTo>
                  <a:pt x="31" y="21600"/>
                </a:lnTo>
                <a:close/>
              </a:path>
            </a:pathLst>
          </a:custGeom>
          <a:noFill/>
          <a:ln w="50800" cap="rnd">
            <a:solidFill>
              <a:schemeClr val="tx1"/>
            </a:solidFill>
            <a:round/>
            <a:headEnd/>
            <a:tailEnd type="triangle" w="med" len="med"/>
          </a:ln>
          <a:effectLst/>
        </p:spPr>
        <p:txBody>
          <a:bodyPr wrap="none" anchor="ctr"/>
          <a:lstStyle/>
          <a:p>
            <a:endParaRPr lang="en-US"/>
          </a:p>
        </p:txBody>
      </p:sp>
      <p:sp>
        <p:nvSpPr>
          <p:cNvPr id="190515" name="Arc 1075"/>
          <p:cNvSpPr>
            <a:spLocks/>
          </p:cNvSpPr>
          <p:nvPr/>
        </p:nvSpPr>
        <p:spPr bwMode="auto">
          <a:xfrm>
            <a:off x="1017588" y="1093788"/>
            <a:ext cx="1193800" cy="1955800"/>
          </a:xfrm>
          <a:custGeom>
            <a:avLst/>
            <a:gdLst>
              <a:gd name="G0" fmla="+- 21600 0 0"/>
              <a:gd name="G1" fmla="+- 21600 0 0"/>
              <a:gd name="G2" fmla="+- 21600 0 0"/>
              <a:gd name="T0" fmla="*/ 0 w 21600"/>
              <a:gd name="T1" fmla="*/ 21600 h 21600"/>
              <a:gd name="T2" fmla="*/ 21571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1"/>
                  <a:pt x="9652" y="16"/>
                  <a:pt x="21571" y="0"/>
                </a:cubicBezTo>
              </a:path>
              <a:path w="21600" h="21600" stroke="0" extrusionOk="0">
                <a:moveTo>
                  <a:pt x="0" y="21600"/>
                </a:moveTo>
                <a:cubicBezTo>
                  <a:pt x="0" y="9681"/>
                  <a:pt x="9652" y="16"/>
                  <a:pt x="21571" y="0"/>
                </a:cubicBezTo>
                <a:lnTo>
                  <a:pt x="21600" y="21600"/>
                </a:lnTo>
                <a:close/>
              </a:path>
            </a:pathLst>
          </a:custGeom>
          <a:noFill/>
          <a:ln w="50800" cap="rnd">
            <a:solidFill>
              <a:schemeClr val="tx1"/>
            </a:solidFill>
            <a:round/>
            <a:headEnd type="triangle" w="med" len="med"/>
            <a:tailEnd/>
          </a:ln>
          <a:effectLst/>
        </p:spPr>
        <p:txBody>
          <a:bodyPr wrap="none" anchor="ctr"/>
          <a:lstStyle/>
          <a:p>
            <a:endParaRPr lang="en-US"/>
          </a:p>
        </p:txBody>
      </p:sp>
      <p:sp>
        <p:nvSpPr>
          <p:cNvPr id="190516" name="Arc 1076"/>
          <p:cNvSpPr>
            <a:spLocks/>
          </p:cNvSpPr>
          <p:nvPr/>
        </p:nvSpPr>
        <p:spPr bwMode="auto">
          <a:xfrm>
            <a:off x="928688" y="776288"/>
            <a:ext cx="1282700" cy="2273300"/>
          </a:xfrm>
          <a:custGeom>
            <a:avLst/>
            <a:gdLst>
              <a:gd name="G0" fmla="+- 21600 0 0"/>
              <a:gd name="G1" fmla="+- 21600 0 0"/>
              <a:gd name="G2" fmla="+- 21600 0 0"/>
              <a:gd name="T0" fmla="*/ 0 w 21600"/>
              <a:gd name="T1" fmla="*/ 21600 h 21600"/>
              <a:gd name="T2" fmla="*/ 21573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1"/>
                  <a:pt x="9654" y="14"/>
                  <a:pt x="21573" y="0"/>
                </a:cubicBezTo>
              </a:path>
              <a:path w="21600" h="21600" stroke="0" extrusionOk="0">
                <a:moveTo>
                  <a:pt x="0" y="21600"/>
                </a:moveTo>
                <a:cubicBezTo>
                  <a:pt x="0" y="9681"/>
                  <a:pt x="9654" y="14"/>
                  <a:pt x="21573" y="0"/>
                </a:cubicBezTo>
                <a:lnTo>
                  <a:pt x="21600" y="21600"/>
                </a:lnTo>
                <a:close/>
              </a:path>
            </a:pathLst>
          </a:custGeom>
          <a:noFill/>
          <a:ln w="25400" cap="rnd">
            <a:solidFill>
              <a:schemeClr val="tx1"/>
            </a:solidFill>
            <a:round/>
            <a:headEnd type="triangle" w="med" len="med"/>
            <a:tailEnd/>
          </a:ln>
          <a:effectLst/>
        </p:spPr>
        <p:txBody>
          <a:bodyPr wrap="none" anchor="ctr"/>
          <a:lstStyle/>
          <a:p>
            <a:endParaRPr lang="en-US"/>
          </a:p>
        </p:txBody>
      </p:sp>
      <p:sp>
        <p:nvSpPr>
          <p:cNvPr id="190517" name="Arc 1077"/>
          <p:cNvSpPr>
            <a:spLocks/>
          </p:cNvSpPr>
          <p:nvPr/>
        </p:nvSpPr>
        <p:spPr bwMode="auto">
          <a:xfrm>
            <a:off x="852488" y="547688"/>
            <a:ext cx="1358900" cy="2425700"/>
          </a:xfrm>
          <a:custGeom>
            <a:avLst/>
            <a:gdLst>
              <a:gd name="G0" fmla="+- 21600 0 0"/>
              <a:gd name="G1" fmla="+- 21600 0 0"/>
              <a:gd name="G2" fmla="+- 21600 0 0"/>
              <a:gd name="T0" fmla="*/ 0 w 21600"/>
              <a:gd name="T1" fmla="*/ 21600 h 21600"/>
              <a:gd name="T2" fmla="*/ 21575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0"/>
                  <a:pt x="9655" y="13"/>
                  <a:pt x="21575" y="0"/>
                </a:cubicBezTo>
              </a:path>
              <a:path w="21600" h="21600" stroke="0" extrusionOk="0">
                <a:moveTo>
                  <a:pt x="0" y="21600"/>
                </a:moveTo>
                <a:cubicBezTo>
                  <a:pt x="0" y="9680"/>
                  <a:pt x="9655" y="13"/>
                  <a:pt x="21575" y="0"/>
                </a:cubicBezTo>
                <a:lnTo>
                  <a:pt x="21600" y="21600"/>
                </a:lnTo>
                <a:close/>
              </a:path>
            </a:pathLst>
          </a:custGeom>
          <a:noFill/>
          <a:ln w="25400" cap="rnd">
            <a:solidFill>
              <a:schemeClr val="tx1"/>
            </a:solidFill>
            <a:round/>
            <a:headEnd type="triangle" w="med" len="med"/>
            <a:tailEnd/>
          </a:ln>
          <a:effectLst/>
        </p:spPr>
        <p:txBody>
          <a:bodyPr wrap="none" anchor="ctr"/>
          <a:lstStyle/>
          <a:p>
            <a:endParaRPr lang="en-US"/>
          </a:p>
        </p:txBody>
      </p:sp>
      <p:sp>
        <p:nvSpPr>
          <p:cNvPr id="190518" name="Line 1078"/>
          <p:cNvSpPr>
            <a:spLocks noChangeShapeType="1"/>
          </p:cNvSpPr>
          <p:nvPr/>
        </p:nvSpPr>
        <p:spPr bwMode="auto">
          <a:xfrm flipH="1" flipV="1">
            <a:off x="2209800" y="1104900"/>
            <a:ext cx="1701800" cy="387350"/>
          </a:xfrm>
          <a:prstGeom prst="line">
            <a:avLst/>
          </a:prstGeom>
          <a:noFill/>
          <a:ln w="50800">
            <a:solidFill>
              <a:schemeClr val="tx1"/>
            </a:solidFill>
            <a:round/>
            <a:headEnd/>
            <a:tailEnd/>
          </a:ln>
          <a:effectLst/>
        </p:spPr>
        <p:txBody>
          <a:bodyPr wrap="none" anchor="ctr"/>
          <a:lstStyle/>
          <a:p>
            <a:endParaRPr lang="en-US"/>
          </a:p>
        </p:txBody>
      </p:sp>
      <p:sp>
        <p:nvSpPr>
          <p:cNvPr id="190519" name="Line 1079"/>
          <p:cNvSpPr>
            <a:spLocks noChangeShapeType="1"/>
          </p:cNvSpPr>
          <p:nvPr/>
        </p:nvSpPr>
        <p:spPr bwMode="auto">
          <a:xfrm flipH="1" flipV="1">
            <a:off x="2197100" y="787400"/>
            <a:ext cx="3587750" cy="730250"/>
          </a:xfrm>
          <a:prstGeom prst="line">
            <a:avLst/>
          </a:prstGeom>
          <a:noFill/>
          <a:ln w="25400">
            <a:solidFill>
              <a:schemeClr val="tx1"/>
            </a:solidFill>
            <a:round/>
            <a:headEnd/>
            <a:tailEnd/>
          </a:ln>
          <a:effectLst/>
        </p:spPr>
        <p:txBody>
          <a:bodyPr wrap="none" anchor="ctr"/>
          <a:lstStyle/>
          <a:p>
            <a:endParaRPr lang="en-US"/>
          </a:p>
        </p:txBody>
      </p:sp>
      <p:sp>
        <p:nvSpPr>
          <p:cNvPr id="190520" name="Arc 1080"/>
          <p:cNvSpPr>
            <a:spLocks/>
          </p:cNvSpPr>
          <p:nvPr/>
        </p:nvSpPr>
        <p:spPr bwMode="auto">
          <a:xfrm>
            <a:off x="2190750" y="547688"/>
            <a:ext cx="5473700" cy="18161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rnd">
            <a:solidFill>
              <a:schemeClr val="tx1"/>
            </a:solidFill>
            <a:round/>
            <a:headEnd/>
            <a:tailEnd/>
          </a:ln>
          <a:effectLst/>
        </p:spPr>
        <p:txBody>
          <a:bodyPr wrap="none" anchor="ctr"/>
          <a:lstStyle/>
          <a:p>
            <a:endParaRPr lang="en-US"/>
          </a:p>
        </p:txBody>
      </p:sp>
      <p:sp>
        <p:nvSpPr>
          <p:cNvPr id="190521" name="Arc 1081"/>
          <p:cNvSpPr>
            <a:spLocks/>
          </p:cNvSpPr>
          <p:nvPr/>
        </p:nvSpPr>
        <p:spPr bwMode="auto">
          <a:xfrm rot="10800000">
            <a:off x="989013" y="3836988"/>
            <a:ext cx="1195387" cy="1955800"/>
          </a:xfrm>
          <a:custGeom>
            <a:avLst/>
            <a:gdLst>
              <a:gd name="G0" fmla="+- 29 0 0"/>
              <a:gd name="G1" fmla="+- 21600 0 0"/>
              <a:gd name="G2" fmla="+- 21600 0 0"/>
              <a:gd name="T0" fmla="*/ 0 w 21629"/>
              <a:gd name="T1" fmla="*/ 0 h 21600"/>
              <a:gd name="T2" fmla="*/ 21629 w 21629"/>
              <a:gd name="T3" fmla="*/ 21600 h 21600"/>
              <a:gd name="T4" fmla="*/ 29 w 21629"/>
              <a:gd name="T5" fmla="*/ 21600 h 21600"/>
            </a:gdLst>
            <a:ahLst/>
            <a:cxnLst>
              <a:cxn ang="0">
                <a:pos x="T0" y="T1"/>
              </a:cxn>
              <a:cxn ang="0">
                <a:pos x="T2" y="T3"/>
              </a:cxn>
              <a:cxn ang="0">
                <a:pos x="T4" y="T5"/>
              </a:cxn>
            </a:cxnLst>
            <a:rect l="0" t="0" r="r" b="b"/>
            <a:pathLst>
              <a:path w="21629" h="21600" fill="none" extrusionOk="0">
                <a:moveTo>
                  <a:pt x="0" y="0"/>
                </a:moveTo>
                <a:cubicBezTo>
                  <a:pt x="9" y="0"/>
                  <a:pt x="19" y="-1"/>
                  <a:pt x="29" y="0"/>
                </a:cubicBezTo>
                <a:cubicBezTo>
                  <a:pt x="11958" y="0"/>
                  <a:pt x="21629" y="9670"/>
                  <a:pt x="21629" y="21600"/>
                </a:cubicBezTo>
              </a:path>
              <a:path w="21629" h="21600" stroke="0" extrusionOk="0">
                <a:moveTo>
                  <a:pt x="0" y="0"/>
                </a:moveTo>
                <a:cubicBezTo>
                  <a:pt x="9" y="0"/>
                  <a:pt x="19" y="-1"/>
                  <a:pt x="29" y="0"/>
                </a:cubicBezTo>
                <a:cubicBezTo>
                  <a:pt x="11958" y="0"/>
                  <a:pt x="21629" y="9670"/>
                  <a:pt x="21629" y="21600"/>
                </a:cubicBezTo>
                <a:lnTo>
                  <a:pt x="29" y="21600"/>
                </a:lnTo>
                <a:close/>
              </a:path>
            </a:pathLst>
          </a:custGeom>
          <a:noFill/>
          <a:ln w="50800" cap="rnd">
            <a:solidFill>
              <a:schemeClr val="tx1"/>
            </a:solidFill>
            <a:round/>
            <a:headEnd/>
            <a:tailEnd type="triangle" w="med" len="med"/>
          </a:ln>
          <a:effectLst/>
        </p:spPr>
        <p:txBody>
          <a:bodyPr wrap="none" anchor="ctr"/>
          <a:lstStyle/>
          <a:p>
            <a:endParaRPr lang="en-US"/>
          </a:p>
        </p:txBody>
      </p:sp>
      <p:sp>
        <p:nvSpPr>
          <p:cNvPr id="190522" name="Line 1082"/>
          <p:cNvSpPr>
            <a:spLocks noChangeShapeType="1"/>
          </p:cNvSpPr>
          <p:nvPr/>
        </p:nvSpPr>
        <p:spPr bwMode="auto">
          <a:xfrm flipH="1">
            <a:off x="2184400" y="5340350"/>
            <a:ext cx="1746250" cy="425450"/>
          </a:xfrm>
          <a:prstGeom prst="line">
            <a:avLst/>
          </a:prstGeom>
          <a:noFill/>
          <a:ln w="50800">
            <a:solidFill>
              <a:schemeClr val="tx1"/>
            </a:solidFill>
            <a:round/>
            <a:headEnd/>
            <a:tailEnd/>
          </a:ln>
          <a:effectLst/>
        </p:spPr>
        <p:txBody>
          <a:bodyPr wrap="none" anchor="ctr"/>
          <a:lstStyle/>
          <a:p>
            <a:endParaRPr lang="en-US"/>
          </a:p>
        </p:txBody>
      </p:sp>
      <p:sp>
        <p:nvSpPr>
          <p:cNvPr id="190523" name="Arc 1083"/>
          <p:cNvSpPr>
            <a:spLocks/>
          </p:cNvSpPr>
          <p:nvPr/>
        </p:nvSpPr>
        <p:spPr bwMode="auto">
          <a:xfrm rot="10800000">
            <a:off x="912813" y="3748088"/>
            <a:ext cx="1284287" cy="2273300"/>
          </a:xfrm>
          <a:custGeom>
            <a:avLst/>
            <a:gdLst>
              <a:gd name="G0" fmla="+- 27 0 0"/>
              <a:gd name="G1" fmla="+- 21600 0 0"/>
              <a:gd name="G2" fmla="+- 21600 0 0"/>
              <a:gd name="T0" fmla="*/ 0 w 21627"/>
              <a:gd name="T1" fmla="*/ 0 h 21600"/>
              <a:gd name="T2" fmla="*/ 21627 w 21627"/>
              <a:gd name="T3" fmla="*/ 21600 h 21600"/>
              <a:gd name="T4" fmla="*/ 27 w 21627"/>
              <a:gd name="T5" fmla="*/ 21600 h 21600"/>
            </a:gdLst>
            <a:ahLst/>
            <a:cxnLst>
              <a:cxn ang="0">
                <a:pos x="T0" y="T1"/>
              </a:cxn>
              <a:cxn ang="0">
                <a:pos x="T2" y="T3"/>
              </a:cxn>
              <a:cxn ang="0">
                <a:pos x="T4" y="T5"/>
              </a:cxn>
            </a:cxnLst>
            <a:rect l="0" t="0" r="r" b="b"/>
            <a:pathLst>
              <a:path w="21627" h="21600" fill="none" extrusionOk="0">
                <a:moveTo>
                  <a:pt x="0" y="0"/>
                </a:moveTo>
                <a:cubicBezTo>
                  <a:pt x="9" y="0"/>
                  <a:pt x="18" y="-1"/>
                  <a:pt x="27" y="0"/>
                </a:cubicBezTo>
                <a:cubicBezTo>
                  <a:pt x="11956" y="0"/>
                  <a:pt x="21627" y="9670"/>
                  <a:pt x="21627" y="21600"/>
                </a:cubicBezTo>
              </a:path>
              <a:path w="21627" h="21600" stroke="0" extrusionOk="0">
                <a:moveTo>
                  <a:pt x="0" y="0"/>
                </a:moveTo>
                <a:cubicBezTo>
                  <a:pt x="9" y="0"/>
                  <a:pt x="18" y="-1"/>
                  <a:pt x="27" y="0"/>
                </a:cubicBezTo>
                <a:cubicBezTo>
                  <a:pt x="11956" y="0"/>
                  <a:pt x="21627" y="9670"/>
                  <a:pt x="21627" y="21600"/>
                </a:cubicBezTo>
                <a:lnTo>
                  <a:pt x="27" y="21600"/>
                </a:lnTo>
                <a:close/>
              </a:path>
            </a:pathLst>
          </a:custGeom>
          <a:noFill/>
          <a:ln w="25400" cap="rnd">
            <a:solidFill>
              <a:schemeClr val="tx1"/>
            </a:solidFill>
            <a:round/>
            <a:headEnd/>
            <a:tailEnd type="triangle" w="med" len="med"/>
          </a:ln>
          <a:effectLst/>
        </p:spPr>
        <p:txBody>
          <a:bodyPr wrap="none" anchor="ctr"/>
          <a:lstStyle/>
          <a:p>
            <a:endParaRPr lang="en-US"/>
          </a:p>
        </p:txBody>
      </p:sp>
      <p:sp>
        <p:nvSpPr>
          <p:cNvPr id="190524" name="Arc 1084"/>
          <p:cNvSpPr>
            <a:spLocks/>
          </p:cNvSpPr>
          <p:nvPr/>
        </p:nvSpPr>
        <p:spPr bwMode="auto">
          <a:xfrm>
            <a:off x="2133600" y="4495800"/>
            <a:ext cx="3797300" cy="1511300"/>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5400" cap="rnd">
            <a:solidFill>
              <a:schemeClr val="tx1"/>
            </a:solidFill>
            <a:round/>
            <a:headEnd/>
            <a:tailEnd/>
          </a:ln>
          <a:effectLst/>
        </p:spPr>
        <p:txBody>
          <a:bodyPr wrap="none" anchor="ctr"/>
          <a:lstStyle/>
          <a:p>
            <a:endParaRPr lang="en-US"/>
          </a:p>
        </p:txBody>
      </p:sp>
      <p:sp>
        <p:nvSpPr>
          <p:cNvPr id="190525" name="Arc 1085"/>
          <p:cNvSpPr>
            <a:spLocks/>
          </p:cNvSpPr>
          <p:nvPr/>
        </p:nvSpPr>
        <p:spPr bwMode="auto">
          <a:xfrm rot="10897290">
            <a:off x="876300" y="3862388"/>
            <a:ext cx="1360488" cy="2425700"/>
          </a:xfrm>
          <a:custGeom>
            <a:avLst/>
            <a:gdLst>
              <a:gd name="G0" fmla="+- 25 0 0"/>
              <a:gd name="G1" fmla="+- 21600 0 0"/>
              <a:gd name="G2" fmla="+- 21600 0 0"/>
              <a:gd name="T0" fmla="*/ 0 w 21625"/>
              <a:gd name="T1" fmla="*/ 0 h 21600"/>
              <a:gd name="T2" fmla="*/ 21625 w 21625"/>
              <a:gd name="T3" fmla="*/ 21600 h 21600"/>
              <a:gd name="T4" fmla="*/ 25 w 21625"/>
              <a:gd name="T5" fmla="*/ 21600 h 21600"/>
            </a:gdLst>
            <a:ahLst/>
            <a:cxnLst>
              <a:cxn ang="0">
                <a:pos x="T0" y="T1"/>
              </a:cxn>
              <a:cxn ang="0">
                <a:pos x="T2" y="T3"/>
              </a:cxn>
              <a:cxn ang="0">
                <a:pos x="T4" y="T5"/>
              </a:cxn>
            </a:cxnLst>
            <a:rect l="0" t="0" r="r" b="b"/>
            <a:pathLst>
              <a:path w="21625" h="21600" fill="none" extrusionOk="0">
                <a:moveTo>
                  <a:pt x="0" y="0"/>
                </a:moveTo>
                <a:cubicBezTo>
                  <a:pt x="8" y="0"/>
                  <a:pt x="16" y="-1"/>
                  <a:pt x="25" y="0"/>
                </a:cubicBezTo>
                <a:cubicBezTo>
                  <a:pt x="11954" y="0"/>
                  <a:pt x="21625" y="9670"/>
                  <a:pt x="21625" y="21600"/>
                </a:cubicBezTo>
              </a:path>
              <a:path w="21625" h="21600" stroke="0" extrusionOk="0">
                <a:moveTo>
                  <a:pt x="0" y="0"/>
                </a:moveTo>
                <a:cubicBezTo>
                  <a:pt x="8" y="0"/>
                  <a:pt x="16" y="-1"/>
                  <a:pt x="25" y="0"/>
                </a:cubicBezTo>
                <a:cubicBezTo>
                  <a:pt x="11954" y="0"/>
                  <a:pt x="21625" y="9670"/>
                  <a:pt x="21625" y="21600"/>
                </a:cubicBezTo>
                <a:lnTo>
                  <a:pt x="25" y="21600"/>
                </a:lnTo>
                <a:close/>
              </a:path>
            </a:pathLst>
          </a:custGeom>
          <a:noFill/>
          <a:ln w="25400" cap="rnd">
            <a:solidFill>
              <a:schemeClr val="tx1"/>
            </a:solidFill>
            <a:round/>
            <a:headEnd/>
            <a:tailEnd type="triangle" w="med" len="med"/>
          </a:ln>
          <a:effectLst/>
        </p:spPr>
        <p:txBody>
          <a:bodyPr wrap="none" anchor="ctr"/>
          <a:lstStyle/>
          <a:p>
            <a:endParaRPr lang="en-US"/>
          </a:p>
        </p:txBody>
      </p:sp>
      <p:sp>
        <p:nvSpPr>
          <p:cNvPr id="190526" name="Arc 1086"/>
          <p:cNvSpPr>
            <a:spLocks/>
          </p:cNvSpPr>
          <p:nvPr/>
        </p:nvSpPr>
        <p:spPr bwMode="auto">
          <a:xfrm rot="10891418">
            <a:off x="2254250" y="4562475"/>
            <a:ext cx="5521325" cy="1816100"/>
          </a:xfrm>
          <a:custGeom>
            <a:avLst/>
            <a:gdLst>
              <a:gd name="G0" fmla="+- 21600 0 0"/>
              <a:gd name="G1" fmla="+- 21600 0 0"/>
              <a:gd name="G2" fmla="+- 21600 0 0"/>
              <a:gd name="T0" fmla="*/ 0 w 21782"/>
              <a:gd name="T1" fmla="*/ 21600 h 21600"/>
              <a:gd name="T2" fmla="*/ 21782 w 21782"/>
              <a:gd name="T3" fmla="*/ 1 h 21600"/>
              <a:gd name="T4" fmla="*/ 21600 w 21782"/>
              <a:gd name="T5" fmla="*/ 21600 h 21600"/>
            </a:gdLst>
            <a:ahLst/>
            <a:cxnLst>
              <a:cxn ang="0">
                <a:pos x="T0" y="T1"/>
              </a:cxn>
              <a:cxn ang="0">
                <a:pos x="T2" y="T3"/>
              </a:cxn>
              <a:cxn ang="0">
                <a:pos x="T4" y="T5"/>
              </a:cxn>
            </a:cxnLst>
            <a:rect l="0" t="0" r="r" b="b"/>
            <a:pathLst>
              <a:path w="21782" h="21600" fill="none" extrusionOk="0">
                <a:moveTo>
                  <a:pt x="0" y="21600"/>
                </a:moveTo>
                <a:cubicBezTo>
                  <a:pt x="0" y="9670"/>
                  <a:pt x="9670" y="0"/>
                  <a:pt x="21600" y="0"/>
                </a:cubicBezTo>
                <a:cubicBezTo>
                  <a:pt x="21660" y="0"/>
                  <a:pt x="21721" y="0"/>
                  <a:pt x="21782" y="0"/>
                </a:cubicBezTo>
              </a:path>
              <a:path w="21782" h="21600" stroke="0" extrusionOk="0">
                <a:moveTo>
                  <a:pt x="0" y="21600"/>
                </a:moveTo>
                <a:cubicBezTo>
                  <a:pt x="0" y="9670"/>
                  <a:pt x="9670" y="0"/>
                  <a:pt x="21600" y="0"/>
                </a:cubicBezTo>
                <a:cubicBezTo>
                  <a:pt x="21660" y="0"/>
                  <a:pt x="21721" y="0"/>
                  <a:pt x="21782" y="0"/>
                </a:cubicBezTo>
                <a:lnTo>
                  <a:pt x="21600" y="21600"/>
                </a:lnTo>
                <a:close/>
              </a:path>
            </a:pathLst>
          </a:custGeom>
          <a:noFill/>
          <a:ln w="25400" cap="rnd">
            <a:solidFill>
              <a:schemeClr val="tx1"/>
            </a:solidFill>
            <a:round/>
            <a:headEnd/>
            <a:tailEnd/>
          </a:ln>
          <a:effectLst/>
        </p:spPr>
        <p:txBody>
          <a:bodyPr wrap="none" anchor="ctr"/>
          <a:lstStyle/>
          <a:p>
            <a:endParaRPr lang="en-US"/>
          </a:p>
        </p:txBody>
      </p:sp>
      <p:sp>
        <p:nvSpPr>
          <p:cNvPr id="190527" name="AutoShape 1087"/>
          <p:cNvSpPr>
            <a:spLocks noChangeArrowheads="1"/>
          </p:cNvSpPr>
          <p:nvPr/>
        </p:nvSpPr>
        <p:spPr bwMode="auto">
          <a:xfrm>
            <a:off x="728663" y="3121025"/>
            <a:ext cx="444500" cy="444500"/>
          </a:xfrm>
          <a:prstGeom prst="star16">
            <a:avLst>
              <a:gd name="adj" fmla="val 37500"/>
            </a:avLst>
          </a:prstGeom>
          <a:solidFill>
            <a:srgbClr val="4C2E00"/>
          </a:solidFill>
          <a:ln w="12700">
            <a:solidFill>
              <a:schemeClr val="tx1"/>
            </a:solidFill>
            <a:miter lim="800000"/>
            <a:headEnd/>
            <a:tailEnd/>
          </a:ln>
          <a:effectLst/>
        </p:spPr>
        <p:txBody>
          <a:bodyPr wrap="none" anchor="ctr"/>
          <a:lstStyle/>
          <a:p>
            <a:endParaRPr lang="en-US"/>
          </a:p>
        </p:txBody>
      </p:sp>
      <p:pic>
        <p:nvPicPr>
          <p:cNvPr id="190528" name="Picture 1088" descr="A:\images\Slide_2.jpg"/>
          <p:cNvPicPr>
            <a:picLocks noChangeAspect="1" noChangeArrowheads="1"/>
          </p:cNvPicPr>
          <p:nvPr/>
        </p:nvPicPr>
        <p:blipFill>
          <a:blip r:embed="rId4" cstate="print"/>
          <a:srcRect l="-23" r="885" b="893"/>
          <a:stretch>
            <a:fillRect/>
          </a:stretch>
        </p:blipFill>
        <p:spPr bwMode="auto">
          <a:xfrm>
            <a:off x="1600200" y="838200"/>
            <a:ext cx="1239838" cy="1295400"/>
          </a:xfrm>
          <a:prstGeom prst="rect">
            <a:avLst/>
          </a:prstGeom>
          <a:noFill/>
        </p:spPr>
      </p:pic>
      <p:pic>
        <p:nvPicPr>
          <p:cNvPr id="190530" name="Picture 1090" descr="A:\782.JPG"/>
          <p:cNvPicPr>
            <a:picLocks noChangeAspect="1" noChangeArrowheads="1"/>
          </p:cNvPicPr>
          <p:nvPr/>
        </p:nvPicPr>
        <p:blipFill>
          <a:blip r:embed="rId5" cstate="print"/>
          <a:srcRect/>
          <a:stretch>
            <a:fillRect/>
          </a:stretch>
        </p:blipFill>
        <p:spPr bwMode="auto">
          <a:xfrm>
            <a:off x="1752600" y="3886200"/>
            <a:ext cx="1143000" cy="1981200"/>
          </a:xfrm>
          <a:prstGeom prst="rect">
            <a:avLst/>
          </a:prstGeom>
          <a:noFill/>
        </p:spPr>
      </p:pic>
      <p:pic>
        <p:nvPicPr>
          <p:cNvPr id="190531" name="Picture 1091" descr="A:\785.JPG"/>
          <p:cNvPicPr>
            <a:picLocks noChangeAspect="1" noChangeArrowheads="1"/>
          </p:cNvPicPr>
          <p:nvPr/>
        </p:nvPicPr>
        <p:blipFill>
          <a:blip r:embed="rId6" cstate="print"/>
          <a:srcRect/>
          <a:stretch>
            <a:fillRect/>
          </a:stretch>
        </p:blipFill>
        <p:spPr bwMode="auto">
          <a:xfrm>
            <a:off x="1752600" y="2895600"/>
            <a:ext cx="1309688" cy="922338"/>
          </a:xfrm>
          <a:prstGeom prst="rect">
            <a:avLst/>
          </a:prstGeom>
          <a:noFill/>
        </p:spPr>
      </p:pic>
      <p:pic>
        <p:nvPicPr>
          <p:cNvPr id="190532" name="Picture 1092" descr="A:\784.JPG"/>
          <p:cNvPicPr>
            <a:picLocks noChangeAspect="1" noChangeArrowheads="1"/>
          </p:cNvPicPr>
          <p:nvPr/>
        </p:nvPicPr>
        <p:blipFill>
          <a:blip r:embed="rId7" cstate="print"/>
          <a:srcRect/>
          <a:stretch>
            <a:fillRect/>
          </a:stretch>
        </p:blipFill>
        <p:spPr bwMode="auto">
          <a:xfrm>
            <a:off x="1752600" y="2209800"/>
            <a:ext cx="1085850" cy="819150"/>
          </a:xfrm>
          <a:prstGeom prst="rect">
            <a:avLst/>
          </a:prstGeom>
          <a:noFill/>
        </p:spPr>
      </p:pic>
      <p:pic>
        <p:nvPicPr>
          <p:cNvPr id="190533" name="Picture 1093" descr="A:\spring4.jpg"/>
          <p:cNvPicPr>
            <a:picLocks noChangeAspect="1" noChangeArrowheads="1"/>
          </p:cNvPicPr>
          <p:nvPr/>
        </p:nvPicPr>
        <p:blipFill>
          <a:blip r:embed="rId8" cstate="print"/>
          <a:srcRect/>
          <a:stretch>
            <a:fillRect/>
          </a:stretch>
        </p:blipFill>
        <p:spPr bwMode="auto">
          <a:xfrm>
            <a:off x="3352800" y="1828800"/>
            <a:ext cx="1447800" cy="1042988"/>
          </a:xfrm>
          <a:prstGeom prst="rect">
            <a:avLst/>
          </a:prstGeom>
          <a:noFill/>
        </p:spPr>
      </p:pic>
      <p:pic>
        <p:nvPicPr>
          <p:cNvPr id="190535" name="Picture 1095" descr="A:\795.JPG"/>
          <p:cNvPicPr>
            <a:picLocks noChangeAspect="1" noChangeArrowheads="1"/>
          </p:cNvPicPr>
          <p:nvPr/>
        </p:nvPicPr>
        <p:blipFill>
          <a:blip r:embed="rId9" cstate="print"/>
          <a:srcRect/>
          <a:stretch>
            <a:fillRect/>
          </a:stretch>
        </p:blipFill>
        <p:spPr bwMode="auto">
          <a:xfrm>
            <a:off x="4953000" y="1981200"/>
            <a:ext cx="1600200" cy="1412875"/>
          </a:xfrm>
          <a:prstGeom prst="rect">
            <a:avLst/>
          </a:prstGeom>
          <a:noFill/>
        </p:spPr>
      </p:pic>
      <p:pic>
        <p:nvPicPr>
          <p:cNvPr id="190536" name="Picture 1096" descr="A:\831.JPG"/>
          <p:cNvPicPr>
            <a:picLocks noChangeAspect="1" noChangeArrowheads="1"/>
          </p:cNvPicPr>
          <p:nvPr/>
        </p:nvPicPr>
        <p:blipFill>
          <a:blip r:embed="rId10" cstate="print"/>
          <a:srcRect/>
          <a:stretch>
            <a:fillRect/>
          </a:stretch>
        </p:blipFill>
        <p:spPr bwMode="auto">
          <a:xfrm>
            <a:off x="4876800" y="935038"/>
            <a:ext cx="1666875" cy="1139825"/>
          </a:xfrm>
          <a:prstGeom prst="rect">
            <a:avLst/>
          </a:prstGeom>
          <a:noFill/>
        </p:spPr>
      </p:pic>
      <p:pic>
        <p:nvPicPr>
          <p:cNvPr id="190537" name="Picture 1097" descr="A:\mononchus.JPG"/>
          <p:cNvPicPr>
            <a:picLocks noChangeAspect="1" noChangeArrowheads="1"/>
          </p:cNvPicPr>
          <p:nvPr/>
        </p:nvPicPr>
        <p:blipFill>
          <a:blip r:embed="rId11" cstate="print"/>
          <a:srcRect/>
          <a:stretch>
            <a:fillRect/>
          </a:stretch>
        </p:blipFill>
        <p:spPr bwMode="auto">
          <a:xfrm>
            <a:off x="5411788" y="3200400"/>
            <a:ext cx="1208087" cy="1828800"/>
          </a:xfrm>
          <a:prstGeom prst="rect">
            <a:avLst/>
          </a:prstGeom>
          <a:noFill/>
        </p:spPr>
      </p:pic>
      <p:pic>
        <p:nvPicPr>
          <p:cNvPr id="190538" name="Picture 1098" descr="A:\aphelenchus.jpg"/>
          <p:cNvPicPr>
            <a:picLocks noChangeAspect="1" noChangeArrowheads="1"/>
          </p:cNvPicPr>
          <p:nvPr/>
        </p:nvPicPr>
        <p:blipFill>
          <a:blip r:embed="rId12" cstate="print"/>
          <a:srcRect/>
          <a:stretch>
            <a:fillRect/>
          </a:stretch>
        </p:blipFill>
        <p:spPr bwMode="auto">
          <a:xfrm>
            <a:off x="3200400" y="2743200"/>
            <a:ext cx="1447800" cy="858838"/>
          </a:xfrm>
          <a:prstGeom prst="rect">
            <a:avLst/>
          </a:prstGeom>
          <a:noFill/>
        </p:spPr>
      </p:pic>
      <p:pic>
        <p:nvPicPr>
          <p:cNvPr id="190539" name="Picture 1099" descr="A:\788.JPG"/>
          <p:cNvPicPr>
            <a:picLocks noChangeAspect="1" noChangeArrowheads="1"/>
          </p:cNvPicPr>
          <p:nvPr/>
        </p:nvPicPr>
        <p:blipFill>
          <a:blip r:embed="rId13" cstate="print"/>
          <a:srcRect/>
          <a:stretch>
            <a:fillRect/>
          </a:stretch>
        </p:blipFill>
        <p:spPr bwMode="auto">
          <a:xfrm>
            <a:off x="2971800" y="4876800"/>
            <a:ext cx="1219200" cy="744538"/>
          </a:xfrm>
          <a:prstGeom prst="rect">
            <a:avLst/>
          </a:prstGeom>
          <a:noFill/>
        </p:spPr>
      </p:pic>
      <p:pic>
        <p:nvPicPr>
          <p:cNvPr id="190542" name="Picture 1102" descr="A:\783.JPG"/>
          <p:cNvPicPr>
            <a:picLocks noChangeAspect="1" noChangeArrowheads="1"/>
          </p:cNvPicPr>
          <p:nvPr/>
        </p:nvPicPr>
        <p:blipFill>
          <a:blip r:embed="rId14" cstate="print"/>
          <a:srcRect/>
          <a:stretch>
            <a:fillRect/>
          </a:stretch>
        </p:blipFill>
        <p:spPr bwMode="auto">
          <a:xfrm>
            <a:off x="1447800" y="5562600"/>
            <a:ext cx="1122363" cy="823913"/>
          </a:xfrm>
          <a:prstGeom prst="rect">
            <a:avLst/>
          </a:prstGeom>
          <a:noFill/>
        </p:spPr>
      </p:pic>
      <p:sp>
        <p:nvSpPr>
          <p:cNvPr id="190543" name="Text Box 1103"/>
          <p:cNvSpPr txBox="1">
            <a:spLocks noChangeArrowheads="1"/>
          </p:cNvSpPr>
          <p:nvPr/>
        </p:nvSpPr>
        <p:spPr bwMode="auto">
          <a:xfrm>
            <a:off x="0" y="-2232"/>
            <a:ext cx="1383712" cy="461665"/>
          </a:xfrm>
          <a:prstGeom prst="rect">
            <a:avLst/>
          </a:prstGeom>
          <a:noFill/>
          <a:ln w="12700">
            <a:noFill/>
            <a:miter lim="800000"/>
            <a:headEnd/>
            <a:tailEnd/>
          </a:ln>
          <a:effectLst/>
        </p:spPr>
        <p:txBody>
          <a:bodyPr wrap="none" anchor="ctr">
            <a:spAutoFit/>
          </a:bodyPr>
          <a:lstStyle/>
          <a:p>
            <a:pPr algn="l"/>
            <a:r>
              <a:rPr lang="en-US" sz="2400" i="0" dirty="0" err="1" smtClean="0"/>
              <a:t>Madurez</a:t>
            </a:r>
            <a:endParaRPr lang="en-US" sz="2400" i="0" dirty="0">
              <a:latin typeface="Times New Roman" pitchFamily="18" charset="0"/>
            </a:endParaRPr>
          </a:p>
        </p:txBody>
      </p:sp>
      <p:pic>
        <p:nvPicPr>
          <p:cNvPr id="190544" name="Picture 1104" descr="C:\My Documents\My Pictures\Transfer\Tardigrade.jpg"/>
          <p:cNvPicPr>
            <a:picLocks noChangeAspect="1" noChangeArrowheads="1"/>
          </p:cNvPicPr>
          <p:nvPr/>
        </p:nvPicPr>
        <p:blipFill>
          <a:blip r:embed="rId15" cstate="print"/>
          <a:srcRect/>
          <a:stretch>
            <a:fillRect/>
          </a:stretch>
        </p:blipFill>
        <p:spPr bwMode="auto">
          <a:xfrm>
            <a:off x="3327400" y="985838"/>
            <a:ext cx="1325563" cy="862012"/>
          </a:xfrm>
          <a:prstGeom prst="rect">
            <a:avLst/>
          </a:prstGeom>
          <a:noFill/>
        </p:spPr>
      </p:pic>
      <p:pic>
        <p:nvPicPr>
          <p:cNvPr id="190545" name="Picture 1105"/>
          <p:cNvPicPr>
            <a:picLocks noChangeAspect="1" noChangeArrowheads="1"/>
          </p:cNvPicPr>
          <p:nvPr/>
        </p:nvPicPr>
        <p:blipFill>
          <a:blip r:embed="rId16" cstate="print"/>
          <a:srcRect/>
          <a:stretch>
            <a:fillRect/>
          </a:stretch>
        </p:blipFill>
        <p:spPr bwMode="auto">
          <a:xfrm>
            <a:off x="3536950" y="3582988"/>
            <a:ext cx="1039813" cy="1149350"/>
          </a:xfrm>
          <a:prstGeom prst="rect">
            <a:avLst/>
          </a:prstGeom>
          <a:noFill/>
          <a:ln w="12700">
            <a:noFill/>
            <a:miter lim="800000"/>
            <a:headEnd/>
            <a:tailEnd/>
          </a:ln>
          <a:effectLst/>
        </p:spPr>
      </p:pic>
      <p:pic>
        <p:nvPicPr>
          <p:cNvPr id="190541" name="Picture 1101" descr="A:\787.JPG"/>
          <p:cNvPicPr>
            <a:picLocks noChangeAspect="1" noChangeArrowheads="1"/>
          </p:cNvPicPr>
          <p:nvPr/>
        </p:nvPicPr>
        <p:blipFill>
          <a:blip r:embed="rId17" cstate="print"/>
          <a:srcRect/>
          <a:stretch>
            <a:fillRect/>
          </a:stretch>
        </p:blipFill>
        <p:spPr bwMode="auto">
          <a:xfrm>
            <a:off x="3124200" y="4376738"/>
            <a:ext cx="1566863" cy="804862"/>
          </a:xfrm>
          <a:prstGeom prst="rect">
            <a:avLst/>
          </a:prstGeom>
          <a:noFill/>
        </p:spPr>
      </p:pic>
      <p:pic>
        <p:nvPicPr>
          <p:cNvPr id="190540" name="Picture 1100" descr="A:\cruznema.JPG"/>
          <p:cNvPicPr>
            <a:picLocks noChangeAspect="1" noChangeArrowheads="1"/>
          </p:cNvPicPr>
          <p:nvPr/>
        </p:nvPicPr>
        <p:blipFill>
          <a:blip r:embed="rId18" cstate="print"/>
          <a:srcRect/>
          <a:stretch>
            <a:fillRect/>
          </a:stretch>
        </p:blipFill>
        <p:spPr bwMode="auto">
          <a:xfrm>
            <a:off x="4191000" y="5105400"/>
            <a:ext cx="684213" cy="1141413"/>
          </a:xfrm>
          <a:prstGeom prst="rect">
            <a:avLst/>
          </a:prstGeom>
          <a:noFill/>
        </p:spPr>
      </p:pic>
      <p:graphicFrame>
        <p:nvGraphicFramePr>
          <p:cNvPr id="79874" name="Object 87"/>
          <p:cNvGraphicFramePr>
            <a:graphicFrameLocks noChangeAspect="1"/>
          </p:cNvGraphicFramePr>
          <p:nvPr/>
        </p:nvGraphicFramePr>
        <p:xfrm>
          <a:off x="76200" y="3048000"/>
          <a:ext cx="660400" cy="738188"/>
        </p:xfrm>
        <a:graphic>
          <a:graphicData uri="http://schemas.openxmlformats.org/presentationml/2006/ole">
            <p:oleObj spid="_x0000_s79883" name="Clip" r:id="rId19" imgW="1493215" imgH="1686154" progId="">
              <p:embed/>
            </p:oleObj>
          </a:graphicData>
        </a:graphic>
      </p:graphicFrame>
    </p:spTree>
  </p:cSld>
  <p:clrMapOvr>
    <a:masterClrMapping/>
  </p:clrMapOvr>
  <p:transition spd="slow">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Oval 1026"/>
          <p:cNvSpPr>
            <a:spLocks noChangeArrowheads="1"/>
          </p:cNvSpPr>
          <p:nvPr/>
        </p:nvSpPr>
        <p:spPr bwMode="auto">
          <a:xfrm>
            <a:off x="2101850" y="14541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88419" name="Oval 1027"/>
          <p:cNvSpPr>
            <a:spLocks noChangeArrowheads="1"/>
          </p:cNvSpPr>
          <p:nvPr/>
        </p:nvSpPr>
        <p:spPr bwMode="auto">
          <a:xfrm>
            <a:off x="21018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88420" name="Oval 1028"/>
          <p:cNvSpPr>
            <a:spLocks noChangeArrowheads="1"/>
          </p:cNvSpPr>
          <p:nvPr/>
        </p:nvSpPr>
        <p:spPr bwMode="auto">
          <a:xfrm>
            <a:off x="3968750" y="14541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88421" name="Oval 1029"/>
          <p:cNvSpPr>
            <a:spLocks noChangeArrowheads="1"/>
          </p:cNvSpPr>
          <p:nvPr/>
        </p:nvSpPr>
        <p:spPr bwMode="auto">
          <a:xfrm>
            <a:off x="3968750" y="238760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88422" name="Oval 1030"/>
          <p:cNvSpPr>
            <a:spLocks noChangeArrowheads="1"/>
          </p:cNvSpPr>
          <p:nvPr/>
        </p:nvSpPr>
        <p:spPr bwMode="auto">
          <a:xfrm>
            <a:off x="39687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88423" name="Oval 1031"/>
          <p:cNvSpPr>
            <a:spLocks noChangeArrowheads="1"/>
          </p:cNvSpPr>
          <p:nvPr/>
        </p:nvSpPr>
        <p:spPr bwMode="auto">
          <a:xfrm>
            <a:off x="39687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88424" name="Oval 1032"/>
          <p:cNvSpPr>
            <a:spLocks noChangeArrowheads="1"/>
          </p:cNvSpPr>
          <p:nvPr/>
        </p:nvSpPr>
        <p:spPr bwMode="auto">
          <a:xfrm>
            <a:off x="3968750" y="51117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88425" name="Oval 1033"/>
          <p:cNvSpPr>
            <a:spLocks noChangeArrowheads="1"/>
          </p:cNvSpPr>
          <p:nvPr/>
        </p:nvSpPr>
        <p:spPr bwMode="auto">
          <a:xfrm>
            <a:off x="5797550" y="14541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88426" name="Oval 1034"/>
          <p:cNvSpPr>
            <a:spLocks noChangeArrowheads="1"/>
          </p:cNvSpPr>
          <p:nvPr/>
        </p:nvSpPr>
        <p:spPr bwMode="auto">
          <a:xfrm>
            <a:off x="5797550" y="238760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88427" name="Oval 1035"/>
          <p:cNvSpPr>
            <a:spLocks noChangeArrowheads="1"/>
          </p:cNvSpPr>
          <p:nvPr/>
        </p:nvSpPr>
        <p:spPr bwMode="auto">
          <a:xfrm>
            <a:off x="57975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88428" name="Oval 1036"/>
          <p:cNvSpPr>
            <a:spLocks noChangeArrowheads="1"/>
          </p:cNvSpPr>
          <p:nvPr/>
        </p:nvSpPr>
        <p:spPr bwMode="auto">
          <a:xfrm>
            <a:off x="57975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88429" name="Oval 1037"/>
          <p:cNvSpPr>
            <a:spLocks noChangeArrowheads="1"/>
          </p:cNvSpPr>
          <p:nvPr/>
        </p:nvSpPr>
        <p:spPr bwMode="auto">
          <a:xfrm>
            <a:off x="7626350" y="238760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88430" name="Oval 1038"/>
          <p:cNvSpPr>
            <a:spLocks noChangeArrowheads="1"/>
          </p:cNvSpPr>
          <p:nvPr/>
        </p:nvSpPr>
        <p:spPr bwMode="auto">
          <a:xfrm>
            <a:off x="76263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88431" name="Oval 1039"/>
          <p:cNvSpPr>
            <a:spLocks noChangeArrowheads="1"/>
          </p:cNvSpPr>
          <p:nvPr/>
        </p:nvSpPr>
        <p:spPr bwMode="auto">
          <a:xfrm>
            <a:off x="76263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88432" name="Line 1040"/>
          <p:cNvSpPr>
            <a:spLocks noChangeShapeType="1"/>
          </p:cNvSpPr>
          <p:nvPr/>
        </p:nvSpPr>
        <p:spPr bwMode="auto">
          <a:xfrm flipH="1">
            <a:off x="1193800" y="1854200"/>
            <a:ext cx="965200" cy="13208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188433" name="Line 1041"/>
          <p:cNvSpPr>
            <a:spLocks noChangeShapeType="1"/>
          </p:cNvSpPr>
          <p:nvPr/>
        </p:nvSpPr>
        <p:spPr bwMode="auto">
          <a:xfrm flipH="1" flipV="1">
            <a:off x="1193800" y="3556000"/>
            <a:ext cx="1022350" cy="1555750"/>
          </a:xfrm>
          <a:prstGeom prst="line">
            <a:avLst/>
          </a:prstGeom>
          <a:noFill/>
          <a:ln w="50800">
            <a:solidFill>
              <a:schemeClr val="tx1"/>
            </a:solidFill>
            <a:round/>
            <a:headEnd type="triangle" w="med" len="med"/>
            <a:tailEnd/>
          </a:ln>
          <a:effectLst/>
        </p:spPr>
        <p:txBody>
          <a:bodyPr wrap="none" anchor="ctr"/>
          <a:lstStyle/>
          <a:p>
            <a:endParaRPr lang="en-US"/>
          </a:p>
        </p:txBody>
      </p:sp>
      <p:sp>
        <p:nvSpPr>
          <p:cNvPr id="188434" name="Line 1042"/>
          <p:cNvSpPr>
            <a:spLocks noChangeShapeType="1"/>
          </p:cNvSpPr>
          <p:nvPr/>
        </p:nvSpPr>
        <p:spPr bwMode="auto">
          <a:xfrm flipH="1" flipV="1">
            <a:off x="1270000" y="3556000"/>
            <a:ext cx="812800" cy="6604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188435" name="Line 1043"/>
          <p:cNvSpPr>
            <a:spLocks noChangeShapeType="1"/>
          </p:cNvSpPr>
          <p:nvPr/>
        </p:nvSpPr>
        <p:spPr bwMode="auto">
          <a:xfrm flipH="1">
            <a:off x="1346200" y="3429000"/>
            <a:ext cx="736600" cy="0"/>
          </a:xfrm>
          <a:prstGeom prst="line">
            <a:avLst/>
          </a:prstGeom>
          <a:noFill/>
          <a:ln w="50800">
            <a:solidFill>
              <a:schemeClr val="tx1"/>
            </a:solidFill>
            <a:round/>
            <a:headEnd type="triangle" w="med" len="med"/>
            <a:tailEnd/>
          </a:ln>
          <a:effectLst/>
        </p:spPr>
        <p:txBody>
          <a:bodyPr wrap="none" anchor="ctr"/>
          <a:lstStyle/>
          <a:p>
            <a:endParaRPr lang="en-US"/>
          </a:p>
        </p:txBody>
      </p:sp>
      <p:sp>
        <p:nvSpPr>
          <p:cNvPr id="188436" name="Oval 1044"/>
          <p:cNvSpPr>
            <a:spLocks noChangeArrowheads="1"/>
          </p:cNvSpPr>
          <p:nvPr/>
        </p:nvSpPr>
        <p:spPr bwMode="auto">
          <a:xfrm>
            <a:off x="2101850" y="238760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88437" name="Oval 1045"/>
          <p:cNvSpPr>
            <a:spLocks noChangeArrowheads="1"/>
          </p:cNvSpPr>
          <p:nvPr/>
        </p:nvSpPr>
        <p:spPr bwMode="auto">
          <a:xfrm>
            <a:off x="21018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88438" name="Oval 1046"/>
          <p:cNvSpPr>
            <a:spLocks noChangeArrowheads="1"/>
          </p:cNvSpPr>
          <p:nvPr/>
        </p:nvSpPr>
        <p:spPr bwMode="auto">
          <a:xfrm>
            <a:off x="2159000" y="51498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88439" name="Line 1047"/>
          <p:cNvSpPr>
            <a:spLocks noChangeShapeType="1"/>
          </p:cNvSpPr>
          <p:nvPr/>
        </p:nvSpPr>
        <p:spPr bwMode="auto">
          <a:xfrm flipV="1">
            <a:off x="1397000" y="2641600"/>
            <a:ext cx="635000" cy="6604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88440" name="Line 1048"/>
          <p:cNvSpPr>
            <a:spLocks noChangeShapeType="1"/>
          </p:cNvSpPr>
          <p:nvPr/>
        </p:nvSpPr>
        <p:spPr bwMode="auto">
          <a:xfrm>
            <a:off x="2540000" y="16002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88441" name="Line 1049"/>
          <p:cNvSpPr>
            <a:spLocks noChangeShapeType="1"/>
          </p:cNvSpPr>
          <p:nvPr/>
        </p:nvSpPr>
        <p:spPr bwMode="auto">
          <a:xfrm>
            <a:off x="2540000" y="43434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88442" name="Line 1050"/>
          <p:cNvSpPr>
            <a:spLocks noChangeShapeType="1"/>
          </p:cNvSpPr>
          <p:nvPr/>
        </p:nvSpPr>
        <p:spPr bwMode="auto">
          <a:xfrm flipV="1">
            <a:off x="2520950" y="4394200"/>
            <a:ext cx="1339850" cy="79375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88443" name="Line 1051"/>
          <p:cNvSpPr>
            <a:spLocks noChangeShapeType="1"/>
          </p:cNvSpPr>
          <p:nvPr/>
        </p:nvSpPr>
        <p:spPr bwMode="auto">
          <a:xfrm>
            <a:off x="2463800" y="4521200"/>
            <a:ext cx="1397000" cy="5588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188444" name="Line 1052"/>
          <p:cNvSpPr>
            <a:spLocks noChangeShapeType="1"/>
          </p:cNvSpPr>
          <p:nvPr/>
        </p:nvSpPr>
        <p:spPr bwMode="auto">
          <a:xfrm>
            <a:off x="2501900" y="249555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88445" name="Line 1053"/>
          <p:cNvSpPr>
            <a:spLocks noChangeShapeType="1"/>
          </p:cNvSpPr>
          <p:nvPr/>
        </p:nvSpPr>
        <p:spPr bwMode="auto">
          <a:xfrm>
            <a:off x="2540000" y="34290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88446" name="Line 1054"/>
          <p:cNvSpPr>
            <a:spLocks noChangeShapeType="1"/>
          </p:cNvSpPr>
          <p:nvPr/>
        </p:nvSpPr>
        <p:spPr bwMode="auto">
          <a:xfrm>
            <a:off x="4368800" y="1600200"/>
            <a:ext cx="12446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88447" name="Line 1055"/>
          <p:cNvSpPr>
            <a:spLocks noChangeShapeType="1"/>
          </p:cNvSpPr>
          <p:nvPr/>
        </p:nvSpPr>
        <p:spPr bwMode="auto">
          <a:xfrm flipV="1">
            <a:off x="4368800" y="1727200"/>
            <a:ext cx="1320800" cy="7366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88448" name="Line 1056"/>
          <p:cNvSpPr>
            <a:spLocks noChangeShapeType="1"/>
          </p:cNvSpPr>
          <p:nvPr/>
        </p:nvSpPr>
        <p:spPr bwMode="auto">
          <a:xfrm>
            <a:off x="4368800" y="1701800"/>
            <a:ext cx="1320800" cy="6350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88449" name="Line 1057"/>
          <p:cNvSpPr>
            <a:spLocks noChangeShapeType="1"/>
          </p:cNvSpPr>
          <p:nvPr/>
        </p:nvSpPr>
        <p:spPr bwMode="auto">
          <a:xfrm>
            <a:off x="4368800" y="25146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88450" name="Line 1058"/>
          <p:cNvSpPr>
            <a:spLocks noChangeShapeType="1"/>
          </p:cNvSpPr>
          <p:nvPr/>
        </p:nvSpPr>
        <p:spPr bwMode="auto">
          <a:xfrm flipV="1">
            <a:off x="4368800" y="2565400"/>
            <a:ext cx="1397000" cy="7366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88451" name="Line 1059"/>
          <p:cNvSpPr>
            <a:spLocks noChangeShapeType="1"/>
          </p:cNvSpPr>
          <p:nvPr/>
        </p:nvSpPr>
        <p:spPr bwMode="auto">
          <a:xfrm>
            <a:off x="4292600" y="1701800"/>
            <a:ext cx="1473200" cy="15494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88452" name="Line 1060"/>
          <p:cNvSpPr>
            <a:spLocks noChangeShapeType="1"/>
          </p:cNvSpPr>
          <p:nvPr/>
        </p:nvSpPr>
        <p:spPr bwMode="auto">
          <a:xfrm flipV="1">
            <a:off x="4368800" y="3479800"/>
            <a:ext cx="1320800" cy="7366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88453" name="Line 1061"/>
          <p:cNvSpPr>
            <a:spLocks noChangeShapeType="1"/>
          </p:cNvSpPr>
          <p:nvPr/>
        </p:nvSpPr>
        <p:spPr bwMode="auto">
          <a:xfrm flipV="1">
            <a:off x="4368800" y="3556000"/>
            <a:ext cx="1397000" cy="15748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88454" name="Line 1062"/>
          <p:cNvSpPr>
            <a:spLocks noChangeShapeType="1"/>
          </p:cNvSpPr>
          <p:nvPr/>
        </p:nvSpPr>
        <p:spPr bwMode="auto">
          <a:xfrm>
            <a:off x="4368800" y="43434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88455" name="Line 1063"/>
          <p:cNvSpPr>
            <a:spLocks noChangeShapeType="1"/>
          </p:cNvSpPr>
          <p:nvPr/>
        </p:nvSpPr>
        <p:spPr bwMode="auto">
          <a:xfrm>
            <a:off x="4368800" y="3606800"/>
            <a:ext cx="1320800" cy="5588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88456" name="Line 1064"/>
          <p:cNvSpPr>
            <a:spLocks noChangeShapeType="1"/>
          </p:cNvSpPr>
          <p:nvPr/>
        </p:nvSpPr>
        <p:spPr bwMode="auto">
          <a:xfrm>
            <a:off x="6197600" y="1778000"/>
            <a:ext cx="1397000" cy="14732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88457" name="Line 1065"/>
          <p:cNvSpPr>
            <a:spLocks noChangeShapeType="1"/>
          </p:cNvSpPr>
          <p:nvPr/>
        </p:nvSpPr>
        <p:spPr bwMode="auto">
          <a:xfrm>
            <a:off x="6197600" y="2692400"/>
            <a:ext cx="1320800" cy="6350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88458" name="Line 1066"/>
          <p:cNvSpPr>
            <a:spLocks noChangeShapeType="1"/>
          </p:cNvSpPr>
          <p:nvPr/>
        </p:nvSpPr>
        <p:spPr bwMode="auto">
          <a:xfrm>
            <a:off x="6197600" y="34290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88459" name="Line 1067"/>
          <p:cNvSpPr>
            <a:spLocks noChangeShapeType="1"/>
          </p:cNvSpPr>
          <p:nvPr/>
        </p:nvSpPr>
        <p:spPr bwMode="auto">
          <a:xfrm flipV="1">
            <a:off x="6197600" y="3479800"/>
            <a:ext cx="1397000" cy="8128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88460" name="Line 1068"/>
          <p:cNvSpPr>
            <a:spLocks noChangeShapeType="1"/>
          </p:cNvSpPr>
          <p:nvPr/>
        </p:nvSpPr>
        <p:spPr bwMode="auto">
          <a:xfrm>
            <a:off x="6197600" y="25146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88461" name="Line 1069"/>
          <p:cNvSpPr>
            <a:spLocks noChangeShapeType="1"/>
          </p:cNvSpPr>
          <p:nvPr/>
        </p:nvSpPr>
        <p:spPr bwMode="auto">
          <a:xfrm>
            <a:off x="6197600" y="2692400"/>
            <a:ext cx="1397000" cy="14732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88462" name="Line 1070"/>
          <p:cNvSpPr>
            <a:spLocks noChangeShapeType="1"/>
          </p:cNvSpPr>
          <p:nvPr/>
        </p:nvSpPr>
        <p:spPr bwMode="auto">
          <a:xfrm>
            <a:off x="6197600" y="1701800"/>
            <a:ext cx="1397000" cy="7112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88463" name="Line 1071"/>
          <p:cNvSpPr>
            <a:spLocks noChangeShapeType="1"/>
          </p:cNvSpPr>
          <p:nvPr/>
        </p:nvSpPr>
        <p:spPr bwMode="auto">
          <a:xfrm flipH="1">
            <a:off x="2432050" y="1682750"/>
            <a:ext cx="3194050" cy="6350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188464" name="Line 1072"/>
          <p:cNvSpPr>
            <a:spLocks noChangeShapeType="1"/>
          </p:cNvSpPr>
          <p:nvPr/>
        </p:nvSpPr>
        <p:spPr bwMode="auto">
          <a:xfrm flipH="1">
            <a:off x="2413000" y="3454400"/>
            <a:ext cx="3327400" cy="7874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88465" name="Arc 1073"/>
          <p:cNvSpPr>
            <a:spLocks/>
          </p:cNvSpPr>
          <p:nvPr/>
        </p:nvSpPr>
        <p:spPr bwMode="auto">
          <a:xfrm>
            <a:off x="1093788" y="1398588"/>
            <a:ext cx="1117600" cy="1727200"/>
          </a:xfrm>
          <a:custGeom>
            <a:avLst/>
            <a:gdLst>
              <a:gd name="G0" fmla="+- 21600 0 0"/>
              <a:gd name="G1" fmla="+- 21600 0 0"/>
              <a:gd name="G2" fmla="+- 21600 0 0"/>
              <a:gd name="T0" fmla="*/ 0 w 21600"/>
              <a:gd name="T1" fmla="*/ 21600 h 21600"/>
              <a:gd name="T2" fmla="*/ 21569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2"/>
                  <a:pt x="9651" y="17"/>
                  <a:pt x="21569" y="0"/>
                </a:cubicBezTo>
              </a:path>
              <a:path w="21600" h="21600" stroke="0" extrusionOk="0">
                <a:moveTo>
                  <a:pt x="0" y="21600"/>
                </a:moveTo>
                <a:cubicBezTo>
                  <a:pt x="0" y="9682"/>
                  <a:pt x="9651" y="17"/>
                  <a:pt x="21569" y="0"/>
                </a:cubicBezTo>
                <a:lnTo>
                  <a:pt x="21600" y="21600"/>
                </a:lnTo>
                <a:close/>
              </a:path>
            </a:pathLst>
          </a:custGeom>
          <a:noFill/>
          <a:ln w="50800" cap="rnd">
            <a:solidFill>
              <a:schemeClr val="tx1"/>
            </a:solidFill>
            <a:round/>
            <a:headEnd type="triangle" w="med" len="med"/>
            <a:tailEnd/>
          </a:ln>
          <a:effectLst/>
        </p:spPr>
        <p:txBody>
          <a:bodyPr wrap="none" anchor="ctr"/>
          <a:lstStyle/>
          <a:p>
            <a:endParaRPr lang="en-US"/>
          </a:p>
        </p:txBody>
      </p:sp>
      <p:sp>
        <p:nvSpPr>
          <p:cNvPr id="188466" name="Arc 1074"/>
          <p:cNvSpPr>
            <a:spLocks/>
          </p:cNvSpPr>
          <p:nvPr/>
        </p:nvSpPr>
        <p:spPr bwMode="auto">
          <a:xfrm rot="10800000">
            <a:off x="1065213" y="3665538"/>
            <a:ext cx="1119187" cy="1727200"/>
          </a:xfrm>
          <a:custGeom>
            <a:avLst/>
            <a:gdLst>
              <a:gd name="G0" fmla="+- 31 0 0"/>
              <a:gd name="G1" fmla="+- 21600 0 0"/>
              <a:gd name="G2" fmla="+- 21600 0 0"/>
              <a:gd name="T0" fmla="*/ 0 w 21631"/>
              <a:gd name="T1" fmla="*/ 0 h 21600"/>
              <a:gd name="T2" fmla="*/ 21631 w 21631"/>
              <a:gd name="T3" fmla="*/ 21600 h 21600"/>
              <a:gd name="T4" fmla="*/ 31 w 21631"/>
              <a:gd name="T5" fmla="*/ 21600 h 21600"/>
            </a:gdLst>
            <a:ahLst/>
            <a:cxnLst>
              <a:cxn ang="0">
                <a:pos x="T0" y="T1"/>
              </a:cxn>
              <a:cxn ang="0">
                <a:pos x="T2" y="T3"/>
              </a:cxn>
              <a:cxn ang="0">
                <a:pos x="T4" y="T5"/>
              </a:cxn>
            </a:cxnLst>
            <a:rect l="0" t="0" r="r" b="b"/>
            <a:pathLst>
              <a:path w="21631" h="21600" fill="none" extrusionOk="0">
                <a:moveTo>
                  <a:pt x="0" y="0"/>
                </a:moveTo>
                <a:cubicBezTo>
                  <a:pt x="10" y="0"/>
                  <a:pt x="20" y="-1"/>
                  <a:pt x="31" y="0"/>
                </a:cubicBezTo>
                <a:cubicBezTo>
                  <a:pt x="11960" y="0"/>
                  <a:pt x="21631" y="9670"/>
                  <a:pt x="21631" y="21600"/>
                </a:cubicBezTo>
              </a:path>
              <a:path w="21631" h="21600" stroke="0" extrusionOk="0">
                <a:moveTo>
                  <a:pt x="0" y="0"/>
                </a:moveTo>
                <a:cubicBezTo>
                  <a:pt x="10" y="0"/>
                  <a:pt x="20" y="-1"/>
                  <a:pt x="31" y="0"/>
                </a:cubicBezTo>
                <a:cubicBezTo>
                  <a:pt x="11960" y="0"/>
                  <a:pt x="21631" y="9670"/>
                  <a:pt x="21631" y="21600"/>
                </a:cubicBezTo>
                <a:lnTo>
                  <a:pt x="31" y="21600"/>
                </a:lnTo>
                <a:close/>
              </a:path>
            </a:pathLst>
          </a:custGeom>
          <a:noFill/>
          <a:ln w="50800" cap="rnd">
            <a:solidFill>
              <a:schemeClr val="tx1"/>
            </a:solidFill>
            <a:round/>
            <a:headEnd/>
            <a:tailEnd type="triangle" w="med" len="med"/>
          </a:ln>
          <a:effectLst/>
        </p:spPr>
        <p:txBody>
          <a:bodyPr wrap="none" anchor="ctr"/>
          <a:lstStyle/>
          <a:p>
            <a:endParaRPr lang="en-US"/>
          </a:p>
        </p:txBody>
      </p:sp>
      <p:sp>
        <p:nvSpPr>
          <p:cNvPr id="188467" name="Arc 1075"/>
          <p:cNvSpPr>
            <a:spLocks/>
          </p:cNvSpPr>
          <p:nvPr/>
        </p:nvSpPr>
        <p:spPr bwMode="auto">
          <a:xfrm>
            <a:off x="1017588" y="1093788"/>
            <a:ext cx="1193800" cy="1955800"/>
          </a:xfrm>
          <a:custGeom>
            <a:avLst/>
            <a:gdLst>
              <a:gd name="G0" fmla="+- 21600 0 0"/>
              <a:gd name="G1" fmla="+- 21600 0 0"/>
              <a:gd name="G2" fmla="+- 21600 0 0"/>
              <a:gd name="T0" fmla="*/ 0 w 21600"/>
              <a:gd name="T1" fmla="*/ 21600 h 21600"/>
              <a:gd name="T2" fmla="*/ 21571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1"/>
                  <a:pt x="9652" y="16"/>
                  <a:pt x="21571" y="0"/>
                </a:cubicBezTo>
              </a:path>
              <a:path w="21600" h="21600" stroke="0" extrusionOk="0">
                <a:moveTo>
                  <a:pt x="0" y="21600"/>
                </a:moveTo>
                <a:cubicBezTo>
                  <a:pt x="0" y="9681"/>
                  <a:pt x="9652" y="16"/>
                  <a:pt x="21571" y="0"/>
                </a:cubicBezTo>
                <a:lnTo>
                  <a:pt x="21600" y="21600"/>
                </a:lnTo>
                <a:close/>
              </a:path>
            </a:pathLst>
          </a:custGeom>
          <a:noFill/>
          <a:ln w="50800" cap="rnd">
            <a:solidFill>
              <a:schemeClr val="tx1"/>
            </a:solidFill>
            <a:round/>
            <a:headEnd type="triangle" w="med" len="med"/>
            <a:tailEnd/>
          </a:ln>
          <a:effectLst/>
        </p:spPr>
        <p:txBody>
          <a:bodyPr wrap="none" anchor="ctr"/>
          <a:lstStyle/>
          <a:p>
            <a:endParaRPr lang="en-US"/>
          </a:p>
        </p:txBody>
      </p:sp>
      <p:sp>
        <p:nvSpPr>
          <p:cNvPr id="188468" name="Arc 1076"/>
          <p:cNvSpPr>
            <a:spLocks/>
          </p:cNvSpPr>
          <p:nvPr/>
        </p:nvSpPr>
        <p:spPr bwMode="auto">
          <a:xfrm>
            <a:off x="928688" y="776288"/>
            <a:ext cx="1282700" cy="2273300"/>
          </a:xfrm>
          <a:custGeom>
            <a:avLst/>
            <a:gdLst>
              <a:gd name="G0" fmla="+- 21600 0 0"/>
              <a:gd name="G1" fmla="+- 21600 0 0"/>
              <a:gd name="G2" fmla="+- 21600 0 0"/>
              <a:gd name="T0" fmla="*/ 0 w 21600"/>
              <a:gd name="T1" fmla="*/ 21600 h 21600"/>
              <a:gd name="T2" fmla="*/ 21573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1"/>
                  <a:pt x="9654" y="14"/>
                  <a:pt x="21573" y="0"/>
                </a:cubicBezTo>
              </a:path>
              <a:path w="21600" h="21600" stroke="0" extrusionOk="0">
                <a:moveTo>
                  <a:pt x="0" y="21600"/>
                </a:moveTo>
                <a:cubicBezTo>
                  <a:pt x="0" y="9681"/>
                  <a:pt x="9654" y="14"/>
                  <a:pt x="21573" y="0"/>
                </a:cubicBezTo>
                <a:lnTo>
                  <a:pt x="21600" y="21600"/>
                </a:lnTo>
                <a:close/>
              </a:path>
            </a:pathLst>
          </a:custGeom>
          <a:noFill/>
          <a:ln w="25400" cap="rnd">
            <a:solidFill>
              <a:schemeClr val="tx1"/>
            </a:solidFill>
            <a:round/>
            <a:headEnd type="triangle" w="med" len="med"/>
            <a:tailEnd/>
          </a:ln>
          <a:effectLst/>
        </p:spPr>
        <p:txBody>
          <a:bodyPr wrap="none" anchor="ctr"/>
          <a:lstStyle/>
          <a:p>
            <a:endParaRPr lang="en-US"/>
          </a:p>
        </p:txBody>
      </p:sp>
      <p:sp>
        <p:nvSpPr>
          <p:cNvPr id="188469" name="Arc 1077"/>
          <p:cNvSpPr>
            <a:spLocks/>
          </p:cNvSpPr>
          <p:nvPr/>
        </p:nvSpPr>
        <p:spPr bwMode="auto">
          <a:xfrm>
            <a:off x="852488" y="547688"/>
            <a:ext cx="1358900" cy="2425700"/>
          </a:xfrm>
          <a:custGeom>
            <a:avLst/>
            <a:gdLst>
              <a:gd name="G0" fmla="+- 21600 0 0"/>
              <a:gd name="G1" fmla="+- 21600 0 0"/>
              <a:gd name="G2" fmla="+- 21600 0 0"/>
              <a:gd name="T0" fmla="*/ 0 w 21600"/>
              <a:gd name="T1" fmla="*/ 21600 h 21600"/>
              <a:gd name="T2" fmla="*/ 21575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0"/>
                  <a:pt x="9655" y="13"/>
                  <a:pt x="21575" y="0"/>
                </a:cubicBezTo>
              </a:path>
              <a:path w="21600" h="21600" stroke="0" extrusionOk="0">
                <a:moveTo>
                  <a:pt x="0" y="21600"/>
                </a:moveTo>
                <a:cubicBezTo>
                  <a:pt x="0" y="9680"/>
                  <a:pt x="9655" y="13"/>
                  <a:pt x="21575" y="0"/>
                </a:cubicBezTo>
                <a:lnTo>
                  <a:pt x="21600" y="21600"/>
                </a:lnTo>
                <a:close/>
              </a:path>
            </a:pathLst>
          </a:custGeom>
          <a:noFill/>
          <a:ln w="25400" cap="rnd">
            <a:solidFill>
              <a:schemeClr val="tx1"/>
            </a:solidFill>
            <a:round/>
            <a:headEnd type="triangle" w="med" len="med"/>
            <a:tailEnd/>
          </a:ln>
          <a:effectLst/>
        </p:spPr>
        <p:txBody>
          <a:bodyPr wrap="none" anchor="ctr"/>
          <a:lstStyle/>
          <a:p>
            <a:endParaRPr lang="en-US"/>
          </a:p>
        </p:txBody>
      </p:sp>
      <p:sp>
        <p:nvSpPr>
          <p:cNvPr id="188470" name="Line 1078"/>
          <p:cNvSpPr>
            <a:spLocks noChangeShapeType="1"/>
          </p:cNvSpPr>
          <p:nvPr/>
        </p:nvSpPr>
        <p:spPr bwMode="auto">
          <a:xfrm flipH="1" flipV="1">
            <a:off x="2209800" y="1104900"/>
            <a:ext cx="1701800" cy="387350"/>
          </a:xfrm>
          <a:prstGeom prst="line">
            <a:avLst/>
          </a:prstGeom>
          <a:noFill/>
          <a:ln w="50800">
            <a:solidFill>
              <a:schemeClr val="tx1"/>
            </a:solidFill>
            <a:round/>
            <a:headEnd/>
            <a:tailEnd/>
          </a:ln>
          <a:effectLst/>
        </p:spPr>
        <p:txBody>
          <a:bodyPr wrap="none" anchor="ctr"/>
          <a:lstStyle/>
          <a:p>
            <a:endParaRPr lang="en-US"/>
          </a:p>
        </p:txBody>
      </p:sp>
      <p:sp>
        <p:nvSpPr>
          <p:cNvPr id="188471" name="Line 1079"/>
          <p:cNvSpPr>
            <a:spLocks noChangeShapeType="1"/>
          </p:cNvSpPr>
          <p:nvPr/>
        </p:nvSpPr>
        <p:spPr bwMode="auto">
          <a:xfrm flipH="1" flipV="1">
            <a:off x="2197100" y="787400"/>
            <a:ext cx="3587750" cy="730250"/>
          </a:xfrm>
          <a:prstGeom prst="line">
            <a:avLst/>
          </a:prstGeom>
          <a:noFill/>
          <a:ln w="25400">
            <a:solidFill>
              <a:schemeClr val="tx1"/>
            </a:solidFill>
            <a:round/>
            <a:headEnd/>
            <a:tailEnd/>
          </a:ln>
          <a:effectLst/>
        </p:spPr>
        <p:txBody>
          <a:bodyPr wrap="none" anchor="ctr"/>
          <a:lstStyle/>
          <a:p>
            <a:endParaRPr lang="en-US"/>
          </a:p>
        </p:txBody>
      </p:sp>
      <p:sp>
        <p:nvSpPr>
          <p:cNvPr id="188472" name="Arc 1080"/>
          <p:cNvSpPr>
            <a:spLocks/>
          </p:cNvSpPr>
          <p:nvPr/>
        </p:nvSpPr>
        <p:spPr bwMode="auto">
          <a:xfrm>
            <a:off x="2190750" y="547688"/>
            <a:ext cx="5473700" cy="18161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rnd">
            <a:solidFill>
              <a:schemeClr val="tx1"/>
            </a:solidFill>
            <a:round/>
            <a:headEnd/>
            <a:tailEnd/>
          </a:ln>
          <a:effectLst/>
        </p:spPr>
        <p:txBody>
          <a:bodyPr wrap="none" anchor="ctr"/>
          <a:lstStyle/>
          <a:p>
            <a:endParaRPr lang="en-US"/>
          </a:p>
        </p:txBody>
      </p:sp>
      <p:sp>
        <p:nvSpPr>
          <p:cNvPr id="188473" name="Arc 1081"/>
          <p:cNvSpPr>
            <a:spLocks/>
          </p:cNvSpPr>
          <p:nvPr/>
        </p:nvSpPr>
        <p:spPr bwMode="auto">
          <a:xfrm rot="10800000">
            <a:off x="989013" y="3836988"/>
            <a:ext cx="1195387" cy="1955800"/>
          </a:xfrm>
          <a:custGeom>
            <a:avLst/>
            <a:gdLst>
              <a:gd name="G0" fmla="+- 29 0 0"/>
              <a:gd name="G1" fmla="+- 21600 0 0"/>
              <a:gd name="G2" fmla="+- 21600 0 0"/>
              <a:gd name="T0" fmla="*/ 0 w 21629"/>
              <a:gd name="T1" fmla="*/ 0 h 21600"/>
              <a:gd name="T2" fmla="*/ 21629 w 21629"/>
              <a:gd name="T3" fmla="*/ 21600 h 21600"/>
              <a:gd name="T4" fmla="*/ 29 w 21629"/>
              <a:gd name="T5" fmla="*/ 21600 h 21600"/>
            </a:gdLst>
            <a:ahLst/>
            <a:cxnLst>
              <a:cxn ang="0">
                <a:pos x="T0" y="T1"/>
              </a:cxn>
              <a:cxn ang="0">
                <a:pos x="T2" y="T3"/>
              </a:cxn>
              <a:cxn ang="0">
                <a:pos x="T4" y="T5"/>
              </a:cxn>
            </a:cxnLst>
            <a:rect l="0" t="0" r="r" b="b"/>
            <a:pathLst>
              <a:path w="21629" h="21600" fill="none" extrusionOk="0">
                <a:moveTo>
                  <a:pt x="0" y="0"/>
                </a:moveTo>
                <a:cubicBezTo>
                  <a:pt x="9" y="0"/>
                  <a:pt x="19" y="-1"/>
                  <a:pt x="29" y="0"/>
                </a:cubicBezTo>
                <a:cubicBezTo>
                  <a:pt x="11958" y="0"/>
                  <a:pt x="21629" y="9670"/>
                  <a:pt x="21629" y="21600"/>
                </a:cubicBezTo>
              </a:path>
              <a:path w="21629" h="21600" stroke="0" extrusionOk="0">
                <a:moveTo>
                  <a:pt x="0" y="0"/>
                </a:moveTo>
                <a:cubicBezTo>
                  <a:pt x="9" y="0"/>
                  <a:pt x="19" y="-1"/>
                  <a:pt x="29" y="0"/>
                </a:cubicBezTo>
                <a:cubicBezTo>
                  <a:pt x="11958" y="0"/>
                  <a:pt x="21629" y="9670"/>
                  <a:pt x="21629" y="21600"/>
                </a:cubicBezTo>
                <a:lnTo>
                  <a:pt x="29" y="21600"/>
                </a:lnTo>
                <a:close/>
              </a:path>
            </a:pathLst>
          </a:custGeom>
          <a:noFill/>
          <a:ln w="50800" cap="rnd">
            <a:solidFill>
              <a:schemeClr val="tx1"/>
            </a:solidFill>
            <a:round/>
            <a:headEnd/>
            <a:tailEnd type="triangle" w="med" len="med"/>
          </a:ln>
          <a:effectLst/>
        </p:spPr>
        <p:txBody>
          <a:bodyPr wrap="none" anchor="ctr"/>
          <a:lstStyle/>
          <a:p>
            <a:endParaRPr lang="en-US"/>
          </a:p>
        </p:txBody>
      </p:sp>
      <p:sp>
        <p:nvSpPr>
          <p:cNvPr id="188474" name="Line 1082"/>
          <p:cNvSpPr>
            <a:spLocks noChangeShapeType="1"/>
          </p:cNvSpPr>
          <p:nvPr/>
        </p:nvSpPr>
        <p:spPr bwMode="auto">
          <a:xfrm flipH="1">
            <a:off x="2184400" y="5340350"/>
            <a:ext cx="1746250" cy="425450"/>
          </a:xfrm>
          <a:prstGeom prst="line">
            <a:avLst/>
          </a:prstGeom>
          <a:noFill/>
          <a:ln w="50800">
            <a:solidFill>
              <a:schemeClr val="tx1"/>
            </a:solidFill>
            <a:round/>
            <a:headEnd/>
            <a:tailEnd/>
          </a:ln>
          <a:effectLst/>
        </p:spPr>
        <p:txBody>
          <a:bodyPr wrap="none" anchor="ctr"/>
          <a:lstStyle/>
          <a:p>
            <a:endParaRPr lang="en-US"/>
          </a:p>
        </p:txBody>
      </p:sp>
      <p:sp>
        <p:nvSpPr>
          <p:cNvPr id="188475" name="Arc 1083"/>
          <p:cNvSpPr>
            <a:spLocks/>
          </p:cNvSpPr>
          <p:nvPr/>
        </p:nvSpPr>
        <p:spPr bwMode="auto">
          <a:xfrm rot="10800000">
            <a:off x="912813" y="3748088"/>
            <a:ext cx="1284287" cy="2273300"/>
          </a:xfrm>
          <a:custGeom>
            <a:avLst/>
            <a:gdLst>
              <a:gd name="G0" fmla="+- 27 0 0"/>
              <a:gd name="G1" fmla="+- 21600 0 0"/>
              <a:gd name="G2" fmla="+- 21600 0 0"/>
              <a:gd name="T0" fmla="*/ 0 w 21627"/>
              <a:gd name="T1" fmla="*/ 0 h 21600"/>
              <a:gd name="T2" fmla="*/ 21627 w 21627"/>
              <a:gd name="T3" fmla="*/ 21600 h 21600"/>
              <a:gd name="T4" fmla="*/ 27 w 21627"/>
              <a:gd name="T5" fmla="*/ 21600 h 21600"/>
            </a:gdLst>
            <a:ahLst/>
            <a:cxnLst>
              <a:cxn ang="0">
                <a:pos x="T0" y="T1"/>
              </a:cxn>
              <a:cxn ang="0">
                <a:pos x="T2" y="T3"/>
              </a:cxn>
              <a:cxn ang="0">
                <a:pos x="T4" y="T5"/>
              </a:cxn>
            </a:cxnLst>
            <a:rect l="0" t="0" r="r" b="b"/>
            <a:pathLst>
              <a:path w="21627" h="21600" fill="none" extrusionOk="0">
                <a:moveTo>
                  <a:pt x="0" y="0"/>
                </a:moveTo>
                <a:cubicBezTo>
                  <a:pt x="9" y="0"/>
                  <a:pt x="18" y="-1"/>
                  <a:pt x="27" y="0"/>
                </a:cubicBezTo>
                <a:cubicBezTo>
                  <a:pt x="11956" y="0"/>
                  <a:pt x="21627" y="9670"/>
                  <a:pt x="21627" y="21600"/>
                </a:cubicBezTo>
              </a:path>
              <a:path w="21627" h="21600" stroke="0" extrusionOk="0">
                <a:moveTo>
                  <a:pt x="0" y="0"/>
                </a:moveTo>
                <a:cubicBezTo>
                  <a:pt x="9" y="0"/>
                  <a:pt x="18" y="-1"/>
                  <a:pt x="27" y="0"/>
                </a:cubicBezTo>
                <a:cubicBezTo>
                  <a:pt x="11956" y="0"/>
                  <a:pt x="21627" y="9670"/>
                  <a:pt x="21627" y="21600"/>
                </a:cubicBezTo>
                <a:lnTo>
                  <a:pt x="27" y="21600"/>
                </a:lnTo>
                <a:close/>
              </a:path>
            </a:pathLst>
          </a:custGeom>
          <a:noFill/>
          <a:ln w="25400" cap="rnd">
            <a:solidFill>
              <a:schemeClr val="tx1"/>
            </a:solidFill>
            <a:round/>
            <a:headEnd/>
            <a:tailEnd type="triangle" w="med" len="med"/>
          </a:ln>
          <a:effectLst/>
        </p:spPr>
        <p:txBody>
          <a:bodyPr wrap="none" anchor="ctr"/>
          <a:lstStyle/>
          <a:p>
            <a:endParaRPr lang="en-US"/>
          </a:p>
        </p:txBody>
      </p:sp>
      <p:sp>
        <p:nvSpPr>
          <p:cNvPr id="188476" name="Arc 1084"/>
          <p:cNvSpPr>
            <a:spLocks/>
          </p:cNvSpPr>
          <p:nvPr/>
        </p:nvSpPr>
        <p:spPr bwMode="auto">
          <a:xfrm>
            <a:off x="2133600" y="4495800"/>
            <a:ext cx="3797300" cy="1511300"/>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5400" cap="rnd">
            <a:solidFill>
              <a:schemeClr val="tx1"/>
            </a:solidFill>
            <a:round/>
            <a:headEnd/>
            <a:tailEnd/>
          </a:ln>
          <a:effectLst/>
        </p:spPr>
        <p:txBody>
          <a:bodyPr wrap="none" anchor="ctr"/>
          <a:lstStyle/>
          <a:p>
            <a:endParaRPr lang="en-US"/>
          </a:p>
        </p:txBody>
      </p:sp>
      <p:sp>
        <p:nvSpPr>
          <p:cNvPr id="188477" name="Arc 1085"/>
          <p:cNvSpPr>
            <a:spLocks/>
          </p:cNvSpPr>
          <p:nvPr/>
        </p:nvSpPr>
        <p:spPr bwMode="auto">
          <a:xfrm rot="10897290">
            <a:off x="876300" y="3862388"/>
            <a:ext cx="1360488" cy="2425700"/>
          </a:xfrm>
          <a:custGeom>
            <a:avLst/>
            <a:gdLst>
              <a:gd name="G0" fmla="+- 25 0 0"/>
              <a:gd name="G1" fmla="+- 21600 0 0"/>
              <a:gd name="G2" fmla="+- 21600 0 0"/>
              <a:gd name="T0" fmla="*/ 0 w 21625"/>
              <a:gd name="T1" fmla="*/ 0 h 21600"/>
              <a:gd name="T2" fmla="*/ 21625 w 21625"/>
              <a:gd name="T3" fmla="*/ 21600 h 21600"/>
              <a:gd name="T4" fmla="*/ 25 w 21625"/>
              <a:gd name="T5" fmla="*/ 21600 h 21600"/>
            </a:gdLst>
            <a:ahLst/>
            <a:cxnLst>
              <a:cxn ang="0">
                <a:pos x="T0" y="T1"/>
              </a:cxn>
              <a:cxn ang="0">
                <a:pos x="T2" y="T3"/>
              </a:cxn>
              <a:cxn ang="0">
                <a:pos x="T4" y="T5"/>
              </a:cxn>
            </a:cxnLst>
            <a:rect l="0" t="0" r="r" b="b"/>
            <a:pathLst>
              <a:path w="21625" h="21600" fill="none" extrusionOk="0">
                <a:moveTo>
                  <a:pt x="0" y="0"/>
                </a:moveTo>
                <a:cubicBezTo>
                  <a:pt x="8" y="0"/>
                  <a:pt x="16" y="-1"/>
                  <a:pt x="25" y="0"/>
                </a:cubicBezTo>
                <a:cubicBezTo>
                  <a:pt x="11954" y="0"/>
                  <a:pt x="21625" y="9670"/>
                  <a:pt x="21625" y="21600"/>
                </a:cubicBezTo>
              </a:path>
              <a:path w="21625" h="21600" stroke="0" extrusionOk="0">
                <a:moveTo>
                  <a:pt x="0" y="0"/>
                </a:moveTo>
                <a:cubicBezTo>
                  <a:pt x="8" y="0"/>
                  <a:pt x="16" y="-1"/>
                  <a:pt x="25" y="0"/>
                </a:cubicBezTo>
                <a:cubicBezTo>
                  <a:pt x="11954" y="0"/>
                  <a:pt x="21625" y="9670"/>
                  <a:pt x="21625" y="21600"/>
                </a:cubicBezTo>
                <a:lnTo>
                  <a:pt x="25" y="21600"/>
                </a:lnTo>
                <a:close/>
              </a:path>
            </a:pathLst>
          </a:custGeom>
          <a:noFill/>
          <a:ln w="25400" cap="rnd">
            <a:solidFill>
              <a:schemeClr val="tx1"/>
            </a:solidFill>
            <a:round/>
            <a:headEnd/>
            <a:tailEnd type="triangle" w="med" len="med"/>
          </a:ln>
          <a:effectLst/>
        </p:spPr>
        <p:txBody>
          <a:bodyPr wrap="none" anchor="ctr"/>
          <a:lstStyle/>
          <a:p>
            <a:endParaRPr lang="en-US"/>
          </a:p>
        </p:txBody>
      </p:sp>
      <p:sp>
        <p:nvSpPr>
          <p:cNvPr id="188478" name="Arc 1086"/>
          <p:cNvSpPr>
            <a:spLocks/>
          </p:cNvSpPr>
          <p:nvPr/>
        </p:nvSpPr>
        <p:spPr bwMode="auto">
          <a:xfrm rot="10891418">
            <a:off x="2254250" y="4562475"/>
            <a:ext cx="5521325" cy="1816100"/>
          </a:xfrm>
          <a:custGeom>
            <a:avLst/>
            <a:gdLst>
              <a:gd name="G0" fmla="+- 21600 0 0"/>
              <a:gd name="G1" fmla="+- 21600 0 0"/>
              <a:gd name="G2" fmla="+- 21600 0 0"/>
              <a:gd name="T0" fmla="*/ 0 w 21782"/>
              <a:gd name="T1" fmla="*/ 21600 h 21600"/>
              <a:gd name="T2" fmla="*/ 21782 w 21782"/>
              <a:gd name="T3" fmla="*/ 1 h 21600"/>
              <a:gd name="T4" fmla="*/ 21600 w 21782"/>
              <a:gd name="T5" fmla="*/ 21600 h 21600"/>
            </a:gdLst>
            <a:ahLst/>
            <a:cxnLst>
              <a:cxn ang="0">
                <a:pos x="T0" y="T1"/>
              </a:cxn>
              <a:cxn ang="0">
                <a:pos x="T2" y="T3"/>
              </a:cxn>
              <a:cxn ang="0">
                <a:pos x="T4" y="T5"/>
              </a:cxn>
            </a:cxnLst>
            <a:rect l="0" t="0" r="r" b="b"/>
            <a:pathLst>
              <a:path w="21782" h="21600" fill="none" extrusionOk="0">
                <a:moveTo>
                  <a:pt x="0" y="21600"/>
                </a:moveTo>
                <a:cubicBezTo>
                  <a:pt x="0" y="9670"/>
                  <a:pt x="9670" y="0"/>
                  <a:pt x="21600" y="0"/>
                </a:cubicBezTo>
                <a:cubicBezTo>
                  <a:pt x="21660" y="0"/>
                  <a:pt x="21721" y="0"/>
                  <a:pt x="21782" y="0"/>
                </a:cubicBezTo>
              </a:path>
              <a:path w="21782" h="21600" stroke="0" extrusionOk="0">
                <a:moveTo>
                  <a:pt x="0" y="21600"/>
                </a:moveTo>
                <a:cubicBezTo>
                  <a:pt x="0" y="9670"/>
                  <a:pt x="9670" y="0"/>
                  <a:pt x="21600" y="0"/>
                </a:cubicBezTo>
                <a:cubicBezTo>
                  <a:pt x="21660" y="0"/>
                  <a:pt x="21721" y="0"/>
                  <a:pt x="21782" y="0"/>
                </a:cubicBezTo>
                <a:lnTo>
                  <a:pt x="21600" y="21600"/>
                </a:lnTo>
                <a:close/>
              </a:path>
            </a:pathLst>
          </a:custGeom>
          <a:noFill/>
          <a:ln w="25400" cap="rnd">
            <a:solidFill>
              <a:schemeClr val="tx1"/>
            </a:solidFill>
            <a:round/>
            <a:headEnd/>
            <a:tailEnd/>
          </a:ln>
          <a:effectLst/>
        </p:spPr>
        <p:txBody>
          <a:bodyPr wrap="none" anchor="ctr"/>
          <a:lstStyle/>
          <a:p>
            <a:endParaRPr lang="en-US"/>
          </a:p>
        </p:txBody>
      </p:sp>
      <p:sp>
        <p:nvSpPr>
          <p:cNvPr id="188479" name="AutoShape 1087"/>
          <p:cNvSpPr>
            <a:spLocks noChangeArrowheads="1"/>
          </p:cNvSpPr>
          <p:nvPr/>
        </p:nvSpPr>
        <p:spPr bwMode="auto">
          <a:xfrm>
            <a:off x="757238" y="3149600"/>
            <a:ext cx="444500" cy="444500"/>
          </a:xfrm>
          <a:prstGeom prst="star16">
            <a:avLst>
              <a:gd name="adj" fmla="val 37500"/>
            </a:avLst>
          </a:prstGeom>
          <a:solidFill>
            <a:srgbClr val="4C2E00"/>
          </a:solidFill>
          <a:ln w="12700">
            <a:solidFill>
              <a:schemeClr val="tx1"/>
            </a:solidFill>
            <a:miter lim="800000"/>
            <a:headEnd/>
            <a:tailEnd/>
          </a:ln>
          <a:effectLst/>
        </p:spPr>
        <p:txBody>
          <a:bodyPr wrap="none" anchor="ctr"/>
          <a:lstStyle/>
          <a:p>
            <a:endParaRPr lang="en-US"/>
          </a:p>
        </p:txBody>
      </p:sp>
      <p:pic>
        <p:nvPicPr>
          <p:cNvPr id="188480" name="Picture 1088" descr="A:\images\Slide_2.jpg"/>
          <p:cNvPicPr>
            <a:picLocks noChangeAspect="1" noChangeArrowheads="1"/>
          </p:cNvPicPr>
          <p:nvPr/>
        </p:nvPicPr>
        <p:blipFill>
          <a:blip r:embed="rId4" cstate="print"/>
          <a:srcRect l="-23" r="885" b="893"/>
          <a:stretch>
            <a:fillRect/>
          </a:stretch>
        </p:blipFill>
        <p:spPr bwMode="auto">
          <a:xfrm>
            <a:off x="1600200" y="838200"/>
            <a:ext cx="1239838" cy="1295400"/>
          </a:xfrm>
          <a:prstGeom prst="rect">
            <a:avLst/>
          </a:prstGeom>
          <a:noFill/>
        </p:spPr>
      </p:pic>
      <p:pic>
        <p:nvPicPr>
          <p:cNvPr id="188481" name="Picture 1089" descr="A:\eudorylaimus.jpg"/>
          <p:cNvPicPr>
            <a:picLocks noChangeAspect="1" noChangeArrowheads="1"/>
          </p:cNvPicPr>
          <p:nvPr/>
        </p:nvPicPr>
        <p:blipFill>
          <a:blip r:embed="rId5" cstate="print"/>
          <a:srcRect/>
          <a:stretch>
            <a:fillRect/>
          </a:stretch>
        </p:blipFill>
        <p:spPr bwMode="auto">
          <a:xfrm>
            <a:off x="6934200" y="2819400"/>
            <a:ext cx="1643063" cy="1082675"/>
          </a:xfrm>
          <a:prstGeom prst="rect">
            <a:avLst/>
          </a:prstGeom>
          <a:noFill/>
        </p:spPr>
      </p:pic>
      <p:pic>
        <p:nvPicPr>
          <p:cNvPr id="188483" name="Picture 1091" descr="A:\782.JPG"/>
          <p:cNvPicPr>
            <a:picLocks noChangeAspect="1" noChangeArrowheads="1"/>
          </p:cNvPicPr>
          <p:nvPr/>
        </p:nvPicPr>
        <p:blipFill>
          <a:blip r:embed="rId6" cstate="print"/>
          <a:srcRect/>
          <a:stretch>
            <a:fillRect/>
          </a:stretch>
        </p:blipFill>
        <p:spPr bwMode="auto">
          <a:xfrm>
            <a:off x="1752600" y="3886200"/>
            <a:ext cx="1143000" cy="1981200"/>
          </a:xfrm>
          <a:prstGeom prst="rect">
            <a:avLst/>
          </a:prstGeom>
          <a:noFill/>
        </p:spPr>
      </p:pic>
      <p:pic>
        <p:nvPicPr>
          <p:cNvPr id="188484" name="Picture 1092" descr="A:\785.JPG"/>
          <p:cNvPicPr>
            <a:picLocks noChangeAspect="1" noChangeArrowheads="1"/>
          </p:cNvPicPr>
          <p:nvPr/>
        </p:nvPicPr>
        <p:blipFill>
          <a:blip r:embed="rId7" cstate="print"/>
          <a:srcRect/>
          <a:stretch>
            <a:fillRect/>
          </a:stretch>
        </p:blipFill>
        <p:spPr bwMode="auto">
          <a:xfrm>
            <a:off x="1752600" y="2895600"/>
            <a:ext cx="1309688" cy="922338"/>
          </a:xfrm>
          <a:prstGeom prst="rect">
            <a:avLst/>
          </a:prstGeom>
          <a:noFill/>
        </p:spPr>
      </p:pic>
      <p:pic>
        <p:nvPicPr>
          <p:cNvPr id="188485" name="Picture 1093" descr="A:\784.JPG"/>
          <p:cNvPicPr>
            <a:picLocks noChangeAspect="1" noChangeArrowheads="1"/>
          </p:cNvPicPr>
          <p:nvPr/>
        </p:nvPicPr>
        <p:blipFill>
          <a:blip r:embed="rId8" cstate="print"/>
          <a:srcRect/>
          <a:stretch>
            <a:fillRect/>
          </a:stretch>
        </p:blipFill>
        <p:spPr bwMode="auto">
          <a:xfrm>
            <a:off x="1752600" y="2209800"/>
            <a:ext cx="1085850" cy="819150"/>
          </a:xfrm>
          <a:prstGeom prst="rect">
            <a:avLst/>
          </a:prstGeom>
          <a:noFill/>
        </p:spPr>
      </p:pic>
      <p:pic>
        <p:nvPicPr>
          <p:cNvPr id="188486" name="Picture 1094" descr="A:\spring4.jpg"/>
          <p:cNvPicPr>
            <a:picLocks noChangeAspect="1" noChangeArrowheads="1"/>
          </p:cNvPicPr>
          <p:nvPr/>
        </p:nvPicPr>
        <p:blipFill>
          <a:blip r:embed="rId9" cstate="print"/>
          <a:srcRect/>
          <a:stretch>
            <a:fillRect/>
          </a:stretch>
        </p:blipFill>
        <p:spPr bwMode="auto">
          <a:xfrm>
            <a:off x="3352800" y="1828800"/>
            <a:ext cx="1447800" cy="1042988"/>
          </a:xfrm>
          <a:prstGeom prst="rect">
            <a:avLst/>
          </a:prstGeom>
          <a:noFill/>
        </p:spPr>
      </p:pic>
      <p:pic>
        <p:nvPicPr>
          <p:cNvPr id="188488" name="Picture 1096" descr="A:\795.JPG"/>
          <p:cNvPicPr>
            <a:picLocks noChangeAspect="1" noChangeArrowheads="1"/>
          </p:cNvPicPr>
          <p:nvPr/>
        </p:nvPicPr>
        <p:blipFill>
          <a:blip r:embed="rId10" cstate="print"/>
          <a:srcRect/>
          <a:stretch>
            <a:fillRect/>
          </a:stretch>
        </p:blipFill>
        <p:spPr bwMode="auto">
          <a:xfrm>
            <a:off x="4953000" y="1981200"/>
            <a:ext cx="1600200" cy="1412875"/>
          </a:xfrm>
          <a:prstGeom prst="rect">
            <a:avLst/>
          </a:prstGeom>
          <a:noFill/>
        </p:spPr>
      </p:pic>
      <p:pic>
        <p:nvPicPr>
          <p:cNvPr id="188489" name="Picture 1097" descr="A:\796.JPG"/>
          <p:cNvPicPr>
            <a:picLocks noChangeAspect="1" noChangeArrowheads="1"/>
          </p:cNvPicPr>
          <p:nvPr/>
        </p:nvPicPr>
        <p:blipFill>
          <a:blip r:embed="rId11" cstate="print"/>
          <a:srcRect/>
          <a:stretch>
            <a:fillRect/>
          </a:stretch>
        </p:blipFill>
        <p:spPr bwMode="auto">
          <a:xfrm>
            <a:off x="6934200" y="1989138"/>
            <a:ext cx="1165225" cy="755650"/>
          </a:xfrm>
          <a:prstGeom prst="rect">
            <a:avLst/>
          </a:prstGeom>
          <a:noFill/>
        </p:spPr>
      </p:pic>
      <p:pic>
        <p:nvPicPr>
          <p:cNvPr id="188490" name="Picture 1098" descr="A:\797.JPG"/>
          <p:cNvPicPr>
            <a:picLocks noChangeAspect="1" noChangeArrowheads="1"/>
          </p:cNvPicPr>
          <p:nvPr/>
        </p:nvPicPr>
        <p:blipFill>
          <a:blip r:embed="rId12" cstate="print"/>
          <a:srcRect/>
          <a:stretch>
            <a:fillRect/>
          </a:stretch>
        </p:blipFill>
        <p:spPr bwMode="auto">
          <a:xfrm>
            <a:off x="7115175" y="1066800"/>
            <a:ext cx="714375" cy="1087438"/>
          </a:xfrm>
          <a:prstGeom prst="rect">
            <a:avLst/>
          </a:prstGeom>
          <a:noFill/>
        </p:spPr>
      </p:pic>
      <p:pic>
        <p:nvPicPr>
          <p:cNvPr id="188491" name="Picture 1099" descr="A:\798.JPG"/>
          <p:cNvPicPr>
            <a:picLocks noChangeAspect="1" noChangeArrowheads="1"/>
          </p:cNvPicPr>
          <p:nvPr/>
        </p:nvPicPr>
        <p:blipFill>
          <a:blip r:embed="rId13" cstate="print"/>
          <a:srcRect/>
          <a:stretch>
            <a:fillRect/>
          </a:stretch>
        </p:blipFill>
        <p:spPr bwMode="auto">
          <a:xfrm>
            <a:off x="7696200" y="914400"/>
            <a:ext cx="911225" cy="1133475"/>
          </a:xfrm>
          <a:prstGeom prst="rect">
            <a:avLst/>
          </a:prstGeom>
          <a:noFill/>
        </p:spPr>
      </p:pic>
      <p:pic>
        <p:nvPicPr>
          <p:cNvPr id="188492" name="Picture 1100" descr="A:\799.JPG"/>
          <p:cNvPicPr>
            <a:picLocks noChangeAspect="1" noChangeArrowheads="1"/>
          </p:cNvPicPr>
          <p:nvPr/>
        </p:nvPicPr>
        <p:blipFill>
          <a:blip r:embed="rId14" cstate="print"/>
          <a:srcRect/>
          <a:stretch>
            <a:fillRect/>
          </a:stretch>
        </p:blipFill>
        <p:spPr bwMode="auto">
          <a:xfrm>
            <a:off x="6934200" y="4038600"/>
            <a:ext cx="2209800" cy="1209675"/>
          </a:xfrm>
          <a:prstGeom prst="rect">
            <a:avLst/>
          </a:prstGeom>
          <a:noFill/>
        </p:spPr>
      </p:pic>
      <p:pic>
        <p:nvPicPr>
          <p:cNvPr id="188493" name="Picture 1101" descr="A:\831.JPG"/>
          <p:cNvPicPr>
            <a:picLocks noChangeAspect="1" noChangeArrowheads="1"/>
          </p:cNvPicPr>
          <p:nvPr/>
        </p:nvPicPr>
        <p:blipFill>
          <a:blip r:embed="rId15" cstate="print"/>
          <a:srcRect/>
          <a:stretch>
            <a:fillRect/>
          </a:stretch>
        </p:blipFill>
        <p:spPr bwMode="auto">
          <a:xfrm>
            <a:off x="4876800" y="935038"/>
            <a:ext cx="1666875" cy="1139825"/>
          </a:xfrm>
          <a:prstGeom prst="rect">
            <a:avLst/>
          </a:prstGeom>
          <a:noFill/>
        </p:spPr>
      </p:pic>
      <p:pic>
        <p:nvPicPr>
          <p:cNvPr id="188494" name="Picture 1102" descr="A:\mononchus.JPG"/>
          <p:cNvPicPr>
            <a:picLocks noChangeAspect="1" noChangeArrowheads="1"/>
          </p:cNvPicPr>
          <p:nvPr/>
        </p:nvPicPr>
        <p:blipFill>
          <a:blip r:embed="rId16" cstate="print"/>
          <a:srcRect/>
          <a:stretch>
            <a:fillRect/>
          </a:stretch>
        </p:blipFill>
        <p:spPr bwMode="auto">
          <a:xfrm>
            <a:off x="5411788" y="3200400"/>
            <a:ext cx="1208087" cy="1828800"/>
          </a:xfrm>
          <a:prstGeom prst="rect">
            <a:avLst/>
          </a:prstGeom>
          <a:noFill/>
        </p:spPr>
      </p:pic>
      <p:pic>
        <p:nvPicPr>
          <p:cNvPr id="188495" name="Picture 1103" descr="A:\aphelenchus.jpg"/>
          <p:cNvPicPr>
            <a:picLocks noChangeAspect="1" noChangeArrowheads="1"/>
          </p:cNvPicPr>
          <p:nvPr/>
        </p:nvPicPr>
        <p:blipFill>
          <a:blip r:embed="rId17" cstate="print"/>
          <a:srcRect/>
          <a:stretch>
            <a:fillRect/>
          </a:stretch>
        </p:blipFill>
        <p:spPr bwMode="auto">
          <a:xfrm>
            <a:off x="3200400" y="2743200"/>
            <a:ext cx="1447800" cy="858838"/>
          </a:xfrm>
          <a:prstGeom prst="rect">
            <a:avLst/>
          </a:prstGeom>
          <a:noFill/>
        </p:spPr>
      </p:pic>
      <p:pic>
        <p:nvPicPr>
          <p:cNvPr id="188496" name="Picture 1104" descr="A:\788.JPG"/>
          <p:cNvPicPr>
            <a:picLocks noChangeAspect="1" noChangeArrowheads="1"/>
          </p:cNvPicPr>
          <p:nvPr/>
        </p:nvPicPr>
        <p:blipFill>
          <a:blip r:embed="rId18" cstate="print"/>
          <a:srcRect/>
          <a:stretch>
            <a:fillRect/>
          </a:stretch>
        </p:blipFill>
        <p:spPr bwMode="auto">
          <a:xfrm>
            <a:off x="2971800" y="4876800"/>
            <a:ext cx="1219200" cy="744538"/>
          </a:xfrm>
          <a:prstGeom prst="rect">
            <a:avLst/>
          </a:prstGeom>
          <a:noFill/>
        </p:spPr>
      </p:pic>
      <p:pic>
        <p:nvPicPr>
          <p:cNvPr id="188499" name="Picture 1107" descr="A:\783.JPG"/>
          <p:cNvPicPr>
            <a:picLocks noChangeAspect="1" noChangeArrowheads="1"/>
          </p:cNvPicPr>
          <p:nvPr/>
        </p:nvPicPr>
        <p:blipFill>
          <a:blip r:embed="rId19" cstate="print"/>
          <a:srcRect/>
          <a:stretch>
            <a:fillRect/>
          </a:stretch>
        </p:blipFill>
        <p:spPr bwMode="auto">
          <a:xfrm>
            <a:off x="1447800" y="5562600"/>
            <a:ext cx="1122363" cy="823913"/>
          </a:xfrm>
          <a:prstGeom prst="rect">
            <a:avLst/>
          </a:prstGeom>
          <a:noFill/>
        </p:spPr>
      </p:pic>
      <p:sp>
        <p:nvSpPr>
          <p:cNvPr id="188500" name="Text Box 1108"/>
          <p:cNvSpPr txBox="1">
            <a:spLocks noChangeArrowheads="1"/>
          </p:cNvSpPr>
          <p:nvPr/>
        </p:nvSpPr>
        <p:spPr bwMode="auto">
          <a:xfrm>
            <a:off x="0" y="-2232"/>
            <a:ext cx="1930337" cy="461665"/>
          </a:xfrm>
          <a:prstGeom prst="rect">
            <a:avLst/>
          </a:prstGeom>
          <a:noFill/>
          <a:ln w="12700">
            <a:noFill/>
            <a:miter lim="800000"/>
            <a:headEnd/>
            <a:tailEnd/>
          </a:ln>
          <a:effectLst/>
        </p:spPr>
        <p:txBody>
          <a:bodyPr wrap="none" anchor="ctr">
            <a:spAutoFit/>
          </a:bodyPr>
          <a:lstStyle/>
          <a:p>
            <a:pPr algn="l"/>
            <a:r>
              <a:rPr lang="en-US" sz="2400" i="0" dirty="0" err="1" smtClean="0"/>
              <a:t>Estructurada</a:t>
            </a:r>
            <a:endParaRPr lang="en-US" sz="2400" i="0" dirty="0">
              <a:latin typeface="Times New Roman" pitchFamily="18" charset="0"/>
            </a:endParaRPr>
          </a:p>
        </p:txBody>
      </p:sp>
      <p:pic>
        <p:nvPicPr>
          <p:cNvPr id="188501" name="Picture 1109" descr="C:\My Documents\My Pictures\Transfer\Tardigrade.jpg"/>
          <p:cNvPicPr>
            <a:picLocks noChangeAspect="1" noChangeArrowheads="1"/>
          </p:cNvPicPr>
          <p:nvPr/>
        </p:nvPicPr>
        <p:blipFill>
          <a:blip r:embed="rId20" cstate="print"/>
          <a:srcRect/>
          <a:stretch>
            <a:fillRect/>
          </a:stretch>
        </p:blipFill>
        <p:spPr bwMode="auto">
          <a:xfrm>
            <a:off x="3327400" y="985838"/>
            <a:ext cx="1325563" cy="862012"/>
          </a:xfrm>
          <a:prstGeom prst="rect">
            <a:avLst/>
          </a:prstGeom>
          <a:noFill/>
        </p:spPr>
      </p:pic>
      <p:pic>
        <p:nvPicPr>
          <p:cNvPr id="188502" name="Picture 1110"/>
          <p:cNvPicPr>
            <a:picLocks noChangeAspect="1" noChangeArrowheads="1"/>
          </p:cNvPicPr>
          <p:nvPr/>
        </p:nvPicPr>
        <p:blipFill>
          <a:blip r:embed="rId21" cstate="print"/>
          <a:srcRect/>
          <a:stretch>
            <a:fillRect/>
          </a:stretch>
        </p:blipFill>
        <p:spPr bwMode="auto">
          <a:xfrm>
            <a:off x="3536950" y="3582988"/>
            <a:ext cx="1039813" cy="1149350"/>
          </a:xfrm>
          <a:prstGeom prst="rect">
            <a:avLst/>
          </a:prstGeom>
          <a:noFill/>
          <a:ln w="12700">
            <a:noFill/>
            <a:miter lim="800000"/>
            <a:headEnd/>
            <a:tailEnd/>
          </a:ln>
          <a:effectLst/>
        </p:spPr>
      </p:pic>
      <p:pic>
        <p:nvPicPr>
          <p:cNvPr id="188498" name="Picture 1106" descr="A:\787.JPG"/>
          <p:cNvPicPr>
            <a:picLocks noChangeAspect="1" noChangeArrowheads="1"/>
          </p:cNvPicPr>
          <p:nvPr/>
        </p:nvPicPr>
        <p:blipFill>
          <a:blip r:embed="rId22" cstate="print"/>
          <a:srcRect/>
          <a:stretch>
            <a:fillRect/>
          </a:stretch>
        </p:blipFill>
        <p:spPr bwMode="auto">
          <a:xfrm>
            <a:off x="3124200" y="4376738"/>
            <a:ext cx="1566863" cy="804862"/>
          </a:xfrm>
          <a:prstGeom prst="rect">
            <a:avLst/>
          </a:prstGeom>
          <a:noFill/>
        </p:spPr>
      </p:pic>
      <p:pic>
        <p:nvPicPr>
          <p:cNvPr id="188497" name="Picture 1105" descr="A:\cruznema.JPG"/>
          <p:cNvPicPr>
            <a:picLocks noChangeAspect="1" noChangeArrowheads="1"/>
          </p:cNvPicPr>
          <p:nvPr/>
        </p:nvPicPr>
        <p:blipFill>
          <a:blip r:embed="rId23" cstate="print"/>
          <a:srcRect/>
          <a:stretch>
            <a:fillRect/>
          </a:stretch>
        </p:blipFill>
        <p:spPr bwMode="auto">
          <a:xfrm>
            <a:off x="4191000" y="5105400"/>
            <a:ext cx="684213" cy="1141413"/>
          </a:xfrm>
          <a:prstGeom prst="rect">
            <a:avLst/>
          </a:prstGeom>
          <a:noFill/>
        </p:spPr>
      </p:pic>
      <p:sp>
        <p:nvSpPr>
          <p:cNvPr id="85" name="TextBox 84"/>
          <p:cNvSpPr txBox="1"/>
          <p:nvPr/>
        </p:nvSpPr>
        <p:spPr>
          <a:xfrm>
            <a:off x="4876800" y="6096000"/>
            <a:ext cx="4275529" cy="646331"/>
          </a:xfrm>
          <a:prstGeom prst="rect">
            <a:avLst/>
          </a:prstGeom>
          <a:noFill/>
        </p:spPr>
        <p:txBody>
          <a:bodyPr wrap="none" rtlCol="0">
            <a:spAutoFit/>
          </a:bodyPr>
          <a:lstStyle/>
          <a:p>
            <a:r>
              <a:rPr lang="en-US" dirty="0" err="1" smtClean="0"/>
              <a:t>que</a:t>
            </a:r>
            <a:r>
              <a:rPr lang="en-US" dirty="0" smtClean="0"/>
              <a:t> </a:t>
            </a:r>
            <a:r>
              <a:rPr lang="en-US" dirty="0" err="1" smtClean="0"/>
              <a:t>cambios</a:t>
            </a:r>
            <a:r>
              <a:rPr lang="en-US" dirty="0" smtClean="0"/>
              <a:t> de </a:t>
            </a:r>
            <a:r>
              <a:rPr lang="en-US" dirty="0" err="1" smtClean="0"/>
              <a:t>condiciónes</a:t>
            </a:r>
            <a:r>
              <a:rPr lang="en-US" dirty="0" smtClean="0"/>
              <a:t> </a:t>
            </a:r>
            <a:r>
              <a:rPr lang="en-US" dirty="0" err="1" smtClean="0"/>
              <a:t>necesitan</a:t>
            </a:r>
            <a:r>
              <a:rPr lang="en-US" dirty="0" smtClean="0"/>
              <a:t>?</a:t>
            </a:r>
          </a:p>
          <a:p>
            <a:r>
              <a:rPr lang="en-US" dirty="0" smtClean="0"/>
              <a:t>en </a:t>
            </a:r>
            <a:r>
              <a:rPr lang="en-US" dirty="0" err="1" smtClean="0"/>
              <a:t>quantos</a:t>
            </a:r>
            <a:r>
              <a:rPr lang="en-US" dirty="0" smtClean="0"/>
              <a:t> </a:t>
            </a:r>
            <a:r>
              <a:rPr lang="en-US" dirty="0" err="1" smtClean="0"/>
              <a:t>años</a:t>
            </a:r>
            <a:r>
              <a:rPr lang="en-US" dirty="0" smtClean="0"/>
              <a:t>?</a:t>
            </a:r>
            <a:endParaRPr lang="en-US" dirty="0"/>
          </a:p>
        </p:txBody>
      </p:sp>
      <p:graphicFrame>
        <p:nvGraphicFramePr>
          <p:cNvPr id="80898" name="Object 87"/>
          <p:cNvGraphicFramePr>
            <a:graphicFrameLocks noChangeAspect="1"/>
          </p:cNvGraphicFramePr>
          <p:nvPr/>
        </p:nvGraphicFramePr>
        <p:xfrm>
          <a:off x="76200" y="3048000"/>
          <a:ext cx="660400" cy="738188"/>
        </p:xfrm>
        <a:graphic>
          <a:graphicData uri="http://schemas.openxmlformats.org/presentationml/2006/ole">
            <p:oleObj spid="_x0000_s80907" name="Clip" r:id="rId24" imgW="1493215" imgH="1686154" progId="">
              <p:embed/>
            </p:oleObj>
          </a:graphicData>
        </a:graphic>
      </p:graphicFrame>
    </p:spTree>
  </p:cSld>
  <p:clrMapOvr>
    <a:masterClrMapping/>
  </p:clrMapOvr>
  <p:transition spd="slow">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Oval 2"/>
          <p:cNvSpPr>
            <a:spLocks noChangeArrowheads="1"/>
          </p:cNvSpPr>
          <p:nvPr/>
        </p:nvSpPr>
        <p:spPr bwMode="auto">
          <a:xfrm>
            <a:off x="2101850" y="14541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82275" name="Oval 3"/>
          <p:cNvSpPr>
            <a:spLocks noChangeArrowheads="1"/>
          </p:cNvSpPr>
          <p:nvPr/>
        </p:nvSpPr>
        <p:spPr bwMode="auto">
          <a:xfrm>
            <a:off x="21018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82276" name="Oval 4"/>
          <p:cNvSpPr>
            <a:spLocks noChangeArrowheads="1"/>
          </p:cNvSpPr>
          <p:nvPr/>
        </p:nvSpPr>
        <p:spPr bwMode="auto">
          <a:xfrm>
            <a:off x="3968750" y="14541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82277" name="Oval 5"/>
          <p:cNvSpPr>
            <a:spLocks noChangeArrowheads="1"/>
          </p:cNvSpPr>
          <p:nvPr/>
        </p:nvSpPr>
        <p:spPr bwMode="auto">
          <a:xfrm>
            <a:off x="3968750" y="238760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82278" name="Oval 6"/>
          <p:cNvSpPr>
            <a:spLocks noChangeArrowheads="1"/>
          </p:cNvSpPr>
          <p:nvPr/>
        </p:nvSpPr>
        <p:spPr bwMode="auto">
          <a:xfrm>
            <a:off x="39687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82279" name="Oval 7"/>
          <p:cNvSpPr>
            <a:spLocks noChangeArrowheads="1"/>
          </p:cNvSpPr>
          <p:nvPr/>
        </p:nvSpPr>
        <p:spPr bwMode="auto">
          <a:xfrm>
            <a:off x="39687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82280" name="Oval 8"/>
          <p:cNvSpPr>
            <a:spLocks noChangeArrowheads="1"/>
          </p:cNvSpPr>
          <p:nvPr/>
        </p:nvSpPr>
        <p:spPr bwMode="auto">
          <a:xfrm>
            <a:off x="3968750" y="51117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82281" name="Oval 9"/>
          <p:cNvSpPr>
            <a:spLocks noChangeArrowheads="1"/>
          </p:cNvSpPr>
          <p:nvPr/>
        </p:nvSpPr>
        <p:spPr bwMode="auto">
          <a:xfrm>
            <a:off x="5797550" y="14541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82282" name="Oval 10"/>
          <p:cNvSpPr>
            <a:spLocks noChangeArrowheads="1"/>
          </p:cNvSpPr>
          <p:nvPr/>
        </p:nvSpPr>
        <p:spPr bwMode="auto">
          <a:xfrm>
            <a:off x="5797550" y="238760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82283" name="Oval 11"/>
          <p:cNvSpPr>
            <a:spLocks noChangeArrowheads="1"/>
          </p:cNvSpPr>
          <p:nvPr/>
        </p:nvSpPr>
        <p:spPr bwMode="auto">
          <a:xfrm>
            <a:off x="57975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82284" name="Oval 12"/>
          <p:cNvSpPr>
            <a:spLocks noChangeArrowheads="1"/>
          </p:cNvSpPr>
          <p:nvPr/>
        </p:nvSpPr>
        <p:spPr bwMode="auto">
          <a:xfrm>
            <a:off x="57975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82285" name="Oval 13"/>
          <p:cNvSpPr>
            <a:spLocks noChangeArrowheads="1"/>
          </p:cNvSpPr>
          <p:nvPr/>
        </p:nvSpPr>
        <p:spPr bwMode="auto">
          <a:xfrm>
            <a:off x="7626350" y="238760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82286" name="Oval 14"/>
          <p:cNvSpPr>
            <a:spLocks noChangeArrowheads="1"/>
          </p:cNvSpPr>
          <p:nvPr/>
        </p:nvSpPr>
        <p:spPr bwMode="auto">
          <a:xfrm>
            <a:off x="76263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82287" name="Oval 15"/>
          <p:cNvSpPr>
            <a:spLocks noChangeArrowheads="1"/>
          </p:cNvSpPr>
          <p:nvPr/>
        </p:nvSpPr>
        <p:spPr bwMode="auto">
          <a:xfrm>
            <a:off x="76263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82288" name="Line 16"/>
          <p:cNvSpPr>
            <a:spLocks noChangeShapeType="1"/>
          </p:cNvSpPr>
          <p:nvPr/>
        </p:nvSpPr>
        <p:spPr bwMode="auto">
          <a:xfrm flipH="1">
            <a:off x="1193800" y="1854200"/>
            <a:ext cx="965200" cy="13208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182289" name="Line 17"/>
          <p:cNvSpPr>
            <a:spLocks noChangeShapeType="1"/>
          </p:cNvSpPr>
          <p:nvPr/>
        </p:nvSpPr>
        <p:spPr bwMode="auto">
          <a:xfrm flipH="1" flipV="1">
            <a:off x="1193800" y="3556000"/>
            <a:ext cx="1022350" cy="1555750"/>
          </a:xfrm>
          <a:prstGeom prst="line">
            <a:avLst/>
          </a:prstGeom>
          <a:noFill/>
          <a:ln w="50800">
            <a:solidFill>
              <a:schemeClr val="tx1"/>
            </a:solidFill>
            <a:round/>
            <a:headEnd type="triangle" w="med" len="med"/>
            <a:tailEnd/>
          </a:ln>
          <a:effectLst/>
        </p:spPr>
        <p:txBody>
          <a:bodyPr wrap="none" anchor="ctr"/>
          <a:lstStyle/>
          <a:p>
            <a:endParaRPr lang="en-US"/>
          </a:p>
        </p:txBody>
      </p:sp>
      <p:sp>
        <p:nvSpPr>
          <p:cNvPr id="182290" name="Line 18"/>
          <p:cNvSpPr>
            <a:spLocks noChangeShapeType="1"/>
          </p:cNvSpPr>
          <p:nvPr/>
        </p:nvSpPr>
        <p:spPr bwMode="auto">
          <a:xfrm flipH="1" flipV="1">
            <a:off x="1270000" y="3556000"/>
            <a:ext cx="812800" cy="6604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182291" name="Line 19"/>
          <p:cNvSpPr>
            <a:spLocks noChangeShapeType="1"/>
          </p:cNvSpPr>
          <p:nvPr/>
        </p:nvSpPr>
        <p:spPr bwMode="auto">
          <a:xfrm flipH="1">
            <a:off x="1346200" y="3429000"/>
            <a:ext cx="736600" cy="0"/>
          </a:xfrm>
          <a:prstGeom prst="line">
            <a:avLst/>
          </a:prstGeom>
          <a:noFill/>
          <a:ln w="50800">
            <a:solidFill>
              <a:schemeClr val="tx1"/>
            </a:solidFill>
            <a:round/>
            <a:headEnd type="triangle" w="med" len="med"/>
            <a:tailEnd/>
          </a:ln>
          <a:effectLst/>
        </p:spPr>
        <p:txBody>
          <a:bodyPr wrap="none" anchor="ctr"/>
          <a:lstStyle/>
          <a:p>
            <a:endParaRPr lang="en-US"/>
          </a:p>
        </p:txBody>
      </p:sp>
      <p:sp>
        <p:nvSpPr>
          <p:cNvPr id="182292" name="Oval 20"/>
          <p:cNvSpPr>
            <a:spLocks noChangeArrowheads="1"/>
          </p:cNvSpPr>
          <p:nvPr/>
        </p:nvSpPr>
        <p:spPr bwMode="auto">
          <a:xfrm>
            <a:off x="2101850" y="238760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82293" name="Oval 21"/>
          <p:cNvSpPr>
            <a:spLocks noChangeArrowheads="1"/>
          </p:cNvSpPr>
          <p:nvPr/>
        </p:nvSpPr>
        <p:spPr bwMode="auto">
          <a:xfrm>
            <a:off x="21018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82294" name="Oval 22"/>
          <p:cNvSpPr>
            <a:spLocks noChangeArrowheads="1"/>
          </p:cNvSpPr>
          <p:nvPr/>
        </p:nvSpPr>
        <p:spPr bwMode="auto">
          <a:xfrm>
            <a:off x="2159000" y="51498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82295" name="Line 23"/>
          <p:cNvSpPr>
            <a:spLocks noChangeShapeType="1"/>
          </p:cNvSpPr>
          <p:nvPr/>
        </p:nvSpPr>
        <p:spPr bwMode="auto">
          <a:xfrm flipV="1">
            <a:off x="1397000" y="2641600"/>
            <a:ext cx="635000" cy="6604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82296" name="Line 24"/>
          <p:cNvSpPr>
            <a:spLocks noChangeShapeType="1"/>
          </p:cNvSpPr>
          <p:nvPr/>
        </p:nvSpPr>
        <p:spPr bwMode="auto">
          <a:xfrm>
            <a:off x="2540000" y="16002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82297" name="Line 25"/>
          <p:cNvSpPr>
            <a:spLocks noChangeShapeType="1"/>
          </p:cNvSpPr>
          <p:nvPr/>
        </p:nvSpPr>
        <p:spPr bwMode="auto">
          <a:xfrm>
            <a:off x="2540000" y="43434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82298" name="Line 26"/>
          <p:cNvSpPr>
            <a:spLocks noChangeShapeType="1"/>
          </p:cNvSpPr>
          <p:nvPr/>
        </p:nvSpPr>
        <p:spPr bwMode="auto">
          <a:xfrm flipV="1">
            <a:off x="2520950" y="4394200"/>
            <a:ext cx="1339850" cy="79375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82299" name="Line 27"/>
          <p:cNvSpPr>
            <a:spLocks noChangeShapeType="1"/>
          </p:cNvSpPr>
          <p:nvPr/>
        </p:nvSpPr>
        <p:spPr bwMode="auto">
          <a:xfrm>
            <a:off x="2463800" y="4521200"/>
            <a:ext cx="1397000" cy="5588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182300" name="Line 28"/>
          <p:cNvSpPr>
            <a:spLocks noChangeShapeType="1"/>
          </p:cNvSpPr>
          <p:nvPr/>
        </p:nvSpPr>
        <p:spPr bwMode="auto">
          <a:xfrm>
            <a:off x="2501900" y="249555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82301" name="Line 29"/>
          <p:cNvSpPr>
            <a:spLocks noChangeShapeType="1"/>
          </p:cNvSpPr>
          <p:nvPr/>
        </p:nvSpPr>
        <p:spPr bwMode="auto">
          <a:xfrm>
            <a:off x="2540000" y="34290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82302" name="Line 30"/>
          <p:cNvSpPr>
            <a:spLocks noChangeShapeType="1"/>
          </p:cNvSpPr>
          <p:nvPr/>
        </p:nvSpPr>
        <p:spPr bwMode="auto">
          <a:xfrm>
            <a:off x="4368800" y="1600200"/>
            <a:ext cx="12446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82303" name="Line 31"/>
          <p:cNvSpPr>
            <a:spLocks noChangeShapeType="1"/>
          </p:cNvSpPr>
          <p:nvPr/>
        </p:nvSpPr>
        <p:spPr bwMode="auto">
          <a:xfrm flipV="1">
            <a:off x="4368800" y="1727200"/>
            <a:ext cx="1320800" cy="7366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82304" name="Line 32"/>
          <p:cNvSpPr>
            <a:spLocks noChangeShapeType="1"/>
          </p:cNvSpPr>
          <p:nvPr/>
        </p:nvSpPr>
        <p:spPr bwMode="auto">
          <a:xfrm>
            <a:off x="4368800" y="1701800"/>
            <a:ext cx="1320800" cy="6350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82305" name="Line 33"/>
          <p:cNvSpPr>
            <a:spLocks noChangeShapeType="1"/>
          </p:cNvSpPr>
          <p:nvPr/>
        </p:nvSpPr>
        <p:spPr bwMode="auto">
          <a:xfrm>
            <a:off x="4368800" y="25146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82306" name="Line 34"/>
          <p:cNvSpPr>
            <a:spLocks noChangeShapeType="1"/>
          </p:cNvSpPr>
          <p:nvPr/>
        </p:nvSpPr>
        <p:spPr bwMode="auto">
          <a:xfrm flipV="1">
            <a:off x="4368800" y="2565400"/>
            <a:ext cx="1397000" cy="7366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82307" name="Line 35"/>
          <p:cNvSpPr>
            <a:spLocks noChangeShapeType="1"/>
          </p:cNvSpPr>
          <p:nvPr/>
        </p:nvSpPr>
        <p:spPr bwMode="auto">
          <a:xfrm>
            <a:off x="4292600" y="1701800"/>
            <a:ext cx="1473200" cy="15494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82308" name="Line 36"/>
          <p:cNvSpPr>
            <a:spLocks noChangeShapeType="1"/>
          </p:cNvSpPr>
          <p:nvPr/>
        </p:nvSpPr>
        <p:spPr bwMode="auto">
          <a:xfrm flipV="1">
            <a:off x="4368800" y="3479800"/>
            <a:ext cx="1320800" cy="7366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82309" name="Line 37"/>
          <p:cNvSpPr>
            <a:spLocks noChangeShapeType="1"/>
          </p:cNvSpPr>
          <p:nvPr/>
        </p:nvSpPr>
        <p:spPr bwMode="auto">
          <a:xfrm flipV="1">
            <a:off x="4368800" y="3556000"/>
            <a:ext cx="1397000" cy="15748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82310" name="Line 38"/>
          <p:cNvSpPr>
            <a:spLocks noChangeShapeType="1"/>
          </p:cNvSpPr>
          <p:nvPr/>
        </p:nvSpPr>
        <p:spPr bwMode="auto">
          <a:xfrm>
            <a:off x="4368800" y="43434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82311" name="Line 39"/>
          <p:cNvSpPr>
            <a:spLocks noChangeShapeType="1"/>
          </p:cNvSpPr>
          <p:nvPr/>
        </p:nvSpPr>
        <p:spPr bwMode="auto">
          <a:xfrm>
            <a:off x="4368800" y="3606800"/>
            <a:ext cx="1320800" cy="5588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82312" name="Line 40"/>
          <p:cNvSpPr>
            <a:spLocks noChangeShapeType="1"/>
          </p:cNvSpPr>
          <p:nvPr/>
        </p:nvSpPr>
        <p:spPr bwMode="auto">
          <a:xfrm>
            <a:off x="6197600" y="1778000"/>
            <a:ext cx="1397000" cy="14732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82313" name="Line 41"/>
          <p:cNvSpPr>
            <a:spLocks noChangeShapeType="1"/>
          </p:cNvSpPr>
          <p:nvPr/>
        </p:nvSpPr>
        <p:spPr bwMode="auto">
          <a:xfrm>
            <a:off x="6197600" y="2692400"/>
            <a:ext cx="1320800" cy="6350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82314" name="Line 42"/>
          <p:cNvSpPr>
            <a:spLocks noChangeShapeType="1"/>
          </p:cNvSpPr>
          <p:nvPr/>
        </p:nvSpPr>
        <p:spPr bwMode="auto">
          <a:xfrm>
            <a:off x="6197600" y="34290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82315" name="Line 43"/>
          <p:cNvSpPr>
            <a:spLocks noChangeShapeType="1"/>
          </p:cNvSpPr>
          <p:nvPr/>
        </p:nvSpPr>
        <p:spPr bwMode="auto">
          <a:xfrm flipV="1">
            <a:off x="6197600" y="3479800"/>
            <a:ext cx="1397000" cy="8128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82316" name="Line 44"/>
          <p:cNvSpPr>
            <a:spLocks noChangeShapeType="1"/>
          </p:cNvSpPr>
          <p:nvPr/>
        </p:nvSpPr>
        <p:spPr bwMode="auto">
          <a:xfrm>
            <a:off x="6197600" y="25146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82317" name="Line 45"/>
          <p:cNvSpPr>
            <a:spLocks noChangeShapeType="1"/>
          </p:cNvSpPr>
          <p:nvPr/>
        </p:nvSpPr>
        <p:spPr bwMode="auto">
          <a:xfrm>
            <a:off x="6197600" y="2692400"/>
            <a:ext cx="1397000" cy="14732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82318" name="Line 46"/>
          <p:cNvSpPr>
            <a:spLocks noChangeShapeType="1"/>
          </p:cNvSpPr>
          <p:nvPr/>
        </p:nvSpPr>
        <p:spPr bwMode="auto">
          <a:xfrm>
            <a:off x="6197600" y="1701800"/>
            <a:ext cx="1397000" cy="7112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82319" name="Line 47"/>
          <p:cNvSpPr>
            <a:spLocks noChangeShapeType="1"/>
          </p:cNvSpPr>
          <p:nvPr/>
        </p:nvSpPr>
        <p:spPr bwMode="auto">
          <a:xfrm flipH="1">
            <a:off x="2432050" y="1682750"/>
            <a:ext cx="3194050" cy="6350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182320" name="Line 48"/>
          <p:cNvSpPr>
            <a:spLocks noChangeShapeType="1"/>
          </p:cNvSpPr>
          <p:nvPr/>
        </p:nvSpPr>
        <p:spPr bwMode="auto">
          <a:xfrm flipH="1">
            <a:off x="2413000" y="3454400"/>
            <a:ext cx="3327400" cy="7874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82321" name="Arc 49"/>
          <p:cNvSpPr>
            <a:spLocks/>
          </p:cNvSpPr>
          <p:nvPr/>
        </p:nvSpPr>
        <p:spPr bwMode="auto">
          <a:xfrm>
            <a:off x="1093788" y="1398588"/>
            <a:ext cx="1117600" cy="1727200"/>
          </a:xfrm>
          <a:custGeom>
            <a:avLst/>
            <a:gdLst>
              <a:gd name="G0" fmla="+- 21600 0 0"/>
              <a:gd name="G1" fmla="+- 21600 0 0"/>
              <a:gd name="G2" fmla="+- 21600 0 0"/>
              <a:gd name="T0" fmla="*/ 0 w 21600"/>
              <a:gd name="T1" fmla="*/ 21600 h 21600"/>
              <a:gd name="T2" fmla="*/ 21569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2"/>
                  <a:pt x="9651" y="17"/>
                  <a:pt x="21569" y="0"/>
                </a:cubicBezTo>
              </a:path>
              <a:path w="21600" h="21600" stroke="0" extrusionOk="0">
                <a:moveTo>
                  <a:pt x="0" y="21600"/>
                </a:moveTo>
                <a:cubicBezTo>
                  <a:pt x="0" y="9682"/>
                  <a:pt x="9651" y="17"/>
                  <a:pt x="21569" y="0"/>
                </a:cubicBezTo>
                <a:lnTo>
                  <a:pt x="21600" y="21600"/>
                </a:lnTo>
                <a:close/>
              </a:path>
            </a:pathLst>
          </a:custGeom>
          <a:noFill/>
          <a:ln w="50800" cap="rnd">
            <a:solidFill>
              <a:schemeClr val="tx1"/>
            </a:solidFill>
            <a:round/>
            <a:headEnd type="triangle" w="med" len="med"/>
            <a:tailEnd/>
          </a:ln>
          <a:effectLst/>
        </p:spPr>
        <p:txBody>
          <a:bodyPr wrap="none" anchor="ctr"/>
          <a:lstStyle/>
          <a:p>
            <a:endParaRPr lang="en-US"/>
          </a:p>
        </p:txBody>
      </p:sp>
      <p:sp>
        <p:nvSpPr>
          <p:cNvPr id="182322" name="Arc 50"/>
          <p:cNvSpPr>
            <a:spLocks/>
          </p:cNvSpPr>
          <p:nvPr/>
        </p:nvSpPr>
        <p:spPr bwMode="auto">
          <a:xfrm rot="10800000">
            <a:off x="1065213" y="3665538"/>
            <a:ext cx="1119187" cy="1727200"/>
          </a:xfrm>
          <a:custGeom>
            <a:avLst/>
            <a:gdLst>
              <a:gd name="G0" fmla="+- 31 0 0"/>
              <a:gd name="G1" fmla="+- 21600 0 0"/>
              <a:gd name="G2" fmla="+- 21600 0 0"/>
              <a:gd name="T0" fmla="*/ 0 w 21631"/>
              <a:gd name="T1" fmla="*/ 0 h 21600"/>
              <a:gd name="T2" fmla="*/ 21631 w 21631"/>
              <a:gd name="T3" fmla="*/ 21600 h 21600"/>
              <a:gd name="T4" fmla="*/ 31 w 21631"/>
              <a:gd name="T5" fmla="*/ 21600 h 21600"/>
            </a:gdLst>
            <a:ahLst/>
            <a:cxnLst>
              <a:cxn ang="0">
                <a:pos x="T0" y="T1"/>
              </a:cxn>
              <a:cxn ang="0">
                <a:pos x="T2" y="T3"/>
              </a:cxn>
              <a:cxn ang="0">
                <a:pos x="T4" y="T5"/>
              </a:cxn>
            </a:cxnLst>
            <a:rect l="0" t="0" r="r" b="b"/>
            <a:pathLst>
              <a:path w="21631" h="21600" fill="none" extrusionOk="0">
                <a:moveTo>
                  <a:pt x="0" y="0"/>
                </a:moveTo>
                <a:cubicBezTo>
                  <a:pt x="10" y="0"/>
                  <a:pt x="20" y="-1"/>
                  <a:pt x="31" y="0"/>
                </a:cubicBezTo>
                <a:cubicBezTo>
                  <a:pt x="11960" y="0"/>
                  <a:pt x="21631" y="9670"/>
                  <a:pt x="21631" y="21600"/>
                </a:cubicBezTo>
              </a:path>
              <a:path w="21631" h="21600" stroke="0" extrusionOk="0">
                <a:moveTo>
                  <a:pt x="0" y="0"/>
                </a:moveTo>
                <a:cubicBezTo>
                  <a:pt x="10" y="0"/>
                  <a:pt x="20" y="-1"/>
                  <a:pt x="31" y="0"/>
                </a:cubicBezTo>
                <a:cubicBezTo>
                  <a:pt x="11960" y="0"/>
                  <a:pt x="21631" y="9670"/>
                  <a:pt x="21631" y="21600"/>
                </a:cubicBezTo>
                <a:lnTo>
                  <a:pt x="31" y="21600"/>
                </a:lnTo>
                <a:close/>
              </a:path>
            </a:pathLst>
          </a:custGeom>
          <a:noFill/>
          <a:ln w="50800" cap="rnd">
            <a:solidFill>
              <a:schemeClr val="tx1"/>
            </a:solidFill>
            <a:round/>
            <a:headEnd/>
            <a:tailEnd type="triangle" w="med" len="med"/>
          </a:ln>
          <a:effectLst/>
        </p:spPr>
        <p:txBody>
          <a:bodyPr wrap="none" anchor="ctr"/>
          <a:lstStyle/>
          <a:p>
            <a:endParaRPr lang="en-US"/>
          </a:p>
        </p:txBody>
      </p:sp>
      <p:sp>
        <p:nvSpPr>
          <p:cNvPr id="182323" name="Arc 51"/>
          <p:cNvSpPr>
            <a:spLocks/>
          </p:cNvSpPr>
          <p:nvPr/>
        </p:nvSpPr>
        <p:spPr bwMode="auto">
          <a:xfrm>
            <a:off x="1017588" y="1093788"/>
            <a:ext cx="1193800" cy="1955800"/>
          </a:xfrm>
          <a:custGeom>
            <a:avLst/>
            <a:gdLst>
              <a:gd name="G0" fmla="+- 21600 0 0"/>
              <a:gd name="G1" fmla="+- 21600 0 0"/>
              <a:gd name="G2" fmla="+- 21600 0 0"/>
              <a:gd name="T0" fmla="*/ 0 w 21600"/>
              <a:gd name="T1" fmla="*/ 21600 h 21600"/>
              <a:gd name="T2" fmla="*/ 21571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1"/>
                  <a:pt x="9652" y="16"/>
                  <a:pt x="21571" y="0"/>
                </a:cubicBezTo>
              </a:path>
              <a:path w="21600" h="21600" stroke="0" extrusionOk="0">
                <a:moveTo>
                  <a:pt x="0" y="21600"/>
                </a:moveTo>
                <a:cubicBezTo>
                  <a:pt x="0" y="9681"/>
                  <a:pt x="9652" y="16"/>
                  <a:pt x="21571" y="0"/>
                </a:cubicBezTo>
                <a:lnTo>
                  <a:pt x="21600" y="21600"/>
                </a:lnTo>
                <a:close/>
              </a:path>
            </a:pathLst>
          </a:custGeom>
          <a:noFill/>
          <a:ln w="50800" cap="rnd">
            <a:solidFill>
              <a:schemeClr val="tx1"/>
            </a:solidFill>
            <a:round/>
            <a:headEnd type="triangle" w="med" len="med"/>
            <a:tailEnd/>
          </a:ln>
          <a:effectLst/>
        </p:spPr>
        <p:txBody>
          <a:bodyPr wrap="none" anchor="ctr"/>
          <a:lstStyle/>
          <a:p>
            <a:endParaRPr lang="en-US"/>
          </a:p>
        </p:txBody>
      </p:sp>
      <p:sp>
        <p:nvSpPr>
          <p:cNvPr id="182324" name="Arc 52"/>
          <p:cNvSpPr>
            <a:spLocks/>
          </p:cNvSpPr>
          <p:nvPr/>
        </p:nvSpPr>
        <p:spPr bwMode="auto">
          <a:xfrm>
            <a:off x="928688" y="776288"/>
            <a:ext cx="1282700" cy="2273300"/>
          </a:xfrm>
          <a:custGeom>
            <a:avLst/>
            <a:gdLst>
              <a:gd name="G0" fmla="+- 21600 0 0"/>
              <a:gd name="G1" fmla="+- 21600 0 0"/>
              <a:gd name="G2" fmla="+- 21600 0 0"/>
              <a:gd name="T0" fmla="*/ 0 w 21600"/>
              <a:gd name="T1" fmla="*/ 21600 h 21600"/>
              <a:gd name="T2" fmla="*/ 21573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1"/>
                  <a:pt x="9654" y="14"/>
                  <a:pt x="21573" y="0"/>
                </a:cubicBezTo>
              </a:path>
              <a:path w="21600" h="21600" stroke="0" extrusionOk="0">
                <a:moveTo>
                  <a:pt x="0" y="21600"/>
                </a:moveTo>
                <a:cubicBezTo>
                  <a:pt x="0" y="9681"/>
                  <a:pt x="9654" y="14"/>
                  <a:pt x="21573" y="0"/>
                </a:cubicBezTo>
                <a:lnTo>
                  <a:pt x="21600" y="21600"/>
                </a:lnTo>
                <a:close/>
              </a:path>
            </a:pathLst>
          </a:custGeom>
          <a:noFill/>
          <a:ln w="25400" cap="rnd">
            <a:solidFill>
              <a:schemeClr val="tx1"/>
            </a:solidFill>
            <a:round/>
            <a:headEnd type="triangle" w="med" len="med"/>
            <a:tailEnd/>
          </a:ln>
          <a:effectLst/>
        </p:spPr>
        <p:txBody>
          <a:bodyPr wrap="none" anchor="ctr"/>
          <a:lstStyle/>
          <a:p>
            <a:endParaRPr lang="en-US"/>
          </a:p>
        </p:txBody>
      </p:sp>
      <p:sp>
        <p:nvSpPr>
          <p:cNvPr id="182325" name="Arc 53"/>
          <p:cNvSpPr>
            <a:spLocks/>
          </p:cNvSpPr>
          <p:nvPr/>
        </p:nvSpPr>
        <p:spPr bwMode="auto">
          <a:xfrm>
            <a:off x="852488" y="547688"/>
            <a:ext cx="1358900" cy="2425700"/>
          </a:xfrm>
          <a:custGeom>
            <a:avLst/>
            <a:gdLst>
              <a:gd name="G0" fmla="+- 21600 0 0"/>
              <a:gd name="G1" fmla="+- 21600 0 0"/>
              <a:gd name="G2" fmla="+- 21600 0 0"/>
              <a:gd name="T0" fmla="*/ 0 w 21600"/>
              <a:gd name="T1" fmla="*/ 21600 h 21600"/>
              <a:gd name="T2" fmla="*/ 21575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0"/>
                  <a:pt x="9655" y="13"/>
                  <a:pt x="21575" y="0"/>
                </a:cubicBezTo>
              </a:path>
              <a:path w="21600" h="21600" stroke="0" extrusionOk="0">
                <a:moveTo>
                  <a:pt x="0" y="21600"/>
                </a:moveTo>
                <a:cubicBezTo>
                  <a:pt x="0" y="9680"/>
                  <a:pt x="9655" y="13"/>
                  <a:pt x="21575" y="0"/>
                </a:cubicBezTo>
                <a:lnTo>
                  <a:pt x="21600" y="21600"/>
                </a:lnTo>
                <a:close/>
              </a:path>
            </a:pathLst>
          </a:custGeom>
          <a:noFill/>
          <a:ln w="25400" cap="rnd">
            <a:solidFill>
              <a:schemeClr val="tx1"/>
            </a:solidFill>
            <a:round/>
            <a:headEnd type="triangle" w="med" len="med"/>
            <a:tailEnd/>
          </a:ln>
          <a:effectLst/>
        </p:spPr>
        <p:txBody>
          <a:bodyPr wrap="none" anchor="ctr"/>
          <a:lstStyle/>
          <a:p>
            <a:endParaRPr lang="en-US"/>
          </a:p>
        </p:txBody>
      </p:sp>
      <p:sp>
        <p:nvSpPr>
          <p:cNvPr id="182326" name="Line 54"/>
          <p:cNvSpPr>
            <a:spLocks noChangeShapeType="1"/>
          </p:cNvSpPr>
          <p:nvPr/>
        </p:nvSpPr>
        <p:spPr bwMode="auto">
          <a:xfrm flipH="1" flipV="1">
            <a:off x="2209800" y="1104900"/>
            <a:ext cx="1701800" cy="387350"/>
          </a:xfrm>
          <a:prstGeom prst="line">
            <a:avLst/>
          </a:prstGeom>
          <a:noFill/>
          <a:ln w="50800">
            <a:solidFill>
              <a:schemeClr val="tx1"/>
            </a:solidFill>
            <a:round/>
            <a:headEnd/>
            <a:tailEnd/>
          </a:ln>
          <a:effectLst/>
        </p:spPr>
        <p:txBody>
          <a:bodyPr wrap="none" anchor="ctr"/>
          <a:lstStyle/>
          <a:p>
            <a:endParaRPr lang="en-US"/>
          </a:p>
        </p:txBody>
      </p:sp>
      <p:sp>
        <p:nvSpPr>
          <p:cNvPr id="182327" name="Line 55"/>
          <p:cNvSpPr>
            <a:spLocks noChangeShapeType="1"/>
          </p:cNvSpPr>
          <p:nvPr/>
        </p:nvSpPr>
        <p:spPr bwMode="auto">
          <a:xfrm flipH="1" flipV="1">
            <a:off x="2197100" y="787400"/>
            <a:ext cx="3587750" cy="730250"/>
          </a:xfrm>
          <a:prstGeom prst="line">
            <a:avLst/>
          </a:prstGeom>
          <a:noFill/>
          <a:ln w="25400">
            <a:solidFill>
              <a:schemeClr val="tx1"/>
            </a:solidFill>
            <a:round/>
            <a:headEnd/>
            <a:tailEnd/>
          </a:ln>
          <a:effectLst/>
        </p:spPr>
        <p:txBody>
          <a:bodyPr wrap="none" anchor="ctr"/>
          <a:lstStyle/>
          <a:p>
            <a:endParaRPr lang="en-US"/>
          </a:p>
        </p:txBody>
      </p:sp>
      <p:sp>
        <p:nvSpPr>
          <p:cNvPr id="182328" name="Arc 56"/>
          <p:cNvSpPr>
            <a:spLocks/>
          </p:cNvSpPr>
          <p:nvPr/>
        </p:nvSpPr>
        <p:spPr bwMode="auto">
          <a:xfrm>
            <a:off x="2190750" y="547688"/>
            <a:ext cx="5473700" cy="18161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rnd">
            <a:solidFill>
              <a:schemeClr val="tx1"/>
            </a:solidFill>
            <a:round/>
            <a:headEnd/>
            <a:tailEnd/>
          </a:ln>
          <a:effectLst/>
        </p:spPr>
        <p:txBody>
          <a:bodyPr wrap="none" anchor="ctr"/>
          <a:lstStyle/>
          <a:p>
            <a:endParaRPr lang="en-US"/>
          </a:p>
        </p:txBody>
      </p:sp>
      <p:sp>
        <p:nvSpPr>
          <p:cNvPr id="182329" name="Arc 57"/>
          <p:cNvSpPr>
            <a:spLocks/>
          </p:cNvSpPr>
          <p:nvPr/>
        </p:nvSpPr>
        <p:spPr bwMode="auto">
          <a:xfrm rot="10800000">
            <a:off x="989013" y="3836988"/>
            <a:ext cx="1195387" cy="1955800"/>
          </a:xfrm>
          <a:custGeom>
            <a:avLst/>
            <a:gdLst>
              <a:gd name="G0" fmla="+- 29 0 0"/>
              <a:gd name="G1" fmla="+- 21600 0 0"/>
              <a:gd name="G2" fmla="+- 21600 0 0"/>
              <a:gd name="T0" fmla="*/ 0 w 21629"/>
              <a:gd name="T1" fmla="*/ 0 h 21600"/>
              <a:gd name="T2" fmla="*/ 21629 w 21629"/>
              <a:gd name="T3" fmla="*/ 21600 h 21600"/>
              <a:gd name="T4" fmla="*/ 29 w 21629"/>
              <a:gd name="T5" fmla="*/ 21600 h 21600"/>
            </a:gdLst>
            <a:ahLst/>
            <a:cxnLst>
              <a:cxn ang="0">
                <a:pos x="T0" y="T1"/>
              </a:cxn>
              <a:cxn ang="0">
                <a:pos x="T2" y="T3"/>
              </a:cxn>
              <a:cxn ang="0">
                <a:pos x="T4" y="T5"/>
              </a:cxn>
            </a:cxnLst>
            <a:rect l="0" t="0" r="r" b="b"/>
            <a:pathLst>
              <a:path w="21629" h="21600" fill="none" extrusionOk="0">
                <a:moveTo>
                  <a:pt x="0" y="0"/>
                </a:moveTo>
                <a:cubicBezTo>
                  <a:pt x="9" y="0"/>
                  <a:pt x="19" y="-1"/>
                  <a:pt x="29" y="0"/>
                </a:cubicBezTo>
                <a:cubicBezTo>
                  <a:pt x="11958" y="0"/>
                  <a:pt x="21629" y="9670"/>
                  <a:pt x="21629" y="21600"/>
                </a:cubicBezTo>
              </a:path>
              <a:path w="21629" h="21600" stroke="0" extrusionOk="0">
                <a:moveTo>
                  <a:pt x="0" y="0"/>
                </a:moveTo>
                <a:cubicBezTo>
                  <a:pt x="9" y="0"/>
                  <a:pt x="19" y="-1"/>
                  <a:pt x="29" y="0"/>
                </a:cubicBezTo>
                <a:cubicBezTo>
                  <a:pt x="11958" y="0"/>
                  <a:pt x="21629" y="9670"/>
                  <a:pt x="21629" y="21600"/>
                </a:cubicBezTo>
                <a:lnTo>
                  <a:pt x="29" y="21600"/>
                </a:lnTo>
                <a:close/>
              </a:path>
            </a:pathLst>
          </a:custGeom>
          <a:noFill/>
          <a:ln w="50800" cap="rnd">
            <a:solidFill>
              <a:schemeClr val="tx1"/>
            </a:solidFill>
            <a:round/>
            <a:headEnd/>
            <a:tailEnd type="triangle" w="med" len="med"/>
          </a:ln>
          <a:effectLst/>
        </p:spPr>
        <p:txBody>
          <a:bodyPr wrap="none" anchor="ctr"/>
          <a:lstStyle/>
          <a:p>
            <a:endParaRPr lang="en-US"/>
          </a:p>
        </p:txBody>
      </p:sp>
      <p:sp>
        <p:nvSpPr>
          <p:cNvPr id="182330" name="Line 58"/>
          <p:cNvSpPr>
            <a:spLocks noChangeShapeType="1"/>
          </p:cNvSpPr>
          <p:nvPr/>
        </p:nvSpPr>
        <p:spPr bwMode="auto">
          <a:xfrm flipH="1">
            <a:off x="2184400" y="5340350"/>
            <a:ext cx="1746250" cy="425450"/>
          </a:xfrm>
          <a:prstGeom prst="line">
            <a:avLst/>
          </a:prstGeom>
          <a:noFill/>
          <a:ln w="50800">
            <a:solidFill>
              <a:schemeClr val="tx1"/>
            </a:solidFill>
            <a:round/>
            <a:headEnd/>
            <a:tailEnd/>
          </a:ln>
          <a:effectLst/>
        </p:spPr>
        <p:txBody>
          <a:bodyPr wrap="none" anchor="ctr"/>
          <a:lstStyle/>
          <a:p>
            <a:endParaRPr lang="en-US"/>
          </a:p>
        </p:txBody>
      </p:sp>
      <p:sp>
        <p:nvSpPr>
          <p:cNvPr id="182331" name="Arc 59"/>
          <p:cNvSpPr>
            <a:spLocks/>
          </p:cNvSpPr>
          <p:nvPr/>
        </p:nvSpPr>
        <p:spPr bwMode="auto">
          <a:xfrm rot="10800000">
            <a:off x="912813" y="3748088"/>
            <a:ext cx="1284287" cy="2273300"/>
          </a:xfrm>
          <a:custGeom>
            <a:avLst/>
            <a:gdLst>
              <a:gd name="G0" fmla="+- 27 0 0"/>
              <a:gd name="G1" fmla="+- 21600 0 0"/>
              <a:gd name="G2" fmla="+- 21600 0 0"/>
              <a:gd name="T0" fmla="*/ 0 w 21627"/>
              <a:gd name="T1" fmla="*/ 0 h 21600"/>
              <a:gd name="T2" fmla="*/ 21627 w 21627"/>
              <a:gd name="T3" fmla="*/ 21600 h 21600"/>
              <a:gd name="T4" fmla="*/ 27 w 21627"/>
              <a:gd name="T5" fmla="*/ 21600 h 21600"/>
            </a:gdLst>
            <a:ahLst/>
            <a:cxnLst>
              <a:cxn ang="0">
                <a:pos x="T0" y="T1"/>
              </a:cxn>
              <a:cxn ang="0">
                <a:pos x="T2" y="T3"/>
              </a:cxn>
              <a:cxn ang="0">
                <a:pos x="T4" y="T5"/>
              </a:cxn>
            </a:cxnLst>
            <a:rect l="0" t="0" r="r" b="b"/>
            <a:pathLst>
              <a:path w="21627" h="21600" fill="none" extrusionOk="0">
                <a:moveTo>
                  <a:pt x="0" y="0"/>
                </a:moveTo>
                <a:cubicBezTo>
                  <a:pt x="9" y="0"/>
                  <a:pt x="18" y="-1"/>
                  <a:pt x="27" y="0"/>
                </a:cubicBezTo>
                <a:cubicBezTo>
                  <a:pt x="11956" y="0"/>
                  <a:pt x="21627" y="9670"/>
                  <a:pt x="21627" y="21600"/>
                </a:cubicBezTo>
              </a:path>
              <a:path w="21627" h="21600" stroke="0" extrusionOk="0">
                <a:moveTo>
                  <a:pt x="0" y="0"/>
                </a:moveTo>
                <a:cubicBezTo>
                  <a:pt x="9" y="0"/>
                  <a:pt x="18" y="-1"/>
                  <a:pt x="27" y="0"/>
                </a:cubicBezTo>
                <a:cubicBezTo>
                  <a:pt x="11956" y="0"/>
                  <a:pt x="21627" y="9670"/>
                  <a:pt x="21627" y="21600"/>
                </a:cubicBezTo>
                <a:lnTo>
                  <a:pt x="27" y="21600"/>
                </a:lnTo>
                <a:close/>
              </a:path>
            </a:pathLst>
          </a:custGeom>
          <a:noFill/>
          <a:ln w="25400" cap="rnd">
            <a:solidFill>
              <a:schemeClr val="tx1"/>
            </a:solidFill>
            <a:round/>
            <a:headEnd/>
            <a:tailEnd type="triangle" w="med" len="med"/>
          </a:ln>
          <a:effectLst/>
        </p:spPr>
        <p:txBody>
          <a:bodyPr wrap="none" anchor="ctr"/>
          <a:lstStyle/>
          <a:p>
            <a:endParaRPr lang="en-US"/>
          </a:p>
        </p:txBody>
      </p:sp>
      <p:sp>
        <p:nvSpPr>
          <p:cNvPr id="182332" name="Arc 60"/>
          <p:cNvSpPr>
            <a:spLocks/>
          </p:cNvSpPr>
          <p:nvPr/>
        </p:nvSpPr>
        <p:spPr bwMode="auto">
          <a:xfrm>
            <a:off x="2133600" y="4495800"/>
            <a:ext cx="3797300" cy="1511300"/>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5400" cap="rnd">
            <a:solidFill>
              <a:schemeClr val="tx1"/>
            </a:solidFill>
            <a:round/>
            <a:headEnd/>
            <a:tailEnd/>
          </a:ln>
          <a:effectLst/>
        </p:spPr>
        <p:txBody>
          <a:bodyPr wrap="none" anchor="ctr"/>
          <a:lstStyle/>
          <a:p>
            <a:endParaRPr lang="en-US"/>
          </a:p>
        </p:txBody>
      </p:sp>
      <p:sp>
        <p:nvSpPr>
          <p:cNvPr id="182333" name="Arc 61"/>
          <p:cNvSpPr>
            <a:spLocks/>
          </p:cNvSpPr>
          <p:nvPr/>
        </p:nvSpPr>
        <p:spPr bwMode="auto">
          <a:xfrm rot="10897290">
            <a:off x="876300" y="3862388"/>
            <a:ext cx="1360488" cy="2425700"/>
          </a:xfrm>
          <a:custGeom>
            <a:avLst/>
            <a:gdLst>
              <a:gd name="G0" fmla="+- 25 0 0"/>
              <a:gd name="G1" fmla="+- 21600 0 0"/>
              <a:gd name="G2" fmla="+- 21600 0 0"/>
              <a:gd name="T0" fmla="*/ 0 w 21625"/>
              <a:gd name="T1" fmla="*/ 0 h 21600"/>
              <a:gd name="T2" fmla="*/ 21625 w 21625"/>
              <a:gd name="T3" fmla="*/ 21600 h 21600"/>
              <a:gd name="T4" fmla="*/ 25 w 21625"/>
              <a:gd name="T5" fmla="*/ 21600 h 21600"/>
            </a:gdLst>
            <a:ahLst/>
            <a:cxnLst>
              <a:cxn ang="0">
                <a:pos x="T0" y="T1"/>
              </a:cxn>
              <a:cxn ang="0">
                <a:pos x="T2" y="T3"/>
              </a:cxn>
              <a:cxn ang="0">
                <a:pos x="T4" y="T5"/>
              </a:cxn>
            </a:cxnLst>
            <a:rect l="0" t="0" r="r" b="b"/>
            <a:pathLst>
              <a:path w="21625" h="21600" fill="none" extrusionOk="0">
                <a:moveTo>
                  <a:pt x="0" y="0"/>
                </a:moveTo>
                <a:cubicBezTo>
                  <a:pt x="8" y="0"/>
                  <a:pt x="16" y="-1"/>
                  <a:pt x="25" y="0"/>
                </a:cubicBezTo>
                <a:cubicBezTo>
                  <a:pt x="11954" y="0"/>
                  <a:pt x="21625" y="9670"/>
                  <a:pt x="21625" y="21600"/>
                </a:cubicBezTo>
              </a:path>
              <a:path w="21625" h="21600" stroke="0" extrusionOk="0">
                <a:moveTo>
                  <a:pt x="0" y="0"/>
                </a:moveTo>
                <a:cubicBezTo>
                  <a:pt x="8" y="0"/>
                  <a:pt x="16" y="-1"/>
                  <a:pt x="25" y="0"/>
                </a:cubicBezTo>
                <a:cubicBezTo>
                  <a:pt x="11954" y="0"/>
                  <a:pt x="21625" y="9670"/>
                  <a:pt x="21625" y="21600"/>
                </a:cubicBezTo>
                <a:lnTo>
                  <a:pt x="25" y="21600"/>
                </a:lnTo>
                <a:close/>
              </a:path>
            </a:pathLst>
          </a:custGeom>
          <a:noFill/>
          <a:ln w="25400" cap="rnd">
            <a:solidFill>
              <a:schemeClr val="tx1"/>
            </a:solidFill>
            <a:round/>
            <a:headEnd/>
            <a:tailEnd type="triangle" w="med" len="med"/>
          </a:ln>
          <a:effectLst/>
        </p:spPr>
        <p:txBody>
          <a:bodyPr wrap="none" anchor="ctr"/>
          <a:lstStyle/>
          <a:p>
            <a:endParaRPr lang="en-US"/>
          </a:p>
        </p:txBody>
      </p:sp>
      <p:sp>
        <p:nvSpPr>
          <p:cNvPr id="182334" name="Arc 62"/>
          <p:cNvSpPr>
            <a:spLocks/>
          </p:cNvSpPr>
          <p:nvPr/>
        </p:nvSpPr>
        <p:spPr bwMode="auto">
          <a:xfrm rot="10891418">
            <a:off x="2254250" y="4562475"/>
            <a:ext cx="5521325" cy="1816100"/>
          </a:xfrm>
          <a:custGeom>
            <a:avLst/>
            <a:gdLst>
              <a:gd name="G0" fmla="+- 21600 0 0"/>
              <a:gd name="G1" fmla="+- 21600 0 0"/>
              <a:gd name="G2" fmla="+- 21600 0 0"/>
              <a:gd name="T0" fmla="*/ 0 w 21782"/>
              <a:gd name="T1" fmla="*/ 21600 h 21600"/>
              <a:gd name="T2" fmla="*/ 21782 w 21782"/>
              <a:gd name="T3" fmla="*/ 1 h 21600"/>
              <a:gd name="T4" fmla="*/ 21600 w 21782"/>
              <a:gd name="T5" fmla="*/ 21600 h 21600"/>
            </a:gdLst>
            <a:ahLst/>
            <a:cxnLst>
              <a:cxn ang="0">
                <a:pos x="T0" y="T1"/>
              </a:cxn>
              <a:cxn ang="0">
                <a:pos x="T2" y="T3"/>
              </a:cxn>
              <a:cxn ang="0">
                <a:pos x="T4" y="T5"/>
              </a:cxn>
            </a:cxnLst>
            <a:rect l="0" t="0" r="r" b="b"/>
            <a:pathLst>
              <a:path w="21782" h="21600" fill="none" extrusionOk="0">
                <a:moveTo>
                  <a:pt x="0" y="21600"/>
                </a:moveTo>
                <a:cubicBezTo>
                  <a:pt x="0" y="9670"/>
                  <a:pt x="9670" y="0"/>
                  <a:pt x="21600" y="0"/>
                </a:cubicBezTo>
                <a:cubicBezTo>
                  <a:pt x="21660" y="0"/>
                  <a:pt x="21721" y="0"/>
                  <a:pt x="21782" y="0"/>
                </a:cubicBezTo>
              </a:path>
              <a:path w="21782" h="21600" stroke="0" extrusionOk="0">
                <a:moveTo>
                  <a:pt x="0" y="21600"/>
                </a:moveTo>
                <a:cubicBezTo>
                  <a:pt x="0" y="9670"/>
                  <a:pt x="9670" y="0"/>
                  <a:pt x="21600" y="0"/>
                </a:cubicBezTo>
                <a:cubicBezTo>
                  <a:pt x="21660" y="0"/>
                  <a:pt x="21721" y="0"/>
                  <a:pt x="21782" y="0"/>
                </a:cubicBezTo>
                <a:lnTo>
                  <a:pt x="21600" y="21600"/>
                </a:lnTo>
                <a:close/>
              </a:path>
            </a:pathLst>
          </a:custGeom>
          <a:noFill/>
          <a:ln w="25400" cap="rnd">
            <a:solidFill>
              <a:schemeClr val="tx1"/>
            </a:solidFill>
            <a:round/>
            <a:headEnd/>
            <a:tailEnd/>
          </a:ln>
          <a:effectLst/>
        </p:spPr>
        <p:txBody>
          <a:bodyPr wrap="none" anchor="ctr"/>
          <a:lstStyle/>
          <a:p>
            <a:endParaRPr lang="en-US"/>
          </a:p>
        </p:txBody>
      </p:sp>
      <p:sp>
        <p:nvSpPr>
          <p:cNvPr id="182335" name="AutoShape 63"/>
          <p:cNvSpPr>
            <a:spLocks noChangeArrowheads="1"/>
          </p:cNvSpPr>
          <p:nvPr/>
        </p:nvSpPr>
        <p:spPr bwMode="auto">
          <a:xfrm>
            <a:off x="757238" y="3149600"/>
            <a:ext cx="444500" cy="444500"/>
          </a:xfrm>
          <a:prstGeom prst="star16">
            <a:avLst>
              <a:gd name="adj" fmla="val 37500"/>
            </a:avLst>
          </a:prstGeom>
          <a:solidFill>
            <a:srgbClr val="4C2E00"/>
          </a:solidFill>
          <a:ln w="12700">
            <a:solidFill>
              <a:schemeClr val="tx1"/>
            </a:solidFill>
            <a:miter lim="800000"/>
            <a:headEnd/>
            <a:tailEnd/>
          </a:ln>
          <a:effectLst/>
        </p:spPr>
        <p:txBody>
          <a:bodyPr wrap="none" anchor="ctr"/>
          <a:lstStyle/>
          <a:p>
            <a:endParaRPr lang="en-US"/>
          </a:p>
        </p:txBody>
      </p:sp>
      <p:pic>
        <p:nvPicPr>
          <p:cNvPr id="182336" name="Picture 64" descr="A:\images\Slide_2.jpg"/>
          <p:cNvPicPr>
            <a:picLocks noChangeAspect="1" noChangeArrowheads="1"/>
          </p:cNvPicPr>
          <p:nvPr/>
        </p:nvPicPr>
        <p:blipFill>
          <a:blip r:embed="rId4" cstate="print"/>
          <a:srcRect l="-23" r="885" b="893"/>
          <a:stretch>
            <a:fillRect/>
          </a:stretch>
        </p:blipFill>
        <p:spPr bwMode="auto">
          <a:xfrm>
            <a:off x="1676400" y="914400"/>
            <a:ext cx="1239838" cy="1371600"/>
          </a:xfrm>
          <a:prstGeom prst="rect">
            <a:avLst/>
          </a:prstGeom>
          <a:noFill/>
        </p:spPr>
      </p:pic>
      <p:pic>
        <p:nvPicPr>
          <p:cNvPr id="182337" name="Picture 65" descr="A:\cruznema.JPG"/>
          <p:cNvPicPr>
            <a:picLocks noChangeAspect="1" noChangeArrowheads="1"/>
          </p:cNvPicPr>
          <p:nvPr/>
        </p:nvPicPr>
        <p:blipFill>
          <a:blip r:embed="rId5" cstate="print"/>
          <a:srcRect/>
          <a:stretch>
            <a:fillRect/>
          </a:stretch>
        </p:blipFill>
        <p:spPr bwMode="auto">
          <a:xfrm>
            <a:off x="3581400" y="4953000"/>
            <a:ext cx="912813" cy="1524000"/>
          </a:xfrm>
          <a:prstGeom prst="rect">
            <a:avLst/>
          </a:prstGeom>
          <a:noFill/>
        </p:spPr>
      </p:pic>
      <p:pic>
        <p:nvPicPr>
          <p:cNvPr id="182338" name="Picture 66" descr="A:\aphelenchus.jpg"/>
          <p:cNvPicPr>
            <a:picLocks noChangeAspect="1" noChangeArrowheads="1"/>
          </p:cNvPicPr>
          <p:nvPr/>
        </p:nvPicPr>
        <p:blipFill>
          <a:blip r:embed="rId6" cstate="print"/>
          <a:srcRect/>
          <a:stretch>
            <a:fillRect/>
          </a:stretch>
        </p:blipFill>
        <p:spPr bwMode="auto">
          <a:xfrm>
            <a:off x="3276600" y="1905000"/>
            <a:ext cx="1752600" cy="1162050"/>
          </a:xfrm>
          <a:prstGeom prst="rect">
            <a:avLst/>
          </a:prstGeom>
          <a:noFill/>
        </p:spPr>
      </p:pic>
      <p:pic>
        <p:nvPicPr>
          <p:cNvPr id="182339" name="Picture 67" descr="A:\mononchus.JPG"/>
          <p:cNvPicPr>
            <a:picLocks noChangeAspect="1" noChangeArrowheads="1"/>
          </p:cNvPicPr>
          <p:nvPr/>
        </p:nvPicPr>
        <p:blipFill>
          <a:blip r:embed="rId7" cstate="print"/>
          <a:srcRect/>
          <a:stretch>
            <a:fillRect/>
          </a:stretch>
        </p:blipFill>
        <p:spPr bwMode="auto">
          <a:xfrm>
            <a:off x="5486400" y="2667000"/>
            <a:ext cx="1057275" cy="1600200"/>
          </a:xfrm>
          <a:prstGeom prst="rect">
            <a:avLst/>
          </a:prstGeom>
          <a:noFill/>
        </p:spPr>
      </p:pic>
      <p:pic>
        <p:nvPicPr>
          <p:cNvPr id="182340" name="Picture 68" descr="A:\eudorylaimus.jpg"/>
          <p:cNvPicPr>
            <a:picLocks noChangeAspect="1" noChangeArrowheads="1"/>
          </p:cNvPicPr>
          <p:nvPr/>
        </p:nvPicPr>
        <p:blipFill>
          <a:blip r:embed="rId8" cstate="print"/>
          <a:srcRect/>
          <a:stretch>
            <a:fillRect/>
          </a:stretch>
        </p:blipFill>
        <p:spPr bwMode="auto">
          <a:xfrm>
            <a:off x="6934200" y="2819400"/>
            <a:ext cx="1643063" cy="1082675"/>
          </a:xfrm>
          <a:prstGeom prst="rect">
            <a:avLst/>
          </a:prstGeom>
          <a:noFill/>
        </p:spPr>
      </p:pic>
      <p:sp>
        <p:nvSpPr>
          <p:cNvPr id="182342" name="Rectangle 70"/>
          <p:cNvSpPr>
            <a:spLocks noChangeArrowheads="1"/>
          </p:cNvSpPr>
          <p:nvPr/>
        </p:nvSpPr>
        <p:spPr bwMode="auto">
          <a:xfrm>
            <a:off x="0" y="152400"/>
            <a:ext cx="9221885" cy="459100"/>
          </a:xfrm>
          <a:prstGeom prst="rect">
            <a:avLst/>
          </a:prstGeom>
          <a:noFill/>
          <a:ln w="12700">
            <a:noFill/>
            <a:miter lim="800000"/>
            <a:headEnd/>
            <a:tailEnd/>
          </a:ln>
          <a:effectLst/>
        </p:spPr>
        <p:txBody>
          <a:bodyPr wrap="none" lIns="90488" tIns="44450" rIns="90488" bIns="44450">
            <a:spAutoFit/>
          </a:bodyPr>
          <a:lstStyle/>
          <a:p>
            <a:r>
              <a:rPr lang="en-US" sz="2400" i="0" dirty="0" smtClean="0"/>
              <a:t>La Fauna </a:t>
            </a:r>
            <a:r>
              <a:rPr lang="en-US" sz="2400" i="0" dirty="0" err="1" smtClean="0"/>
              <a:t>Nematodo</a:t>
            </a:r>
            <a:r>
              <a:rPr lang="en-US" sz="2400" i="0" dirty="0" smtClean="0"/>
              <a:t> </a:t>
            </a:r>
            <a:r>
              <a:rPr lang="en-US" sz="2400" i="0" dirty="0" err="1" smtClean="0"/>
              <a:t>Indicador</a:t>
            </a:r>
            <a:r>
              <a:rPr lang="en-US" sz="2400" i="0" dirty="0" smtClean="0"/>
              <a:t> del </a:t>
            </a:r>
            <a:r>
              <a:rPr lang="es-ES" sz="2400" dirty="0" smtClean="0"/>
              <a:t>Cadena Alimenticia del Suelo</a:t>
            </a:r>
            <a:endParaRPr lang="en-US" sz="2400" i="0" dirty="0"/>
          </a:p>
        </p:txBody>
      </p:sp>
      <p:sp>
        <p:nvSpPr>
          <p:cNvPr id="182343" name="Rectangle 71"/>
          <p:cNvSpPr>
            <a:spLocks noChangeArrowheads="1"/>
          </p:cNvSpPr>
          <p:nvPr/>
        </p:nvSpPr>
        <p:spPr bwMode="auto">
          <a:xfrm>
            <a:off x="7035800" y="4529138"/>
            <a:ext cx="2136804" cy="1936428"/>
          </a:xfrm>
          <a:prstGeom prst="rect">
            <a:avLst/>
          </a:prstGeom>
          <a:solidFill>
            <a:schemeClr val="folHlink"/>
          </a:solidFill>
          <a:ln w="12700">
            <a:noFill/>
            <a:miter lim="800000"/>
            <a:headEnd/>
            <a:tailEnd/>
          </a:ln>
          <a:effectLst/>
        </p:spPr>
        <p:txBody>
          <a:bodyPr wrap="none" lIns="90488" tIns="44450" rIns="90488" bIns="44450">
            <a:spAutoFit/>
          </a:bodyPr>
          <a:lstStyle/>
          <a:p>
            <a:pPr algn="l"/>
            <a:r>
              <a:rPr lang="en-US" sz="2400" i="0" dirty="0" err="1" smtClean="0"/>
              <a:t>Herbivoros</a:t>
            </a:r>
            <a:endParaRPr lang="en-US" sz="2400" i="0" dirty="0"/>
          </a:p>
          <a:p>
            <a:pPr algn="l"/>
            <a:r>
              <a:rPr lang="en-US" sz="2400" i="0" dirty="0" err="1" smtClean="0"/>
              <a:t>Bacteriovoros</a:t>
            </a:r>
            <a:endParaRPr lang="en-US" sz="2400" i="0" dirty="0"/>
          </a:p>
          <a:p>
            <a:pPr algn="l"/>
            <a:r>
              <a:rPr lang="en-US" sz="2400" i="0" dirty="0" err="1" smtClean="0"/>
              <a:t>Fungivoros</a:t>
            </a:r>
            <a:endParaRPr lang="en-US" sz="2400" i="0" dirty="0"/>
          </a:p>
          <a:p>
            <a:pPr algn="l"/>
            <a:r>
              <a:rPr lang="en-US" sz="2400" i="0" dirty="0" err="1" smtClean="0"/>
              <a:t>Omnivoros</a:t>
            </a:r>
            <a:endParaRPr lang="en-US" sz="2400" i="0" dirty="0"/>
          </a:p>
          <a:p>
            <a:pPr algn="l"/>
            <a:r>
              <a:rPr lang="en-US" sz="2400" i="0" dirty="0" err="1" smtClean="0"/>
              <a:t>Depredadores</a:t>
            </a:r>
            <a:endParaRPr lang="en-US" sz="2400" i="0" dirty="0"/>
          </a:p>
        </p:txBody>
      </p:sp>
      <p:pic>
        <p:nvPicPr>
          <p:cNvPr id="182344" name="Picture 72"/>
          <p:cNvPicPr>
            <a:picLocks noChangeAspect="1" noChangeArrowheads="1"/>
          </p:cNvPicPr>
          <p:nvPr/>
        </p:nvPicPr>
        <p:blipFill>
          <a:blip r:embed="rId9" cstate="print"/>
          <a:srcRect/>
          <a:stretch>
            <a:fillRect/>
          </a:stretch>
        </p:blipFill>
        <p:spPr bwMode="auto">
          <a:xfrm>
            <a:off x="3306763" y="3328988"/>
            <a:ext cx="1327150" cy="1466850"/>
          </a:xfrm>
          <a:prstGeom prst="rect">
            <a:avLst/>
          </a:prstGeom>
          <a:noFill/>
          <a:ln w="12700">
            <a:noFill/>
            <a:miter lim="800000"/>
            <a:headEnd/>
            <a:tailEnd/>
          </a:ln>
          <a:effectLst/>
        </p:spPr>
      </p:pic>
      <p:graphicFrame>
        <p:nvGraphicFramePr>
          <p:cNvPr id="81922" name="Object 87"/>
          <p:cNvGraphicFramePr>
            <a:graphicFrameLocks noChangeAspect="1"/>
          </p:cNvGraphicFramePr>
          <p:nvPr/>
        </p:nvGraphicFramePr>
        <p:xfrm>
          <a:off x="76200" y="3048000"/>
          <a:ext cx="660400" cy="738188"/>
        </p:xfrm>
        <a:graphic>
          <a:graphicData uri="http://schemas.openxmlformats.org/presentationml/2006/ole">
            <p:oleObj spid="_x0000_s81931" name="Clip" r:id="rId10" imgW="1493215" imgH="1686154" progId="">
              <p:embed/>
            </p:oleObj>
          </a:graphicData>
        </a:graphic>
      </p:graphicFrame>
    </p:spTree>
  </p:cSld>
  <p:clrMapOvr>
    <a:masterClrMapping/>
  </p:clrMapOvr>
  <p:transition spd="slow">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mononchus"/>
          <p:cNvPicPr>
            <a:picLocks noChangeAspect="1" noChangeArrowheads="1"/>
          </p:cNvPicPr>
          <p:nvPr/>
        </p:nvPicPr>
        <p:blipFill>
          <a:blip r:embed="rId3" cstate="print">
            <a:lum bright="70000" contrast="-70000"/>
          </a:blip>
          <a:srcRect/>
          <a:stretch>
            <a:fillRect/>
          </a:stretch>
        </p:blipFill>
        <p:spPr bwMode="auto">
          <a:xfrm>
            <a:off x="609600" y="3505200"/>
            <a:ext cx="2012950" cy="3048000"/>
          </a:xfrm>
          <a:prstGeom prst="rect">
            <a:avLst/>
          </a:prstGeom>
          <a:noFill/>
        </p:spPr>
      </p:pic>
      <p:pic>
        <p:nvPicPr>
          <p:cNvPr id="210947" name="Picture 3" descr="aphelenchus"/>
          <p:cNvPicPr>
            <a:picLocks noChangeAspect="1" noChangeArrowheads="1"/>
          </p:cNvPicPr>
          <p:nvPr/>
        </p:nvPicPr>
        <p:blipFill>
          <a:blip r:embed="rId4" cstate="print">
            <a:lum bright="70000" contrast="-70000"/>
          </a:blip>
          <a:srcRect/>
          <a:stretch>
            <a:fillRect/>
          </a:stretch>
        </p:blipFill>
        <p:spPr bwMode="auto">
          <a:xfrm>
            <a:off x="6248400" y="3276600"/>
            <a:ext cx="2895600" cy="1920875"/>
          </a:xfrm>
          <a:prstGeom prst="rect">
            <a:avLst/>
          </a:prstGeom>
          <a:noFill/>
        </p:spPr>
      </p:pic>
      <p:pic>
        <p:nvPicPr>
          <p:cNvPr id="210948" name="Picture 4" descr="cruznema"/>
          <p:cNvPicPr>
            <a:picLocks noChangeAspect="1" noChangeArrowheads="1"/>
          </p:cNvPicPr>
          <p:nvPr/>
        </p:nvPicPr>
        <p:blipFill>
          <a:blip r:embed="rId5" cstate="print">
            <a:lum bright="70000" contrast="-70000"/>
          </a:blip>
          <a:srcRect/>
          <a:stretch>
            <a:fillRect/>
          </a:stretch>
        </p:blipFill>
        <p:spPr bwMode="auto">
          <a:xfrm>
            <a:off x="6934200" y="685800"/>
            <a:ext cx="1416050" cy="2362200"/>
          </a:xfrm>
          <a:prstGeom prst="rect">
            <a:avLst/>
          </a:prstGeom>
          <a:noFill/>
        </p:spPr>
      </p:pic>
      <p:pic>
        <p:nvPicPr>
          <p:cNvPr id="210949" name="Picture 5" descr="Slide_2"/>
          <p:cNvPicPr>
            <a:picLocks noChangeAspect="1" noChangeArrowheads="1"/>
          </p:cNvPicPr>
          <p:nvPr/>
        </p:nvPicPr>
        <p:blipFill>
          <a:blip r:embed="rId6" cstate="print">
            <a:lum bright="70000" contrast="-70000"/>
          </a:blip>
          <a:srcRect l="-23" r="885" b="893"/>
          <a:stretch>
            <a:fillRect/>
          </a:stretch>
        </p:blipFill>
        <p:spPr bwMode="auto">
          <a:xfrm>
            <a:off x="3429000" y="914400"/>
            <a:ext cx="2135188" cy="2362200"/>
          </a:xfrm>
          <a:prstGeom prst="rect">
            <a:avLst/>
          </a:prstGeom>
          <a:noFill/>
        </p:spPr>
      </p:pic>
      <p:pic>
        <p:nvPicPr>
          <p:cNvPr id="210950" name="Picture 6" descr="eudorylaimus"/>
          <p:cNvPicPr>
            <a:picLocks noChangeAspect="1" noChangeArrowheads="1"/>
          </p:cNvPicPr>
          <p:nvPr/>
        </p:nvPicPr>
        <p:blipFill>
          <a:blip r:embed="rId7" cstate="print">
            <a:lum bright="70000" contrast="-70000"/>
          </a:blip>
          <a:srcRect/>
          <a:stretch>
            <a:fillRect/>
          </a:stretch>
        </p:blipFill>
        <p:spPr bwMode="auto">
          <a:xfrm>
            <a:off x="2895600" y="4038600"/>
            <a:ext cx="3167063" cy="2087563"/>
          </a:xfrm>
          <a:prstGeom prst="rect">
            <a:avLst/>
          </a:prstGeom>
          <a:noFill/>
        </p:spPr>
      </p:pic>
      <p:sp>
        <p:nvSpPr>
          <p:cNvPr id="210951" name="Rectangle 7"/>
          <p:cNvSpPr>
            <a:spLocks noChangeArrowheads="1"/>
          </p:cNvSpPr>
          <p:nvPr/>
        </p:nvSpPr>
        <p:spPr bwMode="auto">
          <a:xfrm>
            <a:off x="0" y="1676400"/>
            <a:ext cx="9144000" cy="4267200"/>
          </a:xfrm>
          <a:prstGeom prst="rect">
            <a:avLst/>
          </a:prstGeom>
          <a:noFill/>
          <a:ln w="12700">
            <a:noFill/>
            <a:miter lim="800000"/>
            <a:headEnd/>
            <a:tailEnd/>
          </a:ln>
          <a:effectLst/>
        </p:spPr>
        <p:txBody>
          <a:bodyPr lIns="90488" tIns="44450" rIns="90488" bIns="44450"/>
          <a:lstStyle/>
          <a:p>
            <a:pPr marL="342900" indent="-342900">
              <a:spcBef>
                <a:spcPct val="20000"/>
              </a:spcBef>
              <a:buFontTx/>
              <a:buChar char="•"/>
            </a:pPr>
            <a:r>
              <a:rPr lang="en-US" sz="2800" dirty="0" err="1" smtClean="0"/>
              <a:t>Ellos</a:t>
            </a:r>
            <a:r>
              <a:rPr lang="en-US" sz="2800" dirty="0" smtClean="0"/>
              <a:t> </a:t>
            </a:r>
            <a:r>
              <a:rPr lang="en-US" sz="2800" dirty="0" err="1" smtClean="0"/>
              <a:t>ocupan</a:t>
            </a:r>
            <a:r>
              <a:rPr lang="en-US" sz="2800" dirty="0" smtClean="0"/>
              <a:t> </a:t>
            </a:r>
            <a:r>
              <a:rPr lang="en-US" sz="2800" dirty="0" err="1" smtClean="0"/>
              <a:t>posiciónes</a:t>
            </a:r>
            <a:r>
              <a:rPr lang="en-US" sz="2800" dirty="0" smtClean="0"/>
              <a:t> claves en </a:t>
            </a:r>
            <a:r>
              <a:rPr lang="en-US" sz="2800" dirty="0" err="1" smtClean="0"/>
              <a:t>las</a:t>
            </a:r>
            <a:r>
              <a:rPr lang="en-US" sz="2800" dirty="0" smtClean="0"/>
              <a:t> </a:t>
            </a:r>
            <a:r>
              <a:rPr lang="es-ES" sz="2800" dirty="0" smtClean="0"/>
              <a:t>cadenas alimenticias del suelo</a:t>
            </a:r>
            <a:endParaRPr lang="en-US" sz="2800" dirty="0"/>
          </a:p>
          <a:p>
            <a:pPr marL="342900" indent="-342900">
              <a:spcBef>
                <a:spcPct val="20000"/>
              </a:spcBef>
              <a:buFontTx/>
              <a:buChar char="•"/>
            </a:pPr>
            <a:r>
              <a:rPr lang="en-US" sz="2800" dirty="0" err="1" smtClean="0"/>
              <a:t>Procedimientos</a:t>
            </a:r>
            <a:r>
              <a:rPr lang="en-US" sz="2800" dirty="0" smtClean="0"/>
              <a:t> </a:t>
            </a:r>
            <a:r>
              <a:rPr lang="en-US" sz="2800" dirty="0" err="1" smtClean="0"/>
              <a:t>regulares</a:t>
            </a:r>
            <a:r>
              <a:rPr lang="en-US" sz="2800" dirty="0" smtClean="0"/>
              <a:t> de </a:t>
            </a:r>
            <a:r>
              <a:rPr lang="en-US" sz="2800" dirty="0" err="1" smtClean="0"/>
              <a:t>extracción</a:t>
            </a:r>
            <a:endParaRPr lang="en-US" sz="2800" dirty="0"/>
          </a:p>
          <a:p>
            <a:pPr marL="342900" indent="-342900">
              <a:spcBef>
                <a:spcPct val="20000"/>
              </a:spcBef>
              <a:buFontTx/>
              <a:buChar char="•"/>
            </a:pPr>
            <a:r>
              <a:rPr lang="en-US" sz="2800" dirty="0" err="1" smtClean="0"/>
              <a:t>Identificación</a:t>
            </a:r>
            <a:r>
              <a:rPr lang="en-US" sz="2800" dirty="0" smtClean="0"/>
              <a:t> </a:t>
            </a:r>
            <a:r>
              <a:rPr lang="es-ES" sz="2800" dirty="0" smtClean="0"/>
              <a:t>basada ​​en la morfología</a:t>
            </a:r>
            <a:endParaRPr lang="en-US" sz="2800" dirty="0"/>
          </a:p>
          <a:p>
            <a:pPr marL="342900" indent="-342900">
              <a:spcBef>
                <a:spcPct val="20000"/>
              </a:spcBef>
              <a:buFontTx/>
              <a:buChar char="•"/>
            </a:pPr>
            <a:r>
              <a:rPr lang="en-US" sz="2800" dirty="0" err="1" smtClean="0"/>
              <a:t>Relación</a:t>
            </a:r>
            <a:r>
              <a:rPr lang="en-US" sz="2800" dirty="0" smtClean="0"/>
              <a:t> </a:t>
            </a:r>
            <a:r>
              <a:rPr lang="en-US" sz="2800" dirty="0" err="1" smtClean="0"/>
              <a:t>claro</a:t>
            </a:r>
            <a:r>
              <a:rPr lang="en-US" sz="2800" dirty="0" smtClean="0"/>
              <a:t> entre </a:t>
            </a:r>
            <a:r>
              <a:rPr lang="en-US" sz="2800" dirty="0" err="1" smtClean="0"/>
              <a:t>estructura</a:t>
            </a:r>
            <a:r>
              <a:rPr lang="en-US" sz="2800" dirty="0" smtClean="0"/>
              <a:t> y </a:t>
            </a:r>
            <a:r>
              <a:rPr lang="en-US" sz="2800" dirty="0" err="1" smtClean="0"/>
              <a:t>función</a:t>
            </a:r>
            <a:endParaRPr lang="en-US" sz="2800" dirty="0"/>
          </a:p>
          <a:p>
            <a:pPr marL="342900" indent="-342900">
              <a:spcBef>
                <a:spcPct val="20000"/>
              </a:spcBef>
              <a:buFontTx/>
              <a:buChar char="•"/>
            </a:pPr>
            <a:r>
              <a:rPr lang="en-US" sz="2800" dirty="0" smtClean="0"/>
              <a:t>Los </a:t>
            </a:r>
            <a:r>
              <a:rPr lang="en-US" sz="2800" dirty="0" err="1" smtClean="0"/>
              <a:t>organismos</a:t>
            </a:r>
            <a:r>
              <a:rPr lang="en-US" sz="2800" dirty="0" smtClean="0"/>
              <a:t> </a:t>
            </a:r>
            <a:r>
              <a:rPr lang="en-US" sz="2800" dirty="0" err="1" smtClean="0"/>
              <a:t>multicelulares</a:t>
            </a:r>
            <a:r>
              <a:rPr lang="en-US" sz="2800" dirty="0" smtClean="0"/>
              <a:t> </a:t>
            </a:r>
            <a:r>
              <a:rPr lang="en-US" sz="2800" dirty="0" err="1" smtClean="0"/>
              <a:t>mas</a:t>
            </a:r>
            <a:r>
              <a:rPr lang="en-US" sz="2800" dirty="0" smtClean="0"/>
              <a:t> </a:t>
            </a:r>
            <a:r>
              <a:rPr lang="en-US" sz="2800" dirty="0" err="1" smtClean="0"/>
              <a:t>abundantes</a:t>
            </a:r>
            <a:endParaRPr lang="en-US" sz="2800" dirty="0"/>
          </a:p>
          <a:p>
            <a:pPr marL="342900" indent="-342900">
              <a:spcBef>
                <a:spcPct val="20000"/>
              </a:spcBef>
              <a:buFontTx/>
              <a:buChar char="•"/>
            </a:pPr>
            <a:r>
              <a:rPr lang="en-US" sz="2800" dirty="0" err="1" smtClean="0"/>
              <a:t>Cada</a:t>
            </a:r>
            <a:r>
              <a:rPr lang="en-US" sz="2800" dirty="0" smtClean="0"/>
              <a:t> </a:t>
            </a:r>
            <a:r>
              <a:rPr lang="en-US" sz="2800" dirty="0" err="1" smtClean="0"/>
              <a:t>muestra</a:t>
            </a:r>
            <a:r>
              <a:rPr lang="en-US" sz="2800" dirty="0" smtClean="0"/>
              <a:t> </a:t>
            </a:r>
            <a:r>
              <a:rPr lang="en-US" sz="2800" dirty="0" err="1" smtClean="0"/>
              <a:t>tiene</a:t>
            </a:r>
            <a:r>
              <a:rPr lang="en-US" sz="2800" dirty="0" smtClean="0"/>
              <a:t> alto valor de </a:t>
            </a:r>
            <a:r>
              <a:rPr lang="en-US" sz="2800" dirty="0" err="1" smtClean="0"/>
              <a:t>información</a:t>
            </a:r>
            <a:r>
              <a:rPr lang="en-US" sz="2800" dirty="0" smtClean="0"/>
              <a:t> </a:t>
            </a:r>
            <a:r>
              <a:rPr lang="en-US" sz="2800" dirty="0" err="1" smtClean="0"/>
              <a:t>intrínseco</a:t>
            </a:r>
            <a:endParaRPr lang="en-US" sz="2800" dirty="0"/>
          </a:p>
        </p:txBody>
      </p:sp>
      <p:sp>
        <p:nvSpPr>
          <p:cNvPr id="210952" name="Rectangle 8"/>
          <p:cNvSpPr>
            <a:spLocks noChangeArrowheads="1"/>
          </p:cNvSpPr>
          <p:nvPr/>
        </p:nvSpPr>
        <p:spPr bwMode="auto">
          <a:xfrm>
            <a:off x="609600" y="528638"/>
            <a:ext cx="7671973" cy="520655"/>
          </a:xfrm>
          <a:prstGeom prst="rect">
            <a:avLst/>
          </a:prstGeom>
          <a:noFill/>
          <a:ln w="12700">
            <a:noFill/>
            <a:miter lim="800000"/>
            <a:headEnd/>
            <a:tailEnd/>
          </a:ln>
          <a:effectLst/>
        </p:spPr>
        <p:txBody>
          <a:bodyPr wrap="none" lIns="90488" tIns="44450" rIns="90488" bIns="44450">
            <a:spAutoFit/>
          </a:bodyPr>
          <a:lstStyle/>
          <a:p>
            <a:r>
              <a:rPr lang="en-US" sz="2800" b="1" dirty="0" err="1" smtClean="0"/>
              <a:t>Porque</a:t>
            </a:r>
            <a:r>
              <a:rPr lang="en-US" sz="2800" b="1" dirty="0" smtClean="0"/>
              <a:t> los </a:t>
            </a:r>
            <a:r>
              <a:rPr lang="en-US" sz="2800" b="1" dirty="0" err="1" smtClean="0"/>
              <a:t>nematodos</a:t>
            </a:r>
            <a:r>
              <a:rPr lang="en-US" sz="2800" b="1" dirty="0" smtClean="0"/>
              <a:t> son </a:t>
            </a:r>
            <a:r>
              <a:rPr lang="en-US" sz="2800" b="1" dirty="0" err="1" smtClean="0"/>
              <a:t>bioindicadores</a:t>
            </a:r>
            <a:r>
              <a:rPr lang="en-US" sz="2800" b="1" dirty="0"/>
              <a:t>?</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09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09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095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095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1095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1095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51"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bwMode="auto">
          <a:xfrm>
            <a:off x="274638" y="859029"/>
            <a:ext cx="8335964" cy="5904373"/>
            <a:chOff x="173" y="239"/>
            <a:chExt cx="5251" cy="4252"/>
          </a:xfrm>
        </p:grpSpPr>
        <p:sp>
          <p:nvSpPr>
            <p:cNvPr id="3" name="Text Box 3"/>
            <p:cNvSpPr txBox="1">
              <a:spLocks noChangeArrowheads="1"/>
            </p:cNvSpPr>
            <p:nvPr/>
          </p:nvSpPr>
          <p:spPr bwMode="auto">
            <a:xfrm>
              <a:off x="288" y="669"/>
              <a:ext cx="1824" cy="2726"/>
            </a:xfrm>
            <a:prstGeom prst="rect">
              <a:avLst/>
            </a:prstGeom>
            <a:solidFill>
              <a:srgbClr val="FFFF99"/>
            </a:solidFill>
            <a:ln w="25400">
              <a:solidFill>
                <a:schemeClr val="accent2"/>
              </a:solidFill>
              <a:miter lim="800000"/>
              <a:headEnd/>
              <a:tailEnd/>
            </a:ln>
          </p:spPr>
          <p:txBody>
            <a:bodyPr wrap="square" anchor="ctr">
              <a:spAutoFit/>
            </a:bodyPr>
            <a:lstStyle/>
            <a:p>
              <a:pPr algn="ctr"/>
              <a:r>
                <a:rPr lang="en-US" sz="2400" i="1" dirty="0" err="1"/>
                <a:t>Rhabditidae</a:t>
              </a:r>
              <a:endParaRPr lang="en-US" sz="2400" i="1" dirty="0"/>
            </a:p>
            <a:p>
              <a:pPr algn="ctr"/>
              <a:r>
                <a:rPr lang="en-US" sz="2400" i="1" dirty="0" err="1"/>
                <a:t>Panagrolaimidae</a:t>
              </a:r>
              <a:endParaRPr lang="en-US" sz="2400" i="1" dirty="0"/>
            </a:p>
            <a:p>
              <a:pPr algn="ctr"/>
              <a:r>
                <a:rPr lang="en-US" sz="2400" i="1" dirty="0"/>
                <a:t>etc.</a:t>
              </a:r>
              <a:endParaRPr lang="en-US" sz="2400" b="1" dirty="0"/>
            </a:p>
            <a:p>
              <a:endParaRPr lang="en-US" sz="2400" b="1" dirty="0"/>
            </a:p>
            <a:p>
              <a:r>
                <a:rPr lang="es-ES" dirty="0" smtClean="0"/>
                <a:t>Ciclo de vida corto</a:t>
              </a:r>
              <a:br>
                <a:rPr lang="es-ES" dirty="0" smtClean="0"/>
              </a:br>
              <a:r>
                <a:rPr lang="es-ES" dirty="0" smtClean="0"/>
                <a:t>Cuerpos </a:t>
              </a:r>
              <a:r>
                <a:rPr lang="es-ES" dirty="0" err="1" smtClean="0"/>
                <a:t>peq</a:t>
              </a:r>
              <a:r>
                <a:rPr lang="es-ES" dirty="0" smtClean="0"/>
                <a:t>. a medianos</a:t>
              </a:r>
              <a:br>
                <a:rPr lang="es-ES" dirty="0" smtClean="0"/>
              </a:br>
              <a:r>
                <a:rPr lang="es-ES" dirty="0" smtClean="0"/>
                <a:t>Alta fecundidad</a:t>
              </a:r>
              <a:br>
                <a:rPr lang="es-ES" dirty="0" smtClean="0"/>
              </a:br>
              <a:r>
                <a:rPr lang="es-ES" dirty="0" smtClean="0"/>
                <a:t>Huevos pequeños</a:t>
              </a:r>
              <a:br>
                <a:rPr lang="es-ES" dirty="0" smtClean="0"/>
              </a:br>
              <a:r>
                <a:rPr lang="es-ES" dirty="0" err="1" smtClean="0"/>
                <a:t>Dauer</a:t>
              </a:r>
              <a:r>
                <a:rPr lang="es-ES" dirty="0" smtClean="0"/>
                <a:t> larva</a:t>
              </a:r>
              <a:br>
                <a:rPr lang="es-ES" dirty="0" smtClean="0"/>
              </a:br>
              <a:r>
                <a:rPr lang="es-ES" dirty="0" smtClean="0"/>
                <a:t>Amplia amplitud </a:t>
              </a:r>
              <a:r>
                <a:rPr lang="es-ES" dirty="0" err="1" smtClean="0"/>
                <a:t>ecologico</a:t>
              </a:r>
              <a:r>
                <a:rPr lang="es-ES" dirty="0" smtClean="0"/>
                <a:t/>
              </a:r>
              <a:br>
                <a:rPr lang="es-ES" dirty="0" smtClean="0"/>
              </a:br>
              <a:r>
                <a:rPr lang="es-ES" dirty="0" smtClean="0"/>
                <a:t>Oportunistas</a:t>
              </a:r>
              <a:br>
                <a:rPr lang="es-ES" dirty="0" smtClean="0"/>
              </a:br>
              <a:r>
                <a:rPr lang="es-ES" dirty="0" err="1" smtClean="0"/>
                <a:t>Condiciónes</a:t>
              </a:r>
              <a:r>
                <a:rPr lang="es-ES" dirty="0" smtClean="0"/>
                <a:t> perturbado</a:t>
              </a:r>
              <a:endParaRPr lang="es-ES" dirty="0"/>
            </a:p>
          </p:txBody>
        </p:sp>
        <p:sp>
          <p:nvSpPr>
            <p:cNvPr id="4" name="Text Box 4"/>
            <p:cNvSpPr txBox="1">
              <a:spLocks noChangeArrowheads="1"/>
            </p:cNvSpPr>
            <p:nvPr/>
          </p:nvSpPr>
          <p:spPr bwMode="auto">
            <a:xfrm>
              <a:off x="3653" y="666"/>
              <a:ext cx="1771" cy="2527"/>
            </a:xfrm>
            <a:prstGeom prst="rect">
              <a:avLst/>
            </a:prstGeom>
            <a:solidFill>
              <a:srgbClr val="FFFF99"/>
            </a:solidFill>
            <a:ln w="25400">
              <a:solidFill>
                <a:srgbClr val="993366"/>
              </a:solidFill>
              <a:miter lim="800000"/>
              <a:headEnd/>
              <a:tailEnd/>
            </a:ln>
          </p:spPr>
          <p:txBody>
            <a:bodyPr wrap="square" anchor="ctr">
              <a:spAutoFit/>
            </a:bodyPr>
            <a:lstStyle/>
            <a:p>
              <a:pPr algn="ctr"/>
              <a:r>
                <a:rPr lang="en-US" sz="2400" i="1" dirty="0" err="1"/>
                <a:t>Aporcelaimidae</a:t>
              </a:r>
              <a:endParaRPr lang="en-US" sz="2400" i="1" dirty="0"/>
            </a:p>
            <a:p>
              <a:pPr algn="ctr"/>
              <a:r>
                <a:rPr lang="en-US" sz="2400" i="1" dirty="0" err="1"/>
                <a:t>Nygolaimidae</a:t>
              </a:r>
              <a:endParaRPr lang="en-US" sz="2400" i="1" dirty="0"/>
            </a:p>
            <a:p>
              <a:pPr algn="ctr"/>
              <a:r>
                <a:rPr lang="en-US" sz="2400" i="1" dirty="0"/>
                <a:t>etc.</a:t>
              </a:r>
              <a:endParaRPr lang="en-US" sz="2400" b="1" dirty="0"/>
            </a:p>
            <a:p>
              <a:endParaRPr lang="en-US" sz="2400" b="1" dirty="0"/>
            </a:p>
            <a:p>
              <a:r>
                <a:rPr lang="es-ES" dirty="0" smtClean="0"/>
                <a:t>Ciclo de vida largo</a:t>
              </a:r>
              <a:br>
                <a:rPr lang="es-ES" dirty="0" smtClean="0"/>
              </a:br>
              <a:r>
                <a:rPr lang="es-ES" dirty="0" smtClean="0"/>
                <a:t>Cuerpos grandes</a:t>
              </a:r>
              <a:br>
                <a:rPr lang="es-ES" dirty="0" smtClean="0"/>
              </a:br>
              <a:r>
                <a:rPr lang="es-ES" dirty="0" smtClean="0"/>
                <a:t>Baja fecundidad</a:t>
              </a:r>
              <a:br>
                <a:rPr lang="es-ES" dirty="0" smtClean="0"/>
              </a:br>
              <a:r>
                <a:rPr lang="es-ES" dirty="0" smtClean="0"/>
                <a:t>Huevos grandes</a:t>
              </a:r>
              <a:br>
                <a:rPr lang="es-ES" dirty="0" smtClean="0"/>
              </a:br>
              <a:r>
                <a:rPr lang="es-ES" dirty="0" smtClean="0"/>
                <a:t>El estrés intolerantes</a:t>
              </a:r>
              <a:br>
                <a:rPr lang="es-ES" dirty="0" smtClean="0"/>
              </a:br>
              <a:r>
                <a:rPr lang="es-ES" dirty="0" smtClean="0"/>
                <a:t>Estrecha amplitud</a:t>
              </a:r>
              <a:br>
                <a:rPr lang="es-ES" dirty="0" smtClean="0"/>
              </a:br>
              <a:r>
                <a:rPr lang="es-ES" dirty="0" err="1" smtClean="0"/>
                <a:t>Condicinónes</a:t>
              </a:r>
              <a:r>
                <a:rPr lang="es-ES" dirty="0" smtClean="0"/>
                <a:t> inalteradas</a:t>
              </a:r>
              <a:endParaRPr lang="es-ES" dirty="0"/>
            </a:p>
          </p:txBody>
        </p:sp>
        <p:sp>
          <p:nvSpPr>
            <p:cNvPr id="5" name="Rectangle 5"/>
            <p:cNvSpPr>
              <a:spLocks noChangeArrowheads="1"/>
            </p:cNvSpPr>
            <p:nvPr/>
          </p:nvSpPr>
          <p:spPr bwMode="auto">
            <a:xfrm>
              <a:off x="648" y="1020"/>
              <a:ext cx="1752" cy="1896"/>
            </a:xfrm>
            <a:prstGeom prst="rect">
              <a:avLst/>
            </a:prstGeom>
            <a:noFill/>
            <a:ln w="12700">
              <a:solidFill>
                <a:schemeClr val="tx1"/>
              </a:solidFill>
              <a:prstDash val="dash"/>
              <a:miter lim="800000"/>
              <a:headEnd/>
              <a:tailEnd/>
            </a:ln>
          </p:spPr>
          <p:txBody>
            <a:bodyPr wrap="none" anchor="ctr"/>
            <a:lstStyle/>
            <a:p>
              <a:pPr algn="ctr"/>
              <a:endParaRPr lang="en-US" sz="2400" b="1"/>
            </a:p>
          </p:txBody>
        </p:sp>
        <p:sp>
          <p:nvSpPr>
            <p:cNvPr id="6" name="Rectangle 6"/>
            <p:cNvSpPr>
              <a:spLocks noChangeArrowheads="1"/>
            </p:cNvSpPr>
            <p:nvPr/>
          </p:nvSpPr>
          <p:spPr bwMode="auto">
            <a:xfrm>
              <a:off x="2616" y="1464"/>
              <a:ext cx="1752" cy="1896"/>
            </a:xfrm>
            <a:prstGeom prst="rect">
              <a:avLst/>
            </a:prstGeom>
            <a:noFill/>
            <a:ln w="12700">
              <a:solidFill>
                <a:schemeClr val="tx1"/>
              </a:solidFill>
              <a:prstDash val="dash"/>
              <a:miter lim="800000"/>
              <a:headEnd/>
              <a:tailEnd/>
            </a:ln>
          </p:spPr>
          <p:txBody>
            <a:bodyPr wrap="none" anchor="ctr"/>
            <a:lstStyle/>
            <a:p>
              <a:pPr algn="ctr"/>
              <a:endParaRPr lang="en-US" sz="2400" b="1"/>
            </a:p>
          </p:txBody>
        </p:sp>
        <p:sp>
          <p:nvSpPr>
            <p:cNvPr id="7" name="Rectangle 7"/>
            <p:cNvSpPr>
              <a:spLocks noChangeArrowheads="1"/>
            </p:cNvSpPr>
            <p:nvPr/>
          </p:nvSpPr>
          <p:spPr bwMode="auto">
            <a:xfrm>
              <a:off x="3156" y="1032"/>
              <a:ext cx="1752" cy="1896"/>
            </a:xfrm>
            <a:prstGeom prst="rect">
              <a:avLst/>
            </a:prstGeom>
            <a:noFill/>
            <a:ln w="12700">
              <a:solidFill>
                <a:schemeClr val="tx1"/>
              </a:solidFill>
              <a:prstDash val="dash"/>
              <a:miter lim="800000"/>
              <a:headEnd/>
              <a:tailEnd/>
            </a:ln>
          </p:spPr>
          <p:txBody>
            <a:bodyPr wrap="none" anchor="ctr"/>
            <a:lstStyle/>
            <a:p>
              <a:pPr algn="ctr"/>
              <a:endParaRPr lang="en-US" sz="2400" b="1"/>
            </a:p>
          </p:txBody>
        </p:sp>
        <p:sp>
          <p:nvSpPr>
            <p:cNvPr id="8" name="Text Box 8"/>
            <p:cNvSpPr txBox="1">
              <a:spLocks noChangeArrowheads="1"/>
            </p:cNvSpPr>
            <p:nvPr/>
          </p:nvSpPr>
          <p:spPr bwMode="auto">
            <a:xfrm>
              <a:off x="173" y="239"/>
              <a:ext cx="2152" cy="266"/>
            </a:xfrm>
            <a:prstGeom prst="rect">
              <a:avLst/>
            </a:prstGeom>
            <a:solidFill>
              <a:srgbClr val="CCFFFF"/>
            </a:solidFill>
            <a:ln w="12700">
              <a:solidFill>
                <a:schemeClr val="tx1"/>
              </a:solidFill>
              <a:miter lim="800000"/>
              <a:headEnd/>
              <a:tailEnd/>
            </a:ln>
          </p:spPr>
          <p:txBody>
            <a:bodyPr wrap="none" anchor="ctr">
              <a:spAutoFit/>
            </a:bodyPr>
            <a:lstStyle/>
            <a:p>
              <a:r>
                <a:rPr lang="es-ES" dirty="0" smtClean="0"/>
                <a:t>Indicadores de Enriquecimiento</a:t>
              </a:r>
              <a:endParaRPr lang="es-ES" dirty="0"/>
            </a:p>
          </p:txBody>
        </p:sp>
        <p:sp>
          <p:nvSpPr>
            <p:cNvPr id="9" name="Text Box 9"/>
            <p:cNvSpPr txBox="1">
              <a:spLocks noChangeArrowheads="1"/>
            </p:cNvSpPr>
            <p:nvPr/>
          </p:nvSpPr>
          <p:spPr bwMode="auto">
            <a:xfrm>
              <a:off x="3569" y="275"/>
              <a:ext cx="1772" cy="266"/>
            </a:xfrm>
            <a:prstGeom prst="rect">
              <a:avLst/>
            </a:prstGeom>
            <a:solidFill>
              <a:srgbClr val="CCFFFF"/>
            </a:solidFill>
            <a:ln w="12700">
              <a:solidFill>
                <a:schemeClr val="tx1"/>
              </a:solidFill>
              <a:miter lim="800000"/>
              <a:headEnd/>
              <a:tailEnd/>
            </a:ln>
          </p:spPr>
          <p:txBody>
            <a:bodyPr wrap="none" anchor="ctr">
              <a:spAutoFit/>
            </a:bodyPr>
            <a:lstStyle/>
            <a:p>
              <a:r>
                <a:rPr lang="es-ES" dirty="0" smtClean="0"/>
                <a:t>Indicadores de Estructura</a:t>
              </a:r>
              <a:endParaRPr lang="en-US" b="1" dirty="0"/>
            </a:p>
          </p:txBody>
        </p:sp>
        <p:sp>
          <p:nvSpPr>
            <p:cNvPr id="10" name="Text Box 10"/>
            <p:cNvSpPr txBox="1">
              <a:spLocks noChangeArrowheads="1"/>
            </p:cNvSpPr>
            <p:nvPr/>
          </p:nvSpPr>
          <p:spPr bwMode="auto">
            <a:xfrm>
              <a:off x="1877" y="2164"/>
              <a:ext cx="1771" cy="2327"/>
            </a:xfrm>
            <a:prstGeom prst="rect">
              <a:avLst/>
            </a:prstGeom>
            <a:solidFill>
              <a:srgbClr val="FFFF99"/>
            </a:solidFill>
            <a:ln w="25400">
              <a:solidFill>
                <a:srgbClr val="FC0128"/>
              </a:solidFill>
              <a:miter lim="800000"/>
              <a:headEnd/>
              <a:tailEnd/>
            </a:ln>
          </p:spPr>
          <p:txBody>
            <a:bodyPr wrap="square" anchor="ctr">
              <a:spAutoFit/>
            </a:bodyPr>
            <a:lstStyle/>
            <a:p>
              <a:pPr algn="ctr"/>
              <a:r>
                <a:rPr lang="en-US" sz="2400" i="1" dirty="0" err="1"/>
                <a:t>Cephalobidae</a:t>
              </a:r>
              <a:endParaRPr lang="en-US" sz="2400" i="1" dirty="0"/>
            </a:p>
            <a:p>
              <a:pPr algn="ctr"/>
              <a:r>
                <a:rPr lang="en-US" sz="2400" i="1" dirty="0" err="1"/>
                <a:t>Aphelenchidae</a:t>
              </a:r>
              <a:r>
                <a:rPr lang="en-US" sz="2400" i="1" dirty="0"/>
                <a:t>, etc.</a:t>
              </a:r>
              <a:endParaRPr lang="en-US" sz="2400" b="1" dirty="0"/>
            </a:p>
            <a:p>
              <a:endParaRPr lang="en-US" sz="2400" b="1" dirty="0"/>
            </a:p>
            <a:p>
              <a:r>
                <a:rPr lang="es-ES" dirty="0" smtClean="0"/>
                <a:t>Ciclo de vida corto</a:t>
              </a:r>
              <a:br>
                <a:rPr lang="es-ES" dirty="0" smtClean="0"/>
              </a:br>
              <a:r>
                <a:rPr lang="es-ES" dirty="0" smtClean="0"/>
                <a:t>Cuerpo mediano</a:t>
              </a:r>
            </a:p>
            <a:p>
              <a:r>
                <a:rPr lang="es-ES" dirty="0" smtClean="0"/>
                <a:t>Tolerantes al estrés Adaptaciones por 	alimentación </a:t>
              </a:r>
              <a:br>
                <a:rPr lang="es-ES" dirty="0" smtClean="0"/>
              </a:br>
              <a:r>
                <a:rPr lang="es-ES" dirty="0" smtClean="0"/>
                <a:t>Presente en todos suelos</a:t>
              </a:r>
            </a:p>
          </p:txBody>
        </p:sp>
        <p:sp>
          <p:nvSpPr>
            <p:cNvPr id="11" name="Line 11"/>
            <p:cNvSpPr>
              <a:spLocks noChangeShapeType="1"/>
            </p:cNvSpPr>
            <p:nvPr/>
          </p:nvSpPr>
          <p:spPr bwMode="auto">
            <a:xfrm flipV="1">
              <a:off x="2784" y="600"/>
              <a:ext cx="1656" cy="1296"/>
            </a:xfrm>
            <a:prstGeom prst="line">
              <a:avLst/>
            </a:prstGeom>
            <a:noFill/>
            <a:ln w="25400">
              <a:solidFill>
                <a:schemeClr val="tx1"/>
              </a:solidFill>
              <a:round/>
              <a:headEnd/>
              <a:tailEnd type="stealth" w="lg" len="med"/>
            </a:ln>
          </p:spPr>
          <p:txBody>
            <a:bodyPr wrap="none" anchor="ctr"/>
            <a:lstStyle/>
            <a:p>
              <a:endParaRPr lang="en-US"/>
            </a:p>
          </p:txBody>
        </p:sp>
        <p:sp>
          <p:nvSpPr>
            <p:cNvPr id="12" name="Text Box 12"/>
            <p:cNvSpPr txBox="1">
              <a:spLocks noChangeArrowheads="1"/>
            </p:cNvSpPr>
            <p:nvPr/>
          </p:nvSpPr>
          <p:spPr bwMode="auto">
            <a:xfrm>
              <a:off x="2309" y="2003"/>
              <a:ext cx="932" cy="266"/>
            </a:xfrm>
            <a:prstGeom prst="rect">
              <a:avLst/>
            </a:prstGeom>
            <a:solidFill>
              <a:srgbClr val="CCFFFF"/>
            </a:solidFill>
            <a:ln w="12700">
              <a:solidFill>
                <a:schemeClr val="tx1"/>
              </a:solidFill>
              <a:miter lim="800000"/>
              <a:headEnd/>
              <a:tailEnd/>
            </a:ln>
          </p:spPr>
          <p:txBody>
            <a:bodyPr wrap="none" anchor="ctr">
              <a:spAutoFit/>
            </a:bodyPr>
            <a:lstStyle/>
            <a:p>
              <a:pPr algn="ctr"/>
              <a:r>
                <a:rPr lang="en-US" dirty="0" smtClean="0"/>
                <a:t>Fauna Basal</a:t>
              </a:r>
              <a:endParaRPr lang="en-US" dirty="0"/>
            </a:p>
          </p:txBody>
        </p:sp>
        <p:sp>
          <p:nvSpPr>
            <p:cNvPr id="13" name="Line 13"/>
            <p:cNvSpPr>
              <a:spLocks noChangeShapeType="1"/>
            </p:cNvSpPr>
            <p:nvPr/>
          </p:nvSpPr>
          <p:spPr bwMode="auto">
            <a:xfrm flipH="1" flipV="1">
              <a:off x="1116" y="564"/>
              <a:ext cx="1668" cy="1332"/>
            </a:xfrm>
            <a:prstGeom prst="line">
              <a:avLst/>
            </a:prstGeom>
            <a:noFill/>
            <a:ln w="25400">
              <a:solidFill>
                <a:schemeClr val="tx1"/>
              </a:solidFill>
              <a:round/>
              <a:headEnd/>
              <a:tailEnd type="stealth" w="lg" len="med"/>
            </a:ln>
          </p:spPr>
          <p:txBody>
            <a:bodyPr wrap="none" anchor="ctr"/>
            <a:lstStyle/>
            <a:p>
              <a:endParaRPr lang="en-US"/>
            </a:p>
          </p:txBody>
        </p:sp>
      </p:grpSp>
      <p:grpSp>
        <p:nvGrpSpPr>
          <p:cNvPr id="14" name="Group 14"/>
          <p:cNvGrpSpPr>
            <a:grpSpLocks/>
          </p:cNvGrpSpPr>
          <p:nvPr/>
        </p:nvGrpSpPr>
        <p:grpSpPr bwMode="auto">
          <a:xfrm>
            <a:off x="1981200" y="5105400"/>
            <a:ext cx="5029200" cy="1676400"/>
            <a:chOff x="1536" y="3408"/>
            <a:chExt cx="2832" cy="1056"/>
          </a:xfrm>
        </p:grpSpPr>
        <p:pic>
          <p:nvPicPr>
            <p:cNvPr id="15" name="Picture 15"/>
            <p:cNvPicPr>
              <a:picLocks noChangeAspect="1" noChangeArrowheads="1"/>
            </p:cNvPicPr>
            <p:nvPr/>
          </p:nvPicPr>
          <p:blipFill>
            <a:blip r:embed="rId2" cstate="print">
              <a:lum bright="6000"/>
            </a:blip>
            <a:srcRect/>
            <a:stretch>
              <a:fillRect/>
            </a:stretch>
          </p:blipFill>
          <p:spPr bwMode="auto">
            <a:xfrm rot="5400000">
              <a:off x="1390" y="3746"/>
              <a:ext cx="864" cy="572"/>
            </a:xfrm>
            <a:prstGeom prst="rect">
              <a:avLst/>
            </a:prstGeom>
            <a:noFill/>
            <a:ln w="12700">
              <a:noFill/>
              <a:miter lim="800000"/>
              <a:headEnd/>
              <a:tailEnd/>
            </a:ln>
          </p:spPr>
        </p:pic>
        <p:pic>
          <p:nvPicPr>
            <p:cNvPr id="16" name="Picture 16"/>
            <p:cNvPicPr>
              <a:picLocks noChangeAspect="1" noChangeArrowheads="1"/>
            </p:cNvPicPr>
            <p:nvPr/>
          </p:nvPicPr>
          <p:blipFill>
            <a:blip r:embed="rId3" cstate="print"/>
            <a:srcRect/>
            <a:stretch>
              <a:fillRect/>
            </a:stretch>
          </p:blipFill>
          <p:spPr bwMode="auto">
            <a:xfrm>
              <a:off x="3504" y="3408"/>
              <a:ext cx="864" cy="704"/>
            </a:xfrm>
            <a:prstGeom prst="rect">
              <a:avLst/>
            </a:prstGeom>
            <a:noFill/>
            <a:ln w="12700">
              <a:noFill/>
              <a:miter lim="800000"/>
              <a:headEnd/>
              <a:tailEnd/>
            </a:ln>
          </p:spPr>
        </p:pic>
      </p:grpSp>
      <p:grpSp>
        <p:nvGrpSpPr>
          <p:cNvPr id="17" name="Group 17"/>
          <p:cNvGrpSpPr>
            <a:grpSpLocks/>
          </p:cNvGrpSpPr>
          <p:nvPr/>
        </p:nvGrpSpPr>
        <p:grpSpPr bwMode="auto">
          <a:xfrm>
            <a:off x="7772400" y="2438400"/>
            <a:ext cx="1371600" cy="2206625"/>
            <a:chOff x="5136" y="1358"/>
            <a:chExt cx="1044" cy="1552"/>
          </a:xfrm>
        </p:grpSpPr>
        <p:pic>
          <p:nvPicPr>
            <p:cNvPr id="18" name="Picture 18"/>
            <p:cNvPicPr>
              <a:picLocks noChangeAspect="1" noChangeArrowheads="1"/>
            </p:cNvPicPr>
            <p:nvPr/>
          </p:nvPicPr>
          <p:blipFill>
            <a:blip r:embed="rId4" cstate="print">
              <a:lum bright="24000"/>
            </a:blip>
            <a:srcRect/>
            <a:stretch>
              <a:fillRect/>
            </a:stretch>
          </p:blipFill>
          <p:spPr bwMode="auto">
            <a:xfrm>
              <a:off x="5136" y="2141"/>
              <a:ext cx="1044" cy="769"/>
            </a:xfrm>
            <a:prstGeom prst="rect">
              <a:avLst/>
            </a:prstGeom>
            <a:noFill/>
            <a:ln w="12700">
              <a:noFill/>
              <a:miter lim="800000"/>
              <a:headEnd/>
              <a:tailEnd/>
            </a:ln>
          </p:spPr>
        </p:pic>
        <p:pic>
          <p:nvPicPr>
            <p:cNvPr id="19" name="Picture 19" descr="Dorylaimus"/>
            <p:cNvPicPr>
              <a:picLocks noChangeAspect="1" noChangeArrowheads="1"/>
            </p:cNvPicPr>
            <p:nvPr/>
          </p:nvPicPr>
          <p:blipFill>
            <a:blip r:embed="rId5" cstate="print"/>
            <a:srcRect/>
            <a:stretch>
              <a:fillRect/>
            </a:stretch>
          </p:blipFill>
          <p:spPr bwMode="auto">
            <a:xfrm>
              <a:off x="5136" y="1358"/>
              <a:ext cx="1044" cy="783"/>
            </a:xfrm>
            <a:prstGeom prst="rect">
              <a:avLst/>
            </a:prstGeom>
            <a:noFill/>
            <a:ln w="9525">
              <a:noFill/>
              <a:miter lim="800000"/>
              <a:headEnd/>
              <a:tailEnd/>
            </a:ln>
          </p:spPr>
        </p:pic>
      </p:grpSp>
      <p:pic>
        <p:nvPicPr>
          <p:cNvPr id="20" name="Picture 20" descr="cruznema"/>
          <p:cNvPicPr>
            <a:picLocks noChangeAspect="1" noChangeArrowheads="1"/>
          </p:cNvPicPr>
          <p:nvPr/>
        </p:nvPicPr>
        <p:blipFill>
          <a:blip r:embed="rId6" cstate="print"/>
          <a:srcRect/>
          <a:stretch>
            <a:fillRect/>
          </a:stretch>
        </p:blipFill>
        <p:spPr bwMode="auto">
          <a:xfrm>
            <a:off x="2209800" y="2209800"/>
            <a:ext cx="1371600" cy="882650"/>
          </a:xfrm>
          <a:prstGeom prst="rect">
            <a:avLst/>
          </a:prstGeom>
          <a:noFill/>
          <a:ln w="19050">
            <a:solidFill>
              <a:srgbClr val="000000"/>
            </a:solidFill>
            <a:miter lim="800000"/>
            <a:headEnd/>
            <a:tailEnd/>
          </a:ln>
        </p:spPr>
      </p:pic>
      <p:sp>
        <p:nvSpPr>
          <p:cNvPr id="21" name="Text Box 30"/>
          <p:cNvSpPr txBox="1">
            <a:spLocks noChangeArrowheads="1"/>
          </p:cNvSpPr>
          <p:nvPr/>
        </p:nvSpPr>
        <p:spPr bwMode="auto">
          <a:xfrm>
            <a:off x="1981200" y="152400"/>
            <a:ext cx="5442516" cy="461665"/>
          </a:xfrm>
          <a:prstGeom prst="rect">
            <a:avLst/>
          </a:prstGeom>
          <a:noFill/>
          <a:ln w="9525">
            <a:noFill/>
            <a:miter lim="800000"/>
            <a:headEnd/>
            <a:tailEnd/>
          </a:ln>
          <a:effectLst/>
        </p:spPr>
        <p:txBody>
          <a:bodyPr wrap="none">
            <a:spAutoFit/>
          </a:bodyPr>
          <a:lstStyle/>
          <a:p>
            <a:r>
              <a:rPr lang="es-ES" sz="2400" dirty="0" smtClean="0"/>
              <a:t>Clasificación por </a:t>
            </a:r>
            <a:r>
              <a:rPr lang="en-US" sz="2400" dirty="0" err="1" smtClean="0"/>
              <a:t>Gremios</a:t>
            </a:r>
            <a:r>
              <a:rPr lang="en-US" sz="2400" dirty="0" smtClean="0"/>
              <a:t> </a:t>
            </a:r>
            <a:r>
              <a:rPr lang="en-US" sz="2400" dirty="0" err="1" smtClean="0"/>
              <a:t>Funcionales</a:t>
            </a:r>
            <a:endParaRPr lang="en-US" sz="2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872" y="105204"/>
            <a:ext cx="8839200" cy="6771084"/>
          </a:xfrm>
          <a:prstGeom prst="rect">
            <a:avLst/>
          </a:prstGeom>
        </p:spPr>
        <p:txBody>
          <a:bodyPr wrap="square">
            <a:spAutoFit/>
          </a:bodyPr>
          <a:lstStyle/>
          <a:p>
            <a:r>
              <a:rPr lang="es-ES" sz="1400" b="1" dirty="0"/>
              <a:t>Viernes, </a:t>
            </a:r>
            <a:r>
              <a:rPr lang="es-ES" sz="1400" b="1"/>
              <a:t>Agosto </a:t>
            </a:r>
            <a:r>
              <a:rPr lang="es-ES" sz="1400" b="1" smtClean="0"/>
              <a:t>24 </a:t>
            </a:r>
            <a:r>
              <a:rPr lang="es-ES" sz="1400" b="1" dirty="0"/>
              <a:t>a Domingo, Agosto </a:t>
            </a:r>
            <a:r>
              <a:rPr lang="es-ES" sz="1400" b="1" dirty="0" smtClean="0"/>
              <a:t>26</a:t>
            </a:r>
          </a:p>
          <a:p>
            <a:endParaRPr lang="es-ES" sz="1400" dirty="0"/>
          </a:p>
          <a:p>
            <a:r>
              <a:rPr lang="es-ES" sz="1400" b="1" dirty="0"/>
              <a:t>1.  Trasladar a Veracruz – Estación </a:t>
            </a:r>
            <a:r>
              <a:rPr lang="es-ES" sz="1400" b="1" dirty="0" err="1"/>
              <a:t>Ecologico</a:t>
            </a:r>
            <a:r>
              <a:rPr lang="es-ES" sz="1400" b="1" dirty="0"/>
              <a:t> La </a:t>
            </a:r>
            <a:r>
              <a:rPr lang="es-ES" sz="1400" b="1" dirty="0" smtClean="0"/>
              <a:t>Mancha – Nematodos y </a:t>
            </a:r>
            <a:r>
              <a:rPr lang="es-ES" sz="1400" b="1" dirty="0" err="1" smtClean="0"/>
              <a:t>Ecologia</a:t>
            </a:r>
            <a:r>
              <a:rPr lang="es-ES" sz="1400" b="1" dirty="0" smtClean="0"/>
              <a:t> del Suelo</a:t>
            </a:r>
            <a:endParaRPr lang="es-ES" sz="1400" b="1" dirty="0"/>
          </a:p>
          <a:p>
            <a:r>
              <a:rPr lang="es-ES" sz="1400" b="1" dirty="0"/>
              <a:t>2. </a:t>
            </a:r>
            <a:r>
              <a:rPr lang="es-ES" sz="1400" b="1" dirty="0" smtClean="0"/>
              <a:t> </a:t>
            </a:r>
            <a:r>
              <a:rPr lang="es-ES" sz="1400" b="1" dirty="0" err="1" smtClean="0"/>
              <a:t>Teoria</a:t>
            </a:r>
            <a:endParaRPr lang="es-ES" sz="1400" b="1" dirty="0"/>
          </a:p>
          <a:p>
            <a:pPr marL="285750" indent="-285750">
              <a:buFont typeface="Arial" pitchFamily="34" charset="0"/>
              <a:buChar char="•"/>
            </a:pPr>
            <a:r>
              <a:rPr lang="es-ES" sz="1400" dirty="0" err="1" smtClean="0"/>
              <a:t>Funciónes</a:t>
            </a:r>
            <a:r>
              <a:rPr lang="es-ES" sz="1400" dirty="0" smtClean="0"/>
              <a:t> </a:t>
            </a:r>
            <a:r>
              <a:rPr lang="es-ES" sz="1400" dirty="0"/>
              <a:t>y servicios del ecosistemas </a:t>
            </a:r>
            <a:r>
              <a:rPr lang="es-ES" sz="1400" dirty="0" smtClean="0"/>
              <a:t>del </a:t>
            </a:r>
            <a:r>
              <a:rPr lang="es-ES" sz="1400" dirty="0"/>
              <a:t>suelo</a:t>
            </a:r>
          </a:p>
          <a:p>
            <a:pPr marL="285750" indent="-285750">
              <a:buFont typeface="Arial" pitchFamily="34" charset="0"/>
              <a:buChar char="•"/>
            </a:pPr>
            <a:r>
              <a:rPr lang="es-ES" sz="1400" dirty="0" smtClean="0"/>
              <a:t>Nematodos </a:t>
            </a:r>
            <a:r>
              <a:rPr lang="es-ES" sz="1400" dirty="0"/>
              <a:t>como indicadores de servicios y </a:t>
            </a:r>
            <a:r>
              <a:rPr lang="es-ES" sz="1400" dirty="0" err="1"/>
              <a:t>disservicios</a:t>
            </a:r>
            <a:r>
              <a:rPr lang="es-ES" sz="1400" dirty="0"/>
              <a:t> de ecosistemas</a:t>
            </a:r>
          </a:p>
          <a:p>
            <a:pPr marL="285750" indent="-285750">
              <a:buFont typeface="Arial" pitchFamily="34" charset="0"/>
              <a:buChar char="•"/>
            </a:pPr>
            <a:r>
              <a:rPr lang="es-ES" sz="1400" dirty="0" smtClean="0"/>
              <a:t>Análisis </a:t>
            </a:r>
            <a:r>
              <a:rPr lang="es-ES" sz="1400" dirty="0"/>
              <a:t>de la fauna de nematodos e introducción para los índices metabólicos</a:t>
            </a:r>
          </a:p>
          <a:p>
            <a:pPr marL="285750" indent="-285750">
              <a:buFont typeface="Arial" pitchFamily="34" charset="0"/>
              <a:buChar char="•"/>
            </a:pPr>
            <a:r>
              <a:rPr lang="es-ES" sz="1400" dirty="0" smtClean="0"/>
              <a:t>Muestreo </a:t>
            </a:r>
            <a:r>
              <a:rPr lang="es-ES" sz="1400" dirty="0"/>
              <a:t>para determinación de biomasa del organismos y servicios ecosistemas</a:t>
            </a:r>
          </a:p>
          <a:p>
            <a:pPr marL="285750" indent="-285750">
              <a:buFont typeface="Arial" pitchFamily="34" charset="0"/>
              <a:buChar char="•"/>
            </a:pPr>
            <a:r>
              <a:rPr lang="en-US" sz="1400" dirty="0" err="1" smtClean="0">
                <a:hlinkClick r:id="rId2"/>
              </a:rPr>
              <a:t>Powerpoint</a:t>
            </a:r>
            <a:r>
              <a:rPr lang="en-US" sz="1400" dirty="0" smtClean="0">
                <a:hlinkClick r:id="rId2"/>
              </a:rPr>
              <a:t> </a:t>
            </a:r>
            <a:r>
              <a:rPr lang="en-US" sz="1400" dirty="0">
                <a:hlinkClick r:id="rId2"/>
              </a:rPr>
              <a:t>file</a:t>
            </a:r>
            <a:r>
              <a:rPr lang="en-US" sz="1400" dirty="0"/>
              <a:t> - </a:t>
            </a:r>
            <a:r>
              <a:rPr lang="en-US" sz="1400" dirty="0" err="1"/>
              <a:t>Clase</a:t>
            </a:r>
            <a:r>
              <a:rPr lang="en-US" sz="1400" dirty="0"/>
              <a:t> 6</a:t>
            </a:r>
          </a:p>
          <a:p>
            <a:pPr marL="285750" indent="-285750">
              <a:buFont typeface="Arial" pitchFamily="34" charset="0"/>
              <a:buChar char="•"/>
            </a:pPr>
            <a:r>
              <a:rPr lang="en-US" sz="1400" dirty="0" err="1" smtClean="0">
                <a:hlinkClick r:id="rId3"/>
              </a:rPr>
              <a:t>Powerpoint</a:t>
            </a:r>
            <a:r>
              <a:rPr lang="en-US" sz="1400" dirty="0" smtClean="0">
                <a:hlinkClick r:id="rId3"/>
              </a:rPr>
              <a:t> </a:t>
            </a:r>
            <a:r>
              <a:rPr lang="en-US" sz="1400" dirty="0">
                <a:hlinkClick r:id="rId3"/>
              </a:rPr>
              <a:t>file - </a:t>
            </a:r>
            <a:r>
              <a:rPr lang="en-US" sz="1400" dirty="0" err="1">
                <a:hlinkClick r:id="rId3"/>
              </a:rPr>
              <a:t>Clase</a:t>
            </a:r>
            <a:r>
              <a:rPr lang="en-US" sz="1400" dirty="0">
                <a:hlinkClick r:id="rId3"/>
              </a:rPr>
              <a:t> 6A</a:t>
            </a:r>
            <a:endParaRPr lang="en-US" sz="1400" dirty="0"/>
          </a:p>
          <a:p>
            <a:r>
              <a:rPr lang="es-ES" sz="1400" dirty="0"/>
              <a:t> </a:t>
            </a:r>
          </a:p>
          <a:p>
            <a:r>
              <a:rPr lang="es-ES" sz="1400" dirty="0"/>
              <a:t>3</a:t>
            </a:r>
            <a:r>
              <a:rPr lang="es-ES" sz="1400" b="1" dirty="0"/>
              <a:t>. </a:t>
            </a:r>
            <a:r>
              <a:rPr lang="es-ES" sz="1400" b="1" dirty="0" smtClean="0"/>
              <a:t> Practica </a:t>
            </a:r>
            <a:r>
              <a:rPr lang="es-ES" sz="1400" b="1" dirty="0"/>
              <a:t>del laboratorio </a:t>
            </a:r>
            <a:endParaRPr lang="es-ES" sz="1400" dirty="0"/>
          </a:p>
          <a:p>
            <a:pPr marL="285750" indent="-285750">
              <a:buFont typeface="Arial" pitchFamily="34" charset="0"/>
              <a:buChar char="•"/>
            </a:pPr>
            <a:r>
              <a:rPr lang="es-ES" sz="1400" dirty="0" smtClean="0"/>
              <a:t>Muestreo </a:t>
            </a:r>
            <a:r>
              <a:rPr lang="es-ES" sz="1400" dirty="0"/>
              <a:t>de nematodos de ecosistemas diferentes</a:t>
            </a:r>
          </a:p>
          <a:p>
            <a:pPr marL="285750" indent="-285750">
              <a:buFont typeface="Arial" pitchFamily="34" charset="0"/>
              <a:buChar char="•"/>
            </a:pPr>
            <a:r>
              <a:rPr lang="es-ES" sz="1400" dirty="0" smtClean="0"/>
              <a:t>Extracción </a:t>
            </a:r>
            <a:r>
              <a:rPr lang="es-ES" sz="1400" dirty="0"/>
              <a:t>y identificación a nivel de familia</a:t>
            </a:r>
          </a:p>
          <a:p>
            <a:pPr marL="285750" indent="-285750">
              <a:buFont typeface="Arial" pitchFamily="34" charset="0"/>
              <a:buChar char="•"/>
            </a:pPr>
            <a:r>
              <a:rPr lang="es-ES" sz="1400" dirty="0" smtClean="0"/>
              <a:t>Consideración de </a:t>
            </a:r>
            <a:r>
              <a:rPr lang="es-ES" sz="1400" dirty="0"/>
              <a:t>estructura y función </a:t>
            </a:r>
            <a:r>
              <a:rPr lang="es-ES" sz="1400" dirty="0" smtClean="0"/>
              <a:t>de </a:t>
            </a:r>
            <a:r>
              <a:rPr lang="es-ES" sz="1400" dirty="0"/>
              <a:t>ecosistemas </a:t>
            </a:r>
            <a:r>
              <a:rPr lang="es-ES" sz="1400" dirty="0" smtClean="0"/>
              <a:t>del </a:t>
            </a:r>
            <a:r>
              <a:rPr lang="es-ES" sz="1400" dirty="0"/>
              <a:t>suelo..</a:t>
            </a:r>
          </a:p>
          <a:p>
            <a:pPr marL="285750" indent="-285750">
              <a:buFont typeface="Arial" pitchFamily="34" charset="0"/>
              <a:buChar char="•"/>
            </a:pPr>
            <a:r>
              <a:rPr lang="es-ES" sz="1400" dirty="0" smtClean="0"/>
              <a:t>Consideración del tamaño </a:t>
            </a:r>
            <a:r>
              <a:rPr lang="es-ES" sz="1400" dirty="0"/>
              <a:t>de servicios </a:t>
            </a:r>
            <a:r>
              <a:rPr lang="es-ES" sz="1400" dirty="0" smtClean="0"/>
              <a:t>ecosistemas</a:t>
            </a:r>
          </a:p>
          <a:p>
            <a:pPr marL="285750" indent="-285750">
              <a:buFont typeface="Arial" pitchFamily="34" charset="0"/>
              <a:buChar char="•"/>
            </a:pPr>
            <a:r>
              <a:rPr lang="es-ES" sz="1400" dirty="0" err="1" smtClean="0"/>
              <a:t>Powerpoint</a:t>
            </a:r>
            <a:r>
              <a:rPr lang="es-ES" sz="1400" dirty="0" smtClean="0"/>
              <a:t> </a:t>
            </a:r>
            <a:r>
              <a:rPr lang="es-ES" sz="1400" dirty="0">
                <a:hlinkClick r:id="rId4"/>
              </a:rPr>
              <a:t>Muestreo y tolerancias </a:t>
            </a:r>
            <a:r>
              <a:rPr lang="es-ES" sz="1400" dirty="0" err="1">
                <a:hlinkClick r:id="rId4"/>
              </a:rPr>
              <a:t>economicas</a:t>
            </a:r>
            <a:endParaRPr lang="es-ES" sz="1400" dirty="0"/>
          </a:p>
          <a:p>
            <a:r>
              <a:rPr lang="es-MX" sz="1400" dirty="0"/>
              <a:t> </a:t>
            </a:r>
            <a:endParaRPr lang="en-US" sz="1400" dirty="0"/>
          </a:p>
          <a:p>
            <a:pPr lvl="0"/>
            <a:r>
              <a:rPr lang="es-MX" sz="1400" b="1" dirty="0" smtClean="0"/>
              <a:t>4. Tarea </a:t>
            </a:r>
            <a:r>
              <a:rPr lang="es-MX" sz="1400" b="1" dirty="0"/>
              <a:t>Ejercicio</a:t>
            </a:r>
            <a:r>
              <a:rPr lang="es-MX" sz="1400" dirty="0"/>
              <a:t> en </a:t>
            </a:r>
            <a:r>
              <a:rPr lang="es-MX" sz="1400" dirty="0" err="1"/>
              <a:t>Nemaplex</a:t>
            </a:r>
            <a:r>
              <a:rPr lang="es-MX" sz="1400" dirty="0"/>
              <a:t> </a:t>
            </a:r>
            <a:r>
              <a:rPr lang="en-US" sz="1400" dirty="0" err="1"/>
              <a:t>hacen</a:t>
            </a:r>
            <a:r>
              <a:rPr lang="en-US" sz="1400" dirty="0"/>
              <a:t> "</a:t>
            </a:r>
            <a:r>
              <a:rPr lang="en-US" sz="1400" dirty="0" err="1"/>
              <a:t>Analisis</a:t>
            </a:r>
            <a:r>
              <a:rPr lang="en-US" sz="1400" dirty="0"/>
              <a:t> Faunal" y </a:t>
            </a:r>
            <a:r>
              <a:rPr lang="en-US" sz="1400" dirty="0" err="1"/>
              <a:t>calcular</a:t>
            </a:r>
            <a:r>
              <a:rPr lang="en-US" sz="1400" dirty="0"/>
              <a:t> "Hellos </a:t>
            </a:r>
            <a:r>
              <a:rPr lang="en-US" sz="1400" dirty="0" err="1" smtClean="0"/>
              <a:t>Metabolicos</a:t>
            </a:r>
            <a:r>
              <a:rPr lang="en-US" sz="1400" dirty="0" smtClean="0"/>
              <a:t>“</a:t>
            </a:r>
          </a:p>
          <a:p>
            <a:pPr lvl="0"/>
            <a:endParaRPr lang="en-US" sz="1400" dirty="0"/>
          </a:p>
          <a:p>
            <a:r>
              <a:rPr lang="en-US" sz="1400" b="1" dirty="0" err="1" smtClean="0"/>
              <a:t>Lunes</a:t>
            </a:r>
            <a:r>
              <a:rPr lang="en-US" sz="1400" b="1" dirty="0"/>
              <a:t>, </a:t>
            </a:r>
            <a:r>
              <a:rPr lang="en-US" sz="1400" b="1" dirty="0" err="1"/>
              <a:t>Agosto</a:t>
            </a:r>
            <a:r>
              <a:rPr lang="en-US" sz="1400" b="1" dirty="0"/>
              <a:t> 27</a:t>
            </a:r>
          </a:p>
          <a:p>
            <a:endParaRPr lang="en-US" sz="1400" b="1" dirty="0"/>
          </a:p>
          <a:p>
            <a:r>
              <a:rPr lang="en-US" sz="1400" b="1" dirty="0"/>
              <a:t>08:00-17:00</a:t>
            </a:r>
            <a:endParaRPr lang="en-US" sz="1400" dirty="0"/>
          </a:p>
          <a:p>
            <a:r>
              <a:rPr lang="es-MX" sz="1400" b="1" dirty="0"/>
              <a:t>1. </a:t>
            </a:r>
            <a:r>
              <a:rPr lang="es-MX" sz="1400" b="1" dirty="0" smtClean="0"/>
              <a:t> Practica </a:t>
            </a:r>
            <a:r>
              <a:rPr lang="es-MX" sz="1400" b="1" dirty="0"/>
              <a:t>del laboratorio</a:t>
            </a:r>
            <a:r>
              <a:rPr lang="es-MX" sz="1400" dirty="0"/>
              <a:t> </a:t>
            </a:r>
            <a:endParaRPr lang="en-US" sz="1400" dirty="0"/>
          </a:p>
          <a:p>
            <a:pPr marL="285750" lvl="0" indent="-285750">
              <a:buFont typeface="Arial" pitchFamily="34" charset="0"/>
              <a:buChar char="•"/>
            </a:pPr>
            <a:r>
              <a:rPr lang="es-MX" sz="1400" dirty="0"/>
              <a:t>Conteo de nematodos extraídos de las muestras de suelo del campo</a:t>
            </a:r>
            <a:endParaRPr lang="en-US" sz="1400" dirty="0"/>
          </a:p>
          <a:p>
            <a:pPr marL="285750" lvl="0" indent="-285750">
              <a:buFont typeface="Arial" pitchFamily="34" charset="0"/>
              <a:buChar char="•"/>
            </a:pPr>
            <a:r>
              <a:rPr lang="es-MX" sz="1400" dirty="0"/>
              <a:t>Extracción por centrifuga y montaje en preparaciones temporales</a:t>
            </a:r>
            <a:endParaRPr lang="en-US" sz="1400" dirty="0"/>
          </a:p>
          <a:p>
            <a:pPr marL="285750" lvl="0" indent="-285750">
              <a:buFont typeface="Arial" pitchFamily="34" charset="0"/>
              <a:buChar char="•"/>
            </a:pPr>
            <a:r>
              <a:rPr lang="es-MX" sz="1400" dirty="0"/>
              <a:t>Identifique 100 nematodos dependiendo de sus hábitos alimenticios</a:t>
            </a:r>
            <a:endParaRPr lang="en-US" sz="1400" dirty="0"/>
          </a:p>
          <a:p>
            <a:pPr marL="285750" lvl="0" indent="-285750">
              <a:buFont typeface="Arial" pitchFamily="34" charset="0"/>
              <a:buChar char="•"/>
            </a:pPr>
            <a:r>
              <a:rPr lang="es-MX" sz="1400" u="sng" dirty="0">
                <a:hlinkClick r:id="rId5"/>
              </a:rPr>
              <a:t>Use el analizador de fauna </a:t>
            </a:r>
            <a:r>
              <a:rPr lang="es-MX" sz="1400" u="sng" dirty="0" err="1">
                <a:hlinkClick r:id="rId5"/>
              </a:rPr>
              <a:t>Nemaplex</a:t>
            </a:r>
            <a:r>
              <a:rPr lang="es-MX" sz="1400" dirty="0"/>
              <a:t>, para cadenas alimenticias y condiciones ecológicas</a:t>
            </a:r>
            <a:endParaRPr lang="en-US" sz="1400" dirty="0"/>
          </a:p>
          <a:p>
            <a:pPr marL="285750" lvl="0" indent="-285750">
              <a:buFont typeface="Arial" pitchFamily="34" charset="0"/>
              <a:buChar char="•"/>
            </a:pPr>
            <a:r>
              <a:rPr lang="es-MX" sz="1400" dirty="0"/>
              <a:t>Entrega de un reporte de los grupos encontrados.</a:t>
            </a:r>
            <a:endParaRPr lang="en-US" sz="1400" dirty="0"/>
          </a:p>
          <a:p>
            <a:r>
              <a:rPr lang="en-US" sz="1400" dirty="0"/>
              <a:t> </a:t>
            </a:r>
          </a:p>
        </p:txBody>
      </p:sp>
    </p:spTree>
    <p:extLst>
      <p:ext uri="{BB962C8B-B14F-4D97-AF65-F5344CB8AC3E}">
        <p14:creationId xmlns:p14="http://schemas.microsoft.com/office/powerpoint/2010/main" xmlns="" val="17125605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AutoShape 4098"/>
          <p:cNvSpPr>
            <a:spLocks noChangeArrowheads="1"/>
          </p:cNvSpPr>
          <p:nvPr/>
        </p:nvSpPr>
        <p:spPr bwMode="auto">
          <a:xfrm rot="7296498">
            <a:off x="192881" y="2186782"/>
            <a:ext cx="4725987" cy="88265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19050">
            <a:solidFill>
              <a:schemeClr val="tx1"/>
            </a:solidFill>
            <a:miter lim="800000"/>
            <a:headEnd/>
            <a:tailEnd/>
          </a:ln>
          <a:effectLst/>
        </p:spPr>
        <p:txBody>
          <a:bodyPr wrap="none" anchor="ctr"/>
          <a:lstStyle/>
          <a:p>
            <a:endParaRPr lang="en-US"/>
          </a:p>
        </p:txBody>
      </p:sp>
      <p:sp>
        <p:nvSpPr>
          <p:cNvPr id="227331" name="AutoShape 4099"/>
          <p:cNvSpPr>
            <a:spLocks noChangeArrowheads="1"/>
          </p:cNvSpPr>
          <p:nvPr/>
        </p:nvSpPr>
        <p:spPr bwMode="auto">
          <a:xfrm rot="3523702">
            <a:off x="477838" y="4219575"/>
            <a:ext cx="2546350" cy="1104900"/>
          </a:xfrm>
          <a:custGeom>
            <a:avLst/>
            <a:gdLst>
              <a:gd name="G0" fmla="+- 4395 0 0"/>
              <a:gd name="G1" fmla="+- 21600 0 4395"/>
              <a:gd name="G2" fmla="*/ 4395 1 2"/>
              <a:gd name="G3" fmla="+- 21600 0 G2"/>
              <a:gd name="G4" fmla="+/ 4395 21600 2"/>
              <a:gd name="G5" fmla="+/ G1 0 2"/>
              <a:gd name="G6" fmla="*/ 21600 21600 4395"/>
              <a:gd name="G7" fmla="*/ G6 1 2"/>
              <a:gd name="G8" fmla="+- 21600 0 G7"/>
              <a:gd name="G9" fmla="*/ 21600 1 2"/>
              <a:gd name="G10" fmla="+- 4395 0 G9"/>
              <a:gd name="G11" fmla="?: G10 G8 0"/>
              <a:gd name="G12" fmla="?: G10 G7 21600"/>
              <a:gd name="T0" fmla="*/ 19402 w 21600"/>
              <a:gd name="T1" fmla="*/ 10800 h 21600"/>
              <a:gd name="T2" fmla="*/ 10800 w 21600"/>
              <a:gd name="T3" fmla="*/ 21600 h 21600"/>
              <a:gd name="T4" fmla="*/ 2198 w 21600"/>
              <a:gd name="T5" fmla="*/ 10800 h 21600"/>
              <a:gd name="T6" fmla="*/ 10800 w 21600"/>
              <a:gd name="T7" fmla="*/ 0 h 21600"/>
              <a:gd name="T8" fmla="*/ 3998 w 21600"/>
              <a:gd name="T9" fmla="*/ 3998 h 21600"/>
              <a:gd name="T10" fmla="*/ 17602 w 21600"/>
              <a:gd name="T11" fmla="*/ 17602 h 21600"/>
            </a:gdLst>
            <a:ahLst/>
            <a:cxnLst>
              <a:cxn ang="0">
                <a:pos x="T0" y="T1"/>
              </a:cxn>
              <a:cxn ang="0">
                <a:pos x="T2" y="T3"/>
              </a:cxn>
              <a:cxn ang="0">
                <a:pos x="T4" y="T5"/>
              </a:cxn>
              <a:cxn ang="0">
                <a:pos x="T6" y="T7"/>
              </a:cxn>
            </a:cxnLst>
            <a:rect l="T8" t="T9" r="T10" b="T11"/>
            <a:pathLst>
              <a:path w="21600" h="21600">
                <a:moveTo>
                  <a:pt x="0" y="0"/>
                </a:moveTo>
                <a:lnTo>
                  <a:pt x="4395" y="21600"/>
                </a:lnTo>
                <a:lnTo>
                  <a:pt x="17205" y="21600"/>
                </a:lnTo>
                <a:lnTo>
                  <a:pt x="21600" y="0"/>
                </a:lnTo>
                <a:close/>
              </a:path>
            </a:pathLst>
          </a:custGeom>
          <a:solidFill>
            <a:srgbClr val="FFFFCC"/>
          </a:solidFill>
          <a:ln w="19050">
            <a:solidFill>
              <a:schemeClr val="tx1"/>
            </a:solidFill>
            <a:miter lim="800000"/>
            <a:headEnd/>
            <a:tailEnd/>
          </a:ln>
          <a:effectLst/>
        </p:spPr>
        <p:txBody>
          <a:bodyPr rot="10800000" vert="eaVert" wrap="none" anchor="ctr"/>
          <a:lstStyle/>
          <a:p>
            <a:endParaRPr lang="en-US" sz="2400" i="0"/>
          </a:p>
        </p:txBody>
      </p:sp>
      <p:sp>
        <p:nvSpPr>
          <p:cNvPr id="227332" name="AutoShape 4100"/>
          <p:cNvSpPr>
            <a:spLocks noChangeArrowheads="1"/>
          </p:cNvSpPr>
          <p:nvPr/>
        </p:nvSpPr>
        <p:spPr bwMode="auto">
          <a:xfrm>
            <a:off x="1676400" y="990600"/>
            <a:ext cx="7010400" cy="4724400"/>
          </a:xfrm>
          <a:prstGeom prst="parallelogram">
            <a:avLst>
              <a:gd name="adj" fmla="val 60722"/>
            </a:avLst>
          </a:prstGeom>
          <a:solidFill>
            <a:srgbClr val="FFFFCC"/>
          </a:solidFill>
          <a:ln w="19050">
            <a:solidFill>
              <a:schemeClr val="tx1"/>
            </a:solidFill>
            <a:miter lim="800000"/>
            <a:headEnd/>
            <a:tailEnd/>
          </a:ln>
          <a:effectLst/>
        </p:spPr>
        <p:txBody>
          <a:bodyPr wrap="none" anchor="ctr"/>
          <a:lstStyle/>
          <a:p>
            <a:endParaRPr lang="en-US"/>
          </a:p>
        </p:txBody>
      </p:sp>
      <p:sp>
        <p:nvSpPr>
          <p:cNvPr id="227333" name="Line 4101"/>
          <p:cNvSpPr>
            <a:spLocks noChangeShapeType="1"/>
          </p:cNvSpPr>
          <p:nvPr/>
        </p:nvSpPr>
        <p:spPr bwMode="auto">
          <a:xfrm>
            <a:off x="1230313" y="3894138"/>
            <a:ext cx="787400" cy="1339850"/>
          </a:xfrm>
          <a:prstGeom prst="line">
            <a:avLst/>
          </a:prstGeom>
          <a:noFill/>
          <a:ln w="12700">
            <a:solidFill>
              <a:schemeClr val="tx1"/>
            </a:solidFill>
            <a:round/>
            <a:headEnd/>
            <a:tailEnd/>
          </a:ln>
          <a:effectLst/>
        </p:spPr>
        <p:txBody>
          <a:bodyPr wrap="none" anchor="ctr"/>
          <a:lstStyle/>
          <a:p>
            <a:endParaRPr lang="en-US"/>
          </a:p>
        </p:txBody>
      </p:sp>
      <p:sp>
        <p:nvSpPr>
          <p:cNvPr id="227334" name="Line 4102"/>
          <p:cNvSpPr>
            <a:spLocks noChangeShapeType="1"/>
          </p:cNvSpPr>
          <p:nvPr/>
        </p:nvSpPr>
        <p:spPr bwMode="auto">
          <a:xfrm flipV="1">
            <a:off x="1878013" y="2332038"/>
            <a:ext cx="1371600" cy="552450"/>
          </a:xfrm>
          <a:prstGeom prst="line">
            <a:avLst/>
          </a:prstGeom>
          <a:noFill/>
          <a:ln w="12700">
            <a:solidFill>
              <a:schemeClr val="tx1"/>
            </a:solidFill>
            <a:round/>
            <a:headEnd/>
            <a:tailEnd/>
          </a:ln>
          <a:effectLst/>
        </p:spPr>
        <p:txBody>
          <a:bodyPr wrap="none" anchor="ctr"/>
          <a:lstStyle/>
          <a:p>
            <a:endParaRPr lang="en-US"/>
          </a:p>
        </p:txBody>
      </p:sp>
      <p:sp>
        <p:nvSpPr>
          <p:cNvPr id="227335" name="Text Box 4103"/>
          <p:cNvSpPr txBox="1">
            <a:spLocks noChangeArrowheads="1"/>
          </p:cNvSpPr>
          <p:nvPr/>
        </p:nvSpPr>
        <p:spPr bwMode="auto">
          <a:xfrm>
            <a:off x="1223963" y="4583113"/>
            <a:ext cx="509587" cy="336550"/>
          </a:xfrm>
          <a:prstGeom prst="rect">
            <a:avLst/>
          </a:prstGeom>
          <a:noFill/>
          <a:ln w="12700">
            <a:noFill/>
            <a:miter lim="800000"/>
            <a:headEnd/>
            <a:tailEnd/>
          </a:ln>
          <a:effectLst/>
        </p:spPr>
        <p:txBody>
          <a:bodyPr wrap="none" anchor="ctr">
            <a:spAutoFit/>
          </a:bodyPr>
          <a:lstStyle/>
          <a:p>
            <a:r>
              <a:rPr lang="en-US" sz="1600" i="0"/>
              <a:t>Ba</a:t>
            </a:r>
            <a:r>
              <a:rPr lang="en-US" sz="1600" i="0" baseline="-25000"/>
              <a:t>2</a:t>
            </a:r>
            <a:endParaRPr lang="en-US" sz="2400" i="0"/>
          </a:p>
        </p:txBody>
      </p:sp>
      <p:sp>
        <p:nvSpPr>
          <p:cNvPr id="227336" name="Text Box 4104"/>
          <p:cNvSpPr txBox="1">
            <a:spLocks noChangeArrowheads="1"/>
          </p:cNvSpPr>
          <p:nvPr/>
        </p:nvSpPr>
        <p:spPr bwMode="auto">
          <a:xfrm>
            <a:off x="1590675" y="4164013"/>
            <a:ext cx="498475" cy="336550"/>
          </a:xfrm>
          <a:prstGeom prst="rect">
            <a:avLst/>
          </a:prstGeom>
          <a:noFill/>
          <a:ln w="12700">
            <a:noFill/>
            <a:miter lim="800000"/>
            <a:headEnd/>
            <a:tailEnd/>
          </a:ln>
          <a:effectLst/>
        </p:spPr>
        <p:txBody>
          <a:bodyPr wrap="none" anchor="ctr">
            <a:spAutoFit/>
          </a:bodyPr>
          <a:lstStyle/>
          <a:p>
            <a:r>
              <a:rPr lang="en-US" sz="1600" i="0"/>
              <a:t>Fu</a:t>
            </a:r>
            <a:r>
              <a:rPr lang="en-US" sz="1600" i="0" baseline="-25000"/>
              <a:t>2</a:t>
            </a:r>
            <a:endParaRPr lang="en-US" sz="2400" i="0"/>
          </a:p>
        </p:txBody>
      </p:sp>
      <p:sp>
        <p:nvSpPr>
          <p:cNvPr id="227337" name="Text Box 4105"/>
          <p:cNvSpPr txBox="1">
            <a:spLocks noChangeArrowheads="1"/>
          </p:cNvSpPr>
          <p:nvPr/>
        </p:nvSpPr>
        <p:spPr bwMode="auto">
          <a:xfrm>
            <a:off x="2068513" y="2868613"/>
            <a:ext cx="498475" cy="336550"/>
          </a:xfrm>
          <a:prstGeom prst="rect">
            <a:avLst/>
          </a:prstGeom>
          <a:noFill/>
          <a:ln w="12700">
            <a:noFill/>
            <a:miter lim="800000"/>
            <a:headEnd/>
            <a:tailEnd/>
          </a:ln>
          <a:effectLst/>
        </p:spPr>
        <p:txBody>
          <a:bodyPr wrap="none" anchor="ctr">
            <a:spAutoFit/>
          </a:bodyPr>
          <a:lstStyle/>
          <a:p>
            <a:r>
              <a:rPr lang="en-US" sz="1600" i="0"/>
              <a:t>Fu</a:t>
            </a:r>
            <a:r>
              <a:rPr lang="en-US" sz="1600" i="0" baseline="-25000"/>
              <a:t>2</a:t>
            </a:r>
            <a:endParaRPr lang="en-US" sz="2400" i="0"/>
          </a:p>
        </p:txBody>
      </p:sp>
      <p:sp>
        <p:nvSpPr>
          <p:cNvPr id="227338" name="Text Box 4106"/>
          <p:cNvSpPr txBox="1">
            <a:spLocks noChangeArrowheads="1"/>
          </p:cNvSpPr>
          <p:nvPr/>
        </p:nvSpPr>
        <p:spPr bwMode="auto">
          <a:xfrm>
            <a:off x="2824163" y="1477963"/>
            <a:ext cx="509587" cy="336550"/>
          </a:xfrm>
          <a:prstGeom prst="rect">
            <a:avLst/>
          </a:prstGeom>
          <a:noFill/>
          <a:ln w="12700">
            <a:noFill/>
            <a:miter lim="800000"/>
            <a:headEnd/>
            <a:tailEnd/>
          </a:ln>
          <a:effectLst/>
        </p:spPr>
        <p:txBody>
          <a:bodyPr wrap="none" anchor="ctr">
            <a:spAutoFit/>
          </a:bodyPr>
          <a:lstStyle/>
          <a:p>
            <a:r>
              <a:rPr lang="en-US" sz="1600" i="0"/>
              <a:t>Ba</a:t>
            </a:r>
            <a:r>
              <a:rPr lang="en-US" sz="1600" i="0" baseline="-25000"/>
              <a:t>1</a:t>
            </a:r>
            <a:endParaRPr lang="en-US" sz="2400" i="0"/>
          </a:p>
        </p:txBody>
      </p:sp>
      <p:sp>
        <p:nvSpPr>
          <p:cNvPr id="227339" name="Text Box 4107"/>
          <p:cNvSpPr txBox="1">
            <a:spLocks noChangeArrowheads="1"/>
          </p:cNvSpPr>
          <p:nvPr/>
        </p:nvSpPr>
        <p:spPr bwMode="auto">
          <a:xfrm>
            <a:off x="2514600" y="4876800"/>
            <a:ext cx="509588" cy="336550"/>
          </a:xfrm>
          <a:prstGeom prst="rect">
            <a:avLst/>
          </a:prstGeom>
          <a:noFill/>
          <a:ln w="12700">
            <a:noFill/>
            <a:miter lim="800000"/>
            <a:headEnd/>
            <a:tailEnd/>
          </a:ln>
          <a:effectLst/>
        </p:spPr>
        <p:txBody>
          <a:bodyPr wrap="none" anchor="ctr">
            <a:spAutoFit/>
          </a:bodyPr>
          <a:lstStyle/>
          <a:p>
            <a:r>
              <a:rPr lang="en-US" sz="1600" i="0"/>
              <a:t>Ba</a:t>
            </a:r>
            <a:r>
              <a:rPr lang="en-US" sz="1600" i="0" baseline="-25000"/>
              <a:t>3</a:t>
            </a:r>
            <a:endParaRPr lang="en-US" sz="2400" i="0"/>
          </a:p>
        </p:txBody>
      </p:sp>
      <p:sp>
        <p:nvSpPr>
          <p:cNvPr id="227340" name="Text Box 4108"/>
          <p:cNvSpPr txBox="1">
            <a:spLocks noChangeArrowheads="1"/>
          </p:cNvSpPr>
          <p:nvPr/>
        </p:nvSpPr>
        <p:spPr bwMode="auto">
          <a:xfrm>
            <a:off x="3181350" y="3657600"/>
            <a:ext cx="498475" cy="336550"/>
          </a:xfrm>
          <a:prstGeom prst="rect">
            <a:avLst/>
          </a:prstGeom>
          <a:noFill/>
          <a:ln w="12700">
            <a:noFill/>
            <a:miter lim="800000"/>
            <a:headEnd/>
            <a:tailEnd/>
          </a:ln>
          <a:effectLst/>
        </p:spPr>
        <p:txBody>
          <a:bodyPr wrap="none" anchor="ctr">
            <a:spAutoFit/>
          </a:bodyPr>
          <a:lstStyle/>
          <a:p>
            <a:r>
              <a:rPr lang="en-US" sz="1600" i="0"/>
              <a:t>Fu</a:t>
            </a:r>
            <a:r>
              <a:rPr lang="en-US" sz="1600" i="0" baseline="-25000"/>
              <a:t>3</a:t>
            </a:r>
            <a:endParaRPr lang="en-US" sz="2400" i="0"/>
          </a:p>
        </p:txBody>
      </p:sp>
      <p:sp>
        <p:nvSpPr>
          <p:cNvPr id="227341" name="Text Box 4109"/>
          <p:cNvSpPr txBox="1">
            <a:spLocks noChangeArrowheads="1"/>
          </p:cNvSpPr>
          <p:nvPr/>
        </p:nvSpPr>
        <p:spPr bwMode="auto">
          <a:xfrm>
            <a:off x="3937000" y="2476500"/>
            <a:ext cx="520700" cy="336550"/>
          </a:xfrm>
          <a:prstGeom prst="rect">
            <a:avLst/>
          </a:prstGeom>
          <a:noFill/>
          <a:ln w="12700">
            <a:noFill/>
            <a:miter lim="800000"/>
            <a:headEnd/>
            <a:tailEnd/>
          </a:ln>
          <a:effectLst/>
        </p:spPr>
        <p:txBody>
          <a:bodyPr wrap="none" anchor="ctr">
            <a:spAutoFit/>
          </a:bodyPr>
          <a:lstStyle/>
          <a:p>
            <a:r>
              <a:rPr lang="en-US" sz="1600" i="0"/>
              <a:t>Ca</a:t>
            </a:r>
            <a:r>
              <a:rPr lang="en-US" sz="1600" i="0" baseline="-25000"/>
              <a:t>3</a:t>
            </a:r>
            <a:endParaRPr lang="en-US" sz="2400" i="0"/>
          </a:p>
        </p:txBody>
      </p:sp>
      <p:sp>
        <p:nvSpPr>
          <p:cNvPr id="227342" name="Text Box 4110"/>
          <p:cNvSpPr txBox="1">
            <a:spLocks noChangeArrowheads="1"/>
          </p:cNvSpPr>
          <p:nvPr/>
        </p:nvSpPr>
        <p:spPr bwMode="auto">
          <a:xfrm>
            <a:off x="3829050" y="4876800"/>
            <a:ext cx="509588" cy="336550"/>
          </a:xfrm>
          <a:prstGeom prst="rect">
            <a:avLst/>
          </a:prstGeom>
          <a:noFill/>
          <a:ln w="12700">
            <a:noFill/>
            <a:miter lim="800000"/>
            <a:headEnd/>
            <a:tailEnd/>
          </a:ln>
          <a:effectLst/>
        </p:spPr>
        <p:txBody>
          <a:bodyPr wrap="none" anchor="ctr">
            <a:spAutoFit/>
          </a:bodyPr>
          <a:lstStyle/>
          <a:p>
            <a:r>
              <a:rPr lang="en-US" sz="1600" i="0"/>
              <a:t>Ba</a:t>
            </a:r>
            <a:r>
              <a:rPr lang="en-US" sz="1600" i="0" baseline="-25000"/>
              <a:t>4</a:t>
            </a:r>
            <a:endParaRPr lang="en-US" sz="2400" i="0"/>
          </a:p>
        </p:txBody>
      </p:sp>
      <p:sp>
        <p:nvSpPr>
          <p:cNvPr id="227343" name="Text Box 4111"/>
          <p:cNvSpPr txBox="1">
            <a:spLocks noChangeArrowheads="1"/>
          </p:cNvSpPr>
          <p:nvPr/>
        </p:nvSpPr>
        <p:spPr bwMode="auto">
          <a:xfrm>
            <a:off x="4495800" y="3657600"/>
            <a:ext cx="498475" cy="336550"/>
          </a:xfrm>
          <a:prstGeom prst="rect">
            <a:avLst/>
          </a:prstGeom>
          <a:noFill/>
          <a:ln w="12700">
            <a:noFill/>
            <a:miter lim="800000"/>
            <a:headEnd/>
            <a:tailEnd/>
          </a:ln>
          <a:effectLst/>
        </p:spPr>
        <p:txBody>
          <a:bodyPr wrap="none" anchor="ctr">
            <a:spAutoFit/>
          </a:bodyPr>
          <a:lstStyle/>
          <a:p>
            <a:r>
              <a:rPr lang="en-US" sz="1600" i="0"/>
              <a:t>Fu</a:t>
            </a:r>
            <a:r>
              <a:rPr lang="en-US" sz="1600" i="0" baseline="-25000"/>
              <a:t>4</a:t>
            </a:r>
            <a:endParaRPr lang="en-US" sz="2400" i="0"/>
          </a:p>
        </p:txBody>
      </p:sp>
      <p:sp>
        <p:nvSpPr>
          <p:cNvPr id="227344" name="Text Box 4112"/>
          <p:cNvSpPr txBox="1">
            <a:spLocks noChangeArrowheads="1"/>
          </p:cNvSpPr>
          <p:nvPr/>
        </p:nvSpPr>
        <p:spPr bwMode="auto">
          <a:xfrm>
            <a:off x="5156200" y="2476500"/>
            <a:ext cx="520700" cy="336550"/>
          </a:xfrm>
          <a:prstGeom prst="rect">
            <a:avLst/>
          </a:prstGeom>
          <a:noFill/>
          <a:ln w="12700">
            <a:noFill/>
            <a:miter lim="800000"/>
            <a:headEnd/>
            <a:tailEnd/>
          </a:ln>
          <a:effectLst/>
        </p:spPr>
        <p:txBody>
          <a:bodyPr wrap="none" anchor="ctr">
            <a:spAutoFit/>
          </a:bodyPr>
          <a:lstStyle/>
          <a:p>
            <a:r>
              <a:rPr lang="en-US" sz="1600" i="0"/>
              <a:t>Ca</a:t>
            </a:r>
            <a:r>
              <a:rPr lang="en-US" sz="1600" i="0" baseline="-25000"/>
              <a:t>4</a:t>
            </a:r>
            <a:endParaRPr lang="en-US" sz="2400" i="0"/>
          </a:p>
        </p:txBody>
      </p:sp>
      <p:sp>
        <p:nvSpPr>
          <p:cNvPr id="227345" name="Text Box 4113"/>
          <p:cNvSpPr txBox="1">
            <a:spLocks noChangeArrowheads="1"/>
          </p:cNvSpPr>
          <p:nvPr/>
        </p:nvSpPr>
        <p:spPr bwMode="auto">
          <a:xfrm>
            <a:off x="5867400" y="1409700"/>
            <a:ext cx="590550" cy="336550"/>
          </a:xfrm>
          <a:prstGeom prst="rect">
            <a:avLst/>
          </a:prstGeom>
          <a:noFill/>
          <a:ln w="12700">
            <a:noFill/>
            <a:miter lim="800000"/>
            <a:headEnd/>
            <a:tailEnd/>
          </a:ln>
          <a:effectLst/>
        </p:spPr>
        <p:txBody>
          <a:bodyPr wrap="none" anchor="ctr">
            <a:spAutoFit/>
          </a:bodyPr>
          <a:lstStyle/>
          <a:p>
            <a:r>
              <a:rPr lang="en-US" sz="1600" i="0"/>
              <a:t>Om</a:t>
            </a:r>
            <a:r>
              <a:rPr lang="en-US" sz="1600" i="0" baseline="-25000"/>
              <a:t>4</a:t>
            </a:r>
            <a:endParaRPr lang="en-US" sz="2400" i="0"/>
          </a:p>
        </p:txBody>
      </p:sp>
      <p:sp>
        <p:nvSpPr>
          <p:cNvPr id="227346" name="Text Box 4114"/>
          <p:cNvSpPr txBox="1">
            <a:spLocks noChangeArrowheads="1"/>
          </p:cNvSpPr>
          <p:nvPr/>
        </p:nvSpPr>
        <p:spPr bwMode="auto">
          <a:xfrm>
            <a:off x="5314950" y="4876800"/>
            <a:ext cx="509588" cy="336550"/>
          </a:xfrm>
          <a:prstGeom prst="rect">
            <a:avLst/>
          </a:prstGeom>
          <a:noFill/>
          <a:ln w="12700">
            <a:noFill/>
            <a:miter lim="800000"/>
            <a:headEnd/>
            <a:tailEnd/>
          </a:ln>
          <a:effectLst/>
        </p:spPr>
        <p:txBody>
          <a:bodyPr wrap="none" anchor="ctr">
            <a:spAutoFit/>
          </a:bodyPr>
          <a:lstStyle/>
          <a:p>
            <a:r>
              <a:rPr lang="en-US" sz="1600" i="0"/>
              <a:t>Ba</a:t>
            </a:r>
            <a:r>
              <a:rPr lang="en-US" sz="1600" i="0" baseline="-25000"/>
              <a:t>5</a:t>
            </a:r>
            <a:endParaRPr lang="en-US" sz="2400" i="0"/>
          </a:p>
        </p:txBody>
      </p:sp>
      <p:sp>
        <p:nvSpPr>
          <p:cNvPr id="227347" name="Text Box 4115"/>
          <p:cNvSpPr txBox="1">
            <a:spLocks noChangeArrowheads="1"/>
          </p:cNvSpPr>
          <p:nvPr/>
        </p:nvSpPr>
        <p:spPr bwMode="auto">
          <a:xfrm>
            <a:off x="5981700" y="3657600"/>
            <a:ext cx="498475" cy="336550"/>
          </a:xfrm>
          <a:prstGeom prst="rect">
            <a:avLst/>
          </a:prstGeom>
          <a:noFill/>
          <a:ln w="12700">
            <a:noFill/>
            <a:miter lim="800000"/>
            <a:headEnd/>
            <a:tailEnd/>
          </a:ln>
          <a:effectLst/>
        </p:spPr>
        <p:txBody>
          <a:bodyPr wrap="none" anchor="ctr">
            <a:spAutoFit/>
          </a:bodyPr>
          <a:lstStyle/>
          <a:p>
            <a:r>
              <a:rPr lang="en-US" sz="1600" i="0"/>
              <a:t>Fu</a:t>
            </a:r>
            <a:r>
              <a:rPr lang="en-US" sz="1600" i="0" baseline="-25000"/>
              <a:t>5</a:t>
            </a:r>
            <a:endParaRPr lang="en-US" sz="2400" i="0"/>
          </a:p>
        </p:txBody>
      </p:sp>
      <p:sp>
        <p:nvSpPr>
          <p:cNvPr id="227348" name="Text Box 4116"/>
          <p:cNvSpPr txBox="1">
            <a:spLocks noChangeArrowheads="1"/>
          </p:cNvSpPr>
          <p:nvPr/>
        </p:nvSpPr>
        <p:spPr bwMode="auto">
          <a:xfrm>
            <a:off x="6642100" y="2476500"/>
            <a:ext cx="520700" cy="336550"/>
          </a:xfrm>
          <a:prstGeom prst="rect">
            <a:avLst/>
          </a:prstGeom>
          <a:noFill/>
          <a:ln w="12700">
            <a:noFill/>
            <a:miter lim="800000"/>
            <a:headEnd/>
            <a:tailEnd/>
          </a:ln>
          <a:effectLst/>
        </p:spPr>
        <p:txBody>
          <a:bodyPr wrap="none" anchor="ctr">
            <a:spAutoFit/>
          </a:bodyPr>
          <a:lstStyle/>
          <a:p>
            <a:r>
              <a:rPr lang="en-US" sz="1600" i="0"/>
              <a:t>Ca</a:t>
            </a:r>
            <a:r>
              <a:rPr lang="en-US" sz="1600" i="0" baseline="-25000"/>
              <a:t>5</a:t>
            </a:r>
            <a:endParaRPr lang="en-US" sz="2400" i="0"/>
          </a:p>
        </p:txBody>
      </p:sp>
      <p:sp>
        <p:nvSpPr>
          <p:cNvPr id="227349" name="Text Box 4117"/>
          <p:cNvSpPr txBox="1">
            <a:spLocks noChangeArrowheads="1"/>
          </p:cNvSpPr>
          <p:nvPr/>
        </p:nvSpPr>
        <p:spPr bwMode="auto">
          <a:xfrm>
            <a:off x="7315200" y="1409700"/>
            <a:ext cx="590550" cy="336550"/>
          </a:xfrm>
          <a:prstGeom prst="rect">
            <a:avLst/>
          </a:prstGeom>
          <a:noFill/>
          <a:ln w="12700">
            <a:noFill/>
            <a:miter lim="800000"/>
            <a:headEnd/>
            <a:tailEnd/>
          </a:ln>
          <a:effectLst/>
        </p:spPr>
        <p:txBody>
          <a:bodyPr wrap="none" anchor="ctr">
            <a:spAutoFit/>
          </a:bodyPr>
          <a:lstStyle/>
          <a:p>
            <a:r>
              <a:rPr lang="en-US" sz="1600" i="0"/>
              <a:t>Om</a:t>
            </a:r>
            <a:r>
              <a:rPr lang="en-US" sz="1600" i="0" baseline="-25000"/>
              <a:t>5</a:t>
            </a:r>
            <a:endParaRPr lang="en-US" sz="2400" i="0"/>
          </a:p>
        </p:txBody>
      </p:sp>
      <p:sp>
        <p:nvSpPr>
          <p:cNvPr id="227353" name="Line 4121"/>
          <p:cNvSpPr>
            <a:spLocks noChangeShapeType="1"/>
          </p:cNvSpPr>
          <p:nvPr/>
        </p:nvSpPr>
        <p:spPr bwMode="auto">
          <a:xfrm flipV="1">
            <a:off x="2887663" y="788988"/>
            <a:ext cx="152400" cy="228600"/>
          </a:xfrm>
          <a:prstGeom prst="line">
            <a:avLst/>
          </a:prstGeom>
          <a:noFill/>
          <a:ln w="38100" cmpd="dbl">
            <a:solidFill>
              <a:schemeClr val="tx1"/>
            </a:solidFill>
            <a:round/>
            <a:headEnd/>
            <a:tailEnd type="stealth" w="lg" len="lg"/>
          </a:ln>
          <a:effectLst/>
        </p:spPr>
        <p:txBody>
          <a:bodyPr wrap="none" anchor="ctr"/>
          <a:lstStyle/>
          <a:p>
            <a:endParaRPr lang="en-US"/>
          </a:p>
        </p:txBody>
      </p:sp>
      <p:sp>
        <p:nvSpPr>
          <p:cNvPr id="227354" name="Line 4122"/>
          <p:cNvSpPr>
            <a:spLocks noChangeShapeType="1"/>
          </p:cNvSpPr>
          <p:nvPr/>
        </p:nvSpPr>
        <p:spPr bwMode="auto">
          <a:xfrm>
            <a:off x="4183063" y="6008688"/>
            <a:ext cx="2095500" cy="0"/>
          </a:xfrm>
          <a:prstGeom prst="line">
            <a:avLst/>
          </a:prstGeom>
          <a:noFill/>
          <a:ln w="38100" cmpd="dbl">
            <a:solidFill>
              <a:schemeClr val="tx1"/>
            </a:solidFill>
            <a:round/>
            <a:headEnd/>
            <a:tailEnd type="stealth" w="lg" len="lg"/>
          </a:ln>
          <a:effectLst/>
        </p:spPr>
        <p:txBody>
          <a:bodyPr wrap="none" anchor="ctr"/>
          <a:lstStyle/>
          <a:p>
            <a:endParaRPr lang="en-US"/>
          </a:p>
        </p:txBody>
      </p:sp>
      <p:sp>
        <p:nvSpPr>
          <p:cNvPr id="227355" name="Text Box 4123"/>
          <p:cNvSpPr txBox="1">
            <a:spLocks noChangeArrowheads="1"/>
          </p:cNvSpPr>
          <p:nvPr/>
        </p:nvSpPr>
        <p:spPr bwMode="auto">
          <a:xfrm>
            <a:off x="8120063" y="1430923"/>
            <a:ext cx="1130438" cy="338554"/>
          </a:xfrm>
          <a:prstGeom prst="rect">
            <a:avLst/>
          </a:prstGeom>
          <a:solidFill>
            <a:srgbClr val="FFFFCC"/>
          </a:solidFill>
          <a:ln w="12700">
            <a:noFill/>
            <a:miter lim="800000"/>
            <a:headEnd/>
            <a:tailEnd/>
          </a:ln>
          <a:effectLst/>
        </p:spPr>
        <p:txBody>
          <a:bodyPr wrap="none" anchor="ctr">
            <a:spAutoFit/>
          </a:bodyPr>
          <a:lstStyle/>
          <a:p>
            <a:r>
              <a:rPr lang="en-US" sz="1600" dirty="0" err="1" smtClean="0"/>
              <a:t>omnivoros</a:t>
            </a:r>
            <a:endParaRPr lang="en-US" sz="1600" dirty="0"/>
          </a:p>
        </p:txBody>
      </p:sp>
      <p:sp>
        <p:nvSpPr>
          <p:cNvPr id="227356" name="Text Box 4124"/>
          <p:cNvSpPr txBox="1">
            <a:spLocks noChangeArrowheads="1"/>
          </p:cNvSpPr>
          <p:nvPr/>
        </p:nvSpPr>
        <p:spPr bwMode="auto">
          <a:xfrm>
            <a:off x="7458075" y="2497723"/>
            <a:ext cx="1143262" cy="338554"/>
          </a:xfrm>
          <a:prstGeom prst="rect">
            <a:avLst/>
          </a:prstGeom>
          <a:solidFill>
            <a:srgbClr val="FFFFCC"/>
          </a:solidFill>
          <a:ln w="12700">
            <a:noFill/>
            <a:miter lim="800000"/>
            <a:headEnd/>
            <a:tailEnd/>
          </a:ln>
          <a:effectLst/>
        </p:spPr>
        <p:txBody>
          <a:bodyPr wrap="none" anchor="ctr">
            <a:spAutoFit/>
          </a:bodyPr>
          <a:lstStyle/>
          <a:p>
            <a:r>
              <a:rPr lang="en-US" sz="1600" dirty="0" err="1" smtClean="0"/>
              <a:t>carnívoros</a:t>
            </a:r>
            <a:endParaRPr lang="en-US" sz="1600" dirty="0"/>
          </a:p>
        </p:txBody>
      </p:sp>
      <p:sp>
        <p:nvSpPr>
          <p:cNvPr id="227357" name="Text Box 4125"/>
          <p:cNvSpPr txBox="1">
            <a:spLocks noChangeArrowheads="1"/>
          </p:cNvSpPr>
          <p:nvPr/>
        </p:nvSpPr>
        <p:spPr bwMode="auto">
          <a:xfrm>
            <a:off x="6765925" y="3716923"/>
            <a:ext cx="1130438" cy="338554"/>
          </a:xfrm>
          <a:prstGeom prst="rect">
            <a:avLst/>
          </a:prstGeom>
          <a:solidFill>
            <a:srgbClr val="FFFFCC"/>
          </a:solidFill>
          <a:ln w="12700">
            <a:noFill/>
            <a:miter lim="800000"/>
            <a:headEnd/>
            <a:tailEnd/>
          </a:ln>
          <a:effectLst/>
        </p:spPr>
        <p:txBody>
          <a:bodyPr wrap="none" anchor="ctr">
            <a:spAutoFit/>
          </a:bodyPr>
          <a:lstStyle/>
          <a:p>
            <a:r>
              <a:rPr lang="en-US" sz="1600" dirty="0" err="1" smtClean="0"/>
              <a:t>fungivoros</a:t>
            </a:r>
            <a:endParaRPr lang="en-US" sz="1600" dirty="0"/>
          </a:p>
        </p:txBody>
      </p:sp>
      <p:sp>
        <p:nvSpPr>
          <p:cNvPr id="227358" name="Text Box 4126"/>
          <p:cNvSpPr txBox="1">
            <a:spLocks noChangeArrowheads="1"/>
          </p:cNvSpPr>
          <p:nvPr/>
        </p:nvSpPr>
        <p:spPr bwMode="auto">
          <a:xfrm>
            <a:off x="6037263" y="4890086"/>
            <a:ext cx="1415772" cy="338554"/>
          </a:xfrm>
          <a:prstGeom prst="rect">
            <a:avLst/>
          </a:prstGeom>
          <a:solidFill>
            <a:srgbClr val="FFFFCC"/>
          </a:solidFill>
          <a:ln w="12700">
            <a:noFill/>
            <a:miter lim="800000"/>
            <a:headEnd/>
            <a:tailEnd/>
          </a:ln>
          <a:effectLst/>
        </p:spPr>
        <p:txBody>
          <a:bodyPr wrap="none" anchor="ctr">
            <a:spAutoFit/>
          </a:bodyPr>
          <a:lstStyle/>
          <a:p>
            <a:r>
              <a:rPr lang="en-US" sz="1600" dirty="0" err="1" smtClean="0"/>
              <a:t>bacteriovoros</a:t>
            </a:r>
            <a:endParaRPr lang="en-US" sz="1600" dirty="0"/>
          </a:p>
        </p:txBody>
      </p:sp>
      <p:sp>
        <p:nvSpPr>
          <p:cNvPr id="227359" name="Text Box 4127"/>
          <p:cNvSpPr txBox="1">
            <a:spLocks noChangeArrowheads="1"/>
          </p:cNvSpPr>
          <p:nvPr/>
        </p:nvSpPr>
        <p:spPr bwMode="auto">
          <a:xfrm>
            <a:off x="465138" y="3497848"/>
            <a:ext cx="1130438" cy="338554"/>
          </a:xfrm>
          <a:prstGeom prst="rect">
            <a:avLst/>
          </a:prstGeom>
          <a:solidFill>
            <a:srgbClr val="FFFFCC"/>
          </a:solidFill>
          <a:ln w="12700">
            <a:noFill/>
            <a:miter lim="800000"/>
            <a:headEnd/>
            <a:tailEnd/>
          </a:ln>
          <a:effectLst/>
        </p:spPr>
        <p:txBody>
          <a:bodyPr wrap="none" anchor="ctr">
            <a:spAutoFit/>
          </a:bodyPr>
          <a:lstStyle/>
          <a:p>
            <a:r>
              <a:rPr lang="en-US" sz="1600" dirty="0" err="1" smtClean="0"/>
              <a:t>fungivoros</a:t>
            </a:r>
            <a:endParaRPr lang="en-US" sz="1600" dirty="0"/>
          </a:p>
        </p:txBody>
      </p:sp>
      <p:sp>
        <p:nvSpPr>
          <p:cNvPr id="227360" name="Text Box 4128"/>
          <p:cNvSpPr txBox="1">
            <a:spLocks noChangeArrowheads="1"/>
          </p:cNvSpPr>
          <p:nvPr/>
        </p:nvSpPr>
        <p:spPr bwMode="auto">
          <a:xfrm>
            <a:off x="12700" y="3980448"/>
            <a:ext cx="1415772" cy="338554"/>
          </a:xfrm>
          <a:prstGeom prst="rect">
            <a:avLst/>
          </a:prstGeom>
          <a:solidFill>
            <a:srgbClr val="FFFFCC"/>
          </a:solidFill>
          <a:ln w="12700">
            <a:noFill/>
            <a:miter lim="800000"/>
            <a:headEnd/>
            <a:tailEnd/>
          </a:ln>
          <a:effectLst/>
        </p:spPr>
        <p:txBody>
          <a:bodyPr wrap="none" anchor="ctr">
            <a:spAutoFit/>
          </a:bodyPr>
          <a:lstStyle/>
          <a:p>
            <a:r>
              <a:rPr lang="en-US" sz="1600" dirty="0" err="1" smtClean="0"/>
              <a:t>bacteriovoros</a:t>
            </a:r>
            <a:endParaRPr lang="en-US" sz="1600" dirty="0"/>
          </a:p>
        </p:txBody>
      </p:sp>
      <p:sp>
        <p:nvSpPr>
          <p:cNvPr id="227361" name="Text Box 4129"/>
          <p:cNvSpPr txBox="1">
            <a:spLocks noChangeArrowheads="1"/>
          </p:cNvSpPr>
          <p:nvPr/>
        </p:nvSpPr>
        <p:spPr bwMode="auto">
          <a:xfrm rot="-3333818">
            <a:off x="2859018" y="602249"/>
            <a:ext cx="1130438" cy="338554"/>
          </a:xfrm>
          <a:prstGeom prst="rect">
            <a:avLst/>
          </a:prstGeom>
          <a:solidFill>
            <a:srgbClr val="FFFFCC"/>
          </a:solidFill>
          <a:ln w="12700">
            <a:noFill/>
            <a:miter lim="800000"/>
            <a:headEnd/>
            <a:tailEnd/>
          </a:ln>
          <a:effectLst/>
        </p:spPr>
        <p:txBody>
          <a:bodyPr wrap="none" anchor="ctr">
            <a:spAutoFit/>
          </a:bodyPr>
          <a:lstStyle/>
          <a:p>
            <a:r>
              <a:rPr lang="en-US" sz="1600" dirty="0" err="1" smtClean="0"/>
              <a:t>fungivoros</a:t>
            </a:r>
            <a:endParaRPr lang="en-US" sz="1600" i="0" dirty="0"/>
          </a:p>
        </p:txBody>
      </p:sp>
      <p:sp>
        <p:nvSpPr>
          <p:cNvPr id="227362" name="Text Box 4130"/>
          <p:cNvSpPr txBox="1">
            <a:spLocks noChangeArrowheads="1"/>
          </p:cNvSpPr>
          <p:nvPr/>
        </p:nvSpPr>
        <p:spPr bwMode="auto">
          <a:xfrm rot="-3329394">
            <a:off x="3238639" y="364917"/>
            <a:ext cx="1415772" cy="338554"/>
          </a:xfrm>
          <a:prstGeom prst="rect">
            <a:avLst/>
          </a:prstGeom>
          <a:solidFill>
            <a:srgbClr val="FFFFCC"/>
          </a:solidFill>
          <a:ln w="12700">
            <a:noFill/>
            <a:miter lim="800000"/>
            <a:headEnd/>
            <a:tailEnd/>
          </a:ln>
          <a:effectLst/>
        </p:spPr>
        <p:txBody>
          <a:bodyPr wrap="none" anchor="ctr">
            <a:spAutoFit/>
          </a:bodyPr>
          <a:lstStyle/>
          <a:p>
            <a:r>
              <a:rPr lang="en-US" sz="1600" dirty="0" err="1" smtClean="0"/>
              <a:t>bacteriovoros</a:t>
            </a:r>
            <a:endParaRPr lang="en-US" sz="1600" i="0" dirty="0"/>
          </a:p>
        </p:txBody>
      </p:sp>
      <p:sp>
        <p:nvSpPr>
          <p:cNvPr id="227363" name="Line 4131"/>
          <p:cNvSpPr>
            <a:spLocks noChangeShapeType="1"/>
          </p:cNvSpPr>
          <p:nvPr/>
        </p:nvSpPr>
        <p:spPr bwMode="auto">
          <a:xfrm flipV="1">
            <a:off x="3048000" y="990600"/>
            <a:ext cx="2819400" cy="4724400"/>
          </a:xfrm>
          <a:prstGeom prst="line">
            <a:avLst/>
          </a:prstGeom>
          <a:noFill/>
          <a:ln w="9525">
            <a:solidFill>
              <a:schemeClr val="tx1"/>
            </a:solidFill>
            <a:round/>
            <a:headEnd/>
            <a:tailEnd/>
          </a:ln>
          <a:effectLst/>
        </p:spPr>
        <p:txBody>
          <a:bodyPr wrap="none" anchor="ctr"/>
          <a:lstStyle/>
          <a:p>
            <a:endParaRPr lang="en-US"/>
          </a:p>
        </p:txBody>
      </p:sp>
      <p:sp>
        <p:nvSpPr>
          <p:cNvPr id="227364" name="Line 4132"/>
          <p:cNvSpPr>
            <a:spLocks noChangeShapeType="1"/>
          </p:cNvSpPr>
          <p:nvPr/>
        </p:nvSpPr>
        <p:spPr bwMode="auto">
          <a:xfrm flipV="1">
            <a:off x="4419600" y="990600"/>
            <a:ext cx="2819400" cy="4724400"/>
          </a:xfrm>
          <a:prstGeom prst="line">
            <a:avLst/>
          </a:prstGeom>
          <a:noFill/>
          <a:ln w="9525">
            <a:solidFill>
              <a:schemeClr val="tx1"/>
            </a:solidFill>
            <a:round/>
            <a:headEnd/>
            <a:tailEnd/>
          </a:ln>
          <a:effectLst/>
        </p:spPr>
        <p:txBody>
          <a:bodyPr wrap="none" anchor="ctr"/>
          <a:lstStyle/>
          <a:p>
            <a:endParaRPr lang="en-US"/>
          </a:p>
        </p:txBody>
      </p:sp>
      <p:sp>
        <p:nvSpPr>
          <p:cNvPr id="227365" name="Line 4133"/>
          <p:cNvSpPr>
            <a:spLocks noChangeShapeType="1"/>
          </p:cNvSpPr>
          <p:nvPr/>
        </p:nvSpPr>
        <p:spPr bwMode="auto">
          <a:xfrm>
            <a:off x="3886200" y="2133600"/>
            <a:ext cx="4114800" cy="0"/>
          </a:xfrm>
          <a:prstGeom prst="line">
            <a:avLst/>
          </a:prstGeom>
          <a:noFill/>
          <a:ln w="9525">
            <a:solidFill>
              <a:schemeClr val="tx1"/>
            </a:solidFill>
            <a:round/>
            <a:headEnd/>
            <a:tailEnd/>
          </a:ln>
          <a:effectLst/>
        </p:spPr>
        <p:txBody>
          <a:bodyPr wrap="none" anchor="ctr"/>
          <a:lstStyle/>
          <a:p>
            <a:endParaRPr lang="en-US"/>
          </a:p>
        </p:txBody>
      </p:sp>
      <p:sp>
        <p:nvSpPr>
          <p:cNvPr id="227366" name="Line 4134"/>
          <p:cNvSpPr>
            <a:spLocks noChangeShapeType="1"/>
          </p:cNvSpPr>
          <p:nvPr/>
        </p:nvSpPr>
        <p:spPr bwMode="auto">
          <a:xfrm>
            <a:off x="3200400" y="3200400"/>
            <a:ext cx="4114800" cy="0"/>
          </a:xfrm>
          <a:prstGeom prst="line">
            <a:avLst/>
          </a:prstGeom>
          <a:noFill/>
          <a:ln w="9525">
            <a:solidFill>
              <a:schemeClr val="tx1"/>
            </a:solidFill>
            <a:round/>
            <a:headEnd/>
            <a:tailEnd/>
          </a:ln>
          <a:effectLst/>
        </p:spPr>
        <p:txBody>
          <a:bodyPr wrap="none" anchor="ctr"/>
          <a:lstStyle/>
          <a:p>
            <a:endParaRPr lang="en-US"/>
          </a:p>
        </p:txBody>
      </p:sp>
      <p:sp>
        <p:nvSpPr>
          <p:cNvPr id="227367" name="Line 4135"/>
          <p:cNvSpPr>
            <a:spLocks noChangeShapeType="1"/>
          </p:cNvSpPr>
          <p:nvPr/>
        </p:nvSpPr>
        <p:spPr bwMode="auto">
          <a:xfrm>
            <a:off x="2514600" y="4343400"/>
            <a:ext cx="4114800" cy="0"/>
          </a:xfrm>
          <a:prstGeom prst="line">
            <a:avLst/>
          </a:prstGeom>
          <a:noFill/>
          <a:ln w="9525">
            <a:solidFill>
              <a:schemeClr val="tx1"/>
            </a:solidFill>
            <a:round/>
            <a:headEnd/>
            <a:tailEnd/>
          </a:ln>
          <a:effectLst/>
        </p:spPr>
        <p:txBody>
          <a:bodyPr wrap="none" anchor="ctr"/>
          <a:lstStyle/>
          <a:p>
            <a:endParaRPr lang="en-US"/>
          </a:p>
        </p:txBody>
      </p:sp>
      <p:sp>
        <p:nvSpPr>
          <p:cNvPr id="227368" name="Rectangle 4136"/>
          <p:cNvSpPr>
            <a:spLocks noChangeArrowheads="1"/>
          </p:cNvSpPr>
          <p:nvPr/>
        </p:nvSpPr>
        <p:spPr bwMode="auto">
          <a:xfrm>
            <a:off x="2057400" y="3124200"/>
            <a:ext cx="427038" cy="301625"/>
          </a:xfrm>
          <a:prstGeom prst="rect">
            <a:avLst/>
          </a:prstGeom>
          <a:noFill/>
          <a:ln w="12700">
            <a:noFill/>
            <a:miter lim="800000"/>
            <a:headEnd/>
            <a:tailEnd/>
          </a:ln>
          <a:effectLst/>
        </p:spPr>
        <p:txBody>
          <a:bodyPr wrap="none" lIns="90488" tIns="44450" rIns="90488" bIns="44450">
            <a:spAutoFit/>
          </a:bodyPr>
          <a:lstStyle/>
          <a:p>
            <a:pPr algn="l"/>
            <a:r>
              <a:rPr lang="en-US" sz="1400" i="0"/>
              <a:t>0.8</a:t>
            </a:r>
          </a:p>
        </p:txBody>
      </p:sp>
      <p:sp>
        <p:nvSpPr>
          <p:cNvPr id="227369" name="Rectangle 4137"/>
          <p:cNvSpPr>
            <a:spLocks noChangeArrowheads="1"/>
          </p:cNvSpPr>
          <p:nvPr/>
        </p:nvSpPr>
        <p:spPr bwMode="auto">
          <a:xfrm>
            <a:off x="2819400" y="1752600"/>
            <a:ext cx="427038" cy="301625"/>
          </a:xfrm>
          <a:prstGeom prst="rect">
            <a:avLst/>
          </a:prstGeom>
          <a:noFill/>
          <a:ln w="12700">
            <a:noFill/>
            <a:miter lim="800000"/>
            <a:headEnd/>
            <a:tailEnd/>
          </a:ln>
          <a:effectLst/>
        </p:spPr>
        <p:txBody>
          <a:bodyPr wrap="none" lIns="90488" tIns="44450" rIns="90488" bIns="44450">
            <a:spAutoFit/>
          </a:bodyPr>
          <a:lstStyle/>
          <a:p>
            <a:pPr algn="l"/>
            <a:r>
              <a:rPr lang="en-US" sz="1400" i="0"/>
              <a:t>3.2</a:t>
            </a:r>
          </a:p>
        </p:txBody>
      </p:sp>
      <p:sp>
        <p:nvSpPr>
          <p:cNvPr id="227370" name="Rectangle 4138"/>
          <p:cNvSpPr>
            <a:spLocks noChangeArrowheads="1"/>
          </p:cNvSpPr>
          <p:nvPr/>
        </p:nvSpPr>
        <p:spPr bwMode="auto">
          <a:xfrm>
            <a:off x="1600200" y="4419600"/>
            <a:ext cx="427038" cy="301625"/>
          </a:xfrm>
          <a:prstGeom prst="rect">
            <a:avLst/>
          </a:prstGeom>
          <a:noFill/>
          <a:ln w="12700">
            <a:noFill/>
            <a:miter lim="800000"/>
            <a:headEnd/>
            <a:tailEnd/>
          </a:ln>
          <a:effectLst/>
        </p:spPr>
        <p:txBody>
          <a:bodyPr wrap="none" lIns="90488" tIns="44450" rIns="90488" bIns="44450">
            <a:spAutoFit/>
          </a:bodyPr>
          <a:lstStyle/>
          <a:p>
            <a:pPr algn="l"/>
            <a:r>
              <a:rPr lang="en-US" sz="1400" i="0"/>
              <a:t>0.8</a:t>
            </a:r>
          </a:p>
        </p:txBody>
      </p:sp>
      <p:sp>
        <p:nvSpPr>
          <p:cNvPr id="227371" name="Rectangle 4139"/>
          <p:cNvSpPr>
            <a:spLocks noChangeArrowheads="1"/>
          </p:cNvSpPr>
          <p:nvPr/>
        </p:nvSpPr>
        <p:spPr bwMode="auto">
          <a:xfrm>
            <a:off x="1295400" y="4800600"/>
            <a:ext cx="427038" cy="301625"/>
          </a:xfrm>
          <a:prstGeom prst="rect">
            <a:avLst/>
          </a:prstGeom>
          <a:noFill/>
          <a:ln w="12700">
            <a:noFill/>
            <a:miter lim="800000"/>
            <a:headEnd/>
            <a:tailEnd/>
          </a:ln>
          <a:effectLst/>
        </p:spPr>
        <p:txBody>
          <a:bodyPr wrap="none" lIns="90488" tIns="44450" rIns="90488" bIns="44450">
            <a:spAutoFit/>
          </a:bodyPr>
          <a:lstStyle/>
          <a:p>
            <a:pPr algn="l"/>
            <a:r>
              <a:rPr lang="en-US" sz="1400" i="0"/>
              <a:t>0.8</a:t>
            </a:r>
          </a:p>
        </p:txBody>
      </p:sp>
      <p:sp>
        <p:nvSpPr>
          <p:cNvPr id="227372" name="Rectangle 4140"/>
          <p:cNvSpPr>
            <a:spLocks noChangeArrowheads="1"/>
          </p:cNvSpPr>
          <p:nvPr/>
        </p:nvSpPr>
        <p:spPr bwMode="auto">
          <a:xfrm>
            <a:off x="3962400" y="2743200"/>
            <a:ext cx="427038" cy="301625"/>
          </a:xfrm>
          <a:prstGeom prst="rect">
            <a:avLst/>
          </a:prstGeom>
          <a:noFill/>
          <a:ln w="12700">
            <a:noFill/>
            <a:miter lim="800000"/>
            <a:headEnd/>
            <a:tailEnd/>
          </a:ln>
          <a:effectLst/>
        </p:spPr>
        <p:txBody>
          <a:bodyPr wrap="none" lIns="90488" tIns="44450" rIns="90488" bIns="44450">
            <a:spAutoFit/>
          </a:bodyPr>
          <a:lstStyle/>
          <a:p>
            <a:pPr algn="l"/>
            <a:r>
              <a:rPr lang="en-US" sz="1400" i="0"/>
              <a:t>1.8</a:t>
            </a:r>
          </a:p>
        </p:txBody>
      </p:sp>
      <p:sp>
        <p:nvSpPr>
          <p:cNvPr id="227373" name="Rectangle 4141"/>
          <p:cNvSpPr>
            <a:spLocks noChangeArrowheads="1"/>
          </p:cNvSpPr>
          <p:nvPr/>
        </p:nvSpPr>
        <p:spPr bwMode="auto">
          <a:xfrm>
            <a:off x="3200400" y="3886200"/>
            <a:ext cx="427038" cy="301625"/>
          </a:xfrm>
          <a:prstGeom prst="rect">
            <a:avLst/>
          </a:prstGeom>
          <a:noFill/>
          <a:ln w="12700">
            <a:noFill/>
            <a:miter lim="800000"/>
            <a:headEnd/>
            <a:tailEnd/>
          </a:ln>
          <a:effectLst/>
        </p:spPr>
        <p:txBody>
          <a:bodyPr wrap="none" lIns="90488" tIns="44450" rIns="90488" bIns="44450">
            <a:spAutoFit/>
          </a:bodyPr>
          <a:lstStyle/>
          <a:p>
            <a:pPr algn="l"/>
            <a:r>
              <a:rPr lang="en-US" sz="1400" i="0"/>
              <a:t>1.8</a:t>
            </a:r>
          </a:p>
        </p:txBody>
      </p:sp>
      <p:sp>
        <p:nvSpPr>
          <p:cNvPr id="227374" name="Rectangle 4142"/>
          <p:cNvSpPr>
            <a:spLocks noChangeArrowheads="1"/>
          </p:cNvSpPr>
          <p:nvPr/>
        </p:nvSpPr>
        <p:spPr bwMode="auto">
          <a:xfrm>
            <a:off x="2514600" y="5105400"/>
            <a:ext cx="427038" cy="301625"/>
          </a:xfrm>
          <a:prstGeom prst="rect">
            <a:avLst/>
          </a:prstGeom>
          <a:noFill/>
          <a:ln w="12700">
            <a:noFill/>
            <a:miter lim="800000"/>
            <a:headEnd/>
            <a:tailEnd/>
          </a:ln>
          <a:effectLst/>
        </p:spPr>
        <p:txBody>
          <a:bodyPr wrap="none" lIns="90488" tIns="44450" rIns="90488" bIns="44450">
            <a:spAutoFit/>
          </a:bodyPr>
          <a:lstStyle/>
          <a:p>
            <a:pPr algn="l"/>
            <a:r>
              <a:rPr lang="en-US" sz="1400" i="0"/>
              <a:t>1.8</a:t>
            </a:r>
          </a:p>
        </p:txBody>
      </p:sp>
      <p:sp>
        <p:nvSpPr>
          <p:cNvPr id="227375" name="Rectangle 4143"/>
          <p:cNvSpPr>
            <a:spLocks noChangeArrowheads="1"/>
          </p:cNvSpPr>
          <p:nvPr/>
        </p:nvSpPr>
        <p:spPr bwMode="auto">
          <a:xfrm>
            <a:off x="5943600" y="1676400"/>
            <a:ext cx="427038" cy="301625"/>
          </a:xfrm>
          <a:prstGeom prst="rect">
            <a:avLst/>
          </a:prstGeom>
          <a:noFill/>
          <a:ln w="12700">
            <a:noFill/>
            <a:miter lim="800000"/>
            <a:headEnd/>
            <a:tailEnd/>
          </a:ln>
          <a:effectLst/>
        </p:spPr>
        <p:txBody>
          <a:bodyPr wrap="none" lIns="90488" tIns="44450" rIns="90488" bIns="44450">
            <a:spAutoFit/>
          </a:bodyPr>
          <a:lstStyle/>
          <a:p>
            <a:pPr algn="l"/>
            <a:r>
              <a:rPr lang="en-US" sz="1400" i="0"/>
              <a:t>3.2</a:t>
            </a:r>
          </a:p>
        </p:txBody>
      </p:sp>
      <p:sp>
        <p:nvSpPr>
          <p:cNvPr id="227376" name="Rectangle 4144"/>
          <p:cNvSpPr>
            <a:spLocks noChangeArrowheads="1"/>
          </p:cNvSpPr>
          <p:nvPr/>
        </p:nvSpPr>
        <p:spPr bwMode="auto">
          <a:xfrm>
            <a:off x="5181600" y="2743200"/>
            <a:ext cx="427038" cy="301625"/>
          </a:xfrm>
          <a:prstGeom prst="rect">
            <a:avLst/>
          </a:prstGeom>
          <a:noFill/>
          <a:ln w="12700">
            <a:noFill/>
            <a:miter lim="800000"/>
            <a:headEnd/>
            <a:tailEnd/>
          </a:ln>
          <a:effectLst/>
        </p:spPr>
        <p:txBody>
          <a:bodyPr wrap="none" lIns="90488" tIns="44450" rIns="90488" bIns="44450">
            <a:spAutoFit/>
          </a:bodyPr>
          <a:lstStyle/>
          <a:p>
            <a:pPr algn="l"/>
            <a:r>
              <a:rPr lang="en-US" sz="1400" i="0"/>
              <a:t>3.2</a:t>
            </a:r>
          </a:p>
        </p:txBody>
      </p:sp>
      <p:sp>
        <p:nvSpPr>
          <p:cNvPr id="227377" name="Rectangle 4145"/>
          <p:cNvSpPr>
            <a:spLocks noChangeArrowheads="1"/>
          </p:cNvSpPr>
          <p:nvPr/>
        </p:nvSpPr>
        <p:spPr bwMode="auto">
          <a:xfrm>
            <a:off x="4495800" y="3886200"/>
            <a:ext cx="427038" cy="301625"/>
          </a:xfrm>
          <a:prstGeom prst="rect">
            <a:avLst/>
          </a:prstGeom>
          <a:noFill/>
          <a:ln w="12700">
            <a:noFill/>
            <a:miter lim="800000"/>
            <a:headEnd/>
            <a:tailEnd/>
          </a:ln>
          <a:effectLst/>
        </p:spPr>
        <p:txBody>
          <a:bodyPr wrap="none" lIns="90488" tIns="44450" rIns="90488" bIns="44450">
            <a:spAutoFit/>
          </a:bodyPr>
          <a:lstStyle/>
          <a:p>
            <a:pPr algn="l"/>
            <a:r>
              <a:rPr lang="en-US" sz="1400" i="0"/>
              <a:t>3.2</a:t>
            </a:r>
          </a:p>
        </p:txBody>
      </p:sp>
      <p:sp>
        <p:nvSpPr>
          <p:cNvPr id="227378" name="Rectangle 4146"/>
          <p:cNvSpPr>
            <a:spLocks noChangeArrowheads="1"/>
          </p:cNvSpPr>
          <p:nvPr/>
        </p:nvSpPr>
        <p:spPr bwMode="auto">
          <a:xfrm>
            <a:off x="3810000" y="5105400"/>
            <a:ext cx="427038" cy="301625"/>
          </a:xfrm>
          <a:prstGeom prst="rect">
            <a:avLst/>
          </a:prstGeom>
          <a:noFill/>
          <a:ln w="12700">
            <a:noFill/>
            <a:miter lim="800000"/>
            <a:headEnd/>
            <a:tailEnd/>
          </a:ln>
          <a:effectLst/>
        </p:spPr>
        <p:txBody>
          <a:bodyPr wrap="none" lIns="90488" tIns="44450" rIns="90488" bIns="44450">
            <a:spAutoFit/>
          </a:bodyPr>
          <a:lstStyle/>
          <a:p>
            <a:pPr algn="l"/>
            <a:r>
              <a:rPr lang="en-US" sz="1400" i="0"/>
              <a:t>3.2</a:t>
            </a:r>
          </a:p>
        </p:txBody>
      </p:sp>
      <p:sp>
        <p:nvSpPr>
          <p:cNvPr id="227379" name="Rectangle 4147"/>
          <p:cNvSpPr>
            <a:spLocks noChangeArrowheads="1"/>
          </p:cNvSpPr>
          <p:nvPr/>
        </p:nvSpPr>
        <p:spPr bwMode="auto">
          <a:xfrm>
            <a:off x="7315200" y="1676400"/>
            <a:ext cx="427038" cy="301625"/>
          </a:xfrm>
          <a:prstGeom prst="rect">
            <a:avLst/>
          </a:prstGeom>
          <a:noFill/>
          <a:ln w="12700">
            <a:noFill/>
            <a:miter lim="800000"/>
            <a:headEnd/>
            <a:tailEnd/>
          </a:ln>
          <a:effectLst/>
        </p:spPr>
        <p:txBody>
          <a:bodyPr wrap="none" lIns="90488" tIns="44450" rIns="90488" bIns="44450">
            <a:spAutoFit/>
          </a:bodyPr>
          <a:lstStyle/>
          <a:p>
            <a:pPr algn="l"/>
            <a:r>
              <a:rPr lang="en-US" sz="1400" i="0"/>
              <a:t>5.0</a:t>
            </a:r>
          </a:p>
        </p:txBody>
      </p:sp>
      <p:sp>
        <p:nvSpPr>
          <p:cNvPr id="227380" name="Rectangle 4148"/>
          <p:cNvSpPr>
            <a:spLocks noChangeArrowheads="1"/>
          </p:cNvSpPr>
          <p:nvPr/>
        </p:nvSpPr>
        <p:spPr bwMode="auto">
          <a:xfrm>
            <a:off x="6629400" y="2743200"/>
            <a:ext cx="427038" cy="301625"/>
          </a:xfrm>
          <a:prstGeom prst="rect">
            <a:avLst/>
          </a:prstGeom>
          <a:noFill/>
          <a:ln w="12700">
            <a:noFill/>
            <a:miter lim="800000"/>
            <a:headEnd/>
            <a:tailEnd/>
          </a:ln>
          <a:effectLst/>
        </p:spPr>
        <p:txBody>
          <a:bodyPr wrap="none" lIns="90488" tIns="44450" rIns="90488" bIns="44450">
            <a:spAutoFit/>
          </a:bodyPr>
          <a:lstStyle/>
          <a:p>
            <a:pPr algn="l"/>
            <a:r>
              <a:rPr lang="en-US" sz="1400" i="0"/>
              <a:t>5.0</a:t>
            </a:r>
          </a:p>
        </p:txBody>
      </p:sp>
      <p:sp>
        <p:nvSpPr>
          <p:cNvPr id="227381" name="Rectangle 4149"/>
          <p:cNvSpPr>
            <a:spLocks noChangeArrowheads="1"/>
          </p:cNvSpPr>
          <p:nvPr/>
        </p:nvSpPr>
        <p:spPr bwMode="auto">
          <a:xfrm>
            <a:off x="5973763" y="3886200"/>
            <a:ext cx="427037" cy="301625"/>
          </a:xfrm>
          <a:prstGeom prst="rect">
            <a:avLst/>
          </a:prstGeom>
          <a:noFill/>
          <a:ln w="12700">
            <a:noFill/>
            <a:miter lim="800000"/>
            <a:headEnd/>
            <a:tailEnd/>
          </a:ln>
          <a:effectLst/>
        </p:spPr>
        <p:txBody>
          <a:bodyPr wrap="none" lIns="90488" tIns="44450" rIns="90488" bIns="44450">
            <a:spAutoFit/>
          </a:bodyPr>
          <a:lstStyle/>
          <a:p>
            <a:pPr algn="l"/>
            <a:r>
              <a:rPr lang="en-US" sz="1400" i="0"/>
              <a:t>5.0</a:t>
            </a:r>
          </a:p>
        </p:txBody>
      </p:sp>
      <p:sp>
        <p:nvSpPr>
          <p:cNvPr id="227382" name="Rectangle 4150"/>
          <p:cNvSpPr>
            <a:spLocks noChangeArrowheads="1"/>
          </p:cNvSpPr>
          <p:nvPr/>
        </p:nvSpPr>
        <p:spPr bwMode="auto">
          <a:xfrm>
            <a:off x="5334000" y="5105400"/>
            <a:ext cx="427038" cy="301625"/>
          </a:xfrm>
          <a:prstGeom prst="rect">
            <a:avLst/>
          </a:prstGeom>
          <a:noFill/>
          <a:ln w="12700">
            <a:noFill/>
            <a:miter lim="800000"/>
            <a:headEnd/>
            <a:tailEnd/>
          </a:ln>
          <a:effectLst/>
        </p:spPr>
        <p:txBody>
          <a:bodyPr wrap="none" lIns="90488" tIns="44450" rIns="90488" bIns="44450">
            <a:spAutoFit/>
          </a:bodyPr>
          <a:lstStyle/>
          <a:p>
            <a:pPr algn="l"/>
            <a:r>
              <a:rPr lang="en-US" sz="1400" i="0"/>
              <a:t>5.0</a:t>
            </a:r>
          </a:p>
        </p:txBody>
      </p:sp>
      <p:sp>
        <p:nvSpPr>
          <p:cNvPr id="227383" name="Rectangle 4151"/>
          <p:cNvSpPr>
            <a:spLocks noChangeArrowheads="1"/>
          </p:cNvSpPr>
          <p:nvPr/>
        </p:nvSpPr>
        <p:spPr bwMode="auto">
          <a:xfrm>
            <a:off x="2590800" y="1981200"/>
            <a:ext cx="598488" cy="333375"/>
          </a:xfrm>
          <a:prstGeom prst="rect">
            <a:avLst/>
          </a:prstGeom>
          <a:noFill/>
          <a:ln w="12700">
            <a:noFill/>
            <a:miter lim="800000"/>
            <a:headEnd/>
            <a:tailEnd/>
          </a:ln>
          <a:effectLst/>
        </p:spPr>
        <p:txBody>
          <a:bodyPr wrap="none" lIns="90488" tIns="44450" rIns="90488" bIns="44450">
            <a:spAutoFit/>
          </a:bodyPr>
          <a:lstStyle/>
          <a:p>
            <a:pPr algn="l"/>
            <a:r>
              <a:rPr lang="en-US" sz="1600" b="1"/>
              <a:t>cp-1</a:t>
            </a:r>
          </a:p>
        </p:txBody>
      </p:sp>
      <p:sp>
        <p:nvSpPr>
          <p:cNvPr id="227384" name="Rectangle 4152"/>
          <p:cNvSpPr>
            <a:spLocks noChangeArrowheads="1"/>
          </p:cNvSpPr>
          <p:nvPr/>
        </p:nvSpPr>
        <p:spPr bwMode="auto">
          <a:xfrm>
            <a:off x="1905000" y="3352800"/>
            <a:ext cx="598488" cy="333375"/>
          </a:xfrm>
          <a:prstGeom prst="rect">
            <a:avLst/>
          </a:prstGeom>
          <a:noFill/>
          <a:ln w="12700">
            <a:noFill/>
            <a:miter lim="800000"/>
            <a:headEnd/>
            <a:tailEnd/>
          </a:ln>
          <a:effectLst/>
        </p:spPr>
        <p:txBody>
          <a:bodyPr wrap="none" lIns="90488" tIns="44450" rIns="90488" bIns="44450">
            <a:spAutoFit/>
          </a:bodyPr>
          <a:lstStyle/>
          <a:p>
            <a:pPr algn="l"/>
            <a:r>
              <a:rPr lang="en-US" sz="1600" b="1"/>
              <a:t>cp-2</a:t>
            </a:r>
          </a:p>
        </p:txBody>
      </p:sp>
      <p:sp>
        <p:nvSpPr>
          <p:cNvPr id="227385" name="Rectangle 4153"/>
          <p:cNvSpPr>
            <a:spLocks noChangeArrowheads="1"/>
          </p:cNvSpPr>
          <p:nvPr/>
        </p:nvSpPr>
        <p:spPr bwMode="auto">
          <a:xfrm>
            <a:off x="1219200" y="3733800"/>
            <a:ext cx="598488" cy="333375"/>
          </a:xfrm>
          <a:prstGeom prst="rect">
            <a:avLst/>
          </a:prstGeom>
          <a:noFill/>
          <a:ln w="12700">
            <a:noFill/>
            <a:miter lim="800000"/>
            <a:headEnd/>
            <a:tailEnd/>
          </a:ln>
          <a:effectLst/>
        </p:spPr>
        <p:txBody>
          <a:bodyPr wrap="none" lIns="90488" tIns="44450" rIns="90488" bIns="44450">
            <a:spAutoFit/>
          </a:bodyPr>
          <a:lstStyle/>
          <a:p>
            <a:pPr algn="l"/>
            <a:r>
              <a:rPr lang="en-US" sz="1600" b="1"/>
              <a:t>cp-2</a:t>
            </a:r>
          </a:p>
        </p:txBody>
      </p:sp>
      <p:sp>
        <p:nvSpPr>
          <p:cNvPr id="227386" name="Rectangle 4154"/>
          <p:cNvSpPr>
            <a:spLocks noChangeArrowheads="1"/>
          </p:cNvSpPr>
          <p:nvPr/>
        </p:nvSpPr>
        <p:spPr bwMode="auto">
          <a:xfrm>
            <a:off x="914400" y="4267200"/>
            <a:ext cx="598488" cy="333375"/>
          </a:xfrm>
          <a:prstGeom prst="rect">
            <a:avLst/>
          </a:prstGeom>
          <a:noFill/>
          <a:ln w="12700">
            <a:noFill/>
            <a:miter lim="800000"/>
            <a:headEnd/>
            <a:tailEnd/>
          </a:ln>
          <a:effectLst/>
        </p:spPr>
        <p:txBody>
          <a:bodyPr wrap="none" lIns="90488" tIns="44450" rIns="90488" bIns="44450">
            <a:spAutoFit/>
          </a:bodyPr>
          <a:lstStyle/>
          <a:p>
            <a:pPr algn="l"/>
            <a:r>
              <a:rPr lang="en-US" sz="1600" b="1"/>
              <a:t>cp-2</a:t>
            </a:r>
          </a:p>
        </p:txBody>
      </p:sp>
      <p:sp>
        <p:nvSpPr>
          <p:cNvPr id="227387" name="Rectangle 4155"/>
          <p:cNvSpPr>
            <a:spLocks noChangeArrowheads="1"/>
          </p:cNvSpPr>
          <p:nvPr/>
        </p:nvSpPr>
        <p:spPr bwMode="auto">
          <a:xfrm>
            <a:off x="4953000" y="609600"/>
            <a:ext cx="598488" cy="333375"/>
          </a:xfrm>
          <a:prstGeom prst="rect">
            <a:avLst/>
          </a:prstGeom>
          <a:noFill/>
          <a:ln w="12700">
            <a:noFill/>
            <a:miter lim="800000"/>
            <a:headEnd/>
            <a:tailEnd/>
          </a:ln>
          <a:effectLst/>
        </p:spPr>
        <p:txBody>
          <a:bodyPr wrap="none" lIns="90488" tIns="44450" rIns="90488" bIns="44450">
            <a:spAutoFit/>
          </a:bodyPr>
          <a:lstStyle/>
          <a:p>
            <a:pPr algn="l"/>
            <a:r>
              <a:rPr lang="en-US" sz="1600" b="1"/>
              <a:t>cp-3</a:t>
            </a:r>
          </a:p>
        </p:txBody>
      </p:sp>
      <p:sp>
        <p:nvSpPr>
          <p:cNvPr id="227388" name="Rectangle 4156"/>
          <p:cNvSpPr>
            <a:spLocks noChangeArrowheads="1"/>
          </p:cNvSpPr>
          <p:nvPr/>
        </p:nvSpPr>
        <p:spPr bwMode="auto">
          <a:xfrm>
            <a:off x="6324600" y="609600"/>
            <a:ext cx="598488" cy="333375"/>
          </a:xfrm>
          <a:prstGeom prst="rect">
            <a:avLst/>
          </a:prstGeom>
          <a:noFill/>
          <a:ln w="12700">
            <a:noFill/>
            <a:miter lim="800000"/>
            <a:headEnd/>
            <a:tailEnd/>
          </a:ln>
          <a:effectLst/>
        </p:spPr>
        <p:txBody>
          <a:bodyPr wrap="none" lIns="90488" tIns="44450" rIns="90488" bIns="44450">
            <a:spAutoFit/>
          </a:bodyPr>
          <a:lstStyle/>
          <a:p>
            <a:pPr algn="l"/>
            <a:r>
              <a:rPr lang="en-US" sz="1600" b="1"/>
              <a:t>cp-4</a:t>
            </a:r>
          </a:p>
        </p:txBody>
      </p:sp>
      <p:sp>
        <p:nvSpPr>
          <p:cNvPr id="227389" name="Rectangle 4157"/>
          <p:cNvSpPr>
            <a:spLocks noChangeArrowheads="1"/>
          </p:cNvSpPr>
          <p:nvPr/>
        </p:nvSpPr>
        <p:spPr bwMode="auto">
          <a:xfrm>
            <a:off x="7696200" y="609600"/>
            <a:ext cx="598488" cy="333375"/>
          </a:xfrm>
          <a:prstGeom prst="rect">
            <a:avLst/>
          </a:prstGeom>
          <a:noFill/>
          <a:ln w="12700">
            <a:noFill/>
            <a:miter lim="800000"/>
            <a:headEnd/>
            <a:tailEnd/>
          </a:ln>
          <a:effectLst/>
        </p:spPr>
        <p:txBody>
          <a:bodyPr wrap="none" lIns="90488" tIns="44450" rIns="90488" bIns="44450">
            <a:spAutoFit/>
          </a:bodyPr>
          <a:lstStyle/>
          <a:p>
            <a:pPr algn="l"/>
            <a:r>
              <a:rPr lang="en-US" sz="1600" b="1"/>
              <a:t>cp-5</a:t>
            </a:r>
          </a:p>
        </p:txBody>
      </p:sp>
      <p:sp>
        <p:nvSpPr>
          <p:cNvPr id="227390" name="Rectangle 4158"/>
          <p:cNvSpPr>
            <a:spLocks noChangeArrowheads="1"/>
          </p:cNvSpPr>
          <p:nvPr/>
        </p:nvSpPr>
        <p:spPr bwMode="auto">
          <a:xfrm>
            <a:off x="0" y="228600"/>
            <a:ext cx="2286000" cy="1567096"/>
          </a:xfrm>
          <a:prstGeom prst="rect">
            <a:avLst/>
          </a:prstGeom>
          <a:noFill/>
          <a:ln w="12700">
            <a:noFill/>
            <a:miter lim="800000"/>
            <a:headEnd/>
            <a:tailEnd/>
          </a:ln>
          <a:effectLst/>
        </p:spPr>
        <p:txBody>
          <a:bodyPr lIns="90488" tIns="44450" rIns="90488" bIns="44450">
            <a:spAutoFit/>
          </a:bodyPr>
          <a:lstStyle/>
          <a:p>
            <a:r>
              <a:rPr lang="es-ES" sz="2400" dirty="0" smtClean="0"/>
              <a:t>Análisis Funcional de los Gremios </a:t>
            </a:r>
            <a:r>
              <a:rPr lang="en-US" sz="2400" i="0" dirty="0" err="1" smtClean="0"/>
              <a:t>Nematodos</a:t>
            </a:r>
            <a:endParaRPr lang="en-US" sz="2400" i="0" dirty="0"/>
          </a:p>
        </p:txBody>
      </p:sp>
      <p:sp>
        <p:nvSpPr>
          <p:cNvPr id="65" name="Text Box 34"/>
          <p:cNvSpPr txBox="1">
            <a:spLocks noChangeArrowheads="1"/>
          </p:cNvSpPr>
          <p:nvPr/>
        </p:nvSpPr>
        <p:spPr bwMode="auto">
          <a:xfrm>
            <a:off x="1476660" y="5848290"/>
            <a:ext cx="2666243" cy="400110"/>
          </a:xfrm>
          <a:prstGeom prst="rect">
            <a:avLst/>
          </a:prstGeom>
          <a:noFill/>
          <a:ln w="12700">
            <a:noFill/>
            <a:miter lim="800000"/>
            <a:headEnd/>
            <a:tailEnd/>
          </a:ln>
        </p:spPr>
        <p:txBody>
          <a:bodyPr wrap="none" anchor="ctr">
            <a:spAutoFit/>
          </a:bodyPr>
          <a:lstStyle/>
          <a:p>
            <a:pPr algn="ctr" eaLnBrk="0" hangingPunct="0"/>
            <a:r>
              <a:rPr lang="en-US" sz="2000" dirty="0" err="1" smtClean="0"/>
              <a:t>Trayectoria</a:t>
            </a:r>
            <a:r>
              <a:rPr lang="en-US" sz="2000" dirty="0" smtClean="0"/>
              <a:t> </a:t>
            </a:r>
            <a:r>
              <a:rPr lang="en-US" sz="2000" dirty="0" err="1" smtClean="0"/>
              <a:t>estructura</a:t>
            </a:r>
            <a:endParaRPr lang="en-US" sz="2400" dirty="0"/>
          </a:p>
        </p:txBody>
      </p:sp>
      <p:sp>
        <p:nvSpPr>
          <p:cNvPr id="66" name="Text Box 35"/>
          <p:cNvSpPr txBox="1">
            <a:spLocks noChangeArrowheads="1"/>
          </p:cNvSpPr>
          <p:nvPr/>
        </p:nvSpPr>
        <p:spPr bwMode="auto">
          <a:xfrm rot="-3481245">
            <a:off x="153035" y="2133247"/>
            <a:ext cx="3634702" cy="400110"/>
          </a:xfrm>
          <a:prstGeom prst="rect">
            <a:avLst/>
          </a:prstGeom>
          <a:noFill/>
          <a:ln w="12700">
            <a:noFill/>
            <a:miter lim="800000"/>
            <a:headEnd/>
            <a:tailEnd/>
          </a:ln>
        </p:spPr>
        <p:txBody>
          <a:bodyPr wrap="square" anchor="ctr">
            <a:spAutoFit/>
          </a:bodyPr>
          <a:lstStyle/>
          <a:p>
            <a:pPr algn="ctr" eaLnBrk="0" hangingPunct="0"/>
            <a:r>
              <a:rPr lang="es-ES" sz="2000" dirty="0" smtClean="0"/>
              <a:t>Trayectoria enriquecimiento</a:t>
            </a:r>
            <a:endParaRPr lang="en-US" sz="2400" dirty="0"/>
          </a:p>
        </p:txBody>
      </p:sp>
      <p:sp>
        <p:nvSpPr>
          <p:cNvPr id="67" name="Text Box 33"/>
          <p:cNvSpPr txBox="1">
            <a:spLocks noChangeArrowheads="1"/>
          </p:cNvSpPr>
          <p:nvPr/>
        </p:nvSpPr>
        <p:spPr bwMode="auto">
          <a:xfrm>
            <a:off x="0" y="4854714"/>
            <a:ext cx="1327608" cy="707886"/>
          </a:xfrm>
          <a:prstGeom prst="rect">
            <a:avLst/>
          </a:prstGeom>
          <a:noFill/>
          <a:ln w="12700">
            <a:noFill/>
            <a:miter lim="800000"/>
            <a:headEnd/>
            <a:tailEnd/>
          </a:ln>
        </p:spPr>
        <p:txBody>
          <a:bodyPr wrap="none" anchor="ctr">
            <a:spAutoFit/>
          </a:bodyPr>
          <a:lstStyle/>
          <a:p>
            <a:pPr algn="ctr"/>
            <a:r>
              <a:rPr lang="es-ES" sz="2000" dirty="0" smtClean="0"/>
              <a:t>Condición</a:t>
            </a:r>
          </a:p>
          <a:p>
            <a:pPr algn="ctr"/>
            <a:r>
              <a:rPr lang="es-ES" sz="2000" dirty="0" smtClean="0"/>
              <a:t>basal</a:t>
            </a:r>
            <a:endParaRPr lang="es-ES" sz="20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a:spLocks noChangeArrowheads="1"/>
          </p:cNvSpPr>
          <p:nvPr/>
        </p:nvSpPr>
        <p:spPr bwMode="auto">
          <a:xfrm>
            <a:off x="2590800" y="1066800"/>
            <a:ext cx="5943600" cy="3276600"/>
          </a:xfrm>
          <a:prstGeom prst="parallelogram">
            <a:avLst>
              <a:gd name="adj" fmla="val 60994"/>
            </a:avLst>
          </a:prstGeom>
          <a:gradFill rotWithShape="0">
            <a:gsLst>
              <a:gs pos="0">
                <a:schemeClr val="accent1"/>
              </a:gs>
              <a:gs pos="100000">
                <a:srgbClr val="CC6600"/>
              </a:gs>
            </a:gsLst>
            <a:lin ang="2700000" scaled="1"/>
          </a:gradFill>
          <a:ln w="9525">
            <a:solidFill>
              <a:schemeClr val="tx1"/>
            </a:solidFill>
            <a:miter lim="800000"/>
            <a:headEnd/>
            <a:tailEnd/>
          </a:ln>
        </p:spPr>
        <p:txBody>
          <a:bodyPr wrap="none" anchor="ctr"/>
          <a:lstStyle/>
          <a:p>
            <a:pPr eaLnBrk="0" hangingPunct="0"/>
            <a:endParaRPr lang="en-US" sz="2800"/>
          </a:p>
        </p:txBody>
      </p:sp>
      <p:sp>
        <p:nvSpPr>
          <p:cNvPr id="3" name="AutoShape 3"/>
          <p:cNvSpPr>
            <a:spLocks noChangeArrowheads="1"/>
          </p:cNvSpPr>
          <p:nvPr/>
        </p:nvSpPr>
        <p:spPr bwMode="auto">
          <a:xfrm rot="7296498">
            <a:off x="192881" y="2186782"/>
            <a:ext cx="4725987" cy="8826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gradFill rotWithShape="0">
            <a:gsLst>
              <a:gs pos="0">
                <a:srgbClr val="535600"/>
              </a:gs>
              <a:gs pos="100000">
                <a:srgbClr val="B3B900"/>
              </a:gs>
            </a:gsLst>
            <a:lin ang="5400000" scaled="1"/>
          </a:gradFill>
          <a:ln w="12700">
            <a:solidFill>
              <a:schemeClr val="tx1"/>
            </a:solidFill>
            <a:miter lim="800000"/>
            <a:headEnd/>
            <a:tailEnd/>
          </a:ln>
        </p:spPr>
        <p:txBody>
          <a:bodyPr wrap="none" anchor="ctr"/>
          <a:lstStyle/>
          <a:p>
            <a:pPr eaLnBrk="0" hangingPunct="0"/>
            <a:endParaRPr lang="en-US" sz="2800"/>
          </a:p>
        </p:txBody>
      </p:sp>
      <p:sp>
        <p:nvSpPr>
          <p:cNvPr id="4" name="AutoShape 4"/>
          <p:cNvSpPr>
            <a:spLocks noChangeArrowheads="1"/>
          </p:cNvSpPr>
          <p:nvPr/>
        </p:nvSpPr>
        <p:spPr bwMode="auto">
          <a:xfrm rot="3523702">
            <a:off x="477838" y="4219575"/>
            <a:ext cx="2546350" cy="11049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998 w 21600"/>
              <a:gd name="T13" fmla="*/ 3998 h 21600"/>
              <a:gd name="T14" fmla="*/ 17602 w 21600"/>
              <a:gd name="T15" fmla="*/ 17602 h 21600"/>
            </a:gdLst>
            <a:ahLst/>
            <a:cxnLst>
              <a:cxn ang="T8">
                <a:pos x="T0" y="T1"/>
              </a:cxn>
              <a:cxn ang="T9">
                <a:pos x="T2" y="T3"/>
              </a:cxn>
              <a:cxn ang="T10">
                <a:pos x="T4" y="T5"/>
              </a:cxn>
              <a:cxn ang="T11">
                <a:pos x="T6" y="T7"/>
              </a:cxn>
            </a:cxnLst>
            <a:rect l="T12" t="T13" r="T14" b="T15"/>
            <a:pathLst>
              <a:path w="21600" h="21600">
                <a:moveTo>
                  <a:pt x="0" y="0"/>
                </a:moveTo>
                <a:lnTo>
                  <a:pt x="4395" y="21600"/>
                </a:lnTo>
                <a:lnTo>
                  <a:pt x="17205" y="21600"/>
                </a:lnTo>
                <a:lnTo>
                  <a:pt x="21600" y="0"/>
                </a:lnTo>
                <a:close/>
              </a:path>
            </a:pathLst>
          </a:custGeom>
          <a:solidFill>
            <a:srgbClr val="FFFF00"/>
          </a:solidFill>
          <a:ln w="12700">
            <a:solidFill>
              <a:schemeClr val="tx1"/>
            </a:solidFill>
            <a:miter lim="800000"/>
            <a:headEnd/>
            <a:tailEnd/>
          </a:ln>
        </p:spPr>
        <p:txBody>
          <a:bodyPr rot="10800000" vert="eaVert" wrap="none" anchor="ctr"/>
          <a:lstStyle/>
          <a:p>
            <a:pPr algn="ctr" eaLnBrk="0" hangingPunct="0"/>
            <a:endParaRPr lang="en-US" sz="2400"/>
          </a:p>
        </p:txBody>
      </p:sp>
      <p:sp>
        <p:nvSpPr>
          <p:cNvPr id="5" name="AutoShape 5"/>
          <p:cNvSpPr>
            <a:spLocks noChangeArrowheads="1"/>
          </p:cNvSpPr>
          <p:nvPr/>
        </p:nvSpPr>
        <p:spPr bwMode="auto">
          <a:xfrm rot="10800000">
            <a:off x="1668463" y="4745038"/>
            <a:ext cx="4991100" cy="958850"/>
          </a:xfrm>
          <a:prstGeom prst="parallelogram">
            <a:avLst>
              <a:gd name="adj" fmla="val 74489"/>
            </a:avLst>
          </a:prstGeom>
          <a:gradFill rotWithShape="0">
            <a:gsLst>
              <a:gs pos="0">
                <a:srgbClr val="FF9900"/>
              </a:gs>
              <a:gs pos="100000">
                <a:srgbClr val="764700"/>
              </a:gs>
            </a:gsLst>
            <a:lin ang="0" scaled="1"/>
          </a:gradFill>
          <a:ln w="12700">
            <a:solidFill>
              <a:schemeClr val="tx1"/>
            </a:solidFill>
            <a:miter lim="800000"/>
            <a:headEnd/>
            <a:tailEnd/>
          </a:ln>
        </p:spPr>
        <p:txBody>
          <a:bodyPr wrap="none" anchor="ctr"/>
          <a:lstStyle/>
          <a:p>
            <a:pPr eaLnBrk="0" hangingPunct="0"/>
            <a:endParaRPr lang="en-US" sz="2800"/>
          </a:p>
        </p:txBody>
      </p:sp>
      <p:sp>
        <p:nvSpPr>
          <p:cNvPr id="6" name="Line 6"/>
          <p:cNvSpPr>
            <a:spLocks noChangeShapeType="1"/>
          </p:cNvSpPr>
          <p:nvPr/>
        </p:nvSpPr>
        <p:spPr bwMode="auto">
          <a:xfrm>
            <a:off x="1230313" y="3894138"/>
            <a:ext cx="787400" cy="1339850"/>
          </a:xfrm>
          <a:prstGeom prst="line">
            <a:avLst/>
          </a:prstGeom>
          <a:noFill/>
          <a:ln w="12700">
            <a:solidFill>
              <a:schemeClr val="tx1"/>
            </a:solidFill>
            <a:round/>
            <a:headEnd/>
            <a:tailEnd/>
          </a:ln>
        </p:spPr>
        <p:txBody>
          <a:bodyPr wrap="none" anchor="ctr"/>
          <a:lstStyle/>
          <a:p>
            <a:endParaRPr lang="en-US"/>
          </a:p>
        </p:txBody>
      </p:sp>
      <p:sp>
        <p:nvSpPr>
          <p:cNvPr id="7" name="Line 7"/>
          <p:cNvSpPr>
            <a:spLocks noChangeShapeType="1"/>
          </p:cNvSpPr>
          <p:nvPr/>
        </p:nvSpPr>
        <p:spPr bwMode="auto">
          <a:xfrm>
            <a:off x="2030413" y="5237163"/>
            <a:ext cx="4257675" cy="6350"/>
          </a:xfrm>
          <a:prstGeom prst="line">
            <a:avLst/>
          </a:prstGeom>
          <a:noFill/>
          <a:ln w="12700">
            <a:solidFill>
              <a:schemeClr val="tx1"/>
            </a:solidFill>
            <a:round/>
            <a:headEnd/>
            <a:tailEnd/>
          </a:ln>
        </p:spPr>
        <p:txBody>
          <a:bodyPr wrap="none" anchor="ctr"/>
          <a:lstStyle/>
          <a:p>
            <a:endParaRPr lang="en-US"/>
          </a:p>
        </p:txBody>
      </p:sp>
      <p:sp>
        <p:nvSpPr>
          <p:cNvPr id="8" name="Line 8"/>
          <p:cNvSpPr>
            <a:spLocks noChangeShapeType="1"/>
          </p:cNvSpPr>
          <p:nvPr/>
        </p:nvSpPr>
        <p:spPr bwMode="auto">
          <a:xfrm>
            <a:off x="2201863" y="4999038"/>
            <a:ext cx="4276725" cy="0"/>
          </a:xfrm>
          <a:prstGeom prst="line">
            <a:avLst/>
          </a:prstGeom>
          <a:noFill/>
          <a:ln w="12700">
            <a:solidFill>
              <a:schemeClr val="tx1"/>
            </a:solidFill>
            <a:round/>
            <a:headEnd/>
            <a:tailEnd/>
          </a:ln>
        </p:spPr>
        <p:txBody>
          <a:bodyPr wrap="none" anchor="ctr"/>
          <a:lstStyle/>
          <a:p>
            <a:endParaRPr lang="en-US"/>
          </a:p>
        </p:txBody>
      </p:sp>
      <p:sp>
        <p:nvSpPr>
          <p:cNvPr id="9" name="Line 9"/>
          <p:cNvSpPr>
            <a:spLocks noChangeShapeType="1"/>
          </p:cNvSpPr>
          <p:nvPr/>
        </p:nvSpPr>
        <p:spPr bwMode="auto">
          <a:xfrm>
            <a:off x="1858963" y="5465763"/>
            <a:ext cx="4276725" cy="0"/>
          </a:xfrm>
          <a:prstGeom prst="line">
            <a:avLst/>
          </a:prstGeom>
          <a:noFill/>
          <a:ln w="12700">
            <a:solidFill>
              <a:schemeClr val="tx1"/>
            </a:solidFill>
            <a:round/>
            <a:headEnd/>
            <a:tailEnd/>
          </a:ln>
        </p:spPr>
        <p:txBody>
          <a:bodyPr wrap="none" anchor="ctr"/>
          <a:lstStyle/>
          <a:p>
            <a:endParaRPr lang="en-US"/>
          </a:p>
        </p:txBody>
      </p:sp>
      <p:sp>
        <p:nvSpPr>
          <p:cNvPr id="10" name="Line 10"/>
          <p:cNvSpPr>
            <a:spLocks noChangeShapeType="1"/>
          </p:cNvSpPr>
          <p:nvPr/>
        </p:nvSpPr>
        <p:spPr bwMode="auto">
          <a:xfrm flipH="1">
            <a:off x="4335463" y="4751388"/>
            <a:ext cx="714375" cy="952500"/>
          </a:xfrm>
          <a:prstGeom prst="line">
            <a:avLst/>
          </a:prstGeom>
          <a:noFill/>
          <a:ln w="12700">
            <a:solidFill>
              <a:schemeClr val="tx1"/>
            </a:solidFill>
            <a:round/>
            <a:headEnd/>
            <a:tailEnd/>
          </a:ln>
        </p:spPr>
        <p:txBody>
          <a:bodyPr wrap="none" anchor="ctr"/>
          <a:lstStyle/>
          <a:p>
            <a:endParaRPr lang="en-US"/>
          </a:p>
        </p:txBody>
      </p:sp>
      <p:sp>
        <p:nvSpPr>
          <p:cNvPr id="11" name="Line 11"/>
          <p:cNvSpPr>
            <a:spLocks noChangeShapeType="1"/>
          </p:cNvSpPr>
          <p:nvPr/>
        </p:nvSpPr>
        <p:spPr bwMode="auto">
          <a:xfrm flipH="1">
            <a:off x="2954338" y="4760913"/>
            <a:ext cx="714375" cy="952500"/>
          </a:xfrm>
          <a:prstGeom prst="line">
            <a:avLst/>
          </a:prstGeom>
          <a:noFill/>
          <a:ln w="12700">
            <a:solidFill>
              <a:schemeClr val="tx1"/>
            </a:solidFill>
            <a:round/>
            <a:headEnd/>
            <a:tailEnd/>
          </a:ln>
        </p:spPr>
        <p:txBody>
          <a:bodyPr wrap="none" anchor="ctr"/>
          <a:lstStyle/>
          <a:p>
            <a:endParaRPr lang="en-US"/>
          </a:p>
        </p:txBody>
      </p:sp>
      <p:sp>
        <p:nvSpPr>
          <p:cNvPr id="12" name="Line 12"/>
          <p:cNvSpPr>
            <a:spLocks noChangeShapeType="1"/>
          </p:cNvSpPr>
          <p:nvPr/>
        </p:nvSpPr>
        <p:spPr bwMode="auto">
          <a:xfrm flipV="1">
            <a:off x="1878013" y="2332038"/>
            <a:ext cx="1371600" cy="552450"/>
          </a:xfrm>
          <a:prstGeom prst="line">
            <a:avLst/>
          </a:prstGeom>
          <a:noFill/>
          <a:ln w="12700">
            <a:solidFill>
              <a:schemeClr val="tx1"/>
            </a:solidFill>
            <a:round/>
            <a:headEnd/>
            <a:tailEnd/>
          </a:ln>
        </p:spPr>
        <p:txBody>
          <a:bodyPr wrap="none" anchor="ctr"/>
          <a:lstStyle/>
          <a:p>
            <a:endParaRPr lang="en-US"/>
          </a:p>
        </p:txBody>
      </p:sp>
      <p:sp>
        <p:nvSpPr>
          <p:cNvPr id="13" name="Text Box 13"/>
          <p:cNvSpPr txBox="1">
            <a:spLocks noChangeArrowheads="1"/>
          </p:cNvSpPr>
          <p:nvPr/>
        </p:nvSpPr>
        <p:spPr bwMode="auto">
          <a:xfrm>
            <a:off x="1223963" y="4583113"/>
            <a:ext cx="509587" cy="336550"/>
          </a:xfrm>
          <a:prstGeom prst="rect">
            <a:avLst/>
          </a:prstGeom>
          <a:noFill/>
          <a:ln w="12700">
            <a:noFill/>
            <a:miter lim="800000"/>
            <a:headEnd/>
            <a:tailEnd/>
          </a:ln>
        </p:spPr>
        <p:txBody>
          <a:bodyPr wrap="none" anchor="ctr">
            <a:spAutoFit/>
          </a:bodyPr>
          <a:lstStyle/>
          <a:p>
            <a:pPr algn="ctr" eaLnBrk="0" hangingPunct="0"/>
            <a:r>
              <a:rPr lang="en-US" sz="1600"/>
              <a:t>Ba</a:t>
            </a:r>
            <a:r>
              <a:rPr lang="en-US" sz="1600" baseline="-25000"/>
              <a:t>2</a:t>
            </a:r>
            <a:endParaRPr lang="en-US" sz="2400"/>
          </a:p>
        </p:txBody>
      </p:sp>
      <p:sp>
        <p:nvSpPr>
          <p:cNvPr id="14" name="Text Box 14"/>
          <p:cNvSpPr txBox="1">
            <a:spLocks noChangeArrowheads="1"/>
          </p:cNvSpPr>
          <p:nvPr/>
        </p:nvSpPr>
        <p:spPr bwMode="auto">
          <a:xfrm>
            <a:off x="1590675" y="4164013"/>
            <a:ext cx="498475" cy="336550"/>
          </a:xfrm>
          <a:prstGeom prst="rect">
            <a:avLst/>
          </a:prstGeom>
          <a:noFill/>
          <a:ln w="12700">
            <a:noFill/>
            <a:miter lim="800000"/>
            <a:headEnd/>
            <a:tailEnd/>
          </a:ln>
        </p:spPr>
        <p:txBody>
          <a:bodyPr wrap="none" anchor="ctr">
            <a:spAutoFit/>
          </a:bodyPr>
          <a:lstStyle/>
          <a:p>
            <a:pPr algn="ctr" eaLnBrk="0" hangingPunct="0"/>
            <a:r>
              <a:rPr lang="en-US" sz="1600"/>
              <a:t>Fu</a:t>
            </a:r>
            <a:r>
              <a:rPr lang="en-US" sz="1600" baseline="-25000"/>
              <a:t>2</a:t>
            </a:r>
            <a:endParaRPr lang="en-US" sz="2400"/>
          </a:p>
        </p:txBody>
      </p:sp>
      <p:sp>
        <p:nvSpPr>
          <p:cNvPr id="15" name="Text Box 15"/>
          <p:cNvSpPr txBox="1">
            <a:spLocks noChangeArrowheads="1"/>
          </p:cNvSpPr>
          <p:nvPr/>
        </p:nvSpPr>
        <p:spPr bwMode="auto">
          <a:xfrm>
            <a:off x="1916113" y="3097213"/>
            <a:ext cx="498475" cy="336550"/>
          </a:xfrm>
          <a:prstGeom prst="rect">
            <a:avLst/>
          </a:prstGeom>
          <a:noFill/>
          <a:ln w="12700">
            <a:noFill/>
            <a:miter lim="800000"/>
            <a:headEnd/>
            <a:tailEnd/>
          </a:ln>
        </p:spPr>
        <p:txBody>
          <a:bodyPr wrap="none" anchor="ctr">
            <a:spAutoFit/>
          </a:bodyPr>
          <a:lstStyle/>
          <a:p>
            <a:pPr algn="ctr" eaLnBrk="0" hangingPunct="0"/>
            <a:r>
              <a:rPr lang="en-US" sz="1600"/>
              <a:t>Fu</a:t>
            </a:r>
            <a:r>
              <a:rPr lang="en-US" sz="1600" baseline="-25000"/>
              <a:t>2</a:t>
            </a:r>
            <a:endParaRPr lang="en-US" sz="2400"/>
          </a:p>
        </p:txBody>
      </p:sp>
      <p:sp>
        <p:nvSpPr>
          <p:cNvPr id="16" name="Text Box 16"/>
          <p:cNvSpPr txBox="1">
            <a:spLocks noChangeArrowheads="1"/>
          </p:cNvSpPr>
          <p:nvPr/>
        </p:nvSpPr>
        <p:spPr bwMode="auto">
          <a:xfrm>
            <a:off x="2747963" y="1706563"/>
            <a:ext cx="509587" cy="336550"/>
          </a:xfrm>
          <a:prstGeom prst="rect">
            <a:avLst/>
          </a:prstGeom>
          <a:noFill/>
          <a:ln w="12700">
            <a:noFill/>
            <a:miter lim="800000"/>
            <a:headEnd/>
            <a:tailEnd/>
          </a:ln>
        </p:spPr>
        <p:txBody>
          <a:bodyPr wrap="none" anchor="ctr">
            <a:spAutoFit/>
          </a:bodyPr>
          <a:lstStyle/>
          <a:p>
            <a:pPr algn="ctr" eaLnBrk="0" hangingPunct="0"/>
            <a:r>
              <a:rPr lang="en-US" sz="1600"/>
              <a:t>Ba</a:t>
            </a:r>
            <a:r>
              <a:rPr lang="en-US" sz="1600" baseline="-25000"/>
              <a:t>1</a:t>
            </a:r>
            <a:endParaRPr lang="en-US" sz="2400"/>
          </a:p>
        </p:txBody>
      </p:sp>
      <p:sp>
        <p:nvSpPr>
          <p:cNvPr id="17" name="Text Box 17"/>
          <p:cNvSpPr txBox="1">
            <a:spLocks noChangeArrowheads="1"/>
          </p:cNvSpPr>
          <p:nvPr/>
        </p:nvSpPr>
        <p:spPr bwMode="auto">
          <a:xfrm>
            <a:off x="2157413" y="5402263"/>
            <a:ext cx="509587" cy="336550"/>
          </a:xfrm>
          <a:prstGeom prst="rect">
            <a:avLst/>
          </a:prstGeom>
          <a:noFill/>
          <a:ln w="12700">
            <a:noFill/>
            <a:miter lim="800000"/>
            <a:headEnd/>
            <a:tailEnd/>
          </a:ln>
        </p:spPr>
        <p:txBody>
          <a:bodyPr wrap="none" anchor="ctr">
            <a:spAutoFit/>
          </a:bodyPr>
          <a:lstStyle/>
          <a:p>
            <a:pPr algn="ctr" eaLnBrk="0" hangingPunct="0"/>
            <a:r>
              <a:rPr lang="en-US" sz="1600"/>
              <a:t>Ba</a:t>
            </a:r>
            <a:r>
              <a:rPr lang="en-US" sz="1600" baseline="-25000"/>
              <a:t>3</a:t>
            </a:r>
            <a:endParaRPr lang="en-US" sz="2400"/>
          </a:p>
        </p:txBody>
      </p:sp>
      <p:sp>
        <p:nvSpPr>
          <p:cNvPr id="18" name="Text Box 18"/>
          <p:cNvSpPr txBox="1">
            <a:spLocks noChangeArrowheads="1"/>
          </p:cNvSpPr>
          <p:nvPr/>
        </p:nvSpPr>
        <p:spPr bwMode="auto">
          <a:xfrm>
            <a:off x="2333625" y="5173663"/>
            <a:ext cx="498475" cy="336550"/>
          </a:xfrm>
          <a:prstGeom prst="rect">
            <a:avLst/>
          </a:prstGeom>
          <a:noFill/>
          <a:ln w="12700">
            <a:noFill/>
            <a:miter lim="800000"/>
            <a:headEnd/>
            <a:tailEnd/>
          </a:ln>
        </p:spPr>
        <p:txBody>
          <a:bodyPr wrap="none" anchor="ctr">
            <a:spAutoFit/>
          </a:bodyPr>
          <a:lstStyle/>
          <a:p>
            <a:pPr algn="ctr" eaLnBrk="0" hangingPunct="0"/>
            <a:r>
              <a:rPr lang="en-US" sz="1600"/>
              <a:t>Fu</a:t>
            </a:r>
            <a:r>
              <a:rPr lang="en-US" sz="1600" baseline="-25000"/>
              <a:t>3</a:t>
            </a:r>
            <a:endParaRPr lang="en-US" sz="2400"/>
          </a:p>
        </p:txBody>
      </p:sp>
      <p:sp>
        <p:nvSpPr>
          <p:cNvPr id="19" name="Text Box 19"/>
          <p:cNvSpPr txBox="1">
            <a:spLocks noChangeArrowheads="1"/>
          </p:cNvSpPr>
          <p:nvPr/>
        </p:nvSpPr>
        <p:spPr bwMode="auto">
          <a:xfrm>
            <a:off x="2474913" y="4945063"/>
            <a:ext cx="520700" cy="336550"/>
          </a:xfrm>
          <a:prstGeom prst="rect">
            <a:avLst/>
          </a:prstGeom>
          <a:noFill/>
          <a:ln w="12700">
            <a:noFill/>
            <a:miter lim="800000"/>
            <a:headEnd/>
            <a:tailEnd/>
          </a:ln>
        </p:spPr>
        <p:txBody>
          <a:bodyPr wrap="none" anchor="ctr">
            <a:spAutoFit/>
          </a:bodyPr>
          <a:lstStyle/>
          <a:p>
            <a:pPr algn="ctr" eaLnBrk="0" hangingPunct="0"/>
            <a:r>
              <a:rPr lang="en-US" sz="1600"/>
              <a:t>Ca</a:t>
            </a:r>
            <a:r>
              <a:rPr lang="en-US" sz="1600" baseline="-25000"/>
              <a:t>3</a:t>
            </a:r>
            <a:endParaRPr lang="en-US" sz="2400"/>
          </a:p>
        </p:txBody>
      </p:sp>
      <p:sp>
        <p:nvSpPr>
          <p:cNvPr id="20" name="Text Box 20"/>
          <p:cNvSpPr txBox="1">
            <a:spLocks noChangeArrowheads="1"/>
          </p:cNvSpPr>
          <p:nvPr/>
        </p:nvSpPr>
        <p:spPr bwMode="auto">
          <a:xfrm>
            <a:off x="3471863" y="5402263"/>
            <a:ext cx="509587" cy="336550"/>
          </a:xfrm>
          <a:prstGeom prst="rect">
            <a:avLst/>
          </a:prstGeom>
          <a:noFill/>
          <a:ln w="12700">
            <a:noFill/>
            <a:miter lim="800000"/>
            <a:headEnd/>
            <a:tailEnd/>
          </a:ln>
        </p:spPr>
        <p:txBody>
          <a:bodyPr wrap="none" anchor="ctr">
            <a:spAutoFit/>
          </a:bodyPr>
          <a:lstStyle/>
          <a:p>
            <a:pPr algn="ctr" eaLnBrk="0" hangingPunct="0"/>
            <a:r>
              <a:rPr lang="en-US" sz="1600"/>
              <a:t>Ba</a:t>
            </a:r>
            <a:r>
              <a:rPr lang="en-US" sz="1600" baseline="-25000"/>
              <a:t>4</a:t>
            </a:r>
            <a:endParaRPr lang="en-US" sz="2400"/>
          </a:p>
        </p:txBody>
      </p:sp>
      <p:sp>
        <p:nvSpPr>
          <p:cNvPr id="21" name="Text Box 21"/>
          <p:cNvSpPr txBox="1">
            <a:spLocks noChangeArrowheads="1"/>
          </p:cNvSpPr>
          <p:nvPr/>
        </p:nvSpPr>
        <p:spPr bwMode="auto">
          <a:xfrm>
            <a:off x="3648075" y="5173663"/>
            <a:ext cx="498475" cy="336550"/>
          </a:xfrm>
          <a:prstGeom prst="rect">
            <a:avLst/>
          </a:prstGeom>
          <a:noFill/>
          <a:ln w="12700">
            <a:noFill/>
            <a:miter lim="800000"/>
            <a:headEnd/>
            <a:tailEnd/>
          </a:ln>
        </p:spPr>
        <p:txBody>
          <a:bodyPr wrap="none" anchor="ctr">
            <a:spAutoFit/>
          </a:bodyPr>
          <a:lstStyle/>
          <a:p>
            <a:pPr algn="ctr" eaLnBrk="0" hangingPunct="0"/>
            <a:r>
              <a:rPr lang="en-US" sz="1600"/>
              <a:t>Fu</a:t>
            </a:r>
            <a:r>
              <a:rPr lang="en-US" sz="1600" baseline="-25000"/>
              <a:t>4</a:t>
            </a:r>
            <a:endParaRPr lang="en-US" sz="2400"/>
          </a:p>
        </p:txBody>
      </p:sp>
      <p:sp>
        <p:nvSpPr>
          <p:cNvPr id="22" name="Text Box 22"/>
          <p:cNvSpPr txBox="1">
            <a:spLocks noChangeArrowheads="1"/>
          </p:cNvSpPr>
          <p:nvPr/>
        </p:nvSpPr>
        <p:spPr bwMode="auto">
          <a:xfrm>
            <a:off x="3789363" y="4945063"/>
            <a:ext cx="520700" cy="336550"/>
          </a:xfrm>
          <a:prstGeom prst="rect">
            <a:avLst/>
          </a:prstGeom>
          <a:noFill/>
          <a:ln w="12700">
            <a:noFill/>
            <a:miter lim="800000"/>
            <a:headEnd/>
            <a:tailEnd/>
          </a:ln>
        </p:spPr>
        <p:txBody>
          <a:bodyPr wrap="none" anchor="ctr">
            <a:spAutoFit/>
          </a:bodyPr>
          <a:lstStyle/>
          <a:p>
            <a:pPr algn="ctr" eaLnBrk="0" hangingPunct="0"/>
            <a:r>
              <a:rPr lang="en-US" sz="1600"/>
              <a:t>Ca</a:t>
            </a:r>
            <a:r>
              <a:rPr lang="en-US" sz="1600" baseline="-25000"/>
              <a:t>4</a:t>
            </a:r>
            <a:endParaRPr lang="en-US" sz="2400"/>
          </a:p>
        </p:txBody>
      </p:sp>
      <p:sp>
        <p:nvSpPr>
          <p:cNvPr id="23" name="Text Box 23"/>
          <p:cNvSpPr txBox="1">
            <a:spLocks noChangeArrowheads="1"/>
          </p:cNvSpPr>
          <p:nvPr/>
        </p:nvSpPr>
        <p:spPr bwMode="auto">
          <a:xfrm>
            <a:off x="3944938" y="4716463"/>
            <a:ext cx="590550" cy="336550"/>
          </a:xfrm>
          <a:prstGeom prst="rect">
            <a:avLst/>
          </a:prstGeom>
          <a:noFill/>
          <a:ln w="12700">
            <a:noFill/>
            <a:miter lim="800000"/>
            <a:headEnd/>
            <a:tailEnd/>
          </a:ln>
        </p:spPr>
        <p:txBody>
          <a:bodyPr wrap="none" anchor="ctr">
            <a:spAutoFit/>
          </a:bodyPr>
          <a:lstStyle/>
          <a:p>
            <a:pPr algn="ctr" eaLnBrk="0" hangingPunct="0"/>
            <a:r>
              <a:rPr lang="en-US" sz="1600"/>
              <a:t>Om</a:t>
            </a:r>
            <a:r>
              <a:rPr lang="en-US" sz="1600" baseline="-25000"/>
              <a:t>4</a:t>
            </a:r>
            <a:endParaRPr lang="en-US" sz="2400"/>
          </a:p>
        </p:txBody>
      </p:sp>
      <p:sp>
        <p:nvSpPr>
          <p:cNvPr id="24" name="Text Box 24"/>
          <p:cNvSpPr txBox="1">
            <a:spLocks noChangeArrowheads="1"/>
          </p:cNvSpPr>
          <p:nvPr/>
        </p:nvSpPr>
        <p:spPr bwMode="auto">
          <a:xfrm>
            <a:off x="4957763" y="5402263"/>
            <a:ext cx="509587" cy="336550"/>
          </a:xfrm>
          <a:prstGeom prst="rect">
            <a:avLst/>
          </a:prstGeom>
          <a:noFill/>
          <a:ln w="12700">
            <a:noFill/>
            <a:miter lim="800000"/>
            <a:headEnd/>
            <a:tailEnd/>
          </a:ln>
        </p:spPr>
        <p:txBody>
          <a:bodyPr wrap="none" anchor="ctr">
            <a:spAutoFit/>
          </a:bodyPr>
          <a:lstStyle/>
          <a:p>
            <a:pPr algn="ctr" eaLnBrk="0" hangingPunct="0"/>
            <a:r>
              <a:rPr lang="en-US" sz="1600"/>
              <a:t>Ba</a:t>
            </a:r>
            <a:r>
              <a:rPr lang="en-US" sz="1600" baseline="-25000"/>
              <a:t>5</a:t>
            </a:r>
            <a:endParaRPr lang="en-US" sz="2400"/>
          </a:p>
        </p:txBody>
      </p:sp>
      <p:sp>
        <p:nvSpPr>
          <p:cNvPr id="25" name="Text Box 25"/>
          <p:cNvSpPr txBox="1">
            <a:spLocks noChangeArrowheads="1"/>
          </p:cNvSpPr>
          <p:nvPr/>
        </p:nvSpPr>
        <p:spPr bwMode="auto">
          <a:xfrm>
            <a:off x="5133975" y="5173663"/>
            <a:ext cx="498475" cy="336550"/>
          </a:xfrm>
          <a:prstGeom prst="rect">
            <a:avLst/>
          </a:prstGeom>
          <a:noFill/>
          <a:ln w="12700">
            <a:noFill/>
            <a:miter lim="800000"/>
            <a:headEnd/>
            <a:tailEnd/>
          </a:ln>
        </p:spPr>
        <p:txBody>
          <a:bodyPr wrap="none" anchor="ctr">
            <a:spAutoFit/>
          </a:bodyPr>
          <a:lstStyle/>
          <a:p>
            <a:pPr algn="ctr" eaLnBrk="0" hangingPunct="0"/>
            <a:r>
              <a:rPr lang="en-US" sz="1600"/>
              <a:t>Fu</a:t>
            </a:r>
            <a:r>
              <a:rPr lang="en-US" sz="1600" baseline="-25000"/>
              <a:t>5</a:t>
            </a:r>
            <a:endParaRPr lang="en-US" sz="2400"/>
          </a:p>
        </p:txBody>
      </p:sp>
      <p:sp>
        <p:nvSpPr>
          <p:cNvPr id="26" name="Text Box 26"/>
          <p:cNvSpPr txBox="1">
            <a:spLocks noChangeArrowheads="1"/>
          </p:cNvSpPr>
          <p:nvPr/>
        </p:nvSpPr>
        <p:spPr bwMode="auto">
          <a:xfrm>
            <a:off x="5275263" y="4945063"/>
            <a:ext cx="520700" cy="336550"/>
          </a:xfrm>
          <a:prstGeom prst="rect">
            <a:avLst/>
          </a:prstGeom>
          <a:noFill/>
          <a:ln w="12700">
            <a:noFill/>
            <a:miter lim="800000"/>
            <a:headEnd/>
            <a:tailEnd/>
          </a:ln>
        </p:spPr>
        <p:txBody>
          <a:bodyPr wrap="none" anchor="ctr">
            <a:spAutoFit/>
          </a:bodyPr>
          <a:lstStyle/>
          <a:p>
            <a:pPr algn="ctr" eaLnBrk="0" hangingPunct="0"/>
            <a:r>
              <a:rPr lang="en-US" sz="1600"/>
              <a:t>Ca</a:t>
            </a:r>
            <a:r>
              <a:rPr lang="en-US" sz="1600" baseline="-25000"/>
              <a:t>5</a:t>
            </a:r>
            <a:endParaRPr lang="en-US" sz="2400"/>
          </a:p>
        </p:txBody>
      </p:sp>
      <p:sp>
        <p:nvSpPr>
          <p:cNvPr id="27" name="Text Box 27"/>
          <p:cNvSpPr txBox="1">
            <a:spLocks noChangeArrowheads="1"/>
          </p:cNvSpPr>
          <p:nvPr/>
        </p:nvSpPr>
        <p:spPr bwMode="auto">
          <a:xfrm>
            <a:off x="5430838" y="4716463"/>
            <a:ext cx="590550" cy="336550"/>
          </a:xfrm>
          <a:prstGeom prst="rect">
            <a:avLst/>
          </a:prstGeom>
          <a:noFill/>
          <a:ln w="12700">
            <a:noFill/>
            <a:miter lim="800000"/>
            <a:headEnd/>
            <a:tailEnd/>
          </a:ln>
        </p:spPr>
        <p:txBody>
          <a:bodyPr wrap="none" anchor="ctr">
            <a:spAutoFit/>
          </a:bodyPr>
          <a:lstStyle/>
          <a:p>
            <a:pPr algn="ctr" eaLnBrk="0" hangingPunct="0"/>
            <a:r>
              <a:rPr lang="en-US" sz="1600"/>
              <a:t>Om</a:t>
            </a:r>
            <a:r>
              <a:rPr lang="en-US" sz="1600" baseline="-25000"/>
              <a:t>5</a:t>
            </a:r>
            <a:endParaRPr lang="en-US" sz="2400"/>
          </a:p>
        </p:txBody>
      </p:sp>
      <p:sp>
        <p:nvSpPr>
          <p:cNvPr id="28" name="Line 28"/>
          <p:cNvSpPr>
            <a:spLocks noChangeShapeType="1"/>
          </p:cNvSpPr>
          <p:nvPr/>
        </p:nvSpPr>
        <p:spPr bwMode="auto">
          <a:xfrm>
            <a:off x="2487613" y="4551363"/>
            <a:ext cx="3109912" cy="0"/>
          </a:xfrm>
          <a:prstGeom prst="line">
            <a:avLst/>
          </a:prstGeom>
          <a:noFill/>
          <a:ln w="12700">
            <a:solidFill>
              <a:schemeClr val="tx1"/>
            </a:solidFill>
            <a:round/>
            <a:headEnd/>
            <a:tailEnd type="triangle" w="med" len="lg"/>
          </a:ln>
        </p:spPr>
        <p:txBody>
          <a:bodyPr wrap="none" anchor="ctr"/>
          <a:lstStyle/>
          <a:p>
            <a:endParaRPr lang="en-US"/>
          </a:p>
        </p:txBody>
      </p:sp>
      <p:sp>
        <p:nvSpPr>
          <p:cNvPr id="29" name="Line 29"/>
          <p:cNvSpPr>
            <a:spLocks noChangeShapeType="1"/>
          </p:cNvSpPr>
          <p:nvPr/>
        </p:nvSpPr>
        <p:spPr bwMode="auto">
          <a:xfrm flipV="1">
            <a:off x="2344738" y="2239963"/>
            <a:ext cx="1292225" cy="2111375"/>
          </a:xfrm>
          <a:prstGeom prst="line">
            <a:avLst/>
          </a:prstGeom>
          <a:noFill/>
          <a:ln w="12700">
            <a:solidFill>
              <a:schemeClr val="tx1"/>
            </a:solidFill>
            <a:round/>
            <a:headEnd/>
            <a:tailEnd type="triangle" w="med" len="lg"/>
          </a:ln>
        </p:spPr>
        <p:txBody>
          <a:bodyPr wrap="none" anchor="ctr"/>
          <a:lstStyle/>
          <a:p>
            <a:endParaRPr lang="en-US"/>
          </a:p>
        </p:txBody>
      </p:sp>
      <p:sp>
        <p:nvSpPr>
          <p:cNvPr id="30" name="Text Box 30"/>
          <p:cNvSpPr txBox="1">
            <a:spLocks noChangeArrowheads="1"/>
          </p:cNvSpPr>
          <p:nvPr/>
        </p:nvSpPr>
        <p:spPr bwMode="auto">
          <a:xfrm>
            <a:off x="5715000" y="614641"/>
            <a:ext cx="1377300" cy="369332"/>
          </a:xfrm>
          <a:prstGeom prst="rect">
            <a:avLst/>
          </a:prstGeom>
          <a:solidFill>
            <a:srgbClr val="FFFF99"/>
          </a:solidFill>
          <a:ln w="12700">
            <a:solidFill>
              <a:schemeClr val="tx1"/>
            </a:solidFill>
            <a:miter lim="800000"/>
            <a:headEnd/>
            <a:tailEnd/>
          </a:ln>
        </p:spPr>
        <p:txBody>
          <a:bodyPr wrap="none" anchor="ctr">
            <a:spAutoFit/>
          </a:bodyPr>
          <a:lstStyle/>
          <a:p>
            <a:pPr algn="ctr" eaLnBrk="0" hangingPunct="0"/>
            <a:r>
              <a:rPr lang="es-ES" dirty="0" smtClean="0"/>
              <a:t>enriquecida</a:t>
            </a:r>
          </a:p>
        </p:txBody>
      </p:sp>
      <p:sp>
        <p:nvSpPr>
          <p:cNvPr id="31" name="Text Box 31"/>
          <p:cNvSpPr txBox="1">
            <a:spLocks noChangeArrowheads="1"/>
          </p:cNvSpPr>
          <p:nvPr/>
        </p:nvSpPr>
        <p:spPr bwMode="auto">
          <a:xfrm>
            <a:off x="7175081" y="2743200"/>
            <a:ext cx="1531188" cy="461665"/>
          </a:xfrm>
          <a:prstGeom prst="rect">
            <a:avLst/>
          </a:prstGeom>
          <a:solidFill>
            <a:srgbClr val="FFFF99"/>
          </a:solidFill>
          <a:ln w="12700">
            <a:solidFill>
              <a:schemeClr val="tx1"/>
            </a:solidFill>
            <a:miter lim="800000"/>
            <a:headEnd/>
            <a:tailEnd/>
          </a:ln>
        </p:spPr>
        <p:txBody>
          <a:bodyPr wrap="none" anchor="ctr">
            <a:spAutoFit/>
          </a:bodyPr>
          <a:lstStyle/>
          <a:p>
            <a:pPr algn="ctr" eaLnBrk="0" hangingPunct="0"/>
            <a:r>
              <a:rPr lang="es-ES" dirty="0" smtClean="0"/>
              <a:t> estructurada</a:t>
            </a:r>
            <a:endParaRPr lang="en-US" sz="2400" dirty="0"/>
          </a:p>
        </p:txBody>
      </p:sp>
      <p:sp>
        <p:nvSpPr>
          <p:cNvPr id="32" name="Text Box 32"/>
          <p:cNvSpPr txBox="1">
            <a:spLocks noChangeArrowheads="1"/>
          </p:cNvSpPr>
          <p:nvPr/>
        </p:nvSpPr>
        <p:spPr bwMode="auto">
          <a:xfrm>
            <a:off x="2239963" y="4275138"/>
            <a:ext cx="768350" cy="379412"/>
          </a:xfrm>
          <a:prstGeom prst="rect">
            <a:avLst/>
          </a:prstGeom>
          <a:solidFill>
            <a:srgbClr val="FFFF99"/>
          </a:solidFill>
          <a:ln w="12700">
            <a:solidFill>
              <a:schemeClr val="tx1"/>
            </a:solidFill>
            <a:miter lim="800000"/>
            <a:headEnd/>
            <a:tailEnd/>
          </a:ln>
        </p:spPr>
        <p:txBody>
          <a:bodyPr wrap="none" anchor="ctr">
            <a:spAutoFit/>
          </a:bodyPr>
          <a:lstStyle/>
          <a:p>
            <a:pPr algn="ctr" eaLnBrk="0" hangingPunct="0"/>
            <a:r>
              <a:rPr lang="en-US"/>
              <a:t>Basal</a:t>
            </a:r>
            <a:endParaRPr lang="en-US" sz="2400"/>
          </a:p>
        </p:txBody>
      </p:sp>
      <p:sp>
        <p:nvSpPr>
          <p:cNvPr id="33" name="Text Box 33"/>
          <p:cNvSpPr txBox="1">
            <a:spLocks noChangeArrowheads="1"/>
          </p:cNvSpPr>
          <p:nvPr/>
        </p:nvSpPr>
        <p:spPr bwMode="auto">
          <a:xfrm>
            <a:off x="0" y="4778444"/>
            <a:ext cx="1327608" cy="707886"/>
          </a:xfrm>
          <a:prstGeom prst="rect">
            <a:avLst/>
          </a:prstGeom>
          <a:noFill/>
          <a:ln w="12700">
            <a:noFill/>
            <a:miter lim="800000"/>
            <a:headEnd/>
            <a:tailEnd/>
          </a:ln>
        </p:spPr>
        <p:txBody>
          <a:bodyPr wrap="none" anchor="ctr">
            <a:spAutoFit/>
          </a:bodyPr>
          <a:lstStyle/>
          <a:p>
            <a:pPr algn="ctr"/>
            <a:r>
              <a:rPr lang="es-ES" sz="2000" dirty="0" smtClean="0"/>
              <a:t>Condición</a:t>
            </a:r>
          </a:p>
          <a:p>
            <a:pPr algn="ctr"/>
            <a:r>
              <a:rPr lang="es-ES" sz="2000" dirty="0" smtClean="0"/>
              <a:t>basal</a:t>
            </a:r>
            <a:endParaRPr lang="es-ES" sz="2000" dirty="0"/>
          </a:p>
        </p:txBody>
      </p:sp>
      <p:sp>
        <p:nvSpPr>
          <p:cNvPr id="34" name="Text Box 34"/>
          <p:cNvSpPr txBox="1">
            <a:spLocks noChangeArrowheads="1"/>
          </p:cNvSpPr>
          <p:nvPr/>
        </p:nvSpPr>
        <p:spPr bwMode="auto">
          <a:xfrm>
            <a:off x="1476660" y="5770533"/>
            <a:ext cx="2666243" cy="400110"/>
          </a:xfrm>
          <a:prstGeom prst="rect">
            <a:avLst/>
          </a:prstGeom>
          <a:noFill/>
          <a:ln w="12700">
            <a:noFill/>
            <a:miter lim="800000"/>
            <a:headEnd/>
            <a:tailEnd/>
          </a:ln>
        </p:spPr>
        <p:txBody>
          <a:bodyPr wrap="none" anchor="ctr">
            <a:spAutoFit/>
          </a:bodyPr>
          <a:lstStyle/>
          <a:p>
            <a:pPr algn="ctr" eaLnBrk="0" hangingPunct="0"/>
            <a:r>
              <a:rPr lang="en-US" sz="2000" dirty="0" err="1" smtClean="0"/>
              <a:t>Trayectoria</a:t>
            </a:r>
            <a:r>
              <a:rPr lang="en-US" sz="2000" dirty="0" smtClean="0"/>
              <a:t> </a:t>
            </a:r>
            <a:r>
              <a:rPr lang="en-US" sz="2000" dirty="0" err="1" smtClean="0"/>
              <a:t>estructura</a:t>
            </a:r>
            <a:endParaRPr lang="en-US" sz="2400" dirty="0"/>
          </a:p>
        </p:txBody>
      </p:sp>
      <p:sp>
        <p:nvSpPr>
          <p:cNvPr id="35" name="Text Box 35"/>
          <p:cNvSpPr txBox="1">
            <a:spLocks noChangeArrowheads="1"/>
          </p:cNvSpPr>
          <p:nvPr/>
        </p:nvSpPr>
        <p:spPr bwMode="auto">
          <a:xfrm rot="-3481245">
            <a:off x="153035" y="2133247"/>
            <a:ext cx="3634702" cy="400110"/>
          </a:xfrm>
          <a:prstGeom prst="rect">
            <a:avLst/>
          </a:prstGeom>
          <a:noFill/>
          <a:ln w="12700">
            <a:noFill/>
            <a:miter lim="800000"/>
            <a:headEnd/>
            <a:tailEnd/>
          </a:ln>
        </p:spPr>
        <p:txBody>
          <a:bodyPr wrap="square" anchor="ctr">
            <a:spAutoFit/>
          </a:bodyPr>
          <a:lstStyle/>
          <a:p>
            <a:pPr algn="ctr" eaLnBrk="0" hangingPunct="0"/>
            <a:r>
              <a:rPr lang="es-ES" sz="2000" dirty="0" smtClean="0"/>
              <a:t>Trayectoria enriquecimiento</a:t>
            </a:r>
            <a:endParaRPr lang="en-US" sz="2400" dirty="0"/>
          </a:p>
        </p:txBody>
      </p:sp>
      <p:sp>
        <p:nvSpPr>
          <p:cNvPr id="36" name="Line 36"/>
          <p:cNvSpPr>
            <a:spLocks noChangeShapeType="1"/>
          </p:cNvSpPr>
          <p:nvPr/>
        </p:nvSpPr>
        <p:spPr bwMode="auto">
          <a:xfrm flipV="1">
            <a:off x="2895600" y="762000"/>
            <a:ext cx="152400" cy="228600"/>
          </a:xfrm>
          <a:prstGeom prst="line">
            <a:avLst/>
          </a:prstGeom>
          <a:noFill/>
          <a:ln w="38100" cmpd="dbl">
            <a:solidFill>
              <a:schemeClr val="tx1"/>
            </a:solidFill>
            <a:round/>
            <a:headEnd/>
            <a:tailEnd type="stealth" w="lg" len="lg"/>
          </a:ln>
        </p:spPr>
        <p:txBody>
          <a:bodyPr wrap="none" anchor="ctr"/>
          <a:lstStyle/>
          <a:p>
            <a:endParaRPr lang="en-US"/>
          </a:p>
        </p:txBody>
      </p:sp>
      <p:sp>
        <p:nvSpPr>
          <p:cNvPr id="37" name="Line 37"/>
          <p:cNvSpPr>
            <a:spLocks noChangeShapeType="1"/>
          </p:cNvSpPr>
          <p:nvPr/>
        </p:nvSpPr>
        <p:spPr bwMode="auto">
          <a:xfrm>
            <a:off x="4183063" y="6008688"/>
            <a:ext cx="2095500" cy="0"/>
          </a:xfrm>
          <a:prstGeom prst="line">
            <a:avLst/>
          </a:prstGeom>
          <a:noFill/>
          <a:ln w="38100" cmpd="dbl">
            <a:solidFill>
              <a:schemeClr val="tx1"/>
            </a:solidFill>
            <a:round/>
            <a:headEnd/>
            <a:tailEnd type="stealth" w="lg" len="lg"/>
          </a:ln>
        </p:spPr>
        <p:txBody>
          <a:bodyPr wrap="none" anchor="ctr"/>
          <a:lstStyle/>
          <a:p>
            <a:endParaRPr lang="en-US"/>
          </a:p>
        </p:txBody>
      </p:sp>
      <p:sp>
        <p:nvSpPr>
          <p:cNvPr id="38" name="Line 38"/>
          <p:cNvSpPr>
            <a:spLocks noChangeShapeType="1"/>
          </p:cNvSpPr>
          <p:nvPr/>
        </p:nvSpPr>
        <p:spPr bwMode="auto">
          <a:xfrm flipV="1">
            <a:off x="3749675" y="2286000"/>
            <a:ext cx="3184525" cy="6350"/>
          </a:xfrm>
          <a:prstGeom prst="line">
            <a:avLst/>
          </a:prstGeom>
          <a:noFill/>
          <a:ln w="15875">
            <a:solidFill>
              <a:schemeClr val="tx1"/>
            </a:solidFill>
            <a:prstDash val="sysDot"/>
            <a:round/>
            <a:headEnd/>
            <a:tailEnd/>
          </a:ln>
        </p:spPr>
        <p:txBody>
          <a:bodyPr wrap="none" anchor="ctr"/>
          <a:lstStyle/>
          <a:p>
            <a:endParaRPr lang="en-US"/>
          </a:p>
        </p:txBody>
      </p:sp>
      <p:sp>
        <p:nvSpPr>
          <p:cNvPr id="39" name="Line 39"/>
          <p:cNvSpPr>
            <a:spLocks noChangeShapeType="1"/>
          </p:cNvSpPr>
          <p:nvPr/>
        </p:nvSpPr>
        <p:spPr bwMode="auto">
          <a:xfrm flipV="1">
            <a:off x="5616575" y="2286000"/>
            <a:ext cx="1317625" cy="2127250"/>
          </a:xfrm>
          <a:prstGeom prst="line">
            <a:avLst/>
          </a:prstGeom>
          <a:noFill/>
          <a:ln w="15875">
            <a:solidFill>
              <a:schemeClr val="tx1"/>
            </a:solidFill>
            <a:prstDash val="sysDot"/>
            <a:round/>
            <a:headEnd/>
            <a:tailEnd/>
          </a:ln>
        </p:spPr>
        <p:txBody>
          <a:bodyPr wrap="none" anchor="ctr"/>
          <a:lstStyle/>
          <a:p>
            <a:endParaRPr lang="en-US"/>
          </a:p>
        </p:txBody>
      </p:sp>
      <p:sp>
        <p:nvSpPr>
          <p:cNvPr id="40" name="AutoShape 40"/>
          <p:cNvSpPr>
            <a:spLocks noChangeArrowheads="1"/>
          </p:cNvSpPr>
          <p:nvPr/>
        </p:nvSpPr>
        <p:spPr bwMode="auto">
          <a:xfrm>
            <a:off x="6915150" y="2209800"/>
            <a:ext cx="95250" cy="95250"/>
          </a:xfrm>
          <a:prstGeom prst="star16">
            <a:avLst>
              <a:gd name="adj" fmla="val 37500"/>
            </a:avLst>
          </a:prstGeom>
          <a:solidFill>
            <a:srgbClr val="FFFFFF"/>
          </a:solidFill>
          <a:ln w="12700">
            <a:solidFill>
              <a:schemeClr val="tx1"/>
            </a:solidFill>
            <a:miter lim="800000"/>
            <a:headEnd/>
            <a:tailEnd/>
          </a:ln>
        </p:spPr>
        <p:txBody>
          <a:bodyPr wrap="none" anchor="ctr"/>
          <a:lstStyle/>
          <a:p>
            <a:pPr eaLnBrk="0" hangingPunct="0"/>
            <a:endParaRPr lang="en-US" sz="2800"/>
          </a:p>
        </p:txBody>
      </p:sp>
      <p:sp>
        <p:nvSpPr>
          <p:cNvPr id="41" name="Text Box 41"/>
          <p:cNvSpPr txBox="1">
            <a:spLocks noChangeArrowheads="1"/>
          </p:cNvSpPr>
          <p:nvPr/>
        </p:nvSpPr>
        <p:spPr bwMode="auto">
          <a:xfrm>
            <a:off x="6535139" y="4730850"/>
            <a:ext cx="937822" cy="307777"/>
          </a:xfrm>
          <a:prstGeom prst="rect">
            <a:avLst/>
          </a:prstGeom>
          <a:solidFill>
            <a:srgbClr val="FFC000">
              <a:alpha val="59999"/>
            </a:srgbClr>
          </a:solidFill>
          <a:ln w="12700">
            <a:noFill/>
            <a:miter lim="800000"/>
            <a:headEnd/>
            <a:tailEnd/>
          </a:ln>
        </p:spPr>
        <p:txBody>
          <a:bodyPr wrap="none" anchor="ctr">
            <a:spAutoFit/>
          </a:bodyPr>
          <a:lstStyle/>
          <a:p>
            <a:pPr algn="ctr" eaLnBrk="0" hangingPunct="0"/>
            <a:r>
              <a:rPr lang="en-US" sz="1400" i="1" dirty="0" err="1" smtClean="0">
                <a:latin typeface="Times New Roman" pitchFamily="18" charset="0"/>
              </a:rPr>
              <a:t>omnivoros</a:t>
            </a:r>
            <a:endParaRPr lang="en-US" sz="1400" i="1" dirty="0">
              <a:latin typeface="Times New Roman" pitchFamily="18" charset="0"/>
            </a:endParaRPr>
          </a:p>
        </p:txBody>
      </p:sp>
      <p:sp>
        <p:nvSpPr>
          <p:cNvPr id="42" name="Text Box 42"/>
          <p:cNvSpPr txBox="1">
            <a:spLocks noChangeArrowheads="1"/>
          </p:cNvSpPr>
          <p:nvPr/>
        </p:nvSpPr>
        <p:spPr bwMode="auto">
          <a:xfrm>
            <a:off x="6347714" y="4961037"/>
            <a:ext cx="958660" cy="307777"/>
          </a:xfrm>
          <a:prstGeom prst="rect">
            <a:avLst/>
          </a:prstGeom>
          <a:solidFill>
            <a:srgbClr val="FFC000">
              <a:alpha val="59999"/>
            </a:srgbClr>
          </a:solidFill>
          <a:ln w="12700">
            <a:noFill/>
            <a:miter lim="800000"/>
            <a:headEnd/>
            <a:tailEnd/>
          </a:ln>
        </p:spPr>
        <p:txBody>
          <a:bodyPr wrap="none" anchor="ctr">
            <a:spAutoFit/>
          </a:bodyPr>
          <a:lstStyle/>
          <a:p>
            <a:pPr algn="ctr" eaLnBrk="0" hangingPunct="0"/>
            <a:r>
              <a:rPr lang="en-US" sz="1400" i="1" dirty="0" err="1" smtClean="0">
                <a:latin typeface="Times New Roman" pitchFamily="18" charset="0"/>
              </a:rPr>
              <a:t>carnívoros</a:t>
            </a:r>
            <a:endParaRPr lang="en-US" sz="1400" i="1" dirty="0">
              <a:latin typeface="Times New Roman" pitchFamily="18" charset="0"/>
            </a:endParaRPr>
          </a:p>
        </p:txBody>
      </p:sp>
      <p:sp>
        <p:nvSpPr>
          <p:cNvPr id="43" name="Text Box 43"/>
          <p:cNvSpPr txBox="1">
            <a:spLocks noChangeArrowheads="1"/>
          </p:cNvSpPr>
          <p:nvPr/>
        </p:nvSpPr>
        <p:spPr bwMode="auto">
          <a:xfrm>
            <a:off x="6212831" y="5189637"/>
            <a:ext cx="947440" cy="307777"/>
          </a:xfrm>
          <a:prstGeom prst="rect">
            <a:avLst/>
          </a:prstGeom>
          <a:solidFill>
            <a:srgbClr val="FFC000">
              <a:alpha val="59999"/>
            </a:srgbClr>
          </a:solidFill>
          <a:ln w="12700">
            <a:noFill/>
            <a:miter lim="800000"/>
            <a:headEnd/>
            <a:tailEnd/>
          </a:ln>
        </p:spPr>
        <p:txBody>
          <a:bodyPr wrap="none" anchor="ctr">
            <a:spAutoFit/>
          </a:bodyPr>
          <a:lstStyle/>
          <a:p>
            <a:pPr algn="ctr" eaLnBrk="0" hangingPunct="0"/>
            <a:r>
              <a:rPr lang="en-US" sz="1400" i="1" dirty="0" err="1" smtClean="0">
                <a:latin typeface="Times New Roman" pitchFamily="18" charset="0"/>
              </a:rPr>
              <a:t>fungivoros</a:t>
            </a:r>
            <a:endParaRPr lang="en-US" sz="1400" i="1" dirty="0">
              <a:latin typeface="Times New Roman" pitchFamily="18" charset="0"/>
            </a:endParaRPr>
          </a:p>
        </p:txBody>
      </p:sp>
      <p:sp>
        <p:nvSpPr>
          <p:cNvPr id="44" name="Text Box 44"/>
          <p:cNvSpPr txBox="1">
            <a:spLocks noChangeArrowheads="1"/>
          </p:cNvSpPr>
          <p:nvPr/>
        </p:nvSpPr>
        <p:spPr bwMode="auto">
          <a:xfrm>
            <a:off x="5997402" y="5418237"/>
            <a:ext cx="1178272" cy="307777"/>
          </a:xfrm>
          <a:prstGeom prst="rect">
            <a:avLst/>
          </a:prstGeom>
          <a:solidFill>
            <a:srgbClr val="FFC000">
              <a:alpha val="59999"/>
            </a:srgbClr>
          </a:solidFill>
          <a:ln w="12700">
            <a:noFill/>
            <a:miter lim="800000"/>
            <a:headEnd/>
            <a:tailEnd/>
          </a:ln>
        </p:spPr>
        <p:txBody>
          <a:bodyPr wrap="none" anchor="ctr">
            <a:spAutoFit/>
          </a:bodyPr>
          <a:lstStyle/>
          <a:p>
            <a:pPr algn="ctr" eaLnBrk="0" hangingPunct="0"/>
            <a:r>
              <a:rPr lang="en-US" sz="1400" i="1" dirty="0" err="1" smtClean="0">
                <a:latin typeface="Times New Roman" pitchFamily="18" charset="0"/>
              </a:rPr>
              <a:t>bacteriovoros</a:t>
            </a:r>
            <a:endParaRPr lang="en-US" sz="1400" i="1" dirty="0">
              <a:latin typeface="Times New Roman" pitchFamily="18" charset="0"/>
            </a:endParaRPr>
          </a:p>
        </p:txBody>
      </p:sp>
      <p:sp>
        <p:nvSpPr>
          <p:cNvPr id="45" name="Text Box 45"/>
          <p:cNvSpPr txBox="1">
            <a:spLocks noChangeArrowheads="1"/>
          </p:cNvSpPr>
          <p:nvPr/>
        </p:nvSpPr>
        <p:spPr bwMode="auto">
          <a:xfrm>
            <a:off x="434331" y="3513237"/>
            <a:ext cx="947439" cy="307777"/>
          </a:xfrm>
          <a:prstGeom prst="rect">
            <a:avLst/>
          </a:prstGeom>
          <a:noFill/>
          <a:ln w="12700">
            <a:noFill/>
            <a:miter lim="800000"/>
            <a:headEnd/>
            <a:tailEnd/>
          </a:ln>
        </p:spPr>
        <p:txBody>
          <a:bodyPr wrap="none" anchor="ctr">
            <a:spAutoFit/>
          </a:bodyPr>
          <a:lstStyle/>
          <a:p>
            <a:pPr algn="ctr" eaLnBrk="0" hangingPunct="0"/>
            <a:r>
              <a:rPr lang="en-US" sz="1400" i="1" dirty="0" err="1" smtClean="0">
                <a:latin typeface="Times New Roman" pitchFamily="18" charset="0"/>
              </a:rPr>
              <a:t>fungivoros</a:t>
            </a:r>
            <a:endParaRPr lang="en-US" sz="1400" i="1" dirty="0">
              <a:latin typeface="Times New Roman" pitchFamily="18" charset="0"/>
            </a:endParaRPr>
          </a:p>
        </p:txBody>
      </p:sp>
      <p:sp>
        <p:nvSpPr>
          <p:cNvPr id="46" name="Text Box 46"/>
          <p:cNvSpPr txBox="1">
            <a:spLocks noChangeArrowheads="1"/>
          </p:cNvSpPr>
          <p:nvPr/>
        </p:nvSpPr>
        <p:spPr bwMode="auto">
          <a:xfrm>
            <a:off x="-47798" y="3995837"/>
            <a:ext cx="1178272" cy="307777"/>
          </a:xfrm>
          <a:prstGeom prst="rect">
            <a:avLst/>
          </a:prstGeom>
          <a:noFill/>
          <a:ln w="12700">
            <a:noFill/>
            <a:miter lim="800000"/>
            <a:headEnd/>
            <a:tailEnd/>
          </a:ln>
        </p:spPr>
        <p:txBody>
          <a:bodyPr wrap="none" anchor="ctr">
            <a:spAutoFit/>
          </a:bodyPr>
          <a:lstStyle/>
          <a:p>
            <a:pPr algn="ctr" eaLnBrk="0" hangingPunct="0"/>
            <a:r>
              <a:rPr lang="en-US" sz="1400" i="1" dirty="0" err="1" smtClean="0">
                <a:latin typeface="Times New Roman" pitchFamily="18" charset="0"/>
              </a:rPr>
              <a:t>bacteriovoros</a:t>
            </a:r>
            <a:endParaRPr lang="en-US" sz="1400" i="1" dirty="0">
              <a:latin typeface="Times New Roman" pitchFamily="18" charset="0"/>
            </a:endParaRPr>
          </a:p>
        </p:txBody>
      </p:sp>
      <p:sp>
        <p:nvSpPr>
          <p:cNvPr id="47" name="Text Box 47"/>
          <p:cNvSpPr txBox="1">
            <a:spLocks noChangeArrowheads="1"/>
          </p:cNvSpPr>
          <p:nvPr/>
        </p:nvSpPr>
        <p:spPr bwMode="auto">
          <a:xfrm rot="-3333818">
            <a:off x="2736205" y="1081188"/>
            <a:ext cx="947440" cy="307777"/>
          </a:xfrm>
          <a:prstGeom prst="rect">
            <a:avLst/>
          </a:prstGeom>
          <a:solidFill>
            <a:srgbClr val="FFC000">
              <a:alpha val="59999"/>
            </a:srgbClr>
          </a:solidFill>
          <a:ln w="12700">
            <a:noFill/>
            <a:miter lim="800000"/>
            <a:headEnd/>
            <a:tailEnd/>
          </a:ln>
        </p:spPr>
        <p:txBody>
          <a:bodyPr wrap="none" anchor="ctr">
            <a:spAutoFit/>
          </a:bodyPr>
          <a:lstStyle/>
          <a:p>
            <a:pPr algn="ctr" eaLnBrk="0" hangingPunct="0"/>
            <a:r>
              <a:rPr lang="en-US" sz="1400" i="1" dirty="0" err="1" smtClean="0">
                <a:latin typeface="Times New Roman" pitchFamily="18" charset="0"/>
              </a:rPr>
              <a:t>fungivoros</a:t>
            </a:r>
            <a:endParaRPr lang="en-US" sz="1400" dirty="0">
              <a:latin typeface="Times New Roman" pitchFamily="18" charset="0"/>
            </a:endParaRPr>
          </a:p>
        </p:txBody>
      </p:sp>
      <p:sp>
        <p:nvSpPr>
          <p:cNvPr id="48" name="Text Box 48"/>
          <p:cNvSpPr txBox="1">
            <a:spLocks noChangeArrowheads="1"/>
          </p:cNvSpPr>
          <p:nvPr/>
        </p:nvSpPr>
        <p:spPr bwMode="auto">
          <a:xfrm rot="-3329394">
            <a:off x="3143077" y="843063"/>
            <a:ext cx="1178272" cy="307777"/>
          </a:xfrm>
          <a:prstGeom prst="rect">
            <a:avLst/>
          </a:prstGeom>
          <a:solidFill>
            <a:srgbClr val="FFC000">
              <a:alpha val="59999"/>
            </a:srgbClr>
          </a:solidFill>
          <a:ln w="12700">
            <a:noFill/>
            <a:miter lim="800000"/>
            <a:headEnd/>
            <a:tailEnd/>
          </a:ln>
        </p:spPr>
        <p:txBody>
          <a:bodyPr wrap="none" anchor="ctr">
            <a:spAutoFit/>
          </a:bodyPr>
          <a:lstStyle/>
          <a:p>
            <a:pPr algn="ctr" eaLnBrk="0" hangingPunct="0"/>
            <a:r>
              <a:rPr lang="en-US" sz="1400" i="1" dirty="0" err="1" smtClean="0">
                <a:latin typeface="Times New Roman" pitchFamily="18" charset="0"/>
              </a:rPr>
              <a:t>bacteriovoros</a:t>
            </a:r>
            <a:endParaRPr lang="en-US" sz="1400" dirty="0">
              <a:latin typeface="Times New Roman" pitchFamily="18" charset="0"/>
            </a:endParaRPr>
          </a:p>
        </p:txBody>
      </p:sp>
      <p:sp>
        <p:nvSpPr>
          <p:cNvPr id="49" name="Text Box 49"/>
          <p:cNvSpPr txBox="1">
            <a:spLocks noChangeArrowheads="1"/>
          </p:cNvSpPr>
          <p:nvPr/>
        </p:nvSpPr>
        <p:spPr bwMode="auto">
          <a:xfrm>
            <a:off x="0" y="0"/>
            <a:ext cx="5486400" cy="523220"/>
          </a:xfrm>
          <a:prstGeom prst="rect">
            <a:avLst/>
          </a:prstGeom>
          <a:noFill/>
          <a:ln w="12700">
            <a:noFill/>
            <a:miter lim="800000"/>
            <a:headEnd/>
            <a:tailEnd/>
          </a:ln>
        </p:spPr>
        <p:txBody>
          <a:bodyPr wrap="square" anchor="ctr">
            <a:spAutoFit/>
          </a:bodyPr>
          <a:lstStyle/>
          <a:p>
            <a:r>
              <a:rPr lang="es-ES" sz="2800" dirty="0" smtClean="0"/>
              <a:t>Análisis de Gremios Funcionales</a:t>
            </a:r>
            <a:endParaRPr lang="es-ES" sz="2800" dirty="0"/>
          </a:p>
        </p:txBody>
      </p:sp>
      <p:sp>
        <p:nvSpPr>
          <p:cNvPr id="50" name="Rectangle 50"/>
          <p:cNvSpPr>
            <a:spLocks noChangeArrowheads="1"/>
          </p:cNvSpPr>
          <p:nvPr/>
        </p:nvSpPr>
        <p:spPr bwMode="auto">
          <a:xfrm>
            <a:off x="152400" y="1447800"/>
            <a:ext cx="1794081" cy="720197"/>
          </a:xfrm>
          <a:prstGeom prst="rect">
            <a:avLst/>
          </a:prstGeom>
          <a:noFill/>
          <a:ln w="9525">
            <a:noFill/>
            <a:miter lim="800000"/>
            <a:headEnd/>
            <a:tailEnd/>
          </a:ln>
        </p:spPr>
        <p:txBody>
          <a:bodyPr wrap="none">
            <a:spAutoFit/>
          </a:bodyPr>
          <a:lstStyle/>
          <a:p>
            <a:pPr eaLnBrk="0" hangingPunct="0">
              <a:spcBef>
                <a:spcPct val="20000"/>
              </a:spcBef>
              <a:buFontTx/>
              <a:buChar char="•"/>
            </a:pPr>
            <a:r>
              <a:rPr lang="es-ES" sz="1200" dirty="0" smtClean="0"/>
              <a:t>Enriquecimiento</a:t>
            </a:r>
            <a:r>
              <a:rPr lang="en-US" sz="1200" dirty="0" smtClean="0"/>
              <a:t> </a:t>
            </a:r>
            <a:r>
              <a:rPr lang="en-US" sz="1200" dirty="0" err="1" smtClean="0"/>
              <a:t>indice</a:t>
            </a:r>
            <a:endParaRPr lang="en-US" sz="1200" dirty="0"/>
          </a:p>
          <a:p>
            <a:pPr eaLnBrk="0" hangingPunct="0">
              <a:spcBef>
                <a:spcPct val="20000"/>
              </a:spcBef>
            </a:pPr>
            <a:r>
              <a:rPr lang="en-US" sz="1200" dirty="0"/>
              <a:t>100 (w1.cp1 + w2.Fu2) </a:t>
            </a:r>
          </a:p>
          <a:p>
            <a:pPr eaLnBrk="0" hangingPunct="0">
              <a:spcBef>
                <a:spcPct val="20000"/>
              </a:spcBef>
            </a:pPr>
            <a:r>
              <a:rPr lang="en-US" sz="1200" dirty="0"/>
              <a:t>/ (w1.cp1 + w2.cp2 )</a:t>
            </a:r>
          </a:p>
        </p:txBody>
      </p:sp>
      <p:sp>
        <p:nvSpPr>
          <p:cNvPr id="51" name="Rectangle 51"/>
          <p:cNvSpPr>
            <a:spLocks noChangeArrowheads="1"/>
          </p:cNvSpPr>
          <p:nvPr/>
        </p:nvSpPr>
        <p:spPr bwMode="auto">
          <a:xfrm>
            <a:off x="3352800" y="6400800"/>
            <a:ext cx="4233851" cy="276999"/>
          </a:xfrm>
          <a:prstGeom prst="rect">
            <a:avLst/>
          </a:prstGeom>
          <a:noFill/>
          <a:ln w="9525">
            <a:noFill/>
            <a:miter lim="800000"/>
            <a:headEnd/>
            <a:tailEnd/>
          </a:ln>
        </p:spPr>
        <p:txBody>
          <a:bodyPr wrap="none">
            <a:spAutoFit/>
          </a:bodyPr>
          <a:lstStyle/>
          <a:p>
            <a:pPr eaLnBrk="0" hangingPunct="0">
              <a:spcBef>
                <a:spcPct val="20000"/>
              </a:spcBef>
              <a:buFontTx/>
              <a:buChar char="•"/>
            </a:pPr>
            <a:r>
              <a:rPr lang="en-US" sz="1200" dirty="0" err="1" smtClean="0"/>
              <a:t>Estructura</a:t>
            </a:r>
            <a:r>
              <a:rPr lang="en-US" sz="1200" dirty="0" smtClean="0"/>
              <a:t> </a:t>
            </a:r>
            <a:r>
              <a:rPr lang="en-US" sz="1200" dirty="0" err="1" smtClean="0"/>
              <a:t>Indice</a:t>
            </a:r>
            <a:r>
              <a:rPr lang="en-US" sz="1200" dirty="0" smtClean="0"/>
              <a:t> </a:t>
            </a:r>
            <a:r>
              <a:rPr lang="en-US" sz="1200" dirty="0"/>
              <a:t>= 100 wi.cpi / (wi.cpi + w2.cp2 ) for </a:t>
            </a:r>
            <a:r>
              <a:rPr lang="en-US" sz="1200" dirty="0" err="1"/>
              <a:t>i</a:t>
            </a:r>
            <a:r>
              <a:rPr lang="en-US" sz="1200" dirty="0"/>
              <a:t> = 3-5</a:t>
            </a:r>
          </a:p>
        </p:txBody>
      </p:sp>
      <p:sp>
        <p:nvSpPr>
          <p:cNvPr id="52" name="Text Box 52"/>
          <p:cNvSpPr txBox="1">
            <a:spLocks noChangeArrowheads="1"/>
          </p:cNvSpPr>
          <p:nvPr/>
        </p:nvSpPr>
        <p:spPr bwMode="auto">
          <a:xfrm>
            <a:off x="52388" y="6477000"/>
            <a:ext cx="1776412" cy="346075"/>
          </a:xfrm>
          <a:prstGeom prst="rect">
            <a:avLst/>
          </a:prstGeom>
          <a:noFill/>
          <a:ln w="9525">
            <a:solidFill>
              <a:schemeClr val="tx1"/>
            </a:solidFill>
            <a:miter lim="800000"/>
            <a:headEnd/>
            <a:tailEnd/>
          </a:ln>
        </p:spPr>
        <p:txBody>
          <a:bodyPr wrap="none">
            <a:spAutoFit/>
          </a:bodyPr>
          <a:lstStyle/>
          <a:p>
            <a:pPr eaLnBrk="0" hangingPunct="0"/>
            <a:r>
              <a:rPr lang="en-US" sz="1600"/>
              <a:t>Ferris et al., 2001</a:t>
            </a:r>
          </a:p>
        </p:txBody>
      </p:sp>
      <p:sp>
        <p:nvSpPr>
          <p:cNvPr id="53" name="Line 53"/>
          <p:cNvSpPr>
            <a:spLocks noChangeShapeType="1"/>
          </p:cNvSpPr>
          <p:nvPr/>
        </p:nvSpPr>
        <p:spPr bwMode="auto">
          <a:xfrm flipH="1">
            <a:off x="4419600" y="1066800"/>
            <a:ext cx="1981200" cy="3276600"/>
          </a:xfrm>
          <a:prstGeom prst="line">
            <a:avLst/>
          </a:prstGeom>
          <a:noFill/>
          <a:ln w="9525">
            <a:solidFill>
              <a:schemeClr val="tx1"/>
            </a:solidFill>
            <a:prstDash val="lgDash"/>
            <a:round/>
            <a:headEnd/>
            <a:tailEnd/>
          </a:ln>
        </p:spPr>
        <p:txBody>
          <a:bodyPr/>
          <a:lstStyle/>
          <a:p>
            <a:endParaRPr lang="en-US"/>
          </a:p>
        </p:txBody>
      </p:sp>
      <p:sp>
        <p:nvSpPr>
          <p:cNvPr id="54" name="Line 54"/>
          <p:cNvSpPr>
            <a:spLocks noChangeShapeType="1"/>
          </p:cNvSpPr>
          <p:nvPr/>
        </p:nvSpPr>
        <p:spPr bwMode="auto">
          <a:xfrm>
            <a:off x="3581400" y="2743200"/>
            <a:ext cx="3962400" cy="0"/>
          </a:xfrm>
          <a:prstGeom prst="line">
            <a:avLst/>
          </a:prstGeom>
          <a:noFill/>
          <a:ln w="9525">
            <a:solidFill>
              <a:schemeClr val="tx1"/>
            </a:solidFill>
            <a:prstDash val="lgDash"/>
            <a:round/>
            <a:headEnd/>
            <a:tailEnd/>
          </a:ln>
        </p:spPr>
        <p:txBody>
          <a:bodyPr/>
          <a:lstStyle/>
          <a:p>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a:spLocks noChangeArrowheads="1"/>
          </p:cNvSpPr>
          <p:nvPr/>
        </p:nvSpPr>
        <p:spPr bwMode="auto">
          <a:xfrm>
            <a:off x="2590800" y="1066800"/>
            <a:ext cx="5943600" cy="3276600"/>
          </a:xfrm>
          <a:prstGeom prst="parallelogram">
            <a:avLst>
              <a:gd name="adj" fmla="val 60994"/>
            </a:avLst>
          </a:prstGeom>
          <a:gradFill rotWithShape="0">
            <a:gsLst>
              <a:gs pos="0">
                <a:schemeClr val="accent1"/>
              </a:gs>
              <a:gs pos="100000">
                <a:srgbClr val="CC6600"/>
              </a:gs>
            </a:gsLst>
            <a:lin ang="2700000" scaled="1"/>
          </a:gradFill>
          <a:ln w="9525">
            <a:solidFill>
              <a:schemeClr val="tx1"/>
            </a:solidFill>
            <a:miter lim="800000"/>
            <a:headEnd/>
            <a:tailEnd/>
          </a:ln>
        </p:spPr>
        <p:txBody>
          <a:bodyPr wrap="none" anchor="ctr"/>
          <a:lstStyle/>
          <a:p>
            <a:pPr eaLnBrk="0" hangingPunct="0"/>
            <a:endParaRPr lang="en-US" sz="2800"/>
          </a:p>
        </p:txBody>
      </p:sp>
      <p:sp>
        <p:nvSpPr>
          <p:cNvPr id="3" name="AutoShape 3"/>
          <p:cNvSpPr>
            <a:spLocks noChangeArrowheads="1"/>
          </p:cNvSpPr>
          <p:nvPr/>
        </p:nvSpPr>
        <p:spPr bwMode="auto">
          <a:xfrm rot="7296498">
            <a:off x="192881" y="2186782"/>
            <a:ext cx="4725987" cy="8826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gradFill rotWithShape="0">
            <a:gsLst>
              <a:gs pos="0">
                <a:srgbClr val="535600"/>
              </a:gs>
              <a:gs pos="100000">
                <a:srgbClr val="B3B900"/>
              </a:gs>
            </a:gsLst>
            <a:lin ang="5400000" scaled="1"/>
          </a:gradFill>
          <a:ln w="12700">
            <a:solidFill>
              <a:schemeClr val="tx1"/>
            </a:solidFill>
            <a:miter lim="800000"/>
            <a:headEnd/>
            <a:tailEnd/>
          </a:ln>
        </p:spPr>
        <p:txBody>
          <a:bodyPr wrap="none" anchor="ctr"/>
          <a:lstStyle/>
          <a:p>
            <a:pPr eaLnBrk="0" hangingPunct="0"/>
            <a:endParaRPr lang="en-US" sz="2800"/>
          </a:p>
        </p:txBody>
      </p:sp>
      <p:sp>
        <p:nvSpPr>
          <p:cNvPr id="4" name="AutoShape 4"/>
          <p:cNvSpPr>
            <a:spLocks noChangeArrowheads="1"/>
          </p:cNvSpPr>
          <p:nvPr/>
        </p:nvSpPr>
        <p:spPr bwMode="auto">
          <a:xfrm rot="3523702">
            <a:off x="477838" y="4219575"/>
            <a:ext cx="2546350" cy="11049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998 w 21600"/>
              <a:gd name="T13" fmla="*/ 3998 h 21600"/>
              <a:gd name="T14" fmla="*/ 17602 w 21600"/>
              <a:gd name="T15" fmla="*/ 17602 h 21600"/>
            </a:gdLst>
            <a:ahLst/>
            <a:cxnLst>
              <a:cxn ang="T8">
                <a:pos x="T0" y="T1"/>
              </a:cxn>
              <a:cxn ang="T9">
                <a:pos x="T2" y="T3"/>
              </a:cxn>
              <a:cxn ang="T10">
                <a:pos x="T4" y="T5"/>
              </a:cxn>
              <a:cxn ang="T11">
                <a:pos x="T6" y="T7"/>
              </a:cxn>
            </a:cxnLst>
            <a:rect l="T12" t="T13" r="T14" b="T15"/>
            <a:pathLst>
              <a:path w="21600" h="21600">
                <a:moveTo>
                  <a:pt x="0" y="0"/>
                </a:moveTo>
                <a:lnTo>
                  <a:pt x="4395" y="21600"/>
                </a:lnTo>
                <a:lnTo>
                  <a:pt x="17205" y="21600"/>
                </a:lnTo>
                <a:lnTo>
                  <a:pt x="21600" y="0"/>
                </a:lnTo>
                <a:close/>
              </a:path>
            </a:pathLst>
          </a:custGeom>
          <a:solidFill>
            <a:srgbClr val="FFFF00"/>
          </a:solidFill>
          <a:ln w="12700">
            <a:solidFill>
              <a:schemeClr val="tx1"/>
            </a:solidFill>
            <a:miter lim="800000"/>
            <a:headEnd/>
            <a:tailEnd/>
          </a:ln>
        </p:spPr>
        <p:txBody>
          <a:bodyPr rot="10800000" vert="eaVert" wrap="none" anchor="ctr"/>
          <a:lstStyle/>
          <a:p>
            <a:pPr algn="ctr" eaLnBrk="0" hangingPunct="0"/>
            <a:endParaRPr lang="en-US" sz="2400"/>
          </a:p>
        </p:txBody>
      </p:sp>
      <p:sp>
        <p:nvSpPr>
          <p:cNvPr id="5" name="AutoShape 5"/>
          <p:cNvSpPr>
            <a:spLocks noChangeArrowheads="1"/>
          </p:cNvSpPr>
          <p:nvPr/>
        </p:nvSpPr>
        <p:spPr bwMode="auto">
          <a:xfrm rot="10800000">
            <a:off x="1668463" y="4745038"/>
            <a:ext cx="4991100" cy="958850"/>
          </a:xfrm>
          <a:prstGeom prst="parallelogram">
            <a:avLst>
              <a:gd name="adj" fmla="val 74489"/>
            </a:avLst>
          </a:prstGeom>
          <a:gradFill rotWithShape="0">
            <a:gsLst>
              <a:gs pos="0">
                <a:srgbClr val="FF9900"/>
              </a:gs>
              <a:gs pos="100000">
                <a:srgbClr val="764700"/>
              </a:gs>
            </a:gsLst>
            <a:lin ang="0" scaled="1"/>
          </a:gradFill>
          <a:ln w="12700">
            <a:solidFill>
              <a:schemeClr val="tx1"/>
            </a:solidFill>
            <a:miter lim="800000"/>
            <a:headEnd/>
            <a:tailEnd/>
          </a:ln>
        </p:spPr>
        <p:txBody>
          <a:bodyPr wrap="none" anchor="ctr"/>
          <a:lstStyle/>
          <a:p>
            <a:pPr eaLnBrk="0" hangingPunct="0"/>
            <a:endParaRPr lang="en-US" sz="2800"/>
          </a:p>
        </p:txBody>
      </p:sp>
      <p:sp>
        <p:nvSpPr>
          <p:cNvPr id="6" name="Line 6"/>
          <p:cNvSpPr>
            <a:spLocks noChangeShapeType="1"/>
          </p:cNvSpPr>
          <p:nvPr/>
        </p:nvSpPr>
        <p:spPr bwMode="auto">
          <a:xfrm>
            <a:off x="1230313" y="3894138"/>
            <a:ext cx="787400" cy="1339850"/>
          </a:xfrm>
          <a:prstGeom prst="line">
            <a:avLst/>
          </a:prstGeom>
          <a:noFill/>
          <a:ln w="12700">
            <a:solidFill>
              <a:schemeClr val="tx1"/>
            </a:solidFill>
            <a:round/>
            <a:headEnd/>
            <a:tailEnd/>
          </a:ln>
        </p:spPr>
        <p:txBody>
          <a:bodyPr wrap="none" anchor="ctr"/>
          <a:lstStyle/>
          <a:p>
            <a:endParaRPr lang="en-US"/>
          </a:p>
        </p:txBody>
      </p:sp>
      <p:sp>
        <p:nvSpPr>
          <p:cNvPr id="7" name="Line 7"/>
          <p:cNvSpPr>
            <a:spLocks noChangeShapeType="1"/>
          </p:cNvSpPr>
          <p:nvPr/>
        </p:nvSpPr>
        <p:spPr bwMode="auto">
          <a:xfrm>
            <a:off x="2030413" y="5237163"/>
            <a:ext cx="4257675" cy="6350"/>
          </a:xfrm>
          <a:prstGeom prst="line">
            <a:avLst/>
          </a:prstGeom>
          <a:noFill/>
          <a:ln w="12700">
            <a:solidFill>
              <a:schemeClr val="tx1"/>
            </a:solidFill>
            <a:round/>
            <a:headEnd/>
            <a:tailEnd/>
          </a:ln>
        </p:spPr>
        <p:txBody>
          <a:bodyPr wrap="none" anchor="ctr"/>
          <a:lstStyle/>
          <a:p>
            <a:endParaRPr lang="en-US"/>
          </a:p>
        </p:txBody>
      </p:sp>
      <p:sp>
        <p:nvSpPr>
          <p:cNvPr id="8" name="Line 8"/>
          <p:cNvSpPr>
            <a:spLocks noChangeShapeType="1"/>
          </p:cNvSpPr>
          <p:nvPr/>
        </p:nvSpPr>
        <p:spPr bwMode="auto">
          <a:xfrm>
            <a:off x="2201863" y="4999038"/>
            <a:ext cx="4276725" cy="0"/>
          </a:xfrm>
          <a:prstGeom prst="line">
            <a:avLst/>
          </a:prstGeom>
          <a:noFill/>
          <a:ln w="12700">
            <a:solidFill>
              <a:schemeClr val="tx1"/>
            </a:solidFill>
            <a:round/>
            <a:headEnd/>
            <a:tailEnd/>
          </a:ln>
        </p:spPr>
        <p:txBody>
          <a:bodyPr wrap="none" anchor="ctr"/>
          <a:lstStyle/>
          <a:p>
            <a:endParaRPr lang="en-US"/>
          </a:p>
        </p:txBody>
      </p:sp>
      <p:sp>
        <p:nvSpPr>
          <p:cNvPr id="9" name="Line 9"/>
          <p:cNvSpPr>
            <a:spLocks noChangeShapeType="1"/>
          </p:cNvSpPr>
          <p:nvPr/>
        </p:nvSpPr>
        <p:spPr bwMode="auto">
          <a:xfrm>
            <a:off x="1858963" y="5465763"/>
            <a:ext cx="4276725" cy="0"/>
          </a:xfrm>
          <a:prstGeom prst="line">
            <a:avLst/>
          </a:prstGeom>
          <a:noFill/>
          <a:ln w="12700">
            <a:solidFill>
              <a:schemeClr val="tx1"/>
            </a:solidFill>
            <a:round/>
            <a:headEnd/>
            <a:tailEnd/>
          </a:ln>
        </p:spPr>
        <p:txBody>
          <a:bodyPr wrap="none" anchor="ctr"/>
          <a:lstStyle/>
          <a:p>
            <a:endParaRPr lang="en-US"/>
          </a:p>
        </p:txBody>
      </p:sp>
      <p:sp>
        <p:nvSpPr>
          <p:cNvPr id="10" name="Line 10"/>
          <p:cNvSpPr>
            <a:spLocks noChangeShapeType="1"/>
          </p:cNvSpPr>
          <p:nvPr/>
        </p:nvSpPr>
        <p:spPr bwMode="auto">
          <a:xfrm flipH="1">
            <a:off x="4335463" y="4751388"/>
            <a:ext cx="714375" cy="952500"/>
          </a:xfrm>
          <a:prstGeom prst="line">
            <a:avLst/>
          </a:prstGeom>
          <a:noFill/>
          <a:ln w="12700">
            <a:solidFill>
              <a:schemeClr val="tx1"/>
            </a:solidFill>
            <a:round/>
            <a:headEnd/>
            <a:tailEnd/>
          </a:ln>
        </p:spPr>
        <p:txBody>
          <a:bodyPr wrap="none" anchor="ctr"/>
          <a:lstStyle/>
          <a:p>
            <a:endParaRPr lang="en-US"/>
          </a:p>
        </p:txBody>
      </p:sp>
      <p:sp>
        <p:nvSpPr>
          <p:cNvPr id="11" name="Line 11"/>
          <p:cNvSpPr>
            <a:spLocks noChangeShapeType="1"/>
          </p:cNvSpPr>
          <p:nvPr/>
        </p:nvSpPr>
        <p:spPr bwMode="auto">
          <a:xfrm flipH="1">
            <a:off x="2954338" y="4760913"/>
            <a:ext cx="714375" cy="952500"/>
          </a:xfrm>
          <a:prstGeom prst="line">
            <a:avLst/>
          </a:prstGeom>
          <a:noFill/>
          <a:ln w="12700">
            <a:solidFill>
              <a:schemeClr val="tx1"/>
            </a:solidFill>
            <a:round/>
            <a:headEnd/>
            <a:tailEnd/>
          </a:ln>
        </p:spPr>
        <p:txBody>
          <a:bodyPr wrap="none" anchor="ctr"/>
          <a:lstStyle/>
          <a:p>
            <a:endParaRPr lang="en-US"/>
          </a:p>
        </p:txBody>
      </p:sp>
      <p:sp>
        <p:nvSpPr>
          <p:cNvPr id="12" name="Line 12"/>
          <p:cNvSpPr>
            <a:spLocks noChangeShapeType="1"/>
          </p:cNvSpPr>
          <p:nvPr/>
        </p:nvSpPr>
        <p:spPr bwMode="auto">
          <a:xfrm flipV="1">
            <a:off x="1878013" y="2332038"/>
            <a:ext cx="1371600" cy="552450"/>
          </a:xfrm>
          <a:prstGeom prst="line">
            <a:avLst/>
          </a:prstGeom>
          <a:noFill/>
          <a:ln w="12700">
            <a:solidFill>
              <a:schemeClr val="tx1"/>
            </a:solidFill>
            <a:round/>
            <a:headEnd/>
            <a:tailEnd/>
          </a:ln>
        </p:spPr>
        <p:txBody>
          <a:bodyPr wrap="none" anchor="ctr"/>
          <a:lstStyle/>
          <a:p>
            <a:endParaRPr lang="en-US"/>
          </a:p>
        </p:txBody>
      </p:sp>
      <p:sp>
        <p:nvSpPr>
          <p:cNvPr id="13" name="Text Box 13"/>
          <p:cNvSpPr txBox="1">
            <a:spLocks noChangeArrowheads="1"/>
          </p:cNvSpPr>
          <p:nvPr/>
        </p:nvSpPr>
        <p:spPr bwMode="auto">
          <a:xfrm>
            <a:off x="1223963" y="4583113"/>
            <a:ext cx="509587" cy="336550"/>
          </a:xfrm>
          <a:prstGeom prst="rect">
            <a:avLst/>
          </a:prstGeom>
          <a:noFill/>
          <a:ln w="12700">
            <a:noFill/>
            <a:miter lim="800000"/>
            <a:headEnd/>
            <a:tailEnd/>
          </a:ln>
        </p:spPr>
        <p:txBody>
          <a:bodyPr wrap="none" anchor="ctr">
            <a:spAutoFit/>
          </a:bodyPr>
          <a:lstStyle/>
          <a:p>
            <a:pPr algn="ctr" eaLnBrk="0" hangingPunct="0"/>
            <a:r>
              <a:rPr lang="en-US" sz="1600"/>
              <a:t>Ba</a:t>
            </a:r>
            <a:r>
              <a:rPr lang="en-US" sz="1600" baseline="-25000"/>
              <a:t>2</a:t>
            </a:r>
            <a:endParaRPr lang="en-US" sz="2400"/>
          </a:p>
        </p:txBody>
      </p:sp>
      <p:sp>
        <p:nvSpPr>
          <p:cNvPr id="14" name="Text Box 14"/>
          <p:cNvSpPr txBox="1">
            <a:spLocks noChangeArrowheads="1"/>
          </p:cNvSpPr>
          <p:nvPr/>
        </p:nvSpPr>
        <p:spPr bwMode="auto">
          <a:xfrm>
            <a:off x="1590675" y="4164013"/>
            <a:ext cx="498475" cy="336550"/>
          </a:xfrm>
          <a:prstGeom prst="rect">
            <a:avLst/>
          </a:prstGeom>
          <a:noFill/>
          <a:ln w="12700">
            <a:noFill/>
            <a:miter lim="800000"/>
            <a:headEnd/>
            <a:tailEnd/>
          </a:ln>
        </p:spPr>
        <p:txBody>
          <a:bodyPr wrap="none" anchor="ctr">
            <a:spAutoFit/>
          </a:bodyPr>
          <a:lstStyle/>
          <a:p>
            <a:pPr algn="ctr" eaLnBrk="0" hangingPunct="0"/>
            <a:r>
              <a:rPr lang="en-US" sz="1600"/>
              <a:t>Fu</a:t>
            </a:r>
            <a:r>
              <a:rPr lang="en-US" sz="1600" baseline="-25000"/>
              <a:t>2</a:t>
            </a:r>
            <a:endParaRPr lang="en-US" sz="2400"/>
          </a:p>
        </p:txBody>
      </p:sp>
      <p:sp>
        <p:nvSpPr>
          <p:cNvPr id="15" name="Text Box 15"/>
          <p:cNvSpPr txBox="1">
            <a:spLocks noChangeArrowheads="1"/>
          </p:cNvSpPr>
          <p:nvPr/>
        </p:nvSpPr>
        <p:spPr bwMode="auto">
          <a:xfrm>
            <a:off x="1916113" y="3097213"/>
            <a:ext cx="498475" cy="336550"/>
          </a:xfrm>
          <a:prstGeom prst="rect">
            <a:avLst/>
          </a:prstGeom>
          <a:noFill/>
          <a:ln w="12700">
            <a:noFill/>
            <a:miter lim="800000"/>
            <a:headEnd/>
            <a:tailEnd/>
          </a:ln>
        </p:spPr>
        <p:txBody>
          <a:bodyPr wrap="none" anchor="ctr">
            <a:spAutoFit/>
          </a:bodyPr>
          <a:lstStyle/>
          <a:p>
            <a:pPr algn="ctr" eaLnBrk="0" hangingPunct="0"/>
            <a:r>
              <a:rPr lang="en-US" sz="1600"/>
              <a:t>Fu</a:t>
            </a:r>
            <a:r>
              <a:rPr lang="en-US" sz="1600" baseline="-25000"/>
              <a:t>2</a:t>
            </a:r>
            <a:endParaRPr lang="en-US" sz="2400"/>
          </a:p>
        </p:txBody>
      </p:sp>
      <p:sp>
        <p:nvSpPr>
          <p:cNvPr id="16" name="Text Box 16"/>
          <p:cNvSpPr txBox="1">
            <a:spLocks noChangeArrowheads="1"/>
          </p:cNvSpPr>
          <p:nvPr/>
        </p:nvSpPr>
        <p:spPr bwMode="auto">
          <a:xfrm>
            <a:off x="2747963" y="1706563"/>
            <a:ext cx="509587" cy="336550"/>
          </a:xfrm>
          <a:prstGeom prst="rect">
            <a:avLst/>
          </a:prstGeom>
          <a:noFill/>
          <a:ln w="12700">
            <a:noFill/>
            <a:miter lim="800000"/>
            <a:headEnd/>
            <a:tailEnd/>
          </a:ln>
        </p:spPr>
        <p:txBody>
          <a:bodyPr wrap="none" anchor="ctr">
            <a:spAutoFit/>
          </a:bodyPr>
          <a:lstStyle/>
          <a:p>
            <a:pPr algn="ctr" eaLnBrk="0" hangingPunct="0"/>
            <a:r>
              <a:rPr lang="en-US" sz="1600"/>
              <a:t>Ba</a:t>
            </a:r>
            <a:r>
              <a:rPr lang="en-US" sz="1600" baseline="-25000"/>
              <a:t>1</a:t>
            </a:r>
            <a:endParaRPr lang="en-US" sz="2400"/>
          </a:p>
        </p:txBody>
      </p:sp>
      <p:sp>
        <p:nvSpPr>
          <p:cNvPr id="17" name="Text Box 17"/>
          <p:cNvSpPr txBox="1">
            <a:spLocks noChangeArrowheads="1"/>
          </p:cNvSpPr>
          <p:nvPr/>
        </p:nvSpPr>
        <p:spPr bwMode="auto">
          <a:xfrm>
            <a:off x="2157413" y="5402263"/>
            <a:ext cx="509587" cy="336550"/>
          </a:xfrm>
          <a:prstGeom prst="rect">
            <a:avLst/>
          </a:prstGeom>
          <a:noFill/>
          <a:ln w="12700">
            <a:noFill/>
            <a:miter lim="800000"/>
            <a:headEnd/>
            <a:tailEnd/>
          </a:ln>
        </p:spPr>
        <p:txBody>
          <a:bodyPr wrap="none" anchor="ctr">
            <a:spAutoFit/>
          </a:bodyPr>
          <a:lstStyle/>
          <a:p>
            <a:pPr algn="ctr" eaLnBrk="0" hangingPunct="0"/>
            <a:r>
              <a:rPr lang="en-US" sz="1600"/>
              <a:t>Ba</a:t>
            </a:r>
            <a:r>
              <a:rPr lang="en-US" sz="1600" baseline="-25000"/>
              <a:t>3</a:t>
            </a:r>
            <a:endParaRPr lang="en-US" sz="2400"/>
          </a:p>
        </p:txBody>
      </p:sp>
      <p:sp>
        <p:nvSpPr>
          <p:cNvPr id="18" name="Text Box 18"/>
          <p:cNvSpPr txBox="1">
            <a:spLocks noChangeArrowheads="1"/>
          </p:cNvSpPr>
          <p:nvPr/>
        </p:nvSpPr>
        <p:spPr bwMode="auto">
          <a:xfrm>
            <a:off x="2333625" y="5173663"/>
            <a:ext cx="498475" cy="336550"/>
          </a:xfrm>
          <a:prstGeom prst="rect">
            <a:avLst/>
          </a:prstGeom>
          <a:noFill/>
          <a:ln w="12700">
            <a:noFill/>
            <a:miter lim="800000"/>
            <a:headEnd/>
            <a:tailEnd/>
          </a:ln>
        </p:spPr>
        <p:txBody>
          <a:bodyPr wrap="none" anchor="ctr">
            <a:spAutoFit/>
          </a:bodyPr>
          <a:lstStyle/>
          <a:p>
            <a:pPr algn="ctr" eaLnBrk="0" hangingPunct="0"/>
            <a:r>
              <a:rPr lang="en-US" sz="1600"/>
              <a:t>Fu</a:t>
            </a:r>
            <a:r>
              <a:rPr lang="en-US" sz="1600" baseline="-25000"/>
              <a:t>3</a:t>
            </a:r>
            <a:endParaRPr lang="en-US" sz="2400"/>
          </a:p>
        </p:txBody>
      </p:sp>
      <p:sp>
        <p:nvSpPr>
          <p:cNvPr id="19" name="Text Box 19"/>
          <p:cNvSpPr txBox="1">
            <a:spLocks noChangeArrowheads="1"/>
          </p:cNvSpPr>
          <p:nvPr/>
        </p:nvSpPr>
        <p:spPr bwMode="auto">
          <a:xfrm>
            <a:off x="2474913" y="4945063"/>
            <a:ext cx="520700" cy="336550"/>
          </a:xfrm>
          <a:prstGeom prst="rect">
            <a:avLst/>
          </a:prstGeom>
          <a:noFill/>
          <a:ln w="12700">
            <a:noFill/>
            <a:miter lim="800000"/>
            <a:headEnd/>
            <a:tailEnd/>
          </a:ln>
        </p:spPr>
        <p:txBody>
          <a:bodyPr wrap="none" anchor="ctr">
            <a:spAutoFit/>
          </a:bodyPr>
          <a:lstStyle/>
          <a:p>
            <a:pPr algn="ctr" eaLnBrk="0" hangingPunct="0"/>
            <a:r>
              <a:rPr lang="en-US" sz="1600"/>
              <a:t>Ca</a:t>
            </a:r>
            <a:r>
              <a:rPr lang="en-US" sz="1600" baseline="-25000"/>
              <a:t>3</a:t>
            </a:r>
            <a:endParaRPr lang="en-US" sz="2400"/>
          </a:p>
        </p:txBody>
      </p:sp>
      <p:sp>
        <p:nvSpPr>
          <p:cNvPr id="20" name="Text Box 20"/>
          <p:cNvSpPr txBox="1">
            <a:spLocks noChangeArrowheads="1"/>
          </p:cNvSpPr>
          <p:nvPr/>
        </p:nvSpPr>
        <p:spPr bwMode="auto">
          <a:xfrm>
            <a:off x="3471863" y="5402263"/>
            <a:ext cx="509587" cy="336550"/>
          </a:xfrm>
          <a:prstGeom prst="rect">
            <a:avLst/>
          </a:prstGeom>
          <a:noFill/>
          <a:ln w="12700">
            <a:noFill/>
            <a:miter lim="800000"/>
            <a:headEnd/>
            <a:tailEnd/>
          </a:ln>
        </p:spPr>
        <p:txBody>
          <a:bodyPr wrap="none" anchor="ctr">
            <a:spAutoFit/>
          </a:bodyPr>
          <a:lstStyle/>
          <a:p>
            <a:pPr algn="ctr" eaLnBrk="0" hangingPunct="0"/>
            <a:r>
              <a:rPr lang="en-US" sz="1600"/>
              <a:t>Ba</a:t>
            </a:r>
            <a:r>
              <a:rPr lang="en-US" sz="1600" baseline="-25000"/>
              <a:t>4</a:t>
            </a:r>
            <a:endParaRPr lang="en-US" sz="2400"/>
          </a:p>
        </p:txBody>
      </p:sp>
      <p:sp>
        <p:nvSpPr>
          <p:cNvPr id="21" name="Text Box 21"/>
          <p:cNvSpPr txBox="1">
            <a:spLocks noChangeArrowheads="1"/>
          </p:cNvSpPr>
          <p:nvPr/>
        </p:nvSpPr>
        <p:spPr bwMode="auto">
          <a:xfrm>
            <a:off x="3648075" y="5173663"/>
            <a:ext cx="498475" cy="336550"/>
          </a:xfrm>
          <a:prstGeom prst="rect">
            <a:avLst/>
          </a:prstGeom>
          <a:noFill/>
          <a:ln w="12700">
            <a:noFill/>
            <a:miter lim="800000"/>
            <a:headEnd/>
            <a:tailEnd/>
          </a:ln>
        </p:spPr>
        <p:txBody>
          <a:bodyPr wrap="none" anchor="ctr">
            <a:spAutoFit/>
          </a:bodyPr>
          <a:lstStyle/>
          <a:p>
            <a:pPr algn="ctr" eaLnBrk="0" hangingPunct="0"/>
            <a:r>
              <a:rPr lang="en-US" sz="1600"/>
              <a:t>Fu</a:t>
            </a:r>
            <a:r>
              <a:rPr lang="en-US" sz="1600" baseline="-25000"/>
              <a:t>4</a:t>
            </a:r>
            <a:endParaRPr lang="en-US" sz="2400"/>
          </a:p>
        </p:txBody>
      </p:sp>
      <p:sp>
        <p:nvSpPr>
          <p:cNvPr id="22" name="Text Box 22"/>
          <p:cNvSpPr txBox="1">
            <a:spLocks noChangeArrowheads="1"/>
          </p:cNvSpPr>
          <p:nvPr/>
        </p:nvSpPr>
        <p:spPr bwMode="auto">
          <a:xfrm>
            <a:off x="3789363" y="4945063"/>
            <a:ext cx="520700" cy="336550"/>
          </a:xfrm>
          <a:prstGeom prst="rect">
            <a:avLst/>
          </a:prstGeom>
          <a:noFill/>
          <a:ln w="12700">
            <a:noFill/>
            <a:miter lim="800000"/>
            <a:headEnd/>
            <a:tailEnd/>
          </a:ln>
        </p:spPr>
        <p:txBody>
          <a:bodyPr wrap="none" anchor="ctr">
            <a:spAutoFit/>
          </a:bodyPr>
          <a:lstStyle/>
          <a:p>
            <a:pPr algn="ctr" eaLnBrk="0" hangingPunct="0"/>
            <a:r>
              <a:rPr lang="en-US" sz="1600"/>
              <a:t>Ca</a:t>
            </a:r>
            <a:r>
              <a:rPr lang="en-US" sz="1600" baseline="-25000"/>
              <a:t>4</a:t>
            </a:r>
            <a:endParaRPr lang="en-US" sz="2400"/>
          </a:p>
        </p:txBody>
      </p:sp>
      <p:sp>
        <p:nvSpPr>
          <p:cNvPr id="23" name="Text Box 23"/>
          <p:cNvSpPr txBox="1">
            <a:spLocks noChangeArrowheads="1"/>
          </p:cNvSpPr>
          <p:nvPr/>
        </p:nvSpPr>
        <p:spPr bwMode="auto">
          <a:xfrm>
            <a:off x="3944938" y="4716463"/>
            <a:ext cx="590550" cy="336550"/>
          </a:xfrm>
          <a:prstGeom prst="rect">
            <a:avLst/>
          </a:prstGeom>
          <a:noFill/>
          <a:ln w="12700">
            <a:noFill/>
            <a:miter lim="800000"/>
            <a:headEnd/>
            <a:tailEnd/>
          </a:ln>
        </p:spPr>
        <p:txBody>
          <a:bodyPr wrap="none" anchor="ctr">
            <a:spAutoFit/>
          </a:bodyPr>
          <a:lstStyle/>
          <a:p>
            <a:pPr algn="ctr" eaLnBrk="0" hangingPunct="0"/>
            <a:r>
              <a:rPr lang="en-US" sz="1600"/>
              <a:t>Om</a:t>
            </a:r>
            <a:r>
              <a:rPr lang="en-US" sz="1600" baseline="-25000"/>
              <a:t>4</a:t>
            </a:r>
            <a:endParaRPr lang="en-US" sz="2400"/>
          </a:p>
        </p:txBody>
      </p:sp>
      <p:sp>
        <p:nvSpPr>
          <p:cNvPr id="24" name="Text Box 24"/>
          <p:cNvSpPr txBox="1">
            <a:spLocks noChangeArrowheads="1"/>
          </p:cNvSpPr>
          <p:nvPr/>
        </p:nvSpPr>
        <p:spPr bwMode="auto">
          <a:xfrm>
            <a:off x="4957763" y="5402263"/>
            <a:ext cx="509587" cy="336550"/>
          </a:xfrm>
          <a:prstGeom prst="rect">
            <a:avLst/>
          </a:prstGeom>
          <a:noFill/>
          <a:ln w="12700">
            <a:noFill/>
            <a:miter lim="800000"/>
            <a:headEnd/>
            <a:tailEnd/>
          </a:ln>
        </p:spPr>
        <p:txBody>
          <a:bodyPr wrap="none" anchor="ctr">
            <a:spAutoFit/>
          </a:bodyPr>
          <a:lstStyle/>
          <a:p>
            <a:pPr algn="ctr" eaLnBrk="0" hangingPunct="0"/>
            <a:r>
              <a:rPr lang="en-US" sz="1600"/>
              <a:t>Ba</a:t>
            </a:r>
            <a:r>
              <a:rPr lang="en-US" sz="1600" baseline="-25000"/>
              <a:t>5</a:t>
            </a:r>
            <a:endParaRPr lang="en-US" sz="2400"/>
          </a:p>
        </p:txBody>
      </p:sp>
      <p:sp>
        <p:nvSpPr>
          <p:cNvPr id="25" name="Text Box 25"/>
          <p:cNvSpPr txBox="1">
            <a:spLocks noChangeArrowheads="1"/>
          </p:cNvSpPr>
          <p:nvPr/>
        </p:nvSpPr>
        <p:spPr bwMode="auto">
          <a:xfrm>
            <a:off x="5133975" y="5173663"/>
            <a:ext cx="498475" cy="336550"/>
          </a:xfrm>
          <a:prstGeom prst="rect">
            <a:avLst/>
          </a:prstGeom>
          <a:noFill/>
          <a:ln w="12700">
            <a:noFill/>
            <a:miter lim="800000"/>
            <a:headEnd/>
            <a:tailEnd/>
          </a:ln>
        </p:spPr>
        <p:txBody>
          <a:bodyPr wrap="none" anchor="ctr">
            <a:spAutoFit/>
          </a:bodyPr>
          <a:lstStyle/>
          <a:p>
            <a:pPr algn="ctr" eaLnBrk="0" hangingPunct="0"/>
            <a:r>
              <a:rPr lang="en-US" sz="1600"/>
              <a:t>Fu</a:t>
            </a:r>
            <a:r>
              <a:rPr lang="en-US" sz="1600" baseline="-25000"/>
              <a:t>5</a:t>
            </a:r>
            <a:endParaRPr lang="en-US" sz="2400"/>
          </a:p>
        </p:txBody>
      </p:sp>
      <p:sp>
        <p:nvSpPr>
          <p:cNvPr id="26" name="Text Box 26"/>
          <p:cNvSpPr txBox="1">
            <a:spLocks noChangeArrowheads="1"/>
          </p:cNvSpPr>
          <p:nvPr/>
        </p:nvSpPr>
        <p:spPr bwMode="auto">
          <a:xfrm>
            <a:off x="5275263" y="4945063"/>
            <a:ext cx="520700" cy="336550"/>
          </a:xfrm>
          <a:prstGeom prst="rect">
            <a:avLst/>
          </a:prstGeom>
          <a:noFill/>
          <a:ln w="12700">
            <a:noFill/>
            <a:miter lim="800000"/>
            <a:headEnd/>
            <a:tailEnd/>
          </a:ln>
        </p:spPr>
        <p:txBody>
          <a:bodyPr wrap="none" anchor="ctr">
            <a:spAutoFit/>
          </a:bodyPr>
          <a:lstStyle/>
          <a:p>
            <a:pPr algn="ctr" eaLnBrk="0" hangingPunct="0"/>
            <a:r>
              <a:rPr lang="en-US" sz="1600"/>
              <a:t>Ca</a:t>
            </a:r>
            <a:r>
              <a:rPr lang="en-US" sz="1600" baseline="-25000"/>
              <a:t>5</a:t>
            </a:r>
            <a:endParaRPr lang="en-US" sz="2400"/>
          </a:p>
        </p:txBody>
      </p:sp>
      <p:sp>
        <p:nvSpPr>
          <p:cNvPr id="27" name="Text Box 27"/>
          <p:cNvSpPr txBox="1">
            <a:spLocks noChangeArrowheads="1"/>
          </p:cNvSpPr>
          <p:nvPr/>
        </p:nvSpPr>
        <p:spPr bwMode="auto">
          <a:xfrm>
            <a:off x="5430838" y="4716463"/>
            <a:ext cx="590550" cy="336550"/>
          </a:xfrm>
          <a:prstGeom prst="rect">
            <a:avLst/>
          </a:prstGeom>
          <a:noFill/>
          <a:ln w="12700">
            <a:noFill/>
            <a:miter lim="800000"/>
            <a:headEnd/>
            <a:tailEnd/>
          </a:ln>
        </p:spPr>
        <p:txBody>
          <a:bodyPr wrap="none" anchor="ctr">
            <a:spAutoFit/>
          </a:bodyPr>
          <a:lstStyle/>
          <a:p>
            <a:pPr algn="ctr" eaLnBrk="0" hangingPunct="0"/>
            <a:r>
              <a:rPr lang="en-US" sz="1600"/>
              <a:t>Om</a:t>
            </a:r>
            <a:r>
              <a:rPr lang="en-US" sz="1600" baseline="-25000"/>
              <a:t>5</a:t>
            </a:r>
            <a:endParaRPr lang="en-US" sz="2400"/>
          </a:p>
        </p:txBody>
      </p:sp>
      <p:sp>
        <p:nvSpPr>
          <p:cNvPr id="28" name="Line 28"/>
          <p:cNvSpPr>
            <a:spLocks noChangeShapeType="1"/>
          </p:cNvSpPr>
          <p:nvPr/>
        </p:nvSpPr>
        <p:spPr bwMode="auto">
          <a:xfrm>
            <a:off x="2487613" y="4551363"/>
            <a:ext cx="3109912" cy="0"/>
          </a:xfrm>
          <a:prstGeom prst="line">
            <a:avLst/>
          </a:prstGeom>
          <a:noFill/>
          <a:ln w="12700">
            <a:solidFill>
              <a:schemeClr val="tx1"/>
            </a:solidFill>
            <a:round/>
            <a:headEnd/>
            <a:tailEnd type="triangle" w="med" len="lg"/>
          </a:ln>
        </p:spPr>
        <p:txBody>
          <a:bodyPr wrap="none" anchor="ctr"/>
          <a:lstStyle/>
          <a:p>
            <a:endParaRPr lang="en-US"/>
          </a:p>
        </p:txBody>
      </p:sp>
      <p:sp>
        <p:nvSpPr>
          <p:cNvPr id="29" name="Line 29"/>
          <p:cNvSpPr>
            <a:spLocks noChangeShapeType="1"/>
          </p:cNvSpPr>
          <p:nvPr/>
        </p:nvSpPr>
        <p:spPr bwMode="auto">
          <a:xfrm flipV="1">
            <a:off x="2344738" y="2239963"/>
            <a:ext cx="1292225" cy="2111375"/>
          </a:xfrm>
          <a:prstGeom prst="line">
            <a:avLst/>
          </a:prstGeom>
          <a:noFill/>
          <a:ln w="12700">
            <a:solidFill>
              <a:schemeClr val="tx1"/>
            </a:solidFill>
            <a:round/>
            <a:headEnd/>
            <a:tailEnd type="triangle" w="med" len="lg"/>
          </a:ln>
        </p:spPr>
        <p:txBody>
          <a:bodyPr wrap="none" anchor="ctr"/>
          <a:lstStyle/>
          <a:p>
            <a:endParaRPr lang="en-US"/>
          </a:p>
        </p:txBody>
      </p:sp>
      <p:sp>
        <p:nvSpPr>
          <p:cNvPr id="30" name="Text Box 30"/>
          <p:cNvSpPr txBox="1">
            <a:spLocks noChangeArrowheads="1"/>
          </p:cNvSpPr>
          <p:nvPr/>
        </p:nvSpPr>
        <p:spPr bwMode="auto">
          <a:xfrm>
            <a:off x="5715000" y="614641"/>
            <a:ext cx="1377300" cy="369332"/>
          </a:xfrm>
          <a:prstGeom prst="rect">
            <a:avLst/>
          </a:prstGeom>
          <a:solidFill>
            <a:srgbClr val="FFFF99"/>
          </a:solidFill>
          <a:ln w="12700">
            <a:solidFill>
              <a:schemeClr val="tx1"/>
            </a:solidFill>
            <a:miter lim="800000"/>
            <a:headEnd/>
            <a:tailEnd/>
          </a:ln>
        </p:spPr>
        <p:txBody>
          <a:bodyPr wrap="none" anchor="ctr">
            <a:spAutoFit/>
          </a:bodyPr>
          <a:lstStyle/>
          <a:p>
            <a:pPr algn="ctr" eaLnBrk="0" hangingPunct="0"/>
            <a:r>
              <a:rPr lang="es-ES" dirty="0" smtClean="0"/>
              <a:t>enriquecida</a:t>
            </a:r>
          </a:p>
        </p:txBody>
      </p:sp>
      <p:sp>
        <p:nvSpPr>
          <p:cNvPr id="31" name="Text Box 31"/>
          <p:cNvSpPr txBox="1">
            <a:spLocks noChangeArrowheads="1"/>
          </p:cNvSpPr>
          <p:nvPr/>
        </p:nvSpPr>
        <p:spPr bwMode="auto">
          <a:xfrm>
            <a:off x="7175081" y="2743200"/>
            <a:ext cx="1531188" cy="461665"/>
          </a:xfrm>
          <a:prstGeom prst="rect">
            <a:avLst/>
          </a:prstGeom>
          <a:solidFill>
            <a:srgbClr val="FFFF99"/>
          </a:solidFill>
          <a:ln w="12700">
            <a:solidFill>
              <a:schemeClr val="tx1"/>
            </a:solidFill>
            <a:miter lim="800000"/>
            <a:headEnd/>
            <a:tailEnd/>
          </a:ln>
        </p:spPr>
        <p:txBody>
          <a:bodyPr wrap="none" anchor="ctr">
            <a:spAutoFit/>
          </a:bodyPr>
          <a:lstStyle/>
          <a:p>
            <a:pPr algn="ctr" eaLnBrk="0" hangingPunct="0"/>
            <a:r>
              <a:rPr lang="es-ES" dirty="0" smtClean="0"/>
              <a:t> estructurada</a:t>
            </a:r>
            <a:endParaRPr lang="en-US" sz="2400" dirty="0"/>
          </a:p>
        </p:txBody>
      </p:sp>
      <p:sp>
        <p:nvSpPr>
          <p:cNvPr id="32" name="Text Box 32"/>
          <p:cNvSpPr txBox="1">
            <a:spLocks noChangeArrowheads="1"/>
          </p:cNvSpPr>
          <p:nvPr/>
        </p:nvSpPr>
        <p:spPr bwMode="auto">
          <a:xfrm>
            <a:off x="2239963" y="4275138"/>
            <a:ext cx="768350" cy="379412"/>
          </a:xfrm>
          <a:prstGeom prst="rect">
            <a:avLst/>
          </a:prstGeom>
          <a:solidFill>
            <a:srgbClr val="FFFF99"/>
          </a:solidFill>
          <a:ln w="12700">
            <a:solidFill>
              <a:schemeClr val="tx1"/>
            </a:solidFill>
            <a:miter lim="800000"/>
            <a:headEnd/>
            <a:tailEnd/>
          </a:ln>
        </p:spPr>
        <p:txBody>
          <a:bodyPr wrap="none" anchor="ctr">
            <a:spAutoFit/>
          </a:bodyPr>
          <a:lstStyle/>
          <a:p>
            <a:pPr algn="ctr" eaLnBrk="0" hangingPunct="0"/>
            <a:r>
              <a:rPr lang="en-US"/>
              <a:t>Basal</a:t>
            </a:r>
            <a:endParaRPr lang="en-US" sz="2400"/>
          </a:p>
        </p:txBody>
      </p:sp>
      <p:sp>
        <p:nvSpPr>
          <p:cNvPr id="33" name="Text Box 33"/>
          <p:cNvSpPr txBox="1">
            <a:spLocks noChangeArrowheads="1"/>
          </p:cNvSpPr>
          <p:nvPr/>
        </p:nvSpPr>
        <p:spPr bwMode="auto">
          <a:xfrm>
            <a:off x="0" y="4778444"/>
            <a:ext cx="1327608" cy="707886"/>
          </a:xfrm>
          <a:prstGeom prst="rect">
            <a:avLst/>
          </a:prstGeom>
          <a:noFill/>
          <a:ln w="12700">
            <a:noFill/>
            <a:miter lim="800000"/>
            <a:headEnd/>
            <a:tailEnd/>
          </a:ln>
        </p:spPr>
        <p:txBody>
          <a:bodyPr wrap="none" anchor="ctr">
            <a:spAutoFit/>
          </a:bodyPr>
          <a:lstStyle/>
          <a:p>
            <a:pPr algn="ctr"/>
            <a:r>
              <a:rPr lang="es-ES" sz="2000" dirty="0" smtClean="0"/>
              <a:t>Condición</a:t>
            </a:r>
          </a:p>
          <a:p>
            <a:pPr algn="ctr"/>
            <a:r>
              <a:rPr lang="es-ES" sz="2000" dirty="0" smtClean="0"/>
              <a:t>basal</a:t>
            </a:r>
            <a:endParaRPr lang="es-ES" sz="2000" dirty="0"/>
          </a:p>
        </p:txBody>
      </p:sp>
      <p:sp>
        <p:nvSpPr>
          <p:cNvPr id="34" name="Text Box 34"/>
          <p:cNvSpPr txBox="1">
            <a:spLocks noChangeArrowheads="1"/>
          </p:cNvSpPr>
          <p:nvPr/>
        </p:nvSpPr>
        <p:spPr bwMode="auto">
          <a:xfrm>
            <a:off x="1476660" y="5770533"/>
            <a:ext cx="2666243" cy="400110"/>
          </a:xfrm>
          <a:prstGeom prst="rect">
            <a:avLst/>
          </a:prstGeom>
          <a:noFill/>
          <a:ln w="12700">
            <a:noFill/>
            <a:miter lim="800000"/>
            <a:headEnd/>
            <a:tailEnd/>
          </a:ln>
        </p:spPr>
        <p:txBody>
          <a:bodyPr wrap="none" anchor="ctr">
            <a:spAutoFit/>
          </a:bodyPr>
          <a:lstStyle/>
          <a:p>
            <a:pPr algn="ctr" eaLnBrk="0" hangingPunct="0"/>
            <a:r>
              <a:rPr lang="en-US" sz="2000" dirty="0" err="1" smtClean="0"/>
              <a:t>Trayectoria</a:t>
            </a:r>
            <a:r>
              <a:rPr lang="en-US" sz="2000" dirty="0" smtClean="0"/>
              <a:t> </a:t>
            </a:r>
            <a:r>
              <a:rPr lang="en-US" sz="2000" dirty="0" err="1" smtClean="0"/>
              <a:t>estructura</a:t>
            </a:r>
            <a:endParaRPr lang="en-US" sz="2400" dirty="0"/>
          </a:p>
        </p:txBody>
      </p:sp>
      <p:sp>
        <p:nvSpPr>
          <p:cNvPr id="35" name="Text Box 35"/>
          <p:cNvSpPr txBox="1">
            <a:spLocks noChangeArrowheads="1"/>
          </p:cNvSpPr>
          <p:nvPr/>
        </p:nvSpPr>
        <p:spPr bwMode="auto">
          <a:xfrm rot="-3481245">
            <a:off x="153035" y="2133247"/>
            <a:ext cx="3634702" cy="400110"/>
          </a:xfrm>
          <a:prstGeom prst="rect">
            <a:avLst/>
          </a:prstGeom>
          <a:noFill/>
          <a:ln w="12700">
            <a:noFill/>
            <a:miter lim="800000"/>
            <a:headEnd/>
            <a:tailEnd/>
          </a:ln>
        </p:spPr>
        <p:txBody>
          <a:bodyPr wrap="square" anchor="ctr">
            <a:spAutoFit/>
          </a:bodyPr>
          <a:lstStyle/>
          <a:p>
            <a:pPr algn="ctr" eaLnBrk="0" hangingPunct="0"/>
            <a:r>
              <a:rPr lang="es-ES" sz="2000" dirty="0" smtClean="0"/>
              <a:t>Trayectoria enriquecimiento</a:t>
            </a:r>
            <a:endParaRPr lang="en-US" sz="2400" dirty="0"/>
          </a:p>
        </p:txBody>
      </p:sp>
      <p:sp>
        <p:nvSpPr>
          <p:cNvPr id="36" name="Line 36"/>
          <p:cNvSpPr>
            <a:spLocks noChangeShapeType="1"/>
          </p:cNvSpPr>
          <p:nvPr/>
        </p:nvSpPr>
        <p:spPr bwMode="auto">
          <a:xfrm flipV="1">
            <a:off x="2895600" y="762000"/>
            <a:ext cx="152400" cy="228600"/>
          </a:xfrm>
          <a:prstGeom prst="line">
            <a:avLst/>
          </a:prstGeom>
          <a:noFill/>
          <a:ln w="38100" cmpd="dbl">
            <a:solidFill>
              <a:schemeClr val="tx1"/>
            </a:solidFill>
            <a:round/>
            <a:headEnd/>
            <a:tailEnd type="stealth" w="lg" len="lg"/>
          </a:ln>
        </p:spPr>
        <p:txBody>
          <a:bodyPr wrap="none" anchor="ctr"/>
          <a:lstStyle/>
          <a:p>
            <a:endParaRPr lang="en-US"/>
          </a:p>
        </p:txBody>
      </p:sp>
      <p:sp>
        <p:nvSpPr>
          <p:cNvPr id="37" name="Line 37"/>
          <p:cNvSpPr>
            <a:spLocks noChangeShapeType="1"/>
          </p:cNvSpPr>
          <p:nvPr/>
        </p:nvSpPr>
        <p:spPr bwMode="auto">
          <a:xfrm>
            <a:off x="4183063" y="6008688"/>
            <a:ext cx="2095500" cy="0"/>
          </a:xfrm>
          <a:prstGeom prst="line">
            <a:avLst/>
          </a:prstGeom>
          <a:noFill/>
          <a:ln w="38100" cmpd="dbl">
            <a:solidFill>
              <a:schemeClr val="tx1"/>
            </a:solidFill>
            <a:round/>
            <a:headEnd/>
            <a:tailEnd type="stealth" w="lg" len="lg"/>
          </a:ln>
        </p:spPr>
        <p:txBody>
          <a:bodyPr wrap="none" anchor="ctr"/>
          <a:lstStyle/>
          <a:p>
            <a:endParaRPr lang="en-US"/>
          </a:p>
        </p:txBody>
      </p:sp>
      <p:sp>
        <p:nvSpPr>
          <p:cNvPr id="38" name="Line 38"/>
          <p:cNvSpPr>
            <a:spLocks noChangeShapeType="1"/>
          </p:cNvSpPr>
          <p:nvPr/>
        </p:nvSpPr>
        <p:spPr bwMode="auto">
          <a:xfrm flipV="1">
            <a:off x="3749675" y="2286000"/>
            <a:ext cx="3184525" cy="6350"/>
          </a:xfrm>
          <a:prstGeom prst="line">
            <a:avLst/>
          </a:prstGeom>
          <a:noFill/>
          <a:ln w="15875">
            <a:solidFill>
              <a:schemeClr val="tx1"/>
            </a:solidFill>
            <a:prstDash val="sysDot"/>
            <a:round/>
            <a:headEnd/>
            <a:tailEnd/>
          </a:ln>
        </p:spPr>
        <p:txBody>
          <a:bodyPr wrap="none" anchor="ctr"/>
          <a:lstStyle/>
          <a:p>
            <a:endParaRPr lang="en-US"/>
          </a:p>
        </p:txBody>
      </p:sp>
      <p:sp>
        <p:nvSpPr>
          <p:cNvPr id="39" name="Line 39"/>
          <p:cNvSpPr>
            <a:spLocks noChangeShapeType="1"/>
          </p:cNvSpPr>
          <p:nvPr/>
        </p:nvSpPr>
        <p:spPr bwMode="auto">
          <a:xfrm flipV="1">
            <a:off x="5616575" y="2286000"/>
            <a:ext cx="1317625" cy="2127250"/>
          </a:xfrm>
          <a:prstGeom prst="line">
            <a:avLst/>
          </a:prstGeom>
          <a:noFill/>
          <a:ln w="15875">
            <a:solidFill>
              <a:schemeClr val="tx1"/>
            </a:solidFill>
            <a:prstDash val="sysDot"/>
            <a:round/>
            <a:headEnd/>
            <a:tailEnd/>
          </a:ln>
        </p:spPr>
        <p:txBody>
          <a:bodyPr wrap="none" anchor="ctr"/>
          <a:lstStyle/>
          <a:p>
            <a:endParaRPr lang="en-US"/>
          </a:p>
        </p:txBody>
      </p:sp>
      <p:sp>
        <p:nvSpPr>
          <p:cNvPr id="40" name="AutoShape 40"/>
          <p:cNvSpPr>
            <a:spLocks noChangeArrowheads="1"/>
          </p:cNvSpPr>
          <p:nvPr/>
        </p:nvSpPr>
        <p:spPr bwMode="auto">
          <a:xfrm>
            <a:off x="6915150" y="2209800"/>
            <a:ext cx="95250" cy="95250"/>
          </a:xfrm>
          <a:prstGeom prst="star16">
            <a:avLst>
              <a:gd name="adj" fmla="val 37500"/>
            </a:avLst>
          </a:prstGeom>
          <a:solidFill>
            <a:srgbClr val="FFFFFF"/>
          </a:solidFill>
          <a:ln w="12700">
            <a:solidFill>
              <a:schemeClr val="tx1"/>
            </a:solidFill>
            <a:miter lim="800000"/>
            <a:headEnd/>
            <a:tailEnd/>
          </a:ln>
        </p:spPr>
        <p:txBody>
          <a:bodyPr wrap="none" anchor="ctr"/>
          <a:lstStyle/>
          <a:p>
            <a:pPr eaLnBrk="0" hangingPunct="0"/>
            <a:endParaRPr lang="en-US" sz="2800"/>
          </a:p>
        </p:txBody>
      </p:sp>
      <p:sp>
        <p:nvSpPr>
          <p:cNvPr id="41" name="Text Box 41"/>
          <p:cNvSpPr txBox="1">
            <a:spLocks noChangeArrowheads="1"/>
          </p:cNvSpPr>
          <p:nvPr/>
        </p:nvSpPr>
        <p:spPr bwMode="auto">
          <a:xfrm>
            <a:off x="6535139" y="4730850"/>
            <a:ext cx="937822" cy="307777"/>
          </a:xfrm>
          <a:prstGeom prst="rect">
            <a:avLst/>
          </a:prstGeom>
          <a:solidFill>
            <a:srgbClr val="FFC000">
              <a:alpha val="59999"/>
            </a:srgbClr>
          </a:solidFill>
          <a:ln w="12700">
            <a:noFill/>
            <a:miter lim="800000"/>
            <a:headEnd/>
            <a:tailEnd/>
          </a:ln>
        </p:spPr>
        <p:txBody>
          <a:bodyPr wrap="none" anchor="ctr">
            <a:spAutoFit/>
          </a:bodyPr>
          <a:lstStyle/>
          <a:p>
            <a:pPr algn="ctr" eaLnBrk="0" hangingPunct="0"/>
            <a:r>
              <a:rPr lang="en-US" sz="1400" i="1" dirty="0" err="1" smtClean="0">
                <a:latin typeface="Times New Roman" pitchFamily="18" charset="0"/>
              </a:rPr>
              <a:t>omnivoros</a:t>
            </a:r>
            <a:endParaRPr lang="en-US" sz="1400" i="1" dirty="0">
              <a:latin typeface="Times New Roman" pitchFamily="18" charset="0"/>
            </a:endParaRPr>
          </a:p>
        </p:txBody>
      </p:sp>
      <p:sp>
        <p:nvSpPr>
          <p:cNvPr id="42" name="Text Box 42"/>
          <p:cNvSpPr txBox="1">
            <a:spLocks noChangeArrowheads="1"/>
          </p:cNvSpPr>
          <p:nvPr/>
        </p:nvSpPr>
        <p:spPr bwMode="auto">
          <a:xfrm>
            <a:off x="6347714" y="4961037"/>
            <a:ext cx="958660" cy="307777"/>
          </a:xfrm>
          <a:prstGeom prst="rect">
            <a:avLst/>
          </a:prstGeom>
          <a:solidFill>
            <a:srgbClr val="FFC000">
              <a:alpha val="59999"/>
            </a:srgbClr>
          </a:solidFill>
          <a:ln w="12700">
            <a:noFill/>
            <a:miter lim="800000"/>
            <a:headEnd/>
            <a:tailEnd/>
          </a:ln>
        </p:spPr>
        <p:txBody>
          <a:bodyPr wrap="none" anchor="ctr">
            <a:spAutoFit/>
          </a:bodyPr>
          <a:lstStyle/>
          <a:p>
            <a:pPr algn="ctr" eaLnBrk="0" hangingPunct="0"/>
            <a:r>
              <a:rPr lang="en-US" sz="1400" i="1" dirty="0" err="1" smtClean="0">
                <a:latin typeface="Times New Roman" pitchFamily="18" charset="0"/>
              </a:rPr>
              <a:t>carnívoros</a:t>
            </a:r>
            <a:endParaRPr lang="en-US" sz="1400" i="1" dirty="0">
              <a:latin typeface="Times New Roman" pitchFamily="18" charset="0"/>
            </a:endParaRPr>
          </a:p>
        </p:txBody>
      </p:sp>
      <p:sp>
        <p:nvSpPr>
          <p:cNvPr id="43" name="Text Box 43"/>
          <p:cNvSpPr txBox="1">
            <a:spLocks noChangeArrowheads="1"/>
          </p:cNvSpPr>
          <p:nvPr/>
        </p:nvSpPr>
        <p:spPr bwMode="auto">
          <a:xfrm>
            <a:off x="6212831" y="5189637"/>
            <a:ext cx="947440" cy="307777"/>
          </a:xfrm>
          <a:prstGeom prst="rect">
            <a:avLst/>
          </a:prstGeom>
          <a:solidFill>
            <a:srgbClr val="FFC000">
              <a:alpha val="59999"/>
            </a:srgbClr>
          </a:solidFill>
          <a:ln w="12700">
            <a:noFill/>
            <a:miter lim="800000"/>
            <a:headEnd/>
            <a:tailEnd/>
          </a:ln>
        </p:spPr>
        <p:txBody>
          <a:bodyPr wrap="none" anchor="ctr">
            <a:spAutoFit/>
          </a:bodyPr>
          <a:lstStyle/>
          <a:p>
            <a:pPr algn="ctr" eaLnBrk="0" hangingPunct="0"/>
            <a:r>
              <a:rPr lang="en-US" sz="1400" i="1" dirty="0" err="1" smtClean="0">
                <a:latin typeface="Times New Roman" pitchFamily="18" charset="0"/>
              </a:rPr>
              <a:t>fungivoros</a:t>
            </a:r>
            <a:endParaRPr lang="en-US" sz="1400" i="1" dirty="0">
              <a:latin typeface="Times New Roman" pitchFamily="18" charset="0"/>
            </a:endParaRPr>
          </a:p>
        </p:txBody>
      </p:sp>
      <p:sp>
        <p:nvSpPr>
          <p:cNvPr id="44" name="Text Box 44"/>
          <p:cNvSpPr txBox="1">
            <a:spLocks noChangeArrowheads="1"/>
          </p:cNvSpPr>
          <p:nvPr/>
        </p:nvSpPr>
        <p:spPr bwMode="auto">
          <a:xfrm>
            <a:off x="6042286" y="5418237"/>
            <a:ext cx="1088504" cy="307777"/>
          </a:xfrm>
          <a:prstGeom prst="rect">
            <a:avLst/>
          </a:prstGeom>
          <a:solidFill>
            <a:srgbClr val="FFC000">
              <a:alpha val="59999"/>
            </a:srgbClr>
          </a:solidFill>
          <a:ln w="12700">
            <a:noFill/>
            <a:miter lim="800000"/>
            <a:headEnd/>
            <a:tailEnd/>
          </a:ln>
        </p:spPr>
        <p:txBody>
          <a:bodyPr wrap="none" anchor="ctr">
            <a:spAutoFit/>
          </a:bodyPr>
          <a:lstStyle/>
          <a:p>
            <a:pPr algn="ctr" eaLnBrk="0" hangingPunct="0"/>
            <a:r>
              <a:rPr lang="en-US" sz="1400" i="1" dirty="0" err="1" smtClean="0">
                <a:latin typeface="Times New Roman" pitchFamily="18" charset="0"/>
              </a:rPr>
              <a:t>bacterivoros</a:t>
            </a:r>
            <a:endParaRPr lang="en-US" sz="1400" i="1" dirty="0">
              <a:latin typeface="Times New Roman" pitchFamily="18" charset="0"/>
            </a:endParaRPr>
          </a:p>
        </p:txBody>
      </p:sp>
      <p:sp>
        <p:nvSpPr>
          <p:cNvPr id="45" name="Text Box 45"/>
          <p:cNvSpPr txBox="1">
            <a:spLocks noChangeArrowheads="1"/>
          </p:cNvSpPr>
          <p:nvPr/>
        </p:nvSpPr>
        <p:spPr bwMode="auto">
          <a:xfrm>
            <a:off x="434331" y="3513237"/>
            <a:ext cx="947439" cy="307777"/>
          </a:xfrm>
          <a:prstGeom prst="rect">
            <a:avLst/>
          </a:prstGeom>
          <a:noFill/>
          <a:ln w="12700">
            <a:noFill/>
            <a:miter lim="800000"/>
            <a:headEnd/>
            <a:tailEnd/>
          </a:ln>
        </p:spPr>
        <p:txBody>
          <a:bodyPr wrap="none" anchor="ctr">
            <a:spAutoFit/>
          </a:bodyPr>
          <a:lstStyle/>
          <a:p>
            <a:pPr algn="ctr" eaLnBrk="0" hangingPunct="0"/>
            <a:r>
              <a:rPr lang="en-US" sz="1400" i="1" dirty="0" err="1" smtClean="0">
                <a:latin typeface="Times New Roman" pitchFamily="18" charset="0"/>
              </a:rPr>
              <a:t>fungivoros</a:t>
            </a:r>
            <a:endParaRPr lang="en-US" sz="1400" i="1" dirty="0">
              <a:latin typeface="Times New Roman" pitchFamily="18" charset="0"/>
            </a:endParaRPr>
          </a:p>
        </p:txBody>
      </p:sp>
      <p:sp>
        <p:nvSpPr>
          <p:cNvPr id="46" name="Text Box 46"/>
          <p:cNvSpPr txBox="1">
            <a:spLocks noChangeArrowheads="1"/>
          </p:cNvSpPr>
          <p:nvPr/>
        </p:nvSpPr>
        <p:spPr bwMode="auto">
          <a:xfrm>
            <a:off x="-47798" y="3995837"/>
            <a:ext cx="1178272" cy="307777"/>
          </a:xfrm>
          <a:prstGeom prst="rect">
            <a:avLst/>
          </a:prstGeom>
          <a:noFill/>
          <a:ln w="12700">
            <a:noFill/>
            <a:miter lim="800000"/>
            <a:headEnd/>
            <a:tailEnd/>
          </a:ln>
        </p:spPr>
        <p:txBody>
          <a:bodyPr wrap="none" anchor="ctr">
            <a:spAutoFit/>
          </a:bodyPr>
          <a:lstStyle/>
          <a:p>
            <a:pPr algn="ctr" eaLnBrk="0" hangingPunct="0"/>
            <a:r>
              <a:rPr lang="en-US" sz="1400" i="1" dirty="0" err="1" smtClean="0">
                <a:latin typeface="Times New Roman" pitchFamily="18" charset="0"/>
              </a:rPr>
              <a:t>bacteriovoros</a:t>
            </a:r>
            <a:endParaRPr lang="en-US" sz="1400" i="1" dirty="0">
              <a:latin typeface="Times New Roman" pitchFamily="18" charset="0"/>
            </a:endParaRPr>
          </a:p>
        </p:txBody>
      </p:sp>
      <p:sp>
        <p:nvSpPr>
          <p:cNvPr id="47" name="Text Box 47"/>
          <p:cNvSpPr txBox="1">
            <a:spLocks noChangeArrowheads="1"/>
          </p:cNvSpPr>
          <p:nvPr/>
        </p:nvSpPr>
        <p:spPr bwMode="auto">
          <a:xfrm rot="-3333818">
            <a:off x="2736205" y="1081188"/>
            <a:ext cx="947440" cy="307777"/>
          </a:xfrm>
          <a:prstGeom prst="rect">
            <a:avLst/>
          </a:prstGeom>
          <a:solidFill>
            <a:srgbClr val="FFC000">
              <a:alpha val="59999"/>
            </a:srgbClr>
          </a:solidFill>
          <a:ln w="12700">
            <a:noFill/>
            <a:miter lim="800000"/>
            <a:headEnd/>
            <a:tailEnd/>
          </a:ln>
        </p:spPr>
        <p:txBody>
          <a:bodyPr wrap="none" anchor="ctr">
            <a:spAutoFit/>
          </a:bodyPr>
          <a:lstStyle/>
          <a:p>
            <a:pPr algn="ctr" eaLnBrk="0" hangingPunct="0"/>
            <a:r>
              <a:rPr lang="en-US" sz="1400" i="1" dirty="0" err="1" smtClean="0">
                <a:latin typeface="Times New Roman" pitchFamily="18" charset="0"/>
              </a:rPr>
              <a:t>fungivoros</a:t>
            </a:r>
            <a:endParaRPr lang="en-US" sz="1400" dirty="0">
              <a:latin typeface="Times New Roman" pitchFamily="18" charset="0"/>
            </a:endParaRPr>
          </a:p>
        </p:txBody>
      </p:sp>
      <p:sp>
        <p:nvSpPr>
          <p:cNvPr id="48" name="Text Box 48"/>
          <p:cNvSpPr txBox="1">
            <a:spLocks noChangeArrowheads="1"/>
          </p:cNvSpPr>
          <p:nvPr/>
        </p:nvSpPr>
        <p:spPr bwMode="auto">
          <a:xfrm rot="-3329394">
            <a:off x="3143077" y="843063"/>
            <a:ext cx="1178272" cy="307777"/>
          </a:xfrm>
          <a:prstGeom prst="rect">
            <a:avLst/>
          </a:prstGeom>
          <a:solidFill>
            <a:srgbClr val="FFC000">
              <a:alpha val="59999"/>
            </a:srgbClr>
          </a:solidFill>
          <a:ln w="12700">
            <a:noFill/>
            <a:miter lim="800000"/>
            <a:headEnd/>
            <a:tailEnd/>
          </a:ln>
        </p:spPr>
        <p:txBody>
          <a:bodyPr wrap="none" anchor="ctr">
            <a:spAutoFit/>
          </a:bodyPr>
          <a:lstStyle/>
          <a:p>
            <a:pPr algn="ctr" eaLnBrk="0" hangingPunct="0"/>
            <a:r>
              <a:rPr lang="en-US" sz="1400" i="1" dirty="0" err="1" smtClean="0">
                <a:latin typeface="Times New Roman" pitchFamily="18" charset="0"/>
              </a:rPr>
              <a:t>bacteriovoros</a:t>
            </a:r>
            <a:endParaRPr lang="en-US" sz="1400" dirty="0">
              <a:latin typeface="Times New Roman" pitchFamily="18" charset="0"/>
            </a:endParaRPr>
          </a:p>
        </p:txBody>
      </p:sp>
      <p:sp>
        <p:nvSpPr>
          <p:cNvPr id="49" name="Text Box 49"/>
          <p:cNvSpPr txBox="1">
            <a:spLocks noChangeArrowheads="1"/>
          </p:cNvSpPr>
          <p:nvPr/>
        </p:nvSpPr>
        <p:spPr bwMode="auto">
          <a:xfrm>
            <a:off x="0" y="0"/>
            <a:ext cx="5410200" cy="523220"/>
          </a:xfrm>
          <a:prstGeom prst="rect">
            <a:avLst/>
          </a:prstGeom>
          <a:noFill/>
          <a:ln w="12700">
            <a:noFill/>
            <a:miter lim="800000"/>
            <a:headEnd/>
            <a:tailEnd/>
          </a:ln>
        </p:spPr>
        <p:txBody>
          <a:bodyPr wrap="square" anchor="ctr">
            <a:spAutoFit/>
          </a:bodyPr>
          <a:lstStyle/>
          <a:p>
            <a:r>
              <a:rPr lang="es-ES" sz="2800" dirty="0" smtClean="0"/>
              <a:t>Análisis de Gremios Funcionales</a:t>
            </a:r>
            <a:endParaRPr lang="es-ES" sz="2800" dirty="0"/>
          </a:p>
        </p:txBody>
      </p:sp>
      <p:sp>
        <p:nvSpPr>
          <p:cNvPr id="50" name="Rectangle 50"/>
          <p:cNvSpPr>
            <a:spLocks noChangeArrowheads="1"/>
          </p:cNvSpPr>
          <p:nvPr/>
        </p:nvSpPr>
        <p:spPr bwMode="auto">
          <a:xfrm>
            <a:off x="152400" y="1447800"/>
            <a:ext cx="1864613" cy="720197"/>
          </a:xfrm>
          <a:prstGeom prst="rect">
            <a:avLst/>
          </a:prstGeom>
          <a:noFill/>
          <a:ln w="9525">
            <a:noFill/>
            <a:miter lim="800000"/>
            <a:headEnd/>
            <a:tailEnd/>
          </a:ln>
        </p:spPr>
        <p:txBody>
          <a:bodyPr wrap="none">
            <a:spAutoFit/>
          </a:bodyPr>
          <a:lstStyle/>
          <a:p>
            <a:pPr eaLnBrk="0" hangingPunct="0">
              <a:spcBef>
                <a:spcPct val="20000"/>
              </a:spcBef>
              <a:buFontTx/>
              <a:buChar char="•"/>
            </a:pPr>
            <a:r>
              <a:rPr lang="es-ES" sz="1200" dirty="0" smtClean="0"/>
              <a:t>Enriquecimiento</a:t>
            </a:r>
            <a:r>
              <a:rPr lang="en-US" sz="1200" dirty="0" smtClean="0"/>
              <a:t> </a:t>
            </a:r>
            <a:r>
              <a:rPr lang="en-US" sz="1200" dirty="0" err="1" smtClean="0"/>
              <a:t>indeice</a:t>
            </a:r>
            <a:endParaRPr lang="en-US" sz="1200" dirty="0"/>
          </a:p>
          <a:p>
            <a:pPr eaLnBrk="0" hangingPunct="0">
              <a:spcBef>
                <a:spcPct val="20000"/>
              </a:spcBef>
            </a:pPr>
            <a:r>
              <a:rPr lang="en-US" sz="1200" dirty="0"/>
              <a:t>100 (w1.cp1 + w2.Fu2) </a:t>
            </a:r>
          </a:p>
          <a:p>
            <a:pPr eaLnBrk="0" hangingPunct="0">
              <a:spcBef>
                <a:spcPct val="20000"/>
              </a:spcBef>
            </a:pPr>
            <a:r>
              <a:rPr lang="en-US" sz="1200" dirty="0"/>
              <a:t>/ (w1.cp1 + w2.cp2 )</a:t>
            </a:r>
          </a:p>
        </p:txBody>
      </p:sp>
      <p:sp>
        <p:nvSpPr>
          <p:cNvPr id="51" name="Rectangle 51"/>
          <p:cNvSpPr>
            <a:spLocks noChangeArrowheads="1"/>
          </p:cNvSpPr>
          <p:nvPr/>
        </p:nvSpPr>
        <p:spPr bwMode="auto">
          <a:xfrm>
            <a:off x="3352800" y="6400800"/>
            <a:ext cx="4233851" cy="276999"/>
          </a:xfrm>
          <a:prstGeom prst="rect">
            <a:avLst/>
          </a:prstGeom>
          <a:noFill/>
          <a:ln w="9525">
            <a:noFill/>
            <a:miter lim="800000"/>
            <a:headEnd/>
            <a:tailEnd/>
          </a:ln>
        </p:spPr>
        <p:txBody>
          <a:bodyPr wrap="none">
            <a:spAutoFit/>
          </a:bodyPr>
          <a:lstStyle/>
          <a:p>
            <a:pPr eaLnBrk="0" hangingPunct="0">
              <a:spcBef>
                <a:spcPct val="20000"/>
              </a:spcBef>
              <a:buFontTx/>
              <a:buChar char="•"/>
            </a:pPr>
            <a:r>
              <a:rPr lang="en-US" sz="1200" dirty="0" err="1" smtClean="0"/>
              <a:t>Estructura</a:t>
            </a:r>
            <a:r>
              <a:rPr lang="en-US" sz="1200" dirty="0" smtClean="0"/>
              <a:t> </a:t>
            </a:r>
            <a:r>
              <a:rPr lang="en-US" sz="1200" dirty="0" err="1" smtClean="0"/>
              <a:t>Indice</a:t>
            </a:r>
            <a:r>
              <a:rPr lang="en-US" sz="1200" dirty="0" smtClean="0"/>
              <a:t> </a:t>
            </a:r>
            <a:r>
              <a:rPr lang="en-US" sz="1200" dirty="0"/>
              <a:t>= 100 wi.cpi / (wi.cpi + w2.cp2 ) for </a:t>
            </a:r>
            <a:r>
              <a:rPr lang="en-US" sz="1200" dirty="0" err="1"/>
              <a:t>i</a:t>
            </a:r>
            <a:r>
              <a:rPr lang="en-US" sz="1200" dirty="0"/>
              <a:t> = 3-5</a:t>
            </a:r>
          </a:p>
        </p:txBody>
      </p:sp>
      <p:sp>
        <p:nvSpPr>
          <p:cNvPr id="52" name="Text Box 52"/>
          <p:cNvSpPr txBox="1">
            <a:spLocks noChangeArrowheads="1"/>
          </p:cNvSpPr>
          <p:nvPr/>
        </p:nvSpPr>
        <p:spPr bwMode="auto">
          <a:xfrm>
            <a:off x="52388" y="6477000"/>
            <a:ext cx="1776412" cy="346075"/>
          </a:xfrm>
          <a:prstGeom prst="rect">
            <a:avLst/>
          </a:prstGeom>
          <a:noFill/>
          <a:ln w="9525">
            <a:solidFill>
              <a:schemeClr val="tx1"/>
            </a:solidFill>
            <a:miter lim="800000"/>
            <a:headEnd/>
            <a:tailEnd/>
          </a:ln>
        </p:spPr>
        <p:txBody>
          <a:bodyPr wrap="none">
            <a:spAutoFit/>
          </a:bodyPr>
          <a:lstStyle/>
          <a:p>
            <a:pPr eaLnBrk="0" hangingPunct="0"/>
            <a:r>
              <a:rPr lang="en-US" sz="1600"/>
              <a:t>Ferris et al., 2001</a:t>
            </a:r>
          </a:p>
        </p:txBody>
      </p:sp>
      <p:sp>
        <p:nvSpPr>
          <p:cNvPr id="53" name="Line 53"/>
          <p:cNvSpPr>
            <a:spLocks noChangeShapeType="1"/>
          </p:cNvSpPr>
          <p:nvPr/>
        </p:nvSpPr>
        <p:spPr bwMode="auto">
          <a:xfrm flipH="1">
            <a:off x="4419600" y="1066800"/>
            <a:ext cx="1981200" cy="3276600"/>
          </a:xfrm>
          <a:prstGeom prst="line">
            <a:avLst/>
          </a:prstGeom>
          <a:noFill/>
          <a:ln w="9525">
            <a:solidFill>
              <a:schemeClr val="tx1"/>
            </a:solidFill>
            <a:prstDash val="lgDash"/>
            <a:round/>
            <a:headEnd/>
            <a:tailEnd/>
          </a:ln>
        </p:spPr>
        <p:txBody>
          <a:bodyPr/>
          <a:lstStyle/>
          <a:p>
            <a:endParaRPr lang="en-US"/>
          </a:p>
        </p:txBody>
      </p:sp>
      <p:sp>
        <p:nvSpPr>
          <p:cNvPr id="54" name="Line 54"/>
          <p:cNvSpPr>
            <a:spLocks noChangeShapeType="1"/>
          </p:cNvSpPr>
          <p:nvPr/>
        </p:nvSpPr>
        <p:spPr bwMode="auto">
          <a:xfrm>
            <a:off x="3581400" y="2743200"/>
            <a:ext cx="3962400" cy="0"/>
          </a:xfrm>
          <a:prstGeom prst="line">
            <a:avLst/>
          </a:prstGeom>
          <a:noFill/>
          <a:ln w="9525">
            <a:solidFill>
              <a:schemeClr val="tx1"/>
            </a:solidFill>
            <a:prstDash val="lgDash"/>
            <a:round/>
            <a:headEnd/>
            <a:tailEnd/>
          </a:ln>
        </p:spPr>
        <p:txBody>
          <a:bodyPr/>
          <a:lstStyle/>
          <a:p>
            <a:endParaRPr lang="en-US"/>
          </a:p>
        </p:txBody>
      </p:sp>
      <p:pic>
        <p:nvPicPr>
          <p:cNvPr id="55" name="Picture 49" descr="cruznema"/>
          <p:cNvPicPr>
            <a:picLocks noChangeAspect="1" noChangeArrowheads="1"/>
          </p:cNvPicPr>
          <p:nvPr/>
        </p:nvPicPr>
        <p:blipFill>
          <a:blip r:embed="rId2" cstate="print"/>
          <a:srcRect/>
          <a:stretch>
            <a:fillRect/>
          </a:stretch>
        </p:blipFill>
        <p:spPr bwMode="auto">
          <a:xfrm>
            <a:off x="0" y="457200"/>
            <a:ext cx="1506538" cy="2341563"/>
          </a:xfrm>
          <a:prstGeom prst="rect">
            <a:avLst/>
          </a:prstGeom>
          <a:noFill/>
          <a:ln w="19050">
            <a:solidFill>
              <a:srgbClr val="000000"/>
            </a:solidFill>
            <a:miter lim="800000"/>
            <a:headEnd/>
            <a:tailEnd/>
          </a:ln>
        </p:spPr>
      </p:pic>
      <p:sp>
        <p:nvSpPr>
          <p:cNvPr id="56" name="Text Box 43"/>
          <p:cNvSpPr txBox="1">
            <a:spLocks noChangeArrowheads="1"/>
          </p:cNvSpPr>
          <p:nvPr/>
        </p:nvSpPr>
        <p:spPr bwMode="auto">
          <a:xfrm>
            <a:off x="3886200" y="533718"/>
            <a:ext cx="1701107" cy="1477328"/>
          </a:xfrm>
          <a:prstGeom prst="rect">
            <a:avLst/>
          </a:prstGeom>
          <a:solidFill>
            <a:srgbClr val="C0C0C0"/>
          </a:solidFill>
          <a:ln w="12700">
            <a:solidFill>
              <a:schemeClr val="tx1"/>
            </a:solidFill>
            <a:miter lim="800000"/>
            <a:headEnd/>
            <a:tailEnd/>
          </a:ln>
          <a:effectLst/>
        </p:spPr>
        <p:txBody>
          <a:bodyPr wrap="none" anchor="ctr">
            <a:spAutoFit/>
          </a:bodyPr>
          <a:lstStyle/>
          <a:p>
            <a:pPr>
              <a:buFontTx/>
              <a:buChar char="•"/>
            </a:pPr>
            <a:r>
              <a:rPr lang="en-US" sz="1800" dirty="0" err="1" smtClean="0"/>
              <a:t>Perturbado</a:t>
            </a:r>
            <a:endParaRPr lang="en-US" sz="1800" dirty="0"/>
          </a:p>
          <a:p>
            <a:pPr>
              <a:buFontTx/>
              <a:buChar char="•"/>
            </a:pPr>
            <a:r>
              <a:rPr lang="en-US" sz="1800" dirty="0" smtClean="0"/>
              <a:t>N-</a:t>
            </a:r>
            <a:r>
              <a:rPr lang="en-US" sz="1800" dirty="0" err="1" smtClean="0"/>
              <a:t>enriquecida</a:t>
            </a:r>
            <a:endParaRPr lang="en-US" sz="1800" dirty="0"/>
          </a:p>
          <a:p>
            <a:pPr>
              <a:buFontTx/>
              <a:buChar char="•"/>
            </a:pPr>
            <a:r>
              <a:rPr lang="en-US" sz="1800" dirty="0" smtClean="0"/>
              <a:t>Baja </a:t>
            </a:r>
            <a:r>
              <a:rPr lang="en-US" sz="1800" dirty="0"/>
              <a:t>C:N</a:t>
            </a:r>
          </a:p>
          <a:p>
            <a:pPr>
              <a:buFontTx/>
              <a:buChar char="•"/>
            </a:pPr>
            <a:r>
              <a:rPr lang="en-US" sz="1800" dirty="0"/>
              <a:t>Bacterial</a:t>
            </a:r>
          </a:p>
          <a:p>
            <a:pPr>
              <a:buFontTx/>
              <a:buChar char="•"/>
            </a:pPr>
            <a:r>
              <a:rPr lang="en-US" sz="1800" dirty="0" err="1" smtClean="0"/>
              <a:t>Conducente</a:t>
            </a:r>
            <a:endParaRPr lang="en-US" dirty="0"/>
          </a:p>
        </p:txBody>
      </p:sp>
      <p:sp>
        <p:nvSpPr>
          <p:cNvPr id="57" name="Text Box 44"/>
          <p:cNvSpPr txBox="1">
            <a:spLocks noChangeArrowheads="1"/>
          </p:cNvSpPr>
          <p:nvPr/>
        </p:nvSpPr>
        <p:spPr bwMode="auto">
          <a:xfrm>
            <a:off x="7391400" y="533718"/>
            <a:ext cx="1701107" cy="1477328"/>
          </a:xfrm>
          <a:prstGeom prst="rect">
            <a:avLst/>
          </a:prstGeom>
          <a:solidFill>
            <a:srgbClr val="C0C0C0"/>
          </a:solidFill>
          <a:ln w="12700">
            <a:solidFill>
              <a:schemeClr val="tx1"/>
            </a:solidFill>
            <a:miter lim="800000"/>
            <a:headEnd/>
            <a:tailEnd/>
          </a:ln>
          <a:effectLst/>
        </p:spPr>
        <p:txBody>
          <a:bodyPr wrap="none" anchor="ctr">
            <a:spAutoFit/>
          </a:bodyPr>
          <a:lstStyle/>
          <a:p>
            <a:pPr>
              <a:buFontTx/>
              <a:buChar char="•"/>
            </a:pPr>
            <a:r>
              <a:rPr lang="en-US" sz="1800" dirty="0" err="1" smtClean="0"/>
              <a:t>Madurando</a:t>
            </a:r>
            <a:endParaRPr lang="en-US" sz="1800" dirty="0"/>
          </a:p>
          <a:p>
            <a:pPr>
              <a:buFontTx/>
              <a:buChar char="•"/>
            </a:pPr>
            <a:r>
              <a:rPr lang="en-US" dirty="0" smtClean="0"/>
              <a:t>N-</a:t>
            </a:r>
            <a:r>
              <a:rPr lang="en-US" dirty="0" err="1" smtClean="0"/>
              <a:t>enriquecida</a:t>
            </a:r>
            <a:endParaRPr lang="en-US" dirty="0" smtClean="0"/>
          </a:p>
          <a:p>
            <a:pPr>
              <a:buFontTx/>
              <a:buChar char="•"/>
            </a:pPr>
            <a:r>
              <a:rPr lang="en-US" dirty="0" smtClean="0"/>
              <a:t>Baja C:N</a:t>
            </a:r>
          </a:p>
          <a:p>
            <a:pPr>
              <a:buFontTx/>
              <a:buChar char="•"/>
            </a:pPr>
            <a:r>
              <a:rPr lang="en-US" dirty="0" smtClean="0"/>
              <a:t>Bacterial</a:t>
            </a:r>
          </a:p>
          <a:p>
            <a:pPr>
              <a:buFontTx/>
              <a:buChar char="•"/>
            </a:pPr>
            <a:r>
              <a:rPr lang="en-US" sz="1800" dirty="0" err="1" smtClean="0"/>
              <a:t>Regulado</a:t>
            </a:r>
            <a:endParaRPr lang="en-US" dirty="0"/>
          </a:p>
        </p:txBody>
      </p:sp>
      <p:sp>
        <p:nvSpPr>
          <p:cNvPr id="58" name="Text Box 45"/>
          <p:cNvSpPr txBox="1">
            <a:spLocks noChangeArrowheads="1"/>
          </p:cNvSpPr>
          <p:nvPr/>
        </p:nvSpPr>
        <p:spPr bwMode="auto">
          <a:xfrm>
            <a:off x="6248400" y="3391218"/>
            <a:ext cx="1739579" cy="1477328"/>
          </a:xfrm>
          <a:prstGeom prst="rect">
            <a:avLst/>
          </a:prstGeom>
          <a:solidFill>
            <a:srgbClr val="C0C0C0"/>
          </a:solidFill>
          <a:ln w="12700">
            <a:solidFill>
              <a:schemeClr val="tx1"/>
            </a:solidFill>
            <a:miter lim="800000"/>
            <a:headEnd/>
            <a:tailEnd/>
          </a:ln>
          <a:effectLst/>
        </p:spPr>
        <p:txBody>
          <a:bodyPr wrap="none" anchor="ctr">
            <a:spAutoFit/>
          </a:bodyPr>
          <a:lstStyle/>
          <a:p>
            <a:pPr>
              <a:buFontTx/>
              <a:buChar char="•"/>
            </a:pPr>
            <a:r>
              <a:rPr lang="en-US" sz="1800" dirty="0" err="1" smtClean="0"/>
              <a:t>Maturado</a:t>
            </a:r>
            <a:endParaRPr lang="en-US" sz="1800" dirty="0"/>
          </a:p>
          <a:p>
            <a:pPr>
              <a:buFontTx/>
              <a:buChar char="•"/>
            </a:pPr>
            <a:r>
              <a:rPr lang="en-US" sz="1800" dirty="0" err="1" smtClean="0"/>
              <a:t>Fértil</a:t>
            </a:r>
            <a:endParaRPr lang="en-US" sz="1800" dirty="0"/>
          </a:p>
          <a:p>
            <a:pPr>
              <a:buFontTx/>
              <a:buChar char="•"/>
            </a:pPr>
            <a:r>
              <a:rPr lang="en-US" sz="1800" dirty="0"/>
              <a:t>Mod. C:N</a:t>
            </a:r>
          </a:p>
          <a:p>
            <a:pPr>
              <a:buFontTx/>
              <a:buChar char="•"/>
            </a:pPr>
            <a:r>
              <a:rPr lang="en-US" sz="1800" dirty="0"/>
              <a:t>Bact</a:t>
            </a:r>
            <a:r>
              <a:rPr lang="en-US" sz="1800" dirty="0" smtClean="0"/>
              <a:t>. y Fungal</a:t>
            </a:r>
            <a:endParaRPr lang="en-US" sz="1800" dirty="0"/>
          </a:p>
          <a:p>
            <a:pPr>
              <a:buFontTx/>
              <a:buChar char="•"/>
            </a:pPr>
            <a:r>
              <a:rPr lang="en-US" sz="1800" dirty="0" err="1" smtClean="0"/>
              <a:t>Supresado</a:t>
            </a:r>
            <a:endParaRPr lang="en-US" dirty="0"/>
          </a:p>
        </p:txBody>
      </p:sp>
      <p:sp>
        <p:nvSpPr>
          <p:cNvPr id="59" name="Text Box 46"/>
          <p:cNvSpPr txBox="1">
            <a:spLocks noChangeArrowheads="1"/>
          </p:cNvSpPr>
          <p:nvPr/>
        </p:nvSpPr>
        <p:spPr bwMode="auto">
          <a:xfrm>
            <a:off x="2438400" y="3391218"/>
            <a:ext cx="1662635" cy="1477328"/>
          </a:xfrm>
          <a:prstGeom prst="rect">
            <a:avLst/>
          </a:prstGeom>
          <a:solidFill>
            <a:srgbClr val="C0C0C0"/>
          </a:solidFill>
          <a:ln w="12700">
            <a:solidFill>
              <a:schemeClr val="tx1"/>
            </a:solidFill>
            <a:miter lim="800000"/>
            <a:headEnd/>
            <a:tailEnd/>
          </a:ln>
          <a:effectLst/>
        </p:spPr>
        <p:txBody>
          <a:bodyPr wrap="none" anchor="ctr">
            <a:spAutoFit/>
          </a:bodyPr>
          <a:lstStyle/>
          <a:p>
            <a:pPr>
              <a:buFontTx/>
              <a:buChar char="•"/>
            </a:pPr>
            <a:r>
              <a:rPr lang="en-US" sz="1800" dirty="0" err="1" smtClean="0"/>
              <a:t>Degradado</a:t>
            </a:r>
            <a:endParaRPr lang="en-US" sz="1800" dirty="0"/>
          </a:p>
          <a:p>
            <a:pPr>
              <a:buFontTx/>
              <a:buChar char="•"/>
            </a:pPr>
            <a:r>
              <a:rPr lang="en-US" sz="1800" dirty="0" err="1" smtClean="0"/>
              <a:t>Depauperado</a:t>
            </a:r>
            <a:endParaRPr lang="en-US" sz="1800" dirty="0"/>
          </a:p>
          <a:p>
            <a:pPr>
              <a:buFontTx/>
              <a:buChar char="•"/>
            </a:pPr>
            <a:r>
              <a:rPr lang="en-US" sz="1800" dirty="0" smtClean="0"/>
              <a:t>Alta </a:t>
            </a:r>
            <a:r>
              <a:rPr lang="en-US" sz="1800" dirty="0"/>
              <a:t>C:N</a:t>
            </a:r>
          </a:p>
          <a:p>
            <a:pPr>
              <a:buFontTx/>
              <a:buChar char="•"/>
            </a:pPr>
            <a:r>
              <a:rPr lang="en-US" sz="1800" dirty="0"/>
              <a:t>Fungal</a:t>
            </a:r>
          </a:p>
          <a:p>
            <a:pPr>
              <a:buFontTx/>
              <a:buChar char="•"/>
            </a:pPr>
            <a:r>
              <a:rPr lang="en-US" dirty="0" err="1" smtClean="0"/>
              <a:t>Conducente</a:t>
            </a:r>
            <a:endParaRPr lang="en-US" dirty="0"/>
          </a:p>
        </p:txBody>
      </p:sp>
      <p:pic>
        <p:nvPicPr>
          <p:cNvPr id="60" name="Picture 48"/>
          <p:cNvPicPr>
            <a:picLocks noChangeAspect="1" noChangeArrowheads="1"/>
          </p:cNvPicPr>
          <p:nvPr/>
        </p:nvPicPr>
        <p:blipFill>
          <a:blip r:embed="rId3" cstate="print">
            <a:lum bright="24000"/>
          </a:blip>
          <a:srcRect/>
          <a:stretch>
            <a:fillRect/>
          </a:stretch>
        </p:blipFill>
        <p:spPr bwMode="auto">
          <a:xfrm>
            <a:off x="6480175" y="4897438"/>
            <a:ext cx="2663825" cy="1960562"/>
          </a:xfrm>
          <a:prstGeom prst="rect">
            <a:avLst/>
          </a:prstGeom>
          <a:noFill/>
          <a:ln w="12700">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441450" y="654050"/>
            <a:ext cx="6538913" cy="6280150"/>
            <a:chOff x="1441450" y="654050"/>
            <a:chExt cx="6538913" cy="6280150"/>
          </a:xfrm>
        </p:grpSpPr>
        <p:pic>
          <p:nvPicPr>
            <p:cNvPr id="271363" name="Picture 1027"/>
            <p:cNvPicPr>
              <a:picLocks noChangeAspect="1" noChangeArrowheads="1"/>
            </p:cNvPicPr>
            <p:nvPr/>
          </p:nvPicPr>
          <p:blipFill>
            <a:blip r:embed="rId3" cstate="print"/>
            <a:srcRect/>
            <a:stretch>
              <a:fillRect/>
            </a:stretch>
          </p:blipFill>
          <p:spPr bwMode="auto">
            <a:xfrm>
              <a:off x="1441450" y="654050"/>
              <a:ext cx="6538913" cy="6280150"/>
            </a:xfrm>
            <a:prstGeom prst="rect">
              <a:avLst/>
            </a:prstGeom>
            <a:noFill/>
            <a:ln w="12700">
              <a:noFill/>
              <a:miter lim="800000"/>
              <a:headEnd/>
              <a:tailEnd/>
            </a:ln>
            <a:effectLst/>
          </p:spPr>
        </p:pic>
        <p:sp>
          <p:nvSpPr>
            <p:cNvPr id="5" name="Rectangle 4"/>
            <p:cNvSpPr/>
            <p:nvPr/>
          </p:nvSpPr>
          <p:spPr>
            <a:xfrm rot="16200000">
              <a:off x="568084" y="3322952"/>
              <a:ext cx="2585964" cy="369332"/>
            </a:xfrm>
            <a:prstGeom prst="rect">
              <a:avLst/>
            </a:prstGeom>
            <a:solidFill>
              <a:schemeClr val="bg1"/>
            </a:solidFill>
          </p:spPr>
          <p:txBody>
            <a:bodyPr wrap="none">
              <a:spAutoFit/>
            </a:bodyPr>
            <a:lstStyle/>
            <a:p>
              <a:pPr eaLnBrk="0" hangingPunct="0">
                <a:spcBef>
                  <a:spcPct val="20000"/>
                </a:spcBef>
              </a:pPr>
              <a:r>
                <a:rPr lang="es-ES" dirty="0" smtClean="0"/>
                <a:t>Enriquecimiento</a:t>
              </a:r>
              <a:r>
                <a:rPr lang="en-US" dirty="0" smtClean="0"/>
                <a:t> </a:t>
              </a:r>
              <a:r>
                <a:rPr lang="en-US" dirty="0" err="1" smtClean="0"/>
                <a:t>Indice</a:t>
              </a:r>
              <a:endParaRPr lang="en-US" dirty="0"/>
            </a:p>
          </p:txBody>
        </p:sp>
        <p:sp>
          <p:nvSpPr>
            <p:cNvPr id="7" name="Rectangle 6"/>
            <p:cNvSpPr/>
            <p:nvPr/>
          </p:nvSpPr>
          <p:spPr>
            <a:xfrm>
              <a:off x="3433836" y="6248400"/>
              <a:ext cx="2236510" cy="369332"/>
            </a:xfrm>
            <a:prstGeom prst="rect">
              <a:avLst/>
            </a:prstGeom>
            <a:solidFill>
              <a:schemeClr val="bg1"/>
            </a:solidFill>
          </p:spPr>
          <p:txBody>
            <a:bodyPr wrap="none">
              <a:spAutoFit/>
            </a:bodyPr>
            <a:lstStyle/>
            <a:p>
              <a:pPr eaLnBrk="0" hangingPunct="0">
                <a:spcBef>
                  <a:spcPct val="20000"/>
                </a:spcBef>
              </a:pPr>
              <a:r>
                <a:rPr lang="es-ES" dirty="0" smtClean="0"/>
                <a:t>   Estructura</a:t>
              </a:r>
              <a:r>
                <a:rPr lang="en-US" dirty="0" smtClean="0"/>
                <a:t> </a:t>
              </a:r>
              <a:r>
                <a:rPr lang="en-US" dirty="0" err="1" smtClean="0"/>
                <a:t>Indice</a:t>
              </a:r>
              <a:r>
                <a:rPr lang="en-US" dirty="0" smtClean="0"/>
                <a:t>  </a:t>
              </a:r>
              <a:endParaRPr lang="en-US" dirty="0"/>
            </a:p>
          </p:txBody>
        </p:sp>
      </p:grpSp>
      <p:sp>
        <p:nvSpPr>
          <p:cNvPr id="271364" name="Text Box 1028"/>
          <p:cNvSpPr txBox="1">
            <a:spLocks noChangeArrowheads="1"/>
          </p:cNvSpPr>
          <p:nvPr/>
        </p:nvSpPr>
        <p:spPr bwMode="auto">
          <a:xfrm>
            <a:off x="573088" y="-68997"/>
            <a:ext cx="8570912" cy="830997"/>
          </a:xfrm>
          <a:prstGeom prst="rect">
            <a:avLst/>
          </a:prstGeom>
          <a:noFill/>
          <a:ln w="12700">
            <a:noFill/>
            <a:miter lim="800000"/>
            <a:headEnd/>
            <a:tailEnd/>
          </a:ln>
          <a:effectLst/>
        </p:spPr>
        <p:txBody>
          <a:bodyPr anchor="ctr">
            <a:spAutoFit/>
          </a:bodyPr>
          <a:lstStyle/>
          <a:p>
            <a:r>
              <a:rPr lang="en-US" sz="2400" i="0" dirty="0" err="1" smtClean="0"/>
              <a:t>Nematodos</a:t>
            </a:r>
            <a:r>
              <a:rPr lang="en-US" sz="2400" i="0" dirty="0" smtClean="0"/>
              <a:t> </a:t>
            </a:r>
            <a:r>
              <a:rPr lang="en-US" sz="2400" i="0" dirty="0" err="1" smtClean="0"/>
              <a:t>como</a:t>
            </a:r>
            <a:r>
              <a:rPr lang="en-US" sz="2400" i="0" dirty="0" smtClean="0"/>
              <a:t> </a:t>
            </a:r>
            <a:r>
              <a:rPr lang="en-US" sz="2400" i="0" dirty="0" err="1" smtClean="0"/>
              <a:t>Bioindicadores</a:t>
            </a:r>
            <a:r>
              <a:rPr lang="en-US" sz="2400" i="0" dirty="0"/>
              <a:t>: </a:t>
            </a:r>
            <a:endParaRPr lang="en-US" sz="2400" i="0" dirty="0" smtClean="0"/>
          </a:p>
          <a:p>
            <a:r>
              <a:rPr lang="en-US" sz="2400" i="0" dirty="0" err="1" smtClean="0"/>
              <a:t>Enriquecimiento</a:t>
            </a:r>
            <a:r>
              <a:rPr lang="en-US" sz="2400" i="0" dirty="0" smtClean="0"/>
              <a:t> </a:t>
            </a:r>
            <a:r>
              <a:rPr lang="en-US" sz="2400" dirty="0" smtClean="0"/>
              <a:t>de la </a:t>
            </a:r>
            <a:r>
              <a:rPr lang="es-ES" sz="2400" dirty="0" smtClean="0"/>
              <a:t>Cadena Alimenticia del Suelo</a:t>
            </a:r>
            <a:endParaRPr lang="en-US" sz="2400" i="0" dirty="0"/>
          </a:p>
        </p:txBody>
      </p:sp>
      <p:sp>
        <p:nvSpPr>
          <p:cNvPr id="4" name="TextBox 3"/>
          <p:cNvSpPr txBox="1"/>
          <p:nvPr/>
        </p:nvSpPr>
        <p:spPr>
          <a:xfrm>
            <a:off x="2286000" y="914400"/>
            <a:ext cx="4657044" cy="400110"/>
          </a:xfrm>
          <a:prstGeom prst="rect">
            <a:avLst/>
          </a:prstGeom>
          <a:solidFill>
            <a:schemeClr val="bg1"/>
          </a:solidFill>
        </p:spPr>
        <p:txBody>
          <a:bodyPr wrap="none" rtlCol="0">
            <a:spAutoFit/>
          </a:bodyPr>
          <a:lstStyle/>
          <a:p>
            <a:r>
              <a:rPr lang="en-US" sz="2000" dirty="0" smtClean="0"/>
              <a:t>  </a:t>
            </a:r>
            <a:r>
              <a:rPr lang="en-US" sz="2000" dirty="0" err="1" smtClean="0"/>
              <a:t>Enmíendas</a:t>
            </a:r>
            <a:r>
              <a:rPr lang="en-US" sz="2000" dirty="0" smtClean="0"/>
              <a:t> </a:t>
            </a:r>
            <a:r>
              <a:rPr lang="en-US" sz="2000" dirty="0" err="1" smtClean="0"/>
              <a:t>Organicas</a:t>
            </a:r>
            <a:r>
              <a:rPr lang="en-US" sz="2000" dirty="0" smtClean="0"/>
              <a:t>, North Carolina</a:t>
            </a:r>
            <a:endParaRPr lang="en-US" sz="2000" dirty="0"/>
          </a:p>
        </p:txBody>
      </p:sp>
    </p:spTree>
  </p:cSld>
  <p:clrMapOvr>
    <a:masterClrMapping/>
  </p:clrMapOvr>
  <p:transition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6" name="Text Box 4"/>
          <p:cNvSpPr txBox="1">
            <a:spLocks noChangeArrowheads="1"/>
          </p:cNvSpPr>
          <p:nvPr/>
        </p:nvSpPr>
        <p:spPr bwMode="auto">
          <a:xfrm>
            <a:off x="0" y="130960"/>
            <a:ext cx="9201150" cy="954107"/>
          </a:xfrm>
          <a:prstGeom prst="rect">
            <a:avLst/>
          </a:prstGeom>
          <a:noFill/>
          <a:ln w="12700">
            <a:noFill/>
            <a:miter lim="800000"/>
            <a:headEnd/>
            <a:tailEnd/>
          </a:ln>
          <a:effectLst/>
        </p:spPr>
        <p:txBody>
          <a:bodyPr anchor="ctr">
            <a:spAutoFit/>
          </a:bodyPr>
          <a:lstStyle/>
          <a:p>
            <a:r>
              <a:rPr lang="en-US" sz="2800" dirty="0" err="1" smtClean="0"/>
              <a:t>Estructura</a:t>
            </a:r>
            <a:r>
              <a:rPr lang="en-US" sz="2800" dirty="0" smtClean="0"/>
              <a:t> de la </a:t>
            </a:r>
            <a:r>
              <a:rPr lang="es-ES" sz="2800" dirty="0" smtClean="0"/>
              <a:t>Cadena Alimenticia del Suelo:</a:t>
            </a:r>
          </a:p>
          <a:p>
            <a:r>
              <a:rPr lang="es-ES" sz="2800" dirty="0" smtClean="0"/>
              <a:t>	Estrés, Limitación de recursos</a:t>
            </a:r>
            <a:endParaRPr lang="en-US" sz="2800" i="0" dirty="0"/>
          </a:p>
        </p:txBody>
      </p:sp>
      <p:grpSp>
        <p:nvGrpSpPr>
          <p:cNvPr id="8" name="Group 7"/>
          <p:cNvGrpSpPr/>
          <p:nvPr/>
        </p:nvGrpSpPr>
        <p:grpSpPr>
          <a:xfrm>
            <a:off x="1492250" y="1147763"/>
            <a:ext cx="6318250" cy="5613400"/>
            <a:chOff x="1492250" y="1147763"/>
            <a:chExt cx="6318250" cy="5613400"/>
          </a:xfrm>
        </p:grpSpPr>
        <p:grpSp>
          <p:nvGrpSpPr>
            <p:cNvPr id="6" name="Group 5"/>
            <p:cNvGrpSpPr/>
            <p:nvPr/>
          </p:nvGrpSpPr>
          <p:grpSpPr>
            <a:xfrm>
              <a:off x="1492250" y="1147763"/>
              <a:ext cx="6318250" cy="5613400"/>
              <a:chOff x="1492250" y="1147763"/>
              <a:chExt cx="6318250" cy="5613400"/>
            </a:xfrm>
          </p:grpSpPr>
          <p:pic>
            <p:nvPicPr>
              <p:cNvPr id="269314" name="Picture 2"/>
              <p:cNvPicPr>
                <a:picLocks noChangeAspect="1" noChangeArrowheads="1"/>
              </p:cNvPicPr>
              <p:nvPr/>
            </p:nvPicPr>
            <p:blipFill>
              <a:blip r:embed="rId2" cstate="print"/>
              <a:srcRect/>
              <a:stretch>
                <a:fillRect/>
              </a:stretch>
            </p:blipFill>
            <p:spPr bwMode="auto">
              <a:xfrm>
                <a:off x="1492250" y="1147763"/>
                <a:ext cx="6318250" cy="5613400"/>
              </a:xfrm>
              <a:prstGeom prst="rect">
                <a:avLst/>
              </a:prstGeom>
              <a:noFill/>
              <a:ln w="12700">
                <a:noFill/>
                <a:miter lim="800000"/>
                <a:headEnd/>
                <a:tailEnd/>
              </a:ln>
              <a:effectLst/>
            </p:spPr>
          </p:pic>
          <p:sp>
            <p:nvSpPr>
              <p:cNvPr id="4" name="Rectangle 3"/>
              <p:cNvSpPr/>
              <p:nvPr/>
            </p:nvSpPr>
            <p:spPr>
              <a:xfrm rot="16200000">
                <a:off x="568084" y="3399152"/>
                <a:ext cx="2585964" cy="369332"/>
              </a:xfrm>
              <a:prstGeom prst="rect">
                <a:avLst/>
              </a:prstGeom>
              <a:solidFill>
                <a:schemeClr val="bg1"/>
              </a:solidFill>
            </p:spPr>
            <p:txBody>
              <a:bodyPr wrap="none">
                <a:spAutoFit/>
              </a:bodyPr>
              <a:lstStyle/>
              <a:p>
                <a:pPr eaLnBrk="0" hangingPunct="0">
                  <a:spcBef>
                    <a:spcPct val="20000"/>
                  </a:spcBef>
                </a:pPr>
                <a:r>
                  <a:rPr lang="es-ES" dirty="0" smtClean="0"/>
                  <a:t>Enriquecimiento</a:t>
                </a:r>
                <a:r>
                  <a:rPr lang="en-US" dirty="0" smtClean="0"/>
                  <a:t> </a:t>
                </a:r>
                <a:r>
                  <a:rPr lang="en-US" dirty="0" err="1" smtClean="0"/>
                  <a:t>Indice</a:t>
                </a:r>
                <a:endParaRPr lang="en-US" dirty="0"/>
              </a:p>
            </p:txBody>
          </p:sp>
          <p:sp>
            <p:nvSpPr>
              <p:cNvPr id="5" name="Rectangle 4"/>
              <p:cNvSpPr/>
              <p:nvPr/>
            </p:nvSpPr>
            <p:spPr>
              <a:xfrm>
                <a:off x="3433836" y="6248400"/>
                <a:ext cx="2236510" cy="369332"/>
              </a:xfrm>
              <a:prstGeom prst="rect">
                <a:avLst/>
              </a:prstGeom>
              <a:solidFill>
                <a:schemeClr val="bg1"/>
              </a:solidFill>
            </p:spPr>
            <p:txBody>
              <a:bodyPr wrap="none">
                <a:spAutoFit/>
              </a:bodyPr>
              <a:lstStyle/>
              <a:p>
                <a:pPr eaLnBrk="0" hangingPunct="0">
                  <a:spcBef>
                    <a:spcPct val="20000"/>
                  </a:spcBef>
                </a:pPr>
                <a:r>
                  <a:rPr lang="es-ES" dirty="0" smtClean="0"/>
                  <a:t>   Estructura</a:t>
                </a:r>
                <a:r>
                  <a:rPr lang="en-US" dirty="0" smtClean="0"/>
                  <a:t> </a:t>
                </a:r>
                <a:r>
                  <a:rPr lang="en-US" dirty="0" err="1" smtClean="0"/>
                  <a:t>Indice</a:t>
                </a:r>
                <a:r>
                  <a:rPr lang="en-US" dirty="0" smtClean="0"/>
                  <a:t>  </a:t>
                </a:r>
                <a:endParaRPr lang="en-US" dirty="0"/>
              </a:p>
            </p:txBody>
          </p:sp>
        </p:grpSp>
        <p:sp>
          <p:nvSpPr>
            <p:cNvPr id="7" name="TextBox 6"/>
            <p:cNvSpPr txBox="1"/>
            <p:nvPr/>
          </p:nvSpPr>
          <p:spPr>
            <a:xfrm>
              <a:off x="6172200" y="4191000"/>
              <a:ext cx="1371600" cy="338554"/>
            </a:xfrm>
            <a:prstGeom prst="rect">
              <a:avLst/>
            </a:prstGeom>
            <a:solidFill>
              <a:schemeClr val="bg1"/>
            </a:solidFill>
          </p:spPr>
          <p:txBody>
            <a:bodyPr wrap="square" rtlCol="0">
              <a:spAutoFit/>
            </a:bodyPr>
            <a:lstStyle/>
            <a:p>
              <a:r>
                <a:rPr lang="en-US" sz="1600" dirty="0" smtClean="0"/>
                <a:t>Sin </a:t>
              </a:r>
              <a:r>
                <a:rPr lang="en-US" sz="1600" dirty="0" err="1" smtClean="0"/>
                <a:t>Plantas</a:t>
              </a:r>
              <a:endParaRPr lang="en-US" sz="1600" dirty="0"/>
            </a:p>
          </p:txBody>
        </p:sp>
      </p:grpSp>
    </p:spTree>
  </p:cSld>
  <p:clrMapOvr>
    <a:masterClrMapping/>
  </p:clrMapOvr>
  <p:transition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descr="Group.jpg"/>
          <p:cNvPicPr>
            <a:picLocks noChangeAspect="1"/>
          </p:cNvPicPr>
          <p:nvPr/>
        </p:nvPicPr>
        <p:blipFill>
          <a:blip r:embed="rId3" cstate="print">
            <a:lum bright="38000"/>
          </a:blip>
          <a:srcRect/>
          <a:stretch>
            <a:fillRect/>
          </a:stretch>
        </p:blipFill>
        <p:spPr bwMode="auto">
          <a:xfrm>
            <a:off x="0" y="0"/>
            <a:ext cx="9144000" cy="6858000"/>
          </a:xfrm>
          <a:prstGeom prst="rect">
            <a:avLst/>
          </a:prstGeom>
          <a:noFill/>
          <a:ln w="9525">
            <a:noFill/>
            <a:miter lim="800000"/>
            <a:headEnd/>
            <a:tailEnd/>
          </a:ln>
        </p:spPr>
      </p:pic>
      <p:sp>
        <p:nvSpPr>
          <p:cNvPr id="5" name="Rectangle 2"/>
          <p:cNvSpPr txBox="1">
            <a:spLocks noChangeArrowheads="1"/>
          </p:cNvSpPr>
          <p:nvPr/>
        </p:nvSpPr>
        <p:spPr>
          <a:xfrm>
            <a:off x="304800" y="304800"/>
            <a:ext cx="8534400" cy="1143000"/>
          </a:xfrm>
          <a:prstGeom prst="rect">
            <a:avLst/>
          </a:prstGeom>
          <a:solidFill>
            <a:schemeClr val="bg2">
              <a:lumMod val="75000"/>
            </a:schemeClr>
          </a:solidFill>
        </p:spPr>
        <p:txBody>
          <a:bodyPr/>
          <a:lstStyle/>
          <a:p>
            <a:pPr algn="ctr">
              <a:defRPr/>
            </a:pPr>
            <a:r>
              <a:rPr lang="en-US" sz="3200" dirty="0" err="1" smtClean="0">
                <a:latin typeface="+mj-lt"/>
                <a:ea typeface="+mj-ea"/>
                <a:cs typeface="+mj-cs"/>
              </a:rPr>
              <a:t>Valoración</a:t>
            </a:r>
            <a:r>
              <a:rPr lang="en-US" sz="3200" dirty="0" smtClean="0">
                <a:latin typeface="+mj-lt"/>
                <a:ea typeface="+mj-ea"/>
                <a:cs typeface="+mj-cs"/>
              </a:rPr>
              <a:t> de los </a:t>
            </a:r>
            <a:r>
              <a:rPr lang="en-US" sz="3200" dirty="0" err="1" smtClean="0">
                <a:latin typeface="+mj-lt"/>
                <a:ea typeface="+mj-ea"/>
                <a:cs typeface="+mj-cs"/>
              </a:rPr>
              <a:t>Servicios</a:t>
            </a:r>
            <a:r>
              <a:rPr lang="en-US" sz="3200" dirty="0" smtClean="0">
                <a:latin typeface="+mj-lt"/>
                <a:ea typeface="+mj-ea"/>
                <a:cs typeface="+mj-cs"/>
              </a:rPr>
              <a:t> </a:t>
            </a:r>
            <a:r>
              <a:rPr lang="en-US" sz="3200" dirty="0" err="1" smtClean="0">
                <a:latin typeface="+mj-lt"/>
                <a:ea typeface="+mj-ea"/>
                <a:cs typeface="+mj-cs"/>
              </a:rPr>
              <a:t>Ecosistemas</a:t>
            </a:r>
            <a:endParaRPr lang="en-US" sz="3200" dirty="0">
              <a:latin typeface="+mj-lt"/>
              <a:ea typeface="+mj-ea"/>
              <a:cs typeface="+mj-cs"/>
            </a:endParaRPr>
          </a:p>
          <a:p>
            <a:pPr>
              <a:defRPr/>
            </a:pPr>
            <a:r>
              <a:rPr lang="en-US" sz="3200" dirty="0">
                <a:latin typeface="+mj-lt"/>
                <a:ea typeface="+mj-ea"/>
                <a:cs typeface="+mj-cs"/>
              </a:rPr>
              <a:t> </a:t>
            </a:r>
          </a:p>
        </p:txBody>
      </p:sp>
      <p:sp>
        <p:nvSpPr>
          <p:cNvPr id="6" name="Rectangle 3"/>
          <p:cNvSpPr txBox="1">
            <a:spLocks noChangeArrowheads="1"/>
          </p:cNvSpPr>
          <p:nvPr/>
        </p:nvSpPr>
        <p:spPr>
          <a:xfrm>
            <a:off x="304800" y="990600"/>
            <a:ext cx="8534400" cy="5791200"/>
          </a:xfrm>
          <a:prstGeom prst="rect">
            <a:avLst/>
          </a:prstGeom>
          <a:solidFill>
            <a:schemeClr val="bg2">
              <a:lumMod val="75000"/>
            </a:schemeClr>
          </a:solidFill>
        </p:spPr>
        <p:txBody>
          <a:bodyPr/>
          <a:lstStyle/>
          <a:p>
            <a:pPr marL="342900" indent="-342900">
              <a:lnSpc>
                <a:spcPct val="90000"/>
              </a:lnSpc>
              <a:spcBef>
                <a:spcPct val="20000"/>
              </a:spcBef>
              <a:defRPr/>
            </a:pPr>
            <a:r>
              <a:rPr lang="en-US" sz="2800" dirty="0" smtClean="0">
                <a:latin typeface="+mn-lt"/>
              </a:rPr>
              <a:t>Hay </a:t>
            </a:r>
            <a:r>
              <a:rPr lang="en-US" sz="2800" dirty="0" err="1" smtClean="0">
                <a:latin typeface="+mn-lt"/>
              </a:rPr>
              <a:t>muchas</a:t>
            </a:r>
            <a:r>
              <a:rPr lang="en-US" sz="2800" dirty="0" smtClean="0">
                <a:latin typeface="+mn-lt"/>
              </a:rPr>
              <a:t> indices </a:t>
            </a:r>
            <a:r>
              <a:rPr lang="en-US" sz="2800" dirty="0" err="1" smtClean="0">
                <a:latin typeface="+mn-lt"/>
              </a:rPr>
              <a:t>útiles</a:t>
            </a:r>
            <a:r>
              <a:rPr lang="en-US" sz="2800" dirty="0" smtClean="0">
                <a:latin typeface="+mn-lt"/>
              </a:rPr>
              <a:t>……..</a:t>
            </a:r>
            <a:endParaRPr lang="en-US" sz="2800" dirty="0">
              <a:latin typeface="+mn-lt"/>
            </a:endParaRPr>
          </a:p>
          <a:p>
            <a:pPr marL="342900" indent="-342900">
              <a:lnSpc>
                <a:spcPct val="90000"/>
              </a:lnSpc>
              <a:spcBef>
                <a:spcPct val="20000"/>
              </a:spcBef>
              <a:defRPr/>
            </a:pPr>
            <a:r>
              <a:rPr lang="en-US" sz="2800" dirty="0" err="1" smtClean="0">
                <a:latin typeface="+mn-lt"/>
              </a:rPr>
              <a:t>Estan</a:t>
            </a:r>
            <a:r>
              <a:rPr lang="en-US" sz="2800" dirty="0" smtClean="0">
                <a:latin typeface="+mn-lt"/>
              </a:rPr>
              <a:t> </a:t>
            </a:r>
            <a:r>
              <a:rPr lang="en-US" sz="2800" dirty="0" err="1" smtClean="0">
                <a:latin typeface="+mn-lt"/>
              </a:rPr>
              <a:t>basada</a:t>
            </a:r>
            <a:r>
              <a:rPr lang="en-US" sz="2800" dirty="0" smtClean="0">
                <a:latin typeface="+mn-lt"/>
              </a:rPr>
              <a:t> en </a:t>
            </a:r>
            <a:r>
              <a:rPr lang="en-US" sz="2800" dirty="0" err="1" smtClean="0">
                <a:latin typeface="+mn-lt"/>
              </a:rPr>
              <a:t>las</a:t>
            </a:r>
            <a:r>
              <a:rPr lang="en-US" sz="2800" dirty="0" smtClean="0">
                <a:latin typeface="+mn-lt"/>
              </a:rPr>
              <a:t> </a:t>
            </a:r>
            <a:r>
              <a:rPr lang="en-US" sz="2800" dirty="0" err="1" smtClean="0">
                <a:latin typeface="+mn-lt"/>
              </a:rPr>
              <a:t>abundancias</a:t>
            </a:r>
            <a:r>
              <a:rPr lang="en-US" sz="2800" dirty="0" smtClean="0">
                <a:latin typeface="+mn-lt"/>
              </a:rPr>
              <a:t> </a:t>
            </a:r>
            <a:r>
              <a:rPr lang="en-US" sz="2800" dirty="0" err="1" smtClean="0">
                <a:latin typeface="+mn-lt"/>
              </a:rPr>
              <a:t>relativos</a:t>
            </a:r>
            <a:r>
              <a:rPr lang="en-US" sz="2800" dirty="0" smtClean="0">
                <a:latin typeface="+mn-lt"/>
              </a:rPr>
              <a:t> de </a:t>
            </a:r>
            <a:r>
              <a:rPr lang="en-US" sz="2800" dirty="0" err="1" smtClean="0">
                <a:latin typeface="+mn-lt"/>
              </a:rPr>
              <a:t>taxa</a:t>
            </a:r>
            <a:r>
              <a:rPr lang="en-US" sz="2800" dirty="0">
                <a:latin typeface="+mn-lt"/>
              </a:rPr>
              <a:t>:</a:t>
            </a:r>
          </a:p>
          <a:p>
            <a:pPr marL="342900" indent="-342900">
              <a:lnSpc>
                <a:spcPct val="90000"/>
              </a:lnSpc>
              <a:spcBef>
                <a:spcPct val="20000"/>
              </a:spcBef>
              <a:defRPr/>
            </a:pPr>
            <a:endParaRPr lang="en-US" sz="1400" dirty="0">
              <a:latin typeface="+mn-lt"/>
            </a:endParaRPr>
          </a:p>
          <a:p>
            <a:pPr marL="342900" indent="-342900">
              <a:lnSpc>
                <a:spcPct val="90000"/>
              </a:lnSpc>
              <a:spcBef>
                <a:spcPct val="20000"/>
              </a:spcBef>
              <a:buFont typeface="Arial" charset="0"/>
              <a:buChar char="•"/>
              <a:defRPr/>
            </a:pPr>
            <a:r>
              <a:rPr lang="en-US" sz="2800" dirty="0" smtClean="0">
                <a:latin typeface="+mn-lt"/>
              </a:rPr>
              <a:t>Indices de </a:t>
            </a:r>
            <a:r>
              <a:rPr lang="en-US" sz="2800" dirty="0" err="1" smtClean="0">
                <a:latin typeface="+mn-lt"/>
              </a:rPr>
              <a:t>Diversidad</a:t>
            </a:r>
            <a:endParaRPr lang="en-US" sz="2800" dirty="0">
              <a:latin typeface="+mn-lt"/>
            </a:endParaRPr>
          </a:p>
          <a:p>
            <a:pPr marL="800100" lvl="1" indent="-342900">
              <a:lnSpc>
                <a:spcPct val="90000"/>
              </a:lnSpc>
              <a:spcBef>
                <a:spcPct val="20000"/>
              </a:spcBef>
              <a:defRPr/>
            </a:pPr>
            <a:r>
              <a:rPr lang="en-US" sz="2800" dirty="0">
                <a:latin typeface="+mn-lt"/>
              </a:rPr>
              <a:t>		      - </a:t>
            </a:r>
            <a:r>
              <a:rPr lang="en-US" sz="2000" dirty="0">
                <a:latin typeface="+mn-lt"/>
              </a:rPr>
              <a:t>Hill, Shannon-Weaver, Simpson, etc.</a:t>
            </a:r>
            <a:r>
              <a:rPr lang="en-US" sz="2800" dirty="0"/>
              <a:t>	</a:t>
            </a:r>
          </a:p>
          <a:p>
            <a:pPr marL="342900" indent="-342900">
              <a:lnSpc>
                <a:spcPct val="90000"/>
              </a:lnSpc>
              <a:spcBef>
                <a:spcPct val="20000"/>
              </a:spcBef>
              <a:buFont typeface="Arial" charset="0"/>
              <a:buChar char="•"/>
              <a:defRPr/>
            </a:pPr>
            <a:endParaRPr lang="en-US" sz="2800" dirty="0" smtClean="0">
              <a:latin typeface="+mn-lt"/>
            </a:endParaRPr>
          </a:p>
          <a:p>
            <a:pPr marL="342900" indent="-342900">
              <a:lnSpc>
                <a:spcPct val="90000"/>
              </a:lnSpc>
              <a:spcBef>
                <a:spcPct val="20000"/>
              </a:spcBef>
              <a:buFont typeface="Arial" charset="0"/>
              <a:buChar char="•"/>
              <a:defRPr/>
            </a:pPr>
            <a:r>
              <a:rPr lang="en-US" sz="2800" dirty="0" smtClean="0">
                <a:latin typeface="+mn-lt"/>
              </a:rPr>
              <a:t>La </a:t>
            </a:r>
            <a:r>
              <a:rPr lang="en-US" sz="2800" dirty="0" err="1" smtClean="0">
                <a:latin typeface="+mn-lt"/>
              </a:rPr>
              <a:t>Familia</a:t>
            </a:r>
            <a:r>
              <a:rPr lang="en-US" sz="2800" dirty="0" smtClean="0">
                <a:latin typeface="+mn-lt"/>
              </a:rPr>
              <a:t> de “Maturity Index”</a:t>
            </a:r>
            <a:endParaRPr lang="en-US" sz="2800" dirty="0">
              <a:latin typeface="+mn-lt"/>
            </a:endParaRPr>
          </a:p>
          <a:p>
            <a:pPr marL="1600200" lvl="3" indent="-228600">
              <a:lnSpc>
                <a:spcPct val="90000"/>
              </a:lnSpc>
              <a:spcBef>
                <a:spcPct val="20000"/>
              </a:spcBef>
              <a:buFont typeface="Arial" charset="0"/>
              <a:buChar char="–"/>
              <a:defRPr/>
            </a:pPr>
            <a:r>
              <a:rPr lang="en-US" sz="2000" dirty="0" err="1" smtClean="0"/>
              <a:t>Serie</a:t>
            </a:r>
            <a:r>
              <a:rPr lang="en-US" sz="2000" dirty="0" smtClean="0"/>
              <a:t> de </a:t>
            </a:r>
            <a:r>
              <a:rPr lang="en-US" sz="2000" dirty="0" err="1" smtClean="0"/>
              <a:t>colonizadores</a:t>
            </a:r>
            <a:r>
              <a:rPr lang="en-US" sz="2000" dirty="0" smtClean="0"/>
              <a:t> y </a:t>
            </a:r>
            <a:r>
              <a:rPr lang="en-US" sz="2000" dirty="0" err="1" smtClean="0"/>
              <a:t>persistentes</a:t>
            </a:r>
            <a:r>
              <a:rPr lang="en-US" sz="2000" dirty="0" smtClean="0"/>
              <a:t> </a:t>
            </a:r>
            <a:r>
              <a:rPr lang="en-US" sz="2000" dirty="0" smtClean="0">
                <a:latin typeface="+mn-lt"/>
              </a:rPr>
              <a:t>&gt; </a:t>
            </a:r>
            <a:r>
              <a:rPr lang="en-US" sz="2000" dirty="0">
                <a:latin typeface="+mn-lt"/>
              </a:rPr>
              <a:t>MI	</a:t>
            </a:r>
            <a:endParaRPr lang="en-US" sz="2000" dirty="0" smtClean="0">
              <a:latin typeface="+mn-lt"/>
            </a:endParaRPr>
          </a:p>
          <a:p>
            <a:pPr marL="3886200" lvl="8" indent="-228600">
              <a:lnSpc>
                <a:spcPct val="90000"/>
              </a:lnSpc>
              <a:spcBef>
                <a:spcPct val="20000"/>
              </a:spcBef>
              <a:defRPr/>
            </a:pPr>
            <a:r>
              <a:rPr lang="en-US" sz="2000" dirty="0" smtClean="0">
                <a:latin typeface="+mn-lt"/>
              </a:rPr>
              <a:t>                         Bongers</a:t>
            </a:r>
            <a:r>
              <a:rPr lang="en-US" sz="2000" dirty="0">
                <a:latin typeface="+mn-lt"/>
              </a:rPr>
              <a:t>, 1990 </a:t>
            </a:r>
          </a:p>
          <a:p>
            <a:pPr marL="342900" indent="-342900">
              <a:lnSpc>
                <a:spcPct val="90000"/>
              </a:lnSpc>
              <a:spcBef>
                <a:spcPct val="20000"/>
              </a:spcBef>
              <a:buFont typeface="Arial" charset="0"/>
              <a:buChar char="•"/>
              <a:defRPr/>
            </a:pPr>
            <a:r>
              <a:rPr lang="en-US" sz="2800" dirty="0" smtClean="0">
                <a:latin typeface="+mn-lt"/>
              </a:rPr>
              <a:t>Indices </a:t>
            </a:r>
            <a:r>
              <a:rPr lang="en-US" sz="2800" dirty="0" err="1" smtClean="0">
                <a:latin typeface="+mn-lt"/>
              </a:rPr>
              <a:t>Funcionales</a:t>
            </a:r>
            <a:endParaRPr lang="en-US" sz="2800" dirty="0">
              <a:latin typeface="+mn-lt"/>
            </a:endParaRPr>
          </a:p>
          <a:p>
            <a:pPr marL="1600200" lvl="3" indent="-228600">
              <a:lnSpc>
                <a:spcPct val="90000"/>
              </a:lnSpc>
              <a:spcBef>
                <a:spcPct val="20000"/>
              </a:spcBef>
              <a:buFont typeface="Arial" charset="0"/>
              <a:buChar char="–"/>
              <a:defRPr/>
            </a:pPr>
            <a:r>
              <a:rPr lang="en-US" sz="2000" dirty="0" err="1" smtClean="0">
                <a:latin typeface="+mn-lt"/>
              </a:rPr>
              <a:t>Enriquecemiento</a:t>
            </a:r>
            <a:r>
              <a:rPr lang="en-US" sz="2000" dirty="0" smtClean="0">
                <a:latin typeface="+mn-lt"/>
              </a:rPr>
              <a:t> </a:t>
            </a:r>
            <a:r>
              <a:rPr lang="en-US" sz="2000" dirty="0">
                <a:latin typeface="+mn-lt"/>
              </a:rPr>
              <a:t>Index, </a:t>
            </a:r>
            <a:r>
              <a:rPr lang="en-US" sz="2000" dirty="0" err="1" smtClean="0">
                <a:latin typeface="+mn-lt"/>
              </a:rPr>
              <a:t>Estructura</a:t>
            </a:r>
            <a:r>
              <a:rPr lang="en-US" sz="2000" dirty="0" smtClean="0">
                <a:latin typeface="+mn-lt"/>
              </a:rPr>
              <a:t> </a:t>
            </a:r>
            <a:r>
              <a:rPr lang="en-US" sz="2000" dirty="0">
                <a:latin typeface="+mn-lt"/>
              </a:rPr>
              <a:t>Index, etc.</a:t>
            </a:r>
          </a:p>
          <a:p>
            <a:pPr marL="2057400" lvl="4" indent="-228600">
              <a:lnSpc>
                <a:spcPct val="90000"/>
              </a:lnSpc>
              <a:spcBef>
                <a:spcPct val="20000"/>
              </a:spcBef>
              <a:defRPr/>
            </a:pPr>
            <a:r>
              <a:rPr lang="en-US" sz="2000" dirty="0">
                <a:latin typeface="+mn-lt"/>
              </a:rPr>
              <a:t>					Ferris et al., </a:t>
            </a:r>
            <a:r>
              <a:rPr lang="en-US" sz="2000" dirty="0" smtClean="0">
                <a:latin typeface="+mn-lt"/>
              </a:rPr>
              <a:t>2001</a:t>
            </a:r>
          </a:p>
          <a:p>
            <a:pPr marL="228600" indent="-228600">
              <a:lnSpc>
                <a:spcPct val="90000"/>
              </a:lnSpc>
              <a:spcBef>
                <a:spcPct val="20000"/>
              </a:spcBef>
              <a:defRPr/>
            </a:pPr>
            <a:r>
              <a:rPr lang="en-US" sz="2800" dirty="0" smtClean="0">
                <a:latin typeface="+mn-lt"/>
              </a:rPr>
              <a:t>Los indices </a:t>
            </a:r>
            <a:r>
              <a:rPr lang="en-US" sz="2800" dirty="0" err="1" smtClean="0">
                <a:latin typeface="+mn-lt"/>
              </a:rPr>
              <a:t>indican</a:t>
            </a:r>
            <a:r>
              <a:rPr lang="en-US" sz="2800" dirty="0" smtClean="0">
                <a:latin typeface="+mn-lt"/>
              </a:rPr>
              <a:t> </a:t>
            </a:r>
            <a:r>
              <a:rPr lang="en-US" sz="2800" dirty="0" err="1" smtClean="0">
                <a:latin typeface="+mn-lt"/>
              </a:rPr>
              <a:t>Estructura</a:t>
            </a:r>
            <a:r>
              <a:rPr lang="en-US" sz="2800" dirty="0" smtClean="0">
                <a:latin typeface="+mn-lt"/>
              </a:rPr>
              <a:t> del </a:t>
            </a:r>
            <a:r>
              <a:rPr lang="en-US" sz="2800" dirty="0" err="1" smtClean="0">
                <a:latin typeface="+mn-lt"/>
              </a:rPr>
              <a:t>Ecosistema</a:t>
            </a:r>
            <a:r>
              <a:rPr lang="en-US" sz="2800" dirty="0" smtClean="0">
                <a:latin typeface="+mn-lt"/>
              </a:rPr>
              <a:t>  y el </a:t>
            </a:r>
            <a:r>
              <a:rPr lang="en-US" sz="2800" dirty="0" err="1" smtClean="0"/>
              <a:t>Capacidad</a:t>
            </a:r>
            <a:r>
              <a:rPr lang="en-US" sz="2800" dirty="0" smtClean="0"/>
              <a:t> </a:t>
            </a:r>
            <a:r>
              <a:rPr lang="en-US" sz="2800" dirty="0" err="1" smtClean="0">
                <a:latin typeface="+mn-lt"/>
              </a:rPr>
              <a:t>Funcional</a:t>
            </a:r>
            <a:r>
              <a:rPr lang="en-US" sz="2800" dirty="0" smtClean="0">
                <a:latin typeface="+mn-lt"/>
              </a:rPr>
              <a:t> …..</a:t>
            </a:r>
          </a:p>
          <a:p>
            <a:pPr marL="2057400" lvl="4" indent="-228600">
              <a:lnSpc>
                <a:spcPct val="90000"/>
              </a:lnSpc>
              <a:spcBef>
                <a:spcPct val="20000"/>
              </a:spcBef>
              <a:defRPr/>
            </a:pPr>
            <a:endParaRPr lang="en-US" sz="2000" dirty="0">
              <a:latin typeface="+mn-lt"/>
            </a:endParaRPr>
          </a:p>
          <a:p>
            <a:pPr marL="2057400" lvl="4" indent="-228600">
              <a:lnSpc>
                <a:spcPct val="90000"/>
              </a:lnSpc>
              <a:spcBef>
                <a:spcPct val="20000"/>
              </a:spcBef>
              <a:defRPr/>
            </a:pPr>
            <a:endParaRPr lang="en-US" sz="2000" dirty="0">
              <a:latin typeface="+mn-lt"/>
            </a:endParaRPr>
          </a:p>
          <a:p>
            <a:pPr marL="2057400" lvl="4" indent="-228600">
              <a:lnSpc>
                <a:spcPct val="90000"/>
              </a:lnSpc>
              <a:spcBef>
                <a:spcPct val="20000"/>
              </a:spcBef>
              <a:defRPr/>
            </a:pPr>
            <a:endParaRPr lang="en-US" sz="2000" dirty="0">
              <a:latin typeface="+mn-lt"/>
            </a:endParaRPr>
          </a:p>
          <a:p>
            <a:pPr marL="2057400" lvl="4" indent="-228600">
              <a:lnSpc>
                <a:spcPct val="90000"/>
              </a:lnSpc>
              <a:spcBef>
                <a:spcPct val="20000"/>
              </a:spcBef>
              <a:defRPr/>
            </a:pPr>
            <a:endParaRPr lang="en-US" sz="2000" dirty="0">
              <a:latin typeface="+mn-lt"/>
            </a:endParaRPr>
          </a:p>
          <a:p>
            <a:pPr marL="342900" indent="-342900">
              <a:lnSpc>
                <a:spcPct val="90000"/>
              </a:lnSpc>
              <a:spcBef>
                <a:spcPct val="20000"/>
              </a:spcBef>
              <a:buFont typeface="Arial" charset="0"/>
              <a:buChar char="•"/>
              <a:defRPr/>
            </a:pPr>
            <a:endParaRPr lang="en-US" sz="3200" dirty="0">
              <a:latin typeface="+mn-lt"/>
            </a:endParaRPr>
          </a:p>
          <a:p>
            <a:pPr marL="342900" indent="-342900">
              <a:lnSpc>
                <a:spcPct val="90000"/>
              </a:lnSpc>
              <a:spcBef>
                <a:spcPct val="20000"/>
              </a:spcBef>
              <a:buFont typeface="Arial" charset="0"/>
              <a:buChar char="•"/>
              <a:defRPr/>
            </a:pPr>
            <a:endParaRPr lang="en-US" sz="3200" dirty="0">
              <a:latin typeface="+mn-l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9800" y="2438400"/>
            <a:ext cx="4570482" cy="646331"/>
          </a:xfrm>
          <a:prstGeom prst="rect">
            <a:avLst/>
          </a:prstGeom>
        </p:spPr>
        <p:txBody>
          <a:bodyPr wrap="none">
            <a:spAutoFit/>
          </a:bodyPr>
          <a:lstStyle/>
          <a:p>
            <a:r>
              <a:rPr lang="es-ES" sz="3600" dirty="0" smtClean="0">
                <a:hlinkClick r:id="rId2" action="ppaction://hlinkfile"/>
              </a:rPr>
              <a:t>cálculo de los índices</a:t>
            </a:r>
            <a:endParaRPr lang="en-US" sz="36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9800" y="2819400"/>
            <a:ext cx="4800600" cy="707886"/>
          </a:xfrm>
          <a:prstGeom prst="rect">
            <a:avLst/>
          </a:prstGeom>
          <a:noFill/>
        </p:spPr>
        <p:txBody>
          <a:bodyPr wrap="square" rtlCol="0">
            <a:spAutoFit/>
          </a:bodyPr>
          <a:lstStyle/>
          <a:p>
            <a:pPr algn="ctr"/>
            <a:r>
              <a:rPr lang="en-US" sz="4000" dirty="0" smtClean="0">
                <a:hlinkClick r:id="rId2" action="ppaction://hlinkfile"/>
              </a:rPr>
              <a:t>Faunal Analyzer</a:t>
            </a:r>
            <a:endParaRPr lang="en-US" sz="40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1" descr="adultrhabstoma40X"/>
          <p:cNvPicPr>
            <a:picLocks noChangeAspect="1" noChangeArrowheads="1"/>
          </p:cNvPicPr>
          <p:nvPr/>
        </p:nvPicPr>
        <p:blipFill>
          <a:blip r:embed="rId2" cstate="print"/>
          <a:srcRect/>
          <a:stretch>
            <a:fillRect/>
          </a:stretch>
        </p:blipFill>
        <p:spPr bwMode="auto">
          <a:xfrm>
            <a:off x="609600" y="3432175"/>
            <a:ext cx="2568575" cy="3425825"/>
          </a:xfrm>
          <a:prstGeom prst="rect">
            <a:avLst/>
          </a:prstGeom>
          <a:noFill/>
          <a:ln w="12700">
            <a:solidFill>
              <a:schemeClr val="hlink"/>
            </a:solidFill>
            <a:miter lim="800000"/>
            <a:headEnd/>
            <a:tailEnd/>
          </a:ln>
        </p:spPr>
      </p:pic>
      <p:pic>
        <p:nvPicPr>
          <p:cNvPr id="30723" name="Picture 9" descr="large_todes_LR"/>
          <p:cNvPicPr>
            <a:picLocks noChangeAspect="1" noChangeArrowheads="1"/>
          </p:cNvPicPr>
          <p:nvPr/>
        </p:nvPicPr>
        <p:blipFill>
          <a:blip r:embed="rId3" cstate="print"/>
          <a:srcRect/>
          <a:stretch>
            <a:fillRect/>
          </a:stretch>
        </p:blipFill>
        <p:spPr bwMode="auto">
          <a:xfrm>
            <a:off x="3886200" y="0"/>
            <a:ext cx="5173663" cy="3427413"/>
          </a:xfrm>
          <a:prstGeom prst="rect">
            <a:avLst/>
          </a:prstGeom>
          <a:noFill/>
          <a:ln w="12700">
            <a:solidFill>
              <a:schemeClr val="hlink"/>
            </a:solidFill>
            <a:miter lim="800000"/>
            <a:headEnd/>
            <a:tailEnd/>
          </a:ln>
        </p:spPr>
      </p:pic>
      <p:pic>
        <p:nvPicPr>
          <p:cNvPr id="30724" name="Picture 11" descr="nematodes"/>
          <p:cNvPicPr>
            <a:picLocks noChangeAspect="1" noChangeArrowheads="1"/>
          </p:cNvPicPr>
          <p:nvPr/>
        </p:nvPicPr>
        <p:blipFill>
          <a:blip r:embed="rId4" cstate="print"/>
          <a:srcRect/>
          <a:stretch>
            <a:fillRect/>
          </a:stretch>
        </p:blipFill>
        <p:spPr bwMode="auto">
          <a:xfrm>
            <a:off x="3810000" y="3432175"/>
            <a:ext cx="5200650" cy="3425825"/>
          </a:xfrm>
          <a:prstGeom prst="rect">
            <a:avLst/>
          </a:prstGeom>
          <a:noFill/>
          <a:ln w="12700">
            <a:solidFill>
              <a:schemeClr val="hlink"/>
            </a:solidFill>
            <a:miter lim="800000"/>
            <a:headEnd/>
            <a:tailEnd/>
          </a:ln>
        </p:spPr>
      </p:pic>
      <p:pic>
        <p:nvPicPr>
          <p:cNvPr id="30725" name="Picture 13" descr="nematodes"/>
          <p:cNvPicPr>
            <a:picLocks noChangeAspect="1" noChangeArrowheads="1"/>
          </p:cNvPicPr>
          <p:nvPr/>
        </p:nvPicPr>
        <p:blipFill>
          <a:blip r:embed="rId5" cstate="print">
            <a:lum bright="16000"/>
          </a:blip>
          <a:srcRect/>
          <a:stretch>
            <a:fillRect/>
          </a:stretch>
        </p:blipFill>
        <p:spPr bwMode="auto">
          <a:xfrm>
            <a:off x="88900" y="0"/>
            <a:ext cx="3721100" cy="3430588"/>
          </a:xfrm>
          <a:prstGeom prst="rect">
            <a:avLst/>
          </a:prstGeom>
          <a:noFill/>
          <a:ln w="12700">
            <a:solidFill>
              <a:schemeClr val="hlink"/>
            </a:solidFill>
            <a:miter lim="800000"/>
            <a:headEnd/>
            <a:tailEnd/>
          </a:ln>
        </p:spPr>
      </p:pic>
      <p:sp>
        <p:nvSpPr>
          <p:cNvPr id="81934" name="Text Box 14"/>
          <p:cNvSpPr txBox="1">
            <a:spLocks noChangeArrowheads="1"/>
          </p:cNvSpPr>
          <p:nvPr/>
        </p:nvSpPr>
        <p:spPr bwMode="auto">
          <a:xfrm>
            <a:off x="1828800" y="2971800"/>
            <a:ext cx="4859022" cy="1015663"/>
          </a:xfrm>
          <a:prstGeom prst="rect">
            <a:avLst/>
          </a:prstGeom>
          <a:solidFill>
            <a:srgbClr val="FFFF99"/>
          </a:solidFill>
          <a:ln w="12700">
            <a:solidFill>
              <a:schemeClr val="hlink"/>
            </a:solidFill>
            <a:miter lim="800000"/>
            <a:headEnd/>
            <a:tailEnd/>
          </a:ln>
        </p:spPr>
        <p:txBody>
          <a:bodyPr wrap="none">
            <a:spAutoFit/>
          </a:bodyPr>
          <a:lstStyle/>
          <a:p>
            <a:r>
              <a:rPr lang="en-US" sz="2000" dirty="0" err="1" smtClean="0">
                <a:solidFill>
                  <a:schemeClr val="hlink"/>
                </a:solidFill>
              </a:rPr>
              <a:t>Cual</a:t>
            </a:r>
            <a:r>
              <a:rPr lang="en-US" sz="2000" dirty="0" smtClean="0">
                <a:solidFill>
                  <a:schemeClr val="hlink"/>
                </a:solidFill>
              </a:rPr>
              <a:t> </a:t>
            </a:r>
            <a:r>
              <a:rPr lang="en-US" sz="2000" dirty="0" err="1" smtClean="0">
                <a:solidFill>
                  <a:schemeClr val="hlink"/>
                </a:solidFill>
              </a:rPr>
              <a:t>es</a:t>
            </a:r>
            <a:r>
              <a:rPr lang="en-US" sz="2000" dirty="0" smtClean="0">
                <a:solidFill>
                  <a:schemeClr val="hlink"/>
                </a:solidFill>
              </a:rPr>
              <a:t> el </a:t>
            </a:r>
            <a:r>
              <a:rPr lang="en-US" sz="2000" dirty="0" err="1" smtClean="0">
                <a:solidFill>
                  <a:schemeClr val="hlink"/>
                </a:solidFill>
              </a:rPr>
              <a:t>tamaño</a:t>
            </a:r>
            <a:r>
              <a:rPr lang="en-US" sz="2000" dirty="0" smtClean="0">
                <a:solidFill>
                  <a:schemeClr val="hlink"/>
                </a:solidFill>
              </a:rPr>
              <a:t> del </a:t>
            </a:r>
            <a:r>
              <a:rPr lang="en-US" sz="2000" dirty="0" err="1" smtClean="0">
                <a:solidFill>
                  <a:schemeClr val="hlink"/>
                </a:solidFill>
              </a:rPr>
              <a:t>funcion</a:t>
            </a:r>
            <a:r>
              <a:rPr lang="en-US" sz="2000" dirty="0" smtClean="0">
                <a:solidFill>
                  <a:schemeClr val="hlink"/>
                </a:solidFill>
              </a:rPr>
              <a:t> o </a:t>
            </a:r>
            <a:r>
              <a:rPr lang="en-US" sz="2000" dirty="0" err="1" smtClean="0">
                <a:solidFill>
                  <a:schemeClr val="hlink"/>
                </a:solidFill>
              </a:rPr>
              <a:t>servicio</a:t>
            </a:r>
            <a:r>
              <a:rPr lang="en-US" sz="2000" dirty="0" smtClean="0">
                <a:solidFill>
                  <a:schemeClr val="hlink"/>
                </a:solidFill>
              </a:rPr>
              <a:t>?</a:t>
            </a:r>
            <a:endParaRPr lang="en-US" sz="2000" dirty="0">
              <a:solidFill>
                <a:schemeClr val="hlink"/>
              </a:solidFill>
            </a:endParaRPr>
          </a:p>
          <a:p>
            <a:r>
              <a:rPr lang="en-US" sz="2000" dirty="0" err="1" smtClean="0">
                <a:solidFill>
                  <a:schemeClr val="hlink"/>
                </a:solidFill>
              </a:rPr>
              <a:t>Cuanto</a:t>
            </a:r>
            <a:r>
              <a:rPr lang="en-US" sz="2000" dirty="0" smtClean="0">
                <a:solidFill>
                  <a:schemeClr val="hlink"/>
                </a:solidFill>
              </a:rPr>
              <a:t> </a:t>
            </a:r>
            <a:r>
              <a:rPr lang="en-US" sz="2000" dirty="0" err="1" smtClean="0">
                <a:solidFill>
                  <a:schemeClr val="hlink"/>
                </a:solidFill>
              </a:rPr>
              <a:t>carbono</a:t>
            </a:r>
            <a:r>
              <a:rPr lang="en-US" sz="2000" dirty="0" smtClean="0">
                <a:solidFill>
                  <a:schemeClr val="hlink"/>
                </a:solidFill>
              </a:rPr>
              <a:t> </a:t>
            </a:r>
            <a:r>
              <a:rPr lang="en-US" sz="2000" dirty="0" err="1" smtClean="0">
                <a:solidFill>
                  <a:schemeClr val="hlink"/>
                </a:solidFill>
              </a:rPr>
              <a:t>es</a:t>
            </a:r>
            <a:r>
              <a:rPr lang="en-US" sz="2000" dirty="0" smtClean="0">
                <a:solidFill>
                  <a:schemeClr val="hlink"/>
                </a:solidFill>
              </a:rPr>
              <a:t> </a:t>
            </a:r>
            <a:r>
              <a:rPr lang="en-US" sz="2000" dirty="0" err="1" smtClean="0">
                <a:solidFill>
                  <a:schemeClr val="hlink"/>
                </a:solidFill>
              </a:rPr>
              <a:t>utilizado</a:t>
            </a:r>
            <a:r>
              <a:rPr lang="en-US" sz="2000" dirty="0" smtClean="0">
                <a:solidFill>
                  <a:schemeClr val="hlink"/>
                </a:solidFill>
              </a:rPr>
              <a:t>?</a:t>
            </a:r>
            <a:endParaRPr lang="en-US" sz="2000" dirty="0">
              <a:solidFill>
                <a:schemeClr val="hlink"/>
              </a:solidFill>
            </a:endParaRPr>
          </a:p>
          <a:p>
            <a:r>
              <a:rPr lang="en-US" sz="2000" dirty="0" err="1" smtClean="0">
                <a:solidFill>
                  <a:schemeClr val="hlink"/>
                </a:solidFill>
              </a:rPr>
              <a:t>Cuanta</a:t>
            </a:r>
            <a:r>
              <a:rPr lang="en-US" sz="2000" dirty="0" smtClean="0">
                <a:solidFill>
                  <a:schemeClr val="hlink"/>
                </a:solidFill>
              </a:rPr>
              <a:t> </a:t>
            </a:r>
            <a:r>
              <a:rPr lang="en-US" sz="2000" dirty="0" err="1" smtClean="0">
                <a:solidFill>
                  <a:schemeClr val="hlink"/>
                </a:solidFill>
              </a:rPr>
              <a:t>energia</a:t>
            </a:r>
            <a:r>
              <a:rPr lang="en-US" sz="2000" dirty="0" smtClean="0">
                <a:solidFill>
                  <a:schemeClr val="hlink"/>
                </a:solidFill>
              </a:rPr>
              <a:t> </a:t>
            </a:r>
            <a:r>
              <a:rPr lang="en-US" sz="2000" dirty="0" err="1" smtClean="0">
                <a:solidFill>
                  <a:schemeClr val="hlink"/>
                </a:solidFill>
              </a:rPr>
              <a:t>es</a:t>
            </a:r>
            <a:r>
              <a:rPr lang="en-US" sz="2000" dirty="0" smtClean="0">
                <a:solidFill>
                  <a:schemeClr val="hlink"/>
                </a:solidFill>
              </a:rPr>
              <a:t> </a:t>
            </a:r>
            <a:r>
              <a:rPr lang="en-US" sz="2000" dirty="0" err="1" smtClean="0">
                <a:solidFill>
                  <a:schemeClr val="hlink"/>
                </a:solidFill>
              </a:rPr>
              <a:t>utilizada</a:t>
            </a:r>
            <a:r>
              <a:rPr lang="en-US" sz="2000" dirty="0" smtClean="0">
                <a:solidFill>
                  <a:schemeClr val="hlink"/>
                </a:solidFill>
              </a:rPr>
              <a:t>?</a:t>
            </a:r>
            <a:endParaRPr lang="en-US" sz="2000" dirty="0">
              <a:solidFill>
                <a:schemeClr val="hlink"/>
              </a:solidFill>
            </a:endParaRPr>
          </a:p>
        </p:txBody>
      </p:sp>
      <p:sp>
        <p:nvSpPr>
          <p:cNvPr id="7" name="TextBox 6"/>
          <p:cNvSpPr txBox="1">
            <a:spLocks noChangeArrowheads="1"/>
          </p:cNvSpPr>
          <p:nvPr/>
        </p:nvSpPr>
        <p:spPr bwMode="auto">
          <a:xfrm>
            <a:off x="76200" y="5445125"/>
            <a:ext cx="8983550" cy="1015663"/>
          </a:xfrm>
          <a:prstGeom prst="rect">
            <a:avLst/>
          </a:prstGeom>
          <a:solidFill>
            <a:srgbClr val="FFFF99"/>
          </a:solidFill>
          <a:ln w="9525">
            <a:solidFill>
              <a:schemeClr val="hlink"/>
            </a:solidFill>
            <a:miter lim="800000"/>
            <a:headEnd/>
            <a:tailEnd/>
          </a:ln>
        </p:spPr>
        <p:txBody>
          <a:bodyPr wrap="none">
            <a:spAutoFit/>
          </a:bodyPr>
          <a:lstStyle/>
          <a:p>
            <a:pPr eaLnBrk="0" hangingPunct="0"/>
            <a:r>
              <a:rPr lang="en-US" sz="2000" b="1" dirty="0" smtClean="0">
                <a:solidFill>
                  <a:srgbClr val="FF0000"/>
                </a:solidFill>
              </a:rPr>
              <a:t>Los </a:t>
            </a:r>
            <a:r>
              <a:rPr lang="en-US" sz="2000" b="1" dirty="0">
                <a:solidFill>
                  <a:srgbClr val="FF0000"/>
                </a:solidFill>
              </a:rPr>
              <a:t>indices </a:t>
            </a:r>
            <a:r>
              <a:rPr lang="en-US" sz="2000" b="1" dirty="0" smtClean="0">
                <a:solidFill>
                  <a:srgbClr val="FF0000"/>
                </a:solidFill>
              </a:rPr>
              <a:t>son </a:t>
            </a:r>
            <a:r>
              <a:rPr lang="en-US" sz="2000" b="1" dirty="0" err="1" smtClean="0">
                <a:solidFill>
                  <a:srgbClr val="FF0000"/>
                </a:solidFill>
              </a:rPr>
              <a:t>útil</a:t>
            </a:r>
            <a:r>
              <a:rPr lang="en-US" sz="2000" b="1" dirty="0" smtClean="0">
                <a:solidFill>
                  <a:srgbClr val="FF0000"/>
                </a:solidFill>
              </a:rPr>
              <a:t>, </a:t>
            </a:r>
            <a:r>
              <a:rPr lang="en-US" sz="2000" b="1" dirty="0" err="1" smtClean="0">
                <a:solidFill>
                  <a:srgbClr val="FF0000"/>
                </a:solidFill>
              </a:rPr>
              <a:t>pero</a:t>
            </a:r>
            <a:r>
              <a:rPr lang="en-US" sz="2000" b="1" dirty="0" smtClean="0">
                <a:solidFill>
                  <a:srgbClr val="FF0000"/>
                </a:solidFill>
              </a:rPr>
              <a:t>…..…</a:t>
            </a:r>
            <a:endParaRPr lang="en-US" sz="2000" b="1" dirty="0">
              <a:solidFill>
                <a:srgbClr val="FF0000"/>
              </a:solidFill>
            </a:endParaRPr>
          </a:p>
          <a:p>
            <a:pPr eaLnBrk="0" hangingPunct="0"/>
            <a:r>
              <a:rPr lang="en-US" sz="2000" b="1" dirty="0" err="1" smtClean="0">
                <a:solidFill>
                  <a:srgbClr val="FF0000"/>
                </a:solidFill>
              </a:rPr>
              <a:t>Ellos</a:t>
            </a:r>
            <a:r>
              <a:rPr lang="en-US" sz="2000" b="1" dirty="0" smtClean="0">
                <a:solidFill>
                  <a:srgbClr val="FF0000"/>
                </a:solidFill>
              </a:rPr>
              <a:t> no </a:t>
            </a:r>
            <a:r>
              <a:rPr lang="en-US" sz="2000" b="1" dirty="0" err="1" smtClean="0">
                <a:solidFill>
                  <a:srgbClr val="FF0000"/>
                </a:solidFill>
              </a:rPr>
              <a:t>indican</a:t>
            </a:r>
            <a:r>
              <a:rPr lang="en-US" sz="2000" b="1" dirty="0" smtClean="0">
                <a:solidFill>
                  <a:srgbClr val="FF0000"/>
                </a:solidFill>
              </a:rPr>
              <a:t> </a:t>
            </a:r>
            <a:r>
              <a:rPr lang="en-US" sz="2000" b="1" dirty="0" err="1" smtClean="0">
                <a:solidFill>
                  <a:srgbClr val="FF0000"/>
                </a:solidFill>
              </a:rPr>
              <a:t>biomasa</a:t>
            </a:r>
            <a:r>
              <a:rPr lang="en-US" sz="2000" b="1" dirty="0" smtClean="0">
                <a:solidFill>
                  <a:srgbClr val="FF0000"/>
                </a:solidFill>
              </a:rPr>
              <a:t>, </a:t>
            </a:r>
            <a:r>
              <a:rPr lang="en-US" sz="2000" b="1" dirty="0" err="1" smtClean="0">
                <a:solidFill>
                  <a:srgbClr val="FF0000"/>
                </a:solidFill>
              </a:rPr>
              <a:t>actividad</a:t>
            </a:r>
            <a:r>
              <a:rPr lang="en-US" sz="2000" b="1" dirty="0" smtClean="0">
                <a:solidFill>
                  <a:srgbClr val="FF0000"/>
                </a:solidFill>
              </a:rPr>
              <a:t> </a:t>
            </a:r>
            <a:r>
              <a:rPr lang="en-US" sz="2000" b="1" dirty="0" err="1" smtClean="0">
                <a:solidFill>
                  <a:srgbClr val="FF0000"/>
                </a:solidFill>
              </a:rPr>
              <a:t>metabolico</a:t>
            </a:r>
            <a:r>
              <a:rPr lang="en-US" sz="2000" b="1" dirty="0" smtClean="0">
                <a:solidFill>
                  <a:srgbClr val="FF0000"/>
                </a:solidFill>
              </a:rPr>
              <a:t> o </a:t>
            </a:r>
            <a:r>
              <a:rPr lang="en-US" sz="2000" b="1" dirty="0" err="1" smtClean="0">
                <a:solidFill>
                  <a:srgbClr val="FF0000"/>
                </a:solidFill>
              </a:rPr>
              <a:t>magnitud</a:t>
            </a:r>
            <a:r>
              <a:rPr lang="en-US" sz="2000" b="1" dirty="0" smtClean="0">
                <a:solidFill>
                  <a:srgbClr val="FF0000"/>
                </a:solidFill>
              </a:rPr>
              <a:t> de </a:t>
            </a:r>
          </a:p>
          <a:p>
            <a:pPr eaLnBrk="0" hangingPunct="0"/>
            <a:r>
              <a:rPr lang="en-US" sz="2000" b="1" dirty="0" smtClean="0">
                <a:solidFill>
                  <a:srgbClr val="FF0000"/>
                </a:solidFill>
              </a:rPr>
              <a:t> </a:t>
            </a:r>
            <a:r>
              <a:rPr lang="en-US" sz="2000" b="1" dirty="0" err="1" smtClean="0">
                <a:solidFill>
                  <a:srgbClr val="FF0000"/>
                </a:solidFill>
              </a:rPr>
              <a:t>funciones</a:t>
            </a:r>
            <a:r>
              <a:rPr lang="en-US" sz="2000" b="1" dirty="0" smtClean="0">
                <a:solidFill>
                  <a:srgbClr val="FF0000"/>
                </a:solidFill>
              </a:rPr>
              <a:t> o </a:t>
            </a:r>
            <a:r>
              <a:rPr lang="en-US" sz="2000" b="1" dirty="0" err="1" smtClean="0">
                <a:solidFill>
                  <a:srgbClr val="FF0000"/>
                </a:solidFill>
              </a:rPr>
              <a:t>servicios</a:t>
            </a:r>
            <a:r>
              <a:rPr lang="en-US" sz="2000" b="1" dirty="0" smtClean="0">
                <a:solidFill>
                  <a:srgbClr val="FF0000"/>
                </a:solidFill>
              </a:rPr>
              <a:t> </a:t>
            </a:r>
            <a:r>
              <a:rPr lang="en-US" sz="2000" b="1" dirty="0">
                <a:solidFill>
                  <a:srgbClr val="FF0000"/>
                </a:solidFill>
              </a:rPr>
              <a:t>– </a:t>
            </a:r>
            <a:r>
              <a:rPr lang="en-US" sz="2000" b="1" dirty="0" err="1" smtClean="0">
                <a:solidFill>
                  <a:srgbClr val="FF0000"/>
                </a:solidFill>
              </a:rPr>
              <a:t>entonces</a:t>
            </a:r>
            <a:r>
              <a:rPr lang="en-US" sz="2000" b="1" dirty="0" smtClean="0">
                <a:solidFill>
                  <a:srgbClr val="FF0000"/>
                </a:solidFill>
              </a:rPr>
              <a:t>, </a:t>
            </a:r>
            <a:r>
              <a:rPr lang="en-US" sz="2000" b="1" dirty="0" err="1" smtClean="0">
                <a:solidFill>
                  <a:srgbClr val="FF0000"/>
                </a:solidFill>
              </a:rPr>
              <a:t>desarrollamos</a:t>
            </a:r>
            <a:r>
              <a:rPr lang="en-US" sz="2000" b="1" dirty="0" smtClean="0">
                <a:solidFill>
                  <a:srgbClr val="FF0000"/>
                </a:solidFill>
              </a:rPr>
              <a:t> la </a:t>
            </a:r>
            <a:r>
              <a:rPr lang="en-US" sz="2000" b="1" u="sng" dirty="0" err="1" smtClean="0">
                <a:solidFill>
                  <a:srgbClr val="FF0000"/>
                </a:solidFill>
              </a:rPr>
              <a:t>Huella</a:t>
            </a:r>
            <a:r>
              <a:rPr lang="en-US" sz="2000" b="1" u="sng" dirty="0" smtClean="0">
                <a:solidFill>
                  <a:srgbClr val="FF0000"/>
                </a:solidFill>
              </a:rPr>
              <a:t> </a:t>
            </a:r>
            <a:r>
              <a:rPr lang="en-US" sz="2000" b="1" u="sng" dirty="0" err="1" smtClean="0">
                <a:solidFill>
                  <a:srgbClr val="FF0000"/>
                </a:solidFill>
              </a:rPr>
              <a:t>Metabolica</a:t>
            </a:r>
            <a:endParaRPr lang="en-US" sz="2000" b="1" u="sng"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34"/>
                                        </p:tgtEl>
                                        <p:attrNameLst>
                                          <p:attrName>style.visibility</p:attrName>
                                        </p:attrNameLst>
                                      </p:cBhvr>
                                      <p:to>
                                        <p:strVal val="visible"/>
                                      </p:to>
                                    </p:set>
                                    <p:animEffect transition="in" filter="fade">
                                      <p:cBhvr>
                                        <p:cTn id="7" dur="1000"/>
                                        <p:tgtEl>
                                          <p:spTgt spid="81934"/>
                                        </p:tgtEl>
                                      </p:cBhvr>
                                    </p:animEffect>
                                  </p:childTnLst>
                                </p:cTn>
                              </p:par>
                            </p:childTnLst>
                          </p:cTn>
                        </p:par>
                        <p:par>
                          <p:cTn id="8" fill="hold">
                            <p:stCondLst>
                              <p:cond delay="1000"/>
                            </p:stCondLst>
                            <p:childTnLst>
                              <p:par>
                                <p:cTn id="9" presetID="1" presetClass="entr" presetSubtype="0" fill="hold" grpId="0" nodeType="afterEffect">
                                  <p:stCondLst>
                                    <p:cond delay="150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4"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4"/>
          <p:cNvSpPr>
            <a:spLocks noChangeArrowheads="1"/>
          </p:cNvSpPr>
          <p:nvPr/>
        </p:nvSpPr>
        <p:spPr bwMode="auto">
          <a:xfrm rot="5400000">
            <a:off x="2857500" y="571500"/>
            <a:ext cx="609600" cy="2819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516 w 21600"/>
              <a:gd name="T13" fmla="*/ 3516 h 21600"/>
              <a:gd name="T14" fmla="*/ 18084 w 21600"/>
              <a:gd name="T15" fmla="*/ 18084 h 21600"/>
            </a:gdLst>
            <a:ahLst/>
            <a:cxnLst>
              <a:cxn ang="T8">
                <a:pos x="T0" y="T1"/>
              </a:cxn>
              <a:cxn ang="T9">
                <a:pos x="T2" y="T3"/>
              </a:cxn>
              <a:cxn ang="T10">
                <a:pos x="T4" y="T5"/>
              </a:cxn>
              <a:cxn ang="T11">
                <a:pos x="T6" y="T7"/>
              </a:cxn>
            </a:cxnLst>
            <a:rect l="T12" t="T13" r="T14" b="T15"/>
            <a:pathLst>
              <a:path w="21600" h="21600">
                <a:moveTo>
                  <a:pt x="0" y="0"/>
                </a:moveTo>
                <a:lnTo>
                  <a:pt x="3431" y="21600"/>
                </a:lnTo>
                <a:lnTo>
                  <a:pt x="18169" y="21600"/>
                </a:lnTo>
                <a:lnTo>
                  <a:pt x="21600" y="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8435" name="AutoShape 5"/>
          <p:cNvSpPr>
            <a:spLocks noChangeArrowheads="1"/>
          </p:cNvSpPr>
          <p:nvPr/>
        </p:nvSpPr>
        <p:spPr bwMode="auto">
          <a:xfrm rot="16200000" flipH="1">
            <a:off x="5753100" y="571500"/>
            <a:ext cx="609600" cy="2819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516 w 21600"/>
              <a:gd name="T13" fmla="*/ 3516 h 21600"/>
              <a:gd name="T14" fmla="*/ 18084 w 21600"/>
              <a:gd name="T15" fmla="*/ 18084 h 21600"/>
            </a:gdLst>
            <a:ahLst/>
            <a:cxnLst>
              <a:cxn ang="T8">
                <a:pos x="T0" y="T1"/>
              </a:cxn>
              <a:cxn ang="T9">
                <a:pos x="T2" y="T3"/>
              </a:cxn>
              <a:cxn ang="T10">
                <a:pos x="T4" y="T5"/>
              </a:cxn>
              <a:cxn ang="T11">
                <a:pos x="T6" y="T7"/>
              </a:cxn>
            </a:cxnLst>
            <a:rect l="T12" t="T13" r="T14" b="T15"/>
            <a:pathLst>
              <a:path w="21600" h="21600">
                <a:moveTo>
                  <a:pt x="0" y="0"/>
                </a:moveTo>
                <a:lnTo>
                  <a:pt x="3431" y="21600"/>
                </a:lnTo>
                <a:lnTo>
                  <a:pt x="18169" y="21600"/>
                </a:lnTo>
                <a:lnTo>
                  <a:pt x="21600" y="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8436" name="AutoShape 6"/>
          <p:cNvSpPr>
            <a:spLocks noChangeArrowheads="1"/>
          </p:cNvSpPr>
          <p:nvPr/>
        </p:nvSpPr>
        <p:spPr bwMode="auto">
          <a:xfrm rot="5400000">
            <a:off x="8001000" y="1333500"/>
            <a:ext cx="381000" cy="1295400"/>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p>
        </p:txBody>
      </p:sp>
      <p:sp>
        <p:nvSpPr>
          <p:cNvPr id="18437" name="AutoShape 8"/>
          <p:cNvSpPr>
            <a:spLocks noChangeArrowheads="1"/>
          </p:cNvSpPr>
          <p:nvPr/>
        </p:nvSpPr>
        <p:spPr bwMode="auto">
          <a:xfrm rot="5400000">
            <a:off x="762000" y="1257300"/>
            <a:ext cx="381000" cy="1447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516 w 21600"/>
              <a:gd name="T13" fmla="*/ 3516 h 21600"/>
              <a:gd name="T14" fmla="*/ 18084 w 21600"/>
              <a:gd name="T15" fmla="*/ 18084 h 21600"/>
            </a:gdLst>
            <a:ahLst/>
            <a:cxnLst>
              <a:cxn ang="T8">
                <a:pos x="T0" y="T1"/>
              </a:cxn>
              <a:cxn ang="T9">
                <a:pos x="T2" y="T3"/>
              </a:cxn>
              <a:cxn ang="T10">
                <a:pos x="T4" y="T5"/>
              </a:cxn>
              <a:cxn ang="T11">
                <a:pos x="T6" y="T7"/>
              </a:cxn>
            </a:cxnLst>
            <a:rect l="T12" t="T13" r="T14" b="T15"/>
            <a:pathLst>
              <a:path w="21600" h="21600">
                <a:moveTo>
                  <a:pt x="0" y="0"/>
                </a:moveTo>
                <a:lnTo>
                  <a:pt x="3431" y="21600"/>
                </a:lnTo>
                <a:lnTo>
                  <a:pt x="18169" y="21600"/>
                </a:lnTo>
                <a:lnTo>
                  <a:pt x="21600" y="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8438" name="Line 9"/>
          <p:cNvSpPr>
            <a:spLocks noChangeShapeType="1"/>
          </p:cNvSpPr>
          <p:nvPr/>
        </p:nvSpPr>
        <p:spPr bwMode="auto">
          <a:xfrm>
            <a:off x="152400" y="1981200"/>
            <a:ext cx="8763000" cy="0"/>
          </a:xfrm>
          <a:prstGeom prst="line">
            <a:avLst/>
          </a:prstGeom>
          <a:noFill/>
          <a:ln w="9525">
            <a:solidFill>
              <a:schemeClr val="tx1"/>
            </a:solidFill>
            <a:prstDash val="dash"/>
            <a:round/>
            <a:headEnd/>
            <a:tailEnd/>
          </a:ln>
        </p:spPr>
        <p:txBody>
          <a:bodyPr/>
          <a:lstStyle/>
          <a:p>
            <a:endParaRPr lang="en-US"/>
          </a:p>
        </p:txBody>
      </p:sp>
      <p:sp>
        <p:nvSpPr>
          <p:cNvPr id="18439" name="Text Box 10"/>
          <p:cNvSpPr txBox="1">
            <a:spLocks noChangeArrowheads="1"/>
          </p:cNvSpPr>
          <p:nvPr/>
        </p:nvSpPr>
        <p:spPr bwMode="auto">
          <a:xfrm>
            <a:off x="450850" y="2552700"/>
            <a:ext cx="344488" cy="366713"/>
          </a:xfrm>
          <a:prstGeom prst="rect">
            <a:avLst/>
          </a:prstGeom>
          <a:noFill/>
          <a:ln w="9525">
            <a:noFill/>
            <a:miter lim="800000"/>
            <a:headEnd/>
            <a:tailEnd/>
          </a:ln>
        </p:spPr>
        <p:txBody>
          <a:bodyPr>
            <a:spAutoFit/>
          </a:bodyPr>
          <a:lstStyle/>
          <a:p>
            <a:r>
              <a:rPr lang="en-US"/>
              <a:t>r</a:t>
            </a:r>
            <a:r>
              <a:rPr lang="en-US" baseline="-25000"/>
              <a:t>1</a:t>
            </a:r>
          </a:p>
        </p:txBody>
      </p:sp>
      <p:sp>
        <p:nvSpPr>
          <p:cNvPr id="18440" name="Text Box 11"/>
          <p:cNvSpPr txBox="1">
            <a:spLocks noChangeArrowheads="1"/>
          </p:cNvSpPr>
          <p:nvPr/>
        </p:nvSpPr>
        <p:spPr bwMode="auto">
          <a:xfrm>
            <a:off x="1898650" y="2552700"/>
            <a:ext cx="344488" cy="366713"/>
          </a:xfrm>
          <a:prstGeom prst="rect">
            <a:avLst/>
          </a:prstGeom>
          <a:noFill/>
          <a:ln w="9525">
            <a:noFill/>
            <a:miter lim="800000"/>
            <a:headEnd/>
            <a:tailEnd/>
          </a:ln>
        </p:spPr>
        <p:txBody>
          <a:bodyPr>
            <a:spAutoFit/>
          </a:bodyPr>
          <a:lstStyle/>
          <a:p>
            <a:r>
              <a:rPr lang="en-US"/>
              <a:t>r</a:t>
            </a:r>
            <a:r>
              <a:rPr lang="en-US" baseline="-25000"/>
              <a:t>2</a:t>
            </a:r>
          </a:p>
        </p:txBody>
      </p:sp>
      <p:sp>
        <p:nvSpPr>
          <p:cNvPr id="18441" name="Text Box 12"/>
          <p:cNvSpPr txBox="1">
            <a:spLocks noChangeArrowheads="1"/>
          </p:cNvSpPr>
          <p:nvPr/>
        </p:nvSpPr>
        <p:spPr bwMode="auto">
          <a:xfrm>
            <a:off x="5099050" y="2552700"/>
            <a:ext cx="344488" cy="366713"/>
          </a:xfrm>
          <a:prstGeom prst="rect">
            <a:avLst/>
          </a:prstGeom>
          <a:noFill/>
          <a:ln w="9525">
            <a:noFill/>
            <a:miter lim="800000"/>
            <a:headEnd/>
            <a:tailEnd/>
          </a:ln>
        </p:spPr>
        <p:txBody>
          <a:bodyPr>
            <a:spAutoFit/>
          </a:bodyPr>
          <a:lstStyle/>
          <a:p>
            <a:r>
              <a:rPr lang="en-US"/>
              <a:t>r</a:t>
            </a:r>
            <a:r>
              <a:rPr lang="en-US" baseline="-25000"/>
              <a:t>3</a:t>
            </a:r>
          </a:p>
        </p:txBody>
      </p:sp>
      <p:sp>
        <p:nvSpPr>
          <p:cNvPr id="18442" name="Text Box 13"/>
          <p:cNvSpPr txBox="1">
            <a:spLocks noChangeArrowheads="1"/>
          </p:cNvSpPr>
          <p:nvPr/>
        </p:nvSpPr>
        <p:spPr bwMode="auto">
          <a:xfrm>
            <a:off x="7994650" y="2552700"/>
            <a:ext cx="344488" cy="366713"/>
          </a:xfrm>
          <a:prstGeom prst="rect">
            <a:avLst/>
          </a:prstGeom>
          <a:noFill/>
          <a:ln w="9525">
            <a:noFill/>
            <a:miter lim="800000"/>
            <a:headEnd/>
            <a:tailEnd/>
          </a:ln>
        </p:spPr>
        <p:txBody>
          <a:bodyPr>
            <a:spAutoFit/>
          </a:bodyPr>
          <a:lstStyle/>
          <a:p>
            <a:r>
              <a:rPr lang="en-US"/>
              <a:t>r</a:t>
            </a:r>
            <a:r>
              <a:rPr lang="en-US" baseline="-25000"/>
              <a:t>4</a:t>
            </a:r>
          </a:p>
        </p:txBody>
      </p:sp>
      <p:sp>
        <p:nvSpPr>
          <p:cNvPr id="18443" name="Line 14"/>
          <p:cNvSpPr>
            <a:spLocks noChangeShapeType="1"/>
          </p:cNvSpPr>
          <p:nvPr/>
        </p:nvSpPr>
        <p:spPr bwMode="auto">
          <a:xfrm flipH="1" flipV="1">
            <a:off x="228600" y="2057400"/>
            <a:ext cx="381000" cy="533400"/>
          </a:xfrm>
          <a:prstGeom prst="line">
            <a:avLst/>
          </a:prstGeom>
          <a:noFill/>
          <a:ln w="9525">
            <a:solidFill>
              <a:schemeClr val="tx1"/>
            </a:solidFill>
            <a:round/>
            <a:headEnd/>
            <a:tailEnd type="triangle" w="med" len="med"/>
          </a:ln>
        </p:spPr>
        <p:txBody>
          <a:bodyPr/>
          <a:lstStyle/>
          <a:p>
            <a:endParaRPr lang="en-US"/>
          </a:p>
        </p:txBody>
      </p:sp>
      <p:sp>
        <p:nvSpPr>
          <p:cNvPr id="18444" name="Line 15"/>
          <p:cNvSpPr>
            <a:spLocks noChangeShapeType="1"/>
          </p:cNvSpPr>
          <p:nvPr/>
        </p:nvSpPr>
        <p:spPr bwMode="auto">
          <a:xfrm flipH="1" flipV="1">
            <a:off x="1752600" y="2057400"/>
            <a:ext cx="304800" cy="533400"/>
          </a:xfrm>
          <a:prstGeom prst="line">
            <a:avLst/>
          </a:prstGeom>
          <a:noFill/>
          <a:ln w="9525">
            <a:solidFill>
              <a:schemeClr val="tx1"/>
            </a:solidFill>
            <a:round/>
            <a:headEnd/>
            <a:tailEnd type="triangle" w="med" len="med"/>
          </a:ln>
        </p:spPr>
        <p:txBody>
          <a:bodyPr/>
          <a:lstStyle/>
          <a:p>
            <a:endParaRPr lang="en-US"/>
          </a:p>
        </p:txBody>
      </p:sp>
      <p:sp>
        <p:nvSpPr>
          <p:cNvPr id="18445" name="Line 16"/>
          <p:cNvSpPr>
            <a:spLocks noChangeShapeType="1"/>
          </p:cNvSpPr>
          <p:nvPr/>
        </p:nvSpPr>
        <p:spPr bwMode="auto">
          <a:xfrm flipH="1" flipV="1">
            <a:off x="4648200" y="2133600"/>
            <a:ext cx="533400" cy="533400"/>
          </a:xfrm>
          <a:prstGeom prst="line">
            <a:avLst/>
          </a:prstGeom>
          <a:noFill/>
          <a:ln w="9525">
            <a:solidFill>
              <a:schemeClr val="tx1"/>
            </a:solidFill>
            <a:round/>
            <a:headEnd/>
            <a:tailEnd type="triangle" w="med" len="med"/>
          </a:ln>
        </p:spPr>
        <p:txBody>
          <a:bodyPr/>
          <a:lstStyle/>
          <a:p>
            <a:endParaRPr lang="en-US"/>
          </a:p>
        </p:txBody>
      </p:sp>
      <p:sp>
        <p:nvSpPr>
          <p:cNvPr id="18446" name="Line 17"/>
          <p:cNvSpPr>
            <a:spLocks noChangeShapeType="1"/>
          </p:cNvSpPr>
          <p:nvPr/>
        </p:nvSpPr>
        <p:spPr bwMode="auto">
          <a:xfrm flipH="1" flipV="1">
            <a:off x="7543800" y="2057400"/>
            <a:ext cx="457200" cy="609600"/>
          </a:xfrm>
          <a:prstGeom prst="line">
            <a:avLst/>
          </a:prstGeom>
          <a:noFill/>
          <a:ln w="9525">
            <a:solidFill>
              <a:schemeClr val="tx1"/>
            </a:solidFill>
            <a:round/>
            <a:headEnd/>
            <a:tailEnd type="triangle" w="med" len="med"/>
          </a:ln>
        </p:spPr>
        <p:txBody>
          <a:bodyPr/>
          <a:lstStyle/>
          <a:p>
            <a:endParaRPr lang="en-US"/>
          </a:p>
        </p:txBody>
      </p:sp>
      <p:sp>
        <p:nvSpPr>
          <p:cNvPr id="18447" name="Text Box 18"/>
          <p:cNvSpPr txBox="1">
            <a:spLocks noChangeArrowheads="1"/>
          </p:cNvSpPr>
          <p:nvPr/>
        </p:nvSpPr>
        <p:spPr bwMode="auto">
          <a:xfrm>
            <a:off x="762000" y="1066800"/>
            <a:ext cx="395288" cy="366713"/>
          </a:xfrm>
          <a:prstGeom prst="rect">
            <a:avLst/>
          </a:prstGeom>
          <a:noFill/>
          <a:ln w="9525">
            <a:noFill/>
            <a:miter lim="800000"/>
            <a:headEnd/>
            <a:tailEnd/>
          </a:ln>
        </p:spPr>
        <p:txBody>
          <a:bodyPr wrap="none">
            <a:spAutoFit/>
          </a:bodyPr>
          <a:lstStyle/>
          <a:p>
            <a:r>
              <a:rPr lang="en-US"/>
              <a:t>L</a:t>
            </a:r>
            <a:r>
              <a:rPr lang="en-US" baseline="-25000"/>
              <a:t>1</a:t>
            </a:r>
          </a:p>
        </p:txBody>
      </p:sp>
      <p:sp>
        <p:nvSpPr>
          <p:cNvPr id="18448" name="Text Box 19"/>
          <p:cNvSpPr txBox="1">
            <a:spLocks noChangeArrowheads="1"/>
          </p:cNvSpPr>
          <p:nvPr/>
        </p:nvSpPr>
        <p:spPr bwMode="auto">
          <a:xfrm>
            <a:off x="2971800" y="1066800"/>
            <a:ext cx="395288" cy="366713"/>
          </a:xfrm>
          <a:prstGeom prst="rect">
            <a:avLst/>
          </a:prstGeom>
          <a:noFill/>
          <a:ln w="9525">
            <a:noFill/>
            <a:miter lim="800000"/>
            <a:headEnd/>
            <a:tailEnd/>
          </a:ln>
        </p:spPr>
        <p:txBody>
          <a:bodyPr wrap="none">
            <a:spAutoFit/>
          </a:bodyPr>
          <a:lstStyle/>
          <a:p>
            <a:r>
              <a:rPr lang="en-US" dirty="0"/>
              <a:t>L</a:t>
            </a:r>
            <a:r>
              <a:rPr lang="en-US" baseline="-25000" dirty="0"/>
              <a:t>2</a:t>
            </a:r>
          </a:p>
        </p:txBody>
      </p:sp>
      <p:sp>
        <p:nvSpPr>
          <p:cNvPr id="18449" name="Text Box 20"/>
          <p:cNvSpPr txBox="1">
            <a:spLocks noChangeArrowheads="1"/>
          </p:cNvSpPr>
          <p:nvPr/>
        </p:nvSpPr>
        <p:spPr bwMode="auto">
          <a:xfrm>
            <a:off x="5791200" y="1066800"/>
            <a:ext cx="395288" cy="366713"/>
          </a:xfrm>
          <a:prstGeom prst="rect">
            <a:avLst/>
          </a:prstGeom>
          <a:noFill/>
          <a:ln w="9525">
            <a:noFill/>
            <a:miter lim="800000"/>
            <a:headEnd/>
            <a:tailEnd/>
          </a:ln>
        </p:spPr>
        <p:txBody>
          <a:bodyPr wrap="none">
            <a:spAutoFit/>
          </a:bodyPr>
          <a:lstStyle/>
          <a:p>
            <a:r>
              <a:rPr lang="en-US"/>
              <a:t>L</a:t>
            </a:r>
            <a:r>
              <a:rPr lang="en-US" baseline="-25000"/>
              <a:t>3</a:t>
            </a:r>
          </a:p>
        </p:txBody>
      </p:sp>
      <p:sp>
        <p:nvSpPr>
          <p:cNvPr id="18450" name="Text Box 21"/>
          <p:cNvSpPr txBox="1">
            <a:spLocks noChangeArrowheads="1"/>
          </p:cNvSpPr>
          <p:nvPr/>
        </p:nvSpPr>
        <p:spPr bwMode="auto">
          <a:xfrm>
            <a:off x="7943850" y="1066800"/>
            <a:ext cx="395288" cy="366713"/>
          </a:xfrm>
          <a:prstGeom prst="rect">
            <a:avLst/>
          </a:prstGeom>
          <a:noFill/>
          <a:ln w="9525">
            <a:noFill/>
            <a:miter lim="800000"/>
            <a:headEnd/>
            <a:tailEnd/>
          </a:ln>
        </p:spPr>
        <p:txBody>
          <a:bodyPr wrap="none">
            <a:spAutoFit/>
          </a:bodyPr>
          <a:lstStyle/>
          <a:p>
            <a:r>
              <a:rPr lang="en-US"/>
              <a:t>L</a:t>
            </a:r>
            <a:r>
              <a:rPr lang="en-US" baseline="-25000"/>
              <a:t>4</a:t>
            </a:r>
          </a:p>
        </p:txBody>
      </p:sp>
      <p:sp>
        <p:nvSpPr>
          <p:cNvPr id="18451" name="AutoShape 22"/>
          <p:cNvSpPr>
            <a:spLocks/>
          </p:cNvSpPr>
          <p:nvPr/>
        </p:nvSpPr>
        <p:spPr bwMode="auto">
          <a:xfrm rot="-5400000">
            <a:off x="876300" y="838200"/>
            <a:ext cx="152400" cy="1447800"/>
          </a:xfrm>
          <a:prstGeom prst="rightBrace">
            <a:avLst>
              <a:gd name="adj1" fmla="val 79167"/>
              <a:gd name="adj2" fmla="val 50000"/>
            </a:avLst>
          </a:prstGeom>
          <a:noFill/>
          <a:ln w="9525">
            <a:solidFill>
              <a:schemeClr val="tx1"/>
            </a:solidFill>
            <a:round/>
            <a:headEnd/>
            <a:tailEnd/>
          </a:ln>
        </p:spPr>
        <p:txBody>
          <a:bodyPr wrap="none" anchor="ctr"/>
          <a:lstStyle/>
          <a:p>
            <a:endParaRPr lang="en-US"/>
          </a:p>
        </p:txBody>
      </p:sp>
      <p:sp>
        <p:nvSpPr>
          <p:cNvPr id="18452" name="AutoShape 23"/>
          <p:cNvSpPr>
            <a:spLocks/>
          </p:cNvSpPr>
          <p:nvPr/>
        </p:nvSpPr>
        <p:spPr bwMode="auto">
          <a:xfrm rot="-5400000">
            <a:off x="3124200" y="190500"/>
            <a:ext cx="152400" cy="2743200"/>
          </a:xfrm>
          <a:prstGeom prst="rightBrace">
            <a:avLst>
              <a:gd name="adj1" fmla="val 150000"/>
              <a:gd name="adj2" fmla="val 50000"/>
            </a:avLst>
          </a:prstGeom>
          <a:noFill/>
          <a:ln w="9525">
            <a:solidFill>
              <a:schemeClr val="tx1"/>
            </a:solidFill>
            <a:round/>
            <a:headEnd/>
            <a:tailEnd/>
          </a:ln>
        </p:spPr>
        <p:txBody>
          <a:bodyPr wrap="none" anchor="ctr"/>
          <a:lstStyle/>
          <a:p>
            <a:endParaRPr lang="en-US"/>
          </a:p>
        </p:txBody>
      </p:sp>
      <p:sp>
        <p:nvSpPr>
          <p:cNvPr id="18453" name="AutoShape 24"/>
          <p:cNvSpPr>
            <a:spLocks/>
          </p:cNvSpPr>
          <p:nvPr/>
        </p:nvSpPr>
        <p:spPr bwMode="auto">
          <a:xfrm rot="-5400000">
            <a:off x="5981700" y="152400"/>
            <a:ext cx="152400" cy="2819400"/>
          </a:xfrm>
          <a:prstGeom prst="rightBrace">
            <a:avLst>
              <a:gd name="adj1" fmla="val 154167"/>
              <a:gd name="adj2" fmla="val 50000"/>
            </a:avLst>
          </a:prstGeom>
          <a:noFill/>
          <a:ln w="9525">
            <a:solidFill>
              <a:schemeClr val="tx1"/>
            </a:solidFill>
            <a:round/>
            <a:headEnd/>
            <a:tailEnd/>
          </a:ln>
        </p:spPr>
        <p:txBody>
          <a:bodyPr wrap="none" anchor="ctr"/>
          <a:lstStyle/>
          <a:p>
            <a:endParaRPr lang="en-US"/>
          </a:p>
        </p:txBody>
      </p:sp>
      <p:sp>
        <p:nvSpPr>
          <p:cNvPr id="18454" name="AutoShape 25"/>
          <p:cNvSpPr>
            <a:spLocks/>
          </p:cNvSpPr>
          <p:nvPr/>
        </p:nvSpPr>
        <p:spPr bwMode="auto">
          <a:xfrm rot="-5400000">
            <a:off x="8115300" y="914400"/>
            <a:ext cx="152400" cy="1295400"/>
          </a:xfrm>
          <a:prstGeom prst="rightBrace">
            <a:avLst>
              <a:gd name="adj1" fmla="val 70833"/>
              <a:gd name="adj2" fmla="val 50000"/>
            </a:avLst>
          </a:prstGeom>
          <a:noFill/>
          <a:ln w="9525">
            <a:solidFill>
              <a:schemeClr val="tx1"/>
            </a:solidFill>
            <a:round/>
            <a:headEnd/>
            <a:tailEnd/>
          </a:ln>
        </p:spPr>
        <p:txBody>
          <a:bodyPr wrap="none" anchor="ctr"/>
          <a:lstStyle/>
          <a:p>
            <a:endParaRPr lang="en-US"/>
          </a:p>
        </p:txBody>
      </p:sp>
      <p:sp>
        <p:nvSpPr>
          <p:cNvPr id="18455" name="Text Box 26"/>
          <p:cNvSpPr txBox="1">
            <a:spLocks noChangeArrowheads="1"/>
          </p:cNvSpPr>
          <p:nvPr/>
        </p:nvSpPr>
        <p:spPr bwMode="auto">
          <a:xfrm>
            <a:off x="152400" y="3200400"/>
            <a:ext cx="1981200" cy="304800"/>
          </a:xfrm>
          <a:prstGeom prst="rect">
            <a:avLst/>
          </a:prstGeom>
          <a:noFill/>
          <a:ln w="9525">
            <a:noFill/>
            <a:miter lim="800000"/>
            <a:headEnd/>
            <a:tailEnd/>
          </a:ln>
        </p:spPr>
        <p:txBody>
          <a:bodyPr>
            <a:spAutoFit/>
          </a:bodyPr>
          <a:lstStyle/>
          <a:p>
            <a:r>
              <a:rPr lang="en-US" sz="1400"/>
              <a:t>v</a:t>
            </a:r>
            <a:r>
              <a:rPr lang="en-US" sz="1400" baseline="-25000"/>
              <a:t>1</a:t>
            </a:r>
            <a:r>
              <a:rPr lang="en-US" sz="1400"/>
              <a:t>=</a:t>
            </a:r>
            <a:r>
              <a:rPr lang="el-GR" sz="1400">
                <a:cs typeface="Arial" charset="0"/>
              </a:rPr>
              <a:t>π</a:t>
            </a:r>
            <a:r>
              <a:rPr lang="en-US" sz="1400"/>
              <a:t>(L</a:t>
            </a:r>
            <a:r>
              <a:rPr lang="en-US" sz="1400" baseline="-25000"/>
              <a:t>1</a:t>
            </a:r>
            <a:r>
              <a:rPr lang="en-US" sz="1400"/>
              <a:t>/3)(r</a:t>
            </a:r>
            <a:r>
              <a:rPr lang="en-US" sz="1400" baseline="-25000"/>
              <a:t>1</a:t>
            </a:r>
            <a:r>
              <a:rPr lang="en-US" sz="1400" baseline="30000"/>
              <a:t>2</a:t>
            </a:r>
            <a:r>
              <a:rPr lang="en-US" sz="1400"/>
              <a:t>+r</a:t>
            </a:r>
            <a:r>
              <a:rPr lang="en-US" sz="1400" baseline="-25000"/>
              <a:t>1</a:t>
            </a:r>
            <a:r>
              <a:rPr lang="en-US" sz="1400"/>
              <a:t>r</a:t>
            </a:r>
            <a:r>
              <a:rPr lang="en-US" sz="1400" baseline="-25000"/>
              <a:t>2</a:t>
            </a:r>
            <a:r>
              <a:rPr lang="en-US" sz="1400"/>
              <a:t>+r</a:t>
            </a:r>
            <a:r>
              <a:rPr lang="en-US" sz="1400" baseline="-25000"/>
              <a:t>2</a:t>
            </a:r>
            <a:r>
              <a:rPr lang="en-US" sz="1400" baseline="30000"/>
              <a:t>2</a:t>
            </a:r>
            <a:r>
              <a:rPr lang="en-US" sz="1400"/>
              <a:t>)</a:t>
            </a:r>
          </a:p>
        </p:txBody>
      </p:sp>
      <p:sp>
        <p:nvSpPr>
          <p:cNvPr id="18456" name="Text Box 27"/>
          <p:cNvSpPr txBox="1">
            <a:spLocks noChangeArrowheads="1"/>
          </p:cNvSpPr>
          <p:nvPr/>
        </p:nvSpPr>
        <p:spPr bwMode="auto">
          <a:xfrm>
            <a:off x="2286000" y="3200400"/>
            <a:ext cx="1981200" cy="304800"/>
          </a:xfrm>
          <a:prstGeom prst="rect">
            <a:avLst/>
          </a:prstGeom>
          <a:noFill/>
          <a:ln w="9525">
            <a:noFill/>
            <a:miter lim="800000"/>
            <a:headEnd/>
            <a:tailEnd/>
          </a:ln>
        </p:spPr>
        <p:txBody>
          <a:bodyPr>
            <a:spAutoFit/>
          </a:bodyPr>
          <a:lstStyle/>
          <a:p>
            <a:r>
              <a:rPr lang="en-US" sz="1400" dirty="0"/>
              <a:t>v</a:t>
            </a:r>
            <a:r>
              <a:rPr lang="en-US" sz="1400" baseline="-25000" dirty="0"/>
              <a:t>2</a:t>
            </a:r>
            <a:r>
              <a:rPr lang="en-US" sz="1400" dirty="0"/>
              <a:t>=</a:t>
            </a:r>
            <a:r>
              <a:rPr lang="el-GR" sz="1400" dirty="0">
                <a:cs typeface="Arial" charset="0"/>
              </a:rPr>
              <a:t>π</a:t>
            </a:r>
            <a:r>
              <a:rPr lang="en-US" sz="1400" dirty="0"/>
              <a:t>(L</a:t>
            </a:r>
            <a:r>
              <a:rPr lang="en-US" sz="1400" baseline="-25000" dirty="0"/>
              <a:t>2</a:t>
            </a:r>
            <a:r>
              <a:rPr lang="en-US" sz="1400" dirty="0"/>
              <a:t>/3)(r</a:t>
            </a:r>
            <a:r>
              <a:rPr lang="en-US" sz="1400" baseline="-25000" dirty="0"/>
              <a:t>2</a:t>
            </a:r>
            <a:r>
              <a:rPr lang="en-US" sz="1400" baseline="30000" dirty="0"/>
              <a:t>2</a:t>
            </a:r>
            <a:r>
              <a:rPr lang="en-US" sz="1400" dirty="0"/>
              <a:t>+r</a:t>
            </a:r>
            <a:r>
              <a:rPr lang="en-US" sz="1400" baseline="-25000" dirty="0"/>
              <a:t>2</a:t>
            </a:r>
            <a:r>
              <a:rPr lang="en-US" sz="1400" dirty="0"/>
              <a:t>r</a:t>
            </a:r>
            <a:r>
              <a:rPr lang="en-US" sz="1400" baseline="-25000" dirty="0"/>
              <a:t>3</a:t>
            </a:r>
            <a:r>
              <a:rPr lang="en-US" sz="1400" dirty="0"/>
              <a:t>+r</a:t>
            </a:r>
            <a:r>
              <a:rPr lang="en-US" sz="1400" baseline="-25000" dirty="0"/>
              <a:t>3</a:t>
            </a:r>
            <a:r>
              <a:rPr lang="en-US" sz="1400" baseline="30000" dirty="0"/>
              <a:t>2</a:t>
            </a:r>
            <a:r>
              <a:rPr lang="en-US" sz="1400" dirty="0"/>
              <a:t>)</a:t>
            </a:r>
          </a:p>
        </p:txBody>
      </p:sp>
      <p:sp>
        <p:nvSpPr>
          <p:cNvPr id="18457" name="Text Box 28"/>
          <p:cNvSpPr txBox="1">
            <a:spLocks noChangeArrowheads="1"/>
          </p:cNvSpPr>
          <p:nvPr/>
        </p:nvSpPr>
        <p:spPr bwMode="auto">
          <a:xfrm>
            <a:off x="5105400" y="3200400"/>
            <a:ext cx="2057400" cy="304800"/>
          </a:xfrm>
          <a:prstGeom prst="rect">
            <a:avLst/>
          </a:prstGeom>
          <a:noFill/>
          <a:ln w="9525">
            <a:noFill/>
            <a:miter lim="800000"/>
            <a:headEnd/>
            <a:tailEnd/>
          </a:ln>
        </p:spPr>
        <p:txBody>
          <a:bodyPr>
            <a:spAutoFit/>
          </a:bodyPr>
          <a:lstStyle/>
          <a:p>
            <a:r>
              <a:rPr lang="en-US" sz="1400"/>
              <a:t>v</a:t>
            </a:r>
            <a:r>
              <a:rPr lang="en-US" sz="1400" baseline="-25000"/>
              <a:t>3</a:t>
            </a:r>
            <a:r>
              <a:rPr lang="en-US" sz="1400"/>
              <a:t>=</a:t>
            </a:r>
            <a:r>
              <a:rPr lang="el-GR" sz="1400">
                <a:cs typeface="Arial" charset="0"/>
              </a:rPr>
              <a:t>π</a:t>
            </a:r>
            <a:r>
              <a:rPr lang="en-US" sz="1400"/>
              <a:t>(L</a:t>
            </a:r>
            <a:r>
              <a:rPr lang="en-US" sz="1400" baseline="-25000"/>
              <a:t>3</a:t>
            </a:r>
            <a:r>
              <a:rPr lang="en-US" sz="1400"/>
              <a:t>/3)(r</a:t>
            </a:r>
            <a:r>
              <a:rPr lang="en-US" sz="1400" baseline="-25000"/>
              <a:t>3</a:t>
            </a:r>
            <a:r>
              <a:rPr lang="en-US" sz="1400" baseline="30000"/>
              <a:t>2</a:t>
            </a:r>
            <a:r>
              <a:rPr lang="en-US" sz="1400"/>
              <a:t>+r</a:t>
            </a:r>
            <a:r>
              <a:rPr lang="en-US" sz="1400" baseline="-25000"/>
              <a:t>3</a:t>
            </a:r>
            <a:r>
              <a:rPr lang="en-US" sz="1400"/>
              <a:t>r</a:t>
            </a:r>
            <a:r>
              <a:rPr lang="en-US" sz="1400" baseline="-25000"/>
              <a:t>4</a:t>
            </a:r>
            <a:r>
              <a:rPr lang="en-US" sz="1400"/>
              <a:t>+r</a:t>
            </a:r>
            <a:r>
              <a:rPr lang="en-US" sz="1400" baseline="-25000"/>
              <a:t>4</a:t>
            </a:r>
            <a:r>
              <a:rPr lang="en-US" sz="1400" baseline="30000"/>
              <a:t>2</a:t>
            </a:r>
            <a:r>
              <a:rPr lang="en-US" sz="1400"/>
              <a:t>)</a:t>
            </a:r>
          </a:p>
        </p:txBody>
      </p:sp>
      <p:sp>
        <p:nvSpPr>
          <p:cNvPr id="18458" name="Text Box 29"/>
          <p:cNvSpPr txBox="1">
            <a:spLocks noChangeArrowheads="1"/>
          </p:cNvSpPr>
          <p:nvPr/>
        </p:nvSpPr>
        <p:spPr bwMode="auto">
          <a:xfrm>
            <a:off x="7239000" y="3200400"/>
            <a:ext cx="1905000" cy="304800"/>
          </a:xfrm>
          <a:prstGeom prst="rect">
            <a:avLst/>
          </a:prstGeom>
          <a:noFill/>
          <a:ln w="9525">
            <a:noFill/>
            <a:miter lim="800000"/>
            <a:headEnd/>
            <a:tailEnd/>
          </a:ln>
        </p:spPr>
        <p:txBody>
          <a:bodyPr>
            <a:spAutoFit/>
          </a:bodyPr>
          <a:lstStyle/>
          <a:p>
            <a:r>
              <a:rPr lang="en-US" sz="1400"/>
              <a:t>v</a:t>
            </a:r>
            <a:r>
              <a:rPr lang="en-US" sz="1400" baseline="-25000"/>
              <a:t>4</a:t>
            </a:r>
            <a:r>
              <a:rPr lang="en-US" sz="1400"/>
              <a:t>=</a:t>
            </a:r>
            <a:r>
              <a:rPr lang="el-GR" sz="1400">
                <a:cs typeface="Arial" charset="0"/>
              </a:rPr>
              <a:t>π</a:t>
            </a:r>
            <a:r>
              <a:rPr lang="en-US" sz="1400"/>
              <a:t>(L</a:t>
            </a:r>
            <a:r>
              <a:rPr lang="en-US" sz="1400" baseline="-25000"/>
              <a:t>4</a:t>
            </a:r>
            <a:r>
              <a:rPr lang="en-US" sz="1400"/>
              <a:t>/3)(r</a:t>
            </a:r>
            <a:r>
              <a:rPr lang="en-US" sz="1400" baseline="-25000"/>
              <a:t>4</a:t>
            </a:r>
            <a:r>
              <a:rPr lang="en-US" sz="1400" baseline="30000"/>
              <a:t>2)</a:t>
            </a:r>
            <a:r>
              <a:rPr lang="en-US" sz="1400"/>
              <a:t>)</a:t>
            </a:r>
          </a:p>
        </p:txBody>
      </p:sp>
      <p:sp>
        <p:nvSpPr>
          <p:cNvPr id="21531" name="Text Box 31"/>
          <p:cNvSpPr txBox="1">
            <a:spLocks noChangeArrowheads="1"/>
          </p:cNvSpPr>
          <p:nvPr/>
        </p:nvSpPr>
        <p:spPr bwMode="auto">
          <a:xfrm>
            <a:off x="228600" y="3664803"/>
            <a:ext cx="6324600" cy="830997"/>
          </a:xfrm>
          <a:prstGeom prst="rect">
            <a:avLst/>
          </a:prstGeom>
          <a:noFill/>
          <a:ln w="9525">
            <a:noFill/>
            <a:miter lim="800000"/>
            <a:headEnd/>
            <a:tailEnd/>
          </a:ln>
        </p:spPr>
        <p:txBody>
          <a:bodyPr wrap="square">
            <a:spAutoFit/>
          </a:bodyPr>
          <a:lstStyle/>
          <a:p>
            <a:r>
              <a:rPr lang="en-US" sz="1600" dirty="0" smtClean="0"/>
              <a:t>Un </a:t>
            </a:r>
            <a:r>
              <a:rPr lang="en-US" sz="1600" dirty="0" err="1" smtClean="0"/>
              <a:t>poder</a:t>
            </a:r>
            <a:r>
              <a:rPr lang="en-US" sz="1600" dirty="0" smtClean="0"/>
              <a:t> </a:t>
            </a:r>
            <a:r>
              <a:rPr lang="en-US" sz="1600" dirty="0" err="1" smtClean="0"/>
              <a:t>conveniente</a:t>
            </a:r>
            <a:r>
              <a:rPr lang="en-US" sz="1600" dirty="0" smtClean="0"/>
              <a:t>…</a:t>
            </a:r>
            <a:endParaRPr lang="en-US" sz="1600" dirty="0"/>
          </a:p>
          <a:p>
            <a:endParaRPr lang="en-US" sz="1600" dirty="0"/>
          </a:p>
          <a:p>
            <a:r>
              <a:rPr lang="en-US" sz="1600" dirty="0" err="1" smtClean="0"/>
              <a:t>si</a:t>
            </a:r>
            <a:r>
              <a:rPr lang="en-US" sz="1600" dirty="0" smtClean="0"/>
              <a:t>  W=2r</a:t>
            </a:r>
            <a:r>
              <a:rPr lang="en-US" sz="1600" baseline="-25000" dirty="0" smtClean="0"/>
              <a:t>3</a:t>
            </a:r>
            <a:r>
              <a:rPr lang="en-US" sz="1600" dirty="0" smtClean="0"/>
              <a:t>  y  L=L</a:t>
            </a:r>
            <a:r>
              <a:rPr lang="en-US" sz="1600" baseline="-25000" dirty="0" smtClean="0"/>
              <a:t>1</a:t>
            </a:r>
            <a:r>
              <a:rPr lang="en-US" sz="1600" dirty="0" smtClean="0"/>
              <a:t>+L</a:t>
            </a:r>
            <a:r>
              <a:rPr lang="en-US" sz="1600" baseline="-25000" dirty="0" smtClean="0"/>
              <a:t>2</a:t>
            </a:r>
            <a:r>
              <a:rPr lang="en-US" sz="1600" dirty="0" smtClean="0"/>
              <a:t>+L</a:t>
            </a:r>
            <a:r>
              <a:rPr lang="en-US" sz="1600" baseline="-25000" dirty="0" smtClean="0"/>
              <a:t>3</a:t>
            </a:r>
            <a:r>
              <a:rPr lang="en-US" sz="1600" dirty="0" smtClean="0"/>
              <a:t>+L</a:t>
            </a:r>
            <a:r>
              <a:rPr lang="en-US" sz="1600" baseline="-25000" dirty="0" smtClean="0"/>
              <a:t>4 </a:t>
            </a:r>
            <a:r>
              <a:rPr lang="en-US" sz="1600" dirty="0" smtClean="0"/>
              <a:t>, </a:t>
            </a:r>
            <a:r>
              <a:rPr lang="en-US" sz="1600" dirty="0" err="1" smtClean="0"/>
              <a:t>entonces</a:t>
            </a:r>
            <a:r>
              <a:rPr lang="en-US" sz="1600" dirty="0" smtClean="0"/>
              <a:t> </a:t>
            </a:r>
            <a:r>
              <a:rPr lang="en-US" sz="1600" dirty="0"/>
              <a:t>V = v</a:t>
            </a:r>
            <a:r>
              <a:rPr lang="en-US" sz="1600" baseline="-25000" dirty="0"/>
              <a:t>1</a:t>
            </a:r>
            <a:r>
              <a:rPr lang="en-US" sz="1600" dirty="0"/>
              <a:t>+v</a:t>
            </a:r>
            <a:r>
              <a:rPr lang="en-US" sz="1600" baseline="-25000" dirty="0"/>
              <a:t>2</a:t>
            </a:r>
            <a:r>
              <a:rPr lang="en-US" sz="1600" dirty="0"/>
              <a:t>+v</a:t>
            </a:r>
            <a:r>
              <a:rPr lang="en-US" sz="1600" baseline="-25000" dirty="0"/>
              <a:t>3</a:t>
            </a:r>
            <a:r>
              <a:rPr lang="en-US" sz="1600" dirty="0"/>
              <a:t>+v</a:t>
            </a:r>
            <a:r>
              <a:rPr lang="en-US" sz="1600" baseline="-25000" dirty="0"/>
              <a:t>4</a:t>
            </a:r>
            <a:r>
              <a:rPr lang="en-US" sz="1600" dirty="0"/>
              <a:t> = </a:t>
            </a:r>
            <a:r>
              <a:rPr lang="en-US" sz="1600" dirty="0" smtClean="0"/>
              <a:t>W</a:t>
            </a:r>
            <a:r>
              <a:rPr lang="en-US" sz="1600" baseline="30000" dirty="0" smtClean="0"/>
              <a:t>2</a:t>
            </a:r>
            <a:r>
              <a:rPr lang="en-US" sz="1600" dirty="0" smtClean="0"/>
              <a:t>L/1.7</a:t>
            </a:r>
            <a:endParaRPr lang="en-US" sz="1600" dirty="0"/>
          </a:p>
        </p:txBody>
      </p:sp>
      <p:sp>
        <p:nvSpPr>
          <p:cNvPr id="18460" name="Oval 32"/>
          <p:cNvSpPr>
            <a:spLocks noChangeArrowheads="1"/>
          </p:cNvSpPr>
          <p:nvPr/>
        </p:nvSpPr>
        <p:spPr bwMode="auto">
          <a:xfrm>
            <a:off x="5943600" y="2514600"/>
            <a:ext cx="685800" cy="6096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61" name="Line 33"/>
          <p:cNvSpPr>
            <a:spLocks noChangeShapeType="1"/>
          </p:cNvSpPr>
          <p:nvPr/>
        </p:nvSpPr>
        <p:spPr bwMode="auto">
          <a:xfrm>
            <a:off x="5791200" y="2819400"/>
            <a:ext cx="990600" cy="0"/>
          </a:xfrm>
          <a:prstGeom prst="line">
            <a:avLst/>
          </a:prstGeom>
          <a:noFill/>
          <a:ln w="9525">
            <a:solidFill>
              <a:schemeClr val="tx1"/>
            </a:solidFill>
            <a:prstDash val="dash"/>
            <a:round/>
            <a:headEnd/>
            <a:tailEnd/>
          </a:ln>
        </p:spPr>
        <p:txBody>
          <a:bodyPr/>
          <a:lstStyle/>
          <a:p>
            <a:endParaRPr lang="en-US"/>
          </a:p>
        </p:txBody>
      </p:sp>
      <p:sp>
        <p:nvSpPr>
          <p:cNvPr id="18462" name="Line 34"/>
          <p:cNvSpPr>
            <a:spLocks noChangeShapeType="1"/>
          </p:cNvSpPr>
          <p:nvPr/>
        </p:nvSpPr>
        <p:spPr bwMode="auto">
          <a:xfrm rot="-5400000">
            <a:off x="5791200" y="2781300"/>
            <a:ext cx="990600" cy="0"/>
          </a:xfrm>
          <a:prstGeom prst="line">
            <a:avLst/>
          </a:prstGeom>
          <a:noFill/>
          <a:ln w="9525">
            <a:solidFill>
              <a:schemeClr val="tx1"/>
            </a:solidFill>
            <a:prstDash val="dash"/>
            <a:round/>
            <a:headEnd/>
            <a:tailEnd/>
          </a:ln>
        </p:spPr>
        <p:txBody>
          <a:bodyPr/>
          <a:lstStyle/>
          <a:p>
            <a:endParaRPr lang="en-US"/>
          </a:p>
        </p:txBody>
      </p:sp>
      <p:sp>
        <p:nvSpPr>
          <p:cNvPr id="18463" name="Line 35"/>
          <p:cNvSpPr>
            <a:spLocks noChangeShapeType="1"/>
          </p:cNvSpPr>
          <p:nvPr/>
        </p:nvSpPr>
        <p:spPr bwMode="auto">
          <a:xfrm flipV="1">
            <a:off x="5410200" y="2667000"/>
            <a:ext cx="838200" cy="76200"/>
          </a:xfrm>
          <a:prstGeom prst="line">
            <a:avLst/>
          </a:prstGeom>
          <a:noFill/>
          <a:ln w="9525">
            <a:solidFill>
              <a:schemeClr val="tx1"/>
            </a:solidFill>
            <a:round/>
            <a:headEnd/>
            <a:tailEnd type="triangle" w="med" len="med"/>
          </a:ln>
        </p:spPr>
        <p:txBody>
          <a:bodyPr/>
          <a:lstStyle/>
          <a:p>
            <a:endParaRPr lang="en-US"/>
          </a:p>
        </p:txBody>
      </p:sp>
      <p:sp>
        <p:nvSpPr>
          <p:cNvPr id="18464" name="Text Box 38"/>
          <p:cNvSpPr txBox="1">
            <a:spLocks noChangeArrowheads="1"/>
          </p:cNvSpPr>
          <p:nvPr/>
        </p:nvSpPr>
        <p:spPr bwMode="auto">
          <a:xfrm>
            <a:off x="228600" y="685800"/>
            <a:ext cx="4711546" cy="369332"/>
          </a:xfrm>
          <a:prstGeom prst="rect">
            <a:avLst/>
          </a:prstGeom>
          <a:noFill/>
          <a:ln w="9525">
            <a:noFill/>
            <a:miter lim="800000"/>
            <a:headEnd/>
            <a:tailEnd/>
          </a:ln>
        </p:spPr>
        <p:txBody>
          <a:bodyPr wrap="none">
            <a:spAutoFit/>
          </a:bodyPr>
          <a:lstStyle/>
          <a:p>
            <a:r>
              <a:rPr lang="en-US" dirty="0" smtClean="0"/>
              <a:t>a) </a:t>
            </a:r>
            <a:r>
              <a:rPr lang="en-US" dirty="0" err="1" smtClean="0"/>
              <a:t>Calculado</a:t>
            </a:r>
            <a:r>
              <a:rPr lang="en-US" dirty="0" smtClean="0"/>
              <a:t> el </a:t>
            </a:r>
            <a:r>
              <a:rPr lang="en-US" dirty="0" err="1" smtClean="0"/>
              <a:t>volumen</a:t>
            </a:r>
            <a:r>
              <a:rPr lang="en-US" dirty="0" smtClean="0"/>
              <a:t> de un </a:t>
            </a:r>
            <a:r>
              <a:rPr lang="en-US" dirty="0" err="1" smtClean="0"/>
              <a:t>nematodo</a:t>
            </a:r>
            <a:r>
              <a:rPr lang="en-US" dirty="0" smtClean="0"/>
              <a:t>– </a:t>
            </a:r>
            <a:endParaRPr lang="en-US" dirty="0"/>
          </a:p>
        </p:txBody>
      </p:sp>
      <p:pic>
        <p:nvPicPr>
          <p:cNvPr id="18465" name="Picture 39"/>
          <p:cNvPicPr>
            <a:picLocks noChangeAspect="1" noChangeArrowheads="1"/>
          </p:cNvPicPr>
          <p:nvPr/>
        </p:nvPicPr>
        <p:blipFill>
          <a:blip r:embed="rId2" cstate="print"/>
          <a:srcRect/>
          <a:stretch>
            <a:fillRect/>
          </a:stretch>
        </p:blipFill>
        <p:spPr bwMode="auto">
          <a:xfrm>
            <a:off x="5683250" y="76200"/>
            <a:ext cx="3308350" cy="914400"/>
          </a:xfrm>
          <a:prstGeom prst="rect">
            <a:avLst/>
          </a:prstGeom>
          <a:noFill/>
          <a:ln w="9525">
            <a:noFill/>
            <a:miter lim="800000"/>
            <a:headEnd/>
            <a:tailEnd/>
          </a:ln>
        </p:spPr>
      </p:pic>
      <p:pic>
        <p:nvPicPr>
          <p:cNvPr id="18466" name="Picture 6" descr="andrassy"/>
          <p:cNvPicPr>
            <a:picLocks noChangeAspect="1" noChangeArrowheads="1"/>
          </p:cNvPicPr>
          <p:nvPr/>
        </p:nvPicPr>
        <p:blipFill>
          <a:blip r:embed="rId3" cstate="print"/>
          <a:srcRect l="31818" r="7637"/>
          <a:stretch>
            <a:fillRect/>
          </a:stretch>
        </p:blipFill>
        <p:spPr bwMode="auto">
          <a:xfrm>
            <a:off x="7008813" y="3657600"/>
            <a:ext cx="2135187" cy="3200400"/>
          </a:xfrm>
          <a:prstGeom prst="rect">
            <a:avLst/>
          </a:prstGeom>
          <a:noFill/>
          <a:ln w="9525">
            <a:noFill/>
            <a:miter lim="800000"/>
            <a:headEnd/>
            <a:tailEnd/>
          </a:ln>
        </p:spPr>
      </p:pic>
      <p:sp>
        <p:nvSpPr>
          <p:cNvPr id="38" name="TextBox 37"/>
          <p:cNvSpPr txBox="1">
            <a:spLocks noChangeArrowheads="1"/>
          </p:cNvSpPr>
          <p:nvPr/>
        </p:nvSpPr>
        <p:spPr bwMode="auto">
          <a:xfrm>
            <a:off x="1371600" y="5486400"/>
            <a:ext cx="4724400" cy="1200329"/>
          </a:xfrm>
          <a:prstGeom prst="rect">
            <a:avLst/>
          </a:prstGeom>
          <a:solidFill>
            <a:srgbClr val="FFC000"/>
          </a:solidFill>
          <a:ln w="9525">
            <a:solidFill>
              <a:srgbClr val="002060"/>
            </a:solidFill>
            <a:miter lim="800000"/>
            <a:headEnd/>
            <a:tailEnd/>
          </a:ln>
        </p:spPr>
        <p:txBody>
          <a:bodyPr wrap="square">
            <a:spAutoFit/>
          </a:bodyPr>
          <a:lstStyle/>
          <a:p>
            <a:r>
              <a:rPr lang="en-US" dirty="0" err="1" smtClean="0"/>
              <a:t>Entonces</a:t>
            </a:r>
            <a:r>
              <a:rPr lang="en-US" dirty="0" smtClean="0"/>
              <a:t>, </a:t>
            </a:r>
            <a:r>
              <a:rPr lang="en-US" dirty="0" err="1" smtClean="0"/>
              <a:t>Masa</a:t>
            </a:r>
            <a:r>
              <a:rPr lang="en-US" dirty="0" smtClean="0"/>
              <a:t> = </a:t>
            </a:r>
            <a:r>
              <a:rPr lang="en-US" dirty="0" err="1" smtClean="0"/>
              <a:t>Volumen</a:t>
            </a:r>
            <a:r>
              <a:rPr lang="en-US" dirty="0" smtClean="0"/>
              <a:t> x </a:t>
            </a:r>
            <a:r>
              <a:rPr lang="en-US" dirty="0" err="1" smtClean="0"/>
              <a:t>Densidad</a:t>
            </a:r>
            <a:r>
              <a:rPr lang="en-US" dirty="0" smtClean="0"/>
              <a:t>:</a:t>
            </a:r>
          </a:p>
          <a:p>
            <a:r>
              <a:rPr lang="en-US" dirty="0" err="1" smtClean="0"/>
              <a:t>Masa</a:t>
            </a:r>
            <a:r>
              <a:rPr lang="en-US" dirty="0" smtClean="0"/>
              <a:t> = W</a:t>
            </a:r>
            <a:r>
              <a:rPr lang="en-US" baseline="30000" dirty="0" smtClean="0"/>
              <a:t>2</a:t>
            </a:r>
            <a:r>
              <a:rPr lang="en-US" dirty="0" smtClean="0"/>
              <a:t>L </a:t>
            </a:r>
            <a:r>
              <a:rPr lang="en-US" dirty="0"/>
              <a:t>x 1.084/(1.7 x 10</a:t>
            </a:r>
            <a:r>
              <a:rPr lang="en-US" baseline="30000" dirty="0"/>
              <a:t>6</a:t>
            </a:r>
            <a:r>
              <a:rPr lang="en-US" dirty="0"/>
              <a:t>) </a:t>
            </a:r>
            <a:r>
              <a:rPr lang="el-GR" dirty="0">
                <a:cs typeface="Arial" charset="0"/>
              </a:rPr>
              <a:t>μ</a:t>
            </a:r>
            <a:r>
              <a:rPr lang="en-US" dirty="0" smtClean="0">
                <a:cs typeface="Arial" charset="0"/>
              </a:rPr>
              <a:t>g</a:t>
            </a:r>
          </a:p>
          <a:p>
            <a:r>
              <a:rPr lang="en-US" dirty="0" smtClean="0">
                <a:cs typeface="Arial" charset="0"/>
              </a:rPr>
              <a:t>		o</a:t>
            </a:r>
          </a:p>
          <a:p>
            <a:r>
              <a:rPr lang="en-US" dirty="0" err="1" smtClean="0"/>
              <a:t>Masa</a:t>
            </a:r>
            <a:r>
              <a:rPr lang="en-US" dirty="0" smtClean="0"/>
              <a:t> = 0.116 x W</a:t>
            </a:r>
            <a:r>
              <a:rPr lang="en-US" baseline="30000" dirty="0" smtClean="0"/>
              <a:t>2</a:t>
            </a:r>
            <a:r>
              <a:rPr lang="en-US" dirty="0" smtClean="0"/>
              <a:t>(L+3.5W) x 1.084/10</a:t>
            </a:r>
            <a:r>
              <a:rPr lang="en-US" baseline="30000" dirty="0" smtClean="0"/>
              <a:t>6</a:t>
            </a:r>
            <a:r>
              <a:rPr lang="en-US" dirty="0" smtClean="0"/>
              <a:t> </a:t>
            </a:r>
            <a:r>
              <a:rPr lang="el-GR" dirty="0" smtClean="0">
                <a:cs typeface="Arial" charset="0"/>
              </a:rPr>
              <a:t>μ</a:t>
            </a:r>
            <a:r>
              <a:rPr lang="en-US" dirty="0" smtClean="0">
                <a:cs typeface="Arial" charset="0"/>
              </a:rPr>
              <a:t>g</a:t>
            </a:r>
            <a:endParaRPr lang="en-US" dirty="0"/>
          </a:p>
        </p:txBody>
      </p:sp>
      <p:sp>
        <p:nvSpPr>
          <p:cNvPr id="37" name="Rectangle 36"/>
          <p:cNvSpPr/>
          <p:nvPr/>
        </p:nvSpPr>
        <p:spPr>
          <a:xfrm>
            <a:off x="228600" y="304800"/>
            <a:ext cx="2155334" cy="369332"/>
          </a:xfrm>
          <a:prstGeom prst="rect">
            <a:avLst/>
          </a:prstGeom>
        </p:spPr>
        <p:txBody>
          <a:bodyPr wrap="none">
            <a:spAutoFit/>
          </a:bodyPr>
          <a:lstStyle/>
          <a:p>
            <a:r>
              <a:rPr lang="en-US" dirty="0" smtClean="0"/>
              <a:t>per Andr</a:t>
            </a:r>
            <a:r>
              <a:rPr lang="en-US" dirty="0" smtClean="0">
                <a:cs typeface="Arial" charset="0"/>
              </a:rPr>
              <a:t>á</a:t>
            </a:r>
            <a:r>
              <a:rPr lang="en-US" dirty="0" smtClean="0"/>
              <a:t>ssy, 1956</a:t>
            </a:r>
            <a:endParaRPr lang="en-US" dirty="0"/>
          </a:p>
        </p:txBody>
      </p:sp>
      <p:sp>
        <p:nvSpPr>
          <p:cNvPr id="39" name="TextBox 38"/>
          <p:cNvSpPr txBox="1"/>
          <p:nvPr/>
        </p:nvSpPr>
        <p:spPr>
          <a:xfrm>
            <a:off x="228600" y="4724400"/>
            <a:ext cx="6759286" cy="646331"/>
          </a:xfrm>
          <a:prstGeom prst="rect">
            <a:avLst/>
          </a:prstGeom>
          <a:noFill/>
        </p:spPr>
        <p:txBody>
          <a:bodyPr wrap="none" rtlCol="0">
            <a:spAutoFit/>
          </a:bodyPr>
          <a:lstStyle/>
          <a:p>
            <a:r>
              <a:rPr lang="en-US" dirty="0" smtClean="0"/>
              <a:t>b) </a:t>
            </a:r>
            <a:r>
              <a:rPr lang="en-US" dirty="0" err="1" smtClean="0"/>
              <a:t>Averiguarado</a:t>
            </a:r>
            <a:r>
              <a:rPr lang="en-US" dirty="0" smtClean="0"/>
              <a:t> la </a:t>
            </a:r>
            <a:r>
              <a:rPr lang="en-US" dirty="0" err="1" smtClean="0"/>
              <a:t>densidad</a:t>
            </a:r>
            <a:r>
              <a:rPr lang="en-US" dirty="0" smtClean="0"/>
              <a:t>  (g/</a:t>
            </a:r>
            <a:r>
              <a:rPr lang="en-US" dirty="0" err="1" smtClean="0"/>
              <a:t>mL</a:t>
            </a:r>
            <a:r>
              <a:rPr lang="en-US" dirty="0" smtClean="0"/>
              <a:t>) </a:t>
            </a:r>
            <a:r>
              <a:rPr lang="en-US" dirty="0" err="1" smtClean="0"/>
              <a:t>como</a:t>
            </a:r>
            <a:r>
              <a:rPr lang="en-US" dirty="0" smtClean="0"/>
              <a:t> </a:t>
            </a:r>
            <a:r>
              <a:rPr lang="en-US" dirty="0" err="1" smtClean="0"/>
              <a:t>liquidos</a:t>
            </a:r>
            <a:r>
              <a:rPr lang="en-US" dirty="0" smtClean="0"/>
              <a:t> en </a:t>
            </a:r>
            <a:r>
              <a:rPr lang="en-US" dirty="0" err="1" smtClean="0"/>
              <a:t>que</a:t>
            </a:r>
            <a:r>
              <a:rPr lang="en-US" dirty="0" smtClean="0"/>
              <a:t> </a:t>
            </a:r>
            <a:r>
              <a:rPr lang="en-US" dirty="0" err="1" smtClean="0"/>
              <a:t>ellos</a:t>
            </a:r>
            <a:endParaRPr lang="en-US" dirty="0" smtClean="0"/>
          </a:p>
          <a:p>
            <a:r>
              <a:rPr lang="en-US" dirty="0" smtClean="0"/>
              <a:t>		</a:t>
            </a:r>
            <a:r>
              <a:rPr lang="en-US" dirty="0" err="1" smtClean="0"/>
              <a:t>flotan</a:t>
            </a:r>
            <a:r>
              <a:rPr lang="en-US" dirty="0" smtClean="0"/>
              <a:t> a un </a:t>
            </a:r>
            <a:r>
              <a:rPr lang="en-US" dirty="0" err="1" smtClean="0"/>
              <a:t>livel</a:t>
            </a:r>
            <a:r>
              <a:rPr lang="en-US" dirty="0" smtClean="0"/>
              <a:t> </a:t>
            </a:r>
            <a:r>
              <a:rPr lang="en-US" dirty="0" err="1" smtClean="0"/>
              <a:t>constante</a:t>
            </a:r>
            <a:r>
              <a:rPr lang="en-US" dirty="0" smtClean="0"/>
              <a:t> =1.084</a:t>
            </a:r>
            <a:endParaRPr lang="en-US" dirty="0"/>
          </a:p>
        </p:txBody>
      </p:sp>
      <p:grpSp>
        <p:nvGrpSpPr>
          <p:cNvPr id="41" name="Group 40"/>
          <p:cNvGrpSpPr/>
          <p:nvPr/>
        </p:nvGrpSpPr>
        <p:grpSpPr>
          <a:xfrm>
            <a:off x="76200" y="128333"/>
            <a:ext cx="7186583" cy="3834067"/>
            <a:chOff x="76200" y="76200"/>
            <a:chExt cx="7186583" cy="3834067"/>
          </a:xfrm>
        </p:grpSpPr>
        <p:pic>
          <p:nvPicPr>
            <p:cNvPr id="64" name="Picture 63" descr="Swollenfemale.png"/>
            <p:cNvPicPr>
              <a:picLocks noChangeAspect="1"/>
            </p:cNvPicPr>
            <p:nvPr/>
          </p:nvPicPr>
          <p:blipFill>
            <a:blip r:embed="rId4" cstate="print"/>
            <a:stretch>
              <a:fillRect/>
            </a:stretch>
          </p:blipFill>
          <p:spPr>
            <a:xfrm>
              <a:off x="152400" y="76200"/>
              <a:ext cx="7022012" cy="3834067"/>
            </a:xfrm>
            <a:prstGeom prst="rect">
              <a:avLst/>
            </a:prstGeom>
            <a:solidFill>
              <a:schemeClr val="bg1"/>
            </a:solidFill>
            <a:ln>
              <a:solidFill>
                <a:srgbClr val="002060"/>
              </a:solidFill>
            </a:ln>
          </p:spPr>
        </p:pic>
        <p:sp>
          <p:nvSpPr>
            <p:cNvPr id="40" name="TextBox 39"/>
            <p:cNvSpPr txBox="1"/>
            <p:nvPr/>
          </p:nvSpPr>
          <p:spPr>
            <a:xfrm>
              <a:off x="76200" y="152400"/>
              <a:ext cx="7186583" cy="923330"/>
            </a:xfrm>
            <a:prstGeom prst="rect">
              <a:avLst/>
            </a:prstGeom>
            <a:solidFill>
              <a:schemeClr val="bg1"/>
            </a:solidFill>
          </p:spPr>
          <p:txBody>
            <a:bodyPr wrap="none" rtlCol="0">
              <a:spAutoFit/>
            </a:bodyPr>
            <a:lstStyle/>
            <a:p>
              <a:r>
                <a:rPr lang="en-US" dirty="0" err="1" smtClean="0"/>
                <a:t>Corrección</a:t>
              </a:r>
              <a:r>
                <a:rPr lang="en-US" dirty="0" smtClean="0"/>
                <a:t> </a:t>
              </a:r>
              <a:r>
                <a:rPr lang="en-US" dirty="0" err="1" smtClean="0"/>
                <a:t>para</a:t>
              </a:r>
              <a:r>
                <a:rPr lang="en-US" dirty="0" smtClean="0"/>
                <a:t> </a:t>
              </a:r>
              <a:r>
                <a:rPr lang="en-US" dirty="0" err="1" smtClean="0"/>
                <a:t>nematodos</a:t>
              </a:r>
              <a:r>
                <a:rPr lang="en-US" dirty="0" smtClean="0"/>
                <a:t> </a:t>
              </a:r>
              <a:r>
                <a:rPr lang="en-US" dirty="0" err="1" smtClean="0"/>
                <a:t>hinchados</a:t>
              </a:r>
              <a:r>
                <a:rPr lang="en-US" dirty="0" smtClean="0"/>
                <a:t>:</a:t>
              </a:r>
            </a:p>
            <a:p>
              <a:r>
                <a:rPr lang="en-US" dirty="0" err="1" smtClean="0"/>
                <a:t>Calcar</a:t>
              </a:r>
              <a:r>
                <a:rPr lang="en-US" dirty="0" smtClean="0"/>
                <a:t> </a:t>
              </a:r>
              <a:r>
                <a:rPr lang="en-US" dirty="0" err="1" smtClean="0"/>
                <a:t>volumen</a:t>
              </a:r>
              <a:r>
                <a:rPr lang="en-US" dirty="0" smtClean="0"/>
                <a:t> </a:t>
              </a:r>
              <a:r>
                <a:rPr lang="en-US" dirty="0" err="1" smtClean="0"/>
                <a:t>como</a:t>
              </a:r>
              <a:r>
                <a:rPr lang="en-US" dirty="0" smtClean="0"/>
                <a:t> </a:t>
              </a:r>
              <a:r>
                <a:rPr lang="en-US" dirty="0" err="1" smtClean="0"/>
                <a:t>suma</a:t>
              </a:r>
              <a:r>
                <a:rPr lang="en-US" dirty="0" smtClean="0"/>
                <a:t> los </a:t>
              </a:r>
              <a:r>
                <a:rPr lang="en-US" dirty="0" err="1" smtClean="0"/>
                <a:t>volumenes</a:t>
              </a:r>
              <a:r>
                <a:rPr lang="en-US" dirty="0" smtClean="0"/>
                <a:t> de </a:t>
              </a:r>
              <a:r>
                <a:rPr lang="en-US" dirty="0" err="1" smtClean="0"/>
                <a:t>una</a:t>
              </a:r>
              <a:r>
                <a:rPr lang="en-US" dirty="0" smtClean="0"/>
                <a:t> </a:t>
              </a:r>
              <a:r>
                <a:rPr lang="en-US" dirty="0" err="1" smtClean="0"/>
                <a:t>esfera</a:t>
              </a:r>
              <a:r>
                <a:rPr lang="en-US" dirty="0" smtClean="0"/>
                <a:t> y un </a:t>
              </a:r>
              <a:r>
                <a:rPr lang="en-US" dirty="0" err="1" smtClean="0"/>
                <a:t>cono</a:t>
              </a:r>
              <a:endParaRPr lang="en-US" dirty="0" smtClean="0"/>
            </a:p>
            <a:p>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descr="Group.jpg"/>
          <p:cNvPicPr>
            <a:picLocks noChangeAspect="1"/>
          </p:cNvPicPr>
          <p:nvPr/>
        </p:nvPicPr>
        <p:blipFill>
          <a:blip r:embed="rId3" cstate="print">
            <a:lum bright="14000"/>
          </a:blip>
          <a:srcRect/>
          <a:stretch>
            <a:fillRect/>
          </a:stretch>
        </p:blipFill>
        <p:spPr bwMode="auto">
          <a:xfrm>
            <a:off x="0" y="0"/>
            <a:ext cx="9144000" cy="6858000"/>
          </a:xfrm>
          <a:prstGeom prst="rect">
            <a:avLst/>
          </a:prstGeom>
          <a:noFill/>
          <a:ln w="9525">
            <a:noFill/>
            <a:miter lim="800000"/>
            <a:headEnd/>
            <a:tailEnd/>
          </a:ln>
        </p:spPr>
      </p:pic>
      <p:sp>
        <p:nvSpPr>
          <p:cNvPr id="7171" name="Title 1"/>
          <p:cNvSpPr txBox="1">
            <a:spLocks/>
          </p:cNvSpPr>
          <p:nvPr/>
        </p:nvSpPr>
        <p:spPr bwMode="auto">
          <a:xfrm>
            <a:off x="0" y="1143000"/>
            <a:ext cx="9144000" cy="1470025"/>
          </a:xfrm>
          <a:prstGeom prst="rect">
            <a:avLst/>
          </a:prstGeom>
          <a:noFill/>
          <a:ln w="9525">
            <a:noFill/>
            <a:miter lim="800000"/>
            <a:headEnd/>
            <a:tailEnd/>
          </a:ln>
        </p:spPr>
        <p:txBody>
          <a:bodyPr/>
          <a:lstStyle/>
          <a:p>
            <a:pPr algn="ctr"/>
            <a:r>
              <a:rPr lang="en-US" sz="4000" b="1" dirty="0" err="1" smtClean="0"/>
              <a:t>Bioindicadores</a:t>
            </a:r>
            <a:r>
              <a:rPr lang="en-US" sz="4000" b="1" dirty="0" smtClean="0"/>
              <a:t> y </a:t>
            </a:r>
            <a:r>
              <a:rPr lang="en-US" sz="4000" b="1" dirty="0" smtClean="0"/>
              <a:t>An</a:t>
            </a:r>
            <a:r>
              <a:rPr lang="es-ES" sz="4000" b="1" dirty="0" smtClean="0"/>
              <a:t>á</a:t>
            </a:r>
            <a:r>
              <a:rPr lang="en-US" sz="4000" b="1" dirty="0" err="1" smtClean="0"/>
              <a:t>lisis</a:t>
            </a:r>
            <a:r>
              <a:rPr lang="en-US" sz="4000" b="1" dirty="0" smtClean="0"/>
              <a:t> </a:t>
            </a:r>
            <a:r>
              <a:rPr lang="en-US" sz="4000" b="1" dirty="0" smtClean="0"/>
              <a:t>Faunal</a:t>
            </a:r>
          </a:p>
          <a:p>
            <a:pPr algn="ctr"/>
            <a:endParaRPr lang="en-US" sz="4000" b="1" dirty="0" smtClean="0"/>
          </a:p>
          <a:p>
            <a:pPr algn="ctr"/>
            <a:endParaRPr lang="en-US" sz="4000" b="1" dirty="0" smtClean="0"/>
          </a:p>
          <a:p>
            <a:pPr algn="ctr"/>
            <a:r>
              <a:rPr lang="en-US" sz="4000" b="1" dirty="0" err="1" smtClean="0"/>
              <a:t>Nematodos</a:t>
            </a:r>
            <a:r>
              <a:rPr lang="en-US" sz="4000" b="1" dirty="0" smtClean="0"/>
              <a:t> </a:t>
            </a:r>
            <a:r>
              <a:rPr lang="en-US" sz="4000" b="1" dirty="0" smtClean="0"/>
              <a:t>y </a:t>
            </a:r>
            <a:r>
              <a:rPr lang="es-ES" sz="4000" b="1" kern="0" dirty="0" smtClean="0">
                <a:solidFill>
                  <a:schemeClr val="tx2"/>
                </a:solidFill>
              </a:rPr>
              <a:t>Ecología del Suelo</a:t>
            </a:r>
            <a:endParaRPr lang="en-US" sz="4000" b="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0"/>
            <a:ext cx="8229600" cy="1143000"/>
          </a:xfrm>
        </p:spPr>
        <p:txBody>
          <a:bodyPr/>
          <a:lstStyle/>
          <a:p>
            <a:pPr algn="l" eaLnBrk="1" hangingPunct="1"/>
            <a:r>
              <a:rPr lang="en-US" sz="2000" dirty="0" err="1" smtClean="0">
                <a:latin typeface="Arial" charset="0"/>
                <a:cs typeface="Arial" charset="0"/>
              </a:rPr>
              <a:t>Actividad</a:t>
            </a:r>
            <a:r>
              <a:rPr lang="en-US" sz="2000" dirty="0" smtClean="0">
                <a:latin typeface="Arial" charset="0"/>
                <a:cs typeface="Arial" charset="0"/>
              </a:rPr>
              <a:t> </a:t>
            </a:r>
            <a:r>
              <a:rPr lang="en-US" sz="2000" dirty="0" err="1" smtClean="0">
                <a:latin typeface="Arial" charset="0"/>
                <a:cs typeface="Arial" charset="0"/>
              </a:rPr>
              <a:t>Metabolica</a:t>
            </a:r>
            <a:endParaRPr lang="en-US" sz="2000" dirty="0" smtClean="0">
              <a:latin typeface="Arial" charset="0"/>
              <a:cs typeface="Arial" charset="0"/>
            </a:endParaRPr>
          </a:p>
        </p:txBody>
      </p:sp>
      <p:sp>
        <p:nvSpPr>
          <p:cNvPr id="19459" name="Rectangle 3"/>
          <p:cNvSpPr>
            <a:spLocks noGrp="1" noChangeArrowheads="1"/>
          </p:cNvSpPr>
          <p:nvPr>
            <p:ph type="body" idx="1"/>
          </p:nvPr>
        </p:nvSpPr>
        <p:spPr>
          <a:xfrm>
            <a:off x="228600" y="914400"/>
            <a:ext cx="8458200" cy="2362200"/>
          </a:xfrm>
        </p:spPr>
        <p:txBody>
          <a:bodyPr/>
          <a:lstStyle/>
          <a:p>
            <a:pPr eaLnBrk="1" hangingPunct="1"/>
            <a:r>
              <a:rPr lang="en-US" sz="2000" dirty="0" smtClean="0">
                <a:latin typeface="Arial" charset="0"/>
                <a:cs typeface="Arial" charset="0"/>
              </a:rPr>
              <a:t>La </a:t>
            </a:r>
            <a:r>
              <a:rPr lang="en-US" sz="2000" dirty="0" err="1" smtClean="0">
                <a:latin typeface="Arial" charset="0"/>
                <a:cs typeface="Arial" charset="0"/>
              </a:rPr>
              <a:t>relación</a:t>
            </a:r>
            <a:r>
              <a:rPr lang="en-US" sz="2000" dirty="0" smtClean="0">
                <a:latin typeface="Arial" charset="0"/>
                <a:cs typeface="Arial" charset="0"/>
              </a:rPr>
              <a:t> de </a:t>
            </a:r>
            <a:r>
              <a:rPr lang="en-US" sz="2000" dirty="0" err="1" smtClean="0">
                <a:latin typeface="Arial" charset="0"/>
                <a:cs typeface="Arial" charset="0"/>
              </a:rPr>
              <a:t>metabolismo</a:t>
            </a:r>
            <a:r>
              <a:rPr lang="en-US" sz="2000" dirty="0" smtClean="0">
                <a:latin typeface="Arial" charset="0"/>
                <a:cs typeface="Arial" charset="0"/>
              </a:rPr>
              <a:t> </a:t>
            </a:r>
            <a:r>
              <a:rPr lang="en-US" altLang="ja-JP" sz="2000" dirty="0" smtClean="0">
                <a:latin typeface="Arial" charset="0"/>
                <a:cs typeface="Arial" charset="0"/>
              </a:rPr>
              <a:t>basal y </a:t>
            </a:r>
            <a:r>
              <a:rPr lang="en-US" altLang="ja-JP" sz="2000" dirty="0" err="1" smtClean="0">
                <a:latin typeface="Arial" charset="0"/>
                <a:cs typeface="Arial" charset="0"/>
              </a:rPr>
              <a:t>masa</a:t>
            </a:r>
            <a:r>
              <a:rPr lang="en-US" altLang="ja-JP" sz="2000" dirty="0" smtClean="0">
                <a:latin typeface="Arial" charset="0"/>
                <a:cs typeface="Arial" charset="0"/>
              </a:rPr>
              <a:t> de </a:t>
            </a:r>
            <a:r>
              <a:rPr lang="en-US" altLang="ja-JP" sz="2000" dirty="0" err="1" smtClean="0">
                <a:latin typeface="Arial" charset="0"/>
                <a:cs typeface="Arial" charset="0"/>
              </a:rPr>
              <a:t>cuerpo</a:t>
            </a:r>
            <a:r>
              <a:rPr lang="en-US" altLang="ja-JP" sz="2000" dirty="0" smtClean="0">
                <a:latin typeface="Arial" charset="0"/>
                <a:cs typeface="Arial" charset="0"/>
              </a:rPr>
              <a:t>: 						R = c M</a:t>
            </a:r>
            <a:r>
              <a:rPr lang="en-US" altLang="ja-JP" sz="2000" baseline="30000" dirty="0" smtClean="0">
                <a:latin typeface="Arial" charset="0"/>
                <a:cs typeface="Arial" charset="0"/>
              </a:rPr>
              <a:t>0.75</a:t>
            </a:r>
          </a:p>
          <a:p>
            <a:pPr eaLnBrk="1" hangingPunct="1"/>
            <a:r>
              <a:rPr lang="en-US" altLang="ja-JP" sz="2000" dirty="0" smtClean="0">
                <a:latin typeface="Arial" charset="0"/>
                <a:cs typeface="Arial" charset="0"/>
              </a:rPr>
              <a:t>Si </a:t>
            </a:r>
            <a:r>
              <a:rPr lang="en-US" altLang="ja-JP" sz="2000" dirty="0" err="1" smtClean="0">
                <a:latin typeface="Arial" charset="0"/>
                <a:cs typeface="Arial" charset="0"/>
              </a:rPr>
              <a:t>biomasa</a:t>
            </a:r>
            <a:r>
              <a:rPr lang="en-US" altLang="ja-JP" sz="2000" dirty="0" smtClean="0">
                <a:latin typeface="Arial" charset="0"/>
                <a:cs typeface="Arial" charset="0"/>
              </a:rPr>
              <a:t> del taxon = </a:t>
            </a:r>
            <a:r>
              <a:rPr lang="en-US" altLang="ja-JP" sz="2000" dirty="0" err="1" smtClean="0">
                <a:latin typeface="Arial" charset="0"/>
                <a:cs typeface="Arial" charset="0"/>
              </a:rPr>
              <a:t>N</a:t>
            </a:r>
            <a:r>
              <a:rPr lang="en-US" altLang="ja-JP" sz="2000" baseline="-25000" dirty="0" err="1" smtClean="0">
                <a:latin typeface="Arial" charset="0"/>
                <a:cs typeface="Arial" charset="0"/>
              </a:rPr>
              <a:t>t</a:t>
            </a:r>
            <a:r>
              <a:rPr lang="en-US" altLang="ja-JP" sz="2000" dirty="0" smtClean="0">
                <a:latin typeface="Arial" charset="0"/>
                <a:cs typeface="Arial" charset="0"/>
              </a:rPr>
              <a:t> M</a:t>
            </a:r>
            <a:r>
              <a:rPr lang="en-US" altLang="ja-JP" sz="2000" baseline="-25000" dirty="0" smtClean="0">
                <a:latin typeface="Arial" charset="0"/>
                <a:cs typeface="Arial" charset="0"/>
              </a:rPr>
              <a:t>t</a:t>
            </a:r>
          </a:p>
          <a:p>
            <a:pPr eaLnBrk="1" hangingPunct="1">
              <a:buFontTx/>
              <a:buNone/>
            </a:pPr>
            <a:r>
              <a:rPr lang="en-US" altLang="ja-JP" sz="2000" dirty="0" smtClean="0">
                <a:latin typeface="Arial" charset="0"/>
                <a:cs typeface="Arial" charset="0"/>
              </a:rPr>
              <a:t>		</a:t>
            </a:r>
            <a:r>
              <a:rPr lang="en-US" altLang="ja-JP" sz="2000" dirty="0" err="1" smtClean="0">
                <a:latin typeface="Arial" charset="0"/>
                <a:cs typeface="Arial" charset="0"/>
              </a:rPr>
              <a:t>entonces</a:t>
            </a:r>
            <a:r>
              <a:rPr lang="en-US" altLang="ja-JP" sz="2000" dirty="0" smtClean="0">
                <a:latin typeface="Arial" charset="0"/>
                <a:cs typeface="Arial" charset="0"/>
              </a:rPr>
              <a:t>, </a:t>
            </a:r>
            <a:r>
              <a:rPr lang="en-US" altLang="ja-JP" sz="2000" dirty="0" err="1" smtClean="0">
                <a:latin typeface="Arial" charset="0"/>
                <a:cs typeface="Arial" charset="0"/>
              </a:rPr>
              <a:t>respiración</a:t>
            </a:r>
            <a:r>
              <a:rPr lang="en-US" altLang="ja-JP" sz="2000" dirty="0" smtClean="0">
                <a:latin typeface="Arial" charset="0"/>
                <a:cs typeface="Arial" charset="0"/>
              </a:rPr>
              <a:t> de taxon: 	</a:t>
            </a:r>
            <a:r>
              <a:rPr lang="en-US" altLang="ja-JP" sz="2000" dirty="0" err="1" smtClean="0">
                <a:latin typeface="Arial" charset="0"/>
                <a:cs typeface="Arial" charset="0"/>
              </a:rPr>
              <a:t>R</a:t>
            </a:r>
            <a:r>
              <a:rPr lang="en-US" altLang="ja-JP" sz="2000" baseline="-25000" dirty="0" err="1" smtClean="0">
                <a:latin typeface="Arial" charset="0"/>
                <a:cs typeface="Arial" charset="0"/>
              </a:rPr>
              <a:t>t</a:t>
            </a:r>
            <a:r>
              <a:rPr lang="en-US" altLang="ja-JP" sz="2000" baseline="-25000" dirty="0" smtClean="0">
                <a:latin typeface="Arial" charset="0"/>
                <a:cs typeface="Arial" charset="0"/>
              </a:rPr>
              <a:t> </a:t>
            </a:r>
            <a:r>
              <a:rPr lang="en-US" altLang="ja-JP" sz="2000" dirty="0" smtClean="0">
                <a:latin typeface="Arial" charset="0"/>
                <a:cs typeface="Arial" charset="0"/>
              </a:rPr>
              <a:t>= </a:t>
            </a:r>
            <a:r>
              <a:rPr lang="en-US" sz="2000" dirty="0" err="1" smtClean="0">
                <a:latin typeface="Arial" charset="0"/>
                <a:cs typeface="Arial" charset="0"/>
              </a:rPr>
              <a:t>N</a:t>
            </a:r>
            <a:r>
              <a:rPr lang="en-US" altLang="ja-JP" sz="2000" baseline="-25000" dirty="0" err="1" smtClean="0">
                <a:latin typeface="Arial" charset="0"/>
              </a:rPr>
              <a:t>t</a:t>
            </a:r>
            <a:r>
              <a:rPr lang="en-US" altLang="ja-JP" sz="2000" baseline="-25000" dirty="0" smtClean="0">
                <a:latin typeface="Arial" charset="0"/>
              </a:rPr>
              <a:t> </a:t>
            </a:r>
            <a:r>
              <a:rPr lang="en-US" sz="2000" dirty="0" smtClean="0">
                <a:latin typeface="Arial" charset="0"/>
                <a:cs typeface="Arial" charset="0"/>
              </a:rPr>
              <a:t>M</a:t>
            </a:r>
            <a:r>
              <a:rPr lang="en-US" altLang="ja-JP" sz="2000" baseline="-25000" dirty="0" smtClean="0">
                <a:latin typeface="Arial" charset="0"/>
              </a:rPr>
              <a:t>t</a:t>
            </a:r>
            <a:r>
              <a:rPr lang="en-US" altLang="ja-JP" sz="2000" baseline="30000" dirty="0" smtClean="0">
                <a:latin typeface="Arial" charset="0"/>
              </a:rPr>
              <a:t>0.75</a:t>
            </a:r>
            <a:endParaRPr lang="en-US" sz="2000" baseline="30000" dirty="0" smtClean="0">
              <a:latin typeface="Arial" charset="0"/>
              <a:cs typeface="Arial" charset="0"/>
            </a:endParaRPr>
          </a:p>
        </p:txBody>
      </p:sp>
      <p:sp>
        <p:nvSpPr>
          <p:cNvPr id="19460" name="Text Box 4"/>
          <p:cNvSpPr txBox="1">
            <a:spLocks noChangeArrowheads="1"/>
          </p:cNvSpPr>
          <p:nvPr/>
        </p:nvSpPr>
        <p:spPr bwMode="auto">
          <a:xfrm>
            <a:off x="7908925" y="4760913"/>
            <a:ext cx="184150" cy="366712"/>
          </a:xfrm>
          <a:prstGeom prst="rect">
            <a:avLst/>
          </a:prstGeom>
          <a:noFill/>
          <a:ln w="9525">
            <a:noFill/>
            <a:miter lim="800000"/>
            <a:headEnd/>
            <a:tailEnd/>
          </a:ln>
        </p:spPr>
        <p:txBody>
          <a:bodyPr wrap="none">
            <a:spAutoFit/>
          </a:bodyPr>
          <a:lstStyle/>
          <a:p>
            <a:endParaRPr lang="en-US"/>
          </a:p>
        </p:txBody>
      </p:sp>
      <p:sp>
        <p:nvSpPr>
          <p:cNvPr id="19461" name="Rectangle 5"/>
          <p:cNvSpPr>
            <a:spLocks noChangeArrowheads="1"/>
          </p:cNvSpPr>
          <p:nvPr/>
        </p:nvSpPr>
        <p:spPr bwMode="auto">
          <a:xfrm>
            <a:off x="228600" y="2514600"/>
            <a:ext cx="8915400" cy="1524000"/>
          </a:xfrm>
          <a:prstGeom prst="rect">
            <a:avLst/>
          </a:prstGeom>
          <a:noFill/>
          <a:ln w="9525">
            <a:noFill/>
            <a:miter lim="800000"/>
            <a:headEnd/>
            <a:tailEnd/>
          </a:ln>
        </p:spPr>
        <p:txBody>
          <a:bodyPr/>
          <a:lstStyle/>
          <a:p>
            <a:pPr marL="342900" indent="-342900">
              <a:spcBef>
                <a:spcPct val="20000"/>
              </a:spcBef>
            </a:pPr>
            <a:r>
              <a:rPr lang="en-US" sz="2000" dirty="0" smtClean="0"/>
              <a:t>    </a:t>
            </a:r>
            <a:r>
              <a:rPr lang="en-US" sz="2000" dirty="0" err="1" smtClean="0"/>
              <a:t>Ajuste</a:t>
            </a:r>
            <a:r>
              <a:rPr lang="en-US" sz="2000" dirty="0" smtClean="0"/>
              <a:t> de </a:t>
            </a:r>
            <a:r>
              <a:rPr lang="en-US" sz="2000" dirty="0" err="1" smtClean="0"/>
              <a:t>produción</a:t>
            </a:r>
            <a:r>
              <a:rPr lang="en-US" sz="2000" dirty="0" smtClean="0"/>
              <a:t> </a:t>
            </a:r>
            <a:r>
              <a:rPr lang="en-US" sz="2000" dirty="0" err="1" smtClean="0"/>
              <a:t>para</a:t>
            </a:r>
            <a:r>
              <a:rPr lang="en-US" sz="2000" dirty="0" smtClean="0"/>
              <a:t> </a:t>
            </a:r>
            <a:r>
              <a:rPr lang="en-US" sz="2000" dirty="0" err="1" smtClean="0"/>
              <a:t>razón</a:t>
            </a:r>
            <a:r>
              <a:rPr lang="en-US" sz="2000" dirty="0" smtClean="0"/>
              <a:t> de </a:t>
            </a:r>
            <a:r>
              <a:rPr lang="en-US" sz="2000" dirty="0" err="1" smtClean="0"/>
              <a:t>crecimento</a:t>
            </a:r>
            <a:r>
              <a:rPr lang="en-US" sz="2000" dirty="0" smtClean="0"/>
              <a:t> y </a:t>
            </a:r>
            <a:r>
              <a:rPr lang="en-US" sz="2000" dirty="0" err="1" smtClean="0"/>
              <a:t>ciclo</a:t>
            </a:r>
            <a:r>
              <a:rPr lang="en-US" sz="2000" dirty="0" smtClean="0"/>
              <a:t> de </a:t>
            </a:r>
            <a:r>
              <a:rPr lang="en-US" sz="2000" dirty="0" err="1" smtClean="0"/>
              <a:t>vida</a:t>
            </a:r>
            <a:endParaRPr lang="en-US" sz="2000" dirty="0"/>
          </a:p>
          <a:p>
            <a:pPr marL="342900" indent="-342900">
              <a:spcBef>
                <a:spcPct val="20000"/>
              </a:spcBef>
            </a:pPr>
            <a:r>
              <a:rPr lang="en-US" sz="2400" dirty="0"/>
              <a:t>	</a:t>
            </a:r>
            <a:r>
              <a:rPr lang="en-US" sz="2000" dirty="0" err="1" smtClean="0"/>
              <a:t>Usamos</a:t>
            </a:r>
            <a:r>
              <a:rPr lang="en-US" sz="2000" dirty="0" smtClean="0"/>
              <a:t> el </a:t>
            </a:r>
            <a:r>
              <a:rPr lang="en-US" sz="2000" dirty="0" err="1" smtClean="0"/>
              <a:t>relación</a:t>
            </a:r>
            <a:r>
              <a:rPr lang="en-US" sz="2000" dirty="0" smtClean="0"/>
              <a:t> entre largo de </a:t>
            </a:r>
            <a:r>
              <a:rPr lang="en-US" sz="2000" dirty="0" err="1" smtClean="0"/>
              <a:t>ciclo</a:t>
            </a:r>
            <a:r>
              <a:rPr lang="en-US" sz="2000" dirty="0" smtClean="0"/>
              <a:t> del </a:t>
            </a:r>
            <a:r>
              <a:rPr lang="en-US" sz="2000" dirty="0" err="1" smtClean="0"/>
              <a:t>vida</a:t>
            </a:r>
            <a:r>
              <a:rPr lang="en-US" sz="2000" dirty="0" smtClean="0"/>
              <a:t> y valor cp </a:t>
            </a:r>
            <a:r>
              <a:rPr lang="en-US" sz="2000" dirty="0"/>
              <a:t>– per Bongers, </a:t>
            </a:r>
            <a:r>
              <a:rPr lang="en-US" sz="2000" dirty="0" smtClean="0"/>
              <a:t>								            1990</a:t>
            </a:r>
            <a:endParaRPr lang="en-US" sz="2000" baseline="30000" dirty="0"/>
          </a:p>
        </p:txBody>
      </p:sp>
      <p:grpSp>
        <p:nvGrpSpPr>
          <p:cNvPr id="2" name="Group 10"/>
          <p:cNvGrpSpPr/>
          <p:nvPr/>
        </p:nvGrpSpPr>
        <p:grpSpPr>
          <a:xfrm>
            <a:off x="4648200" y="3581400"/>
            <a:ext cx="4343400" cy="1600200"/>
            <a:chOff x="4495800" y="3581400"/>
            <a:chExt cx="4343400" cy="1600200"/>
          </a:xfrm>
        </p:grpSpPr>
        <p:sp>
          <p:nvSpPr>
            <p:cNvPr id="7" name="Rectangle 3"/>
            <p:cNvSpPr txBox="1">
              <a:spLocks noChangeArrowheads="1"/>
            </p:cNvSpPr>
            <p:nvPr/>
          </p:nvSpPr>
          <p:spPr bwMode="auto">
            <a:xfrm>
              <a:off x="4495800" y="3962400"/>
              <a:ext cx="4343400" cy="1219200"/>
            </a:xfrm>
            <a:prstGeom prst="rect">
              <a:avLst/>
            </a:prstGeom>
            <a:solidFill>
              <a:schemeClr val="bg2">
                <a:lumMod val="75000"/>
              </a:schemeClr>
            </a:solidFill>
            <a:ln w="9525">
              <a:noFill/>
              <a:miter lim="800000"/>
              <a:headEnd/>
              <a:tailEnd/>
            </a:ln>
          </p:spPr>
          <p:txBody>
            <a:bodyPr vert="horz" wrap="square" lIns="91440" tIns="45720" rIns="91440" bIns="45720" numCol="1" anchor="t" anchorCtr="0" compatLnSpc="1">
              <a:prstTxWarp prst="textNoShape">
                <a:avLst/>
              </a:prstTxWarp>
            </a:bodyPr>
            <a:lstStyle/>
            <a:p>
              <a:pPr marL="329184" lvl="0" indent="-329184">
                <a:spcBef>
                  <a:spcPct val="20000"/>
                </a:spcBef>
                <a:buFont typeface="Arial" pitchFamily="34" charset="0"/>
                <a:buChar char="•"/>
                <a:defRPr/>
              </a:pPr>
              <a:r>
                <a:rPr kumimoji="0" lang="en-US" sz="2000" b="0" i="0" u="none" strike="noStrike" kern="1200" cap="none" spc="0" normalizeH="0" baseline="0" noProof="0" dirty="0" err="1" smtClean="0">
                  <a:ln>
                    <a:noFill/>
                  </a:ln>
                  <a:solidFill>
                    <a:schemeClr val="tx1"/>
                  </a:solidFill>
                  <a:effectLst/>
                  <a:uLnTx/>
                  <a:uFillTx/>
                  <a:cs typeface="Arial" pitchFamily="34" charset="0"/>
                </a:rPr>
                <a:t>Normalizar</a:t>
              </a:r>
              <a:r>
                <a:rPr kumimoji="0" lang="en-US" sz="2000" b="0" i="0" u="none" strike="noStrike" kern="1200" cap="none" spc="0" normalizeH="0" baseline="0" noProof="0" dirty="0" smtClean="0">
                  <a:ln>
                    <a:noFill/>
                  </a:ln>
                  <a:solidFill>
                    <a:schemeClr val="tx1"/>
                  </a:solidFill>
                  <a:effectLst/>
                  <a:uLnTx/>
                  <a:uFillTx/>
                  <a:cs typeface="Arial" pitchFamily="34" charset="0"/>
                </a:rPr>
                <a:t> en </a:t>
              </a:r>
              <a:r>
                <a:rPr lang="en-US" sz="2000" dirty="0" err="1" smtClean="0"/>
                <a:t>relación</a:t>
              </a:r>
              <a:r>
                <a:rPr lang="en-US" sz="2000" dirty="0" smtClean="0"/>
                <a:t> de largo de </a:t>
              </a:r>
              <a:r>
                <a:rPr lang="en-US" sz="2000" dirty="0" err="1" smtClean="0"/>
                <a:t>ciclo</a:t>
              </a:r>
              <a:r>
                <a:rPr lang="en-US" sz="2000" dirty="0" smtClean="0"/>
                <a:t> del </a:t>
              </a:r>
              <a:r>
                <a:rPr lang="en-US" sz="2000" dirty="0" err="1" smtClean="0"/>
                <a:t>vida</a:t>
              </a:r>
              <a:r>
                <a:rPr lang="en-US" sz="2000" dirty="0" smtClean="0"/>
                <a:t> </a:t>
              </a:r>
              <a:r>
                <a:rPr kumimoji="0" lang="en-US" sz="2000" b="0" i="0" u="none" strike="noStrike" kern="1200" cap="none" spc="0" normalizeH="0" baseline="0" noProof="0" dirty="0" smtClean="0">
                  <a:ln>
                    <a:noFill/>
                  </a:ln>
                  <a:solidFill>
                    <a:schemeClr val="tx1"/>
                  </a:solidFill>
                  <a:effectLst/>
                  <a:uLnTx/>
                  <a:uFillTx/>
                  <a:cs typeface="Arial" pitchFamily="34" charset="0"/>
                </a:rPr>
                <a:t>:</a:t>
              </a:r>
              <a:endParaRPr lang="en-US" sz="2000" dirty="0" smtClean="0">
                <a:cs typeface="Arial" pitchFamily="34" charset="0"/>
              </a:endParaRPr>
            </a:p>
            <a:p>
              <a:pPr marL="329184" marR="0" lvl="0" indent="-609600" algn="l" defTabSz="914400" rtl="0" eaLnBrk="1" fontAlgn="base" latinLnBrk="0" hangingPunct="1">
                <a:spcBef>
                  <a:spcPct val="20000"/>
                </a:spcBef>
                <a:spcAft>
                  <a:spcPct val="0"/>
                </a:spcAft>
                <a:buClrTx/>
                <a:buSzTx/>
                <a:tabLst/>
                <a:defRPr/>
              </a:pPr>
              <a:r>
                <a:rPr kumimoji="0" lang="en-US" altLang="ja-JP" sz="2000" b="0" i="0" u="none" strike="noStrike" kern="1200" cap="none" spc="0" normalizeH="0" baseline="0" noProof="0" dirty="0" smtClean="0">
                  <a:ln>
                    <a:noFill/>
                  </a:ln>
                  <a:solidFill>
                    <a:schemeClr val="tx1"/>
                  </a:solidFill>
                  <a:effectLst/>
                  <a:uLnTx/>
                  <a:uFillTx/>
                  <a:cs typeface="Arial" pitchFamily="34" charset="0"/>
                </a:rPr>
                <a:t>	 	P</a:t>
              </a:r>
              <a:r>
                <a:rPr kumimoji="0" lang="en-US" altLang="ja-JP" sz="2000" b="0" i="0" u="none" strike="noStrike" kern="1200" cap="none" spc="0" normalizeH="0" baseline="-25000" noProof="0" dirty="0" smtClean="0">
                  <a:ln>
                    <a:noFill/>
                  </a:ln>
                  <a:solidFill>
                    <a:schemeClr val="tx1"/>
                  </a:solidFill>
                  <a:effectLst/>
                  <a:uLnTx/>
                  <a:uFillTx/>
                  <a:cs typeface="Arial" pitchFamily="34" charset="0"/>
                </a:rPr>
                <a:t>t</a:t>
              </a:r>
              <a:r>
                <a:rPr kumimoji="0" lang="en-US" altLang="ja-JP" sz="2000" b="0" i="0" u="none" strike="noStrike" kern="1200" cap="none" spc="0" normalizeH="0" baseline="0" noProof="0" dirty="0" smtClean="0">
                  <a:ln>
                    <a:noFill/>
                  </a:ln>
                  <a:solidFill>
                    <a:schemeClr val="tx1"/>
                  </a:solidFill>
                  <a:effectLst/>
                  <a:uLnTx/>
                  <a:uFillTx/>
                  <a:cs typeface="Arial" pitchFamily="34" charset="0"/>
                </a:rPr>
                <a:t> = </a:t>
              </a:r>
              <a:r>
                <a:rPr kumimoji="0" lang="en-US" sz="2000" b="0" i="0" u="none" strike="noStrike" kern="1200" cap="none" spc="0" normalizeH="0" baseline="0" noProof="0" dirty="0" err="1" smtClean="0">
                  <a:ln>
                    <a:noFill/>
                  </a:ln>
                  <a:solidFill>
                    <a:schemeClr val="tx1"/>
                  </a:solidFill>
                  <a:effectLst/>
                  <a:uLnTx/>
                  <a:uFillTx/>
                  <a:cs typeface="Arial" pitchFamily="34" charset="0"/>
                </a:rPr>
                <a:t>N</a:t>
              </a:r>
              <a:r>
                <a:rPr kumimoji="0" lang="en-US" altLang="ja-JP" sz="2000" b="0" i="0" u="none" strike="noStrike" kern="1200" cap="none" spc="0" normalizeH="0" baseline="-25000" noProof="0" dirty="0" err="1" smtClean="0">
                  <a:ln>
                    <a:noFill/>
                  </a:ln>
                  <a:solidFill>
                    <a:schemeClr val="tx1"/>
                  </a:solidFill>
                  <a:effectLst/>
                  <a:uLnTx/>
                  <a:uFillTx/>
                  <a:cs typeface="Arial" pitchFamily="34" charset="0"/>
                </a:rPr>
                <a:t>t</a:t>
              </a:r>
              <a:r>
                <a:rPr kumimoji="0" lang="en-US" sz="2000" b="0" i="0" u="none" strike="noStrike" kern="1200" cap="none" spc="0" normalizeH="0" baseline="0" noProof="0" dirty="0" smtClean="0">
                  <a:ln>
                    <a:noFill/>
                  </a:ln>
                  <a:solidFill>
                    <a:schemeClr val="tx1"/>
                  </a:solidFill>
                  <a:effectLst/>
                  <a:uLnTx/>
                  <a:uFillTx/>
                  <a:cs typeface="Arial" pitchFamily="34" charset="0"/>
                </a:rPr>
                <a:t> M</a:t>
              </a:r>
              <a:r>
                <a:rPr kumimoji="0" lang="en-US" sz="2000" b="0" i="0" u="none" strike="noStrike" kern="1200" cap="none" spc="0" normalizeH="0" baseline="-25000" noProof="0" dirty="0" smtClean="0">
                  <a:ln>
                    <a:noFill/>
                  </a:ln>
                  <a:solidFill>
                    <a:schemeClr val="tx1"/>
                  </a:solidFill>
                  <a:effectLst/>
                  <a:uLnTx/>
                  <a:uFillTx/>
                  <a:ea typeface="ＭＳ Ｐゴシック" charset="-128"/>
                  <a:cs typeface="Arial" pitchFamily="34" charset="0"/>
                </a:rPr>
                <a:t>t</a:t>
              </a:r>
              <a:r>
                <a:rPr kumimoji="0" lang="en-US" altLang="ja-JP" sz="2000" b="0" i="0" u="none" strike="noStrike" kern="1200" cap="none" spc="0" normalizeH="0" baseline="0" noProof="0" dirty="0" smtClean="0">
                  <a:ln>
                    <a:noFill/>
                  </a:ln>
                  <a:solidFill>
                    <a:schemeClr val="tx1"/>
                  </a:solidFill>
                  <a:effectLst/>
                  <a:uLnTx/>
                  <a:uFillTx/>
                  <a:cs typeface="Arial" pitchFamily="34" charset="0"/>
                </a:rPr>
                <a:t>/(</a:t>
              </a:r>
              <a:r>
                <a:rPr kumimoji="0" lang="en-US" altLang="ja-JP" sz="2000" b="0" i="0" u="none" strike="noStrike" kern="1200" cap="none" spc="0" normalizeH="0" baseline="0" noProof="0" dirty="0" err="1" smtClean="0">
                  <a:ln>
                    <a:noFill/>
                  </a:ln>
                  <a:solidFill>
                    <a:schemeClr val="tx1"/>
                  </a:solidFill>
                  <a:effectLst/>
                  <a:uLnTx/>
                  <a:uFillTx/>
                  <a:cs typeface="Arial" pitchFamily="34" charset="0"/>
                </a:rPr>
                <a:t>cp</a:t>
              </a:r>
              <a:r>
                <a:rPr kumimoji="0" lang="en-US" altLang="ja-JP" sz="2000" b="0" i="0" u="none" strike="noStrike" kern="1200" cap="none" spc="0" normalizeH="0" baseline="-25000" noProof="0" dirty="0" err="1" smtClean="0">
                  <a:ln>
                    <a:noFill/>
                  </a:ln>
                  <a:solidFill>
                    <a:schemeClr val="tx1"/>
                  </a:solidFill>
                  <a:effectLst/>
                  <a:uLnTx/>
                  <a:uFillTx/>
                  <a:cs typeface="Arial" pitchFamily="34" charset="0"/>
                </a:rPr>
                <a:t>t</a:t>
              </a:r>
              <a:r>
                <a:rPr kumimoji="0" lang="en-US" altLang="ja-JP" sz="2000" b="0" i="0" u="none" strike="noStrike" kern="1200" cap="none" spc="0" normalizeH="0" baseline="0" noProof="0" dirty="0" smtClean="0">
                  <a:ln>
                    <a:noFill/>
                  </a:ln>
                  <a:solidFill>
                    <a:schemeClr val="tx1"/>
                  </a:solidFill>
                  <a:effectLst/>
                  <a:uLnTx/>
                  <a:uFillTx/>
                  <a:cs typeface="Arial" pitchFamily="34" charset="0"/>
                </a:rPr>
                <a:t>)</a:t>
              </a:r>
            </a:p>
          </p:txBody>
        </p:sp>
        <p:sp>
          <p:nvSpPr>
            <p:cNvPr id="8" name="TextBox 7"/>
            <p:cNvSpPr txBox="1"/>
            <p:nvPr/>
          </p:nvSpPr>
          <p:spPr>
            <a:xfrm>
              <a:off x="4495800" y="3581400"/>
              <a:ext cx="1340432" cy="400110"/>
            </a:xfrm>
            <a:prstGeom prst="rect">
              <a:avLst/>
            </a:prstGeom>
            <a:solidFill>
              <a:schemeClr val="bg2">
                <a:lumMod val="75000"/>
              </a:schemeClr>
            </a:solidFill>
          </p:spPr>
          <p:txBody>
            <a:bodyPr wrap="none" rtlCol="0">
              <a:spAutoFit/>
            </a:bodyPr>
            <a:lstStyle/>
            <a:p>
              <a:r>
                <a:rPr lang="en-US" sz="2000" dirty="0" err="1" smtClean="0"/>
                <a:t>Produción</a:t>
              </a:r>
              <a:endParaRPr lang="en-US" sz="2000" dirty="0"/>
            </a:p>
          </p:txBody>
        </p:sp>
      </p:grpSp>
      <p:sp>
        <p:nvSpPr>
          <p:cNvPr id="9" name="Rectangle 3"/>
          <p:cNvSpPr txBox="1">
            <a:spLocks noChangeArrowheads="1"/>
          </p:cNvSpPr>
          <p:nvPr/>
        </p:nvSpPr>
        <p:spPr bwMode="auto">
          <a:xfrm>
            <a:off x="4648200" y="5334000"/>
            <a:ext cx="4343400" cy="1371600"/>
          </a:xfrm>
          <a:prstGeom prst="rect">
            <a:avLst/>
          </a:prstGeom>
          <a:noFill/>
          <a:ln w="25400">
            <a:solidFill>
              <a:schemeClr val="bg2">
                <a:lumMod val="25000"/>
              </a:schemeClr>
            </a:solidFill>
            <a:miter lim="800000"/>
            <a:headEnd/>
            <a:tailEnd/>
          </a:ln>
        </p:spPr>
        <p:txBody>
          <a:bodyPr vert="horz" wrap="square" lIns="91440" tIns="45720" rIns="91440" bIns="45720" numCol="1" anchor="t" anchorCtr="0" compatLnSpc="1">
            <a:prstTxWarp prst="textNoShape">
              <a:avLst/>
            </a:prstTxWarp>
          </a:bodyPr>
          <a:lstStyle/>
          <a:p>
            <a:pPr marL="329184" lvl="0" indent="-329184">
              <a:spcBef>
                <a:spcPct val="20000"/>
              </a:spcBef>
              <a:buFont typeface="Arial" pitchFamily="34" charset="0"/>
              <a:buChar char="•"/>
              <a:defRPr/>
            </a:pPr>
            <a:r>
              <a:rPr kumimoji="0" lang="en-US" sz="2000" b="0" i="0" u="none" strike="noStrike" kern="1200" cap="none" spc="0" normalizeH="0" baseline="0" noProof="0" dirty="0" err="1" smtClean="0">
                <a:ln>
                  <a:noFill/>
                </a:ln>
                <a:solidFill>
                  <a:schemeClr val="tx1"/>
                </a:solidFill>
                <a:effectLst/>
                <a:uLnTx/>
                <a:uFillTx/>
                <a:cs typeface="Arial" pitchFamily="34" charset="0"/>
              </a:rPr>
              <a:t>Huella</a:t>
            </a:r>
            <a:r>
              <a:rPr kumimoji="0" lang="en-US" sz="2000" b="0" i="0" u="none" strike="noStrike" kern="1200" cap="none" spc="0" normalizeH="0" baseline="0" noProof="0" dirty="0" smtClean="0">
                <a:ln>
                  <a:noFill/>
                </a:ln>
                <a:solidFill>
                  <a:schemeClr val="tx1"/>
                </a:solidFill>
                <a:effectLst/>
                <a:uLnTx/>
                <a:uFillTx/>
                <a:cs typeface="Arial" pitchFamily="34" charset="0"/>
              </a:rPr>
              <a:t> </a:t>
            </a:r>
            <a:r>
              <a:rPr kumimoji="0" lang="en-US" sz="2000" b="0" i="0" u="none" strike="noStrike" kern="1200" cap="none" spc="0" normalizeH="0" baseline="0" noProof="0" dirty="0" err="1" smtClean="0">
                <a:ln>
                  <a:noFill/>
                </a:ln>
                <a:solidFill>
                  <a:schemeClr val="tx1"/>
                </a:solidFill>
                <a:effectLst/>
                <a:uLnTx/>
                <a:uFillTx/>
                <a:cs typeface="Arial" pitchFamily="34" charset="0"/>
              </a:rPr>
              <a:t>Metabolica</a:t>
            </a:r>
            <a:r>
              <a:rPr kumimoji="0" lang="en-US" sz="2000" b="0" i="0" u="none" strike="noStrike" kern="1200" cap="none" spc="0" normalizeH="0" baseline="0" noProof="0" dirty="0" smtClean="0">
                <a:ln>
                  <a:noFill/>
                </a:ln>
                <a:solidFill>
                  <a:schemeClr val="tx1"/>
                </a:solidFill>
                <a:effectLst/>
                <a:uLnTx/>
                <a:uFillTx/>
                <a:cs typeface="Arial" pitchFamily="34" charset="0"/>
              </a:rPr>
              <a:t> = </a:t>
            </a:r>
            <a:r>
              <a:rPr kumimoji="0" lang="el-GR" sz="2000" b="0" i="0" u="none" strike="noStrike" kern="1200" cap="none" spc="0" normalizeH="0" baseline="0" noProof="0" dirty="0" smtClean="0">
                <a:ln>
                  <a:noFill/>
                </a:ln>
                <a:solidFill>
                  <a:schemeClr val="tx1"/>
                </a:solidFill>
                <a:effectLst/>
                <a:uLnTx/>
                <a:uFillTx/>
                <a:cs typeface="Arial" pitchFamily="34" charset="0"/>
              </a:rPr>
              <a:t>Σ</a:t>
            </a:r>
            <a:r>
              <a:rPr kumimoji="0" lang="en-US" sz="2000" b="0" i="0" u="none" strike="noStrike" kern="1200" cap="none" spc="0" normalizeH="0" baseline="0" noProof="0" dirty="0" smtClean="0">
                <a:ln>
                  <a:noFill/>
                </a:ln>
                <a:solidFill>
                  <a:schemeClr val="tx1"/>
                </a:solidFill>
                <a:effectLst/>
                <a:uLnTx/>
                <a:uFillTx/>
                <a:cs typeface="Arial" pitchFamily="34" charset="0"/>
              </a:rPr>
              <a:t> (</a:t>
            </a:r>
            <a:r>
              <a:rPr kumimoji="0" lang="en-US" altLang="ja-JP" sz="2000" b="0" i="0" u="none" strike="noStrike" kern="1200" cap="none" spc="0" normalizeH="0" baseline="0" noProof="0" dirty="0" err="1" smtClean="0">
                <a:ln>
                  <a:noFill/>
                </a:ln>
                <a:solidFill>
                  <a:schemeClr val="tx1"/>
                </a:solidFill>
                <a:effectLst/>
                <a:uLnTx/>
                <a:uFillTx/>
                <a:cs typeface="Arial" pitchFamily="34" charset="0"/>
              </a:rPr>
              <a:t>R</a:t>
            </a:r>
            <a:r>
              <a:rPr kumimoji="0" lang="en-US" altLang="ja-JP" sz="2000" b="0" i="0" u="none" strike="noStrike" kern="1200" cap="none" spc="0" normalizeH="0" baseline="-25000" noProof="0" dirty="0" err="1" smtClean="0">
                <a:ln>
                  <a:noFill/>
                </a:ln>
                <a:solidFill>
                  <a:schemeClr val="tx1"/>
                </a:solidFill>
                <a:effectLst/>
                <a:uLnTx/>
                <a:uFillTx/>
                <a:cs typeface="Arial" pitchFamily="34" charset="0"/>
              </a:rPr>
              <a:t>t</a:t>
            </a:r>
            <a:r>
              <a:rPr kumimoji="0" lang="en-US" altLang="ja-JP" sz="2000" b="0" i="0" u="none" strike="noStrike" kern="1200" cap="none" spc="0" normalizeH="0" baseline="-25000" noProof="0" dirty="0" smtClean="0">
                <a:ln>
                  <a:noFill/>
                </a:ln>
                <a:solidFill>
                  <a:schemeClr val="tx1"/>
                </a:solidFill>
                <a:effectLst/>
                <a:uLnTx/>
                <a:uFillTx/>
                <a:cs typeface="Arial" pitchFamily="34" charset="0"/>
              </a:rPr>
              <a:t> </a:t>
            </a:r>
            <a:r>
              <a:rPr kumimoji="0" lang="en-US" altLang="ja-JP" sz="2000" b="0" i="0" u="none" strike="noStrike" kern="1200" cap="none" spc="0" normalizeH="0" noProof="0" dirty="0" smtClean="0">
                <a:ln>
                  <a:noFill/>
                </a:ln>
                <a:solidFill>
                  <a:schemeClr val="tx1"/>
                </a:solidFill>
                <a:effectLst/>
                <a:uLnTx/>
                <a:uFillTx/>
                <a:cs typeface="Arial" pitchFamily="34" charset="0"/>
              </a:rPr>
              <a:t>+</a:t>
            </a:r>
            <a:r>
              <a:rPr kumimoji="0" lang="en-US" altLang="ja-JP" sz="2000" b="0" i="0" u="none" strike="noStrike" kern="1200" cap="none" spc="0" normalizeH="0" baseline="-25000" noProof="0" dirty="0" smtClean="0">
                <a:ln>
                  <a:noFill/>
                </a:ln>
                <a:solidFill>
                  <a:schemeClr val="tx1"/>
                </a:solidFill>
                <a:effectLst/>
                <a:uLnTx/>
                <a:uFillTx/>
                <a:cs typeface="Arial" pitchFamily="34" charset="0"/>
              </a:rPr>
              <a:t> </a:t>
            </a:r>
            <a:r>
              <a:rPr lang="en-US" altLang="ja-JP" sz="2000" dirty="0" smtClean="0">
                <a:cs typeface="Arial" pitchFamily="34" charset="0"/>
              </a:rPr>
              <a:t>P</a:t>
            </a:r>
            <a:r>
              <a:rPr lang="en-US" altLang="ja-JP" sz="2000" baseline="-25000" dirty="0" smtClean="0">
                <a:cs typeface="Arial" pitchFamily="34" charset="0"/>
              </a:rPr>
              <a:t>t</a:t>
            </a:r>
            <a:r>
              <a:rPr lang="en-US" altLang="ja-JP" sz="2000" dirty="0" smtClean="0">
                <a:cs typeface="Arial" pitchFamily="34" charset="0"/>
              </a:rPr>
              <a:t>)</a:t>
            </a:r>
            <a:endParaRPr kumimoji="0" lang="en-US" altLang="ja-JP" sz="2000" b="0" i="0" u="none" strike="noStrike" kern="1200" cap="none" spc="0" normalizeH="0" noProof="0" dirty="0" smtClean="0">
              <a:ln>
                <a:noFill/>
              </a:ln>
              <a:solidFill>
                <a:schemeClr val="tx1"/>
              </a:solidFill>
              <a:effectLst/>
              <a:uLnTx/>
              <a:uFillTx/>
              <a:cs typeface="Arial" pitchFamily="34" charset="0"/>
            </a:endParaRPr>
          </a:p>
          <a:p>
            <a:pPr marL="329184" marR="0" lvl="0" indent="-609600" algn="l" defTabSz="914400" rtl="0" eaLnBrk="1" fontAlgn="base" latinLnBrk="0" hangingPunct="1">
              <a:spcBef>
                <a:spcPct val="20000"/>
              </a:spcBef>
              <a:spcAft>
                <a:spcPct val="0"/>
              </a:spcAft>
              <a:buClrTx/>
              <a:buSzTx/>
              <a:tabLst/>
              <a:defRPr/>
            </a:pPr>
            <a:r>
              <a:rPr lang="en-US" altLang="ja-JP" sz="2000" baseline="-25000" dirty="0" smtClean="0">
                <a:cs typeface="Arial" pitchFamily="34" charset="0"/>
              </a:rPr>
              <a:t>	</a:t>
            </a:r>
            <a:r>
              <a:rPr kumimoji="0" lang="en-US" altLang="ja-JP" sz="2000" b="0" i="0" u="none" strike="noStrike" kern="1200" cap="none" spc="0" normalizeH="0" baseline="0" noProof="0" dirty="0" err="1" smtClean="0">
                <a:ln>
                  <a:noFill/>
                </a:ln>
                <a:solidFill>
                  <a:schemeClr val="tx1"/>
                </a:solidFill>
                <a:effectLst/>
                <a:uLnTx/>
                <a:uFillTx/>
                <a:cs typeface="Arial" pitchFamily="34" charset="0"/>
              </a:rPr>
              <a:t>para</a:t>
            </a:r>
            <a:r>
              <a:rPr kumimoji="0" lang="en-US" altLang="ja-JP" sz="2000" b="0" i="0" u="none" strike="noStrike" kern="1200" cap="none" spc="0" normalizeH="0" baseline="0" noProof="0" dirty="0" smtClean="0">
                <a:ln>
                  <a:noFill/>
                </a:ln>
                <a:solidFill>
                  <a:schemeClr val="tx1"/>
                </a:solidFill>
                <a:effectLst/>
                <a:uLnTx/>
                <a:uFillTx/>
                <a:cs typeface="Arial" pitchFamily="34" charset="0"/>
              </a:rPr>
              <a:t> </a:t>
            </a:r>
            <a:r>
              <a:rPr kumimoji="0" lang="en-US" altLang="ja-JP" sz="2000" b="0" i="0" u="none" strike="noStrike" kern="1200" cap="none" spc="0" normalizeH="0" baseline="0" noProof="0" dirty="0" err="1" smtClean="0">
                <a:ln>
                  <a:noFill/>
                </a:ln>
                <a:solidFill>
                  <a:schemeClr val="tx1"/>
                </a:solidFill>
                <a:effectLst/>
                <a:uLnTx/>
                <a:uFillTx/>
                <a:cs typeface="Arial" pitchFamily="34" charset="0"/>
              </a:rPr>
              <a:t>todo</a:t>
            </a:r>
            <a:r>
              <a:rPr kumimoji="0" lang="en-US" altLang="ja-JP" sz="2000" b="0" i="0" u="none" strike="noStrike" kern="1200" cap="none" spc="0" normalizeH="0" baseline="0" noProof="0" dirty="0" smtClean="0">
                <a:ln>
                  <a:noFill/>
                </a:ln>
                <a:solidFill>
                  <a:schemeClr val="tx1"/>
                </a:solidFill>
                <a:effectLst/>
                <a:uLnTx/>
                <a:uFillTx/>
                <a:cs typeface="Arial" pitchFamily="34" charset="0"/>
              </a:rPr>
              <a:t> taxa </a:t>
            </a:r>
            <a:r>
              <a:rPr kumimoji="0" lang="en-US" altLang="ja-JP" sz="2000" b="0" i="0" u="none" strike="noStrike" kern="1200" cap="none" spc="0" normalizeH="0" baseline="0" noProof="0" dirty="0" err="1" smtClean="0">
                <a:ln>
                  <a:noFill/>
                </a:ln>
                <a:solidFill>
                  <a:schemeClr val="tx1"/>
                </a:solidFill>
                <a:effectLst/>
                <a:uLnTx/>
                <a:uFillTx/>
                <a:cs typeface="Arial" pitchFamily="34" charset="0"/>
              </a:rPr>
              <a:t>presente</a:t>
            </a:r>
            <a:r>
              <a:rPr kumimoji="0" lang="en-US" altLang="ja-JP" sz="2000" b="0" i="0" u="none" strike="noStrike" kern="1200" cap="none" spc="0" normalizeH="0" baseline="0" noProof="0" dirty="0" smtClean="0">
                <a:ln>
                  <a:noFill/>
                </a:ln>
                <a:solidFill>
                  <a:schemeClr val="tx1"/>
                </a:solidFill>
                <a:effectLst/>
                <a:uLnTx/>
                <a:uFillTx/>
                <a:cs typeface="Arial" pitchFamily="34" charset="0"/>
              </a:rPr>
              <a:t> o </a:t>
            </a:r>
            <a:r>
              <a:rPr kumimoji="0" lang="en-US" altLang="ja-JP" sz="2000" b="0" i="0" u="none" strike="noStrike" kern="1200" cap="none" spc="0" normalizeH="0" baseline="0" noProof="0" dirty="0" err="1" smtClean="0">
                <a:ln>
                  <a:noFill/>
                </a:ln>
                <a:solidFill>
                  <a:schemeClr val="tx1"/>
                </a:solidFill>
                <a:effectLst/>
                <a:uLnTx/>
                <a:uFillTx/>
                <a:cs typeface="Arial" pitchFamily="34" charset="0"/>
              </a:rPr>
              <a:t>por</a:t>
            </a:r>
            <a:r>
              <a:rPr kumimoji="0" lang="en-US" altLang="ja-JP" sz="2000" b="0" i="0" u="none" strike="noStrike" kern="1200" cap="none" spc="0" normalizeH="0" baseline="0" noProof="0" dirty="0" smtClean="0">
                <a:ln>
                  <a:noFill/>
                </a:ln>
                <a:solidFill>
                  <a:schemeClr val="tx1"/>
                </a:solidFill>
                <a:effectLst/>
                <a:uLnTx/>
                <a:uFillTx/>
                <a:cs typeface="Arial" pitchFamily="34" charset="0"/>
              </a:rPr>
              <a:t> taxa </a:t>
            </a:r>
            <a:r>
              <a:rPr kumimoji="0" lang="en-US" altLang="ja-JP" sz="2000" b="0" i="0" u="none" strike="noStrike" kern="1200" cap="none" spc="0" normalizeH="0" baseline="0" noProof="0" dirty="0" err="1" smtClean="0">
                <a:ln>
                  <a:noFill/>
                </a:ln>
                <a:solidFill>
                  <a:schemeClr val="tx1"/>
                </a:solidFill>
                <a:effectLst/>
                <a:uLnTx/>
                <a:uFillTx/>
                <a:cs typeface="Arial" pitchFamily="34" charset="0"/>
              </a:rPr>
              <a:t>que</a:t>
            </a:r>
            <a:r>
              <a:rPr kumimoji="0" lang="en-US" altLang="ja-JP" sz="2000" b="0" i="0" u="none" strike="noStrike" kern="1200" cap="none" spc="0" normalizeH="0" baseline="0" noProof="0" dirty="0" smtClean="0">
                <a:ln>
                  <a:noFill/>
                </a:ln>
                <a:solidFill>
                  <a:schemeClr val="tx1"/>
                </a:solidFill>
                <a:effectLst/>
                <a:uLnTx/>
                <a:uFillTx/>
                <a:cs typeface="Arial" pitchFamily="34" charset="0"/>
              </a:rPr>
              <a:t> </a:t>
            </a:r>
            <a:r>
              <a:rPr kumimoji="0" lang="en-US" altLang="ja-JP" sz="2000" b="0" i="0" u="none" strike="noStrike" kern="1200" cap="none" spc="0" normalizeH="0" baseline="0" noProof="0" dirty="0" err="1" smtClean="0">
                <a:ln>
                  <a:noFill/>
                </a:ln>
                <a:solidFill>
                  <a:schemeClr val="tx1"/>
                </a:solidFill>
                <a:effectLst/>
                <a:uLnTx/>
                <a:uFillTx/>
                <a:cs typeface="Arial" pitchFamily="34" charset="0"/>
              </a:rPr>
              <a:t>representa</a:t>
            </a:r>
            <a:r>
              <a:rPr kumimoji="0" lang="en-US" altLang="ja-JP" sz="2000" b="0" i="0" u="none" strike="noStrike" kern="1200" cap="none" spc="0" normalizeH="0" baseline="0" noProof="0" dirty="0" smtClean="0">
                <a:ln>
                  <a:noFill/>
                </a:ln>
                <a:solidFill>
                  <a:schemeClr val="tx1"/>
                </a:solidFill>
                <a:effectLst/>
                <a:uLnTx/>
                <a:uFillTx/>
                <a:cs typeface="Arial" pitchFamily="34" charset="0"/>
              </a:rPr>
              <a:t> </a:t>
            </a:r>
            <a:r>
              <a:rPr kumimoji="0" lang="en-US" altLang="ja-JP" sz="2000" b="0" i="0" u="none" strike="noStrike" kern="1200" cap="none" spc="0" normalizeH="0" baseline="0" noProof="0" dirty="0" err="1" smtClean="0">
                <a:ln>
                  <a:noFill/>
                </a:ln>
                <a:solidFill>
                  <a:schemeClr val="tx1"/>
                </a:solidFill>
                <a:effectLst/>
                <a:uLnTx/>
                <a:uFillTx/>
                <a:cs typeface="Arial" pitchFamily="34" charset="0"/>
              </a:rPr>
              <a:t>una</a:t>
            </a:r>
            <a:r>
              <a:rPr kumimoji="0" lang="en-US" altLang="ja-JP" sz="2000" b="0" i="0" u="none" strike="noStrike" kern="1200" cap="none" spc="0" normalizeH="0" baseline="0" noProof="0" dirty="0" smtClean="0">
                <a:ln>
                  <a:noFill/>
                </a:ln>
                <a:solidFill>
                  <a:schemeClr val="tx1"/>
                </a:solidFill>
                <a:effectLst/>
                <a:uLnTx/>
                <a:uFillTx/>
                <a:cs typeface="Arial" pitchFamily="34" charset="0"/>
              </a:rPr>
              <a:t> </a:t>
            </a:r>
            <a:r>
              <a:rPr kumimoji="0" lang="en-US" altLang="ja-JP" sz="2000" b="0" i="0" u="none" strike="noStrike" kern="1200" cap="none" spc="0" normalizeH="0" baseline="0" noProof="0" dirty="0" err="1" smtClean="0">
                <a:ln>
                  <a:noFill/>
                </a:ln>
                <a:solidFill>
                  <a:schemeClr val="tx1"/>
                </a:solidFill>
                <a:effectLst/>
                <a:uLnTx/>
                <a:uFillTx/>
                <a:cs typeface="Arial" pitchFamily="34" charset="0"/>
              </a:rPr>
              <a:t>función</a:t>
            </a:r>
            <a:r>
              <a:rPr kumimoji="0" lang="en-US" altLang="ja-JP" sz="2000" b="0" i="0" u="none" strike="noStrike" kern="1200" cap="none" spc="0" normalizeH="0" baseline="0" noProof="0" dirty="0" smtClean="0">
                <a:ln>
                  <a:noFill/>
                </a:ln>
                <a:solidFill>
                  <a:schemeClr val="tx1"/>
                </a:solidFill>
                <a:effectLst/>
                <a:uLnTx/>
                <a:uFillTx/>
                <a:cs typeface="Arial" pitchFamily="34" charset="0"/>
              </a:rPr>
              <a:t> o </a:t>
            </a:r>
            <a:r>
              <a:rPr kumimoji="0" lang="en-US" altLang="ja-JP" sz="2000" b="0" i="0" u="none" strike="noStrike" kern="1200" cap="none" spc="0" normalizeH="0" baseline="0" noProof="0" dirty="0" err="1" smtClean="0">
                <a:ln>
                  <a:noFill/>
                </a:ln>
                <a:solidFill>
                  <a:schemeClr val="tx1"/>
                </a:solidFill>
                <a:effectLst/>
                <a:uLnTx/>
                <a:uFillTx/>
                <a:cs typeface="Arial" pitchFamily="34" charset="0"/>
              </a:rPr>
              <a:t>servicio</a:t>
            </a:r>
            <a:r>
              <a:rPr kumimoji="0" lang="en-US" altLang="ja-JP" sz="2000" b="0" i="0" u="none" strike="noStrike" kern="1200" cap="none" spc="0" normalizeH="0" baseline="0" noProof="0" dirty="0" smtClean="0">
                <a:ln>
                  <a:noFill/>
                </a:ln>
                <a:solidFill>
                  <a:schemeClr val="tx1"/>
                </a:solidFill>
                <a:effectLst/>
                <a:uLnTx/>
                <a:uFillTx/>
                <a:cs typeface="Arial" pitchFamily="34" charset="0"/>
              </a:rPr>
              <a:t> </a:t>
            </a:r>
            <a:r>
              <a:rPr kumimoji="0" lang="en-US" altLang="ja-JP" sz="2000" b="0" i="0" u="none" strike="noStrike" kern="1200" cap="none" spc="0" normalizeH="0" baseline="0" noProof="0" dirty="0" err="1" smtClean="0">
                <a:ln>
                  <a:noFill/>
                </a:ln>
                <a:solidFill>
                  <a:schemeClr val="tx1"/>
                </a:solidFill>
                <a:effectLst/>
                <a:uLnTx/>
                <a:uFillTx/>
                <a:cs typeface="Arial" pitchFamily="34" charset="0"/>
              </a:rPr>
              <a:t>ecosistema</a:t>
            </a:r>
            <a:endParaRPr kumimoji="0" lang="el-GR" sz="2000" b="0" i="0" u="none" strike="noStrike" kern="1200" cap="none" spc="0" normalizeH="0" baseline="0" noProof="0" dirty="0" smtClean="0">
              <a:ln>
                <a:noFill/>
              </a:ln>
              <a:solidFill>
                <a:schemeClr val="tx1"/>
              </a:solidFill>
              <a:effectLst/>
              <a:uLnTx/>
              <a:uFillTx/>
              <a:cs typeface="Arial" pitchFamily="34" charset="0"/>
            </a:endParaRPr>
          </a:p>
        </p:txBody>
      </p:sp>
      <p:grpSp>
        <p:nvGrpSpPr>
          <p:cNvPr id="14" name="Group 13"/>
          <p:cNvGrpSpPr/>
          <p:nvPr/>
        </p:nvGrpSpPr>
        <p:grpSpPr>
          <a:xfrm>
            <a:off x="-3060" y="3657600"/>
            <a:ext cx="4422660" cy="3200400"/>
            <a:chOff x="-3060" y="3657600"/>
            <a:chExt cx="4422660" cy="3200400"/>
          </a:xfrm>
        </p:grpSpPr>
        <p:pic>
          <p:nvPicPr>
            <p:cNvPr id="57346" name="Picture 2"/>
            <p:cNvPicPr>
              <a:picLocks noChangeAspect="1" noChangeArrowheads="1"/>
            </p:cNvPicPr>
            <p:nvPr/>
          </p:nvPicPr>
          <p:blipFill>
            <a:blip r:embed="rId2" cstate="print"/>
            <a:srcRect/>
            <a:stretch>
              <a:fillRect/>
            </a:stretch>
          </p:blipFill>
          <p:spPr bwMode="auto">
            <a:xfrm>
              <a:off x="-3060" y="3657600"/>
              <a:ext cx="4422660" cy="3200400"/>
            </a:xfrm>
            <a:prstGeom prst="rect">
              <a:avLst/>
            </a:prstGeom>
            <a:noFill/>
            <a:ln w="9525">
              <a:noFill/>
              <a:miter lim="800000"/>
              <a:headEnd/>
              <a:tailEnd/>
            </a:ln>
            <a:effectLst/>
          </p:spPr>
        </p:pic>
        <p:sp>
          <p:nvSpPr>
            <p:cNvPr id="11" name="Rectangle 10"/>
            <p:cNvSpPr/>
            <p:nvPr/>
          </p:nvSpPr>
          <p:spPr>
            <a:xfrm>
              <a:off x="840630" y="6553200"/>
              <a:ext cx="1521570" cy="253916"/>
            </a:xfrm>
            <a:prstGeom prst="rect">
              <a:avLst/>
            </a:prstGeom>
            <a:solidFill>
              <a:schemeClr val="bg1"/>
            </a:solidFill>
          </p:spPr>
          <p:txBody>
            <a:bodyPr wrap="none">
              <a:spAutoFit/>
            </a:bodyPr>
            <a:lstStyle/>
            <a:p>
              <a:r>
                <a:rPr lang="en-US" sz="1050" dirty="0" smtClean="0"/>
                <a:t>largo de </a:t>
              </a:r>
              <a:r>
                <a:rPr lang="en-US" sz="1050" dirty="0" err="1" smtClean="0"/>
                <a:t>ciclo</a:t>
              </a:r>
              <a:r>
                <a:rPr lang="en-US" sz="1050" dirty="0" smtClean="0"/>
                <a:t> del </a:t>
              </a:r>
              <a:r>
                <a:rPr lang="en-US" sz="1050" dirty="0" err="1" smtClean="0"/>
                <a:t>vida</a:t>
              </a:r>
              <a:r>
                <a:rPr lang="en-US" sz="1050" dirty="0" smtClean="0"/>
                <a:t> </a:t>
              </a:r>
              <a:endParaRPr lang="en-US" sz="1050" dirty="0"/>
            </a:p>
          </p:txBody>
        </p:sp>
        <p:sp>
          <p:nvSpPr>
            <p:cNvPr id="12" name="Rectangle 11"/>
            <p:cNvSpPr/>
            <p:nvPr/>
          </p:nvSpPr>
          <p:spPr>
            <a:xfrm>
              <a:off x="2514600" y="6553200"/>
              <a:ext cx="1779654" cy="253916"/>
            </a:xfrm>
            <a:prstGeom prst="rect">
              <a:avLst/>
            </a:prstGeom>
            <a:solidFill>
              <a:schemeClr val="bg1"/>
            </a:solidFill>
          </p:spPr>
          <p:txBody>
            <a:bodyPr wrap="none">
              <a:spAutoFit/>
            </a:bodyPr>
            <a:lstStyle/>
            <a:p>
              <a:r>
                <a:rPr lang="en-US" sz="1050" dirty="0" smtClean="0"/>
                <a:t>   valor cp </a:t>
              </a:r>
              <a:r>
                <a:rPr lang="en-US" sz="1050" dirty="0" err="1" smtClean="0"/>
                <a:t>como</a:t>
              </a:r>
              <a:r>
                <a:rPr lang="en-US" sz="1050" dirty="0" smtClean="0"/>
                <a:t> un </a:t>
              </a:r>
              <a:r>
                <a:rPr lang="en-US" sz="1050" dirty="0" err="1" smtClean="0"/>
                <a:t>poder</a:t>
              </a:r>
              <a:r>
                <a:rPr lang="en-US" sz="1050" dirty="0" smtClean="0"/>
                <a:t> </a:t>
              </a:r>
              <a:endParaRPr lang="en-US" sz="1050" dirty="0"/>
            </a:p>
          </p:txBody>
        </p:sp>
        <p:sp>
          <p:nvSpPr>
            <p:cNvPr id="13" name="Rectangle 12"/>
            <p:cNvSpPr/>
            <p:nvPr/>
          </p:nvSpPr>
          <p:spPr>
            <a:xfrm>
              <a:off x="76200" y="4241884"/>
              <a:ext cx="2465740" cy="253916"/>
            </a:xfrm>
            <a:prstGeom prst="rect">
              <a:avLst/>
            </a:prstGeom>
            <a:solidFill>
              <a:schemeClr val="bg1"/>
            </a:solidFill>
          </p:spPr>
          <p:txBody>
            <a:bodyPr wrap="none">
              <a:spAutoFit/>
            </a:bodyPr>
            <a:lstStyle/>
            <a:p>
              <a:r>
                <a:rPr lang="en-US" sz="1050" dirty="0" err="1" smtClean="0"/>
                <a:t>Serie</a:t>
              </a:r>
              <a:r>
                <a:rPr lang="en-US" sz="1050" dirty="0" smtClean="0"/>
                <a:t> de </a:t>
              </a:r>
              <a:r>
                <a:rPr lang="en-US" sz="1050" dirty="0" err="1" smtClean="0"/>
                <a:t>colonizadores</a:t>
              </a:r>
              <a:r>
                <a:rPr lang="en-US" sz="1050" dirty="0" smtClean="0"/>
                <a:t> y </a:t>
              </a:r>
              <a:r>
                <a:rPr lang="en-US" sz="1050" dirty="0" err="1" smtClean="0"/>
                <a:t>persistentes</a:t>
              </a:r>
              <a:r>
                <a:rPr lang="en-US" sz="1050" dirty="0" smtClean="0"/>
                <a:t> </a:t>
              </a:r>
              <a:endParaRPr lang="en-US" sz="105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AutoShape 2"/>
          <p:cNvSpPr>
            <a:spLocks noChangeArrowheads="1"/>
          </p:cNvSpPr>
          <p:nvPr/>
        </p:nvSpPr>
        <p:spPr bwMode="auto">
          <a:xfrm>
            <a:off x="2590800" y="1066800"/>
            <a:ext cx="5943600" cy="3276600"/>
          </a:xfrm>
          <a:prstGeom prst="parallelogram">
            <a:avLst>
              <a:gd name="adj" fmla="val 60994"/>
            </a:avLst>
          </a:prstGeom>
          <a:gradFill rotWithShape="0">
            <a:gsLst>
              <a:gs pos="0">
                <a:schemeClr val="accent1"/>
              </a:gs>
              <a:gs pos="100000">
                <a:srgbClr val="CC6600"/>
              </a:gs>
            </a:gsLst>
            <a:lin ang="2700000" scaled="1"/>
          </a:gradFill>
          <a:ln w="9525">
            <a:solidFill>
              <a:schemeClr val="tx1"/>
            </a:solidFill>
            <a:miter lim="800000"/>
            <a:headEnd/>
            <a:tailEnd/>
          </a:ln>
        </p:spPr>
        <p:txBody>
          <a:bodyPr wrap="none" anchor="ctr"/>
          <a:lstStyle/>
          <a:p>
            <a:pPr eaLnBrk="0" hangingPunct="0"/>
            <a:endParaRPr lang="en-US" sz="2800"/>
          </a:p>
        </p:txBody>
      </p:sp>
      <p:sp>
        <p:nvSpPr>
          <p:cNvPr id="112" name="AutoShape 3"/>
          <p:cNvSpPr>
            <a:spLocks noChangeArrowheads="1"/>
          </p:cNvSpPr>
          <p:nvPr/>
        </p:nvSpPr>
        <p:spPr bwMode="auto">
          <a:xfrm rot="7296498">
            <a:off x="192881" y="2186782"/>
            <a:ext cx="4725987" cy="8826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gradFill rotWithShape="0">
            <a:gsLst>
              <a:gs pos="0">
                <a:srgbClr val="535600"/>
              </a:gs>
              <a:gs pos="100000">
                <a:srgbClr val="B3B900"/>
              </a:gs>
            </a:gsLst>
            <a:lin ang="5400000" scaled="1"/>
          </a:gradFill>
          <a:ln w="12700">
            <a:solidFill>
              <a:schemeClr val="tx1"/>
            </a:solidFill>
            <a:miter lim="800000"/>
            <a:headEnd/>
            <a:tailEnd/>
          </a:ln>
        </p:spPr>
        <p:txBody>
          <a:bodyPr wrap="none" anchor="ctr"/>
          <a:lstStyle/>
          <a:p>
            <a:pPr eaLnBrk="0" hangingPunct="0"/>
            <a:endParaRPr lang="en-US" sz="2800"/>
          </a:p>
        </p:txBody>
      </p:sp>
      <p:sp>
        <p:nvSpPr>
          <p:cNvPr id="113" name="AutoShape 4"/>
          <p:cNvSpPr>
            <a:spLocks noChangeArrowheads="1"/>
          </p:cNvSpPr>
          <p:nvPr/>
        </p:nvSpPr>
        <p:spPr bwMode="auto">
          <a:xfrm rot="3523702">
            <a:off x="477838" y="4219575"/>
            <a:ext cx="2546350" cy="11049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998 w 21600"/>
              <a:gd name="T13" fmla="*/ 3998 h 21600"/>
              <a:gd name="T14" fmla="*/ 17602 w 21600"/>
              <a:gd name="T15" fmla="*/ 17602 h 21600"/>
            </a:gdLst>
            <a:ahLst/>
            <a:cxnLst>
              <a:cxn ang="T8">
                <a:pos x="T0" y="T1"/>
              </a:cxn>
              <a:cxn ang="T9">
                <a:pos x="T2" y="T3"/>
              </a:cxn>
              <a:cxn ang="T10">
                <a:pos x="T4" y="T5"/>
              </a:cxn>
              <a:cxn ang="T11">
                <a:pos x="T6" y="T7"/>
              </a:cxn>
            </a:cxnLst>
            <a:rect l="T12" t="T13" r="T14" b="T15"/>
            <a:pathLst>
              <a:path w="21600" h="21600">
                <a:moveTo>
                  <a:pt x="0" y="0"/>
                </a:moveTo>
                <a:lnTo>
                  <a:pt x="4395" y="21600"/>
                </a:lnTo>
                <a:lnTo>
                  <a:pt x="17205" y="21600"/>
                </a:lnTo>
                <a:lnTo>
                  <a:pt x="21600" y="0"/>
                </a:lnTo>
                <a:close/>
              </a:path>
            </a:pathLst>
          </a:custGeom>
          <a:solidFill>
            <a:srgbClr val="FFFF00"/>
          </a:solidFill>
          <a:ln w="12700">
            <a:solidFill>
              <a:schemeClr val="tx1"/>
            </a:solidFill>
            <a:miter lim="800000"/>
            <a:headEnd/>
            <a:tailEnd/>
          </a:ln>
        </p:spPr>
        <p:txBody>
          <a:bodyPr rot="10800000" vert="eaVert" wrap="none" anchor="ctr"/>
          <a:lstStyle/>
          <a:p>
            <a:pPr algn="ctr" eaLnBrk="0" hangingPunct="0"/>
            <a:endParaRPr lang="en-US" sz="2400"/>
          </a:p>
        </p:txBody>
      </p:sp>
      <p:sp>
        <p:nvSpPr>
          <p:cNvPr id="114" name="AutoShape 5"/>
          <p:cNvSpPr>
            <a:spLocks noChangeArrowheads="1"/>
          </p:cNvSpPr>
          <p:nvPr/>
        </p:nvSpPr>
        <p:spPr bwMode="auto">
          <a:xfrm rot="10800000">
            <a:off x="1668463" y="4745038"/>
            <a:ext cx="4991100" cy="958850"/>
          </a:xfrm>
          <a:prstGeom prst="parallelogram">
            <a:avLst>
              <a:gd name="adj" fmla="val 74489"/>
            </a:avLst>
          </a:prstGeom>
          <a:gradFill rotWithShape="0">
            <a:gsLst>
              <a:gs pos="0">
                <a:srgbClr val="FF9900"/>
              </a:gs>
              <a:gs pos="100000">
                <a:srgbClr val="764700"/>
              </a:gs>
            </a:gsLst>
            <a:lin ang="0" scaled="1"/>
          </a:gradFill>
          <a:ln w="12700">
            <a:solidFill>
              <a:schemeClr val="tx1"/>
            </a:solidFill>
            <a:miter lim="800000"/>
            <a:headEnd/>
            <a:tailEnd/>
          </a:ln>
        </p:spPr>
        <p:txBody>
          <a:bodyPr wrap="none" anchor="ctr"/>
          <a:lstStyle/>
          <a:p>
            <a:pPr eaLnBrk="0" hangingPunct="0"/>
            <a:endParaRPr lang="en-US" sz="2800"/>
          </a:p>
        </p:txBody>
      </p:sp>
      <p:sp>
        <p:nvSpPr>
          <p:cNvPr id="115" name="Line 6"/>
          <p:cNvSpPr>
            <a:spLocks noChangeShapeType="1"/>
          </p:cNvSpPr>
          <p:nvPr/>
        </p:nvSpPr>
        <p:spPr bwMode="auto">
          <a:xfrm>
            <a:off x="1230313" y="3894138"/>
            <a:ext cx="787400" cy="1339850"/>
          </a:xfrm>
          <a:prstGeom prst="line">
            <a:avLst/>
          </a:prstGeom>
          <a:noFill/>
          <a:ln w="12700">
            <a:solidFill>
              <a:schemeClr val="tx1"/>
            </a:solidFill>
            <a:round/>
            <a:headEnd/>
            <a:tailEnd/>
          </a:ln>
        </p:spPr>
        <p:txBody>
          <a:bodyPr wrap="none" anchor="ctr"/>
          <a:lstStyle/>
          <a:p>
            <a:endParaRPr lang="en-US"/>
          </a:p>
        </p:txBody>
      </p:sp>
      <p:sp>
        <p:nvSpPr>
          <p:cNvPr id="116" name="Line 7"/>
          <p:cNvSpPr>
            <a:spLocks noChangeShapeType="1"/>
          </p:cNvSpPr>
          <p:nvPr/>
        </p:nvSpPr>
        <p:spPr bwMode="auto">
          <a:xfrm>
            <a:off x="2030413" y="5237163"/>
            <a:ext cx="4257675" cy="6350"/>
          </a:xfrm>
          <a:prstGeom prst="line">
            <a:avLst/>
          </a:prstGeom>
          <a:noFill/>
          <a:ln w="12700">
            <a:solidFill>
              <a:schemeClr val="tx1"/>
            </a:solidFill>
            <a:round/>
            <a:headEnd/>
            <a:tailEnd/>
          </a:ln>
        </p:spPr>
        <p:txBody>
          <a:bodyPr wrap="none" anchor="ctr"/>
          <a:lstStyle/>
          <a:p>
            <a:endParaRPr lang="en-US"/>
          </a:p>
        </p:txBody>
      </p:sp>
      <p:sp>
        <p:nvSpPr>
          <p:cNvPr id="117" name="Line 8"/>
          <p:cNvSpPr>
            <a:spLocks noChangeShapeType="1"/>
          </p:cNvSpPr>
          <p:nvPr/>
        </p:nvSpPr>
        <p:spPr bwMode="auto">
          <a:xfrm>
            <a:off x="2201863" y="4999038"/>
            <a:ext cx="4276725" cy="0"/>
          </a:xfrm>
          <a:prstGeom prst="line">
            <a:avLst/>
          </a:prstGeom>
          <a:noFill/>
          <a:ln w="12700">
            <a:solidFill>
              <a:schemeClr val="tx1"/>
            </a:solidFill>
            <a:round/>
            <a:headEnd/>
            <a:tailEnd/>
          </a:ln>
        </p:spPr>
        <p:txBody>
          <a:bodyPr wrap="none" anchor="ctr"/>
          <a:lstStyle/>
          <a:p>
            <a:endParaRPr lang="en-US"/>
          </a:p>
        </p:txBody>
      </p:sp>
      <p:sp>
        <p:nvSpPr>
          <p:cNvPr id="118" name="Line 9"/>
          <p:cNvSpPr>
            <a:spLocks noChangeShapeType="1"/>
          </p:cNvSpPr>
          <p:nvPr/>
        </p:nvSpPr>
        <p:spPr bwMode="auto">
          <a:xfrm>
            <a:off x="1858963" y="5465763"/>
            <a:ext cx="4276725" cy="0"/>
          </a:xfrm>
          <a:prstGeom prst="line">
            <a:avLst/>
          </a:prstGeom>
          <a:noFill/>
          <a:ln w="12700">
            <a:solidFill>
              <a:schemeClr val="tx1"/>
            </a:solidFill>
            <a:round/>
            <a:headEnd/>
            <a:tailEnd/>
          </a:ln>
        </p:spPr>
        <p:txBody>
          <a:bodyPr wrap="none" anchor="ctr"/>
          <a:lstStyle/>
          <a:p>
            <a:endParaRPr lang="en-US"/>
          </a:p>
        </p:txBody>
      </p:sp>
      <p:sp>
        <p:nvSpPr>
          <p:cNvPr id="119" name="Line 10"/>
          <p:cNvSpPr>
            <a:spLocks noChangeShapeType="1"/>
          </p:cNvSpPr>
          <p:nvPr/>
        </p:nvSpPr>
        <p:spPr bwMode="auto">
          <a:xfrm flipH="1">
            <a:off x="4335463" y="4751388"/>
            <a:ext cx="714375" cy="952500"/>
          </a:xfrm>
          <a:prstGeom prst="line">
            <a:avLst/>
          </a:prstGeom>
          <a:noFill/>
          <a:ln w="12700">
            <a:solidFill>
              <a:schemeClr val="tx1"/>
            </a:solidFill>
            <a:round/>
            <a:headEnd/>
            <a:tailEnd/>
          </a:ln>
        </p:spPr>
        <p:txBody>
          <a:bodyPr wrap="none" anchor="ctr"/>
          <a:lstStyle/>
          <a:p>
            <a:endParaRPr lang="en-US"/>
          </a:p>
        </p:txBody>
      </p:sp>
      <p:sp>
        <p:nvSpPr>
          <p:cNvPr id="120" name="Line 11"/>
          <p:cNvSpPr>
            <a:spLocks noChangeShapeType="1"/>
          </p:cNvSpPr>
          <p:nvPr/>
        </p:nvSpPr>
        <p:spPr bwMode="auto">
          <a:xfrm flipH="1">
            <a:off x="2954338" y="4760913"/>
            <a:ext cx="714375" cy="952500"/>
          </a:xfrm>
          <a:prstGeom prst="line">
            <a:avLst/>
          </a:prstGeom>
          <a:noFill/>
          <a:ln w="12700">
            <a:solidFill>
              <a:schemeClr val="tx1"/>
            </a:solidFill>
            <a:round/>
            <a:headEnd/>
            <a:tailEnd/>
          </a:ln>
        </p:spPr>
        <p:txBody>
          <a:bodyPr wrap="none" anchor="ctr"/>
          <a:lstStyle/>
          <a:p>
            <a:endParaRPr lang="en-US"/>
          </a:p>
        </p:txBody>
      </p:sp>
      <p:sp>
        <p:nvSpPr>
          <p:cNvPr id="121" name="Line 12"/>
          <p:cNvSpPr>
            <a:spLocks noChangeShapeType="1"/>
          </p:cNvSpPr>
          <p:nvPr/>
        </p:nvSpPr>
        <p:spPr bwMode="auto">
          <a:xfrm flipV="1">
            <a:off x="1878013" y="2332038"/>
            <a:ext cx="1371600" cy="552450"/>
          </a:xfrm>
          <a:prstGeom prst="line">
            <a:avLst/>
          </a:prstGeom>
          <a:noFill/>
          <a:ln w="12700">
            <a:solidFill>
              <a:schemeClr val="tx1"/>
            </a:solidFill>
            <a:round/>
            <a:headEnd/>
            <a:tailEnd/>
          </a:ln>
        </p:spPr>
        <p:txBody>
          <a:bodyPr wrap="none" anchor="ctr"/>
          <a:lstStyle/>
          <a:p>
            <a:endParaRPr lang="en-US"/>
          </a:p>
        </p:txBody>
      </p:sp>
      <p:sp>
        <p:nvSpPr>
          <p:cNvPr id="122" name="Text Box 13"/>
          <p:cNvSpPr txBox="1">
            <a:spLocks noChangeArrowheads="1"/>
          </p:cNvSpPr>
          <p:nvPr/>
        </p:nvSpPr>
        <p:spPr bwMode="auto">
          <a:xfrm>
            <a:off x="1223963" y="4583113"/>
            <a:ext cx="509587" cy="336550"/>
          </a:xfrm>
          <a:prstGeom prst="rect">
            <a:avLst/>
          </a:prstGeom>
          <a:noFill/>
          <a:ln w="12700">
            <a:noFill/>
            <a:miter lim="800000"/>
            <a:headEnd/>
            <a:tailEnd/>
          </a:ln>
        </p:spPr>
        <p:txBody>
          <a:bodyPr wrap="none" anchor="ctr">
            <a:spAutoFit/>
          </a:bodyPr>
          <a:lstStyle/>
          <a:p>
            <a:pPr algn="ctr" eaLnBrk="0" hangingPunct="0"/>
            <a:r>
              <a:rPr lang="en-US" sz="1600"/>
              <a:t>Ba</a:t>
            </a:r>
            <a:r>
              <a:rPr lang="en-US" sz="1600" baseline="-25000"/>
              <a:t>2</a:t>
            </a:r>
            <a:endParaRPr lang="en-US" sz="2400"/>
          </a:p>
        </p:txBody>
      </p:sp>
      <p:sp>
        <p:nvSpPr>
          <p:cNvPr id="123" name="Text Box 14"/>
          <p:cNvSpPr txBox="1">
            <a:spLocks noChangeArrowheads="1"/>
          </p:cNvSpPr>
          <p:nvPr/>
        </p:nvSpPr>
        <p:spPr bwMode="auto">
          <a:xfrm>
            <a:off x="1590675" y="4164013"/>
            <a:ext cx="498475" cy="336550"/>
          </a:xfrm>
          <a:prstGeom prst="rect">
            <a:avLst/>
          </a:prstGeom>
          <a:noFill/>
          <a:ln w="12700">
            <a:noFill/>
            <a:miter lim="800000"/>
            <a:headEnd/>
            <a:tailEnd/>
          </a:ln>
        </p:spPr>
        <p:txBody>
          <a:bodyPr wrap="none" anchor="ctr">
            <a:spAutoFit/>
          </a:bodyPr>
          <a:lstStyle/>
          <a:p>
            <a:pPr algn="ctr" eaLnBrk="0" hangingPunct="0"/>
            <a:r>
              <a:rPr lang="en-US" sz="1600"/>
              <a:t>Fu</a:t>
            </a:r>
            <a:r>
              <a:rPr lang="en-US" sz="1600" baseline="-25000"/>
              <a:t>2</a:t>
            </a:r>
            <a:endParaRPr lang="en-US" sz="2400"/>
          </a:p>
        </p:txBody>
      </p:sp>
      <p:sp>
        <p:nvSpPr>
          <p:cNvPr id="124" name="Text Box 15"/>
          <p:cNvSpPr txBox="1">
            <a:spLocks noChangeArrowheads="1"/>
          </p:cNvSpPr>
          <p:nvPr/>
        </p:nvSpPr>
        <p:spPr bwMode="auto">
          <a:xfrm>
            <a:off x="1916113" y="3097213"/>
            <a:ext cx="498475" cy="336550"/>
          </a:xfrm>
          <a:prstGeom prst="rect">
            <a:avLst/>
          </a:prstGeom>
          <a:noFill/>
          <a:ln w="12700">
            <a:noFill/>
            <a:miter lim="800000"/>
            <a:headEnd/>
            <a:tailEnd/>
          </a:ln>
        </p:spPr>
        <p:txBody>
          <a:bodyPr wrap="none" anchor="ctr">
            <a:spAutoFit/>
          </a:bodyPr>
          <a:lstStyle/>
          <a:p>
            <a:pPr algn="ctr" eaLnBrk="0" hangingPunct="0"/>
            <a:r>
              <a:rPr lang="en-US" sz="1600"/>
              <a:t>Fu</a:t>
            </a:r>
            <a:r>
              <a:rPr lang="en-US" sz="1600" baseline="-25000"/>
              <a:t>2</a:t>
            </a:r>
            <a:endParaRPr lang="en-US" sz="2400"/>
          </a:p>
        </p:txBody>
      </p:sp>
      <p:sp>
        <p:nvSpPr>
          <p:cNvPr id="125" name="Text Box 16"/>
          <p:cNvSpPr txBox="1">
            <a:spLocks noChangeArrowheads="1"/>
          </p:cNvSpPr>
          <p:nvPr/>
        </p:nvSpPr>
        <p:spPr bwMode="auto">
          <a:xfrm>
            <a:off x="2747963" y="1706563"/>
            <a:ext cx="509587" cy="336550"/>
          </a:xfrm>
          <a:prstGeom prst="rect">
            <a:avLst/>
          </a:prstGeom>
          <a:noFill/>
          <a:ln w="12700">
            <a:noFill/>
            <a:miter lim="800000"/>
            <a:headEnd/>
            <a:tailEnd/>
          </a:ln>
        </p:spPr>
        <p:txBody>
          <a:bodyPr wrap="none" anchor="ctr">
            <a:spAutoFit/>
          </a:bodyPr>
          <a:lstStyle/>
          <a:p>
            <a:pPr algn="ctr" eaLnBrk="0" hangingPunct="0"/>
            <a:r>
              <a:rPr lang="en-US" sz="1600"/>
              <a:t>Ba</a:t>
            </a:r>
            <a:r>
              <a:rPr lang="en-US" sz="1600" baseline="-25000"/>
              <a:t>1</a:t>
            </a:r>
            <a:endParaRPr lang="en-US" sz="2400"/>
          </a:p>
        </p:txBody>
      </p:sp>
      <p:sp>
        <p:nvSpPr>
          <p:cNvPr id="126" name="Text Box 17"/>
          <p:cNvSpPr txBox="1">
            <a:spLocks noChangeArrowheads="1"/>
          </p:cNvSpPr>
          <p:nvPr/>
        </p:nvSpPr>
        <p:spPr bwMode="auto">
          <a:xfrm>
            <a:off x="2157413" y="5402263"/>
            <a:ext cx="509587" cy="336550"/>
          </a:xfrm>
          <a:prstGeom prst="rect">
            <a:avLst/>
          </a:prstGeom>
          <a:noFill/>
          <a:ln w="12700">
            <a:noFill/>
            <a:miter lim="800000"/>
            <a:headEnd/>
            <a:tailEnd/>
          </a:ln>
        </p:spPr>
        <p:txBody>
          <a:bodyPr wrap="none" anchor="ctr">
            <a:spAutoFit/>
          </a:bodyPr>
          <a:lstStyle/>
          <a:p>
            <a:pPr algn="ctr" eaLnBrk="0" hangingPunct="0"/>
            <a:r>
              <a:rPr lang="en-US" sz="1600"/>
              <a:t>Ba</a:t>
            </a:r>
            <a:r>
              <a:rPr lang="en-US" sz="1600" baseline="-25000"/>
              <a:t>3</a:t>
            </a:r>
            <a:endParaRPr lang="en-US" sz="2400"/>
          </a:p>
        </p:txBody>
      </p:sp>
      <p:sp>
        <p:nvSpPr>
          <p:cNvPr id="127" name="Text Box 18"/>
          <p:cNvSpPr txBox="1">
            <a:spLocks noChangeArrowheads="1"/>
          </p:cNvSpPr>
          <p:nvPr/>
        </p:nvSpPr>
        <p:spPr bwMode="auto">
          <a:xfrm>
            <a:off x="2333625" y="5173663"/>
            <a:ext cx="498475" cy="336550"/>
          </a:xfrm>
          <a:prstGeom prst="rect">
            <a:avLst/>
          </a:prstGeom>
          <a:noFill/>
          <a:ln w="12700">
            <a:noFill/>
            <a:miter lim="800000"/>
            <a:headEnd/>
            <a:tailEnd/>
          </a:ln>
        </p:spPr>
        <p:txBody>
          <a:bodyPr wrap="none" anchor="ctr">
            <a:spAutoFit/>
          </a:bodyPr>
          <a:lstStyle/>
          <a:p>
            <a:pPr algn="ctr" eaLnBrk="0" hangingPunct="0"/>
            <a:r>
              <a:rPr lang="en-US" sz="1600"/>
              <a:t>Fu</a:t>
            </a:r>
            <a:r>
              <a:rPr lang="en-US" sz="1600" baseline="-25000"/>
              <a:t>3</a:t>
            </a:r>
            <a:endParaRPr lang="en-US" sz="2400"/>
          </a:p>
        </p:txBody>
      </p:sp>
      <p:sp>
        <p:nvSpPr>
          <p:cNvPr id="128" name="Text Box 19"/>
          <p:cNvSpPr txBox="1">
            <a:spLocks noChangeArrowheads="1"/>
          </p:cNvSpPr>
          <p:nvPr/>
        </p:nvSpPr>
        <p:spPr bwMode="auto">
          <a:xfrm>
            <a:off x="2474913" y="4945063"/>
            <a:ext cx="520700" cy="336550"/>
          </a:xfrm>
          <a:prstGeom prst="rect">
            <a:avLst/>
          </a:prstGeom>
          <a:noFill/>
          <a:ln w="12700">
            <a:noFill/>
            <a:miter lim="800000"/>
            <a:headEnd/>
            <a:tailEnd/>
          </a:ln>
        </p:spPr>
        <p:txBody>
          <a:bodyPr wrap="none" anchor="ctr">
            <a:spAutoFit/>
          </a:bodyPr>
          <a:lstStyle/>
          <a:p>
            <a:pPr algn="ctr" eaLnBrk="0" hangingPunct="0"/>
            <a:r>
              <a:rPr lang="en-US" sz="1600"/>
              <a:t>Ca</a:t>
            </a:r>
            <a:r>
              <a:rPr lang="en-US" sz="1600" baseline="-25000"/>
              <a:t>3</a:t>
            </a:r>
            <a:endParaRPr lang="en-US" sz="2400"/>
          </a:p>
        </p:txBody>
      </p:sp>
      <p:sp>
        <p:nvSpPr>
          <p:cNvPr id="129" name="Text Box 20"/>
          <p:cNvSpPr txBox="1">
            <a:spLocks noChangeArrowheads="1"/>
          </p:cNvSpPr>
          <p:nvPr/>
        </p:nvSpPr>
        <p:spPr bwMode="auto">
          <a:xfrm>
            <a:off x="3471863" y="5402263"/>
            <a:ext cx="509587" cy="336550"/>
          </a:xfrm>
          <a:prstGeom prst="rect">
            <a:avLst/>
          </a:prstGeom>
          <a:noFill/>
          <a:ln w="12700">
            <a:noFill/>
            <a:miter lim="800000"/>
            <a:headEnd/>
            <a:tailEnd/>
          </a:ln>
        </p:spPr>
        <p:txBody>
          <a:bodyPr wrap="none" anchor="ctr">
            <a:spAutoFit/>
          </a:bodyPr>
          <a:lstStyle/>
          <a:p>
            <a:pPr algn="ctr" eaLnBrk="0" hangingPunct="0"/>
            <a:r>
              <a:rPr lang="en-US" sz="1600"/>
              <a:t>Ba</a:t>
            </a:r>
            <a:r>
              <a:rPr lang="en-US" sz="1600" baseline="-25000"/>
              <a:t>4</a:t>
            </a:r>
            <a:endParaRPr lang="en-US" sz="2400"/>
          </a:p>
        </p:txBody>
      </p:sp>
      <p:sp>
        <p:nvSpPr>
          <p:cNvPr id="130" name="Text Box 21"/>
          <p:cNvSpPr txBox="1">
            <a:spLocks noChangeArrowheads="1"/>
          </p:cNvSpPr>
          <p:nvPr/>
        </p:nvSpPr>
        <p:spPr bwMode="auto">
          <a:xfrm>
            <a:off x="3648075" y="5173663"/>
            <a:ext cx="498475" cy="336550"/>
          </a:xfrm>
          <a:prstGeom prst="rect">
            <a:avLst/>
          </a:prstGeom>
          <a:noFill/>
          <a:ln w="12700">
            <a:noFill/>
            <a:miter lim="800000"/>
            <a:headEnd/>
            <a:tailEnd/>
          </a:ln>
        </p:spPr>
        <p:txBody>
          <a:bodyPr wrap="none" anchor="ctr">
            <a:spAutoFit/>
          </a:bodyPr>
          <a:lstStyle/>
          <a:p>
            <a:pPr algn="ctr" eaLnBrk="0" hangingPunct="0"/>
            <a:r>
              <a:rPr lang="en-US" sz="1600"/>
              <a:t>Fu</a:t>
            </a:r>
            <a:r>
              <a:rPr lang="en-US" sz="1600" baseline="-25000"/>
              <a:t>4</a:t>
            </a:r>
            <a:endParaRPr lang="en-US" sz="2400"/>
          </a:p>
        </p:txBody>
      </p:sp>
      <p:sp>
        <p:nvSpPr>
          <p:cNvPr id="131" name="Text Box 22"/>
          <p:cNvSpPr txBox="1">
            <a:spLocks noChangeArrowheads="1"/>
          </p:cNvSpPr>
          <p:nvPr/>
        </p:nvSpPr>
        <p:spPr bwMode="auto">
          <a:xfrm>
            <a:off x="3789363" y="4945063"/>
            <a:ext cx="520700" cy="336550"/>
          </a:xfrm>
          <a:prstGeom prst="rect">
            <a:avLst/>
          </a:prstGeom>
          <a:noFill/>
          <a:ln w="12700">
            <a:noFill/>
            <a:miter lim="800000"/>
            <a:headEnd/>
            <a:tailEnd/>
          </a:ln>
        </p:spPr>
        <p:txBody>
          <a:bodyPr wrap="none" anchor="ctr">
            <a:spAutoFit/>
          </a:bodyPr>
          <a:lstStyle/>
          <a:p>
            <a:pPr algn="ctr" eaLnBrk="0" hangingPunct="0"/>
            <a:r>
              <a:rPr lang="en-US" sz="1600"/>
              <a:t>Ca</a:t>
            </a:r>
            <a:r>
              <a:rPr lang="en-US" sz="1600" baseline="-25000"/>
              <a:t>4</a:t>
            </a:r>
            <a:endParaRPr lang="en-US" sz="2400"/>
          </a:p>
        </p:txBody>
      </p:sp>
      <p:sp>
        <p:nvSpPr>
          <p:cNvPr id="132" name="Text Box 23"/>
          <p:cNvSpPr txBox="1">
            <a:spLocks noChangeArrowheads="1"/>
          </p:cNvSpPr>
          <p:nvPr/>
        </p:nvSpPr>
        <p:spPr bwMode="auto">
          <a:xfrm>
            <a:off x="3944938" y="4716463"/>
            <a:ext cx="590550" cy="336550"/>
          </a:xfrm>
          <a:prstGeom prst="rect">
            <a:avLst/>
          </a:prstGeom>
          <a:noFill/>
          <a:ln w="12700">
            <a:noFill/>
            <a:miter lim="800000"/>
            <a:headEnd/>
            <a:tailEnd/>
          </a:ln>
        </p:spPr>
        <p:txBody>
          <a:bodyPr wrap="none" anchor="ctr">
            <a:spAutoFit/>
          </a:bodyPr>
          <a:lstStyle/>
          <a:p>
            <a:pPr algn="ctr" eaLnBrk="0" hangingPunct="0"/>
            <a:r>
              <a:rPr lang="en-US" sz="1600"/>
              <a:t>Om</a:t>
            </a:r>
            <a:r>
              <a:rPr lang="en-US" sz="1600" baseline="-25000"/>
              <a:t>4</a:t>
            </a:r>
            <a:endParaRPr lang="en-US" sz="2400"/>
          </a:p>
        </p:txBody>
      </p:sp>
      <p:sp>
        <p:nvSpPr>
          <p:cNvPr id="133" name="Text Box 24"/>
          <p:cNvSpPr txBox="1">
            <a:spLocks noChangeArrowheads="1"/>
          </p:cNvSpPr>
          <p:nvPr/>
        </p:nvSpPr>
        <p:spPr bwMode="auto">
          <a:xfrm>
            <a:off x="4957763" y="5402263"/>
            <a:ext cx="509587" cy="336550"/>
          </a:xfrm>
          <a:prstGeom prst="rect">
            <a:avLst/>
          </a:prstGeom>
          <a:noFill/>
          <a:ln w="12700">
            <a:noFill/>
            <a:miter lim="800000"/>
            <a:headEnd/>
            <a:tailEnd/>
          </a:ln>
        </p:spPr>
        <p:txBody>
          <a:bodyPr wrap="none" anchor="ctr">
            <a:spAutoFit/>
          </a:bodyPr>
          <a:lstStyle/>
          <a:p>
            <a:pPr algn="ctr" eaLnBrk="0" hangingPunct="0"/>
            <a:r>
              <a:rPr lang="en-US" sz="1600"/>
              <a:t>Ba</a:t>
            </a:r>
            <a:r>
              <a:rPr lang="en-US" sz="1600" baseline="-25000"/>
              <a:t>5</a:t>
            </a:r>
            <a:endParaRPr lang="en-US" sz="2400"/>
          </a:p>
        </p:txBody>
      </p:sp>
      <p:sp>
        <p:nvSpPr>
          <p:cNvPr id="134" name="Text Box 25"/>
          <p:cNvSpPr txBox="1">
            <a:spLocks noChangeArrowheads="1"/>
          </p:cNvSpPr>
          <p:nvPr/>
        </p:nvSpPr>
        <p:spPr bwMode="auto">
          <a:xfrm>
            <a:off x="5133975" y="5173663"/>
            <a:ext cx="498475" cy="336550"/>
          </a:xfrm>
          <a:prstGeom prst="rect">
            <a:avLst/>
          </a:prstGeom>
          <a:noFill/>
          <a:ln w="12700">
            <a:noFill/>
            <a:miter lim="800000"/>
            <a:headEnd/>
            <a:tailEnd/>
          </a:ln>
        </p:spPr>
        <p:txBody>
          <a:bodyPr wrap="none" anchor="ctr">
            <a:spAutoFit/>
          </a:bodyPr>
          <a:lstStyle/>
          <a:p>
            <a:pPr algn="ctr" eaLnBrk="0" hangingPunct="0"/>
            <a:r>
              <a:rPr lang="en-US" sz="1600"/>
              <a:t>Fu</a:t>
            </a:r>
            <a:r>
              <a:rPr lang="en-US" sz="1600" baseline="-25000"/>
              <a:t>5</a:t>
            </a:r>
            <a:endParaRPr lang="en-US" sz="2400"/>
          </a:p>
        </p:txBody>
      </p:sp>
      <p:sp>
        <p:nvSpPr>
          <p:cNvPr id="135" name="Text Box 26"/>
          <p:cNvSpPr txBox="1">
            <a:spLocks noChangeArrowheads="1"/>
          </p:cNvSpPr>
          <p:nvPr/>
        </p:nvSpPr>
        <p:spPr bwMode="auto">
          <a:xfrm>
            <a:off x="5275263" y="4945063"/>
            <a:ext cx="520700" cy="336550"/>
          </a:xfrm>
          <a:prstGeom prst="rect">
            <a:avLst/>
          </a:prstGeom>
          <a:noFill/>
          <a:ln w="12700">
            <a:noFill/>
            <a:miter lim="800000"/>
            <a:headEnd/>
            <a:tailEnd/>
          </a:ln>
        </p:spPr>
        <p:txBody>
          <a:bodyPr wrap="none" anchor="ctr">
            <a:spAutoFit/>
          </a:bodyPr>
          <a:lstStyle/>
          <a:p>
            <a:pPr algn="ctr" eaLnBrk="0" hangingPunct="0"/>
            <a:r>
              <a:rPr lang="en-US" sz="1600"/>
              <a:t>Ca</a:t>
            </a:r>
            <a:r>
              <a:rPr lang="en-US" sz="1600" baseline="-25000"/>
              <a:t>5</a:t>
            </a:r>
            <a:endParaRPr lang="en-US" sz="2400"/>
          </a:p>
        </p:txBody>
      </p:sp>
      <p:sp>
        <p:nvSpPr>
          <p:cNvPr id="136" name="Text Box 27"/>
          <p:cNvSpPr txBox="1">
            <a:spLocks noChangeArrowheads="1"/>
          </p:cNvSpPr>
          <p:nvPr/>
        </p:nvSpPr>
        <p:spPr bwMode="auto">
          <a:xfrm>
            <a:off x="5430838" y="4716463"/>
            <a:ext cx="590550" cy="336550"/>
          </a:xfrm>
          <a:prstGeom prst="rect">
            <a:avLst/>
          </a:prstGeom>
          <a:noFill/>
          <a:ln w="12700">
            <a:noFill/>
            <a:miter lim="800000"/>
            <a:headEnd/>
            <a:tailEnd/>
          </a:ln>
        </p:spPr>
        <p:txBody>
          <a:bodyPr wrap="none" anchor="ctr">
            <a:spAutoFit/>
          </a:bodyPr>
          <a:lstStyle/>
          <a:p>
            <a:pPr algn="ctr" eaLnBrk="0" hangingPunct="0"/>
            <a:r>
              <a:rPr lang="en-US" sz="1600"/>
              <a:t>Om</a:t>
            </a:r>
            <a:r>
              <a:rPr lang="en-US" sz="1600" baseline="-25000"/>
              <a:t>5</a:t>
            </a:r>
            <a:endParaRPr lang="en-US" sz="2400"/>
          </a:p>
        </p:txBody>
      </p:sp>
      <p:sp>
        <p:nvSpPr>
          <p:cNvPr id="137" name="Line 28"/>
          <p:cNvSpPr>
            <a:spLocks noChangeShapeType="1"/>
          </p:cNvSpPr>
          <p:nvPr/>
        </p:nvSpPr>
        <p:spPr bwMode="auto">
          <a:xfrm>
            <a:off x="2487613" y="4551363"/>
            <a:ext cx="3109912" cy="0"/>
          </a:xfrm>
          <a:prstGeom prst="line">
            <a:avLst/>
          </a:prstGeom>
          <a:noFill/>
          <a:ln w="12700">
            <a:solidFill>
              <a:schemeClr val="tx1"/>
            </a:solidFill>
            <a:round/>
            <a:headEnd/>
            <a:tailEnd type="triangle" w="med" len="lg"/>
          </a:ln>
        </p:spPr>
        <p:txBody>
          <a:bodyPr wrap="none" anchor="ctr"/>
          <a:lstStyle/>
          <a:p>
            <a:endParaRPr lang="en-US"/>
          </a:p>
        </p:txBody>
      </p:sp>
      <p:sp>
        <p:nvSpPr>
          <p:cNvPr id="138" name="Line 29"/>
          <p:cNvSpPr>
            <a:spLocks noChangeShapeType="1"/>
          </p:cNvSpPr>
          <p:nvPr/>
        </p:nvSpPr>
        <p:spPr bwMode="auto">
          <a:xfrm flipV="1">
            <a:off x="2344738" y="2239963"/>
            <a:ext cx="1292225" cy="2111375"/>
          </a:xfrm>
          <a:prstGeom prst="line">
            <a:avLst/>
          </a:prstGeom>
          <a:noFill/>
          <a:ln w="12700">
            <a:solidFill>
              <a:schemeClr val="tx1"/>
            </a:solidFill>
            <a:round/>
            <a:headEnd/>
            <a:tailEnd type="triangle" w="med" len="lg"/>
          </a:ln>
        </p:spPr>
        <p:txBody>
          <a:bodyPr wrap="none" anchor="ctr"/>
          <a:lstStyle/>
          <a:p>
            <a:endParaRPr lang="en-US"/>
          </a:p>
        </p:txBody>
      </p:sp>
      <p:sp>
        <p:nvSpPr>
          <p:cNvPr id="139" name="Text Box 30"/>
          <p:cNvSpPr txBox="1">
            <a:spLocks noChangeArrowheads="1"/>
          </p:cNvSpPr>
          <p:nvPr/>
        </p:nvSpPr>
        <p:spPr bwMode="auto">
          <a:xfrm>
            <a:off x="5715000" y="614641"/>
            <a:ext cx="1377300" cy="369332"/>
          </a:xfrm>
          <a:prstGeom prst="rect">
            <a:avLst/>
          </a:prstGeom>
          <a:solidFill>
            <a:srgbClr val="FFFF99"/>
          </a:solidFill>
          <a:ln w="12700">
            <a:solidFill>
              <a:schemeClr val="tx1"/>
            </a:solidFill>
            <a:miter lim="800000"/>
            <a:headEnd/>
            <a:tailEnd/>
          </a:ln>
        </p:spPr>
        <p:txBody>
          <a:bodyPr wrap="none" anchor="ctr">
            <a:spAutoFit/>
          </a:bodyPr>
          <a:lstStyle/>
          <a:p>
            <a:pPr algn="ctr" eaLnBrk="0" hangingPunct="0"/>
            <a:r>
              <a:rPr lang="es-ES" dirty="0" smtClean="0"/>
              <a:t>enriquecida</a:t>
            </a:r>
          </a:p>
        </p:txBody>
      </p:sp>
      <p:sp>
        <p:nvSpPr>
          <p:cNvPr id="140" name="Text Box 31"/>
          <p:cNvSpPr txBox="1">
            <a:spLocks noChangeArrowheads="1"/>
          </p:cNvSpPr>
          <p:nvPr/>
        </p:nvSpPr>
        <p:spPr bwMode="auto">
          <a:xfrm>
            <a:off x="7175081" y="2743200"/>
            <a:ext cx="1531188" cy="461665"/>
          </a:xfrm>
          <a:prstGeom prst="rect">
            <a:avLst/>
          </a:prstGeom>
          <a:solidFill>
            <a:srgbClr val="FFFF99"/>
          </a:solidFill>
          <a:ln w="12700">
            <a:solidFill>
              <a:schemeClr val="tx1"/>
            </a:solidFill>
            <a:miter lim="800000"/>
            <a:headEnd/>
            <a:tailEnd/>
          </a:ln>
        </p:spPr>
        <p:txBody>
          <a:bodyPr wrap="none" anchor="ctr">
            <a:spAutoFit/>
          </a:bodyPr>
          <a:lstStyle/>
          <a:p>
            <a:pPr algn="ctr" eaLnBrk="0" hangingPunct="0"/>
            <a:r>
              <a:rPr lang="es-ES" dirty="0" smtClean="0"/>
              <a:t> estructurada</a:t>
            </a:r>
            <a:endParaRPr lang="en-US" sz="2400" dirty="0"/>
          </a:p>
        </p:txBody>
      </p:sp>
      <p:sp>
        <p:nvSpPr>
          <p:cNvPr id="141" name="Text Box 32"/>
          <p:cNvSpPr txBox="1">
            <a:spLocks noChangeArrowheads="1"/>
          </p:cNvSpPr>
          <p:nvPr/>
        </p:nvSpPr>
        <p:spPr bwMode="auto">
          <a:xfrm>
            <a:off x="2256088" y="4234012"/>
            <a:ext cx="736099" cy="461665"/>
          </a:xfrm>
          <a:prstGeom prst="rect">
            <a:avLst/>
          </a:prstGeom>
          <a:solidFill>
            <a:srgbClr val="FFFF99"/>
          </a:solidFill>
          <a:ln w="12700">
            <a:solidFill>
              <a:schemeClr val="tx1"/>
            </a:solidFill>
            <a:miter lim="800000"/>
            <a:headEnd/>
            <a:tailEnd/>
          </a:ln>
        </p:spPr>
        <p:txBody>
          <a:bodyPr wrap="none" anchor="ctr">
            <a:spAutoFit/>
          </a:bodyPr>
          <a:lstStyle/>
          <a:p>
            <a:pPr algn="ctr" eaLnBrk="0" hangingPunct="0"/>
            <a:r>
              <a:rPr lang="en-US" dirty="0" smtClean="0"/>
              <a:t>basal</a:t>
            </a:r>
            <a:endParaRPr lang="en-US" sz="2400" dirty="0"/>
          </a:p>
        </p:txBody>
      </p:sp>
      <p:sp>
        <p:nvSpPr>
          <p:cNvPr id="142" name="Text Box 33"/>
          <p:cNvSpPr txBox="1">
            <a:spLocks noChangeArrowheads="1"/>
          </p:cNvSpPr>
          <p:nvPr/>
        </p:nvSpPr>
        <p:spPr bwMode="auto">
          <a:xfrm>
            <a:off x="0" y="4778444"/>
            <a:ext cx="1327608" cy="707886"/>
          </a:xfrm>
          <a:prstGeom prst="rect">
            <a:avLst/>
          </a:prstGeom>
          <a:noFill/>
          <a:ln w="12700">
            <a:noFill/>
            <a:miter lim="800000"/>
            <a:headEnd/>
            <a:tailEnd/>
          </a:ln>
        </p:spPr>
        <p:txBody>
          <a:bodyPr wrap="none" anchor="ctr">
            <a:spAutoFit/>
          </a:bodyPr>
          <a:lstStyle/>
          <a:p>
            <a:pPr algn="ctr"/>
            <a:r>
              <a:rPr lang="es-ES" sz="2000" dirty="0" smtClean="0"/>
              <a:t>Condición</a:t>
            </a:r>
          </a:p>
          <a:p>
            <a:pPr algn="ctr"/>
            <a:r>
              <a:rPr lang="es-ES" sz="2000" dirty="0" smtClean="0"/>
              <a:t>basal</a:t>
            </a:r>
            <a:endParaRPr lang="es-ES" sz="2000" dirty="0"/>
          </a:p>
        </p:txBody>
      </p:sp>
      <p:sp>
        <p:nvSpPr>
          <p:cNvPr id="143" name="Text Box 34"/>
          <p:cNvSpPr txBox="1">
            <a:spLocks noChangeArrowheads="1"/>
          </p:cNvSpPr>
          <p:nvPr/>
        </p:nvSpPr>
        <p:spPr bwMode="auto">
          <a:xfrm>
            <a:off x="1476660" y="5770533"/>
            <a:ext cx="2666243" cy="400110"/>
          </a:xfrm>
          <a:prstGeom prst="rect">
            <a:avLst/>
          </a:prstGeom>
          <a:noFill/>
          <a:ln w="12700">
            <a:noFill/>
            <a:miter lim="800000"/>
            <a:headEnd/>
            <a:tailEnd/>
          </a:ln>
        </p:spPr>
        <p:txBody>
          <a:bodyPr wrap="none" anchor="ctr">
            <a:spAutoFit/>
          </a:bodyPr>
          <a:lstStyle/>
          <a:p>
            <a:pPr algn="ctr" eaLnBrk="0" hangingPunct="0"/>
            <a:r>
              <a:rPr lang="en-US" sz="2000" dirty="0" err="1" smtClean="0"/>
              <a:t>Trayectoria</a:t>
            </a:r>
            <a:r>
              <a:rPr lang="en-US" sz="2000" dirty="0" smtClean="0"/>
              <a:t> </a:t>
            </a:r>
            <a:r>
              <a:rPr lang="en-US" sz="2000" dirty="0" err="1" smtClean="0"/>
              <a:t>estructura</a:t>
            </a:r>
            <a:endParaRPr lang="en-US" sz="2400" dirty="0"/>
          </a:p>
        </p:txBody>
      </p:sp>
      <p:sp>
        <p:nvSpPr>
          <p:cNvPr id="144" name="Text Box 35"/>
          <p:cNvSpPr txBox="1">
            <a:spLocks noChangeArrowheads="1"/>
          </p:cNvSpPr>
          <p:nvPr/>
        </p:nvSpPr>
        <p:spPr bwMode="auto">
          <a:xfrm rot="-3481245">
            <a:off x="153035" y="2133247"/>
            <a:ext cx="3634702" cy="400110"/>
          </a:xfrm>
          <a:prstGeom prst="rect">
            <a:avLst/>
          </a:prstGeom>
          <a:noFill/>
          <a:ln w="12700">
            <a:noFill/>
            <a:miter lim="800000"/>
            <a:headEnd/>
            <a:tailEnd/>
          </a:ln>
        </p:spPr>
        <p:txBody>
          <a:bodyPr wrap="square" anchor="ctr">
            <a:spAutoFit/>
          </a:bodyPr>
          <a:lstStyle/>
          <a:p>
            <a:pPr algn="ctr" eaLnBrk="0" hangingPunct="0"/>
            <a:r>
              <a:rPr lang="es-ES" sz="2000" dirty="0" smtClean="0"/>
              <a:t>Trayectoria enriquecimiento</a:t>
            </a:r>
            <a:endParaRPr lang="en-US" sz="2400" dirty="0"/>
          </a:p>
        </p:txBody>
      </p:sp>
      <p:sp>
        <p:nvSpPr>
          <p:cNvPr id="145" name="Line 36"/>
          <p:cNvSpPr>
            <a:spLocks noChangeShapeType="1"/>
          </p:cNvSpPr>
          <p:nvPr/>
        </p:nvSpPr>
        <p:spPr bwMode="auto">
          <a:xfrm flipV="1">
            <a:off x="2895600" y="762000"/>
            <a:ext cx="152400" cy="228600"/>
          </a:xfrm>
          <a:prstGeom prst="line">
            <a:avLst/>
          </a:prstGeom>
          <a:noFill/>
          <a:ln w="38100" cmpd="dbl">
            <a:solidFill>
              <a:schemeClr val="tx1"/>
            </a:solidFill>
            <a:round/>
            <a:headEnd/>
            <a:tailEnd type="stealth" w="lg" len="lg"/>
          </a:ln>
        </p:spPr>
        <p:txBody>
          <a:bodyPr wrap="none" anchor="ctr"/>
          <a:lstStyle/>
          <a:p>
            <a:endParaRPr lang="en-US"/>
          </a:p>
        </p:txBody>
      </p:sp>
      <p:sp>
        <p:nvSpPr>
          <p:cNvPr id="146" name="Line 37"/>
          <p:cNvSpPr>
            <a:spLocks noChangeShapeType="1"/>
          </p:cNvSpPr>
          <p:nvPr/>
        </p:nvSpPr>
        <p:spPr bwMode="auto">
          <a:xfrm>
            <a:off x="4183063" y="6008688"/>
            <a:ext cx="2095500" cy="0"/>
          </a:xfrm>
          <a:prstGeom prst="line">
            <a:avLst/>
          </a:prstGeom>
          <a:noFill/>
          <a:ln w="38100" cmpd="dbl">
            <a:solidFill>
              <a:schemeClr val="tx1"/>
            </a:solidFill>
            <a:round/>
            <a:headEnd/>
            <a:tailEnd type="stealth" w="lg" len="lg"/>
          </a:ln>
        </p:spPr>
        <p:txBody>
          <a:bodyPr wrap="none" anchor="ctr"/>
          <a:lstStyle/>
          <a:p>
            <a:endParaRPr lang="en-US"/>
          </a:p>
        </p:txBody>
      </p:sp>
      <p:sp>
        <p:nvSpPr>
          <p:cNvPr id="147" name="Line 38"/>
          <p:cNvSpPr>
            <a:spLocks noChangeShapeType="1"/>
          </p:cNvSpPr>
          <p:nvPr/>
        </p:nvSpPr>
        <p:spPr bwMode="auto">
          <a:xfrm flipV="1">
            <a:off x="3749675" y="2286000"/>
            <a:ext cx="3184525" cy="6350"/>
          </a:xfrm>
          <a:prstGeom prst="line">
            <a:avLst/>
          </a:prstGeom>
          <a:noFill/>
          <a:ln w="15875">
            <a:solidFill>
              <a:schemeClr val="tx1"/>
            </a:solidFill>
            <a:prstDash val="sysDot"/>
            <a:round/>
            <a:headEnd/>
            <a:tailEnd/>
          </a:ln>
        </p:spPr>
        <p:txBody>
          <a:bodyPr wrap="none" anchor="ctr"/>
          <a:lstStyle/>
          <a:p>
            <a:endParaRPr lang="en-US"/>
          </a:p>
        </p:txBody>
      </p:sp>
      <p:sp>
        <p:nvSpPr>
          <p:cNvPr id="148" name="Line 39"/>
          <p:cNvSpPr>
            <a:spLocks noChangeShapeType="1"/>
          </p:cNvSpPr>
          <p:nvPr/>
        </p:nvSpPr>
        <p:spPr bwMode="auto">
          <a:xfrm flipV="1">
            <a:off x="5616575" y="2286000"/>
            <a:ext cx="1317625" cy="2127250"/>
          </a:xfrm>
          <a:prstGeom prst="line">
            <a:avLst/>
          </a:prstGeom>
          <a:noFill/>
          <a:ln w="15875">
            <a:solidFill>
              <a:schemeClr val="tx1"/>
            </a:solidFill>
            <a:prstDash val="sysDot"/>
            <a:round/>
            <a:headEnd/>
            <a:tailEnd/>
          </a:ln>
        </p:spPr>
        <p:txBody>
          <a:bodyPr wrap="none" anchor="ctr"/>
          <a:lstStyle/>
          <a:p>
            <a:endParaRPr lang="en-US"/>
          </a:p>
        </p:txBody>
      </p:sp>
      <p:sp>
        <p:nvSpPr>
          <p:cNvPr id="149" name="AutoShape 40"/>
          <p:cNvSpPr>
            <a:spLocks noChangeArrowheads="1"/>
          </p:cNvSpPr>
          <p:nvPr/>
        </p:nvSpPr>
        <p:spPr bwMode="auto">
          <a:xfrm>
            <a:off x="6915150" y="2209800"/>
            <a:ext cx="95250" cy="95250"/>
          </a:xfrm>
          <a:prstGeom prst="star16">
            <a:avLst>
              <a:gd name="adj" fmla="val 37500"/>
            </a:avLst>
          </a:prstGeom>
          <a:solidFill>
            <a:srgbClr val="FFFFFF"/>
          </a:solidFill>
          <a:ln w="12700">
            <a:solidFill>
              <a:schemeClr val="tx1"/>
            </a:solidFill>
            <a:miter lim="800000"/>
            <a:headEnd/>
            <a:tailEnd/>
          </a:ln>
        </p:spPr>
        <p:txBody>
          <a:bodyPr wrap="none" anchor="ctr"/>
          <a:lstStyle/>
          <a:p>
            <a:pPr eaLnBrk="0" hangingPunct="0"/>
            <a:endParaRPr lang="en-US" sz="2800"/>
          </a:p>
        </p:txBody>
      </p:sp>
      <p:sp>
        <p:nvSpPr>
          <p:cNvPr id="150" name="Text Box 41"/>
          <p:cNvSpPr txBox="1">
            <a:spLocks noChangeArrowheads="1"/>
          </p:cNvSpPr>
          <p:nvPr/>
        </p:nvSpPr>
        <p:spPr bwMode="auto">
          <a:xfrm>
            <a:off x="6535139" y="4730850"/>
            <a:ext cx="937822" cy="307777"/>
          </a:xfrm>
          <a:prstGeom prst="rect">
            <a:avLst/>
          </a:prstGeom>
          <a:solidFill>
            <a:srgbClr val="FFC000">
              <a:alpha val="59999"/>
            </a:srgbClr>
          </a:solidFill>
          <a:ln w="12700">
            <a:noFill/>
            <a:miter lim="800000"/>
            <a:headEnd/>
            <a:tailEnd/>
          </a:ln>
        </p:spPr>
        <p:txBody>
          <a:bodyPr wrap="none" anchor="ctr">
            <a:spAutoFit/>
          </a:bodyPr>
          <a:lstStyle/>
          <a:p>
            <a:pPr algn="ctr" eaLnBrk="0" hangingPunct="0"/>
            <a:r>
              <a:rPr lang="en-US" sz="1400" i="1" dirty="0" err="1" smtClean="0">
                <a:latin typeface="Times New Roman" pitchFamily="18" charset="0"/>
              </a:rPr>
              <a:t>omnivoros</a:t>
            </a:r>
            <a:endParaRPr lang="en-US" sz="1400" i="1" dirty="0">
              <a:latin typeface="Times New Roman" pitchFamily="18" charset="0"/>
            </a:endParaRPr>
          </a:p>
        </p:txBody>
      </p:sp>
      <p:sp>
        <p:nvSpPr>
          <p:cNvPr id="151" name="Text Box 42"/>
          <p:cNvSpPr txBox="1">
            <a:spLocks noChangeArrowheads="1"/>
          </p:cNvSpPr>
          <p:nvPr/>
        </p:nvSpPr>
        <p:spPr bwMode="auto">
          <a:xfrm>
            <a:off x="6347714" y="4961037"/>
            <a:ext cx="958660" cy="307777"/>
          </a:xfrm>
          <a:prstGeom prst="rect">
            <a:avLst/>
          </a:prstGeom>
          <a:solidFill>
            <a:srgbClr val="FFC000">
              <a:alpha val="59999"/>
            </a:srgbClr>
          </a:solidFill>
          <a:ln w="12700">
            <a:noFill/>
            <a:miter lim="800000"/>
            <a:headEnd/>
            <a:tailEnd/>
          </a:ln>
        </p:spPr>
        <p:txBody>
          <a:bodyPr wrap="none" anchor="ctr">
            <a:spAutoFit/>
          </a:bodyPr>
          <a:lstStyle/>
          <a:p>
            <a:pPr algn="ctr" eaLnBrk="0" hangingPunct="0"/>
            <a:r>
              <a:rPr lang="en-US" sz="1400" i="1" dirty="0" err="1" smtClean="0">
                <a:latin typeface="Times New Roman" pitchFamily="18" charset="0"/>
              </a:rPr>
              <a:t>carnívoros</a:t>
            </a:r>
            <a:endParaRPr lang="en-US" sz="1400" i="1" dirty="0">
              <a:latin typeface="Times New Roman" pitchFamily="18" charset="0"/>
            </a:endParaRPr>
          </a:p>
        </p:txBody>
      </p:sp>
      <p:sp>
        <p:nvSpPr>
          <p:cNvPr id="152" name="Text Box 43"/>
          <p:cNvSpPr txBox="1">
            <a:spLocks noChangeArrowheads="1"/>
          </p:cNvSpPr>
          <p:nvPr/>
        </p:nvSpPr>
        <p:spPr bwMode="auto">
          <a:xfrm>
            <a:off x="6212831" y="5189637"/>
            <a:ext cx="947440" cy="307777"/>
          </a:xfrm>
          <a:prstGeom prst="rect">
            <a:avLst/>
          </a:prstGeom>
          <a:solidFill>
            <a:srgbClr val="FFC000">
              <a:alpha val="59999"/>
            </a:srgbClr>
          </a:solidFill>
          <a:ln w="12700">
            <a:noFill/>
            <a:miter lim="800000"/>
            <a:headEnd/>
            <a:tailEnd/>
          </a:ln>
        </p:spPr>
        <p:txBody>
          <a:bodyPr wrap="none" anchor="ctr">
            <a:spAutoFit/>
          </a:bodyPr>
          <a:lstStyle/>
          <a:p>
            <a:pPr algn="ctr" eaLnBrk="0" hangingPunct="0"/>
            <a:r>
              <a:rPr lang="en-US" sz="1400" i="1" dirty="0" err="1" smtClean="0">
                <a:latin typeface="Times New Roman" pitchFamily="18" charset="0"/>
              </a:rPr>
              <a:t>fungivoros</a:t>
            </a:r>
            <a:endParaRPr lang="en-US" sz="1400" i="1" dirty="0">
              <a:latin typeface="Times New Roman" pitchFamily="18" charset="0"/>
            </a:endParaRPr>
          </a:p>
        </p:txBody>
      </p:sp>
      <p:sp>
        <p:nvSpPr>
          <p:cNvPr id="153" name="Text Box 44"/>
          <p:cNvSpPr txBox="1">
            <a:spLocks noChangeArrowheads="1"/>
          </p:cNvSpPr>
          <p:nvPr/>
        </p:nvSpPr>
        <p:spPr bwMode="auto">
          <a:xfrm>
            <a:off x="5997402" y="5418237"/>
            <a:ext cx="1178272" cy="307777"/>
          </a:xfrm>
          <a:prstGeom prst="rect">
            <a:avLst/>
          </a:prstGeom>
          <a:solidFill>
            <a:srgbClr val="FFC000">
              <a:alpha val="59999"/>
            </a:srgbClr>
          </a:solidFill>
          <a:ln w="12700">
            <a:noFill/>
            <a:miter lim="800000"/>
            <a:headEnd/>
            <a:tailEnd/>
          </a:ln>
        </p:spPr>
        <p:txBody>
          <a:bodyPr wrap="none" anchor="ctr">
            <a:spAutoFit/>
          </a:bodyPr>
          <a:lstStyle/>
          <a:p>
            <a:pPr algn="ctr" eaLnBrk="0" hangingPunct="0"/>
            <a:r>
              <a:rPr lang="en-US" sz="1400" i="1" dirty="0" err="1" smtClean="0">
                <a:latin typeface="Times New Roman" pitchFamily="18" charset="0"/>
              </a:rPr>
              <a:t>bacteriovoros</a:t>
            </a:r>
            <a:endParaRPr lang="en-US" sz="1400" i="1" dirty="0">
              <a:latin typeface="Times New Roman" pitchFamily="18" charset="0"/>
            </a:endParaRPr>
          </a:p>
        </p:txBody>
      </p:sp>
      <p:sp>
        <p:nvSpPr>
          <p:cNvPr id="154" name="Text Box 45"/>
          <p:cNvSpPr txBox="1">
            <a:spLocks noChangeArrowheads="1"/>
          </p:cNvSpPr>
          <p:nvPr/>
        </p:nvSpPr>
        <p:spPr bwMode="auto">
          <a:xfrm>
            <a:off x="434331" y="3513237"/>
            <a:ext cx="947439" cy="307777"/>
          </a:xfrm>
          <a:prstGeom prst="rect">
            <a:avLst/>
          </a:prstGeom>
          <a:noFill/>
          <a:ln w="12700">
            <a:noFill/>
            <a:miter lim="800000"/>
            <a:headEnd/>
            <a:tailEnd/>
          </a:ln>
        </p:spPr>
        <p:txBody>
          <a:bodyPr wrap="none" anchor="ctr">
            <a:spAutoFit/>
          </a:bodyPr>
          <a:lstStyle/>
          <a:p>
            <a:pPr algn="ctr" eaLnBrk="0" hangingPunct="0"/>
            <a:r>
              <a:rPr lang="en-US" sz="1400" i="1" dirty="0" err="1" smtClean="0">
                <a:latin typeface="Times New Roman" pitchFamily="18" charset="0"/>
              </a:rPr>
              <a:t>fungivoros</a:t>
            </a:r>
            <a:endParaRPr lang="en-US" sz="1400" i="1" dirty="0">
              <a:latin typeface="Times New Roman" pitchFamily="18" charset="0"/>
            </a:endParaRPr>
          </a:p>
        </p:txBody>
      </p:sp>
      <p:sp>
        <p:nvSpPr>
          <p:cNvPr id="155" name="Text Box 46"/>
          <p:cNvSpPr txBox="1">
            <a:spLocks noChangeArrowheads="1"/>
          </p:cNvSpPr>
          <p:nvPr/>
        </p:nvSpPr>
        <p:spPr bwMode="auto">
          <a:xfrm>
            <a:off x="-47798" y="3995837"/>
            <a:ext cx="1178272" cy="307777"/>
          </a:xfrm>
          <a:prstGeom prst="rect">
            <a:avLst/>
          </a:prstGeom>
          <a:noFill/>
          <a:ln w="12700">
            <a:noFill/>
            <a:miter lim="800000"/>
            <a:headEnd/>
            <a:tailEnd/>
          </a:ln>
        </p:spPr>
        <p:txBody>
          <a:bodyPr wrap="none" anchor="ctr">
            <a:spAutoFit/>
          </a:bodyPr>
          <a:lstStyle/>
          <a:p>
            <a:pPr algn="ctr" eaLnBrk="0" hangingPunct="0"/>
            <a:r>
              <a:rPr lang="en-US" sz="1400" i="1" dirty="0" err="1" smtClean="0">
                <a:latin typeface="Times New Roman" pitchFamily="18" charset="0"/>
              </a:rPr>
              <a:t>bacteriovoros</a:t>
            </a:r>
            <a:endParaRPr lang="en-US" sz="1400" i="1" dirty="0">
              <a:latin typeface="Times New Roman" pitchFamily="18" charset="0"/>
            </a:endParaRPr>
          </a:p>
        </p:txBody>
      </p:sp>
      <p:sp>
        <p:nvSpPr>
          <p:cNvPr id="156" name="Text Box 47"/>
          <p:cNvSpPr txBox="1">
            <a:spLocks noChangeArrowheads="1"/>
          </p:cNvSpPr>
          <p:nvPr/>
        </p:nvSpPr>
        <p:spPr bwMode="auto">
          <a:xfrm rot="-3333818">
            <a:off x="2736205" y="1081188"/>
            <a:ext cx="947440" cy="307777"/>
          </a:xfrm>
          <a:prstGeom prst="rect">
            <a:avLst/>
          </a:prstGeom>
          <a:solidFill>
            <a:srgbClr val="FFC000">
              <a:alpha val="59999"/>
            </a:srgbClr>
          </a:solidFill>
          <a:ln w="12700">
            <a:noFill/>
            <a:miter lim="800000"/>
            <a:headEnd/>
            <a:tailEnd/>
          </a:ln>
        </p:spPr>
        <p:txBody>
          <a:bodyPr wrap="none" anchor="ctr">
            <a:spAutoFit/>
          </a:bodyPr>
          <a:lstStyle/>
          <a:p>
            <a:pPr algn="ctr" eaLnBrk="0" hangingPunct="0"/>
            <a:r>
              <a:rPr lang="en-US" sz="1400" i="1" dirty="0" err="1" smtClean="0">
                <a:latin typeface="Times New Roman" pitchFamily="18" charset="0"/>
              </a:rPr>
              <a:t>fungivoros</a:t>
            </a:r>
            <a:endParaRPr lang="en-US" sz="1400" dirty="0">
              <a:latin typeface="Times New Roman" pitchFamily="18" charset="0"/>
            </a:endParaRPr>
          </a:p>
        </p:txBody>
      </p:sp>
      <p:sp>
        <p:nvSpPr>
          <p:cNvPr id="157" name="Text Box 48"/>
          <p:cNvSpPr txBox="1">
            <a:spLocks noChangeArrowheads="1"/>
          </p:cNvSpPr>
          <p:nvPr/>
        </p:nvSpPr>
        <p:spPr bwMode="auto">
          <a:xfrm rot="-3329394">
            <a:off x="3143077" y="843063"/>
            <a:ext cx="1178272" cy="307777"/>
          </a:xfrm>
          <a:prstGeom prst="rect">
            <a:avLst/>
          </a:prstGeom>
          <a:solidFill>
            <a:srgbClr val="FFC000">
              <a:alpha val="59999"/>
            </a:srgbClr>
          </a:solidFill>
          <a:ln w="12700">
            <a:noFill/>
            <a:miter lim="800000"/>
            <a:headEnd/>
            <a:tailEnd/>
          </a:ln>
        </p:spPr>
        <p:txBody>
          <a:bodyPr wrap="none" anchor="ctr">
            <a:spAutoFit/>
          </a:bodyPr>
          <a:lstStyle/>
          <a:p>
            <a:pPr algn="ctr" eaLnBrk="0" hangingPunct="0"/>
            <a:r>
              <a:rPr lang="en-US" sz="1400" i="1" dirty="0" err="1" smtClean="0">
                <a:latin typeface="Times New Roman" pitchFamily="18" charset="0"/>
              </a:rPr>
              <a:t>bacteriovoros</a:t>
            </a:r>
            <a:endParaRPr lang="en-US" sz="1400" dirty="0">
              <a:latin typeface="Times New Roman" pitchFamily="18" charset="0"/>
            </a:endParaRPr>
          </a:p>
        </p:txBody>
      </p:sp>
      <p:sp>
        <p:nvSpPr>
          <p:cNvPr id="158" name="Rectangle 50"/>
          <p:cNvSpPr>
            <a:spLocks noChangeArrowheads="1"/>
          </p:cNvSpPr>
          <p:nvPr/>
        </p:nvSpPr>
        <p:spPr bwMode="auto">
          <a:xfrm>
            <a:off x="152400" y="1447800"/>
            <a:ext cx="1794081" cy="720197"/>
          </a:xfrm>
          <a:prstGeom prst="rect">
            <a:avLst/>
          </a:prstGeom>
          <a:noFill/>
          <a:ln w="9525">
            <a:noFill/>
            <a:miter lim="800000"/>
            <a:headEnd/>
            <a:tailEnd/>
          </a:ln>
        </p:spPr>
        <p:txBody>
          <a:bodyPr wrap="none">
            <a:spAutoFit/>
          </a:bodyPr>
          <a:lstStyle/>
          <a:p>
            <a:pPr eaLnBrk="0" hangingPunct="0">
              <a:spcBef>
                <a:spcPct val="20000"/>
              </a:spcBef>
              <a:buFontTx/>
              <a:buChar char="•"/>
            </a:pPr>
            <a:r>
              <a:rPr lang="es-ES" sz="1200" dirty="0" smtClean="0"/>
              <a:t>Enriquecimiento</a:t>
            </a:r>
            <a:r>
              <a:rPr lang="en-US" sz="1200" dirty="0" smtClean="0"/>
              <a:t> </a:t>
            </a:r>
            <a:r>
              <a:rPr lang="en-US" sz="1200" dirty="0" err="1" smtClean="0"/>
              <a:t>indice</a:t>
            </a:r>
            <a:endParaRPr lang="en-US" sz="1200" dirty="0"/>
          </a:p>
          <a:p>
            <a:pPr eaLnBrk="0" hangingPunct="0">
              <a:spcBef>
                <a:spcPct val="20000"/>
              </a:spcBef>
            </a:pPr>
            <a:r>
              <a:rPr lang="en-US" sz="1200" dirty="0"/>
              <a:t>100 (w1.cp1 + w2.Fu2) </a:t>
            </a:r>
          </a:p>
          <a:p>
            <a:pPr eaLnBrk="0" hangingPunct="0">
              <a:spcBef>
                <a:spcPct val="20000"/>
              </a:spcBef>
            </a:pPr>
            <a:r>
              <a:rPr lang="en-US" sz="1200" dirty="0"/>
              <a:t>/ (w1.cp1 + w2.cp2 )</a:t>
            </a:r>
          </a:p>
        </p:txBody>
      </p:sp>
      <p:sp>
        <p:nvSpPr>
          <p:cNvPr id="159" name="Rectangle 51"/>
          <p:cNvSpPr>
            <a:spLocks noChangeArrowheads="1"/>
          </p:cNvSpPr>
          <p:nvPr/>
        </p:nvSpPr>
        <p:spPr bwMode="auto">
          <a:xfrm>
            <a:off x="3352800" y="6400800"/>
            <a:ext cx="4233851" cy="276999"/>
          </a:xfrm>
          <a:prstGeom prst="rect">
            <a:avLst/>
          </a:prstGeom>
          <a:noFill/>
          <a:ln w="9525">
            <a:noFill/>
            <a:miter lim="800000"/>
            <a:headEnd/>
            <a:tailEnd/>
          </a:ln>
        </p:spPr>
        <p:txBody>
          <a:bodyPr wrap="none">
            <a:spAutoFit/>
          </a:bodyPr>
          <a:lstStyle/>
          <a:p>
            <a:pPr eaLnBrk="0" hangingPunct="0">
              <a:spcBef>
                <a:spcPct val="20000"/>
              </a:spcBef>
              <a:buFontTx/>
              <a:buChar char="•"/>
            </a:pPr>
            <a:r>
              <a:rPr lang="en-US" sz="1200" dirty="0" err="1" smtClean="0"/>
              <a:t>Estructura</a:t>
            </a:r>
            <a:r>
              <a:rPr lang="en-US" sz="1200" dirty="0" smtClean="0"/>
              <a:t> </a:t>
            </a:r>
            <a:r>
              <a:rPr lang="en-US" sz="1200" dirty="0" err="1" smtClean="0"/>
              <a:t>Indice</a:t>
            </a:r>
            <a:r>
              <a:rPr lang="en-US" sz="1200" dirty="0" smtClean="0"/>
              <a:t> </a:t>
            </a:r>
            <a:r>
              <a:rPr lang="en-US" sz="1200" dirty="0"/>
              <a:t>= 100 wi.cpi / (wi.cpi + w2.cp2 ) for </a:t>
            </a:r>
            <a:r>
              <a:rPr lang="en-US" sz="1200" dirty="0" err="1"/>
              <a:t>i</a:t>
            </a:r>
            <a:r>
              <a:rPr lang="en-US" sz="1200" dirty="0"/>
              <a:t> = 3-5</a:t>
            </a:r>
          </a:p>
        </p:txBody>
      </p:sp>
      <p:sp>
        <p:nvSpPr>
          <p:cNvPr id="160" name="Text Box 52"/>
          <p:cNvSpPr txBox="1">
            <a:spLocks noChangeArrowheads="1"/>
          </p:cNvSpPr>
          <p:nvPr/>
        </p:nvSpPr>
        <p:spPr bwMode="auto">
          <a:xfrm>
            <a:off x="52388" y="6477000"/>
            <a:ext cx="1776412" cy="346075"/>
          </a:xfrm>
          <a:prstGeom prst="rect">
            <a:avLst/>
          </a:prstGeom>
          <a:noFill/>
          <a:ln w="9525">
            <a:solidFill>
              <a:schemeClr val="tx1"/>
            </a:solidFill>
            <a:miter lim="800000"/>
            <a:headEnd/>
            <a:tailEnd/>
          </a:ln>
        </p:spPr>
        <p:txBody>
          <a:bodyPr wrap="none">
            <a:spAutoFit/>
          </a:bodyPr>
          <a:lstStyle/>
          <a:p>
            <a:pPr eaLnBrk="0" hangingPunct="0"/>
            <a:r>
              <a:rPr lang="en-US" sz="1600"/>
              <a:t>Ferris et al., 2001</a:t>
            </a:r>
          </a:p>
        </p:txBody>
      </p:sp>
      <p:sp>
        <p:nvSpPr>
          <p:cNvPr id="161" name="Line 53"/>
          <p:cNvSpPr>
            <a:spLocks noChangeShapeType="1"/>
          </p:cNvSpPr>
          <p:nvPr/>
        </p:nvSpPr>
        <p:spPr bwMode="auto">
          <a:xfrm flipH="1">
            <a:off x="4419600" y="1066800"/>
            <a:ext cx="1981200" cy="3276600"/>
          </a:xfrm>
          <a:prstGeom prst="line">
            <a:avLst/>
          </a:prstGeom>
          <a:noFill/>
          <a:ln w="9525">
            <a:solidFill>
              <a:schemeClr val="tx1"/>
            </a:solidFill>
            <a:prstDash val="lgDash"/>
            <a:round/>
            <a:headEnd/>
            <a:tailEnd/>
          </a:ln>
        </p:spPr>
        <p:txBody>
          <a:bodyPr/>
          <a:lstStyle/>
          <a:p>
            <a:endParaRPr lang="en-US"/>
          </a:p>
        </p:txBody>
      </p:sp>
      <p:sp>
        <p:nvSpPr>
          <p:cNvPr id="162" name="Line 54"/>
          <p:cNvSpPr>
            <a:spLocks noChangeShapeType="1"/>
          </p:cNvSpPr>
          <p:nvPr/>
        </p:nvSpPr>
        <p:spPr bwMode="auto">
          <a:xfrm>
            <a:off x="3581400" y="2743200"/>
            <a:ext cx="3962400" cy="0"/>
          </a:xfrm>
          <a:prstGeom prst="line">
            <a:avLst/>
          </a:prstGeom>
          <a:noFill/>
          <a:ln w="9525">
            <a:solidFill>
              <a:schemeClr val="tx1"/>
            </a:solidFill>
            <a:prstDash val="lgDash"/>
            <a:round/>
            <a:headEnd/>
            <a:tailEnd/>
          </a:ln>
        </p:spPr>
        <p:txBody>
          <a:bodyPr/>
          <a:lstStyle/>
          <a:p>
            <a:endParaRPr lang="en-US"/>
          </a:p>
        </p:txBody>
      </p:sp>
      <p:sp>
        <p:nvSpPr>
          <p:cNvPr id="31793" name="Text Box 49"/>
          <p:cNvSpPr txBox="1">
            <a:spLocks noChangeArrowheads="1"/>
          </p:cNvSpPr>
          <p:nvPr/>
        </p:nvSpPr>
        <p:spPr bwMode="auto">
          <a:xfrm>
            <a:off x="0" y="107305"/>
            <a:ext cx="4535488" cy="461665"/>
          </a:xfrm>
          <a:prstGeom prst="rect">
            <a:avLst/>
          </a:prstGeom>
          <a:noFill/>
          <a:ln w="12700">
            <a:noFill/>
            <a:miter lim="800000"/>
            <a:headEnd/>
            <a:tailEnd/>
          </a:ln>
        </p:spPr>
        <p:txBody>
          <a:bodyPr wrap="square" anchor="ctr">
            <a:spAutoFit/>
          </a:bodyPr>
          <a:lstStyle/>
          <a:p>
            <a:pPr eaLnBrk="0" hangingPunct="0"/>
            <a:r>
              <a:rPr lang="en-US" sz="2400" dirty="0" smtClean="0"/>
              <a:t>El </a:t>
            </a:r>
            <a:r>
              <a:rPr lang="en-US" sz="2400" dirty="0" err="1" smtClean="0"/>
              <a:t>Perfíl</a:t>
            </a:r>
            <a:r>
              <a:rPr lang="en-US" sz="2400" dirty="0" smtClean="0"/>
              <a:t> de la Fauna </a:t>
            </a:r>
            <a:r>
              <a:rPr lang="en-US" sz="2400" dirty="0" err="1" smtClean="0"/>
              <a:t>Nematodo</a:t>
            </a:r>
            <a:endParaRPr lang="en-US" sz="2400" dirty="0"/>
          </a:p>
        </p:txBody>
      </p:sp>
      <p:sp>
        <p:nvSpPr>
          <p:cNvPr id="26676" name="Text Box 52"/>
          <p:cNvSpPr txBox="1">
            <a:spLocks noChangeArrowheads="1"/>
          </p:cNvSpPr>
          <p:nvPr/>
        </p:nvSpPr>
        <p:spPr bwMode="auto">
          <a:xfrm>
            <a:off x="76200" y="6477000"/>
            <a:ext cx="1752600" cy="338554"/>
          </a:xfrm>
          <a:prstGeom prst="rect">
            <a:avLst/>
          </a:prstGeom>
          <a:solidFill>
            <a:schemeClr val="bg1"/>
          </a:solidFill>
          <a:ln w="9525">
            <a:solidFill>
              <a:schemeClr val="tx1"/>
            </a:solidFill>
            <a:miter lim="800000"/>
            <a:headEnd/>
            <a:tailEnd/>
          </a:ln>
        </p:spPr>
        <p:txBody>
          <a:bodyPr wrap="square">
            <a:spAutoFit/>
          </a:bodyPr>
          <a:lstStyle/>
          <a:p>
            <a:pPr eaLnBrk="0" hangingPunct="0"/>
            <a:r>
              <a:rPr lang="en-US" sz="1600" dirty="0" smtClean="0"/>
              <a:t>Ferris, 2010</a:t>
            </a:r>
            <a:endParaRPr lang="en-US" sz="1600" dirty="0"/>
          </a:p>
        </p:txBody>
      </p:sp>
      <p:sp>
        <p:nvSpPr>
          <p:cNvPr id="55" name="Parallelogram 54"/>
          <p:cNvSpPr/>
          <p:nvPr/>
        </p:nvSpPr>
        <p:spPr>
          <a:xfrm rot="20280129">
            <a:off x="6305480" y="1730229"/>
            <a:ext cx="1288126" cy="962001"/>
          </a:xfrm>
          <a:prstGeom prst="parallelogram">
            <a:avLst>
              <a:gd name="adj" fmla="val 1192"/>
            </a:avLst>
          </a:prstGeom>
          <a:solidFill>
            <a:srgbClr val="FFFF00">
              <a:alpha val="5098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 name="Text Box 49"/>
          <p:cNvSpPr txBox="1">
            <a:spLocks noChangeArrowheads="1"/>
          </p:cNvSpPr>
          <p:nvPr/>
        </p:nvSpPr>
        <p:spPr bwMode="auto">
          <a:xfrm>
            <a:off x="4343400" y="107304"/>
            <a:ext cx="4419600" cy="461665"/>
          </a:xfrm>
          <a:prstGeom prst="rect">
            <a:avLst/>
          </a:prstGeom>
          <a:noFill/>
          <a:ln w="12700">
            <a:noFill/>
            <a:miter lim="800000"/>
            <a:headEnd/>
            <a:tailEnd/>
          </a:ln>
        </p:spPr>
        <p:txBody>
          <a:bodyPr wrap="square" anchor="ctr">
            <a:spAutoFit/>
          </a:bodyPr>
          <a:lstStyle/>
          <a:p>
            <a:pPr eaLnBrk="0" hangingPunct="0"/>
            <a:r>
              <a:rPr lang="en-US" sz="2400" dirty="0" smtClean="0"/>
              <a:t>y la </a:t>
            </a:r>
            <a:r>
              <a:rPr lang="en-US" sz="2400" dirty="0" err="1" smtClean="0"/>
              <a:t>Huella</a:t>
            </a:r>
            <a:r>
              <a:rPr lang="en-US" sz="2400" dirty="0" smtClean="0"/>
              <a:t> </a:t>
            </a:r>
            <a:r>
              <a:rPr lang="en-US" sz="2400" dirty="0" err="1" smtClean="0"/>
              <a:t>Metabolica</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iterate type="lt">
                                    <p:tmPct val="0"/>
                                  </p:iterate>
                                  <p:childTnLst>
                                    <p:set>
                                      <p:cBhvr>
                                        <p:cTn id="6" dur="1" fill="hold">
                                          <p:stCondLst>
                                            <p:cond delay="0"/>
                                          </p:stCondLst>
                                        </p:cTn>
                                        <p:tgtEl>
                                          <p:spTgt spid="55"/>
                                        </p:tgtEl>
                                        <p:attrNameLst>
                                          <p:attrName>style.visibility</p:attrName>
                                        </p:attrNameLst>
                                      </p:cBhvr>
                                      <p:to>
                                        <p:strVal val="visible"/>
                                      </p:to>
                                    </p:set>
                                    <p:anim calcmode="lin" valueType="num">
                                      <p:cBhvr>
                                        <p:cTn id="7" dur="1000" fill="hold"/>
                                        <p:tgtEl>
                                          <p:spTgt spid="55"/>
                                        </p:tgtEl>
                                        <p:attrNameLst>
                                          <p:attrName>ppt_w</p:attrName>
                                        </p:attrNameLst>
                                      </p:cBhvr>
                                      <p:tavLst>
                                        <p:tav tm="0">
                                          <p:val>
                                            <p:strVal val="#ppt_w*0.70"/>
                                          </p:val>
                                        </p:tav>
                                        <p:tav tm="100000">
                                          <p:val>
                                            <p:strVal val="#ppt_w"/>
                                          </p:val>
                                        </p:tav>
                                      </p:tavLst>
                                    </p:anim>
                                    <p:anim calcmode="lin" valueType="num">
                                      <p:cBhvr>
                                        <p:cTn id="8" dur="1000" fill="hold"/>
                                        <p:tgtEl>
                                          <p:spTgt spid="55"/>
                                        </p:tgtEl>
                                        <p:attrNameLst>
                                          <p:attrName>ppt_h</p:attrName>
                                        </p:attrNameLst>
                                      </p:cBhvr>
                                      <p:tavLst>
                                        <p:tav tm="0">
                                          <p:val>
                                            <p:strVal val="#ppt_h"/>
                                          </p:val>
                                        </p:tav>
                                        <p:tav tm="100000">
                                          <p:val>
                                            <p:strVal val="#ppt_h"/>
                                          </p:val>
                                        </p:tav>
                                      </p:tavLst>
                                    </p:anim>
                                    <p:animEffect transition="in" filter="fade">
                                      <p:cBhvr>
                                        <p:cTn id="9" dur="1000"/>
                                        <p:tgtEl>
                                          <p:spTgt spid="55"/>
                                        </p:tgtEl>
                                      </p:cBhvr>
                                    </p:animEffect>
                                  </p:childTnLst>
                                </p:cTn>
                              </p:par>
                              <p:par>
                                <p:cTn id="10" presetID="36" presetClass="emph" presetSubtype="0" fill="hold" grpId="1" nodeType="withEffect">
                                  <p:stCondLst>
                                    <p:cond delay="0"/>
                                  </p:stCondLst>
                                  <p:iterate type="lt">
                                    <p:tmPct val="10000"/>
                                  </p:iterate>
                                  <p:childTnLst>
                                    <p:animScale>
                                      <p:cBhvr>
                                        <p:cTn id="11" dur="250" autoRev="1" fill="hold">
                                          <p:stCondLst>
                                            <p:cond delay="0"/>
                                          </p:stCondLst>
                                        </p:cTn>
                                        <p:tgtEl>
                                          <p:spTgt spid="55"/>
                                        </p:tgtEl>
                                      </p:cBhvr>
                                      <p:to x="80000" y="100000"/>
                                    </p:animScale>
                                    <p:anim by="(#ppt_w*0.10)" calcmode="lin" valueType="num">
                                      <p:cBhvr>
                                        <p:cTn id="12" dur="250" autoRev="1" fill="hold">
                                          <p:stCondLst>
                                            <p:cond delay="0"/>
                                          </p:stCondLst>
                                        </p:cTn>
                                        <p:tgtEl>
                                          <p:spTgt spid="55"/>
                                        </p:tgtEl>
                                        <p:attrNameLst>
                                          <p:attrName>ppt_x</p:attrName>
                                        </p:attrNameLst>
                                      </p:cBhvr>
                                    </p:anim>
                                    <p:anim by="(-#ppt_w*0.10)" calcmode="lin" valueType="num">
                                      <p:cBhvr>
                                        <p:cTn id="13" dur="250" autoRev="1" fill="hold">
                                          <p:stCondLst>
                                            <p:cond delay="0"/>
                                          </p:stCondLst>
                                        </p:cTn>
                                        <p:tgtEl>
                                          <p:spTgt spid="55"/>
                                        </p:tgtEl>
                                        <p:attrNameLst>
                                          <p:attrName>ppt_y</p:attrName>
                                        </p:attrNameLst>
                                      </p:cBhvr>
                                    </p:anim>
                                    <p:animRot by="-480000">
                                      <p:cBhvr>
                                        <p:cTn id="14" dur="250" autoRev="1" fill="hold">
                                          <p:stCondLst>
                                            <p:cond delay="0"/>
                                          </p:stCondLst>
                                        </p:cTn>
                                        <p:tgtEl>
                                          <p:spTgt spid="55"/>
                                        </p:tgtEl>
                                        <p:attrNameLst>
                                          <p:attrName>r</p:attrName>
                                        </p:attrNameLst>
                                      </p:cBhvr>
                                    </p:animRot>
                                  </p:childTnLst>
                                </p:cTn>
                              </p:par>
                              <p:par>
                                <p:cTn id="15" presetID="1"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6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76" grpId="0" animBg="1"/>
      <p:bldP spid="55" grpId="0" animBg="1"/>
      <p:bldP spid="55" grpId="1" animBg="1"/>
      <p:bldP spid="5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3"/>
          <p:cNvGrpSpPr>
            <a:grpSpLocks noChangeAspect="1"/>
          </p:cNvGrpSpPr>
          <p:nvPr/>
        </p:nvGrpSpPr>
        <p:grpSpPr bwMode="auto">
          <a:xfrm>
            <a:off x="378" y="381000"/>
            <a:ext cx="9143622" cy="6042025"/>
            <a:chOff x="-491" y="95"/>
            <a:chExt cx="6539" cy="4321"/>
          </a:xfrm>
        </p:grpSpPr>
        <p:grpSp>
          <p:nvGrpSpPr>
            <p:cNvPr id="3" name="Group 22"/>
            <p:cNvGrpSpPr>
              <a:grpSpLocks noChangeAspect="1"/>
            </p:cNvGrpSpPr>
            <p:nvPr/>
          </p:nvGrpSpPr>
          <p:grpSpPr bwMode="auto">
            <a:xfrm>
              <a:off x="-491" y="95"/>
              <a:ext cx="6532" cy="4321"/>
              <a:chOff x="-772" y="-1"/>
              <a:chExt cx="6532" cy="4321"/>
            </a:xfrm>
          </p:grpSpPr>
          <p:pic>
            <p:nvPicPr>
              <p:cNvPr id="24628" name="Picture 23" descr="Culman et al- Landscape Ecology MS (Aug 10)"/>
              <p:cNvPicPr>
                <a:picLocks noChangeAspect="1" noChangeArrowheads="1"/>
              </p:cNvPicPr>
              <p:nvPr/>
            </p:nvPicPr>
            <p:blipFill>
              <a:blip r:embed="rId3" cstate="print"/>
              <a:srcRect/>
              <a:stretch>
                <a:fillRect/>
              </a:stretch>
            </p:blipFill>
            <p:spPr bwMode="auto">
              <a:xfrm>
                <a:off x="-772" y="-1"/>
                <a:ext cx="6530" cy="4321"/>
              </a:xfrm>
              <a:prstGeom prst="rect">
                <a:avLst/>
              </a:prstGeom>
              <a:noFill/>
              <a:ln w="9525">
                <a:noFill/>
                <a:miter lim="800000"/>
                <a:headEnd/>
                <a:tailEnd/>
              </a:ln>
            </p:spPr>
          </p:pic>
          <p:sp>
            <p:nvSpPr>
              <p:cNvPr id="24629" name="Rectangle 24"/>
              <p:cNvSpPr>
                <a:spLocks noChangeAspect="1" noChangeArrowheads="1"/>
              </p:cNvSpPr>
              <p:nvPr/>
            </p:nvSpPr>
            <p:spPr bwMode="auto">
              <a:xfrm>
                <a:off x="4464" y="144"/>
                <a:ext cx="1296" cy="2112"/>
              </a:xfrm>
              <a:prstGeom prst="rect">
                <a:avLst/>
              </a:prstGeom>
              <a:solidFill>
                <a:schemeClr val="bg1"/>
              </a:solidFill>
              <a:ln w="9525">
                <a:noFill/>
                <a:miter lim="800000"/>
                <a:headEnd/>
                <a:tailEnd/>
              </a:ln>
            </p:spPr>
            <p:txBody>
              <a:bodyPr wrap="none" anchor="ctr"/>
              <a:lstStyle/>
              <a:p>
                <a:endParaRPr lang="en-US"/>
              </a:p>
            </p:txBody>
          </p:sp>
        </p:grpSp>
        <p:grpSp>
          <p:nvGrpSpPr>
            <p:cNvPr id="4" name="Group 25"/>
            <p:cNvGrpSpPr>
              <a:grpSpLocks noChangeAspect="1"/>
            </p:cNvGrpSpPr>
            <p:nvPr/>
          </p:nvGrpSpPr>
          <p:grpSpPr bwMode="auto">
            <a:xfrm>
              <a:off x="3689" y="1536"/>
              <a:ext cx="2359" cy="2740"/>
              <a:chOff x="3408" y="1440"/>
              <a:chExt cx="2359" cy="2740"/>
            </a:xfrm>
          </p:grpSpPr>
          <p:pic>
            <p:nvPicPr>
              <p:cNvPr id="24625" name="Picture 31" descr="Yolo County CA"/>
              <p:cNvPicPr>
                <a:picLocks noChangeAspect="1" noChangeArrowheads="1"/>
              </p:cNvPicPr>
              <p:nvPr/>
            </p:nvPicPr>
            <p:blipFill>
              <a:blip r:embed="rId4" cstate="print"/>
              <a:srcRect l="1091" t="19826" r="45284"/>
              <a:stretch>
                <a:fillRect/>
              </a:stretch>
            </p:blipFill>
            <p:spPr bwMode="auto">
              <a:xfrm>
                <a:off x="3408" y="1479"/>
                <a:ext cx="2359" cy="2701"/>
              </a:xfrm>
              <a:prstGeom prst="rect">
                <a:avLst/>
              </a:prstGeom>
              <a:solidFill>
                <a:schemeClr val="bg1"/>
              </a:solidFill>
              <a:ln w="9525">
                <a:noFill/>
                <a:miter lim="800000"/>
                <a:headEnd/>
                <a:tailEnd/>
              </a:ln>
            </p:spPr>
          </p:pic>
          <p:sp>
            <p:nvSpPr>
              <p:cNvPr id="24626" name="Rectangle 27"/>
              <p:cNvSpPr>
                <a:spLocks noChangeAspect="1" noChangeArrowheads="1"/>
              </p:cNvSpPr>
              <p:nvPr/>
            </p:nvSpPr>
            <p:spPr bwMode="auto">
              <a:xfrm>
                <a:off x="4704" y="1440"/>
                <a:ext cx="1037" cy="1173"/>
              </a:xfrm>
              <a:prstGeom prst="rect">
                <a:avLst/>
              </a:prstGeom>
              <a:solidFill>
                <a:schemeClr val="bg1"/>
              </a:solidFill>
              <a:ln w="9525">
                <a:noFill/>
                <a:miter lim="800000"/>
                <a:headEnd/>
                <a:tailEnd/>
              </a:ln>
            </p:spPr>
            <p:txBody>
              <a:bodyPr wrap="none" anchor="ctr"/>
              <a:lstStyle/>
              <a:p>
                <a:endParaRPr lang="en-US"/>
              </a:p>
            </p:txBody>
          </p:sp>
          <p:sp>
            <p:nvSpPr>
              <p:cNvPr id="24627" name="Rectangle 28"/>
              <p:cNvSpPr>
                <a:spLocks noChangeAspect="1" noChangeArrowheads="1"/>
              </p:cNvSpPr>
              <p:nvPr/>
            </p:nvSpPr>
            <p:spPr bwMode="auto">
              <a:xfrm>
                <a:off x="5232" y="2574"/>
                <a:ext cx="498" cy="352"/>
              </a:xfrm>
              <a:prstGeom prst="rect">
                <a:avLst/>
              </a:prstGeom>
              <a:solidFill>
                <a:schemeClr val="bg1"/>
              </a:solidFill>
              <a:ln w="9525">
                <a:noFill/>
                <a:miter lim="800000"/>
                <a:headEnd/>
                <a:tailEnd/>
              </a:ln>
            </p:spPr>
            <p:txBody>
              <a:bodyPr wrap="none" anchor="ctr"/>
              <a:lstStyle/>
              <a:p>
                <a:endParaRPr lang="en-US"/>
              </a:p>
            </p:txBody>
          </p:sp>
        </p:grpSp>
        <p:sp>
          <p:nvSpPr>
            <p:cNvPr id="24621" name="Line 29"/>
            <p:cNvSpPr>
              <a:spLocks noChangeAspect="1" noChangeShapeType="1"/>
            </p:cNvSpPr>
            <p:nvPr/>
          </p:nvSpPr>
          <p:spPr bwMode="auto">
            <a:xfrm>
              <a:off x="-151" y="4032"/>
              <a:ext cx="3648" cy="0"/>
            </a:xfrm>
            <a:prstGeom prst="line">
              <a:avLst/>
            </a:prstGeom>
            <a:noFill/>
            <a:ln w="76200" cmpd="tri">
              <a:solidFill>
                <a:srgbClr val="FF0000"/>
              </a:solidFill>
              <a:round/>
              <a:headEnd/>
              <a:tailEnd/>
            </a:ln>
          </p:spPr>
          <p:txBody>
            <a:bodyPr/>
            <a:lstStyle/>
            <a:p>
              <a:endParaRPr lang="en-US"/>
            </a:p>
          </p:txBody>
        </p:sp>
        <p:sp>
          <p:nvSpPr>
            <p:cNvPr id="24622" name="Line 30"/>
            <p:cNvSpPr>
              <a:spLocks noChangeAspect="1" noChangeShapeType="1"/>
            </p:cNvSpPr>
            <p:nvPr/>
          </p:nvSpPr>
          <p:spPr bwMode="auto">
            <a:xfrm>
              <a:off x="-151" y="480"/>
              <a:ext cx="3648" cy="0"/>
            </a:xfrm>
            <a:prstGeom prst="line">
              <a:avLst/>
            </a:prstGeom>
            <a:noFill/>
            <a:ln w="76200" cmpd="tri">
              <a:solidFill>
                <a:srgbClr val="FF0000"/>
              </a:solidFill>
              <a:round/>
              <a:headEnd/>
              <a:tailEnd/>
            </a:ln>
          </p:spPr>
          <p:txBody>
            <a:bodyPr/>
            <a:lstStyle/>
            <a:p>
              <a:endParaRPr lang="en-US"/>
            </a:p>
          </p:txBody>
        </p:sp>
        <p:sp>
          <p:nvSpPr>
            <p:cNvPr id="24623" name="Line 31"/>
            <p:cNvSpPr>
              <a:spLocks noChangeAspect="1" noChangeShapeType="1"/>
            </p:cNvSpPr>
            <p:nvPr/>
          </p:nvSpPr>
          <p:spPr bwMode="auto">
            <a:xfrm rot="16200000">
              <a:off x="-1988" y="2256"/>
              <a:ext cx="3648" cy="0"/>
            </a:xfrm>
            <a:prstGeom prst="line">
              <a:avLst/>
            </a:prstGeom>
            <a:noFill/>
            <a:ln w="76200" cmpd="tri">
              <a:solidFill>
                <a:srgbClr val="FF0000"/>
              </a:solidFill>
              <a:round/>
              <a:headEnd/>
              <a:tailEnd/>
            </a:ln>
          </p:spPr>
          <p:txBody>
            <a:bodyPr/>
            <a:lstStyle/>
            <a:p>
              <a:endParaRPr lang="en-US"/>
            </a:p>
          </p:txBody>
        </p:sp>
        <p:sp>
          <p:nvSpPr>
            <p:cNvPr id="24624" name="Line 32"/>
            <p:cNvSpPr>
              <a:spLocks noChangeAspect="1" noChangeShapeType="1"/>
            </p:cNvSpPr>
            <p:nvPr/>
          </p:nvSpPr>
          <p:spPr bwMode="auto">
            <a:xfrm rot="-5400000">
              <a:off x="1673" y="2256"/>
              <a:ext cx="3648" cy="0"/>
            </a:xfrm>
            <a:prstGeom prst="line">
              <a:avLst/>
            </a:prstGeom>
            <a:noFill/>
            <a:ln w="76200" cmpd="tri">
              <a:solidFill>
                <a:srgbClr val="FF0000"/>
              </a:solidFill>
              <a:round/>
              <a:headEnd/>
              <a:tailEnd/>
            </a:ln>
          </p:spPr>
          <p:txBody>
            <a:bodyPr/>
            <a:lstStyle/>
            <a:p>
              <a:endParaRPr lang="en-US"/>
            </a:p>
          </p:txBody>
        </p:sp>
      </p:grpSp>
      <p:sp>
        <p:nvSpPr>
          <p:cNvPr id="24579" name="TextBox 51"/>
          <p:cNvSpPr txBox="1">
            <a:spLocks noChangeArrowheads="1"/>
          </p:cNvSpPr>
          <p:nvPr/>
        </p:nvSpPr>
        <p:spPr bwMode="auto">
          <a:xfrm>
            <a:off x="2581275" y="152400"/>
            <a:ext cx="3254375" cy="369888"/>
          </a:xfrm>
          <a:prstGeom prst="rect">
            <a:avLst/>
          </a:prstGeom>
          <a:noFill/>
          <a:ln w="9525">
            <a:noFill/>
            <a:miter lim="800000"/>
            <a:headEnd/>
            <a:tailEnd/>
          </a:ln>
        </p:spPr>
        <p:txBody>
          <a:bodyPr wrap="none">
            <a:spAutoFit/>
          </a:bodyPr>
          <a:lstStyle/>
          <a:p>
            <a:r>
              <a:rPr lang="en-US" b="1"/>
              <a:t>The Yolo Landscape Project</a:t>
            </a:r>
          </a:p>
        </p:txBody>
      </p:sp>
      <p:grpSp>
        <p:nvGrpSpPr>
          <p:cNvPr id="5" name="Group 34"/>
          <p:cNvGrpSpPr>
            <a:grpSpLocks/>
          </p:cNvGrpSpPr>
          <p:nvPr/>
        </p:nvGrpSpPr>
        <p:grpSpPr bwMode="auto">
          <a:xfrm>
            <a:off x="762000" y="2703513"/>
            <a:ext cx="4191000" cy="2357437"/>
            <a:chOff x="480" y="1703"/>
            <a:chExt cx="2640" cy="1485"/>
          </a:xfrm>
        </p:grpSpPr>
        <p:sp>
          <p:nvSpPr>
            <p:cNvPr id="24612" name="Text Box 12"/>
            <p:cNvSpPr txBox="1">
              <a:spLocks noChangeArrowheads="1"/>
            </p:cNvSpPr>
            <p:nvPr/>
          </p:nvSpPr>
          <p:spPr bwMode="auto">
            <a:xfrm>
              <a:off x="1477" y="2951"/>
              <a:ext cx="1594" cy="237"/>
            </a:xfrm>
            <a:prstGeom prst="rect">
              <a:avLst/>
            </a:prstGeom>
            <a:solidFill>
              <a:srgbClr val="FFFF00"/>
            </a:solidFill>
            <a:ln w="9525">
              <a:solidFill>
                <a:schemeClr val="tx1"/>
              </a:solidFill>
              <a:miter lim="800000"/>
              <a:headEnd/>
              <a:tailEnd/>
            </a:ln>
          </p:spPr>
          <p:txBody>
            <a:bodyPr wrap="none">
              <a:spAutoFit/>
            </a:bodyPr>
            <a:lstStyle/>
            <a:p>
              <a:r>
                <a:rPr lang="en-US">
                  <a:solidFill>
                    <a:schemeClr val="accent2"/>
                  </a:solidFill>
                </a:rPr>
                <a:t>Yolo County, California</a:t>
              </a:r>
            </a:p>
          </p:txBody>
        </p:sp>
        <p:sp>
          <p:nvSpPr>
            <p:cNvPr id="24613" name="Oval 14"/>
            <p:cNvSpPr>
              <a:spLocks noChangeArrowheads="1"/>
            </p:cNvSpPr>
            <p:nvPr/>
          </p:nvSpPr>
          <p:spPr bwMode="auto">
            <a:xfrm>
              <a:off x="528" y="2256"/>
              <a:ext cx="480" cy="480"/>
            </a:xfrm>
            <a:prstGeom prst="ellipse">
              <a:avLst/>
            </a:prstGeom>
            <a:noFill/>
            <a:ln w="25400">
              <a:solidFill>
                <a:schemeClr val="tx1"/>
              </a:solidFill>
              <a:round/>
              <a:headEnd/>
              <a:tailEnd/>
            </a:ln>
          </p:spPr>
          <p:txBody>
            <a:bodyPr wrap="none" anchor="ctr"/>
            <a:lstStyle/>
            <a:p>
              <a:endParaRPr lang="en-US"/>
            </a:p>
          </p:txBody>
        </p:sp>
        <p:sp>
          <p:nvSpPr>
            <p:cNvPr id="24614" name="Oval 15"/>
            <p:cNvSpPr>
              <a:spLocks noChangeArrowheads="1"/>
            </p:cNvSpPr>
            <p:nvPr/>
          </p:nvSpPr>
          <p:spPr bwMode="auto">
            <a:xfrm>
              <a:off x="2640" y="2304"/>
              <a:ext cx="480" cy="480"/>
            </a:xfrm>
            <a:prstGeom prst="ellipse">
              <a:avLst/>
            </a:prstGeom>
            <a:noFill/>
            <a:ln w="25400">
              <a:solidFill>
                <a:schemeClr val="tx1"/>
              </a:solidFill>
              <a:round/>
              <a:headEnd/>
              <a:tailEnd/>
            </a:ln>
          </p:spPr>
          <p:txBody>
            <a:bodyPr wrap="none" anchor="ctr"/>
            <a:lstStyle/>
            <a:p>
              <a:endParaRPr lang="en-US"/>
            </a:p>
          </p:txBody>
        </p:sp>
        <p:sp>
          <p:nvSpPr>
            <p:cNvPr id="24615" name="Text Box 19"/>
            <p:cNvSpPr txBox="1">
              <a:spLocks noChangeArrowheads="1"/>
            </p:cNvSpPr>
            <p:nvPr/>
          </p:nvSpPr>
          <p:spPr bwMode="auto">
            <a:xfrm>
              <a:off x="480" y="1703"/>
              <a:ext cx="962" cy="237"/>
            </a:xfrm>
            <a:prstGeom prst="rect">
              <a:avLst/>
            </a:prstGeom>
            <a:solidFill>
              <a:srgbClr val="FFFF00"/>
            </a:solidFill>
            <a:ln w="9525">
              <a:solidFill>
                <a:schemeClr val="tx1"/>
              </a:solidFill>
              <a:miter lim="800000"/>
              <a:headEnd/>
              <a:tailEnd/>
            </a:ln>
          </p:spPr>
          <p:txBody>
            <a:bodyPr wrap="none">
              <a:spAutoFit/>
            </a:bodyPr>
            <a:lstStyle/>
            <a:p>
              <a:r>
                <a:rPr lang="en-US">
                  <a:solidFill>
                    <a:schemeClr val="accent2"/>
                  </a:solidFill>
                </a:rPr>
                <a:t>Sites 1 and 2</a:t>
              </a:r>
            </a:p>
          </p:txBody>
        </p:sp>
        <p:sp>
          <p:nvSpPr>
            <p:cNvPr id="24616" name="Text Box 20"/>
            <p:cNvSpPr txBox="1">
              <a:spLocks noChangeArrowheads="1"/>
            </p:cNvSpPr>
            <p:nvPr/>
          </p:nvSpPr>
          <p:spPr bwMode="auto">
            <a:xfrm>
              <a:off x="2016" y="1872"/>
              <a:ext cx="1042" cy="237"/>
            </a:xfrm>
            <a:prstGeom prst="rect">
              <a:avLst/>
            </a:prstGeom>
            <a:solidFill>
              <a:srgbClr val="FFFF00"/>
            </a:solidFill>
            <a:ln w="9525">
              <a:solidFill>
                <a:schemeClr val="tx1"/>
              </a:solidFill>
              <a:miter lim="800000"/>
              <a:headEnd/>
              <a:tailEnd/>
            </a:ln>
          </p:spPr>
          <p:txBody>
            <a:bodyPr wrap="none">
              <a:spAutoFit/>
            </a:bodyPr>
            <a:lstStyle/>
            <a:p>
              <a:r>
                <a:rPr lang="en-US">
                  <a:solidFill>
                    <a:schemeClr val="accent2"/>
                  </a:solidFill>
                </a:rPr>
                <a:t>Sites 8 and 15</a:t>
              </a:r>
            </a:p>
          </p:txBody>
        </p:sp>
        <p:sp>
          <p:nvSpPr>
            <p:cNvPr id="24617" name="Line 21"/>
            <p:cNvSpPr>
              <a:spLocks noChangeShapeType="1"/>
            </p:cNvSpPr>
            <p:nvPr/>
          </p:nvSpPr>
          <p:spPr bwMode="auto">
            <a:xfrm flipH="1">
              <a:off x="912" y="1920"/>
              <a:ext cx="298" cy="384"/>
            </a:xfrm>
            <a:prstGeom prst="line">
              <a:avLst/>
            </a:prstGeom>
            <a:noFill/>
            <a:ln w="101600">
              <a:solidFill>
                <a:srgbClr val="FFFF00"/>
              </a:solidFill>
              <a:round/>
              <a:headEnd/>
              <a:tailEnd type="triangle" w="med" len="med"/>
            </a:ln>
          </p:spPr>
          <p:txBody>
            <a:bodyPr/>
            <a:lstStyle/>
            <a:p>
              <a:endParaRPr lang="en-US"/>
            </a:p>
          </p:txBody>
        </p:sp>
        <p:sp>
          <p:nvSpPr>
            <p:cNvPr id="24618" name="Line 22"/>
            <p:cNvSpPr>
              <a:spLocks noChangeShapeType="1"/>
            </p:cNvSpPr>
            <p:nvPr/>
          </p:nvSpPr>
          <p:spPr bwMode="auto">
            <a:xfrm>
              <a:off x="2640" y="2064"/>
              <a:ext cx="144" cy="336"/>
            </a:xfrm>
            <a:prstGeom prst="line">
              <a:avLst/>
            </a:prstGeom>
            <a:noFill/>
            <a:ln w="101600">
              <a:solidFill>
                <a:srgbClr val="FFFF00"/>
              </a:solidFill>
              <a:round/>
              <a:headEnd/>
              <a:tailEnd type="triangle" w="med" len="med"/>
            </a:ln>
          </p:spPr>
          <p:txBody>
            <a:bodyPr/>
            <a:lstStyle/>
            <a:p>
              <a:endParaRPr lang="en-US"/>
            </a:p>
          </p:txBody>
        </p:sp>
      </p:grpSp>
      <p:grpSp>
        <p:nvGrpSpPr>
          <p:cNvPr id="6" name="Group 55"/>
          <p:cNvGrpSpPr>
            <a:grpSpLocks/>
          </p:cNvGrpSpPr>
          <p:nvPr/>
        </p:nvGrpSpPr>
        <p:grpSpPr bwMode="auto">
          <a:xfrm>
            <a:off x="0" y="-57150"/>
            <a:ext cx="9144000" cy="6915150"/>
            <a:chOff x="228600" y="-133350"/>
            <a:chExt cx="9144000" cy="6915150"/>
          </a:xfrm>
        </p:grpSpPr>
        <p:sp>
          <p:nvSpPr>
            <p:cNvPr id="24610" name="Rectangle 24" descr="Light upward diagonal"/>
            <p:cNvSpPr>
              <a:spLocks noChangeArrowheads="1"/>
            </p:cNvSpPr>
            <p:nvPr/>
          </p:nvSpPr>
          <p:spPr bwMode="auto">
            <a:xfrm>
              <a:off x="228600" y="3354387"/>
              <a:ext cx="9144000" cy="3427413"/>
            </a:xfrm>
            <a:prstGeom prst="rect">
              <a:avLst/>
            </a:prstGeom>
            <a:pattFill prst="ltUpDiag">
              <a:fgClr>
                <a:schemeClr val="bg2">
                  <a:alpha val="47842"/>
                </a:schemeClr>
              </a:fgClr>
              <a:bgClr>
                <a:schemeClr val="bg1">
                  <a:alpha val="47842"/>
                </a:schemeClr>
              </a:bgClr>
            </a:pattFill>
            <a:ln w="9525">
              <a:solidFill>
                <a:schemeClr val="tx1"/>
              </a:solidFill>
              <a:miter lim="800000"/>
              <a:headEnd/>
              <a:tailEnd/>
            </a:ln>
          </p:spPr>
          <p:txBody>
            <a:bodyPr wrap="none" anchor="ctr"/>
            <a:lstStyle/>
            <a:p>
              <a:endParaRPr lang="en-US"/>
            </a:p>
          </p:txBody>
        </p:sp>
        <p:pic>
          <p:nvPicPr>
            <p:cNvPr id="24611" name="Picture 9"/>
            <p:cNvPicPr>
              <a:picLocks noChangeAspect="1" noChangeArrowheads="1"/>
            </p:cNvPicPr>
            <p:nvPr/>
          </p:nvPicPr>
          <p:blipFill>
            <a:blip r:embed="rId5" cstate="print"/>
            <a:srcRect/>
            <a:stretch>
              <a:fillRect/>
            </a:stretch>
          </p:blipFill>
          <p:spPr bwMode="auto">
            <a:xfrm>
              <a:off x="523875" y="-133350"/>
              <a:ext cx="8543925" cy="3562350"/>
            </a:xfrm>
            <a:prstGeom prst="rect">
              <a:avLst/>
            </a:prstGeom>
            <a:noFill/>
            <a:ln w="9525">
              <a:noFill/>
              <a:miter lim="800000"/>
              <a:headEnd/>
              <a:tailEnd/>
            </a:ln>
          </p:spPr>
        </p:pic>
      </p:grpSp>
      <p:pic>
        <p:nvPicPr>
          <p:cNvPr id="54274" name="Picture 2"/>
          <p:cNvPicPr>
            <a:picLocks noChangeAspect="1" noChangeArrowheads="1"/>
          </p:cNvPicPr>
          <p:nvPr/>
        </p:nvPicPr>
        <p:blipFill>
          <a:blip r:embed="rId6" cstate="print"/>
          <a:srcRect/>
          <a:stretch>
            <a:fillRect/>
          </a:stretch>
        </p:blipFill>
        <p:spPr bwMode="auto">
          <a:xfrm>
            <a:off x="4618038" y="3451225"/>
            <a:ext cx="4297362" cy="3406775"/>
          </a:xfrm>
          <a:prstGeom prst="rect">
            <a:avLst/>
          </a:prstGeom>
          <a:noFill/>
          <a:ln w="9525">
            <a:noFill/>
            <a:miter lim="800000"/>
            <a:headEnd/>
            <a:tailEnd/>
          </a:ln>
        </p:spPr>
      </p:pic>
      <p:pic>
        <p:nvPicPr>
          <p:cNvPr id="54275" name="Picture 3"/>
          <p:cNvPicPr>
            <a:picLocks noChangeAspect="1" noChangeArrowheads="1"/>
          </p:cNvPicPr>
          <p:nvPr/>
        </p:nvPicPr>
        <p:blipFill>
          <a:blip r:embed="rId7" cstate="print"/>
          <a:srcRect/>
          <a:stretch>
            <a:fillRect/>
          </a:stretch>
        </p:blipFill>
        <p:spPr bwMode="auto">
          <a:xfrm>
            <a:off x="304800" y="3429000"/>
            <a:ext cx="4267200" cy="3429000"/>
          </a:xfrm>
          <a:prstGeom prst="rect">
            <a:avLst/>
          </a:prstGeom>
          <a:noFill/>
          <a:ln w="9525">
            <a:noFill/>
            <a:miter lim="800000"/>
            <a:headEnd/>
            <a:tailEnd/>
          </a:ln>
        </p:spPr>
      </p:pic>
      <p:sp>
        <p:nvSpPr>
          <p:cNvPr id="24584" name="Rectangle 28" descr="Light upward diagonal"/>
          <p:cNvSpPr>
            <a:spLocks noChangeArrowheads="1"/>
          </p:cNvSpPr>
          <p:nvPr/>
        </p:nvSpPr>
        <p:spPr bwMode="auto">
          <a:xfrm>
            <a:off x="-48549" y="-24700"/>
            <a:ext cx="9144000" cy="3427412"/>
          </a:xfrm>
          <a:prstGeom prst="rect">
            <a:avLst/>
          </a:prstGeom>
          <a:pattFill prst="ltUpDiag">
            <a:fgClr>
              <a:schemeClr val="bg2">
                <a:alpha val="47842"/>
              </a:schemeClr>
            </a:fgClr>
            <a:bgClr>
              <a:schemeClr val="bg1">
                <a:alpha val="47842"/>
              </a:schemeClr>
            </a:bgClr>
          </a:patt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427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42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r="16667"/>
          <a:stretch>
            <a:fillRect/>
          </a:stretch>
        </p:blipFill>
        <p:spPr bwMode="auto">
          <a:xfrm>
            <a:off x="0" y="0"/>
            <a:ext cx="9144000" cy="6858000"/>
          </a:xfrm>
          <a:prstGeom prst="rect">
            <a:avLst/>
          </a:prstGeom>
          <a:noFill/>
          <a:ln w="9525">
            <a:noFill/>
            <a:miter lim="800000"/>
            <a:headEnd/>
            <a:tailEnd/>
          </a:ln>
        </p:spPr>
      </p:pic>
      <p:sp>
        <p:nvSpPr>
          <p:cNvPr id="6" name="TextBox 5"/>
          <p:cNvSpPr txBox="1"/>
          <p:nvPr/>
        </p:nvSpPr>
        <p:spPr>
          <a:xfrm>
            <a:off x="3429000" y="621268"/>
            <a:ext cx="5698996" cy="369332"/>
          </a:xfrm>
          <a:prstGeom prst="rect">
            <a:avLst/>
          </a:prstGeom>
          <a:solidFill>
            <a:schemeClr val="bg2">
              <a:lumMod val="75000"/>
            </a:schemeClr>
          </a:solidFill>
        </p:spPr>
        <p:txBody>
          <a:bodyPr wrap="none" rtlCol="0">
            <a:spAutoFit/>
          </a:bodyPr>
          <a:lstStyle/>
          <a:p>
            <a:r>
              <a:rPr lang="en-US" dirty="0" smtClean="0"/>
              <a:t>Un Base de </a:t>
            </a:r>
            <a:r>
              <a:rPr lang="en-US" dirty="0" err="1" smtClean="0"/>
              <a:t>Datos</a:t>
            </a:r>
            <a:r>
              <a:rPr lang="en-US" dirty="0" smtClean="0"/>
              <a:t> de los </a:t>
            </a:r>
            <a:r>
              <a:rPr lang="en-US" dirty="0" err="1" smtClean="0"/>
              <a:t>Parametrós</a:t>
            </a:r>
            <a:r>
              <a:rPr lang="en-US" dirty="0" smtClean="0"/>
              <a:t> </a:t>
            </a:r>
            <a:r>
              <a:rPr lang="en-US" dirty="0" err="1" smtClean="0"/>
              <a:t>Ecofisiológicos</a:t>
            </a:r>
            <a:endParaRPr lang="en-US" dirty="0"/>
          </a:p>
        </p:txBody>
      </p:sp>
      <p:sp>
        <p:nvSpPr>
          <p:cNvPr id="7" name="TextBox 6"/>
          <p:cNvSpPr txBox="1"/>
          <p:nvPr/>
        </p:nvSpPr>
        <p:spPr>
          <a:xfrm>
            <a:off x="5181600" y="1371600"/>
            <a:ext cx="2034531" cy="461665"/>
          </a:xfrm>
          <a:prstGeom prst="rect">
            <a:avLst/>
          </a:prstGeom>
          <a:solidFill>
            <a:srgbClr val="FFC000"/>
          </a:solidFill>
          <a:ln>
            <a:solidFill>
              <a:srgbClr val="002060"/>
            </a:solidFill>
          </a:ln>
        </p:spPr>
        <p:txBody>
          <a:bodyPr wrap="none" rtlCol="0">
            <a:spAutoFit/>
          </a:bodyPr>
          <a:lstStyle/>
          <a:p>
            <a:r>
              <a:rPr lang="en-US" sz="2400" dirty="0" smtClean="0"/>
              <a:t>En </a:t>
            </a:r>
            <a:r>
              <a:rPr lang="en-US" sz="2400" dirty="0" err="1" smtClean="0"/>
              <a:t>Nemaplex</a:t>
            </a:r>
            <a:endParaRPr lang="en-US" sz="2400" dirty="0"/>
          </a:p>
        </p:txBody>
      </p:sp>
      <p:grpSp>
        <p:nvGrpSpPr>
          <p:cNvPr id="2" name="Group 2"/>
          <p:cNvGrpSpPr/>
          <p:nvPr/>
        </p:nvGrpSpPr>
        <p:grpSpPr>
          <a:xfrm>
            <a:off x="0" y="457200"/>
            <a:ext cx="9144000" cy="6019800"/>
            <a:chOff x="0" y="1646715"/>
            <a:chExt cx="9144000" cy="5863442"/>
          </a:xfrm>
        </p:grpSpPr>
        <p:pic>
          <p:nvPicPr>
            <p:cNvPr id="4" name="Picture 1"/>
            <p:cNvPicPr>
              <a:picLocks noChangeAspect="1" noChangeArrowheads="1"/>
            </p:cNvPicPr>
            <p:nvPr/>
          </p:nvPicPr>
          <p:blipFill>
            <a:blip r:embed="rId3" cstate="print"/>
            <a:stretch>
              <a:fillRect/>
            </a:stretch>
          </p:blipFill>
          <p:spPr bwMode="auto">
            <a:xfrm>
              <a:off x="0" y="1646715"/>
              <a:ext cx="9144000" cy="5863442"/>
            </a:xfrm>
            <a:prstGeom prst="rect">
              <a:avLst/>
            </a:prstGeom>
            <a:noFill/>
            <a:ln w="9525">
              <a:noFill/>
              <a:miter lim="800000"/>
              <a:headEnd/>
              <a:tailEnd/>
            </a:ln>
          </p:spPr>
        </p:pic>
        <p:pic>
          <p:nvPicPr>
            <p:cNvPr id="5" name="Picture 1"/>
            <p:cNvPicPr>
              <a:picLocks noChangeAspect="1" noChangeArrowheads="1"/>
            </p:cNvPicPr>
            <p:nvPr/>
          </p:nvPicPr>
          <p:blipFill>
            <a:blip r:embed="rId3" cstate="print"/>
            <a:srcRect l="15000" t="52000" r="19167" b="16000"/>
            <a:stretch>
              <a:fillRect/>
            </a:stretch>
          </p:blipFill>
          <p:spPr bwMode="auto">
            <a:xfrm>
              <a:off x="228600" y="3535155"/>
              <a:ext cx="8686800" cy="2639028"/>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2" cstate="print"/>
          <a:srcRect l="25714" t="55619" r="12381" b="7048"/>
          <a:stretch>
            <a:fillRect/>
          </a:stretch>
        </p:blipFill>
        <p:spPr bwMode="auto">
          <a:xfrm>
            <a:off x="0" y="3335215"/>
            <a:ext cx="9144000" cy="3446585"/>
          </a:xfrm>
          <a:prstGeom prst="rect">
            <a:avLst/>
          </a:prstGeom>
          <a:noFill/>
          <a:ln w="9525">
            <a:noFill/>
            <a:miter lim="800000"/>
            <a:headEnd/>
            <a:tailEnd/>
          </a:ln>
        </p:spPr>
      </p:pic>
      <p:pic>
        <p:nvPicPr>
          <p:cNvPr id="3" name="Picture 1"/>
          <p:cNvPicPr>
            <a:picLocks noChangeAspect="1" noChangeArrowheads="1"/>
          </p:cNvPicPr>
          <p:nvPr/>
        </p:nvPicPr>
        <p:blipFill>
          <a:blip r:embed="rId3" cstate="print"/>
          <a:srcRect b="45333"/>
          <a:stretch>
            <a:fillRect/>
          </a:stretch>
        </p:blipFill>
        <p:spPr bwMode="auto">
          <a:xfrm>
            <a:off x="0" y="76200"/>
            <a:ext cx="9144000" cy="3124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2" cstate="print"/>
          <a:srcRect/>
          <a:stretch>
            <a:fillRect/>
          </a:stretch>
        </p:blipFill>
        <p:spPr bwMode="auto">
          <a:xfrm>
            <a:off x="0" y="533400"/>
            <a:ext cx="91440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7200" y="152400"/>
            <a:ext cx="8458534" cy="584775"/>
          </a:xfrm>
          <a:prstGeom prst="rect">
            <a:avLst/>
          </a:prstGeom>
          <a:noFill/>
        </p:spPr>
        <p:txBody>
          <a:bodyPr wrap="none" rtlCol="0">
            <a:spAutoFit/>
          </a:bodyPr>
          <a:lstStyle/>
          <a:p>
            <a:r>
              <a:rPr lang="en-US" sz="1600" dirty="0" smtClean="0"/>
              <a:t>Fauna </a:t>
            </a:r>
            <a:r>
              <a:rPr lang="en-US" sz="1600" dirty="0" err="1" smtClean="0"/>
              <a:t>Nematodo</a:t>
            </a:r>
            <a:r>
              <a:rPr lang="en-US" sz="1600" dirty="0" smtClean="0"/>
              <a:t> de un Campo de </a:t>
            </a:r>
            <a:r>
              <a:rPr lang="en-US" sz="1600" dirty="0" err="1" smtClean="0"/>
              <a:t>hierbas</a:t>
            </a:r>
            <a:r>
              <a:rPr lang="en-US" sz="1600" dirty="0" smtClean="0"/>
              <a:t> de </a:t>
            </a:r>
            <a:r>
              <a:rPr lang="en-US" sz="1600" dirty="0" err="1" smtClean="0"/>
              <a:t>las</a:t>
            </a:r>
            <a:r>
              <a:rPr lang="en-US" sz="1600" dirty="0" smtClean="0"/>
              <a:t> </a:t>
            </a:r>
            <a:r>
              <a:rPr lang="en-US" sz="1600" dirty="0" err="1" smtClean="0"/>
              <a:t>estepas</a:t>
            </a:r>
            <a:r>
              <a:rPr lang="en-US" sz="1600" dirty="0" smtClean="0"/>
              <a:t> </a:t>
            </a:r>
            <a:r>
              <a:rPr lang="en-US" sz="1600" dirty="0" err="1" smtClean="0"/>
              <a:t>Hungaricas</a:t>
            </a:r>
            <a:r>
              <a:rPr lang="en-US" sz="1600" dirty="0" smtClean="0"/>
              <a:t> – </a:t>
            </a:r>
            <a:r>
              <a:rPr lang="en-US" sz="1600" dirty="0" err="1" smtClean="0"/>
              <a:t>Péter</a:t>
            </a:r>
            <a:r>
              <a:rPr lang="en-US" sz="1600" dirty="0" smtClean="0"/>
              <a:t> Nagy, 1998</a:t>
            </a:r>
          </a:p>
          <a:p>
            <a:r>
              <a:rPr lang="en-US" sz="1600" dirty="0" err="1" smtClean="0"/>
              <a:t>Cuatro</a:t>
            </a:r>
            <a:r>
              <a:rPr lang="en-US" sz="1600" dirty="0" smtClean="0"/>
              <a:t> </a:t>
            </a:r>
            <a:r>
              <a:rPr lang="en-US" sz="1600" dirty="0" err="1" smtClean="0"/>
              <a:t>tiempos</a:t>
            </a:r>
            <a:r>
              <a:rPr lang="en-US" sz="1600" dirty="0" smtClean="0"/>
              <a:t> de </a:t>
            </a:r>
            <a:r>
              <a:rPr lang="en-US" sz="1600" dirty="0" err="1" smtClean="0"/>
              <a:t>muestreo</a:t>
            </a:r>
            <a:endParaRPr lang="en-US" sz="1600" dirty="0"/>
          </a:p>
        </p:txBody>
      </p:sp>
      <p:sp>
        <p:nvSpPr>
          <p:cNvPr id="10" name="TextBox 9"/>
          <p:cNvSpPr txBox="1"/>
          <p:nvPr/>
        </p:nvSpPr>
        <p:spPr>
          <a:xfrm>
            <a:off x="6781800" y="6172200"/>
            <a:ext cx="1595309" cy="369332"/>
          </a:xfrm>
          <a:prstGeom prst="rect">
            <a:avLst/>
          </a:prstGeom>
          <a:noFill/>
        </p:spPr>
        <p:txBody>
          <a:bodyPr wrap="none" rtlCol="0">
            <a:spAutoFit/>
          </a:bodyPr>
          <a:lstStyle/>
          <a:p>
            <a:r>
              <a:rPr lang="en-US" dirty="0" smtClean="0"/>
              <a:t>Fin de </a:t>
            </a:r>
            <a:r>
              <a:rPr lang="en-US" dirty="0" err="1" smtClean="0"/>
              <a:t>verano</a:t>
            </a:r>
            <a:endParaRPr lang="en-US" dirty="0"/>
          </a:p>
        </p:txBody>
      </p:sp>
      <p:sp>
        <p:nvSpPr>
          <p:cNvPr id="22" name="TextBox 21"/>
          <p:cNvSpPr txBox="1"/>
          <p:nvPr/>
        </p:nvSpPr>
        <p:spPr>
          <a:xfrm>
            <a:off x="990600" y="990600"/>
            <a:ext cx="5456943" cy="338554"/>
          </a:xfrm>
          <a:prstGeom prst="rect">
            <a:avLst/>
          </a:prstGeom>
          <a:noFill/>
        </p:spPr>
        <p:txBody>
          <a:bodyPr wrap="none" rtlCol="0">
            <a:spAutoFit/>
          </a:bodyPr>
          <a:lstStyle/>
          <a:p>
            <a:r>
              <a:rPr lang="en-US" sz="1600" dirty="0" err="1" smtClean="0"/>
              <a:t>Análasis</a:t>
            </a:r>
            <a:r>
              <a:rPr lang="en-US" sz="1600" dirty="0" smtClean="0"/>
              <a:t> Faunal: Indices </a:t>
            </a:r>
            <a:r>
              <a:rPr lang="en-US" sz="1600" dirty="0" err="1" smtClean="0"/>
              <a:t>Funcional</a:t>
            </a:r>
            <a:r>
              <a:rPr lang="en-US" sz="1600" dirty="0" smtClean="0"/>
              <a:t> y </a:t>
            </a:r>
            <a:r>
              <a:rPr lang="en-US" sz="1600" dirty="0" err="1" smtClean="0"/>
              <a:t>Huellas</a:t>
            </a:r>
            <a:r>
              <a:rPr lang="en-US" sz="1600" dirty="0" smtClean="0"/>
              <a:t> </a:t>
            </a:r>
            <a:r>
              <a:rPr lang="en-US" sz="1600" dirty="0" err="1" smtClean="0"/>
              <a:t>Metabolicas</a:t>
            </a:r>
            <a:endParaRPr lang="en-US" sz="1600" dirty="0"/>
          </a:p>
        </p:txBody>
      </p:sp>
      <p:grpSp>
        <p:nvGrpSpPr>
          <p:cNvPr id="31" name="Group 30"/>
          <p:cNvGrpSpPr/>
          <p:nvPr/>
        </p:nvGrpSpPr>
        <p:grpSpPr>
          <a:xfrm>
            <a:off x="2247900" y="1608137"/>
            <a:ext cx="4457700" cy="4335463"/>
            <a:chOff x="3733800" y="1219200"/>
            <a:chExt cx="4457700" cy="4335463"/>
          </a:xfrm>
        </p:grpSpPr>
        <p:pic>
          <p:nvPicPr>
            <p:cNvPr id="18" name="Picture 3"/>
            <p:cNvPicPr>
              <a:picLocks noChangeAspect="1" noChangeArrowheads="1"/>
            </p:cNvPicPr>
            <p:nvPr/>
          </p:nvPicPr>
          <p:blipFill>
            <a:blip r:embed="rId2" cstate="print"/>
            <a:srcRect/>
            <a:stretch>
              <a:fillRect/>
            </a:stretch>
          </p:blipFill>
          <p:spPr bwMode="auto">
            <a:xfrm>
              <a:off x="3733800" y="1219200"/>
              <a:ext cx="4457700" cy="4335463"/>
            </a:xfrm>
            <a:prstGeom prst="rect">
              <a:avLst/>
            </a:prstGeom>
            <a:noFill/>
            <a:ln w="9525">
              <a:noFill/>
              <a:miter lim="800000"/>
              <a:headEnd/>
              <a:tailEnd/>
            </a:ln>
            <a:effectLst/>
          </p:spPr>
        </p:pic>
        <p:sp>
          <p:nvSpPr>
            <p:cNvPr id="24" name="Rectangle 23"/>
            <p:cNvSpPr/>
            <p:nvPr/>
          </p:nvSpPr>
          <p:spPr>
            <a:xfrm>
              <a:off x="4926290" y="5105400"/>
              <a:ext cx="2236510" cy="369332"/>
            </a:xfrm>
            <a:prstGeom prst="rect">
              <a:avLst/>
            </a:prstGeom>
            <a:solidFill>
              <a:schemeClr val="bg1"/>
            </a:solidFill>
          </p:spPr>
          <p:txBody>
            <a:bodyPr wrap="none">
              <a:spAutoFit/>
            </a:bodyPr>
            <a:lstStyle/>
            <a:p>
              <a:pPr eaLnBrk="0" hangingPunct="0">
                <a:spcBef>
                  <a:spcPct val="20000"/>
                </a:spcBef>
              </a:pPr>
              <a:r>
                <a:rPr lang="es-ES" dirty="0" smtClean="0"/>
                <a:t>   Estructura</a:t>
              </a:r>
              <a:r>
                <a:rPr lang="en-US" dirty="0" smtClean="0"/>
                <a:t> </a:t>
              </a:r>
              <a:r>
                <a:rPr lang="en-US" dirty="0" err="1" smtClean="0"/>
                <a:t>Indice</a:t>
              </a:r>
              <a:r>
                <a:rPr lang="en-US" dirty="0" smtClean="0"/>
                <a:t>  </a:t>
              </a:r>
              <a:endParaRPr lang="en-US" dirty="0"/>
            </a:p>
          </p:txBody>
        </p:sp>
        <p:sp>
          <p:nvSpPr>
            <p:cNvPr id="27" name="Rectangle 26"/>
            <p:cNvSpPr/>
            <p:nvPr/>
          </p:nvSpPr>
          <p:spPr>
            <a:xfrm rot="16200000">
              <a:off x="2713351" y="2937117"/>
              <a:ext cx="2585964" cy="369332"/>
            </a:xfrm>
            <a:prstGeom prst="rect">
              <a:avLst/>
            </a:prstGeom>
            <a:solidFill>
              <a:schemeClr val="bg1"/>
            </a:solidFill>
          </p:spPr>
          <p:txBody>
            <a:bodyPr wrap="none">
              <a:spAutoFit/>
            </a:bodyPr>
            <a:lstStyle/>
            <a:p>
              <a:pPr eaLnBrk="0" hangingPunct="0">
                <a:spcBef>
                  <a:spcPct val="20000"/>
                </a:spcBef>
              </a:pPr>
              <a:r>
                <a:rPr lang="es-ES" dirty="0" smtClean="0"/>
                <a:t>Enriquecimiento</a:t>
              </a:r>
              <a:r>
                <a:rPr lang="en-US" dirty="0" smtClean="0"/>
                <a:t> </a:t>
              </a:r>
              <a:r>
                <a:rPr lang="en-US" dirty="0" err="1" smtClean="0"/>
                <a:t>Indice</a:t>
              </a:r>
              <a:endParaRPr lang="en-US" dirty="0"/>
            </a:p>
          </p:txBody>
        </p:sp>
      </p:grpSp>
      <p:grpSp>
        <p:nvGrpSpPr>
          <p:cNvPr id="30" name="Group 29"/>
          <p:cNvGrpSpPr/>
          <p:nvPr/>
        </p:nvGrpSpPr>
        <p:grpSpPr>
          <a:xfrm>
            <a:off x="2247900" y="1608137"/>
            <a:ext cx="4457700" cy="4335463"/>
            <a:chOff x="4686300" y="762000"/>
            <a:chExt cx="4457700" cy="4335463"/>
          </a:xfrm>
        </p:grpSpPr>
        <p:pic>
          <p:nvPicPr>
            <p:cNvPr id="19" name="Picture 4"/>
            <p:cNvPicPr>
              <a:picLocks noChangeAspect="1" noChangeArrowheads="1"/>
            </p:cNvPicPr>
            <p:nvPr/>
          </p:nvPicPr>
          <p:blipFill>
            <a:blip r:embed="rId3" cstate="print"/>
            <a:srcRect/>
            <a:stretch>
              <a:fillRect/>
            </a:stretch>
          </p:blipFill>
          <p:spPr bwMode="auto">
            <a:xfrm>
              <a:off x="4686300" y="762000"/>
              <a:ext cx="4457700" cy="4335463"/>
            </a:xfrm>
            <a:prstGeom prst="rect">
              <a:avLst/>
            </a:prstGeom>
            <a:noFill/>
            <a:ln w="9525">
              <a:noFill/>
              <a:miter lim="800000"/>
              <a:headEnd/>
              <a:tailEnd/>
            </a:ln>
            <a:effectLst/>
          </p:spPr>
        </p:pic>
        <p:sp>
          <p:nvSpPr>
            <p:cNvPr id="25" name="Rectangle 24"/>
            <p:cNvSpPr/>
            <p:nvPr/>
          </p:nvSpPr>
          <p:spPr>
            <a:xfrm>
              <a:off x="5916890" y="4648200"/>
              <a:ext cx="2236510" cy="369332"/>
            </a:xfrm>
            <a:prstGeom prst="rect">
              <a:avLst/>
            </a:prstGeom>
            <a:solidFill>
              <a:schemeClr val="bg1"/>
            </a:solidFill>
          </p:spPr>
          <p:txBody>
            <a:bodyPr wrap="none">
              <a:spAutoFit/>
            </a:bodyPr>
            <a:lstStyle/>
            <a:p>
              <a:pPr eaLnBrk="0" hangingPunct="0">
                <a:spcBef>
                  <a:spcPct val="20000"/>
                </a:spcBef>
              </a:pPr>
              <a:r>
                <a:rPr lang="es-ES" dirty="0" smtClean="0"/>
                <a:t>   Estructura</a:t>
              </a:r>
              <a:r>
                <a:rPr lang="en-US" dirty="0" smtClean="0"/>
                <a:t> </a:t>
              </a:r>
              <a:r>
                <a:rPr lang="en-US" dirty="0" err="1" smtClean="0"/>
                <a:t>Indice</a:t>
              </a:r>
              <a:r>
                <a:rPr lang="en-US" dirty="0" smtClean="0"/>
                <a:t>  </a:t>
              </a:r>
              <a:endParaRPr lang="en-US" dirty="0"/>
            </a:p>
          </p:txBody>
        </p:sp>
        <p:sp>
          <p:nvSpPr>
            <p:cNvPr id="28" name="Rectangle 27"/>
            <p:cNvSpPr/>
            <p:nvPr/>
          </p:nvSpPr>
          <p:spPr>
            <a:xfrm rot="16200000">
              <a:off x="3703952" y="2479916"/>
              <a:ext cx="2585964" cy="369332"/>
            </a:xfrm>
            <a:prstGeom prst="rect">
              <a:avLst/>
            </a:prstGeom>
            <a:solidFill>
              <a:schemeClr val="bg1"/>
            </a:solidFill>
          </p:spPr>
          <p:txBody>
            <a:bodyPr wrap="none">
              <a:spAutoFit/>
            </a:bodyPr>
            <a:lstStyle/>
            <a:p>
              <a:pPr eaLnBrk="0" hangingPunct="0">
                <a:spcBef>
                  <a:spcPct val="20000"/>
                </a:spcBef>
              </a:pPr>
              <a:r>
                <a:rPr lang="es-ES" dirty="0" smtClean="0"/>
                <a:t>Enriquecimiento</a:t>
              </a:r>
              <a:r>
                <a:rPr lang="en-US" dirty="0" smtClean="0"/>
                <a:t> </a:t>
              </a:r>
              <a:r>
                <a:rPr lang="en-US" dirty="0" err="1" smtClean="0"/>
                <a:t>Indice</a:t>
              </a:r>
              <a:endParaRPr lang="en-US" dirty="0"/>
            </a:p>
          </p:txBody>
        </p:sp>
      </p:grpSp>
      <p:grpSp>
        <p:nvGrpSpPr>
          <p:cNvPr id="33" name="Group 32"/>
          <p:cNvGrpSpPr/>
          <p:nvPr/>
        </p:nvGrpSpPr>
        <p:grpSpPr>
          <a:xfrm>
            <a:off x="2255837" y="1600200"/>
            <a:ext cx="4449763" cy="4343400"/>
            <a:chOff x="5791200" y="0"/>
            <a:chExt cx="4449763" cy="4343400"/>
          </a:xfrm>
        </p:grpSpPr>
        <p:pic>
          <p:nvPicPr>
            <p:cNvPr id="20" name="Picture 5"/>
            <p:cNvPicPr>
              <a:picLocks noChangeAspect="1" noChangeArrowheads="1"/>
            </p:cNvPicPr>
            <p:nvPr/>
          </p:nvPicPr>
          <p:blipFill>
            <a:blip r:embed="rId4" cstate="print"/>
            <a:srcRect/>
            <a:stretch>
              <a:fillRect/>
            </a:stretch>
          </p:blipFill>
          <p:spPr bwMode="auto">
            <a:xfrm>
              <a:off x="5791200" y="0"/>
              <a:ext cx="4449763" cy="4343400"/>
            </a:xfrm>
            <a:prstGeom prst="rect">
              <a:avLst/>
            </a:prstGeom>
            <a:noFill/>
            <a:ln w="9525">
              <a:noFill/>
              <a:miter lim="800000"/>
              <a:headEnd/>
              <a:tailEnd/>
            </a:ln>
            <a:effectLst/>
          </p:spPr>
        </p:pic>
        <p:sp>
          <p:nvSpPr>
            <p:cNvPr id="29" name="Rectangle 28"/>
            <p:cNvSpPr/>
            <p:nvPr/>
          </p:nvSpPr>
          <p:spPr>
            <a:xfrm rot="16200000">
              <a:off x="4770752" y="1717916"/>
              <a:ext cx="2585964" cy="369332"/>
            </a:xfrm>
            <a:prstGeom prst="rect">
              <a:avLst/>
            </a:prstGeom>
            <a:solidFill>
              <a:schemeClr val="bg1"/>
            </a:solidFill>
          </p:spPr>
          <p:txBody>
            <a:bodyPr wrap="none">
              <a:spAutoFit/>
            </a:bodyPr>
            <a:lstStyle/>
            <a:p>
              <a:pPr eaLnBrk="0" hangingPunct="0">
                <a:spcBef>
                  <a:spcPct val="20000"/>
                </a:spcBef>
              </a:pPr>
              <a:r>
                <a:rPr lang="es-ES" dirty="0" smtClean="0"/>
                <a:t>Enriquecimiento</a:t>
              </a:r>
              <a:r>
                <a:rPr lang="en-US" dirty="0" smtClean="0"/>
                <a:t> </a:t>
              </a:r>
              <a:r>
                <a:rPr lang="en-US" dirty="0" err="1" smtClean="0"/>
                <a:t>Indice</a:t>
              </a:r>
              <a:endParaRPr lang="en-US" dirty="0"/>
            </a:p>
          </p:txBody>
        </p:sp>
        <p:sp>
          <p:nvSpPr>
            <p:cNvPr id="32" name="Rectangle 31"/>
            <p:cNvSpPr/>
            <p:nvPr/>
          </p:nvSpPr>
          <p:spPr>
            <a:xfrm>
              <a:off x="7010400" y="3886200"/>
              <a:ext cx="2236510" cy="369332"/>
            </a:xfrm>
            <a:prstGeom prst="rect">
              <a:avLst/>
            </a:prstGeom>
            <a:solidFill>
              <a:schemeClr val="bg1"/>
            </a:solidFill>
          </p:spPr>
          <p:txBody>
            <a:bodyPr wrap="none">
              <a:spAutoFit/>
            </a:bodyPr>
            <a:lstStyle/>
            <a:p>
              <a:pPr eaLnBrk="0" hangingPunct="0">
                <a:spcBef>
                  <a:spcPct val="20000"/>
                </a:spcBef>
              </a:pPr>
              <a:r>
                <a:rPr lang="es-ES" dirty="0" smtClean="0"/>
                <a:t>   Estructura</a:t>
              </a:r>
              <a:r>
                <a:rPr lang="en-US" dirty="0" smtClean="0"/>
                <a:t> </a:t>
              </a:r>
              <a:r>
                <a:rPr lang="en-US" dirty="0" err="1" smtClean="0"/>
                <a:t>Indice</a:t>
              </a:r>
              <a:r>
                <a:rPr lang="en-US" dirty="0" smtClean="0"/>
                <a:t>  </a:t>
              </a: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05-X-PlantRoot"/>
          <p:cNvPicPr>
            <a:picLocks noChangeAspect="1" noChangeArrowheads="1"/>
          </p:cNvPicPr>
          <p:nvPr/>
        </p:nvPicPr>
        <p:blipFill>
          <a:blip r:embed="rId2" cstate="print"/>
          <a:srcRect l="19200" r="22400"/>
          <a:stretch>
            <a:fillRect/>
          </a:stretch>
        </p:blipFill>
        <p:spPr bwMode="auto">
          <a:xfrm>
            <a:off x="1295400" y="1752600"/>
            <a:ext cx="2322513" cy="2651125"/>
          </a:xfrm>
          <a:prstGeom prst="rect">
            <a:avLst/>
          </a:prstGeom>
          <a:noFill/>
          <a:ln w="9525">
            <a:noFill/>
            <a:miter lim="800000"/>
            <a:headEnd/>
            <a:tailEnd/>
          </a:ln>
        </p:spPr>
      </p:pic>
      <p:sp>
        <p:nvSpPr>
          <p:cNvPr id="3" name="Text Box 3"/>
          <p:cNvSpPr txBox="1">
            <a:spLocks noChangeArrowheads="1"/>
          </p:cNvSpPr>
          <p:nvPr/>
        </p:nvSpPr>
        <p:spPr bwMode="auto">
          <a:xfrm>
            <a:off x="1981200" y="914400"/>
            <a:ext cx="611188" cy="366713"/>
          </a:xfrm>
          <a:prstGeom prst="rect">
            <a:avLst/>
          </a:prstGeom>
          <a:noFill/>
          <a:ln w="9525">
            <a:noFill/>
            <a:miter lim="800000"/>
            <a:headEnd/>
            <a:tailEnd/>
          </a:ln>
        </p:spPr>
        <p:txBody>
          <a:bodyPr>
            <a:spAutoFit/>
          </a:bodyPr>
          <a:lstStyle/>
          <a:p>
            <a:r>
              <a:rPr lang="en-US"/>
              <a:t>CO</a:t>
            </a:r>
            <a:r>
              <a:rPr lang="en-US" baseline="-25000"/>
              <a:t>2</a:t>
            </a:r>
          </a:p>
        </p:txBody>
      </p:sp>
      <p:sp>
        <p:nvSpPr>
          <p:cNvPr id="4" name="Line 4"/>
          <p:cNvSpPr>
            <a:spLocks noChangeShapeType="1"/>
          </p:cNvSpPr>
          <p:nvPr/>
        </p:nvSpPr>
        <p:spPr bwMode="auto">
          <a:xfrm>
            <a:off x="2286000" y="1219200"/>
            <a:ext cx="0" cy="1524000"/>
          </a:xfrm>
          <a:prstGeom prst="line">
            <a:avLst/>
          </a:prstGeom>
          <a:noFill/>
          <a:ln w="25400">
            <a:solidFill>
              <a:schemeClr val="tx1"/>
            </a:solidFill>
            <a:round/>
            <a:headEnd/>
            <a:tailEnd type="triangle" w="med" len="med"/>
          </a:ln>
        </p:spPr>
        <p:txBody>
          <a:bodyPr/>
          <a:lstStyle/>
          <a:p>
            <a:endParaRPr lang="en-US"/>
          </a:p>
        </p:txBody>
      </p:sp>
      <p:sp>
        <p:nvSpPr>
          <p:cNvPr id="5" name="Text Box 5"/>
          <p:cNvSpPr txBox="1">
            <a:spLocks noChangeArrowheads="1"/>
          </p:cNvSpPr>
          <p:nvPr/>
        </p:nvSpPr>
        <p:spPr bwMode="auto">
          <a:xfrm>
            <a:off x="-76200" y="3017838"/>
            <a:ext cx="1463675" cy="400110"/>
          </a:xfrm>
          <a:prstGeom prst="rect">
            <a:avLst/>
          </a:prstGeom>
          <a:noFill/>
          <a:ln w="25400">
            <a:solidFill>
              <a:srgbClr val="0000FF"/>
            </a:solidFill>
            <a:miter lim="800000"/>
            <a:headEnd/>
            <a:tailEnd/>
          </a:ln>
        </p:spPr>
        <p:txBody>
          <a:bodyPr wrap="square">
            <a:spAutoFit/>
          </a:bodyPr>
          <a:lstStyle/>
          <a:p>
            <a:pPr algn="ctr"/>
            <a:r>
              <a:rPr lang="es-ES" sz="1000" b="1" dirty="0" smtClean="0"/>
              <a:t>hidratos de carbono</a:t>
            </a:r>
            <a:br>
              <a:rPr lang="es-ES" sz="1000" b="1" dirty="0" smtClean="0"/>
            </a:br>
            <a:r>
              <a:rPr lang="es-ES" sz="1000" b="1" dirty="0" smtClean="0"/>
              <a:t>y proteínas</a:t>
            </a:r>
            <a:endParaRPr lang="es-ES" sz="1000" b="1" dirty="0"/>
          </a:p>
        </p:txBody>
      </p:sp>
      <p:sp>
        <p:nvSpPr>
          <p:cNvPr id="6" name="Line 6"/>
          <p:cNvSpPr>
            <a:spLocks noChangeShapeType="1"/>
          </p:cNvSpPr>
          <p:nvPr/>
        </p:nvSpPr>
        <p:spPr bwMode="auto">
          <a:xfrm flipH="1">
            <a:off x="685800" y="2667000"/>
            <a:ext cx="1143000" cy="0"/>
          </a:xfrm>
          <a:prstGeom prst="line">
            <a:avLst/>
          </a:prstGeom>
          <a:noFill/>
          <a:ln w="25400">
            <a:solidFill>
              <a:srgbClr val="0000FF"/>
            </a:solidFill>
            <a:round/>
            <a:headEnd/>
            <a:tailEnd/>
          </a:ln>
        </p:spPr>
        <p:txBody>
          <a:bodyPr/>
          <a:lstStyle/>
          <a:p>
            <a:endParaRPr lang="en-US"/>
          </a:p>
        </p:txBody>
      </p:sp>
      <p:sp>
        <p:nvSpPr>
          <p:cNvPr id="7" name="Line 7"/>
          <p:cNvSpPr>
            <a:spLocks noChangeShapeType="1"/>
          </p:cNvSpPr>
          <p:nvPr/>
        </p:nvSpPr>
        <p:spPr bwMode="auto">
          <a:xfrm>
            <a:off x="685800" y="2667000"/>
            <a:ext cx="0" cy="381000"/>
          </a:xfrm>
          <a:prstGeom prst="line">
            <a:avLst/>
          </a:prstGeom>
          <a:noFill/>
          <a:ln w="25400">
            <a:solidFill>
              <a:srgbClr val="0000FF"/>
            </a:solidFill>
            <a:round/>
            <a:headEnd/>
            <a:tailEnd/>
          </a:ln>
        </p:spPr>
        <p:txBody>
          <a:bodyPr/>
          <a:lstStyle/>
          <a:p>
            <a:endParaRPr lang="en-US"/>
          </a:p>
        </p:txBody>
      </p:sp>
      <p:sp>
        <p:nvSpPr>
          <p:cNvPr id="8" name="Line 8"/>
          <p:cNvSpPr>
            <a:spLocks noChangeShapeType="1"/>
          </p:cNvSpPr>
          <p:nvPr/>
        </p:nvSpPr>
        <p:spPr bwMode="auto">
          <a:xfrm>
            <a:off x="685800" y="3429000"/>
            <a:ext cx="0" cy="533400"/>
          </a:xfrm>
          <a:prstGeom prst="line">
            <a:avLst/>
          </a:prstGeom>
          <a:noFill/>
          <a:ln w="25400">
            <a:solidFill>
              <a:srgbClr val="0000FF"/>
            </a:solidFill>
            <a:round/>
            <a:headEnd/>
            <a:tailEnd/>
          </a:ln>
        </p:spPr>
        <p:txBody>
          <a:bodyPr/>
          <a:lstStyle/>
          <a:p>
            <a:endParaRPr lang="en-US"/>
          </a:p>
        </p:txBody>
      </p:sp>
      <p:sp>
        <p:nvSpPr>
          <p:cNvPr id="9" name="Line 9"/>
          <p:cNvSpPr>
            <a:spLocks noChangeShapeType="1"/>
          </p:cNvSpPr>
          <p:nvPr/>
        </p:nvSpPr>
        <p:spPr bwMode="auto">
          <a:xfrm>
            <a:off x="685800" y="3962400"/>
            <a:ext cx="1143000" cy="0"/>
          </a:xfrm>
          <a:prstGeom prst="line">
            <a:avLst/>
          </a:prstGeom>
          <a:noFill/>
          <a:ln w="25400">
            <a:solidFill>
              <a:srgbClr val="0000FF"/>
            </a:solidFill>
            <a:round/>
            <a:headEnd/>
            <a:tailEnd type="triangle" w="lg" len="lg"/>
          </a:ln>
        </p:spPr>
        <p:txBody>
          <a:bodyPr/>
          <a:lstStyle/>
          <a:p>
            <a:endParaRPr lang="en-US"/>
          </a:p>
        </p:txBody>
      </p:sp>
      <p:sp>
        <p:nvSpPr>
          <p:cNvPr id="10" name="Line 10"/>
          <p:cNvSpPr>
            <a:spLocks noChangeShapeType="1"/>
          </p:cNvSpPr>
          <p:nvPr/>
        </p:nvSpPr>
        <p:spPr bwMode="auto">
          <a:xfrm flipH="1">
            <a:off x="1295400" y="2667000"/>
            <a:ext cx="609600" cy="0"/>
          </a:xfrm>
          <a:prstGeom prst="line">
            <a:avLst/>
          </a:prstGeom>
          <a:noFill/>
          <a:ln w="25400">
            <a:solidFill>
              <a:srgbClr val="FFFF00"/>
            </a:solidFill>
            <a:round/>
            <a:headEnd/>
            <a:tailEnd/>
          </a:ln>
        </p:spPr>
        <p:txBody>
          <a:bodyPr/>
          <a:lstStyle/>
          <a:p>
            <a:endParaRPr lang="en-US"/>
          </a:p>
        </p:txBody>
      </p:sp>
      <p:sp>
        <p:nvSpPr>
          <p:cNvPr id="11" name="Line 11"/>
          <p:cNvSpPr>
            <a:spLocks noChangeShapeType="1"/>
          </p:cNvSpPr>
          <p:nvPr/>
        </p:nvSpPr>
        <p:spPr bwMode="auto">
          <a:xfrm>
            <a:off x="1295400" y="3962400"/>
            <a:ext cx="533400" cy="0"/>
          </a:xfrm>
          <a:prstGeom prst="line">
            <a:avLst/>
          </a:prstGeom>
          <a:noFill/>
          <a:ln w="25400">
            <a:solidFill>
              <a:srgbClr val="FFFF00"/>
            </a:solidFill>
            <a:round/>
            <a:headEnd/>
            <a:tailEnd type="triangle" w="lg" len="lg"/>
          </a:ln>
        </p:spPr>
        <p:txBody>
          <a:bodyPr/>
          <a:lstStyle/>
          <a:p>
            <a:endParaRPr lang="en-US"/>
          </a:p>
        </p:txBody>
      </p:sp>
      <p:sp>
        <p:nvSpPr>
          <p:cNvPr id="14" name="Text Box 14"/>
          <p:cNvSpPr txBox="1">
            <a:spLocks noChangeArrowheads="1"/>
          </p:cNvSpPr>
          <p:nvPr/>
        </p:nvSpPr>
        <p:spPr bwMode="auto">
          <a:xfrm>
            <a:off x="5165725" y="2879725"/>
            <a:ext cx="996950" cy="366713"/>
          </a:xfrm>
          <a:prstGeom prst="rect">
            <a:avLst/>
          </a:prstGeom>
          <a:noFill/>
          <a:ln w="9525">
            <a:noFill/>
            <a:miter lim="800000"/>
            <a:headEnd/>
            <a:tailEnd/>
          </a:ln>
        </p:spPr>
        <p:txBody>
          <a:bodyPr wrap="none">
            <a:spAutoFit/>
          </a:bodyPr>
          <a:lstStyle/>
          <a:p>
            <a:r>
              <a:rPr lang="en-US"/>
              <a:t>bacteria</a:t>
            </a:r>
          </a:p>
        </p:txBody>
      </p:sp>
      <p:sp>
        <p:nvSpPr>
          <p:cNvPr id="15" name="Text Box 15"/>
          <p:cNvSpPr txBox="1">
            <a:spLocks noChangeArrowheads="1"/>
          </p:cNvSpPr>
          <p:nvPr/>
        </p:nvSpPr>
        <p:spPr bwMode="auto">
          <a:xfrm>
            <a:off x="5181600" y="3854450"/>
            <a:ext cx="1314450" cy="366713"/>
          </a:xfrm>
          <a:prstGeom prst="rect">
            <a:avLst/>
          </a:prstGeom>
          <a:noFill/>
          <a:ln w="9525">
            <a:noFill/>
            <a:miter lim="800000"/>
            <a:headEnd/>
            <a:tailEnd/>
          </a:ln>
        </p:spPr>
        <p:txBody>
          <a:bodyPr wrap="none">
            <a:spAutoFit/>
          </a:bodyPr>
          <a:lstStyle/>
          <a:p>
            <a:r>
              <a:rPr lang="en-US" dirty="0" err="1" smtClean="0"/>
              <a:t>nematodos</a:t>
            </a:r>
            <a:endParaRPr lang="en-US" dirty="0"/>
          </a:p>
        </p:txBody>
      </p:sp>
      <p:sp>
        <p:nvSpPr>
          <p:cNvPr id="16" name="Text Box 16"/>
          <p:cNvSpPr txBox="1">
            <a:spLocks noChangeArrowheads="1"/>
          </p:cNvSpPr>
          <p:nvPr/>
        </p:nvSpPr>
        <p:spPr bwMode="auto">
          <a:xfrm>
            <a:off x="5181600" y="4738688"/>
            <a:ext cx="941283" cy="369332"/>
          </a:xfrm>
          <a:prstGeom prst="rect">
            <a:avLst/>
          </a:prstGeom>
          <a:noFill/>
          <a:ln w="9525">
            <a:noFill/>
            <a:miter lim="800000"/>
            <a:headEnd/>
            <a:tailEnd/>
          </a:ln>
        </p:spPr>
        <p:txBody>
          <a:bodyPr wrap="none">
            <a:spAutoFit/>
          </a:bodyPr>
          <a:lstStyle/>
          <a:p>
            <a:r>
              <a:rPr lang="en-US" dirty="0" err="1" smtClean="0"/>
              <a:t>hongos</a:t>
            </a:r>
            <a:endParaRPr lang="en-US" dirty="0"/>
          </a:p>
        </p:txBody>
      </p:sp>
      <p:sp>
        <p:nvSpPr>
          <p:cNvPr id="17" name="Line 17"/>
          <p:cNvSpPr>
            <a:spLocks noChangeShapeType="1"/>
          </p:cNvSpPr>
          <p:nvPr/>
        </p:nvSpPr>
        <p:spPr bwMode="auto">
          <a:xfrm flipV="1">
            <a:off x="4953000" y="3200400"/>
            <a:ext cx="762000" cy="838200"/>
          </a:xfrm>
          <a:prstGeom prst="line">
            <a:avLst/>
          </a:prstGeom>
          <a:noFill/>
          <a:ln w="25400">
            <a:solidFill>
              <a:srgbClr val="0000FF"/>
            </a:solidFill>
            <a:round/>
            <a:headEnd/>
            <a:tailEnd type="triangle" w="lg" len="lg"/>
          </a:ln>
        </p:spPr>
        <p:txBody>
          <a:bodyPr/>
          <a:lstStyle/>
          <a:p>
            <a:endParaRPr lang="en-US"/>
          </a:p>
        </p:txBody>
      </p:sp>
      <p:sp>
        <p:nvSpPr>
          <p:cNvPr id="18" name="Line 18"/>
          <p:cNvSpPr>
            <a:spLocks noChangeShapeType="1"/>
          </p:cNvSpPr>
          <p:nvPr/>
        </p:nvSpPr>
        <p:spPr bwMode="auto">
          <a:xfrm>
            <a:off x="4953000" y="4038600"/>
            <a:ext cx="685800" cy="838200"/>
          </a:xfrm>
          <a:prstGeom prst="line">
            <a:avLst/>
          </a:prstGeom>
          <a:noFill/>
          <a:ln w="25400">
            <a:solidFill>
              <a:srgbClr val="0000FF"/>
            </a:solidFill>
            <a:round/>
            <a:headEnd/>
            <a:tailEnd type="triangle" w="lg" len="lg"/>
          </a:ln>
        </p:spPr>
        <p:txBody>
          <a:bodyPr/>
          <a:lstStyle/>
          <a:p>
            <a:endParaRPr lang="en-US"/>
          </a:p>
        </p:txBody>
      </p:sp>
      <p:sp>
        <p:nvSpPr>
          <p:cNvPr id="19" name="Line 19"/>
          <p:cNvSpPr>
            <a:spLocks noChangeShapeType="1"/>
          </p:cNvSpPr>
          <p:nvPr/>
        </p:nvSpPr>
        <p:spPr bwMode="auto">
          <a:xfrm flipV="1">
            <a:off x="4953000" y="4038600"/>
            <a:ext cx="304800" cy="0"/>
          </a:xfrm>
          <a:prstGeom prst="line">
            <a:avLst/>
          </a:prstGeom>
          <a:noFill/>
          <a:ln w="25400">
            <a:solidFill>
              <a:srgbClr val="0000FF"/>
            </a:solidFill>
            <a:round/>
            <a:headEnd/>
            <a:tailEnd type="triangle" w="lg" len="lg"/>
          </a:ln>
        </p:spPr>
        <p:txBody>
          <a:bodyPr/>
          <a:lstStyle/>
          <a:p>
            <a:endParaRPr lang="en-US"/>
          </a:p>
        </p:txBody>
      </p:sp>
      <p:sp>
        <p:nvSpPr>
          <p:cNvPr id="20" name="Line 20"/>
          <p:cNvSpPr>
            <a:spLocks noChangeShapeType="1"/>
          </p:cNvSpPr>
          <p:nvPr/>
        </p:nvSpPr>
        <p:spPr bwMode="auto">
          <a:xfrm flipV="1">
            <a:off x="5715000" y="4114800"/>
            <a:ext cx="0" cy="685800"/>
          </a:xfrm>
          <a:prstGeom prst="line">
            <a:avLst/>
          </a:prstGeom>
          <a:noFill/>
          <a:ln w="25400">
            <a:solidFill>
              <a:schemeClr val="tx1"/>
            </a:solidFill>
            <a:round/>
            <a:headEnd/>
            <a:tailEnd/>
          </a:ln>
        </p:spPr>
        <p:txBody>
          <a:bodyPr/>
          <a:lstStyle/>
          <a:p>
            <a:endParaRPr lang="en-US"/>
          </a:p>
        </p:txBody>
      </p:sp>
      <p:sp>
        <p:nvSpPr>
          <p:cNvPr id="21" name="Line 21"/>
          <p:cNvSpPr>
            <a:spLocks noChangeShapeType="1"/>
          </p:cNvSpPr>
          <p:nvPr/>
        </p:nvSpPr>
        <p:spPr bwMode="auto">
          <a:xfrm flipV="1">
            <a:off x="5715000" y="3276600"/>
            <a:ext cx="0" cy="685800"/>
          </a:xfrm>
          <a:prstGeom prst="line">
            <a:avLst/>
          </a:prstGeom>
          <a:noFill/>
          <a:ln w="25400">
            <a:solidFill>
              <a:schemeClr val="tx1"/>
            </a:solidFill>
            <a:round/>
            <a:headEnd/>
            <a:tailEnd/>
          </a:ln>
        </p:spPr>
        <p:txBody>
          <a:bodyPr/>
          <a:lstStyle/>
          <a:p>
            <a:endParaRPr lang="en-US"/>
          </a:p>
        </p:txBody>
      </p:sp>
      <p:sp>
        <p:nvSpPr>
          <p:cNvPr id="22" name="Line 22"/>
          <p:cNvSpPr>
            <a:spLocks noChangeShapeType="1"/>
          </p:cNvSpPr>
          <p:nvPr/>
        </p:nvSpPr>
        <p:spPr bwMode="auto">
          <a:xfrm flipV="1">
            <a:off x="5715000" y="1295400"/>
            <a:ext cx="0" cy="1676400"/>
          </a:xfrm>
          <a:prstGeom prst="line">
            <a:avLst/>
          </a:prstGeom>
          <a:noFill/>
          <a:ln w="25400">
            <a:solidFill>
              <a:schemeClr val="tx1"/>
            </a:solidFill>
            <a:round/>
            <a:headEnd/>
            <a:tailEnd type="triangle" w="lg" len="lg"/>
          </a:ln>
        </p:spPr>
        <p:txBody>
          <a:bodyPr/>
          <a:lstStyle/>
          <a:p>
            <a:endParaRPr lang="en-US"/>
          </a:p>
        </p:txBody>
      </p:sp>
      <p:sp>
        <p:nvSpPr>
          <p:cNvPr id="23" name="Text Box 23"/>
          <p:cNvSpPr txBox="1">
            <a:spLocks noChangeArrowheads="1"/>
          </p:cNvSpPr>
          <p:nvPr/>
        </p:nvSpPr>
        <p:spPr bwMode="auto">
          <a:xfrm>
            <a:off x="5408613" y="914400"/>
            <a:ext cx="611187" cy="366713"/>
          </a:xfrm>
          <a:prstGeom prst="rect">
            <a:avLst/>
          </a:prstGeom>
          <a:noFill/>
          <a:ln w="9525">
            <a:noFill/>
            <a:miter lim="800000"/>
            <a:headEnd/>
            <a:tailEnd/>
          </a:ln>
        </p:spPr>
        <p:txBody>
          <a:bodyPr>
            <a:spAutoFit/>
          </a:bodyPr>
          <a:lstStyle/>
          <a:p>
            <a:r>
              <a:rPr lang="en-US"/>
              <a:t>CO</a:t>
            </a:r>
            <a:r>
              <a:rPr lang="en-US" baseline="-25000"/>
              <a:t>2</a:t>
            </a:r>
          </a:p>
        </p:txBody>
      </p:sp>
      <p:sp>
        <p:nvSpPr>
          <p:cNvPr id="24" name="Line 24"/>
          <p:cNvSpPr>
            <a:spLocks noChangeShapeType="1"/>
          </p:cNvSpPr>
          <p:nvPr/>
        </p:nvSpPr>
        <p:spPr bwMode="auto">
          <a:xfrm>
            <a:off x="2286000" y="1752600"/>
            <a:ext cx="0" cy="990600"/>
          </a:xfrm>
          <a:prstGeom prst="line">
            <a:avLst/>
          </a:prstGeom>
          <a:noFill/>
          <a:ln w="25400">
            <a:solidFill>
              <a:srgbClr val="FFFF00"/>
            </a:solidFill>
            <a:round/>
            <a:headEnd/>
            <a:tailEnd type="triangle" w="lg" len="lg"/>
          </a:ln>
        </p:spPr>
        <p:txBody>
          <a:bodyPr/>
          <a:lstStyle/>
          <a:p>
            <a:endParaRPr lang="en-US"/>
          </a:p>
        </p:txBody>
      </p:sp>
      <p:sp>
        <p:nvSpPr>
          <p:cNvPr id="25" name="Line 25"/>
          <p:cNvSpPr>
            <a:spLocks noChangeShapeType="1"/>
          </p:cNvSpPr>
          <p:nvPr/>
        </p:nvSpPr>
        <p:spPr bwMode="auto">
          <a:xfrm flipV="1">
            <a:off x="6019800" y="4114800"/>
            <a:ext cx="0" cy="685800"/>
          </a:xfrm>
          <a:prstGeom prst="line">
            <a:avLst/>
          </a:prstGeom>
          <a:noFill/>
          <a:ln w="25400">
            <a:solidFill>
              <a:srgbClr val="008000"/>
            </a:solidFill>
            <a:round/>
            <a:headEnd/>
            <a:tailEnd/>
          </a:ln>
        </p:spPr>
        <p:txBody>
          <a:bodyPr/>
          <a:lstStyle/>
          <a:p>
            <a:endParaRPr lang="en-US"/>
          </a:p>
        </p:txBody>
      </p:sp>
      <p:sp>
        <p:nvSpPr>
          <p:cNvPr id="26" name="Line 26"/>
          <p:cNvSpPr>
            <a:spLocks noChangeShapeType="1"/>
          </p:cNvSpPr>
          <p:nvPr/>
        </p:nvSpPr>
        <p:spPr bwMode="auto">
          <a:xfrm flipV="1">
            <a:off x="6019800" y="3276600"/>
            <a:ext cx="0" cy="685800"/>
          </a:xfrm>
          <a:prstGeom prst="line">
            <a:avLst/>
          </a:prstGeom>
          <a:noFill/>
          <a:ln w="25400">
            <a:solidFill>
              <a:srgbClr val="008000"/>
            </a:solidFill>
            <a:round/>
            <a:headEnd/>
            <a:tailEnd/>
          </a:ln>
        </p:spPr>
        <p:txBody>
          <a:bodyPr/>
          <a:lstStyle/>
          <a:p>
            <a:endParaRPr lang="en-US"/>
          </a:p>
        </p:txBody>
      </p:sp>
      <p:sp>
        <p:nvSpPr>
          <p:cNvPr id="27" name="Line 27"/>
          <p:cNvSpPr>
            <a:spLocks noChangeShapeType="1"/>
          </p:cNvSpPr>
          <p:nvPr/>
        </p:nvSpPr>
        <p:spPr bwMode="auto">
          <a:xfrm>
            <a:off x="6019800" y="5105400"/>
            <a:ext cx="0" cy="685800"/>
          </a:xfrm>
          <a:prstGeom prst="line">
            <a:avLst/>
          </a:prstGeom>
          <a:noFill/>
          <a:ln w="25400">
            <a:solidFill>
              <a:srgbClr val="008000"/>
            </a:solidFill>
            <a:round/>
            <a:headEnd/>
            <a:tailEnd type="triangle" w="lg" len="lg"/>
          </a:ln>
        </p:spPr>
        <p:txBody>
          <a:bodyPr/>
          <a:lstStyle/>
          <a:p>
            <a:endParaRPr lang="en-US"/>
          </a:p>
        </p:txBody>
      </p:sp>
      <p:sp>
        <p:nvSpPr>
          <p:cNvPr id="28" name="Text Box 28"/>
          <p:cNvSpPr txBox="1">
            <a:spLocks noChangeArrowheads="1"/>
          </p:cNvSpPr>
          <p:nvPr/>
        </p:nvSpPr>
        <p:spPr bwMode="auto">
          <a:xfrm>
            <a:off x="5715000" y="5729288"/>
            <a:ext cx="611188" cy="366712"/>
          </a:xfrm>
          <a:prstGeom prst="rect">
            <a:avLst/>
          </a:prstGeom>
          <a:noFill/>
          <a:ln w="9525">
            <a:noFill/>
            <a:miter lim="800000"/>
            <a:headEnd/>
            <a:tailEnd/>
          </a:ln>
        </p:spPr>
        <p:txBody>
          <a:bodyPr>
            <a:spAutoFit/>
          </a:bodyPr>
          <a:lstStyle/>
          <a:p>
            <a:r>
              <a:rPr lang="en-US"/>
              <a:t>NH</a:t>
            </a:r>
            <a:r>
              <a:rPr lang="en-US" baseline="-25000"/>
              <a:t>3</a:t>
            </a:r>
          </a:p>
        </p:txBody>
      </p:sp>
      <p:sp>
        <p:nvSpPr>
          <p:cNvPr id="29" name="Text Box 29"/>
          <p:cNvSpPr txBox="1">
            <a:spLocks noChangeArrowheads="1"/>
          </p:cNvSpPr>
          <p:nvPr/>
        </p:nvSpPr>
        <p:spPr bwMode="auto">
          <a:xfrm>
            <a:off x="2209800" y="5029200"/>
            <a:ext cx="611188" cy="366713"/>
          </a:xfrm>
          <a:prstGeom prst="rect">
            <a:avLst/>
          </a:prstGeom>
          <a:noFill/>
          <a:ln w="9525">
            <a:noFill/>
            <a:miter lim="800000"/>
            <a:headEnd/>
            <a:tailEnd/>
          </a:ln>
        </p:spPr>
        <p:txBody>
          <a:bodyPr>
            <a:spAutoFit/>
          </a:bodyPr>
          <a:lstStyle/>
          <a:p>
            <a:r>
              <a:rPr lang="en-US"/>
              <a:t>NO</a:t>
            </a:r>
            <a:r>
              <a:rPr lang="en-US" baseline="-25000"/>
              <a:t>3</a:t>
            </a:r>
          </a:p>
        </p:txBody>
      </p:sp>
      <p:sp>
        <p:nvSpPr>
          <p:cNvPr id="30" name="Text Box 31"/>
          <p:cNvSpPr txBox="1">
            <a:spLocks noChangeArrowheads="1"/>
          </p:cNvSpPr>
          <p:nvPr/>
        </p:nvSpPr>
        <p:spPr bwMode="auto">
          <a:xfrm>
            <a:off x="6623050" y="2743200"/>
            <a:ext cx="1314450" cy="641350"/>
          </a:xfrm>
          <a:prstGeom prst="rect">
            <a:avLst/>
          </a:prstGeom>
          <a:noFill/>
          <a:ln w="9525">
            <a:noFill/>
            <a:miter lim="800000"/>
            <a:headEnd/>
            <a:tailEnd/>
          </a:ln>
        </p:spPr>
        <p:txBody>
          <a:bodyPr wrap="none">
            <a:spAutoFit/>
          </a:bodyPr>
          <a:lstStyle/>
          <a:p>
            <a:pPr algn="ctr"/>
            <a:r>
              <a:rPr lang="en-US" dirty="0"/>
              <a:t>protozoa</a:t>
            </a:r>
          </a:p>
          <a:p>
            <a:pPr algn="ctr"/>
            <a:r>
              <a:rPr lang="en-US" dirty="0" err="1" smtClean="0"/>
              <a:t>nematodos</a:t>
            </a:r>
            <a:endParaRPr lang="en-US" dirty="0"/>
          </a:p>
        </p:txBody>
      </p:sp>
      <p:sp>
        <p:nvSpPr>
          <p:cNvPr id="31" name="Text Box 32"/>
          <p:cNvSpPr txBox="1">
            <a:spLocks noChangeArrowheads="1"/>
          </p:cNvSpPr>
          <p:nvPr/>
        </p:nvSpPr>
        <p:spPr bwMode="auto">
          <a:xfrm>
            <a:off x="6623623" y="3579813"/>
            <a:ext cx="1326004" cy="923330"/>
          </a:xfrm>
          <a:prstGeom prst="rect">
            <a:avLst/>
          </a:prstGeom>
          <a:noFill/>
          <a:ln w="9525">
            <a:noFill/>
            <a:miter lim="800000"/>
            <a:headEnd/>
            <a:tailEnd/>
          </a:ln>
        </p:spPr>
        <p:txBody>
          <a:bodyPr wrap="none">
            <a:spAutoFit/>
          </a:bodyPr>
          <a:lstStyle/>
          <a:p>
            <a:pPr algn="ctr"/>
            <a:r>
              <a:rPr lang="en-US" dirty="0" err="1" smtClean="0"/>
              <a:t>nematodos</a:t>
            </a:r>
            <a:endParaRPr lang="en-US" dirty="0"/>
          </a:p>
          <a:p>
            <a:pPr algn="ctr"/>
            <a:r>
              <a:rPr lang="en-US" dirty="0" err="1" smtClean="0"/>
              <a:t>artropodos</a:t>
            </a:r>
            <a:endParaRPr lang="en-US" dirty="0"/>
          </a:p>
          <a:p>
            <a:pPr algn="ctr"/>
            <a:r>
              <a:rPr lang="en-US" dirty="0" err="1" smtClean="0"/>
              <a:t>hongos</a:t>
            </a:r>
            <a:endParaRPr lang="en-US" dirty="0"/>
          </a:p>
        </p:txBody>
      </p:sp>
      <p:sp>
        <p:nvSpPr>
          <p:cNvPr id="32" name="Text Box 33"/>
          <p:cNvSpPr txBox="1">
            <a:spLocks noChangeArrowheads="1"/>
          </p:cNvSpPr>
          <p:nvPr/>
        </p:nvSpPr>
        <p:spPr bwMode="auto">
          <a:xfrm>
            <a:off x="6610350" y="4648200"/>
            <a:ext cx="1314450" cy="641350"/>
          </a:xfrm>
          <a:prstGeom prst="rect">
            <a:avLst/>
          </a:prstGeom>
          <a:noFill/>
          <a:ln w="9525">
            <a:noFill/>
            <a:miter lim="800000"/>
            <a:headEnd/>
            <a:tailEnd/>
          </a:ln>
        </p:spPr>
        <p:txBody>
          <a:bodyPr wrap="none">
            <a:spAutoFit/>
          </a:bodyPr>
          <a:lstStyle/>
          <a:p>
            <a:pPr algn="ctr"/>
            <a:r>
              <a:rPr lang="en-US" dirty="0" err="1" smtClean="0"/>
              <a:t>artropodos</a:t>
            </a:r>
            <a:endParaRPr lang="en-US" dirty="0"/>
          </a:p>
          <a:p>
            <a:pPr algn="ctr"/>
            <a:r>
              <a:rPr lang="en-US" dirty="0" err="1" smtClean="0"/>
              <a:t>nematodos</a:t>
            </a:r>
            <a:endParaRPr lang="en-US" dirty="0"/>
          </a:p>
        </p:txBody>
      </p:sp>
      <p:sp>
        <p:nvSpPr>
          <p:cNvPr id="33" name="Line 34"/>
          <p:cNvSpPr>
            <a:spLocks noChangeShapeType="1"/>
          </p:cNvSpPr>
          <p:nvPr/>
        </p:nvSpPr>
        <p:spPr bwMode="auto">
          <a:xfrm>
            <a:off x="6019800" y="4953000"/>
            <a:ext cx="685800" cy="0"/>
          </a:xfrm>
          <a:prstGeom prst="line">
            <a:avLst/>
          </a:prstGeom>
          <a:noFill/>
          <a:ln w="25400">
            <a:solidFill>
              <a:srgbClr val="0000FF"/>
            </a:solidFill>
            <a:round/>
            <a:headEnd/>
            <a:tailEnd type="triangle" w="lg" len="lg"/>
          </a:ln>
        </p:spPr>
        <p:txBody>
          <a:bodyPr/>
          <a:lstStyle/>
          <a:p>
            <a:endParaRPr lang="en-US"/>
          </a:p>
        </p:txBody>
      </p:sp>
      <p:sp>
        <p:nvSpPr>
          <p:cNvPr id="34" name="Line 35"/>
          <p:cNvSpPr>
            <a:spLocks noChangeShapeType="1"/>
          </p:cNvSpPr>
          <p:nvPr/>
        </p:nvSpPr>
        <p:spPr bwMode="auto">
          <a:xfrm flipV="1">
            <a:off x="6400800" y="4038600"/>
            <a:ext cx="304800" cy="0"/>
          </a:xfrm>
          <a:prstGeom prst="line">
            <a:avLst/>
          </a:prstGeom>
          <a:noFill/>
          <a:ln w="25400">
            <a:solidFill>
              <a:srgbClr val="0000FF"/>
            </a:solidFill>
            <a:round/>
            <a:headEnd/>
            <a:tailEnd type="triangle" w="lg" len="lg"/>
          </a:ln>
        </p:spPr>
        <p:txBody>
          <a:bodyPr/>
          <a:lstStyle/>
          <a:p>
            <a:endParaRPr lang="en-US"/>
          </a:p>
        </p:txBody>
      </p:sp>
      <p:sp>
        <p:nvSpPr>
          <p:cNvPr id="35" name="Line 36"/>
          <p:cNvSpPr>
            <a:spLocks noChangeShapeType="1"/>
          </p:cNvSpPr>
          <p:nvPr/>
        </p:nvSpPr>
        <p:spPr bwMode="auto">
          <a:xfrm flipV="1">
            <a:off x="6172200" y="3063875"/>
            <a:ext cx="533400" cy="0"/>
          </a:xfrm>
          <a:prstGeom prst="line">
            <a:avLst/>
          </a:prstGeom>
          <a:noFill/>
          <a:ln w="25400">
            <a:solidFill>
              <a:srgbClr val="0000FF"/>
            </a:solidFill>
            <a:round/>
            <a:headEnd/>
            <a:tailEnd type="triangle" w="lg" len="lg"/>
          </a:ln>
        </p:spPr>
        <p:txBody>
          <a:bodyPr/>
          <a:lstStyle/>
          <a:p>
            <a:endParaRPr lang="en-US"/>
          </a:p>
        </p:txBody>
      </p:sp>
      <p:sp>
        <p:nvSpPr>
          <p:cNvPr id="36" name="Line 37"/>
          <p:cNvSpPr>
            <a:spLocks noChangeShapeType="1"/>
          </p:cNvSpPr>
          <p:nvPr/>
        </p:nvSpPr>
        <p:spPr bwMode="auto">
          <a:xfrm flipV="1">
            <a:off x="7467600" y="4419600"/>
            <a:ext cx="0" cy="304800"/>
          </a:xfrm>
          <a:prstGeom prst="line">
            <a:avLst/>
          </a:prstGeom>
          <a:noFill/>
          <a:ln w="25400">
            <a:solidFill>
              <a:srgbClr val="008000"/>
            </a:solidFill>
            <a:round/>
            <a:headEnd/>
            <a:tailEnd/>
          </a:ln>
        </p:spPr>
        <p:txBody>
          <a:bodyPr/>
          <a:lstStyle/>
          <a:p>
            <a:endParaRPr lang="en-US"/>
          </a:p>
        </p:txBody>
      </p:sp>
      <p:sp>
        <p:nvSpPr>
          <p:cNvPr id="37" name="Line 38"/>
          <p:cNvSpPr>
            <a:spLocks noChangeShapeType="1"/>
          </p:cNvSpPr>
          <p:nvPr/>
        </p:nvSpPr>
        <p:spPr bwMode="auto">
          <a:xfrm flipV="1">
            <a:off x="7467600" y="3352800"/>
            <a:ext cx="0" cy="304800"/>
          </a:xfrm>
          <a:prstGeom prst="line">
            <a:avLst/>
          </a:prstGeom>
          <a:noFill/>
          <a:ln w="25400">
            <a:solidFill>
              <a:srgbClr val="008000"/>
            </a:solidFill>
            <a:round/>
            <a:headEnd/>
            <a:tailEnd/>
          </a:ln>
        </p:spPr>
        <p:txBody>
          <a:bodyPr/>
          <a:lstStyle/>
          <a:p>
            <a:endParaRPr lang="en-US"/>
          </a:p>
        </p:txBody>
      </p:sp>
      <p:sp>
        <p:nvSpPr>
          <p:cNvPr id="38" name="Line 39"/>
          <p:cNvSpPr>
            <a:spLocks noChangeShapeType="1"/>
          </p:cNvSpPr>
          <p:nvPr/>
        </p:nvSpPr>
        <p:spPr bwMode="auto">
          <a:xfrm flipH="1">
            <a:off x="7466013" y="5257800"/>
            <a:ext cx="1587" cy="533400"/>
          </a:xfrm>
          <a:prstGeom prst="line">
            <a:avLst/>
          </a:prstGeom>
          <a:noFill/>
          <a:ln w="25400">
            <a:solidFill>
              <a:srgbClr val="008000"/>
            </a:solidFill>
            <a:round/>
            <a:headEnd/>
            <a:tailEnd type="triangle" w="lg" len="lg"/>
          </a:ln>
        </p:spPr>
        <p:txBody>
          <a:bodyPr/>
          <a:lstStyle/>
          <a:p>
            <a:endParaRPr lang="en-US"/>
          </a:p>
        </p:txBody>
      </p:sp>
      <p:sp>
        <p:nvSpPr>
          <p:cNvPr id="39" name="Text Box 40"/>
          <p:cNvSpPr txBox="1">
            <a:spLocks noChangeArrowheads="1"/>
          </p:cNvSpPr>
          <p:nvPr/>
        </p:nvSpPr>
        <p:spPr bwMode="auto">
          <a:xfrm>
            <a:off x="7161213" y="5729288"/>
            <a:ext cx="611187" cy="366712"/>
          </a:xfrm>
          <a:prstGeom prst="rect">
            <a:avLst/>
          </a:prstGeom>
          <a:noFill/>
          <a:ln w="9525">
            <a:noFill/>
            <a:miter lim="800000"/>
            <a:headEnd/>
            <a:tailEnd/>
          </a:ln>
        </p:spPr>
        <p:txBody>
          <a:bodyPr>
            <a:spAutoFit/>
          </a:bodyPr>
          <a:lstStyle/>
          <a:p>
            <a:r>
              <a:rPr lang="en-US"/>
              <a:t>NH</a:t>
            </a:r>
            <a:r>
              <a:rPr lang="en-US" baseline="-25000"/>
              <a:t>3</a:t>
            </a:r>
          </a:p>
        </p:txBody>
      </p:sp>
      <p:sp>
        <p:nvSpPr>
          <p:cNvPr id="40" name="Text Box 41"/>
          <p:cNvSpPr txBox="1">
            <a:spLocks noChangeArrowheads="1"/>
          </p:cNvSpPr>
          <p:nvPr/>
        </p:nvSpPr>
        <p:spPr bwMode="auto">
          <a:xfrm>
            <a:off x="7848600" y="3733800"/>
            <a:ext cx="1371600" cy="646331"/>
          </a:xfrm>
          <a:prstGeom prst="rect">
            <a:avLst/>
          </a:prstGeom>
          <a:noFill/>
          <a:ln w="9525">
            <a:noFill/>
            <a:miter lim="800000"/>
            <a:headEnd/>
            <a:tailEnd/>
          </a:ln>
        </p:spPr>
        <p:txBody>
          <a:bodyPr wrap="square">
            <a:spAutoFit/>
          </a:bodyPr>
          <a:lstStyle/>
          <a:p>
            <a:pPr algn="ctr"/>
            <a:r>
              <a:rPr lang="en-US" dirty="0" err="1" smtClean="0"/>
              <a:t>otro</a:t>
            </a:r>
            <a:endParaRPr lang="en-US" dirty="0"/>
          </a:p>
          <a:p>
            <a:pPr algn="ctr"/>
            <a:r>
              <a:rPr lang="en-US" dirty="0" err="1" smtClean="0"/>
              <a:t>organismos</a:t>
            </a:r>
            <a:endParaRPr lang="en-US" dirty="0"/>
          </a:p>
        </p:txBody>
      </p:sp>
      <p:sp>
        <p:nvSpPr>
          <p:cNvPr id="41" name="Line 42"/>
          <p:cNvSpPr>
            <a:spLocks noChangeShapeType="1"/>
          </p:cNvSpPr>
          <p:nvPr/>
        </p:nvSpPr>
        <p:spPr bwMode="auto">
          <a:xfrm flipV="1">
            <a:off x="7924800" y="4038600"/>
            <a:ext cx="304800" cy="0"/>
          </a:xfrm>
          <a:prstGeom prst="line">
            <a:avLst/>
          </a:prstGeom>
          <a:noFill/>
          <a:ln w="25400">
            <a:solidFill>
              <a:srgbClr val="0000FF"/>
            </a:solidFill>
            <a:round/>
            <a:headEnd/>
            <a:tailEnd type="triangle" w="lg" len="lg"/>
          </a:ln>
        </p:spPr>
        <p:txBody>
          <a:bodyPr/>
          <a:lstStyle/>
          <a:p>
            <a:endParaRPr lang="en-US"/>
          </a:p>
        </p:txBody>
      </p:sp>
      <p:sp>
        <p:nvSpPr>
          <p:cNvPr id="42" name="Line 43"/>
          <p:cNvSpPr>
            <a:spLocks noChangeShapeType="1"/>
          </p:cNvSpPr>
          <p:nvPr/>
        </p:nvSpPr>
        <p:spPr bwMode="auto">
          <a:xfrm>
            <a:off x="7848600" y="3048000"/>
            <a:ext cx="457200" cy="762000"/>
          </a:xfrm>
          <a:prstGeom prst="line">
            <a:avLst/>
          </a:prstGeom>
          <a:noFill/>
          <a:ln w="25400">
            <a:solidFill>
              <a:srgbClr val="0000FF"/>
            </a:solidFill>
            <a:round/>
            <a:headEnd/>
            <a:tailEnd type="triangle" w="lg" len="lg"/>
          </a:ln>
        </p:spPr>
        <p:txBody>
          <a:bodyPr/>
          <a:lstStyle/>
          <a:p>
            <a:endParaRPr lang="en-US"/>
          </a:p>
        </p:txBody>
      </p:sp>
      <p:sp>
        <p:nvSpPr>
          <p:cNvPr id="43" name="Line 44"/>
          <p:cNvSpPr>
            <a:spLocks noChangeShapeType="1"/>
          </p:cNvSpPr>
          <p:nvPr/>
        </p:nvSpPr>
        <p:spPr bwMode="auto">
          <a:xfrm flipV="1">
            <a:off x="7848600" y="4343400"/>
            <a:ext cx="457200" cy="609600"/>
          </a:xfrm>
          <a:prstGeom prst="line">
            <a:avLst/>
          </a:prstGeom>
          <a:noFill/>
          <a:ln w="25400">
            <a:solidFill>
              <a:srgbClr val="0000FF"/>
            </a:solidFill>
            <a:round/>
            <a:headEnd/>
            <a:tailEnd type="triangle" w="lg" len="lg"/>
          </a:ln>
        </p:spPr>
        <p:txBody>
          <a:bodyPr/>
          <a:lstStyle/>
          <a:p>
            <a:endParaRPr lang="en-US"/>
          </a:p>
        </p:txBody>
      </p:sp>
      <p:sp>
        <p:nvSpPr>
          <p:cNvPr id="44" name="Line 45"/>
          <p:cNvSpPr>
            <a:spLocks noChangeShapeType="1"/>
          </p:cNvSpPr>
          <p:nvPr/>
        </p:nvSpPr>
        <p:spPr bwMode="auto">
          <a:xfrm flipH="1">
            <a:off x="8761413" y="4343400"/>
            <a:ext cx="1587" cy="1447800"/>
          </a:xfrm>
          <a:prstGeom prst="line">
            <a:avLst/>
          </a:prstGeom>
          <a:noFill/>
          <a:ln w="25400">
            <a:solidFill>
              <a:srgbClr val="008000"/>
            </a:solidFill>
            <a:round/>
            <a:headEnd/>
            <a:tailEnd type="triangle" w="lg" len="lg"/>
          </a:ln>
        </p:spPr>
        <p:txBody>
          <a:bodyPr/>
          <a:lstStyle/>
          <a:p>
            <a:endParaRPr lang="en-US"/>
          </a:p>
        </p:txBody>
      </p:sp>
      <p:sp>
        <p:nvSpPr>
          <p:cNvPr id="45" name="Text Box 46"/>
          <p:cNvSpPr txBox="1">
            <a:spLocks noChangeArrowheads="1"/>
          </p:cNvSpPr>
          <p:nvPr/>
        </p:nvSpPr>
        <p:spPr bwMode="auto">
          <a:xfrm>
            <a:off x="8456613" y="5729288"/>
            <a:ext cx="611187" cy="366712"/>
          </a:xfrm>
          <a:prstGeom prst="rect">
            <a:avLst/>
          </a:prstGeom>
          <a:noFill/>
          <a:ln w="9525">
            <a:noFill/>
            <a:miter lim="800000"/>
            <a:headEnd/>
            <a:tailEnd/>
          </a:ln>
        </p:spPr>
        <p:txBody>
          <a:bodyPr>
            <a:spAutoFit/>
          </a:bodyPr>
          <a:lstStyle/>
          <a:p>
            <a:r>
              <a:rPr lang="en-US"/>
              <a:t>NH</a:t>
            </a:r>
            <a:r>
              <a:rPr lang="en-US" baseline="-25000"/>
              <a:t>3</a:t>
            </a:r>
          </a:p>
        </p:txBody>
      </p:sp>
      <p:sp>
        <p:nvSpPr>
          <p:cNvPr id="46" name="Line 47"/>
          <p:cNvSpPr>
            <a:spLocks noChangeShapeType="1"/>
          </p:cNvSpPr>
          <p:nvPr/>
        </p:nvSpPr>
        <p:spPr bwMode="auto">
          <a:xfrm flipH="1" flipV="1">
            <a:off x="7239000" y="4419600"/>
            <a:ext cx="1588" cy="304800"/>
          </a:xfrm>
          <a:prstGeom prst="line">
            <a:avLst/>
          </a:prstGeom>
          <a:noFill/>
          <a:ln w="25400">
            <a:solidFill>
              <a:schemeClr val="tx1"/>
            </a:solidFill>
            <a:round/>
            <a:headEnd/>
            <a:tailEnd/>
          </a:ln>
        </p:spPr>
        <p:txBody>
          <a:bodyPr/>
          <a:lstStyle/>
          <a:p>
            <a:endParaRPr lang="en-US"/>
          </a:p>
        </p:txBody>
      </p:sp>
      <p:sp>
        <p:nvSpPr>
          <p:cNvPr id="47" name="Line 48"/>
          <p:cNvSpPr>
            <a:spLocks noChangeShapeType="1"/>
          </p:cNvSpPr>
          <p:nvPr/>
        </p:nvSpPr>
        <p:spPr bwMode="auto">
          <a:xfrm flipV="1">
            <a:off x="7239000" y="3352800"/>
            <a:ext cx="1588" cy="304800"/>
          </a:xfrm>
          <a:prstGeom prst="line">
            <a:avLst/>
          </a:prstGeom>
          <a:noFill/>
          <a:ln w="25400">
            <a:solidFill>
              <a:schemeClr val="tx1"/>
            </a:solidFill>
            <a:round/>
            <a:headEnd/>
            <a:tailEnd/>
          </a:ln>
        </p:spPr>
        <p:txBody>
          <a:bodyPr/>
          <a:lstStyle/>
          <a:p>
            <a:endParaRPr lang="en-US"/>
          </a:p>
        </p:txBody>
      </p:sp>
      <p:sp>
        <p:nvSpPr>
          <p:cNvPr id="48" name="Line 49"/>
          <p:cNvSpPr>
            <a:spLocks noChangeShapeType="1"/>
          </p:cNvSpPr>
          <p:nvPr/>
        </p:nvSpPr>
        <p:spPr bwMode="auto">
          <a:xfrm flipV="1">
            <a:off x="7240588" y="1295400"/>
            <a:ext cx="0" cy="1676400"/>
          </a:xfrm>
          <a:prstGeom prst="line">
            <a:avLst/>
          </a:prstGeom>
          <a:noFill/>
          <a:ln w="25400">
            <a:solidFill>
              <a:schemeClr val="tx1"/>
            </a:solidFill>
            <a:round/>
            <a:headEnd/>
            <a:tailEnd type="triangle" w="lg" len="lg"/>
          </a:ln>
        </p:spPr>
        <p:txBody>
          <a:bodyPr/>
          <a:lstStyle/>
          <a:p>
            <a:endParaRPr lang="en-US"/>
          </a:p>
        </p:txBody>
      </p:sp>
      <p:sp>
        <p:nvSpPr>
          <p:cNvPr id="49" name="Text Box 50"/>
          <p:cNvSpPr txBox="1">
            <a:spLocks noChangeArrowheads="1"/>
          </p:cNvSpPr>
          <p:nvPr/>
        </p:nvSpPr>
        <p:spPr bwMode="auto">
          <a:xfrm>
            <a:off x="6934200" y="914400"/>
            <a:ext cx="611188" cy="366713"/>
          </a:xfrm>
          <a:prstGeom prst="rect">
            <a:avLst/>
          </a:prstGeom>
          <a:noFill/>
          <a:ln w="9525">
            <a:noFill/>
            <a:miter lim="800000"/>
            <a:headEnd/>
            <a:tailEnd/>
          </a:ln>
        </p:spPr>
        <p:txBody>
          <a:bodyPr>
            <a:spAutoFit/>
          </a:bodyPr>
          <a:lstStyle/>
          <a:p>
            <a:r>
              <a:rPr lang="en-US"/>
              <a:t>CO</a:t>
            </a:r>
            <a:r>
              <a:rPr lang="en-US" baseline="-25000"/>
              <a:t>2</a:t>
            </a:r>
          </a:p>
        </p:txBody>
      </p:sp>
      <p:sp>
        <p:nvSpPr>
          <p:cNvPr id="50" name="Line 51"/>
          <p:cNvSpPr>
            <a:spLocks noChangeShapeType="1"/>
          </p:cNvSpPr>
          <p:nvPr/>
        </p:nvSpPr>
        <p:spPr bwMode="auto">
          <a:xfrm flipV="1">
            <a:off x="8534400" y="1295400"/>
            <a:ext cx="1588" cy="2514600"/>
          </a:xfrm>
          <a:prstGeom prst="line">
            <a:avLst/>
          </a:prstGeom>
          <a:noFill/>
          <a:ln w="25400">
            <a:solidFill>
              <a:schemeClr val="tx1"/>
            </a:solidFill>
            <a:round/>
            <a:headEnd/>
            <a:tailEnd type="triangle" w="lg" len="lg"/>
          </a:ln>
        </p:spPr>
        <p:txBody>
          <a:bodyPr/>
          <a:lstStyle/>
          <a:p>
            <a:endParaRPr lang="en-US"/>
          </a:p>
        </p:txBody>
      </p:sp>
      <p:sp>
        <p:nvSpPr>
          <p:cNvPr id="51" name="Text Box 52"/>
          <p:cNvSpPr txBox="1">
            <a:spLocks noChangeArrowheads="1"/>
          </p:cNvSpPr>
          <p:nvPr/>
        </p:nvSpPr>
        <p:spPr bwMode="auto">
          <a:xfrm>
            <a:off x="8229600" y="914400"/>
            <a:ext cx="611188" cy="366713"/>
          </a:xfrm>
          <a:prstGeom prst="rect">
            <a:avLst/>
          </a:prstGeom>
          <a:noFill/>
          <a:ln w="9525">
            <a:noFill/>
            <a:miter lim="800000"/>
            <a:headEnd/>
            <a:tailEnd/>
          </a:ln>
        </p:spPr>
        <p:txBody>
          <a:bodyPr>
            <a:spAutoFit/>
          </a:bodyPr>
          <a:lstStyle/>
          <a:p>
            <a:r>
              <a:rPr lang="en-US"/>
              <a:t>CO</a:t>
            </a:r>
            <a:r>
              <a:rPr lang="en-US" baseline="-25000"/>
              <a:t>2</a:t>
            </a:r>
          </a:p>
        </p:txBody>
      </p:sp>
      <p:sp>
        <p:nvSpPr>
          <p:cNvPr id="52" name="Line 53"/>
          <p:cNvSpPr>
            <a:spLocks noChangeShapeType="1"/>
          </p:cNvSpPr>
          <p:nvPr/>
        </p:nvSpPr>
        <p:spPr bwMode="auto">
          <a:xfrm>
            <a:off x="8763000" y="6019800"/>
            <a:ext cx="0" cy="533400"/>
          </a:xfrm>
          <a:prstGeom prst="line">
            <a:avLst/>
          </a:prstGeom>
          <a:noFill/>
          <a:ln w="25400">
            <a:solidFill>
              <a:srgbClr val="008000"/>
            </a:solidFill>
            <a:round/>
            <a:headEnd/>
            <a:tailEnd type="none" w="lg" len="lg"/>
          </a:ln>
        </p:spPr>
        <p:txBody>
          <a:bodyPr/>
          <a:lstStyle/>
          <a:p>
            <a:endParaRPr lang="en-US"/>
          </a:p>
        </p:txBody>
      </p:sp>
      <p:sp>
        <p:nvSpPr>
          <p:cNvPr id="53" name="Line 54"/>
          <p:cNvSpPr>
            <a:spLocks noChangeShapeType="1"/>
          </p:cNvSpPr>
          <p:nvPr/>
        </p:nvSpPr>
        <p:spPr bwMode="auto">
          <a:xfrm rot="-5400000">
            <a:off x="7200900" y="4991100"/>
            <a:ext cx="0" cy="3124200"/>
          </a:xfrm>
          <a:prstGeom prst="line">
            <a:avLst/>
          </a:prstGeom>
          <a:noFill/>
          <a:ln w="25400">
            <a:solidFill>
              <a:srgbClr val="008000"/>
            </a:solidFill>
            <a:round/>
            <a:headEnd/>
            <a:tailEnd/>
          </a:ln>
        </p:spPr>
        <p:txBody>
          <a:bodyPr/>
          <a:lstStyle/>
          <a:p>
            <a:endParaRPr lang="en-US"/>
          </a:p>
        </p:txBody>
      </p:sp>
      <p:sp>
        <p:nvSpPr>
          <p:cNvPr id="54" name="Line 55"/>
          <p:cNvSpPr>
            <a:spLocks noChangeShapeType="1"/>
          </p:cNvSpPr>
          <p:nvPr/>
        </p:nvSpPr>
        <p:spPr bwMode="auto">
          <a:xfrm>
            <a:off x="7467600" y="6019800"/>
            <a:ext cx="0" cy="533400"/>
          </a:xfrm>
          <a:prstGeom prst="line">
            <a:avLst/>
          </a:prstGeom>
          <a:noFill/>
          <a:ln w="25400">
            <a:solidFill>
              <a:srgbClr val="008000"/>
            </a:solidFill>
            <a:round/>
            <a:headEnd/>
            <a:tailEnd type="none" w="lg" len="lg"/>
          </a:ln>
        </p:spPr>
        <p:txBody>
          <a:bodyPr/>
          <a:lstStyle/>
          <a:p>
            <a:endParaRPr lang="en-US"/>
          </a:p>
        </p:txBody>
      </p:sp>
      <p:sp>
        <p:nvSpPr>
          <p:cNvPr id="55" name="Line 56"/>
          <p:cNvSpPr>
            <a:spLocks noChangeShapeType="1"/>
          </p:cNvSpPr>
          <p:nvPr/>
        </p:nvSpPr>
        <p:spPr bwMode="auto">
          <a:xfrm rot="-5400000">
            <a:off x="4114800" y="4953000"/>
            <a:ext cx="0" cy="3200400"/>
          </a:xfrm>
          <a:prstGeom prst="line">
            <a:avLst/>
          </a:prstGeom>
          <a:noFill/>
          <a:ln w="25400">
            <a:solidFill>
              <a:srgbClr val="008000"/>
            </a:solidFill>
            <a:round/>
            <a:headEnd/>
            <a:tailEnd/>
          </a:ln>
        </p:spPr>
        <p:txBody>
          <a:bodyPr/>
          <a:lstStyle/>
          <a:p>
            <a:endParaRPr lang="en-US"/>
          </a:p>
        </p:txBody>
      </p:sp>
      <p:sp>
        <p:nvSpPr>
          <p:cNvPr id="56" name="Line 57"/>
          <p:cNvSpPr>
            <a:spLocks noChangeShapeType="1"/>
          </p:cNvSpPr>
          <p:nvPr/>
        </p:nvSpPr>
        <p:spPr bwMode="auto">
          <a:xfrm rot="10800000">
            <a:off x="2514600" y="4038600"/>
            <a:ext cx="0" cy="990600"/>
          </a:xfrm>
          <a:prstGeom prst="line">
            <a:avLst/>
          </a:prstGeom>
          <a:noFill/>
          <a:ln w="25400">
            <a:solidFill>
              <a:srgbClr val="008000"/>
            </a:solidFill>
            <a:round/>
            <a:headEnd/>
            <a:tailEnd/>
          </a:ln>
        </p:spPr>
        <p:txBody>
          <a:bodyPr/>
          <a:lstStyle/>
          <a:p>
            <a:endParaRPr lang="en-US"/>
          </a:p>
        </p:txBody>
      </p:sp>
      <p:sp>
        <p:nvSpPr>
          <p:cNvPr id="57" name="Line 58"/>
          <p:cNvSpPr>
            <a:spLocks noChangeShapeType="1"/>
          </p:cNvSpPr>
          <p:nvPr/>
        </p:nvSpPr>
        <p:spPr bwMode="auto">
          <a:xfrm rot="-5400000">
            <a:off x="2324100" y="4229100"/>
            <a:ext cx="381000" cy="0"/>
          </a:xfrm>
          <a:prstGeom prst="line">
            <a:avLst/>
          </a:prstGeom>
          <a:noFill/>
          <a:ln w="25400">
            <a:solidFill>
              <a:srgbClr val="FFFF00"/>
            </a:solidFill>
            <a:round/>
            <a:headEnd/>
            <a:tailEnd type="triangle" w="lg" len="lg"/>
          </a:ln>
        </p:spPr>
        <p:txBody>
          <a:bodyPr/>
          <a:lstStyle/>
          <a:p>
            <a:endParaRPr lang="en-US"/>
          </a:p>
        </p:txBody>
      </p:sp>
      <p:sp>
        <p:nvSpPr>
          <p:cNvPr id="58" name="Line 59"/>
          <p:cNvSpPr>
            <a:spLocks noChangeShapeType="1"/>
          </p:cNvSpPr>
          <p:nvPr/>
        </p:nvSpPr>
        <p:spPr bwMode="auto">
          <a:xfrm flipH="1" flipV="1">
            <a:off x="7239000" y="533400"/>
            <a:ext cx="1588" cy="381000"/>
          </a:xfrm>
          <a:prstGeom prst="line">
            <a:avLst/>
          </a:prstGeom>
          <a:noFill/>
          <a:ln w="25400">
            <a:solidFill>
              <a:schemeClr val="tx1"/>
            </a:solidFill>
            <a:round/>
            <a:headEnd/>
            <a:tailEnd type="none" w="lg" len="lg"/>
          </a:ln>
        </p:spPr>
        <p:txBody>
          <a:bodyPr/>
          <a:lstStyle/>
          <a:p>
            <a:endParaRPr lang="en-US"/>
          </a:p>
        </p:txBody>
      </p:sp>
      <p:sp>
        <p:nvSpPr>
          <p:cNvPr id="59" name="Line 60"/>
          <p:cNvSpPr>
            <a:spLocks noChangeShapeType="1"/>
          </p:cNvSpPr>
          <p:nvPr/>
        </p:nvSpPr>
        <p:spPr bwMode="auto">
          <a:xfrm flipH="1" flipV="1">
            <a:off x="8532813" y="533400"/>
            <a:ext cx="1587" cy="381000"/>
          </a:xfrm>
          <a:prstGeom prst="line">
            <a:avLst/>
          </a:prstGeom>
          <a:noFill/>
          <a:ln w="25400">
            <a:solidFill>
              <a:schemeClr val="tx1"/>
            </a:solidFill>
            <a:round/>
            <a:headEnd/>
            <a:tailEnd type="none" w="lg" len="lg"/>
          </a:ln>
        </p:spPr>
        <p:txBody>
          <a:bodyPr/>
          <a:lstStyle/>
          <a:p>
            <a:endParaRPr lang="en-US"/>
          </a:p>
        </p:txBody>
      </p:sp>
      <p:sp>
        <p:nvSpPr>
          <p:cNvPr id="60" name="Line 61"/>
          <p:cNvSpPr>
            <a:spLocks noChangeShapeType="1"/>
          </p:cNvSpPr>
          <p:nvPr/>
        </p:nvSpPr>
        <p:spPr bwMode="auto">
          <a:xfrm flipH="1" flipV="1">
            <a:off x="5715000" y="533400"/>
            <a:ext cx="1588" cy="381000"/>
          </a:xfrm>
          <a:prstGeom prst="line">
            <a:avLst/>
          </a:prstGeom>
          <a:noFill/>
          <a:ln w="25400">
            <a:solidFill>
              <a:schemeClr val="tx1"/>
            </a:solidFill>
            <a:round/>
            <a:headEnd/>
            <a:tailEnd type="none" w="lg" len="lg"/>
          </a:ln>
        </p:spPr>
        <p:txBody>
          <a:bodyPr/>
          <a:lstStyle/>
          <a:p>
            <a:endParaRPr lang="en-US"/>
          </a:p>
        </p:txBody>
      </p:sp>
      <p:sp>
        <p:nvSpPr>
          <p:cNvPr id="61" name="Line 62"/>
          <p:cNvSpPr>
            <a:spLocks noChangeShapeType="1"/>
          </p:cNvSpPr>
          <p:nvPr/>
        </p:nvSpPr>
        <p:spPr bwMode="auto">
          <a:xfrm flipH="1" flipV="1">
            <a:off x="2286000" y="533400"/>
            <a:ext cx="1588" cy="381000"/>
          </a:xfrm>
          <a:prstGeom prst="line">
            <a:avLst/>
          </a:prstGeom>
          <a:noFill/>
          <a:ln w="25400">
            <a:solidFill>
              <a:schemeClr val="tx1"/>
            </a:solidFill>
            <a:round/>
            <a:headEnd/>
            <a:tailEnd type="none" w="lg" len="lg"/>
          </a:ln>
        </p:spPr>
        <p:txBody>
          <a:bodyPr/>
          <a:lstStyle/>
          <a:p>
            <a:endParaRPr lang="en-US"/>
          </a:p>
        </p:txBody>
      </p:sp>
      <p:sp>
        <p:nvSpPr>
          <p:cNvPr id="62" name="Line 63"/>
          <p:cNvSpPr>
            <a:spLocks noChangeShapeType="1"/>
          </p:cNvSpPr>
          <p:nvPr/>
        </p:nvSpPr>
        <p:spPr bwMode="auto">
          <a:xfrm rot="5400000" flipH="1" flipV="1">
            <a:off x="5410200" y="-2590800"/>
            <a:ext cx="0" cy="6248400"/>
          </a:xfrm>
          <a:prstGeom prst="line">
            <a:avLst/>
          </a:prstGeom>
          <a:noFill/>
          <a:ln w="25400">
            <a:solidFill>
              <a:schemeClr val="tx1"/>
            </a:solidFill>
            <a:round/>
            <a:headEnd/>
            <a:tailEnd type="none" w="lg" len="lg"/>
          </a:ln>
        </p:spPr>
        <p:txBody>
          <a:bodyPr/>
          <a:lstStyle/>
          <a:p>
            <a:endParaRPr lang="en-US"/>
          </a:p>
        </p:txBody>
      </p:sp>
      <p:sp>
        <p:nvSpPr>
          <p:cNvPr id="64" name="Line 70"/>
          <p:cNvSpPr>
            <a:spLocks noChangeShapeType="1"/>
          </p:cNvSpPr>
          <p:nvPr/>
        </p:nvSpPr>
        <p:spPr bwMode="auto">
          <a:xfrm>
            <a:off x="6019800" y="6019800"/>
            <a:ext cx="0" cy="533400"/>
          </a:xfrm>
          <a:prstGeom prst="line">
            <a:avLst/>
          </a:prstGeom>
          <a:noFill/>
          <a:ln w="25400">
            <a:solidFill>
              <a:srgbClr val="008000"/>
            </a:solidFill>
            <a:round/>
            <a:headEnd/>
            <a:tailEnd type="none" w="lg" len="lg"/>
          </a:ln>
        </p:spPr>
        <p:txBody>
          <a:bodyPr/>
          <a:lstStyle/>
          <a:p>
            <a:endParaRPr lang="en-US"/>
          </a:p>
        </p:txBody>
      </p:sp>
      <p:sp>
        <p:nvSpPr>
          <p:cNvPr id="65" name="Line 71"/>
          <p:cNvSpPr>
            <a:spLocks noChangeShapeType="1"/>
          </p:cNvSpPr>
          <p:nvPr/>
        </p:nvSpPr>
        <p:spPr bwMode="auto">
          <a:xfrm>
            <a:off x="2514600" y="5410200"/>
            <a:ext cx="0" cy="1143000"/>
          </a:xfrm>
          <a:prstGeom prst="line">
            <a:avLst/>
          </a:prstGeom>
          <a:noFill/>
          <a:ln w="25400">
            <a:solidFill>
              <a:srgbClr val="008000"/>
            </a:solidFill>
            <a:round/>
            <a:headEnd type="triangle" w="lg" len="lg"/>
            <a:tailEnd type="none" w="lg" len="lg"/>
          </a:ln>
        </p:spPr>
        <p:txBody>
          <a:bodyPr/>
          <a:lstStyle/>
          <a:p>
            <a:endParaRPr lang="en-US"/>
          </a:p>
        </p:txBody>
      </p:sp>
      <p:sp>
        <p:nvSpPr>
          <p:cNvPr id="71" name="TextBox 70">
            <a:hlinkClick r:id="" action="ppaction://noaction" highlightClick="1"/>
          </p:cNvPr>
          <p:cNvSpPr txBox="1">
            <a:spLocks noChangeArrowheads="1"/>
          </p:cNvSpPr>
          <p:nvPr/>
        </p:nvSpPr>
        <p:spPr bwMode="auto">
          <a:xfrm>
            <a:off x="3657600" y="1991380"/>
            <a:ext cx="5486400" cy="461665"/>
          </a:xfrm>
          <a:prstGeom prst="rect">
            <a:avLst/>
          </a:prstGeom>
          <a:solidFill>
            <a:srgbClr val="FFFF00">
              <a:alpha val="92155"/>
            </a:srgbClr>
          </a:solidFill>
          <a:ln w="9525">
            <a:solidFill>
              <a:schemeClr val="tx1"/>
            </a:solidFill>
            <a:miter lim="800000"/>
            <a:headEnd/>
            <a:tailEnd/>
          </a:ln>
        </p:spPr>
        <p:txBody>
          <a:bodyPr wrap="square">
            <a:spAutoFit/>
          </a:bodyPr>
          <a:lstStyle/>
          <a:p>
            <a:r>
              <a:rPr lang="es-ES" sz="2400" dirty="0" smtClean="0"/>
              <a:t>Los nematodos en cada nivel trófico</a:t>
            </a:r>
            <a:endParaRPr lang="es-ES" sz="2400" dirty="0"/>
          </a:p>
        </p:txBody>
      </p:sp>
      <p:sp>
        <p:nvSpPr>
          <p:cNvPr id="72" name="TextBox 71">
            <a:hlinkClick r:id="" action="ppaction://noaction" highlightClick="1"/>
          </p:cNvPr>
          <p:cNvSpPr txBox="1">
            <a:spLocks noChangeArrowheads="1"/>
          </p:cNvSpPr>
          <p:nvPr/>
        </p:nvSpPr>
        <p:spPr bwMode="auto">
          <a:xfrm>
            <a:off x="0" y="57090"/>
            <a:ext cx="8001000" cy="400110"/>
          </a:xfrm>
          <a:prstGeom prst="rect">
            <a:avLst/>
          </a:prstGeom>
          <a:solidFill>
            <a:srgbClr val="FFFF00">
              <a:alpha val="92155"/>
            </a:srgbClr>
          </a:solidFill>
          <a:ln w="9525">
            <a:solidFill>
              <a:schemeClr val="tx1"/>
            </a:solidFill>
            <a:miter lim="800000"/>
            <a:headEnd/>
            <a:tailEnd/>
          </a:ln>
        </p:spPr>
        <p:txBody>
          <a:bodyPr wrap="square">
            <a:spAutoFit/>
          </a:bodyPr>
          <a:lstStyle/>
          <a:p>
            <a:r>
              <a:rPr lang="es-ES" sz="2000" dirty="0" smtClean="0"/>
              <a:t>Economía de los Ecosistemas: Carbono y Energía son las Monedas</a:t>
            </a:r>
            <a:endParaRPr lang="es-ES" sz="2000" dirty="0"/>
          </a:p>
        </p:txBody>
      </p:sp>
      <p:grpSp>
        <p:nvGrpSpPr>
          <p:cNvPr id="12" name="Group 76"/>
          <p:cNvGrpSpPr/>
          <p:nvPr/>
        </p:nvGrpSpPr>
        <p:grpSpPr>
          <a:xfrm>
            <a:off x="3581400" y="3657600"/>
            <a:ext cx="1447800" cy="1162110"/>
            <a:chOff x="3581400" y="3657600"/>
            <a:chExt cx="1447800" cy="1162110"/>
          </a:xfrm>
        </p:grpSpPr>
        <p:sp>
          <p:nvSpPr>
            <p:cNvPr id="13" name="Line 13"/>
            <p:cNvSpPr>
              <a:spLocks noChangeShapeType="1"/>
            </p:cNvSpPr>
            <p:nvPr/>
          </p:nvSpPr>
          <p:spPr bwMode="auto">
            <a:xfrm>
              <a:off x="3581400" y="4038600"/>
              <a:ext cx="533400" cy="0"/>
            </a:xfrm>
            <a:prstGeom prst="line">
              <a:avLst/>
            </a:prstGeom>
            <a:noFill/>
            <a:ln w="25400">
              <a:solidFill>
                <a:srgbClr val="0033CC"/>
              </a:solidFill>
              <a:round/>
              <a:headEnd/>
              <a:tailEnd type="triangle" w="lg" len="lg"/>
            </a:ln>
          </p:spPr>
          <p:txBody>
            <a:bodyPr/>
            <a:lstStyle/>
            <a:p>
              <a:endParaRPr lang="en-US"/>
            </a:p>
          </p:txBody>
        </p:sp>
        <p:sp>
          <p:nvSpPr>
            <p:cNvPr id="63" name="Text Box 64"/>
            <p:cNvSpPr txBox="1">
              <a:spLocks noChangeArrowheads="1"/>
            </p:cNvSpPr>
            <p:nvPr/>
          </p:nvSpPr>
          <p:spPr bwMode="auto">
            <a:xfrm>
              <a:off x="4114800" y="3657600"/>
              <a:ext cx="349250" cy="733425"/>
            </a:xfrm>
            <a:prstGeom prst="rect">
              <a:avLst/>
            </a:prstGeom>
            <a:noFill/>
            <a:ln w="25400">
              <a:solidFill>
                <a:srgbClr val="0033CC"/>
              </a:solidFill>
              <a:miter lim="800000"/>
              <a:headEnd/>
              <a:tailEnd/>
            </a:ln>
          </p:spPr>
          <p:txBody>
            <a:bodyPr wrap="none">
              <a:spAutoFit/>
            </a:bodyPr>
            <a:lstStyle/>
            <a:p>
              <a:r>
                <a:rPr lang="en-US" dirty="0"/>
                <a:t>C</a:t>
              </a:r>
            </a:p>
            <a:p>
              <a:endParaRPr lang="en-US" sz="600" dirty="0"/>
            </a:p>
            <a:p>
              <a:r>
                <a:rPr lang="en-US" dirty="0"/>
                <a:t>N</a:t>
              </a:r>
            </a:p>
          </p:txBody>
        </p:sp>
        <p:sp>
          <p:nvSpPr>
            <p:cNvPr id="73" name="Line 13"/>
            <p:cNvSpPr>
              <a:spLocks noChangeShapeType="1"/>
            </p:cNvSpPr>
            <p:nvPr/>
          </p:nvSpPr>
          <p:spPr bwMode="auto">
            <a:xfrm>
              <a:off x="4419600" y="4038600"/>
              <a:ext cx="533400" cy="0"/>
            </a:xfrm>
            <a:prstGeom prst="line">
              <a:avLst/>
            </a:prstGeom>
            <a:noFill/>
            <a:ln w="25400">
              <a:solidFill>
                <a:srgbClr val="0033CC"/>
              </a:solidFill>
              <a:round/>
              <a:headEnd/>
              <a:tailEnd type="triangle" w="lg" len="lg"/>
            </a:ln>
          </p:spPr>
          <p:txBody>
            <a:bodyPr/>
            <a:lstStyle/>
            <a:p>
              <a:endParaRPr lang="en-US"/>
            </a:p>
          </p:txBody>
        </p:sp>
        <p:sp>
          <p:nvSpPr>
            <p:cNvPr id="74" name="Text Box 5"/>
            <p:cNvSpPr txBox="1">
              <a:spLocks noChangeArrowheads="1"/>
            </p:cNvSpPr>
            <p:nvPr/>
          </p:nvSpPr>
          <p:spPr bwMode="auto">
            <a:xfrm>
              <a:off x="3581400" y="4419600"/>
              <a:ext cx="1447800" cy="400110"/>
            </a:xfrm>
            <a:prstGeom prst="rect">
              <a:avLst/>
            </a:prstGeom>
            <a:noFill/>
            <a:ln w="25400">
              <a:solidFill>
                <a:srgbClr val="0000FF"/>
              </a:solidFill>
              <a:miter lim="800000"/>
              <a:headEnd/>
              <a:tailEnd/>
            </a:ln>
          </p:spPr>
          <p:txBody>
            <a:bodyPr wrap="square">
              <a:spAutoFit/>
            </a:bodyPr>
            <a:lstStyle/>
            <a:p>
              <a:pPr algn="ctr"/>
              <a:r>
                <a:rPr lang="es-ES" sz="1000" b="1" dirty="0" smtClean="0"/>
                <a:t>hidratos de carbono</a:t>
              </a:r>
              <a:br>
                <a:rPr lang="es-ES" sz="1000" b="1" dirty="0" smtClean="0"/>
              </a:br>
              <a:r>
                <a:rPr lang="es-ES" sz="1000" b="1" dirty="0" smtClean="0"/>
                <a:t>y aminoácidos</a:t>
              </a:r>
            </a:p>
          </p:txBody>
        </p:sp>
      </p:grpSp>
      <p:grpSp>
        <p:nvGrpSpPr>
          <p:cNvPr id="66" name="Group 75"/>
          <p:cNvGrpSpPr/>
          <p:nvPr/>
        </p:nvGrpSpPr>
        <p:grpSpPr>
          <a:xfrm>
            <a:off x="0" y="5105400"/>
            <a:ext cx="9144000" cy="1812925"/>
            <a:chOff x="0" y="5045075"/>
            <a:chExt cx="9144000" cy="1812925"/>
          </a:xfrm>
        </p:grpSpPr>
        <p:grpSp>
          <p:nvGrpSpPr>
            <p:cNvPr id="67" name="Group 20"/>
            <p:cNvGrpSpPr>
              <a:grpSpLocks/>
            </p:cNvGrpSpPr>
            <p:nvPr/>
          </p:nvGrpSpPr>
          <p:grpSpPr bwMode="auto">
            <a:xfrm>
              <a:off x="0" y="5045075"/>
              <a:ext cx="9144000" cy="1812925"/>
              <a:chOff x="0" y="2785"/>
              <a:chExt cx="5760" cy="1142"/>
            </a:xfrm>
          </p:grpSpPr>
          <p:grpSp>
            <p:nvGrpSpPr>
              <p:cNvPr id="76" name="Group 16"/>
              <p:cNvGrpSpPr>
                <a:grpSpLocks/>
              </p:cNvGrpSpPr>
              <p:nvPr/>
            </p:nvGrpSpPr>
            <p:grpSpPr bwMode="auto">
              <a:xfrm>
                <a:off x="0" y="2785"/>
                <a:ext cx="4800" cy="1142"/>
                <a:chOff x="0" y="2804"/>
                <a:chExt cx="4800" cy="1142"/>
              </a:xfrm>
            </p:grpSpPr>
            <p:pic>
              <p:nvPicPr>
                <p:cNvPr id="69" name="Picture 3"/>
                <p:cNvPicPr>
                  <a:picLocks noChangeAspect="1" noChangeArrowheads="1"/>
                </p:cNvPicPr>
                <p:nvPr/>
              </p:nvPicPr>
              <p:blipFill>
                <a:blip r:embed="rId3" cstate="print"/>
                <a:srcRect/>
                <a:stretch>
                  <a:fillRect/>
                </a:stretch>
              </p:blipFill>
              <p:spPr bwMode="auto">
                <a:xfrm>
                  <a:off x="0" y="2804"/>
                  <a:ext cx="4800" cy="1142"/>
                </a:xfrm>
                <a:prstGeom prst="rect">
                  <a:avLst/>
                </a:prstGeom>
                <a:solidFill>
                  <a:srgbClr val="FFFF99"/>
                </a:solidFill>
                <a:ln w="9525">
                  <a:noFill/>
                  <a:miter lim="800000"/>
                  <a:headEnd/>
                  <a:tailEnd/>
                </a:ln>
              </p:spPr>
            </p:pic>
            <p:sp>
              <p:nvSpPr>
                <p:cNvPr id="70" name="Text Box 18"/>
                <p:cNvSpPr txBox="1">
                  <a:spLocks noChangeArrowheads="1"/>
                </p:cNvSpPr>
                <p:nvPr/>
              </p:nvSpPr>
              <p:spPr bwMode="auto">
                <a:xfrm>
                  <a:off x="1678" y="3082"/>
                  <a:ext cx="2258" cy="213"/>
                </a:xfrm>
                <a:prstGeom prst="rect">
                  <a:avLst/>
                </a:prstGeom>
                <a:solidFill>
                  <a:srgbClr val="FFFFFF"/>
                </a:solidFill>
                <a:ln w="9525">
                  <a:noFill/>
                  <a:miter lim="800000"/>
                  <a:headEnd/>
                  <a:tailEnd/>
                </a:ln>
              </p:spPr>
              <p:txBody>
                <a:bodyPr wrap="none">
                  <a:spAutoFit/>
                </a:bodyPr>
                <a:lstStyle/>
                <a:p>
                  <a:r>
                    <a:rPr lang="es-ES" sz="1600" dirty="0" smtClean="0"/>
                    <a:t>la transferencia de carbono y energía</a:t>
                  </a:r>
                  <a:endParaRPr lang="es-ES" sz="1600" dirty="0"/>
                </a:p>
              </p:txBody>
            </p:sp>
          </p:grpSp>
          <p:sp>
            <p:nvSpPr>
              <p:cNvPr id="68" name="Rectangle 108"/>
              <p:cNvSpPr>
                <a:spLocks noChangeArrowheads="1"/>
              </p:cNvSpPr>
              <p:nvPr/>
            </p:nvSpPr>
            <p:spPr bwMode="auto">
              <a:xfrm>
                <a:off x="3867" y="2919"/>
                <a:ext cx="1893" cy="1008"/>
              </a:xfrm>
              <a:prstGeom prst="rect">
                <a:avLst/>
              </a:prstGeom>
              <a:solidFill>
                <a:srgbClr val="FFFF99"/>
              </a:solidFill>
              <a:ln w="12700">
                <a:solidFill>
                  <a:schemeClr val="tx1"/>
                </a:solidFill>
                <a:miter lim="800000"/>
                <a:headEnd/>
                <a:tailEnd/>
              </a:ln>
            </p:spPr>
            <p:txBody>
              <a:bodyPr anchor="ctr">
                <a:spAutoFit/>
              </a:bodyPr>
              <a:lstStyle/>
              <a:p>
                <a:pPr>
                  <a:buFontTx/>
                  <a:buChar char="•"/>
                </a:pPr>
                <a:r>
                  <a:rPr lang="es-ES" sz="1400" dirty="0" smtClean="0"/>
                  <a:t>El carbono es respirado por todos los organismos</a:t>
                </a:r>
              </a:p>
              <a:p>
                <a:pPr>
                  <a:buFontTx/>
                  <a:buChar char="•"/>
                </a:pPr>
                <a:endParaRPr lang="en-US" sz="1400" dirty="0"/>
              </a:p>
              <a:p>
                <a:r>
                  <a:rPr lang="es-ES" sz="1400" dirty="0" smtClean="0"/>
                  <a:t>Las cantidades de carbono y energía disponible determinar el tamaño y la actividad de la comunidad</a:t>
                </a:r>
                <a:endParaRPr lang="es-ES" sz="1400" dirty="0"/>
              </a:p>
            </p:txBody>
          </p:sp>
        </p:grpSp>
        <p:sp>
          <p:nvSpPr>
            <p:cNvPr id="75" name="TextBox 74"/>
            <p:cNvSpPr txBox="1"/>
            <p:nvPr/>
          </p:nvSpPr>
          <p:spPr>
            <a:xfrm>
              <a:off x="152400" y="5879068"/>
              <a:ext cx="1600200" cy="369332"/>
            </a:xfrm>
            <a:prstGeom prst="rect">
              <a:avLst/>
            </a:prstGeom>
            <a:solidFill>
              <a:schemeClr val="bg1"/>
            </a:solidFill>
          </p:spPr>
          <p:txBody>
            <a:bodyPr wrap="square" rtlCol="0">
              <a:spAutoFit/>
            </a:bodyPr>
            <a:lstStyle/>
            <a:p>
              <a:r>
                <a:rPr lang="en-US" dirty="0" smtClean="0"/>
                <a:t>      </a:t>
              </a:r>
              <a:r>
                <a:rPr lang="en-US" dirty="0" err="1" smtClean="0"/>
                <a:t>Recursos</a:t>
              </a:r>
              <a:endParaRPr lang="en-US" dirty="0"/>
            </a:p>
          </p:txBody>
        </p:sp>
      </p:gr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dennisBryantFOD4"/>
          <p:cNvPicPr>
            <a:picLocks noChangeAspect="1" noChangeArrowheads="1"/>
          </p:cNvPicPr>
          <p:nvPr/>
        </p:nvPicPr>
        <p:blipFill>
          <a:blip r:embed="rId2" cstate="print"/>
          <a:srcRect/>
          <a:stretch>
            <a:fillRect/>
          </a:stretch>
        </p:blipFill>
        <p:spPr bwMode="auto">
          <a:xfrm>
            <a:off x="3046413" y="0"/>
            <a:ext cx="6097587" cy="4573588"/>
          </a:xfrm>
          <a:prstGeom prst="rect">
            <a:avLst/>
          </a:prstGeom>
          <a:noFill/>
          <a:ln w="9525">
            <a:noFill/>
            <a:miter lim="800000"/>
            <a:headEnd/>
            <a:tailEnd/>
          </a:ln>
        </p:spPr>
      </p:pic>
      <p:pic>
        <p:nvPicPr>
          <p:cNvPr id="25603" name="Picture 6" descr="No-till MitchellTrilla07´-22"/>
          <p:cNvPicPr>
            <a:picLocks noChangeAspect="1" noChangeArrowheads="1"/>
          </p:cNvPicPr>
          <p:nvPr/>
        </p:nvPicPr>
        <p:blipFill>
          <a:blip r:embed="rId3" cstate="print"/>
          <a:srcRect/>
          <a:stretch>
            <a:fillRect/>
          </a:stretch>
        </p:blipFill>
        <p:spPr bwMode="auto">
          <a:xfrm>
            <a:off x="0" y="2286000"/>
            <a:ext cx="6097588" cy="4572000"/>
          </a:xfrm>
          <a:prstGeom prst="rect">
            <a:avLst/>
          </a:prstGeom>
          <a:noFill/>
          <a:ln w="9525">
            <a:noFill/>
            <a:miter lim="800000"/>
            <a:headEnd/>
            <a:tailEnd/>
          </a:ln>
        </p:spPr>
      </p:pic>
      <p:sp>
        <p:nvSpPr>
          <p:cNvPr id="25604" name="Text Box 7"/>
          <p:cNvSpPr txBox="1">
            <a:spLocks noChangeArrowheads="1"/>
          </p:cNvSpPr>
          <p:nvPr/>
        </p:nvSpPr>
        <p:spPr bwMode="auto">
          <a:xfrm>
            <a:off x="0" y="228600"/>
            <a:ext cx="2927404" cy="523220"/>
          </a:xfrm>
          <a:prstGeom prst="rect">
            <a:avLst/>
          </a:prstGeom>
          <a:noFill/>
          <a:ln w="9525">
            <a:noFill/>
            <a:miter lim="800000"/>
            <a:headEnd/>
            <a:tailEnd/>
          </a:ln>
        </p:spPr>
        <p:txBody>
          <a:bodyPr wrap="none">
            <a:spAutoFit/>
          </a:bodyPr>
          <a:lstStyle/>
          <a:p>
            <a:r>
              <a:rPr lang="en-US" sz="1400" b="1" dirty="0" err="1" smtClean="0"/>
              <a:t>Cultivo</a:t>
            </a:r>
            <a:r>
              <a:rPr lang="en-US" sz="1400" b="1" dirty="0" smtClean="0"/>
              <a:t> de </a:t>
            </a:r>
            <a:r>
              <a:rPr lang="en-US" sz="1400" b="1" dirty="0" err="1" smtClean="0"/>
              <a:t>cobertura</a:t>
            </a:r>
            <a:r>
              <a:rPr lang="en-US" sz="1400" b="1" dirty="0" smtClean="0"/>
              <a:t> en </a:t>
            </a:r>
            <a:r>
              <a:rPr lang="en-US" sz="1400" b="1" dirty="0" err="1" smtClean="0"/>
              <a:t>invierno</a:t>
            </a:r>
            <a:endParaRPr lang="en-US" sz="1400" b="1" dirty="0" smtClean="0"/>
          </a:p>
          <a:p>
            <a:r>
              <a:rPr lang="en-US" sz="1400" i="1" dirty="0" smtClean="0"/>
              <a:t>- </a:t>
            </a:r>
            <a:r>
              <a:rPr lang="en-US" sz="1400" i="1" dirty="0" err="1" smtClean="0"/>
              <a:t>Vicia</a:t>
            </a:r>
            <a:r>
              <a:rPr lang="en-US" sz="1400" i="1" dirty="0" smtClean="0"/>
              <a:t> </a:t>
            </a:r>
            <a:r>
              <a:rPr lang="en-US" sz="1400" i="1" dirty="0" err="1" smtClean="0"/>
              <a:t>faba</a:t>
            </a:r>
            <a:r>
              <a:rPr lang="en-US" sz="1400" i="1" dirty="0" smtClean="0"/>
              <a:t>.  </a:t>
            </a:r>
            <a:r>
              <a:rPr lang="en-US" sz="1400" dirty="0" smtClean="0"/>
              <a:t>California</a:t>
            </a:r>
            <a:r>
              <a:rPr lang="en-US" sz="1400" dirty="0"/>
              <a:t>, 2006</a:t>
            </a:r>
          </a:p>
        </p:txBody>
      </p:sp>
      <p:sp>
        <p:nvSpPr>
          <p:cNvPr id="25605" name="Text Box 8"/>
          <p:cNvSpPr txBox="1">
            <a:spLocks noChangeArrowheads="1"/>
          </p:cNvSpPr>
          <p:nvPr/>
        </p:nvSpPr>
        <p:spPr bwMode="auto">
          <a:xfrm>
            <a:off x="6246813" y="6292850"/>
            <a:ext cx="2752677" cy="338554"/>
          </a:xfrm>
          <a:prstGeom prst="rect">
            <a:avLst/>
          </a:prstGeom>
          <a:noFill/>
          <a:ln w="9525">
            <a:noFill/>
            <a:miter lim="800000"/>
            <a:headEnd/>
            <a:tailEnd/>
          </a:ln>
        </p:spPr>
        <p:txBody>
          <a:bodyPr wrap="none">
            <a:spAutoFit/>
          </a:bodyPr>
          <a:lstStyle/>
          <a:p>
            <a:r>
              <a:rPr lang="en-US" sz="1600" b="1" dirty="0" err="1" smtClean="0"/>
              <a:t>Soja</a:t>
            </a:r>
            <a:r>
              <a:rPr lang="en-US" sz="1600" b="1" dirty="0" smtClean="0"/>
              <a:t> sin </a:t>
            </a:r>
            <a:r>
              <a:rPr lang="en-US" sz="1600" b="1" dirty="0" err="1" smtClean="0"/>
              <a:t>cultivo</a:t>
            </a:r>
            <a:r>
              <a:rPr lang="en-US" sz="1600" b="1" dirty="0" smtClean="0"/>
              <a:t>, </a:t>
            </a:r>
            <a:r>
              <a:rPr lang="en-US" sz="1400" dirty="0"/>
              <a:t>Brazil, 2006</a:t>
            </a:r>
          </a:p>
        </p:txBody>
      </p:sp>
      <p:sp>
        <p:nvSpPr>
          <p:cNvPr id="25606" name="Text Box 9"/>
          <p:cNvSpPr txBox="1">
            <a:spLocks noChangeArrowheads="1"/>
          </p:cNvSpPr>
          <p:nvPr/>
        </p:nvSpPr>
        <p:spPr bwMode="auto">
          <a:xfrm>
            <a:off x="685800" y="838200"/>
            <a:ext cx="2318263" cy="1077218"/>
          </a:xfrm>
          <a:prstGeom prst="rect">
            <a:avLst/>
          </a:prstGeom>
          <a:noFill/>
          <a:ln w="9525">
            <a:solidFill>
              <a:schemeClr val="tx1"/>
            </a:solidFill>
            <a:miter lim="800000"/>
            <a:headEnd/>
            <a:tailEnd/>
          </a:ln>
        </p:spPr>
        <p:txBody>
          <a:bodyPr wrap="none">
            <a:spAutoFit/>
          </a:bodyPr>
          <a:lstStyle/>
          <a:p>
            <a:pPr>
              <a:buFontTx/>
              <a:buChar char="•"/>
            </a:pPr>
            <a:r>
              <a:rPr lang="en-US" sz="1600" i="1" dirty="0" err="1" smtClean="0"/>
              <a:t>Fertilidad</a:t>
            </a:r>
            <a:r>
              <a:rPr lang="en-US" sz="1600" i="1" dirty="0" smtClean="0"/>
              <a:t>  de </a:t>
            </a:r>
            <a:r>
              <a:rPr lang="en-US" sz="1600" i="1" dirty="0" err="1" smtClean="0"/>
              <a:t>suelo</a:t>
            </a:r>
            <a:endParaRPr lang="en-US" sz="1600" i="1" dirty="0"/>
          </a:p>
          <a:p>
            <a:pPr>
              <a:buFontTx/>
              <a:buChar char="•"/>
            </a:pPr>
            <a:r>
              <a:rPr lang="en-US" sz="1600" i="1" dirty="0" err="1" smtClean="0"/>
              <a:t>Materiales</a:t>
            </a:r>
            <a:r>
              <a:rPr lang="en-US" sz="1600" i="1" dirty="0" smtClean="0"/>
              <a:t> </a:t>
            </a:r>
            <a:r>
              <a:rPr lang="en-US" sz="1600" i="1" dirty="0" err="1" smtClean="0"/>
              <a:t>organicos</a:t>
            </a:r>
            <a:endParaRPr lang="en-US" sz="1600" i="1" dirty="0"/>
          </a:p>
          <a:p>
            <a:pPr>
              <a:buFontTx/>
              <a:buChar char="•"/>
            </a:pPr>
            <a:r>
              <a:rPr lang="en-US" sz="1600" i="1" dirty="0" err="1" smtClean="0"/>
              <a:t>Actividad</a:t>
            </a:r>
            <a:r>
              <a:rPr lang="en-US" sz="1600" i="1" dirty="0" smtClean="0"/>
              <a:t> de la </a:t>
            </a:r>
            <a:r>
              <a:rPr lang="en-US" sz="1600" i="1" dirty="0" err="1" smtClean="0"/>
              <a:t>cadena</a:t>
            </a:r>
            <a:endParaRPr lang="en-US" sz="1600" i="1" dirty="0"/>
          </a:p>
          <a:p>
            <a:pPr>
              <a:buFontTx/>
              <a:buChar char="•"/>
            </a:pPr>
            <a:r>
              <a:rPr lang="en-US" sz="1600" i="1" dirty="0" err="1" smtClean="0"/>
              <a:t>Estructura</a:t>
            </a:r>
            <a:r>
              <a:rPr lang="en-US" sz="1600" i="1" dirty="0" smtClean="0"/>
              <a:t> del </a:t>
            </a:r>
            <a:r>
              <a:rPr lang="en-US" sz="1600" i="1" dirty="0" err="1" smtClean="0"/>
              <a:t>suelo</a:t>
            </a:r>
            <a:endParaRPr lang="en-US" sz="1600" i="1" dirty="0"/>
          </a:p>
        </p:txBody>
      </p:sp>
      <p:sp>
        <p:nvSpPr>
          <p:cNvPr id="25607" name="Text Box 10"/>
          <p:cNvSpPr txBox="1">
            <a:spLocks noChangeArrowheads="1"/>
          </p:cNvSpPr>
          <p:nvPr/>
        </p:nvSpPr>
        <p:spPr bwMode="auto">
          <a:xfrm>
            <a:off x="6218238" y="5000625"/>
            <a:ext cx="2924198" cy="1077218"/>
          </a:xfrm>
          <a:prstGeom prst="rect">
            <a:avLst/>
          </a:prstGeom>
          <a:noFill/>
          <a:ln w="9525">
            <a:solidFill>
              <a:schemeClr val="tx1"/>
            </a:solidFill>
            <a:miter lim="800000"/>
            <a:headEnd/>
            <a:tailEnd/>
          </a:ln>
        </p:spPr>
        <p:txBody>
          <a:bodyPr wrap="none">
            <a:spAutoFit/>
          </a:bodyPr>
          <a:lstStyle/>
          <a:p>
            <a:pPr>
              <a:buFontTx/>
              <a:buChar char="•"/>
            </a:pPr>
            <a:r>
              <a:rPr lang="en-US" sz="1600" i="1" dirty="0" err="1" smtClean="0"/>
              <a:t>Menos</a:t>
            </a:r>
            <a:r>
              <a:rPr lang="en-US" sz="1600" i="1" dirty="0" smtClean="0"/>
              <a:t> combustibles </a:t>
            </a:r>
            <a:r>
              <a:rPr lang="en-US" sz="1600" i="1" dirty="0" err="1" smtClean="0"/>
              <a:t>fóssiles</a:t>
            </a:r>
            <a:r>
              <a:rPr lang="en-US" sz="1600" i="1" dirty="0" smtClean="0"/>
              <a:t> </a:t>
            </a:r>
            <a:endParaRPr lang="en-US" sz="1600" dirty="0"/>
          </a:p>
          <a:p>
            <a:pPr>
              <a:buFontTx/>
              <a:buChar char="•"/>
            </a:pPr>
            <a:r>
              <a:rPr lang="en-US" sz="1600" i="1" dirty="0" err="1" smtClean="0"/>
              <a:t>Conservación</a:t>
            </a:r>
            <a:r>
              <a:rPr lang="en-US" sz="1600" i="1" dirty="0" smtClean="0"/>
              <a:t> de habitat</a:t>
            </a:r>
            <a:r>
              <a:rPr lang="en-US" sz="1600" dirty="0" smtClean="0"/>
              <a:t> </a:t>
            </a:r>
            <a:endParaRPr lang="en-US" sz="1600" dirty="0"/>
          </a:p>
          <a:p>
            <a:pPr>
              <a:buFontTx/>
              <a:buChar char="•"/>
            </a:pPr>
            <a:r>
              <a:rPr lang="en-US" sz="1600" i="1" dirty="0" err="1" smtClean="0"/>
              <a:t>Actividad</a:t>
            </a:r>
            <a:r>
              <a:rPr lang="en-US" sz="1600" i="1" dirty="0" smtClean="0"/>
              <a:t> de la </a:t>
            </a:r>
            <a:r>
              <a:rPr lang="en-US" sz="1600" i="1" dirty="0" err="1" smtClean="0"/>
              <a:t>cadena</a:t>
            </a:r>
            <a:endParaRPr lang="en-US" sz="1600" i="1" dirty="0" smtClean="0"/>
          </a:p>
          <a:p>
            <a:pPr>
              <a:buFontTx/>
              <a:buChar char="•"/>
            </a:pPr>
            <a:r>
              <a:rPr lang="en-US" sz="1600" i="1" dirty="0" err="1" smtClean="0"/>
              <a:t>Estructura</a:t>
            </a:r>
            <a:r>
              <a:rPr lang="en-US" sz="1600" i="1" dirty="0" smtClean="0"/>
              <a:t> del </a:t>
            </a:r>
            <a:r>
              <a:rPr lang="en-US" sz="1600" i="1" dirty="0" err="1" smtClean="0"/>
              <a:t>suelo</a:t>
            </a:r>
            <a:endParaRPr lang="en-US" sz="1600" i="1" dirty="0"/>
          </a:p>
        </p:txBody>
      </p:sp>
      <p:sp>
        <p:nvSpPr>
          <p:cNvPr id="25608" name="TextBox 8"/>
          <p:cNvSpPr txBox="1">
            <a:spLocks noChangeArrowheads="1"/>
          </p:cNvSpPr>
          <p:nvPr/>
        </p:nvSpPr>
        <p:spPr bwMode="auto">
          <a:xfrm>
            <a:off x="3505200" y="228600"/>
            <a:ext cx="5083508" cy="369332"/>
          </a:xfrm>
          <a:prstGeom prst="rect">
            <a:avLst/>
          </a:prstGeom>
          <a:solidFill>
            <a:srgbClr val="FFFF00"/>
          </a:solidFill>
          <a:ln w="9525">
            <a:solidFill>
              <a:srgbClr val="0070C0"/>
            </a:solidFill>
            <a:miter lim="800000"/>
            <a:headEnd/>
            <a:tailEnd/>
          </a:ln>
        </p:spPr>
        <p:txBody>
          <a:bodyPr wrap="none">
            <a:spAutoFit/>
          </a:bodyPr>
          <a:lstStyle/>
          <a:p>
            <a:r>
              <a:rPr lang="en-US" dirty="0" err="1" smtClean="0"/>
              <a:t>Administración</a:t>
            </a:r>
            <a:r>
              <a:rPr lang="en-US" dirty="0" smtClean="0"/>
              <a:t> de </a:t>
            </a:r>
            <a:r>
              <a:rPr lang="en-US" dirty="0" err="1" smtClean="0"/>
              <a:t>Cadena</a:t>
            </a:r>
            <a:r>
              <a:rPr lang="en-US" dirty="0" smtClean="0"/>
              <a:t> </a:t>
            </a:r>
            <a:r>
              <a:rPr lang="en-US" dirty="0" err="1" smtClean="0"/>
              <a:t>Alimenticia</a:t>
            </a:r>
            <a:r>
              <a:rPr lang="en-US" dirty="0" smtClean="0"/>
              <a:t> del </a:t>
            </a:r>
            <a:r>
              <a:rPr lang="en-US" dirty="0" err="1" smtClean="0"/>
              <a:t>Suelo</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8"/>
          <p:cNvGrpSpPr>
            <a:grpSpLocks/>
          </p:cNvGrpSpPr>
          <p:nvPr/>
        </p:nvGrpSpPr>
        <p:grpSpPr bwMode="auto">
          <a:xfrm>
            <a:off x="2286000" y="431800"/>
            <a:ext cx="6477000" cy="6045200"/>
            <a:chOff x="1152" y="240"/>
            <a:chExt cx="4080" cy="3808"/>
          </a:xfrm>
        </p:grpSpPr>
        <p:pic>
          <p:nvPicPr>
            <p:cNvPr id="26638" name="Picture 4" descr="Figure 1"/>
            <p:cNvPicPr>
              <a:picLocks noChangeAspect="1" noChangeArrowheads="1"/>
            </p:cNvPicPr>
            <p:nvPr/>
          </p:nvPicPr>
          <p:blipFill>
            <a:blip r:embed="rId2" cstate="print"/>
            <a:srcRect/>
            <a:stretch>
              <a:fillRect/>
            </a:stretch>
          </p:blipFill>
          <p:spPr bwMode="auto">
            <a:xfrm>
              <a:off x="1248" y="240"/>
              <a:ext cx="3984" cy="3808"/>
            </a:xfrm>
            <a:prstGeom prst="rect">
              <a:avLst/>
            </a:prstGeom>
            <a:noFill/>
            <a:ln w="9525">
              <a:noFill/>
              <a:miter lim="800000"/>
              <a:headEnd/>
              <a:tailEnd/>
            </a:ln>
          </p:spPr>
        </p:pic>
        <p:sp>
          <p:nvSpPr>
            <p:cNvPr id="26639" name="Rectangle 13"/>
            <p:cNvSpPr>
              <a:spLocks noChangeArrowheads="1"/>
            </p:cNvSpPr>
            <p:nvPr/>
          </p:nvSpPr>
          <p:spPr bwMode="auto">
            <a:xfrm>
              <a:off x="2247" y="259"/>
              <a:ext cx="1382" cy="691"/>
            </a:xfrm>
            <a:prstGeom prst="rect">
              <a:avLst/>
            </a:prstGeom>
            <a:solidFill>
              <a:srgbClr val="DDDDDD"/>
            </a:solidFill>
            <a:ln w="9525">
              <a:noFill/>
              <a:miter lim="800000"/>
              <a:headEnd/>
              <a:tailEnd/>
            </a:ln>
          </p:spPr>
          <p:txBody>
            <a:bodyPr wrap="none" anchor="ctr"/>
            <a:lstStyle/>
            <a:p>
              <a:endParaRPr lang="en-US"/>
            </a:p>
          </p:txBody>
        </p:sp>
        <p:sp>
          <p:nvSpPr>
            <p:cNvPr id="26640" name="Rectangle 14"/>
            <p:cNvSpPr>
              <a:spLocks noChangeArrowheads="1"/>
            </p:cNvSpPr>
            <p:nvPr/>
          </p:nvSpPr>
          <p:spPr bwMode="auto">
            <a:xfrm>
              <a:off x="2304" y="778"/>
              <a:ext cx="1152" cy="691"/>
            </a:xfrm>
            <a:prstGeom prst="rect">
              <a:avLst/>
            </a:prstGeom>
            <a:solidFill>
              <a:srgbClr val="DDDDDD"/>
            </a:solidFill>
            <a:ln w="9525">
              <a:noFill/>
              <a:miter lim="800000"/>
              <a:headEnd/>
              <a:tailEnd/>
            </a:ln>
          </p:spPr>
          <p:txBody>
            <a:bodyPr wrap="none" anchor="ctr"/>
            <a:lstStyle/>
            <a:p>
              <a:endParaRPr lang="en-US"/>
            </a:p>
          </p:txBody>
        </p:sp>
        <p:sp>
          <p:nvSpPr>
            <p:cNvPr id="26641" name="Text Box 15"/>
            <p:cNvSpPr txBox="1">
              <a:spLocks noChangeArrowheads="1"/>
            </p:cNvSpPr>
            <p:nvPr/>
          </p:nvSpPr>
          <p:spPr bwMode="auto">
            <a:xfrm>
              <a:off x="2160" y="459"/>
              <a:ext cx="1344" cy="669"/>
            </a:xfrm>
            <a:prstGeom prst="rect">
              <a:avLst/>
            </a:prstGeom>
            <a:noFill/>
            <a:ln w="9525">
              <a:solidFill>
                <a:schemeClr val="tx1"/>
              </a:solidFill>
              <a:miter lim="800000"/>
              <a:headEnd/>
              <a:tailEnd/>
            </a:ln>
          </p:spPr>
          <p:txBody>
            <a:bodyPr wrap="square">
              <a:spAutoFit/>
            </a:bodyPr>
            <a:lstStyle/>
            <a:p>
              <a:pPr>
                <a:spcBef>
                  <a:spcPct val="50000"/>
                </a:spcBef>
                <a:buFontTx/>
                <a:buChar char="•"/>
              </a:pPr>
              <a:r>
                <a:rPr lang="en-US" sz="1400" b="1" dirty="0" err="1" smtClean="0">
                  <a:latin typeface="Arial Unicode MS" pitchFamily="34" charset="-128"/>
                  <a:ea typeface="Arial Unicode MS" pitchFamily="34" charset="-128"/>
                  <a:cs typeface="Arial Unicode MS" pitchFamily="34" charset="-128"/>
                </a:rPr>
                <a:t>Producción</a:t>
              </a:r>
              <a:r>
                <a:rPr lang="en-US" sz="1400" b="1" dirty="0" smtClean="0">
                  <a:latin typeface="Arial Unicode MS" pitchFamily="34" charset="-128"/>
                  <a:ea typeface="Arial Unicode MS" pitchFamily="34" charset="-128"/>
                  <a:cs typeface="Arial Unicode MS" pitchFamily="34" charset="-128"/>
                </a:rPr>
                <a:t>  </a:t>
              </a:r>
              <a:r>
                <a:rPr lang="en-US" sz="1400" b="1" dirty="0" err="1" smtClean="0">
                  <a:latin typeface="Arial Unicode MS" pitchFamily="34" charset="-128"/>
                  <a:ea typeface="Arial Unicode MS" pitchFamily="34" charset="-128"/>
                  <a:cs typeface="Arial Unicode MS" pitchFamily="34" charset="-128"/>
                </a:rPr>
                <a:t>consistente</a:t>
              </a:r>
              <a:r>
                <a:rPr lang="en-US" sz="1400" b="1" dirty="0" smtClean="0">
                  <a:latin typeface="Arial Unicode MS" pitchFamily="34" charset="-128"/>
                  <a:ea typeface="Arial Unicode MS" pitchFamily="34" charset="-128"/>
                  <a:cs typeface="Arial Unicode MS" pitchFamily="34" charset="-128"/>
                </a:rPr>
                <a:t> &gt;75  </a:t>
              </a:r>
              <a:r>
                <a:rPr lang="en-US" sz="1400" b="1" dirty="0" err="1" smtClean="0">
                  <a:latin typeface="Arial Unicode MS" pitchFamily="34" charset="-128"/>
                  <a:ea typeface="Arial Unicode MS" pitchFamily="34" charset="-128"/>
                  <a:cs typeface="Arial Unicode MS" pitchFamily="34" charset="-128"/>
                </a:rPr>
                <a:t>aňos</a:t>
              </a:r>
              <a:r>
                <a:rPr lang="en-US" sz="1400" b="1" dirty="0" smtClean="0">
                  <a:latin typeface="Arial Unicode MS" pitchFamily="34" charset="-128"/>
                  <a:ea typeface="Arial Unicode MS" pitchFamily="34" charset="-128"/>
                  <a:cs typeface="Arial Unicode MS" pitchFamily="34" charset="-128"/>
                </a:rPr>
                <a:t> sin </a:t>
              </a:r>
              <a:r>
                <a:rPr lang="en-US" sz="1400" b="1" dirty="0" err="1" smtClean="0">
                  <a:latin typeface="Arial Unicode MS" pitchFamily="34" charset="-128"/>
                  <a:ea typeface="Arial Unicode MS" pitchFamily="34" charset="-128"/>
                  <a:cs typeface="Arial Unicode MS" pitchFamily="34" charset="-128"/>
                </a:rPr>
                <a:t>fertilizante</a:t>
              </a:r>
              <a:r>
                <a:rPr lang="en-US" sz="1400" b="1" dirty="0" smtClean="0">
                  <a:latin typeface="Arial Unicode MS" pitchFamily="34" charset="-128"/>
                  <a:ea typeface="Arial Unicode MS" pitchFamily="34" charset="-128"/>
                  <a:cs typeface="Arial Unicode MS" pitchFamily="34" charset="-128"/>
                </a:rPr>
                <a:t> </a:t>
              </a:r>
              <a:endParaRPr lang="en-US" sz="1400" b="1" dirty="0">
                <a:latin typeface="Arial Unicode MS" pitchFamily="34" charset="-128"/>
                <a:ea typeface="Arial Unicode MS" pitchFamily="34" charset="-128"/>
                <a:cs typeface="Arial Unicode MS" pitchFamily="34" charset="-128"/>
              </a:endParaRPr>
            </a:p>
            <a:p>
              <a:pPr>
                <a:spcBef>
                  <a:spcPct val="50000"/>
                </a:spcBef>
                <a:buFontTx/>
                <a:buChar char="•"/>
              </a:pPr>
              <a:r>
                <a:rPr lang="en-US" sz="1400" b="1" dirty="0" smtClean="0">
                  <a:latin typeface="Arial Unicode MS" pitchFamily="34" charset="-128"/>
                  <a:ea typeface="Arial Unicode MS" pitchFamily="34" charset="-128"/>
                  <a:cs typeface="Arial Unicode MS" pitchFamily="34" charset="-128"/>
                </a:rPr>
                <a:t>N-</a:t>
              </a:r>
              <a:r>
                <a:rPr lang="en-US" sz="1400" b="1" dirty="0" err="1" smtClean="0">
                  <a:latin typeface="Arial Unicode MS" pitchFamily="34" charset="-128"/>
                  <a:ea typeface="Arial Unicode MS" pitchFamily="34" charset="-128"/>
                  <a:cs typeface="Arial Unicode MS" pitchFamily="34" charset="-128"/>
                </a:rPr>
                <a:t>produción</a:t>
              </a:r>
              <a:r>
                <a:rPr lang="en-US" sz="1400" b="1" dirty="0" smtClean="0">
                  <a:latin typeface="Arial Unicode MS" pitchFamily="34" charset="-128"/>
                  <a:ea typeface="Arial Unicode MS" pitchFamily="34" charset="-128"/>
                  <a:cs typeface="Arial Unicode MS" pitchFamily="34" charset="-128"/>
                </a:rPr>
                <a:t> </a:t>
              </a:r>
              <a:r>
                <a:rPr lang="en-US" sz="1400" b="1" dirty="0">
                  <a:latin typeface="Arial Unicode MS" pitchFamily="34" charset="-128"/>
                  <a:ea typeface="Arial Unicode MS" pitchFamily="34" charset="-128"/>
                  <a:cs typeface="Arial Unicode MS" pitchFamily="34" charset="-128"/>
                </a:rPr>
                <a:t>similar </a:t>
              </a:r>
              <a:r>
                <a:rPr lang="en-US" sz="1400" b="1" dirty="0" smtClean="0">
                  <a:latin typeface="Arial Unicode MS" pitchFamily="34" charset="-128"/>
                  <a:ea typeface="Arial Unicode MS" pitchFamily="34" charset="-128"/>
                  <a:cs typeface="Arial Unicode MS" pitchFamily="34" charset="-128"/>
                </a:rPr>
                <a:t>a </a:t>
              </a:r>
              <a:r>
                <a:rPr lang="en-US" sz="1400" b="1" dirty="0" err="1" smtClean="0">
                  <a:latin typeface="Arial Unicode MS" pitchFamily="34" charset="-128"/>
                  <a:ea typeface="Arial Unicode MS" pitchFamily="34" charset="-128"/>
                  <a:cs typeface="Arial Unicode MS" pitchFamily="34" charset="-128"/>
                </a:rPr>
                <a:t>trigo</a:t>
              </a:r>
              <a:r>
                <a:rPr lang="en-US" sz="1400" b="1" dirty="0" smtClean="0">
                  <a:latin typeface="Arial Unicode MS" pitchFamily="34" charset="-128"/>
                  <a:ea typeface="Arial Unicode MS" pitchFamily="34" charset="-128"/>
                  <a:cs typeface="Arial Unicode MS" pitchFamily="34" charset="-128"/>
                </a:rPr>
                <a:t> con alto </a:t>
              </a:r>
              <a:r>
                <a:rPr lang="en-US" sz="1400" b="1" dirty="0" err="1" smtClean="0">
                  <a:latin typeface="Arial Unicode MS" pitchFamily="34" charset="-128"/>
                  <a:ea typeface="Arial Unicode MS" pitchFamily="34" charset="-128"/>
                  <a:cs typeface="Arial Unicode MS" pitchFamily="34" charset="-128"/>
                </a:rPr>
                <a:t>suministro</a:t>
              </a:r>
              <a:endParaRPr lang="en-US" sz="1400" b="1" dirty="0">
                <a:latin typeface="Arial Unicode MS" pitchFamily="34" charset="-128"/>
                <a:ea typeface="Arial Unicode MS" pitchFamily="34" charset="-128"/>
                <a:cs typeface="Arial Unicode MS" pitchFamily="34" charset="-128"/>
              </a:endParaRPr>
            </a:p>
          </p:txBody>
        </p:sp>
        <p:sp>
          <p:nvSpPr>
            <p:cNvPr id="26642" name="Rectangle 17"/>
            <p:cNvSpPr>
              <a:spLocks noChangeArrowheads="1"/>
            </p:cNvSpPr>
            <p:nvPr/>
          </p:nvSpPr>
          <p:spPr bwMode="auto">
            <a:xfrm>
              <a:off x="1152" y="547"/>
              <a:ext cx="1094" cy="1555"/>
            </a:xfrm>
            <a:prstGeom prst="rect">
              <a:avLst/>
            </a:prstGeom>
            <a:solidFill>
              <a:schemeClr val="bg1"/>
            </a:solidFill>
            <a:ln w="9525">
              <a:noFill/>
              <a:miter lim="800000"/>
              <a:headEnd/>
              <a:tailEnd/>
            </a:ln>
          </p:spPr>
          <p:txBody>
            <a:bodyPr wrap="none" anchor="ctr"/>
            <a:lstStyle/>
            <a:p>
              <a:endParaRPr lang="en-US"/>
            </a:p>
          </p:txBody>
        </p:sp>
      </p:grpSp>
      <p:grpSp>
        <p:nvGrpSpPr>
          <p:cNvPr id="4" name="Group 12"/>
          <p:cNvGrpSpPr>
            <a:grpSpLocks/>
          </p:cNvGrpSpPr>
          <p:nvPr/>
        </p:nvGrpSpPr>
        <p:grpSpPr bwMode="auto">
          <a:xfrm>
            <a:off x="304800" y="2971800"/>
            <a:ext cx="2735263" cy="3505200"/>
            <a:chOff x="192" y="1872"/>
            <a:chExt cx="1723" cy="2208"/>
          </a:xfrm>
        </p:grpSpPr>
        <p:pic>
          <p:nvPicPr>
            <p:cNvPr id="26635" name="Picture 9"/>
            <p:cNvPicPr>
              <a:picLocks noChangeAspect="1" noChangeArrowheads="1"/>
            </p:cNvPicPr>
            <p:nvPr/>
          </p:nvPicPr>
          <p:blipFill>
            <a:blip r:embed="rId3" cstate="print"/>
            <a:srcRect l="52078" r="1500" b="2563"/>
            <a:stretch>
              <a:fillRect/>
            </a:stretch>
          </p:blipFill>
          <p:spPr bwMode="auto">
            <a:xfrm>
              <a:off x="192" y="1872"/>
              <a:ext cx="1723" cy="2208"/>
            </a:xfrm>
            <a:prstGeom prst="rect">
              <a:avLst/>
            </a:prstGeom>
            <a:noFill/>
            <a:ln w="9525">
              <a:noFill/>
              <a:miter lim="800000"/>
              <a:headEnd/>
              <a:tailEnd/>
            </a:ln>
          </p:spPr>
        </p:pic>
        <p:sp>
          <p:nvSpPr>
            <p:cNvPr id="26636" name="Text Box 10"/>
            <p:cNvSpPr txBox="1">
              <a:spLocks noChangeArrowheads="1"/>
            </p:cNvSpPr>
            <p:nvPr/>
          </p:nvSpPr>
          <p:spPr bwMode="auto">
            <a:xfrm>
              <a:off x="480" y="3744"/>
              <a:ext cx="720" cy="330"/>
            </a:xfrm>
            <a:prstGeom prst="rect">
              <a:avLst/>
            </a:prstGeom>
            <a:solidFill>
              <a:schemeClr val="bg1"/>
            </a:solidFill>
            <a:ln w="9525">
              <a:noFill/>
              <a:miter lim="800000"/>
              <a:headEnd/>
              <a:tailEnd/>
            </a:ln>
          </p:spPr>
          <p:txBody>
            <a:bodyPr wrap="square">
              <a:spAutoFit/>
            </a:bodyPr>
            <a:lstStyle/>
            <a:p>
              <a:pPr algn="ctr">
                <a:spcBef>
                  <a:spcPct val="50000"/>
                </a:spcBef>
              </a:pPr>
              <a:r>
                <a:rPr lang="en-US" sz="1400" dirty="0" err="1" smtClean="0"/>
                <a:t>Estructura</a:t>
              </a:r>
              <a:r>
                <a:rPr lang="en-US" sz="1400" dirty="0" smtClean="0"/>
                <a:t> </a:t>
              </a:r>
              <a:r>
                <a:rPr lang="en-US" sz="1400" dirty="0" err="1" smtClean="0"/>
                <a:t>Indice</a:t>
              </a:r>
              <a:endParaRPr lang="en-US" sz="1400" dirty="0"/>
            </a:p>
          </p:txBody>
        </p:sp>
        <p:sp>
          <p:nvSpPr>
            <p:cNvPr id="26637" name="Text Box 11"/>
            <p:cNvSpPr txBox="1">
              <a:spLocks noChangeArrowheads="1"/>
            </p:cNvSpPr>
            <p:nvPr/>
          </p:nvSpPr>
          <p:spPr bwMode="auto">
            <a:xfrm>
              <a:off x="1248" y="3744"/>
              <a:ext cx="576" cy="330"/>
            </a:xfrm>
            <a:prstGeom prst="rect">
              <a:avLst/>
            </a:prstGeom>
            <a:solidFill>
              <a:schemeClr val="bg1"/>
            </a:solidFill>
            <a:ln w="9525">
              <a:noFill/>
              <a:miter lim="800000"/>
              <a:headEnd/>
              <a:tailEnd/>
            </a:ln>
          </p:spPr>
          <p:txBody>
            <a:bodyPr>
              <a:spAutoFit/>
            </a:bodyPr>
            <a:lstStyle/>
            <a:p>
              <a:pPr algn="ctr">
                <a:spcBef>
                  <a:spcPct val="50000"/>
                </a:spcBef>
              </a:pPr>
              <a:r>
                <a:rPr lang="en-US" sz="1400" dirty="0"/>
                <a:t>Basal </a:t>
              </a:r>
              <a:r>
                <a:rPr lang="en-US" sz="1400" dirty="0" err="1" smtClean="0"/>
                <a:t>Indice</a:t>
              </a:r>
              <a:endParaRPr lang="en-US" sz="1400" dirty="0"/>
            </a:p>
          </p:txBody>
        </p:sp>
      </p:grpSp>
      <p:sp>
        <p:nvSpPr>
          <p:cNvPr id="26628" name="Text Box 5"/>
          <p:cNvSpPr txBox="1">
            <a:spLocks noChangeArrowheads="1"/>
          </p:cNvSpPr>
          <p:nvPr/>
        </p:nvSpPr>
        <p:spPr bwMode="auto">
          <a:xfrm>
            <a:off x="136525" y="6477000"/>
            <a:ext cx="1895071" cy="307777"/>
          </a:xfrm>
          <a:prstGeom prst="rect">
            <a:avLst/>
          </a:prstGeom>
          <a:noFill/>
          <a:ln w="9525">
            <a:noFill/>
            <a:miter lim="800000"/>
            <a:headEnd/>
            <a:tailEnd/>
          </a:ln>
        </p:spPr>
        <p:txBody>
          <a:bodyPr wrap="none">
            <a:spAutoFit/>
          </a:bodyPr>
          <a:lstStyle/>
          <a:p>
            <a:r>
              <a:rPr lang="en-US" sz="1400" dirty="0" smtClean="0"/>
              <a:t>de </a:t>
            </a:r>
            <a:r>
              <a:rPr lang="en-US" sz="1400" dirty="0"/>
              <a:t>Glover </a:t>
            </a:r>
            <a:r>
              <a:rPr lang="en-US" sz="1400" i="1" dirty="0"/>
              <a:t>et al.</a:t>
            </a:r>
            <a:r>
              <a:rPr lang="en-US" sz="1400" dirty="0"/>
              <a:t>, </a:t>
            </a:r>
            <a:r>
              <a:rPr lang="en-US" sz="1400" dirty="0" smtClean="0"/>
              <a:t>2010</a:t>
            </a:r>
            <a:endParaRPr lang="en-US" sz="1400" dirty="0"/>
          </a:p>
        </p:txBody>
      </p:sp>
      <p:sp>
        <p:nvSpPr>
          <p:cNvPr id="26629" name="Text Box 6"/>
          <p:cNvSpPr txBox="1">
            <a:spLocks noChangeArrowheads="1"/>
          </p:cNvSpPr>
          <p:nvPr/>
        </p:nvSpPr>
        <p:spPr bwMode="auto">
          <a:xfrm>
            <a:off x="-25423" y="178475"/>
            <a:ext cx="4044697" cy="2031325"/>
          </a:xfrm>
          <a:prstGeom prst="rect">
            <a:avLst/>
          </a:prstGeom>
          <a:noFill/>
          <a:ln w="9525">
            <a:noFill/>
            <a:miter lim="800000"/>
            <a:headEnd/>
            <a:tailEnd/>
          </a:ln>
        </p:spPr>
        <p:txBody>
          <a:bodyPr wrap="none">
            <a:spAutoFit/>
          </a:bodyPr>
          <a:lstStyle/>
          <a:p>
            <a:pPr algn="ctr"/>
            <a:r>
              <a:rPr lang="en-US" b="1" dirty="0" err="1" smtClean="0"/>
              <a:t>Cambio</a:t>
            </a:r>
            <a:r>
              <a:rPr lang="en-US" b="1" dirty="0" smtClean="0"/>
              <a:t> en </a:t>
            </a:r>
            <a:r>
              <a:rPr lang="en-US" b="1" dirty="0" err="1" smtClean="0"/>
              <a:t>Uso</a:t>
            </a:r>
            <a:r>
              <a:rPr lang="en-US" b="1" dirty="0" smtClean="0"/>
              <a:t> de Tierra: Kansas</a:t>
            </a:r>
          </a:p>
          <a:p>
            <a:pPr algn="ctr"/>
            <a:r>
              <a:rPr lang="en-US" b="1" dirty="0" err="1" smtClean="0"/>
              <a:t>Efectos</a:t>
            </a:r>
            <a:r>
              <a:rPr lang="en-US" b="1" dirty="0" smtClean="0"/>
              <a:t> en la </a:t>
            </a:r>
            <a:r>
              <a:rPr lang="en-US" b="1" dirty="0" err="1" smtClean="0"/>
              <a:t>Estructura</a:t>
            </a:r>
            <a:r>
              <a:rPr lang="en-US" b="1" dirty="0" smtClean="0"/>
              <a:t> de Fauna</a:t>
            </a:r>
          </a:p>
          <a:p>
            <a:pPr algn="ctr"/>
            <a:r>
              <a:rPr lang="en-US" b="1" dirty="0" err="1" smtClean="0"/>
              <a:t>Nematodo</a:t>
            </a:r>
            <a:endParaRPr lang="en-US" b="1" dirty="0" smtClean="0"/>
          </a:p>
          <a:p>
            <a:pPr algn="ctr"/>
            <a:endParaRPr lang="en-US" b="1" dirty="0" smtClean="0"/>
          </a:p>
          <a:p>
            <a:r>
              <a:rPr lang="en-US" b="1" dirty="0" err="1" smtClean="0"/>
              <a:t>Suministro</a:t>
            </a:r>
            <a:r>
              <a:rPr lang="en-US" b="1" dirty="0" smtClean="0"/>
              <a:t> de </a:t>
            </a:r>
            <a:r>
              <a:rPr lang="en-US" b="1" dirty="0" err="1" smtClean="0"/>
              <a:t>recursos</a:t>
            </a:r>
            <a:r>
              <a:rPr lang="en-US" b="1" dirty="0" smtClean="0"/>
              <a:t>:</a:t>
            </a:r>
            <a:endParaRPr lang="en-US" b="1" dirty="0"/>
          </a:p>
          <a:p>
            <a:r>
              <a:rPr lang="en-US" b="1" dirty="0" err="1" smtClean="0"/>
              <a:t>Efectos</a:t>
            </a:r>
            <a:r>
              <a:rPr lang="en-US" b="1" dirty="0" smtClean="0"/>
              <a:t> de </a:t>
            </a:r>
            <a:r>
              <a:rPr lang="en-US" b="1" dirty="0" err="1" smtClean="0"/>
              <a:t>baja</a:t>
            </a:r>
            <a:r>
              <a:rPr lang="en-US" b="1" dirty="0" smtClean="0"/>
              <a:t> en </a:t>
            </a:r>
            <a:r>
              <a:rPr lang="en-US" b="1" dirty="0" err="1" smtClean="0"/>
              <a:t>las</a:t>
            </a:r>
            <a:r>
              <a:rPr lang="en-US" b="1" dirty="0" smtClean="0"/>
              <a:t> </a:t>
            </a:r>
            <a:r>
              <a:rPr lang="en-US" b="1" dirty="0" err="1" smtClean="0"/>
              <a:t>estructura</a:t>
            </a:r>
            <a:r>
              <a:rPr lang="en-US" b="1" dirty="0" smtClean="0"/>
              <a:t> y </a:t>
            </a:r>
          </a:p>
          <a:p>
            <a:r>
              <a:rPr lang="en-US" b="1" dirty="0" err="1" smtClean="0"/>
              <a:t>funcion</a:t>
            </a:r>
            <a:r>
              <a:rPr lang="en-US" b="1" dirty="0" smtClean="0"/>
              <a:t> de la </a:t>
            </a:r>
            <a:r>
              <a:rPr lang="en-US" b="1" dirty="0" err="1" smtClean="0"/>
              <a:t>Cadena</a:t>
            </a:r>
            <a:r>
              <a:rPr lang="en-US" b="1" dirty="0" smtClean="0"/>
              <a:t> </a:t>
            </a:r>
            <a:r>
              <a:rPr lang="en-US" b="1" dirty="0" err="1" smtClean="0"/>
              <a:t>Alimenticia</a:t>
            </a:r>
            <a:endParaRPr lang="en-US" b="1" dirty="0"/>
          </a:p>
        </p:txBody>
      </p:sp>
      <p:sp>
        <p:nvSpPr>
          <p:cNvPr id="2" name="AutoShape 14"/>
          <p:cNvSpPr>
            <a:spLocks noChangeArrowheads="1"/>
          </p:cNvSpPr>
          <p:nvPr/>
        </p:nvSpPr>
        <p:spPr bwMode="auto">
          <a:xfrm rot="-1589924">
            <a:off x="2224088" y="3813175"/>
            <a:ext cx="1966912" cy="149225"/>
          </a:xfrm>
          <a:prstGeom prst="leftArrow">
            <a:avLst>
              <a:gd name="adj1" fmla="val 50000"/>
              <a:gd name="adj2" fmla="val 329521"/>
            </a:avLst>
          </a:prstGeom>
          <a:solidFill>
            <a:srgbClr val="993300"/>
          </a:solidFill>
          <a:ln w="9525">
            <a:solidFill>
              <a:srgbClr val="993300"/>
            </a:solidFill>
            <a:miter lim="800000"/>
            <a:headEnd/>
            <a:tailEnd/>
          </a:ln>
        </p:spPr>
        <p:txBody>
          <a:bodyPr wrap="none" anchor="ctr"/>
          <a:lstStyle/>
          <a:p>
            <a:endParaRPr lang="en-US"/>
          </a:p>
        </p:txBody>
      </p:sp>
      <p:sp>
        <p:nvSpPr>
          <p:cNvPr id="26633" name="Line 16"/>
          <p:cNvSpPr>
            <a:spLocks noChangeShapeType="1"/>
          </p:cNvSpPr>
          <p:nvPr/>
        </p:nvSpPr>
        <p:spPr bwMode="auto">
          <a:xfrm flipH="1" flipV="1">
            <a:off x="5881687" y="1235075"/>
            <a:ext cx="366713" cy="90488"/>
          </a:xfrm>
          <a:prstGeom prst="line">
            <a:avLst/>
          </a:prstGeom>
          <a:noFill/>
          <a:ln w="9525">
            <a:solidFill>
              <a:schemeClr val="tx1"/>
            </a:solidFill>
            <a:round/>
            <a:headEnd/>
            <a:tailEnd type="triangle" w="med" len="med"/>
          </a:ln>
        </p:spPr>
        <p:txBody>
          <a:bodyPr/>
          <a:lstStyle/>
          <a:p>
            <a:endParaRPr lang="en-US"/>
          </a:p>
        </p:txBody>
      </p:sp>
      <p:sp>
        <p:nvSpPr>
          <p:cNvPr id="18" name="TextBox 17"/>
          <p:cNvSpPr txBox="1"/>
          <p:nvPr/>
        </p:nvSpPr>
        <p:spPr>
          <a:xfrm>
            <a:off x="4038600" y="2183517"/>
            <a:ext cx="1981200" cy="4293483"/>
          </a:xfrm>
          <a:prstGeom prst="rect">
            <a:avLst/>
          </a:prstGeom>
          <a:solidFill>
            <a:schemeClr val="bg2">
              <a:lumMod val="20000"/>
              <a:lumOff val="80000"/>
            </a:schemeClr>
          </a:solidFill>
        </p:spPr>
        <p:txBody>
          <a:bodyPr wrap="square" rtlCol="0">
            <a:spAutoFit/>
          </a:bodyPr>
          <a:lstStyle/>
          <a:p>
            <a:pPr algn="ctr"/>
            <a:r>
              <a:rPr lang="en-US" sz="1300" b="1" dirty="0" smtClean="0"/>
              <a:t>En Las </a:t>
            </a:r>
            <a:r>
              <a:rPr lang="en-US" sz="1300" b="1" dirty="0" err="1" smtClean="0"/>
              <a:t>Hierbas</a:t>
            </a:r>
            <a:r>
              <a:rPr lang="en-US" sz="1300" b="1" dirty="0" smtClean="0"/>
              <a:t>:</a:t>
            </a:r>
          </a:p>
          <a:p>
            <a:pPr algn="ctr"/>
            <a:endParaRPr lang="en-US" sz="1300" dirty="0" smtClean="0"/>
          </a:p>
          <a:p>
            <a:pPr algn="ctr"/>
            <a:r>
              <a:rPr lang="en-US" sz="1300" dirty="0" smtClean="0"/>
              <a:t> </a:t>
            </a:r>
            <a:r>
              <a:rPr lang="en-US" sz="1300" i="1" dirty="0" smtClean="0"/>
              <a:t>Las </a:t>
            </a:r>
            <a:r>
              <a:rPr lang="en-US" sz="1300" i="1" dirty="0" err="1" smtClean="0"/>
              <a:t>Plantas</a:t>
            </a:r>
            <a:endParaRPr lang="en-US" sz="1300" i="1" dirty="0" smtClean="0"/>
          </a:p>
          <a:p>
            <a:pPr>
              <a:buFont typeface="Arial" pitchFamily="34" charset="0"/>
              <a:buChar char="•"/>
            </a:pPr>
            <a:r>
              <a:rPr lang="en-US" sz="1300" dirty="0" smtClean="0"/>
              <a:t>Alta </a:t>
            </a:r>
            <a:r>
              <a:rPr lang="en-US" sz="1300" dirty="0" err="1" smtClean="0"/>
              <a:t>densidad</a:t>
            </a:r>
            <a:r>
              <a:rPr lang="en-US" sz="1300" dirty="0" smtClean="0"/>
              <a:t> de </a:t>
            </a:r>
            <a:r>
              <a:rPr lang="en-US" sz="1300" dirty="0" err="1" smtClean="0"/>
              <a:t>raices</a:t>
            </a:r>
            <a:endParaRPr lang="en-US" sz="1300" dirty="0" smtClean="0"/>
          </a:p>
          <a:p>
            <a:pPr>
              <a:buFont typeface="Arial" pitchFamily="34" charset="0"/>
              <a:buChar char="•"/>
            </a:pPr>
            <a:r>
              <a:rPr lang="en-US" sz="1300" dirty="0" smtClean="0"/>
              <a:t>Mayor largo de </a:t>
            </a:r>
            <a:r>
              <a:rPr lang="en-US" sz="1300" dirty="0" err="1" smtClean="0"/>
              <a:t>raices</a:t>
            </a:r>
            <a:endParaRPr lang="en-US" sz="1300" dirty="0" smtClean="0"/>
          </a:p>
          <a:p>
            <a:pPr>
              <a:buFont typeface="Arial" pitchFamily="34" charset="0"/>
              <a:buChar char="•"/>
            </a:pPr>
            <a:endParaRPr lang="en-US" sz="1300" dirty="0" smtClean="0"/>
          </a:p>
          <a:p>
            <a:pPr algn="ctr"/>
            <a:r>
              <a:rPr lang="en-US" sz="1300" i="1" dirty="0" err="1" smtClean="0"/>
              <a:t>Cadenas</a:t>
            </a:r>
            <a:r>
              <a:rPr lang="en-US" sz="1300" i="1" dirty="0" smtClean="0"/>
              <a:t> </a:t>
            </a:r>
            <a:r>
              <a:rPr lang="en-US" sz="1300" i="1" dirty="0" err="1" smtClean="0"/>
              <a:t>Alimenticias</a:t>
            </a:r>
            <a:endParaRPr lang="en-US" sz="1300" i="1" dirty="0" smtClean="0"/>
          </a:p>
          <a:p>
            <a:pPr>
              <a:buFont typeface="Arial" pitchFamily="34" charset="0"/>
              <a:buChar char="•"/>
            </a:pPr>
            <a:r>
              <a:rPr lang="en-US" sz="1300" dirty="0" err="1" smtClean="0"/>
              <a:t>Relación</a:t>
            </a:r>
            <a:r>
              <a:rPr lang="en-US" sz="1300" dirty="0" smtClean="0"/>
              <a:t> entre biota y</a:t>
            </a:r>
          </a:p>
          <a:p>
            <a:r>
              <a:rPr lang="en-US" sz="1300" dirty="0" smtClean="0"/>
              <a:t>  </a:t>
            </a:r>
            <a:r>
              <a:rPr lang="en-US" sz="1300" dirty="0" err="1" smtClean="0"/>
              <a:t>calidad</a:t>
            </a:r>
            <a:r>
              <a:rPr lang="en-US" sz="1300" dirty="0" smtClean="0"/>
              <a:t> del </a:t>
            </a:r>
            <a:r>
              <a:rPr lang="en-US" sz="1300" dirty="0" err="1" smtClean="0"/>
              <a:t>suelo</a:t>
            </a:r>
            <a:endParaRPr lang="en-US" sz="1300" dirty="0" smtClean="0"/>
          </a:p>
          <a:p>
            <a:pPr>
              <a:buFont typeface="Arial" pitchFamily="34" charset="0"/>
              <a:buChar char="•"/>
            </a:pPr>
            <a:r>
              <a:rPr lang="en-US" sz="1300" dirty="0" smtClean="0"/>
              <a:t>Alta </a:t>
            </a:r>
            <a:r>
              <a:rPr lang="en-US" sz="1300" dirty="0" err="1" smtClean="0"/>
              <a:t>diversidad</a:t>
            </a:r>
            <a:endParaRPr lang="en-US" sz="1300" dirty="0" smtClean="0"/>
          </a:p>
          <a:p>
            <a:pPr>
              <a:buFont typeface="Arial" pitchFamily="34" charset="0"/>
              <a:buChar char="•"/>
            </a:pPr>
            <a:r>
              <a:rPr lang="en-US" sz="1300" dirty="0" smtClean="0"/>
              <a:t>Alta </a:t>
            </a:r>
            <a:r>
              <a:rPr lang="en-US" sz="1300" dirty="0" err="1" smtClean="0"/>
              <a:t>estructura</a:t>
            </a:r>
            <a:endParaRPr lang="en-US" sz="1300" dirty="0" smtClean="0"/>
          </a:p>
          <a:p>
            <a:pPr>
              <a:buFont typeface="Arial" pitchFamily="34" charset="0"/>
              <a:buChar char="•"/>
            </a:pPr>
            <a:endParaRPr lang="en-US" sz="1300" dirty="0" smtClean="0"/>
          </a:p>
          <a:p>
            <a:pPr algn="ctr"/>
            <a:r>
              <a:rPr lang="en-US" sz="1300" i="1" dirty="0" err="1" smtClean="0"/>
              <a:t>Propiedades</a:t>
            </a:r>
            <a:r>
              <a:rPr lang="en-US" sz="1300" i="1" dirty="0" smtClean="0"/>
              <a:t> del </a:t>
            </a:r>
            <a:r>
              <a:rPr lang="en-US" sz="1300" i="1" dirty="0" err="1" smtClean="0"/>
              <a:t>Suelo</a:t>
            </a:r>
            <a:endParaRPr lang="en-US" sz="1300" i="1" dirty="0" smtClean="0"/>
          </a:p>
          <a:p>
            <a:pPr>
              <a:buFont typeface="Arial" pitchFamily="34" charset="0"/>
              <a:buChar char="•"/>
            </a:pPr>
            <a:r>
              <a:rPr lang="en-US" sz="1300" dirty="0" smtClean="0"/>
              <a:t>Alta C y N</a:t>
            </a:r>
          </a:p>
          <a:p>
            <a:pPr>
              <a:buFont typeface="Arial" pitchFamily="34" charset="0"/>
              <a:buChar char="•"/>
            </a:pPr>
            <a:r>
              <a:rPr lang="en-US" sz="1300" dirty="0" err="1" smtClean="0"/>
              <a:t>Mejoramiento</a:t>
            </a:r>
            <a:r>
              <a:rPr lang="en-US" sz="1300" dirty="0" smtClean="0"/>
              <a:t> de</a:t>
            </a:r>
          </a:p>
          <a:p>
            <a:r>
              <a:rPr lang="en-US" sz="1300" dirty="0" smtClean="0"/>
              <a:t>  </a:t>
            </a:r>
            <a:r>
              <a:rPr lang="en-US" sz="1300" dirty="0" err="1" smtClean="0"/>
              <a:t>estructura</a:t>
            </a:r>
            <a:endParaRPr lang="en-US" sz="1300" dirty="0" smtClean="0"/>
          </a:p>
          <a:p>
            <a:pPr>
              <a:buFont typeface="Arial" pitchFamily="34" charset="0"/>
              <a:buChar char="•"/>
            </a:pPr>
            <a:r>
              <a:rPr lang="en-US" sz="1300" dirty="0" err="1" smtClean="0"/>
              <a:t>Menos</a:t>
            </a:r>
            <a:r>
              <a:rPr lang="en-US" sz="1300" dirty="0" smtClean="0"/>
              <a:t> </a:t>
            </a:r>
            <a:r>
              <a:rPr lang="en-US" sz="1300" dirty="0" err="1" smtClean="0"/>
              <a:t>filtrando</a:t>
            </a:r>
            <a:endParaRPr lang="en-US" sz="1300" dirty="0" smtClean="0"/>
          </a:p>
          <a:p>
            <a:pPr>
              <a:buFont typeface="Arial" pitchFamily="34" charset="0"/>
              <a:buChar char="•"/>
            </a:pPr>
            <a:endParaRPr lang="en-US" sz="1300" dirty="0" smtClean="0"/>
          </a:p>
          <a:p>
            <a:pPr algn="ctr"/>
            <a:r>
              <a:rPr lang="en-US" sz="1300" i="1" dirty="0" err="1" smtClean="0"/>
              <a:t>Calidad</a:t>
            </a:r>
            <a:r>
              <a:rPr lang="en-US" sz="1300" i="1" dirty="0" smtClean="0"/>
              <a:t> del Agua</a:t>
            </a:r>
          </a:p>
          <a:p>
            <a:pPr>
              <a:buFont typeface="Arial" pitchFamily="34" charset="0"/>
              <a:buChar char="•"/>
            </a:pPr>
            <a:r>
              <a:rPr lang="en-US" sz="1300" dirty="0" err="1" smtClean="0"/>
              <a:t>Menos</a:t>
            </a:r>
            <a:r>
              <a:rPr lang="en-US" sz="1300" dirty="0" smtClean="0"/>
              <a:t> NO</a:t>
            </a:r>
            <a:r>
              <a:rPr lang="en-US" sz="1300" baseline="-25000" dirty="0" smtClean="0"/>
              <a:t>3</a:t>
            </a:r>
            <a:r>
              <a:rPr lang="en-US" sz="1300" dirty="0" smtClean="0"/>
              <a:t>-N</a:t>
            </a:r>
          </a:p>
          <a:p>
            <a:pPr>
              <a:buFont typeface="Arial" pitchFamily="34" charset="0"/>
              <a:buChar char="•"/>
            </a:pPr>
            <a:endParaRPr lang="en-US" sz="1300" dirty="0"/>
          </a:p>
        </p:txBody>
      </p:sp>
      <p:sp>
        <p:nvSpPr>
          <p:cNvPr id="19" name="TextBox 18"/>
          <p:cNvSpPr txBox="1"/>
          <p:nvPr/>
        </p:nvSpPr>
        <p:spPr>
          <a:xfrm>
            <a:off x="6096000" y="877669"/>
            <a:ext cx="1219201" cy="646331"/>
          </a:xfrm>
          <a:prstGeom prst="rect">
            <a:avLst/>
          </a:prstGeom>
          <a:solidFill>
            <a:schemeClr val="bg2">
              <a:lumMod val="20000"/>
              <a:lumOff val="80000"/>
            </a:schemeClr>
          </a:solidFill>
        </p:spPr>
        <p:txBody>
          <a:bodyPr wrap="square" rtlCol="0">
            <a:spAutoFit/>
          </a:bodyPr>
          <a:lstStyle/>
          <a:p>
            <a:pPr algn="ctr"/>
            <a:r>
              <a:rPr lang="en-US" dirty="0" err="1" smtClean="0"/>
              <a:t>Hierbas</a:t>
            </a:r>
            <a:r>
              <a:rPr lang="en-US" dirty="0" smtClean="0"/>
              <a:t> </a:t>
            </a:r>
            <a:r>
              <a:rPr lang="en-US" dirty="0" err="1" smtClean="0"/>
              <a:t>perennes</a:t>
            </a:r>
            <a:endParaRPr lang="en-US" dirty="0"/>
          </a:p>
        </p:txBody>
      </p:sp>
      <p:sp>
        <p:nvSpPr>
          <p:cNvPr id="20" name="TextBox 19"/>
          <p:cNvSpPr txBox="1"/>
          <p:nvPr/>
        </p:nvSpPr>
        <p:spPr>
          <a:xfrm>
            <a:off x="7467599" y="877669"/>
            <a:ext cx="1219201" cy="646331"/>
          </a:xfrm>
          <a:prstGeom prst="rect">
            <a:avLst/>
          </a:prstGeom>
          <a:solidFill>
            <a:schemeClr val="bg2">
              <a:lumMod val="20000"/>
              <a:lumOff val="80000"/>
            </a:schemeClr>
          </a:solidFill>
        </p:spPr>
        <p:txBody>
          <a:bodyPr wrap="square" rtlCol="0">
            <a:spAutoFit/>
          </a:bodyPr>
          <a:lstStyle/>
          <a:p>
            <a:pPr algn="ctr"/>
            <a:r>
              <a:rPr lang="en-US" dirty="0" err="1" smtClean="0"/>
              <a:t>Trigo</a:t>
            </a:r>
            <a:r>
              <a:rPr lang="en-US" dirty="0" smtClean="0"/>
              <a:t> </a:t>
            </a:r>
            <a:r>
              <a:rPr lang="en-US" dirty="0" err="1" smtClean="0"/>
              <a:t>anual</a:t>
            </a:r>
            <a:endParaRPr lang="en-US" dirty="0"/>
          </a:p>
        </p:txBody>
      </p:sp>
      <p:grpSp>
        <p:nvGrpSpPr>
          <p:cNvPr id="21" name="Group 20"/>
          <p:cNvGrpSpPr/>
          <p:nvPr/>
        </p:nvGrpSpPr>
        <p:grpSpPr>
          <a:xfrm>
            <a:off x="6477000" y="115669"/>
            <a:ext cx="1752600" cy="1027331"/>
            <a:chOff x="6248400" y="115669"/>
            <a:chExt cx="1447800" cy="1027331"/>
          </a:xfrm>
        </p:grpSpPr>
        <p:sp>
          <p:nvSpPr>
            <p:cNvPr id="26630" name="AutoShape 7"/>
            <p:cNvSpPr>
              <a:spLocks noChangeArrowheads="1"/>
            </p:cNvSpPr>
            <p:nvPr/>
          </p:nvSpPr>
          <p:spPr bwMode="auto">
            <a:xfrm>
              <a:off x="6248400" y="152400"/>
              <a:ext cx="1447800" cy="990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00B8FF">
                <a:alpha val="61960"/>
              </a:srgbClr>
            </a:solidFill>
            <a:ln w="9525">
              <a:noFill/>
              <a:miter lim="800000"/>
              <a:headEnd/>
              <a:tailEnd/>
            </a:ln>
          </p:spPr>
          <p:txBody>
            <a:bodyPr wrap="none" anchor="ctr"/>
            <a:lstStyle/>
            <a:p>
              <a:endParaRPr lang="en-US"/>
            </a:p>
          </p:txBody>
        </p:sp>
        <p:sp>
          <p:nvSpPr>
            <p:cNvPr id="26631" name="AutoShape 8"/>
            <p:cNvSpPr>
              <a:spLocks noChangeArrowheads="1"/>
            </p:cNvSpPr>
            <p:nvPr/>
          </p:nvSpPr>
          <p:spPr bwMode="auto">
            <a:xfrm flipH="1">
              <a:off x="6248400" y="115669"/>
              <a:ext cx="1447800" cy="990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00B8FF">
                <a:alpha val="61960"/>
              </a:srgbClr>
            </a:solidFill>
            <a:ln w="9525">
              <a:noFill/>
              <a:miter lim="800000"/>
              <a:headEnd/>
              <a:tailEnd/>
            </a:ln>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3" descr="foofweb.jpg"/>
          <p:cNvPicPr>
            <a:picLocks noChangeAspect="1"/>
          </p:cNvPicPr>
          <p:nvPr/>
        </p:nvPicPr>
        <p:blipFill>
          <a:blip r:embed="rId2" cstate="print"/>
          <a:srcRect l="6667" r="9167" b="5556"/>
          <a:stretch>
            <a:fillRect/>
          </a:stretch>
        </p:blipFill>
        <p:spPr bwMode="auto">
          <a:xfrm>
            <a:off x="0" y="0"/>
            <a:ext cx="9144000" cy="6858000"/>
          </a:xfrm>
          <a:prstGeom prst="rect">
            <a:avLst/>
          </a:prstGeom>
          <a:noFill/>
          <a:ln w="9525">
            <a:noFill/>
            <a:miter lim="800000"/>
            <a:headEnd/>
            <a:tailEnd/>
          </a:ln>
        </p:spPr>
      </p:pic>
      <p:sp>
        <p:nvSpPr>
          <p:cNvPr id="3" name="Oval 6"/>
          <p:cNvSpPr>
            <a:spLocks noChangeArrowheads="1"/>
          </p:cNvSpPr>
          <p:nvPr/>
        </p:nvSpPr>
        <p:spPr bwMode="auto">
          <a:xfrm>
            <a:off x="762000" y="419100"/>
            <a:ext cx="1295400" cy="4572000"/>
          </a:xfrm>
          <a:prstGeom prst="ellipse">
            <a:avLst/>
          </a:prstGeom>
          <a:solidFill>
            <a:srgbClr val="008000">
              <a:alpha val="50980"/>
            </a:srgbClr>
          </a:solidFill>
          <a:ln w="9525">
            <a:solidFill>
              <a:schemeClr val="tx1"/>
            </a:solidFill>
            <a:round/>
            <a:headEnd/>
            <a:tailEnd/>
          </a:ln>
        </p:spPr>
        <p:txBody>
          <a:bodyPr wrap="none" anchor="ctr"/>
          <a:lstStyle/>
          <a:p>
            <a:endParaRPr lang="en-US"/>
          </a:p>
        </p:txBody>
      </p:sp>
      <p:sp>
        <p:nvSpPr>
          <p:cNvPr id="4" name="Oval 7"/>
          <p:cNvSpPr>
            <a:spLocks noChangeArrowheads="1"/>
          </p:cNvSpPr>
          <p:nvPr/>
        </p:nvSpPr>
        <p:spPr bwMode="auto">
          <a:xfrm>
            <a:off x="2514600" y="647700"/>
            <a:ext cx="1295400" cy="4114800"/>
          </a:xfrm>
          <a:prstGeom prst="ellipse">
            <a:avLst/>
          </a:prstGeom>
          <a:solidFill>
            <a:srgbClr val="008000">
              <a:alpha val="50980"/>
            </a:srgbClr>
          </a:solidFill>
          <a:ln w="9525">
            <a:solidFill>
              <a:schemeClr val="tx1"/>
            </a:solidFill>
            <a:round/>
            <a:headEnd/>
            <a:tailEnd/>
          </a:ln>
        </p:spPr>
        <p:txBody>
          <a:bodyPr wrap="none" anchor="ctr"/>
          <a:lstStyle/>
          <a:p>
            <a:endParaRPr lang="en-US"/>
          </a:p>
        </p:txBody>
      </p:sp>
      <p:sp>
        <p:nvSpPr>
          <p:cNvPr id="5" name="Oval 8"/>
          <p:cNvSpPr>
            <a:spLocks noChangeArrowheads="1"/>
          </p:cNvSpPr>
          <p:nvPr/>
        </p:nvSpPr>
        <p:spPr bwMode="auto">
          <a:xfrm>
            <a:off x="4038600" y="838200"/>
            <a:ext cx="1295400" cy="3733800"/>
          </a:xfrm>
          <a:prstGeom prst="ellipse">
            <a:avLst/>
          </a:prstGeom>
          <a:solidFill>
            <a:srgbClr val="008000">
              <a:alpha val="50980"/>
            </a:srgbClr>
          </a:solidFill>
          <a:ln w="9525">
            <a:solidFill>
              <a:schemeClr val="tx1"/>
            </a:solidFill>
            <a:round/>
            <a:headEnd/>
            <a:tailEnd/>
          </a:ln>
        </p:spPr>
        <p:txBody>
          <a:bodyPr wrap="none" anchor="ctr"/>
          <a:lstStyle/>
          <a:p>
            <a:endParaRPr lang="en-US"/>
          </a:p>
        </p:txBody>
      </p:sp>
      <p:sp>
        <p:nvSpPr>
          <p:cNvPr id="6" name="Oval 9"/>
          <p:cNvSpPr>
            <a:spLocks noChangeArrowheads="1"/>
          </p:cNvSpPr>
          <p:nvPr/>
        </p:nvSpPr>
        <p:spPr bwMode="auto">
          <a:xfrm>
            <a:off x="6553200" y="1219200"/>
            <a:ext cx="1295400" cy="2971800"/>
          </a:xfrm>
          <a:prstGeom prst="ellipse">
            <a:avLst/>
          </a:prstGeom>
          <a:solidFill>
            <a:srgbClr val="008000">
              <a:alpha val="50980"/>
            </a:srgbClr>
          </a:solidFill>
          <a:ln w="9525">
            <a:solidFill>
              <a:schemeClr val="tx1"/>
            </a:solidFill>
            <a:round/>
            <a:headEnd/>
            <a:tailEnd/>
          </a:ln>
        </p:spPr>
        <p:txBody>
          <a:bodyPr wrap="none" anchor="ctr"/>
          <a:lstStyle/>
          <a:p>
            <a:endParaRPr lang="en-US"/>
          </a:p>
        </p:txBody>
      </p:sp>
      <p:sp>
        <p:nvSpPr>
          <p:cNvPr id="7" name="Text Box 11"/>
          <p:cNvSpPr txBox="1">
            <a:spLocks noChangeArrowheads="1"/>
          </p:cNvSpPr>
          <p:nvPr/>
        </p:nvSpPr>
        <p:spPr bwMode="auto">
          <a:xfrm>
            <a:off x="685800" y="2133600"/>
            <a:ext cx="1371600" cy="738664"/>
          </a:xfrm>
          <a:prstGeom prst="rect">
            <a:avLst/>
          </a:prstGeom>
          <a:solidFill>
            <a:srgbClr val="FFCC99">
              <a:alpha val="79999"/>
            </a:srgbClr>
          </a:solidFill>
          <a:ln w="9525">
            <a:noFill/>
            <a:miter lim="800000"/>
            <a:headEnd/>
            <a:tailEnd/>
          </a:ln>
        </p:spPr>
        <p:txBody>
          <a:bodyPr wrap="square">
            <a:spAutoFit/>
          </a:bodyPr>
          <a:lstStyle/>
          <a:p>
            <a:r>
              <a:rPr lang="es-ES" sz="1400" dirty="0" smtClean="0"/>
              <a:t>Productores</a:t>
            </a:r>
            <a:br>
              <a:rPr lang="es-ES" sz="1400" dirty="0" smtClean="0"/>
            </a:br>
            <a:r>
              <a:rPr lang="es-ES" sz="1400" dirty="0" smtClean="0"/>
              <a:t>Fijadores de C</a:t>
            </a:r>
            <a:br>
              <a:rPr lang="es-ES" sz="1400" dirty="0" smtClean="0"/>
            </a:br>
            <a:r>
              <a:rPr lang="es-ES" sz="1400" dirty="0" smtClean="0"/>
              <a:t>Fuentes</a:t>
            </a:r>
            <a:endParaRPr lang="es-ES" sz="1400" dirty="0"/>
          </a:p>
        </p:txBody>
      </p:sp>
      <p:sp>
        <p:nvSpPr>
          <p:cNvPr id="8" name="Text Box 12"/>
          <p:cNvSpPr txBox="1">
            <a:spLocks noChangeArrowheads="1"/>
          </p:cNvSpPr>
          <p:nvPr/>
        </p:nvSpPr>
        <p:spPr bwMode="auto">
          <a:xfrm rot="-5400000">
            <a:off x="2248188" y="2412712"/>
            <a:ext cx="1727200" cy="584775"/>
          </a:xfrm>
          <a:prstGeom prst="rect">
            <a:avLst/>
          </a:prstGeom>
          <a:solidFill>
            <a:srgbClr val="FFCC99">
              <a:alpha val="79999"/>
            </a:srgbClr>
          </a:solidFill>
          <a:ln w="9525">
            <a:noFill/>
            <a:miter lim="800000"/>
            <a:headEnd/>
            <a:tailEnd/>
          </a:ln>
        </p:spPr>
        <p:txBody>
          <a:bodyPr>
            <a:spAutoFit/>
          </a:bodyPr>
          <a:lstStyle/>
          <a:p>
            <a:pPr>
              <a:spcBef>
                <a:spcPts val="960"/>
              </a:spcBef>
            </a:pPr>
            <a:r>
              <a:rPr lang="es-ES" sz="1600" dirty="0" smtClean="0"/>
              <a:t>Oportunistas</a:t>
            </a:r>
            <a:br>
              <a:rPr lang="es-ES" sz="1600" dirty="0" smtClean="0"/>
            </a:br>
            <a:r>
              <a:rPr lang="es-ES" sz="1600" dirty="0" smtClean="0"/>
              <a:t>Inmovilizadores</a:t>
            </a:r>
            <a:endParaRPr lang="es-ES" sz="1600" dirty="0"/>
          </a:p>
        </p:txBody>
      </p:sp>
      <p:sp>
        <p:nvSpPr>
          <p:cNvPr id="9" name="Text Box 13"/>
          <p:cNvSpPr txBox="1">
            <a:spLocks noChangeArrowheads="1"/>
          </p:cNvSpPr>
          <p:nvPr/>
        </p:nvSpPr>
        <p:spPr bwMode="auto">
          <a:xfrm rot="-5400000">
            <a:off x="3833019" y="2412712"/>
            <a:ext cx="1727200" cy="584775"/>
          </a:xfrm>
          <a:prstGeom prst="rect">
            <a:avLst/>
          </a:prstGeom>
          <a:solidFill>
            <a:srgbClr val="FFCC99">
              <a:alpha val="79999"/>
            </a:srgbClr>
          </a:solidFill>
          <a:ln w="9525">
            <a:noFill/>
            <a:miter lim="800000"/>
            <a:headEnd/>
            <a:tailEnd/>
          </a:ln>
        </p:spPr>
        <p:txBody>
          <a:bodyPr>
            <a:spAutoFit/>
          </a:bodyPr>
          <a:lstStyle/>
          <a:p>
            <a:pPr>
              <a:spcBef>
                <a:spcPts val="960"/>
              </a:spcBef>
            </a:pPr>
            <a:r>
              <a:rPr lang="es-ES" sz="1600" dirty="0" smtClean="0"/>
              <a:t>Consumidores</a:t>
            </a:r>
            <a:br>
              <a:rPr lang="es-ES" sz="1600" dirty="0" smtClean="0"/>
            </a:br>
            <a:r>
              <a:rPr lang="es-ES" sz="1600" dirty="0" smtClean="0"/>
              <a:t>Mineralizadores</a:t>
            </a:r>
            <a:endParaRPr lang="es-ES" sz="1600" dirty="0"/>
          </a:p>
        </p:txBody>
      </p:sp>
      <p:sp>
        <p:nvSpPr>
          <p:cNvPr id="10" name="Text Box 14"/>
          <p:cNvSpPr txBox="1">
            <a:spLocks noChangeArrowheads="1"/>
          </p:cNvSpPr>
          <p:nvPr/>
        </p:nvSpPr>
        <p:spPr bwMode="auto">
          <a:xfrm rot="-5400000">
            <a:off x="6219034" y="2313056"/>
            <a:ext cx="1981200" cy="707886"/>
          </a:xfrm>
          <a:prstGeom prst="rect">
            <a:avLst/>
          </a:prstGeom>
          <a:solidFill>
            <a:srgbClr val="FFCC99">
              <a:alpha val="79999"/>
            </a:srgbClr>
          </a:solidFill>
          <a:ln w="9525">
            <a:noFill/>
            <a:miter lim="800000"/>
            <a:headEnd/>
            <a:tailEnd/>
          </a:ln>
        </p:spPr>
        <p:txBody>
          <a:bodyPr wrap="square">
            <a:spAutoFit/>
          </a:bodyPr>
          <a:lstStyle/>
          <a:p>
            <a:pPr>
              <a:spcBef>
                <a:spcPct val="50000"/>
              </a:spcBef>
            </a:pPr>
            <a:r>
              <a:rPr lang="en-US" sz="1600" dirty="0" err="1" smtClean="0"/>
              <a:t>Depredadores</a:t>
            </a:r>
            <a:r>
              <a:rPr lang="en-US" sz="1600" dirty="0" smtClean="0"/>
              <a:t> </a:t>
            </a:r>
            <a:r>
              <a:rPr lang="en-US" sz="1600" dirty="0" err="1" smtClean="0"/>
              <a:t>Altas</a:t>
            </a:r>
            <a:endParaRPr lang="en-US" sz="1600" dirty="0"/>
          </a:p>
          <a:p>
            <a:pPr>
              <a:spcBef>
                <a:spcPct val="50000"/>
              </a:spcBef>
            </a:pPr>
            <a:r>
              <a:rPr lang="en-US" sz="1600" dirty="0" err="1" smtClean="0"/>
              <a:t>Reguladores</a:t>
            </a:r>
            <a:endParaRPr lang="en-US" sz="1600" dirty="0"/>
          </a:p>
        </p:txBody>
      </p:sp>
      <p:grpSp>
        <p:nvGrpSpPr>
          <p:cNvPr id="11" name="Group 24"/>
          <p:cNvGrpSpPr>
            <a:grpSpLocks/>
          </p:cNvGrpSpPr>
          <p:nvPr/>
        </p:nvGrpSpPr>
        <p:grpSpPr bwMode="auto">
          <a:xfrm>
            <a:off x="2660593" y="71594"/>
            <a:ext cx="5257438" cy="1595125"/>
            <a:chOff x="2660587" y="71891"/>
            <a:chExt cx="5256912" cy="1594173"/>
          </a:xfrm>
        </p:grpSpPr>
        <p:sp>
          <p:nvSpPr>
            <p:cNvPr id="12" name="TextBox 17"/>
            <p:cNvSpPr txBox="1">
              <a:spLocks noChangeArrowheads="1"/>
            </p:cNvSpPr>
            <p:nvPr/>
          </p:nvSpPr>
          <p:spPr bwMode="auto">
            <a:xfrm>
              <a:off x="2660587" y="457356"/>
              <a:ext cx="1099870" cy="522908"/>
            </a:xfrm>
            <a:prstGeom prst="rect">
              <a:avLst/>
            </a:prstGeom>
            <a:solidFill>
              <a:srgbClr val="FFFF00"/>
            </a:solidFill>
            <a:ln w="9525">
              <a:solidFill>
                <a:srgbClr val="0070C0"/>
              </a:solidFill>
              <a:miter lim="800000"/>
              <a:headEnd/>
              <a:tailEnd/>
            </a:ln>
          </p:spPr>
          <p:txBody>
            <a:bodyPr wrap="none" anchor="ctr">
              <a:spAutoFit/>
            </a:bodyPr>
            <a:lstStyle/>
            <a:p>
              <a:pPr algn="ctr"/>
              <a:r>
                <a:rPr lang="en-US" sz="1400" dirty="0" err="1" smtClean="0">
                  <a:solidFill>
                    <a:srgbClr val="002060"/>
                  </a:solidFill>
                </a:rPr>
                <a:t>Nematodos</a:t>
              </a:r>
              <a:endParaRPr lang="en-US" sz="1400" dirty="0" smtClean="0">
                <a:solidFill>
                  <a:srgbClr val="002060"/>
                </a:solidFill>
              </a:endParaRPr>
            </a:p>
            <a:p>
              <a:pPr algn="ctr"/>
              <a:r>
                <a:rPr lang="en-US" sz="1400" dirty="0" err="1" smtClean="0">
                  <a:solidFill>
                    <a:srgbClr val="002060"/>
                  </a:solidFill>
                </a:rPr>
                <a:t>herbivoros</a:t>
              </a:r>
              <a:endParaRPr lang="en-US" sz="1400" dirty="0">
                <a:solidFill>
                  <a:srgbClr val="002060"/>
                </a:solidFill>
              </a:endParaRPr>
            </a:p>
          </p:txBody>
        </p:sp>
        <p:sp>
          <p:nvSpPr>
            <p:cNvPr id="13" name="TextBox 18"/>
            <p:cNvSpPr txBox="1">
              <a:spLocks noChangeArrowheads="1"/>
            </p:cNvSpPr>
            <p:nvPr/>
          </p:nvSpPr>
          <p:spPr bwMode="auto">
            <a:xfrm>
              <a:off x="4154041" y="71891"/>
              <a:ext cx="1099870" cy="522908"/>
            </a:xfrm>
            <a:prstGeom prst="rect">
              <a:avLst/>
            </a:prstGeom>
            <a:solidFill>
              <a:srgbClr val="FFFF00"/>
            </a:solidFill>
            <a:ln w="9525">
              <a:solidFill>
                <a:srgbClr val="0070C0"/>
              </a:solidFill>
              <a:miter lim="800000"/>
              <a:headEnd/>
              <a:tailEnd/>
            </a:ln>
          </p:spPr>
          <p:txBody>
            <a:bodyPr wrap="none" anchor="ctr">
              <a:spAutoFit/>
            </a:bodyPr>
            <a:lstStyle/>
            <a:p>
              <a:pPr algn="ctr"/>
              <a:r>
                <a:rPr lang="en-US" sz="1400" dirty="0" err="1" smtClean="0">
                  <a:solidFill>
                    <a:srgbClr val="002060"/>
                  </a:solidFill>
                </a:rPr>
                <a:t>Nematodos</a:t>
              </a:r>
              <a:endParaRPr lang="en-US" sz="1400" dirty="0" smtClean="0">
                <a:solidFill>
                  <a:srgbClr val="002060"/>
                </a:solidFill>
              </a:endParaRPr>
            </a:p>
            <a:p>
              <a:pPr algn="ctr"/>
              <a:r>
                <a:rPr lang="en-US" sz="1400" dirty="0" err="1" smtClean="0">
                  <a:solidFill>
                    <a:srgbClr val="002060"/>
                  </a:solidFill>
                </a:rPr>
                <a:t>micofagos</a:t>
              </a:r>
              <a:endParaRPr lang="en-US" sz="1400" dirty="0">
                <a:solidFill>
                  <a:srgbClr val="002060"/>
                </a:solidFill>
              </a:endParaRPr>
            </a:p>
          </p:txBody>
        </p:sp>
        <p:sp>
          <p:nvSpPr>
            <p:cNvPr id="14" name="TextBox 19"/>
            <p:cNvSpPr txBox="1">
              <a:spLocks noChangeArrowheads="1"/>
            </p:cNvSpPr>
            <p:nvPr/>
          </p:nvSpPr>
          <p:spPr bwMode="auto">
            <a:xfrm>
              <a:off x="4062676" y="605290"/>
              <a:ext cx="1258553" cy="522908"/>
            </a:xfrm>
            <a:prstGeom prst="rect">
              <a:avLst/>
            </a:prstGeom>
            <a:solidFill>
              <a:srgbClr val="FFFF00"/>
            </a:solidFill>
            <a:ln w="9525">
              <a:solidFill>
                <a:srgbClr val="0070C0"/>
              </a:solidFill>
              <a:miter lim="800000"/>
              <a:headEnd/>
              <a:tailEnd/>
            </a:ln>
          </p:spPr>
          <p:txBody>
            <a:bodyPr wrap="none" anchor="ctr">
              <a:spAutoFit/>
            </a:bodyPr>
            <a:lstStyle/>
            <a:p>
              <a:pPr algn="ctr"/>
              <a:r>
                <a:rPr lang="en-US" sz="1400" dirty="0" err="1" smtClean="0">
                  <a:solidFill>
                    <a:srgbClr val="002060"/>
                  </a:solidFill>
                </a:rPr>
                <a:t>Nematodos</a:t>
              </a:r>
              <a:endParaRPr lang="en-US" sz="1400" dirty="0" smtClean="0">
                <a:solidFill>
                  <a:srgbClr val="002060"/>
                </a:solidFill>
              </a:endParaRPr>
            </a:p>
            <a:p>
              <a:pPr algn="ctr"/>
              <a:r>
                <a:rPr lang="en-US" sz="1400" dirty="0" err="1" smtClean="0">
                  <a:solidFill>
                    <a:srgbClr val="002060"/>
                  </a:solidFill>
                </a:rPr>
                <a:t>bacteriovoros</a:t>
              </a:r>
              <a:endParaRPr lang="en-US" sz="1400" dirty="0">
                <a:solidFill>
                  <a:srgbClr val="002060"/>
                </a:solidFill>
              </a:endParaRPr>
            </a:p>
          </p:txBody>
        </p:sp>
        <p:sp>
          <p:nvSpPr>
            <p:cNvPr id="15" name="TextBox 20"/>
            <p:cNvSpPr txBox="1">
              <a:spLocks noChangeArrowheads="1"/>
            </p:cNvSpPr>
            <p:nvPr/>
          </p:nvSpPr>
          <p:spPr bwMode="auto">
            <a:xfrm>
              <a:off x="6599641" y="71891"/>
              <a:ext cx="1317858" cy="522908"/>
            </a:xfrm>
            <a:prstGeom prst="rect">
              <a:avLst/>
            </a:prstGeom>
            <a:solidFill>
              <a:srgbClr val="FFFF00"/>
            </a:solidFill>
            <a:ln w="9525">
              <a:solidFill>
                <a:srgbClr val="0070C0"/>
              </a:solidFill>
              <a:miter lim="800000"/>
              <a:headEnd/>
              <a:tailEnd/>
            </a:ln>
          </p:spPr>
          <p:txBody>
            <a:bodyPr wrap="none" anchor="ctr">
              <a:spAutoFit/>
            </a:bodyPr>
            <a:lstStyle/>
            <a:p>
              <a:pPr algn="ctr"/>
              <a:r>
                <a:rPr lang="en-US" sz="1400" dirty="0" err="1" smtClean="0">
                  <a:solidFill>
                    <a:srgbClr val="002060"/>
                  </a:solidFill>
                </a:rPr>
                <a:t>Depredadores</a:t>
              </a:r>
              <a:endParaRPr lang="en-US" sz="1400" dirty="0" smtClean="0">
                <a:solidFill>
                  <a:srgbClr val="002060"/>
                </a:solidFill>
              </a:endParaRPr>
            </a:p>
            <a:p>
              <a:pPr algn="ctr"/>
              <a:r>
                <a:rPr lang="en-US" sz="1400" dirty="0" err="1" smtClean="0">
                  <a:solidFill>
                    <a:srgbClr val="002060"/>
                  </a:solidFill>
                </a:rPr>
                <a:t>generalistas</a:t>
              </a:r>
              <a:endParaRPr lang="en-US" sz="1400" dirty="0">
                <a:solidFill>
                  <a:srgbClr val="002060"/>
                </a:solidFill>
              </a:endParaRPr>
            </a:p>
          </p:txBody>
        </p:sp>
        <p:sp>
          <p:nvSpPr>
            <p:cNvPr id="16" name="TextBox 21"/>
            <p:cNvSpPr txBox="1">
              <a:spLocks noChangeArrowheads="1"/>
            </p:cNvSpPr>
            <p:nvPr/>
          </p:nvSpPr>
          <p:spPr bwMode="auto">
            <a:xfrm>
              <a:off x="6597238" y="605290"/>
              <a:ext cx="1317858" cy="522908"/>
            </a:xfrm>
            <a:prstGeom prst="rect">
              <a:avLst/>
            </a:prstGeom>
            <a:solidFill>
              <a:srgbClr val="FFFF00"/>
            </a:solidFill>
            <a:ln w="9525">
              <a:solidFill>
                <a:srgbClr val="0070C0"/>
              </a:solidFill>
              <a:miter lim="800000"/>
              <a:headEnd/>
              <a:tailEnd/>
            </a:ln>
          </p:spPr>
          <p:txBody>
            <a:bodyPr wrap="none" anchor="ctr">
              <a:spAutoFit/>
            </a:bodyPr>
            <a:lstStyle/>
            <a:p>
              <a:pPr algn="ctr"/>
              <a:r>
                <a:rPr lang="en-US" sz="1400" dirty="0" err="1" smtClean="0">
                  <a:solidFill>
                    <a:srgbClr val="002060"/>
                  </a:solidFill>
                </a:rPr>
                <a:t>Depredadores</a:t>
              </a:r>
              <a:endParaRPr lang="en-US" sz="1400" dirty="0" smtClean="0">
                <a:solidFill>
                  <a:srgbClr val="002060"/>
                </a:solidFill>
              </a:endParaRPr>
            </a:p>
            <a:p>
              <a:pPr algn="ctr"/>
              <a:r>
                <a:rPr lang="en-US" sz="1400" dirty="0" err="1" smtClean="0">
                  <a:solidFill>
                    <a:srgbClr val="002060"/>
                  </a:solidFill>
                </a:rPr>
                <a:t>especialistas</a:t>
              </a:r>
              <a:endParaRPr lang="en-US" sz="1400" dirty="0">
                <a:solidFill>
                  <a:srgbClr val="002060"/>
                </a:solidFill>
              </a:endParaRPr>
            </a:p>
          </p:txBody>
        </p:sp>
        <p:sp>
          <p:nvSpPr>
            <p:cNvPr id="17" name="TextBox 22"/>
            <p:cNvSpPr txBox="1">
              <a:spLocks noChangeArrowheads="1"/>
            </p:cNvSpPr>
            <p:nvPr/>
          </p:nvSpPr>
          <p:spPr bwMode="auto">
            <a:xfrm>
              <a:off x="4158048" y="1143156"/>
              <a:ext cx="1109487" cy="522908"/>
            </a:xfrm>
            <a:prstGeom prst="rect">
              <a:avLst/>
            </a:prstGeom>
            <a:solidFill>
              <a:srgbClr val="FFFF00"/>
            </a:solidFill>
            <a:ln w="9525">
              <a:solidFill>
                <a:srgbClr val="0070C0"/>
              </a:solidFill>
              <a:miter lim="800000"/>
              <a:headEnd/>
              <a:tailEnd/>
            </a:ln>
          </p:spPr>
          <p:txBody>
            <a:bodyPr wrap="none" anchor="ctr">
              <a:spAutoFit/>
            </a:bodyPr>
            <a:lstStyle/>
            <a:p>
              <a:pPr algn="ctr"/>
              <a:r>
                <a:rPr lang="en-US" sz="1400" dirty="0" err="1" smtClean="0">
                  <a:solidFill>
                    <a:srgbClr val="002060"/>
                  </a:solidFill>
                </a:rPr>
                <a:t>Nematodos</a:t>
              </a:r>
              <a:endParaRPr lang="en-US" sz="1400" dirty="0">
                <a:solidFill>
                  <a:srgbClr val="002060"/>
                </a:solidFill>
              </a:endParaRPr>
            </a:p>
            <a:p>
              <a:pPr algn="ctr"/>
              <a:r>
                <a:rPr lang="en-US" sz="1400" dirty="0" err="1" smtClean="0">
                  <a:solidFill>
                    <a:srgbClr val="002060"/>
                  </a:solidFill>
                </a:rPr>
                <a:t>protozoos</a:t>
              </a:r>
              <a:endParaRPr lang="en-US" sz="1400" dirty="0">
                <a:solidFill>
                  <a:srgbClr val="002060"/>
                </a:solidFill>
              </a:endParaRPr>
            </a:p>
          </p:txBody>
        </p:sp>
      </p:grpSp>
      <p:sp>
        <p:nvSpPr>
          <p:cNvPr id="18" name="TextBox 17">
            <a:hlinkClick r:id="" action="ppaction://noaction" highlightClick="1"/>
          </p:cNvPr>
          <p:cNvSpPr txBox="1">
            <a:spLocks noChangeArrowheads="1"/>
          </p:cNvSpPr>
          <p:nvPr/>
        </p:nvSpPr>
        <p:spPr bwMode="auto">
          <a:xfrm>
            <a:off x="964476" y="3886200"/>
            <a:ext cx="7311617" cy="584775"/>
          </a:xfrm>
          <a:prstGeom prst="rect">
            <a:avLst/>
          </a:prstGeom>
          <a:solidFill>
            <a:srgbClr val="FFFF00">
              <a:alpha val="92155"/>
            </a:srgbClr>
          </a:solidFill>
          <a:ln w="9525">
            <a:solidFill>
              <a:schemeClr val="tx1"/>
            </a:solidFill>
            <a:miter lim="800000"/>
            <a:headEnd/>
            <a:tailEnd/>
          </a:ln>
        </p:spPr>
        <p:txBody>
          <a:bodyPr wrap="none">
            <a:spAutoFit/>
          </a:bodyPr>
          <a:lstStyle/>
          <a:p>
            <a:pPr algn="ctr"/>
            <a:r>
              <a:rPr lang="en-US" sz="3200" dirty="0"/>
              <a:t>     </a:t>
            </a:r>
            <a:r>
              <a:rPr lang="es-ES" sz="3200" dirty="0" smtClean="0"/>
              <a:t>Los nematodos en cada nivel trófico</a:t>
            </a:r>
          </a:p>
        </p:txBody>
      </p:sp>
      <p:grpSp>
        <p:nvGrpSpPr>
          <p:cNvPr id="19" name="Group 75"/>
          <p:cNvGrpSpPr/>
          <p:nvPr/>
        </p:nvGrpSpPr>
        <p:grpSpPr>
          <a:xfrm>
            <a:off x="0" y="5045075"/>
            <a:ext cx="9144000" cy="1812925"/>
            <a:chOff x="0" y="5045075"/>
            <a:chExt cx="9144000" cy="1812925"/>
          </a:xfrm>
        </p:grpSpPr>
        <p:grpSp>
          <p:nvGrpSpPr>
            <p:cNvPr id="20" name="Group 20"/>
            <p:cNvGrpSpPr>
              <a:grpSpLocks/>
            </p:cNvGrpSpPr>
            <p:nvPr/>
          </p:nvGrpSpPr>
          <p:grpSpPr bwMode="auto">
            <a:xfrm>
              <a:off x="0" y="5045075"/>
              <a:ext cx="9144000" cy="1812925"/>
              <a:chOff x="0" y="2785"/>
              <a:chExt cx="5760" cy="1142"/>
            </a:xfrm>
          </p:grpSpPr>
          <p:grpSp>
            <p:nvGrpSpPr>
              <p:cNvPr id="22" name="Group 16"/>
              <p:cNvGrpSpPr>
                <a:grpSpLocks/>
              </p:cNvGrpSpPr>
              <p:nvPr/>
            </p:nvGrpSpPr>
            <p:grpSpPr bwMode="auto">
              <a:xfrm>
                <a:off x="0" y="2785"/>
                <a:ext cx="4800" cy="1142"/>
                <a:chOff x="0" y="2804"/>
                <a:chExt cx="4800" cy="1142"/>
              </a:xfrm>
            </p:grpSpPr>
            <p:pic>
              <p:nvPicPr>
                <p:cNvPr id="24" name="Picture 3"/>
                <p:cNvPicPr>
                  <a:picLocks noChangeAspect="1" noChangeArrowheads="1"/>
                </p:cNvPicPr>
                <p:nvPr/>
              </p:nvPicPr>
              <p:blipFill>
                <a:blip r:embed="rId3" cstate="print"/>
                <a:srcRect/>
                <a:stretch>
                  <a:fillRect/>
                </a:stretch>
              </p:blipFill>
              <p:spPr bwMode="auto">
                <a:xfrm>
                  <a:off x="0" y="2804"/>
                  <a:ext cx="4800" cy="1142"/>
                </a:xfrm>
                <a:prstGeom prst="rect">
                  <a:avLst/>
                </a:prstGeom>
                <a:solidFill>
                  <a:srgbClr val="FFFF99"/>
                </a:solidFill>
                <a:ln w="9525">
                  <a:noFill/>
                  <a:miter lim="800000"/>
                  <a:headEnd/>
                  <a:tailEnd/>
                </a:ln>
              </p:spPr>
            </p:pic>
            <p:sp>
              <p:nvSpPr>
                <p:cNvPr id="25" name="Text Box 18"/>
                <p:cNvSpPr txBox="1">
                  <a:spLocks noChangeArrowheads="1"/>
                </p:cNvSpPr>
                <p:nvPr/>
              </p:nvSpPr>
              <p:spPr bwMode="auto">
                <a:xfrm>
                  <a:off x="1678" y="3082"/>
                  <a:ext cx="2258" cy="213"/>
                </a:xfrm>
                <a:prstGeom prst="rect">
                  <a:avLst/>
                </a:prstGeom>
                <a:solidFill>
                  <a:srgbClr val="FFFFFF"/>
                </a:solidFill>
                <a:ln w="9525">
                  <a:noFill/>
                  <a:miter lim="800000"/>
                  <a:headEnd/>
                  <a:tailEnd/>
                </a:ln>
              </p:spPr>
              <p:txBody>
                <a:bodyPr wrap="none">
                  <a:spAutoFit/>
                </a:bodyPr>
                <a:lstStyle/>
                <a:p>
                  <a:r>
                    <a:rPr lang="es-ES" sz="1600" dirty="0" smtClean="0"/>
                    <a:t>la transferencia de carbono y energía</a:t>
                  </a:r>
                  <a:endParaRPr lang="es-ES" sz="1600" dirty="0"/>
                </a:p>
              </p:txBody>
            </p:sp>
          </p:grpSp>
          <p:sp>
            <p:nvSpPr>
              <p:cNvPr id="23" name="Rectangle 108"/>
              <p:cNvSpPr>
                <a:spLocks noChangeArrowheads="1"/>
              </p:cNvSpPr>
              <p:nvPr/>
            </p:nvSpPr>
            <p:spPr bwMode="auto">
              <a:xfrm>
                <a:off x="3867" y="2919"/>
                <a:ext cx="1893" cy="1008"/>
              </a:xfrm>
              <a:prstGeom prst="rect">
                <a:avLst/>
              </a:prstGeom>
              <a:solidFill>
                <a:srgbClr val="FFFF99"/>
              </a:solidFill>
              <a:ln w="12700">
                <a:solidFill>
                  <a:schemeClr val="tx1"/>
                </a:solidFill>
                <a:miter lim="800000"/>
                <a:headEnd/>
                <a:tailEnd/>
              </a:ln>
            </p:spPr>
            <p:txBody>
              <a:bodyPr anchor="ctr">
                <a:spAutoFit/>
              </a:bodyPr>
              <a:lstStyle/>
              <a:p>
                <a:pPr>
                  <a:buFontTx/>
                  <a:buChar char="•"/>
                </a:pPr>
                <a:r>
                  <a:rPr lang="es-ES" sz="1400" dirty="0" smtClean="0"/>
                  <a:t>El carbono es respirado por todos los organismos</a:t>
                </a:r>
              </a:p>
              <a:p>
                <a:pPr>
                  <a:buFontTx/>
                  <a:buChar char="•"/>
                </a:pPr>
                <a:endParaRPr lang="en-US" sz="1400" dirty="0"/>
              </a:p>
              <a:p>
                <a:r>
                  <a:rPr lang="es-ES" sz="1400" dirty="0" smtClean="0"/>
                  <a:t>Las cantidades de carbono y energía disponible determinar el tamaño y la actividad de la comunidad</a:t>
                </a:r>
                <a:endParaRPr lang="es-ES" sz="1400" dirty="0"/>
              </a:p>
            </p:txBody>
          </p:sp>
        </p:grpSp>
        <p:sp>
          <p:nvSpPr>
            <p:cNvPr id="21" name="TextBox 20"/>
            <p:cNvSpPr txBox="1"/>
            <p:nvPr/>
          </p:nvSpPr>
          <p:spPr>
            <a:xfrm>
              <a:off x="152400" y="5879068"/>
              <a:ext cx="1600200" cy="369332"/>
            </a:xfrm>
            <a:prstGeom prst="rect">
              <a:avLst/>
            </a:prstGeom>
            <a:solidFill>
              <a:schemeClr val="bg1"/>
            </a:solidFill>
          </p:spPr>
          <p:txBody>
            <a:bodyPr wrap="square" rtlCol="0">
              <a:spAutoFit/>
            </a:bodyPr>
            <a:lstStyle/>
            <a:p>
              <a:r>
                <a:rPr lang="en-US" dirty="0" smtClean="0"/>
                <a:t>      </a:t>
              </a:r>
              <a:r>
                <a:rPr lang="en-US" dirty="0" err="1" smtClean="0"/>
                <a:t>Recursos</a:t>
              </a: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0-#ppt_w/2"/>
                                          </p:val>
                                        </p:tav>
                                        <p:tav tm="100000">
                                          <p:val>
                                            <p:strVal val="#ppt_x"/>
                                          </p:val>
                                        </p:tav>
                                      </p:tavLst>
                                    </p:anim>
                                    <p:anim calcmode="lin" valueType="num">
                                      <p:cBhvr additive="base">
                                        <p:cTn id="34"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609600" y="990600"/>
            <a:ext cx="7239000" cy="533400"/>
          </a:xfrm>
          <a:prstGeom prst="rect">
            <a:avLst/>
          </a:prstGeom>
          <a:noFill/>
          <a:ln w="9525">
            <a:noFill/>
            <a:miter lim="800000"/>
            <a:headEnd/>
            <a:tailEnd/>
          </a:ln>
        </p:spPr>
        <p:txBody>
          <a:bodyPr/>
          <a:lstStyle/>
          <a:p>
            <a:pPr algn="ctr"/>
            <a:r>
              <a:rPr lang="en-US" sz="2400" dirty="0" err="1" smtClean="0">
                <a:solidFill>
                  <a:schemeClr val="tx2"/>
                </a:solidFill>
              </a:rPr>
              <a:t>Sensibilidad</a:t>
            </a:r>
            <a:r>
              <a:rPr lang="en-US" sz="2400" dirty="0" smtClean="0">
                <a:solidFill>
                  <a:schemeClr val="tx2"/>
                </a:solidFill>
              </a:rPr>
              <a:t> de </a:t>
            </a:r>
            <a:r>
              <a:rPr lang="en-US" sz="2400" dirty="0" err="1" smtClean="0">
                <a:solidFill>
                  <a:schemeClr val="tx2"/>
                </a:solidFill>
              </a:rPr>
              <a:t>Nematodos</a:t>
            </a:r>
            <a:r>
              <a:rPr lang="en-US" sz="2400" dirty="0" smtClean="0">
                <a:solidFill>
                  <a:schemeClr val="tx2"/>
                </a:solidFill>
              </a:rPr>
              <a:t> a </a:t>
            </a:r>
            <a:r>
              <a:rPr lang="en-US" sz="2400" dirty="0" err="1" smtClean="0">
                <a:solidFill>
                  <a:schemeClr val="tx2"/>
                </a:solidFill>
              </a:rPr>
              <a:t>Fertilizante</a:t>
            </a:r>
            <a:r>
              <a:rPr lang="en-US" sz="2400" dirty="0" smtClean="0">
                <a:solidFill>
                  <a:schemeClr val="tx2"/>
                </a:solidFill>
              </a:rPr>
              <a:t> Mineral</a:t>
            </a:r>
            <a:endParaRPr lang="en-US" sz="2400" dirty="0">
              <a:solidFill>
                <a:schemeClr val="tx2"/>
              </a:solidFill>
            </a:endParaRPr>
          </a:p>
        </p:txBody>
      </p:sp>
      <p:grpSp>
        <p:nvGrpSpPr>
          <p:cNvPr id="2" name="Group 3"/>
          <p:cNvGrpSpPr>
            <a:grpSpLocks/>
          </p:cNvGrpSpPr>
          <p:nvPr/>
        </p:nvGrpSpPr>
        <p:grpSpPr bwMode="auto">
          <a:xfrm>
            <a:off x="609600" y="1600200"/>
            <a:ext cx="7239000" cy="4343400"/>
            <a:chOff x="384" y="1008"/>
            <a:chExt cx="4560" cy="2736"/>
          </a:xfrm>
        </p:grpSpPr>
        <p:sp>
          <p:nvSpPr>
            <p:cNvPr id="46084" name="Rectangle 4"/>
            <p:cNvSpPr>
              <a:spLocks noChangeArrowheads="1"/>
            </p:cNvSpPr>
            <p:nvPr/>
          </p:nvSpPr>
          <p:spPr bwMode="auto">
            <a:xfrm>
              <a:off x="384" y="1008"/>
              <a:ext cx="4560" cy="2736"/>
            </a:xfrm>
            <a:prstGeom prst="rect">
              <a:avLst/>
            </a:prstGeom>
            <a:solidFill>
              <a:schemeClr val="bg1"/>
            </a:solidFill>
            <a:ln w="28575">
              <a:solidFill>
                <a:schemeClr val="tx1"/>
              </a:solidFill>
              <a:miter lim="800000"/>
              <a:headEnd/>
              <a:tailEnd/>
            </a:ln>
          </p:spPr>
          <p:txBody>
            <a:bodyPr wrap="none" anchor="ctr"/>
            <a:lstStyle/>
            <a:p>
              <a:pPr algn="ctr"/>
              <a:endParaRPr lang="en-US" sz="2400"/>
            </a:p>
          </p:txBody>
        </p:sp>
        <p:sp>
          <p:nvSpPr>
            <p:cNvPr id="46085" name="AutoShape 5"/>
            <p:cNvSpPr>
              <a:spLocks noChangeAspect="1" noChangeArrowheads="1" noTextEdit="1"/>
            </p:cNvSpPr>
            <p:nvPr/>
          </p:nvSpPr>
          <p:spPr bwMode="auto">
            <a:xfrm>
              <a:off x="528" y="1104"/>
              <a:ext cx="4347" cy="2499"/>
            </a:xfrm>
            <a:prstGeom prst="rect">
              <a:avLst/>
            </a:prstGeom>
            <a:noFill/>
            <a:ln w="9525">
              <a:noFill/>
              <a:miter lim="800000"/>
              <a:headEnd/>
              <a:tailEnd/>
            </a:ln>
          </p:spPr>
          <p:txBody>
            <a:bodyPr/>
            <a:lstStyle/>
            <a:p>
              <a:endParaRPr lang="en-US"/>
            </a:p>
          </p:txBody>
        </p:sp>
        <p:sp>
          <p:nvSpPr>
            <p:cNvPr id="46086" name="Rectangle 6"/>
            <p:cNvSpPr>
              <a:spLocks noChangeArrowheads="1"/>
            </p:cNvSpPr>
            <p:nvPr/>
          </p:nvSpPr>
          <p:spPr bwMode="auto">
            <a:xfrm>
              <a:off x="528" y="1104"/>
              <a:ext cx="4347" cy="2499"/>
            </a:xfrm>
            <a:prstGeom prst="rect">
              <a:avLst/>
            </a:prstGeom>
            <a:solidFill>
              <a:srgbClr val="FFFFFF"/>
            </a:solidFill>
            <a:ln w="9525">
              <a:noFill/>
              <a:miter lim="800000"/>
              <a:headEnd/>
              <a:tailEnd/>
            </a:ln>
          </p:spPr>
          <p:txBody>
            <a:bodyPr/>
            <a:lstStyle/>
            <a:p>
              <a:endParaRPr lang="en-US"/>
            </a:p>
          </p:txBody>
        </p:sp>
        <p:sp>
          <p:nvSpPr>
            <p:cNvPr id="46087" name="Rectangle 7"/>
            <p:cNvSpPr>
              <a:spLocks noChangeArrowheads="1"/>
            </p:cNvSpPr>
            <p:nvPr/>
          </p:nvSpPr>
          <p:spPr bwMode="auto">
            <a:xfrm>
              <a:off x="1156" y="1404"/>
              <a:ext cx="2360" cy="1640"/>
            </a:xfrm>
            <a:prstGeom prst="rect">
              <a:avLst/>
            </a:prstGeom>
            <a:solidFill>
              <a:srgbClr val="FFFFFF"/>
            </a:solidFill>
            <a:ln w="1588">
              <a:solidFill>
                <a:srgbClr val="FFFFFF"/>
              </a:solidFill>
              <a:miter lim="800000"/>
              <a:headEnd/>
              <a:tailEnd/>
            </a:ln>
          </p:spPr>
          <p:txBody>
            <a:bodyPr/>
            <a:lstStyle/>
            <a:p>
              <a:endParaRPr lang="en-US"/>
            </a:p>
          </p:txBody>
        </p:sp>
        <p:sp>
          <p:nvSpPr>
            <p:cNvPr id="46088" name="Rectangle 8"/>
            <p:cNvSpPr>
              <a:spLocks noChangeArrowheads="1"/>
            </p:cNvSpPr>
            <p:nvPr/>
          </p:nvSpPr>
          <p:spPr bwMode="auto">
            <a:xfrm>
              <a:off x="1440" y="3408"/>
              <a:ext cx="1963" cy="233"/>
            </a:xfrm>
            <a:prstGeom prst="rect">
              <a:avLst/>
            </a:prstGeom>
            <a:noFill/>
            <a:ln w="9525">
              <a:noFill/>
              <a:miter lim="800000"/>
              <a:headEnd/>
              <a:tailEnd/>
            </a:ln>
          </p:spPr>
          <p:txBody>
            <a:bodyPr wrap="none" lIns="0" tIns="0" rIns="0" bIns="0">
              <a:spAutoFit/>
            </a:bodyPr>
            <a:lstStyle/>
            <a:p>
              <a:r>
                <a:rPr lang="en-US" sz="2400" dirty="0" err="1" smtClean="0">
                  <a:solidFill>
                    <a:srgbClr val="000000"/>
                  </a:solidFill>
                </a:rPr>
                <a:t>Concentración</a:t>
              </a:r>
              <a:r>
                <a:rPr lang="en-US" sz="2400" dirty="0" smtClean="0">
                  <a:solidFill>
                    <a:srgbClr val="000000"/>
                  </a:solidFill>
                </a:rPr>
                <a:t> </a:t>
              </a:r>
              <a:r>
                <a:rPr lang="en-US" sz="2400" dirty="0">
                  <a:solidFill>
                    <a:srgbClr val="000000"/>
                  </a:solidFill>
                </a:rPr>
                <a:t>(</a:t>
              </a:r>
              <a:r>
                <a:rPr lang="en-US" sz="2400" dirty="0" err="1">
                  <a:solidFill>
                    <a:srgbClr val="000000"/>
                  </a:solidFill>
                </a:rPr>
                <a:t>mM</a:t>
              </a:r>
              <a:r>
                <a:rPr lang="en-US" sz="2400" dirty="0">
                  <a:solidFill>
                    <a:srgbClr val="000000"/>
                  </a:solidFill>
                </a:rPr>
                <a:t>-N)</a:t>
              </a:r>
              <a:endParaRPr lang="en-US" sz="2400" dirty="0"/>
            </a:p>
          </p:txBody>
        </p:sp>
        <p:sp>
          <p:nvSpPr>
            <p:cNvPr id="46089" name="Line 9"/>
            <p:cNvSpPr>
              <a:spLocks noChangeShapeType="1"/>
            </p:cNvSpPr>
            <p:nvPr/>
          </p:nvSpPr>
          <p:spPr bwMode="auto">
            <a:xfrm>
              <a:off x="1152" y="3024"/>
              <a:ext cx="142" cy="40"/>
            </a:xfrm>
            <a:prstGeom prst="line">
              <a:avLst/>
            </a:prstGeom>
            <a:noFill/>
            <a:ln w="23813">
              <a:solidFill>
                <a:srgbClr val="000000"/>
              </a:solidFill>
              <a:round/>
              <a:headEnd/>
              <a:tailEnd/>
            </a:ln>
          </p:spPr>
          <p:txBody>
            <a:bodyPr/>
            <a:lstStyle/>
            <a:p>
              <a:endParaRPr lang="en-US"/>
            </a:p>
          </p:txBody>
        </p:sp>
        <p:sp>
          <p:nvSpPr>
            <p:cNvPr id="46090" name="Line 10"/>
            <p:cNvSpPr>
              <a:spLocks noChangeShapeType="1"/>
            </p:cNvSpPr>
            <p:nvPr/>
          </p:nvSpPr>
          <p:spPr bwMode="auto">
            <a:xfrm>
              <a:off x="1337" y="3044"/>
              <a:ext cx="2179" cy="1"/>
            </a:xfrm>
            <a:prstGeom prst="line">
              <a:avLst/>
            </a:prstGeom>
            <a:noFill/>
            <a:ln w="23813">
              <a:solidFill>
                <a:srgbClr val="000000"/>
              </a:solidFill>
              <a:round/>
              <a:headEnd/>
              <a:tailEnd/>
            </a:ln>
          </p:spPr>
          <p:txBody>
            <a:bodyPr/>
            <a:lstStyle/>
            <a:p>
              <a:endParaRPr lang="en-US"/>
            </a:p>
          </p:txBody>
        </p:sp>
        <p:sp>
          <p:nvSpPr>
            <p:cNvPr id="46091" name="Line 11"/>
            <p:cNvSpPr>
              <a:spLocks noChangeShapeType="1"/>
            </p:cNvSpPr>
            <p:nvPr/>
          </p:nvSpPr>
          <p:spPr bwMode="auto">
            <a:xfrm flipV="1">
              <a:off x="1277" y="3030"/>
              <a:ext cx="29" cy="29"/>
            </a:xfrm>
            <a:prstGeom prst="line">
              <a:avLst/>
            </a:prstGeom>
            <a:noFill/>
            <a:ln w="23813">
              <a:solidFill>
                <a:srgbClr val="000000"/>
              </a:solidFill>
              <a:round/>
              <a:headEnd/>
              <a:tailEnd/>
            </a:ln>
          </p:spPr>
          <p:txBody>
            <a:bodyPr/>
            <a:lstStyle/>
            <a:p>
              <a:endParaRPr lang="en-US"/>
            </a:p>
          </p:txBody>
        </p:sp>
        <p:sp>
          <p:nvSpPr>
            <p:cNvPr id="46092" name="Line 12"/>
            <p:cNvSpPr>
              <a:spLocks noChangeShapeType="1"/>
            </p:cNvSpPr>
            <p:nvPr/>
          </p:nvSpPr>
          <p:spPr bwMode="auto">
            <a:xfrm flipV="1">
              <a:off x="1323" y="3030"/>
              <a:ext cx="29" cy="29"/>
            </a:xfrm>
            <a:prstGeom prst="line">
              <a:avLst/>
            </a:prstGeom>
            <a:noFill/>
            <a:ln w="23813">
              <a:solidFill>
                <a:srgbClr val="000000"/>
              </a:solidFill>
              <a:round/>
              <a:headEnd/>
              <a:tailEnd/>
            </a:ln>
          </p:spPr>
          <p:txBody>
            <a:bodyPr/>
            <a:lstStyle/>
            <a:p>
              <a:endParaRPr lang="en-US"/>
            </a:p>
          </p:txBody>
        </p:sp>
        <p:sp>
          <p:nvSpPr>
            <p:cNvPr id="46093" name="Line 13"/>
            <p:cNvSpPr>
              <a:spLocks noChangeShapeType="1"/>
            </p:cNvSpPr>
            <p:nvPr/>
          </p:nvSpPr>
          <p:spPr bwMode="auto">
            <a:xfrm flipV="1">
              <a:off x="1248" y="3066"/>
              <a:ext cx="12" cy="6"/>
            </a:xfrm>
            <a:prstGeom prst="line">
              <a:avLst/>
            </a:prstGeom>
            <a:noFill/>
            <a:ln w="23813">
              <a:solidFill>
                <a:srgbClr val="000000"/>
              </a:solidFill>
              <a:round/>
              <a:headEnd/>
              <a:tailEnd/>
            </a:ln>
          </p:spPr>
          <p:txBody>
            <a:bodyPr/>
            <a:lstStyle/>
            <a:p>
              <a:endParaRPr lang="en-US"/>
            </a:p>
          </p:txBody>
        </p:sp>
        <p:sp>
          <p:nvSpPr>
            <p:cNvPr id="46094" name="Line 14"/>
            <p:cNvSpPr>
              <a:spLocks noChangeShapeType="1"/>
            </p:cNvSpPr>
            <p:nvPr/>
          </p:nvSpPr>
          <p:spPr bwMode="auto">
            <a:xfrm flipV="1">
              <a:off x="2322" y="3044"/>
              <a:ext cx="1" cy="50"/>
            </a:xfrm>
            <a:prstGeom prst="line">
              <a:avLst/>
            </a:prstGeom>
            <a:noFill/>
            <a:ln w="23813">
              <a:solidFill>
                <a:srgbClr val="000000"/>
              </a:solidFill>
              <a:round/>
              <a:headEnd/>
              <a:tailEnd/>
            </a:ln>
          </p:spPr>
          <p:txBody>
            <a:bodyPr/>
            <a:lstStyle/>
            <a:p>
              <a:endParaRPr lang="en-US"/>
            </a:p>
          </p:txBody>
        </p:sp>
        <p:sp>
          <p:nvSpPr>
            <p:cNvPr id="46095" name="Line 15"/>
            <p:cNvSpPr>
              <a:spLocks noChangeShapeType="1"/>
            </p:cNvSpPr>
            <p:nvPr/>
          </p:nvSpPr>
          <p:spPr bwMode="auto">
            <a:xfrm flipV="1">
              <a:off x="3337" y="3044"/>
              <a:ext cx="1" cy="50"/>
            </a:xfrm>
            <a:prstGeom prst="line">
              <a:avLst/>
            </a:prstGeom>
            <a:noFill/>
            <a:ln w="23813">
              <a:solidFill>
                <a:srgbClr val="000000"/>
              </a:solidFill>
              <a:round/>
              <a:headEnd/>
              <a:tailEnd/>
            </a:ln>
          </p:spPr>
          <p:txBody>
            <a:bodyPr/>
            <a:lstStyle/>
            <a:p>
              <a:endParaRPr lang="en-US"/>
            </a:p>
          </p:txBody>
        </p:sp>
        <p:sp>
          <p:nvSpPr>
            <p:cNvPr id="46096" name="Line 16"/>
            <p:cNvSpPr>
              <a:spLocks noChangeShapeType="1"/>
            </p:cNvSpPr>
            <p:nvPr/>
          </p:nvSpPr>
          <p:spPr bwMode="auto">
            <a:xfrm flipV="1">
              <a:off x="1156" y="3044"/>
              <a:ext cx="1" cy="25"/>
            </a:xfrm>
            <a:prstGeom prst="line">
              <a:avLst/>
            </a:prstGeom>
            <a:noFill/>
            <a:ln w="23813">
              <a:solidFill>
                <a:srgbClr val="000000"/>
              </a:solidFill>
              <a:round/>
              <a:headEnd/>
              <a:tailEnd/>
            </a:ln>
          </p:spPr>
          <p:txBody>
            <a:bodyPr/>
            <a:lstStyle/>
            <a:p>
              <a:endParaRPr lang="en-US"/>
            </a:p>
          </p:txBody>
        </p:sp>
        <p:sp>
          <p:nvSpPr>
            <p:cNvPr id="46097" name="Line 17"/>
            <p:cNvSpPr>
              <a:spLocks noChangeShapeType="1"/>
            </p:cNvSpPr>
            <p:nvPr/>
          </p:nvSpPr>
          <p:spPr bwMode="auto">
            <a:xfrm flipV="1">
              <a:off x="1613" y="3044"/>
              <a:ext cx="1" cy="25"/>
            </a:xfrm>
            <a:prstGeom prst="line">
              <a:avLst/>
            </a:prstGeom>
            <a:noFill/>
            <a:ln w="23813">
              <a:solidFill>
                <a:srgbClr val="000000"/>
              </a:solidFill>
              <a:round/>
              <a:headEnd/>
              <a:tailEnd/>
            </a:ln>
          </p:spPr>
          <p:txBody>
            <a:bodyPr/>
            <a:lstStyle/>
            <a:p>
              <a:endParaRPr lang="en-US"/>
            </a:p>
          </p:txBody>
        </p:sp>
        <p:sp>
          <p:nvSpPr>
            <p:cNvPr id="46098" name="Line 18"/>
            <p:cNvSpPr>
              <a:spLocks noChangeShapeType="1"/>
            </p:cNvSpPr>
            <p:nvPr/>
          </p:nvSpPr>
          <p:spPr bwMode="auto">
            <a:xfrm flipV="1">
              <a:off x="1791" y="3044"/>
              <a:ext cx="1" cy="25"/>
            </a:xfrm>
            <a:prstGeom prst="line">
              <a:avLst/>
            </a:prstGeom>
            <a:noFill/>
            <a:ln w="23813">
              <a:solidFill>
                <a:srgbClr val="000000"/>
              </a:solidFill>
              <a:round/>
              <a:headEnd/>
              <a:tailEnd/>
            </a:ln>
          </p:spPr>
          <p:txBody>
            <a:bodyPr/>
            <a:lstStyle/>
            <a:p>
              <a:endParaRPr lang="en-US"/>
            </a:p>
          </p:txBody>
        </p:sp>
        <p:sp>
          <p:nvSpPr>
            <p:cNvPr id="46099" name="Line 19"/>
            <p:cNvSpPr>
              <a:spLocks noChangeShapeType="1"/>
            </p:cNvSpPr>
            <p:nvPr/>
          </p:nvSpPr>
          <p:spPr bwMode="auto">
            <a:xfrm flipV="1">
              <a:off x="1918" y="3044"/>
              <a:ext cx="1" cy="25"/>
            </a:xfrm>
            <a:prstGeom prst="line">
              <a:avLst/>
            </a:prstGeom>
            <a:noFill/>
            <a:ln w="23813">
              <a:solidFill>
                <a:srgbClr val="000000"/>
              </a:solidFill>
              <a:round/>
              <a:headEnd/>
              <a:tailEnd/>
            </a:ln>
          </p:spPr>
          <p:txBody>
            <a:bodyPr/>
            <a:lstStyle/>
            <a:p>
              <a:endParaRPr lang="en-US"/>
            </a:p>
          </p:txBody>
        </p:sp>
        <p:sp>
          <p:nvSpPr>
            <p:cNvPr id="46100" name="Line 20"/>
            <p:cNvSpPr>
              <a:spLocks noChangeShapeType="1"/>
            </p:cNvSpPr>
            <p:nvPr/>
          </p:nvSpPr>
          <p:spPr bwMode="auto">
            <a:xfrm flipV="1">
              <a:off x="2016" y="3044"/>
              <a:ext cx="1" cy="25"/>
            </a:xfrm>
            <a:prstGeom prst="line">
              <a:avLst/>
            </a:prstGeom>
            <a:noFill/>
            <a:ln w="23813">
              <a:solidFill>
                <a:srgbClr val="000000"/>
              </a:solidFill>
              <a:round/>
              <a:headEnd/>
              <a:tailEnd/>
            </a:ln>
          </p:spPr>
          <p:txBody>
            <a:bodyPr/>
            <a:lstStyle/>
            <a:p>
              <a:endParaRPr lang="en-US"/>
            </a:p>
          </p:txBody>
        </p:sp>
        <p:sp>
          <p:nvSpPr>
            <p:cNvPr id="46101" name="Line 21"/>
            <p:cNvSpPr>
              <a:spLocks noChangeShapeType="1"/>
            </p:cNvSpPr>
            <p:nvPr/>
          </p:nvSpPr>
          <p:spPr bwMode="auto">
            <a:xfrm flipV="1">
              <a:off x="2097" y="3044"/>
              <a:ext cx="1" cy="25"/>
            </a:xfrm>
            <a:prstGeom prst="line">
              <a:avLst/>
            </a:prstGeom>
            <a:noFill/>
            <a:ln w="23813">
              <a:solidFill>
                <a:srgbClr val="000000"/>
              </a:solidFill>
              <a:round/>
              <a:headEnd/>
              <a:tailEnd/>
            </a:ln>
          </p:spPr>
          <p:txBody>
            <a:bodyPr/>
            <a:lstStyle/>
            <a:p>
              <a:endParaRPr lang="en-US"/>
            </a:p>
          </p:txBody>
        </p:sp>
        <p:sp>
          <p:nvSpPr>
            <p:cNvPr id="46102" name="Line 22"/>
            <p:cNvSpPr>
              <a:spLocks noChangeShapeType="1"/>
            </p:cNvSpPr>
            <p:nvPr/>
          </p:nvSpPr>
          <p:spPr bwMode="auto">
            <a:xfrm flipV="1">
              <a:off x="2165" y="3044"/>
              <a:ext cx="1" cy="25"/>
            </a:xfrm>
            <a:prstGeom prst="line">
              <a:avLst/>
            </a:prstGeom>
            <a:noFill/>
            <a:ln w="23813">
              <a:solidFill>
                <a:srgbClr val="000000"/>
              </a:solidFill>
              <a:round/>
              <a:headEnd/>
              <a:tailEnd/>
            </a:ln>
          </p:spPr>
          <p:txBody>
            <a:bodyPr/>
            <a:lstStyle/>
            <a:p>
              <a:endParaRPr lang="en-US"/>
            </a:p>
          </p:txBody>
        </p:sp>
        <p:sp>
          <p:nvSpPr>
            <p:cNvPr id="46103" name="Line 23"/>
            <p:cNvSpPr>
              <a:spLocks noChangeShapeType="1"/>
            </p:cNvSpPr>
            <p:nvPr/>
          </p:nvSpPr>
          <p:spPr bwMode="auto">
            <a:xfrm flipV="1">
              <a:off x="2224" y="3044"/>
              <a:ext cx="1" cy="25"/>
            </a:xfrm>
            <a:prstGeom prst="line">
              <a:avLst/>
            </a:prstGeom>
            <a:noFill/>
            <a:ln w="23813">
              <a:solidFill>
                <a:srgbClr val="000000"/>
              </a:solidFill>
              <a:round/>
              <a:headEnd/>
              <a:tailEnd/>
            </a:ln>
          </p:spPr>
          <p:txBody>
            <a:bodyPr/>
            <a:lstStyle/>
            <a:p>
              <a:endParaRPr lang="en-US"/>
            </a:p>
          </p:txBody>
        </p:sp>
        <p:sp>
          <p:nvSpPr>
            <p:cNvPr id="46104" name="Line 24"/>
            <p:cNvSpPr>
              <a:spLocks noChangeShapeType="1"/>
            </p:cNvSpPr>
            <p:nvPr/>
          </p:nvSpPr>
          <p:spPr bwMode="auto">
            <a:xfrm flipV="1">
              <a:off x="2276" y="3044"/>
              <a:ext cx="1" cy="25"/>
            </a:xfrm>
            <a:prstGeom prst="line">
              <a:avLst/>
            </a:prstGeom>
            <a:noFill/>
            <a:ln w="23813">
              <a:solidFill>
                <a:srgbClr val="000000"/>
              </a:solidFill>
              <a:round/>
              <a:headEnd/>
              <a:tailEnd/>
            </a:ln>
          </p:spPr>
          <p:txBody>
            <a:bodyPr/>
            <a:lstStyle/>
            <a:p>
              <a:endParaRPr lang="en-US"/>
            </a:p>
          </p:txBody>
        </p:sp>
        <p:sp>
          <p:nvSpPr>
            <p:cNvPr id="46105" name="Line 25"/>
            <p:cNvSpPr>
              <a:spLocks noChangeShapeType="1"/>
            </p:cNvSpPr>
            <p:nvPr/>
          </p:nvSpPr>
          <p:spPr bwMode="auto">
            <a:xfrm flipV="1">
              <a:off x="2627" y="3044"/>
              <a:ext cx="1" cy="25"/>
            </a:xfrm>
            <a:prstGeom prst="line">
              <a:avLst/>
            </a:prstGeom>
            <a:noFill/>
            <a:ln w="23813">
              <a:solidFill>
                <a:srgbClr val="000000"/>
              </a:solidFill>
              <a:round/>
              <a:headEnd/>
              <a:tailEnd/>
            </a:ln>
          </p:spPr>
          <p:txBody>
            <a:bodyPr/>
            <a:lstStyle/>
            <a:p>
              <a:endParaRPr lang="en-US"/>
            </a:p>
          </p:txBody>
        </p:sp>
        <p:sp>
          <p:nvSpPr>
            <p:cNvPr id="46106" name="Line 26"/>
            <p:cNvSpPr>
              <a:spLocks noChangeShapeType="1"/>
            </p:cNvSpPr>
            <p:nvPr/>
          </p:nvSpPr>
          <p:spPr bwMode="auto">
            <a:xfrm flipV="1">
              <a:off x="2806" y="3044"/>
              <a:ext cx="1" cy="25"/>
            </a:xfrm>
            <a:prstGeom prst="line">
              <a:avLst/>
            </a:prstGeom>
            <a:noFill/>
            <a:ln w="23813">
              <a:solidFill>
                <a:srgbClr val="000000"/>
              </a:solidFill>
              <a:round/>
              <a:headEnd/>
              <a:tailEnd/>
            </a:ln>
          </p:spPr>
          <p:txBody>
            <a:bodyPr/>
            <a:lstStyle/>
            <a:p>
              <a:endParaRPr lang="en-US"/>
            </a:p>
          </p:txBody>
        </p:sp>
        <p:sp>
          <p:nvSpPr>
            <p:cNvPr id="46107" name="Line 27"/>
            <p:cNvSpPr>
              <a:spLocks noChangeShapeType="1"/>
            </p:cNvSpPr>
            <p:nvPr/>
          </p:nvSpPr>
          <p:spPr bwMode="auto">
            <a:xfrm flipV="1">
              <a:off x="2933" y="3044"/>
              <a:ext cx="1" cy="25"/>
            </a:xfrm>
            <a:prstGeom prst="line">
              <a:avLst/>
            </a:prstGeom>
            <a:noFill/>
            <a:ln w="23813">
              <a:solidFill>
                <a:srgbClr val="000000"/>
              </a:solidFill>
              <a:round/>
              <a:headEnd/>
              <a:tailEnd/>
            </a:ln>
          </p:spPr>
          <p:txBody>
            <a:bodyPr/>
            <a:lstStyle/>
            <a:p>
              <a:endParaRPr lang="en-US"/>
            </a:p>
          </p:txBody>
        </p:sp>
        <p:sp>
          <p:nvSpPr>
            <p:cNvPr id="46108" name="Line 28"/>
            <p:cNvSpPr>
              <a:spLocks noChangeShapeType="1"/>
            </p:cNvSpPr>
            <p:nvPr/>
          </p:nvSpPr>
          <p:spPr bwMode="auto">
            <a:xfrm flipV="1">
              <a:off x="3031" y="3044"/>
              <a:ext cx="1" cy="25"/>
            </a:xfrm>
            <a:prstGeom prst="line">
              <a:avLst/>
            </a:prstGeom>
            <a:noFill/>
            <a:ln w="23813">
              <a:solidFill>
                <a:srgbClr val="000000"/>
              </a:solidFill>
              <a:round/>
              <a:headEnd/>
              <a:tailEnd/>
            </a:ln>
          </p:spPr>
          <p:txBody>
            <a:bodyPr/>
            <a:lstStyle/>
            <a:p>
              <a:endParaRPr lang="en-US"/>
            </a:p>
          </p:txBody>
        </p:sp>
        <p:sp>
          <p:nvSpPr>
            <p:cNvPr id="46109" name="Line 29"/>
            <p:cNvSpPr>
              <a:spLocks noChangeShapeType="1"/>
            </p:cNvSpPr>
            <p:nvPr/>
          </p:nvSpPr>
          <p:spPr bwMode="auto">
            <a:xfrm flipV="1">
              <a:off x="3111" y="3044"/>
              <a:ext cx="1" cy="25"/>
            </a:xfrm>
            <a:prstGeom prst="line">
              <a:avLst/>
            </a:prstGeom>
            <a:noFill/>
            <a:ln w="23813">
              <a:solidFill>
                <a:srgbClr val="000000"/>
              </a:solidFill>
              <a:round/>
              <a:headEnd/>
              <a:tailEnd/>
            </a:ln>
          </p:spPr>
          <p:txBody>
            <a:bodyPr/>
            <a:lstStyle/>
            <a:p>
              <a:endParaRPr lang="en-US"/>
            </a:p>
          </p:txBody>
        </p:sp>
        <p:sp>
          <p:nvSpPr>
            <p:cNvPr id="46110" name="Line 30"/>
            <p:cNvSpPr>
              <a:spLocks noChangeShapeType="1"/>
            </p:cNvSpPr>
            <p:nvPr/>
          </p:nvSpPr>
          <p:spPr bwMode="auto">
            <a:xfrm flipV="1">
              <a:off x="3179" y="3044"/>
              <a:ext cx="1" cy="25"/>
            </a:xfrm>
            <a:prstGeom prst="line">
              <a:avLst/>
            </a:prstGeom>
            <a:noFill/>
            <a:ln w="23813">
              <a:solidFill>
                <a:srgbClr val="000000"/>
              </a:solidFill>
              <a:round/>
              <a:headEnd/>
              <a:tailEnd/>
            </a:ln>
          </p:spPr>
          <p:txBody>
            <a:bodyPr/>
            <a:lstStyle/>
            <a:p>
              <a:endParaRPr lang="en-US"/>
            </a:p>
          </p:txBody>
        </p:sp>
        <p:sp>
          <p:nvSpPr>
            <p:cNvPr id="46111" name="Line 31"/>
            <p:cNvSpPr>
              <a:spLocks noChangeShapeType="1"/>
            </p:cNvSpPr>
            <p:nvPr/>
          </p:nvSpPr>
          <p:spPr bwMode="auto">
            <a:xfrm flipV="1">
              <a:off x="3239" y="3044"/>
              <a:ext cx="1" cy="25"/>
            </a:xfrm>
            <a:prstGeom prst="line">
              <a:avLst/>
            </a:prstGeom>
            <a:noFill/>
            <a:ln w="23813">
              <a:solidFill>
                <a:srgbClr val="000000"/>
              </a:solidFill>
              <a:round/>
              <a:headEnd/>
              <a:tailEnd/>
            </a:ln>
          </p:spPr>
          <p:txBody>
            <a:bodyPr/>
            <a:lstStyle/>
            <a:p>
              <a:endParaRPr lang="en-US"/>
            </a:p>
          </p:txBody>
        </p:sp>
        <p:sp>
          <p:nvSpPr>
            <p:cNvPr id="46112" name="Line 32"/>
            <p:cNvSpPr>
              <a:spLocks noChangeShapeType="1"/>
            </p:cNvSpPr>
            <p:nvPr/>
          </p:nvSpPr>
          <p:spPr bwMode="auto">
            <a:xfrm flipV="1">
              <a:off x="3290" y="3044"/>
              <a:ext cx="1" cy="25"/>
            </a:xfrm>
            <a:prstGeom prst="line">
              <a:avLst/>
            </a:prstGeom>
            <a:noFill/>
            <a:ln w="23813">
              <a:solidFill>
                <a:srgbClr val="000000"/>
              </a:solidFill>
              <a:round/>
              <a:headEnd/>
              <a:tailEnd/>
            </a:ln>
          </p:spPr>
          <p:txBody>
            <a:bodyPr/>
            <a:lstStyle/>
            <a:p>
              <a:endParaRPr lang="en-US"/>
            </a:p>
          </p:txBody>
        </p:sp>
        <p:sp>
          <p:nvSpPr>
            <p:cNvPr id="46113" name="Rectangle 33"/>
            <p:cNvSpPr>
              <a:spLocks noChangeArrowheads="1"/>
            </p:cNvSpPr>
            <p:nvPr/>
          </p:nvSpPr>
          <p:spPr bwMode="auto">
            <a:xfrm>
              <a:off x="1219" y="3158"/>
              <a:ext cx="89" cy="192"/>
            </a:xfrm>
            <a:prstGeom prst="rect">
              <a:avLst/>
            </a:prstGeom>
            <a:noFill/>
            <a:ln w="9525">
              <a:noFill/>
              <a:miter lim="800000"/>
              <a:headEnd/>
              <a:tailEnd/>
            </a:ln>
          </p:spPr>
          <p:txBody>
            <a:bodyPr wrap="none" lIns="0" tIns="0" rIns="0" bIns="0">
              <a:spAutoFit/>
            </a:bodyPr>
            <a:lstStyle/>
            <a:p>
              <a:r>
                <a:rPr lang="en-US" sz="2000">
                  <a:solidFill>
                    <a:srgbClr val="000000"/>
                  </a:solidFill>
                </a:rPr>
                <a:t>0</a:t>
              </a:r>
              <a:endParaRPr lang="en-US" sz="2400"/>
            </a:p>
          </p:txBody>
        </p:sp>
        <p:sp>
          <p:nvSpPr>
            <p:cNvPr id="46114" name="Rectangle 34"/>
            <p:cNvSpPr>
              <a:spLocks noChangeArrowheads="1"/>
            </p:cNvSpPr>
            <p:nvPr/>
          </p:nvSpPr>
          <p:spPr bwMode="auto">
            <a:xfrm>
              <a:off x="2234" y="3158"/>
              <a:ext cx="222" cy="192"/>
            </a:xfrm>
            <a:prstGeom prst="rect">
              <a:avLst/>
            </a:prstGeom>
            <a:noFill/>
            <a:ln w="9525">
              <a:noFill/>
              <a:miter lim="800000"/>
              <a:headEnd/>
              <a:tailEnd/>
            </a:ln>
          </p:spPr>
          <p:txBody>
            <a:bodyPr wrap="none" lIns="0" tIns="0" rIns="0" bIns="0">
              <a:spAutoFit/>
            </a:bodyPr>
            <a:lstStyle/>
            <a:p>
              <a:r>
                <a:rPr lang="en-US" sz="2000">
                  <a:solidFill>
                    <a:srgbClr val="000000"/>
                  </a:solidFill>
                </a:rPr>
                <a:t>0.1</a:t>
              </a:r>
              <a:endParaRPr lang="en-US" sz="2400"/>
            </a:p>
          </p:txBody>
        </p:sp>
        <p:sp>
          <p:nvSpPr>
            <p:cNvPr id="46115" name="Rectangle 35"/>
            <p:cNvSpPr>
              <a:spLocks noChangeArrowheads="1"/>
            </p:cNvSpPr>
            <p:nvPr/>
          </p:nvSpPr>
          <p:spPr bwMode="auto">
            <a:xfrm>
              <a:off x="3301" y="3158"/>
              <a:ext cx="89" cy="192"/>
            </a:xfrm>
            <a:prstGeom prst="rect">
              <a:avLst/>
            </a:prstGeom>
            <a:noFill/>
            <a:ln w="9525">
              <a:noFill/>
              <a:miter lim="800000"/>
              <a:headEnd/>
              <a:tailEnd/>
            </a:ln>
          </p:spPr>
          <p:txBody>
            <a:bodyPr wrap="none" lIns="0" tIns="0" rIns="0" bIns="0">
              <a:spAutoFit/>
            </a:bodyPr>
            <a:lstStyle/>
            <a:p>
              <a:r>
                <a:rPr lang="en-US" sz="2000">
                  <a:solidFill>
                    <a:srgbClr val="000000"/>
                  </a:solidFill>
                </a:rPr>
                <a:t>1</a:t>
              </a:r>
              <a:endParaRPr lang="en-US" sz="2400"/>
            </a:p>
          </p:txBody>
        </p:sp>
        <p:sp>
          <p:nvSpPr>
            <p:cNvPr id="46116" name="Line 36"/>
            <p:cNvSpPr>
              <a:spLocks noChangeShapeType="1"/>
            </p:cNvSpPr>
            <p:nvPr/>
          </p:nvSpPr>
          <p:spPr bwMode="auto">
            <a:xfrm>
              <a:off x="1156" y="1404"/>
              <a:ext cx="135" cy="1"/>
            </a:xfrm>
            <a:prstGeom prst="line">
              <a:avLst/>
            </a:prstGeom>
            <a:noFill/>
            <a:ln w="23813">
              <a:solidFill>
                <a:srgbClr val="000000"/>
              </a:solidFill>
              <a:round/>
              <a:headEnd/>
              <a:tailEnd/>
            </a:ln>
          </p:spPr>
          <p:txBody>
            <a:bodyPr/>
            <a:lstStyle/>
            <a:p>
              <a:endParaRPr lang="en-US"/>
            </a:p>
          </p:txBody>
        </p:sp>
        <p:sp>
          <p:nvSpPr>
            <p:cNvPr id="46117" name="Line 37"/>
            <p:cNvSpPr>
              <a:spLocks noChangeShapeType="1"/>
            </p:cNvSpPr>
            <p:nvPr/>
          </p:nvSpPr>
          <p:spPr bwMode="auto">
            <a:xfrm>
              <a:off x="1337" y="1404"/>
              <a:ext cx="2179" cy="1"/>
            </a:xfrm>
            <a:prstGeom prst="line">
              <a:avLst/>
            </a:prstGeom>
            <a:noFill/>
            <a:ln w="23813">
              <a:solidFill>
                <a:srgbClr val="000000"/>
              </a:solidFill>
              <a:round/>
              <a:headEnd/>
              <a:tailEnd/>
            </a:ln>
          </p:spPr>
          <p:txBody>
            <a:bodyPr/>
            <a:lstStyle/>
            <a:p>
              <a:endParaRPr lang="en-US"/>
            </a:p>
          </p:txBody>
        </p:sp>
        <p:sp>
          <p:nvSpPr>
            <p:cNvPr id="46118" name="Line 38"/>
            <p:cNvSpPr>
              <a:spLocks noChangeShapeType="1"/>
            </p:cNvSpPr>
            <p:nvPr/>
          </p:nvSpPr>
          <p:spPr bwMode="auto">
            <a:xfrm flipV="1">
              <a:off x="1277" y="1389"/>
              <a:ext cx="29" cy="29"/>
            </a:xfrm>
            <a:prstGeom prst="line">
              <a:avLst/>
            </a:prstGeom>
            <a:noFill/>
            <a:ln w="23813">
              <a:solidFill>
                <a:srgbClr val="000000"/>
              </a:solidFill>
              <a:round/>
              <a:headEnd/>
              <a:tailEnd/>
            </a:ln>
          </p:spPr>
          <p:txBody>
            <a:bodyPr/>
            <a:lstStyle/>
            <a:p>
              <a:endParaRPr lang="en-US"/>
            </a:p>
          </p:txBody>
        </p:sp>
        <p:sp>
          <p:nvSpPr>
            <p:cNvPr id="46119" name="Line 39"/>
            <p:cNvSpPr>
              <a:spLocks noChangeShapeType="1"/>
            </p:cNvSpPr>
            <p:nvPr/>
          </p:nvSpPr>
          <p:spPr bwMode="auto">
            <a:xfrm flipV="1">
              <a:off x="1323" y="1389"/>
              <a:ext cx="29" cy="29"/>
            </a:xfrm>
            <a:prstGeom prst="line">
              <a:avLst/>
            </a:prstGeom>
            <a:noFill/>
            <a:ln w="23813">
              <a:solidFill>
                <a:srgbClr val="000000"/>
              </a:solidFill>
              <a:round/>
              <a:headEnd/>
              <a:tailEnd/>
            </a:ln>
          </p:spPr>
          <p:txBody>
            <a:bodyPr/>
            <a:lstStyle/>
            <a:p>
              <a:endParaRPr lang="en-US"/>
            </a:p>
          </p:txBody>
        </p:sp>
        <p:sp>
          <p:nvSpPr>
            <p:cNvPr id="46120" name="Rectangle 40"/>
            <p:cNvSpPr>
              <a:spLocks noChangeArrowheads="1"/>
            </p:cNvSpPr>
            <p:nvPr/>
          </p:nvSpPr>
          <p:spPr bwMode="auto">
            <a:xfrm rot="16200000" flipH="1">
              <a:off x="34" y="2078"/>
              <a:ext cx="1312" cy="233"/>
            </a:xfrm>
            <a:prstGeom prst="rect">
              <a:avLst/>
            </a:prstGeom>
            <a:noFill/>
            <a:ln w="9525">
              <a:noFill/>
              <a:miter lim="800000"/>
              <a:headEnd/>
              <a:tailEnd/>
            </a:ln>
          </p:spPr>
          <p:txBody>
            <a:bodyPr wrap="none" lIns="0" tIns="0" rIns="0" bIns="0">
              <a:spAutoFit/>
            </a:bodyPr>
            <a:lstStyle/>
            <a:p>
              <a:r>
                <a:rPr lang="en-US" sz="2400" dirty="0" err="1" smtClean="0">
                  <a:solidFill>
                    <a:srgbClr val="000000"/>
                  </a:solidFill>
                </a:rPr>
                <a:t>Numeros</a:t>
              </a:r>
              <a:r>
                <a:rPr lang="en-US" sz="2400" dirty="0" smtClean="0">
                  <a:solidFill>
                    <a:srgbClr val="000000"/>
                  </a:solidFill>
                </a:rPr>
                <a:t> </a:t>
              </a:r>
              <a:r>
                <a:rPr lang="en-US" sz="2400" dirty="0" err="1" smtClean="0">
                  <a:solidFill>
                    <a:srgbClr val="000000"/>
                  </a:solidFill>
                </a:rPr>
                <a:t>Vivos</a:t>
              </a:r>
              <a:endParaRPr lang="en-US" sz="2400" dirty="0"/>
            </a:p>
          </p:txBody>
        </p:sp>
        <p:sp>
          <p:nvSpPr>
            <p:cNvPr id="46121" name="Line 41"/>
            <p:cNvSpPr>
              <a:spLocks noChangeShapeType="1"/>
            </p:cNvSpPr>
            <p:nvPr/>
          </p:nvSpPr>
          <p:spPr bwMode="auto">
            <a:xfrm flipV="1">
              <a:off x="1156" y="1404"/>
              <a:ext cx="1" cy="1640"/>
            </a:xfrm>
            <a:prstGeom prst="line">
              <a:avLst/>
            </a:prstGeom>
            <a:noFill/>
            <a:ln w="23813">
              <a:solidFill>
                <a:srgbClr val="000000"/>
              </a:solidFill>
              <a:round/>
              <a:headEnd/>
              <a:tailEnd/>
            </a:ln>
          </p:spPr>
          <p:txBody>
            <a:bodyPr/>
            <a:lstStyle/>
            <a:p>
              <a:endParaRPr lang="en-US"/>
            </a:p>
          </p:txBody>
        </p:sp>
        <p:sp>
          <p:nvSpPr>
            <p:cNvPr id="46122" name="Line 42"/>
            <p:cNvSpPr>
              <a:spLocks noChangeShapeType="1"/>
            </p:cNvSpPr>
            <p:nvPr/>
          </p:nvSpPr>
          <p:spPr bwMode="auto">
            <a:xfrm>
              <a:off x="1136" y="2984"/>
              <a:ext cx="16" cy="40"/>
            </a:xfrm>
            <a:prstGeom prst="line">
              <a:avLst/>
            </a:prstGeom>
            <a:noFill/>
            <a:ln w="23813">
              <a:solidFill>
                <a:srgbClr val="000000"/>
              </a:solidFill>
              <a:round/>
              <a:headEnd/>
              <a:tailEnd/>
            </a:ln>
          </p:spPr>
          <p:txBody>
            <a:bodyPr/>
            <a:lstStyle/>
            <a:p>
              <a:endParaRPr lang="en-US"/>
            </a:p>
          </p:txBody>
        </p:sp>
        <p:sp>
          <p:nvSpPr>
            <p:cNvPr id="46123" name="Line 43"/>
            <p:cNvSpPr>
              <a:spLocks noChangeShapeType="1"/>
            </p:cNvSpPr>
            <p:nvPr/>
          </p:nvSpPr>
          <p:spPr bwMode="auto">
            <a:xfrm>
              <a:off x="1133" y="2604"/>
              <a:ext cx="23" cy="1"/>
            </a:xfrm>
            <a:prstGeom prst="line">
              <a:avLst/>
            </a:prstGeom>
            <a:noFill/>
            <a:ln w="23813">
              <a:solidFill>
                <a:srgbClr val="000000"/>
              </a:solidFill>
              <a:round/>
              <a:headEnd/>
              <a:tailEnd/>
            </a:ln>
          </p:spPr>
          <p:txBody>
            <a:bodyPr/>
            <a:lstStyle/>
            <a:p>
              <a:endParaRPr lang="en-US"/>
            </a:p>
          </p:txBody>
        </p:sp>
        <p:sp>
          <p:nvSpPr>
            <p:cNvPr id="46124" name="Line 44"/>
            <p:cNvSpPr>
              <a:spLocks noChangeShapeType="1"/>
            </p:cNvSpPr>
            <p:nvPr/>
          </p:nvSpPr>
          <p:spPr bwMode="auto">
            <a:xfrm>
              <a:off x="1133" y="2204"/>
              <a:ext cx="23" cy="1"/>
            </a:xfrm>
            <a:prstGeom prst="line">
              <a:avLst/>
            </a:prstGeom>
            <a:noFill/>
            <a:ln w="23813">
              <a:solidFill>
                <a:srgbClr val="000000"/>
              </a:solidFill>
              <a:round/>
              <a:headEnd/>
              <a:tailEnd/>
            </a:ln>
          </p:spPr>
          <p:txBody>
            <a:bodyPr/>
            <a:lstStyle/>
            <a:p>
              <a:endParaRPr lang="en-US"/>
            </a:p>
          </p:txBody>
        </p:sp>
        <p:sp>
          <p:nvSpPr>
            <p:cNvPr id="46125" name="Line 45"/>
            <p:cNvSpPr>
              <a:spLocks noChangeShapeType="1"/>
            </p:cNvSpPr>
            <p:nvPr/>
          </p:nvSpPr>
          <p:spPr bwMode="auto">
            <a:xfrm>
              <a:off x="1133" y="1803"/>
              <a:ext cx="23" cy="1"/>
            </a:xfrm>
            <a:prstGeom prst="line">
              <a:avLst/>
            </a:prstGeom>
            <a:noFill/>
            <a:ln w="23813">
              <a:solidFill>
                <a:srgbClr val="000000"/>
              </a:solidFill>
              <a:round/>
              <a:headEnd/>
              <a:tailEnd/>
            </a:ln>
          </p:spPr>
          <p:txBody>
            <a:bodyPr/>
            <a:lstStyle/>
            <a:p>
              <a:endParaRPr lang="en-US"/>
            </a:p>
          </p:txBody>
        </p:sp>
        <p:sp>
          <p:nvSpPr>
            <p:cNvPr id="46126" name="Line 46"/>
            <p:cNvSpPr>
              <a:spLocks noChangeShapeType="1"/>
            </p:cNvSpPr>
            <p:nvPr/>
          </p:nvSpPr>
          <p:spPr bwMode="auto">
            <a:xfrm>
              <a:off x="1133" y="1404"/>
              <a:ext cx="23" cy="1"/>
            </a:xfrm>
            <a:prstGeom prst="line">
              <a:avLst/>
            </a:prstGeom>
            <a:noFill/>
            <a:ln w="23813">
              <a:solidFill>
                <a:srgbClr val="000000"/>
              </a:solidFill>
              <a:round/>
              <a:headEnd/>
              <a:tailEnd/>
            </a:ln>
          </p:spPr>
          <p:txBody>
            <a:bodyPr/>
            <a:lstStyle/>
            <a:p>
              <a:endParaRPr lang="en-US"/>
            </a:p>
          </p:txBody>
        </p:sp>
        <p:sp>
          <p:nvSpPr>
            <p:cNvPr id="46127" name="Rectangle 47"/>
            <p:cNvSpPr>
              <a:spLocks noChangeArrowheads="1"/>
            </p:cNvSpPr>
            <p:nvPr/>
          </p:nvSpPr>
          <p:spPr bwMode="auto">
            <a:xfrm>
              <a:off x="998" y="2931"/>
              <a:ext cx="89" cy="192"/>
            </a:xfrm>
            <a:prstGeom prst="rect">
              <a:avLst/>
            </a:prstGeom>
            <a:noFill/>
            <a:ln w="9525">
              <a:noFill/>
              <a:miter lim="800000"/>
              <a:headEnd/>
              <a:tailEnd/>
            </a:ln>
          </p:spPr>
          <p:txBody>
            <a:bodyPr wrap="none" lIns="0" tIns="0" rIns="0" bIns="0">
              <a:spAutoFit/>
            </a:bodyPr>
            <a:lstStyle/>
            <a:p>
              <a:r>
                <a:rPr lang="en-US" sz="2000">
                  <a:solidFill>
                    <a:srgbClr val="000000"/>
                  </a:solidFill>
                </a:rPr>
                <a:t>0</a:t>
              </a:r>
              <a:endParaRPr lang="en-US" sz="2400"/>
            </a:p>
          </p:txBody>
        </p:sp>
        <p:sp>
          <p:nvSpPr>
            <p:cNvPr id="46128" name="Rectangle 48"/>
            <p:cNvSpPr>
              <a:spLocks noChangeArrowheads="1"/>
            </p:cNvSpPr>
            <p:nvPr/>
          </p:nvSpPr>
          <p:spPr bwMode="auto">
            <a:xfrm>
              <a:off x="927" y="2530"/>
              <a:ext cx="178" cy="192"/>
            </a:xfrm>
            <a:prstGeom prst="rect">
              <a:avLst/>
            </a:prstGeom>
            <a:noFill/>
            <a:ln w="9525">
              <a:noFill/>
              <a:miter lim="800000"/>
              <a:headEnd/>
              <a:tailEnd/>
            </a:ln>
          </p:spPr>
          <p:txBody>
            <a:bodyPr wrap="none" lIns="0" tIns="0" rIns="0" bIns="0">
              <a:spAutoFit/>
            </a:bodyPr>
            <a:lstStyle/>
            <a:p>
              <a:r>
                <a:rPr lang="en-US" sz="2000">
                  <a:solidFill>
                    <a:srgbClr val="000000"/>
                  </a:solidFill>
                </a:rPr>
                <a:t>50</a:t>
              </a:r>
              <a:endParaRPr lang="en-US" sz="2400"/>
            </a:p>
          </p:txBody>
        </p:sp>
        <p:sp>
          <p:nvSpPr>
            <p:cNvPr id="46129" name="Rectangle 49"/>
            <p:cNvSpPr>
              <a:spLocks noChangeArrowheads="1"/>
            </p:cNvSpPr>
            <p:nvPr/>
          </p:nvSpPr>
          <p:spPr bwMode="auto">
            <a:xfrm>
              <a:off x="856" y="2131"/>
              <a:ext cx="267" cy="192"/>
            </a:xfrm>
            <a:prstGeom prst="rect">
              <a:avLst/>
            </a:prstGeom>
            <a:noFill/>
            <a:ln w="9525">
              <a:noFill/>
              <a:miter lim="800000"/>
              <a:headEnd/>
              <a:tailEnd/>
            </a:ln>
          </p:spPr>
          <p:txBody>
            <a:bodyPr wrap="none" lIns="0" tIns="0" rIns="0" bIns="0">
              <a:spAutoFit/>
            </a:bodyPr>
            <a:lstStyle/>
            <a:p>
              <a:r>
                <a:rPr lang="en-US" sz="2000">
                  <a:solidFill>
                    <a:srgbClr val="000000"/>
                  </a:solidFill>
                </a:rPr>
                <a:t>100</a:t>
              </a:r>
              <a:endParaRPr lang="en-US" sz="2400"/>
            </a:p>
          </p:txBody>
        </p:sp>
        <p:sp>
          <p:nvSpPr>
            <p:cNvPr id="46130" name="Rectangle 50"/>
            <p:cNvSpPr>
              <a:spLocks noChangeArrowheads="1"/>
            </p:cNvSpPr>
            <p:nvPr/>
          </p:nvSpPr>
          <p:spPr bwMode="auto">
            <a:xfrm>
              <a:off x="856" y="1730"/>
              <a:ext cx="267" cy="192"/>
            </a:xfrm>
            <a:prstGeom prst="rect">
              <a:avLst/>
            </a:prstGeom>
            <a:noFill/>
            <a:ln w="9525">
              <a:noFill/>
              <a:miter lim="800000"/>
              <a:headEnd/>
              <a:tailEnd/>
            </a:ln>
          </p:spPr>
          <p:txBody>
            <a:bodyPr wrap="none" lIns="0" tIns="0" rIns="0" bIns="0">
              <a:spAutoFit/>
            </a:bodyPr>
            <a:lstStyle/>
            <a:p>
              <a:r>
                <a:rPr lang="en-US" sz="2000">
                  <a:solidFill>
                    <a:srgbClr val="000000"/>
                  </a:solidFill>
                </a:rPr>
                <a:t>150</a:t>
              </a:r>
              <a:endParaRPr lang="en-US" sz="2400"/>
            </a:p>
          </p:txBody>
        </p:sp>
        <p:sp>
          <p:nvSpPr>
            <p:cNvPr id="46131" name="Rectangle 51"/>
            <p:cNvSpPr>
              <a:spLocks noChangeArrowheads="1"/>
            </p:cNvSpPr>
            <p:nvPr/>
          </p:nvSpPr>
          <p:spPr bwMode="auto">
            <a:xfrm>
              <a:off x="856" y="1330"/>
              <a:ext cx="267" cy="192"/>
            </a:xfrm>
            <a:prstGeom prst="rect">
              <a:avLst/>
            </a:prstGeom>
            <a:noFill/>
            <a:ln w="9525">
              <a:noFill/>
              <a:miter lim="800000"/>
              <a:headEnd/>
              <a:tailEnd/>
            </a:ln>
          </p:spPr>
          <p:txBody>
            <a:bodyPr wrap="none" lIns="0" tIns="0" rIns="0" bIns="0">
              <a:spAutoFit/>
            </a:bodyPr>
            <a:lstStyle/>
            <a:p>
              <a:r>
                <a:rPr lang="en-US" sz="2000">
                  <a:solidFill>
                    <a:srgbClr val="000000"/>
                  </a:solidFill>
                </a:rPr>
                <a:t>200</a:t>
              </a:r>
              <a:endParaRPr lang="en-US" sz="2400"/>
            </a:p>
          </p:txBody>
        </p:sp>
        <p:sp>
          <p:nvSpPr>
            <p:cNvPr id="46132" name="Line 52"/>
            <p:cNvSpPr>
              <a:spLocks noChangeShapeType="1"/>
            </p:cNvSpPr>
            <p:nvPr/>
          </p:nvSpPr>
          <p:spPr bwMode="auto">
            <a:xfrm flipV="1">
              <a:off x="3516" y="1404"/>
              <a:ext cx="1" cy="1640"/>
            </a:xfrm>
            <a:prstGeom prst="line">
              <a:avLst/>
            </a:prstGeom>
            <a:noFill/>
            <a:ln w="23813">
              <a:solidFill>
                <a:srgbClr val="000000"/>
              </a:solidFill>
              <a:round/>
              <a:headEnd/>
              <a:tailEnd/>
            </a:ln>
          </p:spPr>
          <p:txBody>
            <a:bodyPr/>
            <a:lstStyle/>
            <a:p>
              <a:endParaRPr lang="en-US"/>
            </a:p>
          </p:txBody>
        </p:sp>
        <p:sp>
          <p:nvSpPr>
            <p:cNvPr id="46133" name="Line 53"/>
            <p:cNvSpPr>
              <a:spLocks noChangeShapeType="1"/>
            </p:cNvSpPr>
            <p:nvPr/>
          </p:nvSpPr>
          <p:spPr bwMode="auto">
            <a:xfrm flipV="1">
              <a:off x="1254" y="2190"/>
              <a:ext cx="37" cy="14"/>
            </a:xfrm>
            <a:prstGeom prst="line">
              <a:avLst/>
            </a:prstGeom>
            <a:noFill/>
            <a:ln w="23813">
              <a:solidFill>
                <a:srgbClr val="000000"/>
              </a:solidFill>
              <a:round/>
              <a:headEnd/>
              <a:tailEnd/>
            </a:ln>
          </p:spPr>
          <p:txBody>
            <a:bodyPr/>
            <a:lstStyle/>
            <a:p>
              <a:endParaRPr lang="en-US"/>
            </a:p>
          </p:txBody>
        </p:sp>
        <p:sp>
          <p:nvSpPr>
            <p:cNvPr id="46134" name="Freeform 54"/>
            <p:cNvSpPr>
              <a:spLocks/>
            </p:cNvSpPr>
            <p:nvPr/>
          </p:nvSpPr>
          <p:spPr bwMode="auto">
            <a:xfrm flipV="1">
              <a:off x="2016" y="1660"/>
              <a:ext cx="1321" cy="1017"/>
            </a:xfrm>
            <a:custGeom>
              <a:avLst/>
              <a:gdLst>
                <a:gd name="T0" fmla="*/ 0 w 2292"/>
                <a:gd name="T1" fmla="*/ 1 h 1765"/>
                <a:gd name="T2" fmla="*/ 1 w 2292"/>
                <a:gd name="T3" fmla="*/ 1 h 1765"/>
                <a:gd name="T4" fmla="*/ 1 w 2292"/>
                <a:gd name="T5" fmla="*/ 0 h 1765"/>
                <a:gd name="T6" fmla="*/ 1 w 2292"/>
                <a:gd name="T7" fmla="*/ 1 h 1765"/>
                <a:gd name="T8" fmla="*/ 0 60000 65536"/>
                <a:gd name="T9" fmla="*/ 0 60000 65536"/>
                <a:gd name="T10" fmla="*/ 0 60000 65536"/>
                <a:gd name="T11" fmla="*/ 0 60000 65536"/>
                <a:gd name="T12" fmla="*/ 0 w 2292"/>
                <a:gd name="T13" fmla="*/ 0 h 1765"/>
                <a:gd name="T14" fmla="*/ 2292 w 2292"/>
                <a:gd name="T15" fmla="*/ 1765 h 1765"/>
              </a:gdLst>
              <a:ahLst/>
              <a:cxnLst>
                <a:cxn ang="T8">
                  <a:pos x="T0" y="T1"/>
                </a:cxn>
                <a:cxn ang="T9">
                  <a:pos x="T2" y="T3"/>
                </a:cxn>
                <a:cxn ang="T10">
                  <a:pos x="T4" y="T5"/>
                </a:cxn>
                <a:cxn ang="T11">
                  <a:pos x="T6" y="T7"/>
                </a:cxn>
              </a:cxnLst>
              <a:rect l="T12" t="T13" r="T14" b="T15"/>
              <a:pathLst>
                <a:path w="2292" h="1765">
                  <a:moveTo>
                    <a:pt x="0" y="1765"/>
                  </a:moveTo>
                  <a:lnTo>
                    <a:pt x="531" y="618"/>
                  </a:lnTo>
                  <a:lnTo>
                    <a:pt x="1762" y="0"/>
                  </a:lnTo>
                  <a:lnTo>
                    <a:pt x="2292" y="9"/>
                  </a:lnTo>
                </a:path>
              </a:pathLst>
            </a:custGeom>
            <a:noFill/>
            <a:ln w="23813">
              <a:solidFill>
                <a:srgbClr val="000000"/>
              </a:solidFill>
              <a:round/>
              <a:headEnd/>
              <a:tailEnd/>
            </a:ln>
          </p:spPr>
          <p:txBody>
            <a:bodyPr/>
            <a:lstStyle/>
            <a:p>
              <a:endParaRPr lang="en-US"/>
            </a:p>
          </p:txBody>
        </p:sp>
        <p:sp>
          <p:nvSpPr>
            <p:cNvPr id="46135" name="Oval 55"/>
            <p:cNvSpPr>
              <a:spLocks noChangeArrowheads="1"/>
            </p:cNvSpPr>
            <p:nvPr/>
          </p:nvSpPr>
          <p:spPr bwMode="auto">
            <a:xfrm>
              <a:off x="1218" y="2166"/>
              <a:ext cx="74" cy="75"/>
            </a:xfrm>
            <a:prstGeom prst="ellipse">
              <a:avLst/>
            </a:prstGeom>
            <a:solidFill>
              <a:srgbClr val="FFFFFF"/>
            </a:solidFill>
            <a:ln w="23813">
              <a:solidFill>
                <a:srgbClr val="000000"/>
              </a:solidFill>
              <a:round/>
              <a:headEnd/>
              <a:tailEnd/>
            </a:ln>
          </p:spPr>
          <p:txBody>
            <a:bodyPr/>
            <a:lstStyle/>
            <a:p>
              <a:endParaRPr lang="en-US"/>
            </a:p>
          </p:txBody>
        </p:sp>
        <p:sp>
          <p:nvSpPr>
            <p:cNvPr id="46136" name="Line 56"/>
            <p:cNvSpPr>
              <a:spLocks noChangeShapeType="1"/>
            </p:cNvSpPr>
            <p:nvPr/>
          </p:nvSpPr>
          <p:spPr bwMode="auto">
            <a:xfrm>
              <a:off x="1993" y="2002"/>
              <a:ext cx="48" cy="1"/>
            </a:xfrm>
            <a:prstGeom prst="line">
              <a:avLst/>
            </a:prstGeom>
            <a:noFill/>
            <a:ln w="23813">
              <a:solidFill>
                <a:srgbClr val="000000"/>
              </a:solidFill>
              <a:round/>
              <a:headEnd/>
              <a:tailEnd/>
            </a:ln>
          </p:spPr>
          <p:txBody>
            <a:bodyPr/>
            <a:lstStyle/>
            <a:p>
              <a:endParaRPr lang="en-US"/>
            </a:p>
          </p:txBody>
        </p:sp>
        <p:sp>
          <p:nvSpPr>
            <p:cNvPr id="46137" name="Line 57"/>
            <p:cNvSpPr>
              <a:spLocks noChangeShapeType="1"/>
            </p:cNvSpPr>
            <p:nvPr/>
          </p:nvSpPr>
          <p:spPr bwMode="auto">
            <a:xfrm flipV="1">
              <a:off x="2322" y="2222"/>
              <a:ext cx="1" cy="99"/>
            </a:xfrm>
            <a:prstGeom prst="line">
              <a:avLst/>
            </a:prstGeom>
            <a:noFill/>
            <a:ln w="23813">
              <a:solidFill>
                <a:srgbClr val="000000"/>
              </a:solidFill>
              <a:round/>
              <a:headEnd/>
              <a:tailEnd/>
            </a:ln>
          </p:spPr>
          <p:txBody>
            <a:bodyPr/>
            <a:lstStyle/>
            <a:p>
              <a:endParaRPr lang="en-US"/>
            </a:p>
          </p:txBody>
        </p:sp>
        <p:sp>
          <p:nvSpPr>
            <p:cNvPr id="46138" name="Line 58"/>
            <p:cNvSpPr>
              <a:spLocks noChangeShapeType="1"/>
            </p:cNvSpPr>
            <p:nvPr/>
          </p:nvSpPr>
          <p:spPr bwMode="auto">
            <a:xfrm>
              <a:off x="2299" y="2222"/>
              <a:ext cx="47" cy="1"/>
            </a:xfrm>
            <a:prstGeom prst="line">
              <a:avLst/>
            </a:prstGeom>
            <a:noFill/>
            <a:ln w="23813">
              <a:solidFill>
                <a:srgbClr val="000000"/>
              </a:solidFill>
              <a:round/>
              <a:headEnd/>
              <a:tailEnd/>
            </a:ln>
          </p:spPr>
          <p:txBody>
            <a:bodyPr/>
            <a:lstStyle/>
            <a:p>
              <a:endParaRPr lang="en-US"/>
            </a:p>
          </p:txBody>
        </p:sp>
        <p:sp>
          <p:nvSpPr>
            <p:cNvPr id="46139" name="Line 59"/>
            <p:cNvSpPr>
              <a:spLocks noChangeShapeType="1"/>
            </p:cNvSpPr>
            <p:nvPr/>
          </p:nvSpPr>
          <p:spPr bwMode="auto">
            <a:xfrm>
              <a:off x="3031" y="2677"/>
              <a:ext cx="1" cy="110"/>
            </a:xfrm>
            <a:prstGeom prst="line">
              <a:avLst/>
            </a:prstGeom>
            <a:noFill/>
            <a:ln w="23813">
              <a:solidFill>
                <a:srgbClr val="000000"/>
              </a:solidFill>
              <a:round/>
              <a:headEnd/>
              <a:tailEnd/>
            </a:ln>
          </p:spPr>
          <p:txBody>
            <a:bodyPr/>
            <a:lstStyle/>
            <a:p>
              <a:endParaRPr lang="en-US"/>
            </a:p>
          </p:txBody>
        </p:sp>
        <p:sp>
          <p:nvSpPr>
            <p:cNvPr id="46140" name="Line 60"/>
            <p:cNvSpPr>
              <a:spLocks noChangeShapeType="1"/>
            </p:cNvSpPr>
            <p:nvPr/>
          </p:nvSpPr>
          <p:spPr bwMode="auto">
            <a:xfrm>
              <a:off x="3008" y="2787"/>
              <a:ext cx="47" cy="1"/>
            </a:xfrm>
            <a:prstGeom prst="line">
              <a:avLst/>
            </a:prstGeom>
            <a:noFill/>
            <a:ln w="23813">
              <a:solidFill>
                <a:srgbClr val="000000"/>
              </a:solidFill>
              <a:round/>
              <a:headEnd/>
              <a:tailEnd/>
            </a:ln>
          </p:spPr>
          <p:txBody>
            <a:bodyPr/>
            <a:lstStyle/>
            <a:p>
              <a:endParaRPr lang="en-US"/>
            </a:p>
          </p:txBody>
        </p:sp>
        <p:sp>
          <p:nvSpPr>
            <p:cNvPr id="46141" name="Line 61"/>
            <p:cNvSpPr>
              <a:spLocks noChangeShapeType="1"/>
            </p:cNvSpPr>
            <p:nvPr/>
          </p:nvSpPr>
          <p:spPr bwMode="auto">
            <a:xfrm>
              <a:off x="3337" y="2672"/>
              <a:ext cx="1" cy="154"/>
            </a:xfrm>
            <a:prstGeom prst="line">
              <a:avLst/>
            </a:prstGeom>
            <a:noFill/>
            <a:ln w="23813">
              <a:solidFill>
                <a:srgbClr val="000000"/>
              </a:solidFill>
              <a:round/>
              <a:headEnd/>
              <a:tailEnd/>
            </a:ln>
          </p:spPr>
          <p:txBody>
            <a:bodyPr/>
            <a:lstStyle/>
            <a:p>
              <a:endParaRPr lang="en-US"/>
            </a:p>
          </p:txBody>
        </p:sp>
        <p:sp>
          <p:nvSpPr>
            <p:cNvPr id="46142" name="Line 62"/>
            <p:cNvSpPr>
              <a:spLocks noChangeShapeType="1"/>
            </p:cNvSpPr>
            <p:nvPr/>
          </p:nvSpPr>
          <p:spPr bwMode="auto">
            <a:xfrm flipV="1">
              <a:off x="1254" y="2203"/>
              <a:ext cx="37" cy="1"/>
            </a:xfrm>
            <a:prstGeom prst="line">
              <a:avLst/>
            </a:prstGeom>
            <a:noFill/>
            <a:ln w="23813">
              <a:solidFill>
                <a:srgbClr val="000000"/>
              </a:solidFill>
              <a:round/>
              <a:headEnd/>
              <a:tailEnd/>
            </a:ln>
          </p:spPr>
          <p:txBody>
            <a:bodyPr/>
            <a:lstStyle/>
            <a:p>
              <a:endParaRPr lang="en-US"/>
            </a:p>
          </p:txBody>
        </p:sp>
        <p:sp>
          <p:nvSpPr>
            <p:cNvPr id="46143" name="Line 63"/>
            <p:cNvSpPr>
              <a:spLocks noChangeShapeType="1"/>
            </p:cNvSpPr>
            <p:nvPr/>
          </p:nvSpPr>
          <p:spPr bwMode="auto">
            <a:xfrm flipV="1">
              <a:off x="1337" y="2186"/>
              <a:ext cx="679" cy="17"/>
            </a:xfrm>
            <a:prstGeom prst="line">
              <a:avLst/>
            </a:prstGeom>
            <a:noFill/>
            <a:ln w="23813">
              <a:solidFill>
                <a:srgbClr val="000000"/>
              </a:solidFill>
              <a:round/>
              <a:headEnd/>
              <a:tailEnd/>
            </a:ln>
          </p:spPr>
          <p:txBody>
            <a:bodyPr/>
            <a:lstStyle/>
            <a:p>
              <a:endParaRPr lang="en-US"/>
            </a:p>
          </p:txBody>
        </p:sp>
        <p:sp>
          <p:nvSpPr>
            <p:cNvPr id="46144" name="Freeform 64"/>
            <p:cNvSpPr>
              <a:spLocks/>
            </p:cNvSpPr>
            <p:nvPr/>
          </p:nvSpPr>
          <p:spPr bwMode="auto">
            <a:xfrm flipV="1">
              <a:off x="2016" y="2186"/>
              <a:ext cx="1321" cy="692"/>
            </a:xfrm>
            <a:custGeom>
              <a:avLst/>
              <a:gdLst>
                <a:gd name="T0" fmla="*/ 0 w 2292"/>
                <a:gd name="T1" fmla="*/ 1 h 1201"/>
                <a:gd name="T2" fmla="*/ 1 w 2292"/>
                <a:gd name="T3" fmla="*/ 1 h 1201"/>
                <a:gd name="T4" fmla="*/ 1 w 2292"/>
                <a:gd name="T5" fmla="*/ 1 h 1201"/>
                <a:gd name="T6" fmla="*/ 1 w 2292"/>
                <a:gd name="T7" fmla="*/ 0 h 1201"/>
                <a:gd name="T8" fmla="*/ 0 60000 65536"/>
                <a:gd name="T9" fmla="*/ 0 60000 65536"/>
                <a:gd name="T10" fmla="*/ 0 60000 65536"/>
                <a:gd name="T11" fmla="*/ 0 60000 65536"/>
                <a:gd name="T12" fmla="*/ 0 w 2292"/>
                <a:gd name="T13" fmla="*/ 0 h 1201"/>
                <a:gd name="T14" fmla="*/ 2292 w 2292"/>
                <a:gd name="T15" fmla="*/ 1201 h 1201"/>
              </a:gdLst>
              <a:ahLst/>
              <a:cxnLst>
                <a:cxn ang="T8">
                  <a:pos x="T0" y="T1"/>
                </a:cxn>
                <a:cxn ang="T9">
                  <a:pos x="T2" y="T3"/>
                </a:cxn>
                <a:cxn ang="T10">
                  <a:pos x="T4" y="T5"/>
                </a:cxn>
                <a:cxn ang="T11">
                  <a:pos x="T6" y="T7"/>
                </a:cxn>
              </a:cxnLst>
              <a:rect l="T12" t="T13" r="T14" b="T15"/>
              <a:pathLst>
                <a:path w="2292" h="1201">
                  <a:moveTo>
                    <a:pt x="0" y="1201"/>
                  </a:moveTo>
                  <a:lnTo>
                    <a:pt x="531" y="1075"/>
                  </a:lnTo>
                  <a:lnTo>
                    <a:pt x="1762" y="302"/>
                  </a:lnTo>
                  <a:lnTo>
                    <a:pt x="2292" y="0"/>
                  </a:lnTo>
                </a:path>
              </a:pathLst>
            </a:custGeom>
            <a:noFill/>
            <a:ln w="23813">
              <a:solidFill>
                <a:srgbClr val="000000"/>
              </a:solidFill>
              <a:round/>
              <a:headEnd/>
              <a:tailEnd/>
            </a:ln>
          </p:spPr>
          <p:txBody>
            <a:bodyPr/>
            <a:lstStyle/>
            <a:p>
              <a:endParaRPr lang="en-US"/>
            </a:p>
          </p:txBody>
        </p:sp>
        <p:sp>
          <p:nvSpPr>
            <p:cNvPr id="46145" name="Oval 65"/>
            <p:cNvSpPr>
              <a:spLocks noChangeArrowheads="1"/>
            </p:cNvSpPr>
            <p:nvPr/>
          </p:nvSpPr>
          <p:spPr bwMode="auto">
            <a:xfrm>
              <a:off x="1218" y="2166"/>
              <a:ext cx="74" cy="75"/>
            </a:xfrm>
            <a:prstGeom prst="ellipse">
              <a:avLst/>
            </a:prstGeom>
            <a:solidFill>
              <a:srgbClr val="000000"/>
            </a:solidFill>
            <a:ln w="23813">
              <a:solidFill>
                <a:srgbClr val="000000"/>
              </a:solidFill>
              <a:round/>
              <a:headEnd/>
              <a:tailEnd/>
            </a:ln>
          </p:spPr>
          <p:txBody>
            <a:bodyPr/>
            <a:lstStyle/>
            <a:p>
              <a:endParaRPr lang="en-US"/>
            </a:p>
          </p:txBody>
        </p:sp>
        <p:sp>
          <p:nvSpPr>
            <p:cNvPr id="46146" name="Line 66"/>
            <p:cNvSpPr>
              <a:spLocks noChangeShapeType="1"/>
            </p:cNvSpPr>
            <p:nvPr/>
          </p:nvSpPr>
          <p:spPr bwMode="auto">
            <a:xfrm flipV="1">
              <a:off x="2016" y="2145"/>
              <a:ext cx="1" cy="41"/>
            </a:xfrm>
            <a:prstGeom prst="line">
              <a:avLst/>
            </a:prstGeom>
            <a:noFill/>
            <a:ln w="23813">
              <a:solidFill>
                <a:srgbClr val="000000"/>
              </a:solidFill>
              <a:round/>
              <a:headEnd/>
              <a:tailEnd/>
            </a:ln>
          </p:spPr>
          <p:txBody>
            <a:bodyPr/>
            <a:lstStyle/>
            <a:p>
              <a:endParaRPr lang="en-US"/>
            </a:p>
          </p:txBody>
        </p:sp>
        <p:sp>
          <p:nvSpPr>
            <p:cNvPr id="46147" name="Line 67"/>
            <p:cNvSpPr>
              <a:spLocks noChangeShapeType="1"/>
            </p:cNvSpPr>
            <p:nvPr/>
          </p:nvSpPr>
          <p:spPr bwMode="auto">
            <a:xfrm>
              <a:off x="1993" y="2145"/>
              <a:ext cx="48" cy="1"/>
            </a:xfrm>
            <a:prstGeom prst="line">
              <a:avLst/>
            </a:prstGeom>
            <a:noFill/>
            <a:ln w="23813">
              <a:solidFill>
                <a:srgbClr val="000000"/>
              </a:solidFill>
              <a:round/>
              <a:headEnd/>
              <a:tailEnd/>
            </a:ln>
          </p:spPr>
          <p:txBody>
            <a:bodyPr/>
            <a:lstStyle/>
            <a:p>
              <a:endParaRPr lang="en-US"/>
            </a:p>
          </p:txBody>
        </p:sp>
        <p:sp>
          <p:nvSpPr>
            <p:cNvPr id="46148" name="Line 68"/>
            <p:cNvSpPr>
              <a:spLocks noChangeShapeType="1"/>
            </p:cNvSpPr>
            <p:nvPr/>
          </p:nvSpPr>
          <p:spPr bwMode="auto">
            <a:xfrm>
              <a:off x="2016" y="2186"/>
              <a:ext cx="1" cy="42"/>
            </a:xfrm>
            <a:prstGeom prst="line">
              <a:avLst/>
            </a:prstGeom>
            <a:noFill/>
            <a:ln w="23813">
              <a:solidFill>
                <a:srgbClr val="000000"/>
              </a:solidFill>
              <a:round/>
              <a:headEnd/>
              <a:tailEnd/>
            </a:ln>
          </p:spPr>
          <p:txBody>
            <a:bodyPr/>
            <a:lstStyle/>
            <a:p>
              <a:endParaRPr lang="en-US"/>
            </a:p>
          </p:txBody>
        </p:sp>
        <p:sp>
          <p:nvSpPr>
            <p:cNvPr id="46149" name="Line 69"/>
            <p:cNvSpPr>
              <a:spLocks noChangeShapeType="1"/>
            </p:cNvSpPr>
            <p:nvPr/>
          </p:nvSpPr>
          <p:spPr bwMode="auto">
            <a:xfrm>
              <a:off x="1993" y="2228"/>
              <a:ext cx="48" cy="1"/>
            </a:xfrm>
            <a:prstGeom prst="line">
              <a:avLst/>
            </a:prstGeom>
            <a:noFill/>
            <a:ln w="23813">
              <a:solidFill>
                <a:srgbClr val="000000"/>
              </a:solidFill>
              <a:round/>
              <a:headEnd/>
              <a:tailEnd/>
            </a:ln>
          </p:spPr>
          <p:txBody>
            <a:bodyPr/>
            <a:lstStyle/>
            <a:p>
              <a:endParaRPr lang="en-US"/>
            </a:p>
          </p:txBody>
        </p:sp>
        <p:sp>
          <p:nvSpPr>
            <p:cNvPr id="46150" name="Oval 70"/>
            <p:cNvSpPr>
              <a:spLocks noChangeArrowheads="1"/>
            </p:cNvSpPr>
            <p:nvPr/>
          </p:nvSpPr>
          <p:spPr bwMode="auto">
            <a:xfrm>
              <a:off x="1980" y="2149"/>
              <a:ext cx="74" cy="74"/>
            </a:xfrm>
            <a:prstGeom prst="ellipse">
              <a:avLst/>
            </a:prstGeom>
            <a:solidFill>
              <a:srgbClr val="000000"/>
            </a:solidFill>
            <a:ln w="23813">
              <a:solidFill>
                <a:srgbClr val="000000"/>
              </a:solidFill>
              <a:round/>
              <a:headEnd/>
              <a:tailEnd/>
            </a:ln>
          </p:spPr>
          <p:txBody>
            <a:bodyPr/>
            <a:lstStyle/>
            <a:p>
              <a:endParaRPr lang="en-US"/>
            </a:p>
          </p:txBody>
        </p:sp>
        <p:sp>
          <p:nvSpPr>
            <p:cNvPr id="46151" name="Line 71"/>
            <p:cNvSpPr>
              <a:spLocks noChangeShapeType="1"/>
            </p:cNvSpPr>
            <p:nvPr/>
          </p:nvSpPr>
          <p:spPr bwMode="auto">
            <a:xfrm flipV="1">
              <a:off x="2322" y="2218"/>
              <a:ext cx="1" cy="41"/>
            </a:xfrm>
            <a:prstGeom prst="line">
              <a:avLst/>
            </a:prstGeom>
            <a:noFill/>
            <a:ln w="23813">
              <a:solidFill>
                <a:srgbClr val="000000"/>
              </a:solidFill>
              <a:round/>
              <a:headEnd/>
              <a:tailEnd/>
            </a:ln>
          </p:spPr>
          <p:txBody>
            <a:bodyPr/>
            <a:lstStyle/>
            <a:p>
              <a:endParaRPr lang="en-US"/>
            </a:p>
          </p:txBody>
        </p:sp>
        <p:sp>
          <p:nvSpPr>
            <p:cNvPr id="46152" name="Line 72"/>
            <p:cNvSpPr>
              <a:spLocks noChangeShapeType="1"/>
            </p:cNvSpPr>
            <p:nvPr/>
          </p:nvSpPr>
          <p:spPr bwMode="auto">
            <a:xfrm>
              <a:off x="2299" y="2218"/>
              <a:ext cx="47" cy="1"/>
            </a:xfrm>
            <a:prstGeom prst="line">
              <a:avLst/>
            </a:prstGeom>
            <a:noFill/>
            <a:ln w="23813">
              <a:solidFill>
                <a:srgbClr val="000000"/>
              </a:solidFill>
              <a:round/>
              <a:headEnd/>
              <a:tailEnd/>
            </a:ln>
          </p:spPr>
          <p:txBody>
            <a:bodyPr/>
            <a:lstStyle/>
            <a:p>
              <a:endParaRPr lang="en-US"/>
            </a:p>
          </p:txBody>
        </p:sp>
        <p:sp>
          <p:nvSpPr>
            <p:cNvPr id="46153" name="Line 73"/>
            <p:cNvSpPr>
              <a:spLocks noChangeShapeType="1"/>
            </p:cNvSpPr>
            <p:nvPr/>
          </p:nvSpPr>
          <p:spPr bwMode="auto">
            <a:xfrm>
              <a:off x="2322" y="2259"/>
              <a:ext cx="1" cy="42"/>
            </a:xfrm>
            <a:prstGeom prst="line">
              <a:avLst/>
            </a:prstGeom>
            <a:noFill/>
            <a:ln w="23813">
              <a:solidFill>
                <a:srgbClr val="000000"/>
              </a:solidFill>
              <a:round/>
              <a:headEnd/>
              <a:tailEnd/>
            </a:ln>
          </p:spPr>
          <p:txBody>
            <a:bodyPr/>
            <a:lstStyle/>
            <a:p>
              <a:endParaRPr lang="en-US"/>
            </a:p>
          </p:txBody>
        </p:sp>
        <p:sp>
          <p:nvSpPr>
            <p:cNvPr id="46154" name="Line 74"/>
            <p:cNvSpPr>
              <a:spLocks noChangeShapeType="1"/>
            </p:cNvSpPr>
            <p:nvPr/>
          </p:nvSpPr>
          <p:spPr bwMode="auto">
            <a:xfrm>
              <a:off x="2299" y="2301"/>
              <a:ext cx="47" cy="1"/>
            </a:xfrm>
            <a:prstGeom prst="line">
              <a:avLst/>
            </a:prstGeom>
            <a:noFill/>
            <a:ln w="23813">
              <a:solidFill>
                <a:srgbClr val="000000"/>
              </a:solidFill>
              <a:round/>
              <a:headEnd/>
              <a:tailEnd/>
            </a:ln>
          </p:spPr>
          <p:txBody>
            <a:bodyPr/>
            <a:lstStyle/>
            <a:p>
              <a:endParaRPr lang="en-US"/>
            </a:p>
          </p:txBody>
        </p:sp>
        <p:sp>
          <p:nvSpPr>
            <p:cNvPr id="46155" name="Oval 75"/>
            <p:cNvSpPr>
              <a:spLocks noChangeArrowheads="1"/>
            </p:cNvSpPr>
            <p:nvPr/>
          </p:nvSpPr>
          <p:spPr bwMode="auto">
            <a:xfrm>
              <a:off x="2285" y="2222"/>
              <a:ext cx="75" cy="74"/>
            </a:xfrm>
            <a:prstGeom prst="ellipse">
              <a:avLst/>
            </a:prstGeom>
            <a:solidFill>
              <a:srgbClr val="000000"/>
            </a:solidFill>
            <a:ln w="23813">
              <a:solidFill>
                <a:srgbClr val="000000"/>
              </a:solidFill>
              <a:round/>
              <a:headEnd/>
              <a:tailEnd/>
            </a:ln>
          </p:spPr>
          <p:txBody>
            <a:bodyPr/>
            <a:lstStyle/>
            <a:p>
              <a:endParaRPr lang="en-US"/>
            </a:p>
          </p:txBody>
        </p:sp>
        <p:sp>
          <p:nvSpPr>
            <p:cNvPr id="46156" name="Line 76"/>
            <p:cNvSpPr>
              <a:spLocks noChangeShapeType="1"/>
            </p:cNvSpPr>
            <p:nvPr/>
          </p:nvSpPr>
          <p:spPr bwMode="auto">
            <a:xfrm flipV="1">
              <a:off x="3031" y="2682"/>
              <a:ext cx="1" cy="22"/>
            </a:xfrm>
            <a:prstGeom prst="line">
              <a:avLst/>
            </a:prstGeom>
            <a:noFill/>
            <a:ln w="23813">
              <a:solidFill>
                <a:srgbClr val="000000"/>
              </a:solidFill>
              <a:round/>
              <a:headEnd/>
              <a:tailEnd/>
            </a:ln>
          </p:spPr>
          <p:txBody>
            <a:bodyPr/>
            <a:lstStyle/>
            <a:p>
              <a:endParaRPr lang="en-US"/>
            </a:p>
          </p:txBody>
        </p:sp>
        <p:sp>
          <p:nvSpPr>
            <p:cNvPr id="46157" name="Line 77"/>
            <p:cNvSpPr>
              <a:spLocks noChangeShapeType="1"/>
            </p:cNvSpPr>
            <p:nvPr/>
          </p:nvSpPr>
          <p:spPr bwMode="auto">
            <a:xfrm>
              <a:off x="3008" y="2682"/>
              <a:ext cx="47" cy="1"/>
            </a:xfrm>
            <a:prstGeom prst="line">
              <a:avLst/>
            </a:prstGeom>
            <a:noFill/>
            <a:ln w="23813">
              <a:solidFill>
                <a:srgbClr val="000000"/>
              </a:solidFill>
              <a:round/>
              <a:headEnd/>
              <a:tailEnd/>
            </a:ln>
          </p:spPr>
          <p:txBody>
            <a:bodyPr/>
            <a:lstStyle/>
            <a:p>
              <a:endParaRPr lang="en-US"/>
            </a:p>
          </p:txBody>
        </p:sp>
        <p:sp>
          <p:nvSpPr>
            <p:cNvPr id="46158" name="Line 78"/>
            <p:cNvSpPr>
              <a:spLocks noChangeShapeType="1"/>
            </p:cNvSpPr>
            <p:nvPr/>
          </p:nvSpPr>
          <p:spPr bwMode="auto">
            <a:xfrm>
              <a:off x="3031" y="2704"/>
              <a:ext cx="1" cy="22"/>
            </a:xfrm>
            <a:prstGeom prst="line">
              <a:avLst/>
            </a:prstGeom>
            <a:noFill/>
            <a:ln w="23813">
              <a:solidFill>
                <a:srgbClr val="000000"/>
              </a:solidFill>
              <a:round/>
              <a:headEnd/>
              <a:tailEnd/>
            </a:ln>
          </p:spPr>
          <p:txBody>
            <a:bodyPr/>
            <a:lstStyle/>
            <a:p>
              <a:endParaRPr lang="en-US"/>
            </a:p>
          </p:txBody>
        </p:sp>
        <p:sp>
          <p:nvSpPr>
            <p:cNvPr id="46159" name="Line 79"/>
            <p:cNvSpPr>
              <a:spLocks noChangeShapeType="1"/>
            </p:cNvSpPr>
            <p:nvPr/>
          </p:nvSpPr>
          <p:spPr bwMode="auto">
            <a:xfrm>
              <a:off x="3008" y="2726"/>
              <a:ext cx="47" cy="1"/>
            </a:xfrm>
            <a:prstGeom prst="line">
              <a:avLst/>
            </a:prstGeom>
            <a:noFill/>
            <a:ln w="23813">
              <a:solidFill>
                <a:srgbClr val="000000"/>
              </a:solidFill>
              <a:round/>
              <a:headEnd/>
              <a:tailEnd/>
            </a:ln>
          </p:spPr>
          <p:txBody>
            <a:bodyPr/>
            <a:lstStyle/>
            <a:p>
              <a:endParaRPr lang="en-US"/>
            </a:p>
          </p:txBody>
        </p:sp>
        <p:sp>
          <p:nvSpPr>
            <p:cNvPr id="46160" name="Oval 80"/>
            <p:cNvSpPr>
              <a:spLocks noChangeArrowheads="1"/>
            </p:cNvSpPr>
            <p:nvPr/>
          </p:nvSpPr>
          <p:spPr bwMode="auto">
            <a:xfrm>
              <a:off x="2994" y="2667"/>
              <a:ext cx="75" cy="74"/>
            </a:xfrm>
            <a:prstGeom prst="ellipse">
              <a:avLst/>
            </a:prstGeom>
            <a:solidFill>
              <a:srgbClr val="000000"/>
            </a:solidFill>
            <a:ln w="23813">
              <a:solidFill>
                <a:srgbClr val="000000"/>
              </a:solidFill>
              <a:round/>
              <a:headEnd/>
              <a:tailEnd/>
            </a:ln>
          </p:spPr>
          <p:txBody>
            <a:bodyPr/>
            <a:lstStyle/>
            <a:p>
              <a:endParaRPr lang="en-US"/>
            </a:p>
          </p:txBody>
        </p:sp>
        <p:sp>
          <p:nvSpPr>
            <p:cNvPr id="46161" name="Line 81"/>
            <p:cNvSpPr>
              <a:spLocks noChangeShapeType="1"/>
            </p:cNvSpPr>
            <p:nvPr/>
          </p:nvSpPr>
          <p:spPr bwMode="auto">
            <a:xfrm flipV="1">
              <a:off x="3337" y="2866"/>
              <a:ext cx="1" cy="12"/>
            </a:xfrm>
            <a:prstGeom prst="line">
              <a:avLst/>
            </a:prstGeom>
            <a:noFill/>
            <a:ln w="23813">
              <a:solidFill>
                <a:srgbClr val="000000"/>
              </a:solidFill>
              <a:round/>
              <a:headEnd/>
              <a:tailEnd/>
            </a:ln>
          </p:spPr>
          <p:txBody>
            <a:bodyPr/>
            <a:lstStyle/>
            <a:p>
              <a:endParaRPr lang="en-US"/>
            </a:p>
          </p:txBody>
        </p:sp>
        <p:sp>
          <p:nvSpPr>
            <p:cNvPr id="46162" name="Line 82"/>
            <p:cNvSpPr>
              <a:spLocks noChangeShapeType="1"/>
            </p:cNvSpPr>
            <p:nvPr/>
          </p:nvSpPr>
          <p:spPr bwMode="auto">
            <a:xfrm>
              <a:off x="3313" y="2866"/>
              <a:ext cx="48" cy="1"/>
            </a:xfrm>
            <a:prstGeom prst="line">
              <a:avLst/>
            </a:prstGeom>
            <a:noFill/>
            <a:ln w="23813">
              <a:solidFill>
                <a:srgbClr val="000000"/>
              </a:solidFill>
              <a:round/>
              <a:headEnd/>
              <a:tailEnd/>
            </a:ln>
          </p:spPr>
          <p:txBody>
            <a:bodyPr/>
            <a:lstStyle/>
            <a:p>
              <a:endParaRPr lang="en-US"/>
            </a:p>
          </p:txBody>
        </p:sp>
        <p:sp>
          <p:nvSpPr>
            <p:cNvPr id="46163" name="Line 83"/>
            <p:cNvSpPr>
              <a:spLocks noChangeShapeType="1"/>
            </p:cNvSpPr>
            <p:nvPr/>
          </p:nvSpPr>
          <p:spPr bwMode="auto">
            <a:xfrm>
              <a:off x="3337" y="2878"/>
              <a:ext cx="1" cy="12"/>
            </a:xfrm>
            <a:prstGeom prst="line">
              <a:avLst/>
            </a:prstGeom>
            <a:noFill/>
            <a:ln w="23813">
              <a:solidFill>
                <a:srgbClr val="000000"/>
              </a:solidFill>
              <a:round/>
              <a:headEnd/>
              <a:tailEnd/>
            </a:ln>
          </p:spPr>
          <p:txBody>
            <a:bodyPr/>
            <a:lstStyle/>
            <a:p>
              <a:endParaRPr lang="en-US"/>
            </a:p>
          </p:txBody>
        </p:sp>
        <p:sp>
          <p:nvSpPr>
            <p:cNvPr id="46164" name="Line 84"/>
            <p:cNvSpPr>
              <a:spLocks noChangeShapeType="1"/>
            </p:cNvSpPr>
            <p:nvPr/>
          </p:nvSpPr>
          <p:spPr bwMode="auto">
            <a:xfrm>
              <a:off x="3313" y="2890"/>
              <a:ext cx="48" cy="1"/>
            </a:xfrm>
            <a:prstGeom prst="line">
              <a:avLst/>
            </a:prstGeom>
            <a:noFill/>
            <a:ln w="23813">
              <a:solidFill>
                <a:srgbClr val="000000"/>
              </a:solidFill>
              <a:round/>
              <a:headEnd/>
              <a:tailEnd/>
            </a:ln>
          </p:spPr>
          <p:txBody>
            <a:bodyPr/>
            <a:lstStyle/>
            <a:p>
              <a:endParaRPr lang="en-US"/>
            </a:p>
          </p:txBody>
        </p:sp>
        <p:sp>
          <p:nvSpPr>
            <p:cNvPr id="46165" name="Oval 85"/>
            <p:cNvSpPr>
              <a:spLocks noChangeArrowheads="1"/>
            </p:cNvSpPr>
            <p:nvPr/>
          </p:nvSpPr>
          <p:spPr bwMode="auto">
            <a:xfrm>
              <a:off x="3300" y="2841"/>
              <a:ext cx="74" cy="74"/>
            </a:xfrm>
            <a:prstGeom prst="ellipse">
              <a:avLst/>
            </a:prstGeom>
            <a:solidFill>
              <a:srgbClr val="000000"/>
            </a:solidFill>
            <a:ln w="23813">
              <a:solidFill>
                <a:srgbClr val="000000"/>
              </a:solidFill>
              <a:round/>
              <a:headEnd/>
              <a:tailEnd/>
            </a:ln>
          </p:spPr>
          <p:txBody>
            <a:bodyPr/>
            <a:lstStyle/>
            <a:p>
              <a:endParaRPr lang="en-US"/>
            </a:p>
          </p:txBody>
        </p:sp>
        <p:sp>
          <p:nvSpPr>
            <p:cNvPr id="46166" name="Line 86"/>
            <p:cNvSpPr>
              <a:spLocks noChangeShapeType="1"/>
            </p:cNvSpPr>
            <p:nvPr/>
          </p:nvSpPr>
          <p:spPr bwMode="auto">
            <a:xfrm flipV="1">
              <a:off x="1254" y="2199"/>
              <a:ext cx="37" cy="5"/>
            </a:xfrm>
            <a:prstGeom prst="line">
              <a:avLst/>
            </a:prstGeom>
            <a:noFill/>
            <a:ln w="23813">
              <a:solidFill>
                <a:srgbClr val="000000"/>
              </a:solidFill>
              <a:round/>
              <a:headEnd/>
              <a:tailEnd/>
            </a:ln>
          </p:spPr>
          <p:txBody>
            <a:bodyPr/>
            <a:lstStyle/>
            <a:p>
              <a:endParaRPr lang="en-US"/>
            </a:p>
          </p:txBody>
        </p:sp>
        <p:sp>
          <p:nvSpPr>
            <p:cNvPr id="46167" name="Line 87"/>
            <p:cNvSpPr>
              <a:spLocks noChangeShapeType="1"/>
            </p:cNvSpPr>
            <p:nvPr/>
          </p:nvSpPr>
          <p:spPr bwMode="auto">
            <a:xfrm flipV="1">
              <a:off x="1337" y="1999"/>
              <a:ext cx="679" cy="196"/>
            </a:xfrm>
            <a:prstGeom prst="line">
              <a:avLst/>
            </a:prstGeom>
            <a:noFill/>
            <a:ln w="23813">
              <a:solidFill>
                <a:srgbClr val="000000"/>
              </a:solidFill>
              <a:round/>
              <a:headEnd/>
              <a:tailEnd/>
            </a:ln>
          </p:spPr>
          <p:txBody>
            <a:bodyPr/>
            <a:lstStyle/>
            <a:p>
              <a:endParaRPr lang="en-US"/>
            </a:p>
          </p:txBody>
        </p:sp>
        <p:sp>
          <p:nvSpPr>
            <p:cNvPr id="46168" name="Freeform 88"/>
            <p:cNvSpPr>
              <a:spLocks/>
            </p:cNvSpPr>
            <p:nvPr/>
          </p:nvSpPr>
          <p:spPr bwMode="auto">
            <a:xfrm flipV="1">
              <a:off x="2016" y="1989"/>
              <a:ext cx="1321" cy="719"/>
            </a:xfrm>
            <a:custGeom>
              <a:avLst/>
              <a:gdLst>
                <a:gd name="T0" fmla="*/ 0 w 2292"/>
                <a:gd name="T1" fmla="*/ 1 h 1247"/>
                <a:gd name="T2" fmla="*/ 1 w 2292"/>
                <a:gd name="T3" fmla="*/ 1 h 1247"/>
                <a:gd name="T4" fmla="*/ 1 w 2292"/>
                <a:gd name="T5" fmla="*/ 1 h 1247"/>
                <a:gd name="T6" fmla="*/ 1 w 2292"/>
                <a:gd name="T7" fmla="*/ 0 h 1247"/>
                <a:gd name="T8" fmla="*/ 0 60000 65536"/>
                <a:gd name="T9" fmla="*/ 0 60000 65536"/>
                <a:gd name="T10" fmla="*/ 0 60000 65536"/>
                <a:gd name="T11" fmla="*/ 0 60000 65536"/>
                <a:gd name="T12" fmla="*/ 0 w 2292"/>
                <a:gd name="T13" fmla="*/ 0 h 1247"/>
                <a:gd name="T14" fmla="*/ 2292 w 2292"/>
                <a:gd name="T15" fmla="*/ 1247 h 1247"/>
              </a:gdLst>
              <a:ahLst/>
              <a:cxnLst>
                <a:cxn ang="T8">
                  <a:pos x="T0" y="T1"/>
                </a:cxn>
                <a:cxn ang="T9">
                  <a:pos x="T2" y="T3"/>
                </a:cxn>
                <a:cxn ang="T10">
                  <a:pos x="T4" y="T5"/>
                </a:cxn>
                <a:cxn ang="T11">
                  <a:pos x="T6" y="T7"/>
                </a:cxn>
              </a:cxnLst>
              <a:rect l="T12" t="T13" r="T14" b="T15"/>
              <a:pathLst>
                <a:path w="2292" h="1247">
                  <a:moveTo>
                    <a:pt x="0" y="1230"/>
                  </a:moveTo>
                  <a:lnTo>
                    <a:pt x="531" y="1247"/>
                  </a:lnTo>
                  <a:lnTo>
                    <a:pt x="1762" y="710"/>
                  </a:lnTo>
                  <a:lnTo>
                    <a:pt x="2292" y="0"/>
                  </a:lnTo>
                </a:path>
              </a:pathLst>
            </a:custGeom>
            <a:noFill/>
            <a:ln w="23813">
              <a:solidFill>
                <a:srgbClr val="000000"/>
              </a:solidFill>
              <a:round/>
              <a:headEnd/>
              <a:tailEnd/>
            </a:ln>
          </p:spPr>
          <p:txBody>
            <a:bodyPr/>
            <a:lstStyle/>
            <a:p>
              <a:endParaRPr lang="en-US"/>
            </a:p>
          </p:txBody>
        </p:sp>
        <p:sp>
          <p:nvSpPr>
            <p:cNvPr id="46169" name="Freeform 89"/>
            <p:cNvSpPr>
              <a:spLocks/>
            </p:cNvSpPr>
            <p:nvPr/>
          </p:nvSpPr>
          <p:spPr bwMode="auto">
            <a:xfrm>
              <a:off x="1209" y="2152"/>
              <a:ext cx="90" cy="78"/>
            </a:xfrm>
            <a:custGeom>
              <a:avLst/>
              <a:gdLst>
                <a:gd name="T0" fmla="*/ 1 w 180"/>
                <a:gd name="T1" fmla="*/ 0 h 155"/>
                <a:gd name="T2" fmla="*/ 1 w 180"/>
                <a:gd name="T3" fmla="*/ 1 h 155"/>
                <a:gd name="T4" fmla="*/ 0 w 180"/>
                <a:gd name="T5" fmla="*/ 1 h 155"/>
                <a:gd name="T6" fmla="*/ 1 w 180"/>
                <a:gd name="T7" fmla="*/ 0 h 155"/>
                <a:gd name="T8" fmla="*/ 0 60000 65536"/>
                <a:gd name="T9" fmla="*/ 0 60000 65536"/>
                <a:gd name="T10" fmla="*/ 0 60000 65536"/>
                <a:gd name="T11" fmla="*/ 0 60000 65536"/>
                <a:gd name="T12" fmla="*/ 0 w 180"/>
                <a:gd name="T13" fmla="*/ 0 h 155"/>
                <a:gd name="T14" fmla="*/ 180 w 180"/>
                <a:gd name="T15" fmla="*/ 155 h 155"/>
              </a:gdLst>
              <a:ahLst/>
              <a:cxnLst>
                <a:cxn ang="T8">
                  <a:pos x="T0" y="T1"/>
                </a:cxn>
                <a:cxn ang="T9">
                  <a:pos x="T2" y="T3"/>
                </a:cxn>
                <a:cxn ang="T10">
                  <a:pos x="T4" y="T5"/>
                </a:cxn>
                <a:cxn ang="T11">
                  <a:pos x="T6" y="T7"/>
                </a:cxn>
              </a:cxnLst>
              <a:rect l="T12" t="T13" r="T14" b="T15"/>
              <a:pathLst>
                <a:path w="180" h="155">
                  <a:moveTo>
                    <a:pt x="90" y="0"/>
                  </a:moveTo>
                  <a:lnTo>
                    <a:pt x="180" y="155"/>
                  </a:lnTo>
                  <a:lnTo>
                    <a:pt x="0" y="155"/>
                  </a:lnTo>
                  <a:lnTo>
                    <a:pt x="90" y="0"/>
                  </a:lnTo>
                  <a:close/>
                </a:path>
              </a:pathLst>
            </a:custGeom>
            <a:solidFill>
              <a:srgbClr val="000000"/>
            </a:solidFill>
            <a:ln w="23813">
              <a:solidFill>
                <a:srgbClr val="000000"/>
              </a:solidFill>
              <a:round/>
              <a:headEnd/>
              <a:tailEnd/>
            </a:ln>
          </p:spPr>
          <p:txBody>
            <a:bodyPr/>
            <a:lstStyle/>
            <a:p>
              <a:endParaRPr lang="en-US"/>
            </a:p>
          </p:txBody>
        </p:sp>
        <p:sp>
          <p:nvSpPr>
            <p:cNvPr id="46170" name="Line 90"/>
            <p:cNvSpPr>
              <a:spLocks noChangeShapeType="1"/>
            </p:cNvSpPr>
            <p:nvPr/>
          </p:nvSpPr>
          <p:spPr bwMode="auto">
            <a:xfrm flipV="1">
              <a:off x="2016" y="1815"/>
              <a:ext cx="1" cy="184"/>
            </a:xfrm>
            <a:prstGeom prst="line">
              <a:avLst/>
            </a:prstGeom>
            <a:noFill/>
            <a:ln w="23813">
              <a:solidFill>
                <a:srgbClr val="000000"/>
              </a:solidFill>
              <a:round/>
              <a:headEnd/>
              <a:tailEnd/>
            </a:ln>
          </p:spPr>
          <p:txBody>
            <a:bodyPr/>
            <a:lstStyle/>
            <a:p>
              <a:endParaRPr lang="en-US"/>
            </a:p>
          </p:txBody>
        </p:sp>
        <p:sp>
          <p:nvSpPr>
            <p:cNvPr id="46171" name="Line 91"/>
            <p:cNvSpPr>
              <a:spLocks noChangeShapeType="1"/>
            </p:cNvSpPr>
            <p:nvPr/>
          </p:nvSpPr>
          <p:spPr bwMode="auto">
            <a:xfrm>
              <a:off x="1993" y="1815"/>
              <a:ext cx="48" cy="1"/>
            </a:xfrm>
            <a:prstGeom prst="line">
              <a:avLst/>
            </a:prstGeom>
            <a:noFill/>
            <a:ln w="23813">
              <a:solidFill>
                <a:srgbClr val="000000"/>
              </a:solidFill>
              <a:round/>
              <a:headEnd/>
              <a:tailEnd/>
            </a:ln>
          </p:spPr>
          <p:txBody>
            <a:bodyPr/>
            <a:lstStyle/>
            <a:p>
              <a:endParaRPr lang="en-US"/>
            </a:p>
          </p:txBody>
        </p:sp>
        <p:sp>
          <p:nvSpPr>
            <p:cNvPr id="46172" name="Line 92"/>
            <p:cNvSpPr>
              <a:spLocks noChangeShapeType="1"/>
            </p:cNvSpPr>
            <p:nvPr/>
          </p:nvSpPr>
          <p:spPr bwMode="auto">
            <a:xfrm>
              <a:off x="2016" y="1999"/>
              <a:ext cx="1" cy="185"/>
            </a:xfrm>
            <a:prstGeom prst="line">
              <a:avLst/>
            </a:prstGeom>
            <a:noFill/>
            <a:ln w="23813">
              <a:solidFill>
                <a:srgbClr val="000000"/>
              </a:solidFill>
              <a:round/>
              <a:headEnd/>
              <a:tailEnd/>
            </a:ln>
          </p:spPr>
          <p:txBody>
            <a:bodyPr/>
            <a:lstStyle/>
            <a:p>
              <a:endParaRPr lang="en-US"/>
            </a:p>
          </p:txBody>
        </p:sp>
        <p:sp>
          <p:nvSpPr>
            <p:cNvPr id="46173" name="Line 93"/>
            <p:cNvSpPr>
              <a:spLocks noChangeShapeType="1"/>
            </p:cNvSpPr>
            <p:nvPr/>
          </p:nvSpPr>
          <p:spPr bwMode="auto">
            <a:xfrm>
              <a:off x="1993" y="2184"/>
              <a:ext cx="48" cy="1"/>
            </a:xfrm>
            <a:prstGeom prst="line">
              <a:avLst/>
            </a:prstGeom>
            <a:noFill/>
            <a:ln w="23813">
              <a:solidFill>
                <a:srgbClr val="000000"/>
              </a:solidFill>
              <a:round/>
              <a:headEnd/>
              <a:tailEnd/>
            </a:ln>
          </p:spPr>
          <p:txBody>
            <a:bodyPr/>
            <a:lstStyle/>
            <a:p>
              <a:endParaRPr lang="en-US"/>
            </a:p>
          </p:txBody>
        </p:sp>
        <p:sp>
          <p:nvSpPr>
            <p:cNvPr id="46174" name="Freeform 94"/>
            <p:cNvSpPr>
              <a:spLocks/>
            </p:cNvSpPr>
            <p:nvPr/>
          </p:nvSpPr>
          <p:spPr bwMode="auto">
            <a:xfrm>
              <a:off x="1971" y="1947"/>
              <a:ext cx="90" cy="78"/>
            </a:xfrm>
            <a:custGeom>
              <a:avLst/>
              <a:gdLst>
                <a:gd name="T0" fmla="*/ 1 w 180"/>
                <a:gd name="T1" fmla="*/ 0 h 155"/>
                <a:gd name="T2" fmla="*/ 1 w 180"/>
                <a:gd name="T3" fmla="*/ 1 h 155"/>
                <a:gd name="T4" fmla="*/ 0 w 180"/>
                <a:gd name="T5" fmla="*/ 1 h 155"/>
                <a:gd name="T6" fmla="*/ 1 w 180"/>
                <a:gd name="T7" fmla="*/ 0 h 155"/>
                <a:gd name="T8" fmla="*/ 0 60000 65536"/>
                <a:gd name="T9" fmla="*/ 0 60000 65536"/>
                <a:gd name="T10" fmla="*/ 0 60000 65536"/>
                <a:gd name="T11" fmla="*/ 0 60000 65536"/>
                <a:gd name="T12" fmla="*/ 0 w 180"/>
                <a:gd name="T13" fmla="*/ 0 h 155"/>
                <a:gd name="T14" fmla="*/ 180 w 180"/>
                <a:gd name="T15" fmla="*/ 155 h 155"/>
              </a:gdLst>
              <a:ahLst/>
              <a:cxnLst>
                <a:cxn ang="T8">
                  <a:pos x="T0" y="T1"/>
                </a:cxn>
                <a:cxn ang="T9">
                  <a:pos x="T2" y="T3"/>
                </a:cxn>
                <a:cxn ang="T10">
                  <a:pos x="T4" y="T5"/>
                </a:cxn>
                <a:cxn ang="T11">
                  <a:pos x="T6" y="T7"/>
                </a:cxn>
              </a:cxnLst>
              <a:rect l="T12" t="T13" r="T14" b="T15"/>
              <a:pathLst>
                <a:path w="180" h="155">
                  <a:moveTo>
                    <a:pt x="90" y="0"/>
                  </a:moveTo>
                  <a:lnTo>
                    <a:pt x="180" y="155"/>
                  </a:lnTo>
                  <a:lnTo>
                    <a:pt x="0" y="155"/>
                  </a:lnTo>
                  <a:lnTo>
                    <a:pt x="90" y="0"/>
                  </a:lnTo>
                  <a:close/>
                </a:path>
              </a:pathLst>
            </a:custGeom>
            <a:solidFill>
              <a:srgbClr val="000000"/>
            </a:solidFill>
            <a:ln w="23813">
              <a:solidFill>
                <a:srgbClr val="000000"/>
              </a:solidFill>
              <a:round/>
              <a:headEnd/>
              <a:tailEnd/>
            </a:ln>
          </p:spPr>
          <p:txBody>
            <a:bodyPr/>
            <a:lstStyle/>
            <a:p>
              <a:endParaRPr lang="en-US"/>
            </a:p>
          </p:txBody>
        </p:sp>
        <p:sp>
          <p:nvSpPr>
            <p:cNvPr id="46175" name="Line 95"/>
            <p:cNvSpPr>
              <a:spLocks noChangeShapeType="1"/>
            </p:cNvSpPr>
            <p:nvPr/>
          </p:nvSpPr>
          <p:spPr bwMode="auto">
            <a:xfrm flipV="1">
              <a:off x="2322" y="1852"/>
              <a:ext cx="1" cy="137"/>
            </a:xfrm>
            <a:prstGeom prst="line">
              <a:avLst/>
            </a:prstGeom>
            <a:noFill/>
            <a:ln w="23813">
              <a:solidFill>
                <a:srgbClr val="000000"/>
              </a:solidFill>
              <a:round/>
              <a:headEnd/>
              <a:tailEnd/>
            </a:ln>
          </p:spPr>
          <p:txBody>
            <a:bodyPr/>
            <a:lstStyle/>
            <a:p>
              <a:endParaRPr lang="en-US"/>
            </a:p>
          </p:txBody>
        </p:sp>
        <p:sp>
          <p:nvSpPr>
            <p:cNvPr id="46176" name="Line 96"/>
            <p:cNvSpPr>
              <a:spLocks noChangeShapeType="1"/>
            </p:cNvSpPr>
            <p:nvPr/>
          </p:nvSpPr>
          <p:spPr bwMode="auto">
            <a:xfrm>
              <a:off x="2299" y="1852"/>
              <a:ext cx="47" cy="1"/>
            </a:xfrm>
            <a:prstGeom prst="line">
              <a:avLst/>
            </a:prstGeom>
            <a:noFill/>
            <a:ln w="23813">
              <a:solidFill>
                <a:srgbClr val="000000"/>
              </a:solidFill>
              <a:round/>
              <a:headEnd/>
              <a:tailEnd/>
            </a:ln>
          </p:spPr>
          <p:txBody>
            <a:bodyPr/>
            <a:lstStyle/>
            <a:p>
              <a:endParaRPr lang="en-US"/>
            </a:p>
          </p:txBody>
        </p:sp>
        <p:sp>
          <p:nvSpPr>
            <p:cNvPr id="46177" name="Line 97"/>
            <p:cNvSpPr>
              <a:spLocks noChangeShapeType="1"/>
            </p:cNvSpPr>
            <p:nvPr/>
          </p:nvSpPr>
          <p:spPr bwMode="auto">
            <a:xfrm>
              <a:off x="2322" y="1989"/>
              <a:ext cx="1" cy="123"/>
            </a:xfrm>
            <a:prstGeom prst="line">
              <a:avLst/>
            </a:prstGeom>
            <a:noFill/>
            <a:ln w="23813">
              <a:solidFill>
                <a:srgbClr val="000000"/>
              </a:solidFill>
              <a:round/>
              <a:headEnd/>
              <a:tailEnd/>
            </a:ln>
          </p:spPr>
          <p:txBody>
            <a:bodyPr/>
            <a:lstStyle/>
            <a:p>
              <a:endParaRPr lang="en-US"/>
            </a:p>
          </p:txBody>
        </p:sp>
        <p:sp>
          <p:nvSpPr>
            <p:cNvPr id="46178" name="Line 98"/>
            <p:cNvSpPr>
              <a:spLocks noChangeShapeType="1"/>
            </p:cNvSpPr>
            <p:nvPr/>
          </p:nvSpPr>
          <p:spPr bwMode="auto">
            <a:xfrm>
              <a:off x="2299" y="2127"/>
              <a:ext cx="47" cy="1"/>
            </a:xfrm>
            <a:prstGeom prst="line">
              <a:avLst/>
            </a:prstGeom>
            <a:noFill/>
            <a:ln w="23813">
              <a:solidFill>
                <a:srgbClr val="000000"/>
              </a:solidFill>
              <a:round/>
              <a:headEnd/>
              <a:tailEnd/>
            </a:ln>
          </p:spPr>
          <p:txBody>
            <a:bodyPr/>
            <a:lstStyle/>
            <a:p>
              <a:endParaRPr lang="en-US"/>
            </a:p>
          </p:txBody>
        </p:sp>
        <p:sp>
          <p:nvSpPr>
            <p:cNvPr id="46179" name="Freeform 99"/>
            <p:cNvSpPr>
              <a:spLocks/>
            </p:cNvSpPr>
            <p:nvPr/>
          </p:nvSpPr>
          <p:spPr bwMode="auto">
            <a:xfrm>
              <a:off x="2277" y="1938"/>
              <a:ext cx="90" cy="77"/>
            </a:xfrm>
            <a:custGeom>
              <a:avLst/>
              <a:gdLst>
                <a:gd name="T0" fmla="*/ 1 w 179"/>
                <a:gd name="T1" fmla="*/ 0 h 156"/>
                <a:gd name="T2" fmla="*/ 1 w 179"/>
                <a:gd name="T3" fmla="*/ 0 h 156"/>
                <a:gd name="T4" fmla="*/ 0 w 179"/>
                <a:gd name="T5" fmla="*/ 0 h 156"/>
                <a:gd name="T6" fmla="*/ 1 w 179"/>
                <a:gd name="T7" fmla="*/ 0 h 156"/>
                <a:gd name="T8" fmla="*/ 0 60000 65536"/>
                <a:gd name="T9" fmla="*/ 0 60000 65536"/>
                <a:gd name="T10" fmla="*/ 0 60000 65536"/>
                <a:gd name="T11" fmla="*/ 0 60000 65536"/>
                <a:gd name="T12" fmla="*/ 0 w 179"/>
                <a:gd name="T13" fmla="*/ 0 h 156"/>
                <a:gd name="T14" fmla="*/ 179 w 179"/>
                <a:gd name="T15" fmla="*/ 156 h 156"/>
              </a:gdLst>
              <a:ahLst/>
              <a:cxnLst>
                <a:cxn ang="T8">
                  <a:pos x="T0" y="T1"/>
                </a:cxn>
                <a:cxn ang="T9">
                  <a:pos x="T2" y="T3"/>
                </a:cxn>
                <a:cxn ang="T10">
                  <a:pos x="T4" y="T5"/>
                </a:cxn>
                <a:cxn ang="T11">
                  <a:pos x="T6" y="T7"/>
                </a:cxn>
              </a:cxnLst>
              <a:rect l="T12" t="T13" r="T14" b="T15"/>
              <a:pathLst>
                <a:path w="179" h="156">
                  <a:moveTo>
                    <a:pt x="89" y="0"/>
                  </a:moveTo>
                  <a:lnTo>
                    <a:pt x="179" y="156"/>
                  </a:lnTo>
                  <a:lnTo>
                    <a:pt x="0" y="156"/>
                  </a:lnTo>
                  <a:lnTo>
                    <a:pt x="89" y="0"/>
                  </a:lnTo>
                  <a:close/>
                </a:path>
              </a:pathLst>
            </a:custGeom>
            <a:solidFill>
              <a:srgbClr val="000000"/>
            </a:solidFill>
            <a:ln w="23813">
              <a:solidFill>
                <a:srgbClr val="000000"/>
              </a:solidFill>
              <a:round/>
              <a:headEnd/>
              <a:tailEnd/>
            </a:ln>
          </p:spPr>
          <p:txBody>
            <a:bodyPr/>
            <a:lstStyle/>
            <a:p>
              <a:endParaRPr lang="en-US"/>
            </a:p>
          </p:txBody>
        </p:sp>
        <p:sp>
          <p:nvSpPr>
            <p:cNvPr id="46180" name="Line 100"/>
            <p:cNvSpPr>
              <a:spLocks noChangeShapeType="1"/>
            </p:cNvSpPr>
            <p:nvPr/>
          </p:nvSpPr>
          <p:spPr bwMode="auto">
            <a:xfrm flipV="1">
              <a:off x="3031" y="2199"/>
              <a:ext cx="1" cy="100"/>
            </a:xfrm>
            <a:prstGeom prst="line">
              <a:avLst/>
            </a:prstGeom>
            <a:noFill/>
            <a:ln w="23813">
              <a:solidFill>
                <a:srgbClr val="000000"/>
              </a:solidFill>
              <a:round/>
              <a:headEnd/>
              <a:tailEnd/>
            </a:ln>
          </p:spPr>
          <p:txBody>
            <a:bodyPr/>
            <a:lstStyle/>
            <a:p>
              <a:endParaRPr lang="en-US"/>
            </a:p>
          </p:txBody>
        </p:sp>
        <p:sp>
          <p:nvSpPr>
            <p:cNvPr id="46181" name="Line 101"/>
            <p:cNvSpPr>
              <a:spLocks noChangeShapeType="1"/>
            </p:cNvSpPr>
            <p:nvPr/>
          </p:nvSpPr>
          <p:spPr bwMode="auto">
            <a:xfrm>
              <a:off x="3008" y="2199"/>
              <a:ext cx="47" cy="1"/>
            </a:xfrm>
            <a:prstGeom prst="line">
              <a:avLst/>
            </a:prstGeom>
            <a:noFill/>
            <a:ln w="23813">
              <a:solidFill>
                <a:srgbClr val="000000"/>
              </a:solidFill>
              <a:round/>
              <a:headEnd/>
              <a:tailEnd/>
            </a:ln>
          </p:spPr>
          <p:txBody>
            <a:bodyPr/>
            <a:lstStyle/>
            <a:p>
              <a:endParaRPr lang="en-US"/>
            </a:p>
          </p:txBody>
        </p:sp>
        <p:sp>
          <p:nvSpPr>
            <p:cNvPr id="46182" name="Line 102"/>
            <p:cNvSpPr>
              <a:spLocks noChangeShapeType="1"/>
            </p:cNvSpPr>
            <p:nvPr/>
          </p:nvSpPr>
          <p:spPr bwMode="auto">
            <a:xfrm>
              <a:off x="3031" y="2299"/>
              <a:ext cx="1" cy="100"/>
            </a:xfrm>
            <a:prstGeom prst="line">
              <a:avLst/>
            </a:prstGeom>
            <a:noFill/>
            <a:ln w="23813">
              <a:solidFill>
                <a:srgbClr val="000000"/>
              </a:solidFill>
              <a:round/>
              <a:headEnd/>
              <a:tailEnd/>
            </a:ln>
          </p:spPr>
          <p:txBody>
            <a:bodyPr/>
            <a:lstStyle/>
            <a:p>
              <a:endParaRPr lang="en-US"/>
            </a:p>
          </p:txBody>
        </p:sp>
        <p:sp>
          <p:nvSpPr>
            <p:cNvPr id="46183" name="Line 103"/>
            <p:cNvSpPr>
              <a:spLocks noChangeShapeType="1"/>
            </p:cNvSpPr>
            <p:nvPr/>
          </p:nvSpPr>
          <p:spPr bwMode="auto">
            <a:xfrm>
              <a:off x="3008" y="2399"/>
              <a:ext cx="47" cy="1"/>
            </a:xfrm>
            <a:prstGeom prst="line">
              <a:avLst/>
            </a:prstGeom>
            <a:noFill/>
            <a:ln w="23813">
              <a:solidFill>
                <a:srgbClr val="000000"/>
              </a:solidFill>
              <a:round/>
              <a:headEnd/>
              <a:tailEnd/>
            </a:ln>
          </p:spPr>
          <p:txBody>
            <a:bodyPr/>
            <a:lstStyle/>
            <a:p>
              <a:endParaRPr lang="en-US"/>
            </a:p>
          </p:txBody>
        </p:sp>
        <p:sp>
          <p:nvSpPr>
            <p:cNvPr id="46184" name="Freeform 104"/>
            <p:cNvSpPr>
              <a:spLocks/>
            </p:cNvSpPr>
            <p:nvPr/>
          </p:nvSpPr>
          <p:spPr bwMode="auto">
            <a:xfrm>
              <a:off x="2986" y="2247"/>
              <a:ext cx="90" cy="78"/>
            </a:xfrm>
            <a:custGeom>
              <a:avLst/>
              <a:gdLst>
                <a:gd name="T0" fmla="*/ 1 w 179"/>
                <a:gd name="T1" fmla="*/ 0 h 155"/>
                <a:gd name="T2" fmla="*/ 1 w 179"/>
                <a:gd name="T3" fmla="*/ 1 h 155"/>
                <a:gd name="T4" fmla="*/ 0 w 179"/>
                <a:gd name="T5" fmla="*/ 1 h 155"/>
                <a:gd name="T6" fmla="*/ 1 w 179"/>
                <a:gd name="T7" fmla="*/ 0 h 155"/>
                <a:gd name="T8" fmla="*/ 0 60000 65536"/>
                <a:gd name="T9" fmla="*/ 0 60000 65536"/>
                <a:gd name="T10" fmla="*/ 0 60000 65536"/>
                <a:gd name="T11" fmla="*/ 0 60000 65536"/>
                <a:gd name="T12" fmla="*/ 0 w 179"/>
                <a:gd name="T13" fmla="*/ 0 h 155"/>
                <a:gd name="T14" fmla="*/ 179 w 179"/>
                <a:gd name="T15" fmla="*/ 155 h 155"/>
              </a:gdLst>
              <a:ahLst/>
              <a:cxnLst>
                <a:cxn ang="T8">
                  <a:pos x="T0" y="T1"/>
                </a:cxn>
                <a:cxn ang="T9">
                  <a:pos x="T2" y="T3"/>
                </a:cxn>
                <a:cxn ang="T10">
                  <a:pos x="T4" y="T5"/>
                </a:cxn>
                <a:cxn ang="T11">
                  <a:pos x="T6" y="T7"/>
                </a:cxn>
              </a:cxnLst>
              <a:rect l="T12" t="T13" r="T14" b="T15"/>
              <a:pathLst>
                <a:path w="179" h="155">
                  <a:moveTo>
                    <a:pt x="90" y="0"/>
                  </a:moveTo>
                  <a:lnTo>
                    <a:pt x="179" y="155"/>
                  </a:lnTo>
                  <a:lnTo>
                    <a:pt x="0" y="155"/>
                  </a:lnTo>
                  <a:lnTo>
                    <a:pt x="90" y="0"/>
                  </a:lnTo>
                  <a:close/>
                </a:path>
              </a:pathLst>
            </a:custGeom>
            <a:solidFill>
              <a:srgbClr val="000000"/>
            </a:solidFill>
            <a:ln w="23813">
              <a:solidFill>
                <a:srgbClr val="000000"/>
              </a:solidFill>
              <a:round/>
              <a:headEnd/>
              <a:tailEnd/>
            </a:ln>
          </p:spPr>
          <p:txBody>
            <a:bodyPr/>
            <a:lstStyle/>
            <a:p>
              <a:endParaRPr lang="en-US"/>
            </a:p>
          </p:txBody>
        </p:sp>
        <p:sp>
          <p:nvSpPr>
            <p:cNvPr id="46185" name="Line 105"/>
            <p:cNvSpPr>
              <a:spLocks noChangeShapeType="1"/>
            </p:cNvSpPr>
            <p:nvPr/>
          </p:nvSpPr>
          <p:spPr bwMode="auto">
            <a:xfrm flipV="1">
              <a:off x="3337" y="2643"/>
              <a:ext cx="1" cy="65"/>
            </a:xfrm>
            <a:prstGeom prst="line">
              <a:avLst/>
            </a:prstGeom>
            <a:noFill/>
            <a:ln w="23813">
              <a:solidFill>
                <a:srgbClr val="000000"/>
              </a:solidFill>
              <a:round/>
              <a:headEnd/>
              <a:tailEnd/>
            </a:ln>
          </p:spPr>
          <p:txBody>
            <a:bodyPr/>
            <a:lstStyle/>
            <a:p>
              <a:endParaRPr lang="en-US"/>
            </a:p>
          </p:txBody>
        </p:sp>
        <p:sp>
          <p:nvSpPr>
            <p:cNvPr id="46186" name="Line 106"/>
            <p:cNvSpPr>
              <a:spLocks noChangeShapeType="1"/>
            </p:cNvSpPr>
            <p:nvPr/>
          </p:nvSpPr>
          <p:spPr bwMode="auto">
            <a:xfrm>
              <a:off x="3313" y="2643"/>
              <a:ext cx="48" cy="1"/>
            </a:xfrm>
            <a:prstGeom prst="line">
              <a:avLst/>
            </a:prstGeom>
            <a:noFill/>
            <a:ln w="23813">
              <a:solidFill>
                <a:srgbClr val="000000"/>
              </a:solidFill>
              <a:round/>
              <a:headEnd/>
              <a:tailEnd/>
            </a:ln>
          </p:spPr>
          <p:txBody>
            <a:bodyPr/>
            <a:lstStyle/>
            <a:p>
              <a:endParaRPr lang="en-US"/>
            </a:p>
          </p:txBody>
        </p:sp>
        <p:sp>
          <p:nvSpPr>
            <p:cNvPr id="46187" name="Line 107"/>
            <p:cNvSpPr>
              <a:spLocks noChangeShapeType="1"/>
            </p:cNvSpPr>
            <p:nvPr/>
          </p:nvSpPr>
          <p:spPr bwMode="auto">
            <a:xfrm flipV="1">
              <a:off x="1337" y="1660"/>
              <a:ext cx="679" cy="521"/>
            </a:xfrm>
            <a:prstGeom prst="line">
              <a:avLst/>
            </a:prstGeom>
            <a:noFill/>
            <a:ln w="23813">
              <a:solidFill>
                <a:srgbClr val="000000"/>
              </a:solidFill>
              <a:round/>
              <a:headEnd/>
              <a:tailEnd/>
            </a:ln>
          </p:spPr>
          <p:txBody>
            <a:bodyPr/>
            <a:lstStyle/>
            <a:p>
              <a:endParaRPr lang="en-US"/>
            </a:p>
          </p:txBody>
        </p:sp>
        <p:sp>
          <p:nvSpPr>
            <p:cNvPr id="46188" name="Line 108"/>
            <p:cNvSpPr>
              <a:spLocks noChangeShapeType="1"/>
            </p:cNvSpPr>
            <p:nvPr/>
          </p:nvSpPr>
          <p:spPr bwMode="auto">
            <a:xfrm flipV="1">
              <a:off x="2016" y="1404"/>
              <a:ext cx="1" cy="256"/>
            </a:xfrm>
            <a:prstGeom prst="line">
              <a:avLst/>
            </a:prstGeom>
            <a:noFill/>
            <a:ln w="23813">
              <a:solidFill>
                <a:srgbClr val="000000"/>
              </a:solidFill>
              <a:round/>
              <a:headEnd/>
              <a:tailEnd/>
            </a:ln>
          </p:spPr>
          <p:txBody>
            <a:bodyPr/>
            <a:lstStyle/>
            <a:p>
              <a:endParaRPr lang="en-US"/>
            </a:p>
          </p:txBody>
        </p:sp>
        <p:sp>
          <p:nvSpPr>
            <p:cNvPr id="46189" name="Line 109"/>
            <p:cNvSpPr>
              <a:spLocks noChangeShapeType="1"/>
            </p:cNvSpPr>
            <p:nvPr/>
          </p:nvSpPr>
          <p:spPr bwMode="auto">
            <a:xfrm>
              <a:off x="2016" y="1660"/>
              <a:ext cx="1" cy="342"/>
            </a:xfrm>
            <a:prstGeom prst="line">
              <a:avLst/>
            </a:prstGeom>
            <a:noFill/>
            <a:ln w="23813">
              <a:solidFill>
                <a:srgbClr val="000000"/>
              </a:solidFill>
              <a:round/>
              <a:headEnd/>
              <a:tailEnd/>
            </a:ln>
          </p:spPr>
          <p:txBody>
            <a:bodyPr/>
            <a:lstStyle/>
            <a:p>
              <a:endParaRPr lang="en-US"/>
            </a:p>
          </p:txBody>
        </p:sp>
        <p:sp>
          <p:nvSpPr>
            <p:cNvPr id="46190" name="Oval 110"/>
            <p:cNvSpPr>
              <a:spLocks noChangeArrowheads="1"/>
            </p:cNvSpPr>
            <p:nvPr/>
          </p:nvSpPr>
          <p:spPr bwMode="auto">
            <a:xfrm>
              <a:off x="1980" y="1623"/>
              <a:ext cx="74" cy="74"/>
            </a:xfrm>
            <a:prstGeom prst="ellipse">
              <a:avLst/>
            </a:prstGeom>
            <a:solidFill>
              <a:srgbClr val="FFFFFF"/>
            </a:solidFill>
            <a:ln w="23813">
              <a:solidFill>
                <a:srgbClr val="000000"/>
              </a:solidFill>
              <a:round/>
              <a:headEnd/>
              <a:tailEnd/>
            </a:ln>
          </p:spPr>
          <p:txBody>
            <a:bodyPr/>
            <a:lstStyle/>
            <a:p>
              <a:endParaRPr lang="en-US"/>
            </a:p>
          </p:txBody>
        </p:sp>
        <p:sp>
          <p:nvSpPr>
            <p:cNvPr id="46191" name="Line 111"/>
            <p:cNvSpPr>
              <a:spLocks noChangeShapeType="1"/>
            </p:cNvSpPr>
            <p:nvPr/>
          </p:nvSpPr>
          <p:spPr bwMode="auto">
            <a:xfrm>
              <a:off x="2322" y="2321"/>
              <a:ext cx="1" cy="79"/>
            </a:xfrm>
            <a:prstGeom prst="line">
              <a:avLst/>
            </a:prstGeom>
            <a:noFill/>
            <a:ln w="23813">
              <a:solidFill>
                <a:srgbClr val="000000"/>
              </a:solidFill>
              <a:round/>
              <a:headEnd/>
              <a:tailEnd/>
            </a:ln>
          </p:spPr>
          <p:txBody>
            <a:bodyPr/>
            <a:lstStyle/>
            <a:p>
              <a:endParaRPr lang="en-US"/>
            </a:p>
          </p:txBody>
        </p:sp>
        <p:sp>
          <p:nvSpPr>
            <p:cNvPr id="46192" name="Line 112"/>
            <p:cNvSpPr>
              <a:spLocks noChangeShapeType="1"/>
            </p:cNvSpPr>
            <p:nvPr/>
          </p:nvSpPr>
          <p:spPr bwMode="auto">
            <a:xfrm>
              <a:off x="2299" y="2420"/>
              <a:ext cx="47" cy="1"/>
            </a:xfrm>
            <a:prstGeom prst="line">
              <a:avLst/>
            </a:prstGeom>
            <a:noFill/>
            <a:ln w="23813">
              <a:solidFill>
                <a:srgbClr val="000000"/>
              </a:solidFill>
              <a:round/>
              <a:headEnd/>
              <a:tailEnd/>
            </a:ln>
          </p:spPr>
          <p:txBody>
            <a:bodyPr/>
            <a:lstStyle/>
            <a:p>
              <a:endParaRPr lang="en-US"/>
            </a:p>
          </p:txBody>
        </p:sp>
        <p:sp>
          <p:nvSpPr>
            <p:cNvPr id="46193" name="Oval 113"/>
            <p:cNvSpPr>
              <a:spLocks noChangeArrowheads="1"/>
            </p:cNvSpPr>
            <p:nvPr/>
          </p:nvSpPr>
          <p:spPr bwMode="auto">
            <a:xfrm>
              <a:off x="2285" y="2284"/>
              <a:ext cx="75" cy="74"/>
            </a:xfrm>
            <a:prstGeom prst="ellipse">
              <a:avLst/>
            </a:prstGeom>
            <a:solidFill>
              <a:srgbClr val="FFFFFF"/>
            </a:solidFill>
            <a:ln w="23813">
              <a:solidFill>
                <a:srgbClr val="000000"/>
              </a:solidFill>
              <a:round/>
              <a:headEnd/>
              <a:tailEnd/>
            </a:ln>
          </p:spPr>
          <p:txBody>
            <a:bodyPr/>
            <a:lstStyle/>
            <a:p>
              <a:endParaRPr lang="en-US"/>
            </a:p>
          </p:txBody>
        </p:sp>
        <p:sp>
          <p:nvSpPr>
            <p:cNvPr id="46194" name="Line 114"/>
            <p:cNvSpPr>
              <a:spLocks noChangeShapeType="1"/>
            </p:cNvSpPr>
            <p:nvPr/>
          </p:nvSpPr>
          <p:spPr bwMode="auto">
            <a:xfrm flipV="1">
              <a:off x="3031" y="2568"/>
              <a:ext cx="1" cy="109"/>
            </a:xfrm>
            <a:prstGeom prst="line">
              <a:avLst/>
            </a:prstGeom>
            <a:noFill/>
            <a:ln w="23813">
              <a:solidFill>
                <a:srgbClr val="000000"/>
              </a:solidFill>
              <a:round/>
              <a:headEnd/>
              <a:tailEnd/>
            </a:ln>
          </p:spPr>
          <p:txBody>
            <a:bodyPr/>
            <a:lstStyle/>
            <a:p>
              <a:endParaRPr lang="en-US"/>
            </a:p>
          </p:txBody>
        </p:sp>
        <p:sp>
          <p:nvSpPr>
            <p:cNvPr id="46195" name="Line 115"/>
            <p:cNvSpPr>
              <a:spLocks noChangeShapeType="1"/>
            </p:cNvSpPr>
            <p:nvPr/>
          </p:nvSpPr>
          <p:spPr bwMode="auto">
            <a:xfrm>
              <a:off x="3008" y="2568"/>
              <a:ext cx="47" cy="1"/>
            </a:xfrm>
            <a:prstGeom prst="line">
              <a:avLst/>
            </a:prstGeom>
            <a:noFill/>
            <a:ln w="23813">
              <a:solidFill>
                <a:srgbClr val="000000"/>
              </a:solidFill>
              <a:round/>
              <a:headEnd/>
              <a:tailEnd/>
            </a:ln>
          </p:spPr>
          <p:txBody>
            <a:bodyPr/>
            <a:lstStyle/>
            <a:p>
              <a:endParaRPr lang="en-US"/>
            </a:p>
          </p:txBody>
        </p:sp>
        <p:sp>
          <p:nvSpPr>
            <p:cNvPr id="46196" name="Oval 116"/>
            <p:cNvSpPr>
              <a:spLocks noChangeArrowheads="1"/>
            </p:cNvSpPr>
            <p:nvPr/>
          </p:nvSpPr>
          <p:spPr bwMode="auto">
            <a:xfrm>
              <a:off x="2994" y="2640"/>
              <a:ext cx="75" cy="74"/>
            </a:xfrm>
            <a:prstGeom prst="ellipse">
              <a:avLst/>
            </a:prstGeom>
            <a:solidFill>
              <a:srgbClr val="FFFFFF"/>
            </a:solidFill>
            <a:ln w="23813">
              <a:solidFill>
                <a:srgbClr val="000000"/>
              </a:solidFill>
              <a:round/>
              <a:headEnd/>
              <a:tailEnd/>
            </a:ln>
          </p:spPr>
          <p:txBody>
            <a:bodyPr/>
            <a:lstStyle/>
            <a:p>
              <a:endParaRPr lang="en-US"/>
            </a:p>
          </p:txBody>
        </p:sp>
        <p:sp>
          <p:nvSpPr>
            <p:cNvPr id="46197" name="Line 117"/>
            <p:cNvSpPr>
              <a:spLocks noChangeShapeType="1"/>
            </p:cNvSpPr>
            <p:nvPr/>
          </p:nvSpPr>
          <p:spPr bwMode="auto">
            <a:xfrm flipV="1">
              <a:off x="3337" y="2544"/>
              <a:ext cx="1" cy="128"/>
            </a:xfrm>
            <a:prstGeom prst="line">
              <a:avLst/>
            </a:prstGeom>
            <a:noFill/>
            <a:ln w="23813">
              <a:solidFill>
                <a:srgbClr val="000000"/>
              </a:solidFill>
              <a:round/>
              <a:headEnd/>
              <a:tailEnd/>
            </a:ln>
          </p:spPr>
          <p:txBody>
            <a:bodyPr/>
            <a:lstStyle/>
            <a:p>
              <a:endParaRPr lang="en-US"/>
            </a:p>
          </p:txBody>
        </p:sp>
        <p:sp>
          <p:nvSpPr>
            <p:cNvPr id="46198" name="Line 118"/>
            <p:cNvSpPr>
              <a:spLocks noChangeShapeType="1"/>
            </p:cNvSpPr>
            <p:nvPr/>
          </p:nvSpPr>
          <p:spPr bwMode="auto">
            <a:xfrm>
              <a:off x="3313" y="2543"/>
              <a:ext cx="48" cy="1"/>
            </a:xfrm>
            <a:prstGeom prst="line">
              <a:avLst/>
            </a:prstGeom>
            <a:noFill/>
            <a:ln w="23813">
              <a:solidFill>
                <a:srgbClr val="000000"/>
              </a:solidFill>
              <a:round/>
              <a:headEnd/>
              <a:tailEnd/>
            </a:ln>
          </p:spPr>
          <p:txBody>
            <a:bodyPr/>
            <a:lstStyle/>
            <a:p>
              <a:endParaRPr lang="en-US"/>
            </a:p>
          </p:txBody>
        </p:sp>
        <p:sp>
          <p:nvSpPr>
            <p:cNvPr id="46199" name="Line 119"/>
            <p:cNvSpPr>
              <a:spLocks noChangeShapeType="1"/>
            </p:cNvSpPr>
            <p:nvPr/>
          </p:nvSpPr>
          <p:spPr bwMode="auto">
            <a:xfrm>
              <a:off x="3313" y="2826"/>
              <a:ext cx="48" cy="1"/>
            </a:xfrm>
            <a:prstGeom prst="line">
              <a:avLst/>
            </a:prstGeom>
            <a:noFill/>
            <a:ln w="23813">
              <a:solidFill>
                <a:srgbClr val="000000"/>
              </a:solidFill>
              <a:round/>
              <a:headEnd/>
              <a:tailEnd/>
            </a:ln>
          </p:spPr>
          <p:txBody>
            <a:bodyPr/>
            <a:lstStyle/>
            <a:p>
              <a:endParaRPr lang="en-US"/>
            </a:p>
          </p:txBody>
        </p:sp>
        <p:sp>
          <p:nvSpPr>
            <p:cNvPr id="46200" name="Oval 120"/>
            <p:cNvSpPr>
              <a:spLocks noChangeArrowheads="1"/>
            </p:cNvSpPr>
            <p:nvPr/>
          </p:nvSpPr>
          <p:spPr bwMode="auto">
            <a:xfrm>
              <a:off x="3300" y="2635"/>
              <a:ext cx="74" cy="74"/>
            </a:xfrm>
            <a:prstGeom prst="ellipse">
              <a:avLst/>
            </a:prstGeom>
            <a:solidFill>
              <a:srgbClr val="FFFFFF"/>
            </a:solidFill>
            <a:ln w="23813">
              <a:solidFill>
                <a:srgbClr val="000000"/>
              </a:solidFill>
              <a:round/>
              <a:headEnd/>
              <a:tailEnd/>
            </a:ln>
          </p:spPr>
          <p:txBody>
            <a:bodyPr/>
            <a:lstStyle/>
            <a:p>
              <a:endParaRPr lang="en-US"/>
            </a:p>
          </p:txBody>
        </p:sp>
        <p:sp>
          <p:nvSpPr>
            <p:cNvPr id="46201" name="Line 121"/>
            <p:cNvSpPr>
              <a:spLocks noChangeShapeType="1"/>
            </p:cNvSpPr>
            <p:nvPr/>
          </p:nvSpPr>
          <p:spPr bwMode="auto">
            <a:xfrm>
              <a:off x="3337" y="2708"/>
              <a:ext cx="1" cy="64"/>
            </a:xfrm>
            <a:prstGeom prst="line">
              <a:avLst/>
            </a:prstGeom>
            <a:noFill/>
            <a:ln w="23813">
              <a:solidFill>
                <a:srgbClr val="000000"/>
              </a:solidFill>
              <a:round/>
              <a:headEnd/>
              <a:tailEnd/>
            </a:ln>
          </p:spPr>
          <p:txBody>
            <a:bodyPr/>
            <a:lstStyle/>
            <a:p>
              <a:endParaRPr lang="en-US"/>
            </a:p>
          </p:txBody>
        </p:sp>
        <p:sp>
          <p:nvSpPr>
            <p:cNvPr id="46202" name="Line 122"/>
            <p:cNvSpPr>
              <a:spLocks noChangeShapeType="1"/>
            </p:cNvSpPr>
            <p:nvPr/>
          </p:nvSpPr>
          <p:spPr bwMode="auto">
            <a:xfrm>
              <a:off x="3313" y="2772"/>
              <a:ext cx="48" cy="1"/>
            </a:xfrm>
            <a:prstGeom prst="line">
              <a:avLst/>
            </a:prstGeom>
            <a:noFill/>
            <a:ln w="23813">
              <a:solidFill>
                <a:srgbClr val="000000"/>
              </a:solidFill>
              <a:round/>
              <a:headEnd/>
              <a:tailEnd/>
            </a:ln>
          </p:spPr>
          <p:txBody>
            <a:bodyPr/>
            <a:lstStyle/>
            <a:p>
              <a:endParaRPr lang="en-US"/>
            </a:p>
          </p:txBody>
        </p:sp>
        <p:sp>
          <p:nvSpPr>
            <p:cNvPr id="46203" name="Freeform 123"/>
            <p:cNvSpPr>
              <a:spLocks/>
            </p:cNvSpPr>
            <p:nvPr/>
          </p:nvSpPr>
          <p:spPr bwMode="auto">
            <a:xfrm>
              <a:off x="3292" y="2656"/>
              <a:ext cx="89" cy="78"/>
            </a:xfrm>
            <a:custGeom>
              <a:avLst/>
              <a:gdLst>
                <a:gd name="T0" fmla="*/ 0 w 180"/>
                <a:gd name="T1" fmla="*/ 0 h 155"/>
                <a:gd name="T2" fmla="*/ 0 w 180"/>
                <a:gd name="T3" fmla="*/ 1 h 155"/>
                <a:gd name="T4" fmla="*/ 0 w 180"/>
                <a:gd name="T5" fmla="*/ 1 h 155"/>
                <a:gd name="T6" fmla="*/ 0 w 180"/>
                <a:gd name="T7" fmla="*/ 0 h 155"/>
                <a:gd name="T8" fmla="*/ 0 60000 65536"/>
                <a:gd name="T9" fmla="*/ 0 60000 65536"/>
                <a:gd name="T10" fmla="*/ 0 60000 65536"/>
                <a:gd name="T11" fmla="*/ 0 60000 65536"/>
                <a:gd name="T12" fmla="*/ 0 w 180"/>
                <a:gd name="T13" fmla="*/ 0 h 155"/>
                <a:gd name="T14" fmla="*/ 180 w 180"/>
                <a:gd name="T15" fmla="*/ 155 h 155"/>
              </a:gdLst>
              <a:ahLst/>
              <a:cxnLst>
                <a:cxn ang="T8">
                  <a:pos x="T0" y="T1"/>
                </a:cxn>
                <a:cxn ang="T9">
                  <a:pos x="T2" y="T3"/>
                </a:cxn>
                <a:cxn ang="T10">
                  <a:pos x="T4" y="T5"/>
                </a:cxn>
                <a:cxn ang="T11">
                  <a:pos x="T6" y="T7"/>
                </a:cxn>
              </a:cxnLst>
              <a:rect l="T12" t="T13" r="T14" b="T15"/>
              <a:pathLst>
                <a:path w="180" h="155">
                  <a:moveTo>
                    <a:pt x="90" y="0"/>
                  </a:moveTo>
                  <a:lnTo>
                    <a:pt x="180" y="155"/>
                  </a:lnTo>
                  <a:lnTo>
                    <a:pt x="0" y="155"/>
                  </a:lnTo>
                  <a:lnTo>
                    <a:pt x="90" y="0"/>
                  </a:lnTo>
                  <a:close/>
                </a:path>
              </a:pathLst>
            </a:custGeom>
            <a:solidFill>
              <a:srgbClr val="000000"/>
            </a:solidFill>
            <a:ln w="23813">
              <a:solidFill>
                <a:srgbClr val="000000"/>
              </a:solidFill>
              <a:round/>
              <a:headEnd/>
              <a:tailEnd/>
            </a:ln>
          </p:spPr>
          <p:txBody>
            <a:bodyPr/>
            <a:lstStyle/>
            <a:p>
              <a:endParaRPr lang="en-US"/>
            </a:p>
          </p:txBody>
        </p:sp>
        <p:sp>
          <p:nvSpPr>
            <p:cNvPr id="46204" name="Line 124"/>
            <p:cNvSpPr>
              <a:spLocks noChangeShapeType="1"/>
            </p:cNvSpPr>
            <p:nvPr/>
          </p:nvSpPr>
          <p:spPr bwMode="auto">
            <a:xfrm>
              <a:off x="1254" y="2204"/>
              <a:ext cx="37" cy="11"/>
            </a:xfrm>
            <a:prstGeom prst="line">
              <a:avLst/>
            </a:prstGeom>
            <a:noFill/>
            <a:ln w="23813">
              <a:solidFill>
                <a:srgbClr val="FF0000"/>
              </a:solidFill>
              <a:round/>
              <a:headEnd/>
              <a:tailEnd/>
            </a:ln>
          </p:spPr>
          <p:txBody>
            <a:bodyPr/>
            <a:lstStyle/>
            <a:p>
              <a:endParaRPr lang="en-US"/>
            </a:p>
          </p:txBody>
        </p:sp>
        <p:sp>
          <p:nvSpPr>
            <p:cNvPr id="46205" name="Line 125"/>
            <p:cNvSpPr>
              <a:spLocks noChangeShapeType="1"/>
            </p:cNvSpPr>
            <p:nvPr/>
          </p:nvSpPr>
          <p:spPr bwMode="auto">
            <a:xfrm>
              <a:off x="1337" y="2223"/>
              <a:ext cx="679" cy="451"/>
            </a:xfrm>
            <a:prstGeom prst="line">
              <a:avLst/>
            </a:prstGeom>
            <a:noFill/>
            <a:ln w="23813">
              <a:solidFill>
                <a:srgbClr val="FF0000"/>
              </a:solidFill>
              <a:round/>
              <a:headEnd/>
              <a:tailEnd/>
            </a:ln>
          </p:spPr>
          <p:txBody>
            <a:bodyPr/>
            <a:lstStyle/>
            <a:p>
              <a:endParaRPr lang="en-US"/>
            </a:p>
          </p:txBody>
        </p:sp>
        <p:sp>
          <p:nvSpPr>
            <p:cNvPr id="46206" name="Freeform 126"/>
            <p:cNvSpPr>
              <a:spLocks/>
            </p:cNvSpPr>
            <p:nvPr/>
          </p:nvSpPr>
          <p:spPr bwMode="auto">
            <a:xfrm flipV="1">
              <a:off x="2016" y="2674"/>
              <a:ext cx="1321" cy="298"/>
            </a:xfrm>
            <a:custGeom>
              <a:avLst/>
              <a:gdLst>
                <a:gd name="T0" fmla="*/ 0 w 2292"/>
                <a:gd name="T1" fmla="*/ 1 h 517"/>
                <a:gd name="T2" fmla="*/ 1 w 2292"/>
                <a:gd name="T3" fmla="*/ 1 h 517"/>
                <a:gd name="T4" fmla="*/ 1 w 2292"/>
                <a:gd name="T5" fmla="*/ 1 h 517"/>
                <a:gd name="T6" fmla="*/ 1 w 2292"/>
                <a:gd name="T7" fmla="*/ 0 h 517"/>
                <a:gd name="T8" fmla="*/ 0 60000 65536"/>
                <a:gd name="T9" fmla="*/ 0 60000 65536"/>
                <a:gd name="T10" fmla="*/ 0 60000 65536"/>
                <a:gd name="T11" fmla="*/ 0 60000 65536"/>
                <a:gd name="T12" fmla="*/ 0 w 2292"/>
                <a:gd name="T13" fmla="*/ 0 h 517"/>
                <a:gd name="T14" fmla="*/ 2292 w 2292"/>
                <a:gd name="T15" fmla="*/ 517 h 517"/>
              </a:gdLst>
              <a:ahLst/>
              <a:cxnLst>
                <a:cxn ang="T8">
                  <a:pos x="T0" y="T1"/>
                </a:cxn>
                <a:cxn ang="T9">
                  <a:pos x="T2" y="T3"/>
                </a:cxn>
                <a:cxn ang="T10">
                  <a:pos x="T4" y="T5"/>
                </a:cxn>
                <a:cxn ang="T11">
                  <a:pos x="T6" y="T7"/>
                </a:cxn>
              </a:cxnLst>
              <a:rect l="T12" t="T13" r="T14" b="T15"/>
              <a:pathLst>
                <a:path w="2292" h="517">
                  <a:moveTo>
                    <a:pt x="0" y="517"/>
                  </a:moveTo>
                  <a:lnTo>
                    <a:pt x="531" y="74"/>
                  </a:lnTo>
                  <a:lnTo>
                    <a:pt x="1762" y="33"/>
                  </a:lnTo>
                  <a:lnTo>
                    <a:pt x="2292" y="0"/>
                  </a:lnTo>
                </a:path>
              </a:pathLst>
            </a:custGeom>
            <a:noFill/>
            <a:ln w="23813">
              <a:solidFill>
                <a:srgbClr val="FF0000"/>
              </a:solidFill>
              <a:round/>
              <a:headEnd/>
              <a:tailEnd/>
            </a:ln>
          </p:spPr>
          <p:txBody>
            <a:bodyPr/>
            <a:lstStyle/>
            <a:p>
              <a:endParaRPr lang="en-US"/>
            </a:p>
          </p:txBody>
        </p:sp>
        <p:sp>
          <p:nvSpPr>
            <p:cNvPr id="46207" name="Rectangle 127"/>
            <p:cNvSpPr>
              <a:spLocks noChangeArrowheads="1"/>
            </p:cNvSpPr>
            <p:nvPr/>
          </p:nvSpPr>
          <p:spPr bwMode="auto">
            <a:xfrm>
              <a:off x="1223" y="2173"/>
              <a:ext cx="62" cy="62"/>
            </a:xfrm>
            <a:prstGeom prst="rect">
              <a:avLst/>
            </a:prstGeom>
            <a:solidFill>
              <a:srgbClr val="FF0000"/>
            </a:solidFill>
            <a:ln w="23813">
              <a:solidFill>
                <a:srgbClr val="FF0000"/>
              </a:solidFill>
              <a:miter lim="800000"/>
              <a:headEnd/>
              <a:tailEnd/>
            </a:ln>
          </p:spPr>
          <p:txBody>
            <a:bodyPr/>
            <a:lstStyle/>
            <a:p>
              <a:endParaRPr lang="en-US"/>
            </a:p>
          </p:txBody>
        </p:sp>
        <p:sp>
          <p:nvSpPr>
            <p:cNvPr id="46208" name="Line 128"/>
            <p:cNvSpPr>
              <a:spLocks noChangeShapeType="1"/>
            </p:cNvSpPr>
            <p:nvPr/>
          </p:nvSpPr>
          <p:spPr bwMode="auto">
            <a:xfrm flipV="1">
              <a:off x="2016" y="2564"/>
              <a:ext cx="1" cy="110"/>
            </a:xfrm>
            <a:prstGeom prst="line">
              <a:avLst/>
            </a:prstGeom>
            <a:noFill/>
            <a:ln w="23813">
              <a:solidFill>
                <a:srgbClr val="FF0000"/>
              </a:solidFill>
              <a:round/>
              <a:headEnd/>
              <a:tailEnd/>
            </a:ln>
          </p:spPr>
          <p:txBody>
            <a:bodyPr/>
            <a:lstStyle/>
            <a:p>
              <a:endParaRPr lang="en-US"/>
            </a:p>
          </p:txBody>
        </p:sp>
        <p:sp>
          <p:nvSpPr>
            <p:cNvPr id="46209" name="Line 129"/>
            <p:cNvSpPr>
              <a:spLocks noChangeShapeType="1"/>
            </p:cNvSpPr>
            <p:nvPr/>
          </p:nvSpPr>
          <p:spPr bwMode="auto">
            <a:xfrm>
              <a:off x="1993" y="2564"/>
              <a:ext cx="48" cy="1"/>
            </a:xfrm>
            <a:prstGeom prst="line">
              <a:avLst/>
            </a:prstGeom>
            <a:noFill/>
            <a:ln w="23813">
              <a:solidFill>
                <a:srgbClr val="FF0000"/>
              </a:solidFill>
              <a:round/>
              <a:headEnd/>
              <a:tailEnd/>
            </a:ln>
          </p:spPr>
          <p:txBody>
            <a:bodyPr/>
            <a:lstStyle/>
            <a:p>
              <a:endParaRPr lang="en-US"/>
            </a:p>
          </p:txBody>
        </p:sp>
        <p:sp>
          <p:nvSpPr>
            <p:cNvPr id="46210" name="Line 130"/>
            <p:cNvSpPr>
              <a:spLocks noChangeShapeType="1"/>
            </p:cNvSpPr>
            <p:nvPr/>
          </p:nvSpPr>
          <p:spPr bwMode="auto">
            <a:xfrm>
              <a:off x="2016" y="2674"/>
              <a:ext cx="1" cy="110"/>
            </a:xfrm>
            <a:prstGeom prst="line">
              <a:avLst/>
            </a:prstGeom>
            <a:noFill/>
            <a:ln w="23813">
              <a:solidFill>
                <a:srgbClr val="FF0000"/>
              </a:solidFill>
              <a:round/>
              <a:headEnd/>
              <a:tailEnd/>
            </a:ln>
          </p:spPr>
          <p:txBody>
            <a:bodyPr/>
            <a:lstStyle/>
            <a:p>
              <a:endParaRPr lang="en-US"/>
            </a:p>
          </p:txBody>
        </p:sp>
        <p:sp>
          <p:nvSpPr>
            <p:cNvPr id="46211" name="Line 131"/>
            <p:cNvSpPr>
              <a:spLocks noChangeShapeType="1"/>
            </p:cNvSpPr>
            <p:nvPr/>
          </p:nvSpPr>
          <p:spPr bwMode="auto">
            <a:xfrm>
              <a:off x="1993" y="2784"/>
              <a:ext cx="48" cy="1"/>
            </a:xfrm>
            <a:prstGeom prst="line">
              <a:avLst/>
            </a:prstGeom>
            <a:noFill/>
            <a:ln w="23813">
              <a:solidFill>
                <a:srgbClr val="FF0000"/>
              </a:solidFill>
              <a:round/>
              <a:headEnd/>
              <a:tailEnd/>
            </a:ln>
          </p:spPr>
          <p:txBody>
            <a:bodyPr/>
            <a:lstStyle/>
            <a:p>
              <a:endParaRPr lang="en-US"/>
            </a:p>
          </p:txBody>
        </p:sp>
        <p:sp>
          <p:nvSpPr>
            <p:cNvPr id="46212" name="Rectangle 132"/>
            <p:cNvSpPr>
              <a:spLocks noChangeArrowheads="1"/>
            </p:cNvSpPr>
            <p:nvPr/>
          </p:nvSpPr>
          <p:spPr bwMode="auto">
            <a:xfrm>
              <a:off x="1985" y="2643"/>
              <a:ext cx="62" cy="62"/>
            </a:xfrm>
            <a:prstGeom prst="rect">
              <a:avLst/>
            </a:prstGeom>
            <a:solidFill>
              <a:srgbClr val="FF0000"/>
            </a:solidFill>
            <a:ln w="23813">
              <a:solidFill>
                <a:srgbClr val="FF0000"/>
              </a:solidFill>
              <a:miter lim="800000"/>
              <a:headEnd/>
              <a:tailEnd/>
            </a:ln>
          </p:spPr>
          <p:txBody>
            <a:bodyPr/>
            <a:lstStyle/>
            <a:p>
              <a:endParaRPr lang="en-US"/>
            </a:p>
          </p:txBody>
        </p:sp>
        <p:sp>
          <p:nvSpPr>
            <p:cNvPr id="46213" name="Line 133"/>
            <p:cNvSpPr>
              <a:spLocks noChangeShapeType="1"/>
            </p:cNvSpPr>
            <p:nvPr/>
          </p:nvSpPr>
          <p:spPr bwMode="auto">
            <a:xfrm flipV="1">
              <a:off x="2322" y="2899"/>
              <a:ext cx="1" cy="31"/>
            </a:xfrm>
            <a:prstGeom prst="line">
              <a:avLst/>
            </a:prstGeom>
            <a:noFill/>
            <a:ln w="23813">
              <a:solidFill>
                <a:srgbClr val="FF0000"/>
              </a:solidFill>
              <a:round/>
              <a:headEnd/>
              <a:tailEnd/>
            </a:ln>
          </p:spPr>
          <p:txBody>
            <a:bodyPr/>
            <a:lstStyle/>
            <a:p>
              <a:endParaRPr lang="en-US"/>
            </a:p>
          </p:txBody>
        </p:sp>
        <p:sp>
          <p:nvSpPr>
            <p:cNvPr id="46214" name="Line 134"/>
            <p:cNvSpPr>
              <a:spLocks noChangeShapeType="1"/>
            </p:cNvSpPr>
            <p:nvPr/>
          </p:nvSpPr>
          <p:spPr bwMode="auto">
            <a:xfrm>
              <a:off x="2299" y="2899"/>
              <a:ext cx="47" cy="1"/>
            </a:xfrm>
            <a:prstGeom prst="line">
              <a:avLst/>
            </a:prstGeom>
            <a:noFill/>
            <a:ln w="23813">
              <a:solidFill>
                <a:srgbClr val="FF0000"/>
              </a:solidFill>
              <a:round/>
              <a:headEnd/>
              <a:tailEnd/>
            </a:ln>
          </p:spPr>
          <p:txBody>
            <a:bodyPr/>
            <a:lstStyle/>
            <a:p>
              <a:endParaRPr lang="en-US"/>
            </a:p>
          </p:txBody>
        </p:sp>
        <p:sp>
          <p:nvSpPr>
            <p:cNvPr id="46215" name="Line 135"/>
            <p:cNvSpPr>
              <a:spLocks noChangeShapeType="1"/>
            </p:cNvSpPr>
            <p:nvPr/>
          </p:nvSpPr>
          <p:spPr bwMode="auto">
            <a:xfrm>
              <a:off x="2322" y="2930"/>
              <a:ext cx="1" cy="30"/>
            </a:xfrm>
            <a:prstGeom prst="line">
              <a:avLst/>
            </a:prstGeom>
            <a:noFill/>
            <a:ln w="23813">
              <a:solidFill>
                <a:srgbClr val="FF0000"/>
              </a:solidFill>
              <a:round/>
              <a:headEnd/>
              <a:tailEnd/>
            </a:ln>
          </p:spPr>
          <p:txBody>
            <a:bodyPr/>
            <a:lstStyle/>
            <a:p>
              <a:endParaRPr lang="en-US"/>
            </a:p>
          </p:txBody>
        </p:sp>
        <p:sp>
          <p:nvSpPr>
            <p:cNvPr id="46216" name="Line 136"/>
            <p:cNvSpPr>
              <a:spLocks noChangeShapeType="1"/>
            </p:cNvSpPr>
            <p:nvPr/>
          </p:nvSpPr>
          <p:spPr bwMode="auto">
            <a:xfrm>
              <a:off x="2299" y="2960"/>
              <a:ext cx="47" cy="1"/>
            </a:xfrm>
            <a:prstGeom prst="line">
              <a:avLst/>
            </a:prstGeom>
            <a:noFill/>
            <a:ln w="23813">
              <a:solidFill>
                <a:srgbClr val="FF0000"/>
              </a:solidFill>
              <a:round/>
              <a:headEnd/>
              <a:tailEnd/>
            </a:ln>
          </p:spPr>
          <p:txBody>
            <a:bodyPr/>
            <a:lstStyle/>
            <a:p>
              <a:endParaRPr lang="en-US"/>
            </a:p>
          </p:txBody>
        </p:sp>
        <p:sp>
          <p:nvSpPr>
            <p:cNvPr id="46217" name="Rectangle 137"/>
            <p:cNvSpPr>
              <a:spLocks noChangeArrowheads="1"/>
            </p:cNvSpPr>
            <p:nvPr/>
          </p:nvSpPr>
          <p:spPr bwMode="auto">
            <a:xfrm>
              <a:off x="2291" y="2899"/>
              <a:ext cx="62" cy="62"/>
            </a:xfrm>
            <a:prstGeom prst="rect">
              <a:avLst/>
            </a:prstGeom>
            <a:solidFill>
              <a:srgbClr val="FF0000"/>
            </a:solidFill>
            <a:ln w="23813">
              <a:solidFill>
                <a:srgbClr val="FF0000"/>
              </a:solidFill>
              <a:miter lim="800000"/>
              <a:headEnd/>
              <a:tailEnd/>
            </a:ln>
          </p:spPr>
          <p:txBody>
            <a:bodyPr/>
            <a:lstStyle/>
            <a:p>
              <a:endParaRPr lang="en-US"/>
            </a:p>
          </p:txBody>
        </p:sp>
        <p:sp>
          <p:nvSpPr>
            <p:cNvPr id="46218" name="Line 138"/>
            <p:cNvSpPr>
              <a:spLocks noChangeShapeType="1"/>
            </p:cNvSpPr>
            <p:nvPr/>
          </p:nvSpPr>
          <p:spPr bwMode="auto">
            <a:xfrm flipV="1">
              <a:off x="3031" y="2926"/>
              <a:ext cx="1" cy="27"/>
            </a:xfrm>
            <a:prstGeom prst="line">
              <a:avLst/>
            </a:prstGeom>
            <a:noFill/>
            <a:ln w="23813">
              <a:solidFill>
                <a:srgbClr val="FF0000"/>
              </a:solidFill>
              <a:round/>
              <a:headEnd/>
              <a:tailEnd/>
            </a:ln>
          </p:spPr>
          <p:txBody>
            <a:bodyPr/>
            <a:lstStyle/>
            <a:p>
              <a:endParaRPr lang="en-US"/>
            </a:p>
          </p:txBody>
        </p:sp>
        <p:sp>
          <p:nvSpPr>
            <p:cNvPr id="46219" name="Line 139"/>
            <p:cNvSpPr>
              <a:spLocks noChangeShapeType="1"/>
            </p:cNvSpPr>
            <p:nvPr/>
          </p:nvSpPr>
          <p:spPr bwMode="auto">
            <a:xfrm>
              <a:off x="3008" y="2926"/>
              <a:ext cx="47" cy="1"/>
            </a:xfrm>
            <a:prstGeom prst="line">
              <a:avLst/>
            </a:prstGeom>
            <a:noFill/>
            <a:ln w="23813">
              <a:solidFill>
                <a:srgbClr val="FF0000"/>
              </a:solidFill>
              <a:round/>
              <a:headEnd/>
              <a:tailEnd/>
            </a:ln>
          </p:spPr>
          <p:txBody>
            <a:bodyPr/>
            <a:lstStyle/>
            <a:p>
              <a:endParaRPr lang="en-US"/>
            </a:p>
          </p:txBody>
        </p:sp>
        <p:sp>
          <p:nvSpPr>
            <p:cNvPr id="46220" name="Line 140"/>
            <p:cNvSpPr>
              <a:spLocks noChangeShapeType="1"/>
            </p:cNvSpPr>
            <p:nvPr/>
          </p:nvSpPr>
          <p:spPr bwMode="auto">
            <a:xfrm>
              <a:off x="3031" y="2953"/>
              <a:ext cx="1" cy="27"/>
            </a:xfrm>
            <a:prstGeom prst="line">
              <a:avLst/>
            </a:prstGeom>
            <a:noFill/>
            <a:ln w="23813">
              <a:solidFill>
                <a:srgbClr val="FF0000"/>
              </a:solidFill>
              <a:round/>
              <a:headEnd/>
              <a:tailEnd/>
            </a:ln>
          </p:spPr>
          <p:txBody>
            <a:bodyPr/>
            <a:lstStyle/>
            <a:p>
              <a:endParaRPr lang="en-US"/>
            </a:p>
          </p:txBody>
        </p:sp>
        <p:sp>
          <p:nvSpPr>
            <p:cNvPr id="46221" name="Line 141"/>
            <p:cNvSpPr>
              <a:spLocks noChangeShapeType="1"/>
            </p:cNvSpPr>
            <p:nvPr/>
          </p:nvSpPr>
          <p:spPr bwMode="auto">
            <a:xfrm>
              <a:off x="3008" y="2980"/>
              <a:ext cx="47" cy="1"/>
            </a:xfrm>
            <a:prstGeom prst="line">
              <a:avLst/>
            </a:prstGeom>
            <a:noFill/>
            <a:ln w="23813">
              <a:solidFill>
                <a:srgbClr val="FF0000"/>
              </a:solidFill>
              <a:round/>
              <a:headEnd/>
              <a:tailEnd/>
            </a:ln>
          </p:spPr>
          <p:txBody>
            <a:bodyPr/>
            <a:lstStyle/>
            <a:p>
              <a:endParaRPr lang="en-US"/>
            </a:p>
          </p:txBody>
        </p:sp>
        <p:sp>
          <p:nvSpPr>
            <p:cNvPr id="46222" name="Rectangle 142"/>
            <p:cNvSpPr>
              <a:spLocks noChangeArrowheads="1"/>
            </p:cNvSpPr>
            <p:nvPr/>
          </p:nvSpPr>
          <p:spPr bwMode="auto">
            <a:xfrm>
              <a:off x="3000" y="2922"/>
              <a:ext cx="62" cy="62"/>
            </a:xfrm>
            <a:prstGeom prst="rect">
              <a:avLst/>
            </a:prstGeom>
            <a:solidFill>
              <a:srgbClr val="FF0000"/>
            </a:solidFill>
            <a:ln w="23813">
              <a:solidFill>
                <a:srgbClr val="FF0000"/>
              </a:solidFill>
              <a:miter lim="800000"/>
              <a:headEnd/>
              <a:tailEnd/>
            </a:ln>
          </p:spPr>
          <p:txBody>
            <a:bodyPr/>
            <a:lstStyle/>
            <a:p>
              <a:endParaRPr lang="en-US"/>
            </a:p>
          </p:txBody>
        </p:sp>
        <p:sp>
          <p:nvSpPr>
            <p:cNvPr id="46223" name="Line 143"/>
            <p:cNvSpPr>
              <a:spLocks noChangeShapeType="1"/>
            </p:cNvSpPr>
            <p:nvPr/>
          </p:nvSpPr>
          <p:spPr bwMode="auto">
            <a:xfrm flipV="1">
              <a:off x="3337" y="2961"/>
              <a:ext cx="1" cy="11"/>
            </a:xfrm>
            <a:prstGeom prst="line">
              <a:avLst/>
            </a:prstGeom>
            <a:noFill/>
            <a:ln w="23813">
              <a:solidFill>
                <a:srgbClr val="FF0000"/>
              </a:solidFill>
              <a:round/>
              <a:headEnd/>
              <a:tailEnd/>
            </a:ln>
          </p:spPr>
          <p:txBody>
            <a:bodyPr/>
            <a:lstStyle/>
            <a:p>
              <a:endParaRPr lang="en-US"/>
            </a:p>
          </p:txBody>
        </p:sp>
        <p:sp>
          <p:nvSpPr>
            <p:cNvPr id="46224" name="Line 144"/>
            <p:cNvSpPr>
              <a:spLocks noChangeShapeType="1"/>
            </p:cNvSpPr>
            <p:nvPr/>
          </p:nvSpPr>
          <p:spPr bwMode="auto">
            <a:xfrm>
              <a:off x="3313" y="2961"/>
              <a:ext cx="48" cy="1"/>
            </a:xfrm>
            <a:prstGeom prst="line">
              <a:avLst/>
            </a:prstGeom>
            <a:noFill/>
            <a:ln w="23813">
              <a:solidFill>
                <a:srgbClr val="FF0000"/>
              </a:solidFill>
              <a:round/>
              <a:headEnd/>
              <a:tailEnd/>
            </a:ln>
          </p:spPr>
          <p:txBody>
            <a:bodyPr/>
            <a:lstStyle/>
            <a:p>
              <a:endParaRPr lang="en-US"/>
            </a:p>
          </p:txBody>
        </p:sp>
        <p:sp>
          <p:nvSpPr>
            <p:cNvPr id="46225" name="Line 145"/>
            <p:cNvSpPr>
              <a:spLocks noChangeShapeType="1"/>
            </p:cNvSpPr>
            <p:nvPr/>
          </p:nvSpPr>
          <p:spPr bwMode="auto">
            <a:xfrm>
              <a:off x="3337" y="2972"/>
              <a:ext cx="1" cy="12"/>
            </a:xfrm>
            <a:prstGeom prst="line">
              <a:avLst/>
            </a:prstGeom>
            <a:noFill/>
            <a:ln w="23813">
              <a:solidFill>
                <a:srgbClr val="FF0000"/>
              </a:solidFill>
              <a:round/>
              <a:headEnd/>
              <a:tailEnd/>
            </a:ln>
          </p:spPr>
          <p:txBody>
            <a:bodyPr/>
            <a:lstStyle/>
            <a:p>
              <a:endParaRPr lang="en-US"/>
            </a:p>
          </p:txBody>
        </p:sp>
        <p:sp>
          <p:nvSpPr>
            <p:cNvPr id="46226" name="Line 146"/>
            <p:cNvSpPr>
              <a:spLocks noChangeShapeType="1"/>
            </p:cNvSpPr>
            <p:nvPr/>
          </p:nvSpPr>
          <p:spPr bwMode="auto">
            <a:xfrm>
              <a:off x="3313" y="2984"/>
              <a:ext cx="48" cy="1"/>
            </a:xfrm>
            <a:prstGeom prst="line">
              <a:avLst/>
            </a:prstGeom>
            <a:noFill/>
            <a:ln w="23813">
              <a:solidFill>
                <a:srgbClr val="FF0000"/>
              </a:solidFill>
              <a:round/>
              <a:headEnd/>
              <a:tailEnd/>
            </a:ln>
          </p:spPr>
          <p:txBody>
            <a:bodyPr/>
            <a:lstStyle/>
            <a:p>
              <a:endParaRPr lang="en-US"/>
            </a:p>
          </p:txBody>
        </p:sp>
        <p:sp>
          <p:nvSpPr>
            <p:cNvPr id="46227" name="Rectangle 147"/>
            <p:cNvSpPr>
              <a:spLocks noChangeArrowheads="1"/>
            </p:cNvSpPr>
            <p:nvPr/>
          </p:nvSpPr>
          <p:spPr bwMode="auto">
            <a:xfrm>
              <a:off x="3306" y="2941"/>
              <a:ext cx="62" cy="62"/>
            </a:xfrm>
            <a:prstGeom prst="rect">
              <a:avLst/>
            </a:prstGeom>
            <a:solidFill>
              <a:srgbClr val="FF0000"/>
            </a:solidFill>
            <a:ln w="23813">
              <a:solidFill>
                <a:srgbClr val="FF0000"/>
              </a:solidFill>
              <a:miter lim="800000"/>
              <a:headEnd/>
              <a:tailEnd/>
            </a:ln>
          </p:spPr>
          <p:txBody>
            <a:bodyPr/>
            <a:lstStyle/>
            <a:p>
              <a:endParaRPr lang="en-US"/>
            </a:p>
          </p:txBody>
        </p:sp>
        <p:sp>
          <p:nvSpPr>
            <p:cNvPr id="46228" name="Line 148"/>
            <p:cNvSpPr>
              <a:spLocks noChangeShapeType="1"/>
            </p:cNvSpPr>
            <p:nvPr/>
          </p:nvSpPr>
          <p:spPr bwMode="auto">
            <a:xfrm>
              <a:off x="1254" y="2204"/>
              <a:ext cx="37" cy="16"/>
            </a:xfrm>
            <a:prstGeom prst="line">
              <a:avLst/>
            </a:prstGeom>
            <a:noFill/>
            <a:ln w="23813">
              <a:solidFill>
                <a:srgbClr val="FF0000"/>
              </a:solidFill>
              <a:round/>
              <a:headEnd/>
              <a:tailEnd/>
            </a:ln>
          </p:spPr>
          <p:txBody>
            <a:bodyPr/>
            <a:lstStyle/>
            <a:p>
              <a:endParaRPr lang="en-US"/>
            </a:p>
          </p:txBody>
        </p:sp>
        <p:sp>
          <p:nvSpPr>
            <p:cNvPr id="46229" name="Line 149"/>
            <p:cNvSpPr>
              <a:spLocks noChangeShapeType="1"/>
            </p:cNvSpPr>
            <p:nvPr/>
          </p:nvSpPr>
          <p:spPr bwMode="auto">
            <a:xfrm>
              <a:off x="1337" y="2232"/>
              <a:ext cx="679" cy="652"/>
            </a:xfrm>
            <a:prstGeom prst="line">
              <a:avLst/>
            </a:prstGeom>
            <a:noFill/>
            <a:ln w="23813">
              <a:solidFill>
                <a:srgbClr val="FF0000"/>
              </a:solidFill>
              <a:round/>
              <a:headEnd/>
              <a:tailEnd/>
            </a:ln>
          </p:spPr>
          <p:txBody>
            <a:bodyPr/>
            <a:lstStyle/>
            <a:p>
              <a:endParaRPr lang="en-US"/>
            </a:p>
          </p:txBody>
        </p:sp>
        <p:sp>
          <p:nvSpPr>
            <p:cNvPr id="46230" name="Freeform 150"/>
            <p:cNvSpPr>
              <a:spLocks/>
            </p:cNvSpPr>
            <p:nvPr/>
          </p:nvSpPr>
          <p:spPr bwMode="auto">
            <a:xfrm flipV="1">
              <a:off x="2016" y="2884"/>
              <a:ext cx="1321" cy="111"/>
            </a:xfrm>
            <a:custGeom>
              <a:avLst/>
              <a:gdLst>
                <a:gd name="T0" fmla="*/ 0 w 2292"/>
                <a:gd name="T1" fmla="*/ 1 h 192"/>
                <a:gd name="T2" fmla="*/ 1 w 2292"/>
                <a:gd name="T3" fmla="*/ 1 h 192"/>
                <a:gd name="T4" fmla="*/ 1 w 2292"/>
                <a:gd name="T5" fmla="*/ 0 h 192"/>
                <a:gd name="T6" fmla="*/ 1 w 2292"/>
                <a:gd name="T7" fmla="*/ 1 h 192"/>
                <a:gd name="T8" fmla="*/ 0 60000 65536"/>
                <a:gd name="T9" fmla="*/ 0 60000 65536"/>
                <a:gd name="T10" fmla="*/ 0 60000 65536"/>
                <a:gd name="T11" fmla="*/ 0 60000 65536"/>
                <a:gd name="T12" fmla="*/ 0 w 2292"/>
                <a:gd name="T13" fmla="*/ 0 h 192"/>
                <a:gd name="T14" fmla="*/ 2292 w 2292"/>
                <a:gd name="T15" fmla="*/ 192 h 192"/>
              </a:gdLst>
              <a:ahLst/>
              <a:cxnLst>
                <a:cxn ang="T8">
                  <a:pos x="T0" y="T1"/>
                </a:cxn>
                <a:cxn ang="T9">
                  <a:pos x="T2" y="T3"/>
                </a:cxn>
                <a:cxn ang="T10">
                  <a:pos x="T4" y="T5"/>
                </a:cxn>
                <a:cxn ang="T11">
                  <a:pos x="T6" y="T7"/>
                </a:cxn>
              </a:cxnLst>
              <a:rect l="T12" t="T13" r="T14" b="T15"/>
              <a:pathLst>
                <a:path w="2292" h="192">
                  <a:moveTo>
                    <a:pt x="0" y="192"/>
                  </a:moveTo>
                  <a:lnTo>
                    <a:pt x="531" y="78"/>
                  </a:lnTo>
                  <a:lnTo>
                    <a:pt x="1762" y="0"/>
                  </a:lnTo>
                  <a:lnTo>
                    <a:pt x="2292" y="15"/>
                  </a:lnTo>
                </a:path>
              </a:pathLst>
            </a:custGeom>
            <a:noFill/>
            <a:ln w="23813">
              <a:solidFill>
                <a:srgbClr val="FF0000"/>
              </a:solidFill>
              <a:round/>
              <a:headEnd/>
              <a:tailEnd/>
            </a:ln>
          </p:spPr>
          <p:txBody>
            <a:bodyPr/>
            <a:lstStyle/>
            <a:p>
              <a:endParaRPr lang="en-US"/>
            </a:p>
          </p:txBody>
        </p:sp>
        <p:sp>
          <p:nvSpPr>
            <p:cNvPr id="46231" name="Rectangle 151"/>
            <p:cNvSpPr>
              <a:spLocks noChangeArrowheads="1"/>
            </p:cNvSpPr>
            <p:nvPr/>
          </p:nvSpPr>
          <p:spPr bwMode="auto">
            <a:xfrm>
              <a:off x="1208" y="2123"/>
              <a:ext cx="128" cy="230"/>
            </a:xfrm>
            <a:prstGeom prst="rect">
              <a:avLst/>
            </a:prstGeom>
            <a:noFill/>
            <a:ln w="9525">
              <a:noFill/>
              <a:miter lim="800000"/>
              <a:headEnd/>
              <a:tailEnd/>
            </a:ln>
          </p:spPr>
          <p:txBody>
            <a:bodyPr wrap="none" lIns="0" tIns="0" rIns="0" bIns="0">
              <a:spAutoFit/>
            </a:bodyPr>
            <a:lstStyle/>
            <a:p>
              <a:r>
                <a:rPr lang="en-US" sz="2400">
                  <a:solidFill>
                    <a:srgbClr val="FF0000"/>
                  </a:solidFill>
                </a:rPr>
                <a:t>X</a:t>
              </a:r>
              <a:endParaRPr lang="en-US" sz="2400"/>
            </a:p>
          </p:txBody>
        </p:sp>
        <p:sp>
          <p:nvSpPr>
            <p:cNvPr id="46232" name="Line 152"/>
            <p:cNvSpPr>
              <a:spLocks noChangeShapeType="1"/>
            </p:cNvSpPr>
            <p:nvPr/>
          </p:nvSpPr>
          <p:spPr bwMode="auto">
            <a:xfrm flipV="1">
              <a:off x="2016" y="2869"/>
              <a:ext cx="1" cy="15"/>
            </a:xfrm>
            <a:prstGeom prst="line">
              <a:avLst/>
            </a:prstGeom>
            <a:noFill/>
            <a:ln w="23813">
              <a:solidFill>
                <a:srgbClr val="FF0000"/>
              </a:solidFill>
              <a:round/>
              <a:headEnd/>
              <a:tailEnd/>
            </a:ln>
          </p:spPr>
          <p:txBody>
            <a:bodyPr/>
            <a:lstStyle/>
            <a:p>
              <a:endParaRPr lang="en-US"/>
            </a:p>
          </p:txBody>
        </p:sp>
        <p:sp>
          <p:nvSpPr>
            <p:cNvPr id="46233" name="Line 153"/>
            <p:cNvSpPr>
              <a:spLocks noChangeShapeType="1"/>
            </p:cNvSpPr>
            <p:nvPr/>
          </p:nvSpPr>
          <p:spPr bwMode="auto">
            <a:xfrm>
              <a:off x="1993" y="2869"/>
              <a:ext cx="48" cy="1"/>
            </a:xfrm>
            <a:prstGeom prst="line">
              <a:avLst/>
            </a:prstGeom>
            <a:noFill/>
            <a:ln w="23813">
              <a:solidFill>
                <a:srgbClr val="FF0000"/>
              </a:solidFill>
              <a:round/>
              <a:headEnd/>
              <a:tailEnd/>
            </a:ln>
          </p:spPr>
          <p:txBody>
            <a:bodyPr/>
            <a:lstStyle/>
            <a:p>
              <a:endParaRPr lang="en-US"/>
            </a:p>
          </p:txBody>
        </p:sp>
        <p:sp>
          <p:nvSpPr>
            <p:cNvPr id="46234" name="Line 154"/>
            <p:cNvSpPr>
              <a:spLocks noChangeShapeType="1"/>
            </p:cNvSpPr>
            <p:nvPr/>
          </p:nvSpPr>
          <p:spPr bwMode="auto">
            <a:xfrm>
              <a:off x="2016" y="2884"/>
              <a:ext cx="1" cy="15"/>
            </a:xfrm>
            <a:prstGeom prst="line">
              <a:avLst/>
            </a:prstGeom>
            <a:noFill/>
            <a:ln w="23813">
              <a:solidFill>
                <a:srgbClr val="FF0000"/>
              </a:solidFill>
              <a:round/>
              <a:headEnd/>
              <a:tailEnd/>
            </a:ln>
          </p:spPr>
          <p:txBody>
            <a:bodyPr/>
            <a:lstStyle/>
            <a:p>
              <a:endParaRPr lang="en-US"/>
            </a:p>
          </p:txBody>
        </p:sp>
        <p:sp>
          <p:nvSpPr>
            <p:cNvPr id="46235" name="Line 155"/>
            <p:cNvSpPr>
              <a:spLocks noChangeShapeType="1"/>
            </p:cNvSpPr>
            <p:nvPr/>
          </p:nvSpPr>
          <p:spPr bwMode="auto">
            <a:xfrm>
              <a:off x="1993" y="2899"/>
              <a:ext cx="48" cy="1"/>
            </a:xfrm>
            <a:prstGeom prst="line">
              <a:avLst/>
            </a:prstGeom>
            <a:noFill/>
            <a:ln w="23813">
              <a:solidFill>
                <a:srgbClr val="FF0000"/>
              </a:solidFill>
              <a:round/>
              <a:headEnd/>
              <a:tailEnd/>
            </a:ln>
          </p:spPr>
          <p:txBody>
            <a:bodyPr/>
            <a:lstStyle/>
            <a:p>
              <a:endParaRPr lang="en-US"/>
            </a:p>
          </p:txBody>
        </p:sp>
        <p:sp>
          <p:nvSpPr>
            <p:cNvPr id="46236" name="Rectangle 156"/>
            <p:cNvSpPr>
              <a:spLocks noChangeArrowheads="1"/>
            </p:cNvSpPr>
            <p:nvPr/>
          </p:nvSpPr>
          <p:spPr bwMode="auto">
            <a:xfrm>
              <a:off x="1970" y="2804"/>
              <a:ext cx="128" cy="230"/>
            </a:xfrm>
            <a:prstGeom prst="rect">
              <a:avLst/>
            </a:prstGeom>
            <a:noFill/>
            <a:ln w="9525">
              <a:noFill/>
              <a:miter lim="800000"/>
              <a:headEnd/>
              <a:tailEnd/>
            </a:ln>
          </p:spPr>
          <p:txBody>
            <a:bodyPr wrap="none" lIns="0" tIns="0" rIns="0" bIns="0">
              <a:spAutoFit/>
            </a:bodyPr>
            <a:lstStyle/>
            <a:p>
              <a:r>
                <a:rPr lang="en-US" sz="2400">
                  <a:solidFill>
                    <a:srgbClr val="FF0000"/>
                  </a:solidFill>
                </a:rPr>
                <a:t>X</a:t>
              </a:r>
              <a:endParaRPr lang="en-US" sz="2400"/>
            </a:p>
          </p:txBody>
        </p:sp>
        <p:sp>
          <p:nvSpPr>
            <p:cNvPr id="46237" name="Line 157"/>
            <p:cNvSpPr>
              <a:spLocks noChangeShapeType="1"/>
            </p:cNvSpPr>
            <p:nvPr/>
          </p:nvSpPr>
          <p:spPr bwMode="auto">
            <a:xfrm flipV="1">
              <a:off x="2322" y="2936"/>
              <a:ext cx="1" cy="14"/>
            </a:xfrm>
            <a:prstGeom prst="line">
              <a:avLst/>
            </a:prstGeom>
            <a:noFill/>
            <a:ln w="23813">
              <a:solidFill>
                <a:srgbClr val="FF0000"/>
              </a:solidFill>
              <a:round/>
              <a:headEnd/>
              <a:tailEnd/>
            </a:ln>
          </p:spPr>
          <p:txBody>
            <a:bodyPr/>
            <a:lstStyle/>
            <a:p>
              <a:endParaRPr lang="en-US"/>
            </a:p>
          </p:txBody>
        </p:sp>
        <p:sp>
          <p:nvSpPr>
            <p:cNvPr id="46238" name="Line 158"/>
            <p:cNvSpPr>
              <a:spLocks noChangeShapeType="1"/>
            </p:cNvSpPr>
            <p:nvPr/>
          </p:nvSpPr>
          <p:spPr bwMode="auto">
            <a:xfrm>
              <a:off x="2299" y="2936"/>
              <a:ext cx="47" cy="1"/>
            </a:xfrm>
            <a:prstGeom prst="line">
              <a:avLst/>
            </a:prstGeom>
            <a:noFill/>
            <a:ln w="23813">
              <a:solidFill>
                <a:srgbClr val="FF0000"/>
              </a:solidFill>
              <a:round/>
              <a:headEnd/>
              <a:tailEnd/>
            </a:ln>
          </p:spPr>
          <p:txBody>
            <a:bodyPr/>
            <a:lstStyle/>
            <a:p>
              <a:endParaRPr lang="en-US"/>
            </a:p>
          </p:txBody>
        </p:sp>
        <p:sp>
          <p:nvSpPr>
            <p:cNvPr id="46239" name="Line 159"/>
            <p:cNvSpPr>
              <a:spLocks noChangeShapeType="1"/>
            </p:cNvSpPr>
            <p:nvPr/>
          </p:nvSpPr>
          <p:spPr bwMode="auto">
            <a:xfrm>
              <a:off x="2322" y="2950"/>
              <a:ext cx="1" cy="12"/>
            </a:xfrm>
            <a:prstGeom prst="line">
              <a:avLst/>
            </a:prstGeom>
            <a:noFill/>
            <a:ln w="23813">
              <a:solidFill>
                <a:srgbClr val="FF0000"/>
              </a:solidFill>
              <a:round/>
              <a:headEnd/>
              <a:tailEnd/>
            </a:ln>
          </p:spPr>
          <p:txBody>
            <a:bodyPr/>
            <a:lstStyle/>
            <a:p>
              <a:endParaRPr lang="en-US"/>
            </a:p>
          </p:txBody>
        </p:sp>
        <p:sp>
          <p:nvSpPr>
            <p:cNvPr id="46240" name="Line 160"/>
            <p:cNvSpPr>
              <a:spLocks noChangeShapeType="1"/>
            </p:cNvSpPr>
            <p:nvPr/>
          </p:nvSpPr>
          <p:spPr bwMode="auto">
            <a:xfrm>
              <a:off x="2299" y="2962"/>
              <a:ext cx="47" cy="1"/>
            </a:xfrm>
            <a:prstGeom prst="line">
              <a:avLst/>
            </a:prstGeom>
            <a:noFill/>
            <a:ln w="23813">
              <a:solidFill>
                <a:srgbClr val="FF0000"/>
              </a:solidFill>
              <a:round/>
              <a:headEnd/>
              <a:tailEnd/>
            </a:ln>
          </p:spPr>
          <p:txBody>
            <a:bodyPr/>
            <a:lstStyle/>
            <a:p>
              <a:endParaRPr lang="en-US"/>
            </a:p>
          </p:txBody>
        </p:sp>
        <p:sp>
          <p:nvSpPr>
            <p:cNvPr id="46241" name="Rectangle 161"/>
            <p:cNvSpPr>
              <a:spLocks noChangeArrowheads="1"/>
            </p:cNvSpPr>
            <p:nvPr/>
          </p:nvSpPr>
          <p:spPr bwMode="auto">
            <a:xfrm>
              <a:off x="2276" y="2869"/>
              <a:ext cx="128" cy="230"/>
            </a:xfrm>
            <a:prstGeom prst="rect">
              <a:avLst/>
            </a:prstGeom>
            <a:noFill/>
            <a:ln w="9525">
              <a:noFill/>
              <a:miter lim="800000"/>
              <a:headEnd/>
              <a:tailEnd/>
            </a:ln>
          </p:spPr>
          <p:txBody>
            <a:bodyPr wrap="none" lIns="0" tIns="0" rIns="0" bIns="0">
              <a:spAutoFit/>
            </a:bodyPr>
            <a:lstStyle/>
            <a:p>
              <a:r>
                <a:rPr lang="en-US" sz="2400">
                  <a:solidFill>
                    <a:srgbClr val="FF0000"/>
                  </a:solidFill>
                </a:rPr>
                <a:t>X</a:t>
              </a:r>
              <a:endParaRPr lang="en-US" sz="2400"/>
            </a:p>
          </p:txBody>
        </p:sp>
        <p:sp>
          <p:nvSpPr>
            <p:cNvPr id="46242" name="Line 162"/>
            <p:cNvSpPr>
              <a:spLocks noChangeShapeType="1"/>
            </p:cNvSpPr>
            <p:nvPr/>
          </p:nvSpPr>
          <p:spPr bwMode="auto">
            <a:xfrm flipV="1">
              <a:off x="3031" y="2986"/>
              <a:ext cx="1" cy="9"/>
            </a:xfrm>
            <a:prstGeom prst="line">
              <a:avLst/>
            </a:prstGeom>
            <a:noFill/>
            <a:ln w="23813">
              <a:solidFill>
                <a:srgbClr val="FF0000"/>
              </a:solidFill>
              <a:round/>
              <a:headEnd/>
              <a:tailEnd/>
            </a:ln>
          </p:spPr>
          <p:txBody>
            <a:bodyPr/>
            <a:lstStyle/>
            <a:p>
              <a:endParaRPr lang="en-US"/>
            </a:p>
          </p:txBody>
        </p:sp>
        <p:sp>
          <p:nvSpPr>
            <p:cNvPr id="46243" name="Line 163"/>
            <p:cNvSpPr>
              <a:spLocks noChangeShapeType="1"/>
            </p:cNvSpPr>
            <p:nvPr/>
          </p:nvSpPr>
          <p:spPr bwMode="auto">
            <a:xfrm>
              <a:off x="3008" y="2986"/>
              <a:ext cx="47" cy="1"/>
            </a:xfrm>
            <a:prstGeom prst="line">
              <a:avLst/>
            </a:prstGeom>
            <a:noFill/>
            <a:ln w="23813">
              <a:solidFill>
                <a:srgbClr val="FF0000"/>
              </a:solidFill>
              <a:round/>
              <a:headEnd/>
              <a:tailEnd/>
            </a:ln>
          </p:spPr>
          <p:txBody>
            <a:bodyPr/>
            <a:lstStyle/>
            <a:p>
              <a:endParaRPr lang="en-US"/>
            </a:p>
          </p:txBody>
        </p:sp>
        <p:sp>
          <p:nvSpPr>
            <p:cNvPr id="46244" name="Line 164"/>
            <p:cNvSpPr>
              <a:spLocks noChangeShapeType="1"/>
            </p:cNvSpPr>
            <p:nvPr/>
          </p:nvSpPr>
          <p:spPr bwMode="auto">
            <a:xfrm>
              <a:off x="3031" y="2995"/>
              <a:ext cx="1" cy="9"/>
            </a:xfrm>
            <a:prstGeom prst="line">
              <a:avLst/>
            </a:prstGeom>
            <a:noFill/>
            <a:ln w="23813">
              <a:solidFill>
                <a:srgbClr val="FF0000"/>
              </a:solidFill>
              <a:round/>
              <a:headEnd/>
              <a:tailEnd/>
            </a:ln>
          </p:spPr>
          <p:txBody>
            <a:bodyPr/>
            <a:lstStyle/>
            <a:p>
              <a:endParaRPr lang="en-US"/>
            </a:p>
          </p:txBody>
        </p:sp>
        <p:sp>
          <p:nvSpPr>
            <p:cNvPr id="46245" name="Line 165"/>
            <p:cNvSpPr>
              <a:spLocks noChangeShapeType="1"/>
            </p:cNvSpPr>
            <p:nvPr/>
          </p:nvSpPr>
          <p:spPr bwMode="auto">
            <a:xfrm>
              <a:off x="3008" y="3004"/>
              <a:ext cx="47" cy="1"/>
            </a:xfrm>
            <a:prstGeom prst="line">
              <a:avLst/>
            </a:prstGeom>
            <a:noFill/>
            <a:ln w="23813">
              <a:solidFill>
                <a:srgbClr val="FF0000"/>
              </a:solidFill>
              <a:round/>
              <a:headEnd/>
              <a:tailEnd/>
            </a:ln>
          </p:spPr>
          <p:txBody>
            <a:bodyPr/>
            <a:lstStyle/>
            <a:p>
              <a:endParaRPr lang="en-US"/>
            </a:p>
          </p:txBody>
        </p:sp>
        <p:sp>
          <p:nvSpPr>
            <p:cNvPr id="46246" name="Rectangle 166"/>
            <p:cNvSpPr>
              <a:spLocks noChangeArrowheads="1"/>
            </p:cNvSpPr>
            <p:nvPr/>
          </p:nvSpPr>
          <p:spPr bwMode="auto">
            <a:xfrm>
              <a:off x="2985" y="2914"/>
              <a:ext cx="128" cy="230"/>
            </a:xfrm>
            <a:prstGeom prst="rect">
              <a:avLst/>
            </a:prstGeom>
            <a:noFill/>
            <a:ln w="9525">
              <a:noFill/>
              <a:miter lim="800000"/>
              <a:headEnd/>
              <a:tailEnd/>
            </a:ln>
          </p:spPr>
          <p:txBody>
            <a:bodyPr wrap="none" lIns="0" tIns="0" rIns="0" bIns="0">
              <a:spAutoFit/>
            </a:bodyPr>
            <a:lstStyle/>
            <a:p>
              <a:r>
                <a:rPr lang="en-US" sz="2400">
                  <a:solidFill>
                    <a:srgbClr val="FF0000"/>
                  </a:solidFill>
                </a:rPr>
                <a:t>X</a:t>
              </a:r>
              <a:endParaRPr lang="en-US" sz="2400"/>
            </a:p>
          </p:txBody>
        </p:sp>
        <p:sp>
          <p:nvSpPr>
            <p:cNvPr id="46247" name="Line 167"/>
            <p:cNvSpPr>
              <a:spLocks noChangeShapeType="1"/>
            </p:cNvSpPr>
            <p:nvPr/>
          </p:nvSpPr>
          <p:spPr bwMode="auto">
            <a:xfrm flipV="1">
              <a:off x="3337" y="2975"/>
              <a:ext cx="1" cy="11"/>
            </a:xfrm>
            <a:prstGeom prst="line">
              <a:avLst/>
            </a:prstGeom>
            <a:noFill/>
            <a:ln w="23813">
              <a:solidFill>
                <a:srgbClr val="FF0000"/>
              </a:solidFill>
              <a:round/>
              <a:headEnd/>
              <a:tailEnd/>
            </a:ln>
          </p:spPr>
          <p:txBody>
            <a:bodyPr/>
            <a:lstStyle/>
            <a:p>
              <a:endParaRPr lang="en-US"/>
            </a:p>
          </p:txBody>
        </p:sp>
        <p:sp>
          <p:nvSpPr>
            <p:cNvPr id="46248" name="Line 168"/>
            <p:cNvSpPr>
              <a:spLocks noChangeShapeType="1"/>
            </p:cNvSpPr>
            <p:nvPr/>
          </p:nvSpPr>
          <p:spPr bwMode="auto">
            <a:xfrm>
              <a:off x="3313" y="2975"/>
              <a:ext cx="48" cy="1"/>
            </a:xfrm>
            <a:prstGeom prst="line">
              <a:avLst/>
            </a:prstGeom>
            <a:noFill/>
            <a:ln w="23813">
              <a:solidFill>
                <a:srgbClr val="FF0000"/>
              </a:solidFill>
              <a:round/>
              <a:headEnd/>
              <a:tailEnd/>
            </a:ln>
          </p:spPr>
          <p:txBody>
            <a:bodyPr/>
            <a:lstStyle/>
            <a:p>
              <a:endParaRPr lang="en-US"/>
            </a:p>
          </p:txBody>
        </p:sp>
        <p:sp>
          <p:nvSpPr>
            <p:cNvPr id="46249" name="Line 169"/>
            <p:cNvSpPr>
              <a:spLocks noChangeShapeType="1"/>
            </p:cNvSpPr>
            <p:nvPr/>
          </p:nvSpPr>
          <p:spPr bwMode="auto">
            <a:xfrm>
              <a:off x="3337" y="2986"/>
              <a:ext cx="1" cy="11"/>
            </a:xfrm>
            <a:prstGeom prst="line">
              <a:avLst/>
            </a:prstGeom>
            <a:noFill/>
            <a:ln w="23813">
              <a:solidFill>
                <a:srgbClr val="FF0000"/>
              </a:solidFill>
              <a:round/>
              <a:headEnd/>
              <a:tailEnd/>
            </a:ln>
          </p:spPr>
          <p:txBody>
            <a:bodyPr/>
            <a:lstStyle/>
            <a:p>
              <a:endParaRPr lang="en-US"/>
            </a:p>
          </p:txBody>
        </p:sp>
        <p:sp>
          <p:nvSpPr>
            <p:cNvPr id="46250" name="Line 170"/>
            <p:cNvSpPr>
              <a:spLocks noChangeShapeType="1"/>
            </p:cNvSpPr>
            <p:nvPr/>
          </p:nvSpPr>
          <p:spPr bwMode="auto">
            <a:xfrm>
              <a:off x="3313" y="2997"/>
              <a:ext cx="48" cy="1"/>
            </a:xfrm>
            <a:prstGeom prst="line">
              <a:avLst/>
            </a:prstGeom>
            <a:noFill/>
            <a:ln w="23813">
              <a:solidFill>
                <a:srgbClr val="FF0000"/>
              </a:solidFill>
              <a:round/>
              <a:headEnd/>
              <a:tailEnd/>
            </a:ln>
          </p:spPr>
          <p:txBody>
            <a:bodyPr/>
            <a:lstStyle/>
            <a:p>
              <a:endParaRPr lang="en-US"/>
            </a:p>
          </p:txBody>
        </p:sp>
        <p:sp>
          <p:nvSpPr>
            <p:cNvPr id="46251" name="Rectangle 171"/>
            <p:cNvSpPr>
              <a:spLocks noChangeArrowheads="1"/>
            </p:cNvSpPr>
            <p:nvPr/>
          </p:nvSpPr>
          <p:spPr bwMode="auto">
            <a:xfrm>
              <a:off x="3290" y="2906"/>
              <a:ext cx="128" cy="230"/>
            </a:xfrm>
            <a:prstGeom prst="rect">
              <a:avLst/>
            </a:prstGeom>
            <a:noFill/>
            <a:ln w="9525">
              <a:noFill/>
              <a:miter lim="800000"/>
              <a:headEnd/>
              <a:tailEnd/>
            </a:ln>
          </p:spPr>
          <p:txBody>
            <a:bodyPr wrap="none" lIns="0" tIns="0" rIns="0" bIns="0">
              <a:spAutoFit/>
            </a:bodyPr>
            <a:lstStyle/>
            <a:p>
              <a:r>
                <a:rPr lang="en-US" sz="2400">
                  <a:solidFill>
                    <a:srgbClr val="FF0000"/>
                  </a:solidFill>
                </a:rPr>
                <a:t>X</a:t>
              </a:r>
              <a:endParaRPr lang="en-US" sz="2400"/>
            </a:p>
          </p:txBody>
        </p:sp>
        <p:sp>
          <p:nvSpPr>
            <p:cNvPr id="46252" name="Rectangle 172"/>
            <p:cNvSpPr>
              <a:spLocks noChangeArrowheads="1"/>
            </p:cNvSpPr>
            <p:nvPr/>
          </p:nvSpPr>
          <p:spPr bwMode="auto">
            <a:xfrm>
              <a:off x="3773" y="1865"/>
              <a:ext cx="893" cy="988"/>
            </a:xfrm>
            <a:prstGeom prst="rect">
              <a:avLst/>
            </a:prstGeom>
            <a:solidFill>
              <a:srgbClr val="FFFFFF"/>
            </a:solidFill>
            <a:ln w="4763">
              <a:solidFill>
                <a:srgbClr val="000000"/>
              </a:solidFill>
              <a:miter lim="800000"/>
              <a:headEnd/>
              <a:tailEnd/>
            </a:ln>
          </p:spPr>
          <p:txBody>
            <a:bodyPr/>
            <a:lstStyle/>
            <a:p>
              <a:endParaRPr lang="en-US"/>
            </a:p>
          </p:txBody>
        </p:sp>
        <p:sp>
          <p:nvSpPr>
            <p:cNvPr id="46253" name="Rectangle 173"/>
            <p:cNvSpPr>
              <a:spLocks noChangeArrowheads="1"/>
            </p:cNvSpPr>
            <p:nvPr/>
          </p:nvSpPr>
          <p:spPr bwMode="auto">
            <a:xfrm>
              <a:off x="4234" y="1922"/>
              <a:ext cx="480" cy="230"/>
            </a:xfrm>
            <a:prstGeom prst="rect">
              <a:avLst/>
            </a:prstGeom>
            <a:noFill/>
            <a:ln w="9525">
              <a:noFill/>
              <a:miter lim="800000"/>
              <a:headEnd/>
              <a:tailEnd/>
            </a:ln>
          </p:spPr>
          <p:txBody>
            <a:bodyPr wrap="none" lIns="0" tIns="0" rIns="0" bIns="0">
              <a:spAutoFit/>
            </a:bodyPr>
            <a:lstStyle/>
            <a:p>
              <a:r>
                <a:rPr lang="en-US" sz="2400">
                  <a:solidFill>
                    <a:srgbClr val="000000"/>
                  </a:solidFill>
                </a:rPr>
                <a:t>c-p 1 </a:t>
              </a:r>
              <a:endParaRPr lang="en-US" sz="2400"/>
            </a:p>
          </p:txBody>
        </p:sp>
        <p:sp>
          <p:nvSpPr>
            <p:cNvPr id="46254" name="Line 174"/>
            <p:cNvSpPr>
              <a:spLocks noChangeShapeType="1"/>
            </p:cNvSpPr>
            <p:nvPr/>
          </p:nvSpPr>
          <p:spPr bwMode="auto">
            <a:xfrm>
              <a:off x="3830" y="2004"/>
              <a:ext cx="323" cy="1"/>
            </a:xfrm>
            <a:prstGeom prst="line">
              <a:avLst/>
            </a:prstGeom>
            <a:noFill/>
            <a:ln w="23813">
              <a:solidFill>
                <a:srgbClr val="000000"/>
              </a:solidFill>
              <a:round/>
              <a:headEnd/>
              <a:tailEnd/>
            </a:ln>
          </p:spPr>
          <p:txBody>
            <a:bodyPr/>
            <a:lstStyle/>
            <a:p>
              <a:endParaRPr lang="en-US"/>
            </a:p>
          </p:txBody>
        </p:sp>
        <p:sp>
          <p:nvSpPr>
            <p:cNvPr id="46255" name="Oval 175"/>
            <p:cNvSpPr>
              <a:spLocks noChangeArrowheads="1"/>
            </p:cNvSpPr>
            <p:nvPr/>
          </p:nvSpPr>
          <p:spPr bwMode="auto">
            <a:xfrm>
              <a:off x="3955" y="1967"/>
              <a:ext cx="74" cy="74"/>
            </a:xfrm>
            <a:prstGeom prst="ellipse">
              <a:avLst/>
            </a:prstGeom>
            <a:solidFill>
              <a:srgbClr val="FFFFFF"/>
            </a:solidFill>
            <a:ln w="23813">
              <a:solidFill>
                <a:srgbClr val="000000"/>
              </a:solidFill>
              <a:round/>
              <a:headEnd/>
              <a:tailEnd/>
            </a:ln>
          </p:spPr>
          <p:txBody>
            <a:bodyPr/>
            <a:lstStyle/>
            <a:p>
              <a:endParaRPr lang="en-US"/>
            </a:p>
          </p:txBody>
        </p:sp>
        <p:sp>
          <p:nvSpPr>
            <p:cNvPr id="46256" name="Rectangle 176"/>
            <p:cNvSpPr>
              <a:spLocks noChangeArrowheads="1"/>
            </p:cNvSpPr>
            <p:nvPr/>
          </p:nvSpPr>
          <p:spPr bwMode="auto">
            <a:xfrm>
              <a:off x="4234" y="2099"/>
              <a:ext cx="427" cy="230"/>
            </a:xfrm>
            <a:prstGeom prst="rect">
              <a:avLst/>
            </a:prstGeom>
            <a:noFill/>
            <a:ln w="9525">
              <a:noFill/>
              <a:miter lim="800000"/>
              <a:headEnd/>
              <a:tailEnd/>
            </a:ln>
          </p:spPr>
          <p:txBody>
            <a:bodyPr wrap="none" lIns="0" tIns="0" rIns="0" bIns="0">
              <a:spAutoFit/>
            </a:bodyPr>
            <a:lstStyle/>
            <a:p>
              <a:r>
                <a:rPr lang="en-US" sz="2400">
                  <a:solidFill>
                    <a:srgbClr val="000000"/>
                  </a:solidFill>
                </a:rPr>
                <a:t>c-p 2</a:t>
              </a:r>
              <a:endParaRPr lang="en-US" sz="2400"/>
            </a:p>
          </p:txBody>
        </p:sp>
        <p:sp>
          <p:nvSpPr>
            <p:cNvPr id="46257" name="Rectangle 177"/>
            <p:cNvSpPr>
              <a:spLocks noChangeArrowheads="1"/>
            </p:cNvSpPr>
            <p:nvPr/>
          </p:nvSpPr>
          <p:spPr bwMode="auto">
            <a:xfrm>
              <a:off x="4570" y="2104"/>
              <a:ext cx="53" cy="230"/>
            </a:xfrm>
            <a:prstGeom prst="rect">
              <a:avLst/>
            </a:prstGeom>
            <a:noFill/>
            <a:ln w="9525">
              <a:noFill/>
              <a:miter lim="800000"/>
              <a:headEnd/>
              <a:tailEnd/>
            </a:ln>
          </p:spPr>
          <p:txBody>
            <a:bodyPr wrap="none" lIns="0" tIns="0" rIns="0" bIns="0">
              <a:spAutoFit/>
            </a:bodyPr>
            <a:lstStyle/>
            <a:p>
              <a:r>
                <a:rPr lang="en-US" sz="2400">
                  <a:solidFill>
                    <a:srgbClr val="000000"/>
                  </a:solidFill>
                </a:rPr>
                <a:t> </a:t>
              </a:r>
              <a:endParaRPr lang="en-US" sz="2400"/>
            </a:p>
          </p:txBody>
        </p:sp>
        <p:sp>
          <p:nvSpPr>
            <p:cNvPr id="46258" name="Line 178"/>
            <p:cNvSpPr>
              <a:spLocks noChangeShapeType="1"/>
            </p:cNvSpPr>
            <p:nvPr/>
          </p:nvSpPr>
          <p:spPr bwMode="auto">
            <a:xfrm>
              <a:off x="3830" y="2182"/>
              <a:ext cx="323" cy="1"/>
            </a:xfrm>
            <a:prstGeom prst="line">
              <a:avLst/>
            </a:prstGeom>
            <a:noFill/>
            <a:ln w="23813">
              <a:solidFill>
                <a:srgbClr val="000000"/>
              </a:solidFill>
              <a:round/>
              <a:headEnd/>
              <a:tailEnd/>
            </a:ln>
          </p:spPr>
          <p:txBody>
            <a:bodyPr/>
            <a:lstStyle/>
            <a:p>
              <a:endParaRPr lang="en-US"/>
            </a:p>
          </p:txBody>
        </p:sp>
        <p:sp>
          <p:nvSpPr>
            <p:cNvPr id="46259" name="Oval 179"/>
            <p:cNvSpPr>
              <a:spLocks noChangeArrowheads="1"/>
            </p:cNvSpPr>
            <p:nvPr/>
          </p:nvSpPr>
          <p:spPr bwMode="auto">
            <a:xfrm>
              <a:off x="3955" y="2144"/>
              <a:ext cx="74" cy="75"/>
            </a:xfrm>
            <a:prstGeom prst="ellipse">
              <a:avLst/>
            </a:prstGeom>
            <a:solidFill>
              <a:srgbClr val="000000"/>
            </a:solidFill>
            <a:ln w="23813">
              <a:solidFill>
                <a:srgbClr val="000000"/>
              </a:solidFill>
              <a:round/>
              <a:headEnd/>
              <a:tailEnd/>
            </a:ln>
          </p:spPr>
          <p:txBody>
            <a:bodyPr/>
            <a:lstStyle/>
            <a:p>
              <a:endParaRPr lang="en-US"/>
            </a:p>
          </p:txBody>
        </p:sp>
        <p:sp>
          <p:nvSpPr>
            <p:cNvPr id="46260" name="Rectangle 180"/>
            <p:cNvSpPr>
              <a:spLocks noChangeArrowheads="1"/>
            </p:cNvSpPr>
            <p:nvPr/>
          </p:nvSpPr>
          <p:spPr bwMode="auto">
            <a:xfrm>
              <a:off x="4234" y="2277"/>
              <a:ext cx="480" cy="230"/>
            </a:xfrm>
            <a:prstGeom prst="rect">
              <a:avLst/>
            </a:prstGeom>
            <a:noFill/>
            <a:ln w="9525">
              <a:noFill/>
              <a:miter lim="800000"/>
              <a:headEnd/>
              <a:tailEnd/>
            </a:ln>
          </p:spPr>
          <p:txBody>
            <a:bodyPr wrap="none" lIns="0" tIns="0" rIns="0" bIns="0">
              <a:spAutoFit/>
            </a:bodyPr>
            <a:lstStyle/>
            <a:p>
              <a:r>
                <a:rPr lang="en-US" sz="2400">
                  <a:solidFill>
                    <a:srgbClr val="000000"/>
                  </a:solidFill>
                </a:rPr>
                <a:t>c-p 3 </a:t>
              </a:r>
              <a:endParaRPr lang="en-US" sz="2400"/>
            </a:p>
          </p:txBody>
        </p:sp>
        <p:sp>
          <p:nvSpPr>
            <p:cNvPr id="46261" name="Line 181"/>
            <p:cNvSpPr>
              <a:spLocks noChangeShapeType="1"/>
            </p:cNvSpPr>
            <p:nvPr/>
          </p:nvSpPr>
          <p:spPr bwMode="auto">
            <a:xfrm>
              <a:off x="3830" y="2359"/>
              <a:ext cx="323" cy="1"/>
            </a:xfrm>
            <a:prstGeom prst="line">
              <a:avLst/>
            </a:prstGeom>
            <a:noFill/>
            <a:ln w="23813">
              <a:solidFill>
                <a:srgbClr val="000000"/>
              </a:solidFill>
              <a:round/>
              <a:headEnd/>
              <a:tailEnd/>
            </a:ln>
          </p:spPr>
          <p:txBody>
            <a:bodyPr/>
            <a:lstStyle/>
            <a:p>
              <a:endParaRPr lang="en-US"/>
            </a:p>
          </p:txBody>
        </p:sp>
        <p:sp>
          <p:nvSpPr>
            <p:cNvPr id="46262" name="Freeform 182"/>
            <p:cNvSpPr>
              <a:spLocks/>
            </p:cNvSpPr>
            <p:nvPr/>
          </p:nvSpPr>
          <p:spPr bwMode="auto">
            <a:xfrm>
              <a:off x="3947" y="2307"/>
              <a:ext cx="89" cy="78"/>
            </a:xfrm>
            <a:custGeom>
              <a:avLst/>
              <a:gdLst>
                <a:gd name="T0" fmla="*/ 0 w 180"/>
                <a:gd name="T1" fmla="*/ 0 h 155"/>
                <a:gd name="T2" fmla="*/ 0 w 180"/>
                <a:gd name="T3" fmla="*/ 1 h 155"/>
                <a:gd name="T4" fmla="*/ 0 w 180"/>
                <a:gd name="T5" fmla="*/ 1 h 155"/>
                <a:gd name="T6" fmla="*/ 0 w 180"/>
                <a:gd name="T7" fmla="*/ 0 h 155"/>
                <a:gd name="T8" fmla="*/ 0 60000 65536"/>
                <a:gd name="T9" fmla="*/ 0 60000 65536"/>
                <a:gd name="T10" fmla="*/ 0 60000 65536"/>
                <a:gd name="T11" fmla="*/ 0 60000 65536"/>
                <a:gd name="T12" fmla="*/ 0 w 180"/>
                <a:gd name="T13" fmla="*/ 0 h 155"/>
                <a:gd name="T14" fmla="*/ 180 w 180"/>
                <a:gd name="T15" fmla="*/ 155 h 155"/>
              </a:gdLst>
              <a:ahLst/>
              <a:cxnLst>
                <a:cxn ang="T8">
                  <a:pos x="T0" y="T1"/>
                </a:cxn>
                <a:cxn ang="T9">
                  <a:pos x="T2" y="T3"/>
                </a:cxn>
                <a:cxn ang="T10">
                  <a:pos x="T4" y="T5"/>
                </a:cxn>
                <a:cxn ang="T11">
                  <a:pos x="T6" y="T7"/>
                </a:cxn>
              </a:cxnLst>
              <a:rect l="T12" t="T13" r="T14" b="T15"/>
              <a:pathLst>
                <a:path w="180" h="155">
                  <a:moveTo>
                    <a:pt x="90" y="0"/>
                  </a:moveTo>
                  <a:lnTo>
                    <a:pt x="180" y="155"/>
                  </a:lnTo>
                  <a:lnTo>
                    <a:pt x="0" y="155"/>
                  </a:lnTo>
                  <a:lnTo>
                    <a:pt x="90" y="0"/>
                  </a:lnTo>
                  <a:close/>
                </a:path>
              </a:pathLst>
            </a:custGeom>
            <a:solidFill>
              <a:srgbClr val="000000"/>
            </a:solidFill>
            <a:ln w="23813">
              <a:solidFill>
                <a:srgbClr val="000000"/>
              </a:solidFill>
              <a:round/>
              <a:headEnd/>
              <a:tailEnd/>
            </a:ln>
          </p:spPr>
          <p:txBody>
            <a:bodyPr/>
            <a:lstStyle/>
            <a:p>
              <a:endParaRPr lang="en-US"/>
            </a:p>
          </p:txBody>
        </p:sp>
        <p:sp>
          <p:nvSpPr>
            <p:cNvPr id="46263" name="Rectangle 183"/>
            <p:cNvSpPr>
              <a:spLocks noChangeArrowheads="1"/>
            </p:cNvSpPr>
            <p:nvPr/>
          </p:nvSpPr>
          <p:spPr bwMode="auto">
            <a:xfrm>
              <a:off x="4234" y="2454"/>
              <a:ext cx="480" cy="230"/>
            </a:xfrm>
            <a:prstGeom prst="rect">
              <a:avLst/>
            </a:prstGeom>
            <a:noFill/>
            <a:ln w="9525">
              <a:noFill/>
              <a:miter lim="800000"/>
              <a:headEnd/>
              <a:tailEnd/>
            </a:ln>
          </p:spPr>
          <p:txBody>
            <a:bodyPr wrap="none" lIns="0" tIns="0" rIns="0" bIns="0">
              <a:spAutoFit/>
            </a:bodyPr>
            <a:lstStyle/>
            <a:p>
              <a:r>
                <a:rPr lang="en-US" sz="2400">
                  <a:solidFill>
                    <a:srgbClr val="000000"/>
                  </a:solidFill>
                </a:rPr>
                <a:t>c-p 4 </a:t>
              </a:r>
              <a:endParaRPr lang="en-US" sz="2400"/>
            </a:p>
          </p:txBody>
        </p:sp>
        <p:sp>
          <p:nvSpPr>
            <p:cNvPr id="46264" name="Line 184"/>
            <p:cNvSpPr>
              <a:spLocks noChangeShapeType="1"/>
            </p:cNvSpPr>
            <p:nvPr/>
          </p:nvSpPr>
          <p:spPr bwMode="auto">
            <a:xfrm>
              <a:off x="3830" y="2537"/>
              <a:ext cx="323" cy="1"/>
            </a:xfrm>
            <a:prstGeom prst="line">
              <a:avLst/>
            </a:prstGeom>
            <a:noFill/>
            <a:ln w="23813">
              <a:solidFill>
                <a:srgbClr val="FF0000"/>
              </a:solidFill>
              <a:round/>
              <a:headEnd/>
              <a:tailEnd/>
            </a:ln>
          </p:spPr>
          <p:txBody>
            <a:bodyPr/>
            <a:lstStyle/>
            <a:p>
              <a:endParaRPr lang="en-US"/>
            </a:p>
          </p:txBody>
        </p:sp>
        <p:sp>
          <p:nvSpPr>
            <p:cNvPr id="46265" name="Rectangle 185"/>
            <p:cNvSpPr>
              <a:spLocks noChangeArrowheads="1"/>
            </p:cNvSpPr>
            <p:nvPr/>
          </p:nvSpPr>
          <p:spPr bwMode="auto">
            <a:xfrm>
              <a:off x="3960" y="2506"/>
              <a:ext cx="62" cy="62"/>
            </a:xfrm>
            <a:prstGeom prst="rect">
              <a:avLst/>
            </a:prstGeom>
            <a:solidFill>
              <a:srgbClr val="FF0000"/>
            </a:solidFill>
            <a:ln w="23813">
              <a:solidFill>
                <a:srgbClr val="FF0000"/>
              </a:solidFill>
              <a:miter lim="800000"/>
              <a:headEnd/>
              <a:tailEnd/>
            </a:ln>
          </p:spPr>
          <p:txBody>
            <a:bodyPr/>
            <a:lstStyle/>
            <a:p>
              <a:endParaRPr lang="en-US"/>
            </a:p>
          </p:txBody>
        </p:sp>
        <p:sp>
          <p:nvSpPr>
            <p:cNvPr id="46266" name="Rectangle 186"/>
            <p:cNvSpPr>
              <a:spLocks noChangeArrowheads="1"/>
            </p:cNvSpPr>
            <p:nvPr/>
          </p:nvSpPr>
          <p:spPr bwMode="auto">
            <a:xfrm>
              <a:off x="4234" y="2631"/>
              <a:ext cx="480" cy="230"/>
            </a:xfrm>
            <a:prstGeom prst="rect">
              <a:avLst/>
            </a:prstGeom>
            <a:noFill/>
            <a:ln w="9525">
              <a:noFill/>
              <a:miter lim="800000"/>
              <a:headEnd/>
              <a:tailEnd/>
            </a:ln>
          </p:spPr>
          <p:txBody>
            <a:bodyPr wrap="none" lIns="0" tIns="0" rIns="0" bIns="0">
              <a:spAutoFit/>
            </a:bodyPr>
            <a:lstStyle/>
            <a:p>
              <a:r>
                <a:rPr lang="en-US" sz="2400">
                  <a:solidFill>
                    <a:srgbClr val="000000"/>
                  </a:solidFill>
                </a:rPr>
                <a:t>c-p 5 </a:t>
              </a:r>
              <a:endParaRPr lang="en-US" sz="2400"/>
            </a:p>
          </p:txBody>
        </p:sp>
        <p:sp>
          <p:nvSpPr>
            <p:cNvPr id="46267" name="Line 187"/>
            <p:cNvSpPr>
              <a:spLocks noChangeShapeType="1"/>
            </p:cNvSpPr>
            <p:nvPr/>
          </p:nvSpPr>
          <p:spPr bwMode="auto">
            <a:xfrm>
              <a:off x="3830" y="2714"/>
              <a:ext cx="323" cy="1"/>
            </a:xfrm>
            <a:prstGeom prst="line">
              <a:avLst/>
            </a:prstGeom>
            <a:noFill/>
            <a:ln w="23813">
              <a:solidFill>
                <a:srgbClr val="FF0000"/>
              </a:solidFill>
              <a:round/>
              <a:headEnd/>
              <a:tailEnd/>
            </a:ln>
          </p:spPr>
          <p:txBody>
            <a:bodyPr/>
            <a:lstStyle/>
            <a:p>
              <a:endParaRPr lang="en-US"/>
            </a:p>
          </p:txBody>
        </p:sp>
        <p:sp>
          <p:nvSpPr>
            <p:cNvPr id="46268" name="Rectangle 188"/>
            <p:cNvSpPr>
              <a:spLocks noChangeArrowheads="1"/>
            </p:cNvSpPr>
            <p:nvPr/>
          </p:nvSpPr>
          <p:spPr bwMode="auto">
            <a:xfrm>
              <a:off x="3945" y="2634"/>
              <a:ext cx="128" cy="230"/>
            </a:xfrm>
            <a:prstGeom prst="rect">
              <a:avLst/>
            </a:prstGeom>
            <a:noFill/>
            <a:ln w="9525">
              <a:noFill/>
              <a:miter lim="800000"/>
              <a:headEnd/>
              <a:tailEnd/>
            </a:ln>
          </p:spPr>
          <p:txBody>
            <a:bodyPr wrap="none" lIns="0" tIns="0" rIns="0" bIns="0">
              <a:spAutoFit/>
            </a:bodyPr>
            <a:lstStyle/>
            <a:p>
              <a:r>
                <a:rPr lang="en-US" sz="2400">
                  <a:solidFill>
                    <a:srgbClr val="FF0000"/>
                  </a:solidFill>
                </a:rPr>
                <a:t>X</a:t>
              </a:r>
              <a:endParaRPr lang="en-US" sz="2400"/>
            </a:p>
          </p:txBody>
        </p:sp>
        <p:sp>
          <p:nvSpPr>
            <p:cNvPr id="46269" name="Rectangle 189"/>
            <p:cNvSpPr>
              <a:spLocks noChangeArrowheads="1"/>
            </p:cNvSpPr>
            <p:nvPr/>
          </p:nvSpPr>
          <p:spPr bwMode="auto">
            <a:xfrm>
              <a:off x="1440" y="1104"/>
              <a:ext cx="1564" cy="233"/>
            </a:xfrm>
            <a:prstGeom prst="rect">
              <a:avLst/>
            </a:prstGeom>
            <a:noFill/>
            <a:ln w="9525">
              <a:noFill/>
              <a:miter lim="800000"/>
              <a:headEnd/>
              <a:tailEnd/>
            </a:ln>
          </p:spPr>
          <p:txBody>
            <a:bodyPr wrap="none" lIns="0" tIns="0" rIns="0" bIns="0">
              <a:spAutoFit/>
            </a:bodyPr>
            <a:lstStyle/>
            <a:p>
              <a:r>
                <a:rPr lang="en-US" sz="2400" dirty="0" err="1" smtClean="0">
                  <a:solidFill>
                    <a:srgbClr val="000000"/>
                  </a:solidFill>
                </a:rPr>
                <a:t>Sulfato</a:t>
              </a:r>
              <a:r>
                <a:rPr lang="en-US" sz="2400" dirty="0" smtClean="0">
                  <a:solidFill>
                    <a:srgbClr val="000000"/>
                  </a:solidFill>
                </a:rPr>
                <a:t> de </a:t>
              </a:r>
              <a:r>
                <a:rPr lang="en-US" sz="2400" dirty="0" err="1" smtClean="0">
                  <a:solidFill>
                    <a:srgbClr val="000000"/>
                  </a:solidFill>
                </a:rPr>
                <a:t>amonio</a:t>
              </a:r>
              <a:endParaRPr lang="en-US" sz="2400" dirty="0"/>
            </a:p>
          </p:txBody>
        </p:sp>
        <p:sp>
          <p:nvSpPr>
            <p:cNvPr id="46270" name="Rectangle 190"/>
            <p:cNvSpPr>
              <a:spLocks noChangeArrowheads="1"/>
            </p:cNvSpPr>
            <p:nvPr/>
          </p:nvSpPr>
          <p:spPr bwMode="auto">
            <a:xfrm>
              <a:off x="2836" y="3158"/>
              <a:ext cx="222" cy="192"/>
            </a:xfrm>
            <a:prstGeom prst="rect">
              <a:avLst/>
            </a:prstGeom>
            <a:noFill/>
            <a:ln w="9525">
              <a:noFill/>
              <a:miter lim="800000"/>
              <a:headEnd/>
              <a:tailEnd/>
            </a:ln>
          </p:spPr>
          <p:txBody>
            <a:bodyPr wrap="none" lIns="0" tIns="0" rIns="0" bIns="0">
              <a:spAutoFit/>
            </a:bodyPr>
            <a:lstStyle/>
            <a:p>
              <a:r>
                <a:rPr lang="en-US" sz="2000">
                  <a:solidFill>
                    <a:srgbClr val="000000"/>
                  </a:solidFill>
                </a:rPr>
                <a:t>0.5</a:t>
              </a:r>
              <a:endParaRPr lang="en-US" sz="2400"/>
            </a:p>
          </p:txBody>
        </p:sp>
        <p:sp>
          <p:nvSpPr>
            <p:cNvPr id="46271" name="Rectangle 191"/>
            <p:cNvSpPr>
              <a:spLocks noChangeArrowheads="1"/>
            </p:cNvSpPr>
            <p:nvPr/>
          </p:nvSpPr>
          <p:spPr bwMode="auto">
            <a:xfrm>
              <a:off x="1787" y="3158"/>
              <a:ext cx="311" cy="192"/>
            </a:xfrm>
            <a:prstGeom prst="rect">
              <a:avLst/>
            </a:prstGeom>
            <a:noFill/>
            <a:ln w="9525">
              <a:noFill/>
              <a:miter lim="800000"/>
              <a:headEnd/>
              <a:tailEnd/>
            </a:ln>
          </p:spPr>
          <p:txBody>
            <a:bodyPr wrap="none" lIns="0" tIns="0" rIns="0" bIns="0">
              <a:spAutoFit/>
            </a:bodyPr>
            <a:lstStyle/>
            <a:p>
              <a:r>
                <a:rPr lang="en-US" sz="2000">
                  <a:solidFill>
                    <a:srgbClr val="000000"/>
                  </a:solidFill>
                </a:rPr>
                <a:t>0.05</a:t>
              </a:r>
              <a:endParaRPr lang="en-US" sz="2400"/>
            </a:p>
          </p:txBody>
        </p:sp>
        <p:sp>
          <p:nvSpPr>
            <p:cNvPr id="46272" name="Rectangle 192"/>
            <p:cNvSpPr>
              <a:spLocks noChangeArrowheads="1"/>
            </p:cNvSpPr>
            <p:nvPr/>
          </p:nvSpPr>
          <p:spPr bwMode="auto">
            <a:xfrm>
              <a:off x="1433" y="3158"/>
              <a:ext cx="311" cy="192"/>
            </a:xfrm>
            <a:prstGeom prst="rect">
              <a:avLst/>
            </a:prstGeom>
            <a:noFill/>
            <a:ln w="9525">
              <a:noFill/>
              <a:miter lim="800000"/>
              <a:headEnd/>
              <a:tailEnd/>
            </a:ln>
          </p:spPr>
          <p:txBody>
            <a:bodyPr wrap="none" lIns="0" tIns="0" rIns="0" bIns="0">
              <a:spAutoFit/>
            </a:bodyPr>
            <a:lstStyle/>
            <a:p>
              <a:r>
                <a:rPr lang="en-US" sz="2000">
                  <a:solidFill>
                    <a:srgbClr val="000000"/>
                  </a:solidFill>
                </a:rPr>
                <a:t>0.02</a:t>
              </a:r>
              <a:endParaRPr lang="en-US" sz="2400"/>
            </a:p>
          </p:txBody>
        </p:sp>
        <p:sp>
          <p:nvSpPr>
            <p:cNvPr id="46273" name="Rectangle 193"/>
            <p:cNvSpPr>
              <a:spLocks noChangeArrowheads="1"/>
            </p:cNvSpPr>
            <p:nvPr/>
          </p:nvSpPr>
          <p:spPr bwMode="auto">
            <a:xfrm>
              <a:off x="3653" y="1632"/>
              <a:ext cx="1291" cy="194"/>
            </a:xfrm>
            <a:prstGeom prst="rect">
              <a:avLst/>
            </a:prstGeom>
            <a:noFill/>
            <a:ln w="9525">
              <a:noFill/>
              <a:miter lim="800000"/>
              <a:headEnd/>
              <a:tailEnd/>
            </a:ln>
          </p:spPr>
          <p:txBody>
            <a:bodyPr wrap="none" lIns="0" tIns="0" rIns="0" bIns="0">
              <a:spAutoFit/>
            </a:bodyPr>
            <a:lstStyle/>
            <a:p>
              <a:r>
                <a:rPr lang="en-US" sz="2000" dirty="0" err="1" smtClean="0">
                  <a:solidFill>
                    <a:srgbClr val="000000"/>
                  </a:solidFill>
                </a:rPr>
                <a:t>Gremio</a:t>
              </a:r>
              <a:r>
                <a:rPr lang="en-US" sz="2000" dirty="0" smtClean="0">
                  <a:solidFill>
                    <a:srgbClr val="000000"/>
                  </a:solidFill>
                </a:rPr>
                <a:t> </a:t>
              </a:r>
              <a:r>
                <a:rPr lang="en-US" sz="2000" dirty="0" err="1" smtClean="0">
                  <a:solidFill>
                    <a:srgbClr val="000000"/>
                  </a:solidFill>
                </a:rPr>
                <a:t>nematodo</a:t>
              </a:r>
              <a:endParaRPr lang="en-US" sz="2000" dirty="0"/>
            </a:p>
          </p:txBody>
        </p:sp>
      </p:grpSp>
      <p:sp>
        <p:nvSpPr>
          <p:cNvPr id="46274" name="Text Box 194"/>
          <p:cNvSpPr txBox="1">
            <a:spLocks noChangeArrowheads="1"/>
          </p:cNvSpPr>
          <p:nvPr/>
        </p:nvSpPr>
        <p:spPr bwMode="auto">
          <a:xfrm>
            <a:off x="152400" y="6500813"/>
            <a:ext cx="2071688" cy="307975"/>
          </a:xfrm>
          <a:prstGeom prst="rect">
            <a:avLst/>
          </a:prstGeom>
          <a:solidFill>
            <a:schemeClr val="bg1"/>
          </a:solidFill>
          <a:ln w="9525">
            <a:solidFill>
              <a:schemeClr val="tx1"/>
            </a:solidFill>
            <a:miter lim="800000"/>
            <a:headEnd/>
            <a:tailEnd/>
          </a:ln>
        </p:spPr>
        <p:txBody>
          <a:bodyPr wrap="none">
            <a:spAutoFit/>
          </a:bodyPr>
          <a:lstStyle/>
          <a:p>
            <a:pPr algn="ctr"/>
            <a:r>
              <a:rPr lang="en-US" sz="1400"/>
              <a:t>Tenuta and Ferris, 2004</a:t>
            </a:r>
          </a:p>
        </p:txBody>
      </p:sp>
      <p:pic>
        <p:nvPicPr>
          <p:cNvPr id="46275" name="Picture 195"/>
          <p:cNvPicPr>
            <a:picLocks noChangeAspect="1" noChangeArrowheads="1"/>
          </p:cNvPicPr>
          <p:nvPr/>
        </p:nvPicPr>
        <p:blipFill>
          <a:blip r:embed="rId2" cstate="print"/>
          <a:srcRect/>
          <a:stretch>
            <a:fillRect/>
          </a:stretch>
        </p:blipFill>
        <p:spPr bwMode="auto">
          <a:xfrm>
            <a:off x="6629400" y="3886200"/>
            <a:ext cx="1295400" cy="815975"/>
          </a:xfrm>
          <a:prstGeom prst="rect">
            <a:avLst/>
          </a:prstGeom>
          <a:noFill/>
          <a:ln w="12700">
            <a:solidFill>
              <a:schemeClr val="tx1"/>
            </a:solidFill>
            <a:miter lim="800000"/>
            <a:headEnd/>
            <a:tailEnd/>
          </a:ln>
        </p:spPr>
      </p:pic>
      <p:pic>
        <p:nvPicPr>
          <p:cNvPr id="46276" name="Picture 196"/>
          <p:cNvPicPr>
            <a:picLocks noChangeAspect="1" noChangeArrowheads="1"/>
          </p:cNvPicPr>
          <p:nvPr/>
        </p:nvPicPr>
        <p:blipFill>
          <a:blip r:embed="rId3" cstate="print">
            <a:lum bright="18000"/>
          </a:blip>
          <a:srcRect/>
          <a:stretch>
            <a:fillRect/>
          </a:stretch>
        </p:blipFill>
        <p:spPr bwMode="auto">
          <a:xfrm>
            <a:off x="6629400" y="2895600"/>
            <a:ext cx="822325" cy="577850"/>
          </a:xfrm>
          <a:prstGeom prst="rect">
            <a:avLst/>
          </a:prstGeom>
          <a:noFill/>
          <a:ln w="12700">
            <a:noFill/>
            <a:miter lim="800000"/>
            <a:headEnd/>
            <a:tailEnd/>
          </a:ln>
        </p:spPr>
      </p:pic>
      <p:pic>
        <p:nvPicPr>
          <p:cNvPr id="46277" name="Picture 197" descr="aphelenchus"/>
          <p:cNvPicPr>
            <a:picLocks noChangeAspect="1" noChangeArrowheads="1"/>
          </p:cNvPicPr>
          <p:nvPr/>
        </p:nvPicPr>
        <p:blipFill>
          <a:blip r:embed="rId4" cstate="print"/>
          <a:srcRect/>
          <a:stretch>
            <a:fillRect/>
          </a:stretch>
        </p:blipFill>
        <p:spPr bwMode="auto">
          <a:xfrm>
            <a:off x="6705600" y="3352800"/>
            <a:ext cx="914400" cy="542925"/>
          </a:xfrm>
          <a:prstGeom prst="rect">
            <a:avLst/>
          </a:prstGeom>
          <a:noFill/>
          <a:ln w="9525">
            <a:noFill/>
            <a:miter lim="800000"/>
            <a:headEnd/>
            <a:tailEnd/>
          </a:ln>
        </p:spPr>
      </p:pic>
      <p:sp>
        <p:nvSpPr>
          <p:cNvPr id="46278" name="Rectangle 198"/>
          <p:cNvSpPr>
            <a:spLocks noChangeArrowheads="1"/>
          </p:cNvSpPr>
          <p:nvPr/>
        </p:nvSpPr>
        <p:spPr bwMode="auto">
          <a:xfrm>
            <a:off x="0" y="0"/>
            <a:ext cx="9144000" cy="914400"/>
          </a:xfrm>
          <a:prstGeom prst="rect">
            <a:avLst/>
          </a:prstGeom>
          <a:noFill/>
          <a:ln w="9525">
            <a:noFill/>
            <a:miter lim="800000"/>
            <a:headEnd/>
            <a:tailEnd/>
          </a:ln>
        </p:spPr>
        <p:txBody>
          <a:bodyPr anchor="ctr"/>
          <a:lstStyle/>
          <a:p>
            <a:pPr algn="ctr"/>
            <a:r>
              <a:rPr lang="es-ES" sz="2400" dirty="0" smtClean="0"/>
              <a:t>Cadena Alimenticia del Suelo</a:t>
            </a:r>
            <a:r>
              <a:rPr lang="en-US" sz="2400" dirty="0" smtClean="0">
                <a:solidFill>
                  <a:schemeClr val="tx2"/>
                </a:solidFill>
              </a:rPr>
              <a:t> </a:t>
            </a:r>
            <a:r>
              <a:rPr lang="en-US" sz="2000" dirty="0">
                <a:solidFill>
                  <a:schemeClr val="tx2"/>
                </a:solidFill>
              </a:rPr>
              <a:t>– </a:t>
            </a:r>
            <a:r>
              <a:rPr lang="en-US" sz="2000" dirty="0" err="1" smtClean="0">
                <a:solidFill>
                  <a:schemeClr val="tx2"/>
                </a:solidFill>
              </a:rPr>
              <a:t>efectos</a:t>
            </a:r>
            <a:r>
              <a:rPr lang="en-US" sz="2000" dirty="0" smtClean="0">
                <a:solidFill>
                  <a:schemeClr val="tx2"/>
                </a:solidFill>
              </a:rPr>
              <a:t> de </a:t>
            </a:r>
            <a:r>
              <a:rPr lang="en-US" sz="2000" dirty="0" err="1" smtClean="0">
                <a:solidFill>
                  <a:schemeClr val="tx2"/>
                </a:solidFill>
              </a:rPr>
              <a:t>ambientes</a:t>
            </a:r>
            <a:r>
              <a:rPr lang="en-US" sz="2000" dirty="0" smtClean="0">
                <a:solidFill>
                  <a:schemeClr val="tx2"/>
                </a:solidFill>
              </a:rPr>
              <a:t> en </a:t>
            </a:r>
            <a:r>
              <a:rPr lang="en-US" sz="2000" dirty="0" err="1" smtClean="0">
                <a:solidFill>
                  <a:schemeClr val="tx2"/>
                </a:solidFill>
              </a:rPr>
              <a:t>estructura</a:t>
            </a:r>
            <a:endParaRPr lang="en-US" sz="2000" dirty="0">
              <a:solidFill>
                <a:schemeClr val="tx2"/>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upression tubes2.jpg"/>
          <p:cNvPicPr>
            <a:picLocks noChangeAspect="1"/>
          </p:cNvPicPr>
          <p:nvPr/>
        </p:nvPicPr>
        <p:blipFill>
          <a:blip r:embed="rId2" cstate="print"/>
          <a:srcRect l="13834" r="12338"/>
          <a:stretch>
            <a:fillRect/>
          </a:stretch>
        </p:blipFill>
        <p:spPr>
          <a:xfrm rot="16200000">
            <a:off x="-264886" y="1636486"/>
            <a:ext cx="5486400" cy="4956628"/>
          </a:xfrm>
          <a:prstGeom prst="rect">
            <a:avLst/>
          </a:prstGeom>
        </p:spPr>
      </p:pic>
      <p:pic>
        <p:nvPicPr>
          <p:cNvPr id="56322" name="Picture 2"/>
          <p:cNvPicPr>
            <a:picLocks noChangeAspect="1" noChangeArrowheads="1"/>
          </p:cNvPicPr>
          <p:nvPr/>
        </p:nvPicPr>
        <p:blipFill>
          <a:blip r:embed="rId3" cstate="print"/>
          <a:srcRect/>
          <a:stretch>
            <a:fillRect/>
          </a:stretch>
        </p:blipFill>
        <p:spPr bwMode="auto">
          <a:xfrm>
            <a:off x="5483942" y="2743200"/>
            <a:ext cx="3583858" cy="4114800"/>
          </a:xfrm>
          <a:prstGeom prst="rect">
            <a:avLst/>
          </a:prstGeom>
          <a:noFill/>
          <a:ln w="9525">
            <a:noFill/>
            <a:miter lim="800000"/>
            <a:headEnd/>
            <a:tailEnd/>
          </a:ln>
        </p:spPr>
      </p:pic>
      <p:pic>
        <p:nvPicPr>
          <p:cNvPr id="6" name="Picture 5" descr="supression tubes1.jpg"/>
          <p:cNvPicPr>
            <a:picLocks noChangeAspect="1"/>
          </p:cNvPicPr>
          <p:nvPr/>
        </p:nvPicPr>
        <p:blipFill>
          <a:blip r:embed="rId4" cstate="print"/>
          <a:srcRect l="17500" t="31235" r="16667" b="8795"/>
          <a:stretch>
            <a:fillRect/>
          </a:stretch>
        </p:blipFill>
        <p:spPr>
          <a:xfrm>
            <a:off x="3048000" y="651076"/>
            <a:ext cx="4572000" cy="2777924"/>
          </a:xfrm>
          <a:prstGeom prst="rect">
            <a:avLst/>
          </a:prstGeom>
        </p:spPr>
      </p:pic>
      <p:sp>
        <p:nvSpPr>
          <p:cNvPr id="2" name="TextBox 1"/>
          <p:cNvSpPr txBox="1"/>
          <p:nvPr/>
        </p:nvSpPr>
        <p:spPr>
          <a:xfrm>
            <a:off x="33814" y="152400"/>
            <a:ext cx="9110186" cy="677108"/>
          </a:xfrm>
          <a:prstGeom prst="rect">
            <a:avLst/>
          </a:prstGeom>
          <a:solidFill>
            <a:schemeClr val="bg1"/>
          </a:solidFill>
        </p:spPr>
        <p:txBody>
          <a:bodyPr wrap="none" rtlCol="0">
            <a:spAutoFit/>
          </a:bodyPr>
          <a:lstStyle/>
          <a:p>
            <a:r>
              <a:rPr lang="en-US" sz="2000" dirty="0" err="1" smtClean="0"/>
              <a:t>Hipótesis</a:t>
            </a:r>
            <a:r>
              <a:rPr lang="en-US" sz="2000" dirty="0" smtClean="0"/>
              <a:t> </a:t>
            </a:r>
            <a:r>
              <a:rPr lang="en-US" sz="2000" dirty="0" err="1" smtClean="0"/>
              <a:t>Ensayando</a:t>
            </a:r>
            <a:r>
              <a:rPr lang="en-US" sz="2000" dirty="0" smtClean="0"/>
              <a:t> y </a:t>
            </a:r>
            <a:r>
              <a:rPr lang="en-US" sz="2000" dirty="0" err="1" smtClean="0"/>
              <a:t>Pruebas</a:t>
            </a:r>
            <a:r>
              <a:rPr lang="en-US" sz="2000" dirty="0" smtClean="0"/>
              <a:t> de </a:t>
            </a:r>
            <a:r>
              <a:rPr lang="en-US" sz="2000" dirty="0" err="1" smtClean="0"/>
              <a:t>Conceptos</a:t>
            </a:r>
            <a:r>
              <a:rPr lang="en-US" sz="2000" dirty="0" smtClean="0"/>
              <a:t> </a:t>
            </a:r>
            <a:r>
              <a:rPr lang="en-US" dirty="0" smtClean="0"/>
              <a:t>– </a:t>
            </a:r>
            <a:r>
              <a:rPr lang="en-US" dirty="0" err="1" smtClean="0"/>
              <a:t>avanzando</a:t>
            </a:r>
            <a:r>
              <a:rPr lang="en-US" dirty="0" smtClean="0"/>
              <a:t> </a:t>
            </a:r>
            <a:r>
              <a:rPr lang="en-US" dirty="0" err="1" smtClean="0"/>
              <a:t>más</a:t>
            </a:r>
            <a:r>
              <a:rPr lang="en-US" dirty="0" smtClean="0"/>
              <a:t> </a:t>
            </a:r>
            <a:r>
              <a:rPr lang="en-US" dirty="0" err="1" smtClean="0"/>
              <a:t>allá</a:t>
            </a:r>
            <a:r>
              <a:rPr lang="en-US" dirty="0" smtClean="0"/>
              <a:t> de </a:t>
            </a:r>
          </a:p>
          <a:p>
            <a:r>
              <a:rPr lang="en-US" dirty="0" smtClean="0"/>
              <a:t>							los </a:t>
            </a:r>
            <a:r>
              <a:rPr lang="en-US" dirty="0" err="1" smtClean="0"/>
              <a:t>asunciónes</a:t>
            </a:r>
            <a:r>
              <a:rPr lang="en-US" dirty="0" smtClean="0"/>
              <a:t> </a:t>
            </a:r>
            <a:r>
              <a:rPr lang="en-US" dirty="0" err="1" smtClean="0"/>
              <a:t>heroicos</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flipH="1">
            <a:off x="3429000" y="76200"/>
            <a:ext cx="2133600" cy="461665"/>
          </a:xfrm>
          <a:prstGeom prst="rect">
            <a:avLst/>
          </a:prstGeom>
          <a:noFill/>
        </p:spPr>
        <p:txBody>
          <a:bodyPr wrap="square" rtlCol="0">
            <a:spAutoFit/>
          </a:bodyPr>
          <a:lstStyle/>
          <a:p>
            <a:r>
              <a:rPr lang="en-US" sz="2400" dirty="0" err="1" smtClean="0"/>
              <a:t>Technologia</a:t>
            </a:r>
            <a:r>
              <a:rPr lang="en-US" sz="2400" dirty="0" smtClean="0"/>
              <a:t>?</a:t>
            </a:r>
            <a:endParaRPr lang="en-US" sz="2400" dirty="0"/>
          </a:p>
        </p:txBody>
      </p:sp>
      <p:grpSp>
        <p:nvGrpSpPr>
          <p:cNvPr id="7" name="Group 29"/>
          <p:cNvGrpSpPr/>
          <p:nvPr/>
        </p:nvGrpSpPr>
        <p:grpSpPr>
          <a:xfrm>
            <a:off x="228600" y="76200"/>
            <a:ext cx="1859894" cy="2819400"/>
            <a:chOff x="228600" y="76200"/>
            <a:chExt cx="1859894" cy="2819400"/>
          </a:xfrm>
        </p:grpSpPr>
        <p:pic>
          <p:nvPicPr>
            <p:cNvPr id="11" name="Picture 4" descr="transectplot3"/>
            <p:cNvPicPr>
              <a:picLocks noChangeAspect="1" noChangeArrowheads="1"/>
            </p:cNvPicPr>
            <p:nvPr/>
          </p:nvPicPr>
          <p:blipFill>
            <a:blip r:embed="rId2" cstate="print"/>
            <a:srcRect l="6873" t="3194" r="1375"/>
            <a:stretch>
              <a:fillRect/>
            </a:stretch>
          </p:blipFill>
          <p:spPr bwMode="auto">
            <a:xfrm>
              <a:off x="228600" y="152400"/>
              <a:ext cx="1859894" cy="2743200"/>
            </a:xfrm>
            <a:prstGeom prst="rect">
              <a:avLst/>
            </a:prstGeom>
            <a:noFill/>
          </p:spPr>
        </p:pic>
        <p:sp>
          <p:nvSpPr>
            <p:cNvPr id="2" name="TextBox 1"/>
            <p:cNvSpPr txBox="1"/>
            <p:nvPr/>
          </p:nvSpPr>
          <p:spPr>
            <a:xfrm>
              <a:off x="1205141" y="76200"/>
              <a:ext cx="774571" cy="369332"/>
            </a:xfrm>
            <a:prstGeom prst="rect">
              <a:avLst/>
            </a:prstGeom>
            <a:noFill/>
          </p:spPr>
          <p:txBody>
            <a:bodyPr wrap="none" rtlCol="0">
              <a:spAutoFit/>
            </a:bodyPr>
            <a:lstStyle/>
            <a:p>
              <a:r>
                <a:rPr lang="en-US" dirty="0" err="1" smtClean="0">
                  <a:solidFill>
                    <a:schemeClr val="bg1"/>
                  </a:solidFill>
                </a:rPr>
                <a:t>proba</a:t>
              </a:r>
              <a:endParaRPr lang="en-US" dirty="0">
                <a:solidFill>
                  <a:schemeClr val="bg1"/>
                </a:solidFill>
              </a:endParaRPr>
            </a:p>
          </p:txBody>
        </p:sp>
      </p:grpSp>
      <p:grpSp>
        <p:nvGrpSpPr>
          <p:cNvPr id="8" name="Group 30"/>
          <p:cNvGrpSpPr/>
          <p:nvPr/>
        </p:nvGrpSpPr>
        <p:grpSpPr>
          <a:xfrm>
            <a:off x="2686050" y="685800"/>
            <a:ext cx="2800350" cy="2743200"/>
            <a:chOff x="-3733800" y="-1143000"/>
            <a:chExt cx="2800350" cy="2743200"/>
          </a:xfrm>
        </p:grpSpPr>
        <p:pic>
          <p:nvPicPr>
            <p:cNvPr id="55298" name="Picture 2" descr="G:\HF Docs\My Documents\WallofFame\Shenglei.JPG"/>
            <p:cNvPicPr>
              <a:picLocks noChangeAspect="1" noChangeArrowheads="1"/>
            </p:cNvPicPr>
            <p:nvPr/>
          </p:nvPicPr>
          <p:blipFill>
            <a:blip r:embed="rId3" cstate="print"/>
            <a:srcRect l="20313" r="3125"/>
            <a:stretch>
              <a:fillRect/>
            </a:stretch>
          </p:blipFill>
          <p:spPr bwMode="auto">
            <a:xfrm>
              <a:off x="-3733800" y="-1143000"/>
              <a:ext cx="2800350" cy="2743200"/>
            </a:xfrm>
            <a:prstGeom prst="rect">
              <a:avLst/>
            </a:prstGeom>
            <a:noFill/>
          </p:spPr>
        </p:pic>
        <p:sp>
          <p:nvSpPr>
            <p:cNvPr id="3" name="TextBox 2"/>
            <p:cNvSpPr txBox="1"/>
            <p:nvPr/>
          </p:nvSpPr>
          <p:spPr>
            <a:xfrm>
              <a:off x="-3657600" y="-1066800"/>
              <a:ext cx="902811" cy="369332"/>
            </a:xfrm>
            <a:prstGeom prst="rect">
              <a:avLst/>
            </a:prstGeom>
            <a:noFill/>
          </p:spPr>
          <p:txBody>
            <a:bodyPr wrap="none" rtlCol="0">
              <a:spAutoFit/>
            </a:bodyPr>
            <a:lstStyle/>
            <a:p>
              <a:r>
                <a:rPr lang="en-US" dirty="0" err="1" smtClean="0"/>
                <a:t>extraer</a:t>
              </a:r>
              <a:endParaRPr lang="en-US" dirty="0"/>
            </a:p>
          </p:txBody>
        </p:sp>
      </p:grpSp>
      <p:grpSp>
        <p:nvGrpSpPr>
          <p:cNvPr id="9" name="Group 31"/>
          <p:cNvGrpSpPr/>
          <p:nvPr/>
        </p:nvGrpSpPr>
        <p:grpSpPr>
          <a:xfrm>
            <a:off x="6172200" y="152400"/>
            <a:ext cx="2743200" cy="2679700"/>
            <a:chOff x="6400800" y="0"/>
            <a:chExt cx="2743200" cy="2679700"/>
          </a:xfrm>
        </p:grpSpPr>
        <p:pic>
          <p:nvPicPr>
            <p:cNvPr id="55299" name="Picture 3" descr="G:\HF Docs\My Documents\WallofFame\MarioTenuta.jpg"/>
            <p:cNvPicPr>
              <a:picLocks noChangeAspect="1" noChangeArrowheads="1"/>
            </p:cNvPicPr>
            <p:nvPr/>
          </p:nvPicPr>
          <p:blipFill>
            <a:blip r:embed="rId4" cstate="print"/>
            <a:srcRect/>
            <a:stretch>
              <a:fillRect/>
            </a:stretch>
          </p:blipFill>
          <p:spPr bwMode="auto">
            <a:xfrm>
              <a:off x="6400800" y="0"/>
              <a:ext cx="2743200" cy="2679700"/>
            </a:xfrm>
            <a:prstGeom prst="rect">
              <a:avLst/>
            </a:prstGeom>
            <a:noFill/>
          </p:spPr>
        </p:pic>
        <p:sp>
          <p:nvSpPr>
            <p:cNvPr id="4" name="TextBox 3"/>
            <p:cNvSpPr txBox="1"/>
            <p:nvPr/>
          </p:nvSpPr>
          <p:spPr>
            <a:xfrm>
              <a:off x="6566277" y="457200"/>
              <a:ext cx="877163" cy="369332"/>
            </a:xfrm>
            <a:prstGeom prst="rect">
              <a:avLst/>
            </a:prstGeom>
            <a:noFill/>
          </p:spPr>
          <p:txBody>
            <a:bodyPr wrap="none" rtlCol="0">
              <a:spAutoFit/>
            </a:bodyPr>
            <a:lstStyle/>
            <a:p>
              <a:r>
                <a:rPr lang="en-US" dirty="0" err="1" smtClean="0"/>
                <a:t>cuenta</a:t>
              </a:r>
              <a:endParaRPr lang="en-US" dirty="0"/>
            </a:p>
          </p:txBody>
        </p:sp>
      </p:grpSp>
      <p:grpSp>
        <p:nvGrpSpPr>
          <p:cNvPr id="10" name="Group 33"/>
          <p:cNvGrpSpPr/>
          <p:nvPr/>
        </p:nvGrpSpPr>
        <p:grpSpPr>
          <a:xfrm>
            <a:off x="228600" y="3581400"/>
            <a:ext cx="2819400" cy="2286000"/>
            <a:chOff x="228600" y="3581400"/>
            <a:chExt cx="2819400" cy="2286000"/>
          </a:xfrm>
        </p:grpSpPr>
        <p:pic>
          <p:nvPicPr>
            <p:cNvPr id="55310" name="Picture 14" descr="http://biology.clc.uc.edu/fankhauser/Labs/Genetics/DNA_Isolation/DNA_Isolation_jpg/05_centrifuge_P2060005.jpg"/>
            <p:cNvPicPr>
              <a:picLocks noChangeAspect="1" noChangeArrowheads="1"/>
            </p:cNvPicPr>
            <p:nvPr/>
          </p:nvPicPr>
          <p:blipFill>
            <a:blip r:embed="rId5" cstate="print"/>
            <a:srcRect/>
            <a:stretch>
              <a:fillRect/>
            </a:stretch>
          </p:blipFill>
          <p:spPr bwMode="auto">
            <a:xfrm>
              <a:off x="228600" y="3581400"/>
              <a:ext cx="2776692" cy="2286000"/>
            </a:xfrm>
            <a:prstGeom prst="rect">
              <a:avLst/>
            </a:prstGeom>
            <a:noFill/>
          </p:spPr>
        </p:pic>
        <p:sp>
          <p:nvSpPr>
            <p:cNvPr id="33" name="TextBox 32"/>
            <p:cNvSpPr txBox="1"/>
            <p:nvPr/>
          </p:nvSpPr>
          <p:spPr>
            <a:xfrm>
              <a:off x="1850236" y="3897868"/>
              <a:ext cx="1197764" cy="369332"/>
            </a:xfrm>
            <a:prstGeom prst="rect">
              <a:avLst/>
            </a:prstGeom>
            <a:noFill/>
          </p:spPr>
          <p:txBody>
            <a:bodyPr wrap="none" rtlCol="0">
              <a:spAutoFit/>
            </a:bodyPr>
            <a:lstStyle/>
            <a:p>
              <a:r>
                <a:rPr lang="en-US" dirty="0" err="1" smtClean="0">
                  <a:solidFill>
                    <a:schemeClr val="bg1"/>
                  </a:solidFill>
                </a:rPr>
                <a:t>centrifuga</a:t>
              </a:r>
              <a:endParaRPr lang="en-US" dirty="0">
                <a:solidFill>
                  <a:schemeClr val="bg1"/>
                </a:solidFill>
              </a:endParaRPr>
            </a:p>
          </p:txBody>
        </p:sp>
      </p:grpSp>
      <p:grpSp>
        <p:nvGrpSpPr>
          <p:cNvPr id="12" name="Group 36"/>
          <p:cNvGrpSpPr/>
          <p:nvPr/>
        </p:nvGrpSpPr>
        <p:grpSpPr>
          <a:xfrm>
            <a:off x="6248266" y="2971800"/>
            <a:ext cx="2743334" cy="3657600"/>
            <a:chOff x="6248400" y="2971800"/>
            <a:chExt cx="2743334" cy="3657600"/>
          </a:xfrm>
        </p:grpSpPr>
        <p:pic>
          <p:nvPicPr>
            <p:cNvPr id="55300" name="Picture 4"/>
            <p:cNvPicPr>
              <a:picLocks noChangeAspect="1" noChangeArrowheads="1"/>
            </p:cNvPicPr>
            <p:nvPr/>
          </p:nvPicPr>
          <p:blipFill>
            <a:blip r:embed="rId6" cstate="print"/>
            <a:srcRect/>
            <a:stretch>
              <a:fillRect/>
            </a:stretch>
          </p:blipFill>
          <p:spPr bwMode="auto">
            <a:xfrm>
              <a:off x="6248400" y="2971800"/>
              <a:ext cx="2743334" cy="3657600"/>
            </a:xfrm>
            <a:prstGeom prst="rect">
              <a:avLst/>
            </a:prstGeom>
            <a:noFill/>
            <a:ln w="9525">
              <a:noFill/>
              <a:miter lim="800000"/>
              <a:headEnd/>
              <a:tailEnd/>
            </a:ln>
          </p:spPr>
        </p:pic>
        <p:sp>
          <p:nvSpPr>
            <p:cNvPr id="36" name="TextBox 35"/>
            <p:cNvSpPr txBox="1"/>
            <p:nvPr/>
          </p:nvSpPr>
          <p:spPr>
            <a:xfrm>
              <a:off x="7694965" y="6096000"/>
              <a:ext cx="1095172" cy="369332"/>
            </a:xfrm>
            <a:prstGeom prst="rect">
              <a:avLst/>
            </a:prstGeom>
            <a:noFill/>
          </p:spPr>
          <p:txBody>
            <a:bodyPr wrap="none" rtlCol="0">
              <a:spAutoFit/>
            </a:bodyPr>
            <a:lstStyle/>
            <a:p>
              <a:r>
                <a:rPr lang="en-US" dirty="0" err="1" smtClean="0">
                  <a:solidFill>
                    <a:schemeClr val="bg1"/>
                  </a:solidFill>
                </a:rPr>
                <a:t>identifica</a:t>
              </a:r>
              <a:endParaRPr lang="en-US" dirty="0">
                <a:solidFill>
                  <a:schemeClr val="bg1"/>
                </a:solidFill>
              </a:endParaRPr>
            </a:p>
          </p:txBody>
        </p:sp>
      </p:grpSp>
      <p:sp>
        <p:nvSpPr>
          <p:cNvPr id="38" name="TextBox 37"/>
          <p:cNvSpPr txBox="1"/>
          <p:nvPr/>
        </p:nvSpPr>
        <p:spPr>
          <a:xfrm>
            <a:off x="3245218" y="757535"/>
            <a:ext cx="3404137" cy="461665"/>
          </a:xfrm>
          <a:prstGeom prst="rect">
            <a:avLst/>
          </a:prstGeom>
          <a:noFill/>
        </p:spPr>
        <p:txBody>
          <a:bodyPr wrap="none" rtlCol="0">
            <a:spAutoFit/>
          </a:bodyPr>
          <a:lstStyle/>
          <a:p>
            <a:r>
              <a:rPr lang="en-US" sz="2400" dirty="0" smtClean="0"/>
              <a:t>100 </a:t>
            </a:r>
            <a:r>
              <a:rPr lang="en-US" sz="2400" dirty="0" err="1" smtClean="0"/>
              <a:t>Años</a:t>
            </a:r>
            <a:r>
              <a:rPr lang="en-US" sz="2400" dirty="0" smtClean="0"/>
              <a:t> de </a:t>
            </a:r>
            <a:r>
              <a:rPr lang="en-US" sz="2400" dirty="0" err="1" smtClean="0"/>
              <a:t>Progreso</a:t>
            </a:r>
            <a:r>
              <a:rPr lang="en-US" sz="2400" dirty="0" smtClean="0"/>
              <a:t>?</a:t>
            </a:r>
            <a:endParaRPr lang="en-US" sz="2400" dirty="0"/>
          </a:p>
        </p:txBody>
      </p:sp>
      <p:grpSp>
        <p:nvGrpSpPr>
          <p:cNvPr id="13" name="Group 45"/>
          <p:cNvGrpSpPr/>
          <p:nvPr/>
        </p:nvGrpSpPr>
        <p:grpSpPr>
          <a:xfrm>
            <a:off x="2133600" y="1828800"/>
            <a:ext cx="4038600" cy="4191000"/>
            <a:chOff x="2133600" y="1828800"/>
            <a:chExt cx="4038600" cy="4191000"/>
          </a:xfrm>
        </p:grpSpPr>
        <p:sp>
          <p:nvSpPr>
            <p:cNvPr id="39" name="Right Arrow 38"/>
            <p:cNvSpPr/>
            <p:nvPr/>
          </p:nvSpPr>
          <p:spPr>
            <a:xfrm>
              <a:off x="2133600" y="2057400"/>
              <a:ext cx="533400" cy="152400"/>
            </a:xfrm>
            <a:prstGeom prst="rightArrow">
              <a:avLst/>
            </a:prstGeom>
            <a:ln>
              <a:solidFill>
                <a:srgbClr val="7FE7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Arrow 39"/>
            <p:cNvSpPr/>
            <p:nvPr/>
          </p:nvSpPr>
          <p:spPr>
            <a:xfrm>
              <a:off x="5562600" y="1828800"/>
              <a:ext cx="533400" cy="152400"/>
            </a:xfrm>
            <a:prstGeom prst="rightArrow">
              <a:avLst/>
            </a:prstGeom>
            <a:ln>
              <a:solidFill>
                <a:srgbClr val="7FE7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ight Arrow 40"/>
            <p:cNvSpPr/>
            <p:nvPr/>
          </p:nvSpPr>
          <p:spPr>
            <a:xfrm>
              <a:off x="2819400" y="5867400"/>
              <a:ext cx="533400" cy="152400"/>
            </a:xfrm>
            <a:prstGeom prst="rightArrow">
              <a:avLst/>
            </a:prstGeom>
            <a:ln>
              <a:solidFill>
                <a:srgbClr val="7FE7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Arrow 41"/>
            <p:cNvSpPr/>
            <p:nvPr/>
          </p:nvSpPr>
          <p:spPr>
            <a:xfrm>
              <a:off x="5638800" y="4876800"/>
              <a:ext cx="533400" cy="152400"/>
            </a:xfrm>
            <a:prstGeom prst="rightArrow">
              <a:avLst/>
            </a:prstGeom>
            <a:ln>
              <a:solidFill>
                <a:srgbClr val="7FE7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Arrow Connector 44"/>
            <p:cNvCxnSpPr/>
            <p:nvPr/>
          </p:nvCxnSpPr>
          <p:spPr>
            <a:xfrm rot="10800000" flipV="1">
              <a:off x="3048000" y="2819400"/>
              <a:ext cx="3124200" cy="1524000"/>
            </a:xfrm>
            <a:prstGeom prst="straightConnector1">
              <a:avLst/>
            </a:prstGeom>
            <a:ln w="85725">
              <a:solidFill>
                <a:srgbClr val="7FE7BF"/>
              </a:solidFill>
              <a:tailEnd type="triangle" w="sm" len="med"/>
            </a:ln>
          </p:spPr>
          <p:style>
            <a:lnRef idx="1">
              <a:schemeClr val="accent1"/>
            </a:lnRef>
            <a:fillRef idx="0">
              <a:schemeClr val="accent1"/>
            </a:fillRef>
            <a:effectRef idx="0">
              <a:schemeClr val="accent1"/>
            </a:effectRef>
            <a:fontRef idx="minor">
              <a:schemeClr val="tx1"/>
            </a:fontRef>
          </p:style>
        </p:cxnSp>
      </p:grpSp>
      <p:sp>
        <p:nvSpPr>
          <p:cNvPr id="59396" name="AutoShape 4" descr="data:image/jpg;base64,/9j/4AAQSkZJRgABAQAAAQABAAD/2wCEAAkGBhQSDxQUEhQUFRQUFBQVFBQUFBQUFBQUFBQVFBQUFBQXHCYeFxkkGRQUHy8gJCcpLCwsFR4xNTAqNSYrLCkBCQoKDgwMFA8PFCkYFBgpKSkpKSkpKSkpKSkpKSkpKSkpKSkpKSkpKSkpKSkpKSkpKSkpKSkpKSkpKSkpKSkpKf/AABEIAN8A4gMBIgACEQEDEQH/xAAaAAEBAQEBAQEAAAAAAAAAAAABAAIDBAUG/8QANRABAQACAQAGCAUDBAMAAAAAAAECEQMEITFRYZEFEhMUUoGh0QYiQXGxI0JiMqLh8BVykv/EABkBAQEBAQEBAAAAAAAAAAAAAAABAgUDBP/EAB0RAQEAAwEBAAMAAAAAAAAAAAABAgMRMSESUWH/2gAMAwEAAhEDEQA/APSYIXKdIkaIIqRUDsxmEGhtLQE6WlBTCohCZBCDSSRSQYChQA7MEhBJEEQgIW0qPmkLYNRbG0B2gQaQalBKJQGlpEVStaZjSIo0IoKTItGAYZBGgSsVQDZFQFJAdnQlUApbQPlqJpUFKkNARqQECYNGCnSOkBSiQJZ2JyKNmMXJbEdYREitbalZ2gNqqiBaOlFAMSQLRSAJaQPmlJQ6SIBqAgVEdIGVaWlAVZ9auuMcVQ6NW1UVRrTMMUdMOxpzwvW6IGFmEDGoydgdIHYIwEDtCNANJAHl5uFxjtjzzLQyx63njXS3aJl9nrkVpR6OdZy/WlB6xlEJ0jAVWk4c/T8MO2/KdYPRpnnsnXdSdvX1TxfC6X+Isrucck/yvX/w+dyZZ8vblllf07vP7Rr8UfdvpzjuUxwvrW2TfZhN3W7lf08X0ssdWzcurZuWWXX6yztj8/0T8P2/671fDOqPu8fFMcZJ2TqheDSIZUyusc9dTeN6gJ2DAR2CBIIGESIEYIgO0tAHxOLDOPRhyZ+Hk9WHE3lxvJ2Z2vL6md/WeTGfHlO2x6c8tTq+bEz2dpdeF9jlje9t34uj7/TXj93H0r0fLHizymVxuEuWXq4zPL1Z131ZbJvXWuOX3lfLu0Y87j8Y5OeYzeVkk/W3UfO5/wAQ4ybwlynxX8uF/a3ry+T81zelscrv81v6ZZ5evf3ks9WfKDonHnzX8suW/wC7L7/Z9H4/tz+vo9I/Et7ctXuw65h85PzZecjye35+k67p1Y9Uxwk7sMcZryj6vQPwrjPzcn5r49nyn3fd4eCYzqn3S2Tw+vkej/w7Zq53fhez/wCfu+3x9Gxx36skt7p8zMmpmzb2r35xmJWyGRBJr1G5jAc5G8ZooFDFpQCkgJZ0YDSG0B2oEDWwkgzji6M4xrKPF2hMZMpvsvbHo5uPDC9XZXkzrl0rn6pGol9j1znlrfPw7xsv92OU+jx9GyerpHSer5anzZvrOyyR+I9FfgvHDr5cvWu+rH+2fd+i4ePDHH8utTq6tX5XR6Vnrjyvdjf4eH0Vhro+PjbX0W2uRXvvJP8AsHtY5aMwRG/azxM5P3Y0pQdfXni1OfwriQdvbzuv0Pt/CuMh0Dp7fwq9t4fWOejoHT2/h9VOfw+rnCDp7fw+q9v4fVzh0Dp7fw+q9te76sSIG/bXu+q9ve6ebBBjn6d6ut49Vsm5ezfVHqfN9KT+lb3avllK+mA0QRV6xyyeb2oz5up4yOv1cmblOjZ5Xdnm69H5JPF25Oe1ZK89m2YuWHU1lLVC1MePiz23J8/01dcGXjqeda6Nx64uOf478+tw/EWf9PGfFnPo9ec1JO6SfSNvAbFohBLR0ZAR0pDAUHJyzGbysk8Wni9IdEyz1cf0/S/yNYSXLlvI9N6Rj8WPnG8cpZudf7PkYei8revWM+V8n1uLjmOMk7JNDezHHHy9aIQ8iVsgjGWgCUIPP03HfFnP8b/D29Hy3x4Xvxx/h5+Wbxv7X+GvRd3wYf8Arry6gejRXqkV8Xj57ne6d9evj4u/reLhr38XY8566e+THD+uilBjbntLYIj5Hpvrz4ce/Lf8Pocv+qvD06b6VxTu6/q9+fbf3VhyaWiAIIKINAltK0FsyskCYJVKB0Yzs40DCPWngrnO8Gltn2k755r2k755g1Y5+iL/AEf2yzn+43lnfPNeisdYZd15MrP2oPYlpCvjdF4beu9j3SCNRmTj6Nmy536tGAq8modDFqCOHN0HDLKZWXc7LLZW/YTx83RVUscr0bHx82fdsfHzrrtCccvdsfHzq91x8fOupDjj7rj4+dPuuPdfOuqDjn7ph3fWi9Cw7vrXbaQ48/8A47j+H637mejuP4Z9Xo0lVxnQsPhb90w+GN07E45e64fDGp0bD4Z5N6AcXu+HwzyXu+PwzyaOw4xODH4Z5RqcOPwzyjWgHFOPH4Z5RrYQM7K0geSUsyNxG0YiBh2JSBVG0IKdAwRJIAZVpaUMS0hEQqKTAYBVBlESRgKmCwQGgNoDtDSB5ZGoDEbKBAmM7QNLalNggSVVDEEg1YhtRQxVKCIgwEdJSCohqCBEAdpaAKg0UEWdkHm0VFUbK2EB2YCIYWNm0GkDsRJIDElKqEhQCtKEBspAqdimAQWdg0LRtAltC0EhtA4bQ2do2UgIUqlGoqCIoQdgqltAjsQgoRCIYdhWgTtkwDFBtQGhtIEFtbBUVUWgUztA/9k="/>
          <p:cNvSpPr>
            <a:spLocks noChangeAspect="1" noChangeArrowheads="1"/>
          </p:cNvSpPr>
          <p:nvPr/>
        </p:nvSpPr>
        <p:spPr bwMode="auto">
          <a:xfrm>
            <a:off x="74613" y="-1012825"/>
            <a:ext cx="2152650" cy="21240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9398" name="AutoShape 6" descr="data:image/jpg;base64,/9j/4AAQSkZJRgABAQAAAQABAAD/2wCEAAkGBhQSDxQUEhQUFRQUFBQVFBQUFBQUFBQUFBQVFBQUFBQXHCYeFxkkGRQUHy8gJCcpLCwsFR4xNTAqNSYrLCkBCQoKDgwMFA8PFCkYFBgpKSkpKSkpKSkpKSkpKSkpKSkpKSkpKSkpKSkpKSkpKSkpKSkpKSkpKSkpKSkpKSkpKf/AABEIAN8A4gMBIgACEQEDEQH/xAAaAAEBAQEBAQEAAAAAAAAAAAABAAIDBAUG/8QANRABAQACAQAGCAUDBAMAAAAAAAECEQMEITFRYZEFEhMUUoGh0QYiQXGxI0JiMqLh8BVykv/EABkBAQEBAQEBAAAAAAAAAAAAAAABAgUDBP/EAB0RAQEAAwEBAAMAAAAAAAAAAAABAgMRMSESUWH/2gAMAwEAAhEDEQA/APSYIXKdIkaIIqRUDsxmEGhtLQE6WlBTCohCZBCDSSRSQYChQA7MEhBJEEQgIW0qPmkLYNRbG0B2gQaQalBKJQGlpEVStaZjSIo0IoKTItGAYZBGgSsVQDZFQFJAdnQlUApbQPlqJpUFKkNARqQECYNGCnSOkBSiQJZ2JyKNmMXJbEdYREitbalZ2gNqqiBaOlFAMSQLRSAJaQPmlJQ6SIBqAgVEdIGVaWlAVZ9auuMcVQ6NW1UVRrTMMUdMOxpzwvW6IGFmEDGoydgdIHYIwEDtCNANJAHl5uFxjtjzzLQyx63njXS3aJl9nrkVpR6OdZy/WlB6xlEJ0jAVWk4c/T8MO2/KdYPRpnnsnXdSdvX1TxfC6X+Isrucck/yvX/w+dyZZ8vblllf07vP7Rr8UfdvpzjuUxwvrW2TfZhN3W7lf08X0ssdWzcurZuWWXX6yztj8/0T8P2/671fDOqPu8fFMcZJ2TqheDSIZUyusc9dTeN6gJ2DAR2CBIIGESIEYIgO0tAHxOLDOPRhyZ+Hk9WHE3lxvJ2Z2vL6md/WeTGfHlO2x6c8tTq+bEz2dpdeF9jlje9t34uj7/TXj93H0r0fLHizymVxuEuWXq4zPL1Z131ZbJvXWuOX3lfLu0Y87j8Y5OeYzeVkk/W3UfO5/wAQ4ybwlynxX8uF/a3ry+T81zelscrv81v6ZZ5evf3ks9WfKDonHnzX8suW/wC7L7/Z9H4/tz+vo9I/Et7ctXuw65h85PzZecjye35+k67p1Y9Uxwk7sMcZryj6vQPwrjPzcn5r49nyn3fd4eCYzqn3S2Tw+vkej/w7Zq53fhez/wCfu+3x9Gxx36skt7p8zMmpmzb2r35xmJWyGRBJr1G5jAc5G8ZooFDFpQCkgJZ0YDSG0B2oEDWwkgzji6M4xrKPF2hMZMpvsvbHo5uPDC9XZXkzrl0rn6pGol9j1znlrfPw7xsv92OU+jx9GyerpHSer5anzZvrOyyR+I9FfgvHDr5cvWu+rH+2fd+i4ePDHH8utTq6tX5XR6Vnrjyvdjf4eH0Vhro+PjbX0W2uRXvvJP8AsHtY5aMwRG/azxM5P3Y0pQdfXni1OfwriQdvbzuv0Pt/CuMh0Dp7fwq9t4fWOejoHT2/h9VOfw+rnCDp7fw+q9v4fVzh0Dp7fw+q9te76sSIG/bXu+q9ve6ebBBjn6d6ut49Vsm5ezfVHqfN9KT+lb3avllK+mA0QRV6xyyeb2oz5up4yOv1cmblOjZ5Xdnm69H5JPF25Oe1ZK89m2YuWHU1lLVC1MePiz23J8/01dcGXjqeda6Nx64uOf478+tw/EWf9PGfFnPo9ec1JO6SfSNvAbFohBLR0ZAR0pDAUHJyzGbysk8Wni9IdEyz1cf0/S/yNYSXLlvI9N6Rj8WPnG8cpZudf7PkYei8revWM+V8n1uLjmOMk7JNDezHHHy9aIQ8iVsgjGWgCUIPP03HfFnP8b/D29Hy3x4Xvxx/h5+Wbxv7X+GvRd3wYf8Arry6gejRXqkV8Xj57ne6d9evj4u/reLhr38XY8566e+THD+uilBjbntLYIj5Hpvrz4ce/Lf8Pocv+qvD06b6VxTu6/q9+fbf3VhyaWiAIIKINAltK0FsyskCYJVKB0Yzs40DCPWngrnO8Gltn2k755r2k755g1Y5+iL/AEf2yzn+43lnfPNeisdYZd15MrP2oPYlpCvjdF4beu9j3SCNRmTj6Nmy536tGAq8modDFqCOHN0HDLKZWXc7LLZW/YTx83RVUscr0bHx82fdsfHzrrtCccvdsfHzq91x8fOupDjj7rj4+dPuuPdfOuqDjn7ph3fWi9Cw7vrXbaQ48/8A47j+H637mejuP4Z9Xo0lVxnQsPhb90w+GN07E45e64fDGp0bD4Z5N6AcXu+HwzyXu+PwzyaOw4xODH4Z5RqcOPwzyjWgHFOPH4Z5RrYQM7K0geSUsyNxG0YiBh2JSBVG0IKdAwRJIAZVpaUMS0hEQqKTAYBVBlESRgKmCwQGgNoDtDSB5ZGoDEbKBAmM7QNLalNggSVVDEEg1YhtRQxVKCIgwEdJSCohqCBEAdpaAKg0UEWdkHm0VFUbK2EB2YCIYWNm0GkDsRJIDElKqEhQCtKEBspAqdimAQWdg0LRtAltC0EhtA4bQ2do2UgIUqlGoqCIoQdgqltAjsQgoRCIYdhWgTtkwDFBtQGhtIEFtbBUVUWgUztA/9k="/>
          <p:cNvSpPr>
            <a:spLocks noChangeAspect="1" noChangeArrowheads="1"/>
          </p:cNvSpPr>
          <p:nvPr/>
        </p:nvSpPr>
        <p:spPr bwMode="auto">
          <a:xfrm>
            <a:off x="74613" y="-1012825"/>
            <a:ext cx="2152650" cy="21240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9399" name="Picture 7"/>
          <p:cNvPicPr>
            <a:picLocks noChangeAspect="1" noChangeArrowheads="1"/>
          </p:cNvPicPr>
          <p:nvPr/>
        </p:nvPicPr>
        <p:blipFill>
          <a:blip r:embed="rId7" cstate="print"/>
          <a:srcRect l="37619" t="16000" r="32381" b="6095"/>
          <a:stretch>
            <a:fillRect/>
          </a:stretch>
        </p:blipFill>
        <p:spPr bwMode="auto">
          <a:xfrm>
            <a:off x="152400" y="1066800"/>
            <a:ext cx="2816978" cy="4572000"/>
          </a:xfrm>
          <a:prstGeom prst="rect">
            <a:avLst/>
          </a:prstGeom>
          <a:noFill/>
          <a:ln w="9525">
            <a:noFill/>
            <a:miter lim="800000"/>
            <a:headEnd/>
            <a:tailEnd/>
          </a:ln>
        </p:spPr>
      </p:pic>
      <p:grpSp>
        <p:nvGrpSpPr>
          <p:cNvPr id="14" name="Group 46"/>
          <p:cNvGrpSpPr/>
          <p:nvPr/>
        </p:nvGrpSpPr>
        <p:grpSpPr>
          <a:xfrm>
            <a:off x="3352800" y="5029200"/>
            <a:ext cx="2472145" cy="1447800"/>
            <a:chOff x="5759852" y="5029200"/>
            <a:chExt cx="2472145" cy="1447800"/>
          </a:xfrm>
        </p:grpSpPr>
        <p:pic>
          <p:nvPicPr>
            <p:cNvPr id="44" name="Picture 43" descr="slide.jpg"/>
            <p:cNvPicPr>
              <a:picLocks noChangeAspect="1"/>
            </p:cNvPicPr>
            <p:nvPr/>
          </p:nvPicPr>
          <p:blipFill>
            <a:blip r:embed="rId8" cstate="print"/>
            <a:srcRect t="18928" b="21133"/>
            <a:stretch>
              <a:fillRect/>
            </a:stretch>
          </p:blipFill>
          <p:spPr>
            <a:xfrm>
              <a:off x="5791200" y="5029200"/>
              <a:ext cx="2440797" cy="1447800"/>
            </a:xfrm>
            <a:prstGeom prst="rect">
              <a:avLst/>
            </a:prstGeom>
          </p:spPr>
        </p:pic>
        <p:sp>
          <p:nvSpPr>
            <p:cNvPr id="6" name="TextBox 5"/>
            <p:cNvSpPr txBox="1"/>
            <p:nvPr/>
          </p:nvSpPr>
          <p:spPr>
            <a:xfrm>
              <a:off x="5759852" y="6107668"/>
              <a:ext cx="1531188" cy="369332"/>
            </a:xfrm>
            <a:prstGeom prst="rect">
              <a:avLst/>
            </a:prstGeom>
            <a:noFill/>
          </p:spPr>
          <p:txBody>
            <a:bodyPr wrap="none" rtlCol="0">
              <a:spAutoFit/>
            </a:bodyPr>
            <a:lstStyle/>
            <a:p>
              <a:r>
                <a:rPr lang="en-US" dirty="0" err="1" smtClean="0"/>
                <a:t>hace</a:t>
              </a:r>
              <a:r>
                <a:rPr lang="en-US" dirty="0" smtClean="0"/>
                <a:t> </a:t>
              </a:r>
              <a:r>
                <a:rPr lang="en-US" dirty="0" err="1" smtClean="0"/>
                <a:t>objetos</a:t>
              </a:r>
              <a:endParaRPr lang="en-US" dirty="0"/>
            </a:p>
          </p:txBody>
        </p:sp>
      </p:grpSp>
      <p:pic>
        <p:nvPicPr>
          <p:cNvPr id="5" name="Picture 2"/>
          <p:cNvPicPr>
            <a:picLocks noChangeAspect="1" noChangeArrowheads="1"/>
          </p:cNvPicPr>
          <p:nvPr/>
        </p:nvPicPr>
        <p:blipFill>
          <a:blip r:embed="rId9" cstate="print">
            <a:duotone>
              <a:prstClr val="black"/>
              <a:srgbClr val="D9C3A5">
                <a:tint val="50000"/>
                <a:satMod val="180000"/>
              </a:srgbClr>
            </a:duotone>
            <a:lum contrast="40000"/>
          </a:blip>
          <a:srcRect r="1561" b="592"/>
          <a:stretch>
            <a:fillRect/>
          </a:stretch>
        </p:blipFill>
        <p:spPr bwMode="auto">
          <a:xfrm>
            <a:off x="2895600" y="1905000"/>
            <a:ext cx="5715000" cy="3581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000"/>
                                        <p:tgtEl>
                                          <p:spTgt spid="8"/>
                                        </p:tgtEl>
                                      </p:cBhvr>
                                    </p:animEffect>
                                    <p:set>
                                      <p:cBhvr>
                                        <p:cTn id="10" dur="1" fill="hold">
                                          <p:stCondLst>
                                            <p:cond delay="1999"/>
                                          </p:stCondLst>
                                        </p:cTn>
                                        <p:tgtEl>
                                          <p:spTgt spid="8"/>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2000"/>
                                        <p:tgtEl>
                                          <p:spTgt spid="10"/>
                                        </p:tgtEl>
                                      </p:cBhvr>
                                    </p:animEffect>
                                    <p:set>
                                      <p:cBhvr>
                                        <p:cTn id="16" dur="1" fill="hold">
                                          <p:stCondLst>
                                            <p:cond delay="19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2000"/>
                                        <p:tgtEl>
                                          <p:spTgt spid="13"/>
                                        </p:tgtEl>
                                      </p:cBhvr>
                                    </p:animEffect>
                                    <p:set>
                                      <p:cBhvr>
                                        <p:cTn id="22" dur="1" fill="hold">
                                          <p:stCondLst>
                                            <p:cond delay="1999"/>
                                          </p:stCondLst>
                                        </p:cTn>
                                        <p:tgtEl>
                                          <p:spTgt spid="13"/>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2000"/>
                                        <p:tgtEl>
                                          <p:spTgt spid="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2000"/>
                                        <p:tgtEl>
                                          <p:spTgt spid="38"/>
                                        </p:tgtEl>
                                      </p:cBhvr>
                                    </p:animEffect>
                                  </p:childTnLst>
                                </p:cTn>
                              </p:par>
                              <p:par>
                                <p:cTn id="32" presetID="10" presetClass="entr" presetSubtype="0" fill="hold" nodeType="withEffect">
                                  <p:stCondLst>
                                    <p:cond delay="0"/>
                                  </p:stCondLst>
                                  <p:childTnLst>
                                    <p:set>
                                      <p:cBhvr>
                                        <p:cTn id="33" dur="1" fill="hold">
                                          <p:stCondLst>
                                            <p:cond delay="0"/>
                                          </p:stCondLst>
                                        </p:cTn>
                                        <p:tgtEl>
                                          <p:spTgt spid="59399"/>
                                        </p:tgtEl>
                                        <p:attrNameLst>
                                          <p:attrName>style.visibility</p:attrName>
                                        </p:attrNameLst>
                                      </p:cBhvr>
                                      <p:to>
                                        <p:strVal val="visible"/>
                                      </p:to>
                                    </p:set>
                                    <p:animEffect transition="in" filter="fade">
                                      <p:cBhvr>
                                        <p:cTn id="34" dur="2000"/>
                                        <p:tgtEl>
                                          <p:spTgt spid="59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noChangeAspect="1"/>
          </p:cNvGrpSpPr>
          <p:nvPr/>
        </p:nvGrpSpPr>
        <p:grpSpPr>
          <a:xfrm>
            <a:off x="3965408" y="3048000"/>
            <a:ext cx="4873792" cy="2743200"/>
            <a:chOff x="0" y="855663"/>
            <a:chExt cx="9144000" cy="5146675"/>
          </a:xfrm>
        </p:grpSpPr>
        <p:pic>
          <p:nvPicPr>
            <p:cNvPr id="5" name="Picture 2" descr="Ppenetrans"/>
            <p:cNvPicPr>
              <a:picLocks noChangeAspect="1" noChangeArrowheads="1"/>
            </p:cNvPicPr>
            <p:nvPr/>
          </p:nvPicPr>
          <p:blipFill>
            <a:blip r:embed="rId2" cstate="print"/>
            <a:srcRect/>
            <a:stretch>
              <a:fillRect/>
            </a:stretch>
          </p:blipFill>
          <p:spPr bwMode="auto">
            <a:xfrm>
              <a:off x="0" y="855663"/>
              <a:ext cx="9144000" cy="5146675"/>
            </a:xfrm>
            <a:prstGeom prst="rect">
              <a:avLst/>
            </a:prstGeom>
            <a:noFill/>
          </p:spPr>
        </p:pic>
        <p:pic>
          <p:nvPicPr>
            <p:cNvPr id="6" name="Picture 3" descr="barcode7"/>
            <p:cNvPicPr>
              <a:picLocks noChangeAspect="1" noChangeArrowheads="1"/>
            </p:cNvPicPr>
            <p:nvPr/>
          </p:nvPicPr>
          <p:blipFill>
            <a:blip r:embed="rId3" cstate="print"/>
            <a:srcRect/>
            <a:stretch>
              <a:fillRect/>
            </a:stretch>
          </p:blipFill>
          <p:spPr bwMode="auto">
            <a:xfrm rot="19380160">
              <a:off x="4038600" y="2819400"/>
              <a:ext cx="1143000" cy="509588"/>
            </a:xfrm>
            <a:prstGeom prst="rect">
              <a:avLst/>
            </a:prstGeom>
            <a:noFill/>
          </p:spPr>
        </p:pic>
        <p:grpSp>
          <p:nvGrpSpPr>
            <p:cNvPr id="3" name="Group 10"/>
            <p:cNvGrpSpPr>
              <a:grpSpLocks/>
            </p:cNvGrpSpPr>
            <p:nvPr/>
          </p:nvGrpSpPr>
          <p:grpSpPr bwMode="auto">
            <a:xfrm>
              <a:off x="5181601" y="3886200"/>
              <a:ext cx="3424238" cy="1128713"/>
              <a:chOff x="3312" y="2448"/>
              <a:chExt cx="2157" cy="711"/>
            </a:xfrm>
          </p:grpSpPr>
          <p:sp>
            <p:nvSpPr>
              <p:cNvPr id="9" name="Line 7"/>
              <p:cNvSpPr>
                <a:spLocks noChangeShapeType="1"/>
              </p:cNvSpPr>
              <p:nvPr/>
            </p:nvSpPr>
            <p:spPr bwMode="auto">
              <a:xfrm>
                <a:off x="3312" y="2496"/>
                <a:ext cx="1776" cy="288"/>
              </a:xfrm>
              <a:prstGeom prst="line">
                <a:avLst/>
              </a:prstGeom>
              <a:noFill/>
              <a:ln w="57150">
                <a:solidFill>
                  <a:srgbClr val="FF0000"/>
                </a:solidFill>
                <a:round/>
                <a:headEnd/>
                <a:tailEnd/>
              </a:ln>
              <a:effectLst/>
            </p:spPr>
            <p:txBody>
              <a:bodyPr/>
              <a:lstStyle/>
              <a:p>
                <a:endParaRPr lang="en-US"/>
              </a:p>
            </p:txBody>
          </p:sp>
          <p:sp>
            <p:nvSpPr>
              <p:cNvPr id="10" name="Line 8"/>
              <p:cNvSpPr>
                <a:spLocks noChangeShapeType="1"/>
              </p:cNvSpPr>
              <p:nvPr/>
            </p:nvSpPr>
            <p:spPr bwMode="auto">
              <a:xfrm flipV="1">
                <a:off x="3312" y="2448"/>
                <a:ext cx="1776" cy="288"/>
              </a:xfrm>
              <a:prstGeom prst="line">
                <a:avLst/>
              </a:prstGeom>
              <a:noFill/>
              <a:ln w="57150">
                <a:solidFill>
                  <a:srgbClr val="FF0000"/>
                </a:solidFill>
                <a:round/>
                <a:headEnd/>
                <a:tailEnd/>
              </a:ln>
              <a:effectLst/>
            </p:spPr>
            <p:txBody>
              <a:bodyPr/>
              <a:lstStyle/>
              <a:p>
                <a:endParaRPr lang="en-US"/>
              </a:p>
            </p:txBody>
          </p:sp>
          <p:sp>
            <p:nvSpPr>
              <p:cNvPr id="11" name="Text Box 9"/>
              <p:cNvSpPr txBox="1">
                <a:spLocks noChangeArrowheads="1"/>
              </p:cNvSpPr>
              <p:nvPr/>
            </p:nvSpPr>
            <p:spPr bwMode="auto">
              <a:xfrm>
                <a:off x="3347" y="2832"/>
                <a:ext cx="2122" cy="327"/>
              </a:xfrm>
              <a:prstGeom prst="rect">
                <a:avLst/>
              </a:prstGeom>
              <a:noFill/>
              <a:ln w="9525">
                <a:noFill/>
                <a:miter lim="800000"/>
                <a:headEnd/>
                <a:tailEnd/>
              </a:ln>
              <a:effectLst/>
            </p:spPr>
            <p:txBody>
              <a:bodyPr wrap="none">
                <a:spAutoFit/>
              </a:bodyPr>
              <a:lstStyle/>
              <a:p>
                <a:r>
                  <a:rPr lang="en-US" sz="1200" i="1" dirty="0" err="1"/>
                  <a:t>Pratylenchus</a:t>
                </a:r>
                <a:r>
                  <a:rPr lang="en-US" sz="1200" i="1" dirty="0"/>
                  <a:t> </a:t>
                </a:r>
                <a:r>
                  <a:rPr lang="en-US" sz="1200" i="1" dirty="0" err="1"/>
                  <a:t>penetrans</a:t>
                </a:r>
                <a:endParaRPr lang="en-US" sz="1200" i="1" dirty="0"/>
              </a:p>
            </p:txBody>
          </p:sp>
        </p:grpSp>
        <p:sp>
          <p:nvSpPr>
            <p:cNvPr id="8" name="Text Box 11"/>
            <p:cNvSpPr txBox="1">
              <a:spLocks noChangeArrowheads="1"/>
            </p:cNvSpPr>
            <p:nvPr/>
          </p:nvSpPr>
          <p:spPr bwMode="auto">
            <a:xfrm>
              <a:off x="5063266" y="3922713"/>
              <a:ext cx="3943414" cy="519694"/>
            </a:xfrm>
            <a:prstGeom prst="rect">
              <a:avLst/>
            </a:prstGeom>
            <a:noFill/>
            <a:ln w="9525">
              <a:noFill/>
              <a:miter lim="800000"/>
              <a:headEnd/>
              <a:tailEnd/>
            </a:ln>
            <a:effectLst/>
          </p:spPr>
          <p:txBody>
            <a:bodyPr wrap="none">
              <a:spAutoFit/>
            </a:bodyPr>
            <a:lstStyle/>
            <a:p>
              <a:r>
                <a:rPr lang="en-US" sz="1200" i="1" dirty="0"/>
                <a:t>Helicotylenchus multicinctus</a:t>
              </a:r>
            </a:p>
          </p:txBody>
        </p:sp>
      </p:grpSp>
      <p:grpSp>
        <p:nvGrpSpPr>
          <p:cNvPr id="4" name="Group 14"/>
          <p:cNvGrpSpPr/>
          <p:nvPr/>
        </p:nvGrpSpPr>
        <p:grpSpPr>
          <a:xfrm>
            <a:off x="1981200" y="381000"/>
            <a:ext cx="7217040" cy="6267510"/>
            <a:chOff x="1981200" y="381000"/>
            <a:chExt cx="7217040" cy="6267510"/>
          </a:xfrm>
        </p:grpSpPr>
        <p:pic>
          <p:nvPicPr>
            <p:cNvPr id="12" name="Picture 11" descr="genomic fingerprinting.gif"/>
            <p:cNvPicPr>
              <a:picLocks noChangeAspect="1"/>
            </p:cNvPicPr>
            <p:nvPr/>
          </p:nvPicPr>
          <p:blipFill>
            <a:blip r:embed="rId4" cstate="print"/>
            <a:stretch>
              <a:fillRect/>
            </a:stretch>
          </p:blipFill>
          <p:spPr>
            <a:xfrm>
              <a:off x="4053339" y="381000"/>
              <a:ext cx="4683557" cy="5943600"/>
            </a:xfrm>
            <a:prstGeom prst="rect">
              <a:avLst/>
            </a:prstGeom>
          </p:spPr>
        </p:pic>
        <p:sp>
          <p:nvSpPr>
            <p:cNvPr id="13" name="TextBox 12"/>
            <p:cNvSpPr txBox="1"/>
            <p:nvPr/>
          </p:nvSpPr>
          <p:spPr>
            <a:xfrm>
              <a:off x="1981200" y="6248400"/>
              <a:ext cx="7217040" cy="400110"/>
            </a:xfrm>
            <a:prstGeom prst="rect">
              <a:avLst/>
            </a:prstGeom>
            <a:noFill/>
          </p:spPr>
          <p:txBody>
            <a:bodyPr wrap="none" rtlCol="0">
              <a:spAutoFit/>
            </a:bodyPr>
            <a:lstStyle/>
            <a:p>
              <a:r>
                <a:rPr lang="en-US" sz="2000" dirty="0" err="1" smtClean="0"/>
                <a:t>Cual</a:t>
              </a:r>
              <a:r>
                <a:rPr lang="en-US" sz="2000" dirty="0" smtClean="0"/>
                <a:t> son los </a:t>
              </a:r>
              <a:r>
                <a:rPr lang="en-US" sz="2000" dirty="0" err="1" smtClean="0"/>
                <a:t>Significaciónes</a:t>
              </a:r>
              <a:r>
                <a:rPr lang="en-US" sz="2000" dirty="0" smtClean="0"/>
                <a:t> </a:t>
              </a:r>
              <a:r>
                <a:rPr lang="en-US" sz="2000" dirty="0" err="1" smtClean="0"/>
                <a:t>Funcional</a:t>
              </a:r>
              <a:r>
                <a:rPr lang="en-US" sz="2000" dirty="0" smtClean="0"/>
                <a:t> del </a:t>
              </a:r>
              <a:r>
                <a:rPr lang="en-US" sz="2000" dirty="0" err="1" smtClean="0"/>
                <a:t>Perfíl</a:t>
              </a:r>
              <a:r>
                <a:rPr lang="en-US" sz="2000" dirty="0" smtClean="0"/>
                <a:t> </a:t>
              </a:r>
              <a:r>
                <a:rPr lang="en-US" sz="2000" dirty="0" err="1" smtClean="0"/>
                <a:t>Genomico</a:t>
              </a:r>
              <a:r>
                <a:rPr lang="en-US" sz="2000" dirty="0" smtClean="0"/>
                <a:t>?</a:t>
              </a:r>
              <a:endParaRPr lang="en-US" sz="2000" dirty="0"/>
            </a:p>
          </p:txBody>
        </p:sp>
      </p:grpSp>
      <p:sp>
        <p:nvSpPr>
          <p:cNvPr id="14" name="TextBox 13"/>
          <p:cNvSpPr txBox="1"/>
          <p:nvPr/>
        </p:nvSpPr>
        <p:spPr>
          <a:xfrm>
            <a:off x="228600" y="1524000"/>
            <a:ext cx="3736808" cy="2400657"/>
          </a:xfrm>
          <a:prstGeom prst="rect">
            <a:avLst/>
          </a:prstGeom>
          <a:noFill/>
        </p:spPr>
        <p:txBody>
          <a:bodyPr wrap="square" rtlCol="0">
            <a:spAutoFit/>
          </a:bodyPr>
          <a:lstStyle/>
          <a:p>
            <a:r>
              <a:rPr lang="en-US" sz="2400" dirty="0" err="1" smtClean="0"/>
              <a:t>Technologias</a:t>
            </a:r>
            <a:r>
              <a:rPr lang="en-US" sz="2400" dirty="0" smtClean="0"/>
              <a:t> </a:t>
            </a:r>
            <a:r>
              <a:rPr lang="en-US" sz="2400" dirty="0" err="1" smtClean="0"/>
              <a:t>Emergentes</a:t>
            </a:r>
            <a:endParaRPr lang="en-US" sz="2400" dirty="0" smtClean="0"/>
          </a:p>
          <a:p>
            <a:endParaRPr lang="en-US" dirty="0" smtClean="0"/>
          </a:p>
          <a:p>
            <a:pPr>
              <a:buFont typeface="Arial" pitchFamily="34" charset="0"/>
              <a:buChar char="•"/>
            </a:pPr>
            <a:r>
              <a:rPr lang="en-US" dirty="0" err="1" smtClean="0"/>
              <a:t>Barcoding</a:t>
            </a:r>
            <a:endParaRPr lang="en-US" dirty="0" smtClean="0"/>
          </a:p>
          <a:p>
            <a:pPr>
              <a:buFont typeface="Arial" pitchFamily="34" charset="0"/>
              <a:buChar char="•"/>
            </a:pPr>
            <a:endParaRPr lang="en-US" dirty="0" smtClean="0"/>
          </a:p>
          <a:p>
            <a:pPr>
              <a:buFont typeface="Arial" pitchFamily="34" charset="0"/>
              <a:buChar char="•"/>
            </a:pPr>
            <a:r>
              <a:rPr lang="en-US" dirty="0" smtClean="0"/>
              <a:t>DNA </a:t>
            </a:r>
            <a:r>
              <a:rPr lang="en-US" dirty="0" err="1" smtClean="0"/>
              <a:t>huella</a:t>
            </a:r>
            <a:r>
              <a:rPr lang="en-US" dirty="0" smtClean="0"/>
              <a:t> digital</a:t>
            </a:r>
          </a:p>
          <a:p>
            <a:pPr>
              <a:buFont typeface="Arial" pitchFamily="34" charset="0"/>
              <a:buChar char="•"/>
            </a:pPr>
            <a:endParaRPr lang="en-US" dirty="0" smtClean="0"/>
          </a:p>
          <a:p>
            <a:pPr>
              <a:buFont typeface="Arial" pitchFamily="34" charset="0"/>
              <a:buChar char="•"/>
            </a:pPr>
            <a:r>
              <a:rPr lang="en-US" dirty="0" err="1" smtClean="0"/>
              <a:t>Genomicos</a:t>
            </a:r>
            <a:r>
              <a:rPr lang="en-US" dirty="0" smtClean="0"/>
              <a:t> </a:t>
            </a:r>
            <a:r>
              <a:rPr lang="en-US" dirty="0" err="1" smtClean="0"/>
              <a:t>Funcionales</a:t>
            </a:r>
            <a:endParaRPr lang="en-US"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srcRect t="14190" b="20286"/>
          <a:stretch>
            <a:fillRect/>
          </a:stretch>
        </p:blipFill>
        <p:spPr bwMode="auto">
          <a:xfrm>
            <a:off x="0" y="3635374"/>
            <a:ext cx="7869205" cy="3222626"/>
          </a:xfrm>
          <a:prstGeom prst="rect">
            <a:avLst/>
          </a:prstGeom>
          <a:noFill/>
          <a:ln w="12700">
            <a:solidFill>
              <a:schemeClr val="tx1"/>
            </a:solidFill>
            <a:miter lim="800000"/>
            <a:headEnd/>
            <a:tailEnd/>
          </a:ln>
        </p:spPr>
      </p:pic>
      <p:pic>
        <p:nvPicPr>
          <p:cNvPr id="3" name="Picture 3"/>
          <p:cNvPicPr>
            <a:picLocks noChangeAspect="1" noChangeArrowheads="1"/>
          </p:cNvPicPr>
          <p:nvPr/>
        </p:nvPicPr>
        <p:blipFill>
          <a:blip r:embed="rId3" cstate="print"/>
          <a:srcRect l="33095" t="14190" r="48289" b="5048"/>
          <a:stretch>
            <a:fillRect/>
          </a:stretch>
        </p:blipFill>
        <p:spPr bwMode="auto">
          <a:xfrm>
            <a:off x="7239000" y="685800"/>
            <a:ext cx="1905000" cy="5165304"/>
          </a:xfrm>
          <a:prstGeom prst="rect">
            <a:avLst/>
          </a:prstGeom>
          <a:noFill/>
          <a:ln w="12700">
            <a:solidFill>
              <a:schemeClr val="tx1"/>
            </a:solidFill>
            <a:miter lim="800000"/>
            <a:headEnd/>
            <a:tailEnd/>
          </a:ln>
        </p:spPr>
      </p:pic>
      <p:pic>
        <p:nvPicPr>
          <p:cNvPr id="2" name="Picture 2"/>
          <p:cNvPicPr>
            <a:picLocks noChangeAspect="1" noChangeArrowheads="1"/>
          </p:cNvPicPr>
          <p:nvPr/>
        </p:nvPicPr>
        <p:blipFill>
          <a:blip r:embed="rId4" cstate="print"/>
          <a:srcRect l="10000" t="14952" r="10952" b="40857"/>
          <a:stretch>
            <a:fillRect/>
          </a:stretch>
        </p:blipFill>
        <p:spPr bwMode="auto">
          <a:xfrm>
            <a:off x="191702" y="0"/>
            <a:ext cx="7415051" cy="2590800"/>
          </a:xfrm>
          <a:prstGeom prst="rect">
            <a:avLst/>
          </a:prstGeom>
          <a:noFill/>
          <a:ln w="12700">
            <a:solidFill>
              <a:schemeClr val="tx1"/>
            </a:solidFill>
            <a:miter lim="800000"/>
            <a:headEnd/>
            <a:tailEnd/>
          </a:ln>
        </p:spPr>
      </p:pic>
      <p:sp>
        <p:nvSpPr>
          <p:cNvPr id="8" name="Oval 7"/>
          <p:cNvSpPr/>
          <p:nvPr/>
        </p:nvSpPr>
        <p:spPr>
          <a:xfrm>
            <a:off x="3657600" y="304800"/>
            <a:ext cx="2971800" cy="22860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19047" tIns="9523" rIns="19047" bIns="9523" rtlCol="0" anchor="ctr"/>
          <a:lstStyle/>
          <a:p>
            <a:pPr algn="ctr"/>
            <a:endParaRPr lang="en-US"/>
          </a:p>
        </p:txBody>
      </p:sp>
      <p:cxnSp>
        <p:nvCxnSpPr>
          <p:cNvPr id="10" name="Straight Connector 9"/>
          <p:cNvCxnSpPr/>
          <p:nvPr/>
        </p:nvCxnSpPr>
        <p:spPr>
          <a:xfrm flipH="1" flipV="1">
            <a:off x="6616701" y="381000"/>
            <a:ext cx="612774" cy="635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6200000" flipH="1">
            <a:off x="6819899" y="800101"/>
            <a:ext cx="1600200" cy="761998"/>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0800000" flipV="1">
            <a:off x="4876800" y="3733800"/>
            <a:ext cx="2590800" cy="1752600"/>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743200" y="3043535"/>
            <a:ext cx="2034531" cy="461665"/>
          </a:xfrm>
          <a:prstGeom prst="rect">
            <a:avLst/>
          </a:prstGeom>
          <a:solidFill>
            <a:srgbClr val="FFC000"/>
          </a:solidFill>
          <a:ln>
            <a:solidFill>
              <a:srgbClr val="002060"/>
            </a:solidFill>
          </a:ln>
        </p:spPr>
        <p:txBody>
          <a:bodyPr wrap="none" rtlCol="0">
            <a:spAutoFit/>
          </a:bodyPr>
          <a:lstStyle/>
          <a:p>
            <a:r>
              <a:rPr lang="en-US" sz="2400" dirty="0" smtClean="0"/>
              <a:t>En </a:t>
            </a:r>
            <a:r>
              <a:rPr lang="en-US" sz="2400" dirty="0" err="1" smtClean="0"/>
              <a:t>Nemaplex</a:t>
            </a:r>
            <a:endParaRPr lang="en-US" sz="2400" dirty="0"/>
          </a:p>
        </p:txBody>
      </p:sp>
      <p:grpSp>
        <p:nvGrpSpPr>
          <p:cNvPr id="14" name="Group 13"/>
          <p:cNvGrpSpPr/>
          <p:nvPr/>
        </p:nvGrpSpPr>
        <p:grpSpPr>
          <a:xfrm>
            <a:off x="-228600" y="2286000"/>
            <a:ext cx="9372600" cy="762000"/>
            <a:chOff x="-228600" y="2286000"/>
            <a:chExt cx="9372600" cy="762000"/>
          </a:xfrm>
        </p:grpSpPr>
        <p:sp>
          <p:nvSpPr>
            <p:cNvPr id="11" name="Oval 10"/>
            <p:cNvSpPr/>
            <p:nvPr/>
          </p:nvSpPr>
          <p:spPr>
            <a:xfrm>
              <a:off x="-228600" y="2286000"/>
              <a:ext cx="2971800" cy="22860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19047" tIns="9523" rIns="19047" bIns="9523" rtlCol="0" anchor="ctr"/>
            <a:lstStyle/>
            <a:p>
              <a:pPr algn="ctr"/>
              <a:endParaRPr lang="en-US"/>
            </a:p>
          </p:txBody>
        </p:sp>
        <p:cxnSp>
          <p:nvCxnSpPr>
            <p:cNvPr id="12" name="Straight Arrow Connector 11"/>
            <p:cNvCxnSpPr/>
            <p:nvPr/>
          </p:nvCxnSpPr>
          <p:spPr>
            <a:xfrm>
              <a:off x="2743201" y="2438402"/>
              <a:ext cx="6400799" cy="609598"/>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1295400" y="2590800"/>
            <a:ext cx="5442516" cy="369332"/>
          </a:xfrm>
          <a:prstGeom prst="rect">
            <a:avLst/>
          </a:prstGeom>
          <a:solidFill>
            <a:schemeClr val="bg2">
              <a:lumMod val="75000"/>
            </a:schemeClr>
          </a:solidFill>
        </p:spPr>
        <p:txBody>
          <a:bodyPr wrap="none" rtlCol="0">
            <a:spAutoFit/>
          </a:bodyPr>
          <a:lstStyle/>
          <a:p>
            <a:r>
              <a:rPr lang="en-US" dirty="0" smtClean="0"/>
              <a:t>El Base de </a:t>
            </a:r>
            <a:r>
              <a:rPr lang="en-US" dirty="0" err="1" smtClean="0"/>
              <a:t>Datos</a:t>
            </a:r>
            <a:r>
              <a:rPr lang="en-US" dirty="0" smtClean="0"/>
              <a:t> de los </a:t>
            </a:r>
            <a:r>
              <a:rPr lang="en-US" dirty="0" err="1" smtClean="0"/>
              <a:t>Parametrós</a:t>
            </a:r>
            <a:r>
              <a:rPr lang="en-US" dirty="0" smtClean="0"/>
              <a:t> </a:t>
            </a:r>
            <a:r>
              <a:rPr lang="en-US" dirty="0" err="1" smtClean="0"/>
              <a:t>Ecofisiológicos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6"/>
          <p:cNvGrpSpPr>
            <a:grpSpLocks noChangeAspect="1"/>
          </p:cNvGrpSpPr>
          <p:nvPr/>
        </p:nvGrpSpPr>
        <p:grpSpPr>
          <a:xfrm>
            <a:off x="0" y="0"/>
            <a:ext cx="9144000" cy="6858000"/>
            <a:chOff x="19583400" y="15251668"/>
            <a:chExt cx="10515600" cy="9818132"/>
          </a:xfrm>
        </p:grpSpPr>
        <p:pic>
          <p:nvPicPr>
            <p:cNvPr id="3" name="Picture 5"/>
            <p:cNvPicPr>
              <a:picLocks noChangeAspect="1" noChangeArrowheads="1"/>
            </p:cNvPicPr>
            <p:nvPr/>
          </p:nvPicPr>
          <p:blipFill>
            <a:blip r:embed="rId2" cstate="print"/>
            <a:srcRect t="2000" r="36476" b="3524"/>
            <a:stretch>
              <a:fillRect/>
            </a:stretch>
          </p:blipFill>
          <p:spPr bwMode="auto">
            <a:xfrm>
              <a:off x="19583400" y="15621000"/>
              <a:ext cx="10515600" cy="9448800"/>
            </a:xfrm>
            <a:prstGeom prst="rect">
              <a:avLst/>
            </a:prstGeom>
            <a:noFill/>
            <a:ln w="12700">
              <a:solidFill>
                <a:schemeClr val="tx1"/>
              </a:solidFill>
              <a:miter lim="800000"/>
              <a:headEnd/>
              <a:tailEnd/>
            </a:ln>
          </p:spPr>
        </p:pic>
        <p:sp>
          <p:nvSpPr>
            <p:cNvPr id="4" name="TextBox 3"/>
            <p:cNvSpPr txBox="1"/>
            <p:nvPr/>
          </p:nvSpPr>
          <p:spPr>
            <a:xfrm>
              <a:off x="19583400" y="15251668"/>
              <a:ext cx="10515600" cy="738662"/>
            </a:xfrm>
            <a:prstGeom prst="rect">
              <a:avLst/>
            </a:prstGeom>
            <a:noFill/>
            <a:ln w="12700">
              <a:solidFill>
                <a:schemeClr val="tx1"/>
              </a:solidFill>
            </a:ln>
          </p:spPr>
          <p:txBody>
            <a:bodyPr wrap="square" rtlCol="0">
              <a:spAutoFit/>
            </a:bodyPr>
            <a:lstStyle/>
            <a:p>
              <a:pPr algn="ctr"/>
              <a:r>
                <a:rPr lang="en-US" sz="400" dirty="0" smtClean="0"/>
                <a:t>Faunal Analysis</a:t>
              </a:r>
              <a:endParaRPr lang="en-US" sz="400" dirty="0"/>
            </a:p>
          </p:txBody>
        </p:sp>
      </p:grpSp>
      <p:sp>
        <p:nvSpPr>
          <p:cNvPr id="5" name="TextBox 4"/>
          <p:cNvSpPr txBox="1"/>
          <p:nvPr/>
        </p:nvSpPr>
        <p:spPr>
          <a:xfrm>
            <a:off x="2971800" y="0"/>
            <a:ext cx="3048000" cy="338554"/>
          </a:xfrm>
          <a:prstGeom prst="rect">
            <a:avLst/>
          </a:prstGeom>
          <a:solidFill>
            <a:srgbClr val="FFC000"/>
          </a:solidFill>
        </p:spPr>
        <p:txBody>
          <a:bodyPr wrap="square" rtlCol="0">
            <a:spAutoFit/>
          </a:bodyPr>
          <a:lstStyle/>
          <a:p>
            <a:pPr algn="ctr"/>
            <a:r>
              <a:rPr lang="en-US" sz="1600" dirty="0" err="1" smtClean="0"/>
              <a:t>Analizar</a:t>
            </a:r>
            <a:r>
              <a:rPr lang="en-US" sz="1600" dirty="0" smtClean="0"/>
              <a:t> de Fauna </a:t>
            </a:r>
            <a:r>
              <a:rPr lang="en-US" sz="1600" dirty="0" err="1" smtClean="0"/>
              <a:t>Nematodo</a:t>
            </a:r>
            <a:endParaRPr lang="en-US" sz="16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descr="Group.jpg"/>
          <p:cNvPicPr>
            <a:picLocks noChangeAspect="1"/>
          </p:cNvPicPr>
          <p:nvPr/>
        </p:nvPicPr>
        <p:blipFill>
          <a:blip r:embed="rId3" cstate="print">
            <a:lum bright="14000"/>
          </a:blip>
          <a:srcRect/>
          <a:stretch>
            <a:fillRect/>
          </a:stretch>
        </p:blipFill>
        <p:spPr bwMode="auto">
          <a:xfrm>
            <a:off x="0" y="0"/>
            <a:ext cx="9144000" cy="6858000"/>
          </a:xfrm>
          <a:prstGeom prst="rect">
            <a:avLst/>
          </a:prstGeom>
          <a:noFill/>
          <a:ln w="9525">
            <a:noFill/>
            <a:miter lim="800000"/>
            <a:headEnd/>
            <a:tailEnd/>
          </a:ln>
        </p:spPr>
      </p:pic>
      <p:sp>
        <p:nvSpPr>
          <p:cNvPr id="26627" name="Title 1"/>
          <p:cNvSpPr txBox="1">
            <a:spLocks/>
          </p:cNvSpPr>
          <p:nvPr/>
        </p:nvSpPr>
        <p:spPr bwMode="auto">
          <a:xfrm>
            <a:off x="228600" y="5562600"/>
            <a:ext cx="8763000" cy="762000"/>
          </a:xfrm>
          <a:prstGeom prst="rect">
            <a:avLst/>
          </a:prstGeom>
          <a:solidFill>
            <a:srgbClr val="FFFF99"/>
          </a:solidFill>
          <a:ln w="9525">
            <a:noFill/>
            <a:miter lim="800000"/>
            <a:headEnd/>
            <a:tailEnd/>
          </a:ln>
        </p:spPr>
        <p:txBody>
          <a:bodyPr anchor="ctr"/>
          <a:lstStyle/>
          <a:p>
            <a:pPr algn="ctr"/>
            <a:r>
              <a:rPr lang="en-US" sz="3200">
                <a:solidFill>
                  <a:schemeClr val="accent2"/>
                </a:solidFill>
              </a:rPr>
              <a:t>http://plpnemweb.ucdavis.edu/nemaplex</a:t>
            </a:r>
            <a:endParaRPr lang="en-US" sz="3200" b="1">
              <a:solidFill>
                <a:schemeClr val="accent2"/>
              </a:solidFill>
              <a:latin typeface="Calibri" pitchFamily="34" charset="0"/>
            </a:endParaRPr>
          </a:p>
        </p:txBody>
      </p:sp>
      <p:sp>
        <p:nvSpPr>
          <p:cNvPr id="4" name="TextBox 6"/>
          <p:cNvSpPr txBox="1">
            <a:spLocks noChangeArrowheads="1"/>
          </p:cNvSpPr>
          <p:nvPr/>
        </p:nvSpPr>
        <p:spPr bwMode="auto">
          <a:xfrm>
            <a:off x="682625" y="533400"/>
            <a:ext cx="7839005" cy="5016758"/>
          </a:xfrm>
          <a:prstGeom prst="rect">
            <a:avLst/>
          </a:prstGeom>
          <a:solidFill>
            <a:schemeClr val="bg2">
              <a:lumMod val="75000"/>
            </a:schemeClr>
          </a:solidFill>
          <a:ln w="9525">
            <a:noFill/>
            <a:miter lim="800000"/>
            <a:headEnd/>
            <a:tailEnd/>
          </a:ln>
        </p:spPr>
        <p:txBody>
          <a:bodyPr wrap="none">
            <a:spAutoFit/>
          </a:bodyPr>
          <a:lstStyle/>
          <a:p>
            <a:pPr>
              <a:defRPr/>
            </a:pPr>
            <a:endParaRPr lang="en-US" sz="2000" dirty="0"/>
          </a:p>
          <a:p>
            <a:pPr>
              <a:defRPr/>
            </a:pPr>
            <a:endParaRPr lang="en-US" sz="2000" dirty="0"/>
          </a:p>
          <a:p>
            <a:pPr>
              <a:defRPr/>
            </a:pPr>
            <a:r>
              <a:rPr lang="en-US" sz="2000" dirty="0" err="1" smtClean="0"/>
              <a:t>Temas</a:t>
            </a:r>
            <a:r>
              <a:rPr lang="en-US" sz="2000" dirty="0" smtClean="0"/>
              <a:t> </a:t>
            </a:r>
            <a:r>
              <a:rPr lang="en-US" sz="2000" dirty="0" err="1" smtClean="0"/>
              <a:t>Emergentes</a:t>
            </a:r>
            <a:r>
              <a:rPr lang="en-US" sz="2000" dirty="0" smtClean="0"/>
              <a:t> en la </a:t>
            </a:r>
            <a:r>
              <a:rPr lang="en-US" sz="2000" dirty="0" err="1" smtClean="0"/>
              <a:t>Administración</a:t>
            </a:r>
            <a:r>
              <a:rPr lang="en-US" sz="2000" dirty="0" smtClean="0"/>
              <a:t> del </a:t>
            </a:r>
            <a:r>
              <a:rPr lang="en-US" sz="2000" dirty="0" err="1" smtClean="0"/>
              <a:t>Suelo</a:t>
            </a:r>
            <a:r>
              <a:rPr lang="en-US" sz="2000" dirty="0" smtClean="0"/>
              <a:t>:</a:t>
            </a:r>
            <a:endParaRPr lang="en-US" sz="2000" dirty="0"/>
          </a:p>
          <a:p>
            <a:pPr>
              <a:defRPr/>
            </a:pPr>
            <a:endParaRPr lang="en-US" sz="2000" dirty="0"/>
          </a:p>
          <a:p>
            <a:pPr marL="457200" indent="-457200">
              <a:buAutoNum type="arabicPeriod"/>
              <a:defRPr/>
            </a:pPr>
            <a:r>
              <a:rPr lang="en-US" sz="2000" dirty="0" err="1" smtClean="0"/>
              <a:t>Proporciona</a:t>
            </a:r>
            <a:r>
              <a:rPr lang="en-US" sz="2000" dirty="0" smtClean="0"/>
              <a:t> </a:t>
            </a:r>
            <a:r>
              <a:rPr lang="en-US" sz="2000" dirty="0" err="1" smtClean="0"/>
              <a:t>recursos</a:t>
            </a:r>
            <a:r>
              <a:rPr lang="en-US" sz="2000" dirty="0" smtClean="0"/>
              <a:t> </a:t>
            </a:r>
            <a:r>
              <a:rPr lang="en-US" sz="2000" dirty="0" err="1" smtClean="0"/>
              <a:t>suficientes</a:t>
            </a:r>
            <a:r>
              <a:rPr lang="en-US" sz="2000" dirty="0" smtClean="0"/>
              <a:t> y </a:t>
            </a:r>
            <a:r>
              <a:rPr lang="en-US" sz="2000" dirty="0" err="1" smtClean="0"/>
              <a:t>continuos</a:t>
            </a:r>
            <a:r>
              <a:rPr lang="en-US" sz="2000" dirty="0" smtClean="0"/>
              <a:t> </a:t>
            </a:r>
            <a:r>
              <a:rPr lang="en-US" sz="2000" dirty="0" err="1" smtClean="0"/>
              <a:t>para</a:t>
            </a:r>
            <a:r>
              <a:rPr lang="en-US" sz="2000" dirty="0" smtClean="0"/>
              <a:t> </a:t>
            </a:r>
            <a:r>
              <a:rPr lang="en-US" sz="2000" dirty="0" err="1" smtClean="0"/>
              <a:t>sostener</a:t>
            </a:r>
            <a:r>
              <a:rPr lang="en-US" sz="2000" dirty="0" smtClean="0"/>
              <a:t> </a:t>
            </a:r>
            <a:r>
              <a:rPr lang="en-US" sz="2000" dirty="0" err="1" smtClean="0"/>
              <a:t>las</a:t>
            </a:r>
            <a:r>
              <a:rPr lang="en-US" sz="2000" dirty="0" smtClean="0"/>
              <a:t> </a:t>
            </a:r>
          </a:p>
          <a:p>
            <a:pPr marL="457200" indent="-457200">
              <a:defRPr/>
            </a:pPr>
            <a:r>
              <a:rPr lang="en-US" sz="2000" dirty="0" smtClean="0"/>
              <a:t>	</a:t>
            </a:r>
            <a:r>
              <a:rPr lang="en-US" sz="2000" dirty="0" err="1" smtClean="0"/>
              <a:t>funciones</a:t>
            </a:r>
            <a:r>
              <a:rPr lang="en-US" sz="2000" dirty="0" smtClean="0"/>
              <a:t> </a:t>
            </a:r>
            <a:r>
              <a:rPr lang="en-US" sz="2000" dirty="0" err="1" smtClean="0"/>
              <a:t>deseadas</a:t>
            </a:r>
            <a:endParaRPr lang="en-US" sz="2000" dirty="0"/>
          </a:p>
          <a:p>
            <a:pPr marL="342900" indent="-342900">
              <a:buFontTx/>
              <a:buAutoNum type="arabicPeriod"/>
              <a:defRPr/>
            </a:pPr>
            <a:endParaRPr lang="en-US" sz="2000" dirty="0"/>
          </a:p>
          <a:p>
            <a:pPr marL="342900" indent="-342900">
              <a:defRPr/>
            </a:pPr>
            <a:r>
              <a:rPr lang="en-US" sz="2000" dirty="0"/>
              <a:t>2.    </a:t>
            </a:r>
            <a:r>
              <a:rPr lang="en-US" sz="2000" dirty="0" err="1" smtClean="0"/>
              <a:t>Crea</a:t>
            </a:r>
            <a:r>
              <a:rPr lang="en-US" sz="2000" dirty="0" smtClean="0"/>
              <a:t> </a:t>
            </a:r>
            <a:r>
              <a:rPr lang="en-US" sz="2000" dirty="0" err="1" smtClean="0"/>
              <a:t>condiciones</a:t>
            </a:r>
            <a:r>
              <a:rPr lang="en-US" sz="2000" dirty="0" smtClean="0"/>
              <a:t> </a:t>
            </a:r>
            <a:r>
              <a:rPr lang="en-US" sz="2000" dirty="0"/>
              <a:t>favorable </a:t>
            </a:r>
            <a:r>
              <a:rPr lang="en-US" sz="2000" dirty="0" err="1" smtClean="0"/>
              <a:t>para</a:t>
            </a:r>
            <a:r>
              <a:rPr lang="en-US" sz="2000" dirty="0" smtClean="0"/>
              <a:t> </a:t>
            </a:r>
            <a:r>
              <a:rPr lang="en-US" sz="2000" dirty="0" err="1" smtClean="0"/>
              <a:t>las</a:t>
            </a:r>
            <a:r>
              <a:rPr lang="en-US" sz="2000" dirty="0" smtClean="0"/>
              <a:t> </a:t>
            </a:r>
            <a:r>
              <a:rPr lang="en-US" sz="2000" dirty="0" err="1" smtClean="0"/>
              <a:t>componentes</a:t>
            </a:r>
            <a:r>
              <a:rPr lang="en-US" sz="2000" dirty="0" smtClean="0"/>
              <a:t> </a:t>
            </a:r>
            <a:r>
              <a:rPr lang="en-US" sz="2000" dirty="0" err="1" smtClean="0"/>
              <a:t>sistemas</a:t>
            </a:r>
            <a:endParaRPr lang="en-US" sz="2000" dirty="0"/>
          </a:p>
          <a:p>
            <a:pPr marL="342900" indent="-342900">
              <a:buFontTx/>
              <a:buAutoNum type="arabicPeriod"/>
              <a:defRPr/>
            </a:pPr>
            <a:endParaRPr lang="en-US" sz="2000" dirty="0"/>
          </a:p>
          <a:p>
            <a:pPr marL="457200" indent="-457200">
              <a:buFont typeface="+mj-lt"/>
              <a:buAutoNum type="arabicPeriod" startAt="3"/>
              <a:defRPr/>
            </a:pPr>
            <a:r>
              <a:rPr lang="en-US" sz="2000" dirty="0" err="1" smtClean="0"/>
              <a:t>Facilita</a:t>
            </a:r>
            <a:r>
              <a:rPr lang="en-US" sz="2000" dirty="0" smtClean="0"/>
              <a:t> </a:t>
            </a:r>
            <a:r>
              <a:rPr lang="en-US" sz="2000" dirty="0" err="1" smtClean="0"/>
              <a:t>connectance</a:t>
            </a:r>
            <a:r>
              <a:rPr lang="en-US" sz="2000" dirty="0" smtClean="0"/>
              <a:t> de </a:t>
            </a:r>
            <a:r>
              <a:rPr lang="en-US" sz="2000" dirty="0" err="1" smtClean="0"/>
              <a:t>las</a:t>
            </a:r>
            <a:r>
              <a:rPr lang="en-US" sz="2000" dirty="0" smtClean="0"/>
              <a:t> </a:t>
            </a:r>
            <a:r>
              <a:rPr lang="en-US" sz="2000" dirty="0" err="1" smtClean="0"/>
              <a:t>gremios</a:t>
            </a:r>
            <a:r>
              <a:rPr lang="en-US" sz="2000" dirty="0" smtClean="0"/>
              <a:t> </a:t>
            </a:r>
            <a:r>
              <a:rPr lang="en-US" sz="2000" dirty="0" err="1" smtClean="0"/>
              <a:t>recíprocandos</a:t>
            </a:r>
            <a:endParaRPr lang="en-US" sz="2000" dirty="0"/>
          </a:p>
          <a:p>
            <a:pPr marL="457200" indent="-457200">
              <a:buFontTx/>
              <a:buAutoNum type="arabicPeriod" startAt="3"/>
              <a:defRPr/>
            </a:pPr>
            <a:endParaRPr lang="en-US" sz="2000" dirty="0"/>
          </a:p>
          <a:p>
            <a:pPr marL="457200" indent="-457200">
              <a:buFont typeface="+mj-lt"/>
              <a:buAutoNum type="arabicPeriod" startAt="3"/>
              <a:defRPr/>
            </a:pPr>
            <a:r>
              <a:rPr lang="en-US" sz="2000" dirty="0" err="1" smtClean="0"/>
              <a:t>Evalua</a:t>
            </a:r>
            <a:r>
              <a:rPr lang="en-US" sz="2000" dirty="0" smtClean="0"/>
              <a:t> el </a:t>
            </a:r>
            <a:r>
              <a:rPr lang="en-US" sz="2000" dirty="0" err="1" smtClean="0"/>
              <a:t>tamaño</a:t>
            </a:r>
            <a:r>
              <a:rPr lang="en-US" sz="2000" dirty="0" smtClean="0"/>
              <a:t> de </a:t>
            </a:r>
            <a:r>
              <a:rPr lang="en-US" sz="2000" dirty="0" err="1" smtClean="0"/>
              <a:t>servicos</a:t>
            </a:r>
            <a:r>
              <a:rPr lang="en-US" sz="2000" dirty="0" smtClean="0"/>
              <a:t> </a:t>
            </a:r>
            <a:r>
              <a:rPr lang="en-US" sz="2000" dirty="0" err="1" smtClean="0"/>
              <a:t>basado</a:t>
            </a:r>
            <a:r>
              <a:rPr lang="en-US" sz="2000" dirty="0" smtClean="0"/>
              <a:t> en el </a:t>
            </a:r>
            <a:r>
              <a:rPr lang="en-US" sz="2000" dirty="0" err="1" smtClean="0"/>
              <a:t>análasis</a:t>
            </a:r>
            <a:r>
              <a:rPr lang="en-US" sz="2000" dirty="0" smtClean="0"/>
              <a:t> faunal y </a:t>
            </a:r>
            <a:endParaRPr lang="en-US" sz="2000" dirty="0"/>
          </a:p>
          <a:p>
            <a:pPr marL="342900" indent="-342900">
              <a:defRPr/>
            </a:pPr>
            <a:r>
              <a:rPr lang="en-US" sz="2000" dirty="0"/>
              <a:t>	  </a:t>
            </a:r>
            <a:r>
              <a:rPr lang="en-US" sz="2000" dirty="0" err="1" smtClean="0"/>
              <a:t>huellas</a:t>
            </a:r>
            <a:r>
              <a:rPr lang="en-US" sz="2000" dirty="0" smtClean="0"/>
              <a:t> </a:t>
            </a:r>
            <a:r>
              <a:rPr lang="en-US" sz="2000" dirty="0" err="1" smtClean="0"/>
              <a:t>metabolicas</a:t>
            </a:r>
            <a:r>
              <a:rPr lang="en-US" sz="2000" dirty="0" smtClean="0"/>
              <a:t> de los </a:t>
            </a:r>
            <a:r>
              <a:rPr lang="en-US" sz="2000" dirty="0" err="1" smtClean="0"/>
              <a:t>componentes</a:t>
            </a:r>
            <a:r>
              <a:rPr lang="en-US" sz="2000" dirty="0" smtClean="0"/>
              <a:t> </a:t>
            </a:r>
            <a:r>
              <a:rPr lang="en-US" sz="2000" dirty="0" err="1" smtClean="0"/>
              <a:t>funcionales</a:t>
            </a:r>
            <a:endParaRPr lang="en-US" sz="2000" dirty="0" smtClean="0"/>
          </a:p>
          <a:p>
            <a:pPr marL="342900" indent="-342900">
              <a:defRPr/>
            </a:pPr>
            <a:endParaRPr lang="en-US" sz="2000" dirty="0" smtClean="0"/>
          </a:p>
          <a:p>
            <a:pPr marL="457200" indent="-457200">
              <a:buAutoNum type="arabicPeriod" startAt="5"/>
              <a:defRPr/>
            </a:pPr>
            <a:r>
              <a:rPr lang="en-US" sz="2000" dirty="0" err="1" smtClean="0"/>
              <a:t>Valida</a:t>
            </a:r>
            <a:r>
              <a:rPr lang="en-US" sz="2000" dirty="0" smtClean="0"/>
              <a:t> y </a:t>
            </a:r>
            <a:r>
              <a:rPr lang="en-US" sz="2000" dirty="0" err="1" smtClean="0"/>
              <a:t>efectua</a:t>
            </a:r>
            <a:r>
              <a:rPr lang="en-US" sz="2000" dirty="0" smtClean="0"/>
              <a:t> </a:t>
            </a:r>
            <a:r>
              <a:rPr lang="en-US" sz="2000" dirty="0" err="1" smtClean="0"/>
              <a:t>las</a:t>
            </a:r>
            <a:r>
              <a:rPr lang="en-US" sz="2000" dirty="0" smtClean="0"/>
              <a:t> </a:t>
            </a:r>
            <a:r>
              <a:rPr lang="en-US" sz="2000" dirty="0" err="1" smtClean="0"/>
              <a:t>tecnologias</a:t>
            </a:r>
            <a:r>
              <a:rPr lang="en-US" sz="2000" dirty="0" smtClean="0"/>
              <a:t> </a:t>
            </a:r>
            <a:r>
              <a:rPr lang="en-US" sz="2000" dirty="0" err="1" smtClean="0"/>
              <a:t>nuevas</a:t>
            </a:r>
            <a:endParaRPr lang="en-US" sz="2000" dirty="0" smtClean="0"/>
          </a:p>
          <a:p>
            <a:pPr marL="457200" indent="-457200">
              <a:buAutoNum type="arabicPeriod" startAt="5"/>
              <a:defRPr/>
            </a:pPr>
            <a:endParaRPr lang="en-US" sz="20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atapaloSunsetSep08"/>
          <p:cNvPicPr>
            <a:picLocks noChangeAspect="1" noChangeArrowheads="1"/>
          </p:cNvPicPr>
          <p:nvPr/>
        </p:nvPicPr>
        <p:blipFill>
          <a:blip r:embed="rId2" cstate="print"/>
          <a:srcRect/>
          <a:stretch>
            <a:fillRect/>
          </a:stretch>
        </p:blipFill>
        <p:spPr bwMode="auto">
          <a:xfrm>
            <a:off x="0" y="3175"/>
            <a:ext cx="9140825" cy="6854825"/>
          </a:xfrm>
          <a:prstGeom prst="rect">
            <a:avLst/>
          </a:prstGeom>
          <a:noFill/>
          <a:ln w="9525">
            <a:noFill/>
            <a:miter lim="800000"/>
            <a:headEnd/>
            <a:tailEnd/>
          </a:ln>
        </p:spPr>
      </p:pic>
      <p:sp>
        <p:nvSpPr>
          <p:cNvPr id="5" name="Title 1"/>
          <p:cNvSpPr txBox="1">
            <a:spLocks/>
          </p:cNvSpPr>
          <p:nvPr/>
        </p:nvSpPr>
        <p:spPr bwMode="auto">
          <a:xfrm>
            <a:off x="228600" y="5562600"/>
            <a:ext cx="8763000" cy="762000"/>
          </a:xfrm>
          <a:prstGeom prst="rect">
            <a:avLst/>
          </a:prstGeom>
          <a:solidFill>
            <a:srgbClr val="FFFF99"/>
          </a:solidFill>
          <a:ln w="9525">
            <a:noFill/>
            <a:miter lim="800000"/>
            <a:headEnd/>
            <a:tailEnd/>
          </a:ln>
        </p:spPr>
        <p:txBody>
          <a:bodyPr anchor="ctr"/>
          <a:lstStyle/>
          <a:p>
            <a:pPr algn="ctr"/>
            <a:r>
              <a:rPr lang="en-US" sz="3200" dirty="0">
                <a:solidFill>
                  <a:schemeClr val="accent2"/>
                </a:solidFill>
              </a:rPr>
              <a:t>http://plpnemweb.ucdavis.edu/nemaplex</a:t>
            </a:r>
            <a:endParaRPr lang="en-US" sz="3200" b="1" dirty="0">
              <a:solidFill>
                <a:schemeClr val="accent2"/>
              </a:solidFill>
              <a:latin typeface="Calibri" pitchFamily="34" charset="0"/>
            </a:endParaRPr>
          </a:p>
        </p:txBody>
      </p:sp>
      <p:sp>
        <p:nvSpPr>
          <p:cNvPr id="6" name="Title 1"/>
          <p:cNvSpPr txBox="1">
            <a:spLocks/>
          </p:cNvSpPr>
          <p:nvPr/>
        </p:nvSpPr>
        <p:spPr bwMode="auto">
          <a:xfrm>
            <a:off x="3200400" y="1600200"/>
            <a:ext cx="2438400" cy="762000"/>
          </a:xfrm>
          <a:prstGeom prst="rect">
            <a:avLst/>
          </a:prstGeom>
          <a:solidFill>
            <a:srgbClr val="FFFF99"/>
          </a:solidFill>
          <a:ln w="9525">
            <a:noFill/>
            <a:miter lim="800000"/>
            <a:headEnd/>
            <a:tailEnd/>
          </a:ln>
        </p:spPr>
        <p:txBody>
          <a:bodyPr anchor="ctr"/>
          <a:lstStyle/>
          <a:p>
            <a:pPr algn="ctr"/>
            <a:r>
              <a:rPr lang="en-US" sz="3200" dirty="0" smtClean="0">
                <a:solidFill>
                  <a:schemeClr val="accent2"/>
                </a:solidFill>
              </a:rPr>
              <a:t>Gracias!</a:t>
            </a:r>
            <a:endParaRPr lang="en-US" sz="3200" b="1" dirty="0">
              <a:solidFill>
                <a:schemeClr val="accent2"/>
              </a:solidFill>
              <a:latin typeface="Calibri"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609600" y="990600"/>
            <a:ext cx="7239000" cy="533400"/>
          </a:xfrm>
          <a:prstGeom prst="rect">
            <a:avLst/>
          </a:prstGeom>
          <a:noFill/>
          <a:ln w="9525">
            <a:noFill/>
            <a:miter lim="800000"/>
            <a:headEnd/>
            <a:tailEnd/>
          </a:ln>
        </p:spPr>
        <p:txBody>
          <a:bodyPr/>
          <a:lstStyle/>
          <a:p>
            <a:pPr algn="ctr"/>
            <a:r>
              <a:rPr lang="en-US" sz="2400" dirty="0" err="1" smtClean="0">
                <a:solidFill>
                  <a:schemeClr val="tx2"/>
                </a:solidFill>
              </a:rPr>
              <a:t>Sensibilidad</a:t>
            </a:r>
            <a:r>
              <a:rPr lang="en-US" sz="2400" dirty="0" smtClean="0">
                <a:solidFill>
                  <a:schemeClr val="tx2"/>
                </a:solidFill>
              </a:rPr>
              <a:t> de </a:t>
            </a:r>
            <a:r>
              <a:rPr lang="en-US" sz="2400" dirty="0" err="1" smtClean="0">
                <a:solidFill>
                  <a:schemeClr val="tx2"/>
                </a:solidFill>
              </a:rPr>
              <a:t>Nematodos</a:t>
            </a:r>
            <a:r>
              <a:rPr lang="en-US" sz="2400" dirty="0" smtClean="0">
                <a:solidFill>
                  <a:schemeClr val="tx2"/>
                </a:solidFill>
              </a:rPr>
              <a:t> a </a:t>
            </a:r>
            <a:r>
              <a:rPr lang="en-US" sz="2400" dirty="0" err="1" smtClean="0">
                <a:solidFill>
                  <a:schemeClr val="tx2"/>
                </a:solidFill>
              </a:rPr>
              <a:t>Fertilizante</a:t>
            </a:r>
            <a:r>
              <a:rPr lang="en-US" sz="2400" dirty="0" smtClean="0">
                <a:solidFill>
                  <a:schemeClr val="tx2"/>
                </a:solidFill>
              </a:rPr>
              <a:t> </a:t>
            </a:r>
            <a:r>
              <a:rPr lang="en-US" sz="2400" dirty="0" err="1" smtClean="0">
                <a:solidFill>
                  <a:schemeClr val="tx2"/>
                </a:solidFill>
              </a:rPr>
              <a:t>Minerale</a:t>
            </a:r>
            <a:endParaRPr lang="en-US" sz="2400" dirty="0">
              <a:solidFill>
                <a:schemeClr val="tx2"/>
              </a:solidFill>
            </a:endParaRPr>
          </a:p>
        </p:txBody>
      </p:sp>
      <p:grpSp>
        <p:nvGrpSpPr>
          <p:cNvPr id="2" name="Group 3"/>
          <p:cNvGrpSpPr>
            <a:grpSpLocks/>
          </p:cNvGrpSpPr>
          <p:nvPr/>
        </p:nvGrpSpPr>
        <p:grpSpPr bwMode="auto">
          <a:xfrm>
            <a:off x="609600" y="1600200"/>
            <a:ext cx="7239000" cy="4343400"/>
            <a:chOff x="384" y="1008"/>
            <a:chExt cx="4560" cy="2736"/>
          </a:xfrm>
        </p:grpSpPr>
        <p:sp>
          <p:nvSpPr>
            <p:cNvPr id="46084" name="Rectangle 4"/>
            <p:cNvSpPr>
              <a:spLocks noChangeArrowheads="1"/>
            </p:cNvSpPr>
            <p:nvPr/>
          </p:nvSpPr>
          <p:spPr bwMode="auto">
            <a:xfrm>
              <a:off x="384" y="1008"/>
              <a:ext cx="4560" cy="2736"/>
            </a:xfrm>
            <a:prstGeom prst="rect">
              <a:avLst/>
            </a:prstGeom>
            <a:solidFill>
              <a:schemeClr val="bg1"/>
            </a:solidFill>
            <a:ln w="28575">
              <a:solidFill>
                <a:schemeClr val="tx1"/>
              </a:solidFill>
              <a:miter lim="800000"/>
              <a:headEnd/>
              <a:tailEnd/>
            </a:ln>
          </p:spPr>
          <p:txBody>
            <a:bodyPr wrap="none" anchor="ctr"/>
            <a:lstStyle/>
            <a:p>
              <a:pPr algn="ctr"/>
              <a:endParaRPr lang="en-US" sz="2400"/>
            </a:p>
          </p:txBody>
        </p:sp>
        <p:sp>
          <p:nvSpPr>
            <p:cNvPr id="46085" name="AutoShape 5"/>
            <p:cNvSpPr>
              <a:spLocks noChangeAspect="1" noChangeArrowheads="1" noTextEdit="1"/>
            </p:cNvSpPr>
            <p:nvPr/>
          </p:nvSpPr>
          <p:spPr bwMode="auto">
            <a:xfrm>
              <a:off x="528" y="1104"/>
              <a:ext cx="4347" cy="2499"/>
            </a:xfrm>
            <a:prstGeom prst="rect">
              <a:avLst/>
            </a:prstGeom>
            <a:noFill/>
            <a:ln w="9525">
              <a:noFill/>
              <a:miter lim="800000"/>
              <a:headEnd/>
              <a:tailEnd/>
            </a:ln>
          </p:spPr>
          <p:txBody>
            <a:bodyPr/>
            <a:lstStyle/>
            <a:p>
              <a:endParaRPr lang="en-US"/>
            </a:p>
          </p:txBody>
        </p:sp>
        <p:sp>
          <p:nvSpPr>
            <p:cNvPr id="46086" name="Rectangle 6"/>
            <p:cNvSpPr>
              <a:spLocks noChangeArrowheads="1"/>
            </p:cNvSpPr>
            <p:nvPr/>
          </p:nvSpPr>
          <p:spPr bwMode="auto">
            <a:xfrm>
              <a:off x="528" y="1104"/>
              <a:ext cx="4347" cy="2499"/>
            </a:xfrm>
            <a:prstGeom prst="rect">
              <a:avLst/>
            </a:prstGeom>
            <a:solidFill>
              <a:srgbClr val="FFFFFF"/>
            </a:solidFill>
            <a:ln w="9525">
              <a:noFill/>
              <a:miter lim="800000"/>
              <a:headEnd/>
              <a:tailEnd/>
            </a:ln>
          </p:spPr>
          <p:txBody>
            <a:bodyPr/>
            <a:lstStyle/>
            <a:p>
              <a:endParaRPr lang="en-US"/>
            </a:p>
          </p:txBody>
        </p:sp>
        <p:sp>
          <p:nvSpPr>
            <p:cNvPr id="46087" name="Rectangle 7"/>
            <p:cNvSpPr>
              <a:spLocks noChangeArrowheads="1"/>
            </p:cNvSpPr>
            <p:nvPr/>
          </p:nvSpPr>
          <p:spPr bwMode="auto">
            <a:xfrm>
              <a:off x="1156" y="1404"/>
              <a:ext cx="2360" cy="1640"/>
            </a:xfrm>
            <a:prstGeom prst="rect">
              <a:avLst/>
            </a:prstGeom>
            <a:solidFill>
              <a:srgbClr val="FFFFFF"/>
            </a:solidFill>
            <a:ln w="1588">
              <a:solidFill>
                <a:srgbClr val="FFFFFF"/>
              </a:solidFill>
              <a:miter lim="800000"/>
              <a:headEnd/>
              <a:tailEnd/>
            </a:ln>
          </p:spPr>
          <p:txBody>
            <a:bodyPr/>
            <a:lstStyle/>
            <a:p>
              <a:endParaRPr lang="en-US"/>
            </a:p>
          </p:txBody>
        </p:sp>
        <p:sp>
          <p:nvSpPr>
            <p:cNvPr id="46088" name="Rectangle 8"/>
            <p:cNvSpPr>
              <a:spLocks noChangeArrowheads="1"/>
            </p:cNvSpPr>
            <p:nvPr/>
          </p:nvSpPr>
          <p:spPr bwMode="auto">
            <a:xfrm>
              <a:off x="1440" y="3408"/>
              <a:ext cx="1963" cy="233"/>
            </a:xfrm>
            <a:prstGeom prst="rect">
              <a:avLst/>
            </a:prstGeom>
            <a:noFill/>
            <a:ln w="9525">
              <a:noFill/>
              <a:miter lim="800000"/>
              <a:headEnd/>
              <a:tailEnd/>
            </a:ln>
          </p:spPr>
          <p:txBody>
            <a:bodyPr wrap="none" lIns="0" tIns="0" rIns="0" bIns="0">
              <a:spAutoFit/>
            </a:bodyPr>
            <a:lstStyle/>
            <a:p>
              <a:r>
                <a:rPr lang="en-US" sz="2400" dirty="0" err="1" smtClean="0">
                  <a:solidFill>
                    <a:srgbClr val="000000"/>
                  </a:solidFill>
                </a:rPr>
                <a:t>Concentración</a:t>
              </a:r>
              <a:r>
                <a:rPr lang="en-US" sz="2400" dirty="0" smtClean="0">
                  <a:solidFill>
                    <a:srgbClr val="000000"/>
                  </a:solidFill>
                </a:rPr>
                <a:t> </a:t>
              </a:r>
              <a:r>
                <a:rPr lang="en-US" sz="2400" dirty="0">
                  <a:solidFill>
                    <a:srgbClr val="000000"/>
                  </a:solidFill>
                </a:rPr>
                <a:t>(</a:t>
              </a:r>
              <a:r>
                <a:rPr lang="en-US" sz="2400" dirty="0" err="1">
                  <a:solidFill>
                    <a:srgbClr val="000000"/>
                  </a:solidFill>
                </a:rPr>
                <a:t>mM</a:t>
              </a:r>
              <a:r>
                <a:rPr lang="en-US" sz="2400" dirty="0">
                  <a:solidFill>
                    <a:srgbClr val="000000"/>
                  </a:solidFill>
                </a:rPr>
                <a:t>-N)</a:t>
              </a:r>
              <a:endParaRPr lang="en-US" sz="2400" dirty="0"/>
            </a:p>
          </p:txBody>
        </p:sp>
        <p:sp>
          <p:nvSpPr>
            <p:cNvPr id="46089" name="Line 9"/>
            <p:cNvSpPr>
              <a:spLocks noChangeShapeType="1"/>
            </p:cNvSpPr>
            <p:nvPr/>
          </p:nvSpPr>
          <p:spPr bwMode="auto">
            <a:xfrm>
              <a:off x="1152" y="3024"/>
              <a:ext cx="142" cy="40"/>
            </a:xfrm>
            <a:prstGeom prst="line">
              <a:avLst/>
            </a:prstGeom>
            <a:noFill/>
            <a:ln w="23813">
              <a:solidFill>
                <a:srgbClr val="000000"/>
              </a:solidFill>
              <a:round/>
              <a:headEnd/>
              <a:tailEnd/>
            </a:ln>
          </p:spPr>
          <p:txBody>
            <a:bodyPr/>
            <a:lstStyle/>
            <a:p>
              <a:endParaRPr lang="en-US"/>
            </a:p>
          </p:txBody>
        </p:sp>
        <p:sp>
          <p:nvSpPr>
            <p:cNvPr id="46090" name="Line 10"/>
            <p:cNvSpPr>
              <a:spLocks noChangeShapeType="1"/>
            </p:cNvSpPr>
            <p:nvPr/>
          </p:nvSpPr>
          <p:spPr bwMode="auto">
            <a:xfrm>
              <a:off x="1337" y="3044"/>
              <a:ext cx="2179" cy="1"/>
            </a:xfrm>
            <a:prstGeom prst="line">
              <a:avLst/>
            </a:prstGeom>
            <a:noFill/>
            <a:ln w="23813">
              <a:solidFill>
                <a:srgbClr val="000000"/>
              </a:solidFill>
              <a:round/>
              <a:headEnd/>
              <a:tailEnd/>
            </a:ln>
          </p:spPr>
          <p:txBody>
            <a:bodyPr/>
            <a:lstStyle/>
            <a:p>
              <a:endParaRPr lang="en-US"/>
            </a:p>
          </p:txBody>
        </p:sp>
        <p:sp>
          <p:nvSpPr>
            <p:cNvPr id="46091" name="Line 11"/>
            <p:cNvSpPr>
              <a:spLocks noChangeShapeType="1"/>
            </p:cNvSpPr>
            <p:nvPr/>
          </p:nvSpPr>
          <p:spPr bwMode="auto">
            <a:xfrm flipV="1">
              <a:off x="1277" y="3030"/>
              <a:ext cx="29" cy="29"/>
            </a:xfrm>
            <a:prstGeom prst="line">
              <a:avLst/>
            </a:prstGeom>
            <a:noFill/>
            <a:ln w="23813">
              <a:solidFill>
                <a:srgbClr val="000000"/>
              </a:solidFill>
              <a:round/>
              <a:headEnd/>
              <a:tailEnd/>
            </a:ln>
          </p:spPr>
          <p:txBody>
            <a:bodyPr/>
            <a:lstStyle/>
            <a:p>
              <a:endParaRPr lang="en-US"/>
            </a:p>
          </p:txBody>
        </p:sp>
        <p:sp>
          <p:nvSpPr>
            <p:cNvPr id="46092" name="Line 12"/>
            <p:cNvSpPr>
              <a:spLocks noChangeShapeType="1"/>
            </p:cNvSpPr>
            <p:nvPr/>
          </p:nvSpPr>
          <p:spPr bwMode="auto">
            <a:xfrm flipV="1">
              <a:off x="1323" y="3030"/>
              <a:ext cx="29" cy="29"/>
            </a:xfrm>
            <a:prstGeom prst="line">
              <a:avLst/>
            </a:prstGeom>
            <a:noFill/>
            <a:ln w="23813">
              <a:solidFill>
                <a:srgbClr val="000000"/>
              </a:solidFill>
              <a:round/>
              <a:headEnd/>
              <a:tailEnd/>
            </a:ln>
          </p:spPr>
          <p:txBody>
            <a:bodyPr/>
            <a:lstStyle/>
            <a:p>
              <a:endParaRPr lang="en-US"/>
            </a:p>
          </p:txBody>
        </p:sp>
        <p:sp>
          <p:nvSpPr>
            <p:cNvPr id="46093" name="Line 13"/>
            <p:cNvSpPr>
              <a:spLocks noChangeShapeType="1"/>
            </p:cNvSpPr>
            <p:nvPr/>
          </p:nvSpPr>
          <p:spPr bwMode="auto">
            <a:xfrm flipV="1">
              <a:off x="1248" y="3066"/>
              <a:ext cx="12" cy="6"/>
            </a:xfrm>
            <a:prstGeom prst="line">
              <a:avLst/>
            </a:prstGeom>
            <a:noFill/>
            <a:ln w="23813">
              <a:solidFill>
                <a:srgbClr val="000000"/>
              </a:solidFill>
              <a:round/>
              <a:headEnd/>
              <a:tailEnd/>
            </a:ln>
          </p:spPr>
          <p:txBody>
            <a:bodyPr/>
            <a:lstStyle/>
            <a:p>
              <a:endParaRPr lang="en-US"/>
            </a:p>
          </p:txBody>
        </p:sp>
        <p:sp>
          <p:nvSpPr>
            <p:cNvPr id="46094" name="Line 14"/>
            <p:cNvSpPr>
              <a:spLocks noChangeShapeType="1"/>
            </p:cNvSpPr>
            <p:nvPr/>
          </p:nvSpPr>
          <p:spPr bwMode="auto">
            <a:xfrm flipV="1">
              <a:off x="2322" y="3044"/>
              <a:ext cx="1" cy="50"/>
            </a:xfrm>
            <a:prstGeom prst="line">
              <a:avLst/>
            </a:prstGeom>
            <a:noFill/>
            <a:ln w="23813">
              <a:solidFill>
                <a:srgbClr val="000000"/>
              </a:solidFill>
              <a:round/>
              <a:headEnd/>
              <a:tailEnd/>
            </a:ln>
          </p:spPr>
          <p:txBody>
            <a:bodyPr/>
            <a:lstStyle/>
            <a:p>
              <a:endParaRPr lang="en-US"/>
            </a:p>
          </p:txBody>
        </p:sp>
        <p:sp>
          <p:nvSpPr>
            <p:cNvPr id="46095" name="Line 15"/>
            <p:cNvSpPr>
              <a:spLocks noChangeShapeType="1"/>
            </p:cNvSpPr>
            <p:nvPr/>
          </p:nvSpPr>
          <p:spPr bwMode="auto">
            <a:xfrm flipV="1">
              <a:off x="3337" y="3044"/>
              <a:ext cx="1" cy="50"/>
            </a:xfrm>
            <a:prstGeom prst="line">
              <a:avLst/>
            </a:prstGeom>
            <a:noFill/>
            <a:ln w="23813">
              <a:solidFill>
                <a:srgbClr val="000000"/>
              </a:solidFill>
              <a:round/>
              <a:headEnd/>
              <a:tailEnd/>
            </a:ln>
          </p:spPr>
          <p:txBody>
            <a:bodyPr/>
            <a:lstStyle/>
            <a:p>
              <a:endParaRPr lang="en-US"/>
            </a:p>
          </p:txBody>
        </p:sp>
        <p:sp>
          <p:nvSpPr>
            <p:cNvPr id="46096" name="Line 16"/>
            <p:cNvSpPr>
              <a:spLocks noChangeShapeType="1"/>
            </p:cNvSpPr>
            <p:nvPr/>
          </p:nvSpPr>
          <p:spPr bwMode="auto">
            <a:xfrm flipV="1">
              <a:off x="1156" y="3044"/>
              <a:ext cx="1" cy="25"/>
            </a:xfrm>
            <a:prstGeom prst="line">
              <a:avLst/>
            </a:prstGeom>
            <a:noFill/>
            <a:ln w="23813">
              <a:solidFill>
                <a:srgbClr val="000000"/>
              </a:solidFill>
              <a:round/>
              <a:headEnd/>
              <a:tailEnd/>
            </a:ln>
          </p:spPr>
          <p:txBody>
            <a:bodyPr/>
            <a:lstStyle/>
            <a:p>
              <a:endParaRPr lang="en-US"/>
            </a:p>
          </p:txBody>
        </p:sp>
        <p:sp>
          <p:nvSpPr>
            <p:cNvPr id="46097" name="Line 17"/>
            <p:cNvSpPr>
              <a:spLocks noChangeShapeType="1"/>
            </p:cNvSpPr>
            <p:nvPr/>
          </p:nvSpPr>
          <p:spPr bwMode="auto">
            <a:xfrm flipV="1">
              <a:off x="1613" y="3044"/>
              <a:ext cx="1" cy="25"/>
            </a:xfrm>
            <a:prstGeom prst="line">
              <a:avLst/>
            </a:prstGeom>
            <a:noFill/>
            <a:ln w="23813">
              <a:solidFill>
                <a:srgbClr val="000000"/>
              </a:solidFill>
              <a:round/>
              <a:headEnd/>
              <a:tailEnd/>
            </a:ln>
          </p:spPr>
          <p:txBody>
            <a:bodyPr/>
            <a:lstStyle/>
            <a:p>
              <a:endParaRPr lang="en-US"/>
            </a:p>
          </p:txBody>
        </p:sp>
        <p:sp>
          <p:nvSpPr>
            <p:cNvPr id="46098" name="Line 18"/>
            <p:cNvSpPr>
              <a:spLocks noChangeShapeType="1"/>
            </p:cNvSpPr>
            <p:nvPr/>
          </p:nvSpPr>
          <p:spPr bwMode="auto">
            <a:xfrm flipV="1">
              <a:off x="1791" y="3044"/>
              <a:ext cx="1" cy="25"/>
            </a:xfrm>
            <a:prstGeom prst="line">
              <a:avLst/>
            </a:prstGeom>
            <a:noFill/>
            <a:ln w="23813">
              <a:solidFill>
                <a:srgbClr val="000000"/>
              </a:solidFill>
              <a:round/>
              <a:headEnd/>
              <a:tailEnd/>
            </a:ln>
          </p:spPr>
          <p:txBody>
            <a:bodyPr/>
            <a:lstStyle/>
            <a:p>
              <a:endParaRPr lang="en-US"/>
            </a:p>
          </p:txBody>
        </p:sp>
        <p:sp>
          <p:nvSpPr>
            <p:cNvPr id="46099" name="Line 19"/>
            <p:cNvSpPr>
              <a:spLocks noChangeShapeType="1"/>
            </p:cNvSpPr>
            <p:nvPr/>
          </p:nvSpPr>
          <p:spPr bwMode="auto">
            <a:xfrm flipV="1">
              <a:off x="1918" y="3044"/>
              <a:ext cx="1" cy="25"/>
            </a:xfrm>
            <a:prstGeom prst="line">
              <a:avLst/>
            </a:prstGeom>
            <a:noFill/>
            <a:ln w="23813">
              <a:solidFill>
                <a:srgbClr val="000000"/>
              </a:solidFill>
              <a:round/>
              <a:headEnd/>
              <a:tailEnd/>
            </a:ln>
          </p:spPr>
          <p:txBody>
            <a:bodyPr/>
            <a:lstStyle/>
            <a:p>
              <a:endParaRPr lang="en-US"/>
            </a:p>
          </p:txBody>
        </p:sp>
        <p:sp>
          <p:nvSpPr>
            <p:cNvPr id="46100" name="Line 20"/>
            <p:cNvSpPr>
              <a:spLocks noChangeShapeType="1"/>
            </p:cNvSpPr>
            <p:nvPr/>
          </p:nvSpPr>
          <p:spPr bwMode="auto">
            <a:xfrm flipV="1">
              <a:off x="2016" y="3044"/>
              <a:ext cx="1" cy="25"/>
            </a:xfrm>
            <a:prstGeom prst="line">
              <a:avLst/>
            </a:prstGeom>
            <a:noFill/>
            <a:ln w="23813">
              <a:solidFill>
                <a:srgbClr val="000000"/>
              </a:solidFill>
              <a:round/>
              <a:headEnd/>
              <a:tailEnd/>
            </a:ln>
          </p:spPr>
          <p:txBody>
            <a:bodyPr/>
            <a:lstStyle/>
            <a:p>
              <a:endParaRPr lang="en-US"/>
            </a:p>
          </p:txBody>
        </p:sp>
        <p:sp>
          <p:nvSpPr>
            <p:cNvPr id="46101" name="Line 21"/>
            <p:cNvSpPr>
              <a:spLocks noChangeShapeType="1"/>
            </p:cNvSpPr>
            <p:nvPr/>
          </p:nvSpPr>
          <p:spPr bwMode="auto">
            <a:xfrm flipV="1">
              <a:off x="2097" y="3044"/>
              <a:ext cx="1" cy="25"/>
            </a:xfrm>
            <a:prstGeom prst="line">
              <a:avLst/>
            </a:prstGeom>
            <a:noFill/>
            <a:ln w="23813">
              <a:solidFill>
                <a:srgbClr val="000000"/>
              </a:solidFill>
              <a:round/>
              <a:headEnd/>
              <a:tailEnd/>
            </a:ln>
          </p:spPr>
          <p:txBody>
            <a:bodyPr/>
            <a:lstStyle/>
            <a:p>
              <a:endParaRPr lang="en-US"/>
            </a:p>
          </p:txBody>
        </p:sp>
        <p:sp>
          <p:nvSpPr>
            <p:cNvPr id="46102" name="Line 22"/>
            <p:cNvSpPr>
              <a:spLocks noChangeShapeType="1"/>
            </p:cNvSpPr>
            <p:nvPr/>
          </p:nvSpPr>
          <p:spPr bwMode="auto">
            <a:xfrm flipV="1">
              <a:off x="2165" y="3044"/>
              <a:ext cx="1" cy="25"/>
            </a:xfrm>
            <a:prstGeom prst="line">
              <a:avLst/>
            </a:prstGeom>
            <a:noFill/>
            <a:ln w="23813">
              <a:solidFill>
                <a:srgbClr val="000000"/>
              </a:solidFill>
              <a:round/>
              <a:headEnd/>
              <a:tailEnd/>
            </a:ln>
          </p:spPr>
          <p:txBody>
            <a:bodyPr/>
            <a:lstStyle/>
            <a:p>
              <a:endParaRPr lang="en-US"/>
            </a:p>
          </p:txBody>
        </p:sp>
        <p:sp>
          <p:nvSpPr>
            <p:cNvPr id="46103" name="Line 23"/>
            <p:cNvSpPr>
              <a:spLocks noChangeShapeType="1"/>
            </p:cNvSpPr>
            <p:nvPr/>
          </p:nvSpPr>
          <p:spPr bwMode="auto">
            <a:xfrm flipV="1">
              <a:off x="2224" y="3044"/>
              <a:ext cx="1" cy="25"/>
            </a:xfrm>
            <a:prstGeom prst="line">
              <a:avLst/>
            </a:prstGeom>
            <a:noFill/>
            <a:ln w="23813">
              <a:solidFill>
                <a:srgbClr val="000000"/>
              </a:solidFill>
              <a:round/>
              <a:headEnd/>
              <a:tailEnd/>
            </a:ln>
          </p:spPr>
          <p:txBody>
            <a:bodyPr/>
            <a:lstStyle/>
            <a:p>
              <a:endParaRPr lang="en-US"/>
            </a:p>
          </p:txBody>
        </p:sp>
        <p:sp>
          <p:nvSpPr>
            <p:cNvPr id="46104" name="Line 24"/>
            <p:cNvSpPr>
              <a:spLocks noChangeShapeType="1"/>
            </p:cNvSpPr>
            <p:nvPr/>
          </p:nvSpPr>
          <p:spPr bwMode="auto">
            <a:xfrm flipV="1">
              <a:off x="2276" y="3044"/>
              <a:ext cx="1" cy="25"/>
            </a:xfrm>
            <a:prstGeom prst="line">
              <a:avLst/>
            </a:prstGeom>
            <a:noFill/>
            <a:ln w="23813">
              <a:solidFill>
                <a:srgbClr val="000000"/>
              </a:solidFill>
              <a:round/>
              <a:headEnd/>
              <a:tailEnd/>
            </a:ln>
          </p:spPr>
          <p:txBody>
            <a:bodyPr/>
            <a:lstStyle/>
            <a:p>
              <a:endParaRPr lang="en-US"/>
            </a:p>
          </p:txBody>
        </p:sp>
        <p:sp>
          <p:nvSpPr>
            <p:cNvPr id="46105" name="Line 25"/>
            <p:cNvSpPr>
              <a:spLocks noChangeShapeType="1"/>
            </p:cNvSpPr>
            <p:nvPr/>
          </p:nvSpPr>
          <p:spPr bwMode="auto">
            <a:xfrm flipV="1">
              <a:off x="2627" y="3044"/>
              <a:ext cx="1" cy="25"/>
            </a:xfrm>
            <a:prstGeom prst="line">
              <a:avLst/>
            </a:prstGeom>
            <a:noFill/>
            <a:ln w="23813">
              <a:solidFill>
                <a:srgbClr val="000000"/>
              </a:solidFill>
              <a:round/>
              <a:headEnd/>
              <a:tailEnd/>
            </a:ln>
          </p:spPr>
          <p:txBody>
            <a:bodyPr/>
            <a:lstStyle/>
            <a:p>
              <a:endParaRPr lang="en-US"/>
            </a:p>
          </p:txBody>
        </p:sp>
        <p:sp>
          <p:nvSpPr>
            <p:cNvPr id="46106" name="Line 26"/>
            <p:cNvSpPr>
              <a:spLocks noChangeShapeType="1"/>
            </p:cNvSpPr>
            <p:nvPr/>
          </p:nvSpPr>
          <p:spPr bwMode="auto">
            <a:xfrm flipV="1">
              <a:off x="2806" y="3044"/>
              <a:ext cx="1" cy="25"/>
            </a:xfrm>
            <a:prstGeom prst="line">
              <a:avLst/>
            </a:prstGeom>
            <a:noFill/>
            <a:ln w="23813">
              <a:solidFill>
                <a:srgbClr val="000000"/>
              </a:solidFill>
              <a:round/>
              <a:headEnd/>
              <a:tailEnd/>
            </a:ln>
          </p:spPr>
          <p:txBody>
            <a:bodyPr/>
            <a:lstStyle/>
            <a:p>
              <a:endParaRPr lang="en-US"/>
            </a:p>
          </p:txBody>
        </p:sp>
        <p:sp>
          <p:nvSpPr>
            <p:cNvPr id="46107" name="Line 27"/>
            <p:cNvSpPr>
              <a:spLocks noChangeShapeType="1"/>
            </p:cNvSpPr>
            <p:nvPr/>
          </p:nvSpPr>
          <p:spPr bwMode="auto">
            <a:xfrm flipV="1">
              <a:off x="2933" y="3044"/>
              <a:ext cx="1" cy="25"/>
            </a:xfrm>
            <a:prstGeom prst="line">
              <a:avLst/>
            </a:prstGeom>
            <a:noFill/>
            <a:ln w="23813">
              <a:solidFill>
                <a:srgbClr val="000000"/>
              </a:solidFill>
              <a:round/>
              <a:headEnd/>
              <a:tailEnd/>
            </a:ln>
          </p:spPr>
          <p:txBody>
            <a:bodyPr/>
            <a:lstStyle/>
            <a:p>
              <a:endParaRPr lang="en-US"/>
            </a:p>
          </p:txBody>
        </p:sp>
        <p:sp>
          <p:nvSpPr>
            <p:cNvPr id="46108" name="Line 28"/>
            <p:cNvSpPr>
              <a:spLocks noChangeShapeType="1"/>
            </p:cNvSpPr>
            <p:nvPr/>
          </p:nvSpPr>
          <p:spPr bwMode="auto">
            <a:xfrm flipV="1">
              <a:off x="3031" y="3044"/>
              <a:ext cx="1" cy="25"/>
            </a:xfrm>
            <a:prstGeom prst="line">
              <a:avLst/>
            </a:prstGeom>
            <a:noFill/>
            <a:ln w="23813">
              <a:solidFill>
                <a:srgbClr val="000000"/>
              </a:solidFill>
              <a:round/>
              <a:headEnd/>
              <a:tailEnd/>
            </a:ln>
          </p:spPr>
          <p:txBody>
            <a:bodyPr/>
            <a:lstStyle/>
            <a:p>
              <a:endParaRPr lang="en-US"/>
            </a:p>
          </p:txBody>
        </p:sp>
        <p:sp>
          <p:nvSpPr>
            <p:cNvPr id="46109" name="Line 29"/>
            <p:cNvSpPr>
              <a:spLocks noChangeShapeType="1"/>
            </p:cNvSpPr>
            <p:nvPr/>
          </p:nvSpPr>
          <p:spPr bwMode="auto">
            <a:xfrm flipV="1">
              <a:off x="3111" y="3044"/>
              <a:ext cx="1" cy="25"/>
            </a:xfrm>
            <a:prstGeom prst="line">
              <a:avLst/>
            </a:prstGeom>
            <a:noFill/>
            <a:ln w="23813">
              <a:solidFill>
                <a:srgbClr val="000000"/>
              </a:solidFill>
              <a:round/>
              <a:headEnd/>
              <a:tailEnd/>
            </a:ln>
          </p:spPr>
          <p:txBody>
            <a:bodyPr/>
            <a:lstStyle/>
            <a:p>
              <a:endParaRPr lang="en-US"/>
            </a:p>
          </p:txBody>
        </p:sp>
        <p:sp>
          <p:nvSpPr>
            <p:cNvPr id="46110" name="Line 30"/>
            <p:cNvSpPr>
              <a:spLocks noChangeShapeType="1"/>
            </p:cNvSpPr>
            <p:nvPr/>
          </p:nvSpPr>
          <p:spPr bwMode="auto">
            <a:xfrm flipV="1">
              <a:off x="3179" y="3044"/>
              <a:ext cx="1" cy="25"/>
            </a:xfrm>
            <a:prstGeom prst="line">
              <a:avLst/>
            </a:prstGeom>
            <a:noFill/>
            <a:ln w="23813">
              <a:solidFill>
                <a:srgbClr val="000000"/>
              </a:solidFill>
              <a:round/>
              <a:headEnd/>
              <a:tailEnd/>
            </a:ln>
          </p:spPr>
          <p:txBody>
            <a:bodyPr/>
            <a:lstStyle/>
            <a:p>
              <a:endParaRPr lang="en-US"/>
            </a:p>
          </p:txBody>
        </p:sp>
        <p:sp>
          <p:nvSpPr>
            <p:cNvPr id="46111" name="Line 31"/>
            <p:cNvSpPr>
              <a:spLocks noChangeShapeType="1"/>
            </p:cNvSpPr>
            <p:nvPr/>
          </p:nvSpPr>
          <p:spPr bwMode="auto">
            <a:xfrm flipV="1">
              <a:off x="3239" y="3044"/>
              <a:ext cx="1" cy="25"/>
            </a:xfrm>
            <a:prstGeom prst="line">
              <a:avLst/>
            </a:prstGeom>
            <a:noFill/>
            <a:ln w="23813">
              <a:solidFill>
                <a:srgbClr val="000000"/>
              </a:solidFill>
              <a:round/>
              <a:headEnd/>
              <a:tailEnd/>
            </a:ln>
          </p:spPr>
          <p:txBody>
            <a:bodyPr/>
            <a:lstStyle/>
            <a:p>
              <a:endParaRPr lang="en-US"/>
            </a:p>
          </p:txBody>
        </p:sp>
        <p:sp>
          <p:nvSpPr>
            <p:cNvPr id="46112" name="Line 32"/>
            <p:cNvSpPr>
              <a:spLocks noChangeShapeType="1"/>
            </p:cNvSpPr>
            <p:nvPr/>
          </p:nvSpPr>
          <p:spPr bwMode="auto">
            <a:xfrm flipV="1">
              <a:off x="3290" y="3044"/>
              <a:ext cx="1" cy="25"/>
            </a:xfrm>
            <a:prstGeom prst="line">
              <a:avLst/>
            </a:prstGeom>
            <a:noFill/>
            <a:ln w="23813">
              <a:solidFill>
                <a:srgbClr val="000000"/>
              </a:solidFill>
              <a:round/>
              <a:headEnd/>
              <a:tailEnd/>
            </a:ln>
          </p:spPr>
          <p:txBody>
            <a:bodyPr/>
            <a:lstStyle/>
            <a:p>
              <a:endParaRPr lang="en-US"/>
            </a:p>
          </p:txBody>
        </p:sp>
        <p:sp>
          <p:nvSpPr>
            <p:cNvPr id="46113" name="Rectangle 33"/>
            <p:cNvSpPr>
              <a:spLocks noChangeArrowheads="1"/>
            </p:cNvSpPr>
            <p:nvPr/>
          </p:nvSpPr>
          <p:spPr bwMode="auto">
            <a:xfrm>
              <a:off x="1219" y="3158"/>
              <a:ext cx="89" cy="192"/>
            </a:xfrm>
            <a:prstGeom prst="rect">
              <a:avLst/>
            </a:prstGeom>
            <a:noFill/>
            <a:ln w="9525">
              <a:noFill/>
              <a:miter lim="800000"/>
              <a:headEnd/>
              <a:tailEnd/>
            </a:ln>
          </p:spPr>
          <p:txBody>
            <a:bodyPr wrap="none" lIns="0" tIns="0" rIns="0" bIns="0">
              <a:spAutoFit/>
            </a:bodyPr>
            <a:lstStyle/>
            <a:p>
              <a:r>
                <a:rPr lang="en-US" sz="2000">
                  <a:solidFill>
                    <a:srgbClr val="000000"/>
                  </a:solidFill>
                </a:rPr>
                <a:t>0</a:t>
              </a:r>
              <a:endParaRPr lang="en-US" sz="2400"/>
            </a:p>
          </p:txBody>
        </p:sp>
        <p:sp>
          <p:nvSpPr>
            <p:cNvPr id="46114" name="Rectangle 34"/>
            <p:cNvSpPr>
              <a:spLocks noChangeArrowheads="1"/>
            </p:cNvSpPr>
            <p:nvPr/>
          </p:nvSpPr>
          <p:spPr bwMode="auto">
            <a:xfrm>
              <a:off x="2234" y="3158"/>
              <a:ext cx="222" cy="192"/>
            </a:xfrm>
            <a:prstGeom prst="rect">
              <a:avLst/>
            </a:prstGeom>
            <a:noFill/>
            <a:ln w="9525">
              <a:noFill/>
              <a:miter lim="800000"/>
              <a:headEnd/>
              <a:tailEnd/>
            </a:ln>
          </p:spPr>
          <p:txBody>
            <a:bodyPr wrap="none" lIns="0" tIns="0" rIns="0" bIns="0">
              <a:spAutoFit/>
            </a:bodyPr>
            <a:lstStyle/>
            <a:p>
              <a:r>
                <a:rPr lang="en-US" sz="2000">
                  <a:solidFill>
                    <a:srgbClr val="000000"/>
                  </a:solidFill>
                </a:rPr>
                <a:t>0.1</a:t>
              </a:r>
              <a:endParaRPr lang="en-US" sz="2400"/>
            </a:p>
          </p:txBody>
        </p:sp>
        <p:sp>
          <p:nvSpPr>
            <p:cNvPr id="46115" name="Rectangle 35"/>
            <p:cNvSpPr>
              <a:spLocks noChangeArrowheads="1"/>
            </p:cNvSpPr>
            <p:nvPr/>
          </p:nvSpPr>
          <p:spPr bwMode="auto">
            <a:xfrm>
              <a:off x="3301" y="3158"/>
              <a:ext cx="89" cy="192"/>
            </a:xfrm>
            <a:prstGeom prst="rect">
              <a:avLst/>
            </a:prstGeom>
            <a:noFill/>
            <a:ln w="9525">
              <a:noFill/>
              <a:miter lim="800000"/>
              <a:headEnd/>
              <a:tailEnd/>
            </a:ln>
          </p:spPr>
          <p:txBody>
            <a:bodyPr wrap="none" lIns="0" tIns="0" rIns="0" bIns="0">
              <a:spAutoFit/>
            </a:bodyPr>
            <a:lstStyle/>
            <a:p>
              <a:r>
                <a:rPr lang="en-US" sz="2000">
                  <a:solidFill>
                    <a:srgbClr val="000000"/>
                  </a:solidFill>
                </a:rPr>
                <a:t>1</a:t>
              </a:r>
              <a:endParaRPr lang="en-US" sz="2400"/>
            </a:p>
          </p:txBody>
        </p:sp>
        <p:sp>
          <p:nvSpPr>
            <p:cNvPr id="46116" name="Line 36"/>
            <p:cNvSpPr>
              <a:spLocks noChangeShapeType="1"/>
            </p:cNvSpPr>
            <p:nvPr/>
          </p:nvSpPr>
          <p:spPr bwMode="auto">
            <a:xfrm>
              <a:off x="1156" y="1404"/>
              <a:ext cx="135" cy="1"/>
            </a:xfrm>
            <a:prstGeom prst="line">
              <a:avLst/>
            </a:prstGeom>
            <a:noFill/>
            <a:ln w="23813">
              <a:solidFill>
                <a:srgbClr val="000000"/>
              </a:solidFill>
              <a:round/>
              <a:headEnd/>
              <a:tailEnd/>
            </a:ln>
          </p:spPr>
          <p:txBody>
            <a:bodyPr/>
            <a:lstStyle/>
            <a:p>
              <a:endParaRPr lang="en-US"/>
            </a:p>
          </p:txBody>
        </p:sp>
        <p:sp>
          <p:nvSpPr>
            <p:cNvPr id="46117" name="Line 37"/>
            <p:cNvSpPr>
              <a:spLocks noChangeShapeType="1"/>
            </p:cNvSpPr>
            <p:nvPr/>
          </p:nvSpPr>
          <p:spPr bwMode="auto">
            <a:xfrm>
              <a:off x="1337" y="1404"/>
              <a:ext cx="2179" cy="1"/>
            </a:xfrm>
            <a:prstGeom prst="line">
              <a:avLst/>
            </a:prstGeom>
            <a:noFill/>
            <a:ln w="23813">
              <a:solidFill>
                <a:srgbClr val="000000"/>
              </a:solidFill>
              <a:round/>
              <a:headEnd/>
              <a:tailEnd/>
            </a:ln>
          </p:spPr>
          <p:txBody>
            <a:bodyPr/>
            <a:lstStyle/>
            <a:p>
              <a:endParaRPr lang="en-US"/>
            </a:p>
          </p:txBody>
        </p:sp>
        <p:sp>
          <p:nvSpPr>
            <p:cNvPr id="46118" name="Line 38"/>
            <p:cNvSpPr>
              <a:spLocks noChangeShapeType="1"/>
            </p:cNvSpPr>
            <p:nvPr/>
          </p:nvSpPr>
          <p:spPr bwMode="auto">
            <a:xfrm flipV="1">
              <a:off x="1277" y="1389"/>
              <a:ext cx="29" cy="29"/>
            </a:xfrm>
            <a:prstGeom prst="line">
              <a:avLst/>
            </a:prstGeom>
            <a:noFill/>
            <a:ln w="23813">
              <a:solidFill>
                <a:srgbClr val="000000"/>
              </a:solidFill>
              <a:round/>
              <a:headEnd/>
              <a:tailEnd/>
            </a:ln>
          </p:spPr>
          <p:txBody>
            <a:bodyPr/>
            <a:lstStyle/>
            <a:p>
              <a:endParaRPr lang="en-US"/>
            </a:p>
          </p:txBody>
        </p:sp>
        <p:sp>
          <p:nvSpPr>
            <p:cNvPr id="46119" name="Line 39"/>
            <p:cNvSpPr>
              <a:spLocks noChangeShapeType="1"/>
            </p:cNvSpPr>
            <p:nvPr/>
          </p:nvSpPr>
          <p:spPr bwMode="auto">
            <a:xfrm flipV="1">
              <a:off x="1323" y="1389"/>
              <a:ext cx="29" cy="29"/>
            </a:xfrm>
            <a:prstGeom prst="line">
              <a:avLst/>
            </a:prstGeom>
            <a:noFill/>
            <a:ln w="23813">
              <a:solidFill>
                <a:srgbClr val="000000"/>
              </a:solidFill>
              <a:round/>
              <a:headEnd/>
              <a:tailEnd/>
            </a:ln>
          </p:spPr>
          <p:txBody>
            <a:bodyPr/>
            <a:lstStyle/>
            <a:p>
              <a:endParaRPr lang="en-US"/>
            </a:p>
          </p:txBody>
        </p:sp>
        <p:sp>
          <p:nvSpPr>
            <p:cNvPr id="46120" name="Rectangle 40"/>
            <p:cNvSpPr>
              <a:spLocks noChangeArrowheads="1"/>
            </p:cNvSpPr>
            <p:nvPr/>
          </p:nvSpPr>
          <p:spPr bwMode="auto">
            <a:xfrm rot="16200000" flipH="1">
              <a:off x="34" y="2078"/>
              <a:ext cx="1312" cy="233"/>
            </a:xfrm>
            <a:prstGeom prst="rect">
              <a:avLst/>
            </a:prstGeom>
            <a:noFill/>
            <a:ln w="9525">
              <a:noFill/>
              <a:miter lim="800000"/>
              <a:headEnd/>
              <a:tailEnd/>
            </a:ln>
          </p:spPr>
          <p:txBody>
            <a:bodyPr wrap="none" lIns="0" tIns="0" rIns="0" bIns="0">
              <a:spAutoFit/>
            </a:bodyPr>
            <a:lstStyle/>
            <a:p>
              <a:r>
                <a:rPr lang="en-US" sz="2400" dirty="0" err="1" smtClean="0">
                  <a:solidFill>
                    <a:srgbClr val="000000"/>
                  </a:solidFill>
                </a:rPr>
                <a:t>Numeros</a:t>
              </a:r>
              <a:r>
                <a:rPr lang="en-US" sz="2400" dirty="0" smtClean="0">
                  <a:solidFill>
                    <a:srgbClr val="000000"/>
                  </a:solidFill>
                </a:rPr>
                <a:t> </a:t>
              </a:r>
              <a:r>
                <a:rPr lang="en-US" sz="2400" dirty="0" err="1" smtClean="0">
                  <a:solidFill>
                    <a:srgbClr val="000000"/>
                  </a:solidFill>
                </a:rPr>
                <a:t>Vivos</a:t>
              </a:r>
              <a:endParaRPr lang="en-US" sz="2400" dirty="0"/>
            </a:p>
          </p:txBody>
        </p:sp>
        <p:sp>
          <p:nvSpPr>
            <p:cNvPr id="46121" name="Line 41"/>
            <p:cNvSpPr>
              <a:spLocks noChangeShapeType="1"/>
            </p:cNvSpPr>
            <p:nvPr/>
          </p:nvSpPr>
          <p:spPr bwMode="auto">
            <a:xfrm flipV="1">
              <a:off x="1156" y="1404"/>
              <a:ext cx="1" cy="1640"/>
            </a:xfrm>
            <a:prstGeom prst="line">
              <a:avLst/>
            </a:prstGeom>
            <a:noFill/>
            <a:ln w="23813">
              <a:solidFill>
                <a:srgbClr val="000000"/>
              </a:solidFill>
              <a:round/>
              <a:headEnd/>
              <a:tailEnd/>
            </a:ln>
          </p:spPr>
          <p:txBody>
            <a:bodyPr/>
            <a:lstStyle/>
            <a:p>
              <a:endParaRPr lang="en-US"/>
            </a:p>
          </p:txBody>
        </p:sp>
        <p:sp>
          <p:nvSpPr>
            <p:cNvPr id="46122" name="Line 42"/>
            <p:cNvSpPr>
              <a:spLocks noChangeShapeType="1"/>
            </p:cNvSpPr>
            <p:nvPr/>
          </p:nvSpPr>
          <p:spPr bwMode="auto">
            <a:xfrm>
              <a:off x="1136" y="2984"/>
              <a:ext cx="16" cy="40"/>
            </a:xfrm>
            <a:prstGeom prst="line">
              <a:avLst/>
            </a:prstGeom>
            <a:noFill/>
            <a:ln w="23813">
              <a:solidFill>
                <a:srgbClr val="000000"/>
              </a:solidFill>
              <a:round/>
              <a:headEnd/>
              <a:tailEnd/>
            </a:ln>
          </p:spPr>
          <p:txBody>
            <a:bodyPr/>
            <a:lstStyle/>
            <a:p>
              <a:endParaRPr lang="en-US"/>
            </a:p>
          </p:txBody>
        </p:sp>
        <p:sp>
          <p:nvSpPr>
            <p:cNvPr id="46123" name="Line 43"/>
            <p:cNvSpPr>
              <a:spLocks noChangeShapeType="1"/>
            </p:cNvSpPr>
            <p:nvPr/>
          </p:nvSpPr>
          <p:spPr bwMode="auto">
            <a:xfrm>
              <a:off x="1133" y="2604"/>
              <a:ext cx="23" cy="1"/>
            </a:xfrm>
            <a:prstGeom prst="line">
              <a:avLst/>
            </a:prstGeom>
            <a:noFill/>
            <a:ln w="23813">
              <a:solidFill>
                <a:srgbClr val="000000"/>
              </a:solidFill>
              <a:round/>
              <a:headEnd/>
              <a:tailEnd/>
            </a:ln>
          </p:spPr>
          <p:txBody>
            <a:bodyPr/>
            <a:lstStyle/>
            <a:p>
              <a:endParaRPr lang="en-US"/>
            </a:p>
          </p:txBody>
        </p:sp>
        <p:sp>
          <p:nvSpPr>
            <p:cNvPr id="46124" name="Line 44"/>
            <p:cNvSpPr>
              <a:spLocks noChangeShapeType="1"/>
            </p:cNvSpPr>
            <p:nvPr/>
          </p:nvSpPr>
          <p:spPr bwMode="auto">
            <a:xfrm>
              <a:off x="1133" y="2204"/>
              <a:ext cx="23" cy="1"/>
            </a:xfrm>
            <a:prstGeom prst="line">
              <a:avLst/>
            </a:prstGeom>
            <a:noFill/>
            <a:ln w="23813">
              <a:solidFill>
                <a:srgbClr val="000000"/>
              </a:solidFill>
              <a:round/>
              <a:headEnd/>
              <a:tailEnd/>
            </a:ln>
          </p:spPr>
          <p:txBody>
            <a:bodyPr/>
            <a:lstStyle/>
            <a:p>
              <a:endParaRPr lang="en-US"/>
            </a:p>
          </p:txBody>
        </p:sp>
        <p:sp>
          <p:nvSpPr>
            <p:cNvPr id="46125" name="Line 45"/>
            <p:cNvSpPr>
              <a:spLocks noChangeShapeType="1"/>
            </p:cNvSpPr>
            <p:nvPr/>
          </p:nvSpPr>
          <p:spPr bwMode="auto">
            <a:xfrm>
              <a:off x="1133" y="1803"/>
              <a:ext cx="23" cy="1"/>
            </a:xfrm>
            <a:prstGeom prst="line">
              <a:avLst/>
            </a:prstGeom>
            <a:noFill/>
            <a:ln w="23813">
              <a:solidFill>
                <a:srgbClr val="000000"/>
              </a:solidFill>
              <a:round/>
              <a:headEnd/>
              <a:tailEnd/>
            </a:ln>
          </p:spPr>
          <p:txBody>
            <a:bodyPr/>
            <a:lstStyle/>
            <a:p>
              <a:endParaRPr lang="en-US"/>
            </a:p>
          </p:txBody>
        </p:sp>
        <p:sp>
          <p:nvSpPr>
            <p:cNvPr id="46126" name="Line 46"/>
            <p:cNvSpPr>
              <a:spLocks noChangeShapeType="1"/>
            </p:cNvSpPr>
            <p:nvPr/>
          </p:nvSpPr>
          <p:spPr bwMode="auto">
            <a:xfrm>
              <a:off x="1133" y="1404"/>
              <a:ext cx="23" cy="1"/>
            </a:xfrm>
            <a:prstGeom prst="line">
              <a:avLst/>
            </a:prstGeom>
            <a:noFill/>
            <a:ln w="23813">
              <a:solidFill>
                <a:srgbClr val="000000"/>
              </a:solidFill>
              <a:round/>
              <a:headEnd/>
              <a:tailEnd/>
            </a:ln>
          </p:spPr>
          <p:txBody>
            <a:bodyPr/>
            <a:lstStyle/>
            <a:p>
              <a:endParaRPr lang="en-US"/>
            </a:p>
          </p:txBody>
        </p:sp>
        <p:sp>
          <p:nvSpPr>
            <p:cNvPr id="46127" name="Rectangle 47"/>
            <p:cNvSpPr>
              <a:spLocks noChangeArrowheads="1"/>
            </p:cNvSpPr>
            <p:nvPr/>
          </p:nvSpPr>
          <p:spPr bwMode="auto">
            <a:xfrm>
              <a:off x="998" y="2931"/>
              <a:ext cx="89" cy="192"/>
            </a:xfrm>
            <a:prstGeom prst="rect">
              <a:avLst/>
            </a:prstGeom>
            <a:noFill/>
            <a:ln w="9525">
              <a:noFill/>
              <a:miter lim="800000"/>
              <a:headEnd/>
              <a:tailEnd/>
            </a:ln>
          </p:spPr>
          <p:txBody>
            <a:bodyPr wrap="none" lIns="0" tIns="0" rIns="0" bIns="0">
              <a:spAutoFit/>
            </a:bodyPr>
            <a:lstStyle/>
            <a:p>
              <a:r>
                <a:rPr lang="en-US" sz="2000">
                  <a:solidFill>
                    <a:srgbClr val="000000"/>
                  </a:solidFill>
                </a:rPr>
                <a:t>0</a:t>
              </a:r>
              <a:endParaRPr lang="en-US" sz="2400"/>
            </a:p>
          </p:txBody>
        </p:sp>
        <p:sp>
          <p:nvSpPr>
            <p:cNvPr id="46128" name="Rectangle 48"/>
            <p:cNvSpPr>
              <a:spLocks noChangeArrowheads="1"/>
            </p:cNvSpPr>
            <p:nvPr/>
          </p:nvSpPr>
          <p:spPr bwMode="auto">
            <a:xfrm>
              <a:off x="927" y="2530"/>
              <a:ext cx="178" cy="192"/>
            </a:xfrm>
            <a:prstGeom prst="rect">
              <a:avLst/>
            </a:prstGeom>
            <a:noFill/>
            <a:ln w="9525">
              <a:noFill/>
              <a:miter lim="800000"/>
              <a:headEnd/>
              <a:tailEnd/>
            </a:ln>
          </p:spPr>
          <p:txBody>
            <a:bodyPr wrap="none" lIns="0" tIns="0" rIns="0" bIns="0">
              <a:spAutoFit/>
            </a:bodyPr>
            <a:lstStyle/>
            <a:p>
              <a:r>
                <a:rPr lang="en-US" sz="2000">
                  <a:solidFill>
                    <a:srgbClr val="000000"/>
                  </a:solidFill>
                </a:rPr>
                <a:t>50</a:t>
              </a:r>
              <a:endParaRPr lang="en-US" sz="2400"/>
            </a:p>
          </p:txBody>
        </p:sp>
        <p:sp>
          <p:nvSpPr>
            <p:cNvPr id="46129" name="Rectangle 49"/>
            <p:cNvSpPr>
              <a:spLocks noChangeArrowheads="1"/>
            </p:cNvSpPr>
            <p:nvPr/>
          </p:nvSpPr>
          <p:spPr bwMode="auto">
            <a:xfrm>
              <a:off x="856" y="2131"/>
              <a:ext cx="267" cy="192"/>
            </a:xfrm>
            <a:prstGeom prst="rect">
              <a:avLst/>
            </a:prstGeom>
            <a:noFill/>
            <a:ln w="9525">
              <a:noFill/>
              <a:miter lim="800000"/>
              <a:headEnd/>
              <a:tailEnd/>
            </a:ln>
          </p:spPr>
          <p:txBody>
            <a:bodyPr wrap="none" lIns="0" tIns="0" rIns="0" bIns="0">
              <a:spAutoFit/>
            </a:bodyPr>
            <a:lstStyle/>
            <a:p>
              <a:r>
                <a:rPr lang="en-US" sz="2000">
                  <a:solidFill>
                    <a:srgbClr val="000000"/>
                  </a:solidFill>
                </a:rPr>
                <a:t>100</a:t>
              </a:r>
              <a:endParaRPr lang="en-US" sz="2400"/>
            </a:p>
          </p:txBody>
        </p:sp>
        <p:sp>
          <p:nvSpPr>
            <p:cNvPr id="46130" name="Rectangle 50"/>
            <p:cNvSpPr>
              <a:spLocks noChangeArrowheads="1"/>
            </p:cNvSpPr>
            <p:nvPr/>
          </p:nvSpPr>
          <p:spPr bwMode="auto">
            <a:xfrm>
              <a:off x="856" y="1730"/>
              <a:ext cx="267" cy="192"/>
            </a:xfrm>
            <a:prstGeom prst="rect">
              <a:avLst/>
            </a:prstGeom>
            <a:noFill/>
            <a:ln w="9525">
              <a:noFill/>
              <a:miter lim="800000"/>
              <a:headEnd/>
              <a:tailEnd/>
            </a:ln>
          </p:spPr>
          <p:txBody>
            <a:bodyPr wrap="none" lIns="0" tIns="0" rIns="0" bIns="0">
              <a:spAutoFit/>
            </a:bodyPr>
            <a:lstStyle/>
            <a:p>
              <a:r>
                <a:rPr lang="en-US" sz="2000">
                  <a:solidFill>
                    <a:srgbClr val="000000"/>
                  </a:solidFill>
                </a:rPr>
                <a:t>150</a:t>
              </a:r>
              <a:endParaRPr lang="en-US" sz="2400"/>
            </a:p>
          </p:txBody>
        </p:sp>
        <p:sp>
          <p:nvSpPr>
            <p:cNvPr id="46131" name="Rectangle 51"/>
            <p:cNvSpPr>
              <a:spLocks noChangeArrowheads="1"/>
            </p:cNvSpPr>
            <p:nvPr/>
          </p:nvSpPr>
          <p:spPr bwMode="auto">
            <a:xfrm>
              <a:off x="856" y="1330"/>
              <a:ext cx="267" cy="192"/>
            </a:xfrm>
            <a:prstGeom prst="rect">
              <a:avLst/>
            </a:prstGeom>
            <a:noFill/>
            <a:ln w="9525">
              <a:noFill/>
              <a:miter lim="800000"/>
              <a:headEnd/>
              <a:tailEnd/>
            </a:ln>
          </p:spPr>
          <p:txBody>
            <a:bodyPr wrap="none" lIns="0" tIns="0" rIns="0" bIns="0">
              <a:spAutoFit/>
            </a:bodyPr>
            <a:lstStyle/>
            <a:p>
              <a:r>
                <a:rPr lang="en-US" sz="2000">
                  <a:solidFill>
                    <a:srgbClr val="000000"/>
                  </a:solidFill>
                </a:rPr>
                <a:t>200</a:t>
              </a:r>
              <a:endParaRPr lang="en-US" sz="2400"/>
            </a:p>
          </p:txBody>
        </p:sp>
        <p:sp>
          <p:nvSpPr>
            <p:cNvPr id="46132" name="Line 52"/>
            <p:cNvSpPr>
              <a:spLocks noChangeShapeType="1"/>
            </p:cNvSpPr>
            <p:nvPr/>
          </p:nvSpPr>
          <p:spPr bwMode="auto">
            <a:xfrm flipV="1">
              <a:off x="3516" y="1404"/>
              <a:ext cx="1" cy="1640"/>
            </a:xfrm>
            <a:prstGeom prst="line">
              <a:avLst/>
            </a:prstGeom>
            <a:noFill/>
            <a:ln w="23813">
              <a:solidFill>
                <a:srgbClr val="000000"/>
              </a:solidFill>
              <a:round/>
              <a:headEnd/>
              <a:tailEnd/>
            </a:ln>
          </p:spPr>
          <p:txBody>
            <a:bodyPr/>
            <a:lstStyle/>
            <a:p>
              <a:endParaRPr lang="en-US"/>
            </a:p>
          </p:txBody>
        </p:sp>
        <p:sp>
          <p:nvSpPr>
            <p:cNvPr id="46133" name="Line 53"/>
            <p:cNvSpPr>
              <a:spLocks noChangeShapeType="1"/>
            </p:cNvSpPr>
            <p:nvPr/>
          </p:nvSpPr>
          <p:spPr bwMode="auto">
            <a:xfrm flipV="1">
              <a:off x="1254" y="2190"/>
              <a:ext cx="37" cy="14"/>
            </a:xfrm>
            <a:prstGeom prst="line">
              <a:avLst/>
            </a:prstGeom>
            <a:noFill/>
            <a:ln w="23813">
              <a:solidFill>
                <a:srgbClr val="000000"/>
              </a:solidFill>
              <a:round/>
              <a:headEnd/>
              <a:tailEnd/>
            </a:ln>
          </p:spPr>
          <p:txBody>
            <a:bodyPr/>
            <a:lstStyle/>
            <a:p>
              <a:endParaRPr lang="en-US"/>
            </a:p>
          </p:txBody>
        </p:sp>
        <p:sp>
          <p:nvSpPr>
            <p:cNvPr id="46134" name="Freeform 54"/>
            <p:cNvSpPr>
              <a:spLocks/>
            </p:cNvSpPr>
            <p:nvPr/>
          </p:nvSpPr>
          <p:spPr bwMode="auto">
            <a:xfrm flipV="1">
              <a:off x="2016" y="1660"/>
              <a:ext cx="1321" cy="1017"/>
            </a:xfrm>
            <a:custGeom>
              <a:avLst/>
              <a:gdLst>
                <a:gd name="T0" fmla="*/ 0 w 2292"/>
                <a:gd name="T1" fmla="*/ 1 h 1765"/>
                <a:gd name="T2" fmla="*/ 1 w 2292"/>
                <a:gd name="T3" fmla="*/ 1 h 1765"/>
                <a:gd name="T4" fmla="*/ 1 w 2292"/>
                <a:gd name="T5" fmla="*/ 0 h 1765"/>
                <a:gd name="T6" fmla="*/ 1 w 2292"/>
                <a:gd name="T7" fmla="*/ 1 h 1765"/>
                <a:gd name="T8" fmla="*/ 0 60000 65536"/>
                <a:gd name="T9" fmla="*/ 0 60000 65536"/>
                <a:gd name="T10" fmla="*/ 0 60000 65536"/>
                <a:gd name="T11" fmla="*/ 0 60000 65536"/>
                <a:gd name="T12" fmla="*/ 0 w 2292"/>
                <a:gd name="T13" fmla="*/ 0 h 1765"/>
                <a:gd name="T14" fmla="*/ 2292 w 2292"/>
                <a:gd name="T15" fmla="*/ 1765 h 1765"/>
              </a:gdLst>
              <a:ahLst/>
              <a:cxnLst>
                <a:cxn ang="T8">
                  <a:pos x="T0" y="T1"/>
                </a:cxn>
                <a:cxn ang="T9">
                  <a:pos x="T2" y="T3"/>
                </a:cxn>
                <a:cxn ang="T10">
                  <a:pos x="T4" y="T5"/>
                </a:cxn>
                <a:cxn ang="T11">
                  <a:pos x="T6" y="T7"/>
                </a:cxn>
              </a:cxnLst>
              <a:rect l="T12" t="T13" r="T14" b="T15"/>
              <a:pathLst>
                <a:path w="2292" h="1765">
                  <a:moveTo>
                    <a:pt x="0" y="1765"/>
                  </a:moveTo>
                  <a:lnTo>
                    <a:pt x="531" y="618"/>
                  </a:lnTo>
                  <a:lnTo>
                    <a:pt x="1762" y="0"/>
                  </a:lnTo>
                  <a:lnTo>
                    <a:pt x="2292" y="9"/>
                  </a:lnTo>
                </a:path>
              </a:pathLst>
            </a:custGeom>
            <a:noFill/>
            <a:ln w="23813">
              <a:solidFill>
                <a:srgbClr val="000000"/>
              </a:solidFill>
              <a:round/>
              <a:headEnd/>
              <a:tailEnd/>
            </a:ln>
          </p:spPr>
          <p:txBody>
            <a:bodyPr/>
            <a:lstStyle/>
            <a:p>
              <a:endParaRPr lang="en-US"/>
            </a:p>
          </p:txBody>
        </p:sp>
        <p:sp>
          <p:nvSpPr>
            <p:cNvPr id="46135" name="Oval 55"/>
            <p:cNvSpPr>
              <a:spLocks noChangeArrowheads="1"/>
            </p:cNvSpPr>
            <p:nvPr/>
          </p:nvSpPr>
          <p:spPr bwMode="auto">
            <a:xfrm>
              <a:off x="1218" y="2166"/>
              <a:ext cx="74" cy="75"/>
            </a:xfrm>
            <a:prstGeom prst="ellipse">
              <a:avLst/>
            </a:prstGeom>
            <a:solidFill>
              <a:srgbClr val="FFFFFF"/>
            </a:solidFill>
            <a:ln w="23813">
              <a:solidFill>
                <a:srgbClr val="000000"/>
              </a:solidFill>
              <a:round/>
              <a:headEnd/>
              <a:tailEnd/>
            </a:ln>
          </p:spPr>
          <p:txBody>
            <a:bodyPr/>
            <a:lstStyle/>
            <a:p>
              <a:endParaRPr lang="en-US"/>
            </a:p>
          </p:txBody>
        </p:sp>
        <p:sp>
          <p:nvSpPr>
            <p:cNvPr id="46136" name="Line 56"/>
            <p:cNvSpPr>
              <a:spLocks noChangeShapeType="1"/>
            </p:cNvSpPr>
            <p:nvPr/>
          </p:nvSpPr>
          <p:spPr bwMode="auto">
            <a:xfrm>
              <a:off x="1993" y="2002"/>
              <a:ext cx="48" cy="1"/>
            </a:xfrm>
            <a:prstGeom prst="line">
              <a:avLst/>
            </a:prstGeom>
            <a:noFill/>
            <a:ln w="23813">
              <a:solidFill>
                <a:srgbClr val="000000"/>
              </a:solidFill>
              <a:round/>
              <a:headEnd/>
              <a:tailEnd/>
            </a:ln>
          </p:spPr>
          <p:txBody>
            <a:bodyPr/>
            <a:lstStyle/>
            <a:p>
              <a:endParaRPr lang="en-US"/>
            </a:p>
          </p:txBody>
        </p:sp>
        <p:sp>
          <p:nvSpPr>
            <p:cNvPr id="46137" name="Line 57"/>
            <p:cNvSpPr>
              <a:spLocks noChangeShapeType="1"/>
            </p:cNvSpPr>
            <p:nvPr/>
          </p:nvSpPr>
          <p:spPr bwMode="auto">
            <a:xfrm flipV="1">
              <a:off x="2322" y="2222"/>
              <a:ext cx="1" cy="99"/>
            </a:xfrm>
            <a:prstGeom prst="line">
              <a:avLst/>
            </a:prstGeom>
            <a:noFill/>
            <a:ln w="23813">
              <a:solidFill>
                <a:srgbClr val="000000"/>
              </a:solidFill>
              <a:round/>
              <a:headEnd/>
              <a:tailEnd/>
            </a:ln>
          </p:spPr>
          <p:txBody>
            <a:bodyPr/>
            <a:lstStyle/>
            <a:p>
              <a:endParaRPr lang="en-US"/>
            </a:p>
          </p:txBody>
        </p:sp>
        <p:sp>
          <p:nvSpPr>
            <p:cNvPr id="46138" name="Line 58"/>
            <p:cNvSpPr>
              <a:spLocks noChangeShapeType="1"/>
            </p:cNvSpPr>
            <p:nvPr/>
          </p:nvSpPr>
          <p:spPr bwMode="auto">
            <a:xfrm>
              <a:off x="2299" y="2222"/>
              <a:ext cx="47" cy="1"/>
            </a:xfrm>
            <a:prstGeom prst="line">
              <a:avLst/>
            </a:prstGeom>
            <a:noFill/>
            <a:ln w="23813">
              <a:solidFill>
                <a:srgbClr val="000000"/>
              </a:solidFill>
              <a:round/>
              <a:headEnd/>
              <a:tailEnd/>
            </a:ln>
          </p:spPr>
          <p:txBody>
            <a:bodyPr/>
            <a:lstStyle/>
            <a:p>
              <a:endParaRPr lang="en-US"/>
            </a:p>
          </p:txBody>
        </p:sp>
        <p:sp>
          <p:nvSpPr>
            <p:cNvPr id="46139" name="Line 59"/>
            <p:cNvSpPr>
              <a:spLocks noChangeShapeType="1"/>
            </p:cNvSpPr>
            <p:nvPr/>
          </p:nvSpPr>
          <p:spPr bwMode="auto">
            <a:xfrm>
              <a:off x="3031" y="2677"/>
              <a:ext cx="1" cy="110"/>
            </a:xfrm>
            <a:prstGeom prst="line">
              <a:avLst/>
            </a:prstGeom>
            <a:noFill/>
            <a:ln w="23813">
              <a:solidFill>
                <a:srgbClr val="000000"/>
              </a:solidFill>
              <a:round/>
              <a:headEnd/>
              <a:tailEnd/>
            </a:ln>
          </p:spPr>
          <p:txBody>
            <a:bodyPr/>
            <a:lstStyle/>
            <a:p>
              <a:endParaRPr lang="en-US"/>
            </a:p>
          </p:txBody>
        </p:sp>
        <p:sp>
          <p:nvSpPr>
            <p:cNvPr id="46140" name="Line 60"/>
            <p:cNvSpPr>
              <a:spLocks noChangeShapeType="1"/>
            </p:cNvSpPr>
            <p:nvPr/>
          </p:nvSpPr>
          <p:spPr bwMode="auto">
            <a:xfrm>
              <a:off x="3008" y="2787"/>
              <a:ext cx="47" cy="1"/>
            </a:xfrm>
            <a:prstGeom prst="line">
              <a:avLst/>
            </a:prstGeom>
            <a:noFill/>
            <a:ln w="23813">
              <a:solidFill>
                <a:srgbClr val="000000"/>
              </a:solidFill>
              <a:round/>
              <a:headEnd/>
              <a:tailEnd/>
            </a:ln>
          </p:spPr>
          <p:txBody>
            <a:bodyPr/>
            <a:lstStyle/>
            <a:p>
              <a:endParaRPr lang="en-US"/>
            </a:p>
          </p:txBody>
        </p:sp>
        <p:sp>
          <p:nvSpPr>
            <p:cNvPr id="46141" name="Line 61"/>
            <p:cNvSpPr>
              <a:spLocks noChangeShapeType="1"/>
            </p:cNvSpPr>
            <p:nvPr/>
          </p:nvSpPr>
          <p:spPr bwMode="auto">
            <a:xfrm>
              <a:off x="3337" y="2672"/>
              <a:ext cx="1" cy="154"/>
            </a:xfrm>
            <a:prstGeom prst="line">
              <a:avLst/>
            </a:prstGeom>
            <a:noFill/>
            <a:ln w="23813">
              <a:solidFill>
                <a:srgbClr val="000000"/>
              </a:solidFill>
              <a:round/>
              <a:headEnd/>
              <a:tailEnd/>
            </a:ln>
          </p:spPr>
          <p:txBody>
            <a:bodyPr/>
            <a:lstStyle/>
            <a:p>
              <a:endParaRPr lang="en-US"/>
            </a:p>
          </p:txBody>
        </p:sp>
        <p:sp>
          <p:nvSpPr>
            <p:cNvPr id="46142" name="Line 62"/>
            <p:cNvSpPr>
              <a:spLocks noChangeShapeType="1"/>
            </p:cNvSpPr>
            <p:nvPr/>
          </p:nvSpPr>
          <p:spPr bwMode="auto">
            <a:xfrm flipV="1">
              <a:off x="1254" y="2203"/>
              <a:ext cx="37" cy="1"/>
            </a:xfrm>
            <a:prstGeom prst="line">
              <a:avLst/>
            </a:prstGeom>
            <a:noFill/>
            <a:ln w="23813">
              <a:solidFill>
                <a:srgbClr val="000000"/>
              </a:solidFill>
              <a:round/>
              <a:headEnd/>
              <a:tailEnd/>
            </a:ln>
          </p:spPr>
          <p:txBody>
            <a:bodyPr/>
            <a:lstStyle/>
            <a:p>
              <a:endParaRPr lang="en-US"/>
            </a:p>
          </p:txBody>
        </p:sp>
        <p:sp>
          <p:nvSpPr>
            <p:cNvPr id="46143" name="Line 63"/>
            <p:cNvSpPr>
              <a:spLocks noChangeShapeType="1"/>
            </p:cNvSpPr>
            <p:nvPr/>
          </p:nvSpPr>
          <p:spPr bwMode="auto">
            <a:xfrm flipV="1">
              <a:off x="1337" y="2186"/>
              <a:ext cx="679" cy="17"/>
            </a:xfrm>
            <a:prstGeom prst="line">
              <a:avLst/>
            </a:prstGeom>
            <a:noFill/>
            <a:ln w="23813">
              <a:solidFill>
                <a:srgbClr val="000000"/>
              </a:solidFill>
              <a:round/>
              <a:headEnd/>
              <a:tailEnd/>
            </a:ln>
          </p:spPr>
          <p:txBody>
            <a:bodyPr/>
            <a:lstStyle/>
            <a:p>
              <a:endParaRPr lang="en-US"/>
            </a:p>
          </p:txBody>
        </p:sp>
        <p:sp>
          <p:nvSpPr>
            <p:cNvPr id="46144" name="Freeform 64"/>
            <p:cNvSpPr>
              <a:spLocks/>
            </p:cNvSpPr>
            <p:nvPr/>
          </p:nvSpPr>
          <p:spPr bwMode="auto">
            <a:xfrm flipV="1">
              <a:off x="2016" y="2186"/>
              <a:ext cx="1321" cy="692"/>
            </a:xfrm>
            <a:custGeom>
              <a:avLst/>
              <a:gdLst>
                <a:gd name="T0" fmla="*/ 0 w 2292"/>
                <a:gd name="T1" fmla="*/ 1 h 1201"/>
                <a:gd name="T2" fmla="*/ 1 w 2292"/>
                <a:gd name="T3" fmla="*/ 1 h 1201"/>
                <a:gd name="T4" fmla="*/ 1 w 2292"/>
                <a:gd name="T5" fmla="*/ 1 h 1201"/>
                <a:gd name="T6" fmla="*/ 1 w 2292"/>
                <a:gd name="T7" fmla="*/ 0 h 1201"/>
                <a:gd name="T8" fmla="*/ 0 60000 65536"/>
                <a:gd name="T9" fmla="*/ 0 60000 65536"/>
                <a:gd name="T10" fmla="*/ 0 60000 65536"/>
                <a:gd name="T11" fmla="*/ 0 60000 65536"/>
                <a:gd name="T12" fmla="*/ 0 w 2292"/>
                <a:gd name="T13" fmla="*/ 0 h 1201"/>
                <a:gd name="T14" fmla="*/ 2292 w 2292"/>
                <a:gd name="T15" fmla="*/ 1201 h 1201"/>
              </a:gdLst>
              <a:ahLst/>
              <a:cxnLst>
                <a:cxn ang="T8">
                  <a:pos x="T0" y="T1"/>
                </a:cxn>
                <a:cxn ang="T9">
                  <a:pos x="T2" y="T3"/>
                </a:cxn>
                <a:cxn ang="T10">
                  <a:pos x="T4" y="T5"/>
                </a:cxn>
                <a:cxn ang="T11">
                  <a:pos x="T6" y="T7"/>
                </a:cxn>
              </a:cxnLst>
              <a:rect l="T12" t="T13" r="T14" b="T15"/>
              <a:pathLst>
                <a:path w="2292" h="1201">
                  <a:moveTo>
                    <a:pt x="0" y="1201"/>
                  </a:moveTo>
                  <a:lnTo>
                    <a:pt x="531" y="1075"/>
                  </a:lnTo>
                  <a:lnTo>
                    <a:pt x="1762" y="302"/>
                  </a:lnTo>
                  <a:lnTo>
                    <a:pt x="2292" y="0"/>
                  </a:lnTo>
                </a:path>
              </a:pathLst>
            </a:custGeom>
            <a:noFill/>
            <a:ln w="23813">
              <a:solidFill>
                <a:srgbClr val="000000"/>
              </a:solidFill>
              <a:round/>
              <a:headEnd/>
              <a:tailEnd/>
            </a:ln>
          </p:spPr>
          <p:txBody>
            <a:bodyPr/>
            <a:lstStyle/>
            <a:p>
              <a:endParaRPr lang="en-US"/>
            </a:p>
          </p:txBody>
        </p:sp>
        <p:sp>
          <p:nvSpPr>
            <p:cNvPr id="46145" name="Oval 65"/>
            <p:cNvSpPr>
              <a:spLocks noChangeArrowheads="1"/>
            </p:cNvSpPr>
            <p:nvPr/>
          </p:nvSpPr>
          <p:spPr bwMode="auto">
            <a:xfrm>
              <a:off x="1218" y="2166"/>
              <a:ext cx="74" cy="75"/>
            </a:xfrm>
            <a:prstGeom prst="ellipse">
              <a:avLst/>
            </a:prstGeom>
            <a:solidFill>
              <a:srgbClr val="000000"/>
            </a:solidFill>
            <a:ln w="23813">
              <a:solidFill>
                <a:srgbClr val="000000"/>
              </a:solidFill>
              <a:round/>
              <a:headEnd/>
              <a:tailEnd/>
            </a:ln>
          </p:spPr>
          <p:txBody>
            <a:bodyPr/>
            <a:lstStyle/>
            <a:p>
              <a:endParaRPr lang="en-US"/>
            </a:p>
          </p:txBody>
        </p:sp>
        <p:sp>
          <p:nvSpPr>
            <p:cNvPr id="46146" name="Line 66"/>
            <p:cNvSpPr>
              <a:spLocks noChangeShapeType="1"/>
            </p:cNvSpPr>
            <p:nvPr/>
          </p:nvSpPr>
          <p:spPr bwMode="auto">
            <a:xfrm flipV="1">
              <a:off x="2016" y="2145"/>
              <a:ext cx="1" cy="41"/>
            </a:xfrm>
            <a:prstGeom prst="line">
              <a:avLst/>
            </a:prstGeom>
            <a:noFill/>
            <a:ln w="23813">
              <a:solidFill>
                <a:srgbClr val="000000"/>
              </a:solidFill>
              <a:round/>
              <a:headEnd/>
              <a:tailEnd/>
            </a:ln>
          </p:spPr>
          <p:txBody>
            <a:bodyPr/>
            <a:lstStyle/>
            <a:p>
              <a:endParaRPr lang="en-US"/>
            </a:p>
          </p:txBody>
        </p:sp>
        <p:sp>
          <p:nvSpPr>
            <p:cNvPr id="46147" name="Line 67"/>
            <p:cNvSpPr>
              <a:spLocks noChangeShapeType="1"/>
            </p:cNvSpPr>
            <p:nvPr/>
          </p:nvSpPr>
          <p:spPr bwMode="auto">
            <a:xfrm>
              <a:off x="1993" y="2145"/>
              <a:ext cx="48" cy="1"/>
            </a:xfrm>
            <a:prstGeom prst="line">
              <a:avLst/>
            </a:prstGeom>
            <a:noFill/>
            <a:ln w="23813">
              <a:solidFill>
                <a:srgbClr val="000000"/>
              </a:solidFill>
              <a:round/>
              <a:headEnd/>
              <a:tailEnd/>
            </a:ln>
          </p:spPr>
          <p:txBody>
            <a:bodyPr/>
            <a:lstStyle/>
            <a:p>
              <a:endParaRPr lang="en-US"/>
            </a:p>
          </p:txBody>
        </p:sp>
        <p:sp>
          <p:nvSpPr>
            <p:cNvPr id="46148" name="Line 68"/>
            <p:cNvSpPr>
              <a:spLocks noChangeShapeType="1"/>
            </p:cNvSpPr>
            <p:nvPr/>
          </p:nvSpPr>
          <p:spPr bwMode="auto">
            <a:xfrm>
              <a:off x="2016" y="2186"/>
              <a:ext cx="1" cy="42"/>
            </a:xfrm>
            <a:prstGeom prst="line">
              <a:avLst/>
            </a:prstGeom>
            <a:noFill/>
            <a:ln w="23813">
              <a:solidFill>
                <a:srgbClr val="000000"/>
              </a:solidFill>
              <a:round/>
              <a:headEnd/>
              <a:tailEnd/>
            </a:ln>
          </p:spPr>
          <p:txBody>
            <a:bodyPr/>
            <a:lstStyle/>
            <a:p>
              <a:endParaRPr lang="en-US"/>
            </a:p>
          </p:txBody>
        </p:sp>
        <p:sp>
          <p:nvSpPr>
            <p:cNvPr id="46149" name="Line 69"/>
            <p:cNvSpPr>
              <a:spLocks noChangeShapeType="1"/>
            </p:cNvSpPr>
            <p:nvPr/>
          </p:nvSpPr>
          <p:spPr bwMode="auto">
            <a:xfrm>
              <a:off x="1993" y="2228"/>
              <a:ext cx="48" cy="1"/>
            </a:xfrm>
            <a:prstGeom prst="line">
              <a:avLst/>
            </a:prstGeom>
            <a:noFill/>
            <a:ln w="23813">
              <a:solidFill>
                <a:srgbClr val="000000"/>
              </a:solidFill>
              <a:round/>
              <a:headEnd/>
              <a:tailEnd/>
            </a:ln>
          </p:spPr>
          <p:txBody>
            <a:bodyPr/>
            <a:lstStyle/>
            <a:p>
              <a:endParaRPr lang="en-US"/>
            </a:p>
          </p:txBody>
        </p:sp>
        <p:sp>
          <p:nvSpPr>
            <p:cNvPr id="46150" name="Oval 70"/>
            <p:cNvSpPr>
              <a:spLocks noChangeArrowheads="1"/>
            </p:cNvSpPr>
            <p:nvPr/>
          </p:nvSpPr>
          <p:spPr bwMode="auto">
            <a:xfrm>
              <a:off x="1980" y="2149"/>
              <a:ext cx="74" cy="74"/>
            </a:xfrm>
            <a:prstGeom prst="ellipse">
              <a:avLst/>
            </a:prstGeom>
            <a:solidFill>
              <a:srgbClr val="000000"/>
            </a:solidFill>
            <a:ln w="23813">
              <a:solidFill>
                <a:srgbClr val="000000"/>
              </a:solidFill>
              <a:round/>
              <a:headEnd/>
              <a:tailEnd/>
            </a:ln>
          </p:spPr>
          <p:txBody>
            <a:bodyPr/>
            <a:lstStyle/>
            <a:p>
              <a:endParaRPr lang="en-US"/>
            </a:p>
          </p:txBody>
        </p:sp>
        <p:sp>
          <p:nvSpPr>
            <p:cNvPr id="46151" name="Line 71"/>
            <p:cNvSpPr>
              <a:spLocks noChangeShapeType="1"/>
            </p:cNvSpPr>
            <p:nvPr/>
          </p:nvSpPr>
          <p:spPr bwMode="auto">
            <a:xfrm flipV="1">
              <a:off x="2322" y="2218"/>
              <a:ext cx="1" cy="41"/>
            </a:xfrm>
            <a:prstGeom prst="line">
              <a:avLst/>
            </a:prstGeom>
            <a:noFill/>
            <a:ln w="23813">
              <a:solidFill>
                <a:srgbClr val="000000"/>
              </a:solidFill>
              <a:round/>
              <a:headEnd/>
              <a:tailEnd/>
            </a:ln>
          </p:spPr>
          <p:txBody>
            <a:bodyPr/>
            <a:lstStyle/>
            <a:p>
              <a:endParaRPr lang="en-US"/>
            </a:p>
          </p:txBody>
        </p:sp>
        <p:sp>
          <p:nvSpPr>
            <p:cNvPr id="46152" name="Line 72"/>
            <p:cNvSpPr>
              <a:spLocks noChangeShapeType="1"/>
            </p:cNvSpPr>
            <p:nvPr/>
          </p:nvSpPr>
          <p:spPr bwMode="auto">
            <a:xfrm>
              <a:off x="2299" y="2218"/>
              <a:ext cx="47" cy="1"/>
            </a:xfrm>
            <a:prstGeom prst="line">
              <a:avLst/>
            </a:prstGeom>
            <a:noFill/>
            <a:ln w="23813">
              <a:solidFill>
                <a:srgbClr val="000000"/>
              </a:solidFill>
              <a:round/>
              <a:headEnd/>
              <a:tailEnd/>
            </a:ln>
          </p:spPr>
          <p:txBody>
            <a:bodyPr/>
            <a:lstStyle/>
            <a:p>
              <a:endParaRPr lang="en-US"/>
            </a:p>
          </p:txBody>
        </p:sp>
        <p:sp>
          <p:nvSpPr>
            <p:cNvPr id="46153" name="Line 73"/>
            <p:cNvSpPr>
              <a:spLocks noChangeShapeType="1"/>
            </p:cNvSpPr>
            <p:nvPr/>
          </p:nvSpPr>
          <p:spPr bwMode="auto">
            <a:xfrm>
              <a:off x="2322" y="2259"/>
              <a:ext cx="1" cy="42"/>
            </a:xfrm>
            <a:prstGeom prst="line">
              <a:avLst/>
            </a:prstGeom>
            <a:noFill/>
            <a:ln w="23813">
              <a:solidFill>
                <a:srgbClr val="000000"/>
              </a:solidFill>
              <a:round/>
              <a:headEnd/>
              <a:tailEnd/>
            </a:ln>
          </p:spPr>
          <p:txBody>
            <a:bodyPr/>
            <a:lstStyle/>
            <a:p>
              <a:endParaRPr lang="en-US"/>
            </a:p>
          </p:txBody>
        </p:sp>
        <p:sp>
          <p:nvSpPr>
            <p:cNvPr id="46154" name="Line 74"/>
            <p:cNvSpPr>
              <a:spLocks noChangeShapeType="1"/>
            </p:cNvSpPr>
            <p:nvPr/>
          </p:nvSpPr>
          <p:spPr bwMode="auto">
            <a:xfrm>
              <a:off x="2299" y="2301"/>
              <a:ext cx="47" cy="1"/>
            </a:xfrm>
            <a:prstGeom prst="line">
              <a:avLst/>
            </a:prstGeom>
            <a:noFill/>
            <a:ln w="23813">
              <a:solidFill>
                <a:srgbClr val="000000"/>
              </a:solidFill>
              <a:round/>
              <a:headEnd/>
              <a:tailEnd/>
            </a:ln>
          </p:spPr>
          <p:txBody>
            <a:bodyPr/>
            <a:lstStyle/>
            <a:p>
              <a:endParaRPr lang="en-US"/>
            </a:p>
          </p:txBody>
        </p:sp>
        <p:sp>
          <p:nvSpPr>
            <p:cNvPr id="46155" name="Oval 75"/>
            <p:cNvSpPr>
              <a:spLocks noChangeArrowheads="1"/>
            </p:cNvSpPr>
            <p:nvPr/>
          </p:nvSpPr>
          <p:spPr bwMode="auto">
            <a:xfrm>
              <a:off x="2285" y="2222"/>
              <a:ext cx="75" cy="74"/>
            </a:xfrm>
            <a:prstGeom prst="ellipse">
              <a:avLst/>
            </a:prstGeom>
            <a:solidFill>
              <a:srgbClr val="000000"/>
            </a:solidFill>
            <a:ln w="23813">
              <a:solidFill>
                <a:srgbClr val="000000"/>
              </a:solidFill>
              <a:round/>
              <a:headEnd/>
              <a:tailEnd/>
            </a:ln>
          </p:spPr>
          <p:txBody>
            <a:bodyPr/>
            <a:lstStyle/>
            <a:p>
              <a:endParaRPr lang="en-US"/>
            </a:p>
          </p:txBody>
        </p:sp>
        <p:sp>
          <p:nvSpPr>
            <p:cNvPr id="46156" name="Line 76"/>
            <p:cNvSpPr>
              <a:spLocks noChangeShapeType="1"/>
            </p:cNvSpPr>
            <p:nvPr/>
          </p:nvSpPr>
          <p:spPr bwMode="auto">
            <a:xfrm flipV="1">
              <a:off x="3031" y="2682"/>
              <a:ext cx="1" cy="22"/>
            </a:xfrm>
            <a:prstGeom prst="line">
              <a:avLst/>
            </a:prstGeom>
            <a:noFill/>
            <a:ln w="23813">
              <a:solidFill>
                <a:srgbClr val="000000"/>
              </a:solidFill>
              <a:round/>
              <a:headEnd/>
              <a:tailEnd/>
            </a:ln>
          </p:spPr>
          <p:txBody>
            <a:bodyPr/>
            <a:lstStyle/>
            <a:p>
              <a:endParaRPr lang="en-US"/>
            </a:p>
          </p:txBody>
        </p:sp>
        <p:sp>
          <p:nvSpPr>
            <p:cNvPr id="46157" name="Line 77"/>
            <p:cNvSpPr>
              <a:spLocks noChangeShapeType="1"/>
            </p:cNvSpPr>
            <p:nvPr/>
          </p:nvSpPr>
          <p:spPr bwMode="auto">
            <a:xfrm>
              <a:off x="3008" y="2682"/>
              <a:ext cx="47" cy="1"/>
            </a:xfrm>
            <a:prstGeom prst="line">
              <a:avLst/>
            </a:prstGeom>
            <a:noFill/>
            <a:ln w="23813">
              <a:solidFill>
                <a:srgbClr val="000000"/>
              </a:solidFill>
              <a:round/>
              <a:headEnd/>
              <a:tailEnd/>
            </a:ln>
          </p:spPr>
          <p:txBody>
            <a:bodyPr/>
            <a:lstStyle/>
            <a:p>
              <a:endParaRPr lang="en-US"/>
            </a:p>
          </p:txBody>
        </p:sp>
        <p:sp>
          <p:nvSpPr>
            <p:cNvPr id="46158" name="Line 78"/>
            <p:cNvSpPr>
              <a:spLocks noChangeShapeType="1"/>
            </p:cNvSpPr>
            <p:nvPr/>
          </p:nvSpPr>
          <p:spPr bwMode="auto">
            <a:xfrm>
              <a:off x="3031" y="2704"/>
              <a:ext cx="1" cy="22"/>
            </a:xfrm>
            <a:prstGeom prst="line">
              <a:avLst/>
            </a:prstGeom>
            <a:noFill/>
            <a:ln w="23813">
              <a:solidFill>
                <a:srgbClr val="000000"/>
              </a:solidFill>
              <a:round/>
              <a:headEnd/>
              <a:tailEnd/>
            </a:ln>
          </p:spPr>
          <p:txBody>
            <a:bodyPr/>
            <a:lstStyle/>
            <a:p>
              <a:endParaRPr lang="en-US"/>
            </a:p>
          </p:txBody>
        </p:sp>
        <p:sp>
          <p:nvSpPr>
            <p:cNvPr id="46159" name="Line 79"/>
            <p:cNvSpPr>
              <a:spLocks noChangeShapeType="1"/>
            </p:cNvSpPr>
            <p:nvPr/>
          </p:nvSpPr>
          <p:spPr bwMode="auto">
            <a:xfrm>
              <a:off x="3008" y="2726"/>
              <a:ext cx="47" cy="1"/>
            </a:xfrm>
            <a:prstGeom prst="line">
              <a:avLst/>
            </a:prstGeom>
            <a:noFill/>
            <a:ln w="23813">
              <a:solidFill>
                <a:srgbClr val="000000"/>
              </a:solidFill>
              <a:round/>
              <a:headEnd/>
              <a:tailEnd/>
            </a:ln>
          </p:spPr>
          <p:txBody>
            <a:bodyPr/>
            <a:lstStyle/>
            <a:p>
              <a:endParaRPr lang="en-US"/>
            </a:p>
          </p:txBody>
        </p:sp>
        <p:sp>
          <p:nvSpPr>
            <p:cNvPr id="46160" name="Oval 80"/>
            <p:cNvSpPr>
              <a:spLocks noChangeArrowheads="1"/>
            </p:cNvSpPr>
            <p:nvPr/>
          </p:nvSpPr>
          <p:spPr bwMode="auto">
            <a:xfrm>
              <a:off x="2994" y="2667"/>
              <a:ext cx="75" cy="74"/>
            </a:xfrm>
            <a:prstGeom prst="ellipse">
              <a:avLst/>
            </a:prstGeom>
            <a:solidFill>
              <a:srgbClr val="000000"/>
            </a:solidFill>
            <a:ln w="23813">
              <a:solidFill>
                <a:srgbClr val="000000"/>
              </a:solidFill>
              <a:round/>
              <a:headEnd/>
              <a:tailEnd/>
            </a:ln>
          </p:spPr>
          <p:txBody>
            <a:bodyPr/>
            <a:lstStyle/>
            <a:p>
              <a:endParaRPr lang="en-US"/>
            </a:p>
          </p:txBody>
        </p:sp>
        <p:sp>
          <p:nvSpPr>
            <p:cNvPr id="46161" name="Line 81"/>
            <p:cNvSpPr>
              <a:spLocks noChangeShapeType="1"/>
            </p:cNvSpPr>
            <p:nvPr/>
          </p:nvSpPr>
          <p:spPr bwMode="auto">
            <a:xfrm flipV="1">
              <a:off x="3337" y="2866"/>
              <a:ext cx="1" cy="12"/>
            </a:xfrm>
            <a:prstGeom prst="line">
              <a:avLst/>
            </a:prstGeom>
            <a:noFill/>
            <a:ln w="23813">
              <a:solidFill>
                <a:srgbClr val="000000"/>
              </a:solidFill>
              <a:round/>
              <a:headEnd/>
              <a:tailEnd/>
            </a:ln>
          </p:spPr>
          <p:txBody>
            <a:bodyPr/>
            <a:lstStyle/>
            <a:p>
              <a:endParaRPr lang="en-US"/>
            </a:p>
          </p:txBody>
        </p:sp>
        <p:sp>
          <p:nvSpPr>
            <p:cNvPr id="46162" name="Line 82"/>
            <p:cNvSpPr>
              <a:spLocks noChangeShapeType="1"/>
            </p:cNvSpPr>
            <p:nvPr/>
          </p:nvSpPr>
          <p:spPr bwMode="auto">
            <a:xfrm>
              <a:off x="3313" y="2866"/>
              <a:ext cx="48" cy="1"/>
            </a:xfrm>
            <a:prstGeom prst="line">
              <a:avLst/>
            </a:prstGeom>
            <a:noFill/>
            <a:ln w="23813">
              <a:solidFill>
                <a:srgbClr val="000000"/>
              </a:solidFill>
              <a:round/>
              <a:headEnd/>
              <a:tailEnd/>
            </a:ln>
          </p:spPr>
          <p:txBody>
            <a:bodyPr/>
            <a:lstStyle/>
            <a:p>
              <a:endParaRPr lang="en-US"/>
            </a:p>
          </p:txBody>
        </p:sp>
        <p:sp>
          <p:nvSpPr>
            <p:cNvPr id="46163" name="Line 83"/>
            <p:cNvSpPr>
              <a:spLocks noChangeShapeType="1"/>
            </p:cNvSpPr>
            <p:nvPr/>
          </p:nvSpPr>
          <p:spPr bwMode="auto">
            <a:xfrm>
              <a:off x="3337" y="2878"/>
              <a:ext cx="1" cy="12"/>
            </a:xfrm>
            <a:prstGeom prst="line">
              <a:avLst/>
            </a:prstGeom>
            <a:noFill/>
            <a:ln w="23813">
              <a:solidFill>
                <a:srgbClr val="000000"/>
              </a:solidFill>
              <a:round/>
              <a:headEnd/>
              <a:tailEnd/>
            </a:ln>
          </p:spPr>
          <p:txBody>
            <a:bodyPr/>
            <a:lstStyle/>
            <a:p>
              <a:endParaRPr lang="en-US"/>
            </a:p>
          </p:txBody>
        </p:sp>
        <p:sp>
          <p:nvSpPr>
            <p:cNvPr id="46164" name="Line 84"/>
            <p:cNvSpPr>
              <a:spLocks noChangeShapeType="1"/>
            </p:cNvSpPr>
            <p:nvPr/>
          </p:nvSpPr>
          <p:spPr bwMode="auto">
            <a:xfrm>
              <a:off x="3313" y="2890"/>
              <a:ext cx="48" cy="1"/>
            </a:xfrm>
            <a:prstGeom prst="line">
              <a:avLst/>
            </a:prstGeom>
            <a:noFill/>
            <a:ln w="23813">
              <a:solidFill>
                <a:srgbClr val="000000"/>
              </a:solidFill>
              <a:round/>
              <a:headEnd/>
              <a:tailEnd/>
            </a:ln>
          </p:spPr>
          <p:txBody>
            <a:bodyPr/>
            <a:lstStyle/>
            <a:p>
              <a:endParaRPr lang="en-US"/>
            </a:p>
          </p:txBody>
        </p:sp>
        <p:sp>
          <p:nvSpPr>
            <p:cNvPr id="46165" name="Oval 85"/>
            <p:cNvSpPr>
              <a:spLocks noChangeArrowheads="1"/>
            </p:cNvSpPr>
            <p:nvPr/>
          </p:nvSpPr>
          <p:spPr bwMode="auto">
            <a:xfrm>
              <a:off x="3300" y="2841"/>
              <a:ext cx="74" cy="74"/>
            </a:xfrm>
            <a:prstGeom prst="ellipse">
              <a:avLst/>
            </a:prstGeom>
            <a:solidFill>
              <a:srgbClr val="000000"/>
            </a:solidFill>
            <a:ln w="23813">
              <a:solidFill>
                <a:srgbClr val="000000"/>
              </a:solidFill>
              <a:round/>
              <a:headEnd/>
              <a:tailEnd/>
            </a:ln>
          </p:spPr>
          <p:txBody>
            <a:bodyPr/>
            <a:lstStyle/>
            <a:p>
              <a:endParaRPr lang="en-US"/>
            </a:p>
          </p:txBody>
        </p:sp>
        <p:sp>
          <p:nvSpPr>
            <p:cNvPr id="46166" name="Line 86"/>
            <p:cNvSpPr>
              <a:spLocks noChangeShapeType="1"/>
            </p:cNvSpPr>
            <p:nvPr/>
          </p:nvSpPr>
          <p:spPr bwMode="auto">
            <a:xfrm flipV="1">
              <a:off x="1254" y="2199"/>
              <a:ext cx="37" cy="5"/>
            </a:xfrm>
            <a:prstGeom prst="line">
              <a:avLst/>
            </a:prstGeom>
            <a:noFill/>
            <a:ln w="23813">
              <a:solidFill>
                <a:srgbClr val="000000"/>
              </a:solidFill>
              <a:round/>
              <a:headEnd/>
              <a:tailEnd/>
            </a:ln>
          </p:spPr>
          <p:txBody>
            <a:bodyPr/>
            <a:lstStyle/>
            <a:p>
              <a:endParaRPr lang="en-US"/>
            </a:p>
          </p:txBody>
        </p:sp>
        <p:sp>
          <p:nvSpPr>
            <p:cNvPr id="46167" name="Line 87"/>
            <p:cNvSpPr>
              <a:spLocks noChangeShapeType="1"/>
            </p:cNvSpPr>
            <p:nvPr/>
          </p:nvSpPr>
          <p:spPr bwMode="auto">
            <a:xfrm flipV="1">
              <a:off x="1337" y="1999"/>
              <a:ext cx="679" cy="196"/>
            </a:xfrm>
            <a:prstGeom prst="line">
              <a:avLst/>
            </a:prstGeom>
            <a:noFill/>
            <a:ln w="23813">
              <a:solidFill>
                <a:srgbClr val="000000"/>
              </a:solidFill>
              <a:round/>
              <a:headEnd/>
              <a:tailEnd/>
            </a:ln>
          </p:spPr>
          <p:txBody>
            <a:bodyPr/>
            <a:lstStyle/>
            <a:p>
              <a:endParaRPr lang="en-US"/>
            </a:p>
          </p:txBody>
        </p:sp>
        <p:sp>
          <p:nvSpPr>
            <p:cNvPr id="46168" name="Freeform 88"/>
            <p:cNvSpPr>
              <a:spLocks/>
            </p:cNvSpPr>
            <p:nvPr/>
          </p:nvSpPr>
          <p:spPr bwMode="auto">
            <a:xfrm flipV="1">
              <a:off x="2016" y="1989"/>
              <a:ext cx="1321" cy="719"/>
            </a:xfrm>
            <a:custGeom>
              <a:avLst/>
              <a:gdLst>
                <a:gd name="T0" fmla="*/ 0 w 2292"/>
                <a:gd name="T1" fmla="*/ 1 h 1247"/>
                <a:gd name="T2" fmla="*/ 1 w 2292"/>
                <a:gd name="T3" fmla="*/ 1 h 1247"/>
                <a:gd name="T4" fmla="*/ 1 w 2292"/>
                <a:gd name="T5" fmla="*/ 1 h 1247"/>
                <a:gd name="T6" fmla="*/ 1 w 2292"/>
                <a:gd name="T7" fmla="*/ 0 h 1247"/>
                <a:gd name="T8" fmla="*/ 0 60000 65536"/>
                <a:gd name="T9" fmla="*/ 0 60000 65536"/>
                <a:gd name="T10" fmla="*/ 0 60000 65536"/>
                <a:gd name="T11" fmla="*/ 0 60000 65536"/>
                <a:gd name="T12" fmla="*/ 0 w 2292"/>
                <a:gd name="T13" fmla="*/ 0 h 1247"/>
                <a:gd name="T14" fmla="*/ 2292 w 2292"/>
                <a:gd name="T15" fmla="*/ 1247 h 1247"/>
              </a:gdLst>
              <a:ahLst/>
              <a:cxnLst>
                <a:cxn ang="T8">
                  <a:pos x="T0" y="T1"/>
                </a:cxn>
                <a:cxn ang="T9">
                  <a:pos x="T2" y="T3"/>
                </a:cxn>
                <a:cxn ang="T10">
                  <a:pos x="T4" y="T5"/>
                </a:cxn>
                <a:cxn ang="T11">
                  <a:pos x="T6" y="T7"/>
                </a:cxn>
              </a:cxnLst>
              <a:rect l="T12" t="T13" r="T14" b="T15"/>
              <a:pathLst>
                <a:path w="2292" h="1247">
                  <a:moveTo>
                    <a:pt x="0" y="1230"/>
                  </a:moveTo>
                  <a:lnTo>
                    <a:pt x="531" y="1247"/>
                  </a:lnTo>
                  <a:lnTo>
                    <a:pt x="1762" y="710"/>
                  </a:lnTo>
                  <a:lnTo>
                    <a:pt x="2292" y="0"/>
                  </a:lnTo>
                </a:path>
              </a:pathLst>
            </a:custGeom>
            <a:noFill/>
            <a:ln w="23813">
              <a:solidFill>
                <a:srgbClr val="000000"/>
              </a:solidFill>
              <a:round/>
              <a:headEnd/>
              <a:tailEnd/>
            </a:ln>
          </p:spPr>
          <p:txBody>
            <a:bodyPr/>
            <a:lstStyle/>
            <a:p>
              <a:endParaRPr lang="en-US"/>
            </a:p>
          </p:txBody>
        </p:sp>
        <p:sp>
          <p:nvSpPr>
            <p:cNvPr id="46169" name="Freeform 89"/>
            <p:cNvSpPr>
              <a:spLocks/>
            </p:cNvSpPr>
            <p:nvPr/>
          </p:nvSpPr>
          <p:spPr bwMode="auto">
            <a:xfrm>
              <a:off x="1209" y="2152"/>
              <a:ext cx="90" cy="78"/>
            </a:xfrm>
            <a:custGeom>
              <a:avLst/>
              <a:gdLst>
                <a:gd name="T0" fmla="*/ 1 w 180"/>
                <a:gd name="T1" fmla="*/ 0 h 155"/>
                <a:gd name="T2" fmla="*/ 1 w 180"/>
                <a:gd name="T3" fmla="*/ 1 h 155"/>
                <a:gd name="T4" fmla="*/ 0 w 180"/>
                <a:gd name="T5" fmla="*/ 1 h 155"/>
                <a:gd name="T6" fmla="*/ 1 w 180"/>
                <a:gd name="T7" fmla="*/ 0 h 155"/>
                <a:gd name="T8" fmla="*/ 0 60000 65536"/>
                <a:gd name="T9" fmla="*/ 0 60000 65536"/>
                <a:gd name="T10" fmla="*/ 0 60000 65536"/>
                <a:gd name="T11" fmla="*/ 0 60000 65536"/>
                <a:gd name="T12" fmla="*/ 0 w 180"/>
                <a:gd name="T13" fmla="*/ 0 h 155"/>
                <a:gd name="T14" fmla="*/ 180 w 180"/>
                <a:gd name="T15" fmla="*/ 155 h 155"/>
              </a:gdLst>
              <a:ahLst/>
              <a:cxnLst>
                <a:cxn ang="T8">
                  <a:pos x="T0" y="T1"/>
                </a:cxn>
                <a:cxn ang="T9">
                  <a:pos x="T2" y="T3"/>
                </a:cxn>
                <a:cxn ang="T10">
                  <a:pos x="T4" y="T5"/>
                </a:cxn>
                <a:cxn ang="T11">
                  <a:pos x="T6" y="T7"/>
                </a:cxn>
              </a:cxnLst>
              <a:rect l="T12" t="T13" r="T14" b="T15"/>
              <a:pathLst>
                <a:path w="180" h="155">
                  <a:moveTo>
                    <a:pt x="90" y="0"/>
                  </a:moveTo>
                  <a:lnTo>
                    <a:pt x="180" y="155"/>
                  </a:lnTo>
                  <a:lnTo>
                    <a:pt x="0" y="155"/>
                  </a:lnTo>
                  <a:lnTo>
                    <a:pt x="90" y="0"/>
                  </a:lnTo>
                  <a:close/>
                </a:path>
              </a:pathLst>
            </a:custGeom>
            <a:solidFill>
              <a:srgbClr val="000000"/>
            </a:solidFill>
            <a:ln w="23813">
              <a:solidFill>
                <a:srgbClr val="000000"/>
              </a:solidFill>
              <a:round/>
              <a:headEnd/>
              <a:tailEnd/>
            </a:ln>
          </p:spPr>
          <p:txBody>
            <a:bodyPr/>
            <a:lstStyle/>
            <a:p>
              <a:endParaRPr lang="en-US"/>
            </a:p>
          </p:txBody>
        </p:sp>
        <p:sp>
          <p:nvSpPr>
            <p:cNvPr id="46170" name="Line 90"/>
            <p:cNvSpPr>
              <a:spLocks noChangeShapeType="1"/>
            </p:cNvSpPr>
            <p:nvPr/>
          </p:nvSpPr>
          <p:spPr bwMode="auto">
            <a:xfrm flipV="1">
              <a:off x="2016" y="1815"/>
              <a:ext cx="1" cy="184"/>
            </a:xfrm>
            <a:prstGeom prst="line">
              <a:avLst/>
            </a:prstGeom>
            <a:noFill/>
            <a:ln w="23813">
              <a:solidFill>
                <a:srgbClr val="000000"/>
              </a:solidFill>
              <a:round/>
              <a:headEnd/>
              <a:tailEnd/>
            </a:ln>
          </p:spPr>
          <p:txBody>
            <a:bodyPr/>
            <a:lstStyle/>
            <a:p>
              <a:endParaRPr lang="en-US"/>
            </a:p>
          </p:txBody>
        </p:sp>
        <p:sp>
          <p:nvSpPr>
            <p:cNvPr id="46171" name="Line 91"/>
            <p:cNvSpPr>
              <a:spLocks noChangeShapeType="1"/>
            </p:cNvSpPr>
            <p:nvPr/>
          </p:nvSpPr>
          <p:spPr bwMode="auto">
            <a:xfrm>
              <a:off x="1993" y="1815"/>
              <a:ext cx="48" cy="1"/>
            </a:xfrm>
            <a:prstGeom prst="line">
              <a:avLst/>
            </a:prstGeom>
            <a:noFill/>
            <a:ln w="23813">
              <a:solidFill>
                <a:srgbClr val="000000"/>
              </a:solidFill>
              <a:round/>
              <a:headEnd/>
              <a:tailEnd/>
            </a:ln>
          </p:spPr>
          <p:txBody>
            <a:bodyPr/>
            <a:lstStyle/>
            <a:p>
              <a:endParaRPr lang="en-US"/>
            </a:p>
          </p:txBody>
        </p:sp>
        <p:sp>
          <p:nvSpPr>
            <p:cNvPr id="46172" name="Line 92"/>
            <p:cNvSpPr>
              <a:spLocks noChangeShapeType="1"/>
            </p:cNvSpPr>
            <p:nvPr/>
          </p:nvSpPr>
          <p:spPr bwMode="auto">
            <a:xfrm>
              <a:off x="2016" y="1999"/>
              <a:ext cx="1" cy="185"/>
            </a:xfrm>
            <a:prstGeom prst="line">
              <a:avLst/>
            </a:prstGeom>
            <a:noFill/>
            <a:ln w="23813">
              <a:solidFill>
                <a:srgbClr val="000000"/>
              </a:solidFill>
              <a:round/>
              <a:headEnd/>
              <a:tailEnd/>
            </a:ln>
          </p:spPr>
          <p:txBody>
            <a:bodyPr/>
            <a:lstStyle/>
            <a:p>
              <a:endParaRPr lang="en-US"/>
            </a:p>
          </p:txBody>
        </p:sp>
        <p:sp>
          <p:nvSpPr>
            <p:cNvPr id="46173" name="Line 93"/>
            <p:cNvSpPr>
              <a:spLocks noChangeShapeType="1"/>
            </p:cNvSpPr>
            <p:nvPr/>
          </p:nvSpPr>
          <p:spPr bwMode="auto">
            <a:xfrm>
              <a:off x="1993" y="2184"/>
              <a:ext cx="48" cy="1"/>
            </a:xfrm>
            <a:prstGeom prst="line">
              <a:avLst/>
            </a:prstGeom>
            <a:noFill/>
            <a:ln w="23813">
              <a:solidFill>
                <a:srgbClr val="000000"/>
              </a:solidFill>
              <a:round/>
              <a:headEnd/>
              <a:tailEnd/>
            </a:ln>
          </p:spPr>
          <p:txBody>
            <a:bodyPr/>
            <a:lstStyle/>
            <a:p>
              <a:endParaRPr lang="en-US"/>
            </a:p>
          </p:txBody>
        </p:sp>
        <p:sp>
          <p:nvSpPr>
            <p:cNvPr id="46174" name="Freeform 94"/>
            <p:cNvSpPr>
              <a:spLocks/>
            </p:cNvSpPr>
            <p:nvPr/>
          </p:nvSpPr>
          <p:spPr bwMode="auto">
            <a:xfrm>
              <a:off x="1971" y="1947"/>
              <a:ext cx="90" cy="78"/>
            </a:xfrm>
            <a:custGeom>
              <a:avLst/>
              <a:gdLst>
                <a:gd name="T0" fmla="*/ 1 w 180"/>
                <a:gd name="T1" fmla="*/ 0 h 155"/>
                <a:gd name="T2" fmla="*/ 1 w 180"/>
                <a:gd name="T3" fmla="*/ 1 h 155"/>
                <a:gd name="T4" fmla="*/ 0 w 180"/>
                <a:gd name="T5" fmla="*/ 1 h 155"/>
                <a:gd name="T6" fmla="*/ 1 w 180"/>
                <a:gd name="T7" fmla="*/ 0 h 155"/>
                <a:gd name="T8" fmla="*/ 0 60000 65536"/>
                <a:gd name="T9" fmla="*/ 0 60000 65536"/>
                <a:gd name="T10" fmla="*/ 0 60000 65536"/>
                <a:gd name="T11" fmla="*/ 0 60000 65536"/>
                <a:gd name="T12" fmla="*/ 0 w 180"/>
                <a:gd name="T13" fmla="*/ 0 h 155"/>
                <a:gd name="T14" fmla="*/ 180 w 180"/>
                <a:gd name="T15" fmla="*/ 155 h 155"/>
              </a:gdLst>
              <a:ahLst/>
              <a:cxnLst>
                <a:cxn ang="T8">
                  <a:pos x="T0" y="T1"/>
                </a:cxn>
                <a:cxn ang="T9">
                  <a:pos x="T2" y="T3"/>
                </a:cxn>
                <a:cxn ang="T10">
                  <a:pos x="T4" y="T5"/>
                </a:cxn>
                <a:cxn ang="T11">
                  <a:pos x="T6" y="T7"/>
                </a:cxn>
              </a:cxnLst>
              <a:rect l="T12" t="T13" r="T14" b="T15"/>
              <a:pathLst>
                <a:path w="180" h="155">
                  <a:moveTo>
                    <a:pt x="90" y="0"/>
                  </a:moveTo>
                  <a:lnTo>
                    <a:pt x="180" y="155"/>
                  </a:lnTo>
                  <a:lnTo>
                    <a:pt x="0" y="155"/>
                  </a:lnTo>
                  <a:lnTo>
                    <a:pt x="90" y="0"/>
                  </a:lnTo>
                  <a:close/>
                </a:path>
              </a:pathLst>
            </a:custGeom>
            <a:solidFill>
              <a:srgbClr val="000000"/>
            </a:solidFill>
            <a:ln w="23813">
              <a:solidFill>
                <a:srgbClr val="000000"/>
              </a:solidFill>
              <a:round/>
              <a:headEnd/>
              <a:tailEnd/>
            </a:ln>
          </p:spPr>
          <p:txBody>
            <a:bodyPr/>
            <a:lstStyle/>
            <a:p>
              <a:endParaRPr lang="en-US"/>
            </a:p>
          </p:txBody>
        </p:sp>
        <p:sp>
          <p:nvSpPr>
            <p:cNvPr id="46175" name="Line 95"/>
            <p:cNvSpPr>
              <a:spLocks noChangeShapeType="1"/>
            </p:cNvSpPr>
            <p:nvPr/>
          </p:nvSpPr>
          <p:spPr bwMode="auto">
            <a:xfrm flipV="1">
              <a:off x="2322" y="1852"/>
              <a:ext cx="1" cy="137"/>
            </a:xfrm>
            <a:prstGeom prst="line">
              <a:avLst/>
            </a:prstGeom>
            <a:noFill/>
            <a:ln w="23813">
              <a:solidFill>
                <a:srgbClr val="000000"/>
              </a:solidFill>
              <a:round/>
              <a:headEnd/>
              <a:tailEnd/>
            </a:ln>
          </p:spPr>
          <p:txBody>
            <a:bodyPr/>
            <a:lstStyle/>
            <a:p>
              <a:endParaRPr lang="en-US"/>
            </a:p>
          </p:txBody>
        </p:sp>
        <p:sp>
          <p:nvSpPr>
            <p:cNvPr id="46176" name="Line 96"/>
            <p:cNvSpPr>
              <a:spLocks noChangeShapeType="1"/>
            </p:cNvSpPr>
            <p:nvPr/>
          </p:nvSpPr>
          <p:spPr bwMode="auto">
            <a:xfrm>
              <a:off x="2299" y="1852"/>
              <a:ext cx="47" cy="1"/>
            </a:xfrm>
            <a:prstGeom prst="line">
              <a:avLst/>
            </a:prstGeom>
            <a:noFill/>
            <a:ln w="23813">
              <a:solidFill>
                <a:srgbClr val="000000"/>
              </a:solidFill>
              <a:round/>
              <a:headEnd/>
              <a:tailEnd/>
            </a:ln>
          </p:spPr>
          <p:txBody>
            <a:bodyPr/>
            <a:lstStyle/>
            <a:p>
              <a:endParaRPr lang="en-US"/>
            </a:p>
          </p:txBody>
        </p:sp>
        <p:sp>
          <p:nvSpPr>
            <p:cNvPr id="46177" name="Line 97"/>
            <p:cNvSpPr>
              <a:spLocks noChangeShapeType="1"/>
            </p:cNvSpPr>
            <p:nvPr/>
          </p:nvSpPr>
          <p:spPr bwMode="auto">
            <a:xfrm>
              <a:off x="2322" y="1989"/>
              <a:ext cx="1" cy="123"/>
            </a:xfrm>
            <a:prstGeom prst="line">
              <a:avLst/>
            </a:prstGeom>
            <a:noFill/>
            <a:ln w="23813">
              <a:solidFill>
                <a:srgbClr val="000000"/>
              </a:solidFill>
              <a:round/>
              <a:headEnd/>
              <a:tailEnd/>
            </a:ln>
          </p:spPr>
          <p:txBody>
            <a:bodyPr/>
            <a:lstStyle/>
            <a:p>
              <a:endParaRPr lang="en-US"/>
            </a:p>
          </p:txBody>
        </p:sp>
        <p:sp>
          <p:nvSpPr>
            <p:cNvPr id="46178" name="Line 98"/>
            <p:cNvSpPr>
              <a:spLocks noChangeShapeType="1"/>
            </p:cNvSpPr>
            <p:nvPr/>
          </p:nvSpPr>
          <p:spPr bwMode="auto">
            <a:xfrm>
              <a:off x="2299" y="2127"/>
              <a:ext cx="47" cy="1"/>
            </a:xfrm>
            <a:prstGeom prst="line">
              <a:avLst/>
            </a:prstGeom>
            <a:noFill/>
            <a:ln w="23813">
              <a:solidFill>
                <a:srgbClr val="000000"/>
              </a:solidFill>
              <a:round/>
              <a:headEnd/>
              <a:tailEnd/>
            </a:ln>
          </p:spPr>
          <p:txBody>
            <a:bodyPr/>
            <a:lstStyle/>
            <a:p>
              <a:endParaRPr lang="en-US"/>
            </a:p>
          </p:txBody>
        </p:sp>
        <p:sp>
          <p:nvSpPr>
            <p:cNvPr id="46179" name="Freeform 99"/>
            <p:cNvSpPr>
              <a:spLocks/>
            </p:cNvSpPr>
            <p:nvPr/>
          </p:nvSpPr>
          <p:spPr bwMode="auto">
            <a:xfrm>
              <a:off x="2277" y="1938"/>
              <a:ext cx="90" cy="77"/>
            </a:xfrm>
            <a:custGeom>
              <a:avLst/>
              <a:gdLst>
                <a:gd name="T0" fmla="*/ 1 w 179"/>
                <a:gd name="T1" fmla="*/ 0 h 156"/>
                <a:gd name="T2" fmla="*/ 1 w 179"/>
                <a:gd name="T3" fmla="*/ 0 h 156"/>
                <a:gd name="T4" fmla="*/ 0 w 179"/>
                <a:gd name="T5" fmla="*/ 0 h 156"/>
                <a:gd name="T6" fmla="*/ 1 w 179"/>
                <a:gd name="T7" fmla="*/ 0 h 156"/>
                <a:gd name="T8" fmla="*/ 0 60000 65536"/>
                <a:gd name="T9" fmla="*/ 0 60000 65536"/>
                <a:gd name="T10" fmla="*/ 0 60000 65536"/>
                <a:gd name="T11" fmla="*/ 0 60000 65536"/>
                <a:gd name="T12" fmla="*/ 0 w 179"/>
                <a:gd name="T13" fmla="*/ 0 h 156"/>
                <a:gd name="T14" fmla="*/ 179 w 179"/>
                <a:gd name="T15" fmla="*/ 156 h 156"/>
              </a:gdLst>
              <a:ahLst/>
              <a:cxnLst>
                <a:cxn ang="T8">
                  <a:pos x="T0" y="T1"/>
                </a:cxn>
                <a:cxn ang="T9">
                  <a:pos x="T2" y="T3"/>
                </a:cxn>
                <a:cxn ang="T10">
                  <a:pos x="T4" y="T5"/>
                </a:cxn>
                <a:cxn ang="T11">
                  <a:pos x="T6" y="T7"/>
                </a:cxn>
              </a:cxnLst>
              <a:rect l="T12" t="T13" r="T14" b="T15"/>
              <a:pathLst>
                <a:path w="179" h="156">
                  <a:moveTo>
                    <a:pt x="89" y="0"/>
                  </a:moveTo>
                  <a:lnTo>
                    <a:pt x="179" y="156"/>
                  </a:lnTo>
                  <a:lnTo>
                    <a:pt x="0" y="156"/>
                  </a:lnTo>
                  <a:lnTo>
                    <a:pt x="89" y="0"/>
                  </a:lnTo>
                  <a:close/>
                </a:path>
              </a:pathLst>
            </a:custGeom>
            <a:solidFill>
              <a:srgbClr val="000000"/>
            </a:solidFill>
            <a:ln w="23813">
              <a:solidFill>
                <a:srgbClr val="000000"/>
              </a:solidFill>
              <a:round/>
              <a:headEnd/>
              <a:tailEnd/>
            </a:ln>
          </p:spPr>
          <p:txBody>
            <a:bodyPr/>
            <a:lstStyle/>
            <a:p>
              <a:endParaRPr lang="en-US"/>
            </a:p>
          </p:txBody>
        </p:sp>
        <p:sp>
          <p:nvSpPr>
            <p:cNvPr id="46180" name="Line 100"/>
            <p:cNvSpPr>
              <a:spLocks noChangeShapeType="1"/>
            </p:cNvSpPr>
            <p:nvPr/>
          </p:nvSpPr>
          <p:spPr bwMode="auto">
            <a:xfrm flipV="1">
              <a:off x="3031" y="2199"/>
              <a:ext cx="1" cy="100"/>
            </a:xfrm>
            <a:prstGeom prst="line">
              <a:avLst/>
            </a:prstGeom>
            <a:noFill/>
            <a:ln w="23813">
              <a:solidFill>
                <a:srgbClr val="000000"/>
              </a:solidFill>
              <a:round/>
              <a:headEnd/>
              <a:tailEnd/>
            </a:ln>
          </p:spPr>
          <p:txBody>
            <a:bodyPr/>
            <a:lstStyle/>
            <a:p>
              <a:endParaRPr lang="en-US"/>
            </a:p>
          </p:txBody>
        </p:sp>
        <p:sp>
          <p:nvSpPr>
            <p:cNvPr id="46181" name="Line 101"/>
            <p:cNvSpPr>
              <a:spLocks noChangeShapeType="1"/>
            </p:cNvSpPr>
            <p:nvPr/>
          </p:nvSpPr>
          <p:spPr bwMode="auto">
            <a:xfrm>
              <a:off x="3008" y="2199"/>
              <a:ext cx="47" cy="1"/>
            </a:xfrm>
            <a:prstGeom prst="line">
              <a:avLst/>
            </a:prstGeom>
            <a:noFill/>
            <a:ln w="23813">
              <a:solidFill>
                <a:srgbClr val="000000"/>
              </a:solidFill>
              <a:round/>
              <a:headEnd/>
              <a:tailEnd/>
            </a:ln>
          </p:spPr>
          <p:txBody>
            <a:bodyPr/>
            <a:lstStyle/>
            <a:p>
              <a:endParaRPr lang="en-US"/>
            </a:p>
          </p:txBody>
        </p:sp>
        <p:sp>
          <p:nvSpPr>
            <p:cNvPr id="46182" name="Line 102"/>
            <p:cNvSpPr>
              <a:spLocks noChangeShapeType="1"/>
            </p:cNvSpPr>
            <p:nvPr/>
          </p:nvSpPr>
          <p:spPr bwMode="auto">
            <a:xfrm>
              <a:off x="3031" y="2299"/>
              <a:ext cx="1" cy="100"/>
            </a:xfrm>
            <a:prstGeom prst="line">
              <a:avLst/>
            </a:prstGeom>
            <a:noFill/>
            <a:ln w="23813">
              <a:solidFill>
                <a:srgbClr val="000000"/>
              </a:solidFill>
              <a:round/>
              <a:headEnd/>
              <a:tailEnd/>
            </a:ln>
          </p:spPr>
          <p:txBody>
            <a:bodyPr/>
            <a:lstStyle/>
            <a:p>
              <a:endParaRPr lang="en-US"/>
            </a:p>
          </p:txBody>
        </p:sp>
        <p:sp>
          <p:nvSpPr>
            <p:cNvPr id="46183" name="Line 103"/>
            <p:cNvSpPr>
              <a:spLocks noChangeShapeType="1"/>
            </p:cNvSpPr>
            <p:nvPr/>
          </p:nvSpPr>
          <p:spPr bwMode="auto">
            <a:xfrm>
              <a:off x="3008" y="2399"/>
              <a:ext cx="47" cy="1"/>
            </a:xfrm>
            <a:prstGeom prst="line">
              <a:avLst/>
            </a:prstGeom>
            <a:noFill/>
            <a:ln w="23813">
              <a:solidFill>
                <a:srgbClr val="000000"/>
              </a:solidFill>
              <a:round/>
              <a:headEnd/>
              <a:tailEnd/>
            </a:ln>
          </p:spPr>
          <p:txBody>
            <a:bodyPr/>
            <a:lstStyle/>
            <a:p>
              <a:endParaRPr lang="en-US"/>
            </a:p>
          </p:txBody>
        </p:sp>
        <p:sp>
          <p:nvSpPr>
            <p:cNvPr id="46184" name="Freeform 104"/>
            <p:cNvSpPr>
              <a:spLocks/>
            </p:cNvSpPr>
            <p:nvPr/>
          </p:nvSpPr>
          <p:spPr bwMode="auto">
            <a:xfrm>
              <a:off x="2986" y="2247"/>
              <a:ext cx="90" cy="78"/>
            </a:xfrm>
            <a:custGeom>
              <a:avLst/>
              <a:gdLst>
                <a:gd name="T0" fmla="*/ 1 w 179"/>
                <a:gd name="T1" fmla="*/ 0 h 155"/>
                <a:gd name="T2" fmla="*/ 1 w 179"/>
                <a:gd name="T3" fmla="*/ 1 h 155"/>
                <a:gd name="T4" fmla="*/ 0 w 179"/>
                <a:gd name="T5" fmla="*/ 1 h 155"/>
                <a:gd name="T6" fmla="*/ 1 w 179"/>
                <a:gd name="T7" fmla="*/ 0 h 155"/>
                <a:gd name="T8" fmla="*/ 0 60000 65536"/>
                <a:gd name="T9" fmla="*/ 0 60000 65536"/>
                <a:gd name="T10" fmla="*/ 0 60000 65536"/>
                <a:gd name="T11" fmla="*/ 0 60000 65536"/>
                <a:gd name="T12" fmla="*/ 0 w 179"/>
                <a:gd name="T13" fmla="*/ 0 h 155"/>
                <a:gd name="T14" fmla="*/ 179 w 179"/>
                <a:gd name="T15" fmla="*/ 155 h 155"/>
              </a:gdLst>
              <a:ahLst/>
              <a:cxnLst>
                <a:cxn ang="T8">
                  <a:pos x="T0" y="T1"/>
                </a:cxn>
                <a:cxn ang="T9">
                  <a:pos x="T2" y="T3"/>
                </a:cxn>
                <a:cxn ang="T10">
                  <a:pos x="T4" y="T5"/>
                </a:cxn>
                <a:cxn ang="T11">
                  <a:pos x="T6" y="T7"/>
                </a:cxn>
              </a:cxnLst>
              <a:rect l="T12" t="T13" r="T14" b="T15"/>
              <a:pathLst>
                <a:path w="179" h="155">
                  <a:moveTo>
                    <a:pt x="90" y="0"/>
                  </a:moveTo>
                  <a:lnTo>
                    <a:pt x="179" y="155"/>
                  </a:lnTo>
                  <a:lnTo>
                    <a:pt x="0" y="155"/>
                  </a:lnTo>
                  <a:lnTo>
                    <a:pt x="90" y="0"/>
                  </a:lnTo>
                  <a:close/>
                </a:path>
              </a:pathLst>
            </a:custGeom>
            <a:solidFill>
              <a:srgbClr val="000000"/>
            </a:solidFill>
            <a:ln w="23813">
              <a:solidFill>
                <a:srgbClr val="000000"/>
              </a:solidFill>
              <a:round/>
              <a:headEnd/>
              <a:tailEnd/>
            </a:ln>
          </p:spPr>
          <p:txBody>
            <a:bodyPr/>
            <a:lstStyle/>
            <a:p>
              <a:endParaRPr lang="en-US"/>
            </a:p>
          </p:txBody>
        </p:sp>
        <p:sp>
          <p:nvSpPr>
            <p:cNvPr id="46185" name="Line 105"/>
            <p:cNvSpPr>
              <a:spLocks noChangeShapeType="1"/>
            </p:cNvSpPr>
            <p:nvPr/>
          </p:nvSpPr>
          <p:spPr bwMode="auto">
            <a:xfrm flipV="1">
              <a:off x="3337" y="2643"/>
              <a:ext cx="1" cy="65"/>
            </a:xfrm>
            <a:prstGeom prst="line">
              <a:avLst/>
            </a:prstGeom>
            <a:noFill/>
            <a:ln w="23813">
              <a:solidFill>
                <a:srgbClr val="000000"/>
              </a:solidFill>
              <a:round/>
              <a:headEnd/>
              <a:tailEnd/>
            </a:ln>
          </p:spPr>
          <p:txBody>
            <a:bodyPr/>
            <a:lstStyle/>
            <a:p>
              <a:endParaRPr lang="en-US"/>
            </a:p>
          </p:txBody>
        </p:sp>
        <p:sp>
          <p:nvSpPr>
            <p:cNvPr id="46186" name="Line 106"/>
            <p:cNvSpPr>
              <a:spLocks noChangeShapeType="1"/>
            </p:cNvSpPr>
            <p:nvPr/>
          </p:nvSpPr>
          <p:spPr bwMode="auto">
            <a:xfrm>
              <a:off x="3313" y="2643"/>
              <a:ext cx="48" cy="1"/>
            </a:xfrm>
            <a:prstGeom prst="line">
              <a:avLst/>
            </a:prstGeom>
            <a:noFill/>
            <a:ln w="23813">
              <a:solidFill>
                <a:srgbClr val="000000"/>
              </a:solidFill>
              <a:round/>
              <a:headEnd/>
              <a:tailEnd/>
            </a:ln>
          </p:spPr>
          <p:txBody>
            <a:bodyPr/>
            <a:lstStyle/>
            <a:p>
              <a:endParaRPr lang="en-US"/>
            </a:p>
          </p:txBody>
        </p:sp>
        <p:sp>
          <p:nvSpPr>
            <p:cNvPr id="46187" name="Line 107"/>
            <p:cNvSpPr>
              <a:spLocks noChangeShapeType="1"/>
            </p:cNvSpPr>
            <p:nvPr/>
          </p:nvSpPr>
          <p:spPr bwMode="auto">
            <a:xfrm flipV="1">
              <a:off x="1337" y="1660"/>
              <a:ext cx="679" cy="521"/>
            </a:xfrm>
            <a:prstGeom prst="line">
              <a:avLst/>
            </a:prstGeom>
            <a:noFill/>
            <a:ln w="23813">
              <a:solidFill>
                <a:srgbClr val="000000"/>
              </a:solidFill>
              <a:round/>
              <a:headEnd/>
              <a:tailEnd/>
            </a:ln>
          </p:spPr>
          <p:txBody>
            <a:bodyPr/>
            <a:lstStyle/>
            <a:p>
              <a:endParaRPr lang="en-US"/>
            </a:p>
          </p:txBody>
        </p:sp>
        <p:sp>
          <p:nvSpPr>
            <p:cNvPr id="46188" name="Line 108"/>
            <p:cNvSpPr>
              <a:spLocks noChangeShapeType="1"/>
            </p:cNvSpPr>
            <p:nvPr/>
          </p:nvSpPr>
          <p:spPr bwMode="auto">
            <a:xfrm flipV="1">
              <a:off x="2016" y="1404"/>
              <a:ext cx="1" cy="256"/>
            </a:xfrm>
            <a:prstGeom prst="line">
              <a:avLst/>
            </a:prstGeom>
            <a:noFill/>
            <a:ln w="23813">
              <a:solidFill>
                <a:srgbClr val="000000"/>
              </a:solidFill>
              <a:round/>
              <a:headEnd/>
              <a:tailEnd/>
            </a:ln>
          </p:spPr>
          <p:txBody>
            <a:bodyPr/>
            <a:lstStyle/>
            <a:p>
              <a:endParaRPr lang="en-US"/>
            </a:p>
          </p:txBody>
        </p:sp>
        <p:sp>
          <p:nvSpPr>
            <p:cNvPr id="46189" name="Line 109"/>
            <p:cNvSpPr>
              <a:spLocks noChangeShapeType="1"/>
            </p:cNvSpPr>
            <p:nvPr/>
          </p:nvSpPr>
          <p:spPr bwMode="auto">
            <a:xfrm>
              <a:off x="2016" y="1660"/>
              <a:ext cx="1" cy="342"/>
            </a:xfrm>
            <a:prstGeom prst="line">
              <a:avLst/>
            </a:prstGeom>
            <a:noFill/>
            <a:ln w="23813">
              <a:solidFill>
                <a:srgbClr val="000000"/>
              </a:solidFill>
              <a:round/>
              <a:headEnd/>
              <a:tailEnd/>
            </a:ln>
          </p:spPr>
          <p:txBody>
            <a:bodyPr/>
            <a:lstStyle/>
            <a:p>
              <a:endParaRPr lang="en-US"/>
            </a:p>
          </p:txBody>
        </p:sp>
        <p:sp>
          <p:nvSpPr>
            <p:cNvPr id="46190" name="Oval 110"/>
            <p:cNvSpPr>
              <a:spLocks noChangeArrowheads="1"/>
            </p:cNvSpPr>
            <p:nvPr/>
          </p:nvSpPr>
          <p:spPr bwMode="auto">
            <a:xfrm>
              <a:off x="1980" y="1623"/>
              <a:ext cx="74" cy="74"/>
            </a:xfrm>
            <a:prstGeom prst="ellipse">
              <a:avLst/>
            </a:prstGeom>
            <a:solidFill>
              <a:srgbClr val="FFFFFF"/>
            </a:solidFill>
            <a:ln w="23813">
              <a:solidFill>
                <a:srgbClr val="000000"/>
              </a:solidFill>
              <a:round/>
              <a:headEnd/>
              <a:tailEnd/>
            </a:ln>
          </p:spPr>
          <p:txBody>
            <a:bodyPr/>
            <a:lstStyle/>
            <a:p>
              <a:endParaRPr lang="en-US"/>
            </a:p>
          </p:txBody>
        </p:sp>
        <p:sp>
          <p:nvSpPr>
            <p:cNvPr id="46191" name="Line 111"/>
            <p:cNvSpPr>
              <a:spLocks noChangeShapeType="1"/>
            </p:cNvSpPr>
            <p:nvPr/>
          </p:nvSpPr>
          <p:spPr bwMode="auto">
            <a:xfrm>
              <a:off x="2322" y="2321"/>
              <a:ext cx="1" cy="79"/>
            </a:xfrm>
            <a:prstGeom prst="line">
              <a:avLst/>
            </a:prstGeom>
            <a:noFill/>
            <a:ln w="23813">
              <a:solidFill>
                <a:srgbClr val="000000"/>
              </a:solidFill>
              <a:round/>
              <a:headEnd/>
              <a:tailEnd/>
            </a:ln>
          </p:spPr>
          <p:txBody>
            <a:bodyPr/>
            <a:lstStyle/>
            <a:p>
              <a:endParaRPr lang="en-US"/>
            </a:p>
          </p:txBody>
        </p:sp>
        <p:sp>
          <p:nvSpPr>
            <p:cNvPr id="46192" name="Line 112"/>
            <p:cNvSpPr>
              <a:spLocks noChangeShapeType="1"/>
            </p:cNvSpPr>
            <p:nvPr/>
          </p:nvSpPr>
          <p:spPr bwMode="auto">
            <a:xfrm>
              <a:off x="2299" y="2420"/>
              <a:ext cx="47" cy="1"/>
            </a:xfrm>
            <a:prstGeom prst="line">
              <a:avLst/>
            </a:prstGeom>
            <a:noFill/>
            <a:ln w="23813">
              <a:solidFill>
                <a:srgbClr val="000000"/>
              </a:solidFill>
              <a:round/>
              <a:headEnd/>
              <a:tailEnd/>
            </a:ln>
          </p:spPr>
          <p:txBody>
            <a:bodyPr/>
            <a:lstStyle/>
            <a:p>
              <a:endParaRPr lang="en-US"/>
            </a:p>
          </p:txBody>
        </p:sp>
        <p:sp>
          <p:nvSpPr>
            <p:cNvPr id="46193" name="Oval 113"/>
            <p:cNvSpPr>
              <a:spLocks noChangeArrowheads="1"/>
            </p:cNvSpPr>
            <p:nvPr/>
          </p:nvSpPr>
          <p:spPr bwMode="auto">
            <a:xfrm>
              <a:off x="2285" y="2284"/>
              <a:ext cx="75" cy="74"/>
            </a:xfrm>
            <a:prstGeom prst="ellipse">
              <a:avLst/>
            </a:prstGeom>
            <a:solidFill>
              <a:srgbClr val="FFFFFF"/>
            </a:solidFill>
            <a:ln w="23813">
              <a:solidFill>
                <a:srgbClr val="000000"/>
              </a:solidFill>
              <a:round/>
              <a:headEnd/>
              <a:tailEnd/>
            </a:ln>
          </p:spPr>
          <p:txBody>
            <a:bodyPr/>
            <a:lstStyle/>
            <a:p>
              <a:endParaRPr lang="en-US"/>
            </a:p>
          </p:txBody>
        </p:sp>
        <p:sp>
          <p:nvSpPr>
            <p:cNvPr id="46194" name="Line 114"/>
            <p:cNvSpPr>
              <a:spLocks noChangeShapeType="1"/>
            </p:cNvSpPr>
            <p:nvPr/>
          </p:nvSpPr>
          <p:spPr bwMode="auto">
            <a:xfrm flipV="1">
              <a:off x="3031" y="2568"/>
              <a:ext cx="1" cy="109"/>
            </a:xfrm>
            <a:prstGeom prst="line">
              <a:avLst/>
            </a:prstGeom>
            <a:noFill/>
            <a:ln w="23813">
              <a:solidFill>
                <a:srgbClr val="000000"/>
              </a:solidFill>
              <a:round/>
              <a:headEnd/>
              <a:tailEnd/>
            </a:ln>
          </p:spPr>
          <p:txBody>
            <a:bodyPr/>
            <a:lstStyle/>
            <a:p>
              <a:endParaRPr lang="en-US"/>
            </a:p>
          </p:txBody>
        </p:sp>
        <p:sp>
          <p:nvSpPr>
            <p:cNvPr id="46195" name="Line 115"/>
            <p:cNvSpPr>
              <a:spLocks noChangeShapeType="1"/>
            </p:cNvSpPr>
            <p:nvPr/>
          </p:nvSpPr>
          <p:spPr bwMode="auto">
            <a:xfrm>
              <a:off x="3008" y="2568"/>
              <a:ext cx="47" cy="1"/>
            </a:xfrm>
            <a:prstGeom prst="line">
              <a:avLst/>
            </a:prstGeom>
            <a:noFill/>
            <a:ln w="23813">
              <a:solidFill>
                <a:srgbClr val="000000"/>
              </a:solidFill>
              <a:round/>
              <a:headEnd/>
              <a:tailEnd/>
            </a:ln>
          </p:spPr>
          <p:txBody>
            <a:bodyPr/>
            <a:lstStyle/>
            <a:p>
              <a:endParaRPr lang="en-US"/>
            </a:p>
          </p:txBody>
        </p:sp>
        <p:sp>
          <p:nvSpPr>
            <p:cNvPr id="46196" name="Oval 116"/>
            <p:cNvSpPr>
              <a:spLocks noChangeArrowheads="1"/>
            </p:cNvSpPr>
            <p:nvPr/>
          </p:nvSpPr>
          <p:spPr bwMode="auto">
            <a:xfrm>
              <a:off x="2994" y="2640"/>
              <a:ext cx="75" cy="74"/>
            </a:xfrm>
            <a:prstGeom prst="ellipse">
              <a:avLst/>
            </a:prstGeom>
            <a:solidFill>
              <a:srgbClr val="FFFFFF"/>
            </a:solidFill>
            <a:ln w="23813">
              <a:solidFill>
                <a:srgbClr val="000000"/>
              </a:solidFill>
              <a:round/>
              <a:headEnd/>
              <a:tailEnd/>
            </a:ln>
          </p:spPr>
          <p:txBody>
            <a:bodyPr/>
            <a:lstStyle/>
            <a:p>
              <a:endParaRPr lang="en-US"/>
            </a:p>
          </p:txBody>
        </p:sp>
        <p:sp>
          <p:nvSpPr>
            <p:cNvPr id="46197" name="Line 117"/>
            <p:cNvSpPr>
              <a:spLocks noChangeShapeType="1"/>
            </p:cNvSpPr>
            <p:nvPr/>
          </p:nvSpPr>
          <p:spPr bwMode="auto">
            <a:xfrm flipV="1">
              <a:off x="3337" y="2544"/>
              <a:ext cx="1" cy="128"/>
            </a:xfrm>
            <a:prstGeom prst="line">
              <a:avLst/>
            </a:prstGeom>
            <a:noFill/>
            <a:ln w="23813">
              <a:solidFill>
                <a:srgbClr val="000000"/>
              </a:solidFill>
              <a:round/>
              <a:headEnd/>
              <a:tailEnd/>
            </a:ln>
          </p:spPr>
          <p:txBody>
            <a:bodyPr/>
            <a:lstStyle/>
            <a:p>
              <a:endParaRPr lang="en-US"/>
            </a:p>
          </p:txBody>
        </p:sp>
        <p:sp>
          <p:nvSpPr>
            <p:cNvPr id="46198" name="Line 118"/>
            <p:cNvSpPr>
              <a:spLocks noChangeShapeType="1"/>
            </p:cNvSpPr>
            <p:nvPr/>
          </p:nvSpPr>
          <p:spPr bwMode="auto">
            <a:xfrm>
              <a:off x="3313" y="2543"/>
              <a:ext cx="48" cy="1"/>
            </a:xfrm>
            <a:prstGeom prst="line">
              <a:avLst/>
            </a:prstGeom>
            <a:noFill/>
            <a:ln w="23813">
              <a:solidFill>
                <a:srgbClr val="000000"/>
              </a:solidFill>
              <a:round/>
              <a:headEnd/>
              <a:tailEnd/>
            </a:ln>
          </p:spPr>
          <p:txBody>
            <a:bodyPr/>
            <a:lstStyle/>
            <a:p>
              <a:endParaRPr lang="en-US"/>
            </a:p>
          </p:txBody>
        </p:sp>
        <p:sp>
          <p:nvSpPr>
            <p:cNvPr id="46199" name="Line 119"/>
            <p:cNvSpPr>
              <a:spLocks noChangeShapeType="1"/>
            </p:cNvSpPr>
            <p:nvPr/>
          </p:nvSpPr>
          <p:spPr bwMode="auto">
            <a:xfrm>
              <a:off x="3313" y="2826"/>
              <a:ext cx="48" cy="1"/>
            </a:xfrm>
            <a:prstGeom prst="line">
              <a:avLst/>
            </a:prstGeom>
            <a:noFill/>
            <a:ln w="23813">
              <a:solidFill>
                <a:srgbClr val="000000"/>
              </a:solidFill>
              <a:round/>
              <a:headEnd/>
              <a:tailEnd/>
            </a:ln>
          </p:spPr>
          <p:txBody>
            <a:bodyPr/>
            <a:lstStyle/>
            <a:p>
              <a:endParaRPr lang="en-US"/>
            </a:p>
          </p:txBody>
        </p:sp>
        <p:sp>
          <p:nvSpPr>
            <p:cNvPr id="46200" name="Oval 120"/>
            <p:cNvSpPr>
              <a:spLocks noChangeArrowheads="1"/>
            </p:cNvSpPr>
            <p:nvPr/>
          </p:nvSpPr>
          <p:spPr bwMode="auto">
            <a:xfrm>
              <a:off x="3300" y="2635"/>
              <a:ext cx="74" cy="74"/>
            </a:xfrm>
            <a:prstGeom prst="ellipse">
              <a:avLst/>
            </a:prstGeom>
            <a:solidFill>
              <a:srgbClr val="FFFFFF"/>
            </a:solidFill>
            <a:ln w="23813">
              <a:solidFill>
                <a:srgbClr val="000000"/>
              </a:solidFill>
              <a:round/>
              <a:headEnd/>
              <a:tailEnd/>
            </a:ln>
          </p:spPr>
          <p:txBody>
            <a:bodyPr/>
            <a:lstStyle/>
            <a:p>
              <a:endParaRPr lang="en-US"/>
            </a:p>
          </p:txBody>
        </p:sp>
        <p:sp>
          <p:nvSpPr>
            <p:cNvPr id="46201" name="Line 121"/>
            <p:cNvSpPr>
              <a:spLocks noChangeShapeType="1"/>
            </p:cNvSpPr>
            <p:nvPr/>
          </p:nvSpPr>
          <p:spPr bwMode="auto">
            <a:xfrm>
              <a:off x="3337" y="2708"/>
              <a:ext cx="1" cy="64"/>
            </a:xfrm>
            <a:prstGeom prst="line">
              <a:avLst/>
            </a:prstGeom>
            <a:noFill/>
            <a:ln w="23813">
              <a:solidFill>
                <a:srgbClr val="000000"/>
              </a:solidFill>
              <a:round/>
              <a:headEnd/>
              <a:tailEnd/>
            </a:ln>
          </p:spPr>
          <p:txBody>
            <a:bodyPr/>
            <a:lstStyle/>
            <a:p>
              <a:endParaRPr lang="en-US"/>
            </a:p>
          </p:txBody>
        </p:sp>
        <p:sp>
          <p:nvSpPr>
            <p:cNvPr id="46202" name="Line 122"/>
            <p:cNvSpPr>
              <a:spLocks noChangeShapeType="1"/>
            </p:cNvSpPr>
            <p:nvPr/>
          </p:nvSpPr>
          <p:spPr bwMode="auto">
            <a:xfrm>
              <a:off x="3313" y="2772"/>
              <a:ext cx="48" cy="1"/>
            </a:xfrm>
            <a:prstGeom prst="line">
              <a:avLst/>
            </a:prstGeom>
            <a:noFill/>
            <a:ln w="23813">
              <a:solidFill>
                <a:srgbClr val="000000"/>
              </a:solidFill>
              <a:round/>
              <a:headEnd/>
              <a:tailEnd/>
            </a:ln>
          </p:spPr>
          <p:txBody>
            <a:bodyPr/>
            <a:lstStyle/>
            <a:p>
              <a:endParaRPr lang="en-US"/>
            </a:p>
          </p:txBody>
        </p:sp>
        <p:sp>
          <p:nvSpPr>
            <p:cNvPr id="46203" name="Freeform 123"/>
            <p:cNvSpPr>
              <a:spLocks/>
            </p:cNvSpPr>
            <p:nvPr/>
          </p:nvSpPr>
          <p:spPr bwMode="auto">
            <a:xfrm>
              <a:off x="3292" y="2656"/>
              <a:ext cx="89" cy="78"/>
            </a:xfrm>
            <a:custGeom>
              <a:avLst/>
              <a:gdLst>
                <a:gd name="T0" fmla="*/ 0 w 180"/>
                <a:gd name="T1" fmla="*/ 0 h 155"/>
                <a:gd name="T2" fmla="*/ 0 w 180"/>
                <a:gd name="T3" fmla="*/ 1 h 155"/>
                <a:gd name="T4" fmla="*/ 0 w 180"/>
                <a:gd name="T5" fmla="*/ 1 h 155"/>
                <a:gd name="T6" fmla="*/ 0 w 180"/>
                <a:gd name="T7" fmla="*/ 0 h 155"/>
                <a:gd name="T8" fmla="*/ 0 60000 65536"/>
                <a:gd name="T9" fmla="*/ 0 60000 65536"/>
                <a:gd name="T10" fmla="*/ 0 60000 65536"/>
                <a:gd name="T11" fmla="*/ 0 60000 65536"/>
                <a:gd name="T12" fmla="*/ 0 w 180"/>
                <a:gd name="T13" fmla="*/ 0 h 155"/>
                <a:gd name="T14" fmla="*/ 180 w 180"/>
                <a:gd name="T15" fmla="*/ 155 h 155"/>
              </a:gdLst>
              <a:ahLst/>
              <a:cxnLst>
                <a:cxn ang="T8">
                  <a:pos x="T0" y="T1"/>
                </a:cxn>
                <a:cxn ang="T9">
                  <a:pos x="T2" y="T3"/>
                </a:cxn>
                <a:cxn ang="T10">
                  <a:pos x="T4" y="T5"/>
                </a:cxn>
                <a:cxn ang="T11">
                  <a:pos x="T6" y="T7"/>
                </a:cxn>
              </a:cxnLst>
              <a:rect l="T12" t="T13" r="T14" b="T15"/>
              <a:pathLst>
                <a:path w="180" h="155">
                  <a:moveTo>
                    <a:pt x="90" y="0"/>
                  </a:moveTo>
                  <a:lnTo>
                    <a:pt x="180" y="155"/>
                  </a:lnTo>
                  <a:lnTo>
                    <a:pt x="0" y="155"/>
                  </a:lnTo>
                  <a:lnTo>
                    <a:pt x="90" y="0"/>
                  </a:lnTo>
                  <a:close/>
                </a:path>
              </a:pathLst>
            </a:custGeom>
            <a:solidFill>
              <a:srgbClr val="000000"/>
            </a:solidFill>
            <a:ln w="23813">
              <a:solidFill>
                <a:srgbClr val="000000"/>
              </a:solidFill>
              <a:round/>
              <a:headEnd/>
              <a:tailEnd/>
            </a:ln>
          </p:spPr>
          <p:txBody>
            <a:bodyPr/>
            <a:lstStyle/>
            <a:p>
              <a:endParaRPr lang="en-US"/>
            </a:p>
          </p:txBody>
        </p:sp>
        <p:sp>
          <p:nvSpPr>
            <p:cNvPr id="46204" name="Line 124"/>
            <p:cNvSpPr>
              <a:spLocks noChangeShapeType="1"/>
            </p:cNvSpPr>
            <p:nvPr/>
          </p:nvSpPr>
          <p:spPr bwMode="auto">
            <a:xfrm>
              <a:off x="1254" y="2204"/>
              <a:ext cx="37" cy="11"/>
            </a:xfrm>
            <a:prstGeom prst="line">
              <a:avLst/>
            </a:prstGeom>
            <a:noFill/>
            <a:ln w="23813">
              <a:solidFill>
                <a:srgbClr val="FF0000"/>
              </a:solidFill>
              <a:round/>
              <a:headEnd/>
              <a:tailEnd/>
            </a:ln>
          </p:spPr>
          <p:txBody>
            <a:bodyPr/>
            <a:lstStyle/>
            <a:p>
              <a:endParaRPr lang="en-US"/>
            </a:p>
          </p:txBody>
        </p:sp>
        <p:sp>
          <p:nvSpPr>
            <p:cNvPr id="46205" name="Line 125"/>
            <p:cNvSpPr>
              <a:spLocks noChangeShapeType="1"/>
            </p:cNvSpPr>
            <p:nvPr/>
          </p:nvSpPr>
          <p:spPr bwMode="auto">
            <a:xfrm>
              <a:off x="1337" y="2223"/>
              <a:ext cx="679" cy="451"/>
            </a:xfrm>
            <a:prstGeom prst="line">
              <a:avLst/>
            </a:prstGeom>
            <a:noFill/>
            <a:ln w="23813">
              <a:solidFill>
                <a:srgbClr val="FF0000"/>
              </a:solidFill>
              <a:round/>
              <a:headEnd/>
              <a:tailEnd/>
            </a:ln>
          </p:spPr>
          <p:txBody>
            <a:bodyPr/>
            <a:lstStyle/>
            <a:p>
              <a:endParaRPr lang="en-US"/>
            </a:p>
          </p:txBody>
        </p:sp>
        <p:sp>
          <p:nvSpPr>
            <p:cNvPr id="46206" name="Freeform 126"/>
            <p:cNvSpPr>
              <a:spLocks/>
            </p:cNvSpPr>
            <p:nvPr/>
          </p:nvSpPr>
          <p:spPr bwMode="auto">
            <a:xfrm flipV="1">
              <a:off x="2016" y="2674"/>
              <a:ext cx="1321" cy="298"/>
            </a:xfrm>
            <a:custGeom>
              <a:avLst/>
              <a:gdLst>
                <a:gd name="T0" fmla="*/ 0 w 2292"/>
                <a:gd name="T1" fmla="*/ 1 h 517"/>
                <a:gd name="T2" fmla="*/ 1 w 2292"/>
                <a:gd name="T3" fmla="*/ 1 h 517"/>
                <a:gd name="T4" fmla="*/ 1 w 2292"/>
                <a:gd name="T5" fmla="*/ 1 h 517"/>
                <a:gd name="T6" fmla="*/ 1 w 2292"/>
                <a:gd name="T7" fmla="*/ 0 h 517"/>
                <a:gd name="T8" fmla="*/ 0 60000 65536"/>
                <a:gd name="T9" fmla="*/ 0 60000 65536"/>
                <a:gd name="T10" fmla="*/ 0 60000 65536"/>
                <a:gd name="T11" fmla="*/ 0 60000 65536"/>
                <a:gd name="T12" fmla="*/ 0 w 2292"/>
                <a:gd name="T13" fmla="*/ 0 h 517"/>
                <a:gd name="T14" fmla="*/ 2292 w 2292"/>
                <a:gd name="T15" fmla="*/ 517 h 517"/>
              </a:gdLst>
              <a:ahLst/>
              <a:cxnLst>
                <a:cxn ang="T8">
                  <a:pos x="T0" y="T1"/>
                </a:cxn>
                <a:cxn ang="T9">
                  <a:pos x="T2" y="T3"/>
                </a:cxn>
                <a:cxn ang="T10">
                  <a:pos x="T4" y="T5"/>
                </a:cxn>
                <a:cxn ang="T11">
                  <a:pos x="T6" y="T7"/>
                </a:cxn>
              </a:cxnLst>
              <a:rect l="T12" t="T13" r="T14" b="T15"/>
              <a:pathLst>
                <a:path w="2292" h="517">
                  <a:moveTo>
                    <a:pt x="0" y="517"/>
                  </a:moveTo>
                  <a:lnTo>
                    <a:pt x="531" y="74"/>
                  </a:lnTo>
                  <a:lnTo>
                    <a:pt x="1762" y="33"/>
                  </a:lnTo>
                  <a:lnTo>
                    <a:pt x="2292" y="0"/>
                  </a:lnTo>
                </a:path>
              </a:pathLst>
            </a:custGeom>
            <a:noFill/>
            <a:ln w="23813">
              <a:solidFill>
                <a:srgbClr val="FF0000"/>
              </a:solidFill>
              <a:round/>
              <a:headEnd/>
              <a:tailEnd/>
            </a:ln>
          </p:spPr>
          <p:txBody>
            <a:bodyPr/>
            <a:lstStyle/>
            <a:p>
              <a:endParaRPr lang="en-US"/>
            </a:p>
          </p:txBody>
        </p:sp>
        <p:sp>
          <p:nvSpPr>
            <p:cNvPr id="46207" name="Rectangle 127"/>
            <p:cNvSpPr>
              <a:spLocks noChangeArrowheads="1"/>
            </p:cNvSpPr>
            <p:nvPr/>
          </p:nvSpPr>
          <p:spPr bwMode="auto">
            <a:xfrm>
              <a:off x="1223" y="2173"/>
              <a:ext cx="62" cy="62"/>
            </a:xfrm>
            <a:prstGeom prst="rect">
              <a:avLst/>
            </a:prstGeom>
            <a:solidFill>
              <a:srgbClr val="FF0000"/>
            </a:solidFill>
            <a:ln w="23813">
              <a:solidFill>
                <a:srgbClr val="FF0000"/>
              </a:solidFill>
              <a:miter lim="800000"/>
              <a:headEnd/>
              <a:tailEnd/>
            </a:ln>
          </p:spPr>
          <p:txBody>
            <a:bodyPr/>
            <a:lstStyle/>
            <a:p>
              <a:endParaRPr lang="en-US"/>
            </a:p>
          </p:txBody>
        </p:sp>
        <p:sp>
          <p:nvSpPr>
            <p:cNvPr id="46208" name="Line 128"/>
            <p:cNvSpPr>
              <a:spLocks noChangeShapeType="1"/>
            </p:cNvSpPr>
            <p:nvPr/>
          </p:nvSpPr>
          <p:spPr bwMode="auto">
            <a:xfrm flipV="1">
              <a:off x="2016" y="2564"/>
              <a:ext cx="1" cy="110"/>
            </a:xfrm>
            <a:prstGeom prst="line">
              <a:avLst/>
            </a:prstGeom>
            <a:noFill/>
            <a:ln w="23813">
              <a:solidFill>
                <a:srgbClr val="FF0000"/>
              </a:solidFill>
              <a:round/>
              <a:headEnd/>
              <a:tailEnd/>
            </a:ln>
          </p:spPr>
          <p:txBody>
            <a:bodyPr/>
            <a:lstStyle/>
            <a:p>
              <a:endParaRPr lang="en-US"/>
            </a:p>
          </p:txBody>
        </p:sp>
        <p:sp>
          <p:nvSpPr>
            <p:cNvPr id="46209" name="Line 129"/>
            <p:cNvSpPr>
              <a:spLocks noChangeShapeType="1"/>
            </p:cNvSpPr>
            <p:nvPr/>
          </p:nvSpPr>
          <p:spPr bwMode="auto">
            <a:xfrm>
              <a:off x="1993" y="2564"/>
              <a:ext cx="48" cy="1"/>
            </a:xfrm>
            <a:prstGeom prst="line">
              <a:avLst/>
            </a:prstGeom>
            <a:noFill/>
            <a:ln w="23813">
              <a:solidFill>
                <a:srgbClr val="FF0000"/>
              </a:solidFill>
              <a:round/>
              <a:headEnd/>
              <a:tailEnd/>
            </a:ln>
          </p:spPr>
          <p:txBody>
            <a:bodyPr/>
            <a:lstStyle/>
            <a:p>
              <a:endParaRPr lang="en-US"/>
            </a:p>
          </p:txBody>
        </p:sp>
        <p:sp>
          <p:nvSpPr>
            <p:cNvPr id="46210" name="Line 130"/>
            <p:cNvSpPr>
              <a:spLocks noChangeShapeType="1"/>
            </p:cNvSpPr>
            <p:nvPr/>
          </p:nvSpPr>
          <p:spPr bwMode="auto">
            <a:xfrm>
              <a:off x="2016" y="2674"/>
              <a:ext cx="1" cy="110"/>
            </a:xfrm>
            <a:prstGeom prst="line">
              <a:avLst/>
            </a:prstGeom>
            <a:noFill/>
            <a:ln w="23813">
              <a:solidFill>
                <a:srgbClr val="FF0000"/>
              </a:solidFill>
              <a:round/>
              <a:headEnd/>
              <a:tailEnd/>
            </a:ln>
          </p:spPr>
          <p:txBody>
            <a:bodyPr/>
            <a:lstStyle/>
            <a:p>
              <a:endParaRPr lang="en-US"/>
            </a:p>
          </p:txBody>
        </p:sp>
        <p:sp>
          <p:nvSpPr>
            <p:cNvPr id="46211" name="Line 131"/>
            <p:cNvSpPr>
              <a:spLocks noChangeShapeType="1"/>
            </p:cNvSpPr>
            <p:nvPr/>
          </p:nvSpPr>
          <p:spPr bwMode="auto">
            <a:xfrm>
              <a:off x="1993" y="2784"/>
              <a:ext cx="48" cy="1"/>
            </a:xfrm>
            <a:prstGeom prst="line">
              <a:avLst/>
            </a:prstGeom>
            <a:noFill/>
            <a:ln w="23813">
              <a:solidFill>
                <a:srgbClr val="FF0000"/>
              </a:solidFill>
              <a:round/>
              <a:headEnd/>
              <a:tailEnd/>
            </a:ln>
          </p:spPr>
          <p:txBody>
            <a:bodyPr/>
            <a:lstStyle/>
            <a:p>
              <a:endParaRPr lang="en-US"/>
            </a:p>
          </p:txBody>
        </p:sp>
        <p:sp>
          <p:nvSpPr>
            <p:cNvPr id="46212" name="Rectangle 132"/>
            <p:cNvSpPr>
              <a:spLocks noChangeArrowheads="1"/>
            </p:cNvSpPr>
            <p:nvPr/>
          </p:nvSpPr>
          <p:spPr bwMode="auto">
            <a:xfrm>
              <a:off x="1985" y="2643"/>
              <a:ext cx="62" cy="62"/>
            </a:xfrm>
            <a:prstGeom prst="rect">
              <a:avLst/>
            </a:prstGeom>
            <a:solidFill>
              <a:srgbClr val="FF0000"/>
            </a:solidFill>
            <a:ln w="23813">
              <a:solidFill>
                <a:srgbClr val="FF0000"/>
              </a:solidFill>
              <a:miter lim="800000"/>
              <a:headEnd/>
              <a:tailEnd/>
            </a:ln>
          </p:spPr>
          <p:txBody>
            <a:bodyPr/>
            <a:lstStyle/>
            <a:p>
              <a:endParaRPr lang="en-US"/>
            </a:p>
          </p:txBody>
        </p:sp>
        <p:sp>
          <p:nvSpPr>
            <p:cNvPr id="46213" name="Line 133"/>
            <p:cNvSpPr>
              <a:spLocks noChangeShapeType="1"/>
            </p:cNvSpPr>
            <p:nvPr/>
          </p:nvSpPr>
          <p:spPr bwMode="auto">
            <a:xfrm flipV="1">
              <a:off x="2322" y="2899"/>
              <a:ext cx="1" cy="31"/>
            </a:xfrm>
            <a:prstGeom prst="line">
              <a:avLst/>
            </a:prstGeom>
            <a:noFill/>
            <a:ln w="23813">
              <a:solidFill>
                <a:srgbClr val="FF0000"/>
              </a:solidFill>
              <a:round/>
              <a:headEnd/>
              <a:tailEnd/>
            </a:ln>
          </p:spPr>
          <p:txBody>
            <a:bodyPr/>
            <a:lstStyle/>
            <a:p>
              <a:endParaRPr lang="en-US"/>
            </a:p>
          </p:txBody>
        </p:sp>
        <p:sp>
          <p:nvSpPr>
            <p:cNvPr id="46214" name="Line 134"/>
            <p:cNvSpPr>
              <a:spLocks noChangeShapeType="1"/>
            </p:cNvSpPr>
            <p:nvPr/>
          </p:nvSpPr>
          <p:spPr bwMode="auto">
            <a:xfrm>
              <a:off x="2299" y="2899"/>
              <a:ext cx="47" cy="1"/>
            </a:xfrm>
            <a:prstGeom prst="line">
              <a:avLst/>
            </a:prstGeom>
            <a:noFill/>
            <a:ln w="23813">
              <a:solidFill>
                <a:srgbClr val="FF0000"/>
              </a:solidFill>
              <a:round/>
              <a:headEnd/>
              <a:tailEnd/>
            </a:ln>
          </p:spPr>
          <p:txBody>
            <a:bodyPr/>
            <a:lstStyle/>
            <a:p>
              <a:endParaRPr lang="en-US"/>
            </a:p>
          </p:txBody>
        </p:sp>
        <p:sp>
          <p:nvSpPr>
            <p:cNvPr id="46215" name="Line 135"/>
            <p:cNvSpPr>
              <a:spLocks noChangeShapeType="1"/>
            </p:cNvSpPr>
            <p:nvPr/>
          </p:nvSpPr>
          <p:spPr bwMode="auto">
            <a:xfrm>
              <a:off x="2322" y="2930"/>
              <a:ext cx="1" cy="30"/>
            </a:xfrm>
            <a:prstGeom prst="line">
              <a:avLst/>
            </a:prstGeom>
            <a:noFill/>
            <a:ln w="23813">
              <a:solidFill>
                <a:srgbClr val="FF0000"/>
              </a:solidFill>
              <a:round/>
              <a:headEnd/>
              <a:tailEnd/>
            </a:ln>
          </p:spPr>
          <p:txBody>
            <a:bodyPr/>
            <a:lstStyle/>
            <a:p>
              <a:endParaRPr lang="en-US"/>
            </a:p>
          </p:txBody>
        </p:sp>
        <p:sp>
          <p:nvSpPr>
            <p:cNvPr id="46216" name="Line 136"/>
            <p:cNvSpPr>
              <a:spLocks noChangeShapeType="1"/>
            </p:cNvSpPr>
            <p:nvPr/>
          </p:nvSpPr>
          <p:spPr bwMode="auto">
            <a:xfrm>
              <a:off x="2299" y="2960"/>
              <a:ext cx="47" cy="1"/>
            </a:xfrm>
            <a:prstGeom prst="line">
              <a:avLst/>
            </a:prstGeom>
            <a:noFill/>
            <a:ln w="23813">
              <a:solidFill>
                <a:srgbClr val="FF0000"/>
              </a:solidFill>
              <a:round/>
              <a:headEnd/>
              <a:tailEnd/>
            </a:ln>
          </p:spPr>
          <p:txBody>
            <a:bodyPr/>
            <a:lstStyle/>
            <a:p>
              <a:endParaRPr lang="en-US"/>
            </a:p>
          </p:txBody>
        </p:sp>
        <p:sp>
          <p:nvSpPr>
            <p:cNvPr id="46217" name="Rectangle 137"/>
            <p:cNvSpPr>
              <a:spLocks noChangeArrowheads="1"/>
            </p:cNvSpPr>
            <p:nvPr/>
          </p:nvSpPr>
          <p:spPr bwMode="auto">
            <a:xfrm>
              <a:off x="2291" y="2899"/>
              <a:ext cx="62" cy="62"/>
            </a:xfrm>
            <a:prstGeom prst="rect">
              <a:avLst/>
            </a:prstGeom>
            <a:solidFill>
              <a:srgbClr val="FF0000"/>
            </a:solidFill>
            <a:ln w="23813">
              <a:solidFill>
                <a:srgbClr val="FF0000"/>
              </a:solidFill>
              <a:miter lim="800000"/>
              <a:headEnd/>
              <a:tailEnd/>
            </a:ln>
          </p:spPr>
          <p:txBody>
            <a:bodyPr/>
            <a:lstStyle/>
            <a:p>
              <a:endParaRPr lang="en-US"/>
            </a:p>
          </p:txBody>
        </p:sp>
        <p:sp>
          <p:nvSpPr>
            <p:cNvPr id="46218" name="Line 138"/>
            <p:cNvSpPr>
              <a:spLocks noChangeShapeType="1"/>
            </p:cNvSpPr>
            <p:nvPr/>
          </p:nvSpPr>
          <p:spPr bwMode="auto">
            <a:xfrm flipV="1">
              <a:off x="3031" y="2926"/>
              <a:ext cx="1" cy="27"/>
            </a:xfrm>
            <a:prstGeom prst="line">
              <a:avLst/>
            </a:prstGeom>
            <a:noFill/>
            <a:ln w="23813">
              <a:solidFill>
                <a:srgbClr val="FF0000"/>
              </a:solidFill>
              <a:round/>
              <a:headEnd/>
              <a:tailEnd/>
            </a:ln>
          </p:spPr>
          <p:txBody>
            <a:bodyPr/>
            <a:lstStyle/>
            <a:p>
              <a:endParaRPr lang="en-US"/>
            </a:p>
          </p:txBody>
        </p:sp>
        <p:sp>
          <p:nvSpPr>
            <p:cNvPr id="46219" name="Line 139"/>
            <p:cNvSpPr>
              <a:spLocks noChangeShapeType="1"/>
            </p:cNvSpPr>
            <p:nvPr/>
          </p:nvSpPr>
          <p:spPr bwMode="auto">
            <a:xfrm>
              <a:off x="3008" y="2926"/>
              <a:ext cx="47" cy="1"/>
            </a:xfrm>
            <a:prstGeom prst="line">
              <a:avLst/>
            </a:prstGeom>
            <a:noFill/>
            <a:ln w="23813">
              <a:solidFill>
                <a:srgbClr val="FF0000"/>
              </a:solidFill>
              <a:round/>
              <a:headEnd/>
              <a:tailEnd/>
            </a:ln>
          </p:spPr>
          <p:txBody>
            <a:bodyPr/>
            <a:lstStyle/>
            <a:p>
              <a:endParaRPr lang="en-US"/>
            </a:p>
          </p:txBody>
        </p:sp>
        <p:sp>
          <p:nvSpPr>
            <p:cNvPr id="46220" name="Line 140"/>
            <p:cNvSpPr>
              <a:spLocks noChangeShapeType="1"/>
            </p:cNvSpPr>
            <p:nvPr/>
          </p:nvSpPr>
          <p:spPr bwMode="auto">
            <a:xfrm>
              <a:off x="3031" y="2953"/>
              <a:ext cx="1" cy="27"/>
            </a:xfrm>
            <a:prstGeom prst="line">
              <a:avLst/>
            </a:prstGeom>
            <a:noFill/>
            <a:ln w="23813">
              <a:solidFill>
                <a:srgbClr val="FF0000"/>
              </a:solidFill>
              <a:round/>
              <a:headEnd/>
              <a:tailEnd/>
            </a:ln>
          </p:spPr>
          <p:txBody>
            <a:bodyPr/>
            <a:lstStyle/>
            <a:p>
              <a:endParaRPr lang="en-US"/>
            </a:p>
          </p:txBody>
        </p:sp>
        <p:sp>
          <p:nvSpPr>
            <p:cNvPr id="46221" name="Line 141"/>
            <p:cNvSpPr>
              <a:spLocks noChangeShapeType="1"/>
            </p:cNvSpPr>
            <p:nvPr/>
          </p:nvSpPr>
          <p:spPr bwMode="auto">
            <a:xfrm>
              <a:off x="3008" y="2980"/>
              <a:ext cx="47" cy="1"/>
            </a:xfrm>
            <a:prstGeom prst="line">
              <a:avLst/>
            </a:prstGeom>
            <a:noFill/>
            <a:ln w="23813">
              <a:solidFill>
                <a:srgbClr val="FF0000"/>
              </a:solidFill>
              <a:round/>
              <a:headEnd/>
              <a:tailEnd/>
            </a:ln>
          </p:spPr>
          <p:txBody>
            <a:bodyPr/>
            <a:lstStyle/>
            <a:p>
              <a:endParaRPr lang="en-US"/>
            </a:p>
          </p:txBody>
        </p:sp>
        <p:sp>
          <p:nvSpPr>
            <p:cNvPr id="46222" name="Rectangle 142"/>
            <p:cNvSpPr>
              <a:spLocks noChangeArrowheads="1"/>
            </p:cNvSpPr>
            <p:nvPr/>
          </p:nvSpPr>
          <p:spPr bwMode="auto">
            <a:xfrm>
              <a:off x="3000" y="2922"/>
              <a:ext cx="62" cy="62"/>
            </a:xfrm>
            <a:prstGeom prst="rect">
              <a:avLst/>
            </a:prstGeom>
            <a:solidFill>
              <a:srgbClr val="FF0000"/>
            </a:solidFill>
            <a:ln w="23813">
              <a:solidFill>
                <a:srgbClr val="FF0000"/>
              </a:solidFill>
              <a:miter lim="800000"/>
              <a:headEnd/>
              <a:tailEnd/>
            </a:ln>
          </p:spPr>
          <p:txBody>
            <a:bodyPr/>
            <a:lstStyle/>
            <a:p>
              <a:endParaRPr lang="en-US"/>
            </a:p>
          </p:txBody>
        </p:sp>
        <p:sp>
          <p:nvSpPr>
            <p:cNvPr id="46223" name="Line 143"/>
            <p:cNvSpPr>
              <a:spLocks noChangeShapeType="1"/>
            </p:cNvSpPr>
            <p:nvPr/>
          </p:nvSpPr>
          <p:spPr bwMode="auto">
            <a:xfrm flipV="1">
              <a:off x="3337" y="2961"/>
              <a:ext cx="1" cy="11"/>
            </a:xfrm>
            <a:prstGeom prst="line">
              <a:avLst/>
            </a:prstGeom>
            <a:noFill/>
            <a:ln w="23813">
              <a:solidFill>
                <a:srgbClr val="FF0000"/>
              </a:solidFill>
              <a:round/>
              <a:headEnd/>
              <a:tailEnd/>
            </a:ln>
          </p:spPr>
          <p:txBody>
            <a:bodyPr/>
            <a:lstStyle/>
            <a:p>
              <a:endParaRPr lang="en-US"/>
            </a:p>
          </p:txBody>
        </p:sp>
        <p:sp>
          <p:nvSpPr>
            <p:cNvPr id="46224" name="Line 144"/>
            <p:cNvSpPr>
              <a:spLocks noChangeShapeType="1"/>
            </p:cNvSpPr>
            <p:nvPr/>
          </p:nvSpPr>
          <p:spPr bwMode="auto">
            <a:xfrm>
              <a:off x="3313" y="2961"/>
              <a:ext cx="48" cy="1"/>
            </a:xfrm>
            <a:prstGeom prst="line">
              <a:avLst/>
            </a:prstGeom>
            <a:noFill/>
            <a:ln w="23813">
              <a:solidFill>
                <a:srgbClr val="FF0000"/>
              </a:solidFill>
              <a:round/>
              <a:headEnd/>
              <a:tailEnd/>
            </a:ln>
          </p:spPr>
          <p:txBody>
            <a:bodyPr/>
            <a:lstStyle/>
            <a:p>
              <a:endParaRPr lang="en-US"/>
            </a:p>
          </p:txBody>
        </p:sp>
        <p:sp>
          <p:nvSpPr>
            <p:cNvPr id="46225" name="Line 145"/>
            <p:cNvSpPr>
              <a:spLocks noChangeShapeType="1"/>
            </p:cNvSpPr>
            <p:nvPr/>
          </p:nvSpPr>
          <p:spPr bwMode="auto">
            <a:xfrm>
              <a:off x="3337" y="2972"/>
              <a:ext cx="1" cy="12"/>
            </a:xfrm>
            <a:prstGeom prst="line">
              <a:avLst/>
            </a:prstGeom>
            <a:noFill/>
            <a:ln w="23813">
              <a:solidFill>
                <a:srgbClr val="FF0000"/>
              </a:solidFill>
              <a:round/>
              <a:headEnd/>
              <a:tailEnd/>
            </a:ln>
          </p:spPr>
          <p:txBody>
            <a:bodyPr/>
            <a:lstStyle/>
            <a:p>
              <a:endParaRPr lang="en-US"/>
            </a:p>
          </p:txBody>
        </p:sp>
        <p:sp>
          <p:nvSpPr>
            <p:cNvPr id="46226" name="Line 146"/>
            <p:cNvSpPr>
              <a:spLocks noChangeShapeType="1"/>
            </p:cNvSpPr>
            <p:nvPr/>
          </p:nvSpPr>
          <p:spPr bwMode="auto">
            <a:xfrm>
              <a:off x="3313" y="2984"/>
              <a:ext cx="48" cy="1"/>
            </a:xfrm>
            <a:prstGeom prst="line">
              <a:avLst/>
            </a:prstGeom>
            <a:noFill/>
            <a:ln w="23813">
              <a:solidFill>
                <a:srgbClr val="FF0000"/>
              </a:solidFill>
              <a:round/>
              <a:headEnd/>
              <a:tailEnd/>
            </a:ln>
          </p:spPr>
          <p:txBody>
            <a:bodyPr/>
            <a:lstStyle/>
            <a:p>
              <a:endParaRPr lang="en-US"/>
            </a:p>
          </p:txBody>
        </p:sp>
        <p:sp>
          <p:nvSpPr>
            <p:cNvPr id="46227" name="Rectangle 147"/>
            <p:cNvSpPr>
              <a:spLocks noChangeArrowheads="1"/>
            </p:cNvSpPr>
            <p:nvPr/>
          </p:nvSpPr>
          <p:spPr bwMode="auto">
            <a:xfrm>
              <a:off x="3306" y="2941"/>
              <a:ext cx="62" cy="62"/>
            </a:xfrm>
            <a:prstGeom prst="rect">
              <a:avLst/>
            </a:prstGeom>
            <a:solidFill>
              <a:srgbClr val="FF0000"/>
            </a:solidFill>
            <a:ln w="23813">
              <a:solidFill>
                <a:srgbClr val="FF0000"/>
              </a:solidFill>
              <a:miter lim="800000"/>
              <a:headEnd/>
              <a:tailEnd/>
            </a:ln>
          </p:spPr>
          <p:txBody>
            <a:bodyPr/>
            <a:lstStyle/>
            <a:p>
              <a:endParaRPr lang="en-US"/>
            </a:p>
          </p:txBody>
        </p:sp>
        <p:sp>
          <p:nvSpPr>
            <p:cNvPr id="46228" name="Line 148"/>
            <p:cNvSpPr>
              <a:spLocks noChangeShapeType="1"/>
            </p:cNvSpPr>
            <p:nvPr/>
          </p:nvSpPr>
          <p:spPr bwMode="auto">
            <a:xfrm>
              <a:off x="1254" y="2204"/>
              <a:ext cx="37" cy="16"/>
            </a:xfrm>
            <a:prstGeom prst="line">
              <a:avLst/>
            </a:prstGeom>
            <a:noFill/>
            <a:ln w="23813">
              <a:solidFill>
                <a:srgbClr val="FF0000"/>
              </a:solidFill>
              <a:round/>
              <a:headEnd/>
              <a:tailEnd/>
            </a:ln>
          </p:spPr>
          <p:txBody>
            <a:bodyPr/>
            <a:lstStyle/>
            <a:p>
              <a:endParaRPr lang="en-US"/>
            </a:p>
          </p:txBody>
        </p:sp>
        <p:sp>
          <p:nvSpPr>
            <p:cNvPr id="46229" name="Line 149"/>
            <p:cNvSpPr>
              <a:spLocks noChangeShapeType="1"/>
            </p:cNvSpPr>
            <p:nvPr/>
          </p:nvSpPr>
          <p:spPr bwMode="auto">
            <a:xfrm>
              <a:off x="1337" y="2232"/>
              <a:ext cx="679" cy="652"/>
            </a:xfrm>
            <a:prstGeom prst="line">
              <a:avLst/>
            </a:prstGeom>
            <a:noFill/>
            <a:ln w="23813">
              <a:solidFill>
                <a:srgbClr val="FF0000"/>
              </a:solidFill>
              <a:round/>
              <a:headEnd/>
              <a:tailEnd/>
            </a:ln>
          </p:spPr>
          <p:txBody>
            <a:bodyPr/>
            <a:lstStyle/>
            <a:p>
              <a:endParaRPr lang="en-US"/>
            </a:p>
          </p:txBody>
        </p:sp>
        <p:sp>
          <p:nvSpPr>
            <p:cNvPr id="46230" name="Freeform 150"/>
            <p:cNvSpPr>
              <a:spLocks/>
            </p:cNvSpPr>
            <p:nvPr/>
          </p:nvSpPr>
          <p:spPr bwMode="auto">
            <a:xfrm flipV="1">
              <a:off x="2016" y="2884"/>
              <a:ext cx="1321" cy="111"/>
            </a:xfrm>
            <a:custGeom>
              <a:avLst/>
              <a:gdLst>
                <a:gd name="T0" fmla="*/ 0 w 2292"/>
                <a:gd name="T1" fmla="*/ 1 h 192"/>
                <a:gd name="T2" fmla="*/ 1 w 2292"/>
                <a:gd name="T3" fmla="*/ 1 h 192"/>
                <a:gd name="T4" fmla="*/ 1 w 2292"/>
                <a:gd name="T5" fmla="*/ 0 h 192"/>
                <a:gd name="T6" fmla="*/ 1 w 2292"/>
                <a:gd name="T7" fmla="*/ 1 h 192"/>
                <a:gd name="T8" fmla="*/ 0 60000 65536"/>
                <a:gd name="T9" fmla="*/ 0 60000 65536"/>
                <a:gd name="T10" fmla="*/ 0 60000 65536"/>
                <a:gd name="T11" fmla="*/ 0 60000 65536"/>
                <a:gd name="T12" fmla="*/ 0 w 2292"/>
                <a:gd name="T13" fmla="*/ 0 h 192"/>
                <a:gd name="T14" fmla="*/ 2292 w 2292"/>
                <a:gd name="T15" fmla="*/ 192 h 192"/>
              </a:gdLst>
              <a:ahLst/>
              <a:cxnLst>
                <a:cxn ang="T8">
                  <a:pos x="T0" y="T1"/>
                </a:cxn>
                <a:cxn ang="T9">
                  <a:pos x="T2" y="T3"/>
                </a:cxn>
                <a:cxn ang="T10">
                  <a:pos x="T4" y="T5"/>
                </a:cxn>
                <a:cxn ang="T11">
                  <a:pos x="T6" y="T7"/>
                </a:cxn>
              </a:cxnLst>
              <a:rect l="T12" t="T13" r="T14" b="T15"/>
              <a:pathLst>
                <a:path w="2292" h="192">
                  <a:moveTo>
                    <a:pt x="0" y="192"/>
                  </a:moveTo>
                  <a:lnTo>
                    <a:pt x="531" y="78"/>
                  </a:lnTo>
                  <a:lnTo>
                    <a:pt x="1762" y="0"/>
                  </a:lnTo>
                  <a:lnTo>
                    <a:pt x="2292" y="15"/>
                  </a:lnTo>
                </a:path>
              </a:pathLst>
            </a:custGeom>
            <a:noFill/>
            <a:ln w="23813">
              <a:solidFill>
                <a:srgbClr val="FF0000"/>
              </a:solidFill>
              <a:round/>
              <a:headEnd/>
              <a:tailEnd/>
            </a:ln>
          </p:spPr>
          <p:txBody>
            <a:bodyPr/>
            <a:lstStyle/>
            <a:p>
              <a:endParaRPr lang="en-US"/>
            </a:p>
          </p:txBody>
        </p:sp>
        <p:sp>
          <p:nvSpPr>
            <p:cNvPr id="46231" name="Rectangle 151"/>
            <p:cNvSpPr>
              <a:spLocks noChangeArrowheads="1"/>
            </p:cNvSpPr>
            <p:nvPr/>
          </p:nvSpPr>
          <p:spPr bwMode="auto">
            <a:xfrm>
              <a:off x="1208" y="2123"/>
              <a:ext cx="128" cy="230"/>
            </a:xfrm>
            <a:prstGeom prst="rect">
              <a:avLst/>
            </a:prstGeom>
            <a:noFill/>
            <a:ln w="9525">
              <a:noFill/>
              <a:miter lim="800000"/>
              <a:headEnd/>
              <a:tailEnd/>
            </a:ln>
          </p:spPr>
          <p:txBody>
            <a:bodyPr wrap="none" lIns="0" tIns="0" rIns="0" bIns="0">
              <a:spAutoFit/>
            </a:bodyPr>
            <a:lstStyle/>
            <a:p>
              <a:r>
                <a:rPr lang="en-US" sz="2400">
                  <a:solidFill>
                    <a:srgbClr val="FF0000"/>
                  </a:solidFill>
                </a:rPr>
                <a:t>X</a:t>
              </a:r>
              <a:endParaRPr lang="en-US" sz="2400"/>
            </a:p>
          </p:txBody>
        </p:sp>
        <p:sp>
          <p:nvSpPr>
            <p:cNvPr id="46232" name="Line 152"/>
            <p:cNvSpPr>
              <a:spLocks noChangeShapeType="1"/>
            </p:cNvSpPr>
            <p:nvPr/>
          </p:nvSpPr>
          <p:spPr bwMode="auto">
            <a:xfrm flipV="1">
              <a:off x="2016" y="2869"/>
              <a:ext cx="1" cy="15"/>
            </a:xfrm>
            <a:prstGeom prst="line">
              <a:avLst/>
            </a:prstGeom>
            <a:noFill/>
            <a:ln w="23813">
              <a:solidFill>
                <a:srgbClr val="FF0000"/>
              </a:solidFill>
              <a:round/>
              <a:headEnd/>
              <a:tailEnd/>
            </a:ln>
          </p:spPr>
          <p:txBody>
            <a:bodyPr/>
            <a:lstStyle/>
            <a:p>
              <a:endParaRPr lang="en-US"/>
            </a:p>
          </p:txBody>
        </p:sp>
        <p:sp>
          <p:nvSpPr>
            <p:cNvPr id="46233" name="Line 153"/>
            <p:cNvSpPr>
              <a:spLocks noChangeShapeType="1"/>
            </p:cNvSpPr>
            <p:nvPr/>
          </p:nvSpPr>
          <p:spPr bwMode="auto">
            <a:xfrm>
              <a:off x="1993" y="2869"/>
              <a:ext cx="48" cy="1"/>
            </a:xfrm>
            <a:prstGeom prst="line">
              <a:avLst/>
            </a:prstGeom>
            <a:noFill/>
            <a:ln w="23813">
              <a:solidFill>
                <a:srgbClr val="FF0000"/>
              </a:solidFill>
              <a:round/>
              <a:headEnd/>
              <a:tailEnd/>
            </a:ln>
          </p:spPr>
          <p:txBody>
            <a:bodyPr/>
            <a:lstStyle/>
            <a:p>
              <a:endParaRPr lang="en-US"/>
            </a:p>
          </p:txBody>
        </p:sp>
        <p:sp>
          <p:nvSpPr>
            <p:cNvPr id="46234" name="Line 154"/>
            <p:cNvSpPr>
              <a:spLocks noChangeShapeType="1"/>
            </p:cNvSpPr>
            <p:nvPr/>
          </p:nvSpPr>
          <p:spPr bwMode="auto">
            <a:xfrm>
              <a:off x="2016" y="2884"/>
              <a:ext cx="1" cy="15"/>
            </a:xfrm>
            <a:prstGeom prst="line">
              <a:avLst/>
            </a:prstGeom>
            <a:noFill/>
            <a:ln w="23813">
              <a:solidFill>
                <a:srgbClr val="FF0000"/>
              </a:solidFill>
              <a:round/>
              <a:headEnd/>
              <a:tailEnd/>
            </a:ln>
          </p:spPr>
          <p:txBody>
            <a:bodyPr/>
            <a:lstStyle/>
            <a:p>
              <a:endParaRPr lang="en-US"/>
            </a:p>
          </p:txBody>
        </p:sp>
        <p:sp>
          <p:nvSpPr>
            <p:cNvPr id="46235" name="Line 155"/>
            <p:cNvSpPr>
              <a:spLocks noChangeShapeType="1"/>
            </p:cNvSpPr>
            <p:nvPr/>
          </p:nvSpPr>
          <p:spPr bwMode="auto">
            <a:xfrm>
              <a:off x="1993" y="2899"/>
              <a:ext cx="48" cy="1"/>
            </a:xfrm>
            <a:prstGeom prst="line">
              <a:avLst/>
            </a:prstGeom>
            <a:noFill/>
            <a:ln w="23813">
              <a:solidFill>
                <a:srgbClr val="FF0000"/>
              </a:solidFill>
              <a:round/>
              <a:headEnd/>
              <a:tailEnd/>
            </a:ln>
          </p:spPr>
          <p:txBody>
            <a:bodyPr/>
            <a:lstStyle/>
            <a:p>
              <a:endParaRPr lang="en-US"/>
            </a:p>
          </p:txBody>
        </p:sp>
        <p:sp>
          <p:nvSpPr>
            <p:cNvPr id="46236" name="Rectangle 156"/>
            <p:cNvSpPr>
              <a:spLocks noChangeArrowheads="1"/>
            </p:cNvSpPr>
            <p:nvPr/>
          </p:nvSpPr>
          <p:spPr bwMode="auto">
            <a:xfrm>
              <a:off x="1970" y="2804"/>
              <a:ext cx="128" cy="230"/>
            </a:xfrm>
            <a:prstGeom prst="rect">
              <a:avLst/>
            </a:prstGeom>
            <a:noFill/>
            <a:ln w="9525">
              <a:noFill/>
              <a:miter lim="800000"/>
              <a:headEnd/>
              <a:tailEnd/>
            </a:ln>
          </p:spPr>
          <p:txBody>
            <a:bodyPr wrap="none" lIns="0" tIns="0" rIns="0" bIns="0">
              <a:spAutoFit/>
            </a:bodyPr>
            <a:lstStyle/>
            <a:p>
              <a:r>
                <a:rPr lang="en-US" sz="2400">
                  <a:solidFill>
                    <a:srgbClr val="FF0000"/>
                  </a:solidFill>
                </a:rPr>
                <a:t>X</a:t>
              </a:r>
              <a:endParaRPr lang="en-US" sz="2400"/>
            </a:p>
          </p:txBody>
        </p:sp>
        <p:sp>
          <p:nvSpPr>
            <p:cNvPr id="46237" name="Line 157"/>
            <p:cNvSpPr>
              <a:spLocks noChangeShapeType="1"/>
            </p:cNvSpPr>
            <p:nvPr/>
          </p:nvSpPr>
          <p:spPr bwMode="auto">
            <a:xfrm flipV="1">
              <a:off x="2322" y="2936"/>
              <a:ext cx="1" cy="14"/>
            </a:xfrm>
            <a:prstGeom prst="line">
              <a:avLst/>
            </a:prstGeom>
            <a:noFill/>
            <a:ln w="23813">
              <a:solidFill>
                <a:srgbClr val="FF0000"/>
              </a:solidFill>
              <a:round/>
              <a:headEnd/>
              <a:tailEnd/>
            </a:ln>
          </p:spPr>
          <p:txBody>
            <a:bodyPr/>
            <a:lstStyle/>
            <a:p>
              <a:endParaRPr lang="en-US"/>
            </a:p>
          </p:txBody>
        </p:sp>
        <p:sp>
          <p:nvSpPr>
            <p:cNvPr id="46238" name="Line 158"/>
            <p:cNvSpPr>
              <a:spLocks noChangeShapeType="1"/>
            </p:cNvSpPr>
            <p:nvPr/>
          </p:nvSpPr>
          <p:spPr bwMode="auto">
            <a:xfrm>
              <a:off x="2299" y="2936"/>
              <a:ext cx="47" cy="1"/>
            </a:xfrm>
            <a:prstGeom prst="line">
              <a:avLst/>
            </a:prstGeom>
            <a:noFill/>
            <a:ln w="23813">
              <a:solidFill>
                <a:srgbClr val="FF0000"/>
              </a:solidFill>
              <a:round/>
              <a:headEnd/>
              <a:tailEnd/>
            </a:ln>
          </p:spPr>
          <p:txBody>
            <a:bodyPr/>
            <a:lstStyle/>
            <a:p>
              <a:endParaRPr lang="en-US"/>
            </a:p>
          </p:txBody>
        </p:sp>
        <p:sp>
          <p:nvSpPr>
            <p:cNvPr id="46239" name="Line 159"/>
            <p:cNvSpPr>
              <a:spLocks noChangeShapeType="1"/>
            </p:cNvSpPr>
            <p:nvPr/>
          </p:nvSpPr>
          <p:spPr bwMode="auto">
            <a:xfrm>
              <a:off x="2322" y="2950"/>
              <a:ext cx="1" cy="12"/>
            </a:xfrm>
            <a:prstGeom prst="line">
              <a:avLst/>
            </a:prstGeom>
            <a:noFill/>
            <a:ln w="23813">
              <a:solidFill>
                <a:srgbClr val="FF0000"/>
              </a:solidFill>
              <a:round/>
              <a:headEnd/>
              <a:tailEnd/>
            </a:ln>
          </p:spPr>
          <p:txBody>
            <a:bodyPr/>
            <a:lstStyle/>
            <a:p>
              <a:endParaRPr lang="en-US"/>
            </a:p>
          </p:txBody>
        </p:sp>
        <p:sp>
          <p:nvSpPr>
            <p:cNvPr id="46240" name="Line 160"/>
            <p:cNvSpPr>
              <a:spLocks noChangeShapeType="1"/>
            </p:cNvSpPr>
            <p:nvPr/>
          </p:nvSpPr>
          <p:spPr bwMode="auto">
            <a:xfrm>
              <a:off x="2299" y="2962"/>
              <a:ext cx="47" cy="1"/>
            </a:xfrm>
            <a:prstGeom prst="line">
              <a:avLst/>
            </a:prstGeom>
            <a:noFill/>
            <a:ln w="23813">
              <a:solidFill>
                <a:srgbClr val="FF0000"/>
              </a:solidFill>
              <a:round/>
              <a:headEnd/>
              <a:tailEnd/>
            </a:ln>
          </p:spPr>
          <p:txBody>
            <a:bodyPr/>
            <a:lstStyle/>
            <a:p>
              <a:endParaRPr lang="en-US"/>
            </a:p>
          </p:txBody>
        </p:sp>
        <p:sp>
          <p:nvSpPr>
            <p:cNvPr id="46241" name="Rectangle 161"/>
            <p:cNvSpPr>
              <a:spLocks noChangeArrowheads="1"/>
            </p:cNvSpPr>
            <p:nvPr/>
          </p:nvSpPr>
          <p:spPr bwMode="auto">
            <a:xfrm>
              <a:off x="2276" y="2869"/>
              <a:ext cx="128" cy="230"/>
            </a:xfrm>
            <a:prstGeom prst="rect">
              <a:avLst/>
            </a:prstGeom>
            <a:noFill/>
            <a:ln w="9525">
              <a:noFill/>
              <a:miter lim="800000"/>
              <a:headEnd/>
              <a:tailEnd/>
            </a:ln>
          </p:spPr>
          <p:txBody>
            <a:bodyPr wrap="none" lIns="0" tIns="0" rIns="0" bIns="0">
              <a:spAutoFit/>
            </a:bodyPr>
            <a:lstStyle/>
            <a:p>
              <a:r>
                <a:rPr lang="en-US" sz="2400">
                  <a:solidFill>
                    <a:srgbClr val="FF0000"/>
                  </a:solidFill>
                </a:rPr>
                <a:t>X</a:t>
              </a:r>
              <a:endParaRPr lang="en-US" sz="2400"/>
            </a:p>
          </p:txBody>
        </p:sp>
        <p:sp>
          <p:nvSpPr>
            <p:cNvPr id="46242" name="Line 162"/>
            <p:cNvSpPr>
              <a:spLocks noChangeShapeType="1"/>
            </p:cNvSpPr>
            <p:nvPr/>
          </p:nvSpPr>
          <p:spPr bwMode="auto">
            <a:xfrm flipV="1">
              <a:off x="3031" y="2986"/>
              <a:ext cx="1" cy="9"/>
            </a:xfrm>
            <a:prstGeom prst="line">
              <a:avLst/>
            </a:prstGeom>
            <a:noFill/>
            <a:ln w="23813">
              <a:solidFill>
                <a:srgbClr val="FF0000"/>
              </a:solidFill>
              <a:round/>
              <a:headEnd/>
              <a:tailEnd/>
            </a:ln>
          </p:spPr>
          <p:txBody>
            <a:bodyPr/>
            <a:lstStyle/>
            <a:p>
              <a:endParaRPr lang="en-US"/>
            </a:p>
          </p:txBody>
        </p:sp>
        <p:sp>
          <p:nvSpPr>
            <p:cNvPr id="46243" name="Line 163"/>
            <p:cNvSpPr>
              <a:spLocks noChangeShapeType="1"/>
            </p:cNvSpPr>
            <p:nvPr/>
          </p:nvSpPr>
          <p:spPr bwMode="auto">
            <a:xfrm>
              <a:off x="3008" y="2986"/>
              <a:ext cx="47" cy="1"/>
            </a:xfrm>
            <a:prstGeom prst="line">
              <a:avLst/>
            </a:prstGeom>
            <a:noFill/>
            <a:ln w="23813">
              <a:solidFill>
                <a:srgbClr val="FF0000"/>
              </a:solidFill>
              <a:round/>
              <a:headEnd/>
              <a:tailEnd/>
            </a:ln>
          </p:spPr>
          <p:txBody>
            <a:bodyPr/>
            <a:lstStyle/>
            <a:p>
              <a:endParaRPr lang="en-US"/>
            </a:p>
          </p:txBody>
        </p:sp>
        <p:sp>
          <p:nvSpPr>
            <p:cNvPr id="46244" name="Line 164"/>
            <p:cNvSpPr>
              <a:spLocks noChangeShapeType="1"/>
            </p:cNvSpPr>
            <p:nvPr/>
          </p:nvSpPr>
          <p:spPr bwMode="auto">
            <a:xfrm>
              <a:off x="3031" y="2995"/>
              <a:ext cx="1" cy="9"/>
            </a:xfrm>
            <a:prstGeom prst="line">
              <a:avLst/>
            </a:prstGeom>
            <a:noFill/>
            <a:ln w="23813">
              <a:solidFill>
                <a:srgbClr val="FF0000"/>
              </a:solidFill>
              <a:round/>
              <a:headEnd/>
              <a:tailEnd/>
            </a:ln>
          </p:spPr>
          <p:txBody>
            <a:bodyPr/>
            <a:lstStyle/>
            <a:p>
              <a:endParaRPr lang="en-US"/>
            </a:p>
          </p:txBody>
        </p:sp>
        <p:sp>
          <p:nvSpPr>
            <p:cNvPr id="46245" name="Line 165"/>
            <p:cNvSpPr>
              <a:spLocks noChangeShapeType="1"/>
            </p:cNvSpPr>
            <p:nvPr/>
          </p:nvSpPr>
          <p:spPr bwMode="auto">
            <a:xfrm>
              <a:off x="3008" y="3004"/>
              <a:ext cx="47" cy="1"/>
            </a:xfrm>
            <a:prstGeom prst="line">
              <a:avLst/>
            </a:prstGeom>
            <a:noFill/>
            <a:ln w="23813">
              <a:solidFill>
                <a:srgbClr val="FF0000"/>
              </a:solidFill>
              <a:round/>
              <a:headEnd/>
              <a:tailEnd/>
            </a:ln>
          </p:spPr>
          <p:txBody>
            <a:bodyPr/>
            <a:lstStyle/>
            <a:p>
              <a:endParaRPr lang="en-US"/>
            </a:p>
          </p:txBody>
        </p:sp>
        <p:sp>
          <p:nvSpPr>
            <p:cNvPr id="46246" name="Rectangle 166"/>
            <p:cNvSpPr>
              <a:spLocks noChangeArrowheads="1"/>
            </p:cNvSpPr>
            <p:nvPr/>
          </p:nvSpPr>
          <p:spPr bwMode="auto">
            <a:xfrm>
              <a:off x="2985" y="2914"/>
              <a:ext cx="128" cy="230"/>
            </a:xfrm>
            <a:prstGeom prst="rect">
              <a:avLst/>
            </a:prstGeom>
            <a:noFill/>
            <a:ln w="9525">
              <a:noFill/>
              <a:miter lim="800000"/>
              <a:headEnd/>
              <a:tailEnd/>
            </a:ln>
          </p:spPr>
          <p:txBody>
            <a:bodyPr wrap="none" lIns="0" tIns="0" rIns="0" bIns="0">
              <a:spAutoFit/>
            </a:bodyPr>
            <a:lstStyle/>
            <a:p>
              <a:r>
                <a:rPr lang="en-US" sz="2400">
                  <a:solidFill>
                    <a:srgbClr val="FF0000"/>
                  </a:solidFill>
                </a:rPr>
                <a:t>X</a:t>
              </a:r>
              <a:endParaRPr lang="en-US" sz="2400"/>
            </a:p>
          </p:txBody>
        </p:sp>
        <p:sp>
          <p:nvSpPr>
            <p:cNvPr id="46247" name="Line 167"/>
            <p:cNvSpPr>
              <a:spLocks noChangeShapeType="1"/>
            </p:cNvSpPr>
            <p:nvPr/>
          </p:nvSpPr>
          <p:spPr bwMode="auto">
            <a:xfrm flipV="1">
              <a:off x="3337" y="2975"/>
              <a:ext cx="1" cy="11"/>
            </a:xfrm>
            <a:prstGeom prst="line">
              <a:avLst/>
            </a:prstGeom>
            <a:noFill/>
            <a:ln w="23813">
              <a:solidFill>
                <a:srgbClr val="FF0000"/>
              </a:solidFill>
              <a:round/>
              <a:headEnd/>
              <a:tailEnd/>
            </a:ln>
          </p:spPr>
          <p:txBody>
            <a:bodyPr/>
            <a:lstStyle/>
            <a:p>
              <a:endParaRPr lang="en-US"/>
            </a:p>
          </p:txBody>
        </p:sp>
        <p:sp>
          <p:nvSpPr>
            <p:cNvPr id="46248" name="Line 168"/>
            <p:cNvSpPr>
              <a:spLocks noChangeShapeType="1"/>
            </p:cNvSpPr>
            <p:nvPr/>
          </p:nvSpPr>
          <p:spPr bwMode="auto">
            <a:xfrm>
              <a:off x="3313" y="2975"/>
              <a:ext cx="48" cy="1"/>
            </a:xfrm>
            <a:prstGeom prst="line">
              <a:avLst/>
            </a:prstGeom>
            <a:noFill/>
            <a:ln w="23813">
              <a:solidFill>
                <a:srgbClr val="FF0000"/>
              </a:solidFill>
              <a:round/>
              <a:headEnd/>
              <a:tailEnd/>
            </a:ln>
          </p:spPr>
          <p:txBody>
            <a:bodyPr/>
            <a:lstStyle/>
            <a:p>
              <a:endParaRPr lang="en-US"/>
            </a:p>
          </p:txBody>
        </p:sp>
        <p:sp>
          <p:nvSpPr>
            <p:cNvPr id="46249" name="Line 169"/>
            <p:cNvSpPr>
              <a:spLocks noChangeShapeType="1"/>
            </p:cNvSpPr>
            <p:nvPr/>
          </p:nvSpPr>
          <p:spPr bwMode="auto">
            <a:xfrm>
              <a:off x="3337" y="2986"/>
              <a:ext cx="1" cy="11"/>
            </a:xfrm>
            <a:prstGeom prst="line">
              <a:avLst/>
            </a:prstGeom>
            <a:noFill/>
            <a:ln w="23813">
              <a:solidFill>
                <a:srgbClr val="FF0000"/>
              </a:solidFill>
              <a:round/>
              <a:headEnd/>
              <a:tailEnd/>
            </a:ln>
          </p:spPr>
          <p:txBody>
            <a:bodyPr/>
            <a:lstStyle/>
            <a:p>
              <a:endParaRPr lang="en-US"/>
            </a:p>
          </p:txBody>
        </p:sp>
        <p:sp>
          <p:nvSpPr>
            <p:cNvPr id="46250" name="Line 170"/>
            <p:cNvSpPr>
              <a:spLocks noChangeShapeType="1"/>
            </p:cNvSpPr>
            <p:nvPr/>
          </p:nvSpPr>
          <p:spPr bwMode="auto">
            <a:xfrm>
              <a:off x="3313" y="2997"/>
              <a:ext cx="48" cy="1"/>
            </a:xfrm>
            <a:prstGeom prst="line">
              <a:avLst/>
            </a:prstGeom>
            <a:noFill/>
            <a:ln w="23813">
              <a:solidFill>
                <a:srgbClr val="FF0000"/>
              </a:solidFill>
              <a:round/>
              <a:headEnd/>
              <a:tailEnd/>
            </a:ln>
          </p:spPr>
          <p:txBody>
            <a:bodyPr/>
            <a:lstStyle/>
            <a:p>
              <a:endParaRPr lang="en-US"/>
            </a:p>
          </p:txBody>
        </p:sp>
        <p:sp>
          <p:nvSpPr>
            <p:cNvPr id="46251" name="Rectangle 171"/>
            <p:cNvSpPr>
              <a:spLocks noChangeArrowheads="1"/>
            </p:cNvSpPr>
            <p:nvPr/>
          </p:nvSpPr>
          <p:spPr bwMode="auto">
            <a:xfrm>
              <a:off x="3290" y="2906"/>
              <a:ext cx="128" cy="230"/>
            </a:xfrm>
            <a:prstGeom prst="rect">
              <a:avLst/>
            </a:prstGeom>
            <a:noFill/>
            <a:ln w="9525">
              <a:noFill/>
              <a:miter lim="800000"/>
              <a:headEnd/>
              <a:tailEnd/>
            </a:ln>
          </p:spPr>
          <p:txBody>
            <a:bodyPr wrap="none" lIns="0" tIns="0" rIns="0" bIns="0">
              <a:spAutoFit/>
            </a:bodyPr>
            <a:lstStyle/>
            <a:p>
              <a:r>
                <a:rPr lang="en-US" sz="2400">
                  <a:solidFill>
                    <a:srgbClr val="FF0000"/>
                  </a:solidFill>
                </a:rPr>
                <a:t>X</a:t>
              </a:r>
              <a:endParaRPr lang="en-US" sz="2400"/>
            </a:p>
          </p:txBody>
        </p:sp>
        <p:sp>
          <p:nvSpPr>
            <p:cNvPr id="46252" name="Rectangle 172"/>
            <p:cNvSpPr>
              <a:spLocks noChangeArrowheads="1"/>
            </p:cNvSpPr>
            <p:nvPr/>
          </p:nvSpPr>
          <p:spPr bwMode="auto">
            <a:xfrm>
              <a:off x="3773" y="1865"/>
              <a:ext cx="893" cy="988"/>
            </a:xfrm>
            <a:prstGeom prst="rect">
              <a:avLst/>
            </a:prstGeom>
            <a:solidFill>
              <a:srgbClr val="FFFFFF"/>
            </a:solidFill>
            <a:ln w="4763">
              <a:solidFill>
                <a:srgbClr val="000000"/>
              </a:solidFill>
              <a:miter lim="800000"/>
              <a:headEnd/>
              <a:tailEnd/>
            </a:ln>
          </p:spPr>
          <p:txBody>
            <a:bodyPr/>
            <a:lstStyle/>
            <a:p>
              <a:endParaRPr lang="en-US"/>
            </a:p>
          </p:txBody>
        </p:sp>
        <p:sp>
          <p:nvSpPr>
            <p:cNvPr id="46253" name="Rectangle 173"/>
            <p:cNvSpPr>
              <a:spLocks noChangeArrowheads="1"/>
            </p:cNvSpPr>
            <p:nvPr/>
          </p:nvSpPr>
          <p:spPr bwMode="auto">
            <a:xfrm>
              <a:off x="4234" y="1922"/>
              <a:ext cx="480" cy="230"/>
            </a:xfrm>
            <a:prstGeom prst="rect">
              <a:avLst/>
            </a:prstGeom>
            <a:noFill/>
            <a:ln w="9525">
              <a:noFill/>
              <a:miter lim="800000"/>
              <a:headEnd/>
              <a:tailEnd/>
            </a:ln>
          </p:spPr>
          <p:txBody>
            <a:bodyPr wrap="none" lIns="0" tIns="0" rIns="0" bIns="0">
              <a:spAutoFit/>
            </a:bodyPr>
            <a:lstStyle/>
            <a:p>
              <a:r>
                <a:rPr lang="en-US" sz="2400">
                  <a:solidFill>
                    <a:srgbClr val="000000"/>
                  </a:solidFill>
                </a:rPr>
                <a:t>c-p 1 </a:t>
              </a:r>
              <a:endParaRPr lang="en-US" sz="2400"/>
            </a:p>
          </p:txBody>
        </p:sp>
        <p:sp>
          <p:nvSpPr>
            <p:cNvPr id="46254" name="Line 174"/>
            <p:cNvSpPr>
              <a:spLocks noChangeShapeType="1"/>
            </p:cNvSpPr>
            <p:nvPr/>
          </p:nvSpPr>
          <p:spPr bwMode="auto">
            <a:xfrm>
              <a:off x="3830" y="2004"/>
              <a:ext cx="323" cy="1"/>
            </a:xfrm>
            <a:prstGeom prst="line">
              <a:avLst/>
            </a:prstGeom>
            <a:noFill/>
            <a:ln w="23813">
              <a:solidFill>
                <a:srgbClr val="000000"/>
              </a:solidFill>
              <a:round/>
              <a:headEnd/>
              <a:tailEnd/>
            </a:ln>
          </p:spPr>
          <p:txBody>
            <a:bodyPr/>
            <a:lstStyle/>
            <a:p>
              <a:endParaRPr lang="en-US"/>
            </a:p>
          </p:txBody>
        </p:sp>
        <p:sp>
          <p:nvSpPr>
            <p:cNvPr id="46255" name="Oval 175"/>
            <p:cNvSpPr>
              <a:spLocks noChangeArrowheads="1"/>
            </p:cNvSpPr>
            <p:nvPr/>
          </p:nvSpPr>
          <p:spPr bwMode="auto">
            <a:xfrm>
              <a:off x="3955" y="1967"/>
              <a:ext cx="74" cy="74"/>
            </a:xfrm>
            <a:prstGeom prst="ellipse">
              <a:avLst/>
            </a:prstGeom>
            <a:solidFill>
              <a:srgbClr val="FFFFFF"/>
            </a:solidFill>
            <a:ln w="23813">
              <a:solidFill>
                <a:srgbClr val="000000"/>
              </a:solidFill>
              <a:round/>
              <a:headEnd/>
              <a:tailEnd/>
            </a:ln>
          </p:spPr>
          <p:txBody>
            <a:bodyPr/>
            <a:lstStyle/>
            <a:p>
              <a:endParaRPr lang="en-US"/>
            </a:p>
          </p:txBody>
        </p:sp>
        <p:sp>
          <p:nvSpPr>
            <p:cNvPr id="46256" name="Rectangle 176"/>
            <p:cNvSpPr>
              <a:spLocks noChangeArrowheads="1"/>
            </p:cNvSpPr>
            <p:nvPr/>
          </p:nvSpPr>
          <p:spPr bwMode="auto">
            <a:xfrm>
              <a:off x="4234" y="2099"/>
              <a:ext cx="427" cy="230"/>
            </a:xfrm>
            <a:prstGeom prst="rect">
              <a:avLst/>
            </a:prstGeom>
            <a:noFill/>
            <a:ln w="9525">
              <a:noFill/>
              <a:miter lim="800000"/>
              <a:headEnd/>
              <a:tailEnd/>
            </a:ln>
          </p:spPr>
          <p:txBody>
            <a:bodyPr wrap="none" lIns="0" tIns="0" rIns="0" bIns="0">
              <a:spAutoFit/>
            </a:bodyPr>
            <a:lstStyle/>
            <a:p>
              <a:r>
                <a:rPr lang="en-US" sz="2400">
                  <a:solidFill>
                    <a:srgbClr val="000000"/>
                  </a:solidFill>
                </a:rPr>
                <a:t>c-p 2</a:t>
              </a:r>
              <a:endParaRPr lang="en-US" sz="2400"/>
            </a:p>
          </p:txBody>
        </p:sp>
        <p:sp>
          <p:nvSpPr>
            <p:cNvPr id="46257" name="Rectangle 177"/>
            <p:cNvSpPr>
              <a:spLocks noChangeArrowheads="1"/>
            </p:cNvSpPr>
            <p:nvPr/>
          </p:nvSpPr>
          <p:spPr bwMode="auto">
            <a:xfrm>
              <a:off x="4570" y="2104"/>
              <a:ext cx="53" cy="230"/>
            </a:xfrm>
            <a:prstGeom prst="rect">
              <a:avLst/>
            </a:prstGeom>
            <a:noFill/>
            <a:ln w="9525">
              <a:noFill/>
              <a:miter lim="800000"/>
              <a:headEnd/>
              <a:tailEnd/>
            </a:ln>
          </p:spPr>
          <p:txBody>
            <a:bodyPr wrap="none" lIns="0" tIns="0" rIns="0" bIns="0">
              <a:spAutoFit/>
            </a:bodyPr>
            <a:lstStyle/>
            <a:p>
              <a:r>
                <a:rPr lang="en-US" sz="2400">
                  <a:solidFill>
                    <a:srgbClr val="000000"/>
                  </a:solidFill>
                </a:rPr>
                <a:t> </a:t>
              </a:r>
              <a:endParaRPr lang="en-US" sz="2400"/>
            </a:p>
          </p:txBody>
        </p:sp>
        <p:sp>
          <p:nvSpPr>
            <p:cNvPr id="46258" name="Line 178"/>
            <p:cNvSpPr>
              <a:spLocks noChangeShapeType="1"/>
            </p:cNvSpPr>
            <p:nvPr/>
          </p:nvSpPr>
          <p:spPr bwMode="auto">
            <a:xfrm>
              <a:off x="3830" y="2182"/>
              <a:ext cx="323" cy="1"/>
            </a:xfrm>
            <a:prstGeom prst="line">
              <a:avLst/>
            </a:prstGeom>
            <a:noFill/>
            <a:ln w="23813">
              <a:solidFill>
                <a:srgbClr val="000000"/>
              </a:solidFill>
              <a:round/>
              <a:headEnd/>
              <a:tailEnd/>
            </a:ln>
          </p:spPr>
          <p:txBody>
            <a:bodyPr/>
            <a:lstStyle/>
            <a:p>
              <a:endParaRPr lang="en-US"/>
            </a:p>
          </p:txBody>
        </p:sp>
        <p:sp>
          <p:nvSpPr>
            <p:cNvPr id="46259" name="Oval 179"/>
            <p:cNvSpPr>
              <a:spLocks noChangeArrowheads="1"/>
            </p:cNvSpPr>
            <p:nvPr/>
          </p:nvSpPr>
          <p:spPr bwMode="auto">
            <a:xfrm>
              <a:off x="3955" y="2144"/>
              <a:ext cx="74" cy="75"/>
            </a:xfrm>
            <a:prstGeom prst="ellipse">
              <a:avLst/>
            </a:prstGeom>
            <a:solidFill>
              <a:srgbClr val="000000"/>
            </a:solidFill>
            <a:ln w="23813">
              <a:solidFill>
                <a:srgbClr val="000000"/>
              </a:solidFill>
              <a:round/>
              <a:headEnd/>
              <a:tailEnd/>
            </a:ln>
          </p:spPr>
          <p:txBody>
            <a:bodyPr/>
            <a:lstStyle/>
            <a:p>
              <a:endParaRPr lang="en-US"/>
            </a:p>
          </p:txBody>
        </p:sp>
        <p:sp>
          <p:nvSpPr>
            <p:cNvPr id="46260" name="Rectangle 180"/>
            <p:cNvSpPr>
              <a:spLocks noChangeArrowheads="1"/>
            </p:cNvSpPr>
            <p:nvPr/>
          </p:nvSpPr>
          <p:spPr bwMode="auto">
            <a:xfrm>
              <a:off x="4234" y="2277"/>
              <a:ext cx="480" cy="230"/>
            </a:xfrm>
            <a:prstGeom prst="rect">
              <a:avLst/>
            </a:prstGeom>
            <a:noFill/>
            <a:ln w="9525">
              <a:noFill/>
              <a:miter lim="800000"/>
              <a:headEnd/>
              <a:tailEnd/>
            </a:ln>
          </p:spPr>
          <p:txBody>
            <a:bodyPr wrap="none" lIns="0" tIns="0" rIns="0" bIns="0">
              <a:spAutoFit/>
            </a:bodyPr>
            <a:lstStyle/>
            <a:p>
              <a:r>
                <a:rPr lang="en-US" sz="2400">
                  <a:solidFill>
                    <a:srgbClr val="000000"/>
                  </a:solidFill>
                </a:rPr>
                <a:t>c-p 3 </a:t>
              </a:r>
              <a:endParaRPr lang="en-US" sz="2400"/>
            </a:p>
          </p:txBody>
        </p:sp>
        <p:sp>
          <p:nvSpPr>
            <p:cNvPr id="46261" name="Line 181"/>
            <p:cNvSpPr>
              <a:spLocks noChangeShapeType="1"/>
            </p:cNvSpPr>
            <p:nvPr/>
          </p:nvSpPr>
          <p:spPr bwMode="auto">
            <a:xfrm>
              <a:off x="3830" y="2359"/>
              <a:ext cx="323" cy="1"/>
            </a:xfrm>
            <a:prstGeom prst="line">
              <a:avLst/>
            </a:prstGeom>
            <a:noFill/>
            <a:ln w="23813">
              <a:solidFill>
                <a:srgbClr val="000000"/>
              </a:solidFill>
              <a:round/>
              <a:headEnd/>
              <a:tailEnd/>
            </a:ln>
          </p:spPr>
          <p:txBody>
            <a:bodyPr/>
            <a:lstStyle/>
            <a:p>
              <a:endParaRPr lang="en-US"/>
            </a:p>
          </p:txBody>
        </p:sp>
        <p:sp>
          <p:nvSpPr>
            <p:cNvPr id="46262" name="Freeform 182"/>
            <p:cNvSpPr>
              <a:spLocks/>
            </p:cNvSpPr>
            <p:nvPr/>
          </p:nvSpPr>
          <p:spPr bwMode="auto">
            <a:xfrm>
              <a:off x="3947" y="2307"/>
              <a:ext cx="89" cy="78"/>
            </a:xfrm>
            <a:custGeom>
              <a:avLst/>
              <a:gdLst>
                <a:gd name="T0" fmla="*/ 0 w 180"/>
                <a:gd name="T1" fmla="*/ 0 h 155"/>
                <a:gd name="T2" fmla="*/ 0 w 180"/>
                <a:gd name="T3" fmla="*/ 1 h 155"/>
                <a:gd name="T4" fmla="*/ 0 w 180"/>
                <a:gd name="T5" fmla="*/ 1 h 155"/>
                <a:gd name="T6" fmla="*/ 0 w 180"/>
                <a:gd name="T7" fmla="*/ 0 h 155"/>
                <a:gd name="T8" fmla="*/ 0 60000 65536"/>
                <a:gd name="T9" fmla="*/ 0 60000 65536"/>
                <a:gd name="T10" fmla="*/ 0 60000 65536"/>
                <a:gd name="T11" fmla="*/ 0 60000 65536"/>
                <a:gd name="T12" fmla="*/ 0 w 180"/>
                <a:gd name="T13" fmla="*/ 0 h 155"/>
                <a:gd name="T14" fmla="*/ 180 w 180"/>
                <a:gd name="T15" fmla="*/ 155 h 155"/>
              </a:gdLst>
              <a:ahLst/>
              <a:cxnLst>
                <a:cxn ang="T8">
                  <a:pos x="T0" y="T1"/>
                </a:cxn>
                <a:cxn ang="T9">
                  <a:pos x="T2" y="T3"/>
                </a:cxn>
                <a:cxn ang="T10">
                  <a:pos x="T4" y="T5"/>
                </a:cxn>
                <a:cxn ang="T11">
                  <a:pos x="T6" y="T7"/>
                </a:cxn>
              </a:cxnLst>
              <a:rect l="T12" t="T13" r="T14" b="T15"/>
              <a:pathLst>
                <a:path w="180" h="155">
                  <a:moveTo>
                    <a:pt x="90" y="0"/>
                  </a:moveTo>
                  <a:lnTo>
                    <a:pt x="180" y="155"/>
                  </a:lnTo>
                  <a:lnTo>
                    <a:pt x="0" y="155"/>
                  </a:lnTo>
                  <a:lnTo>
                    <a:pt x="90" y="0"/>
                  </a:lnTo>
                  <a:close/>
                </a:path>
              </a:pathLst>
            </a:custGeom>
            <a:solidFill>
              <a:srgbClr val="000000"/>
            </a:solidFill>
            <a:ln w="23813">
              <a:solidFill>
                <a:srgbClr val="000000"/>
              </a:solidFill>
              <a:round/>
              <a:headEnd/>
              <a:tailEnd/>
            </a:ln>
          </p:spPr>
          <p:txBody>
            <a:bodyPr/>
            <a:lstStyle/>
            <a:p>
              <a:endParaRPr lang="en-US"/>
            </a:p>
          </p:txBody>
        </p:sp>
        <p:sp>
          <p:nvSpPr>
            <p:cNvPr id="46263" name="Rectangle 183"/>
            <p:cNvSpPr>
              <a:spLocks noChangeArrowheads="1"/>
            </p:cNvSpPr>
            <p:nvPr/>
          </p:nvSpPr>
          <p:spPr bwMode="auto">
            <a:xfrm>
              <a:off x="4234" y="2454"/>
              <a:ext cx="480" cy="230"/>
            </a:xfrm>
            <a:prstGeom prst="rect">
              <a:avLst/>
            </a:prstGeom>
            <a:noFill/>
            <a:ln w="9525">
              <a:noFill/>
              <a:miter lim="800000"/>
              <a:headEnd/>
              <a:tailEnd/>
            </a:ln>
          </p:spPr>
          <p:txBody>
            <a:bodyPr wrap="none" lIns="0" tIns="0" rIns="0" bIns="0">
              <a:spAutoFit/>
            </a:bodyPr>
            <a:lstStyle/>
            <a:p>
              <a:r>
                <a:rPr lang="en-US" sz="2400">
                  <a:solidFill>
                    <a:srgbClr val="000000"/>
                  </a:solidFill>
                </a:rPr>
                <a:t>c-p 4 </a:t>
              </a:r>
              <a:endParaRPr lang="en-US" sz="2400"/>
            </a:p>
          </p:txBody>
        </p:sp>
        <p:sp>
          <p:nvSpPr>
            <p:cNvPr id="46264" name="Line 184"/>
            <p:cNvSpPr>
              <a:spLocks noChangeShapeType="1"/>
            </p:cNvSpPr>
            <p:nvPr/>
          </p:nvSpPr>
          <p:spPr bwMode="auto">
            <a:xfrm>
              <a:off x="3830" y="2537"/>
              <a:ext cx="323" cy="1"/>
            </a:xfrm>
            <a:prstGeom prst="line">
              <a:avLst/>
            </a:prstGeom>
            <a:noFill/>
            <a:ln w="23813">
              <a:solidFill>
                <a:srgbClr val="FF0000"/>
              </a:solidFill>
              <a:round/>
              <a:headEnd/>
              <a:tailEnd/>
            </a:ln>
          </p:spPr>
          <p:txBody>
            <a:bodyPr/>
            <a:lstStyle/>
            <a:p>
              <a:endParaRPr lang="en-US"/>
            </a:p>
          </p:txBody>
        </p:sp>
        <p:sp>
          <p:nvSpPr>
            <p:cNvPr id="46265" name="Rectangle 185"/>
            <p:cNvSpPr>
              <a:spLocks noChangeArrowheads="1"/>
            </p:cNvSpPr>
            <p:nvPr/>
          </p:nvSpPr>
          <p:spPr bwMode="auto">
            <a:xfrm>
              <a:off x="3960" y="2506"/>
              <a:ext cx="62" cy="62"/>
            </a:xfrm>
            <a:prstGeom prst="rect">
              <a:avLst/>
            </a:prstGeom>
            <a:solidFill>
              <a:srgbClr val="FF0000"/>
            </a:solidFill>
            <a:ln w="23813">
              <a:solidFill>
                <a:srgbClr val="FF0000"/>
              </a:solidFill>
              <a:miter lim="800000"/>
              <a:headEnd/>
              <a:tailEnd/>
            </a:ln>
          </p:spPr>
          <p:txBody>
            <a:bodyPr/>
            <a:lstStyle/>
            <a:p>
              <a:endParaRPr lang="en-US"/>
            </a:p>
          </p:txBody>
        </p:sp>
        <p:sp>
          <p:nvSpPr>
            <p:cNvPr id="46266" name="Rectangle 186"/>
            <p:cNvSpPr>
              <a:spLocks noChangeArrowheads="1"/>
            </p:cNvSpPr>
            <p:nvPr/>
          </p:nvSpPr>
          <p:spPr bwMode="auto">
            <a:xfrm>
              <a:off x="4234" y="2631"/>
              <a:ext cx="480" cy="230"/>
            </a:xfrm>
            <a:prstGeom prst="rect">
              <a:avLst/>
            </a:prstGeom>
            <a:noFill/>
            <a:ln w="9525">
              <a:noFill/>
              <a:miter lim="800000"/>
              <a:headEnd/>
              <a:tailEnd/>
            </a:ln>
          </p:spPr>
          <p:txBody>
            <a:bodyPr wrap="none" lIns="0" tIns="0" rIns="0" bIns="0">
              <a:spAutoFit/>
            </a:bodyPr>
            <a:lstStyle/>
            <a:p>
              <a:r>
                <a:rPr lang="en-US" sz="2400">
                  <a:solidFill>
                    <a:srgbClr val="000000"/>
                  </a:solidFill>
                </a:rPr>
                <a:t>c-p 5 </a:t>
              </a:r>
              <a:endParaRPr lang="en-US" sz="2400"/>
            </a:p>
          </p:txBody>
        </p:sp>
        <p:sp>
          <p:nvSpPr>
            <p:cNvPr id="46267" name="Line 187"/>
            <p:cNvSpPr>
              <a:spLocks noChangeShapeType="1"/>
            </p:cNvSpPr>
            <p:nvPr/>
          </p:nvSpPr>
          <p:spPr bwMode="auto">
            <a:xfrm>
              <a:off x="3830" y="2714"/>
              <a:ext cx="323" cy="1"/>
            </a:xfrm>
            <a:prstGeom prst="line">
              <a:avLst/>
            </a:prstGeom>
            <a:noFill/>
            <a:ln w="23813">
              <a:solidFill>
                <a:srgbClr val="FF0000"/>
              </a:solidFill>
              <a:round/>
              <a:headEnd/>
              <a:tailEnd/>
            </a:ln>
          </p:spPr>
          <p:txBody>
            <a:bodyPr/>
            <a:lstStyle/>
            <a:p>
              <a:endParaRPr lang="en-US"/>
            </a:p>
          </p:txBody>
        </p:sp>
        <p:sp>
          <p:nvSpPr>
            <p:cNvPr id="46268" name="Rectangle 188"/>
            <p:cNvSpPr>
              <a:spLocks noChangeArrowheads="1"/>
            </p:cNvSpPr>
            <p:nvPr/>
          </p:nvSpPr>
          <p:spPr bwMode="auto">
            <a:xfrm>
              <a:off x="3945" y="2634"/>
              <a:ext cx="128" cy="230"/>
            </a:xfrm>
            <a:prstGeom prst="rect">
              <a:avLst/>
            </a:prstGeom>
            <a:noFill/>
            <a:ln w="9525">
              <a:noFill/>
              <a:miter lim="800000"/>
              <a:headEnd/>
              <a:tailEnd/>
            </a:ln>
          </p:spPr>
          <p:txBody>
            <a:bodyPr wrap="none" lIns="0" tIns="0" rIns="0" bIns="0">
              <a:spAutoFit/>
            </a:bodyPr>
            <a:lstStyle/>
            <a:p>
              <a:r>
                <a:rPr lang="en-US" sz="2400">
                  <a:solidFill>
                    <a:srgbClr val="FF0000"/>
                  </a:solidFill>
                </a:rPr>
                <a:t>X</a:t>
              </a:r>
              <a:endParaRPr lang="en-US" sz="2400"/>
            </a:p>
          </p:txBody>
        </p:sp>
        <p:sp>
          <p:nvSpPr>
            <p:cNvPr id="46269" name="Rectangle 189"/>
            <p:cNvSpPr>
              <a:spLocks noChangeArrowheads="1"/>
            </p:cNvSpPr>
            <p:nvPr/>
          </p:nvSpPr>
          <p:spPr bwMode="auto">
            <a:xfrm>
              <a:off x="1440" y="1104"/>
              <a:ext cx="1564" cy="233"/>
            </a:xfrm>
            <a:prstGeom prst="rect">
              <a:avLst/>
            </a:prstGeom>
            <a:noFill/>
            <a:ln w="9525">
              <a:noFill/>
              <a:miter lim="800000"/>
              <a:headEnd/>
              <a:tailEnd/>
            </a:ln>
          </p:spPr>
          <p:txBody>
            <a:bodyPr wrap="none" lIns="0" tIns="0" rIns="0" bIns="0">
              <a:spAutoFit/>
            </a:bodyPr>
            <a:lstStyle/>
            <a:p>
              <a:r>
                <a:rPr lang="en-US" sz="2400" dirty="0" err="1" smtClean="0">
                  <a:solidFill>
                    <a:srgbClr val="000000"/>
                  </a:solidFill>
                </a:rPr>
                <a:t>Sulfato</a:t>
              </a:r>
              <a:r>
                <a:rPr lang="en-US" sz="2400" dirty="0" smtClean="0">
                  <a:solidFill>
                    <a:srgbClr val="000000"/>
                  </a:solidFill>
                </a:rPr>
                <a:t> de </a:t>
              </a:r>
              <a:r>
                <a:rPr lang="en-US" sz="2400" dirty="0" err="1" smtClean="0">
                  <a:solidFill>
                    <a:srgbClr val="000000"/>
                  </a:solidFill>
                </a:rPr>
                <a:t>amonio</a:t>
              </a:r>
              <a:endParaRPr lang="en-US" sz="2400" dirty="0"/>
            </a:p>
          </p:txBody>
        </p:sp>
        <p:sp>
          <p:nvSpPr>
            <p:cNvPr id="46270" name="Rectangle 190"/>
            <p:cNvSpPr>
              <a:spLocks noChangeArrowheads="1"/>
            </p:cNvSpPr>
            <p:nvPr/>
          </p:nvSpPr>
          <p:spPr bwMode="auto">
            <a:xfrm>
              <a:off x="2836" y="3158"/>
              <a:ext cx="222" cy="192"/>
            </a:xfrm>
            <a:prstGeom prst="rect">
              <a:avLst/>
            </a:prstGeom>
            <a:noFill/>
            <a:ln w="9525">
              <a:noFill/>
              <a:miter lim="800000"/>
              <a:headEnd/>
              <a:tailEnd/>
            </a:ln>
          </p:spPr>
          <p:txBody>
            <a:bodyPr wrap="none" lIns="0" tIns="0" rIns="0" bIns="0">
              <a:spAutoFit/>
            </a:bodyPr>
            <a:lstStyle/>
            <a:p>
              <a:r>
                <a:rPr lang="en-US" sz="2000">
                  <a:solidFill>
                    <a:srgbClr val="000000"/>
                  </a:solidFill>
                </a:rPr>
                <a:t>0.5</a:t>
              </a:r>
              <a:endParaRPr lang="en-US" sz="2400"/>
            </a:p>
          </p:txBody>
        </p:sp>
        <p:sp>
          <p:nvSpPr>
            <p:cNvPr id="46271" name="Rectangle 191"/>
            <p:cNvSpPr>
              <a:spLocks noChangeArrowheads="1"/>
            </p:cNvSpPr>
            <p:nvPr/>
          </p:nvSpPr>
          <p:spPr bwMode="auto">
            <a:xfrm>
              <a:off x="1787" y="3158"/>
              <a:ext cx="311" cy="192"/>
            </a:xfrm>
            <a:prstGeom prst="rect">
              <a:avLst/>
            </a:prstGeom>
            <a:noFill/>
            <a:ln w="9525">
              <a:noFill/>
              <a:miter lim="800000"/>
              <a:headEnd/>
              <a:tailEnd/>
            </a:ln>
          </p:spPr>
          <p:txBody>
            <a:bodyPr wrap="none" lIns="0" tIns="0" rIns="0" bIns="0">
              <a:spAutoFit/>
            </a:bodyPr>
            <a:lstStyle/>
            <a:p>
              <a:r>
                <a:rPr lang="en-US" sz="2000">
                  <a:solidFill>
                    <a:srgbClr val="000000"/>
                  </a:solidFill>
                </a:rPr>
                <a:t>0.05</a:t>
              </a:r>
              <a:endParaRPr lang="en-US" sz="2400"/>
            </a:p>
          </p:txBody>
        </p:sp>
        <p:sp>
          <p:nvSpPr>
            <p:cNvPr id="46272" name="Rectangle 192"/>
            <p:cNvSpPr>
              <a:spLocks noChangeArrowheads="1"/>
            </p:cNvSpPr>
            <p:nvPr/>
          </p:nvSpPr>
          <p:spPr bwMode="auto">
            <a:xfrm>
              <a:off x="1433" y="3158"/>
              <a:ext cx="311" cy="192"/>
            </a:xfrm>
            <a:prstGeom prst="rect">
              <a:avLst/>
            </a:prstGeom>
            <a:noFill/>
            <a:ln w="9525">
              <a:noFill/>
              <a:miter lim="800000"/>
              <a:headEnd/>
              <a:tailEnd/>
            </a:ln>
          </p:spPr>
          <p:txBody>
            <a:bodyPr wrap="none" lIns="0" tIns="0" rIns="0" bIns="0">
              <a:spAutoFit/>
            </a:bodyPr>
            <a:lstStyle/>
            <a:p>
              <a:r>
                <a:rPr lang="en-US" sz="2000">
                  <a:solidFill>
                    <a:srgbClr val="000000"/>
                  </a:solidFill>
                </a:rPr>
                <a:t>0.02</a:t>
              </a:r>
              <a:endParaRPr lang="en-US" sz="2400"/>
            </a:p>
          </p:txBody>
        </p:sp>
        <p:sp>
          <p:nvSpPr>
            <p:cNvPr id="46273" name="Rectangle 193"/>
            <p:cNvSpPr>
              <a:spLocks noChangeArrowheads="1"/>
            </p:cNvSpPr>
            <p:nvPr/>
          </p:nvSpPr>
          <p:spPr bwMode="auto">
            <a:xfrm>
              <a:off x="3653" y="1632"/>
              <a:ext cx="1291" cy="194"/>
            </a:xfrm>
            <a:prstGeom prst="rect">
              <a:avLst/>
            </a:prstGeom>
            <a:noFill/>
            <a:ln w="9525">
              <a:noFill/>
              <a:miter lim="800000"/>
              <a:headEnd/>
              <a:tailEnd/>
            </a:ln>
          </p:spPr>
          <p:txBody>
            <a:bodyPr wrap="none" lIns="0" tIns="0" rIns="0" bIns="0">
              <a:spAutoFit/>
            </a:bodyPr>
            <a:lstStyle/>
            <a:p>
              <a:r>
                <a:rPr lang="en-US" sz="2000" dirty="0" err="1" smtClean="0">
                  <a:solidFill>
                    <a:srgbClr val="000000"/>
                  </a:solidFill>
                </a:rPr>
                <a:t>Gremio</a:t>
              </a:r>
              <a:r>
                <a:rPr lang="en-US" sz="2000" dirty="0" smtClean="0">
                  <a:solidFill>
                    <a:srgbClr val="000000"/>
                  </a:solidFill>
                </a:rPr>
                <a:t> </a:t>
              </a:r>
              <a:r>
                <a:rPr lang="en-US" sz="2000" dirty="0" err="1" smtClean="0">
                  <a:solidFill>
                    <a:srgbClr val="000000"/>
                  </a:solidFill>
                </a:rPr>
                <a:t>nematodo</a:t>
              </a:r>
              <a:endParaRPr lang="en-US" sz="2000" dirty="0"/>
            </a:p>
          </p:txBody>
        </p:sp>
      </p:grpSp>
      <p:sp>
        <p:nvSpPr>
          <p:cNvPr id="46274" name="Text Box 194"/>
          <p:cNvSpPr txBox="1">
            <a:spLocks noChangeArrowheads="1"/>
          </p:cNvSpPr>
          <p:nvPr/>
        </p:nvSpPr>
        <p:spPr bwMode="auto">
          <a:xfrm>
            <a:off x="152400" y="6500813"/>
            <a:ext cx="2071688" cy="307975"/>
          </a:xfrm>
          <a:prstGeom prst="rect">
            <a:avLst/>
          </a:prstGeom>
          <a:solidFill>
            <a:schemeClr val="bg1"/>
          </a:solidFill>
          <a:ln w="9525">
            <a:solidFill>
              <a:schemeClr val="tx1"/>
            </a:solidFill>
            <a:miter lim="800000"/>
            <a:headEnd/>
            <a:tailEnd/>
          </a:ln>
        </p:spPr>
        <p:txBody>
          <a:bodyPr wrap="none">
            <a:spAutoFit/>
          </a:bodyPr>
          <a:lstStyle/>
          <a:p>
            <a:pPr algn="ctr"/>
            <a:r>
              <a:rPr lang="en-US" sz="1400"/>
              <a:t>Tenuta and Ferris, 2004</a:t>
            </a:r>
          </a:p>
        </p:txBody>
      </p:sp>
      <p:pic>
        <p:nvPicPr>
          <p:cNvPr id="46275" name="Picture 195"/>
          <p:cNvPicPr>
            <a:picLocks noChangeAspect="1" noChangeArrowheads="1"/>
          </p:cNvPicPr>
          <p:nvPr/>
        </p:nvPicPr>
        <p:blipFill>
          <a:blip r:embed="rId2" cstate="print"/>
          <a:srcRect/>
          <a:stretch>
            <a:fillRect/>
          </a:stretch>
        </p:blipFill>
        <p:spPr bwMode="auto">
          <a:xfrm>
            <a:off x="6629400" y="3886200"/>
            <a:ext cx="1295400" cy="815975"/>
          </a:xfrm>
          <a:prstGeom prst="rect">
            <a:avLst/>
          </a:prstGeom>
          <a:noFill/>
          <a:ln w="12700">
            <a:solidFill>
              <a:schemeClr val="tx1"/>
            </a:solidFill>
            <a:miter lim="800000"/>
            <a:headEnd/>
            <a:tailEnd/>
          </a:ln>
        </p:spPr>
      </p:pic>
      <p:pic>
        <p:nvPicPr>
          <p:cNvPr id="46276" name="Picture 196"/>
          <p:cNvPicPr>
            <a:picLocks noChangeAspect="1" noChangeArrowheads="1"/>
          </p:cNvPicPr>
          <p:nvPr/>
        </p:nvPicPr>
        <p:blipFill>
          <a:blip r:embed="rId3" cstate="print">
            <a:lum bright="18000"/>
          </a:blip>
          <a:srcRect/>
          <a:stretch>
            <a:fillRect/>
          </a:stretch>
        </p:blipFill>
        <p:spPr bwMode="auto">
          <a:xfrm>
            <a:off x="6629400" y="2895600"/>
            <a:ext cx="822325" cy="577850"/>
          </a:xfrm>
          <a:prstGeom prst="rect">
            <a:avLst/>
          </a:prstGeom>
          <a:noFill/>
          <a:ln w="12700">
            <a:noFill/>
            <a:miter lim="800000"/>
            <a:headEnd/>
            <a:tailEnd/>
          </a:ln>
        </p:spPr>
      </p:pic>
      <p:pic>
        <p:nvPicPr>
          <p:cNvPr id="46277" name="Picture 197" descr="aphelenchus"/>
          <p:cNvPicPr>
            <a:picLocks noChangeAspect="1" noChangeArrowheads="1"/>
          </p:cNvPicPr>
          <p:nvPr/>
        </p:nvPicPr>
        <p:blipFill>
          <a:blip r:embed="rId4" cstate="print"/>
          <a:srcRect/>
          <a:stretch>
            <a:fillRect/>
          </a:stretch>
        </p:blipFill>
        <p:spPr bwMode="auto">
          <a:xfrm>
            <a:off x="6705600" y="3352800"/>
            <a:ext cx="914400" cy="542925"/>
          </a:xfrm>
          <a:prstGeom prst="rect">
            <a:avLst/>
          </a:prstGeom>
          <a:noFill/>
          <a:ln w="9525">
            <a:noFill/>
            <a:miter lim="800000"/>
            <a:headEnd/>
            <a:tailEnd/>
          </a:ln>
        </p:spPr>
      </p:pic>
      <p:sp>
        <p:nvSpPr>
          <p:cNvPr id="46278" name="Rectangle 198"/>
          <p:cNvSpPr>
            <a:spLocks noChangeArrowheads="1"/>
          </p:cNvSpPr>
          <p:nvPr/>
        </p:nvSpPr>
        <p:spPr bwMode="auto">
          <a:xfrm>
            <a:off x="0" y="0"/>
            <a:ext cx="9144000" cy="914400"/>
          </a:xfrm>
          <a:prstGeom prst="rect">
            <a:avLst/>
          </a:prstGeom>
          <a:noFill/>
          <a:ln w="9525">
            <a:noFill/>
            <a:miter lim="800000"/>
            <a:headEnd/>
            <a:tailEnd/>
          </a:ln>
        </p:spPr>
        <p:txBody>
          <a:bodyPr anchor="ctr"/>
          <a:lstStyle/>
          <a:p>
            <a:pPr algn="ctr"/>
            <a:r>
              <a:rPr lang="es-ES" sz="2400" dirty="0" smtClean="0"/>
              <a:t>Cadena Alimenticia del Suelo</a:t>
            </a:r>
            <a:r>
              <a:rPr lang="en-US" sz="2400" dirty="0" smtClean="0">
                <a:solidFill>
                  <a:schemeClr val="tx2"/>
                </a:solidFill>
              </a:rPr>
              <a:t> </a:t>
            </a:r>
            <a:r>
              <a:rPr lang="en-US" sz="2000" dirty="0">
                <a:solidFill>
                  <a:schemeClr val="tx2"/>
                </a:solidFill>
              </a:rPr>
              <a:t>– </a:t>
            </a:r>
            <a:r>
              <a:rPr lang="en-US" sz="2000" dirty="0" err="1" smtClean="0">
                <a:solidFill>
                  <a:schemeClr val="tx2"/>
                </a:solidFill>
              </a:rPr>
              <a:t>efectos</a:t>
            </a:r>
            <a:r>
              <a:rPr lang="en-US" sz="2000" dirty="0" smtClean="0">
                <a:solidFill>
                  <a:schemeClr val="tx2"/>
                </a:solidFill>
              </a:rPr>
              <a:t> del </a:t>
            </a:r>
            <a:r>
              <a:rPr lang="en-US" sz="2000" dirty="0" err="1" smtClean="0">
                <a:solidFill>
                  <a:schemeClr val="tx2"/>
                </a:solidFill>
              </a:rPr>
              <a:t>ambiente</a:t>
            </a:r>
            <a:r>
              <a:rPr lang="en-US" sz="2000" dirty="0" smtClean="0">
                <a:solidFill>
                  <a:schemeClr val="tx2"/>
                </a:solidFill>
              </a:rPr>
              <a:t> en </a:t>
            </a:r>
            <a:r>
              <a:rPr lang="en-US" sz="2000" dirty="0" err="1" smtClean="0">
                <a:solidFill>
                  <a:schemeClr val="tx2"/>
                </a:solidFill>
              </a:rPr>
              <a:t>estructura</a:t>
            </a:r>
            <a:endParaRPr lang="en-US" sz="2000" dirty="0">
              <a:solidFill>
                <a:schemeClr val="tx2"/>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Oval 2"/>
          <p:cNvSpPr>
            <a:spLocks noChangeArrowheads="1"/>
          </p:cNvSpPr>
          <p:nvPr/>
        </p:nvSpPr>
        <p:spPr bwMode="auto">
          <a:xfrm>
            <a:off x="2101850" y="14541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56675" name="Oval 3"/>
          <p:cNvSpPr>
            <a:spLocks noChangeArrowheads="1"/>
          </p:cNvSpPr>
          <p:nvPr/>
        </p:nvSpPr>
        <p:spPr bwMode="auto">
          <a:xfrm>
            <a:off x="21018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56676" name="Oval 4"/>
          <p:cNvSpPr>
            <a:spLocks noChangeArrowheads="1"/>
          </p:cNvSpPr>
          <p:nvPr/>
        </p:nvSpPr>
        <p:spPr bwMode="auto">
          <a:xfrm>
            <a:off x="3968750" y="14541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56677" name="Oval 5"/>
          <p:cNvSpPr>
            <a:spLocks noChangeArrowheads="1"/>
          </p:cNvSpPr>
          <p:nvPr/>
        </p:nvSpPr>
        <p:spPr bwMode="auto">
          <a:xfrm>
            <a:off x="3968750" y="238760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56678" name="Oval 6"/>
          <p:cNvSpPr>
            <a:spLocks noChangeArrowheads="1"/>
          </p:cNvSpPr>
          <p:nvPr/>
        </p:nvSpPr>
        <p:spPr bwMode="auto">
          <a:xfrm>
            <a:off x="39687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56679" name="Oval 7"/>
          <p:cNvSpPr>
            <a:spLocks noChangeArrowheads="1"/>
          </p:cNvSpPr>
          <p:nvPr/>
        </p:nvSpPr>
        <p:spPr bwMode="auto">
          <a:xfrm>
            <a:off x="39687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56680" name="Oval 8"/>
          <p:cNvSpPr>
            <a:spLocks noChangeArrowheads="1"/>
          </p:cNvSpPr>
          <p:nvPr/>
        </p:nvSpPr>
        <p:spPr bwMode="auto">
          <a:xfrm>
            <a:off x="3968750" y="51117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56681" name="Oval 9"/>
          <p:cNvSpPr>
            <a:spLocks noChangeArrowheads="1"/>
          </p:cNvSpPr>
          <p:nvPr/>
        </p:nvSpPr>
        <p:spPr bwMode="auto">
          <a:xfrm>
            <a:off x="5797550" y="14541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56682" name="Oval 10"/>
          <p:cNvSpPr>
            <a:spLocks noChangeArrowheads="1"/>
          </p:cNvSpPr>
          <p:nvPr/>
        </p:nvSpPr>
        <p:spPr bwMode="auto">
          <a:xfrm>
            <a:off x="5797550" y="238760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56683" name="Oval 11"/>
          <p:cNvSpPr>
            <a:spLocks noChangeArrowheads="1"/>
          </p:cNvSpPr>
          <p:nvPr/>
        </p:nvSpPr>
        <p:spPr bwMode="auto">
          <a:xfrm>
            <a:off x="57975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56684" name="Oval 12"/>
          <p:cNvSpPr>
            <a:spLocks noChangeArrowheads="1"/>
          </p:cNvSpPr>
          <p:nvPr/>
        </p:nvSpPr>
        <p:spPr bwMode="auto">
          <a:xfrm>
            <a:off x="57975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56685" name="Oval 13"/>
          <p:cNvSpPr>
            <a:spLocks noChangeArrowheads="1"/>
          </p:cNvSpPr>
          <p:nvPr/>
        </p:nvSpPr>
        <p:spPr bwMode="auto">
          <a:xfrm>
            <a:off x="7626350" y="238760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56686" name="Oval 14"/>
          <p:cNvSpPr>
            <a:spLocks noChangeArrowheads="1"/>
          </p:cNvSpPr>
          <p:nvPr/>
        </p:nvSpPr>
        <p:spPr bwMode="auto">
          <a:xfrm>
            <a:off x="76263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56687" name="Oval 15"/>
          <p:cNvSpPr>
            <a:spLocks noChangeArrowheads="1"/>
          </p:cNvSpPr>
          <p:nvPr/>
        </p:nvSpPr>
        <p:spPr bwMode="auto">
          <a:xfrm>
            <a:off x="76263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56689" name="Line 17"/>
          <p:cNvSpPr>
            <a:spLocks noChangeShapeType="1"/>
          </p:cNvSpPr>
          <p:nvPr/>
        </p:nvSpPr>
        <p:spPr bwMode="auto">
          <a:xfrm flipH="1">
            <a:off x="1193800" y="1854200"/>
            <a:ext cx="965200" cy="13208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156690" name="Line 18"/>
          <p:cNvSpPr>
            <a:spLocks noChangeShapeType="1"/>
          </p:cNvSpPr>
          <p:nvPr/>
        </p:nvSpPr>
        <p:spPr bwMode="auto">
          <a:xfrm flipH="1" flipV="1">
            <a:off x="1193800" y="3556000"/>
            <a:ext cx="965200" cy="15748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156691" name="Line 19"/>
          <p:cNvSpPr>
            <a:spLocks noChangeShapeType="1"/>
          </p:cNvSpPr>
          <p:nvPr/>
        </p:nvSpPr>
        <p:spPr bwMode="auto">
          <a:xfrm flipH="1" flipV="1">
            <a:off x="1270000" y="3556000"/>
            <a:ext cx="812800" cy="6604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156692" name="Line 20"/>
          <p:cNvSpPr>
            <a:spLocks noChangeShapeType="1"/>
          </p:cNvSpPr>
          <p:nvPr/>
        </p:nvSpPr>
        <p:spPr bwMode="auto">
          <a:xfrm flipH="1">
            <a:off x="1346200" y="3429000"/>
            <a:ext cx="736600" cy="0"/>
          </a:xfrm>
          <a:prstGeom prst="line">
            <a:avLst/>
          </a:prstGeom>
          <a:noFill/>
          <a:ln w="50800">
            <a:solidFill>
              <a:schemeClr val="tx1"/>
            </a:solidFill>
            <a:round/>
            <a:headEnd type="triangle" w="med" len="med"/>
            <a:tailEnd/>
          </a:ln>
          <a:effectLst/>
        </p:spPr>
        <p:txBody>
          <a:bodyPr wrap="none" anchor="ctr"/>
          <a:lstStyle/>
          <a:p>
            <a:endParaRPr lang="en-US"/>
          </a:p>
        </p:txBody>
      </p:sp>
      <p:sp>
        <p:nvSpPr>
          <p:cNvPr id="156693" name="Oval 21"/>
          <p:cNvSpPr>
            <a:spLocks noChangeArrowheads="1"/>
          </p:cNvSpPr>
          <p:nvPr/>
        </p:nvSpPr>
        <p:spPr bwMode="auto">
          <a:xfrm>
            <a:off x="2101850" y="238760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56694" name="Oval 22"/>
          <p:cNvSpPr>
            <a:spLocks noChangeArrowheads="1"/>
          </p:cNvSpPr>
          <p:nvPr/>
        </p:nvSpPr>
        <p:spPr bwMode="auto">
          <a:xfrm>
            <a:off x="21018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56695" name="Oval 23"/>
          <p:cNvSpPr>
            <a:spLocks noChangeArrowheads="1"/>
          </p:cNvSpPr>
          <p:nvPr/>
        </p:nvSpPr>
        <p:spPr bwMode="auto">
          <a:xfrm>
            <a:off x="2101850" y="51117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156696" name="Line 24"/>
          <p:cNvSpPr>
            <a:spLocks noChangeShapeType="1"/>
          </p:cNvSpPr>
          <p:nvPr/>
        </p:nvSpPr>
        <p:spPr bwMode="auto">
          <a:xfrm flipV="1">
            <a:off x="1397000" y="2641600"/>
            <a:ext cx="635000" cy="6604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56697" name="Line 25"/>
          <p:cNvSpPr>
            <a:spLocks noChangeShapeType="1"/>
          </p:cNvSpPr>
          <p:nvPr/>
        </p:nvSpPr>
        <p:spPr bwMode="auto">
          <a:xfrm>
            <a:off x="2540000" y="16002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56698" name="Line 26"/>
          <p:cNvSpPr>
            <a:spLocks noChangeShapeType="1"/>
          </p:cNvSpPr>
          <p:nvPr/>
        </p:nvSpPr>
        <p:spPr bwMode="auto">
          <a:xfrm>
            <a:off x="2463800" y="1701800"/>
            <a:ext cx="1397000" cy="6350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156699" name="Line 27"/>
          <p:cNvSpPr>
            <a:spLocks noChangeShapeType="1"/>
          </p:cNvSpPr>
          <p:nvPr/>
        </p:nvSpPr>
        <p:spPr bwMode="auto">
          <a:xfrm>
            <a:off x="2540000" y="43434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56700" name="Line 28"/>
          <p:cNvSpPr>
            <a:spLocks noChangeShapeType="1"/>
          </p:cNvSpPr>
          <p:nvPr/>
        </p:nvSpPr>
        <p:spPr bwMode="auto">
          <a:xfrm flipV="1">
            <a:off x="2463800" y="4394200"/>
            <a:ext cx="1397000" cy="7366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56701" name="Line 29"/>
          <p:cNvSpPr>
            <a:spLocks noChangeShapeType="1"/>
          </p:cNvSpPr>
          <p:nvPr/>
        </p:nvSpPr>
        <p:spPr bwMode="auto">
          <a:xfrm>
            <a:off x="2463800" y="4521200"/>
            <a:ext cx="1397000" cy="5588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156702" name="Line 30"/>
          <p:cNvSpPr>
            <a:spLocks noChangeShapeType="1"/>
          </p:cNvSpPr>
          <p:nvPr/>
        </p:nvSpPr>
        <p:spPr bwMode="auto">
          <a:xfrm>
            <a:off x="2540000" y="25146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56703" name="Line 31"/>
          <p:cNvSpPr>
            <a:spLocks noChangeShapeType="1"/>
          </p:cNvSpPr>
          <p:nvPr/>
        </p:nvSpPr>
        <p:spPr bwMode="auto">
          <a:xfrm>
            <a:off x="2540000" y="34290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56704" name="Line 32"/>
          <p:cNvSpPr>
            <a:spLocks noChangeShapeType="1"/>
          </p:cNvSpPr>
          <p:nvPr/>
        </p:nvSpPr>
        <p:spPr bwMode="auto">
          <a:xfrm>
            <a:off x="2463800" y="3606800"/>
            <a:ext cx="1397000" cy="5588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56705" name="Line 33"/>
          <p:cNvSpPr>
            <a:spLocks noChangeShapeType="1"/>
          </p:cNvSpPr>
          <p:nvPr/>
        </p:nvSpPr>
        <p:spPr bwMode="auto">
          <a:xfrm>
            <a:off x="4368800" y="1600200"/>
            <a:ext cx="12446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56706" name="Line 34"/>
          <p:cNvSpPr>
            <a:spLocks noChangeShapeType="1"/>
          </p:cNvSpPr>
          <p:nvPr/>
        </p:nvSpPr>
        <p:spPr bwMode="auto">
          <a:xfrm flipV="1">
            <a:off x="4368800" y="1727200"/>
            <a:ext cx="1320800" cy="7366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56707" name="Line 35"/>
          <p:cNvSpPr>
            <a:spLocks noChangeShapeType="1"/>
          </p:cNvSpPr>
          <p:nvPr/>
        </p:nvSpPr>
        <p:spPr bwMode="auto">
          <a:xfrm>
            <a:off x="4368800" y="1701800"/>
            <a:ext cx="1320800" cy="6350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56708" name="Line 36"/>
          <p:cNvSpPr>
            <a:spLocks noChangeShapeType="1"/>
          </p:cNvSpPr>
          <p:nvPr/>
        </p:nvSpPr>
        <p:spPr bwMode="auto">
          <a:xfrm>
            <a:off x="4368800" y="25146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56709" name="Line 37"/>
          <p:cNvSpPr>
            <a:spLocks noChangeShapeType="1"/>
          </p:cNvSpPr>
          <p:nvPr/>
        </p:nvSpPr>
        <p:spPr bwMode="auto">
          <a:xfrm flipV="1">
            <a:off x="4368800" y="2565400"/>
            <a:ext cx="1397000" cy="7366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56710" name="Line 38"/>
          <p:cNvSpPr>
            <a:spLocks noChangeShapeType="1"/>
          </p:cNvSpPr>
          <p:nvPr/>
        </p:nvSpPr>
        <p:spPr bwMode="auto">
          <a:xfrm>
            <a:off x="4292600" y="1701800"/>
            <a:ext cx="1473200" cy="15494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56711" name="Line 39"/>
          <p:cNvSpPr>
            <a:spLocks noChangeShapeType="1"/>
          </p:cNvSpPr>
          <p:nvPr/>
        </p:nvSpPr>
        <p:spPr bwMode="auto">
          <a:xfrm flipV="1">
            <a:off x="4368800" y="3479800"/>
            <a:ext cx="1320800" cy="7366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56712" name="Line 40"/>
          <p:cNvSpPr>
            <a:spLocks noChangeShapeType="1"/>
          </p:cNvSpPr>
          <p:nvPr/>
        </p:nvSpPr>
        <p:spPr bwMode="auto">
          <a:xfrm flipV="1">
            <a:off x="4368800" y="3556000"/>
            <a:ext cx="1397000" cy="15748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56713" name="Line 41"/>
          <p:cNvSpPr>
            <a:spLocks noChangeShapeType="1"/>
          </p:cNvSpPr>
          <p:nvPr/>
        </p:nvSpPr>
        <p:spPr bwMode="auto">
          <a:xfrm>
            <a:off x="4368800" y="43434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56714" name="Line 42"/>
          <p:cNvSpPr>
            <a:spLocks noChangeShapeType="1"/>
          </p:cNvSpPr>
          <p:nvPr/>
        </p:nvSpPr>
        <p:spPr bwMode="auto">
          <a:xfrm>
            <a:off x="4368800" y="3606800"/>
            <a:ext cx="1320800" cy="5588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56715" name="Line 43"/>
          <p:cNvSpPr>
            <a:spLocks noChangeShapeType="1"/>
          </p:cNvSpPr>
          <p:nvPr/>
        </p:nvSpPr>
        <p:spPr bwMode="auto">
          <a:xfrm>
            <a:off x="6197600" y="1778000"/>
            <a:ext cx="1397000" cy="14732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56716" name="Line 44"/>
          <p:cNvSpPr>
            <a:spLocks noChangeShapeType="1"/>
          </p:cNvSpPr>
          <p:nvPr/>
        </p:nvSpPr>
        <p:spPr bwMode="auto">
          <a:xfrm>
            <a:off x="6197600" y="2692400"/>
            <a:ext cx="1320800" cy="6350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56717" name="Line 45"/>
          <p:cNvSpPr>
            <a:spLocks noChangeShapeType="1"/>
          </p:cNvSpPr>
          <p:nvPr/>
        </p:nvSpPr>
        <p:spPr bwMode="auto">
          <a:xfrm>
            <a:off x="6197600" y="34290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56718" name="Line 46"/>
          <p:cNvSpPr>
            <a:spLocks noChangeShapeType="1"/>
          </p:cNvSpPr>
          <p:nvPr/>
        </p:nvSpPr>
        <p:spPr bwMode="auto">
          <a:xfrm flipV="1">
            <a:off x="6197600" y="3479800"/>
            <a:ext cx="1397000" cy="8128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56719" name="Line 47"/>
          <p:cNvSpPr>
            <a:spLocks noChangeShapeType="1"/>
          </p:cNvSpPr>
          <p:nvPr/>
        </p:nvSpPr>
        <p:spPr bwMode="auto">
          <a:xfrm>
            <a:off x="6197600" y="25146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56720" name="Line 48"/>
          <p:cNvSpPr>
            <a:spLocks noChangeShapeType="1"/>
          </p:cNvSpPr>
          <p:nvPr/>
        </p:nvSpPr>
        <p:spPr bwMode="auto">
          <a:xfrm>
            <a:off x="6197600" y="2692400"/>
            <a:ext cx="1397000" cy="14732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56721" name="Line 49"/>
          <p:cNvSpPr>
            <a:spLocks noChangeShapeType="1"/>
          </p:cNvSpPr>
          <p:nvPr/>
        </p:nvSpPr>
        <p:spPr bwMode="auto">
          <a:xfrm>
            <a:off x="6197600" y="1701800"/>
            <a:ext cx="1397000" cy="7112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56722" name="Line 50"/>
          <p:cNvSpPr>
            <a:spLocks noChangeShapeType="1"/>
          </p:cNvSpPr>
          <p:nvPr/>
        </p:nvSpPr>
        <p:spPr bwMode="auto">
          <a:xfrm flipH="1" flipV="1">
            <a:off x="2489200" y="1651000"/>
            <a:ext cx="3251200" cy="8128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56723" name="Line 51"/>
          <p:cNvSpPr>
            <a:spLocks noChangeShapeType="1"/>
          </p:cNvSpPr>
          <p:nvPr/>
        </p:nvSpPr>
        <p:spPr bwMode="auto">
          <a:xfrm flipH="1">
            <a:off x="2413000" y="3454400"/>
            <a:ext cx="3327400" cy="7874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156724" name="Arc 52"/>
          <p:cNvSpPr>
            <a:spLocks/>
          </p:cNvSpPr>
          <p:nvPr/>
        </p:nvSpPr>
        <p:spPr bwMode="auto">
          <a:xfrm>
            <a:off x="1093788" y="1398588"/>
            <a:ext cx="1117600" cy="1727200"/>
          </a:xfrm>
          <a:custGeom>
            <a:avLst/>
            <a:gdLst>
              <a:gd name="G0" fmla="+- 21600 0 0"/>
              <a:gd name="G1" fmla="+- 21600 0 0"/>
              <a:gd name="G2" fmla="+- 21600 0 0"/>
              <a:gd name="T0" fmla="*/ 0 w 21600"/>
              <a:gd name="T1" fmla="*/ 21600 h 21600"/>
              <a:gd name="T2" fmla="*/ 21569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2"/>
                  <a:pt x="9651" y="17"/>
                  <a:pt x="21569" y="0"/>
                </a:cubicBezTo>
              </a:path>
              <a:path w="21600" h="21600" stroke="0" extrusionOk="0">
                <a:moveTo>
                  <a:pt x="0" y="21600"/>
                </a:moveTo>
                <a:cubicBezTo>
                  <a:pt x="0" y="9682"/>
                  <a:pt x="9651" y="17"/>
                  <a:pt x="21569" y="0"/>
                </a:cubicBezTo>
                <a:lnTo>
                  <a:pt x="21600" y="21600"/>
                </a:lnTo>
                <a:close/>
              </a:path>
            </a:pathLst>
          </a:custGeom>
          <a:noFill/>
          <a:ln w="50800" cap="rnd">
            <a:solidFill>
              <a:schemeClr val="tx1"/>
            </a:solidFill>
            <a:round/>
            <a:headEnd type="triangle" w="med" len="med"/>
            <a:tailEnd/>
          </a:ln>
          <a:effectLst/>
        </p:spPr>
        <p:txBody>
          <a:bodyPr wrap="none" anchor="ctr"/>
          <a:lstStyle/>
          <a:p>
            <a:endParaRPr lang="en-US"/>
          </a:p>
        </p:txBody>
      </p:sp>
      <p:sp>
        <p:nvSpPr>
          <p:cNvPr id="156725" name="Arc 53"/>
          <p:cNvSpPr>
            <a:spLocks/>
          </p:cNvSpPr>
          <p:nvPr/>
        </p:nvSpPr>
        <p:spPr bwMode="auto">
          <a:xfrm rot="10800000">
            <a:off x="1065213" y="3722688"/>
            <a:ext cx="1119187" cy="1727200"/>
          </a:xfrm>
          <a:custGeom>
            <a:avLst/>
            <a:gdLst>
              <a:gd name="G0" fmla="+- 31 0 0"/>
              <a:gd name="G1" fmla="+- 21600 0 0"/>
              <a:gd name="G2" fmla="+- 21600 0 0"/>
              <a:gd name="T0" fmla="*/ 0 w 21631"/>
              <a:gd name="T1" fmla="*/ 0 h 21600"/>
              <a:gd name="T2" fmla="*/ 21631 w 21631"/>
              <a:gd name="T3" fmla="*/ 21600 h 21600"/>
              <a:gd name="T4" fmla="*/ 31 w 21631"/>
              <a:gd name="T5" fmla="*/ 21600 h 21600"/>
            </a:gdLst>
            <a:ahLst/>
            <a:cxnLst>
              <a:cxn ang="0">
                <a:pos x="T0" y="T1"/>
              </a:cxn>
              <a:cxn ang="0">
                <a:pos x="T2" y="T3"/>
              </a:cxn>
              <a:cxn ang="0">
                <a:pos x="T4" y="T5"/>
              </a:cxn>
            </a:cxnLst>
            <a:rect l="0" t="0" r="r" b="b"/>
            <a:pathLst>
              <a:path w="21631" h="21600" fill="none" extrusionOk="0">
                <a:moveTo>
                  <a:pt x="0" y="0"/>
                </a:moveTo>
                <a:cubicBezTo>
                  <a:pt x="10" y="0"/>
                  <a:pt x="20" y="-1"/>
                  <a:pt x="31" y="0"/>
                </a:cubicBezTo>
                <a:cubicBezTo>
                  <a:pt x="11960" y="0"/>
                  <a:pt x="21631" y="9670"/>
                  <a:pt x="21631" y="21600"/>
                </a:cubicBezTo>
              </a:path>
              <a:path w="21631" h="21600" stroke="0" extrusionOk="0">
                <a:moveTo>
                  <a:pt x="0" y="0"/>
                </a:moveTo>
                <a:cubicBezTo>
                  <a:pt x="10" y="0"/>
                  <a:pt x="20" y="-1"/>
                  <a:pt x="31" y="0"/>
                </a:cubicBezTo>
                <a:cubicBezTo>
                  <a:pt x="11960" y="0"/>
                  <a:pt x="21631" y="9670"/>
                  <a:pt x="21631" y="21600"/>
                </a:cubicBezTo>
                <a:lnTo>
                  <a:pt x="31" y="21600"/>
                </a:lnTo>
                <a:close/>
              </a:path>
            </a:pathLst>
          </a:custGeom>
          <a:noFill/>
          <a:ln w="50800" cap="rnd">
            <a:solidFill>
              <a:schemeClr val="tx1"/>
            </a:solidFill>
            <a:round/>
            <a:headEnd/>
            <a:tailEnd type="triangle" w="med" len="med"/>
          </a:ln>
          <a:effectLst/>
        </p:spPr>
        <p:txBody>
          <a:bodyPr wrap="none" anchor="ctr"/>
          <a:lstStyle/>
          <a:p>
            <a:endParaRPr lang="en-US"/>
          </a:p>
        </p:txBody>
      </p:sp>
      <p:sp>
        <p:nvSpPr>
          <p:cNvPr id="156726" name="Arc 54"/>
          <p:cNvSpPr>
            <a:spLocks/>
          </p:cNvSpPr>
          <p:nvPr/>
        </p:nvSpPr>
        <p:spPr bwMode="auto">
          <a:xfrm>
            <a:off x="1017588" y="1093788"/>
            <a:ext cx="1193800" cy="1955800"/>
          </a:xfrm>
          <a:custGeom>
            <a:avLst/>
            <a:gdLst>
              <a:gd name="G0" fmla="+- 21600 0 0"/>
              <a:gd name="G1" fmla="+- 21600 0 0"/>
              <a:gd name="G2" fmla="+- 21600 0 0"/>
              <a:gd name="T0" fmla="*/ 0 w 21600"/>
              <a:gd name="T1" fmla="*/ 21600 h 21600"/>
              <a:gd name="T2" fmla="*/ 21571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1"/>
                  <a:pt x="9652" y="16"/>
                  <a:pt x="21571" y="0"/>
                </a:cubicBezTo>
              </a:path>
              <a:path w="21600" h="21600" stroke="0" extrusionOk="0">
                <a:moveTo>
                  <a:pt x="0" y="21600"/>
                </a:moveTo>
                <a:cubicBezTo>
                  <a:pt x="0" y="9681"/>
                  <a:pt x="9652" y="16"/>
                  <a:pt x="21571" y="0"/>
                </a:cubicBezTo>
                <a:lnTo>
                  <a:pt x="21600" y="21600"/>
                </a:lnTo>
                <a:close/>
              </a:path>
            </a:pathLst>
          </a:custGeom>
          <a:noFill/>
          <a:ln w="50800" cap="rnd">
            <a:solidFill>
              <a:schemeClr val="tx1"/>
            </a:solidFill>
            <a:round/>
            <a:headEnd type="triangle" w="med" len="med"/>
            <a:tailEnd/>
          </a:ln>
          <a:effectLst/>
        </p:spPr>
        <p:txBody>
          <a:bodyPr wrap="none" anchor="ctr"/>
          <a:lstStyle/>
          <a:p>
            <a:endParaRPr lang="en-US"/>
          </a:p>
        </p:txBody>
      </p:sp>
      <p:sp>
        <p:nvSpPr>
          <p:cNvPr id="156727" name="Arc 55"/>
          <p:cNvSpPr>
            <a:spLocks/>
          </p:cNvSpPr>
          <p:nvPr/>
        </p:nvSpPr>
        <p:spPr bwMode="auto">
          <a:xfrm>
            <a:off x="928688" y="776288"/>
            <a:ext cx="1282700" cy="2273300"/>
          </a:xfrm>
          <a:custGeom>
            <a:avLst/>
            <a:gdLst>
              <a:gd name="G0" fmla="+- 21600 0 0"/>
              <a:gd name="G1" fmla="+- 21600 0 0"/>
              <a:gd name="G2" fmla="+- 21600 0 0"/>
              <a:gd name="T0" fmla="*/ 0 w 21600"/>
              <a:gd name="T1" fmla="*/ 21600 h 21600"/>
              <a:gd name="T2" fmla="*/ 21573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1"/>
                  <a:pt x="9654" y="14"/>
                  <a:pt x="21573" y="0"/>
                </a:cubicBezTo>
              </a:path>
              <a:path w="21600" h="21600" stroke="0" extrusionOk="0">
                <a:moveTo>
                  <a:pt x="0" y="21600"/>
                </a:moveTo>
                <a:cubicBezTo>
                  <a:pt x="0" y="9681"/>
                  <a:pt x="9654" y="14"/>
                  <a:pt x="21573" y="0"/>
                </a:cubicBezTo>
                <a:lnTo>
                  <a:pt x="21600" y="21600"/>
                </a:lnTo>
                <a:close/>
              </a:path>
            </a:pathLst>
          </a:custGeom>
          <a:noFill/>
          <a:ln w="25400" cap="rnd">
            <a:solidFill>
              <a:schemeClr val="tx1"/>
            </a:solidFill>
            <a:round/>
            <a:headEnd type="triangle" w="med" len="med"/>
            <a:tailEnd/>
          </a:ln>
          <a:effectLst/>
        </p:spPr>
        <p:txBody>
          <a:bodyPr wrap="none" anchor="ctr"/>
          <a:lstStyle/>
          <a:p>
            <a:endParaRPr lang="en-US"/>
          </a:p>
        </p:txBody>
      </p:sp>
      <p:sp>
        <p:nvSpPr>
          <p:cNvPr id="156728" name="Arc 56"/>
          <p:cNvSpPr>
            <a:spLocks/>
          </p:cNvSpPr>
          <p:nvPr/>
        </p:nvSpPr>
        <p:spPr bwMode="auto">
          <a:xfrm>
            <a:off x="852488" y="547688"/>
            <a:ext cx="1358900" cy="2425700"/>
          </a:xfrm>
          <a:custGeom>
            <a:avLst/>
            <a:gdLst>
              <a:gd name="G0" fmla="+- 21600 0 0"/>
              <a:gd name="G1" fmla="+- 21600 0 0"/>
              <a:gd name="G2" fmla="+- 21600 0 0"/>
              <a:gd name="T0" fmla="*/ 0 w 21600"/>
              <a:gd name="T1" fmla="*/ 21600 h 21600"/>
              <a:gd name="T2" fmla="*/ 21575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0"/>
                  <a:pt x="9655" y="13"/>
                  <a:pt x="21575" y="0"/>
                </a:cubicBezTo>
              </a:path>
              <a:path w="21600" h="21600" stroke="0" extrusionOk="0">
                <a:moveTo>
                  <a:pt x="0" y="21600"/>
                </a:moveTo>
                <a:cubicBezTo>
                  <a:pt x="0" y="9680"/>
                  <a:pt x="9655" y="13"/>
                  <a:pt x="21575" y="0"/>
                </a:cubicBezTo>
                <a:lnTo>
                  <a:pt x="21600" y="21600"/>
                </a:lnTo>
                <a:close/>
              </a:path>
            </a:pathLst>
          </a:custGeom>
          <a:noFill/>
          <a:ln w="25400" cap="rnd">
            <a:solidFill>
              <a:schemeClr val="tx1"/>
            </a:solidFill>
            <a:round/>
            <a:headEnd type="triangle" w="med" len="med"/>
            <a:tailEnd/>
          </a:ln>
          <a:effectLst/>
        </p:spPr>
        <p:txBody>
          <a:bodyPr wrap="none" anchor="ctr"/>
          <a:lstStyle/>
          <a:p>
            <a:endParaRPr lang="en-US"/>
          </a:p>
        </p:txBody>
      </p:sp>
      <p:sp>
        <p:nvSpPr>
          <p:cNvPr id="156729" name="Line 57"/>
          <p:cNvSpPr>
            <a:spLocks noChangeShapeType="1"/>
          </p:cNvSpPr>
          <p:nvPr/>
        </p:nvSpPr>
        <p:spPr bwMode="auto">
          <a:xfrm flipH="1" flipV="1">
            <a:off x="2184400" y="1041400"/>
            <a:ext cx="1955800" cy="431800"/>
          </a:xfrm>
          <a:prstGeom prst="line">
            <a:avLst/>
          </a:prstGeom>
          <a:noFill/>
          <a:ln w="50800">
            <a:solidFill>
              <a:schemeClr val="tx1"/>
            </a:solidFill>
            <a:round/>
            <a:headEnd/>
            <a:tailEnd/>
          </a:ln>
          <a:effectLst/>
        </p:spPr>
        <p:txBody>
          <a:bodyPr wrap="none" anchor="ctr"/>
          <a:lstStyle/>
          <a:p>
            <a:endParaRPr lang="en-US"/>
          </a:p>
        </p:txBody>
      </p:sp>
      <p:sp>
        <p:nvSpPr>
          <p:cNvPr id="156730" name="Line 58"/>
          <p:cNvSpPr>
            <a:spLocks noChangeShapeType="1"/>
          </p:cNvSpPr>
          <p:nvPr/>
        </p:nvSpPr>
        <p:spPr bwMode="auto">
          <a:xfrm flipH="1" flipV="1">
            <a:off x="2197100" y="749300"/>
            <a:ext cx="3759200" cy="711200"/>
          </a:xfrm>
          <a:prstGeom prst="line">
            <a:avLst/>
          </a:prstGeom>
          <a:noFill/>
          <a:ln w="25400">
            <a:solidFill>
              <a:schemeClr val="tx1"/>
            </a:solidFill>
            <a:round/>
            <a:headEnd/>
            <a:tailEnd/>
          </a:ln>
          <a:effectLst/>
        </p:spPr>
        <p:txBody>
          <a:bodyPr wrap="none" anchor="ctr"/>
          <a:lstStyle/>
          <a:p>
            <a:endParaRPr lang="en-US"/>
          </a:p>
        </p:txBody>
      </p:sp>
      <p:sp>
        <p:nvSpPr>
          <p:cNvPr id="156731" name="Arc 59"/>
          <p:cNvSpPr>
            <a:spLocks/>
          </p:cNvSpPr>
          <p:nvPr/>
        </p:nvSpPr>
        <p:spPr bwMode="auto">
          <a:xfrm>
            <a:off x="2209800" y="547688"/>
            <a:ext cx="5473700" cy="18161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rnd">
            <a:solidFill>
              <a:schemeClr val="tx1"/>
            </a:solidFill>
            <a:round/>
            <a:headEnd/>
            <a:tailEnd/>
          </a:ln>
          <a:effectLst/>
        </p:spPr>
        <p:txBody>
          <a:bodyPr wrap="none" anchor="ctr"/>
          <a:lstStyle/>
          <a:p>
            <a:endParaRPr lang="en-US"/>
          </a:p>
        </p:txBody>
      </p:sp>
      <p:sp>
        <p:nvSpPr>
          <p:cNvPr id="156732" name="Arc 60"/>
          <p:cNvSpPr>
            <a:spLocks/>
          </p:cNvSpPr>
          <p:nvPr/>
        </p:nvSpPr>
        <p:spPr bwMode="auto">
          <a:xfrm rot="10800000">
            <a:off x="989013" y="3836988"/>
            <a:ext cx="1195387" cy="1955800"/>
          </a:xfrm>
          <a:custGeom>
            <a:avLst/>
            <a:gdLst>
              <a:gd name="G0" fmla="+- 29 0 0"/>
              <a:gd name="G1" fmla="+- 21600 0 0"/>
              <a:gd name="G2" fmla="+- 21600 0 0"/>
              <a:gd name="T0" fmla="*/ 0 w 21629"/>
              <a:gd name="T1" fmla="*/ 0 h 21600"/>
              <a:gd name="T2" fmla="*/ 21629 w 21629"/>
              <a:gd name="T3" fmla="*/ 21600 h 21600"/>
              <a:gd name="T4" fmla="*/ 29 w 21629"/>
              <a:gd name="T5" fmla="*/ 21600 h 21600"/>
            </a:gdLst>
            <a:ahLst/>
            <a:cxnLst>
              <a:cxn ang="0">
                <a:pos x="T0" y="T1"/>
              </a:cxn>
              <a:cxn ang="0">
                <a:pos x="T2" y="T3"/>
              </a:cxn>
              <a:cxn ang="0">
                <a:pos x="T4" y="T5"/>
              </a:cxn>
            </a:cxnLst>
            <a:rect l="0" t="0" r="r" b="b"/>
            <a:pathLst>
              <a:path w="21629" h="21600" fill="none" extrusionOk="0">
                <a:moveTo>
                  <a:pt x="0" y="0"/>
                </a:moveTo>
                <a:cubicBezTo>
                  <a:pt x="9" y="0"/>
                  <a:pt x="19" y="-1"/>
                  <a:pt x="29" y="0"/>
                </a:cubicBezTo>
                <a:cubicBezTo>
                  <a:pt x="11958" y="0"/>
                  <a:pt x="21629" y="9670"/>
                  <a:pt x="21629" y="21600"/>
                </a:cubicBezTo>
              </a:path>
              <a:path w="21629" h="21600" stroke="0" extrusionOk="0">
                <a:moveTo>
                  <a:pt x="0" y="0"/>
                </a:moveTo>
                <a:cubicBezTo>
                  <a:pt x="9" y="0"/>
                  <a:pt x="19" y="-1"/>
                  <a:pt x="29" y="0"/>
                </a:cubicBezTo>
                <a:cubicBezTo>
                  <a:pt x="11958" y="0"/>
                  <a:pt x="21629" y="9670"/>
                  <a:pt x="21629" y="21600"/>
                </a:cubicBezTo>
                <a:lnTo>
                  <a:pt x="29" y="21600"/>
                </a:lnTo>
                <a:close/>
              </a:path>
            </a:pathLst>
          </a:custGeom>
          <a:noFill/>
          <a:ln w="50800" cap="rnd">
            <a:solidFill>
              <a:schemeClr val="tx1"/>
            </a:solidFill>
            <a:round/>
            <a:headEnd/>
            <a:tailEnd type="triangle" w="med" len="med"/>
          </a:ln>
          <a:effectLst/>
        </p:spPr>
        <p:txBody>
          <a:bodyPr wrap="none" anchor="ctr"/>
          <a:lstStyle/>
          <a:p>
            <a:endParaRPr lang="en-US"/>
          </a:p>
        </p:txBody>
      </p:sp>
      <p:sp>
        <p:nvSpPr>
          <p:cNvPr id="156733" name="Line 61"/>
          <p:cNvSpPr>
            <a:spLocks noChangeShapeType="1"/>
          </p:cNvSpPr>
          <p:nvPr/>
        </p:nvSpPr>
        <p:spPr bwMode="auto">
          <a:xfrm flipH="1">
            <a:off x="2184400" y="5435600"/>
            <a:ext cx="1955800" cy="330200"/>
          </a:xfrm>
          <a:prstGeom prst="line">
            <a:avLst/>
          </a:prstGeom>
          <a:noFill/>
          <a:ln w="50800">
            <a:solidFill>
              <a:schemeClr val="tx1"/>
            </a:solidFill>
            <a:round/>
            <a:headEnd/>
            <a:tailEnd/>
          </a:ln>
          <a:effectLst/>
        </p:spPr>
        <p:txBody>
          <a:bodyPr wrap="none" anchor="ctr"/>
          <a:lstStyle/>
          <a:p>
            <a:endParaRPr lang="en-US"/>
          </a:p>
        </p:txBody>
      </p:sp>
      <p:sp>
        <p:nvSpPr>
          <p:cNvPr id="156734" name="Arc 62"/>
          <p:cNvSpPr>
            <a:spLocks/>
          </p:cNvSpPr>
          <p:nvPr/>
        </p:nvSpPr>
        <p:spPr bwMode="auto">
          <a:xfrm rot="10800000">
            <a:off x="912813" y="3748088"/>
            <a:ext cx="1284287" cy="2273300"/>
          </a:xfrm>
          <a:custGeom>
            <a:avLst/>
            <a:gdLst>
              <a:gd name="G0" fmla="+- 27 0 0"/>
              <a:gd name="G1" fmla="+- 21600 0 0"/>
              <a:gd name="G2" fmla="+- 21600 0 0"/>
              <a:gd name="T0" fmla="*/ 0 w 21627"/>
              <a:gd name="T1" fmla="*/ 0 h 21600"/>
              <a:gd name="T2" fmla="*/ 21627 w 21627"/>
              <a:gd name="T3" fmla="*/ 21600 h 21600"/>
              <a:gd name="T4" fmla="*/ 27 w 21627"/>
              <a:gd name="T5" fmla="*/ 21600 h 21600"/>
            </a:gdLst>
            <a:ahLst/>
            <a:cxnLst>
              <a:cxn ang="0">
                <a:pos x="T0" y="T1"/>
              </a:cxn>
              <a:cxn ang="0">
                <a:pos x="T2" y="T3"/>
              </a:cxn>
              <a:cxn ang="0">
                <a:pos x="T4" y="T5"/>
              </a:cxn>
            </a:cxnLst>
            <a:rect l="0" t="0" r="r" b="b"/>
            <a:pathLst>
              <a:path w="21627" h="21600" fill="none" extrusionOk="0">
                <a:moveTo>
                  <a:pt x="0" y="0"/>
                </a:moveTo>
                <a:cubicBezTo>
                  <a:pt x="9" y="0"/>
                  <a:pt x="18" y="-1"/>
                  <a:pt x="27" y="0"/>
                </a:cubicBezTo>
                <a:cubicBezTo>
                  <a:pt x="11956" y="0"/>
                  <a:pt x="21627" y="9670"/>
                  <a:pt x="21627" y="21600"/>
                </a:cubicBezTo>
              </a:path>
              <a:path w="21627" h="21600" stroke="0" extrusionOk="0">
                <a:moveTo>
                  <a:pt x="0" y="0"/>
                </a:moveTo>
                <a:cubicBezTo>
                  <a:pt x="9" y="0"/>
                  <a:pt x="18" y="-1"/>
                  <a:pt x="27" y="0"/>
                </a:cubicBezTo>
                <a:cubicBezTo>
                  <a:pt x="11956" y="0"/>
                  <a:pt x="21627" y="9670"/>
                  <a:pt x="21627" y="21600"/>
                </a:cubicBezTo>
                <a:lnTo>
                  <a:pt x="27" y="21600"/>
                </a:lnTo>
                <a:close/>
              </a:path>
            </a:pathLst>
          </a:custGeom>
          <a:noFill/>
          <a:ln w="25400" cap="rnd">
            <a:solidFill>
              <a:schemeClr val="tx1"/>
            </a:solidFill>
            <a:round/>
            <a:headEnd/>
            <a:tailEnd type="triangle" w="med" len="med"/>
          </a:ln>
          <a:effectLst/>
        </p:spPr>
        <p:txBody>
          <a:bodyPr wrap="none" anchor="ctr"/>
          <a:lstStyle/>
          <a:p>
            <a:endParaRPr lang="en-US"/>
          </a:p>
        </p:txBody>
      </p:sp>
      <p:sp>
        <p:nvSpPr>
          <p:cNvPr id="156735" name="Arc 63"/>
          <p:cNvSpPr>
            <a:spLocks/>
          </p:cNvSpPr>
          <p:nvPr/>
        </p:nvSpPr>
        <p:spPr bwMode="auto">
          <a:xfrm>
            <a:off x="2133600" y="4495800"/>
            <a:ext cx="3797300" cy="1511300"/>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5400" cap="rnd">
            <a:solidFill>
              <a:schemeClr val="tx1"/>
            </a:solidFill>
            <a:round/>
            <a:headEnd/>
            <a:tailEnd/>
          </a:ln>
          <a:effectLst/>
        </p:spPr>
        <p:txBody>
          <a:bodyPr wrap="none" anchor="ctr"/>
          <a:lstStyle/>
          <a:p>
            <a:endParaRPr lang="en-US"/>
          </a:p>
        </p:txBody>
      </p:sp>
      <p:sp>
        <p:nvSpPr>
          <p:cNvPr id="156736" name="Arc 64"/>
          <p:cNvSpPr>
            <a:spLocks/>
          </p:cNvSpPr>
          <p:nvPr/>
        </p:nvSpPr>
        <p:spPr bwMode="auto">
          <a:xfrm rot="10800000">
            <a:off x="838200" y="3900488"/>
            <a:ext cx="1360488" cy="2425700"/>
          </a:xfrm>
          <a:custGeom>
            <a:avLst/>
            <a:gdLst>
              <a:gd name="G0" fmla="+- 25 0 0"/>
              <a:gd name="G1" fmla="+- 21600 0 0"/>
              <a:gd name="G2" fmla="+- 21600 0 0"/>
              <a:gd name="T0" fmla="*/ 0 w 21625"/>
              <a:gd name="T1" fmla="*/ 0 h 21600"/>
              <a:gd name="T2" fmla="*/ 21625 w 21625"/>
              <a:gd name="T3" fmla="*/ 21600 h 21600"/>
              <a:gd name="T4" fmla="*/ 25 w 21625"/>
              <a:gd name="T5" fmla="*/ 21600 h 21600"/>
            </a:gdLst>
            <a:ahLst/>
            <a:cxnLst>
              <a:cxn ang="0">
                <a:pos x="T0" y="T1"/>
              </a:cxn>
              <a:cxn ang="0">
                <a:pos x="T2" y="T3"/>
              </a:cxn>
              <a:cxn ang="0">
                <a:pos x="T4" y="T5"/>
              </a:cxn>
            </a:cxnLst>
            <a:rect l="0" t="0" r="r" b="b"/>
            <a:pathLst>
              <a:path w="21625" h="21600" fill="none" extrusionOk="0">
                <a:moveTo>
                  <a:pt x="0" y="0"/>
                </a:moveTo>
                <a:cubicBezTo>
                  <a:pt x="8" y="0"/>
                  <a:pt x="16" y="-1"/>
                  <a:pt x="25" y="0"/>
                </a:cubicBezTo>
                <a:cubicBezTo>
                  <a:pt x="11954" y="0"/>
                  <a:pt x="21625" y="9670"/>
                  <a:pt x="21625" y="21600"/>
                </a:cubicBezTo>
              </a:path>
              <a:path w="21625" h="21600" stroke="0" extrusionOk="0">
                <a:moveTo>
                  <a:pt x="0" y="0"/>
                </a:moveTo>
                <a:cubicBezTo>
                  <a:pt x="8" y="0"/>
                  <a:pt x="16" y="-1"/>
                  <a:pt x="25" y="0"/>
                </a:cubicBezTo>
                <a:cubicBezTo>
                  <a:pt x="11954" y="0"/>
                  <a:pt x="21625" y="9670"/>
                  <a:pt x="21625" y="21600"/>
                </a:cubicBezTo>
                <a:lnTo>
                  <a:pt x="25" y="21600"/>
                </a:lnTo>
                <a:close/>
              </a:path>
            </a:pathLst>
          </a:custGeom>
          <a:noFill/>
          <a:ln w="25400" cap="rnd">
            <a:solidFill>
              <a:schemeClr val="tx1"/>
            </a:solidFill>
            <a:round/>
            <a:headEnd/>
            <a:tailEnd type="triangle" w="med" len="med"/>
          </a:ln>
          <a:effectLst/>
        </p:spPr>
        <p:txBody>
          <a:bodyPr wrap="none" anchor="ctr"/>
          <a:lstStyle/>
          <a:p>
            <a:endParaRPr lang="en-US"/>
          </a:p>
        </p:txBody>
      </p:sp>
      <p:sp>
        <p:nvSpPr>
          <p:cNvPr id="156737" name="Arc 65"/>
          <p:cNvSpPr>
            <a:spLocks/>
          </p:cNvSpPr>
          <p:nvPr/>
        </p:nvSpPr>
        <p:spPr bwMode="auto">
          <a:xfrm rot="10800000">
            <a:off x="2224088" y="4510088"/>
            <a:ext cx="5473700" cy="1816100"/>
          </a:xfrm>
          <a:custGeom>
            <a:avLst/>
            <a:gdLst>
              <a:gd name="G0" fmla="+- 21600 0 0"/>
              <a:gd name="G1" fmla="+- 21600 0 0"/>
              <a:gd name="G2" fmla="+- 21600 0 0"/>
              <a:gd name="T0" fmla="*/ 0 w 21600"/>
              <a:gd name="T1" fmla="*/ 21600 h 21600"/>
              <a:gd name="T2" fmla="*/ 21594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72"/>
                  <a:pt x="9666" y="3"/>
                  <a:pt x="21594" y="0"/>
                </a:cubicBezTo>
              </a:path>
              <a:path w="21600" h="21600" stroke="0" extrusionOk="0">
                <a:moveTo>
                  <a:pt x="0" y="21600"/>
                </a:moveTo>
                <a:cubicBezTo>
                  <a:pt x="0" y="9672"/>
                  <a:pt x="9666" y="3"/>
                  <a:pt x="21594" y="0"/>
                </a:cubicBezTo>
                <a:lnTo>
                  <a:pt x="21600" y="21600"/>
                </a:lnTo>
                <a:close/>
              </a:path>
            </a:pathLst>
          </a:custGeom>
          <a:noFill/>
          <a:ln w="25400" cap="rnd">
            <a:solidFill>
              <a:schemeClr val="tx1"/>
            </a:solidFill>
            <a:round/>
            <a:headEnd/>
            <a:tailEnd/>
          </a:ln>
          <a:effectLst/>
        </p:spPr>
        <p:txBody>
          <a:bodyPr wrap="none" anchor="ctr"/>
          <a:lstStyle/>
          <a:p>
            <a:endParaRPr lang="en-US"/>
          </a:p>
        </p:txBody>
      </p:sp>
      <p:pic>
        <p:nvPicPr>
          <p:cNvPr id="156738" name="Picture 66" descr="Slide_2"/>
          <p:cNvPicPr>
            <a:picLocks noChangeAspect="1" noChangeArrowheads="1"/>
          </p:cNvPicPr>
          <p:nvPr/>
        </p:nvPicPr>
        <p:blipFill>
          <a:blip r:embed="rId4" cstate="print"/>
          <a:srcRect l="-23" r="885" b="893"/>
          <a:stretch>
            <a:fillRect/>
          </a:stretch>
        </p:blipFill>
        <p:spPr bwMode="auto">
          <a:xfrm>
            <a:off x="1600200" y="838200"/>
            <a:ext cx="1239838" cy="1295400"/>
          </a:xfrm>
          <a:prstGeom prst="rect">
            <a:avLst/>
          </a:prstGeom>
          <a:noFill/>
        </p:spPr>
      </p:pic>
      <p:pic>
        <p:nvPicPr>
          <p:cNvPr id="156739" name="Picture 67" descr="eudorylaimus"/>
          <p:cNvPicPr>
            <a:picLocks noChangeAspect="1" noChangeArrowheads="1"/>
          </p:cNvPicPr>
          <p:nvPr/>
        </p:nvPicPr>
        <p:blipFill>
          <a:blip r:embed="rId5" cstate="print"/>
          <a:srcRect/>
          <a:stretch>
            <a:fillRect/>
          </a:stretch>
        </p:blipFill>
        <p:spPr bwMode="auto">
          <a:xfrm>
            <a:off x="6934200" y="2819400"/>
            <a:ext cx="1643063" cy="1082675"/>
          </a:xfrm>
          <a:prstGeom prst="rect">
            <a:avLst/>
          </a:prstGeom>
          <a:noFill/>
        </p:spPr>
      </p:pic>
      <p:pic>
        <p:nvPicPr>
          <p:cNvPr id="156740" name="Picture 68" descr="782"/>
          <p:cNvPicPr>
            <a:picLocks noChangeAspect="1" noChangeArrowheads="1"/>
          </p:cNvPicPr>
          <p:nvPr/>
        </p:nvPicPr>
        <p:blipFill>
          <a:blip r:embed="rId6" cstate="print"/>
          <a:srcRect/>
          <a:stretch>
            <a:fillRect/>
          </a:stretch>
        </p:blipFill>
        <p:spPr bwMode="auto">
          <a:xfrm>
            <a:off x="1752600" y="3886200"/>
            <a:ext cx="1143000" cy="1981200"/>
          </a:xfrm>
          <a:prstGeom prst="rect">
            <a:avLst/>
          </a:prstGeom>
          <a:noFill/>
        </p:spPr>
      </p:pic>
      <p:pic>
        <p:nvPicPr>
          <p:cNvPr id="156741" name="Picture 69" descr="785"/>
          <p:cNvPicPr>
            <a:picLocks noChangeAspect="1" noChangeArrowheads="1"/>
          </p:cNvPicPr>
          <p:nvPr/>
        </p:nvPicPr>
        <p:blipFill>
          <a:blip r:embed="rId7" cstate="print"/>
          <a:srcRect/>
          <a:stretch>
            <a:fillRect/>
          </a:stretch>
        </p:blipFill>
        <p:spPr bwMode="auto">
          <a:xfrm>
            <a:off x="1752600" y="2895600"/>
            <a:ext cx="1309688" cy="922338"/>
          </a:xfrm>
          <a:prstGeom prst="rect">
            <a:avLst/>
          </a:prstGeom>
          <a:noFill/>
        </p:spPr>
      </p:pic>
      <p:pic>
        <p:nvPicPr>
          <p:cNvPr id="156742" name="Picture 70" descr="784"/>
          <p:cNvPicPr>
            <a:picLocks noChangeAspect="1" noChangeArrowheads="1"/>
          </p:cNvPicPr>
          <p:nvPr/>
        </p:nvPicPr>
        <p:blipFill>
          <a:blip r:embed="rId8" cstate="print"/>
          <a:srcRect/>
          <a:stretch>
            <a:fillRect/>
          </a:stretch>
        </p:blipFill>
        <p:spPr bwMode="auto">
          <a:xfrm>
            <a:off x="1752600" y="2209800"/>
            <a:ext cx="1085850" cy="819150"/>
          </a:xfrm>
          <a:prstGeom prst="rect">
            <a:avLst/>
          </a:prstGeom>
          <a:noFill/>
        </p:spPr>
      </p:pic>
      <p:pic>
        <p:nvPicPr>
          <p:cNvPr id="156743" name="Picture 71" descr="spring4"/>
          <p:cNvPicPr>
            <a:picLocks noChangeAspect="1" noChangeArrowheads="1"/>
          </p:cNvPicPr>
          <p:nvPr/>
        </p:nvPicPr>
        <p:blipFill>
          <a:blip r:embed="rId9" cstate="print"/>
          <a:srcRect/>
          <a:stretch>
            <a:fillRect/>
          </a:stretch>
        </p:blipFill>
        <p:spPr bwMode="auto">
          <a:xfrm>
            <a:off x="3352800" y="1828800"/>
            <a:ext cx="1447800" cy="1042988"/>
          </a:xfrm>
          <a:prstGeom prst="rect">
            <a:avLst/>
          </a:prstGeom>
          <a:noFill/>
        </p:spPr>
      </p:pic>
      <p:pic>
        <p:nvPicPr>
          <p:cNvPr id="156744" name="Picture 72" descr="795"/>
          <p:cNvPicPr>
            <a:picLocks noChangeAspect="1" noChangeArrowheads="1"/>
          </p:cNvPicPr>
          <p:nvPr/>
        </p:nvPicPr>
        <p:blipFill>
          <a:blip r:embed="rId10" cstate="print"/>
          <a:srcRect/>
          <a:stretch>
            <a:fillRect/>
          </a:stretch>
        </p:blipFill>
        <p:spPr bwMode="auto">
          <a:xfrm>
            <a:off x="4953000" y="1981200"/>
            <a:ext cx="1600200" cy="1412875"/>
          </a:xfrm>
          <a:prstGeom prst="rect">
            <a:avLst/>
          </a:prstGeom>
          <a:noFill/>
        </p:spPr>
      </p:pic>
      <p:pic>
        <p:nvPicPr>
          <p:cNvPr id="156745" name="Picture 73" descr="796"/>
          <p:cNvPicPr>
            <a:picLocks noChangeAspect="1" noChangeArrowheads="1"/>
          </p:cNvPicPr>
          <p:nvPr/>
        </p:nvPicPr>
        <p:blipFill>
          <a:blip r:embed="rId11" cstate="print"/>
          <a:srcRect/>
          <a:stretch>
            <a:fillRect/>
          </a:stretch>
        </p:blipFill>
        <p:spPr bwMode="auto">
          <a:xfrm>
            <a:off x="6934200" y="1989138"/>
            <a:ext cx="1165225" cy="755650"/>
          </a:xfrm>
          <a:prstGeom prst="rect">
            <a:avLst/>
          </a:prstGeom>
          <a:noFill/>
        </p:spPr>
      </p:pic>
      <p:pic>
        <p:nvPicPr>
          <p:cNvPr id="156746" name="Picture 74" descr="797"/>
          <p:cNvPicPr>
            <a:picLocks noChangeAspect="1" noChangeArrowheads="1"/>
          </p:cNvPicPr>
          <p:nvPr/>
        </p:nvPicPr>
        <p:blipFill>
          <a:blip r:embed="rId12" cstate="print"/>
          <a:srcRect/>
          <a:stretch>
            <a:fillRect/>
          </a:stretch>
        </p:blipFill>
        <p:spPr bwMode="auto">
          <a:xfrm>
            <a:off x="7115175" y="1066800"/>
            <a:ext cx="714375" cy="1087438"/>
          </a:xfrm>
          <a:prstGeom prst="rect">
            <a:avLst/>
          </a:prstGeom>
          <a:noFill/>
        </p:spPr>
      </p:pic>
      <p:pic>
        <p:nvPicPr>
          <p:cNvPr id="156747" name="Picture 75" descr="798"/>
          <p:cNvPicPr>
            <a:picLocks noChangeAspect="1" noChangeArrowheads="1"/>
          </p:cNvPicPr>
          <p:nvPr/>
        </p:nvPicPr>
        <p:blipFill>
          <a:blip r:embed="rId13" cstate="print"/>
          <a:srcRect/>
          <a:stretch>
            <a:fillRect/>
          </a:stretch>
        </p:blipFill>
        <p:spPr bwMode="auto">
          <a:xfrm>
            <a:off x="7696200" y="914400"/>
            <a:ext cx="911225" cy="1133475"/>
          </a:xfrm>
          <a:prstGeom prst="rect">
            <a:avLst/>
          </a:prstGeom>
          <a:noFill/>
        </p:spPr>
      </p:pic>
      <p:pic>
        <p:nvPicPr>
          <p:cNvPr id="156748" name="Picture 76" descr="799"/>
          <p:cNvPicPr>
            <a:picLocks noChangeAspect="1" noChangeArrowheads="1"/>
          </p:cNvPicPr>
          <p:nvPr/>
        </p:nvPicPr>
        <p:blipFill>
          <a:blip r:embed="rId14" cstate="print"/>
          <a:srcRect/>
          <a:stretch>
            <a:fillRect/>
          </a:stretch>
        </p:blipFill>
        <p:spPr bwMode="auto">
          <a:xfrm>
            <a:off x="6934200" y="4038600"/>
            <a:ext cx="2209800" cy="1209675"/>
          </a:xfrm>
          <a:prstGeom prst="rect">
            <a:avLst/>
          </a:prstGeom>
          <a:noFill/>
        </p:spPr>
      </p:pic>
      <p:pic>
        <p:nvPicPr>
          <p:cNvPr id="156749" name="Picture 77" descr="831"/>
          <p:cNvPicPr>
            <a:picLocks noChangeAspect="1" noChangeArrowheads="1"/>
          </p:cNvPicPr>
          <p:nvPr/>
        </p:nvPicPr>
        <p:blipFill>
          <a:blip r:embed="rId15" cstate="print"/>
          <a:srcRect/>
          <a:stretch>
            <a:fillRect/>
          </a:stretch>
        </p:blipFill>
        <p:spPr bwMode="auto">
          <a:xfrm>
            <a:off x="4876800" y="935038"/>
            <a:ext cx="1666875" cy="1139825"/>
          </a:xfrm>
          <a:prstGeom prst="rect">
            <a:avLst/>
          </a:prstGeom>
          <a:noFill/>
        </p:spPr>
      </p:pic>
      <p:pic>
        <p:nvPicPr>
          <p:cNvPr id="156750" name="Picture 78" descr="mononchus"/>
          <p:cNvPicPr>
            <a:picLocks noChangeAspect="1" noChangeArrowheads="1"/>
          </p:cNvPicPr>
          <p:nvPr/>
        </p:nvPicPr>
        <p:blipFill>
          <a:blip r:embed="rId16" cstate="print"/>
          <a:srcRect/>
          <a:stretch>
            <a:fillRect/>
          </a:stretch>
        </p:blipFill>
        <p:spPr bwMode="auto">
          <a:xfrm>
            <a:off x="5411788" y="3200400"/>
            <a:ext cx="1208087" cy="1828800"/>
          </a:xfrm>
          <a:prstGeom prst="rect">
            <a:avLst/>
          </a:prstGeom>
          <a:noFill/>
        </p:spPr>
      </p:pic>
      <p:pic>
        <p:nvPicPr>
          <p:cNvPr id="156751" name="Picture 79" descr="aphelenchus"/>
          <p:cNvPicPr>
            <a:picLocks noChangeAspect="1" noChangeArrowheads="1"/>
          </p:cNvPicPr>
          <p:nvPr/>
        </p:nvPicPr>
        <p:blipFill>
          <a:blip r:embed="rId17" cstate="print"/>
          <a:srcRect/>
          <a:stretch>
            <a:fillRect/>
          </a:stretch>
        </p:blipFill>
        <p:spPr bwMode="auto">
          <a:xfrm>
            <a:off x="3200400" y="2743200"/>
            <a:ext cx="1447800" cy="858838"/>
          </a:xfrm>
          <a:prstGeom prst="rect">
            <a:avLst/>
          </a:prstGeom>
          <a:noFill/>
        </p:spPr>
      </p:pic>
      <p:pic>
        <p:nvPicPr>
          <p:cNvPr id="156752" name="Picture 80" descr="788"/>
          <p:cNvPicPr>
            <a:picLocks noChangeAspect="1" noChangeArrowheads="1"/>
          </p:cNvPicPr>
          <p:nvPr/>
        </p:nvPicPr>
        <p:blipFill>
          <a:blip r:embed="rId18" cstate="print"/>
          <a:srcRect/>
          <a:stretch>
            <a:fillRect/>
          </a:stretch>
        </p:blipFill>
        <p:spPr bwMode="auto">
          <a:xfrm>
            <a:off x="2971800" y="4876800"/>
            <a:ext cx="1219200" cy="744538"/>
          </a:xfrm>
          <a:prstGeom prst="rect">
            <a:avLst/>
          </a:prstGeom>
          <a:noFill/>
        </p:spPr>
      </p:pic>
      <p:pic>
        <p:nvPicPr>
          <p:cNvPr id="156753" name="Picture 81" descr="783"/>
          <p:cNvPicPr>
            <a:picLocks noChangeAspect="1" noChangeArrowheads="1"/>
          </p:cNvPicPr>
          <p:nvPr/>
        </p:nvPicPr>
        <p:blipFill>
          <a:blip r:embed="rId19" cstate="print"/>
          <a:srcRect/>
          <a:stretch>
            <a:fillRect/>
          </a:stretch>
        </p:blipFill>
        <p:spPr bwMode="auto">
          <a:xfrm>
            <a:off x="1447800" y="5562600"/>
            <a:ext cx="1122363" cy="823913"/>
          </a:xfrm>
          <a:prstGeom prst="rect">
            <a:avLst/>
          </a:prstGeom>
          <a:noFill/>
        </p:spPr>
      </p:pic>
      <p:pic>
        <p:nvPicPr>
          <p:cNvPr id="156754" name="Picture 82"/>
          <p:cNvPicPr>
            <a:picLocks noChangeAspect="1" noChangeArrowheads="1"/>
          </p:cNvPicPr>
          <p:nvPr/>
        </p:nvPicPr>
        <p:blipFill>
          <a:blip r:embed="rId20" cstate="print"/>
          <a:srcRect/>
          <a:stretch>
            <a:fillRect/>
          </a:stretch>
        </p:blipFill>
        <p:spPr bwMode="auto">
          <a:xfrm>
            <a:off x="3536950" y="3582988"/>
            <a:ext cx="1039813" cy="1149350"/>
          </a:xfrm>
          <a:prstGeom prst="rect">
            <a:avLst/>
          </a:prstGeom>
          <a:noFill/>
          <a:ln w="12700">
            <a:noFill/>
            <a:miter lim="800000"/>
            <a:headEnd/>
            <a:tailEnd/>
          </a:ln>
          <a:effectLst/>
        </p:spPr>
      </p:pic>
      <p:pic>
        <p:nvPicPr>
          <p:cNvPr id="156755" name="Picture 83" descr="cruznema"/>
          <p:cNvPicPr>
            <a:picLocks noChangeAspect="1" noChangeArrowheads="1"/>
          </p:cNvPicPr>
          <p:nvPr/>
        </p:nvPicPr>
        <p:blipFill>
          <a:blip r:embed="rId21" cstate="print"/>
          <a:srcRect/>
          <a:stretch>
            <a:fillRect/>
          </a:stretch>
        </p:blipFill>
        <p:spPr bwMode="auto">
          <a:xfrm>
            <a:off x="4191000" y="5162550"/>
            <a:ext cx="684213" cy="1141413"/>
          </a:xfrm>
          <a:prstGeom prst="rect">
            <a:avLst/>
          </a:prstGeom>
          <a:noFill/>
        </p:spPr>
      </p:pic>
      <p:pic>
        <p:nvPicPr>
          <p:cNvPr id="156756" name="Picture 84" descr="787"/>
          <p:cNvPicPr>
            <a:picLocks noChangeAspect="1" noChangeArrowheads="1"/>
          </p:cNvPicPr>
          <p:nvPr/>
        </p:nvPicPr>
        <p:blipFill>
          <a:blip r:embed="rId22" cstate="print"/>
          <a:srcRect/>
          <a:stretch>
            <a:fillRect/>
          </a:stretch>
        </p:blipFill>
        <p:spPr bwMode="auto">
          <a:xfrm>
            <a:off x="3124200" y="4376738"/>
            <a:ext cx="1566863" cy="804862"/>
          </a:xfrm>
          <a:prstGeom prst="rect">
            <a:avLst/>
          </a:prstGeom>
          <a:noFill/>
        </p:spPr>
      </p:pic>
      <p:sp>
        <p:nvSpPr>
          <p:cNvPr id="156757" name="Text Box 85"/>
          <p:cNvSpPr txBox="1">
            <a:spLocks noChangeArrowheads="1"/>
          </p:cNvSpPr>
          <p:nvPr/>
        </p:nvSpPr>
        <p:spPr bwMode="auto">
          <a:xfrm>
            <a:off x="0" y="13771"/>
            <a:ext cx="7866321" cy="369332"/>
          </a:xfrm>
          <a:prstGeom prst="rect">
            <a:avLst/>
          </a:prstGeom>
          <a:noFill/>
          <a:ln w="12700">
            <a:noFill/>
            <a:miter lim="800000"/>
            <a:headEnd/>
            <a:tailEnd/>
          </a:ln>
          <a:effectLst/>
        </p:spPr>
        <p:txBody>
          <a:bodyPr wrap="none" anchor="ctr">
            <a:spAutoFit/>
          </a:bodyPr>
          <a:lstStyle/>
          <a:p>
            <a:r>
              <a:rPr lang="en-US" dirty="0" err="1" smtClean="0"/>
              <a:t>Estructura</a:t>
            </a:r>
            <a:r>
              <a:rPr lang="en-US" dirty="0" smtClean="0"/>
              <a:t> de la C</a:t>
            </a:r>
            <a:r>
              <a:rPr lang="es-ES" dirty="0" err="1" smtClean="0"/>
              <a:t>adena</a:t>
            </a:r>
            <a:r>
              <a:rPr lang="es-ES" dirty="0" smtClean="0"/>
              <a:t> Alimenticia del Suelo </a:t>
            </a:r>
            <a:r>
              <a:rPr lang="en-US" dirty="0" smtClean="0"/>
              <a:t>– </a:t>
            </a:r>
            <a:r>
              <a:rPr lang="en-US" dirty="0" err="1" smtClean="0"/>
              <a:t>necesidad</a:t>
            </a:r>
            <a:r>
              <a:rPr lang="en-US" dirty="0" smtClean="0"/>
              <a:t> </a:t>
            </a:r>
            <a:r>
              <a:rPr lang="en-US" dirty="0" err="1" smtClean="0"/>
              <a:t>por</a:t>
            </a:r>
            <a:r>
              <a:rPr lang="en-US" dirty="0" smtClean="0"/>
              <a:t> </a:t>
            </a:r>
            <a:r>
              <a:rPr lang="en-US" dirty="0" err="1" smtClean="0"/>
              <a:t>indicadores</a:t>
            </a:r>
            <a:endParaRPr lang="en-US" dirty="0"/>
          </a:p>
        </p:txBody>
      </p:sp>
      <p:pic>
        <p:nvPicPr>
          <p:cNvPr id="156758" name="Picture 86" descr="Tardigrade"/>
          <p:cNvPicPr>
            <a:picLocks noChangeAspect="1" noChangeArrowheads="1"/>
          </p:cNvPicPr>
          <p:nvPr/>
        </p:nvPicPr>
        <p:blipFill>
          <a:blip r:embed="rId23" cstate="print"/>
          <a:srcRect/>
          <a:stretch>
            <a:fillRect/>
          </a:stretch>
        </p:blipFill>
        <p:spPr bwMode="auto">
          <a:xfrm>
            <a:off x="3327400" y="985838"/>
            <a:ext cx="1325563" cy="862012"/>
          </a:xfrm>
          <a:prstGeom prst="rect">
            <a:avLst/>
          </a:prstGeom>
          <a:noFill/>
        </p:spPr>
      </p:pic>
      <p:graphicFrame>
        <p:nvGraphicFramePr>
          <p:cNvPr id="156759" name="Object 87"/>
          <p:cNvGraphicFramePr>
            <a:graphicFrameLocks noChangeAspect="1"/>
          </p:cNvGraphicFramePr>
          <p:nvPr/>
        </p:nvGraphicFramePr>
        <p:xfrm>
          <a:off x="457200" y="3071812"/>
          <a:ext cx="660400" cy="738188"/>
        </p:xfrm>
        <a:graphic>
          <a:graphicData uri="http://schemas.openxmlformats.org/presentationml/2006/ole">
            <p:oleObj spid="_x0000_s53259" name="Clip" r:id="rId24" imgW="1493215" imgH="1686154" progId="">
              <p:embed/>
            </p:oleObj>
          </a:graphicData>
        </a:graphic>
      </p:graphicFrame>
    </p:spTree>
  </p:cSld>
  <p:clrMapOvr>
    <a:masterClrMapping/>
  </p:clrMapOvr>
  <p:transition spd="slow">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Oval 1026"/>
          <p:cNvSpPr>
            <a:spLocks noChangeArrowheads="1"/>
          </p:cNvSpPr>
          <p:nvPr/>
        </p:nvSpPr>
        <p:spPr bwMode="auto">
          <a:xfrm>
            <a:off x="2101850" y="14541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6851" name="Oval 1027"/>
          <p:cNvSpPr>
            <a:spLocks noChangeArrowheads="1"/>
          </p:cNvSpPr>
          <p:nvPr/>
        </p:nvSpPr>
        <p:spPr bwMode="auto">
          <a:xfrm>
            <a:off x="21018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6852" name="Oval 1028"/>
          <p:cNvSpPr>
            <a:spLocks noChangeArrowheads="1"/>
          </p:cNvSpPr>
          <p:nvPr/>
        </p:nvSpPr>
        <p:spPr bwMode="auto">
          <a:xfrm>
            <a:off x="3968750" y="14541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6853" name="Oval 1029"/>
          <p:cNvSpPr>
            <a:spLocks noChangeArrowheads="1"/>
          </p:cNvSpPr>
          <p:nvPr/>
        </p:nvSpPr>
        <p:spPr bwMode="auto">
          <a:xfrm>
            <a:off x="3968750" y="238760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6854" name="Oval 1030"/>
          <p:cNvSpPr>
            <a:spLocks noChangeArrowheads="1"/>
          </p:cNvSpPr>
          <p:nvPr/>
        </p:nvSpPr>
        <p:spPr bwMode="auto">
          <a:xfrm>
            <a:off x="39687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6855" name="Oval 1031"/>
          <p:cNvSpPr>
            <a:spLocks noChangeArrowheads="1"/>
          </p:cNvSpPr>
          <p:nvPr/>
        </p:nvSpPr>
        <p:spPr bwMode="auto">
          <a:xfrm>
            <a:off x="39687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6856" name="Oval 1032"/>
          <p:cNvSpPr>
            <a:spLocks noChangeArrowheads="1"/>
          </p:cNvSpPr>
          <p:nvPr/>
        </p:nvSpPr>
        <p:spPr bwMode="auto">
          <a:xfrm>
            <a:off x="3968750" y="51117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6857" name="Oval 1033"/>
          <p:cNvSpPr>
            <a:spLocks noChangeArrowheads="1"/>
          </p:cNvSpPr>
          <p:nvPr/>
        </p:nvSpPr>
        <p:spPr bwMode="auto">
          <a:xfrm>
            <a:off x="5797550" y="14541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6858" name="Oval 1034"/>
          <p:cNvSpPr>
            <a:spLocks noChangeArrowheads="1"/>
          </p:cNvSpPr>
          <p:nvPr/>
        </p:nvSpPr>
        <p:spPr bwMode="auto">
          <a:xfrm>
            <a:off x="5797550" y="238760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6859" name="Oval 1035"/>
          <p:cNvSpPr>
            <a:spLocks noChangeArrowheads="1"/>
          </p:cNvSpPr>
          <p:nvPr/>
        </p:nvSpPr>
        <p:spPr bwMode="auto">
          <a:xfrm>
            <a:off x="57975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6860" name="Oval 1036"/>
          <p:cNvSpPr>
            <a:spLocks noChangeArrowheads="1"/>
          </p:cNvSpPr>
          <p:nvPr/>
        </p:nvSpPr>
        <p:spPr bwMode="auto">
          <a:xfrm>
            <a:off x="57975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6861" name="Oval 1037"/>
          <p:cNvSpPr>
            <a:spLocks noChangeArrowheads="1"/>
          </p:cNvSpPr>
          <p:nvPr/>
        </p:nvSpPr>
        <p:spPr bwMode="auto">
          <a:xfrm>
            <a:off x="7626350" y="238760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6862" name="Oval 1038"/>
          <p:cNvSpPr>
            <a:spLocks noChangeArrowheads="1"/>
          </p:cNvSpPr>
          <p:nvPr/>
        </p:nvSpPr>
        <p:spPr bwMode="auto">
          <a:xfrm>
            <a:off x="76263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6863" name="Oval 1039"/>
          <p:cNvSpPr>
            <a:spLocks noChangeArrowheads="1"/>
          </p:cNvSpPr>
          <p:nvPr/>
        </p:nvSpPr>
        <p:spPr bwMode="auto">
          <a:xfrm>
            <a:off x="76263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6864" name="AutoShape 1040"/>
          <p:cNvSpPr>
            <a:spLocks noChangeArrowheads="1"/>
          </p:cNvSpPr>
          <p:nvPr/>
        </p:nvSpPr>
        <p:spPr bwMode="auto">
          <a:xfrm>
            <a:off x="844550" y="3206750"/>
            <a:ext cx="444500" cy="444500"/>
          </a:xfrm>
          <a:prstGeom prst="star16">
            <a:avLst>
              <a:gd name="adj" fmla="val 37500"/>
            </a:avLst>
          </a:prstGeom>
          <a:solidFill>
            <a:srgbClr val="4C2E00"/>
          </a:solidFill>
          <a:ln w="12700">
            <a:solidFill>
              <a:schemeClr val="tx1"/>
            </a:solidFill>
            <a:miter lim="800000"/>
            <a:headEnd/>
            <a:tailEnd/>
          </a:ln>
          <a:effectLst/>
        </p:spPr>
        <p:txBody>
          <a:bodyPr wrap="none" anchor="ctr"/>
          <a:lstStyle/>
          <a:p>
            <a:endParaRPr lang="en-US"/>
          </a:p>
        </p:txBody>
      </p:sp>
      <p:sp>
        <p:nvSpPr>
          <p:cNvPr id="206865" name="Line 1041"/>
          <p:cNvSpPr>
            <a:spLocks noChangeShapeType="1"/>
          </p:cNvSpPr>
          <p:nvPr/>
        </p:nvSpPr>
        <p:spPr bwMode="auto">
          <a:xfrm flipH="1">
            <a:off x="1193800" y="1854200"/>
            <a:ext cx="965200" cy="13208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206866" name="Line 1042"/>
          <p:cNvSpPr>
            <a:spLocks noChangeShapeType="1"/>
          </p:cNvSpPr>
          <p:nvPr/>
        </p:nvSpPr>
        <p:spPr bwMode="auto">
          <a:xfrm flipH="1" flipV="1">
            <a:off x="1193800" y="3556000"/>
            <a:ext cx="965200" cy="15748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206867" name="Line 1043"/>
          <p:cNvSpPr>
            <a:spLocks noChangeShapeType="1"/>
          </p:cNvSpPr>
          <p:nvPr/>
        </p:nvSpPr>
        <p:spPr bwMode="auto">
          <a:xfrm flipH="1" flipV="1">
            <a:off x="1270000" y="3556000"/>
            <a:ext cx="812800" cy="6604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206868" name="Line 1044"/>
          <p:cNvSpPr>
            <a:spLocks noChangeShapeType="1"/>
          </p:cNvSpPr>
          <p:nvPr/>
        </p:nvSpPr>
        <p:spPr bwMode="auto">
          <a:xfrm flipH="1">
            <a:off x="1346200" y="3429000"/>
            <a:ext cx="736600" cy="0"/>
          </a:xfrm>
          <a:prstGeom prst="line">
            <a:avLst/>
          </a:prstGeom>
          <a:noFill/>
          <a:ln w="50800">
            <a:solidFill>
              <a:schemeClr val="tx1"/>
            </a:solidFill>
            <a:round/>
            <a:headEnd type="triangle" w="med" len="med"/>
            <a:tailEnd/>
          </a:ln>
          <a:effectLst/>
        </p:spPr>
        <p:txBody>
          <a:bodyPr wrap="none" anchor="ctr"/>
          <a:lstStyle/>
          <a:p>
            <a:endParaRPr lang="en-US"/>
          </a:p>
        </p:txBody>
      </p:sp>
      <p:sp>
        <p:nvSpPr>
          <p:cNvPr id="206869" name="Oval 1045"/>
          <p:cNvSpPr>
            <a:spLocks noChangeArrowheads="1"/>
          </p:cNvSpPr>
          <p:nvPr/>
        </p:nvSpPr>
        <p:spPr bwMode="auto">
          <a:xfrm>
            <a:off x="2101850" y="238760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6870" name="Oval 1046"/>
          <p:cNvSpPr>
            <a:spLocks noChangeArrowheads="1"/>
          </p:cNvSpPr>
          <p:nvPr/>
        </p:nvSpPr>
        <p:spPr bwMode="auto">
          <a:xfrm>
            <a:off x="21018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6871" name="Oval 1047"/>
          <p:cNvSpPr>
            <a:spLocks noChangeArrowheads="1"/>
          </p:cNvSpPr>
          <p:nvPr/>
        </p:nvSpPr>
        <p:spPr bwMode="auto">
          <a:xfrm>
            <a:off x="2101850" y="51117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6872" name="Line 1048"/>
          <p:cNvSpPr>
            <a:spLocks noChangeShapeType="1"/>
          </p:cNvSpPr>
          <p:nvPr/>
        </p:nvSpPr>
        <p:spPr bwMode="auto">
          <a:xfrm flipV="1">
            <a:off x="1397000" y="2641600"/>
            <a:ext cx="635000" cy="6604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6873" name="Line 1049"/>
          <p:cNvSpPr>
            <a:spLocks noChangeShapeType="1"/>
          </p:cNvSpPr>
          <p:nvPr/>
        </p:nvSpPr>
        <p:spPr bwMode="auto">
          <a:xfrm>
            <a:off x="2540000" y="16002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6874" name="Line 1050"/>
          <p:cNvSpPr>
            <a:spLocks noChangeShapeType="1"/>
          </p:cNvSpPr>
          <p:nvPr/>
        </p:nvSpPr>
        <p:spPr bwMode="auto">
          <a:xfrm>
            <a:off x="2463800" y="1701800"/>
            <a:ext cx="1397000" cy="6350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206875" name="Line 1051"/>
          <p:cNvSpPr>
            <a:spLocks noChangeShapeType="1"/>
          </p:cNvSpPr>
          <p:nvPr/>
        </p:nvSpPr>
        <p:spPr bwMode="auto">
          <a:xfrm>
            <a:off x="2540000" y="43434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6876" name="Line 1052"/>
          <p:cNvSpPr>
            <a:spLocks noChangeShapeType="1"/>
          </p:cNvSpPr>
          <p:nvPr/>
        </p:nvSpPr>
        <p:spPr bwMode="auto">
          <a:xfrm flipV="1">
            <a:off x="2463800" y="4394200"/>
            <a:ext cx="1397000" cy="7366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6877" name="Line 1053"/>
          <p:cNvSpPr>
            <a:spLocks noChangeShapeType="1"/>
          </p:cNvSpPr>
          <p:nvPr/>
        </p:nvSpPr>
        <p:spPr bwMode="auto">
          <a:xfrm>
            <a:off x="2463800" y="4521200"/>
            <a:ext cx="1397000" cy="5588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206878" name="Line 1054"/>
          <p:cNvSpPr>
            <a:spLocks noChangeShapeType="1"/>
          </p:cNvSpPr>
          <p:nvPr/>
        </p:nvSpPr>
        <p:spPr bwMode="auto">
          <a:xfrm>
            <a:off x="2540000" y="25146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6879" name="Line 1055"/>
          <p:cNvSpPr>
            <a:spLocks noChangeShapeType="1"/>
          </p:cNvSpPr>
          <p:nvPr/>
        </p:nvSpPr>
        <p:spPr bwMode="auto">
          <a:xfrm>
            <a:off x="2540000" y="34290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6880" name="Line 1056"/>
          <p:cNvSpPr>
            <a:spLocks noChangeShapeType="1"/>
          </p:cNvSpPr>
          <p:nvPr/>
        </p:nvSpPr>
        <p:spPr bwMode="auto">
          <a:xfrm>
            <a:off x="2463800" y="3606800"/>
            <a:ext cx="1397000" cy="5588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6881" name="Line 1057"/>
          <p:cNvSpPr>
            <a:spLocks noChangeShapeType="1"/>
          </p:cNvSpPr>
          <p:nvPr/>
        </p:nvSpPr>
        <p:spPr bwMode="auto">
          <a:xfrm>
            <a:off x="4368800" y="1600200"/>
            <a:ext cx="12446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6882" name="Line 1058"/>
          <p:cNvSpPr>
            <a:spLocks noChangeShapeType="1"/>
          </p:cNvSpPr>
          <p:nvPr/>
        </p:nvSpPr>
        <p:spPr bwMode="auto">
          <a:xfrm flipV="1">
            <a:off x="4368800" y="1727200"/>
            <a:ext cx="1320800" cy="7366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6883" name="Line 1059"/>
          <p:cNvSpPr>
            <a:spLocks noChangeShapeType="1"/>
          </p:cNvSpPr>
          <p:nvPr/>
        </p:nvSpPr>
        <p:spPr bwMode="auto">
          <a:xfrm>
            <a:off x="4368800" y="1701800"/>
            <a:ext cx="1320800" cy="6350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6884" name="Line 1060"/>
          <p:cNvSpPr>
            <a:spLocks noChangeShapeType="1"/>
          </p:cNvSpPr>
          <p:nvPr/>
        </p:nvSpPr>
        <p:spPr bwMode="auto">
          <a:xfrm>
            <a:off x="4368800" y="25146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6885" name="Line 1061"/>
          <p:cNvSpPr>
            <a:spLocks noChangeShapeType="1"/>
          </p:cNvSpPr>
          <p:nvPr/>
        </p:nvSpPr>
        <p:spPr bwMode="auto">
          <a:xfrm flipV="1">
            <a:off x="4368800" y="2565400"/>
            <a:ext cx="1397000" cy="7366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6886" name="Line 1062"/>
          <p:cNvSpPr>
            <a:spLocks noChangeShapeType="1"/>
          </p:cNvSpPr>
          <p:nvPr/>
        </p:nvSpPr>
        <p:spPr bwMode="auto">
          <a:xfrm>
            <a:off x="4292600" y="1701800"/>
            <a:ext cx="1473200" cy="15494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6887" name="Line 1063"/>
          <p:cNvSpPr>
            <a:spLocks noChangeShapeType="1"/>
          </p:cNvSpPr>
          <p:nvPr/>
        </p:nvSpPr>
        <p:spPr bwMode="auto">
          <a:xfrm flipV="1">
            <a:off x="4368800" y="3479800"/>
            <a:ext cx="1320800" cy="7366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6888" name="Line 1064"/>
          <p:cNvSpPr>
            <a:spLocks noChangeShapeType="1"/>
          </p:cNvSpPr>
          <p:nvPr/>
        </p:nvSpPr>
        <p:spPr bwMode="auto">
          <a:xfrm flipV="1">
            <a:off x="4368800" y="3556000"/>
            <a:ext cx="1397000" cy="15748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6889" name="Line 1065"/>
          <p:cNvSpPr>
            <a:spLocks noChangeShapeType="1"/>
          </p:cNvSpPr>
          <p:nvPr/>
        </p:nvSpPr>
        <p:spPr bwMode="auto">
          <a:xfrm>
            <a:off x="4368800" y="43434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6890" name="Line 1066"/>
          <p:cNvSpPr>
            <a:spLocks noChangeShapeType="1"/>
          </p:cNvSpPr>
          <p:nvPr/>
        </p:nvSpPr>
        <p:spPr bwMode="auto">
          <a:xfrm>
            <a:off x="4368800" y="3606800"/>
            <a:ext cx="1320800" cy="5588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6891" name="Line 1067"/>
          <p:cNvSpPr>
            <a:spLocks noChangeShapeType="1"/>
          </p:cNvSpPr>
          <p:nvPr/>
        </p:nvSpPr>
        <p:spPr bwMode="auto">
          <a:xfrm>
            <a:off x="6197600" y="1778000"/>
            <a:ext cx="1397000" cy="14732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6892" name="Line 1068"/>
          <p:cNvSpPr>
            <a:spLocks noChangeShapeType="1"/>
          </p:cNvSpPr>
          <p:nvPr/>
        </p:nvSpPr>
        <p:spPr bwMode="auto">
          <a:xfrm>
            <a:off x="6197600" y="2692400"/>
            <a:ext cx="1320800" cy="6350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6893" name="Line 1069"/>
          <p:cNvSpPr>
            <a:spLocks noChangeShapeType="1"/>
          </p:cNvSpPr>
          <p:nvPr/>
        </p:nvSpPr>
        <p:spPr bwMode="auto">
          <a:xfrm>
            <a:off x="6197600" y="34290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6894" name="Line 1070"/>
          <p:cNvSpPr>
            <a:spLocks noChangeShapeType="1"/>
          </p:cNvSpPr>
          <p:nvPr/>
        </p:nvSpPr>
        <p:spPr bwMode="auto">
          <a:xfrm flipV="1">
            <a:off x="6197600" y="3479800"/>
            <a:ext cx="1397000" cy="8128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6895" name="Line 1071"/>
          <p:cNvSpPr>
            <a:spLocks noChangeShapeType="1"/>
          </p:cNvSpPr>
          <p:nvPr/>
        </p:nvSpPr>
        <p:spPr bwMode="auto">
          <a:xfrm>
            <a:off x="6197600" y="25146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6896" name="Line 1072"/>
          <p:cNvSpPr>
            <a:spLocks noChangeShapeType="1"/>
          </p:cNvSpPr>
          <p:nvPr/>
        </p:nvSpPr>
        <p:spPr bwMode="auto">
          <a:xfrm>
            <a:off x="6197600" y="2692400"/>
            <a:ext cx="1397000" cy="14732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6897" name="Line 1073"/>
          <p:cNvSpPr>
            <a:spLocks noChangeShapeType="1"/>
          </p:cNvSpPr>
          <p:nvPr/>
        </p:nvSpPr>
        <p:spPr bwMode="auto">
          <a:xfrm>
            <a:off x="6197600" y="1701800"/>
            <a:ext cx="1397000" cy="7112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6898" name="Line 1074"/>
          <p:cNvSpPr>
            <a:spLocks noChangeShapeType="1"/>
          </p:cNvSpPr>
          <p:nvPr/>
        </p:nvSpPr>
        <p:spPr bwMode="auto">
          <a:xfrm flipH="1" flipV="1">
            <a:off x="2489200" y="1651000"/>
            <a:ext cx="3251200" cy="8128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6899" name="Line 1075"/>
          <p:cNvSpPr>
            <a:spLocks noChangeShapeType="1"/>
          </p:cNvSpPr>
          <p:nvPr/>
        </p:nvSpPr>
        <p:spPr bwMode="auto">
          <a:xfrm flipH="1">
            <a:off x="2413000" y="3454400"/>
            <a:ext cx="3327400" cy="7874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6900" name="Arc 1076"/>
          <p:cNvSpPr>
            <a:spLocks/>
          </p:cNvSpPr>
          <p:nvPr/>
        </p:nvSpPr>
        <p:spPr bwMode="auto">
          <a:xfrm>
            <a:off x="1093788" y="1398588"/>
            <a:ext cx="1117600" cy="1727200"/>
          </a:xfrm>
          <a:custGeom>
            <a:avLst/>
            <a:gdLst>
              <a:gd name="G0" fmla="+- 21600 0 0"/>
              <a:gd name="G1" fmla="+- 21600 0 0"/>
              <a:gd name="G2" fmla="+- 21600 0 0"/>
              <a:gd name="T0" fmla="*/ 0 w 21600"/>
              <a:gd name="T1" fmla="*/ 21600 h 21600"/>
              <a:gd name="T2" fmla="*/ 21569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2"/>
                  <a:pt x="9651" y="17"/>
                  <a:pt x="21569" y="0"/>
                </a:cubicBezTo>
              </a:path>
              <a:path w="21600" h="21600" stroke="0" extrusionOk="0">
                <a:moveTo>
                  <a:pt x="0" y="21600"/>
                </a:moveTo>
                <a:cubicBezTo>
                  <a:pt x="0" y="9682"/>
                  <a:pt x="9651" y="17"/>
                  <a:pt x="21569" y="0"/>
                </a:cubicBezTo>
                <a:lnTo>
                  <a:pt x="21600" y="21600"/>
                </a:lnTo>
                <a:close/>
              </a:path>
            </a:pathLst>
          </a:custGeom>
          <a:noFill/>
          <a:ln w="50800" cap="rnd">
            <a:solidFill>
              <a:schemeClr val="tx1"/>
            </a:solidFill>
            <a:round/>
            <a:headEnd type="triangle" w="med" len="med"/>
            <a:tailEnd/>
          </a:ln>
          <a:effectLst/>
        </p:spPr>
        <p:txBody>
          <a:bodyPr wrap="none" anchor="ctr"/>
          <a:lstStyle/>
          <a:p>
            <a:endParaRPr lang="en-US"/>
          </a:p>
        </p:txBody>
      </p:sp>
      <p:sp>
        <p:nvSpPr>
          <p:cNvPr id="206901" name="Arc 1077"/>
          <p:cNvSpPr>
            <a:spLocks/>
          </p:cNvSpPr>
          <p:nvPr/>
        </p:nvSpPr>
        <p:spPr bwMode="auto">
          <a:xfrm rot="10800000">
            <a:off x="1065213" y="3722688"/>
            <a:ext cx="1119187" cy="1727200"/>
          </a:xfrm>
          <a:custGeom>
            <a:avLst/>
            <a:gdLst>
              <a:gd name="G0" fmla="+- 31 0 0"/>
              <a:gd name="G1" fmla="+- 21600 0 0"/>
              <a:gd name="G2" fmla="+- 21600 0 0"/>
              <a:gd name="T0" fmla="*/ 0 w 21631"/>
              <a:gd name="T1" fmla="*/ 0 h 21600"/>
              <a:gd name="T2" fmla="*/ 21631 w 21631"/>
              <a:gd name="T3" fmla="*/ 21600 h 21600"/>
              <a:gd name="T4" fmla="*/ 31 w 21631"/>
              <a:gd name="T5" fmla="*/ 21600 h 21600"/>
            </a:gdLst>
            <a:ahLst/>
            <a:cxnLst>
              <a:cxn ang="0">
                <a:pos x="T0" y="T1"/>
              </a:cxn>
              <a:cxn ang="0">
                <a:pos x="T2" y="T3"/>
              </a:cxn>
              <a:cxn ang="0">
                <a:pos x="T4" y="T5"/>
              </a:cxn>
            </a:cxnLst>
            <a:rect l="0" t="0" r="r" b="b"/>
            <a:pathLst>
              <a:path w="21631" h="21600" fill="none" extrusionOk="0">
                <a:moveTo>
                  <a:pt x="0" y="0"/>
                </a:moveTo>
                <a:cubicBezTo>
                  <a:pt x="10" y="0"/>
                  <a:pt x="20" y="-1"/>
                  <a:pt x="31" y="0"/>
                </a:cubicBezTo>
                <a:cubicBezTo>
                  <a:pt x="11960" y="0"/>
                  <a:pt x="21631" y="9670"/>
                  <a:pt x="21631" y="21600"/>
                </a:cubicBezTo>
              </a:path>
              <a:path w="21631" h="21600" stroke="0" extrusionOk="0">
                <a:moveTo>
                  <a:pt x="0" y="0"/>
                </a:moveTo>
                <a:cubicBezTo>
                  <a:pt x="10" y="0"/>
                  <a:pt x="20" y="-1"/>
                  <a:pt x="31" y="0"/>
                </a:cubicBezTo>
                <a:cubicBezTo>
                  <a:pt x="11960" y="0"/>
                  <a:pt x="21631" y="9670"/>
                  <a:pt x="21631" y="21600"/>
                </a:cubicBezTo>
                <a:lnTo>
                  <a:pt x="31" y="21600"/>
                </a:lnTo>
                <a:close/>
              </a:path>
            </a:pathLst>
          </a:custGeom>
          <a:noFill/>
          <a:ln w="50800" cap="rnd">
            <a:solidFill>
              <a:schemeClr val="tx1"/>
            </a:solidFill>
            <a:round/>
            <a:headEnd/>
            <a:tailEnd type="triangle" w="med" len="med"/>
          </a:ln>
          <a:effectLst/>
        </p:spPr>
        <p:txBody>
          <a:bodyPr wrap="none" anchor="ctr"/>
          <a:lstStyle/>
          <a:p>
            <a:endParaRPr lang="en-US"/>
          </a:p>
        </p:txBody>
      </p:sp>
      <p:sp>
        <p:nvSpPr>
          <p:cNvPr id="206902" name="Arc 1078"/>
          <p:cNvSpPr>
            <a:spLocks/>
          </p:cNvSpPr>
          <p:nvPr/>
        </p:nvSpPr>
        <p:spPr bwMode="auto">
          <a:xfrm>
            <a:off x="1017588" y="1093788"/>
            <a:ext cx="1193800" cy="1955800"/>
          </a:xfrm>
          <a:custGeom>
            <a:avLst/>
            <a:gdLst>
              <a:gd name="G0" fmla="+- 21600 0 0"/>
              <a:gd name="G1" fmla="+- 21600 0 0"/>
              <a:gd name="G2" fmla="+- 21600 0 0"/>
              <a:gd name="T0" fmla="*/ 0 w 21600"/>
              <a:gd name="T1" fmla="*/ 21600 h 21600"/>
              <a:gd name="T2" fmla="*/ 21571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1"/>
                  <a:pt x="9652" y="16"/>
                  <a:pt x="21571" y="0"/>
                </a:cubicBezTo>
              </a:path>
              <a:path w="21600" h="21600" stroke="0" extrusionOk="0">
                <a:moveTo>
                  <a:pt x="0" y="21600"/>
                </a:moveTo>
                <a:cubicBezTo>
                  <a:pt x="0" y="9681"/>
                  <a:pt x="9652" y="16"/>
                  <a:pt x="21571" y="0"/>
                </a:cubicBezTo>
                <a:lnTo>
                  <a:pt x="21600" y="21600"/>
                </a:lnTo>
                <a:close/>
              </a:path>
            </a:pathLst>
          </a:custGeom>
          <a:noFill/>
          <a:ln w="50800" cap="rnd">
            <a:solidFill>
              <a:schemeClr val="tx1"/>
            </a:solidFill>
            <a:round/>
            <a:headEnd type="triangle" w="med" len="med"/>
            <a:tailEnd/>
          </a:ln>
          <a:effectLst/>
        </p:spPr>
        <p:txBody>
          <a:bodyPr wrap="none" anchor="ctr"/>
          <a:lstStyle/>
          <a:p>
            <a:endParaRPr lang="en-US"/>
          </a:p>
        </p:txBody>
      </p:sp>
      <p:sp>
        <p:nvSpPr>
          <p:cNvPr id="206903" name="Arc 1079"/>
          <p:cNvSpPr>
            <a:spLocks/>
          </p:cNvSpPr>
          <p:nvPr/>
        </p:nvSpPr>
        <p:spPr bwMode="auto">
          <a:xfrm>
            <a:off x="928688" y="776288"/>
            <a:ext cx="1282700" cy="2273300"/>
          </a:xfrm>
          <a:custGeom>
            <a:avLst/>
            <a:gdLst>
              <a:gd name="G0" fmla="+- 21600 0 0"/>
              <a:gd name="G1" fmla="+- 21600 0 0"/>
              <a:gd name="G2" fmla="+- 21600 0 0"/>
              <a:gd name="T0" fmla="*/ 0 w 21600"/>
              <a:gd name="T1" fmla="*/ 21600 h 21600"/>
              <a:gd name="T2" fmla="*/ 21573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1"/>
                  <a:pt x="9654" y="14"/>
                  <a:pt x="21573" y="0"/>
                </a:cubicBezTo>
              </a:path>
              <a:path w="21600" h="21600" stroke="0" extrusionOk="0">
                <a:moveTo>
                  <a:pt x="0" y="21600"/>
                </a:moveTo>
                <a:cubicBezTo>
                  <a:pt x="0" y="9681"/>
                  <a:pt x="9654" y="14"/>
                  <a:pt x="21573" y="0"/>
                </a:cubicBezTo>
                <a:lnTo>
                  <a:pt x="21600" y="21600"/>
                </a:lnTo>
                <a:close/>
              </a:path>
            </a:pathLst>
          </a:custGeom>
          <a:noFill/>
          <a:ln w="25400" cap="rnd">
            <a:solidFill>
              <a:schemeClr val="tx1"/>
            </a:solidFill>
            <a:round/>
            <a:headEnd type="triangle" w="med" len="med"/>
            <a:tailEnd/>
          </a:ln>
          <a:effectLst/>
        </p:spPr>
        <p:txBody>
          <a:bodyPr wrap="none" anchor="ctr"/>
          <a:lstStyle/>
          <a:p>
            <a:endParaRPr lang="en-US"/>
          </a:p>
        </p:txBody>
      </p:sp>
      <p:sp>
        <p:nvSpPr>
          <p:cNvPr id="206904" name="Arc 1080"/>
          <p:cNvSpPr>
            <a:spLocks/>
          </p:cNvSpPr>
          <p:nvPr/>
        </p:nvSpPr>
        <p:spPr bwMode="auto">
          <a:xfrm>
            <a:off x="852488" y="547688"/>
            <a:ext cx="1358900" cy="2425700"/>
          </a:xfrm>
          <a:custGeom>
            <a:avLst/>
            <a:gdLst>
              <a:gd name="G0" fmla="+- 21600 0 0"/>
              <a:gd name="G1" fmla="+- 21600 0 0"/>
              <a:gd name="G2" fmla="+- 21600 0 0"/>
              <a:gd name="T0" fmla="*/ 0 w 21600"/>
              <a:gd name="T1" fmla="*/ 21600 h 21600"/>
              <a:gd name="T2" fmla="*/ 21575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0"/>
                  <a:pt x="9655" y="13"/>
                  <a:pt x="21575" y="0"/>
                </a:cubicBezTo>
              </a:path>
              <a:path w="21600" h="21600" stroke="0" extrusionOk="0">
                <a:moveTo>
                  <a:pt x="0" y="21600"/>
                </a:moveTo>
                <a:cubicBezTo>
                  <a:pt x="0" y="9680"/>
                  <a:pt x="9655" y="13"/>
                  <a:pt x="21575" y="0"/>
                </a:cubicBezTo>
                <a:lnTo>
                  <a:pt x="21600" y="21600"/>
                </a:lnTo>
                <a:close/>
              </a:path>
            </a:pathLst>
          </a:custGeom>
          <a:noFill/>
          <a:ln w="25400" cap="rnd">
            <a:solidFill>
              <a:schemeClr val="tx1"/>
            </a:solidFill>
            <a:round/>
            <a:headEnd type="triangle" w="med" len="med"/>
            <a:tailEnd/>
          </a:ln>
          <a:effectLst/>
        </p:spPr>
        <p:txBody>
          <a:bodyPr wrap="none" anchor="ctr"/>
          <a:lstStyle/>
          <a:p>
            <a:endParaRPr lang="en-US"/>
          </a:p>
        </p:txBody>
      </p:sp>
      <p:sp>
        <p:nvSpPr>
          <p:cNvPr id="206905" name="Line 1081"/>
          <p:cNvSpPr>
            <a:spLocks noChangeShapeType="1"/>
          </p:cNvSpPr>
          <p:nvPr/>
        </p:nvSpPr>
        <p:spPr bwMode="auto">
          <a:xfrm flipH="1" flipV="1">
            <a:off x="2184400" y="1041400"/>
            <a:ext cx="1955800" cy="431800"/>
          </a:xfrm>
          <a:prstGeom prst="line">
            <a:avLst/>
          </a:prstGeom>
          <a:noFill/>
          <a:ln w="50800">
            <a:solidFill>
              <a:schemeClr val="tx1"/>
            </a:solidFill>
            <a:round/>
            <a:headEnd/>
            <a:tailEnd/>
          </a:ln>
          <a:effectLst/>
        </p:spPr>
        <p:txBody>
          <a:bodyPr wrap="none" anchor="ctr"/>
          <a:lstStyle/>
          <a:p>
            <a:endParaRPr lang="en-US"/>
          </a:p>
        </p:txBody>
      </p:sp>
      <p:sp>
        <p:nvSpPr>
          <p:cNvPr id="206906" name="Line 1082"/>
          <p:cNvSpPr>
            <a:spLocks noChangeShapeType="1"/>
          </p:cNvSpPr>
          <p:nvPr/>
        </p:nvSpPr>
        <p:spPr bwMode="auto">
          <a:xfrm flipH="1" flipV="1">
            <a:off x="2197100" y="749300"/>
            <a:ext cx="3759200" cy="711200"/>
          </a:xfrm>
          <a:prstGeom prst="line">
            <a:avLst/>
          </a:prstGeom>
          <a:noFill/>
          <a:ln w="25400">
            <a:solidFill>
              <a:schemeClr val="tx1"/>
            </a:solidFill>
            <a:round/>
            <a:headEnd/>
            <a:tailEnd/>
          </a:ln>
          <a:effectLst/>
        </p:spPr>
        <p:txBody>
          <a:bodyPr wrap="none" anchor="ctr"/>
          <a:lstStyle/>
          <a:p>
            <a:endParaRPr lang="en-US"/>
          </a:p>
        </p:txBody>
      </p:sp>
      <p:sp>
        <p:nvSpPr>
          <p:cNvPr id="206907" name="Arc 1083"/>
          <p:cNvSpPr>
            <a:spLocks/>
          </p:cNvSpPr>
          <p:nvPr/>
        </p:nvSpPr>
        <p:spPr bwMode="auto">
          <a:xfrm>
            <a:off x="2209800" y="547688"/>
            <a:ext cx="5473700" cy="18161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rnd">
            <a:solidFill>
              <a:schemeClr val="tx1"/>
            </a:solidFill>
            <a:round/>
            <a:headEnd/>
            <a:tailEnd/>
          </a:ln>
          <a:effectLst/>
        </p:spPr>
        <p:txBody>
          <a:bodyPr wrap="none" anchor="ctr"/>
          <a:lstStyle/>
          <a:p>
            <a:endParaRPr lang="en-US"/>
          </a:p>
        </p:txBody>
      </p:sp>
      <p:sp>
        <p:nvSpPr>
          <p:cNvPr id="206908" name="Arc 1084"/>
          <p:cNvSpPr>
            <a:spLocks/>
          </p:cNvSpPr>
          <p:nvPr/>
        </p:nvSpPr>
        <p:spPr bwMode="auto">
          <a:xfrm rot="10800000">
            <a:off x="989013" y="3836988"/>
            <a:ext cx="1195387" cy="1955800"/>
          </a:xfrm>
          <a:custGeom>
            <a:avLst/>
            <a:gdLst>
              <a:gd name="G0" fmla="+- 29 0 0"/>
              <a:gd name="G1" fmla="+- 21600 0 0"/>
              <a:gd name="G2" fmla="+- 21600 0 0"/>
              <a:gd name="T0" fmla="*/ 0 w 21629"/>
              <a:gd name="T1" fmla="*/ 0 h 21600"/>
              <a:gd name="T2" fmla="*/ 21629 w 21629"/>
              <a:gd name="T3" fmla="*/ 21600 h 21600"/>
              <a:gd name="T4" fmla="*/ 29 w 21629"/>
              <a:gd name="T5" fmla="*/ 21600 h 21600"/>
            </a:gdLst>
            <a:ahLst/>
            <a:cxnLst>
              <a:cxn ang="0">
                <a:pos x="T0" y="T1"/>
              </a:cxn>
              <a:cxn ang="0">
                <a:pos x="T2" y="T3"/>
              </a:cxn>
              <a:cxn ang="0">
                <a:pos x="T4" y="T5"/>
              </a:cxn>
            </a:cxnLst>
            <a:rect l="0" t="0" r="r" b="b"/>
            <a:pathLst>
              <a:path w="21629" h="21600" fill="none" extrusionOk="0">
                <a:moveTo>
                  <a:pt x="0" y="0"/>
                </a:moveTo>
                <a:cubicBezTo>
                  <a:pt x="9" y="0"/>
                  <a:pt x="19" y="-1"/>
                  <a:pt x="29" y="0"/>
                </a:cubicBezTo>
                <a:cubicBezTo>
                  <a:pt x="11958" y="0"/>
                  <a:pt x="21629" y="9670"/>
                  <a:pt x="21629" y="21600"/>
                </a:cubicBezTo>
              </a:path>
              <a:path w="21629" h="21600" stroke="0" extrusionOk="0">
                <a:moveTo>
                  <a:pt x="0" y="0"/>
                </a:moveTo>
                <a:cubicBezTo>
                  <a:pt x="9" y="0"/>
                  <a:pt x="19" y="-1"/>
                  <a:pt x="29" y="0"/>
                </a:cubicBezTo>
                <a:cubicBezTo>
                  <a:pt x="11958" y="0"/>
                  <a:pt x="21629" y="9670"/>
                  <a:pt x="21629" y="21600"/>
                </a:cubicBezTo>
                <a:lnTo>
                  <a:pt x="29" y="21600"/>
                </a:lnTo>
                <a:close/>
              </a:path>
            </a:pathLst>
          </a:custGeom>
          <a:noFill/>
          <a:ln w="50800" cap="rnd">
            <a:solidFill>
              <a:schemeClr val="tx1"/>
            </a:solidFill>
            <a:round/>
            <a:headEnd/>
            <a:tailEnd type="triangle" w="med" len="med"/>
          </a:ln>
          <a:effectLst/>
        </p:spPr>
        <p:txBody>
          <a:bodyPr wrap="none" anchor="ctr"/>
          <a:lstStyle/>
          <a:p>
            <a:endParaRPr lang="en-US"/>
          </a:p>
        </p:txBody>
      </p:sp>
      <p:sp>
        <p:nvSpPr>
          <p:cNvPr id="206909" name="Line 1085"/>
          <p:cNvSpPr>
            <a:spLocks noChangeShapeType="1"/>
          </p:cNvSpPr>
          <p:nvPr/>
        </p:nvSpPr>
        <p:spPr bwMode="auto">
          <a:xfrm flipH="1">
            <a:off x="2184400" y="5435600"/>
            <a:ext cx="1955800" cy="330200"/>
          </a:xfrm>
          <a:prstGeom prst="line">
            <a:avLst/>
          </a:prstGeom>
          <a:noFill/>
          <a:ln w="50800">
            <a:solidFill>
              <a:schemeClr val="tx1"/>
            </a:solidFill>
            <a:round/>
            <a:headEnd/>
            <a:tailEnd/>
          </a:ln>
          <a:effectLst/>
        </p:spPr>
        <p:txBody>
          <a:bodyPr wrap="none" anchor="ctr"/>
          <a:lstStyle/>
          <a:p>
            <a:endParaRPr lang="en-US"/>
          </a:p>
        </p:txBody>
      </p:sp>
      <p:sp>
        <p:nvSpPr>
          <p:cNvPr id="206910" name="Arc 1086"/>
          <p:cNvSpPr>
            <a:spLocks/>
          </p:cNvSpPr>
          <p:nvPr/>
        </p:nvSpPr>
        <p:spPr bwMode="auto">
          <a:xfrm rot="10800000">
            <a:off x="912813" y="3748088"/>
            <a:ext cx="1284287" cy="2273300"/>
          </a:xfrm>
          <a:custGeom>
            <a:avLst/>
            <a:gdLst>
              <a:gd name="G0" fmla="+- 27 0 0"/>
              <a:gd name="G1" fmla="+- 21600 0 0"/>
              <a:gd name="G2" fmla="+- 21600 0 0"/>
              <a:gd name="T0" fmla="*/ 0 w 21627"/>
              <a:gd name="T1" fmla="*/ 0 h 21600"/>
              <a:gd name="T2" fmla="*/ 21627 w 21627"/>
              <a:gd name="T3" fmla="*/ 21600 h 21600"/>
              <a:gd name="T4" fmla="*/ 27 w 21627"/>
              <a:gd name="T5" fmla="*/ 21600 h 21600"/>
            </a:gdLst>
            <a:ahLst/>
            <a:cxnLst>
              <a:cxn ang="0">
                <a:pos x="T0" y="T1"/>
              </a:cxn>
              <a:cxn ang="0">
                <a:pos x="T2" y="T3"/>
              </a:cxn>
              <a:cxn ang="0">
                <a:pos x="T4" y="T5"/>
              </a:cxn>
            </a:cxnLst>
            <a:rect l="0" t="0" r="r" b="b"/>
            <a:pathLst>
              <a:path w="21627" h="21600" fill="none" extrusionOk="0">
                <a:moveTo>
                  <a:pt x="0" y="0"/>
                </a:moveTo>
                <a:cubicBezTo>
                  <a:pt x="9" y="0"/>
                  <a:pt x="18" y="-1"/>
                  <a:pt x="27" y="0"/>
                </a:cubicBezTo>
                <a:cubicBezTo>
                  <a:pt x="11956" y="0"/>
                  <a:pt x="21627" y="9670"/>
                  <a:pt x="21627" y="21600"/>
                </a:cubicBezTo>
              </a:path>
              <a:path w="21627" h="21600" stroke="0" extrusionOk="0">
                <a:moveTo>
                  <a:pt x="0" y="0"/>
                </a:moveTo>
                <a:cubicBezTo>
                  <a:pt x="9" y="0"/>
                  <a:pt x="18" y="-1"/>
                  <a:pt x="27" y="0"/>
                </a:cubicBezTo>
                <a:cubicBezTo>
                  <a:pt x="11956" y="0"/>
                  <a:pt x="21627" y="9670"/>
                  <a:pt x="21627" y="21600"/>
                </a:cubicBezTo>
                <a:lnTo>
                  <a:pt x="27" y="21600"/>
                </a:lnTo>
                <a:close/>
              </a:path>
            </a:pathLst>
          </a:custGeom>
          <a:noFill/>
          <a:ln w="25400" cap="rnd">
            <a:solidFill>
              <a:schemeClr val="tx1"/>
            </a:solidFill>
            <a:round/>
            <a:headEnd/>
            <a:tailEnd type="triangle" w="med" len="med"/>
          </a:ln>
          <a:effectLst/>
        </p:spPr>
        <p:txBody>
          <a:bodyPr wrap="none" anchor="ctr"/>
          <a:lstStyle/>
          <a:p>
            <a:endParaRPr lang="en-US"/>
          </a:p>
        </p:txBody>
      </p:sp>
      <p:sp>
        <p:nvSpPr>
          <p:cNvPr id="206911" name="Arc 1087"/>
          <p:cNvSpPr>
            <a:spLocks/>
          </p:cNvSpPr>
          <p:nvPr/>
        </p:nvSpPr>
        <p:spPr bwMode="auto">
          <a:xfrm>
            <a:off x="2133600" y="4495800"/>
            <a:ext cx="3797300" cy="1511300"/>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5400" cap="rnd">
            <a:solidFill>
              <a:schemeClr val="tx1"/>
            </a:solidFill>
            <a:round/>
            <a:headEnd/>
            <a:tailEnd/>
          </a:ln>
          <a:effectLst/>
        </p:spPr>
        <p:txBody>
          <a:bodyPr wrap="none" anchor="ctr"/>
          <a:lstStyle/>
          <a:p>
            <a:endParaRPr lang="en-US"/>
          </a:p>
        </p:txBody>
      </p:sp>
      <p:sp>
        <p:nvSpPr>
          <p:cNvPr id="206912" name="Arc 1088"/>
          <p:cNvSpPr>
            <a:spLocks/>
          </p:cNvSpPr>
          <p:nvPr/>
        </p:nvSpPr>
        <p:spPr bwMode="auto">
          <a:xfrm rot="10800000">
            <a:off x="838200" y="3900488"/>
            <a:ext cx="1360488" cy="2425700"/>
          </a:xfrm>
          <a:custGeom>
            <a:avLst/>
            <a:gdLst>
              <a:gd name="G0" fmla="+- 25 0 0"/>
              <a:gd name="G1" fmla="+- 21600 0 0"/>
              <a:gd name="G2" fmla="+- 21600 0 0"/>
              <a:gd name="T0" fmla="*/ 0 w 21625"/>
              <a:gd name="T1" fmla="*/ 0 h 21600"/>
              <a:gd name="T2" fmla="*/ 21625 w 21625"/>
              <a:gd name="T3" fmla="*/ 21600 h 21600"/>
              <a:gd name="T4" fmla="*/ 25 w 21625"/>
              <a:gd name="T5" fmla="*/ 21600 h 21600"/>
            </a:gdLst>
            <a:ahLst/>
            <a:cxnLst>
              <a:cxn ang="0">
                <a:pos x="T0" y="T1"/>
              </a:cxn>
              <a:cxn ang="0">
                <a:pos x="T2" y="T3"/>
              </a:cxn>
              <a:cxn ang="0">
                <a:pos x="T4" y="T5"/>
              </a:cxn>
            </a:cxnLst>
            <a:rect l="0" t="0" r="r" b="b"/>
            <a:pathLst>
              <a:path w="21625" h="21600" fill="none" extrusionOk="0">
                <a:moveTo>
                  <a:pt x="0" y="0"/>
                </a:moveTo>
                <a:cubicBezTo>
                  <a:pt x="8" y="0"/>
                  <a:pt x="16" y="-1"/>
                  <a:pt x="25" y="0"/>
                </a:cubicBezTo>
                <a:cubicBezTo>
                  <a:pt x="11954" y="0"/>
                  <a:pt x="21625" y="9670"/>
                  <a:pt x="21625" y="21600"/>
                </a:cubicBezTo>
              </a:path>
              <a:path w="21625" h="21600" stroke="0" extrusionOk="0">
                <a:moveTo>
                  <a:pt x="0" y="0"/>
                </a:moveTo>
                <a:cubicBezTo>
                  <a:pt x="8" y="0"/>
                  <a:pt x="16" y="-1"/>
                  <a:pt x="25" y="0"/>
                </a:cubicBezTo>
                <a:cubicBezTo>
                  <a:pt x="11954" y="0"/>
                  <a:pt x="21625" y="9670"/>
                  <a:pt x="21625" y="21600"/>
                </a:cubicBezTo>
                <a:lnTo>
                  <a:pt x="25" y="21600"/>
                </a:lnTo>
                <a:close/>
              </a:path>
            </a:pathLst>
          </a:custGeom>
          <a:noFill/>
          <a:ln w="25400" cap="rnd">
            <a:solidFill>
              <a:schemeClr val="tx1"/>
            </a:solidFill>
            <a:round/>
            <a:headEnd/>
            <a:tailEnd type="triangle" w="med" len="med"/>
          </a:ln>
          <a:effectLst/>
        </p:spPr>
        <p:txBody>
          <a:bodyPr wrap="none" anchor="ctr"/>
          <a:lstStyle/>
          <a:p>
            <a:endParaRPr lang="en-US"/>
          </a:p>
        </p:txBody>
      </p:sp>
      <p:sp>
        <p:nvSpPr>
          <p:cNvPr id="206913" name="Arc 1089"/>
          <p:cNvSpPr>
            <a:spLocks/>
          </p:cNvSpPr>
          <p:nvPr/>
        </p:nvSpPr>
        <p:spPr bwMode="auto">
          <a:xfrm rot="10800000">
            <a:off x="2224088" y="4510088"/>
            <a:ext cx="5473700" cy="1816100"/>
          </a:xfrm>
          <a:custGeom>
            <a:avLst/>
            <a:gdLst>
              <a:gd name="G0" fmla="+- 21600 0 0"/>
              <a:gd name="G1" fmla="+- 21600 0 0"/>
              <a:gd name="G2" fmla="+- 21600 0 0"/>
              <a:gd name="T0" fmla="*/ 0 w 21600"/>
              <a:gd name="T1" fmla="*/ 21600 h 21600"/>
              <a:gd name="T2" fmla="*/ 21594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72"/>
                  <a:pt x="9666" y="3"/>
                  <a:pt x="21594" y="0"/>
                </a:cubicBezTo>
              </a:path>
              <a:path w="21600" h="21600" stroke="0" extrusionOk="0">
                <a:moveTo>
                  <a:pt x="0" y="21600"/>
                </a:moveTo>
                <a:cubicBezTo>
                  <a:pt x="0" y="9672"/>
                  <a:pt x="9666" y="3"/>
                  <a:pt x="21594" y="0"/>
                </a:cubicBezTo>
                <a:lnTo>
                  <a:pt x="21600" y="21600"/>
                </a:lnTo>
                <a:close/>
              </a:path>
            </a:pathLst>
          </a:custGeom>
          <a:noFill/>
          <a:ln w="25400" cap="rnd">
            <a:solidFill>
              <a:schemeClr val="tx1"/>
            </a:solidFill>
            <a:round/>
            <a:headEnd/>
            <a:tailEnd/>
          </a:ln>
          <a:effectLst/>
        </p:spPr>
        <p:txBody>
          <a:bodyPr wrap="none" anchor="ctr"/>
          <a:lstStyle/>
          <a:p>
            <a:endParaRPr lang="en-US"/>
          </a:p>
        </p:txBody>
      </p:sp>
      <p:pic>
        <p:nvPicPr>
          <p:cNvPr id="206914" name="Picture 1090" descr="A:\images\Slide_2.jpg"/>
          <p:cNvPicPr>
            <a:picLocks noChangeAspect="1" noChangeArrowheads="1"/>
          </p:cNvPicPr>
          <p:nvPr/>
        </p:nvPicPr>
        <p:blipFill>
          <a:blip r:embed="rId4" cstate="print"/>
          <a:srcRect l="-23" r="885" b="893"/>
          <a:stretch>
            <a:fillRect/>
          </a:stretch>
        </p:blipFill>
        <p:spPr bwMode="auto">
          <a:xfrm>
            <a:off x="1600200" y="838200"/>
            <a:ext cx="1239838" cy="1295400"/>
          </a:xfrm>
          <a:prstGeom prst="rect">
            <a:avLst/>
          </a:prstGeom>
          <a:noFill/>
        </p:spPr>
      </p:pic>
      <p:pic>
        <p:nvPicPr>
          <p:cNvPr id="206915" name="Picture 1091" descr="A:\eudorylaimus.jpg"/>
          <p:cNvPicPr>
            <a:picLocks noChangeAspect="1" noChangeArrowheads="1"/>
          </p:cNvPicPr>
          <p:nvPr/>
        </p:nvPicPr>
        <p:blipFill>
          <a:blip r:embed="rId5" cstate="print"/>
          <a:srcRect/>
          <a:stretch>
            <a:fillRect/>
          </a:stretch>
        </p:blipFill>
        <p:spPr bwMode="auto">
          <a:xfrm>
            <a:off x="6934200" y="2819400"/>
            <a:ext cx="1643063" cy="1082675"/>
          </a:xfrm>
          <a:prstGeom prst="rect">
            <a:avLst/>
          </a:prstGeom>
          <a:noFill/>
        </p:spPr>
      </p:pic>
      <p:pic>
        <p:nvPicPr>
          <p:cNvPr id="206917" name="Picture 1093" descr="A:\782.JPG"/>
          <p:cNvPicPr>
            <a:picLocks noChangeAspect="1" noChangeArrowheads="1"/>
          </p:cNvPicPr>
          <p:nvPr/>
        </p:nvPicPr>
        <p:blipFill>
          <a:blip r:embed="rId6" cstate="print"/>
          <a:srcRect/>
          <a:stretch>
            <a:fillRect/>
          </a:stretch>
        </p:blipFill>
        <p:spPr bwMode="auto">
          <a:xfrm>
            <a:off x="1752600" y="3886200"/>
            <a:ext cx="1143000" cy="1981200"/>
          </a:xfrm>
          <a:prstGeom prst="rect">
            <a:avLst/>
          </a:prstGeom>
          <a:noFill/>
        </p:spPr>
      </p:pic>
      <p:pic>
        <p:nvPicPr>
          <p:cNvPr id="206918" name="Picture 1094" descr="A:\785.JPG"/>
          <p:cNvPicPr>
            <a:picLocks noChangeAspect="1" noChangeArrowheads="1"/>
          </p:cNvPicPr>
          <p:nvPr/>
        </p:nvPicPr>
        <p:blipFill>
          <a:blip r:embed="rId7" cstate="print"/>
          <a:srcRect/>
          <a:stretch>
            <a:fillRect/>
          </a:stretch>
        </p:blipFill>
        <p:spPr bwMode="auto">
          <a:xfrm>
            <a:off x="1752600" y="2895600"/>
            <a:ext cx="1309688" cy="922338"/>
          </a:xfrm>
          <a:prstGeom prst="rect">
            <a:avLst/>
          </a:prstGeom>
          <a:noFill/>
        </p:spPr>
      </p:pic>
      <p:pic>
        <p:nvPicPr>
          <p:cNvPr id="206919" name="Picture 1095" descr="A:\784.JPG"/>
          <p:cNvPicPr>
            <a:picLocks noChangeAspect="1" noChangeArrowheads="1"/>
          </p:cNvPicPr>
          <p:nvPr/>
        </p:nvPicPr>
        <p:blipFill>
          <a:blip r:embed="rId8" cstate="print"/>
          <a:srcRect/>
          <a:stretch>
            <a:fillRect/>
          </a:stretch>
        </p:blipFill>
        <p:spPr bwMode="auto">
          <a:xfrm>
            <a:off x="1752600" y="2209800"/>
            <a:ext cx="1085850" cy="819150"/>
          </a:xfrm>
          <a:prstGeom prst="rect">
            <a:avLst/>
          </a:prstGeom>
          <a:noFill/>
        </p:spPr>
      </p:pic>
      <p:pic>
        <p:nvPicPr>
          <p:cNvPr id="206920" name="Picture 1096" descr="A:\spring4.jpg"/>
          <p:cNvPicPr>
            <a:picLocks noChangeAspect="1" noChangeArrowheads="1"/>
          </p:cNvPicPr>
          <p:nvPr/>
        </p:nvPicPr>
        <p:blipFill>
          <a:blip r:embed="rId9" cstate="print"/>
          <a:srcRect/>
          <a:stretch>
            <a:fillRect/>
          </a:stretch>
        </p:blipFill>
        <p:spPr bwMode="auto">
          <a:xfrm>
            <a:off x="3352800" y="1828800"/>
            <a:ext cx="1447800" cy="1042988"/>
          </a:xfrm>
          <a:prstGeom prst="rect">
            <a:avLst/>
          </a:prstGeom>
          <a:noFill/>
        </p:spPr>
      </p:pic>
      <p:pic>
        <p:nvPicPr>
          <p:cNvPr id="206922" name="Picture 1098" descr="A:\795.JPG"/>
          <p:cNvPicPr>
            <a:picLocks noChangeAspect="1" noChangeArrowheads="1"/>
          </p:cNvPicPr>
          <p:nvPr/>
        </p:nvPicPr>
        <p:blipFill>
          <a:blip r:embed="rId10" cstate="print"/>
          <a:srcRect/>
          <a:stretch>
            <a:fillRect/>
          </a:stretch>
        </p:blipFill>
        <p:spPr bwMode="auto">
          <a:xfrm>
            <a:off x="4953000" y="1981200"/>
            <a:ext cx="1600200" cy="1412875"/>
          </a:xfrm>
          <a:prstGeom prst="rect">
            <a:avLst/>
          </a:prstGeom>
          <a:noFill/>
        </p:spPr>
      </p:pic>
      <p:pic>
        <p:nvPicPr>
          <p:cNvPr id="206923" name="Picture 1099" descr="A:\796.JPG"/>
          <p:cNvPicPr>
            <a:picLocks noChangeAspect="1" noChangeArrowheads="1"/>
          </p:cNvPicPr>
          <p:nvPr/>
        </p:nvPicPr>
        <p:blipFill>
          <a:blip r:embed="rId11" cstate="print"/>
          <a:srcRect/>
          <a:stretch>
            <a:fillRect/>
          </a:stretch>
        </p:blipFill>
        <p:spPr bwMode="auto">
          <a:xfrm>
            <a:off x="6934200" y="1989138"/>
            <a:ext cx="1165225" cy="755650"/>
          </a:xfrm>
          <a:prstGeom prst="rect">
            <a:avLst/>
          </a:prstGeom>
          <a:noFill/>
        </p:spPr>
      </p:pic>
      <p:pic>
        <p:nvPicPr>
          <p:cNvPr id="206924" name="Picture 1100" descr="A:\797.JPG"/>
          <p:cNvPicPr>
            <a:picLocks noChangeAspect="1" noChangeArrowheads="1"/>
          </p:cNvPicPr>
          <p:nvPr/>
        </p:nvPicPr>
        <p:blipFill>
          <a:blip r:embed="rId12" cstate="print"/>
          <a:srcRect/>
          <a:stretch>
            <a:fillRect/>
          </a:stretch>
        </p:blipFill>
        <p:spPr bwMode="auto">
          <a:xfrm>
            <a:off x="7115175" y="1066800"/>
            <a:ext cx="714375" cy="1087438"/>
          </a:xfrm>
          <a:prstGeom prst="rect">
            <a:avLst/>
          </a:prstGeom>
          <a:noFill/>
        </p:spPr>
      </p:pic>
      <p:pic>
        <p:nvPicPr>
          <p:cNvPr id="206925" name="Picture 1101" descr="A:\798.JPG"/>
          <p:cNvPicPr>
            <a:picLocks noChangeAspect="1" noChangeArrowheads="1"/>
          </p:cNvPicPr>
          <p:nvPr/>
        </p:nvPicPr>
        <p:blipFill>
          <a:blip r:embed="rId13" cstate="print"/>
          <a:srcRect/>
          <a:stretch>
            <a:fillRect/>
          </a:stretch>
        </p:blipFill>
        <p:spPr bwMode="auto">
          <a:xfrm>
            <a:off x="7696200" y="914400"/>
            <a:ext cx="911225" cy="1133475"/>
          </a:xfrm>
          <a:prstGeom prst="rect">
            <a:avLst/>
          </a:prstGeom>
          <a:noFill/>
        </p:spPr>
      </p:pic>
      <p:pic>
        <p:nvPicPr>
          <p:cNvPr id="206926" name="Picture 1102" descr="A:\799.JPG"/>
          <p:cNvPicPr>
            <a:picLocks noChangeAspect="1" noChangeArrowheads="1"/>
          </p:cNvPicPr>
          <p:nvPr/>
        </p:nvPicPr>
        <p:blipFill>
          <a:blip r:embed="rId14" cstate="print"/>
          <a:srcRect/>
          <a:stretch>
            <a:fillRect/>
          </a:stretch>
        </p:blipFill>
        <p:spPr bwMode="auto">
          <a:xfrm>
            <a:off x="6934200" y="4038600"/>
            <a:ext cx="2209800" cy="1209675"/>
          </a:xfrm>
          <a:prstGeom prst="rect">
            <a:avLst/>
          </a:prstGeom>
          <a:noFill/>
        </p:spPr>
      </p:pic>
      <p:pic>
        <p:nvPicPr>
          <p:cNvPr id="206927" name="Picture 1103" descr="A:\831.JPG"/>
          <p:cNvPicPr>
            <a:picLocks noChangeAspect="1" noChangeArrowheads="1"/>
          </p:cNvPicPr>
          <p:nvPr/>
        </p:nvPicPr>
        <p:blipFill>
          <a:blip r:embed="rId15" cstate="print"/>
          <a:srcRect/>
          <a:stretch>
            <a:fillRect/>
          </a:stretch>
        </p:blipFill>
        <p:spPr bwMode="auto">
          <a:xfrm>
            <a:off x="4876800" y="935038"/>
            <a:ext cx="1666875" cy="1139825"/>
          </a:xfrm>
          <a:prstGeom prst="rect">
            <a:avLst/>
          </a:prstGeom>
          <a:noFill/>
        </p:spPr>
      </p:pic>
      <p:pic>
        <p:nvPicPr>
          <p:cNvPr id="206928" name="Picture 1104" descr="A:\mononchus.JPG"/>
          <p:cNvPicPr>
            <a:picLocks noChangeAspect="1" noChangeArrowheads="1"/>
          </p:cNvPicPr>
          <p:nvPr/>
        </p:nvPicPr>
        <p:blipFill>
          <a:blip r:embed="rId16" cstate="print"/>
          <a:srcRect/>
          <a:stretch>
            <a:fillRect/>
          </a:stretch>
        </p:blipFill>
        <p:spPr bwMode="auto">
          <a:xfrm>
            <a:off x="5411788" y="3200400"/>
            <a:ext cx="1208087" cy="1828800"/>
          </a:xfrm>
          <a:prstGeom prst="rect">
            <a:avLst/>
          </a:prstGeom>
          <a:noFill/>
        </p:spPr>
      </p:pic>
      <p:pic>
        <p:nvPicPr>
          <p:cNvPr id="206929" name="Picture 1105" descr="A:\aphelenchus.jpg"/>
          <p:cNvPicPr>
            <a:picLocks noChangeAspect="1" noChangeArrowheads="1"/>
          </p:cNvPicPr>
          <p:nvPr/>
        </p:nvPicPr>
        <p:blipFill>
          <a:blip r:embed="rId17" cstate="print"/>
          <a:srcRect/>
          <a:stretch>
            <a:fillRect/>
          </a:stretch>
        </p:blipFill>
        <p:spPr bwMode="auto">
          <a:xfrm>
            <a:off x="3200400" y="2743200"/>
            <a:ext cx="1447800" cy="858838"/>
          </a:xfrm>
          <a:prstGeom prst="rect">
            <a:avLst/>
          </a:prstGeom>
          <a:noFill/>
        </p:spPr>
      </p:pic>
      <p:pic>
        <p:nvPicPr>
          <p:cNvPr id="206930" name="Picture 1106" descr="A:\788.JPG"/>
          <p:cNvPicPr>
            <a:picLocks noChangeAspect="1" noChangeArrowheads="1"/>
          </p:cNvPicPr>
          <p:nvPr/>
        </p:nvPicPr>
        <p:blipFill>
          <a:blip r:embed="rId18" cstate="print"/>
          <a:srcRect/>
          <a:stretch>
            <a:fillRect/>
          </a:stretch>
        </p:blipFill>
        <p:spPr bwMode="auto">
          <a:xfrm>
            <a:off x="2971800" y="4876800"/>
            <a:ext cx="1219200" cy="744538"/>
          </a:xfrm>
          <a:prstGeom prst="rect">
            <a:avLst/>
          </a:prstGeom>
          <a:noFill/>
        </p:spPr>
      </p:pic>
      <p:pic>
        <p:nvPicPr>
          <p:cNvPr id="206933" name="Picture 1109" descr="A:\783.JPG"/>
          <p:cNvPicPr>
            <a:picLocks noChangeAspect="1" noChangeArrowheads="1"/>
          </p:cNvPicPr>
          <p:nvPr/>
        </p:nvPicPr>
        <p:blipFill>
          <a:blip r:embed="rId19" cstate="print"/>
          <a:srcRect/>
          <a:stretch>
            <a:fillRect/>
          </a:stretch>
        </p:blipFill>
        <p:spPr bwMode="auto">
          <a:xfrm>
            <a:off x="1447800" y="5562600"/>
            <a:ext cx="1122363" cy="823913"/>
          </a:xfrm>
          <a:prstGeom prst="rect">
            <a:avLst/>
          </a:prstGeom>
          <a:noFill/>
        </p:spPr>
      </p:pic>
      <p:pic>
        <p:nvPicPr>
          <p:cNvPr id="206936" name="Picture 1112"/>
          <p:cNvPicPr>
            <a:picLocks noChangeAspect="1" noChangeArrowheads="1"/>
          </p:cNvPicPr>
          <p:nvPr/>
        </p:nvPicPr>
        <p:blipFill>
          <a:blip r:embed="rId20" cstate="print"/>
          <a:srcRect/>
          <a:stretch>
            <a:fillRect/>
          </a:stretch>
        </p:blipFill>
        <p:spPr bwMode="auto">
          <a:xfrm>
            <a:off x="3536950" y="3582988"/>
            <a:ext cx="1039813" cy="1149350"/>
          </a:xfrm>
          <a:prstGeom prst="rect">
            <a:avLst/>
          </a:prstGeom>
          <a:noFill/>
          <a:ln w="12700">
            <a:noFill/>
            <a:miter lim="800000"/>
            <a:headEnd/>
            <a:tailEnd/>
          </a:ln>
          <a:effectLst/>
        </p:spPr>
      </p:pic>
      <p:pic>
        <p:nvPicPr>
          <p:cNvPr id="206931" name="Picture 1107" descr="A:\cruznema.JPG"/>
          <p:cNvPicPr>
            <a:picLocks noChangeAspect="1" noChangeArrowheads="1"/>
          </p:cNvPicPr>
          <p:nvPr/>
        </p:nvPicPr>
        <p:blipFill>
          <a:blip r:embed="rId21" cstate="print"/>
          <a:srcRect/>
          <a:stretch>
            <a:fillRect/>
          </a:stretch>
        </p:blipFill>
        <p:spPr bwMode="auto">
          <a:xfrm>
            <a:off x="4191000" y="5162550"/>
            <a:ext cx="684213" cy="1141413"/>
          </a:xfrm>
          <a:prstGeom prst="rect">
            <a:avLst/>
          </a:prstGeom>
          <a:noFill/>
        </p:spPr>
      </p:pic>
      <p:pic>
        <p:nvPicPr>
          <p:cNvPr id="206932" name="Picture 1108" descr="A:\787.JPG"/>
          <p:cNvPicPr>
            <a:picLocks noChangeAspect="1" noChangeArrowheads="1"/>
          </p:cNvPicPr>
          <p:nvPr/>
        </p:nvPicPr>
        <p:blipFill>
          <a:blip r:embed="rId22" cstate="print"/>
          <a:srcRect/>
          <a:stretch>
            <a:fillRect/>
          </a:stretch>
        </p:blipFill>
        <p:spPr bwMode="auto">
          <a:xfrm>
            <a:off x="3124200" y="4376738"/>
            <a:ext cx="1566863" cy="804862"/>
          </a:xfrm>
          <a:prstGeom prst="rect">
            <a:avLst/>
          </a:prstGeom>
          <a:noFill/>
        </p:spPr>
      </p:pic>
      <p:sp>
        <p:nvSpPr>
          <p:cNvPr id="206934" name="Text Box 1110"/>
          <p:cNvSpPr txBox="1">
            <a:spLocks noChangeArrowheads="1"/>
          </p:cNvSpPr>
          <p:nvPr/>
        </p:nvSpPr>
        <p:spPr bwMode="auto">
          <a:xfrm>
            <a:off x="0" y="-17006"/>
            <a:ext cx="9054530" cy="430887"/>
          </a:xfrm>
          <a:prstGeom prst="rect">
            <a:avLst/>
          </a:prstGeom>
          <a:noFill/>
          <a:ln w="12700">
            <a:noFill/>
            <a:miter lim="800000"/>
            <a:headEnd/>
            <a:tailEnd/>
          </a:ln>
          <a:effectLst/>
        </p:spPr>
        <p:txBody>
          <a:bodyPr wrap="none" anchor="ctr">
            <a:spAutoFit/>
          </a:bodyPr>
          <a:lstStyle/>
          <a:p>
            <a:r>
              <a:rPr lang="es-ES" sz="2200" dirty="0" smtClean="0"/>
              <a:t>Estructura de la Cadena Alimenticia del Suelo</a:t>
            </a:r>
            <a:r>
              <a:rPr lang="en-US" sz="2200" i="0" dirty="0" smtClean="0"/>
              <a:t> – </a:t>
            </a:r>
            <a:r>
              <a:rPr lang="en-US" sz="2200" i="0" dirty="0" err="1" smtClean="0"/>
              <a:t>perturbación</a:t>
            </a:r>
            <a:r>
              <a:rPr lang="en-US" sz="2200" i="0" dirty="0" smtClean="0"/>
              <a:t> y </a:t>
            </a:r>
            <a:r>
              <a:rPr lang="en-US" sz="2200" i="0" dirty="0" err="1" smtClean="0"/>
              <a:t>recobro</a:t>
            </a:r>
            <a:endParaRPr lang="en-US" sz="2200" i="0" dirty="0"/>
          </a:p>
        </p:txBody>
      </p:sp>
      <p:pic>
        <p:nvPicPr>
          <p:cNvPr id="206935" name="Picture 1111" descr="C:\My Documents\My Pictures\Transfer\Tardigrade.jpg"/>
          <p:cNvPicPr>
            <a:picLocks noChangeAspect="1" noChangeArrowheads="1"/>
          </p:cNvPicPr>
          <p:nvPr/>
        </p:nvPicPr>
        <p:blipFill>
          <a:blip r:embed="rId23" cstate="print"/>
          <a:srcRect/>
          <a:stretch>
            <a:fillRect/>
          </a:stretch>
        </p:blipFill>
        <p:spPr bwMode="auto">
          <a:xfrm>
            <a:off x="3327400" y="985838"/>
            <a:ext cx="1325563" cy="862012"/>
          </a:xfrm>
          <a:prstGeom prst="rect">
            <a:avLst/>
          </a:prstGeom>
          <a:noFill/>
        </p:spPr>
      </p:pic>
      <p:sp>
        <p:nvSpPr>
          <p:cNvPr id="87" name="Rectangle 86"/>
          <p:cNvSpPr/>
          <p:nvPr/>
        </p:nvSpPr>
        <p:spPr>
          <a:xfrm>
            <a:off x="5791200" y="6096000"/>
            <a:ext cx="2877711" cy="369332"/>
          </a:xfrm>
          <a:prstGeom prst="rect">
            <a:avLst/>
          </a:prstGeom>
        </p:spPr>
        <p:txBody>
          <a:bodyPr wrap="none">
            <a:spAutoFit/>
          </a:bodyPr>
          <a:lstStyle/>
          <a:p>
            <a:r>
              <a:rPr lang="en-US" dirty="0" err="1" smtClean="0"/>
              <a:t>necesidad</a:t>
            </a:r>
            <a:r>
              <a:rPr lang="en-US" dirty="0" smtClean="0"/>
              <a:t> </a:t>
            </a:r>
            <a:r>
              <a:rPr lang="en-US" dirty="0" err="1" smtClean="0"/>
              <a:t>por</a:t>
            </a:r>
            <a:r>
              <a:rPr lang="en-US" dirty="0" smtClean="0"/>
              <a:t> </a:t>
            </a:r>
            <a:r>
              <a:rPr lang="en-US" dirty="0" err="1" smtClean="0"/>
              <a:t>indicadores</a:t>
            </a:r>
            <a:endParaRPr lang="en-US" dirty="0"/>
          </a:p>
        </p:txBody>
      </p:sp>
      <p:graphicFrame>
        <p:nvGraphicFramePr>
          <p:cNvPr id="73730" name="Object 87"/>
          <p:cNvGraphicFramePr>
            <a:graphicFrameLocks noChangeAspect="1"/>
          </p:cNvGraphicFramePr>
          <p:nvPr/>
        </p:nvGraphicFramePr>
        <p:xfrm>
          <a:off x="76200" y="3048000"/>
          <a:ext cx="660400" cy="738188"/>
        </p:xfrm>
        <a:graphic>
          <a:graphicData uri="http://schemas.openxmlformats.org/presentationml/2006/ole">
            <p:oleObj spid="_x0000_s73739" name="Clip" r:id="rId24" imgW="1493215" imgH="1686154" progId="">
              <p:embed/>
            </p:oleObj>
          </a:graphicData>
        </a:graphic>
      </p:graphicFrame>
    </p:spTree>
  </p:cSld>
  <p:clrMapOvr>
    <a:masterClrMapping/>
  </p:clrMapOvr>
  <p:transition spd="slow">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Oval 2"/>
          <p:cNvSpPr>
            <a:spLocks noChangeArrowheads="1"/>
          </p:cNvSpPr>
          <p:nvPr/>
        </p:nvSpPr>
        <p:spPr bwMode="auto">
          <a:xfrm>
            <a:off x="2101850" y="14541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4803" name="Oval 3"/>
          <p:cNvSpPr>
            <a:spLocks noChangeArrowheads="1"/>
          </p:cNvSpPr>
          <p:nvPr/>
        </p:nvSpPr>
        <p:spPr bwMode="auto">
          <a:xfrm>
            <a:off x="21018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4804" name="Oval 4"/>
          <p:cNvSpPr>
            <a:spLocks noChangeArrowheads="1"/>
          </p:cNvSpPr>
          <p:nvPr/>
        </p:nvSpPr>
        <p:spPr bwMode="auto">
          <a:xfrm>
            <a:off x="3968750" y="14541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4805" name="Oval 5"/>
          <p:cNvSpPr>
            <a:spLocks noChangeArrowheads="1"/>
          </p:cNvSpPr>
          <p:nvPr/>
        </p:nvSpPr>
        <p:spPr bwMode="auto">
          <a:xfrm>
            <a:off x="3968750" y="238760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4806" name="Oval 6"/>
          <p:cNvSpPr>
            <a:spLocks noChangeArrowheads="1"/>
          </p:cNvSpPr>
          <p:nvPr/>
        </p:nvSpPr>
        <p:spPr bwMode="auto">
          <a:xfrm>
            <a:off x="39687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4807" name="Oval 7"/>
          <p:cNvSpPr>
            <a:spLocks noChangeArrowheads="1"/>
          </p:cNvSpPr>
          <p:nvPr/>
        </p:nvSpPr>
        <p:spPr bwMode="auto">
          <a:xfrm>
            <a:off x="39687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4808" name="Oval 8"/>
          <p:cNvSpPr>
            <a:spLocks noChangeArrowheads="1"/>
          </p:cNvSpPr>
          <p:nvPr/>
        </p:nvSpPr>
        <p:spPr bwMode="auto">
          <a:xfrm>
            <a:off x="3968750" y="51117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4809" name="Oval 9"/>
          <p:cNvSpPr>
            <a:spLocks noChangeArrowheads="1"/>
          </p:cNvSpPr>
          <p:nvPr/>
        </p:nvSpPr>
        <p:spPr bwMode="auto">
          <a:xfrm>
            <a:off x="5797550" y="14541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4810" name="Oval 10"/>
          <p:cNvSpPr>
            <a:spLocks noChangeArrowheads="1"/>
          </p:cNvSpPr>
          <p:nvPr/>
        </p:nvSpPr>
        <p:spPr bwMode="auto">
          <a:xfrm>
            <a:off x="5797550" y="238760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4811" name="Oval 11"/>
          <p:cNvSpPr>
            <a:spLocks noChangeArrowheads="1"/>
          </p:cNvSpPr>
          <p:nvPr/>
        </p:nvSpPr>
        <p:spPr bwMode="auto">
          <a:xfrm>
            <a:off x="57975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4812" name="Oval 12"/>
          <p:cNvSpPr>
            <a:spLocks noChangeArrowheads="1"/>
          </p:cNvSpPr>
          <p:nvPr/>
        </p:nvSpPr>
        <p:spPr bwMode="auto">
          <a:xfrm>
            <a:off x="57975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4813" name="AutoShape 13"/>
          <p:cNvSpPr>
            <a:spLocks noChangeArrowheads="1"/>
          </p:cNvSpPr>
          <p:nvPr/>
        </p:nvSpPr>
        <p:spPr bwMode="auto">
          <a:xfrm>
            <a:off x="844550" y="3206750"/>
            <a:ext cx="444500" cy="444500"/>
          </a:xfrm>
          <a:prstGeom prst="star16">
            <a:avLst>
              <a:gd name="adj" fmla="val 37500"/>
            </a:avLst>
          </a:prstGeom>
          <a:solidFill>
            <a:srgbClr val="4C2E00"/>
          </a:solidFill>
          <a:ln w="12700">
            <a:solidFill>
              <a:schemeClr val="tx1"/>
            </a:solidFill>
            <a:miter lim="800000"/>
            <a:headEnd/>
            <a:tailEnd/>
          </a:ln>
          <a:effectLst/>
        </p:spPr>
        <p:txBody>
          <a:bodyPr wrap="none" anchor="ctr"/>
          <a:lstStyle/>
          <a:p>
            <a:endParaRPr lang="en-US"/>
          </a:p>
        </p:txBody>
      </p:sp>
      <p:sp>
        <p:nvSpPr>
          <p:cNvPr id="204814" name="Line 14"/>
          <p:cNvSpPr>
            <a:spLocks noChangeShapeType="1"/>
          </p:cNvSpPr>
          <p:nvPr/>
        </p:nvSpPr>
        <p:spPr bwMode="auto">
          <a:xfrm flipH="1">
            <a:off x="1193800" y="1854200"/>
            <a:ext cx="965200" cy="13208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204815" name="Line 15"/>
          <p:cNvSpPr>
            <a:spLocks noChangeShapeType="1"/>
          </p:cNvSpPr>
          <p:nvPr/>
        </p:nvSpPr>
        <p:spPr bwMode="auto">
          <a:xfrm flipH="1" flipV="1">
            <a:off x="1193800" y="3556000"/>
            <a:ext cx="965200" cy="15748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204816" name="Line 16"/>
          <p:cNvSpPr>
            <a:spLocks noChangeShapeType="1"/>
          </p:cNvSpPr>
          <p:nvPr/>
        </p:nvSpPr>
        <p:spPr bwMode="auto">
          <a:xfrm flipH="1" flipV="1">
            <a:off x="1270000" y="3556000"/>
            <a:ext cx="812800" cy="6604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204817" name="Line 17"/>
          <p:cNvSpPr>
            <a:spLocks noChangeShapeType="1"/>
          </p:cNvSpPr>
          <p:nvPr/>
        </p:nvSpPr>
        <p:spPr bwMode="auto">
          <a:xfrm flipH="1">
            <a:off x="1346200" y="3429000"/>
            <a:ext cx="736600" cy="0"/>
          </a:xfrm>
          <a:prstGeom prst="line">
            <a:avLst/>
          </a:prstGeom>
          <a:noFill/>
          <a:ln w="50800">
            <a:solidFill>
              <a:schemeClr val="tx1"/>
            </a:solidFill>
            <a:round/>
            <a:headEnd type="triangle" w="med" len="med"/>
            <a:tailEnd/>
          </a:ln>
          <a:effectLst/>
        </p:spPr>
        <p:txBody>
          <a:bodyPr wrap="none" anchor="ctr"/>
          <a:lstStyle/>
          <a:p>
            <a:endParaRPr lang="en-US"/>
          </a:p>
        </p:txBody>
      </p:sp>
      <p:sp>
        <p:nvSpPr>
          <p:cNvPr id="204818" name="Oval 18"/>
          <p:cNvSpPr>
            <a:spLocks noChangeArrowheads="1"/>
          </p:cNvSpPr>
          <p:nvPr/>
        </p:nvSpPr>
        <p:spPr bwMode="auto">
          <a:xfrm>
            <a:off x="2101850" y="238760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4819" name="Oval 19"/>
          <p:cNvSpPr>
            <a:spLocks noChangeArrowheads="1"/>
          </p:cNvSpPr>
          <p:nvPr/>
        </p:nvSpPr>
        <p:spPr bwMode="auto">
          <a:xfrm>
            <a:off x="21018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4820" name="Oval 20"/>
          <p:cNvSpPr>
            <a:spLocks noChangeArrowheads="1"/>
          </p:cNvSpPr>
          <p:nvPr/>
        </p:nvSpPr>
        <p:spPr bwMode="auto">
          <a:xfrm>
            <a:off x="2101850" y="51117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4821" name="Line 21"/>
          <p:cNvSpPr>
            <a:spLocks noChangeShapeType="1"/>
          </p:cNvSpPr>
          <p:nvPr/>
        </p:nvSpPr>
        <p:spPr bwMode="auto">
          <a:xfrm flipV="1">
            <a:off x="1397000" y="2641600"/>
            <a:ext cx="635000" cy="6604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4822" name="Line 22"/>
          <p:cNvSpPr>
            <a:spLocks noChangeShapeType="1"/>
          </p:cNvSpPr>
          <p:nvPr/>
        </p:nvSpPr>
        <p:spPr bwMode="auto">
          <a:xfrm>
            <a:off x="2540000" y="16002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4823" name="Line 23"/>
          <p:cNvSpPr>
            <a:spLocks noChangeShapeType="1"/>
          </p:cNvSpPr>
          <p:nvPr/>
        </p:nvSpPr>
        <p:spPr bwMode="auto">
          <a:xfrm>
            <a:off x="2463800" y="1701800"/>
            <a:ext cx="1397000" cy="6350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204824" name="Line 24"/>
          <p:cNvSpPr>
            <a:spLocks noChangeShapeType="1"/>
          </p:cNvSpPr>
          <p:nvPr/>
        </p:nvSpPr>
        <p:spPr bwMode="auto">
          <a:xfrm>
            <a:off x="2540000" y="43434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4825" name="Line 25"/>
          <p:cNvSpPr>
            <a:spLocks noChangeShapeType="1"/>
          </p:cNvSpPr>
          <p:nvPr/>
        </p:nvSpPr>
        <p:spPr bwMode="auto">
          <a:xfrm flipV="1">
            <a:off x="2463800" y="4394200"/>
            <a:ext cx="1397000" cy="7366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4826" name="Line 26"/>
          <p:cNvSpPr>
            <a:spLocks noChangeShapeType="1"/>
          </p:cNvSpPr>
          <p:nvPr/>
        </p:nvSpPr>
        <p:spPr bwMode="auto">
          <a:xfrm>
            <a:off x="2463800" y="4521200"/>
            <a:ext cx="1397000" cy="5588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204827" name="Line 27"/>
          <p:cNvSpPr>
            <a:spLocks noChangeShapeType="1"/>
          </p:cNvSpPr>
          <p:nvPr/>
        </p:nvSpPr>
        <p:spPr bwMode="auto">
          <a:xfrm>
            <a:off x="2540000" y="25146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4828" name="Line 28"/>
          <p:cNvSpPr>
            <a:spLocks noChangeShapeType="1"/>
          </p:cNvSpPr>
          <p:nvPr/>
        </p:nvSpPr>
        <p:spPr bwMode="auto">
          <a:xfrm>
            <a:off x="2540000" y="34290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4829" name="Line 29"/>
          <p:cNvSpPr>
            <a:spLocks noChangeShapeType="1"/>
          </p:cNvSpPr>
          <p:nvPr/>
        </p:nvSpPr>
        <p:spPr bwMode="auto">
          <a:xfrm>
            <a:off x="2463800" y="3606800"/>
            <a:ext cx="1397000" cy="5588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4830" name="Line 30"/>
          <p:cNvSpPr>
            <a:spLocks noChangeShapeType="1"/>
          </p:cNvSpPr>
          <p:nvPr/>
        </p:nvSpPr>
        <p:spPr bwMode="auto">
          <a:xfrm>
            <a:off x="4368800" y="1600200"/>
            <a:ext cx="12446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4831" name="Line 31"/>
          <p:cNvSpPr>
            <a:spLocks noChangeShapeType="1"/>
          </p:cNvSpPr>
          <p:nvPr/>
        </p:nvSpPr>
        <p:spPr bwMode="auto">
          <a:xfrm flipV="1">
            <a:off x="4368800" y="1727200"/>
            <a:ext cx="1320800" cy="7366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4832" name="Line 32"/>
          <p:cNvSpPr>
            <a:spLocks noChangeShapeType="1"/>
          </p:cNvSpPr>
          <p:nvPr/>
        </p:nvSpPr>
        <p:spPr bwMode="auto">
          <a:xfrm>
            <a:off x="4368800" y="1701800"/>
            <a:ext cx="1320800" cy="6350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4833" name="Line 33"/>
          <p:cNvSpPr>
            <a:spLocks noChangeShapeType="1"/>
          </p:cNvSpPr>
          <p:nvPr/>
        </p:nvSpPr>
        <p:spPr bwMode="auto">
          <a:xfrm>
            <a:off x="4368800" y="25146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4834" name="Line 34"/>
          <p:cNvSpPr>
            <a:spLocks noChangeShapeType="1"/>
          </p:cNvSpPr>
          <p:nvPr/>
        </p:nvSpPr>
        <p:spPr bwMode="auto">
          <a:xfrm flipV="1">
            <a:off x="4368800" y="2565400"/>
            <a:ext cx="1397000" cy="7366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4835" name="Line 35"/>
          <p:cNvSpPr>
            <a:spLocks noChangeShapeType="1"/>
          </p:cNvSpPr>
          <p:nvPr/>
        </p:nvSpPr>
        <p:spPr bwMode="auto">
          <a:xfrm>
            <a:off x="4292600" y="1701800"/>
            <a:ext cx="1473200" cy="15494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4836" name="Line 36"/>
          <p:cNvSpPr>
            <a:spLocks noChangeShapeType="1"/>
          </p:cNvSpPr>
          <p:nvPr/>
        </p:nvSpPr>
        <p:spPr bwMode="auto">
          <a:xfrm flipV="1">
            <a:off x="4368800" y="3479800"/>
            <a:ext cx="1320800" cy="7366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4837" name="Line 37"/>
          <p:cNvSpPr>
            <a:spLocks noChangeShapeType="1"/>
          </p:cNvSpPr>
          <p:nvPr/>
        </p:nvSpPr>
        <p:spPr bwMode="auto">
          <a:xfrm flipV="1">
            <a:off x="4368800" y="3556000"/>
            <a:ext cx="1397000" cy="15748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4838" name="Line 38"/>
          <p:cNvSpPr>
            <a:spLocks noChangeShapeType="1"/>
          </p:cNvSpPr>
          <p:nvPr/>
        </p:nvSpPr>
        <p:spPr bwMode="auto">
          <a:xfrm>
            <a:off x="4368800" y="43434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4839" name="Line 39"/>
          <p:cNvSpPr>
            <a:spLocks noChangeShapeType="1"/>
          </p:cNvSpPr>
          <p:nvPr/>
        </p:nvSpPr>
        <p:spPr bwMode="auto">
          <a:xfrm>
            <a:off x="4368800" y="3606800"/>
            <a:ext cx="1320800" cy="5588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4840" name="Line 40"/>
          <p:cNvSpPr>
            <a:spLocks noChangeShapeType="1"/>
          </p:cNvSpPr>
          <p:nvPr/>
        </p:nvSpPr>
        <p:spPr bwMode="auto">
          <a:xfrm flipH="1" flipV="1">
            <a:off x="2489200" y="1651000"/>
            <a:ext cx="3251200" cy="8128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4841" name="Line 41"/>
          <p:cNvSpPr>
            <a:spLocks noChangeShapeType="1"/>
          </p:cNvSpPr>
          <p:nvPr/>
        </p:nvSpPr>
        <p:spPr bwMode="auto">
          <a:xfrm flipH="1">
            <a:off x="2413000" y="3454400"/>
            <a:ext cx="3327400" cy="7874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4842" name="Arc 42"/>
          <p:cNvSpPr>
            <a:spLocks/>
          </p:cNvSpPr>
          <p:nvPr/>
        </p:nvSpPr>
        <p:spPr bwMode="auto">
          <a:xfrm>
            <a:off x="1093788" y="1398588"/>
            <a:ext cx="1117600" cy="1727200"/>
          </a:xfrm>
          <a:custGeom>
            <a:avLst/>
            <a:gdLst>
              <a:gd name="G0" fmla="+- 21600 0 0"/>
              <a:gd name="G1" fmla="+- 21600 0 0"/>
              <a:gd name="G2" fmla="+- 21600 0 0"/>
              <a:gd name="T0" fmla="*/ 0 w 21600"/>
              <a:gd name="T1" fmla="*/ 21600 h 21600"/>
              <a:gd name="T2" fmla="*/ 21569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2"/>
                  <a:pt x="9651" y="17"/>
                  <a:pt x="21569" y="0"/>
                </a:cubicBezTo>
              </a:path>
              <a:path w="21600" h="21600" stroke="0" extrusionOk="0">
                <a:moveTo>
                  <a:pt x="0" y="21600"/>
                </a:moveTo>
                <a:cubicBezTo>
                  <a:pt x="0" y="9682"/>
                  <a:pt x="9651" y="17"/>
                  <a:pt x="21569" y="0"/>
                </a:cubicBezTo>
                <a:lnTo>
                  <a:pt x="21600" y="21600"/>
                </a:lnTo>
                <a:close/>
              </a:path>
            </a:pathLst>
          </a:custGeom>
          <a:noFill/>
          <a:ln w="50800" cap="rnd">
            <a:solidFill>
              <a:schemeClr val="tx1"/>
            </a:solidFill>
            <a:round/>
            <a:headEnd type="triangle" w="med" len="med"/>
            <a:tailEnd/>
          </a:ln>
          <a:effectLst/>
        </p:spPr>
        <p:txBody>
          <a:bodyPr wrap="none" anchor="ctr"/>
          <a:lstStyle/>
          <a:p>
            <a:endParaRPr lang="en-US"/>
          </a:p>
        </p:txBody>
      </p:sp>
      <p:sp>
        <p:nvSpPr>
          <p:cNvPr id="204843" name="Arc 43"/>
          <p:cNvSpPr>
            <a:spLocks/>
          </p:cNvSpPr>
          <p:nvPr/>
        </p:nvSpPr>
        <p:spPr bwMode="auto">
          <a:xfrm rot="10800000">
            <a:off x="1065213" y="3722688"/>
            <a:ext cx="1119187" cy="1727200"/>
          </a:xfrm>
          <a:custGeom>
            <a:avLst/>
            <a:gdLst>
              <a:gd name="G0" fmla="+- 31 0 0"/>
              <a:gd name="G1" fmla="+- 21600 0 0"/>
              <a:gd name="G2" fmla="+- 21600 0 0"/>
              <a:gd name="T0" fmla="*/ 0 w 21631"/>
              <a:gd name="T1" fmla="*/ 0 h 21600"/>
              <a:gd name="T2" fmla="*/ 21631 w 21631"/>
              <a:gd name="T3" fmla="*/ 21600 h 21600"/>
              <a:gd name="T4" fmla="*/ 31 w 21631"/>
              <a:gd name="T5" fmla="*/ 21600 h 21600"/>
            </a:gdLst>
            <a:ahLst/>
            <a:cxnLst>
              <a:cxn ang="0">
                <a:pos x="T0" y="T1"/>
              </a:cxn>
              <a:cxn ang="0">
                <a:pos x="T2" y="T3"/>
              </a:cxn>
              <a:cxn ang="0">
                <a:pos x="T4" y="T5"/>
              </a:cxn>
            </a:cxnLst>
            <a:rect l="0" t="0" r="r" b="b"/>
            <a:pathLst>
              <a:path w="21631" h="21600" fill="none" extrusionOk="0">
                <a:moveTo>
                  <a:pt x="0" y="0"/>
                </a:moveTo>
                <a:cubicBezTo>
                  <a:pt x="10" y="0"/>
                  <a:pt x="20" y="-1"/>
                  <a:pt x="31" y="0"/>
                </a:cubicBezTo>
                <a:cubicBezTo>
                  <a:pt x="11960" y="0"/>
                  <a:pt x="21631" y="9670"/>
                  <a:pt x="21631" y="21600"/>
                </a:cubicBezTo>
              </a:path>
              <a:path w="21631" h="21600" stroke="0" extrusionOk="0">
                <a:moveTo>
                  <a:pt x="0" y="0"/>
                </a:moveTo>
                <a:cubicBezTo>
                  <a:pt x="10" y="0"/>
                  <a:pt x="20" y="-1"/>
                  <a:pt x="31" y="0"/>
                </a:cubicBezTo>
                <a:cubicBezTo>
                  <a:pt x="11960" y="0"/>
                  <a:pt x="21631" y="9670"/>
                  <a:pt x="21631" y="21600"/>
                </a:cubicBezTo>
                <a:lnTo>
                  <a:pt x="31" y="21600"/>
                </a:lnTo>
                <a:close/>
              </a:path>
            </a:pathLst>
          </a:custGeom>
          <a:noFill/>
          <a:ln w="50800" cap="rnd">
            <a:solidFill>
              <a:schemeClr val="tx1"/>
            </a:solidFill>
            <a:round/>
            <a:headEnd/>
            <a:tailEnd type="triangle" w="med" len="med"/>
          </a:ln>
          <a:effectLst/>
        </p:spPr>
        <p:txBody>
          <a:bodyPr wrap="none" anchor="ctr"/>
          <a:lstStyle/>
          <a:p>
            <a:endParaRPr lang="en-US"/>
          </a:p>
        </p:txBody>
      </p:sp>
      <p:sp>
        <p:nvSpPr>
          <p:cNvPr id="204844" name="Arc 44"/>
          <p:cNvSpPr>
            <a:spLocks/>
          </p:cNvSpPr>
          <p:nvPr/>
        </p:nvSpPr>
        <p:spPr bwMode="auto">
          <a:xfrm>
            <a:off x="1017588" y="1093788"/>
            <a:ext cx="1193800" cy="1955800"/>
          </a:xfrm>
          <a:custGeom>
            <a:avLst/>
            <a:gdLst>
              <a:gd name="G0" fmla="+- 21600 0 0"/>
              <a:gd name="G1" fmla="+- 21600 0 0"/>
              <a:gd name="G2" fmla="+- 21600 0 0"/>
              <a:gd name="T0" fmla="*/ 0 w 21600"/>
              <a:gd name="T1" fmla="*/ 21600 h 21600"/>
              <a:gd name="T2" fmla="*/ 21571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1"/>
                  <a:pt x="9652" y="16"/>
                  <a:pt x="21571" y="0"/>
                </a:cubicBezTo>
              </a:path>
              <a:path w="21600" h="21600" stroke="0" extrusionOk="0">
                <a:moveTo>
                  <a:pt x="0" y="21600"/>
                </a:moveTo>
                <a:cubicBezTo>
                  <a:pt x="0" y="9681"/>
                  <a:pt x="9652" y="16"/>
                  <a:pt x="21571" y="0"/>
                </a:cubicBezTo>
                <a:lnTo>
                  <a:pt x="21600" y="21600"/>
                </a:lnTo>
                <a:close/>
              </a:path>
            </a:pathLst>
          </a:custGeom>
          <a:noFill/>
          <a:ln w="50800" cap="rnd">
            <a:solidFill>
              <a:schemeClr val="tx1"/>
            </a:solidFill>
            <a:round/>
            <a:headEnd type="triangle" w="med" len="med"/>
            <a:tailEnd/>
          </a:ln>
          <a:effectLst/>
        </p:spPr>
        <p:txBody>
          <a:bodyPr wrap="none" anchor="ctr"/>
          <a:lstStyle/>
          <a:p>
            <a:endParaRPr lang="en-US"/>
          </a:p>
        </p:txBody>
      </p:sp>
      <p:sp>
        <p:nvSpPr>
          <p:cNvPr id="204845" name="Arc 45"/>
          <p:cNvSpPr>
            <a:spLocks/>
          </p:cNvSpPr>
          <p:nvPr/>
        </p:nvSpPr>
        <p:spPr bwMode="auto">
          <a:xfrm>
            <a:off x="928688" y="776288"/>
            <a:ext cx="1282700" cy="2273300"/>
          </a:xfrm>
          <a:custGeom>
            <a:avLst/>
            <a:gdLst>
              <a:gd name="G0" fmla="+- 21600 0 0"/>
              <a:gd name="G1" fmla="+- 21600 0 0"/>
              <a:gd name="G2" fmla="+- 21600 0 0"/>
              <a:gd name="T0" fmla="*/ 0 w 21600"/>
              <a:gd name="T1" fmla="*/ 21600 h 21600"/>
              <a:gd name="T2" fmla="*/ 21573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1"/>
                  <a:pt x="9654" y="14"/>
                  <a:pt x="21573" y="0"/>
                </a:cubicBezTo>
              </a:path>
              <a:path w="21600" h="21600" stroke="0" extrusionOk="0">
                <a:moveTo>
                  <a:pt x="0" y="21600"/>
                </a:moveTo>
                <a:cubicBezTo>
                  <a:pt x="0" y="9681"/>
                  <a:pt x="9654" y="14"/>
                  <a:pt x="21573" y="0"/>
                </a:cubicBezTo>
                <a:lnTo>
                  <a:pt x="21600" y="21600"/>
                </a:lnTo>
                <a:close/>
              </a:path>
            </a:pathLst>
          </a:custGeom>
          <a:noFill/>
          <a:ln w="25400" cap="rnd">
            <a:solidFill>
              <a:schemeClr val="tx1"/>
            </a:solidFill>
            <a:round/>
            <a:headEnd type="triangle" w="med" len="med"/>
            <a:tailEnd/>
          </a:ln>
          <a:effectLst/>
        </p:spPr>
        <p:txBody>
          <a:bodyPr wrap="none" anchor="ctr"/>
          <a:lstStyle/>
          <a:p>
            <a:endParaRPr lang="en-US"/>
          </a:p>
        </p:txBody>
      </p:sp>
      <p:sp>
        <p:nvSpPr>
          <p:cNvPr id="204846" name="Line 46"/>
          <p:cNvSpPr>
            <a:spLocks noChangeShapeType="1"/>
          </p:cNvSpPr>
          <p:nvPr/>
        </p:nvSpPr>
        <p:spPr bwMode="auto">
          <a:xfrm flipH="1" flipV="1">
            <a:off x="2184400" y="1041400"/>
            <a:ext cx="1955800" cy="431800"/>
          </a:xfrm>
          <a:prstGeom prst="line">
            <a:avLst/>
          </a:prstGeom>
          <a:noFill/>
          <a:ln w="50800">
            <a:solidFill>
              <a:schemeClr val="tx1"/>
            </a:solidFill>
            <a:round/>
            <a:headEnd/>
            <a:tailEnd/>
          </a:ln>
          <a:effectLst/>
        </p:spPr>
        <p:txBody>
          <a:bodyPr wrap="none" anchor="ctr"/>
          <a:lstStyle/>
          <a:p>
            <a:endParaRPr lang="en-US"/>
          </a:p>
        </p:txBody>
      </p:sp>
      <p:sp>
        <p:nvSpPr>
          <p:cNvPr id="204847" name="Line 47"/>
          <p:cNvSpPr>
            <a:spLocks noChangeShapeType="1"/>
          </p:cNvSpPr>
          <p:nvPr/>
        </p:nvSpPr>
        <p:spPr bwMode="auto">
          <a:xfrm flipH="1" flipV="1">
            <a:off x="2197100" y="749300"/>
            <a:ext cx="3759200" cy="711200"/>
          </a:xfrm>
          <a:prstGeom prst="line">
            <a:avLst/>
          </a:prstGeom>
          <a:noFill/>
          <a:ln w="25400">
            <a:solidFill>
              <a:schemeClr val="tx1"/>
            </a:solidFill>
            <a:round/>
            <a:headEnd/>
            <a:tailEnd/>
          </a:ln>
          <a:effectLst/>
        </p:spPr>
        <p:txBody>
          <a:bodyPr wrap="none" anchor="ctr"/>
          <a:lstStyle/>
          <a:p>
            <a:endParaRPr lang="en-US"/>
          </a:p>
        </p:txBody>
      </p:sp>
      <p:sp>
        <p:nvSpPr>
          <p:cNvPr id="204848" name="Arc 48"/>
          <p:cNvSpPr>
            <a:spLocks/>
          </p:cNvSpPr>
          <p:nvPr/>
        </p:nvSpPr>
        <p:spPr bwMode="auto">
          <a:xfrm rot="10800000">
            <a:off x="989013" y="3836988"/>
            <a:ext cx="1195387" cy="1955800"/>
          </a:xfrm>
          <a:custGeom>
            <a:avLst/>
            <a:gdLst>
              <a:gd name="G0" fmla="+- 29 0 0"/>
              <a:gd name="G1" fmla="+- 21600 0 0"/>
              <a:gd name="G2" fmla="+- 21600 0 0"/>
              <a:gd name="T0" fmla="*/ 0 w 21629"/>
              <a:gd name="T1" fmla="*/ 0 h 21600"/>
              <a:gd name="T2" fmla="*/ 21629 w 21629"/>
              <a:gd name="T3" fmla="*/ 21600 h 21600"/>
              <a:gd name="T4" fmla="*/ 29 w 21629"/>
              <a:gd name="T5" fmla="*/ 21600 h 21600"/>
            </a:gdLst>
            <a:ahLst/>
            <a:cxnLst>
              <a:cxn ang="0">
                <a:pos x="T0" y="T1"/>
              </a:cxn>
              <a:cxn ang="0">
                <a:pos x="T2" y="T3"/>
              </a:cxn>
              <a:cxn ang="0">
                <a:pos x="T4" y="T5"/>
              </a:cxn>
            </a:cxnLst>
            <a:rect l="0" t="0" r="r" b="b"/>
            <a:pathLst>
              <a:path w="21629" h="21600" fill="none" extrusionOk="0">
                <a:moveTo>
                  <a:pt x="0" y="0"/>
                </a:moveTo>
                <a:cubicBezTo>
                  <a:pt x="9" y="0"/>
                  <a:pt x="19" y="-1"/>
                  <a:pt x="29" y="0"/>
                </a:cubicBezTo>
                <a:cubicBezTo>
                  <a:pt x="11958" y="0"/>
                  <a:pt x="21629" y="9670"/>
                  <a:pt x="21629" y="21600"/>
                </a:cubicBezTo>
              </a:path>
              <a:path w="21629" h="21600" stroke="0" extrusionOk="0">
                <a:moveTo>
                  <a:pt x="0" y="0"/>
                </a:moveTo>
                <a:cubicBezTo>
                  <a:pt x="9" y="0"/>
                  <a:pt x="19" y="-1"/>
                  <a:pt x="29" y="0"/>
                </a:cubicBezTo>
                <a:cubicBezTo>
                  <a:pt x="11958" y="0"/>
                  <a:pt x="21629" y="9670"/>
                  <a:pt x="21629" y="21600"/>
                </a:cubicBezTo>
                <a:lnTo>
                  <a:pt x="29" y="21600"/>
                </a:lnTo>
                <a:close/>
              </a:path>
            </a:pathLst>
          </a:custGeom>
          <a:noFill/>
          <a:ln w="50800" cap="rnd">
            <a:solidFill>
              <a:schemeClr val="tx1"/>
            </a:solidFill>
            <a:round/>
            <a:headEnd/>
            <a:tailEnd type="triangle" w="med" len="med"/>
          </a:ln>
          <a:effectLst/>
        </p:spPr>
        <p:txBody>
          <a:bodyPr wrap="none" anchor="ctr"/>
          <a:lstStyle/>
          <a:p>
            <a:endParaRPr lang="en-US"/>
          </a:p>
        </p:txBody>
      </p:sp>
      <p:sp>
        <p:nvSpPr>
          <p:cNvPr id="204849" name="Line 49"/>
          <p:cNvSpPr>
            <a:spLocks noChangeShapeType="1"/>
          </p:cNvSpPr>
          <p:nvPr/>
        </p:nvSpPr>
        <p:spPr bwMode="auto">
          <a:xfrm flipH="1">
            <a:off x="2184400" y="5435600"/>
            <a:ext cx="1955800" cy="330200"/>
          </a:xfrm>
          <a:prstGeom prst="line">
            <a:avLst/>
          </a:prstGeom>
          <a:noFill/>
          <a:ln w="50800">
            <a:solidFill>
              <a:schemeClr val="tx1"/>
            </a:solidFill>
            <a:round/>
            <a:headEnd/>
            <a:tailEnd/>
          </a:ln>
          <a:effectLst/>
        </p:spPr>
        <p:txBody>
          <a:bodyPr wrap="none" anchor="ctr"/>
          <a:lstStyle/>
          <a:p>
            <a:endParaRPr lang="en-US"/>
          </a:p>
        </p:txBody>
      </p:sp>
      <p:sp>
        <p:nvSpPr>
          <p:cNvPr id="204850" name="Arc 50"/>
          <p:cNvSpPr>
            <a:spLocks/>
          </p:cNvSpPr>
          <p:nvPr/>
        </p:nvSpPr>
        <p:spPr bwMode="auto">
          <a:xfrm rot="10800000">
            <a:off x="912813" y="3748088"/>
            <a:ext cx="1284287" cy="2273300"/>
          </a:xfrm>
          <a:custGeom>
            <a:avLst/>
            <a:gdLst>
              <a:gd name="G0" fmla="+- 27 0 0"/>
              <a:gd name="G1" fmla="+- 21600 0 0"/>
              <a:gd name="G2" fmla="+- 21600 0 0"/>
              <a:gd name="T0" fmla="*/ 0 w 21627"/>
              <a:gd name="T1" fmla="*/ 0 h 21600"/>
              <a:gd name="T2" fmla="*/ 21627 w 21627"/>
              <a:gd name="T3" fmla="*/ 21600 h 21600"/>
              <a:gd name="T4" fmla="*/ 27 w 21627"/>
              <a:gd name="T5" fmla="*/ 21600 h 21600"/>
            </a:gdLst>
            <a:ahLst/>
            <a:cxnLst>
              <a:cxn ang="0">
                <a:pos x="T0" y="T1"/>
              </a:cxn>
              <a:cxn ang="0">
                <a:pos x="T2" y="T3"/>
              </a:cxn>
              <a:cxn ang="0">
                <a:pos x="T4" y="T5"/>
              </a:cxn>
            </a:cxnLst>
            <a:rect l="0" t="0" r="r" b="b"/>
            <a:pathLst>
              <a:path w="21627" h="21600" fill="none" extrusionOk="0">
                <a:moveTo>
                  <a:pt x="0" y="0"/>
                </a:moveTo>
                <a:cubicBezTo>
                  <a:pt x="9" y="0"/>
                  <a:pt x="18" y="-1"/>
                  <a:pt x="27" y="0"/>
                </a:cubicBezTo>
                <a:cubicBezTo>
                  <a:pt x="11956" y="0"/>
                  <a:pt x="21627" y="9670"/>
                  <a:pt x="21627" y="21600"/>
                </a:cubicBezTo>
              </a:path>
              <a:path w="21627" h="21600" stroke="0" extrusionOk="0">
                <a:moveTo>
                  <a:pt x="0" y="0"/>
                </a:moveTo>
                <a:cubicBezTo>
                  <a:pt x="9" y="0"/>
                  <a:pt x="18" y="-1"/>
                  <a:pt x="27" y="0"/>
                </a:cubicBezTo>
                <a:cubicBezTo>
                  <a:pt x="11956" y="0"/>
                  <a:pt x="21627" y="9670"/>
                  <a:pt x="21627" y="21600"/>
                </a:cubicBezTo>
                <a:lnTo>
                  <a:pt x="27" y="21600"/>
                </a:lnTo>
                <a:close/>
              </a:path>
            </a:pathLst>
          </a:custGeom>
          <a:noFill/>
          <a:ln w="25400" cap="rnd">
            <a:solidFill>
              <a:schemeClr val="tx1"/>
            </a:solidFill>
            <a:round/>
            <a:headEnd/>
            <a:tailEnd type="triangle" w="med" len="med"/>
          </a:ln>
          <a:effectLst/>
        </p:spPr>
        <p:txBody>
          <a:bodyPr wrap="none" anchor="ctr"/>
          <a:lstStyle/>
          <a:p>
            <a:endParaRPr lang="en-US"/>
          </a:p>
        </p:txBody>
      </p:sp>
      <p:sp>
        <p:nvSpPr>
          <p:cNvPr id="204851" name="Arc 51"/>
          <p:cNvSpPr>
            <a:spLocks/>
          </p:cNvSpPr>
          <p:nvPr/>
        </p:nvSpPr>
        <p:spPr bwMode="auto">
          <a:xfrm>
            <a:off x="2133600" y="4495800"/>
            <a:ext cx="3797300" cy="1511300"/>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5400" cap="rnd">
            <a:solidFill>
              <a:schemeClr val="tx1"/>
            </a:solidFill>
            <a:round/>
            <a:headEnd/>
            <a:tailEnd/>
          </a:ln>
          <a:effectLst/>
        </p:spPr>
        <p:txBody>
          <a:bodyPr wrap="none" anchor="ctr"/>
          <a:lstStyle/>
          <a:p>
            <a:endParaRPr lang="en-US"/>
          </a:p>
        </p:txBody>
      </p:sp>
      <p:pic>
        <p:nvPicPr>
          <p:cNvPr id="204852" name="Picture 52" descr="A:\images\Slide_2.jpg"/>
          <p:cNvPicPr>
            <a:picLocks noChangeAspect="1" noChangeArrowheads="1"/>
          </p:cNvPicPr>
          <p:nvPr/>
        </p:nvPicPr>
        <p:blipFill>
          <a:blip r:embed="rId4" cstate="print"/>
          <a:srcRect l="-23" r="885" b="893"/>
          <a:stretch>
            <a:fillRect/>
          </a:stretch>
        </p:blipFill>
        <p:spPr bwMode="auto">
          <a:xfrm>
            <a:off x="1600200" y="838200"/>
            <a:ext cx="1239838" cy="1295400"/>
          </a:xfrm>
          <a:prstGeom prst="rect">
            <a:avLst/>
          </a:prstGeom>
          <a:noFill/>
        </p:spPr>
      </p:pic>
      <p:pic>
        <p:nvPicPr>
          <p:cNvPr id="204854" name="Picture 54" descr="A:\782.JPG"/>
          <p:cNvPicPr>
            <a:picLocks noChangeAspect="1" noChangeArrowheads="1"/>
          </p:cNvPicPr>
          <p:nvPr/>
        </p:nvPicPr>
        <p:blipFill>
          <a:blip r:embed="rId5" cstate="print"/>
          <a:srcRect/>
          <a:stretch>
            <a:fillRect/>
          </a:stretch>
        </p:blipFill>
        <p:spPr bwMode="auto">
          <a:xfrm>
            <a:off x="1752600" y="3886200"/>
            <a:ext cx="1143000" cy="1981200"/>
          </a:xfrm>
          <a:prstGeom prst="rect">
            <a:avLst/>
          </a:prstGeom>
          <a:noFill/>
        </p:spPr>
      </p:pic>
      <p:pic>
        <p:nvPicPr>
          <p:cNvPr id="204855" name="Picture 55" descr="A:\785.JPG"/>
          <p:cNvPicPr>
            <a:picLocks noChangeAspect="1" noChangeArrowheads="1"/>
          </p:cNvPicPr>
          <p:nvPr/>
        </p:nvPicPr>
        <p:blipFill>
          <a:blip r:embed="rId6" cstate="print"/>
          <a:srcRect/>
          <a:stretch>
            <a:fillRect/>
          </a:stretch>
        </p:blipFill>
        <p:spPr bwMode="auto">
          <a:xfrm>
            <a:off x="1752600" y="2895600"/>
            <a:ext cx="1309688" cy="922338"/>
          </a:xfrm>
          <a:prstGeom prst="rect">
            <a:avLst/>
          </a:prstGeom>
          <a:noFill/>
        </p:spPr>
      </p:pic>
      <p:pic>
        <p:nvPicPr>
          <p:cNvPr id="204856" name="Picture 56" descr="A:\784.JPG"/>
          <p:cNvPicPr>
            <a:picLocks noChangeAspect="1" noChangeArrowheads="1"/>
          </p:cNvPicPr>
          <p:nvPr/>
        </p:nvPicPr>
        <p:blipFill>
          <a:blip r:embed="rId7" cstate="print"/>
          <a:srcRect/>
          <a:stretch>
            <a:fillRect/>
          </a:stretch>
        </p:blipFill>
        <p:spPr bwMode="auto">
          <a:xfrm>
            <a:off x="1752600" y="2209800"/>
            <a:ext cx="1085850" cy="819150"/>
          </a:xfrm>
          <a:prstGeom prst="rect">
            <a:avLst/>
          </a:prstGeom>
          <a:noFill/>
        </p:spPr>
      </p:pic>
      <p:pic>
        <p:nvPicPr>
          <p:cNvPr id="204857" name="Picture 57" descr="A:\spring4.jpg"/>
          <p:cNvPicPr>
            <a:picLocks noChangeAspect="1" noChangeArrowheads="1"/>
          </p:cNvPicPr>
          <p:nvPr/>
        </p:nvPicPr>
        <p:blipFill>
          <a:blip r:embed="rId8" cstate="print"/>
          <a:srcRect/>
          <a:stretch>
            <a:fillRect/>
          </a:stretch>
        </p:blipFill>
        <p:spPr bwMode="auto">
          <a:xfrm>
            <a:off x="3352800" y="1828800"/>
            <a:ext cx="1447800" cy="1042988"/>
          </a:xfrm>
          <a:prstGeom prst="rect">
            <a:avLst/>
          </a:prstGeom>
          <a:noFill/>
        </p:spPr>
      </p:pic>
      <p:pic>
        <p:nvPicPr>
          <p:cNvPr id="204859" name="Picture 59" descr="A:\795.JPG"/>
          <p:cNvPicPr>
            <a:picLocks noChangeAspect="1" noChangeArrowheads="1"/>
          </p:cNvPicPr>
          <p:nvPr/>
        </p:nvPicPr>
        <p:blipFill>
          <a:blip r:embed="rId9" cstate="print"/>
          <a:srcRect/>
          <a:stretch>
            <a:fillRect/>
          </a:stretch>
        </p:blipFill>
        <p:spPr bwMode="auto">
          <a:xfrm>
            <a:off x="4953000" y="1981200"/>
            <a:ext cx="1600200" cy="1412875"/>
          </a:xfrm>
          <a:prstGeom prst="rect">
            <a:avLst/>
          </a:prstGeom>
          <a:noFill/>
        </p:spPr>
      </p:pic>
      <p:pic>
        <p:nvPicPr>
          <p:cNvPr id="204860" name="Picture 60" descr="A:\831.JPG"/>
          <p:cNvPicPr>
            <a:picLocks noChangeAspect="1" noChangeArrowheads="1"/>
          </p:cNvPicPr>
          <p:nvPr/>
        </p:nvPicPr>
        <p:blipFill>
          <a:blip r:embed="rId10" cstate="print"/>
          <a:srcRect/>
          <a:stretch>
            <a:fillRect/>
          </a:stretch>
        </p:blipFill>
        <p:spPr bwMode="auto">
          <a:xfrm>
            <a:off x="4876800" y="935038"/>
            <a:ext cx="1666875" cy="1139825"/>
          </a:xfrm>
          <a:prstGeom prst="rect">
            <a:avLst/>
          </a:prstGeom>
          <a:noFill/>
        </p:spPr>
      </p:pic>
      <p:pic>
        <p:nvPicPr>
          <p:cNvPr id="204861" name="Picture 61" descr="A:\mononchus.JPG"/>
          <p:cNvPicPr>
            <a:picLocks noChangeAspect="1" noChangeArrowheads="1"/>
          </p:cNvPicPr>
          <p:nvPr/>
        </p:nvPicPr>
        <p:blipFill>
          <a:blip r:embed="rId11" cstate="print"/>
          <a:srcRect/>
          <a:stretch>
            <a:fillRect/>
          </a:stretch>
        </p:blipFill>
        <p:spPr bwMode="auto">
          <a:xfrm>
            <a:off x="5411788" y="3200400"/>
            <a:ext cx="1208087" cy="1828800"/>
          </a:xfrm>
          <a:prstGeom prst="rect">
            <a:avLst/>
          </a:prstGeom>
          <a:noFill/>
        </p:spPr>
      </p:pic>
      <p:pic>
        <p:nvPicPr>
          <p:cNvPr id="204862" name="Picture 62" descr="A:\aphelenchus.jpg"/>
          <p:cNvPicPr>
            <a:picLocks noChangeAspect="1" noChangeArrowheads="1"/>
          </p:cNvPicPr>
          <p:nvPr/>
        </p:nvPicPr>
        <p:blipFill>
          <a:blip r:embed="rId12" cstate="print"/>
          <a:srcRect/>
          <a:stretch>
            <a:fillRect/>
          </a:stretch>
        </p:blipFill>
        <p:spPr bwMode="auto">
          <a:xfrm>
            <a:off x="3200400" y="2743200"/>
            <a:ext cx="1447800" cy="858838"/>
          </a:xfrm>
          <a:prstGeom prst="rect">
            <a:avLst/>
          </a:prstGeom>
          <a:noFill/>
        </p:spPr>
      </p:pic>
      <p:pic>
        <p:nvPicPr>
          <p:cNvPr id="204863" name="Picture 63" descr="A:\788.JPG"/>
          <p:cNvPicPr>
            <a:picLocks noChangeAspect="1" noChangeArrowheads="1"/>
          </p:cNvPicPr>
          <p:nvPr/>
        </p:nvPicPr>
        <p:blipFill>
          <a:blip r:embed="rId13" cstate="print"/>
          <a:srcRect/>
          <a:stretch>
            <a:fillRect/>
          </a:stretch>
        </p:blipFill>
        <p:spPr bwMode="auto">
          <a:xfrm>
            <a:off x="2971800" y="4876800"/>
            <a:ext cx="1219200" cy="744538"/>
          </a:xfrm>
          <a:prstGeom prst="rect">
            <a:avLst/>
          </a:prstGeom>
          <a:noFill/>
        </p:spPr>
      </p:pic>
      <p:pic>
        <p:nvPicPr>
          <p:cNvPr id="204866" name="Picture 66" descr="A:\783.JPG"/>
          <p:cNvPicPr>
            <a:picLocks noChangeAspect="1" noChangeArrowheads="1"/>
          </p:cNvPicPr>
          <p:nvPr/>
        </p:nvPicPr>
        <p:blipFill>
          <a:blip r:embed="rId14" cstate="print"/>
          <a:srcRect/>
          <a:stretch>
            <a:fillRect/>
          </a:stretch>
        </p:blipFill>
        <p:spPr bwMode="auto">
          <a:xfrm>
            <a:off x="1447800" y="5562600"/>
            <a:ext cx="1122363" cy="823913"/>
          </a:xfrm>
          <a:prstGeom prst="rect">
            <a:avLst/>
          </a:prstGeom>
          <a:noFill/>
        </p:spPr>
      </p:pic>
      <p:sp>
        <p:nvSpPr>
          <p:cNvPr id="204867" name="Text Box 67"/>
          <p:cNvSpPr txBox="1">
            <a:spLocks noChangeArrowheads="1"/>
          </p:cNvSpPr>
          <p:nvPr/>
        </p:nvSpPr>
        <p:spPr bwMode="auto">
          <a:xfrm>
            <a:off x="0" y="-2232"/>
            <a:ext cx="5373587" cy="461665"/>
          </a:xfrm>
          <a:prstGeom prst="rect">
            <a:avLst/>
          </a:prstGeom>
          <a:noFill/>
          <a:ln w="12700">
            <a:noFill/>
            <a:miter lim="800000"/>
            <a:headEnd/>
            <a:tailEnd/>
          </a:ln>
          <a:effectLst/>
        </p:spPr>
        <p:txBody>
          <a:bodyPr wrap="none" anchor="ctr">
            <a:spAutoFit/>
          </a:bodyPr>
          <a:lstStyle/>
          <a:p>
            <a:r>
              <a:rPr lang="en-US" sz="2400" i="0" dirty="0" err="1" smtClean="0"/>
              <a:t>Efectos</a:t>
            </a:r>
            <a:r>
              <a:rPr lang="en-US" sz="2400" dirty="0" smtClean="0"/>
              <a:t> de </a:t>
            </a:r>
            <a:r>
              <a:rPr lang="en-US" sz="2400" dirty="0" err="1" smtClean="0"/>
              <a:t>perturbaciónes</a:t>
            </a:r>
            <a:r>
              <a:rPr lang="en-US" sz="2400" dirty="0" smtClean="0"/>
              <a:t> </a:t>
            </a:r>
            <a:r>
              <a:rPr lang="en-US" sz="2400" dirty="0" err="1" smtClean="0"/>
              <a:t>pequeños</a:t>
            </a:r>
            <a:endParaRPr lang="en-US" sz="2400" i="0" dirty="0"/>
          </a:p>
        </p:txBody>
      </p:sp>
      <p:pic>
        <p:nvPicPr>
          <p:cNvPr id="204869" name="Picture 69" descr="C:\My Documents\My Pictures\Transfer\Tardigrade.jpg"/>
          <p:cNvPicPr>
            <a:picLocks noChangeAspect="1" noChangeArrowheads="1"/>
          </p:cNvPicPr>
          <p:nvPr/>
        </p:nvPicPr>
        <p:blipFill>
          <a:blip r:embed="rId15" cstate="print"/>
          <a:srcRect/>
          <a:stretch>
            <a:fillRect/>
          </a:stretch>
        </p:blipFill>
        <p:spPr bwMode="auto">
          <a:xfrm>
            <a:off x="3327400" y="985838"/>
            <a:ext cx="1325563" cy="862012"/>
          </a:xfrm>
          <a:prstGeom prst="rect">
            <a:avLst/>
          </a:prstGeom>
          <a:noFill/>
        </p:spPr>
      </p:pic>
      <p:pic>
        <p:nvPicPr>
          <p:cNvPr id="204870" name="Picture 70"/>
          <p:cNvPicPr>
            <a:picLocks noChangeAspect="1" noChangeArrowheads="1"/>
          </p:cNvPicPr>
          <p:nvPr/>
        </p:nvPicPr>
        <p:blipFill>
          <a:blip r:embed="rId16" cstate="print"/>
          <a:srcRect/>
          <a:stretch>
            <a:fillRect/>
          </a:stretch>
        </p:blipFill>
        <p:spPr bwMode="auto">
          <a:xfrm>
            <a:off x="3536950" y="3582988"/>
            <a:ext cx="1039813" cy="1149350"/>
          </a:xfrm>
          <a:prstGeom prst="rect">
            <a:avLst/>
          </a:prstGeom>
          <a:noFill/>
          <a:ln w="12700">
            <a:noFill/>
            <a:miter lim="800000"/>
            <a:headEnd/>
            <a:tailEnd/>
          </a:ln>
          <a:effectLst/>
        </p:spPr>
      </p:pic>
      <p:pic>
        <p:nvPicPr>
          <p:cNvPr id="204865" name="Picture 65" descr="A:\787.JPG"/>
          <p:cNvPicPr>
            <a:picLocks noChangeAspect="1" noChangeArrowheads="1"/>
          </p:cNvPicPr>
          <p:nvPr/>
        </p:nvPicPr>
        <p:blipFill>
          <a:blip r:embed="rId17" cstate="print"/>
          <a:srcRect/>
          <a:stretch>
            <a:fillRect/>
          </a:stretch>
        </p:blipFill>
        <p:spPr bwMode="auto">
          <a:xfrm>
            <a:off x="3124200" y="4376738"/>
            <a:ext cx="1566863" cy="804862"/>
          </a:xfrm>
          <a:prstGeom prst="rect">
            <a:avLst/>
          </a:prstGeom>
          <a:noFill/>
        </p:spPr>
      </p:pic>
      <p:pic>
        <p:nvPicPr>
          <p:cNvPr id="204864" name="Picture 64" descr="A:\cruznema.JPG"/>
          <p:cNvPicPr>
            <a:picLocks noChangeAspect="1" noChangeArrowheads="1"/>
          </p:cNvPicPr>
          <p:nvPr/>
        </p:nvPicPr>
        <p:blipFill>
          <a:blip r:embed="rId18" cstate="print"/>
          <a:srcRect/>
          <a:stretch>
            <a:fillRect/>
          </a:stretch>
        </p:blipFill>
        <p:spPr bwMode="auto">
          <a:xfrm>
            <a:off x="4191000" y="5105400"/>
            <a:ext cx="684213" cy="1141413"/>
          </a:xfrm>
          <a:prstGeom prst="rect">
            <a:avLst/>
          </a:prstGeom>
          <a:noFill/>
        </p:spPr>
      </p:pic>
      <p:sp>
        <p:nvSpPr>
          <p:cNvPr id="68" name="TextBox 67"/>
          <p:cNvSpPr txBox="1"/>
          <p:nvPr/>
        </p:nvSpPr>
        <p:spPr>
          <a:xfrm>
            <a:off x="6629400" y="5638800"/>
            <a:ext cx="2621230" cy="1477328"/>
          </a:xfrm>
          <a:prstGeom prst="rect">
            <a:avLst/>
          </a:prstGeom>
          <a:noFill/>
        </p:spPr>
        <p:txBody>
          <a:bodyPr wrap="none" rtlCol="0">
            <a:spAutoFit/>
          </a:bodyPr>
          <a:lstStyle/>
          <a:p>
            <a:r>
              <a:rPr lang="en-US" dirty="0" err="1" smtClean="0"/>
              <a:t>labranzo</a:t>
            </a:r>
            <a:r>
              <a:rPr lang="en-US" dirty="0" smtClean="0"/>
              <a:t>, </a:t>
            </a:r>
            <a:r>
              <a:rPr lang="en-US" dirty="0" err="1" smtClean="0"/>
              <a:t>cultivo</a:t>
            </a:r>
            <a:r>
              <a:rPr lang="en-US" dirty="0" smtClean="0"/>
              <a:t>,</a:t>
            </a:r>
          </a:p>
          <a:p>
            <a:r>
              <a:rPr lang="en-US" dirty="0" err="1" smtClean="0"/>
              <a:t>reducción</a:t>
            </a:r>
            <a:r>
              <a:rPr lang="en-US" dirty="0" smtClean="0"/>
              <a:t> de </a:t>
            </a:r>
            <a:r>
              <a:rPr lang="en-US" dirty="0" err="1" smtClean="0"/>
              <a:t>diversidad</a:t>
            </a:r>
            <a:endParaRPr lang="en-US" dirty="0" smtClean="0"/>
          </a:p>
          <a:p>
            <a:r>
              <a:rPr lang="en-US" dirty="0" smtClean="0"/>
              <a:t>de </a:t>
            </a:r>
            <a:r>
              <a:rPr lang="en-US" dirty="0" err="1" smtClean="0"/>
              <a:t>plantas</a:t>
            </a:r>
            <a:endParaRPr lang="en-US" dirty="0" smtClean="0"/>
          </a:p>
          <a:p>
            <a:r>
              <a:rPr lang="en-US" dirty="0" smtClean="0"/>
              <a:t>y </a:t>
            </a:r>
            <a:r>
              <a:rPr lang="en-US" dirty="0" err="1" smtClean="0"/>
              <a:t>otros</a:t>
            </a:r>
            <a:endParaRPr lang="en-US" dirty="0" smtClean="0"/>
          </a:p>
          <a:p>
            <a:endParaRPr lang="en-US" dirty="0"/>
          </a:p>
        </p:txBody>
      </p:sp>
      <p:graphicFrame>
        <p:nvGraphicFramePr>
          <p:cNvPr id="74754" name="Object 87"/>
          <p:cNvGraphicFramePr>
            <a:graphicFrameLocks noChangeAspect="1"/>
          </p:cNvGraphicFramePr>
          <p:nvPr/>
        </p:nvGraphicFramePr>
        <p:xfrm>
          <a:off x="76200" y="3048000"/>
          <a:ext cx="660400" cy="738188"/>
        </p:xfrm>
        <a:graphic>
          <a:graphicData uri="http://schemas.openxmlformats.org/presentationml/2006/ole">
            <p:oleObj spid="_x0000_s74763" name="Clip" r:id="rId19" imgW="1493215" imgH="1686154" progId="">
              <p:embed/>
            </p:oleObj>
          </a:graphicData>
        </a:graphic>
      </p:graphicFrame>
    </p:spTree>
  </p:cSld>
  <p:clrMapOvr>
    <a:masterClrMapping/>
  </p:clrMapOvr>
  <p:transition spd="slow">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Oval 2"/>
          <p:cNvSpPr>
            <a:spLocks noChangeArrowheads="1"/>
          </p:cNvSpPr>
          <p:nvPr/>
        </p:nvSpPr>
        <p:spPr bwMode="auto">
          <a:xfrm>
            <a:off x="2101850" y="14541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2755" name="Oval 3"/>
          <p:cNvSpPr>
            <a:spLocks noChangeArrowheads="1"/>
          </p:cNvSpPr>
          <p:nvPr/>
        </p:nvSpPr>
        <p:spPr bwMode="auto">
          <a:xfrm>
            <a:off x="21018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2756" name="Oval 4"/>
          <p:cNvSpPr>
            <a:spLocks noChangeArrowheads="1"/>
          </p:cNvSpPr>
          <p:nvPr/>
        </p:nvSpPr>
        <p:spPr bwMode="auto">
          <a:xfrm>
            <a:off x="3968750" y="14541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2757" name="Oval 5"/>
          <p:cNvSpPr>
            <a:spLocks noChangeArrowheads="1"/>
          </p:cNvSpPr>
          <p:nvPr/>
        </p:nvSpPr>
        <p:spPr bwMode="auto">
          <a:xfrm>
            <a:off x="3968750" y="238760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2758" name="Oval 6"/>
          <p:cNvSpPr>
            <a:spLocks noChangeArrowheads="1"/>
          </p:cNvSpPr>
          <p:nvPr/>
        </p:nvSpPr>
        <p:spPr bwMode="auto">
          <a:xfrm>
            <a:off x="3968750" y="32829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2759" name="Oval 7"/>
          <p:cNvSpPr>
            <a:spLocks noChangeArrowheads="1"/>
          </p:cNvSpPr>
          <p:nvPr/>
        </p:nvSpPr>
        <p:spPr bwMode="auto">
          <a:xfrm>
            <a:off x="39687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2760" name="Oval 8"/>
          <p:cNvSpPr>
            <a:spLocks noChangeArrowheads="1"/>
          </p:cNvSpPr>
          <p:nvPr/>
        </p:nvSpPr>
        <p:spPr bwMode="auto">
          <a:xfrm>
            <a:off x="3968750" y="51117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2761" name="AutoShape 9"/>
          <p:cNvSpPr>
            <a:spLocks noChangeArrowheads="1"/>
          </p:cNvSpPr>
          <p:nvPr/>
        </p:nvSpPr>
        <p:spPr bwMode="auto">
          <a:xfrm>
            <a:off x="844550" y="3206750"/>
            <a:ext cx="444500" cy="444500"/>
          </a:xfrm>
          <a:prstGeom prst="star16">
            <a:avLst>
              <a:gd name="adj" fmla="val 37500"/>
            </a:avLst>
          </a:prstGeom>
          <a:solidFill>
            <a:srgbClr val="4C2E00"/>
          </a:solidFill>
          <a:ln w="12700">
            <a:solidFill>
              <a:schemeClr val="tx1"/>
            </a:solidFill>
            <a:miter lim="800000"/>
            <a:headEnd/>
            <a:tailEnd/>
          </a:ln>
          <a:effectLst/>
        </p:spPr>
        <p:txBody>
          <a:bodyPr wrap="none" anchor="ctr"/>
          <a:lstStyle/>
          <a:p>
            <a:endParaRPr lang="en-US"/>
          </a:p>
        </p:txBody>
      </p:sp>
      <p:sp>
        <p:nvSpPr>
          <p:cNvPr id="202762" name="Line 10"/>
          <p:cNvSpPr>
            <a:spLocks noChangeShapeType="1"/>
          </p:cNvSpPr>
          <p:nvPr/>
        </p:nvSpPr>
        <p:spPr bwMode="auto">
          <a:xfrm flipH="1">
            <a:off x="1193800" y="1854200"/>
            <a:ext cx="965200" cy="13208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202763" name="Line 11"/>
          <p:cNvSpPr>
            <a:spLocks noChangeShapeType="1"/>
          </p:cNvSpPr>
          <p:nvPr/>
        </p:nvSpPr>
        <p:spPr bwMode="auto">
          <a:xfrm flipH="1" flipV="1">
            <a:off x="1193800" y="3556000"/>
            <a:ext cx="965200" cy="15748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202764" name="Line 12"/>
          <p:cNvSpPr>
            <a:spLocks noChangeShapeType="1"/>
          </p:cNvSpPr>
          <p:nvPr/>
        </p:nvSpPr>
        <p:spPr bwMode="auto">
          <a:xfrm flipH="1" flipV="1">
            <a:off x="1270000" y="3556000"/>
            <a:ext cx="812800" cy="6604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202765" name="Line 13"/>
          <p:cNvSpPr>
            <a:spLocks noChangeShapeType="1"/>
          </p:cNvSpPr>
          <p:nvPr/>
        </p:nvSpPr>
        <p:spPr bwMode="auto">
          <a:xfrm flipH="1">
            <a:off x="1346200" y="3429000"/>
            <a:ext cx="736600" cy="0"/>
          </a:xfrm>
          <a:prstGeom prst="line">
            <a:avLst/>
          </a:prstGeom>
          <a:noFill/>
          <a:ln w="50800">
            <a:solidFill>
              <a:schemeClr val="tx1"/>
            </a:solidFill>
            <a:round/>
            <a:headEnd type="triangle" w="med" len="med"/>
            <a:tailEnd/>
          </a:ln>
          <a:effectLst/>
        </p:spPr>
        <p:txBody>
          <a:bodyPr wrap="none" anchor="ctr"/>
          <a:lstStyle/>
          <a:p>
            <a:endParaRPr lang="en-US"/>
          </a:p>
        </p:txBody>
      </p:sp>
      <p:sp>
        <p:nvSpPr>
          <p:cNvPr id="202766" name="Oval 14"/>
          <p:cNvSpPr>
            <a:spLocks noChangeArrowheads="1"/>
          </p:cNvSpPr>
          <p:nvPr/>
        </p:nvSpPr>
        <p:spPr bwMode="auto">
          <a:xfrm>
            <a:off x="2101850" y="238760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2767" name="Oval 15"/>
          <p:cNvSpPr>
            <a:spLocks noChangeArrowheads="1"/>
          </p:cNvSpPr>
          <p:nvPr/>
        </p:nvSpPr>
        <p:spPr bwMode="auto">
          <a:xfrm>
            <a:off x="2101850" y="41973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2768" name="Oval 16"/>
          <p:cNvSpPr>
            <a:spLocks noChangeArrowheads="1"/>
          </p:cNvSpPr>
          <p:nvPr/>
        </p:nvSpPr>
        <p:spPr bwMode="auto">
          <a:xfrm>
            <a:off x="2101850" y="5111750"/>
            <a:ext cx="292100" cy="292100"/>
          </a:xfrm>
          <a:prstGeom prst="ellipse">
            <a:avLst/>
          </a:prstGeom>
          <a:solidFill>
            <a:srgbClr val="FAFD00"/>
          </a:solidFill>
          <a:ln w="12700">
            <a:solidFill>
              <a:schemeClr val="tx1"/>
            </a:solidFill>
            <a:round/>
            <a:headEnd/>
            <a:tailEnd/>
          </a:ln>
          <a:effectLst/>
        </p:spPr>
        <p:txBody>
          <a:bodyPr wrap="none" anchor="ctr"/>
          <a:lstStyle/>
          <a:p>
            <a:endParaRPr lang="en-US"/>
          </a:p>
        </p:txBody>
      </p:sp>
      <p:sp>
        <p:nvSpPr>
          <p:cNvPr id="202769" name="Line 17"/>
          <p:cNvSpPr>
            <a:spLocks noChangeShapeType="1"/>
          </p:cNvSpPr>
          <p:nvPr/>
        </p:nvSpPr>
        <p:spPr bwMode="auto">
          <a:xfrm flipV="1">
            <a:off x="1397000" y="2641600"/>
            <a:ext cx="635000" cy="6604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2770" name="Line 18"/>
          <p:cNvSpPr>
            <a:spLocks noChangeShapeType="1"/>
          </p:cNvSpPr>
          <p:nvPr/>
        </p:nvSpPr>
        <p:spPr bwMode="auto">
          <a:xfrm>
            <a:off x="2540000" y="16002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2771" name="Line 19"/>
          <p:cNvSpPr>
            <a:spLocks noChangeShapeType="1"/>
          </p:cNvSpPr>
          <p:nvPr/>
        </p:nvSpPr>
        <p:spPr bwMode="auto">
          <a:xfrm>
            <a:off x="2463800" y="1701800"/>
            <a:ext cx="1397000" cy="6350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202772" name="Line 20"/>
          <p:cNvSpPr>
            <a:spLocks noChangeShapeType="1"/>
          </p:cNvSpPr>
          <p:nvPr/>
        </p:nvSpPr>
        <p:spPr bwMode="auto">
          <a:xfrm>
            <a:off x="2540000" y="43434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2773" name="Line 21"/>
          <p:cNvSpPr>
            <a:spLocks noChangeShapeType="1"/>
          </p:cNvSpPr>
          <p:nvPr/>
        </p:nvSpPr>
        <p:spPr bwMode="auto">
          <a:xfrm flipV="1">
            <a:off x="2463800" y="4394200"/>
            <a:ext cx="1397000" cy="7366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2774" name="Line 22"/>
          <p:cNvSpPr>
            <a:spLocks noChangeShapeType="1"/>
          </p:cNvSpPr>
          <p:nvPr/>
        </p:nvSpPr>
        <p:spPr bwMode="auto">
          <a:xfrm>
            <a:off x="2463800" y="4521200"/>
            <a:ext cx="1397000" cy="558800"/>
          </a:xfrm>
          <a:prstGeom prst="line">
            <a:avLst/>
          </a:prstGeom>
          <a:noFill/>
          <a:ln w="50800">
            <a:solidFill>
              <a:schemeClr val="tx1"/>
            </a:solidFill>
            <a:round/>
            <a:headEnd type="triangle" w="med" len="med"/>
            <a:tailEnd/>
          </a:ln>
          <a:effectLst/>
        </p:spPr>
        <p:txBody>
          <a:bodyPr wrap="none" anchor="ctr"/>
          <a:lstStyle/>
          <a:p>
            <a:endParaRPr lang="en-US"/>
          </a:p>
        </p:txBody>
      </p:sp>
      <p:sp>
        <p:nvSpPr>
          <p:cNvPr id="202775" name="Line 23"/>
          <p:cNvSpPr>
            <a:spLocks noChangeShapeType="1"/>
          </p:cNvSpPr>
          <p:nvPr/>
        </p:nvSpPr>
        <p:spPr bwMode="auto">
          <a:xfrm>
            <a:off x="2540000" y="25146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2776" name="Line 24"/>
          <p:cNvSpPr>
            <a:spLocks noChangeShapeType="1"/>
          </p:cNvSpPr>
          <p:nvPr/>
        </p:nvSpPr>
        <p:spPr bwMode="auto">
          <a:xfrm>
            <a:off x="2540000" y="3429000"/>
            <a:ext cx="1320800" cy="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2777" name="Line 25"/>
          <p:cNvSpPr>
            <a:spLocks noChangeShapeType="1"/>
          </p:cNvSpPr>
          <p:nvPr/>
        </p:nvSpPr>
        <p:spPr bwMode="auto">
          <a:xfrm>
            <a:off x="2463800" y="3606800"/>
            <a:ext cx="1397000" cy="558800"/>
          </a:xfrm>
          <a:prstGeom prst="line">
            <a:avLst/>
          </a:prstGeom>
          <a:noFill/>
          <a:ln w="50800">
            <a:solidFill>
              <a:schemeClr val="tx1"/>
            </a:solidFill>
            <a:round/>
            <a:headEnd/>
            <a:tailEnd type="triangle" w="med" len="med"/>
          </a:ln>
          <a:effectLst/>
        </p:spPr>
        <p:txBody>
          <a:bodyPr wrap="none" anchor="ctr"/>
          <a:lstStyle/>
          <a:p>
            <a:endParaRPr lang="en-US"/>
          </a:p>
        </p:txBody>
      </p:sp>
      <p:sp>
        <p:nvSpPr>
          <p:cNvPr id="202778" name="Arc 26"/>
          <p:cNvSpPr>
            <a:spLocks/>
          </p:cNvSpPr>
          <p:nvPr/>
        </p:nvSpPr>
        <p:spPr bwMode="auto">
          <a:xfrm>
            <a:off x="1093788" y="1398588"/>
            <a:ext cx="1117600" cy="1727200"/>
          </a:xfrm>
          <a:custGeom>
            <a:avLst/>
            <a:gdLst>
              <a:gd name="G0" fmla="+- 21600 0 0"/>
              <a:gd name="G1" fmla="+- 21600 0 0"/>
              <a:gd name="G2" fmla="+- 21600 0 0"/>
              <a:gd name="T0" fmla="*/ 0 w 21600"/>
              <a:gd name="T1" fmla="*/ 21600 h 21600"/>
              <a:gd name="T2" fmla="*/ 21569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2"/>
                  <a:pt x="9651" y="17"/>
                  <a:pt x="21569" y="0"/>
                </a:cubicBezTo>
              </a:path>
              <a:path w="21600" h="21600" stroke="0" extrusionOk="0">
                <a:moveTo>
                  <a:pt x="0" y="21600"/>
                </a:moveTo>
                <a:cubicBezTo>
                  <a:pt x="0" y="9682"/>
                  <a:pt x="9651" y="17"/>
                  <a:pt x="21569" y="0"/>
                </a:cubicBezTo>
                <a:lnTo>
                  <a:pt x="21600" y="21600"/>
                </a:lnTo>
                <a:close/>
              </a:path>
            </a:pathLst>
          </a:custGeom>
          <a:noFill/>
          <a:ln w="50800" cap="rnd">
            <a:solidFill>
              <a:schemeClr val="tx1"/>
            </a:solidFill>
            <a:round/>
            <a:headEnd type="triangle" w="med" len="med"/>
            <a:tailEnd/>
          </a:ln>
          <a:effectLst/>
        </p:spPr>
        <p:txBody>
          <a:bodyPr wrap="none" anchor="ctr"/>
          <a:lstStyle/>
          <a:p>
            <a:endParaRPr lang="en-US"/>
          </a:p>
        </p:txBody>
      </p:sp>
      <p:sp>
        <p:nvSpPr>
          <p:cNvPr id="202779" name="Arc 27"/>
          <p:cNvSpPr>
            <a:spLocks/>
          </p:cNvSpPr>
          <p:nvPr/>
        </p:nvSpPr>
        <p:spPr bwMode="auto">
          <a:xfrm rot="10800000">
            <a:off x="1065213" y="3722688"/>
            <a:ext cx="1119187" cy="1727200"/>
          </a:xfrm>
          <a:custGeom>
            <a:avLst/>
            <a:gdLst>
              <a:gd name="G0" fmla="+- 31 0 0"/>
              <a:gd name="G1" fmla="+- 21600 0 0"/>
              <a:gd name="G2" fmla="+- 21600 0 0"/>
              <a:gd name="T0" fmla="*/ 0 w 21631"/>
              <a:gd name="T1" fmla="*/ 0 h 21600"/>
              <a:gd name="T2" fmla="*/ 21631 w 21631"/>
              <a:gd name="T3" fmla="*/ 21600 h 21600"/>
              <a:gd name="T4" fmla="*/ 31 w 21631"/>
              <a:gd name="T5" fmla="*/ 21600 h 21600"/>
            </a:gdLst>
            <a:ahLst/>
            <a:cxnLst>
              <a:cxn ang="0">
                <a:pos x="T0" y="T1"/>
              </a:cxn>
              <a:cxn ang="0">
                <a:pos x="T2" y="T3"/>
              </a:cxn>
              <a:cxn ang="0">
                <a:pos x="T4" y="T5"/>
              </a:cxn>
            </a:cxnLst>
            <a:rect l="0" t="0" r="r" b="b"/>
            <a:pathLst>
              <a:path w="21631" h="21600" fill="none" extrusionOk="0">
                <a:moveTo>
                  <a:pt x="0" y="0"/>
                </a:moveTo>
                <a:cubicBezTo>
                  <a:pt x="10" y="0"/>
                  <a:pt x="20" y="-1"/>
                  <a:pt x="31" y="0"/>
                </a:cubicBezTo>
                <a:cubicBezTo>
                  <a:pt x="11960" y="0"/>
                  <a:pt x="21631" y="9670"/>
                  <a:pt x="21631" y="21600"/>
                </a:cubicBezTo>
              </a:path>
              <a:path w="21631" h="21600" stroke="0" extrusionOk="0">
                <a:moveTo>
                  <a:pt x="0" y="0"/>
                </a:moveTo>
                <a:cubicBezTo>
                  <a:pt x="10" y="0"/>
                  <a:pt x="20" y="-1"/>
                  <a:pt x="31" y="0"/>
                </a:cubicBezTo>
                <a:cubicBezTo>
                  <a:pt x="11960" y="0"/>
                  <a:pt x="21631" y="9670"/>
                  <a:pt x="21631" y="21600"/>
                </a:cubicBezTo>
                <a:lnTo>
                  <a:pt x="31" y="21600"/>
                </a:lnTo>
                <a:close/>
              </a:path>
            </a:pathLst>
          </a:custGeom>
          <a:noFill/>
          <a:ln w="50800" cap="rnd">
            <a:solidFill>
              <a:schemeClr val="tx1"/>
            </a:solidFill>
            <a:round/>
            <a:headEnd/>
            <a:tailEnd type="triangle" w="med" len="med"/>
          </a:ln>
          <a:effectLst/>
        </p:spPr>
        <p:txBody>
          <a:bodyPr wrap="none" anchor="ctr"/>
          <a:lstStyle/>
          <a:p>
            <a:endParaRPr lang="en-US"/>
          </a:p>
        </p:txBody>
      </p:sp>
      <p:sp>
        <p:nvSpPr>
          <p:cNvPr id="202780" name="Arc 28"/>
          <p:cNvSpPr>
            <a:spLocks/>
          </p:cNvSpPr>
          <p:nvPr/>
        </p:nvSpPr>
        <p:spPr bwMode="auto">
          <a:xfrm>
            <a:off x="1017588" y="1093788"/>
            <a:ext cx="1193800" cy="1955800"/>
          </a:xfrm>
          <a:custGeom>
            <a:avLst/>
            <a:gdLst>
              <a:gd name="G0" fmla="+- 21600 0 0"/>
              <a:gd name="G1" fmla="+- 21600 0 0"/>
              <a:gd name="G2" fmla="+- 21600 0 0"/>
              <a:gd name="T0" fmla="*/ 0 w 21600"/>
              <a:gd name="T1" fmla="*/ 21600 h 21600"/>
              <a:gd name="T2" fmla="*/ 21571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1"/>
                  <a:pt x="9652" y="16"/>
                  <a:pt x="21571" y="0"/>
                </a:cubicBezTo>
              </a:path>
              <a:path w="21600" h="21600" stroke="0" extrusionOk="0">
                <a:moveTo>
                  <a:pt x="0" y="21600"/>
                </a:moveTo>
                <a:cubicBezTo>
                  <a:pt x="0" y="9681"/>
                  <a:pt x="9652" y="16"/>
                  <a:pt x="21571" y="0"/>
                </a:cubicBezTo>
                <a:lnTo>
                  <a:pt x="21600" y="21600"/>
                </a:lnTo>
                <a:close/>
              </a:path>
            </a:pathLst>
          </a:custGeom>
          <a:noFill/>
          <a:ln w="50800" cap="rnd">
            <a:solidFill>
              <a:schemeClr val="tx1"/>
            </a:solidFill>
            <a:round/>
            <a:headEnd type="triangle" w="med" len="med"/>
            <a:tailEnd/>
          </a:ln>
          <a:effectLst/>
        </p:spPr>
        <p:txBody>
          <a:bodyPr wrap="none" anchor="ctr"/>
          <a:lstStyle/>
          <a:p>
            <a:endParaRPr lang="en-US"/>
          </a:p>
        </p:txBody>
      </p:sp>
      <p:sp>
        <p:nvSpPr>
          <p:cNvPr id="202781" name="Line 29"/>
          <p:cNvSpPr>
            <a:spLocks noChangeShapeType="1"/>
          </p:cNvSpPr>
          <p:nvPr/>
        </p:nvSpPr>
        <p:spPr bwMode="auto">
          <a:xfrm flipH="1" flipV="1">
            <a:off x="2184400" y="1041400"/>
            <a:ext cx="1955800" cy="431800"/>
          </a:xfrm>
          <a:prstGeom prst="line">
            <a:avLst/>
          </a:prstGeom>
          <a:noFill/>
          <a:ln w="50800">
            <a:solidFill>
              <a:schemeClr val="tx1"/>
            </a:solidFill>
            <a:round/>
            <a:headEnd/>
            <a:tailEnd/>
          </a:ln>
          <a:effectLst/>
        </p:spPr>
        <p:txBody>
          <a:bodyPr wrap="none" anchor="ctr"/>
          <a:lstStyle/>
          <a:p>
            <a:endParaRPr lang="en-US"/>
          </a:p>
        </p:txBody>
      </p:sp>
      <p:sp>
        <p:nvSpPr>
          <p:cNvPr id="202782" name="Arc 30"/>
          <p:cNvSpPr>
            <a:spLocks/>
          </p:cNvSpPr>
          <p:nvPr/>
        </p:nvSpPr>
        <p:spPr bwMode="auto">
          <a:xfrm rot="10800000">
            <a:off x="989013" y="3836988"/>
            <a:ext cx="1195387" cy="1955800"/>
          </a:xfrm>
          <a:custGeom>
            <a:avLst/>
            <a:gdLst>
              <a:gd name="G0" fmla="+- 29 0 0"/>
              <a:gd name="G1" fmla="+- 21600 0 0"/>
              <a:gd name="G2" fmla="+- 21600 0 0"/>
              <a:gd name="T0" fmla="*/ 0 w 21629"/>
              <a:gd name="T1" fmla="*/ 0 h 21600"/>
              <a:gd name="T2" fmla="*/ 21629 w 21629"/>
              <a:gd name="T3" fmla="*/ 21600 h 21600"/>
              <a:gd name="T4" fmla="*/ 29 w 21629"/>
              <a:gd name="T5" fmla="*/ 21600 h 21600"/>
            </a:gdLst>
            <a:ahLst/>
            <a:cxnLst>
              <a:cxn ang="0">
                <a:pos x="T0" y="T1"/>
              </a:cxn>
              <a:cxn ang="0">
                <a:pos x="T2" y="T3"/>
              </a:cxn>
              <a:cxn ang="0">
                <a:pos x="T4" y="T5"/>
              </a:cxn>
            </a:cxnLst>
            <a:rect l="0" t="0" r="r" b="b"/>
            <a:pathLst>
              <a:path w="21629" h="21600" fill="none" extrusionOk="0">
                <a:moveTo>
                  <a:pt x="0" y="0"/>
                </a:moveTo>
                <a:cubicBezTo>
                  <a:pt x="9" y="0"/>
                  <a:pt x="19" y="-1"/>
                  <a:pt x="29" y="0"/>
                </a:cubicBezTo>
                <a:cubicBezTo>
                  <a:pt x="11958" y="0"/>
                  <a:pt x="21629" y="9670"/>
                  <a:pt x="21629" y="21600"/>
                </a:cubicBezTo>
              </a:path>
              <a:path w="21629" h="21600" stroke="0" extrusionOk="0">
                <a:moveTo>
                  <a:pt x="0" y="0"/>
                </a:moveTo>
                <a:cubicBezTo>
                  <a:pt x="9" y="0"/>
                  <a:pt x="19" y="-1"/>
                  <a:pt x="29" y="0"/>
                </a:cubicBezTo>
                <a:cubicBezTo>
                  <a:pt x="11958" y="0"/>
                  <a:pt x="21629" y="9670"/>
                  <a:pt x="21629" y="21600"/>
                </a:cubicBezTo>
                <a:lnTo>
                  <a:pt x="29" y="21600"/>
                </a:lnTo>
                <a:close/>
              </a:path>
            </a:pathLst>
          </a:custGeom>
          <a:noFill/>
          <a:ln w="50800" cap="rnd">
            <a:solidFill>
              <a:schemeClr val="tx1"/>
            </a:solidFill>
            <a:round/>
            <a:headEnd/>
            <a:tailEnd type="triangle" w="med" len="med"/>
          </a:ln>
          <a:effectLst/>
        </p:spPr>
        <p:txBody>
          <a:bodyPr wrap="none" anchor="ctr"/>
          <a:lstStyle/>
          <a:p>
            <a:endParaRPr lang="en-US"/>
          </a:p>
        </p:txBody>
      </p:sp>
      <p:sp>
        <p:nvSpPr>
          <p:cNvPr id="202783" name="Line 31"/>
          <p:cNvSpPr>
            <a:spLocks noChangeShapeType="1"/>
          </p:cNvSpPr>
          <p:nvPr/>
        </p:nvSpPr>
        <p:spPr bwMode="auto">
          <a:xfrm flipH="1">
            <a:off x="2184400" y="5435600"/>
            <a:ext cx="1955800" cy="330200"/>
          </a:xfrm>
          <a:prstGeom prst="line">
            <a:avLst/>
          </a:prstGeom>
          <a:noFill/>
          <a:ln w="50800">
            <a:solidFill>
              <a:schemeClr val="tx1"/>
            </a:solidFill>
            <a:round/>
            <a:headEnd/>
            <a:tailEnd/>
          </a:ln>
          <a:effectLst/>
        </p:spPr>
        <p:txBody>
          <a:bodyPr wrap="none" anchor="ctr"/>
          <a:lstStyle/>
          <a:p>
            <a:endParaRPr lang="en-US"/>
          </a:p>
        </p:txBody>
      </p:sp>
      <p:pic>
        <p:nvPicPr>
          <p:cNvPr id="202784" name="Picture 32" descr="A:\images\Slide_2.jpg"/>
          <p:cNvPicPr>
            <a:picLocks noChangeAspect="1" noChangeArrowheads="1"/>
          </p:cNvPicPr>
          <p:nvPr/>
        </p:nvPicPr>
        <p:blipFill>
          <a:blip r:embed="rId4" cstate="print"/>
          <a:srcRect l="-23" r="885" b="893"/>
          <a:stretch>
            <a:fillRect/>
          </a:stretch>
        </p:blipFill>
        <p:spPr bwMode="auto">
          <a:xfrm>
            <a:off x="1600200" y="838200"/>
            <a:ext cx="1239838" cy="1295400"/>
          </a:xfrm>
          <a:prstGeom prst="rect">
            <a:avLst/>
          </a:prstGeom>
          <a:noFill/>
        </p:spPr>
      </p:pic>
      <p:pic>
        <p:nvPicPr>
          <p:cNvPr id="202786" name="Picture 34" descr="A:\782.JPG"/>
          <p:cNvPicPr>
            <a:picLocks noChangeAspect="1" noChangeArrowheads="1"/>
          </p:cNvPicPr>
          <p:nvPr/>
        </p:nvPicPr>
        <p:blipFill>
          <a:blip r:embed="rId5" cstate="print"/>
          <a:srcRect/>
          <a:stretch>
            <a:fillRect/>
          </a:stretch>
        </p:blipFill>
        <p:spPr bwMode="auto">
          <a:xfrm>
            <a:off x="1752600" y="3886200"/>
            <a:ext cx="1143000" cy="1981200"/>
          </a:xfrm>
          <a:prstGeom prst="rect">
            <a:avLst/>
          </a:prstGeom>
          <a:noFill/>
        </p:spPr>
      </p:pic>
      <p:pic>
        <p:nvPicPr>
          <p:cNvPr id="202787" name="Picture 35" descr="A:\785.JPG"/>
          <p:cNvPicPr>
            <a:picLocks noChangeAspect="1" noChangeArrowheads="1"/>
          </p:cNvPicPr>
          <p:nvPr/>
        </p:nvPicPr>
        <p:blipFill>
          <a:blip r:embed="rId6" cstate="print"/>
          <a:srcRect/>
          <a:stretch>
            <a:fillRect/>
          </a:stretch>
        </p:blipFill>
        <p:spPr bwMode="auto">
          <a:xfrm>
            <a:off x="1752600" y="2895600"/>
            <a:ext cx="1309688" cy="922338"/>
          </a:xfrm>
          <a:prstGeom prst="rect">
            <a:avLst/>
          </a:prstGeom>
          <a:noFill/>
        </p:spPr>
      </p:pic>
      <p:pic>
        <p:nvPicPr>
          <p:cNvPr id="202788" name="Picture 36" descr="A:\784.JPG"/>
          <p:cNvPicPr>
            <a:picLocks noChangeAspect="1" noChangeArrowheads="1"/>
          </p:cNvPicPr>
          <p:nvPr/>
        </p:nvPicPr>
        <p:blipFill>
          <a:blip r:embed="rId7" cstate="print"/>
          <a:srcRect/>
          <a:stretch>
            <a:fillRect/>
          </a:stretch>
        </p:blipFill>
        <p:spPr bwMode="auto">
          <a:xfrm>
            <a:off x="1752600" y="2209800"/>
            <a:ext cx="1085850" cy="819150"/>
          </a:xfrm>
          <a:prstGeom prst="rect">
            <a:avLst/>
          </a:prstGeom>
          <a:noFill/>
        </p:spPr>
      </p:pic>
      <p:pic>
        <p:nvPicPr>
          <p:cNvPr id="202789" name="Picture 37" descr="A:\spring4.jpg"/>
          <p:cNvPicPr>
            <a:picLocks noChangeAspect="1" noChangeArrowheads="1"/>
          </p:cNvPicPr>
          <p:nvPr/>
        </p:nvPicPr>
        <p:blipFill>
          <a:blip r:embed="rId8" cstate="print"/>
          <a:srcRect/>
          <a:stretch>
            <a:fillRect/>
          </a:stretch>
        </p:blipFill>
        <p:spPr bwMode="auto">
          <a:xfrm>
            <a:off x="3352800" y="1828800"/>
            <a:ext cx="1447800" cy="1042988"/>
          </a:xfrm>
          <a:prstGeom prst="rect">
            <a:avLst/>
          </a:prstGeom>
          <a:noFill/>
        </p:spPr>
      </p:pic>
      <p:pic>
        <p:nvPicPr>
          <p:cNvPr id="202791" name="Picture 39" descr="A:\aphelenchus.jpg"/>
          <p:cNvPicPr>
            <a:picLocks noChangeAspect="1" noChangeArrowheads="1"/>
          </p:cNvPicPr>
          <p:nvPr/>
        </p:nvPicPr>
        <p:blipFill>
          <a:blip r:embed="rId9" cstate="print"/>
          <a:srcRect/>
          <a:stretch>
            <a:fillRect/>
          </a:stretch>
        </p:blipFill>
        <p:spPr bwMode="auto">
          <a:xfrm>
            <a:off x="3200400" y="2743200"/>
            <a:ext cx="1447800" cy="858838"/>
          </a:xfrm>
          <a:prstGeom prst="rect">
            <a:avLst/>
          </a:prstGeom>
          <a:noFill/>
        </p:spPr>
      </p:pic>
      <p:pic>
        <p:nvPicPr>
          <p:cNvPr id="202792" name="Picture 40" descr="A:\788.JPG"/>
          <p:cNvPicPr>
            <a:picLocks noChangeAspect="1" noChangeArrowheads="1"/>
          </p:cNvPicPr>
          <p:nvPr/>
        </p:nvPicPr>
        <p:blipFill>
          <a:blip r:embed="rId10" cstate="print"/>
          <a:srcRect/>
          <a:stretch>
            <a:fillRect/>
          </a:stretch>
        </p:blipFill>
        <p:spPr bwMode="auto">
          <a:xfrm>
            <a:off x="2971800" y="4876800"/>
            <a:ext cx="1219200" cy="744538"/>
          </a:xfrm>
          <a:prstGeom prst="rect">
            <a:avLst/>
          </a:prstGeom>
          <a:noFill/>
        </p:spPr>
      </p:pic>
      <p:pic>
        <p:nvPicPr>
          <p:cNvPr id="202795" name="Picture 43" descr="A:\783.JPG"/>
          <p:cNvPicPr>
            <a:picLocks noChangeAspect="1" noChangeArrowheads="1"/>
          </p:cNvPicPr>
          <p:nvPr/>
        </p:nvPicPr>
        <p:blipFill>
          <a:blip r:embed="rId11" cstate="print"/>
          <a:srcRect/>
          <a:stretch>
            <a:fillRect/>
          </a:stretch>
        </p:blipFill>
        <p:spPr bwMode="auto">
          <a:xfrm>
            <a:off x="1447800" y="5562600"/>
            <a:ext cx="1122363" cy="823913"/>
          </a:xfrm>
          <a:prstGeom prst="rect">
            <a:avLst/>
          </a:prstGeom>
          <a:noFill/>
        </p:spPr>
      </p:pic>
      <p:sp>
        <p:nvSpPr>
          <p:cNvPr id="202796" name="Text Box 44"/>
          <p:cNvSpPr txBox="1">
            <a:spLocks noChangeArrowheads="1"/>
          </p:cNvSpPr>
          <p:nvPr/>
        </p:nvSpPr>
        <p:spPr bwMode="auto">
          <a:xfrm>
            <a:off x="0" y="-2232"/>
            <a:ext cx="5133136" cy="461665"/>
          </a:xfrm>
          <a:prstGeom prst="rect">
            <a:avLst/>
          </a:prstGeom>
          <a:noFill/>
          <a:ln w="12700">
            <a:noFill/>
            <a:miter lim="800000"/>
            <a:headEnd/>
            <a:tailEnd/>
          </a:ln>
          <a:effectLst/>
        </p:spPr>
        <p:txBody>
          <a:bodyPr wrap="none" anchor="ctr">
            <a:spAutoFit/>
          </a:bodyPr>
          <a:lstStyle/>
          <a:p>
            <a:r>
              <a:rPr lang="en-US" sz="2400" dirty="0" err="1" smtClean="0"/>
              <a:t>Efectos</a:t>
            </a:r>
            <a:r>
              <a:rPr lang="en-US" sz="2400" dirty="0" smtClean="0"/>
              <a:t> de </a:t>
            </a:r>
            <a:r>
              <a:rPr lang="en-US" sz="2400" dirty="0" err="1" smtClean="0"/>
              <a:t>perturbaciónes</a:t>
            </a:r>
            <a:r>
              <a:rPr lang="en-US" sz="2400" dirty="0" smtClean="0"/>
              <a:t> </a:t>
            </a:r>
            <a:r>
              <a:rPr lang="en-US" sz="2400" dirty="0" err="1" smtClean="0"/>
              <a:t>grandes</a:t>
            </a:r>
            <a:endParaRPr lang="en-US" sz="2400" dirty="0"/>
          </a:p>
        </p:txBody>
      </p:sp>
      <p:pic>
        <p:nvPicPr>
          <p:cNvPr id="202797" name="Picture 45" descr="C:\My Documents\My Pictures\Transfer\Tardigrade.jpg"/>
          <p:cNvPicPr>
            <a:picLocks noChangeAspect="1" noChangeArrowheads="1"/>
          </p:cNvPicPr>
          <p:nvPr/>
        </p:nvPicPr>
        <p:blipFill>
          <a:blip r:embed="rId12" cstate="print"/>
          <a:srcRect/>
          <a:stretch>
            <a:fillRect/>
          </a:stretch>
        </p:blipFill>
        <p:spPr bwMode="auto">
          <a:xfrm>
            <a:off x="3327400" y="985838"/>
            <a:ext cx="1325563" cy="862012"/>
          </a:xfrm>
          <a:prstGeom prst="rect">
            <a:avLst/>
          </a:prstGeom>
          <a:noFill/>
        </p:spPr>
      </p:pic>
      <p:pic>
        <p:nvPicPr>
          <p:cNvPr id="202798" name="Picture 46"/>
          <p:cNvPicPr>
            <a:picLocks noChangeAspect="1" noChangeArrowheads="1"/>
          </p:cNvPicPr>
          <p:nvPr/>
        </p:nvPicPr>
        <p:blipFill>
          <a:blip r:embed="rId13" cstate="print"/>
          <a:srcRect/>
          <a:stretch>
            <a:fillRect/>
          </a:stretch>
        </p:blipFill>
        <p:spPr bwMode="auto">
          <a:xfrm>
            <a:off x="3536950" y="3582988"/>
            <a:ext cx="1039813" cy="1149350"/>
          </a:xfrm>
          <a:prstGeom prst="rect">
            <a:avLst/>
          </a:prstGeom>
          <a:noFill/>
          <a:ln w="12700">
            <a:noFill/>
            <a:miter lim="800000"/>
            <a:headEnd/>
            <a:tailEnd/>
          </a:ln>
          <a:effectLst/>
        </p:spPr>
      </p:pic>
      <p:pic>
        <p:nvPicPr>
          <p:cNvPr id="202794" name="Picture 42" descr="A:\787.JPG"/>
          <p:cNvPicPr>
            <a:picLocks noChangeAspect="1" noChangeArrowheads="1"/>
          </p:cNvPicPr>
          <p:nvPr/>
        </p:nvPicPr>
        <p:blipFill>
          <a:blip r:embed="rId14" cstate="print"/>
          <a:srcRect/>
          <a:stretch>
            <a:fillRect/>
          </a:stretch>
        </p:blipFill>
        <p:spPr bwMode="auto">
          <a:xfrm>
            <a:off x="3124200" y="4376738"/>
            <a:ext cx="1566863" cy="804862"/>
          </a:xfrm>
          <a:prstGeom prst="rect">
            <a:avLst/>
          </a:prstGeom>
          <a:noFill/>
        </p:spPr>
      </p:pic>
      <p:pic>
        <p:nvPicPr>
          <p:cNvPr id="202793" name="Picture 41" descr="A:\cruznema.JPG"/>
          <p:cNvPicPr>
            <a:picLocks noChangeAspect="1" noChangeArrowheads="1"/>
          </p:cNvPicPr>
          <p:nvPr/>
        </p:nvPicPr>
        <p:blipFill>
          <a:blip r:embed="rId15" cstate="print"/>
          <a:srcRect/>
          <a:stretch>
            <a:fillRect/>
          </a:stretch>
        </p:blipFill>
        <p:spPr bwMode="auto">
          <a:xfrm>
            <a:off x="4191000" y="5105400"/>
            <a:ext cx="684213" cy="1141413"/>
          </a:xfrm>
          <a:prstGeom prst="rect">
            <a:avLst/>
          </a:prstGeom>
          <a:noFill/>
        </p:spPr>
      </p:pic>
      <p:sp>
        <p:nvSpPr>
          <p:cNvPr id="45" name="Rectangle 44"/>
          <p:cNvSpPr/>
          <p:nvPr/>
        </p:nvSpPr>
        <p:spPr>
          <a:xfrm>
            <a:off x="6042154" y="5879068"/>
            <a:ext cx="2416046" cy="646331"/>
          </a:xfrm>
          <a:prstGeom prst="rect">
            <a:avLst/>
          </a:prstGeom>
        </p:spPr>
        <p:txBody>
          <a:bodyPr wrap="none">
            <a:spAutoFit/>
          </a:bodyPr>
          <a:lstStyle/>
          <a:p>
            <a:r>
              <a:rPr lang="en-US" dirty="0" err="1" smtClean="0">
                <a:solidFill>
                  <a:schemeClr val="tx2"/>
                </a:solidFill>
              </a:rPr>
              <a:t>fertilizantes</a:t>
            </a:r>
            <a:r>
              <a:rPr lang="en-US" dirty="0" smtClean="0">
                <a:solidFill>
                  <a:schemeClr val="tx2"/>
                </a:solidFill>
              </a:rPr>
              <a:t> </a:t>
            </a:r>
            <a:r>
              <a:rPr lang="en-US" dirty="0" err="1" smtClean="0">
                <a:solidFill>
                  <a:schemeClr val="tx2"/>
                </a:solidFill>
              </a:rPr>
              <a:t>minerales</a:t>
            </a:r>
            <a:endParaRPr lang="en-US" dirty="0" smtClean="0">
              <a:solidFill>
                <a:schemeClr val="tx2"/>
              </a:solidFill>
            </a:endParaRPr>
          </a:p>
          <a:p>
            <a:r>
              <a:rPr lang="en-US" dirty="0" smtClean="0">
                <a:solidFill>
                  <a:schemeClr val="tx2"/>
                </a:solidFill>
              </a:rPr>
              <a:t>y </a:t>
            </a:r>
            <a:r>
              <a:rPr lang="en-US" dirty="0" err="1" smtClean="0">
                <a:solidFill>
                  <a:schemeClr val="tx2"/>
                </a:solidFill>
              </a:rPr>
              <a:t>otros</a:t>
            </a:r>
            <a:endParaRPr lang="en-US" dirty="0" smtClean="0"/>
          </a:p>
        </p:txBody>
      </p:sp>
      <p:graphicFrame>
        <p:nvGraphicFramePr>
          <p:cNvPr id="75778" name="Object 87"/>
          <p:cNvGraphicFramePr>
            <a:graphicFrameLocks noChangeAspect="1"/>
          </p:cNvGraphicFramePr>
          <p:nvPr/>
        </p:nvGraphicFramePr>
        <p:xfrm>
          <a:off x="76200" y="3048000"/>
          <a:ext cx="660400" cy="738188"/>
        </p:xfrm>
        <a:graphic>
          <a:graphicData uri="http://schemas.openxmlformats.org/presentationml/2006/ole">
            <p:oleObj spid="_x0000_s75787" name="Clip" r:id="rId16" imgW="1493215" imgH="1686154" progId="">
              <p:embed/>
            </p:oleObj>
          </a:graphicData>
        </a:graphic>
      </p:graphicFrame>
    </p:spTree>
  </p:cSld>
  <p:clrMapOvr>
    <a:masterClrMapping/>
  </p:clrMapOvr>
  <p:transition spd="slow">
    <p:dissolve/>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2209</TotalTime>
  <Words>2113</Words>
  <Application>Microsoft Office PowerPoint</Application>
  <PresentationFormat>On-screen Show (4:3)</PresentationFormat>
  <Paragraphs>667</Paragraphs>
  <Slides>47</Slides>
  <Notes>19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49" baseType="lpstr">
      <vt:lpstr>Default Design</vt:lpstr>
      <vt:lpstr>Clip</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Actividad Metabolica</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vector>
  </TitlesOfParts>
  <Company>University of California, Davis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Nematology 100</dc:title>
  <dc:creator>hferris</dc:creator>
  <cp:lastModifiedBy>Howard Ferris</cp:lastModifiedBy>
  <cp:revision>181</cp:revision>
  <dcterms:created xsi:type="dcterms:W3CDTF">2004-10-06T00:58:24Z</dcterms:created>
  <dcterms:modified xsi:type="dcterms:W3CDTF">2012-08-27T03:02:23Z</dcterms:modified>
</cp:coreProperties>
</file>