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0"/>
  </p:notesMasterIdLst>
  <p:sldIdLst>
    <p:sldId id="298" r:id="rId2"/>
    <p:sldId id="340" r:id="rId3"/>
    <p:sldId id="299" r:id="rId4"/>
    <p:sldId id="341" r:id="rId5"/>
    <p:sldId id="336" r:id="rId6"/>
    <p:sldId id="343" r:id="rId7"/>
    <p:sldId id="328" r:id="rId8"/>
    <p:sldId id="329" r:id="rId9"/>
    <p:sldId id="330" r:id="rId10"/>
    <p:sldId id="331" r:id="rId11"/>
    <p:sldId id="307" r:id="rId12"/>
    <p:sldId id="338" r:id="rId13"/>
    <p:sldId id="310" r:id="rId14"/>
    <p:sldId id="320" r:id="rId15"/>
    <p:sldId id="321" r:id="rId16"/>
    <p:sldId id="322" r:id="rId17"/>
    <p:sldId id="339" r:id="rId18"/>
    <p:sldId id="326" r:id="rId19"/>
  </p:sldIdLst>
  <p:sldSz cx="9144000" cy="6858000" type="screen4x3"/>
  <p:notesSz cx="700405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F0D8"/>
    <a:srgbClr val="FFCC99"/>
    <a:srgbClr val="7F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vert="horz" lIns="92720" tIns="46360" rIns="92720" bIns="463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Antagonists of nematodes occur in many groups of organisms that are components of the </a:t>
            </a:r>
            <a:r>
              <a:rPr lang="en-US" sz="1100">
                <a:hlinkClick r:id="rId3" action="ppaction://hlinkfile"/>
              </a:rPr>
              <a:t>soil food web</a:t>
            </a:r>
            <a:r>
              <a:rPr lang="en-US" sz="1100"/>
              <a:t>.  </a:t>
            </a:r>
          </a:p>
          <a:p>
            <a:pPr>
              <a:lnSpc>
                <a:spcPct val="80000"/>
              </a:lnSpc>
            </a:pPr>
            <a:r>
              <a:rPr lang="en-US" sz="1100"/>
              <a:t>The interactions of many soil organisms results in biological buffering or regulation of the nematode population through the mechanisms of </a:t>
            </a:r>
            <a:r>
              <a:rPr lang="en-US" sz="1100" i="1">
                <a:hlinkClick r:id="rId4" action="ppaction://hlinkfile"/>
              </a:rPr>
              <a:t>Exploitation</a:t>
            </a:r>
            <a:r>
              <a:rPr lang="en-US" sz="1100"/>
              <a:t>, </a:t>
            </a:r>
            <a:r>
              <a:rPr lang="en-US" sz="1100" i="1">
                <a:hlinkClick r:id="rId4" action="ppaction://hlinkfile"/>
              </a:rPr>
              <a:t>Competition</a:t>
            </a:r>
            <a:r>
              <a:rPr lang="en-US" sz="1100"/>
              <a:t>, and </a:t>
            </a:r>
            <a:r>
              <a:rPr lang="en-US" sz="1100" i="1">
                <a:hlinkClick r:id="rId4" action="ppaction://hlinkfile"/>
              </a:rPr>
              <a:t>Antibiosis</a:t>
            </a:r>
            <a:endParaRPr lang="en-US" sz="1100"/>
          </a:p>
          <a:p>
            <a:pPr>
              <a:lnSpc>
                <a:spcPct val="80000"/>
              </a:lnSpc>
            </a:pPr>
            <a:endParaRPr lang="en-US" sz="110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967341" y="8760605"/>
            <a:ext cx="3035088" cy="4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20" tIns="46360" rIns="92720" bIns="46360"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E:\DailyWork-BackupFolder\Nemaplex-WE\WEBSHARE\WWWROOT\NEMAPLEX\powerpoint\Lecture3.ppt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ile:///F:\DailyWork-BackupFolder\Nemaplex-WE\WEBSHARE\WWWROOT\NEMAPLEX\Taxadata\Spiruria.htm" TargetMode="External"/><Relationship Id="rId13" Type="http://schemas.openxmlformats.org/officeDocument/2006/relationships/hyperlink" Target="file:///F:\DailyWork-BackupFolder\Nemaplex-WE\WEBSHARE\WWWROOT\NEMAPLEX\Taxamnus\Spiruidamnu.htm" TargetMode="External"/><Relationship Id="rId18" Type="http://schemas.openxmlformats.org/officeDocument/2006/relationships/hyperlink" Target="file:///F:\DailyWork-BackupFolder\Nemaplex-WE\WEBSHARE\WWWROOT\NEMAPLEX\Taxamnus\Ascaridamnu.htm" TargetMode="External"/><Relationship Id="rId26" Type="http://schemas.openxmlformats.org/officeDocument/2006/relationships/hyperlink" Target="file:///F:\DailyWork-BackupFolder\Nemaplex-WE\WEBSHARE\WWWROOT\NEMAPLEX\Taxamnus\Stichidamnu.htm" TargetMode="External"/><Relationship Id="rId3" Type="http://schemas.openxmlformats.org/officeDocument/2006/relationships/hyperlink" Target="file:///F:\DailyWork-BackupFolder\Nemaplex-WE\WEBSHARE\WWWROOT\NEMAPLEX\Taxadata\ADENOREA.HTM" TargetMode="External"/><Relationship Id="rId21" Type="http://schemas.openxmlformats.org/officeDocument/2006/relationships/hyperlink" Target="file:///F:\DailyWork-BackupFolder\Nemaplex-WE\WEBSHARE\WWWROOT\NEMAPLEX\Taxamnus\Desmsidamnu.htm" TargetMode="External"/><Relationship Id="rId7" Type="http://schemas.openxmlformats.org/officeDocument/2006/relationships/hyperlink" Target="file:///F:\DailyWork-BackupFolder\Nemaplex-WE\WEBSHARE\WWWROOT\NEMAPLEX\Taxadata\Rhabdiia.htm" TargetMode="External"/><Relationship Id="rId12" Type="http://schemas.openxmlformats.org/officeDocument/2006/relationships/hyperlink" Target="file:///F:\DailyWork-BackupFolder\Nemaplex-WE\WEBSHARE\WWWROOT\NEMAPLEX\Taxamnus\Rhabdidamnu.htm" TargetMode="External"/><Relationship Id="rId17" Type="http://schemas.openxmlformats.org/officeDocument/2006/relationships/hyperlink" Target="file:///F:\DailyWork-BackupFolder\Nemaplex-WE\WEBSHARE\WWWROOT\NEMAPLEX\Taxamnus\Stronidamnu.htm" TargetMode="External"/><Relationship Id="rId25" Type="http://schemas.openxmlformats.org/officeDocument/2006/relationships/hyperlink" Target="file:///F:\DailyWork-BackupFolder\Nemaplex-WE\WEBSHARE\WWWROOT\NEMAPLEX\Taxamnus\Driloidamnu.htm" TargetMode="External"/><Relationship Id="rId2" Type="http://schemas.openxmlformats.org/officeDocument/2006/relationships/hyperlink" Target="file:///F:\DailyWork-BackupFolder\Nemaplex-WE\WEBSHARE\WWWROOT\NEMAPLEX\Taxadata\Nemata.htm" TargetMode="External"/><Relationship Id="rId16" Type="http://schemas.openxmlformats.org/officeDocument/2006/relationships/hyperlink" Target="file:///F:\DailyWork-BackupFolder\Nemaplex-WE\WEBSHARE\WWWROOT\NEMAPLEX\Taxamnus\Chromidamnu.htm" TargetMode="External"/><Relationship Id="rId20" Type="http://schemas.openxmlformats.org/officeDocument/2006/relationships/hyperlink" Target="file:///F:\DailyWork-BackupFolder\Nemaplex-WE\WEBSHARE\WWWROOT\NEMAPLEX\Taxamnus\Mononidamnu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F:\DailyWork-BackupFolder\Nemaplex-WE\WEBSHARE\WWWROOT\NEMAPLEX\Taxadata\Chromaia.htm" TargetMode="External"/><Relationship Id="rId11" Type="http://schemas.openxmlformats.org/officeDocument/2006/relationships/hyperlink" Target="file:///F:\DailyWork-BackupFolder\Nemaplex-WE\WEBSHARE\WWWROOT\NEMAPLEX\Taxamnus\Areolidamnu.htm" TargetMode="External"/><Relationship Id="rId24" Type="http://schemas.openxmlformats.org/officeDocument/2006/relationships/hyperlink" Target="file:///F:\DailyWork-BackupFolder\Nemaplex-WE\WEBSHARE\WWWROOT\NEMAPLEX\Taxamnus\Desmoidamnu.htm" TargetMode="External"/><Relationship Id="rId5" Type="http://schemas.openxmlformats.org/officeDocument/2006/relationships/hyperlink" Target="file:///F:\DailyWork-BackupFolder\Nemaplex-WE\WEBSHARE\WWWROOT\NEMAPLEX\Taxadata\Enoplia.htm" TargetMode="External"/><Relationship Id="rId15" Type="http://schemas.openxmlformats.org/officeDocument/2006/relationships/hyperlink" Target="file:///F:\DailyWork-BackupFolder\Nemaplex-WE\WEBSHARE\WWWROOT\NEMAPLEX\Taxamnus\Isolaidamnu.htm" TargetMode="External"/><Relationship Id="rId23" Type="http://schemas.openxmlformats.org/officeDocument/2006/relationships/hyperlink" Target="file:///F:\DailyWork-BackupFolder\Nemaplex-WE\WEBSHARE\WWWROOT\NEMAPLEX\Taxamnus\Dorylidamnu.htm" TargetMode="External"/><Relationship Id="rId28" Type="http://schemas.openxmlformats.org/officeDocument/2006/relationships/hyperlink" Target="file:///F:\DailyWork-BackupFolder\Nemaplex-WE\WEBSHARE\WWWROOT\NEMAPLEX\Taxamnus\Triplidamnu.htm" TargetMode="External"/><Relationship Id="rId10" Type="http://schemas.openxmlformats.org/officeDocument/2006/relationships/hyperlink" Target="file:///F:\DailyWork-BackupFolder\Nemaplex-WE\WEBSHARE\WWWROOT\NEMAPLEX\Taxamnus\Enoplidamnu.htm" TargetMode="External"/><Relationship Id="rId19" Type="http://schemas.openxmlformats.org/officeDocument/2006/relationships/hyperlink" Target="file:///F:\DailyWork-BackupFolder\Nemaplex-WE\WEBSHARE\WWWROOT\NEMAPLEX\Taxamnus\Tylenidamnu.htm" TargetMode="External"/><Relationship Id="rId4" Type="http://schemas.openxmlformats.org/officeDocument/2006/relationships/hyperlink" Target="file:///F:\DailyWork-BackupFolder\Nemaplex-WE\WEBSHARE\WWWROOT\NEMAPLEX\Taxadata\Secernea.htm" TargetMode="External"/><Relationship Id="rId9" Type="http://schemas.openxmlformats.org/officeDocument/2006/relationships/hyperlink" Target="file:///F:\DailyWork-BackupFolder\Nemaplex-WE\WEBSHARE\WWWROOT\NEMAPLEX\Taxadata\Diplogia.htm" TargetMode="External"/><Relationship Id="rId14" Type="http://schemas.openxmlformats.org/officeDocument/2006/relationships/hyperlink" Target="file:///F:\DailyWork-BackupFolder\Nemaplex-WE\WEBSHARE\WWWROOT\NEMAPLEX\Taxamnus\Diploidamnu.htm" TargetMode="External"/><Relationship Id="rId22" Type="http://schemas.openxmlformats.org/officeDocument/2006/relationships/hyperlink" Target="file:///F:\DailyWork-BackupFolder\Nemaplex-WE\WEBSHARE\WWWROOT\NEMAPLEX\Taxamnus\Camalidamnu.htm" TargetMode="External"/><Relationship Id="rId27" Type="http://schemas.openxmlformats.org/officeDocument/2006/relationships/hyperlink" Target="file:///F:\DailyWork-BackupFolder\Nemaplex-WE\WEBSHARE\WWWROOT\NEMAPLEX\Taxamnus\Monhyidamnu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ailyWork-BackupFolder\Nemaplex-WE\WEBSHARE\WWWROOT\NEMAPLEX\Taxadata\Nemata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file:///E:\DailyWork-BackupFolder\Nemaplex-WE\WEBSHARE\WWWROOT\NEMAPLEX\Taxadata\Nemata.ht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2.tiff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2100" y="1097340"/>
            <a:ext cx="6019800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Ecología de Nematodos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 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>
                <a:latin typeface="Berlin Sans FB Demi"/>
                <a:ea typeface="Times New Roman"/>
                <a:cs typeface="Times New Roman"/>
              </a:rPr>
              <a:t>Salud de Suelo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47999"/>
            <a:ext cx="61160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Clase</a:t>
            </a:r>
            <a:r>
              <a:rPr lang="en-US" sz="2800" dirty="0" smtClean="0"/>
              <a:t> 2</a:t>
            </a:r>
          </a:p>
          <a:p>
            <a:pPr algn="ctr"/>
            <a:r>
              <a:rPr lang="es-MX" sz="2800" dirty="0" smtClean="0"/>
              <a:t>Taxonomía </a:t>
            </a:r>
            <a:r>
              <a:rPr lang="es-MX" sz="2800" dirty="0"/>
              <a:t>y Clasificación Ecológica</a:t>
            </a:r>
            <a:r>
              <a:rPr lang="es-MX" sz="3200" b="1" dirty="0"/>
              <a:t> 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99117" y="4800600"/>
            <a:ext cx="31309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Howard </a:t>
            </a:r>
            <a:r>
              <a:rPr lang="en-US" sz="2400" dirty="0" smtClean="0"/>
              <a:t>Ferris</a:t>
            </a:r>
          </a:p>
          <a:p>
            <a:r>
              <a:rPr lang="en-US" sz="2400" dirty="0" smtClean="0"/>
              <a:t>Ignacio Cid del Prado</a:t>
            </a:r>
            <a:endParaRPr lang="en-US" sz="2400" dirty="0"/>
          </a:p>
          <a:p>
            <a:r>
              <a:rPr lang="en-US" sz="2400" dirty="0" smtClean="0"/>
              <a:t>Alejandro Esquivel</a:t>
            </a:r>
          </a:p>
          <a:p>
            <a:r>
              <a:rPr lang="en-US" sz="2400" dirty="0" smtClean="0"/>
              <a:t>Walter Peraza</a:t>
            </a:r>
          </a:p>
          <a:p>
            <a:r>
              <a:rPr lang="en-US" sz="2400" dirty="0"/>
              <a:t>Gabriela </a:t>
            </a:r>
            <a:r>
              <a:rPr lang="en-US" sz="2400" dirty="0" smtClean="0"/>
              <a:t>Soto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902" y="514390"/>
            <a:ext cx="2230098" cy="2286000"/>
            <a:chOff x="5665013" y="621792"/>
            <a:chExt cx="2230098" cy="2286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3290" r="21881" b="71497"/>
            <a:stretch/>
          </p:blipFill>
          <p:spPr>
            <a:xfrm>
              <a:off x="5665013" y="621792"/>
              <a:ext cx="2230098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06001" y="1701493"/>
              <a:ext cx="313799" cy="43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1956" r="47842" b="60863"/>
          <a:stretch/>
        </p:blipFill>
        <p:spPr>
          <a:xfrm>
            <a:off x="204522" y="2835001"/>
            <a:ext cx="1821053" cy="32918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8" name="Group 47"/>
          <p:cNvGrpSpPr/>
          <p:nvPr/>
        </p:nvGrpSpPr>
        <p:grpSpPr>
          <a:xfrm>
            <a:off x="2380105" y="3338858"/>
            <a:ext cx="1731980" cy="2284127"/>
            <a:chOff x="4692489" y="3684262"/>
            <a:chExt cx="1731980" cy="228412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" r="67317" b="65375"/>
            <a:stretch/>
          </p:blipFill>
          <p:spPr>
            <a:xfrm>
              <a:off x="4692489" y="3684262"/>
              <a:ext cx="1731980" cy="22841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4953000" y="4423001"/>
              <a:ext cx="234570" cy="301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96370" y="1009486"/>
            <a:ext cx="1718430" cy="2315668"/>
            <a:chOff x="3469140" y="1446862"/>
            <a:chExt cx="1718430" cy="23156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" t="37526" r="53485" b="37417"/>
            <a:stretch/>
          </p:blipFill>
          <p:spPr>
            <a:xfrm rot="5400000">
              <a:off x="3170521" y="1745481"/>
              <a:ext cx="2315668" cy="17184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Rectangle 48"/>
            <p:cNvSpPr/>
            <p:nvPr/>
          </p:nvSpPr>
          <p:spPr>
            <a:xfrm>
              <a:off x="3736378" y="1981200"/>
              <a:ext cx="226022" cy="303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7826" name="Picture 2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9" t="-1568" r="23537"/>
          <a:stretch/>
        </p:blipFill>
        <p:spPr bwMode="auto">
          <a:xfrm>
            <a:off x="7278292" y="736497"/>
            <a:ext cx="1472330" cy="4837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0"/>
          <a:stretch/>
        </p:blipFill>
        <p:spPr bwMode="auto">
          <a:xfrm>
            <a:off x="4167640" y="914400"/>
            <a:ext cx="1471160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5359" y="286674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Dientes</a:t>
            </a:r>
            <a:r>
              <a:rPr lang="en-US" dirty="0" smtClean="0"/>
              <a:t> – </a:t>
            </a:r>
            <a:r>
              <a:rPr lang="en-US" dirty="0" err="1" smtClean="0"/>
              <a:t>inamovible</a:t>
            </a:r>
            <a:r>
              <a:rPr lang="en-US" dirty="0" smtClean="0"/>
              <a:t> y </a:t>
            </a:r>
            <a:r>
              <a:rPr lang="en-US" dirty="0" err="1" smtClean="0"/>
              <a:t>movible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2586" y="62923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78292" y="61084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Chromadorea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94062" y="1111516"/>
            <a:ext cx="1591421" cy="4340389"/>
            <a:chOff x="6694062" y="1111516"/>
            <a:chExt cx="1591421" cy="4340389"/>
          </a:xfrm>
        </p:grpSpPr>
        <p:pic>
          <p:nvPicPr>
            <p:cNvPr id="78850" name="Picture 2" descr="http://www.forestryimages.org/images/768x512/135603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82" t="20888" r="39118"/>
            <a:stretch/>
          </p:blipFill>
          <p:spPr bwMode="auto">
            <a:xfrm>
              <a:off x="6694062" y="1111516"/>
              <a:ext cx="1426464" cy="4340389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7445669" y="21336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cono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08320" y="350003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base  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9002389">
              <a:off x="7245453" y="4328667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nódulos</a:t>
              </a:r>
              <a:endParaRPr lang="en-US" dirty="0" smtClean="0">
                <a:solidFill>
                  <a:srgbClr val="FFC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950502" y="111151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estilete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3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1338"/>
              </p:ext>
            </p:extLst>
          </p:nvPr>
        </p:nvGraphicFramePr>
        <p:xfrm>
          <a:off x="381000" y="533400"/>
          <a:ext cx="8382000" cy="593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0"/>
                <a:gridCol w="2590800"/>
              </a:tblGrid>
              <a:tr h="8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Los nematodos que se alimentan de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Función trófico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Características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Bacteria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Bacteriovoros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bacterias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Bacteriófagos</a:t>
                      </a:r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Micofagos</a:t>
                      </a:r>
                      <a:r>
                        <a:rPr lang="es-MX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fungivoros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Plantas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p</a:t>
                      </a: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lantas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Parásitos de plantas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Herbívoros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Varios invertebrados del suelo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Omnívoros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generalistas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Principalmente en otros nematodos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especialistas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76200"/>
            <a:ext cx="429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Clasificación por Funciones Tróficas</a:t>
            </a:r>
            <a:endParaRPr lang="es-ES" sz="2000" dirty="0"/>
          </a:p>
        </p:txBody>
      </p:sp>
      <p:pic>
        <p:nvPicPr>
          <p:cNvPr id="4" name="Picture 9" descr="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224308" y="1157692"/>
            <a:ext cx="10961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14600"/>
            <a:ext cx="15234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581400"/>
            <a:ext cx="1523524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7" descr="Dorylaim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724400"/>
            <a:ext cx="1584649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458" y="5638800"/>
            <a:ext cx="16245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07347" y="1735792"/>
            <a:ext cx="570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algunas de las funciones de los ecosistemas son </a:t>
            </a:r>
            <a:r>
              <a:rPr lang="es-ES" dirty="0" smtClean="0"/>
              <a:t>perjuicios</a:t>
            </a:r>
            <a:endParaRPr lang="en-US" dirty="0"/>
          </a:p>
        </p:txBody>
      </p:sp>
      <p:pic>
        <p:nvPicPr>
          <p:cNvPr id="3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" y="2263239"/>
            <a:ext cx="630463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417638" y="5943"/>
            <a:ext cx="2640340" cy="5129336"/>
            <a:chOff x="6417638" y="5943"/>
            <a:chExt cx="2640340" cy="512933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0"/>
            <a:stretch/>
          </p:blipFill>
          <p:spPr>
            <a:xfrm rot="16200000">
              <a:off x="6871753" y="1309583"/>
              <a:ext cx="1842163" cy="2278043"/>
            </a:xfrm>
            <a:prstGeom prst="rect">
              <a:avLst/>
            </a:prstGeom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629400" y="5943"/>
              <a:ext cx="2316480" cy="1737360"/>
              <a:chOff x="63500" y="-136525"/>
              <a:chExt cx="6172200" cy="4629150"/>
            </a:xfrm>
          </p:grpSpPr>
          <p:pic>
            <p:nvPicPr>
              <p:cNvPr id="1026" name="Picture 2" descr="http://nematode.unl.edu/tynud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0" y="-136525"/>
                <a:ext cx="6172200" cy="4629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ight Triangle 6"/>
              <p:cNvSpPr/>
              <p:nvPr/>
            </p:nvSpPr>
            <p:spPr>
              <a:xfrm flipH="1">
                <a:off x="874020" y="381000"/>
                <a:ext cx="5361680" cy="4111625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" name="Right Triangle 8"/>
              <p:cNvSpPr/>
              <p:nvPr/>
            </p:nvSpPr>
            <p:spPr>
              <a:xfrm rot="16200000" flipH="1" flipV="1">
                <a:off x="1052745" y="-1080849"/>
                <a:ext cx="3327654" cy="523484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17638" y="3427466"/>
              <a:ext cx="2640340" cy="1707813"/>
              <a:chOff x="6370047" y="3701798"/>
              <a:chExt cx="2640340" cy="170781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781800" y="3810000"/>
                <a:ext cx="1981200" cy="1219200"/>
                <a:chOff x="6781800" y="3810000"/>
                <a:chExt cx="1981200" cy="12192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781800" y="3810000"/>
                  <a:ext cx="0" cy="12192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781800" y="5029200"/>
                  <a:ext cx="198120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6696933" y="5101834"/>
                <a:ext cx="2313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Abundancia</a:t>
                </a:r>
                <a:r>
                  <a:rPr lang="en-US" sz="1400" dirty="0"/>
                  <a:t> de </a:t>
                </a:r>
                <a:r>
                  <a:rPr lang="en-US" sz="1400" dirty="0" err="1" smtClean="0"/>
                  <a:t>nematodos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5819256" y="4252589"/>
                <a:ext cx="1409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Salud</a:t>
                </a:r>
                <a:r>
                  <a:rPr lang="en-US" sz="1400" dirty="0" smtClean="0"/>
                  <a:t> del </a:t>
                </a:r>
                <a:r>
                  <a:rPr lang="en-US" sz="1400" dirty="0" err="1" smtClean="0"/>
                  <a:t>suelo</a:t>
                </a:r>
                <a:endParaRPr lang="en-US" sz="14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6933595" y="4406478"/>
                <a:ext cx="1829405" cy="47032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3300199" y="20855"/>
            <a:ext cx="2840359" cy="5196834"/>
            <a:chOff x="3063629" y="0"/>
            <a:chExt cx="2840359" cy="519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528" y="1568097"/>
              <a:ext cx="2381510" cy="17830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300" y="0"/>
              <a:ext cx="2377440" cy="1545336"/>
            </a:xfrm>
            <a:prstGeom prst="rect">
              <a:avLst/>
            </a:prstGeom>
          </p:spPr>
        </p:pic>
        <p:grpSp>
          <p:nvGrpSpPr>
            <p:cNvPr id="1025" name="Group 1024"/>
            <p:cNvGrpSpPr/>
            <p:nvPr/>
          </p:nvGrpSpPr>
          <p:grpSpPr>
            <a:xfrm>
              <a:off x="3063629" y="3346513"/>
              <a:ext cx="2840359" cy="1850321"/>
              <a:chOff x="2999103" y="3478926"/>
              <a:chExt cx="2840359" cy="185032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193395" y="3478926"/>
                <a:ext cx="2552763" cy="1707813"/>
                <a:chOff x="6370046" y="3701798"/>
                <a:chExt cx="2552763" cy="1707813"/>
              </a:xfrm>
              <a:solidFill>
                <a:schemeClr val="bg1"/>
              </a:solidFill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6609355" y="5101834"/>
                  <a:ext cx="2313454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Abundancia</a:t>
                  </a:r>
                  <a:r>
                    <a:rPr lang="en-US" sz="1400" dirty="0"/>
                    <a:t> de </a:t>
                  </a:r>
                  <a:r>
                    <a:rPr lang="en-US" sz="1400" dirty="0" err="1"/>
                    <a:t>nematodos</a:t>
                  </a:r>
                  <a:endParaRPr lang="en-US" sz="14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5819255" y="4252589"/>
                  <a:ext cx="1409360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Salud</a:t>
                  </a:r>
                  <a:r>
                    <a:rPr lang="en-US" sz="1400" dirty="0" smtClean="0"/>
                    <a:t> del </a:t>
                  </a:r>
                  <a:r>
                    <a:rPr lang="en-US" sz="1400" dirty="0" err="1" smtClean="0"/>
                    <a:t>suelo</a:t>
                  </a:r>
                  <a:endParaRPr lang="en-US" sz="1400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" name="Group 19"/>
          <p:cNvGrpSpPr/>
          <p:nvPr/>
        </p:nvGrpSpPr>
        <p:grpSpPr>
          <a:xfrm>
            <a:off x="10701" y="5"/>
            <a:ext cx="2840359" cy="4331304"/>
            <a:chOff x="10701" y="5"/>
            <a:chExt cx="2840359" cy="4331304"/>
          </a:xfrm>
        </p:grpSpPr>
        <p:pic>
          <p:nvPicPr>
            <p:cNvPr id="6" name="Picture 8" descr="#683"/>
            <p:cNvPicPr>
              <a:picLocks noChangeAspect="1" noChangeArrowheads="1"/>
            </p:cNvPicPr>
            <p:nvPr/>
          </p:nvPicPr>
          <p:blipFill>
            <a:blip r:embed="rId7" cstate="print"/>
            <a:srcRect b="13846"/>
            <a:stretch>
              <a:fillRect/>
            </a:stretch>
          </p:blipFill>
          <p:spPr bwMode="auto">
            <a:xfrm>
              <a:off x="83140" y="5"/>
              <a:ext cx="2468880" cy="250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10701" y="2480988"/>
              <a:ext cx="2840359" cy="1850321"/>
              <a:chOff x="2999103" y="3478926"/>
              <a:chExt cx="2840359" cy="1850321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3193396" y="3478926"/>
                <a:ext cx="2489460" cy="1707813"/>
                <a:chOff x="6370047" y="3701798"/>
                <a:chExt cx="2489460" cy="1707813"/>
              </a:xfrm>
              <a:solidFill>
                <a:schemeClr val="bg1"/>
              </a:solidFill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6546053" y="5101834"/>
                  <a:ext cx="2313454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Abundancia</a:t>
                  </a:r>
                  <a:r>
                    <a:rPr lang="en-US" sz="1400" dirty="0" smtClean="0"/>
                    <a:t> de </a:t>
                  </a:r>
                  <a:r>
                    <a:rPr lang="en-US" sz="1400" dirty="0" err="1" smtClean="0"/>
                    <a:t>nematodos</a:t>
                  </a:r>
                  <a:endParaRPr lang="en-US" sz="14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16200000">
                  <a:off x="5819256" y="4252589"/>
                  <a:ext cx="1409360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/>
                    <a:t>Salud</a:t>
                  </a:r>
                  <a:r>
                    <a:rPr lang="en-US" sz="1400" dirty="0" smtClean="0"/>
                    <a:t> del </a:t>
                  </a:r>
                  <a:r>
                    <a:rPr lang="en-US" sz="1400" dirty="0" err="1" smtClean="0"/>
                    <a:t>suelo</a:t>
                  </a:r>
                  <a:endParaRPr lang="en-US" sz="1400" dirty="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27" name="TextBox 1026"/>
          <p:cNvSpPr txBox="1"/>
          <p:nvPr/>
        </p:nvSpPr>
        <p:spPr>
          <a:xfrm>
            <a:off x="6324600" y="5715000"/>
            <a:ext cx="2590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Impacto Funcional del </a:t>
            </a:r>
            <a:br>
              <a:rPr lang="es-ES" sz="2000" b="1" dirty="0"/>
            </a:br>
            <a:r>
              <a:rPr lang="es-ES" sz="2000" b="1" dirty="0" smtClean="0"/>
              <a:t>nematodos </a:t>
            </a:r>
            <a:r>
              <a:rPr lang="es-ES" sz="2000" b="1" dirty="0" err="1" smtClean="0"/>
              <a:t>herbivoros</a:t>
            </a:r>
            <a:endParaRPr lang="es-ES" sz="2000" b="1" dirty="0" smtClean="0"/>
          </a:p>
          <a:p>
            <a:r>
              <a:rPr lang="es-ES" sz="2000" b="1" dirty="0" smtClean="0"/>
              <a:t>- gremios diferentes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385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4405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886200" y="4495800"/>
            <a:ext cx="4003675" cy="650875"/>
            <a:chOff x="3168" y="480"/>
            <a:chExt cx="2522" cy="410"/>
          </a:xfrm>
        </p:grpSpPr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3168" y="480"/>
              <a:ext cx="252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i="0"/>
                <a:t>Maturity Index =</a:t>
              </a:r>
            </a:p>
            <a:p>
              <a:pPr eaLnBrk="0" hangingPunct="0"/>
              <a:endParaRPr lang="en-US" sz="1800" i="0"/>
            </a:p>
          </p:txBody>
        </p:sp>
        <p:graphicFrame>
          <p:nvGraphicFramePr>
            <p:cNvPr id="44068" name="Object 36"/>
            <p:cNvGraphicFramePr>
              <a:graphicFrameLocks noChangeAspect="1"/>
            </p:cNvGraphicFramePr>
            <p:nvPr/>
          </p:nvGraphicFramePr>
          <p:xfrm>
            <a:off x="4272" y="480"/>
            <a:ext cx="816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98" name="Equation" r:id="rId5" imgW="837836" imgH="355446" progId="Equation.3">
                    <p:embed/>
                  </p:oleObj>
                </mc:Choice>
                <mc:Fallback>
                  <p:oleObj name="Equation" r:id="rId5" imgW="837836" imgH="355446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480"/>
                          <a:ext cx="816" cy="3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05200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Una problema:</a:t>
            </a:r>
          </a:p>
          <a:p>
            <a:r>
              <a:rPr lang="es-ES" dirty="0" smtClean="0"/>
              <a:t>Con enriquecimiento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106" y="5986740"/>
            <a:ext cx="228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018212" y="5987137"/>
            <a:ext cx="30638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7000" y="5802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 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>
            <a:off x="6781006" y="60190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2514600" y="50292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sz="1400" dirty="0" smtClean="0"/>
              <a:t> Debería ser posible para aumentar la estructura sin disminuir</a:t>
            </a:r>
            <a:br>
              <a:rPr lang="es-ES" sz="1400" dirty="0" smtClean="0"/>
            </a:br>
            <a:r>
              <a:rPr lang="es-ES" sz="1400" dirty="0" smtClean="0"/>
              <a:t>       enriquecimiento, y viceversa. Los ejes deben ser independientes.</a:t>
            </a:r>
            <a:endParaRPr lang="es-ES" sz="14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0" name="Line 38"/>
          <p:cNvSpPr>
            <a:spLocks noChangeShapeType="1"/>
          </p:cNvSpPr>
          <p:nvPr/>
        </p:nvSpPr>
        <p:spPr bwMode="auto">
          <a:xfrm>
            <a:off x="2971800" y="17526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3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8" grpId="0"/>
      <p:bldP spid="440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1905000" y="300335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599" y="1397000"/>
          <a:ext cx="85344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838201"/>
                <a:gridCol w="1600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Bongers cp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2060"/>
                          </a:solidFill>
                        </a:rPr>
                        <a:t>Trophic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 Role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Bacteriovoros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Fungivoros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Omnivoros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Pr4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Pr5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Depredadores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3075" y="4724400"/>
            <a:ext cx="750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Gremios</a:t>
            </a:r>
            <a:r>
              <a:rPr lang="en-US" dirty="0" smtClean="0"/>
              <a:t> </a:t>
            </a:r>
            <a:r>
              <a:rPr lang="en-US" dirty="0" err="1" smtClean="0"/>
              <a:t>Funcionales</a:t>
            </a:r>
            <a:r>
              <a:rPr lang="en-US" dirty="0" smtClean="0"/>
              <a:t> </a:t>
            </a:r>
            <a:r>
              <a:rPr lang="es-ES" dirty="0" smtClean="0"/>
              <a:t>son la combinación de los hábitos de alimentación</a:t>
            </a:r>
            <a:br>
              <a:rPr lang="es-ES" dirty="0" smtClean="0"/>
            </a:br>
            <a:r>
              <a:rPr lang="es-ES" dirty="0" smtClean="0"/>
              <a:t>y las características de su ciclo de vida</a:t>
            </a:r>
          </a:p>
          <a:p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 err="1" smtClean="0"/>
              <a:t>omnivoros</a:t>
            </a:r>
            <a:r>
              <a:rPr lang="es-ES" dirty="0" smtClean="0"/>
              <a:t> son depredadores generalistas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74638" y="859029"/>
            <a:ext cx="8335964" cy="5904373"/>
            <a:chOff x="173" y="239"/>
            <a:chExt cx="5251" cy="4252"/>
          </a:xfrm>
        </p:grpSpPr>
        <p:sp>
          <p:nvSpPr>
            <p:cNvPr id="22539" name="Text Box 3"/>
            <p:cNvSpPr txBox="1">
              <a:spLocks noChangeArrowheads="1"/>
            </p:cNvSpPr>
            <p:nvPr/>
          </p:nvSpPr>
          <p:spPr bwMode="auto">
            <a:xfrm>
              <a:off x="288" y="669"/>
              <a:ext cx="1824" cy="27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Rhabditidae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Panagrolaimidae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Cuerpos </a:t>
              </a:r>
              <a:r>
                <a:rPr lang="es-ES" dirty="0" err="1" smtClean="0"/>
                <a:t>peq</a:t>
              </a:r>
              <a:r>
                <a:rPr lang="es-ES" dirty="0" smtClean="0"/>
                <a:t>. a medianos</a:t>
              </a:r>
              <a:br>
                <a:rPr lang="es-ES" dirty="0" smtClean="0"/>
              </a:br>
              <a:r>
                <a:rPr lang="es-ES" dirty="0" smtClean="0"/>
                <a:t>Alta fecundidad</a:t>
              </a:r>
              <a:br>
                <a:rPr lang="es-ES" dirty="0" smtClean="0"/>
              </a:br>
              <a:r>
                <a:rPr lang="es-ES" dirty="0" smtClean="0"/>
                <a:t>Huevos pequeños</a:t>
              </a:r>
              <a:br>
                <a:rPr lang="es-ES" dirty="0" smtClean="0"/>
              </a:br>
              <a:r>
                <a:rPr lang="es-ES" dirty="0" err="1" smtClean="0"/>
                <a:t>Dauer</a:t>
              </a:r>
              <a:r>
                <a:rPr lang="es-ES" dirty="0" smtClean="0"/>
                <a:t> larva</a:t>
              </a:r>
              <a:br>
                <a:rPr lang="es-ES" dirty="0" smtClean="0"/>
              </a:br>
              <a:r>
                <a:rPr lang="es-ES" dirty="0" smtClean="0"/>
                <a:t>Amplia amplitud </a:t>
              </a:r>
              <a:r>
                <a:rPr lang="es-ES" dirty="0" err="1" smtClean="0"/>
                <a:t>ecologico</a:t>
              </a:r>
              <a:r>
                <a:rPr lang="es-ES" dirty="0" smtClean="0"/>
                <a:t/>
              </a:r>
              <a:br>
                <a:rPr lang="es-ES" dirty="0" smtClean="0"/>
              </a:br>
              <a:r>
                <a:rPr lang="es-ES" dirty="0" smtClean="0"/>
                <a:t>Oportunistas</a:t>
              </a:r>
              <a:br>
                <a:rPr lang="es-ES" dirty="0" smtClean="0"/>
              </a:br>
              <a:r>
                <a:rPr lang="es-ES" dirty="0" smtClean="0"/>
                <a:t>Condiciones perturbado</a:t>
              </a:r>
              <a:endParaRPr lang="es-ES" dirty="0"/>
            </a:p>
          </p:txBody>
        </p:sp>
        <p:sp>
          <p:nvSpPr>
            <p:cNvPr id="22540" name="Text Box 4"/>
            <p:cNvSpPr txBox="1">
              <a:spLocks noChangeArrowheads="1"/>
            </p:cNvSpPr>
            <p:nvPr/>
          </p:nvSpPr>
          <p:spPr bwMode="auto">
            <a:xfrm>
              <a:off x="3653" y="666"/>
              <a:ext cx="1771" cy="25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Aporcelaimidae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Nygolaimidae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largo</a:t>
              </a:r>
              <a:br>
                <a:rPr lang="es-ES" dirty="0" smtClean="0"/>
              </a:br>
              <a:r>
                <a:rPr lang="es-ES" dirty="0" smtClean="0"/>
                <a:t>Cuerpos grandes</a:t>
              </a:r>
              <a:br>
                <a:rPr lang="es-ES" dirty="0" smtClean="0"/>
              </a:br>
              <a:r>
                <a:rPr lang="es-ES" dirty="0" smtClean="0"/>
                <a:t>Baja fecundidad</a:t>
              </a:r>
              <a:br>
                <a:rPr lang="es-ES" dirty="0" smtClean="0"/>
              </a:br>
              <a:r>
                <a:rPr lang="es-ES" dirty="0" smtClean="0"/>
                <a:t>Huevos grandes</a:t>
              </a:r>
              <a:br>
                <a:rPr lang="es-ES" dirty="0" smtClean="0"/>
              </a:br>
              <a:r>
                <a:rPr lang="es-ES" dirty="0" smtClean="0"/>
                <a:t>El estrés intolerantes</a:t>
              </a:r>
              <a:br>
                <a:rPr lang="es-ES" dirty="0" smtClean="0"/>
              </a:br>
              <a:r>
                <a:rPr lang="es-ES" dirty="0" smtClean="0"/>
                <a:t>Estrecha amplitud</a:t>
              </a:r>
              <a:br>
                <a:rPr lang="es-ES" dirty="0" smtClean="0"/>
              </a:br>
              <a:r>
                <a:rPr lang="es-ES" dirty="0" smtClean="0"/>
                <a:t>Condiciones inalteradas</a:t>
              </a:r>
              <a:endParaRPr lang="es-ES" dirty="0"/>
            </a:p>
          </p:txBody>
        </p:sp>
        <p:sp>
          <p:nvSpPr>
            <p:cNvPr id="22541" name="Rectangle 5"/>
            <p:cNvSpPr>
              <a:spLocks noChangeArrowheads="1"/>
            </p:cNvSpPr>
            <p:nvPr/>
          </p:nvSpPr>
          <p:spPr bwMode="auto">
            <a:xfrm>
              <a:off x="648" y="1020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2" name="Rectangle 6"/>
            <p:cNvSpPr>
              <a:spLocks noChangeArrowheads="1"/>
            </p:cNvSpPr>
            <p:nvPr/>
          </p:nvSpPr>
          <p:spPr bwMode="auto">
            <a:xfrm>
              <a:off x="2616" y="1464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3156" y="1032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4" name="Text Box 8"/>
            <p:cNvSpPr txBox="1">
              <a:spLocks noChangeArrowheads="1"/>
            </p:cNvSpPr>
            <p:nvPr/>
          </p:nvSpPr>
          <p:spPr bwMode="auto">
            <a:xfrm>
              <a:off x="173" y="239"/>
              <a:ext cx="215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Enriquecimiento</a:t>
              </a:r>
              <a:endParaRPr lang="es-ES" dirty="0"/>
            </a:p>
          </p:txBody>
        </p:sp>
        <p:sp>
          <p:nvSpPr>
            <p:cNvPr id="22545" name="Text Box 9"/>
            <p:cNvSpPr txBox="1">
              <a:spLocks noChangeArrowheads="1"/>
            </p:cNvSpPr>
            <p:nvPr/>
          </p:nvSpPr>
          <p:spPr bwMode="auto">
            <a:xfrm>
              <a:off x="3569" y="275"/>
              <a:ext cx="177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Estructura</a:t>
              </a:r>
              <a:endParaRPr lang="en-US" b="1" dirty="0"/>
            </a:p>
          </p:txBody>
        </p:sp>
        <p:sp>
          <p:nvSpPr>
            <p:cNvPr id="22546" name="Text Box 10"/>
            <p:cNvSpPr txBox="1">
              <a:spLocks noChangeArrowheads="1"/>
            </p:cNvSpPr>
            <p:nvPr/>
          </p:nvSpPr>
          <p:spPr bwMode="auto">
            <a:xfrm>
              <a:off x="1877" y="2164"/>
              <a:ext cx="1771" cy="23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C0128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Cephalobidae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Aphelenchidae</a:t>
              </a:r>
              <a:r>
                <a:rPr lang="en-US" sz="2400" i="1" dirty="0"/>
                <a:t>, 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 mediano</a:t>
              </a:r>
            </a:p>
            <a:p>
              <a:r>
                <a:rPr lang="es-ES" dirty="0" smtClean="0"/>
                <a:t>Tolerantes al estrés Adaptaciones por 	alimentación </a:t>
              </a:r>
              <a:br>
                <a:rPr lang="es-ES" dirty="0" smtClean="0"/>
              </a:br>
              <a:r>
                <a:rPr lang="es-ES" dirty="0" smtClean="0"/>
                <a:t>Presente en todos suelos</a:t>
              </a:r>
            </a:p>
          </p:txBody>
        </p:sp>
        <p:sp>
          <p:nvSpPr>
            <p:cNvPr id="22547" name="Line 11"/>
            <p:cNvSpPr>
              <a:spLocks noChangeShapeType="1"/>
            </p:cNvSpPr>
            <p:nvPr/>
          </p:nvSpPr>
          <p:spPr bwMode="auto">
            <a:xfrm flipV="1">
              <a:off x="2784" y="600"/>
              <a:ext cx="1656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Text Box 12"/>
            <p:cNvSpPr txBox="1">
              <a:spLocks noChangeArrowheads="1"/>
            </p:cNvSpPr>
            <p:nvPr/>
          </p:nvSpPr>
          <p:spPr bwMode="auto">
            <a:xfrm>
              <a:off x="2309" y="2003"/>
              <a:ext cx="93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dirty="0" smtClean="0"/>
                <a:t>Fauna Basal</a:t>
              </a:r>
              <a:endParaRPr lang="en-US" dirty="0"/>
            </a:p>
          </p:txBody>
        </p:sp>
        <p:sp>
          <p:nvSpPr>
            <p:cNvPr id="22549" name="Line 13"/>
            <p:cNvSpPr>
              <a:spLocks noChangeShapeType="1"/>
            </p:cNvSpPr>
            <p:nvPr/>
          </p:nvSpPr>
          <p:spPr bwMode="auto">
            <a:xfrm flipH="1" flipV="1">
              <a:off x="1116" y="564"/>
              <a:ext cx="1668" cy="13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81200" y="5105400"/>
            <a:ext cx="5029200" cy="1676400"/>
            <a:chOff x="1536" y="3408"/>
            <a:chExt cx="2832" cy="1056"/>
          </a:xfrm>
        </p:grpSpPr>
        <p:pic>
          <p:nvPicPr>
            <p:cNvPr id="2253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 rot="5400000">
              <a:off x="1390" y="3746"/>
              <a:ext cx="864" cy="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8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3408"/>
              <a:ext cx="864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772400" y="2438400"/>
            <a:ext cx="1371600" cy="2206625"/>
            <a:chOff x="5136" y="1358"/>
            <a:chExt cx="1044" cy="1552"/>
          </a:xfrm>
        </p:grpSpPr>
        <p:pic>
          <p:nvPicPr>
            <p:cNvPr id="22535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24000"/>
            </a:blip>
            <a:srcRect/>
            <a:stretch>
              <a:fillRect/>
            </a:stretch>
          </p:blipFill>
          <p:spPr bwMode="auto">
            <a:xfrm>
              <a:off x="5136" y="2141"/>
              <a:ext cx="1044" cy="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6" name="Picture 19" descr="Dorylaim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36" y="1358"/>
              <a:ext cx="1044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20" descr="cruzne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1371600" cy="882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981200" y="152400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224727" y="5189637"/>
            <a:ext cx="923651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6042286" y="5418237"/>
            <a:ext cx="1088504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46227" y="3513237"/>
            <a:ext cx="92365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0" y="0"/>
            <a:ext cx="54102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2800" dirty="0" smtClean="0"/>
              <a:t>Análisis de Gremios Funcionales</a:t>
            </a:r>
            <a:endParaRPr lang="es-ES" sz="2800" dirty="0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152400" y="1447800"/>
            <a:ext cx="1864613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indeice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" name="Picture 49" descr="cruzn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1506538" cy="2341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6" name="Text Box 43"/>
          <p:cNvSpPr txBox="1">
            <a:spLocks noChangeArrowheads="1"/>
          </p:cNvSpPr>
          <p:nvPr/>
        </p:nvSpPr>
        <p:spPr bwMode="auto">
          <a:xfrm>
            <a:off x="38862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Perturbado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N-</a:t>
            </a:r>
            <a:r>
              <a:rPr lang="en-US" sz="1800" dirty="0" err="1" smtClean="0"/>
              <a:t>enriquecida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Baja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Conducente</a:t>
            </a:r>
            <a:endParaRPr lang="en-US" dirty="0"/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>
            <a:off x="73914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Madurando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smtClean="0"/>
              <a:t>N-</a:t>
            </a:r>
            <a:r>
              <a:rPr lang="en-US" dirty="0" err="1" smtClean="0"/>
              <a:t>enriquecida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Baja C:N</a:t>
            </a:r>
          </a:p>
          <a:p>
            <a:pPr>
              <a:buFontTx/>
              <a:buChar char="•"/>
            </a:pPr>
            <a:r>
              <a:rPr lang="en-US" dirty="0" smtClean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Regulado</a:t>
            </a:r>
            <a:endParaRPr lang="en-US" dirty="0"/>
          </a:p>
        </p:txBody>
      </p:sp>
      <p:sp>
        <p:nvSpPr>
          <p:cNvPr id="58" name="Text Box 45"/>
          <p:cNvSpPr txBox="1">
            <a:spLocks noChangeArrowheads="1"/>
          </p:cNvSpPr>
          <p:nvPr/>
        </p:nvSpPr>
        <p:spPr bwMode="auto">
          <a:xfrm>
            <a:off x="6248400" y="33912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Maturado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Fértil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Mod. C:N</a:t>
            </a:r>
          </a:p>
          <a:p>
            <a:pPr>
              <a:buFontTx/>
              <a:buChar char="•"/>
            </a:pPr>
            <a:r>
              <a:rPr lang="en-US" sz="1800" dirty="0"/>
              <a:t>Bact</a:t>
            </a:r>
            <a:r>
              <a:rPr lang="en-US" sz="1800" dirty="0" smtClean="0"/>
              <a:t>. y </a:t>
            </a:r>
            <a:r>
              <a:rPr lang="en-US" sz="1800" dirty="0" err="1" smtClean="0"/>
              <a:t>Micof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Supresado</a:t>
            </a:r>
            <a:endParaRPr lang="en-US" dirty="0"/>
          </a:p>
        </p:txBody>
      </p:sp>
      <p:sp>
        <p:nvSpPr>
          <p:cNvPr id="59" name="Text Box 46"/>
          <p:cNvSpPr txBox="1">
            <a:spLocks noChangeArrowheads="1"/>
          </p:cNvSpPr>
          <p:nvPr/>
        </p:nvSpPr>
        <p:spPr bwMode="auto">
          <a:xfrm>
            <a:off x="2438400" y="3391218"/>
            <a:ext cx="1662635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Degradado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Depauperado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Alta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 err="1" smtClean="0"/>
              <a:t>Micofago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err="1" smtClean="0"/>
              <a:t>Conducente</a:t>
            </a:r>
            <a:endParaRPr lang="en-US" dirty="0"/>
          </a:p>
        </p:txBody>
      </p:sp>
      <p:pic>
        <p:nvPicPr>
          <p:cNvPr id="60" name="Picture 48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6480175" y="4897438"/>
            <a:ext cx="2663825" cy="196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01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44458" y="698337"/>
            <a:ext cx="909954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The maturity index: an ecological measure of environmental disturbance 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on nematode species composition,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Oecologia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83 (1990) 14-19.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M. Bongers, Functional diversity of nematodes, Appl. Soil Ecol. 10 (1998) 239-251.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T. Bongers, Indices for analysis of nematode assemblages, in: M. Wilson,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T. Kakouli-Duarte (Eds.) Nematodes  as Environmental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Biondicators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CABI,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Wallingford, U.K, 2009, pp. 124-145.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Ferris, T. Bongers, R.G.M. de Goede, A framework for soil food web diagnostics: extension </a:t>
            </a:r>
          </a:p>
          <a:p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of the nematode  faunal analysis concept, Appl. Soil Ecol. 18 (</a:t>
            </a:r>
            <a:r>
              <a:rPr kumimoji="0" lang="nl-NL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2001) 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13-29.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 </a:t>
            </a:r>
            <a:endParaRPr lang="en-US" altLang="ja-JP" dirty="0" smtClean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endParaRPr lang="en-US" altLang="ja-JP" dirty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G.W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. Yeates, T. Bongers, R.G.M. de Goede, D.W.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Freckman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S.S.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Georgieva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Feeding habits 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in</a:t>
            </a:r>
          </a:p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 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	soil nematode families and genera – an outline for soil ecologists, </a:t>
            </a:r>
          </a:p>
          <a:p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	J.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Nematol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. 25 (1993) 315-331.</a:t>
            </a:r>
          </a:p>
          <a:p>
            <a:endParaRPr lang="en-US" altLang="ja-JP" dirty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Sieriebriennikov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Ferris, R.G.M. de Goede, NINJA: An automated calculation system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nematode-based biological monitoring. Euro. J. Soil Biol.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 (2014) 90-93.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019800"/>
            <a:ext cx="6482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Nemaplex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Ecology &gt; Database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Ecophysiological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Parameters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(http://plpnemweb.ucdavis.edu/nemaplex)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52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Algunos</a:t>
            </a:r>
            <a:r>
              <a:rPr lang="en-US" dirty="0" smtClean="0"/>
              <a:t> </a:t>
            </a:r>
            <a:r>
              <a:rPr lang="en-US" dirty="0" err="1" smtClean="0"/>
              <a:t>literatura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602503"/>
              </p:ext>
            </p:extLst>
          </p:nvPr>
        </p:nvGraphicFramePr>
        <p:xfrm>
          <a:off x="685800" y="381000"/>
          <a:ext cx="7854334" cy="6098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894"/>
                <a:gridCol w="5301680"/>
                <a:gridCol w="1694760"/>
              </a:tblGrid>
              <a:tr h="34597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 err="1">
                          <a:solidFill>
                            <a:srgbClr val="0033CC"/>
                          </a:solidFill>
                          <a:effectLst/>
                        </a:rPr>
                        <a:t>Dia</a:t>
                      </a:r>
                      <a:r>
                        <a:rPr lang="es-ES_tradnl" sz="1200" dirty="0">
                          <a:solidFill>
                            <a:srgbClr val="0033CC"/>
                          </a:solidFill>
                          <a:effectLst/>
                        </a:rPr>
                        <a:t> 1: </a:t>
                      </a:r>
                      <a:r>
                        <a:rPr lang="es-ES_tradnl" sz="1200" dirty="0" smtClean="0">
                          <a:solidFill>
                            <a:srgbClr val="0033CC"/>
                          </a:solidFill>
                          <a:effectLst/>
                        </a:rPr>
                        <a:t>Martes </a:t>
                      </a:r>
                      <a:r>
                        <a:rPr lang="es-ES_tradnl" sz="1200" dirty="0">
                          <a:solidFill>
                            <a:srgbClr val="0033CC"/>
                          </a:solidFill>
                          <a:effectLst/>
                        </a:rPr>
                        <a:t>14 de julio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Hora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Tema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Responsable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8 a 9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Inauguración y palabras de bienvenida Directora de la Escuela de Ciencias Agrarias.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Gabriela Soto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81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9 a 10.30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" sz="1200" b="0" dirty="0">
                          <a:effectLst/>
                        </a:rPr>
                        <a:t>Introducción general del curso</a:t>
                      </a:r>
                      <a:endParaRPr lang="en-US" sz="1200" b="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0" kern="1200" dirty="0">
                          <a:effectLst/>
                        </a:rPr>
                        <a:t>Introducción a conceptos de Salud del Suelo.</a:t>
                      </a:r>
                      <a:endParaRPr lang="en-US" sz="1200" b="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0" kern="1200" dirty="0">
                          <a:effectLst/>
                        </a:rPr>
                        <a:t>Introducción a la Ecología de Nematodos. </a:t>
                      </a:r>
                      <a:endParaRPr lang="en-US" sz="1200" b="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0" kern="1200" dirty="0">
                          <a:effectLst/>
                        </a:rPr>
                        <a:t>El ecosistema del suelo: los patrones espaciales, los vínculos, las conexiones, las fuerzas de arriba abajo y de abajo hacia arriba, la gestión y los efecto de las perturbaciones. </a:t>
                      </a:r>
                      <a:endParaRPr lang="en-US" sz="1200" b="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0" kern="1200" dirty="0">
                          <a:effectLst/>
                        </a:rPr>
                        <a:t>Visión general del </a:t>
                      </a:r>
                      <a:r>
                        <a:rPr lang="es-ES_tradnl" sz="1200" b="0" kern="1200" dirty="0" err="1">
                          <a:effectLst/>
                        </a:rPr>
                        <a:t>Phylum</a:t>
                      </a:r>
                      <a:r>
                        <a:rPr lang="es-ES_tradnl" sz="1200" b="0" kern="1200" dirty="0">
                          <a:effectLst/>
                        </a:rPr>
                        <a:t> </a:t>
                      </a:r>
                      <a:r>
                        <a:rPr lang="es-ES_tradnl" sz="1200" b="0" kern="1200" dirty="0" err="1">
                          <a:effectLst/>
                        </a:rPr>
                        <a:t>Nematoda</a:t>
                      </a:r>
                      <a:r>
                        <a:rPr lang="es-ES_tradnl" sz="1200" b="0" kern="1200" dirty="0">
                          <a:effectLst/>
                        </a:rPr>
                        <a:t>, la diversidad, los hábitats.</a:t>
                      </a:r>
                      <a:endParaRPr lang="en-US" sz="1200" b="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0" kern="1200" dirty="0">
                          <a:effectLst/>
                        </a:rPr>
                        <a:t>Howard Ferris</a:t>
                      </a:r>
                      <a:endParaRPr lang="en-US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10.30 a 12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Uso del microscopio.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Observación de especímenes en vivo y reconocimiento de las estructuras de alimentación, esófago y variación del sistema reproductor, comparación entre los estados juveniles y adultos.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Ignacio Cid del Prado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Alejandro Esquivel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Howard Ferris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12 a 1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Almuerzo*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 a 2.30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Los papeles tróficos de los nematodos, grupos funcionales –manchones, paisaje, regional y mundial. </a:t>
                      </a:r>
                      <a:endParaRPr lang="en-US" sz="1200" b="1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Clasificación morfológica y funcional de los nematodos.</a:t>
                      </a:r>
                      <a:endParaRPr lang="en-US" sz="1200" b="1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Howard Ferris</a:t>
                      </a:r>
                      <a:endParaRPr lang="en-US" sz="1200" b="1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Ignacio Cid del Prado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8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2.30 a 3.30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Muestreo de nematodos en campo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3.30 a </a:t>
                      </a:r>
                      <a:r>
                        <a:rPr lang="es-ES_tradnl" sz="1200" kern="1200" dirty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hlinkClick r:id="rId2"/>
                        </a:rPr>
                        <a:t>Metodos</a:t>
                      </a:r>
                      <a:r>
                        <a:rPr lang="es-ES_tradnl" sz="1200" kern="120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Extracción de nematodos por medio de la técnica de embudos de </a:t>
                      </a:r>
                      <a:r>
                        <a:rPr lang="es-ES_tradnl" sz="1200" kern="1200" dirty="0" err="1" smtClean="0">
                          <a:effectLst/>
                        </a:rPr>
                        <a:t>Baermann</a:t>
                      </a:r>
                      <a:r>
                        <a:rPr lang="es-ES_tradnl" sz="1200" kern="1200" dirty="0" smtClean="0">
                          <a:effectLst/>
                        </a:rPr>
                        <a:t> y </a:t>
                      </a:r>
                      <a:r>
                        <a:rPr lang="es-ES_tradnl" sz="1200" kern="1200" dirty="0">
                          <a:effectLst/>
                        </a:rPr>
                        <a:t>sus modificaciones; de las muestras de interés de los estudiantes u otras.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6:30 a 8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Seminario y Discusión: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dirty="0" err="1">
                          <a:effectLst/>
                        </a:rPr>
                        <a:t>Biologia</a:t>
                      </a:r>
                      <a:r>
                        <a:rPr lang="es-CR" sz="1200" dirty="0">
                          <a:effectLst/>
                        </a:rPr>
                        <a:t>, </a:t>
                      </a:r>
                      <a:r>
                        <a:rPr lang="es-CR" sz="1200" dirty="0" err="1">
                          <a:effectLst/>
                        </a:rPr>
                        <a:t>Ecologia</a:t>
                      </a:r>
                      <a:r>
                        <a:rPr lang="es-CR" sz="1200" dirty="0">
                          <a:effectLst/>
                        </a:rPr>
                        <a:t> y </a:t>
                      </a:r>
                      <a:r>
                        <a:rPr lang="es-CR" sz="1200" dirty="0" smtClean="0">
                          <a:effectLst/>
                        </a:rPr>
                        <a:t>Gestión Sustentable </a:t>
                      </a:r>
                      <a:r>
                        <a:rPr lang="es-CR" sz="1200" dirty="0">
                          <a:effectLst/>
                        </a:rPr>
                        <a:t>de los Nematodos de Banano (plátano)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Luis Pocasangre (o otro)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17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37083"/>
              </p:ext>
            </p:extLst>
          </p:nvPr>
        </p:nvGraphicFramePr>
        <p:xfrm>
          <a:off x="2" y="1524000"/>
          <a:ext cx="9143998" cy="4225802"/>
        </p:xfrm>
        <a:graphic>
          <a:graphicData uri="http://schemas.openxmlformats.org/drawingml/2006/table">
            <a:tbl>
              <a:tblPr>
                <a:solidFill>
                  <a:srgbClr val="FFC000"/>
                </a:solidFill>
              </a:tblPr>
              <a:tblGrid>
                <a:gridCol w="340160"/>
                <a:gridCol w="2099365"/>
                <a:gridCol w="340160"/>
                <a:gridCol w="1761703"/>
                <a:gridCol w="340160"/>
                <a:gridCol w="1012981"/>
                <a:gridCol w="340160"/>
                <a:gridCol w="1189149"/>
                <a:gridCol w="340160"/>
                <a:gridCol w="1380000"/>
              </a:tblGrid>
              <a:tr h="200691">
                <a:tc gridSpan="10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"/>
                        </a:rPr>
                        <a:t>Nematoda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10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3"/>
                        </a:rPr>
                        <a:t>Adenophorea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4"/>
                        </a:rPr>
                        <a:t>Secernentea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5"/>
                        </a:rPr>
                        <a:t>Enoplia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6"/>
                        </a:rPr>
                        <a:t>Chromadoria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7"/>
                        </a:rPr>
                        <a:t>Rhabditia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8"/>
                        </a:rPr>
                        <a:t>Spiruria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9"/>
                        </a:rPr>
                        <a:t>Diplogasteria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0"/>
                        </a:rPr>
                        <a:t>Enoplida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1"/>
                        </a:rPr>
                        <a:t>Araeolaimida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2"/>
                        </a:rPr>
                        <a:t>Rhabditida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3"/>
                        </a:rPr>
                        <a:t>Spirurida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4"/>
                        </a:rPr>
                        <a:t>Diplogasterida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5"/>
                        </a:rPr>
                        <a:t>Isolaimida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6"/>
                        </a:rPr>
                        <a:t>Chromadorida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7"/>
                        </a:rPr>
                        <a:t>Strongylida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8"/>
                        </a:rPr>
                        <a:t>Ascarida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19"/>
                        </a:rPr>
                        <a:t>Tylenchida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0"/>
                        </a:rPr>
                        <a:t>Mononchida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1"/>
                        </a:rPr>
                        <a:t>Desmoscolecida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2"/>
                        </a:rPr>
                        <a:t>Camallanida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3"/>
                        </a:rPr>
                        <a:t>Dorylaimida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4"/>
                        </a:rPr>
                        <a:t>Desmodorida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5"/>
                        </a:rPr>
                        <a:t>Drilonematida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6"/>
                        </a:rPr>
                        <a:t>Stichosomida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7"/>
                        </a:rPr>
                        <a:t>Monhysterida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  <a:latin typeface="+mn-lt"/>
                          <a:hlinkClick r:id="rId28"/>
                        </a:rPr>
                        <a:t>Triplonchida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50051" y="304800"/>
            <a:ext cx="4224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Clásico de los Nematodos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(basados ​​en la anatomía y morfología)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0023" y="5105400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8" y="6521172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Chitwood, 1958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020320"/>
              </p:ext>
            </p:extLst>
          </p:nvPr>
        </p:nvGraphicFramePr>
        <p:xfrm>
          <a:off x="533400" y="1040987"/>
          <a:ext cx="7924799" cy="5256316"/>
        </p:xfrm>
        <a:graphic>
          <a:graphicData uri="http://schemas.openxmlformats.org/drawingml/2006/table">
            <a:tbl>
              <a:tblPr/>
              <a:tblGrid>
                <a:gridCol w="76200"/>
                <a:gridCol w="2133600"/>
                <a:gridCol w="76200"/>
                <a:gridCol w="2590800"/>
                <a:gridCol w="76200"/>
                <a:gridCol w="2971799"/>
              </a:tblGrid>
              <a:tr h="201297">
                <a:tc gridSpan="6"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hlinkClick r:id="rId3"/>
                      </a:endParaRPr>
                    </a:p>
                    <a:p>
                      <a:pPr algn="ctr"/>
                      <a:r>
                        <a:rPr lang="en-US" sz="1600" b="1" dirty="0" err="1" smtClean="0"/>
                        <a:t>Nematoda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400" dirty="0" smtClean="0"/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3757" marR="13757" marT="6878" marB="68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Enoplea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Rhabditida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Triplonchida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Mermithida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Plectida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Times New Roman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Araeolaimida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Dioctophymatida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Monhysterida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Trichinellida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Desmoscolecida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Muspiceida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Marimerthida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92803" y="76200"/>
            <a:ext cx="409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Actual de los Nematodos</a:t>
            </a:r>
          </a:p>
          <a:p>
            <a:pPr algn="ctr"/>
            <a:endParaRPr lang="es-ES" sz="1200" dirty="0" smtClean="0"/>
          </a:p>
          <a:p>
            <a:pPr algn="ctr"/>
            <a:r>
              <a:rPr lang="es-ES" dirty="0" smtClean="0"/>
              <a:t>(basados ​​en la </a:t>
            </a:r>
            <a:r>
              <a:rPr lang="es-ES" dirty="0" err="1" smtClean="0"/>
              <a:t>ssu</a:t>
            </a:r>
            <a:r>
              <a:rPr lang="es-ES" dirty="0" smtClean="0"/>
              <a:t> </a:t>
            </a:r>
            <a:r>
              <a:rPr lang="es-ES" dirty="0" err="1" smtClean="0"/>
              <a:t>rDNA</a:t>
            </a:r>
            <a:r>
              <a:rPr lang="es-ES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194" y="4698587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6397823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De Ley &amp; </a:t>
            </a:r>
            <a:r>
              <a:rPr lang="en-US" sz="1400" dirty="0" err="1" smtClean="0"/>
              <a:t>Blaxter</a:t>
            </a:r>
            <a:r>
              <a:rPr lang="en-US" sz="1400" dirty="0" smtClean="0"/>
              <a:t>, 2002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152400" y="2133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Enoplida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Marine / freshwater environments, </a:t>
            </a:r>
            <a:r>
              <a:rPr lang="en-US" sz="1200" dirty="0">
                <a:solidFill>
                  <a:schemeClr val="tx1"/>
                </a:solidFill>
              </a:rPr>
              <a:t>or moist terrestrial habitats. </a:t>
            </a:r>
          </a:p>
          <a:p>
            <a:r>
              <a:rPr lang="en-US" sz="1200" dirty="0">
                <a:solidFill>
                  <a:schemeClr val="tx1"/>
                </a:solidFill>
              </a:rPr>
              <a:t>Feed </a:t>
            </a:r>
            <a:r>
              <a:rPr lang="en-US" sz="1200" dirty="0" smtClean="0">
                <a:solidFill>
                  <a:schemeClr val="tx1"/>
                </a:solidFill>
              </a:rPr>
              <a:t>as predators </a:t>
            </a:r>
            <a:r>
              <a:rPr lang="en-US" sz="1200" dirty="0">
                <a:solidFill>
                  <a:schemeClr val="tx1"/>
                </a:solidFill>
              </a:rPr>
              <a:t>or on </a:t>
            </a:r>
            <a:r>
              <a:rPr lang="en-US" sz="1200" dirty="0" smtClean="0">
                <a:solidFill>
                  <a:schemeClr val="tx1"/>
                </a:solidFill>
              </a:rPr>
              <a:t>bacteria, diatoms </a:t>
            </a:r>
            <a:r>
              <a:rPr lang="en-US" sz="1200" dirty="0">
                <a:solidFill>
                  <a:schemeClr val="tx1"/>
                </a:solidFill>
              </a:rPr>
              <a:t>and algae.</a:t>
            </a:r>
          </a:p>
        </p:txBody>
      </p:sp>
      <p:sp>
        <p:nvSpPr>
          <p:cNvPr id="14" name="Oval 13"/>
          <p:cNvSpPr/>
          <p:nvPr/>
        </p:nvSpPr>
        <p:spPr>
          <a:xfrm>
            <a:off x="152400" y="29718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Triplonchida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Freshwater and terrestrial habitats, some marine.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Feed </a:t>
            </a:r>
            <a:r>
              <a:rPr lang="en-US" sz="1200" dirty="0">
                <a:solidFill>
                  <a:schemeClr val="tx1"/>
                </a:solidFill>
              </a:rPr>
              <a:t>as </a:t>
            </a:r>
            <a:r>
              <a:rPr lang="en-US" sz="1200" dirty="0" smtClean="0">
                <a:solidFill>
                  <a:schemeClr val="tx1"/>
                </a:solidFill>
              </a:rPr>
              <a:t>predators </a:t>
            </a:r>
            <a:r>
              <a:rPr lang="en-US" sz="1200" dirty="0">
                <a:solidFill>
                  <a:schemeClr val="tx1"/>
                </a:solidFill>
              </a:rPr>
              <a:t>or on </a:t>
            </a:r>
            <a:r>
              <a:rPr lang="en-US" sz="1200" dirty="0" smtClean="0">
                <a:solidFill>
                  <a:schemeClr val="tx1"/>
                </a:solidFill>
              </a:rPr>
              <a:t>bacteria, fungi, algae and higher plants.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55307" y="2133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Dorylaimida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Freshwater and terrestrial habitats, some marine.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Feed </a:t>
            </a:r>
            <a:r>
              <a:rPr lang="en-US" sz="1200" dirty="0">
                <a:solidFill>
                  <a:schemeClr val="tx1"/>
                </a:solidFill>
              </a:rPr>
              <a:t>as </a:t>
            </a:r>
            <a:r>
              <a:rPr lang="en-US" sz="1200" dirty="0" smtClean="0">
                <a:solidFill>
                  <a:schemeClr val="tx1"/>
                </a:solidFill>
              </a:rPr>
              <a:t>predators </a:t>
            </a:r>
            <a:r>
              <a:rPr lang="en-US" sz="1200" dirty="0">
                <a:solidFill>
                  <a:schemeClr val="tx1"/>
                </a:solidFill>
              </a:rPr>
              <a:t>or on </a:t>
            </a:r>
            <a:r>
              <a:rPr lang="en-US" sz="1200" dirty="0" smtClean="0">
                <a:solidFill>
                  <a:schemeClr val="tx1"/>
                </a:solidFill>
              </a:rPr>
              <a:t>fungi, algae and higher plants.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01049" y="25908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Mermithida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Freshwater and terrestrial habitats.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Endoparasites</a:t>
            </a:r>
            <a:r>
              <a:rPr lang="en-US" sz="1200" dirty="0" smtClean="0">
                <a:solidFill>
                  <a:schemeClr val="tx1"/>
                </a:solidFill>
              </a:rPr>
              <a:t> of arthropods.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99569" y="2895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Mononchida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Terrestrial habitats and some freshwater sediments.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Predators of other nematodes.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99569" y="3513338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Dioctophymatida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Parasites </a:t>
            </a:r>
            <a:r>
              <a:rPr lang="en-US" sz="1200" dirty="0">
                <a:solidFill>
                  <a:schemeClr val="tx1"/>
                </a:solidFill>
              </a:rPr>
              <a:t>of birds and terrestrial mammals</a:t>
            </a:r>
            <a:r>
              <a:rPr lang="en-US" sz="1200" dirty="0" smtClean="0">
                <a:solidFill>
                  <a:schemeClr val="tx1"/>
                </a:solidFill>
              </a:rPr>
              <a:t>. All </a:t>
            </a:r>
            <a:r>
              <a:rPr lang="en-US" sz="1200" dirty="0">
                <a:solidFill>
                  <a:schemeClr val="tx1"/>
                </a:solidFill>
              </a:rPr>
              <a:t>use oligochaete annelids as intermediate </a:t>
            </a:r>
            <a:r>
              <a:rPr lang="en-US" sz="1200" dirty="0" smtClean="0">
                <a:solidFill>
                  <a:schemeClr val="tx1"/>
                </a:solidFill>
              </a:rPr>
              <a:t>hosts.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Very large nematodes.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99569" y="39624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Trichinellida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Parasites of vertebrates as adults.  All have at least one life stage that develops in vertebrate cells or tissues.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01049" y="4419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Isolaimida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Terrestrial habitats.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Bacterial feeders.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11406" y="4800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Muspiceida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Parasites </a:t>
            </a:r>
            <a:r>
              <a:rPr lang="en-US" sz="1200" dirty="0">
                <a:solidFill>
                  <a:schemeClr val="tx1"/>
                </a:solidFill>
              </a:rPr>
              <a:t>of skin, eyes, vascular systems and muscles of </a:t>
            </a:r>
            <a:r>
              <a:rPr lang="en-US" sz="1200" dirty="0" smtClean="0">
                <a:solidFill>
                  <a:schemeClr val="tx1"/>
                </a:solidFill>
              </a:rPr>
              <a:t>vertebrates.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80334" y="5178623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Marimerthida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Marine forms.</a:t>
            </a:r>
          </a:p>
          <a:p>
            <a:r>
              <a:rPr lang="en-US" sz="1200" dirty="0">
                <a:solidFill>
                  <a:schemeClr val="tx1"/>
                </a:solidFill>
              </a:rPr>
              <a:t>Juvenile stages are internal parasites of deep-sea invertebrates.</a:t>
            </a:r>
          </a:p>
        </p:txBody>
      </p:sp>
      <p:sp>
        <p:nvSpPr>
          <p:cNvPr id="23" name="Oval 22"/>
          <p:cNvSpPr/>
          <p:nvPr/>
        </p:nvSpPr>
        <p:spPr>
          <a:xfrm>
            <a:off x="4953000" y="21336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Rhabditida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Parasites of plants and animals and bacterial- and fungal-feeders.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Soil and freshwater nematodes.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953000" y="25908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Plectida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Soil, marine and freshwater nematodes.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Bacterial and unicellular feeders.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85551" y="30480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Araeolaimida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Marine </a:t>
            </a:r>
            <a:r>
              <a:rPr lang="en-US" sz="1200" dirty="0">
                <a:solidFill>
                  <a:schemeClr val="tx1"/>
                </a:solidFill>
              </a:rPr>
              <a:t>or inhabit brackish </a:t>
            </a:r>
            <a:r>
              <a:rPr lang="en-US" sz="1200" dirty="0" smtClean="0">
                <a:solidFill>
                  <a:schemeClr val="tx1"/>
                </a:solidFill>
              </a:rPr>
              <a:t>water inhabitants.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Many </a:t>
            </a:r>
            <a:r>
              <a:rPr lang="en-US" sz="1200" dirty="0">
                <a:solidFill>
                  <a:schemeClr val="tx1"/>
                </a:solidFill>
              </a:rPr>
              <a:t>are bacterivores and some may feed on algae.</a:t>
            </a:r>
          </a:p>
        </p:txBody>
      </p:sp>
      <p:sp>
        <p:nvSpPr>
          <p:cNvPr id="26" name="Oval 25"/>
          <p:cNvSpPr/>
          <p:nvPr/>
        </p:nvSpPr>
        <p:spPr>
          <a:xfrm>
            <a:off x="5061751" y="34290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Monhysterida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Marine</a:t>
            </a:r>
            <a:r>
              <a:rPr lang="en-US" sz="1200" dirty="0">
                <a:solidFill>
                  <a:schemeClr val="tx1"/>
                </a:solidFill>
              </a:rPr>
              <a:t>, brackish, freshwater, some soil forms. 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Feed on bacteria, </a:t>
            </a:r>
            <a:r>
              <a:rPr lang="en-US" sz="1200" dirty="0">
                <a:solidFill>
                  <a:schemeClr val="tx1"/>
                </a:solidFill>
              </a:rPr>
              <a:t>algae and other organisms.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4328" y="384921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Desmodorida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Mainly </a:t>
            </a:r>
            <a:r>
              <a:rPr lang="en-US" sz="1200" dirty="0">
                <a:solidFill>
                  <a:schemeClr val="tx1"/>
                </a:solidFill>
              </a:rPr>
              <a:t>marine, some in brackish and freshwater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feeding </a:t>
            </a:r>
            <a:r>
              <a:rPr lang="en-US" sz="1200" dirty="0" smtClean="0">
                <a:solidFill>
                  <a:schemeClr val="tx1"/>
                </a:solidFill>
              </a:rPr>
              <a:t>probably </a:t>
            </a:r>
            <a:r>
              <a:rPr lang="en-US" sz="1200" dirty="0">
                <a:solidFill>
                  <a:schemeClr val="tx1"/>
                </a:solidFill>
              </a:rPr>
              <a:t>bacteria, diatoms and </a:t>
            </a:r>
            <a:r>
              <a:rPr lang="en-US" sz="1200" dirty="0" smtClean="0">
                <a:solidFill>
                  <a:schemeClr val="tx1"/>
                </a:solidFill>
              </a:rPr>
              <a:t>unicellular </a:t>
            </a:r>
            <a:r>
              <a:rPr lang="en-US" sz="1200" dirty="0" err="1" smtClean="0">
                <a:solidFill>
                  <a:schemeClr val="tx1"/>
                </a:solidFill>
              </a:rPr>
              <a:t>eucaryotes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74328" y="4512816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Desmoscolecida</a:t>
            </a:r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Typically </a:t>
            </a:r>
            <a:r>
              <a:rPr lang="en-US" sz="1200" dirty="0">
                <a:solidFill>
                  <a:schemeClr val="tx1"/>
                </a:solidFill>
              </a:rPr>
              <a:t>marine, some freshwater and </a:t>
            </a:r>
            <a:r>
              <a:rPr lang="en-US" sz="1200" dirty="0" smtClean="0">
                <a:solidFill>
                  <a:schemeClr val="tx1"/>
                </a:solidFill>
              </a:rPr>
              <a:t>soil forms</a:t>
            </a:r>
          </a:p>
          <a:p>
            <a:r>
              <a:rPr lang="en-US" sz="1200" dirty="0">
                <a:solidFill>
                  <a:schemeClr val="tx1"/>
                </a:solidFill>
              </a:rPr>
              <a:t>F</a:t>
            </a:r>
            <a:r>
              <a:rPr lang="en-US" sz="1200" dirty="0" smtClean="0">
                <a:solidFill>
                  <a:schemeClr val="tx1"/>
                </a:solidFill>
              </a:rPr>
              <a:t>eeding </a:t>
            </a:r>
            <a:r>
              <a:rPr lang="en-US" sz="1200" dirty="0">
                <a:solidFill>
                  <a:schemeClr val="tx1"/>
                </a:solidFill>
              </a:rPr>
              <a:t>probably bacteria, diatoms and unicellular </a:t>
            </a:r>
            <a:r>
              <a:rPr lang="en-US" sz="1200" dirty="0" err="1">
                <a:solidFill>
                  <a:schemeClr val="tx1"/>
                </a:solidFill>
              </a:rPr>
              <a:t>eucaryotes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05400" y="5105400"/>
            <a:ext cx="39624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Chromadorida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Mainly </a:t>
            </a:r>
            <a:r>
              <a:rPr lang="en-US" sz="1200" dirty="0">
                <a:solidFill>
                  <a:schemeClr val="tx1"/>
                </a:solidFill>
              </a:rPr>
              <a:t>marine and </a:t>
            </a:r>
            <a:r>
              <a:rPr lang="en-US" sz="1200" dirty="0" smtClean="0">
                <a:solidFill>
                  <a:schemeClr val="tx1"/>
                </a:solidFill>
              </a:rPr>
              <a:t>freshwater, some </a:t>
            </a:r>
            <a:r>
              <a:rPr lang="en-US" sz="1200" dirty="0">
                <a:solidFill>
                  <a:schemeClr val="tx1"/>
                </a:solidFill>
              </a:rPr>
              <a:t>soil forms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Feed on bacteria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smtClean="0">
                <a:solidFill>
                  <a:schemeClr val="tx1"/>
                </a:solidFill>
              </a:rPr>
              <a:t>and probably on diatoms </a:t>
            </a:r>
            <a:r>
              <a:rPr lang="en-US" sz="1200" dirty="0">
                <a:solidFill>
                  <a:schemeClr val="tx1"/>
                </a:solidFill>
              </a:rPr>
              <a:t>and unicellular </a:t>
            </a:r>
            <a:r>
              <a:rPr lang="en-US" sz="1200" dirty="0" err="1" smtClean="0">
                <a:solidFill>
                  <a:schemeClr val="tx1"/>
                </a:solidFill>
              </a:rPr>
              <a:t>eucaryotes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99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Las </a:t>
            </a:r>
            <a:r>
              <a:rPr lang="es-ES" dirty="0"/>
              <a:t>combinaciones de características morfológicas (como las características de las </a:t>
            </a:r>
            <a:r>
              <a:rPr lang="es-ES" dirty="0" smtClean="0"/>
              <a:t>clases de nematodos) </a:t>
            </a:r>
            <a:r>
              <a:rPr lang="es-ES" dirty="0"/>
              <a:t>no son en realidad caracteres filogenéticos. Organismos no heredan "combinaciones" de </a:t>
            </a:r>
            <a:r>
              <a:rPr lang="es-ES" dirty="0" smtClean="0"/>
              <a:t>las características.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 smtClean="0"/>
              <a:t>La </a:t>
            </a:r>
            <a:r>
              <a:rPr lang="es-ES" dirty="0"/>
              <a:t>filogenia molecular de nematodos actual se basa casi exclusivamente en la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SSU ARN.</a:t>
            </a:r>
          </a:p>
          <a:p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No </a:t>
            </a:r>
            <a:r>
              <a:rPr lang="es-ES" dirty="0"/>
              <a:t>hay otro grupo </a:t>
            </a:r>
            <a:r>
              <a:rPr lang="es-ES" dirty="0" smtClean="0"/>
              <a:t>de </a:t>
            </a:r>
            <a:r>
              <a:rPr lang="es-ES" dirty="0"/>
              <a:t>organismos metazoos donde la clasificación se basa en un </a:t>
            </a:r>
            <a:r>
              <a:rPr lang="es-ES" dirty="0" smtClean="0"/>
              <a:t>    solo locus</a:t>
            </a:r>
            <a:r>
              <a:rPr lang="es-ES" dirty="0"/>
              <a:t> </a:t>
            </a:r>
            <a:r>
              <a:rPr lang="es-ES" dirty="0" smtClean="0"/>
              <a:t>genético.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consecuencia, el árbol de la SSU es una hipótesis no corroboradas, sino que se necesita a gran escala de cheques en otros locus (por ejemplo, los genes nucleares, el </a:t>
            </a:r>
            <a:r>
              <a:rPr lang="es-ES" dirty="0" err="1"/>
              <a:t>ADNmt</a:t>
            </a:r>
            <a:r>
              <a:rPr lang="es-ES" dirty="0" smtClean="0"/>
              <a:t>).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Para </a:t>
            </a:r>
            <a:r>
              <a:rPr lang="es-ES" dirty="0"/>
              <a:t>demarcar </a:t>
            </a:r>
            <a:r>
              <a:rPr lang="es-ES" dirty="0" err="1"/>
              <a:t>clados</a:t>
            </a:r>
            <a:r>
              <a:rPr lang="es-ES" dirty="0"/>
              <a:t> sobre la base de la morfología necesitamos compartidos los derivados caracteres. Hay muy pocos características</a:t>
            </a:r>
            <a:r>
              <a:rPr lang="es-ES" dirty="0" smtClean="0"/>
              <a:t> </a:t>
            </a:r>
            <a:r>
              <a:rPr lang="es-ES" dirty="0"/>
              <a:t>de este tipo de nematodos en apoyo de un buen </a:t>
            </a:r>
            <a:r>
              <a:rPr lang="es-ES" dirty="0" smtClean="0"/>
              <a:t>análisis.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este momento la filogenia molecular de nematodos no está bien corroborada, y no hemos determinado que las características morfológicas son relevantes.</a:t>
            </a:r>
            <a:endParaRPr lang="es-ES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4642" y="2286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advertencias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452203"/>
              </p:ext>
            </p:extLst>
          </p:nvPr>
        </p:nvGraphicFramePr>
        <p:xfrm>
          <a:off x="533400" y="1040987"/>
          <a:ext cx="7924799" cy="5256316"/>
        </p:xfrm>
        <a:graphic>
          <a:graphicData uri="http://schemas.openxmlformats.org/drawingml/2006/table">
            <a:tbl>
              <a:tblPr/>
              <a:tblGrid>
                <a:gridCol w="76200"/>
                <a:gridCol w="2133600"/>
                <a:gridCol w="76200"/>
                <a:gridCol w="2590800"/>
                <a:gridCol w="76200"/>
                <a:gridCol w="2971799"/>
              </a:tblGrid>
              <a:tr h="201297">
                <a:tc gridSpan="6"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hlinkClick r:id="rId2"/>
                      </a:endParaRPr>
                    </a:p>
                    <a:p>
                      <a:pPr algn="ctr"/>
                      <a:r>
                        <a:rPr lang="en-US" sz="1600" b="1" dirty="0" err="1" smtClean="0"/>
                        <a:t>Nematoda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400" dirty="0" smtClean="0"/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13757" marR="13757" marT="6878" marB="68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Enoplea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Enoplida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Dorylaimida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Rhabditida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Triplonchida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Mermithida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Plectida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Times New Roman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Mononchida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Araeolaimida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Dioctophymatida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Monhysterida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Trichinellida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Isolaimida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Desmoscolecida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Muspiceida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Chromadorida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Marimerthida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 </a:t>
                      </a:r>
                    </a:p>
                  </a:txBody>
                  <a:tcPr marL="13757" marR="13757" marT="6878" marB="68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2286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</a:t>
            </a:r>
            <a:r>
              <a:rPr lang="es-ES" b="1" dirty="0" err="1"/>
              <a:t>Phylum</a:t>
            </a:r>
            <a:r>
              <a:rPr lang="es-ES" b="1" dirty="0"/>
              <a:t> </a:t>
            </a:r>
            <a:r>
              <a:rPr lang="es-ES" b="1" dirty="0" err="1"/>
              <a:t>Nematoda</a:t>
            </a:r>
            <a:r>
              <a:rPr lang="es-ES" b="1" dirty="0"/>
              <a:t> </a:t>
            </a:r>
            <a:r>
              <a:rPr lang="es-ES" dirty="0" smtClean="0"/>
              <a:t>- dividido </a:t>
            </a:r>
            <a:r>
              <a:rPr lang="es-ES" dirty="0"/>
              <a:t>de dos clases (</a:t>
            </a:r>
            <a:r>
              <a:rPr lang="es-ES" dirty="0" err="1"/>
              <a:t>systema</a:t>
            </a:r>
            <a:r>
              <a:rPr lang="es-ES" dirty="0"/>
              <a:t> </a:t>
            </a:r>
            <a:r>
              <a:rPr lang="es-ES" dirty="0" smtClean="0"/>
              <a:t>actual):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059093"/>
            <a:ext cx="8382000" cy="196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Clase </a:t>
            </a:r>
            <a:r>
              <a:rPr lang="es-ES" b="1" dirty="0" err="1"/>
              <a:t>Chromadorea</a:t>
            </a:r>
            <a:r>
              <a:rPr lang="es-ES" b="1" dirty="0"/>
              <a:t/>
            </a:r>
            <a:br>
              <a:rPr lang="es-ES" b="1" dirty="0"/>
            </a:br>
            <a:r>
              <a:rPr lang="es-ES" dirty="0"/>
              <a:t/>
            </a:r>
            <a:br>
              <a:rPr lang="es-ES" dirty="0"/>
            </a:br>
            <a:r>
              <a:rPr lang="es-ES" sz="1600" b="1" dirty="0" smtClean="0"/>
              <a:t>1. </a:t>
            </a:r>
            <a:r>
              <a:rPr lang="es-ES" sz="1600" b="1" dirty="0"/>
              <a:t>Esófago usualmente con bulbos, con 3 a 5 glándulas esofágicas</a:t>
            </a:r>
            <a:endParaRPr lang="en-US" sz="1600" b="1" dirty="0"/>
          </a:p>
          <a:p>
            <a:r>
              <a:rPr lang="es-ES" sz="1600" dirty="0" smtClean="0"/>
              <a:t>2. </a:t>
            </a:r>
            <a:r>
              <a:rPr lang="es-ES" sz="1600" dirty="0"/>
              <a:t>Aberturas del </a:t>
            </a:r>
            <a:r>
              <a:rPr lang="es-ES" sz="1600" dirty="0" err="1"/>
              <a:t>anfidio</a:t>
            </a:r>
            <a:r>
              <a:rPr lang="es-ES" sz="1600" dirty="0"/>
              <a:t> en forma de poro o rendija, en posición labial o </a:t>
            </a:r>
            <a:r>
              <a:rPr lang="es-ES" sz="1600" dirty="0" smtClean="0"/>
              <a:t>	               	post-labiales </a:t>
            </a:r>
            <a:r>
              <a:rPr lang="es-ES" sz="1600" dirty="0"/>
              <a:t>en forma de rosca o </a:t>
            </a:r>
            <a:r>
              <a:rPr lang="es-ES" sz="1600" dirty="0" err="1"/>
              <a:t>espiralado</a:t>
            </a:r>
            <a:endParaRPr lang="en-US" sz="1600" dirty="0"/>
          </a:p>
          <a:p>
            <a:r>
              <a:rPr lang="es-ES" sz="1600" dirty="0" smtClean="0"/>
              <a:t>3. </a:t>
            </a:r>
            <a:r>
              <a:rPr lang="es-ES" sz="1600" dirty="0"/>
              <a:t>Cutícula generalmente anillada, en ocasiones ornamentada con proyecciones </a:t>
            </a:r>
            <a:r>
              <a:rPr lang="es-ES" sz="1600" dirty="0" smtClean="0"/>
              <a:t>	y </a:t>
            </a:r>
            <a:r>
              <a:rPr lang="es-ES" sz="1600" dirty="0"/>
              <a:t>setas</a:t>
            </a:r>
            <a:endParaRPr lang="en-US" sz="1600" dirty="0"/>
          </a:p>
          <a:p>
            <a:r>
              <a:rPr lang="es-ES" sz="1600" dirty="0" smtClean="0"/>
              <a:t>4. </a:t>
            </a:r>
            <a:r>
              <a:rPr lang="es-ES" sz="1600" dirty="0" err="1"/>
              <a:t>Fasmidios</a:t>
            </a:r>
            <a:r>
              <a:rPr lang="es-ES" sz="1600" dirty="0"/>
              <a:t> presentes o ausentes en posición posterior</a:t>
            </a:r>
            <a:endParaRPr lang="en-US" sz="1600" dirty="0"/>
          </a:p>
          <a:p>
            <a:r>
              <a:rPr lang="en-US" sz="1600" dirty="0" smtClean="0"/>
              <a:t>5</a:t>
            </a:r>
            <a:r>
              <a:rPr lang="en-US" sz="1600" dirty="0"/>
              <a:t>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glandular o tubular</a:t>
            </a:r>
          </a:p>
          <a:p>
            <a:r>
              <a:rPr lang="es-ES" sz="1600" dirty="0"/>
              <a:t>6. Hembra con uno o dos ovarios</a:t>
            </a:r>
            <a:endParaRPr lang="en-US" sz="1600" dirty="0"/>
          </a:p>
          <a:p>
            <a:r>
              <a:rPr lang="es-ES" sz="1600" dirty="0"/>
              <a:t>7. Ala caudal presente o ausente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010384"/>
            <a:ext cx="8595623" cy="236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Clase</a:t>
            </a:r>
            <a:r>
              <a:rPr lang="en-US" b="1" dirty="0"/>
              <a:t> </a:t>
            </a:r>
            <a:r>
              <a:rPr lang="en-US" b="1" dirty="0" err="1"/>
              <a:t>Enoplea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s-ES" sz="1600" b="1" dirty="0" smtClean="0"/>
              <a:t>1. </a:t>
            </a:r>
            <a:r>
              <a:rPr lang="es-ES" sz="1600" b="1" dirty="0"/>
              <a:t>Esófago cilíndrico o en forma de botella con 3 a 5 glándulas esofágicas</a:t>
            </a:r>
            <a:r>
              <a:rPr lang="es-ES" sz="1600" dirty="0"/>
              <a:t>, </a:t>
            </a:r>
            <a:r>
              <a:rPr lang="es-ES" sz="1600" dirty="0" err="1"/>
              <a:t>esticosoma</a:t>
            </a:r>
            <a:r>
              <a:rPr lang="es-ES" sz="1600" dirty="0"/>
              <a:t> </a:t>
            </a:r>
            <a:endParaRPr lang="en-US" sz="1600" dirty="0"/>
          </a:p>
          <a:p>
            <a:r>
              <a:rPr lang="es-ES" sz="1600" dirty="0"/>
              <a:t>	o </a:t>
            </a:r>
            <a:r>
              <a:rPr lang="es-ES" sz="1600" dirty="0" err="1"/>
              <a:t>trofosoma</a:t>
            </a:r>
            <a:r>
              <a:rPr lang="es-ES" sz="1600" dirty="0"/>
              <a:t>, algunas veces presentes</a:t>
            </a:r>
            <a:endParaRPr lang="en-US" sz="1600" dirty="0"/>
          </a:p>
          <a:p>
            <a:r>
              <a:rPr lang="en-US" sz="1600" dirty="0" smtClean="0"/>
              <a:t>2. </a:t>
            </a:r>
            <a:r>
              <a:rPr lang="es-ES" sz="1600" dirty="0" err="1"/>
              <a:t>Anfidios</a:t>
            </a:r>
            <a:r>
              <a:rPr lang="es-ES" sz="1600" dirty="0"/>
              <a:t> en forma de bolsa, no </a:t>
            </a:r>
            <a:r>
              <a:rPr lang="es-ES" sz="1600" dirty="0" err="1"/>
              <a:t>espiralados</a:t>
            </a:r>
            <a:r>
              <a:rPr lang="es-ES" sz="1600" dirty="0"/>
              <a:t>, generalmente en posición </a:t>
            </a:r>
            <a:r>
              <a:rPr lang="es-ES" sz="1600" dirty="0" err="1"/>
              <a:t>postlabial</a:t>
            </a:r>
            <a:endParaRPr lang="en-US" sz="1600" dirty="0"/>
          </a:p>
          <a:p>
            <a:r>
              <a:rPr lang="en-US" sz="1600" dirty="0" smtClean="0"/>
              <a:t>3. </a:t>
            </a:r>
            <a:r>
              <a:rPr lang="en-US" sz="1600" dirty="0" err="1"/>
              <a:t>Cutícula</a:t>
            </a:r>
            <a:r>
              <a:rPr lang="en-US" sz="1600" dirty="0"/>
              <a:t> </a:t>
            </a:r>
            <a:r>
              <a:rPr lang="en-US" sz="1600" dirty="0" err="1"/>
              <a:t>lisa</a:t>
            </a:r>
            <a:r>
              <a:rPr lang="en-US" sz="1600" dirty="0"/>
              <a:t> o </a:t>
            </a:r>
            <a:r>
              <a:rPr lang="en-US" sz="1600" dirty="0" err="1"/>
              <a:t>finamente</a:t>
            </a:r>
            <a:r>
              <a:rPr lang="en-US" sz="1600" dirty="0"/>
              <a:t> </a:t>
            </a:r>
            <a:r>
              <a:rPr lang="en-US" sz="1600" dirty="0" err="1"/>
              <a:t>estriada</a:t>
            </a:r>
            <a:endParaRPr lang="en-US" sz="1600" dirty="0"/>
          </a:p>
          <a:p>
            <a:r>
              <a:rPr lang="en-US" sz="1600" dirty="0" smtClean="0"/>
              <a:t>4. </a:t>
            </a:r>
            <a:r>
              <a:rPr lang="en-US" sz="1600" dirty="0" err="1"/>
              <a:t>Fasmidios</a:t>
            </a:r>
            <a:r>
              <a:rPr lang="en-US" sz="1600" dirty="0"/>
              <a:t> </a:t>
            </a:r>
            <a:r>
              <a:rPr lang="en-US" sz="1600" dirty="0" err="1"/>
              <a:t>presentes</a:t>
            </a:r>
            <a:r>
              <a:rPr lang="en-US" sz="1600" dirty="0"/>
              <a:t> o </a:t>
            </a:r>
            <a:r>
              <a:rPr lang="en-US" sz="1600" dirty="0" err="1"/>
              <a:t>ausentes</a:t>
            </a:r>
            <a:endParaRPr lang="en-US" sz="1600" dirty="0"/>
          </a:p>
          <a:p>
            <a:r>
              <a:rPr lang="en-US" sz="1600" dirty="0" smtClean="0"/>
              <a:t>5</a:t>
            </a:r>
            <a:r>
              <a:rPr lang="en-US" sz="1600" dirty="0"/>
              <a:t>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simple no tubular, </a:t>
            </a:r>
            <a:r>
              <a:rPr lang="en-US" sz="1600" dirty="0" err="1"/>
              <a:t>usualmente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célula</a:t>
            </a:r>
            <a:r>
              <a:rPr lang="en-US" sz="1600" dirty="0"/>
              <a:t> </a:t>
            </a:r>
          </a:p>
          <a:p>
            <a:r>
              <a:rPr lang="en-US" sz="1600" dirty="0"/>
              <a:t>6. </a:t>
            </a:r>
            <a:r>
              <a:rPr lang="en-US" sz="1600" dirty="0" err="1"/>
              <a:t>Hembra</a:t>
            </a:r>
            <a:r>
              <a:rPr lang="en-US" sz="1600" dirty="0"/>
              <a:t>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ovarios</a:t>
            </a:r>
            <a:endParaRPr lang="en-US" sz="1600" dirty="0"/>
          </a:p>
          <a:p>
            <a:r>
              <a:rPr lang="en-US" sz="1600" dirty="0"/>
              <a:t>7. Machos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testículos</a:t>
            </a:r>
            <a:endParaRPr lang="en-US" sz="1600" dirty="0"/>
          </a:p>
          <a:p>
            <a:r>
              <a:rPr lang="en-US" sz="1600" dirty="0"/>
              <a:t>8. </a:t>
            </a:r>
            <a:r>
              <a:rPr lang="en-US" sz="1600" dirty="0" err="1"/>
              <a:t>Ala</a:t>
            </a:r>
            <a:r>
              <a:rPr lang="en-US" sz="1600" dirty="0"/>
              <a:t> caudal </a:t>
            </a:r>
            <a:r>
              <a:rPr lang="en-US" sz="1600" dirty="0" err="1"/>
              <a:t>rara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5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98070" y="304800"/>
            <a:ext cx="8426296" cy="6185602"/>
            <a:chOff x="198070" y="304800"/>
            <a:chExt cx="8426296" cy="6185602"/>
          </a:xfrm>
        </p:grpSpPr>
        <p:sp>
          <p:nvSpPr>
            <p:cNvPr id="2" name="TextBox 1"/>
            <p:cNvSpPr txBox="1"/>
            <p:nvPr/>
          </p:nvSpPr>
          <p:spPr>
            <a:xfrm>
              <a:off x="2731605" y="304800"/>
              <a:ext cx="31357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Configuración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Esófago</a:t>
              </a:r>
              <a:endParaRPr lang="en-US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03375" y="612107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Enoplea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71815" y="609455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8070" y="492752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0988" y="2665667"/>
              <a:ext cx="8130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endParaRPr lang="en-US" dirty="0" smtClean="0"/>
            </a:p>
            <a:p>
              <a:r>
                <a:rPr lang="en-US" dirty="0" err="1" smtClean="0"/>
                <a:t>medio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79461" y="3553232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80853" y="5573699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18901" y="992755"/>
              <a:ext cx="1620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odontoestilete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53000" y="9144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8707" y="914400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8" b="25661"/>
            <a:stretch/>
          </p:blipFill>
          <p:spPr>
            <a:xfrm>
              <a:off x="3736378" y="1354790"/>
              <a:ext cx="793543" cy="42976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8" t="12201" r="15370" b="35472"/>
            <a:stretch/>
          </p:blipFill>
          <p:spPr>
            <a:xfrm>
              <a:off x="2534784" y="1483954"/>
              <a:ext cx="976118" cy="3840480"/>
            </a:xfrm>
            <a:prstGeom prst="rect">
              <a:avLst/>
            </a:prstGeom>
          </p:spPr>
        </p:pic>
        <p:pic>
          <p:nvPicPr>
            <p:cNvPr id="79874" name="Picture 2" descr="http://plpnemweb.ucdavis.edu/nemaplex/images/G032.h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50564" b="5737"/>
            <a:stretch/>
          </p:blipFill>
          <p:spPr bwMode="auto">
            <a:xfrm>
              <a:off x="7453833" y="1301710"/>
              <a:ext cx="1170533" cy="413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8" t="1112" r="39323" b="70171"/>
            <a:stretch/>
          </p:blipFill>
          <p:spPr>
            <a:xfrm>
              <a:off x="1056462" y="1175792"/>
              <a:ext cx="1621872" cy="438912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005858" y="1237565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3857" y="954226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estilete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481057" y="1335226"/>
              <a:ext cx="5334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5706001" y="1541552"/>
              <a:ext cx="932397" cy="4023360"/>
              <a:chOff x="5706001" y="1822353"/>
              <a:chExt cx="932397" cy="4023360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64922"/>
              <a:stretch/>
            </p:blipFill>
            <p:spPr>
              <a:xfrm>
                <a:off x="5706001" y="1822353"/>
                <a:ext cx="932397" cy="40233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172199" y="1905001"/>
                <a:ext cx="206056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477000" y="2137001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67249" y="4210488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postcorpus</a:t>
              </a:r>
              <a:endParaRPr lang="en-US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005150" y="3681599"/>
              <a:ext cx="934342" cy="2409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172199" y="3802081"/>
              <a:ext cx="794168" cy="1204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332648" y="2869218"/>
              <a:ext cx="534476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271816" y="29888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69477" y="24554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94702" y="2469312"/>
              <a:ext cx="619755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38140" y="5112186"/>
              <a:ext cx="5858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89524" y="1241460"/>
              <a:ext cx="120773" cy="18077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411096" y="1585868"/>
              <a:ext cx="407805" cy="55113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469140" y="1362424"/>
              <a:ext cx="493260" cy="2617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34000" y="1541552"/>
              <a:ext cx="598755" cy="31988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111630" y="5296852"/>
              <a:ext cx="755494" cy="3108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169477" y="5296852"/>
              <a:ext cx="942153" cy="3360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143168" y="4823617"/>
              <a:ext cx="723956" cy="598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4208955" y="4579820"/>
              <a:ext cx="840193" cy="4058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467249" y="2099980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159726" y="2418411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>
            <a:stCxn id="43" idx="2"/>
          </p:cNvCxnSpPr>
          <p:nvPr/>
        </p:nvCxnSpPr>
        <p:spPr>
          <a:xfrm flipH="1">
            <a:off x="1600200" y="1606897"/>
            <a:ext cx="812180" cy="37430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3020" r="78030" b="35722"/>
          <a:stretch/>
        </p:blipFill>
        <p:spPr>
          <a:xfrm>
            <a:off x="1295400" y="1667199"/>
            <a:ext cx="1071666" cy="420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b="25661"/>
          <a:stretch/>
        </p:blipFill>
        <p:spPr>
          <a:xfrm>
            <a:off x="4114800" y="1342160"/>
            <a:ext cx="793543" cy="4297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12201" r="15370" b="35472"/>
          <a:stretch/>
        </p:blipFill>
        <p:spPr>
          <a:xfrm>
            <a:off x="2361955" y="1799360"/>
            <a:ext cx="976118" cy="3840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79532" y="1395800"/>
            <a:ext cx="2129288" cy="4297680"/>
            <a:chOff x="5566912" y="1645920"/>
            <a:chExt cx="2129288" cy="4297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6" r="62245" b="52579"/>
            <a:stretch/>
          </p:blipFill>
          <p:spPr>
            <a:xfrm>
              <a:off x="5566912" y="1645920"/>
              <a:ext cx="2129288" cy="42976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722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96045" y="381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0" y="8282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59492" y="8282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9003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Enoplida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589003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Triplonchida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589003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23466" y="589003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Mononchida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4274" r="68393" b="39874"/>
          <a:stretch/>
        </p:blipFill>
        <p:spPr>
          <a:xfrm>
            <a:off x="269570" y="1342160"/>
            <a:ext cx="695607" cy="4297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54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570" y="1342160"/>
            <a:ext cx="187630" cy="228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7200" y="1295400"/>
            <a:ext cx="2667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14800" y="1295400"/>
            <a:ext cx="4495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4274" r="71623" b="80503"/>
          <a:stretch/>
        </p:blipFill>
        <p:spPr>
          <a:xfrm>
            <a:off x="269570" y="64532"/>
            <a:ext cx="1213398" cy="9144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67771" y="1676400"/>
            <a:ext cx="1225175" cy="3904058"/>
            <a:chOff x="567771" y="1676400"/>
            <a:chExt cx="1225175" cy="390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567771" y="1676400"/>
              <a:ext cx="1225175" cy="3904058"/>
              <a:chOff x="4632382" y="1197604"/>
              <a:chExt cx="1225175" cy="3904058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17182" r="29481" b="35094"/>
              <a:stretch/>
            </p:blipFill>
            <p:spPr>
              <a:xfrm>
                <a:off x="4632382" y="1197604"/>
                <a:ext cx="1225175" cy="390405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5244969" y="1197605"/>
                <a:ext cx="165231" cy="19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27096" y="1799360"/>
                <a:ext cx="109652" cy="410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659492" y="3491000"/>
                <a:ext cx="198065" cy="161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09099" y="5334000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Belbolla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0990" y="1570938"/>
            <a:ext cx="2271482" cy="5024155"/>
            <a:chOff x="6910990" y="1570938"/>
            <a:chExt cx="2271482" cy="5024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5" r="16075"/>
            <a:stretch/>
          </p:blipFill>
          <p:spPr>
            <a:xfrm>
              <a:off x="8005312" y="1630857"/>
              <a:ext cx="698741" cy="4297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7052"/>
            <a:stretch/>
          </p:blipFill>
          <p:spPr>
            <a:xfrm>
              <a:off x="7573992" y="1570938"/>
              <a:ext cx="595223" cy="42973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10990" y="589003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Mermithida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8385" y="6225761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Trichinellida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38204" y="561223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Mermis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00499" y="5731954"/>
              <a:ext cx="881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Trichuris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77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438400" y="1806947"/>
              <a:ext cx="609600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9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1473</Words>
  <Application>Microsoft Office PowerPoint</Application>
  <PresentationFormat>On-screen Show (4:3)</PresentationFormat>
  <Paragraphs>590</Paragraphs>
  <Slides>18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Serie de colonizadores y persistentes (cp)</vt:lpstr>
      <vt:lpstr>Serie de colonizadores y persistentes (cp)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Howard Ferris</cp:lastModifiedBy>
  <cp:revision>228</cp:revision>
  <cp:lastPrinted>2012-07-25T00:04:44Z</cp:lastPrinted>
  <dcterms:created xsi:type="dcterms:W3CDTF">2004-10-06T00:58:24Z</dcterms:created>
  <dcterms:modified xsi:type="dcterms:W3CDTF">2015-06-24T19:25:31Z</dcterms:modified>
</cp:coreProperties>
</file>