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21"/>
  </p:notesMasterIdLst>
  <p:sldIdLst>
    <p:sldId id="298" r:id="rId2"/>
    <p:sldId id="337" r:id="rId3"/>
    <p:sldId id="315" r:id="rId4"/>
    <p:sldId id="299" r:id="rId5"/>
    <p:sldId id="301" r:id="rId6"/>
    <p:sldId id="327" r:id="rId7"/>
    <p:sldId id="336" r:id="rId8"/>
    <p:sldId id="328" r:id="rId9"/>
    <p:sldId id="331" r:id="rId10"/>
    <p:sldId id="329" r:id="rId11"/>
    <p:sldId id="330" r:id="rId12"/>
    <p:sldId id="307" r:id="rId13"/>
    <p:sldId id="338" r:id="rId14"/>
    <p:sldId id="310" r:id="rId15"/>
    <p:sldId id="320" r:id="rId16"/>
    <p:sldId id="321" r:id="rId17"/>
    <p:sldId id="322" r:id="rId18"/>
    <p:sldId id="339" r:id="rId19"/>
    <p:sldId id="326" r:id="rId20"/>
  </p:sldIdLst>
  <p:sldSz cx="9144000" cy="6858000" type="screen4x3"/>
  <p:notesSz cx="7004050" cy="92233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F0D8"/>
    <a:srgbClr val="FFCC99"/>
    <a:srgbClr val="7FE7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595" autoAdjust="0"/>
  </p:normalViewPr>
  <p:slideViewPr>
    <p:cSldViewPr>
      <p:cViewPr varScale="1">
        <p:scale>
          <a:sx n="33" d="100"/>
          <a:sy n="33" d="100"/>
        </p:scale>
        <p:origin x="-600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9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5088" cy="461169"/>
          </a:xfrm>
          <a:prstGeom prst="rect">
            <a:avLst/>
          </a:prstGeom>
        </p:spPr>
        <p:txBody>
          <a:bodyPr vert="horz" lIns="92720" tIns="46360" rIns="92720" bIns="4636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67341" y="0"/>
            <a:ext cx="3035088" cy="461169"/>
          </a:xfrm>
          <a:prstGeom prst="rect">
            <a:avLst/>
          </a:prstGeom>
        </p:spPr>
        <p:txBody>
          <a:bodyPr vert="horz" lIns="92720" tIns="46360" rIns="92720" bIns="46360" rtlCol="0"/>
          <a:lstStyle>
            <a:lvl1pPr algn="r">
              <a:defRPr sz="1200"/>
            </a:lvl1pPr>
          </a:lstStyle>
          <a:p>
            <a:fld id="{7ED11D4A-95C9-40B3-872E-041E0FDB8A9F}" type="datetimeFigureOut">
              <a:rPr lang="en-US" smtClean="0"/>
              <a:pPr/>
              <a:t>3/27/2014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3275" cy="3459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20" tIns="46360" rIns="92720" bIns="4636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</p:spPr>
        <p:txBody>
          <a:bodyPr vert="horz" lIns="92720" tIns="46360" rIns="92720" bIns="4636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0605"/>
            <a:ext cx="3035088" cy="461169"/>
          </a:xfrm>
          <a:prstGeom prst="rect">
            <a:avLst/>
          </a:prstGeom>
        </p:spPr>
        <p:txBody>
          <a:bodyPr vert="horz" lIns="92720" tIns="46360" rIns="92720" bIns="4636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67341" y="8760605"/>
            <a:ext cx="3035088" cy="461169"/>
          </a:xfrm>
          <a:prstGeom prst="rect">
            <a:avLst/>
          </a:prstGeom>
        </p:spPr>
        <p:txBody>
          <a:bodyPr vert="horz" lIns="92720" tIns="46360" rIns="92720" bIns="46360" rtlCol="0" anchor="b"/>
          <a:lstStyle>
            <a:lvl1pPr algn="r">
              <a:defRPr sz="1200"/>
            </a:lvl1pPr>
          </a:lstStyle>
          <a:p>
            <a:fld id="{B2809A67-4457-4C38-9ED5-8FDEC61A230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657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plpnemweb.ucdavis.edu/nemaplex/Ecology/foodwebs.htm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plpnemweb.ucdavis.edu/nemaplex/Mangmnt/Biologic.htm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r>
              <a:rPr lang="en-US" sz="1100"/>
              <a:t>30 min talk</a:t>
            </a:r>
          </a:p>
          <a:p>
            <a:pPr>
              <a:lnSpc>
                <a:spcPct val="80000"/>
              </a:lnSpc>
            </a:pPr>
            <a:r>
              <a:rPr lang="en-US" sz="1100"/>
              <a:t>Interactions:</a:t>
            </a:r>
          </a:p>
          <a:p>
            <a:pPr>
              <a:lnSpc>
                <a:spcPct val="80000"/>
              </a:lnSpc>
            </a:pPr>
            <a:r>
              <a:rPr lang="en-US" sz="1100"/>
              <a:t>Nematodes affect other organisms, other organisms affect nematodes</a:t>
            </a:r>
          </a:p>
          <a:p>
            <a:pPr>
              <a:lnSpc>
                <a:spcPct val="80000"/>
              </a:lnSpc>
            </a:pPr>
            <a:r>
              <a:rPr lang="en-US" sz="1100"/>
              <a:t>Nematodes feed on plants – plants provide food for nematodes.</a:t>
            </a:r>
          </a:p>
          <a:p>
            <a:pPr>
              <a:lnSpc>
                <a:spcPct val="80000"/>
              </a:lnSpc>
            </a:pPr>
            <a:r>
              <a:rPr lang="en-US" sz="1100"/>
              <a:t>Nematodes feed on bacteria, nematodes farm bacteria – in soil, insects, </a:t>
            </a:r>
          </a:p>
          <a:p>
            <a:pPr>
              <a:lnSpc>
                <a:spcPct val="80000"/>
              </a:lnSpc>
            </a:pPr>
            <a:r>
              <a:rPr lang="en-US" sz="1100"/>
              <a:t>bacteria feed nematodes, bacteria kill nematodes</a:t>
            </a:r>
          </a:p>
          <a:p>
            <a:pPr>
              <a:lnSpc>
                <a:spcPct val="80000"/>
              </a:lnSpc>
            </a:pPr>
            <a:r>
              <a:rPr lang="en-US" sz="1100"/>
              <a:t>Nematodes feed on fungi and are fed upon by fungi.</a:t>
            </a:r>
          </a:p>
          <a:p>
            <a:pPr>
              <a:lnSpc>
                <a:spcPct val="80000"/>
              </a:lnSpc>
            </a:pPr>
            <a:r>
              <a:rPr lang="en-US" sz="1100"/>
              <a:t>Nematodes feed on protozoa and microarthropods, tardigrades, mites, </a:t>
            </a:r>
          </a:p>
          <a:p>
            <a:pPr>
              <a:lnSpc>
                <a:spcPct val="80000"/>
              </a:lnSpc>
            </a:pPr>
            <a:r>
              <a:rPr lang="en-US" sz="1100"/>
              <a:t>collembola and are fed upon</a:t>
            </a:r>
          </a:p>
          <a:p>
            <a:pPr>
              <a:lnSpc>
                <a:spcPct val="80000"/>
              </a:lnSpc>
            </a:pPr>
            <a:endParaRPr lang="en-US" sz="1100"/>
          </a:p>
          <a:p>
            <a:pPr>
              <a:lnSpc>
                <a:spcPct val="80000"/>
              </a:lnSpc>
            </a:pPr>
            <a:r>
              <a:rPr lang="en-US" sz="1100"/>
              <a:t>What are the ecosystem effects (effects on functions)?</a:t>
            </a:r>
          </a:p>
          <a:p>
            <a:pPr>
              <a:lnSpc>
                <a:spcPct val="80000"/>
              </a:lnSpc>
            </a:pPr>
            <a:r>
              <a:rPr lang="en-US" sz="1100"/>
              <a:t>Enrichment</a:t>
            </a:r>
          </a:p>
          <a:p>
            <a:pPr>
              <a:lnSpc>
                <a:spcPct val="80000"/>
              </a:lnSpc>
            </a:pPr>
            <a:r>
              <a:rPr lang="en-US" sz="1100"/>
              <a:t>Movement of and to resources</a:t>
            </a:r>
          </a:p>
          <a:p>
            <a:pPr>
              <a:lnSpc>
                <a:spcPct val="80000"/>
              </a:lnSpc>
            </a:pPr>
            <a:r>
              <a:rPr lang="en-US" sz="1100"/>
              <a:t>Nutrient and carbon cycling</a:t>
            </a:r>
          </a:p>
          <a:p>
            <a:pPr>
              <a:lnSpc>
                <a:spcPct val="80000"/>
              </a:lnSpc>
            </a:pPr>
            <a:r>
              <a:rPr lang="en-US" sz="1100"/>
              <a:t>Nutrient and carbon movement and sequestration</a:t>
            </a:r>
          </a:p>
          <a:p>
            <a:pPr>
              <a:lnSpc>
                <a:spcPct val="80000"/>
              </a:lnSpc>
            </a:pPr>
            <a:endParaRPr lang="en-US" sz="1100"/>
          </a:p>
          <a:p>
            <a:pPr>
              <a:lnSpc>
                <a:spcPct val="80000"/>
              </a:lnSpc>
            </a:pPr>
            <a:r>
              <a:rPr lang="en-US" sz="1100"/>
              <a:t>Effects on services?</a:t>
            </a:r>
          </a:p>
          <a:p>
            <a:pPr>
              <a:lnSpc>
                <a:spcPct val="80000"/>
              </a:lnSpc>
            </a:pPr>
            <a:endParaRPr lang="en-US" sz="1100"/>
          </a:p>
          <a:p>
            <a:pPr>
              <a:lnSpc>
                <a:spcPct val="80000"/>
              </a:lnSpc>
            </a:pPr>
            <a:r>
              <a:rPr lang="en-US" sz="1100"/>
              <a:t>Antagonists of nematodes occur in many groups of organisms that are components of the </a:t>
            </a:r>
            <a:r>
              <a:rPr lang="en-US" sz="1100">
                <a:hlinkClick r:id="rId3" action="ppaction://hlinkfile"/>
              </a:rPr>
              <a:t>soil food web</a:t>
            </a:r>
            <a:r>
              <a:rPr lang="en-US" sz="1100"/>
              <a:t>.  </a:t>
            </a:r>
          </a:p>
          <a:p>
            <a:pPr>
              <a:lnSpc>
                <a:spcPct val="80000"/>
              </a:lnSpc>
            </a:pPr>
            <a:r>
              <a:rPr lang="en-US" sz="1100"/>
              <a:t>The interactions of many soil organisms results in biological buffering or regulation of the nematode population through the mechanisms of </a:t>
            </a:r>
            <a:r>
              <a:rPr lang="en-US" sz="1100" i="1">
                <a:hlinkClick r:id="rId4" action="ppaction://hlinkfile"/>
              </a:rPr>
              <a:t>Exploitation</a:t>
            </a:r>
            <a:r>
              <a:rPr lang="en-US" sz="1100"/>
              <a:t>, </a:t>
            </a:r>
            <a:r>
              <a:rPr lang="en-US" sz="1100" i="1">
                <a:hlinkClick r:id="rId4" action="ppaction://hlinkfile"/>
              </a:rPr>
              <a:t>Competition</a:t>
            </a:r>
            <a:r>
              <a:rPr lang="en-US" sz="1100"/>
              <a:t>, and </a:t>
            </a:r>
            <a:r>
              <a:rPr lang="en-US" sz="1100" i="1">
                <a:hlinkClick r:id="rId4" action="ppaction://hlinkfile"/>
              </a:rPr>
              <a:t>Antibiosis</a:t>
            </a:r>
            <a:endParaRPr lang="en-US" sz="1100"/>
          </a:p>
          <a:p>
            <a:pPr>
              <a:lnSpc>
                <a:spcPct val="80000"/>
              </a:lnSpc>
            </a:pPr>
            <a:endParaRPr lang="en-US" sz="1100"/>
          </a:p>
        </p:txBody>
      </p:sp>
      <p:sp>
        <p:nvSpPr>
          <p:cNvPr id="45060" name="Slide Number Placeholder 3"/>
          <p:cNvSpPr txBox="1">
            <a:spLocks noGrp="1"/>
          </p:cNvSpPr>
          <p:nvPr/>
        </p:nvSpPr>
        <p:spPr bwMode="auto">
          <a:xfrm>
            <a:off x="3967341" y="8760605"/>
            <a:ext cx="3035088" cy="46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720" tIns="46360" rIns="92720" bIns="46360" anchor="b"/>
          <a:lstStyle/>
          <a:p>
            <a:pPr algn="r"/>
            <a:fld id="{EB335B75-5787-4119-985E-1A843CBD11AC}" type="slidenum">
              <a:rPr lang="en-US" sz="1200"/>
              <a:pPr algn="r"/>
              <a:t>1</a:t>
            </a:fld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9A67-4457-4C38-9ED5-8FDEC61A230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02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BF0A40-DE3C-408A-A4AC-F5E3447F0806}" type="slidenum">
              <a:rPr lang="en-US"/>
              <a:pPr/>
              <a:t>14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Built on his milestone contribution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BF0A40-DE3C-408A-A4AC-F5E3447F0806}" type="slidenum">
              <a:rPr lang="en-US"/>
              <a:pPr/>
              <a:t>15</a:t>
            </a:fld>
            <a:endParaRPr lang="en-US"/>
          </a:p>
        </p:txBody>
      </p:sp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Built on his milestone contribution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B25DC7-CA3E-469F-A247-519B3E7F4A5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FBE3D6-8C65-4CA4-A731-48C20C92E92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28D540-3E32-40FA-BE4F-BE167D54EAD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E335A-98AF-4BEB-AD5F-867F48B2A69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89BB7-FD40-4509-A1A8-44D525F199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673B5-9637-4E2D-B7D2-CD1131DD91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336274-6CE9-4F03-AFAC-D30D72BD6E7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2E1333-E1AC-4146-90B6-128598F36A2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612932-4840-43DE-8FA7-020D734A63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888ADB-0ED2-4891-89BD-4C3ED19A74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BC07B8-B9CA-48C6-99CF-76FC6B82197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544D2FF-93D2-4DE4-81E6-2D8FD9295487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5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5.jpeg"/><Relationship Id="rId10" Type="http://schemas.openxmlformats.org/officeDocument/2006/relationships/image" Target="../media/image20.png"/><Relationship Id="rId4" Type="http://schemas.openxmlformats.org/officeDocument/2006/relationships/image" Target="../media/image4.tiff"/><Relationship Id="rId9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g"/><Relationship Id="rId9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file:///F:\DailyWork-BackupFolder\Nemaplex-WE\WEBSHARE\WWWROOT\NEMAPLEX\Taxadata\Spiruria.htm" TargetMode="External"/><Relationship Id="rId13" Type="http://schemas.openxmlformats.org/officeDocument/2006/relationships/hyperlink" Target="file:///F:\DailyWork-BackupFolder\Nemaplex-WE\WEBSHARE\WWWROOT\NEMAPLEX\Taxamnus\Spiruidamnu.htm" TargetMode="External"/><Relationship Id="rId18" Type="http://schemas.openxmlformats.org/officeDocument/2006/relationships/hyperlink" Target="file:///F:\DailyWork-BackupFolder\Nemaplex-WE\WEBSHARE\WWWROOT\NEMAPLEX\Taxamnus\Ascaridamnu.htm" TargetMode="External"/><Relationship Id="rId26" Type="http://schemas.openxmlformats.org/officeDocument/2006/relationships/hyperlink" Target="file:///F:\DailyWork-BackupFolder\Nemaplex-WE\WEBSHARE\WWWROOT\NEMAPLEX\Taxamnus\Stichidamnu.htm" TargetMode="External"/><Relationship Id="rId3" Type="http://schemas.openxmlformats.org/officeDocument/2006/relationships/hyperlink" Target="file:///F:\DailyWork-BackupFolder\Nemaplex-WE\WEBSHARE\WWWROOT\NEMAPLEX\Taxadata\ADENOREA.HTM" TargetMode="External"/><Relationship Id="rId21" Type="http://schemas.openxmlformats.org/officeDocument/2006/relationships/hyperlink" Target="file:///F:\DailyWork-BackupFolder\Nemaplex-WE\WEBSHARE\WWWROOT\NEMAPLEX\Taxamnus\Desmsidamnu.htm" TargetMode="External"/><Relationship Id="rId7" Type="http://schemas.openxmlformats.org/officeDocument/2006/relationships/hyperlink" Target="file:///F:\DailyWork-BackupFolder\Nemaplex-WE\WEBSHARE\WWWROOT\NEMAPLEX\Taxadata\Rhabdiia.htm" TargetMode="External"/><Relationship Id="rId12" Type="http://schemas.openxmlformats.org/officeDocument/2006/relationships/hyperlink" Target="file:///F:\DailyWork-BackupFolder\Nemaplex-WE\WEBSHARE\WWWROOT\NEMAPLEX\Taxamnus\Rhabdidamnu.htm" TargetMode="External"/><Relationship Id="rId17" Type="http://schemas.openxmlformats.org/officeDocument/2006/relationships/hyperlink" Target="file:///F:\DailyWork-BackupFolder\Nemaplex-WE\WEBSHARE\WWWROOT\NEMAPLEX\Taxamnus\Stronidamnu.htm" TargetMode="External"/><Relationship Id="rId25" Type="http://schemas.openxmlformats.org/officeDocument/2006/relationships/hyperlink" Target="file:///F:\DailyWork-BackupFolder\Nemaplex-WE\WEBSHARE\WWWROOT\NEMAPLEX\Taxamnus\Driloidamnu.htm" TargetMode="External"/><Relationship Id="rId2" Type="http://schemas.openxmlformats.org/officeDocument/2006/relationships/hyperlink" Target="file:///F:\DailyWork-BackupFolder\Nemaplex-WE\WEBSHARE\WWWROOT\NEMAPLEX\Taxadata\Nemata.htm" TargetMode="External"/><Relationship Id="rId16" Type="http://schemas.openxmlformats.org/officeDocument/2006/relationships/hyperlink" Target="file:///F:\DailyWork-BackupFolder\Nemaplex-WE\WEBSHARE\WWWROOT\NEMAPLEX\Taxamnus\Chromidamnu.htm" TargetMode="External"/><Relationship Id="rId20" Type="http://schemas.openxmlformats.org/officeDocument/2006/relationships/hyperlink" Target="file:///F:\DailyWork-BackupFolder\Nemaplex-WE\WEBSHARE\WWWROOT\NEMAPLEX\Taxamnus\Mononidamnu.htm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file:///F:\DailyWork-BackupFolder\Nemaplex-WE\WEBSHARE\WWWROOT\NEMAPLEX\Taxadata\Chromaia.htm" TargetMode="External"/><Relationship Id="rId11" Type="http://schemas.openxmlformats.org/officeDocument/2006/relationships/hyperlink" Target="file:///F:\DailyWork-BackupFolder\Nemaplex-WE\WEBSHARE\WWWROOT\NEMAPLEX\Taxamnus\Areolidamnu.htm" TargetMode="External"/><Relationship Id="rId24" Type="http://schemas.openxmlformats.org/officeDocument/2006/relationships/hyperlink" Target="file:///F:\DailyWork-BackupFolder\Nemaplex-WE\WEBSHARE\WWWROOT\NEMAPLEX\Taxamnus\Desmoidamnu.htm" TargetMode="External"/><Relationship Id="rId5" Type="http://schemas.openxmlformats.org/officeDocument/2006/relationships/hyperlink" Target="file:///F:\DailyWork-BackupFolder\Nemaplex-WE\WEBSHARE\WWWROOT\NEMAPLEX\Taxadata\Enoplia.htm" TargetMode="External"/><Relationship Id="rId15" Type="http://schemas.openxmlformats.org/officeDocument/2006/relationships/hyperlink" Target="file:///F:\DailyWork-BackupFolder\Nemaplex-WE\WEBSHARE\WWWROOT\NEMAPLEX\Taxamnus\Isolaidamnu.htm" TargetMode="External"/><Relationship Id="rId23" Type="http://schemas.openxmlformats.org/officeDocument/2006/relationships/hyperlink" Target="file:///F:\DailyWork-BackupFolder\Nemaplex-WE\WEBSHARE\WWWROOT\NEMAPLEX\Taxamnus\Dorylidamnu.htm" TargetMode="External"/><Relationship Id="rId28" Type="http://schemas.openxmlformats.org/officeDocument/2006/relationships/hyperlink" Target="file:///F:\DailyWork-BackupFolder\Nemaplex-WE\WEBSHARE\WWWROOT\NEMAPLEX\Taxamnus\Triplidamnu.htm" TargetMode="External"/><Relationship Id="rId10" Type="http://schemas.openxmlformats.org/officeDocument/2006/relationships/hyperlink" Target="file:///F:\DailyWork-BackupFolder\Nemaplex-WE\WEBSHARE\WWWROOT\NEMAPLEX\Taxamnus\Enoplidamnu.htm" TargetMode="External"/><Relationship Id="rId19" Type="http://schemas.openxmlformats.org/officeDocument/2006/relationships/hyperlink" Target="file:///F:\DailyWork-BackupFolder\Nemaplex-WE\WEBSHARE\WWWROOT\NEMAPLEX\Taxamnus\Tylenidamnu.htm" TargetMode="External"/><Relationship Id="rId4" Type="http://schemas.openxmlformats.org/officeDocument/2006/relationships/hyperlink" Target="file:///F:\DailyWork-BackupFolder\Nemaplex-WE\WEBSHARE\WWWROOT\NEMAPLEX\Taxadata\Secernea.htm" TargetMode="External"/><Relationship Id="rId9" Type="http://schemas.openxmlformats.org/officeDocument/2006/relationships/hyperlink" Target="file:///F:\DailyWork-BackupFolder\Nemaplex-WE\WEBSHARE\WWWROOT\NEMAPLEX\Taxadata\Diplogia.htm" TargetMode="External"/><Relationship Id="rId14" Type="http://schemas.openxmlformats.org/officeDocument/2006/relationships/hyperlink" Target="file:///F:\DailyWork-BackupFolder\Nemaplex-WE\WEBSHARE\WWWROOT\NEMAPLEX\Taxamnus\Diploidamnu.htm" TargetMode="External"/><Relationship Id="rId22" Type="http://schemas.openxmlformats.org/officeDocument/2006/relationships/hyperlink" Target="file:///F:\DailyWork-BackupFolder\Nemaplex-WE\WEBSHARE\WWWROOT\NEMAPLEX\Taxamnus\Camalidamnu.htm" TargetMode="External"/><Relationship Id="rId27" Type="http://schemas.openxmlformats.org/officeDocument/2006/relationships/hyperlink" Target="file:///F:\DailyWork-BackupFolder\Nemaplex-WE\WEBSHARE\WWWROOT\NEMAPLEX\Taxamnus\Monhyidamnu.htm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Group.jpg"/>
          <p:cNvPicPr>
            <a:picLocks noChangeAspect="1"/>
          </p:cNvPicPr>
          <p:nvPr/>
        </p:nvPicPr>
        <p:blipFill>
          <a:blip r:embed="rId3" cstate="print">
            <a:lum bright="1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itle 1"/>
          <p:cNvSpPr txBox="1">
            <a:spLocks/>
          </p:cNvSpPr>
          <p:nvPr/>
        </p:nvSpPr>
        <p:spPr bwMode="auto">
          <a:xfrm>
            <a:off x="0" y="1143000"/>
            <a:ext cx="9144000" cy="147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en-US" sz="3600" dirty="0"/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36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62100" y="1097340"/>
            <a:ext cx="6019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s-ES" sz="3200" kern="0" dirty="0">
                <a:solidFill>
                  <a:schemeClr val="tx2"/>
                </a:solidFill>
              </a:rPr>
              <a:t>Identificación de los Nematodos</a:t>
            </a:r>
            <a:br>
              <a:rPr lang="es-ES" sz="3200" kern="0" dirty="0">
                <a:solidFill>
                  <a:schemeClr val="tx2"/>
                </a:solidFill>
              </a:rPr>
            </a:br>
            <a:r>
              <a:rPr lang="es-ES" sz="3200" kern="0" dirty="0">
                <a:solidFill>
                  <a:schemeClr val="tx2"/>
                </a:solidFill>
              </a:rPr>
              <a:t>y</a:t>
            </a:r>
            <a:br>
              <a:rPr lang="es-ES" sz="3200" kern="0" dirty="0">
                <a:solidFill>
                  <a:schemeClr val="tx2"/>
                </a:solidFill>
              </a:rPr>
            </a:br>
            <a:r>
              <a:rPr lang="es-ES" sz="3200" kern="0" dirty="0">
                <a:solidFill>
                  <a:schemeClr val="tx2"/>
                </a:solidFill>
              </a:rPr>
              <a:t>Ecología del Suelo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95400" y="3047999"/>
            <a:ext cx="6116033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err="1" smtClean="0"/>
              <a:t>Clase</a:t>
            </a:r>
            <a:r>
              <a:rPr lang="en-US" sz="2800" dirty="0" smtClean="0"/>
              <a:t> 2</a:t>
            </a:r>
          </a:p>
          <a:p>
            <a:pPr algn="ctr"/>
            <a:r>
              <a:rPr lang="es-MX" sz="2800" dirty="0" smtClean="0"/>
              <a:t>Taxonomía </a:t>
            </a:r>
            <a:r>
              <a:rPr lang="es-MX" sz="2800" dirty="0"/>
              <a:t>y Clasificación Ecológica</a:t>
            </a:r>
            <a:r>
              <a:rPr lang="es-MX" sz="3200" b="1" dirty="0"/>
              <a:t> </a:t>
            </a:r>
            <a:endParaRPr lang="en-US" sz="3200" dirty="0"/>
          </a:p>
          <a:p>
            <a:pPr algn="ctr"/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1517798" y="4953000"/>
            <a:ext cx="273825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Howard Ferris</a:t>
            </a:r>
          </a:p>
          <a:p>
            <a:r>
              <a:rPr lang="en-US" sz="2400" dirty="0"/>
              <a:t>Gabriela Soto</a:t>
            </a:r>
          </a:p>
          <a:p>
            <a:r>
              <a:rPr lang="en-US" sz="2400" dirty="0"/>
              <a:t>Alejandro Esquivel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" t="3020" r="78030" b="35722"/>
          <a:stretch/>
        </p:blipFill>
        <p:spPr>
          <a:xfrm>
            <a:off x="1295400" y="1667199"/>
            <a:ext cx="1071666" cy="4201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98" b="25661"/>
          <a:stretch/>
        </p:blipFill>
        <p:spPr>
          <a:xfrm>
            <a:off x="4114800" y="1342160"/>
            <a:ext cx="793543" cy="42976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18" t="12201" r="15370" b="35472"/>
          <a:stretch/>
        </p:blipFill>
        <p:spPr>
          <a:xfrm>
            <a:off x="2361955" y="1799360"/>
            <a:ext cx="976118" cy="384048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5179532" y="1395800"/>
            <a:ext cx="2129288" cy="4297680"/>
            <a:chOff x="5566912" y="1645920"/>
            <a:chExt cx="2129288" cy="429768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36" r="62245" b="52579"/>
            <a:stretch/>
          </p:blipFill>
          <p:spPr>
            <a:xfrm>
              <a:off x="5566912" y="1645920"/>
              <a:ext cx="2129288" cy="4297680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6172200" y="2057400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996045" y="381000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Enoplea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1524000" y="828273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Enoplia</a:t>
            </a:r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5659492" y="828273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Dorylaimia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76200" y="5890033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Enoplida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1752600" y="5890033"/>
            <a:ext cx="1432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Triplonchida</a:t>
            </a:r>
            <a:endParaRPr lang="en-US" dirty="0"/>
          </a:p>
        </p:txBody>
      </p:sp>
      <p:sp>
        <p:nvSpPr>
          <p:cNvPr id="36" name="TextBox 35"/>
          <p:cNvSpPr txBox="1"/>
          <p:nvPr/>
        </p:nvSpPr>
        <p:spPr>
          <a:xfrm>
            <a:off x="3733800" y="5890033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Dorylaimida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5523466" y="5890033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Mononchida</a:t>
            </a:r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4" t="14274" r="68393" b="39874"/>
          <a:stretch/>
        </p:blipFill>
        <p:spPr>
          <a:xfrm>
            <a:off x="269570" y="1342160"/>
            <a:ext cx="695607" cy="4297680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295400" y="2209800"/>
            <a:ext cx="1524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69570" y="1342160"/>
            <a:ext cx="187630" cy="2287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/>
          <p:nvPr/>
        </p:nvCxnSpPr>
        <p:spPr>
          <a:xfrm>
            <a:off x="457200" y="1295400"/>
            <a:ext cx="2667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114800" y="1295400"/>
            <a:ext cx="44958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9" t="14274" r="71623" b="80503"/>
          <a:stretch/>
        </p:blipFill>
        <p:spPr>
          <a:xfrm>
            <a:off x="269570" y="64532"/>
            <a:ext cx="1213398" cy="914400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67771" y="1676400"/>
            <a:ext cx="1225175" cy="3904058"/>
            <a:chOff x="567771" y="1676400"/>
            <a:chExt cx="1225175" cy="3904058"/>
          </a:xfrm>
        </p:grpSpPr>
        <p:grpSp>
          <p:nvGrpSpPr>
            <p:cNvPr id="56" name="Group 55"/>
            <p:cNvGrpSpPr/>
            <p:nvPr/>
          </p:nvGrpSpPr>
          <p:grpSpPr>
            <a:xfrm>
              <a:off x="567771" y="1676400"/>
              <a:ext cx="1225175" cy="3904058"/>
              <a:chOff x="4632382" y="1197604"/>
              <a:chExt cx="1225175" cy="3904058"/>
            </a:xfrm>
          </p:grpSpPr>
          <p:pic>
            <p:nvPicPr>
              <p:cNvPr id="50" name="Picture 49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139" t="17182" r="29481" b="35094"/>
              <a:stretch/>
            </p:blipFill>
            <p:spPr>
              <a:xfrm>
                <a:off x="4632382" y="1197604"/>
                <a:ext cx="1225175" cy="3904057"/>
              </a:xfrm>
              <a:prstGeom prst="rect">
                <a:avLst/>
              </a:prstGeom>
            </p:spPr>
          </p:pic>
          <p:sp>
            <p:nvSpPr>
              <p:cNvPr id="51" name="Rectangle 50"/>
              <p:cNvSpPr/>
              <p:nvPr/>
            </p:nvSpPr>
            <p:spPr>
              <a:xfrm>
                <a:off x="5244969" y="1197605"/>
                <a:ext cx="165231" cy="1981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5027096" y="1799360"/>
                <a:ext cx="109652" cy="41044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5659492" y="3491000"/>
                <a:ext cx="198065" cy="16106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909099" y="5334000"/>
              <a:ext cx="84350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 smtClean="0"/>
                <a:t>Belbolla</a:t>
              </a:r>
              <a:r>
                <a:rPr lang="en-US" sz="1000" dirty="0" smtClean="0"/>
                <a:t> sp.</a:t>
              </a:r>
              <a:endParaRPr lang="en-US" sz="1000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910990" y="1570938"/>
            <a:ext cx="2271482" cy="5024155"/>
            <a:chOff x="6910990" y="1570938"/>
            <a:chExt cx="2271482" cy="502415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395" r="16075"/>
            <a:stretch/>
          </p:blipFill>
          <p:spPr>
            <a:xfrm>
              <a:off x="8005312" y="1630857"/>
              <a:ext cx="698741" cy="4297325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00" r="67052"/>
            <a:stretch/>
          </p:blipFill>
          <p:spPr>
            <a:xfrm>
              <a:off x="7573992" y="1570938"/>
              <a:ext cx="595223" cy="4297325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6910990" y="5890033"/>
              <a:ext cx="13260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Mermithida</a:t>
              </a:r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758385" y="6225761"/>
              <a:ext cx="1407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Trichinellida</a:t>
              </a:r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138204" y="5612231"/>
              <a:ext cx="81144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 smtClean="0"/>
                <a:t>Mermis</a:t>
              </a:r>
              <a:r>
                <a:rPr lang="en-US" sz="1000" dirty="0" smtClean="0"/>
                <a:t> sp.</a:t>
              </a:r>
              <a:endParaRPr lang="en-US" sz="10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300499" y="5731954"/>
              <a:ext cx="88197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i="1" dirty="0" err="1" smtClean="0"/>
                <a:t>Trichuris</a:t>
              </a:r>
              <a:r>
                <a:rPr lang="en-US" sz="1000" dirty="0" smtClean="0"/>
                <a:t> sp.</a:t>
              </a:r>
              <a:endParaRPr lang="en-US" sz="1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28779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867400" y="381000"/>
            <a:ext cx="2487281" cy="640566"/>
            <a:chOff x="6335003" y="600973"/>
            <a:chExt cx="1587262" cy="37795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95" t="14275" r="15653" b="80880"/>
            <a:stretch/>
          </p:blipFill>
          <p:spPr>
            <a:xfrm>
              <a:off x="6335003" y="600973"/>
              <a:ext cx="1587262" cy="33228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7317446" y="600973"/>
              <a:ext cx="45719" cy="37795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335003" y="916004"/>
              <a:ext cx="1028162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200400" y="1834264"/>
            <a:ext cx="785004" cy="3840480"/>
            <a:chOff x="3200400" y="2054237"/>
            <a:chExt cx="785004" cy="384048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863" t="9937" r="15548" b="37358"/>
            <a:stretch/>
          </p:blipFill>
          <p:spPr>
            <a:xfrm>
              <a:off x="3276600" y="2054237"/>
              <a:ext cx="708804" cy="384048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3200400" y="2192547"/>
              <a:ext cx="121919" cy="762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853" name="Group 78852"/>
          <p:cNvGrpSpPr/>
          <p:nvPr/>
        </p:nvGrpSpPr>
        <p:grpSpPr>
          <a:xfrm>
            <a:off x="-76200" y="389627"/>
            <a:ext cx="8973770" cy="6248400"/>
            <a:chOff x="-76200" y="389627"/>
            <a:chExt cx="8973770" cy="6248400"/>
          </a:xfrm>
        </p:grpSpPr>
        <p:sp>
          <p:nvSpPr>
            <p:cNvPr id="28" name="TextBox 27"/>
            <p:cNvSpPr txBox="1"/>
            <p:nvPr/>
          </p:nvSpPr>
          <p:spPr>
            <a:xfrm>
              <a:off x="3884981" y="389627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Chromadorea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23453" y="836900"/>
              <a:ext cx="15183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Chromadoria</a:t>
              </a:r>
              <a:endParaRPr lang="en-US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-76200" y="5963895"/>
              <a:ext cx="164660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Chromadorida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90600" y="6268695"/>
              <a:ext cx="1556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Desmodorida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286000" y="5963895"/>
              <a:ext cx="1569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Monhysterida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638800" y="5963895"/>
              <a:ext cx="12875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Rhabditida</a:t>
              </a:r>
              <a:endParaRPr lang="en-US" dirty="0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295400" y="2218427"/>
              <a:ext cx="1524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69570" y="1350787"/>
              <a:ext cx="187630" cy="2287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9" name="Straight Connector 48"/>
            <p:cNvCxnSpPr/>
            <p:nvPr/>
          </p:nvCxnSpPr>
          <p:spPr>
            <a:xfrm>
              <a:off x="363385" y="1304027"/>
              <a:ext cx="8247215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5650" y="3202677"/>
              <a:ext cx="12700" cy="12700"/>
            </a:xfrm>
            <a:prstGeom prst="rect">
              <a:avLst/>
            </a:prstGeom>
          </p:spPr>
        </p:pic>
        <p:pic>
          <p:nvPicPr>
            <p:cNvPr id="78850" name="Picture 2" descr="This item is an imag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1989826"/>
              <a:ext cx="1000125" cy="3429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211" t="11581" r="67581" b="49908"/>
            <a:stretch/>
          </p:blipFill>
          <p:spPr>
            <a:xfrm>
              <a:off x="2438400" y="1806947"/>
              <a:ext cx="609600" cy="384048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225" t="8746" r="67462" b="10028"/>
            <a:stretch/>
          </p:blipFill>
          <p:spPr>
            <a:xfrm>
              <a:off x="7916118" y="1488125"/>
              <a:ext cx="846882" cy="4159302"/>
            </a:xfrm>
            <a:prstGeom prst="rect">
              <a:avLst/>
            </a:prstGeom>
          </p:spPr>
        </p:pic>
        <p:grpSp>
          <p:nvGrpSpPr>
            <p:cNvPr id="29" name="Group 28"/>
            <p:cNvGrpSpPr/>
            <p:nvPr/>
          </p:nvGrpSpPr>
          <p:grpSpPr>
            <a:xfrm>
              <a:off x="152400" y="1675167"/>
              <a:ext cx="995910" cy="4206240"/>
              <a:chOff x="152400" y="1895140"/>
              <a:chExt cx="995910" cy="4206240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583" t="12869" r="64162" b="30818"/>
              <a:stretch/>
            </p:blipFill>
            <p:spPr>
              <a:xfrm>
                <a:off x="152400" y="1895140"/>
                <a:ext cx="995910" cy="4206240"/>
              </a:xfrm>
              <a:prstGeom prst="rect">
                <a:avLst/>
              </a:prstGeom>
            </p:spPr>
          </p:pic>
          <p:sp>
            <p:nvSpPr>
              <p:cNvPr id="27" name="Rectangle 26"/>
              <p:cNvSpPr/>
              <p:nvPr/>
            </p:nvSpPr>
            <p:spPr>
              <a:xfrm>
                <a:off x="363385" y="2114619"/>
                <a:ext cx="170015" cy="2145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8848" name="Group 78847"/>
            <p:cNvGrpSpPr/>
            <p:nvPr/>
          </p:nvGrpSpPr>
          <p:grpSpPr>
            <a:xfrm>
              <a:off x="4097547" y="1608827"/>
              <a:ext cx="2836654" cy="4023360"/>
              <a:chOff x="4097547" y="1828800"/>
              <a:chExt cx="2836654" cy="4023360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8" r="10167"/>
              <a:stretch/>
            </p:blipFill>
            <p:spPr>
              <a:xfrm>
                <a:off x="4097547" y="1828800"/>
                <a:ext cx="2836654" cy="4023360"/>
              </a:xfrm>
              <a:prstGeom prst="rect">
                <a:avLst/>
              </a:prstGeom>
            </p:spPr>
          </p:pic>
          <p:sp>
            <p:nvSpPr>
              <p:cNvPr id="30" name="Rectangle 29"/>
              <p:cNvSpPr/>
              <p:nvPr/>
            </p:nvSpPr>
            <p:spPr>
              <a:xfrm>
                <a:off x="4578350" y="1955522"/>
                <a:ext cx="222250" cy="2801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5721350" y="1905000"/>
                <a:ext cx="222250" cy="2801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6711950" y="1981200"/>
                <a:ext cx="222250" cy="2801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74" t="8746" r="40641" b="10028"/>
            <a:stretch/>
          </p:blipFill>
          <p:spPr>
            <a:xfrm>
              <a:off x="7103773" y="1532627"/>
              <a:ext cx="821027" cy="4159302"/>
            </a:xfrm>
            <a:prstGeom prst="rect">
              <a:avLst/>
            </a:prstGeom>
          </p:spPr>
        </p:pic>
        <p:cxnSp>
          <p:nvCxnSpPr>
            <p:cNvPr id="51" name="Straight Connector 50"/>
            <p:cNvCxnSpPr/>
            <p:nvPr/>
          </p:nvCxnSpPr>
          <p:spPr>
            <a:xfrm>
              <a:off x="4160460" y="5881407"/>
              <a:ext cx="4737110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2209800" y="5876027"/>
              <a:ext cx="1713653" cy="538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0695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131338"/>
              </p:ext>
            </p:extLst>
          </p:nvPr>
        </p:nvGraphicFramePr>
        <p:xfrm>
          <a:off x="381000" y="533400"/>
          <a:ext cx="8382000" cy="59309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3048000"/>
                <a:gridCol w="2590800"/>
              </a:tblGrid>
              <a:tr h="84455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dirty="0" smtClean="0">
                          <a:solidFill>
                            <a:srgbClr val="002060"/>
                          </a:solidFill>
                        </a:rPr>
                        <a:t>Los nematodos que se alimentan de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: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s-ES" sz="1600" dirty="0" smtClean="0">
                          <a:solidFill>
                            <a:srgbClr val="002060"/>
                          </a:solidFill>
                        </a:rPr>
                        <a:t>Función trófico</a:t>
                      </a:r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0"/>
                      <a:r>
                        <a:rPr lang="es-ES" sz="1600" dirty="0" smtClean="0">
                          <a:solidFill>
                            <a:srgbClr val="002060"/>
                          </a:solidFill>
                        </a:rPr>
                        <a:t>Características</a:t>
                      </a:r>
                      <a:endParaRPr lang="es-E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</a:tr>
              <a:tr h="120650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rgbClr val="002060"/>
                          </a:solidFill>
                        </a:rPr>
                        <a:t>Bacteria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pt-BR" dirty="0" smtClean="0">
                          <a:solidFill>
                            <a:srgbClr val="002060"/>
                          </a:solidFill>
                        </a:rPr>
                        <a:t>Bacteriovoros</a:t>
                      </a:r>
                      <a:br>
                        <a:rPr lang="pt-BR" dirty="0" smtClean="0">
                          <a:solidFill>
                            <a:srgbClr val="002060"/>
                          </a:solidFill>
                        </a:rPr>
                      </a:br>
                      <a:r>
                        <a:rPr lang="pt-BR" dirty="0" smtClean="0">
                          <a:solidFill>
                            <a:srgbClr val="002060"/>
                          </a:solidFill>
                        </a:rPr>
                        <a:t>Alimentan de bacterias</a:t>
                      </a:r>
                      <a:br>
                        <a:rPr lang="pt-BR" dirty="0" smtClean="0">
                          <a:solidFill>
                            <a:srgbClr val="002060"/>
                          </a:solidFill>
                        </a:rPr>
                      </a:br>
                      <a:r>
                        <a:rPr lang="pt-BR" dirty="0" smtClean="0">
                          <a:solidFill>
                            <a:srgbClr val="002060"/>
                          </a:solidFill>
                        </a:rPr>
                        <a:t>Bacteriófagos</a:t>
                      </a:r>
                      <a:endParaRPr lang="pt-BR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84455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2060"/>
                          </a:solidFill>
                        </a:rPr>
                        <a:t>Hongos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MX" sz="18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Micofagos</a:t>
                      </a:r>
                      <a:r>
                        <a:rPr lang="es-MX" sz="1800" kern="1200" dirty="0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 o </a:t>
                      </a:r>
                      <a:r>
                        <a:rPr lang="es-MX" sz="1800" kern="1200" dirty="0" err="1" smtClean="0">
                          <a:solidFill>
                            <a:srgbClr val="002060"/>
                          </a:solidFill>
                          <a:latin typeface="+mn-lt"/>
                          <a:ea typeface="+mn-ea"/>
                          <a:cs typeface="+mn-cs"/>
                        </a:rPr>
                        <a:t>fungivoros</a:t>
                      </a:r>
                      <a:endParaRPr lang="en-US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pt-BR" dirty="0" smtClean="0">
                          <a:solidFill>
                            <a:srgbClr val="002060"/>
                          </a:solidFill>
                        </a:rPr>
                        <a:t>Alimentan de hongos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1206500"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rgbClr val="002060"/>
                          </a:solidFill>
                        </a:rPr>
                        <a:t>Plantas</a:t>
                      </a:r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pt-BR" dirty="0" smtClean="0">
                          <a:solidFill>
                            <a:srgbClr val="002060"/>
                          </a:solidFill>
                        </a:rPr>
                        <a:t>Alimentan de p</a:t>
                      </a:r>
                      <a:r>
                        <a:rPr lang="es-ES" dirty="0" err="1" smtClean="0">
                          <a:solidFill>
                            <a:srgbClr val="002060"/>
                          </a:solidFill>
                        </a:rPr>
                        <a:t>lantas</a:t>
                      </a:r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/>
                      </a:r>
                      <a:br>
                        <a:rPr lang="es-ES" dirty="0" smtClean="0">
                          <a:solidFill>
                            <a:srgbClr val="002060"/>
                          </a:solidFill>
                        </a:rPr>
                      </a:br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Parásitos de plantas</a:t>
                      </a:r>
                      <a:br>
                        <a:rPr lang="es-ES" dirty="0" smtClean="0">
                          <a:solidFill>
                            <a:srgbClr val="002060"/>
                          </a:solidFill>
                        </a:rPr>
                      </a:br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Herbívoros</a:t>
                      </a:r>
                      <a:endParaRPr lang="es-E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844550">
                <a:tc>
                  <a:txBody>
                    <a:bodyPr/>
                    <a:lstStyle/>
                    <a:p>
                      <a:pPr rtl="0"/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Varios invertebrados del suelo</a:t>
                      </a:r>
                      <a:endParaRPr lang="es-E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0"/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Omnívoros</a:t>
                      </a:r>
                      <a:br>
                        <a:rPr lang="es-ES" dirty="0" smtClean="0">
                          <a:solidFill>
                            <a:srgbClr val="002060"/>
                          </a:solidFill>
                        </a:rPr>
                      </a:br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Depredadores generalistas</a:t>
                      </a:r>
                    </a:p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844550">
                <a:tc>
                  <a:txBody>
                    <a:bodyPr/>
                    <a:lstStyle/>
                    <a:p>
                      <a:pPr rtl="0"/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Principalmente en otros nematodos</a:t>
                      </a:r>
                      <a:endParaRPr lang="es-E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Depredadores</a:t>
                      </a:r>
                      <a:endParaRPr lang="en-US" dirty="0" smtClean="0">
                        <a:solidFill>
                          <a:srgbClr val="002060"/>
                        </a:solidFill>
                      </a:endParaRPr>
                    </a:p>
                    <a:p>
                      <a:r>
                        <a:rPr lang="es-ES" dirty="0" smtClean="0">
                          <a:solidFill>
                            <a:srgbClr val="002060"/>
                          </a:solidFill>
                        </a:rPr>
                        <a:t>Depredadores especialistas</a:t>
                      </a:r>
                    </a:p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90800" y="76200"/>
            <a:ext cx="42918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dirty="0" smtClean="0"/>
              <a:t>Clasificación por Funciones Tróficas</a:t>
            </a:r>
            <a:endParaRPr lang="es-ES" sz="2000" dirty="0"/>
          </a:p>
        </p:txBody>
      </p:sp>
      <p:pic>
        <p:nvPicPr>
          <p:cNvPr id="4" name="Picture 9" descr="cru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7224308" y="1157692"/>
            <a:ext cx="1096184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0" y="2514600"/>
            <a:ext cx="1523442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9000" y="3581400"/>
            <a:ext cx="1523524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7" name="Picture 17" descr="Dorylaimu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43600" y="4724400"/>
            <a:ext cx="1584649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38458" y="5638800"/>
            <a:ext cx="1624542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1607347" y="1735792"/>
            <a:ext cx="5700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algunas de las funciones de los ecosistemas son </a:t>
            </a:r>
            <a:r>
              <a:rPr lang="es-ES" dirty="0" smtClean="0"/>
              <a:t>perjuicios</a:t>
            </a:r>
            <a:endParaRPr lang="en-US" dirty="0"/>
          </a:p>
        </p:txBody>
      </p:sp>
      <p:pic>
        <p:nvPicPr>
          <p:cNvPr id="3" name="Picture 4" descr="Slide2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" y="2263239"/>
            <a:ext cx="6304631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Group 14"/>
          <p:cNvGrpSpPr/>
          <p:nvPr/>
        </p:nvGrpSpPr>
        <p:grpSpPr>
          <a:xfrm>
            <a:off x="6402250" y="5943"/>
            <a:ext cx="2756012" cy="5160113"/>
            <a:chOff x="6402250" y="5943"/>
            <a:chExt cx="2756012" cy="516011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30"/>
            <a:stretch/>
          </p:blipFill>
          <p:spPr>
            <a:xfrm rot="16200000">
              <a:off x="6871753" y="1309583"/>
              <a:ext cx="1842163" cy="2278043"/>
            </a:xfrm>
            <a:prstGeom prst="rect">
              <a:avLst/>
            </a:prstGeom>
          </p:spPr>
        </p:pic>
        <p:grpSp>
          <p:nvGrpSpPr>
            <p:cNvPr id="8" name="Group 7"/>
            <p:cNvGrpSpPr>
              <a:grpSpLocks noChangeAspect="1"/>
            </p:cNvGrpSpPr>
            <p:nvPr/>
          </p:nvGrpSpPr>
          <p:grpSpPr>
            <a:xfrm>
              <a:off x="6629400" y="5943"/>
              <a:ext cx="2316480" cy="1737360"/>
              <a:chOff x="63500" y="-136525"/>
              <a:chExt cx="6172200" cy="4629150"/>
            </a:xfrm>
          </p:grpSpPr>
          <p:pic>
            <p:nvPicPr>
              <p:cNvPr id="1026" name="Picture 2" descr="http://nematode.unl.edu/tynud6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500" y="-136525"/>
                <a:ext cx="6172200" cy="46291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Right Triangle 6"/>
              <p:cNvSpPr/>
              <p:nvPr/>
            </p:nvSpPr>
            <p:spPr>
              <a:xfrm flipH="1">
                <a:off x="874020" y="381000"/>
                <a:ext cx="5361680" cy="4111625"/>
              </a:xfrm>
              <a:prstGeom prst="rtTriangl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ight Triangle 8"/>
              <p:cNvSpPr/>
              <p:nvPr/>
            </p:nvSpPr>
            <p:spPr>
              <a:xfrm rot="16200000" flipH="1" flipV="1">
                <a:off x="1052745" y="-1080849"/>
                <a:ext cx="3327654" cy="5234847"/>
              </a:xfrm>
              <a:prstGeom prst="rtTriangl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6402250" y="3415443"/>
              <a:ext cx="2756012" cy="1750613"/>
              <a:chOff x="6354659" y="3689775"/>
              <a:chExt cx="2756012" cy="1750613"/>
            </a:xfrm>
          </p:grpSpPr>
          <p:grpSp>
            <p:nvGrpSpPr>
              <p:cNvPr id="17" name="Group 16"/>
              <p:cNvGrpSpPr/>
              <p:nvPr/>
            </p:nvGrpSpPr>
            <p:grpSpPr>
              <a:xfrm>
                <a:off x="6781800" y="3810000"/>
                <a:ext cx="1981200" cy="1219200"/>
                <a:chOff x="6781800" y="3810000"/>
                <a:chExt cx="1981200" cy="1219200"/>
              </a:xfrm>
            </p:grpSpPr>
            <p:cxnSp>
              <p:nvCxnSpPr>
                <p:cNvPr id="14" name="Straight Connector 13"/>
                <p:cNvCxnSpPr/>
                <p:nvPr/>
              </p:nvCxnSpPr>
              <p:spPr>
                <a:xfrm>
                  <a:off x="6781800" y="3810000"/>
                  <a:ext cx="0" cy="121920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>
                  <a:off x="6781800" y="5029200"/>
                  <a:ext cx="1981200" cy="0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" name="TextBox 17"/>
              <p:cNvSpPr txBox="1"/>
              <p:nvPr/>
            </p:nvSpPr>
            <p:spPr>
              <a:xfrm>
                <a:off x="6696933" y="5101834"/>
                <a:ext cx="2413738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/>
                  <a:t>Abundancia</a:t>
                </a:r>
                <a:r>
                  <a:rPr lang="en-US" sz="1600" dirty="0"/>
                  <a:t> de </a:t>
                </a:r>
                <a:r>
                  <a:rPr lang="en-US" sz="1600" dirty="0" err="1" smtClean="0"/>
                  <a:t>nematodos</a:t>
                </a:r>
                <a:endParaRPr lang="en-US" sz="16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16200000">
                <a:off x="5807233" y="4237201"/>
                <a:ext cx="143340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err="1" smtClean="0"/>
                  <a:t>Salud</a:t>
                </a:r>
                <a:r>
                  <a:rPr lang="en-US" sz="1600" dirty="0" smtClean="0"/>
                  <a:t> del </a:t>
                </a:r>
                <a:r>
                  <a:rPr lang="en-US" sz="1600" dirty="0" err="1" smtClean="0"/>
                  <a:t>suelo</a:t>
                </a:r>
                <a:endParaRPr lang="en-US" sz="1600" dirty="0"/>
              </a:p>
            </p:txBody>
          </p:sp>
          <p:cxnSp>
            <p:nvCxnSpPr>
              <p:cNvPr id="21" name="Straight Connector 20"/>
              <p:cNvCxnSpPr/>
              <p:nvPr/>
            </p:nvCxnSpPr>
            <p:spPr>
              <a:xfrm flipV="1">
                <a:off x="6933595" y="4406478"/>
                <a:ext cx="1829405" cy="470322"/>
              </a:xfrm>
              <a:prstGeom prst="line">
                <a:avLst/>
              </a:prstGeom>
              <a:ln w="2540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" name="Group 12"/>
          <p:cNvGrpSpPr/>
          <p:nvPr/>
        </p:nvGrpSpPr>
        <p:grpSpPr>
          <a:xfrm>
            <a:off x="3300199" y="20855"/>
            <a:ext cx="2847339" cy="5196834"/>
            <a:chOff x="3063629" y="0"/>
            <a:chExt cx="2847339" cy="5196834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28528" y="1568097"/>
              <a:ext cx="2381510" cy="178308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0300" y="0"/>
              <a:ext cx="2377440" cy="1545336"/>
            </a:xfrm>
            <a:prstGeom prst="rect">
              <a:avLst/>
            </a:prstGeom>
          </p:spPr>
        </p:pic>
        <p:grpSp>
          <p:nvGrpSpPr>
            <p:cNvPr id="1025" name="Group 1024"/>
            <p:cNvGrpSpPr/>
            <p:nvPr/>
          </p:nvGrpSpPr>
          <p:grpSpPr>
            <a:xfrm>
              <a:off x="3063629" y="3334490"/>
              <a:ext cx="2847339" cy="1862344"/>
              <a:chOff x="2999103" y="3466903"/>
              <a:chExt cx="2847339" cy="1862344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2999103" y="3506176"/>
                <a:ext cx="2840359" cy="182307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4" name="Group 23"/>
              <p:cNvGrpSpPr/>
              <p:nvPr/>
            </p:nvGrpSpPr>
            <p:grpSpPr>
              <a:xfrm>
                <a:off x="3178007" y="3466903"/>
                <a:ext cx="2668435" cy="1750613"/>
                <a:chOff x="6354658" y="3689775"/>
                <a:chExt cx="2668435" cy="1750613"/>
              </a:xfrm>
              <a:solidFill>
                <a:schemeClr val="bg1"/>
              </a:solidFill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6781800" y="3810000"/>
                  <a:ext cx="1981200" cy="1219200"/>
                  <a:chOff x="6781800" y="3810000"/>
                  <a:chExt cx="1981200" cy="1219200"/>
                </a:xfrm>
                <a:grpFill/>
              </p:grpSpPr>
              <p:cxnSp>
                <p:nvCxnSpPr>
                  <p:cNvPr id="29" name="Straight Connector 28"/>
                  <p:cNvCxnSpPr/>
                  <p:nvPr/>
                </p:nvCxnSpPr>
                <p:spPr>
                  <a:xfrm>
                    <a:off x="6781800" y="3810000"/>
                    <a:ext cx="0" cy="1219200"/>
                  </a:xfrm>
                  <a:prstGeom prst="line">
                    <a:avLst/>
                  </a:prstGeom>
                  <a:grpFill/>
                  <a:ln w="254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/>
                  <p:cNvCxnSpPr/>
                  <p:nvPr/>
                </p:nvCxnSpPr>
                <p:spPr>
                  <a:xfrm>
                    <a:off x="6781800" y="5029200"/>
                    <a:ext cx="1981200" cy="0"/>
                  </a:xfrm>
                  <a:prstGeom prst="line">
                    <a:avLst/>
                  </a:prstGeom>
                  <a:grpFill/>
                  <a:ln w="254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6" name="TextBox 25"/>
                <p:cNvSpPr txBox="1"/>
                <p:nvPr/>
              </p:nvSpPr>
              <p:spPr>
                <a:xfrm>
                  <a:off x="6609355" y="5101834"/>
                  <a:ext cx="2413738" cy="338554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err="1"/>
                    <a:t>Abundancia</a:t>
                  </a:r>
                  <a:r>
                    <a:rPr lang="en-US" sz="1600" dirty="0"/>
                    <a:t> de </a:t>
                  </a:r>
                  <a:r>
                    <a:rPr lang="en-US" sz="1600" dirty="0" err="1"/>
                    <a:t>nematodos</a:t>
                  </a:r>
                  <a:endParaRPr lang="en-US" sz="1600" dirty="0"/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 rot="16200000">
                  <a:off x="5807232" y="4237201"/>
                  <a:ext cx="1433406" cy="338554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err="1" smtClean="0"/>
                    <a:t>Salud</a:t>
                  </a:r>
                  <a:r>
                    <a:rPr lang="en-US" sz="1600" dirty="0" smtClean="0"/>
                    <a:t> del </a:t>
                  </a:r>
                  <a:r>
                    <a:rPr lang="en-US" sz="1600" dirty="0" err="1" smtClean="0"/>
                    <a:t>suelo</a:t>
                  </a:r>
                  <a:endParaRPr lang="en-US" sz="1600" dirty="0"/>
                </a:p>
              </p:txBody>
            </p:sp>
            <p:cxnSp>
              <p:nvCxnSpPr>
                <p:cNvPr id="28" name="Straight Connector 27"/>
                <p:cNvCxnSpPr/>
                <p:nvPr/>
              </p:nvCxnSpPr>
              <p:spPr>
                <a:xfrm>
                  <a:off x="6933595" y="4046127"/>
                  <a:ext cx="1829405" cy="838200"/>
                </a:xfrm>
                <a:prstGeom prst="line">
                  <a:avLst/>
                </a:prstGeom>
                <a:grpFill/>
                <a:ln w="254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0" name="Group 19"/>
          <p:cNvGrpSpPr/>
          <p:nvPr/>
        </p:nvGrpSpPr>
        <p:grpSpPr>
          <a:xfrm>
            <a:off x="10701" y="5"/>
            <a:ext cx="2840359" cy="4331304"/>
            <a:chOff x="10701" y="5"/>
            <a:chExt cx="2840359" cy="4331304"/>
          </a:xfrm>
        </p:grpSpPr>
        <p:pic>
          <p:nvPicPr>
            <p:cNvPr id="6" name="Picture 8" descr="#683"/>
            <p:cNvPicPr>
              <a:picLocks noChangeAspect="1" noChangeArrowheads="1"/>
            </p:cNvPicPr>
            <p:nvPr/>
          </p:nvPicPr>
          <p:blipFill>
            <a:blip r:embed="rId7" cstate="print"/>
            <a:srcRect b="13846"/>
            <a:stretch>
              <a:fillRect/>
            </a:stretch>
          </p:blipFill>
          <p:spPr bwMode="auto">
            <a:xfrm>
              <a:off x="83140" y="5"/>
              <a:ext cx="2468880" cy="2508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10701" y="2468965"/>
              <a:ext cx="2840359" cy="1862344"/>
              <a:chOff x="2999103" y="3466903"/>
              <a:chExt cx="2840359" cy="1862344"/>
            </a:xfrm>
          </p:grpSpPr>
          <p:sp>
            <p:nvSpPr>
              <p:cNvPr id="36" name="Rectangle 35"/>
              <p:cNvSpPr/>
              <p:nvPr/>
            </p:nvSpPr>
            <p:spPr>
              <a:xfrm>
                <a:off x="2999103" y="3506176"/>
                <a:ext cx="2840359" cy="1823071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7" name="Group 36"/>
              <p:cNvGrpSpPr/>
              <p:nvPr/>
            </p:nvGrpSpPr>
            <p:grpSpPr>
              <a:xfrm>
                <a:off x="3178008" y="3466903"/>
                <a:ext cx="2605132" cy="1750613"/>
                <a:chOff x="6354659" y="3689775"/>
                <a:chExt cx="2605132" cy="1750613"/>
              </a:xfrm>
              <a:solidFill>
                <a:schemeClr val="bg1"/>
              </a:solidFill>
            </p:grpSpPr>
            <p:grpSp>
              <p:nvGrpSpPr>
                <p:cNvPr id="38" name="Group 37"/>
                <p:cNvGrpSpPr/>
                <p:nvPr/>
              </p:nvGrpSpPr>
              <p:grpSpPr>
                <a:xfrm>
                  <a:off x="6781800" y="3810000"/>
                  <a:ext cx="1981200" cy="1219200"/>
                  <a:chOff x="6781800" y="3810000"/>
                  <a:chExt cx="1981200" cy="1219200"/>
                </a:xfrm>
                <a:grpFill/>
              </p:grpSpPr>
              <p:cxnSp>
                <p:nvCxnSpPr>
                  <p:cNvPr id="42" name="Straight Connector 41"/>
                  <p:cNvCxnSpPr/>
                  <p:nvPr/>
                </p:nvCxnSpPr>
                <p:spPr>
                  <a:xfrm>
                    <a:off x="6781800" y="3810000"/>
                    <a:ext cx="0" cy="1219200"/>
                  </a:xfrm>
                  <a:prstGeom prst="line">
                    <a:avLst/>
                  </a:prstGeom>
                  <a:grpFill/>
                  <a:ln w="254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3" name="Straight Connector 42"/>
                  <p:cNvCxnSpPr/>
                  <p:nvPr/>
                </p:nvCxnSpPr>
                <p:spPr>
                  <a:xfrm>
                    <a:off x="6781800" y="5029200"/>
                    <a:ext cx="1981200" cy="0"/>
                  </a:xfrm>
                  <a:prstGeom prst="line">
                    <a:avLst/>
                  </a:prstGeom>
                  <a:grpFill/>
                  <a:ln w="25400"/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9" name="TextBox 38"/>
                <p:cNvSpPr txBox="1"/>
                <p:nvPr/>
              </p:nvSpPr>
              <p:spPr>
                <a:xfrm>
                  <a:off x="6546053" y="5101834"/>
                  <a:ext cx="2413738" cy="338554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err="1" smtClean="0"/>
                    <a:t>Abundancia</a:t>
                  </a:r>
                  <a:r>
                    <a:rPr lang="en-US" sz="1600" dirty="0" smtClean="0"/>
                    <a:t> de </a:t>
                  </a:r>
                  <a:r>
                    <a:rPr lang="en-US" sz="1600" dirty="0" err="1" smtClean="0"/>
                    <a:t>nematodos</a:t>
                  </a:r>
                  <a:endParaRPr lang="en-US" sz="1600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 rot="16200000">
                  <a:off x="5807233" y="4237201"/>
                  <a:ext cx="1433406" cy="338554"/>
                </a:xfrm>
                <a:prstGeom prst="rect">
                  <a:avLst/>
                </a:prstGeom>
                <a:grp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err="1" smtClean="0"/>
                    <a:t>Salud</a:t>
                  </a:r>
                  <a:r>
                    <a:rPr lang="en-US" sz="1600" dirty="0" smtClean="0"/>
                    <a:t> del </a:t>
                  </a:r>
                  <a:r>
                    <a:rPr lang="en-US" sz="1600" dirty="0" err="1" smtClean="0"/>
                    <a:t>suelo</a:t>
                  </a:r>
                  <a:endParaRPr lang="en-US" sz="1600" dirty="0"/>
                </a:p>
              </p:txBody>
            </p:sp>
            <p:cxnSp>
              <p:nvCxnSpPr>
                <p:cNvPr id="41" name="Straight Connector 40"/>
                <p:cNvCxnSpPr/>
                <p:nvPr/>
              </p:nvCxnSpPr>
              <p:spPr>
                <a:xfrm>
                  <a:off x="6933595" y="4046127"/>
                  <a:ext cx="1829405" cy="838200"/>
                </a:xfrm>
                <a:prstGeom prst="line">
                  <a:avLst/>
                </a:prstGeom>
                <a:grpFill/>
                <a:ln w="25400">
                  <a:solidFill>
                    <a:schemeClr val="tx1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027" name="TextBox 1026"/>
          <p:cNvSpPr txBox="1"/>
          <p:nvPr/>
        </p:nvSpPr>
        <p:spPr>
          <a:xfrm>
            <a:off x="6324600" y="5715000"/>
            <a:ext cx="25900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000" b="1" dirty="0"/>
              <a:t>Impacto Funcional del </a:t>
            </a:r>
            <a:br>
              <a:rPr lang="es-ES" sz="2000" b="1" dirty="0"/>
            </a:br>
            <a:r>
              <a:rPr lang="es-ES" sz="2000" b="1" dirty="0" smtClean="0"/>
              <a:t>nematodos </a:t>
            </a:r>
            <a:r>
              <a:rPr lang="es-ES" sz="2000" b="1" dirty="0" err="1" smtClean="0"/>
              <a:t>herbivoros</a:t>
            </a:r>
            <a:endParaRPr lang="es-ES" sz="2000" b="1" dirty="0" smtClean="0"/>
          </a:p>
          <a:p>
            <a:r>
              <a:rPr lang="es-ES" sz="2000" b="1" dirty="0" smtClean="0"/>
              <a:t>- gremios diferentes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3856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8794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24034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38893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4514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69754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>
            <a:off x="1412875" y="3854450"/>
            <a:ext cx="617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flipH="1" flipV="1">
            <a:off x="14176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 flipH="1" flipV="1">
            <a:off x="29416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H="1" flipV="1">
            <a:off x="44275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 flipH="1" flipV="1">
            <a:off x="59896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H="1" flipV="1">
            <a:off x="75136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12684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1</a:t>
            </a: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27924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2</a:t>
            </a:r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42783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3</a:t>
            </a:r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58404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4</a:t>
            </a:r>
          </a:p>
        </p:txBody>
      </p:sp>
      <p:sp>
        <p:nvSpPr>
          <p:cNvPr id="44049" name="Text Box 17"/>
          <p:cNvSpPr txBox="1">
            <a:spLocks noChangeArrowheads="1"/>
          </p:cNvSpPr>
          <p:nvPr/>
        </p:nvSpPr>
        <p:spPr bwMode="auto">
          <a:xfrm>
            <a:off x="73644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5</a:t>
            </a: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 flipH="1">
            <a:off x="879475" y="2193925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Text Box 20"/>
          <p:cNvSpPr txBox="1">
            <a:spLocks noChangeArrowheads="1"/>
          </p:cNvSpPr>
          <p:nvPr/>
        </p:nvSpPr>
        <p:spPr bwMode="auto">
          <a:xfrm>
            <a:off x="1006475" y="1768475"/>
            <a:ext cx="14478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1400" dirty="0" smtClean="0"/>
              <a:t>enriquecimiento</a:t>
            </a:r>
            <a:endParaRPr lang="es-ES" sz="1400" dirty="0"/>
          </a:p>
        </p:txBody>
      </p:sp>
      <p:sp>
        <p:nvSpPr>
          <p:cNvPr id="44053" name="Text Box 21"/>
          <p:cNvSpPr txBox="1">
            <a:spLocks noChangeArrowheads="1"/>
          </p:cNvSpPr>
          <p:nvPr/>
        </p:nvSpPr>
        <p:spPr bwMode="auto">
          <a:xfrm>
            <a:off x="7219950" y="1768475"/>
            <a:ext cx="10807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s-ES" sz="1400" dirty="0" smtClean="0"/>
              <a:t>estabilidad</a:t>
            </a:r>
            <a:endParaRPr lang="en-US" sz="1400" i="0" dirty="0"/>
          </a:p>
        </p:txBody>
      </p:sp>
      <p:sp>
        <p:nvSpPr>
          <p:cNvPr id="44054" name="Text Box 22"/>
          <p:cNvSpPr txBox="1">
            <a:spLocks noChangeArrowheads="1"/>
          </p:cNvSpPr>
          <p:nvPr/>
        </p:nvSpPr>
        <p:spPr bwMode="auto">
          <a:xfrm>
            <a:off x="955675" y="1492250"/>
            <a:ext cx="11689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s-ES" sz="1400" dirty="0" smtClean="0"/>
              <a:t>oportunismo</a:t>
            </a:r>
            <a:endParaRPr lang="en-US" sz="1400" i="0" dirty="0"/>
          </a:p>
        </p:txBody>
      </p:sp>
      <p:sp>
        <p:nvSpPr>
          <p:cNvPr id="44055" name="Text Box 23"/>
          <p:cNvSpPr txBox="1">
            <a:spLocks noChangeArrowheads="1"/>
          </p:cNvSpPr>
          <p:nvPr/>
        </p:nvSpPr>
        <p:spPr bwMode="auto">
          <a:xfrm>
            <a:off x="7127875" y="1492250"/>
            <a:ext cx="9797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i="0" dirty="0" err="1" smtClean="0"/>
              <a:t>estructura</a:t>
            </a:r>
            <a:endParaRPr lang="en-US" sz="1400" i="0" dirty="0"/>
          </a:p>
        </p:txBody>
      </p:sp>
      <p:sp>
        <p:nvSpPr>
          <p:cNvPr id="44056" name="Rectangle 24"/>
          <p:cNvSpPr>
            <a:spLocks noGrp="1" noChangeArrowheads="1"/>
          </p:cNvSpPr>
          <p:nvPr>
            <p:ph type="title"/>
          </p:nvPr>
        </p:nvSpPr>
        <p:spPr>
          <a:xfrm>
            <a:off x="152400" y="838200"/>
            <a:ext cx="4495800" cy="609600"/>
          </a:xfrm>
          <a:noFill/>
          <a:ln/>
        </p:spPr>
        <p:txBody>
          <a:bodyPr/>
          <a:lstStyle/>
          <a:p>
            <a:pPr algn="l"/>
            <a:r>
              <a:rPr lang="en-US" sz="1800" dirty="0" err="1" smtClean="0"/>
              <a:t>Serie</a:t>
            </a:r>
            <a:r>
              <a:rPr lang="en-US" sz="1800" dirty="0" smtClean="0"/>
              <a:t> de </a:t>
            </a:r>
            <a:r>
              <a:rPr lang="en-US" sz="1800" dirty="0" err="1" smtClean="0"/>
              <a:t>colonizadores</a:t>
            </a:r>
            <a:r>
              <a:rPr lang="en-US" sz="1800" dirty="0" smtClean="0"/>
              <a:t> y </a:t>
            </a:r>
            <a:r>
              <a:rPr lang="en-US" sz="1800" dirty="0" err="1" smtClean="0"/>
              <a:t>persistentes</a:t>
            </a:r>
            <a:r>
              <a:rPr lang="en-US" sz="1800" dirty="0" smtClean="0"/>
              <a:t> (cp)</a:t>
            </a:r>
            <a:endParaRPr lang="en-US" sz="1800" dirty="0"/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0" y="4191000"/>
            <a:ext cx="1676400" cy="2667000"/>
            <a:chOff x="2898" y="2208"/>
            <a:chExt cx="1154" cy="1968"/>
          </a:xfrm>
        </p:grpSpPr>
        <p:pic>
          <p:nvPicPr>
            <p:cNvPr id="44060" name="Picture 28" descr="Curren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898" y="2208"/>
              <a:ext cx="1154" cy="1968"/>
            </a:xfrm>
            <a:prstGeom prst="rect">
              <a:avLst/>
            </a:prstGeom>
            <a:noFill/>
          </p:spPr>
        </p:pic>
        <p:sp>
          <p:nvSpPr>
            <p:cNvPr id="44061" name="Text Box 29"/>
            <p:cNvSpPr txBox="1">
              <a:spLocks noChangeArrowheads="1"/>
            </p:cNvSpPr>
            <p:nvPr/>
          </p:nvSpPr>
          <p:spPr bwMode="auto">
            <a:xfrm>
              <a:off x="3059" y="3818"/>
              <a:ext cx="909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i="0">
                  <a:solidFill>
                    <a:schemeClr val="bg1"/>
                  </a:solidFill>
                </a:rPr>
                <a:t>Bongers</a:t>
              </a:r>
            </a:p>
          </p:txBody>
        </p:sp>
      </p:grpSp>
      <p:sp>
        <p:nvSpPr>
          <p:cNvPr id="44063" name="Text Box 31"/>
          <p:cNvSpPr txBox="1">
            <a:spLocks noChangeArrowheads="1"/>
          </p:cNvSpPr>
          <p:nvPr/>
        </p:nvSpPr>
        <p:spPr bwMode="auto">
          <a:xfrm>
            <a:off x="7629525" y="3505200"/>
            <a:ext cx="1514475" cy="346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Bongers, 1990</a:t>
            </a:r>
          </a:p>
        </p:txBody>
      </p:sp>
      <p:sp>
        <p:nvSpPr>
          <p:cNvPr id="44064" name="Rectangle 32"/>
          <p:cNvSpPr>
            <a:spLocks noChangeArrowheads="1"/>
          </p:cNvSpPr>
          <p:nvPr/>
        </p:nvSpPr>
        <p:spPr bwMode="auto">
          <a:xfrm>
            <a:off x="0" y="3267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065" name="Rectangle 33"/>
          <p:cNvSpPr>
            <a:spLocks noChangeArrowheads="1"/>
          </p:cNvSpPr>
          <p:nvPr/>
        </p:nvSpPr>
        <p:spPr bwMode="auto">
          <a:xfrm>
            <a:off x="0" y="3267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3886200" y="4495800"/>
            <a:ext cx="4003675" cy="650875"/>
            <a:chOff x="3168" y="480"/>
            <a:chExt cx="2522" cy="410"/>
          </a:xfrm>
        </p:grpSpPr>
        <p:sp>
          <p:nvSpPr>
            <p:cNvPr id="44067" name="Text Box 35"/>
            <p:cNvSpPr txBox="1">
              <a:spLocks noChangeArrowheads="1"/>
            </p:cNvSpPr>
            <p:nvPr/>
          </p:nvSpPr>
          <p:spPr bwMode="auto">
            <a:xfrm>
              <a:off x="3168" y="480"/>
              <a:ext cx="2522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800" i="0"/>
                <a:t>Maturity Index =</a:t>
              </a:r>
            </a:p>
            <a:p>
              <a:pPr eaLnBrk="0" hangingPunct="0"/>
              <a:endParaRPr lang="en-US" sz="1800" i="0"/>
            </a:p>
          </p:txBody>
        </p:sp>
        <p:graphicFrame>
          <p:nvGraphicFramePr>
            <p:cNvPr id="44068" name="Object 36"/>
            <p:cNvGraphicFramePr>
              <a:graphicFrameLocks noChangeAspect="1"/>
            </p:cNvGraphicFramePr>
            <p:nvPr/>
          </p:nvGraphicFramePr>
          <p:xfrm>
            <a:off x="4272" y="480"/>
            <a:ext cx="816" cy="3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6859" name="Equation" r:id="rId5" imgW="837836" imgH="355446" progId="Equation.3">
                    <p:embed/>
                  </p:oleObj>
                </mc:Choice>
                <mc:Fallback>
                  <p:oleObj name="Equation" r:id="rId5" imgW="837836" imgH="355446" progId="Equation.3">
                    <p:embed/>
                    <p:pic>
                      <p:nvPicPr>
                        <p:cNvPr id="0" name="Object 3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72" y="480"/>
                          <a:ext cx="816" cy="34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4069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4071" name="Line 39"/>
          <p:cNvSpPr>
            <a:spLocks noChangeShapeType="1"/>
          </p:cNvSpPr>
          <p:nvPr/>
        </p:nvSpPr>
        <p:spPr bwMode="auto">
          <a:xfrm>
            <a:off x="3048000" y="2193925"/>
            <a:ext cx="495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505200" y="54864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Una problema:</a:t>
            </a:r>
          </a:p>
          <a:p>
            <a:r>
              <a:rPr lang="es-ES" dirty="0" smtClean="0"/>
              <a:t>Con enriquecimiento</a:t>
            </a:r>
            <a:r>
              <a:rPr lang="en-US" dirty="0" smtClean="0"/>
              <a:t> </a:t>
            </a:r>
            <a:endParaRPr lang="en-US" dirty="0"/>
          </a:p>
        </p:txBody>
      </p:sp>
      <p:cxnSp>
        <p:nvCxnSpPr>
          <p:cNvPr id="40" name="Straight Arrow Connector 39"/>
          <p:cNvCxnSpPr/>
          <p:nvPr/>
        </p:nvCxnSpPr>
        <p:spPr>
          <a:xfrm rot="5400000" flipH="1" flipV="1">
            <a:off x="5676106" y="5986740"/>
            <a:ext cx="2286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6018212" y="5987137"/>
            <a:ext cx="306388" cy="794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477000" y="5802868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 </a:t>
            </a:r>
            <a:endParaRPr lang="en-US" dirty="0"/>
          </a:p>
        </p:txBody>
      </p:sp>
      <p:cxnSp>
        <p:nvCxnSpPr>
          <p:cNvPr id="48" name="Straight Arrow Connector 47"/>
          <p:cNvCxnSpPr/>
          <p:nvPr/>
        </p:nvCxnSpPr>
        <p:spPr>
          <a:xfrm rot="5400000">
            <a:off x="6781006" y="6019006"/>
            <a:ext cx="3048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 Box 30"/>
          <p:cNvSpPr txBox="1">
            <a:spLocks noChangeArrowheads="1"/>
          </p:cNvSpPr>
          <p:nvPr/>
        </p:nvSpPr>
        <p:spPr bwMode="auto">
          <a:xfrm>
            <a:off x="2057400" y="152400"/>
            <a:ext cx="55771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 dirty="0" smtClean="0"/>
              <a:t>Clasificación por </a:t>
            </a:r>
            <a:r>
              <a:rPr lang="en-US" sz="2400" dirty="0" err="1" smtClean="0"/>
              <a:t>Gremios</a:t>
            </a:r>
            <a:r>
              <a:rPr lang="en-US" sz="2400" dirty="0" smtClean="0"/>
              <a:t> </a:t>
            </a:r>
            <a:r>
              <a:rPr lang="en-US" sz="2400" dirty="0" err="1" smtClean="0"/>
              <a:t>Estructurales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8794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24034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38893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4514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6975475" y="2711450"/>
            <a:ext cx="1143000" cy="609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>
            <a:off x="1412875" y="3854450"/>
            <a:ext cx="6172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Line 8"/>
          <p:cNvSpPr>
            <a:spLocks noChangeShapeType="1"/>
          </p:cNvSpPr>
          <p:nvPr/>
        </p:nvSpPr>
        <p:spPr bwMode="auto">
          <a:xfrm flipH="1" flipV="1">
            <a:off x="14176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1" name="Line 9"/>
          <p:cNvSpPr>
            <a:spLocks noChangeShapeType="1"/>
          </p:cNvSpPr>
          <p:nvPr/>
        </p:nvSpPr>
        <p:spPr bwMode="auto">
          <a:xfrm flipH="1" flipV="1">
            <a:off x="29416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H="1" flipV="1">
            <a:off x="44275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 flipH="1" flipV="1">
            <a:off x="59896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H="1" flipV="1">
            <a:off x="7513638" y="362585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Text Box 13"/>
          <p:cNvSpPr txBox="1">
            <a:spLocks noChangeArrowheads="1"/>
          </p:cNvSpPr>
          <p:nvPr/>
        </p:nvSpPr>
        <p:spPr bwMode="auto">
          <a:xfrm>
            <a:off x="12684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1</a:t>
            </a:r>
          </a:p>
        </p:txBody>
      </p:sp>
      <p:sp>
        <p:nvSpPr>
          <p:cNvPr id="44046" name="Text Box 14"/>
          <p:cNvSpPr txBox="1">
            <a:spLocks noChangeArrowheads="1"/>
          </p:cNvSpPr>
          <p:nvPr/>
        </p:nvSpPr>
        <p:spPr bwMode="auto">
          <a:xfrm>
            <a:off x="27924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2</a:t>
            </a:r>
          </a:p>
        </p:txBody>
      </p:sp>
      <p:sp>
        <p:nvSpPr>
          <p:cNvPr id="44047" name="Text Box 15"/>
          <p:cNvSpPr txBox="1">
            <a:spLocks noChangeArrowheads="1"/>
          </p:cNvSpPr>
          <p:nvPr/>
        </p:nvSpPr>
        <p:spPr bwMode="auto">
          <a:xfrm>
            <a:off x="42783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3</a:t>
            </a:r>
          </a:p>
        </p:txBody>
      </p:sp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58404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4</a:t>
            </a:r>
          </a:p>
        </p:txBody>
      </p:sp>
      <p:sp>
        <p:nvSpPr>
          <p:cNvPr id="44049" name="Text Box 17"/>
          <p:cNvSpPr txBox="1">
            <a:spLocks noChangeArrowheads="1"/>
          </p:cNvSpPr>
          <p:nvPr/>
        </p:nvSpPr>
        <p:spPr bwMode="auto">
          <a:xfrm>
            <a:off x="7364413" y="3321050"/>
            <a:ext cx="2968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5</a:t>
            </a:r>
          </a:p>
        </p:txBody>
      </p:sp>
      <p:sp>
        <p:nvSpPr>
          <p:cNvPr id="44050" name="Line 18"/>
          <p:cNvSpPr>
            <a:spLocks noChangeShapeType="1"/>
          </p:cNvSpPr>
          <p:nvPr/>
        </p:nvSpPr>
        <p:spPr bwMode="auto">
          <a:xfrm flipH="1">
            <a:off x="879475" y="2193925"/>
            <a:ext cx="1981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26"/>
          <p:cNvSpPr>
            <a:spLocks noChangeArrowheads="1"/>
          </p:cNvSpPr>
          <p:nvPr/>
        </p:nvSpPr>
        <p:spPr bwMode="auto">
          <a:xfrm>
            <a:off x="2514600" y="5029200"/>
            <a:ext cx="61722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s-ES" sz="1400" dirty="0" smtClean="0"/>
              <a:t> Debería ser posible para aumentar la estructura sin disminuir</a:t>
            </a:r>
            <a:br>
              <a:rPr lang="es-ES" sz="1400" dirty="0" smtClean="0"/>
            </a:br>
            <a:r>
              <a:rPr lang="es-ES" sz="1400" dirty="0" smtClean="0"/>
              <a:t>       enriquecimiento, y viceversa. Los ejes deben ser independientes.</a:t>
            </a:r>
            <a:endParaRPr lang="es-ES" sz="1400" dirty="0"/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0" y="4191000"/>
            <a:ext cx="1676400" cy="2667000"/>
            <a:chOff x="2898" y="2208"/>
            <a:chExt cx="1154" cy="1968"/>
          </a:xfrm>
        </p:grpSpPr>
        <p:pic>
          <p:nvPicPr>
            <p:cNvPr id="44060" name="Picture 28" descr="Curren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98" y="2208"/>
              <a:ext cx="1154" cy="1968"/>
            </a:xfrm>
            <a:prstGeom prst="rect">
              <a:avLst/>
            </a:prstGeom>
            <a:noFill/>
          </p:spPr>
        </p:pic>
        <p:sp>
          <p:nvSpPr>
            <p:cNvPr id="44061" name="Text Box 29"/>
            <p:cNvSpPr txBox="1">
              <a:spLocks noChangeArrowheads="1"/>
            </p:cNvSpPr>
            <p:nvPr/>
          </p:nvSpPr>
          <p:spPr bwMode="auto">
            <a:xfrm>
              <a:off x="3059" y="3818"/>
              <a:ext cx="909" cy="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400" i="0">
                  <a:solidFill>
                    <a:schemeClr val="bg1"/>
                  </a:solidFill>
                </a:rPr>
                <a:t>Bongers</a:t>
              </a:r>
            </a:p>
          </p:txBody>
        </p:sp>
      </p:grpSp>
      <p:sp>
        <p:nvSpPr>
          <p:cNvPr id="44063" name="Text Box 31"/>
          <p:cNvSpPr txBox="1">
            <a:spLocks noChangeArrowheads="1"/>
          </p:cNvSpPr>
          <p:nvPr/>
        </p:nvSpPr>
        <p:spPr bwMode="auto">
          <a:xfrm>
            <a:off x="7629525" y="3505200"/>
            <a:ext cx="1514475" cy="346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600" i="0"/>
              <a:t>Bongers, 1990</a:t>
            </a:r>
          </a:p>
        </p:txBody>
      </p:sp>
      <p:sp>
        <p:nvSpPr>
          <p:cNvPr id="44064" name="Rectangle 32"/>
          <p:cNvSpPr>
            <a:spLocks noChangeArrowheads="1"/>
          </p:cNvSpPr>
          <p:nvPr/>
        </p:nvSpPr>
        <p:spPr bwMode="auto">
          <a:xfrm>
            <a:off x="0" y="3267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4065" name="Rectangle 33"/>
          <p:cNvSpPr>
            <a:spLocks noChangeArrowheads="1"/>
          </p:cNvSpPr>
          <p:nvPr/>
        </p:nvSpPr>
        <p:spPr bwMode="auto">
          <a:xfrm>
            <a:off x="0" y="32670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4069" name="Rectangle 3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4070" name="Line 38"/>
          <p:cNvSpPr>
            <a:spLocks noChangeShapeType="1"/>
          </p:cNvSpPr>
          <p:nvPr/>
        </p:nvSpPr>
        <p:spPr bwMode="auto">
          <a:xfrm>
            <a:off x="2971800" y="1752600"/>
            <a:ext cx="0" cy="2514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4071" name="Line 39"/>
          <p:cNvSpPr>
            <a:spLocks noChangeShapeType="1"/>
          </p:cNvSpPr>
          <p:nvPr/>
        </p:nvSpPr>
        <p:spPr bwMode="auto">
          <a:xfrm>
            <a:off x="3048000" y="2193925"/>
            <a:ext cx="4953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lg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8" name="Text Box 30"/>
          <p:cNvSpPr txBox="1">
            <a:spLocks noChangeArrowheads="1"/>
          </p:cNvSpPr>
          <p:nvPr/>
        </p:nvSpPr>
        <p:spPr bwMode="auto">
          <a:xfrm>
            <a:off x="2057400" y="152400"/>
            <a:ext cx="55771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 dirty="0" smtClean="0"/>
              <a:t>Clasificación por </a:t>
            </a:r>
            <a:r>
              <a:rPr lang="en-US" sz="2400" dirty="0" err="1" smtClean="0"/>
              <a:t>Gremios</a:t>
            </a:r>
            <a:r>
              <a:rPr lang="en-US" sz="2400" dirty="0" smtClean="0"/>
              <a:t> </a:t>
            </a:r>
            <a:r>
              <a:rPr lang="en-US" sz="2400" dirty="0" err="1" smtClean="0"/>
              <a:t>Estructurales</a:t>
            </a:r>
            <a:endParaRPr lang="en-US" sz="2400" dirty="0"/>
          </a:p>
        </p:txBody>
      </p:sp>
      <p:sp>
        <p:nvSpPr>
          <p:cNvPr id="40" name="Text Box 20"/>
          <p:cNvSpPr txBox="1">
            <a:spLocks noChangeArrowheads="1"/>
          </p:cNvSpPr>
          <p:nvPr/>
        </p:nvSpPr>
        <p:spPr bwMode="auto">
          <a:xfrm>
            <a:off x="1006475" y="1768475"/>
            <a:ext cx="144783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1400" dirty="0" smtClean="0"/>
              <a:t>enriquecimiento</a:t>
            </a:r>
            <a:endParaRPr lang="es-ES" sz="1400" dirty="0"/>
          </a:p>
        </p:txBody>
      </p:sp>
      <p:sp>
        <p:nvSpPr>
          <p:cNvPr id="41" name="Text Box 21"/>
          <p:cNvSpPr txBox="1">
            <a:spLocks noChangeArrowheads="1"/>
          </p:cNvSpPr>
          <p:nvPr/>
        </p:nvSpPr>
        <p:spPr bwMode="auto">
          <a:xfrm>
            <a:off x="7219950" y="1768475"/>
            <a:ext cx="108074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s-ES" sz="1400" dirty="0" smtClean="0"/>
              <a:t>estabilidad</a:t>
            </a:r>
            <a:endParaRPr lang="en-US" sz="1400" i="0" dirty="0"/>
          </a:p>
        </p:txBody>
      </p:sp>
      <p:sp>
        <p:nvSpPr>
          <p:cNvPr id="42" name="Text Box 22"/>
          <p:cNvSpPr txBox="1">
            <a:spLocks noChangeArrowheads="1"/>
          </p:cNvSpPr>
          <p:nvPr/>
        </p:nvSpPr>
        <p:spPr bwMode="auto">
          <a:xfrm>
            <a:off x="955675" y="1492250"/>
            <a:ext cx="116891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s-ES" sz="1400" dirty="0" smtClean="0"/>
              <a:t>oportunismo</a:t>
            </a:r>
            <a:endParaRPr lang="en-US" sz="1400" i="0" dirty="0"/>
          </a:p>
        </p:txBody>
      </p:sp>
      <p:sp>
        <p:nvSpPr>
          <p:cNvPr id="43" name="Text Box 23"/>
          <p:cNvSpPr txBox="1">
            <a:spLocks noChangeArrowheads="1"/>
          </p:cNvSpPr>
          <p:nvPr/>
        </p:nvSpPr>
        <p:spPr bwMode="auto">
          <a:xfrm>
            <a:off x="7127875" y="1492250"/>
            <a:ext cx="97975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1400" i="0" dirty="0" err="1" smtClean="0"/>
              <a:t>estructura</a:t>
            </a:r>
            <a:endParaRPr lang="en-US" sz="1400" i="0" dirty="0"/>
          </a:p>
        </p:txBody>
      </p:sp>
      <p:sp>
        <p:nvSpPr>
          <p:cNvPr id="36" name="Rectangle 24"/>
          <p:cNvSpPr>
            <a:spLocks noGrp="1" noChangeArrowheads="1"/>
          </p:cNvSpPr>
          <p:nvPr>
            <p:ph type="title"/>
          </p:nvPr>
        </p:nvSpPr>
        <p:spPr>
          <a:xfrm>
            <a:off x="152400" y="838200"/>
            <a:ext cx="4495800" cy="609600"/>
          </a:xfrm>
          <a:noFill/>
          <a:ln/>
        </p:spPr>
        <p:txBody>
          <a:bodyPr/>
          <a:lstStyle/>
          <a:p>
            <a:pPr algn="l"/>
            <a:r>
              <a:rPr lang="en-US" sz="1800" dirty="0" err="1" smtClean="0"/>
              <a:t>Serie</a:t>
            </a:r>
            <a:r>
              <a:rPr lang="en-US" sz="1800" dirty="0" smtClean="0"/>
              <a:t> de </a:t>
            </a:r>
            <a:r>
              <a:rPr lang="en-US" sz="1800" dirty="0" err="1" smtClean="0"/>
              <a:t>colonizadores</a:t>
            </a:r>
            <a:r>
              <a:rPr lang="en-US" sz="1800" dirty="0" smtClean="0"/>
              <a:t> y </a:t>
            </a:r>
            <a:r>
              <a:rPr lang="en-US" sz="1800" dirty="0" err="1" smtClean="0"/>
              <a:t>persistentes</a:t>
            </a:r>
            <a:r>
              <a:rPr lang="en-US" sz="1800" dirty="0" smtClean="0"/>
              <a:t> (cp)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4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58" grpId="0"/>
      <p:bldP spid="4407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0"/>
          <p:cNvSpPr txBox="1">
            <a:spLocks noChangeArrowheads="1"/>
          </p:cNvSpPr>
          <p:nvPr/>
        </p:nvSpPr>
        <p:spPr bwMode="auto">
          <a:xfrm>
            <a:off x="1905000" y="300335"/>
            <a:ext cx="54425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 dirty="0" smtClean="0"/>
              <a:t>Clasificación por </a:t>
            </a:r>
            <a:r>
              <a:rPr lang="en-US" sz="2400" dirty="0" err="1" smtClean="0"/>
              <a:t>Gremios</a:t>
            </a:r>
            <a:r>
              <a:rPr lang="en-US" sz="2400" dirty="0" smtClean="0"/>
              <a:t> </a:t>
            </a:r>
            <a:r>
              <a:rPr lang="en-US" sz="2400" dirty="0" err="1" smtClean="0"/>
              <a:t>Funcionales</a:t>
            </a:r>
            <a:endParaRPr lang="en-US" sz="2400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228599" y="1397000"/>
          <a:ext cx="8534400" cy="2062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/>
                <a:gridCol w="1219200"/>
                <a:gridCol w="1219200"/>
                <a:gridCol w="1219200"/>
                <a:gridCol w="1219200"/>
                <a:gridCol w="838201"/>
                <a:gridCol w="160019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Bongers cp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1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2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3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4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5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solidFill>
                            <a:srgbClr val="002060"/>
                          </a:solidFill>
                        </a:rPr>
                        <a:t>Trophic</a:t>
                      </a:r>
                      <a:r>
                        <a:rPr lang="en-US" sz="1600" dirty="0" smtClean="0">
                          <a:solidFill>
                            <a:srgbClr val="002060"/>
                          </a:solidFill>
                        </a:rPr>
                        <a:t> Role</a:t>
                      </a:r>
                      <a:endParaRPr lang="en-US" sz="16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Ba5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Bacteriovoros</a:t>
                      </a:r>
                      <a:endParaRPr 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Fu1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Fu2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Fungivoros</a:t>
                      </a:r>
                      <a:endParaRPr 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Om3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Om4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Om5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Omnivoros</a:t>
                      </a:r>
                      <a:endParaRPr 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Pr2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Pr3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Pr4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Pr5</a:t>
                      </a:r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Depredadores</a:t>
                      </a:r>
                      <a:endParaRPr lang="en-US" sz="1600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953075" y="4724400"/>
            <a:ext cx="75071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Gremios</a:t>
            </a:r>
            <a:r>
              <a:rPr lang="en-US" dirty="0" smtClean="0"/>
              <a:t> </a:t>
            </a:r>
            <a:r>
              <a:rPr lang="en-US" dirty="0" err="1" smtClean="0"/>
              <a:t>Funcionales</a:t>
            </a:r>
            <a:r>
              <a:rPr lang="en-US" dirty="0" smtClean="0"/>
              <a:t> </a:t>
            </a:r>
            <a:r>
              <a:rPr lang="es-ES" dirty="0" smtClean="0"/>
              <a:t>son la combinación de los hábitos de alimentación</a:t>
            </a:r>
            <a:br>
              <a:rPr lang="es-ES" dirty="0" smtClean="0"/>
            </a:br>
            <a:r>
              <a:rPr lang="es-ES" dirty="0" smtClean="0"/>
              <a:t>y las características de su ciclo de vida</a:t>
            </a:r>
          </a:p>
          <a:p>
            <a:endParaRPr lang="es-ES" dirty="0" smtClean="0"/>
          </a:p>
          <a:p>
            <a:r>
              <a:rPr lang="es-ES" dirty="0" smtClean="0"/>
              <a:t>Los </a:t>
            </a:r>
            <a:r>
              <a:rPr lang="es-ES" dirty="0" err="1" smtClean="0"/>
              <a:t>omnivoros</a:t>
            </a:r>
            <a:r>
              <a:rPr lang="es-ES" dirty="0" smtClean="0"/>
              <a:t> son depredadores generalistas 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274638" y="859029"/>
            <a:ext cx="8335964" cy="5904373"/>
            <a:chOff x="173" y="239"/>
            <a:chExt cx="5251" cy="4252"/>
          </a:xfrm>
        </p:grpSpPr>
        <p:sp>
          <p:nvSpPr>
            <p:cNvPr id="22539" name="Text Box 3"/>
            <p:cNvSpPr txBox="1">
              <a:spLocks noChangeArrowheads="1"/>
            </p:cNvSpPr>
            <p:nvPr/>
          </p:nvSpPr>
          <p:spPr bwMode="auto">
            <a:xfrm>
              <a:off x="288" y="669"/>
              <a:ext cx="1824" cy="2726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2400" i="1" dirty="0" err="1"/>
                <a:t>Rhabditidae</a:t>
              </a:r>
              <a:endParaRPr lang="en-US" sz="2400" i="1" dirty="0"/>
            </a:p>
            <a:p>
              <a:pPr algn="ctr"/>
              <a:r>
                <a:rPr lang="en-US" sz="2400" i="1" dirty="0" err="1"/>
                <a:t>Panagrolaimidae</a:t>
              </a:r>
              <a:endParaRPr lang="en-US" sz="2400" i="1" dirty="0"/>
            </a:p>
            <a:p>
              <a:pPr algn="ctr"/>
              <a:r>
                <a:rPr lang="en-US" sz="2400" i="1" dirty="0"/>
                <a:t>etc.</a:t>
              </a:r>
              <a:endParaRPr lang="en-US" sz="2400" b="1" dirty="0"/>
            </a:p>
            <a:p>
              <a:endParaRPr lang="en-US" sz="2400" b="1" dirty="0"/>
            </a:p>
            <a:p>
              <a:r>
                <a:rPr lang="es-ES" dirty="0" smtClean="0"/>
                <a:t>Ciclo de vida corto</a:t>
              </a:r>
              <a:br>
                <a:rPr lang="es-ES" dirty="0" smtClean="0"/>
              </a:br>
              <a:r>
                <a:rPr lang="es-ES" dirty="0" smtClean="0"/>
                <a:t>Cuerpos </a:t>
              </a:r>
              <a:r>
                <a:rPr lang="es-ES" dirty="0" err="1" smtClean="0"/>
                <a:t>peq</a:t>
              </a:r>
              <a:r>
                <a:rPr lang="es-ES" dirty="0" smtClean="0"/>
                <a:t>. a medianos</a:t>
              </a:r>
              <a:br>
                <a:rPr lang="es-ES" dirty="0" smtClean="0"/>
              </a:br>
              <a:r>
                <a:rPr lang="es-ES" dirty="0" smtClean="0"/>
                <a:t>Alta fecundidad</a:t>
              </a:r>
              <a:br>
                <a:rPr lang="es-ES" dirty="0" smtClean="0"/>
              </a:br>
              <a:r>
                <a:rPr lang="es-ES" dirty="0" smtClean="0"/>
                <a:t>Huevos pequeños</a:t>
              </a:r>
              <a:br>
                <a:rPr lang="es-ES" dirty="0" smtClean="0"/>
              </a:br>
              <a:r>
                <a:rPr lang="es-ES" dirty="0" err="1" smtClean="0"/>
                <a:t>Dauer</a:t>
              </a:r>
              <a:r>
                <a:rPr lang="es-ES" dirty="0" smtClean="0"/>
                <a:t> larva</a:t>
              </a:r>
              <a:br>
                <a:rPr lang="es-ES" dirty="0" smtClean="0"/>
              </a:br>
              <a:r>
                <a:rPr lang="es-ES" dirty="0" smtClean="0"/>
                <a:t>Amplia amplitud </a:t>
              </a:r>
              <a:r>
                <a:rPr lang="es-ES" dirty="0" err="1" smtClean="0"/>
                <a:t>ecologico</a:t>
              </a:r>
              <a:r>
                <a:rPr lang="es-ES" dirty="0" smtClean="0"/>
                <a:t/>
              </a:r>
              <a:br>
                <a:rPr lang="es-ES" dirty="0" smtClean="0"/>
              </a:br>
              <a:r>
                <a:rPr lang="es-ES" dirty="0" smtClean="0"/>
                <a:t>Oportunistas</a:t>
              </a:r>
              <a:br>
                <a:rPr lang="es-ES" dirty="0" smtClean="0"/>
              </a:br>
              <a:r>
                <a:rPr lang="es-ES" dirty="0" smtClean="0"/>
                <a:t>Condiciones perturbado</a:t>
              </a:r>
              <a:endParaRPr lang="es-ES" dirty="0"/>
            </a:p>
          </p:txBody>
        </p:sp>
        <p:sp>
          <p:nvSpPr>
            <p:cNvPr id="22540" name="Text Box 4"/>
            <p:cNvSpPr txBox="1">
              <a:spLocks noChangeArrowheads="1"/>
            </p:cNvSpPr>
            <p:nvPr/>
          </p:nvSpPr>
          <p:spPr bwMode="auto">
            <a:xfrm>
              <a:off x="3653" y="666"/>
              <a:ext cx="1771" cy="2527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rgbClr val="993366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2400" i="1" dirty="0" err="1"/>
                <a:t>Aporcelaimidae</a:t>
              </a:r>
              <a:endParaRPr lang="en-US" sz="2400" i="1" dirty="0"/>
            </a:p>
            <a:p>
              <a:pPr algn="ctr"/>
              <a:r>
                <a:rPr lang="en-US" sz="2400" i="1" dirty="0" err="1"/>
                <a:t>Nygolaimidae</a:t>
              </a:r>
              <a:endParaRPr lang="en-US" sz="2400" i="1" dirty="0"/>
            </a:p>
            <a:p>
              <a:pPr algn="ctr"/>
              <a:r>
                <a:rPr lang="en-US" sz="2400" i="1" dirty="0"/>
                <a:t>etc.</a:t>
              </a:r>
              <a:endParaRPr lang="en-US" sz="2400" b="1" dirty="0"/>
            </a:p>
            <a:p>
              <a:endParaRPr lang="en-US" sz="2400" b="1" dirty="0"/>
            </a:p>
            <a:p>
              <a:r>
                <a:rPr lang="es-ES" dirty="0" smtClean="0"/>
                <a:t>Ciclo de vida largo</a:t>
              </a:r>
              <a:br>
                <a:rPr lang="es-ES" dirty="0" smtClean="0"/>
              </a:br>
              <a:r>
                <a:rPr lang="es-ES" dirty="0" smtClean="0"/>
                <a:t>Cuerpos grandes</a:t>
              </a:r>
              <a:br>
                <a:rPr lang="es-ES" dirty="0" smtClean="0"/>
              </a:br>
              <a:r>
                <a:rPr lang="es-ES" dirty="0" smtClean="0"/>
                <a:t>Baja fecundidad</a:t>
              </a:r>
              <a:br>
                <a:rPr lang="es-ES" dirty="0" smtClean="0"/>
              </a:br>
              <a:r>
                <a:rPr lang="es-ES" dirty="0" smtClean="0"/>
                <a:t>Huevos grandes</a:t>
              </a:r>
              <a:br>
                <a:rPr lang="es-ES" dirty="0" smtClean="0"/>
              </a:br>
              <a:r>
                <a:rPr lang="es-ES" dirty="0" smtClean="0"/>
                <a:t>El estrés intolerantes</a:t>
              </a:r>
              <a:br>
                <a:rPr lang="es-ES" dirty="0" smtClean="0"/>
              </a:br>
              <a:r>
                <a:rPr lang="es-ES" dirty="0" smtClean="0"/>
                <a:t>Estrecha amplitud</a:t>
              </a:r>
              <a:br>
                <a:rPr lang="es-ES" dirty="0" smtClean="0"/>
              </a:br>
              <a:r>
                <a:rPr lang="es-ES" dirty="0" smtClean="0"/>
                <a:t>Condiciones inalteradas</a:t>
              </a:r>
              <a:endParaRPr lang="es-ES" dirty="0"/>
            </a:p>
          </p:txBody>
        </p:sp>
        <p:sp>
          <p:nvSpPr>
            <p:cNvPr id="22541" name="Rectangle 5"/>
            <p:cNvSpPr>
              <a:spLocks noChangeArrowheads="1"/>
            </p:cNvSpPr>
            <p:nvPr/>
          </p:nvSpPr>
          <p:spPr bwMode="auto">
            <a:xfrm>
              <a:off x="648" y="1020"/>
              <a:ext cx="1752" cy="18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/>
            </a:p>
          </p:txBody>
        </p:sp>
        <p:sp>
          <p:nvSpPr>
            <p:cNvPr id="22542" name="Rectangle 6"/>
            <p:cNvSpPr>
              <a:spLocks noChangeArrowheads="1"/>
            </p:cNvSpPr>
            <p:nvPr/>
          </p:nvSpPr>
          <p:spPr bwMode="auto">
            <a:xfrm>
              <a:off x="2616" y="1464"/>
              <a:ext cx="1752" cy="18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/>
            </a:p>
          </p:txBody>
        </p:sp>
        <p:sp>
          <p:nvSpPr>
            <p:cNvPr id="22543" name="Rectangle 7"/>
            <p:cNvSpPr>
              <a:spLocks noChangeArrowheads="1"/>
            </p:cNvSpPr>
            <p:nvPr/>
          </p:nvSpPr>
          <p:spPr bwMode="auto">
            <a:xfrm>
              <a:off x="3156" y="1032"/>
              <a:ext cx="1752" cy="189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 b="1"/>
            </a:p>
          </p:txBody>
        </p:sp>
        <p:sp>
          <p:nvSpPr>
            <p:cNvPr id="22544" name="Text Box 8"/>
            <p:cNvSpPr txBox="1">
              <a:spLocks noChangeArrowheads="1"/>
            </p:cNvSpPr>
            <p:nvPr/>
          </p:nvSpPr>
          <p:spPr bwMode="auto">
            <a:xfrm>
              <a:off x="173" y="239"/>
              <a:ext cx="2152" cy="266"/>
            </a:xfrm>
            <a:prstGeom prst="rect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s-ES" dirty="0" smtClean="0"/>
                <a:t>Indicadores de Enriquecimiento</a:t>
              </a:r>
              <a:endParaRPr lang="es-ES" dirty="0"/>
            </a:p>
          </p:txBody>
        </p:sp>
        <p:sp>
          <p:nvSpPr>
            <p:cNvPr id="22545" name="Text Box 9"/>
            <p:cNvSpPr txBox="1">
              <a:spLocks noChangeArrowheads="1"/>
            </p:cNvSpPr>
            <p:nvPr/>
          </p:nvSpPr>
          <p:spPr bwMode="auto">
            <a:xfrm>
              <a:off x="3569" y="275"/>
              <a:ext cx="1772" cy="266"/>
            </a:xfrm>
            <a:prstGeom prst="rect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r>
                <a:rPr lang="es-ES" dirty="0" smtClean="0"/>
                <a:t>Indicadores de Estructura</a:t>
              </a:r>
              <a:endParaRPr lang="en-US" b="1" dirty="0"/>
            </a:p>
          </p:txBody>
        </p:sp>
        <p:sp>
          <p:nvSpPr>
            <p:cNvPr id="22546" name="Text Box 10"/>
            <p:cNvSpPr txBox="1">
              <a:spLocks noChangeArrowheads="1"/>
            </p:cNvSpPr>
            <p:nvPr/>
          </p:nvSpPr>
          <p:spPr bwMode="auto">
            <a:xfrm>
              <a:off x="1877" y="2164"/>
              <a:ext cx="1771" cy="2327"/>
            </a:xfrm>
            <a:prstGeom prst="rect">
              <a:avLst/>
            </a:prstGeom>
            <a:solidFill>
              <a:srgbClr val="FFFF99"/>
            </a:solidFill>
            <a:ln w="25400">
              <a:solidFill>
                <a:srgbClr val="FC0128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/>
              <a:r>
                <a:rPr lang="en-US" sz="2400" i="1" dirty="0" err="1"/>
                <a:t>Cephalobidae</a:t>
              </a:r>
              <a:endParaRPr lang="en-US" sz="2400" i="1" dirty="0"/>
            </a:p>
            <a:p>
              <a:pPr algn="ctr"/>
              <a:r>
                <a:rPr lang="en-US" sz="2400" i="1" dirty="0" err="1"/>
                <a:t>Aphelenchidae</a:t>
              </a:r>
              <a:r>
                <a:rPr lang="en-US" sz="2400" i="1" dirty="0"/>
                <a:t>, etc.</a:t>
              </a:r>
              <a:endParaRPr lang="en-US" sz="2400" b="1" dirty="0"/>
            </a:p>
            <a:p>
              <a:endParaRPr lang="en-US" sz="2400" b="1" dirty="0"/>
            </a:p>
            <a:p>
              <a:r>
                <a:rPr lang="es-ES" dirty="0" smtClean="0"/>
                <a:t>Ciclo de vida corto</a:t>
              </a:r>
              <a:br>
                <a:rPr lang="es-ES" dirty="0" smtClean="0"/>
              </a:br>
              <a:r>
                <a:rPr lang="es-ES" dirty="0" smtClean="0"/>
                <a:t>Cuerpo mediano</a:t>
              </a:r>
            </a:p>
            <a:p>
              <a:r>
                <a:rPr lang="es-ES" dirty="0" smtClean="0"/>
                <a:t>Tolerantes al estrés Adaptaciones por 	alimentación </a:t>
              </a:r>
              <a:br>
                <a:rPr lang="es-ES" dirty="0" smtClean="0"/>
              </a:br>
              <a:r>
                <a:rPr lang="es-ES" dirty="0" smtClean="0"/>
                <a:t>Presente en todos suelos</a:t>
              </a:r>
            </a:p>
          </p:txBody>
        </p:sp>
        <p:sp>
          <p:nvSpPr>
            <p:cNvPr id="22547" name="Line 11"/>
            <p:cNvSpPr>
              <a:spLocks noChangeShapeType="1"/>
            </p:cNvSpPr>
            <p:nvPr/>
          </p:nvSpPr>
          <p:spPr bwMode="auto">
            <a:xfrm flipV="1">
              <a:off x="2784" y="600"/>
              <a:ext cx="1656" cy="12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med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8" name="Text Box 12"/>
            <p:cNvSpPr txBox="1">
              <a:spLocks noChangeArrowheads="1"/>
            </p:cNvSpPr>
            <p:nvPr/>
          </p:nvSpPr>
          <p:spPr bwMode="auto">
            <a:xfrm>
              <a:off x="2309" y="2003"/>
              <a:ext cx="932" cy="266"/>
            </a:xfrm>
            <a:prstGeom prst="rect">
              <a:avLst/>
            </a:prstGeom>
            <a:solidFill>
              <a:srgbClr val="CCFF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en-US" dirty="0" smtClean="0"/>
                <a:t>Fauna Basal</a:t>
              </a:r>
              <a:endParaRPr lang="en-US" dirty="0"/>
            </a:p>
          </p:txBody>
        </p:sp>
        <p:sp>
          <p:nvSpPr>
            <p:cNvPr id="22549" name="Line 13"/>
            <p:cNvSpPr>
              <a:spLocks noChangeShapeType="1"/>
            </p:cNvSpPr>
            <p:nvPr/>
          </p:nvSpPr>
          <p:spPr bwMode="auto">
            <a:xfrm flipH="1" flipV="1">
              <a:off x="1116" y="564"/>
              <a:ext cx="1668" cy="133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stealth" w="lg" len="med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1981200" y="5105400"/>
            <a:ext cx="5029200" cy="1676400"/>
            <a:chOff x="1536" y="3408"/>
            <a:chExt cx="2832" cy="1056"/>
          </a:xfrm>
        </p:grpSpPr>
        <p:pic>
          <p:nvPicPr>
            <p:cNvPr id="22537" name="Picture 15"/>
            <p:cNvPicPr>
              <a:picLocks noChangeAspect="1" noChangeArrowheads="1"/>
            </p:cNvPicPr>
            <p:nvPr/>
          </p:nvPicPr>
          <p:blipFill>
            <a:blip r:embed="rId2" cstate="print">
              <a:lum bright="6000"/>
            </a:blip>
            <a:srcRect/>
            <a:stretch>
              <a:fillRect/>
            </a:stretch>
          </p:blipFill>
          <p:spPr bwMode="auto">
            <a:xfrm rot="5400000">
              <a:off x="1390" y="3746"/>
              <a:ext cx="864" cy="5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2538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504" y="3408"/>
              <a:ext cx="864" cy="70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7772400" y="2438400"/>
            <a:ext cx="1371600" cy="2206625"/>
            <a:chOff x="5136" y="1358"/>
            <a:chExt cx="1044" cy="1552"/>
          </a:xfrm>
        </p:grpSpPr>
        <p:pic>
          <p:nvPicPr>
            <p:cNvPr id="22535" name="Picture 18"/>
            <p:cNvPicPr>
              <a:picLocks noChangeAspect="1" noChangeArrowheads="1"/>
            </p:cNvPicPr>
            <p:nvPr/>
          </p:nvPicPr>
          <p:blipFill>
            <a:blip r:embed="rId4" cstate="print">
              <a:lum bright="24000"/>
            </a:blip>
            <a:srcRect/>
            <a:stretch>
              <a:fillRect/>
            </a:stretch>
          </p:blipFill>
          <p:spPr bwMode="auto">
            <a:xfrm>
              <a:off x="5136" y="2141"/>
              <a:ext cx="1044" cy="76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22536" name="Picture 19" descr="Dorylaimu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36" y="1358"/>
              <a:ext cx="1044" cy="7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2533" name="Picture 20" descr="cruznem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09800" y="2209800"/>
            <a:ext cx="1371600" cy="882650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2" name="Text Box 30"/>
          <p:cNvSpPr txBox="1">
            <a:spLocks noChangeArrowheads="1"/>
          </p:cNvSpPr>
          <p:nvPr/>
        </p:nvSpPr>
        <p:spPr bwMode="auto">
          <a:xfrm>
            <a:off x="1981200" y="152400"/>
            <a:ext cx="54425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s-ES" sz="2400" dirty="0" smtClean="0"/>
              <a:t>Clasificación por </a:t>
            </a:r>
            <a:r>
              <a:rPr lang="en-US" sz="2400" dirty="0" err="1" smtClean="0"/>
              <a:t>Gremios</a:t>
            </a:r>
            <a:r>
              <a:rPr lang="en-US" sz="2400" dirty="0" smtClean="0"/>
              <a:t> </a:t>
            </a:r>
            <a:r>
              <a:rPr lang="en-US" sz="2400" dirty="0" err="1" smtClean="0"/>
              <a:t>Funcionales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2590800" y="1066800"/>
            <a:ext cx="5943600" cy="3276600"/>
          </a:xfrm>
          <a:prstGeom prst="parallelogram">
            <a:avLst>
              <a:gd name="adj" fmla="val 60994"/>
            </a:avLst>
          </a:prstGeom>
          <a:gradFill rotWithShape="0">
            <a:gsLst>
              <a:gs pos="0">
                <a:schemeClr val="accent1"/>
              </a:gs>
              <a:gs pos="100000">
                <a:srgbClr val="CC6600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/>
          </a:p>
        </p:txBody>
      </p:sp>
      <p:sp>
        <p:nvSpPr>
          <p:cNvPr id="3" name="AutoShape 3"/>
          <p:cNvSpPr>
            <a:spLocks noChangeArrowheads="1"/>
          </p:cNvSpPr>
          <p:nvPr/>
        </p:nvSpPr>
        <p:spPr bwMode="auto">
          <a:xfrm rot="7296498">
            <a:off x="192881" y="2186782"/>
            <a:ext cx="4725987" cy="88265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0">
            <a:gsLst>
              <a:gs pos="0">
                <a:srgbClr val="535600"/>
              </a:gs>
              <a:gs pos="100000">
                <a:srgbClr val="B3B9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/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 rot="3523702">
            <a:off x="477838" y="4219575"/>
            <a:ext cx="2546350" cy="1104900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998 w 21600"/>
              <a:gd name="T13" fmla="*/ 3998 h 21600"/>
              <a:gd name="T14" fmla="*/ 17602 w 21600"/>
              <a:gd name="T15" fmla="*/ 1760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395" y="21600"/>
                </a:lnTo>
                <a:lnTo>
                  <a:pt x="17205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 eaLnBrk="0" hangingPunct="0"/>
            <a:endParaRPr lang="en-US" sz="2400"/>
          </a:p>
        </p:txBody>
      </p:sp>
      <p:sp>
        <p:nvSpPr>
          <p:cNvPr id="5" name="AutoShape 5"/>
          <p:cNvSpPr>
            <a:spLocks noChangeArrowheads="1"/>
          </p:cNvSpPr>
          <p:nvPr/>
        </p:nvSpPr>
        <p:spPr bwMode="auto">
          <a:xfrm rot="10800000">
            <a:off x="1668463" y="4745038"/>
            <a:ext cx="4991100" cy="958850"/>
          </a:xfrm>
          <a:prstGeom prst="parallelogram">
            <a:avLst>
              <a:gd name="adj" fmla="val 74489"/>
            </a:avLst>
          </a:prstGeom>
          <a:gradFill rotWithShape="0">
            <a:gsLst>
              <a:gs pos="0">
                <a:srgbClr val="FF9900"/>
              </a:gs>
              <a:gs pos="100000">
                <a:srgbClr val="764700"/>
              </a:gs>
            </a:gsLst>
            <a:lin ang="0" scaled="1"/>
          </a:gra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/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1230313" y="3894138"/>
            <a:ext cx="787400" cy="1339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2030413" y="5237163"/>
            <a:ext cx="4257675" cy="6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2201863" y="4999038"/>
            <a:ext cx="4276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1858963" y="5465763"/>
            <a:ext cx="42767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 flipH="1">
            <a:off x="4335463" y="4751388"/>
            <a:ext cx="714375" cy="952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H="1">
            <a:off x="2954338" y="4760913"/>
            <a:ext cx="714375" cy="9525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V="1">
            <a:off x="1878013" y="2332038"/>
            <a:ext cx="1371600" cy="5524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1223963" y="458311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2</a:t>
            </a:r>
            <a:endParaRPr lang="en-US" sz="2400"/>
          </a:p>
        </p:txBody>
      </p:sp>
      <p:sp>
        <p:nvSpPr>
          <p:cNvPr id="14" name="Text Box 14"/>
          <p:cNvSpPr txBox="1">
            <a:spLocks noChangeArrowheads="1"/>
          </p:cNvSpPr>
          <p:nvPr/>
        </p:nvSpPr>
        <p:spPr bwMode="auto">
          <a:xfrm>
            <a:off x="1590675" y="416401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2</a:t>
            </a:r>
            <a:endParaRPr lang="en-US" sz="2400"/>
          </a:p>
        </p:txBody>
      </p:sp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1916113" y="309721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2</a:t>
            </a:r>
            <a:endParaRPr lang="en-US" sz="2400"/>
          </a:p>
        </p:txBody>
      </p:sp>
      <p:sp>
        <p:nvSpPr>
          <p:cNvPr id="16" name="Text Box 16"/>
          <p:cNvSpPr txBox="1">
            <a:spLocks noChangeArrowheads="1"/>
          </p:cNvSpPr>
          <p:nvPr/>
        </p:nvSpPr>
        <p:spPr bwMode="auto">
          <a:xfrm>
            <a:off x="2747963" y="170656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1</a:t>
            </a:r>
            <a:endParaRPr lang="en-US" sz="2400"/>
          </a:p>
        </p:txBody>
      </p:sp>
      <p:sp>
        <p:nvSpPr>
          <p:cNvPr id="17" name="Text Box 17"/>
          <p:cNvSpPr txBox="1">
            <a:spLocks noChangeArrowheads="1"/>
          </p:cNvSpPr>
          <p:nvPr/>
        </p:nvSpPr>
        <p:spPr bwMode="auto">
          <a:xfrm>
            <a:off x="2157413" y="540226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3</a:t>
            </a:r>
            <a:endParaRPr lang="en-US" sz="2400"/>
          </a:p>
        </p:txBody>
      </p:sp>
      <p:sp>
        <p:nvSpPr>
          <p:cNvPr id="18" name="Text Box 18"/>
          <p:cNvSpPr txBox="1">
            <a:spLocks noChangeArrowheads="1"/>
          </p:cNvSpPr>
          <p:nvPr/>
        </p:nvSpPr>
        <p:spPr bwMode="auto">
          <a:xfrm>
            <a:off x="2333625" y="517366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3</a:t>
            </a:r>
            <a:endParaRPr lang="en-US" sz="2400"/>
          </a:p>
        </p:txBody>
      </p:sp>
      <p:sp>
        <p:nvSpPr>
          <p:cNvPr id="19" name="Text Box 19"/>
          <p:cNvSpPr txBox="1">
            <a:spLocks noChangeArrowheads="1"/>
          </p:cNvSpPr>
          <p:nvPr/>
        </p:nvSpPr>
        <p:spPr bwMode="auto">
          <a:xfrm>
            <a:off x="2474913" y="4945063"/>
            <a:ext cx="520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Ca</a:t>
            </a:r>
            <a:r>
              <a:rPr lang="en-US" sz="1600" baseline="-25000"/>
              <a:t>3</a:t>
            </a:r>
            <a:endParaRPr lang="en-US" sz="2400"/>
          </a:p>
        </p:txBody>
      </p:sp>
      <p:sp>
        <p:nvSpPr>
          <p:cNvPr id="20" name="Text Box 20"/>
          <p:cNvSpPr txBox="1">
            <a:spLocks noChangeArrowheads="1"/>
          </p:cNvSpPr>
          <p:nvPr/>
        </p:nvSpPr>
        <p:spPr bwMode="auto">
          <a:xfrm>
            <a:off x="3471863" y="540226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21" name="Text Box 21"/>
          <p:cNvSpPr txBox="1">
            <a:spLocks noChangeArrowheads="1"/>
          </p:cNvSpPr>
          <p:nvPr/>
        </p:nvSpPr>
        <p:spPr bwMode="auto">
          <a:xfrm>
            <a:off x="3648075" y="517366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22" name="Text Box 22"/>
          <p:cNvSpPr txBox="1">
            <a:spLocks noChangeArrowheads="1"/>
          </p:cNvSpPr>
          <p:nvPr/>
        </p:nvSpPr>
        <p:spPr bwMode="auto">
          <a:xfrm>
            <a:off x="3789363" y="4945063"/>
            <a:ext cx="520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Ca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3944938" y="4716463"/>
            <a:ext cx="5905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Om</a:t>
            </a:r>
            <a:r>
              <a:rPr lang="en-US" sz="1600" baseline="-25000"/>
              <a:t>4</a:t>
            </a:r>
            <a:endParaRPr lang="en-US" sz="2400"/>
          </a:p>
        </p:txBody>
      </p:sp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4957763" y="5402263"/>
            <a:ext cx="5095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Ba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25" name="Text Box 25"/>
          <p:cNvSpPr txBox="1">
            <a:spLocks noChangeArrowheads="1"/>
          </p:cNvSpPr>
          <p:nvPr/>
        </p:nvSpPr>
        <p:spPr bwMode="auto">
          <a:xfrm>
            <a:off x="5133975" y="5173663"/>
            <a:ext cx="498475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Fu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26" name="Text Box 26"/>
          <p:cNvSpPr txBox="1">
            <a:spLocks noChangeArrowheads="1"/>
          </p:cNvSpPr>
          <p:nvPr/>
        </p:nvSpPr>
        <p:spPr bwMode="auto">
          <a:xfrm>
            <a:off x="5275263" y="4945063"/>
            <a:ext cx="52070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Ca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27" name="Text Box 27"/>
          <p:cNvSpPr txBox="1">
            <a:spLocks noChangeArrowheads="1"/>
          </p:cNvSpPr>
          <p:nvPr/>
        </p:nvSpPr>
        <p:spPr bwMode="auto">
          <a:xfrm>
            <a:off x="5430838" y="4716463"/>
            <a:ext cx="5905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600"/>
              <a:t>Om</a:t>
            </a:r>
            <a:r>
              <a:rPr lang="en-US" sz="1600" baseline="-25000"/>
              <a:t>5</a:t>
            </a:r>
            <a:endParaRPr lang="en-US" sz="2400"/>
          </a:p>
        </p:txBody>
      </p:sp>
      <p:sp>
        <p:nvSpPr>
          <p:cNvPr id="28" name="Line 28"/>
          <p:cNvSpPr>
            <a:spLocks noChangeShapeType="1"/>
          </p:cNvSpPr>
          <p:nvPr/>
        </p:nvSpPr>
        <p:spPr bwMode="auto">
          <a:xfrm>
            <a:off x="2487613" y="4551363"/>
            <a:ext cx="31099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9" name="Line 29"/>
          <p:cNvSpPr>
            <a:spLocks noChangeShapeType="1"/>
          </p:cNvSpPr>
          <p:nvPr/>
        </p:nvSpPr>
        <p:spPr bwMode="auto">
          <a:xfrm flipV="1">
            <a:off x="2344738" y="2239963"/>
            <a:ext cx="1292225" cy="2111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Text Box 30"/>
          <p:cNvSpPr txBox="1">
            <a:spLocks noChangeArrowheads="1"/>
          </p:cNvSpPr>
          <p:nvPr/>
        </p:nvSpPr>
        <p:spPr bwMode="auto">
          <a:xfrm>
            <a:off x="5715000" y="614641"/>
            <a:ext cx="1377300" cy="369332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s-ES" dirty="0" smtClean="0"/>
              <a:t>enriquecida</a:t>
            </a:r>
          </a:p>
        </p:txBody>
      </p:sp>
      <p:sp>
        <p:nvSpPr>
          <p:cNvPr id="31" name="Text Box 31"/>
          <p:cNvSpPr txBox="1">
            <a:spLocks noChangeArrowheads="1"/>
          </p:cNvSpPr>
          <p:nvPr/>
        </p:nvSpPr>
        <p:spPr bwMode="auto">
          <a:xfrm>
            <a:off x="7175081" y="2743200"/>
            <a:ext cx="1531188" cy="46166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s-ES" dirty="0" smtClean="0"/>
              <a:t> estructurada</a:t>
            </a:r>
            <a:endParaRPr lang="en-US" sz="2400" dirty="0"/>
          </a:p>
        </p:txBody>
      </p:sp>
      <p:sp>
        <p:nvSpPr>
          <p:cNvPr id="32" name="Text Box 32"/>
          <p:cNvSpPr txBox="1">
            <a:spLocks noChangeArrowheads="1"/>
          </p:cNvSpPr>
          <p:nvPr/>
        </p:nvSpPr>
        <p:spPr bwMode="auto">
          <a:xfrm>
            <a:off x="2239963" y="4275138"/>
            <a:ext cx="768350" cy="379412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/>
              <a:t>Basal</a:t>
            </a:r>
            <a:endParaRPr lang="en-US" sz="2400"/>
          </a:p>
        </p:txBody>
      </p:sp>
      <p:sp>
        <p:nvSpPr>
          <p:cNvPr id="33" name="Text Box 33"/>
          <p:cNvSpPr txBox="1">
            <a:spLocks noChangeArrowheads="1"/>
          </p:cNvSpPr>
          <p:nvPr/>
        </p:nvSpPr>
        <p:spPr bwMode="auto">
          <a:xfrm>
            <a:off x="0" y="4778444"/>
            <a:ext cx="1327608" cy="70788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/>
            <a:r>
              <a:rPr lang="es-ES" sz="2000" dirty="0" smtClean="0"/>
              <a:t>Condición</a:t>
            </a:r>
          </a:p>
          <a:p>
            <a:pPr algn="ctr"/>
            <a:r>
              <a:rPr lang="es-ES" sz="2000" dirty="0" smtClean="0"/>
              <a:t>basal</a:t>
            </a:r>
            <a:endParaRPr lang="es-ES" sz="2000" dirty="0"/>
          </a:p>
        </p:txBody>
      </p:sp>
      <p:sp>
        <p:nvSpPr>
          <p:cNvPr id="34" name="Text Box 34"/>
          <p:cNvSpPr txBox="1">
            <a:spLocks noChangeArrowheads="1"/>
          </p:cNvSpPr>
          <p:nvPr/>
        </p:nvSpPr>
        <p:spPr bwMode="auto">
          <a:xfrm>
            <a:off x="1476660" y="5770533"/>
            <a:ext cx="2666243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2000" dirty="0" err="1" smtClean="0"/>
              <a:t>Trayectoria</a:t>
            </a:r>
            <a:r>
              <a:rPr lang="en-US" sz="2000" dirty="0" smtClean="0"/>
              <a:t> </a:t>
            </a:r>
            <a:r>
              <a:rPr lang="en-US" sz="2000" dirty="0" err="1" smtClean="0"/>
              <a:t>estructura</a:t>
            </a:r>
            <a:endParaRPr lang="en-US" sz="2400" dirty="0"/>
          </a:p>
        </p:txBody>
      </p:sp>
      <p:sp>
        <p:nvSpPr>
          <p:cNvPr id="35" name="Text Box 35"/>
          <p:cNvSpPr txBox="1">
            <a:spLocks noChangeArrowheads="1"/>
          </p:cNvSpPr>
          <p:nvPr/>
        </p:nvSpPr>
        <p:spPr bwMode="auto">
          <a:xfrm rot="-3481245">
            <a:off x="153035" y="2133247"/>
            <a:ext cx="3634702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hangingPunct="0"/>
            <a:r>
              <a:rPr lang="es-ES" sz="2000" dirty="0" smtClean="0"/>
              <a:t>Trayectoria enriquecimiento</a:t>
            </a:r>
            <a:endParaRPr lang="en-US" sz="2400" dirty="0"/>
          </a:p>
        </p:txBody>
      </p:sp>
      <p:sp>
        <p:nvSpPr>
          <p:cNvPr id="36" name="Line 36"/>
          <p:cNvSpPr>
            <a:spLocks noChangeShapeType="1"/>
          </p:cNvSpPr>
          <p:nvPr/>
        </p:nvSpPr>
        <p:spPr bwMode="auto">
          <a:xfrm flipV="1">
            <a:off x="2895600" y="762000"/>
            <a:ext cx="152400" cy="22860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" name="Line 37"/>
          <p:cNvSpPr>
            <a:spLocks noChangeShapeType="1"/>
          </p:cNvSpPr>
          <p:nvPr/>
        </p:nvSpPr>
        <p:spPr bwMode="auto">
          <a:xfrm>
            <a:off x="4183063" y="6008688"/>
            <a:ext cx="2095500" cy="0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" name="Line 38"/>
          <p:cNvSpPr>
            <a:spLocks noChangeShapeType="1"/>
          </p:cNvSpPr>
          <p:nvPr/>
        </p:nvSpPr>
        <p:spPr bwMode="auto">
          <a:xfrm flipV="1">
            <a:off x="3749675" y="2286000"/>
            <a:ext cx="3184525" cy="635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Line 39"/>
          <p:cNvSpPr>
            <a:spLocks noChangeShapeType="1"/>
          </p:cNvSpPr>
          <p:nvPr/>
        </p:nvSpPr>
        <p:spPr bwMode="auto">
          <a:xfrm flipV="1">
            <a:off x="5616575" y="2286000"/>
            <a:ext cx="1317625" cy="2127250"/>
          </a:xfrm>
          <a:prstGeom prst="line">
            <a:avLst/>
          </a:prstGeom>
          <a:noFill/>
          <a:ln w="158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0" name="AutoShape 40"/>
          <p:cNvSpPr>
            <a:spLocks noChangeArrowheads="1"/>
          </p:cNvSpPr>
          <p:nvPr/>
        </p:nvSpPr>
        <p:spPr bwMode="auto">
          <a:xfrm>
            <a:off x="6915150" y="2209800"/>
            <a:ext cx="95250" cy="95250"/>
          </a:xfrm>
          <a:prstGeom prst="star16">
            <a:avLst>
              <a:gd name="adj" fmla="val 37500"/>
            </a:avLst>
          </a:prstGeom>
          <a:solidFill>
            <a:srgbClr val="FFFFFF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800"/>
          </a:p>
        </p:txBody>
      </p:sp>
      <p:sp>
        <p:nvSpPr>
          <p:cNvPr id="41" name="Text Box 41"/>
          <p:cNvSpPr txBox="1">
            <a:spLocks noChangeArrowheads="1"/>
          </p:cNvSpPr>
          <p:nvPr/>
        </p:nvSpPr>
        <p:spPr bwMode="auto">
          <a:xfrm>
            <a:off x="6535139" y="4730850"/>
            <a:ext cx="937822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omnivoros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42" name="Text Box 42"/>
          <p:cNvSpPr txBox="1">
            <a:spLocks noChangeArrowheads="1"/>
          </p:cNvSpPr>
          <p:nvPr/>
        </p:nvSpPr>
        <p:spPr bwMode="auto">
          <a:xfrm>
            <a:off x="6347714" y="4961037"/>
            <a:ext cx="958660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carnívoros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43" name="Text Box 43"/>
          <p:cNvSpPr txBox="1">
            <a:spLocks noChangeArrowheads="1"/>
          </p:cNvSpPr>
          <p:nvPr/>
        </p:nvSpPr>
        <p:spPr bwMode="auto">
          <a:xfrm>
            <a:off x="6224727" y="5189637"/>
            <a:ext cx="923651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micofagos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44" name="Text Box 44"/>
          <p:cNvSpPr txBox="1">
            <a:spLocks noChangeArrowheads="1"/>
          </p:cNvSpPr>
          <p:nvPr/>
        </p:nvSpPr>
        <p:spPr bwMode="auto">
          <a:xfrm>
            <a:off x="6042286" y="5418237"/>
            <a:ext cx="1088504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bacterivoros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45" name="Text Box 45"/>
          <p:cNvSpPr txBox="1">
            <a:spLocks noChangeArrowheads="1"/>
          </p:cNvSpPr>
          <p:nvPr/>
        </p:nvSpPr>
        <p:spPr bwMode="auto">
          <a:xfrm>
            <a:off x="446227" y="3513237"/>
            <a:ext cx="923651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smtClean="0">
                <a:latin typeface="Times New Roman" pitchFamily="18" charset="0"/>
              </a:rPr>
              <a:t>micofagos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46" name="Text Box 46"/>
          <p:cNvSpPr txBox="1">
            <a:spLocks noChangeArrowheads="1"/>
          </p:cNvSpPr>
          <p:nvPr/>
        </p:nvSpPr>
        <p:spPr bwMode="auto">
          <a:xfrm>
            <a:off x="-47798" y="3995837"/>
            <a:ext cx="1178272" cy="3077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bacteriovoros</a:t>
            </a:r>
            <a:endParaRPr lang="en-US" sz="1400" i="1" dirty="0">
              <a:latin typeface="Times New Roman" pitchFamily="18" charset="0"/>
            </a:endParaRPr>
          </a:p>
        </p:txBody>
      </p:sp>
      <p:sp>
        <p:nvSpPr>
          <p:cNvPr id="47" name="Text Box 47"/>
          <p:cNvSpPr txBox="1">
            <a:spLocks noChangeArrowheads="1"/>
          </p:cNvSpPr>
          <p:nvPr/>
        </p:nvSpPr>
        <p:spPr bwMode="auto">
          <a:xfrm rot="-3333818">
            <a:off x="2736205" y="1081188"/>
            <a:ext cx="947440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fungivoros</a:t>
            </a:r>
            <a:endParaRPr lang="en-US" sz="1400" dirty="0">
              <a:latin typeface="Times New Roman" pitchFamily="18" charset="0"/>
            </a:endParaRPr>
          </a:p>
        </p:txBody>
      </p:sp>
      <p:sp>
        <p:nvSpPr>
          <p:cNvPr id="48" name="Text Box 48"/>
          <p:cNvSpPr txBox="1">
            <a:spLocks noChangeArrowheads="1"/>
          </p:cNvSpPr>
          <p:nvPr/>
        </p:nvSpPr>
        <p:spPr bwMode="auto">
          <a:xfrm rot="-3329394">
            <a:off x="3143077" y="843063"/>
            <a:ext cx="1178272" cy="307777"/>
          </a:xfrm>
          <a:prstGeom prst="rect">
            <a:avLst/>
          </a:prstGeom>
          <a:solidFill>
            <a:srgbClr val="FFC000">
              <a:alpha val="59999"/>
            </a:srgbClr>
          </a:solidFill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hangingPunct="0"/>
            <a:r>
              <a:rPr lang="en-US" sz="1400" i="1" dirty="0" err="1" smtClean="0">
                <a:latin typeface="Times New Roman" pitchFamily="18" charset="0"/>
              </a:rPr>
              <a:t>bacteriovoros</a:t>
            </a:r>
            <a:endParaRPr lang="en-US" sz="1400" dirty="0">
              <a:latin typeface="Times New Roman" pitchFamily="18" charset="0"/>
            </a:endParaRPr>
          </a:p>
        </p:txBody>
      </p:sp>
      <p:sp>
        <p:nvSpPr>
          <p:cNvPr id="49" name="Text Box 49"/>
          <p:cNvSpPr txBox="1">
            <a:spLocks noChangeArrowheads="1"/>
          </p:cNvSpPr>
          <p:nvPr/>
        </p:nvSpPr>
        <p:spPr bwMode="auto">
          <a:xfrm>
            <a:off x="0" y="0"/>
            <a:ext cx="54102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r>
              <a:rPr lang="es-ES" sz="2800" dirty="0" smtClean="0"/>
              <a:t>Análisis de Gremios Funcionales</a:t>
            </a:r>
            <a:endParaRPr lang="es-ES" sz="2800" dirty="0"/>
          </a:p>
        </p:txBody>
      </p:sp>
      <p:sp>
        <p:nvSpPr>
          <p:cNvPr id="50" name="Rectangle 50"/>
          <p:cNvSpPr>
            <a:spLocks noChangeArrowheads="1"/>
          </p:cNvSpPr>
          <p:nvPr/>
        </p:nvSpPr>
        <p:spPr bwMode="auto">
          <a:xfrm>
            <a:off x="152400" y="1447800"/>
            <a:ext cx="1864613" cy="72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s-ES" sz="1200" dirty="0" smtClean="0"/>
              <a:t>Enriquecimiento</a:t>
            </a:r>
            <a:r>
              <a:rPr lang="en-US" sz="1200" dirty="0" smtClean="0"/>
              <a:t> </a:t>
            </a:r>
            <a:r>
              <a:rPr lang="en-US" sz="1200" dirty="0" err="1" smtClean="0"/>
              <a:t>indeice</a:t>
            </a:r>
            <a:endParaRPr lang="en-US" sz="1200" dirty="0"/>
          </a:p>
          <a:p>
            <a:pPr eaLnBrk="0" hangingPunct="0">
              <a:spcBef>
                <a:spcPct val="20000"/>
              </a:spcBef>
            </a:pPr>
            <a:r>
              <a:rPr lang="en-US" sz="1200" dirty="0"/>
              <a:t>100 (w1.cp1 + w2.Fu2) </a:t>
            </a:r>
          </a:p>
          <a:p>
            <a:pPr eaLnBrk="0" hangingPunct="0">
              <a:spcBef>
                <a:spcPct val="20000"/>
              </a:spcBef>
            </a:pPr>
            <a:r>
              <a:rPr lang="en-US" sz="1200" dirty="0"/>
              <a:t>/ (w1.cp1 + w2.cp2 )</a:t>
            </a:r>
          </a:p>
        </p:txBody>
      </p:sp>
      <p:sp>
        <p:nvSpPr>
          <p:cNvPr id="51" name="Rectangle 51"/>
          <p:cNvSpPr>
            <a:spLocks noChangeArrowheads="1"/>
          </p:cNvSpPr>
          <p:nvPr/>
        </p:nvSpPr>
        <p:spPr bwMode="auto">
          <a:xfrm>
            <a:off x="3352800" y="6400800"/>
            <a:ext cx="423385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20000"/>
              </a:spcBef>
              <a:buFontTx/>
              <a:buChar char="•"/>
            </a:pPr>
            <a:r>
              <a:rPr lang="en-US" sz="1200" dirty="0" err="1" smtClean="0"/>
              <a:t>Estructura</a:t>
            </a:r>
            <a:r>
              <a:rPr lang="en-US" sz="1200" dirty="0" smtClean="0"/>
              <a:t> </a:t>
            </a:r>
            <a:r>
              <a:rPr lang="en-US" sz="1200" dirty="0" err="1" smtClean="0"/>
              <a:t>Indice</a:t>
            </a:r>
            <a:r>
              <a:rPr lang="en-US" sz="1200" dirty="0" smtClean="0"/>
              <a:t> </a:t>
            </a:r>
            <a:r>
              <a:rPr lang="en-US" sz="1200" dirty="0"/>
              <a:t>= 100 wi.cpi / (wi.cpi + w2.cp2 ) for </a:t>
            </a:r>
            <a:r>
              <a:rPr lang="en-US" sz="1200" dirty="0" err="1"/>
              <a:t>i</a:t>
            </a:r>
            <a:r>
              <a:rPr lang="en-US" sz="1200" dirty="0"/>
              <a:t> = 3-5</a:t>
            </a:r>
          </a:p>
        </p:txBody>
      </p:sp>
      <p:sp>
        <p:nvSpPr>
          <p:cNvPr id="52" name="Text Box 52"/>
          <p:cNvSpPr txBox="1">
            <a:spLocks noChangeArrowheads="1"/>
          </p:cNvSpPr>
          <p:nvPr/>
        </p:nvSpPr>
        <p:spPr bwMode="auto">
          <a:xfrm>
            <a:off x="52388" y="6477000"/>
            <a:ext cx="1776412" cy="3460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/>
              <a:t>Ferris et al., 2001</a:t>
            </a:r>
          </a:p>
        </p:txBody>
      </p:sp>
      <p:sp>
        <p:nvSpPr>
          <p:cNvPr id="53" name="Line 53"/>
          <p:cNvSpPr>
            <a:spLocks noChangeShapeType="1"/>
          </p:cNvSpPr>
          <p:nvPr/>
        </p:nvSpPr>
        <p:spPr bwMode="auto">
          <a:xfrm flipH="1">
            <a:off x="4419600" y="1066800"/>
            <a:ext cx="1981200" cy="327660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4" name="Line 54"/>
          <p:cNvSpPr>
            <a:spLocks noChangeShapeType="1"/>
          </p:cNvSpPr>
          <p:nvPr/>
        </p:nvSpPr>
        <p:spPr bwMode="auto">
          <a:xfrm>
            <a:off x="3581400" y="2743200"/>
            <a:ext cx="3962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lg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5" name="Picture 49" descr="cruzne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7200"/>
            <a:ext cx="1506538" cy="2341563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56" name="Text Box 43"/>
          <p:cNvSpPr txBox="1">
            <a:spLocks noChangeArrowheads="1"/>
          </p:cNvSpPr>
          <p:nvPr/>
        </p:nvSpPr>
        <p:spPr bwMode="auto">
          <a:xfrm>
            <a:off x="3886200" y="533718"/>
            <a:ext cx="1701107" cy="1477328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en-US" sz="1800" dirty="0" err="1" smtClean="0"/>
              <a:t>Perturbado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 smtClean="0"/>
              <a:t>N-</a:t>
            </a:r>
            <a:r>
              <a:rPr lang="en-US" sz="1800" dirty="0" err="1" smtClean="0"/>
              <a:t>enriquecida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 smtClean="0"/>
              <a:t>Baja </a:t>
            </a:r>
            <a:r>
              <a:rPr lang="en-US" sz="1800" dirty="0"/>
              <a:t>C:N</a:t>
            </a:r>
          </a:p>
          <a:p>
            <a:pPr>
              <a:buFontTx/>
              <a:buChar char="•"/>
            </a:pPr>
            <a:r>
              <a:rPr lang="en-US" sz="1800" dirty="0"/>
              <a:t>Bacterial</a:t>
            </a:r>
          </a:p>
          <a:p>
            <a:pPr>
              <a:buFontTx/>
              <a:buChar char="•"/>
            </a:pPr>
            <a:r>
              <a:rPr lang="en-US" sz="1800" dirty="0" err="1" smtClean="0"/>
              <a:t>Conducente</a:t>
            </a:r>
            <a:endParaRPr lang="en-US" dirty="0"/>
          </a:p>
        </p:txBody>
      </p:sp>
      <p:sp>
        <p:nvSpPr>
          <p:cNvPr id="57" name="Text Box 44"/>
          <p:cNvSpPr txBox="1">
            <a:spLocks noChangeArrowheads="1"/>
          </p:cNvSpPr>
          <p:nvPr/>
        </p:nvSpPr>
        <p:spPr bwMode="auto">
          <a:xfrm>
            <a:off x="7391400" y="533718"/>
            <a:ext cx="1701107" cy="1477328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en-US" sz="1800" dirty="0" err="1" smtClean="0"/>
              <a:t>Madurando</a:t>
            </a:r>
            <a:endParaRPr lang="en-US" sz="1800" dirty="0"/>
          </a:p>
          <a:p>
            <a:pPr>
              <a:buFontTx/>
              <a:buChar char="•"/>
            </a:pPr>
            <a:r>
              <a:rPr lang="en-US" dirty="0" smtClean="0"/>
              <a:t>N-</a:t>
            </a:r>
            <a:r>
              <a:rPr lang="en-US" dirty="0" err="1" smtClean="0"/>
              <a:t>enriquecida</a:t>
            </a:r>
            <a:endParaRPr lang="en-US" dirty="0" smtClean="0"/>
          </a:p>
          <a:p>
            <a:pPr>
              <a:buFontTx/>
              <a:buChar char="•"/>
            </a:pPr>
            <a:r>
              <a:rPr lang="en-US" dirty="0" smtClean="0"/>
              <a:t>Baja C:N</a:t>
            </a:r>
          </a:p>
          <a:p>
            <a:pPr>
              <a:buFontTx/>
              <a:buChar char="•"/>
            </a:pPr>
            <a:r>
              <a:rPr lang="en-US" dirty="0" smtClean="0"/>
              <a:t>Bacterial</a:t>
            </a:r>
          </a:p>
          <a:p>
            <a:pPr>
              <a:buFontTx/>
              <a:buChar char="•"/>
            </a:pPr>
            <a:r>
              <a:rPr lang="en-US" sz="1800" dirty="0" err="1" smtClean="0"/>
              <a:t>Regulado</a:t>
            </a:r>
            <a:endParaRPr lang="en-US" dirty="0"/>
          </a:p>
        </p:txBody>
      </p:sp>
      <p:sp>
        <p:nvSpPr>
          <p:cNvPr id="58" name="Text Box 45"/>
          <p:cNvSpPr txBox="1">
            <a:spLocks noChangeArrowheads="1"/>
          </p:cNvSpPr>
          <p:nvPr/>
        </p:nvSpPr>
        <p:spPr bwMode="auto">
          <a:xfrm>
            <a:off x="6248400" y="3391218"/>
            <a:ext cx="1701107" cy="1477328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en-US" sz="1800" dirty="0" err="1" smtClean="0"/>
              <a:t>Maturado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 err="1" smtClean="0"/>
              <a:t>Fértil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/>
              <a:t>Mod. C:N</a:t>
            </a:r>
          </a:p>
          <a:p>
            <a:pPr>
              <a:buFontTx/>
              <a:buChar char="•"/>
            </a:pPr>
            <a:r>
              <a:rPr lang="en-US" sz="1800" dirty="0"/>
              <a:t>Bact</a:t>
            </a:r>
            <a:r>
              <a:rPr lang="en-US" sz="1800" dirty="0" smtClean="0"/>
              <a:t>. y </a:t>
            </a:r>
            <a:r>
              <a:rPr lang="en-US" sz="1800" dirty="0" err="1" smtClean="0"/>
              <a:t>Micof</a:t>
            </a:r>
            <a:r>
              <a:rPr lang="en-US" sz="1800" dirty="0" smtClean="0"/>
              <a:t>.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 err="1" smtClean="0"/>
              <a:t>Supresado</a:t>
            </a:r>
            <a:endParaRPr lang="en-US" dirty="0"/>
          </a:p>
        </p:txBody>
      </p:sp>
      <p:sp>
        <p:nvSpPr>
          <p:cNvPr id="59" name="Text Box 46"/>
          <p:cNvSpPr txBox="1">
            <a:spLocks noChangeArrowheads="1"/>
          </p:cNvSpPr>
          <p:nvPr/>
        </p:nvSpPr>
        <p:spPr bwMode="auto">
          <a:xfrm>
            <a:off x="2438400" y="3391218"/>
            <a:ext cx="1662635" cy="1477328"/>
          </a:xfrm>
          <a:prstGeom prst="rect">
            <a:avLst/>
          </a:prstGeom>
          <a:solidFill>
            <a:srgbClr val="C0C0C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buFontTx/>
              <a:buChar char="•"/>
            </a:pPr>
            <a:r>
              <a:rPr lang="en-US" sz="1800" dirty="0" err="1" smtClean="0"/>
              <a:t>Degradado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 err="1" smtClean="0"/>
              <a:t>Depauperado</a:t>
            </a:r>
            <a:endParaRPr lang="en-US" sz="1800" dirty="0"/>
          </a:p>
          <a:p>
            <a:pPr>
              <a:buFontTx/>
              <a:buChar char="•"/>
            </a:pPr>
            <a:r>
              <a:rPr lang="en-US" sz="1800" dirty="0" smtClean="0"/>
              <a:t>Alta </a:t>
            </a:r>
            <a:r>
              <a:rPr lang="en-US" sz="1800" dirty="0"/>
              <a:t>C:N</a:t>
            </a:r>
          </a:p>
          <a:p>
            <a:pPr>
              <a:buFontTx/>
              <a:buChar char="•"/>
            </a:pPr>
            <a:r>
              <a:rPr lang="en-US" sz="1800" dirty="0" err="1" smtClean="0"/>
              <a:t>Micofago</a:t>
            </a:r>
            <a:endParaRPr lang="en-US" sz="1800" dirty="0"/>
          </a:p>
          <a:p>
            <a:pPr>
              <a:buFontTx/>
              <a:buChar char="•"/>
            </a:pPr>
            <a:r>
              <a:rPr lang="en-US" dirty="0" err="1" smtClean="0"/>
              <a:t>Conducente</a:t>
            </a:r>
            <a:endParaRPr lang="en-US" dirty="0"/>
          </a:p>
        </p:txBody>
      </p:sp>
      <p:pic>
        <p:nvPicPr>
          <p:cNvPr id="60" name="Picture 48"/>
          <p:cNvPicPr>
            <a:picLocks noChangeAspect="1" noChangeArrowheads="1"/>
          </p:cNvPicPr>
          <p:nvPr/>
        </p:nvPicPr>
        <p:blipFill>
          <a:blip r:embed="rId3" cstate="print">
            <a:lum bright="24000"/>
          </a:blip>
          <a:srcRect/>
          <a:stretch>
            <a:fillRect/>
          </a:stretch>
        </p:blipFill>
        <p:spPr bwMode="auto">
          <a:xfrm>
            <a:off x="6480175" y="4897438"/>
            <a:ext cx="2663825" cy="19605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70170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ChangeArrowheads="1"/>
          </p:cNvSpPr>
          <p:nvPr/>
        </p:nvSpPr>
        <p:spPr bwMode="auto">
          <a:xfrm>
            <a:off x="44458" y="698337"/>
            <a:ext cx="9099542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T. Bongers, The maturity index: an ecological measure of environmental disturbance based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	on nematode species composition, </a:t>
            </a:r>
            <a:r>
              <a:rPr kumimoji="0" lang="en-US" altLang="ja-JP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Oecologia</a:t>
            </a: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83 (1990) 14-19.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T. Bongers, M. Bongers, Functional diversity of nematodes, Appl. Soil Ecol. 10 (1998) 239-251.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H. Ferris</a:t>
            </a: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, T. Bongers, Indices for analysis of nematode assemblages, in: M. Wilson,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	T. Kakouli-Duarte (Eds.) Nematodes  as Environmental </a:t>
            </a:r>
            <a:r>
              <a:rPr kumimoji="0" lang="en-US" altLang="ja-JP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Biondicators</a:t>
            </a: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. CABI,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ja-JP" dirty="0" smtClean="0"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	</a:t>
            </a: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Wallingford, U.K, 2009, pp. 124-145.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ja-JP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H. Ferris, T. Bongers, R.G.M. de Goede, A framework for soil food web diagnostics: extension </a:t>
            </a:r>
          </a:p>
          <a:p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	of the nematode  faunal analysis concept, Appl. Soil Ecol. 18 (</a:t>
            </a:r>
            <a:r>
              <a:rPr kumimoji="0" lang="nl-NL" altLang="ja-JP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2001) </a:t>
            </a:r>
            <a:r>
              <a:rPr kumimoji="0" lang="en-US" altLang="ja-JP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13-29.</a:t>
            </a:r>
            <a:r>
              <a:rPr lang="en-US" altLang="ja-JP" dirty="0">
                <a:latin typeface="Times New Roman" pitchFamily="18" charset="0"/>
                <a:ea typeface="MS Mincho" pitchFamily="49" charset="-128"/>
                <a:cs typeface="Arial" pitchFamily="34" charset="0"/>
              </a:rPr>
              <a:t> </a:t>
            </a:r>
            <a:endParaRPr lang="en-US" altLang="ja-JP" dirty="0" smtClean="0">
              <a:latin typeface="Times New Roman" pitchFamily="18" charset="0"/>
              <a:ea typeface="MS Mincho" pitchFamily="49" charset="-128"/>
              <a:cs typeface="Arial" pitchFamily="34" charset="0"/>
            </a:endParaRPr>
          </a:p>
          <a:p>
            <a:endParaRPr lang="en-US" altLang="ja-JP" dirty="0">
              <a:latin typeface="Times New Roman" pitchFamily="18" charset="0"/>
              <a:ea typeface="MS Mincho" pitchFamily="49" charset="-128"/>
              <a:cs typeface="Arial" pitchFamily="34" charset="0"/>
            </a:endParaRPr>
          </a:p>
          <a:p>
            <a:r>
              <a:rPr lang="en-US" altLang="ja-JP" dirty="0" smtClean="0">
                <a:latin typeface="Times New Roman" pitchFamily="18" charset="0"/>
                <a:ea typeface="MS Mincho" pitchFamily="49" charset="-128"/>
                <a:cs typeface="Arial" pitchFamily="34" charset="0"/>
              </a:rPr>
              <a:t>G.W</a:t>
            </a:r>
            <a:r>
              <a:rPr lang="en-US" altLang="ja-JP" dirty="0">
                <a:latin typeface="Times New Roman" pitchFamily="18" charset="0"/>
                <a:ea typeface="MS Mincho" pitchFamily="49" charset="-128"/>
                <a:cs typeface="Arial" pitchFamily="34" charset="0"/>
              </a:rPr>
              <a:t>. Yeates, T. Bongers, R.G.M. de Goede, D.W. </a:t>
            </a:r>
            <a:r>
              <a:rPr lang="en-US" altLang="ja-JP" dirty="0" err="1">
                <a:latin typeface="Times New Roman" pitchFamily="18" charset="0"/>
                <a:ea typeface="MS Mincho" pitchFamily="49" charset="-128"/>
                <a:cs typeface="Arial" pitchFamily="34" charset="0"/>
              </a:rPr>
              <a:t>Freckman</a:t>
            </a:r>
            <a:r>
              <a:rPr lang="en-US" altLang="ja-JP" dirty="0">
                <a:latin typeface="Times New Roman" pitchFamily="18" charset="0"/>
                <a:ea typeface="MS Mincho" pitchFamily="49" charset="-128"/>
                <a:cs typeface="Arial" pitchFamily="34" charset="0"/>
              </a:rPr>
              <a:t>, S.S. </a:t>
            </a:r>
            <a:r>
              <a:rPr lang="en-US" altLang="ja-JP" dirty="0" err="1">
                <a:latin typeface="Times New Roman" pitchFamily="18" charset="0"/>
                <a:ea typeface="MS Mincho" pitchFamily="49" charset="-128"/>
                <a:cs typeface="Arial" pitchFamily="34" charset="0"/>
              </a:rPr>
              <a:t>Georgieva</a:t>
            </a:r>
            <a:r>
              <a:rPr lang="en-US" altLang="ja-JP" dirty="0">
                <a:latin typeface="Times New Roman" pitchFamily="18" charset="0"/>
                <a:ea typeface="MS Mincho" pitchFamily="49" charset="-128"/>
                <a:cs typeface="Arial" pitchFamily="34" charset="0"/>
              </a:rPr>
              <a:t>, Feeding habits </a:t>
            </a:r>
            <a:r>
              <a:rPr lang="en-US" altLang="ja-JP" dirty="0" smtClean="0">
                <a:latin typeface="Times New Roman" pitchFamily="18" charset="0"/>
                <a:ea typeface="MS Mincho" pitchFamily="49" charset="-128"/>
                <a:cs typeface="Arial" pitchFamily="34" charset="0"/>
              </a:rPr>
              <a:t>in</a:t>
            </a:r>
          </a:p>
          <a:p>
            <a:r>
              <a:rPr lang="en-US" altLang="ja-JP" dirty="0" smtClean="0">
                <a:latin typeface="Times New Roman" pitchFamily="18" charset="0"/>
                <a:ea typeface="MS Mincho" pitchFamily="49" charset="-128"/>
                <a:cs typeface="Arial" pitchFamily="34" charset="0"/>
              </a:rPr>
              <a:t> </a:t>
            </a:r>
            <a:r>
              <a:rPr lang="en-US" altLang="ja-JP" dirty="0">
                <a:latin typeface="Times New Roman" pitchFamily="18" charset="0"/>
                <a:ea typeface="MS Mincho" pitchFamily="49" charset="-128"/>
                <a:cs typeface="Arial" pitchFamily="34" charset="0"/>
              </a:rPr>
              <a:t>	soil nematode families and genera – an outline for soil ecologists, </a:t>
            </a:r>
          </a:p>
          <a:p>
            <a:r>
              <a:rPr lang="en-US" altLang="ja-JP" dirty="0">
                <a:latin typeface="Times New Roman" pitchFamily="18" charset="0"/>
                <a:ea typeface="MS Mincho" pitchFamily="49" charset="-128"/>
                <a:cs typeface="Arial" pitchFamily="34" charset="0"/>
              </a:rPr>
              <a:t>	J. </a:t>
            </a:r>
            <a:r>
              <a:rPr lang="en-US" altLang="ja-JP" dirty="0" err="1">
                <a:latin typeface="Times New Roman" pitchFamily="18" charset="0"/>
                <a:ea typeface="MS Mincho" pitchFamily="49" charset="-128"/>
                <a:cs typeface="Arial" pitchFamily="34" charset="0"/>
              </a:rPr>
              <a:t>Nematol</a:t>
            </a:r>
            <a:r>
              <a:rPr lang="en-US" altLang="ja-JP" dirty="0">
                <a:latin typeface="Times New Roman" pitchFamily="18" charset="0"/>
                <a:ea typeface="MS Mincho" pitchFamily="49" charset="-128"/>
                <a:cs typeface="Arial" pitchFamily="34" charset="0"/>
              </a:rPr>
              <a:t>. 25 (1993) 315-331.</a:t>
            </a:r>
          </a:p>
          <a:p>
            <a:endParaRPr lang="en-US" altLang="ja-JP" dirty="0">
              <a:latin typeface="Times New Roman" pitchFamily="18" charset="0"/>
              <a:ea typeface="MS Mincho" pitchFamily="49" charset="-128"/>
              <a:cs typeface="Arial" pitchFamily="34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Sieriebriennikov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H. Ferris, R.G.M. de Goede, NINJA: An automated calculation system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nematode-based biological monitoring. Euro. J. Soil Biol.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61 (2014) 90-93.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6019800"/>
            <a:ext cx="6482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Nemaplex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:  Ecology &gt; Database of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Ecophysiological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Parameters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(http://plpnemweb.ucdavis.edu/nemaplex)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152400"/>
            <a:ext cx="2403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Algunos</a:t>
            </a:r>
            <a:r>
              <a:rPr lang="en-US" dirty="0" smtClean="0"/>
              <a:t> </a:t>
            </a:r>
            <a:r>
              <a:rPr lang="en-US" dirty="0" err="1" smtClean="0"/>
              <a:t>literatura</a:t>
            </a:r>
            <a:r>
              <a:rPr lang="en-US" dirty="0" smtClean="0"/>
              <a:t> </a:t>
            </a:r>
            <a:r>
              <a:rPr lang="en-US" dirty="0" err="1" smtClean="0"/>
              <a:t>útil</a:t>
            </a:r>
            <a:r>
              <a:rPr lang="en-US" dirty="0" smtClean="0"/>
              <a:t>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304800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Miércoles</a:t>
            </a:r>
            <a:r>
              <a:rPr lang="en-US" dirty="0" smtClean="0"/>
              <a:t>, </a:t>
            </a:r>
            <a:r>
              <a:rPr lang="en-US" dirty="0" err="1" smtClean="0"/>
              <a:t>Marzo</a:t>
            </a:r>
            <a:r>
              <a:rPr lang="en-US" dirty="0" smtClean="0"/>
              <a:t> 26</a:t>
            </a:r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4164538"/>
              </p:ext>
            </p:extLst>
          </p:nvPr>
        </p:nvGraphicFramePr>
        <p:xfrm>
          <a:off x="533399" y="761999"/>
          <a:ext cx="8305802" cy="5638800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099812"/>
                <a:gridCol w="5857449"/>
                <a:gridCol w="1348541"/>
              </a:tblGrid>
              <a:tr h="2819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Hora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Tema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Responsable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88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8 a 9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Inauguración y palabras de bienvenida Directora de la Escuela de Ciencias Agrarias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Gabriela Soto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97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9 a 10.30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_tradnl" sz="1200" dirty="0">
                          <a:effectLst/>
                        </a:rPr>
                        <a:t>Introducción a conceptos de Salud del Suelo</a:t>
                      </a:r>
                      <a:r>
                        <a:rPr lang="es-ES_tradnl" sz="1200" dirty="0" smtClean="0">
                          <a:effectLst/>
                        </a:rPr>
                        <a:t>.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_tradnl" sz="1200" dirty="0" smtClean="0">
                          <a:effectLst/>
                        </a:rPr>
                        <a:t>Introducción </a:t>
                      </a:r>
                      <a:r>
                        <a:rPr lang="es-ES_tradnl" sz="1200" dirty="0">
                          <a:effectLst/>
                        </a:rPr>
                        <a:t>a la Ecología de Nematodos. </a:t>
                      </a:r>
                      <a:endParaRPr lang="es-ES_tradnl" sz="1200" dirty="0" smtClean="0">
                        <a:effectLst/>
                      </a:endParaRP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_tradnl" sz="1200" dirty="0" smtClean="0">
                          <a:effectLst/>
                        </a:rPr>
                        <a:t>El </a:t>
                      </a:r>
                      <a:r>
                        <a:rPr lang="es-ES_tradnl" sz="1200" dirty="0">
                          <a:effectLst/>
                        </a:rPr>
                        <a:t>ecosistema del suelo: los patrones espaciales, los vínculos, las conexiones, las fuerzas de arriba abajo y de abajo hacia arriba, la gestión y los efecto de las perturbaciones. </a:t>
                      </a:r>
                      <a:endParaRPr lang="es-ES_tradnl" sz="1200" dirty="0" smtClean="0">
                        <a:effectLst/>
                      </a:endParaRP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_tradnl" sz="1200" dirty="0" smtClean="0">
                          <a:effectLst/>
                        </a:rPr>
                        <a:t>Visión </a:t>
                      </a:r>
                      <a:r>
                        <a:rPr lang="es-ES_tradnl" sz="1200" dirty="0">
                          <a:effectLst/>
                        </a:rPr>
                        <a:t>general del </a:t>
                      </a:r>
                      <a:r>
                        <a:rPr lang="es-ES_tradnl" sz="1200" dirty="0" err="1">
                          <a:effectLst/>
                        </a:rPr>
                        <a:t>Phylum</a:t>
                      </a:r>
                      <a:r>
                        <a:rPr lang="es-ES_tradnl" sz="1200" dirty="0">
                          <a:effectLst/>
                        </a:rPr>
                        <a:t> </a:t>
                      </a:r>
                      <a:r>
                        <a:rPr lang="es-ES_tradnl" sz="1200" dirty="0" err="1">
                          <a:effectLst/>
                        </a:rPr>
                        <a:t>Nematoda</a:t>
                      </a:r>
                      <a:r>
                        <a:rPr lang="es-ES_tradnl" sz="1200" dirty="0">
                          <a:effectLst/>
                        </a:rPr>
                        <a:t>, la diversidad, los hábitats.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Howard Ferris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58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10.30 a 12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_tradnl" sz="1200" dirty="0">
                          <a:effectLst/>
                        </a:rPr>
                        <a:t>Observación de especímenes en vivo y reconocimiento de las estructuras de alimentación, esófago y comparación de los estados juveniles y adultos con respecto al sistema reproductor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Trabajo laboratorio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9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12 a 1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Almuerzo*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58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100" b="1" dirty="0">
                          <a:effectLst/>
                        </a:rPr>
                        <a:t>1 a 2.30</a:t>
                      </a:r>
                      <a:endParaRPr lang="en-US" sz="12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_tradnl" sz="1200" b="1" dirty="0">
                          <a:effectLst/>
                        </a:rPr>
                        <a:t>Los papeles tróficos de los nematodos, grupos funcionales </a:t>
                      </a:r>
                      <a:endParaRPr lang="es-ES_tradnl" sz="1200" b="1" dirty="0" smtClean="0">
                        <a:effectLst/>
                      </a:endParaRP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_tradnl" sz="1200" b="1" dirty="0" smtClean="0">
                          <a:effectLst/>
                        </a:rPr>
                        <a:t>Clasificación </a:t>
                      </a:r>
                      <a:r>
                        <a:rPr lang="es-ES_tradnl" sz="1200" b="1" dirty="0">
                          <a:effectLst/>
                        </a:rPr>
                        <a:t>morfológica y funcional de los </a:t>
                      </a:r>
                      <a:r>
                        <a:rPr lang="es-ES_tradnl" sz="1200" b="1" dirty="0" smtClean="0">
                          <a:effectLst/>
                        </a:rPr>
                        <a:t>nematodos</a:t>
                      </a:r>
                    </a:p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_tradnl" sz="1200" b="1" dirty="0" smtClean="0">
                          <a:effectLst/>
                          <a:latin typeface="+mn-lt"/>
                          <a:ea typeface="Times New Roman"/>
                        </a:rPr>
                        <a:t>Nematodos </a:t>
                      </a:r>
                      <a:r>
                        <a:rPr lang="es-ES_tradnl" sz="1200" b="1" smtClean="0">
                          <a:effectLst/>
                          <a:latin typeface="+mn-lt"/>
                          <a:ea typeface="Times New Roman"/>
                        </a:rPr>
                        <a:t>bacteriovoros</a:t>
                      </a:r>
                      <a:r>
                        <a:rPr lang="es-ES_tradnl" sz="1200" b="1" dirty="0" smtClean="0">
                          <a:effectLst/>
                          <a:latin typeface="+mn-lt"/>
                          <a:ea typeface="Times New Roman"/>
                        </a:rPr>
                        <a:t> y </a:t>
                      </a:r>
                      <a:r>
                        <a:rPr lang="es-ES_tradnl" sz="1200" b="1" dirty="0" err="1" smtClean="0">
                          <a:effectLst/>
                          <a:latin typeface="+mn-lt"/>
                          <a:ea typeface="Times New Roman"/>
                        </a:rPr>
                        <a:t>micofagos</a:t>
                      </a:r>
                      <a:endParaRPr lang="en-US" sz="1200" b="1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_tradnl" sz="1200" b="1" dirty="0">
                          <a:effectLst/>
                        </a:rPr>
                        <a:t> </a:t>
                      </a:r>
                      <a:r>
                        <a:rPr lang="es-ES_tradnl" sz="1200" b="1" dirty="0" smtClean="0">
                          <a:effectLst/>
                        </a:rPr>
                        <a:t>Howard Ferris</a:t>
                      </a:r>
                      <a:endParaRPr lang="en-US" sz="1200" b="1" dirty="0" smtClean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9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2.30 a 3.30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Muestreo de nematodos en campo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Trabajo campo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4582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3.30 a 5 pm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indent="-1714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s-ES_tradnl" sz="1200" dirty="0">
                          <a:effectLst/>
                        </a:rPr>
                        <a:t>Extracción </a:t>
                      </a:r>
                      <a:r>
                        <a:rPr lang="es-ES_tradnl" sz="1200" dirty="0" smtClean="0">
                          <a:effectLst/>
                        </a:rPr>
                        <a:t>de </a:t>
                      </a:r>
                      <a:r>
                        <a:rPr lang="es-ES_tradnl" sz="1200" dirty="0">
                          <a:effectLst/>
                        </a:rPr>
                        <a:t>las muestras de los estudiantes de su interés (se pueden traer muestras de interés o colectar in situ)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Trabajo laboratorio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9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5 pm</a:t>
                      </a:r>
                      <a:endParaRPr lang="en-US" sz="12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Cierre del día, preguntas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_tradnl" sz="1200" dirty="0">
                          <a:effectLst/>
                        </a:rPr>
                        <a:t> </a:t>
                      </a:r>
                      <a:endParaRPr lang="en-U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064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7"/>
          <p:cNvGrpSpPr/>
          <p:nvPr/>
        </p:nvGrpSpPr>
        <p:grpSpPr>
          <a:xfrm>
            <a:off x="0" y="533400"/>
            <a:ext cx="9140825" cy="5495925"/>
            <a:chOff x="0" y="533400"/>
            <a:chExt cx="9140825" cy="5495925"/>
          </a:xfrm>
        </p:grpSpPr>
        <p:pic>
          <p:nvPicPr>
            <p:cNvPr id="10" name="Picture 4" descr="Slide163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533400"/>
              <a:ext cx="9140825" cy="5495925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609600" y="685800"/>
              <a:ext cx="7924800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smtClean="0"/>
                <a:t>Los </a:t>
              </a:r>
              <a:r>
                <a:rPr lang="en-US" sz="3600" dirty="0" err="1" smtClean="0"/>
                <a:t>Nematodos</a:t>
              </a:r>
              <a:r>
                <a:rPr lang="en-US" sz="3600" dirty="0" smtClean="0"/>
                <a:t>                                                                                     </a:t>
              </a:r>
              <a:endParaRPr lang="en-US" sz="3600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55010" y="2438400"/>
              <a:ext cx="2492990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s-ES" dirty="0" smtClean="0"/>
                <a:t>parásitos de animales</a:t>
              </a:r>
              <a:endParaRPr lang="es-E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248400" y="2514600"/>
              <a:ext cx="2249334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s-ES" dirty="0" smtClean="0"/>
                <a:t>parásitos de plantas</a:t>
              </a:r>
              <a:endParaRPr lang="es-ES" dirty="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200400" y="4724400"/>
              <a:ext cx="1005403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s-ES" dirty="0" smtClean="0"/>
                <a:t>marinos</a:t>
              </a:r>
              <a:endParaRPr lang="es-ES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343400" y="1600200"/>
              <a:ext cx="2262158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>
              <a:spAutoFit/>
            </a:bodyPr>
            <a:lstStyle/>
            <a:p>
              <a:r>
                <a:rPr lang="es-ES" dirty="0" smtClean="0"/>
                <a:t>       de vida libre      </a:t>
              </a:r>
              <a:endParaRPr lang="es-E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" y="1375368"/>
          <a:ext cx="9143998" cy="4225802"/>
        </p:xfrm>
        <a:graphic>
          <a:graphicData uri="http://schemas.openxmlformats.org/drawingml/2006/table">
            <a:tbl>
              <a:tblPr>
                <a:solidFill>
                  <a:srgbClr val="FFC000"/>
                </a:solidFill>
              </a:tblPr>
              <a:tblGrid>
                <a:gridCol w="340160"/>
                <a:gridCol w="2099365"/>
                <a:gridCol w="340160"/>
                <a:gridCol w="1761703"/>
                <a:gridCol w="340160"/>
                <a:gridCol w="1012981"/>
                <a:gridCol w="340160"/>
                <a:gridCol w="1189149"/>
                <a:gridCol w="340160"/>
                <a:gridCol w="1380000"/>
              </a:tblGrid>
              <a:tr h="200691">
                <a:tc gridSpan="10"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hlinkClick r:id="rId2"/>
                        </a:rPr>
                        <a:t>Nematoda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691">
                <a:tc gridSpan="10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691">
                <a:tc gridSpan="4"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hlinkClick r:id="rId3"/>
                        </a:rPr>
                        <a:t>Adenophorea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hlinkClick r:id="rId4"/>
                        </a:rPr>
                        <a:t>Secernentea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691">
                <a:tc gridSpan="4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121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hlinkClick r:id="rId5"/>
                        </a:rPr>
                        <a:t>Enoplia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hlinkClick r:id="rId6"/>
                        </a:rPr>
                        <a:t>Chromadoria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hlinkClick r:id="rId7"/>
                        </a:rPr>
                        <a:t>Rhabditia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hlinkClick r:id="rId8"/>
                        </a:rPr>
                        <a:t>Spiruria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hlinkClick r:id="rId9"/>
                        </a:rPr>
                        <a:t>Diplogasteria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00691">
                <a:tc gridSpan="2"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01728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10"/>
                        </a:rPr>
                        <a:t>Enoplida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11"/>
                        </a:rPr>
                        <a:t>Araeolaimida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12"/>
                        </a:rPr>
                        <a:t>Rhabditida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13"/>
                        </a:rPr>
                        <a:t>Spirurida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14"/>
                        </a:rPr>
                        <a:t>Diplogasterida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</a:tr>
              <a:tr h="501728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15"/>
                        </a:rPr>
                        <a:t>Isolaimida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16"/>
                        </a:rPr>
                        <a:t>Chromadorida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17"/>
                        </a:rPr>
                        <a:t>Strongylida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18"/>
                        </a:rPr>
                        <a:t>Ascarida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*</a:t>
                      </a:r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19"/>
                        </a:rPr>
                        <a:t>Tylenchida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</a:tr>
              <a:tr h="501728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20"/>
                        </a:rPr>
                        <a:t>Mononchida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21"/>
                        </a:rPr>
                        <a:t>Desmoscolecida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22"/>
                        </a:rPr>
                        <a:t>Camallanida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501728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*</a:t>
                      </a:r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23"/>
                        </a:rPr>
                        <a:t>Dorylaimida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24"/>
                        </a:rPr>
                        <a:t>Desmodorida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25"/>
                        </a:rPr>
                        <a:t>Drilonematida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351210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26"/>
                        </a:rPr>
                        <a:t>Stichosomida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27"/>
                        </a:rPr>
                        <a:t>Monhysterida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  <a:tr h="351210">
                <a:tc>
                  <a:txBody>
                    <a:bodyPr/>
                    <a:lstStyle/>
                    <a:p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*</a:t>
                      </a:r>
                      <a:r>
                        <a:rPr lang="en-US" sz="1200" b="1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  <a:hlinkClick r:id="rId28"/>
                        </a:rPr>
                        <a:t>Triplonchida</a:t>
                      </a:r>
                      <a:endParaRPr lang="en-US" sz="12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/>
                      </a:endParaRP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2F0D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50173" marR="50173" marT="25086" marB="25086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0C0C0"/>
                    </a:solidFill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450051" y="304800"/>
            <a:ext cx="42242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/>
              <a:t>Clasificación Clásico de los Nematodos</a:t>
            </a:r>
          </a:p>
          <a:p>
            <a:pPr algn="ctr"/>
            <a:endParaRPr lang="es-ES" dirty="0" smtClean="0"/>
          </a:p>
          <a:p>
            <a:pPr algn="ctr"/>
            <a:r>
              <a:rPr lang="es-ES" dirty="0" smtClean="0"/>
              <a:t>(basados ​​en la anatomía y morfología)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70023" y="5105400"/>
            <a:ext cx="1755609" cy="160043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clase</a:t>
            </a:r>
            <a:r>
              <a:rPr lang="en-US" sz="1400" dirty="0" smtClean="0"/>
              <a:t> (ea)</a:t>
            </a:r>
          </a:p>
          <a:p>
            <a:r>
              <a:rPr lang="en-US" sz="1400" dirty="0" err="1" smtClean="0"/>
              <a:t>subclase</a:t>
            </a:r>
            <a:r>
              <a:rPr lang="en-US" sz="1400" dirty="0" smtClean="0"/>
              <a:t> (</a:t>
            </a:r>
            <a:r>
              <a:rPr lang="en-US" sz="1400" dirty="0" err="1" smtClean="0"/>
              <a:t>ia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orden</a:t>
            </a:r>
            <a:r>
              <a:rPr lang="en-US" sz="1400" dirty="0" smtClean="0"/>
              <a:t> (</a:t>
            </a:r>
            <a:r>
              <a:rPr lang="en-US" sz="1400" dirty="0" err="1" smtClean="0"/>
              <a:t>ida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suborden</a:t>
            </a:r>
            <a:r>
              <a:rPr lang="en-US" sz="1400" dirty="0" smtClean="0"/>
              <a:t> (</a:t>
            </a:r>
            <a:r>
              <a:rPr lang="en-US" sz="1400" dirty="0" err="1" smtClean="0"/>
              <a:t>ina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superfamilia</a:t>
            </a:r>
            <a:r>
              <a:rPr lang="en-US" sz="1400" dirty="0" smtClean="0"/>
              <a:t> (</a:t>
            </a:r>
            <a:r>
              <a:rPr lang="en-US" sz="1400" dirty="0" err="1" smtClean="0"/>
              <a:t>oidea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familia</a:t>
            </a:r>
            <a:r>
              <a:rPr lang="en-US" sz="1400" dirty="0" smtClean="0"/>
              <a:t> (</a:t>
            </a:r>
            <a:r>
              <a:rPr lang="en-US" sz="1400" dirty="0" err="1" smtClean="0"/>
              <a:t>idae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subfamilia</a:t>
            </a:r>
            <a:r>
              <a:rPr lang="en-US" sz="1400" dirty="0" smtClean="0"/>
              <a:t> (</a:t>
            </a:r>
            <a:r>
              <a:rPr lang="en-US" sz="1400" dirty="0" err="1" smtClean="0"/>
              <a:t>inae</a:t>
            </a:r>
            <a:r>
              <a:rPr lang="en-US" sz="1400" dirty="0" smtClean="0"/>
              <a:t>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9248" y="6521172"/>
            <a:ext cx="1757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per Chitwood, 1958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 cstate="print"/>
          <a:srcRect l="44444" t="34074" r="26560" b="37778"/>
          <a:stretch>
            <a:fillRect/>
          </a:stretch>
        </p:blipFill>
        <p:spPr bwMode="auto">
          <a:xfrm>
            <a:off x="990600" y="1219200"/>
            <a:ext cx="67818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492803" y="152400"/>
            <a:ext cx="40960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smtClean="0"/>
              <a:t>Clasificación Actual de los Nematodos</a:t>
            </a:r>
          </a:p>
          <a:p>
            <a:pPr algn="ctr"/>
            <a:endParaRPr lang="es-ES" sz="1200" dirty="0" smtClean="0"/>
          </a:p>
          <a:p>
            <a:pPr algn="ctr"/>
            <a:r>
              <a:rPr lang="es-ES" dirty="0" smtClean="0"/>
              <a:t>(basados ​​en la </a:t>
            </a:r>
            <a:r>
              <a:rPr lang="es-ES" dirty="0" err="1" smtClean="0"/>
              <a:t>ssu</a:t>
            </a:r>
            <a:r>
              <a:rPr lang="es-ES" dirty="0" smtClean="0"/>
              <a:t> </a:t>
            </a:r>
            <a:r>
              <a:rPr lang="es-ES" dirty="0" err="1" smtClean="0"/>
              <a:t>rDNA</a:t>
            </a:r>
            <a:r>
              <a:rPr lang="es-ES" dirty="0" smtClean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6347198"/>
            <a:ext cx="23244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per De Ley &amp; </a:t>
            </a:r>
            <a:r>
              <a:rPr lang="en-US" sz="1400" dirty="0" err="1" smtClean="0"/>
              <a:t>Blaxter</a:t>
            </a:r>
            <a:r>
              <a:rPr lang="en-US" sz="1400" dirty="0" smtClean="0"/>
              <a:t>, 2002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312191" y="5181362"/>
            <a:ext cx="1755609" cy="1600438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clase</a:t>
            </a:r>
            <a:r>
              <a:rPr lang="en-US" sz="1400" dirty="0" smtClean="0"/>
              <a:t> (ea)</a:t>
            </a:r>
          </a:p>
          <a:p>
            <a:r>
              <a:rPr lang="en-US" sz="1400" dirty="0" err="1" smtClean="0"/>
              <a:t>subclase</a:t>
            </a:r>
            <a:r>
              <a:rPr lang="en-US" sz="1400" dirty="0" smtClean="0"/>
              <a:t> (</a:t>
            </a:r>
            <a:r>
              <a:rPr lang="en-US" sz="1400" dirty="0" err="1" smtClean="0"/>
              <a:t>ia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orden</a:t>
            </a:r>
            <a:r>
              <a:rPr lang="en-US" sz="1400" dirty="0" smtClean="0"/>
              <a:t> (</a:t>
            </a:r>
            <a:r>
              <a:rPr lang="en-US" sz="1400" dirty="0" err="1" smtClean="0"/>
              <a:t>ida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suborden</a:t>
            </a:r>
            <a:r>
              <a:rPr lang="en-US" sz="1400" dirty="0" smtClean="0"/>
              <a:t> (</a:t>
            </a:r>
            <a:r>
              <a:rPr lang="en-US" sz="1400" dirty="0" err="1" smtClean="0"/>
              <a:t>ina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superfamilia</a:t>
            </a:r>
            <a:r>
              <a:rPr lang="en-US" sz="1400" dirty="0" smtClean="0"/>
              <a:t> (</a:t>
            </a:r>
            <a:r>
              <a:rPr lang="en-US" sz="1400" dirty="0" err="1" smtClean="0"/>
              <a:t>oidea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familia</a:t>
            </a:r>
            <a:r>
              <a:rPr lang="en-US" sz="1400" dirty="0" smtClean="0"/>
              <a:t> (</a:t>
            </a:r>
            <a:r>
              <a:rPr lang="en-US" sz="1400" dirty="0" err="1" smtClean="0"/>
              <a:t>idae</a:t>
            </a:r>
            <a:r>
              <a:rPr lang="en-US" sz="1400" dirty="0" smtClean="0"/>
              <a:t>)</a:t>
            </a:r>
          </a:p>
          <a:p>
            <a:r>
              <a:rPr lang="en-US" sz="1400" dirty="0" err="1" smtClean="0"/>
              <a:t>subfamilia</a:t>
            </a:r>
            <a:r>
              <a:rPr lang="en-US" sz="1400" dirty="0" smtClean="0"/>
              <a:t> (</a:t>
            </a:r>
            <a:r>
              <a:rPr lang="en-US" sz="1400" dirty="0" err="1" smtClean="0"/>
              <a:t>inae</a:t>
            </a:r>
            <a:r>
              <a:rPr lang="en-US" sz="1400" dirty="0" smtClean="0"/>
              <a:t>)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09600" y="228600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/>
              <a:t>El </a:t>
            </a:r>
            <a:r>
              <a:rPr lang="es-ES" b="1" dirty="0" err="1"/>
              <a:t>Phylum</a:t>
            </a:r>
            <a:r>
              <a:rPr lang="es-ES" b="1" dirty="0"/>
              <a:t> </a:t>
            </a:r>
            <a:r>
              <a:rPr lang="es-ES" b="1" dirty="0" err="1"/>
              <a:t>Nematoda</a:t>
            </a:r>
            <a:r>
              <a:rPr lang="es-ES" b="1" dirty="0"/>
              <a:t> </a:t>
            </a:r>
            <a:r>
              <a:rPr lang="es-ES" dirty="0" smtClean="0"/>
              <a:t>- dividido </a:t>
            </a:r>
            <a:r>
              <a:rPr lang="es-ES" dirty="0"/>
              <a:t>de dos clases (</a:t>
            </a:r>
            <a:r>
              <a:rPr lang="es-ES" dirty="0" err="1"/>
              <a:t>systema</a:t>
            </a:r>
            <a:r>
              <a:rPr lang="es-ES" dirty="0"/>
              <a:t> </a:t>
            </a:r>
            <a:r>
              <a:rPr lang="es-ES" dirty="0" smtClean="0"/>
              <a:t>actual):</a:t>
            </a:r>
            <a:endParaRPr lang="es-E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762000"/>
            <a:ext cx="83820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Clase </a:t>
            </a:r>
            <a:r>
              <a:rPr lang="es-ES" b="1" dirty="0" err="1"/>
              <a:t>Chromadorea</a:t>
            </a:r>
            <a:r>
              <a:rPr lang="es-ES" b="1" dirty="0"/>
              <a:t/>
            </a:r>
            <a:br>
              <a:rPr lang="es-ES" b="1" dirty="0"/>
            </a:br>
            <a:r>
              <a:rPr lang="es-ES" dirty="0"/>
              <a:t/>
            </a:r>
            <a:br>
              <a:rPr lang="es-ES" dirty="0"/>
            </a:br>
            <a:r>
              <a:rPr lang="es-ES" sz="1600" dirty="0"/>
              <a:t>1. Aberturas del </a:t>
            </a:r>
            <a:r>
              <a:rPr lang="es-ES" sz="1600" dirty="0" err="1"/>
              <a:t>anfidio</a:t>
            </a:r>
            <a:r>
              <a:rPr lang="es-ES" sz="1600" dirty="0"/>
              <a:t> en forma de poro o rendija, en posición labial o </a:t>
            </a:r>
            <a:r>
              <a:rPr lang="es-ES" sz="1600" dirty="0" smtClean="0"/>
              <a:t>	</a:t>
            </a:r>
            <a:r>
              <a:rPr lang="es-ES" sz="1600" dirty="0" err="1" smtClean="0"/>
              <a:t>postlabiales</a:t>
            </a:r>
            <a:r>
              <a:rPr lang="es-ES" sz="1600" dirty="0" smtClean="0"/>
              <a:t> </a:t>
            </a:r>
            <a:r>
              <a:rPr lang="es-ES" sz="1600" dirty="0"/>
              <a:t>en forma de rosca o </a:t>
            </a:r>
            <a:r>
              <a:rPr lang="es-ES" sz="1600" dirty="0" err="1"/>
              <a:t>espiralado</a:t>
            </a:r>
            <a:endParaRPr lang="en-US" sz="1600" dirty="0"/>
          </a:p>
          <a:p>
            <a:r>
              <a:rPr lang="es-ES" sz="1600" dirty="0"/>
              <a:t>2. Cutícula generalmente anillada, en ocasiones ornamentada con proyecciones </a:t>
            </a:r>
            <a:r>
              <a:rPr lang="es-ES" sz="1600" dirty="0" smtClean="0"/>
              <a:t>	y </a:t>
            </a:r>
            <a:r>
              <a:rPr lang="es-ES" sz="1600" dirty="0"/>
              <a:t>setas</a:t>
            </a:r>
            <a:endParaRPr lang="en-US" sz="1600" dirty="0"/>
          </a:p>
          <a:p>
            <a:r>
              <a:rPr lang="es-ES" sz="1600" dirty="0"/>
              <a:t>3. </a:t>
            </a:r>
            <a:r>
              <a:rPr lang="es-ES" sz="1600" dirty="0" err="1"/>
              <a:t>Fasmidios</a:t>
            </a:r>
            <a:r>
              <a:rPr lang="es-ES" sz="1600" dirty="0"/>
              <a:t> presentes o ausentes en posición posterior</a:t>
            </a:r>
            <a:endParaRPr lang="en-US" sz="1600" dirty="0"/>
          </a:p>
          <a:p>
            <a:r>
              <a:rPr lang="es-ES" sz="1600" b="1" dirty="0"/>
              <a:t>4. Esófago usualmente con bulbos, con 3 a 5 glándulas esofágicas</a:t>
            </a:r>
            <a:endParaRPr lang="en-US" sz="1600" b="1" dirty="0"/>
          </a:p>
          <a:p>
            <a:r>
              <a:rPr lang="en-US" sz="1600" dirty="0"/>
              <a:t>5. </a:t>
            </a:r>
            <a:r>
              <a:rPr lang="en-US" sz="1600" dirty="0" err="1"/>
              <a:t>Sistema</a:t>
            </a:r>
            <a:r>
              <a:rPr lang="en-US" sz="1600" dirty="0"/>
              <a:t> </a:t>
            </a:r>
            <a:r>
              <a:rPr lang="en-US" sz="1600" dirty="0" err="1"/>
              <a:t>excretor</a:t>
            </a:r>
            <a:r>
              <a:rPr lang="en-US" sz="1600" dirty="0"/>
              <a:t> glandular o tubular</a:t>
            </a:r>
          </a:p>
          <a:p>
            <a:r>
              <a:rPr lang="es-ES" sz="1600" dirty="0"/>
              <a:t>6. Hembra con uno o dos ovarios</a:t>
            </a:r>
            <a:endParaRPr lang="en-US" sz="1600" dirty="0"/>
          </a:p>
          <a:p>
            <a:r>
              <a:rPr lang="es-ES" sz="1600" dirty="0"/>
              <a:t>7. Ala caudal presente o ausente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505319"/>
            <a:ext cx="859562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Clase</a:t>
            </a:r>
            <a:r>
              <a:rPr lang="en-US" b="1" dirty="0"/>
              <a:t> </a:t>
            </a:r>
            <a:r>
              <a:rPr lang="en-US" b="1" dirty="0" err="1"/>
              <a:t>Enoplea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/>
            </a:r>
            <a:br>
              <a:rPr lang="en-US" b="1" dirty="0"/>
            </a:br>
            <a:r>
              <a:rPr lang="en-US" sz="1600" dirty="0"/>
              <a:t>1. </a:t>
            </a:r>
            <a:r>
              <a:rPr lang="es-ES" sz="1600" dirty="0" err="1"/>
              <a:t>Anfidios</a:t>
            </a:r>
            <a:r>
              <a:rPr lang="es-ES" sz="1600" dirty="0"/>
              <a:t> en forma de bolsa, no </a:t>
            </a:r>
            <a:r>
              <a:rPr lang="es-ES" sz="1600" dirty="0" err="1"/>
              <a:t>espiralados</a:t>
            </a:r>
            <a:r>
              <a:rPr lang="es-ES" sz="1600" dirty="0"/>
              <a:t>, generalmente en posición </a:t>
            </a:r>
            <a:r>
              <a:rPr lang="es-ES" sz="1600" dirty="0" err="1"/>
              <a:t>postlabial</a:t>
            </a:r>
            <a:endParaRPr lang="en-US" sz="1600" dirty="0"/>
          </a:p>
          <a:p>
            <a:r>
              <a:rPr lang="en-US" sz="1600" dirty="0"/>
              <a:t>2. </a:t>
            </a:r>
            <a:r>
              <a:rPr lang="en-US" sz="1600" dirty="0" err="1"/>
              <a:t>Cutícula</a:t>
            </a:r>
            <a:r>
              <a:rPr lang="en-US" sz="1600" dirty="0"/>
              <a:t> </a:t>
            </a:r>
            <a:r>
              <a:rPr lang="en-US" sz="1600" dirty="0" err="1"/>
              <a:t>lisa</a:t>
            </a:r>
            <a:r>
              <a:rPr lang="en-US" sz="1600" dirty="0"/>
              <a:t> o </a:t>
            </a:r>
            <a:r>
              <a:rPr lang="en-US" sz="1600" dirty="0" err="1"/>
              <a:t>finamente</a:t>
            </a:r>
            <a:r>
              <a:rPr lang="en-US" sz="1600" dirty="0"/>
              <a:t> </a:t>
            </a:r>
            <a:r>
              <a:rPr lang="en-US" sz="1600" dirty="0" err="1"/>
              <a:t>estriada</a:t>
            </a:r>
            <a:endParaRPr lang="en-US" sz="1600" dirty="0"/>
          </a:p>
          <a:p>
            <a:r>
              <a:rPr lang="en-US" sz="1600" dirty="0"/>
              <a:t>3. </a:t>
            </a:r>
            <a:r>
              <a:rPr lang="en-US" sz="1600" dirty="0" err="1"/>
              <a:t>Fasmidios</a:t>
            </a:r>
            <a:r>
              <a:rPr lang="en-US" sz="1600" dirty="0"/>
              <a:t> </a:t>
            </a:r>
            <a:r>
              <a:rPr lang="en-US" sz="1600" dirty="0" err="1"/>
              <a:t>presentes</a:t>
            </a:r>
            <a:r>
              <a:rPr lang="en-US" sz="1600" dirty="0"/>
              <a:t> o </a:t>
            </a:r>
            <a:r>
              <a:rPr lang="en-US" sz="1600" dirty="0" err="1"/>
              <a:t>ausentes</a:t>
            </a:r>
            <a:endParaRPr lang="en-US" sz="1600" dirty="0"/>
          </a:p>
          <a:p>
            <a:r>
              <a:rPr lang="es-ES" sz="1600" b="1" dirty="0"/>
              <a:t>4. Esófago cilíndrico o en forma de botella con 3 a 5 glándulas esofágicas</a:t>
            </a:r>
            <a:r>
              <a:rPr lang="es-ES" sz="1600" dirty="0"/>
              <a:t>, </a:t>
            </a:r>
            <a:r>
              <a:rPr lang="es-ES" sz="1600" dirty="0" err="1"/>
              <a:t>esticosoma</a:t>
            </a:r>
            <a:r>
              <a:rPr lang="es-ES" sz="1600" dirty="0"/>
              <a:t> </a:t>
            </a:r>
            <a:endParaRPr lang="en-US" sz="1600" dirty="0"/>
          </a:p>
          <a:p>
            <a:r>
              <a:rPr lang="es-ES" sz="1600" dirty="0" smtClean="0"/>
              <a:t>	o </a:t>
            </a:r>
            <a:r>
              <a:rPr lang="es-ES" sz="1600" dirty="0" err="1"/>
              <a:t>trofosoma</a:t>
            </a:r>
            <a:r>
              <a:rPr lang="es-ES" sz="1600" dirty="0"/>
              <a:t>, algunas veces presentes</a:t>
            </a:r>
            <a:endParaRPr lang="en-US" sz="1600" dirty="0"/>
          </a:p>
          <a:p>
            <a:r>
              <a:rPr lang="en-US" sz="1600" dirty="0"/>
              <a:t>5. </a:t>
            </a:r>
            <a:r>
              <a:rPr lang="en-US" sz="1600" dirty="0" err="1"/>
              <a:t>Sistema</a:t>
            </a:r>
            <a:r>
              <a:rPr lang="en-US" sz="1600" dirty="0"/>
              <a:t> </a:t>
            </a:r>
            <a:r>
              <a:rPr lang="en-US" sz="1600" dirty="0" err="1"/>
              <a:t>excretor</a:t>
            </a:r>
            <a:r>
              <a:rPr lang="en-US" sz="1600" dirty="0"/>
              <a:t> simple no tubular, </a:t>
            </a:r>
            <a:r>
              <a:rPr lang="en-US" sz="1600" dirty="0" err="1"/>
              <a:t>usualmente</a:t>
            </a:r>
            <a:r>
              <a:rPr lang="en-US" sz="1600" dirty="0"/>
              <a:t> </a:t>
            </a:r>
            <a:r>
              <a:rPr lang="en-US" sz="1600" dirty="0" err="1"/>
              <a:t>una</a:t>
            </a:r>
            <a:r>
              <a:rPr lang="en-US" sz="1600" dirty="0"/>
              <a:t> </a:t>
            </a:r>
            <a:r>
              <a:rPr lang="en-US" sz="1600" dirty="0" err="1"/>
              <a:t>célula</a:t>
            </a:r>
            <a:r>
              <a:rPr lang="en-US" sz="1600" dirty="0"/>
              <a:t> </a:t>
            </a:r>
          </a:p>
          <a:p>
            <a:r>
              <a:rPr lang="en-US" sz="1600" dirty="0"/>
              <a:t>6. </a:t>
            </a:r>
            <a:r>
              <a:rPr lang="en-US" sz="1600" dirty="0" err="1"/>
              <a:t>Hembra</a:t>
            </a:r>
            <a:r>
              <a:rPr lang="en-US" sz="1600" dirty="0"/>
              <a:t> </a:t>
            </a:r>
            <a:r>
              <a:rPr lang="en-US" sz="1600" dirty="0" err="1"/>
              <a:t>generalmente</a:t>
            </a:r>
            <a:r>
              <a:rPr lang="en-US" sz="1600" dirty="0"/>
              <a:t> con dos </a:t>
            </a:r>
            <a:r>
              <a:rPr lang="en-US" sz="1600" dirty="0" err="1"/>
              <a:t>ovarios</a:t>
            </a:r>
            <a:endParaRPr lang="en-US" sz="1600" dirty="0"/>
          </a:p>
          <a:p>
            <a:r>
              <a:rPr lang="en-US" sz="1600" dirty="0"/>
              <a:t>7. Machos </a:t>
            </a:r>
            <a:r>
              <a:rPr lang="en-US" sz="1600" dirty="0" err="1"/>
              <a:t>generalmente</a:t>
            </a:r>
            <a:r>
              <a:rPr lang="en-US" sz="1600" dirty="0"/>
              <a:t> con dos </a:t>
            </a:r>
            <a:r>
              <a:rPr lang="en-US" sz="1600" dirty="0" err="1"/>
              <a:t>testículos</a:t>
            </a:r>
            <a:endParaRPr lang="en-US" sz="1600" dirty="0"/>
          </a:p>
          <a:p>
            <a:r>
              <a:rPr lang="en-US" sz="1600" dirty="0"/>
              <a:t>8. </a:t>
            </a:r>
            <a:r>
              <a:rPr lang="en-US" sz="1600" dirty="0" err="1"/>
              <a:t>Ala</a:t>
            </a:r>
            <a:r>
              <a:rPr lang="en-US" sz="1600" dirty="0"/>
              <a:t> caudal </a:t>
            </a:r>
            <a:r>
              <a:rPr lang="en-US" sz="1600" dirty="0" err="1"/>
              <a:t>rara</a:t>
            </a:r>
            <a:r>
              <a:rPr lang="en-US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703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685800"/>
            <a:ext cx="89916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s-ES" dirty="0" smtClean="0"/>
              <a:t>Las </a:t>
            </a:r>
            <a:r>
              <a:rPr lang="es-ES" dirty="0"/>
              <a:t>combinaciones de características morfológicas (como las características de las </a:t>
            </a:r>
            <a:r>
              <a:rPr lang="es-ES" dirty="0" smtClean="0"/>
              <a:t>clases de nematodos) </a:t>
            </a:r>
            <a:r>
              <a:rPr lang="es-ES" dirty="0"/>
              <a:t>no son en realidad caracteres filogenéticos. Organismos no heredan "combinaciones" de </a:t>
            </a:r>
            <a:r>
              <a:rPr lang="es-ES" dirty="0" smtClean="0"/>
              <a:t>las características.</a:t>
            </a:r>
          </a:p>
          <a:p>
            <a:pPr marL="342900" indent="-342900">
              <a:buAutoNum type="arabicPeriod"/>
            </a:pPr>
            <a:endParaRPr lang="es-ES" dirty="0"/>
          </a:p>
          <a:p>
            <a:pPr marL="342900" indent="-342900">
              <a:buAutoNum type="arabicPeriod"/>
            </a:pPr>
            <a:r>
              <a:rPr lang="es-ES" dirty="0" smtClean="0"/>
              <a:t>La </a:t>
            </a:r>
            <a:r>
              <a:rPr lang="es-ES" dirty="0"/>
              <a:t>filogenia molecular de nematodos actual se basa casi exclusivamente en la </a:t>
            </a:r>
            <a:endParaRPr lang="es-ES" dirty="0" smtClean="0"/>
          </a:p>
          <a:p>
            <a:r>
              <a:rPr lang="es-ES" dirty="0"/>
              <a:t> </a:t>
            </a:r>
            <a:r>
              <a:rPr lang="es-ES" dirty="0" smtClean="0"/>
              <a:t>     SSU ARN.</a:t>
            </a:r>
          </a:p>
          <a:p>
            <a:endParaRPr lang="es-ES" dirty="0"/>
          </a:p>
          <a:p>
            <a:pPr marL="342900" indent="-342900">
              <a:buFont typeface="+mj-lt"/>
              <a:buAutoNum type="arabicPeriod" startAt="3"/>
            </a:pPr>
            <a:r>
              <a:rPr lang="es-ES" dirty="0" smtClean="0"/>
              <a:t>No </a:t>
            </a:r>
            <a:r>
              <a:rPr lang="es-ES" dirty="0"/>
              <a:t>hay otro grupo </a:t>
            </a:r>
            <a:r>
              <a:rPr lang="es-ES" dirty="0" smtClean="0"/>
              <a:t>de </a:t>
            </a:r>
            <a:r>
              <a:rPr lang="es-ES" dirty="0"/>
              <a:t>organismos metazoos donde la clasificación se basa en un </a:t>
            </a:r>
            <a:r>
              <a:rPr lang="es-ES" dirty="0" smtClean="0"/>
              <a:t>    solo locus</a:t>
            </a:r>
            <a:r>
              <a:rPr lang="es-ES" dirty="0"/>
              <a:t> </a:t>
            </a:r>
            <a:r>
              <a:rPr lang="es-ES" dirty="0" smtClean="0"/>
              <a:t>genético.</a:t>
            </a:r>
          </a:p>
          <a:p>
            <a:pPr marL="342900" indent="-342900">
              <a:buFont typeface="+mj-lt"/>
              <a:buAutoNum type="arabicPeriod" startAt="3"/>
            </a:pPr>
            <a:endParaRPr lang="es-ES" dirty="0"/>
          </a:p>
          <a:p>
            <a:pPr marL="342900" indent="-342900">
              <a:buFont typeface="+mj-lt"/>
              <a:buAutoNum type="arabicPeriod" startAt="3"/>
            </a:pPr>
            <a:r>
              <a:rPr lang="es-ES" dirty="0" smtClean="0"/>
              <a:t>En </a:t>
            </a:r>
            <a:r>
              <a:rPr lang="es-ES" dirty="0"/>
              <a:t>consecuencia, el árbol de la SSU es una hipótesis no corroboradas, sino que se necesita a gran escala de cheques en otros locus (por ejemplo, los genes nucleares, el </a:t>
            </a:r>
            <a:r>
              <a:rPr lang="es-ES" dirty="0" err="1"/>
              <a:t>ADNmt</a:t>
            </a:r>
            <a:r>
              <a:rPr lang="es-ES" dirty="0" smtClean="0"/>
              <a:t>).</a:t>
            </a:r>
          </a:p>
          <a:p>
            <a:pPr marL="342900" indent="-342900">
              <a:buFont typeface="+mj-lt"/>
              <a:buAutoNum type="arabicPeriod" startAt="3"/>
            </a:pPr>
            <a:endParaRPr lang="es-ES" dirty="0"/>
          </a:p>
          <a:p>
            <a:pPr marL="342900" indent="-342900">
              <a:buFont typeface="+mj-lt"/>
              <a:buAutoNum type="arabicPeriod" startAt="3"/>
            </a:pPr>
            <a:r>
              <a:rPr lang="es-ES" dirty="0" smtClean="0"/>
              <a:t>Para </a:t>
            </a:r>
            <a:r>
              <a:rPr lang="es-ES" dirty="0"/>
              <a:t>demarcar </a:t>
            </a:r>
            <a:r>
              <a:rPr lang="es-ES" dirty="0" err="1"/>
              <a:t>clados</a:t>
            </a:r>
            <a:r>
              <a:rPr lang="es-ES" dirty="0"/>
              <a:t> sobre la base de la morfología necesitamos compartidos los derivados caracteres. Hay muy pocos características</a:t>
            </a:r>
            <a:r>
              <a:rPr lang="es-ES" dirty="0" smtClean="0"/>
              <a:t> </a:t>
            </a:r>
            <a:r>
              <a:rPr lang="es-ES" dirty="0"/>
              <a:t>de este tipo de nematodos en apoyo de un buen </a:t>
            </a:r>
            <a:r>
              <a:rPr lang="es-ES" dirty="0" smtClean="0"/>
              <a:t>análisis.</a:t>
            </a:r>
          </a:p>
          <a:p>
            <a:pPr marL="342900" indent="-342900">
              <a:buFont typeface="+mj-lt"/>
              <a:buAutoNum type="arabicPeriod" startAt="3"/>
            </a:pPr>
            <a:endParaRPr lang="es-ES" dirty="0"/>
          </a:p>
          <a:p>
            <a:pPr marL="342900" indent="-342900">
              <a:buFont typeface="+mj-lt"/>
              <a:buAutoNum type="arabicPeriod" startAt="3"/>
            </a:pPr>
            <a:r>
              <a:rPr lang="es-ES" dirty="0" smtClean="0"/>
              <a:t>En </a:t>
            </a:r>
            <a:r>
              <a:rPr lang="es-ES" dirty="0"/>
              <a:t>este momento la filogenia molecular de nematodos no está bien corroborada, y no hemos determinado que las características morfológicas son relevantes.</a:t>
            </a:r>
            <a:endParaRPr lang="es-ES" dirty="0">
              <a:effectLst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444642" y="228600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advertencias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09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198070" y="304800"/>
            <a:ext cx="8426296" cy="6185602"/>
            <a:chOff x="198070" y="304800"/>
            <a:chExt cx="8426296" cy="6185602"/>
          </a:xfrm>
        </p:grpSpPr>
        <p:sp>
          <p:nvSpPr>
            <p:cNvPr id="2" name="TextBox 1"/>
            <p:cNvSpPr txBox="1"/>
            <p:nvPr/>
          </p:nvSpPr>
          <p:spPr>
            <a:xfrm>
              <a:off x="2731605" y="304800"/>
              <a:ext cx="31357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/>
                <a:t>Configuración</a:t>
              </a:r>
              <a:r>
                <a:rPr lang="en-US" sz="2000" dirty="0" smtClean="0"/>
                <a:t> de </a:t>
              </a:r>
              <a:r>
                <a:rPr lang="en-US" sz="2000" dirty="0" err="1" smtClean="0"/>
                <a:t>Esófago</a:t>
              </a:r>
              <a:endParaRPr lang="en-US" sz="2000" dirty="0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2303375" y="6121070"/>
              <a:ext cx="10310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Enoplea</a:t>
              </a:r>
              <a:endParaRPr lang="en-US" dirty="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271815" y="6094557"/>
              <a:ext cx="15953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Chromadorea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8070" y="4927520"/>
              <a:ext cx="8130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cardia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640988" y="2665667"/>
              <a:ext cx="813043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bulbo</a:t>
              </a:r>
              <a:endParaRPr lang="en-US" dirty="0" smtClean="0"/>
            </a:p>
            <a:p>
              <a:r>
                <a:rPr lang="en-US" dirty="0" err="1" smtClean="0"/>
                <a:t>medio</a:t>
              </a:r>
              <a:endParaRPr lang="en-US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679461" y="3553232"/>
              <a:ext cx="86433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istmo</a:t>
              </a:r>
              <a:r>
                <a:rPr lang="en-US" dirty="0" smtClean="0"/>
                <a:t>  </a:t>
              </a:r>
              <a:endParaRPr lang="en-US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680853" y="5573699"/>
              <a:ext cx="10438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intestino</a:t>
              </a:r>
              <a:endParaRPr lang="en-US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818901" y="992755"/>
              <a:ext cx="162095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odontoestilete</a:t>
              </a:r>
              <a:endParaRPr lang="en-US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4953000" y="914400"/>
              <a:ext cx="979755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cavidad</a:t>
              </a:r>
              <a:endParaRPr lang="en-US" dirty="0" smtClean="0"/>
            </a:p>
            <a:p>
              <a:r>
                <a:rPr lang="en-US" dirty="0" err="1" smtClean="0"/>
                <a:t>buccal</a:t>
              </a:r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08707" y="914400"/>
              <a:ext cx="736099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setas</a:t>
              </a:r>
              <a:endParaRPr lang="en-US" dirty="0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8" b="25661"/>
            <a:stretch/>
          </p:blipFill>
          <p:spPr>
            <a:xfrm>
              <a:off x="3736378" y="1354790"/>
              <a:ext cx="793543" cy="4297680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418" t="12201" r="15370" b="35472"/>
            <a:stretch/>
          </p:blipFill>
          <p:spPr>
            <a:xfrm>
              <a:off x="2534784" y="1483954"/>
              <a:ext cx="976118" cy="3840480"/>
            </a:xfrm>
            <a:prstGeom prst="rect">
              <a:avLst/>
            </a:prstGeom>
          </p:spPr>
        </p:pic>
        <p:pic>
          <p:nvPicPr>
            <p:cNvPr id="79874" name="Picture 2" descr="http://plpnemweb.ucdavis.edu/nemaplex/images/G032.h1.gif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09" r="50564" b="5737"/>
            <a:stretch/>
          </p:blipFill>
          <p:spPr bwMode="auto">
            <a:xfrm>
              <a:off x="7453833" y="1301710"/>
              <a:ext cx="1170533" cy="4137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958" t="1112" r="39323" b="70171"/>
            <a:stretch/>
          </p:blipFill>
          <p:spPr>
            <a:xfrm>
              <a:off x="1056462" y="1175792"/>
              <a:ext cx="1621872" cy="4389120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2005858" y="1237565"/>
              <a:ext cx="81304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diente</a:t>
              </a:r>
              <a:endParaRPr lang="en-US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023857" y="954226"/>
              <a:ext cx="91563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estilete</a:t>
              </a:r>
              <a:endParaRPr lang="en-US" dirty="0"/>
            </a:p>
          </p:txBody>
        </p:sp>
        <p:cxnSp>
          <p:nvCxnSpPr>
            <p:cNvPr id="41" name="Straight Arrow Connector 40"/>
            <p:cNvCxnSpPr/>
            <p:nvPr/>
          </p:nvCxnSpPr>
          <p:spPr>
            <a:xfrm>
              <a:off x="7481057" y="1335226"/>
              <a:ext cx="533400" cy="38100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6"/>
            <p:cNvGrpSpPr/>
            <p:nvPr/>
          </p:nvGrpSpPr>
          <p:grpSpPr>
            <a:xfrm>
              <a:off x="5706001" y="1541552"/>
              <a:ext cx="932397" cy="4023360"/>
              <a:chOff x="5706001" y="1822353"/>
              <a:chExt cx="932397" cy="4023360"/>
            </a:xfrm>
          </p:grpSpPr>
          <p:pic>
            <p:nvPicPr>
              <p:cNvPr id="51" name="Picture 50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268" r="64922"/>
              <a:stretch/>
            </p:blipFill>
            <p:spPr>
              <a:xfrm>
                <a:off x="5706001" y="1822353"/>
                <a:ext cx="932397" cy="4023360"/>
              </a:xfrm>
              <a:prstGeom prst="rect">
                <a:avLst/>
              </a:prstGeom>
            </p:spPr>
          </p:pic>
          <p:sp>
            <p:nvSpPr>
              <p:cNvPr id="6" name="Rectangle 5"/>
              <p:cNvSpPr/>
              <p:nvPr/>
            </p:nvSpPr>
            <p:spPr>
              <a:xfrm>
                <a:off x="6172199" y="1905001"/>
                <a:ext cx="206056" cy="2286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6477000" y="2137001"/>
              <a:ext cx="127470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procorpus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467249" y="4210488"/>
              <a:ext cx="131318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postcorpus</a:t>
              </a:r>
              <a:endParaRPr lang="en-US" dirty="0"/>
            </a:p>
          </p:txBody>
        </p:sp>
        <p:cxnSp>
          <p:nvCxnSpPr>
            <p:cNvPr id="55" name="Straight Arrow Connector 54"/>
            <p:cNvCxnSpPr/>
            <p:nvPr/>
          </p:nvCxnSpPr>
          <p:spPr>
            <a:xfrm flipV="1">
              <a:off x="7005150" y="3681599"/>
              <a:ext cx="934342" cy="240965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 flipH="1" flipV="1">
              <a:off x="6172199" y="3802081"/>
              <a:ext cx="794168" cy="120483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7332648" y="2869218"/>
              <a:ext cx="534476" cy="11961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 flipH="1">
              <a:off x="6271816" y="2988832"/>
              <a:ext cx="509984" cy="23556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 flipH="1">
              <a:off x="6169477" y="2455432"/>
              <a:ext cx="509984" cy="23556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7394702" y="2469312"/>
              <a:ext cx="619755" cy="119614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938140" y="5112186"/>
              <a:ext cx="585860" cy="0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989524" y="1241460"/>
              <a:ext cx="120773" cy="180771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>
              <a:off x="2411096" y="1585868"/>
              <a:ext cx="407805" cy="551133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3469140" y="1362424"/>
              <a:ext cx="493260" cy="261776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/>
            <p:cNvCxnSpPr/>
            <p:nvPr/>
          </p:nvCxnSpPr>
          <p:spPr>
            <a:xfrm>
              <a:off x="5334000" y="1541552"/>
              <a:ext cx="598755" cy="31988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7111630" y="5296852"/>
              <a:ext cx="755494" cy="310865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Arrow Connector 66"/>
            <p:cNvCxnSpPr/>
            <p:nvPr/>
          </p:nvCxnSpPr>
          <p:spPr>
            <a:xfrm flipH="1" flipV="1">
              <a:off x="6169477" y="5296852"/>
              <a:ext cx="942153" cy="33600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>
              <a:off x="7143168" y="4823617"/>
              <a:ext cx="723956" cy="5980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/>
            <p:nvPr/>
          </p:nvCxnSpPr>
          <p:spPr>
            <a:xfrm flipH="1">
              <a:off x="4208955" y="4579820"/>
              <a:ext cx="840193" cy="40589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TextBox 69"/>
            <p:cNvSpPr txBox="1"/>
            <p:nvPr/>
          </p:nvSpPr>
          <p:spPr>
            <a:xfrm>
              <a:off x="4467249" y="2099980"/>
              <a:ext cx="127470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procorpus</a:t>
              </a:r>
              <a:r>
                <a:rPr lang="en-US" dirty="0" smtClean="0"/>
                <a:t> </a:t>
              </a:r>
              <a:endParaRPr lang="en-US" dirty="0"/>
            </a:p>
          </p:txBody>
        </p:sp>
        <p:cxnSp>
          <p:nvCxnSpPr>
            <p:cNvPr id="71" name="Straight Arrow Connector 70"/>
            <p:cNvCxnSpPr/>
            <p:nvPr/>
          </p:nvCxnSpPr>
          <p:spPr>
            <a:xfrm flipH="1">
              <a:off x="4159726" y="2418411"/>
              <a:ext cx="509984" cy="235567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Arrow Connector 41"/>
          <p:cNvCxnSpPr>
            <a:stCxn id="43" idx="2"/>
          </p:cNvCxnSpPr>
          <p:nvPr/>
        </p:nvCxnSpPr>
        <p:spPr>
          <a:xfrm flipH="1">
            <a:off x="1600200" y="1606897"/>
            <a:ext cx="812180" cy="374303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48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55902" y="514390"/>
            <a:ext cx="2230098" cy="2286000"/>
            <a:chOff x="5665013" y="621792"/>
            <a:chExt cx="2230098" cy="22860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954" t="3290" r="21881" b="71497"/>
            <a:stretch/>
          </p:blipFill>
          <p:spPr>
            <a:xfrm>
              <a:off x="5665013" y="621792"/>
              <a:ext cx="2230098" cy="2286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Rectangle 11"/>
            <p:cNvSpPr/>
            <p:nvPr/>
          </p:nvSpPr>
          <p:spPr>
            <a:xfrm>
              <a:off x="5706001" y="1701493"/>
              <a:ext cx="313799" cy="4355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1" t="1956" r="47842" b="60863"/>
          <a:stretch/>
        </p:blipFill>
        <p:spPr>
          <a:xfrm>
            <a:off x="204522" y="2835001"/>
            <a:ext cx="1821053" cy="3291840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48" name="Group 47"/>
          <p:cNvGrpSpPr/>
          <p:nvPr/>
        </p:nvGrpSpPr>
        <p:grpSpPr>
          <a:xfrm>
            <a:off x="2380105" y="3338858"/>
            <a:ext cx="1731980" cy="2284127"/>
            <a:chOff x="4692489" y="3684262"/>
            <a:chExt cx="1731980" cy="2284127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9" r="67317" b="65375"/>
            <a:stretch/>
          </p:blipFill>
          <p:spPr>
            <a:xfrm>
              <a:off x="4692489" y="3684262"/>
              <a:ext cx="1731980" cy="22841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7" name="Rectangle 46"/>
            <p:cNvSpPr/>
            <p:nvPr/>
          </p:nvSpPr>
          <p:spPr>
            <a:xfrm>
              <a:off x="4953000" y="4423001"/>
              <a:ext cx="234570" cy="3013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2396370" y="1009486"/>
            <a:ext cx="1718430" cy="2315668"/>
            <a:chOff x="3469140" y="1446862"/>
            <a:chExt cx="1718430" cy="2315668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18" t="37526" r="53485" b="37417"/>
            <a:stretch/>
          </p:blipFill>
          <p:spPr>
            <a:xfrm rot="5400000">
              <a:off x="3170521" y="1745481"/>
              <a:ext cx="2315668" cy="171843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9" name="Rectangle 48"/>
            <p:cNvSpPr/>
            <p:nvPr/>
          </p:nvSpPr>
          <p:spPr>
            <a:xfrm>
              <a:off x="3736378" y="1981200"/>
              <a:ext cx="226022" cy="3034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7826" name="Picture 2" descr="http://www.annualreviews.org/na101/home/literatum/publisher/ar/journals/content/phyto/1999/phyto.1999.37.issue-1/annurev.phyto.37.1.127/production/images/medium/py37_0127_1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9" t="-1568" r="23537"/>
          <a:stretch/>
        </p:blipFill>
        <p:spPr bwMode="auto">
          <a:xfrm>
            <a:off x="7278292" y="736497"/>
            <a:ext cx="1472330" cy="483720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828" name="Picture 4" descr="http://www.annualreviews.org/na101/home/literatum/publisher/ar/journals/content/phyto/1999/phyto.1999.37.issue-1/annurev.phyto.37.1.127/production/images/medium/py37_0127_1.gif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60"/>
          <a:stretch/>
        </p:blipFill>
        <p:spPr bwMode="auto">
          <a:xfrm>
            <a:off x="4167640" y="914400"/>
            <a:ext cx="1471160" cy="47625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55359" y="286674"/>
            <a:ext cx="336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Dientes</a:t>
            </a:r>
            <a:r>
              <a:rPr lang="en-US" dirty="0" smtClean="0"/>
              <a:t> – </a:t>
            </a:r>
            <a:r>
              <a:rPr lang="en-US" dirty="0" err="1" smtClean="0"/>
              <a:t>inamovible</a:t>
            </a:r>
            <a:r>
              <a:rPr lang="en-US" dirty="0" smtClean="0"/>
              <a:t> y </a:t>
            </a:r>
            <a:r>
              <a:rPr lang="en-US" dirty="0" err="1" smtClean="0"/>
              <a:t>movible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182586" y="6292334"/>
            <a:ext cx="1031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Enoplea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78292" y="610845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Chromadorea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6694062" y="1111516"/>
            <a:ext cx="1591421" cy="4340389"/>
            <a:chOff x="6694062" y="1111516"/>
            <a:chExt cx="1591421" cy="4340389"/>
          </a:xfrm>
        </p:grpSpPr>
        <p:pic>
          <p:nvPicPr>
            <p:cNvPr id="78850" name="Picture 2" descr="http://www.forestryimages.org/images/768x512/1356037.jpg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82" t="20888" r="39118"/>
            <a:stretch/>
          </p:blipFill>
          <p:spPr bwMode="auto">
            <a:xfrm>
              <a:off x="6694062" y="1111516"/>
              <a:ext cx="1426464" cy="4340389"/>
            </a:xfrm>
            <a:prstGeom prst="rect">
              <a:avLst/>
            </a:prstGeom>
            <a:noFill/>
          </p:spPr>
        </p:pic>
        <p:sp>
          <p:nvSpPr>
            <p:cNvPr id="72" name="TextBox 71"/>
            <p:cNvSpPr txBox="1"/>
            <p:nvPr/>
          </p:nvSpPr>
          <p:spPr>
            <a:xfrm>
              <a:off x="7445669" y="2133600"/>
              <a:ext cx="6848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C000"/>
                  </a:solidFill>
                </a:rPr>
                <a:t>cono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7408320" y="3500034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C000"/>
                  </a:solidFill>
                </a:rPr>
                <a:t>base   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 rot="19002389">
              <a:off x="7245453" y="4328667"/>
              <a:ext cx="9925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C000"/>
                  </a:solidFill>
                </a:rPr>
                <a:t>nódulos</a:t>
              </a:r>
              <a:endParaRPr lang="en-US" dirty="0" smtClean="0">
                <a:solidFill>
                  <a:srgbClr val="FFC000"/>
                </a:solidFill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6950502" y="1111516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C000"/>
                  </a:solidFill>
                </a:rPr>
                <a:t>estilete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7398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2312</TotalTime>
  <Words>1066</Words>
  <Application>Microsoft Office PowerPoint</Application>
  <PresentationFormat>On-screen Show (4:3)</PresentationFormat>
  <Paragraphs>424</Paragraphs>
  <Slides>19</Slides>
  <Notes>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Serie de colonizadores y persistentes (cp)</vt:lpstr>
      <vt:lpstr>Serie de colonizadores y persistentes (cp)</vt:lpstr>
      <vt:lpstr>PowerPoint Presentation</vt:lpstr>
      <vt:lpstr>PowerPoint Presentation</vt:lpstr>
      <vt:lpstr>PowerPoint Presentation</vt:lpstr>
      <vt:lpstr>PowerPoint Presentation</vt:lpstr>
    </vt:vector>
  </TitlesOfParts>
  <Company>University of California, Davis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Nematology 100</dc:title>
  <dc:creator>hferris</dc:creator>
  <cp:lastModifiedBy>Reviewer</cp:lastModifiedBy>
  <cp:revision>188</cp:revision>
  <cp:lastPrinted>2012-07-25T00:04:44Z</cp:lastPrinted>
  <dcterms:created xsi:type="dcterms:W3CDTF">2004-10-06T00:58:24Z</dcterms:created>
  <dcterms:modified xsi:type="dcterms:W3CDTF">2014-03-27T14:40:45Z</dcterms:modified>
</cp:coreProperties>
</file>