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5" r:id="rId2"/>
    <p:sldId id="328" r:id="rId3"/>
    <p:sldId id="329" r:id="rId4"/>
    <p:sldId id="302" r:id="rId5"/>
    <p:sldId id="303" r:id="rId6"/>
    <p:sldId id="333" r:id="rId7"/>
    <p:sldId id="305" r:id="rId8"/>
    <p:sldId id="334" r:id="rId9"/>
    <p:sldId id="306" r:id="rId10"/>
    <p:sldId id="307" r:id="rId11"/>
    <p:sldId id="312" r:id="rId12"/>
    <p:sldId id="330" r:id="rId13"/>
    <p:sldId id="331" r:id="rId14"/>
    <p:sldId id="332" r:id="rId15"/>
    <p:sldId id="327" r:id="rId16"/>
    <p:sldId id="323" r:id="rId17"/>
    <p:sldId id="324" r:id="rId18"/>
    <p:sldId id="308" r:id="rId19"/>
    <p:sldId id="316" r:id="rId20"/>
    <p:sldId id="317" r:id="rId21"/>
    <p:sldId id="32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0D8"/>
    <a:srgbClr val="7FE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580" autoAdjust="0"/>
  </p:normalViewPr>
  <p:slideViewPr>
    <p:cSldViewPr>
      <p:cViewPr varScale="1">
        <p:scale>
          <a:sx n="69" d="100"/>
          <a:sy n="69" d="100"/>
        </p:scale>
        <p:origin x="-178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11D4A-95C9-40B3-872E-041E0FDB8A9F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9A67-4457-4C38-9ED5-8FDEC61A2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9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lpnemweb.ucdavis.edu/nemaplex/Ecology/foodwebs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lpnemweb.ucdavis.edu/nemaplex/Mangmnt/Biologic.ht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100"/>
              <a:t>30 min talk</a:t>
            </a:r>
          </a:p>
          <a:p>
            <a:pPr>
              <a:lnSpc>
                <a:spcPct val="80000"/>
              </a:lnSpc>
            </a:pPr>
            <a:r>
              <a:rPr lang="en-US" sz="1100"/>
              <a:t>Interactions:</a:t>
            </a:r>
          </a:p>
          <a:p>
            <a:pPr>
              <a:lnSpc>
                <a:spcPct val="80000"/>
              </a:lnSpc>
            </a:pPr>
            <a:r>
              <a:rPr lang="en-US" sz="1100"/>
              <a:t>Nematodes affect other organisms, other organisms affect nematodes</a:t>
            </a:r>
          </a:p>
          <a:p>
            <a:pPr>
              <a:lnSpc>
                <a:spcPct val="80000"/>
              </a:lnSpc>
            </a:pPr>
            <a:r>
              <a:rPr lang="en-US" sz="1100"/>
              <a:t>Nematodes feed on plants – plants provide food for nematodes.</a:t>
            </a:r>
          </a:p>
          <a:p>
            <a:pPr>
              <a:lnSpc>
                <a:spcPct val="80000"/>
              </a:lnSpc>
            </a:pPr>
            <a:r>
              <a:rPr lang="en-US" sz="1100"/>
              <a:t>Nematodes feed on bacteria, nematodes farm bacteria – in soil, insects, </a:t>
            </a:r>
          </a:p>
          <a:p>
            <a:pPr>
              <a:lnSpc>
                <a:spcPct val="80000"/>
              </a:lnSpc>
            </a:pPr>
            <a:r>
              <a:rPr lang="en-US" sz="1100"/>
              <a:t>bacteria feed nematodes, bacteria kill nematodes</a:t>
            </a:r>
          </a:p>
          <a:p>
            <a:pPr>
              <a:lnSpc>
                <a:spcPct val="80000"/>
              </a:lnSpc>
            </a:pPr>
            <a:r>
              <a:rPr lang="en-US" sz="1100"/>
              <a:t>Nematodes feed on fungi and are fed upon by fungi.</a:t>
            </a:r>
          </a:p>
          <a:p>
            <a:pPr>
              <a:lnSpc>
                <a:spcPct val="80000"/>
              </a:lnSpc>
            </a:pPr>
            <a:r>
              <a:rPr lang="en-US" sz="1100"/>
              <a:t>Nematodes feed on protozoa and microarthropods, tardigrades, mites, </a:t>
            </a:r>
          </a:p>
          <a:p>
            <a:pPr>
              <a:lnSpc>
                <a:spcPct val="80000"/>
              </a:lnSpc>
            </a:pPr>
            <a:r>
              <a:rPr lang="en-US" sz="1100"/>
              <a:t>collembola and are fed upon</a:t>
            </a:r>
          </a:p>
          <a:p>
            <a:pPr>
              <a:lnSpc>
                <a:spcPct val="80000"/>
              </a:lnSpc>
            </a:pPr>
            <a:endParaRPr lang="en-US" sz="1100"/>
          </a:p>
          <a:p>
            <a:pPr>
              <a:lnSpc>
                <a:spcPct val="80000"/>
              </a:lnSpc>
            </a:pPr>
            <a:r>
              <a:rPr lang="en-US" sz="1100"/>
              <a:t>What are the ecosystem effects (effects on functions)?</a:t>
            </a:r>
          </a:p>
          <a:p>
            <a:pPr>
              <a:lnSpc>
                <a:spcPct val="80000"/>
              </a:lnSpc>
            </a:pPr>
            <a:r>
              <a:rPr lang="en-US" sz="1100"/>
              <a:t>Enrichment</a:t>
            </a:r>
          </a:p>
          <a:p>
            <a:pPr>
              <a:lnSpc>
                <a:spcPct val="80000"/>
              </a:lnSpc>
            </a:pPr>
            <a:r>
              <a:rPr lang="en-US" sz="1100"/>
              <a:t>Movement of and to resources</a:t>
            </a:r>
          </a:p>
          <a:p>
            <a:pPr>
              <a:lnSpc>
                <a:spcPct val="80000"/>
              </a:lnSpc>
            </a:pPr>
            <a:r>
              <a:rPr lang="en-US" sz="1100"/>
              <a:t>Nutrient and carbon cycling</a:t>
            </a:r>
          </a:p>
          <a:p>
            <a:pPr>
              <a:lnSpc>
                <a:spcPct val="80000"/>
              </a:lnSpc>
            </a:pPr>
            <a:r>
              <a:rPr lang="en-US" sz="1100"/>
              <a:t>Nutrient and carbon movement and sequestration</a:t>
            </a:r>
          </a:p>
          <a:p>
            <a:pPr>
              <a:lnSpc>
                <a:spcPct val="80000"/>
              </a:lnSpc>
            </a:pPr>
            <a:endParaRPr lang="en-US" sz="1100"/>
          </a:p>
          <a:p>
            <a:pPr>
              <a:lnSpc>
                <a:spcPct val="80000"/>
              </a:lnSpc>
            </a:pPr>
            <a:r>
              <a:rPr lang="en-US" sz="1100"/>
              <a:t>Effects on services?</a:t>
            </a:r>
          </a:p>
          <a:p>
            <a:pPr>
              <a:lnSpc>
                <a:spcPct val="80000"/>
              </a:lnSpc>
            </a:pPr>
            <a:endParaRPr lang="en-US" sz="1100"/>
          </a:p>
          <a:p>
            <a:pPr>
              <a:lnSpc>
                <a:spcPct val="80000"/>
              </a:lnSpc>
            </a:pPr>
            <a:r>
              <a:rPr lang="en-US" sz="1100"/>
              <a:t>Antagonists of nematodes occur in many groups of organisms that are components of the </a:t>
            </a:r>
            <a:r>
              <a:rPr lang="en-US" sz="1100">
                <a:hlinkClick r:id="rId3" action="ppaction://hlinkfile"/>
              </a:rPr>
              <a:t>soil food web</a:t>
            </a:r>
            <a:r>
              <a:rPr lang="en-US" sz="1100"/>
              <a:t>.  </a:t>
            </a:r>
          </a:p>
          <a:p>
            <a:pPr>
              <a:lnSpc>
                <a:spcPct val="80000"/>
              </a:lnSpc>
            </a:pPr>
            <a:r>
              <a:rPr lang="en-US" sz="1100"/>
              <a:t>The interactions of many soil organisms results in biological buffering or regulation of the nematode population through the mechanisms of </a:t>
            </a:r>
            <a:r>
              <a:rPr lang="en-US" sz="1100" i="1">
                <a:hlinkClick r:id="rId4" action="ppaction://hlinkfile"/>
              </a:rPr>
              <a:t>Exploitation</a:t>
            </a:r>
            <a:r>
              <a:rPr lang="en-US" sz="1100"/>
              <a:t>, </a:t>
            </a:r>
            <a:r>
              <a:rPr lang="en-US" sz="1100" i="1">
                <a:hlinkClick r:id="rId4" action="ppaction://hlinkfile"/>
              </a:rPr>
              <a:t>Competition</a:t>
            </a:r>
            <a:r>
              <a:rPr lang="en-US" sz="1100"/>
              <a:t>, and </a:t>
            </a:r>
            <a:r>
              <a:rPr lang="en-US" sz="1100" i="1">
                <a:hlinkClick r:id="rId4" action="ppaction://hlinkfile"/>
              </a:rPr>
              <a:t>Antibiosis</a:t>
            </a:r>
            <a:endParaRPr lang="en-US" sz="1100"/>
          </a:p>
          <a:p>
            <a:pPr>
              <a:lnSpc>
                <a:spcPct val="80000"/>
              </a:lnSpc>
            </a:pPr>
            <a:endParaRPr lang="en-US" sz="110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EB335B75-5787-4119-985E-1A843CBD11AC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86BE92-1019-4332-AFFD-3B3F6616BA3C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F0A40-DE3C-408A-A4AC-F5E3447F0806}" type="slidenum">
              <a:rPr lang="en-US"/>
              <a:pPr/>
              <a:t>12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Built on his milestone contribution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25DC7-CA3E-469F-A247-519B3E7F4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BE3D6-8C65-4CA4-A731-48C20C92E9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8D540-3E32-40FA-BE4F-BE167D54EA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E335A-98AF-4BEB-AD5F-867F48B2A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89BB7-FD40-4509-A1A8-44D525F19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673B5-9637-4E2D-B7D2-CD1131DD9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36274-6CE9-4F03-AFAC-D30D72BD6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E1333-E1AC-4146-90B6-128598F36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12932-4840-43DE-8FA7-020D734A6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8ADB-0ED2-4891-89BD-4C3ED19A74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C07B8-B9CA-48C6-99CF-76FC6B821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44D2FF-93D2-4DE4-81E6-2D8FD92954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Group.jpg"/>
          <p:cNvPicPr>
            <a:picLocks noChangeAspect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 txBox="1">
            <a:spLocks/>
          </p:cNvSpPr>
          <p:nvPr/>
        </p:nvSpPr>
        <p:spPr bwMode="auto">
          <a:xfrm>
            <a:off x="0" y="114300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2100" y="1097340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200" kern="0" dirty="0">
                <a:solidFill>
                  <a:schemeClr val="tx2"/>
                </a:solidFill>
              </a:rPr>
              <a:t>Identificación de los Nematodos</a:t>
            </a:r>
            <a:br>
              <a:rPr lang="es-ES" sz="3200" kern="0" dirty="0">
                <a:solidFill>
                  <a:schemeClr val="tx2"/>
                </a:solidFill>
              </a:rPr>
            </a:br>
            <a:r>
              <a:rPr lang="es-ES" sz="3200" kern="0" dirty="0">
                <a:solidFill>
                  <a:schemeClr val="tx2"/>
                </a:solidFill>
              </a:rPr>
              <a:t>y</a:t>
            </a:r>
            <a:br>
              <a:rPr lang="es-ES" sz="3200" kern="0" dirty="0">
                <a:solidFill>
                  <a:schemeClr val="tx2"/>
                </a:solidFill>
              </a:rPr>
            </a:br>
            <a:r>
              <a:rPr lang="es-ES" sz="3200" kern="0" dirty="0">
                <a:solidFill>
                  <a:schemeClr val="tx2"/>
                </a:solidFill>
              </a:rPr>
              <a:t>Ecología del Suelo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2360" y="3047999"/>
            <a:ext cx="6082114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Clase</a:t>
            </a:r>
            <a:r>
              <a:rPr lang="en-US" sz="2800" dirty="0" smtClean="0"/>
              <a:t> </a:t>
            </a:r>
            <a:r>
              <a:rPr lang="en-US" sz="2800" dirty="0" smtClean="0"/>
              <a:t>2a</a:t>
            </a:r>
            <a:endParaRPr lang="en-US" sz="2800" dirty="0" smtClean="0"/>
          </a:p>
          <a:p>
            <a:pPr algn="ctr"/>
            <a:r>
              <a:rPr lang="en-US" sz="3200" dirty="0" err="1"/>
              <a:t>Nematodos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se </a:t>
            </a:r>
            <a:r>
              <a:rPr lang="en-US" sz="3200" dirty="0" err="1"/>
              <a:t>alimentan</a:t>
            </a:r>
            <a:r>
              <a:rPr lang="en-US" sz="3200" dirty="0"/>
              <a:t> de</a:t>
            </a:r>
          </a:p>
          <a:p>
            <a:pPr algn="ctr"/>
            <a:r>
              <a:rPr lang="en-US" sz="3200" dirty="0" err="1"/>
              <a:t>bacterias</a:t>
            </a:r>
            <a:r>
              <a:rPr lang="en-US" sz="3200" dirty="0"/>
              <a:t> y </a:t>
            </a:r>
            <a:r>
              <a:rPr lang="en-US" sz="3200" dirty="0" err="1"/>
              <a:t>hongos</a:t>
            </a:r>
            <a:endParaRPr lang="en-US" sz="3200" dirty="0"/>
          </a:p>
          <a:p>
            <a:pPr algn="ctr"/>
            <a:r>
              <a:rPr lang="es-MX" sz="3200" b="1" dirty="0"/>
              <a:t> </a:t>
            </a:r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517798" y="4953000"/>
            <a:ext cx="2738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Howard Ferris</a:t>
            </a:r>
          </a:p>
          <a:p>
            <a:r>
              <a:rPr lang="en-US" sz="2400" dirty="0"/>
              <a:t>Gabriela Soto</a:t>
            </a:r>
          </a:p>
          <a:p>
            <a:r>
              <a:rPr lang="en-US" sz="2400" dirty="0"/>
              <a:t>Alejandro Esquivel</a:t>
            </a:r>
          </a:p>
        </p:txBody>
      </p:sp>
    </p:spTree>
    <p:extLst>
      <p:ext uri="{BB962C8B-B14F-4D97-AF65-F5344CB8AC3E}">
        <p14:creationId xmlns:p14="http://schemas.microsoft.com/office/powerpoint/2010/main" val="42741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HF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90488" y="6523038"/>
            <a:ext cx="1576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Ferris et al., 2004</a:t>
            </a:r>
          </a:p>
        </p:txBody>
      </p:sp>
      <p:graphicFrame>
        <p:nvGraphicFramePr>
          <p:cNvPr id="397317" name="Object 5"/>
          <p:cNvGraphicFramePr>
            <a:graphicFrameLocks noChangeAspect="1"/>
          </p:cNvGraphicFramePr>
          <p:nvPr/>
        </p:nvGraphicFramePr>
        <p:xfrm>
          <a:off x="76200" y="-12700"/>
          <a:ext cx="7153275" cy="372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Worksheet" r:id="rId4" imgW="5629299" imgH="2886026" progId="Excel.Sheet.8">
                  <p:embed/>
                </p:oleObj>
              </mc:Choice>
              <mc:Fallback>
                <p:oleObj name="Worksheet" r:id="rId4" imgW="5629299" imgH="2886026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-12700"/>
                        <a:ext cx="7153275" cy="372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0" name="Object 4"/>
          <p:cNvGraphicFramePr>
            <a:graphicFrameLocks noChangeAspect="1"/>
          </p:cNvGraphicFramePr>
          <p:nvPr/>
        </p:nvGraphicFramePr>
        <p:xfrm>
          <a:off x="2014538" y="3159125"/>
          <a:ext cx="7105650" cy="369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Worksheet" r:id="rId6" imgW="5553075" imgH="2495550" progId="Excel.Sheet.8">
                  <p:embed/>
                </p:oleObj>
              </mc:Choice>
              <mc:Fallback>
                <p:oleObj name="Worksheet" r:id="rId6" imgW="5553075" imgH="249555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3159125"/>
                        <a:ext cx="7105650" cy="369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5029200" y="71438"/>
            <a:ext cx="4174541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Un </a:t>
            </a:r>
            <a:r>
              <a:rPr lang="en-US" sz="2400" dirty="0" err="1" smtClean="0">
                <a:solidFill>
                  <a:schemeClr val="tx2"/>
                </a:solidFill>
              </a:rPr>
              <a:t>Gremio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Funcional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diversa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de </a:t>
            </a:r>
            <a:r>
              <a:rPr lang="en-US" sz="2400" dirty="0" err="1" smtClean="0">
                <a:solidFill>
                  <a:schemeClr val="tx2"/>
                </a:solidFill>
              </a:rPr>
              <a:t>bacterió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apoya</a:t>
            </a:r>
            <a:r>
              <a:rPr lang="en-US" sz="2400" dirty="0" smtClean="0">
                <a:solidFill>
                  <a:schemeClr val="tx2"/>
                </a:solidFill>
              </a:rPr>
              <a:t>….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533400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complementariedad</a:t>
            </a:r>
            <a:endParaRPr lang="es-ES" dirty="0"/>
          </a:p>
        </p:txBody>
      </p:sp>
      <p:sp>
        <p:nvSpPr>
          <p:cNvPr id="8" name="Rectangle 7"/>
          <p:cNvSpPr/>
          <p:nvPr/>
        </p:nvSpPr>
        <p:spPr>
          <a:xfrm>
            <a:off x="4572000" y="37338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continuidad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98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" y="1375368"/>
          <a:ext cx="9143998" cy="4355246"/>
        </p:xfrm>
        <a:graphic>
          <a:graphicData uri="http://schemas.openxmlformats.org/drawingml/2006/table">
            <a:tbl>
              <a:tblPr>
                <a:solidFill>
                  <a:srgbClr val="FFC000"/>
                </a:solidFill>
              </a:tblPr>
              <a:tblGrid>
                <a:gridCol w="340160"/>
                <a:gridCol w="2099365"/>
                <a:gridCol w="340160"/>
                <a:gridCol w="1761703"/>
                <a:gridCol w="340160"/>
                <a:gridCol w="1012981"/>
                <a:gridCol w="340160"/>
                <a:gridCol w="1189149"/>
                <a:gridCol w="340160"/>
                <a:gridCol w="1380000"/>
              </a:tblGrid>
              <a:tr h="200691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hlinkClick r:id=""/>
                        </a:rPr>
                        <a:t>Nematoda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691">
                <a:tc gridSpan="10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69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hlinkClick r:id=""/>
                        </a:rPr>
                        <a:t>Adenophorea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hlinkClick r:id=""/>
                        </a:rPr>
                        <a:t>Secernentea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691">
                <a:tc gridSpan="4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2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hlinkClick r:id=""/>
                        </a:rPr>
                        <a:t>Enoplia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hlinkClick r:id=""/>
                        </a:rPr>
                        <a:t>Chromadoria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hlinkClick r:id=""/>
                        </a:rPr>
                        <a:t>Rhabditia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hlinkClick r:id=""/>
                        </a:rPr>
                        <a:t>Spiruria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hlinkClick r:id=""/>
                        </a:rPr>
                        <a:t>Diplogasteria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691">
                <a:tc gridSpan="2"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1728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Enoplida</a:t>
                      </a:r>
                      <a:endParaRPr lang="en-US" sz="1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(B)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Araeolaimida</a:t>
                      </a:r>
                      <a:endParaRPr lang="en-US" sz="1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(B)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Rhabditida</a:t>
                      </a: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 (B)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Spirurida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Diplogasterida</a:t>
                      </a:r>
                      <a:endParaRPr lang="en-US" sz="1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(B)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</a:tr>
              <a:tr h="501728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Isolaimida</a:t>
                      </a:r>
                      <a:endParaRPr lang="en-US" sz="1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(B)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Chromadorida</a:t>
                      </a:r>
                      <a:endParaRPr lang="en-US" sz="1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(B)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Strongylida</a:t>
                      </a:r>
                      <a:endParaRPr lang="en-US" sz="1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(b)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Ascarida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*</a:t>
                      </a:r>
                      <a:r>
                        <a:rPr lang="en-US" sz="1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Tylenchida</a:t>
                      </a:r>
                      <a:endParaRPr lang="en-US" sz="1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(F)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</a:tr>
              <a:tr h="501728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Mononchida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Desmoscolecida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Camallanida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01728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*</a:t>
                      </a:r>
                      <a:r>
                        <a:rPr lang="en-US" sz="1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Dorylaimida</a:t>
                      </a:r>
                      <a:endParaRPr lang="en-US" sz="1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(F)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Desmodorida</a:t>
                      </a:r>
                      <a:endParaRPr lang="en-US" sz="1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(B)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Drilonematida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5121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Stichosomida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Monhysterida</a:t>
                      </a:r>
                      <a:endParaRPr lang="en-US" sz="1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(B)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5121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*</a:t>
                      </a:r>
                      <a:r>
                        <a:rPr lang="en-US" sz="1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Triplonchida</a:t>
                      </a:r>
                      <a:endParaRPr lang="en-US" sz="1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(F)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4935" y="304800"/>
            <a:ext cx="4134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Clasificación de los Nematodos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(basados ​​en la anatomía y morfología)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791200"/>
            <a:ext cx="5429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B y F indican que en este orden algunos (no todos) los géneros</a:t>
            </a:r>
          </a:p>
          <a:p>
            <a:r>
              <a:rPr lang="es-ES" sz="1200" dirty="0" smtClean="0"/>
              <a:t>	se alimentan las bacterias o hongos</a:t>
            </a:r>
            <a:endParaRPr lang="es-E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6203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b indica que en este orden algunas de las etapas (no todos) se alimentan las bacterias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070023" y="5105400"/>
            <a:ext cx="1755609" cy="1600438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clase</a:t>
            </a:r>
            <a:r>
              <a:rPr lang="en-US" sz="1400" dirty="0" smtClean="0"/>
              <a:t> (ea)</a:t>
            </a:r>
          </a:p>
          <a:p>
            <a:r>
              <a:rPr lang="en-US" sz="1400" dirty="0" err="1" smtClean="0"/>
              <a:t>subclase</a:t>
            </a:r>
            <a:r>
              <a:rPr lang="en-US" sz="1400" dirty="0" smtClean="0"/>
              <a:t> (</a:t>
            </a:r>
            <a:r>
              <a:rPr lang="en-US" sz="1400" dirty="0" err="1" smtClean="0"/>
              <a:t>ia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orden</a:t>
            </a:r>
            <a:r>
              <a:rPr lang="en-US" sz="1400" dirty="0" smtClean="0"/>
              <a:t> (</a:t>
            </a:r>
            <a:r>
              <a:rPr lang="en-US" sz="1400" dirty="0" err="1" smtClean="0"/>
              <a:t>ida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suborden</a:t>
            </a:r>
            <a:r>
              <a:rPr lang="en-US" sz="1400" dirty="0" smtClean="0"/>
              <a:t> (</a:t>
            </a:r>
            <a:r>
              <a:rPr lang="en-US" sz="1400" dirty="0" err="1" smtClean="0"/>
              <a:t>ina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superfamilia</a:t>
            </a:r>
            <a:r>
              <a:rPr lang="en-US" sz="1400" dirty="0" smtClean="0"/>
              <a:t> (</a:t>
            </a:r>
            <a:r>
              <a:rPr lang="en-US" sz="1400" dirty="0" err="1" smtClean="0"/>
              <a:t>oidea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familia</a:t>
            </a:r>
            <a:r>
              <a:rPr lang="en-US" sz="1400" dirty="0" smtClean="0"/>
              <a:t> (</a:t>
            </a:r>
            <a:r>
              <a:rPr lang="en-US" sz="1400" dirty="0" err="1" smtClean="0"/>
              <a:t>idae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subfamilia</a:t>
            </a:r>
            <a:r>
              <a:rPr lang="en-US" sz="1400" dirty="0" smtClean="0"/>
              <a:t> (</a:t>
            </a:r>
            <a:r>
              <a:rPr lang="en-US" sz="1400" dirty="0" err="1" smtClean="0"/>
              <a:t>inae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879475" y="271145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403475" y="271145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889375" y="271145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451475" y="271145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975475" y="271145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1412875" y="385445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H="1" flipV="1">
            <a:off x="1417638" y="36258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H="1" flipV="1">
            <a:off x="2941638" y="36258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 flipV="1">
            <a:off x="4427538" y="36258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H="1" flipV="1">
            <a:off x="5989638" y="36258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H="1" flipV="1">
            <a:off x="7513638" y="36258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1268413" y="3321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1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2792413" y="3321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2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4278313" y="3321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3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5840413" y="3321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4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7364413" y="3321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5</a:t>
            </a: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 flipH="1">
            <a:off x="879475" y="2193925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Rectangle 26"/>
          <p:cNvSpPr>
            <a:spLocks noChangeArrowheads="1"/>
          </p:cNvSpPr>
          <p:nvPr/>
        </p:nvSpPr>
        <p:spPr bwMode="auto">
          <a:xfrm>
            <a:off x="2514600" y="5029200"/>
            <a:ext cx="617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sz="1400" dirty="0" smtClean="0"/>
              <a:t> Debería ser posible para aumentar la estructura sin disminuir</a:t>
            </a:r>
            <a:br>
              <a:rPr lang="es-ES" sz="1400" dirty="0" smtClean="0"/>
            </a:br>
            <a:r>
              <a:rPr lang="es-ES" sz="1400" dirty="0" smtClean="0"/>
              <a:t>       enriquecimiento, y viceversa. Los ejes deben ser independientes.</a:t>
            </a:r>
            <a:endParaRPr lang="es-ES" sz="1400" dirty="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4191000"/>
            <a:ext cx="1676400" cy="2667000"/>
            <a:chOff x="2898" y="2208"/>
            <a:chExt cx="1154" cy="1968"/>
          </a:xfrm>
        </p:grpSpPr>
        <p:pic>
          <p:nvPicPr>
            <p:cNvPr id="44060" name="Picture 28" descr="Curren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8" y="2208"/>
              <a:ext cx="1154" cy="1968"/>
            </a:xfrm>
            <a:prstGeom prst="rect">
              <a:avLst/>
            </a:prstGeom>
            <a:noFill/>
          </p:spPr>
        </p:pic>
        <p:sp>
          <p:nvSpPr>
            <p:cNvPr id="44061" name="Text Box 29"/>
            <p:cNvSpPr txBox="1">
              <a:spLocks noChangeArrowheads="1"/>
            </p:cNvSpPr>
            <p:nvPr/>
          </p:nvSpPr>
          <p:spPr bwMode="auto">
            <a:xfrm>
              <a:off x="3059" y="3818"/>
              <a:ext cx="909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0">
                  <a:solidFill>
                    <a:schemeClr val="bg1"/>
                  </a:solidFill>
                </a:rPr>
                <a:t>Bongers</a:t>
              </a:r>
            </a:p>
          </p:txBody>
        </p:sp>
      </p:grp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7629525" y="3505200"/>
            <a:ext cx="1514475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Bongers, 1990</a:t>
            </a:r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0" y="326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326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6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>
            <a:off x="2971800" y="1752600"/>
            <a:ext cx="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71" name="Line 39"/>
          <p:cNvSpPr>
            <a:spLocks noChangeShapeType="1"/>
          </p:cNvSpPr>
          <p:nvPr/>
        </p:nvSpPr>
        <p:spPr bwMode="auto">
          <a:xfrm>
            <a:off x="3048000" y="2193925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2057400" y="152400"/>
            <a:ext cx="5577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dirty="0" smtClean="0"/>
              <a:t>Clasificación por </a:t>
            </a:r>
            <a:r>
              <a:rPr lang="en-US" sz="2400" dirty="0" err="1" smtClean="0"/>
              <a:t>Gremios</a:t>
            </a:r>
            <a:r>
              <a:rPr lang="en-US" sz="2400" dirty="0" smtClean="0"/>
              <a:t> </a:t>
            </a:r>
            <a:r>
              <a:rPr lang="en-US" sz="2400" dirty="0" err="1" smtClean="0"/>
              <a:t>Estructurales</a:t>
            </a:r>
            <a:endParaRPr lang="en-US" sz="2400" dirty="0"/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1006475" y="1768475"/>
            <a:ext cx="14478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dirty="0" smtClean="0"/>
              <a:t>enriquecimiento</a:t>
            </a:r>
            <a:endParaRPr lang="es-ES" sz="1400" dirty="0"/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7219950" y="1768475"/>
            <a:ext cx="10807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1400" dirty="0" smtClean="0"/>
              <a:t>estabilidad</a:t>
            </a:r>
            <a:endParaRPr lang="en-US" sz="1400" i="0" dirty="0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955675" y="1492250"/>
            <a:ext cx="1168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1400" dirty="0" smtClean="0"/>
              <a:t>oportunismo</a:t>
            </a:r>
            <a:endParaRPr lang="en-US" sz="1400" i="0" dirty="0"/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7127875" y="1492250"/>
            <a:ext cx="9797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i="0" dirty="0" err="1" smtClean="0"/>
              <a:t>estructura</a:t>
            </a:r>
            <a:endParaRPr lang="en-US" sz="1400" i="0" dirty="0"/>
          </a:p>
        </p:txBody>
      </p:sp>
      <p:sp>
        <p:nvSpPr>
          <p:cNvPr id="35" name="Rectangle 24"/>
          <p:cNvSpPr txBox="1">
            <a:spLocks noChangeArrowheads="1"/>
          </p:cNvSpPr>
          <p:nvPr/>
        </p:nvSpPr>
        <p:spPr bwMode="auto">
          <a:xfrm>
            <a:off x="304800" y="9144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Serie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colonizadores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persistentes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(cp)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8" grpId="0"/>
      <p:bldP spid="440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"/>
          <p:cNvSpPr txBox="1">
            <a:spLocks noChangeArrowheads="1"/>
          </p:cNvSpPr>
          <p:nvPr/>
        </p:nvSpPr>
        <p:spPr bwMode="auto">
          <a:xfrm>
            <a:off x="1905000" y="300335"/>
            <a:ext cx="5442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dirty="0" smtClean="0"/>
              <a:t>Clasificación por </a:t>
            </a:r>
            <a:r>
              <a:rPr lang="en-US" sz="2400" dirty="0" err="1" smtClean="0"/>
              <a:t>Gremios</a:t>
            </a:r>
            <a:r>
              <a:rPr lang="en-US" sz="2400" dirty="0" smtClean="0"/>
              <a:t> </a:t>
            </a:r>
            <a:r>
              <a:rPr lang="en-US" sz="2400" dirty="0" err="1" smtClean="0"/>
              <a:t>Funcionales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599" y="1397000"/>
          <a:ext cx="85344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  <a:gridCol w="838201"/>
                <a:gridCol w="16001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Bongers cp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Trophic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 Role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Bacteriovoros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Micofagos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Om3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Om4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Om5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Omnivoros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Pr2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Pr3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Pr4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Pr5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Depredadores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53075" y="4724400"/>
            <a:ext cx="7507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Gremios</a:t>
            </a:r>
            <a:r>
              <a:rPr lang="en-US" dirty="0" smtClean="0"/>
              <a:t> </a:t>
            </a:r>
            <a:r>
              <a:rPr lang="en-US" dirty="0" err="1" smtClean="0"/>
              <a:t>Funcionales</a:t>
            </a:r>
            <a:r>
              <a:rPr lang="en-US" dirty="0" smtClean="0"/>
              <a:t> </a:t>
            </a:r>
            <a:r>
              <a:rPr lang="es-ES" dirty="0" smtClean="0"/>
              <a:t>son la combinación de los hábitos de alimentación</a:t>
            </a:r>
            <a:br>
              <a:rPr lang="es-ES" dirty="0" smtClean="0"/>
            </a:br>
            <a:r>
              <a:rPr lang="es-ES" dirty="0" smtClean="0"/>
              <a:t>y las características de su ciclo de vida</a:t>
            </a:r>
          </a:p>
          <a:p>
            <a:endParaRPr lang="es-ES" dirty="0" smtClean="0"/>
          </a:p>
          <a:p>
            <a:r>
              <a:rPr lang="es-ES" dirty="0" smtClean="0"/>
              <a:t>Los </a:t>
            </a:r>
            <a:r>
              <a:rPr lang="es-ES" dirty="0" err="1" smtClean="0"/>
              <a:t>omnivoros</a:t>
            </a:r>
            <a:r>
              <a:rPr lang="es-ES" dirty="0" smtClean="0"/>
              <a:t> son depredadores generalistas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>
            <a:grpSpLocks noChangeAspect="1"/>
          </p:cNvGrpSpPr>
          <p:nvPr/>
        </p:nvGrpSpPr>
        <p:grpSpPr bwMode="auto">
          <a:xfrm>
            <a:off x="274638" y="859029"/>
            <a:ext cx="8335964" cy="5904373"/>
            <a:chOff x="173" y="239"/>
            <a:chExt cx="5251" cy="4252"/>
          </a:xfrm>
        </p:grpSpPr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288" y="669"/>
              <a:ext cx="1824" cy="2726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i="1" dirty="0" err="1"/>
                <a:t>Rhabditidae</a:t>
              </a:r>
              <a:endParaRPr lang="en-US" sz="2400" i="1" dirty="0"/>
            </a:p>
            <a:p>
              <a:pPr algn="ctr"/>
              <a:r>
                <a:rPr lang="en-US" sz="2400" i="1" dirty="0" err="1"/>
                <a:t>Panagrolaimidae</a:t>
              </a:r>
              <a:endParaRPr lang="en-US" sz="2400" i="1" dirty="0"/>
            </a:p>
            <a:p>
              <a:pPr algn="ctr"/>
              <a:r>
                <a:rPr lang="en-US" sz="2400" i="1" dirty="0"/>
                <a:t>etc.</a:t>
              </a:r>
              <a:endParaRPr lang="en-US" sz="2400" b="1" dirty="0"/>
            </a:p>
            <a:p>
              <a:endParaRPr lang="en-US" sz="2400" b="1" dirty="0"/>
            </a:p>
            <a:p>
              <a:r>
                <a:rPr lang="es-ES" dirty="0" smtClean="0"/>
                <a:t>Ciclo de vida corto</a:t>
              </a:r>
              <a:br>
                <a:rPr lang="es-ES" dirty="0" smtClean="0"/>
              </a:br>
              <a:r>
                <a:rPr lang="es-ES" dirty="0" smtClean="0"/>
                <a:t>Cuerpos </a:t>
              </a:r>
              <a:r>
                <a:rPr lang="es-ES" dirty="0" err="1" smtClean="0"/>
                <a:t>peq</a:t>
              </a:r>
              <a:r>
                <a:rPr lang="es-ES" dirty="0" smtClean="0"/>
                <a:t>. a medianos</a:t>
              </a:r>
              <a:br>
                <a:rPr lang="es-ES" dirty="0" smtClean="0"/>
              </a:br>
              <a:r>
                <a:rPr lang="es-ES" dirty="0" smtClean="0"/>
                <a:t>Alta fecundidad</a:t>
              </a:r>
              <a:br>
                <a:rPr lang="es-ES" dirty="0" smtClean="0"/>
              </a:br>
              <a:r>
                <a:rPr lang="es-ES" dirty="0" smtClean="0"/>
                <a:t>Huevos pequeños</a:t>
              </a:r>
              <a:br>
                <a:rPr lang="es-ES" dirty="0" smtClean="0"/>
              </a:br>
              <a:r>
                <a:rPr lang="es-ES" dirty="0" err="1" smtClean="0"/>
                <a:t>Dauer</a:t>
              </a:r>
              <a:r>
                <a:rPr lang="es-ES" dirty="0" smtClean="0"/>
                <a:t> larva</a:t>
              </a:r>
              <a:br>
                <a:rPr lang="es-ES" dirty="0" smtClean="0"/>
              </a:br>
              <a:r>
                <a:rPr lang="es-ES" dirty="0" smtClean="0"/>
                <a:t>Amplia amplitud </a:t>
              </a:r>
              <a:r>
                <a:rPr lang="es-ES" dirty="0" err="1" smtClean="0"/>
                <a:t>ecologico</a:t>
              </a:r>
              <a:r>
                <a:rPr lang="es-ES" dirty="0" smtClean="0"/>
                <a:t/>
              </a:r>
              <a:br>
                <a:rPr lang="es-ES" dirty="0" smtClean="0"/>
              </a:br>
              <a:r>
                <a:rPr lang="es-ES" dirty="0" smtClean="0"/>
                <a:t>Oportunistas</a:t>
              </a:r>
              <a:br>
                <a:rPr lang="es-ES" dirty="0" smtClean="0"/>
              </a:br>
              <a:r>
                <a:rPr lang="es-ES" dirty="0" smtClean="0"/>
                <a:t>Condiciones perturbado</a:t>
              </a:r>
              <a:endParaRPr lang="es-ES" dirty="0"/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3653" y="666"/>
              <a:ext cx="1771" cy="2527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993366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i="1" dirty="0" err="1"/>
                <a:t>Aporcelaimidae</a:t>
              </a:r>
              <a:endParaRPr lang="en-US" sz="2400" i="1" dirty="0"/>
            </a:p>
            <a:p>
              <a:pPr algn="ctr"/>
              <a:r>
                <a:rPr lang="en-US" sz="2400" i="1" dirty="0" err="1"/>
                <a:t>Nygolaimidae</a:t>
              </a:r>
              <a:endParaRPr lang="en-US" sz="2400" i="1" dirty="0"/>
            </a:p>
            <a:p>
              <a:pPr algn="ctr"/>
              <a:r>
                <a:rPr lang="en-US" sz="2400" i="1" dirty="0"/>
                <a:t>etc.</a:t>
              </a:r>
              <a:endParaRPr lang="en-US" sz="2400" b="1" dirty="0"/>
            </a:p>
            <a:p>
              <a:endParaRPr lang="en-US" sz="2400" b="1" dirty="0"/>
            </a:p>
            <a:p>
              <a:r>
                <a:rPr lang="es-ES" dirty="0" smtClean="0"/>
                <a:t>Ciclo de vida largo</a:t>
              </a:r>
              <a:br>
                <a:rPr lang="es-ES" dirty="0" smtClean="0"/>
              </a:br>
              <a:r>
                <a:rPr lang="es-ES" dirty="0" smtClean="0"/>
                <a:t>Cuerpos grandes</a:t>
              </a:r>
              <a:br>
                <a:rPr lang="es-ES" dirty="0" smtClean="0"/>
              </a:br>
              <a:r>
                <a:rPr lang="es-ES" dirty="0" smtClean="0"/>
                <a:t>Baja fecundidad</a:t>
              </a:r>
              <a:br>
                <a:rPr lang="es-ES" dirty="0" smtClean="0"/>
              </a:br>
              <a:r>
                <a:rPr lang="es-ES" dirty="0" smtClean="0"/>
                <a:t>Huevos grandes</a:t>
              </a:r>
              <a:br>
                <a:rPr lang="es-ES" dirty="0" smtClean="0"/>
              </a:br>
              <a:r>
                <a:rPr lang="es-ES" dirty="0" smtClean="0"/>
                <a:t>El estrés intolerantes</a:t>
              </a:r>
              <a:br>
                <a:rPr lang="es-ES" dirty="0" smtClean="0"/>
              </a:br>
              <a:r>
                <a:rPr lang="es-ES" dirty="0" smtClean="0"/>
                <a:t>Estrecha amplitud</a:t>
              </a:r>
              <a:br>
                <a:rPr lang="es-ES" dirty="0" smtClean="0"/>
              </a:br>
              <a:r>
                <a:rPr lang="es-ES" dirty="0" smtClean="0"/>
                <a:t>Condiciones inalteradas</a:t>
              </a:r>
              <a:endParaRPr lang="es-ES" dirty="0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648" y="1020"/>
              <a:ext cx="1752" cy="18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2616" y="1464"/>
              <a:ext cx="1752" cy="18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3156" y="1032"/>
              <a:ext cx="1752" cy="18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173" y="239"/>
              <a:ext cx="2152" cy="266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s-ES" dirty="0" smtClean="0"/>
                <a:t>Indicadores de Enriquecimiento</a:t>
              </a:r>
              <a:endParaRPr lang="es-ES" dirty="0"/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569" y="275"/>
              <a:ext cx="1772" cy="266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s-ES" dirty="0" smtClean="0"/>
                <a:t>Indicadores de Estructura</a:t>
              </a:r>
              <a:endParaRPr lang="en-US" b="1" dirty="0"/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1877" y="2164"/>
              <a:ext cx="1771" cy="2327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FC0128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i="1" dirty="0" err="1"/>
                <a:t>Cephalobidae</a:t>
              </a:r>
              <a:endParaRPr lang="en-US" sz="2400" i="1" dirty="0"/>
            </a:p>
            <a:p>
              <a:pPr algn="ctr"/>
              <a:r>
                <a:rPr lang="en-US" sz="2400" i="1" dirty="0" err="1"/>
                <a:t>Aphelenchidae</a:t>
              </a:r>
              <a:r>
                <a:rPr lang="en-US" sz="2400" i="1" dirty="0"/>
                <a:t>, etc.</a:t>
              </a:r>
              <a:endParaRPr lang="en-US" sz="2400" b="1" dirty="0"/>
            </a:p>
            <a:p>
              <a:endParaRPr lang="en-US" sz="2400" b="1" dirty="0"/>
            </a:p>
            <a:p>
              <a:r>
                <a:rPr lang="es-ES" dirty="0" smtClean="0"/>
                <a:t>Ciclo de vida corto</a:t>
              </a:r>
              <a:br>
                <a:rPr lang="es-ES" dirty="0" smtClean="0"/>
              </a:br>
              <a:r>
                <a:rPr lang="es-ES" dirty="0" smtClean="0"/>
                <a:t>Cuerpo mediano</a:t>
              </a:r>
            </a:p>
            <a:p>
              <a:r>
                <a:rPr lang="es-ES" dirty="0" smtClean="0"/>
                <a:t>Tolerantes al estrés Adaptaciones por 	alimentación </a:t>
              </a:r>
              <a:br>
                <a:rPr lang="es-ES" dirty="0" smtClean="0"/>
              </a:br>
              <a:r>
                <a:rPr lang="es-ES" dirty="0" smtClean="0"/>
                <a:t>Presente en todos suelos</a:t>
              </a:r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 flipV="1">
              <a:off x="2784" y="600"/>
              <a:ext cx="1656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2309" y="2003"/>
              <a:ext cx="932" cy="266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dirty="0" smtClean="0"/>
                <a:t>Fauna Basal</a:t>
              </a:r>
              <a:endParaRPr lang="en-US" dirty="0"/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 flipH="1" flipV="1">
              <a:off x="1116" y="564"/>
              <a:ext cx="1668" cy="13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Group 14"/>
          <p:cNvGrpSpPr>
            <a:grpSpLocks/>
          </p:cNvGrpSpPr>
          <p:nvPr/>
        </p:nvGrpSpPr>
        <p:grpSpPr bwMode="auto">
          <a:xfrm>
            <a:off x="1981200" y="5105400"/>
            <a:ext cx="5029200" cy="1676400"/>
            <a:chOff x="1536" y="3408"/>
            <a:chExt cx="2832" cy="1056"/>
          </a:xfrm>
        </p:grpSpPr>
        <p:pic>
          <p:nvPicPr>
            <p:cNvPr id="36" name="Picture 15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/>
            <a:stretch>
              <a:fillRect/>
            </a:stretch>
          </p:blipFill>
          <p:spPr bwMode="auto">
            <a:xfrm rot="5400000">
              <a:off x="1390" y="3746"/>
              <a:ext cx="864" cy="5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7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3408"/>
              <a:ext cx="864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38" name="Group 17"/>
          <p:cNvGrpSpPr>
            <a:grpSpLocks/>
          </p:cNvGrpSpPr>
          <p:nvPr/>
        </p:nvGrpSpPr>
        <p:grpSpPr bwMode="auto">
          <a:xfrm>
            <a:off x="7772400" y="2438400"/>
            <a:ext cx="1371600" cy="2206625"/>
            <a:chOff x="5136" y="1358"/>
            <a:chExt cx="1044" cy="1552"/>
          </a:xfrm>
        </p:grpSpPr>
        <p:pic>
          <p:nvPicPr>
            <p:cNvPr id="39" name="Picture 18"/>
            <p:cNvPicPr>
              <a:picLocks noChangeAspect="1" noChangeArrowheads="1"/>
            </p:cNvPicPr>
            <p:nvPr/>
          </p:nvPicPr>
          <p:blipFill>
            <a:blip r:embed="rId4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5136" y="2141"/>
              <a:ext cx="1044" cy="7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0" name="Picture 19" descr="Dorylaimu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36" y="1358"/>
              <a:ext cx="1044" cy="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" name="Picture 20" descr="cruzne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209800"/>
            <a:ext cx="1371600" cy="8826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1981200" y="152400"/>
            <a:ext cx="5442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dirty="0" smtClean="0"/>
              <a:t>Clasificación por </a:t>
            </a:r>
            <a:r>
              <a:rPr lang="en-US" sz="2400" dirty="0" err="1" smtClean="0"/>
              <a:t>Gremios</a:t>
            </a:r>
            <a:r>
              <a:rPr lang="en-US" sz="2400" dirty="0" smtClean="0"/>
              <a:t> </a:t>
            </a:r>
            <a:r>
              <a:rPr lang="en-US" sz="2400" dirty="0" err="1" smtClean="0"/>
              <a:t>Funcionales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2528887" cy="2795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733800"/>
            <a:ext cx="2254250" cy="270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" name="Picture 10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52400"/>
            <a:ext cx="2371725" cy="332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" name="Picture 10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429000"/>
            <a:ext cx="2967037" cy="331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85800" y="30480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Acrobeles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Acrobeloides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14478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Aphelenchus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6324600"/>
            <a:ext cx="200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Tylencholaimellus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3434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bacteriovoros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25146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micofagos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209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5638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19812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47244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cp4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00962" y="320040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oportunistas generales</a:t>
            </a:r>
            <a:endParaRPr lang="es-E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505200" y="2819400"/>
            <a:ext cx="1219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2933700" y="2857500"/>
            <a:ext cx="4572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200400" y="3581400"/>
            <a:ext cx="2286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6705600" y="2362200"/>
            <a:ext cx="6096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7086600" y="2971800"/>
            <a:ext cx="6858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Slide14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04800"/>
            <a:ext cx="9140825" cy="630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Rhabditidae</a:t>
            </a:r>
            <a:r>
              <a:rPr lang="en-US" dirty="0" smtClean="0"/>
              <a:t> – </a:t>
            </a:r>
            <a:r>
              <a:rPr lang="en-US" dirty="0" err="1" smtClean="0"/>
              <a:t>bacteriófagos</a:t>
            </a:r>
            <a:r>
              <a:rPr lang="en-US" dirty="0" smtClean="0"/>
              <a:t> - cp1 – </a:t>
            </a:r>
            <a:r>
              <a:rPr lang="es-ES" dirty="0" smtClean="0"/>
              <a:t>enriquecimiento oportunista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Slide1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57200"/>
            <a:ext cx="9140825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Panagrolaimus</a:t>
            </a:r>
            <a:r>
              <a:rPr lang="en-US" dirty="0" smtClean="0"/>
              <a:t> – </a:t>
            </a:r>
            <a:r>
              <a:rPr lang="en-US" dirty="0" err="1" smtClean="0"/>
              <a:t>bacteriófago</a:t>
            </a:r>
            <a:r>
              <a:rPr lang="en-US" dirty="0" smtClean="0"/>
              <a:t> - cp1 – </a:t>
            </a:r>
            <a:r>
              <a:rPr lang="es-ES" dirty="0" smtClean="0"/>
              <a:t>enriquecimiento oportunista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pnemweb.ucdavis.edu/nemaplex/images/digest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00125"/>
            <a:ext cx="2667000" cy="3200400"/>
          </a:xfrm>
          <a:prstGeom prst="rect">
            <a:avLst/>
          </a:prstGeom>
          <a:noFill/>
        </p:spPr>
      </p:pic>
      <p:pic>
        <p:nvPicPr>
          <p:cNvPr id="12292" name="Picture 4" descr="http://plpnemweb.ucdavis.edu/nemaplex/images/digest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990600"/>
            <a:ext cx="2857500" cy="32099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4196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Cephalobidae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41910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Rhabditidae</a:t>
            </a:r>
            <a:endParaRPr lang="en-US" dirty="0"/>
          </a:p>
        </p:txBody>
      </p:sp>
      <p:pic>
        <p:nvPicPr>
          <p:cNvPr id="12294" name="Picture 6" descr="http://plpnemweb.ucdavis.edu/nemaplex/images/Acrobeles_files/img02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495800"/>
            <a:ext cx="3048000" cy="2286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19524" t="28190" r="70952" b="5524"/>
          <a:stretch>
            <a:fillRect/>
          </a:stretch>
        </p:blipFill>
        <p:spPr bwMode="auto">
          <a:xfrm>
            <a:off x="7467600" y="152400"/>
            <a:ext cx="152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1143000" y="4800600"/>
            <a:ext cx="11430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990600" y="40386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5372100" y="4076700"/>
            <a:ext cx="3810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381000"/>
            <a:ext cx="7353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Bacteriófagos</a:t>
            </a:r>
            <a:r>
              <a:rPr lang="es-ES" dirty="0" smtClean="0"/>
              <a:t>: ejemplos de los estomas e ornamentación de la cabeza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lpnemweb.ucdavis.edu/nemaplex/images/digest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648200" cy="2858643"/>
          </a:xfrm>
          <a:prstGeom prst="rect">
            <a:avLst/>
          </a:prstGeom>
          <a:noFill/>
        </p:spPr>
      </p:pic>
      <p:pic>
        <p:nvPicPr>
          <p:cNvPr id="34820" name="Picture 4" descr="http://plpnemweb.ucdavis.edu/nemaplex/images/postcorp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743200"/>
            <a:ext cx="5486400" cy="41148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2667000" y="2590800"/>
            <a:ext cx="1066800" cy="60960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2" name="Picture 6" descr="http://plpnemweb.ucdavis.edu/nemaplex/images/Card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3683866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48200" y="990600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ejemplos de los esófagos</a:t>
            </a:r>
            <a:endParaRPr lang="es-ES" dirty="0"/>
          </a:p>
        </p:txBody>
      </p:sp>
      <p:sp>
        <p:nvSpPr>
          <p:cNvPr id="8" name="Rectangle 7"/>
          <p:cNvSpPr/>
          <p:nvPr/>
        </p:nvSpPr>
        <p:spPr>
          <a:xfrm>
            <a:off x="5410200" y="243840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bacteriófago</a:t>
            </a:r>
            <a:r>
              <a:rPr lang="es-E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523875"/>
            <a:ext cx="9140825" cy="5495925"/>
            <a:chOff x="0" y="533400"/>
            <a:chExt cx="9140825" cy="5495925"/>
          </a:xfrm>
        </p:grpSpPr>
        <p:pic>
          <p:nvPicPr>
            <p:cNvPr id="12292" name="Picture 4" descr="Slide163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33400"/>
              <a:ext cx="9140825" cy="5495925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609600" y="685800"/>
              <a:ext cx="792480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Los </a:t>
              </a:r>
              <a:r>
                <a:rPr lang="en-US" sz="3600" dirty="0" err="1" smtClean="0"/>
                <a:t>Nematodos</a:t>
              </a:r>
              <a:r>
                <a:rPr lang="en-US" sz="3600" dirty="0" smtClean="0"/>
                <a:t>                                                                                     </a:t>
              </a:r>
              <a:endParaRPr lang="en-US" sz="36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55010" y="2438400"/>
              <a:ext cx="249299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parásitos de animales</a:t>
              </a:r>
              <a:endParaRPr lang="es-E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248400" y="2514600"/>
              <a:ext cx="2249334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parásitos de plantas</a:t>
              </a:r>
              <a:endParaRPr lang="es-E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00400" y="4724400"/>
              <a:ext cx="100540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marinos</a:t>
              </a:r>
              <a:endParaRPr lang="es-E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43400" y="1600200"/>
              <a:ext cx="226215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       de vida libre      </a:t>
              </a:r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514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Fungivoros</a:t>
            </a:r>
            <a:r>
              <a:rPr lang="es-ES" dirty="0" smtClean="0"/>
              <a:t>: ejemplos de los estiletes y esófagos</a:t>
            </a:r>
            <a:endParaRPr lang="es-E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038" y="1092200"/>
            <a:ext cx="2892425" cy="2170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" name="Picture 7" descr="aphelench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191000"/>
            <a:ext cx="3005138" cy="1782763"/>
          </a:xfrm>
          <a:prstGeom prst="rect">
            <a:avLst/>
          </a:prstGeom>
          <a:noFill/>
        </p:spPr>
      </p:pic>
      <p:sp>
        <p:nvSpPr>
          <p:cNvPr id="35842" name="AutoShape 2" descr="data:image/jpg;base64,/9j/4AAQSkZJRgABAQAAAQABAAD/2wBDAAkGBwgHBgkIBwgKCgkLDRYPDQwMDRsUFRAWIB0iIiAdHx8kKDQsJCYxJx8fLT0tMTU3Ojo6Iys/RD84QzQ5Ojf/2wBDAQoKCg0MDRoPDxo3JR8lNzc3Nzc3Nzc3Nzc3Nzc3Nzc3Nzc3Nzc3Nzc3Nzc3Nzc3Nzc3Nzc3Nzc3Nzc3Nzc3Nzf/wAARCADMAPcDASIAAhEBAxEB/8QAGwABAAIDAQEAAAAAAAAAAAAAAAMEAQIFBgf/xAA2EAACAgIAAwcDAwMDBAMAAAABAgADBBEFEiETIjFBUWFxBhQyI4GRM0KhFVJiJENEU3KCkv/EABgBAQEBAQEAAAAAAAAAAAAAAAABAgME/8QAIxEBAQACAgIDAAIDAAAAAAAAAAECERIhA0ETMVEicRQyYf/aAAwDAQACEQMRAD8A+4xETIREQEREBERAREQEREBERAREQEREBERAREQEREBETEDMTEdIGYiY3AzExuIGYiICIiAiIgIiICIiAiIgIiICIiAiI3ARNGsRRtmA+TK9vEcWoEvcg17yXKQ0txONd9R4FXTtOY+wlG76ux1P6dTN8zN8mK6enmCwE8VkfWNvUV1IvuTKN31RmODu4L7KJL5PyGn0LnHrI7MmmsbexV+TPmV/Hcp/+/afiVWzcq7XdsbfmSY55fh0+l3cc4fV+WQp+JRu+qsJN9mHf4E8EqZtn41AfMmXh/EbemwJLck3Hqrfq/8A9eP/APoyld9W5R/EVJ/mcWvgdzt+tcwlhPp9Q3fYsI1fdTknq+q8qrKW2y9XUb2nkekTNfA8cD8NmIks9pt9EiInVoiIgIiICIiAiIgYmZq1iqNswA9zKGVxnBxgee9SR5L1i2QdGYJ1PJZv1nVWSMev92nAzPqjOymIrZ9HyWYuc9Lp9Gty6Kh+paq/JnNyvqTh+PvdnMfafPdcTzG6lxv1lqn6eyLhu609feZ51nlHoMv62qXYoqB9yZxsn6vzb9hWKj0USWn6cxqwOd+vnLicOwaR1AMn+3s5fkefs4ln5B6G0/vNBVxG3qQR8z1dFWNTtlQEHw9oSwcx2o1JJO+jeTzNXC8x/wA31DcJvL8psM9WLBrYTpNDZSW3rrG5r6Ttw6vp0leZyTv3lqvgFagbAnUa7Q7zECYGVTsDnl30aVl4XjoACg/iTLj446BR/Em56iNqdjUiF1QbWxEu4sxjJprG9D+JlW5QAq+Empau0H1Eit5FOiZOU0aaspc7VT8zc7VQdbMxTXpW7+hFD8wYNvQ8DJfJpQOCdE6MSBKS1pYvtYlyy76qV7SIid1IiIGJmJwPqH6hr4avZUjtLz4AeUW6HcexUG2YAShk8bwMffaZC7HkDueIZuLcUYvlXtVWf7QdTT7Wig6G3b1nO503Hp8j6rp6jHqdvczn3/UWWRsFagf3M5S0u/UDlWXKuDC3TWMSDMbt9nJSyuKZGS2u0ssJ9D0lcYGflH8Sqmenp4fj4qLoAsPHpJWO/wAYkibyrz9H09UoDXuWM6WPgYtKDkrBMtMjH5Mx2TLoS7TTAbl/GsLNSrM2wT8CTCpiPA9JhSEP5AS39XSMVb8YC1J0sHT1MkbIx1YczbPtNLGrtG1Qke8zubVkrW6E1d4+00+2d172xuRG2zH/AKQGjJlZ7k2bCp9BFyiJsbGK7DHp7mSdnjKxAK79dzlZHaBgi2MQfGb3UFKOav8AfZjq3Q632C21nbKf3lU8HQ9eU/zOTWmQ67R3DexkRt4zUdB2ZfKT+UnS6j0K8IZqGFe1by3K44XZ+LL3h5mcytuOlDcl+gPIzT/XOM0t+snaAegjWX3Kan66zYttJJI8fISJ6SDzWE7+JTq+pxYw+6xXGvHQl+njnB73HPc1Z9GkmV+l1VW1nQfpwj3a0T0ncC4llPPU6WofNT1lS/HpI7ja95Z/JO/amDYq+WomLKLqjsadPmJLiPaRET0hExIczITFx3tcgBRuBQ47xNcKgqh3a3QCeVpqRXOTkHntbr18po+Sc7JfKvbSb7oklxNi91To+B1PNnndpWbEtylL7K1j0m+JhC0bVWYe8tYNZ7BkewBPOapnriv2dY5gD0IiY3LHcSS1OtSUdHT+ZseI46d0kLIbL7MnYRCPczmvw+26wkjc1MdL9OhZxGtvxYH0m1VzOOnnKZxK8WrmtKjUgpN2S3Q9nV/kxZrurt1Xya6+juN+0jXNZz+lWT7mT0VYNajnILepkrtVy/pABR6RLudCspvbqX5R6COxr3tiSfWTG0a0BNCd9SdRdiBqUB2B4SfmY1lFUAGaFywIUdIUt4k6HpJe+0ZSo672jM6Hrqbc6cvU9Zo3K0LGo7Ik9dmHUEcvXlMg5GSzYG+supdza2v+I40VlBQaRTJEaxjodJONsfDpI7CtW3Y61Gutita19AYqCw8xMpabUV61Gx4qZoeNbbSYhdB5y3iZvDrvyram0+R8JJYa2p2I93Ma0Xn9NTkW41RY15lHK58CBPTUUutjNWARvoZtk012ODkKux7Td16SxxeH4F+HWbcdyU8eUmdYWDJp5uUqf7pm3IppYLWQVPlMtlvVploBQ+OhJhl212pEvQwCFmU+RidBV7RdqmgYlslNV6aIidkak66zxn1dxQ2MMKknqe8Z6nit5x8KyxfEDpPnl6mx/uLW6k7Mxnlo+kmPjvkZNVSgmtOpAndsDMgrRFTprrORw6yyq0Wp6+EuZ9117A1odicessu0i5Vw8vWQ7k+wMt08NoVQbBrR85xn4hk41agA8xkacQy7WCuZnjn6pp6LKSoV93lVdeM5GTnJQrGs75fOR99zq5zr0Er5dVZG96RfI+c649TtYp0rlcTyO1uBFIPdX1nYWhaxy7G/TfhOTxDjJxcLssZV7RugA8pr9PrkXKxyWYlz0M53O5faf27QxE1tm6n0kLs2KCysGQddTZ676CVYkAeHvM24drYFrbHOR03E2KuBxZcvINbVlP8AaPWWLc5KkYFWJ+JRxcBq6sa5XHaBtNqdazGDOS57p8ZvG2Vdq1OfSayA3UzKZCb0zjU3bheO3VLdE+U0HDMXemsY/vLyn4m25soJ12oEyHrUf1QRI/scQHup19zNHwkJ/ID94uapjl49e+a1RK78bw69gc7n2EX4mLVVz8yM/wAzfFXDWpnvZF14dJnlTtqnGrWP/T4T9fNukw9+Xf1ehRLNPEeGoddqD8CWhxPBVSFRmHxM/wB0u3PqW9RsKB7akGTRda3QEHyInQu41ijouM5Mgs4syDnGKNe5kuomlfByOJYj8hYsv/ISzl5eRb+epAeL5LtzDGQKJPk3XX4va1VKQPy5R1EzMpvpd1Bz2a0U3rzEt0ZGSKSCm1+JSrycmrqlfNv/AIyzj5WewPLVrZ81ky5bTdbVZuTWdBCB7xNcinijnmVBE1xl7tWZV7aIiewUeL0m/CsQeYnz/Jr5bWpY/iZ9F4g5rw7WA2Qp6TwN1QtU3/3MZx8qV0eH1V9h4eE1qyEOSUsOlk3DXrNQUDvHxmL8JTbzKvvuYw42WVPTXiL089XZ6K+sk7EKQ3KD6GaWYXaVMFHUeEtUaNYWxT0k3ZelaDkZtnQ0JwuJ2C2p3rJIBI0PWdy/FHMHqJ16Tk2Yl2JkG6lQ9THbIZdXXLHs/pzeHYHPX212yxPgfKegwVCEVhQOvSRV5WBaxpcHHdvJug3LZxrFoPKQSPxdes8vWd1eqzJ32uZ4AessVHzLf26dkOfR5h6zyOZVlF0L87Edep6Tv4PEKGxFryQyuBOmOUxsdNwr4bX2hVT0J8AZXbnXMNIs3WnjF99r7Wjoh/u85Rx0rruYOzlm8Tudc/LJ9JuOxk1Kadp3fcTm2YgTTdsevvLalmAUuAPebCmkHvszD2Ek89ymjbnDFBOyzH95KmCpGwCfky5zKG5aqCR/yk1S3MNEpWPbxmeGdTtzm4dWFPcIMiOFXoqdAH1nXsx6vCwsx9dyrZTSp2qt/M38GV9rqqNXDK0OyygCWuzprHRgfabh08FqBMsAgqP0xH+N72mlVKqLUGtc3xORm47ixt2EAeAE9AjBX2UHxMcQxe0QZGOgLD8k9Zq+GydUsUcJFGMGsHelngD9lm5CnrUy7IMg7QMNBTv/AG6nQ4ZjBKbGsXvWDXxPNjjlvRj0gyC1jk0aA9ppZdeiCSL2eGWUNv5m2SrPVtGAJ9Z6885Lqq0q4mKqt3PoxKz49NtYS46YeYETEy8Xs29rERPSNbEDqVbwI1PD8YxnwLymiK2banynujKHGMFOIYFtLDqR3T6GZyxlg8nU3LcjIeXm8ZbW/smKNs7M5dYc4/ZueW+k6PvJ6msvtUWDlGupnm3xuqkunUTIrHVHGvOWMe+p2ILJ0nGUJVYU8txk45ZQ2Me8fSJb9U29A/2rqezYB/SU3rD7UaBE52Ji5KjmKksPeW3fmBDAq4naWYdxdxBk4aWoVsrVpVTtcJNUOwHmjHYl2s2q2iSRLNlNWR3W7reRms54/IWRQxMxiGNyc6HxGpaTFwsjTqxp348x6SvfhZGIdqA6HzE27KnNxHxb2NZYd1x5Gee48fSOpXwtTS6VXg7HQg7nMq4ewYiywEA+Q6ziJwnjnCrAMSxrK9/kj9CPcT0lYsrxVN3S0jrFxxvS9VPTXRUvKR19TAfewutCVOdiw3Bcjw6TrNY/Qsu+z4dYHQ83rKvOd+u5ubGA6iS5USlu9snpI3025Gbtn8dyWskozEaAEXKw21WsA+EkCdfHwlX7tW2V8N63JDmVoADsmTl7FlUB6zLWBB4/xKozO1BFQ1085AFtJPatoHwiZ+1TWZFKbZuh9pNVliyvdYOpzarQxavkDsPCW8Cy4B1enlAmc8qbVMom5gBsEHzlzKQvTWVPUCQ5uRSKDzcqt7SHFfIy8cJi1O58ObXQTG7lZWTNy0pVBy7b2iXsfhlOLq3PcWWn+30idNf8a09XERPSjBgjakQYgeR4nif9XYyjTb/mVkR9f4nrsjCrubmI03rOXlcNZCWrG5w8mF+0s25CdxwXQMPWTOy1Wh6fA9eWZfEL7GyjSq2PmUNsAOvqJwlyiOjVnEOAVI3N72D7ITxnOTIGiLlZT66kiZ69npCOb3nTHOXqtJK2sQ+B1vzEn7QMOo6zH3ahAWUHfpNi1baZDqWTH0N6n15kj0M3auiw/gEb/Ej5xy76GNnWwNidIMWV3p/TbY9pAbrN6sB/iWEuA8CRMm1WPeUERZBV+5GtFRMdqj/kpllgn+wFZhqK9bXYmL9iuHqXWukHbbO9iT14tTsVba785n7HlPLTcCPeL9iMKiptz1Bmllp5iV6rrqJN9kxfl7QdZuOFZCdTYvL5x0OcnJbVtRr2lcFu1OtMB6zrpwN97XICqfKbV/T1CPtspuvlMyzvY4r3q7FNhfibJn1VuqW7dR6TvLwXhqN3iWPu0rvTi41+qa05R5kTUmOW4OcMhTcLcHEtL/8AxM2bF41m2b5BQh8STOlZxxMdeVEVj7DWpr/qtlq8xZevkDMzUNIKOBY1B5su43P4lfLcvniNGLWK61VFHTp5TlXXW2WbDa35TW3E5l23ifWay4b7N6Wrb6LTzli8Stj34yHsl1zDxERzkHsoiJ6AiIgYMwRsaM2iBUuwq7fHpKF/B7t7pv17ETs6mZm4Y0ebs4ZnAaKV2D2Mp3cNt13sZ1Pqs9hMGYvinoeEtw7k/B2X2YSH7jLx9hl5h6ie/atG/JQfkStdw3EuHeqAPqOkzfF+DxtXF0K8lqlT7yxXxBdDs3GjOtl/TVT9aX17MJyb/pzIrJK1790MxZliJ68sDY5Q2zJWya+XfJoTiWYOXQSB2i/ImVtylHKxUiN2faO6mXQw0DomYa1AvRzOCcoKRzJ3h6Sf/UE1p0MctK6qZVbsEX8j6zXMezFIZ/A+k5i52OrAgEH1lt+L41tfI/X5Es8k/BYGVzablM2fMuK+epSrysQ+NutyVLsZtq1415S8sTabt7in6W+b5kS0ZtoJN4UefXrN+1pGjVcux7zVWTteftR79ZPkhtgXLjtyPYSfMkywuKcmtirggjyM0sqxrT3mXfrNabhiPqogj5i5SXeI5bcJuLNWzEAnxl2nCrxl5dsW10nQ+9VurKpMxVmpY5XswpEct9ip2DFeZQeYe0mpSyzXOjdJseIWCwoqAe8LmXOSv4j1jK7RGuBXVcbOxOzElsybFH9QxM2bXVeoiInrCIiAiIgJiZiAmJmIGNTMTEDMwREzA0Kg9GAI9xInwsaz8qUP7SeJOMHKu+n+H2nZq0fYyCz6ZxWHcd1ncjcXGUeas+lt/jeD8iVn+lLj+NlZ/aeuiZ+ODxTfSuWu+Xs2HzIn+ncxNk0b+DPdbiPjg+fPwbLX/wAa0fEiPD71/Km5f2n0bUco9Jm+KD5x9owHeNyn4MifHcHfbv8AuDPpRrQ+Kj+Jqcek+NafxM/EPmgS0N0yG/cTcC8HYyQDPojYeO3jRWf/AKyNuGYbeOPX/El8VK+fgZYbf3A/mbrbljYF6/zPdHg+AfHGT+JoeB8PP/jKPiPiR4kW5h/7qmJ7Q8A4d/6P8xJ8VXt1YiJ6QiIgIiICIiAiIgIiIGImYgYmYiAiYjUDMTGpmAiYmYCYiICIiAmYiAmJmICJiIGYiICIiAiIgIiICIiAiIgIiICIiAiIgIiICIiAiIgIiICIiAiIgYiZiB//2Q=="/>
          <p:cNvSpPr>
            <a:spLocks noChangeAspect="1" noChangeArrowheads="1"/>
          </p:cNvSpPr>
          <p:nvPr/>
        </p:nvSpPr>
        <p:spPr bwMode="auto">
          <a:xfrm>
            <a:off x="74613" y="-960438"/>
            <a:ext cx="2352675" cy="194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Diphtherophors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 rot="5400000">
            <a:off x="5882640" y="3947160"/>
            <a:ext cx="2450592" cy="2023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14300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Aphelenchoides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60960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Aphelenchus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62484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Diphtherophora</a:t>
            </a:r>
            <a:endParaRPr lang="en-US" i="1" dirty="0"/>
          </a:p>
        </p:txBody>
      </p:sp>
      <p:pic>
        <p:nvPicPr>
          <p:cNvPr id="35844" name="Picture 4" descr="http://plpnemweb.ucdavis.edu/nemaplex/images/DSCN04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3557" y="0"/>
            <a:ext cx="3510443" cy="2286000"/>
          </a:xfrm>
          <a:prstGeom prst="rect">
            <a:avLst/>
          </a:prstGeom>
          <a:noFill/>
        </p:spPr>
      </p:pic>
      <p:pic>
        <p:nvPicPr>
          <p:cNvPr id="35846" name="Picture 6" descr="http://plpnemweb.ucdavis.edu/nemaplex/images/DSCN04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524000"/>
            <a:ext cx="2286000" cy="91718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867400" y="2590800"/>
            <a:ext cx="2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Tylencholaimellus</a:t>
            </a:r>
            <a:endParaRPr lang="en-US" i="1" dirty="0"/>
          </a:p>
        </p:txBody>
      </p:sp>
      <p:pic>
        <p:nvPicPr>
          <p:cNvPr id="35848" name="Picture 8" descr="F:\DailyWork-BackupFolder\Nemaplex-WE\WEBSHARE\WWWROOT\NEMAPLEX\General\Anatomy\tails.1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1600200"/>
            <a:ext cx="6477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66852"/>
          <a:stretch>
            <a:fillRect/>
          </a:stretch>
        </p:blipFill>
        <p:spPr bwMode="auto">
          <a:xfrm>
            <a:off x="3505200" y="0"/>
            <a:ext cx="5072063" cy="3429000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9827" y="2108200"/>
            <a:ext cx="3033203" cy="347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/>
              <a:t>Suplemento</a:t>
            </a:r>
            <a:r>
              <a:rPr lang="en-US" sz="2000" dirty="0" smtClean="0"/>
              <a:t> de C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 err="1" smtClean="0"/>
              <a:t>Transformación</a:t>
            </a:r>
            <a:endParaRPr lang="en-US" sz="2000" dirty="0" smtClean="0"/>
          </a:p>
          <a:p>
            <a:pPr algn="ctr"/>
            <a:r>
              <a:rPr lang="en-US" sz="2000" dirty="0" smtClean="0"/>
              <a:t>del </a:t>
            </a:r>
            <a:r>
              <a:rPr lang="en-US" sz="2000" dirty="0" err="1" smtClean="0"/>
              <a:t>recurso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 err="1" smtClean="0"/>
              <a:t>Estructura</a:t>
            </a:r>
            <a:r>
              <a:rPr lang="en-US" sz="2000" dirty="0" smtClean="0"/>
              <a:t> de </a:t>
            </a:r>
            <a:r>
              <a:rPr lang="en-US" sz="2000" dirty="0" err="1" smtClean="0"/>
              <a:t>comunidad</a:t>
            </a:r>
            <a:endParaRPr lang="en-US" sz="2000" dirty="0"/>
          </a:p>
          <a:p>
            <a:pPr algn="ctr"/>
            <a:r>
              <a:rPr lang="en-US" sz="2000" dirty="0" smtClean="0"/>
              <a:t>cambia</a:t>
            </a:r>
            <a:endParaRPr lang="en-US" sz="2000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752600" y="2514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752600" y="4038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3063" y="6500813"/>
            <a:ext cx="24320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Ferris and Matute (2003)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6850" y="304800"/>
            <a:ext cx="30444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 smtClean="0"/>
              <a:t>la transformación</a:t>
            </a:r>
          </a:p>
          <a:p>
            <a:r>
              <a:rPr lang="es-ES" dirty="0" smtClean="0"/>
              <a:t> de los recursos </a:t>
            </a:r>
          </a:p>
          <a:p>
            <a:r>
              <a:rPr lang="es-ES" dirty="0" smtClean="0"/>
              <a:t>y la sucesión de </a:t>
            </a:r>
            <a:r>
              <a:rPr lang="es-ES" smtClean="0"/>
              <a:t>nematodos</a:t>
            </a:r>
            <a:endParaRPr lang="es-ES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 r="50000" b="51305"/>
          <a:stretch>
            <a:fillRect/>
          </a:stretch>
        </p:blipFill>
        <p:spPr bwMode="auto">
          <a:xfrm>
            <a:off x="3581400" y="3470275"/>
            <a:ext cx="5029200" cy="328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36043" y="432922"/>
            <a:ext cx="674575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dirty="0" err="1" smtClean="0"/>
              <a:t>Diversidad</a:t>
            </a:r>
            <a:r>
              <a:rPr lang="en-US" sz="2800" dirty="0" smtClean="0"/>
              <a:t> </a:t>
            </a:r>
            <a:r>
              <a:rPr lang="en-US" sz="2800" dirty="0" err="1" smtClean="0"/>
              <a:t>Funcional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Nematodos</a:t>
            </a:r>
            <a:endParaRPr lang="en-US" sz="2800" dirty="0"/>
          </a:p>
        </p:txBody>
      </p:sp>
      <p:pic>
        <p:nvPicPr>
          <p:cNvPr id="145411" name="Picture 3" descr="Slide_2"/>
          <p:cNvPicPr>
            <a:picLocks noChangeAspect="1" noChangeArrowheads="1"/>
          </p:cNvPicPr>
          <p:nvPr/>
        </p:nvPicPr>
        <p:blipFill>
          <a:blip r:embed="rId2" cstate="print"/>
          <a:srcRect l="-23" r="885" b="893"/>
          <a:stretch>
            <a:fillRect/>
          </a:stretch>
        </p:blipFill>
        <p:spPr bwMode="auto">
          <a:xfrm>
            <a:off x="527050" y="1111250"/>
            <a:ext cx="2273300" cy="2374900"/>
          </a:xfrm>
          <a:prstGeom prst="rect">
            <a:avLst/>
          </a:prstGeom>
          <a:noFill/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" y="2759075"/>
            <a:ext cx="2632075" cy="1973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1338" y="4302125"/>
            <a:ext cx="2401887" cy="180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2038" y="1092200"/>
            <a:ext cx="2892425" cy="2170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5" name="Picture 7" descr="aphelench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743200"/>
            <a:ext cx="3005138" cy="1782763"/>
          </a:xfrm>
          <a:prstGeom prst="rect">
            <a:avLst/>
          </a:prstGeom>
          <a:noFill/>
        </p:spPr>
      </p:pic>
      <p:pic>
        <p:nvPicPr>
          <p:cNvPr id="145416" name="Picture 8" descr="cru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00550" y="3303588"/>
            <a:ext cx="1905000" cy="3178175"/>
          </a:xfrm>
          <a:prstGeom prst="rect">
            <a:avLst/>
          </a:prstGeom>
          <a:noFill/>
        </p:spPr>
      </p:pic>
      <p:pic>
        <p:nvPicPr>
          <p:cNvPr id="145417" name="Picture 9" descr="Teratocephalu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76838" y="1038225"/>
            <a:ext cx="2657475" cy="2724150"/>
          </a:xfrm>
          <a:prstGeom prst="rect">
            <a:avLst/>
          </a:prstGeom>
          <a:noFill/>
        </p:spPr>
      </p:pic>
      <p:pic>
        <p:nvPicPr>
          <p:cNvPr id="145418" name="Picture 10"/>
          <p:cNvPicPr>
            <a:picLocks noChangeAspect="1" noChangeArrowheads="1"/>
          </p:cNvPicPr>
          <p:nvPr/>
        </p:nvPicPr>
        <p:blipFill>
          <a:blip r:embed="rId9" cstate="print"/>
          <a:srcRect l="15752" t="5000" r="16122" b="10834"/>
          <a:stretch>
            <a:fillRect/>
          </a:stretch>
        </p:blipFill>
        <p:spPr bwMode="auto">
          <a:xfrm>
            <a:off x="4270375" y="2862263"/>
            <a:ext cx="2581275" cy="2392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9" name="Picture 11" descr="diplosc1"/>
          <p:cNvPicPr>
            <a:picLocks noChangeAspect="1" noChangeArrowheads="1"/>
          </p:cNvPicPr>
          <p:nvPr/>
        </p:nvPicPr>
        <p:blipFill>
          <a:blip r:embed="rId10" cstate="print"/>
          <a:srcRect r="10707"/>
          <a:stretch>
            <a:fillRect/>
          </a:stretch>
        </p:blipFill>
        <p:spPr bwMode="auto">
          <a:xfrm>
            <a:off x="6027738" y="1096963"/>
            <a:ext cx="3116262" cy="2730500"/>
          </a:xfrm>
          <a:prstGeom prst="rect">
            <a:avLst/>
          </a:prstGeom>
          <a:noFill/>
        </p:spPr>
      </p:pic>
      <p:pic>
        <p:nvPicPr>
          <p:cNvPr id="145420" name="Picture 12" descr="mononchu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03938" y="2801938"/>
            <a:ext cx="2679700" cy="4056062"/>
          </a:xfrm>
          <a:prstGeom prst="rect">
            <a:avLst/>
          </a:prstGeom>
          <a:noFill/>
        </p:spPr>
      </p:pic>
      <p:pic>
        <p:nvPicPr>
          <p:cNvPr id="14542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5813" y="4162425"/>
            <a:ext cx="3830637" cy="2695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22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09913" y="4160838"/>
            <a:ext cx="3905250" cy="2014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23" name="Picture 15" descr="Dorylaimu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48025" y="2290763"/>
            <a:ext cx="3309938" cy="2482850"/>
          </a:xfrm>
          <a:prstGeom prst="rect">
            <a:avLst/>
          </a:prstGeom>
          <a:noFill/>
        </p:spPr>
      </p:pic>
      <p:pic>
        <p:nvPicPr>
          <p:cNvPr id="145424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3238" y="971550"/>
            <a:ext cx="3825875" cy="2868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876"/>
            <a:chOff x="0" y="0"/>
            <a:chExt cx="9144000" cy="6858876"/>
          </a:xfr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grpSpPr>
        <p:pic>
          <p:nvPicPr>
            <p:cNvPr id="2" name="Picture 6" descr="lb-23-11"/>
            <p:cNvPicPr>
              <a:picLocks noChangeAspect="1" noChangeArrowheads="1"/>
            </p:cNvPicPr>
            <p:nvPr/>
          </p:nvPicPr>
          <p:blipFill>
            <a:blip r:embed="rId2" cstate="print">
              <a:lum bright="16000" contrast="-11000"/>
            </a:blip>
            <a:srcRect r="30299"/>
            <a:stretch>
              <a:fillRect/>
            </a:stretch>
          </p:blipFill>
          <p:spPr bwMode="auto">
            <a:xfrm>
              <a:off x="4572000" y="0"/>
              <a:ext cx="4572000" cy="685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4" descr="lb-23-3-ok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11000"/>
            </a:blip>
            <a:srcRect l="29141"/>
            <a:stretch>
              <a:fillRect/>
            </a:stretch>
          </p:blipFill>
          <p:spPr bwMode="auto">
            <a:xfrm>
              <a:off x="0" y="0"/>
              <a:ext cx="464736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4"/>
          <p:cNvSpPr/>
          <p:nvPr/>
        </p:nvSpPr>
        <p:spPr>
          <a:xfrm>
            <a:off x="380999" y="2867561"/>
            <a:ext cx="757290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/>
              <a:t>Nematodos</a:t>
            </a:r>
            <a:r>
              <a:rPr lang="en-US" sz="4000" dirty="0" smtClean="0"/>
              <a:t> </a:t>
            </a:r>
            <a:r>
              <a:rPr lang="en-US" sz="4000" dirty="0" err="1" smtClean="0"/>
              <a:t>que</a:t>
            </a:r>
            <a:r>
              <a:rPr lang="en-US" sz="4000" dirty="0" smtClean="0"/>
              <a:t> se </a:t>
            </a:r>
            <a:r>
              <a:rPr lang="en-US" sz="4000" dirty="0" err="1" smtClean="0"/>
              <a:t>alimentan</a:t>
            </a:r>
            <a:r>
              <a:rPr lang="en-US" sz="4000" dirty="0" smtClean="0"/>
              <a:t> de</a:t>
            </a:r>
          </a:p>
          <a:p>
            <a:pPr algn="ctr"/>
            <a:r>
              <a:rPr lang="en-US" sz="4000" dirty="0" err="1" smtClean="0"/>
              <a:t>bacterias</a:t>
            </a:r>
            <a:r>
              <a:rPr lang="en-US" sz="4000" dirty="0" smtClean="0"/>
              <a:t> y </a:t>
            </a:r>
            <a:r>
              <a:rPr lang="en-US" sz="4000" dirty="0" err="1" smtClean="0"/>
              <a:t>hongos</a:t>
            </a:r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r>
              <a:rPr lang="es-ES" sz="4000" dirty="0" smtClean="0"/>
              <a:t>Características y ecología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en-U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762000"/>
            <a:ext cx="53142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Funciones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estan</a:t>
            </a:r>
            <a:r>
              <a:rPr lang="en-US" dirty="0" smtClean="0"/>
              <a:t> </a:t>
            </a:r>
            <a:r>
              <a:rPr lang="en-US" dirty="0" err="1" smtClean="0"/>
              <a:t>Servicios</a:t>
            </a:r>
            <a:r>
              <a:rPr lang="en-US" dirty="0" smtClean="0"/>
              <a:t>:</a:t>
            </a:r>
          </a:p>
          <a:p>
            <a:pPr lvl="1"/>
            <a:r>
              <a:rPr lang="en-US" altLang="ja-JP" dirty="0" smtClean="0">
                <a:cs typeface="ＭＳ Ｐゴシック"/>
              </a:rPr>
              <a:t>	</a:t>
            </a:r>
            <a:r>
              <a:rPr lang="es-ES" dirty="0" smtClean="0"/>
              <a:t>Mineralizar las moléculas orgánicas</a:t>
            </a:r>
          </a:p>
          <a:p>
            <a:r>
              <a:rPr lang="es-ES" dirty="0" smtClean="0"/>
              <a:t>	Acelerar “</a:t>
            </a:r>
            <a:r>
              <a:rPr lang="es-ES" dirty="0" err="1" smtClean="0"/>
              <a:t>turnover</a:t>
            </a:r>
            <a:r>
              <a:rPr lang="es-ES" dirty="0" smtClean="0"/>
              <a:t>”</a:t>
            </a:r>
            <a:br>
              <a:rPr lang="es-ES" dirty="0" smtClean="0"/>
            </a:br>
            <a:r>
              <a:rPr lang="es-ES" dirty="0" smtClean="0"/>
              <a:t>	Redistribuir los organismos en el espacio</a:t>
            </a:r>
            <a:br>
              <a:rPr lang="es-ES" dirty="0" smtClean="0"/>
            </a:br>
            <a:r>
              <a:rPr lang="es-ES" dirty="0" smtClean="0"/>
              <a:t>	Aumentar la producción agrícola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2000" dirty="0" smtClean="0"/>
              <a:t>Distribución de los organismos a nuevos recursos</a:t>
            </a:r>
            <a:endParaRPr lang="es-ES" sz="2000" dirty="0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685800"/>
            <a:ext cx="746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0000CC"/>
                </a:solidFill>
              </a:rPr>
              <a:t>  bacteria </a:t>
            </a:r>
            <a:r>
              <a:rPr lang="en-US" dirty="0" smtClean="0">
                <a:solidFill>
                  <a:srgbClr val="0000CC"/>
                </a:solidFill>
              </a:rPr>
              <a:t>y </a:t>
            </a:r>
            <a:r>
              <a:rPr lang="en-US" dirty="0" err="1" smtClean="0">
                <a:solidFill>
                  <a:srgbClr val="0000CC"/>
                </a:solidFill>
              </a:rPr>
              <a:t>nematodos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bacteriovoros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12293" name="Picture 4" descr="lb-23-3-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01738"/>
            <a:ext cx="1530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lb-23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9850" y="1201738"/>
            <a:ext cx="1530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lb-23-19-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201738"/>
            <a:ext cx="1454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43000" y="2786063"/>
            <a:ext cx="1358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0 </a:t>
            </a:r>
            <a:r>
              <a:rPr lang="en-US" sz="1600" dirty="0" err="1" smtClean="0"/>
              <a:t>nematodos</a:t>
            </a:r>
            <a:endParaRPr lang="en-US" sz="1600" dirty="0"/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76200" y="6451600"/>
            <a:ext cx="12763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Fu </a:t>
            </a:r>
            <a:r>
              <a:rPr lang="en-US" sz="1400" i="1"/>
              <a:t>et al</a:t>
            </a:r>
            <a:r>
              <a:rPr lang="en-US" sz="1400"/>
              <a:t>. 2005</a:t>
            </a:r>
          </a:p>
        </p:txBody>
      </p:sp>
      <p:sp>
        <p:nvSpPr>
          <p:cNvPr id="12298" name="Text Box 16"/>
          <p:cNvSpPr txBox="1">
            <a:spLocks noChangeArrowheads="1"/>
          </p:cNvSpPr>
          <p:nvPr/>
        </p:nvSpPr>
        <p:spPr bwMode="auto">
          <a:xfrm>
            <a:off x="6248400" y="228600"/>
            <a:ext cx="2818400" cy="33855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dirty="0" smtClean="0"/>
              <a:t>ecología del comportamiento</a:t>
            </a:r>
            <a:endParaRPr lang="es-ES" sz="1600" dirty="0"/>
          </a:p>
        </p:txBody>
      </p:sp>
      <p:sp>
        <p:nvSpPr>
          <p:cNvPr id="12299" name="Text Box 8"/>
          <p:cNvSpPr txBox="1">
            <a:spLocks noChangeArrowheads="1"/>
          </p:cNvSpPr>
          <p:nvPr/>
        </p:nvSpPr>
        <p:spPr bwMode="auto">
          <a:xfrm>
            <a:off x="3975100" y="2786063"/>
            <a:ext cx="1358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5 </a:t>
            </a:r>
            <a:r>
              <a:rPr lang="en-US" sz="1600" dirty="0" err="1" smtClean="0"/>
              <a:t>nematodos</a:t>
            </a:r>
            <a:endParaRPr lang="en-US" sz="1600" dirty="0"/>
          </a:p>
        </p:txBody>
      </p:sp>
      <p:sp>
        <p:nvSpPr>
          <p:cNvPr id="12300" name="Text Box 8"/>
          <p:cNvSpPr txBox="1">
            <a:spLocks noChangeArrowheads="1"/>
          </p:cNvSpPr>
          <p:nvPr/>
        </p:nvSpPr>
        <p:spPr bwMode="auto">
          <a:xfrm>
            <a:off x="6718300" y="2786063"/>
            <a:ext cx="1484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20 </a:t>
            </a:r>
            <a:r>
              <a:rPr lang="en-US" sz="1600" dirty="0" err="1" smtClean="0"/>
              <a:t>nematodos</a:t>
            </a:r>
            <a:endParaRPr lang="en-US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71600" y="3071004"/>
            <a:ext cx="6324600" cy="3710796"/>
            <a:chOff x="1371600" y="3071004"/>
            <a:chExt cx="6324600" cy="3710796"/>
          </a:xfrm>
        </p:grpSpPr>
        <p:grpSp>
          <p:nvGrpSpPr>
            <p:cNvPr id="16" name="Group 15"/>
            <p:cNvGrpSpPr/>
            <p:nvPr/>
          </p:nvGrpSpPr>
          <p:grpSpPr>
            <a:xfrm>
              <a:off x="1371600" y="3071004"/>
              <a:ext cx="6324600" cy="3710796"/>
              <a:chOff x="1371600" y="2994804"/>
              <a:chExt cx="6324600" cy="3710796"/>
            </a:xfrm>
          </p:grpSpPr>
          <p:grpSp>
            <p:nvGrpSpPr>
              <p:cNvPr id="2" name="Group 14"/>
              <p:cNvGrpSpPr/>
              <p:nvPr/>
            </p:nvGrpSpPr>
            <p:grpSpPr>
              <a:xfrm>
                <a:off x="1371600" y="2994804"/>
                <a:ext cx="6324600" cy="3710796"/>
                <a:chOff x="1371600" y="2994804"/>
                <a:chExt cx="6324600" cy="3710796"/>
              </a:xfrm>
            </p:grpSpPr>
            <p:sp>
              <p:nvSpPr>
                <p:cNvPr id="12301" name="Rectangle 12"/>
                <p:cNvSpPr>
                  <a:spLocks noChangeArrowheads="1"/>
                </p:cNvSpPr>
                <p:nvPr/>
              </p:nvSpPr>
              <p:spPr bwMode="auto">
                <a:xfrm>
                  <a:off x="1485900" y="2994804"/>
                  <a:ext cx="6096000" cy="2817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pic>
              <p:nvPicPr>
                <p:cNvPr id="12302" name="Picture 1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6555"/>
                <a:stretch>
                  <a:fillRect/>
                </a:stretch>
              </p:blipFill>
              <p:spPr bwMode="auto">
                <a:xfrm>
                  <a:off x="1371600" y="3253596"/>
                  <a:ext cx="6324600" cy="34520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 useBgFill="1">
            <p:nvSpPr>
              <p:cNvPr id="15" name="TextBox 14"/>
              <p:cNvSpPr txBox="1"/>
              <p:nvPr/>
            </p:nvSpPr>
            <p:spPr>
              <a:xfrm>
                <a:off x="3276600" y="6019800"/>
                <a:ext cx="3276600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Abundancia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Nematodos</a:t>
                </a:r>
                <a:endParaRPr lang="en-US" dirty="0"/>
              </a:p>
            </p:txBody>
          </p:sp>
        </p:grpSp>
        <p:sp useBgFill="1">
          <p:nvSpPr>
            <p:cNvPr id="17" name="TextBox 16"/>
            <p:cNvSpPr txBox="1"/>
            <p:nvPr/>
          </p:nvSpPr>
          <p:spPr>
            <a:xfrm rot="-5400000">
              <a:off x="641866" y="4311134"/>
              <a:ext cx="228600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Células</a:t>
              </a:r>
              <a:r>
                <a:rPr lang="en-US" dirty="0" smtClean="0"/>
                <a:t> </a:t>
              </a:r>
              <a:r>
                <a:rPr lang="en-US" dirty="0" err="1" smtClean="0"/>
                <a:t>Bacterianas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lpnemweb.ucdavis.edu/nemaplex/images/antago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51325"/>
            <a:ext cx="39624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http://plpnemweb.ucdavis.edu/nemaplex/images/antago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0538" y="5181600"/>
            <a:ext cx="16684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plpnemweb.ucdavis.edu/nemaplex/images/antago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05200"/>
            <a:ext cx="166052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0163" y="381000"/>
            <a:ext cx="9113837" cy="3255963"/>
            <a:chOff x="29771" y="228600"/>
            <a:chExt cx="9114229" cy="3255700"/>
          </a:xfrm>
        </p:grpSpPr>
        <p:pic>
          <p:nvPicPr>
            <p:cNvPr id="6" name="Picture 2" descr="http://plpnemweb.ucdavis.edu/nemaplex/images/antago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71" y="228600"/>
              <a:ext cx="4542229" cy="325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http://plpnemweb.ucdavis.edu/nemaplex/images/antago2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5230150" y="-429550"/>
              <a:ext cx="3255700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Oval 7"/>
          <p:cNvSpPr/>
          <p:nvPr/>
        </p:nvSpPr>
        <p:spPr>
          <a:xfrm>
            <a:off x="3733800" y="1143000"/>
            <a:ext cx="1676400" cy="1600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14800" y="1524000"/>
            <a:ext cx="91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8" descr="http://plpnemweb.ucdavis.edu/nemaplex/images/antago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53288" y="4652963"/>
            <a:ext cx="1814512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438400" y="5029200"/>
            <a:ext cx="91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5638800" y="4038600"/>
            <a:ext cx="3124200" cy="2514600"/>
            <a:chOff x="5638800" y="4038600"/>
            <a:chExt cx="3124200" cy="2514600"/>
          </a:xfrm>
        </p:grpSpPr>
        <p:sp>
          <p:nvSpPr>
            <p:cNvPr id="13" name="Oval 12"/>
            <p:cNvSpPr/>
            <p:nvPr/>
          </p:nvSpPr>
          <p:spPr bwMode="auto">
            <a:xfrm>
              <a:off x="5638800" y="4038600"/>
              <a:ext cx="914400" cy="838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848600" y="5257800"/>
              <a:ext cx="914400" cy="838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019800" y="5715000"/>
              <a:ext cx="914400" cy="838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0"/>
            <a:ext cx="7802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 smtClean="0"/>
              <a:t>Distribución de los organismos a nuevos recursos y la regulación biológica</a:t>
            </a:r>
          </a:p>
          <a:p>
            <a:endParaRPr lang="es-E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2971800"/>
            <a:ext cx="4876800" cy="646331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smtClean="0"/>
              <a:t>Los hongos capturan nematodos a través de</a:t>
            </a:r>
            <a:r>
              <a:rPr lang="en-US" dirty="0" smtClean="0"/>
              <a:t>:</a:t>
            </a:r>
          </a:p>
          <a:p>
            <a:r>
              <a:rPr lang="es-ES" dirty="0" smtClean="0"/>
              <a:t>1. trampas, redes y hifas adhesivas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0" y="3897868"/>
            <a:ext cx="4724400" cy="369332"/>
          </a:xfrm>
          <a:prstGeom prst="rect">
            <a:avLst/>
          </a:prstGeom>
          <a:solidFill>
            <a:srgbClr val="FFCC66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s-ES" dirty="0" smtClean="0"/>
              <a:t>esporas que se desprenden de las hifas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F52"/>
          <p:cNvPicPr>
            <a:picLocks noChangeAspect="1" noChangeArrowheads="1"/>
          </p:cNvPicPr>
          <p:nvPr/>
        </p:nvPicPr>
        <p:blipFill>
          <a:blip r:embed="rId3" cstate="print"/>
          <a:srcRect t="6247" b="3799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52400"/>
            <a:ext cx="693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s-ES" sz="2400" dirty="0" smtClean="0"/>
              <a:t>La explotación de servicios de los ecosistemas: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El servicio N-mineralización de los nematodos bacteriófagos</a:t>
            </a:r>
            <a:endParaRPr lang="es-ES" sz="2000" dirty="0"/>
          </a:p>
        </p:txBody>
      </p:sp>
      <p:pic>
        <p:nvPicPr>
          <p:cNvPr id="13316" name="Picture 4" descr="cru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0"/>
            <a:ext cx="23622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85900" y="2438400"/>
            <a:ext cx="5676900" cy="2743200"/>
            <a:chOff x="0" y="76200"/>
            <a:chExt cx="5676900" cy="2743200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0" y="77787"/>
            <a:ext cx="5676900" cy="274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Chart" r:id="rId5" imgW="9753730" imgH="4629248" progId="MSGraph.Chart.8">
                    <p:embed followColorScheme="full"/>
                  </p:oleObj>
                </mc:Choice>
                <mc:Fallback>
                  <p:oleObj name="Chart" r:id="rId5" imgW="9753730" imgH="4629248" progId="MSGraph.Chart.8">
                    <p:embed followColorScheme="full"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77787"/>
                          <a:ext cx="5676900" cy="2741613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1342658" y="76200"/>
              <a:ext cx="25811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Mineralization </a:t>
              </a:r>
              <a:r>
                <a:rPr lang="en-US" sz="1600" b="1" dirty="0" err="1" smtClean="0"/>
                <a:t>Nitrogéno</a:t>
              </a:r>
              <a:endParaRPr lang="en-US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1524000" y="914400"/>
            <a:ext cx="5830458" cy="5303520"/>
            <a:chOff x="3018" y="1859"/>
            <a:chExt cx="1931" cy="1812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018" y="1859"/>
              <a:ext cx="1926" cy="1812"/>
              <a:chOff x="512" y="1060"/>
              <a:chExt cx="321" cy="249"/>
            </a:xfrm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512" y="1121"/>
                <a:ext cx="127" cy="1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576" y="1251"/>
                <a:ext cx="64" cy="41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ectangle 12"/>
              <p:cNvSpPr>
                <a:spLocks noChangeArrowheads="1"/>
              </p:cNvSpPr>
              <p:nvPr/>
            </p:nvSpPr>
            <p:spPr bwMode="auto">
              <a:xfrm>
                <a:off x="513" y="1122"/>
                <a:ext cx="63" cy="17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704" y="1207"/>
                <a:ext cx="129" cy="1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Rectangle 14"/>
              <p:cNvSpPr>
                <a:spLocks noChangeArrowheads="1"/>
              </p:cNvSpPr>
              <p:nvPr/>
            </p:nvSpPr>
            <p:spPr bwMode="auto">
              <a:xfrm>
                <a:off x="704" y="1207"/>
                <a:ext cx="64" cy="10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768" y="1292"/>
                <a:ext cx="64" cy="17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705" y="1060"/>
                <a:ext cx="127" cy="128"/>
                <a:chOff x="705" y="1060"/>
                <a:chExt cx="127" cy="128"/>
              </a:xfrm>
            </p:grpSpPr>
            <p:sp>
              <p:nvSpPr>
                <p:cNvPr id="14" name="Rectangle 17"/>
                <p:cNvSpPr>
                  <a:spLocks noChangeArrowheads="1"/>
                </p:cNvSpPr>
                <p:nvPr/>
              </p:nvSpPr>
              <p:spPr bwMode="auto">
                <a:xfrm>
                  <a:off x="705" y="1093"/>
                  <a:ext cx="64" cy="6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400">
                      <a:latin typeface="Times New Roman" pitchFamily="18" charset="0"/>
                    </a:rPr>
                    <a:t>                      </a:t>
                  </a:r>
                </a:p>
              </p:txBody>
            </p:sp>
            <p:sp>
              <p:nvSpPr>
                <p:cNvPr id="15" name="Rectangle 18"/>
                <p:cNvSpPr>
                  <a:spLocks noChangeArrowheads="1"/>
                </p:cNvSpPr>
                <p:nvPr/>
              </p:nvSpPr>
              <p:spPr bwMode="auto">
                <a:xfrm>
                  <a:off x="769" y="1150"/>
                  <a:ext cx="63" cy="12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400">
                      <a:latin typeface="Times New Roman" pitchFamily="18" charset="0"/>
                    </a:rPr>
                    <a:t>      </a:t>
                  </a:r>
                </a:p>
              </p:txBody>
            </p:sp>
            <p:sp>
              <p:nvSpPr>
                <p:cNvPr id="16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735" y="1060"/>
                  <a:ext cx="0" cy="3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20"/>
                <p:cNvSpPr>
                  <a:spLocks noChangeShapeType="1"/>
                </p:cNvSpPr>
                <p:nvPr/>
              </p:nvSpPr>
              <p:spPr bwMode="auto">
                <a:xfrm>
                  <a:off x="799" y="1162"/>
                  <a:ext cx="0" cy="2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" name="Line 21"/>
            <p:cNvSpPr>
              <a:spLocks noChangeShapeType="1"/>
            </p:cNvSpPr>
            <p:nvPr/>
          </p:nvSpPr>
          <p:spPr bwMode="auto">
            <a:xfrm flipV="1">
              <a:off x="4884" y="2843"/>
              <a:ext cx="0" cy="6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3412" y="2643"/>
              <a:ext cx="355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C:N = 4:1</a:t>
              </a:r>
            </a:p>
          </p:txBody>
        </p:sp>
        <p:sp>
          <p:nvSpPr>
            <p:cNvPr id="6" name="Text Box 23"/>
            <p:cNvSpPr txBox="1">
              <a:spLocks noChangeArrowheads="1"/>
            </p:cNvSpPr>
            <p:nvPr/>
          </p:nvSpPr>
          <p:spPr bwMode="auto">
            <a:xfrm>
              <a:off x="4594" y="3032"/>
              <a:ext cx="355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dirty="0"/>
                <a:t>C:N = 6:1</a:t>
              </a:r>
              <a:endParaRPr lang="en-US" sz="1000" dirty="0">
                <a:latin typeface="Times New Roman" pitchFamily="18" charset="0"/>
              </a:endParaRPr>
            </a:p>
          </p:txBody>
        </p:sp>
      </p:grpSp>
      <p:sp>
        <p:nvSpPr>
          <p:cNvPr id="18" name="Right Arrow 17"/>
          <p:cNvSpPr/>
          <p:nvPr/>
        </p:nvSpPr>
        <p:spPr>
          <a:xfrm rot="19755487">
            <a:off x="3979678" y="2683199"/>
            <a:ext cx="838200" cy="531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2478742">
            <a:off x="4038600" y="40386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09800" y="61722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76800" y="640080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nematodo</a:t>
            </a:r>
            <a:r>
              <a:rPr lang="en-US" dirty="0" smtClean="0"/>
              <a:t> </a:t>
            </a:r>
            <a:r>
              <a:rPr lang="en-US" dirty="0" err="1" smtClean="0"/>
              <a:t>bacteriovoro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10200" y="5334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35222" y="3276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F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/>
          <p:nvPr/>
        </p:nvGrpSpPr>
        <p:grpSpPr>
          <a:xfrm>
            <a:off x="1" y="228600"/>
            <a:ext cx="8991602" cy="6553200"/>
            <a:chOff x="1" y="228600"/>
            <a:chExt cx="8991602" cy="6553200"/>
          </a:xfrm>
        </p:grpSpPr>
        <p:sp>
          <p:nvSpPr>
            <p:cNvPr id="1028" name="Text Box 24"/>
            <p:cNvSpPr txBox="1">
              <a:spLocks noChangeArrowheads="1"/>
            </p:cNvSpPr>
            <p:nvPr/>
          </p:nvSpPr>
          <p:spPr bwMode="auto">
            <a:xfrm>
              <a:off x="395288" y="4232275"/>
              <a:ext cx="385762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/>
                <a:t>T</a:t>
              </a:r>
              <a:r>
                <a:rPr lang="en-US" sz="1600" baseline="-25000" dirty="0"/>
                <a:t>0</a:t>
              </a:r>
              <a:endParaRPr lang="en-US" sz="1600" dirty="0"/>
            </a:p>
          </p:txBody>
        </p:sp>
        <p:sp>
          <p:nvSpPr>
            <p:cNvPr id="1029" name="Text Box 25"/>
            <p:cNvSpPr txBox="1">
              <a:spLocks noChangeArrowheads="1"/>
            </p:cNvSpPr>
            <p:nvPr/>
          </p:nvSpPr>
          <p:spPr bwMode="auto">
            <a:xfrm>
              <a:off x="381000" y="5127625"/>
              <a:ext cx="431800" cy="3381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M</a:t>
              </a:r>
              <a:r>
                <a:rPr lang="en-US" sz="1600" baseline="-25000"/>
                <a:t>0</a:t>
              </a:r>
              <a:endParaRPr lang="en-US" sz="1600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1" y="228600"/>
              <a:ext cx="8991602" cy="6553200"/>
              <a:chOff x="1" y="228600"/>
              <a:chExt cx="8991602" cy="6553200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666750" y="2905125"/>
                <a:ext cx="7770813" cy="3276600"/>
                <a:chOff x="432" y="1248"/>
                <a:chExt cx="4895" cy="2592"/>
              </a:xfrm>
            </p:grpSpPr>
            <p:graphicFrame>
              <p:nvGraphicFramePr>
                <p:cNvPr id="1026" name="Object 5"/>
                <p:cNvGraphicFramePr>
                  <a:graphicFrameLocks noChangeAspect="1"/>
                </p:cNvGraphicFramePr>
                <p:nvPr/>
              </p:nvGraphicFramePr>
              <p:xfrm>
                <a:off x="432" y="1248"/>
                <a:ext cx="4895" cy="25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5" name="Chart" r:id="rId5" imgW="7772546" imgH="4114849" progId="MSGraph.Chart.8">
                        <p:embed followColorScheme="full"/>
                      </p:oleObj>
                    </mc:Choice>
                    <mc:Fallback>
                      <p:oleObj name="Chart" r:id="rId5" imgW="7772546" imgH="4114849" progId="MSGraph.Chart.8">
                        <p:embed followColorScheme="full"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2" y="1248"/>
                              <a:ext cx="4895" cy="259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00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56" name="Line 6"/>
                <p:cNvSpPr>
                  <a:spLocks noChangeShapeType="1"/>
                </p:cNvSpPr>
                <p:nvPr/>
              </p:nvSpPr>
              <p:spPr bwMode="auto">
                <a:xfrm>
                  <a:off x="528" y="2448"/>
                  <a:ext cx="4704" cy="0"/>
                </a:xfrm>
                <a:prstGeom prst="line">
                  <a:avLst/>
                </a:prstGeom>
                <a:noFill/>
                <a:ln w="12700">
                  <a:solidFill>
                    <a:srgbClr val="FF66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7"/>
                <p:cNvSpPr>
                  <a:spLocks noChangeShapeType="1"/>
                </p:cNvSpPr>
                <p:nvPr/>
              </p:nvSpPr>
              <p:spPr bwMode="auto">
                <a:xfrm>
                  <a:off x="528" y="3120"/>
                  <a:ext cx="475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31"/>
              <p:cNvGrpSpPr>
                <a:grpSpLocks/>
              </p:cNvGrpSpPr>
              <p:nvPr/>
            </p:nvGrpSpPr>
            <p:grpSpPr bwMode="auto">
              <a:xfrm>
                <a:off x="1" y="1219200"/>
                <a:ext cx="8991602" cy="1404938"/>
                <a:chOff x="-293" y="768"/>
                <a:chExt cx="5664" cy="885"/>
              </a:xfrm>
            </p:grpSpPr>
            <p:sp>
              <p:nvSpPr>
                <p:cNvPr id="1043" name="Line 8"/>
                <p:cNvSpPr>
                  <a:spLocks noChangeShapeType="1"/>
                </p:cNvSpPr>
                <p:nvPr/>
              </p:nvSpPr>
              <p:spPr bwMode="auto">
                <a:xfrm>
                  <a:off x="540" y="1653"/>
                  <a:ext cx="1752" cy="0"/>
                </a:xfrm>
                <a:prstGeom prst="line">
                  <a:avLst/>
                </a:prstGeom>
                <a:noFill/>
                <a:ln w="57150" cmpd="thinThick">
                  <a:solidFill>
                    <a:schemeClr val="accent2"/>
                  </a:solidFill>
                  <a:round/>
                  <a:headEnd type="diamond" w="lg" len="lg"/>
                  <a:tailEnd type="diamond" w="lg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9"/>
                <p:cNvSpPr>
                  <a:spLocks noChangeShapeType="1"/>
                </p:cNvSpPr>
                <p:nvPr/>
              </p:nvSpPr>
              <p:spPr bwMode="auto">
                <a:xfrm>
                  <a:off x="540" y="1240"/>
                  <a:ext cx="2304" cy="0"/>
                </a:xfrm>
                <a:prstGeom prst="line">
                  <a:avLst/>
                </a:prstGeom>
                <a:noFill/>
                <a:ln w="57150" cmpd="thinThick">
                  <a:solidFill>
                    <a:schemeClr val="accent2"/>
                  </a:solidFill>
                  <a:round/>
                  <a:headEnd type="diamond" w="lg" len="lg"/>
                  <a:tailEnd type="diamond" w="lg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10"/>
                <p:cNvSpPr>
                  <a:spLocks noChangeShapeType="1"/>
                </p:cNvSpPr>
                <p:nvPr/>
              </p:nvSpPr>
              <p:spPr bwMode="auto">
                <a:xfrm>
                  <a:off x="2820" y="1476"/>
                  <a:ext cx="1680" cy="0"/>
                </a:xfrm>
                <a:prstGeom prst="line">
                  <a:avLst/>
                </a:prstGeom>
                <a:noFill/>
                <a:ln w="57150" cmpd="thinThick">
                  <a:solidFill>
                    <a:schemeClr val="accent2"/>
                  </a:solidFill>
                  <a:round/>
                  <a:headEnd type="diamond" w="lg" len="lg"/>
                  <a:tailEnd type="diamond" w="lg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11"/>
                <p:cNvSpPr>
                  <a:spLocks noChangeShapeType="1"/>
                </p:cNvSpPr>
                <p:nvPr/>
              </p:nvSpPr>
              <p:spPr bwMode="auto">
                <a:xfrm>
                  <a:off x="2820" y="768"/>
                  <a:ext cx="1680" cy="0"/>
                </a:xfrm>
                <a:prstGeom prst="line">
                  <a:avLst/>
                </a:prstGeom>
                <a:noFill/>
                <a:ln w="57150" cmpd="thinThick">
                  <a:solidFill>
                    <a:schemeClr val="accent2"/>
                  </a:solidFill>
                  <a:round/>
                  <a:headEnd type="diamond" w="lg" len="lg"/>
                  <a:tailEnd type="diamond" w="lg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12"/>
                <p:cNvSpPr>
                  <a:spLocks noChangeShapeType="1"/>
                </p:cNvSpPr>
                <p:nvPr/>
              </p:nvSpPr>
              <p:spPr bwMode="auto">
                <a:xfrm>
                  <a:off x="540" y="768"/>
                  <a:ext cx="2304" cy="0"/>
                </a:xfrm>
                <a:prstGeom prst="line">
                  <a:avLst/>
                </a:prstGeom>
                <a:noFill/>
                <a:ln w="57150" cmpd="thinThick">
                  <a:solidFill>
                    <a:schemeClr val="accent2"/>
                  </a:solidFill>
                  <a:round/>
                  <a:headEnd type="diamond" w="lg" len="lg"/>
                  <a:tailEnd type="diamond" w="lg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-293" y="798"/>
                  <a:ext cx="1853" cy="29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sz="2400" dirty="0" err="1" smtClean="0"/>
                    <a:t>Cultivo</a:t>
                  </a:r>
                  <a:r>
                    <a:rPr lang="en-US" sz="2400" dirty="0" smtClean="0"/>
                    <a:t> de </a:t>
                  </a:r>
                  <a:r>
                    <a:rPr lang="en-US" sz="2400" dirty="0" err="1" smtClean="0"/>
                    <a:t>cobertura</a:t>
                  </a:r>
                  <a:endParaRPr lang="en-US" sz="1600" dirty="0"/>
                </a:p>
              </p:txBody>
            </p:sp>
            <p:sp>
              <p:nvSpPr>
                <p:cNvPr id="104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518" y="975"/>
                  <a:ext cx="1853" cy="29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sz="2400" dirty="0" err="1" smtClean="0"/>
                    <a:t>Cultivo</a:t>
                  </a:r>
                  <a:r>
                    <a:rPr lang="en-US" sz="2400" dirty="0" smtClean="0"/>
                    <a:t> de </a:t>
                  </a:r>
                  <a:r>
                    <a:rPr lang="en-US" sz="2400" dirty="0" err="1" smtClean="0"/>
                    <a:t>cobertura</a:t>
                  </a:r>
                  <a:endParaRPr lang="en-US" sz="1600" dirty="0"/>
                </a:p>
              </p:txBody>
            </p:sp>
            <p:sp>
              <p:nvSpPr>
                <p:cNvPr id="105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12" y="1330"/>
                  <a:ext cx="915" cy="29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2400" dirty="0" err="1" smtClean="0"/>
                    <a:t>Irrigación</a:t>
                  </a:r>
                  <a:endParaRPr lang="en-US" sz="2400" dirty="0"/>
                </a:p>
              </p:txBody>
            </p:sp>
            <p:sp>
              <p:nvSpPr>
                <p:cNvPr id="1051" name="Line 16"/>
                <p:cNvSpPr>
                  <a:spLocks noChangeShapeType="1"/>
                </p:cNvSpPr>
                <p:nvPr/>
              </p:nvSpPr>
              <p:spPr bwMode="auto">
                <a:xfrm>
                  <a:off x="1476" y="1476"/>
                  <a:ext cx="240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17"/>
                <p:cNvSpPr>
                  <a:spLocks noChangeShapeType="1"/>
                </p:cNvSpPr>
                <p:nvPr/>
              </p:nvSpPr>
              <p:spPr bwMode="auto">
                <a:xfrm>
                  <a:off x="1524" y="1004"/>
                  <a:ext cx="240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476" y="768"/>
                  <a:ext cx="288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3396" y="768"/>
                  <a:ext cx="192" cy="35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396" y="1122"/>
                  <a:ext cx="192" cy="35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33" name="Text Box 21"/>
              <p:cNvSpPr txBox="1">
                <a:spLocks noChangeArrowheads="1"/>
              </p:cNvSpPr>
              <p:nvPr/>
            </p:nvSpPr>
            <p:spPr bwMode="auto">
              <a:xfrm>
                <a:off x="1973263" y="3379788"/>
                <a:ext cx="1281112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 dirty="0" err="1" smtClean="0"/>
                  <a:t>temperatura</a:t>
                </a:r>
                <a:endParaRPr lang="en-US" sz="1600" dirty="0"/>
              </a:p>
            </p:txBody>
          </p:sp>
          <p:sp>
            <p:nvSpPr>
              <p:cNvPr id="1034" name="Text Box 22"/>
              <p:cNvSpPr txBox="1">
                <a:spLocks noChangeArrowheads="1"/>
              </p:cNvSpPr>
              <p:nvPr/>
            </p:nvSpPr>
            <p:spPr bwMode="auto">
              <a:xfrm>
                <a:off x="5134351" y="3743911"/>
                <a:ext cx="1039067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 dirty="0" err="1" smtClean="0"/>
                  <a:t>humedad</a:t>
                </a:r>
                <a:endParaRPr lang="en-US" sz="1600" dirty="0"/>
              </a:p>
            </p:txBody>
          </p:sp>
          <p:sp>
            <p:nvSpPr>
              <p:cNvPr id="1035" name="Text Box 23"/>
              <p:cNvSpPr txBox="1">
                <a:spLocks noChangeArrowheads="1"/>
              </p:cNvSpPr>
              <p:nvPr/>
            </p:nvSpPr>
            <p:spPr bwMode="auto">
              <a:xfrm>
                <a:off x="1433318" y="4628148"/>
                <a:ext cx="992579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 dirty="0" err="1" smtClean="0"/>
                  <a:t>actividad</a:t>
                </a:r>
                <a:endParaRPr lang="en-US" sz="1600" dirty="0"/>
              </a:p>
            </p:txBody>
          </p:sp>
          <p:sp>
            <p:nvSpPr>
              <p:cNvPr id="1036" name="Line 26"/>
              <p:cNvSpPr>
                <a:spLocks noChangeShapeType="1"/>
              </p:cNvSpPr>
              <p:nvPr/>
            </p:nvSpPr>
            <p:spPr bwMode="auto">
              <a:xfrm>
                <a:off x="5492750" y="4044950"/>
                <a:ext cx="144463" cy="177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27"/>
              <p:cNvSpPr>
                <a:spLocks noChangeShapeType="1"/>
              </p:cNvSpPr>
              <p:nvPr/>
            </p:nvSpPr>
            <p:spPr bwMode="auto">
              <a:xfrm>
                <a:off x="2924175" y="3656013"/>
                <a:ext cx="144463" cy="247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Line 28"/>
              <p:cNvSpPr>
                <a:spLocks noChangeShapeType="1"/>
              </p:cNvSpPr>
              <p:nvPr/>
            </p:nvSpPr>
            <p:spPr bwMode="auto">
              <a:xfrm flipH="1">
                <a:off x="1654175" y="4895850"/>
                <a:ext cx="347663" cy="2127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Rectangle 30"/>
              <p:cNvSpPr>
                <a:spLocks noChangeArrowheads="1"/>
              </p:cNvSpPr>
              <p:nvPr/>
            </p:nvSpPr>
            <p:spPr bwMode="auto">
              <a:xfrm>
                <a:off x="228600" y="228600"/>
                <a:ext cx="8686800" cy="587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s-ES" dirty="0" smtClean="0"/>
                  <a:t>Teniendo al campo……...</a:t>
                </a:r>
                <a:br>
                  <a:rPr lang="es-ES" dirty="0" smtClean="0"/>
                </a:br>
                <a:r>
                  <a:rPr lang="en-US" dirty="0">
                    <a:solidFill>
                      <a:schemeClr val="tx2"/>
                    </a:solidFill>
                  </a:rPr>
                  <a:t>	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Manejo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de la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Cadena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Alimenticia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</a:rPr>
                  <a:t>– </a:t>
                </a:r>
                <a:r>
                  <a:rPr lang="es-ES" dirty="0" smtClean="0"/>
                  <a:t>un experimento</a:t>
                </a:r>
                <a:endParaRPr lang="es-ES" dirty="0"/>
              </a:p>
            </p:txBody>
          </p:sp>
          <p:sp>
            <p:nvSpPr>
              <p:cNvPr id="1040" name="Line 32"/>
              <p:cNvSpPr>
                <a:spLocks noChangeShapeType="1"/>
              </p:cNvSpPr>
              <p:nvPr/>
            </p:nvSpPr>
            <p:spPr bwMode="auto">
              <a:xfrm>
                <a:off x="1143000" y="3124200"/>
                <a:ext cx="0" cy="8382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Line 33"/>
              <p:cNvSpPr>
                <a:spLocks noChangeShapeType="1"/>
              </p:cNvSpPr>
              <p:nvPr/>
            </p:nvSpPr>
            <p:spPr bwMode="auto">
              <a:xfrm>
                <a:off x="8077200" y="3124200"/>
                <a:ext cx="0" cy="83820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TextBox 30"/>
              <p:cNvSpPr txBox="1">
                <a:spLocks noChangeArrowheads="1"/>
              </p:cNvSpPr>
              <p:nvPr/>
            </p:nvSpPr>
            <p:spPr bwMode="auto">
              <a:xfrm>
                <a:off x="152400" y="6477000"/>
                <a:ext cx="15621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Ferris </a:t>
                </a:r>
                <a:r>
                  <a:rPr lang="en-US" sz="1400" i="1"/>
                  <a:t>et al., </a:t>
                </a:r>
                <a:r>
                  <a:rPr lang="en-US" sz="1400"/>
                  <a:t>2004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652</Words>
  <Application>Microsoft Office PowerPoint</Application>
  <PresentationFormat>On-screen Show (4:3)</PresentationFormat>
  <Paragraphs>286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Design</vt:lpstr>
      <vt:lpstr>Chart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California,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Nematology 100</dc:title>
  <dc:creator>hferris</dc:creator>
  <cp:lastModifiedBy>Reviewer</cp:lastModifiedBy>
  <cp:revision>99</cp:revision>
  <dcterms:created xsi:type="dcterms:W3CDTF">2004-10-06T00:58:24Z</dcterms:created>
  <dcterms:modified xsi:type="dcterms:W3CDTF">2014-03-26T09:21:48Z</dcterms:modified>
</cp:coreProperties>
</file>