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98" r:id="rId2"/>
    <p:sldId id="414" r:id="rId3"/>
    <p:sldId id="416" r:id="rId4"/>
    <p:sldId id="417" r:id="rId5"/>
    <p:sldId id="418" r:id="rId6"/>
    <p:sldId id="419" r:id="rId7"/>
    <p:sldId id="420" r:id="rId8"/>
    <p:sldId id="404" r:id="rId9"/>
    <p:sldId id="474" r:id="rId10"/>
    <p:sldId id="475" r:id="rId11"/>
    <p:sldId id="476" r:id="rId12"/>
    <p:sldId id="477" r:id="rId13"/>
    <p:sldId id="478" r:id="rId14"/>
    <p:sldId id="479" r:id="rId15"/>
    <p:sldId id="480" r:id="rId16"/>
    <p:sldId id="481" r:id="rId17"/>
    <p:sldId id="482" r:id="rId18"/>
    <p:sldId id="421" r:id="rId19"/>
    <p:sldId id="457" r:id="rId20"/>
    <p:sldId id="460" r:id="rId21"/>
    <p:sldId id="423" r:id="rId22"/>
    <p:sldId id="461" r:id="rId23"/>
    <p:sldId id="462" r:id="rId24"/>
    <p:sldId id="463" r:id="rId25"/>
    <p:sldId id="464" r:id="rId26"/>
    <p:sldId id="465" r:id="rId27"/>
    <p:sldId id="466" r:id="rId28"/>
    <p:sldId id="430" r:id="rId29"/>
    <p:sldId id="467" r:id="rId30"/>
    <p:sldId id="468" r:id="rId31"/>
    <p:sldId id="469" r:id="rId32"/>
    <p:sldId id="470" r:id="rId33"/>
    <p:sldId id="512" r:id="rId34"/>
    <p:sldId id="434" r:id="rId35"/>
    <p:sldId id="413" r:id="rId36"/>
    <p:sldId id="401" r:id="rId37"/>
    <p:sldId id="509" r:id="rId38"/>
    <p:sldId id="490" r:id="rId39"/>
    <p:sldId id="491" r:id="rId40"/>
    <p:sldId id="403" r:id="rId41"/>
    <p:sldId id="437" r:id="rId42"/>
    <p:sldId id="492" r:id="rId43"/>
    <p:sldId id="493" r:id="rId44"/>
    <p:sldId id="402" r:id="rId45"/>
    <p:sldId id="439" r:id="rId46"/>
    <p:sldId id="440" r:id="rId47"/>
    <p:sldId id="441" r:id="rId48"/>
    <p:sldId id="365" r:id="rId4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E7BF"/>
    <a:srgbClr val="FFFF66"/>
    <a:srgbClr val="B2F0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94556" autoAdjust="0"/>
  </p:normalViewPr>
  <p:slideViewPr>
    <p:cSldViewPr>
      <p:cViewPr varScale="1">
        <p:scale>
          <a:sx n="107" d="100"/>
          <a:sy n="107" d="100"/>
        </p:scale>
        <p:origin x="-1098"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E:\Costa%20Rica%20Data\Aggregate%20Data.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8006496062992144"/>
          <c:y val="0.13990754615880641"/>
          <c:w val="0.76803237095363053"/>
          <c:h val="0.66432135429440164"/>
        </c:manualLayout>
      </c:layout>
      <c:scatterChart>
        <c:scatterStyle val="lineMarker"/>
        <c:varyColors val="0"/>
        <c:ser>
          <c:idx val="1"/>
          <c:order val="0"/>
          <c:tx>
            <c:strRef>
              <c:f>Panamaex!$BS$1</c:f>
              <c:strCache>
                <c:ptCount val="1"/>
                <c:pt idx="0">
                  <c:v>LN(Pred/Tprey)</c:v>
                </c:pt>
              </c:strCache>
            </c:strRef>
          </c:tx>
          <c:spPr>
            <a:ln>
              <a:noFill/>
            </a:ln>
          </c:spPr>
          <c:marker>
            <c:symbol val="square"/>
            <c:size val="5"/>
            <c:spPr>
              <a:solidFill>
                <a:schemeClr val="tx1"/>
              </a:solidFill>
              <a:ln>
                <a:solidFill>
                  <a:schemeClr val="tx1"/>
                </a:solidFill>
              </a:ln>
            </c:spPr>
          </c:marker>
          <c:xVal>
            <c:numRef>
              <c:f>Panamaex!$BQ$2:$BQ$97</c:f>
              <c:numCache>
                <c:formatCode>General</c:formatCode>
                <c:ptCount val="96"/>
                <c:pt idx="0">
                  <c:v>2.8332133440562162</c:v>
                </c:pt>
                <c:pt idx="1">
                  <c:v>2.9444389791664403</c:v>
                </c:pt>
                <c:pt idx="2">
                  <c:v>3.044522437723423</c:v>
                </c:pt>
                <c:pt idx="3">
                  <c:v>3.044522437723423</c:v>
                </c:pt>
                <c:pt idx="4">
                  <c:v>3.1354942159291497</c:v>
                </c:pt>
                <c:pt idx="5">
                  <c:v>3.1780538303479458</c:v>
                </c:pt>
                <c:pt idx="6">
                  <c:v>3.1780538303479458</c:v>
                </c:pt>
                <c:pt idx="7">
                  <c:v>3.1780538303479458</c:v>
                </c:pt>
                <c:pt idx="8">
                  <c:v>3.1780538303479458</c:v>
                </c:pt>
                <c:pt idx="9">
                  <c:v>3.1780538303479458</c:v>
                </c:pt>
                <c:pt idx="10">
                  <c:v>3.2580965380214852</c:v>
                </c:pt>
                <c:pt idx="11">
                  <c:v>3.2580965380214852</c:v>
                </c:pt>
                <c:pt idx="12">
                  <c:v>3.2580965380214852</c:v>
                </c:pt>
                <c:pt idx="13">
                  <c:v>3.2580965380214852</c:v>
                </c:pt>
                <c:pt idx="14">
                  <c:v>3.2580965380214852</c:v>
                </c:pt>
                <c:pt idx="15">
                  <c:v>3.2958368660043291</c:v>
                </c:pt>
                <c:pt idx="16">
                  <c:v>3.2958368660043291</c:v>
                </c:pt>
                <c:pt idx="17">
                  <c:v>3.2958368660043291</c:v>
                </c:pt>
                <c:pt idx="18">
                  <c:v>3.2958368660043291</c:v>
                </c:pt>
                <c:pt idx="19">
                  <c:v>3.3322045101751967</c:v>
                </c:pt>
                <c:pt idx="20">
                  <c:v>3.3322045101751967</c:v>
                </c:pt>
                <c:pt idx="21">
                  <c:v>3.3322045101751967</c:v>
                </c:pt>
                <c:pt idx="22">
                  <c:v>3.3322045101751967</c:v>
                </c:pt>
                <c:pt idx="23">
                  <c:v>3.3322045101751967</c:v>
                </c:pt>
                <c:pt idx="24">
                  <c:v>3.3322045101751967</c:v>
                </c:pt>
                <c:pt idx="25">
                  <c:v>3.3672958299864741</c:v>
                </c:pt>
                <c:pt idx="26">
                  <c:v>3.3672958299864741</c:v>
                </c:pt>
                <c:pt idx="27">
                  <c:v>3.3672958299864741</c:v>
                </c:pt>
                <c:pt idx="28">
                  <c:v>3.3672958299864741</c:v>
                </c:pt>
                <c:pt idx="29">
                  <c:v>3.4011973816621612</c:v>
                </c:pt>
                <c:pt idx="30">
                  <c:v>3.4011973816621612</c:v>
                </c:pt>
                <c:pt idx="31">
                  <c:v>3.4011973816621612</c:v>
                </c:pt>
                <c:pt idx="32">
                  <c:v>3.4011973816621612</c:v>
                </c:pt>
                <c:pt idx="33">
                  <c:v>3.4011973816621612</c:v>
                </c:pt>
                <c:pt idx="34">
                  <c:v>3.4339872044851472</c:v>
                </c:pt>
                <c:pt idx="35">
                  <c:v>3.4339872044851472</c:v>
                </c:pt>
                <c:pt idx="36">
                  <c:v>3.4339872044851472</c:v>
                </c:pt>
                <c:pt idx="37">
                  <c:v>3.4657359027997265</c:v>
                </c:pt>
                <c:pt idx="38">
                  <c:v>3.4657359027997265</c:v>
                </c:pt>
                <c:pt idx="39">
                  <c:v>3.4657359027997265</c:v>
                </c:pt>
                <c:pt idx="40">
                  <c:v>3.4657359027997265</c:v>
                </c:pt>
                <c:pt idx="41">
                  <c:v>3.4657359027997265</c:v>
                </c:pt>
                <c:pt idx="42">
                  <c:v>3.4965075614664802</c:v>
                </c:pt>
                <c:pt idx="43">
                  <c:v>3.4965075614664802</c:v>
                </c:pt>
                <c:pt idx="44">
                  <c:v>3.4965075614664802</c:v>
                </c:pt>
                <c:pt idx="45">
                  <c:v>3.4965075614664802</c:v>
                </c:pt>
                <c:pt idx="46">
                  <c:v>3.4965075614664802</c:v>
                </c:pt>
                <c:pt idx="47">
                  <c:v>3.4965075614664802</c:v>
                </c:pt>
                <c:pt idx="48">
                  <c:v>3.5263605246161607</c:v>
                </c:pt>
                <c:pt idx="49">
                  <c:v>3.5553480614894135</c:v>
                </c:pt>
                <c:pt idx="50">
                  <c:v>3.5553480614894135</c:v>
                </c:pt>
                <c:pt idx="51">
                  <c:v>3.5553480614894135</c:v>
                </c:pt>
                <c:pt idx="52">
                  <c:v>3.5553480614894135</c:v>
                </c:pt>
                <c:pt idx="53">
                  <c:v>3.5835189384561099</c:v>
                </c:pt>
                <c:pt idx="54">
                  <c:v>3.5835189384561099</c:v>
                </c:pt>
                <c:pt idx="55">
                  <c:v>3.6109179126442243</c:v>
                </c:pt>
                <c:pt idx="56">
                  <c:v>3.6109179126442243</c:v>
                </c:pt>
                <c:pt idx="57">
                  <c:v>3.6375861597263892</c:v>
                </c:pt>
                <c:pt idx="58">
                  <c:v>3.6375861597263892</c:v>
                </c:pt>
                <c:pt idx="59">
                  <c:v>3.663561646129704</c:v>
                </c:pt>
                <c:pt idx="60">
                  <c:v>3.6888794541139371</c:v>
                </c:pt>
                <c:pt idx="61">
                  <c:v>3.6888794541139371</c:v>
                </c:pt>
                <c:pt idx="62">
                  <c:v>3.7135720667043555</c:v>
                </c:pt>
                <c:pt idx="63">
                  <c:v>3.7135720667043555</c:v>
                </c:pt>
                <c:pt idx="64">
                  <c:v>3.7135720667043555</c:v>
                </c:pt>
                <c:pt idx="65">
                  <c:v>3.7135720667043555</c:v>
                </c:pt>
                <c:pt idx="66">
                  <c:v>3.7135720667043555</c:v>
                </c:pt>
                <c:pt idx="67">
                  <c:v>3.7376696182833684</c:v>
                </c:pt>
                <c:pt idx="68">
                  <c:v>3.7376696182833684</c:v>
                </c:pt>
                <c:pt idx="69">
                  <c:v>3.7376696182833684</c:v>
                </c:pt>
                <c:pt idx="70">
                  <c:v>3.7376696182833684</c:v>
                </c:pt>
                <c:pt idx="71">
                  <c:v>3.7612001156935624</c:v>
                </c:pt>
                <c:pt idx="72">
                  <c:v>3.7612001156935624</c:v>
                </c:pt>
                <c:pt idx="73">
                  <c:v>3.7612001156935624</c:v>
                </c:pt>
                <c:pt idx="74">
                  <c:v>3.7841896339182597</c:v>
                </c:pt>
                <c:pt idx="75">
                  <c:v>3.8066624897702246</c:v>
                </c:pt>
                <c:pt idx="76">
                  <c:v>3.8066624897702246</c:v>
                </c:pt>
                <c:pt idx="77">
                  <c:v>3.8066624897702246</c:v>
                </c:pt>
                <c:pt idx="78">
                  <c:v>3.8286413964890937</c:v>
                </c:pt>
                <c:pt idx="79">
                  <c:v>3.8286413964890937</c:v>
                </c:pt>
                <c:pt idx="80">
                  <c:v>3.8286413964890937</c:v>
                </c:pt>
                <c:pt idx="81">
                  <c:v>3.8501476017100584</c:v>
                </c:pt>
                <c:pt idx="82">
                  <c:v>3.9318256327243177</c:v>
                </c:pt>
                <c:pt idx="83">
                  <c:v>3.9512437185814275</c:v>
                </c:pt>
                <c:pt idx="84">
                  <c:v>4.0253516907351496</c:v>
                </c:pt>
                <c:pt idx="85">
                  <c:v>4.1271343850449673</c:v>
                </c:pt>
                <c:pt idx="86">
                  <c:v>4.1588830833596724</c:v>
                </c:pt>
                <c:pt idx="87">
                  <c:v>4.1896547420264252</c:v>
                </c:pt>
                <c:pt idx="88">
                  <c:v>4.2484952420493585</c:v>
                </c:pt>
                <c:pt idx="89">
                  <c:v>4.2766661190161832</c:v>
                </c:pt>
                <c:pt idx="90">
                  <c:v>4.2766661190161832</c:v>
                </c:pt>
                <c:pt idx="91">
                  <c:v>4.290459441148391</c:v>
                </c:pt>
                <c:pt idx="92">
                  <c:v>4.3438054218536903</c:v>
                </c:pt>
                <c:pt idx="93">
                  <c:v>4.4308167988433134</c:v>
                </c:pt>
                <c:pt idx="94">
                  <c:v>4.4308167988433134</c:v>
                </c:pt>
                <c:pt idx="95">
                  <c:v>4.5432947822701175</c:v>
                </c:pt>
              </c:numCache>
            </c:numRef>
          </c:xVal>
          <c:yVal>
            <c:numRef>
              <c:f>Panamaex!$BS$2:$BS$97</c:f>
              <c:numCache>
                <c:formatCode>General</c:formatCode>
                <c:ptCount val="96"/>
                <c:pt idx="0">
                  <c:v>-1.8666607774011728</c:v>
                </c:pt>
                <c:pt idx="1">
                  <c:v>-2.0680128458562201</c:v>
                </c:pt>
                <c:pt idx="2">
                  <c:v>-2.1594842493533752</c:v>
                </c:pt>
                <c:pt idx="3">
                  <c:v>-1.956062520519344</c:v>
                </c:pt>
                <c:pt idx="4">
                  <c:v>-1.8777018990287797</c:v>
                </c:pt>
                <c:pt idx="5">
                  <c:v>-1.8458266904982985</c:v>
                </c:pt>
                <c:pt idx="6">
                  <c:v>-2.6390573296152167</c:v>
                </c:pt>
                <c:pt idx="7">
                  <c:v>-2.1162555148025524</c:v>
                </c:pt>
                <c:pt idx="8">
                  <c:v>-2.531426665422893</c:v>
                </c:pt>
                <c:pt idx="9">
                  <c:v>-2.2801122371420526</c:v>
                </c:pt>
                <c:pt idx="10">
                  <c:v>-2.0794415416798357</c:v>
                </c:pt>
                <c:pt idx="11">
                  <c:v>-2.754570216737156</c:v>
                </c:pt>
                <c:pt idx="12">
                  <c:v>-2.8693183486983402</c:v>
                </c:pt>
                <c:pt idx="13">
                  <c:v>-2.2547944291576982</c:v>
                </c:pt>
                <c:pt idx="14">
                  <c:v>-2.404863942114464</c:v>
                </c:pt>
                <c:pt idx="15">
                  <c:v>-2.1594842493533752</c:v>
                </c:pt>
                <c:pt idx="16">
                  <c:v>-1.8666607774011728</c:v>
                </c:pt>
                <c:pt idx="17">
                  <c:v>-1.6582280766035566</c:v>
                </c:pt>
                <c:pt idx="18">
                  <c:v>-2.1731270257572084</c:v>
                </c:pt>
                <c:pt idx="19">
                  <c:v>-1.6441234704219905</c:v>
                </c:pt>
                <c:pt idx="20">
                  <c:v>-3.2676659890376332</c:v>
                </c:pt>
                <c:pt idx="21">
                  <c:v>-2.6703098731193631</c:v>
                </c:pt>
                <c:pt idx="22">
                  <c:v>-2.6067964673970412</c:v>
                </c:pt>
                <c:pt idx="23">
                  <c:v>-2.2755564206061267</c:v>
                </c:pt>
                <c:pt idx="24">
                  <c:v>-1.7719568419318974</c:v>
                </c:pt>
                <c:pt idx="25">
                  <c:v>-2.3321438952355567</c:v>
                </c:pt>
                <c:pt idx="26">
                  <c:v>-2.0337715048466491</c:v>
                </c:pt>
                <c:pt idx="27">
                  <c:v>-2.7080502011022212</c:v>
                </c:pt>
                <c:pt idx="28">
                  <c:v>-1.6302719993369423</c:v>
                </c:pt>
                <c:pt idx="29">
                  <c:v>-2.3116349285139637</c:v>
                </c:pt>
                <c:pt idx="30">
                  <c:v>-2.4531579514734201</c:v>
                </c:pt>
                <c:pt idx="31">
                  <c:v>-2.3125354238471507</c:v>
                </c:pt>
                <c:pt idx="32">
                  <c:v>-2.4061257719348861</c:v>
                </c:pt>
                <c:pt idx="33">
                  <c:v>-1.9002401122221158</c:v>
                </c:pt>
                <c:pt idx="34">
                  <c:v>-2.2216160304603791</c:v>
                </c:pt>
                <c:pt idx="35">
                  <c:v>-2.0097616210418461</c:v>
                </c:pt>
                <c:pt idx="36">
                  <c:v>-2.6390573296152167</c:v>
                </c:pt>
                <c:pt idx="37">
                  <c:v>-2.3025850929940437</c:v>
                </c:pt>
                <c:pt idx="38">
                  <c:v>-2.0583881324820035</c:v>
                </c:pt>
                <c:pt idx="39">
                  <c:v>-2.6625878270254812</c:v>
                </c:pt>
                <c:pt idx="40">
                  <c:v>-1.7707060600302389</c:v>
                </c:pt>
                <c:pt idx="41">
                  <c:v>-1.228665416916308</c:v>
                </c:pt>
                <c:pt idx="42">
                  <c:v>-1.7190001149456418</c:v>
                </c:pt>
                <c:pt idx="43">
                  <c:v>-1.9859154836690118</c:v>
                </c:pt>
                <c:pt idx="44">
                  <c:v>-2.3136349291806177</c:v>
                </c:pt>
                <c:pt idx="45">
                  <c:v>-2.8162637857424428</c:v>
                </c:pt>
                <c:pt idx="46">
                  <c:v>-1.8666607774011728</c:v>
                </c:pt>
                <c:pt idx="47">
                  <c:v>-1.1786549963416677</c:v>
                </c:pt>
                <c:pt idx="48">
                  <c:v>-2.2246235515244064</c:v>
                </c:pt>
                <c:pt idx="49">
                  <c:v>-1.9459101490553139</c:v>
                </c:pt>
                <c:pt idx="50">
                  <c:v>-1.6204877486206861</c:v>
                </c:pt>
                <c:pt idx="51">
                  <c:v>-1.722766597741096</c:v>
                </c:pt>
                <c:pt idx="52">
                  <c:v>-1.6247053845648889</c:v>
                </c:pt>
                <c:pt idx="53">
                  <c:v>-2.0412203288596382</c:v>
                </c:pt>
                <c:pt idx="54">
                  <c:v>-2.2270775404859982</c:v>
                </c:pt>
                <c:pt idx="55">
                  <c:v>-1.8813716279177422</c:v>
                </c:pt>
                <c:pt idx="56">
                  <c:v>-2.0097616210418461</c:v>
                </c:pt>
                <c:pt idx="57">
                  <c:v>-0.99212880826565952</c:v>
                </c:pt>
                <c:pt idx="58">
                  <c:v>-1.7247487589450941</c:v>
                </c:pt>
                <c:pt idx="59">
                  <c:v>-1.7676619176489798</c:v>
                </c:pt>
                <c:pt idx="60">
                  <c:v>-1.6582280766035566</c:v>
                </c:pt>
                <c:pt idx="61">
                  <c:v>-1.2833463918674257</c:v>
                </c:pt>
                <c:pt idx="62">
                  <c:v>-2.2925347571406287</c:v>
                </c:pt>
                <c:pt idx="63">
                  <c:v>-1.7176514970743058</c:v>
                </c:pt>
                <c:pt idx="64">
                  <c:v>-1.6094379124340998</c:v>
                </c:pt>
                <c:pt idx="65">
                  <c:v>-2.3608540011180197</c:v>
                </c:pt>
                <c:pt idx="66">
                  <c:v>-2.6119063405493081</c:v>
                </c:pt>
                <c:pt idx="67">
                  <c:v>-1.425008873300581</c:v>
                </c:pt>
                <c:pt idx="68">
                  <c:v>-1.8294997972108598</c:v>
                </c:pt>
                <c:pt idx="69">
                  <c:v>-1.3437347467010938</c:v>
                </c:pt>
                <c:pt idx="70">
                  <c:v>-1.346020461981976</c:v>
                </c:pt>
                <c:pt idx="71">
                  <c:v>-1.5881605139868396</c:v>
                </c:pt>
                <c:pt idx="72">
                  <c:v>-2.3223877202902248</c:v>
                </c:pt>
                <c:pt idx="73">
                  <c:v>-1.5328978353117741</c:v>
                </c:pt>
                <c:pt idx="74">
                  <c:v>-1.690290009063196</c:v>
                </c:pt>
                <c:pt idx="75">
                  <c:v>-1.4328143767547834</c:v>
                </c:pt>
                <c:pt idx="76">
                  <c:v>-2.3150076129926025</c:v>
                </c:pt>
                <c:pt idx="77">
                  <c:v>-1.2896675254308201</c:v>
                </c:pt>
                <c:pt idx="78">
                  <c:v>-1.2697605448639391</c:v>
                </c:pt>
                <c:pt idx="79">
                  <c:v>-1.446918982936326</c:v>
                </c:pt>
                <c:pt idx="80">
                  <c:v>-2.545531271604518</c:v>
                </c:pt>
                <c:pt idx="81">
                  <c:v>-1.4375876555074119</c:v>
                </c:pt>
                <c:pt idx="82">
                  <c:v>-1.4008931605410433</c:v>
                </c:pt>
                <c:pt idx="83">
                  <c:v>-1.6863989535702504</c:v>
                </c:pt>
                <c:pt idx="84">
                  <c:v>-1.4060969884160699</c:v>
                </c:pt>
                <c:pt idx="85">
                  <c:v>-2.2284771208403242</c:v>
                </c:pt>
                <c:pt idx="86">
                  <c:v>-1.9715525796686761</c:v>
                </c:pt>
                <c:pt idx="87">
                  <c:v>-1.1909856087991249</c:v>
                </c:pt>
                <c:pt idx="88">
                  <c:v>-1.9951003932460838</c:v>
                </c:pt>
                <c:pt idx="89">
                  <c:v>-1.8123787564307907</c:v>
                </c:pt>
                <c:pt idx="90">
                  <c:v>-0.3746934494414107</c:v>
                </c:pt>
                <c:pt idx="91">
                  <c:v>-0.96825047080486604</c:v>
                </c:pt>
                <c:pt idx="92">
                  <c:v>-1.0874389880699658</c:v>
                </c:pt>
                <c:pt idx="93">
                  <c:v>-0.86808863005628956</c:v>
                </c:pt>
                <c:pt idx="94">
                  <c:v>-0.935460647981875</c:v>
                </c:pt>
                <c:pt idx="95">
                  <c:v>-1.2074151485169089</c:v>
                </c:pt>
              </c:numCache>
            </c:numRef>
          </c:yVal>
          <c:smooth val="0"/>
        </c:ser>
        <c:ser>
          <c:idx val="3"/>
          <c:order val="1"/>
          <c:tx>
            <c:strRef>
              <c:f>Panamaex!$BU$1</c:f>
              <c:strCache>
                <c:ptCount val="1"/>
                <c:pt idx="0">
                  <c:v>PrLnP/TP</c:v>
                </c:pt>
              </c:strCache>
            </c:strRef>
          </c:tx>
          <c:spPr>
            <a:ln w="28575">
              <a:solidFill>
                <a:schemeClr val="tx1"/>
              </a:solidFill>
            </a:ln>
          </c:spPr>
          <c:marker>
            <c:symbol val="none"/>
          </c:marker>
          <c:xVal>
            <c:numRef>
              <c:f>Panamaex!$BQ$2:$BQ$97</c:f>
              <c:numCache>
                <c:formatCode>General</c:formatCode>
                <c:ptCount val="96"/>
                <c:pt idx="0">
                  <c:v>2.8332133440562162</c:v>
                </c:pt>
                <c:pt idx="1">
                  <c:v>2.9444389791664403</c:v>
                </c:pt>
                <c:pt idx="2">
                  <c:v>3.044522437723423</c:v>
                </c:pt>
                <c:pt idx="3">
                  <c:v>3.044522437723423</c:v>
                </c:pt>
                <c:pt idx="4">
                  <c:v>3.1354942159291497</c:v>
                </c:pt>
                <c:pt idx="5">
                  <c:v>3.1780538303479458</c:v>
                </c:pt>
                <c:pt idx="6">
                  <c:v>3.1780538303479458</c:v>
                </c:pt>
                <c:pt idx="7">
                  <c:v>3.1780538303479458</c:v>
                </c:pt>
                <c:pt idx="8">
                  <c:v>3.1780538303479458</c:v>
                </c:pt>
                <c:pt idx="9">
                  <c:v>3.1780538303479458</c:v>
                </c:pt>
                <c:pt idx="10">
                  <c:v>3.2580965380214852</c:v>
                </c:pt>
                <c:pt idx="11">
                  <c:v>3.2580965380214852</c:v>
                </c:pt>
                <c:pt idx="12">
                  <c:v>3.2580965380214852</c:v>
                </c:pt>
                <c:pt idx="13">
                  <c:v>3.2580965380214852</c:v>
                </c:pt>
                <c:pt idx="14">
                  <c:v>3.2580965380214852</c:v>
                </c:pt>
                <c:pt idx="15">
                  <c:v>3.2958368660043291</c:v>
                </c:pt>
                <c:pt idx="16">
                  <c:v>3.2958368660043291</c:v>
                </c:pt>
                <c:pt idx="17">
                  <c:v>3.2958368660043291</c:v>
                </c:pt>
                <c:pt idx="18">
                  <c:v>3.2958368660043291</c:v>
                </c:pt>
                <c:pt idx="19">
                  <c:v>3.3322045101751967</c:v>
                </c:pt>
                <c:pt idx="20">
                  <c:v>3.3322045101751967</c:v>
                </c:pt>
                <c:pt idx="21">
                  <c:v>3.3322045101751967</c:v>
                </c:pt>
                <c:pt idx="22">
                  <c:v>3.3322045101751967</c:v>
                </c:pt>
                <c:pt idx="23">
                  <c:v>3.3322045101751967</c:v>
                </c:pt>
                <c:pt idx="24">
                  <c:v>3.3322045101751967</c:v>
                </c:pt>
                <c:pt idx="25">
                  <c:v>3.3672958299864741</c:v>
                </c:pt>
                <c:pt idx="26">
                  <c:v>3.3672958299864741</c:v>
                </c:pt>
                <c:pt idx="27">
                  <c:v>3.3672958299864741</c:v>
                </c:pt>
                <c:pt idx="28">
                  <c:v>3.3672958299864741</c:v>
                </c:pt>
                <c:pt idx="29">
                  <c:v>3.4011973816621612</c:v>
                </c:pt>
                <c:pt idx="30">
                  <c:v>3.4011973816621612</c:v>
                </c:pt>
                <c:pt idx="31">
                  <c:v>3.4011973816621612</c:v>
                </c:pt>
                <c:pt idx="32">
                  <c:v>3.4011973816621612</c:v>
                </c:pt>
                <c:pt idx="33">
                  <c:v>3.4011973816621612</c:v>
                </c:pt>
                <c:pt idx="34">
                  <c:v>3.4339872044851472</c:v>
                </c:pt>
                <c:pt idx="35">
                  <c:v>3.4339872044851472</c:v>
                </c:pt>
                <c:pt idx="36">
                  <c:v>3.4339872044851472</c:v>
                </c:pt>
                <c:pt idx="37">
                  <c:v>3.4657359027997265</c:v>
                </c:pt>
                <c:pt idx="38">
                  <c:v>3.4657359027997265</c:v>
                </c:pt>
                <c:pt idx="39">
                  <c:v>3.4657359027997265</c:v>
                </c:pt>
                <c:pt idx="40">
                  <c:v>3.4657359027997265</c:v>
                </c:pt>
                <c:pt idx="41">
                  <c:v>3.4657359027997265</c:v>
                </c:pt>
                <c:pt idx="42">
                  <c:v>3.4965075614664802</c:v>
                </c:pt>
                <c:pt idx="43">
                  <c:v>3.4965075614664802</c:v>
                </c:pt>
                <c:pt idx="44">
                  <c:v>3.4965075614664802</c:v>
                </c:pt>
                <c:pt idx="45">
                  <c:v>3.4965075614664802</c:v>
                </c:pt>
                <c:pt idx="46">
                  <c:v>3.4965075614664802</c:v>
                </c:pt>
                <c:pt idx="47">
                  <c:v>3.4965075614664802</c:v>
                </c:pt>
                <c:pt idx="48">
                  <c:v>3.5263605246161607</c:v>
                </c:pt>
                <c:pt idx="49">
                  <c:v>3.5553480614894135</c:v>
                </c:pt>
                <c:pt idx="50">
                  <c:v>3.5553480614894135</c:v>
                </c:pt>
                <c:pt idx="51">
                  <c:v>3.5553480614894135</c:v>
                </c:pt>
                <c:pt idx="52">
                  <c:v>3.5553480614894135</c:v>
                </c:pt>
                <c:pt idx="53">
                  <c:v>3.5835189384561099</c:v>
                </c:pt>
                <c:pt idx="54">
                  <c:v>3.5835189384561099</c:v>
                </c:pt>
                <c:pt idx="55">
                  <c:v>3.6109179126442243</c:v>
                </c:pt>
                <c:pt idx="56">
                  <c:v>3.6109179126442243</c:v>
                </c:pt>
                <c:pt idx="57">
                  <c:v>3.6375861597263892</c:v>
                </c:pt>
                <c:pt idx="58">
                  <c:v>3.6375861597263892</c:v>
                </c:pt>
                <c:pt idx="59">
                  <c:v>3.663561646129704</c:v>
                </c:pt>
                <c:pt idx="60">
                  <c:v>3.6888794541139371</c:v>
                </c:pt>
                <c:pt idx="61">
                  <c:v>3.6888794541139371</c:v>
                </c:pt>
                <c:pt idx="62">
                  <c:v>3.7135720667043555</c:v>
                </c:pt>
                <c:pt idx="63">
                  <c:v>3.7135720667043555</c:v>
                </c:pt>
                <c:pt idx="64">
                  <c:v>3.7135720667043555</c:v>
                </c:pt>
                <c:pt idx="65">
                  <c:v>3.7135720667043555</c:v>
                </c:pt>
                <c:pt idx="66">
                  <c:v>3.7135720667043555</c:v>
                </c:pt>
                <c:pt idx="67">
                  <c:v>3.7376696182833684</c:v>
                </c:pt>
                <c:pt idx="68">
                  <c:v>3.7376696182833684</c:v>
                </c:pt>
                <c:pt idx="69">
                  <c:v>3.7376696182833684</c:v>
                </c:pt>
                <c:pt idx="70">
                  <c:v>3.7376696182833684</c:v>
                </c:pt>
                <c:pt idx="71">
                  <c:v>3.7612001156935624</c:v>
                </c:pt>
                <c:pt idx="72">
                  <c:v>3.7612001156935624</c:v>
                </c:pt>
                <c:pt idx="73">
                  <c:v>3.7612001156935624</c:v>
                </c:pt>
                <c:pt idx="74">
                  <c:v>3.7841896339182597</c:v>
                </c:pt>
                <c:pt idx="75">
                  <c:v>3.8066624897702246</c:v>
                </c:pt>
                <c:pt idx="76">
                  <c:v>3.8066624897702246</c:v>
                </c:pt>
                <c:pt idx="77">
                  <c:v>3.8066624897702246</c:v>
                </c:pt>
                <c:pt idx="78">
                  <c:v>3.8286413964890937</c:v>
                </c:pt>
                <c:pt idx="79">
                  <c:v>3.8286413964890937</c:v>
                </c:pt>
                <c:pt idx="80">
                  <c:v>3.8286413964890937</c:v>
                </c:pt>
                <c:pt idx="81">
                  <c:v>3.8501476017100584</c:v>
                </c:pt>
                <c:pt idx="82">
                  <c:v>3.9318256327243177</c:v>
                </c:pt>
                <c:pt idx="83">
                  <c:v>3.9512437185814275</c:v>
                </c:pt>
                <c:pt idx="84">
                  <c:v>4.0253516907351496</c:v>
                </c:pt>
                <c:pt idx="85">
                  <c:v>4.1271343850449673</c:v>
                </c:pt>
                <c:pt idx="86">
                  <c:v>4.1588830833596724</c:v>
                </c:pt>
                <c:pt idx="87">
                  <c:v>4.1896547420264252</c:v>
                </c:pt>
                <c:pt idx="88">
                  <c:v>4.2484952420493585</c:v>
                </c:pt>
                <c:pt idx="89">
                  <c:v>4.2766661190161832</c:v>
                </c:pt>
                <c:pt idx="90">
                  <c:v>4.2766661190161832</c:v>
                </c:pt>
                <c:pt idx="91">
                  <c:v>4.290459441148391</c:v>
                </c:pt>
                <c:pt idx="92">
                  <c:v>4.3438054218536903</c:v>
                </c:pt>
                <c:pt idx="93">
                  <c:v>4.4308167988433134</c:v>
                </c:pt>
                <c:pt idx="94">
                  <c:v>4.4308167988433134</c:v>
                </c:pt>
                <c:pt idx="95">
                  <c:v>4.5432947822701175</c:v>
                </c:pt>
              </c:numCache>
            </c:numRef>
          </c:xVal>
          <c:yVal>
            <c:numRef>
              <c:f>Panamaex!$BU$2:$BU$97</c:f>
              <c:numCache>
                <c:formatCode>General</c:formatCode>
                <c:ptCount val="96"/>
                <c:pt idx="0">
                  <c:v>-2.5594080557433627</c:v>
                </c:pt>
                <c:pt idx="1">
                  <c:v>-2.4645988294925281</c:v>
                </c:pt>
                <c:pt idx="2">
                  <c:v>-2.3792872441112278</c:v>
                </c:pt>
                <c:pt idx="3">
                  <c:v>-2.3792872441112278</c:v>
                </c:pt>
                <c:pt idx="4">
                  <c:v>-2.3017424956024777</c:v>
                </c:pt>
                <c:pt idx="5">
                  <c:v>-2.2654644909088577</c:v>
                </c:pt>
                <c:pt idx="6">
                  <c:v>-2.2654644909088577</c:v>
                </c:pt>
                <c:pt idx="7">
                  <c:v>-2.2654644909088577</c:v>
                </c:pt>
                <c:pt idx="8">
                  <c:v>-2.2654644909088577</c:v>
                </c:pt>
                <c:pt idx="9">
                  <c:v>-2.2654644909088577</c:v>
                </c:pt>
                <c:pt idx="10">
                  <c:v>-2.1972357307491235</c:v>
                </c:pt>
                <c:pt idx="11">
                  <c:v>-2.1972357307491235</c:v>
                </c:pt>
                <c:pt idx="12">
                  <c:v>-2.1972357307491235</c:v>
                </c:pt>
                <c:pt idx="13">
                  <c:v>-2.1972357307491235</c:v>
                </c:pt>
                <c:pt idx="14">
                  <c:v>-2.1972357307491235</c:v>
                </c:pt>
                <c:pt idx="15">
                  <c:v>-2.1650657072562431</c:v>
                </c:pt>
                <c:pt idx="16">
                  <c:v>-2.1650657072562431</c:v>
                </c:pt>
                <c:pt idx="17">
                  <c:v>-2.1650657072562431</c:v>
                </c:pt>
                <c:pt idx="18">
                  <c:v>-2.1650657072562431</c:v>
                </c:pt>
                <c:pt idx="19">
                  <c:v>-2.134065765552251</c:v>
                </c:pt>
                <c:pt idx="20">
                  <c:v>-2.134065765552251</c:v>
                </c:pt>
                <c:pt idx="21">
                  <c:v>-2.134065765552251</c:v>
                </c:pt>
                <c:pt idx="22">
                  <c:v>-2.134065765552251</c:v>
                </c:pt>
                <c:pt idx="23">
                  <c:v>-2.134065765552251</c:v>
                </c:pt>
                <c:pt idx="24">
                  <c:v>-2.134065765552251</c:v>
                </c:pt>
                <c:pt idx="25">
                  <c:v>-2.1041537684112774</c:v>
                </c:pt>
                <c:pt idx="26">
                  <c:v>-2.1041537684112774</c:v>
                </c:pt>
                <c:pt idx="27">
                  <c:v>-2.1041537684112774</c:v>
                </c:pt>
                <c:pt idx="28">
                  <c:v>-2.1041537684112774</c:v>
                </c:pt>
                <c:pt idx="29">
                  <c:v>-2.0752559349225956</c:v>
                </c:pt>
                <c:pt idx="30">
                  <c:v>-2.0752559349225956</c:v>
                </c:pt>
                <c:pt idx="31">
                  <c:v>-2.0752559349225956</c:v>
                </c:pt>
                <c:pt idx="32">
                  <c:v>-2.0752559349225956</c:v>
                </c:pt>
                <c:pt idx="33">
                  <c:v>-2.0752559349225956</c:v>
                </c:pt>
                <c:pt idx="34">
                  <c:v>-2.0473057440546212</c:v>
                </c:pt>
                <c:pt idx="35">
                  <c:v>-2.0473057440546212</c:v>
                </c:pt>
                <c:pt idx="36">
                  <c:v>-2.0473057440546212</c:v>
                </c:pt>
                <c:pt idx="37">
                  <c:v>-2.0202430123498827</c:v>
                </c:pt>
                <c:pt idx="38">
                  <c:v>-2.0202430123498827</c:v>
                </c:pt>
                <c:pt idx="39">
                  <c:v>-2.0202430123498827</c:v>
                </c:pt>
                <c:pt idx="40">
                  <c:v>-2.0202430123498827</c:v>
                </c:pt>
                <c:pt idx="41">
                  <c:v>-2.0202430123498827</c:v>
                </c:pt>
                <c:pt idx="42">
                  <c:v>-1.9940131135881685</c:v>
                </c:pt>
                <c:pt idx="43">
                  <c:v>-1.9940131135881685</c:v>
                </c:pt>
                <c:pt idx="44">
                  <c:v>-1.9940131135881685</c:v>
                </c:pt>
                <c:pt idx="45">
                  <c:v>-1.9940131135881685</c:v>
                </c:pt>
                <c:pt idx="46">
                  <c:v>-1.9940131135881685</c:v>
                </c:pt>
                <c:pt idx="47">
                  <c:v>-1.9940131135881685</c:v>
                </c:pt>
                <c:pt idx="48">
                  <c:v>-1.9685663149727919</c:v>
                </c:pt>
                <c:pt idx="49">
                  <c:v>-1.943857209566058</c:v>
                </c:pt>
                <c:pt idx="50">
                  <c:v>-1.943857209566058</c:v>
                </c:pt>
                <c:pt idx="51">
                  <c:v>-1.943857209566058</c:v>
                </c:pt>
                <c:pt idx="52">
                  <c:v>-1.943857209566058</c:v>
                </c:pt>
                <c:pt idx="53">
                  <c:v>-1.919844228697249</c:v>
                </c:pt>
                <c:pt idx="54">
                  <c:v>-1.919844228697249</c:v>
                </c:pt>
                <c:pt idx="55">
                  <c:v>-1.8964892211914341</c:v>
                </c:pt>
                <c:pt idx="56">
                  <c:v>-1.8964892211914341</c:v>
                </c:pt>
                <c:pt idx="57">
                  <c:v>-1.8737570887219561</c:v>
                </c:pt>
                <c:pt idx="58">
                  <c:v>-1.8737570887219561</c:v>
                </c:pt>
                <c:pt idx="59">
                  <c:v>-1.8516154685375301</c:v>
                </c:pt>
                <c:pt idx="60">
                  <c:v>-1.8300344563636799</c:v>
                </c:pt>
                <c:pt idx="61">
                  <c:v>-1.8300344563636799</c:v>
                </c:pt>
                <c:pt idx="62">
                  <c:v>-1.8089863635253267</c:v>
                </c:pt>
                <c:pt idx="63">
                  <c:v>-1.8089863635253267</c:v>
                </c:pt>
                <c:pt idx="64">
                  <c:v>-1.8089863635253267</c:v>
                </c:pt>
                <c:pt idx="65">
                  <c:v>-1.8089863635253267</c:v>
                </c:pt>
                <c:pt idx="66">
                  <c:v>-1.8089863635253267</c:v>
                </c:pt>
                <c:pt idx="67">
                  <c:v>-1.7884455033406796</c:v>
                </c:pt>
                <c:pt idx="68">
                  <c:v>-1.7884455033406796</c:v>
                </c:pt>
                <c:pt idx="69">
                  <c:v>-1.7884455033406796</c:v>
                </c:pt>
                <c:pt idx="70">
                  <c:v>-1.7884455033406796</c:v>
                </c:pt>
                <c:pt idx="71">
                  <c:v>-1.7683880026525722</c:v>
                </c:pt>
                <c:pt idx="72">
                  <c:v>-1.7683880026525722</c:v>
                </c:pt>
                <c:pt idx="73">
                  <c:v>-1.7683880026525722</c:v>
                </c:pt>
                <c:pt idx="74">
                  <c:v>-1.7487916350291484</c:v>
                </c:pt>
                <c:pt idx="75">
                  <c:v>-1.729635672711062</c:v>
                </c:pt>
                <c:pt idx="76">
                  <c:v>-1.729635672711062</c:v>
                </c:pt>
                <c:pt idx="77">
                  <c:v>-1.729635672711062</c:v>
                </c:pt>
                <c:pt idx="78">
                  <c:v>-1.7109007548319253</c:v>
                </c:pt>
                <c:pt idx="79">
                  <c:v>-1.7109007548319253</c:v>
                </c:pt>
                <c:pt idx="80">
                  <c:v>-1.7109007548319253</c:v>
                </c:pt>
                <c:pt idx="81">
                  <c:v>-1.6925687698127478</c:v>
                </c:pt>
                <c:pt idx="82">
                  <c:v>-1.6229460527611974</c:v>
                </c:pt>
                <c:pt idx="83">
                  <c:v>-1.6063939899785746</c:v>
                </c:pt>
                <c:pt idx="84">
                  <c:v>-1.5432240247816784</c:v>
                </c:pt>
                <c:pt idx="85">
                  <c:v>-1.4564640032840204</c:v>
                </c:pt>
                <c:pt idx="86">
                  <c:v>-1.4294012715792836</c:v>
                </c:pt>
                <c:pt idx="87">
                  <c:v>-1.4031713728175585</c:v>
                </c:pt>
                <c:pt idx="88">
                  <c:v>-1.3530154687954761</c:v>
                </c:pt>
                <c:pt idx="89">
                  <c:v>-1.3290024879266933</c:v>
                </c:pt>
                <c:pt idx="90">
                  <c:v>-1.3290024879266933</c:v>
                </c:pt>
                <c:pt idx="91">
                  <c:v>-1.3172449987696278</c:v>
                </c:pt>
                <c:pt idx="92">
                  <c:v>-1.2717726474609488</c:v>
                </c:pt>
                <c:pt idx="93">
                  <c:v>-1.1976037625700839</c:v>
                </c:pt>
                <c:pt idx="94">
                  <c:v>-1.1976037625700839</c:v>
                </c:pt>
                <c:pt idx="95">
                  <c:v>-1.1017270290421433</c:v>
                </c:pt>
              </c:numCache>
            </c:numRef>
          </c:yVal>
          <c:smooth val="0"/>
        </c:ser>
        <c:dLbls>
          <c:showLegendKey val="0"/>
          <c:showVal val="0"/>
          <c:showCatName val="0"/>
          <c:showSerName val="0"/>
          <c:showPercent val="0"/>
          <c:showBubbleSize val="0"/>
        </c:dLbls>
        <c:axId val="328849600"/>
        <c:axId val="328850176"/>
      </c:scatterChart>
      <c:valAx>
        <c:axId val="328849600"/>
        <c:scaling>
          <c:orientation val="minMax"/>
          <c:max val="4.5999999999999996"/>
          <c:min val="2.8"/>
        </c:scaling>
        <c:delete val="0"/>
        <c:axPos val="b"/>
        <c:title>
          <c:tx>
            <c:rich>
              <a:bodyPr/>
              <a:lstStyle/>
              <a:p>
                <a:pPr>
                  <a:defRPr sz="1200"/>
                </a:pPr>
                <a:r>
                  <a:rPr lang="en-US" sz="1200"/>
                  <a:t>Ln Amplifiable Prey Abundance</a:t>
                </a:r>
              </a:p>
            </c:rich>
          </c:tx>
          <c:overlay val="0"/>
        </c:title>
        <c:numFmt formatCode="General" sourceLinked="1"/>
        <c:majorTickMark val="out"/>
        <c:minorTickMark val="none"/>
        <c:tickLblPos val="nextTo"/>
        <c:txPr>
          <a:bodyPr rot="0" vert="horz"/>
          <a:lstStyle/>
          <a:p>
            <a:pPr>
              <a:defRPr sz="1200" b="1" i="0" u="none" strike="noStrike" baseline="0">
                <a:solidFill>
                  <a:srgbClr val="000000"/>
                </a:solidFill>
                <a:latin typeface="Calibri"/>
                <a:ea typeface="Calibri"/>
                <a:cs typeface="Calibri"/>
              </a:defRPr>
            </a:pPr>
            <a:endParaRPr lang="en-US"/>
          </a:p>
        </c:txPr>
        <c:crossAx val="328850176"/>
        <c:crossesAt val="-3.5"/>
        <c:crossBetween val="midCat"/>
      </c:valAx>
      <c:valAx>
        <c:axId val="328850176"/>
        <c:scaling>
          <c:orientation val="minMax"/>
          <c:max val="0"/>
          <c:min val="-3.5"/>
        </c:scaling>
        <c:delete val="0"/>
        <c:axPos val="l"/>
        <c:title>
          <c:tx>
            <c:rich>
              <a:bodyPr rot="-5400000" vert="horz"/>
              <a:lstStyle/>
              <a:p>
                <a:pPr>
                  <a:defRPr sz="1200"/>
                </a:pPr>
                <a:r>
                  <a:rPr lang="en-US" sz="1200"/>
                  <a:t>Ln Predator-Target Prey Ratio</a:t>
                </a:r>
              </a:p>
            </c:rich>
          </c:tx>
          <c:overlay val="0"/>
        </c:title>
        <c:numFmt formatCode="General" sourceLinked="1"/>
        <c:majorTickMark val="out"/>
        <c:minorTickMark val="none"/>
        <c:tickLblPos val="nextTo"/>
        <c:spPr>
          <a:ln>
            <a:solidFill>
              <a:schemeClr val="tx1"/>
            </a:solidFill>
          </a:ln>
        </c:spPr>
        <c:txPr>
          <a:bodyPr/>
          <a:lstStyle/>
          <a:p>
            <a:pPr>
              <a:defRPr sz="1200" b="1"/>
            </a:pPr>
            <a:endParaRPr lang="en-US"/>
          </a:p>
        </c:txPr>
        <c:crossAx val="328849600"/>
        <c:crossesAt val="2.8"/>
        <c:crossBetween val="midCat"/>
      </c:valAx>
    </c:plotArea>
    <c:plotVisOnly val="1"/>
    <c:dispBlanksAs val="gap"/>
    <c:showDLblsOverMax val="0"/>
  </c:chart>
  <c:externalData r:id="rId2">
    <c:autoUpdate val="0"/>
  </c:externalData>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image" Target="../media/image9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0.emf"/></Relationships>
</file>

<file path=ppt/drawings/drawing1.xml><?xml version="1.0" encoding="utf-8"?>
<c:userShapes xmlns:c="http://schemas.openxmlformats.org/drawingml/2006/chart">
  <cdr:relSizeAnchor xmlns:cdr="http://schemas.openxmlformats.org/drawingml/2006/chartDrawing">
    <cdr:from>
      <cdr:x>0.01173</cdr:x>
      <cdr:y>0.03245</cdr:y>
    </cdr:from>
    <cdr:to>
      <cdr:x>1</cdr:x>
      <cdr:y>0.74653</cdr:y>
    </cdr:to>
    <cdr:grpSp>
      <cdr:nvGrpSpPr>
        <cdr:cNvPr id="45" name="Group 4"/>
        <cdr:cNvGrpSpPr>
          <a:grpSpLocks xmlns:a="http://schemas.openxmlformats.org/drawingml/2006/main"/>
        </cdr:cNvGrpSpPr>
      </cdr:nvGrpSpPr>
      <cdr:grpSpPr bwMode="auto">
        <a:xfrm xmlns:a="http://schemas.openxmlformats.org/drawingml/2006/main">
          <a:off x="53630" y="89326"/>
          <a:ext cx="4518370" cy="1965666"/>
          <a:chOff x="9510" y="19104"/>
          <a:chExt cx="4524405" cy="1949761"/>
        </a:xfrm>
      </cdr:grpSpPr>
    </cdr:grpSp>
  </cdr:relSizeAnchor>
  <cdr:relSizeAnchor xmlns:cdr="http://schemas.openxmlformats.org/drawingml/2006/chartDrawing">
    <cdr:from>
      <cdr:x>0.01173</cdr:x>
      <cdr:y>0.03953</cdr:y>
    </cdr:from>
    <cdr:to>
      <cdr:x>0.97298</cdr:x>
      <cdr:y>0.77541</cdr:y>
    </cdr:to>
    <cdr:grpSp>
      <cdr:nvGrpSpPr>
        <cdr:cNvPr id="1270786" name="Group 4"/>
        <cdr:cNvGrpSpPr>
          <a:grpSpLocks xmlns:a="http://schemas.openxmlformats.org/drawingml/2006/main"/>
        </cdr:cNvGrpSpPr>
      </cdr:nvGrpSpPr>
      <cdr:grpSpPr bwMode="auto">
        <a:xfrm xmlns:a="http://schemas.openxmlformats.org/drawingml/2006/main">
          <a:off x="53630" y="108815"/>
          <a:ext cx="4394835" cy="2025675"/>
          <a:chOff x="9510" y="-118293"/>
          <a:chExt cx="4400720" cy="2087158"/>
        </a:xfrm>
      </cdr:grpSpPr>
      <cdr:sp macro="" textlink="">
        <cdr:nvSpPr>
          <cdr:cNvPr id="2" name="TextBox 1"/>
          <cdr:cNvSpPr txBox="1"/>
        </cdr:nvSpPr>
        <cdr:spPr>
          <a:xfrm xmlns:a="http://schemas.openxmlformats.org/drawingml/2006/main">
            <a:off x="2019440" y="1615195"/>
            <a:ext cx="2390790" cy="35367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200" b="1"/>
              <a:t>y=-4.97+0.852 x; R</a:t>
            </a:r>
            <a:r>
              <a:rPr lang="en-US" sz="1200" b="1" baseline="30000"/>
              <a:t>2</a:t>
            </a:r>
            <a:r>
              <a:rPr lang="en-US" sz="1200" b="1"/>
              <a:t>=0.33; p&lt;0.0001</a:t>
            </a:r>
          </a:p>
        </cdr:txBody>
      </cdr:sp>
      <cdr:sp macro="" textlink="">
        <cdr:nvSpPr>
          <cdr:cNvPr id="3" name="TextBox 2"/>
          <cdr:cNvSpPr txBox="1"/>
        </cdr:nvSpPr>
        <cdr:spPr>
          <a:xfrm xmlns:a="http://schemas.openxmlformats.org/drawingml/2006/main">
            <a:off x="9510" y="-118293"/>
            <a:ext cx="285750" cy="286751"/>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400" b="1" dirty="0" smtClean="0"/>
              <a:t>B</a:t>
            </a:r>
            <a:endParaRPr lang="en-US" sz="1400" b="1" dirty="0"/>
          </a:p>
        </cdr:txBody>
      </cdr: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D11D4A-95C9-40B3-872E-041E0FDB8A9F}" type="datetimeFigureOut">
              <a:rPr lang="en-US" smtClean="0"/>
              <a:pPr/>
              <a:t>6/24/2015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809A67-4457-4C38-9ED5-8FDEC61A230B}" type="slidenum">
              <a:rPr lang="en-US" smtClean="0"/>
              <a:pPr/>
              <a:t>‹#›</a:t>
            </a:fld>
            <a:endParaRPr lang="en-US"/>
          </a:p>
        </p:txBody>
      </p:sp>
    </p:spTree>
    <p:extLst>
      <p:ext uri="{BB962C8B-B14F-4D97-AF65-F5344CB8AC3E}">
        <p14:creationId xmlns:p14="http://schemas.microsoft.com/office/powerpoint/2010/main" val="3385232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plpnemweb.ucdavis.edu/nemaplex/Ecology/foodwebs.htm"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plpnemweb.ucdavis.edu/nemaplex/Mangmnt/Biologic.htm"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80000"/>
              </a:lnSpc>
            </a:pPr>
            <a:r>
              <a:rPr lang="en-US" sz="1100" smtClean="0"/>
              <a:t>30 min talk</a:t>
            </a:r>
          </a:p>
          <a:p>
            <a:pPr>
              <a:lnSpc>
                <a:spcPct val="80000"/>
              </a:lnSpc>
            </a:pPr>
            <a:r>
              <a:rPr lang="en-US" sz="1100" smtClean="0"/>
              <a:t>Interactions:</a:t>
            </a:r>
          </a:p>
          <a:p>
            <a:pPr>
              <a:lnSpc>
                <a:spcPct val="80000"/>
              </a:lnSpc>
            </a:pPr>
            <a:r>
              <a:rPr lang="en-US" sz="1100" smtClean="0"/>
              <a:t>Nematodes affect other organisms, other organisms affect nematodes</a:t>
            </a:r>
          </a:p>
          <a:p>
            <a:pPr>
              <a:lnSpc>
                <a:spcPct val="80000"/>
              </a:lnSpc>
            </a:pPr>
            <a:r>
              <a:rPr lang="en-US" sz="1100" smtClean="0"/>
              <a:t>Nematodes feed on plants – plants provide food for nematodes.</a:t>
            </a:r>
          </a:p>
          <a:p>
            <a:pPr>
              <a:lnSpc>
                <a:spcPct val="80000"/>
              </a:lnSpc>
            </a:pPr>
            <a:r>
              <a:rPr lang="en-US" sz="1100" smtClean="0"/>
              <a:t>Nematodes feed on bacteria, nematodes farm bacteria – in soil, insects, </a:t>
            </a:r>
          </a:p>
          <a:p>
            <a:pPr>
              <a:lnSpc>
                <a:spcPct val="80000"/>
              </a:lnSpc>
            </a:pPr>
            <a:r>
              <a:rPr lang="en-US" sz="1100" smtClean="0"/>
              <a:t>bacteria feed nematodes, bacteria kill nematodes</a:t>
            </a:r>
          </a:p>
          <a:p>
            <a:pPr>
              <a:lnSpc>
                <a:spcPct val="80000"/>
              </a:lnSpc>
            </a:pPr>
            <a:r>
              <a:rPr lang="en-US" sz="1100" smtClean="0"/>
              <a:t>Nematodes feed on fungi and are fed upon by fungi.</a:t>
            </a:r>
          </a:p>
          <a:p>
            <a:pPr>
              <a:lnSpc>
                <a:spcPct val="80000"/>
              </a:lnSpc>
            </a:pPr>
            <a:r>
              <a:rPr lang="en-US" sz="1100" smtClean="0"/>
              <a:t>Nematodes feed on protozoa and microarthropods, tardigrades, mites, </a:t>
            </a:r>
          </a:p>
          <a:p>
            <a:pPr>
              <a:lnSpc>
                <a:spcPct val="80000"/>
              </a:lnSpc>
            </a:pPr>
            <a:r>
              <a:rPr lang="en-US" sz="1100" smtClean="0"/>
              <a:t>collembola and are fed upon</a:t>
            </a:r>
          </a:p>
          <a:p>
            <a:pPr>
              <a:lnSpc>
                <a:spcPct val="80000"/>
              </a:lnSpc>
            </a:pPr>
            <a:endParaRPr lang="en-US" sz="1100" smtClean="0"/>
          </a:p>
          <a:p>
            <a:pPr>
              <a:lnSpc>
                <a:spcPct val="80000"/>
              </a:lnSpc>
            </a:pPr>
            <a:r>
              <a:rPr lang="en-US" sz="1100" smtClean="0"/>
              <a:t>What are the ecosystem effects (effects on functions)?</a:t>
            </a:r>
          </a:p>
          <a:p>
            <a:pPr>
              <a:lnSpc>
                <a:spcPct val="80000"/>
              </a:lnSpc>
            </a:pPr>
            <a:r>
              <a:rPr lang="en-US" sz="1100" smtClean="0"/>
              <a:t>Enrichment</a:t>
            </a:r>
          </a:p>
          <a:p>
            <a:pPr>
              <a:lnSpc>
                <a:spcPct val="80000"/>
              </a:lnSpc>
            </a:pPr>
            <a:r>
              <a:rPr lang="en-US" sz="1100" smtClean="0"/>
              <a:t>Movement of and to resources</a:t>
            </a:r>
          </a:p>
          <a:p>
            <a:pPr>
              <a:lnSpc>
                <a:spcPct val="80000"/>
              </a:lnSpc>
            </a:pPr>
            <a:r>
              <a:rPr lang="en-US" sz="1100" smtClean="0"/>
              <a:t>Nutrient and carbon cycling</a:t>
            </a:r>
          </a:p>
          <a:p>
            <a:pPr>
              <a:lnSpc>
                <a:spcPct val="80000"/>
              </a:lnSpc>
            </a:pPr>
            <a:r>
              <a:rPr lang="en-US" sz="1100" smtClean="0"/>
              <a:t>Nutrient and carbon movement and sequestration</a:t>
            </a:r>
          </a:p>
          <a:p>
            <a:pPr>
              <a:lnSpc>
                <a:spcPct val="80000"/>
              </a:lnSpc>
            </a:pPr>
            <a:endParaRPr lang="en-US" sz="1100" smtClean="0"/>
          </a:p>
          <a:p>
            <a:pPr>
              <a:lnSpc>
                <a:spcPct val="80000"/>
              </a:lnSpc>
            </a:pPr>
            <a:r>
              <a:rPr lang="en-US" sz="1100" smtClean="0"/>
              <a:t>Effects on services?</a:t>
            </a:r>
          </a:p>
          <a:p>
            <a:pPr>
              <a:lnSpc>
                <a:spcPct val="80000"/>
              </a:lnSpc>
            </a:pPr>
            <a:endParaRPr lang="en-US" sz="1100" smtClean="0"/>
          </a:p>
          <a:p>
            <a:pPr>
              <a:lnSpc>
                <a:spcPct val="80000"/>
              </a:lnSpc>
            </a:pPr>
            <a:r>
              <a:rPr lang="en-US" sz="1100" smtClean="0"/>
              <a:t>Antagonists of nematodes occur in many groups of organisms that are components of the </a:t>
            </a:r>
            <a:r>
              <a:rPr lang="en-US" sz="1100" smtClean="0">
                <a:hlinkClick r:id="rId3" action="ppaction://hlinkfile"/>
              </a:rPr>
              <a:t>soil food web</a:t>
            </a:r>
            <a:r>
              <a:rPr lang="en-US" sz="1100" smtClean="0"/>
              <a:t>.  </a:t>
            </a:r>
          </a:p>
          <a:p>
            <a:pPr>
              <a:lnSpc>
                <a:spcPct val="80000"/>
              </a:lnSpc>
            </a:pPr>
            <a:r>
              <a:rPr lang="en-US" sz="1100" smtClean="0"/>
              <a:t>The interactions of many soil organisms results in biological buffering or regulation of the nematode population through the mechanisms of </a:t>
            </a:r>
            <a:r>
              <a:rPr lang="en-US" sz="1100" i="1" smtClean="0">
                <a:hlinkClick r:id="rId4" action="ppaction://hlinkfile"/>
              </a:rPr>
              <a:t>Exploitation</a:t>
            </a:r>
            <a:r>
              <a:rPr lang="en-US" sz="1100" smtClean="0"/>
              <a:t>, </a:t>
            </a:r>
            <a:r>
              <a:rPr lang="en-US" sz="1100" i="1" smtClean="0">
                <a:hlinkClick r:id="rId4" action="ppaction://hlinkfile"/>
              </a:rPr>
              <a:t>Competition</a:t>
            </a:r>
            <a:r>
              <a:rPr lang="en-US" sz="1100" smtClean="0"/>
              <a:t>, and </a:t>
            </a:r>
            <a:r>
              <a:rPr lang="en-US" sz="1100" i="1" smtClean="0">
                <a:hlinkClick r:id="rId4" action="ppaction://hlinkfile"/>
              </a:rPr>
              <a:t>Antibiosis</a:t>
            </a:r>
            <a:endParaRPr lang="en-US" sz="1100" smtClean="0"/>
          </a:p>
          <a:p>
            <a:pPr>
              <a:lnSpc>
                <a:spcPct val="80000"/>
              </a:lnSpc>
            </a:pPr>
            <a:endParaRPr lang="en-US" sz="1100" smtClean="0"/>
          </a:p>
        </p:txBody>
      </p:sp>
      <p:sp>
        <p:nvSpPr>
          <p:cNvPr id="4506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B335B75-5787-4119-985E-1A843CBD11AC}" type="slidenum">
              <a:rPr lang="en-US" sz="1200"/>
              <a:pPr algn="r"/>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B1DE227-0916-40B2-A2AC-5F06F857C127}" type="slidenum">
              <a:rPr lang="en-US"/>
              <a:pPr/>
              <a:t>28</a:t>
            </a:fld>
            <a:endParaRPr lang="en-US"/>
          </a:p>
        </p:txBody>
      </p:sp>
      <p:sp>
        <p:nvSpPr>
          <p:cNvPr id="428034" name="Rectangle 2"/>
          <p:cNvSpPr>
            <a:spLocks noGrp="1" noRot="1" noChangeAspect="1" noChangeArrowheads="1" noTextEdit="1"/>
          </p:cNvSpPr>
          <p:nvPr>
            <p:ph type="sldImg"/>
          </p:nvPr>
        </p:nvSpPr>
        <p:spPr>
          <a:ln/>
        </p:spPr>
      </p:sp>
      <p:sp>
        <p:nvSpPr>
          <p:cNvPr id="428035" name="Rectangle 3"/>
          <p:cNvSpPr>
            <a:spLocks noGrp="1" noChangeArrowheads="1"/>
          </p:cNvSpPr>
          <p:nvPr>
            <p:ph type="body" idx="1"/>
          </p:nvPr>
        </p:nvSpPr>
        <p:spPr>
          <a:xfrm>
            <a:off x="685800" y="4343400"/>
            <a:ext cx="5486400" cy="4114800"/>
          </a:xfrm>
        </p:spPr>
        <p:txBody>
          <a:bodyPr/>
          <a:lstStyle/>
          <a:p>
            <a:r>
              <a:rPr lang="en-US"/>
              <a:t>The same soil function can be performed by different organisms. In the experimental soil, number of dead and alive nematodes were counted 24 h after the nematodes were extracted from the soil. The ratio dead/ alive nematodes was strongly correlated with the number of tardigrades present in each sample; the higher the number of tardigrades, more dead nematodes were counted. Number of nematodes eaten by the tardigrades was higher when a high number of prey were available. </a:t>
            </a:r>
          </a:p>
        </p:txBody>
      </p:sp>
    </p:spTree>
    <p:extLst>
      <p:ext uri="{BB962C8B-B14F-4D97-AF65-F5344CB8AC3E}">
        <p14:creationId xmlns:p14="http://schemas.microsoft.com/office/powerpoint/2010/main" val="3096819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75D96D6-5BB0-4A91-A18F-96E4C4AF8BFB}" type="slidenum">
              <a:rPr lang="en-US" sz="1200"/>
              <a:pPr algn="r"/>
              <a:t>33</a:t>
            </a:fld>
            <a:endParaRPr lang="en-US" sz="1200"/>
          </a:p>
        </p:txBody>
      </p:sp>
      <p:sp>
        <p:nvSpPr>
          <p:cNvPr id="49155" name="Slide Image Placeholder 1"/>
          <p:cNvSpPr>
            <a:spLocks noGrp="1" noRot="1" noChangeAspect="1" noTextEdit="1"/>
          </p:cNvSpPr>
          <p:nvPr>
            <p:ph type="sldImg"/>
          </p:nvPr>
        </p:nvSpPr>
        <p:spPr bwMode="auto">
          <a:noFill/>
          <a:ln>
            <a:solidFill>
              <a:srgbClr val="000000"/>
            </a:solidFill>
            <a:miter lim="800000"/>
            <a:headEnd/>
            <a:tailEnd/>
          </a:ln>
        </p:spPr>
      </p:sp>
      <p:sp>
        <p:nvSpPr>
          <p:cNvPr id="4915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Arial" pitchFamily="34" charset="0"/>
            </a:endParaRPr>
          </a:p>
        </p:txBody>
      </p:sp>
      <p:sp>
        <p:nvSpPr>
          <p:cNvPr id="4915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07F42BE-96A1-4196-A4A2-CCF3DDEC3701}" type="slidenum">
              <a:rPr lang="en-US" sz="1200"/>
              <a:pPr algn="r"/>
              <a:t>33</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BF0A40-DE3C-408A-A4AC-F5E3447F0806}" type="slidenum">
              <a:rPr lang="en-US"/>
              <a:pPr/>
              <a:t>35</a:t>
            </a:fld>
            <a:endParaRPr lang="en-US"/>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r>
              <a:rPr lang="en-US"/>
              <a:t>Built on his milestone contribution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Rot="1" noChangeAspect="1" noChangeArrowheads="1" noTextEdit="1"/>
          </p:cNvSpPr>
          <p:nvPr>
            <p:ph type="sldImg"/>
          </p:nvPr>
        </p:nvSpPr>
        <p:spPr>
          <a:xfrm>
            <a:off x="1150938" y="692150"/>
            <a:ext cx="4556125" cy="3416300"/>
          </a:xfrm>
          <a:ln/>
        </p:spPr>
      </p:sp>
      <p:sp>
        <p:nvSpPr>
          <p:cNvPr id="272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spect="1" noChangeArrowheads="1" noTextEdit="1"/>
          </p:cNvSpPr>
          <p:nvPr>
            <p:ph type="sldImg"/>
          </p:nvPr>
        </p:nvSpPr>
        <p:spPr>
          <a:xfrm>
            <a:off x="1150938" y="692150"/>
            <a:ext cx="4556125" cy="3416300"/>
          </a:xfrm>
          <a:ln/>
        </p:spPr>
      </p:sp>
      <p:sp>
        <p:nvSpPr>
          <p:cNvPr id="207875" name="Rectangle 3"/>
          <p:cNvSpPr>
            <a:spLocks noGrp="1" noChangeArrowheads="1"/>
          </p:cNvSpPr>
          <p:nvPr>
            <p:ph type="body" idx="1"/>
          </p:nvPr>
        </p:nvSpPr>
        <p:spPr/>
        <p:txBody>
          <a:bodyPr/>
          <a:lstStyle/>
          <a:p>
            <a:r>
              <a:rPr lang="en-US"/>
              <a:t>Structural and Functional Resilience of the soil food web is determined by connectance redundant and resilience of the web.  Guilds vary in their sensitivity to environmental disturbance..  Often guilds at higher trophic levels in the web are more sensitive than those at lower trophic levels.  Disturbance of the web may result in reduction of abundance of predators of opportunistic species.  Consequently, upon enrichment with organic matter or plant growth, opportunistic herbivore and decomposer species may increase unregulated resulting in damage to the primary producer (plant) or immobilization of nutrients or other examples of functional instability.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1026"/>
          <p:cNvSpPr>
            <a:spLocks noGrp="1" noRot="1" noChangeAspect="1" noChangeArrowheads="1" noTextEdit="1"/>
          </p:cNvSpPr>
          <p:nvPr>
            <p:ph type="sldImg"/>
          </p:nvPr>
        </p:nvSpPr>
        <p:spPr>
          <a:xfrm>
            <a:off x="1150938" y="692150"/>
            <a:ext cx="4556125" cy="3416300"/>
          </a:xfrm>
          <a:ln/>
        </p:spPr>
      </p:sp>
      <p:sp>
        <p:nvSpPr>
          <p:cNvPr id="205827"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1026"/>
          <p:cNvSpPr>
            <a:spLocks noGrp="1" noRot="1" noChangeAspect="1" noChangeArrowheads="1" noTextEdit="1"/>
          </p:cNvSpPr>
          <p:nvPr>
            <p:ph type="sldImg"/>
          </p:nvPr>
        </p:nvSpPr>
        <p:spPr>
          <a:xfrm>
            <a:off x="1150938" y="692150"/>
            <a:ext cx="4556125" cy="3416300"/>
          </a:xfrm>
          <a:ln/>
        </p:spPr>
      </p:sp>
      <p:sp>
        <p:nvSpPr>
          <p:cNvPr id="203779"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1026"/>
          <p:cNvSpPr>
            <a:spLocks noGrp="1" noRot="1" noChangeAspect="1" noChangeArrowheads="1" noTextEdit="1"/>
          </p:cNvSpPr>
          <p:nvPr>
            <p:ph type="sldImg"/>
          </p:nvPr>
        </p:nvSpPr>
        <p:spPr>
          <a:xfrm>
            <a:off x="1150938" y="692150"/>
            <a:ext cx="4556125" cy="3416300"/>
          </a:xfrm>
          <a:ln/>
        </p:spPr>
      </p:sp>
      <p:sp>
        <p:nvSpPr>
          <p:cNvPr id="201731"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ChangeArrowheads="1" noTextEdit="1"/>
          </p:cNvSpPr>
          <p:nvPr>
            <p:ph type="sldImg"/>
          </p:nvPr>
        </p:nvSpPr>
        <p:spPr>
          <a:xfrm>
            <a:off x="1150938" y="692150"/>
            <a:ext cx="4556125" cy="3416300"/>
          </a:xfrm>
          <a:ln/>
        </p:spPr>
      </p:sp>
      <p:sp>
        <p:nvSpPr>
          <p:cNvPr id="199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xfrm>
            <a:off x="1150938" y="692150"/>
            <a:ext cx="4556125" cy="3416300"/>
          </a:xfrm>
          <a:ln/>
        </p:spPr>
      </p:sp>
      <p:sp>
        <p:nvSpPr>
          <p:cNvPr id="197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031"/>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E86BE92-1019-4332-AFFD-3B3F6616BA3C}" type="slidenum">
              <a:rPr lang="en-US" sz="1200"/>
              <a:pPr algn="r"/>
              <a:t>24</a:t>
            </a:fld>
            <a:endParaRPr lang="en-US" sz="1200"/>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31"/>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38A5C4D-6D0C-45E5-A6A6-2B50C8A7A8D5}" type="slidenum">
              <a:rPr lang="en-US" sz="1200"/>
              <a:pPr algn="r"/>
              <a:t>27</a:t>
            </a:fld>
            <a:endParaRPr lang="en-US" sz="1200"/>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13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We expected to have greater suppressiveness in samples with higher abundances of P and O. But predation depended not on the abundance of the high trophic levels but on the ratio of predator/prey, following a density-dependent function. Suppressiveness is optimized when predator/prey ratio is high; so few preys are available for each predator. When the biomass of prey is very high, suppressiveness in reduced. In agricultural fields, where fertilizers and organic matter are incorporated to the soil, the consequent increase of microbial populations are used by microbial-feeders to increase their population size, and this relationship is altered. When many other prey are available, the predation pressure on the target nematode reduces.</a:t>
            </a:r>
          </a:p>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9B25DC7-CA3E-469F-A247-519B3E7F4A5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8FBE3D6-8C65-4CA4-A731-48C20C92E92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228D540-3E32-40FA-BE4F-BE167D54EAD8}"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D0E335A-98AF-4BEB-AD5F-867F48B2A692}"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2089BB7-FD40-4509-A1A8-44D525F199F2}"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57673B5-9637-4E2D-B7D2-CD1131DD9117}"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0336274-6CE9-4F03-AFAC-D30D72BD6E7B}"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F2E1333-E1AC-4146-90B6-128598F36A2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2612932-4840-43DE-8FA7-020D734A637D}"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D888ADB-0ED2-4891-89BD-4C3ED19A74E4}"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EBC07B8-B9CA-48C6-99CF-76FC6B82197C}"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544D2FF-93D2-4DE4-81E6-2D8FD929548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jpeg"/><Relationship Id="rId18" Type="http://schemas.openxmlformats.org/officeDocument/2006/relationships/image" Target="../media/image61.jpeg"/><Relationship Id="rId3" Type="http://schemas.openxmlformats.org/officeDocument/2006/relationships/notesSlide" Target="../notesSlides/notesSlide2.xml"/><Relationship Id="rId21" Type="http://schemas.openxmlformats.org/officeDocument/2006/relationships/image" Target="../media/image64.jpeg"/><Relationship Id="rId7" Type="http://schemas.openxmlformats.org/officeDocument/2006/relationships/image" Target="../media/image51.jpeg"/><Relationship Id="rId12" Type="http://schemas.openxmlformats.org/officeDocument/2006/relationships/image" Target="../media/image56.jpeg"/><Relationship Id="rId17" Type="http://schemas.openxmlformats.org/officeDocument/2006/relationships/image" Target="../media/image30.jpeg"/><Relationship Id="rId25" Type="http://schemas.openxmlformats.org/officeDocument/2006/relationships/image" Target="../media/image47.wmf"/><Relationship Id="rId2" Type="http://schemas.openxmlformats.org/officeDocument/2006/relationships/slideLayout" Target="../slideLayouts/slideLayout7.xml"/><Relationship Id="rId16" Type="http://schemas.openxmlformats.org/officeDocument/2006/relationships/image" Target="../media/image60.jpeg"/><Relationship Id="rId20" Type="http://schemas.openxmlformats.org/officeDocument/2006/relationships/image" Target="../media/image63.jpeg"/><Relationship Id="rId1" Type="http://schemas.openxmlformats.org/officeDocument/2006/relationships/vmlDrawing" Target="../drawings/vmlDrawing1.vml"/><Relationship Id="rId6" Type="http://schemas.openxmlformats.org/officeDocument/2006/relationships/image" Target="../media/image50.jpeg"/><Relationship Id="rId11" Type="http://schemas.openxmlformats.org/officeDocument/2006/relationships/image" Target="../media/image55.jpeg"/><Relationship Id="rId24" Type="http://schemas.openxmlformats.org/officeDocument/2006/relationships/oleObject" Target="../embeddings/oleObject1.bin"/><Relationship Id="rId5" Type="http://schemas.openxmlformats.org/officeDocument/2006/relationships/image" Target="../media/image49.jpeg"/><Relationship Id="rId15" Type="http://schemas.openxmlformats.org/officeDocument/2006/relationships/image" Target="../media/image59.jpeg"/><Relationship Id="rId23" Type="http://schemas.openxmlformats.org/officeDocument/2006/relationships/image" Target="../media/image66.jpeg"/><Relationship Id="rId10" Type="http://schemas.openxmlformats.org/officeDocument/2006/relationships/image" Target="../media/image54.jpeg"/><Relationship Id="rId19" Type="http://schemas.openxmlformats.org/officeDocument/2006/relationships/image" Target="../media/image62.jpeg"/><Relationship Id="rId4" Type="http://schemas.openxmlformats.org/officeDocument/2006/relationships/image" Target="../media/image48.jpeg"/><Relationship Id="rId9" Type="http://schemas.openxmlformats.org/officeDocument/2006/relationships/image" Target="../media/image53.jpeg"/><Relationship Id="rId14" Type="http://schemas.openxmlformats.org/officeDocument/2006/relationships/image" Target="../media/image58.jpeg"/><Relationship Id="rId22" Type="http://schemas.openxmlformats.org/officeDocument/2006/relationships/image" Target="../media/image65.jpeg"/></Relationships>
</file>

<file path=ppt/slides/_rels/slide13.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61.jpeg"/><Relationship Id="rId18" Type="http://schemas.openxmlformats.org/officeDocument/2006/relationships/image" Target="../media/image64.jpeg"/><Relationship Id="rId3" Type="http://schemas.openxmlformats.org/officeDocument/2006/relationships/notesSlide" Target="../notesSlides/notesSlide3.xml"/><Relationship Id="rId7" Type="http://schemas.openxmlformats.org/officeDocument/2006/relationships/image" Target="../media/image52.jpeg"/><Relationship Id="rId12" Type="http://schemas.openxmlformats.org/officeDocument/2006/relationships/image" Target="../media/image30.jpeg"/><Relationship Id="rId17" Type="http://schemas.openxmlformats.org/officeDocument/2006/relationships/image" Target="../media/image65.jpeg"/><Relationship Id="rId2" Type="http://schemas.openxmlformats.org/officeDocument/2006/relationships/slideLayout" Target="../slideLayouts/slideLayout7.xml"/><Relationship Id="rId16" Type="http://schemas.openxmlformats.org/officeDocument/2006/relationships/image" Target="../media/image63.jpeg"/><Relationship Id="rId20" Type="http://schemas.openxmlformats.org/officeDocument/2006/relationships/image" Target="../media/image47.wmf"/><Relationship Id="rId1" Type="http://schemas.openxmlformats.org/officeDocument/2006/relationships/vmlDrawing" Target="../drawings/vmlDrawing2.vml"/><Relationship Id="rId6" Type="http://schemas.openxmlformats.org/officeDocument/2006/relationships/image" Target="../media/image51.jpeg"/><Relationship Id="rId11" Type="http://schemas.openxmlformats.org/officeDocument/2006/relationships/image" Target="../media/image60.jpeg"/><Relationship Id="rId5" Type="http://schemas.openxmlformats.org/officeDocument/2006/relationships/image" Target="../media/image50.jpeg"/><Relationship Id="rId15" Type="http://schemas.openxmlformats.org/officeDocument/2006/relationships/image" Target="../media/image66.jpeg"/><Relationship Id="rId10" Type="http://schemas.openxmlformats.org/officeDocument/2006/relationships/image" Target="../media/image59.jpeg"/><Relationship Id="rId19" Type="http://schemas.openxmlformats.org/officeDocument/2006/relationships/oleObject" Target="../embeddings/oleObject2.bin"/><Relationship Id="rId4" Type="http://schemas.openxmlformats.org/officeDocument/2006/relationships/image" Target="../media/image48.jpeg"/><Relationship Id="rId9" Type="http://schemas.openxmlformats.org/officeDocument/2006/relationships/image" Target="../media/image54.jpeg"/><Relationship Id="rId14" Type="http://schemas.openxmlformats.org/officeDocument/2006/relationships/image" Target="../media/image62.jpeg"/></Relationships>
</file>

<file path=ppt/slides/_rels/slide14.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67.png"/><Relationship Id="rId3" Type="http://schemas.openxmlformats.org/officeDocument/2006/relationships/notesSlide" Target="../notesSlides/notesSlide4.xml"/><Relationship Id="rId7" Type="http://schemas.openxmlformats.org/officeDocument/2006/relationships/image" Target="../media/image52.jpeg"/><Relationship Id="rId12" Type="http://schemas.openxmlformats.org/officeDocument/2006/relationships/image" Target="../media/image66.jpeg"/><Relationship Id="rId17" Type="http://schemas.openxmlformats.org/officeDocument/2006/relationships/image" Target="../media/image47.wmf"/><Relationship Id="rId2" Type="http://schemas.openxmlformats.org/officeDocument/2006/relationships/slideLayout" Target="../slideLayouts/slideLayout7.xml"/><Relationship Id="rId16" Type="http://schemas.openxmlformats.org/officeDocument/2006/relationships/oleObject" Target="../embeddings/oleObject3.bin"/><Relationship Id="rId1" Type="http://schemas.openxmlformats.org/officeDocument/2006/relationships/vmlDrawing" Target="../drawings/vmlDrawing3.vml"/><Relationship Id="rId6" Type="http://schemas.openxmlformats.org/officeDocument/2006/relationships/image" Target="../media/image51.jpeg"/><Relationship Id="rId11" Type="http://schemas.openxmlformats.org/officeDocument/2006/relationships/image" Target="../media/image62.jpeg"/><Relationship Id="rId5" Type="http://schemas.openxmlformats.org/officeDocument/2006/relationships/image" Target="../media/image50.jpeg"/><Relationship Id="rId15" Type="http://schemas.openxmlformats.org/officeDocument/2006/relationships/image" Target="../media/image64.jpeg"/><Relationship Id="rId10" Type="http://schemas.openxmlformats.org/officeDocument/2006/relationships/image" Target="../media/image61.jpeg"/><Relationship Id="rId4" Type="http://schemas.openxmlformats.org/officeDocument/2006/relationships/image" Target="../media/image48.jpeg"/><Relationship Id="rId9" Type="http://schemas.openxmlformats.org/officeDocument/2006/relationships/image" Target="../media/image30.jpeg"/><Relationship Id="rId14" Type="http://schemas.openxmlformats.org/officeDocument/2006/relationships/image" Target="../media/image65.jpeg"/></Relationships>
</file>

<file path=ppt/slides/_rels/slide15.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oleObject" Target="../embeddings/oleObject4.bin"/><Relationship Id="rId3" Type="http://schemas.openxmlformats.org/officeDocument/2006/relationships/notesSlide" Target="../notesSlides/notesSlide5.xml"/><Relationship Id="rId7" Type="http://schemas.openxmlformats.org/officeDocument/2006/relationships/image" Target="../media/image52.jpeg"/><Relationship Id="rId12" Type="http://schemas.openxmlformats.org/officeDocument/2006/relationships/image" Target="../media/image67.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51.jpeg"/><Relationship Id="rId11" Type="http://schemas.openxmlformats.org/officeDocument/2006/relationships/image" Target="../media/image62.jpeg"/><Relationship Id="rId5" Type="http://schemas.openxmlformats.org/officeDocument/2006/relationships/image" Target="../media/image50.jpeg"/><Relationship Id="rId10" Type="http://schemas.openxmlformats.org/officeDocument/2006/relationships/image" Target="../media/image64.jpeg"/><Relationship Id="rId4" Type="http://schemas.openxmlformats.org/officeDocument/2006/relationships/image" Target="../media/image48.jpeg"/><Relationship Id="rId9" Type="http://schemas.openxmlformats.org/officeDocument/2006/relationships/image" Target="../media/image61.jpeg"/><Relationship Id="rId14" Type="http://schemas.openxmlformats.org/officeDocument/2006/relationships/image" Target="../media/image47.wmf"/></Relationships>
</file>

<file path=ppt/slides/_rels/slide16.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17.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69.jpeg"/><Relationship Id="rId4" Type="http://schemas.openxmlformats.org/officeDocument/2006/relationships/image" Target="../media/image74.jpe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5" Type="http://schemas.openxmlformats.org/officeDocument/2006/relationships/image" Target="../media/image80.wmf"/><Relationship Id="rId4" Type="http://schemas.openxmlformats.org/officeDocument/2006/relationships/image" Target="../media/image7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2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89.emf"/><Relationship Id="rId5" Type="http://schemas.openxmlformats.org/officeDocument/2006/relationships/oleObject" Target="../embeddings/oleObject5.bin"/><Relationship Id="rId4" Type="http://schemas.openxmlformats.org/officeDocument/2006/relationships/image" Target="../media/image91.jpeg"/></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MDYls9TQXpiezM&amp;tbnid=jk_tPmWqVw9Q1M:&amp;ved=0CAUQjRw&amp;url=http://thechurchofgroove.yuku.com/topic/1967/COG-Picture-Book?page=2&amp;ei=U54PU7bGNI26oQTM2YCoCA&amp;bvm=bv.61965928,d.cGU&amp;psig=AFQjCNFNIgeaS37J5_coAI5Shd9T0HU6yQ&amp;ust=1393618810990338" TargetMode="External"/><Relationship Id="rId2" Type="http://schemas.openxmlformats.org/officeDocument/2006/relationships/image" Target="../media/image92.jpg"/><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94.emf"/><Relationship Id="rId5" Type="http://schemas.openxmlformats.org/officeDocument/2006/relationships/oleObject" Target="../embeddings/oleObject6.bin"/><Relationship Id="rId4" Type="http://schemas.openxmlformats.org/officeDocument/2006/relationships/image" Target="../media/image95.jpeg"/></Relationships>
</file>

<file path=ppt/slides/_rels/slide25.xml.rels><?xml version="1.0" encoding="UTF-8" standalone="yes"?>
<Relationships xmlns="http://schemas.openxmlformats.org/package/2006/relationships"><Relationship Id="rId8" Type="http://schemas.openxmlformats.org/officeDocument/2006/relationships/oleObject" Target="../embeddings/Microsoft_Excel_97-2003_Worksheet2.xls"/><Relationship Id="rId3" Type="http://schemas.openxmlformats.org/officeDocument/2006/relationships/image" Target="../media/image95.jpeg"/><Relationship Id="rId7"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96.emf"/><Relationship Id="rId5" Type="http://schemas.openxmlformats.org/officeDocument/2006/relationships/oleObject" Target="../embeddings/Microsoft_Excel_97-2003_Worksheet1.xls"/><Relationship Id="rId4" Type="http://schemas.openxmlformats.org/officeDocument/2006/relationships/oleObject" Target="../embeddings/oleObject7.bin"/><Relationship Id="rId9" Type="http://schemas.openxmlformats.org/officeDocument/2006/relationships/image" Target="../media/image97.emf"/></Relationships>
</file>

<file path=ppt/slides/_rels/slide2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hyperlink" Target="http://equinox.unr.edu/homepage/kpingram/oak%20grove.jpg" TargetMode="Externa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27.xml.rels><?xml version="1.0" encoding="UTF-8" standalone="yes"?>
<Relationships xmlns="http://schemas.openxmlformats.org/package/2006/relationships"><Relationship Id="rId8" Type="http://schemas.openxmlformats.org/officeDocument/2006/relationships/oleObject" Target="../embeddings/Microsoft_Excel_97-2003_Worksheet3.xls"/><Relationship Id="rId3" Type="http://schemas.openxmlformats.org/officeDocument/2006/relationships/notesSlide" Target="../notesSlides/notesSlide9.xml"/><Relationship Id="rId7"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102.jpeg"/><Relationship Id="rId5" Type="http://schemas.openxmlformats.org/officeDocument/2006/relationships/hyperlink" Target="http://equinox.unr.edu/homepage/kpingram/oak%20grove.jpg" TargetMode="External"/><Relationship Id="rId4" Type="http://schemas.openxmlformats.org/officeDocument/2006/relationships/image" Target="../media/image101.jpeg"/><Relationship Id="rId9" Type="http://schemas.openxmlformats.org/officeDocument/2006/relationships/image" Target="../media/image100.emf"/></Relationships>
</file>

<file path=ppt/slides/_rels/slide2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2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 Id="rId4" Type="http://schemas.openxmlformats.org/officeDocument/2006/relationships/image" Target="../media/image107.jpe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8.jpeg"/><Relationship Id="rId7" Type="http://schemas.openxmlformats.org/officeDocument/2006/relationships/image" Target="../media/image11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10.jpeg"/><Relationship Id="rId11" Type="http://schemas.openxmlformats.org/officeDocument/2006/relationships/image" Target="../media/image28.png"/><Relationship Id="rId5" Type="http://schemas.openxmlformats.org/officeDocument/2006/relationships/image" Target="../media/image21.jpeg"/><Relationship Id="rId10" Type="http://schemas.openxmlformats.org/officeDocument/2006/relationships/image" Target="../media/image27.png"/><Relationship Id="rId4" Type="http://schemas.openxmlformats.org/officeDocument/2006/relationships/image" Target="../media/image109.jpeg"/><Relationship Id="rId9" Type="http://schemas.openxmlformats.org/officeDocument/2006/relationships/image" Target="../media/image11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14.jpeg"/><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7.jpeg"/><Relationship Id="rId7" Type="http://schemas.openxmlformats.org/officeDocument/2006/relationships/image" Target="../media/image121.jpeg"/><Relationship Id="rId2" Type="http://schemas.openxmlformats.org/officeDocument/2006/relationships/image" Target="../media/image116.jpeg"/><Relationship Id="rId1" Type="http://schemas.openxmlformats.org/officeDocument/2006/relationships/slideLayout" Target="../slideLayouts/slideLayout7.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 Id="rId9" Type="http://schemas.openxmlformats.org/officeDocument/2006/relationships/image" Target="../media/image81.jpeg"/></Relationships>
</file>

<file path=ppt/slides/_rels/slide3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23.jpeg"/><Relationship Id="rId7"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5.jpeg"/><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7.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3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31.w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hyperlink" Target="http://www.flickr.com/photos/microagua/3147721449/in/gallery-59690065@N08-72157626091212640/" TargetMode="External"/><Relationship Id="rId13" Type="http://schemas.openxmlformats.org/officeDocument/2006/relationships/image" Target="../media/image13.jpeg"/><Relationship Id="rId18" Type="http://schemas.openxmlformats.org/officeDocument/2006/relationships/image" Target="../media/image18.jpeg"/><Relationship Id="rId3" Type="http://schemas.openxmlformats.org/officeDocument/2006/relationships/image" Target="../media/image6.jpeg"/><Relationship Id="rId21" Type="http://schemas.openxmlformats.org/officeDocument/2006/relationships/image" Target="../media/image21.jpeg"/><Relationship Id="rId7" Type="http://schemas.openxmlformats.org/officeDocument/2006/relationships/image" Target="../media/image9.jpeg"/><Relationship Id="rId12" Type="http://schemas.openxmlformats.org/officeDocument/2006/relationships/image" Target="../media/image12.jpeg"/><Relationship Id="rId17" Type="http://schemas.openxmlformats.org/officeDocument/2006/relationships/image" Target="../media/image17.jpeg"/><Relationship Id="rId25" Type="http://schemas.openxmlformats.org/officeDocument/2006/relationships/image" Target="../media/image25.jpeg"/><Relationship Id="rId2" Type="http://schemas.openxmlformats.org/officeDocument/2006/relationships/image" Target="../media/image5.jpeg"/><Relationship Id="rId16" Type="http://schemas.openxmlformats.org/officeDocument/2006/relationships/image" Target="../media/image16.jpeg"/><Relationship Id="rId20"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hyperlink" Target="http://www.news.wisc.edu/newsphotos/images/Petri_dish96_10.jpg" TargetMode="External"/><Relationship Id="rId11" Type="http://schemas.openxmlformats.org/officeDocument/2006/relationships/image" Target="../media/image11.jpeg"/><Relationship Id="rId24" Type="http://schemas.openxmlformats.org/officeDocument/2006/relationships/image" Target="../media/image24.jpeg"/><Relationship Id="rId5" Type="http://schemas.openxmlformats.org/officeDocument/2006/relationships/image" Target="../media/image8.jpeg"/><Relationship Id="rId15" Type="http://schemas.openxmlformats.org/officeDocument/2006/relationships/image" Target="../media/image15.jpeg"/><Relationship Id="rId23" Type="http://schemas.openxmlformats.org/officeDocument/2006/relationships/image" Target="../media/image23.jpeg"/><Relationship Id="rId10" Type="http://schemas.openxmlformats.org/officeDocument/2006/relationships/hyperlink" Target="http://www.flickr.com/photos/microcosmo/3970610639/in/gallery-59690065@N08-72157626091212640/" TargetMode="External"/><Relationship Id="rId19" Type="http://schemas.openxmlformats.org/officeDocument/2006/relationships/image" Target="../media/image19.jpeg"/><Relationship Id="rId4" Type="http://schemas.openxmlformats.org/officeDocument/2006/relationships/image" Target="../media/image7.jpeg"/><Relationship Id="rId9" Type="http://schemas.openxmlformats.org/officeDocument/2006/relationships/image" Target="../media/image10.jpeg"/><Relationship Id="rId14" Type="http://schemas.openxmlformats.org/officeDocument/2006/relationships/image" Target="../media/image14.jpeg"/><Relationship Id="rId22" Type="http://schemas.openxmlformats.org/officeDocument/2006/relationships/image" Target="../media/image22.jpeg"/></Relationships>
</file>

<file path=ppt/slides/_rels/slide4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33.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23.jpeg"/></Relationships>
</file>

<file path=ppt/slides/_rels/slide4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emf"/><Relationship Id="rId1" Type="http://schemas.openxmlformats.org/officeDocument/2006/relationships/slideLayout" Target="../slideLayouts/slideLayout7.xml"/><Relationship Id="rId4" Type="http://schemas.openxmlformats.org/officeDocument/2006/relationships/image" Target="../media/image139.jpeg"/></Relationships>
</file>

<file path=ppt/slides/_rels/slide46.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xml"/><Relationship Id="rId5" Type="http://schemas.openxmlformats.org/officeDocument/2006/relationships/image" Target="../media/image144.emf"/><Relationship Id="rId4" Type="http://schemas.openxmlformats.org/officeDocument/2006/relationships/image" Target="../media/image143.emf"/></Relationships>
</file>

<file path=ppt/slides/_rels/slide48.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jpeg"/><Relationship Id="rId12" Type="http://schemas.openxmlformats.org/officeDocument/2006/relationships/image" Target="../media/image36.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jpeg"/></Relationships>
</file>

<file path=ppt/slides/_rels/slide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descr="Group.jpg"/>
          <p:cNvPicPr>
            <a:picLocks noChangeAspect="1"/>
          </p:cNvPicPr>
          <p:nvPr/>
        </p:nvPicPr>
        <p:blipFill>
          <a:blip r:embed="rId3" cstate="print">
            <a:lum bright="14000"/>
          </a:blip>
          <a:srcRect/>
          <a:stretch>
            <a:fillRect/>
          </a:stretch>
        </p:blipFill>
        <p:spPr bwMode="auto">
          <a:xfrm>
            <a:off x="0" y="0"/>
            <a:ext cx="9144000" cy="6858000"/>
          </a:xfrm>
          <a:prstGeom prst="rect">
            <a:avLst/>
          </a:prstGeom>
          <a:noFill/>
          <a:ln w="9525">
            <a:noFill/>
            <a:miter lim="800000"/>
            <a:headEnd/>
            <a:tailEnd/>
          </a:ln>
        </p:spPr>
      </p:pic>
      <p:sp>
        <p:nvSpPr>
          <p:cNvPr id="7171" name="Title 1"/>
          <p:cNvSpPr txBox="1">
            <a:spLocks/>
          </p:cNvSpPr>
          <p:nvPr/>
        </p:nvSpPr>
        <p:spPr bwMode="auto">
          <a:xfrm>
            <a:off x="0" y="1143000"/>
            <a:ext cx="9144000" cy="1470025"/>
          </a:xfrm>
          <a:prstGeom prst="rect">
            <a:avLst/>
          </a:prstGeom>
          <a:noFill/>
          <a:ln w="9525">
            <a:noFill/>
            <a:miter lim="800000"/>
            <a:headEnd/>
            <a:tailEnd/>
          </a:ln>
        </p:spPr>
        <p:txBody>
          <a:bodyPr/>
          <a:lstStyle/>
          <a:p>
            <a:pPr algn="ctr"/>
            <a:endParaRPr lang="en-US" sz="3600" dirty="0"/>
          </a:p>
        </p:txBody>
      </p:sp>
      <p:sp>
        <p:nvSpPr>
          <p:cNvPr id="6" name="Rectangle 2"/>
          <p:cNvSpPr txBox="1">
            <a:spLocks noChangeArrowheads="1"/>
          </p:cNvSpPr>
          <p:nvPr/>
        </p:nvSpPr>
        <p:spPr>
          <a:xfrm>
            <a:off x="685800" y="2130425"/>
            <a:ext cx="7772400" cy="14700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3600" b="0" i="0" u="none" strike="noStrike" kern="0" cap="none" spc="0" normalizeH="0" baseline="0" noProof="0" dirty="0" smtClean="0">
              <a:ln>
                <a:noFill/>
              </a:ln>
              <a:solidFill>
                <a:schemeClr val="tx2"/>
              </a:solidFill>
              <a:effectLst/>
              <a:uLnTx/>
              <a:uFillTx/>
              <a:latin typeface="+mj-lt"/>
              <a:ea typeface="+mj-ea"/>
              <a:cs typeface="+mj-cs"/>
            </a:endParaRPr>
          </a:p>
        </p:txBody>
      </p:sp>
      <p:sp>
        <p:nvSpPr>
          <p:cNvPr id="7" name="Rectangle 6"/>
          <p:cNvSpPr/>
          <p:nvPr/>
        </p:nvSpPr>
        <p:spPr>
          <a:xfrm>
            <a:off x="1562100" y="1097340"/>
            <a:ext cx="6019800" cy="1754070"/>
          </a:xfrm>
          <a:prstGeom prst="rect">
            <a:avLst/>
          </a:prstGeom>
        </p:spPr>
        <p:txBody>
          <a:bodyPr wrap="square">
            <a:spAutoFit/>
          </a:bodyPr>
          <a:lstStyle/>
          <a:p>
            <a:pPr marL="0" marR="0" algn="ctr">
              <a:lnSpc>
                <a:spcPct val="115000"/>
              </a:lnSpc>
              <a:spcBef>
                <a:spcPts val="0"/>
              </a:spcBef>
              <a:spcAft>
                <a:spcPts val="0"/>
              </a:spcAft>
            </a:pPr>
            <a:r>
              <a:rPr lang="es-ES" sz="3200" b="1" dirty="0">
                <a:latin typeface="Berlin Sans FB Demi"/>
                <a:ea typeface="Times New Roman"/>
                <a:cs typeface="Times New Roman"/>
              </a:rPr>
              <a:t>Ecología de Nematodos</a:t>
            </a:r>
          </a:p>
          <a:p>
            <a:pPr marL="0" marR="0" algn="ctr">
              <a:lnSpc>
                <a:spcPct val="115000"/>
              </a:lnSpc>
              <a:spcBef>
                <a:spcPts val="0"/>
              </a:spcBef>
              <a:spcAft>
                <a:spcPts val="0"/>
              </a:spcAft>
            </a:pPr>
            <a:r>
              <a:rPr lang="es-ES" sz="3200" b="1" dirty="0">
                <a:latin typeface="Berlin Sans FB Demi"/>
                <a:ea typeface="Times New Roman"/>
                <a:cs typeface="Times New Roman"/>
              </a:rPr>
              <a:t> y </a:t>
            </a:r>
          </a:p>
          <a:p>
            <a:pPr marL="0" marR="0" algn="ctr">
              <a:lnSpc>
                <a:spcPct val="115000"/>
              </a:lnSpc>
              <a:spcBef>
                <a:spcPts val="0"/>
              </a:spcBef>
              <a:spcAft>
                <a:spcPts val="0"/>
              </a:spcAft>
            </a:pPr>
            <a:r>
              <a:rPr lang="es-ES" sz="3200" b="1">
                <a:latin typeface="Berlin Sans FB Demi"/>
                <a:ea typeface="Times New Roman"/>
                <a:cs typeface="Times New Roman"/>
              </a:rPr>
              <a:t>Salud de Suelo</a:t>
            </a:r>
            <a:endParaRPr lang="en-US" sz="1600" dirty="0">
              <a:latin typeface="Calibri"/>
              <a:ea typeface="Times New Roman"/>
              <a:cs typeface="Times New Roman"/>
            </a:endParaRPr>
          </a:p>
        </p:txBody>
      </p:sp>
      <p:sp>
        <p:nvSpPr>
          <p:cNvPr id="8" name="TextBox 7"/>
          <p:cNvSpPr txBox="1"/>
          <p:nvPr/>
        </p:nvSpPr>
        <p:spPr>
          <a:xfrm>
            <a:off x="1839813" y="3200400"/>
            <a:ext cx="5464381" cy="954107"/>
          </a:xfrm>
          <a:prstGeom prst="rect">
            <a:avLst/>
          </a:prstGeom>
          <a:noFill/>
        </p:spPr>
        <p:txBody>
          <a:bodyPr wrap="none" rtlCol="0">
            <a:spAutoFit/>
          </a:bodyPr>
          <a:lstStyle/>
          <a:p>
            <a:pPr algn="ctr"/>
            <a:r>
              <a:rPr lang="en-US" sz="2800" dirty="0" err="1" smtClean="0"/>
              <a:t>Clase</a:t>
            </a:r>
            <a:r>
              <a:rPr lang="en-US" sz="2800" dirty="0" smtClean="0"/>
              <a:t> 3</a:t>
            </a:r>
          </a:p>
          <a:p>
            <a:pPr algn="ctr"/>
            <a:r>
              <a:rPr lang="en-US" sz="2800" dirty="0" err="1" smtClean="0"/>
              <a:t>Bioindicadores</a:t>
            </a:r>
            <a:r>
              <a:rPr lang="en-US" sz="2800" dirty="0" smtClean="0"/>
              <a:t> y An</a:t>
            </a:r>
            <a:r>
              <a:rPr lang="es-ES" sz="2800" dirty="0" smtClean="0"/>
              <a:t>á</a:t>
            </a:r>
            <a:r>
              <a:rPr lang="en-US" sz="2800" dirty="0" err="1" smtClean="0"/>
              <a:t>lisis</a:t>
            </a:r>
            <a:r>
              <a:rPr lang="en-US" sz="2800" dirty="0" smtClean="0"/>
              <a:t> Faunal</a:t>
            </a:r>
          </a:p>
        </p:txBody>
      </p:sp>
      <p:sp>
        <p:nvSpPr>
          <p:cNvPr id="9" name="TextBox 8"/>
          <p:cNvSpPr txBox="1"/>
          <p:nvPr/>
        </p:nvSpPr>
        <p:spPr>
          <a:xfrm>
            <a:off x="699117" y="4800600"/>
            <a:ext cx="3130985" cy="1938992"/>
          </a:xfrm>
          <a:prstGeom prst="rect">
            <a:avLst/>
          </a:prstGeom>
          <a:noFill/>
        </p:spPr>
        <p:txBody>
          <a:bodyPr wrap="none" rtlCol="0">
            <a:spAutoFit/>
          </a:bodyPr>
          <a:lstStyle/>
          <a:p>
            <a:r>
              <a:rPr lang="en-US" sz="2400" dirty="0"/>
              <a:t>Howard </a:t>
            </a:r>
            <a:r>
              <a:rPr lang="en-US" sz="2400" dirty="0" smtClean="0"/>
              <a:t>Ferris</a:t>
            </a:r>
          </a:p>
          <a:p>
            <a:r>
              <a:rPr lang="en-US" sz="2400" dirty="0" smtClean="0"/>
              <a:t>Ignacio Cid del Prado</a:t>
            </a:r>
            <a:endParaRPr lang="en-US" sz="2400" dirty="0"/>
          </a:p>
          <a:p>
            <a:r>
              <a:rPr lang="en-US" sz="2400" dirty="0" smtClean="0"/>
              <a:t>Alejandro Esquivel</a:t>
            </a:r>
          </a:p>
          <a:p>
            <a:r>
              <a:rPr lang="en-US" sz="2400" dirty="0" smtClean="0"/>
              <a:t>Walter Peraza</a:t>
            </a:r>
          </a:p>
          <a:p>
            <a:r>
              <a:rPr lang="en-US" sz="2400" dirty="0"/>
              <a:t>Gabriela </a:t>
            </a:r>
            <a:r>
              <a:rPr lang="en-US" sz="2400" dirty="0" smtClean="0"/>
              <a:t>Soto</a:t>
            </a:r>
            <a:endParaRPr 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52600" y="304800"/>
            <a:ext cx="5102359" cy="523220"/>
          </a:xfrm>
          <a:prstGeom prst="rect">
            <a:avLst/>
          </a:prstGeom>
          <a:solidFill>
            <a:srgbClr val="FFE38B"/>
          </a:solidFill>
        </p:spPr>
        <p:txBody>
          <a:bodyPr wrap="none">
            <a:spAutoFit/>
          </a:bodyPr>
          <a:lstStyle/>
          <a:p>
            <a:r>
              <a:rPr lang="en-US" sz="2800" b="1" dirty="0" err="1" smtClean="0">
                <a:solidFill>
                  <a:srgbClr val="002060"/>
                </a:solidFill>
              </a:rPr>
              <a:t>Nematodos</a:t>
            </a:r>
            <a:r>
              <a:rPr lang="en-US" sz="2800" b="1" dirty="0" smtClean="0">
                <a:solidFill>
                  <a:srgbClr val="002060"/>
                </a:solidFill>
              </a:rPr>
              <a:t> </a:t>
            </a:r>
            <a:r>
              <a:rPr lang="en-US" sz="2800" b="1" dirty="0" err="1" smtClean="0">
                <a:solidFill>
                  <a:srgbClr val="002060"/>
                </a:solidFill>
              </a:rPr>
              <a:t>como</a:t>
            </a:r>
            <a:r>
              <a:rPr lang="en-US" sz="2800" b="1" dirty="0" smtClean="0">
                <a:solidFill>
                  <a:srgbClr val="002060"/>
                </a:solidFill>
              </a:rPr>
              <a:t> </a:t>
            </a:r>
            <a:r>
              <a:rPr lang="en-US" sz="2800" b="1" dirty="0" err="1" smtClean="0">
                <a:solidFill>
                  <a:srgbClr val="002060"/>
                </a:solidFill>
              </a:rPr>
              <a:t>Bioindicadores</a:t>
            </a:r>
            <a:endParaRPr lang="en-US" sz="2800" b="1" dirty="0">
              <a:solidFill>
                <a:srgbClr val="002060"/>
              </a:solidFill>
            </a:endParaRPr>
          </a:p>
        </p:txBody>
      </p:sp>
      <p:sp>
        <p:nvSpPr>
          <p:cNvPr id="6" name="TextBox 5"/>
          <p:cNvSpPr txBox="1"/>
          <p:nvPr/>
        </p:nvSpPr>
        <p:spPr>
          <a:xfrm>
            <a:off x="381000" y="2057400"/>
            <a:ext cx="8382000" cy="2862322"/>
          </a:xfrm>
          <a:prstGeom prst="rect">
            <a:avLst/>
          </a:prstGeom>
          <a:solidFill>
            <a:srgbClr val="FFE38B">
              <a:alpha val="75000"/>
            </a:srgbClr>
          </a:solidFill>
        </p:spPr>
        <p:txBody>
          <a:bodyPr wrap="square" rtlCol="0">
            <a:spAutoFit/>
          </a:bodyPr>
          <a:lstStyle/>
          <a:p>
            <a:r>
              <a:rPr lang="es-ES" sz="2000" dirty="0"/>
              <a:t>Tres </a:t>
            </a:r>
            <a:r>
              <a:rPr lang="es-ES" sz="2000" dirty="0" smtClean="0"/>
              <a:t>medidas </a:t>
            </a:r>
            <a:r>
              <a:rPr lang="es-ES" sz="2000" dirty="0"/>
              <a:t>de la evaluación de la componente biológico de la salud del suelo son: </a:t>
            </a:r>
            <a:br>
              <a:rPr lang="es-ES" sz="2000" dirty="0"/>
            </a:br>
            <a:r>
              <a:rPr lang="es-ES" sz="2000" dirty="0"/>
              <a:t/>
            </a:r>
            <a:br>
              <a:rPr lang="es-ES" sz="2000" dirty="0"/>
            </a:br>
            <a:r>
              <a:rPr lang="es-ES" sz="2000" i="1" dirty="0"/>
              <a:t>Análisis </a:t>
            </a:r>
            <a:r>
              <a:rPr lang="es-ES" sz="2000" i="1" dirty="0" err="1" smtClean="0"/>
              <a:t>Faunal</a:t>
            </a:r>
            <a:r>
              <a:rPr lang="es-ES" sz="2000" i="1" dirty="0" smtClean="0"/>
              <a:t> </a:t>
            </a:r>
            <a:r>
              <a:rPr lang="es-ES" sz="2000" dirty="0" smtClean="0"/>
              <a:t>- Servicios </a:t>
            </a:r>
            <a:r>
              <a:rPr lang="es-ES" sz="2000" dirty="0"/>
              <a:t>ecosistemas disponible </a:t>
            </a:r>
            <a:r>
              <a:rPr lang="es-ES" sz="2000" dirty="0" smtClean="0"/>
              <a:t> y calidad </a:t>
            </a:r>
            <a:r>
              <a:rPr lang="es-ES" sz="2000" dirty="0"/>
              <a:t>de hábitat </a:t>
            </a:r>
            <a:br>
              <a:rPr lang="es-ES" sz="2000" dirty="0"/>
            </a:br>
            <a:r>
              <a:rPr lang="es-ES" sz="2000" dirty="0"/>
              <a:t/>
            </a:r>
            <a:br>
              <a:rPr lang="es-ES" sz="2000" dirty="0"/>
            </a:br>
            <a:r>
              <a:rPr lang="es-ES" sz="2000" i="1" dirty="0"/>
              <a:t>Metabólicas Huellas </a:t>
            </a:r>
            <a:r>
              <a:rPr lang="es-ES" sz="2000" dirty="0"/>
              <a:t>- La magnitud de los servicios </a:t>
            </a:r>
            <a:r>
              <a:rPr lang="es-ES" sz="2000" dirty="0" smtClean="0"/>
              <a:t>ecosistemas </a:t>
            </a:r>
            <a:r>
              <a:rPr lang="es-ES" sz="2000" dirty="0"/>
              <a:t/>
            </a:r>
            <a:br>
              <a:rPr lang="es-ES" sz="2000" dirty="0"/>
            </a:br>
            <a:r>
              <a:rPr lang="es-ES" sz="2000" dirty="0"/>
              <a:t/>
            </a:r>
            <a:br>
              <a:rPr lang="es-ES" sz="2000" dirty="0"/>
            </a:br>
            <a:r>
              <a:rPr lang="es-ES" sz="2000" i="1" dirty="0"/>
              <a:t>Diversidad de las </a:t>
            </a:r>
            <a:r>
              <a:rPr lang="es-ES" sz="2000" i="1" dirty="0" smtClean="0"/>
              <a:t>Clases Funcionales </a:t>
            </a:r>
            <a:r>
              <a:rPr lang="es-ES" sz="2000" dirty="0"/>
              <a:t>- la complementariedad </a:t>
            </a:r>
            <a:r>
              <a:rPr lang="es-ES" sz="2000" dirty="0" smtClean="0"/>
              <a:t>de </a:t>
            </a:r>
            <a:r>
              <a:rPr lang="es-ES" sz="2000" dirty="0"/>
              <a:t>funciones y </a:t>
            </a:r>
            <a:r>
              <a:rPr lang="es-ES" sz="2000" dirty="0" smtClean="0"/>
              <a:t>					servicios ecosistemas</a:t>
            </a:r>
            <a:endParaRPr lang="es-ES" sz="2000" dirty="0"/>
          </a:p>
        </p:txBody>
      </p:sp>
    </p:spTree>
    <p:extLst>
      <p:ext uri="{BB962C8B-B14F-4D97-AF65-F5344CB8AC3E}">
        <p14:creationId xmlns:p14="http://schemas.microsoft.com/office/powerpoint/2010/main" val="16618690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extBox 75"/>
          <p:cNvSpPr txBox="1"/>
          <p:nvPr/>
        </p:nvSpPr>
        <p:spPr>
          <a:xfrm>
            <a:off x="304800" y="304800"/>
            <a:ext cx="7575215" cy="369332"/>
          </a:xfrm>
          <a:prstGeom prst="rect">
            <a:avLst/>
          </a:prstGeom>
          <a:noFill/>
        </p:spPr>
        <p:txBody>
          <a:bodyPr wrap="none" rtlCol="0">
            <a:spAutoFit/>
          </a:bodyPr>
          <a:lstStyle/>
          <a:p>
            <a:r>
              <a:rPr lang="es-ES" dirty="0"/>
              <a:t>La gran diversidad de los organismos del suelo - la necesidad de </a:t>
            </a:r>
            <a:r>
              <a:rPr lang="es-ES" dirty="0" err="1"/>
              <a:t>bioindicadores</a:t>
            </a:r>
            <a:endParaRPr lang="es-ES" dirty="0"/>
          </a:p>
        </p:txBody>
      </p:sp>
      <p:grpSp>
        <p:nvGrpSpPr>
          <p:cNvPr id="2" name="Group 1"/>
          <p:cNvGrpSpPr/>
          <p:nvPr/>
        </p:nvGrpSpPr>
        <p:grpSpPr>
          <a:xfrm>
            <a:off x="1122218" y="609600"/>
            <a:ext cx="6816436" cy="5796663"/>
            <a:chOff x="2327564" y="890648"/>
            <a:chExt cx="6816436" cy="5796663"/>
          </a:xfrm>
        </p:grpSpPr>
        <p:pic>
          <p:nvPicPr>
            <p:cNvPr id="3" name="Picture 2" descr="C:\Users\hferris\Documents\SICN 2014\soil-pyramid2.jpg"/>
            <p:cNvPicPr>
              <a:picLocks noChangeAspect="1" noChangeArrowheads="1"/>
            </p:cNvPicPr>
            <p:nvPr/>
          </p:nvPicPr>
          <p:blipFill rotWithShape="1">
            <a:blip r:embed="rId2">
              <a:extLst>
                <a:ext uri="{28A0092B-C50C-407E-A947-70E740481C1C}">
                  <a14:useLocalDpi xmlns:a14="http://schemas.microsoft.com/office/drawing/2010/main" val="0"/>
                </a:ext>
              </a:extLst>
            </a:blip>
            <a:srcRect l="25454" t="11048"/>
            <a:stretch/>
          </p:blipFill>
          <p:spPr bwMode="auto">
            <a:xfrm>
              <a:off x="2327564" y="890648"/>
              <a:ext cx="6816436" cy="57966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327564" y="1295400"/>
              <a:ext cx="415636"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Rectangle 66"/>
          <p:cNvSpPr/>
          <p:nvPr/>
        </p:nvSpPr>
        <p:spPr>
          <a:xfrm>
            <a:off x="0" y="0"/>
            <a:ext cx="9144000" cy="6858000"/>
          </a:xfrm>
          <a:prstGeom prst="rect">
            <a:avLst/>
          </a:prstGeom>
          <a:solidFill>
            <a:srgbClr val="FFE38B">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a:t>
            </a:r>
            <a:endParaRPr lang="en-US" dirty="0"/>
          </a:p>
        </p:txBody>
      </p:sp>
      <p:grpSp>
        <p:nvGrpSpPr>
          <p:cNvPr id="35" name="Group 34"/>
          <p:cNvGrpSpPr/>
          <p:nvPr/>
        </p:nvGrpSpPr>
        <p:grpSpPr>
          <a:xfrm>
            <a:off x="-28575" y="152400"/>
            <a:ext cx="9107548" cy="6545997"/>
            <a:chOff x="0" y="152400"/>
            <a:chExt cx="9107548" cy="6545997"/>
          </a:xfrm>
        </p:grpSpPr>
        <p:sp>
          <p:nvSpPr>
            <p:cNvPr id="36" name="Rectangle 24"/>
            <p:cNvSpPr>
              <a:spLocks noChangeArrowheads="1"/>
            </p:cNvSpPr>
            <p:nvPr/>
          </p:nvSpPr>
          <p:spPr bwMode="auto">
            <a:xfrm>
              <a:off x="0" y="1371600"/>
              <a:ext cx="4495800" cy="609600"/>
            </a:xfrm>
            <a:prstGeom prst="rect">
              <a:avLst/>
            </a:prstGeom>
            <a:noFill/>
            <a:ln w="9525">
              <a:noFill/>
              <a:miter lim="800000"/>
              <a:headEnd/>
              <a:tailEnd/>
            </a:ln>
          </p:spPr>
          <p:txBody>
            <a:bodyPr anchor="ctr"/>
            <a:lstStyle/>
            <a:p>
              <a:r>
                <a:rPr lang="es-ES" sz="2400" dirty="0">
                  <a:solidFill>
                    <a:schemeClr val="tx2"/>
                  </a:solidFill>
                </a:rPr>
                <a:t>Hábito de Vida </a:t>
              </a:r>
              <a:r>
                <a:rPr lang="en-US" sz="2400" dirty="0" err="1" smtClean="0">
                  <a:solidFill>
                    <a:schemeClr val="tx2"/>
                  </a:solidFill>
                </a:rPr>
                <a:t>Serie</a:t>
              </a:r>
              <a:endParaRPr lang="en-US" sz="2400" dirty="0">
                <a:solidFill>
                  <a:schemeClr val="tx2"/>
                </a:solidFill>
              </a:endParaRPr>
            </a:p>
          </p:txBody>
        </p:sp>
        <p:grpSp>
          <p:nvGrpSpPr>
            <p:cNvPr id="37" name="Group 36"/>
            <p:cNvGrpSpPr/>
            <p:nvPr/>
          </p:nvGrpSpPr>
          <p:grpSpPr>
            <a:xfrm>
              <a:off x="228600" y="152400"/>
              <a:ext cx="8878948" cy="6545997"/>
              <a:chOff x="228600" y="152400"/>
              <a:chExt cx="8878948" cy="6545997"/>
            </a:xfrm>
          </p:grpSpPr>
          <p:pic>
            <p:nvPicPr>
              <p:cNvPr id="38" name="Picture 15"/>
              <p:cNvPicPr>
                <a:picLocks noChangeAspect="1" noChangeArrowheads="1"/>
              </p:cNvPicPr>
              <p:nvPr/>
            </p:nvPicPr>
            <p:blipFill>
              <a:blip r:embed="rId3" cstate="print">
                <a:lum bright="6000"/>
              </a:blip>
              <a:srcRect/>
              <a:stretch>
                <a:fillRect/>
              </a:stretch>
            </p:blipFill>
            <p:spPr bwMode="auto">
              <a:xfrm>
                <a:off x="2362200" y="3402013"/>
                <a:ext cx="1917700" cy="1270000"/>
              </a:xfrm>
              <a:prstGeom prst="rect">
                <a:avLst/>
              </a:prstGeom>
              <a:noFill/>
              <a:ln w="12700">
                <a:noFill/>
                <a:miter lim="800000"/>
                <a:headEnd/>
                <a:tailEnd/>
              </a:ln>
            </p:spPr>
          </p:pic>
          <p:grpSp>
            <p:nvGrpSpPr>
              <p:cNvPr id="39" name="Group 38"/>
              <p:cNvGrpSpPr/>
              <p:nvPr/>
            </p:nvGrpSpPr>
            <p:grpSpPr>
              <a:xfrm>
                <a:off x="228600" y="152400"/>
                <a:ext cx="8878948" cy="6545997"/>
                <a:chOff x="228600" y="152400"/>
                <a:chExt cx="8878948" cy="6545997"/>
              </a:xfrm>
            </p:grpSpPr>
            <p:pic>
              <p:nvPicPr>
                <p:cNvPr id="40" name="Picture 20" descr="cruznema"/>
                <p:cNvPicPr>
                  <a:picLocks noChangeAspect="1" noChangeArrowheads="1"/>
                </p:cNvPicPr>
                <p:nvPr/>
              </p:nvPicPr>
              <p:blipFill>
                <a:blip r:embed="rId4" cstate="print"/>
                <a:srcRect/>
                <a:stretch>
                  <a:fillRect/>
                </a:stretch>
              </p:blipFill>
              <p:spPr bwMode="auto">
                <a:xfrm>
                  <a:off x="228600" y="2252663"/>
                  <a:ext cx="1828800" cy="1176337"/>
                </a:xfrm>
                <a:prstGeom prst="rect">
                  <a:avLst/>
                </a:prstGeom>
                <a:noFill/>
                <a:ln w="19050">
                  <a:solidFill>
                    <a:srgbClr val="000000"/>
                  </a:solidFill>
                  <a:miter lim="800000"/>
                  <a:headEnd/>
                  <a:tailEnd/>
                </a:ln>
              </p:spPr>
            </p:pic>
            <p:grpSp>
              <p:nvGrpSpPr>
                <p:cNvPr id="41" name="Group 17"/>
                <p:cNvGrpSpPr>
                  <a:grpSpLocks/>
                </p:cNvGrpSpPr>
                <p:nvPr/>
              </p:nvGrpSpPr>
              <p:grpSpPr bwMode="auto">
                <a:xfrm>
                  <a:off x="5257800" y="1414463"/>
                  <a:ext cx="3124200" cy="3843337"/>
                  <a:chOff x="4368" y="908"/>
                  <a:chExt cx="1392" cy="2037"/>
                </a:xfrm>
              </p:grpSpPr>
              <p:pic>
                <p:nvPicPr>
                  <p:cNvPr id="65" name="Picture 18"/>
                  <p:cNvPicPr>
                    <a:picLocks noChangeAspect="1" noChangeArrowheads="1"/>
                  </p:cNvPicPr>
                  <p:nvPr/>
                </p:nvPicPr>
                <p:blipFill>
                  <a:blip r:embed="rId5" cstate="print">
                    <a:lum bright="24000"/>
                  </a:blip>
                  <a:srcRect/>
                  <a:stretch>
                    <a:fillRect/>
                  </a:stretch>
                </p:blipFill>
                <p:spPr bwMode="auto">
                  <a:xfrm>
                    <a:off x="4368" y="1920"/>
                    <a:ext cx="1392" cy="1025"/>
                  </a:xfrm>
                  <a:prstGeom prst="rect">
                    <a:avLst/>
                  </a:prstGeom>
                  <a:noFill/>
                  <a:ln w="12700">
                    <a:noFill/>
                    <a:miter lim="800000"/>
                    <a:headEnd/>
                    <a:tailEnd/>
                  </a:ln>
                </p:spPr>
              </p:pic>
              <p:pic>
                <p:nvPicPr>
                  <p:cNvPr id="66" name="Picture 19" descr="Dorylaimus"/>
                  <p:cNvPicPr>
                    <a:picLocks noChangeAspect="1" noChangeArrowheads="1"/>
                  </p:cNvPicPr>
                  <p:nvPr/>
                </p:nvPicPr>
                <p:blipFill>
                  <a:blip r:embed="rId6" cstate="print"/>
                  <a:srcRect/>
                  <a:stretch>
                    <a:fillRect/>
                  </a:stretch>
                </p:blipFill>
                <p:spPr bwMode="auto">
                  <a:xfrm>
                    <a:off x="4368" y="908"/>
                    <a:ext cx="1392" cy="1044"/>
                  </a:xfrm>
                  <a:prstGeom prst="rect">
                    <a:avLst/>
                  </a:prstGeom>
                  <a:noFill/>
                  <a:ln w="9525">
                    <a:noFill/>
                    <a:miter lim="800000"/>
                    <a:headEnd/>
                    <a:tailEnd/>
                  </a:ln>
                </p:spPr>
              </p:pic>
            </p:grpSp>
            <p:pic>
              <p:nvPicPr>
                <p:cNvPr id="42" name="Picture 16"/>
                <p:cNvPicPr>
                  <a:picLocks noChangeAspect="1" noChangeArrowheads="1"/>
                </p:cNvPicPr>
                <p:nvPr/>
              </p:nvPicPr>
              <p:blipFill>
                <a:blip r:embed="rId7" cstate="print"/>
                <a:srcRect/>
                <a:stretch>
                  <a:fillRect/>
                </a:stretch>
              </p:blipFill>
              <p:spPr bwMode="auto">
                <a:xfrm>
                  <a:off x="2438400" y="1981200"/>
                  <a:ext cx="1762125" cy="1436688"/>
                </a:xfrm>
                <a:prstGeom prst="rect">
                  <a:avLst/>
                </a:prstGeom>
                <a:noFill/>
                <a:ln w="12700">
                  <a:noFill/>
                  <a:miter lim="800000"/>
                  <a:headEnd/>
                  <a:tailEnd/>
                </a:ln>
              </p:spPr>
            </p:pic>
            <p:grpSp>
              <p:nvGrpSpPr>
                <p:cNvPr id="43" name="Group 27"/>
                <p:cNvGrpSpPr>
                  <a:grpSpLocks/>
                </p:cNvGrpSpPr>
                <p:nvPr/>
              </p:nvGrpSpPr>
              <p:grpSpPr bwMode="auto">
                <a:xfrm>
                  <a:off x="879475" y="152400"/>
                  <a:ext cx="7239000" cy="1143000"/>
                  <a:chOff x="554" y="1708"/>
                  <a:chExt cx="4560" cy="720"/>
                </a:xfrm>
              </p:grpSpPr>
              <p:sp>
                <p:nvSpPr>
                  <p:cNvPr id="49" name="Rectangle 2"/>
                  <p:cNvSpPr>
                    <a:spLocks noChangeArrowheads="1"/>
                  </p:cNvSpPr>
                  <p:nvPr/>
                </p:nvSpPr>
                <p:spPr bwMode="auto">
                  <a:xfrm>
                    <a:off x="554" y="1708"/>
                    <a:ext cx="720" cy="384"/>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800"/>
                  </a:p>
                </p:txBody>
              </p:sp>
              <p:sp>
                <p:nvSpPr>
                  <p:cNvPr id="50" name="Rectangle 3"/>
                  <p:cNvSpPr>
                    <a:spLocks noChangeArrowheads="1"/>
                  </p:cNvSpPr>
                  <p:nvPr/>
                </p:nvSpPr>
                <p:spPr bwMode="auto">
                  <a:xfrm>
                    <a:off x="1514" y="1708"/>
                    <a:ext cx="720" cy="384"/>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800"/>
                  </a:p>
                </p:txBody>
              </p:sp>
              <p:sp>
                <p:nvSpPr>
                  <p:cNvPr id="51" name="Rectangle 4"/>
                  <p:cNvSpPr>
                    <a:spLocks noChangeArrowheads="1"/>
                  </p:cNvSpPr>
                  <p:nvPr/>
                </p:nvSpPr>
                <p:spPr bwMode="auto">
                  <a:xfrm>
                    <a:off x="2450" y="1708"/>
                    <a:ext cx="720" cy="384"/>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800"/>
                  </a:p>
                </p:txBody>
              </p:sp>
              <p:sp>
                <p:nvSpPr>
                  <p:cNvPr id="52" name="Rectangle 5"/>
                  <p:cNvSpPr>
                    <a:spLocks noChangeArrowheads="1"/>
                  </p:cNvSpPr>
                  <p:nvPr/>
                </p:nvSpPr>
                <p:spPr bwMode="auto">
                  <a:xfrm>
                    <a:off x="3434" y="1708"/>
                    <a:ext cx="720" cy="384"/>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800"/>
                  </a:p>
                </p:txBody>
              </p:sp>
              <p:sp>
                <p:nvSpPr>
                  <p:cNvPr id="53" name="Rectangle 6"/>
                  <p:cNvSpPr>
                    <a:spLocks noChangeArrowheads="1"/>
                  </p:cNvSpPr>
                  <p:nvPr/>
                </p:nvSpPr>
                <p:spPr bwMode="auto">
                  <a:xfrm>
                    <a:off x="4394" y="1708"/>
                    <a:ext cx="720" cy="384"/>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800"/>
                  </a:p>
                </p:txBody>
              </p:sp>
              <p:sp>
                <p:nvSpPr>
                  <p:cNvPr id="54" name="Line 7"/>
                  <p:cNvSpPr>
                    <a:spLocks noChangeShapeType="1"/>
                  </p:cNvSpPr>
                  <p:nvPr/>
                </p:nvSpPr>
                <p:spPr bwMode="auto">
                  <a:xfrm>
                    <a:off x="890" y="2428"/>
                    <a:ext cx="3888" cy="0"/>
                  </a:xfrm>
                  <a:prstGeom prst="line">
                    <a:avLst/>
                  </a:prstGeom>
                  <a:noFill/>
                  <a:ln w="9525">
                    <a:solidFill>
                      <a:schemeClr val="tx1"/>
                    </a:solidFill>
                    <a:round/>
                    <a:headEnd/>
                    <a:tailEnd/>
                  </a:ln>
                </p:spPr>
                <p:txBody>
                  <a:bodyPr wrap="none" anchor="ctr"/>
                  <a:lstStyle/>
                  <a:p>
                    <a:endParaRPr lang="en-US"/>
                  </a:p>
                </p:txBody>
              </p:sp>
              <p:sp>
                <p:nvSpPr>
                  <p:cNvPr id="55" name="Line 8"/>
                  <p:cNvSpPr>
                    <a:spLocks noChangeShapeType="1"/>
                  </p:cNvSpPr>
                  <p:nvPr/>
                </p:nvSpPr>
                <p:spPr bwMode="auto">
                  <a:xfrm flipH="1" flipV="1">
                    <a:off x="893" y="2284"/>
                    <a:ext cx="0" cy="144"/>
                  </a:xfrm>
                  <a:prstGeom prst="line">
                    <a:avLst/>
                  </a:prstGeom>
                  <a:noFill/>
                  <a:ln w="9525">
                    <a:solidFill>
                      <a:schemeClr val="tx1"/>
                    </a:solidFill>
                    <a:round/>
                    <a:headEnd/>
                    <a:tailEnd/>
                  </a:ln>
                </p:spPr>
                <p:txBody>
                  <a:bodyPr wrap="none" anchor="ctr"/>
                  <a:lstStyle/>
                  <a:p>
                    <a:endParaRPr lang="en-US"/>
                  </a:p>
                </p:txBody>
              </p:sp>
              <p:sp>
                <p:nvSpPr>
                  <p:cNvPr id="56" name="Line 9"/>
                  <p:cNvSpPr>
                    <a:spLocks noChangeShapeType="1"/>
                  </p:cNvSpPr>
                  <p:nvPr/>
                </p:nvSpPr>
                <p:spPr bwMode="auto">
                  <a:xfrm flipH="1" flipV="1">
                    <a:off x="1853" y="2284"/>
                    <a:ext cx="0" cy="144"/>
                  </a:xfrm>
                  <a:prstGeom prst="line">
                    <a:avLst/>
                  </a:prstGeom>
                  <a:noFill/>
                  <a:ln w="9525">
                    <a:solidFill>
                      <a:schemeClr val="tx1"/>
                    </a:solidFill>
                    <a:round/>
                    <a:headEnd/>
                    <a:tailEnd/>
                  </a:ln>
                </p:spPr>
                <p:txBody>
                  <a:bodyPr wrap="none" anchor="ctr"/>
                  <a:lstStyle/>
                  <a:p>
                    <a:endParaRPr lang="en-US"/>
                  </a:p>
                </p:txBody>
              </p:sp>
              <p:sp>
                <p:nvSpPr>
                  <p:cNvPr id="57" name="Line 10"/>
                  <p:cNvSpPr>
                    <a:spLocks noChangeShapeType="1"/>
                  </p:cNvSpPr>
                  <p:nvPr/>
                </p:nvSpPr>
                <p:spPr bwMode="auto">
                  <a:xfrm flipH="1" flipV="1">
                    <a:off x="2789" y="2284"/>
                    <a:ext cx="0" cy="144"/>
                  </a:xfrm>
                  <a:prstGeom prst="line">
                    <a:avLst/>
                  </a:prstGeom>
                  <a:noFill/>
                  <a:ln w="9525">
                    <a:solidFill>
                      <a:schemeClr val="tx1"/>
                    </a:solidFill>
                    <a:round/>
                    <a:headEnd/>
                    <a:tailEnd/>
                  </a:ln>
                </p:spPr>
                <p:txBody>
                  <a:bodyPr wrap="none" anchor="ctr"/>
                  <a:lstStyle/>
                  <a:p>
                    <a:endParaRPr lang="en-US"/>
                  </a:p>
                </p:txBody>
              </p:sp>
              <p:sp>
                <p:nvSpPr>
                  <p:cNvPr id="58" name="Line 11"/>
                  <p:cNvSpPr>
                    <a:spLocks noChangeShapeType="1"/>
                  </p:cNvSpPr>
                  <p:nvPr/>
                </p:nvSpPr>
                <p:spPr bwMode="auto">
                  <a:xfrm flipH="1" flipV="1">
                    <a:off x="3773" y="2284"/>
                    <a:ext cx="0" cy="144"/>
                  </a:xfrm>
                  <a:prstGeom prst="line">
                    <a:avLst/>
                  </a:prstGeom>
                  <a:noFill/>
                  <a:ln w="9525">
                    <a:solidFill>
                      <a:schemeClr val="tx1"/>
                    </a:solidFill>
                    <a:round/>
                    <a:headEnd/>
                    <a:tailEnd/>
                  </a:ln>
                </p:spPr>
                <p:txBody>
                  <a:bodyPr wrap="none" anchor="ctr"/>
                  <a:lstStyle/>
                  <a:p>
                    <a:endParaRPr lang="en-US"/>
                  </a:p>
                </p:txBody>
              </p:sp>
              <p:sp>
                <p:nvSpPr>
                  <p:cNvPr id="59" name="Line 12"/>
                  <p:cNvSpPr>
                    <a:spLocks noChangeShapeType="1"/>
                  </p:cNvSpPr>
                  <p:nvPr/>
                </p:nvSpPr>
                <p:spPr bwMode="auto">
                  <a:xfrm flipH="1" flipV="1">
                    <a:off x="4733" y="2284"/>
                    <a:ext cx="0" cy="144"/>
                  </a:xfrm>
                  <a:prstGeom prst="line">
                    <a:avLst/>
                  </a:prstGeom>
                  <a:noFill/>
                  <a:ln w="9525">
                    <a:solidFill>
                      <a:schemeClr val="tx1"/>
                    </a:solidFill>
                    <a:round/>
                    <a:headEnd/>
                    <a:tailEnd/>
                  </a:ln>
                </p:spPr>
                <p:txBody>
                  <a:bodyPr wrap="none" anchor="ctr"/>
                  <a:lstStyle/>
                  <a:p>
                    <a:endParaRPr lang="en-US"/>
                  </a:p>
                </p:txBody>
              </p:sp>
              <p:sp>
                <p:nvSpPr>
                  <p:cNvPr id="60" name="Text Box 13"/>
                  <p:cNvSpPr txBox="1">
                    <a:spLocks noChangeArrowheads="1"/>
                  </p:cNvSpPr>
                  <p:nvPr/>
                </p:nvSpPr>
                <p:spPr bwMode="auto">
                  <a:xfrm>
                    <a:off x="799" y="2092"/>
                    <a:ext cx="187" cy="212"/>
                  </a:xfrm>
                  <a:prstGeom prst="rect">
                    <a:avLst/>
                  </a:prstGeom>
                  <a:noFill/>
                  <a:ln w="9525">
                    <a:noFill/>
                    <a:miter lim="800000"/>
                    <a:headEnd/>
                    <a:tailEnd/>
                  </a:ln>
                </p:spPr>
                <p:txBody>
                  <a:bodyPr wrap="none">
                    <a:spAutoFit/>
                  </a:bodyPr>
                  <a:lstStyle/>
                  <a:p>
                    <a:pPr eaLnBrk="0" hangingPunct="0"/>
                    <a:r>
                      <a:rPr lang="en-US" sz="1600"/>
                      <a:t>1</a:t>
                    </a:r>
                  </a:p>
                </p:txBody>
              </p:sp>
              <p:sp>
                <p:nvSpPr>
                  <p:cNvPr id="61" name="Text Box 14"/>
                  <p:cNvSpPr txBox="1">
                    <a:spLocks noChangeArrowheads="1"/>
                  </p:cNvSpPr>
                  <p:nvPr/>
                </p:nvSpPr>
                <p:spPr bwMode="auto">
                  <a:xfrm>
                    <a:off x="1759" y="2092"/>
                    <a:ext cx="187" cy="212"/>
                  </a:xfrm>
                  <a:prstGeom prst="rect">
                    <a:avLst/>
                  </a:prstGeom>
                  <a:noFill/>
                  <a:ln w="9525">
                    <a:noFill/>
                    <a:miter lim="800000"/>
                    <a:headEnd/>
                    <a:tailEnd/>
                  </a:ln>
                </p:spPr>
                <p:txBody>
                  <a:bodyPr wrap="none">
                    <a:spAutoFit/>
                  </a:bodyPr>
                  <a:lstStyle/>
                  <a:p>
                    <a:pPr eaLnBrk="0" hangingPunct="0"/>
                    <a:r>
                      <a:rPr lang="en-US" sz="1600"/>
                      <a:t>2</a:t>
                    </a:r>
                  </a:p>
                </p:txBody>
              </p:sp>
              <p:sp>
                <p:nvSpPr>
                  <p:cNvPr id="62" name="Text Box 15"/>
                  <p:cNvSpPr txBox="1">
                    <a:spLocks noChangeArrowheads="1"/>
                  </p:cNvSpPr>
                  <p:nvPr/>
                </p:nvSpPr>
                <p:spPr bwMode="auto">
                  <a:xfrm>
                    <a:off x="2695" y="2092"/>
                    <a:ext cx="187" cy="212"/>
                  </a:xfrm>
                  <a:prstGeom prst="rect">
                    <a:avLst/>
                  </a:prstGeom>
                  <a:noFill/>
                  <a:ln w="9525">
                    <a:noFill/>
                    <a:miter lim="800000"/>
                    <a:headEnd/>
                    <a:tailEnd/>
                  </a:ln>
                </p:spPr>
                <p:txBody>
                  <a:bodyPr wrap="none">
                    <a:spAutoFit/>
                  </a:bodyPr>
                  <a:lstStyle/>
                  <a:p>
                    <a:pPr eaLnBrk="0" hangingPunct="0"/>
                    <a:r>
                      <a:rPr lang="en-US" sz="1600"/>
                      <a:t>3</a:t>
                    </a:r>
                  </a:p>
                </p:txBody>
              </p:sp>
              <p:sp>
                <p:nvSpPr>
                  <p:cNvPr id="63" name="Text Box 16"/>
                  <p:cNvSpPr txBox="1">
                    <a:spLocks noChangeArrowheads="1"/>
                  </p:cNvSpPr>
                  <p:nvPr/>
                </p:nvSpPr>
                <p:spPr bwMode="auto">
                  <a:xfrm>
                    <a:off x="3679" y="2092"/>
                    <a:ext cx="187" cy="212"/>
                  </a:xfrm>
                  <a:prstGeom prst="rect">
                    <a:avLst/>
                  </a:prstGeom>
                  <a:noFill/>
                  <a:ln w="9525">
                    <a:noFill/>
                    <a:miter lim="800000"/>
                    <a:headEnd/>
                    <a:tailEnd/>
                  </a:ln>
                </p:spPr>
                <p:txBody>
                  <a:bodyPr wrap="none">
                    <a:spAutoFit/>
                  </a:bodyPr>
                  <a:lstStyle/>
                  <a:p>
                    <a:pPr eaLnBrk="0" hangingPunct="0"/>
                    <a:r>
                      <a:rPr lang="en-US" sz="1600"/>
                      <a:t>4</a:t>
                    </a:r>
                  </a:p>
                </p:txBody>
              </p:sp>
              <p:sp>
                <p:nvSpPr>
                  <p:cNvPr id="64" name="Text Box 17"/>
                  <p:cNvSpPr txBox="1">
                    <a:spLocks noChangeArrowheads="1"/>
                  </p:cNvSpPr>
                  <p:nvPr/>
                </p:nvSpPr>
                <p:spPr bwMode="auto">
                  <a:xfrm>
                    <a:off x="4639" y="2092"/>
                    <a:ext cx="187" cy="212"/>
                  </a:xfrm>
                  <a:prstGeom prst="rect">
                    <a:avLst/>
                  </a:prstGeom>
                  <a:noFill/>
                  <a:ln w="9525">
                    <a:noFill/>
                    <a:miter lim="800000"/>
                    <a:headEnd/>
                    <a:tailEnd/>
                  </a:ln>
                </p:spPr>
                <p:txBody>
                  <a:bodyPr wrap="none">
                    <a:spAutoFit/>
                  </a:bodyPr>
                  <a:lstStyle/>
                  <a:p>
                    <a:pPr eaLnBrk="0" hangingPunct="0"/>
                    <a:r>
                      <a:rPr lang="en-US" sz="1600"/>
                      <a:t>5</a:t>
                    </a:r>
                  </a:p>
                </p:txBody>
              </p:sp>
            </p:grpSp>
            <p:sp>
              <p:nvSpPr>
                <p:cNvPr id="44" name="Text Box 20"/>
                <p:cNvSpPr txBox="1">
                  <a:spLocks noChangeArrowheads="1"/>
                </p:cNvSpPr>
                <p:nvPr/>
              </p:nvSpPr>
              <p:spPr bwMode="auto">
                <a:xfrm>
                  <a:off x="848443" y="1219200"/>
                  <a:ext cx="138993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dirty="0" err="1" smtClean="0"/>
                    <a:t>enriquecimiento</a:t>
                  </a:r>
                  <a:endParaRPr lang="en-US" sz="1400" dirty="0"/>
                </a:p>
              </p:txBody>
            </p:sp>
            <p:sp>
              <p:nvSpPr>
                <p:cNvPr id="45" name="Text Box 21"/>
                <p:cNvSpPr txBox="1">
                  <a:spLocks noChangeArrowheads="1"/>
                </p:cNvSpPr>
                <p:nvPr/>
              </p:nvSpPr>
              <p:spPr bwMode="auto">
                <a:xfrm>
                  <a:off x="7168356" y="1219200"/>
                  <a:ext cx="89383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dirty="0" err="1" smtClean="0"/>
                    <a:t>stabilidad</a:t>
                  </a:r>
                  <a:endParaRPr lang="en-US" sz="1400" dirty="0"/>
                </a:p>
              </p:txBody>
            </p:sp>
            <p:sp>
              <p:nvSpPr>
                <p:cNvPr id="46" name="Text Box 22"/>
                <p:cNvSpPr txBox="1">
                  <a:spLocks noChangeArrowheads="1"/>
                </p:cNvSpPr>
                <p:nvPr/>
              </p:nvSpPr>
              <p:spPr bwMode="auto">
                <a:xfrm>
                  <a:off x="904081" y="942975"/>
                  <a:ext cx="113043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dirty="0" err="1" smtClean="0"/>
                    <a:t>oportunismo</a:t>
                  </a:r>
                  <a:endParaRPr lang="en-US" sz="1400" dirty="0"/>
                </a:p>
              </p:txBody>
            </p:sp>
            <p:sp>
              <p:nvSpPr>
                <p:cNvPr id="47" name="Text Box 23"/>
                <p:cNvSpPr txBox="1">
                  <a:spLocks noChangeArrowheads="1"/>
                </p:cNvSpPr>
                <p:nvPr/>
              </p:nvSpPr>
              <p:spPr bwMode="auto">
                <a:xfrm>
                  <a:off x="7076281" y="942975"/>
                  <a:ext cx="93724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dirty="0" err="1" smtClean="0"/>
                    <a:t>estructura</a:t>
                  </a:r>
                  <a:endParaRPr lang="en-US" sz="1400" dirty="0"/>
                </a:p>
              </p:txBody>
            </p:sp>
            <p:sp>
              <p:nvSpPr>
                <p:cNvPr id="48" name="TextBox 47"/>
                <p:cNvSpPr txBox="1"/>
                <p:nvPr/>
              </p:nvSpPr>
              <p:spPr>
                <a:xfrm>
                  <a:off x="4800600" y="5867400"/>
                  <a:ext cx="4306948" cy="830997"/>
                </a:xfrm>
                <a:prstGeom prst="rect">
                  <a:avLst/>
                </a:prstGeom>
                <a:solidFill>
                  <a:schemeClr val="accent1"/>
                </a:solidFill>
              </p:spPr>
              <p:txBody>
                <a:bodyPr wrap="none" rtlCol="0">
                  <a:spAutoFit/>
                </a:bodyPr>
                <a:lstStyle/>
                <a:p>
                  <a:r>
                    <a:rPr lang="en-US" sz="2400" dirty="0" err="1" smtClean="0"/>
                    <a:t>Nematodos</a:t>
                  </a:r>
                  <a:r>
                    <a:rPr lang="en-US" sz="2400" dirty="0" smtClean="0"/>
                    <a:t> </a:t>
                  </a:r>
                  <a:r>
                    <a:rPr lang="en-US" sz="2400" dirty="0" err="1" smtClean="0"/>
                    <a:t>como</a:t>
                  </a:r>
                  <a:r>
                    <a:rPr lang="en-US" sz="2400" dirty="0" smtClean="0"/>
                    <a:t> </a:t>
                  </a:r>
                  <a:r>
                    <a:rPr lang="en-US" sz="2400" dirty="0" err="1" smtClean="0"/>
                    <a:t>Bioindicadores</a:t>
                  </a:r>
                  <a:endParaRPr lang="en-US" sz="2400" dirty="0" smtClean="0"/>
                </a:p>
                <a:p>
                  <a:r>
                    <a:rPr lang="en-US" sz="2400" dirty="0" smtClean="0"/>
                    <a:t>de </a:t>
                  </a:r>
                  <a:r>
                    <a:rPr lang="en-US" sz="2400" dirty="0" err="1" smtClean="0"/>
                    <a:t>Otro</a:t>
                  </a:r>
                  <a:r>
                    <a:rPr lang="en-US" sz="2400" dirty="0" smtClean="0"/>
                    <a:t> </a:t>
                  </a:r>
                  <a:r>
                    <a:rPr lang="en-US" sz="2400" dirty="0" err="1" smtClean="0"/>
                    <a:t>Organismos</a:t>
                  </a:r>
                  <a:r>
                    <a:rPr lang="en-US" sz="2400" dirty="0" smtClean="0"/>
                    <a:t> del </a:t>
                  </a:r>
                  <a:r>
                    <a:rPr lang="en-US" sz="2400" dirty="0" err="1" smtClean="0"/>
                    <a:t>Suelo</a:t>
                  </a:r>
                  <a:endParaRPr lang="en-US" sz="2400" dirty="0"/>
                </a:p>
              </p:txBody>
            </p:sp>
          </p:grpSp>
        </p:grpSp>
      </p:grpSp>
      <p:grpSp>
        <p:nvGrpSpPr>
          <p:cNvPr id="68" name="Group 67"/>
          <p:cNvGrpSpPr/>
          <p:nvPr/>
        </p:nvGrpSpPr>
        <p:grpSpPr>
          <a:xfrm>
            <a:off x="40793" y="2746152"/>
            <a:ext cx="8950807" cy="3959448"/>
            <a:chOff x="40793" y="2727281"/>
            <a:chExt cx="8950807" cy="3959448"/>
          </a:xfrm>
        </p:grpSpPr>
        <p:sp>
          <p:nvSpPr>
            <p:cNvPr id="69" name="Oval 68"/>
            <p:cNvSpPr/>
            <p:nvPr/>
          </p:nvSpPr>
          <p:spPr>
            <a:xfrm>
              <a:off x="5184775" y="2727281"/>
              <a:ext cx="3806825" cy="19339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Box 69"/>
            <p:cNvSpPr txBox="1"/>
            <p:nvPr/>
          </p:nvSpPr>
          <p:spPr>
            <a:xfrm>
              <a:off x="5874522" y="3094083"/>
              <a:ext cx="2806025" cy="1200329"/>
            </a:xfrm>
            <a:prstGeom prst="rect">
              <a:avLst/>
            </a:prstGeom>
            <a:noFill/>
          </p:spPr>
          <p:txBody>
            <a:bodyPr wrap="none" rtlCol="0">
              <a:spAutoFit/>
            </a:bodyPr>
            <a:lstStyle/>
            <a:p>
              <a:r>
                <a:rPr lang="en-US" sz="2400" dirty="0" err="1" smtClean="0"/>
                <a:t>acaros</a:t>
              </a:r>
              <a:r>
                <a:rPr lang="en-US" sz="2400" dirty="0" smtClean="0"/>
                <a:t> </a:t>
              </a:r>
              <a:r>
                <a:rPr lang="en-US" sz="2400" dirty="0" err="1" smtClean="0"/>
                <a:t>depredadores</a:t>
              </a:r>
              <a:endParaRPr lang="en-US" sz="2400" dirty="0" smtClean="0"/>
            </a:p>
            <a:p>
              <a:r>
                <a:rPr lang="en-US" sz="2400" dirty="0" err="1" smtClean="0"/>
                <a:t>acaros</a:t>
              </a:r>
              <a:r>
                <a:rPr lang="en-US" sz="2400" dirty="0" smtClean="0"/>
                <a:t> </a:t>
              </a:r>
              <a:r>
                <a:rPr lang="en-US" sz="2400" dirty="0" err="1" smtClean="0"/>
                <a:t>omnivoros</a:t>
              </a:r>
              <a:endParaRPr lang="en-US" sz="2400" dirty="0" smtClean="0"/>
            </a:p>
            <a:p>
              <a:r>
                <a:rPr lang="en-US" sz="2400" dirty="0" err="1" smtClean="0"/>
                <a:t>tardigrados</a:t>
              </a:r>
              <a:endParaRPr lang="en-US" sz="2400" dirty="0"/>
            </a:p>
          </p:txBody>
        </p:sp>
        <p:sp>
          <p:nvSpPr>
            <p:cNvPr id="71" name="Oval 70"/>
            <p:cNvSpPr/>
            <p:nvPr/>
          </p:nvSpPr>
          <p:spPr>
            <a:xfrm>
              <a:off x="40793" y="2727281"/>
              <a:ext cx="2431257" cy="193393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p:cNvSpPr txBox="1"/>
            <p:nvPr/>
          </p:nvSpPr>
          <p:spPr>
            <a:xfrm>
              <a:off x="111829" y="3094083"/>
              <a:ext cx="2176301" cy="1200329"/>
            </a:xfrm>
            <a:prstGeom prst="rect">
              <a:avLst/>
            </a:prstGeom>
            <a:noFill/>
          </p:spPr>
          <p:txBody>
            <a:bodyPr wrap="none" rtlCol="0">
              <a:spAutoFit/>
            </a:bodyPr>
            <a:lstStyle/>
            <a:p>
              <a:r>
                <a:rPr lang="en-US" sz="2400" dirty="0" smtClean="0"/>
                <a:t>bacteria</a:t>
              </a:r>
            </a:p>
            <a:p>
              <a:r>
                <a:rPr lang="en-US" sz="2400" dirty="0" smtClean="0"/>
                <a:t>protozoa</a:t>
              </a:r>
            </a:p>
            <a:p>
              <a:r>
                <a:rPr lang="en-US" sz="2400" dirty="0" err="1" smtClean="0"/>
                <a:t>acaros</a:t>
              </a:r>
              <a:r>
                <a:rPr lang="en-US" sz="2400" dirty="0" smtClean="0"/>
                <a:t> </a:t>
              </a:r>
              <a:r>
                <a:rPr lang="en-US" sz="2400" dirty="0" err="1" smtClean="0"/>
                <a:t>algivoros</a:t>
              </a:r>
              <a:endParaRPr lang="en-US" sz="2400" dirty="0" smtClean="0"/>
            </a:p>
          </p:txBody>
        </p:sp>
        <p:sp>
          <p:nvSpPr>
            <p:cNvPr id="73" name="Oval 72"/>
            <p:cNvSpPr/>
            <p:nvPr/>
          </p:nvSpPr>
          <p:spPr>
            <a:xfrm>
              <a:off x="2140742" y="2727281"/>
              <a:ext cx="3117057" cy="1933932"/>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Box 73"/>
            <p:cNvSpPr txBox="1"/>
            <p:nvPr/>
          </p:nvSpPr>
          <p:spPr>
            <a:xfrm>
              <a:off x="2513404" y="3094083"/>
              <a:ext cx="2972996" cy="1200329"/>
            </a:xfrm>
            <a:prstGeom prst="rect">
              <a:avLst/>
            </a:prstGeom>
            <a:noFill/>
          </p:spPr>
          <p:txBody>
            <a:bodyPr wrap="square" rtlCol="0">
              <a:spAutoFit/>
            </a:bodyPr>
            <a:lstStyle/>
            <a:p>
              <a:r>
                <a:rPr lang="en-US" sz="2400" dirty="0" err="1" smtClean="0"/>
                <a:t>hongos</a:t>
              </a:r>
              <a:endParaRPr lang="en-US" sz="2400" dirty="0" smtClean="0"/>
            </a:p>
            <a:p>
              <a:r>
                <a:rPr lang="en-US" sz="2400" dirty="0" smtClean="0"/>
                <a:t>bacteria</a:t>
              </a:r>
            </a:p>
            <a:p>
              <a:r>
                <a:rPr lang="en-US" sz="2400" dirty="0" err="1" smtClean="0"/>
                <a:t>acaros</a:t>
              </a:r>
              <a:r>
                <a:rPr lang="en-US" sz="2400" dirty="0" smtClean="0"/>
                <a:t> </a:t>
              </a:r>
              <a:r>
                <a:rPr lang="en-US" sz="2400" dirty="0" err="1" smtClean="0"/>
                <a:t>micofagos</a:t>
              </a:r>
              <a:endParaRPr lang="en-US" sz="2400" dirty="0" smtClean="0"/>
            </a:p>
          </p:txBody>
        </p:sp>
        <p:sp>
          <p:nvSpPr>
            <p:cNvPr id="75" name="TextBox 74"/>
            <p:cNvSpPr txBox="1"/>
            <p:nvPr/>
          </p:nvSpPr>
          <p:spPr>
            <a:xfrm>
              <a:off x="76200" y="5486400"/>
              <a:ext cx="1974067" cy="1200329"/>
            </a:xfrm>
            <a:prstGeom prst="rect">
              <a:avLst/>
            </a:prstGeom>
            <a:noFill/>
            <a:ln>
              <a:solidFill>
                <a:schemeClr val="tx1"/>
              </a:solidFill>
            </a:ln>
          </p:spPr>
          <p:txBody>
            <a:bodyPr wrap="none" rtlCol="0">
              <a:spAutoFit/>
            </a:bodyPr>
            <a:lstStyle/>
            <a:p>
              <a:r>
                <a:rPr lang="en-US" sz="1200" dirty="0" smtClean="0"/>
                <a:t>Ferris and </a:t>
              </a:r>
              <a:r>
                <a:rPr lang="en-US" sz="1200" dirty="0" err="1" smtClean="0"/>
                <a:t>Bongers</a:t>
              </a:r>
              <a:r>
                <a:rPr lang="en-US" sz="1200" dirty="0" smtClean="0"/>
                <a:t>, 2006</a:t>
              </a:r>
            </a:p>
            <a:p>
              <a:r>
                <a:rPr lang="en-US" sz="1200" dirty="0" smtClean="0"/>
                <a:t>Ferris et al., 2012</a:t>
              </a:r>
            </a:p>
            <a:p>
              <a:r>
                <a:rPr lang="en-US" sz="1200" dirty="0" err="1" smtClean="0"/>
                <a:t>Georgieva</a:t>
              </a:r>
              <a:r>
                <a:rPr lang="en-US" sz="1200" dirty="0" smtClean="0"/>
                <a:t> </a:t>
              </a:r>
              <a:r>
                <a:rPr lang="en-US" sz="1200" dirty="0"/>
                <a:t>et al., 2005</a:t>
              </a:r>
            </a:p>
            <a:p>
              <a:r>
                <a:rPr lang="en-US" sz="1200" dirty="0" smtClean="0"/>
                <a:t>Sánchez-Moreno et al., 2008</a:t>
              </a:r>
            </a:p>
            <a:p>
              <a:r>
                <a:rPr lang="en-US" sz="1200" dirty="0"/>
                <a:t>Sánchez-Moreno et al., </a:t>
              </a:r>
              <a:r>
                <a:rPr lang="en-US" sz="1200" dirty="0" smtClean="0"/>
                <a:t>2009</a:t>
              </a:r>
            </a:p>
            <a:p>
              <a:r>
                <a:rPr lang="en-US" sz="1200" dirty="0" err="1" smtClean="0"/>
                <a:t>Yeates</a:t>
              </a:r>
              <a:r>
                <a:rPr lang="en-US" sz="1200" dirty="0" smtClean="0"/>
                <a:t> et al., 2009</a:t>
              </a:r>
              <a:endParaRPr lang="en-US" sz="1200" dirty="0"/>
            </a:p>
          </p:txBody>
        </p:sp>
      </p:grpSp>
    </p:spTree>
    <p:extLst>
      <p:ext uri="{BB962C8B-B14F-4D97-AF65-F5344CB8AC3E}">
        <p14:creationId xmlns:p14="http://schemas.microsoft.com/office/powerpoint/2010/main" val="87600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76"/>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6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Oval 1026"/>
          <p:cNvSpPr>
            <a:spLocks noChangeArrowheads="1"/>
          </p:cNvSpPr>
          <p:nvPr/>
        </p:nvSpPr>
        <p:spPr bwMode="auto">
          <a:xfrm>
            <a:off x="2101850" y="14541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6851" name="Oval 1027"/>
          <p:cNvSpPr>
            <a:spLocks noChangeArrowheads="1"/>
          </p:cNvSpPr>
          <p:nvPr/>
        </p:nvSpPr>
        <p:spPr bwMode="auto">
          <a:xfrm>
            <a:off x="21018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6852" name="Oval 1028"/>
          <p:cNvSpPr>
            <a:spLocks noChangeArrowheads="1"/>
          </p:cNvSpPr>
          <p:nvPr/>
        </p:nvSpPr>
        <p:spPr bwMode="auto">
          <a:xfrm>
            <a:off x="3968750" y="14541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6853" name="Oval 1029"/>
          <p:cNvSpPr>
            <a:spLocks noChangeArrowheads="1"/>
          </p:cNvSpPr>
          <p:nvPr/>
        </p:nvSpPr>
        <p:spPr bwMode="auto">
          <a:xfrm>
            <a:off x="39687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6854" name="Oval 1030"/>
          <p:cNvSpPr>
            <a:spLocks noChangeArrowheads="1"/>
          </p:cNvSpPr>
          <p:nvPr/>
        </p:nvSpPr>
        <p:spPr bwMode="auto">
          <a:xfrm>
            <a:off x="39687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6855" name="Oval 1031"/>
          <p:cNvSpPr>
            <a:spLocks noChangeArrowheads="1"/>
          </p:cNvSpPr>
          <p:nvPr/>
        </p:nvSpPr>
        <p:spPr bwMode="auto">
          <a:xfrm>
            <a:off x="39687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6856" name="Oval 1032"/>
          <p:cNvSpPr>
            <a:spLocks noChangeArrowheads="1"/>
          </p:cNvSpPr>
          <p:nvPr/>
        </p:nvSpPr>
        <p:spPr bwMode="auto">
          <a:xfrm>
            <a:off x="3968750" y="51117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6857" name="Oval 1033"/>
          <p:cNvSpPr>
            <a:spLocks noChangeArrowheads="1"/>
          </p:cNvSpPr>
          <p:nvPr/>
        </p:nvSpPr>
        <p:spPr bwMode="auto">
          <a:xfrm>
            <a:off x="5797550" y="14541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6858" name="Oval 1034"/>
          <p:cNvSpPr>
            <a:spLocks noChangeArrowheads="1"/>
          </p:cNvSpPr>
          <p:nvPr/>
        </p:nvSpPr>
        <p:spPr bwMode="auto">
          <a:xfrm>
            <a:off x="57975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6859" name="Oval 1035"/>
          <p:cNvSpPr>
            <a:spLocks noChangeArrowheads="1"/>
          </p:cNvSpPr>
          <p:nvPr/>
        </p:nvSpPr>
        <p:spPr bwMode="auto">
          <a:xfrm>
            <a:off x="57975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6860" name="Oval 1036"/>
          <p:cNvSpPr>
            <a:spLocks noChangeArrowheads="1"/>
          </p:cNvSpPr>
          <p:nvPr/>
        </p:nvSpPr>
        <p:spPr bwMode="auto">
          <a:xfrm>
            <a:off x="57975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6861" name="Oval 1037"/>
          <p:cNvSpPr>
            <a:spLocks noChangeArrowheads="1"/>
          </p:cNvSpPr>
          <p:nvPr/>
        </p:nvSpPr>
        <p:spPr bwMode="auto">
          <a:xfrm>
            <a:off x="76263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6862" name="Oval 1038"/>
          <p:cNvSpPr>
            <a:spLocks noChangeArrowheads="1"/>
          </p:cNvSpPr>
          <p:nvPr/>
        </p:nvSpPr>
        <p:spPr bwMode="auto">
          <a:xfrm>
            <a:off x="76263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6863" name="Oval 1039"/>
          <p:cNvSpPr>
            <a:spLocks noChangeArrowheads="1"/>
          </p:cNvSpPr>
          <p:nvPr/>
        </p:nvSpPr>
        <p:spPr bwMode="auto">
          <a:xfrm>
            <a:off x="76263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6864" name="AutoShape 1040"/>
          <p:cNvSpPr>
            <a:spLocks noChangeArrowheads="1"/>
          </p:cNvSpPr>
          <p:nvPr/>
        </p:nvSpPr>
        <p:spPr bwMode="auto">
          <a:xfrm>
            <a:off x="844550" y="3206750"/>
            <a:ext cx="444500" cy="444500"/>
          </a:xfrm>
          <a:prstGeom prst="star16">
            <a:avLst>
              <a:gd name="adj" fmla="val 37500"/>
            </a:avLst>
          </a:prstGeom>
          <a:solidFill>
            <a:srgbClr val="4C2E00"/>
          </a:solidFill>
          <a:ln w="12700">
            <a:solidFill>
              <a:schemeClr val="tx1"/>
            </a:solidFill>
            <a:miter lim="800000"/>
            <a:headEnd/>
            <a:tailEnd/>
          </a:ln>
          <a:effectLst/>
        </p:spPr>
        <p:txBody>
          <a:bodyPr wrap="none" anchor="ctr"/>
          <a:lstStyle/>
          <a:p>
            <a:endParaRPr lang="en-US"/>
          </a:p>
        </p:txBody>
      </p:sp>
      <p:sp>
        <p:nvSpPr>
          <p:cNvPr id="206865" name="Line 1041"/>
          <p:cNvSpPr>
            <a:spLocks noChangeShapeType="1"/>
          </p:cNvSpPr>
          <p:nvPr/>
        </p:nvSpPr>
        <p:spPr bwMode="auto">
          <a:xfrm flipH="1">
            <a:off x="1193800" y="1854200"/>
            <a:ext cx="965200" cy="13208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206866" name="Line 1042"/>
          <p:cNvSpPr>
            <a:spLocks noChangeShapeType="1"/>
          </p:cNvSpPr>
          <p:nvPr/>
        </p:nvSpPr>
        <p:spPr bwMode="auto">
          <a:xfrm flipH="1" flipV="1">
            <a:off x="1193800" y="3556000"/>
            <a:ext cx="965200" cy="15748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206867" name="Line 1043"/>
          <p:cNvSpPr>
            <a:spLocks noChangeShapeType="1"/>
          </p:cNvSpPr>
          <p:nvPr/>
        </p:nvSpPr>
        <p:spPr bwMode="auto">
          <a:xfrm flipH="1" flipV="1">
            <a:off x="1270000" y="3556000"/>
            <a:ext cx="812800" cy="6604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206868" name="Line 1044"/>
          <p:cNvSpPr>
            <a:spLocks noChangeShapeType="1"/>
          </p:cNvSpPr>
          <p:nvPr/>
        </p:nvSpPr>
        <p:spPr bwMode="auto">
          <a:xfrm flipH="1">
            <a:off x="1346200" y="3429000"/>
            <a:ext cx="736600" cy="0"/>
          </a:xfrm>
          <a:prstGeom prst="line">
            <a:avLst/>
          </a:prstGeom>
          <a:noFill/>
          <a:ln w="50800">
            <a:solidFill>
              <a:schemeClr val="tx1"/>
            </a:solidFill>
            <a:round/>
            <a:headEnd type="triangle" w="med" len="med"/>
            <a:tailEnd/>
          </a:ln>
          <a:effectLst/>
        </p:spPr>
        <p:txBody>
          <a:bodyPr wrap="none" anchor="ctr"/>
          <a:lstStyle/>
          <a:p>
            <a:endParaRPr lang="en-US"/>
          </a:p>
        </p:txBody>
      </p:sp>
      <p:sp>
        <p:nvSpPr>
          <p:cNvPr id="206869" name="Oval 1045"/>
          <p:cNvSpPr>
            <a:spLocks noChangeArrowheads="1"/>
          </p:cNvSpPr>
          <p:nvPr/>
        </p:nvSpPr>
        <p:spPr bwMode="auto">
          <a:xfrm>
            <a:off x="21018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6870" name="Oval 1046"/>
          <p:cNvSpPr>
            <a:spLocks noChangeArrowheads="1"/>
          </p:cNvSpPr>
          <p:nvPr/>
        </p:nvSpPr>
        <p:spPr bwMode="auto">
          <a:xfrm>
            <a:off x="21018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6871" name="Oval 1047"/>
          <p:cNvSpPr>
            <a:spLocks noChangeArrowheads="1"/>
          </p:cNvSpPr>
          <p:nvPr/>
        </p:nvSpPr>
        <p:spPr bwMode="auto">
          <a:xfrm>
            <a:off x="2101850" y="51117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6872" name="Line 1048"/>
          <p:cNvSpPr>
            <a:spLocks noChangeShapeType="1"/>
          </p:cNvSpPr>
          <p:nvPr/>
        </p:nvSpPr>
        <p:spPr bwMode="auto">
          <a:xfrm flipV="1">
            <a:off x="1397000" y="2641600"/>
            <a:ext cx="635000" cy="6604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73" name="Line 1049"/>
          <p:cNvSpPr>
            <a:spLocks noChangeShapeType="1"/>
          </p:cNvSpPr>
          <p:nvPr/>
        </p:nvSpPr>
        <p:spPr bwMode="auto">
          <a:xfrm>
            <a:off x="2540000" y="16002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74" name="Line 1050"/>
          <p:cNvSpPr>
            <a:spLocks noChangeShapeType="1"/>
          </p:cNvSpPr>
          <p:nvPr/>
        </p:nvSpPr>
        <p:spPr bwMode="auto">
          <a:xfrm>
            <a:off x="2463800" y="1701800"/>
            <a:ext cx="1397000" cy="6350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206875" name="Line 1051"/>
          <p:cNvSpPr>
            <a:spLocks noChangeShapeType="1"/>
          </p:cNvSpPr>
          <p:nvPr/>
        </p:nvSpPr>
        <p:spPr bwMode="auto">
          <a:xfrm>
            <a:off x="2540000" y="43434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76" name="Line 1052"/>
          <p:cNvSpPr>
            <a:spLocks noChangeShapeType="1"/>
          </p:cNvSpPr>
          <p:nvPr/>
        </p:nvSpPr>
        <p:spPr bwMode="auto">
          <a:xfrm flipV="1">
            <a:off x="2463800" y="4394200"/>
            <a:ext cx="1397000" cy="7366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77" name="Line 1053"/>
          <p:cNvSpPr>
            <a:spLocks noChangeShapeType="1"/>
          </p:cNvSpPr>
          <p:nvPr/>
        </p:nvSpPr>
        <p:spPr bwMode="auto">
          <a:xfrm>
            <a:off x="2463800" y="4521200"/>
            <a:ext cx="1397000" cy="5588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206878" name="Line 1054"/>
          <p:cNvSpPr>
            <a:spLocks noChangeShapeType="1"/>
          </p:cNvSpPr>
          <p:nvPr/>
        </p:nvSpPr>
        <p:spPr bwMode="auto">
          <a:xfrm>
            <a:off x="2540000" y="25146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79" name="Line 1055"/>
          <p:cNvSpPr>
            <a:spLocks noChangeShapeType="1"/>
          </p:cNvSpPr>
          <p:nvPr/>
        </p:nvSpPr>
        <p:spPr bwMode="auto">
          <a:xfrm>
            <a:off x="2540000" y="34290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80" name="Line 1056"/>
          <p:cNvSpPr>
            <a:spLocks noChangeShapeType="1"/>
          </p:cNvSpPr>
          <p:nvPr/>
        </p:nvSpPr>
        <p:spPr bwMode="auto">
          <a:xfrm>
            <a:off x="2463800" y="3606800"/>
            <a:ext cx="1397000" cy="558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81" name="Line 1057"/>
          <p:cNvSpPr>
            <a:spLocks noChangeShapeType="1"/>
          </p:cNvSpPr>
          <p:nvPr/>
        </p:nvSpPr>
        <p:spPr bwMode="auto">
          <a:xfrm>
            <a:off x="4368800" y="1600200"/>
            <a:ext cx="12446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82" name="Line 1058"/>
          <p:cNvSpPr>
            <a:spLocks noChangeShapeType="1"/>
          </p:cNvSpPr>
          <p:nvPr/>
        </p:nvSpPr>
        <p:spPr bwMode="auto">
          <a:xfrm flipV="1">
            <a:off x="4368800" y="1727200"/>
            <a:ext cx="1320800" cy="7366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83" name="Line 1059"/>
          <p:cNvSpPr>
            <a:spLocks noChangeShapeType="1"/>
          </p:cNvSpPr>
          <p:nvPr/>
        </p:nvSpPr>
        <p:spPr bwMode="auto">
          <a:xfrm>
            <a:off x="4368800" y="1701800"/>
            <a:ext cx="1320800" cy="6350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84" name="Line 1060"/>
          <p:cNvSpPr>
            <a:spLocks noChangeShapeType="1"/>
          </p:cNvSpPr>
          <p:nvPr/>
        </p:nvSpPr>
        <p:spPr bwMode="auto">
          <a:xfrm>
            <a:off x="4368800" y="25146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85" name="Line 1061"/>
          <p:cNvSpPr>
            <a:spLocks noChangeShapeType="1"/>
          </p:cNvSpPr>
          <p:nvPr/>
        </p:nvSpPr>
        <p:spPr bwMode="auto">
          <a:xfrm flipV="1">
            <a:off x="4368800" y="2565400"/>
            <a:ext cx="1397000" cy="7366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86" name="Line 1062"/>
          <p:cNvSpPr>
            <a:spLocks noChangeShapeType="1"/>
          </p:cNvSpPr>
          <p:nvPr/>
        </p:nvSpPr>
        <p:spPr bwMode="auto">
          <a:xfrm>
            <a:off x="4292600" y="1701800"/>
            <a:ext cx="1473200" cy="15494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87" name="Line 1063"/>
          <p:cNvSpPr>
            <a:spLocks noChangeShapeType="1"/>
          </p:cNvSpPr>
          <p:nvPr/>
        </p:nvSpPr>
        <p:spPr bwMode="auto">
          <a:xfrm flipV="1">
            <a:off x="4368800" y="3479800"/>
            <a:ext cx="1320800" cy="7366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88" name="Line 1064"/>
          <p:cNvSpPr>
            <a:spLocks noChangeShapeType="1"/>
          </p:cNvSpPr>
          <p:nvPr/>
        </p:nvSpPr>
        <p:spPr bwMode="auto">
          <a:xfrm flipV="1">
            <a:off x="4368800" y="3556000"/>
            <a:ext cx="1397000" cy="1574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89" name="Line 1065"/>
          <p:cNvSpPr>
            <a:spLocks noChangeShapeType="1"/>
          </p:cNvSpPr>
          <p:nvPr/>
        </p:nvSpPr>
        <p:spPr bwMode="auto">
          <a:xfrm>
            <a:off x="4368800" y="43434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90" name="Line 1066"/>
          <p:cNvSpPr>
            <a:spLocks noChangeShapeType="1"/>
          </p:cNvSpPr>
          <p:nvPr/>
        </p:nvSpPr>
        <p:spPr bwMode="auto">
          <a:xfrm>
            <a:off x="4368800" y="3606800"/>
            <a:ext cx="1320800" cy="558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91" name="Line 1067"/>
          <p:cNvSpPr>
            <a:spLocks noChangeShapeType="1"/>
          </p:cNvSpPr>
          <p:nvPr/>
        </p:nvSpPr>
        <p:spPr bwMode="auto">
          <a:xfrm>
            <a:off x="6197600" y="1778000"/>
            <a:ext cx="1397000" cy="14732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92" name="Line 1068"/>
          <p:cNvSpPr>
            <a:spLocks noChangeShapeType="1"/>
          </p:cNvSpPr>
          <p:nvPr/>
        </p:nvSpPr>
        <p:spPr bwMode="auto">
          <a:xfrm>
            <a:off x="6197600" y="2692400"/>
            <a:ext cx="1320800" cy="6350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93" name="Line 1069"/>
          <p:cNvSpPr>
            <a:spLocks noChangeShapeType="1"/>
          </p:cNvSpPr>
          <p:nvPr/>
        </p:nvSpPr>
        <p:spPr bwMode="auto">
          <a:xfrm>
            <a:off x="6197600" y="34290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94" name="Line 1070"/>
          <p:cNvSpPr>
            <a:spLocks noChangeShapeType="1"/>
          </p:cNvSpPr>
          <p:nvPr/>
        </p:nvSpPr>
        <p:spPr bwMode="auto">
          <a:xfrm flipV="1">
            <a:off x="6197600" y="3479800"/>
            <a:ext cx="1397000" cy="812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95" name="Line 1071"/>
          <p:cNvSpPr>
            <a:spLocks noChangeShapeType="1"/>
          </p:cNvSpPr>
          <p:nvPr/>
        </p:nvSpPr>
        <p:spPr bwMode="auto">
          <a:xfrm>
            <a:off x="6197600" y="25146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96" name="Line 1072"/>
          <p:cNvSpPr>
            <a:spLocks noChangeShapeType="1"/>
          </p:cNvSpPr>
          <p:nvPr/>
        </p:nvSpPr>
        <p:spPr bwMode="auto">
          <a:xfrm>
            <a:off x="6197600" y="2692400"/>
            <a:ext cx="1397000" cy="14732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97" name="Line 1073"/>
          <p:cNvSpPr>
            <a:spLocks noChangeShapeType="1"/>
          </p:cNvSpPr>
          <p:nvPr/>
        </p:nvSpPr>
        <p:spPr bwMode="auto">
          <a:xfrm>
            <a:off x="6197600" y="1701800"/>
            <a:ext cx="1397000" cy="7112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98" name="Line 1074"/>
          <p:cNvSpPr>
            <a:spLocks noChangeShapeType="1"/>
          </p:cNvSpPr>
          <p:nvPr/>
        </p:nvSpPr>
        <p:spPr bwMode="auto">
          <a:xfrm flipH="1" flipV="1">
            <a:off x="2489200" y="1651000"/>
            <a:ext cx="3251200" cy="812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99" name="Line 1075"/>
          <p:cNvSpPr>
            <a:spLocks noChangeShapeType="1"/>
          </p:cNvSpPr>
          <p:nvPr/>
        </p:nvSpPr>
        <p:spPr bwMode="auto">
          <a:xfrm flipH="1">
            <a:off x="2413000" y="3454400"/>
            <a:ext cx="3327400" cy="7874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900" name="Arc 1076"/>
          <p:cNvSpPr>
            <a:spLocks/>
          </p:cNvSpPr>
          <p:nvPr/>
        </p:nvSpPr>
        <p:spPr bwMode="auto">
          <a:xfrm>
            <a:off x="1093788" y="1398588"/>
            <a:ext cx="1117600" cy="1727200"/>
          </a:xfrm>
          <a:custGeom>
            <a:avLst/>
            <a:gdLst>
              <a:gd name="G0" fmla="+- 21600 0 0"/>
              <a:gd name="G1" fmla="+- 21600 0 0"/>
              <a:gd name="G2" fmla="+- 21600 0 0"/>
              <a:gd name="T0" fmla="*/ 0 w 21600"/>
              <a:gd name="T1" fmla="*/ 21600 h 21600"/>
              <a:gd name="T2" fmla="*/ 21569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2"/>
                  <a:pt x="9651" y="17"/>
                  <a:pt x="21569" y="0"/>
                </a:cubicBezTo>
              </a:path>
              <a:path w="21600" h="21600" stroke="0" extrusionOk="0">
                <a:moveTo>
                  <a:pt x="0" y="21600"/>
                </a:moveTo>
                <a:cubicBezTo>
                  <a:pt x="0" y="9682"/>
                  <a:pt x="9651" y="17"/>
                  <a:pt x="21569" y="0"/>
                </a:cubicBezTo>
                <a:lnTo>
                  <a:pt x="21600" y="21600"/>
                </a:lnTo>
                <a:close/>
              </a:path>
            </a:pathLst>
          </a:custGeom>
          <a:noFill/>
          <a:ln w="50800" cap="rnd">
            <a:solidFill>
              <a:schemeClr val="tx1"/>
            </a:solidFill>
            <a:round/>
            <a:headEnd type="triangle" w="med" len="med"/>
            <a:tailEnd/>
          </a:ln>
          <a:effectLst/>
        </p:spPr>
        <p:txBody>
          <a:bodyPr wrap="none" anchor="ctr"/>
          <a:lstStyle/>
          <a:p>
            <a:endParaRPr lang="en-US"/>
          </a:p>
        </p:txBody>
      </p:sp>
      <p:sp>
        <p:nvSpPr>
          <p:cNvPr id="206901" name="Arc 1077"/>
          <p:cNvSpPr>
            <a:spLocks/>
          </p:cNvSpPr>
          <p:nvPr/>
        </p:nvSpPr>
        <p:spPr bwMode="auto">
          <a:xfrm rot="10800000">
            <a:off x="1065213" y="3722688"/>
            <a:ext cx="1119187" cy="1727200"/>
          </a:xfrm>
          <a:custGeom>
            <a:avLst/>
            <a:gdLst>
              <a:gd name="G0" fmla="+- 31 0 0"/>
              <a:gd name="G1" fmla="+- 21600 0 0"/>
              <a:gd name="G2" fmla="+- 21600 0 0"/>
              <a:gd name="T0" fmla="*/ 0 w 21631"/>
              <a:gd name="T1" fmla="*/ 0 h 21600"/>
              <a:gd name="T2" fmla="*/ 21631 w 21631"/>
              <a:gd name="T3" fmla="*/ 21600 h 21600"/>
              <a:gd name="T4" fmla="*/ 31 w 21631"/>
              <a:gd name="T5" fmla="*/ 21600 h 21600"/>
            </a:gdLst>
            <a:ahLst/>
            <a:cxnLst>
              <a:cxn ang="0">
                <a:pos x="T0" y="T1"/>
              </a:cxn>
              <a:cxn ang="0">
                <a:pos x="T2" y="T3"/>
              </a:cxn>
              <a:cxn ang="0">
                <a:pos x="T4" y="T5"/>
              </a:cxn>
            </a:cxnLst>
            <a:rect l="0" t="0" r="r" b="b"/>
            <a:pathLst>
              <a:path w="21631" h="21600" fill="none" extrusionOk="0">
                <a:moveTo>
                  <a:pt x="0" y="0"/>
                </a:moveTo>
                <a:cubicBezTo>
                  <a:pt x="10" y="0"/>
                  <a:pt x="20" y="-1"/>
                  <a:pt x="31" y="0"/>
                </a:cubicBezTo>
                <a:cubicBezTo>
                  <a:pt x="11960" y="0"/>
                  <a:pt x="21631" y="9670"/>
                  <a:pt x="21631" y="21600"/>
                </a:cubicBezTo>
              </a:path>
              <a:path w="21631" h="21600" stroke="0" extrusionOk="0">
                <a:moveTo>
                  <a:pt x="0" y="0"/>
                </a:moveTo>
                <a:cubicBezTo>
                  <a:pt x="10" y="0"/>
                  <a:pt x="20" y="-1"/>
                  <a:pt x="31" y="0"/>
                </a:cubicBezTo>
                <a:cubicBezTo>
                  <a:pt x="11960" y="0"/>
                  <a:pt x="21631" y="9670"/>
                  <a:pt x="21631" y="21600"/>
                </a:cubicBezTo>
                <a:lnTo>
                  <a:pt x="31" y="21600"/>
                </a:lnTo>
                <a:close/>
              </a:path>
            </a:pathLst>
          </a:custGeom>
          <a:noFill/>
          <a:ln w="50800" cap="rnd">
            <a:solidFill>
              <a:schemeClr val="tx1"/>
            </a:solidFill>
            <a:round/>
            <a:headEnd/>
            <a:tailEnd type="triangle" w="med" len="med"/>
          </a:ln>
          <a:effectLst/>
        </p:spPr>
        <p:txBody>
          <a:bodyPr wrap="none" anchor="ctr"/>
          <a:lstStyle/>
          <a:p>
            <a:endParaRPr lang="en-US"/>
          </a:p>
        </p:txBody>
      </p:sp>
      <p:sp>
        <p:nvSpPr>
          <p:cNvPr id="206902" name="Arc 1078"/>
          <p:cNvSpPr>
            <a:spLocks/>
          </p:cNvSpPr>
          <p:nvPr/>
        </p:nvSpPr>
        <p:spPr bwMode="auto">
          <a:xfrm>
            <a:off x="1017588" y="1093788"/>
            <a:ext cx="1193800" cy="1955800"/>
          </a:xfrm>
          <a:custGeom>
            <a:avLst/>
            <a:gdLst>
              <a:gd name="G0" fmla="+- 21600 0 0"/>
              <a:gd name="G1" fmla="+- 21600 0 0"/>
              <a:gd name="G2" fmla="+- 21600 0 0"/>
              <a:gd name="T0" fmla="*/ 0 w 21600"/>
              <a:gd name="T1" fmla="*/ 21600 h 21600"/>
              <a:gd name="T2" fmla="*/ 21571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1"/>
                  <a:pt x="9652" y="16"/>
                  <a:pt x="21571" y="0"/>
                </a:cubicBezTo>
              </a:path>
              <a:path w="21600" h="21600" stroke="0" extrusionOk="0">
                <a:moveTo>
                  <a:pt x="0" y="21600"/>
                </a:moveTo>
                <a:cubicBezTo>
                  <a:pt x="0" y="9681"/>
                  <a:pt x="9652" y="16"/>
                  <a:pt x="21571" y="0"/>
                </a:cubicBezTo>
                <a:lnTo>
                  <a:pt x="21600" y="21600"/>
                </a:lnTo>
                <a:close/>
              </a:path>
            </a:pathLst>
          </a:custGeom>
          <a:noFill/>
          <a:ln w="50800" cap="rnd">
            <a:solidFill>
              <a:schemeClr val="tx1"/>
            </a:solidFill>
            <a:round/>
            <a:headEnd type="triangle" w="med" len="med"/>
            <a:tailEnd/>
          </a:ln>
          <a:effectLst/>
        </p:spPr>
        <p:txBody>
          <a:bodyPr wrap="none" anchor="ctr"/>
          <a:lstStyle/>
          <a:p>
            <a:endParaRPr lang="en-US"/>
          </a:p>
        </p:txBody>
      </p:sp>
      <p:sp>
        <p:nvSpPr>
          <p:cNvPr id="206903" name="Arc 1079"/>
          <p:cNvSpPr>
            <a:spLocks/>
          </p:cNvSpPr>
          <p:nvPr/>
        </p:nvSpPr>
        <p:spPr bwMode="auto">
          <a:xfrm>
            <a:off x="928688" y="776288"/>
            <a:ext cx="1282700" cy="2273300"/>
          </a:xfrm>
          <a:custGeom>
            <a:avLst/>
            <a:gdLst>
              <a:gd name="G0" fmla="+- 21600 0 0"/>
              <a:gd name="G1" fmla="+- 21600 0 0"/>
              <a:gd name="G2" fmla="+- 21600 0 0"/>
              <a:gd name="T0" fmla="*/ 0 w 21600"/>
              <a:gd name="T1" fmla="*/ 21600 h 21600"/>
              <a:gd name="T2" fmla="*/ 21573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1"/>
                  <a:pt x="9654" y="14"/>
                  <a:pt x="21573" y="0"/>
                </a:cubicBezTo>
              </a:path>
              <a:path w="21600" h="21600" stroke="0" extrusionOk="0">
                <a:moveTo>
                  <a:pt x="0" y="21600"/>
                </a:moveTo>
                <a:cubicBezTo>
                  <a:pt x="0" y="9681"/>
                  <a:pt x="9654" y="14"/>
                  <a:pt x="21573" y="0"/>
                </a:cubicBezTo>
                <a:lnTo>
                  <a:pt x="21600" y="21600"/>
                </a:lnTo>
                <a:close/>
              </a:path>
            </a:pathLst>
          </a:custGeom>
          <a:noFill/>
          <a:ln w="25400" cap="rnd">
            <a:solidFill>
              <a:schemeClr val="tx1"/>
            </a:solidFill>
            <a:round/>
            <a:headEnd type="triangle" w="med" len="med"/>
            <a:tailEnd/>
          </a:ln>
          <a:effectLst/>
        </p:spPr>
        <p:txBody>
          <a:bodyPr wrap="none" anchor="ctr"/>
          <a:lstStyle/>
          <a:p>
            <a:endParaRPr lang="en-US"/>
          </a:p>
        </p:txBody>
      </p:sp>
      <p:sp>
        <p:nvSpPr>
          <p:cNvPr id="206904" name="Arc 1080"/>
          <p:cNvSpPr>
            <a:spLocks/>
          </p:cNvSpPr>
          <p:nvPr/>
        </p:nvSpPr>
        <p:spPr bwMode="auto">
          <a:xfrm>
            <a:off x="852488" y="547688"/>
            <a:ext cx="1358900" cy="2425700"/>
          </a:xfrm>
          <a:custGeom>
            <a:avLst/>
            <a:gdLst>
              <a:gd name="G0" fmla="+- 21600 0 0"/>
              <a:gd name="G1" fmla="+- 21600 0 0"/>
              <a:gd name="G2" fmla="+- 21600 0 0"/>
              <a:gd name="T0" fmla="*/ 0 w 21600"/>
              <a:gd name="T1" fmla="*/ 21600 h 21600"/>
              <a:gd name="T2" fmla="*/ 21575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0"/>
                  <a:pt x="9655" y="13"/>
                  <a:pt x="21575" y="0"/>
                </a:cubicBezTo>
              </a:path>
              <a:path w="21600" h="21600" stroke="0" extrusionOk="0">
                <a:moveTo>
                  <a:pt x="0" y="21600"/>
                </a:moveTo>
                <a:cubicBezTo>
                  <a:pt x="0" y="9680"/>
                  <a:pt x="9655" y="13"/>
                  <a:pt x="21575" y="0"/>
                </a:cubicBezTo>
                <a:lnTo>
                  <a:pt x="21600" y="21600"/>
                </a:lnTo>
                <a:close/>
              </a:path>
            </a:pathLst>
          </a:custGeom>
          <a:noFill/>
          <a:ln w="25400" cap="rnd">
            <a:solidFill>
              <a:schemeClr val="tx1"/>
            </a:solidFill>
            <a:round/>
            <a:headEnd type="triangle" w="med" len="med"/>
            <a:tailEnd/>
          </a:ln>
          <a:effectLst/>
        </p:spPr>
        <p:txBody>
          <a:bodyPr wrap="none" anchor="ctr"/>
          <a:lstStyle/>
          <a:p>
            <a:endParaRPr lang="en-US"/>
          </a:p>
        </p:txBody>
      </p:sp>
      <p:sp>
        <p:nvSpPr>
          <p:cNvPr id="206905" name="Line 1081"/>
          <p:cNvSpPr>
            <a:spLocks noChangeShapeType="1"/>
          </p:cNvSpPr>
          <p:nvPr/>
        </p:nvSpPr>
        <p:spPr bwMode="auto">
          <a:xfrm flipH="1" flipV="1">
            <a:off x="2184400" y="1041400"/>
            <a:ext cx="1955800" cy="431800"/>
          </a:xfrm>
          <a:prstGeom prst="line">
            <a:avLst/>
          </a:prstGeom>
          <a:noFill/>
          <a:ln w="50800">
            <a:solidFill>
              <a:schemeClr val="tx1"/>
            </a:solidFill>
            <a:round/>
            <a:headEnd/>
            <a:tailEnd/>
          </a:ln>
          <a:effectLst/>
        </p:spPr>
        <p:txBody>
          <a:bodyPr wrap="none" anchor="ctr"/>
          <a:lstStyle/>
          <a:p>
            <a:endParaRPr lang="en-US"/>
          </a:p>
        </p:txBody>
      </p:sp>
      <p:sp>
        <p:nvSpPr>
          <p:cNvPr id="206906" name="Line 1082"/>
          <p:cNvSpPr>
            <a:spLocks noChangeShapeType="1"/>
          </p:cNvSpPr>
          <p:nvPr/>
        </p:nvSpPr>
        <p:spPr bwMode="auto">
          <a:xfrm flipH="1" flipV="1">
            <a:off x="2197100" y="749300"/>
            <a:ext cx="3759200" cy="711200"/>
          </a:xfrm>
          <a:prstGeom prst="line">
            <a:avLst/>
          </a:prstGeom>
          <a:noFill/>
          <a:ln w="25400">
            <a:solidFill>
              <a:schemeClr val="tx1"/>
            </a:solidFill>
            <a:round/>
            <a:headEnd/>
            <a:tailEnd/>
          </a:ln>
          <a:effectLst/>
        </p:spPr>
        <p:txBody>
          <a:bodyPr wrap="none" anchor="ctr"/>
          <a:lstStyle/>
          <a:p>
            <a:endParaRPr lang="en-US"/>
          </a:p>
        </p:txBody>
      </p:sp>
      <p:sp>
        <p:nvSpPr>
          <p:cNvPr id="206907" name="Arc 1083"/>
          <p:cNvSpPr>
            <a:spLocks/>
          </p:cNvSpPr>
          <p:nvPr/>
        </p:nvSpPr>
        <p:spPr bwMode="auto">
          <a:xfrm>
            <a:off x="2209800" y="547688"/>
            <a:ext cx="5473700" cy="18161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chemeClr val="tx1"/>
            </a:solidFill>
            <a:round/>
            <a:headEnd/>
            <a:tailEnd/>
          </a:ln>
          <a:effectLst/>
        </p:spPr>
        <p:txBody>
          <a:bodyPr wrap="none" anchor="ctr"/>
          <a:lstStyle/>
          <a:p>
            <a:endParaRPr lang="en-US"/>
          </a:p>
        </p:txBody>
      </p:sp>
      <p:sp>
        <p:nvSpPr>
          <p:cNvPr id="206908" name="Arc 1084"/>
          <p:cNvSpPr>
            <a:spLocks/>
          </p:cNvSpPr>
          <p:nvPr/>
        </p:nvSpPr>
        <p:spPr bwMode="auto">
          <a:xfrm rot="10800000">
            <a:off x="989013" y="3836988"/>
            <a:ext cx="1195387" cy="1955800"/>
          </a:xfrm>
          <a:custGeom>
            <a:avLst/>
            <a:gdLst>
              <a:gd name="G0" fmla="+- 29 0 0"/>
              <a:gd name="G1" fmla="+- 21600 0 0"/>
              <a:gd name="G2" fmla="+- 21600 0 0"/>
              <a:gd name="T0" fmla="*/ 0 w 21629"/>
              <a:gd name="T1" fmla="*/ 0 h 21600"/>
              <a:gd name="T2" fmla="*/ 21629 w 21629"/>
              <a:gd name="T3" fmla="*/ 21600 h 21600"/>
              <a:gd name="T4" fmla="*/ 29 w 21629"/>
              <a:gd name="T5" fmla="*/ 21600 h 21600"/>
            </a:gdLst>
            <a:ahLst/>
            <a:cxnLst>
              <a:cxn ang="0">
                <a:pos x="T0" y="T1"/>
              </a:cxn>
              <a:cxn ang="0">
                <a:pos x="T2" y="T3"/>
              </a:cxn>
              <a:cxn ang="0">
                <a:pos x="T4" y="T5"/>
              </a:cxn>
            </a:cxnLst>
            <a:rect l="0" t="0" r="r" b="b"/>
            <a:pathLst>
              <a:path w="21629" h="21600" fill="none" extrusionOk="0">
                <a:moveTo>
                  <a:pt x="0" y="0"/>
                </a:moveTo>
                <a:cubicBezTo>
                  <a:pt x="9" y="0"/>
                  <a:pt x="19" y="-1"/>
                  <a:pt x="29" y="0"/>
                </a:cubicBezTo>
                <a:cubicBezTo>
                  <a:pt x="11958" y="0"/>
                  <a:pt x="21629" y="9670"/>
                  <a:pt x="21629" y="21600"/>
                </a:cubicBezTo>
              </a:path>
              <a:path w="21629" h="21600" stroke="0" extrusionOk="0">
                <a:moveTo>
                  <a:pt x="0" y="0"/>
                </a:moveTo>
                <a:cubicBezTo>
                  <a:pt x="9" y="0"/>
                  <a:pt x="19" y="-1"/>
                  <a:pt x="29" y="0"/>
                </a:cubicBezTo>
                <a:cubicBezTo>
                  <a:pt x="11958" y="0"/>
                  <a:pt x="21629" y="9670"/>
                  <a:pt x="21629" y="21600"/>
                </a:cubicBezTo>
                <a:lnTo>
                  <a:pt x="29" y="21600"/>
                </a:lnTo>
                <a:close/>
              </a:path>
            </a:pathLst>
          </a:custGeom>
          <a:noFill/>
          <a:ln w="50800" cap="rnd">
            <a:solidFill>
              <a:schemeClr val="tx1"/>
            </a:solidFill>
            <a:round/>
            <a:headEnd/>
            <a:tailEnd type="triangle" w="med" len="med"/>
          </a:ln>
          <a:effectLst/>
        </p:spPr>
        <p:txBody>
          <a:bodyPr wrap="none" anchor="ctr"/>
          <a:lstStyle/>
          <a:p>
            <a:endParaRPr lang="en-US"/>
          </a:p>
        </p:txBody>
      </p:sp>
      <p:sp>
        <p:nvSpPr>
          <p:cNvPr id="206909" name="Line 1085"/>
          <p:cNvSpPr>
            <a:spLocks noChangeShapeType="1"/>
          </p:cNvSpPr>
          <p:nvPr/>
        </p:nvSpPr>
        <p:spPr bwMode="auto">
          <a:xfrm flipH="1">
            <a:off x="2184400" y="5435600"/>
            <a:ext cx="1955800" cy="330200"/>
          </a:xfrm>
          <a:prstGeom prst="line">
            <a:avLst/>
          </a:prstGeom>
          <a:noFill/>
          <a:ln w="50800">
            <a:solidFill>
              <a:schemeClr val="tx1"/>
            </a:solidFill>
            <a:round/>
            <a:headEnd/>
            <a:tailEnd/>
          </a:ln>
          <a:effectLst/>
        </p:spPr>
        <p:txBody>
          <a:bodyPr wrap="none" anchor="ctr"/>
          <a:lstStyle/>
          <a:p>
            <a:endParaRPr lang="en-US"/>
          </a:p>
        </p:txBody>
      </p:sp>
      <p:sp>
        <p:nvSpPr>
          <p:cNvPr id="206910" name="Arc 1086"/>
          <p:cNvSpPr>
            <a:spLocks/>
          </p:cNvSpPr>
          <p:nvPr/>
        </p:nvSpPr>
        <p:spPr bwMode="auto">
          <a:xfrm rot="10800000">
            <a:off x="912813" y="3748088"/>
            <a:ext cx="1284287" cy="2273300"/>
          </a:xfrm>
          <a:custGeom>
            <a:avLst/>
            <a:gdLst>
              <a:gd name="G0" fmla="+- 27 0 0"/>
              <a:gd name="G1" fmla="+- 21600 0 0"/>
              <a:gd name="G2" fmla="+- 21600 0 0"/>
              <a:gd name="T0" fmla="*/ 0 w 21627"/>
              <a:gd name="T1" fmla="*/ 0 h 21600"/>
              <a:gd name="T2" fmla="*/ 21627 w 21627"/>
              <a:gd name="T3" fmla="*/ 21600 h 21600"/>
              <a:gd name="T4" fmla="*/ 27 w 21627"/>
              <a:gd name="T5" fmla="*/ 21600 h 21600"/>
            </a:gdLst>
            <a:ahLst/>
            <a:cxnLst>
              <a:cxn ang="0">
                <a:pos x="T0" y="T1"/>
              </a:cxn>
              <a:cxn ang="0">
                <a:pos x="T2" y="T3"/>
              </a:cxn>
              <a:cxn ang="0">
                <a:pos x="T4" y="T5"/>
              </a:cxn>
            </a:cxnLst>
            <a:rect l="0" t="0" r="r" b="b"/>
            <a:pathLst>
              <a:path w="21627" h="21600" fill="none" extrusionOk="0">
                <a:moveTo>
                  <a:pt x="0" y="0"/>
                </a:moveTo>
                <a:cubicBezTo>
                  <a:pt x="9" y="0"/>
                  <a:pt x="18" y="-1"/>
                  <a:pt x="27" y="0"/>
                </a:cubicBezTo>
                <a:cubicBezTo>
                  <a:pt x="11956" y="0"/>
                  <a:pt x="21627" y="9670"/>
                  <a:pt x="21627" y="21600"/>
                </a:cubicBezTo>
              </a:path>
              <a:path w="21627" h="21600" stroke="0" extrusionOk="0">
                <a:moveTo>
                  <a:pt x="0" y="0"/>
                </a:moveTo>
                <a:cubicBezTo>
                  <a:pt x="9" y="0"/>
                  <a:pt x="18" y="-1"/>
                  <a:pt x="27" y="0"/>
                </a:cubicBezTo>
                <a:cubicBezTo>
                  <a:pt x="11956" y="0"/>
                  <a:pt x="21627" y="9670"/>
                  <a:pt x="21627" y="21600"/>
                </a:cubicBezTo>
                <a:lnTo>
                  <a:pt x="27" y="21600"/>
                </a:lnTo>
                <a:close/>
              </a:path>
            </a:pathLst>
          </a:custGeom>
          <a:noFill/>
          <a:ln w="25400" cap="rnd">
            <a:solidFill>
              <a:schemeClr val="tx1"/>
            </a:solidFill>
            <a:round/>
            <a:headEnd/>
            <a:tailEnd type="triangle" w="med" len="med"/>
          </a:ln>
          <a:effectLst/>
        </p:spPr>
        <p:txBody>
          <a:bodyPr wrap="none" anchor="ctr"/>
          <a:lstStyle/>
          <a:p>
            <a:endParaRPr lang="en-US"/>
          </a:p>
        </p:txBody>
      </p:sp>
      <p:sp>
        <p:nvSpPr>
          <p:cNvPr id="206911" name="Arc 1087"/>
          <p:cNvSpPr>
            <a:spLocks/>
          </p:cNvSpPr>
          <p:nvPr/>
        </p:nvSpPr>
        <p:spPr bwMode="auto">
          <a:xfrm>
            <a:off x="2133600" y="4495800"/>
            <a:ext cx="3797300" cy="1511300"/>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5400" cap="rnd">
            <a:solidFill>
              <a:schemeClr val="tx1"/>
            </a:solidFill>
            <a:round/>
            <a:headEnd/>
            <a:tailEnd/>
          </a:ln>
          <a:effectLst/>
        </p:spPr>
        <p:txBody>
          <a:bodyPr wrap="none" anchor="ctr"/>
          <a:lstStyle/>
          <a:p>
            <a:endParaRPr lang="en-US"/>
          </a:p>
        </p:txBody>
      </p:sp>
      <p:sp>
        <p:nvSpPr>
          <p:cNvPr id="206912" name="Arc 1088"/>
          <p:cNvSpPr>
            <a:spLocks/>
          </p:cNvSpPr>
          <p:nvPr/>
        </p:nvSpPr>
        <p:spPr bwMode="auto">
          <a:xfrm rot="10800000">
            <a:off x="838200" y="3900488"/>
            <a:ext cx="1360488" cy="2425700"/>
          </a:xfrm>
          <a:custGeom>
            <a:avLst/>
            <a:gdLst>
              <a:gd name="G0" fmla="+- 25 0 0"/>
              <a:gd name="G1" fmla="+- 21600 0 0"/>
              <a:gd name="G2" fmla="+- 21600 0 0"/>
              <a:gd name="T0" fmla="*/ 0 w 21625"/>
              <a:gd name="T1" fmla="*/ 0 h 21600"/>
              <a:gd name="T2" fmla="*/ 21625 w 21625"/>
              <a:gd name="T3" fmla="*/ 21600 h 21600"/>
              <a:gd name="T4" fmla="*/ 25 w 21625"/>
              <a:gd name="T5" fmla="*/ 21600 h 21600"/>
            </a:gdLst>
            <a:ahLst/>
            <a:cxnLst>
              <a:cxn ang="0">
                <a:pos x="T0" y="T1"/>
              </a:cxn>
              <a:cxn ang="0">
                <a:pos x="T2" y="T3"/>
              </a:cxn>
              <a:cxn ang="0">
                <a:pos x="T4" y="T5"/>
              </a:cxn>
            </a:cxnLst>
            <a:rect l="0" t="0" r="r" b="b"/>
            <a:pathLst>
              <a:path w="21625" h="21600" fill="none" extrusionOk="0">
                <a:moveTo>
                  <a:pt x="0" y="0"/>
                </a:moveTo>
                <a:cubicBezTo>
                  <a:pt x="8" y="0"/>
                  <a:pt x="16" y="-1"/>
                  <a:pt x="25" y="0"/>
                </a:cubicBezTo>
                <a:cubicBezTo>
                  <a:pt x="11954" y="0"/>
                  <a:pt x="21625" y="9670"/>
                  <a:pt x="21625" y="21600"/>
                </a:cubicBezTo>
              </a:path>
              <a:path w="21625" h="21600" stroke="0" extrusionOk="0">
                <a:moveTo>
                  <a:pt x="0" y="0"/>
                </a:moveTo>
                <a:cubicBezTo>
                  <a:pt x="8" y="0"/>
                  <a:pt x="16" y="-1"/>
                  <a:pt x="25" y="0"/>
                </a:cubicBezTo>
                <a:cubicBezTo>
                  <a:pt x="11954" y="0"/>
                  <a:pt x="21625" y="9670"/>
                  <a:pt x="21625" y="21600"/>
                </a:cubicBezTo>
                <a:lnTo>
                  <a:pt x="25" y="21600"/>
                </a:lnTo>
                <a:close/>
              </a:path>
            </a:pathLst>
          </a:custGeom>
          <a:noFill/>
          <a:ln w="25400" cap="rnd">
            <a:solidFill>
              <a:schemeClr val="tx1"/>
            </a:solidFill>
            <a:round/>
            <a:headEnd/>
            <a:tailEnd type="triangle" w="med" len="med"/>
          </a:ln>
          <a:effectLst/>
        </p:spPr>
        <p:txBody>
          <a:bodyPr wrap="none" anchor="ctr"/>
          <a:lstStyle/>
          <a:p>
            <a:endParaRPr lang="en-US"/>
          </a:p>
        </p:txBody>
      </p:sp>
      <p:sp>
        <p:nvSpPr>
          <p:cNvPr id="206913" name="Arc 1089"/>
          <p:cNvSpPr>
            <a:spLocks/>
          </p:cNvSpPr>
          <p:nvPr/>
        </p:nvSpPr>
        <p:spPr bwMode="auto">
          <a:xfrm rot="10800000">
            <a:off x="2224088" y="4510088"/>
            <a:ext cx="5473700" cy="1816100"/>
          </a:xfrm>
          <a:custGeom>
            <a:avLst/>
            <a:gdLst>
              <a:gd name="G0" fmla="+- 21600 0 0"/>
              <a:gd name="G1" fmla="+- 21600 0 0"/>
              <a:gd name="G2" fmla="+- 21600 0 0"/>
              <a:gd name="T0" fmla="*/ 0 w 21600"/>
              <a:gd name="T1" fmla="*/ 21600 h 21600"/>
              <a:gd name="T2" fmla="*/ 21594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72"/>
                  <a:pt x="9666" y="3"/>
                  <a:pt x="21594" y="0"/>
                </a:cubicBezTo>
              </a:path>
              <a:path w="21600" h="21600" stroke="0" extrusionOk="0">
                <a:moveTo>
                  <a:pt x="0" y="21600"/>
                </a:moveTo>
                <a:cubicBezTo>
                  <a:pt x="0" y="9672"/>
                  <a:pt x="9666" y="3"/>
                  <a:pt x="21594" y="0"/>
                </a:cubicBezTo>
                <a:lnTo>
                  <a:pt x="21600" y="21600"/>
                </a:lnTo>
                <a:close/>
              </a:path>
            </a:pathLst>
          </a:custGeom>
          <a:noFill/>
          <a:ln w="25400" cap="rnd">
            <a:solidFill>
              <a:schemeClr val="tx1"/>
            </a:solidFill>
            <a:round/>
            <a:headEnd/>
            <a:tailEnd/>
          </a:ln>
          <a:effectLst/>
        </p:spPr>
        <p:txBody>
          <a:bodyPr wrap="none" anchor="ctr"/>
          <a:lstStyle/>
          <a:p>
            <a:endParaRPr lang="en-US"/>
          </a:p>
        </p:txBody>
      </p:sp>
      <p:pic>
        <p:nvPicPr>
          <p:cNvPr id="206914" name="Picture 1090" descr="A:\images\Slide_2.jpg"/>
          <p:cNvPicPr>
            <a:picLocks noChangeAspect="1" noChangeArrowheads="1"/>
          </p:cNvPicPr>
          <p:nvPr/>
        </p:nvPicPr>
        <p:blipFill>
          <a:blip r:embed="rId4" cstate="print"/>
          <a:srcRect l="-23" r="885" b="893"/>
          <a:stretch>
            <a:fillRect/>
          </a:stretch>
        </p:blipFill>
        <p:spPr bwMode="auto">
          <a:xfrm>
            <a:off x="1600200" y="838200"/>
            <a:ext cx="1239838" cy="1295400"/>
          </a:xfrm>
          <a:prstGeom prst="rect">
            <a:avLst/>
          </a:prstGeom>
          <a:noFill/>
        </p:spPr>
      </p:pic>
      <p:pic>
        <p:nvPicPr>
          <p:cNvPr id="206915" name="Picture 1091" descr="A:\eudorylaimus.jpg"/>
          <p:cNvPicPr>
            <a:picLocks noChangeAspect="1" noChangeArrowheads="1"/>
          </p:cNvPicPr>
          <p:nvPr/>
        </p:nvPicPr>
        <p:blipFill>
          <a:blip r:embed="rId5" cstate="print"/>
          <a:srcRect/>
          <a:stretch>
            <a:fillRect/>
          </a:stretch>
        </p:blipFill>
        <p:spPr bwMode="auto">
          <a:xfrm>
            <a:off x="6934200" y="2819400"/>
            <a:ext cx="1643063" cy="1082675"/>
          </a:xfrm>
          <a:prstGeom prst="rect">
            <a:avLst/>
          </a:prstGeom>
          <a:noFill/>
        </p:spPr>
      </p:pic>
      <p:pic>
        <p:nvPicPr>
          <p:cNvPr id="206917" name="Picture 1093" descr="A:\782.JPG"/>
          <p:cNvPicPr>
            <a:picLocks noChangeAspect="1" noChangeArrowheads="1"/>
          </p:cNvPicPr>
          <p:nvPr/>
        </p:nvPicPr>
        <p:blipFill>
          <a:blip r:embed="rId6" cstate="print"/>
          <a:srcRect/>
          <a:stretch>
            <a:fillRect/>
          </a:stretch>
        </p:blipFill>
        <p:spPr bwMode="auto">
          <a:xfrm>
            <a:off x="1752600" y="3886200"/>
            <a:ext cx="1143000" cy="1981200"/>
          </a:xfrm>
          <a:prstGeom prst="rect">
            <a:avLst/>
          </a:prstGeom>
          <a:noFill/>
        </p:spPr>
      </p:pic>
      <p:pic>
        <p:nvPicPr>
          <p:cNvPr id="206918" name="Picture 1094" descr="A:\785.JPG"/>
          <p:cNvPicPr>
            <a:picLocks noChangeAspect="1" noChangeArrowheads="1"/>
          </p:cNvPicPr>
          <p:nvPr/>
        </p:nvPicPr>
        <p:blipFill>
          <a:blip r:embed="rId7" cstate="print"/>
          <a:srcRect/>
          <a:stretch>
            <a:fillRect/>
          </a:stretch>
        </p:blipFill>
        <p:spPr bwMode="auto">
          <a:xfrm>
            <a:off x="1752600" y="2895600"/>
            <a:ext cx="1309688" cy="922338"/>
          </a:xfrm>
          <a:prstGeom prst="rect">
            <a:avLst/>
          </a:prstGeom>
          <a:noFill/>
        </p:spPr>
      </p:pic>
      <p:pic>
        <p:nvPicPr>
          <p:cNvPr id="206919" name="Picture 1095" descr="A:\784.JPG"/>
          <p:cNvPicPr>
            <a:picLocks noChangeAspect="1" noChangeArrowheads="1"/>
          </p:cNvPicPr>
          <p:nvPr/>
        </p:nvPicPr>
        <p:blipFill>
          <a:blip r:embed="rId8" cstate="print"/>
          <a:srcRect/>
          <a:stretch>
            <a:fillRect/>
          </a:stretch>
        </p:blipFill>
        <p:spPr bwMode="auto">
          <a:xfrm>
            <a:off x="1752600" y="2209800"/>
            <a:ext cx="1085850" cy="819150"/>
          </a:xfrm>
          <a:prstGeom prst="rect">
            <a:avLst/>
          </a:prstGeom>
          <a:noFill/>
        </p:spPr>
      </p:pic>
      <p:pic>
        <p:nvPicPr>
          <p:cNvPr id="206920" name="Picture 1096" descr="A:\spring4.jpg"/>
          <p:cNvPicPr>
            <a:picLocks noChangeAspect="1" noChangeArrowheads="1"/>
          </p:cNvPicPr>
          <p:nvPr/>
        </p:nvPicPr>
        <p:blipFill>
          <a:blip r:embed="rId9" cstate="print"/>
          <a:srcRect/>
          <a:stretch>
            <a:fillRect/>
          </a:stretch>
        </p:blipFill>
        <p:spPr bwMode="auto">
          <a:xfrm>
            <a:off x="3352800" y="1828800"/>
            <a:ext cx="1447800" cy="1042988"/>
          </a:xfrm>
          <a:prstGeom prst="rect">
            <a:avLst/>
          </a:prstGeom>
          <a:noFill/>
        </p:spPr>
      </p:pic>
      <p:pic>
        <p:nvPicPr>
          <p:cNvPr id="206922" name="Picture 1098" descr="A:\795.JPG"/>
          <p:cNvPicPr>
            <a:picLocks noChangeAspect="1" noChangeArrowheads="1"/>
          </p:cNvPicPr>
          <p:nvPr/>
        </p:nvPicPr>
        <p:blipFill>
          <a:blip r:embed="rId10" cstate="print"/>
          <a:srcRect/>
          <a:stretch>
            <a:fillRect/>
          </a:stretch>
        </p:blipFill>
        <p:spPr bwMode="auto">
          <a:xfrm>
            <a:off x="4953000" y="1981200"/>
            <a:ext cx="1600200" cy="1412875"/>
          </a:xfrm>
          <a:prstGeom prst="rect">
            <a:avLst/>
          </a:prstGeom>
          <a:noFill/>
        </p:spPr>
      </p:pic>
      <p:pic>
        <p:nvPicPr>
          <p:cNvPr id="206923" name="Picture 1099" descr="A:\796.JPG"/>
          <p:cNvPicPr>
            <a:picLocks noChangeAspect="1" noChangeArrowheads="1"/>
          </p:cNvPicPr>
          <p:nvPr/>
        </p:nvPicPr>
        <p:blipFill>
          <a:blip r:embed="rId11" cstate="print"/>
          <a:srcRect/>
          <a:stretch>
            <a:fillRect/>
          </a:stretch>
        </p:blipFill>
        <p:spPr bwMode="auto">
          <a:xfrm>
            <a:off x="6934200" y="1989138"/>
            <a:ext cx="1165225" cy="755650"/>
          </a:xfrm>
          <a:prstGeom prst="rect">
            <a:avLst/>
          </a:prstGeom>
          <a:noFill/>
        </p:spPr>
      </p:pic>
      <p:pic>
        <p:nvPicPr>
          <p:cNvPr id="206924" name="Picture 1100" descr="A:\797.JPG"/>
          <p:cNvPicPr>
            <a:picLocks noChangeAspect="1" noChangeArrowheads="1"/>
          </p:cNvPicPr>
          <p:nvPr/>
        </p:nvPicPr>
        <p:blipFill>
          <a:blip r:embed="rId12" cstate="print"/>
          <a:srcRect/>
          <a:stretch>
            <a:fillRect/>
          </a:stretch>
        </p:blipFill>
        <p:spPr bwMode="auto">
          <a:xfrm>
            <a:off x="7115175" y="1066800"/>
            <a:ext cx="714375" cy="1087438"/>
          </a:xfrm>
          <a:prstGeom prst="rect">
            <a:avLst/>
          </a:prstGeom>
          <a:noFill/>
        </p:spPr>
      </p:pic>
      <p:pic>
        <p:nvPicPr>
          <p:cNvPr id="206925" name="Picture 1101" descr="A:\798.JPG"/>
          <p:cNvPicPr>
            <a:picLocks noChangeAspect="1" noChangeArrowheads="1"/>
          </p:cNvPicPr>
          <p:nvPr/>
        </p:nvPicPr>
        <p:blipFill>
          <a:blip r:embed="rId13" cstate="print"/>
          <a:srcRect/>
          <a:stretch>
            <a:fillRect/>
          </a:stretch>
        </p:blipFill>
        <p:spPr bwMode="auto">
          <a:xfrm>
            <a:off x="7696200" y="914400"/>
            <a:ext cx="911225" cy="1133475"/>
          </a:xfrm>
          <a:prstGeom prst="rect">
            <a:avLst/>
          </a:prstGeom>
          <a:noFill/>
        </p:spPr>
      </p:pic>
      <p:pic>
        <p:nvPicPr>
          <p:cNvPr id="206926" name="Picture 1102" descr="A:\799.JPG"/>
          <p:cNvPicPr>
            <a:picLocks noChangeAspect="1" noChangeArrowheads="1"/>
          </p:cNvPicPr>
          <p:nvPr/>
        </p:nvPicPr>
        <p:blipFill>
          <a:blip r:embed="rId14" cstate="print"/>
          <a:srcRect/>
          <a:stretch>
            <a:fillRect/>
          </a:stretch>
        </p:blipFill>
        <p:spPr bwMode="auto">
          <a:xfrm>
            <a:off x="6934200" y="4038600"/>
            <a:ext cx="2209800" cy="1209675"/>
          </a:xfrm>
          <a:prstGeom prst="rect">
            <a:avLst/>
          </a:prstGeom>
          <a:noFill/>
        </p:spPr>
      </p:pic>
      <p:pic>
        <p:nvPicPr>
          <p:cNvPr id="206927" name="Picture 1103" descr="A:\831.JPG"/>
          <p:cNvPicPr>
            <a:picLocks noChangeAspect="1" noChangeArrowheads="1"/>
          </p:cNvPicPr>
          <p:nvPr/>
        </p:nvPicPr>
        <p:blipFill>
          <a:blip r:embed="rId15" cstate="print"/>
          <a:srcRect/>
          <a:stretch>
            <a:fillRect/>
          </a:stretch>
        </p:blipFill>
        <p:spPr bwMode="auto">
          <a:xfrm>
            <a:off x="4876800" y="935038"/>
            <a:ext cx="1666875" cy="1139825"/>
          </a:xfrm>
          <a:prstGeom prst="rect">
            <a:avLst/>
          </a:prstGeom>
          <a:noFill/>
        </p:spPr>
      </p:pic>
      <p:pic>
        <p:nvPicPr>
          <p:cNvPr id="206928" name="Picture 1104" descr="A:\mononchus.JPG"/>
          <p:cNvPicPr>
            <a:picLocks noChangeAspect="1" noChangeArrowheads="1"/>
          </p:cNvPicPr>
          <p:nvPr/>
        </p:nvPicPr>
        <p:blipFill>
          <a:blip r:embed="rId16" cstate="print"/>
          <a:srcRect/>
          <a:stretch>
            <a:fillRect/>
          </a:stretch>
        </p:blipFill>
        <p:spPr bwMode="auto">
          <a:xfrm>
            <a:off x="5411788" y="3200400"/>
            <a:ext cx="1208087" cy="1828800"/>
          </a:xfrm>
          <a:prstGeom prst="rect">
            <a:avLst/>
          </a:prstGeom>
          <a:noFill/>
        </p:spPr>
      </p:pic>
      <p:pic>
        <p:nvPicPr>
          <p:cNvPr id="206929" name="Picture 1105" descr="A:\aphelenchus.jpg"/>
          <p:cNvPicPr>
            <a:picLocks noChangeAspect="1" noChangeArrowheads="1"/>
          </p:cNvPicPr>
          <p:nvPr/>
        </p:nvPicPr>
        <p:blipFill>
          <a:blip r:embed="rId17" cstate="print"/>
          <a:srcRect/>
          <a:stretch>
            <a:fillRect/>
          </a:stretch>
        </p:blipFill>
        <p:spPr bwMode="auto">
          <a:xfrm>
            <a:off x="3200400" y="2743200"/>
            <a:ext cx="1447800" cy="858838"/>
          </a:xfrm>
          <a:prstGeom prst="rect">
            <a:avLst/>
          </a:prstGeom>
          <a:noFill/>
        </p:spPr>
      </p:pic>
      <p:pic>
        <p:nvPicPr>
          <p:cNvPr id="206930" name="Picture 1106" descr="A:\788.JPG"/>
          <p:cNvPicPr>
            <a:picLocks noChangeAspect="1" noChangeArrowheads="1"/>
          </p:cNvPicPr>
          <p:nvPr/>
        </p:nvPicPr>
        <p:blipFill>
          <a:blip r:embed="rId18" cstate="print"/>
          <a:srcRect/>
          <a:stretch>
            <a:fillRect/>
          </a:stretch>
        </p:blipFill>
        <p:spPr bwMode="auto">
          <a:xfrm>
            <a:off x="2971800" y="4876800"/>
            <a:ext cx="1219200" cy="744538"/>
          </a:xfrm>
          <a:prstGeom prst="rect">
            <a:avLst/>
          </a:prstGeom>
          <a:noFill/>
        </p:spPr>
      </p:pic>
      <p:pic>
        <p:nvPicPr>
          <p:cNvPr id="206933" name="Picture 1109" descr="A:\783.JPG"/>
          <p:cNvPicPr>
            <a:picLocks noChangeAspect="1" noChangeArrowheads="1"/>
          </p:cNvPicPr>
          <p:nvPr/>
        </p:nvPicPr>
        <p:blipFill>
          <a:blip r:embed="rId19" cstate="print"/>
          <a:srcRect/>
          <a:stretch>
            <a:fillRect/>
          </a:stretch>
        </p:blipFill>
        <p:spPr bwMode="auto">
          <a:xfrm>
            <a:off x="1447800" y="5562600"/>
            <a:ext cx="1122363" cy="823913"/>
          </a:xfrm>
          <a:prstGeom prst="rect">
            <a:avLst/>
          </a:prstGeom>
          <a:noFill/>
        </p:spPr>
      </p:pic>
      <p:pic>
        <p:nvPicPr>
          <p:cNvPr id="206936" name="Picture 1112"/>
          <p:cNvPicPr>
            <a:picLocks noChangeAspect="1" noChangeArrowheads="1"/>
          </p:cNvPicPr>
          <p:nvPr/>
        </p:nvPicPr>
        <p:blipFill>
          <a:blip r:embed="rId20" cstate="print"/>
          <a:srcRect/>
          <a:stretch>
            <a:fillRect/>
          </a:stretch>
        </p:blipFill>
        <p:spPr bwMode="auto">
          <a:xfrm>
            <a:off x="3536950" y="3582988"/>
            <a:ext cx="1039813" cy="1149350"/>
          </a:xfrm>
          <a:prstGeom prst="rect">
            <a:avLst/>
          </a:prstGeom>
          <a:noFill/>
          <a:ln w="12700">
            <a:noFill/>
            <a:miter lim="800000"/>
            <a:headEnd/>
            <a:tailEnd/>
          </a:ln>
          <a:effectLst/>
        </p:spPr>
      </p:pic>
      <p:pic>
        <p:nvPicPr>
          <p:cNvPr id="206931" name="Picture 1107" descr="A:\cruznema.JPG"/>
          <p:cNvPicPr>
            <a:picLocks noChangeAspect="1" noChangeArrowheads="1"/>
          </p:cNvPicPr>
          <p:nvPr/>
        </p:nvPicPr>
        <p:blipFill>
          <a:blip r:embed="rId21" cstate="print"/>
          <a:srcRect/>
          <a:stretch>
            <a:fillRect/>
          </a:stretch>
        </p:blipFill>
        <p:spPr bwMode="auto">
          <a:xfrm>
            <a:off x="4191000" y="5162550"/>
            <a:ext cx="684213" cy="1141413"/>
          </a:xfrm>
          <a:prstGeom prst="rect">
            <a:avLst/>
          </a:prstGeom>
          <a:noFill/>
        </p:spPr>
      </p:pic>
      <p:pic>
        <p:nvPicPr>
          <p:cNvPr id="206932" name="Picture 1108" descr="A:\787.JPG"/>
          <p:cNvPicPr>
            <a:picLocks noChangeAspect="1" noChangeArrowheads="1"/>
          </p:cNvPicPr>
          <p:nvPr/>
        </p:nvPicPr>
        <p:blipFill>
          <a:blip r:embed="rId22" cstate="print"/>
          <a:srcRect/>
          <a:stretch>
            <a:fillRect/>
          </a:stretch>
        </p:blipFill>
        <p:spPr bwMode="auto">
          <a:xfrm>
            <a:off x="3124200" y="4376738"/>
            <a:ext cx="1566863" cy="804862"/>
          </a:xfrm>
          <a:prstGeom prst="rect">
            <a:avLst/>
          </a:prstGeom>
          <a:noFill/>
        </p:spPr>
      </p:pic>
      <p:sp>
        <p:nvSpPr>
          <p:cNvPr id="206934" name="Text Box 1110"/>
          <p:cNvSpPr txBox="1">
            <a:spLocks noChangeArrowheads="1"/>
          </p:cNvSpPr>
          <p:nvPr/>
        </p:nvSpPr>
        <p:spPr bwMode="auto">
          <a:xfrm>
            <a:off x="0" y="-17006"/>
            <a:ext cx="9054530" cy="430887"/>
          </a:xfrm>
          <a:prstGeom prst="rect">
            <a:avLst/>
          </a:prstGeom>
          <a:noFill/>
          <a:ln w="12700">
            <a:noFill/>
            <a:miter lim="800000"/>
            <a:headEnd/>
            <a:tailEnd/>
          </a:ln>
          <a:effectLst/>
        </p:spPr>
        <p:txBody>
          <a:bodyPr wrap="none" anchor="ctr">
            <a:spAutoFit/>
          </a:bodyPr>
          <a:lstStyle/>
          <a:p>
            <a:r>
              <a:rPr lang="es-ES" sz="2200" dirty="0" smtClean="0"/>
              <a:t>Estructura de la Cadena Alimenticia del Suelo</a:t>
            </a:r>
            <a:r>
              <a:rPr lang="en-US" sz="2200" i="0" dirty="0" smtClean="0"/>
              <a:t> – </a:t>
            </a:r>
            <a:r>
              <a:rPr lang="en-US" sz="2200" i="0" dirty="0" err="1" smtClean="0"/>
              <a:t>perturbación</a:t>
            </a:r>
            <a:r>
              <a:rPr lang="en-US" sz="2200" i="0" dirty="0" smtClean="0"/>
              <a:t> y </a:t>
            </a:r>
            <a:r>
              <a:rPr lang="en-US" sz="2200" i="0" dirty="0" err="1" smtClean="0"/>
              <a:t>recobro</a:t>
            </a:r>
            <a:endParaRPr lang="en-US" sz="2200" i="0" dirty="0"/>
          </a:p>
        </p:txBody>
      </p:sp>
      <p:pic>
        <p:nvPicPr>
          <p:cNvPr id="206935" name="Picture 1111" descr="C:\My Documents\My Pictures\Transfer\Tardigrade.jpg"/>
          <p:cNvPicPr>
            <a:picLocks noChangeAspect="1" noChangeArrowheads="1"/>
          </p:cNvPicPr>
          <p:nvPr/>
        </p:nvPicPr>
        <p:blipFill>
          <a:blip r:embed="rId23" cstate="print"/>
          <a:srcRect/>
          <a:stretch>
            <a:fillRect/>
          </a:stretch>
        </p:blipFill>
        <p:spPr bwMode="auto">
          <a:xfrm>
            <a:off x="3327400" y="985838"/>
            <a:ext cx="1325563" cy="862012"/>
          </a:xfrm>
          <a:prstGeom prst="rect">
            <a:avLst/>
          </a:prstGeom>
          <a:noFill/>
        </p:spPr>
      </p:pic>
      <p:sp>
        <p:nvSpPr>
          <p:cNvPr id="87" name="Rectangle 86"/>
          <p:cNvSpPr/>
          <p:nvPr/>
        </p:nvSpPr>
        <p:spPr>
          <a:xfrm>
            <a:off x="5791200" y="6096000"/>
            <a:ext cx="2877711" cy="369332"/>
          </a:xfrm>
          <a:prstGeom prst="rect">
            <a:avLst/>
          </a:prstGeom>
        </p:spPr>
        <p:txBody>
          <a:bodyPr wrap="none">
            <a:spAutoFit/>
          </a:bodyPr>
          <a:lstStyle/>
          <a:p>
            <a:r>
              <a:rPr lang="en-US" dirty="0" err="1" smtClean="0"/>
              <a:t>necesidad</a:t>
            </a:r>
            <a:r>
              <a:rPr lang="en-US" dirty="0" smtClean="0"/>
              <a:t> </a:t>
            </a:r>
            <a:r>
              <a:rPr lang="en-US" dirty="0" err="1" smtClean="0"/>
              <a:t>por</a:t>
            </a:r>
            <a:r>
              <a:rPr lang="en-US" dirty="0" smtClean="0"/>
              <a:t> </a:t>
            </a:r>
            <a:r>
              <a:rPr lang="en-US" dirty="0" err="1" smtClean="0"/>
              <a:t>indicadores</a:t>
            </a:r>
            <a:endParaRPr lang="en-US" dirty="0"/>
          </a:p>
        </p:txBody>
      </p:sp>
      <p:graphicFrame>
        <p:nvGraphicFramePr>
          <p:cNvPr id="73730" name="Object 87"/>
          <p:cNvGraphicFramePr>
            <a:graphicFrameLocks noChangeAspect="1"/>
          </p:cNvGraphicFramePr>
          <p:nvPr/>
        </p:nvGraphicFramePr>
        <p:xfrm>
          <a:off x="76200" y="3048000"/>
          <a:ext cx="660400" cy="738188"/>
        </p:xfrm>
        <a:graphic>
          <a:graphicData uri="http://schemas.openxmlformats.org/presentationml/2006/ole">
            <mc:AlternateContent xmlns:mc="http://schemas.openxmlformats.org/markup-compatibility/2006">
              <mc:Choice xmlns:v="urn:schemas-microsoft-com:vml" Requires="v">
                <p:oleObj spid="_x0000_s93199" name="Clip" r:id="rId24" imgW="1493215" imgH="1686154" progId="">
                  <p:embed/>
                </p:oleObj>
              </mc:Choice>
              <mc:Fallback>
                <p:oleObj name="Clip" r:id="rId24" imgW="1493215" imgH="1686154" progId="">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6200" y="3048000"/>
                        <a:ext cx="660400" cy="738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810969957"/>
      </p:ext>
    </p:extLst>
  </p:cSld>
  <p:clrMapOvr>
    <a:masterClrMapping/>
  </p:clrMapOvr>
  <p:transition spd="slow">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Oval 2"/>
          <p:cNvSpPr>
            <a:spLocks noChangeArrowheads="1"/>
          </p:cNvSpPr>
          <p:nvPr/>
        </p:nvSpPr>
        <p:spPr bwMode="auto">
          <a:xfrm>
            <a:off x="2101850" y="14541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4803" name="Oval 3"/>
          <p:cNvSpPr>
            <a:spLocks noChangeArrowheads="1"/>
          </p:cNvSpPr>
          <p:nvPr/>
        </p:nvSpPr>
        <p:spPr bwMode="auto">
          <a:xfrm>
            <a:off x="21018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4804" name="Oval 4"/>
          <p:cNvSpPr>
            <a:spLocks noChangeArrowheads="1"/>
          </p:cNvSpPr>
          <p:nvPr/>
        </p:nvSpPr>
        <p:spPr bwMode="auto">
          <a:xfrm>
            <a:off x="3968750" y="14541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4805" name="Oval 5"/>
          <p:cNvSpPr>
            <a:spLocks noChangeArrowheads="1"/>
          </p:cNvSpPr>
          <p:nvPr/>
        </p:nvSpPr>
        <p:spPr bwMode="auto">
          <a:xfrm>
            <a:off x="39687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4806" name="Oval 6"/>
          <p:cNvSpPr>
            <a:spLocks noChangeArrowheads="1"/>
          </p:cNvSpPr>
          <p:nvPr/>
        </p:nvSpPr>
        <p:spPr bwMode="auto">
          <a:xfrm>
            <a:off x="39687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4807" name="Oval 7"/>
          <p:cNvSpPr>
            <a:spLocks noChangeArrowheads="1"/>
          </p:cNvSpPr>
          <p:nvPr/>
        </p:nvSpPr>
        <p:spPr bwMode="auto">
          <a:xfrm>
            <a:off x="39687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4808" name="Oval 8"/>
          <p:cNvSpPr>
            <a:spLocks noChangeArrowheads="1"/>
          </p:cNvSpPr>
          <p:nvPr/>
        </p:nvSpPr>
        <p:spPr bwMode="auto">
          <a:xfrm>
            <a:off x="3968750" y="51117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4809" name="Oval 9"/>
          <p:cNvSpPr>
            <a:spLocks noChangeArrowheads="1"/>
          </p:cNvSpPr>
          <p:nvPr/>
        </p:nvSpPr>
        <p:spPr bwMode="auto">
          <a:xfrm>
            <a:off x="5797550" y="14541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4810" name="Oval 10"/>
          <p:cNvSpPr>
            <a:spLocks noChangeArrowheads="1"/>
          </p:cNvSpPr>
          <p:nvPr/>
        </p:nvSpPr>
        <p:spPr bwMode="auto">
          <a:xfrm>
            <a:off x="57975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4811" name="Oval 11"/>
          <p:cNvSpPr>
            <a:spLocks noChangeArrowheads="1"/>
          </p:cNvSpPr>
          <p:nvPr/>
        </p:nvSpPr>
        <p:spPr bwMode="auto">
          <a:xfrm>
            <a:off x="57975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4812" name="Oval 12"/>
          <p:cNvSpPr>
            <a:spLocks noChangeArrowheads="1"/>
          </p:cNvSpPr>
          <p:nvPr/>
        </p:nvSpPr>
        <p:spPr bwMode="auto">
          <a:xfrm>
            <a:off x="57975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4813" name="AutoShape 13"/>
          <p:cNvSpPr>
            <a:spLocks noChangeArrowheads="1"/>
          </p:cNvSpPr>
          <p:nvPr/>
        </p:nvSpPr>
        <p:spPr bwMode="auto">
          <a:xfrm>
            <a:off x="844550" y="3206750"/>
            <a:ext cx="444500" cy="444500"/>
          </a:xfrm>
          <a:prstGeom prst="star16">
            <a:avLst>
              <a:gd name="adj" fmla="val 37500"/>
            </a:avLst>
          </a:prstGeom>
          <a:solidFill>
            <a:srgbClr val="4C2E00"/>
          </a:solidFill>
          <a:ln w="12700">
            <a:solidFill>
              <a:schemeClr val="tx1"/>
            </a:solidFill>
            <a:miter lim="800000"/>
            <a:headEnd/>
            <a:tailEnd/>
          </a:ln>
          <a:effectLst/>
        </p:spPr>
        <p:txBody>
          <a:bodyPr wrap="none" anchor="ctr"/>
          <a:lstStyle/>
          <a:p>
            <a:endParaRPr lang="en-US"/>
          </a:p>
        </p:txBody>
      </p:sp>
      <p:sp>
        <p:nvSpPr>
          <p:cNvPr id="204814" name="Line 14"/>
          <p:cNvSpPr>
            <a:spLocks noChangeShapeType="1"/>
          </p:cNvSpPr>
          <p:nvPr/>
        </p:nvSpPr>
        <p:spPr bwMode="auto">
          <a:xfrm flipH="1">
            <a:off x="1193800" y="1854200"/>
            <a:ext cx="965200" cy="13208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204815" name="Line 15"/>
          <p:cNvSpPr>
            <a:spLocks noChangeShapeType="1"/>
          </p:cNvSpPr>
          <p:nvPr/>
        </p:nvSpPr>
        <p:spPr bwMode="auto">
          <a:xfrm flipH="1" flipV="1">
            <a:off x="1193800" y="3556000"/>
            <a:ext cx="965200" cy="15748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204816" name="Line 16"/>
          <p:cNvSpPr>
            <a:spLocks noChangeShapeType="1"/>
          </p:cNvSpPr>
          <p:nvPr/>
        </p:nvSpPr>
        <p:spPr bwMode="auto">
          <a:xfrm flipH="1" flipV="1">
            <a:off x="1270000" y="3556000"/>
            <a:ext cx="812800" cy="6604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204817" name="Line 17"/>
          <p:cNvSpPr>
            <a:spLocks noChangeShapeType="1"/>
          </p:cNvSpPr>
          <p:nvPr/>
        </p:nvSpPr>
        <p:spPr bwMode="auto">
          <a:xfrm flipH="1">
            <a:off x="1346200" y="3429000"/>
            <a:ext cx="736600" cy="0"/>
          </a:xfrm>
          <a:prstGeom prst="line">
            <a:avLst/>
          </a:prstGeom>
          <a:noFill/>
          <a:ln w="50800">
            <a:solidFill>
              <a:schemeClr val="tx1"/>
            </a:solidFill>
            <a:round/>
            <a:headEnd type="triangle" w="med" len="med"/>
            <a:tailEnd/>
          </a:ln>
          <a:effectLst/>
        </p:spPr>
        <p:txBody>
          <a:bodyPr wrap="none" anchor="ctr"/>
          <a:lstStyle/>
          <a:p>
            <a:endParaRPr lang="en-US"/>
          </a:p>
        </p:txBody>
      </p:sp>
      <p:sp>
        <p:nvSpPr>
          <p:cNvPr id="204818" name="Oval 18"/>
          <p:cNvSpPr>
            <a:spLocks noChangeArrowheads="1"/>
          </p:cNvSpPr>
          <p:nvPr/>
        </p:nvSpPr>
        <p:spPr bwMode="auto">
          <a:xfrm>
            <a:off x="21018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4819" name="Oval 19"/>
          <p:cNvSpPr>
            <a:spLocks noChangeArrowheads="1"/>
          </p:cNvSpPr>
          <p:nvPr/>
        </p:nvSpPr>
        <p:spPr bwMode="auto">
          <a:xfrm>
            <a:off x="21018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4820" name="Oval 20"/>
          <p:cNvSpPr>
            <a:spLocks noChangeArrowheads="1"/>
          </p:cNvSpPr>
          <p:nvPr/>
        </p:nvSpPr>
        <p:spPr bwMode="auto">
          <a:xfrm>
            <a:off x="2101850" y="51117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4821" name="Line 21"/>
          <p:cNvSpPr>
            <a:spLocks noChangeShapeType="1"/>
          </p:cNvSpPr>
          <p:nvPr/>
        </p:nvSpPr>
        <p:spPr bwMode="auto">
          <a:xfrm flipV="1">
            <a:off x="1397000" y="2641600"/>
            <a:ext cx="635000" cy="6604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4822" name="Line 22"/>
          <p:cNvSpPr>
            <a:spLocks noChangeShapeType="1"/>
          </p:cNvSpPr>
          <p:nvPr/>
        </p:nvSpPr>
        <p:spPr bwMode="auto">
          <a:xfrm>
            <a:off x="2540000" y="16002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4823" name="Line 23"/>
          <p:cNvSpPr>
            <a:spLocks noChangeShapeType="1"/>
          </p:cNvSpPr>
          <p:nvPr/>
        </p:nvSpPr>
        <p:spPr bwMode="auto">
          <a:xfrm>
            <a:off x="2463800" y="1701800"/>
            <a:ext cx="1397000" cy="6350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204824" name="Line 24"/>
          <p:cNvSpPr>
            <a:spLocks noChangeShapeType="1"/>
          </p:cNvSpPr>
          <p:nvPr/>
        </p:nvSpPr>
        <p:spPr bwMode="auto">
          <a:xfrm>
            <a:off x="2540000" y="43434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4825" name="Line 25"/>
          <p:cNvSpPr>
            <a:spLocks noChangeShapeType="1"/>
          </p:cNvSpPr>
          <p:nvPr/>
        </p:nvSpPr>
        <p:spPr bwMode="auto">
          <a:xfrm flipV="1">
            <a:off x="2463800" y="4394200"/>
            <a:ext cx="1397000" cy="7366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4826" name="Line 26"/>
          <p:cNvSpPr>
            <a:spLocks noChangeShapeType="1"/>
          </p:cNvSpPr>
          <p:nvPr/>
        </p:nvSpPr>
        <p:spPr bwMode="auto">
          <a:xfrm>
            <a:off x="2463800" y="4521200"/>
            <a:ext cx="1397000" cy="5588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204827" name="Line 27"/>
          <p:cNvSpPr>
            <a:spLocks noChangeShapeType="1"/>
          </p:cNvSpPr>
          <p:nvPr/>
        </p:nvSpPr>
        <p:spPr bwMode="auto">
          <a:xfrm>
            <a:off x="2540000" y="25146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4828" name="Line 28"/>
          <p:cNvSpPr>
            <a:spLocks noChangeShapeType="1"/>
          </p:cNvSpPr>
          <p:nvPr/>
        </p:nvSpPr>
        <p:spPr bwMode="auto">
          <a:xfrm>
            <a:off x="2540000" y="34290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4829" name="Line 29"/>
          <p:cNvSpPr>
            <a:spLocks noChangeShapeType="1"/>
          </p:cNvSpPr>
          <p:nvPr/>
        </p:nvSpPr>
        <p:spPr bwMode="auto">
          <a:xfrm>
            <a:off x="2463800" y="3606800"/>
            <a:ext cx="1397000" cy="558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4830" name="Line 30"/>
          <p:cNvSpPr>
            <a:spLocks noChangeShapeType="1"/>
          </p:cNvSpPr>
          <p:nvPr/>
        </p:nvSpPr>
        <p:spPr bwMode="auto">
          <a:xfrm>
            <a:off x="4368800" y="1600200"/>
            <a:ext cx="12446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4831" name="Line 31"/>
          <p:cNvSpPr>
            <a:spLocks noChangeShapeType="1"/>
          </p:cNvSpPr>
          <p:nvPr/>
        </p:nvSpPr>
        <p:spPr bwMode="auto">
          <a:xfrm flipV="1">
            <a:off x="4368800" y="1727200"/>
            <a:ext cx="1320800" cy="7366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4832" name="Line 32"/>
          <p:cNvSpPr>
            <a:spLocks noChangeShapeType="1"/>
          </p:cNvSpPr>
          <p:nvPr/>
        </p:nvSpPr>
        <p:spPr bwMode="auto">
          <a:xfrm>
            <a:off x="4368800" y="1701800"/>
            <a:ext cx="1320800" cy="6350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4833" name="Line 33"/>
          <p:cNvSpPr>
            <a:spLocks noChangeShapeType="1"/>
          </p:cNvSpPr>
          <p:nvPr/>
        </p:nvSpPr>
        <p:spPr bwMode="auto">
          <a:xfrm>
            <a:off x="4368800" y="25146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4834" name="Line 34"/>
          <p:cNvSpPr>
            <a:spLocks noChangeShapeType="1"/>
          </p:cNvSpPr>
          <p:nvPr/>
        </p:nvSpPr>
        <p:spPr bwMode="auto">
          <a:xfrm flipV="1">
            <a:off x="4368800" y="2565400"/>
            <a:ext cx="1397000" cy="7366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4835" name="Line 35"/>
          <p:cNvSpPr>
            <a:spLocks noChangeShapeType="1"/>
          </p:cNvSpPr>
          <p:nvPr/>
        </p:nvSpPr>
        <p:spPr bwMode="auto">
          <a:xfrm>
            <a:off x="4292600" y="1701800"/>
            <a:ext cx="1473200" cy="15494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4836" name="Line 36"/>
          <p:cNvSpPr>
            <a:spLocks noChangeShapeType="1"/>
          </p:cNvSpPr>
          <p:nvPr/>
        </p:nvSpPr>
        <p:spPr bwMode="auto">
          <a:xfrm flipV="1">
            <a:off x="4368800" y="3479800"/>
            <a:ext cx="1320800" cy="7366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4837" name="Line 37"/>
          <p:cNvSpPr>
            <a:spLocks noChangeShapeType="1"/>
          </p:cNvSpPr>
          <p:nvPr/>
        </p:nvSpPr>
        <p:spPr bwMode="auto">
          <a:xfrm flipV="1">
            <a:off x="4368800" y="3556000"/>
            <a:ext cx="1397000" cy="1574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4838" name="Line 38"/>
          <p:cNvSpPr>
            <a:spLocks noChangeShapeType="1"/>
          </p:cNvSpPr>
          <p:nvPr/>
        </p:nvSpPr>
        <p:spPr bwMode="auto">
          <a:xfrm>
            <a:off x="4368800" y="43434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4839" name="Line 39"/>
          <p:cNvSpPr>
            <a:spLocks noChangeShapeType="1"/>
          </p:cNvSpPr>
          <p:nvPr/>
        </p:nvSpPr>
        <p:spPr bwMode="auto">
          <a:xfrm>
            <a:off x="4368800" y="3606800"/>
            <a:ext cx="1320800" cy="558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4840" name="Line 40"/>
          <p:cNvSpPr>
            <a:spLocks noChangeShapeType="1"/>
          </p:cNvSpPr>
          <p:nvPr/>
        </p:nvSpPr>
        <p:spPr bwMode="auto">
          <a:xfrm flipH="1" flipV="1">
            <a:off x="2489200" y="1651000"/>
            <a:ext cx="3251200" cy="812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4841" name="Line 41"/>
          <p:cNvSpPr>
            <a:spLocks noChangeShapeType="1"/>
          </p:cNvSpPr>
          <p:nvPr/>
        </p:nvSpPr>
        <p:spPr bwMode="auto">
          <a:xfrm flipH="1">
            <a:off x="2413000" y="3454400"/>
            <a:ext cx="3327400" cy="7874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4842" name="Arc 42"/>
          <p:cNvSpPr>
            <a:spLocks/>
          </p:cNvSpPr>
          <p:nvPr/>
        </p:nvSpPr>
        <p:spPr bwMode="auto">
          <a:xfrm>
            <a:off x="1093788" y="1398588"/>
            <a:ext cx="1117600" cy="1727200"/>
          </a:xfrm>
          <a:custGeom>
            <a:avLst/>
            <a:gdLst>
              <a:gd name="G0" fmla="+- 21600 0 0"/>
              <a:gd name="G1" fmla="+- 21600 0 0"/>
              <a:gd name="G2" fmla="+- 21600 0 0"/>
              <a:gd name="T0" fmla="*/ 0 w 21600"/>
              <a:gd name="T1" fmla="*/ 21600 h 21600"/>
              <a:gd name="T2" fmla="*/ 21569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2"/>
                  <a:pt x="9651" y="17"/>
                  <a:pt x="21569" y="0"/>
                </a:cubicBezTo>
              </a:path>
              <a:path w="21600" h="21600" stroke="0" extrusionOk="0">
                <a:moveTo>
                  <a:pt x="0" y="21600"/>
                </a:moveTo>
                <a:cubicBezTo>
                  <a:pt x="0" y="9682"/>
                  <a:pt x="9651" y="17"/>
                  <a:pt x="21569" y="0"/>
                </a:cubicBezTo>
                <a:lnTo>
                  <a:pt x="21600" y="21600"/>
                </a:lnTo>
                <a:close/>
              </a:path>
            </a:pathLst>
          </a:custGeom>
          <a:noFill/>
          <a:ln w="50800" cap="rnd">
            <a:solidFill>
              <a:schemeClr val="tx1"/>
            </a:solidFill>
            <a:round/>
            <a:headEnd type="triangle" w="med" len="med"/>
            <a:tailEnd/>
          </a:ln>
          <a:effectLst/>
        </p:spPr>
        <p:txBody>
          <a:bodyPr wrap="none" anchor="ctr"/>
          <a:lstStyle/>
          <a:p>
            <a:endParaRPr lang="en-US"/>
          </a:p>
        </p:txBody>
      </p:sp>
      <p:sp>
        <p:nvSpPr>
          <p:cNvPr id="204843" name="Arc 43"/>
          <p:cNvSpPr>
            <a:spLocks/>
          </p:cNvSpPr>
          <p:nvPr/>
        </p:nvSpPr>
        <p:spPr bwMode="auto">
          <a:xfrm rot="10800000">
            <a:off x="1065213" y="3722688"/>
            <a:ext cx="1119187" cy="1727200"/>
          </a:xfrm>
          <a:custGeom>
            <a:avLst/>
            <a:gdLst>
              <a:gd name="G0" fmla="+- 31 0 0"/>
              <a:gd name="G1" fmla="+- 21600 0 0"/>
              <a:gd name="G2" fmla="+- 21600 0 0"/>
              <a:gd name="T0" fmla="*/ 0 w 21631"/>
              <a:gd name="T1" fmla="*/ 0 h 21600"/>
              <a:gd name="T2" fmla="*/ 21631 w 21631"/>
              <a:gd name="T3" fmla="*/ 21600 h 21600"/>
              <a:gd name="T4" fmla="*/ 31 w 21631"/>
              <a:gd name="T5" fmla="*/ 21600 h 21600"/>
            </a:gdLst>
            <a:ahLst/>
            <a:cxnLst>
              <a:cxn ang="0">
                <a:pos x="T0" y="T1"/>
              </a:cxn>
              <a:cxn ang="0">
                <a:pos x="T2" y="T3"/>
              </a:cxn>
              <a:cxn ang="0">
                <a:pos x="T4" y="T5"/>
              </a:cxn>
            </a:cxnLst>
            <a:rect l="0" t="0" r="r" b="b"/>
            <a:pathLst>
              <a:path w="21631" h="21600" fill="none" extrusionOk="0">
                <a:moveTo>
                  <a:pt x="0" y="0"/>
                </a:moveTo>
                <a:cubicBezTo>
                  <a:pt x="10" y="0"/>
                  <a:pt x="20" y="-1"/>
                  <a:pt x="31" y="0"/>
                </a:cubicBezTo>
                <a:cubicBezTo>
                  <a:pt x="11960" y="0"/>
                  <a:pt x="21631" y="9670"/>
                  <a:pt x="21631" y="21600"/>
                </a:cubicBezTo>
              </a:path>
              <a:path w="21631" h="21600" stroke="0" extrusionOk="0">
                <a:moveTo>
                  <a:pt x="0" y="0"/>
                </a:moveTo>
                <a:cubicBezTo>
                  <a:pt x="10" y="0"/>
                  <a:pt x="20" y="-1"/>
                  <a:pt x="31" y="0"/>
                </a:cubicBezTo>
                <a:cubicBezTo>
                  <a:pt x="11960" y="0"/>
                  <a:pt x="21631" y="9670"/>
                  <a:pt x="21631" y="21600"/>
                </a:cubicBezTo>
                <a:lnTo>
                  <a:pt x="31" y="21600"/>
                </a:lnTo>
                <a:close/>
              </a:path>
            </a:pathLst>
          </a:custGeom>
          <a:noFill/>
          <a:ln w="50800" cap="rnd">
            <a:solidFill>
              <a:schemeClr val="tx1"/>
            </a:solidFill>
            <a:round/>
            <a:headEnd/>
            <a:tailEnd type="triangle" w="med" len="med"/>
          </a:ln>
          <a:effectLst/>
        </p:spPr>
        <p:txBody>
          <a:bodyPr wrap="none" anchor="ctr"/>
          <a:lstStyle/>
          <a:p>
            <a:endParaRPr lang="en-US"/>
          </a:p>
        </p:txBody>
      </p:sp>
      <p:sp>
        <p:nvSpPr>
          <p:cNvPr id="204844" name="Arc 44"/>
          <p:cNvSpPr>
            <a:spLocks/>
          </p:cNvSpPr>
          <p:nvPr/>
        </p:nvSpPr>
        <p:spPr bwMode="auto">
          <a:xfrm>
            <a:off x="1017588" y="1093788"/>
            <a:ext cx="1193800" cy="1955800"/>
          </a:xfrm>
          <a:custGeom>
            <a:avLst/>
            <a:gdLst>
              <a:gd name="G0" fmla="+- 21600 0 0"/>
              <a:gd name="G1" fmla="+- 21600 0 0"/>
              <a:gd name="G2" fmla="+- 21600 0 0"/>
              <a:gd name="T0" fmla="*/ 0 w 21600"/>
              <a:gd name="T1" fmla="*/ 21600 h 21600"/>
              <a:gd name="T2" fmla="*/ 21571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1"/>
                  <a:pt x="9652" y="16"/>
                  <a:pt x="21571" y="0"/>
                </a:cubicBezTo>
              </a:path>
              <a:path w="21600" h="21600" stroke="0" extrusionOk="0">
                <a:moveTo>
                  <a:pt x="0" y="21600"/>
                </a:moveTo>
                <a:cubicBezTo>
                  <a:pt x="0" y="9681"/>
                  <a:pt x="9652" y="16"/>
                  <a:pt x="21571" y="0"/>
                </a:cubicBezTo>
                <a:lnTo>
                  <a:pt x="21600" y="21600"/>
                </a:lnTo>
                <a:close/>
              </a:path>
            </a:pathLst>
          </a:custGeom>
          <a:noFill/>
          <a:ln w="50800" cap="rnd">
            <a:solidFill>
              <a:schemeClr val="tx1"/>
            </a:solidFill>
            <a:round/>
            <a:headEnd type="triangle" w="med" len="med"/>
            <a:tailEnd/>
          </a:ln>
          <a:effectLst/>
        </p:spPr>
        <p:txBody>
          <a:bodyPr wrap="none" anchor="ctr"/>
          <a:lstStyle/>
          <a:p>
            <a:endParaRPr lang="en-US"/>
          </a:p>
        </p:txBody>
      </p:sp>
      <p:sp>
        <p:nvSpPr>
          <p:cNvPr id="204845" name="Arc 45"/>
          <p:cNvSpPr>
            <a:spLocks/>
          </p:cNvSpPr>
          <p:nvPr/>
        </p:nvSpPr>
        <p:spPr bwMode="auto">
          <a:xfrm>
            <a:off x="928688" y="776288"/>
            <a:ext cx="1282700" cy="2273300"/>
          </a:xfrm>
          <a:custGeom>
            <a:avLst/>
            <a:gdLst>
              <a:gd name="G0" fmla="+- 21600 0 0"/>
              <a:gd name="G1" fmla="+- 21600 0 0"/>
              <a:gd name="G2" fmla="+- 21600 0 0"/>
              <a:gd name="T0" fmla="*/ 0 w 21600"/>
              <a:gd name="T1" fmla="*/ 21600 h 21600"/>
              <a:gd name="T2" fmla="*/ 21573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1"/>
                  <a:pt x="9654" y="14"/>
                  <a:pt x="21573" y="0"/>
                </a:cubicBezTo>
              </a:path>
              <a:path w="21600" h="21600" stroke="0" extrusionOk="0">
                <a:moveTo>
                  <a:pt x="0" y="21600"/>
                </a:moveTo>
                <a:cubicBezTo>
                  <a:pt x="0" y="9681"/>
                  <a:pt x="9654" y="14"/>
                  <a:pt x="21573" y="0"/>
                </a:cubicBezTo>
                <a:lnTo>
                  <a:pt x="21600" y="21600"/>
                </a:lnTo>
                <a:close/>
              </a:path>
            </a:pathLst>
          </a:custGeom>
          <a:noFill/>
          <a:ln w="25400" cap="rnd">
            <a:solidFill>
              <a:schemeClr val="tx1"/>
            </a:solidFill>
            <a:round/>
            <a:headEnd type="triangle" w="med" len="med"/>
            <a:tailEnd/>
          </a:ln>
          <a:effectLst/>
        </p:spPr>
        <p:txBody>
          <a:bodyPr wrap="none" anchor="ctr"/>
          <a:lstStyle/>
          <a:p>
            <a:endParaRPr lang="en-US"/>
          </a:p>
        </p:txBody>
      </p:sp>
      <p:sp>
        <p:nvSpPr>
          <p:cNvPr id="204846" name="Line 46"/>
          <p:cNvSpPr>
            <a:spLocks noChangeShapeType="1"/>
          </p:cNvSpPr>
          <p:nvPr/>
        </p:nvSpPr>
        <p:spPr bwMode="auto">
          <a:xfrm flipH="1" flipV="1">
            <a:off x="2184400" y="1041400"/>
            <a:ext cx="1955800" cy="431800"/>
          </a:xfrm>
          <a:prstGeom prst="line">
            <a:avLst/>
          </a:prstGeom>
          <a:noFill/>
          <a:ln w="50800">
            <a:solidFill>
              <a:schemeClr val="tx1"/>
            </a:solidFill>
            <a:round/>
            <a:headEnd/>
            <a:tailEnd/>
          </a:ln>
          <a:effectLst/>
        </p:spPr>
        <p:txBody>
          <a:bodyPr wrap="none" anchor="ctr"/>
          <a:lstStyle/>
          <a:p>
            <a:endParaRPr lang="en-US"/>
          </a:p>
        </p:txBody>
      </p:sp>
      <p:sp>
        <p:nvSpPr>
          <p:cNvPr id="204847" name="Line 47"/>
          <p:cNvSpPr>
            <a:spLocks noChangeShapeType="1"/>
          </p:cNvSpPr>
          <p:nvPr/>
        </p:nvSpPr>
        <p:spPr bwMode="auto">
          <a:xfrm flipH="1" flipV="1">
            <a:off x="2197100" y="749300"/>
            <a:ext cx="3759200" cy="711200"/>
          </a:xfrm>
          <a:prstGeom prst="line">
            <a:avLst/>
          </a:prstGeom>
          <a:noFill/>
          <a:ln w="25400">
            <a:solidFill>
              <a:schemeClr val="tx1"/>
            </a:solidFill>
            <a:round/>
            <a:headEnd/>
            <a:tailEnd/>
          </a:ln>
          <a:effectLst/>
        </p:spPr>
        <p:txBody>
          <a:bodyPr wrap="none" anchor="ctr"/>
          <a:lstStyle/>
          <a:p>
            <a:endParaRPr lang="en-US"/>
          </a:p>
        </p:txBody>
      </p:sp>
      <p:sp>
        <p:nvSpPr>
          <p:cNvPr id="204848" name="Arc 48"/>
          <p:cNvSpPr>
            <a:spLocks/>
          </p:cNvSpPr>
          <p:nvPr/>
        </p:nvSpPr>
        <p:spPr bwMode="auto">
          <a:xfrm rot="10800000">
            <a:off x="989013" y="3836988"/>
            <a:ext cx="1195387" cy="1955800"/>
          </a:xfrm>
          <a:custGeom>
            <a:avLst/>
            <a:gdLst>
              <a:gd name="G0" fmla="+- 29 0 0"/>
              <a:gd name="G1" fmla="+- 21600 0 0"/>
              <a:gd name="G2" fmla="+- 21600 0 0"/>
              <a:gd name="T0" fmla="*/ 0 w 21629"/>
              <a:gd name="T1" fmla="*/ 0 h 21600"/>
              <a:gd name="T2" fmla="*/ 21629 w 21629"/>
              <a:gd name="T3" fmla="*/ 21600 h 21600"/>
              <a:gd name="T4" fmla="*/ 29 w 21629"/>
              <a:gd name="T5" fmla="*/ 21600 h 21600"/>
            </a:gdLst>
            <a:ahLst/>
            <a:cxnLst>
              <a:cxn ang="0">
                <a:pos x="T0" y="T1"/>
              </a:cxn>
              <a:cxn ang="0">
                <a:pos x="T2" y="T3"/>
              </a:cxn>
              <a:cxn ang="0">
                <a:pos x="T4" y="T5"/>
              </a:cxn>
            </a:cxnLst>
            <a:rect l="0" t="0" r="r" b="b"/>
            <a:pathLst>
              <a:path w="21629" h="21600" fill="none" extrusionOk="0">
                <a:moveTo>
                  <a:pt x="0" y="0"/>
                </a:moveTo>
                <a:cubicBezTo>
                  <a:pt x="9" y="0"/>
                  <a:pt x="19" y="-1"/>
                  <a:pt x="29" y="0"/>
                </a:cubicBezTo>
                <a:cubicBezTo>
                  <a:pt x="11958" y="0"/>
                  <a:pt x="21629" y="9670"/>
                  <a:pt x="21629" y="21600"/>
                </a:cubicBezTo>
              </a:path>
              <a:path w="21629" h="21600" stroke="0" extrusionOk="0">
                <a:moveTo>
                  <a:pt x="0" y="0"/>
                </a:moveTo>
                <a:cubicBezTo>
                  <a:pt x="9" y="0"/>
                  <a:pt x="19" y="-1"/>
                  <a:pt x="29" y="0"/>
                </a:cubicBezTo>
                <a:cubicBezTo>
                  <a:pt x="11958" y="0"/>
                  <a:pt x="21629" y="9670"/>
                  <a:pt x="21629" y="21600"/>
                </a:cubicBezTo>
                <a:lnTo>
                  <a:pt x="29" y="21600"/>
                </a:lnTo>
                <a:close/>
              </a:path>
            </a:pathLst>
          </a:custGeom>
          <a:noFill/>
          <a:ln w="50800" cap="rnd">
            <a:solidFill>
              <a:schemeClr val="tx1"/>
            </a:solidFill>
            <a:round/>
            <a:headEnd/>
            <a:tailEnd type="triangle" w="med" len="med"/>
          </a:ln>
          <a:effectLst/>
        </p:spPr>
        <p:txBody>
          <a:bodyPr wrap="none" anchor="ctr"/>
          <a:lstStyle/>
          <a:p>
            <a:endParaRPr lang="en-US"/>
          </a:p>
        </p:txBody>
      </p:sp>
      <p:sp>
        <p:nvSpPr>
          <p:cNvPr id="204849" name="Line 49"/>
          <p:cNvSpPr>
            <a:spLocks noChangeShapeType="1"/>
          </p:cNvSpPr>
          <p:nvPr/>
        </p:nvSpPr>
        <p:spPr bwMode="auto">
          <a:xfrm flipH="1">
            <a:off x="2184400" y="5435600"/>
            <a:ext cx="1955800" cy="330200"/>
          </a:xfrm>
          <a:prstGeom prst="line">
            <a:avLst/>
          </a:prstGeom>
          <a:noFill/>
          <a:ln w="50800">
            <a:solidFill>
              <a:schemeClr val="tx1"/>
            </a:solidFill>
            <a:round/>
            <a:headEnd/>
            <a:tailEnd/>
          </a:ln>
          <a:effectLst/>
        </p:spPr>
        <p:txBody>
          <a:bodyPr wrap="none" anchor="ctr"/>
          <a:lstStyle/>
          <a:p>
            <a:endParaRPr lang="en-US"/>
          </a:p>
        </p:txBody>
      </p:sp>
      <p:sp>
        <p:nvSpPr>
          <p:cNvPr id="204850" name="Arc 50"/>
          <p:cNvSpPr>
            <a:spLocks/>
          </p:cNvSpPr>
          <p:nvPr/>
        </p:nvSpPr>
        <p:spPr bwMode="auto">
          <a:xfrm rot="10800000">
            <a:off x="912813" y="3748088"/>
            <a:ext cx="1284287" cy="2273300"/>
          </a:xfrm>
          <a:custGeom>
            <a:avLst/>
            <a:gdLst>
              <a:gd name="G0" fmla="+- 27 0 0"/>
              <a:gd name="G1" fmla="+- 21600 0 0"/>
              <a:gd name="G2" fmla="+- 21600 0 0"/>
              <a:gd name="T0" fmla="*/ 0 w 21627"/>
              <a:gd name="T1" fmla="*/ 0 h 21600"/>
              <a:gd name="T2" fmla="*/ 21627 w 21627"/>
              <a:gd name="T3" fmla="*/ 21600 h 21600"/>
              <a:gd name="T4" fmla="*/ 27 w 21627"/>
              <a:gd name="T5" fmla="*/ 21600 h 21600"/>
            </a:gdLst>
            <a:ahLst/>
            <a:cxnLst>
              <a:cxn ang="0">
                <a:pos x="T0" y="T1"/>
              </a:cxn>
              <a:cxn ang="0">
                <a:pos x="T2" y="T3"/>
              </a:cxn>
              <a:cxn ang="0">
                <a:pos x="T4" y="T5"/>
              </a:cxn>
            </a:cxnLst>
            <a:rect l="0" t="0" r="r" b="b"/>
            <a:pathLst>
              <a:path w="21627" h="21600" fill="none" extrusionOk="0">
                <a:moveTo>
                  <a:pt x="0" y="0"/>
                </a:moveTo>
                <a:cubicBezTo>
                  <a:pt x="9" y="0"/>
                  <a:pt x="18" y="-1"/>
                  <a:pt x="27" y="0"/>
                </a:cubicBezTo>
                <a:cubicBezTo>
                  <a:pt x="11956" y="0"/>
                  <a:pt x="21627" y="9670"/>
                  <a:pt x="21627" y="21600"/>
                </a:cubicBezTo>
              </a:path>
              <a:path w="21627" h="21600" stroke="0" extrusionOk="0">
                <a:moveTo>
                  <a:pt x="0" y="0"/>
                </a:moveTo>
                <a:cubicBezTo>
                  <a:pt x="9" y="0"/>
                  <a:pt x="18" y="-1"/>
                  <a:pt x="27" y="0"/>
                </a:cubicBezTo>
                <a:cubicBezTo>
                  <a:pt x="11956" y="0"/>
                  <a:pt x="21627" y="9670"/>
                  <a:pt x="21627" y="21600"/>
                </a:cubicBezTo>
                <a:lnTo>
                  <a:pt x="27" y="21600"/>
                </a:lnTo>
                <a:close/>
              </a:path>
            </a:pathLst>
          </a:custGeom>
          <a:noFill/>
          <a:ln w="25400" cap="rnd">
            <a:solidFill>
              <a:schemeClr val="tx1"/>
            </a:solidFill>
            <a:round/>
            <a:headEnd/>
            <a:tailEnd type="triangle" w="med" len="med"/>
          </a:ln>
          <a:effectLst/>
        </p:spPr>
        <p:txBody>
          <a:bodyPr wrap="none" anchor="ctr"/>
          <a:lstStyle/>
          <a:p>
            <a:endParaRPr lang="en-US"/>
          </a:p>
        </p:txBody>
      </p:sp>
      <p:sp>
        <p:nvSpPr>
          <p:cNvPr id="204851" name="Arc 51"/>
          <p:cNvSpPr>
            <a:spLocks/>
          </p:cNvSpPr>
          <p:nvPr/>
        </p:nvSpPr>
        <p:spPr bwMode="auto">
          <a:xfrm>
            <a:off x="2133600" y="4495800"/>
            <a:ext cx="3797300" cy="1511300"/>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5400" cap="rnd">
            <a:solidFill>
              <a:schemeClr val="tx1"/>
            </a:solidFill>
            <a:round/>
            <a:headEnd/>
            <a:tailEnd/>
          </a:ln>
          <a:effectLst/>
        </p:spPr>
        <p:txBody>
          <a:bodyPr wrap="none" anchor="ctr"/>
          <a:lstStyle/>
          <a:p>
            <a:endParaRPr lang="en-US"/>
          </a:p>
        </p:txBody>
      </p:sp>
      <p:pic>
        <p:nvPicPr>
          <p:cNvPr id="204852" name="Picture 52" descr="A:\images\Slide_2.jpg"/>
          <p:cNvPicPr>
            <a:picLocks noChangeAspect="1" noChangeArrowheads="1"/>
          </p:cNvPicPr>
          <p:nvPr/>
        </p:nvPicPr>
        <p:blipFill>
          <a:blip r:embed="rId4" cstate="print"/>
          <a:srcRect l="-23" r="885" b="893"/>
          <a:stretch>
            <a:fillRect/>
          </a:stretch>
        </p:blipFill>
        <p:spPr bwMode="auto">
          <a:xfrm>
            <a:off x="1600200" y="838200"/>
            <a:ext cx="1239838" cy="1295400"/>
          </a:xfrm>
          <a:prstGeom prst="rect">
            <a:avLst/>
          </a:prstGeom>
          <a:noFill/>
        </p:spPr>
      </p:pic>
      <p:pic>
        <p:nvPicPr>
          <p:cNvPr id="204854" name="Picture 54" descr="A:\782.JPG"/>
          <p:cNvPicPr>
            <a:picLocks noChangeAspect="1" noChangeArrowheads="1"/>
          </p:cNvPicPr>
          <p:nvPr/>
        </p:nvPicPr>
        <p:blipFill>
          <a:blip r:embed="rId5" cstate="print"/>
          <a:srcRect/>
          <a:stretch>
            <a:fillRect/>
          </a:stretch>
        </p:blipFill>
        <p:spPr bwMode="auto">
          <a:xfrm>
            <a:off x="1752600" y="3886200"/>
            <a:ext cx="1143000" cy="1981200"/>
          </a:xfrm>
          <a:prstGeom prst="rect">
            <a:avLst/>
          </a:prstGeom>
          <a:noFill/>
        </p:spPr>
      </p:pic>
      <p:pic>
        <p:nvPicPr>
          <p:cNvPr id="204855" name="Picture 55" descr="A:\785.JPG"/>
          <p:cNvPicPr>
            <a:picLocks noChangeAspect="1" noChangeArrowheads="1"/>
          </p:cNvPicPr>
          <p:nvPr/>
        </p:nvPicPr>
        <p:blipFill>
          <a:blip r:embed="rId6" cstate="print"/>
          <a:srcRect/>
          <a:stretch>
            <a:fillRect/>
          </a:stretch>
        </p:blipFill>
        <p:spPr bwMode="auto">
          <a:xfrm>
            <a:off x="1752600" y="2895600"/>
            <a:ext cx="1309688" cy="922338"/>
          </a:xfrm>
          <a:prstGeom prst="rect">
            <a:avLst/>
          </a:prstGeom>
          <a:noFill/>
        </p:spPr>
      </p:pic>
      <p:pic>
        <p:nvPicPr>
          <p:cNvPr id="204856" name="Picture 56" descr="A:\784.JPG"/>
          <p:cNvPicPr>
            <a:picLocks noChangeAspect="1" noChangeArrowheads="1"/>
          </p:cNvPicPr>
          <p:nvPr/>
        </p:nvPicPr>
        <p:blipFill>
          <a:blip r:embed="rId7" cstate="print"/>
          <a:srcRect/>
          <a:stretch>
            <a:fillRect/>
          </a:stretch>
        </p:blipFill>
        <p:spPr bwMode="auto">
          <a:xfrm>
            <a:off x="1752600" y="2209800"/>
            <a:ext cx="1085850" cy="819150"/>
          </a:xfrm>
          <a:prstGeom prst="rect">
            <a:avLst/>
          </a:prstGeom>
          <a:noFill/>
        </p:spPr>
      </p:pic>
      <p:pic>
        <p:nvPicPr>
          <p:cNvPr id="204857" name="Picture 57" descr="A:\spring4.jpg"/>
          <p:cNvPicPr>
            <a:picLocks noChangeAspect="1" noChangeArrowheads="1"/>
          </p:cNvPicPr>
          <p:nvPr/>
        </p:nvPicPr>
        <p:blipFill>
          <a:blip r:embed="rId8" cstate="print"/>
          <a:srcRect/>
          <a:stretch>
            <a:fillRect/>
          </a:stretch>
        </p:blipFill>
        <p:spPr bwMode="auto">
          <a:xfrm>
            <a:off x="3352800" y="1828800"/>
            <a:ext cx="1447800" cy="1042988"/>
          </a:xfrm>
          <a:prstGeom prst="rect">
            <a:avLst/>
          </a:prstGeom>
          <a:noFill/>
        </p:spPr>
      </p:pic>
      <p:pic>
        <p:nvPicPr>
          <p:cNvPr id="204859" name="Picture 59" descr="A:\795.JPG"/>
          <p:cNvPicPr>
            <a:picLocks noChangeAspect="1" noChangeArrowheads="1"/>
          </p:cNvPicPr>
          <p:nvPr/>
        </p:nvPicPr>
        <p:blipFill>
          <a:blip r:embed="rId9" cstate="print"/>
          <a:srcRect/>
          <a:stretch>
            <a:fillRect/>
          </a:stretch>
        </p:blipFill>
        <p:spPr bwMode="auto">
          <a:xfrm>
            <a:off x="4953000" y="1981200"/>
            <a:ext cx="1600200" cy="1412875"/>
          </a:xfrm>
          <a:prstGeom prst="rect">
            <a:avLst/>
          </a:prstGeom>
          <a:noFill/>
        </p:spPr>
      </p:pic>
      <p:pic>
        <p:nvPicPr>
          <p:cNvPr id="204860" name="Picture 60" descr="A:\831.JPG"/>
          <p:cNvPicPr>
            <a:picLocks noChangeAspect="1" noChangeArrowheads="1"/>
          </p:cNvPicPr>
          <p:nvPr/>
        </p:nvPicPr>
        <p:blipFill>
          <a:blip r:embed="rId10" cstate="print"/>
          <a:srcRect/>
          <a:stretch>
            <a:fillRect/>
          </a:stretch>
        </p:blipFill>
        <p:spPr bwMode="auto">
          <a:xfrm>
            <a:off x="4876800" y="935038"/>
            <a:ext cx="1666875" cy="1139825"/>
          </a:xfrm>
          <a:prstGeom prst="rect">
            <a:avLst/>
          </a:prstGeom>
          <a:noFill/>
        </p:spPr>
      </p:pic>
      <p:pic>
        <p:nvPicPr>
          <p:cNvPr id="204861" name="Picture 61" descr="A:\mononchus.JPG"/>
          <p:cNvPicPr>
            <a:picLocks noChangeAspect="1" noChangeArrowheads="1"/>
          </p:cNvPicPr>
          <p:nvPr/>
        </p:nvPicPr>
        <p:blipFill>
          <a:blip r:embed="rId11" cstate="print"/>
          <a:srcRect/>
          <a:stretch>
            <a:fillRect/>
          </a:stretch>
        </p:blipFill>
        <p:spPr bwMode="auto">
          <a:xfrm>
            <a:off x="5411788" y="3200400"/>
            <a:ext cx="1208087" cy="1828800"/>
          </a:xfrm>
          <a:prstGeom prst="rect">
            <a:avLst/>
          </a:prstGeom>
          <a:noFill/>
        </p:spPr>
      </p:pic>
      <p:pic>
        <p:nvPicPr>
          <p:cNvPr id="204862" name="Picture 62" descr="A:\aphelenchus.jpg"/>
          <p:cNvPicPr>
            <a:picLocks noChangeAspect="1" noChangeArrowheads="1"/>
          </p:cNvPicPr>
          <p:nvPr/>
        </p:nvPicPr>
        <p:blipFill>
          <a:blip r:embed="rId12" cstate="print"/>
          <a:srcRect/>
          <a:stretch>
            <a:fillRect/>
          </a:stretch>
        </p:blipFill>
        <p:spPr bwMode="auto">
          <a:xfrm>
            <a:off x="3200400" y="2743200"/>
            <a:ext cx="1447800" cy="858838"/>
          </a:xfrm>
          <a:prstGeom prst="rect">
            <a:avLst/>
          </a:prstGeom>
          <a:noFill/>
        </p:spPr>
      </p:pic>
      <p:pic>
        <p:nvPicPr>
          <p:cNvPr id="204863" name="Picture 63" descr="A:\788.JPG"/>
          <p:cNvPicPr>
            <a:picLocks noChangeAspect="1" noChangeArrowheads="1"/>
          </p:cNvPicPr>
          <p:nvPr/>
        </p:nvPicPr>
        <p:blipFill>
          <a:blip r:embed="rId13" cstate="print"/>
          <a:srcRect/>
          <a:stretch>
            <a:fillRect/>
          </a:stretch>
        </p:blipFill>
        <p:spPr bwMode="auto">
          <a:xfrm>
            <a:off x="2971800" y="4876800"/>
            <a:ext cx="1219200" cy="744538"/>
          </a:xfrm>
          <a:prstGeom prst="rect">
            <a:avLst/>
          </a:prstGeom>
          <a:noFill/>
        </p:spPr>
      </p:pic>
      <p:pic>
        <p:nvPicPr>
          <p:cNvPr id="204866" name="Picture 66" descr="A:\783.JPG"/>
          <p:cNvPicPr>
            <a:picLocks noChangeAspect="1" noChangeArrowheads="1"/>
          </p:cNvPicPr>
          <p:nvPr/>
        </p:nvPicPr>
        <p:blipFill>
          <a:blip r:embed="rId14" cstate="print"/>
          <a:srcRect/>
          <a:stretch>
            <a:fillRect/>
          </a:stretch>
        </p:blipFill>
        <p:spPr bwMode="auto">
          <a:xfrm>
            <a:off x="1447800" y="5562600"/>
            <a:ext cx="1122363" cy="823913"/>
          </a:xfrm>
          <a:prstGeom prst="rect">
            <a:avLst/>
          </a:prstGeom>
          <a:noFill/>
        </p:spPr>
      </p:pic>
      <p:sp>
        <p:nvSpPr>
          <p:cNvPr id="204867" name="Text Box 67"/>
          <p:cNvSpPr txBox="1">
            <a:spLocks noChangeArrowheads="1"/>
          </p:cNvSpPr>
          <p:nvPr/>
        </p:nvSpPr>
        <p:spPr bwMode="auto">
          <a:xfrm>
            <a:off x="0" y="-2232"/>
            <a:ext cx="5373587" cy="461665"/>
          </a:xfrm>
          <a:prstGeom prst="rect">
            <a:avLst/>
          </a:prstGeom>
          <a:noFill/>
          <a:ln w="12700">
            <a:noFill/>
            <a:miter lim="800000"/>
            <a:headEnd/>
            <a:tailEnd/>
          </a:ln>
          <a:effectLst/>
        </p:spPr>
        <p:txBody>
          <a:bodyPr wrap="none" anchor="ctr">
            <a:spAutoFit/>
          </a:bodyPr>
          <a:lstStyle/>
          <a:p>
            <a:r>
              <a:rPr lang="en-US" sz="2400" i="0" dirty="0" err="1" smtClean="0"/>
              <a:t>Efectos</a:t>
            </a:r>
            <a:r>
              <a:rPr lang="en-US" sz="2400" dirty="0" smtClean="0"/>
              <a:t> de </a:t>
            </a:r>
            <a:r>
              <a:rPr lang="en-US" sz="2400" dirty="0" err="1" smtClean="0"/>
              <a:t>perturbaciónes</a:t>
            </a:r>
            <a:r>
              <a:rPr lang="en-US" sz="2400" dirty="0" smtClean="0"/>
              <a:t> </a:t>
            </a:r>
            <a:r>
              <a:rPr lang="en-US" sz="2400" dirty="0" err="1" smtClean="0"/>
              <a:t>pequeños</a:t>
            </a:r>
            <a:endParaRPr lang="en-US" sz="2400" i="0" dirty="0"/>
          </a:p>
        </p:txBody>
      </p:sp>
      <p:pic>
        <p:nvPicPr>
          <p:cNvPr id="204869" name="Picture 69" descr="C:\My Documents\My Pictures\Transfer\Tardigrade.jpg"/>
          <p:cNvPicPr>
            <a:picLocks noChangeAspect="1" noChangeArrowheads="1"/>
          </p:cNvPicPr>
          <p:nvPr/>
        </p:nvPicPr>
        <p:blipFill>
          <a:blip r:embed="rId15" cstate="print"/>
          <a:srcRect/>
          <a:stretch>
            <a:fillRect/>
          </a:stretch>
        </p:blipFill>
        <p:spPr bwMode="auto">
          <a:xfrm>
            <a:off x="3327400" y="985838"/>
            <a:ext cx="1325563" cy="862012"/>
          </a:xfrm>
          <a:prstGeom prst="rect">
            <a:avLst/>
          </a:prstGeom>
          <a:noFill/>
        </p:spPr>
      </p:pic>
      <p:pic>
        <p:nvPicPr>
          <p:cNvPr id="204870" name="Picture 70"/>
          <p:cNvPicPr>
            <a:picLocks noChangeAspect="1" noChangeArrowheads="1"/>
          </p:cNvPicPr>
          <p:nvPr/>
        </p:nvPicPr>
        <p:blipFill>
          <a:blip r:embed="rId16" cstate="print"/>
          <a:srcRect/>
          <a:stretch>
            <a:fillRect/>
          </a:stretch>
        </p:blipFill>
        <p:spPr bwMode="auto">
          <a:xfrm>
            <a:off x="3536950" y="3582988"/>
            <a:ext cx="1039813" cy="1149350"/>
          </a:xfrm>
          <a:prstGeom prst="rect">
            <a:avLst/>
          </a:prstGeom>
          <a:noFill/>
          <a:ln w="12700">
            <a:noFill/>
            <a:miter lim="800000"/>
            <a:headEnd/>
            <a:tailEnd/>
          </a:ln>
          <a:effectLst/>
        </p:spPr>
      </p:pic>
      <p:pic>
        <p:nvPicPr>
          <p:cNvPr id="204865" name="Picture 65" descr="A:\787.JPG"/>
          <p:cNvPicPr>
            <a:picLocks noChangeAspect="1" noChangeArrowheads="1"/>
          </p:cNvPicPr>
          <p:nvPr/>
        </p:nvPicPr>
        <p:blipFill>
          <a:blip r:embed="rId17" cstate="print"/>
          <a:srcRect/>
          <a:stretch>
            <a:fillRect/>
          </a:stretch>
        </p:blipFill>
        <p:spPr bwMode="auto">
          <a:xfrm>
            <a:off x="3124200" y="4376738"/>
            <a:ext cx="1566863" cy="804862"/>
          </a:xfrm>
          <a:prstGeom prst="rect">
            <a:avLst/>
          </a:prstGeom>
          <a:noFill/>
        </p:spPr>
      </p:pic>
      <p:pic>
        <p:nvPicPr>
          <p:cNvPr id="204864" name="Picture 64" descr="A:\cruznema.JPG"/>
          <p:cNvPicPr>
            <a:picLocks noChangeAspect="1" noChangeArrowheads="1"/>
          </p:cNvPicPr>
          <p:nvPr/>
        </p:nvPicPr>
        <p:blipFill>
          <a:blip r:embed="rId18" cstate="print"/>
          <a:srcRect/>
          <a:stretch>
            <a:fillRect/>
          </a:stretch>
        </p:blipFill>
        <p:spPr bwMode="auto">
          <a:xfrm>
            <a:off x="4191000" y="5105400"/>
            <a:ext cx="684213" cy="1141413"/>
          </a:xfrm>
          <a:prstGeom prst="rect">
            <a:avLst/>
          </a:prstGeom>
          <a:noFill/>
        </p:spPr>
      </p:pic>
      <p:sp>
        <p:nvSpPr>
          <p:cNvPr id="68" name="TextBox 67"/>
          <p:cNvSpPr txBox="1"/>
          <p:nvPr/>
        </p:nvSpPr>
        <p:spPr>
          <a:xfrm>
            <a:off x="6629400" y="5638800"/>
            <a:ext cx="2621230" cy="1477328"/>
          </a:xfrm>
          <a:prstGeom prst="rect">
            <a:avLst/>
          </a:prstGeom>
          <a:noFill/>
        </p:spPr>
        <p:txBody>
          <a:bodyPr wrap="none" rtlCol="0">
            <a:spAutoFit/>
          </a:bodyPr>
          <a:lstStyle/>
          <a:p>
            <a:r>
              <a:rPr lang="en-US" dirty="0" err="1" smtClean="0"/>
              <a:t>labranzo</a:t>
            </a:r>
            <a:r>
              <a:rPr lang="en-US" dirty="0" smtClean="0"/>
              <a:t>, </a:t>
            </a:r>
            <a:r>
              <a:rPr lang="en-US" dirty="0" err="1" smtClean="0"/>
              <a:t>cultivo</a:t>
            </a:r>
            <a:r>
              <a:rPr lang="en-US" dirty="0" smtClean="0"/>
              <a:t>,</a:t>
            </a:r>
          </a:p>
          <a:p>
            <a:r>
              <a:rPr lang="en-US" dirty="0" err="1" smtClean="0"/>
              <a:t>reducción</a:t>
            </a:r>
            <a:r>
              <a:rPr lang="en-US" dirty="0" smtClean="0"/>
              <a:t> de </a:t>
            </a:r>
            <a:r>
              <a:rPr lang="en-US" dirty="0" err="1" smtClean="0"/>
              <a:t>diversidad</a:t>
            </a:r>
            <a:endParaRPr lang="en-US" dirty="0" smtClean="0"/>
          </a:p>
          <a:p>
            <a:r>
              <a:rPr lang="en-US" dirty="0" smtClean="0"/>
              <a:t>de </a:t>
            </a:r>
            <a:r>
              <a:rPr lang="en-US" dirty="0" err="1" smtClean="0"/>
              <a:t>plantas</a:t>
            </a:r>
            <a:endParaRPr lang="en-US" dirty="0" smtClean="0"/>
          </a:p>
          <a:p>
            <a:r>
              <a:rPr lang="en-US" dirty="0" smtClean="0"/>
              <a:t>y </a:t>
            </a:r>
            <a:r>
              <a:rPr lang="en-US" dirty="0" err="1" smtClean="0"/>
              <a:t>otros</a:t>
            </a:r>
            <a:endParaRPr lang="en-US" dirty="0" smtClean="0"/>
          </a:p>
          <a:p>
            <a:endParaRPr lang="en-US" dirty="0"/>
          </a:p>
        </p:txBody>
      </p:sp>
      <p:graphicFrame>
        <p:nvGraphicFramePr>
          <p:cNvPr id="74754" name="Object 87"/>
          <p:cNvGraphicFramePr>
            <a:graphicFrameLocks noChangeAspect="1"/>
          </p:cNvGraphicFramePr>
          <p:nvPr/>
        </p:nvGraphicFramePr>
        <p:xfrm>
          <a:off x="76200" y="3048000"/>
          <a:ext cx="660400" cy="738188"/>
        </p:xfrm>
        <a:graphic>
          <a:graphicData uri="http://schemas.openxmlformats.org/presentationml/2006/ole">
            <mc:AlternateContent xmlns:mc="http://schemas.openxmlformats.org/markup-compatibility/2006">
              <mc:Choice xmlns:v="urn:schemas-microsoft-com:vml" Requires="v">
                <p:oleObj spid="_x0000_s94223" name="Clip" r:id="rId19" imgW="1493215" imgH="1686154" progId="">
                  <p:embed/>
                </p:oleObj>
              </mc:Choice>
              <mc:Fallback>
                <p:oleObj name="Clip" r:id="rId19" imgW="1493215" imgH="1686154"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6200" y="3048000"/>
                        <a:ext cx="660400" cy="738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286482503"/>
      </p:ext>
    </p:extLst>
  </p:cSld>
  <p:clrMapOvr>
    <a:masterClrMapping/>
  </p:clrMapOvr>
  <p:transition spd="slow">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Oval 2"/>
          <p:cNvSpPr>
            <a:spLocks noChangeArrowheads="1"/>
          </p:cNvSpPr>
          <p:nvPr/>
        </p:nvSpPr>
        <p:spPr bwMode="auto">
          <a:xfrm>
            <a:off x="2101850" y="14541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2755" name="Oval 3"/>
          <p:cNvSpPr>
            <a:spLocks noChangeArrowheads="1"/>
          </p:cNvSpPr>
          <p:nvPr/>
        </p:nvSpPr>
        <p:spPr bwMode="auto">
          <a:xfrm>
            <a:off x="21018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2756" name="Oval 4"/>
          <p:cNvSpPr>
            <a:spLocks noChangeArrowheads="1"/>
          </p:cNvSpPr>
          <p:nvPr/>
        </p:nvSpPr>
        <p:spPr bwMode="auto">
          <a:xfrm>
            <a:off x="3968750" y="14541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2757" name="Oval 5"/>
          <p:cNvSpPr>
            <a:spLocks noChangeArrowheads="1"/>
          </p:cNvSpPr>
          <p:nvPr/>
        </p:nvSpPr>
        <p:spPr bwMode="auto">
          <a:xfrm>
            <a:off x="39687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2758" name="Oval 6"/>
          <p:cNvSpPr>
            <a:spLocks noChangeArrowheads="1"/>
          </p:cNvSpPr>
          <p:nvPr/>
        </p:nvSpPr>
        <p:spPr bwMode="auto">
          <a:xfrm>
            <a:off x="39687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2759" name="Oval 7"/>
          <p:cNvSpPr>
            <a:spLocks noChangeArrowheads="1"/>
          </p:cNvSpPr>
          <p:nvPr/>
        </p:nvSpPr>
        <p:spPr bwMode="auto">
          <a:xfrm>
            <a:off x="39687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2760" name="Oval 8"/>
          <p:cNvSpPr>
            <a:spLocks noChangeArrowheads="1"/>
          </p:cNvSpPr>
          <p:nvPr/>
        </p:nvSpPr>
        <p:spPr bwMode="auto">
          <a:xfrm>
            <a:off x="3968750" y="51117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2761" name="AutoShape 9"/>
          <p:cNvSpPr>
            <a:spLocks noChangeArrowheads="1"/>
          </p:cNvSpPr>
          <p:nvPr/>
        </p:nvSpPr>
        <p:spPr bwMode="auto">
          <a:xfrm>
            <a:off x="844550" y="3206750"/>
            <a:ext cx="444500" cy="444500"/>
          </a:xfrm>
          <a:prstGeom prst="star16">
            <a:avLst>
              <a:gd name="adj" fmla="val 37500"/>
            </a:avLst>
          </a:prstGeom>
          <a:solidFill>
            <a:srgbClr val="4C2E00"/>
          </a:solidFill>
          <a:ln w="12700">
            <a:solidFill>
              <a:schemeClr val="tx1"/>
            </a:solidFill>
            <a:miter lim="800000"/>
            <a:headEnd/>
            <a:tailEnd/>
          </a:ln>
          <a:effectLst/>
        </p:spPr>
        <p:txBody>
          <a:bodyPr wrap="none" anchor="ctr"/>
          <a:lstStyle/>
          <a:p>
            <a:endParaRPr lang="en-US"/>
          </a:p>
        </p:txBody>
      </p:sp>
      <p:sp>
        <p:nvSpPr>
          <p:cNvPr id="202762" name="Line 10"/>
          <p:cNvSpPr>
            <a:spLocks noChangeShapeType="1"/>
          </p:cNvSpPr>
          <p:nvPr/>
        </p:nvSpPr>
        <p:spPr bwMode="auto">
          <a:xfrm flipH="1">
            <a:off x="1193800" y="1854200"/>
            <a:ext cx="965200" cy="13208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202763" name="Line 11"/>
          <p:cNvSpPr>
            <a:spLocks noChangeShapeType="1"/>
          </p:cNvSpPr>
          <p:nvPr/>
        </p:nvSpPr>
        <p:spPr bwMode="auto">
          <a:xfrm flipH="1" flipV="1">
            <a:off x="1193800" y="3556000"/>
            <a:ext cx="965200" cy="15748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202764" name="Line 12"/>
          <p:cNvSpPr>
            <a:spLocks noChangeShapeType="1"/>
          </p:cNvSpPr>
          <p:nvPr/>
        </p:nvSpPr>
        <p:spPr bwMode="auto">
          <a:xfrm flipH="1" flipV="1">
            <a:off x="1270000" y="3556000"/>
            <a:ext cx="812800" cy="6604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202765" name="Line 13"/>
          <p:cNvSpPr>
            <a:spLocks noChangeShapeType="1"/>
          </p:cNvSpPr>
          <p:nvPr/>
        </p:nvSpPr>
        <p:spPr bwMode="auto">
          <a:xfrm flipH="1">
            <a:off x="1346200" y="3429000"/>
            <a:ext cx="736600" cy="0"/>
          </a:xfrm>
          <a:prstGeom prst="line">
            <a:avLst/>
          </a:prstGeom>
          <a:noFill/>
          <a:ln w="50800">
            <a:solidFill>
              <a:schemeClr val="tx1"/>
            </a:solidFill>
            <a:round/>
            <a:headEnd type="triangle" w="med" len="med"/>
            <a:tailEnd/>
          </a:ln>
          <a:effectLst/>
        </p:spPr>
        <p:txBody>
          <a:bodyPr wrap="none" anchor="ctr"/>
          <a:lstStyle/>
          <a:p>
            <a:endParaRPr lang="en-US"/>
          </a:p>
        </p:txBody>
      </p:sp>
      <p:sp>
        <p:nvSpPr>
          <p:cNvPr id="202766" name="Oval 14"/>
          <p:cNvSpPr>
            <a:spLocks noChangeArrowheads="1"/>
          </p:cNvSpPr>
          <p:nvPr/>
        </p:nvSpPr>
        <p:spPr bwMode="auto">
          <a:xfrm>
            <a:off x="21018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2767" name="Oval 15"/>
          <p:cNvSpPr>
            <a:spLocks noChangeArrowheads="1"/>
          </p:cNvSpPr>
          <p:nvPr/>
        </p:nvSpPr>
        <p:spPr bwMode="auto">
          <a:xfrm>
            <a:off x="21018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2768" name="Oval 16"/>
          <p:cNvSpPr>
            <a:spLocks noChangeArrowheads="1"/>
          </p:cNvSpPr>
          <p:nvPr/>
        </p:nvSpPr>
        <p:spPr bwMode="auto">
          <a:xfrm>
            <a:off x="2101850" y="51117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2769" name="Line 17"/>
          <p:cNvSpPr>
            <a:spLocks noChangeShapeType="1"/>
          </p:cNvSpPr>
          <p:nvPr/>
        </p:nvSpPr>
        <p:spPr bwMode="auto">
          <a:xfrm flipV="1">
            <a:off x="1397000" y="2641600"/>
            <a:ext cx="635000" cy="6604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2770" name="Line 18"/>
          <p:cNvSpPr>
            <a:spLocks noChangeShapeType="1"/>
          </p:cNvSpPr>
          <p:nvPr/>
        </p:nvSpPr>
        <p:spPr bwMode="auto">
          <a:xfrm>
            <a:off x="2540000" y="16002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2771" name="Line 19"/>
          <p:cNvSpPr>
            <a:spLocks noChangeShapeType="1"/>
          </p:cNvSpPr>
          <p:nvPr/>
        </p:nvSpPr>
        <p:spPr bwMode="auto">
          <a:xfrm>
            <a:off x="2463800" y="1701800"/>
            <a:ext cx="1397000" cy="6350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202772" name="Line 20"/>
          <p:cNvSpPr>
            <a:spLocks noChangeShapeType="1"/>
          </p:cNvSpPr>
          <p:nvPr/>
        </p:nvSpPr>
        <p:spPr bwMode="auto">
          <a:xfrm>
            <a:off x="2540000" y="43434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2773" name="Line 21"/>
          <p:cNvSpPr>
            <a:spLocks noChangeShapeType="1"/>
          </p:cNvSpPr>
          <p:nvPr/>
        </p:nvSpPr>
        <p:spPr bwMode="auto">
          <a:xfrm flipV="1">
            <a:off x="2463800" y="4394200"/>
            <a:ext cx="1397000" cy="7366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2774" name="Line 22"/>
          <p:cNvSpPr>
            <a:spLocks noChangeShapeType="1"/>
          </p:cNvSpPr>
          <p:nvPr/>
        </p:nvSpPr>
        <p:spPr bwMode="auto">
          <a:xfrm>
            <a:off x="2463800" y="4521200"/>
            <a:ext cx="1397000" cy="5588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202775" name="Line 23"/>
          <p:cNvSpPr>
            <a:spLocks noChangeShapeType="1"/>
          </p:cNvSpPr>
          <p:nvPr/>
        </p:nvSpPr>
        <p:spPr bwMode="auto">
          <a:xfrm>
            <a:off x="2540000" y="25146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2776" name="Line 24"/>
          <p:cNvSpPr>
            <a:spLocks noChangeShapeType="1"/>
          </p:cNvSpPr>
          <p:nvPr/>
        </p:nvSpPr>
        <p:spPr bwMode="auto">
          <a:xfrm>
            <a:off x="2540000" y="34290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2777" name="Line 25"/>
          <p:cNvSpPr>
            <a:spLocks noChangeShapeType="1"/>
          </p:cNvSpPr>
          <p:nvPr/>
        </p:nvSpPr>
        <p:spPr bwMode="auto">
          <a:xfrm>
            <a:off x="2463800" y="3606800"/>
            <a:ext cx="1397000" cy="558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2778" name="Arc 26"/>
          <p:cNvSpPr>
            <a:spLocks/>
          </p:cNvSpPr>
          <p:nvPr/>
        </p:nvSpPr>
        <p:spPr bwMode="auto">
          <a:xfrm>
            <a:off x="1093788" y="1398588"/>
            <a:ext cx="1117600" cy="1727200"/>
          </a:xfrm>
          <a:custGeom>
            <a:avLst/>
            <a:gdLst>
              <a:gd name="G0" fmla="+- 21600 0 0"/>
              <a:gd name="G1" fmla="+- 21600 0 0"/>
              <a:gd name="G2" fmla="+- 21600 0 0"/>
              <a:gd name="T0" fmla="*/ 0 w 21600"/>
              <a:gd name="T1" fmla="*/ 21600 h 21600"/>
              <a:gd name="T2" fmla="*/ 21569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2"/>
                  <a:pt x="9651" y="17"/>
                  <a:pt x="21569" y="0"/>
                </a:cubicBezTo>
              </a:path>
              <a:path w="21600" h="21600" stroke="0" extrusionOk="0">
                <a:moveTo>
                  <a:pt x="0" y="21600"/>
                </a:moveTo>
                <a:cubicBezTo>
                  <a:pt x="0" y="9682"/>
                  <a:pt x="9651" y="17"/>
                  <a:pt x="21569" y="0"/>
                </a:cubicBezTo>
                <a:lnTo>
                  <a:pt x="21600" y="21600"/>
                </a:lnTo>
                <a:close/>
              </a:path>
            </a:pathLst>
          </a:custGeom>
          <a:noFill/>
          <a:ln w="50800" cap="rnd">
            <a:solidFill>
              <a:schemeClr val="tx1"/>
            </a:solidFill>
            <a:round/>
            <a:headEnd type="triangle" w="med" len="med"/>
            <a:tailEnd/>
          </a:ln>
          <a:effectLst/>
        </p:spPr>
        <p:txBody>
          <a:bodyPr wrap="none" anchor="ctr"/>
          <a:lstStyle/>
          <a:p>
            <a:endParaRPr lang="en-US"/>
          </a:p>
        </p:txBody>
      </p:sp>
      <p:sp>
        <p:nvSpPr>
          <p:cNvPr id="202779" name="Arc 27"/>
          <p:cNvSpPr>
            <a:spLocks/>
          </p:cNvSpPr>
          <p:nvPr/>
        </p:nvSpPr>
        <p:spPr bwMode="auto">
          <a:xfrm rot="10800000">
            <a:off x="1065213" y="3722688"/>
            <a:ext cx="1119187" cy="1727200"/>
          </a:xfrm>
          <a:custGeom>
            <a:avLst/>
            <a:gdLst>
              <a:gd name="G0" fmla="+- 31 0 0"/>
              <a:gd name="G1" fmla="+- 21600 0 0"/>
              <a:gd name="G2" fmla="+- 21600 0 0"/>
              <a:gd name="T0" fmla="*/ 0 w 21631"/>
              <a:gd name="T1" fmla="*/ 0 h 21600"/>
              <a:gd name="T2" fmla="*/ 21631 w 21631"/>
              <a:gd name="T3" fmla="*/ 21600 h 21600"/>
              <a:gd name="T4" fmla="*/ 31 w 21631"/>
              <a:gd name="T5" fmla="*/ 21600 h 21600"/>
            </a:gdLst>
            <a:ahLst/>
            <a:cxnLst>
              <a:cxn ang="0">
                <a:pos x="T0" y="T1"/>
              </a:cxn>
              <a:cxn ang="0">
                <a:pos x="T2" y="T3"/>
              </a:cxn>
              <a:cxn ang="0">
                <a:pos x="T4" y="T5"/>
              </a:cxn>
            </a:cxnLst>
            <a:rect l="0" t="0" r="r" b="b"/>
            <a:pathLst>
              <a:path w="21631" h="21600" fill="none" extrusionOk="0">
                <a:moveTo>
                  <a:pt x="0" y="0"/>
                </a:moveTo>
                <a:cubicBezTo>
                  <a:pt x="10" y="0"/>
                  <a:pt x="20" y="-1"/>
                  <a:pt x="31" y="0"/>
                </a:cubicBezTo>
                <a:cubicBezTo>
                  <a:pt x="11960" y="0"/>
                  <a:pt x="21631" y="9670"/>
                  <a:pt x="21631" y="21600"/>
                </a:cubicBezTo>
              </a:path>
              <a:path w="21631" h="21600" stroke="0" extrusionOk="0">
                <a:moveTo>
                  <a:pt x="0" y="0"/>
                </a:moveTo>
                <a:cubicBezTo>
                  <a:pt x="10" y="0"/>
                  <a:pt x="20" y="-1"/>
                  <a:pt x="31" y="0"/>
                </a:cubicBezTo>
                <a:cubicBezTo>
                  <a:pt x="11960" y="0"/>
                  <a:pt x="21631" y="9670"/>
                  <a:pt x="21631" y="21600"/>
                </a:cubicBezTo>
                <a:lnTo>
                  <a:pt x="31" y="21600"/>
                </a:lnTo>
                <a:close/>
              </a:path>
            </a:pathLst>
          </a:custGeom>
          <a:noFill/>
          <a:ln w="50800" cap="rnd">
            <a:solidFill>
              <a:schemeClr val="tx1"/>
            </a:solidFill>
            <a:round/>
            <a:headEnd/>
            <a:tailEnd type="triangle" w="med" len="med"/>
          </a:ln>
          <a:effectLst/>
        </p:spPr>
        <p:txBody>
          <a:bodyPr wrap="none" anchor="ctr"/>
          <a:lstStyle/>
          <a:p>
            <a:endParaRPr lang="en-US"/>
          </a:p>
        </p:txBody>
      </p:sp>
      <p:sp>
        <p:nvSpPr>
          <p:cNvPr id="202780" name="Arc 28"/>
          <p:cNvSpPr>
            <a:spLocks/>
          </p:cNvSpPr>
          <p:nvPr/>
        </p:nvSpPr>
        <p:spPr bwMode="auto">
          <a:xfrm>
            <a:off x="1017588" y="1093788"/>
            <a:ext cx="1193800" cy="1955800"/>
          </a:xfrm>
          <a:custGeom>
            <a:avLst/>
            <a:gdLst>
              <a:gd name="G0" fmla="+- 21600 0 0"/>
              <a:gd name="G1" fmla="+- 21600 0 0"/>
              <a:gd name="G2" fmla="+- 21600 0 0"/>
              <a:gd name="T0" fmla="*/ 0 w 21600"/>
              <a:gd name="T1" fmla="*/ 21600 h 21600"/>
              <a:gd name="T2" fmla="*/ 21571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1"/>
                  <a:pt x="9652" y="16"/>
                  <a:pt x="21571" y="0"/>
                </a:cubicBezTo>
              </a:path>
              <a:path w="21600" h="21600" stroke="0" extrusionOk="0">
                <a:moveTo>
                  <a:pt x="0" y="21600"/>
                </a:moveTo>
                <a:cubicBezTo>
                  <a:pt x="0" y="9681"/>
                  <a:pt x="9652" y="16"/>
                  <a:pt x="21571" y="0"/>
                </a:cubicBezTo>
                <a:lnTo>
                  <a:pt x="21600" y="21600"/>
                </a:lnTo>
                <a:close/>
              </a:path>
            </a:pathLst>
          </a:custGeom>
          <a:noFill/>
          <a:ln w="50800" cap="rnd">
            <a:solidFill>
              <a:schemeClr val="tx1"/>
            </a:solidFill>
            <a:round/>
            <a:headEnd type="triangle" w="med" len="med"/>
            <a:tailEnd/>
          </a:ln>
          <a:effectLst/>
        </p:spPr>
        <p:txBody>
          <a:bodyPr wrap="none" anchor="ctr"/>
          <a:lstStyle/>
          <a:p>
            <a:endParaRPr lang="en-US"/>
          </a:p>
        </p:txBody>
      </p:sp>
      <p:sp>
        <p:nvSpPr>
          <p:cNvPr id="202781" name="Line 29"/>
          <p:cNvSpPr>
            <a:spLocks noChangeShapeType="1"/>
          </p:cNvSpPr>
          <p:nvPr/>
        </p:nvSpPr>
        <p:spPr bwMode="auto">
          <a:xfrm flipH="1" flipV="1">
            <a:off x="2184400" y="1041400"/>
            <a:ext cx="1955800" cy="431800"/>
          </a:xfrm>
          <a:prstGeom prst="line">
            <a:avLst/>
          </a:prstGeom>
          <a:noFill/>
          <a:ln w="50800">
            <a:solidFill>
              <a:schemeClr val="tx1"/>
            </a:solidFill>
            <a:round/>
            <a:headEnd/>
            <a:tailEnd/>
          </a:ln>
          <a:effectLst/>
        </p:spPr>
        <p:txBody>
          <a:bodyPr wrap="none" anchor="ctr"/>
          <a:lstStyle/>
          <a:p>
            <a:endParaRPr lang="en-US"/>
          </a:p>
        </p:txBody>
      </p:sp>
      <p:sp>
        <p:nvSpPr>
          <p:cNvPr id="202782" name="Arc 30"/>
          <p:cNvSpPr>
            <a:spLocks/>
          </p:cNvSpPr>
          <p:nvPr/>
        </p:nvSpPr>
        <p:spPr bwMode="auto">
          <a:xfrm rot="10800000">
            <a:off x="989013" y="3836988"/>
            <a:ext cx="1195387" cy="1955800"/>
          </a:xfrm>
          <a:custGeom>
            <a:avLst/>
            <a:gdLst>
              <a:gd name="G0" fmla="+- 29 0 0"/>
              <a:gd name="G1" fmla="+- 21600 0 0"/>
              <a:gd name="G2" fmla="+- 21600 0 0"/>
              <a:gd name="T0" fmla="*/ 0 w 21629"/>
              <a:gd name="T1" fmla="*/ 0 h 21600"/>
              <a:gd name="T2" fmla="*/ 21629 w 21629"/>
              <a:gd name="T3" fmla="*/ 21600 h 21600"/>
              <a:gd name="T4" fmla="*/ 29 w 21629"/>
              <a:gd name="T5" fmla="*/ 21600 h 21600"/>
            </a:gdLst>
            <a:ahLst/>
            <a:cxnLst>
              <a:cxn ang="0">
                <a:pos x="T0" y="T1"/>
              </a:cxn>
              <a:cxn ang="0">
                <a:pos x="T2" y="T3"/>
              </a:cxn>
              <a:cxn ang="0">
                <a:pos x="T4" y="T5"/>
              </a:cxn>
            </a:cxnLst>
            <a:rect l="0" t="0" r="r" b="b"/>
            <a:pathLst>
              <a:path w="21629" h="21600" fill="none" extrusionOk="0">
                <a:moveTo>
                  <a:pt x="0" y="0"/>
                </a:moveTo>
                <a:cubicBezTo>
                  <a:pt x="9" y="0"/>
                  <a:pt x="19" y="-1"/>
                  <a:pt x="29" y="0"/>
                </a:cubicBezTo>
                <a:cubicBezTo>
                  <a:pt x="11958" y="0"/>
                  <a:pt x="21629" y="9670"/>
                  <a:pt x="21629" y="21600"/>
                </a:cubicBezTo>
              </a:path>
              <a:path w="21629" h="21600" stroke="0" extrusionOk="0">
                <a:moveTo>
                  <a:pt x="0" y="0"/>
                </a:moveTo>
                <a:cubicBezTo>
                  <a:pt x="9" y="0"/>
                  <a:pt x="19" y="-1"/>
                  <a:pt x="29" y="0"/>
                </a:cubicBezTo>
                <a:cubicBezTo>
                  <a:pt x="11958" y="0"/>
                  <a:pt x="21629" y="9670"/>
                  <a:pt x="21629" y="21600"/>
                </a:cubicBezTo>
                <a:lnTo>
                  <a:pt x="29" y="21600"/>
                </a:lnTo>
                <a:close/>
              </a:path>
            </a:pathLst>
          </a:custGeom>
          <a:noFill/>
          <a:ln w="50800" cap="rnd">
            <a:solidFill>
              <a:schemeClr val="tx1"/>
            </a:solidFill>
            <a:round/>
            <a:headEnd/>
            <a:tailEnd type="triangle" w="med" len="med"/>
          </a:ln>
          <a:effectLst/>
        </p:spPr>
        <p:txBody>
          <a:bodyPr wrap="none" anchor="ctr"/>
          <a:lstStyle/>
          <a:p>
            <a:endParaRPr lang="en-US"/>
          </a:p>
        </p:txBody>
      </p:sp>
      <p:sp>
        <p:nvSpPr>
          <p:cNvPr id="202783" name="Line 31"/>
          <p:cNvSpPr>
            <a:spLocks noChangeShapeType="1"/>
          </p:cNvSpPr>
          <p:nvPr/>
        </p:nvSpPr>
        <p:spPr bwMode="auto">
          <a:xfrm flipH="1">
            <a:off x="2184400" y="5435600"/>
            <a:ext cx="1955800" cy="330200"/>
          </a:xfrm>
          <a:prstGeom prst="line">
            <a:avLst/>
          </a:prstGeom>
          <a:noFill/>
          <a:ln w="50800">
            <a:solidFill>
              <a:schemeClr val="tx1"/>
            </a:solidFill>
            <a:round/>
            <a:headEnd/>
            <a:tailEnd/>
          </a:ln>
          <a:effectLst/>
        </p:spPr>
        <p:txBody>
          <a:bodyPr wrap="none" anchor="ctr"/>
          <a:lstStyle/>
          <a:p>
            <a:endParaRPr lang="en-US"/>
          </a:p>
        </p:txBody>
      </p:sp>
      <p:pic>
        <p:nvPicPr>
          <p:cNvPr id="202784" name="Picture 32" descr="A:\images\Slide_2.jpg"/>
          <p:cNvPicPr>
            <a:picLocks noChangeAspect="1" noChangeArrowheads="1"/>
          </p:cNvPicPr>
          <p:nvPr/>
        </p:nvPicPr>
        <p:blipFill>
          <a:blip r:embed="rId4" cstate="print"/>
          <a:srcRect l="-23" r="885" b="893"/>
          <a:stretch>
            <a:fillRect/>
          </a:stretch>
        </p:blipFill>
        <p:spPr bwMode="auto">
          <a:xfrm>
            <a:off x="1600200" y="838200"/>
            <a:ext cx="1239838" cy="1295400"/>
          </a:xfrm>
          <a:prstGeom prst="rect">
            <a:avLst/>
          </a:prstGeom>
          <a:noFill/>
        </p:spPr>
      </p:pic>
      <p:pic>
        <p:nvPicPr>
          <p:cNvPr id="202786" name="Picture 34" descr="A:\782.JPG"/>
          <p:cNvPicPr>
            <a:picLocks noChangeAspect="1" noChangeArrowheads="1"/>
          </p:cNvPicPr>
          <p:nvPr/>
        </p:nvPicPr>
        <p:blipFill>
          <a:blip r:embed="rId5" cstate="print"/>
          <a:srcRect/>
          <a:stretch>
            <a:fillRect/>
          </a:stretch>
        </p:blipFill>
        <p:spPr bwMode="auto">
          <a:xfrm>
            <a:off x="1752600" y="3886200"/>
            <a:ext cx="1143000" cy="1981200"/>
          </a:xfrm>
          <a:prstGeom prst="rect">
            <a:avLst/>
          </a:prstGeom>
          <a:noFill/>
        </p:spPr>
      </p:pic>
      <p:pic>
        <p:nvPicPr>
          <p:cNvPr id="202787" name="Picture 35" descr="A:\785.JPG"/>
          <p:cNvPicPr>
            <a:picLocks noChangeAspect="1" noChangeArrowheads="1"/>
          </p:cNvPicPr>
          <p:nvPr/>
        </p:nvPicPr>
        <p:blipFill>
          <a:blip r:embed="rId6" cstate="print"/>
          <a:srcRect/>
          <a:stretch>
            <a:fillRect/>
          </a:stretch>
        </p:blipFill>
        <p:spPr bwMode="auto">
          <a:xfrm>
            <a:off x="1752600" y="2895600"/>
            <a:ext cx="1309688" cy="922338"/>
          </a:xfrm>
          <a:prstGeom prst="rect">
            <a:avLst/>
          </a:prstGeom>
          <a:noFill/>
        </p:spPr>
      </p:pic>
      <p:pic>
        <p:nvPicPr>
          <p:cNvPr id="202788" name="Picture 36" descr="A:\784.JPG"/>
          <p:cNvPicPr>
            <a:picLocks noChangeAspect="1" noChangeArrowheads="1"/>
          </p:cNvPicPr>
          <p:nvPr/>
        </p:nvPicPr>
        <p:blipFill>
          <a:blip r:embed="rId7" cstate="print"/>
          <a:srcRect/>
          <a:stretch>
            <a:fillRect/>
          </a:stretch>
        </p:blipFill>
        <p:spPr bwMode="auto">
          <a:xfrm>
            <a:off x="1752600" y="2209800"/>
            <a:ext cx="1085850" cy="819150"/>
          </a:xfrm>
          <a:prstGeom prst="rect">
            <a:avLst/>
          </a:prstGeom>
          <a:noFill/>
        </p:spPr>
      </p:pic>
      <p:pic>
        <p:nvPicPr>
          <p:cNvPr id="202789" name="Picture 37" descr="A:\spring4.jpg"/>
          <p:cNvPicPr>
            <a:picLocks noChangeAspect="1" noChangeArrowheads="1"/>
          </p:cNvPicPr>
          <p:nvPr/>
        </p:nvPicPr>
        <p:blipFill>
          <a:blip r:embed="rId8" cstate="print"/>
          <a:srcRect/>
          <a:stretch>
            <a:fillRect/>
          </a:stretch>
        </p:blipFill>
        <p:spPr bwMode="auto">
          <a:xfrm>
            <a:off x="3352800" y="1828800"/>
            <a:ext cx="1447800" cy="1042988"/>
          </a:xfrm>
          <a:prstGeom prst="rect">
            <a:avLst/>
          </a:prstGeom>
          <a:noFill/>
        </p:spPr>
      </p:pic>
      <p:pic>
        <p:nvPicPr>
          <p:cNvPr id="202791" name="Picture 39" descr="A:\aphelenchus.jpg"/>
          <p:cNvPicPr>
            <a:picLocks noChangeAspect="1" noChangeArrowheads="1"/>
          </p:cNvPicPr>
          <p:nvPr/>
        </p:nvPicPr>
        <p:blipFill>
          <a:blip r:embed="rId9" cstate="print"/>
          <a:srcRect/>
          <a:stretch>
            <a:fillRect/>
          </a:stretch>
        </p:blipFill>
        <p:spPr bwMode="auto">
          <a:xfrm>
            <a:off x="3200400" y="2743200"/>
            <a:ext cx="1447800" cy="858838"/>
          </a:xfrm>
          <a:prstGeom prst="rect">
            <a:avLst/>
          </a:prstGeom>
          <a:noFill/>
        </p:spPr>
      </p:pic>
      <p:pic>
        <p:nvPicPr>
          <p:cNvPr id="202792" name="Picture 40" descr="A:\788.JPG"/>
          <p:cNvPicPr>
            <a:picLocks noChangeAspect="1" noChangeArrowheads="1"/>
          </p:cNvPicPr>
          <p:nvPr/>
        </p:nvPicPr>
        <p:blipFill>
          <a:blip r:embed="rId10" cstate="print"/>
          <a:srcRect/>
          <a:stretch>
            <a:fillRect/>
          </a:stretch>
        </p:blipFill>
        <p:spPr bwMode="auto">
          <a:xfrm>
            <a:off x="2971800" y="4876800"/>
            <a:ext cx="1219200" cy="744538"/>
          </a:xfrm>
          <a:prstGeom prst="rect">
            <a:avLst/>
          </a:prstGeom>
          <a:noFill/>
        </p:spPr>
      </p:pic>
      <p:pic>
        <p:nvPicPr>
          <p:cNvPr id="202795" name="Picture 43" descr="A:\783.JPG"/>
          <p:cNvPicPr>
            <a:picLocks noChangeAspect="1" noChangeArrowheads="1"/>
          </p:cNvPicPr>
          <p:nvPr/>
        </p:nvPicPr>
        <p:blipFill>
          <a:blip r:embed="rId11" cstate="print"/>
          <a:srcRect/>
          <a:stretch>
            <a:fillRect/>
          </a:stretch>
        </p:blipFill>
        <p:spPr bwMode="auto">
          <a:xfrm>
            <a:off x="1447800" y="5562600"/>
            <a:ext cx="1122363" cy="823913"/>
          </a:xfrm>
          <a:prstGeom prst="rect">
            <a:avLst/>
          </a:prstGeom>
          <a:noFill/>
        </p:spPr>
      </p:pic>
      <p:sp>
        <p:nvSpPr>
          <p:cNvPr id="202796" name="Text Box 44"/>
          <p:cNvSpPr txBox="1">
            <a:spLocks noChangeArrowheads="1"/>
          </p:cNvSpPr>
          <p:nvPr/>
        </p:nvSpPr>
        <p:spPr bwMode="auto">
          <a:xfrm>
            <a:off x="0" y="-2232"/>
            <a:ext cx="5133136" cy="461665"/>
          </a:xfrm>
          <a:prstGeom prst="rect">
            <a:avLst/>
          </a:prstGeom>
          <a:noFill/>
          <a:ln w="12700">
            <a:noFill/>
            <a:miter lim="800000"/>
            <a:headEnd/>
            <a:tailEnd/>
          </a:ln>
          <a:effectLst/>
        </p:spPr>
        <p:txBody>
          <a:bodyPr wrap="none" anchor="ctr">
            <a:spAutoFit/>
          </a:bodyPr>
          <a:lstStyle/>
          <a:p>
            <a:r>
              <a:rPr lang="en-US" sz="2400" dirty="0" err="1" smtClean="0"/>
              <a:t>Efectos</a:t>
            </a:r>
            <a:r>
              <a:rPr lang="en-US" sz="2400" dirty="0" smtClean="0"/>
              <a:t> de </a:t>
            </a:r>
            <a:r>
              <a:rPr lang="en-US" sz="2400" dirty="0" err="1" smtClean="0"/>
              <a:t>perturbaciónes</a:t>
            </a:r>
            <a:r>
              <a:rPr lang="en-US" sz="2400" dirty="0" smtClean="0"/>
              <a:t> </a:t>
            </a:r>
            <a:r>
              <a:rPr lang="en-US" sz="2400" dirty="0" err="1" smtClean="0"/>
              <a:t>grandes</a:t>
            </a:r>
            <a:endParaRPr lang="en-US" sz="2400" dirty="0"/>
          </a:p>
        </p:txBody>
      </p:sp>
      <p:pic>
        <p:nvPicPr>
          <p:cNvPr id="202797" name="Picture 45" descr="C:\My Documents\My Pictures\Transfer\Tardigrade.jpg"/>
          <p:cNvPicPr>
            <a:picLocks noChangeAspect="1" noChangeArrowheads="1"/>
          </p:cNvPicPr>
          <p:nvPr/>
        </p:nvPicPr>
        <p:blipFill>
          <a:blip r:embed="rId12" cstate="print"/>
          <a:srcRect/>
          <a:stretch>
            <a:fillRect/>
          </a:stretch>
        </p:blipFill>
        <p:spPr bwMode="auto">
          <a:xfrm>
            <a:off x="3327400" y="985838"/>
            <a:ext cx="1325563" cy="862012"/>
          </a:xfrm>
          <a:prstGeom prst="rect">
            <a:avLst/>
          </a:prstGeom>
          <a:noFill/>
        </p:spPr>
      </p:pic>
      <p:pic>
        <p:nvPicPr>
          <p:cNvPr id="202798" name="Picture 46"/>
          <p:cNvPicPr>
            <a:picLocks noChangeAspect="1" noChangeArrowheads="1"/>
          </p:cNvPicPr>
          <p:nvPr/>
        </p:nvPicPr>
        <p:blipFill>
          <a:blip r:embed="rId13" cstate="print"/>
          <a:srcRect/>
          <a:stretch>
            <a:fillRect/>
          </a:stretch>
        </p:blipFill>
        <p:spPr bwMode="auto">
          <a:xfrm>
            <a:off x="3536950" y="3582988"/>
            <a:ext cx="1039813" cy="1149350"/>
          </a:xfrm>
          <a:prstGeom prst="rect">
            <a:avLst/>
          </a:prstGeom>
          <a:noFill/>
          <a:ln w="12700">
            <a:noFill/>
            <a:miter lim="800000"/>
            <a:headEnd/>
            <a:tailEnd/>
          </a:ln>
          <a:effectLst/>
        </p:spPr>
      </p:pic>
      <p:pic>
        <p:nvPicPr>
          <p:cNvPr id="202794" name="Picture 42" descr="A:\787.JPG"/>
          <p:cNvPicPr>
            <a:picLocks noChangeAspect="1" noChangeArrowheads="1"/>
          </p:cNvPicPr>
          <p:nvPr/>
        </p:nvPicPr>
        <p:blipFill>
          <a:blip r:embed="rId14" cstate="print"/>
          <a:srcRect/>
          <a:stretch>
            <a:fillRect/>
          </a:stretch>
        </p:blipFill>
        <p:spPr bwMode="auto">
          <a:xfrm>
            <a:off x="3124200" y="4376738"/>
            <a:ext cx="1566863" cy="804862"/>
          </a:xfrm>
          <a:prstGeom prst="rect">
            <a:avLst/>
          </a:prstGeom>
          <a:noFill/>
        </p:spPr>
      </p:pic>
      <p:pic>
        <p:nvPicPr>
          <p:cNvPr id="202793" name="Picture 41" descr="A:\cruznema.JPG"/>
          <p:cNvPicPr>
            <a:picLocks noChangeAspect="1" noChangeArrowheads="1"/>
          </p:cNvPicPr>
          <p:nvPr/>
        </p:nvPicPr>
        <p:blipFill>
          <a:blip r:embed="rId15" cstate="print"/>
          <a:srcRect/>
          <a:stretch>
            <a:fillRect/>
          </a:stretch>
        </p:blipFill>
        <p:spPr bwMode="auto">
          <a:xfrm>
            <a:off x="4191000" y="5105400"/>
            <a:ext cx="684213" cy="1141413"/>
          </a:xfrm>
          <a:prstGeom prst="rect">
            <a:avLst/>
          </a:prstGeom>
          <a:noFill/>
        </p:spPr>
      </p:pic>
      <p:sp>
        <p:nvSpPr>
          <p:cNvPr id="45" name="Rectangle 44"/>
          <p:cNvSpPr/>
          <p:nvPr/>
        </p:nvSpPr>
        <p:spPr>
          <a:xfrm>
            <a:off x="6042154" y="5879068"/>
            <a:ext cx="2249590" cy="646331"/>
          </a:xfrm>
          <a:prstGeom prst="rect">
            <a:avLst/>
          </a:prstGeom>
        </p:spPr>
        <p:txBody>
          <a:bodyPr wrap="none">
            <a:spAutoFit/>
          </a:bodyPr>
          <a:lstStyle/>
          <a:p>
            <a:r>
              <a:rPr lang="en-US" dirty="0" err="1" smtClean="0"/>
              <a:t>fertilizantes</a:t>
            </a:r>
            <a:r>
              <a:rPr lang="en-US" dirty="0" smtClean="0"/>
              <a:t> </a:t>
            </a:r>
            <a:r>
              <a:rPr lang="en-US" dirty="0" err="1" smtClean="0"/>
              <a:t>minerales</a:t>
            </a:r>
            <a:endParaRPr lang="en-US" dirty="0" smtClean="0"/>
          </a:p>
          <a:p>
            <a:r>
              <a:rPr lang="en-US" dirty="0" smtClean="0"/>
              <a:t>y </a:t>
            </a:r>
            <a:r>
              <a:rPr lang="en-US" dirty="0" err="1" smtClean="0"/>
              <a:t>otros</a:t>
            </a:r>
            <a:endParaRPr lang="en-US" dirty="0" smtClean="0"/>
          </a:p>
        </p:txBody>
      </p:sp>
      <p:graphicFrame>
        <p:nvGraphicFramePr>
          <p:cNvPr id="75778" name="Object 87"/>
          <p:cNvGraphicFramePr>
            <a:graphicFrameLocks noChangeAspect="1"/>
          </p:cNvGraphicFramePr>
          <p:nvPr/>
        </p:nvGraphicFramePr>
        <p:xfrm>
          <a:off x="76200" y="3048000"/>
          <a:ext cx="660400" cy="738188"/>
        </p:xfrm>
        <a:graphic>
          <a:graphicData uri="http://schemas.openxmlformats.org/presentationml/2006/ole">
            <mc:AlternateContent xmlns:mc="http://schemas.openxmlformats.org/markup-compatibility/2006">
              <mc:Choice xmlns:v="urn:schemas-microsoft-com:vml" Requires="v">
                <p:oleObj spid="_x0000_s95247" name="Clip" r:id="rId16" imgW="1493215" imgH="1686154" progId="">
                  <p:embed/>
                </p:oleObj>
              </mc:Choice>
              <mc:Fallback>
                <p:oleObj name="Clip" r:id="rId16" imgW="1493215" imgH="1686154"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200" y="3048000"/>
                        <a:ext cx="660400" cy="738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235223266"/>
      </p:ext>
    </p:extLst>
  </p:cSld>
  <p:clrMapOvr>
    <a:masterClrMapping/>
  </p:clrMapOvr>
  <p:transition spd="slow">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Oval 2"/>
          <p:cNvSpPr>
            <a:spLocks noChangeArrowheads="1"/>
          </p:cNvSpPr>
          <p:nvPr/>
        </p:nvSpPr>
        <p:spPr bwMode="auto">
          <a:xfrm>
            <a:off x="2101850" y="14541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0707" name="Oval 3"/>
          <p:cNvSpPr>
            <a:spLocks noChangeArrowheads="1"/>
          </p:cNvSpPr>
          <p:nvPr/>
        </p:nvSpPr>
        <p:spPr bwMode="auto">
          <a:xfrm>
            <a:off x="21018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0708" name="Oval 4"/>
          <p:cNvSpPr>
            <a:spLocks noChangeArrowheads="1"/>
          </p:cNvSpPr>
          <p:nvPr/>
        </p:nvSpPr>
        <p:spPr bwMode="auto">
          <a:xfrm>
            <a:off x="39687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0709" name="Oval 5"/>
          <p:cNvSpPr>
            <a:spLocks noChangeArrowheads="1"/>
          </p:cNvSpPr>
          <p:nvPr/>
        </p:nvSpPr>
        <p:spPr bwMode="auto">
          <a:xfrm>
            <a:off x="39687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0710" name="Oval 6"/>
          <p:cNvSpPr>
            <a:spLocks noChangeArrowheads="1"/>
          </p:cNvSpPr>
          <p:nvPr/>
        </p:nvSpPr>
        <p:spPr bwMode="auto">
          <a:xfrm>
            <a:off x="3968750" y="51117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0711" name="AutoShape 7"/>
          <p:cNvSpPr>
            <a:spLocks noChangeArrowheads="1"/>
          </p:cNvSpPr>
          <p:nvPr/>
        </p:nvSpPr>
        <p:spPr bwMode="auto">
          <a:xfrm>
            <a:off x="844550" y="3206750"/>
            <a:ext cx="444500" cy="444500"/>
          </a:xfrm>
          <a:prstGeom prst="star16">
            <a:avLst>
              <a:gd name="adj" fmla="val 37500"/>
            </a:avLst>
          </a:prstGeom>
          <a:solidFill>
            <a:srgbClr val="4C2E00"/>
          </a:solidFill>
          <a:ln w="12700">
            <a:solidFill>
              <a:schemeClr val="tx1"/>
            </a:solidFill>
            <a:miter lim="800000"/>
            <a:headEnd/>
            <a:tailEnd/>
          </a:ln>
          <a:effectLst/>
        </p:spPr>
        <p:txBody>
          <a:bodyPr wrap="none" anchor="ctr"/>
          <a:lstStyle/>
          <a:p>
            <a:endParaRPr lang="en-US"/>
          </a:p>
        </p:txBody>
      </p:sp>
      <p:sp>
        <p:nvSpPr>
          <p:cNvPr id="200712" name="Line 8"/>
          <p:cNvSpPr>
            <a:spLocks noChangeShapeType="1"/>
          </p:cNvSpPr>
          <p:nvPr/>
        </p:nvSpPr>
        <p:spPr bwMode="auto">
          <a:xfrm flipH="1">
            <a:off x="1193800" y="1854200"/>
            <a:ext cx="965200" cy="13208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200713" name="Line 9"/>
          <p:cNvSpPr>
            <a:spLocks noChangeShapeType="1"/>
          </p:cNvSpPr>
          <p:nvPr/>
        </p:nvSpPr>
        <p:spPr bwMode="auto">
          <a:xfrm flipH="1" flipV="1">
            <a:off x="1193800" y="3556000"/>
            <a:ext cx="965200" cy="15748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200714" name="Line 10"/>
          <p:cNvSpPr>
            <a:spLocks noChangeShapeType="1"/>
          </p:cNvSpPr>
          <p:nvPr/>
        </p:nvSpPr>
        <p:spPr bwMode="auto">
          <a:xfrm flipH="1" flipV="1">
            <a:off x="1270000" y="3556000"/>
            <a:ext cx="812800" cy="6604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200715" name="Line 11"/>
          <p:cNvSpPr>
            <a:spLocks noChangeShapeType="1"/>
          </p:cNvSpPr>
          <p:nvPr/>
        </p:nvSpPr>
        <p:spPr bwMode="auto">
          <a:xfrm flipH="1">
            <a:off x="1346200" y="3429000"/>
            <a:ext cx="736600" cy="0"/>
          </a:xfrm>
          <a:prstGeom prst="line">
            <a:avLst/>
          </a:prstGeom>
          <a:noFill/>
          <a:ln w="50800">
            <a:solidFill>
              <a:schemeClr val="tx1"/>
            </a:solidFill>
            <a:round/>
            <a:headEnd type="triangle" w="med" len="med"/>
            <a:tailEnd/>
          </a:ln>
          <a:effectLst/>
        </p:spPr>
        <p:txBody>
          <a:bodyPr wrap="none" anchor="ctr"/>
          <a:lstStyle/>
          <a:p>
            <a:endParaRPr lang="en-US"/>
          </a:p>
        </p:txBody>
      </p:sp>
      <p:sp>
        <p:nvSpPr>
          <p:cNvPr id="200716" name="Oval 12"/>
          <p:cNvSpPr>
            <a:spLocks noChangeArrowheads="1"/>
          </p:cNvSpPr>
          <p:nvPr/>
        </p:nvSpPr>
        <p:spPr bwMode="auto">
          <a:xfrm>
            <a:off x="21018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0717" name="Oval 13"/>
          <p:cNvSpPr>
            <a:spLocks noChangeArrowheads="1"/>
          </p:cNvSpPr>
          <p:nvPr/>
        </p:nvSpPr>
        <p:spPr bwMode="auto">
          <a:xfrm>
            <a:off x="21018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0718" name="Oval 14"/>
          <p:cNvSpPr>
            <a:spLocks noChangeArrowheads="1"/>
          </p:cNvSpPr>
          <p:nvPr/>
        </p:nvSpPr>
        <p:spPr bwMode="auto">
          <a:xfrm>
            <a:off x="2101850" y="51117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0719" name="Line 15"/>
          <p:cNvSpPr>
            <a:spLocks noChangeShapeType="1"/>
          </p:cNvSpPr>
          <p:nvPr/>
        </p:nvSpPr>
        <p:spPr bwMode="auto">
          <a:xfrm flipV="1">
            <a:off x="1397000" y="2641600"/>
            <a:ext cx="635000" cy="6604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0720" name="Line 16"/>
          <p:cNvSpPr>
            <a:spLocks noChangeShapeType="1"/>
          </p:cNvSpPr>
          <p:nvPr/>
        </p:nvSpPr>
        <p:spPr bwMode="auto">
          <a:xfrm>
            <a:off x="2540000" y="43434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0721" name="Line 17"/>
          <p:cNvSpPr>
            <a:spLocks noChangeShapeType="1"/>
          </p:cNvSpPr>
          <p:nvPr/>
        </p:nvSpPr>
        <p:spPr bwMode="auto">
          <a:xfrm flipV="1">
            <a:off x="2463800" y="4394200"/>
            <a:ext cx="1397000" cy="7366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0722" name="Line 18"/>
          <p:cNvSpPr>
            <a:spLocks noChangeShapeType="1"/>
          </p:cNvSpPr>
          <p:nvPr/>
        </p:nvSpPr>
        <p:spPr bwMode="auto">
          <a:xfrm>
            <a:off x="2463800" y="4521200"/>
            <a:ext cx="1397000" cy="5588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200723" name="Line 19"/>
          <p:cNvSpPr>
            <a:spLocks noChangeShapeType="1"/>
          </p:cNvSpPr>
          <p:nvPr/>
        </p:nvSpPr>
        <p:spPr bwMode="auto">
          <a:xfrm>
            <a:off x="2540000" y="34290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0724" name="Line 20"/>
          <p:cNvSpPr>
            <a:spLocks noChangeShapeType="1"/>
          </p:cNvSpPr>
          <p:nvPr/>
        </p:nvSpPr>
        <p:spPr bwMode="auto">
          <a:xfrm>
            <a:off x="2463800" y="3606800"/>
            <a:ext cx="1397000" cy="558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0725" name="Arc 21"/>
          <p:cNvSpPr>
            <a:spLocks/>
          </p:cNvSpPr>
          <p:nvPr/>
        </p:nvSpPr>
        <p:spPr bwMode="auto">
          <a:xfrm>
            <a:off x="1093788" y="1398588"/>
            <a:ext cx="1117600" cy="1727200"/>
          </a:xfrm>
          <a:custGeom>
            <a:avLst/>
            <a:gdLst>
              <a:gd name="G0" fmla="+- 21600 0 0"/>
              <a:gd name="G1" fmla="+- 21600 0 0"/>
              <a:gd name="G2" fmla="+- 21600 0 0"/>
              <a:gd name="T0" fmla="*/ 0 w 21600"/>
              <a:gd name="T1" fmla="*/ 21600 h 21600"/>
              <a:gd name="T2" fmla="*/ 21569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2"/>
                  <a:pt x="9651" y="17"/>
                  <a:pt x="21569" y="0"/>
                </a:cubicBezTo>
              </a:path>
              <a:path w="21600" h="21600" stroke="0" extrusionOk="0">
                <a:moveTo>
                  <a:pt x="0" y="21600"/>
                </a:moveTo>
                <a:cubicBezTo>
                  <a:pt x="0" y="9682"/>
                  <a:pt x="9651" y="17"/>
                  <a:pt x="21569" y="0"/>
                </a:cubicBezTo>
                <a:lnTo>
                  <a:pt x="21600" y="21600"/>
                </a:lnTo>
                <a:close/>
              </a:path>
            </a:pathLst>
          </a:custGeom>
          <a:noFill/>
          <a:ln w="50800" cap="rnd">
            <a:solidFill>
              <a:schemeClr val="tx1"/>
            </a:solidFill>
            <a:round/>
            <a:headEnd type="triangle" w="med" len="med"/>
            <a:tailEnd/>
          </a:ln>
          <a:effectLst/>
        </p:spPr>
        <p:txBody>
          <a:bodyPr wrap="none" anchor="ctr"/>
          <a:lstStyle/>
          <a:p>
            <a:endParaRPr lang="en-US"/>
          </a:p>
        </p:txBody>
      </p:sp>
      <p:sp>
        <p:nvSpPr>
          <p:cNvPr id="200726" name="Arc 22"/>
          <p:cNvSpPr>
            <a:spLocks/>
          </p:cNvSpPr>
          <p:nvPr/>
        </p:nvSpPr>
        <p:spPr bwMode="auto">
          <a:xfrm rot="10800000">
            <a:off x="1065213" y="3722688"/>
            <a:ext cx="1119187" cy="1727200"/>
          </a:xfrm>
          <a:custGeom>
            <a:avLst/>
            <a:gdLst>
              <a:gd name="G0" fmla="+- 31 0 0"/>
              <a:gd name="G1" fmla="+- 21600 0 0"/>
              <a:gd name="G2" fmla="+- 21600 0 0"/>
              <a:gd name="T0" fmla="*/ 0 w 21631"/>
              <a:gd name="T1" fmla="*/ 0 h 21600"/>
              <a:gd name="T2" fmla="*/ 21631 w 21631"/>
              <a:gd name="T3" fmla="*/ 21600 h 21600"/>
              <a:gd name="T4" fmla="*/ 31 w 21631"/>
              <a:gd name="T5" fmla="*/ 21600 h 21600"/>
            </a:gdLst>
            <a:ahLst/>
            <a:cxnLst>
              <a:cxn ang="0">
                <a:pos x="T0" y="T1"/>
              </a:cxn>
              <a:cxn ang="0">
                <a:pos x="T2" y="T3"/>
              </a:cxn>
              <a:cxn ang="0">
                <a:pos x="T4" y="T5"/>
              </a:cxn>
            </a:cxnLst>
            <a:rect l="0" t="0" r="r" b="b"/>
            <a:pathLst>
              <a:path w="21631" h="21600" fill="none" extrusionOk="0">
                <a:moveTo>
                  <a:pt x="0" y="0"/>
                </a:moveTo>
                <a:cubicBezTo>
                  <a:pt x="10" y="0"/>
                  <a:pt x="20" y="-1"/>
                  <a:pt x="31" y="0"/>
                </a:cubicBezTo>
                <a:cubicBezTo>
                  <a:pt x="11960" y="0"/>
                  <a:pt x="21631" y="9670"/>
                  <a:pt x="21631" y="21600"/>
                </a:cubicBezTo>
              </a:path>
              <a:path w="21631" h="21600" stroke="0" extrusionOk="0">
                <a:moveTo>
                  <a:pt x="0" y="0"/>
                </a:moveTo>
                <a:cubicBezTo>
                  <a:pt x="10" y="0"/>
                  <a:pt x="20" y="-1"/>
                  <a:pt x="31" y="0"/>
                </a:cubicBezTo>
                <a:cubicBezTo>
                  <a:pt x="11960" y="0"/>
                  <a:pt x="21631" y="9670"/>
                  <a:pt x="21631" y="21600"/>
                </a:cubicBezTo>
                <a:lnTo>
                  <a:pt x="31" y="21600"/>
                </a:lnTo>
                <a:close/>
              </a:path>
            </a:pathLst>
          </a:custGeom>
          <a:noFill/>
          <a:ln w="50800" cap="rnd">
            <a:solidFill>
              <a:schemeClr val="tx1"/>
            </a:solidFill>
            <a:round/>
            <a:headEnd/>
            <a:tailEnd type="triangle" w="med" len="med"/>
          </a:ln>
          <a:effectLst/>
        </p:spPr>
        <p:txBody>
          <a:bodyPr wrap="none" anchor="ctr"/>
          <a:lstStyle/>
          <a:p>
            <a:endParaRPr lang="en-US"/>
          </a:p>
        </p:txBody>
      </p:sp>
      <p:sp>
        <p:nvSpPr>
          <p:cNvPr id="200727" name="Arc 23"/>
          <p:cNvSpPr>
            <a:spLocks/>
          </p:cNvSpPr>
          <p:nvPr/>
        </p:nvSpPr>
        <p:spPr bwMode="auto">
          <a:xfrm>
            <a:off x="1017588" y="1093788"/>
            <a:ext cx="1193800" cy="1955800"/>
          </a:xfrm>
          <a:custGeom>
            <a:avLst/>
            <a:gdLst>
              <a:gd name="G0" fmla="+- 21600 0 0"/>
              <a:gd name="G1" fmla="+- 21600 0 0"/>
              <a:gd name="G2" fmla="+- 21600 0 0"/>
              <a:gd name="T0" fmla="*/ 0 w 21600"/>
              <a:gd name="T1" fmla="*/ 21600 h 21600"/>
              <a:gd name="T2" fmla="*/ 21571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1"/>
                  <a:pt x="9652" y="16"/>
                  <a:pt x="21571" y="0"/>
                </a:cubicBezTo>
              </a:path>
              <a:path w="21600" h="21600" stroke="0" extrusionOk="0">
                <a:moveTo>
                  <a:pt x="0" y="21600"/>
                </a:moveTo>
                <a:cubicBezTo>
                  <a:pt x="0" y="9681"/>
                  <a:pt x="9652" y="16"/>
                  <a:pt x="21571" y="0"/>
                </a:cubicBezTo>
                <a:lnTo>
                  <a:pt x="21600" y="21600"/>
                </a:lnTo>
                <a:close/>
              </a:path>
            </a:pathLst>
          </a:custGeom>
          <a:noFill/>
          <a:ln w="50800" cap="rnd">
            <a:solidFill>
              <a:schemeClr val="tx1"/>
            </a:solidFill>
            <a:round/>
            <a:headEnd type="triangle" w="med" len="med"/>
            <a:tailEnd/>
          </a:ln>
          <a:effectLst/>
        </p:spPr>
        <p:txBody>
          <a:bodyPr wrap="none" anchor="ctr"/>
          <a:lstStyle/>
          <a:p>
            <a:endParaRPr lang="en-US"/>
          </a:p>
        </p:txBody>
      </p:sp>
      <p:sp>
        <p:nvSpPr>
          <p:cNvPr id="200728" name="Arc 24"/>
          <p:cNvSpPr>
            <a:spLocks/>
          </p:cNvSpPr>
          <p:nvPr/>
        </p:nvSpPr>
        <p:spPr bwMode="auto">
          <a:xfrm rot="10800000">
            <a:off x="989013" y="3836988"/>
            <a:ext cx="1195387" cy="1955800"/>
          </a:xfrm>
          <a:custGeom>
            <a:avLst/>
            <a:gdLst>
              <a:gd name="G0" fmla="+- 29 0 0"/>
              <a:gd name="G1" fmla="+- 21600 0 0"/>
              <a:gd name="G2" fmla="+- 21600 0 0"/>
              <a:gd name="T0" fmla="*/ 0 w 21629"/>
              <a:gd name="T1" fmla="*/ 0 h 21600"/>
              <a:gd name="T2" fmla="*/ 21629 w 21629"/>
              <a:gd name="T3" fmla="*/ 21600 h 21600"/>
              <a:gd name="T4" fmla="*/ 29 w 21629"/>
              <a:gd name="T5" fmla="*/ 21600 h 21600"/>
            </a:gdLst>
            <a:ahLst/>
            <a:cxnLst>
              <a:cxn ang="0">
                <a:pos x="T0" y="T1"/>
              </a:cxn>
              <a:cxn ang="0">
                <a:pos x="T2" y="T3"/>
              </a:cxn>
              <a:cxn ang="0">
                <a:pos x="T4" y="T5"/>
              </a:cxn>
            </a:cxnLst>
            <a:rect l="0" t="0" r="r" b="b"/>
            <a:pathLst>
              <a:path w="21629" h="21600" fill="none" extrusionOk="0">
                <a:moveTo>
                  <a:pt x="0" y="0"/>
                </a:moveTo>
                <a:cubicBezTo>
                  <a:pt x="9" y="0"/>
                  <a:pt x="19" y="-1"/>
                  <a:pt x="29" y="0"/>
                </a:cubicBezTo>
                <a:cubicBezTo>
                  <a:pt x="11958" y="0"/>
                  <a:pt x="21629" y="9670"/>
                  <a:pt x="21629" y="21600"/>
                </a:cubicBezTo>
              </a:path>
              <a:path w="21629" h="21600" stroke="0" extrusionOk="0">
                <a:moveTo>
                  <a:pt x="0" y="0"/>
                </a:moveTo>
                <a:cubicBezTo>
                  <a:pt x="9" y="0"/>
                  <a:pt x="19" y="-1"/>
                  <a:pt x="29" y="0"/>
                </a:cubicBezTo>
                <a:cubicBezTo>
                  <a:pt x="11958" y="0"/>
                  <a:pt x="21629" y="9670"/>
                  <a:pt x="21629" y="21600"/>
                </a:cubicBezTo>
                <a:lnTo>
                  <a:pt x="29" y="21600"/>
                </a:lnTo>
                <a:close/>
              </a:path>
            </a:pathLst>
          </a:custGeom>
          <a:noFill/>
          <a:ln w="50800" cap="rnd">
            <a:solidFill>
              <a:schemeClr val="tx1"/>
            </a:solidFill>
            <a:round/>
            <a:headEnd/>
            <a:tailEnd type="triangle" w="med" len="med"/>
          </a:ln>
          <a:effectLst/>
        </p:spPr>
        <p:txBody>
          <a:bodyPr wrap="none" anchor="ctr"/>
          <a:lstStyle/>
          <a:p>
            <a:endParaRPr lang="en-US"/>
          </a:p>
        </p:txBody>
      </p:sp>
      <p:sp>
        <p:nvSpPr>
          <p:cNvPr id="200729" name="Line 25"/>
          <p:cNvSpPr>
            <a:spLocks noChangeShapeType="1"/>
          </p:cNvSpPr>
          <p:nvPr/>
        </p:nvSpPr>
        <p:spPr bwMode="auto">
          <a:xfrm flipH="1">
            <a:off x="2184400" y="5435600"/>
            <a:ext cx="1955800" cy="330200"/>
          </a:xfrm>
          <a:prstGeom prst="line">
            <a:avLst/>
          </a:prstGeom>
          <a:noFill/>
          <a:ln w="50800">
            <a:solidFill>
              <a:schemeClr val="tx1"/>
            </a:solidFill>
            <a:round/>
            <a:headEnd/>
            <a:tailEnd/>
          </a:ln>
          <a:effectLst/>
        </p:spPr>
        <p:txBody>
          <a:bodyPr wrap="none" anchor="ctr"/>
          <a:lstStyle/>
          <a:p>
            <a:endParaRPr lang="en-US"/>
          </a:p>
        </p:txBody>
      </p:sp>
      <p:pic>
        <p:nvPicPr>
          <p:cNvPr id="200730" name="Picture 26" descr="A:\images\Slide_2.jpg"/>
          <p:cNvPicPr>
            <a:picLocks noChangeAspect="1" noChangeArrowheads="1"/>
          </p:cNvPicPr>
          <p:nvPr/>
        </p:nvPicPr>
        <p:blipFill>
          <a:blip r:embed="rId4" cstate="print"/>
          <a:srcRect l="-23" r="885" b="893"/>
          <a:stretch>
            <a:fillRect/>
          </a:stretch>
        </p:blipFill>
        <p:spPr bwMode="auto">
          <a:xfrm>
            <a:off x="1600200" y="838200"/>
            <a:ext cx="1239838" cy="1295400"/>
          </a:xfrm>
          <a:prstGeom prst="rect">
            <a:avLst/>
          </a:prstGeom>
          <a:noFill/>
        </p:spPr>
      </p:pic>
      <p:pic>
        <p:nvPicPr>
          <p:cNvPr id="200732" name="Picture 28" descr="A:\782.JPG"/>
          <p:cNvPicPr>
            <a:picLocks noChangeAspect="1" noChangeArrowheads="1"/>
          </p:cNvPicPr>
          <p:nvPr/>
        </p:nvPicPr>
        <p:blipFill>
          <a:blip r:embed="rId5" cstate="print"/>
          <a:srcRect/>
          <a:stretch>
            <a:fillRect/>
          </a:stretch>
        </p:blipFill>
        <p:spPr bwMode="auto">
          <a:xfrm>
            <a:off x="1752600" y="3886200"/>
            <a:ext cx="1143000" cy="1981200"/>
          </a:xfrm>
          <a:prstGeom prst="rect">
            <a:avLst/>
          </a:prstGeom>
          <a:noFill/>
        </p:spPr>
      </p:pic>
      <p:pic>
        <p:nvPicPr>
          <p:cNvPr id="200733" name="Picture 29" descr="A:\785.JPG"/>
          <p:cNvPicPr>
            <a:picLocks noChangeAspect="1" noChangeArrowheads="1"/>
          </p:cNvPicPr>
          <p:nvPr/>
        </p:nvPicPr>
        <p:blipFill>
          <a:blip r:embed="rId6" cstate="print"/>
          <a:srcRect/>
          <a:stretch>
            <a:fillRect/>
          </a:stretch>
        </p:blipFill>
        <p:spPr bwMode="auto">
          <a:xfrm>
            <a:off x="1752600" y="2895600"/>
            <a:ext cx="1309688" cy="922338"/>
          </a:xfrm>
          <a:prstGeom prst="rect">
            <a:avLst/>
          </a:prstGeom>
          <a:noFill/>
        </p:spPr>
      </p:pic>
      <p:pic>
        <p:nvPicPr>
          <p:cNvPr id="200734" name="Picture 30" descr="A:\784.JPG"/>
          <p:cNvPicPr>
            <a:picLocks noChangeAspect="1" noChangeArrowheads="1"/>
          </p:cNvPicPr>
          <p:nvPr/>
        </p:nvPicPr>
        <p:blipFill>
          <a:blip r:embed="rId7" cstate="print"/>
          <a:srcRect/>
          <a:stretch>
            <a:fillRect/>
          </a:stretch>
        </p:blipFill>
        <p:spPr bwMode="auto">
          <a:xfrm>
            <a:off x="1752600" y="2209800"/>
            <a:ext cx="1085850" cy="819150"/>
          </a:xfrm>
          <a:prstGeom prst="rect">
            <a:avLst/>
          </a:prstGeom>
          <a:noFill/>
        </p:spPr>
      </p:pic>
      <p:pic>
        <p:nvPicPr>
          <p:cNvPr id="200735" name="Picture 31" descr="A:\aphelenchus.jpg"/>
          <p:cNvPicPr>
            <a:picLocks noChangeAspect="1" noChangeArrowheads="1"/>
          </p:cNvPicPr>
          <p:nvPr/>
        </p:nvPicPr>
        <p:blipFill>
          <a:blip r:embed="rId8" cstate="print"/>
          <a:srcRect/>
          <a:stretch>
            <a:fillRect/>
          </a:stretch>
        </p:blipFill>
        <p:spPr bwMode="auto">
          <a:xfrm>
            <a:off x="3200400" y="2743200"/>
            <a:ext cx="1447800" cy="858838"/>
          </a:xfrm>
          <a:prstGeom prst="rect">
            <a:avLst/>
          </a:prstGeom>
          <a:noFill/>
        </p:spPr>
      </p:pic>
      <p:pic>
        <p:nvPicPr>
          <p:cNvPr id="200736" name="Picture 32" descr="A:\788.JPG"/>
          <p:cNvPicPr>
            <a:picLocks noChangeAspect="1" noChangeArrowheads="1"/>
          </p:cNvPicPr>
          <p:nvPr/>
        </p:nvPicPr>
        <p:blipFill>
          <a:blip r:embed="rId9" cstate="print"/>
          <a:srcRect/>
          <a:stretch>
            <a:fillRect/>
          </a:stretch>
        </p:blipFill>
        <p:spPr bwMode="auto">
          <a:xfrm>
            <a:off x="2971800" y="4876800"/>
            <a:ext cx="1219200" cy="744538"/>
          </a:xfrm>
          <a:prstGeom prst="rect">
            <a:avLst/>
          </a:prstGeom>
          <a:noFill/>
        </p:spPr>
      </p:pic>
      <p:pic>
        <p:nvPicPr>
          <p:cNvPr id="200737" name="Picture 33" descr="A:\cruznema.JPG"/>
          <p:cNvPicPr>
            <a:picLocks noChangeAspect="1" noChangeArrowheads="1"/>
          </p:cNvPicPr>
          <p:nvPr/>
        </p:nvPicPr>
        <p:blipFill>
          <a:blip r:embed="rId10" cstate="print"/>
          <a:srcRect/>
          <a:stretch>
            <a:fillRect/>
          </a:stretch>
        </p:blipFill>
        <p:spPr bwMode="auto">
          <a:xfrm>
            <a:off x="4191000" y="5105400"/>
            <a:ext cx="684213" cy="1141413"/>
          </a:xfrm>
          <a:prstGeom prst="rect">
            <a:avLst/>
          </a:prstGeom>
          <a:noFill/>
        </p:spPr>
      </p:pic>
      <p:pic>
        <p:nvPicPr>
          <p:cNvPr id="200738" name="Picture 34" descr="A:\783.JPG"/>
          <p:cNvPicPr>
            <a:picLocks noChangeAspect="1" noChangeArrowheads="1"/>
          </p:cNvPicPr>
          <p:nvPr/>
        </p:nvPicPr>
        <p:blipFill>
          <a:blip r:embed="rId11" cstate="print"/>
          <a:srcRect/>
          <a:stretch>
            <a:fillRect/>
          </a:stretch>
        </p:blipFill>
        <p:spPr bwMode="auto">
          <a:xfrm>
            <a:off x="1447800" y="5562600"/>
            <a:ext cx="1122363" cy="823913"/>
          </a:xfrm>
          <a:prstGeom prst="rect">
            <a:avLst/>
          </a:prstGeom>
          <a:noFill/>
        </p:spPr>
      </p:pic>
      <p:sp>
        <p:nvSpPr>
          <p:cNvPr id="200739" name="Text Box 35"/>
          <p:cNvSpPr txBox="1">
            <a:spLocks noChangeArrowheads="1"/>
          </p:cNvSpPr>
          <p:nvPr/>
        </p:nvSpPr>
        <p:spPr bwMode="auto">
          <a:xfrm>
            <a:off x="0" y="-2232"/>
            <a:ext cx="1056700" cy="461665"/>
          </a:xfrm>
          <a:prstGeom prst="rect">
            <a:avLst/>
          </a:prstGeom>
          <a:noFill/>
          <a:ln w="12700">
            <a:noFill/>
            <a:miter lim="800000"/>
            <a:headEnd/>
            <a:tailEnd/>
          </a:ln>
          <a:effectLst/>
        </p:spPr>
        <p:txBody>
          <a:bodyPr wrap="none" anchor="ctr">
            <a:spAutoFit/>
          </a:bodyPr>
          <a:lstStyle/>
          <a:p>
            <a:r>
              <a:rPr lang="es-ES" sz="2400" dirty="0" smtClean="0"/>
              <a:t>Estrés</a:t>
            </a:r>
            <a:endParaRPr lang="en-US" sz="2400" i="0" dirty="0"/>
          </a:p>
        </p:txBody>
      </p:sp>
      <p:pic>
        <p:nvPicPr>
          <p:cNvPr id="200740" name="Picture 36"/>
          <p:cNvPicPr>
            <a:picLocks noChangeAspect="1" noChangeArrowheads="1"/>
          </p:cNvPicPr>
          <p:nvPr/>
        </p:nvPicPr>
        <p:blipFill>
          <a:blip r:embed="rId12" cstate="print"/>
          <a:srcRect/>
          <a:stretch>
            <a:fillRect/>
          </a:stretch>
        </p:blipFill>
        <p:spPr bwMode="auto">
          <a:xfrm>
            <a:off x="3536950" y="3582988"/>
            <a:ext cx="1039813" cy="1149350"/>
          </a:xfrm>
          <a:prstGeom prst="rect">
            <a:avLst/>
          </a:prstGeom>
          <a:noFill/>
          <a:ln w="12700">
            <a:noFill/>
            <a:miter lim="800000"/>
            <a:headEnd/>
            <a:tailEnd/>
          </a:ln>
          <a:effectLst/>
        </p:spPr>
      </p:pic>
      <p:sp>
        <p:nvSpPr>
          <p:cNvPr id="36" name="TextBox 35"/>
          <p:cNvSpPr txBox="1"/>
          <p:nvPr/>
        </p:nvSpPr>
        <p:spPr>
          <a:xfrm>
            <a:off x="6324600" y="5562600"/>
            <a:ext cx="1236236" cy="646331"/>
          </a:xfrm>
          <a:prstGeom prst="rect">
            <a:avLst/>
          </a:prstGeom>
          <a:noFill/>
        </p:spPr>
        <p:txBody>
          <a:bodyPr wrap="none" rtlCol="0">
            <a:spAutoFit/>
          </a:bodyPr>
          <a:lstStyle/>
          <a:p>
            <a:r>
              <a:rPr lang="en-US" dirty="0" err="1" smtClean="0"/>
              <a:t>pesticidas</a:t>
            </a:r>
            <a:endParaRPr lang="en-US" dirty="0" smtClean="0"/>
          </a:p>
          <a:p>
            <a:r>
              <a:rPr lang="en-US" dirty="0" smtClean="0"/>
              <a:t>y </a:t>
            </a:r>
            <a:r>
              <a:rPr lang="en-US" dirty="0" err="1" smtClean="0"/>
              <a:t>otros</a:t>
            </a:r>
            <a:endParaRPr lang="en-US" dirty="0"/>
          </a:p>
        </p:txBody>
      </p:sp>
      <p:graphicFrame>
        <p:nvGraphicFramePr>
          <p:cNvPr id="76802" name="Object 87"/>
          <p:cNvGraphicFramePr>
            <a:graphicFrameLocks noChangeAspect="1"/>
          </p:cNvGraphicFramePr>
          <p:nvPr/>
        </p:nvGraphicFramePr>
        <p:xfrm>
          <a:off x="76200" y="3048000"/>
          <a:ext cx="660400" cy="738188"/>
        </p:xfrm>
        <a:graphic>
          <a:graphicData uri="http://schemas.openxmlformats.org/presentationml/2006/ole">
            <mc:AlternateContent xmlns:mc="http://schemas.openxmlformats.org/markup-compatibility/2006">
              <mc:Choice xmlns:v="urn:schemas-microsoft-com:vml" Requires="v">
                <p:oleObj spid="_x0000_s96271" name="Clip" r:id="rId13" imgW="1493215" imgH="1686154" progId="">
                  <p:embed/>
                </p:oleObj>
              </mc:Choice>
              <mc:Fallback>
                <p:oleObj name="Clip" r:id="rId13" imgW="1493215" imgH="1686154" progId="">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200" y="3048000"/>
                        <a:ext cx="660400" cy="738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866081846"/>
      </p:ext>
    </p:extLst>
  </p:cSld>
  <p:clrMapOvr>
    <a:masterClrMapping/>
  </p:clrMapOvr>
  <p:transition spd="slow">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Oval 2050"/>
          <p:cNvSpPr>
            <a:spLocks noChangeArrowheads="1"/>
          </p:cNvSpPr>
          <p:nvPr/>
        </p:nvSpPr>
        <p:spPr bwMode="auto">
          <a:xfrm>
            <a:off x="21018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8659" name="Oval 2051"/>
          <p:cNvSpPr>
            <a:spLocks noChangeArrowheads="1"/>
          </p:cNvSpPr>
          <p:nvPr/>
        </p:nvSpPr>
        <p:spPr bwMode="auto">
          <a:xfrm>
            <a:off x="39687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8660" name="Oval 2052"/>
          <p:cNvSpPr>
            <a:spLocks noChangeArrowheads="1"/>
          </p:cNvSpPr>
          <p:nvPr/>
        </p:nvSpPr>
        <p:spPr bwMode="auto">
          <a:xfrm>
            <a:off x="39687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8661" name="AutoShape 2053"/>
          <p:cNvSpPr>
            <a:spLocks noChangeArrowheads="1"/>
          </p:cNvSpPr>
          <p:nvPr/>
        </p:nvSpPr>
        <p:spPr bwMode="auto">
          <a:xfrm>
            <a:off x="844550" y="3206750"/>
            <a:ext cx="444500" cy="444500"/>
          </a:xfrm>
          <a:prstGeom prst="star16">
            <a:avLst>
              <a:gd name="adj" fmla="val 37500"/>
            </a:avLst>
          </a:prstGeom>
          <a:solidFill>
            <a:srgbClr val="4C2E00"/>
          </a:solidFill>
          <a:ln w="12700">
            <a:solidFill>
              <a:schemeClr val="tx1"/>
            </a:solidFill>
            <a:miter lim="800000"/>
            <a:headEnd/>
            <a:tailEnd/>
          </a:ln>
          <a:effectLst/>
        </p:spPr>
        <p:txBody>
          <a:bodyPr wrap="none" anchor="ctr"/>
          <a:lstStyle/>
          <a:p>
            <a:endParaRPr lang="en-US"/>
          </a:p>
        </p:txBody>
      </p:sp>
      <p:sp>
        <p:nvSpPr>
          <p:cNvPr id="198662" name="Line 2054"/>
          <p:cNvSpPr>
            <a:spLocks noChangeShapeType="1"/>
          </p:cNvSpPr>
          <p:nvPr/>
        </p:nvSpPr>
        <p:spPr bwMode="auto">
          <a:xfrm flipH="1" flipV="1">
            <a:off x="1270000" y="3556000"/>
            <a:ext cx="812800" cy="6604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98663" name="Line 2055"/>
          <p:cNvSpPr>
            <a:spLocks noChangeShapeType="1"/>
          </p:cNvSpPr>
          <p:nvPr/>
        </p:nvSpPr>
        <p:spPr bwMode="auto">
          <a:xfrm flipH="1">
            <a:off x="1346200" y="3429000"/>
            <a:ext cx="736600" cy="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98664" name="Oval 2056"/>
          <p:cNvSpPr>
            <a:spLocks noChangeArrowheads="1"/>
          </p:cNvSpPr>
          <p:nvPr/>
        </p:nvSpPr>
        <p:spPr bwMode="auto">
          <a:xfrm>
            <a:off x="21018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8665" name="Line 2057"/>
          <p:cNvSpPr>
            <a:spLocks noChangeShapeType="1"/>
          </p:cNvSpPr>
          <p:nvPr/>
        </p:nvSpPr>
        <p:spPr bwMode="auto">
          <a:xfrm>
            <a:off x="2540000" y="43434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8666" name="Line 2058"/>
          <p:cNvSpPr>
            <a:spLocks noChangeShapeType="1"/>
          </p:cNvSpPr>
          <p:nvPr/>
        </p:nvSpPr>
        <p:spPr bwMode="auto">
          <a:xfrm>
            <a:off x="2540000" y="3429000"/>
            <a:ext cx="1320800" cy="0"/>
          </a:xfrm>
          <a:prstGeom prst="line">
            <a:avLst/>
          </a:prstGeom>
          <a:noFill/>
          <a:ln w="50800">
            <a:solidFill>
              <a:schemeClr val="tx1"/>
            </a:solidFill>
            <a:round/>
            <a:headEnd/>
            <a:tailEnd type="triangle" w="med" len="med"/>
          </a:ln>
          <a:effectLst/>
        </p:spPr>
        <p:txBody>
          <a:bodyPr wrap="none" anchor="ctr"/>
          <a:lstStyle/>
          <a:p>
            <a:endParaRPr lang="en-US"/>
          </a:p>
        </p:txBody>
      </p:sp>
      <p:pic>
        <p:nvPicPr>
          <p:cNvPr id="198668" name="Picture 2060" descr="A:\782.JPG"/>
          <p:cNvPicPr>
            <a:picLocks noChangeAspect="1" noChangeArrowheads="1"/>
          </p:cNvPicPr>
          <p:nvPr/>
        </p:nvPicPr>
        <p:blipFill>
          <a:blip r:embed="rId3" cstate="print"/>
          <a:srcRect/>
          <a:stretch>
            <a:fillRect/>
          </a:stretch>
        </p:blipFill>
        <p:spPr bwMode="auto">
          <a:xfrm>
            <a:off x="1752600" y="3886200"/>
            <a:ext cx="1143000" cy="762000"/>
          </a:xfrm>
          <a:prstGeom prst="rect">
            <a:avLst/>
          </a:prstGeom>
          <a:noFill/>
        </p:spPr>
      </p:pic>
      <p:pic>
        <p:nvPicPr>
          <p:cNvPr id="198669" name="Picture 2061" descr="A:\785.JPG"/>
          <p:cNvPicPr>
            <a:picLocks noChangeAspect="1" noChangeArrowheads="1"/>
          </p:cNvPicPr>
          <p:nvPr/>
        </p:nvPicPr>
        <p:blipFill>
          <a:blip r:embed="rId4" cstate="print"/>
          <a:srcRect/>
          <a:stretch>
            <a:fillRect/>
          </a:stretch>
        </p:blipFill>
        <p:spPr bwMode="auto">
          <a:xfrm>
            <a:off x="1752600" y="3067050"/>
            <a:ext cx="1066800" cy="750888"/>
          </a:xfrm>
          <a:prstGeom prst="rect">
            <a:avLst/>
          </a:prstGeom>
          <a:noFill/>
        </p:spPr>
      </p:pic>
      <p:pic>
        <p:nvPicPr>
          <p:cNvPr id="198670" name="Picture 2062" descr="A:\aphelenchus.jpg"/>
          <p:cNvPicPr>
            <a:picLocks noChangeAspect="1" noChangeArrowheads="1"/>
          </p:cNvPicPr>
          <p:nvPr/>
        </p:nvPicPr>
        <p:blipFill>
          <a:blip r:embed="rId5" cstate="print"/>
          <a:srcRect/>
          <a:stretch>
            <a:fillRect/>
          </a:stretch>
        </p:blipFill>
        <p:spPr bwMode="auto">
          <a:xfrm>
            <a:off x="3429000" y="3138488"/>
            <a:ext cx="1066800" cy="633412"/>
          </a:xfrm>
          <a:prstGeom prst="rect">
            <a:avLst/>
          </a:prstGeom>
          <a:noFill/>
        </p:spPr>
      </p:pic>
      <p:sp>
        <p:nvSpPr>
          <p:cNvPr id="198671" name="Line 2063"/>
          <p:cNvSpPr>
            <a:spLocks noChangeShapeType="1"/>
          </p:cNvSpPr>
          <p:nvPr/>
        </p:nvSpPr>
        <p:spPr bwMode="auto">
          <a:xfrm flipH="1">
            <a:off x="1193800" y="1854200"/>
            <a:ext cx="965200" cy="1320800"/>
          </a:xfrm>
          <a:prstGeom prst="line">
            <a:avLst/>
          </a:prstGeom>
          <a:noFill/>
          <a:ln w="50800">
            <a:solidFill>
              <a:schemeClr val="tx1"/>
            </a:solidFill>
            <a:round/>
            <a:headEnd type="triangle" w="med" len="med"/>
            <a:tailEnd/>
          </a:ln>
          <a:effectLst/>
        </p:spPr>
        <p:txBody>
          <a:bodyPr wrap="none" anchor="ctr"/>
          <a:lstStyle/>
          <a:p>
            <a:endParaRPr lang="en-US"/>
          </a:p>
        </p:txBody>
      </p:sp>
      <p:pic>
        <p:nvPicPr>
          <p:cNvPr id="198672" name="Picture 2064" descr="A:\images\Slide_2.jpg"/>
          <p:cNvPicPr>
            <a:picLocks noChangeAspect="1" noChangeArrowheads="1"/>
          </p:cNvPicPr>
          <p:nvPr/>
        </p:nvPicPr>
        <p:blipFill>
          <a:blip r:embed="rId6" cstate="print"/>
          <a:srcRect l="-23" r="885" b="893"/>
          <a:stretch>
            <a:fillRect/>
          </a:stretch>
        </p:blipFill>
        <p:spPr bwMode="auto">
          <a:xfrm>
            <a:off x="2038350" y="1295400"/>
            <a:ext cx="801688" cy="838200"/>
          </a:xfrm>
          <a:prstGeom prst="rect">
            <a:avLst/>
          </a:prstGeom>
          <a:noFill/>
        </p:spPr>
      </p:pic>
      <p:sp>
        <p:nvSpPr>
          <p:cNvPr id="198673" name="Text Box 2065"/>
          <p:cNvSpPr txBox="1">
            <a:spLocks noChangeArrowheads="1"/>
          </p:cNvSpPr>
          <p:nvPr/>
        </p:nvSpPr>
        <p:spPr bwMode="auto">
          <a:xfrm>
            <a:off x="0" y="0"/>
            <a:ext cx="2379177" cy="461665"/>
          </a:xfrm>
          <a:prstGeom prst="rect">
            <a:avLst/>
          </a:prstGeom>
          <a:noFill/>
          <a:ln w="12700">
            <a:noFill/>
            <a:miter lim="800000"/>
            <a:headEnd/>
            <a:tailEnd/>
          </a:ln>
          <a:effectLst/>
        </p:spPr>
        <p:txBody>
          <a:bodyPr wrap="none" anchor="ctr">
            <a:spAutoFit/>
          </a:bodyPr>
          <a:lstStyle/>
          <a:p>
            <a:pPr algn="l"/>
            <a:r>
              <a:rPr lang="en-US" sz="2400" i="0" dirty="0" err="1" smtClean="0"/>
              <a:t>Condición</a:t>
            </a:r>
            <a:r>
              <a:rPr lang="en-US" sz="2400" i="0" dirty="0" smtClean="0"/>
              <a:t> basal</a:t>
            </a:r>
            <a:endParaRPr lang="en-US" sz="2400" i="0" dirty="0"/>
          </a:p>
        </p:txBody>
      </p:sp>
      <p:pic>
        <p:nvPicPr>
          <p:cNvPr id="198674" name="Picture 2066"/>
          <p:cNvPicPr>
            <a:picLocks noChangeAspect="1" noChangeArrowheads="1"/>
          </p:cNvPicPr>
          <p:nvPr/>
        </p:nvPicPr>
        <p:blipFill>
          <a:blip r:embed="rId7" cstate="print"/>
          <a:srcRect/>
          <a:stretch>
            <a:fillRect/>
          </a:stretch>
        </p:blipFill>
        <p:spPr bwMode="auto">
          <a:xfrm>
            <a:off x="3798888" y="3871913"/>
            <a:ext cx="777875" cy="860425"/>
          </a:xfrm>
          <a:prstGeom prst="rect">
            <a:avLst/>
          </a:prstGeom>
          <a:noFill/>
          <a:ln w="12700">
            <a:noFill/>
            <a:miter lim="800000"/>
            <a:headEnd/>
            <a:tailEnd/>
          </a:ln>
          <a:effectLst/>
        </p:spPr>
      </p:pic>
      <p:sp>
        <p:nvSpPr>
          <p:cNvPr id="18" name="TextBox 17"/>
          <p:cNvSpPr txBox="1"/>
          <p:nvPr/>
        </p:nvSpPr>
        <p:spPr>
          <a:xfrm>
            <a:off x="5867400" y="5181600"/>
            <a:ext cx="2877711" cy="1200329"/>
          </a:xfrm>
          <a:prstGeom prst="rect">
            <a:avLst/>
          </a:prstGeom>
          <a:noFill/>
        </p:spPr>
        <p:txBody>
          <a:bodyPr wrap="none" rtlCol="0">
            <a:spAutoFit/>
          </a:bodyPr>
          <a:lstStyle/>
          <a:p>
            <a:r>
              <a:rPr lang="en-US" dirty="0" smtClean="0"/>
              <a:t>sin </a:t>
            </a:r>
            <a:r>
              <a:rPr lang="en-US" dirty="0" err="1" smtClean="0"/>
              <a:t>agua</a:t>
            </a:r>
            <a:endParaRPr lang="en-US" dirty="0" smtClean="0"/>
          </a:p>
          <a:p>
            <a:r>
              <a:rPr lang="en-US" dirty="0" err="1" smtClean="0"/>
              <a:t>poco</a:t>
            </a:r>
            <a:r>
              <a:rPr lang="en-US" dirty="0" smtClean="0"/>
              <a:t> </a:t>
            </a:r>
            <a:r>
              <a:rPr lang="en-US" dirty="0" err="1" smtClean="0"/>
              <a:t>materiales</a:t>
            </a:r>
            <a:r>
              <a:rPr lang="en-US" dirty="0" smtClean="0"/>
              <a:t> </a:t>
            </a:r>
            <a:r>
              <a:rPr lang="en-US" dirty="0" err="1" smtClean="0"/>
              <a:t>organicos</a:t>
            </a:r>
            <a:endParaRPr lang="en-US" dirty="0" smtClean="0"/>
          </a:p>
          <a:p>
            <a:r>
              <a:rPr lang="en-US" dirty="0" smtClean="0"/>
              <a:t>sin </a:t>
            </a:r>
            <a:r>
              <a:rPr lang="en-US" dirty="0" err="1" smtClean="0"/>
              <a:t>plantas</a:t>
            </a:r>
            <a:endParaRPr lang="en-US" dirty="0" smtClean="0"/>
          </a:p>
          <a:p>
            <a:r>
              <a:rPr lang="en-US" dirty="0" err="1" smtClean="0"/>
              <a:t>contaminación</a:t>
            </a:r>
            <a:endParaRPr lang="en-US" dirty="0"/>
          </a:p>
        </p:txBody>
      </p:sp>
    </p:spTree>
    <p:extLst>
      <p:ext uri="{BB962C8B-B14F-4D97-AF65-F5344CB8AC3E}">
        <p14:creationId xmlns:p14="http://schemas.microsoft.com/office/powerpoint/2010/main" val="3805152428"/>
      </p:ext>
    </p:extLst>
  </p:cSld>
  <p:clrMapOvr>
    <a:masterClrMapping/>
  </p:clrMapOvr>
  <p:transition spd="slow">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Oval 1026"/>
          <p:cNvSpPr>
            <a:spLocks noChangeArrowheads="1"/>
          </p:cNvSpPr>
          <p:nvPr/>
        </p:nvSpPr>
        <p:spPr bwMode="auto">
          <a:xfrm>
            <a:off x="2101850" y="14541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6611" name="Oval 1027"/>
          <p:cNvSpPr>
            <a:spLocks noChangeArrowheads="1"/>
          </p:cNvSpPr>
          <p:nvPr/>
        </p:nvSpPr>
        <p:spPr bwMode="auto">
          <a:xfrm>
            <a:off x="21018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6612" name="Oval 1028"/>
          <p:cNvSpPr>
            <a:spLocks noChangeArrowheads="1"/>
          </p:cNvSpPr>
          <p:nvPr/>
        </p:nvSpPr>
        <p:spPr bwMode="auto">
          <a:xfrm>
            <a:off x="3968750" y="14541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6613" name="Oval 1029"/>
          <p:cNvSpPr>
            <a:spLocks noChangeArrowheads="1"/>
          </p:cNvSpPr>
          <p:nvPr/>
        </p:nvSpPr>
        <p:spPr bwMode="auto">
          <a:xfrm>
            <a:off x="39687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6614" name="Oval 1030"/>
          <p:cNvSpPr>
            <a:spLocks noChangeArrowheads="1"/>
          </p:cNvSpPr>
          <p:nvPr/>
        </p:nvSpPr>
        <p:spPr bwMode="auto">
          <a:xfrm>
            <a:off x="39687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6615" name="Oval 1031"/>
          <p:cNvSpPr>
            <a:spLocks noChangeArrowheads="1"/>
          </p:cNvSpPr>
          <p:nvPr/>
        </p:nvSpPr>
        <p:spPr bwMode="auto">
          <a:xfrm>
            <a:off x="39687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6616" name="Oval 1032"/>
          <p:cNvSpPr>
            <a:spLocks noChangeArrowheads="1"/>
          </p:cNvSpPr>
          <p:nvPr/>
        </p:nvSpPr>
        <p:spPr bwMode="auto">
          <a:xfrm>
            <a:off x="3968750" y="51117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6617" name="Oval 1033"/>
          <p:cNvSpPr>
            <a:spLocks noChangeArrowheads="1"/>
          </p:cNvSpPr>
          <p:nvPr/>
        </p:nvSpPr>
        <p:spPr bwMode="auto">
          <a:xfrm>
            <a:off x="5797550" y="14541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6618" name="Oval 1034"/>
          <p:cNvSpPr>
            <a:spLocks noChangeArrowheads="1"/>
          </p:cNvSpPr>
          <p:nvPr/>
        </p:nvSpPr>
        <p:spPr bwMode="auto">
          <a:xfrm>
            <a:off x="57975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6619" name="Oval 1035"/>
          <p:cNvSpPr>
            <a:spLocks noChangeArrowheads="1"/>
          </p:cNvSpPr>
          <p:nvPr/>
        </p:nvSpPr>
        <p:spPr bwMode="auto">
          <a:xfrm>
            <a:off x="57975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6620" name="Oval 1036"/>
          <p:cNvSpPr>
            <a:spLocks noChangeArrowheads="1"/>
          </p:cNvSpPr>
          <p:nvPr/>
        </p:nvSpPr>
        <p:spPr bwMode="auto">
          <a:xfrm>
            <a:off x="57975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6621" name="Oval 1037"/>
          <p:cNvSpPr>
            <a:spLocks noChangeArrowheads="1"/>
          </p:cNvSpPr>
          <p:nvPr/>
        </p:nvSpPr>
        <p:spPr bwMode="auto">
          <a:xfrm>
            <a:off x="76263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6622" name="Oval 1038"/>
          <p:cNvSpPr>
            <a:spLocks noChangeArrowheads="1"/>
          </p:cNvSpPr>
          <p:nvPr/>
        </p:nvSpPr>
        <p:spPr bwMode="auto">
          <a:xfrm>
            <a:off x="76263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6623" name="Oval 1039"/>
          <p:cNvSpPr>
            <a:spLocks noChangeArrowheads="1"/>
          </p:cNvSpPr>
          <p:nvPr/>
        </p:nvSpPr>
        <p:spPr bwMode="auto">
          <a:xfrm>
            <a:off x="76263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6624" name="AutoShape 1040"/>
          <p:cNvSpPr>
            <a:spLocks noChangeArrowheads="1"/>
          </p:cNvSpPr>
          <p:nvPr/>
        </p:nvSpPr>
        <p:spPr bwMode="auto">
          <a:xfrm>
            <a:off x="844550" y="3206750"/>
            <a:ext cx="444500" cy="444500"/>
          </a:xfrm>
          <a:prstGeom prst="star16">
            <a:avLst>
              <a:gd name="adj" fmla="val 37500"/>
            </a:avLst>
          </a:prstGeom>
          <a:solidFill>
            <a:srgbClr val="4C2E00"/>
          </a:solidFill>
          <a:ln w="12700">
            <a:solidFill>
              <a:schemeClr val="tx1"/>
            </a:solidFill>
            <a:miter lim="800000"/>
            <a:headEnd/>
            <a:tailEnd/>
          </a:ln>
          <a:effectLst/>
        </p:spPr>
        <p:txBody>
          <a:bodyPr wrap="none" anchor="ctr"/>
          <a:lstStyle/>
          <a:p>
            <a:endParaRPr lang="en-US"/>
          </a:p>
        </p:txBody>
      </p:sp>
      <p:sp>
        <p:nvSpPr>
          <p:cNvPr id="196625" name="Line 1041"/>
          <p:cNvSpPr>
            <a:spLocks noChangeShapeType="1"/>
          </p:cNvSpPr>
          <p:nvPr/>
        </p:nvSpPr>
        <p:spPr bwMode="auto">
          <a:xfrm flipH="1">
            <a:off x="1193800" y="1854200"/>
            <a:ext cx="965200" cy="13208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96626" name="Line 1042"/>
          <p:cNvSpPr>
            <a:spLocks noChangeShapeType="1"/>
          </p:cNvSpPr>
          <p:nvPr/>
        </p:nvSpPr>
        <p:spPr bwMode="auto">
          <a:xfrm flipH="1" flipV="1">
            <a:off x="1193800" y="3556000"/>
            <a:ext cx="1022350" cy="155575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96627" name="Line 1043"/>
          <p:cNvSpPr>
            <a:spLocks noChangeShapeType="1"/>
          </p:cNvSpPr>
          <p:nvPr/>
        </p:nvSpPr>
        <p:spPr bwMode="auto">
          <a:xfrm flipH="1" flipV="1">
            <a:off x="1270000" y="3556000"/>
            <a:ext cx="812800" cy="6604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96628" name="Line 1044"/>
          <p:cNvSpPr>
            <a:spLocks noChangeShapeType="1"/>
          </p:cNvSpPr>
          <p:nvPr/>
        </p:nvSpPr>
        <p:spPr bwMode="auto">
          <a:xfrm flipH="1">
            <a:off x="1346200" y="3429000"/>
            <a:ext cx="736600" cy="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96629" name="Oval 1045"/>
          <p:cNvSpPr>
            <a:spLocks noChangeArrowheads="1"/>
          </p:cNvSpPr>
          <p:nvPr/>
        </p:nvSpPr>
        <p:spPr bwMode="auto">
          <a:xfrm>
            <a:off x="21018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6630" name="Oval 1046"/>
          <p:cNvSpPr>
            <a:spLocks noChangeArrowheads="1"/>
          </p:cNvSpPr>
          <p:nvPr/>
        </p:nvSpPr>
        <p:spPr bwMode="auto">
          <a:xfrm>
            <a:off x="21018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6631" name="Oval 1047"/>
          <p:cNvSpPr>
            <a:spLocks noChangeArrowheads="1"/>
          </p:cNvSpPr>
          <p:nvPr/>
        </p:nvSpPr>
        <p:spPr bwMode="auto">
          <a:xfrm>
            <a:off x="2159000" y="51498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6632" name="Line 1048"/>
          <p:cNvSpPr>
            <a:spLocks noChangeShapeType="1"/>
          </p:cNvSpPr>
          <p:nvPr/>
        </p:nvSpPr>
        <p:spPr bwMode="auto">
          <a:xfrm flipV="1">
            <a:off x="1397000" y="2641600"/>
            <a:ext cx="635000" cy="6604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33" name="Line 1049"/>
          <p:cNvSpPr>
            <a:spLocks noChangeShapeType="1"/>
          </p:cNvSpPr>
          <p:nvPr/>
        </p:nvSpPr>
        <p:spPr bwMode="auto">
          <a:xfrm>
            <a:off x="2540000" y="16002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34" name="Line 1050"/>
          <p:cNvSpPr>
            <a:spLocks noChangeShapeType="1"/>
          </p:cNvSpPr>
          <p:nvPr/>
        </p:nvSpPr>
        <p:spPr bwMode="auto">
          <a:xfrm>
            <a:off x="2540000" y="43434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35" name="Line 1051"/>
          <p:cNvSpPr>
            <a:spLocks noChangeShapeType="1"/>
          </p:cNvSpPr>
          <p:nvPr/>
        </p:nvSpPr>
        <p:spPr bwMode="auto">
          <a:xfrm flipV="1">
            <a:off x="2520950" y="4394200"/>
            <a:ext cx="1339850" cy="79375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36" name="Line 1052"/>
          <p:cNvSpPr>
            <a:spLocks noChangeShapeType="1"/>
          </p:cNvSpPr>
          <p:nvPr/>
        </p:nvSpPr>
        <p:spPr bwMode="auto">
          <a:xfrm>
            <a:off x="2463800" y="4521200"/>
            <a:ext cx="1397000" cy="5588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96637" name="Line 1053"/>
          <p:cNvSpPr>
            <a:spLocks noChangeShapeType="1"/>
          </p:cNvSpPr>
          <p:nvPr/>
        </p:nvSpPr>
        <p:spPr bwMode="auto">
          <a:xfrm>
            <a:off x="2501900" y="249555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38" name="Line 1054"/>
          <p:cNvSpPr>
            <a:spLocks noChangeShapeType="1"/>
          </p:cNvSpPr>
          <p:nvPr/>
        </p:nvSpPr>
        <p:spPr bwMode="auto">
          <a:xfrm>
            <a:off x="2540000" y="34290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39" name="Line 1055"/>
          <p:cNvSpPr>
            <a:spLocks noChangeShapeType="1"/>
          </p:cNvSpPr>
          <p:nvPr/>
        </p:nvSpPr>
        <p:spPr bwMode="auto">
          <a:xfrm>
            <a:off x="4368800" y="1600200"/>
            <a:ext cx="12446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40" name="Line 1056"/>
          <p:cNvSpPr>
            <a:spLocks noChangeShapeType="1"/>
          </p:cNvSpPr>
          <p:nvPr/>
        </p:nvSpPr>
        <p:spPr bwMode="auto">
          <a:xfrm flipV="1">
            <a:off x="4368800" y="1727200"/>
            <a:ext cx="1320800" cy="7366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41" name="Line 1057"/>
          <p:cNvSpPr>
            <a:spLocks noChangeShapeType="1"/>
          </p:cNvSpPr>
          <p:nvPr/>
        </p:nvSpPr>
        <p:spPr bwMode="auto">
          <a:xfrm>
            <a:off x="4368800" y="1701800"/>
            <a:ext cx="1320800" cy="6350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42" name="Line 1058"/>
          <p:cNvSpPr>
            <a:spLocks noChangeShapeType="1"/>
          </p:cNvSpPr>
          <p:nvPr/>
        </p:nvSpPr>
        <p:spPr bwMode="auto">
          <a:xfrm>
            <a:off x="4368800" y="25146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43" name="Line 1059"/>
          <p:cNvSpPr>
            <a:spLocks noChangeShapeType="1"/>
          </p:cNvSpPr>
          <p:nvPr/>
        </p:nvSpPr>
        <p:spPr bwMode="auto">
          <a:xfrm flipV="1">
            <a:off x="4368800" y="2565400"/>
            <a:ext cx="1397000" cy="7366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44" name="Line 1060"/>
          <p:cNvSpPr>
            <a:spLocks noChangeShapeType="1"/>
          </p:cNvSpPr>
          <p:nvPr/>
        </p:nvSpPr>
        <p:spPr bwMode="auto">
          <a:xfrm>
            <a:off x="4292600" y="1701800"/>
            <a:ext cx="1473200" cy="15494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45" name="Line 1061"/>
          <p:cNvSpPr>
            <a:spLocks noChangeShapeType="1"/>
          </p:cNvSpPr>
          <p:nvPr/>
        </p:nvSpPr>
        <p:spPr bwMode="auto">
          <a:xfrm flipV="1">
            <a:off x="4368800" y="3479800"/>
            <a:ext cx="1320800" cy="7366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46" name="Line 1062"/>
          <p:cNvSpPr>
            <a:spLocks noChangeShapeType="1"/>
          </p:cNvSpPr>
          <p:nvPr/>
        </p:nvSpPr>
        <p:spPr bwMode="auto">
          <a:xfrm flipV="1">
            <a:off x="4368800" y="3556000"/>
            <a:ext cx="1397000" cy="1574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47" name="Line 1063"/>
          <p:cNvSpPr>
            <a:spLocks noChangeShapeType="1"/>
          </p:cNvSpPr>
          <p:nvPr/>
        </p:nvSpPr>
        <p:spPr bwMode="auto">
          <a:xfrm>
            <a:off x="4368800" y="43434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48" name="Line 1064"/>
          <p:cNvSpPr>
            <a:spLocks noChangeShapeType="1"/>
          </p:cNvSpPr>
          <p:nvPr/>
        </p:nvSpPr>
        <p:spPr bwMode="auto">
          <a:xfrm>
            <a:off x="4368800" y="3606800"/>
            <a:ext cx="1320800" cy="558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49" name="Line 1065"/>
          <p:cNvSpPr>
            <a:spLocks noChangeShapeType="1"/>
          </p:cNvSpPr>
          <p:nvPr/>
        </p:nvSpPr>
        <p:spPr bwMode="auto">
          <a:xfrm>
            <a:off x="6197600" y="1778000"/>
            <a:ext cx="1397000" cy="14732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50" name="Line 1066"/>
          <p:cNvSpPr>
            <a:spLocks noChangeShapeType="1"/>
          </p:cNvSpPr>
          <p:nvPr/>
        </p:nvSpPr>
        <p:spPr bwMode="auto">
          <a:xfrm>
            <a:off x="6197600" y="2692400"/>
            <a:ext cx="1320800" cy="6350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51" name="Line 1067"/>
          <p:cNvSpPr>
            <a:spLocks noChangeShapeType="1"/>
          </p:cNvSpPr>
          <p:nvPr/>
        </p:nvSpPr>
        <p:spPr bwMode="auto">
          <a:xfrm>
            <a:off x="6197600" y="34290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52" name="Line 1068"/>
          <p:cNvSpPr>
            <a:spLocks noChangeShapeType="1"/>
          </p:cNvSpPr>
          <p:nvPr/>
        </p:nvSpPr>
        <p:spPr bwMode="auto">
          <a:xfrm flipV="1">
            <a:off x="6197600" y="3479800"/>
            <a:ext cx="1397000" cy="812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53" name="Line 1069"/>
          <p:cNvSpPr>
            <a:spLocks noChangeShapeType="1"/>
          </p:cNvSpPr>
          <p:nvPr/>
        </p:nvSpPr>
        <p:spPr bwMode="auto">
          <a:xfrm>
            <a:off x="6197600" y="25146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54" name="Line 1070"/>
          <p:cNvSpPr>
            <a:spLocks noChangeShapeType="1"/>
          </p:cNvSpPr>
          <p:nvPr/>
        </p:nvSpPr>
        <p:spPr bwMode="auto">
          <a:xfrm>
            <a:off x="6197600" y="2692400"/>
            <a:ext cx="1397000" cy="14732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55" name="Line 1071"/>
          <p:cNvSpPr>
            <a:spLocks noChangeShapeType="1"/>
          </p:cNvSpPr>
          <p:nvPr/>
        </p:nvSpPr>
        <p:spPr bwMode="auto">
          <a:xfrm>
            <a:off x="6197600" y="1701800"/>
            <a:ext cx="1397000" cy="7112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56" name="Line 1072"/>
          <p:cNvSpPr>
            <a:spLocks noChangeShapeType="1"/>
          </p:cNvSpPr>
          <p:nvPr/>
        </p:nvSpPr>
        <p:spPr bwMode="auto">
          <a:xfrm flipH="1">
            <a:off x="2432050" y="1682750"/>
            <a:ext cx="3194050" cy="6350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96657" name="Line 1073"/>
          <p:cNvSpPr>
            <a:spLocks noChangeShapeType="1"/>
          </p:cNvSpPr>
          <p:nvPr/>
        </p:nvSpPr>
        <p:spPr bwMode="auto">
          <a:xfrm flipH="1">
            <a:off x="2413000" y="3454400"/>
            <a:ext cx="3327400" cy="7874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58" name="Arc 1074"/>
          <p:cNvSpPr>
            <a:spLocks/>
          </p:cNvSpPr>
          <p:nvPr/>
        </p:nvSpPr>
        <p:spPr bwMode="auto">
          <a:xfrm>
            <a:off x="1093788" y="1398588"/>
            <a:ext cx="1117600" cy="1727200"/>
          </a:xfrm>
          <a:custGeom>
            <a:avLst/>
            <a:gdLst>
              <a:gd name="G0" fmla="+- 21600 0 0"/>
              <a:gd name="G1" fmla="+- 21600 0 0"/>
              <a:gd name="G2" fmla="+- 21600 0 0"/>
              <a:gd name="T0" fmla="*/ 0 w 21600"/>
              <a:gd name="T1" fmla="*/ 21600 h 21600"/>
              <a:gd name="T2" fmla="*/ 21569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2"/>
                  <a:pt x="9651" y="17"/>
                  <a:pt x="21569" y="0"/>
                </a:cubicBezTo>
              </a:path>
              <a:path w="21600" h="21600" stroke="0" extrusionOk="0">
                <a:moveTo>
                  <a:pt x="0" y="21600"/>
                </a:moveTo>
                <a:cubicBezTo>
                  <a:pt x="0" y="9682"/>
                  <a:pt x="9651" y="17"/>
                  <a:pt x="21569" y="0"/>
                </a:cubicBezTo>
                <a:lnTo>
                  <a:pt x="21600" y="21600"/>
                </a:lnTo>
                <a:close/>
              </a:path>
            </a:pathLst>
          </a:custGeom>
          <a:noFill/>
          <a:ln w="50800" cap="rnd">
            <a:solidFill>
              <a:schemeClr val="tx1"/>
            </a:solidFill>
            <a:round/>
            <a:headEnd type="triangle" w="med" len="med"/>
            <a:tailEnd/>
          </a:ln>
          <a:effectLst/>
        </p:spPr>
        <p:txBody>
          <a:bodyPr wrap="none" anchor="ctr"/>
          <a:lstStyle/>
          <a:p>
            <a:endParaRPr lang="en-US"/>
          </a:p>
        </p:txBody>
      </p:sp>
      <p:sp>
        <p:nvSpPr>
          <p:cNvPr id="196659" name="Arc 1075"/>
          <p:cNvSpPr>
            <a:spLocks/>
          </p:cNvSpPr>
          <p:nvPr/>
        </p:nvSpPr>
        <p:spPr bwMode="auto">
          <a:xfrm rot="10800000">
            <a:off x="1065213" y="3665538"/>
            <a:ext cx="1119187" cy="1727200"/>
          </a:xfrm>
          <a:custGeom>
            <a:avLst/>
            <a:gdLst>
              <a:gd name="G0" fmla="+- 31 0 0"/>
              <a:gd name="G1" fmla="+- 21600 0 0"/>
              <a:gd name="G2" fmla="+- 21600 0 0"/>
              <a:gd name="T0" fmla="*/ 0 w 21631"/>
              <a:gd name="T1" fmla="*/ 0 h 21600"/>
              <a:gd name="T2" fmla="*/ 21631 w 21631"/>
              <a:gd name="T3" fmla="*/ 21600 h 21600"/>
              <a:gd name="T4" fmla="*/ 31 w 21631"/>
              <a:gd name="T5" fmla="*/ 21600 h 21600"/>
            </a:gdLst>
            <a:ahLst/>
            <a:cxnLst>
              <a:cxn ang="0">
                <a:pos x="T0" y="T1"/>
              </a:cxn>
              <a:cxn ang="0">
                <a:pos x="T2" y="T3"/>
              </a:cxn>
              <a:cxn ang="0">
                <a:pos x="T4" y="T5"/>
              </a:cxn>
            </a:cxnLst>
            <a:rect l="0" t="0" r="r" b="b"/>
            <a:pathLst>
              <a:path w="21631" h="21600" fill="none" extrusionOk="0">
                <a:moveTo>
                  <a:pt x="0" y="0"/>
                </a:moveTo>
                <a:cubicBezTo>
                  <a:pt x="10" y="0"/>
                  <a:pt x="20" y="-1"/>
                  <a:pt x="31" y="0"/>
                </a:cubicBezTo>
                <a:cubicBezTo>
                  <a:pt x="11960" y="0"/>
                  <a:pt x="21631" y="9670"/>
                  <a:pt x="21631" y="21600"/>
                </a:cubicBezTo>
              </a:path>
              <a:path w="21631" h="21600" stroke="0" extrusionOk="0">
                <a:moveTo>
                  <a:pt x="0" y="0"/>
                </a:moveTo>
                <a:cubicBezTo>
                  <a:pt x="10" y="0"/>
                  <a:pt x="20" y="-1"/>
                  <a:pt x="31" y="0"/>
                </a:cubicBezTo>
                <a:cubicBezTo>
                  <a:pt x="11960" y="0"/>
                  <a:pt x="21631" y="9670"/>
                  <a:pt x="21631" y="21600"/>
                </a:cubicBezTo>
                <a:lnTo>
                  <a:pt x="31" y="21600"/>
                </a:lnTo>
                <a:close/>
              </a:path>
            </a:pathLst>
          </a:custGeom>
          <a:noFill/>
          <a:ln w="50800" cap="rnd">
            <a:solidFill>
              <a:schemeClr val="tx1"/>
            </a:solidFill>
            <a:round/>
            <a:headEnd/>
            <a:tailEnd type="triangle" w="med" len="med"/>
          </a:ln>
          <a:effectLst/>
        </p:spPr>
        <p:txBody>
          <a:bodyPr wrap="none" anchor="ctr"/>
          <a:lstStyle/>
          <a:p>
            <a:endParaRPr lang="en-US"/>
          </a:p>
        </p:txBody>
      </p:sp>
      <p:sp>
        <p:nvSpPr>
          <p:cNvPr id="196660" name="Arc 1076"/>
          <p:cNvSpPr>
            <a:spLocks/>
          </p:cNvSpPr>
          <p:nvPr/>
        </p:nvSpPr>
        <p:spPr bwMode="auto">
          <a:xfrm>
            <a:off x="1017588" y="1093788"/>
            <a:ext cx="1193800" cy="1955800"/>
          </a:xfrm>
          <a:custGeom>
            <a:avLst/>
            <a:gdLst>
              <a:gd name="G0" fmla="+- 21600 0 0"/>
              <a:gd name="G1" fmla="+- 21600 0 0"/>
              <a:gd name="G2" fmla="+- 21600 0 0"/>
              <a:gd name="T0" fmla="*/ 0 w 21600"/>
              <a:gd name="T1" fmla="*/ 21600 h 21600"/>
              <a:gd name="T2" fmla="*/ 21571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1"/>
                  <a:pt x="9652" y="16"/>
                  <a:pt x="21571" y="0"/>
                </a:cubicBezTo>
              </a:path>
              <a:path w="21600" h="21600" stroke="0" extrusionOk="0">
                <a:moveTo>
                  <a:pt x="0" y="21600"/>
                </a:moveTo>
                <a:cubicBezTo>
                  <a:pt x="0" y="9681"/>
                  <a:pt x="9652" y="16"/>
                  <a:pt x="21571" y="0"/>
                </a:cubicBezTo>
                <a:lnTo>
                  <a:pt x="21600" y="21600"/>
                </a:lnTo>
                <a:close/>
              </a:path>
            </a:pathLst>
          </a:custGeom>
          <a:noFill/>
          <a:ln w="50800" cap="rnd">
            <a:solidFill>
              <a:schemeClr val="tx1"/>
            </a:solidFill>
            <a:round/>
            <a:headEnd type="triangle" w="med" len="med"/>
            <a:tailEnd/>
          </a:ln>
          <a:effectLst/>
        </p:spPr>
        <p:txBody>
          <a:bodyPr wrap="none" anchor="ctr"/>
          <a:lstStyle/>
          <a:p>
            <a:endParaRPr lang="en-US"/>
          </a:p>
        </p:txBody>
      </p:sp>
      <p:sp>
        <p:nvSpPr>
          <p:cNvPr id="196661" name="Arc 1077"/>
          <p:cNvSpPr>
            <a:spLocks/>
          </p:cNvSpPr>
          <p:nvPr/>
        </p:nvSpPr>
        <p:spPr bwMode="auto">
          <a:xfrm>
            <a:off x="928688" y="776288"/>
            <a:ext cx="1282700" cy="2273300"/>
          </a:xfrm>
          <a:custGeom>
            <a:avLst/>
            <a:gdLst>
              <a:gd name="G0" fmla="+- 21600 0 0"/>
              <a:gd name="G1" fmla="+- 21600 0 0"/>
              <a:gd name="G2" fmla="+- 21600 0 0"/>
              <a:gd name="T0" fmla="*/ 0 w 21600"/>
              <a:gd name="T1" fmla="*/ 21600 h 21600"/>
              <a:gd name="T2" fmla="*/ 21573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1"/>
                  <a:pt x="9654" y="14"/>
                  <a:pt x="21573" y="0"/>
                </a:cubicBezTo>
              </a:path>
              <a:path w="21600" h="21600" stroke="0" extrusionOk="0">
                <a:moveTo>
                  <a:pt x="0" y="21600"/>
                </a:moveTo>
                <a:cubicBezTo>
                  <a:pt x="0" y="9681"/>
                  <a:pt x="9654" y="14"/>
                  <a:pt x="21573" y="0"/>
                </a:cubicBezTo>
                <a:lnTo>
                  <a:pt x="21600" y="21600"/>
                </a:lnTo>
                <a:close/>
              </a:path>
            </a:pathLst>
          </a:custGeom>
          <a:noFill/>
          <a:ln w="25400" cap="rnd">
            <a:solidFill>
              <a:schemeClr val="tx1"/>
            </a:solidFill>
            <a:round/>
            <a:headEnd type="triangle" w="med" len="med"/>
            <a:tailEnd/>
          </a:ln>
          <a:effectLst/>
        </p:spPr>
        <p:txBody>
          <a:bodyPr wrap="none" anchor="ctr"/>
          <a:lstStyle/>
          <a:p>
            <a:endParaRPr lang="en-US"/>
          </a:p>
        </p:txBody>
      </p:sp>
      <p:sp>
        <p:nvSpPr>
          <p:cNvPr id="196662" name="Arc 1078"/>
          <p:cNvSpPr>
            <a:spLocks/>
          </p:cNvSpPr>
          <p:nvPr/>
        </p:nvSpPr>
        <p:spPr bwMode="auto">
          <a:xfrm>
            <a:off x="852488" y="547688"/>
            <a:ext cx="1358900" cy="2425700"/>
          </a:xfrm>
          <a:custGeom>
            <a:avLst/>
            <a:gdLst>
              <a:gd name="G0" fmla="+- 21600 0 0"/>
              <a:gd name="G1" fmla="+- 21600 0 0"/>
              <a:gd name="G2" fmla="+- 21600 0 0"/>
              <a:gd name="T0" fmla="*/ 0 w 21600"/>
              <a:gd name="T1" fmla="*/ 21600 h 21600"/>
              <a:gd name="T2" fmla="*/ 21575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0"/>
                  <a:pt x="9655" y="13"/>
                  <a:pt x="21575" y="0"/>
                </a:cubicBezTo>
              </a:path>
              <a:path w="21600" h="21600" stroke="0" extrusionOk="0">
                <a:moveTo>
                  <a:pt x="0" y="21600"/>
                </a:moveTo>
                <a:cubicBezTo>
                  <a:pt x="0" y="9680"/>
                  <a:pt x="9655" y="13"/>
                  <a:pt x="21575" y="0"/>
                </a:cubicBezTo>
                <a:lnTo>
                  <a:pt x="21600" y="21600"/>
                </a:lnTo>
                <a:close/>
              </a:path>
            </a:pathLst>
          </a:custGeom>
          <a:noFill/>
          <a:ln w="25400" cap="rnd">
            <a:solidFill>
              <a:schemeClr val="tx1"/>
            </a:solidFill>
            <a:round/>
            <a:headEnd type="triangle" w="med" len="med"/>
            <a:tailEnd/>
          </a:ln>
          <a:effectLst/>
        </p:spPr>
        <p:txBody>
          <a:bodyPr wrap="none" anchor="ctr"/>
          <a:lstStyle/>
          <a:p>
            <a:endParaRPr lang="en-US"/>
          </a:p>
        </p:txBody>
      </p:sp>
      <p:sp>
        <p:nvSpPr>
          <p:cNvPr id="196663" name="Line 1079"/>
          <p:cNvSpPr>
            <a:spLocks noChangeShapeType="1"/>
          </p:cNvSpPr>
          <p:nvPr/>
        </p:nvSpPr>
        <p:spPr bwMode="auto">
          <a:xfrm flipH="1" flipV="1">
            <a:off x="2209800" y="1104900"/>
            <a:ext cx="1701800" cy="387350"/>
          </a:xfrm>
          <a:prstGeom prst="line">
            <a:avLst/>
          </a:prstGeom>
          <a:noFill/>
          <a:ln w="50800">
            <a:solidFill>
              <a:schemeClr val="tx1"/>
            </a:solidFill>
            <a:round/>
            <a:headEnd/>
            <a:tailEnd/>
          </a:ln>
          <a:effectLst/>
        </p:spPr>
        <p:txBody>
          <a:bodyPr wrap="none" anchor="ctr"/>
          <a:lstStyle/>
          <a:p>
            <a:endParaRPr lang="en-US"/>
          </a:p>
        </p:txBody>
      </p:sp>
      <p:sp>
        <p:nvSpPr>
          <p:cNvPr id="196664" name="Line 1080"/>
          <p:cNvSpPr>
            <a:spLocks noChangeShapeType="1"/>
          </p:cNvSpPr>
          <p:nvPr/>
        </p:nvSpPr>
        <p:spPr bwMode="auto">
          <a:xfrm flipH="1" flipV="1">
            <a:off x="2197100" y="787400"/>
            <a:ext cx="3587750" cy="730250"/>
          </a:xfrm>
          <a:prstGeom prst="line">
            <a:avLst/>
          </a:prstGeom>
          <a:noFill/>
          <a:ln w="25400">
            <a:solidFill>
              <a:schemeClr val="tx1"/>
            </a:solidFill>
            <a:round/>
            <a:headEnd/>
            <a:tailEnd/>
          </a:ln>
          <a:effectLst/>
        </p:spPr>
        <p:txBody>
          <a:bodyPr wrap="none" anchor="ctr"/>
          <a:lstStyle/>
          <a:p>
            <a:endParaRPr lang="en-US"/>
          </a:p>
        </p:txBody>
      </p:sp>
      <p:sp>
        <p:nvSpPr>
          <p:cNvPr id="196665" name="Arc 1081"/>
          <p:cNvSpPr>
            <a:spLocks/>
          </p:cNvSpPr>
          <p:nvPr/>
        </p:nvSpPr>
        <p:spPr bwMode="auto">
          <a:xfrm>
            <a:off x="2190750" y="547688"/>
            <a:ext cx="5473700" cy="18161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chemeClr val="tx1"/>
            </a:solidFill>
            <a:round/>
            <a:headEnd/>
            <a:tailEnd/>
          </a:ln>
          <a:effectLst/>
        </p:spPr>
        <p:txBody>
          <a:bodyPr wrap="none" anchor="ctr"/>
          <a:lstStyle/>
          <a:p>
            <a:endParaRPr lang="en-US"/>
          </a:p>
        </p:txBody>
      </p:sp>
      <p:sp>
        <p:nvSpPr>
          <p:cNvPr id="196666" name="Arc 1082"/>
          <p:cNvSpPr>
            <a:spLocks/>
          </p:cNvSpPr>
          <p:nvPr/>
        </p:nvSpPr>
        <p:spPr bwMode="auto">
          <a:xfrm rot="10800000">
            <a:off x="989013" y="3836988"/>
            <a:ext cx="1195387" cy="1955800"/>
          </a:xfrm>
          <a:custGeom>
            <a:avLst/>
            <a:gdLst>
              <a:gd name="G0" fmla="+- 29 0 0"/>
              <a:gd name="G1" fmla="+- 21600 0 0"/>
              <a:gd name="G2" fmla="+- 21600 0 0"/>
              <a:gd name="T0" fmla="*/ 0 w 21629"/>
              <a:gd name="T1" fmla="*/ 0 h 21600"/>
              <a:gd name="T2" fmla="*/ 21629 w 21629"/>
              <a:gd name="T3" fmla="*/ 21600 h 21600"/>
              <a:gd name="T4" fmla="*/ 29 w 21629"/>
              <a:gd name="T5" fmla="*/ 21600 h 21600"/>
            </a:gdLst>
            <a:ahLst/>
            <a:cxnLst>
              <a:cxn ang="0">
                <a:pos x="T0" y="T1"/>
              </a:cxn>
              <a:cxn ang="0">
                <a:pos x="T2" y="T3"/>
              </a:cxn>
              <a:cxn ang="0">
                <a:pos x="T4" y="T5"/>
              </a:cxn>
            </a:cxnLst>
            <a:rect l="0" t="0" r="r" b="b"/>
            <a:pathLst>
              <a:path w="21629" h="21600" fill="none" extrusionOk="0">
                <a:moveTo>
                  <a:pt x="0" y="0"/>
                </a:moveTo>
                <a:cubicBezTo>
                  <a:pt x="9" y="0"/>
                  <a:pt x="19" y="-1"/>
                  <a:pt x="29" y="0"/>
                </a:cubicBezTo>
                <a:cubicBezTo>
                  <a:pt x="11958" y="0"/>
                  <a:pt x="21629" y="9670"/>
                  <a:pt x="21629" y="21600"/>
                </a:cubicBezTo>
              </a:path>
              <a:path w="21629" h="21600" stroke="0" extrusionOk="0">
                <a:moveTo>
                  <a:pt x="0" y="0"/>
                </a:moveTo>
                <a:cubicBezTo>
                  <a:pt x="9" y="0"/>
                  <a:pt x="19" y="-1"/>
                  <a:pt x="29" y="0"/>
                </a:cubicBezTo>
                <a:cubicBezTo>
                  <a:pt x="11958" y="0"/>
                  <a:pt x="21629" y="9670"/>
                  <a:pt x="21629" y="21600"/>
                </a:cubicBezTo>
                <a:lnTo>
                  <a:pt x="29" y="21600"/>
                </a:lnTo>
                <a:close/>
              </a:path>
            </a:pathLst>
          </a:custGeom>
          <a:noFill/>
          <a:ln w="50800" cap="rnd">
            <a:solidFill>
              <a:schemeClr val="tx1"/>
            </a:solidFill>
            <a:round/>
            <a:headEnd/>
            <a:tailEnd type="triangle" w="med" len="med"/>
          </a:ln>
          <a:effectLst/>
        </p:spPr>
        <p:txBody>
          <a:bodyPr wrap="none" anchor="ctr"/>
          <a:lstStyle/>
          <a:p>
            <a:endParaRPr lang="en-US"/>
          </a:p>
        </p:txBody>
      </p:sp>
      <p:sp>
        <p:nvSpPr>
          <p:cNvPr id="196667" name="Line 1083"/>
          <p:cNvSpPr>
            <a:spLocks noChangeShapeType="1"/>
          </p:cNvSpPr>
          <p:nvPr/>
        </p:nvSpPr>
        <p:spPr bwMode="auto">
          <a:xfrm flipH="1">
            <a:off x="2184400" y="5340350"/>
            <a:ext cx="1746250" cy="425450"/>
          </a:xfrm>
          <a:prstGeom prst="line">
            <a:avLst/>
          </a:prstGeom>
          <a:noFill/>
          <a:ln w="50800">
            <a:solidFill>
              <a:schemeClr val="tx1"/>
            </a:solidFill>
            <a:round/>
            <a:headEnd/>
            <a:tailEnd/>
          </a:ln>
          <a:effectLst/>
        </p:spPr>
        <p:txBody>
          <a:bodyPr wrap="none" anchor="ctr"/>
          <a:lstStyle/>
          <a:p>
            <a:endParaRPr lang="en-US"/>
          </a:p>
        </p:txBody>
      </p:sp>
      <p:sp>
        <p:nvSpPr>
          <p:cNvPr id="196668" name="Arc 1084"/>
          <p:cNvSpPr>
            <a:spLocks/>
          </p:cNvSpPr>
          <p:nvPr/>
        </p:nvSpPr>
        <p:spPr bwMode="auto">
          <a:xfrm rot="10800000">
            <a:off x="912813" y="3748088"/>
            <a:ext cx="1284287" cy="2273300"/>
          </a:xfrm>
          <a:custGeom>
            <a:avLst/>
            <a:gdLst>
              <a:gd name="G0" fmla="+- 27 0 0"/>
              <a:gd name="G1" fmla="+- 21600 0 0"/>
              <a:gd name="G2" fmla="+- 21600 0 0"/>
              <a:gd name="T0" fmla="*/ 0 w 21627"/>
              <a:gd name="T1" fmla="*/ 0 h 21600"/>
              <a:gd name="T2" fmla="*/ 21627 w 21627"/>
              <a:gd name="T3" fmla="*/ 21600 h 21600"/>
              <a:gd name="T4" fmla="*/ 27 w 21627"/>
              <a:gd name="T5" fmla="*/ 21600 h 21600"/>
            </a:gdLst>
            <a:ahLst/>
            <a:cxnLst>
              <a:cxn ang="0">
                <a:pos x="T0" y="T1"/>
              </a:cxn>
              <a:cxn ang="0">
                <a:pos x="T2" y="T3"/>
              </a:cxn>
              <a:cxn ang="0">
                <a:pos x="T4" y="T5"/>
              </a:cxn>
            </a:cxnLst>
            <a:rect l="0" t="0" r="r" b="b"/>
            <a:pathLst>
              <a:path w="21627" h="21600" fill="none" extrusionOk="0">
                <a:moveTo>
                  <a:pt x="0" y="0"/>
                </a:moveTo>
                <a:cubicBezTo>
                  <a:pt x="9" y="0"/>
                  <a:pt x="18" y="-1"/>
                  <a:pt x="27" y="0"/>
                </a:cubicBezTo>
                <a:cubicBezTo>
                  <a:pt x="11956" y="0"/>
                  <a:pt x="21627" y="9670"/>
                  <a:pt x="21627" y="21600"/>
                </a:cubicBezTo>
              </a:path>
              <a:path w="21627" h="21600" stroke="0" extrusionOk="0">
                <a:moveTo>
                  <a:pt x="0" y="0"/>
                </a:moveTo>
                <a:cubicBezTo>
                  <a:pt x="9" y="0"/>
                  <a:pt x="18" y="-1"/>
                  <a:pt x="27" y="0"/>
                </a:cubicBezTo>
                <a:cubicBezTo>
                  <a:pt x="11956" y="0"/>
                  <a:pt x="21627" y="9670"/>
                  <a:pt x="21627" y="21600"/>
                </a:cubicBezTo>
                <a:lnTo>
                  <a:pt x="27" y="21600"/>
                </a:lnTo>
                <a:close/>
              </a:path>
            </a:pathLst>
          </a:custGeom>
          <a:noFill/>
          <a:ln w="25400" cap="rnd">
            <a:solidFill>
              <a:schemeClr val="tx1"/>
            </a:solidFill>
            <a:round/>
            <a:headEnd/>
            <a:tailEnd type="triangle" w="med" len="med"/>
          </a:ln>
          <a:effectLst/>
        </p:spPr>
        <p:txBody>
          <a:bodyPr wrap="none" anchor="ctr"/>
          <a:lstStyle/>
          <a:p>
            <a:endParaRPr lang="en-US"/>
          </a:p>
        </p:txBody>
      </p:sp>
      <p:sp>
        <p:nvSpPr>
          <p:cNvPr id="196669" name="Arc 1085"/>
          <p:cNvSpPr>
            <a:spLocks/>
          </p:cNvSpPr>
          <p:nvPr/>
        </p:nvSpPr>
        <p:spPr bwMode="auto">
          <a:xfrm>
            <a:off x="2133600" y="4495800"/>
            <a:ext cx="3797300" cy="1511300"/>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5400" cap="rnd">
            <a:solidFill>
              <a:schemeClr val="tx1"/>
            </a:solidFill>
            <a:round/>
            <a:headEnd/>
            <a:tailEnd/>
          </a:ln>
          <a:effectLst/>
        </p:spPr>
        <p:txBody>
          <a:bodyPr wrap="none" anchor="ctr"/>
          <a:lstStyle/>
          <a:p>
            <a:endParaRPr lang="en-US"/>
          </a:p>
        </p:txBody>
      </p:sp>
      <p:sp>
        <p:nvSpPr>
          <p:cNvPr id="196670" name="Arc 1086"/>
          <p:cNvSpPr>
            <a:spLocks/>
          </p:cNvSpPr>
          <p:nvPr/>
        </p:nvSpPr>
        <p:spPr bwMode="auto">
          <a:xfrm rot="10897290">
            <a:off x="876300" y="3862388"/>
            <a:ext cx="1360488" cy="2425700"/>
          </a:xfrm>
          <a:custGeom>
            <a:avLst/>
            <a:gdLst>
              <a:gd name="G0" fmla="+- 25 0 0"/>
              <a:gd name="G1" fmla="+- 21600 0 0"/>
              <a:gd name="G2" fmla="+- 21600 0 0"/>
              <a:gd name="T0" fmla="*/ 0 w 21625"/>
              <a:gd name="T1" fmla="*/ 0 h 21600"/>
              <a:gd name="T2" fmla="*/ 21625 w 21625"/>
              <a:gd name="T3" fmla="*/ 21600 h 21600"/>
              <a:gd name="T4" fmla="*/ 25 w 21625"/>
              <a:gd name="T5" fmla="*/ 21600 h 21600"/>
            </a:gdLst>
            <a:ahLst/>
            <a:cxnLst>
              <a:cxn ang="0">
                <a:pos x="T0" y="T1"/>
              </a:cxn>
              <a:cxn ang="0">
                <a:pos x="T2" y="T3"/>
              </a:cxn>
              <a:cxn ang="0">
                <a:pos x="T4" y="T5"/>
              </a:cxn>
            </a:cxnLst>
            <a:rect l="0" t="0" r="r" b="b"/>
            <a:pathLst>
              <a:path w="21625" h="21600" fill="none" extrusionOk="0">
                <a:moveTo>
                  <a:pt x="0" y="0"/>
                </a:moveTo>
                <a:cubicBezTo>
                  <a:pt x="8" y="0"/>
                  <a:pt x="16" y="-1"/>
                  <a:pt x="25" y="0"/>
                </a:cubicBezTo>
                <a:cubicBezTo>
                  <a:pt x="11954" y="0"/>
                  <a:pt x="21625" y="9670"/>
                  <a:pt x="21625" y="21600"/>
                </a:cubicBezTo>
              </a:path>
              <a:path w="21625" h="21600" stroke="0" extrusionOk="0">
                <a:moveTo>
                  <a:pt x="0" y="0"/>
                </a:moveTo>
                <a:cubicBezTo>
                  <a:pt x="8" y="0"/>
                  <a:pt x="16" y="-1"/>
                  <a:pt x="25" y="0"/>
                </a:cubicBezTo>
                <a:cubicBezTo>
                  <a:pt x="11954" y="0"/>
                  <a:pt x="21625" y="9670"/>
                  <a:pt x="21625" y="21600"/>
                </a:cubicBezTo>
                <a:lnTo>
                  <a:pt x="25" y="21600"/>
                </a:lnTo>
                <a:close/>
              </a:path>
            </a:pathLst>
          </a:custGeom>
          <a:noFill/>
          <a:ln w="25400" cap="rnd">
            <a:solidFill>
              <a:schemeClr val="tx1"/>
            </a:solidFill>
            <a:round/>
            <a:headEnd/>
            <a:tailEnd type="triangle" w="med" len="med"/>
          </a:ln>
          <a:effectLst/>
        </p:spPr>
        <p:txBody>
          <a:bodyPr wrap="none" anchor="ctr"/>
          <a:lstStyle/>
          <a:p>
            <a:endParaRPr lang="en-US"/>
          </a:p>
        </p:txBody>
      </p:sp>
      <p:sp>
        <p:nvSpPr>
          <p:cNvPr id="196671" name="Arc 1087"/>
          <p:cNvSpPr>
            <a:spLocks/>
          </p:cNvSpPr>
          <p:nvPr/>
        </p:nvSpPr>
        <p:spPr bwMode="auto">
          <a:xfrm rot="10891418">
            <a:off x="2254250" y="4562475"/>
            <a:ext cx="5521325" cy="1816100"/>
          </a:xfrm>
          <a:custGeom>
            <a:avLst/>
            <a:gdLst>
              <a:gd name="G0" fmla="+- 21600 0 0"/>
              <a:gd name="G1" fmla="+- 21600 0 0"/>
              <a:gd name="G2" fmla="+- 21600 0 0"/>
              <a:gd name="T0" fmla="*/ 0 w 21782"/>
              <a:gd name="T1" fmla="*/ 21600 h 21600"/>
              <a:gd name="T2" fmla="*/ 21782 w 21782"/>
              <a:gd name="T3" fmla="*/ 1 h 21600"/>
              <a:gd name="T4" fmla="*/ 21600 w 21782"/>
              <a:gd name="T5" fmla="*/ 21600 h 21600"/>
            </a:gdLst>
            <a:ahLst/>
            <a:cxnLst>
              <a:cxn ang="0">
                <a:pos x="T0" y="T1"/>
              </a:cxn>
              <a:cxn ang="0">
                <a:pos x="T2" y="T3"/>
              </a:cxn>
              <a:cxn ang="0">
                <a:pos x="T4" y="T5"/>
              </a:cxn>
            </a:cxnLst>
            <a:rect l="0" t="0" r="r" b="b"/>
            <a:pathLst>
              <a:path w="21782" h="21600" fill="none" extrusionOk="0">
                <a:moveTo>
                  <a:pt x="0" y="21600"/>
                </a:moveTo>
                <a:cubicBezTo>
                  <a:pt x="0" y="9670"/>
                  <a:pt x="9670" y="0"/>
                  <a:pt x="21600" y="0"/>
                </a:cubicBezTo>
                <a:cubicBezTo>
                  <a:pt x="21660" y="0"/>
                  <a:pt x="21721" y="0"/>
                  <a:pt x="21782" y="0"/>
                </a:cubicBezTo>
              </a:path>
              <a:path w="21782" h="21600" stroke="0" extrusionOk="0">
                <a:moveTo>
                  <a:pt x="0" y="21600"/>
                </a:moveTo>
                <a:cubicBezTo>
                  <a:pt x="0" y="9670"/>
                  <a:pt x="9670" y="0"/>
                  <a:pt x="21600" y="0"/>
                </a:cubicBezTo>
                <a:cubicBezTo>
                  <a:pt x="21660" y="0"/>
                  <a:pt x="21721" y="0"/>
                  <a:pt x="21782" y="0"/>
                </a:cubicBezTo>
                <a:lnTo>
                  <a:pt x="21600" y="21600"/>
                </a:lnTo>
                <a:close/>
              </a:path>
            </a:pathLst>
          </a:custGeom>
          <a:noFill/>
          <a:ln w="25400" cap="rnd">
            <a:solidFill>
              <a:schemeClr val="tx1"/>
            </a:solidFill>
            <a:round/>
            <a:headEnd/>
            <a:tailEnd/>
          </a:ln>
          <a:effectLst/>
        </p:spPr>
        <p:txBody>
          <a:bodyPr wrap="none" anchor="ctr"/>
          <a:lstStyle/>
          <a:p>
            <a:endParaRPr lang="en-US"/>
          </a:p>
        </p:txBody>
      </p:sp>
      <p:pic>
        <p:nvPicPr>
          <p:cNvPr id="196672" name="Picture 1088" descr="A:\images\Slide_2.jpg"/>
          <p:cNvPicPr>
            <a:picLocks noChangeAspect="1" noChangeArrowheads="1"/>
          </p:cNvPicPr>
          <p:nvPr/>
        </p:nvPicPr>
        <p:blipFill>
          <a:blip r:embed="rId3" cstate="print"/>
          <a:srcRect l="-23" r="885" b="893"/>
          <a:stretch>
            <a:fillRect/>
          </a:stretch>
        </p:blipFill>
        <p:spPr bwMode="auto">
          <a:xfrm>
            <a:off x="1911350" y="1238250"/>
            <a:ext cx="728663" cy="762000"/>
          </a:xfrm>
          <a:prstGeom prst="rect">
            <a:avLst/>
          </a:prstGeom>
          <a:noFill/>
        </p:spPr>
      </p:pic>
      <p:pic>
        <p:nvPicPr>
          <p:cNvPr id="196674" name="Picture 1090" descr="A:\782.JPG"/>
          <p:cNvPicPr>
            <a:picLocks noChangeAspect="1" noChangeArrowheads="1"/>
          </p:cNvPicPr>
          <p:nvPr/>
        </p:nvPicPr>
        <p:blipFill>
          <a:blip r:embed="rId4" cstate="print"/>
          <a:srcRect/>
          <a:stretch>
            <a:fillRect/>
          </a:stretch>
        </p:blipFill>
        <p:spPr bwMode="auto">
          <a:xfrm>
            <a:off x="1752600" y="3886200"/>
            <a:ext cx="1143000" cy="685800"/>
          </a:xfrm>
          <a:prstGeom prst="rect">
            <a:avLst/>
          </a:prstGeom>
          <a:noFill/>
        </p:spPr>
      </p:pic>
      <p:pic>
        <p:nvPicPr>
          <p:cNvPr id="196675" name="Picture 1091" descr="A:\785.JPG"/>
          <p:cNvPicPr>
            <a:picLocks noChangeAspect="1" noChangeArrowheads="1"/>
          </p:cNvPicPr>
          <p:nvPr/>
        </p:nvPicPr>
        <p:blipFill>
          <a:blip r:embed="rId5" cstate="print"/>
          <a:srcRect/>
          <a:stretch>
            <a:fillRect/>
          </a:stretch>
        </p:blipFill>
        <p:spPr bwMode="auto">
          <a:xfrm>
            <a:off x="1752600" y="2949575"/>
            <a:ext cx="1066800" cy="750888"/>
          </a:xfrm>
          <a:prstGeom prst="rect">
            <a:avLst/>
          </a:prstGeom>
          <a:noFill/>
        </p:spPr>
      </p:pic>
      <p:pic>
        <p:nvPicPr>
          <p:cNvPr id="196676" name="Picture 1092" descr="A:\aphelenchus.jpg"/>
          <p:cNvPicPr>
            <a:picLocks noChangeAspect="1" noChangeArrowheads="1"/>
          </p:cNvPicPr>
          <p:nvPr/>
        </p:nvPicPr>
        <p:blipFill>
          <a:blip r:embed="rId6" cstate="print"/>
          <a:srcRect/>
          <a:stretch>
            <a:fillRect/>
          </a:stretch>
        </p:blipFill>
        <p:spPr bwMode="auto">
          <a:xfrm>
            <a:off x="3429000" y="3062288"/>
            <a:ext cx="1143000" cy="677862"/>
          </a:xfrm>
          <a:prstGeom prst="rect">
            <a:avLst/>
          </a:prstGeom>
          <a:noFill/>
        </p:spPr>
      </p:pic>
      <p:sp>
        <p:nvSpPr>
          <p:cNvPr id="196677" name="Text Box 1093"/>
          <p:cNvSpPr txBox="1">
            <a:spLocks noChangeArrowheads="1"/>
          </p:cNvSpPr>
          <p:nvPr/>
        </p:nvSpPr>
        <p:spPr bwMode="auto">
          <a:xfrm>
            <a:off x="0" y="-2232"/>
            <a:ext cx="5334000" cy="461665"/>
          </a:xfrm>
          <a:prstGeom prst="rect">
            <a:avLst/>
          </a:prstGeom>
          <a:noFill/>
          <a:ln w="12700">
            <a:noFill/>
            <a:miter lim="800000"/>
            <a:headEnd/>
            <a:tailEnd/>
          </a:ln>
          <a:effectLst/>
        </p:spPr>
        <p:txBody>
          <a:bodyPr wrap="square" anchor="ctr">
            <a:spAutoFit/>
          </a:bodyPr>
          <a:lstStyle/>
          <a:p>
            <a:r>
              <a:rPr lang="en-US" sz="2400" dirty="0" err="1" smtClean="0"/>
              <a:t>Condición</a:t>
            </a:r>
            <a:r>
              <a:rPr lang="en-US" sz="2400" dirty="0" smtClean="0"/>
              <a:t> basal </a:t>
            </a:r>
            <a:r>
              <a:rPr lang="en-US" sz="2400" i="0" dirty="0" smtClean="0"/>
              <a:t>– </a:t>
            </a:r>
            <a:r>
              <a:rPr lang="en-US" sz="2400" i="0" dirty="0" err="1" smtClean="0"/>
              <a:t>que</a:t>
            </a:r>
            <a:r>
              <a:rPr lang="en-US" sz="2400" i="0" dirty="0" smtClean="0"/>
              <a:t> </a:t>
            </a:r>
            <a:r>
              <a:rPr lang="en-US" sz="2400" i="0" dirty="0" err="1" smtClean="0"/>
              <a:t>falta</a:t>
            </a:r>
            <a:r>
              <a:rPr lang="en-US" sz="2400" i="0" dirty="0" smtClean="0"/>
              <a:t>?</a:t>
            </a:r>
            <a:endParaRPr lang="en-US" sz="2400" i="0" dirty="0">
              <a:latin typeface="Times New Roman" pitchFamily="18" charset="0"/>
            </a:endParaRPr>
          </a:p>
        </p:txBody>
      </p:sp>
      <p:pic>
        <p:nvPicPr>
          <p:cNvPr id="196678" name="Picture 1094"/>
          <p:cNvPicPr>
            <a:picLocks noChangeAspect="1" noChangeArrowheads="1"/>
          </p:cNvPicPr>
          <p:nvPr/>
        </p:nvPicPr>
        <p:blipFill>
          <a:blip r:embed="rId7" cstate="print"/>
          <a:srcRect/>
          <a:stretch>
            <a:fillRect/>
          </a:stretch>
        </p:blipFill>
        <p:spPr bwMode="auto">
          <a:xfrm>
            <a:off x="3744913" y="3813175"/>
            <a:ext cx="831850" cy="919163"/>
          </a:xfrm>
          <a:prstGeom prst="rect">
            <a:avLst/>
          </a:prstGeom>
          <a:noFill/>
          <a:ln w="12700">
            <a:noFill/>
            <a:miter lim="800000"/>
            <a:headEnd/>
            <a:tailEnd/>
          </a:ln>
          <a:effectLst/>
        </p:spPr>
      </p:pic>
    </p:spTree>
    <p:extLst>
      <p:ext uri="{BB962C8B-B14F-4D97-AF65-F5344CB8AC3E}">
        <p14:creationId xmlns:p14="http://schemas.microsoft.com/office/powerpoint/2010/main" val="3758457341"/>
      </p:ext>
    </p:extLst>
  </p:cSld>
  <p:clrMapOvr>
    <a:masterClrMapping/>
  </p:clrMapOvr>
  <p:transition spd="slow">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extBox 75"/>
          <p:cNvSpPr txBox="1"/>
          <p:nvPr/>
        </p:nvSpPr>
        <p:spPr>
          <a:xfrm>
            <a:off x="0" y="-19110"/>
            <a:ext cx="6042295" cy="400110"/>
          </a:xfrm>
          <a:prstGeom prst="rect">
            <a:avLst/>
          </a:prstGeom>
          <a:noFill/>
        </p:spPr>
        <p:txBody>
          <a:bodyPr wrap="none" rtlCol="0">
            <a:spAutoFit/>
          </a:bodyPr>
          <a:lstStyle/>
          <a:p>
            <a:r>
              <a:rPr lang="en-US" sz="2000" b="1" dirty="0" smtClean="0"/>
              <a:t>Soil Ecosystem Complexity:  the Need for </a:t>
            </a:r>
            <a:r>
              <a:rPr lang="en-US" sz="2000" b="1" dirty="0" err="1" smtClean="0"/>
              <a:t>Bioindicators</a:t>
            </a:r>
            <a:endParaRPr lang="en-US" sz="2000" b="1" dirty="0"/>
          </a:p>
        </p:txBody>
      </p:sp>
      <p:grpSp>
        <p:nvGrpSpPr>
          <p:cNvPr id="2" name="Group 1"/>
          <p:cNvGrpSpPr/>
          <p:nvPr/>
        </p:nvGrpSpPr>
        <p:grpSpPr>
          <a:xfrm>
            <a:off x="1122218" y="609600"/>
            <a:ext cx="6816436" cy="5796663"/>
            <a:chOff x="2327564" y="890648"/>
            <a:chExt cx="6816436" cy="5796663"/>
          </a:xfrm>
        </p:grpSpPr>
        <p:pic>
          <p:nvPicPr>
            <p:cNvPr id="3" name="Picture 2" descr="C:\Users\hferris\Documents\SICN 2014\soil-pyramid2.jpg"/>
            <p:cNvPicPr>
              <a:picLocks noChangeAspect="1" noChangeArrowheads="1"/>
            </p:cNvPicPr>
            <p:nvPr/>
          </p:nvPicPr>
          <p:blipFill rotWithShape="1">
            <a:blip r:embed="rId2">
              <a:extLst>
                <a:ext uri="{28A0092B-C50C-407E-A947-70E740481C1C}">
                  <a14:useLocalDpi xmlns:a14="http://schemas.microsoft.com/office/drawing/2010/main" val="0"/>
                </a:ext>
              </a:extLst>
            </a:blip>
            <a:srcRect l="25454" t="11048"/>
            <a:stretch/>
          </p:blipFill>
          <p:spPr bwMode="auto">
            <a:xfrm>
              <a:off x="2327564" y="890648"/>
              <a:ext cx="6816436" cy="57966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327564" y="1295400"/>
              <a:ext cx="415636"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Rectangle 66"/>
          <p:cNvSpPr/>
          <p:nvPr/>
        </p:nvSpPr>
        <p:spPr>
          <a:xfrm>
            <a:off x="0" y="0"/>
            <a:ext cx="9144000" cy="6858000"/>
          </a:xfrm>
          <a:prstGeom prst="rect">
            <a:avLst/>
          </a:prstGeom>
          <a:solidFill>
            <a:srgbClr val="FFE38B">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0" y="152400"/>
            <a:ext cx="8986264" cy="6545997"/>
            <a:chOff x="0" y="152400"/>
            <a:chExt cx="8986264" cy="6545997"/>
          </a:xfrm>
        </p:grpSpPr>
        <p:sp>
          <p:nvSpPr>
            <p:cNvPr id="36" name="Rectangle 24"/>
            <p:cNvSpPr>
              <a:spLocks noChangeArrowheads="1"/>
            </p:cNvSpPr>
            <p:nvPr/>
          </p:nvSpPr>
          <p:spPr bwMode="auto">
            <a:xfrm>
              <a:off x="0" y="1371600"/>
              <a:ext cx="4495800" cy="609600"/>
            </a:xfrm>
            <a:prstGeom prst="rect">
              <a:avLst/>
            </a:prstGeom>
            <a:noFill/>
            <a:ln w="9525">
              <a:noFill/>
              <a:miter lim="800000"/>
              <a:headEnd/>
              <a:tailEnd/>
            </a:ln>
          </p:spPr>
          <p:txBody>
            <a:bodyPr anchor="ctr"/>
            <a:lstStyle/>
            <a:p>
              <a:r>
                <a:rPr lang="en-US" sz="2400" dirty="0">
                  <a:solidFill>
                    <a:schemeClr val="tx2"/>
                  </a:solidFill>
                </a:rPr>
                <a:t>Colonizer-</a:t>
              </a:r>
              <a:r>
                <a:rPr lang="en-US" sz="2400" dirty="0" err="1">
                  <a:solidFill>
                    <a:schemeClr val="tx2"/>
                  </a:solidFill>
                </a:rPr>
                <a:t>persister</a:t>
              </a:r>
              <a:r>
                <a:rPr lang="en-US" sz="2400" dirty="0">
                  <a:solidFill>
                    <a:schemeClr val="tx2"/>
                  </a:solidFill>
                </a:rPr>
                <a:t> Series</a:t>
              </a:r>
            </a:p>
          </p:txBody>
        </p:sp>
        <p:grpSp>
          <p:nvGrpSpPr>
            <p:cNvPr id="37" name="Group 36"/>
            <p:cNvGrpSpPr/>
            <p:nvPr/>
          </p:nvGrpSpPr>
          <p:grpSpPr>
            <a:xfrm>
              <a:off x="228600" y="152400"/>
              <a:ext cx="8757664" cy="6545997"/>
              <a:chOff x="228600" y="152400"/>
              <a:chExt cx="8757664" cy="6545997"/>
            </a:xfrm>
          </p:grpSpPr>
          <p:pic>
            <p:nvPicPr>
              <p:cNvPr id="38" name="Picture 15"/>
              <p:cNvPicPr>
                <a:picLocks noChangeAspect="1" noChangeArrowheads="1"/>
              </p:cNvPicPr>
              <p:nvPr/>
            </p:nvPicPr>
            <p:blipFill>
              <a:blip r:embed="rId3" cstate="print">
                <a:lum bright="6000"/>
              </a:blip>
              <a:srcRect/>
              <a:stretch>
                <a:fillRect/>
              </a:stretch>
            </p:blipFill>
            <p:spPr bwMode="auto">
              <a:xfrm>
                <a:off x="2362200" y="3402013"/>
                <a:ext cx="1917700" cy="1270000"/>
              </a:xfrm>
              <a:prstGeom prst="rect">
                <a:avLst/>
              </a:prstGeom>
              <a:noFill/>
              <a:ln w="12700">
                <a:noFill/>
                <a:miter lim="800000"/>
                <a:headEnd/>
                <a:tailEnd/>
              </a:ln>
            </p:spPr>
          </p:pic>
          <p:grpSp>
            <p:nvGrpSpPr>
              <p:cNvPr id="39" name="Group 38"/>
              <p:cNvGrpSpPr/>
              <p:nvPr/>
            </p:nvGrpSpPr>
            <p:grpSpPr>
              <a:xfrm>
                <a:off x="228600" y="152400"/>
                <a:ext cx="8757664" cy="6545997"/>
                <a:chOff x="228600" y="152400"/>
                <a:chExt cx="8757664" cy="6545997"/>
              </a:xfrm>
            </p:grpSpPr>
            <p:pic>
              <p:nvPicPr>
                <p:cNvPr id="40" name="Picture 20" descr="cruznema"/>
                <p:cNvPicPr>
                  <a:picLocks noChangeAspect="1" noChangeArrowheads="1"/>
                </p:cNvPicPr>
                <p:nvPr/>
              </p:nvPicPr>
              <p:blipFill>
                <a:blip r:embed="rId4" cstate="print"/>
                <a:srcRect/>
                <a:stretch>
                  <a:fillRect/>
                </a:stretch>
              </p:blipFill>
              <p:spPr bwMode="auto">
                <a:xfrm>
                  <a:off x="228600" y="2252663"/>
                  <a:ext cx="1828800" cy="1176337"/>
                </a:xfrm>
                <a:prstGeom prst="rect">
                  <a:avLst/>
                </a:prstGeom>
                <a:noFill/>
                <a:ln w="19050">
                  <a:solidFill>
                    <a:srgbClr val="000000"/>
                  </a:solidFill>
                  <a:miter lim="800000"/>
                  <a:headEnd/>
                  <a:tailEnd/>
                </a:ln>
              </p:spPr>
            </p:pic>
            <p:grpSp>
              <p:nvGrpSpPr>
                <p:cNvPr id="41" name="Group 17"/>
                <p:cNvGrpSpPr>
                  <a:grpSpLocks/>
                </p:cNvGrpSpPr>
                <p:nvPr/>
              </p:nvGrpSpPr>
              <p:grpSpPr bwMode="auto">
                <a:xfrm>
                  <a:off x="5257800" y="1414463"/>
                  <a:ext cx="3124200" cy="3843337"/>
                  <a:chOff x="4368" y="908"/>
                  <a:chExt cx="1392" cy="2037"/>
                </a:xfrm>
              </p:grpSpPr>
              <p:pic>
                <p:nvPicPr>
                  <p:cNvPr id="65" name="Picture 18"/>
                  <p:cNvPicPr>
                    <a:picLocks noChangeAspect="1" noChangeArrowheads="1"/>
                  </p:cNvPicPr>
                  <p:nvPr/>
                </p:nvPicPr>
                <p:blipFill>
                  <a:blip r:embed="rId5" cstate="print">
                    <a:lum bright="24000"/>
                  </a:blip>
                  <a:srcRect/>
                  <a:stretch>
                    <a:fillRect/>
                  </a:stretch>
                </p:blipFill>
                <p:spPr bwMode="auto">
                  <a:xfrm>
                    <a:off x="4368" y="1920"/>
                    <a:ext cx="1392" cy="1025"/>
                  </a:xfrm>
                  <a:prstGeom prst="rect">
                    <a:avLst/>
                  </a:prstGeom>
                  <a:noFill/>
                  <a:ln w="12700">
                    <a:noFill/>
                    <a:miter lim="800000"/>
                    <a:headEnd/>
                    <a:tailEnd/>
                  </a:ln>
                </p:spPr>
              </p:pic>
              <p:pic>
                <p:nvPicPr>
                  <p:cNvPr id="66" name="Picture 19" descr="Dorylaimus"/>
                  <p:cNvPicPr>
                    <a:picLocks noChangeAspect="1" noChangeArrowheads="1"/>
                  </p:cNvPicPr>
                  <p:nvPr/>
                </p:nvPicPr>
                <p:blipFill>
                  <a:blip r:embed="rId6" cstate="print"/>
                  <a:srcRect/>
                  <a:stretch>
                    <a:fillRect/>
                  </a:stretch>
                </p:blipFill>
                <p:spPr bwMode="auto">
                  <a:xfrm>
                    <a:off x="4368" y="908"/>
                    <a:ext cx="1392" cy="1044"/>
                  </a:xfrm>
                  <a:prstGeom prst="rect">
                    <a:avLst/>
                  </a:prstGeom>
                  <a:noFill/>
                  <a:ln w="9525">
                    <a:noFill/>
                    <a:miter lim="800000"/>
                    <a:headEnd/>
                    <a:tailEnd/>
                  </a:ln>
                </p:spPr>
              </p:pic>
            </p:grpSp>
            <p:pic>
              <p:nvPicPr>
                <p:cNvPr id="42" name="Picture 16"/>
                <p:cNvPicPr>
                  <a:picLocks noChangeAspect="1" noChangeArrowheads="1"/>
                </p:cNvPicPr>
                <p:nvPr/>
              </p:nvPicPr>
              <p:blipFill>
                <a:blip r:embed="rId7" cstate="print"/>
                <a:srcRect/>
                <a:stretch>
                  <a:fillRect/>
                </a:stretch>
              </p:blipFill>
              <p:spPr bwMode="auto">
                <a:xfrm>
                  <a:off x="2438400" y="1981200"/>
                  <a:ext cx="1762125" cy="1436688"/>
                </a:xfrm>
                <a:prstGeom prst="rect">
                  <a:avLst/>
                </a:prstGeom>
                <a:noFill/>
                <a:ln w="12700">
                  <a:noFill/>
                  <a:miter lim="800000"/>
                  <a:headEnd/>
                  <a:tailEnd/>
                </a:ln>
              </p:spPr>
            </p:pic>
            <p:grpSp>
              <p:nvGrpSpPr>
                <p:cNvPr id="43" name="Group 27"/>
                <p:cNvGrpSpPr>
                  <a:grpSpLocks/>
                </p:cNvGrpSpPr>
                <p:nvPr/>
              </p:nvGrpSpPr>
              <p:grpSpPr bwMode="auto">
                <a:xfrm>
                  <a:off x="879475" y="152400"/>
                  <a:ext cx="7239000" cy="1143000"/>
                  <a:chOff x="554" y="1708"/>
                  <a:chExt cx="4560" cy="720"/>
                </a:xfrm>
              </p:grpSpPr>
              <p:sp>
                <p:nvSpPr>
                  <p:cNvPr id="49" name="Rectangle 2"/>
                  <p:cNvSpPr>
                    <a:spLocks noChangeArrowheads="1"/>
                  </p:cNvSpPr>
                  <p:nvPr/>
                </p:nvSpPr>
                <p:spPr bwMode="auto">
                  <a:xfrm>
                    <a:off x="554" y="1708"/>
                    <a:ext cx="720" cy="384"/>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800"/>
                  </a:p>
                </p:txBody>
              </p:sp>
              <p:sp>
                <p:nvSpPr>
                  <p:cNvPr id="50" name="Rectangle 3"/>
                  <p:cNvSpPr>
                    <a:spLocks noChangeArrowheads="1"/>
                  </p:cNvSpPr>
                  <p:nvPr/>
                </p:nvSpPr>
                <p:spPr bwMode="auto">
                  <a:xfrm>
                    <a:off x="1514" y="1708"/>
                    <a:ext cx="720" cy="384"/>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800"/>
                  </a:p>
                </p:txBody>
              </p:sp>
              <p:sp>
                <p:nvSpPr>
                  <p:cNvPr id="51" name="Rectangle 4"/>
                  <p:cNvSpPr>
                    <a:spLocks noChangeArrowheads="1"/>
                  </p:cNvSpPr>
                  <p:nvPr/>
                </p:nvSpPr>
                <p:spPr bwMode="auto">
                  <a:xfrm>
                    <a:off x="2450" y="1708"/>
                    <a:ext cx="720" cy="384"/>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800"/>
                  </a:p>
                </p:txBody>
              </p:sp>
              <p:sp>
                <p:nvSpPr>
                  <p:cNvPr id="52" name="Rectangle 5"/>
                  <p:cNvSpPr>
                    <a:spLocks noChangeArrowheads="1"/>
                  </p:cNvSpPr>
                  <p:nvPr/>
                </p:nvSpPr>
                <p:spPr bwMode="auto">
                  <a:xfrm>
                    <a:off x="3434" y="1708"/>
                    <a:ext cx="720" cy="384"/>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800"/>
                  </a:p>
                </p:txBody>
              </p:sp>
              <p:sp>
                <p:nvSpPr>
                  <p:cNvPr id="53" name="Rectangle 6"/>
                  <p:cNvSpPr>
                    <a:spLocks noChangeArrowheads="1"/>
                  </p:cNvSpPr>
                  <p:nvPr/>
                </p:nvSpPr>
                <p:spPr bwMode="auto">
                  <a:xfrm>
                    <a:off x="4394" y="1708"/>
                    <a:ext cx="720" cy="384"/>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800"/>
                  </a:p>
                </p:txBody>
              </p:sp>
              <p:sp>
                <p:nvSpPr>
                  <p:cNvPr id="54" name="Line 7"/>
                  <p:cNvSpPr>
                    <a:spLocks noChangeShapeType="1"/>
                  </p:cNvSpPr>
                  <p:nvPr/>
                </p:nvSpPr>
                <p:spPr bwMode="auto">
                  <a:xfrm>
                    <a:off x="890" y="2428"/>
                    <a:ext cx="3888" cy="0"/>
                  </a:xfrm>
                  <a:prstGeom prst="line">
                    <a:avLst/>
                  </a:prstGeom>
                  <a:noFill/>
                  <a:ln w="9525">
                    <a:solidFill>
                      <a:schemeClr val="tx1"/>
                    </a:solidFill>
                    <a:round/>
                    <a:headEnd/>
                    <a:tailEnd/>
                  </a:ln>
                </p:spPr>
                <p:txBody>
                  <a:bodyPr wrap="none" anchor="ctr"/>
                  <a:lstStyle/>
                  <a:p>
                    <a:endParaRPr lang="en-US"/>
                  </a:p>
                </p:txBody>
              </p:sp>
              <p:sp>
                <p:nvSpPr>
                  <p:cNvPr id="55" name="Line 8"/>
                  <p:cNvSpPr>
                    <a:spLocks noChangeShapeType="1"/>
                  </p:cNvSpPr>
                  <p:nvPr/>
                </p:nvSpPr>
                <p:spPr bwMode="auto">
                  <a:xfrm flipH="1" flipV="1">
                    <a:off x="893" y="2284"/>
                    <a:ext cx="0" cy="144"/>
                  </a:xfrm>
                  <a:prstGeom prst="line">
                    <a:avLst/>
                  </a:prstGeom>
                  <a:noFill/>
                  <a:ln w="9525">
                    <a:solidFill>
                      <a:schemeClr val="tx1"/>
                    </a:solidFill>
                    <a:round/>
                    <a:headEnd/>
                    <a:tailEnd/>
                  </a:ln>
                </p:spPr>
                <p:txBody>
                  <a:bodyPr wrap="none" anchor="ctr"/>
                  <a:lstStyle/>
                  <a:p>
                    <a:endParaRPr lang="en-US"/>
                  </a:p>
                </p:txBody>
              </p:sp>
              <p:sp>
                <p:nvSpPr>
                  <p:cNvPr id="56" name="Line 9"/>
                  <p:cNvSpPr>
                    <a:spLocks noChangeShapeType="1"/>
                  </p:cNvSpPr>
                  <p:nvPr/>
                </p:nvSpPr>
                <p:spPr bwMode="auto">
                  <a:xfrm flipH="1" flipV="1">
                    <a:off x="1853" y="2284"/>
                    <a:ext cx="0" cy="144"/>
                  </a:xfrm>
                  <a:prstGeom prst="line">
                    <a:avLst/>
                  </a:prstGeom>
                  <a:noFill/>
                  <a:ln w="9525">
                    <a:solidFill>
                      <a:schemeClr val="tx1"/>
                    </a:solidFill>
                    <a:round/>
                    <a:headEnd/>
                    <a:tailEnd/>
                  </a:ln>
                </p:spPr>
                <p:txBody>
                  <a:bodyPr wrap="none" anchor="ctr"/>
                  <a:lstStyle/>
                  <a:p>
                    <a:endParaRPr lang="en-US"/>
                  </a:p>
                </p:txBody>
              </p:sp>
              <p:sp>
                <p:nvSpPr>
                  <p:cNvPr id="57" name="Line 10"/>
                  <p:cNvSpPr>
                    <a:spLocks noChangeShapeType="1"/>
                  </p:cNvSpPr>
                  <p:nvPr/>
                </p:nvSpPr>
                <p:spPr bwMode="auto">
                  <a:xfrm flipH="1" flipV="1">
                    <a:off x="2789" y="2284"/>
                    <a:ext cx="0" cy="144"/>
                  </a:xfrm>
                  <a:prstGeom prst="line">
                    <a:avLst/>
                  </a:prstGeom>
                  <a:noFill/>
                  <a:ln w="9525">
                    <a:solidFill>
                      <a:schemeClr val="tx1"/>
                    </a:solidFill>
                    <a:round/>
                    <a:headEnd/>
                    <a:tailEnd/>
                  </a:ln>
                </p:spPr>
                <p:txBody>
                  <a:bodyPr wrap="none" anchor="ctr"/>
                  <a:lstStyle/>
                  <a:p>
                    <a:endParaRPr lang="en-US"/>
                  </a:p>
                </p:txBody>
              </p:sp>
              <p:sp>
                <p:nvSpPr>
                  <p:cNvPr id="58" name="Line 11"/>
                  <p:cNvSpPr>
                    <a:spLocks noChangeShapeType="1"/>
                  </p:cNvSpPr>
                  <p:nvPr/>
                </p:nvSpPr>
                <p:spPr bwMode="auto">
                  <a:xfrm flipH="1" flipV="1">
                    <a:off x="3773" y="2284"/>
                    <a:ext cx="0" cy="144"/>
                  </a:xfrm>
                  <a:prstGeom prst="line">
                    <a:avLst/>
                  </a:prstGeom>
                  <a:noFill/>
                  <a:ln w="9525">
                    <a:solidFill>
                      <a:schemeClr val="tx1"/>
                    </a:solidFill>
                    <a:round/>
                    <a:headEnd/>
                    <a:tailEnd/>
                  </a:ln>
                </p:spPr>
                <p:txBody>
                  <a:bodyPr wrap="none" anchor="ctr"/>
                  <a:lstStyle/>
                  <a:p>
                    <a:endParaRPr lang="en-US"/>
                  </a:p>
                </p:txBody>
              </p:sp>
              <p:sp>
                <p:nvSpPr>
                  <p:cNvPr id="59" name="Line 12"/>
                  <p:cNvSpPr>
                    <a:spLocks noChangeShapeType="1"/>
                  </p:cNvSpPr>
                  <p:nvPr/>
                </p:nvSpPr>
                <p:spPr bwMode="auto">
                  <a:xfrm flipH="1" flipV="1">
                    <a:off x="4733" y="2284"/>
                    <a:ext cx="0" cy="144"/>
                  </a:xfrm>
                  <a:prstGeom prst="line">
                    <a:avLst/>
                  </a:prstGeom>
                  <a:noFill/>
                  <a:ln w="9525">
                    <a:solidFill>
                      <a:schemeClr val="tx1"/>
                    </a:solidFill>
                    <a:round/>
                    <a:headEnd/>
                    <a:tailEnd/>
                  </a:ln>
                </p:spPr>
                <p:txBody>
                  <a:bodyPr wrap="none" anchor="ctr"/>
                  <a:lstStyle/>
                  <a:p>
                    <a:endParaRPr lang="en-US"/>
                  </a:p>
                </p:txBody>
              </p:sp>
              <p:sp>
                <p:nvSpPr>
                  <p:cNvPr id="60" name="Text Box 13"/>
                  <p:cNvSpPr txBox="1">
                    <a:spLocks noChangeArrowheads="1"/>
                  </p:cNvSpPr>
                  <p:nvPr/>
                </p:nvSpPr>
                <p:spPr bwMode="auto">
                  <a:xfrm>
                    <a:off x="799" y="2092"/>
                    <a:ext cx="187" cy="212"/>
                  </a:xfrm>
                  <a:prstGeom prst="rect">
                    <a:avLst/>
                  </a:prstGeom>
                  <a:noFill/>
                  <a:ln w="9525">
                    <a:noFill/>
                    <a:miter lim="800000"/>
                    <a:headEnd/>
                    <a:tailEnd/>
                  </a:ln>
                </p:spPr>
                <p:txBody>
                  <a:bodyPr wrap="none">
                    <a:spAutoFit/>
                  </a:bodyPr>
                  <a:lstStyle/>
                  <a:p>
                    <a:pPr eaLnBrk="0" hangingPunct="0"/>
                    <a:r>
                      <a:rPr lang="en-US" sz="1600"/>
                      <a:t>1</a:t>
                    </a:r>
                  </a:p>
                </p:txBody>
              </p:sp>
              <p:sp>
                <p:nvSpPr>
                  <p:cNvPr id="61" name="Text Box 14"/>
                  <p:cNvSpPr txBox="1">
                    <a:spLocks noChangeArrowheads="1"/>
                  </p:cNvSpPr>
                  <p:nvPr/>
                </p:nvSpPr>
                <p:spPr bwMode="auto">
                  <a:xfrm>
                    <a:off x="1759" y="2092"/>
                    <a:ext cx="187" cy="212"/>
                  </a:xfrm>
                  <a:prstGeom prst="rect">
                    <a:avLst/>
                  </a:prstGeom>
                  <a:noFill/>
                  <a:ln w="9525">
                    <a:noFill/>
                    <a:miter lim="800000"/>
                    <a:headEnd/>
                    <a:tailEnd/>
                  </a:ln>
                </p:spPr>
                <p:txBody>
                  <a:bodyPr wrap="none">
                    <a:spAutoFit/>
                  </a:bodyPr>
                  <a:lstStyle/>
                  <a:p>
                    <a:pPr eaLnBrk="0" hangingPunct="0"/>
                    <a:r>
                      <a:rPr lang="en-US" sz="1600"/>
                      <a:t>2</a:t>
                    </a:r>
                  </a:p>
                </p:txBody>
              </p:sp>
              <p:sp>
                <p:nvSpPr>
                  <p:cNvPr id="62" name="Text Box 15"/>
                  <p:cNvSpPr txBox="1">
                    <a:spLocks noChangeArrowheads="1"/>
                  </p:cNvSpPr>
                  <p:nvPr/>
                </p:nvSpPr>
                <p:spPr bwMode="auto">
                  <a:xfrm>
                    <a:off x="2695" y="2092"/>
                    <a:ext cx="187" cy="212"/>
                  </a:xfrm>
                  <a:prstGeom prst="rect">
                    <a:avLst/>
                  </a:prstGeom>
                  <a:noFill/>
                  <a:ln w="9525">
                    <a:noFill/>
                    <a:miter lim="800000"/>
                    <a:headEnd/>
                    <a:tailEnd/>
                  </a:ln>
                </p:spPr>
                <p:txBody>
                  <a:bodyPr wrap="none">
                    <a:spAutoFit/>
                  </a:bodyPr>
                  <a:lstStyle/>
                  <a:p>
                    <a:pPr eaLnBrk="0" hangingPunct="0"/>
                    <a:r>
                      <a:rPr lang="en-US" sz="1600"/>
                      <a:t>3</a:t>
                    </a:r>
                  </a:p>
                </p:txBody>
              </p:sp>
              <p:sp>
                <p:nvSpPr>
                  <p:cNvPr id="63" name="Text Box 16"/>
                  <p:cNvSpPr txBox="1">
                    <a:spLocks noChangeArrowheads="1"/>
                  </p:cNvSpPr>
                  <p:nvPr/>
                </p:nvSpPr>
                <p:spPr bwMode="auto">
                  <a:xfrm>
                    <a:off x="3679" y="2092"/>
                    <a:ext cx="187" cy="212"/>
                  </a:xfrm>
                  <a:prstGeom prst="rect">
                    <a:avLst/>
                  </a:prstGeom>
                  <a:noFill/>
                  <a:ln w="9525">
                    <a:noFill/>
                    <a:miter lim="800000"/>
                    <a:headEnd/>
                    <a:tailEnd/>
                  </a:ln>
                </p:spPr>
                <p:txBody>
                  <a:bodyPr wrap="none">
                    <a:spAutoFit/>
                  </a:bodyPr>
                  <a:lstStyle/>
                  <a:p>
                    <a:pPr eaLnBrk="0" hangingPunct="0"/>
                    <a:r>
                      <a:rPr lang="en-US" sz="1600"/>
                      <a:t>4</a:t>
                    </a:r>
                  </a:p>
                </p:txBody>
              </p:sp>
              <p:sp>
                <p:nvSpPr>
                  <p:cNvPr id="64" name="Text Box 17"/>
                  <p:cNvSpPr txBox="1">
                    <a:spLocks noChangeArrowheads="1"/>
                  </p:cNvSpPr>
                  <p:nvPr/>
                </p:nvSpPr>
                <p:spPr bwMode="auto">
                  <a:xfrm>
                    <a:off x="4639" y="2092"/>
                    <a:ext cx="187" cy="212"/>
                  </a:xfrm>
                  <a:prstGeom prst="rect">
                    <a:avLst/>
                  </a:prstGeom>
                  <a:noFill/>
                  <a:ln w="9525">
                    <a:noFill/>
                    <a:miter lim="800000"/>
                    <a:headEnd/>
                    <a:tailEnd/>
                  </a:ln>
                </p:spPr>
                <p:txBody>
                  <a:bodyPr wrap="none">
                    <a:spAutoFit/>
                  </a:bodyPr>
                  <a:lstStyle/>
                  <a:p>
                    <a:pPr eaLnBrk="0" hangingPunct="0"/>
                    <a:r>
                      <a:rPr lang="en-US" sz="1600"/>
                      <a:t>5</a:t>
                    </a:r>
                  </a:p>
                </p:txBody>
              </p:sp>
            </p:grpSp>
            <p:sp>
              <p:nvSpPr>
                <p:cNvPr id="44" name="Text Box 20"/>
                <p:cNvSpPr txBox="1">
                  <a:spLocks noChangeArrowheads="1"/>
                </p:cNvSpPr>
                <p:nvPr/>
              </p:nvSpPr>
              <p:spPr bwMode="auto">
                <a:xfrm>
                  <a:off x="954881" y="1219200"/>
                  <a:ext cx="10604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dirty="0"/>
                    <a:t>enrichment</a:t>
                  </a:r>
                </a:p>
              </p:txBody>
            </p:sp>
            <p:sp>
              <p:nvSpPr>
                <p:cNvPr id="45" name="Text Box 21"/>
                <p:cNvSpPr txBox="1">
                  <a:spLocks noChangeArrowheads="1"/>
                </p:cNvSpPr>
                <p:nvPr/>
              </p:nvSpPr>
              <p:spPr bwMode="auto">
                <a:xfrm>
                  <a:off x="7168356" y="1219200"/>
                  <a:ext cx="776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t>stability</a:t>
                  </a:r>
                </a:p>
              </p:txBody>
            </p:sp>
            <p:sp>
              <p:nvSpPr>
                <p:cNvPr id="46" name="Text Box 22"/>
                <p:cNvSpPr txBox="1">
                  <a:spLocks noChangeArrowheads="1"/>
                </p:cNvSpPr>
                <p:nvPr/>
              </p:nvSpPr>
              <p:spPr bwMode="auto">
                <a:xfrm>
                  <a:off x="904081" y="942975"/>
                  <a:ext cx="11588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dirty="0"/>
                    <a:t>opportunism</a:t>
                  </a:r>
                </a:p>
              </p:txBody>
            </p:sp>
            <p:sp>
              <p:nvSpPr>
                <p:cNvPr id="47" name="Text Box 23"/>
                <p:cNvSpPr txBox="1">
                  <a:spLocks noChangeArrowheads="1"/>
                </p:cNvSpPr>
                <p:nvPr/>
              </p:nvSpPr>
              <p:spPr bwMode="auto">
                <a:xfrm>
                  <a:off x="7076281" y="942975"/>
                  <a:ext cx="873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t>structure</a:t>
                  </a:r>
                </a:p>
              </p:txBody>
            </p:sp>
            <p:sp>
              <p:nvSpPr>
                <p:cNvPr id="48" name="TextBox 47"/>
                <p:cNvSpPr txBox="1"/>
                <p:nvPr/>
              </p:nvSpPr>
              <p:spPr>
                <a:xfrm>
                  <a:off x="5294228" y="5867400"/>
                  <a:ext cx="3692036" cy="830997"/>
                </a:xfrm>
                <a:prstGeom prst="rect">
                  <a:avLst/>
                </a:prstGeom>
                <a:solidFill>
                  <a:schemeClr val="accent1"/>
                </a:solidFill>
              </p:spPr>
              <p:txBody>
                <a:bodyPr wrap="none" rtlCol="0">
                  <a:spAutoFit/>
                </a:bodyPr>
                <a:lstStyle/>
                <a:p>
                  <a:r>
                    <a:rPr lang="en-US" sz="2400" dirty="0" smtClean="0"/>
                    <a:t>Nematodes as </a:t>
                  </a:r>
                  <a:r>
                    <a:rPr lang="en-US" sz="2400" dirty="0" err="1" smtClean="0"/>
                    <a:t>Bioindicators</a:t>
                  </a:r>
                  <a:endParaRPr lang="en-US" sz="2400" dirty="0" smtClean="0"/>
                </a:p>
                <a:p>
                  <a:r>
                    <a:rPr lang="en-US" sz="2400" dirty="0" smtClean="0"/>
                    <a:t>of other Soil Organisms</a:t>
                  </a:r>
                  <a:endParaRPr lang="en-US" sz="2400" dirty="0"/>
                </a:p>
              </p:txBody>
            </p:sp>
          </p:grpSp>
        </p:grpSp>
      </p:grpSp>
      <p:grpSp>
        <p:nvGrpSpPr>
          <p:cNvPr id="68" name="Group 67"/>
          <p:cNvGrpSpPr/>
          <p:nvPr/>
        </p:nvGrpSpPr>
        <p:grpSpPr>
          <a:xfrm>
            <a:off x="40793" y="3200400"/>
            <a:ext cx="8950807" cy="3505200"/>
            <a:chOff x="40793" y="3181529"/>
            <a:chExt cx="8950807" cy="3505200"/>
          </a:xfrm>
        </p:grpSpPr>
        <p:sp>
          <p:nvSpPr>
            <p:cNvPr id="69" name="Oval 68"/>
            <p:cNvSpPr/>
            <p:nvPr/>
          </p:nvSpPr>
          <p:spPr>
            <a:xfrm>
              <a:off x="5184775" y="3181529"/>
              <a:ext cx="3806825" cy="19339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Box 69"/>
            <p:cNvSpPr txBox="1"/>
            <p:nvPr/>
          </p:nvSpPr>
          <p:spPr>
            <a:xfrm>
              <a:off x="5874522" y="3559577"/>
              <a:ext cx="2427331" cy="1200329"/>
            </a:xfrm>
            <a:prstGeom prst="rect">
              <a:avLst/>
            </a:prstGeom>
            <a:noFill/>
          </p:spPr>
          <p:txBody>
            <a:bodyPr wrap="none" rtlCol="0">
              <a:spAutoFit/>
            </a:bodyPr>
            <a:lstStyle/>
            <a:p>
              <a:r>
                <a:rPr lang="en-US" sz="2400" dirty="0" smtClean="0"/>
                <a:t>predaceous mites</a:t>
              </a:r>
            </a:p>
            <a:p>
              <a:r>
                <a:rPr lang="en-US" sz="2400" dirty="0" smtClean="0"/>
                <a:t>omnivorous mites</a:t>
              </a:r>
            </a:p>
            <a:p>
              <a:r>
                <a:rPr lang="en-US" sz="2400" dirty="0" err="1" smtClean="0"/>
                <a:t>tardigrades</a:t>
              </a:r>
              <a:endParaRPr lang="en-US" sz="2400" dirty="0"/>
            </a:p>
          </p:txBody>
        </p:sp>
        <p:sp>
          <p:nvSpPr>
            <p:cNvPr id="71" name="Oval 70"/>
            <p:cNvSpPr/>
            <p:nvPr/>
          </p:nvSpPr>
          <p:spPr>
            <a:xfrm>
              <a:off x="40793" y="3181529"/>
              <a:ext cx="2431257" cy="193393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p:cNvSpPr txBox="1"/>
            <p:nvPr/>
          </p:nvSpPr>
          <p:spPr>
            <a:xfrm>
              <a:off x="111829" y="3559577"/>
              <a:ext cx="2220544" cy="1200329"/>
            </a:xfrm>
            <a:prstGeom prst="rect">
              <a:avLst/>
            </a:prstGeom>
            <a:noFill/>
          </p:spPr>
          <p:txBody>
            <a:bodyPr wrap="none" rtlCol="0">
              <a:spAutoFit/>
            </a:bodyPr>
            <a:lstStyle/>
            <a:p>
              <a:r>
                <a:rPr lang="en-US" sz="2400" dirty="0" smtClean="0"/>
                <a:t>bacteria</a:t>
              </a:r>
            </a:p>
            <a:p>
              <a:r>
                <a:rPr lang="en-US" sz="2400" dirty="0" smtClean="0"/>
                <a:t>protozoa</a:t>
              </a:r>
            </a:p>
            <a:p>
              <a:r>
                <a:rPr lang="en-US" sz="2400" dirty="0" err="1" smtClean="0"/>
                <a:t>algivorous</a:t>
              </a:r>
              <a:r>
                <a:rPr lang="en-US" sz="2400" dirty="0" smtClean="0"/>
                <a:t> mites</a:t>
              </a:r>
            </a:p>
          </p:txBody>
        </p:sp>
        <p:sp>
          <p:nvSpPr>
            <p:cNvPr id="73" name="Oval 72"/>
            <p:cNvSpPr/>
            <p:nvPr/>
          </p:nvSpPr>
          <p:spPr>
            <a:xfrm>
              <a:off x="2140742" y="3181529"/>
              <a:ext cx="3117057" cy="1933932"/>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Box 73"/>
            <p:cNvSpPr txBox="1"/>
            <p:nvPr/>
          </p:nvSpPr>
          <p:spPr>
            <a:xfrm>
              <a:off x="2513404" y="3559577"/>
              <a:ext cx="2972996" cy="1200329"/>
            </a:xfrm>
            <a:prstGeom prst="rect">
              <a:avLst/>
            </a:prstGeom>
            <a:noFill/>
          </p:spPr>
          <p:txBody>
            <a:bodyPr wrap="square" rtlCol="0">
              <a:spAutoFit/>
            </a:bodyPr>
            <a:lstStyle/>
            <a:p>
              <a:r>
                <a:rPr lang="en-US" sz="2400" dirty="0" smtClean="0"/>
                <a:t>fungi</a:t>
              </a:r>
            </a:p>
            <a:p>
              <a:r>
                <a:rPr lang="en-US" sz="2400" dirty="0" smtClean="0"/>
                <a:t>bacteria</a:t>
              </a:r>
            </a:p>
            <a:p>
              <a:r>
                <a:rPr lang="en-US" sz="2400" dirty="0" err="1" smtClean="0"/>
                <a:t>fungivorous</a:t>
              </a:r>
              <a:r>
                <a:rPr lang="en-US" sz="2400" dirty="0" smtClean="0"/>
                <a:t> mites</a:t>
              </a:r>
            </a:p>
          </p:txBody>
        </p:sp>
        <p:sp>
          <p:nvSpPr>
            <p:cNvPr id="75" name="TextBox 74"/>
            <p:cNvSpPr txBox="1"/>
            <p:nvPr/>
          </p:nvSpPr>
          <p:spPr>
            <a:xfrm>
              <a:off x="76200" y="5486400"/>
              <a:ext cx="1974067" cy="1200329"/>
            </a:xfrm>
            <a:prstGeom prst="rect">
              <a:avLst/>
            </a:prstGeom>
            <a:noFill/>
            <a:ln>
              <a:solidFill>
                <a:schemeClr val="tx1"/>
              </a:solidFill>
            </a:ln>
          </p:spPr>
          <p:txBody>
            <a:bodyPr wrap="none" rtlCol="0">
              <a:spAutoFit/>
            </a:bodyPr>
            <a:lstStyle/>
            <a:p>
              <a:r>
                <a:rPr lang="en-US" sz="1200" dirty="0" smtClean="0"/>
                <a:t>Ferris and </a:t>
              </a:r>
              <a:r>
                <a:rPr lang="en-US" sz="1200" dirty="0" err="1" smtClean="0"/>
                <a:t>Bongers</a:t>
              </a:r>
              <a:r>
                <a:rPr lang="en-US" sz="1200" dirty="0" smtClean="0"/>
                <a:t>, 2006</a:t>
              </a:r>
            </a:p>
            <a:p>
              <a:r>
                <a:rPr lang="en-US" sz="1200" dirty="0" smtClean="0"/>
                <a:t>Ferris et al., 2012</a:t>
              </a:r>
            </a:p>
            <a:p>
              <a:r>
                <a:rPr lang="en-US" sz="1200" dirty="0" err="1" smtClean="0"/>
                <a:t>Georgieva</a:t>
              </a:r>
              <a:r>
                <a:rPr lang="en-US" sz="1200" dirty="0" smtClean="0"/>
                <a:t> </a:t>
              </a:r>
              <a:r>
                <a:rPr lang="en-US" sz="1200" dirty="0"/>
                <a:t>et al., 2005</a:t>
              </a:r>
            </a:p>
            <a:p>
              <a:r>
                <a:rPr lang="en-US" sz="1200" dirty="0" smtClean="0"/>
                <a:t>Sánchez-Moreno et al., 2008</a:t>
              </a:r>
            </a:p>
            <a:p>
              <a:r>
                <a:rPr lang="en-US" sz="1200" dirty="0"/>
                <a:t>Sánchez-Moreno et al., </a:t>
              </a:r>
              <a:r>
                <a:rPr lang="en-US" sz="1200" dirty="0" smtClean="0"/>
                <a:t>2009</a:t>
              </a:r>
            </a:p>
            <a:p>
              <a:r>
                <a:rPr lang="en-US" sz="1200" dirty="0" err="1" smtClean="0"/>
                <a:t>Yeates</a:t>
              </a:r>
              <a:r>
                <a:rPr lang="en-US" sz="1200" dirty="0" smtClean="0"/>
                <a:t> et al., 2009</a:t>
              </a:r>
              <a:endParaRPr lang="en-US" sz="1200" dirty="0"/>
            </a:p>
          </p:txBody>
        </p:sp>
      </p:grpSp>
    </p:spTree>
    <p:extLst>
      <p:ext uri="{BB962C8B-B14F-4D97-AF65-F5344CB8AC3E}">
        <p14:creationId xmlns:p14="http://schemas.microsoft.com/office/powerpoint/2010/main" val="55864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ChangeArrowheads="1"/>
          </p:cNvSpPr>
          <p:nvPr/>
        </p:nvSpPr>
        <p:spPr bwMode="auto">
          <a:xfrm>
            <a:off x="0" y="0"/>
            <a:ext cx="6400800" cy="838200"/>
          </a:xfrm>
          <a:prstGeom prst="rect">
            <a:avLst/>
          </a:prstGeom>
          <a:noFill/>
          <a:ln w="9525">
            <a:noFill/>
            <a:miter lim="800000"/>
            <a:headEnd/>
            <a:tailEnd/>
          </a:ln>
        </p:spPr>
        <p:txBody>
          <a:bodyPr anchor="ctr"/>
          <a:lstStyle/>
          <a:p>
            <a:r>
              <a:rPr lang="es-ES" sz="2000" dirty="0" smtClean="0"/>
              <a:t>Distribución de los organismos a nuevos recursos</a:t>
            </a:r>
            <a:endParaRPr lang="es-ES" sz="2000" dirty="0"/>
          </a:p>
        </p:txBody>
      </p:sp>
      <p:sp>
        <p:nvSpPr>
          <p:cNvPr id="12292" name="Rectangle 3"/>
          <p:cNvSpPr>
            <a:spLocks noChangeArrowheads="1"/>
          </p:cNvSpPr>
          <p:nvPr/>
        </p:nvSpPr>
        <p:spPr bwMode="auto">
          <a:xfrm>
            <a:off x="0" y="685800"/>
            <a:ext cx="7467600" cy="381000"/>
          </a:xfrm>
          <a:prstGeom prst="rect">
            <a:avLst/>
          </a:prstGeom>
          <a:noFill/>
          <a:ln w="9525">
            <a:noFill/>
            <a:miter lim="800000"/>
            <a:headEnd/>
            <a:tailEnd/>
          </a:ln>
        </p:spPr>
        <p:txBody>
          <a:bodyPr anchor="ctr"/>
          <a:lstStyle/>
          <a:p>
            <a:r>
              <a:rPr lang="en-US" dirty="0">
                <a:solidFill>
                  <a:srgbClr val="0000CC"/>
                </a:solidFill>
              </a:rPr>
              <a:t>  bacteria </a:t>
            </a:r>
            <a:r>
              <a:rPr lang="en-US" dirty="0" smtClean="0">
                <a:solidFill>
                  <a:srgbClr val="0000CC"/>
                </a:solidFill>
              </a:rPr>
              <a:t>y </a:t>
            </a:r>
            <a:r>
              <a:rPr lang="en-US" dirty="0" err="1" smtClean="0">
                <a:solidFill>
                  <a:srgbClr val="0000CC"/>
                </a:solidFill>
              </a:rPr>
              <a:t>nematodos</a:t>
            </a:r>
            <a:r>
              <a:rPr lang="en-US" dirty="0" smtClean="0">
                <a:solidFill>
                  <a:srgbClr val="0000CC"/>
                </a:solidFill>
              </a:rPr>
              <a:t> </a:t>
            </a:r>
            <a:r>
              <a:rPr lang="en-US" dirty="0" err="1" smtClean="0">
                <a:solidFill>
                  <a:srgbClr val="0000CC"/>
                </a:solidFill>
              </a:rPr>
              <a:t>bacteriovoros</a:t>
            </a:r>
            <a:endParaRPr lang="en-US" dirty="0">
              <a:solidFill>
                <a:srgbClr val="0000CC"/>
              </a:solidFill>
            </a:endParaRPr>
          </a:p>
        </p:txBody>
      </p:sp>
      <p:pic>
        <p:nvPicPr>
          <p:cNvPr id="12293" name="Picture 4" descr="lb-23-3-ok"/>
          <p:cNvPicPr>
            <a:picLocks noChangeAspect="1" noChangeArrowheads="1"/>
          </p:cNvPicPr>
          <p:nvPr/>
        </p:nvPicPr>
        <p:blipFill>
          <a:blip r:embed="rId2" cstate="print"/>
          <a:srcRect/>
          <a:stretch>
            <a:fillRect/>
          </a:stretch>
        </p:blipFill>
        <p:spPr bwMode="auto">
          <a:xfrm>
            <a:off x="1066800" y="1201738"/>
            <a:ext cx="1530350" cy="1600200"/>
          </a:xfrm>
          <a:prstGeom prst="rect">
            <a:avLst/>
          </a:prstGeom>
          <a:noFill/>
          <a:ln w="9525">
            <a:noFill/>
            <a:miter lim="800000"/>
            <a:headEnd/>
            <a:tailEnd/>
          </a:ln>
        </p:spPr>
      </p:pic>
      <p:pic>
        <p:nvPicPr>
          <p:cNvPr id="12294" name="Picture 6" descr="lb-23-11"/>
          <p:cNvPicPr>
            <a:picLocks noChangeAspect="1" noChangeArrowheads="1"/>
          </p:cNvPicPr>
          <p:nvPr/>
        </p:nvPicPr>
        <p:blipFill>
          <a:blip r:embed="rId3" cstate="print"/>
          <a:srcRect/>
          <a:stretch>
            <a:fillRect/>
          </a:stretch>
        </p:blipFill>
        <p:spPr bwMode="auto">
          <a:xfrm>
            <a:off x="3879850" y="1201738"/>
            <a:ext cx="1530350" cy="1600200"/>
          </a:xfrm>
          <a:prstGeom prst="rect">
            <a:avLst/>
          </a:prstGeom>
          <a:noFill/>
          <a:ln w="9525">
            <a:noFill/>
            <a:miter lim="800000"/>
            <a:headEnd/>
            <a:tailEnd/>
          </a:ln>
        </p:spPr>
      </p:pic>
      <p:pic>
        <p:nvPicPr>
          <p:cNvPr id="12295" name="Picture 7" descr="lb-23-19-ok"/>
          <p:cNvPicPr>
            <a:picLocks noChangeAspect="1" noChangeArrowheads="1"/>
          </p:cNvPicPr>
          <p:nvPr/>
        </p:nvPicPr>
        <p:blipFill>
          <a:blip r:embed="rId4" cstate="print"/>
          <a:srcRect/>
          <a:stretch>
            <a:fillRect/>
          </a:stretch>
        </p:blipFill>
        <p:spPr bwMode="auto">
          <a:xfrm>
            <a:off x="6705600" y="1201738"/>
            <a:ext cx="1454150" cy="1600200"/>
          </a:xfrm>
          <a:prstGeom prst="rect">
            <a:avLst/>
          </a:prstGeom>
          <a:noFill/>
          <a:ln w="9525">
            <a:noFill/>
            <a:miter lim="800000"/>
            <a:headEnd/>
            <a:tailEnd/>
          </a:ln>
        </p:spPr>
      </p:pic>
      <p:sp>
        <p:nvSpPr>
          <p:cNvPr id="12296" name="Text Box 8"/>
          <p:cNvSpPr txBox="1">
            <a:spLocks noChangeArrowheads="1"/>
          </p:cNvSpPr>
          <p:nvPr/>
        </p:nvSpPr>
        <p:spPr bwMode="auto">
          <a:xfrm>
            <a:off x="1143000" y="2786063"/>
            <a:ext cx="1358900" cy="336550"/>
          </a:xfrm>
          <a:prstGeom prst="rect">
            <a:avLst/>
          </a:prstGeom>
          <a:noFill/>
          <a:ln w="9525">
            <a:noFill/>
            <a:miter lim="800000"/>
            <a:headEnd/>
            <a:tailEnd/>
          </a:ln>
        </p:spPr>
        <p:txBody>
          <a:bodyPr wrap="none">
            <a:spAutoFit/>
          </a:bodyPr>
          <a:lstStyle/>
          <a:p>
            <a:r>
              <a:rPr lang="en-US" sz="1600" dirty="0"/>
              <a:t>0 </a:t>
            </a:r>
            <a:r>
              <a:rPr lang="en-US" sz="1600" dirty="0" err="1" smtClean="0"/>
              <a:t>nematodos</a:t>
            </a:r>
            <a:endParaRPr lang="en-US" sz="1600" dirty="0"/>
          </a:p>
        </p:txBody>
      </p:sp>
      <p:sp>
        <p:nvSpPr>
          <p:cNvPr id="12297" name="Text Box 10"/>
          <p:cNvSpPr txBox="1">
            <a:spLocks noChangeArrowheads="1"/>
          </p:cNvSpPr>
          <p:nvPr/>
        </p:nvSpPr>
        <p:spPr bwMode="auto">
          <a:xfrm>
            <a:off x="76200" y="6451600"/>
            <a:ext cx="1276350" cy="314325"/>
          </a:xfrm>
          <a:prstGeom prst="rect">
            <a:avLst/>
          </a:prstGeom>
          <a:noFill/>
          <a:ln w="9525">
            <a:solidFill>
              <a:schemeClr val="tx1"/>
            </a:solidFill>
            <a:miter lim="800000"/>
            <a:headEnd/>
            <a:tailEnd/>
          </a:ln>
        </p:spPr>
        <p:txBody>
          <a:bodyPr wrap="none">
            <a:spAutoFit/>
          </a:bodyPr>
          <a:lstStyle/>
          <a:p>
            <a:pPr algn="ctr"/>
            <a:r>
              <a:rPr lang="en-US" sz="1400"/>
              <a:t>Fu </a:t>
            </a:r>
            <a:r>
              <a:rPr lang="en-US" sz="1400" i="1"/>
              <a:t>et al</a:t>
            </a:r>
            <a:r>
              <a:rPr lang="en-US" sz="1400"/>
              <a:t>. 2005</a:t>
            </a:r>
          </a:p>
        </p:txBody>
      </p:sp>
      <p:sp>
        <p:nvSpPr>
          <p:cNvPr id="12298" name="Text Box 16"/>
          <p:cNvSpPr txBox="1">
            <a:spLocks noChangeArrowheads="1"/>
          </p:cNvSpPr>
          <p:nvPr/>
        </p:nvSpPr>
        <p:spPr bwMode="auto">
          <a:xfrm>
            <a:off x="6248400" y="228600"/>
            <a:ext cx="2818400" cy="338554"/>
          </a:xfrm>
          <a:prstGeom prst="rect">
            <a:avLst/>
          </a:prstGeom>
          <a:solidFill>
            <a:srgbClr val="FFCC99"/>
          </a:solidFill>
          <a:ln w="9525">
            <a:solidFill>
              <a:schemeClr val="tx1"/>
            </a:solidFill>
            <a:miter lim="800000"/>
            <a:headEnd/>
            <a:tailEnd/>
          </a:ln>
        </p:spPr>
        <p:txBody>
          <a:bodyPr wrap="none">
            <a:spAutoFit/>
          </a:bodyPr>
          <a:lstStyle/>
          <a:p>
            <a:r>
              <a:rPr lang="es-ES" sz="1600" dirty="0" smtClean="0"/>
              <a:t>ecología del comportamiento</a:t>
            </a:r>
            <a:endParaRPr lang="es-ES" sz="1600" dirty="0"/>
          </a:p>
        </p:txBody>
      </p:sp>
      <p:sp>
        <p:nvSpPr>
          <p:cNvPr id="12299" name="Text Box 8"/>
          <p:cNvSpPr txBox="1">
            <a:spLocks noChangeArrowheads="1"/>
          </p:cNvSpPr>
          <p:nvPr/>
        </p:nvSpPr>
        <p:spPr bwMode="auto">
          <a:xfrm>
            <a:off x="3975100" y="2786063"/>
            <a:ext cx="1358900" cy="336550"/>
          </a:xfrm>
          <a:prstGeom prst="rect">
            <a:avLst/>
          </a:prstGeom>
          <a:noFill/>
          <a:ln w="9525">
            <a:noFill/>
            <a:miter lim="800000"/>
            <a:headEnd/>
            <a:tailEnd/>
          </a:ln>
        </p:spPr>
        <p:txBody>
          <a:bodyPr wrap="none">
            <a:spAutoFit/>
          </a:bodyPr>
          <a:lstStyle/>
          <a:p>
            <a:r>
              <a:rPr lang="en-US" sz="1600" dirty="0"/>
              <a:t>5 </a:t>
            </a:r>
            <a:r>
              <a:rPr lang="en-US" sz="1600" dirty="0" err="1" smtClean="0"/>
              <a:t>nematodos</a:t>
            </a:r>
            <a:endParaRPr lang="en-US" sz="1600" dirty="0"/>
          </a:p>
        </p:txBody>
      </p:sp>
      <p:sp>
        <p:nvSpPr>
          <p:cNvPr id="12300" name="Text Box 8"/>
          <p:cNvSpPr txBox="1">
            <a:spLocks noChangeArrowheads="1"/>
          </p:cNvSpPr>
          <p:nvPr/>
        </p:nvSpPr>
        <p:spPr bwMode="auto">
          <a:xfrm>
            <a:off x="6718300" y="2786063"/>
            <a:ext cx="1484313" cy="338137"/>
          </a:xfrm>
          <a:prstGeom prst="rect">
            <a:avLst/>
          </a:prstGeom>
          <a:noFill/>
          <a:ln w="9525">
            <a:noFill/>
            <a:miter lim="800000"/>
            <a:headEnd/>
            <a:tailEnd/>
          </a:ln>
        </p:spPr>
        <p:txBody>
          <a:bodyPr wrap="none">
            <a:spAutoFit/>
          </a:bodyPr>
          <a:lstStyle/>
          <a:p>
            <a:r>
              <a:rPr lang="en-US" sz="1600" dirty="0"/>
              <a:t>20 </a:t>
            </a:r>
            <a:r>
              <a:rPr lang="en-US" sz="1600" dirty="0" err="1" smtClean="0"/>
              <a:t>nematodos</a:t>
            </a:r>
            <a:endParaRPr lang="en-US" sz="1600" dirty="0"/>
          </a:p>
        </p:txBody>
      </p:sp>
      <p:grpSp>
        <p:nvGrpSpPr>
          <p:cNvPr id="18" name="Group 17"/>
          <p:cNvGrpSpPr/>
          <p:nvPr/>
        </p:nvGrpSpPr>
        <p:grpSpPr>
          <a:xfrm>
            <a:off x="1371600" y="3071004"/>
            <a:ext cx="6324600" cy="3710796"/>
            <a:chOff x="1371600" y="3071004"/>
            <a:chExt cx="6324600" cy="3710796"/>
          </a:xfrm>
        </p:grpSpPr>
        <p:grpSp>
          <p:nvGrpSpPr>
            <p:cNvPr id="16" name="Group 15"/>
            <p:cNvGrpSpPr/>
            <p:nvPr/>
          </p:nvGrpSpPr>
          <p:grpSpPr>
            <a:xfrm>
              <a:off x="1371600" y="3071004"/>
              <a:ext cx="6324600" cy="3710796"/>
              <a:chOff x="1371600" y="2994804"/>
              <a:chExt cx="6324600" cy="3710796"/>
            </a:xfrm>
          </p:grpSpPr>
          <p:grpSp>
            <p:nvGrpSpPr>
              <p:cNvPr id="2" name="Group 14"/>
              <p:cNvGrpSpPr/>
              <p:nvPr/>
            </p:nvGrpSpPr>
            <p:grpSpPr>
              <a:xfrm>
                <a:off x="1371600" y="2994804"/>
                <a:ext cx="6324600" cy="3710796"/>
                <a:chOff x="1371600" y="2994804"/>
                <a:chExt cx="6324600" cy="3710796"/>
              </a:xfrm>
            </p:grpSpPr>
            <p:sp>
              <p:nvSpPr>
                <p:cNvPr id="12301" name="Rectangle 12"/>
                <p:cNvSpPr>
                  <a:spLocks noChangeArrowheads="1"/>
                </p:cNvSpPr>
                <p:nvPr/>
              </p:nvSpPr>
              <p:spPr bwMode="auto">
                <a:xfrm>
                  <a:off x="1485900" y="2994804"/>
                  <a:ext cx="6096000" cy="281796"/>
                </a:xfrm>
                <a:prstGeom prst="rect">
                  <a:avLst/>
                </a:prstGeom>
                <a:solidFill>
                  <a:schemeClr val="bg1"/>
                </a:solidFill>
                <a:ln w="9525">
                  <a:noFill/>
                  <a:miter lim="800000"/>
                  <a:headEnd/>
                  <a:tailEnd/>
                </a:ln>
              </p:spPr>
              <p:txBody>
                <a:bodyPr wrap="none" anchor="ctr"/>
                <a:lstStyle/>
                <a:p>
                  <a:endParaRPr lang="en-US" sz="2800"/>
                </a:p>
              </p:txBody>
            </p:sp>
            <p:pic>
              <p:nvPicPr>
                <p:cNvPr id="12302" name="Picture 11"/>
                <p:cNvPicPr>
                  <a:picLocks noChangeAspect="1" noChangeArrowheads="1"/>
                </p:cNvPicPr>
                <p:nvPr/>
              </p:nvPicPr>
              <p:blipFill>
                <a:blip r:embed="rId5" cstate="print"/>
                <a:srcRect t="6555"/>
                <a:stretch>
                  <a:fillRect/>
                </a:stretch>
              </p:blipFill>
              <p:spPr bwMode="auto">
                <a:xfrm>
                  <a:off x="1371600" y="3253596"/>
                  <a:ext cx="6324600" cy="3452004"/>
                </a:xfrm>
                <a:prstGeom prst="rect">
                  <a:avLst/>
                </a:prstGeom>
                <a:noFill/>
                <a:ln w="9525">
                  <a:noFill/>
                  <a:miter lim="800000"/>
                  <a:headEnd/>
                  <a:tailEnd/>
                </a:ln>
              </p:spPr>
            </p:pic>
          </p:grpSp>
          <p:sp useBgFill="1">
            <p:nvSpPr>
              <p:cNvPr id="15" name="TextBox 14"/>
              <p:cNvSpPr txBox="1"/>
              <p:nvPr/>
            </p:nvSpPr>
            <p:spPr>
              <a:xfrm>
                <a:off x="3276600" y="6019800"/>
                <a:ext cx="3276600" cy="369332"/>
              </a:xfrm>
              <a:prstGeom prst="rect">
                <a:avLst/>
              </a:prstGeom>
            </p:spPr>
            <p:txBody>
              <a:bodyPr wrap="square" rtlCol="0">
                <a:spAutoFit/>
              </a:bodyPr>
              <a:lstStyle/>
              <a:p>
                <a:r>
                  <a:rPr lang="en-US" dirty="0" err="1" smtClean="0"/>
                  <a:t>Abundancia</a:t>
                </a:r>
                <a:r>
                  <a:rPr lang="en-US" dirty="0" smtClean="0"/>
                  <a:t> de </a:t>
                </a:r>
                <a:r>
                  <a:rPr lang="en-US" dirty="0" err="1" smtClean="0"/>
                  <a:t>Nematodos</a:t>
                </a:r>
                <a:endParaRPr lang="en-US" dirty="0"/>
              </a:p>
            </p:txBody>
          </p:sp>
        </p:grpSp>
        <p:sp useBgFill="1">
          <p:nvSpPr>
            <p:cNvPr id="17" name="TextBox 16"/>
            <p:cNvSpPr txBox="1"/>
            <p:nvPr/>
          </p:nvSpPr>
          <p:spPr>
            <a:xfrm rot="-5400000">
              <a:off x="641866" y="4311134"/>
              <a:ext cx="2286000" cy="369332"/>
            </a:xfrm>
            <a:prstGeom prst="rect">
              <a:avLst/>
            </a:prstGeom>
          </p:spPr>
          <p:txBody>
            <a:bodyPr wrap="square" rtlCol="0">
              <a:spAutoFit/>
            </a:bodyPr>
            <a:lstStyle/>
            <a:p>
              <a:r>
                <a:rPr lang="en-US" dirty="0" err="1" smtClean="0"/>
                <a:t>Células</a:t>
              </a:r>
              <a:r>
                <a:rPr lang="en-US" dirty="0" smtClean="0"/>
                <a:t> </a:t>
              </a:r>
              <a:r>
                <a:rPr lang="en-US" dirty="0" err="1" smtClean="0"/>
                <a:t>Bacterianas</a:t>
              </a:r>
              <a:endParaRPr lang="en-US" dirty="0"/>
            </a:p>
          </p:txBody>
        </p:sp>
      </p:grpSp>
    </p:spTree>
    <p:extLst>
      <p:ext uri="{BB962C8B-B14F-4D97-AF65-F5344CB8AC3E}">
        <p14:creationId xmlns:p14="http://schemas.microsoft.com/office/powerpoint/2010/main" val="3544593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86859207"/>
              </p:ext>
            </p:extLst>
          </p:nvPr>
        </p:nvGraphicFramePr>
        <p:xfrm>
          <a:off x="152400" y="457200"/>
          <a:ext cx="8991600" cy="5968279"/>
        </p:xfrm>
        <a:graphic>
          <a:graphicData uri="http://schemas.openxmlformats.org/drawingml/2006/table">
            <a:tbl>
              <a:tblPr firstRow="1" firstCol="1" bandRow="1">
                <a:tableStyleId>{5C22544A-7EE6-4342-B048-85BDC9FD1C3A}</a:tableStyleId>
              </a:tblPr>
              <a:tblGrid>
                <a:gridCol w="1177452"/>
                <a:gridCol w="6061548"/>
                <a:gridCol w="1752600"/>
              </a:tblGrid>
              <a:tr h="276499">
                <a:tc gridSpan="3">
                  <a:txBody>
                    <a:bodyPr/>
                    <a:lstStyle/>
                    <a:p>
                      <a:pPr marL="0" marR="0" algn="ctr">
                        <a:spcBef>
                          <a:spcPts val="0"/>
                        </a:spcBef>
                        <a:spcAft>
                          <a:spcPts val="0"/>
                        </a:spcAft>
                      </a:pPr>
                      <a:r>
                        <a:rPr lang="es-ES_tradnl" sz="1200" dirty="0" err="1" smtClean="0">
                          <a:solidFill>
                            <a:srgbClr val="0033CC"/>
                          </a:solidFill>
                          <a:effectLst/>
                        </a:rPr>
                        <a:t>Dia</a:t>
                      </a:r>
                      <a:r>
                        <a:rPr lang="es-ES_tradnl" sz="1200" dirty="0" smtClean="0">
                          <a:solidFill>
                            <a:srgbClr val="0033CC"/>
                          </a:solidFill>
                          <a:effectLst/>
                        </a:rPr>
                        <a:t> 2: </a:t>
                      </a:r>
                      <a:r>
                        <a:rPr lang="es-ES_tradnl" sz="1200" dirty="0" err="1" smtClean="0">
                          <a:solidFill>
                            <a:srgbClr val="0033CC"/>
                          </a:solidFill>
                          <a:effectLst/>
                        </a:rPr>
                        <a:t>Miercoles</a:t>
                      </a:r>
                      <a:r>
                        <a:rPr lang="es-ES_tradnl" sz="1200" dirty="0" smtClean="0">
                          <a:solidFill>
                            <a:srgbClr val="0033CC"/>
                          </a:solidFill>
                          <a:effectLst/>
                        </a:rPr>
                        <a:t> 15 de julio</a:t>
                      </a:r>
                      <a:endParaRPr lang="en-US" sz="1200" dirty="0">
                        <a:solidFill>
                          <a:srgbClr val="0033CC"/>
                        </a:solidFill>
                        <a:effectLst/>
                        <a:latin typeface="Times New Roman"/>
                        <a:ea typeface="Times New Roman"/>
                      </a:endParaRPr>
                    </a:p>
                  </a:txBody>
                  <a:tcPr marL="65621" marR="65621" marT="9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276499">
                <a:tc>
                  <a:txBody>
                    <a:bodyPr/>
                    <a:lstStyle/>
                    <a:p>
                      <a:pPr marL="0" marR="0" algn="ctr">
                        <a:lnSpc>
                          <a:spcPct val="107000"/>
                        </a:lnSpc>
                        <a:spcBef>
                          <a:spcPts val="0"/>
                        </a:spcBef>
                        <a:spcAft>
                          <a:spcPts val="800"/>
                        </a:spcAft>
                      </a:pPr>
                      <a:r>
                        <a:rPr lang="es-ES_tradnl" sz="1200" b="1" dirty="0">
                          <a:solidFill>
                            <a:srgbClr val="002060"/>
                          </a:solidFill>
                          <a:effectLst/>
                        </a:rPr>
                        <a:t>Hora</a:t>
                      </a:r>
                      <a:endParaRPr lang="en-US" sz="1200" b="1" dirty="0">
                        <a:solidFill>
                          <a:srgbClr val="002060"/>
                        </a:solidFill>
                        <a:effectLst/>
                        <a:latin typeface="Calibri"/>
                        <a:ea typeface="Calibri"/>
                        <a:cs typeface="Times New Roman"/>
                      </a:endParaRPr>
                    </a:p>
                  </a:txBody>
                  <a:tcPr marL="65621" marR="65621" marT="9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2880" marR="0" algn="ctr">
                        <a:lnSpc>
                          <a:spcPct val="107000"/>
                        </a:lnSpc>
                        <a:spcBef>
                          <a:spcPts val="0"/>
                        </a:spcBef>
                        <a:spcAft>
                          <a:spcPts val="0"/>
                        </a:spcAft>
                      </a:pPr>
                      <a:r>
                        <a:rPr lang="es-ES_tradnl" sz="1200" b="1" dirty="0">
                          <a:effectLst/>
                        </a:rPr>
                        <a:t>Tema</a:t>
                      </a:r>
                      <a:endParaRPr lang="en-US" sz="1200" b="1" dirty="0">
                        <a:effectLst/>
                        <a:latin typeface="Calibri"/>
                        <a:ea typeface="Calibri"/>
                        <a:cs typeface="Times New Roman"/>
                      </a:endParaRPr>
                    </a:p>
                  </a:txBody>
                  <a:tcPr marL="65621" marR="65621" marT="9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2880" marR="0">
                        <a:lnSpc>
                          <a:spcPct val="107000"/>
                        </a:lnSpc>
                        <a:spcBef>
                          <a:spcPts val="0"/>
                        </a:spcBef>
                        <a:spcAft>
                          <a:spcPts val="0"/>
                        </a:spcAft>
                      </a:pPr>
                      <a:r>
                        <a:rPr lang="es-ES_tradnl" sz="1200" b="1" dirty="0">
                          <a:effectLst/>
                        </a:rPr>
                        <a:t>Responsable</a:t>
                      </a:r>
                      <a:endParaRPr lang="en-US" sz="1200" b="1" dirty="0">
                        <a:effectLst/>
                        <a:latin typeface="Calibri"/>
                        <a:ea typeface="Calibri"/>
                        <a:cs typeface="Times New Roman"/>
                      </a:endParaRPr>
                    </a:p>
                  </a:txBody>
                  <a:tcPr marL="65621" marR="65621" marT="9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78486">
                <a:tc>
                  <a:txBody>
                    <a:bodyPr/>
                    <a:lstStyle/>
                    <a:p>
                      <a:pPr marL="0" marR="0">
                        <a:lnSpc>
                          <a:spcPct val="107000"/>
                        </a:lnSpc>
                        <a:spcBef>
                          <a:spcPts val="0"/>
                        </a:spcBef>
                        <a:spcAft>
                          <a:spcPts val="800"/>
                        </a:spcAft>
                      </a:pPr>
                      <a:r>
                        <a:rPr lang="es-ES_tradnl" sz="1200" dirty="0">
                          <a:solidFill>
                            <a:srgbClr val="002060"/>
                          </a:solidFill>
                          <a:effectLst/>
                        </a:rPr>
                        <a:t>8 a 9</a:t>
                      </a:r>
                      <a:endParaRPr lang="en-US" sz="1200" dirty="0">
                        <a:solidFill>
                          <a:srgbClr val="002060"/>
                        </a:solidFill>
                        <a:effectLst/>
                        <a:latin typeface="Calibri"/>
                        <a:ea typeface="Calibri"/>
                        <a:cs typeface="Times New Roman"/>
                      </a:endParaRPr>
                    </a:p>
                  </a:txBody>
                  <a:tcPr marL="65621" marR="65621" marT="9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2880" marR="0">
                        <a:lnSpc>
                          <a:spcPct val="107000"/>
                        </a:lnSpc>
                        <a:spcBef>
                          <a:spcPts val="0"/>
                        </a:spcBef>
                        <a:spcAft>
                          <a:spcPts val="0"/>
                        </a:spcAft>
                      </a:pPr>
                      <a:r>
                        <a:rPr lang="es-ES_tradnl" sz="1200" dirty="0">
                          <a:effectLst/>
                        </a:rPr>
                        <a:t>Recapitulación del día de ayer</a:t>
                      </a:r>
                      <a:endParaRPr lang="en-US" sz="1200" dirty="0">
                        <a:effectLst/>
                        <a:latin typeface="Calibri"/>
                        <a:ea typeface="Calibri"/>
                        <a:cs typeface="Times New Roman"/>
                      </a:endParaRPr>
                    </a:p>
                  </a:txBody>
                  <a:tcPr marL="65621" marR="65621" marT="9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s-ES_tradnl" sz="1200" kern="1200" dirty="0" smtClean="0">
                          <a:effectLst/>
                        </a:rPr>
                        <a:t>Gabriela </a:t>
                      </a:r>
                      <a:r>
                        <a:rPr lang="es-ES_tradnl" sz="1200" kern="1200" dirty="0">
                          <a:effectLst/>
                        </a:rPr>
                        <a:t>Soto</a:t>
                      </a:r>
                      <a:endParaRPr lang="en-US" sz="1200" dirty="0">
                        <a:effectLst/>
                      </a:endParaRPr>
                    </a:p>
                    <a:p>
                      <a:pPr marL="0" marR="0">
                        <a:lnSpc>
                          <a:spcPct val="107000"/>
                        </a:lnSpc>
                        <a:spcBef>
                          <a:spcPts val="0"/>
                        </a:spcBef>
                        <a:spcAft>
                          <a:spcPts val="0"/>
                        </a:spcAft>
                      </a:pPr>
                      <a:r>
                        <a:rPr lang="es-ES_tradnl" sz="1200" kern="1200" dirty="0" smtClean="0">
                          <a:effectLst/>
                        </a:rPr>
                        <a:t>Ignacio </a:t>
                      </a:r>
                      <a:r>
                        <a:rPr lang="es-ES_tradnl" sz="1200" kern="1200" dirty="0">
                          <a:effectLst/>
                        </a:rPr>
                        <a:t>Cid del Prado</a:t>
                      </a:r>
                      <a:endParaRPr lang="en-US" sz="1200" dirty="0">
                        <a:effectLst/>
                      </a:endParaRPr>
                    </a:p>
                    <a:p>
                      <a:pPr marL="0" marR="0">
                        <a:lnSpc>
                          <a:spcPct val="107000"/>
                        </a:lnSpc>
                        <a:spcBef>
                          <a:spcPts val="0"/>
                        </a:spcBef>
                        <a:spcAft>
                          <a:spcPts val="0"/>
                        </a:spcAft>
                      </a:pPr>
                      <a:r>
                        <a:rPr lang="es-ES_tradnl" sz="1200" kern="1200" dirty="0">
                          <a:effectLst/>
                        </a:rPr>
                        <a:t>Howard Ferris</a:t>
                      </a:r>
                      <a:endParaRPr lang="en-US" sz="1200" dirty="0">
                        <a:effectLst/>
                        <a:latin typeface="Calibri"/>
                        <a:ea typeface="Calibri"/>
                        <a:cs typeface="Times New Roman"/>
                      </a:endParaRPr>
                    </a:p>
                  </a:txBody>
                  <a:tcPr marL="65621" marR="65621" marT="9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08385">
                <a:tc>
                  <a:txBody>
                    <a:bodyPr/>
                    <a:lstStyle/>
                    <a:p>
                      <a:pPr marL="0" marR="0">
                        <a:lnSpc>
                          <a:spcPct val="107000"/>
                        </a:lnSpc>
                        <a:spcBef>
                          <a:spcPts val="0"/>
                        </a:spcBef>
                        <a:spcAft>
                          <a:spcPts val="800"/>
                        </a:spcAft>
                      </a:pPr>
                      <a:r>
                        <a:rPr lang="es-ES_tradnl" sz="1200" dirty="0">
                          <a:solidFill>
                            <a:srgbClr val="002060"/>
                          </a:solidFill>
                          <a:effectLst/>
                        </a:rPr>
                        <a:t>9 a 10.30</a:t>
                      </a:r>
                      <a:endParaRPr lang="en-US" sz="1200" dirty="0">
                        <a:solidFill>
                          <a:srgbClr val="002060"/>
                        </a:solidFill>
                        <a:effectLst/>
                        <a:latin typeface="Calibri"/>
                        <a:ea typeface="Calibri"/>
                        <a:cs typeface="Times New Roman"/>
                      </a:endParaRPr>
                    </a:p>
                  </a:txBody>
                  <a:tcPr marL="65621" marR="65621" marT="9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342900">
                        <a:lnSpc>
                          <a:spcPct val="107000"/>
                        </a:lnSpc>
                        <a:spcBef>
                          <a:spcPts val="0"/>
                        </a:spcBef>
                        <a:spcAft>
                          <a:spcPts val="0"/>
                        </a:spcAft>
                        <a:buFont typeface="Arial"/>
                        <a:buChar char="•"/>
                        <a:tabLst>
                          <a:tab pos="457200" algn="l"/>
                        </a:tabLst>
                      </a:pPr>
                      <a:r>
                        <a:rPr lang="es-ES_tradnl" sz="1200" b="1" dirty="0">
                          <a:effectLst/>
                        </a:rPr>
                        <a:t>Funciones y servicios del ecosistemas de suelo</a:t>
                      </a:r>
                      <a:endParaRPr lang="en-US" sz="1200" b="1" dirty="0">
                        <a:effectLst/>
                      </a:endParaRPr>
                    </a:p>
                    <a:p>
                      <a:pPr marL="0" marR="0" lvl="0" indent="-342900">
                        <a:lnSpc>
                          <a:spcPct val="107000"/>
                        </a:lnSpc>
                        <a:spcBef>
                          <a:spcPts val="0"/>
                        </a:spcBef>
                        <a:spcAft>
                          <a:spcPts val="0"/>
                        </a:spcAft>
                        <a:buFont typeface="Arial"/>
                        <a:buChar char="•"/>
                        <a:tabLst>
                          <a:tab pos="457200" algn="l"/>
                        </a:tabLst>
                      </a:pPr>
                      <a:r>
                        <a:rPr lang="es-ES_tradnl" sz="1200" b="1" dirty="0">
                          <a:effectLst/>
                        </a:rPr>
                        <a:t>Nematodos como indicadores de servicios y “des-servicios” de los ecosistemas</a:t>
                      </a:r>
                      <a:endParaRPr lang="en-US" sz="1200" b="1" dirty="0">
                        <a:effectLst/>
                      </a:endParaRPr>
                    </a:p>
                    <a:p>
                      <a:pPr marL="0" marR="0" lvl="0" indent="-342900">
                        <a:lnSpc>
                          <a:spcPct val="107000"/>
                        </a:lnSpc>
                        <a:spcBef>
                          <a:spcPts val="0"/>
                        </a:spcBef>
                        <a:spcAft>
                          <a:spcPts val="0"/>
                        </a:spcAft>
                        <a:buFont typeface="Arial"/>
                        <a:buChar char="•"/>
                        <a:tabLst>
                          <a:tab pos="457200" algn="l"/>
                        </a:tabLst>
                      </a:pPr>
                      <a:r>
                        <a:rPr lang="es-ES_tradnl" sz="1200" b="1" dirty="0">
                          <a:effectLst/>
                        </a:rPr>
                        <a:t>Análisis de la fauna de nematodos e introducción para los índices metabólicos</a:t>
                      </a:r>
                      <a:r>
                        <a:rPr lang="es-ES_tradnl" sz="1200" dirty="0" smtClean="0">
                          <a:effectLst/>
                        </a:rPr>
                        <a:t>.</a:t>
                      </a:r>
                      <a:endParaRPr lang="en-US" sz="1200" dirty="0">
                        <a:effectLst/>
                      </a:endParaRPr>
                    </a:p>
                  </a:txBody>
                  <a:tcPr marL="65621" marR="65621" marT="9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s-ES_tradnl" sz="1200" b="1" dirty="0">
                          <a:effectLst/>
                        </a:rPr>
                        <a:t>Howard Ferris</a:t>
                      </a:r>
                      <a:endParaRPr lang="en-US" sz="1200" b="1" dirty="0">
                        <a:effectLst/>
                        <a:latin typeface="Calibri"/>
                        <a:ea typeface="Calibri"/>
                        <a:cs typeface="Times New Roman"/>
                      </a:endParaRPr>
                    </a:p>
                  </a:txBody>
                  <a:tcPr marL="65621" marR="65621" marT="9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3796">
                <a:tc>
                  <a:txBody>
                    <a:bodyPr/>
                    <a:lstStyle/>
                    <a:p>
                      <a:pPr marL="0" marR="0">
                        <a:lnSpc>
                          <a:spcPct val="107000"/>
                        </a:lnSpc>
                        <a:spcBef>
                          <a:spcPts val="0"/>
                        </a:spcBef>
                        <a:spcAft>
                          <a:spcPts val="800"/>
                        </a:spcAft>
                      </a:pPr>
                      <a:r>
                        <a:rPr lang="es-ES_tradnl" sz="1200" dirty="0">
                          <a:solidFill>
                            <a:srgbClr val="002060"/>
                          </a:solidFill>
                          <a:effectLst/>
                        </a:rPr>
                        <a:t>10.30 a 12</a:t>
                      </a:r>
                      <a:endParaRPr lang="en-US" sz="1200" dirty="0">
                        <a:solidFill>
                          <a:srgbClr val="002060"/>
                        </a:solidFill>
                        <a:effectLst/>
                        <a:latin typeface="Calibri"/>
                        <a:ea typeface="Calibri"/>
                        <a:cs typeface="Times New Roman"/>
                      </a:endParaRPr>
                    </a:p>
                  </a:txBody>
                  <a:tcPr marL="65621" marR="65621" marT="9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2880" marR="0">
                        <a:lnSpc>
                          <a:spcPct val="107000"/>
                        </a:lnSpc>
                        <a:spcBef>
                          <a:spcPts val="0"/>
                        </a:spcBef>
                        <a:spcAft>
                          <a:spcPts val="0"/>
                        </a:spcAft>
                      </a:pPr>
                      <a:r>
                        <a:rPr lang="es-ES_tradnl" sz="1200" dirty="0">
                          <a:effectLst/>
                        </a:rPr>
                        <a:t>Identificación de los diferentes grupos funcionales</a:t>
                      </a:r>
                      <a:endParaRPr lang="en-US" sz="1200" dirty="0">
                        <a:effectLst/>
                        <a:latin typeface="Calibri"/>
                        <a:ea typeface="Calibri"/>
                        <a:cs typeface="Times New Roman"/>
                      </a:endParaRPr>
                    </a:p>
                  </a:txBody>
                  <a:tcPr marL="65621" marR="65621" marT="9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s-ES_tradnl" sz="1200" kern="1200">
                          <a:effectLst/>
                        </a:rPr>
                        <a:t>Ignacio Cid del Prado</a:t>
                      </a:r>
                      <a:r>
                        <a:rPr lang="es-ES_tradnl" sz="1200">
                          <a:effectLst/>
                        </a:rPr>
                        <a:t> </a:t>
                      </a:r>
                      <a:endParaRPr lang="en-US" sz="1200">
                        <a:effectLst/>
                        <a:latin typeface="Calibri"/>
                        <a:ea typeface="Calibri"/>
                        <a:cs typeface="Times New Roman"/>
                      </a:endParaRPr>
                    </a:p>
                  </a:txBody>
                  <a:tcPr marL="65621" marR="65621" marT="9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6499">
                <a:tc>
                  <a:txBody>
                    <a:bodyPr/>
                    <a:lstStyle/>
                    <a:p>
                      <a:pPr marL="0" marR="0">
                        <a:lnSpc>
                          <a:spcPct val="107000"/>
                        </a:lnSpc>
                        <a:spcBef>
                          <a:spcPts val="0"/>
                        </a:spcBef>
                        <a:spcAft>
                          <a:spcPts val="800"/>
                        </a:spcAft>
                      </a:pPr>
                      <a:r>
                        <a:rPr lang="es-ES_tradnl" sz="1200" dirty="0">
                          <a:solidFill>
                            <a:srgbClr val="002060"/>
                          </a:solidFill>
                          <a:effectLst/>
                        </a:rPr>
                        <a:t>12 a 1</a:t>
                      </a:r>
                      <a:endParaRPr lang="en-US" sz="1200" dirty="0">
                        <a:solidFill>
                          <a:srgbClr val="002060"/>
                        </a:solidFill>
                        <a:effectLst/>
                        <a:latin typeface="Calibri"/>
                        <a:ea typeface="Calibri"/>
                        <a:cs typeface="Times New Roman"/>
                      </a:endParaRPr>
                    </a:p>
                  </a:txBody>
                  <a:tcPr marL="65621" marR="65621" marT="9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2880" marR="0">
                        <a:lnSpc>
                          <a:spcPct val="107000"/>
                        </a:lnSpc>
                        <a:spcBef>
                          <a:spcPts val="0"/>
                        </a:spcBef>
                        <a:spcAft>
                          <a:spcPts val="0"/>
                        </a:spcAft>
                      </a:pPr>
                      <a:r>
                        <a:rPr lang="es-ES_tradnl" sz="1200" dirty="0">
                          <a:effectLst/>
                        </a:rPr>
                        <a:t>Almuerzo</a:t>
                      </a:r>
                      <a:endParaRPr lang="en-US" sz="1200" dirty="0">
                        <a:effectLst/>
                        <a:latin typeface="Calibri"/>
                        <a:ea typeface="Calibri"/>
                        <a:cs typeface="Times New Roman"/>
                      </a:endParaRPr>
                    </a:p>
                  </a:txBody>
                  <a:tcPr marL="65621" marR="65621" marT="9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2880" marR="0">
                        <a:lnSpc>
                          <a:spcPct val="107000"/>
                        </a:lnSpc>
                        <a:spcBef>
                          <a:spcPts val="0"/>
                        </a:spcBef>
                        <a:spcAft>
                          <a:spcPts val="0"/>
                        </a:spcAft>
                      </a:pPr>
                      <a:r>
                        <a:rPr lang="es-ES_tradnl" sz="1200">
                          <a:effectLst/>
                        </a:rPr>
                        <a:t> </a:t>
                      </a:r>
                      <a:endParaRPr lang="en-US" sz="1200">
                        <a:effectLst/>
                        <a:latin typeface="Calibri"/>
                        <a:ea typeface="Calibri"/>
                        <a:cs typeface="Times New Roman"/>
                      </a:endParaRPr>
                    </a:p>
                  </a:txBody>
                  <a:tcPr marL="65621" marR="65621" marT="9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86141">
                <a:tc>
                  <a:txBody>
                    <a:bodyPr/>
                    <a:lstStyle/>
                    <a:p>
                      <a:pPr marL="0" marR="0">
                        <a:lnSpc>
                          <a:spcPct val="107000"/>
                        </a:lnSpc>
                        <a:spcBef>
                          <a:spcPts val="0"/>
                        </a:spcBef>
                        <a:spcAft>
                          <a:spcPts val="800"/>
                        </a:spcAft>
                      </a:pPr>
                      <a:r>
                        <a:rPr lang="es-ES_tradnl" sz="1200" dirty="0">
                          <a:solidFill>
                            <a:srgbClr val="002060"/>
                          </a:solidFill>
                          <a:effectLst/>
                        </a:rPr>
                        <a:t>1 a 2.30</a:t>
                      </a:r>
                      <a:endParaRPr lang="en-US" sz="1200" dirty="0">
                        <a:solidFill>
                          <a:srgbClr val="002060"/>
                        </a:solidFill>
                        <a:effectLst/>
                        <a:latin typeface="Calibri"/>
                        <a:ea typeface="Calibri"/>
                        <a:cs typeface="Times New Roman"/>
                      </a:endParaRPr>
                    </a:p>
                  </a:txBody>
                  <a:tcPr marL="65621" marR="65621" marT="9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54330" marR="0" indent="-171450">
                        <a:lnSpc>
                          <a:spcPct val="107000"/>
                        </a:lnSpc>
                        <a:spcBef>
                          <a:spcPts val="0"/>
                        </a:spcBef>
                        <a:spcAft>
                          <a:spcPts val="0"/>
                        </a:spcAft>
                        <a:buFont typeface="Arial" panose="020B0604020202020204" pitchFamily="34" charset="0"/>
                        <a:buChar char="•"/>
                      </a:pPr>
                      <a:r>
                        <a:rPr lang="es-ES_tradnl" sz="1200" dirty="0" smtClean="0">
                          <a:effectLst/>
                        </a:rPr>
                        <a:t>La importancia de diversidad funcional</a:t>
                      </a:r>
                    </a:p>
                    <a:p>
                      <a:pPr marL="354330" marR="0" indent="-171450">
                        <a:lnSpc>
                          <a:spcPct val="107000"/>
                        </a:lnSpc>
                        <a:spcBef>
                          <a:spcPts val="0"/>
                        </a:spcBef>
                        <a:spcAft>
                          <a:spcPts val="0"/>
                        </a:spcAft>
                        <a:buFont typeface="Arial" panose="020B0604020202020204" pitchFamily="34" charset="0"/>
                        <a:buChar char="•"/>
                      </a:pPr>
                      <a:r>
                        <a:rPr lang="es-ES" sz="1200" kern="1200" dirty="0" smtClean="0">
                          <a:solidFill>
                            <a:schemeClr val="dk1"/>
                          </a:solidFill>
                          <a:effectLst/>
                          <a:latin typeface="+mn-lt"/>
                          <a:ea typeface="+mn-ea"/>
                          <a:cs typeface="+mn-cs"/>
                        </a:rPr>
                        <a:t>Manejo del suelo para aumentar la diversidad y la abundancia</a:t>
                      </a:r>
                    </a:p>
                    <a:p>
                      <a:pPr marL="354330" marR="0" indent="-171450">
                        <a:lnSpc>
                          <a:spcPct val="107000"/>
                        </a:lnSpc>
                        <a:spcBef>
                          <a:spcPts val="0"/>
                        </a:spcBef>
                        <a:spcAft>
                          <a:spcPts val="0"/>
                        </a:spcAft>
                        <a:buFont typeface="Arial" panose="020B0604020202020204" pitchFamily="34" charset="0"/>
                        <a:buChar char="•"/>
                      </a:pPr>
                      <a:r>
                        <a:rPr lang="es-ES_tradnl" sz="1200" dirty="0" smtClean="0">
                          <a:effectLst/>
                        </a:rPr>
                        <a:t>El </a:t>
                      </a:r>
                      <a:r>
                        <a:rPr lang="es-ES_tradnl" sz="1200" dirty="0">
                          <a:effectLst/>
                        </a:rPr>
                        <a:t>uso del NEMAPLEX para  conceptos de ecología del suelo y la identificación morfológica y funcional de los nematodos</a:t>
                      </a:r>
                      <a:endParaRPr lang="en-US" sz="1200" dirty="0">
                        <a:effectLst/>
                        <a:latin typeface="Calibri"/>
                        <a:ea typeface="Calibri"/>
                        <a:cs typeface="Times New Roman"/>
                      </a:endParaRPr>
                    </a:p>
                  </a:txBody>
                  <a:tcPr marL="65621" marR="65621" marT="9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s-ES_tradnl" sz="1200" dirty="0">
                          <a:effectLst/>
                        </a:rPr>
                        <a:t>Howard Ferris </a:t>
                      </a:r>
                      <a:endParaRPr lang="en-US" sz="1200" dirty="0">
                        <a:effectLst/>
                        <a:latin typeface="Calibri"/>
                        <a:ea typeface="Calibri"/>
                        <a:cs typeface="Times New Roman"/>
                      </a:endParaRPr>
                    </a:p>
                  </a:txBody>
                  <a:tcPr marL="65621" marR="65621" marT="9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80039">
                <a:tc>
                  <a:txBody>
                    <a:bodyPr/>
                    <a:lstStyle/>
                    <a:p>
                      <a:pPr marL="0" marR="0">
                        <a:lnSpc>
                          <a:spcPct val="107000"/>
                        </a:lnSpc>
                        <a:spcBef>
                          <a:spcPts val="0"/>
                        </a:spcBef>
                        <a:spcAft>
                          <a:spcPts val="800"/>
                        </a:spcAft>
                      </a:pPr>
                      <a:r>
                        <a:rPr lang="es-ES_tradnl" sz="1200" dirty="0">
                          <a:solidFill>
                            <a:srgbClr val="002060"/>
                          </a:solidFill>
                          <a:effectLst/>
                        </a:rPr>
                        <a:t>2.30 a 5</a:t>
                      </a:r>
                      <a:endParaRPr lang="en-US" sz="1200" dirty="0">
                        <a:solidFill>
                          <a:srgbClr val="002060"/>
                        </a:solidFill>
                        <a:effectLst/>
                        <a:latin typeface="Calibri"/>
                        <a:ea typeface="Calibri"/>
                        <a:cs typeface="Times New Roman"/>
                      </a:endParaRPr>
                    </a:p>
                  </a:txBody>
                  <a:tcPr marL="65621" marR="65621" marT="9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s-CR" sz="1200" dirty="0">
                          <a:effectLst/>
                        </a:rPr>
                        <a:t>Laboratorio:</a:t>
                      </a:r>
                      <a:endParaRPr lang="en-US" sz="1200" dirty="0">
                        <a:effectLst/>
                      </a:endParaRPr>
                    </a:p>
                    <a:p>
                      <a:pPr marL="342900" marR="0" lvl="0" indent="-342900">
                        <a:lnSpc>
                          <a:spcPct val="107000"/>
                        </a:lnSpc>
                        <a:spcBef>
                          <a:spcPts val="0"/>
                        </a:spcBef>
                        <a:spcAft>
                          <a:spcPts val="0"/>
                        </a:spcAft>
                        <a:buFont typeface="Arial"/>
                        <a:buChar char="•"/>
                        <a:tabLst>
                          <a:tab pos="457200" algn="l"/>
                        </a:tabLst>
                      </a:pPr>
                      <a:r>
                        <a:rPr lang="es-CR" sz="1200" dirty="0">
                          <a:effectLst/>
                        </a:rPr>
                        <a:t>Muestreo de nematodos de diferentes ecosistemas; trabajo en grupos de dos.</a:t>
                      </a:r>
                      <a:endParaRPr lang="en-US" sz="1200" dirty="0">
                        <a:effectLst/>
                      </a:endParaRPr>
                    </a:p>
                    <a:p>
                      <a:pPr marL="342900" marR="0" lvl="0" indent="-342900">
                        <a:lnSpc>
                          <a:spcPct val="107000"/>
                        </a:lnSpc>
                        <a:spcBef>
                          <a:spcPts val="0"/>
                        </a:spcBef>
                        <a:spcAft>
                          <a:spcPts val="0"/>
                        </a:spcAft>
                        <a:buFont typeface="Arial"/>
                        <a:buChar char="•"/>
                        <a:tabLst>
                          <a:tab pos="457200" algn="l"/>
                        </a:tabLst>
                      </a:pPr>
                      <a:r>
                        <a:rPr lang="es-MX" sz="1200" dirty="0">
                          <a:effectLst/>
                        </a:rPr>
                        <a:t>Extracción e identificación a nivel de familia. </a:t>
                      </a:r>
                      <a:endParaRPr lang="en-US" sz="1200" dirty="0">
                        <a:effectLst/>
                      </a:endParaRPr>
                    </a:p>
                    <a:p>
                      <a:pPr marL="342900" marR="0" lvl="0" indent="-342900">
                        <a:lnSpc>
                          <a:spcPct val="107000"/>
                        </a:lnSpc>
                        <a:spcBef>
                          <a:spcPts val="0"/>
                        </a:spcBef>
                        <a:spcAft>
                          <a:spcPts val="0"/>
                        </a:spcAft>
                        <a:buFont typeface="Arial"/>
                        <a:buChar char="•"/>
                        <a:tabLst>
                          <a:tab pos="457200" algn="l"/>
                        </a:tabLst>
                      </a:pPr>
                      <a:r>
                        <a:rPr lang="es-MX" sz="1200" dirty="0">
                          <a:effectLst/>
                        </a:rPr>
                        <a:t>Uso de claves para la clasificación de nematodos. </a:t>
                      </a:r>
                      <a:endParaRPr lang="en-US" sz="1200" dirty="0">
                        <a:effectLst/>
                      </a:endParaRPr>
                    </a:p>
                    <a:p>
                      <a:pPr marL="342900" marR="0" lvl="0" indent="-342900">
                        <a:lnSpc>
                          <a:spcPct val="107000"/>
                        </a:lnSpc>
                        <a:spcBef>
                          <a:spcPts val="0"/>
                        </a:spcBef>
                        <a:spcAft>
                          <a:spcPts val="0"/>
                        </a:spcAft>
                        <a:buFont typeface="Arial"/>
                        <a:buChar char="•"/>
                        <a:tabLst>
                          <a:tab pos="457200" algn="l"/>
                        </a:tabLst>
                      </a:pPr>
                      <a:r>
                        <a:rPr lang="es-MX" sz="1200" dirty="0">
                          <a:effectLst/>
                        </a:rPr>
                        <a:t>Se utilizaran estas muestras por análisis del condición del suelo y para elaborar informe que se presentara y discutirá el último día de clase. </a:t>
                      </a:r>
                      <a:endParaRPr lang="en-US" sz="1200" dirty="0">
                        <a:effectLst/>
                        <a:latin typeface="Calibri"/>
                        <a:ea typeface="Calibri"/>
                        <a:cs typeface="Times New Roman"/>
                      </a:endParaRPr>
                    </a:p>
                  </a:txBody>
                  <a:tcPr marL="65621" marR="65621" marT="9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s-ES_tradnl" sz="1200" kern="1200" dirty="0" smtClean="0">
                          <a:effectLst/>
                        </a:rPr>
                        <a:t>Ignacio </a:t>
                      </a:r>
                      <a:r>
                        <a:rPr lang="es-ES_tradnl" sz="1200" kern="1200" dirty="0">
                          <a:effectLst/>
                        </a:rPr>
                        <a:t>Cid del Prado</a:t>
                      </a:r>
                      <a:endParaRPr lang="en-US" sz="1200" dirty="0">
                        <a:effectLst/>
                      </a:endParaRPr>
                    </a:p>
                    <a:p>
                      <a:pPr marL="0" marR="0">
                        <a:lnSpc>
                          <a:spcPct val="107000"/>
                        </a:lnSpc>
                        <a:spcBef>
                          <a:spcPts val="0"/>
                        </a:spcBef>
                        <a:spcAft>
                          <a:spcPts val="0"/>
                        </a:spcAft>
                      </a:pPr>
                      <a:r>
                        <a:rPr lang="es-ES_tradnl" sz="1200" kern="1200" dirty="0">
                          <a:effectLst/>
                        </a:rPr>
                        <a:t>Alejandro Esquivel</a:t>
                      </a:r>
                      <a:endParaRPr lang="en-US" sz="1200" dirty="0">
                        <a:effectLst/>
                      </a:endParaRPr>
                    </a:p>
                    <a:p>
                      <a:pPr marL="0" marR="0">
                        <a:lnSpc>
                          <a:spcPct val="107000"/>
                        </a:lnSpc>
                        <a:spcBef>
                          <a:spcPts val="0"/>
                        </a:spcBef>
                        <a:spcAft>
                          <a:spcPts val="0"/>
                        </a:spcAft>
                      </a:pPr>
                      <a:r>
                        <a:rPr lang="es-ES_tradnl" sz="1200" kern="1200" dirty="0">
                          <a:effectLst/>
                        </a:rPr>
                        <a:t>Howard Ferris</a:t>
                      </a:r>
                      <a:r>
                        <a:rPr lang="es-ES_tradnl" sz="1200" dirty="0">
                          <a:effectLst/>
                        </a:rPr>
                        <a:t> </a:t>
                      </a:r>
                      <a:endParaRPr lang="en-US" sz="1200" dirty="0">
                        <a:effectLst/>
                        <a:latin typeface="Calibri"/>
                        <a:ea typeface="Calibri"/>
                        <a:cs typeface="Times New Roman"/>
                      </a:endParaRPr>
                    </a:p>
                  </a:txBody>
                  <a:tcPr marL="65621" marR="65621" marT="9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86141">
                <a:tc>
                  <a:txBody>
                    <a:bodyPr/>
                    <a:lstStyle/>
                    <a:p>
                      <a:pPr marL="0" marR="0">
                        <a:lnSpc>
                          <a:spcPct val="107000"/>
                        </a:lnSpc>
                        <a:spcBef>
                          <a:spcPts val="0"/>
                        </a:spcBef>
                        <a:spcAft>
                          <a:spcPts val="800"/>
                        </a:spcAft>
                      </a:pPr>
                      <a:r>
                        <a:rPr lang="es-ES_tradnl" sz="1200" dirty="0">
                          <a:solidFill>
                            <a:srgbClr val="002060"/>
                          </a:solidFill>
                          <a:effectLst/>
                        </a:rPr>
                        <a:t>6:30 a 8</a:t>
                      </a:r>
                      <a:endParaRPr lang="en-US" sz="1200" dirty="0">
                        <a:solidFill>
                          <a:srgbClr val="002060"/>
                        </a:solidFill>
                        <a:effectLst/>
                        <a:latin typeface="Calibri"/>
                        <a:ea typeface="Calibri"/>
                        <a:cs typeface="Times New Roman"/>
                      </a:endParaRPr>
                    </a:p>
                  </a:txBody>
                  <a:tcPr marL="65621" marR="65621" marT="9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s-ES_tradnl" sz="1200" kern="1200" dirty="0">
                          <a:effectLst/>
                        </a:rPr>
                        <a:t>Seminario y Discusión:</a:t>
                      </a:r>
                      <a:endParaRPr lang="en-US" sz="1200" dirty="0">
                        <a:effectLst/>
                      </a:endParaRPr>
                    </a:p>
                    <a:p>
                      <a:pPr marL="0" marR="0">
                        <a:lnSpc>
                          <a:spcPct val="107000"/>
                        </a:lnSpc>
                        <a:spcBef>
                          <a:spcPts val="0"/>
                        </a:spcBef>
                        <a:spcAft>
                          <a:spcPts val="0"/>
                        </a:spcAft>
                      </a:pPr>
                      <a:r>
                        <a:rPr lang="es-CR" sz="1200" dirty="0">
                          <a:effectLst/>
                        </a:rPr>
                        <a:t>Biología, Ecología y Gestión Sustentable de los nematodos de </a:t>
                      </a:r>
                      <a:r>
                        <a:rPr lang="es-CR" sz="1200" dirty="0" smtClean="0">
                          <a:effectLst/>
                        </a:rPr>
                        <a:t>caña </a:t>
                      </a:r>
                      <a:r>
                        <a:rPr lang="es-CR" sz="1200" dirty="0">
                          <a:effectLst/>
                        </a:rPr>
                        <a:t>de azúcar o de </a:t>
                      </a:r>
                      <a:r>
                        <a:rPr lang="es-CR" sz="1200" dirty="0" smtClean="0">
                          <a:effectLst/>
                        </a:rPr>
                        <a:t>vid</a:t>
                      </a:r>
                      <a:endParaRPr lang="en-US" sz="1200" dirty="0">
                        <a:effectLst/>
                        <a:latin typeface="Calibri"/>
                        <a:ea typeface="Calibri"/>
                        <a:cs typeface="Times New Roman"/>
                      </a:endParaRPr>
                    </a:p>
                  </a:txBody>
                  <a:tcPr marL="65621" marR="65621" marT="9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s-ES_tradnl" sz="1200" dirty="0">
                          <a:effectLst/>
                        </a:rPr>
                        <a:t>Howard Ferris </a:t>
                      </a:r>
                      <a:endParaRPr lang="en-US" sz="1200" dirty="0">
                        <a:effectLst/>
                        <a:latin typeface="Calibri"/>
                        <a:ea typeface="Calibri"/>
                        <a:cs typeface="Times New Roman"/>
                      </a:endParaRPr>
                    </a:p>
                  </a:txBody>
                  <a:tcPr marL="65621" marR="65621" marT="91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1489918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plpnemweb.ucdavis.edu/nemaplex/images/antago7.jpg"/>
          <p:cNvPicPr>
            <a:picLocks noChangeAspect="1" noChangeArrowheads="1"/>
          </p:cNvPicPr>
          <p:nvPr/>
        </p:nvPicPr>
        <p:blipFill>
          <a:blip r:embed="rId2" cstate="print"/>
          <a:srcRect/>
          <a:stretch>
            <a:fillRect/>
          </a:stretch>
        </p:blipFill>
        <p:spPr bwMode="auto">
          <a:xfrm>
            <a:off x="609600" y="4251325"/>
            <a:ext cx="3962400" cy="2301875"/>
          </a:xfrm>
          <a:prstGeom prst="rect">
            <a:avLst/>
          </a:prstGeom>
          <a:noFill/>
          <a:ln w="9525">
            <a:noFill/>
            <a:miter lim="800000"/>
            <a:headEnd/>
            <a:tailEnd/>
          </a:ln>
        </p:spPr>
      </p:pic>
      <p:pic>
        <p:nvPicPr>
          <p:cNvPr id="3" name="Picture 8" descr="http://plpnemweb.ucdavis.edu/nemaplex/images/antago29.jpg"/>
          <p:cNvPicPr>
            <a:picLocks noChangeAspect="1" noChangeArrowheads="1"/>
          </p:cNvPicPr>
          <p:nvPr/>
        </p:nvPicPr>
        <p:blipFill>
          <a:blip r:embed="rId3" cstate="print"/>
          <a:srcRect/>
          <a:stretch>
            <a:fillRect/>
          </a:stretch>
        </p:blipFill>
        <p:spPr bwMode="auto">
          <a:xfrm>
            <a:off x="5570538" y="5181600"/>
            <a:ext cx="1668462" cy="1676400"/>
          </a:xfrm>
          <a:prstGeom prst="rect">
            <a:avLst/>
          </a:prstGeom>
          <a:noFill/>
          <a:ln w="9525">
            <a:noFill/>
            <a:miter lim="800000"/>
            <a:headEnd/>
            <a:tailEnd/>
          </a:ln>
        </p:spPr>
      </p:pic>
      <p:pic>
        <p:nvPicPr>
          <p:cNvPr id="4" name="Picture 8" descr="http://plpnemweb.ucdavis.edu/nemaplex/images/antago29.jpg"/>
          <p:cNvPicPr>
            <a:picLocks noChangeAspect="1" noChangeArrowheads="1"/>
          </p:cNvPicPr>
          <p:nvPr/>
        </p:nvPicPr>
        <p:blipFill>
          <a:blip r:embed="rId4" cstate="print"/>
          <a:srcRect/>
          <a:stretch>
            <a:fillRect/>
          </a:stretch>
        </p:blipFill>
        <p:spPr bwMode="auto">
          <a:xfrm>
            <a:off x="5105400" y="3505200"/>
            <a:ext cx="1660525" cy="1668463"/>
          </a:xfrm>
          <a:prstGeom prst="rect">
            <a:avLst/>
          </a:prstGeom>
          <a:noFill/>
          <a:ln w="9525">
            <a:noFill/>
            <a:miter lim="800000"/>
            <a:headEnd/>
            <a:tailEnd/>
          </a:ln>
        </p:spPr>
      </p:pic>
      <p:grpSp>
        <p:nvGrpSpPr>
          <p:cNvPr id="5" name="Group 7"/>
          <p:cNvGrpSpPr>
            <a:grpSpLocks/>
          </p:cNvGrpSpPr>
          <p:nvPr/>
        </p:nvGrpSpPr>
        <p:grpSpPr bwMode="auto">
          <a:xfrm>
            <a:off x="30163" y="381000"/>
            <a:ext cx="9113837" cy="3255963"/>
            <a:chOff x="29771" y="228600"/>
            <a:chExt cx="9114229" cy="3255700"/>
          </a:xfrm>
        </p:grpSpPr>
        <p:pic>
          <p:nvPicPr>
            <p:cNvPr id="6" name="Picture 2" descr="http://plpnemweb.ucdavis.edu/nemaplex/images/antago2.jpg"/>
            <p:cNvPicPr>
              <a:picLocks noChangeAspect="1" noChangeArrowheads="1"/>
            </p:cNvPicPr>
            <p:nvPr/>
          </p:nvPicPr>
          <p:blipFill>
            <a:blip r:embed="rId5" cstate="print"/>
            <a:srcRect/>
            <a:stretch>
              <a:fillRect/>
            </a:stretch>
          </p:blipFill>
          <p:spPr bwMode="auto">
            <a:xfrm>
              <a:off x="29771" y="228600"/>
              <a:ext cx="4542229" cy="3255264"/>
            </a:xfrm>
            <a:prstGeom prst="rect">
              <a:avLst/>
            </a:prstGeom>
            <a:noFill/>
            <a:ln w="9525">
              <a:noFill/>
              <a:miter lim="800000"/>
              <a:headEnd/>
              <a:tailEnd/>
            </a:ln>
          </p:spPr>
        </p:pic>
        <p:pic>
          <p:nvPicPr>
            <p:cNvPr id="7" name="Picture 4" descr="http://plpnemweb.ucdavis.edu/nemaplex/images/antago22.jpg"/>
            <p:cNvPicPr>
              <a:picLocks noChangeAspect="1" noChangeArrowheads="1"/>
            </p:cNvPicPr>
            <p:nvPr/>
          </p:nvPicPr>
          <p:blipFill>
            <a:blip r:embed="rId6" cstate="print"/>
            <a:srcRect/>
            <a:stretch>
              <a:fillRect/>
            </a:stretch>
          </p:blipFill>
          <p:spPr bwMode="auto">
            <a:xfrm rot="5400000">
              <a:off x="5230150" y="-429550"/>
              <a:ext cx="3255700" cy="4572000"/>
            </a:xfrm>
            <a:prstGeom prst="rect">
              <a:avLst/>
            </a:prstGeom>
            <a:noFill/>
            <a:ln w="9525">
              <a:noFill/>
              <a:miter lim="800000"/>
              <a:headEnd/>
              <a:tailEnd/>
            </a:ln>
          </p:spPr>
        </p:pic>
      </p:grpSp>
      <p:sp>
        <p:nvSpPr>
          <p:cNvPr id="8" name="Oval 7"/>
          <p:cNvSpPr/>
          <p:nvPr/>
        </p:nvSpPr>
        <p:spPr>
          <a:xfrm>
            <a:off x="3733800" y="1143000"/>
            <a:ext cx="1676400" cy="16002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p:cNvSpPr/>
          <p:nvPr/>
        </p:nvSpPr>
        <p:spPr>
          <a:xfrm>
            <a:off x="4114800" y="1524000"/>
            <a:ext cx="914400" cy="838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 name="Picture 8" descr="http://plpnemweb.ucdavis.edu/nemaplex/images/antago29.jpg"/>
          <p:cNvPicPr>
            <a:picLocks noChangeAspect="1" noChangeArrowheads="1"/>
          </p:cNvPicPr>
          <p:nvPr/>
        </p:nvPicPr>
        <p:blipFill>
          <a:blip r:embed="rId7" cstate="print"/>
          <a:srcRect/>
          <a:stretch>
            <a:fillRect/>
          </a:stretch>
        </p:blipFill>
        <p:spPr bwMode="auto">
          <a:xfrm>
            <a:off x="7253288" y="4652963"/>
            <a:ext cx="1814512" cy="1824037"/>
          </a:xfrm>
          <a:prstGeom prst="rect">
            <a:avLst/>
          </a:prstGeom>
          <a:noFill/>
          <a:ln w="9525">
            <a:noFill/>
            <a:miter lim="800000"/>
            <a:headEnd/>
            <a:tailEnd/>
          </a:ln>
        </p:spPr>
      </p:pic>
      <p:sp>
        <p:nvSpPr>
          <p:cNvPr id="11" name="Oval 10"/>
          <p:cNvSpPr/>
          <p:nvPr/>
        </p:nvSpPr>
        <p:spPr>
          <a:xfrm>
            <a:off x="2438400" y="5029200"/>
            <a:ext cx="914400" cy="838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2" name="Group 20"/>
          <p:cNvGrpSpPr>
            <a:grpSpLocks/>
          </p:cNvGrpSpPr>
          <p:nvPr/>
        </p:nvGrpSpPr>
        <p:grpSpPr bwMode="auto">
          <a:xfrm>
            <a:off x="5638800" y="4038600"/>
            <a:ext cx="3124200" cy="2514600"/>
            <a:chOff x="5638800" y="4038600"/>
            <a:chExt cx="3124200" cy="2514600"/>
          </a:xfrm>
        </p:grpSpPr>
        <p:sp>
          <p:nvSpPr>
            <p:cNvPr id="13" name="Oval 12"/>
            <p:cNvSpPr/>
            <p:nvPr/>
          </p:nvSpPr>
          <p:spPr bwMode="auto">
            <a:xfrm>
              <a:off x="5638800" y="4038600"/>
              <a:ext cx="914400" cy="8382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bwMode="auto">
            <a:xfrm>
              <a:off x="7848600" y="5257800"/>
              <a:ext cx="914400" cy="8382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bwMode="auto">
            <a:xfrm>
              <a:off x="6019800" y="5715000"/>
              <a:ext cx="914400" cy="8382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6" name="TextBox 15"/>
          <p:cNvSpPr txBox="1">
            <a:spLocks noChangeArrowheads="1"/>
          </p:cNvSpPr>
          <p:nvPr/>
        </p:nvSpPr>
        <p:spPr bwMode="auto">
          <a:xfrm>
            <a:off x="0" y="0"/>
            <a:ext cx="7802136" cy="646331"/>
          </a:xfrm>
          <a:prstGeom prst="rect">
            <a:avLst/>
          </a:prstGeom>
          <a:noFill/>
          <a:ln w="9525">
            <a:noFill/>
            <a:miter lim="800000"/>
            <a:headEnd/>
            <a:tailEnd/>
          </a:ln>
        </p:spPr>
        <p:txBody>
          <a:bodyPr wrap="none">
            <a:spAutoFit/>
          </a:bodyPr>
          <a:lstStyle/>
          <a:p>
            <a:r>
              <a:rPr lang="es-ES" dirty="0" smtClean="0"/>
              <a:t>Distribución de los organismos a nuevos recursos y la regulación biológica</a:t>
            </a:r>
          </a:p>
          <a:p>
            <a:endParaRPr lang="es-ES" dirty="0"/>
          </a:p>
        </p:txBody>
      </p:sp>
      <p:sp>
        <p:nvSpPr>
          <p:cNvPr id="17" name="TextBox 16"/>
          <p:cNvSpPr txBox="1">
            <a:spLocks noChangeArrowheads="1"/>
          </p:cNvSpPr>
          <p:nvPr/>
        </p:nvSpPr>
        <p:spPr bwMode="auto">
          <a:xfrm>
            <a:off x="0" y="2971800"/>
            <a:ext cx="4876800" cy="646331"/>
          </a:xfrm>
          <a:prstGeom prst="rect">
            <a:avLst/>
          </a:prstGeom>
          <a:solidFill>
            <a:srgbClr val="FFCC66"/>
          </a:solidFill>
          <a:ln w="9525">
            <a:noFill/>
            <a:miter lim="800000"/>
            <a:headEnd/>
            <a:tailEnd/>
          </a:ln>
        </p:spPr>
        <p:txBody>
          <a:bodyPr wrap="square">
            <a:spAutoFit/>
          </a:bodyPr>
          <a:lstStyle/>
          <a:p>
            <a:r>
              <a:rPr lang="es-ES" dirty="0" smtClean="0"/>
              <a:t>Los hongos capturan nematodos a través de</a:t>
            </a:r>
            <a:r>
              <a:rPr lang="en-US" dirty="0" smtClean="0"/>
              <a:t>:</a:t>
            </a:r>
          </a:p>
          <a:p>
            <a:r>
              <a:rPr lang="es-ES" dirty="0" smtClean="0"/>
              <a:t>1. trampas, redes y hifas adhesivas</a:t>
            </a:r>
          </a:p>
        </p:txBody>
      </p:sp>
      <p:sp>
        <p:nvSpPr>
          <p:cNvPr id="18" name="TextBox 16"/>
          <p:cNvSpPr txBox="1">
            <a:spLocks noChangeArrowheads="1"/>
          </p:cNvSpPr>
          <p:nvPr/>
        </p:nvSpPr>
        <p:spPr bwMode="auto">
          <a:xfrm>
            <a:off x="0" y="3897868"/>
            <a:ext cx="4724400" cy="369332"/>
          </a:xfrm>
          <a:prstGeom prst="rect">
            <a:avLst/>
          </a:prstGeom>
          <a:solidFill>
            <a:srgbClr val="FFCC66">
              <a:alpha val="60000"/>
            </a:srgbClr>
          </a:solidFill>
          <a:ln w="9525">
            <a:noFill/>
            <a:miter lim="800000"/>
            <a:headEnd/>
            <a:tailEnd/>
          </a:ln>
        </p:spPr>
        <p:txBody>
          <a:bodyPr wrap="square">
            <a:spAutoFit/>
          </a:bodyPr>
          <a:lstStyle/>
          <a:p>
            <a:r>
              <a:rPr lang="en-US" dirty="0" smtClean="0"/>
              <a:t>2</a:t>
            </a:r>
            <a:r>
              <a:rPr lang="en-US" dirty="0"/>
              <a:t>. </a:t>
            </a:r>
            <a:r>
              <a:rPr lang="es-ES" dirty="0" smtClean="0"/>
              <a:t>esporas que se desprenden de las hifas</a:t>
            </a:r>
          </a:p>
        </p:txBody>
      </p:sp>
    </p:spTree>
    <p:extLst>
      <p:ext uri="{BB962C8B-B14F-4D97-AF65-F5344CB8AC3E}">
        <p14:creationId xmlns:p14="http://schemas.microsoft.com/office/powerpoint/2010/main" val="115484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500"/>
                                  </p:stCondLst>
                                  <p:childTnLst>
                                    <p:set>
                                      <p:cBhvr>
                                        <p:cTn id="19" dur="1" fill="hold">
                                          <p:stCondLst>
                                            <p:cond delay="0"/>
                                          </p:stCondLst>
                                        </p:cTn>
                                        <p:tgtEl>
                                          <p:spTgt spid="4"/>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nodeType="afterEffect">
                                  <p:stCondLst>
                                    <p:cond delay="500"/>
                                  </p:stCondLst>
                                  <p:childTnLst>
                                    <p:set>
                                      <p:cBhvr>
                                        <p:cTn id="22" dur="1" fill="hold">
                                          <p:stCondLst>
                                            <p:cond delay="0"/>
                                          </p:stCondLst>
                                        </p:cTn>
                                        <p:tgtEl>
                                          <p:spTgt spid="3"/>
                                        </p:tgtEl>
                                        <p:attrNameLst>
                                          <p:attrName>style.visibility</p:attrName>
                                        </p:attrNameLst>
                                      </p:cBhvr>
                                      <p:to>
                                        <p:strVal val="visible"/>
                                      </p:to>
                                    </p:set>
                                  </p:childTnLst>
                                </p:cTn>
                              </p:par>
                            </p:childTnLst>
                          </p:cTn>
                        </p:par>
                        <p:par>
                          <p:cTn id="23" fill="hold">
                            <p:stCondLst>
                              <p:cond delay="1000"/>
                            </p:stCondLst>
                            <p:childTnLst>
                              <p:par>
                                <p:cTn id="24" presetID="1" presetClass="entr" presetSubtype="0" fill="hold" nodeType="afterEffect">
                                  <p:stCondLst>
                                    <p:cond delay="100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757" b="60028"/>
          <a:stretch/>
        </p:blipFill>
        <p:spPr>
          <a:xfrm>
            <a:off x="228600" y="228600"/>
            <a:ext cx="4757737" cy="2733675"/>
          </a:xfrm>
          <a:prstGeom prst="rect">
            <a:avLst/>
          </a:prstGeom>
        </p:spPr>
      </p:pic>
      <p:sp>
        <p:nvSpPr>
          <p:cNvPr id="6" name="TextBox 5"/>
          <p:cNvSpPr txBox="1"/>
          <p:nvPr/>
        </p:nvSpPr>
        <p:spPr>
          <a:xfrm>
            <a:off x="3810000" y="5638800"/>
            <a:ext cx="3865161" cy="1015663"/>
          </a:xfrm>
          <a:prstGeom prst="rect">
            <a:avLst/>
          </a:prstGeom>
          <a:noFill/>
        </p:spPr>
        <p:txBody>
          <a:bodyPr wrap="none" rtlCol="0">
            <a:spAutoFit/>
          </a:bodyPr>
          <a:lstStyle/>
          <a:p>
            <a:r>
              <a:rPr lang="es-ES" sz="1200" u="sng" dirty="0" err="1"/>
              <a:t>Quimiotaxis</a:t>
            </a:r>
            <a:r>
              <a:rPr lang="es-ES" sz="1200" u="sng" dirty="0"/>
              <a:t> </a:t>
            </a:r>
            <a:r>
              <a:rPr lang="es-ES" sz="1200" u="sng" dirty="0" smtClean="0"/>
              <a:t>especificidad</a:t>
            </a:r>
            <a:r>
              <a:rPr lang="en-US" sz="1200" u="sng" dirty="0" smtClean="0"/>
              <a:t>:</a:t>
            </a:r>
          </a:p>
          <a:p>
            <a:r>
              <a:rPr lang="en-US" sz="1200" i="1" dirty="0" err="1" smtClean="0"/>
              <a:t>Caenorhabditis</a:t>
            </a:r>
            <a:r>
              <a:rPr lang="en-US" sz="1200" i="1" dirty="0" smtClean="0"/>
              <a:t> </a:t>
            </a:r>
            <a:r>
              <a:rPr lang="en-US" sz="1200" i="1" dirty="0" err="1" smtClean="0"/>
              <a:t>elegans</a:t>
            </a:r>
            <a:r>
              <a:rPr lang="en-US" sz="1200" i="1" dirty="0" smtClean="0"/>
              <a:t> </a:t>
            </a:r>
            <a:r>
              <a:rPr lang="en-US" sz="1200" dirty="0" err="1" smtClean="0"/>
              <a:t>atrajo</a:t>
            </a:r>
            <a:r>
              <a:rPr lang="en-US" sz="1200" dirty="0" smtClean="0"/>
              <a:t> a </a:t>
            </a:r>
            <a:r>
              <a:rPr lang="en-US" sz="1200" i="1" dirty="0" err="1" smtClean="0"/>
              <a:t>Medicago</a:t>
            </a:r>
            <a:r>
              <a:rPr lang="en-US" sz="1200" i="1" dirty="0" smtClean="0"/>
              <a:t> </a:t>
            </a:r>
            <a:r>
              <a:rPr lang="en-US" sz="1200" i="1" dirty="0" err="1" smtClean="0"/>
              <a:t>truncatula</a:t>
            </a:r>
            <a:endParaRPr lang="en-US" sz="1200" i="1" dirty="0" smtClean="0"/>
          </a:p>
          <a:p>
            <a:r>
              <a:rPr lang="en-US" sz="1200" i="1" dirty="0" smtClean="0"/>
              <a:t>C. </a:t>
            </a:r>
            <a:r>
              <a:rPr lang="en-US" sz="1200" i="1" dirty="0" err="1" smtClean="0"/>
              <a:t>elegans</a:t>
            </a:r>
            <a:r>
              <a:rPr lang="en-US" sz="1200" i="1" dirty="0" smtClean="0"/>
              <a:t> </a:t>
            </a:r>
            <a:r>
              <a:rPr lang="en-US" sz="1200" dirty="0" smtClean="0"/>
              <a:t>no </a:t>
            </a:r>
            <a:r>
              <a:rPr lang="en-US" sz="1200" dirty="0" err="1" smtClean="0"/>
              <a:t>atrajo</a:t>
            </a:r>
            <a:r>
              <a:rPr lang="en-US" sz="1200" dirty="0" smtClean="0"/>
              <a:t> a </a:t>
            </a:r>
            <a:r>
              <a:rPr lang="en-US" sz="1200" i="1" dirty="0" smtClean="0"/>
              <a:t>Arabidopsis thaliana</a:t>
            </a:r>
          </a:p>
          <a:p>
            <a:r>
              <a:rPr lang="en-US" sz="1200" i="1" dirty="0" err="1" smtClean="0"/>
              <a:t>Acrobeloides</a:t>
            </a:r>
            <a:r>
              <a:rPr lang="en-US" sz="1200" i="1" dirty="0" smtClean="0"/>
              <a:t> </a:t>
            </a:r>
            <a:r>
              <a:rPr lang="en-US" sz="1200" i="1" dirty="0" err="1" smtClean="0"/>
              <a:t>maximus</a:t>
            </a:r>
            <a:r>
              <a:rPr lang="en-US" sz="1200" i="1" dirty="0" smtClean="0"/>
              <a:t> </a:t>
            </a:r>
            <a:r>
              <a:rPr lang="en-US" sz="1200" dirty="0" smtClean="0"/>
              <a:t>no </a:t>
            </a:r>
            <a:r>
              <a:rPr lang="en-US" sz="1200" dirty="0" err="1" smtClean="0"/>
              <a:t>atrajo</a:t>
            </a:r>
            <a:r>
              <a:rPr lang="en-US" sz="1200" dirty="0" smtClean="0"/>
              <a:t> a </a:t>
            </a:r>
            <a:r>
              <a:rPr lang="en-US" sz="1200" i="1" dirty="0" smtClean="0"/>
              <a:t>M. </a:t>
            </a:r>
            <a:r>
              <a:rPr lang="en-US" sz="1200" i="1" dirty="0" err="1" smtClean="0"/>
              <a:t>truncatula</a:t>
            </a:r>
            <a:endParaRPr lang="en-US" sz="1200" i="1" dirty="0" smtClean="0"/>
          </a:p>
          <a:p>
            <a:r>
              <a:rPr lang="en-US" sz="1200" i="1" dirty="0" err="1" smtClean="0"/>
              <a:t>Sinorhizobium</a:t>
            </a:r>
            <a:r>
              <a:rPr lang="en-US" sz="1200" i="1" dirty="0" smtClean="0"/>
              <a:t> </a:t>
            </a:r>
            <a:r>
              <a:rPr lang="en-US" sz="1200" i="1" dirty="0" err="1" smtClean="0"/>
              <a:t>meliloti</a:t>
            </a:r>
            <a:r>
              <a:rPr lang="en-US" sz="1200" i="1" dirty="0" smtClean="0"/>
              <a:t> </a:t>
            </a:r>
            <a:r>
              <a:rPr lang="es-ES" sz="1200" dirty="0"/>
              <a:t>se adhiere a ambos </a:t>
            </a:r>
            <a:r>
              <a:rPr lang="en-US" sz="1200" dirty="0" smtClean="0"/>
              <a:t>nematodes</a:t>
            </a:r>
          </a:p>
        </p:txBody>
      </p:sp>
      <p:sp>
        <p:nvSpPr>
          <p:cNvPr id="7" name="Oval 6"/>
          <p:cNvSpPr/>
          <p:nvPr/>
        </p:nvSpPr>
        <p:spPr>
          <a:xfrm>
            <a:off x="1447800" y="2438400"/>
            <a:ext cx="228600" cy="228600"/>
          </a:xfrm>
          <a:prstGeom prst="ellips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28600" y="3200400"/>
            <a:ext cx="3385863" cy="461665"/>
          </a:xfrm>
          <a:prstGeom prst="rect">
            <a:avLst/>
          </a:prstGeom>
          <a:noFill/>
        </p:spPr>
        <p:txBody>
          <a:bodyPr wrap="none" rtlCol="0">
            <a:spAutoFit/>
          </a:bodyPr>
          <a:lstStyle/>
          <a:p>
            <a:r>
              <a:rPr lang="es-ES" sz="1200" dirty="0"/>
              <a:t>ubicación </a:t>
            </a:r>
            <a:r>
              <a:rPr lang="es-ES" sz="1200" dirty="0" smtClean="0"/>
              <a:t>de una colonia de bacteria </a:t>
            </a:r>
            <a:r>
              <a:rPr lang="es-ES" sz="1200" dirty="0" err="1" smtClean="0"/>
              <a:t>nodulante</a:t>
            </a:r>
            <a:endParaRPr lang="es-ES" sz="1200" dirty="0" smtClean="0"/>
          </a:p>
          <a:p>
            <a:r>
              <a:rPr lang="en-US" sz="1200" dirty="0" smtClean="0"/>
              <a:t>- </a:t>
            </a:r>
            <a:r>
              <a:rPr lang="en-US" sz="1200" i="1" dirty="0" err="1" smtClean="0"/>
              <a:t>Sinorhizobium</a:t>
            </a:r>
            <a:r>
              <a:rPr lang="en-US" sz="1200" i="1" dirty="0" smtClean="0"/>
              <a:t> </a:t>
            </a:r>
            <a:r>
              <a:rPr lang="en-US" sz="1200" i="1" dirty="0" err="1" smtClean="0"/>
              <a:t>meliloti</a:t>
            </a:r>
            <a:endParaRPr lang="en-US" sz="1200" i="1" dirty="0"/>
          </a:p>
        </p:txBody>
      </p:sp>
      <p:cxnSp>
        <p:nvCxnSpPr>
          <p:cNvPr id="10" name="Straight Arrow Connector 9"/>
          <p:cNvCxnSpPr>
            <a:endCxn id="7" idx="3"/>
          </p:cNvCxnSpPr>
          <p:nvPr/>
        </p:nvCxnSpPr>
        <p:spPr>
          <a:xfrm flipV="1">
            <a:off x="990600" y="2633522"/>
            <a:ext cx="490678" cy="566878"/>
          </a:xfrm>
          <a:prstGeom prst="straightConnector1">
            <a:avLst/>
          </a:prstGeom>
          <a:ln w="381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6611" y="-27432"/>
            <a:ext cx="1564852" cy="276999"/>
          </a:xfrm>
          <a:prstGeom prst="rect">
            <a:avLst/>
          </a:prstGeom>
          <a:noFill/>
        </p:spPr>
        <p:txBody>
          <a:bodyPr wrap="none" rtlCol="0">
            <a:spAutoFit/>
          </a:bodyPr>
          <a:lstStyle/>
          <a:p>
            <a:r>
              <a:rPr lang="en-US" sz="1200" i="1" dirty="0" err="1"/>
              <a:t>Medicago</a:t>
            </a:r>
            <a:r>
              <a:rPr lang="en-US" sz="1200" i="1" dirty="0"/>
              <a:t> </a:t>
            </a:r>
            <a:r>
              <a:rPr lang="en-US" sz="1200" i="1" dirty="0" err="1"/>
              <a:t>truncatula</a:t>
            </a:r>
            <a:endParaRPr lang="en-US" sz="1200" i="1" dirty="0"/>
          </a:p>
        </p:txBody>
      </p:sp>
      <p:cxnSp>
        <p:nvCxnSpPr>
          <p:cNvPr id="13" name="Straight Arrow Connector 12"/>
          <p:cNvCxnSpPr>
            <a:stCxn id="12" idx="2"/>
          </p:cNvCxnSpPr>
          <p:nvPr/>
        </p:nvCxnSpPr>
        <p:spPr>
          <a:xfrm>
            <a:off x="889037" y="249567"/>
            <a:ext cx="482563" cy="436233"/>
          </a:xfrm>
          <a:prstGeom prst="straightConnector1">
            <a:avLst/>
          </a:prstGeom>
          <a:ln w="381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 name="Group 30"/>
          <p:cNvGrpSpPr/>
          <p:nvPr/>
        </p:nvGrpSpPr>
        <p:grpSpPr>
          <a:xfrm>
            <a:off x="1221799" y="3124200"/>
            <a:ext cx="7434521" cy="2217089"/>
            <a:chOff x="1221799" y="3124200"/>
            <a:chExt cx="7434521" cy="2217089"/>
          </a:xfrm>
        </p:grpSpPr>
        <p:grpSp>
          <p:nvGrpSpPr>
            <p:cNvPr id="5" name="Group 28"/>
            <p:cNvGrpSpPr/>
            <p:nvPr/>
          </p:nvGrpSpPr>
          <p:grpSpPr>
            <a:xfrm>
              <a:off x="1221799" y="3124200"/>
              <a:ext cx="7434521" cy="2217089"/>
              <a:chOff x="1221799" y="3124200"/>
              <a:chExt cx="7434521" cy="2217089"/>
            </a:xfrm>
          </p:grpSpPr>
          <p:grpSp>
            <p:nvGrpSpPr>
              <p:cNvPr id="9" name="Group 26"/>
              <p:cNvGrpSpPr/>
              <p:nvPr/>
            </p:nvGrpSpPr>
            <p:grpSpPr>
              <a:xfrm>
                <a:off x="1221799" y="3124200"/>
                <a:ext cx="7434521" cy="2217089"/>
                <a:chOff x="1221799" y="3124200"/>
                <a:chExt cx="7434521" cy="2217089"/>
              </a:xfrm>
            </p:grpSpPr>
            <p:sp>
              <p:nvSpPr>
                <p:cNvPr id="17" name="Rectangle 16"/>
                <p:cNvSpPr/>
                <p:nvPr/>
              </p:nvSpPr>
              <p:spPr>
                <a:xfrm>
                  <a:off x="1221799" y="4173771"/>
                  <a:ext cx="2421732" cy="646331"/>
                </a:xfrm>
                <a:prstGeom prst="rect">
                  <a:avLst/>
                </a:prstGeom>
              </p:spPr>
              <p:txBody>
                <a:bodyPr wrap="square">
                  <a:spAutoFit/>
                </a:bodyPr>
                <a:lstStyle/>
                <a:p>
                  <a:pPr algn="ctr"/>
                  <a:r>
                    <a:rPr lang="en-US" sz="1200" i="1" dirty="0" err="1"/>
                    <a:t>Medicago</a:t>
                  </a:r>
                  <a:r>
                    <a:rPr lang="en-US" sz="1200" i="1" dirty="0"/>
                    <a:t> </a:t>
                  </a:r>
                  <a:r>
                    <a:rPr lang="en-US" sz="1200" i="1" dirty="0" err="1" smtClean="0"/>
                    <a:t>truncatula</a:t>
                  </a:r>
                  <a:endParaRPr lang="en-US" sz="1200" i="1" dirty="0" smtClean="0"/>
                </a:p>
                <a:p>
                  <a:pPr algn="ctr"/>
                  <a:r>
                    <a:rPr lang="en-US" sz="1200" dirty="0" smtClean="0"/>
                    <a:t>o</a:t>
                  </a:r>
                  <a:endParaRPr lang="en-US" sz="1200" dirty="0"/>
                </a:p>
                <a:p>
                  <a:pPr algn="ctr"/>
                  <a:r>
                    <a:rPr lang="en-US" sz="1200" i="1" dirty="0" smtClean="0"/>
                    <a:t>Arabidopsis </a:t>
                  </a:r>
                  <a:r>
                    <a:rPr lang="en-US" sz="1200" i="1" dirty="0"/>
                    <a:t>thaliana</a:t>
                  </a:r>
                </a:p>
              </p:txBody>
            </p:sp>
            <p:grpSp>
              <p:nvGrpSpPr>
                <p:cNvPr id="11" name="Group 20"/>
                <p:cNvGrpSpPr/>
                <p:nvPr/>
              </p:nvGrpSpPr>
              <p:grpSpPr>
                <a:xfrm>
                  <a:off x="3810000" y="3124200"/>
                  <a:ext cx="4846320" cy="2217089"/>
                  <a:chOff x="3810000" y="3124200"/>
                  <a:chExt cx="4846320" cy="2217089"/>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9946" t="3067" r="10064" b="76133"/>
                  <a:stretch/>
                </p:blipFill>
                <p:spPr>
                  <a:xfrm>
                    <a:off x="3810000" y="3124200"/>
                    <a:ext cx="4846320" cy="2217089"/>
                  </a:xfrm>
                  <a:prstGeom prst="rect">
                    <a:avLst/>
                  </a:prstGeom>
                </p:spPr>
              </p:pic>
              <p:sp>
                <p:nvSpPr>
                  <p:cNvPr id="20" name="Rectangle 19"/>
                  <p:cNvSpPr/>
                  <p:nvPr/>
                </p:nvSpPr>
                <p:spPr>
                  <a:xfrm>
                    <a:off x="4137072" y="4114800"/>
                    <a:ext cx="672955" cy="117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3" name="Straight Arrow Connector 22"/>
                <p:cNvCxnSpPr/>
                <p:nvPr/>
              </p:nvCxnSpPr>
              <p:spPr>
                <a:xfrm>
                  <a:off x="3114326" y="4496936"/>
                  <a:ext cx="1076674"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181600" y="4872335"/>
                  <a:ext cx="2430780" cy="461665"/>
                </a:xfrm>
                <a:prstGeom prst="rect">
                  <a:avLst/>
                </a:prstGeom>
                <a:solidFill>
                  <a:schemeClr val="bg1"/>
                </a:solidFill>
              </p:spPr>
              <p:txBody>
                <a:bodyPr wrap="square" rtlCol="0">
                  <a:spAutoFit/>
                </a:bodyPr>
                <a:lstStyle/>
                <a:p>
                  <a:pPr algn="ctr"/>
                  <a:r>
                    <a:rPr lang="en-US" sz="1200" i="1" dirty="0" err="1" smtClean="0"/>
                    <a:t>Caenorhabditis</a:t>
                  </a:r>
                  <a:r>
                    <a:rPr lang="en-US" sz="1200" i="1" dirty="0" smtClean="0"/>
                    <a:t> </a:t>
                  </a:r>
                  <a:r>
                    <a:rPr lang="en-US" sz="1200" i="1" dirty="0" err="1" smtClean="0"/>
                    <a:t>elegans</a:t>
                  </a:r>
                  <a:r>
                    <a:rPr lang="en-US" sz="1200" i="1" dirty="0" smtClean="0"/>
                    <a:t> </a:t>
                  </a:r>
                  <a:r>
                    <a:rPr lang="en-US" sz="1200" dirty="0" smtClean="0"/>
                    <a:t>o</a:t>
                  </a:r>
                </a:p>
                <a:p>
                  <a:pPr algn="ctr"/>
                  <a:r>
                    <a:rPr lang="en-US" sz="1200" i="1" dirty="0" err="1" smtClean="0"/>
                    <a:t>Acrobeloides</a:t>
                  </a:r>
                  <a:r>
                    <a:rPr lang="en-US" sz="1200" i="1" dirty="0" smtClean="0"/>
                    <a:t> </a:t>
                  </a:r>
                  <a:r>
                    <a:rPr lang="en-US" sz="1200" i="1" dirty="0" err="1" smtClean="0"/>
                    <a:t>maximus</a:t>
                  </a:r>
                  <a:endParaRPr lang="en-US" sz="1200" i="1" dirty="0"/>
                </a:p>
              </p:txBody>
            </p:sp>
            <p:sp>
              <p:nvSpPr>
                <p:cNvPr id="26" name="TextBox 25"/>
                <p:cNvSpPr txBox="1"/>
                <p:nvPr/>
              </p:nvSpPr>
              <p:spPr>
                <a:xfrm>
                  <a:off x="5410200" y="3304401"/>
                  <a:ext cx="1685077" cy="276999"/>
                </a:xfrm>
                <a:prstGeom prst="rect">
                  <a:avLst/>
                </a:prstGeom>
                <a:solidFill>
                  <a:schemeClr val="bg1"/>
                </a:solidFill>
              </p:spPr>
              <p:txBody>
                <a:bodyPr wrap="none" rtlCol="0">
                  <a:spAutoFit/>
                </a:bodyPr>
                <a:lstStyle/>
                <a:p>
                  <a:r>
                    <a:rPr lang="en-US" sz="1200" i="1" dirty="0" smtClean="0"/>
                    <a:t>Escherichia coli </a:t>
                  </a:r>
                  <a:r>
                    <a:rPr lang="en-US" sz="1200" dirty="0" smtClean="0"/>
                    <a:t>OP50</a:t>
                  </a:r>
                  <a:endParaRPr lang="en-US" sz="1200" dirty="0"/>
                </a:p>
              </p:txBody>
            </p:sp>
          </p:grpSp>
          <p:sp>
            <p:nvSpPr>
              <p:cNvPr id="28" name="Oval 27"/>
              <p:cNvSpPr/>
              <p:nvPr/>
            </p:nvSpPr>
            <p:spPr>
              <a:xfrm>
                <a:off x="4791427" y="4110735"/>
                <a:ext cx="82304" cy="1072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3810000" y="3442900"/>
              <a:ext cx="228600" cy="369332"/>
            </a:xfrm>
            <a:prstGeom prst="rect">
              <a:avLst/>
            </a:prstGeom>
            <a:solidFill>
              <a:schemeClr val="bg1"/>
            </a:solidFill>
          </p:spPr>
          <p:txBody>
            <a:bodyPr wrap="square" rtlCol="0">
              <a:spAutoFit/>
            </a:bodyPr>
            <a:lstStyle/>
            <a:p>
              <a:endParaRPr lang="en-US" dirty="0"/>
            </a:p>
          </p:txBody>
        </p:sp>
      </p:grpSp>
      <p:sp>
        <p:nvSpPr>
          <p:cNvPr id="32" name="TextBox 31"/>
          <p:cNvSpPr txBox="1"/>
          <p:nvPr/>
        </p:nvSpPr>
        <p:spPr>
          <a:xfrm>
            <a:off x="76200" y="6553200"/>
            <a:ext cx="1445396" cy="276999"/>
          </a:xfrm>
          <a:prstGeom prst="rect">
            <a:avLst/>
          </a:prstGeom>
          <a:noFill/>
          <a:ln>
            <a:solidFill>
              <a:schemeClr val="tx1"/>
            </a:solidFill>
          </a:ln>
        </p:spPr>
        <p:txBody>
          <a:bodyPr wrap="none" rtlCol="0">
            <a:spAutoFit/>
          </a:bodyPr>
          <a:lstStyle/>
          <a:p>
            <a:r>
              <a:rPr lang="en-US" sz="1200" dirty="0" err="1" smtClean="0"/>
              <a:t>Horiuchi</a:t>
            </a:r>
            <a:r>
              <a:rPr lang="en-US" sz="1200" dirty="0" smtClean="0"/>
              <a:t> et al., 2005</a:t>
            </a:r>
            <a:endParaRPr lang="en-US" sz="1200" dirty="0"/>
          </a:p>
        </p:txBody>
      </p:sp>
      <p:sp>
        <p:nvSpPr>
          <p:cNvPr id="33" name="Rectangle 32"/>
          <p:cNvSpPr/>
          <p:nvPr/>
        </p:nvSpPr>
        <p:spPr>
          <a:xfrm>
            <a:off x="5181600" y="1838227"/>
            <a:ext cx="1835759" cy="276999"/>
          </a:xfrm>
          <a:prstGeom prst="rect">
            <a:avLst/>
          </a:prstGeom>
        </p:spPr>
        <p:txBody>
          <a:bodyPr wrap="none">
            <a:spAutoFit/>
          </a:bodyPr>
          <a:lstStyle/>
          <a:p>
            <a:r>
              <a:rPr lang="en-US" sz="1200" i="1" dirty="0" err="1"/>
              <a:t>Caenorhabditis</a:t>
            </a:r>
            <a:r>
              <a:rPr lang="en-US" sz="1200" i="1" dirty="0"/>
              <a:t> </a:t>
            </a:r>
            <a:r>
              <a:rPr lang="en-US" sz="1200" i="1" dirty="0" err="1"/>
              <a:t>elegans</a:t>
            </a:r>
            <a:r>
              <a:rPr lang="en-US" sz="1200" i="1" dirty="0"/>
              <a:t> </a:t>
            </a:r>
          </a:p>
        </p:txBody>
      </p:sp>
      <p:cxnSp>
        <p:nvCxnSpPr>
          <p:cNvPr id="35" name="Straight Arrow Connector 34"/>
          <p:cNvCxnSpPr>
            <a:stCxn id="33" idx="1"/>
          </p:cNvCxnSpPr>
          <p:nvPr/>
        </p:nvCxnSpPr>
        <p:spPr>
          <a:xfrm flipH="1">
            <a:off x="4038600" y="1976727"/>
            <a:ext cx="1143000" cy="4711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1447800" y="1981200"/>
            <a:ext cx="37338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010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F52"/>
          <p:cNvPicPr>
            <a:picLocks noChangeAspect="1" noChangeArrowheads="1"/>
          </p:cNvPicPr>
          <p:nvPr/>
        </p:nvPicPr>
        <p:blipFill>
          <a:blip r:embed="rId3" cstate="print"/>
          <a:srcRect t="6247" b="3799"/>
          <a:stretch>
            <a:fillRect/>
          </a:stretch>
        </p:blipFill>
        <p:spPr bwMode="auto">
          <a:xfrm>
            <a:off x="0" y="1371600"/>
            <a:ext cx="9144000" cy="5486400"/>
          </a:xfrm>
          <a:prstGeom prst="rect">
            <a:avLst/>
          </a:prstGeom>
          <a:noFill/>
          <a:ln w="9525">
            <a:noFill/>
            <a:miter lim="800000"/>
            <a:headEnd/>
            <a:tailEnd/>
          </a:ln>
        </p:spPr>
      </p:pic>
      <p:sp>
        <p:nvSpPr>
          <p:cNvPr id="13315" name="Rectangle 3"/>
          <p:cNvSpPr>
            <a:spLocks noChangeArrowheads="1"/>
          </p:cNvSpPr>
          <p:nvPr/>
        </p:nvSpPr>
        <p:spPr bwMode="auto">
          <a:xfrm>
            <a:off x="0" y="152400"/>
            <a:ext cx="6934200" cy="990600"/>
          </a:xfrm>
          <a:prstGeom prst="rect">
            <a:avLst/>
          </a:prstGeom>
          <a:noFill/>
          <a:ln w="9525">
            <a:noFill/>
            <a:miter lim="800000"/>
            <a:headEnd/>
            <a:tailEnd/>
          </a:ln>
        </p:spPr>
        <p:txBody>
          <a:bodyPr lIns="92075" tIns="46038" rIns="92075" bIns="46038" anchor="ctr"/>
          <a:lstStyle/>
          <a:p>
            <a:r>
              <a:rPr lang="es-ES" sz="2400" dirty="0" smtClean="0"/>
              <a:t>La explotación de servicios de los ecosistemas:</a:t>
            </a:r>
            <a:r>
              <a:rPr lang="es-ES" sz="2000" dirty="0" smtClean="0"/>
              <a:t/>
            </a:r>
            <a:br>
              <a:rPr lang="es-ES" sz="2000" dirty="0" smtClean="0"/>
            </a:br>
            <a:r>
              <a:rPr lang="es-ES" sz="2000" dirty="0" smtClean="0"/>
              <a:t>El servicio N-mineralización de los nematodos bacteriófagos</a:t>
            </a:r>
            <a:endParaRPr lang="es-ES" sz="2000" dirty="0"/>
          </a:p>
        </p:txBody>
      </p:sp>
      <p:pic>
        <p:nvPicPr>
          <p:cNvPr id="13316" name="Picture 4" descr="cruz"/>
          <p:cNvPicPr>
            <a:picLocks noChangeAspect="1" noChangeArrowheads="1"/>
          </p:cNvPicPr>
          <p:nvPr/>
        </p:nvPicPr>
        <p:blipFill>
          <a:blip r:embed="rId4" cstate="print"/>
          <a:srcRect/>
          <a:stretch>
            <a:fillRect/>
          </a:stretch>
        </p:blipFill>
        <p:spPr bwMode="auto">
          <a:xfrm>
            <a:off x="6781800" y="0"/>
            <a:ext cx="2362200" cy="1452563"/>
          </a:xfrm>
          <a:prstGeom prst="rect">
            <a:avLst/>
          </a:prstGeom>
          <a:noFill/>
          <a:ln w="9525">
            <a:noFill/>
            <a:miter lim="800000"/>
            <a:headEnd/>
            <a:tailEnd/>
          </a:ln>
        </p:spPr>
      </p:pic>
      <p:grpSp>
        <p:nvGrpSpPr>
          <p:cNvPr id="2" name="Group 8"/>
          <p:cNvGrpSpPr>
            <a:grpSpLocks/>
          </p:cNvGrpSpPr>
          <p:nvPr/>
        </p:nvGrpSpPr>
        <p:grpSpPr bwMode="auto">
          <a:xfrm>
            <a:off x="1485900" y="2438400"/>
            <a:ext cx="5676900" cy="2743200"/>
            <a:chOff x="0" y="76200"/>
            <a:chExt cx="5676900" cy="2743200"/>
          </a:xfrm>
        </p:grpSpPr>
        <p:graphicFrame>
          <p:nvGraphicFramePr>
            <p:cNvPr id="6" name="Object 3"/>
            <p:cNvGraphicFramePr>
              <a:graphicFrameLocks noChangeAspect="1"/>
            </p:cNvGraphicFramePr>
            <p:nvPr/>
          </p:nvGraphicFramePr>
          <p:xfrm>
            <a:off x="0" y="77787"/>
            <a:ext cx="5676900" cy="2741613"/>
          </p:xfrm>
          <a:graphic>
            <a:graphicData uri="http://schemas.openxmlformats.org/presentationml/2006/ole">
              <mc:AlternateContent xmlns:mc="http://schemas.openxmlformats.org/markup-compatibility/2006">
                <mc:Choice xmlns:v="urn:schemas-microsoft-com:vml" Requires="v">
                  <p:oleObj spid="_x0000_s89111" name="Chart" r:id="rId5" imgW="9753664" imgH="4629227" progId="MSGraph.Chart.8">
                    <p:embed followColorScheme="full"/>
                  </p:oleObj>
                </mc:Choice>
                <mc:Fallback>
                  <p:oleObj name="Chart" r:id="rId5" imgW="9753664" imgH="4629227" progId="MSGraph.Chart.8">
                    <p:embed followColorScheme="full"/>
                    <p:pic>
                      <p:nvPicPr>
                        <p:cNvPr id="0" name=""/>
                        <p:cNvPicPr>
                          <a:picLocks noChangeAspect="1" noChangeArrowheads="1"/>
                        </p:cNvPicPr>
                        <p:nvPr/>
                      </p:nvPicPr>
                      <p:blipFill>
                        <a:blip r:embed="rId6"/>
                        <a:srcRect/>
                        <a:stretch>
                          <a:fillRect/>
                        </a:stretch>
                      </p:blipFill>
                      <p:spPr bwMode="auto">
                        <a:xfrm>
                          <a:off x="0" y="77787"/>
                          <a:ext cx="5676900" cy="2741613"/>
                        </a:xfrm>
                        <a:prstGeom prst="rect">
                          <a:avLst/>
                        </a:prstGeom>
                        <a:solidFill>
                          <a:srgbClr val="FFFF00"/>
                        </a:solidFill>
                      </p:spPr>
                    </p:pic>
                  </p:oleObj>
                </mc:Fallback>
              </mc:AlternateContent>
            </a:graphicData>
          </a:graphic>
        </p:graphicFrame>
        <p:sp>
          <p:nvSpPr>
            <p:cNvPr id="7" name="TextBox 7"/>
            <p:cNvSpPr txBox="1">
              <a:spLocks noChangeArrowheads="1"/>
            </p:cNvSpPr>
            <p:nvPr/>
          </p:nvSpPr>
          <p:spPr bwMode="auto">
            <a:xfrm>
              <a:off x="1342658" y="76200"/>
              <a:ext cx="2581156" cy="338554"/>
            </a:xfrm>
            <a:prstGeom prst="rect">
              <a:avLst/>
            </a:prstGeom>
            <a:noFill/>
            <a:ln w="9525">
              <a:noFill/>
              <a:miter lim="800000"/>
              <a:headEnd/>
              <a:tailEnd/>
            </a:ln>
          </p:spPr>
          <p:txBody>
            <a:bodyPr wrap="none">
              <a:spAutoFit/>
            </a:bodyPr>
            <a:lstStyle/>
            <a:p>
              <a:r>
                <a:rPr lang="en-US" sz="1600" b="1" dirty="0" smtClean="0"/>
                <a:t>Mineralization </a:t>
              </a:r>
              <a:r>
                <a:rPr lang="en-US" sz="1600" b="1" dirty="0" err="1" smtClean="0"/>
                <a:t>Nitrogéno</a:t>
              </a:r>
              <a:endParaRPr lang="en-US" sz="1600" b="1" dirty="0"/>
            </a:p>
          </p:txBody>
        </p:sp>
      </p:grpSp>
    </p:spTree>
    <p:extLst>
      <p:ext uri="{BB962C8B-B14F-4D97-AF65-F5344CB8AC3E}">
        <p14:creationId xmlns:p14="http://schemas.microsoft.com/office/powerpoint/2010/main" val="14116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638800" cy="4229100"/>
          </a:xfrm>
          <a:prstGeom prst="rect">
            <a:avLst/>
          </a:prstGeom>
        </p:spPr>
      </p:pic>
      <p:sp>
        <p:nvSpPr>
          <p:cNvPr id="39" name="TextBox 38"/>
          <p:cNvSpPr txBox="1"/>
          <p:nvPr/>
        </p:nvSpPr>
        <p:spPr>
          <a:xfrm>
            <a:off x="918865" y="4407932"/>
            <a:ext cx="1326004" cy="369332"/>
          </a:xfrm>
          <a:prstGeom prst="rect">
            <a:avLst/>
          </a:prstGeom>
          <a:noFill/>
        </p:spPr>
        <p:txBody>
          <a:bodyPr wrap="none" rtlCol="0">
            <a:spAutoFit/>
          </a:bodyPr>
          <a:lstStyle/>
          <a:p>
            <a:r>
              <a:rPr lang="en-US" dirty="0" err="1" smtClean="0"/>
              <a:t>asimilación</a:t>
            </a:r>
            <a:endParaRPr lang="en-US" dirty="0"/>
          </a:p>
        </p:txBody>
      </p:sp>
      <p:grpSp>
        <p:nvGrpSpPr>
          <p:cNvPr id="44" name="Group 43"/>
          <p:cNvGrpSpPr/>
          <p:nvPr/>
        </p:nvGrpSpPr>
        <p:grpSpPr>
          <a:xfrm>
            <a:off x="3250162" y="2546084"/>
            <a:ext cx="5453184" cy="4058131"/>
            <a:chOff x="3250162" y="2546084"/>
            <a:chExt cx="5453184" cy="4058131"/>
          </a:xfrm>
        </p:grpSpPr>
        <p:pic>
          <p:nvPicPr>
            <p:cNvPr id="5122" name="Picture 2" descr="https://encrypted-tbn1.gstatic.com/images?q=tbn:ANd9GcSvx0eMn4KLCS8WQKBDFycEbX7IbGxrprgV4ae3E_R0Q1e_Nn2Q2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386032" y="3834168"/>
              <a:ext cx="2517216" cy="246888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3250162" y="6327216"/>
              <a:ext cx="1465466" cy="276999"/>
            </a:xfrm>
            <a:prstGeom prst="rect">
              <a:avLst/>
            </a:prstGeom>
            <a:noFill/>
          </p:spPr>
          <p:txBody>
            <a:bodyPr wrap="none" rtlCol="0">
              <a:spAutoFit/>
            </a:bodyPr>
            <a:lstStyle/>
            <a:p>
              <a:r>
                <a:rPr lang="en-US" sz="1200" dirty="0" smtClean="0"/>
                <a:t>come C1.0; N 0.25</a:t>
              </a:r>
            </a:p>
          </p:txBody>
        </p:sp>
        <p:cxnSp>
          <p:nvCxnSpPr>
            <p:cNvPr id="28" name="Straight Arrow Connector 27"/>
            <p:cNvCxnSpPr/>
            <p:nvPr/>
          </p:nvCxnSpPr>
          <p:spPr>
            <a:xfrm flipV="1">
              <a:off x="4885590" y="6152849"/>
              <a:ext cx="627181" cy="348734"/>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297929" y="4983417"/>
              <a:ext cx="1175322" cy="461665"/>
            </a:xfrm>
            <a:prstGeom prst="rect">
              <a:avLst/>
            </a:prstGeom>
            <a:solidFill>
              <a:schemeClr val="accent1"/>
            </a:solidFill>
          </p:spPr>
          <p:txBody>
            <a:bodyPr wrap="none" rtlCol="0">
              <a:spAutoFit/>
            </a:bodyPr>
            <a:lstStyle/>
            <a:p>
              <a:pPr algn="ctr"/>
              <a:r>
                <a:rPr lang="en-US" sz="1200" dirty="0" smtClean="0"/>
                <a:t>a </a:t>
              </a:r>
              <a:r>
                <a:rPr lang="en-US" sz="1200" dirty="0" err="1" smtClean="0"/>
                <a:t>cuerpo</a:t>
              </a:r>
              <a:endParaRPr lang="en-US" sz="1200" dirty="0" smtClean="0"/>
            </a:p>
            <a:p>
              <a:pPr algn="ctr"/>
              <a:r>
                <a:rPr lang="en-US" sz="1200" dirty="0" smtClean="0"/>
                <a:t>C 0.5; N 0.125</a:t>
              </a:r>
              <a:endParaRPr lang="en-US" sz="1200" dirty="0"/>
            </a:p>
          </p:txBody>
        </p:sp>
        <p:cxnSp>
          <p:nvCxnSpPr>
            <p:cNvPr id="31" name="Straight Arrow Connector 30"/>
            <p:cNvCxnSpPr/>
            <p:nvPr/>
          </p:nvCxnSpPr>
          <p:spPr>
            <a:xfrm flipV="1">
              <a:off x="5551755" y="4953000"/>
              <a:ext cx="620445" cy="26125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002370" y="3153866"/>
              <a:ext cx="652743" cy="461665"/>
            </a:xfrm>
            <a:prstGeom prst="rect">
              <a:avLst/>
            </a:prstGeom>
            <a:solidFill>
              <a:schemeClr val="accent1"/>
            </a:solidFill>
          </p:spPr>
          <p:txBody>
            <a:bodyPr wrap="none" rtlCol="0">
              <a:spAutoFit/>
            </a:bodyPr>
            <a:lstStyle/>
            <a:p>
              <a:pPr algn="ctr"/>
              <a:r>
                <a:rPr lang="en-US" sz="1200" dirty="0" smtClean="0"/>
                <a:t>respire</a:t>
              </a:r>
            </a:p>
            <a:p>
              <a:pPr algn="ctr"/>
              <a:r>
                <a:rPr lang="en-US" sz="1200" dirty="0" smtClean="0"/>
                <a:t>C 0.5</a:t>
              </a:r>
              <a:endParaRPr lang="en-US" sz="1200" dirty="0"/>
            </a:p>
          </p:txBody>
        </p:sp>
        <p:cxnSp>
          <p:nvCxnSpPr>
            <p:cNvPr id="34" name="Straight Arrow Connector 33"/>
            <p:cNvCxnSpPr/>
            <p:nvPr/>
          </p:nvCxnSpPr>
          <p:spPr>
            <a:xfrm flipV="1">
              <a:off x="6858000" y="3206930"/>
              <a:ext cx="0" cy="620476"/>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7113681" y="3274367"/>
              <a:ext cx="721672" cy="461665"/>
            </a:xfrm>
            <a:prstGeom prst="rect">
              <a:avLst/>
            </a:prstGeom>
            <a:noFill/>
          </p:spPr>
          <p:txBody>
            <a:bodyPr wrap="none" rtlCol="0">
              <a:spAutoFit/>
            </a:bodyPr>
            <a:lstStyle/>
            <a:p>
              <a:r>
                <a:rPr lang="en-US" sz="1200" dirty="0" err="1" smtClean="0"/>
                <a:t>excrite</a:t>
              </a:r>
              <a:endParaRPr lang="en-US" sz="1200" dirty="0" smtClean="0"/>
            </a:p>
            <a:p>
              <a:r>
                <a:rPr lang="en-US" sz="1200" dirty="0" smtClean="0"/>
                <a:t>N 0.125</a:t>
              </a:r>
              <a:endParaRPr lang="en-US" sz="1200" dirty="0"/>
            </a:p>
          </p:txBody>
        </p:sp>
        <p:cxnSp>
          <p:nvCxnSpPr>
            <p:cNvPr id="38" name="Straight Arrow Connector 37"/>
            <p:cNvCxnSpPr/>
            <p:nvPr/>
          </p:nvCxnSpPr>
          <p:spPr>
            <a:xfrm>
              <a:off x="7879080" y="3517168"/>
              <a:ext cx="531421" cy="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6132504" y="2546084"/>
              <a:ext cx="1313180" cy="369332"/>
            </a:xfrm>
            <a:prstGeom prst="rect">
              <a:avLst/>
            </a:prstGeom>
            <a:noFill/>
          </p:spPr>
          <p:txBody>
            <a:bodyPr wrap="none" rtlCol="0">
              <a:spAutoFit/>
            </a:bodyPr>
            <a:lstStyle/>
            <a:p>
              <a:r>
                <a:rPr lang="en-US" dirty="0" err="1" smtClean="0"/>
                <a:t>respiración</a:t>
              </a:r>
              <a:endParaRPr lang="en-US" dirty="0"/>
            </a:p>
          </p:txBody>
        </p:sp>
        <p:sp>
          <p:nvSpPr>
            <p:cNvPr id="42" name="TextBox 41"/>
            <p:cNvSpPr txBox="1"/>
            <p:nvPr/>
          </p:nvSpPr>
          <p:spPr>
            <a:xfrm>
              <a:off x="7879081" y="5879444"/>
              <a:ext cx="824265" cy="461665"/>
            </a:xfrm>
            <a:prstGeom prst="rect">
              <a:avLst/>
            </a:prstGeom>
            <a:noFill/>
          </p:spPr>
          <p:txBody>
            <a:bodyPr wrap="none" rtlCol="0">
              <a:spAutoFit/>
            </a:bodyPr>
            <a:lstStyle/>
            <a:p>
              <a:r>
                <a:rPr lang="en-US" sz="1200" dirty="0" err="1" smtClean="0"/>
                <a:t>excrite</a:t>
              </a:r>
              <a:endParaRPr lang="en-US" sz="1200" dirty="0" smtClean="0"/>
            </a:p>
            <a:p>
              <a:r>
                <a:rPr lang="en-US" sz="1200" dirty="0" smtClean="0"/>
                <a:t>N </a:t>
              </a:r>
              <a:r>
                <a:rPr lang="en-US" sz="1200" dirty="0" err="1" smtClean="0"/>
                <a:t>exceso</a:t>
              </a:r>
              <a:endParaRPr lang="en-US" sz="1200" dirty="0"/>
            </a:p>
          </p:txBody>
        </p:sp>
        <p:cxnSp>
          <p:nvCxnSpPr>
            <p:cNvPr id="43" name="Straight Arrow Connector 42"/>
            <p:cNvCxnSpPr/>
            <p:nvPr/>
          </p:nvCxnSpPr>
          <p:spPr>
            <a:xfrm>
              <a:off x="7334610" y="4953000"/>
              <a:ext cx="894990" cy="926444"/>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45" name="TextBox 44"/>
          <p:cNvSpPr txBox="1"/>
          <p:nvPr/>
        </p:nvSpPr>
        <p:spPr>
          <a:xfrm>
            <a:off x="457200" y="381000"/>
            <a:ext cx="1787669" cy="369332"/>
          </a:xfrm>
          <a:prstGeom prst="rect">
            <a:avLst/>
          </a:prstGeom>
          <a:noFill/>
        </p:spPr>
        <p:txBody>
          <a:bodyPr wrap="none" rtlCol="0">
            <a:spAutoFit/>
          </a:bodyPr>
          <a:lstStyle/>
          <a:p>
            <a:r>
              <a:rPr lang="en-US" dirty="0" smtClean="0"/>
              <a:t>C:N de </a:t>
            </a:r>
            <a:r>
              <a:rPr lang="en-US" dirty="0" err="1" smtClean="0"/>
              <a:t>cuerpos</a:t>
            </a:r>
            <a:endParaRPr lang="en-US" dirty="0"/>
          </a:p>
        </p:txBody>
      </p:sp>
    </p:spTree>
    <p:extLst>
      <p:ext uri="{BB962C8B-B14F-4D97-AF65-F5344CB8AC3E}">
        <p14:creationId xmlns:p14="http://schemas.microsoft.com/office/powerpoint/2010/main" val="96261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HF02"/>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grpSp>
        <p:nvGrpSpPr>
          <p:cNvPr id="2" name="Group 33"/>
          <p:cNvGrpSpPr/>
          <p:nvPr/>
        </p:nvGrpSpPr>
        <p:grpSpPr>
          <a:xfrm>
            <a:off x="1" y="228600"/>
            <a:ext cx="8991602" cy="6553200"/>
            <a:chOff x="1" y="228600"/>
            <a:chExt cx="8991602" cy="6553200"/>
          </a:xfrm>
        </p:grpSpPr>
        <p:sp>
          <p:nvSpPr>
            <p:cNvPr id="1028" name="Text Box 24"/>
            <p:cNvSpPr txBox="1">
              <a:spLocks noChangeArrowheads="1"/>
            </p:cNvSpPr>
            <p:nvPr/>
          </p:nvSpPr>
          <p:spPr bwMode="auto">
            <a:xfrm>
              <a:off x="395288" y="4232275"/>
              <a:ext cx="385762" cy="336550"/>
            </a:xfrm>
            <a:prstGeom prst="rect">
              <a:avLst/>
            </a:prstGeom>
            <a:noFill/>
            <a:ln w="12700">
              <a:noFill/>
              <a:miter lim="800000"/>
              <a:headEnd/>
              <a:tailEnd/>
            </a:ln>
          </p:spPr>
          <p:txBody>
            <a:bodyPr wrap="none" anchor="ctr">
              <a:spAutoFit/>
            </a:bodyPr>
            <a:lstStyle/>
            <a:p>
              <a:pPr algn="ctr"/>
              <a:r>
                <a:rPr lang="en-US" sz="1600" dirty="0"/>
                <a:t>T</a:t>
              </a:r>
              <a:r>
                <a:rPr lang="en-US" sz="1600" baseline="-25000" dirty="0"/>
                <a:t>0</a:t>
              </a:r>
              <a:endParaRPr lang="en-US" sz="1600" dirty="0"/>
            </a:p>
          </p:txBody>
        </p:sp>
        <p:sp>
          <p:nvSpPr>
            <p:cNvPr id="1029" name="Text Box 25"/>
            <p:cNvSpPr txBox="1">
              <a:spLocks noChangeArrowheads="1"/>
            </p:cNvSpPr>
            <p:nvPr/>
          </p:nvSpPr>
          <p:spPr bwMode="auto">
            <a:xfrm>
              <a:off x="381000" y="5127625"/>
              <a:ext cx="431800" cy="338138"/>
            </a:xfrm>
            <a:prstGeom prst="rect">
              <a:avLst/>
            </a:prstGeom>
            <a:noFill/>
            <a:ln w="12700">
              <a:noFill/>
              <a:miter lim="800000"/>
              <a:headEnd/>
              <a:tailEnd/>
            </a:ln>
          </p:spPr>
          <p:txBody>
            <a:bodyPr wrap="none" anchor="ctr">
              <a:spAutoFit/>
            </a:bodyPr>
            <a:lstStyle/>
            <a:p>
              <a:pPr algn="ctr"/>
              <a:r>
                <a:rPr lang="en-US" sz="1600"/>
                <a:t>M</a:t>
              </a:r>
              <a:r>
                <a:rPr lang="en-US" sz="1600" baseline="-25000"/>
                <a:t>0</a:t>
              </a:r>
              <a:endParaRPr lang="en-US" sz="1600"/>
            </a:p>
          </p:txBody>
        </p:sp>
        <p:grpSp>
          <p:nvGrpSpPr>
            <p:cNvPr id="3" name="Group 32"/>
            <p:cNvGrpSpPr>
              <a:grpSpLocks/>
            </p:cNvGrpSpPr>
            <p:nvPr/>
          </p:nvGrpSpPr>
          <p:grpSpPr bwMode="auto">
            <a:xfrm>
              <a:off x="1" y="228600"/>
              <a:ext cx="8991602" cy="6553200"/>
              <a:chOff x="1" y="228600"/>
              <a:chExt cx="8991602" cy="6553200"/>
            </a:xfrm>
          </p:grpSpPr>
          <p:grpSp>
            <p:nvGrpSpPr>
              <p:cNvPr id="4" name="Group 4"/>
              <p:cNvGrpSpPr>
                <a:grpSpLocks/>
              </p:cNvGrpSpPr>
              <p:nvPr/>
            </p:nvGrpSpPr>
            <p:grpSpPr bwMode="auto">
              <a:xfrm>
                <a:off x="666750" y="2905125"/>
                <a:ext cx="7770813" cy="3276600"/>
                <a:chOff x="432" y="1248"/>
                <a:chExt cx="4895" cy="2592"/>
              </a:xfrm>
            </p:grpSpPr>
            <p:graphicFrame>
              <p:nvGraphicFramePr>
                <p:cNvPr id="1026" name="Object 5"/>
                <p:cNvGraphicFramePr>
                  <a:graphicFrameLocks noChangeAspect="1"/>
                </p:cNvGraphicFramePr>
                <p:nvPr/>
              </p:nvGraphicFramePr>
              <p:xfrm>
                <a:off x="432" y="1248"/>
                <a:ext cx="4895" cy="2592"/>
              </p:xfrm>
              <a:graphic>
                <a:graphicData uri="http://schemas.openxmlformats.org/presentationml/2006/ole">
                  <mc:AlternateContent xmlns:mc="http://schemas.openxmlformats.org/markup-compatibility/2006">
                    <mc:Choice xmlns:v="urn:schemas-microsoft-com:vml" Requires="v">
                      <p:oleObj spid="_x0000_s90135" name="Chart" r:id="rId5" imgW="7772439" imgH="4114839" progId="MSGraph.Chart.8">
                        <p:embed followColorScheme="full"/>
                      </p:oleObj>
                    </mc:Choice>
                    <mc:Fallback>
                      <p:oleObj name="Chart" r:id="rId5" imgW="7772439" imgH="4114839" progId="MSGraph.Chart.8">
                        <p:embed followColorScheme="full"/>
                        <p:pic>
                          <p:nvPicPr>
                            <p:cNvPr id="0" name=""/>
                            <p:cNvPicPr>
                              <a:picLocks noChangeAspect="1" noChangeArrowheads="1"/>
                            </p:cNvPicPr>
                            <p:nvPr/>
                          </p:nvPicPr>
                          <p:blipFill>
                            <a:blip r:embed="rId6"/>
                            <a:srcRect/>
                            <a:stretch>
                              <a:fillRect/>
                            </a:stretch>
                          </p:blipFill>
                          <p:spPr bwMode="auto">
                            <a:xfrm>
                              <a:off x="432" y="1248"/>
                              <a:ext cx="4895" cy="2592"/>
                            </a:xfrm>
                            <a:prstGeom prst="rect">
                              <a:avLst/>
                            </a:prstGeom>
                            <a:noFill/>
                            <a:extLst>
                              <a:ext uri="{909E8E84-426E-40DD-AFC4-6F175D3DCCD1}">
                                <a14:hiddenFill xmlns:a14="http://schemas.microsoft.com/office/drawing/2010/main">
                                  <a:solidFill>
                                    <a:srgbClr val="FFFF00"/>
                                  </a:solidFill>
                                </a14:hiddenFill>
                              </a:ext>
                            </a:extLst>
                          </p:spPr>
                        </p:pic>
                      </p:oleObj>
                    </mc:Fallback>
                  </mc:AlternateContent>
                </a:graphicData>
              </a:graphic>
            </p:graphicFrame>
            <p:sp>
              <p:nvSpPr>
                <p:cNvPr id="1056" name="Line 6"/>
                <p:cNvSpPr>
                  <a:spLocks noChangeShapeType="1"/>
                </p:cNvSpPr>
                <p:nvPr/>
              </p:nvSpPr>
              <p:spPr bwMode="auto">
                <a:xfrm>
                  <a:off x="528" y="2448"/>
                  <a:ext cx="4704" cy="0"/>
                </a:xfrm>
                <a:prstGeom prst="line">
                  <a:avLst/>
                </a:prstGeom>
                <a:noFill/>
                <a:ln w="12700">
                  <a:solidFill>
                    <a:srgbClr val="FF6600"/>
                  </a:solidFill>
                  <a:prstDash val="dash"/>
                  <a:round/>
                  <a:headEnd/>
                  <a:tailEnd/>
                </a:ln>
              </p:spPr>
              <p:txBody>
                <a:bodyPr wrap="none" anchor="ctr"/>
                <a:lstStyle/>
                <a:p>
                  <a:endParaRPr lang="en-US"/>
                </a:p>
              </p:txBody>
            </p:sp>
            <p:sp>
              <p:nvSpPr>
                <p:cNvPr id="1057" name="Line 7"/>
                <p:cNvSpPr>
                  <a:spLocks noChangeShapeType="1"/>
                </p:cNvSpPr>
                <p:nvPr/>
              </p:nvSpPr>
              <p:spPr bwMode="auto">
                <a:xfrm>
                  <a:off x="528" y="3120"/>
                  <a:ext cx="4752" cy="0"/>
                </a:xfrm>
                <a:prstGeom prst="line">
                  <a:avLst/>
                </a:prstGeom>
                <a:noFill/>
                <a:ln w="12700">
                  <a:solidFill>
                    <a:srgbClr val="0000FF"/>
                  </a:solidFill>
                  <a:prstDash val="dash"/>
                  <a:round/>
                  <a:headEnd/>
                  <a:tailEnd/>
                </a:ln>
              </p:spPr>
              <p:txBody>
                <a:bodyPr wrap="none" anchor="ctr"/>
                <a:lstStyle/>
                <a:p>
                  <a:endParaRPr lang="en-US"/>
                </a:p>
              </p:txBody>
            </p:sp>
          </p:grpSp>
          <p:grpSp>
            <p:nvGrpSpPr>
              <p:cNvPr id="5" name="Group 31"/>
              <p:cNvGrpSpPr>
                <a:grpSpLocks/>
              </p:cNvGrpSpPr>
              <p:nvPr/>
            </p:nvGrpSpPr>
            <p:grpSpPr bwMode="auto">
              <a:xfrm>
                <a:off x="1" y="1219200"/>
                <a:ext cx="8991602" cy="1404938"/>
                <a:chOff x="-293" y="768"/>
                <a:chExt cx="5664" cy="885"/>
              </a:xfrm>
            </p:grpSpPr>
            <p:sp>
              <p:nvSpPr>
                <p:cNvPr id="1043" name="Line 8"/>
                <p:cNvSpPr>
                  <a:spLocks noChangeShapeType="1"/>
                </p:cNvSpPr>
                <p:nvPr/>
              </p:nvSpPr>
              <p:spPr bwMode="auto">
                <a:xfrm>
                  <a:off x="540" y="1653"/>
                  <a:ext cx="1752" cy="0"/>
                </a:xfrm>
                <a:prstGeom prst="line">
                  <a:avLst/>
                </a:prstGeom>
                <a:noFill/>
                <a:ln w="57150" cmpd="thinThick">
                  <a:solidFill>
                    <a:schemeClr val="accent2"/>
                  </a:solidFill>
                  <a:round/>
                  <a:headEnd type="diamond" w="lg" len="lg"/>
                  <a:tailEnd type="diamond" w="lg" len="lg"/>
                </a:ln>
              </p:spPr>
              <p:txBody>
                <a:bodyPr wrap="none" anchor="ctr"/>
                <a:lstStyle/>
                <a:p>
                  <a:endParaRPr lang="en-US"/>
                </a:p>
              </p:txBody>
            </p:sp>
            <p:sp>
              <p:nvSpPr>
                <p:cNvPr id="1044" name="Line 9"/>
                <p:cNvSpPr>
                  <a:spLocks noChangeShapeType="1"/>
                </p:cNvSpPr>
                <p:nvPr/>
              </p:nvSpPr>
              <p:spPr bwMode="auto">
                <a:xfrm>
                  <a:off x="540" y="1240"/>
                  <a:ext cx="2304" cy="0"/>
                </a:xfrm>
                <a:prstGeom prst="line">
                  <a:avLst/>
                </a:prstGeom>
                <a:noFill/>
                <a:ln w="57150" cmpd="thinThick">
                  <a:solidFill>
                    <a:schemeClr val="accent2"/>
                  </a:solidFill>
                  <a:round/>
                  <a:headEnd type="diamond" w="lg" len="lg"/>
                  <a:tailEnd type="diamond" w="lg" len="lg"/>
                </a:ln>
              </p:spPr>
              <p:txBody>
                <a:bodyPr wrap="none" anchor="ctr"/>
                <a:lstStyle/>
                <a:p>
                  <a:endParaRPr lang="en-US"/>
                </a:p>
              </p:txBody>
            </p:sp>
            <p:sp>
              <p:nvSpPr>
                <p:cNvPr id="1045" name="Line 10"/>
                <p:cNvSpPr>
                  <a:spLocks noChangeShapeType="1"/>
                </p:cNvSpPr>
                <p:nvPr/>
              </p:nvSpPr>
              <p:spPr bwMode="auto">
                <a:xfrm>
                  <a:off x="2820" y="1476"/>
                  <a:ext cx="1680" cy="0"/>
                </a:xfrm>
                <a:prstGeom prst="line">
                  <a:avLst/>
                </a:prstGeom>
                <a:noFill/>
                <a:ln w="57150" cmpd="thinThick">
                  <a:solidFill>
                    <a:schemeClr val="accent2"/>
                  </a:solidFill>
                  <a:round/>
                  <a:headEnd type="diamond" w="lg" len="lg"/>
                  <a:tailEnd type="diamond" w="lg" len="lg"/>
                </a:ln>
              </p:spPr>
              <p:txBody>
                <a:bodyPr wrap="none" anchor="ctr"/>
                <a:lstStyle/>
                <a:p>
                  <a:endParaRPr lang="en-US"/>
                </a:p>
              </p:txBody>
            </p:sp>
            <p:sp>
              <p:nvSpPr>
                <p:cNvPr id="1046" name="Line 11"/>
                <p:cNvSpPr>
                  <a:spLocks noChangeShapeType="1"/>
                </p:cNvSpPr>
                <p:nvPr/>
              </p:nvSpPr>
              <p:spPr bwMode="auto">
                <a:xfrm>
                  <a:off x="2820" y="768"/>
                  <a:ext cx="1680" cy="0"/>
                </a:xfrm>
                <a:prstGeom prst="line">
                  <a:avLst/>
                </a:prstGeom>
                <a:noFill/>
                <a:ln w="57150" cmpd="thinThick">
                  <a:solidFill>
                    <a:schemeClr val="accent2"/>
                  </a:solidFill>
                  <a:round/>
                  <a:headEnd type="diamond" w="lg" len="lg"/>
                  <a:tailEnd type="diamond" w="lg" len="lg"/>
                </a:ln>
              </p:spPr>
              <p:txBody>
                <a:bodyPr wrap="none" anchor="ctr"/>
                <a:lstStyle/>
                <a:p>
                  <a:endParaRPr lang="en-US"/>
                </a:p>
              </p:txBody>
            </p:sp>
            <p:sp>
              <p:nvSpPr>
                <p:cNvPr id="1047" name="Line 12"/>
                <p:cNvSpPr>
                  <a:spLocks noChangeShapeType="1"/>
                </p:cNvSpPr>
                <p:nvPr/>
              </p:nvSpPr>
              <p:spPr bwMode="auto">
                <a:xfrm>
                  <a:off x="540" y="768"/>
                  <a:ext cx="2304" cy="0"/>
                </a:xfrm>
                <a:prstGeom prst="line">
                  <a:avLst/>
                </a:prstGeom>
                <a:noFill/>
                <a:ln w="57150" cmpd="thinThick">
                  <a:solidFill>
                    <a:schemeClr val="accent2"/>
                  </a:solidFill>
                  <a:round/>
                  <a:headEnd type="diamond" w="lg" len="lg"/>
                  <a:tailEnd type="diamond" w="lg" len="lg"/>
                </a:ln>
              </p:spPr>
              <p:txBody>
                <a:bodyPr wrap="none" anchor="ctr"/>
                <a:lstStyle/>
                <a:p>
                  <a:endParaRPr lang="en-US"/>
                </a:p>
              </p:txBody>
            </p:sp>
            <p:sp>
              <p:nvSpPr>
                <p:cNvPr id="1048" name="Text Box 13"/>
                <p:cNvSpPr txBox="1">
                  <a:spLocks noChangeArrowheads="1"/>
                </p:cNvSpPr>
                <p:nvPr/>
              </p:nvSpPr>
              <p:spPr bwMode="auto">
                <a:xfrm>
                  <a:off x="-293" y="798"/>
                  <a:ext cx="1853" cy="291"/>
                </a:xfrm>
                <a:prstGeom prst="rect">
                  <a:avLst/>
                </a:prstGeom>
                <a:noFill/>
                <a:ln w="12700">
                  <a:noFill/>
                  <a:miter lim="800000"/>
                  <a:headEnd/>
                  <a:tailEnd/>
                </a:ln>
              </p:spPr>
              <p:txBody>
                <a:bodyPr wrap="none" anchor="ctr">
                  <a:spAutoFit/>
                </a:bodyPr>
                <a:lstStyle/>
                <a:p>
                  <a:pPr algn="ctr"/>
                  <a:r>
                    <a:rPr lang="en-US" sz="2400" dirty="0" err="1" smtClean="0"/>
                    <a:t>Cultivo</a:t>
                  </a:r>
                  <a:r>
                    <a:rPr lang="en-US" sz="2400" dirty="0" smtClean="0"/>
                    <a:t> de </a:t>
                  </a:r>
                  <a:r>
                    <a:rPr lang="en-US" sz="2400" dirty="0" err="1" smtClean="0"/>
                    <a:t>cobertura</a:t>
                  </a:r>
                  <a:endParaRPr lang="en-US" sz="1600" dirty="0"/>
                </a:p>
              </p:txBody>
            </p:sp>
            <p:sp>
              <p:nvSpPr>
                <p:cNvPr id="1049" name="Text Box 14"/>
                <p:cNvSpPr txBox="1">
                  <a:spLocks noChangeArrowheads="1"/>
                </p:cNvSpPr>
                <p:nvPr/>
              </p:nvSpPr>
              <p:spPr bwMode="auto">
                <a:xfrm>
                  <a:off x="3518" y="975"/>
                  <a:ext cx="1853" cy="291"/>
                </a:xfrm>
                <a:prstGeom prst="rect">
                  <a:avLst/>
                </a:prstGeom>
                <a:noFill/>
                <a:ln w="12700">
                  <a:noFill/>
                  <a:miter lim="800000"/>
                  <a:headEnd/>
                  <a:tailEnd/>
                </a:ln>
              </p:spPr>
              <p:txBody>
                <a:bodyPr wrap="none" anchor="ctr">
                  <a:spAutoFit/>
                </a:bodyPr>
                <a:lstStyle/>
                <a:p>
                  <a:pPr algn="ctr"/>
                  <a:r>
                    <a:rPr lang="en-US" sz="2400" dirty="0" err="1" smtClean="0"/>
                    <a:t>Cultivo</a:t>
                  </a:r>
                  <a:r>
                    <a:rPr lang="en-US" sz="2400" dirty="0" smtClean="0"/>
                    <a:t> de </a:t>
                  </a:r>
                  <a:r>
                    <a:rPr lang="en-US" sz="2400" dirty="0" err="1" smtClean="0"/>
                    <a:t>cobertura</a:t>
                  </a:r>
                  <a:endParaRPr lang="en-US" sz="1600" dirty="0"/>
                </a:p>
              </p:txBody>
            </p:sp>
            <p:sp>
              <p:nvSpPr>
                <p:cNvPr id="1050" name="Text Box 15"/>
                <p:cNvSpPr txBox="1">
                  <a:spLocks noChangeArrowheads="1"/>
                </p:cNvSpPr>
                <p:nvPr/>
              </p:nvSpPr>
              <p:spPr bwMode="auto">
                <a:xfrm>
                  <a:off x="612" y="1330"/>
                  <a:ext cx="915" cy="291"/>
                </a:xfrm>
                <a:prstGeom prst="rect">
                  <a:avLst/>
                </a:prstGeom>
                <a:noFill/>
                <a:ln w="12700">
                  <a:noFill/>
                  <a:miter lim="800000"/>
                  <a:headEnd/>
                  <a:tailEnd/>
                </a:ln>
              </p:spPr>
              <p:txBody>
                <a:bodyPr wrap="none" anchor="ctr">
                  <a:spAutoFit/>
                </a:bodyPr>
                <a:lstStyle/>
                <a:p>
                  <a:r>
                    <a:rPr lang="en-US" sz="2400" dirty="0" err="1" smtClean="0"/>
                    <a:t>Irrigación</a:t>
                  </a:r>
                  <a:endParaRPr lang="en-US" sz="2400" dirty="0"/>
                </a:p>
              </p:txBody>
            </p:sp>
            <p:sp>
              <p:nvSpPr>
                <p:cNvPr id="1051" name="Line 16"/>
                <p:cNvSpPr>
                  <a:spLocks noChangeShapeType="1"/>
                </p:cNvSpPr>
                <p:nvPr/>
              </p:nvSpPr>
              <p:spPr bwMode="auto">
                <a:xfrm>
                  <a:off x="1476" y="1476"/>
                  <a:ext cx="240" cy="177"/>
                </a:xfrm>
                <a:prstGeom prst="line">
                  <a:avLst/>
                </a:prstGeom>
                <a:noFill/>
                <a:ln w="12700">
                  <a:solidFill>
                    <a:schemeClr val="tx1"/>
                  </a:solidFill>
                  <a:round/>
                  <a:headEnd/>
                  <a:tailEnd type="triangle" w="lg" len="med"/>
                </a:ln>
              </p:spPr>
              <p:txBody>
                <a:bodyPr wrap="none" anchor="ctr"/>
                <a:lstStyle/>
                <a:p>
                  <a:endParaRPr lang="en-US"/>
                </a:p>
              </p:txBody>
            </p:sp>
            <p:sp>
              <p:nvSpPr>
                <p:cNvPr id="1052" name="Line 17"/>
                <p:cNvSpPr>
                  <a:spLocks noChangeShapeType="1"/>
                </p:cNvSpPr>
                <p:nvPr/>
              </p:nvSpPr>
              <p:spPr bwMode="auto">
                <a:xfrm>
                  <a:off x="1524" y="1004"/>
                  <a:ext cx="240" cy="177"/>
                </a:xfrm>
                <a:prstGeom prst="line">
                  <a:avLst/>
                </a:prstGeom>
                <a:noFill/>
                <a:ln w="12700">
                  <a:solidFill>
                    <a:schemeClr val="tx1"/>
                  </a:solidFill>
                  <a:round/>
                  <a:headEnd/>
                  <a:tailEnd type="triangle" w="lg" len="med"/>
                </a:ln>
              </p:spPr>
              <p:txBody>
                <a:bodyPr wrap="none" anchor="ctr"/>
                <a:lstStyle/>
                <a:p>
                  <a:endParaRPr lang="en-US"/>
                </a:p>
              </p:txBody>
            </p:sp>
            <p:sp>
              <p:nvSpPr>
                <p:cNvPr id="1053" name="Line 18"/>
                <p:cNvSpPr>
                  <a:spLocks noChangeShapeType="1"/>
                </p:cNvSpPr>
                <p:nvPr/>
              </p:nvSpPr>
              <p:spPr bwMode="auto">
                <a:xfrm flipV="1">
                  <a:off x="1476" y="768"/>
                  <a:ext cx="288" cy="177"/>
                </a:xfrm>
                <a:prstGeom prst="line">
                  <a:avLst/>
                </a:prstGeom>
                <a:noFill/>
                <a:ln w="12700">
                  <a:solidFill>
                    <a:schemeClr val="tx1"/>
                  </a:solidFill>
                  <a:round/>
                  <a:headEnd/>
                  <a:tailEnd type="triangle" w="lg" len="med"/>
                </a:ln>
              </p:spPr>
              <p:txBody>
                <a:bodyPr wrap="none" anchor="ctr"/>
                <a:lstStyle/>
                <a:p>
                  <a:endParaRPr lang="en-US"/>
                </a:p>
              </p:txBody>
            </p:sp>
            <p:sp>
              <p:nvSpPr>
                <p:cNvPr id="1054" name="Line 19"/>
                <p:cNvSpPr>
                  <a:spLocks noChangeShapeType="1"/>
                </p:cNvSpPr>
                <p:nvPr/>
              </p:nvSpPr>
              <p:spPr bwMode="auto">
                <a:xfrm flipH="1" flipV="1">
                  <a:off x="3396" y="768"/>
                  <a:ext cx="192" cy="354"/>
                </a:xfrm>
                <a:prstGeom prst="line">
                  <a:avLst/>
                </a:prstGeom>
                <a:noFill/>
                <a:ln w="12700">
                  <a:solidFill>
                    <a:schemeClr val="tx1"/>
                  </a:solidFill>
                  <a:round/>
                  <a:headEnd/>
                  <a:tailEnd type="triangle" w="lg" len="med"/>
                </a:ln>
              </p:spPr>
              <p:txBody>
                <a:bodyPr wrap="none" anchor="ctr"/>
                <a:lstStyle/>
                <a:p>
                  <a:endParaRPr lang="en-US"/>
                </a:p>
              </p:txBody>
            </p:sp>
            <p:sp>
              <p:nvSpPr>
                <p:cNvPr id="1055" name="Line 20"/>
                <p:cNvSpPr>
                  <a:spLocks noChangeShapeType="1"/>
                </p:cNvSpPr>
                <p:nvPr/>
              </p:nvSpPr>
              <p:spPr bwMode="auto">
                <a:xfrm flipH="1">
                  <a:off x="3396" y="1122"/>
                  <a:ext cx="192" cy="354"/>
                </a:xfrm>
                <a:prstGeom prst="line">
                  <a:avLst/>
                </a:prstGeom>
                <a:noFill/>
                <a:ln w="12700">
                  <a:solidFill>
                    <a:schemeClr val="tx1"/>
                  </a:solidFill>
                  <a:round/>
                  <a:headEnd/>
                  <a:tailEnd type="triangle" w="lg" len="med"/>
                </a:ln>
              </p:spPr>
              <p:txBody>
                <a:bodyPr wrap="none" anchor="ctr"/>
                <a:lstStyle/>
                <a:p>
                  <a:endParaRPr lang="en-US"/>
                </a:p>
              </p:txBody>
            </p:sp>
          </p:grpSp>
          <p:sp>
            <p:nvSpPr>
              <p:cNvPr id="1033" name="Text Box 21"/>
              <p:cNvSpPr txBox="1">
                <a:spLocks noChangeArrowheads="1"/>
              </p:cNvSpPr>
              <p:nvPr/>
            </p:nvSpPr>
            <p:spPr bwMode="auto">
              <a:xfrm>
                <a:off x="1973263" y="3379788"/>
                <a:ext cx="1281112" cy="336550"/>
              </a:xfrm>
              <a:prstGeom prst="rect">
                <a:avLst/>
              </a:prstGeom>
              <a:noFill/>
              <a:ln w="12700">
                <a:noFill/>
                <a:miter lim="800000"/>
                <a:headEnd/>
                <a:tailEnd/>
              </a:ln>
            </p:spPr>
            <p:txBody>
              <a:bodyPr wrap="none" anchor="ctr">
                <a:spAutoFit/>
              </a:bodyPr>
              <a:lstStyle/>
              <a:p>
                <a:pPr algn="ctr"/>
                <a:r>
                  <a:rPr lang="en-US" sz="1600" dirty="0" err="1" smtClean="0"/>
                  <a:t>temperatura</a:t>
                </a:r>
                <a:endParaRPr lang="en-US" sz="1600" dirty="0"/>
              </a:p>
            </p:txBody>
          </p:sp>
          <p:sp>
            <p:nvSpPr>
              <p:cNvPr id="1034" name="Text Box 22"/>
              <p:cNvSpPr txBox="1">
                <a:spLocks noChangeArrowheads="1"/>
              </p:cNvSpPr>
              <p:nvPr/>
            </p:nvSpPr>
            <p:spPr bwMode="auto">
              <a:xfrm>
                <a:off x="5134351" y="3743911"/>
                <a:ext cx="1039067" cy="338554"/>
              </a:xfrm>
              <a:prstGeom prst="rect">
                <a:avLst/>
              </a:prstGeom>
              <a:noFill/>
              <a:ln w="12700">
                <a:noFill/>
                <a:miter lim="800000"/>
                <a:headEnd/>
                <a:tailEnd/>
              </a:ln>
            </p:spPr>
            <p:txBody>
              <a:bodyPr wrap="none" anchor="ctr">
                <a:spAutoFit/>
              </a:bodyPr>
              <a:lstStyle/>
              <a:p>
                <a:pPr algn="ctr"/>
                <a:r>
                  <a:rPr lang="en-US" sz="1600" dirty="0" err="1" smtClean="0"/>
                  <a:t>humedad</a:t>
                </a:r>
                <a:endParaRPr lang="en-US" sz="1600" dirty="0"/>
              </a:p>
            </p:txBody>
          </p:sp>
          <p:sp>
            <p:nvSpPr>
              <p:cNvPr id="1035" name="Text Box 23"/>
              <p:cNvSpPr txBox="1">
                <a:spLocks noChangeArrowheads="1"/>
              </p:cNvSpPr>
              <p:nvPr/>
            </p:nvSpPr>
            <p:spPr bwMode="auto">
              <a:xfrm>
                <a:off x="1433318" y="4628148"/>
                <a:ext cx="992579" cy="338554"/>
              </a:xfrm>
              <a:prstGeom prst="rect">
                <a:avLst/>
              </a:prstGeom>
              <a:noFill/>
              <a:ln w="12700">
                <a:noFill/>
                <a:miter lim="800000"/>
                <a:headEnd/>
                <a:tailEnd/>
              </a:ln>
            </p:spPr>
            <p:txBody>
              <a:bodyPr wrap="none" anchor="ctr">
                <a:spAutoFit/>
              </a:bodyPr>
              <a:lstStyle/>
              <a:p>
                <a:pPr algn="ctr"/>
                <a:r>
                  <a:rPr lang="en-US" sz="1600" dirty="0" err="1" smtClean="0"/>
                  <a:t>actividad</a:t>
                </a:r>
                <a:endParaRPr lang="en-US" sz="1600" dirty="0"/>
              </a:p>
            </p:txBody>
          </p:sp>
          <p:sp>
            <p:nvSpPr>
              <p:cNvPr id="1036" name="Line 26"/>
              <p:cNvSpPr>
                <a:spLocks noChangeShapeType="1"/>
              </p:cNvSpPr>
              <p:nvPr/>
            </p:nvSpPr>
            <p:spPr bwMode="auto">
              <a:xfrm>
                <a:off x="5492750" y="4044950"/>
                <a:ext cx="144463" cy="177800"/>
              </a:xfrm>
              <a:prstGeom prst="line">
                <a:avLst/>
              </a:prstGeom>
              <a:noFill/>
              <a:ln w="12700">
                <a:solidFill>
                  <a:schemeClr val="tx1"/>
                </a:solidFill>
                <a:round/>
                <a:headEnd/>
                <a:tailEnd type="triangle" w="med" len="med"/>
              </a:ln>
            </p:spPr>
            <p:txBody>
              <a:bodyPr wrap="none" anchor="ctr"/>
              <a:lstStyle/>
              <a:p>
                <a:endParaRPr lang="en-US"/>
              </a:p>
            </p:txBody>
          </p:sp>
          <p:sp>
            <p:nvSpPr>
              <p:cNvPr id="1037" name="Line 27"/>
              <p:cNvSpPr>
                <a:spLocks noChangeShapeType="1"/>
              </p:cNvSpPr>
              <p:nvPr/>
            </p:nvSpPr>
            <p:spPr bwMode="auto">
              <a:xfrm>
                <a:off x="2924175" y="3656013"/>
                <a:ext cx="144463" cy="247650"/>
              </a:xfrm>
              <a:prstGeom prst="line">
                <a:avLst/>
              </a:prstGeom>
              <a:noFill/>
              <a:ln w="12700">
                <a:solidFill>
                  <a:schemeClr val="tx1"/>
                </a:solidFill>
                <a:round/>
                <a:headEnd/>
                <a:tailEnd type="triangle" w="med" len="med"/>
              </a:ln>
            </p:spPr>
            <p:txBody>
              <a:bodyPr wrap="none" anchor="ctr"/>
              <a:lstStyle/>
              <a:p>
                <a:endParaRPr lang="en-US"/>
              </a:p>
            </p:txBody>
          </p:sp>
          <p:sp>
            <p:nvSpPr>
              <p:cNvPr id="1038" name="Line 28"/>
              <p:cNvSpPr>
                <a:spLocks noChangeShapeType="1"/>
              </p:cNvSpPr>
              <p:nvPr/>
            </p:nvSpPr>
            <p:spPr bwMode="auto">
              <a:xfrm flipH="1">
                <a:off x="1654175" y="4895850"/>
                <a:ext cx="347663" cy="212725"/>
              </a:xfrm>
              <a:prstGeom prst="line">
                <a:avLst/>
              </a:prstGeom>
              <a:noFill/>
              <a:ln w="12700">
                <a:solidFill>
                  <a:schemeClr val="tx1"/>
                </a:solidFill>
                <a:round/>
                <a:headEnd/>
                <a:tailEnd type="triangle" w="med" len="med"/>
              </a:ln>
            </p:spPr>
            <p:txBody>
              <a:bodyPr wrap="none" anchor="ctr"/>
              <a:lstStyle/>
              <a:p>
                <a:endParaRPr lang="en-US"/>
              </a:p>
            </p:txBody>
          </p:sp>
          <p:sp>
            <p:nvSpPr>
              <p:cNvPr id="1039" name="Rectangle 30"/>
              <p:cNvSpPr>
                <a:spLocks noChangeArrowheads="1"/>
              </p:cNvSpPr>
              <p:nvPr/>
            </p:nvSpPr>
            <p:spPr bwMode="auto">
              <a:xfrm>
                <a:off x="228600" y="228600"/>
                <a:ext cx="8686800" cy="587375"/>
              </a:xfrm>
              <a:prstGeom prst="rect">
                <a:avLst/>
              </a:prstGeom>
              <a:noFill/>
              <a:ln w="9525">
                <a:noFill/>
                <a:miter lim="800000"/>
                <a:headEnd/>
                <a:tailEnd/>
              </a:ln>
            </p:spPr>
            <p:txBody>
              <a:bodyPr anchor="ctr"/>
              <a:lstStyle/>
              <a:p>
                <a:r>
                  <a:rPr lang="es-ES" dirty="0" smtClean="0"/>
                  <a:t>Teniendo al campo……...</a:t>
                </a:r>
                <a:br>
                  <a:rPr lang="es-ES" dirty="0" smtClean="0"/>
                </a:br>
                <a:r>
                  <a:rPr lang="en-US" dirty="0">
                    <a:solidFill>
                      <a:schemeClr val="tx2"/>
                    </a:solidFill>
                  </a:rPr>
                  <a:t>	</a:t>
                </a:r>
                <a:r>
                  <a:rPr lang="en-US" dirty="0" err="1" smtClean="0">
                    <a:solidFill>
                      <a:schemeClr val="tx2"/>
                    </a:solidFill>
                  </a:rPr>
                  <a:t>Manejo</a:t>
                </a:r>
                <a:r>
                  <a:rPr lang="en-US" dirty="0" smtClean="0">
                    <a:solidFill>
                      <a:schemeClr val="tx2"/>
                    </a:solidFill>
                  </a:rPr>
                  <a:t> de la </a:t>
                </a:r>
                <a:r>
                  <a:rPr lang="en-US" dirty="0" err="1" smtClean="0">
                    <a:solidFill>
                      <a:schemeClr val="tx2"/>
                    </a:solidFill>
                  </a:rPr>
                  <a:t>Cadena</a:t>
                </a:r>
                <a:r>
                  <a:rPr lang="en-US" dirty="0" smtClean="0">
                    <a:solidFill>
                      <a:schemeClr val="tx2"/>
                    </a:solidFill>
                  </a:rPr>
                  <a:t> </a:t>
                </a:r>
                <a:r>
                  <a:rPr lang="en-US" dirty="0" err="1" smtClean="0">
                    <a:solidFill>
                      <a:schemeClr val="tx2"/>
                    </a:solidFill>
                  </a:rPr>
                  <a:t>Alimenticia</a:t>
                </a:r>
                <a:r>
                  <a:rPr lang="en-US" dirty="0" smtClean="0">
                    <a:solidFill>
                      <a:schemeClr val="tx2"/>
                    </a:solidFill>
                  </a:rPr>
                  <a:t> </a:t>
                </a:r>
                <a:r>
                  <a:rPr lang="en-US" dirty="0">
                    <a:solidFill>
                      <a:schemeClr val="tx2"/>
                    </a:solidFill>
                  </a:rPr>
                  <a:t>– </a:t>
                </a:r>
                <a:r>
                  <a:rPr lang="es-ES" dirty="0" smtClean="0"/>
                  <a:t>un experimento</a:t>
                </a:r>
                <a:endParaRPr lang="es-ES" dirty="0"/>
              </a:p>
            </p:txBody>
          </p:sp>
          <p:sp>
            <p:nvSpPr>
              <p:cNvPr id="1040" name="Line 32"/>
              <p:cNvSpPr>
                <a:spLocks noChangeShapeType="1"/>
              </p:cNvSpPr>
              <p:nvPr/>
            </p:nvSpPr>
            <p:spPr bwMode="auto">
              <a:xfrm>
                <a:off x="1143000" y="3124200"/>
                <a:ext cx="0" cy="838200"/>
              </a:xfrm>
              <a:prstGeom prst="line">
                <a:avLst/>
              </a:prstGeom>
              <a:noFill/>
              <a:ln w="38100">
                <a:solidFill>
                  <a:srgbClr val="FF0000"/>
                </a:solidFill>
                <a:round/>
                <a:headEnd/>
                <a:tailEnd type="triangle" w="med" len="med"/>
              </a:ln>
            </p:spPr>
            <p:txBody>
              <a:bodyPr/>
              <a:lstStyle/>
              <a:p>
                <a:endParaRPr lang="en-US"/>
              </a:p>
            </p:txBody>
          </p:sp>
          <p:sp>
            <p:nvSpPr>
              <p:cNvPr id="1041" name="Line 33"/>
              <p:cNvSpPr>
                <a:spLocks noChangeShapeType="1"/>
              </p:cNvSpPr>
              <p:nvPr/>
            </p:nvSpPr>
            <p:spPr bwMode="auto">
              <a:xfrm>
                <a:off x="8077200" y="3124200"/>
                <a:ext cx="0" cy="838200"/>
              </a:xfrm>
              <a:prstGeom prst="line">
                <a:avLst/>
              </a:prstGeom>
              <a:noFill/>
              <a:ln w="38100">
                <a:solidFill>
                  <a:srgbClr val="008000"/>
                </a:solidFill>
                <a:round/>
                <a:headEnd/>
                <a:tailEnd type="triangle" w="med" len="med"/>
              </a:ln>
            </p:spPr>
            <p:txBody>
              <a:bodyPr/>
              <a:lstStyle/>
              <a:p>
                <a:endParaRPr lang="en-US"/>
              </a:p>
            </p:txBody>
          </p:sp>
          <p:sp>
            <p:nvSpPr>
              <p:cNvPr id="1042" name="TextBox 30"/>
              <p:cNvSpPr txBox="1">
                <a:spLocks noChangeArrowheads="1"/>
              </p:cNvSpPr>
              <p:nvPr/>
            </p:nvSpPr>
            <p:spPr bwMode="auto">
              <a:xfrm>
                <a:off x="152400" y="6477000"/>
                <a:ext cx="1562100" cy="304800"/>
              </a:xfrm>
              <a:prstGeom prst="rect">
                <a:avLst/>
              </a:prstGeom>
              <a:noFill/>
              <a:ln w="9525">
                <a:noFill/>
                <a:miter lim="800000"/>
                <a:headEnd/>
                <a:tailEnd/>
              </a:ln>
            </p:spPr>
            <p:txBody>
              <a:bodyPr wrap="none">
                <a:spAutoFit/>
              </a:bodyPr>
              <a:lstStyle/>
              <a:p>
                <a:r>
                  <a:rPr lang="en-US" sz="1400"/>
                  <a:t>Ferris </a:t>
                </a:r>
                <a:r>
                  <a:rPr lang="en-US" sz="1400" i="1"/>
                  <a:t>et al., </a:t>
                </a:r>
                <a:r>
                  <a:rPr lang="en-US" sz="1400"/>
                  <a:t>2004</a:t>
                </a:r>
              </a:p>
            </p:txBody>
          </p:sp>
        </p:grpSp>
      </p:grpSp>
    </p:spTree>
    <p:extLst>
      <p:ext uri="{BB962C8B-B14F-4D97-AF65-F5344CB8AC3E}">
        <p14:creationId xmlns:p14="http://schemas.microsoft.com/office/powerpoint/2010/main" val="84566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2"/>
                                        </p:tgtEl>
                                      </p:cBhvr>
                                    </p:animEffect>
                                    <p:set>
                                      <p:cBhvr>
                                        <p:cTn id="7" dur="1" fill="hold">
                                          <p:stCondLst>
                                            <p:cond delay="1999"/>
                                          </p:stCondLst>
                                        </p:cTn>
                                        <p:tgtEl>
                                          <p:spTgt spid="3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2" descr="HF0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054" name="Text Box 8"/>
          <p:cNvSpPr txBox="1">
            <a:spLocks noChangeArrowheads="1"/>
          </p:cNvSpPr>
          <p:nvPr/>
        </p:nvSpPr>
        <p:spPr bwMode="auto">
          <a:xfrm>
            <a:off x="90488" y="6523038"/>
            <a:ext cx="1576387" cy="307975"/>
          </a:xfrm>
          <a:prstGeom prst="rect">
            <a:avLst/>
          </a:prstGeom>
          <a:noFill/>
          <a:ln w="9525">
            <a:noFill/>
            <a:miter lim="800000"/>
            <a:headEnd/>
            <a:tailEnd/>
          </a:ln>
        </p:spPr>
        <p:txBody>
          <a:bodyPr wrap="none">
            <a:spAutoFit/>
          </a:bodyPr>
          <a:lstStyle/>
          <a:p>
            <a:r>
              <a:rPr lang="en-US" sz="1400">
                <a:solidFill>
                  <a:srgbClr val="FFFF00"/>
                </a:solidFill>
              </a:rPr>
              <a:t>Ferris et al., 2004</a:t>
            </a:r>
          </a:p>
        </p:txBody>
      </p:sp>
      <p:graphicFrame>
        <p:nvGraphicFramePr>
          <p:cNvPr id="397317" name="Object 5"/>
          <p:cNvGraphicFramePr>
            <a:graphicFrameLocks noChangeAspect="1"/>
          </p:cNvGraphicFramePr>
          <p:nvPr/>
        </p:nvGraphicFramePr>
        <p:xfrm>
          <a:off x="76200" y="-12700"/>
          <a:ext cx="7153275" cy="3722688"/>
        </p:xfrm>
        <a:graphic>
          <a:graphicData uri="http://schemas.openxmlformats.org/presentationml/2006/ole">
            <mc:AlternateContent xmlns:mc="http://schemas.openxmlformats.org/markup-compatibility/2006">
              <mc:Choice xmlns:v="urn:schemas-microsoft-com:vml" Requires="v">
                <p:oleObj spid="_x0000_s91180" name="Worksheet" r:id="rId5" imgW="5629299" imgH="2886026" progId="Excel.Sheet.8">
                  <p:embed/>
                </p:oleObj>
              </mc:Choice>
              <mc:Fallback>
                <p:oleObj name="Worksheet" r:id="rId5" imgW="5629299" imgH="2886026"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12700"/>
                        <a:ext cx="7153275" cy="372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98340" name="Object 4"/>
          <p:cNvGraphicFramePr>
            <a:graphicFrameLocks noChangeAspect="1"/>
          </p:cNvGraphicFramePr>
          <p:nvPr>
            <p:extLst>
              <p:ext uri="{D42A27DB-BD31-4B8C-83A1-F6EECF244321}">
                <p14:modId xmlns:p14="http://schemas.microsoft.com/office/powerpoint/2010/main" val="636704269"/>
              </p:ext>
            </p:extLst>
          </p:nvPr>
        </p:nvGraphicFramePr>
        <p:xfrm>
          <a:off x="2057400" y="3152775"/>
          <a:ext cx="7019925" cy="3706813"/>
        </p:xfrm>
        <a:graphic>
          <a:graphicData uri="http://schemas.openxmlformats.org/presentationml/2006/ole">
            <mc:AlternateContent xmlns:mc="http://schemas.openxmlformats.org/markup-compatibility/2006">
              <mc:Choice xmlns:v="urn:schemas-microsoft-com:vml" Requires="v">
                <p:oleObj spid="_x0000_s91181" name="Worksheet" r:id="rId8" imgW="5486284" imgH="2505178" progId="Excel.Sheet.8">
                  <p:embed/>
                </p:oleObj>
              </mc:Choice>
              <mc:Fallback>
                <p:oleObj name="Worksheet" r:id="rId8" imgW="5486284" imgH="2505178" progId="Excel.Sheet.8">
                  <p:embed/>
                  <p:pic>
                    <p:nvPicPr>
                      <p:cNvPr id="0" name=""/>
                      <p:cNvPicPr>
                        <a:picLocks noChangeAspect="1" noChangeArrowheads="1"/>
                      </p:cNvPicPr>
                      <p:nvPr/>
                    </p:nvPicPr>
                    <p:blipFill>
                      <a:blip r:embed="rId9"/>
                      <a:srcRect/>
                      <a:stretch>
                        <a:fillRect/>
                      </a:stretch>
                    </p:blipFill>
                    <p:spPr bwMode="auto">
                      <a:xfrm>
                        <a:off x="2057400" y="3152775"/>
                        <a:ext cx="7019925" cy="370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6" name="Text Box 6"/>
          <p:cNvSpPr txBox="1">
            <a:spLocks noChangeArrowheads="1"/>
          </p:cNvSpPr>
          <p:nvPr/>
        </p:nvSpPr>
        <p:spPr bwMode="auto">
          <a:xfrm>
            <a:off x="5029200" y="71438"/>
            <a:ext cx="4174541" cy="830997"/>
          </a:xfrm>
          <a:prstGeom prst="rect">
            <a:avLst/>
          </a:prstGeom>
          <a:solidFill>
            <a:srgbClr val="FFFF00"/>
          </a:solidFill>
          <a:ln w="9525">
            <a:noFill/>
            <a:miter lim="800000"/>
            <a:headEnd/>
            <a:tailEnd/>
          </a:ln>
        </p:spPr>
        <p:txBody>
          <a:bodyPr wrap="none">
            <a:spAutoFit/>
          </a:bodyPr>
          <a:lstStyle/>
          <a:p>
            <a:r>
              <a:rPr lang="en-US" sz="2400" dirty="0" smtClean="0">
                <a:solidFill>
                  <a:schemeClr val="tx2"/>
                </a:solidFill>
              </a:rPr>
              <a:t>Un </a:t>
            </a:r>
            <a:r>
              <a:rPr lang="en-US" sz="2400" dirty="0" err="1" smtClean="0">
                <a:solidFill>
                  <a:schemeClr val="tx2"/>
                </a:solidFill>
              </a:rPr>
              <a:t>Gremio</a:t>
            </a:r>
            <a:r>
              <a:rPr lang="en-US" sz="2400" dirty="0" smtClean="0">
                <a:solidFill>
                  <a:schemeClr val="tx2"/>
                </a:solidFill>
              </a:rPr>
              <a:t> </a:t>
            </a:r>
            <a:r>
              <a:rPr lang="en-US" sz="2400" dirty="0" err="1" smtClean="0">
                <a:solidFill>
                  <a:schemeClr val="tx2"/>
                </a:solidFill>
              </a:rPr>
              <a:t>Funcional</a:t>
            </a:r>
            <a:r>
              <a:rPr lang="en-US" sz="2400" dirty="0" smtClean="0">
                <a:solidFill>
                  <a:schemeClr val="tx2"/>
                </a:solidFill>
              </a:rPr>
              <a:t> </a:t>
            </a:r>
            <a:r>
              <a:rPr lang="en-US" sz="2400" dirty="0" err="1" smtClean="0">
                <a:solidFill>
                  <a:schemeClr val="tx2"/>
                </a:solidFill>
              </a:rPr>
              <a:t>diversa</a:t>
            </a:r>
            <a:endParaRPr lang="en-US" sz="2400" dirty="0">
              <a:solidFill>
                <a:schemeClr val="tx2"/>
              </a:solidFill>
            </a:endParaRPr>
          </a:p>
          <a:p>
            <a:r>
              <a:rPr lang="en-US" sz="2400" dirty="0">
                <a:solidFill>
                  <a:schemeClr val="tx2"/>
                </a:solidFill>
              </a:rPr>
              <a:t> </a:t>
            </a:r>
            <a:r>
              <a:rPr lang="en-US" sz="2400" dirty="0" smtClean="0">
                <a:solidFill>
                  <a:schemeClr val="tx2"/>
                </a:solidFill>
              </a:rPr>
              <a:t>de </a:t>
            </a:r>
            <a:r>
              <a:rPr lang="en-US" sz="2400" dirty="0" err="1" smtClean="0">
                <a:solidFill>
                  <a:schemeClr val="tx2"/>
                </a:solidFill>
              </a:rPr>
              <a:t>bacterió</a:t>
            </a:r>
            <a:r>
              <a:rPr lang="en-US" sz="2400" dirty="0" smtClean="0">
                <a:solidFill>
                  <a:schemeClr val="tx2"/>
                </a:solidFill>
              </a:rPr>
              <a:t> </a:t>
            </a:r>
            <a:r>
              <a:rPr lang="en-US" sz="2400" dirty="0" err="1" smtClean="0">
                <a:solidFill>
                  <a:schemeClr val="tx2"/>
                </a:solidFill>
              </a:rPr>
              <a:t>apoya</a:t>
            </a:r>
            <a:r>
              <a:rPr lang="en-US" sz="2400" dirty="0" smtClean="0">
                <a:solidFill>
                  <a:schemeClr val="tx2"/>
                </a:solidFill>
              </a:rPr>
              <a:t>….</a:t>
            </a:r>
            <a:endParaRPr lang="en-US" sz="2400" dirty="0">
              <a:solidFill>
                <a:schemeClr val="tx2"/>
              </a:solidFill>
            </a:endParaRPr>
          </a:p>
        </p:txBody>
      </p:sp>
      <p:sp>
        <p:nvSpPr>
          <p:cNvPr id="7" name="Rectangle 6"/>
          <p:cNvSpPr/>
          <p:nvPr/>
        </p:nvSpPr>
        <p:spPr>
          <a:xfrm>
            <a:off x="2362200" y="533400"/>
            <a:ext cx="2210862" cy="369332"/>
          </a:xfrm>
          <a:prstGeom prst="rect">
            <a:avLst/>
          </a:prstGeom>
        </p:spPr>
        <p:txBody>
          <a:bodyPr wrap="none">
            <a:spAutoFit/>
          </a:bodyPr>
          <a:lstStyle/>
          <a:p>
            <a:r>
              <a:rPr lang="es-ES" dirty="0" smtClean="0"/>
              <a:t>complementariedad</a:t>
            </a:r>
            <a:endParaRPr lang="es-ES" dirty="0"/>
          </a:p>
        </p:txBody>
      </p:sp>
      <p:sp>
        <p:nvSpPr>
          <p:cNvPr id="8" name="Rectangle 7"/>
          <p:cNvSpPr/>
          <p:nvPr/>
        </p:nvSpPr>
        <p:spPr>
          <a:xfrm>
            <a:off x="4572000" y="3733800"/>
            <a:ext cx="1364476" cy="369332"/>
          </a:xfrm>
          <a:prstGeom prst="rect">
            <a:avLst/>
          </a:prstGeom>
        </p:spPr>
        <p:txBody>
          <a:bodyPr wrap="none">
            <a:spAutoFit/>
          </a:bodyPr>
          <a:lstStyle/>
          <a:p>
            <a:r>
              <a:rPr lang="es-ES" dirty="0" smtClean="0"/>
              <a:t>continuidad</a:t>
            </a:r>
            <a:endParaRPr lang="es-ES" dirty="0"/>
          </a:p>
        </p:txBody>
      </p:sp>
    </p:spTree>
    <p:extLst>
      <p:ext uri="{BB962C8B-B14F-4D97-AF65-F5344CB8AC3E}">
        <p14:creationId xmlns:p14="http://schemas.microsoft.com/office/powerpoint/2010/main" val="373259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98340"/>
                                        </p:tgtEl>
                                        <p:attrNameLst>
                                          <p:attrName>style.visibility</p:attrName>
                                        </p:attrNameLst>
                                      </p:cBhvr>
                                      <p:to>
                                        <p:strVal val="visible"/>
                                      </p:to>
                                    </p:set>
                                    <p:anim calcmode="lin" valueType="num">
                                      <p:cBhvr additive="base">
                                        <p:cTn id="7" dur="500" fill="hold"/>
                                        <p:tgtEl>
                                          <p:spTgt spid="398340"/>
                                        </p:tgtEl>
                                        <p:attrNameLst>
                                          <p:attrName>ppt_x</p:attrName>
                                        </p:attrNameLst>
                                      </p:cBhvr>
                                      <p:tavLst>
                                        <p:tav tm="0">
                                          <p:val>
                                            <p:strVal val="0-#ppt_w/2"/>
                                          </p:val>
                                        </p:tav>
                                        <p:tav tm="100000">
                                          <p:val>
                                            <p:strVal val="#ppt_x"/>
                                          </p:val>
                                        </p:tav>
                                      </p:tavLst>
                                    </p:anim>
                                    <p:anim calcmode="lin" valueType="num">
                                      <p:cBhvr additive="base">
                                        <p:cTn id="8" dur="500" fill="hold"/>
                                        <p:tgtEl>
                                          <p:spTgt spid="3983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39834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533400"/>
            <a:ext cx="7772400" cy="990600"/>
          </a:xfrm>
        </p:spPr>
        <p:txBody>
          <a:bodyPr/>
          <a:lstStyle/>
          <a:p>
            <a:r>
              <a:rPr lang="es-ES" sz="2000" dirty="0" smtClean="0"/>
              <a:t>Otra servicio ecosistema: Reglamento de las especies oportunistas</a:t>
            </a:r>
            <a:endParaRPr lang="es-ES" sz="2000" dirty="0"/>
          </a:p>
        </p:txBody>
      </p:sp>
      <p:grpSp>
        <p:nvGrpSpPr>
          <p:cNvPr id="2" name="Group 4"/>
          <p:cNvGrpSpPr>
            <a:grpSpLocks/>
          </p:cNvGrpSpPr>
          <p:nvPr/>
        </p:nvGrpSpPr>
        <p:grpSpPr bwMode="auto">
          <a:xfrm>
            <a:off x="2057400" y="2057400"/>
            <a:ext cx="6704013" cy="4349750"/>
            <a:chOff x="295" y="346"/>
            <a:chExt cx="5224" cy="3699"/>
          </a:xfrm>
        </p:grpSpPr>
        <p:sp>
          <p:nvSpPr>
            <p:cNvPr id="20485" name="AutoShape 5"/>
            <p:cNvSpPr>
              <a:spLocks noChangeAspect="1" noChangeArrowheads="1" noTextEdit="1"/>
            </p:cNvSpPr>
            <p:nvPr/>
          </p:nvSpPr>
          <p:spPr bwMode="auto">
            <a:xfrm>
              <a:off x="613" y="346"/>
              <a:ext cx="4898" cy="3674"/>
            </a:xfrm>
            <a:prstGeom prst="rect">
              <a:avLst/>
            </a:prstGeom>
            <a:noFill/>
            <a:ln w="9525">
              <a:noFill/>
              <a:miter lim="800000"/>
              <a:headEnd/>
              <a:tailEnd/>
            </a:ln>
          </p:spPr>
          <p:txBody>
            <a:bodyPr/>
            <a:lstStyle/>
            <a:p>
              <a:endParaRPr lang="en-US"/>
            </a:p>
          </p:txBody>
        </p:sp>
        <p:grpSp>
          <p:nvGrpSpPr>
            <p:cNvPr id="3" name="Group 6"/>
            <p:cNvGrpSpPr>
              <a:grpSpLocks/>
            </p:cNvGrpSpPr>
            <p:nvPr/>
          </p:nvGrpSpPr>
          <p:grpSpPr bwMode="auto">
            <a:xfrm>
              <a:off x="613" y="346"/>
              <a:ext cx="4906" cy="3682"/>
              <a:chOff x="567" y="312"/>
              <a:chExt cx="4906" cy="3682"/>
            </a:xfrm>
          </p:grpSpPr>
          <p:sp>
            <p:nvSpPr>
              <p:cNvPr id="20797" name="Rectangle 7"/>
              <p:cNvSpPr>
                <a:spLocks noChangeArrowheads="1"/>
              </p:cNvSpPr>
              <p:nvPr/>
            </p:nvSpPr>
            <p:spPr bwMode="auto">
              <a:xfrm>
                <a:off x="567" y="312"/>
                <a:ext cx="4906" cy="3682"/>
              </a:xfrm>
              <a:prstGeom prst="rect">
                <a:avLst/>
              </a:prstGeom>
              <a:solidFill>
                <a:srgbClr val="FFFFFF"/>
              </a:solidFill>
              <a:ln w="9525">
                <a:noFill/>
                <a:miter lim="800000"/>
                <a:headEnd/>
                <a:tailEnd/>
              </a:ln>
            </p:spPr>
            <p:txBody>
              <a:bodyPr/>
              <a:lstStyle/>
              <a:p>
                <a:endParaRPr lang="en-US"/>
              </a:p>
            </p:txBody>
          </p:sp>
          <p:sp>
            <p:nvSpPr>
              <p:cNvPr id="20798" name="Freeform 8"/>
              <p:cNvSpPr>
                <a:spLocks/>
              </p:cNvSpPr>
              <p:nvPr/>
            </p:nvSpPr>
            <p:spPr bwMode="auto">
              <a:xfrm>
                <a:off x="4468" y="3546"/>
                <a:ext cx="47" cy="47"/>
              </a:xfrm>
              <a:custGeom>
                <a:avLst/>
                <a:gdLst>
                  <a:gd name="T0" fmla="*/ 1 w 94"/>
                  <a:gd name="T1" fmla="*/ 0 h 94"/>
                  <a:gd name="T2" fmla="*/ 1 w 94"/>
                  <a:gd name="T3" fmla="*/ 0 h 94"/>
                  <a:gd name="T4" fmla="*/ 1 w 94"/>
                  <a:gd name="T5" fmla="*/ 1 h 94"/>
                  <a:gd name="T6" fmla="*/ 0 w 94"/>
                  <a:gd name="T7" fmla="*/ 1 h 94"/>
                  <a:gd name="T8" fmla="*/ 1 w 94"/>
                  <a:gd name="T9" fmla="*/ 0 h 94"/>
                  <a:gd name="T10" fmla="*/ 0 60000 65536"/>
                  <a:gd name="T11" fmla="*/ 0 60000 65536"/>
                  <a:gd name="T12" fmla="*/ 0 60000 65536"/>
                  <a:gd name="T13" fmla="*/ 0 60000 65536"/>
                  <a:gd name="T14" fmla="*/ 0 60000 65536"/>
                  <a:gd name="T15" fmla="*/ 0 w 94"/>
                  <a:gd name="T16" fmla="*/ 0 h 94"/>
                  <a:gd name="T17" fmla="*/ 94 w 94"/>
                  <a:gd name="T18" fmla="*/ 94 h 94"/>
                </a:gdLst>
                <a:ahLst/>
                <a:cxnLst>
                  <a:cxn ang="T10">
                    <a:pos x="T0" y="T1"/>
                  </a:cxn>
                  <a:cxn ang="T11">
                    <a:pos x="T2" y="T3"/>
                  </a:cxn>
                  <a:cxn ang="T12">
                    <a:pos x="T4" y="T5"/>
                  </a:cxn>
                  <a:cxn ang="T13">
                    <a:pos x="T6" y="T7"/>
                  </a:cxn>
                  <a:cxn ang="T14">
                    <a:pos x="T8" y="T9"/>
                  </a:cxn>
                </a:cxnLst>
                <a:rect l="T15" t="T16" r="T17" b="T18"/>
                <a:pathLst>
                  <a:path w="94" h="94">
                    <a:moveTo>
                      <a:pt x="47" y="0"/>
                    </a:moveTo>
                    <a:lnTo>
                      <a:pt x="47" y="0"/>
                    </a:lnTo>
                    <a:lnTo>
                      <a:pt x="94" y="94"/>
                    </a:lnTo>
                    <a:lnTo>
                      <a:pt x="0" y="94"/>
                    </a:lnTo>
                    <a:lnTo>
                      <a:pt x="47" y="0"/>
                    </a:lnTo>
                    <a:close/>
                  </a:path>
                </a:pathLst>
              </a:custGeom>
              <a:solidFill>
                <a:srgbClr val="FF0000"/>
              </a:solidFill>
              <a:ln w="0">
                <a:solidFill>
                  <a:srgbClr val="FF0000"/>
                </a:solidFill>
                <a:round/>
                <a:headEnd/>
                <a:tailEnd/>
              </a:ln>
            </p:spPr>
            <p:txBody>
              <a:bodyPr/>
              <a:lstStyle/>
              <a:p>
                <a:endParaRPr lang="en-US"/>
              </a:p>
            </p:txBody>
          </p:sp>
          <p:sp>
            <p:nvSpPr>
              <p:cNvPr id="20799" name="Rectangle 9"/>
              <p:cNvSpPr>
                <a:spLocks noChangeArrowheads="1"/>
              </p:cNvSpPr>
              <p:nvPr/>
            </p:nvSpPr>
            <p:spPr bwMode="auto">
              <a:xfrm>
                <a:off x="4643" y="3487"/>
                <a:ext cx="675" cy="209"/>
              </a:xfrm>
              <a:prstGeom prst="rect">
                <a:avLst/>
              </a:prstGeom>
              <a:noFill/>
              <a:ln w="9525">
                <a:noFill/>
                <a:miter lim="800000"/>
                <a:headEnd/>
                <a:tailEnd/>
              </a:ln>
            </p:spPr>
            <p:txBody>
              <a:bodyPr wrap="none" lIns="0" tIns="0" rIns="0" bIns="0">
                <a:spAutoFit/>
              </a:bodyPr>
              <a:lstStyle/>
              <a:p>
                <a:r>
                  <a:rPr lang="en-US" sz="1600" b="1" dirty="0">
                    <a:solidFill>
                      <a:srgbClr val="000000"/>
                    </a:solidFill>
                  </a:rPr>
                  <a:t> </a:t>
                </a:r>
                <a:r>
                  <a:rPr lang="en-US" sz="1600" b="1" dirty="0" smtClean="0">
                    <a:solidFill>
                      <a:srgbClr val="000000"/>
                    </a:solidFill>
                  </a:rPr>
                  <a:t>Bosque </a:t>
                </a:r>
                <a:endParaRPr lang="en-US" b="1" dirty="0"/>
              </a:p>
            </p:txBody>
          </p:sp>
          <p:sp>
            <p:nvSpPr>
              <p:cNvPr id="20800" name="Rectangle 10"/>
              <p:cNvSpPr>
                <a:spLocks noChangeArrowheads="1"/>
              </p:cNvSpPr>
              <p:nvPr/>
            </p:nvSpPr>
            <p:spPr bwMode="auto">
              <a:xfrm>
                <a:off x="4468" y="3696"/>
                <a:ext cx="55" cy="54"/>
              </a:xfrm>
              <a:prstGeom prst="rect">
                <a:avLst/>
              </a:prstGeom>
              <a:solidFill>
                <a:srgbClr val="008000"/>
              </a:solidFill>
              <a:ln w="0">
                <a:solidFill>
                  <a:srgbClr val="008000"/>
                </a:solidFill>
                <a:miter lim="800000"/>
                <a:headEnd/>
                <a:tailEnd/>
              </a:ln>
            </p:spPr>
            <p:txBody>
              <a:bodyPr/>
              <a:lstStyle/>
              <a:p>
                <a:endParaRPr lang="en-US"/>
              </a:p>
            </p:txBody>
          </p:sp>
          <p:sp>
            <p:nvSpPr>
              <p:cNvPr id="20801" name="Rectangle 11"/>
              <p:cNvSpPr>
                <a:spLocks noChangeArrowheads="1"/>
              </p:cNvSpPr>
              <p:nvPr/>
            </p:nvSpPr>
            <p:spPr bwMode="auto">
              <a:xfrm>
                <a:off x="4643" y="3654"/>
                <a:ext cx="619" cy="209"/>
              </a:xfrm>
              <a:prstGeom prst="rect">
                <a:avLst/>
              </a:prstGeom>
              <a:noFill/>
              <a:ln w="9525">
                <a:noFill/>
                <a:miter lim="800000"/>
                <a:headEnd/>
                <a:tailEnd/>
              </a:ln>
            </p:spPr>
            <p:txBody>
              <a:bodyPr wrap="none" lIns="0" tIns="0" rIns="0" bIns="0">
                <a:spAutoFit/>
              </a:bodyPr>
              <a:lstStyle/>
              <a:p>
                <a:r>
                  <a:rPr lang="en-US" sz="1600" b="1" dirty="0">
                    <a:solidFill>
                      <a:srgbClr val="000000"/>
                    </a:solidFill>
                  </a:rPr>
                  <a:t> </a:t>
                </a:r>
                <a:r>
                  <a:rPr lang="en-US" sz="1600" b="1" dirty="0" err="1" smtClean="0">
                    <a:solidFill>
                      <a:srgbClr val="000000"/>
                    </a:solidFill>
                  </a:rPr>
                  <a:t>Viňedo</a:t>
                </a:r>
                <a:r>
                  <a:rPr lang="en-US" sz="1600" b="1" dirty="0" smtClean="0">
                    <a:solidFill>
                      <a:srgbClr val="000000"/>
                    </a:solidFill>
                  </a:rPr>
                  <a:t> </a:t>
                </a:r>
                <a:endParaRPr lang="en-US" b="1" dirty="0"/>
              </a:p>
            </p:txBody>
          </p:sp>
          <p:sp>
            <p:nvSpPr>
              <p:cNvPr id="20802" name="Rectangle 12"/>
              <p:cNvSpPr>
                <a:spLocks noChangeArrowheads="1"/>
              </p:cNvSpPr>
              <p:nvPr/>
            </p:nvSpPr>
            <p:spPr bwMode="auto">
              <a:xfrm>
                <a:off x="1077" y="422"/>
                <a:ext cx="3203" cy="3148"/>
              </a:xfrm>
              <a:prstGeom prst="rect">
                <a:avLst/>
              </a:prstGeom>
              <a:solidFill>
                <a:srgbClr val="FFFFFF"/>
              </a:solidFill>
              <a:ln w="9525">
                <a:noFill/>
                <a:miter lim="800000"/>
                <a:headEnd/>
                <a:tailEnd/>
              </a:ln>
            </p:spPr>
            <p:txBody>
              <a:bodyPr/>
              <a:lstStyle/>
              <a:p>
                <a:endParaRPr lang="en-US"/>
              </a:p>
            </p:txBody>
          </p:sp>
          <p:sp>
            <p:nvSpPr>
              <p:cNvPr id="20803" name="Line 13"/>
              <p:cNvSpPr>
                <a:spLocks noChangeShapeType="1"/>
              </p:cNvSpPr>
              <p:nvPr/>
            </p:nvSpPr>
            <p:spPr bwMode="auto">
              <a:xfrm flipV="1">
                <a:off x="2671" y="422"/>
                <a:ext cx="1" cy="3132"/>
              </a:xfrm>
              <a:prstGeom prst="line">
                <a:avLst/>
              </a:prstGeom>
              <a:noFill/>
              <a:ln w="0">
                <a:solidFill>
                  <a:srgbClr val="FFFFFF"/>
                </a:solidFill>
                <a:round/>
                <a:headEnd/>
                <a:tailEnd/>
              </a:ln>
            </p:spPr>
            <p:txBody>
              <a:bodyPr/>
              <a:lstStyle/>
              <a:p>
                <a:endParaRPr lang="en-US"/>
              </a:p>
            </p:txBody>
          </p:sp>
          <p:sp>
            <p:nvSpPr>
              <p:cNvPr id="20804" name="Line 14"/>
              <p:cNvSpPr>
                <a:spLocks noChangeShapeType="1"/>
              </p:cNvSpPr>
              <p:nvPr/>
            </p:nvSpPr>
            <p:spPr bwMode="auto">
              <a:xfrm flipV="1">
                <a:off x="2671" y="3546"/>
                <a:ext cx="1" cy="8"/>
              </a:xfrm>
              <a:prstGeom prst="line">
                <a:avLst/>
              </a:prstGeom>
              <a:noFill/>
              <a:ln w="0">
                <a:solidFill>
                  <a:srgbClr val="C0C0C0"/>
                </a:solidFill>
                <a:round/>
                <a:headEnd/>
                <a:tailEnd/>
              </a:ln>
            </p:spPr>
            <p:txBody>
              <a:bodyPr/>
              <a:lstStyle/>
              <a:p>
                <a:endParaRPr lang="en-US"/>
              </a:p>
            </p:txBody>
          </p:sp>
          <p:sp>
            <p:nvSpPr>
              <p:cNvPr id="20805" name="Line 15"/>
              <p:cNvSpPr>
                <a:spLocks noChangeShapeType="1"/>
              </p:cNvSpPr>
              <p:nvPr/>
            </p:nvSpPr>
            <p:spPr bwMode="auto">
              <a:xfrm flipV="1">
                <a:off x="2671" y="3531"/>
                <a:ext cx="1" cy="8"/>
              </a:xfrm>
              <a:prstGeom prst="line">
                <a:avLst/>
              </a:prstGeom>
              <a:noFill/>
              <a:ln w="0">
                <a:solidFill>
                  <a:srgbClr val="C0C0C0"/>
                </a:solidFill>
                <a:round/>
                <a:headEnd/>
                <a:tailEnd/>
              </a:ln>
            </p:spPr>
            <p:txBody>
              <a:bodyPr/>
              <a:lstStyle/>
              <a:p>
                <a:endParaRPr lang="en-US"/>
              </a:p>
            </p:txBody>
          </p:sp>
          <p:sp>
            <p:nvSpPr>
              <p:cNvPr id="20806" name="Line 16"/>
              <p:cNvSpPr>
                <a:spLocks noChangeShapeType="1"/>
              </p:cNvSpPr>
              <p:nvPr/>
            </p:nvSpPr>
            <p:spPr bwMode="auto">
              <a:xfrm flipV="1">
                <a:off x="2671" y="3515"/>
                <a:ext cx="1" cy="8"/>
              </a:xfrm>
              <a:prstGeom prst="line">
                <a:avLst/>
              </a:prstGeom>
              <a:noFill/>
              <a:ln w="0">
                <a:solidFill>
                  <a:srgbClr val="C0C0C0"/>
                </a:solidFill>
                <a:round/>
                <a:headEnd/>
                <a:tailEnd/>
              </a:ln>
            </p:spPr>
            <p:txBody>
              <a:bodyPr/>
              <a:lstStyle/>
              <a:p>
                <a:endParaRPr lang="en-US"/>
              </a:p>
            </p:txBody>
          </p:sp>
          <p:sp>
            <p:nvSpPr>
              <p:cNvPr id="20807" name="Line 17"/>
              <p:cNvSpPr>
                <a:spLocks noChangeShapeType="1"/>
              </p:cNvSpPr>
              <p:nvPr/>
            </p:nvSpPr>
            <p:spPr bwMode="auto">
              <a:xfrm flipV="1">
                <a:off x="2671" y="3499"/>
                <a:ext cx="1" cy="8"/>
              </a:xfrm>
              <a:prstGeom prst="line">
                <a:avLst/>
              </a:prstGeom>
              <a:noFill/>
              <a:ln w="0">
                <a:solidFill>
                  <a:srgbClr val="C0C0C0"/>
                </a:solidFill>
                <a:round/>
                <a:headEnd/>
                <a:tailEnd/>
              </a:ln>
            </p:spPr>
            <p:txBody>
              <a:bodyPr/>
              <a:lstStyle/>
              <a:p>
                <a:endParaRPr lang="en-US"/>
              </a:p>
            </p:txBody>
          </p:sp>
          <p:sp>
            <p:nvSpPr>
              <p:cNvPr id="20808" name="Line 18"/>
              <p:cNvSpPr>
                <a:spLocks noChangeShapeType="1"/>
              </p:cNvSpPr>
              <p:nvPr/>
            </p:nvSpPr>
            <p:spPr bwMode="auto">
              <a:xfrm flipV="1">
                <a:off x="2671" y="3484"/>
                <a:ext cx="1" cy="7"/>
              </a:xfrm>
              <a:prstGeom prst="line">
                <a:avLst/>
              </a:prstGeom>
              <a:noFill/>
              <a:ln w="0">
                <a:solidFill>
                  <a:srgbClr val="C0C0C0"/>
                </a:solidFill>
                <a:round/>
                <a:headEnd/>
                <a:tailEnd/>
              </a:ln>
            </p:spPr>
            <p:txBody>
              <a:bodyPr/>
              <a:lstStyle/>
              <a:p>
                <a:endParaRPr lang="en-US"/>
              </a:p>
            </p:txBody>
          </p:sp>
          <p:sp>
            <p:nvSpPr>
              <p:cNvPr id="20809" name="Line 19"/>
              <p:cNvSpPr>
                <a:spLocks noChangeShapeType="1"/>
              </p:cNvSpPr>
              <p:nvPr/>
            </p:nvSpPr>
            <p:spPr bwMode="auto">
              <a:xfrm flipV="1">
                <a:off x="2671" y="3468"/>
                <a:ext cx="1" cy="8"/>
              </a:xfrm>
              <a:prstGeom prst="line">
                <a:avLst/>
              </a:prstGeom>
              <a:noFill/>
              <a:ln w="0">
                <a:solidFill>
                  <a:srgbClr val="C0C0C0"/>
                </a:solidFill>
                <a:round/>
                <a:headEnd/>
                <a:tailEnd/>
              </a:ln>
            </p:spPr>
            <p:txBody>
              <a:bodyPr/>
              <a:lstStyle/>
              <a:p>
                <a:endParaRPr lang="en-US"/>
              </a:p>
            </p:txBody>
          </p:sp>
          <p:sp>
            <p:nvSpPr>
              <p:cNvPr id="20810" name="Line 20"/>
              <p:cNvSpPr>
                <a:spLocks noChangeShapeType="1"/>
              </p:cNvSpPr>
              <p:nvPr/>
            </p:nvSpPr>
            <p:spPr bwMode="auto">
              <a:xfrm flipV="1">
                <a:off x="2671" y="3452"/>
                <a:ext cx="1" cy="8"/>
              </a:xfrm>
              <a:prstGeom prst="line">
                <a:avLst/>
              </a:prstGeom>
              <a:noFill/>
              <a:ln w="0">
                <a:solidFill>
                  <a:srgbClr val="C0C0C0"/>
                </a:solidFill>
                <a:round/>
                <a:headEnd/>
                <a:tailEnd/>
              </a:ln>
            </p:spPr>
            <p:txBody>
              <a:bodyPr/>
              <a:lstStyle/>
              <a:p>
                <a:endParaRPr lang="en-US"/>
              </a:p>
            </p:txBody>
          </p:sp>
          <p:sp>
            <p:nvSpPr>
              <p:cNvPr id="20811" name="Line 21"/>
              <p:cNvSpPr>
                <a:spLocks noChangeShapeType="1"/>
              </p:cNvSpPr>
              <p:nvPr/>
            </p:nvSpPr>
            <p:spPr bwMode="auto">
              <a:xfrm flipV="1">
                <a:off x="2671" y="3436"/>
                <a:ext cx="1" cy="8"/>
              </a:xfrm>
              <a:prstGeom prst="line">
                <a:avLst/>
              </a:prstGeom>
              <a:noFill/>
              <a:ln w="0">
                <a:solidFill>
                  <a:srgbClr val="C0C0C0"/>
                </a:solidFill>
                <a:round/>
                <a:headEnd/>
                <a:tailEnd/>
              </a:ln>
            </p:spPr>
            <p:txBody>
              <a:bodyPr/>
              <a:lstStyle/>
              <a:p>
                <a:endParaRPr lang="en-US"/>
              </a:p>
            </p:txBody>
          </p:sp>
          <p:sp>
            <p:nvSpPr>
              <p:cNvPr id="20812" name="Line 22"/>
              <p:cNvSpPr>
                <a:spLocks noChangeShapeType="1"/>
              </p:cNvSpPr>
              <p:nvPr/>
            </p:nvSpPr>
            <p:spPr bwMode="auto">
              <a:xfrm flipV="1">
                <a:off x="2671" y="3421"/>
                <a:ext cx="1" cy="8"/>
              </a:xfrm>
              <a:prstGeom prst="line">
                <a:avLst/>
              </a:prstGeom>
              <a:noFill/>
              <a:ln w="0">
                <a:solidFill>
                  <a:srgbClr val="C0C0C0"/>
                </a:solidFill>
                <a:round/>
                <a:headEnd/>
                <a:tailEnd/>
              </a:ln>
            </p:spPr>
            <p:txBody>
              <a:bodyPr/>
              <a:lstStyle/>
              <a:p>
                <a:endParaRPr lang="en-US"/>
              </a:p>
            </p:txBody>
          </p:sp>
          <p:sp>
            <p:nvSpPr>
              <p:cNvPr id="20813" name="Line 23"/>
              <p:cNvSpPr>
                <a:spLocks noChangeShapeType="1"/>
              </p:cNvSpPr>
              <p:nvPr/>
            </p:nvSpPr>
            <p:spPr bwMode="auto">
              <a:xfrm flipV="1">
                <a:off x="2671" y="3405"/>
                <a:ext cx="1" cy="8"/>
              </a:xfrm>
              <a:prstGeom prst="line">
                <a:avLst/>
              </a:prstGeom>
              <a:noFill/>
              <a:ln w="0">
                <a:solidFill>
                  <a:srgbClr val="C0C0C0"/>
                </a:solidFill>
                <a:round/>
                <a:headEnd/>
                <a:tailEnd/>
              </a:ln>
            </p:spPr>
            <p:txBody>
              <a:bodyPr/>
              <a:lstStyle/>
              <a:p>
                <a:endParaRPr lang="en-US"/>
              </a:p>
            </p:txBody>
          </p:sp>
          <p:sp>
            <p:nvSpPr>
              <p:cNvPr id="20814" name="Line 24"/>
              <p:cNvSpPr>
                <a:spLocks noChangeShapeType="1"/>
              </p:cNvSpPr>
              <p:nvPr/>
            </p:nvSpPr>
            <p:spPr bwMode="auto">
              <a:xfrm flipV="1">
                <a:off x="2671" y="3389"/>
                <a:ext cx="1" cy="8"/>
              </a:xfrm>
              <a:prstGeom prst="line">
                <a:avLst/>
              </a:prstGeom>
              <a:noFill/>
              <a:ln w="0">
                <a:solidFill>
                  <a:srgbClr val="C0C0C0"/>
                </a:solidFill>
                <a:round/>
                <a:headEnd/>
                <a:tailEnd/>
              </a:ln>
            </p:spPr>
            <p:txBody>
              <a:bodyPr/>
              <a:lstStyle/>
              <a:p>
                <a:endParaRPr lang="en-US"/>
              </a:p>
            </p:txBody>
          </p:sp>
          <p:sp>
            <p:nvSpPr>
              <p:cNvPr id="20815" name="Line 25"/>
              <p:cNvSpPr>
                <a:spLocks noChangeShapeType="1"/>
              </p:cNvSpPr>
              <p:nvPr/>
            </p:nvSpPr>
            <p:spPr bwMode="auto">
              <a:xfrm flipV="1">
                <a:off x="2671" y="3374"/>
                <a:ext cx="1" cy="8"/>
              </a:xfrm>
              <a:prstGeom prst="line">
                <a:avLst/>
              </a:prstGeom>
              <a:noFill/>
              <a:ln w="0">
                <a:solidFill>
                  <a:srgbClr val="C0C0C0"/>
                </a:solidFill>
                <a:round/>
                <a:headEnd/>
                <a:tailEnd/>
              </a:ln>
            </p:spPr>
            <p:txBody>
              <a:bodyPr/>
              <a:lstStyle/>
              <a:p>
                <a:endParaRPr lang="en-US"/>
              </a:p>
            </p:txBody>
          </p:sp>
          <p:sp>
            <p:nvSpPr>
              <p:cNvPr id="20816" name="Line 26"/>
              <p:cNvSpPr>
                <a:spLocks noChangeShapeType="1"/>
              </p:cNvSpPr>
              <p:nvPr/>
            </p:nvSpPr>
            <p:spPr bwMode="auto">
              <a:xfrm flipV="1">
                <a:off x="2671" y="3358"/>
                <a:ext cx="1" cy="8"/>
              </a:xfrm>
              <a:prstGeom prst="line">
                <a:avLst/>
              </a:prstGeom>
              <a:noFill/>
              <a:ln w="0">
                <a:solidFill>
                  <a:srgbClr val="C0C0C0"/>
                </a:solidFill>
                <a:round/>
                <a:headEnd/>
                <a:tailEnd/>
              </a:ln>
            </p:spPr>
            <p:txBody>
              <a:bodyPr/>
              <a:lstStyle/>
              <a:p>
                <a:endParaRPr lang="en-US"/>
              </a:p>
            </p:txBody>
          </p:sp>
          <p:sp>
            <p:nvSpPr>
              <p:cNvPr id="20817" name="Line 27"/>
              <p:cNvSpPr>
                <a:spLocks noChangeShapeType="1"/>
              </p:cNvSpPr>
              <p:nvPr/>
            </p:nvSpPr>
            <p:spPr bwMode="auto">
              <a:xfrm flipV="1">
                <a:off x="2671" y="3342"/>
                <a:ext cx="1" cy="8"/>
              </a:xfrm>
              <a:prstGeom prst="line">
                <a:avLst/>
              </a:prstGeom>
              <a:noFill/>
              <a:ln w="0">
                <a:solidFill>
                  <a:srgbClr val="C0C0C0"/>
                </a:solidFill>
                <a:round/>
                <a:headEnd/>
                <a:tailEnd/>
              </a:ln>
            </p:spPr>
            <p:txBody>
              <a:bodyPr/>
              <a:lstStyle/>
              <a:p>
                <a:endParaRPr lang="en-US"/>
              </a:p>
            </p:txBody>
          </p:sp>
          <p:sp>
            <p:nvSpPr>
              <p:cNvPr id="20818" name="Line 28"/>
              <p:cNvSpPr>
                <a:spLocks noChangeShapeType="1"/>
              </p:cNvSpPr>
              <p:nvPr/>
            </p:nvSpPr>
            <p:spPr bwMode="auto">
              <a:xfrm flipV="1">
                <a:off x="2671" y="3327"/>
                <a:ext cx="1" cy="7"/>
              </a:xfrm>
              <a:prstGeom prst="line">
                <a:avLst/>
              </a:prstGeom>
              <a:noFill/>
              <a:ln w="0">
                <a:solidFill>
                  <a:srgbClr val="C0C0C0"/>
                </a:solidFill>
                <a:round/>
                <a:headEnd/>
                <a:tailEnd/>
              </a:ln>
            </p:spPr>
            <p:txBody>
              <a:bodyPr/>
              <a:lstStyle/>
              <a:p>
                <a:endParaRPr lang="en-US"/>
              </a:p>
            </p:txBody>
          </p:sp>
          <p:sp>
            <p:nvSpPr>
              <p:cNvPr id="20819" name="Line 29"/>
              <p:cNvSpPr>
                <a:spLocks noChangeShapeType="1"/>
              </p:cNvSpPr>
              <p:nvPr/>
            </p:nvSpPr>
            <p:spPr bwMode="auto">
              <a:xfrm flipV="1">
                <a:off x="2671" y="3311"/>
                <a:ext cx="1" cy="8"/>
              </a:xfrm>
              <a:prstGeom prst="line">
                <a:avLst/>
              </a:prstGeom>
              <a:noFill/>
              <a:ln w="0">
                <a:solidFill>
                  <a:srgbClr val="C0C0C0"/>
                </a:solidFill>
                <a:round/>
                <a:headEnd/>
                <a:tailEnd/>
              </a:ln>
            </p:spPr>
            <p:txBody>
              <a:bodyPr/>
              <a:lstStyle/>
              <a:p>
                <a:endParaRPr lang="en-US"/>
              </a:p>
            </p:txBody>
          </p:sp>
          <p:sp>
            <p:nvSpPr>
              <p:cNvPr id="20820" name="Line 30"/>
              <p:cNvSpPr>
                <a:spLocks noChangeShapeType="1"/>
              </p:cNvSpPr>
              <p:nvPr/>
            </p:nvSpPr>
            <p:spPr bwMode="auto">
              <a:xfrm flipV="1">
                <a:off x="2671" y="3295"/>
                <a:ext cx="1" cy="8"/>
              </a:xfrm>
              <a:prstGeom prst="line">
                <a:avLst/>
              </a:prstGeom>
              <a:noFill/>
              <a:ln w="0">
                <a:solidFill>
                  <a:srgbClr val="C0C0C0"/>
                </a:solidFill>
                <a:round/>
                <a:headEnd/>
                <a:tailEnd/>
              </a:ln>
            </p:spPr>
            <p:txBody>
              <a:bodyPr/>
              <a:lstStyle/>
              <a:p>
                <a:endParaRPr lang="en-US"/>
              </a:p>
            </p:txBody>
          </p:sp>
          <p:sp>
            <p:nvSpPr>
              <p:cNvPr id="20821" name="Line 31"/>
              <p:cNvSpPr>
                <a:spLocks noChangeShapeType="1"/>
              </p:cNvSpPr>
              <p:nvPr/>
            </p:nvSpPr>
            <p:spPr bwMode="auto">
              <a:xfrm flipV="1">
                <a:off x="2671" y="3279"/>
                <a:ext cx="1" cy="8"/>
              </a:xfrm>
              <a:prstGeom prst="line">
                <a:avLst/>
              </a:prstGeom>
              <a:noFill/>
              <a:ln w="0">
                <a:solidFill>
                  <a:srgbClr val="C0C0C0"/>
                </a:solidFill>
                <a:round/>
                <a:headEnd/>
                <a:tailEnd/>
              </a:ln>
            </p:spPr>
            <p:txBody>
              <a:bodyPr/>
              <a:lstStyle/>
              <a:p>
                <a:endParaRPr lang="en-US"/>
              </a:p>
            </p:txBody>
          </p:sp>
          <p:sp>
            <p:nvSpPr>
              <p:cNvPr id="20822" name="Line 32"/>
              <p:cNvSpPr>
                <a:spLocks noChangeShapeType="1"/>
              </p:cNvSpPr>
              <p:nvPr/>
            </p:nvSpPr>
            <p:spPr bwMode="auto">
              <a:xfrm flipV="1">
                <a:off x="2671" y="3264"/>
                <a:ext cx="1" cy="8"/>
              </a:xfrm>
              <a:prstGeom prst="line">
                <a:avLst/>
              </a:prstGeom>
              <a:noFill/>
              <a:ln w="0">
                <a:solidFill>
                  <a:srgbClr val="C0C0C0"/>
                </a:solidFill>
                <a:round/>
                <a:headEnd/>
                <a:tailEnd/>
              </a:ln>
            </p:spPr>
            <p:txBody>
              <a:bodyPr/>
              <a:lstStyle/>
              <a:p>
                <a:endParaRPr lang="en-US"/>
              </a:p>
            </p:txBody>
          </p:sp>
          <p:sp>
            <p:nvSpPr>
              <p:cNvPr id="20823" name="Line 33"/>
              <p:cNvSpPr>
                <a:spLocks noChangeShapeType="1"/>
              </p:cNvSpPr>
              <p:nvPr/>
            </p:nvSpPr>
            <p:spPr bwMode="auto">
              <a:xfrm flipV="1">
                <a:off x="2671" y="3248"/>
                <a:ext cx="1" cy="8"/>
              </a:xfrm>
              <a:prstGeom prst="line">
                <a:avLst/>
              </a:prstGeom>
              <a:noFill/>
              <a:ln w="0">
                <a:solidFill>
                  <a:srgbClr val="C0C0C0"/>
                </a:solidFill>
                <a:round/>
                <a:headEnd/>
                <a:tailEnd/>
              </a:ln>
            </p:spPr>
            <p:txBody>
              <a:bodyPr/>
              <a:lstStyle/>
              <a:p>
                <a:endParaRPr lang="en-US"/>
              </a:p>
            </p:txBody>
          </p:sp>
          <p:sp>
            <p:nvSpPr>
              <p:cNvPr id="20824" name="Line 34"/>
              <p:cNvSpPr>
                <a:spLocks noChangeShapeType="1"/>
              </p:cNvSpPr>
              <p:nvPr/>
            </p:nvSpPr>
            <p:spPr bwMode="auto">
              <a:xfrm flipV="1">
                <a:off x="2671" y="3232"/>
                <a:ext cx="1" cy="8"/>
              </a:xfrm>
              <a:prstGeom prst="line">
                <a:avLst/>
              </a:prstGeom>
              <a:noFill/>
              <a:ln w="0">
                <a:solidFill>
                  <a:srgbClr val="C0C0C0"/>
                </a:solidFill>
                <a:round/>
                <a:headEnd/>
                <a:tailEnd/>
              </a:ln>
            </p:spPr>
            <p:txBody>
              <a:bodyPr/>
              <a:lstStyle/>
              <a:p>
                <a:endParaRPr lang="en-US"/>
              </a:p>
            </p:txBody>
          </p:sp>
          <p:sp>
            <p:nvSpPr>
              <p:cNvPr id="20825" name="Line 35"/>
              <p:cNvSpPr>
                <a:spLocks noChangeShapeType="1"/>
              </p:cNvSpPr>
              <p:nvPr/>
            </p:nvSpPr>
            <p:spPr bwMode="auto">
              <a:xfrm flipV="1">
                <a:off x="2671" y="3217"/>
                <a:ext cx="1" cy="8"/>
              </a:xfrm>
              <a:prstGeom prst="line">
                <a:avLst/>
              </a:prstGeom>
              <a:noFill/>
              <a:ln w="0">
                <a:solidFill>
                  <a:srgbClr val="C0C0C0"/>
                </a:solidFill>
                <a:round/>
                <a:headEnd/>
                <a:tailEnd/>
              </a:ln>
            </p:spPr>
            <p:txBody>
              <a:bodyPr/>
              <a:lstStyle/>
              <a:p>
                <a:endParaRPr lang="en-US"/>
              </a:p>
            </p:txBody>
          </p:sp>
          <p:sp>
            <p:nvSpPr>
              <p:cNvPr id="20826" name="Line 36"/>
              <p:cNvSpPr>
                <a:spLocks noChangeShapeType="1"/>
              </p:cNvSpPr>
              <p:nvPr/>
            </p:nvSpPr>
            <p:spPr bwMode="auto">
              <a:xfrm flipV="1">
                <a:off x="2671" y="3201"/>
                <a:ext cx="1" cy="8"/>
              </a:xfrm>
              <a:prstGeom prst="line">
                <a:avLst/>
              </a:prstGeom>
              <a:noFill/>
              <a:ln w="0">
                <a:solidFill>
                  <a:srgbClr val="C0C0C0"/>
                </a:solidFill>
                <a:round/>
                <a:headEnd/>
                <a:tailEnd/>
              </a:ln>
            </p:spPr>
            <p:txBody>
              <a:bodyPr/>
              <a:lstStyle/>
              <a:p>
                <a:endParaRPr lang="en-US"/>
              </a:p>
            </p:txBody>
          </p:sp>
          <p:sp>
            <p:nvSpPr>
              <p:cNvPr id="20827" name="Line 37"/>
              <p:cNvSpPr>
                <a:spLocks noChangeShapeType="1"/>
              </p:cNvSpPr>
              <p:nvPr/>
            </p:nvSpPr>
            <p:spPr bwMode="auto">
              <a:xfrm flipV="1">
                <a:off x="2671" y="3185"/>
                <a:ext cx="1" cy="8"/>
              </a:xfrm>
              <a:prstGeom prst="line">
                <a:avLst/>
              </a:prstGeom>
              <a:noFill/>
              <a:ln w="0">
                <a:solidFill>
                  <a:srgbClr val="C0C0C0"/>
                </a:solidFill>
                <a:round/>
                <a:headEnd/>
                <a:tailEnd/>
              </a:ln>
            </p:spPr>
            <p:txBody>
              <a:bodyPr/>
              <a:lstStyle/>
              <a:p>
                <a:endParaRPr lang="en-US"/>
              </a:p>
            </p:txBody>
          </p:sp>
          <p:sp>
            <p:nvSpPr>
              <p:cNvPr id="20828" name="Line 38"/>
              <p:cNvSpPr>
                <a:spLocks noChangeShapeType="1"/>
              </p:cNvSpPr>
              <p:nvPr/>
            </p:nvSpPr>
            <p:spPr bwMode="auto">
              <a:xfrm flipV="1">
                <a:off x="2671" y="3170"/>
                <a:ext cx="1" cy="7"/>
              </a:xfrm>
              <a:prstGeom prst="line">
                <a:avLst/>
              </a:prstGeom>
              <a:noFill/>
              <a:ln w="0">
                <a:solidFill>
                  <a:srgbClr val="C0C0C0"/>
                </a:solidFill>
                <a:round/>
                <a:headEnd/>
                <a:tailEnd/>
              </a:ln>
            </p:spPr>
            <p:txBody>
              <a:bodyPr/>
              <a:lstStyle/>
              <a:p>
                <a:endParaRPr lang="en-US"/>
              </a:p>
            </p:txBody>
          </p:sp>
          <p:sp>
            <p:nvSpPr>
              <p:cNvPr id="20829" name="Line 39"/>
              <p:cNvSpPr>
                <a:spLocks noChangeShapeType="1"/>
              </p:cNvSpPr>
              <p:nvPr/>
            </p:nvSpPr>
            <p:spPr bwMode="auto">
              <a:xfrm flipV="1">
                <a:off x="2671" y="3154"/>
                <a:ext cx="1" cy="8"/>
              </a:xfrm>
              <a:prstGeom prst="line">
                <a:avLst/>
              </a:prstGeom>
              <a:noFill/>
              <a:ln w="0">
                <a:solidFill>
                  <a:srgbClr val="C0C0C0"/>
                </a:solidFill>
                <a:round/>
                <a:headEnd/>
                <a:tailEnd/>
              </a:ln>
            </p:spPr>
            <p:txBody>
              <a:bodyPr/>
              <a:lstStyle/>
              <a:p>
                <a:endParaRPr lang="en-US"/>
              </a:p>
            </p:txBody>
          </p:sp>
          <p:sp>
            <p:nvSpPr>
              <p:cNvPr id="20830" name="Line 40"/>
              <p:cNvSpPr>
                <a:spLocks noChangeShapeType="1"/>
              </p:cNvSpPr>
              <p:nvPr/>
            </p:nvSpPr>
            <p:spPr bwMode="auto">
              <a:xfrm flipV="1">
                <a:off x="2671" y="3138"/>
                <a:ext cx="1" cy="8"/>
              </a:xfrm>
              <a:prstGeom prst="line">
                <a:avLst/>
              </a:prstGeom>
              <a:noFill/>
              <a:ln w="0">
                <a:solidFill>
                  <a:srgbClr val="C0C0C0"/>
                </a:solidFill>
                <a:round/>
                <a:headEnd/>
                <a:tailEnd/>
              </a:ln>
            </p:spPr>
            <p:txBody>
              <a:bodyPr/>
              <a:lstStyle/>
              <a:p>
                <a:endParaRPr lang="en-US"/>
              </a:p>
            </p:txBody>
          </p:sp>
          <p:sp>
            <p:nvSpPr>
              <p:cNvPr id="20831" name="Line 41"/>
              <p:cNvSpPr>
                <a:spLocks noChangeShapeType="1"/>
              </p:cNvSpPr>
              <p:nvPr/>
            </p:nvSpPr>
            <p:spPr bwMode="auto">
              <a:xfrm flipV="1">
                <a:off x="2671" y="3122"/>
                <a:ext cx="1" cy="8"/>
              </a:xfrm>
              <a:prstGeom prst="line">
                <a:avLst/>
              </a:prstGeom>
              <a:noFill/>
              <a:ln w="0">
                <a:solidFill>
                  <a:srgbClr val="C0C0C0"/>
                </a:solidFill>
                <a:round/>
                <a:headEnd/>
                <a:tailEnd/>
              </a:ln>
            </p:spPr>
            <p:txBody>
              <a:bodyPr/>
              <a:lstStyle/>
              <a:p>
                <a:endParaRPr lang="en-US"/>
              </a:p>
            </p:txBody>
          </p:sp>
          <p:sp>
            <p:nvSpPr>
              <p:cNvPr id="20832" name="Line 42"/>
              <p:cNvSpPr>
                <a:spLocks noChangeShapeType="1"/>
              </p:cNvSpPr>
              <p:nvPr/>
            </p:nvSpPr>
            <p:spPr bwMode="auto">
              <a:xfrm flipV="1">
                <a:off x="2671" y="3107"/>
                <a:ext cx="1" cy="8"/>
              </a:xfrm>
              <a:prstGeom prst="line">
                <a:avLst/>
              </a:prstGeom>
              <a:noFill/>
              <a:ln w="0">
                <a:solidFill>
                  <a:srgbClr val="C0C0C0"/>
                </a:solidFill>
                <a:round/>
                <a:headEnd/>
                <a:tailEnd/>
              </a:ln>
            </p:spPr>
            <p:txBody>
              <a:bodyPr/>
              <a:lstStyle/>
              <a:p>
                <a:endParaRPr lang="en-US"/>
              </a:p>
            </p:txBody>
          </p:sp>
          <p:sp>
            <p:nvSpPr>
              <p:cNvPr id="20833" name="Line 43"/>
              <p:cNvSpPr>
                <a:spLocks noChangeShapeType="1"/>
              </p:cNvSpPr>
              <p:nvPr/>
            </p:nvSpPr>
            <p:spPr bwMode="auto">
              <a:xfrm flipV="1">
                <a:off x="2671" y="3091"/>
                <a:ext cx="1" cy="8"/>
              </a:xfrm>
              <a:prstGeom prst="line">
                <a:avLst/>
              </a:prstGeom>
              <a:noFill/>
              <a:ln w="0">
                <a:solidFill>
                  <a:srgbClr val="C0C0C0"/>
                </a:solidFill>
                <a:round/>
                <a:headEnd/>
                <a:tailEnd/>
              </a:ln>
            </p:spPr>
            <p:txBody>
              <a:bodyPr/>
              <a:lstStyle/>
              <a:p>
                <a:endParaRPr lang="en-US"/>
              </a:p>
            </p:txBody>
          </p:sp>
          <p:sp>
            <p:nvSpPr>
              <p:cNvPr id="20834" name="Line 44"/>
              <p:cNvSpPr>
                <a:spLocks noChangeShapeType="1"/>
              </p:cNvSpPr>
              <p:nvPr/>
            </p:nvSpPr>
            <p:spPr bwMode="auto">
              <a:xfrm flipV="1">
                <a:off x="2671" y="3075"/>
                <a:ext cx="1" cy="8"/>
              </a:xfrm>
              <a:prstGeom prst="line">
                <a:avLst/>
              </a:prstGeom>
              <a:noFill/>
              <a:ln w="0">
                <a:solidFill>
                  <a:srgbClr val="C0C0C0"/>
                </a:solidFill>
                <a:round/>
                <a:headEnd/>
                <a:tailEnd/>
              </a:ln>
            </p:spPr>
            <p:txBody>
              <a:bodyPr/>
              <a:lstStyle/>
              <a:p>
                <a:endParaRPr lang="en-US"/>
              </a:p>
            </p:txBody>
          </p:sp>
          <p:sp>
            <p:nvSpPr>
              <p:cNvPr id="20835" name="Line 45"/>
              <p:cNvSpPr>
                <a:spLocks noChangeShapeType="1"/>
              </p:cNvSpPr>
              <p:nvPr/>
            </p:nvSpPr>
            <p:spPr bwMode="auto">
              <a:xfrm flipV="1">
                <a:off x="2671" y="3060"/>
                <a:ext cx="1" cy="8"/>
              </a:xfrm>
              <a:prstGeom prst="line">
                <a:avLst/>
              </a:prstGeom>
              <a:noFill/>
              <a:ln w="0">
                <a:solidFill>
                  <a:srgbClr val="C0C0C0"/>
                </a:solidFill>
                <a:round/>
                <a:headEnd/>
                <a:tailEnd/>
              </a:ln>
            </p:spPr>
            <p:txBody>
              <a:bodyPr/>
              <a:lstStyle/>
              <a:p>
                <a:endParaRPr lang="en-US"/>
              </a:p>
            </p:txBody>
          </p:sp>
          <p:sp>
            <p:nvSpPr>
              <p:cNvPr id="20836" name="Line 46"/>
              <p:cNvSpPr>
                <a:spLocks noChangeShapeType="1"/>
              </p:cNvSpPr>
              <p:nvPr/>
            </p:nvSpPr>
            <p:spPr bwMode="auto">
              <a:xfrm flipV="1">
                <a:off x="2671" y="3044"/>
                <a:ext cx="1" cy="8"/>
              </a:xfrm>
              <a:prstGeom prst="line">
                <a:avLst/>
              </a:prstGeom>
              <a:noFill/>
              <a:ln w="0">
                <a:solidFill>
                  <a:srgbClr val="C0C0C0"/>
                </a:solidFill>
                <a:round/>
                <a:headEnd/>
                <a:tailEnd/>
              </a:ln>
            </p:spPr>
            <p:txBody>
              <a:bodyPr/>
              <a:lstStyle/>
              <a:p>
                <a:endParaRPr lang="en-US"/>
              </a:p>
            </p:txBody>
          </p:sp>
          <p:sp>
            <p:nvSpPr>
              <p:cNvPr id="20837" name="Line 47"/>
              <p:cNvSpPr>
                <a:spLocks noChangeShapeType="1"/>
              </p:cNvSpPr>
              <p:nvPr/>
            </p:nvSpPr>
            <p:spPr bwMode="auto">
              <a:xfrm flipV="1">
                <a:off x="2671" y="3028"/>
                <a:ext cx="1" cy="8"/>
              </a:xfrm>
              <a:prstGeom prst="line">
                <a:avLst/>
              </a:prstGeom>
              <a:noFill/>
              <a:ln w="0">
                <a:solidFill>
                  <a:srgbClr val="C0C0C0"/>
                </a:solidFill>
                <a:round/>
                <a:headEnd/>
                <a:tailEnd/>
              </a:ln>
            </p:spPr>
            <p:txBody>
              <a:bodyPr/>
              <a:lstStyle/>
              <a:p>
                <a:endParaRPr lang="en-US"/>
              </a:p>
            </p:txBody>
          </p:sp>
          <p:sp>
            <p:nvSpPr>
              <p:cNvPr id="20838" name="Line 48"/>
              <p:cNvSpPr>
                <a:spLocks noChangeShapeType="1"/>
              </p:cNvSpPr>
              <p:nvPr/>
            </p:nvSpPr>
            <p:spPr bwMode="auto">
              <a:xfrm flipV="1">
                <a:off x="2671" y="3013"/>
                <a:ext cx="1" cy="7"/>
              </a:xfrm>
              <a:prstGeom prst="line">
                <a:avLst/>
              </a:prstGeom>
              <a:noFill/>
              <a:ln w="0">
                <a:solidFill>
                  <a:srgbClr val="C0C0C0"/>
                </a:solidFill>
                <a:round/>
                <a:headEnd/>
                <a:tailEnd/>
              </a:ln>
            </p:spPr>
            <p:txBody>
              <a:bodyPr/>
              <a:lstStyle/>
              <a:p>
                <a:endParaRPr lang="en-US"/>
              </a:p>
            </p:txBody>
          </p:sp>
          <p:sp>
            <p:nvSpPr>
              <p:cNvPr id="20839" name="Line 49"/>
              <p:cNvSpPr>
                <a:spLocks noChangeShapeType="1"/>
              </p:cNvSpPr>
              <p:nvPr/>
            </p:nvSpPr>
            <p:spPr bwMode="auto">
              <a:xfrm flipV="1">
                <a:off x="2671" y="2997"/>
                <a:ext cx="1" cy="8"/>
              </a:xfrm>
              <a:prstGeom prst="line">
                <a:avLst/>
              </a:prstGeom>
              <a:noFill/>
              <a:ln w="0">
                <a:solidFill>
                  <a:srgbClr val="C0C0C0"/>
                </a:solidFill>
                <a:round/>
                <a:headEnd/>
                <a:tailEnd/>
              </a:ln>
            </p:spPr>
            <p:txBody>
              <a:bodyPr/>
              <a:lstStyle/>
              <a:p>
                <a:endParaRPr lang="en-US"/>
              </a:p>
            </p:txBody>
          </p:sp>
          <p:sp>
            <p:nvSpPr>
              <p:cNvPr id="20840" name="Line 50"/>
              <p:cNvSpPr>
                <a:spLocks noChangeShapeType="1"/>
              </p:cNvSpPr>
              <p:nvPr/>
            </p:nvSpPr>
            <p:spPr bwMode="auto">
              <a:xfrm flipV="1">
                <a:off x="2671" y="2981"/>
                <a:ext cx="1" cy="8"/>
              </a:xfrm>
              <a:prstGeom prst="line">
                <a:avLst/>
              </a:prstGeom>
              <a:noFill/>
              <a:ln w="0">
                <a:solidFill>
                  <a:srgbClr val="C0C0C0"/>
                </a:solidFill>
                <a:round/>
                <a:headEnd/>
                <a:tailEnd/>
              </a:ln>
            </p:spPr>
            <p:txBody>
              <a:bodyPr/>
              <a:lstStyle/>
              <a:p>
                <a:endParaRPr lang="en-US"/>
              </a:p>
            </p:txBody>
          </p:sp>
          <p:sp>
            <p:nvSpPr>
              <p:cNvPr id="20841" name="Line 51"/>
              <p:cNvSpPr>
                <a:spLocks noChangeShapeType="1"/>
              </p:cNvSpPr>
              <p:nvPr/>
            </p:nvSpPr>
            <p:spPr bwMode="auto">
              <a:xfrm flipV="1">
                <a:off x="2671" y="2965"/>
                <a:ext cx="1" cy="8"/>
              </a:xfrm>
              <a:prstGeom prst="line">
                <a:avLst/>
              </a:prstGeom>
              <a:noFill/>
              <a:ln w="0">
                <a:solidFill>
                  <a:srgbClr val="C0C0C0"/>
                </a:solidFill>
                <a:round/>
                <a:headEnd/>
                <a:tailEnd/>
              </a:ln>
            </p:spPr>
            <p:txBody>
              <a:bodyPr/>
              <a:lstStyle/>
              <a:p>
                <a:endParaRPr lang="en-US"/>
              </a:p>
            </p:txBody>
          </p:sp>
          <p:sp>
            <p:nvSpPr>
              <p:cNvPr id="20842" name="Line 52"/>
              <p:cNvSpPr>
                <a:spLocks noChangeShapeType="1"/>
              </p:cNvSpPr>
              <p:nvPr/>
            </p:nvSpPr>
            <p:spPr bwMode="auto">
              <a:xfrm flipV="1">
                <a:off x="2671" y="2950"/>
                <a:ext cx="1" cy="8"/>
              </a:xfrm>
              <a:prstGeom prst="line">
                <a:avLst/>
              </a:prstGeom>
              <a:noFill/>
              <a:ln w="0">
                <a:solidFill>
                  <a:srgbClr val="C0C0C0"/>
                </a:solidFill>
                <a:round/>
                <a:headEnd/>
                <a:tailEnd/>
              </a:ln>
            </p:spPr>
            <p:txBody>
              <a:bodyPr/>
              <a:lstStyle/>
              <a:p>
                <a:endParaRPr lang="en-US"/>
              </a:p>
            </p:txBody>
          </p:sp>
          <p:sp>
            <p:nvSpPr>
              <p:cNvPr id="20843" name="Line 53"/>
              <p:cNvSpPr>
                <a:spLocks noChangeShapeType="1"/>
              </p:cNvSpPr>
              <p:nvPr/>
            </p:nvSpPr>
            <p:spPr bwMode="auto">
              <a:xfrm flipV="1">
                <a:off x="2671" y="2934"/>
                <a:ext cx="1" cy="8"/>
              </a:xfrm>
              <a:prstGeom prst="line">
                <a:avLst/>
              </a:prstGeom>
              <a:noFill/>
              <a:ln w="0">
                <a:solidFill>
                  <a:srgbClr val="C0C0C0"/>
                </a:solidFill>
                <a:round/>
                <a:headEnd/>
                <a:tailEnd/>
              </a:ln>
            </p:spPr>
            <p:txBody>
              <a:bodyPr/>
              <a:lstStyle/>
              <a:p>
                <a:endParaRPr lang="en-US"/>
              </a:p>
            </p:txBody>
          </p:sp>
          <p:sp>
            <p:nvSpPr>
              <p:cNvPr id="20844" name="Line 54"/>
              <p:cNvSpPr>
                <a:spLocks noChangeShapeType="1"/>
              </p:cNvSpPr>
              <p:nvPr/>
            </p:nvSpPr>
            <p:spPr bwMode="auto">
              <a:xfrm flipV="1">
                <a:off x="2671" y="2918"/>
                <a:ext cx="1" cy="8"/>
              </a:xfrm>
              <a:prstGeom prst="line">
                <a:avLst/>
              </a:prstGeom>
              <a:noFill/>
              <a:ln w="0">
                <a:solidFill>
                  <a:srgbClr val="C0C0C0"/>
                </a:solidFill>
                <a:round/>
                <a:headEnd/>
                <a:tailEnd/>
              </a:ln>
            </p:spPr>
            <p:txBody>
              <a:bodyPr/>
              <a:lstStyle/>
              <a:p>
                <a:endParaRPr lang="en-US"/>
              </a:p>
            </p:txBody>
          </p:sp>
          <p:sp>
            <p:nvSpPr>
              <p:cNvPr id="20845" name="Line 55"/>
              <p:cNvSpPr>
                <a:spLocks noChangeShapeType="1"/>
              </p:cNvSpPr>
              <p:nvPr/>
            </p:nvSpPr>
            <p:spPr bwMode="auto">
              <a:xfrm flipV="1">
                <a:off x="2671" y="2903"/>
                <a:ext cx="1" cy="7"/>
              </a:xfrm>
              <a:prstGeom prst="line">
                <a:avLst/>
              </a:prstGeom>
              <a:noFill/>
              <a:ln w="0">
                <a:solidFill>
                  <a:srgbClr val="C0C0C0"/>
                </a:solidFill>
                <a:round/>
                <a:headEnd/>
                <a:tailEnd/>
              </a:ln>
            </p:spPr>
            <p:txBody>
              <a:bodyPr/>
              <a:lstStyle/>
              <a:p>
                <a:endParaRPr lang="en-US"/>
              </a:p>
            </p:txBody>
          </p:sp>
          <p:sp>
            <p:nvSpPr>
              <p:cNvPr id="20846" name="Line 56"/>
              <p:cNvSpPr>
                <a:spLocks noChangeShapeType="1"/>
              </p:cNvSpPr>
              <p:nvPr/>
            </p:nvSpPr>
            <p:spPr bwMode="auto">
              <a:xfrm flipV="1">
                <a:off x="2671" y="2887"/>
                <a:ext cx="1" cy="8"/>
              </a:xfrm>
              <a:prstGeom prst="line">
                <a:avLst/>
              </a:prstGeom>
              <a:noFill/>
              <a:ln w="0">
                <a:solidFill>
                  <a:srgbClr val="C0C0C0"/>
                </a:solidFill>
                <a:round/>
                <a:headEnd/>
                <a:tailEnd/>
              </a:ln>
            </p:spPr>
            <p:txBody>
              <a:bodyPr/>
              <a:lstStyle/>
              <a:p>
                <a:endParaRPr lang="en-US"/>
              </a:p>
            </p:txBody>
          </p:sp>
          <p:sp>
            <p:nvSpPr>
              <p:cNvPr id="20847" name="Line 57"/>
              <p:cNvSpPr>
                <a:spLocks noChangeShapeType="1"/>
              </p:cNvSpPr>
              <p:nvPr/>
            </p:nvSpPr>
            <p:spPr bwMode="auto">
              <a:xfrm flipV="1">
                <a:off x="2671" y="2871"/>
                <a:ext cx="1" cy="8"/>
              </a:xfrm>
              <a:prstGeom prst="line">
                <a:avLst/>
              </a:prstGeom>
              <a:noFill/>
              <a:ln w="0">
                <a:solidFill>
                  <a:srgbClr val="C0C0C0"/>
                </a:solidFill>
                <a:round/>
                <a:headEnd/>
                <a:tailEnd/>
              </a:ln>
            </p:spPr>
            <p:txBody>
              <a:bodyPr/>
              <a:lstStyle/>
              <a:p>
                <a:endParaRPr lang="en-US"/>
              </a:p>
            </p:txBody>
          </p:sp>
          <p:sp>
            <p:nvSpPr>
              <p:cNvPr id="20848" name="Line 58"/>
              <p:cNvSpPr>
                <a:spLocks noChangeShapeType="1"/>
              </p:cNvSpPr>
              <p:nvPr/>
            </p:nvSpPr>
            <p:spPr bwMode="auto">
              <a:xfrm flipV="1">
                <a:off x="2671" y="2856"/>
                <a:ext cx="1" cy="7"/>
              </a:xfrm>
              <a:prstGeom prst="line">
                <a:avLst/>
              </a:prstGeom>
              <a:noFill/>
              <a:ln w="0">
                <a:solidFill>
                  <a:srgbClr val="C0C0C0"/>
                </a:solidFill>
                <a:round/>
                <a:headEnd/>
                <a:tailEnd/>
              </a:ln>
            </p:spPr>
            <p:txBody>
              <a:bodyPr/>
              <a:lstStyle/>
              <a:p>
                <a:endParaRPr lang="en-US"/>
              </a:p>
            </p:txBody>
          </p:sp>
          <p:sp>
            <p:nvSpPr>
              <p:cNvPr id="20849" name="Line 59"/>
              <p:cNvSpPr>
                <a:spLocks noChangeShapeType="1"/>
              </p:cNvSpPr>
              <p:nvPr/>
            </p:nvSpPr>
            <p:spPr bwMode="auto">
              <a:xfrm flipV="1">
                <a:off x="2671" y="2840"/>
                <a:ext cx="1" cy="8"/>
              </a:xfrm>
              <a:prstGeom prst="line">
                <a:avLst/>
              </a:prstGeom>
              <a:noFill/>
              <a:ln w="0">
                <a:solidFill>
                  <a:srgbClr val="C0C0C0"/>
                </a:solidFill>
                <a:round/>
                <a:headEnd/>
                <a:tailEnd/>
              </a:ln>
            </p:spPr>
            <p:txBody>
              <a:bodyPr/>
              <a:lstStyle/>
              <a:p>
                <a:endParaRPr lang="en-US"/>
              </a:p>
            </p:txBody>
          </p:sp>
          <p:sp>
            <p:nvSpPr>
              <p:cNvPr id="20850" name="Line 60"/>
              <p:cNvSpPr>
                <a:spLocks noChangeShapeType="1"/>
              </p:cNvSpPr>
              <p:nvPr/>
            </p:nvSpPr>
            <p:spPr bwMode="auto">
              <a:xfrm flipV="1">
                <a:off x="2671" y="2824"/>
                <a:ext cx="1" cy="8"/>
              </a:xfrm>
              <a:prstGeom prst="line">
                <a:avLst/>
              </a:prstGeom>
              <a:noFill/>
              <a:ln w="0">
                <a:solidFill>
                  <a:srgbClr val="C0C0C0"/>
                </a:solidFill>
                <a:round/>
                <a:headEnd/>
                <a:tailEnd/>
              </a:ln>
            </p:spPr>
            <p:txBody>
              <a:bodyPr/>
              <a:lstStyle/>
              <a:p>
                <a:endParaRPr lang="en-US"/>
              </a:p>
            </p:txBody>
          </p:sp>
          <p:sp>
            <p:nvSpPr>
              <p:cNvPr id="20851" name="Line 61"/>
              <p:cNvSpPr>
                <a:spLocks noChangeShapeType="1"/>
              </p:cNvSpPr>
              <p:nvPr/>
            </p:nvSpPr>
            <p:spPr bwMode="auto">
              <a:xfrm flipV="1">
                <a:off x="2671" y="2808"/>
                <a:ext cx="1" cy="8"/>
              </a:xfrm>
              <a:prstGeom prst="line">
                <a:avLst/>
              </a:prstGeom>
              <a:noFill/>
              <a:ln w="0">
                <a:solidFill>
                  <a:srgbClr val="C0C0C0"/>
                </a:solidFill>
                <a:round/>
                <a:headEnd/>
                <a:tailEnd/>
              </a:ln>
            </p:spPr>
            <p:txBody>
              <a:bodyPr/>
              <a:lstStyle/>
              <a:p>
                <a:endParaRPr lang="en-US"/>
              </a:p>
            </p:txBody>
          </p:sp>
          <p:sp>
            <p:nvSpPr>
              <p:cNvPr id="20852" name="Line 62"/>
              <p:cNvSpPr>
                <a:spLocks noChangeShapeType="1"/>
              </p:cNvSpPr>
              <p:nvPr/>
            </p:nvSpPr>
            <p:spPr bwMode="auto">
              <a:xfrm flipV="1">
                <a:off x="2671" y="2793"/>
                <a:ext cx="1" cy="8"/>
              </a:xfrm>
              <a:prstGeom prst="line">
                <a:avLst/>
              </a:prstGeom>
              <a:noFill/>
              <a:ln w="0">
                <a:solidFill>
                  <a:srgbClr val="C0C0C0"/>
                </a:solidFill>
                <a:round/>
                <a:headEnd/>
                <a:tailEnd/>
              </a:ln>
            </p:spPr>
            <p:txBody>
              <a:bodyPr/>
              <a:lstStyle/>
              <a:p>
                <a:endParaRPr lang="en-US"/>
              </a:p>
            </p:txBody>
          </p:sp>
          <p:sp>
            <p:nvSpPr>
              <p:cNvPr id="20853" name="Line 63"/>
              <p:cNvSpPr>
                <a:spLocks noChangeShapeType="1"/>
              </p:cNvSpPr>
              <p:nvPr/>
            </p:nvSpPr>
            <p:spPr bwMode="auto">
              <a:xfrm flipV="1">
                <a:off x="2671" y="2777"/>
                <a:ext cx="1" cy="8"/>
              </a:xfrm>
              <a:prstGeom prst="line">
                <a:avLst/>
              </a:prstGeom>
              <a:noFill/>
              <a:ln w="0">
                <a:solidFill>
                  <a:srgbClr val="C0C0C0"/>
                </a:solidFill>
                <a:round/>
                <a:headEnd/>
                <a:tailEnd/>
              </a:ln>
            </p:spPr>
            <p:txBody>
              <a:bodyPr/>
              <a:lstStyle/>
              <a:p>
                <a:endParaRPr lang="en-US"/>
              </a:p>
            </p:txBody>
          </p:sp>
          <p:sp>
            <p:nvSpPr>
              <p:cNvPr id="20854" name="Line 64"/>
              <p:cNvSpPr>
                <a:spLocks noChangeShapeType="1"/>
              </p:cNvSpPr>
              <p:nvPr/>
            </p:nvSpPr>
            <p:spPr bwMode="auto">
              <a:xfrm flipV="1">
                <a:off x="2671" y="2761"/>
                <a:ext cx="1" cy="8"/>
              </a:xfrm>
              <a:prstGeom prst="line">
                <a:avLst/>
              </a:prstGeom>
              <a:noFill/>
              <a:ln w="0">
                <a:solidFill>
                  <a:srgbClr val="C0C0C0"/>
                </a:solidFill>
                <a:round/>
                <a:headEnd/>
                <a:tailEnd/>
              </a:ln>
            </p:spPr>
            <p:txBody>
              <a:bodyPr/>
              <a:lstStyle/>
              <a:p>
                <a:endParaRPr lang="en-US"/>
              </a:p>
            </p:txBody>
          </p:sp>
          <p:sp>
            <p:nvSpPr>
              <p:cNvPr id="20855" name="Line 65"/>
              <p:cNvSpPr>
                <a:spLocks noChangeShapeType="1"/>
              </p:cNvSpPr>
              <p:nvPr/>
            </p:nvSpPr>
            <p:spPr bwMode="auto">
              <a:xfrm flipV="1">
                <a:off x="2671" y="2746"/>
                <a:ext cx="1" cy="7"/>
              </a:xfrm>
              <a:prstGeom prst="line">
                <a:avLst/>
              </a:prstGeom>
              <a:noFill/>
              <a:ln w="0">
                <a:solidFill>
                  <a:srgbClr val="C0C0C0"/>
                </a:solidFill>
                <a:round/>
                <a:headEnd/>
                <a:tailEnd/>
              </a:ln>
            </p:spPr>
            <p:txBody>
              <a:bodyPr/>
              <a:lstStyle/>
              <a:p>
                <a:endParaRPr lang="en-US"/>
              </a:p>
            </p:txBody>
          </p:sp>
          <p:sp>
            <p:nvSpPr>
              <p:cNvPr id="20856" name="Line 66"/>
              <p:cNvSpPr>
                <a:spLocks noChangeShapeType="1"/>
              </p:cNvSpPr>
              <p:nvPr/>
            </p:nvSpPr>
            <p:spPr bwMode="auto">
              <a:xfrm flipV="1">
                <a:off x="2671" y="2730"/>
                <a:ext cx="1" cy="8"/>
              </a:xfrm>
              <a:prstGeom prst="line">
                <a:avLst/>
              </a:prstGeom>
              <a:noFill/>
              <a:ln w="0">
                <a:solidFill>
                  <a:srgbClr val="C0C0C0"/>
                </a:solidFill>
                <a:round/>
                <a:headEnd/>
                <a:tailEnd/>
              </a:ln>
            </p:spPr>
            <p:txBody>
              <a:bodyPr/>
              <a:lstStyle/>
              <a:p>
                <a:endParaRPr lang="en-US"/>
              </a:p>
            </p:txBody>
          </p:sp>
          <p:sp>
            <p:nvSpPr>
              <p:cNvPr id="20857" name="Line 67"/>
              <p:cNvSpPr>
                <a:spLocks noChangeShapeType="1"/>
              </p:cNvSpPr>
              <p:nvPr/>
            </p:nvSpPr>
            <p:spPr bwMode="auto">
              <a:xfrm flipV="1">
                <a:off x="2671" y="2714"/>
                <a:ext cx="1" cy="8"/>
              </a:xfrm>
              <a:prstGeom prst="line">
                <a:avLst/>
              </a:prstGeom>
              <a:noFill/>
              <a:ln w="0">
                <a:solidFill>
                  <a:srgbClr val="C0C0C0"/>
                </a:solidFill>
                <a:round/>
                <a:headEnd/>
                <a:tailEnd/>
              </a:ln>
            </p:spPr>
            <p:txBody>
              <a:bodyPr/>
              <a:lstStyle/>
              <a:p>
                <a:endParaRPr lang="en-US"/>
              </a:p>
            </p:txBody>
          </p:sp>
          <p:sp>
            <p:nvSpPr>
              <p:cNvPr id="20858" name="Line 68"/>
              <p:cNvSpPr>
                <a:spLocks noChangeShapeType="1"/>
              </p:cNvSpPr>
              <p:nvPr/>
            </p:nvSpPr>
            <p:spPr bwMode="auto">
              <a:xfrm flipV="1">
                <a:off x="2671" y="2699"/>
                <a:ext cx="1" cy="7"/>
              </a:xfrm>
              <a:prstGeom prst="line">
                <a:avLst/>
              </a:prstGeom>
              <a:noFill/>
              <a:ln w="0">
                <a:solidFill>
                  <a:srgbClr val="C0C0C0"/>
                </a:solidFill>
                <a:round/>
                <a:headEnd/>
                <a:tailEnd/>
              </a:ln>
            </p:spPr>
            <p:txBody>
              <a:bodyPr/>
              <a:lstStyle/>
              <a:p>
                <a:endParaRPr lang="en-US"/>
              </a:p>
            </p:txBody>
          </p:sp>
          <p:sp>
            <p:nvSpPr>
              <p:cNvPr id="20859" name="Line 69"/>
              <p:cNvSpPr>
                <a:spLocks noChangeShapeType="1"/>
              </p:cNvSpPr>
              <p:nvPr/>
            </p:nvSpPr>
            <p:spPr bwMode="auto">
              <a:xfrm flipV="1">
                <a:off x="2671" y="2683"/>
                <a:ext cx="1" cy="8"/>
              </a:xfrm>
              <a:prstGeom prst="line">
                <a:avLst/>
              </a:prstGeom>
              <a:noFill/>
              <a:ln w="0">
                <a:solidFill>
                  <a:srgbClr val="C0C0C0"/>
                </a:solidFill>
                <a:round/>
                <a:headEnd/>
                <a:tailEnd/>
              </a:ln>
            </p:spPr>
            <p:txBody>
              <a:bodyPr/>
              <a:lstStyle/>
              <a:p>
                <a:endParaRPr lang="en-US"/>
              </a:p>
            </p:txBody>
          </p:sp>
          <p:sp>
            <p:nvSpPr>
              <p:cNvPr id="20860" name="Line 70"/>
              <p:cNvSpPr>
                <a:spLocks noChangeShapeType="1"/>
              </p:cNvSpPr>
              <p:nvPr/>
            </p:nvSpPr>
            <p:spPr bwMode="auto">
              <a:xfrm flipV="1">
                <a:off x="2671" y="2667"/>
                <a:ext cx="1" cy="8"/>
              </a:xfrm>
              <a:prstGeom prst="line">
                <a:avLst/>
              </a:prstGeom>
              <a:noFill/>
              <a:ln w="0">
                <a:solidFill>
                  <a:srgbClr val="C0C0C0"/>
                </a:solidFill>
                <a:round/>
                <a:headEnd/>
                <a:tailEnd/>
              </a:ln>
            </p:spPr>
            <p:txBody>
              <a:bodyPr/>
              <a:lstStyle/>
              <a:p>
                <a:endParaRPr lang="en-US"/>
              </a:p>
            </p:txBody>
          </p:sp>
          <p:sp>
            <p:nvSpPr>
              <p:cNvPr id="20861" name="Line 71"/>
              <p:cNvSpPr>
                <a:spLocks noChangeShapeType="1"/>
              </p:cNvSpPr>
              <p:nvPr/>
            </p:nvSpPr>
            <p:spPr bwMode="auto">
              <a:xfrm flipV="1">
                <a:off x="2671" y="2651"/>
                <a:ext cx="1" cy="8"/>
              </a:xfrm>
              <a:prstGeom prst="line">
                <a:avLst/>
              </a:prstGeom>
              <a:noFill/>
              <a:ln w="0">
                <a:solidFill>
                  <a:srgbClr val="C0C0C0"/>
                </a:solidFill>
                <a:round/>
                <a:headEnd/>
                <a:tailEnd/>
              </a:ln>
            </p:spPr>
            <p:txBody>
              <a:bodyPr/>
              <a:lstStyle/>
              <a:p>
                <a:endParaRPr lang="en-US"/>
              </a:p>
            </p:txBody>
          </p:sp>
          <p:sp>
            <p:nvSpPr>
              <p:cNvPr id="20862" name="Line 72"/>
              <p:cNvSpPr>
                <a:spLocks noChangeShapeType="1"/>
              </p:cNvSpPr>
              <p:nvPr/>
            </p:nvSpPr>
            <p:spPr bwMode="auto">
              <a:xfrm flipV="1">
                <a:off x="2671" y="2636"/>
                <a:ext cx="1" cy="8"/>
              </a:xfrm>
              <a:prstGeom prst="line">
                <a:avLst/>
              </a:prstGeom>
              <a:noFill/>
              <a:ln w="0">
                <a:solidFill>
                  <a:srgbClr val="C0C0C0"/>
                </a:solidFill>
                <a:round/>
                <a:headEnd/>
                <a:tailEnd/>
              </a:ln>
            </p:spPr>
            <p:txBody>
              <a:bodyPr/>
              <a:lstStyle/>
              <a:p>
                <a:endParaRPr lang="en-US"/>
              </a:p>
            </p:txBody>
          </p:sp>
          <p:sp>
            <p:nvSpPr>
              <p:cNvPr id="20863" name="Line 73"/>
              <p:cNvSpPr>
                <a:spLocks noChangeShapeType="1"/>
              </p:cNvSpPr>
              <p:nvPr/>
            </p:nvSpPr>
            <p:spPr bwMode="auto">
              <a:xfrm flipV="1">
                <a:off x="2671" y="2620"/>
                <a:ext cx="1" cy="8"/>
              </a:xfrm>
              <a:prstGeom prst="line">
                <a:avLst/>
              </a:prstGeom>
              <a:noFill/>
              <a:ln w="0">
                <a:solidFill>
                  <a:srgbClr val="C0C0C0"/>
                </a:solidFill>
                <a:round/>
                <a:headEnd/>
                <a:tailEnd/>
              </a:ln>
            </p:spPr>
            <p:txBody>
              <a:bodyPr/>
              <a:lstStyle/>
              <a:p>
                <a:endParaRPr lang="en-US"/>
              </a:p>
            </p:txBody>
          </p:sp>
          <p:sp>
            <p:nvSpPr>
              <p:cNvPr id="20864" name="Line 74"/>
              <p:cNvSpPr>
                <a:spLocks noChangeShapeType="1"/>
              </p:cNvSpPr>
              <p:nvPr/>
            </p:nvSpPr>
            <p:spPr bwMode="auto">
              <a:xfrm flipV="1">
                <a:off x="2671" y="2604"/>
                <a:ext cx="1" cy="8"/>
              </a:xfrm>
              <a:prstGeom prst="line">
                <a:avLst/>
              </a:prstGeom>
              <a:noFill/>
              <a:ln w="0">
                <a:solidFill>
                  <a:srgbClr val="C0C0C0"/>
                </a:solidFill>
                <a:round/>
                <a:headEnd/>
                <a:tailEnd/>
              </a:ln>
            </p:spPr>
            <p:txBody>
              <a:bodyPr/>
              <a:lstStyle/>
              <a:p>
                <a:endParaRPr lang="en-US"/>
              </a:p>
            </p:txBody>
          </p:sp>
          <p:sp>
            <p:nvSpPr>
              <p:cNvPr id="20865" name="Line 75"/>
              <p:cNvSpPr>
                <a:spLocks noChangeShapeType="1"/>
              </p:cNvSpPr>
              <p:nvPr/>
            </p:nvSpPr>
            <p:spPr bwMode="auto">
              <a:xfrm flipV="1">
                <a:off x="2671" y="2589"/>
                <a:ext cx="1" cy="7"/>
              </a:xfrm>
              <a:prstGeom prst="line">
                <a:avLst/>
              </a:prstGeom>
              <a:noFill/>
              <a:ln w="0">
                <a:solidFill>
                  <a:srgbClr val="C0C0C0"/>
                </a:solidFill>
                <a:round/>
                <a:headEnd/>
                <a:tailEnd/>
              </a:ln>
            </p:spPr>
            <p:txBody>
              <a:bodyPr/>
              <a:lstStyle/>
              <a:p>
                <a:endParaRPr lang="en-US"/>
              </a:p>
            </p:txBody>
          </p:sp>
          <p:sp>
            <p:nvSpPr>
              <p:cNvPr id="20866" name="Line 76"/>
              <p:cNvSpPr>
                <a:spLocks noChangeShapeType="1"/>
              </p:cNvSpPr>
              <p:nvPr/>
            </p:nvSpPr>
            <p:spPr bwMode="auto">
              <a:xfrm flipV="1">
                <a:off x="2671" y="2573"/>
                <a:ext cx="1" cy="8"/>
              </a:xfrm>
              <a:prstGeom prst="line">
                <a:avLst/>
              </a:prstGeom>
              <a:noFill/>
              <a:ln w="0">
                <a:solidFill>
                  <a:srgbClr val="C0C0C0"/>
                </a:solidFill>
                <a:round/>
                <a:headEnd/>
                <a:tailEnd/>
              </a:ln>
            </p:spPr>
            <p:txBody>
              <a:bodyPr/>
              <a:lstStyle/>
              <a:p>
                <a:endParaRPr lang="en-US"/>
              </a:p>
            </p:txBody>
          </p:sp>
          <p:sp>
            <p:nvSpPr>
              <p:cNvPr id="20867" name="Line 77"/>
              <p:cNvSpPr>
                <a:spLocks noChangeShapeType="1"/>
              </p:cNvSpPr>
              <p:nvPr/>
            </p:nvSpPr>
            <p:spPr bwMode="auto">
              <a:xfrm flipV="1">
                <a:off x="2671" y="2557"/>
                <a:ext cx="1" cy="8"/>
              </a:xfrm>
              <a:prstGeom prst="line">
                <a:avLst/>
              </a:prstGeom>
              <a:noFill/>
              <a:ln w="0">
                <a:solidFill>
                  <a:srgbClr val="C0C0C0"/>
                </a:solidFill>
                <a:round/>
                <a:headEnd/>
                <a:tailEnd/>
              </a:ln>
            </p:spPr>
            <p:txBody>
              <a:bodyPr/>
              <a:lstStyle/>
              <a:p>
                <a:endParaRPr lang="en-US"/>
              </a:p>
            </p:txBody>
          </p:sp>
          <p:sp>
            <p:nvSpPr>
              <p:cNvPr id="20868" name="Line 78"/>
              <p:cNvSpPr>
                <a:spLocks noChangeShapeType="1"/>
              </p:cNvSpPr>
              <p:nvPr/>
            </p:nvSpPr>
            <p:spPr bwMode="auto">
              <a:xfrm flipV="1">
                <a:off x="2671" y="2542"/>
                <a:ext cx="1" cy="7"/>
              </a:xfrm>
              <a:prstGeom prst="line">
                <a:avLst/>
              </a:prstGeom>
              <a:noFill/>
              <a:ln w="0">
                <a:solidFill>
                  <a:srgbClr val="C0C0C0"/>
                </a:solidFill>
                <a:round/>
                <a:headEnd/>
                <a:tailEnd/>
              </a:ln>
            </p:spPr>
            <p:txBody>
              <a:bodyPr/>
              <a:lstStyle/>
              <a:p>
                <a:endParaRPr lang="en-US"/>
              </a:p>
            </p:txBody>
          </p:sp>
          <p:sp>
            <p:nvSpPr>
              <p:cNvPr id="20869" name="Line 79"/>
              <p:cNvSpPr>
                <a:spLocks noChangeShapeType="1"/>
              </p:cNvSpPr>
              <p:nvPr/>
            </p:nvSpPr>
            <p:spPr bwMode="auto">
              <a:xfrm flipV="1">
                <a:off x="2671" y="2526"/>
                <a:ext cx="1" cy="8"/>
              </a:xfrm>
              <a:prstGeom prst="line">
                <a:avLst/>
              </a:prstGeom>
              <a:noFill/>
              <a:ln w="0">
                <a:solidFill>
                  <a:srgbClr val="C0C0C0"/>
                </a:solidFill>
                <a:round/>
                <a:headEnd/>
                <a:tailEnd/>
              </a:ln>
            </p:spPr>
            <p:txBody>
              <a:bodyPr/>
              <a:lstStyle/>
              <a:p>
                <a:endParaRPr lang="en-US"/>
              </a:p>
            </p:txBody>
          </p:sp>
          <p:sp>
            <p:nvSpPr>
              <p:cNvPr id="20870" name="Line 80"/>
              <p:cNvSpPr>
                <a:spLocks noChangeShapeType="1"/>
              </p:cNvSpPr>
              <p:nvPr/>
            </p:nvSpPr>
            <p:spPr bwMode="auto">
              <a:xfrm flipV="1">
                <a:off x="2671" y="2510"/>
                <a:ext cx="1" cy="8"/>
              </a:xfrm>
              <a:prstGeom prst="line">
                <a:avLst/>
              </a:prstGeom>
              <a:noFill/>
              <a:ln w="0">
                <a:solidFill>
                  <a:srgbClr val="C0C0C0"/>
                </a:solidFill>
                <a:round/>
                <a:headEnd/>
                <a:tailEnd/>
              </a:ln>
            </p:spPr>
            <p:txBody>
              <a:bodyPr/>
              <a:lstStyle/>
              <a:p>
                <a:endParaRPr lang="en-US"/>
              </a:p>
            </p:txBody>
          </p:sp>
          <p:sp>
            <p:nvSpPr>
              <p:cNvPr id="20871" name="Line 81"/>
              <p:cNvSpPr>
                <a:spLocks noChangeShapeType="1"/>
              </p:cNvSpPr>
              <p:nvPr/>
            </p:nvSpPr>
            <p:spPr bwMode="auto">
              <a:xfrm flipV="1">
                <a:off x="2671" y="2494"/>
                <a:ext cx="1" cy="8"/>
              </a:xfrm>
              <a:prstGeom prst="line">
                <a:avLst/>
              </a:prstGeom>
              <a:noFill/>
              <a:ln w="0">
                <a:solidFill>
                  <a:srgbClr val="C0C0C0"/>
                </a:solidFill>
                <a:round/>
                <a:headEnd/>
                <a:tailEnd/>
              </a:ln>
            </p:spPr>
            <p:txBody>
              <a:bodyPr/>
              <a:lstStyle/>
              <a:p>
                <a:endParaRPr lang="en-US"/>
              </a:p>
            </p:txBody>
          </p:sp>
          <p:sp>
            <p:nvSpPr>
              <p:cNvPr id="20872" name="Line 82"/>
              <p:cNvSpPr>
                <a:spLocks noChangeShapeType="1"/>
              </p:cNvSpPr>
              <p:nvPr/>
            </p:nvSpPr>
            <p:spPr bwMode="auto">
              <a:xfrm flipV="1">
                <a:off x="2671" y="2479"/>
                <a:ext cx="1" cy="8"/>
              </a:xfrm>
              <a:prstGeom prst="line">
                <a:avLst/>
              </a:prstGeom>
              <a:noFill/>
              <a:ln w="0">
                <a:solidFill>
                  <a:srgbClr val="C0C0C0"/>
                </a:solidFill>
                <a:round/>
                <a:headEnd/>
                <a:tailEnd/>
              </a:ln>
            </p:spPr>
            <p:txBody>
              <a:bodyPr/>
              <a:lstStyle/>
              <a:p>
                <a:endParaRPr lang="en-US"/>
              </a:p>
            </p:txBody>
          </p:sp>
          <p:sp>
            <p:nvSpPr>
              <p:cNvPr id="20873" name="Line 83"/>
              <p:cNvSpPr>
                <a:spLocks noChangeShapeType="1"/>
              </p:cNvSpPr>
              <p:nvPr/>
            </p:nvSpPr>
            <p:spPr bwMode="auto">
              <a:xfrm flipV="1">
                <a:off x="2671" y="2463"/>
                <a:ext cx="1" cy="8"/>
              </a:xfrm>
              <a:prstGeom prst="line">
                <a:avLst/>
              </a:prstGeom>
              <a:noFill/>
              <a:ln w="0">
                <a:solidFill>
                  <a:srgbClr val="C0C0C0"/>
                </a:solidFill>
                <a:round/>
                <a:headEnd/>
                <a:tailEnd/>
              </a:ln>
            </p:spPr>
            <p:txBody>
              <a:bodyPr/>
              <a:lstStyle/>
              <a:p>
                <a:endParaRPr lang="en-US"/>
              </a:p>
            </p:txBody>
          </p:sp>
          <p:sp>
            <p:nvSpPr>
              <p:cNvPr id="20874" name="Line 84"/>
              <p:cNvSpPr>
                <a:spLocks noChangeShapeType="1"/>
              </p:cNvSpPr>
              <p:nvPr/>
            </p:nvSpPr>
            <p:spPr bwMode="auto">
              <a:xfrm flipV="1">
                <a:off x="2671" y="2447"/>
                <a:ext cx="1" cy="8"/>
              </a:xfrm>
              <a:prstGeom prst="line">
                <a:avLst/>
              </a:prstGeom>
              <a:noFill/>
              <a:ln w="0">
                <a:solidFill>
                  <a:srgbClr val="C0C0C0"/>
                </a:solidFill>
                <a:round/>
                <a:headEnd/>
                <a:tailEnd/>
              </a:ln>
            </p:spPr>
            <p:txBody>
              <a:bodyPr/>
              <a:lstStyle/>
              <a:p>
                <a:endParaRPr lang="en-US"/>
              </a:p>
            </p:txBody>
          </p:sp>
          <p:sp>
            <p:nvSpPr>
              <p:cNvPr id="20875" name="Line 85"/>
              <p:cNvSpPr>
                <a:spLocks noChangeShapeType="1"/>
              </p:cNvSpPr>
              <p:nvPr/>
            </p:nvSpPr>
            <p:spPr bwMode="auto">
              <a:xfrm flipV="1">
                <a:off x="2671" y="2432"/>
                <a:ext cx="1" cy="7"/>
              </a:xfrm>
              <a:prstGeom prst="line">
                <a:avLst/>
              </a:prstGeom>
              <a:noFill/>
              <a:ln w="0">
                <a:solidFill>
                  <a:srgbClr val="C0C0C0"/>
                </a:solidFill>
                <a:round/>
                <a:headEnd/>
                <a:tailEnd/>
              </a:ln>
            </p:spPr>
            <p:txBody>
              <a:bodyPr/>
              <a:lstStyle/>
              <a:p>
                <a:endParaRPr lang="en-US"/>
              </a:p>
            </p:txBody>
          </p:sp>
          <p:sp>
            <p:nvSpPr>
              <p:cNvPr id="20876" name="Line 86"/>
              <p:cNvSpPr>
                <a:spLocks noChangeShapeType="1"/>
              </p:cNvSpPr>
              <p:nvPr/>
            </p:nvSpPr>
            <p:spPr bwMode="auto">
              <a:xfrm flipV="1">
                <a:off x="2671" y="2416"/>
                <a:ext cx="1" cy="8"/>
              </a:xfrm>
              <a:prstGeom prst="line">
                <a:avLst/>
              </a:prstGeom>
              <a:noFill/>
              <a:ln w="0">
                <a:solidFill>
                  <a:srgbClr val="C0C0C0"/>
                </a:solidFill>
                <a:round/>
                <a:headEnd/>
                <a:tailEnd/>
              </a:ln>
            </p:spPr>
            <p:txBody>
              <a:bodyPr/>
              <a:lstStyle/>
              <a:p>
                <a:endParaRPr lang="en-US"/>
              </a:p>
            </p:txBody>
          </p:sp>
          <p:sp>
            <p:nvSpPr>
              <p:cNvPr id="20877" name="Line 87"/>
              <p:cNvSpPr>
                <a:spLocks noChangeShapeType="1"/>
              </p:cNvSpPr>
              <p:nvPr/>
            </p:nvSpPr>
            <p:spPr bwMode="auto">
              <a:xfrm flipV="1">
                <a:off x="2671" y="2400"/>
                <a:ext cx="1" cy="8"/>
              </a:xfrm>
              <a:prstGeom prst="line">
                <a:avLst/>
              </a:prstGeom>
              <a:noFill/>
              <a:ln w="0">
                <a:solidFill>
                  <a:srgbClr val="C0C0C0"/>
                </a:solidFill>
                <a:round/>
                <a:headEnd/>
                <a:tailEnd/>
              </a:ln>
            </p:spPr>
            <p:txBody>
              <a:bodyPr/>
              <a:lstStyle/>
              <a:p>
                <a:endParaRPr lang="en-US"/>
              </a:p>
            </p:txBody>
          </p:sp>
          <p:sp>
            <p:nvSpPr>
              <p:cNvPr id="20878" name="Line 88"/>
              <p:cNvSpPr>
                <a:spLocks noChangeShapeType="1"/>
              </p:cNvSpPr>
              <p:nvPr/>
            </p:nvSpPr>
            <p:spPr bwMode="auto">
              <a:xfrm flipV="1">
                <a:off x="2671" y="2385"/>
                <a:ext cx="1" cy="7"/>
              </a:xfrm>
              <a:prstGeom prst="line">
                <a:avLst/>
              </a:prstGeom>
              <a:noFill/>
              <a:ln w="0">
                <a:solidFill>
                  <a:srgbClr val="C0C0C0"/>
                </a:solidFill>
                <a:round/>
                <a:headEnd/>
                <a:tailEnd/>
              </a:ln>
            </p:spPr>
            <p:txBody>
              <a:bodyPr/>
              <a:lstStyle/>
              <a:p>
                <a:endParaRPr lang="en-US"/>
              </a:p>
            </p:txBody>
          </p:sp>
          <p:sp>
            <p:nvSpPr>
              <p:cNvPr id="20879" name="Line 89"/>
              <p:cNvSpPr>
                <a:spLocks noChangeShapeType="1"/>
              </p:cNvSpPr>
              <p:nvPr/>
            </p:nvSpPr>
            <p:spPr bwMode="auto">
              <a:xfrm flipV="1">
                <a:off x="2671" y="2369"/>
                <a:ext cx="1" cy="8"/>
              </a:xfrm>
              <a:prstGeom prst="line">
                <a:avLst/>
              </a:prstGeom>
              <a:noFill/>
              <a:ln w="0">
                <a:solidFill>
                  <a:srgbClr val="C0C0C0"/>
                </a:solidFill>
                <a:round/>
                <a:headEnd/>
                <a:tailEnd/>
              </a:ln>
            </p:spPr>
            <p:txBody>
              <a:bodyPr/>
              <a:lstStyle/>
              <a:p>
                <a:endParaRPr lang="en-US"/>
              </a:p>
            </p:txBody>
          </p:sp>
          <p:sp>
            <p:nvSpPr>
              <p:cNvPr id="20880" name="Line 90"/>
              <p:cNvSpPr>
                <a:spLocks noChangeShapeType="1"/>
              </p:cNvSpPr>
              <p:nvPr/>
            </p:nvSpPr>
            <p:spPr bwMode="auto">
              <a:xfrm flipV="1">
                <a:off x="2671" y="2353"/>
                <a:ext cx="1" cy="8"/>
              </a:xfrm>
              <a:prstGeom prst="line">
                <a:avLst/>
              </a:prstGeom>
              <a:noFill/>
              <a:ln w="0">
                <a:solidFill>
                  <a:srgbClr val="C0C0C0"/>
                </a:solidFill>
                <a:round/>
                <a:headEnd/>
                <a:tailEnd/>
              </a:ln>
            </p:spPr>
            <p:txBody>
              <a:bodyPr/>
              <a:lstStyle/>
              <a:p>
                <a:endParaRPr lang="en-US"/>
              </a:p>
            </p:txBody>
          </p:sp>
          <p:sp>
            <p:nvSpPr>
              <p:cNvPr id="20881" name="Line 91"/>
              <p:cNvSpPr>
                <a:spLocks noChangeShapeType="1"/>
              </p:cNvSpPr>
              <p:nvPr/>
            </p:nvSpPr>
            <p:spPr bwMode="auto">
              <a:xfrm flipV="1">
                <a:off x="2671" y="2337"/>
                <a:ext cx="1" cy="8"/>
              </a:xfrm>
              <a:prstGeom prst="line">
                <a:avLst/>
              </a:prstGeom>
              <a:noFill/>
              <a:ln w="0">
                <a:solidFill>
                  <a:srgbClr val="C0C0C0"/>
                </a:solidFill>
                <a:round/>
                <a:headEnd/>
                <a:tailEnd/>
              </a:ln>
            </p:spPr>
            <p:txBody>
              <a:bodyPr/>
              <a:lstStyle/>
              <a:p>
                <a:endParaRPr lang="en-US"/>
              </a:p>
            </p:txBody>
          </p:sp>
          <p:sp>
            <p:nvSpPr>
              <p:cNvPr id="20882" name="Line 92"/>
              <p:cNvSpPr>
                <a:spLocks noChangeShapeType="1"/>
              </p:cNvSpPr>
              <p:nvPr/>
            </p:nvSpPr>
            <p:spPr bwMode="auto">
              <a:xfrm flipV="1">
                <a:off x="2671" y="2322"/>
                <a:ext cx="1" cy="8"/>
              </a:xfrm>
              <a:prstGeom prst="line">
                <a:avLst/>
              </a:prstGeom>
              <a:noFill/>
              <a:ln w="0">
                <a:solidFill>
                  <a:srgbClr val="C0C0C0"/>
                </a:solidFill>
                <a:round/>
                <a:headEnd/>
                <a:tailEnd/>
              </a:ln>
            </p:spPr>
            <p:txBody>
              <a:bodyPr/>
              <a:lstStyle/>
              <a:p>
                <a:endParaRPr lang="en-US"/>
              </a:p>
            </p:txBody>
          </p:sp>
          <p:sp>
            <p:nvSpPr>
              <p:cNvPr id="20883" name="Line 93"/>
              <p:cNvSpPr>
                <a:spLocks noChangeShapeType="1"/>
              </p:cNvSpPr>
              <p:nvPr/>
            </p:nvSpPr>
            <p:spPr bwMode="auto">
              <a:xfrm flipV="1">
                <a:off x="2671" y="2306"/>
                <a:ext cx="1" cy="8"/>
              </a:xfrm>
              <a:prstGeom prst="line">
                <a:avLst/>
              </a:prstGeom>
              <a:noFill/>
              <a:ln w="0">
                <a:solidFill>
                  <a:srgbClr val="C0C0C0"/>
                </a:solidFill>
                <a:round/>
                <a:headEnd/>
                <a:tailEnd/>
              </a:ln>
            </p:spPr>
            <p:txBody>
              <a:bodyPr/>
              <a:lstStyle/>
              <a:p>
                <a:endParaRPr lang="en-US"/>
              </a:p>
            </p:txBody>
          </p:sp>
          <p:sp>
            <p:nvSpPr>
              <p:cNvPr id="20884" name="Line 94"/>
              <p:cNvSpPr>
                <a:spLocks noChangeShapeType="1"/>
              </p:cNvSpPr>
              <p:nvPr/>
            </p:nvSpPr>
            <p:spPr bwMode="auto">
              <a:xfrm flipV="1">
                <a:off x="2671" y="2290"/>
                <a:ext cx="1" cy="8"/>
              </a:xfrm>
              <a:prstGeom prst="line">
                <a:avLst/>
              </a:prstGeom>
              <a:noFill/>
              <a:ln w="0">
                <a:solidFill>
                  <a:srgbClr val="C0C0C0"/>
                </a:solidFill>
                <a:round/>
                <a:headEnd/>
                <a:tailEnd/>
              </a:ln>
            </p:spPr>
            <p:txBody>
              <a:bodyPr/>
              <a:lstStyle/>
              <a:p>
                <a:endParaRPr lang="en-US"/>
              </a:p>
            </p:txBody>
          </p:sp>
          <p:sp>
            <p:nvSpPr>
              <p:cNvPr id="20885" name="Line 95"/>
              <p:cNvSpPr>
                <a:spLocks noChangeShapeType="1"/>
              </p:cNvSpPr>
              <p:nvPr/>
            </p:nvSpPr>
            <p:spPr bwMode="auto">
              <a:xfrm flipV="1">
                <a:off x="2671" y="2275"/>
                <a:ext cx="1" cy="7"/>
              </a:xfrm>
              <a:prstGeom prst="line">
                <a:avLst/>
              </a:prstGeom>
              <a:noFill/>
              <a:ln w="0">
                <a:solidFill>
                  <a:srgbClr val="C0C0C0"/>
                </a:solidFill>
                <a:round/>
                <a:headEnd/>
                <a:tailEnd/>
              </a:ln>
            </p:spPr>
            <p:txBody>
              <a:bodyPr/>
              <a:lstStyle/>
              <a:p>
                <a:endParaRPr lang="en-US"/>
              </a:p>
            </p:txBody>
          </p:sp>
          <p:sp>
            <p:nvSpPr>
              <p:cNvPr id="20886" name="Line 96"/>
              <p:cNvSpPr>
                <a:spLocks noChangeShapeType="1"/>
              </p:cNvSpPr>
              <p:nvPr/>
            </p:nvSpPr>
            <p:spPr bwMode="auto">
              <a:xfrm flipV="1">
                <a:off x="2671" y="2259"/>
                <a:ext cx="1" cy="8"/>
              </a:xfrm>
              <a:prstGeom prst="line">
                <a:avLst/>
              </a:prstGeom>
              <a:noFill/>
              <a:ln w="0">
                <a:solidFill>
                  <a:srgbClr val="C0C0C0"/>
                </a:solidFill>
                <a:round/>
                <a:headEnd/>
                <a:tailEnd/>
              </a:ln>
            </p:spPr>
            <p:txBody>
              <a:bodyPr/>
              <a:lstStyle/>
              <a:p>
                <a:endParaRPr lang="en-US"/>
              </a:p>
            </p:txBody>
          </p:sp>
          <p:sp>
            <p:nvSpPr>
              <p:cNvPr id="20887" name="Line 97"/>
              <p:cNvSpPr>
                <a:spLocks noChangeShapeType="1"/>
              </p:cNvSpPr>
              <p:nvPr/>
            </p:nvSpPr>
            <p:spPr bwMode="auto">
              <a:xfrm flipV="1">
                <a:off x="2671" y="2243"/>
                <a:ext cx="1" cy="8"/>
              </a:xfrm>
              <a:prstGeom prst="line">
                <a:avLst/>
              </a:prstGeom>
              <a:noFill/>
              <a:ln w="0">
                <a:solidFill>
                  <a:srgbClr val="C0C0C0"/>
                </a:solidFill>
                <a:round/>
                <a:headEnd/>
                <a:tailEnd/>
              </a:ln>
            </p:spPr>
            <p:txBody>
              <a:bodyPr/>
              <a:lstStyle/>
              <a:p>
                <a:endParaRPr lang="en-US"/>
              </a:p>
            </p:txBody>
          </p:sp>
          <p:sp>
            <p:nvSpPr>
              <p:cNvPr id="20888" name="Line 98"/>
              <p:cNvSpPr>
                <a:spLocks noChangeShapeType="1"/>
              </p:cNvSpPr>
              <p:nvPr/>
            </p:nvSpPr>
            <p:spPr bwMode="auto">
              <a:xfrm flipV="1">
                <a:off x="2671" y="2228"/>
                <a:ext cx="1" cy="7"/>
              </a:xfrm>
              <a:prstGeom prst="line">
                <a:avLst/>
              </a:prstGeom>
              <a:noFill/>
              <a:ln w="0">
                <a:solidFill>
                  <a:srgbClr val="C0C0C0"/>
                </a:solidFill>
                <a:round/>
                <a:headEnd/>
                <a:tailEnd/>
              </a:ln>
            </p:spPr>
            <p:txBody>
              <a:bodyPr/>
              <a:lstStyle/>
              <a:p>
                <a:endParaRPr lang="en-US"/>
              </a:p>
            </p:txBody>
          </p:sp>
          <p:sp>
            <p:nvSpPr>
              <p:cNvPr id="20889" name="Line 99"/>
              <p:cNvSpPr>
                <a:spLocks noChangeShapeType="1"/>
              </p:cNvSpPr>
              <p:nvPr/>
            </p:nvSpPr>
            <p:spPr bwMode="auto">
              <a:xfrm flipV="1">
                <a:off x="2671" y="2212"/>
                <a:ext cx="1" cy="8"/>
              </a:xfrm>
              <a:prstGeom prst="line">
                <a:avLst/>
              </a:prstGeom>
              <a:noFill/>
              <a:ln w="0">
                <a:solidFill>
                  <a:srgbClr val="C0C0C0"/>
                </a:solidFill>
                <a:round/>
                <a:headEnd/>
                <a:tailEnd/>
              </a:ln>
            </p:spPr>
            <p:txBody>
              <a:bodyPr/>
              <a:lstStyle/>
              <a:p>
                <a:endParaRPr lang="en-US"/>
              </a:p>
            </p:txBody>
          </p:sp>
          <p:sp>
            <p:nvSpPr>
              <p:cNvPr id="20890" name="Line 100"/>
              <p:cNvSpPr>
                <a:spLocks noChangeShapeType="1"/>
              </p:cNvSpPr>
              <p:nvPr/>
            </p:nvSpPr>
            <p:spPr bwMode="auto">
              <a:xfrm flipV="1">
                <a:off x="2671" y="2196"/>
                <a:ext cx="1" cy="8"/>
              </a:xfrm>
              <a:prstGeom prst="line">
                <a:avLst/>
              </a:prstGeom>
              <a:noFill/>
              <a:ln w="0">
                <a:solidFill>
                  <a:srgbClr val="C0C0C0"/>
                </a:solidFill>
                <a:round/>
                <a:headEnd/>
                <a:tailEnd/>
              </a:ln>
            </p:spPr>
            <p:txBody>
              <a:bodyPr/>
              <a:lstStyle/>
              <a:p>
                <a:endParaRPr lang="en-US"/>
              </a:p>
            </p:txBody>
          </p:sp>
          <p:sp>
            <p:nvSpPr>
              <p:cNvPr id="20891" name="Line 101"/>
              <p:cNvSpPr>
                <a:spLocks noChangeShapeType="1"/>
              </p:cNvSpPr>
              <p:nvPr/>
            </p:nvSpPr>
            <p:spPr bwMode="auto">
              <a:xfrm flipV="1">
                <a:off x="2671" y="2180"/>
                <a:ext cx="1" cy="8"/>
              </a:xfrm>
              <a:prstGeom prst="line">
                <a:avLst/>
              </a:prstGeom>
              <a:noFill/>
              <a:ln w="0">
                <a:solidFill>
                  <a:srgbClr val="C0C0C0"/>
                </a:solidFill>
                <a:round/>
                <a:headEnd/>
                <a:tailEnd/>
              </a:ln>
            </p:spPr>
            <p:txBody>
              <a:bodyPr/>
              <a:lstStyle/>
              <a:p>
                <a:endParaRPr lang="en-US"/>
              </a:p>
            </p:txBody>
          </p:sp>
          <p:sp>
            <p:nvSpPr>
              <p:cNvPr id="20892" name="Line 102"/>
              <p:cNvSpPr>
                <a:spLocks noChangeShapeType="1"/>
              </p:cNvSpPr>
              <p:nvPr/>
            </p:nvSpPr>
            <p:spPr bwMode="auto">
              <a:xfrm flipV="1">
                <a:off x="2671" y="2165"/>
                <a:ext cx="1" cy="8"/>
              </a:xfrm>
              <a:prstGeom prst="line">
                <a:avLst/>
              </a:prstGeom>
              <a:noFill/>
              <a:ln w="0">
                <a:solidFill>
                  <a:srgbClr val="C0C0C0"/>
                </a:solidFill>
                <a:round/>
                <a:headEnd/>
                <a:tailEnd/>
              </a:ln>
            </p:spPr>
            <p:txBody>
              <a:bodyPr/>
              <a:lstStyle/>
              <a:p>
                <a:endParaRPr lang="en-US"/>
              </a:p>
            </p:txBody>
          </p:sp>
          <p:sp>
            <p:nvSpPr>
              <p:cNvPr id="20893" name="Line 103"/>
              <p:cNvSpPr>
                <a:spLocks noChangeShapeType="1"/>
              </p:cNvSpPr>
              <p:nvPr/>
            </p:nvSpPr>
            <p:spPr bwMode="auto">
              <a:xfrm flipV="1">
                <a:off x="2671" y="2149"/>
                <a:ext cx="1" cy="8"/>
              </a:xfrm>
              <a:prstGeom prst="line">
                <a:avLst/>
              </a:prstGeom>
              <a:noFill/>
              <a:ln w="0">
                <a:solidFill>
                  <a:srgbClr val="C0C0C0"/>
                </a:solidFill>
                <a:round/>
                <a:headEnd/>
                <a:tailEnd/>
              </a:ln>
            </p:spPr>
            <p:txBody>
              <a:bodyPr/>
              <a:lstStyle/>
              <a:p>
                <a:endParaRPr lang="en-US"/>
              </a:p>
            </p:txBody>
          </p:sp>
          <p:sp>
            <p:nvSpPr>
              <p:cNvPr id="20894" name="Line 104"/>
              <p:cNvSpPr>
                <a:spLocks noChangeShapeType="1"/>
              </p:cNvSpPr>
              <p:nvPr/>
            </p:nvSpPr>
            <p:spPr bwMode="auto">
              <a:xfrm flipV="1">
                <a:off x="2671" y="2133"/>
                <a:ext cx="1" cy="8"/>
              </a:xfrm>
              <a:prstGeom prst="line">
                <a:avLst/>
              </a:prstGeom>
              <a:noFill/>
              <a:ln w="0">
                <a:solidFill>
                  <a:srgbClr val="C0C0C0"/>
                </a:solidFill>
                <a:round/>
                <a:headEnd/>
                <a:tailEnd/>
              </a:ln>
            </p:spPr>
            <p:txBody>
              <a:bodyPr/>
              <a:lstStyle/>
              <a:p>
                <a:endParaRPr lang="en-US"/>
              </a:p>
            </p:txBody>
          </p:sp>
          <p:sp>
            <p:nvSpPr>
              <p:cNvPr id="20895" name="Line 105"/>
              <p:cNvSpPr>
                <a:spLocks noChangeShapeType="1"/>
              </p:cNvSpPr>
              <p:nvPr/>
            </p:nvSpPr>
            <p:spPr bwMode="auto">
              <a:xfrm flipV="1">
                <a:off x="2671" y="2118"/>
                <a:ext cx="1" cy="7"/>
              </a:xfrm>
              <a:prstGeom prst="line">
                <a:avLst/>
              </a:prstGeom>
              <a:noFill/>
              <a:ln w="0">
                <a:solidFill>
                  <a:srgbClr val="C0C0C0"/>
                </a:solidFill>
                <a:round/>
                <a:headEnd/>
                <a:tailEnd/>
              </a:ln>
            </p:spPr>
            <p:txBody>
              <a:bodyPr/>
              <a:lstStyle/>
              <a:p>
                <a:endParaRPr lang="en-US"/>
              </a:p>
            </p:txBody>
          </p:sp>
          <p:sp>
            <p:nvSpPr>
              <p:cNvPr id="20896" name="Line 106"/>
              <p:cNvSpPr>
                <a:spLocks noChangeShapeType="1"/>
              </p:cNvSpPr>
              <p:nvPr/>
            </p:nvSpPr>
            <p:spPr bwMode="auto">
              <a:xfrm flipV="1">
                <a:off x="2671" y="2102"/>
                <a:ext cx="1" cy="8"/>
              </a:xfrm>
              <a:prstGeom prst="line">
                <a:avLst/>
              </a:prstGeom>
              <a:noFill/>
              <a:ln w="0">
                <a:solidFill>
                  <a:srgbClr val="C0C0C0"/>
                </a:solidFill>
                <a:round/>
                <a:headEnd/>
                <a:tailEnd/>
              </a:ln>
            </p:spPr>
            <p:txBody>
              <a:bodyPr/>
              <a:lstStyle/>
              <a:p>
                <a:endParaRPr lang="en-US"/>
              </a:p>
            </p:txBody>
          </p:sp>
          <p:sp>
            <p:nvSpPr>
              <p:cNvPr id="20897" name="Line 107"/>
              <p:cNvSpPr>
                <a:spLocks noChangeShapeType="1"/>
              </p:cNvSpPr>
              <p:nvPr/>
            </p:nvSpPr>
            <p:spPr bwMode="auto">
              <a:xfrm flipV="1">
                <a:off x="2671" y="2086"/>
                <a:ext cx="1" cy="8"/>
              </a:xfrm>
              <a:prstGeom prst="line">
                <a:avLst/>
              </a:prstGeom>
              <a:noFill/>
              <a:ln w="0">
                <a:solidFill>
                  <a:srgbClr val="C0C0C0"/>
                </a:solidFill>
                <a:round/>
                <a:headEnd/>
                <a:tailEnd/>
              </a:ln>
            </p:spPr>
            <p:txBody>
              <a:bodyPr/>
              <a:lstStyle/>
              <a:p>
                <a:endParaRPr lang="en-US"/>
              </a:p>
            </p:txBody>
          </p:sp>
          <p:sp>
            <p:nvSpPr>
              <p:cNvPr id="20898" name="Line 108"/>
              <p:cNvSpPr>
                <a:spLocks noChangeShapeType="1"/>
              </p:cNvSpPr>
              <p:nvPr/>
            </p:nvSpPr>
            <p:spPr bwMode="auto">
              <a:xfrm flipV="1">
                <a:off x="2671" y="2070"/>
                <a:ext cx="1" cy="8"/>
              </a:xfrm>
              <a:prstGeom prst="line">
                <a:avLst/>
              </a:prstGeom>
              <a:noFill/>
              <a:ln w="0">
                <a:solidFill>
                  <a:srgbClr val="C0C0C0"/>
                </a:solidFill>
                <a:round/>
                <a:headEnd/>
                <a:tailEnd/>
              </a:ln>
            </p:spPr>
            <p:txBody>
              <a:bodyPr/>
              <a:lstStyle/>
              <a:p>
                <a:endParaRPr lang="en-US"/>
              </a:p>
            </p:txBody>
          </p:sp>
          <p:sp>
            <p:nvSpPr>
              <p:cNvPr id="20899" name="Line 109"/>
              <p:cNvSpPr>
                <a:spLocks noChangeShapeType="1"/>
              </p:cNvSpPr>
              <p:nvPr/>
            </p:nvSpPr>
            <p:spPr bwMode="auto">
              <a:xfrm flipV="1">
                <a:off x="2671" y="2055"/>
                <a:ext cx="1" cy="8"/>
              </a:xfrm>
              <a:prstGeom prst="line">
                <a:avLst/>
              </a:prstGeom>
              <a:noFill/>
              <a:ln w="0">
                <a:solidFill>
                  <a:srgbClr val="C0C0C0"/>
                </a:solidFill>
                <a:round/>
                <a:headEnd/>
                <a:tailEnd/>
              </a:ln>
            </p:spPr>
            <p:txBody>
              <a:bodyPr/>
              <a:lstStyle/>
              <a:p>
                <a:endParaRPr lang="en-US"/>
              </a:p>
            </p:txBody>
          </p:sp>
          <p:sp>
            <p:nvSpPr>
              <p:cNvPr id="20900" name="Line 110"/>
              <p:cNvSpPr>
                <a:spLocks noChangeShapeType="1"/>
              </p:cNvSpPr>
              <p:nvPr/>
            </p:nvSpPr>
            <p:spPr bwMode="auto">
              <a:xfrm flipV="1">
                <a:off x="2671" y="2039"/>
                <a:ext cx="1" cy="8"/>
              </a:xfrm>
              <a:prstGeom prst="line">
                <a:avLst/>
              </a:prstGeom>
              <a:noFill/>
              <a:ln w="0">
                <a:solidFill>
                  <a:srgbClr val="C0C0C0"/>
                </a:solidFill>
                <a:round/>
                <a:headEnd/>
                <a:tailEnd/>
              </a:ln>
            </p:spPr>
            <p:txBody>
              <a:bodyPr/>
              <a:lstStyle/>
              <a:p>
                <a:endParaRPr lang="en-US"/>
              </a:p>
            </p:txBody>
          </p:sp>
          <p:sp>
            <p:nvSpPr>
              <p:cNvPr id="20901" name="Line 111"/>
              <p:cNvSpPr>
                <a:spLocks noChangeShapeType="1"/>
              </p:cNvSpPr>
              <p:nvPr/>
            </p:nvSpPr>
            <p:spPr bwMode="auto">
              <a:xfrm flipV="1">
                <a:off x="2671" y="2023"/>
                <a:ext cx="1" cy="8"/>
              </a:xfrm>
              <a:prstGeom prst="line">
                <a:avLst/>
              </a:prstGeom>
              <a:noFill/>
              <a:ln w="0">
                <a:solidFill>
                  <a:srgbClr val="C0C0C0"/>
                </a:solidFill>
                <a:round/>
                <a:headEnd/>
                <a:tailEnd/>
              </a:ln>
            </p:spPr>
            <p:txBody>
              <a:bodyPr/>
              <a:lstStyle/>
              <a:p>
                <a:endParaRPr lang="en-US"/>
              </a:p>
            </p:txBody>
          </p:sp>
          <p:sp>
            <p:nvSpPr>
              <p:cNvPr id="20902" name="Line 112"/>
              <p:cNvSpPr>
                <a:spLocks noChangeShapeType="1"/>
              </p:cNvSpPr>
              <p:nvPr/>
            </p:nvSpPr>
            <p:spPr bwMode="auto">
              <a:xfrm flipV="1">
                <a:off x="2671" y="2008"/>
                <a:ext cx="1" cy="8"/>
              </a:xfrm>
              <a:prstGeom prst="line">
                <a:avLst/>
              </a:prstGeom>
              <a:noFill/>
              <a:ln w="0">
                <a:solidFill>
                  <a:srgbClr val="C0C0C0"/>
                </a:solidFill>
                <a:round/>
                <a:headEnd/>
                <a:tailEnd/>
              </a:ln>
            </p:spPr>
            <p:txBody>
              <a:bodyPr/>
              <a:lstStyle/>
              <a:p>
                <a:endParaRPr lang="en-US"/>
              </a:p>
            </p:txBody>
          </p:sp>
          <p:sp>
            <p:nvSpPr>
              <p:cNvPr id="20903" name="Line 113"/>
              <p:cNvSpPr>
                <a:spLocks noChangeShapeType="1"/>
              </p:cNvSpPr>
              <p:nvPr/>
            </p:nvSpPr>
            <p:spPr bwMode="auto">
              <a:xfrm flipV="1">
                <a:off x="2671" y="1992"/>
                <a:ext cx="1" cy="8"/>
              </a:xfrm>
              <a:prstGeom prst="line">
                <a:avLst/>
              </a:prstGeom>
              <a:noFill/>
              <a:ln w="0">
                <a:solidFill>
                  <a:srgbClr val="C0C0C0"/>
                </a:solidFill>
                <a:round/>
                <a:headEnd/>
                <a:tailEnd/>
              </a:ln>
            </p:spPr>
            <p:txBody>
              <a:bodyPr/>
              <a:lstStyle/>
              <a:p>
                <a:endParaRPr lang="en-US"/>
              </a:p>
            </p:txBody>
          </p:sp>
          <p:sp>
            <p:nvSpPr>
              <p:cNvPr id="20904" name="Line 114"/>
              <p:cNvSpPr>
                <a:spLocks noChangeShapeType="1"/>
              </p:cNvSpPr>
              <p:nvPr/>
            </p:nvSpPr>
            <p:spPr bwMode="auto">
              <a:xfrm flipV="1">
                <a:off x="2671" y="1976"/>
                <a:ext cx="1" cy="8"/>
              </a:xfrm>
              <a:prstGeom prst="line">
                <a:avLst/>
              </a:prstGeom>
              <a:noFill/>
              <a:ln w="0">
                <a:solidFill>
                  <a:srgbClr val="C0C0C0"/>
                </a:solidFill>
                <a:round/>
                <a:headEnd/>
                <a:tailEnd/>
              </a:ln>
            </p:spPr>
            <p:txBody>
              <a:bodyPr/>
              <a:lstStyle/>
              <a:p>
                <a:endParaRPr lang="en-US"/>
              </a:p>
            </p:txBody>
          </p:sp>
          <p:sp>
            <p:nvSpPr>
              <p:cNvPr id="20905" name="Line 115"/>
              <p:cNvSpPr>
                <a:spLocks noChangeShapeType="1"/>
              </p:cNvSpPr>
              <p:nvPr/>
            </p:nvSpPr>
            <p:spPr bwMode="auto">
              <a:xfrm flipV="1">
                <a:off x="2671" y="1961"/>
                <a:ext cx="1" cy="7"/>
              </a:xfrm>
              <a:prstGeom prst="line">
                <a:avLst/>
              </a:prstGeom>
              <a:noFill/>
              <a:ln w="0">
                <a:solidFill>
                  <a:srgbClr val="C0C0C0"/>
                </a:solidFill>
                <a:round/>
                <a:headEnd/>
                <a:tailEnd/>
              </a:ln>
            </p:spPr>
            <p:txBody>
              <a:bodyPr/>
              <a:lstStyle/>
              <a:p>
                <a:endParaRPr lang="en-US"/>
              </a:p>
            </p:txBody>
          </p:sp>
          <p:sp>
            <p:nvSpPr>
              <p:cNvPr id="20906" name="Line 116"/>
              <p:cNvSpPr>
                <a:spLocks noChangeShapeType="1"/>
              </p:cNvSpPr>
              <p:nvPr/>
            </p:nvSpPr>
            <p:spPr bwMode="auto">
              <a:xfrm flipV="1">
                <a:off x="2671" y="1945"/>
                <a:ext cx="1" cy="8"/>
              </a:xfrm>
              <a:prstGeom prst="line">
                <a:avLst/>
              </a:prstGeom>
              <a:noFill/>
              <a:ln w="0">
                <a:solidFill>
                  <a:srgbClr val="C0C0C0"/>
                </a:solidFill>
                <a:round/>
                <a:headEnd/>
                <a:tailEnd/>
              </a:ln>
            </p:spPr>
            <p:txBody>
              <a:bodyPr/>
              <a:lstStyle/>
              <a:p>
                <a:endParaRPr lang="en-US"/>
              </a:p>
            </p:txBody>
          </p:sp>
          <p:sp>
            <p:nvSpPr>
              <p:cNvPr id="20907" name="Line 117"/>
              <p:cNvSpPr>
                <a:spLocks noChangeShapeType="1"/>
              </p:cNvSpPr>
              <p:nvPr/>
            </p:nvSpPr>
            <p:spPr bwMode="auto">
              <a:xfrm flipV="1">
                <a:off x="2671" y="1929"/>
                <a:ext cx="1" cy="8"/>
              </a:xfrm>
              <a:prstGeom prst="line">
                <a:avLst/>
              </a:prstGeom>
              <a:noFill/>
              <a:ln w="0">
                <a:solidFill>
                  <a:srgbClr val="C0C0C0"/>
                </a:solidFill>
                <a:round/>
                <a:headEnd/>
                <a:tailEnd/>
              </a:ln>
            </p:spPr>
            <p:txBody>
              <a:bodyPr/>
              <a:lstStyle/>
              <a:p>
                <a:endParaRPr lang="en-US"/>
              </a:p>
            </p:txBody>
          </p:sp>
          <p:sp>
            <p:nvSpPr>
              <p:cNvPr id="20908" name="Line 118"/>
              <p:cNvSpPr>
                <a:spLocks noChangeShapeType="1"/>
              </p:cNvSpPr>
              <p:nvPr/>
            </p:nvSpPr>
            <p:spPr bwMode="auto">
              <a:xfrm flipV="1">
                <a:off x="2671" y="1913"/>
                <a:ext cx="1" cy="8"/>
              </a:xfrm>
              <a:prstGeom prst="line">
                <a:avLst/>
              </a:prstGeom>
              <a:noFill/>
              <a:ln w="0">
                <a:solidFill>
                  <a:srgbClr val="C0C0C0"/>
                </a:solidFill>
                <a:round/>
                <a:headEnd/>
                <a:tailEnd/>
              </a:ln>
            </p:spPr>
            <p:txBody>
              <a:bodyPr/>
              <a:lstStyle/>
              <a:p>
                <a:endParaRPr lang="en-US"/>
              </a:p>
            </p:txBody>
          </p:sp>
          <p:sp>
            <p:nvSpPr>
              <p:cNvPr id="20909" name="Line 119"/>
              <p:cNvSpPr>
                <a:spLocks noChangeShapeType="1"/>
              </p:cNvSpPr>
              <p:nvPr/>
            </p:nvSpPr>
            <p:spPr bwMode="auto">
              <a:xfrm flipV="1">
                <a:off x="2671" y="1898"/>
                <a:ext cx="1" cy="8"/>
              </a:xfrm>
              <a:prstGeom prst="line">
                <a:avLst/>
              </a:prstGeom>
              <a:noFill/>
              <a:ln w="0">
                <a:solidFill>
                  <a:srgbClr val="C0C0C0"/>
                </a:solidFill>
                <a:round/>
                <a:headEnd/>
                <a:tailEnd/>
              </a:ln>
            </p:spPr>
            <p:txBody>
              <a:bodyPr/>
              <a:lstStyle/>
              <a:p>
                <a:endParaRPr lang="en-US"/>
              </a:p>
            </p:txBody>
          </p:sp>
          <p:sp>
            <p:nvSpPr>
              <p:cNvPr id="20910" name="Line 120"/>
              <p:cNvSpPr>
                <a:spLocks noChangeShapeType="1"/>
              </p:cNvSpPr>
              <p:nvPr/>
            </p:nvSpPr>
            <p:spPr bwMode="auto">
              <a:xfrm flipV="1">
                <a:off x="2671" y="1882"/>
                <a:ext cx="1" cy="8"/>
              </a:xfrm>
              <a:prstGeom prst="line">
                <a:avLst/>
              </a:prstGeom>
              <a:noFill/>
              <a:ln w="0">
                <a:solidFill>
                  <a:srgbClr val="C0C0C0"/>
                </a:solidFill>
                <a:round/>
                <a:headEnd/>
                <a:tailEnd/>
              </a:ln>
            </p:spPr>
            <p:txBody>
              <a:bodyPr/>
              <a:lstStyle/>
              <a:p>
                <a:endParaRPr lang="en-US"/>
              </a:p>
            </p:txBody>
          </p:sp>
          <p:sp>
            <p:nvSpPr>
              <p:cNvPr id="20911" name="Line 121"/>
              <p:cNvSpPr>
                <a:spLocks noChangeShapeType="1"/>
              </p:cNvSpPr>
              <p:nvPr/>
            </p:nvSpPr>
            <p:spPr bwMode="auto">
              <a:xfrm flipV="1">
                <a:off x="2671" y="1866"/>
                <a:ext cx="1" cy="8"/>
              </a:xfrm>
              <a:prstGeom prst="line">
                <a:avLst/>
              </a:prstGeom>
              <a:noFill/>
              <a:ln w="0">
                <a:solidFill>
                  <a:srgbClr val="C0C0C0"/>
                </a:solidFill>
                <a:round/>
                <a:headEnd/>
                <a:tailEnd/>
              </a:ln>
            </p:spPr>
            <p:txBody>
              <a:bodyPr/>
              <a:lstStyle/>
              <a:p>
                <a:endParaRPr lang="en-US"/>
              </a:p>
            </p:txBody>
          </p:sp>
          <p:sp>
            <p:nvSpPr>
              <p:cNvPr id="20912" name="Line 122"/>
              <p:cNvSpPr>
                <a:spLocks noChangeShapeType="1"/>
              </p:cNvSpPr>
              <p:nvPr/>
            </p:nvSpPr>
            <p:spPr bwMode="auto">
              <a:xfrm flipV="1">
                <a:off x="2671" y="1851"/>
                <a:ext cx="1" cy="8"/>
              </a:xfrm>
              <a:prstGeom prst="line">
                <a:avLst/>
              </a:prstGeom>
              <a:noFill/>
              <a:ln w="0">
                <a:solidFill>
                  <a:srgbClr val="C0C0C0"/>
                </a:solidFill>
                <a:round/>
                <a:headEnd/>
                <a:tailEnd/>
              </a:ln>
            </p:spPr>
            <p:txBody>
              <a:bodyPr/>
              <a:lstStyle/>
              <a:p>
                <a:endParaRPr lang="en-US"/>
              </a:p>
            </p:txBody>
          </p:sp>
          <p:sp>
            <p:nvSpPr>
              <p:cNvPr id="20913" name="Line 123"/>
              <p:cNvSpPr>
                <a:spLocks noChangeShapeType="1"/>
              </p:cNvSpPr>
              <p:nvPr/>
            </p:nvSpPr>
            <p:spPr bwMode="auto">
              <a:xfrm flipV="1">
                <a:off x="2671" y="1835"/>
                <a:ext cx="1" cy="8"/>
              </a:xfrm>
              <a:prstGeom prst="line">
                <a:avLst/>
              </a:prstGeom>
              <a:noFill/>
              <a:ln w="0">
                <a:solidFill>
                  <a:srgbClr val="C0C0C0"/>
                </a:solidFill>
                <a:round/>
                <a:headEnd/>
                <a:tailEnd/>
              </a:ln>
            </p:spPr>
            <p:txBody>
              <a:bodyPr/>
              <a:lstStyle/>
              <a:p>
                <a:endParaRPr lang="en-US"/>
              </a:p>
            </p:txBody>
          </p:sp>
          <p:sp>
            <p:nvSpPr>
              <p:cNvPr id="20914" name="Line 124"/>
              <p:cNvSpPr>
                <a:spLocks noChangeShapeType="1"/>
              </p:cNvSpPr>
              <p:nvPr/>
            </p:nvSpPr>
            <p:spPr bwMode="auto">
              <a:xfrm flipV="1">
                <a:off x="2671" y="1819"/>
                <a:ext cx="1" cy="8"/>
              </a:xfrm>
              <a:prstGeom prst="line">
                <a:avLst/>
              </a:prstGeom>
              <a:noFill/>
              <a:ln w="0">
                <a:solidFill>
                  <a:srgbClr val="C0C0C0"/>
                </a:solidFill>
                <a:round/>
                <a:headEnd/>
                <a:tailEnd/>
              </a:ln>
            </p:spPr>
            <p:txBody>
              <a:bodyPr/>
              <a:lstStyle/>
              <a:p>
                <a:endParaRPr lang="en-US"/>
              </a:p>
            </p:txBody>
          </p:sp>
          <p:sp>
            <p:nvSpPr>
              <p:cNvPr id="20915" name="Line 125"/>
              <p:cNvSpPr>
                <a:spLocks noChangeShapeType="1"/>
              </p:cNvSpPr>
              <p:nvPr/>
            </p:nvSpPr>
            <p:spPr bwMode="auto">
              <a:xfrm flipV="1">
                <a:off x="2671" y="1804"/>
                <a:ext cx="1" cy="7"/>
              </a:xfrm>
              <a:prstGeom prst="line">
                <a:avLst/>
              </a:prstGeom>
              <a:noFill/>
              <a:ln w="0">
                <a:solidFill>
                  <a:srgbClr val="C0C0C0"/>
                </a:solidFill>
                <a:round/>
                <a:headEnd/>
                <a:tailEnd/>
              </a:ln>
            </p:spPr>
            <p:txBody>
              <a:bodyPr/>
              <a:lstStyle/>
              <a:p>
                <a:endParaRPr lang="en-US"/>
              </a:p>
            </p:txBody>
          </p:sp>
          <p:sp>
            <p:nvSpPr>
              <p:cNvPr id="20916" name="Line 126"/>
              <p:cNvSpPr>
                <a:spLocks noChangeShapeType="1"/>
              </p:cNvSpPr>
              <p:nvPr/>
            </p:nvSpPr>
            <p:spPr bwMode="auto">
              <a:xfrm flipV="1">
                <a:off x="2671" y="1788"/>
                <a:ext cx="1" cy="8"/>
              </a:xfrm>
              <a:prstGeom prst="line">
                <a:avLst/>
              </a:prstGeom>
              <a:noFill/>
              <a:ln w="0">
                <a:solidFill>
                  <a:srgbClr val="C0C0C0"/>
                </a:solidFill>
                <a:round/>
                <a:headEnd/>
                <a:tailEnd/>
              </a:ln>
            </p:spPr>
            <p:txBody>
              <a:bodyPr/>
              <a:lstStyle/>
              <a:p>
                <a:endParaRPr lang="en-US"/>
              </a:p>
            </p:txBody>
          </p:sp>
          <p:sp>
            <p:nvSpPr>
              <p:cNvPr id="20917" name="Line 127"/>
              <p:cNvSpPr>
                <a:spLocks noChangeShapeType="1"/>
              </p:cNvSpPr>
              <p:nvPr/>
            </p:nvSpPr>
            <p:spPr bwMode="auto">
              <a:xfrm flipV="1">
                <a:off x="2671" y="1772"/>
                <a:ext cx="1" cy="8"/>
              </a:xfrm>
              <a:prstGeom prst="line">
                <a:avLst/>
              </a:prstGeom>
              <a:noFill/>
              <a:ln w="0">
                <a:solidFill>
                  <a:srgbClr val="C0C0C0"/>
                </a:solidFill>
                <a:round/>
                <a:headEnd/>
                <a:tailEnd/>
              </a:ln>
            </p:spPr>
            <p:txBody>
              <a:bodyPr/>
              <a:lstStyle/>
              <a:p>
                <a:endParaRPr lang="en-US"/>
              </a:p>
            </p:txBody>
          </p:sp>
          <p:sp>
            <p:nvSpPr>
              <p:cNvPr id="20918" name="Line 128"/>
              <p:cNvSpPr>
                <a:spLocks noChangeShapeType="1"/>
              </p:cNvSpPr>
              <p:nvPr/>
            </p:nvSpPr>
            <p:spPr bwMode="auto">
              <a:xfrm flipV="1">
                <a:off x="2671" y="1756"/>
                <a:ext cx="1" cy="8"/>
              </a:xfrm>
              <a:prstGeom prst="line">
                <a:avLst/>
              </a:prstGeom>
              <a:noFill/>
              <a:ln w="0">
                <a:solidFill>
                  <a:srgbClr val="C0C0C0"/>
                </a:solidFill>
                <a:round/>
                <a:headEnd/>
                <a:tailEnd/>
              </a:ln>
            </p:spPr>
            <p:txBody>
              <a:bodyPr/>
              <a:lstStyle/>
              <a:p>
                <a:endParaRPr lang="en-US"/>
              </a:p>
            </p:txBody>
          </p:sp>
          <p:sp>
            <p:nvSpPr>
              <p:cNvPr id="20919" name="Line 129"/>
              <p:cNvSpPr>
                <a:spLocks noChangeShapeType="1"/>
              </p:cNvSpPr>
              <p:nvPr/>
            </p:nvSpPr>
            <p:spPr bwMode="auto">
              <a:xfrm flipV="1">
                <a:off x="2671" y="1741"/>
                <a:ext cx="1" cy="8"/>
              </a:xfrm>
              <a:prstGeom prst="line">
                <a:avLst/>
              </a:prstGeom>
              <a:noFill/>
              <a:ln w="0">
                <a:solidFill>
                  <a:srgbClr val="C0C0C0"/>
                </a:solidFill>
                <a:round/>
                <a:headEnd/>
                <a:tailEnd/>
              </a:ln>
            </p:spPr>
            <p:txBody>
              <a:bodyPr/>
              <a:lstStyle/>
              <a:p>
                <a:endParaRPr lang="en-US"/>
              </a:p>
            </p:txBody>
          </p:sp>
          <p:sp>
            <p:nvSpPr>
              <p:cNvPr id="20920" name="Line 130"/>
              <p:cNvSpPr>
                <a:spLocks noChangeShapeType="1"/>
              </p:cNvSpPr>
              <p:nvPr/>
            </p:nvSpPr>
            <p:spPr bwMode="auto">
              <a:xfrm flipV="1">
                <a:off x="2671" y="1725"/>
                <a:ext cx="1" cy="8"/>
              </a:xfrm>
              <a:prstGeom prst="line">
                <a:avLst/>
              </a:prstGeom>
              <a:noFill/>
              <a:ln w="0">
                <a:solidFill>
                  <a:srgbClr val="C0C0C0"/>
                </a:solidFill>
                <a:round/>
                <a:headEnd/>
                <a:tailEnd/>
              </a:ln>
            </p:spPr>
            <p:txBody>
              <a:bodyPr/>
              <a:lstStyle/>
              <a:p>
                <a:endParaRPr lang="en-US"/>
              </a:p>
            </p:txBody>
          </p:sp>
          <p:sp>
            <p:nvSpPr>
              <p:cNvPr id="20921" name="Line 131"/>
              <p:cNvSpPr>
                <a:spLocks noChangeShapeType="1"/>
              </p:cNvSpPr>
              <p:nvPr/>
            </p:nvSpPr>
            <p:spPr bwMode="auto">
              <a:xfrm flipV="1">
                <a:off x="2671" y="1709"/>
                <a:ext cx="1" cy="8"/>
              </a:xfrm>
              <a:prstGeom prst="line">
                <a:avLst/>
              </a:prstGeom>
              <a:noFill/>
              <a:ln w="0">
                <a:solidFill>
                  <a:srgbClr val="C0C0C0"/>
                </a:solidFill>
                <a:round/>
                <a:headEnd/>
                <a:tailEnd/>
              </a:ln>
            </p:spPr>
            <p:txBody>
              <a:bodyPr/>
              <a:lstStyle/>
              <a:p>
                <a:endParaRPr lang="en-US"/>
              </a:p>
            </p:txBody>
          </p:sp>
          <p:sp>
            <p:nvSpPr>
              <p:cNvPr id="20922" name="Line 132"/>
              <p:cNvSpPr>
                <a:spLocks noChangeShapeType="1"/>
              </p:cNvSpPr>
              <p:nvPr/>
            </p:nvSpPr>
            <p:spPr bwMode="auto">
              <a:xfrm flipV="1">
                <a:off x="2671" y="1694"/>
                <a:ext cx="1" cy="8"/>
              </a:xfrm>
              <a:prstGeom prst="line">
                <a:avLst/>
              </a:prstGeom>
              <a:noFill/>
              <a:ln w="0">
                <a:solidFill>
                  <a:srgbClr val="C0C0C0"/>
                </a:solidFill>
                <a:round/>
                <a:headEnd/>
                <a:tailEnd/>
              </a:ln>
            </p:spPr>
            <p:txBody>
              <a:bodyPr/>
              <a:lstStyle/>
              <a:p>
                <a:endParaRPr lang="en-US"/>
              </a:p>
            </p:txBody>
          </p:sp>
          <p:sp>
            <p:nvSpPr>
              <p:cNvPr id="20923" name="Line 133"/>
              <p:cNvSpPr>
                <a:spLocks noChangeShapeType="1"/>
              </p:cNvSpPr>
              <p:nvPr/>
            </p:nvSpPr>
            <p:spPr bwMode="auto">
              <a:xfrm flipV="1">
                <a:off x="2671" y="1678"/>
                <a:ext cx="1" cy="8"/>
              </a:xfrm>
              <a:prstGeom prst="line">
                <a:avLst/>
              </a:prstGeom>
              <a:noFill/>
              <a:ln w="0">
                <a:solidFill>
                  <a:srgbClr val="C0C0C0"/>
                </a:solidFill>
                <a:round/>
                <a:headEnd/>
                <a:tailEnd/>
              </a:ln>
            </p:spPr>
            <p:txBody>
              <a:bodyPr/>
              <a:lstStyle/>
              <a:p>
                <a:endParaRPr lang="en-US"/>
              </a:p>
            </p:txBody>
          </p:sp>
          <p:sp>
            <p:nvSpPr>
              <p:cNvPr id="20924" name="Line 134"/>
              <p:cNvSpPr>
                <a:spLocks noChangeShapeType="1"/>
              </p:cNvSpPr>
              <p:nvPr/>
            </p:nvSpPr>
            <p:spPr bwMode="auto">
              <a:xfrm flipV="1">
                <a:off x="2671" y="1662"/>
                <a:ext cx="1" cy="8"/>
              </a:xfrm>
              <a:prstGeom prst="line">
                <a:avLst/>
              </a:prstGeom>
              <a:noFill/>
              <a:ln w="0">
                <a:solidFill>
                  <a:srgbClr val="C0C0C0"/>
                </a:solidFill>
                <a:round/>
                <a:headEnd/>
                <a:tailEnd/>
              </a:ln>
            </p:spPr>
            <p:txBody>
              <a:bodyPr/>
              <a:lstStyle/>
              <a:p>
                <a:endParaRPr lang="en-US"/>
              </a:p>
            </p:txBody>
          </p:sp>
          <p:sp>
            <p:nvSpPr>
              <p:cNvPr id="20925" name="Line 135"/>
              <p:cNvSpPr>
                <a:spLocks noChangeShapeType="1"/>
              </p:cNvSpPr>
              <p:nvPr/>
            </p:nvSpPr>
            <p:spPr bwMode="auto">
              <a:xfrm flipV="1">
                <a:off x="2671" y="1647"/>
                <a:ext cx="1" cy="7"/>
              </a:xfrm>
              <a:prstGeom prst="line">
                <a:avLst/>
              </a:prstGeom>
              <a:noFill/>
              <a:ln w="0">
                <a:solidFill>
                  <a:srgbClr val="C0C0C0"/>
                </a:solidFill>
                <a:round/>
                <a:headEnd/>
                <a:tailEnd/>
              </a:ln>
            </p:spPr>
            <p:txBody>
              <a:bodyPr/>
              <a:lstStyle/>
              <a:p>
                <a:endParaRPr lang="en-US"/>
              </a:p>
            </p:txBody>
          </p:sp>
          <p:sp>
            <p:nvSpPr>
              <p:cNvPr id="20926" name="Line 136"/>
              <p:cNvSpPr>
                <a:spLocks noChangeShapeType="1"/>
              </p:cNvSpPr>
              <p:nvPr/>
            </p:nvSpPr>
            <p:spPr bwMode="auto">
              <a:xfrm flipV="1">
                <a:off x="2671" y="1631"/>
                <a:ext cx="1" cy="8"/>
              </a:xfrm>
              <a:prstGeom prst="line">
                <a:avLst/>
              </a:prstGeom>
              <a:noFill/>
              <a:ln w="0">
                <a:solidFill>
                  <a:srgbClr val="C0C0C0"/>
                </a:solidFill>
                <a:round/>
                <a:headEnd/>
                <a:tailEnd/>
              </a:ln>
            </p:spPr>
            <p:txBody>
              <a:bodyPr/>
              <a:lstStyle/>
              <a:p>
                <a:endParaRPr lang="en-US"/>
              </a:p>
            </p:txBody>
          </p:sp>
          <p:sp>
            <p:nvSpPr>
              <p:cNvPr id="20927" name="Line 137"/>
              <p:cNvSpPr>
                <a:spLocks noChangeShapeType="1"/>
              </p:cNvSpPr>
              <p:nvPr/>
            </p:nvSpPr>
            <p:spPr bwMode="auto">
              <a:xfrm flipV="1">
                <a:off x="2671" y="1615"/>
                <a:ext cx="1" cy="8"/>
              </a:xfrm>
              <a:prstGeom prst="line">
                <a:avLst/>
              </a:prstGeom>
              <a:noFill/>
              <a:ln w="0">
                <a:solidFill>
                  <a:srgbClr val="C0C0C0"/>
                </a:solidFill>
                <a:round/>
                <a:headEnd/>
                <a:tailEnd/>
              </a:ln>
            </p:spPr>
            <p:txBody>
              <a:bodyPr/>
              <a:lstStyle/>
              <a:p>
                <a:endParaRPr lang="en-US"/>
              </a:p>
            </p:txBody>
          </p:sp>
          <p:sp>
            <p:nvSpPr>
              <p:cNvPr id="20928" name="Line 138"/>
              <p:cNvSpPr>
                <a:spLocks noChangeShapeType="1"/>
              </p:cNvSpPr>
              <p:nvPr/>
            </p:nvSpPr>
            <p:spPr bwMode="auto">
              <a:xfrm flipV="1">
                <a:off x="2671" y="1599"/>
                <a:ext cx="1" cy="8"/>
              </a:xfrm>
              <a:prstGeom prst="line">
                <a:avLst/>
              </a:prstGeom>
              <a:noFill/>
              <a:ln w="0">
                <a:solidFill>
                  <a:srgbClr val="C0C0C0"/>
                </a:solidFill>
                <a:round/>
                <a:headEnd/>
                <a:tailEnd/>
              </a:ln>
            </p:spPr>
            <p:txBody>
              <a:bodyPr/>
              <a:lstStyle/>
              <a:p>
                <a:endParaRPr lang="en-US"/>
              </a:p>
            </p:txBody>
          </p:sp>
          <p:sp>
            <p:nvSpPr>
              <p:cNvPr id="20929" name="Line 139"/>
              <p:cNvSpPr>
                <a:spLocks noChangeShapeType="1"/>
              </p:cNvSpPr>
              <p:nvPr/>
            </p:nvSpPr>
            <p:spPr bwMode="auto">
              <a:xfrm flipV="1">
                <a:off x="2671" y="1584"/>
                <a:ext cx="1" cy="8"/>
              </a:xfrm>
              <a:prstGeom prst="line">
                <a:avLst/>
              </a:prstGeom>
              <a:noFill/>
              <a:ln w="0">
                <a:solidFill>
                  <a:srgbClr val="C0C0C0"/>
                </a:solidFill>
                <a:round/>
                <a:headEnd/>
                <a:tailEnd/>
              </a:ln>
            </p:spPr>
            <p:txBody>
              <a:bodyPr/>
              <a:lstStyle/>
              <a:p>
                <a:endParaRPr lang="en-US"/>
              </a:p>
            </p:txBody>
          </p:sp>
          <p:sp>
            <p:nvSpPr>
              <p:cNvPr id="20930" name="Line 140"/>
              <p:cNvSpPr>
                <a:spLocks noChangeShapeType="1"/>
              </p:cNvSpPr>
              <p:nvPr/>
            </p:nvSpPr>
            <p:spPr bwMode="auto">
              <a:xfrm flipV="1">
                <a:off x="2671" y="1568"/>
                <a:ext cx="1" cy="8"/>
              </a:xfrm>
              <a:prstGeom prst="line">
                <a:avLst/>
              </a:prstGeom>
              <a:noFill/>
              <a:ln w="0">
                <a:solidFill>
                  <a:srgbClr val="C0C0C0"/>
                </a:solidFill>
                <a:round/>
                <a:headEnd/>
                <a:tailEnd/>
              </a:ln>
            </p:spPr>
            <p:txBody>
              <a:bodyPr/>
              <a:lstStyle/>
              <a:p>
                <a:endParaRPr lang="en-US"/>
              </a:p>
            </p:txBody>
          </p:sp>
          <p:sp>
            <p:nvSpPr>
              <p:cNvPr id="20931" name="Line 141"/>
              <p:cNvSpPr>
                <a:spLocks noChangeShapeType="1"/>
              </p:cNvSpPr>
              <p:nvPr/>
            </p:nvSpPr>
            <p:spPr bwMode="auto">
              <a:xfrm flipV="1">
                <a:off x="2671" y="1552"/>
                <a:ext cx="1" cy="8"/>
              </a:xfrm>
              <a:prstGeom prst="line">
                <a:avLst/>
              </a:prstGeom>
              <a:noFill/>
              <a:ln w="0">
                <a:solidFill>
                  <a:srgbClr val="C0C0C0"/>
                </a:solidFill>
                <a:round/>
                <a:headEnd/>
                <a:tailEnd/>
              </a:ln>
            </p:spPr>
            <p:txBody>
              <a:bodyPr/>
              <a:lstStyle/>
              <a:p>
                <a:endParaRPr lang="en-US"/>
              </a:p>
            </p:txBody>
          </p:sp>
          <p:sp>
            <p:nvSpPr>
              <p:cNvPr id="20932" name="Line 142"/>
              <p:cNvSpPr>
                <a:spLocks noChangeShapeType="1"/>
              </p:cNvSpPr>
              <p:nvPr/>
            </p:nvSpPr>
            <p:spPr bwMode="auto">
              <a:xfrm flipV="1">
                <a:off x="2671" y="1537"/>
                <a:ext cx="1" cy="8"/>
              </a:xfrm>
              <a:prstGeom prst="line">
                <a:avLst/>
              </a:prstGeom>
              <a:noFill/>
              <a:ln w="0">
                <a:solidFill>
                  <a:srgbClr val="C0C0C0"/>
                </a:solidFill>
                <a:round/>
                <a:headEnd/>
                <a:tailEnd/>
              </a:ln>
            </p:spPr>
            <p:txBody>
              <a:bodyPr/>
              <a:lstStyle/>
              <a:p>
                <a:endParaRPr lang="en-US"/>
              </a:p>
            </p:txBody>
          </p:sp>
          <p:sp>
            <p:nvSpPr>
              <p:cNvPr id="20933" name="Line 143"/>
              <p:cNvSpPr>
                <a:spLocks noChangeShapeType="1"/>
              </p:cNvSpPr>
              <p:nvPr/>
            </p:nvSpPr>
            <p:spPr bwMode="auto">
              <a:xfrm flipV="1">
                <a:off x="2671" y="1521"/>
                <a:ext cx="1" cy="8"/>
              </a:xfrm>
              <a:prstGeom prst="line">
                <a:avLst/>
              </a:prstGeom>
              <a:noFill/>
              <a:ln w="0">
                <a:solidFill>
                  <a:srgbClr val="C0C0C0"/>
                </a:solidFill>
                <a:round/>
                <a:headEnd/>
                <a:tailEnd/>
              </a:ln>
            </p:spPr>
            <p:txBody>
              <a:bodyPr/>
              <a:lstStyle/>
              <a:p>
                <a:endParaRPr lang="en-US"/>
              </a:p>
            </p:txBody>
          </p:sp>
          <p:sp>
            <p:nvSpPr>
              <p:cNvPr id="20934" name="Line 144"/>
              <p:cNvSpPr>
                <a:spLocks noChangeShapeType="1"/>
              </p:cNvSpPr>
              <p:nvPr/>
            </p:nvSpPr>
            <p:spPr bwMode="auto">
              <a:xfrm flipV="1">
                <a:off x="2671" y="1505"/>
                <a:ext cx="1" cy="8"/>
              </a:xfrm>
              <a:prstGeom prst="line">
                <a:avLst/>
              </a:prstGeom>
              <a:noFill/>
              <a:ln w="0">
                <a:solidFill>
                  <a:srgbClr val="C0C0C0"/>
                </a:solidFill>
                <a:round/>
                <a:headEnd/>
                <a:tailEnd/>
              </a:ln>
            </p:spPr>
            <p:txBody>
              <a:bodyPr/>
              <a:lstStyle/>
              <a:p>
                <a:endParaRPr lang="en-US"/>
              </a:p>
            </p:txBody>
          </p:sp>
          <p:sp>
            <p:nvSpPr>
              <p:cNvPr id="20935" name="Line 145"/>
              <p:cNvSpPr>
                <a:spLocks noChangeShapeType="1"/>
              </p:cNvSpPr>
              <p:nvPr/>
            </p:nvSpPr>
            <p:spPr bwMode="auto">
              <a:xfrm flipV="1">
                <a:off x="2671" y="1490"/>
                <a:ext cx="1" cy="7"/>
              </a:xfrm>
              <a:prstGeom prst="line">
                <a:avLst/>
              </a:prstGeom>
              <a:noFill/>
              <a:ln w="0">
                <a:solidFill>
                  <a:srgbClr val="C0C0C0"/>
                </a:solidFill>
                <a:round/>
                <a:headEnd/>
                <a:tailEnd/>
              </a:ln>
            </p:spPr>
            <p:txBody>
              <a:bodyPr/>
              <a:lstStyle/>
              <a:p>
                <a:endParaRPr lang="en-US"/>
              </a:p>
            </p:txBody>
          </p:sp>
          <p:sp>
            <p:nvSpPr>
              <p:cNvPr id="20936" name="Line 146"/>
              <p:cNvSpPr>
                <a:spLocks noChangeShapeType="1"/>
              </p:cNvSpPr>
              <p:nvPr/>
            </p:nvSpPr>
            <p:spPr bwMode="auto">
              <a:xfrm flipV="1">
                <a:off x="2671" y="1474"/>
                <a:ext cx="1" cy="8"/>
              </a:xfrm>
              <a:prstGeom prst="line">
                <a:avLst/>
              </a:prstGeom>
              <a:noFill/>
              <a:ln w="0">
                <a:solidFill>
                  <a:srgbClr val="C0C0C0"/>
                </a:solidFill>
                <a:round/>
                <a:headEnd/>
                <a:tailEnd/>
              </a:ln>
            </p:spPr>
            <p:txBody>
              <a:bodyPr/>
              <a:lstStyle/>
              <a:p>
                <a:endParaRPr lang="en-US"/>
              </a:p>
            </p:txBody>
          </p:sp>
          <p:sp>
            <p:nvSpPr>
              <p:cNvPr id="20937" name="Line 147"/>
              <p:cNvSpPr>
                <a:spLocks noChangeShapeType="1"/>
              </p:cNvSpPr>
              <p:nvPr/>
            </p:nvSpPr>
            <p:spPr bwMode="auto">
              <a:xfrm flipV="1">
                <a:off x="2671" y="1458"/>
                <a:ext cx="1" cy="8"/>
              </a:xfrm>
              <a:prstGeom prst="line">
                <a:avLst/>
              </a:prstGeom>
              <a:noFill/>
              <a:ln w="0">
                <a:solidFill>
                  <a:srgbClr val="C0C0C0"/>
                </a:solidFill>
                <a:round/>
                <a:headEnd/>
                <a:tailEnd/>
              </a:ln>
            </p:spPr>
            <p:txBody>
              <a:bodyPr/>
              <a:lstStyle/>
              <a:p>
                <a:endParaRPr lang="en-US"/>
              </a:p>
            </p:txBody>
          </p:sp>
          <p:sp>
            <p:nvSpPr>
              <p:cNvPr id="20938" name="Line 148"/>
              <p:cNvSpPr>
                <a:spLocks noChangeShapeType="1"/>
              </p:cNvSpPr>
              <p:nvPr/>
            </p:nvSpPr>
            <p:spPr bwMode="auto">
              <a:xfrm flipV="1">
                <a:off x="2671" y="1442"/>
                <a:ext cx="1" cy="8"/>
              </a:xfrm>
              <a:prstGeom prst="line">
                <a:avLst/>
              </a:prstGeom>
              <a:noFill/>
              <a:ln w="0">
                <a:solidFill>
                  <a:srgbClr val="C0C0C0"/>
                </a:solidFill>
                <a:round/>
                <a:headEnd/>
                <a:tailEnd/>
              </a:ln>
            </p:spPr>
            <p:txBody>
              <a:bodyPr/>
              <a:lstStyle/>
              <a:p>
                <a:endParaRPr lang="en-US"/>
              </a:p>
            </p:txBody>
          </p:sp>
          <p:sp>
            <p:nvSpPr>
              <p:cNvPr id="20939" name="Line 149"/>
              <p:cNvSpPr>
                <a:spLocks noChangeShapeType="1"/>
              </p:cNvSpPr>
              <p:nvPr/>
            </p:nvSpPr>
            <p:spPr bwMode="auto">
              <a:xfrm flipV="1">
                <a:off x="2671" y="1427"/>
                <a:ext cx="1" cy="8"/>
              </a:xfrm>
              <a:prstGeom prst="line">
                <a:avLst/>
              </a:prstGeom>
              <a:noFill/>
              <a:ln w="0">
                <a:solidFill>
                  <a:srgbClr val="C0C0C0"/>
                </a:solidFill>
                <a:round/>
                <a:headEnd/>
                <a:tailEnd/>
              </a:ln>
            </p:spPr>
            <p:txBody>
              <a:bodyPr/>
              <a:lstStyle/>
              <a:p>
                <a:endParaRPr lang="en-US"/>
              </a:p>
            </p:txBody>
          </p:sp>
          <p:sp>
            <p:nvSpPr>
              <p:cNvPr id="20940" name="Line 150"/>
              <p:cNvSpPr>
                <a:spLocks noChangeShapeType="1"/>
              </p:cNvSpPr>
              <p:nvPr/>
            </p:nvSpPr>
            <p:spPr bwMode="auto">
              <a:xfrm flipV="1">
                <a:off x="2671" y="1411"/>
                <a:ext cx="1" cy="8"/>
              </a:xfrm>
              <a:prstGeom prst="line">
                <a:avLst/>
              </a:prstGeom>
              <a:noFill/>
              <a:ln w="0">
                <a:solidFill>
                  <a:srgbClr val="C0C0C0"/>
                </a:solidFill>
                <a:round/>
                <a:headEnd/>
                <a:tailEnd/>
              </a:ln>
            </p:spPr>
            <p:txBody>
              <a:bodyPr/>
              <a:lstStyle/>
              <a:p>
                <a:endParaRPr lang="en-US"/>
              </a:p>
            </p:txBody>
          </p:sp>
          <p:sp>
            <p:nvSpPr>
              <p:cNvPr id="20941" name="Line 151"/>
              <p:cNvSpPr>
                <a:spLocks noChangeShapeType="1"/>
              </p:cNvSpPr>
              <p:nvPr/>
            </p:nvSpPr>
            <p:spPr bwMode="auto">
              <a:xfrm flipV="1">
                <a:off x="2671" y="1395"/>
                <a:ext cx="1" cy="8"/>
              </a:xfrm>
              <a:prstGeom prst="line">
                <a:avLst/>
              </a:prstGeom>
              <a:noFill/>
              <a:ln w="0">
                <a:solidFill>
                  <a:srgbClr val="C0C0C0"/>
                </a:solidFill>
                <a:round/>
                <a:headEnd/>
                <a:tailEnd/>
              </a:ln>
            </p:spPr>
            <p:txBody>
              <a:bodyPr/>
              <a:lstStyle/>
              <a:p>
                <a:endParaRPr lang="en-US"/>
              </a:p>
            </p:txBody>
          </p:sp>
          <p:sp>
            <p:nvSpPr>
              <p:cNvPr id="20942" name="Line 152"/>
              <p:cNvSpPr>
                <a:spLocks noChangeShapeType="1"/>
              </p:cNvSpPr>
              <p:nvPr/>
            </p:nvSpPr>
            <p:spPr bwMode="auto">
              <a:xfrm flipV="1">
                <a:off x="2671" y="1380"/>
                <a:ext cx="1" cy="8"/>
              </a:xfrm>
              <a:prstGeom prst="line">
                <a:avLst/>
              </a:prstGeom>
              <a:noFill/>
              <a:ln w="0">
                <a:solidFill>
                  <a:srgbClr val="C0C0C0"/>
                </a:solidFill>
                <a:round/>
                <a:headEnd/>
                <a:tailEnd/>
              </a:ln>
            </p:spPr>
            <p:txBody>
              <a:bodyPr/>
              <a:lstStyle/>
              <a:p>
                <a:endParaRPr lang="en-US"/>
              </a:p>
            </p:txBody>
          </p:sp>
          <p:sp>
            <p:nvSpPr>
              <p:cNvPr id="20943" name="Line 153"/>
              <p:cNvSpPr>
                <a:spLocks noChangeShapeType="1"/>
              </p:cNvSpPr>
              <p:nvPr/>
            </p:nvSpPr>
            <p:spPr bwMode="auto">
              <a:xfrm flipV="1">
                <a:off x="2671" y="1364"/>
                <a:ext cx="1" cy="8"/>
              </a:xfrm>
              <a:prstGeom prst="line">
                <a:avLst/>
              </a:prstGeom>
              <a:noFill/>
              <a:ln w="0">
                <a:solidFill>
                  <a:srgbClr val="C0C0C0"/>
                </a:solidFill>
                <a:round/>
                <a:headEnd/>
                <a:tailEnd/>
              </a:ln>
            </p:spPr>
            <p:txBody>
              <a:bodyPr/>
              <a:lstStyle/>
              <a:p>
                <a:endParaRPr lang="en-US"/>
              </a:p>
            </p:txBody>
          </p:sp>
          <p:sp>
            <p:nvSpPr>
              <p:cNvPr id="20944" name="Line 154"/>
              <p:cNvSpPr>
                <a:spLocks noChangeShapeType="1"/>
              </p:cNvSpPr>
              <p:nvPr/>
            </p:nvSpPr>
            <p:spPr bwMode="auto">
              <a:xfrm flipV="1">
                <a:off x="2671" y="1348"/>
                <a:ext cx="1" cy="8"/>
              </a:xfrm>
              <a:prstGeom prst="line">
                <a:avLst/>
              </a:prstGeom>
              <a:noFill/>
              <a:ln w="0">
                <a:solidFill>
                  <a:srgbClr val="C0C0C0"/>
                </a:solidFill>
                <a:round/>
                <a:headEnd/>
                <a:tailEnd/>
              </a:ln>
            </p:spPr>
            <p:txBody>
              <a:bodyPr/>
              <a:lstStyle/>
              <a:p>
                <a:endParaRPr lang="en-US"/>
              </a:p>
            </p:txBody>
          </p:sp>
          <p:sp>
            <p:nvSpPr>
              <p:cNvPr id="20945" name="Line 155"/>
              <p:cNvSpPr>
                <a:spLocks noChangeShapeType="1"/>
              </p:cNvSpPr>
              <p:nvPr/>
            </p:nvSpPr>
            <p:spPr bwMode="auto">
              <a:xfrm flipV="1">
                <a:off x="2671" y="1333"/>
                <a:ext cx="1" cy="7"/>
              </a:xfrm>
              <a:prstGeom prst="line">
                <a:avLst/>
              </a:prstGeom>
              <a:noFill/>
              <a:ln w="0">
                <a:solidFill>
                  <a:srgbClr val="C0C0C0"/>
                </a:solidFill>
                <a:round/>
                <a:headEnd/>
                <a:tailEnd/>
              </a:ln>
            </p:spPr>
            <p:txBody>
              <a:bodyPr/>
              <a:lstStyle/>
              <a:p>
                <a:endParaRPr lang="en-US"/>
              </a:p>
            </p:txBody>
          </p:sp>
          <p:sp>
            <p:nvSpPr>
              <p:cNvPr id="20946" name="Line 156"/>
              <p:cNvSpPr>
                <a:spLocks noChangeShapeType="1"/>
              </p:cNvSpPr>
              <p:nvPr/>
            </p:nvSpPr>
            <p:spPr bwMode="auto">
              <a:xfrm flipV="1">
                <a:off x="2671" y="1317"/>
                <a:ext cx="1" cy="8"/>
              </a:xfrm>
              <a:prstGeom prst="line">
                <a:avLst/>
              </a:prstGeom>
              <a:noFill/>
              <a:ln w="0">
                <a:solidFill>
                  <a:srgbClr val="C0C0C0"/>
                </a:solidFill>
                <a:round/>
                <a:headEnd/>
                <a:tailEnd/>
              </a:ln>
            </p:spPr>
            <p:txBody>
              <a:bodyPr/>
              <a:lstStyle/>
              <a:p>
                <a:endParaRPr lang="en-US"/>
              </a:p>
            </p:txBody>
          </p:sp>
          <p:sp>
            <p:nvSpPr>
              <p:cNvPr id="20947" name="Line 157"/>
              <p:cNvSpPr>
                <a:spLocks noChangeShapeType="1"/>
              </p:cNvSpPr>
              <p:nvPr/>
            </p:nvSpPr>
            <p:spPr bwMode="auto">
              <a:xfrm flipV="1">
                <a:off x="2671" y="1301"/>
                <a:ext cx="1" cy="8"/>
              </a:xfrm>
              <a:prstGeom prst="line">
                <a:avLst/>
              </a:prstGeom>
              <a:noFill/>
              <a:ln w="0">
                <a:solidFill>
                  <a:srgbClr val="C0C0C0"/>
                </a:solidFill>
                <a:round/>
                <a:headEnd/>
                <a:tailEnd/>
              </a:ln>
            </p:spPr>
            <p:txBody>
              <a:bodyPr/>
              <a:lstStyle/>
              <a:p>
                <a:endParaRPr lang="en-US"/>
              </a:p>
            </p:txBody>
          </p:sp>
          <p:sp>
            <p:nvSpPr>
              <p:cNvPr id="20948" name="Line 158"/>
              <p:cNvSpPr>
                <a:spLocks noChangeShapeType="1"/>
              </p:cNvSpPr>
              <p:nvPr/>
            </p:nvSpPr>
            <p:spPr bwMode="auto">
              <a:xfrm flipV="1">
                <a:off x="2671" y="1285"/>
                <a:ext cx="1" cy="8"/>
              </a:xfrm>
              <a:prstGeom prst="line">
                <a:avLst/>
              </a:prstGeom>
              <a:noFill/>
              <a:ln w="0">
                <a:solidFill>
                  <a:srgbClr val="C0C0C0"/>
                </a:solidFill>
                <a:round/>
                <a:headEnd/>
                <a:tailEnd/>
              </a:ln>
            </p:spPr>
            <p:txBody>
              <a:bodyPr/>
              <a:lstStyle/>
              <a:p>
                <a:endParaRPr lang="en-US"/>
              </a:p>
            </p:txBody>
          </p:sp>
          <p:sp>
            <p:nvSpPr>
              <p:cNvPr id="20949" name="Line 159"/>
              <p:cNvSpPr>
                <a:spLocks noChangeShapeType="1"/>
              </p:cNvSpPr>
              <p:nvPr/>
            </p:nvSpPr>
            <p:spPr bwMode="auto">
              <a:xfrm flipV="1">
                <a:off x="2671" y="1270"/>
                <a:ext cx="1" cy="8"/>
              </a:xfrm>
              <a:prstGeom prst="line">
                <a:avLst/>
              </a:prstGeom>
              <a:noFill/>
              <a:ln w="0">
                <a:solidFill>
                  <a:srgbClr val="C0C0C0"/>
                </a:solidFill>
                <a:round/>
                <a:headEnd/>
                <a:tailEnd/>
              </a:ln>
            </p:spPr>
            <p:txBody>
              <a:bodyPr/>
              <a:lstStyle/>
              <a:p>
                <a:endParaRPr lang="en-US"/>
              </a:p>
            </p:txBody>
          </p:sp>
          <p:sp>
            <p:nvSpPr>
              <p:cNvPr id="20950" name="Line 160"/>
              <p:cNvSpPr>
                <a:spLocks noChangeShapeType="1"/>
              </p:cNvSpPr>
              <p:nvPr/>
            </p:nvSpPr>
            <p:spPr bwMode="auto">
              <a:xfrm flipV="1">
                <a:off x="2671" y="1254"/>
                <a:ext cx="1" cy="8"/>
              </a:xfrm>
              <a:prstGeom prst="line">
                <a:avLst/>
              </a:prstGeom>
              <a:noFill/>
              <a:ln w="0">
                <a:solidFill>
                  <a:srgbClr val="C0C0C0"/>
                </a:solidFill>
                <a:round/>
                <a:headEnd/>
                <a:tailEnd/>
              </a:ln>
            </p:spPr>
            <p:txBody>
              <a:bodyPr/>
              <a:lstStyle/>
              <a:p>
                <a:endParaRPr lang="en-US"/>
              </a:p>
            </p:txBody>
          </p:sp>
          <p:sp>
            <p:nvSpPr>
              <p:cNvPr id="20951" name="Line 161"/>
              <p:cNvSpPr>
                <a:spLocks noChangeShapeType="1"/>
              </p:cNvSpPr>
              <p:nvPr/>
            </p:nvSpPr>
            <p:spPr bwMode="auto">
              <a:xfrm flipV="1">
                <a:off x="2671" y="1238"/>
                <a:ext cx="1" cy="8"/>
              </a:xfrm>
              <a:prstGeom prst="line">
                <a:avLst/>
              </a:prstGeom>
              <a:noFill/>
              <a:ln w="0">
                <a:solidFill>
                  <a:srgbClr val="C0C0C0"/>
                </a:solidFill>
                <a:round/>
                <a:headEnd/>
                <a:tailEnd/>
              </a:ln>
            </p:spPr>
            <p:txBody>
              <a:bodyPr/>
              <a:lstStyle/>
              <a:p>
                <a:endParaRPr lang="en-US"/>
              </a:p>
            </p:txBody>
          </p:sp>
          <p:sp>
            <p:nvSpPr>
              <p:cNvPr id="20952" name="Line 162"/>
              <p:cNvSpPr>
                <a:spLocks noChangeShapeType="1"/>
              </p:cNvSpPr>
              <p:nvPr/>
            </p:nvSpPr>
            <p:spPr bwMode="auto">
              <a:xfrm flipV="1">
                <a:off x="2671" y="1223"/>
                <a:ext cx="1" cy="8"/>
              </a:xfrm>
              <a:prstGeom prst="line">
                <a:avLst/>
              </a:prstGeom>
              <a:noFill/>
              <a:ln w="0">
                <a:solidFill>
                  <a:srgbClr val="C0C0C0"/>
                </a:solidFill>
                <a:round/>
                <a:headEnd/>
                <a:tailEnd/>
              </a:ln>
            </p:spPr>
            <p:txBody>
              <a:bodyPr/>
              <a:lstStyle/>
              <a:p>
                <a:endParaRPr lang="en-US"/>
              </a:p>
            </p:txBody>
          </p:sp>
          <p:sp>
            <p:nvSpPr>
              <p:cNvPr id="20953" name="Line 163"/>
              <p:cNvSpPr>
                <a:spLocks noChangeShapeType="1"/>
              </p:cNvSpPr>
              <p:nvPr/>
            </p:nvSpPr>
            <p:spPr bwMode="auto">
              <a:xfrm flipV="1">
                <a:off x="2671" y="1207"/>
                <a:ext cx="1" cy="8"/>
              </a:xfrm>
              <a:prstGeom prst="line">
                <a:avLst/>
              </a:prstGeom>
              <a:noFill/>
              <a:ln w="0">
                <a:solidFill>
                  <a:srgbClr val="C0C0C0"/>
                </a:solidFill>
                <a:round/>
                <a:headEnd/>
                <a:tailEnd/>
              </a:ln>
            </p:spPr>
            <p:txBody>
              <a:bodyPr/>
              <a:lstStyle/>
              <a:p>
                <a:endParaRPr lang="en-US"/>
              </a:p>
            </p:txBody>
          </p:sp>
          <p:sp>
            <p:nvSpPr>
              <p:cNvPr id="20954" name="Line 164"/>
              <p:cNvSpPr>
                <a:spLocks noChangeShapeType="1"/>
              </p:cNvSpPr>
              <p:nvPr/>
            </p:nvSpPr>
            <p:spPr bwMode="auto">
              <a:xfrm flipV="1">
                <a:off x="2671" y="1191"/>
                <a:ext cx="1" cy="8"/>
              </a:xfrm>
              <a:prstGeom prst="line">
                <a:avLst/>
              </a:prstGeom>
              <a:noFill/>
              <a:ln w="0">
                <a:solidFill>
                  <a:srgbClr val="C0C0C0"/>
                </a:solidFill>
                <a:round/>
                <a:headEnd/>
                <a:tailEnd/>
              </a:ln>
            </p:spPr>
            <p:txBody>
              <a:bodyPr/>
              <a:lstStyle/>
              <a:p>
                <a:endParaRPr lang="en-US"/>
              </a:p>
            </p:txBody>
          </p:sp>
          <p:sp>
            <p:nvSpPr>
              <p:cNvPr id="20955" name="Line 165"/>
              <p:cNvSpPr>
                <a:spLocks noChangeShapeType="1"/>
              </p:cNvSpPr>
              <p:nvPr/>
            </p:nvSpPr>
            <p:spPr bwMode="auto">
              <a:xfrm flipV="1">
                <a:off x="2671" y="1176"/>
                <a:ext cx="1" cy="7"/>
              </a:xfrm>
              <a:prstGeom prst="line">
                <a:avLst/>
              </a:prstGeom>
              <a:noFill/>
              <a:ln w="0">
                <a:solidFill>
                  <a:srgbClr val="C0C0C0"/>
                </a:solidFill>
                <a:round/>
                <a:headEnd/>
                <a:tailEnd/>
              </a:ln>
            </p:spPr>
            <p:txBody>
              <a:bodyPr/>
              <a:lstStyle/>
              <a:p>
                <a:endParaRPr lang="en-US"/>
              </a:p>
            </p:txBody>
          </p:sp>
          <p:sp>
            <p:nvSpPr>
              <p:cNvPr id="20956" name="Line 166"/>
              <p:cNvSpPr>
                <a:spLocks noChangeShapeType="1"/>
              </p:cNvSpPr>
              <p:nvPr/>
            </p:nvSpPr>
            <p:spPr bwMode="auto">
              <a:xfrm flipV="1">
                <a:off x="2671" y="1160"/>
                <a:ext cx="1" cy="8"/>
              </a:xfrm>
              <a:prstGeom prst="line">
                <a:avLst/>
              </a:prstGeom>
              <a:noFill/>
              <a:ln w="0">
                <a:solidFill>
                  <a:srgbClr val="C0C0C0"/>
                </a:solidFill>
                <a:round/>
                <a:headEnd/>
                <a:tailEnd/>
              </a:ln>
            </p:spPr>
            <p:txBody>
              <a:bodyPr/>
              <a:lstStyle/>
              <a:p>
                <a:endParaRPr lang="en-US"/>
              </a:p>
            </p:txBody>
          </p:sp>
          <p:sp>
            <p:nvSpPr>
              <p:cNvPr id="20957" name="Line 167"/>
              <p:cNvSpPr>
                <a:spLocks noChangeShapeType="1"/>
              </p:cNvSpPr>
              <p:nvPr/>
            </p:nvSpPr>
            <p:spPr bwMode="auto">
              <a:xfrm flipV="1">
                <a:off x="2671" y="1144"/>
                <a:ext cx="1" cy="8"/>
              </a:xfrm>
              <a:prstGeom prst="line">
                <a:avLst/>
              </a:prstGeom>
              <a:noFill/>
              <a:ln w="0">
                <a:solidFill>
                  <a:srgbClr val="C0C0C0"/>
                </a:solidFill>
                <a:round/>
                <a:headEnd/>
                <a:tailEnd/>
              </a:ln>
            </p:spPr>
            <p:txBody>
              <a:bodyPr/>
              <a:lstStyle/>
              <a:p>
                <a:endParaRPr lang="en-US"/>
              </a:p>
            </p:txBody>
          </p:sp>
          <p:sp>
            <p:nvSpPr>
              <p:cNvPr id="20958" name="Line 168"/>
              <p:cNvSpPr>
                <a:spLocks noChangeShapeType="1"/>
              </p:cNvSpPr>
              <p:nvPr/>
            </p:nvSpPr>
            <p:spPr bwMode="auto">
              <a:xfrm flipV="1">
                <a:off x="2671" y="1128"/>
                <a:ext cx="1" cy="8"/>
              </a:xfrm>
              <a:prstGeom prst="line">
                <a:avLst/>
              </a:prstGeom>
              <a:noFill/>
              <a:ln w="0">
                <a:solidFill>
                  <a:srgbClr val="C0C0C0"/>
                </a:solidFill>
                <a:round/>
                <a:headEnd/>
                <a:tailEnd/>
              </a:ln>
            </p:spPr>
            <p:txBody>
              <a:bodyPr/>
              <a:lstStyle/>
              <a:p>
                <a:endParaRPr lang="en-US"/>
              </a:p>
            </p:txBody>
          </p:sp>
          <p:sp>
            <p:nvSpPr>
              <p:cNvPr id="20959" name="Line 169"/>
              <p:cNvSpPr>
                <a:spLocks noChangeShapeType="1"/>
              </p:cNvSpPr>
              <p:nvPr/>
            </p:nvSpPr>
            <p:spPr bwMode="auto">
              <a:xfrm flipV="1">
                <a:off x="2671" y="1113"/>
                <a:ext cx="1" cy="8"/>
              </a:xfrm>
              <a:prstGeom prst="line">
                <a:avLst/>
              </a:prstGeom>
              <a:noFill/>
              <a:ln w="0">
                <a:solidFill>
                  <a:srgbClr val="C0C0C0"/>
                </a:solidFill>
                <a:round/>
                <a:headEnd/>
                <a:tailEnd/>
              </a:ln>
            </p:spPr>
            <p:txBody>
              <a:bodyPr/>
              <a:lstStyle/>
              <a:p>
                <a:endParaRPr lang="en-US"/>
              </a:p>
            </p:txBody>
          </p:sp>
          <p:sp>
            <p:nvSpPr>
              <p:cNvPr id="20960" name="Line 170"/>
              <p:cNvSpPr>
                <a:spLocks noChangeShapeType="1"/>
              </p:cNvSpPr>
              <p:nvPr/>
            </p:nvSpPr>
            <p:spPr bwMode="auto">
              <a:xfrm flipV="1">
                <a:off x="2671" y="1097"/>
                <a:ext cx="1" cy="8"/>
              </a:xfrm>
              <a:prstGeom prst="line">
                <a:avLst/>
              </a:prstGeom>
              <a:noFill/>
              <a:ln w="0">
                <a:solidFill>
                  <a:srgbClr val="C0C0C0"/>
                </a:solidFill>
                <a:round/>
                <a:headEnd/>
                <a:tailEnd/>
              </a:ln>
            </p:spPr>
            <p:txBody>
              <a:bodyPr/>
              <a:lstStyle/>
              <a:p>
                <a:endParaRPr lang="en-US"/>
              </a:p>
            </p:txBody>
          </p:sp>
          <p:sp>
            <p:nvSpPr>
              <p:cNvPr id="20961" name="Line 171"/>
              <p:cNvSpPr>
                <a:spLocks noChangeShapeType="1"/>
              </p:cNvSpPr>
              <p:nvPr/>
            </p:nvSpPr>
            <p:spPr bwMode="auto">
              <a:xfrm flipV="1">
                <a:off x="2671" y="1081"/>
                <a:ext cx="1" cy="8"/>
              </a:xfrm>
              <a:prstGeom prst="line">
                <a:avLst/>
              </a:prstGeom>
              <a:noFill/>
              <a:ln w="0">
                <a:solidFill>
                  <a:srgbClr val="C0C0C0"/>
                </a:solidFill>
                <a:round/>
                <a:headEnd/>
                <a:tailEnd/>
              </a:ln>
            </p:spPr>
            <p:txBody>
              <a:bodyPr/>
              <a:lstStyle/>
              <a:p>
                <a:endParaRPr lang="en-US"/>
              </a:p>
            </p:txBody>
          </p:sp>
          <p:sp>
            <p:nvSpPr>
              <p:cNvPr id="20962" name="Line 172"/>
              <p:cNvSpPr>
                <a:spLocks noChangeShapeType="1"/>
              </p:cNvSpPr>
              <p:nvPr/>
            </p:nvSpPr>
            <p:spPr bwMode="auto">
              <a:xfrm flipV="1">
                <a:off x="2671" y="1066"/>
                <a:ext cx="1" cy="7"/>
              </a:xfrm>
              <a:prstGeom prst="line">
                <a:avLst/>
              </a:prstGeom>
              <a:noFill/>
              <a:ln w="0">
                <a:solidFill>
                  <a:srgbClr val="C0C0C0"/>
                </a:solidFill>
                <a:round/>
                <a:headEnd/>
                <a:tailEnd/>
              </a:ln>
            </p:spPr>
            <p:txBody>
              <a:bodyPr/>
              <a:lstStyle/>
              <a:p>
                <a:endParaRPr lang="en-US"/>
              </a:p>
            </p:txBody>
          </p:sp>
          <p:sp>
            <p:nvSpPr>
              <p:cNvPr id="20963" name="Line 173"/>
              <p:cNvSpPr>
                <a:spLocks noChangeShapeType="1"/>
              </p:cNvSpPr>
              <p:nvPr/>
            </p:nvSpPr>
            <p:spPr bwMode="auto">
              <a:xfrm flipV="1">
                <a:off x="2671" y="1050"/>
                <a:ext cx="1" cy="8"/>
              </a:xfrm>
              <a:prstGeom prst="line">
                <a:avLst/>
              </a:prstGeom>
              <a:noFill/>
              <a:ln w="0">
                <a:solidFill>
                  <a:srgbClr val="C0C0C0"/>
                </a:solidFill>
                <a:round/>
                <a:headEnd/>
                <a:tailEnd/>
              </a:ln>
            </p:spPr>
            <p:txBody>
              <a:bodyPr/>
              <a:lstStyle/>
              <a:p>
                <a:endParaRPr lang="en-US"/>
              </a:p>
            </p:txBody>
          </p:sp>
          <p:sp>
            <p:nvSpPr>
              <p:cNvPr id="20964" name="Line 174"/>
              <p:cNvSpPr>
                <a:spLocks noChangeShapeType="1"/>
              </p:cNvSpPr>
              <p:nvPr/>
            </p:nvSpPr>
            <p:spPr bwMode="auto">
              <a:xfrm flipV="1">
                <a:off x="2671" y="1034"/>
                <a:ext cx="1" cy="8"/>
              </a:xfrm>
              <a:prstGeom prst="line">
                <a:avLst/>
              </a:prstGeom>
              <a:noFill/>
              <a:ln w="0">
                <a:solidFill>
                  <a:srgbClr val="C0C0C0"/>
                </a:solidFill>
                <a:round/>
                <a:headEnd/>
                <a:tailEnd/>
              </a:ln>
            </p:spPr>
            <p:txBody>
              <a:bodyPr/>
              <a:lstStyle/>
              <a:p>
                <a:endParaRPr lang="en-US"/>
              </a:p>
            </p:txBody>
          </p:sp>
          <p:sp>
            <p:nvSpPr>
              <p:cNvPr id="20965" name="Line 175"/>
              <p:cNvSpPr>
                <a:spLocks noChangeShapeType="1"/>
              </p:cNvSpPr>
              <p:nvPr/>
            </p:nvSpPr>
            <p:spPr bwMode="auto">
              <a:xfrm flipV="1">
                <a:off x="2671" y="1019"/>
                <a:ext cx="1" cy="7"/>
              </a:xfrm>
              <a:prstGeom prst="line">
                <a:avLst/>
              </a:prstGeom>
              <a:noFill/>
              <a:ln w="0">
                <a:solidFill>
                  <a:srgbClr val="C0C0C0"/>
                </a:solidFill>
                <a:round/>
                <a:headEnd/>
                <a:tailEnd/>
              </a:ln>
            </p:spPr>
            <p:txBody>
              <a:bodyPr/>
              <a:lstStyle/>
              <a:p>
                <a:endParaRPr lang="en-US"/>
              </a:p>
            </p:txBody>
          </p:sp>
          <p:sp>
            <p:nvSpPr>
              <p:cNvPr id="20966" name="Line 176"/>
              <p:cNvSpPr>
                <a:spLocks noChangeShapeType="1"/>
              </p:cNvSpPr>
              <p:nvPr/>
            </p:nvSpPr>
            <p:spPr bwMode="auto">
              <a:xfrm flipV="1">
                <a:off x="2671" y="1003"/>
                <a:ext cx="1" cy="8"/>
              </a:xfrm>
              <a:prstGeom prst="line">
                <a:avLst/>
              </a:prstGeom>
              <a:noFill/>
              <a:ln w="0">
                <a:solidFill>
                  <a:srgbClr val="C0C0C0"/>
                </a:solidFill>
                <a:round/>
                <a:headEnd/>
                <a:tailEnd/>
              </a:ln>
            </p:spPr>
            <p:txBody>
              <a:bodyPr/>
              <a:lstStyle/>
              <a:p>
                <a:endParaRPr lang="en-US"/>
              </a:p>
            </p:txBody>
          </p:sp>
          <p:sp>
            <p:nvSpPr>
              <p:cNvPr id="20967" name="Line 177"/>
              <p:cNvSpPr>
                <a:spLocks noChangeShapeType="1"/>
              </p:cNvSpPr>
              <p:nvPr/>
            </p:nvSpPr>
            <p:spPr bwMode="auto">
              <a:xfrm flipV="1">
                <a:off x="2671" y="987"/>
                <a:ext cx="1" cy="8"/>
              </a:xfrm>
              <a:prstGeom prst="line">
                <a:avLst/>
              </a:prstGeom>
              <a:noFill/>
              <a:ln w="0">
                <a:solidFill>
                  <a:srgbClr val="C0C0C0"/>
                </a:solidFill>
                <a:round/>
                <a:headEnd/>
                <a:tailEnd/>
              </a:ln>
            </p:spPr>
            <p:txBody>
              <a:bodyPr/>
              <a:lstStyle/>
              <a:p>
                <a:endParaRPr lang="en-US"/>
              </a:p>
            </p:txBody>
          </p:sp>
          <p:sp>
            <p:nvSpPr>
              <p:cNvPr id="20968" name="Line 178"/>
              <p:cNvSpPr>
                <a:spLocks noChangeShapeType="1"/>
              </p:cNvSpPr>
              <p:nvPr/>
            </p:nvSpPr>
            <p:spPr bwMode="auto">
              <a:xfrm flipV="1">
                <a:off x="2671" y="971"/>
                <a:ext cx="1" cy="8"/>
              </a:xfrm>
              <a:prstGeom prst="line">
                <a:avLst/>
              </a:prstGeom>
              <a:noFill/>
              <a:ln w="0">
                <a:solidFill>
                  <a:srgbClr val="C0C0C0"/>
                </a:solidFill>
                <a:round/>
                <a:headEnd/>
                <a:tailEnd/>
              </a:ln>
            </p:spPr>
            <p:txBody>
              <a:bodyPr/>
              <a:lstStyle/>
              <a:p>
                <a:endParaRPr lang="en-US"/>
              </a:p>
            </p:txBody>
          </p:sp>
          <p:sp>
            <p:nvSpPr>
              <p:cNvPr id="20969" name="Line 179"/>
              <p:cNvSpPr>
                <a:spLocks noChangeShapeType="1"/>
              </p:cNvSpPr>
              <p:nvPr/>
            </p:nvSpPr>
            <p:spPr bwMode="auto">
              <a:xfrm flipV="1">
                <a:off x="2671" y="956"/>
                <a:ext cx="1" cy="8"/>
              </a:xfrm>
              <a:prstGeom prst="line">
                <a:avLst/>
              </a:prstGeom>
              <a:noFill/>
              <a:ln w="0">
                <a:solidFill>
                  <a:srgbClr val="C0C0C0"/>
                </a:solidFill>
                <a:round/>
                <a:headEnd/>
                <a:tailEnd/>
              </a:ln>
            </p:spPr>
            <p:txBody>
              <a:bodyPr/>
              <a:lstStyle/>
              <a:p>
                <a:endParaRPr lang="en-US"/>
              </a:p>
            </p:txBody>
          </p:sp>
          <p:sp>
            <p:nvSpPr>
              <p:cNvPr id="20970" name="Line 180"/>
              <p:cNvSpPr>
                <a:spLocks noChangeShapeType="1"/>
              </p:cNvSpPr>
              <p:nvPr/>
            </p:nvSpPr>
            <p:spPr bwMode="auto">
              <a:xfrm flipV="1">
                <a:off x="2671" y="940"/>
                <a:ext cx="1" cy="8"/>
              </a:xfrm>
              <a:prstGeom prst="line">
                <a:avLst/>
              </a:prstGeom>
              <a:noFill/>
              <a:ln w="0">
                <a:solidFill>
                  <a:srgbClr val="C0C0C0"/>
                </a:solidFill>
                <a:round/>
                <a:headEnd/>
                <a:tailEnd/>
              </a:ln>
            </p:spPr>
            <p:txBody>
              <a:bodyPr/>
              <a:lstStyle/>
              <a:p>
                <a:endParaRPr lang="en-US"/>
              </a:p>
            </p:txBody>
          </p:sp>
          <p:sp>
            <p:nvSpPr>
              <p:cNvPr id="20971" name="Line 181"/>
              <p:cNvSpPr>
                <a:spLocks noChangeShapeType="1"/>
              </p:cNvSpPr>
              <p:nvPr/>
            </p:nvSpPr>
            <p:spPr bwMode="auto">
              <a:xfrm flipV="1">
                <a:off x="2671" y="924"/>
                <a:ext cx="1" cy="8"/>
              </a:xfrm>
              <a:prstGeom prst="line">
                <a:avLst/>
              </a:prstGeom>
              <a:noFill/>
              <a:ln w="0">
                <a:solidFill>
                  <a:srgbClr val="C0C0C0"/>
                </a:solidFill>
                <a:round/>
                <a:headEnd/>
                <a:tailEnd/>
              </a:ln>
            </p:spPr>
            <p:txBody>
              <a:bodyPr/>
              <a:lstStyle/>
              <a:p>
                <a:endParaRPr lang="en-US"/>
              </a:p>
            </p:txBody>
          </p:sp>
          <p:sp>
            <p:nvSpPr>
              <p:cNvPr id="20972" name="Line 182"/>
              <p:cNvSpPr>
                <a:spLocks noChangeShapeType="1"/>
              </p:cNvSpPr>
              <p:nvPr/>
            </p:nvSpPr>
            <p:spPr bwMode="auto">
              <a:xfrm flipV="1">
                <a:off x="2671" y="909"/>
                <a:ext cx="1" cy="7"/>
              </a:xfrm>
              <a:prstGeom prst="line">
                <a:avLst/>
              </a:prstGeom>
              <a:noFill/>
              <a:ln w="0">
                <a:solidFill>
                  <a:srgbClr val="C0C0C0"/>
                </a:solidFill>
                <a:round/>
                <a:headEnd/>
                <a:tailEnd/>
              </a:ln>
            </p:spPr>
            <p:txBody>
              <a:bodyPr/>
              <a:lstStyle/>
              <a:p>
                <a:endParaRPr lang="en-US"/>
              </a:p>
            </p:txBody>
          </p:sp>
          <p:sp>
            <p:nvSpPr>
              <p:cNvPr id="20973" name="Line 183"/>
              <p:cNvSpPr>
                <a:spLocks noChangeShapeType="1"/>
              </p:cNvSpPr>
              <p:nvPr/>
            </p:nvSpPr>
            <p:spPr bwMode="auto">
              <a:xfrm flipV="1">
                <a:off x="2671" y="893"/>
                <a:ext cx="1" cy="8"/>
              </a:xfrm>
              <a:prstGeom prst="line">
                <a:avLst/>
              </a:prstGeom>
              <a:noFill/>
              <a:ln w="0">
                <a:solidFill>
                  <a:srgbClr val="C0C0C0"/>
                </a:solidFill>
                <a:round/>
                <a:headEnd/>
                <a:tailEnd/>
              </a:ln>
            </p:spPr>
            <p:txBody>
              <a:bodyPr/>
              <a:lstStyle/>
              <a:p>
                <a:endParaRPr lang="en-US"/>
              </a:p>
            </p:txBody>
          </p:sp>
          <p:sp>
            <p:nvSpPr>
              <p:cNvPr id="20974" name="Line 184"/>
              <p:cNvSpPr>
                <a:spLocks noChangeShapeType="1"/>
              </p:cNvSpPr>
              <p:nvPr/>
            </p:nvSpPr>
            <p:spPr bwMode="auto">
              <a:xfrm flipV="1">
                <a:off x="2671" y="877"/>
                <a:ext cx="1" cy="8"/>
              </a:xfrm>
              <a:prstGeom prst="line">
                <a:avLst/>
              </a:prstGeom>
              <a:noFill/>
              <a:ln w="0">
                <a:solidFill>
                  <a:srgbClr val="C0C0C0"/>
                </a:solidFill>
                <a:round/>
                <a:headEnd/>
                <a:tailEnd/>
              </a:ln>
            </p:spPr>
            <p:txBody>
              <a:bodyPr/>
              <a:lstStyle/>
              <a:p>
                <a:endParaRPr lang="en-US"/>
              </a:p>
            </p:txBody>
          </p:sp>
          <p:sp>
            <p:nvSpPr>
              <p:cNvPr id="20975" name="Line 185"/>
              <p:cNvSpPr>
                <a:spLocks noChangeShapeType="1"/>
              </p:cNvSpPr>
              <p:nvPr/>
            </p:nvSpPr>
            <p:spPr bwMode="auto">
              <a:xfrm flipV="1">
                <a:off x="2671" y="862"/>
                <a:ext cx="1" cy="7"/>
              </a:xfrm>
              <a:prstGeom prst="line">
                <a:avLst/>
              </a:prstGeom>
              <a:noFill/>
              <a:ln w="0">
                <a:solidFill>
                  <a:srgbClr val="C0C0C0"/>
                </a:solidFill>
                <a:round/>
                <a:headEnd/>
                <a:tailEnd/>
              </a:ln>
            </p:spPr>
            <p:txBody>
              <a:bodyPr/>
              <a:lstStyle/>
              <a:p>
                <a:endParaRPr lang="en-US"/>
              </a:p>
            </p:txBody>
          </p:sp>
          <p:sp>
            <p:nvSpPr>
              <p:cNvPr id="20976" name="Line 186"/>
              <p:cNvSpPr>
                <a:spLocks noChangeShapeType="1"/>
              </p:cNvSpPr>
              <p:nvPr/>
            </p:nvSpPr>
            <p:spPr bwMode="auto">
              <a:xfrm flipV="1">
                <a:off x="2671" y="846"/>
                <a:ext cx="1" cy="8"/>
              </a:xfrm>
              <a:prstGeom prst="line">
                <a:avLst/>
              </a:prstGeom>
              <a:noFill/>
              <a:ln w="0">
                <a:solidFill>
                  <a:srgbClr val="C0C0C0"/>
                </a:solidFill>
                <a:round/>
                <a:headEnd/>
                <a:tailEnd/>
              </a:ln>
            </p:spPr>
            <p:txBody>
              <a:bodyPr/>
              <a:lstStyle/>
              <a:p>
                <a:endParaRPr lang="en-US"/>
              </a:p>
            </p:txBody>
          </p:sp>
          <p:sp>
            <p:nvSpPr>
              <p:cNvPr id="20977" name="Line 187"/>
              <p:cNvSpPr>
                <a:spLocks noChangeShapeType="1"/>
              </p:cNvSpPr>
              <p:nvPr/>
            </p:nvSpPr>
            <p:spPr bwMode="auto">
              <a:xfrm flipV="1">
                <a:off x="2671" y="830"/>
                <a:ext cx="1" cy="8"/>
              </a:xfrm>
              <a:prstGeom prst="line">
                <a:avLst/>
              </a:prstGeom>
              <a:noFill/>
              <a:ln w="0">
                <a:solidFill>
                  <a:srgbClr val="C0C0C0"/>
                </a:solidFill>
                <a:round/>
                <a:headEnd/>
                <a:tailEnd/>
              </a:ln>
            </p:spPr>
            <p:txBody>
              <a:bodyPr/>
              <a:lstStyle/>
              <a:p>
                <a:endParaRPr lang="en-US"/>
              </a:p>
            </p:txBody>
          </p:sp>
          <p:sp>
            <p:nvSpPr>
              <p:cNvPr id="20978" name="Line 188"/>
              <p:cNvSpPr>
                <a:spLocks noChangeShapeType="1"/>
              </p:cNvSpPr>
              <p:nvPr/>
            </p:nvSpPr>
            <p:spPr bwMode="auto">
              <a:xfrm flipV="1">
                <a:off x="2671" y="814"/>
                <a:ext cx="1" cy="8"/>
              </a:xfrm>
              <a:prstGeom prst="line">
                <a:avLst/>
              </a:prstGeom>
              <a:noFill/>
              <a:ln w="0">
                <a:solidFill>
                  <a:srgbClr val="C0C0C0"/>
                </a:solidFill>
                <a:round/>
                <a:headEnd/>
                <a:tailEnd/>
              </a:ln>
            </p:spPr>
            <p:txBody>
              <a:bodyPr/>
              <a:lstStyle/>
              <a:p>
                <a:endParaRPr lang="en-US"/>
              </a:p>
            </p:txBody>
          </p:sp>
          <p:sp>
            <p:nvSpPr>
              <p:cNvPr id="20979" name="Line 189"/>
              <p:cNvSpPr>
                <a:spLocks noChangeShapeType="1"/>
              </p:cNvSpPr>
              <p:nvPr/>
            </p:nvSpPr>
            <p:spPr bwMode="auto">
              <a:xfrm flipV="1">
                <a:off x="2671" y="799"/>
                <a:ext cx="1" cy="8"/>
              </a:xfrm>
              <a:prstGeom prst="line">
                <a:avLst/>
              </a:prstGeom>
              <a:noFill/>
              <a:ln w="0">
                <a:solidFill>
                  <a:srgbClr val="C0C0C0"/>
                </a:solidFill>
                <a:round/>
                <a:headEnd/>
                <a:tailEnd/>
              </a:ln>
            </p:spPr>
            <p:txBody>
              <a:bodyPr/>
              <a:lstStyle/>
              <a:p>
                <a:endParaRPr lang="en-US"/>
              </a:p>
            </p:txBody>
          </p:sp>
          <p:sp>
            <p:nvSpPr>
              <p:cNvPr id="20980" name="Line 190"/>
              <p:cNvSpPr>
                <a:spLocks noChangeShapeType="1"/>
              </p:cNvSpPr>
              <p:nvPr/>
            </p:nvSpPr>
            <p:spPr bwMode="auto">
              <a:xfrm flipV="1">
                <a:off x="2671" y="783"/>
                <a:ext cx="1" cy="8"/>
              </a:xfrm>
              <a:prstGeom prst="line">
                <a:avLst/>
              </a:prstGeom>
              <a:noFill/>
              <a:ln w="0">
                <a:solidFill>
                  <a:srgbClr val="C0C0C0"/>
                </a:solidFill>
                <a:round/>
                <a:headEnd/>
                <a:tailEnd/>
              </a:ln>
            </p:spPr>
            <p:txBody>
              <a:bodyPr/>
              <a:lstStyle/>
              <a:p>
                <a:endParaRPr lang="en-US"/>
              </a:p>
            </p:txBody>
          </p:sp>
          <p:sp>
            <p:nvSpPr>
              <p:cNvPr id="20981" name="Line 191"/>
              <p:cNvSpPr>
                <a:spLocks noChangeShapeType="1"/>
              </p:cNvSpPr>
              <p:nvPr/>
            </p:nvSpPr>
            <p:spPr bwMode="auto">
              <a:xfrm flipV="1">
                <a:off x="2671" y="767"/>
                <a:ext cx="1" cy="8"/>
              </a:xfrm>
              <a:prstGeom prst="line">
                <a:avLst/>
              </a:prstGeom>
              <a:noFill/>
              <a:ln w="0">
                <a:solidFill>
                  <a:srgbClr val="C0C0C0"/>
                </a:solidFill>
                <a:round/>
                <a:headEnd/>
                <a:tailEnd/>
              </a:ln>
            </p:spPr>
            <p:txBody>
              <a:bodyPr/>
              <a:lstStyle/>
              <a:p>
                <a:endParaRPr lang="en-US"/>
              </a:p>
            </p:txBody>
          </p:sp>
          <p:sp>
            <p:nvSpPr>
              <p:cNvPr id="20982" name="Line 192"/>
              <p:cNvSpPr>
                <a:spLocks noChangeShapeType="1"/>
              </p:cNvSpPr>
              <p:nvPr/>
            </p:nvSpPr>
            <p:spPr bwMode="auto">
              <a:xfrm flipV="1">
                <a:off x="2671" y="752"/>
                <a:ext cx="1" cy="7"/>
              </a:xfrm>
              <a:prstGeom prst="line">
                <a:avLst/>
              </a:prstGeom>
              <a:noFill/>
              <a:ln w="0">
                <a:solidFill>
                  <a:srgbClr val="C0C0C0"/>
                </a:solidFill>
                <a:round/>
                <a:headEnd/>
                <a:tailEnd/>
              </a:ln>
            </p:spPr>
            <p:txBody>
              <a:bodyPr/>
              <a:lstStyle/>
              <a:p>
                <a:endParaRPr lang="en-US"/>
              </a:p>
            </p:txBody>
          </p:sp>
          <p:sp>
            <p:nvSpPr>
              <p:cNvPr id="20983" name="Line 193"/>
              <p:cNvSpPr>
                <a:spLocks noChangeShapeType="1"/>
              </p:cNvSpPr>
              <p:nvPr/>
            </p:nvSpPr>
            <p:spPr bwMode="auto">
              <a:xfrm flipV="1">
                <a:off x="2671" y="736"/>
                <a:ext cx="1" cy="8"/>
              </a:xfrm>
              <a:prstGeom prst="line">
                <a:avLst/>
              </a:prstGeom>
              <a:noFill/>
              <a:ln w="0">
                <a:solidFill>
                  <a:srgbClr val="C0C0C0"/>
                </a:solidFill>
                <a:round/>
                <a:headEnd/>
                <a:tailEnd/>
              </a:ln>
            </p:spPr>
            <p:txBody>
              <a:bodyPr/>
              <a:lstStyle/>
              <a:p>
                <a:endParaRPr lang="en-US"/>
              </a:p>
            </p:txBody>
          </p:sp>
          <p:sp>
            <p:nvSpPr>
              <p:cNvPr id="20984" name="Line 194"/>
              <p:cNvSpPr>
                <a:spLocks noChangeShapeType="1"/>
              </p:cNvSpPr>
              <p:nvPr/>
            </p:nvSpPr>
            <p:spPr bwMode="auto">
              <a:xfrm flipV="1">
                <a:off x="2671" y="720"/>
                <a:ext cx="1" cy="8"/>
              </a:xfrm>
              <a:prstGeom prst="line">
                <a:avLst/>
              </a:prstGeom>
              <a:noFill/>
              <a:ln w="0">
                <a:solidFill>
                  <a:srgbClr val="C0C0C0"/>
                </a:solidFill>
                <a:round/>
                <a:headEnd/>
                <a:tailEnd/>
              </a:ln>
            </p:spPr>
            <p:txBody>
              <a:bodyPr/>
              <a:lstStyle/>
              <a:p>
                <a:endParaRPr lang="en-US"/>
              </a:p>
            </p:txBody>
          </p:sp>
          <p:sp>
            <p:nvSpPr>
              <p:cNvPr id="20985" name="Line 195"/>
              <p:cNvSpPr>
                <a:spLocks noChangeShapeType="1"/>
              </p:cNvSpPr>
              <p:nvPr/>
            </p:nvSpPr>
            <p:spPr bwMode="auto">
              <a:xfrm flipV="1">
                <a:off x="2671" y="705"/>
                <a:ext cx="1" cy="7"/>
              </a:xfrm>
              <a:prstGeom prst="line">
                <a:avLst/>
              </a:prstGeom>
              <a:noFill/>
              <a:ln w="0">
                <a:solidFill>
                  <a:srgbClr val="C0C0C0"/>
                </a:solidFill>
                <a:round/>
                <a:headEnd/>
                <a:tailEnd/>
              </a:ln>
            </p:spPr>
            <p:txBody>
              <a:bodyPr/>
              <a:lstStyle/>
              <a:p>
                <a:endParaRPr lang="en-US"/>
              </a:p>
            </p:txBody>
          </p:sp>
          <p:sp>
            <p:nvSpPr>
              <p:cNvPr id="20986" name="Line 196"/>
              <p:cNvSpPr>
                <a:spLocks noChangeShapeType="1"/>
              </p:cNvSpPr>
              <p:nvPr/>
            </p:nvSpPr>
            <p:spPr bwMode="auto">
              <a:xfrm flipV="1">
                <a:off x="2671" y="689"/>
                <a:ext cx="1" cy="8"/>
              </a:xfrm>
              <a:prstGeom prst="line">
                <a:avLst/>
              </a:prstGeom>
              <a:noFill/>
              <a:ln w="0">
                <a:solidFill>
                  <a:srgbClr val="C0C0C0"/>
                </a:solidFill>
                <a:round/>
                <a:headEnd/>
                <a:tailEnd/>
              </a:ln>
            </p:spPr>
            <p:txBody>
              <a:bodyPr/>
              <a:lstStyle/>
              <a:p>
                <a:endParaRPr lang="en-US"/>
              </a:p>
            </p:txBody>
          </p:sp>
          <p:sp>
            <p:nvSpPr>
              <p:cNvPr id="20987" name="Line 197"/>
              <p:cNvSpPr>
                <a:spLocks noChangeShapeType="1"/>
              </p:cNvSpPr>
              <p:nvPr/>
            </p:nvSpPr>
            <p:spPr bwMode="auto">
              <a:xfrm flipV="1">
                <a:off x="2671" y="673"/>
                <a:ext cx="1" cy="8"/>
              </a:xfrm>
              <a:prstGeom prst="line">
                <a:avLst/>
              </a:prstGeom>
              <a:noFill/>
              <a:ln w="0">
                <a:solidFill>
                  <a:srgbClr val="C0C0C0"/>
                </a:solidFill>
                <a:round/>
                <a:headEnd/>
                <a:tailEnd/>
              </a:ln>
            </p:spPr>
            <p:txBody>
              <a:bodyPr/>
              <a:lstStyle/>
              <a:p>
                <a:endParaRPr lang="en-US"/>
              </a:p>
            </p:txBody>
          </p:sp>
          <p:sp>
            <p:nvSpPr>
              <p:cNvPr id="20988" name="Line 198"/>
              <p:cNvSpPr>
                <a:spLocks noChangeShapeType="1"/>
              </p:cNvSpPr>
              <p:nvPr/>
            </p:nvSpPr>
            <p:spPr bwMode="auto">
              <a:xfrm flipV="1">
                <a:off x="2671" y="657"/>
                <a:ext cx="1" cy="8"/>
              </a:xfrm>
              <a:prstGeom prst="line">
                <a:avLst/>
              </a:prstGeom>
              <a:noFill/>
              <a:ln w="0">
                <a:solidFill>
                  <a:srgbClr val="C0C0C0"/>
                </a:solidFill>
                <a:round/>
                <a:headEnd/>
                <a:tailEnd/>
              </a:ln>
            </p:spPr>
            <p:txBody>
              <a:bodyPr/>
              <a:lstStyle/>
              <a:p>
                <a:endParaRPr lang="en-US"/>
              </a:p>
            </p:txBody>
          </p:sp>
          <p:sp>
            <p:nvSpPr>
              <p:cNvPr id="20989" name="Line 199"/>
              <p:cNvSpPr>
                <a:spLocks noChangeShapeType="1"/>
              </p:cNvSpPr>
              <p:nvPr/>
            </p:nvSpPr>
            <p:spPr bwMode="auto">
              <a:xfrm flipV="1">
                <a:off x="2671" y="642"/>
                <a:ext cx="1" cy="8"/>
              </a:xfrm>
              <a:prstGeom prst="line">
                <a:avLst/>
              </a:prstGeom>
              <a:noFill/>
              <a:ln w="0">
                <a:solidFill>
                  <a:srgbClr val="C0C0C0"/>
                </a:solidFill>
                <a:round/>
                <a:headEnd/>
                <a:tailEnd/>
              </a:ln>
            </p:spPr>
            <p:txBody>
              <a:bodyPr/>
              <a:lstStyle/>
              <a:p>
                <a:endParaRPr lang="en-US"/>
              </a:p>
            </p:txBody>
          </p:sp>
          <p:sp>
            <p:nvSpPr>
              <p:cNvPr id="20990" name="Line 200"/>
              <p:cNvSpPr>
                <a:spLocks noChangeShapeType="1"/>
              </p:cNvSpPr>
              <p:nvPr/>
            </p:nvSpPr>
            <p:spPr bwMode="auto">
              <a:xfrm flipV="1">
                <a:off x="2671" y="626"/>
                <a:ext cx="1" cy="8"/>
              </a:xfrm>
              <a:prstGeom prst="line">
                <a:avLst/>
              </a:prstGeom>
              <a:noFill/>
              <a:ln w="0">
                <a:solidFill>
                  <a:srgbClr val="C0C0C0"/>
                </a:solidFill>
                <a:round/>
                <a:headEnd/>
                <a:tailEnd/>
              </a:ln>
            </p:spPr>
            <p:txBody>
              <a:bodyPr/>
              <a:lstStyle/>
              <a:p>
                <a:endParaRPr lang="en-US"/>
              </a:p>
            </p:txBody>
          </p:sp>
          <p:sp>
            <p:nvSpPr>
              <p:cNvPr id="20991" name="Line 201"/>
              <p:cNvSpPr>
                <a:spLocks noChangeShapeType="1"/>
              </p:cNvSpPr>
              <p:nvPr/>
            </p:nvSpPr>
            <p:spPr bwMode="auto">
              <a:xfrm flipV="1">
                <a:off x="2671" y="610"/>
                <a:ext cx="1" cy="8"/>
              </a:xfrm>
              <a:prstGeom prst="line">
                <a:avLst/>
              </a:prstGeom>
              <a:noFill/>
              <a:ln w="0">
                <a:solidFill>
                  <a:srgbClr val="C0C0C0"/>
                </a:solidFill>
                <a:round/>
                <a:headEnd/>
                <a:tailEnd/>
              </a:ln>
            </p:spPr>
            <p:txBody>
              <a:bodyPr/>
              <a:lstStyle/>
              <a:p>
                <a:endParaRPr lang="en-US"/>
              </a:p>
            </p:txBody>
          </p:sp>
          <p:sp>
            <p:nvSpPr>
              <p:cNvPr id="20992" name="Line 202"/>
              <p:cNvSpPr>
                <a:spLocks noChangeShapeType="1"/>
              </p:cNvSpPr>
              <p:nvPr/>
            </p:nvSpPr>
            <p:spPr bwMode="auto">
              <a:xfrm flipV="1">
                <a:off x="2671" y="595"/>
                <a:ext cx="1" cy="7"/>
              </a:xfrm>
              <a:prstGeom prst="line">
                <a:avLst/>
              </a:prstGeom>
              <a:noFill/>
              <a:ln w="0">
                <a:solidFill>
                  <a:srgbClr val="C0C0C0"/>
                </a:solidFill>
                <a:round/>
                <a:headEnd/>
                <a:tailEnd/>
              </a:ln>
            </p:spPr>
            <p:txBody>
              <a:bodyPr/>
              <a:lstStyle/>
              <a:p>
                <a:endParaRPr lang="en-US"/>
              </a:p>
            </p:txBody>
          </p:sp>
          <p:sp>
            <p:nvSpPr>
              <p:cNvPr id="20993" name="Line 203"/>
              <p:cNvSpPr>
                <a:spLocks noChangeShapeType="1"/>
              </p:cNvSpPr>
              <p:nvPr/>
            </p:nvSpPr>
            <p:spPr bwMode="auto">
              <a:xfrm flipV="1">
                <a:off x="2671" y="579"/>
                <a:ext cx="1" cy="8"/>
              </a:xfrm>
              <a:prstGeom prst="line">
                <a:avLst/>
              </a:prstGeom>
              <a:noFill/>
              <a:ln w="0">
                <a:solidFill>
                  <a:srgbClr val="C0C0C0"/>
                </a:solidFill>
                <a:round/>
                <a:headEnd/>
                <a:tailEnd/>
              </a:ln>
            </p:spPr>
            <p:txBody>
              <a:bodyPr/>
              <a:lstStyle/>
              <a:p>
                <a:endParaRPr lang="en-US"/>
              </a:p>
            </p:txBody>
          </p:sp>
          <p:sp>
            <p:nvSpPr>
              <p:cNvPr id="20994" name="Line 204"/>
              <p:cNvSpPr>
                <a:spLocks noChangeShapeType="1"/>
              </p:cNvSpPr>
              <p:nvPr/>
            </p:nvSpPr>
            <p:spPr bwMode="auto">
              <a:xfrm flipV="1">
                <a:off x="2671" y="563"/>
                <a:ext cx="1" cy="8"/>
              </a:xfrm>
              <a:prstGeom prst="line">
                <a:avLst/>
              </a:prstGeom>
              <a:noFill/>
              <a:ln w="0">
                <a:solidFill>
                  <a:srgbClr val="C0C0C0"/>
                </a:solidFill>
                <a:round/>
                <a:headEnd/>
                <a:tailEnd/>
              </a:ln>
            </p:spPr>
            <p:txBody>
              <a:bodyPr/>
              <a:lstStyle/>
              <a:p>
                <a:endParaRPr lang="en-US"/>
              </a:p>
            </p:txBody>
          </p:sp>
          <p:sp>
            <p:nvSpPr>
              <p:cNvPr id="20995" name="Line 205"/>
              <p:cNvSpPr>
                <a:spLocks noChangeShapeType="1"/>
              </p:cNvSpPr>
              <p:nvPr/>
            </p:nvSpPr>
            <p:spPr bwMode="auto">
              <a:xfrm flipV="1">
                <a:off x="2671" y="548"/>
                <a:ext cx="1" cy="7"/>
              </a:xfrm>
              <a:prstGeom prst="line">
                <a:avLst/>
              </a:prstGeom>
              <a:noFill/>
              <a:ln w="0">
                <a:solidFill>
                  <a:srgbClr val="C0C0C0"/>
                </a:solidFill>
                <a:round/>
                <a:headEnd/>
                <a:tailEnd/>
              </a:ln>
            </p:spPr>
            <p:txBody>
              <a:bodyPr/>
              <a:lstStyle/>
              <a:p>
                <a:endParaRPr lang="en-US"/>
              </a:p>
            </p:txBody>
          </p:sp>
          <p:sp>
            <p:nvSpPr>
              <p:cNvPr id="20996" name="Line 206"/>
              <p:cNvSpPr>
                <a:spLocks noChangeShapeType="1"/>
              </p:cNvSpPr>
              <p:nvPr/>
            </p:nvSpPr>
            <p:spPr bwMode="auto">
              <a:xfrm flipV="1">
                <a:off x="2671" y="532"/>
                <a:ext cx="1" cy="8"/>
              </a:xfrm>
              <a:prstGeom prst="line">
                <a:avLst/>
              </a:prstGeom>
              <a:noFill/>
              <a:ln w="0">
                <a:solidFill>
                  <a:srgbClr val="C0C0C0"/>
                </a:solidFill>
                <a:round/>
                <a:headEnd/>
                <a:tailEnd/>
              </a:ln>
            </p:spPr>
            <p:txBody>
              <a:bodyPr/>
              <a:lstStyle/>
              <a:p>
                <a:endParaRPr lang="en-US"/>
              </a:p>
            </p:txBody>
          </p:sp>
        </p:grpSp>
        <p:grpSp>
          <p:nvGrpSpPr>
            <p:cNvPr id="4" name="Group 207"/>
            <p:cNvGrpSpPr>
              <a:grpSpLocks/>
            </p:cNvGrpSpPr>
            <p:nvPr/>
          </p:nvGrpSpPr>
          <p:grpSpPr bwMode="auto">
            <a:xfrm>
              <a:off x="1123" y="456"/>
              <a:ext cx="3187" cy="1571"/>
              <a:chOff x="1077" y="422"/>
              <a:chExt cx="3187" cy="1571"/>
            </a:xfrm>
          </p:grpSpPr>
          <p:sp>
            <p:nvSpPr>
              <p:cNvPr id="20597" name="Line 208"/>
              <p:cNvSpPr>
                <a:spLocks noChangeShapeType="1"/>
              </p:cNvSpPr>
              <p:nvPr/>
            </p:nvSpPr>
            <p:spPr bwMode="auto">
              <a:xfrm flipV="1">
                <a:off x="2671" y="516"/>
                <a:ext cx="1" cy="8"/>
              </a:xfrm>
              <a:prstGeom prst="line">
                <a:avLst/>
              </a:prstGeom>
              <a:noFill/>
              <a:ln w="0">
                <a:solidFill>
                  <a:srgbClr val="C0C0C0"/>
                </a:solidFill>
                <a:round/>
                <a:headEnd/>
                <a:tailEnd/>
              </a:ln>
            </p:spPr>
            <p:txBody>
              <a:bodyPr/>
              <a:lstStyle/>
              <a:p>
                <a:endParaRPr lang="en-US"/>
              </a:p>
            </p:txBody>
          </p:sp>
          <p:sp>
            <p:nvSpPr>
              <p:cNvPr id="20598" name="Line 209"/>
              <p:cNvSpPr>
                <a:spLocks noChangeShapeType="1"/>
              </p:cNvSpPr>
              <p:nvPr/>
            </p:nvSpPr>
            <p:spPr bwMode="auto">
              <a:xfrm flipV="1">
                <a:off x="2671" y="500"/>
                <a:ext cx="1" cy="8"/>
              </a:xfrm>
              <a:prstGeom prst="line">
                <a:avLst/>
              </a:prstGeom>
              <a:noFill/>
              <a:ln w="0">
                <a:solidFill>
                  <a:srgbClr val="C0C0C0"/>
                </a:solidFill>
                <a:round/>
                <a:headEnd/>
                <a:tailEnd/>
              </a:ln>
            </p:spPr>
            <p:txBody>
              <a:bodyPr/>
              <a:lstStyle/>
              <a:p>
                <a:endParaRPr lang="en-US"/>
              </a:p>
            </p:txBody>
          </p:sp>
          <p:sp>
            <p:nvSpPr>
              <p:cNvPr id="20599" name="Line 210"/>
              <p:cNvSpPr>
                <a:spLocks noChangeShapeType="1"/>
              </p:cNvSpPr>
              <p:nvPr/>
            </p:nvSpPr>
            <p:spPr bwMode="auto">
              <a:xfrm flipV="1">
                <a:off x="2671" y="485"/>
                <a:ext cx="1" cy="8"/>
              </a:xfrm>
              <a:prstGeom prst="line">
                <a:avLst/>
              </a:prstGeom>
              <a:noFill/>
              <a:ln w="0">
                <a:solidFill>
                  <a:srgbClr val="C0C0C0"/>
                </a:solidFill>
                <a:round/>
                <a:headEnd/>
                <a:tailEnd/>
              </a:ln>
            </p:spPr>
            <p:txBody>
              <a:bodyPr/>
              <a:lstStyle/>
              <a:p>
                <a:endParaRPr lang="en-US"/>
              </a:p>
            </p:txBody>
          </p:sp>
          <p:sp>
            <p:nvSpPr>
              <p:cNvPr id="20600" name="Line 211"/>
              <p:cNvSpPr>
                <a:spLocks noChangeShapeType="1"/>
              </p:cNvSpPr>
              <p:nvPr/>
            </p:nvSpPr>
            <p:spPr bwMode="auto">
              <a:xfrm flipV="1">
                <a:off x="2671" y="469"/>
                <a:ext cx="1" cy="8"/>
              </a:xfrm>
              <a:prstGeom prst="line">
                <a:avLst/>
              </a:prstGeom>
              <a:noFill/>
              <a:ln w="0">
                <a:solidFill>
                  <a:srgbClr val="C0C0C0"/>
                </a:solidFill>
                <a:round/>
                <a:headEnd/>
                <a:tailEnd/>
              </a:ln>
            </p:spPr>
            <p:txBody>
              <a:bodyPr/>
              <a:lstStyle/>
              <a:p>
                <a:endParaRPr lang="en-US"/>
              </a:p>
            </p:txBody>
          </p:sp>
          <p:sp>
            <p:nvSpPr>
              <p:cNvPr id="20601" name="Line 212"/>
              <p:cNvSpPr>
                <a:spLocks noChangeShapeType="1"/>
              </p:cNvSpPr>
              <p:nvPr/>
            </p:nvSpPr>
            <p:spPr bwMode="auto">
              <a:xfrm flipV="1">
                <a:off x="2671" y="453"/>
                <a:ext cx="1" cy="8"/>
              </a:xfrm>
              <a:prstGeom prst="line">
                <a:avLst/>
              </a:prstGeom>
              <a:noFill/>
              <a:ln w="0">
                <a:solidFill>
                  <a:srgbClr val="C0C0C0"/>
                </a:solidFill>
                <a:round/>
                <a:headEnd/>
                <a:tailEnd/>
              </a:ln>
            </p:spPr>
            <p:txBody>
              <a:bodyPr/>
              <a:lstStyle/>
              <a:p>
                <a:endParaRPr lang="en-US"/>
              </a:p>
            </p:txBody>
          </p:sp>
          <p:sp>
            <p:nvSpPr>
              <p:cNvPr id="20602" name="Line 213"/>
              <p:cNvSpPr>
                <a:spLocks noChangeShapeType="1"/>
              </p:cNvSpPr>
              <p:nvPr/>
            </p:nvSpPr>
            <p:spPr bwMode="auto">
              <a:xfrm flipV="1">
                <a:off x="2671" y="438"/>
                <a:ext cx="1" cy="7"/>
              </a:xfrm>
              <a:prstGeom prst="line">
                <a:avLst/>
              </a:prstGeom>
              <a:noFill/>
              <a:ln w="0">
                <a:solidFill>
                  <a:srgbClr val="C0C0C0"/>
                </a:solidFill>
                <a:round/>
                <a:headEnd/>
                <a:tailEnd/>
              </a:ln>
            </p:spPr>
            <p:txBody>
              <a:bodyPr/>
              <a:lstStyle/>
              <a:p>
                <a:endParaRPr lang="en-US"/>
              </a:p>
            </p:txBody>
          </p:sp>
          <p:sp>
            <p:nvSpPr>
              <p:cNvPr id="20603" name="Line 214"/>
              <p:cNvSpPr>
                <a:spLocks noChangeShapeType="1"/>
              </p:cNvSpPr>
              <p:nvPr/>
            </p:nvSpPr>
            <p:spPr bwMode="auto">
              <a:xfrm flipV="1">
                <a:off x="2671" y="422"/>
                <a:ext cx="1" cy="8"/>
              </a:xfrm>
              <a:prstGeom prst="line">
                <a:avLst/>
              </a:prstGeom>
              <a:noFill/>
              <a:ln w="0">
                <a:solidFill>
                  <a:srgbClr val="C0C0C0"/>
                </a:solidFill>
                <a:round/>
                <a:headEnd/>
                <a:tailEnd/>
              </a:ln>
            </p:spPr>
            <p:txBody>
              <a:bodyPr/>
              <a:lstStyle/>
              <a:p>
                <a:endParaRPr lang="en-US"/>
              </a:p>
            </p:txBody>
          </p:sp>
          <p:sp>
            <p:nvSpPr>
              <p:cNvPr id="20604" name="Line 215"/>
              <p:cNvSpPr>
                <a:spLocks noChangeShapeType="1"/>
              </p:cNvSpPr>
              <p:nvPr/>
            </p:nvSpPr>
            <p:spPr bwMode="auto">
              <a:xfrm>
                <a:off x="1077" y="1988"/>
                <a:ext cx="3187" cy="1"/>
              </a:xfrm>
              <a:prstGeom prst="line">
                <a:avLst/>
              </a:prstGeom>
              <a:noFill/>
              <a:ln w="0">
                <a:solidFill>
                  <a:srgbClr val="FFFFFF"/>
                </a:solidFill>
                <a:round/>
                <a:headEnd/>
                <a:tailEnd/>
              </a:ln>
            </p:spPr>
            <p:txBody>
              <a:bodyPr/>
              <a:lstStyle/>
              <a:p>
                <a:endParaRPr lang="en-US"/>
              </a:p>
            </p:txBody>
          </p:sp>
          <p:sp>
            <p:nvSpPr>
              <p:cNvPr id="20605" name="Line 216"/>
              <p:cNvSpPr>
                <a:spLocks noChangeShapeType="1"/>
              </p:cNvSpPr>
              <p:nvPr/>
            </p:nvSpPr>
            <p:spPr bwMode="auto">
              <a:xfrm>
                <a:off x="1077" y="1988"/>
                <a:ext cx="8" cy="4"/>
              </a:xfrm>
              <a:prstGeom prst="line">
                <a:avLst/>
              </a:prstGeom>
              <a:noFill/>
              <a:ln w="0">
                <a:solidFill>
                  <a:srgbClr val="C0C0C0"/>
                </a:solidFill>
                <a:round/>
                <a:headEnd/>
                <a:tailEnd/>
              </a:ln>
            </p:spPr>
            <p:txBody>
              <a:bodyPr/>
              <a:lstStyle/>
              <a:p>
                <a:endParaRPr lang="en-US"/>
              </a:p>
            </p:txBody>
          </p:sp>
          <p:sp>
            <p:nvSpPr>
              <p:cNvPr id="20606" name="Line 217"/>
              <p:cNvSpPr>
                <a:spLocks noChangeShapeType="1"/>
              </p:cNvSpPr>
              <p:nvPr/>
            </p:nvSpPr>
            <p:spPr bwMode="auto">
              <a:xfrm>
                <a:off x="1093" y="1992"/>
                <a:ext cx="8" cy="1"/>
              </a:xfrm>
              <a:prstGeom prst="line">
                <a:avLst/>
              </a:prstGeom>
              <a:noFill/>
              <a:ln w="0">
                <a:solidFill>
                  <a:srgbClr val="C0C0C0"/>
                </a:solidFill>
                <a:round/>
                <a:headEnd/>
                <a:tailEnd/>
              </a:ln>
            </p:spPr>
            <p:txBody>
              <a:bodyPr/>
              <a:lstStyle/>
              <a:p>
                <a:endParaRPr lang="en-US"/>
              </a:p>
            </p:txBody>
          </p:sp>
          <p:sp>
            <p:nvSpPr>
              <p:cNvPr id="20607" name="Line 218"/>
              <p:cNvSpPr>
                <a:spLocks noChangeShapeType="1"/>
              </p:cNvSpPr>
              <p:nvPr/>
            </p:nvSpPr>
            <p:spPr bwMode="auto">
              <a:xfrm>
                <a:off x="1109" y="1992"/>
                <a:ext cx="7" cy="1"/>
              </a:xfrm>
              <a:prstGeom prst="line">
                <a:avLst/>
              </a:prstGeom>
              <a:noFill/>
              <a:ln w="0">
                <a:solidFill>
                  <a:srgbClr val="C0C0C0"/>
                </a:solidFill>
                <a:round/>
                <a:headEnd/>
                <a:tailEnd/>
              </a:ln>
            </p:spPr>
            <p:txBody>
              <a:bodyPr/>
              <a:lstStyle/>
              <a:p>
                <a:endParaRPr lang="en-US"/>
              </a:p>
            </p:txBody>
          </p:sp>
          <p:sp>
            <p:nvSpPr>
              <p:cNvPr id="20608" name="Line 219"/>
              <p:cNvSpPr>
                <a:spLocks noChangeShapeType="1"/>
              </p:cNvSpPr>
              <p:nvPr/>
            </p:nvSpPr>
            <p:spPr bwMode="auto">
              <a:xfrm>
                <a:off x="1124" y="1992"/>
                <a:ext cx="8" cy="1"/>
              </a:xfrm>
              <a:prstGeom prst="line">
                <a:avLst/>
              </a:prstGeom>
              <a:noFill/>
              <a:ln w="0">
                <a:solidFill>
                  <a:srgbClr val="C0C0C0"/>
                </a:solidFill>
                <a:round/>
                <a:headEnd/>
                <a:tailEnd/>
              </a:ln>
            </p:spPr>
            <p:txBody>
              <a:bodyPr/>
              <a:lstStyle/>
              <a:p>
                <a:endParaRPr lang="en-US"/>
              </a:p>
            </p:txBody>
          </p:sp>
          <p:sp>
            <p:nvSpPr>
              <p:cNvPr id="20609" name="Line 220"/>
              <p:cNvSpPr>
                <a:spLocks noChangeShapeType="1"/>
              </p:cNvSpPr>
              <p:nvPr/>
            </p:nvSpPr>
            <p:spPr bwMode="auto">
              <a:xfrm>
                <a:off x="1140" y="1992"/>
                <a:ext cx="8" cy="1"/>
              </a:xfrm>
              <a:prstGeom prst="line">
                <a:avLst/>
              </a:prstGeom>
              <a:noFill/>
              <a:ln w="0">
                <a:solidFill>
                  <a:srgbClr val="C0C0C0"/>
                </a:solidFill>
                <a:round/>
                <a:headEnd/>
                <a:tailEnd/>
              </a:ln>
            </p:spPr>
            <p:txBody>
              <a:bodyPr/>
              <a:lstStyle/>
              <a:p>
                <a:endParaRPr lang="en-US"/>
              </a:p>
            </p:txBody>
          </p:sp>
          <p:sp>
            <p:nvSpPr>
              <p:cNvPr id="20610" name="Line 221"/>
              <p:cNvSpPr>
                <a:spLocks noChangeShapeType="1"/>
              </p:cNvSpPr>
              <p:nvPr/>
            </p:nvSpPr>
            <p:spPr bwMode="auto">
              <a:xfrm>
                <a:off x="1156" y="1992"/>
                <a:ext cx="8" cy="1"/>
              </a:xfrm>
              <a:prstGeom prst="line">
                <a:avLst/>
              </a:prstGeom>
              <a:noFill/>
              <a:ln w="0">
                <a:solidFill>
                  <a:srgbClr val="C0C0C0"/>
                </a:solidFill>
                <a:round/>
                <a:headEnd/>
                <a:tailEnd/>
              </a:ln>
            </p:spPr>
            <p:txBody>
              <a:bodyPr/>
              <a:lstStyle/>
              <a:p>
                <a:endParaRPr lang="en-US"/>
              </a:p>
            </p:txBody>
          </p:sp>
          <p:sp>
            <p:nvSpPr>
              <p:cNvPr id="20611" name="Line 222"/>
              <p:cNvSpPr>
                <a:spLocks noChangeShapeType="1"/>
              </p:cNvSpPr>
              <p:nvPr/>
            </p:nvSpPr>
            <p:spPr bwMode="auto">
              <a:xfrm>
                <a:off x="1171" y="1992"/>
                <a:ext cx="8" cy="1"/>
              </a:xfrm>
              <a:prstGeom prst="line">
                <a:avLst/>
              </a:prstGeom>
              <a:noFill/>
              <a:ln w="0">
                <a:solidFill>
                  <a:srgbClr val="C0C0C0"/>
                </a:solidFill>
                <a:round/>
                <a:headEnd/>
                <a:tailEnd/>
              </a:ln>
            </p:spPr>
            <p:txBody>
              <a:bodyPr/>
              <a:lstStyle/>
              <a:p>
                <a:endParaRPr lang="en-US"/>
              </a:p>
            </p:txBody>
          </p:sp>
          <p:sp>
            <p:nvSpPr>
              <p:cNvPr id="20612" name="Line 223"/>
              <p:cNvSpPr>
                <a:spLocks noChangeShapeType="1"/>
              </p:cNvSpPr>
              <p:nvPr/>
            </p:nvSpPr>
            <p:spPr bwMode="auto">
              <a:xfrm>
                <a:off x="1187" y="1992"/>
                <a:ext cx="8" cy="1"/>
              </a:xfrm>
              <a:prstGeom prst="line">
                <a:avLst/>
              </a:prstGeom>
              <a:noFill/>
              <a:ln w="0">
                <a:solidFill>
                  <a:srgbClr val="C0C0C0"/>
                </a:solidFill>
                <a:round/>
                <a:headEnd/>
                <a:tailEnd/>
              </a:ln>
            </p:spPr>
            <p:txBody>
              <a:bodyPr/>
              <a:lstStyle/>
              <a:p>
                <a:endParaRPr lang="en-US"/>
              </a:p>
            </p:txBody>
          </p:sp>
          <p:sp>
            <p:nvSpPr>
              <p:cNvPr id="20613" name="Line 224"/>
              <p:cNvSpPr>
                <a:spLocks noChangeShapeType="1"/>
              </p:cNvSpPr>
              <p:nvPr/>
            </p:nvSpPr>
            <p:spPr bwMode="auto">
              <a:xfrm>
                <a:off x="1203" y="1992"/>
                <a:ext cx="8" cy="1"/>
              </a:xfrm>
              <a:prstGeom prst="line">
                <a:avLst/>
              </a:prstGeom>
              <a:noFill/>
              <a:ln w="0">
                <a:solidFill>
                  <a:srgbClr val="C0C0C0"/>
                </a:solidFill>
                <a:round/>
                <a:headEnd/>
                <a:tailEnd/>
              </a:ln>
            </p:spPr>
            <p:txBody>
              <a:bodyPr/>
              <a:lstStyle/>
              <a:p>
                <a:endParaRPr lang="en-US"/>
              </a:p>
            </p:txBody>
          </p:sp>
          <p:sp>
            <p:nvSpPr>
              <p:cNvPr id="20614" name="Line 225"/>
              <p:cNvSpPr>
                <a:spLocks noChangeShapeType="1"/>
              </p:cNvSpPr>
              <p:nvPr/>
            </p:nvSpPr>
            <p:spPr bwMode="auto">
              <a:xfrm>
                <a:off x="1218" y="1992"/>
                <a:ext cx="8" cy="1"/>
              </a:xfrm>
              <a:prstGeom prst="line">
                <a:avLst/>
              </a:prstGeom>
              <a:noFill/>
              <a:ln w="0">
                <a:solidFill>
                  <a:srgbClr val="C0C0C0"/>
                </a:solidFill>
                <a:round/>
                <a:headEnd/>
                <a:tailEnd/>
              </a:ln>
            </p:spPr>
            <p:txBody>
              <a:bodyPr/>
              <a:lstStyle/>
              <a:p>
                <a:endParaRPr lang="en-US"/>
              </a:p>
            </p:txBody>
          </p:sp>
          <p:sp>
            <p:nvSpPr>
              <p:cNvPr id="20615" name="Line 226"/>
              <p:cNvSpPr>
                <a:spLocks noChangeShapeType="1"/>
              </p:cNvSpPr>
              <p:nvPr/>
            </p:nvSpPr>
            <p:spPr bwMode="auto">
              <a:xfrm>
                <a:off x="1234" y="1992"/>
                <a:ext cx="8" cy="1"/>
              </a:xfrm>
              <a:prstGeom prst="line">
                <a:avLst/>
              </a:prstGeom>
              <a:noFill/>
              <a:ln w="0">
                <a:solidFill>
                  <a:srgbClr val="C0C0C0"/>
                </a:solidFill>
                <a:round/>
                <a:headEnd/>
                <a:tailEnd/>
              </a:ln>
            </p:spPr>
            <p:txBody>
              <a:bodyPr/>
              <a:lstStyle/>
              <a:p>
                <a:endParaRPr lang="en-US"/>
              </a:p>
            </p:txBody>
          </p:sp>
          <p:sp>
            <p:nvSpPr>
              <p:cNvPr id="20616" name="Line 227"/>
              <p:cNvSpPr>
                <a:spLocks noChangeShapeType="1"/>
              </p:cNvSpPr>
              <p:nvPr/>
            </p:nvSpPr>
            <p:spPr bwMode="auto">
              <a:xfrm>
                <a:off x="1250" y="1992"/>
                <a:ext cx="8" cy="1"/>
              </a:xfrm>
              <a:prstGeom prst="line">
                <a:avLst/>
              </a:prstGeom>
              <a:noFill/>
              <a:ln w="0">
                <a:solidFill>
                  <a:srgbClr val="C0C0C0"/>
                </a:solidFill>
                <a:round/>
                <a:headEnd/>
                <a:tailEnd/>
              </a:ln>
            </p:spPr>
            <p:txBody>
              <a:bodyPr/>
              <a:lstStyle/>
              <a:p>
                <a:endParaRPr lang="en-US"/>
              </a:p>
            </p:txBody>
          </p:sp>
          <p:sp>
            <p:nvSpPr>
              <p:cNvPr id="20617" name="Line 228"/>
              <p:cNvSpPr>
                <a:spLocks noChangeShapeType="1"/>
              </p:cNvSpPr>
              <p:nvPr/>
            </p:nvSpPr>
            <p:spPr bwMode="auto">
              <a:xfrm>
                <a:off x="1266" y="1992"/>
                <a:ext cx="7" cy="1"/>
              </a:xfrm>
              <a:prstGeom prst="line">
                <a:avLst/>
              </a:prstGeom>
              <a:noFill/>
              <a:ln w="0">
                <a:solidFill>
                  <a:srgbClr val="C0C0C0"/>
                </a:solidFill>
                <a:round/>
                <a:headEnd/>
                <a:tailEnd/>
              </a:ln>
            </p:spPr>
            <p:txBody>
              <a:bodyPr/>
              <a:lstStyle/>
              <a:p>
                <a:endParaRPr lang="en-US"/>
              </a:p>
            </p:txBody>
          </p:sp>
          <p:sp>
            <p:nvSpPr>
              <p:cNvPr id="20618" name="Line 229"/>
              <p:cNvSpPr>
                <a:spLocks noChangeShapeType="1"/>
              </p:cNvSpPr>
              <p:nvPr/>
            </p:nvSpPr>
            <p:spPr bwMode="auto">
              <a:xfrm>
                <a:off x="1281" y="1992"/>
                <a:ext cx="8" cy="1"/>
              </a:xfrm>
              <a:prstGeom prst="line">
                <a:avLst/>
              </a:prstGeom>
              <a:noFill/>
              <a:ln w="0">
                <a:solidFill>
                  <a:srgbClr val="C0C0C0"/>
                </a:solidFill>
                <a:round/>
                <a:headEnd/>
                <a:tailEnd/>
              </a:ln>
            </p:spPr>
            <p:txBody>
              <a:bodyPr/>
              <a:lstStyle/>
              <a:p>
                <a:endParaRPr lang="en-US"/>
              </a:p>
            </p:txBody>
          </p:sp>
          <p:sp>
            <p:nvSpPr>
              <p:cNvPr id="20619" name="Line 230"/>
              <p:cNvSpPr>
                <a:spLocks noChangeShapeType="1"/>
              </p:cNvSpPr>
              <p:nvPr/>
            </p:nvSpPr>
            <p:spPr bwMode="auto">
              <a:xfrm>
                <a:off x="1297" y="1992"/>
                <a:ext cx="8" cy="1"/>
              </a:xfrm>
              <a:prstGeom prst="line">
                <a:avLst/>
              </a:prstGeom>
              <a:noFill/>
              <a:ln w="0">
                <a:solidFill>
                  <a:srgbClr val="C0C0C0"/>
                </a:solidFill>
                <a:round/>
                <a:headEnd/>
                <a:tailEnd/>
              </a:ln>
            </p:spPr>
            <p:txBody>
              <a:bodyPr/>
              <a:lstStyle/>
              <a:p>
                <a:endParaRPr lang="en-US"/>
              </a:p>
            </p:txBody>
          </p:sp>
          <p:sp>
            <p:nvSpPr>
              <p:cNvPr id="20620" name="Line 231"/>
              <p:cNvSpPr>
                <a:spLocks noChangeShapeType="1"/>
              </p:cNvSpPr>
              <p:nvPr/>
            </p:nvSpPr>
            <p:spPr bwMode="auto">
              <a:xfrm>
                <a:off x="1313" y="1992"/>
                <a:ext cx="8" cy="1"/>
              </a:xfrm>
              <a:prstGeom prst="line">
                <a:avLst/>
              </a:prstGeom>
              <a:noFill/>
              <a:ln w="0">
                <a:solidFill>
                  <a:srgbClr val="C0C0C0"/>
                </a:solidFill>
                <a:round/>
                <a:headEnd/>
                <a:tailEnd/>
              </a:ln>
            </p:spPr>
            <p:txBody>
              <a:bodyPr/>
              <a:lstStyle/>
              <a:p>
                <a:endParaRPr lang="en-US"/>
              </a:p>
            </p:txBody>
          </p:sp>
          <p:sp>
            <p:nvSpPr>
              <p:cNvPr id="20621" name="Line 232"/>
              <p:cNvSpPr>
                <a:spLocks noChangeShapeType="1"/>
              </p:cNvSpPr>
              <p:nvPr/>
            </p:nvSpPr>
            <p:spPr bwMode="auto">
              <a:xfrm>
                <a:off x="1328" y="1992"/>
                <a:ext cx="8" cy="1"/>
              </a:xfrm>
              <a:prstGeom prst="line">
                <a:avLst/>
              </a:prstGeom>
              <a:noFill/>
              <a:ln w="0">
                <a:solidFill>
                  <a:srgbClr val="C0C0C0"/>
                </a:solidFill>
                <a:round/>
                <a:headEnd/>
                <a:tailEnd/>
              </a:ln>
            </p:spPr>
            <p:txBody>
              <a:bodyPr/>
              <a:lstStyle/>
              <a:p>
                <a:endParaRPr lang="en-US"/>
              </a:p>
            </p:txBody>
          </p:sp>
          <p:sp>
            <p:nvSpPr>
              <p:cNvPr id="20622" name="Line 233"/>
              <p:cNvSpPr>
                <a:spLocks noChangeShapeType="1"/>
              </p:cNvSpPr>
              <p:nvPr/>
            </p:nvSpPr>
            <p:spPr bwMode="auto">
              <a:xfrm>
                <a:off x="1344" y="1992"/>
                <a:ext cx="8" cy="1"/>
              </a:xfrm>
              <a:prstGeom prst="line">
                <a:avLst/>
              </a:prstGeom>
              <a:noFill/>
              <a:ln w="0">
                <a:solidFill>
                  <a:srgbClr val="C0C0C0"/>
                </a:solidFill>
                <a:round/>
                <a:headEnd/>
                <a:tailEnd/>
              </a:ln>
            </p:spPr>
            <p:txBody>
              <a:bodyPr/>
              <a:lstStyle/>
              <a:p>
                <a:endParaRPr lang="en-US"/>
              </a:p>
            </p:txBody>
          </p:sp>
          <p:sp>
            <p:nvSpPr>
              <p:cNvPr id="20623" name="Line 234"/>
              <p:cNvSpPr>
                <a:spLocks noChangeShapeType="1"/>
              </p:cNvSpPr>
              <p:nvPr/>
            </p:nvSpPr>
            <p:spPr bwMode="auto">
              <a:xfrm>
                <a:off x="1360" y="1992"/>
                <a:ext cx="8" cy="1"/>
              </a:xfrm>
              <a:prstGeom prst="line">
                <a:avLst/>
              </a:prstGeom>
              <a:noFill/>
              <a:ln w="0">
                <a:solidFill>
                  <a:srgbClr val="C0C0C0"/>
                </a:solidFill>
                <a:round/>
                <a:headEnd/>
                <a:tailEnd/>
              </a:ln>
            </p:spPr>
            <p:txBody>
              <a:bodyPr/>
              <a:lstStyle/>
              <a:p>
                <a:endParaRPr lang="en-US"/>
              </a:p>
            </p:txBody>
          </p:sp>
          <p:sp>
            <p:nvSpPr>
              <p:cNvPr id="20624" name="Line 235"/>
              <p:cNvSpPr>
                <a:spLocks noChangeShapeType="1"/>
              </p:cNvSpPr>
              <p:nvPr/>
            </p:nvSpPr>
            <p:spPr bwMode="auto">
              <a:xfrm>
                <a:off x="1375" y="1992"/>
                <a:ext cx="8" cy="1"/>
              </a:xfrm>
              <a:prstGeom prst="line">
                <a:avLst/>
              </a:prstGeom>
              <a:noFill/>
              <a:ln w="0">
                <a:solidFill>
                  <a:srgbClr val="C0C0C0"/>
                </a:solidFill>
                <a:round/>
                <a:headEnd/>
                <a:tailEnd/>
              </a:ln>
            </p:spPr>
            <p:txBody>
              <a:bodyPr/>
              <a:lstStyle/>
              <a:p>
                <a:endParaRPr lang="en-US"/>
              </a:p>
            </p:txBody>
          </p:sp>
          <p:sp>
            <p:nvSpPr>
              <p:cNvPr id="20625" name="Line 236"/>
              <p:cNvSpPr>
                <a:spLocks noChangeShapeType="1"/>
              </p:cNvSpPr>
              <p:nvPr/>
            </p:nvSpPr>
            <p:spPr bwMode="auto">
              <a:xfrm>
                <a:off x="1391" y="1992"/>
                <a:ext cx="8" cy="1"/>
              </a:xfrm>
              <a:prstGeom prst="line">
                <a:avLst/>
              </a:prstGeom>
              <a:noFill/>
              <a:ln w="0">
                <a:solidFill>
                  <a:srgbClr val="C0C0C0"/>
                </a:solidFill>
                <a:round/>
                <a:headEnd/>
                <a:tailEnd/>
              </a:ln>
            </p:spPr>
            <p:txBody>
              <a:bodyPr/>
              <a:lstStyle/>
              <a:p>
                <a:endParaRPr lang="en-US"/>
              </a:p>
            </p:txBody>
          </p:sp>
          <p:sp>
            <p:nvSpPr>
              <p:cNvPr id="20626" name="Line 237"/>
              <p:cNvSpPr>
                <a:spLocks noChangeShapeType="1"/>
              </p:cNvSpPr>
              <p:nvPr/>
            </p:nvSpPr>
            <p:spPr bwMode="auto">
              <a:xfrm>
                <a:off x="1407" y="1992"/>
                <a:ext cx="8" cy="1"/>
              </a:xfrm>
              <a:prstGeom prst="line">
                <a:avLst/>
              </a:prstGeom>
              <a:noFill/>
              <a:ln w="0">
                <a:solidFill>
                  <a:srgbClr val="C0C0C0"/>
                </a:solidFill>
                <a:round/>
                <a:headEnd/>
                <a:tailEnd/>
              </a:ln>
            </p:spPr>
            <p:txBody>
              <a:bodyPr/>
              <a:lstStyle/>
              <a:p>
                <a:endParaRPr lang="en-US"/>
              </a:p>
            </p:txBody>
          </p:sp>
          <p:sp>
            <p:nvSpPr>
              <p:cNvPr id="20627" name="Line 238"/>
              <p:cNvSpPr>
                <a:spLocks noChangeShapeType="1"/>
              </p:cNvSpPr>
              <p:nvPr/>
            </p:nvSpPr>
            <p:spPr bwMode="auto">
              <a:xfrm>
                <a:off x="1423" y="1992"/>
                <a:ext cx="7" cy="1"/>
              </a:xfrm>
              <a:prstGeom prst="line">
                <a:avLst/>
              </a:prstGeom>
              <a:noFill/>
              <a:ln w="0">
                <a:solidFill>
                  <a:srgbClr val="C0C0C0"/>
                </a:solidFill>
                <a:round/>
                <a:headEnd/>
                <a:tailEnd/>
              </a:ln>
            </p:spPr>
            <p:txBody>
              <a:bodyPr/>
              <a:lstStyle/>
              <a:p>
                <a:endParaRPr lang="en-US"/>
              </a:p>
            </p:txBody>
          </p:sp>
          <p:sp>
            <p:nvSpPr>
              <p:cNvPr id="20628" name="Line 239"/>
              <p:cNvSpPr>
                <a:spLocks noChangeShapeType="1"/>
              </p:cNvSpPr>
              <p:nvPr/>
            </p:nvSpPr>
            <p:spPr bwMode="auto">
              <a:xfrm>
                <a:off x="1438" y="1992"/>
                <a:ext cx="8" cy="1"/>
              </a:xfrm>
              <a:prstGeom prst="line">
                <a:avLst/>
              </a:prstGeom>
              <a:noFill/>
              <a:ln w="0">
                <a:solidFill>
                  <a:srgbClr val="C0C0C0"/>
                </a:solidFill>
                <a:round/>
                <a:headEnd/>
                <a:tailEnd/>
              </a:ln>
            </p:spPr>
            <p:txBody>
              <a:bodyPr/>
              <a:lstStyle/>
              <a:p>
                <a:endParaRPr lang="en-US"/>
              </a:p>
            </p:txBody>
          </p:sp>
          <p:sp>
            <p:nvSpPr>
              <p:cNvPr id="20629" name="Line 240"/>
              <p:cNvSpPr>
                <a:spLocks noChangeShapeType="1"/>
              </p:cNvSpPr>
              <p:nvPr/>
            </p:nvSpPr>
            <p:spPr bwMode="auto">
              <a:xfrm>
                <a:off x="1454" y="1992"/>
                <a:ext cx="8" cy="1"/>
              </a:xfrm>
              <a:prstGeom prst="line">
                <a:avLst/>
              </a:prstGeom>
              <a:noFill/>
              <a:ln w="0">
                <a:solidFill>
                  <a:srgbClr val="C0C0C0"/>
                </a:solidFill>
                <a:round/>
                <a:headEnd/>
                <a:tailEnd/>
              </a:ln>
            </p:spPr>
            <p:txBody>
              <a:bodyPr/>
              <a:lstStyle/>
              <a:p>
                <a:endParaRPr lang="en-US"/>
              </a:p>
            </p:txBody>
          </p:sp>
          <p:sp>
            <p:nvSpPr>
              <p:cNvPr id="20630" name="Line 241"/>
              <p:cNvSpPr>
                <a:spLocks noChangeShapeType="1"/>
              </p:cNvSpPr>
              <p:nvPr/>
            </p:nvSpPr>
            <p:spPr bwMode="auto">
              <a:xfrm>
                <a:off x="1470" y="1992"/>
                <a:ext cx="8" cy="1"/>
              </a:xfrm>
              <a:prstGeom prst="line">
                <a:avLst/>
              </a:prstGeom>
              <a:noFill/>
              <a:ln w="0">
                <a:solidFill>
                  <a:srgbClr val="C0C0C0"/>
                </a:solidFill>
                <a:round/>
                <a:headEnd/>
                <a:tailEnd/>
              </a:ln>
            </p:spPr>
            <p:txBody>
              <a:bodyPr/>
              <a:lstStyle/>
              <a:p>
                <a:endParaRPr lang="en-US"/>
              </a:p>
            </p:txBody>
          </p:sp>
          <p:sp>
            <p:nvSpPr>
              <p:cNvPr id="20631" name="Line 242"/>
              <p:cNvSpPr>
                <a:spLocks noChangeShapeType="1"/>
              </p:cNvSpPr>
              <p:nvPr/>
            </p:nvSpPr>
            <p:spPr bwMode="auto">
              <a:xfrm>
                <a:off x="1485" y="1992"/>
                <a:ext cx="8" cy="1"/>
              </a:xfrm>
              <a:prstGeom prst="line">
                <a:avLst/>
              </a:prstGeom>
              <a:noFill/>
              <a:ln w="0">
                <a:solidFill>
                  <a:srgbClr val="C0C0C0"/>
                </a:solidFill>
                <a:round/>
                <a:headEnd/>
                <a:tailEnd/>
              </a:ln>
            </p:spPr>
            <p:txBody>
              <a:bodyPr/>
              <a:lstStyle/>
              <a:p>
                <a:endParaRPr lang="en-US"/>
              </a:p>
            </p:txBody>
          </p:sp>
          <p:sp>
            <p:nvSpPr>
              <p:cNvPr id="20632" name="Line 243"/>
              <p:cNvSpPr>
                <a:spLocks noChangeShapeType="1"/>
              </p:cNvSpPr>
              <p:nvPr/>
            </p:nvSpPr>
            <p:spPr bwMode="auto">
              <a:xfrm>
                <a:off x="1501" y="1992"/>
                <a:ext cx="8" cy="1"/>
              </a:xfrm>
              <a:prstGeom prst="line">
                <a:avLst/>
              </a:prstGeom>
              <a:noFill/>
              <a:ln w="0">
                <a:solidFill>
                  <a:srgbClr val="C0C0C0"/>
                </a:solidFill>
                <a:round/>
                <a:headEnd/>
                <a:tailEnd/>
              </a:ln>
            </p:spPr>
            <p:txBody>
              <a:bodyPr/>
              <a:lstStyle/>
              <a:p>
                <a:endParaRPr lang="en-US"/>
              </a:p>
            </p:txBody>
          </p:sp>
          <p:sp>
            <p:nvSpPr>
              <p:cNvPr id="20633" name="Line 244"/>
              <p:cNvSpPr>
                <a:spLocks noChangeShapeType="1"/>
              </p:cNvSpPr>
              <p:nvPr/>
            </p:nvSpPr>
            <p:spPr bwMode="auto">
              <a:xfrm>
                <a:off x="1517" y="1992"/>
                <a:ext cx="8" cy="1"/>
              </a:xfrm>
              <a:prstGeom prst="line">
                <a:avLst/>
              </a:prstGeom>
              <a:noFill/>
              <a:ln w="0">
                <a:solidFill>
                  <a:srgbClr val="C0C0C0"/>
                </a:solidFill>
                <a:round/>
                <a:headEnd/>
                <a:tailEnd/>
              </a:ln>
            </p:spPr>
            <p:txBody>
              <a:bodyPr/>
              <a:lstStyle/>
              <a:p>
                <a:endParaRPr lang="en-US"/>
              </a:p>
            </p:txBody>
          </p:sp>
          <p:sp>
            <p:nvSpPr>
              <p:cNvPr id="20634" name="Line 245"/>
              <p:cNvSpPr>
                <a:spLocks noChangeShapeType="1"/>
              </p:cNvSpPr>
              <p:nvPr/>
            </p:nvSpPr>
            <p:spPr bwMode="auto">
              <a:xfrm>
                <a:off x="1532" y="1992"/>
                <a:ext cx="8" cy="1"/>
              </a:xfrm>
              <a:prstGeom prst="line">
                <a:avLst/>
              </a:prstGeom>
              <a:noFill/>
              <a:ln w="0">
                <a:solidFill>
                  <a:srgbClr val="C0C0C0"/>
                </a:solidFill>
                <a:round/>
                <a:headEnd/>
                <a:tailEnd/>
              </a:ln>
            </p:spPr>
            <p:txBody>
              <a:bodyPr/>
              <a:lstStyle/>
              <a:p>
                <a:endParaRPr lang="en-US"/>
              </a:p>
            </p:txBody>
          </p:sp>
          <p:sp>
            <p:nvSpPr>
              <p:cNvPr id="20635" name="Line 246"/>
              <p:cNvSpPr>
                <a:spLocks noChangeShapeType="1"/>
              </p:cNvSpPr>
              <p:nvPr/>
            </p:nvSpPr>
            <p:spPr bwMode="auto">
              <a:xfrm>
                <a:off x="1548" y="1992"/>
                <a:ext cx="8" cy="1"/>
              </a:xfrm>
              <a:prstGeom prst="line">
                <a:avLst/>
              </a:prstGeom>
              <a:noFill/>
              <a:ln w="0">
                <a:solidFill>
                  <a:srgbClr val="C0C0C0"/>
                </a:solidFill>
                <a:round/>
                <a:headEnd/>
                <a:tailEnd/>
              </a:ln>
            </p:spPr>
            <p:txBody>
              <a:bodyPr/>
              <a:lstStyle/>
              <a:p>
                <a:endParaRPr lang="en-US"/>
              </a:p>
            </p:txBody>
          </p:sp>
          <p:sp>
            <p:nvSpPr>
              <p:cNvPr id="20636" name="Line 247"/>
              <p:cNvSpPr>
                <a:spLocks noChangeShapeType="1"/>
              </p:cNvSpPr>
              <p:nvPr/>
            </p:nvSpPr>
            <p:spPr bwMode="auto">
              <a:xfrm>
                <a:off x="1564" y="1992"/>
                <a:ext cx="8" cy="1"/>
              </a:xfrm>
              <a:prstGeom prst="line">
                <a:avLst/>
              </a:prstGeom>
              <a:noFill/>
              <a:ln w="0">
                <a:solidFill>
                  <a:srgbClr val="C0C0C0"/>
                </a:solidFill>
                <a:round/>
                <a:headEnd/>
                <a:tailEnd/>
              </a:ln>
            </p:spPr>
            <p:txBody>
              <a:bodyPr/>
              <a:lstStyle/>
              <a:p>
                <a:endParaRPr lang="en-US"/>
              </a:p>
            </p:txBody>
          </p:sp>
          <p:sp>
            <p:nvSpPr>
              <p:cNvPr id="20637" name="Line 248"/>
              <p:cNvSpPr>
                <a:spLocks noChangeShapeType="1"/>
              </p:cNvSpPr>
              <p:nvPr/>
            </p:nvSpPr>
            <p:spPr bwMode="auto">
              <a:xfrm>
                <a:off x="1580" y="1992"/>
                <a:ext cx="7" cy="1"/>
              </a:xfrm>
              <a:prstGeom prst="line">
                <a:avLst/>
              </a:prstGeom>
              <a:noFill/>
              <a:ln w="0">
                <a:solidFill>
                  <a:srgbClr val="C0C0C0"/>
                </a:solidFill>
                <a:round/>
                <a:headEnd/>
                <a:tailEnd/>
              </a:ln>
            </p:spPr>
            <p:txBody>
              <a:bodyPr/>
              <a:lstStyle/>
              <a:p>
                <a:endParaRPr lang="en-US"/>
              </a:p>
            </p:txBody>
          </p:sp>
          <p:sp>
            <p:nvSpPr>
              <p:cNvPr id="20638" name="Line 249"/>
              <p:cNvSpPr>
                <a:spLocks noChangeShapeType="1"/>
              </p:cNvSpPr>
              <p:nvPr/>
            </p:nvSpPr>
            <p:spPr bwMode="auto">
              <a:xfrm>
                <a:off x="1595" y="1992"/>
                <a:ext cx="8" cy="1"/>
              </a:xfrm>
              <a:prstGeom prst="line">
                <a:avLst/>
              </a:prstGeom>
              <a:noFill/>
              <a:ln w="0">
                <a:solidFill>
                  <a:srgbClr val="C0C0C0"/>
                </a:solidFill>
                <a:round/>
                <a:headEnd/>
                <a:tailEnd/>
              </a:ln>
            </p:spPr>
            <p:txBody>
              <a:bodyPr/>
              <a:lstStyle/>
              <a:p>
                <a:endParaRPr lang="en-US"/>
              </a:p>
            </p:txBody>
          </p:sp>
          <p:sp>
            <p:nvSpPr>
              <p:cNvPr id="20639" name="Line 250"/>
              <p:cNvSpPr>
                <a:spLocks noChangeShapeType="1"/>
              </p:cNvSpPr>
              <p:nvPr/>
            </p:nvSpPr>
            <p:spPr bwMode="auto">
              <a:xfrm>
                <a:off x="1611" y="1992"/>
                <a:ext cx="8" cy="1"/>
              </a:xfrm>
              <a:prstGeom prst="line">
                <a:avLst/>
              </a:prstGeom>
              <a:noFill/>
              <a:ln w="0">
                <a:solidFill>
                  <a:srgbClr val="C0C0C0"/>
                </a:solidFill>
                <a:round/>
                <a:headEnd/>
                <a:tailEnd/>
              </a:ln>
            </p:spPr>
            <p:txBody>
              <a:bodyPr/>
              <a:lstStyle/>
              <a:p>
                <a:endParaRPr lang="en-US"/>
              </a:p>
            </p:txBody>
          </p:sp>
          <p:sp>
            <p:nvSpPr>
              <p:cNvPr id="20640" name="Line 251"/>
              <p:cNvSpPr>
                <a:spLocks noChangeShapeType="1"/>
              </p:cNvSpPr>
              <p:nvPr/>
            </p:nvSpPr>
            <p:spPr bwMode="auto">
              <a:xfrm>
                <a:off x="1627" y="1992"/>
                <a:ext cx="8" cy="1"/>
              </a:xfrm>
              <a:prstGeom prst="line">
                <a:avLst/>
              </a:prstGeom>
              <a:noFill/>
              <a:ln w="0">
                <a:solidFill>
                  <a:srgbClr val="C0C0C0"/>
                </a:solidFill>
                <a:round/>
                <a:headEnd/>
                <a:tailEnd/>
              </a:ln>
            </p:spPr>
            <p:txBody>
              <a:bodyPr/>
              <a:lstStyle/>
              <a:p>
                <a:endParaRPr lang="en-US"/>
              </a:p>
            </p:txBody>
          </p:sp>
          <p:sp>
            <p:nvSpPr>
              <p:cNvPr id="20641" name="Line 252"/>
              <p:cNvSpPr>
                <a:spLocks noChangeShapeType="1"/>
              </p:cNvSpPr>
              <p:nvPr/>
            </p:nvSpPr>
            <p:spPr bwMode="auto">
              <a:xfrm>
                <a:off x="1642" y="1992"/>
                <a:ext cx="8" cy="1"/>
              </a:xfrm>
              <a:prstGeom prst="line">
                <a:avLst/>
              </a:prstGeom>
              <a:noFill/>
              <a:ln w="0">
                <a:solidFill>
                  <a:srgbClr val="C0C0C0"/>
                </a:solidFill>
                <a:round/>
                <a:headEnd/>
                <a:tailEnd/>
              </a:ln>
            </p:spPr>
            <p:txBody>
              <a:bodyPr/>
              <a:lstStyle/>
              <a:p>
                <a:endParaRPr lang="en-US"/>
              </a:p>
            </p:txBody>
          </p:sp>
          <p:sp>
            <p:nvSpPr>
              <p:cNvPr id="20642" name="Line 253"/>
              <p:cNvSpPr>
                <a:spLocks noChangeShapeType="1"/>
              </p:cNvSpPr>
              <p:nvPr/>
            </p:nvSpPr>
            <p:spPr bwMode="auto">
              <a:xfrm>
                <a:off x="1658" y="1992"/>
                <a:ext cx="8" cy="1"/>
              </a:xfrm>
              <a:prstGeom prst="line">
                <a:avLst/>
              </a:prstGeom>
              <a:noFill/>
              <a:ln w="0">
                <a:solidFill>
                  <a:srgbClr val="C0C0C0"/>
                </a:solidFill>
                <a:round/>
                <a:headEnd/>
                <a:tailEnd/>
              </a:ln>
            </p:spPr>
            <p:txBody>
              <a:bodyPr/>
              <a:lstStyle/>
              <a:p>
                <a:endParaRPr lang="en-US"/>
              </a:p>
            </p:txBody>
          </p:sp>
          <p:sp>
            <p:nvSpPr>
              <p:cNvPr id="20643" name="Line 254"/>
              <p:cNvSpPr>
                <a:spLocks noChangeShapeType="1"/>
              </p:cNvSpPr>
              <p:nvPr/>
            </p:nvSpPr>
            <p:spPr bwMode="auto">
              <a:xfrm>
                <a:off x="1674" y="1992"/>
                <a:ext cx="8" cy="1"/>
              </a:xfrm>
              <a:prstGeom prst="line">
                <a:avLst/>
              </a:prstGeom>
              <a:noFill/>
              <a:ln w="0">
                <a:solidFill>
                  <a:srgbClr val="C0C0C0"/>
                </a:solidFill>
                <a:round/>
                <a:headEnd/>
                <a:tailEnd/>
              </a:ln>
            </p:spPr>
            <p:txBody>
              <a:bodyPr/>
              <a:lstStyle/>
              <a:p>
                <a:endParaRPr lang="en-US"/>
              </a:p>
            </p:txBody>
          </p:sp>
          <p:sp>
            <p:nvSpPr>
              <p:cNvPr id="20644" name="Line 255"/>
              <p:cNvSpPr>
                <a:spLocks noChangeShapeType="1"/>
              </p:cNvSpPr>
              <p:nvPr/>
            </p:nvSpPr>
            <p:spPr bwMode="auto">
              <a:xfrm>
                <a:off x="1689" y="1992"/>
                <a:ext cx="8" cy="1"/>
              </a:xfrm>
              <a:prstGeom prst="line">
                <a:avLst/>
              </a:prstGeom>
              <a:noFill/>
              <a:ln w="0">
                <a:solidFill>
                  <a:srgbClr val="C0C0C0"/>
                </a:solidFill>
                <a:round/>
                <a:headEnd/>
                <a:tailEnd/>
              </a:ln>
            </p:spPr>
            <p:txBody>
              <a:bodyPr/>
              <a:lstStyle/>
              <a:p>
                <a:endParaRPr lang="en-US"/>
              </a:p>
            </p:txBody>
          </p:sp>
          <p:sp>
            <p:nvSpPr>
              <p:cNvPr id="20645" name="Line 256"/>
              <p:cNvSpPr>
                <a:spLocks noChangeShapeType="1"/>
              </p:cNvSpPr>
              <p:nvPr/>
            </p:nvSpPr>
            <p:spPr bwMode="auto">
              <a:xfrm>
                <a:off x="1705" y="1992"/>
                <a:ext cx="8" cy="1"/>
              </a:xfrm>
              <a:prstGeom prst="line">
                <a:avLst/>
              </a:prstGeom>
              <a:noFill/>
              <a:ln w="0">
                <a:solidFill>
                  <a:srgbClr val="C0C0C0"/>
                </a:solidFill>
                <a:round/>
                <a:headEnd/>
                <a:tailEnd/>
              </a:ln>
            </p:spPr>
            <p:txBody>
              <a:bodyPr/>
              <a:lstStyle/>
              <a:p>
                <a:endParaRPr lang="en-US"/>
              </a:p>
            </p:txBody>
          </p:sp>
          <p:sp>
            <p:nvSpPr>
              <p:cNvPr id="20646" name="Line 257"/>
              <p:cNvSpPr>
                <a:spLocks noChangeShapeType="1"/>
              </p:cNvSpPr>
              <p:nvPr/>
            </p:nvSpPr>
            <p:spPr bwMode="auto">
              <a:xfrm>
                <a:off x="1721" y="1992"/>
                <a:ext cx="8" cy="1"/>
              </a:xfrm>
              <a:prstGeom prst="line">
                <a:avLst/>
              </a:prstGeom>
              <a:noFill/>
              <a:ln w="0">
                <a:solidFill>
                  <a:srgbClr val="C0C0C0"/>
                </a:solidFill>
                <a:round/>
                <a:headEnd/>
                <a:tailEnd/>
              </a:ln>
            </p:spPr>
            <p:txBody>
              <a:bodyPr/>
              <a:lstStyle/>
              <a:p>
                <a:endParaRPr lang="en-US"/>
              </a:p>
            </p:txBody>
          </p:sp>
          <p:sp>
            <p:nvSpPr>
              <p:cNvPr id="20647" name="Line 258"/>
              <p:cNvSpPr>
                <a:spLocks noChangeShapeType="1"/>
              </p:cNvSpPr>
              <p:nvPr/>
            </p:nvSpPr>
            <p:spPr bwMode="auto">
              <a:xfrm>
                <a:off x="1737" y="1992"/>
                <a:ext cx="7" cy="1"/>
              </a:xfrm>
              <a:prstGeom prst="line">
                <a:avLst/>
              </a:prstGeom>
              <a:noFill/>
              <a:ln w="0">
                <a:solidFill>
                  <a:srgbClr val="C0C0C0"/>
                </a:solidFill>
                <a:round/>
                <a:headEnd/>
                <a:tailEnd/>
              </a:ln>
            </p:spPr>
            <p:txBody>
              <a:bodyPr/>
              <a:lstStyle/>
              <a:p>
                <a:endParaRPr lang="en-US"/>
              </a:p>
            </p:txBody>
          </p:sp>
          <p:sp>
            <p:nvSpPr>
              <p:cNvPr id="20648" name="Line 259"/>
              <p:cNvSpPr>
                <a:spLocks noChangeShapeType="1"/>
              </p:cNvSpPr>
              <p:nvPr/>
            </p:nvSpPr>
            <p:spPr bwMode="auto">
              <a:xfrm>
                <a:off x="1752" y="1992"/>
                <a:ext cx="8" cy="1"/>
              </a:xfrm>
              <a:prstGeom prst="line">
                <a:avLst/>
              </a:prstGeom>
              <a:noFill/>
              <a:ln w="0">
                <a:solidFill>
                  <a:srgbClr val="C0C0C0"/>
                </a:solidFill>
                <a:round/>
                <a:headEnd/>
                <a:tailEnd/>
              </a:ln>
            </p:spPr>
            <p:txBody>
              <a:bodyPr/>
              <a:lstStyle/>
              <a:p>
                <a:endParaRPr lang="en-US"/>
              </a:p>
            </p:txBody>
          </p:sp>
          <p:sp>
            <p:nvSpPr>
              <p:cNvPr id="20649" name="Line 260"/>
              <p:cNvSpPr>
                <a:spLocks noChangeShapeType="1"/>
              </p:cNvSpPr>
              <p:nvPr/>
            </p:nvSpPr>
            <p:spPr bwMode="auto">
              <a:xfrm>
                <a:off x="1768" y="1992"/>
                <a:ext cx="8" cy="1"/>
              </a:xfrm>
              <a:prstGeom prst="line">
                <a:avLst/>
              </a:prstGeom>
              <a:noFill/>
              <a:ln w="0">
                <a:solidFill>
                  <a:srgbClr val="C0C0C0"/>
                </a:solidFill>
                <a:round/>
                <a:headEnd/>
                <a:tailEnd/>
              </a:ln>
            </p:spPr>
            <p:txBody>
              <a:bodyPr/>
              <a:lstStyle/>
              <a:p>
                <a:endParaRPr lang="en-US"/>
              </a:p>
            </p:txBody>
          </p:sp>
          <p:sp>
            <p:nvSpPr>
              <p:cNvPr id="20650" name="Line 261"/>
              <p:cNvSpPr>
                <a:spLocks noChangeShapeType="1"/>
              </p:cNvSpPr>
              <p:nvPr/>
            </p:nvSpPr>
            <p:spPr bwMode="auto">
              <a:xfrm>
                <a:off x="1784" y="1992"/>
                <a:ext cx="8" cy="1"/>
              </a:xfrm>
              <a:prstGeom prst="line">
                <a:avLst/>
              </a:prstGeom>
              <a:noFill/>
              <a:ln w="0">
                <a:solidFill>
                  <a:srgbClr val="C0C0C0"/>
                </a:solidFill>
                <a:round/>
                <a:headEnd/>
                <a:tailEnd/>
              </a:ln>
            </p:spPr>
            <p:txBody>
              <a:bodyPr/>
              <a:lstStyle/>
              <a:p>
                <a:endParaRPr lang="en-US"/>
              </a:p>
            </p:txBody>
          </p:sp>
          <p:sp>
            <p:nvSpPr>
              <p:cNvPr id="20651" name="Line 262"/>
              <p:cNvSpPr>
                <a:spLocks noChangeShapeType="1"/>
              </p:cNvSpPr>
              <p:nvPr/>
            </p:nvSpPr>
            <p:spPr bwMode="auto">
              <a:xfrm>
                <a:off x="1799" y="1992"/>
                <a:ext cx="8" cy="1"/>
              </a:xfrm>
              <a:prstGeom prst="line">
                <a:avLst/>
              </a:prstGeom>
              <a:noFill/>
              <a:ln w="0">
                <a:solidFill>
                  <a:srgbClr val="C0C0C0"/>
                </a:solidFill>
                <a:round/>
                <a:headEnd/>
                <a:tailEnd/>
              </a:ln>
            </p:spPr>
            <p:txBody>
              <a:bodyPr/>
              <a:lstStyle/>
              <a:p>
                <a:endParaRPr lang="en-US"/>
              </a:p>
            </p:txBody>
          </p:sp>
          <p:sp>
            <p:nvSpPr>
              <p:cNvPr id="20652" name="Line 263"/>
              <p:cNvSpPr>
                <a:spLocks noChangeShapeType="1"/>
              </p:cNvSpPr>
              <p:nvPr/>
            </p:nvSpPr>
            <p:spPr bwMode="auto">
              <a:xfrm>
                <a:off x="1815" y="1992"/>
                <a:ext cx="8" cy="1"/>
              </a:xfrm>
              <a:prstGeom prst="line">
                <a:avLst/>
              </a:prstGeom>
              <a:noFill/>
              <a:ln w="0">
                <a:solidFill>
                  <a:srgbClr val="C0C0C0"/>
                </a:solidFill>
                <a:round/>
                <a:headEnd/>
                <a:tailEnd/>
              </a:ln>
            </p:spPr>
            <p:txBody>
              <a:bodyPr/>
              <a:lstStyle/>
              <a:p>
                <a:endParaRPr lang="en-US"/>
              </a:p>
            </p:txBody>
          </p:sp>
          <p:sp>
            <p:nvSpPr>
              <p:cNvPr id="20653" name="Line 264"/>
              <p:cNvSpPr>
                <a:spLocks noChangeShapeType="1"/>
              </p:cNvSpPr>
              <p:nvPr/>
            </p:nvSpPr>
            <p:spPr bwMode="auto">
              <a:xfrm>
                <a:off x="1831" y="1992"/>
                <a:ext cx="8" cy="1"/>
              </a:xfrm>
              <a:prstGeom prst="line">
                <a:avLst/>
              </a:prstGeom>
              <a:noFill/>
              <a:ln w="0">
                <a:solidFill>
                  <a:srgbClr val="C0C0C0"/>
                </a:solidFill>
                <a:round/>
                <a:headEnd/>
                <a:tailEnd/>
              </a:ln>
            </p:spPr>
            <p:txBody>
              <a:bodyPr/>
              <a:lstStyle/>
              <a:p>
                <a:endParaRPr lang="en-US"/>
              </a:p>
            </p:txBody>
          </p:sp>
          <p:sp>
            <p:nvSpPr>
              <p:cNvPr id="20654" name="Line 265"/>
              <p:cNvSpPr>
                <a:spLocks noChangeShapeType="1"/>
              </p:cNvSpPr>
              <p:nvPr/>
            </p:nvSpPr>
            <p:spPr bwMode="auto">
              <a:xfrm>
                <a:off x="1846" y="1992"/>
                <a:ext cx="8" cy="1"/>
              </a:xfrm>
              <a:prstGeom prst="line">
                <a:avLst/>
              </a:prstGeom>
              <a:noFill/>
              <a:ln w="0">
                <a:solidFill>
                  <a:srgbClr val="C0C0C0"/>
                </a:solidFill>
                <a:round/>
                <a:headEnd/>
                <a:tailEnd/>
              </a:ln>
            </p:spPr>
            <p:txBody>
              <a:bodyPr/>
              <a:lstStyle/>
              <a:p>
                <a:endParaRPr lang="en-US"/>
              </a:p>
            </p:txBody>
          </p:sp>
          <p:sp>
            <p:nvSpPr>
              <p:cNvPr id="20655" name="Line 266"/>
              <p:cNvSpPr>
                <a:spLocks noChangeShapeType="1"/>
              </p:cNvSpPr>
              <p:nvPr/>
            </p:nvSpPr>
            <p:spPr bwMode="auto">
              <a:xfrm>
                <a:off x="1862" y="1992"/>
                <a:ext cx="8" cy="1"/>
              </a:xfrm>
              <a:prstGeom prst="line">
                <a:avLst/>
              </a:prstGeom>
              <a:noFill/>
              <a:ln w="0">
                <a:solidFill>
                  <a:srgbClr val="C0C0C0"/>
                </a:solidFill>
                <a:round/>
                <a:headEnd/>
                <a:tailEnd/>
              </a:ln>
            </p:spPr>
            <p:txBody>
              <a:bodyPr/>
              <a:lstStyle/>
              <a:p>
                <a:endParaRPr lang="en-US"/>
              </a:p>
            </p:txBody>
          </p:sp>
          <p:sp>
            <p:nvSpPr>
              <p:cNvPr id="20656" name="Line 267"/>
              <p:cNvSpPr>
                <a:spLocks noChangeShapeType="1"/>
              </p:cNvSpPr>
              <p:nvPr/>
            </p:nvSpPr>
            <p:spPr bwMode="auto">
              <a:xfrm>
                <a:off x="1878" y="1992"/>
                <a:ext cx="8" cy="1"/>
              </a:xfrm>
              <a:prstGeom prst="line">
                <a:avLst/>
              </a:prstGeom>
              <a:noFill/>
              <a:ln w="0">
                <a:solidFill>
                  <a:srgbClr val="C0C0C0"/>
                </a:solidFill>
                <a:round/>
                <a:headEnd/>
                <a:tailEnd/>
              </a:ln>
            </p:spPr>
            <p:txBody>
              <a:bodyPr/>
              <a:lstStyle/>
              <a:p>
                <a:endParaRPr lang="en-US"/>
              </a:p>
            </p:txBody>
          </p:sp>
          <p:sp>
            <p:nvSpPr>
              <p:cNvPr id="20657" name="Line 268"/>
              <p:cNvSpPr>
                <a:spLocks noChangeShapeType="1"/>
              </p:cNvSpPr>
              <p:nvPr/>
            </p:nvSpPr>
            <p:spPr bwMode="auto">
              <a:xfrm>
                <a:off x="1894" y="1992"/>
                <a:ext cx="7" cy="1"/>
              </a:xfrm>
              <a:prstGeom prst="line">
                <a:avLst/>
              </a:prstGeom>
              <a:noFill/>
              <a:ln w="0">
                <a:solidFill>
                  <a:srgbClr val="C0C0C0"/>
                </a:solidFill>
                <a:round/>
                <a:headEnd/>
                <a:tailEnd/>
              </a:ln>
            </p:spPr>
            <p:txBody>
              <a:bodyPr/>
              <a:lstStyle/>
              <a:p>
                <a:endParaRPr lang="en-US"/>
              </a:p>
            </p:txBody>
          </p:sp>
          <p:sp>
            <p:nvSpPr>
              <p:cNvPr id="20658" name="Line 269"/>
              <p:cNvSpPr>
                <a:spLocks noChangeShapeType="1"/>
              </p:cNvSpPr>
              <p:nvPr/>
            </p:nvSpPr>
            <p:spPr bwMode="auto">
              <a:xfrm>
                <a:off x="1909" y="1992"/>
                <a:ext cx="8" cy="1"/>
              </a:xfrm>
              <a:prstGeom prst="line">
                <a:avLst/>
              </a:prstGeom>
              <a:noFill/>
              <a:ln w="0">
                <a:solidFill>
                  <a:srgbClr val="C0C0C0"/>
                </a:solidFill>
                <a:round/>
                <a:headEnd/>
                <a:tailEnd/>
              </a:ln>
            </p:spPr>
            <p:txBody>
              <a:bodyPr/>
              <a:lstStyle/>
              <a:p>
                <a:endParaRPr lang="en-US"/>
              </a:p>
            </p:txBody>
          </p:sp>
          <p:sp>
            <p:nvSpPr>
              <p:cNvPr id="20659" name="Line 270"/>
              <p:cNvSpPr>
                <a:spLocks noChangeShapeType="1"/>
              </p:cNvSpPr>
              <p:nvPr/>
            </p:nvSpPr>
            <p:spPr bwMode="auto">
              <a:xfrm>
                <a:off x="1925" y="1992"/>
                <a:ext cx="8" cy="1"/>
              </a:xfrm>
              <a:prstGeom prst="line">
                <a:avLst/>
              </a:prstGeom>
              <a:noFill/>
              <a:ln w="0">
                <a:solidFill>
                  <a:srgbClr val="C0C0C0"/>
                </a:solidFill>
                <a:round/>
                <a:headEnd/>
                <a:tailEnd/>
              </a:ln>
            </p:spPr>
            <p:txBody>
              <a:bodyPr/>
              <a:lstStyle/>
              <a:p>
                <a:endParaRPr lang="en-US"/>
              </a:p>
            </p:txBody>
          </p:sp>
          <p:sp>
            <p:nvSpPr>
              <p:cNvPr id="20660" name="Line 271"/>
              <p:cNvSpPr>
                <a:spLocks noChangeShapeType="1"/>
              </p:cNvSpPr>
              <p:nvPr/>
            </p:nvSpPr>
            <p:spPr bwMode="auto">
              <a:xfrm>
                <a:off x="1941" y="1992"/>
                <a:ext cx="7" cy="1"/>
              </a:xfrm>
              <a:prstGeom prst="line">
                <a:avLst/>
              </a:prstGeom>
              <a:noFill/>
              <a:ln w="0">
                <a:solidFill>
                  <a:srgbClr val="C0C0C0"/>
                </a:solidFill>
                <a:round/>
                <a:headEnd/>
                <a:tailEnd/>
              </a:ln>
            </p:spPr>
            <p:txBody>
              <a:bodyPr/>
              <a:lstStyle/>
              <a:p>
                <a:endParaRPr lang="en-US"/>
              </a:p>
            </p:txBody>
          </p:sp>
          <p:sp>
            <p:nvSpPr>
              <p:cNvPr id="20661" name="Line 272"/>
              <p:cNvSpPr>
                <a:spLocks noChangeShapeType="1"/>
              </p:cNvSpPr>
              <p:nvPr/>
            </p:nvSpPr>
            <p:spPr bwMode="auto">
              <a:xfrm>
                <a:off x="1956" y="1992"/>
                <a:ext cx="8" cy="1"/>
              </a:xfrm>
              <a:prstGeom prst="line">
                <a:avLst/>
              </a:prstGeom>
              <a:noFill/>
              <a:ln w="0">
                <a:solidFill>
                  <a:srgbClr val="C0C0C0"/>
                </a:solidFill>
                <a:round/>
                <a:headEnd/>
                <a:tailEnd/>
              </a:ln>
            </p:spPr>
            <p:txBody>
              <a:bodyPr/>
              <a:lstStyle/>
              <a:p>
                <a:endParaRPr lang="en-US"/>
              </a:p>
            </p:txBody>
          </p:sp>
          <p:sp>
            <p:nvSpPr>
              <p:cNvPr id="20662" name="Line 273"/>
              <p:cNvSpPr>
                <a:spLocks noChangeShapeType="1"/>
              </p:cNvSpPr>
              <p:nvPr/>
            </p:nvSpPr>
            <p:spPr bwMode="auto">
              <a:xfrm>
                <a:off x="1972" y="1992"/>
                <a:ext cx="8" cy="1"/>
              </a:xfrm>
              <a:prstGeom prst="line">
                <a:avLst/>
              </a:prstGeom>
              <a:noFill/>
              <a:ln w="0">
                <a:solidFill>
                  <a:srgbClr val="C0C0C0"/>
                </a:solidFill>
                <a:round/>
                <a:headEnd/>
                <a:tailEnd/>
              </a:ln>
            </p:spPr>
            <p:txBody>
              <a:bodyPr/>
              <a:lstStyle/>
              <a:p>
                <a:endParaRPr lang="en-US"/>
              </a:p>
            </p:txBody>
          </p:sp>
          <p:sp>
            <p:nvSpPr>
              <p:cNvPr id="20663" name="Line 274"/>
              <p:cNvSpPr>
                <a:spLocks noChangeShapeType="1"/>
              </p:cNvSpPr>
              <p:nvPr/>
            </p:nvSpPr>
            <p:spPr bwMode="auto">
              <a:xfrm>
                <a:off x="1988" y="1992"/>
                <a:ext cx="8" cy="1"/>
              </a:xfrm>
              <a:prstGeom prst="line">
                <a:avLst/>
              </a:prstGeom>
              <a:noFill/>
              <a:ln w="0">
                <a:solidFill>
                  <a:srgbClr val="C0C0C0"/>
                </a:solidFill>
                <a:round/>
                <a:headEnd/>
                <a:tailEnd/>
              </a:ln>
            </p:spPr>
            <p:txBody>
              <a:bodyPr/>
              <a:lstStyle/>
              <a:p>
                <a:endParaRPr lang="en-US"/>
              </a:p>
            </p:txBody>
          </p:sp>
          <p:sp>
            <p:nvSpPr>
              <p:cNvPr id="20664" name="Line 275"/>
              <p:cNvSpPr>
                <a:spLocks noChangeShapeType="1"/>
              </p:cNvSpPr>
              <p:nvPr/>
            </p:nvSpPr>
            <p:spPr bwMode="auto">
              <a:xfrm>
                <a:off x="2003" y="1992"/>
                <a:ext cx="8" cy="1"/>
              </a:xfrm>
              <a:prstGeom prst="line">
                <a:avLst/>
              </a:prstGeom>
              <a:noFill/>
              <a:ln w="0">
                <a:solidFill>
                  <a:srgbClr val="C0C0C0"/>
                </a:solidFill>
                <a:round/>
                <a:headEnd/>
                <a:tailEnd/>
              </a:ln>
            </p:spPr>
            <p:txBody>
              <a:bodyPr/>
              <a:lstStyle/>
              <a:p>
                <a:endParaRPr lang="en-US"/>
              </a:p>
            </p:txBody>
          </p:sp>
          <p:sp>
            <p:nvSpPr>
              <p:cNvPr id="20665" name="Line 276"/>
              <p:cNvSpPr>
                <a:spLocks noChangeShapeType="1"/>
              </p:cNvSpPr>
              <p:nvPr/>
            </p:nvSpPr>
            <p:spPr bwMode="auto">
              <a:xfrm>
                <a:off x="2019" y="1992"/>
                <a:ext cx="8" cy="1"/>
              </a:xfrm>
              <a:prstGeom prst="line">
                <a:avLst/>
              </a:prstGeom>
              <a:noFill/>
              <a:ln w="0">
                <a:solidFill>
                  <a:srgbClr val="C0C0C0"/>
                </a:solidFill>
                <a:round/>
                <a:headEnd/>
                <a:tailEnd/>
              </a:ln>
            </p:spPr>
            <p:txBody>
              <a:bodyPr/>
              <a:lstStyle/>
              <a:p>
                <a:endParaRPr lang="en-US"/>
              </a:p>
            </p:txBody>
          </p:sp>
          <p:sp>
            <p:nvSpPr>
              <p:cNvPr id="20666" name="Line 277"/>
              <p:cNvSpPr>
                <a:spLocks noChangeShapeType="1"/>
              </p:cNvSpPr>
              <p:nvPr/>
            </p:nvSpPr>
            <p:spPr bwMode="auto">
              <a:xfrm>
                <a:off x="2035" y="1992"/>
                <a:ext cx="8" cy="1"/>
              </a:xfrm>
              <a:prstGeom prst="line">
                <a:avLst/>
              </a:prstGeom>
              <a:noFill/>
              <a:ln w="0">
                <a:solidFill>
                  <a:srgbClr val="C0C0C0"/>
                </a:solidFill>
                <a:round/>
                <a:headEnd/>
                <a:tailEnd/>
              </a:ln>
            </p:spPr>
            <p:txBody>
              <a:bodyPr/>
              <a:lstStyle/>
              <a:p>
                <a:endParaRPr lang="en-US"/>
              </a:p>
            </p:txBody>
          </p:sp>
          <p:sp>
            <p:nvSpPr>
              <p:cNvPr id="20667" name="Line 278"/>
              <p:cNvSpPr>
                <a:spLocks noChangeShapeType="1"/>
              </p:cNvSpPr>
              <p:nvPr/>
            </p:nvSpPr>
            <p:spPr bwMode="auto">
              <a:xfrm>
                <a:off x="2051" y="1992"/>
                <a:ext cx="7" cy="1"/>
              </a:xfrm>
              <a:prstGeom prst="line">
                <a:avLst/>
              </a:prstGeom>
              <a:noFill/>
              <a:ln w="0">
                <a:solidFill>
                  <a:srgbClr val="C0C0C0"/>
                </a:solidFill>
                <a:round/>
                <a:headEnd/>
                <a:tailEnd/>
              </a:ln>
            </p:spPr>
            <p:txBody>
              <a:bodyPr/>
              <a:lstStyle/>
              <a:p>
                <a:endParaRPr lang="en-US"/>
              </a:p>
            </p:txBody>
          </p:sp>
          <p:sp>
            <p:nvSpPr>
              <p:cNvPr id="20668" name="Line 279"/>
              <p:cNvSpPr>
                <a:spLocks noChangeShapeType="1"/>
              </p:cNvSpPr>
              <p:nvPr/>
            </p:nvSpPr>
            <p:spPr bwMode="auto">
              <a:xfrm>
                <a:off x="2066" y="1992"/>
                <a:ext cx="8" cy="1"/>
              </a:xfrm>
              <a:prstGeom prst="line">
                <a:avLst/>
              </a:prstGeom>
              <a:noFill/>
              <a:ln w="0">
                <a:solidFill>
                  <a:srgbClr val="C0C0C0"/>
                </a:solidFill>
                <a:round/>
                <a:headEnd/>
                <a:tailEnd/>
              </a:ln>
            </p:spPr>
            <p:txBody>
              <a:bodyPr/>
              <a:lstStyle/>
              <a:p>
                <a:endParaRPr lang="en-US"/>
              </a:p>
            </p:txBody>
          </p:sp>
          <p:sp>
            <p:nvSpPr>
              <p:cNvPr id="20669" name="Line 280"/>
              <p:cNvSpPr>
                <a:spLocks noChangeShapeType="1"/>
              </p:cNvSpPr>
              <p:nvPr/>
            </p:nvSpPr>
            <p:spPr bwMode="auto">
              <a:xfrm>
                <a:off x="2082" y="1992"/>
                <a:ext cx="8" cy="1"/>
              </a:xfrm>
              <a:prstGeom prst="line">
                <a:avLst/>
              </a:prstGeom>
              <a:noFill/>
              <a:ln w="0">
                <a:solidFill>
                  <a:srgbClr val="C0C0C0"/>
                </a:solidFill>
                <a:round/>
                <a:headEnd/>
                <a:tailEnd/>
              </a:ln>
            </p:spPr>
            <p:txBody>
              <a:bodyPr/>
              <a:lstStyle/>
              <a:p>
                <a:endParaRPr lang="en-US"/>
              </a:p>
            </p:txBody>
          </p:sp>
          <p:sp>
            <p:nvSpPr>
              <p:cNvPr id="20670" name="Line 281"/>
              <p:cNvSpPr>
                <a:spLocks noChangeShapeType="1"/>
              </p:cNvSpPr>
              <p:nvPr/>
            </p:nvSpPr>
            <p:spPr bwMode="auto">
              <a:xfrm>
                <a:off x="2098" y="1992"/>
                <a:ext cx="7" cy="1"/>
              </a:xfrm>
              <a:prstGeom prst="line">
                <a:avLst/>
              </a:prstGeom>
              <a:noFill/>
              <a:ln w="0">
                <a:solidFill>
                  <a:srgbClr val="C0C0C0"/>
                </a:solidFill>
                <a:round/>
                <a:headEnd/>
                <a:tailEnd/>
              </a:ln>
            </p:spPr>
            <p:txBody>
              <a:bodyPr/>
              <a:lstStyle/>
              <a:p>
                <a:endParaRPr lang="en-US"/>
              </a:p>
            </p:txBody>
          </p:sp>
          <p:sp>
            <p:nvSpPr>
              <p:cNvPr id="20671" name="Line 282"/>
              <p:cNvSpPr>
                <a:spLocks noChangeShapeType="1"/>
              </p:cNvSpPr>
              <p:nvPr/>
            </p:nvSpPr>
            <p:spPr bwMode="auto">
              <a:xfrm>
                <a:off x="2113" y="1992"/>
                <a:ext cx="8" cy="1"/>
              </a:xfrm>
              <a:prstGeom prst="line">
                <a:avLst/>
              </a:prstGeom>
              <a:noFill/>
              <a:ln w="0">
                <a:solidFill>
                  <a:srgbClr val="C0C0C0"/>
                </a:solidFill>
                <a:round/>
                <a:headEnd/>
                <a:tailEnd/>
              </a:ln>
            </p:spPr>
            <p:txBody>
              <a:bodyPr/>
              <a:lstStyle/>
              <a:p>
                <a:endParaRPr lang="en-US"/>
              </a:p>
            </p:txBody>
          </p:sp>
          <p:sp>
            <p:nvSpPr>
              <p:cNvPr id="20672" name="Line 283"/>
              <p:cNvSpPr>
                <a:spLocks noChangeShapeType="1"/>
              </p:cNvSpPr>
              <p:nvPr/>
            </p:nvSpPr>
            <p:spPr bwMode="auto">
              <a:xfrm>
                <a:off x="2129" y="1992"/>
                <a:ext cx="8" cy="1"/>
              </a:xfrm>
              <a:prstGeom prst="line">
                <a:avLst/>
              </a:prstGeom>
              <a:noFill/>
              <a:ln w="0">
                <a:solidFill>
                  <a:srgbClr val="C0C0C0"/>
                </a:solidFill>
                <a:round/>
                <a:headEnd/>
                <a:tailEnd/>
              </a:ln>
            </p:spPr>
            <p:txBody>
              <a:bodyPr/>
              <a:lstStyle/>
              <a:p>
                <a:endParaRPr lang="en-US"/>
              </a:p>
            </p:txBody>
          </p:sp>
          <p:sp>
            <p:nvSpPr>
              <p:cNvPr id="20673" name="Line 284"/>
              <p:cNvSpPr>
                <a:spLocks noChangeShapeType="1"/>
              </p:cNvSpPr>
              <p:nvPr/>
            </p:nvSpPr>
            <p:spPr bwMode="auto">
              <a:xfrm>
                <a:off x="2145" y="1992"/>
                <a:ext cx="8" cy="1"/>
              </a:xfrm>
              <a:prstGeom prst="line">
                <a:avLst/>
              </a:prstGeom>
              <a:noFill/>
              <a:ln w="0">
                <a:solidFill>
                  <a:srgbClr val="C0C0C0"/>
                </a:solidFill>
                <a:round/>
                <a:headEnd/>
                <a:tailEnd/>
              </a:ln>
            </p:spPr>
            <p:txBody>
              <a:bodyPr/>
              <a:lstStyle/>
              <a:p>
                <a:endParaRPr lang="en-US"/>
              </a:p>
            </p:txBody>
          </p:sp>
          <p:sp>
            <p:nvSpPr>
              <p:cNvPr id="20674" name="Line 285"/>
              <p:cNvSpPr>
                <a:spLocks noChangeShapeType="1"/>
              </p:cNvSpPr>
              <p:nvPr/>
            </p:nvSpPr>
            <p:spPr bwMode="auto">
              <a:xfrm>
                <a:off x="2160" y="1992"/>
                <a:ext cx="8" cy="1"/>
              </a:xfrm>
              <a:prstGeom prst="line">
                <a:avLst/>
              </a:prstGeom>
              <a:noFill/>
              <a:ln w="0">
                <a:solidFill>
                  <a:srgbClr val="C0C0C0"/>
                </a:solidFill>
                <a:round/>
                <a:headEnd/>
                <a:tailEnd/>
              </a:ln>
            </p:spPr>
            <p:txBody>
              <a:bodyPr/>
              <a:lstStyle/>
              <a:p>
                <a:endParaRPr lang="en-US"/>
              </a:p>
            </p:txBody>
          </p:sp>
          <p:sp>
            <p:nvSpPr>
              <p:cNvPr id="20675" name="Line 286"/>
              <p:cNvSpPr>
                <a:spLocks noChangeShapeType="1"/>
              </p:cNvSpPr>
              <p:nvPr/>
            </p:nvSpPr>
            <p:spPr bwMode="auto">
              <a:xfrm>
                <a:off x="2176" y="1992"/>
                <a:ext cx="8" cy="1"/>
              </a:xfrm>
              <a:prstGeom prst="line">
                <a:avLst/>
              </a:prstGeom>
              <a:noFill/>
              <a:ln w="0">
                <a:solidFill>
                  <a:srgbClr val="C0C0C0"/>
                </a:solidFill>
                <a:round/>
                <a:headEnd/>
                <a:tailEnd/>
              </a:ln>
            </p:spPr>
            <p:txBody>
              <a:bodyPr/>
              <a:lstStyle/>
              <a:p>
                <a:endParaRPr lang="en-US"/>
              </a:p>
            </p:txBody>
          </p:sp>
          <p:sp>
            <p:nvSpPr>
              <p:cNvPr id="20676" name="Line 287"/>
              <p:cNvSpPr>
                <a:spLocks noChangeShapeType="1"/>
              </p:cNvSpPr>
              <p:nvPr/>
            </p:nvSpPr>
            <p:spPr bwMode="auto">
              <a:xfrm>
                <a:off x="2192" y="1992"/>
                <a:ext cx="8" cy="1"/>
              </a:xfrm>
              <a:prstGeom prst="line">
                <a:avLst/>
              </a:prstGeom>
              <a:noFill/>
              <a:ln w="0">
                <a:solidFill>
                  <a:srgbClr val="C0C0C0"/>
                </a:solidFill>
                <a:round/>
                <a:headEnd/>
                <a:tailEnd/>
              </a:ln>
            </p:spPr>
            <p:txBody>
              <a:bodyPr/>
              <a:lstStyle/>
              <a:p>
                <a:endParaRPr lang="en-US"/>
              </a:p>
            </p:txBody>
          </p:sp>
          <p:sp>
            <p:nvSpPr>
              <p:cNvPr id="20677" name="Line 288"/>
              <p:cNvSpPr>
                <a:spLocks noChangeShapeType="1"/>
              </p:cNvSpPr>
              <p:nvPr/>
            </p:nvSpPr>
            <p:spPr bwMode="auto">
              <a:xfrm>
                <a:off x="2208" y="1992"/>
                <a:ext cx="7" cy="1"/>
              </a:xfrm>
              <a:prstGeom prst="line">
                <a:avLst/>
              </a:prstGeom>
              <a:noFill/>
              <a:ln w="0">
                <a:solidFill>
                  <a:srgbClr val="C0C0C0"/>
                </a:solidFill>
                <a:round/>
                <a:headEnd/>
                <a:tailEnd/>
              </a:ln>
            </p:spPr>
            <p:txBody>
              <a:bodyPr/>
              <a:lstStyle/>
              <a:p>
                <a:endParaRPr lang="en-US"/>
              </a:p>
            </p:txBody>
          </p:sp>
          <p:sp>
            <p:nvSpPr>
              <p:cNvPr id="20678" name="Line 289"/>
              <p:cNvSpPr>
                <a:spLocks noChangeShapeType="1"/>
              </p:cNvSpPr>
              <p:nvPr/>
            </p:nvSpPr>
            <p:spPr bwMode="auto">
              <a:xfrm>
                <a:off x="2223" y="1992"/>
                <a:ext cx="8" cy="1"/>
              </a:xfrm>
              <a:prstGeom prst="line">
                <a:avLst/>
              </a:prstGeom>
              <a:noFill/>
              <a:ln w="0">
                <a:solidFill>
                  <a:srgbClr val="C0C0C0"/>
                </a:solidFill>
                <a:round/>
                <a:headEnd/>
                <a:tailEnd/>
              </a:ln>
            </p:spPr>
            <p:txBody>
              <a:bodyPr/>
              <a:lstStyle/>
              <a:p>
                <a:endParaRPr lang="en-US"/>
              </a:p>
            </p:txBody>
          </p:sp>
          <p:sp>
            <p:nvSpPr>
              <p:cNvPr id="20679" name="Line 290"/>
              <p:cNvSpPr>
                <a:spLocks noChangeShapeType="1"/>
              </p:cNvSpPr>
              <p:nvPr/>
            </p:nvSpPr>
            <p:spPr bwMode="auto">
              <a:xfrm>
                <a:off x="2239" y="1992"/>
                <a:ext cx="8" cy="1"/>
              </a:xfrm>
              <a:prstGeom prst="line">
                <a:avLst/>
              </a:prstGeom>
              <a:noFill/>
              <a:ln w="0">
                <a:solidFill>
                  <a:srgbClr val="C0C0C0"/>
                </a:solidFill>
                <a:round/>
                <a:headEnd/>
                <a:tailEnd/>
              </a:ln>
            </p:spPr>
            <p:txBody>
              <a:bodyPr/>
              <a:lstStyle/>
              <a:p>
                <a:endParaRPr lang="en-US"/>
              </a:p>
            </p:txBody>
          </p:sp>
          <p:sp>
            <p:nvSpPr>
              <p:cNvPr id="20680" name="Line 291"/>
              <p:cNvSpPr>
                <a:spLocks noChangeShapeType="1"/>
              </p:cNvSpPr>
              <p:nvPr/>
            </p:nvSpPr>
            <p:spPr bwMode="auto">
              <a:xfrm>
                <a:off x="2255" y="1992"/>
                <a:ext cx="7" cy="1"/>
              </a:xfrm>
              <a:prstGeom prst="line">
                <a:avLst/>
              </a:prstGeom>
              <a:noFill/>
              <a:ln w="0">
                <a:solidFill>
                  <a:srgbClr val="C0C0C0"/>
                </a:solidFill>
                <a:round/>
                <a:headEnd/>
                <a:tailEnd/>
              </a:ln>
            </p:spPr>
            <p:txBody>
              <a:bodyPr/>
              <a:lstStyle/>
              <a:p>
                <a:endParaRPr lang="en-US"/>
              </a:p>
            </p:txBody>
          </p:sp>
          <p:sp>
            <p:nvSpPr>
              <p:cNvPr id="20681" name="Line 292"/>
              <p:cNvSpPr>
                <a:spLocks noChangeShapeType="1"/>
              </p:cNvSpPr>
              <p:nvPr/>
            </p:nvSpPr>
            <p:spPr bwMode="auto">
              <a:xfrm>
                <a:off x="2270" y="1992"/>
                <a:ext cx="8" cy="1"/>
              </a:xfrm>
              <a:prstGeom prst="line">
                <a:avLst/>
              </a:prstGeom>
              <a:noFill/>
              <a:ln w="0">
                <a:solidFill>
                  <a:srgbClr val="C0C0C0"/>
                </a:solidFill>
                <a:round/>
                <a:headEnd/>
                <a:tailEnd/>
              </a:ln>
            </p:spPr>
            <p:txBody>
              <a:bodyPr/>
              <a:lstStyle/>
              <a:p>
                <a:endParaRPr lang="en-US"/>
              </a:p>
            </p:txBody>
          </p:sp>
          <p:sp>
            <p:nvSpPr>
              <p:cNvPr id="20682" name="Line 293"/>
              <p:cNvSpPr>
                <a:spLocks noChangeShapeType="1"/>
              </p:cNvSpPr>
              <p:nvPr/>
            </p:nvSpPr>
            <p:spPr bwMode="auto">
              <a:xfrm>
                <a:off x="2286" y="1992"/>
                <a:ext cx="8" cy="1"/>
              </a:xfrm>
              <a:prstGeom prst="line">
                <a:avLst/>
              </a:prstGeom>
              <a:noFill/>
              <a:ln w="0">
                <a:solidFill>
                  <a:srgbClr val="C0C0C0"/>
                </a:solidFill>
                <a:round/>
                <a:headEnd/>
                <a:tailEnd/>
              </a:ln>
            </p:spPr>
            <p:txBody>
              <a:bodyPr/>
              <a:lstStyle/>
              <a:p>
                <a:endParaRPr lang="en-US"/>
              </a:p>
            </p:txBody>
          </p:sp>
          <p:sp>
            <p:nvSpPr>
              <p:cNvPr id="20683" name="Line 294"/>
              <p:cNvSpPr>
                <a:spLocks noChangeShapeType="1"/>
              </p:cNvSpPr>
              <p:nvPr/>
            </p:nvSpPr>
            <p:spPr bwMode="auto">
              <a:xfrm>
                <a:off x="2302" y="1992"/>
                <a:ext cx="8" cy="1"/>
              </a:xfrm>
              <a:prstGeom prst="line">
                <a:avLst/>
              </a:prstGeom>
              <a:noFill/>
              <a:ln w="0">
                <a:solidFill>
                  <a:srgbClr val="C0C0C0"/>
                </a:solidFill>
                <a:round/>
                <a:headEnd/>
                <a:tailEnd/>
              </a:ln>
            </p:spPr>
            <p:txBody>
              <a:bodyPr/>
              <a:lstStyle/>
              <a:p>
                <a:endParaRPr lang="en-US"/>
              </a:p>
            </p:txBody>
          </p:sp>
          <p:sp>
            <p:nvSpPr>
              <p:cNvPr id="20684" name="Line 295"/>
              <p:cNvSpPr>
                <a:spLocks noChangeShapeType="1"/>
              </p:cNvSpPr>
              <p:nvPr/>
            </p:nvSpPr>
            <p:spPr bwMode="auto">
              <a:xfrm>
                <a:off x="2317" y="1992"/>
                <a:ext cx="8" cy="1"/>
              </a:xfrm>
              <a:prstGeom prst="line">
                <a:avLst/>
              </a:prstGeom>
              <a:noFill/>
              <a:ln w="0">
                <a:solidFill>
                  <a:srgbClr val="C0C0C0"/>
                </a:solidFill>
                <a:round/>
                <a:headEnd/>
                <a:tailEnd/>
              </a:ln>
            </p:spPr>
            <p:txBody>
              <a:bodyPr/>
              <a:lstStyle/>
              <a:p>
                <a:endParaRPr lang="en-US"/>
              </a:p>
            </p:txBody>
          </p:sp>
          <p:sp>
            <p:nvSpPr>
              <p:cNvPr id="20685" name="Line 296"/>
              <p:cNvSpPr>
                <a:spLocks noChangeShapeType="1"/>
              </p:cNvSpPr>
              <p:nvPr/>
            </p:nvSpPr>
            <p:spPr bwMode="auto">
              <a:xfrm>
                <a:off x="2333" y="1992"/>
                <a:ext cx="8" cy="1"/>
              </a:xfrm>
              <a:prstGeom prst="line">
                <a:avLst/>
              </a:prstGeom>
              <a:noFill/>
              <a:ln w="0">
                <a:solidFill>
                  <a:srgbClr val="C0C0C0"/>
                </a:solidFill>
                <a:round/>
                <a:headEnd/>
                <a:tailEnd/>
              </a:ln>
            </p:spPr>
            <p:txBody>
              <a:bodyPr/>
              <a:lstStyle/>
              <a:p>
                <a:endParaRPr lang="en-US"/>
              </a:p>
            </p:txBody>
          </p:sp>
          <p:sp>
            <p:nvSpPr>
              <p:cNvPr id="20686" name="Line 297"/>
              <p:cNvSpPr>
                <a:spLocks noChangeShapeType="1"/>
              </p:cNvSpPr>
              <p:nvPr/>
            </p:nvSpPr>
            <p:spPr bwMode="auto">
              <a:xfrm>
                <a:off x="2349" y="1992"/>
                <a:ext cx="8" cy="1"/>
              </a:xfrm>
              <a:prstGeom prst="line">
                <a:avLst/>
              </a:prstGeom>
              <a:noFill/>
              <a:ln w="0">
                <a:solidFill>
                  <a:srgbClr val="C0C0C0"/>
                </a:solidFill>
                <a:round/>
                <a:headEnd/>
                <a:tailEnd/>
              </a:ln>
            </p:spPr>
            <p:txBody>
              <a:bodyPr/>
              <a:lstStyle/>
              <a:p>
                <a:endParaRPr lang="en-US"/>
              </a:p>
            </p:txBody>
          </p:sp>
          <p:sp>
            <p:nvSpPr>
              <p:cNvPr id="20687" name="Line 298"/>
              <p:cNvSpPr>
                <a:spLocks noChangeShapeType="1"/>
              </p:cNvSpPr>
              <p:nvPr/>
            </p:nvSpPr>
            <p:spPr bwMode="auto">
              <a:xfrm>
                <a:off x="2365" y="1992"/>
                <a:ext cx="7" cy="1"/>
              </a:xfrm>
              <a:prstGeom prst="line">
                <a:avLst/>
              </a:prstGeom>
              <a:noFill/>
              <a:ln w="0">
                <a:solidFill>
                  <a:srgbClr val="C0C0C0"/>
                </a:solidFill>
                <a:round/>
                <a:headEnd/>
                <a:tailEnd/>
              </a:ln>
            </p:spPr>
            <p:txBody>
              <a:bodyPr/>
              <a:lstStyle/>
              <a:p>
                <a:endParaRPr lang="en-US"/>
              </a:p>
            </p:txBody>
          </p:sp>
          <p:sp>
            <p:nvSpPr>
              <p:cNvPr id="20688" name="Line 299"/>
              <p:cNvSpPr>
                <a:spLocks noChangeShapeType="1"/>
              </p:cNvSpPr>
              <p:nvPr/>
            </p:nvSpPr>
            <p:spPr bwMode="auto">
              <a:xfrm>
                <a:off x="2380" y="1992"/>
                <a:ext cx="8" cy="1"/>
              </a:xfrm>
              <a:prstGeom prst="line">
                <a:avLst/>
              </a:prstGeom>
              <a:noFill/>
              <a:ln w="0">
                <a:solidFill>
                  <a:srgbClr val="C0C0C0"/>
                </a:solidFill>
                <a:round/>
                <a:headEnd/>
                <a:tailEnd/>
              </a:ln>
            </p:spPr>
            <p:txBody>
              <a:bodyPr/>
              <a:lstStyle/>
              <a:p>
                <a:endParaRPr lang="en-US"/>
              </a:p>
            </p:txBody>
          </p:sp>
          <p:sp>
            <p:nvSpPr>
              <p:cNvPr id="20689" name="Line 300"/>
              <p:cNvSpPr>
                <a:spLocks noChangeShapeType="1"/>
              </p:cNvSpPr>
              <p:nvPr/>
            </p:nvSpPr>
            <p:spPr bwMode="auto">
              <a:xfrm>
                <a:off x="2396" y="1992"/>
                <a:ext cx="8" cy="1"/>
              </a:xfrm>
              <a:prstGeom prst="line">
                <a:avLst/>
              </a:prstGeom>
              <a:noFill/>
              <a:ln w="0">
                <a:solidFill>
                  <a:srgbClr val="C0C0C0"/>
                </a:solidFill>
                <a:round/>
                <a:headEnd/>
                <a:tailEnd/>
              </a:ln>
            </p:spPr>
            <p:txBody>
              <a:bodyPr/>
              <a:lstStyle/>
              <a:p>
                <a:endParaRPr lang="en-US"/>
              </a:p>
            </p:txBody>
          </p:sp>
          <p:sp>
            <p:nvSpPr>
              <p:cNvPr id="20690" name="Line 301"/>
              <p:cNvSpPr>
                <a:spLocks noChangeShapeType="1"/>
              </p:cNvSpPr>
              <p:nvPr/>
            </p:nvSpPr>
            <p:spPr bwMode="auto">
              <a:xfrm>
                <a:off x="2412" y="1992"/>
                <a:ext cx="7" cy="1"/>
              </a:xfrm>
              <a:prstGeom prst="line">
                <a:avLst/>
              </a:prstGeom>
              <a:noFill/>
              <a:ln w="0">
                <a:solidFill>
                  <a:srgbClr val="C0C0C0"/>
                </a:solidFill>
                <a:round/>
                <a:headEnd/>
                <a:tailEnd/>
              </a:ln>
            </p:spPr>
            <p:txBody>
              <a:bodyPr/>
              <a:lstStyle/>
              <a:p>
                <a:endParaRPr lang="en-US"/>
              </a:p>
            </p:txBody>
          </p:sp>
          <p:sp>
            <p:nvSpPr>
              <p:cNvPr id="20691" name="Line 302"/>
              <p:cNvSpPr>
                <a:spLocks noChangeShapeType="1"/>
              </p:cNvSpPr>
              <p:nvPr/>
            </p:nvSpPr>
            <p:spPr bwMode="auto">
              <a:xfrm>
                <a:off x="2427" y="1992"/>
                <a:ext cx="8" cy="1"/>
              </a:xfrm>
              <a:prstGeom prst="line">
                <a:avLst/>
              </a:prstGeom>
              <a:noFill/>
              <a:ln w="0">
                <a:solidFill>
                  <a:srgbClr val="C0C0C0"/>
                </a:solidFill>
                <a:round/>
                <a:headEnd/>
                <a:tailEnd/>
              </a:ln>
            </p:spPr>
            <p:txBody>
              <a:bodyPr/>
              <a:lstStyle/>
              <a:p>
                <a:endParaRPr lang="en-US"/>
              </a:p>
            </p:txBody>
          </p:sp>
          <p:sp>
            <p:nvSpPr>
              <p:cNvPr id="20692" name="Line 303"/>
              <p:cNvSpPr>
                <a:spLocks noChangeShapeType="1"/>
              </p:cNvSpPr>
              <p:nvPr/>
            </p:nvSpPr>
            <p:spPr bwMode="auto">
              <a:xfrm>
                <a:off x="2443" y="1992"/>
                <a:ext cx="8" cy="1"/>
              </a:xfrm>
              <a:prstGeom prst="line">
                <a:avLst/>
              </a:prstGeom>
              <a:noFill/>
              <a:ln w="0">
                <a:solidFill>
                  <a:srgbClr val="C0C0C0"/>
                </a:solidFill>
                <a:round/>
                <a:headEnd/>
                <a:tailEnd/>
              </a:ln>
            </p:spPr>
            <p:txBody>
              <a:bodyPr/>
              <a:lstStyle/>
              <a:p>
                <a:endParaRPr lang="en-US"/>
              </a:p>
            </p:txBody>
          </p:sp>
          <p:sp>
            <p:nvSpPr>
              <p:cNvPr id="20693" name="Line 304"/>
              <p:cNvSpPr>
                <a:spLocks noChangeShapeType="1"/>
              </p:cNvSpPr>
              <p:nvPr/>
            </p:nvSpPr>
            <p:spPr bwMode="auto">
              <a:xfrm>
                <a:off x="2459" y="1992"/>
                <a:ext cx="8" cy="1"/>
              </a:xfrm>
              <a:prstGeom prst="line">
                <a:avLst/>
              </a:prstGeom>
              <a:noFill/>
              <a:ln w="0">
                <a:solidFill>
                  <a:srgbClr val="C0C0C0"/>
                </a:solidFill>
                <a:round/>
                <a:headEnd/>
                <a:tailEnd/>
              </a:ln>
            </p:spPr>
            <p:txBody>
              <a:bodyPr/>
              <a:lstStyle/>
              <a:p>
                <a:endParaRPr lang="en-US"/>
              </a:p>
            </p:txBody>
          </p:sp>
          <p:sp>
            <p:nvSpPr>
              <p:cNvPr id="20694" name="Line 305"/>
              <p:cNvSpPr>
                <a:spLocks noChangeShapeType="1"/>
              </p:cNvSpPr>
              <p:nvPr/>
            </p:nvSpPr>
            <p:spPr bwMode="auto">
              <a:xfrm>
                <a:off x="2474" y="1992"/>
                <a:ext cx="8" cy="1"/>
              </a:xfrm>
              <a:prstGeom prst="line">
                <a:avLst/>
              </a:prstGeom>
              <a:noFill/>
              <a:ln w="0">
                <a:solidFill>
                  <a:srgbClr val="C0C0C0"/>
                </a:solidFill>
                <a:round/>
                <a:headEnd/>
                <a:tailEnd/>
              </a:ln>
            </p:spPr>
            <p:txBody>
              <a:bodyPr/>
              <a:lstStyle/>
              <a:p>
                <a:endParaRPr lang="en-US"/>
              </a:p>
            </p:txBody>
          </p:sp>
          <p:sp>
            <p:nvSpPr>
              <p:cNvPr id="20695" name="Line 306"/>
              <p:cNvSpPr>
                <a:spLocks noChangeShapeType="1"/>
              </p:cNvSpPr>
              <p:nvPr/>
            </p:nvSpPr>
            <p:spPr bwMode="auto">
              <a:xfrm>
                <a:off x="2490" y="1992"/>
                <a:ext cx="8" cy="1"/>
              </a:xfrm>
              <a:prstGeom prst="line">
                <a:avLst/>
              </a:prstGeom>
              <a:noFill/>
              <a:ln w="0">
                <a:solidFill>
                  <a:srgbClr val="C0C0C0"/>
                </a:solidFill>
                <a:round/>
                <a:headEnd/>
                <a:tailEnd/>
              </a:ln>
            </p:spPr>
            <p:txBody>
              <a:bodyPr/>
              <a:lstStyle/>
              <a:p>
                <a:endParaRPr lang="en-US"/>
              </a:p>
            </p:txBody>
          </p:sp>
          <p:sp>
            <p:nvSpPr>
              <p:cNvPr id="20696" name="Line 307"/>
              <p:cNvSpPr>
                <a:spLocks noChangeShapeType="1"/>
              </p:cNvSpPr>
              <p:nvPr/>
            </p:nvSpPr>
            <p:spPr bwMode="auto">
              <a:xfrm>
                <a:off x="2506" y="1992"/>
                <a:ext cx="8" cy="1"/>
              </a:xfrm>
              <a:prstGeom prst="line">
                <a:avLst/>
              </a:prstGeom>
              <a:noFill/>
              <a:ln w="0">
                <a:solidFill>
                  <a:srgbClr val="C0C0C0"/>
                </a:solidFill>
                <a:round/>
                <a:headEnd/>
                <a:tailEnd/>
              </a:ln>
            </p:spPr>
            <p:txBody>
              <a:bodyPr/>
              <a:lstStyle/>
              <a:p>
                <a:endParaRPr lang="en-US"/>
              </a:p>
            </p:txBody>
          </p:sp>
          <p:sp>
            <p:nvSpPr>
              <p:cNvPr id="20697" name="Line 308"/>
              <p:cNvSpPr>
                <a:spLocks noChangeShapeType="1"/>
              </p:cNvSpPr>
              <p:nvPr/>
            </p:nvSpPr>
            <p:spPr bwMode="auto">
              <a:xfrm>
                <a:off x="2521" y="1992"/>
                <a:ext cx="8" cy="1"/>
              </a:xfrm>
              <a:prstGeom prst="line">
                <a:avLst/>
              </a:prstGeom>
              <a:noFill/>
              <a:ln w="0">
                <a:solidFill>
                  <a:srgbClr val="C0C0C0"/>
                </a:solidFill>
                <a:round/>
                <a:headEnd/>
                <a:tailEnd/>
              </a:ln>
            </p:spPr>
            <p:txBody>
              <a:bodyPr/>
              <a:lstStyle/>
              <a:p>
                <a:endParaRPr lang="en-US"/>
              </a:p>
            </p:txBody>
          </p:sp>
          <p:sp>
            <p:nvSpPr>
              <p:cNvPr id="20698" name="Line 309"/>
              <p:cNvSpPr>
                <a:spLocks noChangeShapeType="1"/>
              </p:cNvSpPr>
              <p:nvPr/>
            </p:nvSpPr>
            <p:spPr bwMode="auto">
              <a:xfrm>
                <a:off x="2537" y="1992"/>
                <a:ext cx="8" cy="1"/>
              </a:xfrm>
              <a:prstGeom prst="line">
                <a:avLst/>
              </a:prstGeom>
              <a:noFill/>
              <a:ln w="0">
                <a:solidFill>
                  <a:srgbClr val="C0C0C0"/>
                </a:solidFill>
                <a:round/>
                <a:headEnd/>
                <a:tailEnd/>
              </a:ln>
            </p:spPr>
            <p:txBody>
              <a:bodyPr/>
              <a:lstStyle/>
              <a:p>
                <a:endParaRPr lang="en-US"/>
              </a:p>
            </p:txBody>
          </p:sp>
          <p:sp>
            <p:nvSpPr>
              <p:cNvPr id="20699" name="Line 310"/>
              <p:cNvSpPr>
                <a:spLocks noChangeShapeType="1"/>
              </p:cNvSpPr>
              <p:nvPr/>
            </p:nvSpPr>
            <p:spPr bwMode="auto">
              <a:xfrm>
                <a:off x="2553" y="1992"/>
                <a:ext cx="8" cy="1"/>
              </a:xfrm>
              <a:prstGeom prst="line">
                <a:avLst/>
              </a:prstGeom>
              <a:noFill/>
              <a:ln w="0">
                <a:solidFill>
                  <a:srgbClr val="C0C0C0"/>
                </a:solidFill>
                <a:round/>
                <a:headEnd/>
                <a:tailEnd/>
              </a:ln>
            </p:spPr>
            <p:txBody>
              <a:bodyPr/>
              <a:lstStyle/>
              <a:p>
                <a:endParaRPr lang="en-US"/>
              </a:p>
            </p:txBody>
          </p:sp>
          <p:sp>
            <p:nvSpPr>
              <p:cNvPr id="20700" name="Line 311"/>
              <p:cNvSpPr>
                <a:spLocks noChangeShapeType="1"/>
              </p:cNvSpPr>
              <p:nvPr/>
            </p:nvSpPr>
            <p:spPr bwMode="auto">
              <a:xfrm>
                <a:off x="2569" y="1992"/>
                <a:ext cx="7" cy="1"/>
              </a:xfrm>
              <a:prstGeom prst="line">
                <a:avLst/>
              </a:prstGeom>
              <a:noFill/>
              <a:ln w="0">
                <a:solidFill>
                  <a:srgbClr val="C0C0C0"/>
                </a:solidFill>
                <a:round/>
                <a:headEnd/>
                <a:tailEnd/>
              </a:ln>
            </p:spPr>
            <p:txBody>
              <a:bodyPr/>
              <a:lstStyle/>
              <a:p>
                <a:endParaRPr lang="en-US"/>
              </a:p>
            </p:txBody>
          </p:sp>
          <p:sp>
            <p:nvSpPr>
              <p:cNvPr id="20701" name="Line 312"/>
              <p:cNvSpPr>
                <a:spLocks noChangeShapeType="1"/>
              </p:cNvSpPr>
              <p:nvPr/>
            </p:nvSpPr>
            <p:spPr bwMode="auto">
              <a:xfrm>
                <a:off x="2584" y="1992"/>
                <a:ext cx="8" cy="1"/>
              </a:xfrm>
              <a:prstGeom prst="line">
                <a:avLst/>
              </a:prstGeom>
              <a:noFill/>
              <a:ln w="0">
                <a:solidFill>
                  <a:srgbClr val="C0C0C0"/>
                </a:solidFill>
                <a:round/>
                <a:headEnd/>
                <a:tailEnd/>
              </a:ln>
            </p:spPr>
            <p:txBody>
              <a:bodyPr/>
              <a:lstStyle/>
              <a:p>
                <a:endParaRPr lang="en-US"/>
              </a:p>
            </p:txBody>
          </p:sp>
          <p:sp>
            <p:nvSpPr>
              <p:cNvPr id="20702" name="Line 313"/>
              <p:cNvSpPr>
                <a:spLocks noChangeShapeType="1"/>
              </p:cNvSpPr>
              <p:nvPr/>
            </p:nvSpPr>
            <p:spPr bwMode="auto">
              <a:xfrm>
                <a:off x="2600" y="1992"/>
                <a:ext cx="8" cy="1"/>
              </a:xfrm>
              <a:prstGeom prst="line">
                <a:avLst/>
              </a:prstGeom>
              <a:noFill/>
              <a:ln w="0">
                <a:solidFill>
                  <a:srgbClr val="C0C0C0"/>
                </a:solidFill>
                <a:round/>
                <a:headEnd/>
                <a:tailEnd/>
              </a:ln>
            </p:spPr>
            <p:txBody>
              <a:bodyPr/>
              <a:lstStyle/>
              <a:p>
                <a:endParaRPr lang="en-US"/>
              </a:p>
            </p:txBody>
          </p:sp>
          <p:sp>
            <p:nvSpPr>
              <p:cNvPr id="20703" name="Line 314"/>
              <p:cNvSpPr>
                <a:spLocks noChangeShapeType="1"/>
              </p:cNvSpPr>
              <p:nvPr/>
            </p:nvSpPr>
            <p:spPr bwMode="auto">
              <a:xfrm>
                <a:off x="2616" y="1992"/>
                <a:ext cx="8" cy="1"/>
              </a:xfrm>
              <a:prstGeom prst="line">
                <a:avLst/>
              </a:prstGeom>
              <a:noFill/>
              <a:ln w="0">
                <a:solidFill>
                  <a:srgbClr val="C0C0C0"/>
                </a:solidFill>
                <a:round/>
                <a:headEnd/>
                <a:tailEnd/>
              </a:ln>
            </p:spPr>
            <p:txBody>
              <a:bodyPr/>
              <a:lstStyle/>
              <a:p>
                <a:endParaRPr lang="en-US"/>
              </a:p>
            </p:txBody>
          </p:sp>
          <p:sp>
            <p:nvSpPr>
              <p:cNvPr id="20704" name="Line 315"/>
              <p:cNvSpPr>
                <a:spLocks noChangeShapeType="1"/>
              </p:cNvSpPr>
              <p:nvPr/>
            </p:nvSpPr>
            <p:spPr bwMode="auto">
              <a:xfrm>
                <a:off x="2631" y="1992"/>
                <a:ext cx="8" cy="1"/>
              </a:xfrm>
              <a:prstGeom prst="line">
                <a:avLst/>
              </a:prstGeom>
              <a:noFill/>
              <a:ln w="0">
                <a:solidFill>
                  <a:srgbClr val="C0C0C0"/>
                </a:solidFill>
                <a:round/>
                <a:headEnd/>
                <a:tailEnd/>
              </a:ln>
            </p:spPr>
            <p:txBody>
              <a:bodyPr/>
              <a:lstStyle/>
              <a:p>
                <a:endParaRPr lang="en-US"/>
              </a:p>
            </p:txBody>
          </p:sp>
          <p:sp>
            <p:nvSpPr>
              <p:cNvPr id="20705" name="Line 316"/>
              <p:cNvSpPr>
                <a:spLocks noChangeShapeType="1"/>
              </p:cNvSpPr>
              <p:nvPr/>
            </p:nvSpPr>
            <p:spPr bwMode="auto">
              <a:xfrm>
                <a:off x="2647" y="1992"/>
                <a:ext cx="8" cy="1"/>
              </a:xfrm>
              <a:prstGeom prst="line">
                <a:avLst/>
              </a:prstGeom>
              <a:noFill/>
              <a:ln w="0">
                <a:solidFill>
                  <a:srgbClr val="C0C0C0"/>
                </a:solidFill>
                <a:round/>
                <a:headEnd/>
                <a:tailEnd/>
              </a:ln>
            </p:spPr>
            <p:txBody>
              <a:bodyPr/>
              <a:lstStyle/>
              <a:p>
                <a:endParaRPr lang="en-US"/>
              </a:p>
            </p:txBody>
          </p:sp>
          <p:sp>
            <p:nvSpPr>
              <p:cNvPr id="20706" name="Line 317"/>
              <p:cNvSpPr>
                <a:spLocks noChangeShapeType="1"/>
              </p:cNvSpPr>
              <p:nvPr/>
            </p:nvSpPr>
            <p:spPr bwMode="auto">
              <a:xfrm>
                <a:off x="2663" y="1992"/>
                <a:ext cx="8" cy="1"/>
              </a:xfrm>
              <a:prstGeom prst="line">
                <a:avLst/>
              </a:prstGeom>
              <a:noFill/>
              <a:ln w="0">
                <a:solidFill>
                  <a:srgbClr val="C0C0C0"/>
                </a:solidFill>
                <a:round/>
                <a:headEnd/>
                <a:tailEnd/>
              </a:ln>
            </p:spPr>
            <p:txBody>
              <a:bodyPr/>
              <a:lstStyle/>
              <a:p>
                <a:endParaRPr lang="en-US"/>
              </a:p>
            </p:txBody>
          </p:sp>
          <p:sp>
            <p:nvSpPr>
              <p:cNvPr id="20707" name="Line 318"/>
              <p:cNvSpPr>
                <a:spLocks noChangeShapeType="1"/>
              </p:cNvSpPr>
              <p:nvPr/>
            </p:nvSpPr>
            <p:spPr bwMode="auto">
              <a:xfrm>
                <a:off x="2678" y="1992"/>
                <a:ext cx="8" cy="1"/>
              </a:xfrm>
              <a:prstGeom prst="line">
                <a:avLst/>
              </a:prstGeom>
              <a:noFill/>
              <a:ln w="0">
                <a:solidFill>
                  <a:srgbClr val="C0C0C0"/>
                </a:solidFill>
                <a:round/>
                <a:headEnd/>
                <a:tailEnd/>
              </a:ln>
            </p:spPr>
            <p:txBody>
              <a:bodyPr/>
              <a:lstStyle/>
              <a:p>
                <a:endParaRPr lang="en-US"/>
              </a:p>
            </p:txBody>
          </p:sp>
          <p:sp>
            <p:nvSpPr>
              <p:cNvPr id="20708" name="Line 319"/>
              <p:cNvSpPr>
                <a:spLocks noChangeShapeType="1"/>
              </p:cNvSpPr>
              <p:nvPr/>
            </p:nvSpPr>
            <p:spPr bwMode="auto">
              <a:xfrm>
                <a:off x="2694" y="1992"/>
                <a:ext cx="8" cy="1"/>
              </a:xfrm>
              <a:prstGeom prst="line">
                <a:avLst/>
              </a:prstGeom>
              <a:noFill/>
              <a:ln w="0">
                <a:solidFill>
                  <a:srgbClr val="C0C0C0"/>
                </a:solidFill>
                <a:round/>
                <a:headEnd/>
                <a:tailEnd/>
              </a:ln>
            </p:spPr>
            <p:txBody>
              <a:bodyPr/>
              <a:lstStyle/>
              <a:p>
                <a:endParaRPr lang="en-US"/>
              </a:p>
            </p:txBody>
          </p:sp>
          <p:sp>
            <p:nvSpPr>
              <p:cNvPr id="20709" name="Line 320"/>
              <p:cNvSpPr>
                <a:spLocks noChangeShapeType="1"/>
              </p:cNvSpPr>
              <p:nvPr/>
            </p:nvSpPr>
            <p:spPr bwMode="auto">
              <a:xfrm>
                <a:off x="2710" y="1992"/>
                <a:ext cx="8" cy="1"/>
              </a:xfrm>
              <a:prstGeom prst="line">
                <a:avLst/>
              </a:prstGeom>
              <a:noFill/>
              <a:ln w="0">
                <a:solidFill>
                  <a:srgbClr val="C0C0C0"/>
                </a:solidFill>
                <a:round/>
                <a:headEnd/>
                <a:tailEnd/>
              </a:ln>
            </p:spPr>
            <p:txBody>
              <a:bodyPr/>
              <a:lstStyle/>
              <a:p>
                <a:endParaRPr lang="en-US"/>
              </a:p>
            </p:txBody>
          </p:sp>
          <p:sp>
            <p:nvSpPr>
              <p:cNvPr id="20710" name="Line 321"/>
              <p:cNvSpPr>
                <a:spLocks noChangeShapeType="1"/>
              </p:cNvSpPr>
              <p:nvPr/>
            </p:nvSpPr>
            <p:spPr bwMode="auto">
              <a:xfrm>
                <a:off x="2726" y="1992"/>
                <a:ext cx="7" cy="1"/>
              </a:xfrm>
              <a:prstGeom prst="line">
                <a:avLst/>
              </a:prstGeom>
              <a:noFill/>
              <a:ln w="0">
                <a:solidFill>
                  <a:srgbClr val="C0C0C0"/>
                </a:solidFill>
                <a:round/>
                <a:headEnd/>
                <a:tailEnd/>
              </a:ln>
            </p:spPr>
            <p:txBody>
              <a:bodyPr/>
              <a:lstStyle/>
              <a:p>
                <a:endParaRPr lang="en-US"/>
              </a:p>
            </p:txBody>
          </p:sp>
          <p:sp>
            <p:nvSpPr>
              <p:cNvPr id="20711" name="Line 322"/>
              <p:cNvSpPr>
                <a:spLocks noChangeShapeType="1"/>
              </p:cNvSpPr>
              <p:nvPr/>
            </p:nvSpPr>
            <p:spPr bwMode="auto">
              <a:xfrm>
                <a:off x="2741" y="1992"/>
                <a:ext cx="8" cy="1"/>
              </a:xfrm>
              <a:prstGeom prst="line">
                <a:avLst/>
              </a:prstGeom>
              <a:noFill/>
              <a:ln w="0">
                <a:solidFill>
                  <a:srgbClr val="C0C0C0"/>
                </a:solidFill>
                <a:round/>
                <a:headEnd/>
                <a:tailEnd/>
              </a:ln>
            </p:spPr>
            <p:txBody>
              <a:bodyPr/>
              <a:lstStyle/>
              <a:p>
                <a:endParaRPr lang="en-US"/>
              </a:p>
            </p:txBody>
          </p:sp>
          <p:sp>
            <p:nvSpPr>
              <p:cNvPr id="20712" name="Line 323"/>
              <p:cNvSpPr>
                <a:spLocks noChangeShapeType="1"/>
              </p:cNvSpPr>
              <p:nvPr/>
            </p:nvSpPr>
            <p:spPr bwMode="auto">
              <a:xfrm>
                <a:off x="2757" y="1992"/>
                <a:ext cx="8" cy="1"/>
              </a:xfrm>
              <a:prstGeom prst="line">
                <a:avLst/>
              </a:prstGeom>
              <a:noFill/>
              <a:ln w="0">
                <a:solidFill>
                  <a:srgbClr val="C0C0C0"/>
                </a:solidFill>
                <a:round/>
                <a:headEnd/>
                <a:tailEnd/>
              </a:ln>
            </p:spPr>
            <p:txBody>
              <a:bodyPr/>
              <a:lstStyle/>
              <a:p>
                <a:endParaRPr lang="en-US"/>
              </a:p>
            </p:txBody>
          </p:sp>
          <p:sp>
            <p:nvSpPr>
              <p:cNvPr id="20713" name="Line 324"/>
              <p:cNvSpPr>
                <a:spLocks noChangeShapeType="1"/>
              </p:cNvSpPr>
              <p:nvPr/>
            </p:nvSpPr>
            <p:spPr bwMode="auto">
              <a:xfrm>
                <a:off x="2773" y="1992"/>
                <a:ext cx="8" cy="1"/>
              </a:xfrm>
              <a:prstGeom prst="line">
                <a:avLst/>
              </a:prstGeom>
              <a:noFill/>
              <a:ln w="0">
                <a:solidFill>
                  <a:srgbClr val="C0C0C0"/>
                </a:solidFill>
                <a:round/>
                <a:headEnd/>
                <a:tailEnd/>
              </a:ln>
            </p:spPr>
            <p:txBody>
              <a:bodyPr/>
              <a:lstStyle/>
              <a:p>
                <a:endParaRPr lang="en-US"/>
              </a:p>
            </p:txBody>
          </p:sp>
          <p:sp>
            <p:nvSpPr>
              <p:cNvPr id="20714" name="Line 325"/>
              <p:cNvSpPr>
                <a:spLocks noChangeShapeType="1"/>
              </p:cNvSpPr>
              <p:nvPr/>
            </p:nvSpPr>
            <p:spPr bwMode="auto">
              <a:xfrm>
                <a:off x="2788" y="1992"/>
                <a:ext cx="8" cy="1"/>
              </a:xfrm>
              <a:prstGeom prst="line">
                <a:avLst/>
              </a:prstGeom>
              <a:noFill/>
              <a:ln w="0">
                <a:solidFill>
                  <a:srgbClr val="C0C0C0"/>
                </a:solidFill>
                <a:round/>
                <a:headEnd/>
                <a:tailEnd/>
              </a:ln>
            </p:spPr>
            <p:txBody>
              <a:bodyPr/>
              <a:lstStyle/>
              <a:p>
                <a:endParaRPr lang="en-US"/>
              </a:p>
            </p:txBody>
          </p:sp>
          <p:sp>
            <p:nvSpPr>
              <p:cNvPr id="20715" name="Line 326"/>
              <p:cNvSpPr>
                <a:spLocks noChangeShapeType="1"/>
              </p:cNvSpPr>
              <p:nvPr/>
            </p:nvSpPr>
            <p:spPr bwMode="auto">
              <a:xfrm>
                <a:off x="2804" y="1992"/>
                <a:ext cx="8" cy="1"/>
              </a:xfrm>
              <a:prstGeom prst="line">
                <a:avLst/>
              </a:prstGeom>
              <a:noFill/>
              <a:ln w="0">
                <a:solidFill>
                  <a:srgbClr val="C0C0C0"/>
                </a:solidFill>
                <a:round/>
                <a:headEnd/>
                <a:tailEnd/>
              </a:ln>
            </p:spPr>
            <p:txBody>
              <a:bodyPr/>
              <a:lstStyle/>
              <a:p>
                <a:endParaRPr lang="en-US"/>
              </a:p>
            </p:txBody>
          </p:sp>
          <p:sp>
            <p:nvSpPr>
              <p:cNvPr id="20716" name="Line 327"/>
              <p:cNvSpPr>
                <a:spLocks noChangeShapeType="1"/>
              </p:cNvSpPr>
              <p:nvPr/>
            </p:nvSpPr>
            <p:spPr bwMode="auto">
              <a:xfrm>
                <a:off x="2820" y="1992"/>
                <a:ext cx="8" cy="1"/>
              </a:xfrm>
              <a:prstGeom prst="line">
                <a:avLst/>
              </a:prstGeom>
              <a:noFill/>
              <a:ln w="0">
                <a:solidFill>
                  <a:srgbClr val="C0C0C0"/>
                </a:solidFill>
                <a:round/>
                <a:headEnd/>
                <a:tailEnd/>
              </a:ln>
            </p:spPr>
            <p:txBody>
              <a:bodyPr/>
              <a:lstStyle/>
              <a:p>
                <a:endParaRPr lang="en-US"/>
              </a:p>
            </p:txBody>
          </p:sp>
          <p:sp>
            <p:nvSpPr>
              <p:cNvPr id="20717" name="Line 328"/>
              <p:cNvSpPr>
                <a:spLocks noChangeShapeType="1"/>
              </p:cNvSpPr>
              <p:nvPr/>
            </p:nvSpPr>
            <p:spPr bwMode="auto">
              <a:xfrm>
                <a:off x="2835" y="1992"/>
                <a:ext cx="8" cy="1"/>
              </a:xfrm>
              <a:prstGeom prst="line">
                <a:avLst/>
              </a:prstGeom>
              <a:noFill/>
              <a:ln w="0">
                <a:solidFill>
                  <a:srgbClr val="C0C0C0"/>
                </a:solidFill>
                <a:round/>
                <a:headEnd/>
                <a:tailEnd/>
              </a:ln>
            </p:spPr>
            <p:txBody>
              <a:bodyPr/>
              <a:lstStyle/>
              <a:p>
                <a:endParaRPr lang="en-US"/>
              </a:p>
            </p:txBody>
          </p:sp>
          <p:sp>
            <p:nvSpPr>
              <p:cNvPr id="20718" name="Line 329"/>
              <p:cNvSpPr>
                <a:spLocks noChangeShapeType="1"/>
              </p:cNvSpPr>
              <p:nvPr/>
            </p:nvSpPr>
            <p:spPr bwMode="auto">
              <a:xfrm>
                <a:off x="2851" y="1992"/>
                <a:ext cx="8" cy="1"/>
              </a:xfrm>
              <a:prstGeom prst="line">
                <a:avLst/>
              </a:prstGeom>
              <a:noFill/>
              <a:ln w="0">
                <a:solidFill>
                  <a:srgbClr val="C0C0C0"/>
                </a:solidFill>
                <a:round/>
                <a:headEnd/>
                <a:tailEnd/>
              </a:ln>
            </p:spPr>
            <p:txBody>
              <a:bodyPr/>
              <a:lstStyle/>
              <a:p>
                <a:endParaRPr lang="en-US"/>
              </a:p>
            </p:txBody>
          </p:sp>
          <p:sp>
            <p:nvSpPr>
              <p:cNvPr id="20719" name="Line 330"/>
              <p:cNvSpPr>
                <a:spLocks noChangeShapeType="1"/>
              </p:cNvSpPr>
              <p:nvPr/>
            </p:nvSpPr>
            <p:spPr bwMode="auto">
              <a:xfrm>
                <a:off x="2867" y="1992"/>
                <a:ext cx="8" cy="1"/>
              </a:xfrm>
              <a:prstGeom prst="line">
                <a:avLst/>
              </a:prstGeom>
              <a:noFill/>
              <a:ln w="0">
                <a:solidFill>
                  <a:srgbClr val="C0C0C0"/>
                </a:solidFill>
                <a:round/>
                <a:headEnd/>
                <a:tailEnd/>
              </a:ln>
            </p:spPr>
            <p:txBody>
              <a:bodyPr/>
              <a:lstStyle/>
              <a:p>
                <a:endParaRPr lang="en-US"/>
              </a:p>
            </p:txBody>
          </p:sp>
          <p:sp>
            <p:nvSpPr>
              <p:cNvPr id="20720" name="Line 331"/>
              <p:cNvSpPr>
                <a:spLocks noChangeShapeType="1"/>
              </p:cNvSpPr>
              <p:nvPr/>
            </p:nvSpPr>
            <p:spPr bwMode="auto">
              <a:xfrm>
                <a:off x="2883" y="1992"/>
                <a:ext cx="7" cy="1"/>
              </a:xfrm>
              <a:prstGeom prst="line">
                <a:avLst/>
              </a:prstGeom>
              <a:noFill/>
              <a:ln w="0">
                <a:solidFill>
                  <a:srgbClr val="C0C0C0"/>
                </a:solidFill>
                <a:round/>
                <a:headEnd/>
                <a:tailEnd/>
              </a:ln>
            </p:spPr>
            <p:txBody>
              <a:bodyPr/>
              <a:lstStyle/>
              <a:p>
                <a:endParaRPr lang="en-US"/>
              </a:p>
            </p:txBody>
          </p:sp>
          <p:sp>
            <p:nvSpPr>
              <p:cNvPr id="20721" name="Line 332"/>
              <p:cNvSpPr>
                <a:spLocks noChangeShapeType="1"/>
              </p:cNvSpPr>
              <p:nvPr/>
            </p:nvSpPr>
            <p:spPr bwMode="auto">
              <a:xfrm>
                <a:off x="2898" y="1992"/>
                <a:ext cx="8" cy="1"/>
              </a:xfrm>
              <a:prstGeom prst="line">
                <a:avLst/>
              </a:prstGeom>
              <a:noFill/>
              <a:ln w="0">
                <a:solidFill>
                  <a:srgbClr val="C0C0C0"/>
                </a:solidFill>
                <a:round/>
                <a:headEnd/>
                <a:tailEnd/>
              </a:ln>
            </p:spPr>
            <p:txBody>
              <a:bodyPr/>
              <a:lstStyle/>
              <a:p>
                <a:endParaRPr lang="en-US"/>
              </a:p>
            </p:txBody>
          </p:sp>
          <p:sp>
            <p:nvSpPr>
              <p:cNvPr id="20722" name="Line 333"/>
              <p:cNvSpPr>
                <a:spLocks noChangeShapeType="1"/>
              </p:cNvSpPr>
              <p:nvPr/>
            </p:nvSpPr>
            <p:spPr bwMode="auto">
              <a:xfrm>
                <a:off x="2914" y="1992"/>
                <a:ext cx="8" cy="1"/>
              </a:xfrm>
              <a:prstGeom prst="line">
                <a:avLst/>
              </a:prstGeom>
              <a:noFill/>
              <a:ln w="0">
                <a:solidFill>
                  <a:srgbClr val="C0C0C0"/>
                </a:solidFill>
                <a:round/>
                <a:headEnd/>
                <a:tailEnd/>
              </a:ln>
            </p:spPr>
            <p:txBody>
              <a:bodyPr/>
              <a:lstStyle/>
              <a:p>
                <a:endParaRPr lang="en-US"/>
              </a:p>
            </p:txBody>
          </p:sp>
          <p:sp>
            <p:nvSpPr>
              <p:cNvPr id="20723" name="Line 334"/>
              <p:cNvSpPr>
                <a:spLocks noChangeShapeType="1"/>
              </p:cNvSpPr>
              <p:nvPr/>
            </p:nvSpPr>
            <p:spPr bwMode="auto">
              <a:xfrm>
                <a:off x="2930" y="1992"/>
                <a:ext cx="8" cy="1"/>
              </a:xfrm>
              <a:prstGeom prst="line">
                <a:avLst/>
              </a:prstGeom>
              <a:noFill/>
              <a:ln w="0">
                <a:solidFill>
                  <a:srgbClr val="C0C0C0"/>
                </a:solidFill>
                <a:round/>
                <a:headEnd/>
                <a:tailEnd/>
              </a:ln>
            </p:spPr>
            <p:txBody>
              <a:bodyPr/>
              <a:lstStyle/>
              <a:p>
                <a:endParaRPr lang="en-US"/>
              </a:p>
            </p:txBody>
          </p:sp>
          <p:sp>
            <p:nvSpPr>
              <p:cNvPr id="20724" name="Line 335"/>
              <p:cNvSpPr>
                <a:spLocks noChangeShapeType="1"/>
              </p:cNvSpPr>
              <p:nvPr/>
            </p:nvSpPr>
            <p:spPr bwMode="auto">
              <a:xfrm>
                <a:off x="2945" y="1992"/>
                <a:ext cx="8" cy="1"/>
              </a:xfrm>
              <a:prstGeom prst="line">
                <a:avLst/>
              </a:prstGeom>
              <a:noFill/>
              <a:ln w="0">
                <a:solidFill>
                  <a:srgbClr val="C0C0C0"/>
                </a:solidFill>
                <a:round/>
                <a:headEnd/>
                <a:tailEnd/>
              </a:ln>
            </p:spPr>
            <p:txBody>
              <a:bodyPr/>
              <a:lstStyle/>
              <a:p>
                <a:endParaRPr lang="en-US"/>
              </a:p>
            </p:txBody>
          </p:sp>
          <p:sp>
            <p:nvSpPr>
              <p:cNvPr id="20725" name="Line 336"/>
              <p:cNvSpPr>
                <a:spLocks noChangeShapeType="1"/>
              </p:cNvSpPr>
              <p:nvPr/>
            </p:nvSpPr>
            <p:spPr bwMode="auto">
              <a:xfrm>
                <a:off x="2961" y="1992"/>
                <a:ext cx="8" cy="1"/>
              </a:xfrm>
              <a:prstGeom prst="line">
                <a:avLst/>
              </a:prstGeom>
              <a:noFill/>
              <a:ln w="0">
                <a:solidFill>
                  <a:srgbClr val="C0C0C0"/>
                </a:solidFill>
                <a:round/>
                <a:headEnd/>
                <a:tailEnd/>
              </a:ln>
            </p:spPr>
            <p:txBody>
              <a:bodyPr/>
              <a:lstStyle/>
              <a:p>
                <a:endParaRPr lang="en-US"/>
              </a:p>
            </p:txBody>
          </p:sp>
          <p:sp>
            <p:nvSpPr>
              <p:cNvPr id="20726" name="Line 337"/>
              <p:cNvSpPr>
                <a:spLocks noChangeShapeType="1"/>
              </p:cNvSpPr>
              <p:nvPr/>
            </p:nvSpPr>
            <p:spPr bwMode="auto">
              <a:xfrm>
                <a:off x="2977" y="1992"/>
                <a:ext cx="8" cy="1"/>
              </a:xfrm>
              <a:prstGeom prst="line">
                <a:avLst/>
              </a:prstGeom>
              <a:noFill/>
              <a:ln w="0">
                <a:solidFill>
                  <a:srgbClr val="C0C0C0"/>
                </a:solidFill>
                <a:round/>
                <a:headEnd/>
                <a:tailEnd/>
              </a:ln>
            </p:spPr>
            <p:txBody>
              <a:bodyPr/>
              <a:lstStyle/>
              <a:p>
                <a:endParaRPr lang="en-US"/>
              </a:p>
            </p:txBody>
          </p:sp>
          <p:sp>
            <p:nvSpPr>
              <p:cNvPr id="20727" name="Line 338"/>
              <p:cNvSpPr>
                <a:spLocks noChangeShapeType="1"/>
              </p:cNvSpPr>
              <p:nvPr/>
            </p:nvSpPr>
            <p:spPr bwMode="auto">
              <a:xfrm>
                <a:off x="2992" y="1992"/>
                <a:ext cx="8" cy="1"/>
              </a:xfrm>
              <a:prstGeom prst="line">
                <a:avLst/>
              </a:prstGeom>
              <a:noFill/>
              <a:ln w="0">
                <a:solidFill>
                  <a:srgbClr val="C0C0C0"/>
                </a:solidFill>
                <a:round/>
                <a:headEnd/>
                <a:tailEnd/>
              </a:ln>
            </p:spPr>
            <p:txBody>
              <a:bodyPr/>
              <a:lstStyle/>
              <a:p>
                <a:endParaRPr lang="en-US"/>
              </a:p>
            </p:txBody>
          </p:sp>
          <p:sp>
            <p:nvSpPr>
              <p:cNvPr id="20728" name="Line 339"/>
              <p:cNvSpPr>
                <a:spLocks noChangeShapeType="1"/>
              </p:cNvSpPr>
              <p:nvPr/>
            </p:nvSpPr>
            <p:spPr bwMode="auto">
              <a:xfrm>
                <a:off x="3008" y="1992"/>
                <a:ext cx="8" cy="1"/>
              </a:xfrm>
              <a:prstGeom prst="line">
                <a:avLst/>
              </a:prstGeom>
              <a:noFill/>
              <a:ln w="0">
                <a:solidFill>
                  <a:srgbClr val="C0C0C0"/>
                </a:solidFill>
                <a:round/>
                <a:headEnd/>
                <a:tailEnd/>
              </a:ln>
            </p:spPr>
            <p:txBody>
              <a:bodyPr/>
              <a:lstStyle/>
              <a:p>
                <a:endParaRPr lang="en-US"/>
              </a:p>
            </p:txBody>
          </p:sp>
          <p:sp>
            <p:nvSpPr>
              <p:cNvPr id="20729" name="Line 340"/>
              <p:cNvSpPr>
                <a:spLocks noChangeShapeType="1"/>
              </p:cNvSpPr>
              <p:nvPr/>
            </p:nvSpPr>
            <p:spPr bwMode="auto">
              <a:xfrm>
                <a:off x="3024" y="1992"/>
                <a:ext cx="8" cy="1"/>
              </a:xfrm>
              <a:prstGeom prst="line">
                <a:avLst/>
              </a:prstGeom>
              <a:noFill/>
              <a:ln w="0">
                <a:solidFill>
                  <a:srgbClr val="C0C0C0"/>
                </a:solidFill>
                <a:round/>
                <a:headEnd/>
                <a:tailEnd/>
              </a:ln>
            </p:spPr>
            <p:txBody>
              <a:bodyPr/>
              <a:lstStyle/>
              <a:p>
                <a:endParaRPr lang="en-US"/>
              </a:p>
            </p:txBody>
          </p:sp>
          <p:sp>
            <p:nvSpPr>
              <p:cNvPr id="20730" name="Line 341"/>
              <p:cNvSpPr>
                <a:spLocks noChangeShapeType="1"/>
              </p:cNvSpPr>
              <p:nvPr/>
            </p:nvSpPr>
            <p:spPr bwMode="auto">
              <a:xfrm>
                <a:off x="3040" y="1992"/>
                <a:ext cx="7" cy="1"/>
              </a:xfrm>
              <a:prstGeom prst="line">
                <a:avLst/>
              </a:prstGeom>
              <a:noFill/>
              <a:ln w="0">
                <a:solidFill>
                  <a:srgbClr val="C0C0C0"/>
                </a:solidFill>
                <a:round/>
                <a:headEnd/>
                <a:tailEnd/>
              </a:ln>
            </p:spPr>
            <p:txBody>
              <a:bodyPr/>
              <a:lstStyle/>
              <a:p>
                <a:endParaRPr lang="en-US"/>
              </a:p>
            </p:txBody>
          </p:sp>
          <p:sp>
            <p:nvSpPr>
              <p:cNvPr id="20731" name="Line 342"/>
              <p:cNvSpPr>
                <a:spLocks noChangeShapeType="1"/>
              </p:cNvSpPr>
              <p:nvPr/>
            </p:nvSpPr>
            <p:spPr bwMode="auto">
              <a:xfrm>
                <a:off x="3055" y="1992"/>
                <a:ext cx="8" cy="1"/>
              </a:xfrm>
              <a:prstGeom prst="line">
                <a:avLst/>
              </a:prstGeom>
              <a:noFill/>
              <a:ln w="0">
                <a:solidFill>
                  <a:srgbClr val="C0C0C0"/>
                </a:solidFill>
                <a:round/>
                <a:headEnd/>
                <a:tailEnd/>
              </a:ln>
            </p:spPr>
            <p:txBody>
              <a:bodyPr/>
              <a:lstStyle/>
              <a:p>
                <a:endParaRPr lang="en-US"/>
              </a:p>
            </p:txBody>
          </p:sp>
          <p:sp>
            <p:nvSpPr>
              <p:cNvPr id="20732" name="Line 343"/>
              <p:cNvSpPr>
                <a:spLocks noChangeShapeType="1"/>
              </p:cNvSpPr>
              <p:nvPr/>
            </p:nvSpPr>
            <p:spPr bwMode="auto">
              <a:xfrm>
                <a:off x="3071" y="1992"/>
                <a:ext cx="8" cy="1"/>
              </a:xfrm>
              <a:prstGeom prst="line">
                <a:avLst/>
              </a:prstGeom>
              <a:noFill/>
              <a:ln w="0">
                <a:solidFill>
                  <a:srgbClr val="C0C0C0"/>
                </a:solidFill>
                <a:round/>
                <a:headEnd/>
                <a:tailEnd/>
              </a:ln>
            </p:spPr>
            <p:txBody>
              <a:bodyPr/>
              <a:lstStyle/>
              <a:p>
                <a:endParaRPr lang="en-US"/>
              </a:p>
            </p:txBody>
          </p:sp>
          <p:sp>
            <p:nvSpPr>
              <p:cNvPr id="20733" name="Line 344"/>
              <p:cNvSpPr>
                <a:spLocks noChangeShapeType="1"/>
              </p:cNvSpPr>
              <p:nvPr/>
            </p:nvSpPr>
            <p:spPr bwMode="auto">
              <a:xfrm>
                <a:off x="3087" y="1992"/>
                <a:ext cx="7" cy="1"/>
              </a:xfrm>
              <a:prstGeom prst="line">
                <a:avLst/>
              </a:prstGeom>
              <a:noFill/>
              <a:ln w="0">
                <a:solidFill>
                  <a:srgbClr val="C0C0C0"/>
                </a:solidFill>
                <a:round/>
                <a:headEnd/>
                <a:tailEnd/>
              </a:ln>
            </p:spPr>
            <p:txBody>
              <a:bodyPr/>
              <a:lstStyle/>
              <a:p>
                <a:endParaRPr lang="en-US"/>
              </a:p>
            </p:txBody>
          </p:sp>
          <p:sp>
            <p:nvSpPr>
              <p:cNvPr id="20734" name="Line 345"/>
              <p:cNvSpPr>
                <a:spLocks noChangeShapeType="1"/>
              </p:cNvSpPr>
              <p:nvPr/>
            </p:nvSpPr>
            <p:spPr bwMode="auto">
              <a:xfrm>
                <a:off x="3102" y="1992"/>
                <a:ext cx="8" cy="1"/>
              </a:xfrm>
              <a:prstGeom prst="line">
                <a:avLst/>
              </a:prstGeom>
              <a:noFill/>
              <a:ln w="0">
                <a:solidFill>
                  <a:srgbClr val="C0C0C0"/>
                </a:solidFill>
                <a:round/>
                <a:headEnd/>
                <a:tailEnd/>
              </a:ln>
            </p:spPr>
            <p:txBody>
              <a:bodyPr/>
              <a:lstStyle/>
              <a:p>
                <a:endParaRPr lang="en-US"/>
              </a:p>
            </p:txBody>
          </p:sp>
          <p:sp>
            <p:nvSpPr>
              <p:cNvPr id="20735" name="Line 346"/>
              <p:cNvSpPr>
                <a:spLocks noChangeShapeType="1"/>
              </p:cNvSpPr>
              <p:nvPr/>
            </p:nvSpPr>
            <p:spPr bwMode="auto">
              <a:xfrm>
                <a:off x="3118" y="1992"/>
                <a:ext cx="8" cy="1"/>
              </a:xfrm>
              <a:prstGeom prst="line">
                <a:avLst/>
              </a:prstGeom>
              <a:noFill/>
              <a:ln w="0">
                <a:solidFill>
                  <a:srgbClr val="C0C0C0"/>
                </a:solidFill>
                <a:round/>
                <a:headEnd/>
                <a:tailEnd/>
              </a:ln>
            </p:spPr>
            <p:txBody>
              <a:bodyPr/>
              <a:lstStyle/>
              <a:p>
                <a:endParaRPr lang="en-US"/>
              </a:p>
            </p:txBody>
          </p:sp>
          <p:sp>
            <p:nvSpPr>
              <p:cNvPr id="20736" name="Line 347"/>
              <p:cNvSpPr>
                <a:spLocks noChangeShapeType="1"/>
              </p:cNvSpPr>
              <p:nvPr/>
            </p:nvSpPr>
            <p:spPr bwMode="auto">
              <a:xfrm>
                <a:off x="3134" y="1992"/>
                <a:ext cx="8" cy="1"/>
              </a:xfrm>
              <a:prstGeom prst="line">
                <a:avLst/>
              </a:prstGeom>
              <a:noFill/>
              <a:ln w="0">
                <a:solidFill>
                  <a:srgbClr val="C0C0C0"/>
                </a:solidFill>
                <a:round/>
                <a:headEnd/>
                <a:tailEnd/>
              </a:ln>
            </p:spPr>
            <p:txBody>
              <a:bodyPr/>
              <a:lstStyle/>
              <a:p>
                <a:endParaRPr lang="en-US"/>
              </a:p>
            </p:txBody>
          </p:sp>
          <p:sp>
            <p:nvSpPr>
              <p:cNvPr id="20737" name="Line 348"/>
              <p:cNvSpPr>
                <a:spLocks noChangeShapeType="1"/>
              </p:cNvSpPr>
              <p:nvPr/>
            </p:nvSpPr>
            <p:spPr bwMode="auto">
              <a:xfrm>
                <a:off x="3149" y="1992"/>
                <a:ext cx="8" cy="1"/>
              </a:xfrm>
              <a:prstGeom prst="line">
                <a:avLst/>
              </a:prstGeom>
              <a:noFill/>
              <a:ln w="0">
                <a:solidFill>
                  <a:srgbClr val="C0C0C0"/>
                </a:solidFill>
                <a:round/>
                <a:headEnd/>
                <a:tailEnd/>
              </a:ln>
            </p:spPr>
            <p:txBody>
              <a:bodyPr/>
              <a:lstStyle/>
              <a:p>
                <a:endParaRPr lang="en-US"/>
              </a:p>
            </p:txBody>
          </p:sp>
          <p:sp>
            <p:nvSpPr>
              <p:cNvPr id="20738" name="Line 349"/>
              <p:cNvSpPr>
                <a:spLocks noChangeShapeType="1"/>
              </p:cNvSpPr>
              <p:nvPr/>
            </p:nvSpPr>
            <p:spPr bwMode="auto">
              <a:xfrm>
                <a:off x="3165" y="1992"/>
                <a:ext cx="8" cy="1"/>
              </a:xfrm>
              <a:prstGeom prst="line">
                <a:avLst/>
              </a:prstGeom>
              <a:noFill/>
              <a:ln w="0">
                <a:solidFill>
                  <a:srgbClr val="C0C0C0"/>
                </a:solidFill>
                <a:round/>
                <a:headEnd/>
                <a:tailEnd/>
              </a:ln>
            </p:spPr>
            <p:txBody>
              <a:bodyPr/>
              <a:lstStyle/>
              <a:p>
                <a:endParaRPr lang="en-US"/>
              </a:p>
            </p:txBody>
          </p:sp>
          <p:sp>
            <p:nvSpPr>
              <p:cNvPr id="20739" name="Line 350"/>
              <p:cNvSpPr>
                <a:spLocks noChangeShapeType="1"/>
              </p:cNvSpPr>
              <p:nvPr/>
            </p:nvSpPr>
            <p:spPr bwMode="auto">
              <a:xfrm>
                <a:off x="3181" y="1992"/>
                <a:ext cx="8" cy="1"/>
              </a:xfrm>
              <a:prstGeom prst="line">
                <a:avLst/>
              </a:prstGeom>
              <a:noFill/>
              <a:ln w="0">
                <a:solidFill>
                  <a:srgbClr val="C0C0C0"/>
                </a:solidFill>
                <a:round/>
                <a:headEnd/>
                <a:tailEnd/>
              </a:ln>
            </p:spPr>
            <p:txBody>
              <a:bodyPr/>
              <a:lstStyle/>
              <a:p>
                <a:endParaRPr lang="en-US"/>
              </a:p>
            </p:txBody>
          </p:sp>
          <p:sp>
            <p:nvSpPr>
              <p:cNvPr id="20740" name="Line 351"/>
              <p:cNvSpPr>
                <a:spLocks noChangeShapeType="1"/>
              </p:cNvSpPr>
              <p:nvPr/>
            </p:nvSpPr>
            <p:spPr bwMode="auto">
              <a:xfrm>
                <a:off x="3197" y="1992"/>
                <a:ext cx="7" cy="1"/>
              </a:xfrm>
              <a:prstGeom prst="line">
                <a:avLst/>
              </a:prstGeom>
              <a:noFill/>
              <a:ln w="0">
                <a:solidFill>
                  <a:srgbClr val="C0C0C0"/>
                </a:solidFill>
                <a:round/>
                <a:headEnd/>
                <a:tailEnd/>
              </a:ln>
            </p:spPr>
            <p:txBody>
              <a:bodyPr/>
              <a:lstStyle/>
              <a:p>
                <a:endParaRPr lang="en-US"/>
              </a:p>
            </p:txBody>
          </p:sp>
          <p:sp>
            <p:nvSpPr>
              <p:cNvPr id="20741" name="Line 352"/>
              <p:cNvSpPr>
                <a:spLocks noChangeShapeType="1"/>
              </p:cNvSpPr>
              <p:nvPr/>
            </p:nvSpPr>
            <p:spPr bwMode="auto">
              <a:xfrm>
                <a:off x="3212" y="1992"/>
                <a:ext cx="8" cy="1"/>
              </a:xfrm>
              <a:prstGeom prst="line">
                <a:avLst/>
              </a:prstGeom>
              <a:noFill/>
              <a:ln w="0">
                <a:solidFill>
                  <a:srgbClr val="C0C0C0"/>
                </a:solidFill>
                <a:round/>
                <a:headEnd/>
                <a:tailEnd/>
              </a:ln>
            </p:spPr>
            <p:txBody>
              <a:bodyPr/>
              <a:lstStyle/>
              <a:p>
                <a:endParaRPr lang="en-US"/>
              </a:p>
            </p:txBody>
          </p:sp>
          <p:sp>
            <p:nvSpPr>
              <p:cNvPr id="20742" name="Line 353"/>
              <p:cNvSpPr>
                <a:spLocks noChangeShapeType="1"/>
              </p:cNvSpPr>
              <p:nvPr/>
            </p:nvSpPr>
            <p:spPr bwMode="auto">
              <a:xfrm>
                <a:off x="3228" y="1992"/>
                <a:ext cx="8" cy="1"/>
              </a:xfrm>
              <a:prstGeom prst="line">
                <a:avLst/>
              </a:prstGeom>
              <a:noFill/>
              <a:ln w="0">
                <a:solidFill>
                  <a:srgbClr val="C0C0C0"/>
                </a:solidFill>
                <a:round/>
                <a:headEnd/>
                <a:tailEnd/>
              </a:ln>
            </p:spPr>
            <p:txBody>
              <a:bodyPr/>
              <a:lstStyle/>
              <a:p>
                <a:endParaRPr lang="en-US"/>
              </a:p>
            </p:txBody>
          </p:sp>
          <p:sp>
            <p:nvSpPr>
              <p:cNvPr id="20743" name="Line 354"/>
              <p:cNvSpPr>
                <a:spLocks noChangeShapeType="1"/>
              </p:cNvSpPr>
              <p:nvPr/>
            </p:nvSpPr>
            <p:spPr bwMode="auto">
              <a:xfrm>
                <a:off x="3244" y="1992"/>
                <a:ext cx="7" cy="1"/>
              </a:xfrm>
              <a:prstGeom prst="line">
                <a:avLst/>
              </a:prstGeom>
              <a:noFill/>
              <a:ln w="0">
                <a:solidFill>
                  <a:srgbClr val="C0C0C0"/>
                </a:solidFill>
                <a:round/>
                <a:headEnd/>
                <a:tailEnd/>
              </a:ln>
            </p:spPr>
            <p:txBody>
              <a:bodyPr/>
              <a:lstStyle/>
              <a:p>
                <a:endParaRPr lang="en-US"/>
              </a:p>
            </p:txBody>
          </p:sp>
          <p:sp>
            <p:nvSpPr>
              <p:cNvPr id="20744" name="Line 355"/>
              <p:cNvSpPr>
                <a:spLocks noChangeShapeType="1"/>
              </p:cNvSpPr>
              <p:nvPr/>
            </p:nvSpPr>
            <p:spPr bwMode="auto">
              <a:xfrm>
                <a:off x="3259" y="1992"/>
                <a:ext cx="8" cy="1"/>
              </a:xfrm>
              <a:prstGeom prst="line">
                <a:avLst/>
              </a:prstGeom>
              <a:noFill/>
              <a:ln w="0">
                <a:solidFill>
                  <a:srgbClr val="C0C0C0"/>
                </a:solidFill>
                <a:round/>
                <a:headEnd/>
                <a:tailEnd/>
              </a:ln>
            </p:spPr>
            <p:txBody>
              <a:bodyPr/>
              <a:lstStyle/>
              <a:p>
                <a:endParaRPr lang="en-US"/>
              </a:p>
            </p:txBody>
          </p:sp>
          <p:sp>
            <p:nvSpPr>
              <p:cNvPr id="20745" name="Line 356"/>
              <p:cNvSpPr>
                <a:spLocks noChangeShapeType="1"/>
              </p:cNvSpPr>
              <p:nvPr/>
            </p:nvSpPr>
            <p:spPr bwMode="auto">
              <a:xfrm>
                <a:off x="3275" y="1992"/>
                <a:ext cx="8" cy="1"/>
              </a:xfrm>
              <a:prstGeom prst="line">
                <a:avLst/>
              </a:prstGeom>
              <a:noFill/>
              <a:ln w="0">
                <a:solidFill>
                  <a:srgbClr val="C0C0C0"/>
                </a:solidFill>
                <a:round/>
                <a:headEnd/>
                <a:tailEnd/>
              </a:ln>
            </p:spPr>
            <p:txBody>
              <a:bodyPr/>
              <a:lstStyle/>
              <a:p>
                <a:endParaRPr lang="en-US"/>
              </a:p>
            </p:txBody>
          </p:sp>
          <p:sp>
            <p:nvSpPr>
              <p:cNvPr id="20746" name="Line 357"/>
              <p:cNvSpPr>
                <a:spLocks noChangeShapeType="1"/>
              </p:cNvSpPr>
              <p:nvPr/>
            </p:nvSpPr>
            <p:spPr bwMode="auto">
              <a:xfrm>
                <a:off x="3291" y="1992"/>
                <a:ext cx="8" cy="1"/>
              </a:xfrm>
              <a:prstGeom prst="line">
                <a:avLst/>
              </a:prstGeom>
              <a:noFill/>
              <a:ln w="0">
                <a:solidFill>
                  <a:srgbClr val="C0C0C0"/>
                </a:solidFill>
                <a:round/>
                <a:headEnd/>
                <a:tailEnd/>
              </a:ln>
            </p:spPr>
            <p:txBody>
              <a:bodyPr/>
              <a:lstStyle/>
              <a:p>
                <a:endParaRPr lang="en-US"/>
              </a:p>
            </p:txBody>
          </p:sp>
          <p:sp>
            <p:nvSpPr>
              <p:cNvPr id="20747" name="Line 358"/>
              <p:cNvSpPr>
                <a:spLocks noChangeShapeType="1"/>
              </p:cNvSpPr>
              <p:nvPr/>
            </p:nvSpPr>
            <p:spPr bwMode="auto">
              <a:xfrm>
                <a:off x="3306" y="1992"/>
                <a:ext cx="8" cy="1"/>
              </a:xfrm>
              <a:prstGeom prst="line">
                <a:avLst/>
              </a:prstGeom>
              <a:noFill/>
              <a:ln w="0">
                <a:solidFill>
                  <a:srgbClr val="C0C0C0"/>
                </a:solidFill>
                <a:round/>
                <a:headEnd/>
                <a:tailEnd/>
              </a:ln>
            </p:spPr>
            <p:txBody>
              <a:bodyPr/>
              <a:lstStyle/>
              <a:p>
                <a:endParaRPr lang="en-US"/>
              </a:p>
            </p:txBody>
          </p:sp>
          <p:sp>
            <p:nvSpPr>
              <p:cNvPr id="20748" name="Line 359"/>
              <p:cNvSpPr>
                <a:spLocks noChangeShapeType="1"/>
              </p:cNvSpPr>
              <p:nvPr/>
            </p:nvSpPr>
            <p:spPr bwMode="auto">
              <a:xfrm>
                <a:off x="3322" y="1992"/>
                <a:ext cx="8" cy="1"/>
              </a:xfrm>
              <a:prstGeom prst="line">
                <a:avLst/>
              </a:prstGeom>
              <a:noFill/>
              <a:ln w="0">
                <a:solidFill>
                  <a:srgbClr val="C0C0C0"/>
                </a:solidFill>
                <a:round/>
                <a:headEnd/>
                <a:tailEnd/>
              </a:ln>
            </p:spPr>
            <p:txBody>
              <a:bodyPr/>
              <a:lstStyle/>
              <a:p>
                <a:endParaRPr lang="en-US"/>
              </a:p>
            </p:txBody>
          </p:sp>
          <p:sp>
            <p:nvSpPr>
              <p:cNvPr id="20749" name="Line 360"/>
              <p:cNvSpPr>
                <a:spLocks noChangeShapeType="1"/>
              </p:cNvSpPr>
              <p:nvPr/>
            </p:nvSpPr>
            <p:spPr bwMode="auto">
              <a:xfrm>
                <a:off x="3338" y="1992"/>
                <a:ext cx="8" cy="1"/>
              </a:xfrm>
              <a:prstGeom prst="line">
                <a:avLst/>
              </a:prstGeom>
              <a:noFill/>
              <a:ln w="0">
                <a:solidFill>
                  <a:srgbClr val="C0C0C0"/>
                </a:solidFill>
                <a:round/>
                <a:headEnd/>
                <a:tailEnd/>
              </a:ln>
            </p:spPr>
            <p:txBody>
              <a:bodyPr/>
              <a:lstStyle/>
              <a:p>
                <a:endParaRPr lang="en-US"/>
              </a:p>
            </p:txBody>
          </p:sp>
          <p:sp>
            <p:nvSpPr>
              <p:cNvPr id="20750" name="Line 361"/>
              <p:cNvSpPr>
                <a:spLocks noChangeShapeType="1"/>
              </p:cNvSpPr>
              <p:nvPr/>
            </p:nvSpPr>
            <p:spPr bwMode="auto">
              <a:xfrm>
                <a:off x="3354" y="1992"/>
                <a:ext cx="7" cy="1"/>
              </a:xfrm>
              <a:prstGeom prst="line">
                <a:avLst/>
              </a:prstGeom>
              <a:noFill/>
              <a:ln w="0">
                <a:solidFill>
                  <a:srgbClr val="C0C0C0"/>
                </a:solidFill>
                <a:round/>
                <a:headEnd/>
                <a:tailEnd/>
              </a:ln>
            </p:spPr>
            <p:txBody>
              <a:bodyPr/>
              <a:lstStyle/>
              <a:p>
                <a:endParaRPr lang="en-US"/>
              </a:p>
            </p:txBody>
          </p:sp>
          <p:sp>
            <p:nvSpPr>
              <p:cNvPr id="20751" name="Line 362"/>
              <p:cNvSpPr>
                <a:spLocks noChangeShapeType="1"/>
              </p:cNvSpPr>
              <p:nvPr/>
            </p:nvSpPr>
            <p:spPr bwMode="auto">
              <a:xfrm>
                <a:off x="3369" y="1992"/>
                <a:ext cx="8" cy="1"/>
              </a:xfrm>
              <a:prstGeom prst="line">
                <a:avLst/>
              </a:prstGeom>
              <a:noFill/>
              <a:ln w="0">
                <a:solidFill>
                  <a:srgbClr val="C0C0C0"/>
                </a:solidFill>
                <a:round/>
                <a:headEnd/>
                <a:tailEnd/>
              </a:ln>
            </p:spPr>
            <p:txBody>
              <a:bodyPr/>
              <a:lstStyle/>
              <a:p>
                <a:endParaRPr lang="en-US"/>
              </a:p>
            </p:txBody>
          </p:sp>
          <p:sp>
            <p:nvSpPr>
              <p:cNvPr id="20752" name="Line 363"/>
              <p:cNvSpPr>
                <a:spLocks noChangeShapeType="1"/>
              </p:cNvSpPr>
              <p:nvPr/>
            </p:nvSpPr>
            <p:spPr bwMode="auto">
              <a:xfrm>
                <a:off x="3385" y="1992"/>
                <a:ext cx="8" cy="1"/>
              </a:xfrm>
              <a:prstGeom prst="line">
                <a:avLst/>
              </a:prstGeom>
              <a:noFill/>
              <a:ln w="0">
                <a:solidFill>
                  <a:srgbClr val="C0C0C0"/>
                </a:solidFill>
                <a:round/>
                <a:headEnd/>
                <a:tailEnd/>
              </a:ln>
            </p:spPr>
            <p:txBody>
              <a:bodyPr/>
              <a:lstStyle/>
              <a:p>
                <a:endParaRPr lang="en-US"/>
              </a:p>
            </p:txBody>
          </p:sp>
          <p:sp>
            <p:nvSpPr>
              <p:cNvPr id="20753" name="Line 364"/>
              <p:cNvSpPr>
                <a:spLocks noChangeShapeType="1"/>
              </p:cNvSpPr>
              <p:nvPr/>
            </p:nvSpPr>
            <p:spPr bwMode="auto">
              <a:xfrm>
                <a:off x="3401" y="1992"/>
                <a:ext cx="7" cy="1"/>
              </a:xfrm>
              <a:prstGeom prst="line">
                <a:avLst/>
              </a:prstGeom>
              <a:noFill/>
              <a:ln w="0">
                <a:solidFill>
                  <a:srgbClr val="C0C0C0"/>
                </a:solidFill>
                <a:round/>
                <a:headEnd/>
                <a:tailEnd/>
              </a:ln>
            </p:spPr>
            <p:txBody>
              <a:bodyPr/>
              <a:lstStyle/>
              <a:p>
                <a:endParaRPr lang="en-US"/>
              </a:p>
            </p:txBody>
          </p:sp>
          <p:sp>
            <p:nvSpPr>
              <p:cNvPr id="20754" name="Line 365"/>
              <p:cNvSpPr>
                <a:spLocks noChangeShapeType="1"/>
              </p:cNvSpPr>
              <p:nvPr/>
            </p:nvSpPr>
            <p:spPr bwMode="auto">
              <a:xfrm>
                <a:off x="3416" y="1992"/>
                <a:ext cx="8" cy="1"/>
              </a:xfrm>
              <a:prstGeom prst="line">
                <a:avLst/>
              </a:prstGeom>
              <a:noFill/>
              <a:ln w="0">
                <a:solidFill>
                  <a:srgbClr val="C0C0C0"/>
                </a:solidFill>
                <a:round/>
                <a:headEnd/>
                <a:tailEnd/>
              </a:ln>
            </p:spPr>
            <p:txBody>
              <a:bodyPr/>
              <a:lstStyle/>
              <a:p>
                <a:endParaRPr lang="en-US"/>
              </a:p>
            </p:txBody>
          </p:sp>
          <p:sp>
            <p:nvSpPr>
              <p:cNvPr id="20755" name="Line 366"/>
              <p:cNvSpPr>
                <a:spLocks noChangeShapeType="1"/>
              </p:cNvSpPr>
              <p:nvPr/>
            </p:nvSpPr>
            <p:spPr bwMode="auto">
              <a:xfrm>
                <a:off x="3432" y="1992"/>
                <a:ext cx="8" cy="1"/>
              </a:xfrm>
              <a:prstGeom prst="line">
                <a:avLst/>
              </a:prstGeom>
              <a:noFill/>
              <a:ln w="0">
                <a:solidFill>
                  <a:srgbClr val="C0C0C0"/>
                </a:solidFill>
                <a:round/>
                <a:headEnd/>
                <a:tailEnd/>
              </a:ln>
            </p:spPr>
            <p:txBody>
              <a:bodyPr/>
              <a:lstStyle/>
              <a:p>
                <a:endParaRPr lang="en-US"/>
              </a:p>
            </p:txBody>
          </p:sp>
          <p:sp>
            <p:nvSpPr>
              <p:cNvPr id="20756" name="Line 367"/>
              <p:cNvSpPr>
                <a:spLocks noChangeShapeType="1"/>
              </p:cNvSpPr>
              <p:nvPr/>
            </p:nvSpPr>
            <p:spPr bwMode="auto">
              <a:xfrm>
                <a:off x="3448" y="1992"/>
                <a:ext cx="8" cy="1"/>
              </a:xfrm>
              <a:prstGeom prst="line">
                <a:avLst/>
              </a:prstGeom>
              <a:noFill/>
              <a:ln w="0">
                <a:solidFill>
                  <a:srgbClr val="C0C0C0"/>
                </a:solidFill>
                <a:round/>
                <a:headEnd/>
                <a:tailEnd/>
              </a:ln>
            </p:spPr>
            <p:txBody>
              <a:bodyPr/>
              <a:lstStyle/>
              <a:p>
                <a:endParaRPr lang="en-US"/>
              </a:p>
            </p:txBody>
          </p:sp>
          <p:sp>
            <p:nvSpPr>
              <p:cNvPr id="20757" name="Line 368"/>
              <p:cNvSpPr>
                <a:spLocks noChangeShapeType="1"/>
              </p:cNvSpPr>
              <p:nvPr/>
            </p:nvSpPr>
            <p:spPr bwMode="auto">
              <a:xfrm>
                <a:off x="3463" y="1992"/>
                <a:ext cx="8" cy="1"/>
              </a:xfrm>
              <a:prstGeom prst="line">
                <a:avLst/>
              </a:prstGeom>
              <a:noFill/>
              <a:ln w="0">
                <a:solidFill>
                  <a:srgbClr val="C0C0C0"/>
                </a:solidFill>
                <a:round/>
                <a:headEnd/>
                <a:tailEnd/>
              </a:ln>
            </p:spPr>
            <p:txBody>
              <a:bodyPr/>
              <a:lstStyle/>
              <a:p>
                <a:endParaRPr lang="en-US"/>
              </a:p>
            </p:txBody>
          </p:sp>
          <p:sp>
            <p:nvSpPr>
              <p:cNvPr id="20758" name="Line 369"/>
              <p:cNvSpPr>
                <a:spLocks noChangeShapeType="1"/>
              </p:cNvSpPr>
              <p:nvPr/>
            </p:nvSpPr>
            <p:spPr bwMode="auto">
              <a:xfrm>
                <a:off x="3479" y="1992"/>
                <a:ext cx="8" cy="1"/>
              </a:xfrm>
              <a:prstGeom prst="line">
                <a:avLst/>
              </a:prstGeom>
              <a:noFill/>
              <a:ln w="0">
                <a:solidFill>
                  <a:srgbClr val="C0C0C0"/>
                </a:solidFill>
                <a:round/>
                <a:headEnd/>
                <a:tailEnd/>
              </a:ln>
            </p:spPr>
            <p:txBody>
              <a:bodyPr/>
              <a:lstStyle/>
              <a:p>
                <a:endParaRPr lang="en-US"/>
              </a:p>
            </p:txBody>
          </p:sp>
          <p:sp>
            <p:nvSpPr>
              <p:cNvPr id="20759" name="Line 370"/>
              <p:cNvSpPr>
                <a:spLocks noChangeShapeType="1"/>
              </p:cNvSpPr>
              <p:nvPr/>
            </p:nvSpPr>
            <p:spPr bwMode="auto">
              <a:xfrm>
                <a:off x="3495" y="1992"/>
                <a:ext cx="8" cy="1"/>
              </a:xfrm>
              <a:prstGeom prst="line">
                <a:avLst/>
              </a:prstGeom>
              <a:noFill/>
              <a:ln w="0">
                <a:solidFill>
                  <a:srgbClr val="C0C0C0"/>
                </a:solidFill>
                <a:round/>
                <a:headEnd/>
                <a:tailEnd/>
              </a:ln>
            </p:spPr>
            <p:txBody>
              <a:bodyPr/>
              <a:lstStyle/>
              <a:p>
                <a:endParaRPr lang="en-US"/>
              </a:p>
            </p:txBody>
          </p:sp>
          <p:sp>
            <p:nvSpPr>
              <p:cNvPr id="20760" name="Line 371"/>
              <p:cNvSpPr>
                <a:spLocks noChangeShapeType="1"/>
              </p:cNvSpPr>
              <p:nvPr/>
            </p:nvSpPr>
            <p:spPr bwMode="auto">
              <a:xfrm>
                <a:off x="3511" y="1992"/>
                <a:ext cx="7" cy="1"/>
              </a:xfrm>
              <a:prstGeom prst="line">
                <a:avLst/>
              </a:prstGeom>
              <a:noFill/>
              <a:ln w="0">
                <a:solidFill>
                  <a:srgbClr val="C0C0C0"/>
                </a:solidFill>
                <a:round/>
                <a:headEnd/>
                <a:tailEnd/>
              </a:ln>
            </p:spPr>
            <p:txBody>
              <a:bodyPr/>
              <a:lstStyle/>
              <a:p>
                <a:endParaRPr lang="en-US"/>
              </a:p>
            </p:txBody>
          </p:sp>
          <p:sp>
            <p:nvSpPr>
              <p:cNvPr id="20761" name="Line 372"/>
              <p:cNvSpPr>
                <a:spLocks noChangeShapeType="1"/>
              </p:cNvSpPr>
              <p:nvPr/>
            </p:nvSpPr>
            <p:spPr bwMode="auto">
              <a:xfrm>
                <a:off x="3526" y="1992"/>
                <a:ext cx="8" cy="1"/>
              </a:xfrm>
              <a:prstGeom prst="line">
                <a:avLst/>
              </a:prstGeom>
              <a:noFill/>
              <a:ln w="0">
                <a:solidFill>
                  <a:srgbClr val="C0C0C0"/>
                </a:solidFill>
                <a:round/>
                <a:headEnd/>
                <a:tailEnd/>
              </a:ln>
            </p:spPr>
            <p:txBody>
              <a:bodyPr/>
              <a:lstStyle/>
              <a:p>
                <a:endParaRPr lang="en-US"/>
              </a:p>
            </p:txBody>
          </p:sp>
          <p:sp>
            <p:nvSpPr>
              <p:cNvPr id="20762" name="Line 373"/>
              <p:cNvSpPr>
                <a:spLocks noChangeShapeType="1"/>
              </p:cNvSpPr>
              <p:nvPr/>
            </p:nvSpPr>
            <p:spPr bwMode="auto">
              <a:xfrm>
                <a:off x="3542" y="1992"/>
                <a:ext cx="8" cy="1"/>
              </a:xfrm>
              <a:prstGeom prst="line">
                <a:avLst/>
              </a:prstGeom>
              <a:noFill/>
              <a:ln w="0">
                <a:solidFill>
                  <a:srgbClr val="C0C0C0"/>
                </a:solidFill>
                <a:round/>
                <a:headEnd/>
                <a:tailEnd/>
              </a:ln>
            </p:spPr>
            <p:txBody>
              <a:bodyPr/>
              <a:lstStyle/>
              <a:p>
                <a:endParaRPr lang="en-US"/>
              </a:p>
            </p:txBody>
          </p:sp>
          <p:sp>
            <p:nvSpPr>
              <p:cNvPr id="20763" name="Line 374"/>
              <p:cNvSpPr>
                <a:spLocks noChangeShapeType="1"/>
              </p:cNvSpPr>
              <p:nvPr/>
            </p:nvSpPr>
            <p:spPr bwMode="auto">
              <a:xfrm>
                <a:off x="3558" y="1992"/>
                <a:ext cx="7" cy="1"/>
              </a:xfrm>
              <a:prstGeom prst="line">
                <a:avLst/>
              </a:prstGeom>
              <a:noFill/>
              <a:ln w="0">
                <a:solidFill>
                  <a:srgbClr val="C0C0C0"/>
                </a:solidFill>
                <a:round/>
                <a:headEnd/>
                <a:tailEnd/>
              </a:ln>
            </p:spPr>
            <p:txBody>
              <a:bodyPr/>
              <a:lstStyle/>
              <a:p>
                <a:endParaRPr lang="en-US"/>
              </a:p>
            </p:txBody>
          </p:sp>
          <p:sp>
            <p:nvSpPr>
              <p:cNvPr id="20764" name="Line 375"/>
              <p:cNvSpPr>
                <a:spLocks noChangeShapeType="1"/>
              </p:cNvSpPr>
              <p:nvPr/>
            </p:nvSpPr>
            <p:spPr bwMode="auto">
              <a:xfrm>
                <a:off x="3573" y="1992"/>
                <a:ext cx="8" cy="1"/>
              </a:xfrm>
              <a:prstGeom prst="line">
                <a:avLst/>
              </a:prstGeom>
              <a:noFill/>
              <a:ln w="0">
                <a:solidFill>
                  <a:srgbClr val="C0C0C0"/>
                </a:solidFill>
                <a:round/>
                <a:headEnd/>
                <a:tailEnd/>
              </a:ln>
            </p:spPr>
            <p:txBody>
              <a:bodyPr/>
              <a:lstStyle/>
              <a:p>
                <a:endParaRPr lang="en-US"/>
              </a:p>
            </p:txBody>
          </p:sp>
          <p:sp>
            <p:nvSpPr>
              <p:cNvPr id="20765" name="Line 376"/>
              <p:cNvSpPr>
                <a:spLocks noChangeShapeType="1"/>
              </p:cNvSpPr>
              <p:nvPr/>
            </p:nvSpPr>
            <p:spPr bwMode="auto">
              <a:xfrm>
                <a:off x="3589" y="1992"/>
                <a:ext cx="8" cy="1"/>
              </a:xfrm>
              <a:prstGeom prst="line">
                <a:avLst/>
              </a:prstGeom>
              <a:noFill/>
              <a:ln w="0">
                <a:solidFill>
                  <a:srgbClr val="C0C0C0"/>
                </a:solidFill>
                <a:round/>
                <a:headEnd/>
                <a:tailEnd/>
              </a:ln>
            </p:spPr>
            <p:txBody>
              <a:bodyPr/>
              <a:lstStyle/>
              <a:p>
                <a:endParaRPr lang="en-US"/>
              </a:p>
            </p:txBody>
          </p:sp>
          <p:sp>
            <p:nvSpPr>
              <p:cNvPr id="20766" name="Line 377"/>
              <p:cNvSpPr>
                <a:spLocks noChangeShapeType="1"/>
              </p:cNvSpPr>
              <p:nvPr/>
            </p:nvSpPr>
            <p:spPr bwMode="auto">
              <a:xfrm>
                <a:off x="3605" y="1992"/>
                <a:ext cx="8" cy="1"/>
              </a:xfrm>
              <a:prstGeom prst="line">
                <a:avLst/>
              </a:prstGeom>
              <a:noFill/>
              <a:ln w="0">
                <a:solidFill>
                  <a:srgbClr val="C0C0C0"/>
                </a:solidFill>
                <a:round/>
                <a:headEnd/>
                <a:tailEnd/>
              </a:ln>
            </p:spPr>
            <p:txBody>
              <a:bodyPr/>
              <a:lstStyle/>
              <a:p>
                <a:endParaRPr lang="en-US"/>
              </a:p>
            </p:txBody>
          </p:sp>
          <p:sp>
            <p:nvSpPr>
              <p:cNvPr id="20767" name="Line 378"/>
              <p:cNvSpPr>
                <a:spLocks noChangeShapeType="1"/>
              </p:cNvSpPr>
              <p:nvPr/>
            </p:nvSpPr>
            <p:spPr bwMode="auto">
              <a:xfrm>
                <a:off x="3620" y="1992"/>
                <a:ext cx="8" cy="1"/>
              </a:xfrm>
              <a:prstGeom prst="line">
                <a:avLst/>
              </a:prstGeom>
              <a:noFill/>
              <a:ln w="0">
                <a:solidFill>
                  <a:srgbClr val="C0C0C0"/>
                </a:solidFill>
                <a:round/>
                <a:headEnd/>
                <a:tailEnd/>
              </a:ln>
            </p:spPr>
            <p:txBody>
              <a:bodyPr/>
              <a:lstStyle/>
              <a:p>
                <a:endParaRPr lang="en-US"/>
              </a:p>
            </p:txBody>
          </p:sp>
          <p:sp>
            <p:nvSpPr>
              <p:cNvPr id="20768" name="Line 379"/>
              <p:cNvSpPr>
                <a:spLocks noChangeShapeType="1"/>
              </p:cNvSpPr>
              <p:nvPr/>
            </p:nvSpPr>
            <p:spPr bwMode="auto">
              <a:xfrm>
                <a:off x="3636" y="1992"/>
                <a:ext cx="8" cy="1"/>
              </a:xfrm>
              <a:prstGeom prst="line">
                <a:avLst/>
              </a:prstGeom>
              <a:noFill/>
              <a:ln w="0">
                <a:solidFill>
                  <a:srgbClr val="C0C0C0"/>
                </a:solidFill>
                <a:round/>
                <a:headEnd/>
                <a:tailEnd/>
              </a:ln>
            </p:spPr>
            <p:txBody>
              <a:bodyPr/>
              <a:lstStyle/>
              <a:p>
                <a:endParaRPr lang="en-US"/>
              </a:p>
            </p:txBody>
          </p:sp>
          <p:sp>
            <p:nvSpPr>
              <p:cNvPr id="20769" name="Line 380"/>
              <p:cNvSpPr>
                <a:spLocks noChangeShapeType="1"/>
              </p:cNvSpPr>
              <p:nvPr/>
            </p:nvSpPr>
            <p:spPr bwMode="auto">
              <a:xfrm>
                <a:off x="3652" y="1992"/>
                <a:ext cx="8" cy="1"/>
              </a:xfrm>
              <a:prstGeom prst="line">
                <a:avLst/>
              </a:prstGeom>
              <a:noFill/>
              <a:ln w="0">
                <a:solidFill>
                  <a:srgbClr val="C0C0C0"/>
                </a:solidFill>
                <a:round/>
                <a:headEnd/>
                <a:tailEnd/>
              </a:ln>
            </p:spPr>
            <p:txBody>
              <a:bodyPr/>
              <a:lstStyle/>
              <a:p>
                <a:endParaRPr lang="en-US"/>
              </a:p>
            </p:txBody>
          </p:sp>
          <p:sp>
            <p:nvSpPr>
              <p:cNvPr id="20770" name="Line 381"/>
              <p:cNvSpPr>
                <a:spLocks noChangeShapeType="1"/>
              </p:cNvSpPr>
              <p:nvPr/>
            </p:nvSpPr>
            <p:spPr bwMode="auto">
              <a:xfrm>
                <a:off x="3667" y="1992"/>
                <a:ext cx="8" cy="1"/>
              </a:xfrm>
              <a:prstGeom prst="line">
                <a:avLst/>
              </a:prstGeom>
              <a:noFill/>
              <a:ln w="0">
                <a:solidFill>
                  <a:srgbClr val="C0C0C0"/>
                </a:solidFill>
                <a:round/>
                <a:headEnd/>
                <a:tailEnd/>
              </a:ln>
            </p:spPr>
            <p:txBody>
              <a:bodyPr/>
              <a:lstStyle/>
              <a:p>
                <a:endParaRPr lang="en-US"/>
              </a:p>
            </p:txBody>
          </p:sp>
          <p:sp>
            <p:nvSpPr>
              <p:cNvPr id="20771" name="Line 382"/>
              <p:cNvSpPr>
                <a:spLocks noChangeShapeType="1"/>
              </p:cNvSpPr>
              <p:nvPr/>
            </p:nvSpPr>
            <p:spPr bwMode="auto">
              <a:xfrm>
                <a:off x="3683" y="1992"/>
                <a:ext cx="8" cy="1"/>
              </a:xfrm>
              <a:prstGeom prst="line">
                <a:avLst/>
              </a:prstGeom>
              <a:noFill/>
              <a:ln w="0">
                <a:solidFill>
                  <a:srgbClr val="C0C0C0"/>
                </a:solidFill>
                <a:round/>
                <a:headEnd/>
                <a:tailEnd/>
              </a:ln>
            </p:spPr>
            <p:txBody>
              <a:bodyPr/>
              <a:lstStyle/>
              <a:p>
                <a:endParaRPr lang="en-US"/>
              </a:p>
            </p:txBody>
          </p:sp>
          <p:sp>
            <p:nvSpPr>
              <p:cNvPr id="20772" name="Line 383"/>
              <p:cNvSpPr>
                <a:spLocks noChangeShapeType="1"/>
              </p:cNvSpPr>
              <p:nvPr/>
            </p:nvSpPr>
            <p:spPr bwMode="auto">
              <a:xfrm>
                <a:off x="3699" y="1992"/>
                <a:ext cx="8" cy="1"/>
              </a:xfrm>
              <a:prstGeom prst="line">
                <a:avLst/>
              </a:prstGeom>
              <a:noFill/>
              <a:ln w="0">
                <a:solidFill>
                  <a:srgbClr val="C0C0C0"/>
                </a:solidFill>
                <a:round/>
                <a:headEnd/>
                <a:tailEnd/>
              </a:ln>
            </p:spPr>
            <p:txBody>
              <a:bodyPr/>
              <a:lstStyle/>
              <a:p>
                <a:endParaRPr lang="en-US"/>
              </a:p>
            </p:txBody>
          </p:sp>
          <p:sp>
            <p:nvSpPr>
              <p:cNvPr id="20773" name="Line 384"/>
              <p:cNvSpPr>
                <a:spLocks noChangeShapeType="1"/>
              </p:cNvSpPr>
              <p:nvPr/>
            </p:nvSpPr>
            <p:spPr bwMode="auto">
              <a:xfrm>
                <a:off x="3715" y="1992"/>
                <a:ext cx="7" cy="1"/>
              </a:xfrm>
              <a:prstGeom prst="line">
                <a:avLst/>
              </a:prstGeom>
              <a:noFill/>
              <a:ln w="0">
                <a:solidFill>
                  <a:srgbClr val="C0C0C0"/>
                </a:solidFill>
                <a:round/>
                <a:headEnd/>
                <a:tailEnd/>
              </a:ln>
            </p:spPr>
            <p:txBody>
              <a:bodyPr/>
              <a:lstStyle/>
              <a:p>
                <a:endParaRPr lang="en-US"/>
              </a:p>
            </p:txBody>
          </p:sp>
          <p:sp>
            <p:nvSpPr>
              <p:cNvPr id="20774" name="Line 385"/>
              <p:cNvSpPr>
                <a:spLocks noChangeShapeType="1"/>
              </p:cNvSpPr>
              <p:nvPr/>
            </p:nvSpPr>
            <p:spPr bwMode="auto">
              <a:xfrm>
                <a:off x="3730" y="1992"/>
                <a:ext cx="8" cy="1"/>
              </a:xfrm>
              <a:prstGeom prst="line">
                <a:avLst/>
              </a:prstGeom>
              <a:noFill/>
              <a:ln w="0">
                <a:solidFill>
                  <a:srgbClr val="C0C0C0"/>
                </a:solidFill>
                <a:round/>
                <a:headEnd/>
                <a:tailEnd/>
              </a:ln>
            </p:spPr>
            <p:txBody>
              <a:bodyPr/>
              <a:lstStyle/>
              <a:p>
                <a:endParaRPr lang="en-US"/>
              </a:p>
            </p:txBody>
          </p:sp>
          <p:sp>
            <p:nvSpPr>
              <p:cNvPr id="20775" name="Line 386"/>
              <p:cNvSpPr>
                <a:spLocks noChangeShapeType="1"/>
              </p:cNvSpPr>
              <p:nvPr/>
            </p:nvSpPr>
            <p:spPr bwMode="auto">
              <a:xfrm>
                <a:off x="3746" y="1992"/>
                <a:ext cx="8" cy="1"/>
              </a:xfrm>
              <a:prstGeom prst="line">
                <a:avLst/>
              </a:prstGeom>
              <a:noFill/>
              <a:ln w="0">
                <a:solidFill>
                  <a:srgbClr val="C0C0C0"/>
                </a:solidFill>
                <a:round/>
                <a:headEnd/>
                <a:tailEnd/>
              </a:ln>
            </p:spPr>
            <p:txBody>
              <a:bodyPr/>
              <a:lstStyle/>
              <a:p>
                <a:endParaRPr lang="en-US"/>
              </a:p>
            </p:txBody>
          </p:sp>
          <p:sp>
            <p:nvSpPr>
              <p:cNvPr id="20776" name="Line 387"/>
              <p:cNvSpPr>
                <a:spLocks noChangeShapeType="1"/>
              </p:cNvSpPr>
              <p:nvPr/>
            </p:nvSpPr>
            <p:spPr bwMode="auto">
              <a:xfrm>
                <a:off x="3762" y="1992"/>
                <a:ext cx="8" cy="1"/>
              </a:xfrm>
              <a:prstGeom prst="line">
                <a:avLst/>
              </a:prstGeom>
              <a:noFill/>
              <a:ln w="0">
                <a:solidFill>
                  <a:srgbClr val="C0C0C0"/>
                </a:solidFill>
                <a:round/>
                <a:headEnd/>
                <a:tailEnd/>
              </a:ln>
            </p:spPr>
            <p:txBody>
              <a:bodyPr/>
              <a:lstStyle/>
              <a:p>
                <a:endParaRPr lang="en-US"/>
              </a:p>
            </p:txBody>
          </p:sp>
          <p:sp>
            <p:nvSpPr>
              <p:cNvPr id="20777" name="Line 388"/>
              <p:cNvSpPr>
                <a:spLocks noChangeShapeType="1"/>
              </p:cNvSpPr>
              <p:nvPr/>
            </p:nvSpPr>
            <p:spPr bwMode="auto">
              <a:xfrm>
                <a:off x="3777" y="1992"/>
                <a:ext cx="8" cy="1"/>
              </a:xfrm>
              <a:prstGeom prst="line">
                <a:avLst/>
              </a:prstGeom>
              <a:noFill/>
              <a:ln w="0">
                <a:solidFill>
                  <a:srgbClr val="C0C0C0"/>
                </a:solidFill>
                <a:round/>
                <a:headEnd/>
                <a:tailEnd/>
              </a:ln>
            </p:spPr>
            <p:txBody>
              <a:bodyPr/>
              <a:lstStyle/>
              <a:p>
                <a:endParaRPr lang="en-US"/>
              </a:p>
            </p:txBody>
          </p:sp>
          <p:sp>
            <p:nvSpPr>
              <p:cNvPr id="20778" name="Line 389"/>
              <p:cNvSpPr>
                <a:spLocks noChangeShapeType="1"/>
              </p:cNvSpPr>
              <p:nvPr/>
            </p:nvSpPr>
            <p:spPr bwMode="auto">
              <a:xfrm>
                <a:off x="3793" y="1992"/>
                <a:ext cx="8" cy="1"/>
              </a:xfrm>
              <a:prstGeom prst="line">
                <a:avLst/>
              </a:prstGeom>
              <a:noFill/>
              <a:ln w="0">
                <a:solidFill>
                  <a:srgbClr val="C0C0C0"/>
                </a:solidFill>
                <a:round/>
                <a:headEnd/>
                <a:tailEnd/>
              </a:ln>
            </p:spPr>
            <p:txBody>
              <a:bodyPr/>
              <a:lstStyle/>
              <a:p>
                <a:endParaRPr lang="en-US"/>
              </a:p>
            </p:txBody>
          </p:sp>
          <p:sp>
            <p:nvSpPr>
              <p:cNvPr id="20779" name="Line 390"/>
              <p:cNvSpPr>
                <a:spLocks noChangeShapeType="1"/>
              </p:cNvSpPr>
              <p:nvPr/>
            </p:nvSpPr>
            <p:spPr bwMode="auto">
              <a:xfrm>
                <a:off x="3809" y="1992"/>
                <a:ext cx="8" cy="1"/>
              </a:xfrm>
              <a:prstGeom prst="line">
                <a:avLst/>
              </a:prstGeom>
              <a:noFill/>
              <a:ln w="0">
                <a:solidFill>
                  <a:srgbClr val="C0C0C0"/>
                </a:solidFill>
                <a:round/>
                <a:headEnd/>
                <a:tailEnd/>
              </a:ln>
            </p:spPr>
            <p:txBody>
              <a:bodyPr/>
              <a:lstStyle/>
              <a:p>
                <a:endParaRPr lang="en-US"/>
              </a:p>
            </p:txBody>
          </p:sp>
          <p:sp>
            <p:nvSpPr>
              <p:cNvPr id="20780" name="Line 391"/>
              <p:cNvSpPr>
                <a:spLocks noChangeShapeType="1"/>
              </p:cNvSpPr>
              <p:nvPr/>
            </p:nvSpPr>
            <p:spPr bwMode="auto">
              <a:xfrm>
                <a:off x="3824" y="1992"/>
                <a:ext cx="8" cy="1"/>
              </a:xfrm>
              <a:prstGeom prst="line">
                <a:avLst/>
              </a:prstGeom>
              <a:noFill/>
              <a:ln w="0">
                <a:solidFill>
                  <a:srgbClr val="C0C0C0"/>
                </a:solidFill>
                <a:round/>
                <a:headEnd/>
                <a:tailEnd/>
              </a:ln>
            </p:spPr>
            <p:txBody>
              <a:bodyPr/>
              <a:lstStyle/>
              <a:p>
                <a:endParaRPr lang="en-US"/>
              </a:p>
            </p:txBody>
          </p:sp>
          <p:sp>
            <p:nvSpPr>
              <p:cNvPr id="20781" name="Line 392"/>
              <p:cNvSpPr>
                <a:spLocks noChangeShapeType="1"/>
              </p:cNvSpPr>
              <p:nvPr/>
            </p:nvSpPr>
            <p:spPr bwMode="auto">
              <a:xfrm>
                <a:off x="3840" y="1992"/>
                <a:ext cx="8" cy="1"/>
              </a:xfrm>
              <a:prstGeom prst="line">
                <a:avLst/>
              </a:prstGeom>
              <a:noFill/>
              <a:ln w="0">
                <a:solidFill>
                  <a:srgbClr val="C0C0C0"/>
                </a:solidFill>
                <a:round/>
                <a:headEnd/>
                <a:tailEnd/>
              </a:ln>
            </p:spPr>
            <p:txBody>
              <a:bodyPr/>
              <a:lstStyle/>
              <a:p>
                <a:endParaRPr lang="en-US"/>
              </a:p>
            </p:txBody>
          </p:sp>
          <p:sp>
            <p:nvSpPr>
              <p:cNvPr id="20782" name="Line 393"/>
              <p:cNvSpPr>
                <a:spLocks noChangeShapeType="1"/>
              </p:cNvSpPr>
              <p:nvPr/>
            </p:nvSpPr>
            <p:spPr bwMode="auto">
              <a:xfrm>
                <a:off x="3856" y="1992"/>
                <a:ext cx="8" cy="1"/>
              </a:xfrm>
              <a:prstGeom prst="line">
                <a:avLst/>
              </a:prstGeom>
              <a:noFill/>
              <a:ln w="0">
                <a:solidFill>
                  <a:srgbClr val="C0C0C0"/>
                </a:solidFill>
                <a:round/>
                <a:headEnd/>
                <a:tailEnd/>
              </a:ln>
            </p:spPr>
            <p:txBody>
              <a:bodyPr/>
              <a:lstStyle/>
              <a:p>
                <a:endParaRPr lang="en-US"/>
              </a:p>
            </p:txBody>
          </p:sp>
          <p:sp>
            <p:nvSpPr>
              <p:cNvPr id="20783" name="Line 394"/>
              <p:cNvSpPr>
                <a:spLocks noChangeShapeType="1"/>
              </p:cNvSpPr>
              <p:nvPr/>
            </p:nvSpPr>
            <p:spPr bwMode="auto">
              <a:xfrm>
                <a:off x="3872" y="1992"/>
                <a:ext cx="7" cy="1"/>
              </a:xfrm>
              <a:prstGeom prst="line">
                <a:avLst/>
              </a:prstGeom>
              <a:noFill/>
              <a:ln w="0">
                <a:solidFill>
                  <a:srgbClr val="C0C0C0"/>
                </a:solidFill>
                <a:round/>
                <a:headEnd/>
                <a:tailEnd/>
              </a:ln>
            </p:spPr>
            <p:txBody>
              <a:bodyPr/>
              <a:lstStyle/>
              <a:p>
                <a:endParaRPr lang="en-US"/>
              </a:p>
            </p:txBody>
          </p:sp>
          <p:sp>
            <p:nvSpPr>
              <p:cNvPr id="20784" name="Line 395"/>
              <p:cNvSpPr>
                <a:spLocks noChangeShapeType="1"/>
              </p:cNvSpPr>
              <p:nvPr/>
            </p:nvSpPr>
            <p:spPr bwMode="auto">
              <a:xfrm>
                <a:off x="3887" y="1992"/>
                <a:ext cx="8" cy="1"/>
              </a:xfrm>
              <a:prstGeom prst="line">
                <a:avLst/>
              </a:prstGeom>
              <a:noFill/>
              <a:ln w="0">
                <a:solidFill>
                  <a:srgbClr val="C0C0C0"/>
                </a:solidFill>
                <a:round/>
                <a:headEnd/>
                <a:tailEnd/>
              </a:ln>
            </p:spPr>
            <p:txBody>
              <a:bodyPr/>
              <a:lstStyle/>
              <a:p>
                <a:endParaRPr lang="en-US"/>
              </a:p>
            </p:txBody>
          </p:sp>
          <p:sp>
            <p:nvSpPr>
              <p:cNvPr id="20785" name="Line 396"/>
              <p:cNvSpPr>
                <a:spLocks noChangeShapeType="1"/>
              </p:cNvSpPr>
              <p:nvPr/>
            </p:nvSpPr>
            <p:spPr bwMode="auto">
              <a:xfrm>
                <a:off x="3903" y="1992"/>
                <a:ext cx="8" cy="1"/>
              </a:xfrm>
              <a:prstGeom prst="line">
                <a:avLst/>
              </a:prstGeom>
              <a:noFill/>
              <a:ln w="0">
                <a:solidFill>
                  <a:srgbClr val="C0C0C0"/>
                </a:solidFill>
                <a:round/>
                <a:headEnd/>
                <a:tailEnd/>
              </a:ln>
            </p:spPr>
            <p:txBody>
              <a:bodyPr/>
              <a:lstStyle/>
              <a:p>
                <a:endParaRPr lang="en-US"/>
              </a:p>
            </p:txBody>
          </p:sp>
          <p:sp>
            <p:nvSpPr>
              <p:cNvPr id="20786" name="Line 397"/>
              <p:cNvSpPr>
                <a:spLocks noChangeShapeType="1"/>
              </p:cNvSpPr>
              <p:nvPr/>
            </p:nvSpPr>
            <p:spPr bwMode="auto">
              <a:xfrm>
                <a:off x="3919" y="1992"/>
                <a:ext cx="8" cy="1"/>
              </a:xfrm>
              <a:prstGeom prst="line">
                <a:avLst/>
              </a:prstGeom>
              <a:noFill/>
              <a:ln w="0">
                <a:solidFill>
                  <a:srgbClr val="C0C0C0"/>
                </a:solidFill>
                <a:round/>
                <a:headEnd/>
                <a:tailEnd/>
              </a:ln>
            </p:spPr>
            <p:txBody>
              <a:bodyPr/>
              <a:lstStyle/>
              <a:p>
                <a:endParaRPr lang="en-US"/>
              </a:p>
            </p:txBody>
          </p:sp>
          <p:sp>
            <p:nvSpPr>
              <p:cNvPr id="20787" name="Line 398"/>
              <p:cNvSpPr>
                <a:spLocks noChangeShapeType="1"/>
              </p:cNvSpPr>
              <p:nvPr/>
            </p:nvSpPr>
            <p:spPr bwMode="auto">
              <a:xfrm>
                <a:off x="3934" y="1992"/>
                <a:ext cx="8" cy="1"/>
              </a:xfrm>
              <a:prstGeom prst="line">
                <a:avLst/>
              </a:prstGeom>
              <a:noFill/>
              <a:ln w="0">
                <a:solidFill>
                  <a:srgbClr val="C0C0C0"/>
                </a:solidFill>
                <a:round/>
                <a:headEnd/>
                <a:tailEnd/>
              </a:ln>
            </p:spPr>
            <p:txBody>
              <a:bodyPr/>
              <a:lstStyle/>
              <a:p>
                <a:endParaRPr lang="en-US"/>
              </a:p>
            </p:txBody>
          </p:sp>
          <p:sp>
            <p:nvSpPr>
              <p:cNvPr id="20788" name="Line 399"/>
              <p:cNvSpPr>
                <a:spLocks noChangeShapeType="1"/>
              </p:cNvSpPr>
              <p:nvPr/>
            </p:nvSpPr>
            <p:spPr bwMode="auto">
              <a:xfrm>
                <a:off x="3950" y="1992"/>
                <a:ext cx="8" cy="1"/>
              </a:xfrm>
              <a:prstGeom prst="line">
                <a:avLst/>
              </a:prstGeom>
              <a:noFill/>
              <a:ln w="0">
                <a:solidFill>
                  <a:srgbClr val="C0C0C0"/>
                </a:solidFill>
                <a:round/>
                <a:headEnd/>
                <a:tailEnd/>
              </a:ln>
            </p:spPr>
            <p:txBody>
              <a:bodyPr/>
              <a:lstStyle/>
              <a:p>
                <a:endParaRPr lang="en-US"/>
              </a:p>
            </p:txBody>
          </p:sp>
          <p:sp>
            <p:nvSpPr>
              <p:cNvPr id="20789" name="Line 400"/>
              <p:cNvSpPr>
                <a:spLocks noChangeShapeType="1"/>
              </p:cNvSpPr>
              <p:nvPr/>
            </p:nvSpPr>
            <p:spPr bwMode="auto">
              <a:xfrm>
                <a:off x="3966" y="1992"/>
                <a:ext cx="8" cy="1"/>
              </a:xfrm>
              <a:prstGeom prst="line">
                <a:avLst/>
              </a:prstGeom>
              <a:noFill/>
              <a:ln w="0">
                <a:solidFill>
                  <a:srgbClr val="C0C0C0"/>
                </a:solidFill>
                <a:round/>
                <a:headEnd/>
                <a:tailEnd/>
              </a:ln>
            </p:spPr>
            <p:txBody>
              <a:bodyPr/>
              <a:lstStyle/>
              <a:p>
                <a:endParaRPr lang="en-US"/>
              </a:p>
            </p:txBody>
          </p:sp>
          <p:sp>
            <p:nvSpPr>
              <p:cNvPr id="20790" name="Line 401"/>
              <p:cNvSpPr>
                <a:spLocks noChangeShapeType="1"/>
              </p:cNvSpPr>
              <p:nvPr/>
            </p:nvSpPr>
            <p:spPr bwMode="auto">
              <a:xfrm>
                <a:off x="3981" y="1992"/>
                <a:ext cx="8" cy="1"/>
              </a:xfrm>
              <a:prstGeom prst="line">
                <a:avLst/>
              </a:prstGeom>
              <a:noFill/>
              <a:ln w="0">
                <a:solidFill>
                  <a:srgbClr val="C0C0C0"/>
                </a:solidFill>
                <a:round/>
                <a:headEnd/>
                <a:tailEnd/>
              </a:ln>
            </p:spPr>
            <p:txBody>
              <a:bodyPr/>
              <a:lstStyle/>
              <a:p>
                <a:endParaRPr lang="en-US"/>
              </a:p>
            </p:txBody>
          </p:sp>
          <p:sp>
            <p:nvSpPr>
              <p:cNvPr id="20791" name="Line 402"/>
              <p:cNvSpPr>
                <a:spLocks noChangeShapeType="1"/>
              </p:cNvSpPr>
              <p:nvPr/>
            </p:nvSpPr>
            <p:spPr bwMode="auto">
              <a:xfrm>
                <a:off x="3997" y="1992"/>
                <a:ext cx="8" cy="1"/>
              </a:xfrm>
              <a:prstGeom prst="line">
                <a:avLst/>
              </a:prstGeom>
              <a:noFill/>
              <a:ln w="0">
                <a:solidFill>
                  <a:srgbClr val="C0C0C0"/>
                </a:solidFill>
                <a:round/>
                <a:headEnd/>
                <a:tailEnd/>
              </a:ln>
            </p:spPr>
            <p:txBody>
              <a:bodyPr/>
              <a:lstStyle/>
              <a:p>
                <a:endParaRPr lang="en-US"/>
              </a:p>
            </p:txBody>
          </p:sp>
          <p:sp>
            <p:nvSpPr>
              <p:cNvPr id="20792" name="Line 403"/>
              <p:cNvSpPr>
                <a:spLocks noChangeShapeType="1"/>
              </p:cNvSpPr>
              <p:nvPr/>
            </p:nvSpPr>
            <p:spPr bwMode="auto">
              <a:xfrm>
                <a:off x="4013" y="1992"/>
                <a:ext cx="8" cy="1"/>
              </a:xfrm>
              <a:prstGeom prst="line">
                <a:avLst/>
              </a:prstGeom>
              <a:noFill/>
              <a:ln w="0">
                <a:solidFill>
                  <a:srgbClr val="C0C0C0"/>
                </a:solidFill>
                <a:round/>
                <a:headEnd/>
                <a:tailEnd/>
              </a:ln>
            </p:spPr>
            <p:txBody>
              <a:bodyPr/>
              <a:lstStyle/>
              <a:p>
                <a:endParaRPr lang="en-US"/>
              </a:p>
            </p:txBody>
          </p:sp>
          <p:sp>
            <p:nvSpPr>
              <p:cNvPr id="20793" name="Line 404"/>
              <p:cNvSpPr>
                <a:spLocks noChangeShapeType="1"/>
              </p:cNvSpPr>
              <p:nvPr/>
            </p:nvSpPr>
            <p:spPr bwMode="auto">
              <a:xfrm>
                <a:off x="4029" y="1992"/>
                <a:ext cx="7" cy="1"/>
              </a:xfrm>
              <a:prstGeom prst="line">
                <a:avLst/>
              </a:prstGeom>
              <a:noFill/>
              <a:ln w="0">
                <a:solidFill>
                  <a:srgbClr val="C0C0C0"/>
                </a:solidFill>
                <a:round/>
                <a:headEnd/>
                <a:tailEnd/>
              </a:ln>
            </p:spPr>
            <p:txBody>
              <a:bodyPr/>
              <a:lstStyle/>
              <a:p>
                <a:endParaRPr lang="en-US"/>
              </a:p>
            </p:txBody>
          </p:sp>
          <p:sp>
            <p:nvSpPr>
              <p:cNvPr id="20794" name="Line 405"/>
              <p:cNvSpPr>
                <a:spLocks noChangeShapeType="1"/>
              </p:cNvSpPr>
              <p:nvPr/>
            </p:nvSpPr>
            <p:spPr bwMode="auto">
              <a:xfrm>
                <a:off x="4044" y="1992"/>
                <a:ext cx="8" cy="1"/>
              </a:xfrm>
              <a:prstGeom prst="line">
                <a:avLst/>
              </a:prstGeom>
              <a:noFill/>
              <a:ln w="0">
                <a:solidFill>
                  <a:srgbClr val="C0C0C0"/>
                </a:solidFill>
                <a:round/>
                <a:headEnd/>
                <a:tailEnd/>
              </a:ln>
            </p:spPr>
            <p:txBody>
              <a:bodyPr/>
              <a:lstStyle/>
              <a:p>
                <a:endParaRPr lang="en-US"/>
              </a:p>
            </p:txBody>
          </p:sp>
          <p:sp>
            <p:nvSpPr>
              <p:cNvPr id="20795" name="Line 406"/>
              <p:cNvSpPr>
                <a:spLocks noChangeShapeType="1"/>
              </p:cNvSpPr>
              <p:nvPr/>
            </p:nvSpPr>
            <p:spPr bwMode="auto">
              <a:xfrm>
                <a:off x="4060" y="1992"/>
                <a:ext cx="8" cy="1"/>
              </a:xfrm>
              <a:prstGeom prst="line">
                <a:avLst/>
              </a:prstGeom>
              <a:noFill/>
              <a:ln w="0">
                <a:solidFill>
                  <a:srgbClr val="C0C0C0"/>
                </a:solidFill>
                <a:round/>
                <a:headEnd/>
                <a:tailEnd/>
              </a:ln>
            </p:spPr>
            <p:txBody>
              <a:bodyPr/>
              <a:lstStyle/>
              <a:p>
                <a:endParaRPr lang="en-US"/>
              </a:p>
            </p:txBody>
          </p:sp>
          <p:sp>
            <p:nvSpPr>
              <p:cNvPr id="20796" name="Line 407"/>
              <p:cNvSpPr>
                <a:spLocks noChangeShapeType="1"/>
              </p:cNvSpPr>
              <p:nvPr/>
            </p:nvSpPr>
            <p:spPr bwMode="auto">
              <a:xfrm>
                <a:off x="4076" y="1992"/>
                <a:ext cx="8" cy="1"/>
              </a:xfrm>
              <a:prstGeom prst="line">
                <a:avLst/>
              </a:prstGeom>
              <a:noFill/>
              <a:ln w="0">
                <a:solidFill>
                  <a:srgbClr val="C0C0C0"/>
                </a:solidFill>
                <a:round/>
                <a:headEnd/>
                <a:tailEnd/>
              </a:ln>
            </p:spPr>
            <p:txBody>
              <a:bodyPr/>
              <a:lstStyle/>
              <a:p>
                <a:endParaRPr lang="en-US"/>
              </a:p>
            </p:txBody>
          </p:sp>
        </p:grpSp>
        <p:sp>
          <p:nvSpPr>
            <p:cNvPr id="20488" name="Line 408"/>
            <p:cNvSpPr>
              <a:spLocks noChangeShapeType="1"/>
            </p:cNvSpPr>
            <p:nvPr/>
          </p:nvSpPr>
          <p:spPr bwMode="auto">
            <a:xfrm>
              <a:off x="4137" y="2026"/>
              <a:ext cx="8" cy="1"/>
            </a:xfrm>
            <a:prstGeom prst="line">
              <a:avLst/>
            </a:prstGeom>
            <a:noFill/>
            <a:ln w="0">
              <a:solidFill>
                <a:srgbClr val="C0C0C0"/>
              </a:solidFill>
              <a:round/>
              <a:headEnd/>
              <a:tailEnd/>
            </a:ln>
          </p:spPr>
          <p:txBody>
            <a:bodyPr/>
            <a:lstStyle/>
            <a:p>
              <a:endParaRPr lang="en-US"/>
            </a:p>
          </p:txBody>
        </p:sp>
        <p:sp>
          <p:nvSpPr>
            <p:cNvPr id="20489" name="Line 409"/>
            <p:cNvSpPr>
              <a:spLocks noChangeShapeType="1"/>
            </p:cNvSpPr>
            <p:nvPr/>
          </p:nvSpPr>
          <p:spPr bwMode="auto">
            <a:xfrm>
              <a:off x="4153" y="2026"/>
              <a:ext cx="8" cy="1"/>
            </a:xfrm>
            <a:prstGeom prst="line">
              <a:avLst/>
            </a:prstGeom>
            <a:noFill/>
            <a:ln w="0">
              <a:solidFill>
                <a:srgbClr val="C0C0C0"/>
              </a:solidFill>
              <a:round/>
              <a:headEnd/>
              <a:tailEnd/>
            </a:ln>
          </p:spPr>
          <p:txBody>
            <a:bodyPr/>
            <a:lstStyle/>
            <a:p>
              <a:endParaRPr lang="en-US"/>
            </a:p>
          </p:txBody>
        </p:sp>
        <p:sp>
          <p:nvSpPr>
            <p:cNvPr id="20490" name="Line 410"/>
            <p:cNvSpPr>
              <a:spLocks noChangeShapeType="1"/>
            </p:cNvSpPr>
            <p:nvPr/>
          </p:nvSpPr>
          <p:spPr bwMode="auto">
            <a:xfrm>
              <a:off x="4169" y="2026"/>
              <a:ext cx="8" cy="1"/>
            </a:xfrm>
            <a:prstGeom prst="line">
              <a:avLst/>
            </a:prstGeom>
            <a:noFill/>
            <a:ln w="0">
              <a:solidFill>
                <a:srgbClr val="C0C0C0"/>
              </a:solidFill>
              <a:round/>
              <a:headEnd/>
              <a:tailEnd/>
            </a:ln>
          </p:spPr>
          <p:txBody>
            <a:bodyPr/>
            <a:lstStyle/>
            <a:p>
              <a:endParaRPr lang="en-US"/>
            </a:p>
          </p:txBody>
        </p:sp>
        <p:sp>
          <p:nvSpPr>
            <p:cNvPr id="20491" name="Line 411"/>
            <p:cNvSpPr>
              <a:spLocks noChangeShapeType="1"/>
            </p:cNvSpPr>
            <p:nvPr/>
          </p:nvSpPr>
          <p:spPr bwMode="auto">
            <a:xfrm>
              <a:off x="4184" y="2026"/>
              <a:ext cx="8" cy="1"/>
            </a:xfrm>
            <a:prstGeom prst="line">
              <a:avLst/>
            </a:prstGeom>
            <a:noFill/>
            <a:ln w="0">
              <a:solidFill>
                <a:srgbClr val="C0C0C0"/>
              </a:solidFill>
              <a:round/>
              <a:headEnd/>
              <a:tailEnd/>
            </a:ln>
          </p:spPr>
          <p:txBody>
            <a:bodyPr/>
            <a:lstStyle/>
            <a:p>
              <a:endParaRPr lang="en-US"/>
            </a:p>
          </p:txBody>
        </p:sp>
        <p:sp>
          <p:nvSpPr>
            <p:cNvPr id="20492" name="Line 412"/>
            <p:cNvSpPr>
              <a:spLocks noChangeShapeType="1"/>
            </p:cNvSpPr>
            <p:nvPr/>
          </p:nvSpPr>
          <p:spPr bwMode="auto">
            <a:xfrm>
              <a:off x="4200" y="2026"/>
              <a:ext cx="8" cy="1"/>
            </a:xfrm>
            <a:prstGeom prst="line">
              <a:avLst/>
            </a:prstGeom>
            <a:noFill/>
            <a:ln w="0">
              <a:solidFill>
                <a:srgbClr val="C0C0C0"/>
              </a:solidFill>
              <a:round/>
              <a:headEnd/>
              <a:tailEnd/>
            </a:ln>
          </p:spPr>
          <p:txBody>
            <a:bodyPr/>
            <a:lstStyle/>
            <a:p>
              <a:endParaRPr lang="en-US"/>
            </a:p>
          </p:txBody>
        </p:sp>
        <p:sp>
          <p:nvSpPr>
            <p:cNvPr id="20493" name="Line 413"/>
            <p:cNvSpPr>
              <a:spLocks noChangeShapeType="1"/>
            </p:cNvSpPr>
            <p:nvPr/>
          </p:nvSpPr>
          <p:spPr bwMode="auto">
            <a:xfrm>
              <a:off x="4216" y="2026"/>
              <a:ext cx="8" cy="1"/>
            </a:xfrm>
            <a:prstGeom prst="line">
              <a:avLst/>
            </a:prstGeom>
            <a:noFill/>
            <a:ln w="0">
              <a:solidFill>
                <a:srgbClr val="C0C0C0"/>
              </a:solidFill>
              <a:round/>
              <a:headEnd/>
              <a:tailEnd/>
            </a:ln>
          </p:spPr>
          <p:txBody>
            <a:bodyPr/>
            <a:lstStyle/>
            <a:p>
              <a:endParaRPr lang="en-US"/>
            </a:p>
          </p:txBody>
        </p:sp>
        <p:sp>
          <p:nvSpPr>
            <p:cNvPr id="20494" name="Line 414"/>
            <p:cNvSpPr>
              <a:spLocks noChangeShapeType="1"/>
            </p:cNvSpPr>
            <p:nvPr/>
          </p:nvSpPr>
          <p:spPr bwMode="auto">
            <a:xfrm>
              <a:off x="4232" y="2026"/>
              <a:ext cx="7" cy="1"/>
            </a:xfrm>
            <a:prstGeom prst="line">
              <a:avLst/>
            </a:prstGeom>
            <a:noFill/>
            <a:ln w="0">
              <a:solidFill>
                <a:srgbClr val="C0C0C0"/>
              </a:solidFill>
              <a:round/>
              <a:headEnd/>
              <a:tailEnd/>
            </a:ln>
          </p:spPr>
          <p:txBody>
            <a:bodyPr/>
            <a:lstStyle/>
            <a:p>
              <a:endParaRPr lang="en-US"/>
            </a:p>
          </p:txBody>
        </p:sp>
        <p:sp>
          <p:nvSpPr>
            <p:cNvPr id="20495" name="Line 415"/>
            <p:cNvSpPr>
              <a:spLocks noChangeShapeType="1"/>
            </p:cNvSpPr>
            <p:nvPr/>
          </p:nvSpPr>
          <p:spPr bwMode="auto">
            <a:xfrm>
              <a:off x="4247" y="2026"/>
              <a:ext cx="8" cy="1"/>
            </a:xfrm>
            <a:prstGeom prst="line">
              <a:avLst/>
            </a:prstGeom>
            <a:noFill/>
            <a:ln w="0">
              <a:solidFill>
                <a:srgbClr val="C0C0C0"/>
              </a:solidFill>
              <a:round/>
              <a:headEnd/>
              <a:tailEnd/>
            </a:ln>
          </p:spPr>
          <p:txBody>
            <a:bodyPr/>
            <a:lstStyle/>
            <a:p>
              <a:endParaRPr lang="en-US"/>
            </a:p>
          </p:txBody>
        </p:sp>
        <p:sp>
          <p:nvSpPr>
            <p:cNvPr id="20496" name="Line 416"/>
            <p:cNvSpPr>
              <a:spLocks noChangeShapeType="1"/>
            </p:cNvSpPr>
            <p:nvPr/>
          </p:nvSpPr>
          <p:spPr bwMode="auto">
            <a:xfrm>
              <a:off x="4263" y="2026"/>
              <a:ext cx="8" cy="1"/>
            </a:xfrm>
            <a:prstGeom prst="line">
              <a:avLst/>
            </a:prstGeom>
            <a:noFill/>
            <a:ln w="0">
              <a:solidFill>
                <a:srgbClr val="C0C0C0"/>
              </a:solidFill>
              <a:round/>
              <a:headEnd/>
              <a:tailEnd/>
            </a:ln>
          </p:spPr>
          <p:txBody>
            <a:bodyPr/>
            <a:lstStyle/>
            <a:p>
              <a:endParaRPr lang="en-US"/>
            </a:p>
          </p:txBody>
        </p:sp>
        <p:sp>
          <p:nvSpPr>
            <p:cNvPr id="20497" name="Line 417"/>
            <p:cNvSpPr>
              <a:spLocks noChangeShapeType="1"/>
            </p:cNvSpPr>
            <p:nvPr/>
          </p:nvSpPr>
          <p:spPr bwMode="auto">
            <a:xfrm>
              <a:off x="4279" y="2026"/>
              <a:ext cx="8" cy="1"/>
            </a:xfrm>
            <a:prstGeom prst="line">
              <a:avLst/>
            </a:prstGeom>
            <a:noFill/>
            <a:ln w="0">
              <a:solidFill>
                <a:srgbClr val="C0C0C0"/>
              </a:solidFill>
              <a:round/>
              <a:headEnd/>
              <a:tailEnd/>
            </a:ln>
          </p:spPr>
          <p:txBody>
            <a:bodyPr/>
            <a:lstStyle/>
            <a:p>
              <a:endParaRPr lang="en-US"/>
            </a:p>
          </p:txBody>
        </p:sp>
        <p:sp>
          <p:nvSpPr>
            <p:cNvPr id="20498" name="Line 418"/>
            <p:cNvSpPr>
              <a:spLocks noChangeShapeType="1"/>
            </p:cNvSpPr>
            <p:nvPr/>
          </p:nvSpPr>
          <p:spPr bwMode="auto">
            <a:xfrm>
              <a:off x="4294" y="2026"/>
              <a:ext cx="8" cy="1"/>
            </a:xfrm>
            <a:prstGeom prst="line">
              <a:avLst/>
            </a:prstGeom>
            <a:noFill/>
            <a:ln w="0">
              <a:solidFill>
                <a:srgbClr val="C0C0C0"/>
              </a:solidFill>
              <a:round/>
              <a:headEnd/>
              <a:tailEnd/>
            </a:ln>
          </p:spPr>
          <p:txBody>
            <a:bodyPr/>
            <a:lstStyle/>
            <a:p>
              <a:endParaRPr lang="en-US"/>
            </a:p>
          </p:txBody>
        </p:sp>
        <p:sp>
          <p:nvSpPr>
            <p:cNvPr id="20499" name="Freeform 419"/>
            <p:cNvSpPr>
              <a:spLocks/>
            </p:cNvSpPr>
            <p:nvPr/>
          </p:nvSpPr>
          <p:spPr bwMode="auto">
            <a:xfrm>
              <a:off x="3313" y="974"/>
              <a:ext cx="47" cy="47"/>
            </a:xfrm>
            <a:custGeom>
              <a:avLst/>
              <a:gdLst>
                <a:gd name="T0" fmla="*/ 0 w 95"/>
                <a:gd name="T1" fmla="*/ 0 h 94"/>
                <a:gd name="T2" fmla="*/ 0 w 95"/>
                <a:gd name="T3" fmla="*/ 0 h 94"/>
                <a:gd name="T4" fmla="*/ 0 w 95"/>
                <a:gd name="T5" fmla="*/ 1 h 94"/>
                <a:gd name="T6" fmla="*/ 0 w 95"/>
                <a:gd name="T7" fmla="*/ 1 h 94"/>
                <a:gd name="T8" fmla="*/ 0 w 95"/>
                <a:gd name="T9" fmla="*/ 0 h 94"/>
                <a:gd name="T10" fmla="*/ 0 60000 65536"/>
                <a:gd name="T11" fmla="*/ 0 60000 65536"/>
                <a:gd name="T12" fmla="*/ 0 60000 65536"/>
                <a:gd name="T13" fmla="*/ 0 60000 65536"/>
                <a:gd name="T14" fmla="*/ 0 60000 65536"/>
                <a:gd name="T15" fmla="*/ 0 w 95"/>
                <a:gd name="T16" fmla="*/ 0 h 94"/>
                <a:gd name="T17" fmla="*/ 95 w 95"/>
                <a:gd name="T18" fmla="*/ 94 h 94"/>
              </a:gdLst>
              <a:ahLst/>
              <a:cxnLst>
                <a:cxn ang="T10">
                  <a:pos x="T0" y="T1"/>
                </a:cxn>
                <a:cxn ang="T11">
                  <a:pos x="T2" y="T3"/>
                </a:cxn>
                <a:cxn ang="T12">
                  <a:pos x="T4" y="T5"/>
                </a:cxn>
                <a:cxn ang="T13">
                  <a:pos x="T6" y="T7"/>
                </a:cxn>
                <a:cxn ang="T14">
                  <a:pos x="T8" y="T9"/>
                </a:cxn>
              </a:cxnLst>
              <a:rect l="T15" t="T16" r="T17" b="T18"/>
              <a:pathLst>
                <a:path w="95" h="94">
                  <a:moveTo>
                    <a:pt x="47" y="0"/>
                  </a:moveTo>
                  <a:lnTo>
                    <a:pt x="47" y="0"/>
                  </a:lnTo>
                  <a:lnTo>
                    <a:pt x="95" y="94"/>
                  </a:lnTo>
                  <a:lnTo>
                    <a:pt x="0" y="94"/>
                  </a:lnTo>
                  <a:lnTo>
                    <a:pt x="47" y="0"/>
                  </a:lnTo>
                  <a:close/>
                </a:path>
              </a:pathLst>
            </a:custGeom>
            <a:solidFill>
              <a:srgbClr val="FF0000"/>
            </a:solidFill>
            <a:ln w="0">
              <a:solidFill>
                <a:srgbClr val="FF0000"/>
              </a:solidFill>
              <a:round/>
              <a:headEnd/>
              <a:tailEnd/>
            </a:ln>
          </p:spPr>
          <p:txBody>
            <a:bodyPr/>
            <a:lstStyle/>
            <a:p>
              <a:endParaRPr lang="en-US"/>
            </a:p>
          </p:txBody>
        </p:sp>
        <p:sp>
          <p:nvSpPr>
            <p:cNvPr id="20500" name="Freeform 420"/>
            <p:cNvSpPr>
              <a:spLocks/>
            </p:cNvSpPr>
            <p:nvPr/>
          </p:nvSpPr>
          <p:spPr bwMode="auto">
            <a:xfrm>
              <a:off x="3619" y="1021"/>
              <a:ext cx="47" cy="47"/>
            </a:xfrm>
            <a:custGeom>
              <a:avLst/>
              <a:gdLst>
                <a:gd name="T0" fmla="*/ 1 w 94"/>
                <a:gd name="T1" fmla="*/ 0 h 94"/>
                <a:gd name="T2" fmla="*/ 1 w 94"/>
                <a:gd name="T3" fmla="*/ 0 h 94"/>
                <a:gd name="T4" fmla="*/ 1 w 94"/>
                <a:gd name="T5" fmla="*/ 1 h 94"/>
                <a:gd name="T6" fmla="*/ 0 w 94"/>
                <a:gd name="T7" fmla="*/ 1 h 94"/>
                <a:gd name="T8" fmla="*/ 1 w 94"/>
                <a:gd name="T9" fmla="*/ 0 h 94"/>
                <a:gd name="T10" fmla="*/ 0 60000 65536"/>
                <a:gd name="T11" fmla="*/ 0 60000 65536"/>
                <a:gd name="T12" fmla="*/ 0 60000 65536"/>
                <a:gd name="T13" fmla="*/ 0 60000 65536"/>
                <a:gd name="T14" fmla="*/ 0 60000 65536"/>
                <a:gd name="T15" fmla="*/ 0 w 94"/>
                <a:gd name="T16" fmla="*/ 0 h 94"/>
                <a:gd name="T17" fmla="*/ 94 w 94"/>
                <a:gd name="T18" fmla="*/ 94 h 94"/>
              </a:gdLst>
              <a:ahLst/>
              <a:cxnLst>
                <a:cxn ang="T10">
                  <a:pos x="T0" y="T1"/>
                </a:cxn>
                <a:cxn ang="T11">
                  <a:pos x="T2" y="T3"/>
                </a:cxn>
                <a:cxn ang="T12">
                  <a:pos x="T4" y="T5"/>
                </a:cxn>
                <a:cxn ang="T13">
                  <a:pos x="T6" y="T7"/>
                </a:cxn>
                <a:cxn ang="T14">
                  <a:pos x="T8" y="T9"/>
                </a:cxn>
              </a:cxnLst>
              <a:rect l="T15" t="T16" r="T17" b="T18"/>
              <a:pathLst>
                <a:path w="94" h="94">
                  <a:moveTo>
                    <a:pt x="47" y="0"/>
                  </a:moveTo>
                  <a:lnTo>
                    <a:pt x="47" y="0"/>
                  </a:lnTo>
                  <a:lnTo>
                    <a:pt x="94" y="94"/>
                  </a:lnTo>
                  <a:lnTo>
                    <a:pt x="0" y="94"/>
                  </a:lnTo>
                  <a:lnTo>
                    <a:pt x="47" y="0"/>
                  </a:lnTo>
                  <a:close/>
                </a:path>
              </a:pathLst>
            </a:custGeom>
            <a:solidFill>
              <a:srgbClr val="FF0000"/>
            </a:solidFill>
            <a:ln w="0">
              <a:solidFill>
                <a:srgbClr val="FF0000"/>
              </a:solidFill>
              <a:round/>
              <a:headEnd/>
              <a:tailEnd/>
            </a:ln>
          </p:spPr>
          <p:txBody>
            <a:bodyPr/>
            <a:lstStyle/>
            <a:p>
              <a:endParaRPr lang="en-US"/>
            </a:p>
          </p:txBody>
        </p:sp>
        <p:sp>
          <p:nvSpPr>
            <p:cNvPr id="20501" name="Freeform 421"/>
            <p:cNvSpPr>
              <a:spLocks/>
            </p:cNvSpPr>
            <p:nvPr/>
          </p:nvSpPr>
          <p:spPr bwMode="auto">
            <a:xfrm>
              <a:off x="3706" y="1924"/>
              <a:ext cx="47" cy="47"/>
            </a:xfrm>
            <a:custGeom>
              <a:avLst/>
              <a:gdLst>
                <a:gd name="T0" fmla="*/ 1 w 94"/>
                <a:gd name="T1" fmla="*/ 0 h 94"/>
                <a:gd name="T2" fmla="*/ 1 w 94"/>
                <a:gd name="T3" fmla="*/ 0 h 94"/>
                <a:gd name="T4" fmla="*/ 1 w 94"/>
                <a:gd name="T5" fmla="*/ 1 h 94"/>
                <a:gd name="T6" fmla="*/ 0 w 94"/>
                <a:gd name="T7" fmla="*/ 1 h 94"/>
                <a:gd name="T8" fmla="*/ 1 w 94"/>
                <a:gd name="T9" fmla="*/ 0 h 94"/>
                <a:gd name="T10" fmla="*/ 0 60000 65536"/>
                <a:gd name="T11" fmla="*/ 0 60000 65536"/>
                <a:gd name="T12" fmla="*/ 0 60000 65536"/>
                <a:gd name="T13" fmla="*/ 0 60000 65536"/>
                <a:gd name="T14" fmla="*/ 0 60000 65536"/>
                <a:gd name="T15" fmla="*/ 0 w 94"/>
                <a:gd name="T16" fmla="*/ 0 h 94"/>
                <a:gd name="T17" fmla="*/ 94 w 94"/>
                <a:gd name="T18" fmla="*/ 94 h 94"/>
              </a:gdLst>
              <a:ahLst/>
              <a:cxnLst>
                <a:cxn ang="T10">
                  <a:pos x="T0" y="T1"/>
                </a:cxn>
                <a:cxn ang="T11">
                  <a:pos x="T2" y="T3"/>
                </a:cxn>
                <a:cxn ang="T12">
                  <a:pos x="T4" y="T5"/>
                </a:cxn>
                <a:cxn ang="T13">
                  <a:pos x="T6" y="T7"/>
                </a:cxn>
                <a:cxn ang="T14">
                  <a:pos x="T8" y="T9"/>
                </a:cxn>
              </a:cxnLst>
              <a:rect l="T15" t="T16" r="T17" b="T18"/>
              <a:pathLst>
                <a:path w="94" h="94">
                  <a:moveTo>
                    <a:pt x="47" y="0"/>
                  </a:moveTo>
                  <a:lnTo>
                    <a:pt x="47" y="0"/>
                  </a:lnTo>
                  <a:lnTo>
                    <a:pt x="94" y="94"/>
                  </a:lnTo>
                  <a:lnTo>
                    <a:pt x="0" y="94"/>
                  </a:lnTo>
                  <a:lnTo>
                    <a:pt x="47" y="0"/>
                  </a:lnTo>
                  <a:close/>
                </a:path>
              </a:pathLst>
            </a:custGeom>
            <a:solidFill>
              <a:srgbClr val="FF0000"/>
            </a:solidFill>
            <a:ln w="0">
              <a:solidFill>
                <a:srgbClr val="FF0000"/>
              </a:solidFill>
              <a:round/>
              <a:headEnd/>
              <a:tailEnd/>
            </a:ln>
          </p:spPr>
          <p:txBody>
            <a:bodyPr/>
            <a:lstStyle/>
            <a:p>
              <a:endParaRPr lang="en-US"/>
            </a:p>
          </p:txBody>
        </p:sp>
        <p:sp>
          <p:nvSpPr>
            <p:cNvPr id="20502" name="Freeform 422"/>
            <p:cNvSpPr>
              <a:spLocks/>
            </p:cNvSpPr>
            <p:nvPr/>
          </p:nvSpPr>
          <p:spPr bwMode="auto">
            <a:xfrm>
              <a:off x="3902" y="1139"/>
              <a:ext cx="47" cy="47"/>
            </a:xfrm>
            <a:custGeom>
              <a:avLst/>
              <a:gdLst>
                <a:gd name="T0" fmla="*/ 1 w 94"/>
                <a:gd name="T1" fmla="*/ 0 h 94"/>
                <a:gd name="T2" fmla="*/ 1 w 94"/>
                <a:gd name="T3" fmla="*/ 0 h 94"/>
                <a:gd name="T4" fmla="*/ 1 w 94"/>
                <a:gd name="T5" fmla="*/ 1 h 94"/>
                <a:gd name="T6" fmla="*/ 0 w 94"/>
                <a:gd name="T7" fmla="*/ 1 h 94"/>
                <a:gd name="T8" fmla="*/ 1 w 94"/>
                <a:gd name="T9" fmla="*/ 0 h 94"/>
                <a:gd name="T10" fmla="*/ 0 60000 65536"/>
                <a:gd name="T11" fmla="*/ 0 60000 65536"/>
                <a:gd name="T12" fmla="*/ 0 60000 65536"/>
                <a:gd name="T13" fmla="*/ 0 60000 65536"/>
                <a:gd name="T14" fmla="*/ 0 60000 65536"/>
                <a:gd name="T15" fmla="*/ 0 w 94"/>
                <a:gd name="T16" fmla="*/ 0 h 94"/>
                <a:gd name="T17" fmla="*/ 94 w 94"/>
                <a:gd name="T18" fmla="*/ 94 h 94"/>
              </a:gdLst>
              <a:ahLst/>
              <a:cxnLst>
                <a:cxn ang="T10">
                  <a:pos x="T0" y="T1"/>
                </a:cxn>
                <a:cxn ang="T11">
                  <a:pos x="T2" y="T3"/>
                </a:cxn>
                <a:cxn ang="T12">
                  <a:pos x="T4" y="T5"/>
                </a:cxn>
                <a:cxn ang="T13">
                  <a:pos x="T6" y="T7"/>
                </a:cxn>
                <a:cxn ang="T14">
                  <a:pos x="T8" y="T9"/>
                </a:cxn>
              </a:cxnLst>
              <a:rect l="T15" t="T16" r="T17" b="T18"/>
              <a:pathLst>
                <a:path w="94" h="94">
                  <a:moveTo>
                    <a:pt x="47" y="0"/>
                  </a:moveTo>
                  <a:lnTo>
                    <a:pt x="47" y="0"/>
                  </a:lnTo>
                  <a:lnTo>
                    <a:pt x="94" y="94"/>
                  </a:lnTo>
                  <a:lnTo>
                    <a:pt x="0" y="94"/>
                  </a:lnTo>
                  <a:lnTo>
                    <a:pt x="47" y="0"/>
                  </a:lnTo>
                  <a:close/>
                </a:path>
              </a:pathLst>
            </a:custGeom>
            <a:solidFill>
              <a:srgbClr val="FF0000"/>
            </a:solidFill>
            <a:ln w="0">
              <a:solidFill>
                <a:srgbClr val="FF0000"/>
              </a:solidFill>
              <a:round/>
              <a:headEnd/>
              <a:tailEnd/>
            </a:ln>
          </p:spPr>
          <p:txBody>
            <a:bodyPr/>
            <a:lstStyle/>
            <a:p>
              <a:endParaRPr lang="en-US"/>
            </a:p>
          </p:txBody>
        </p:sp>
        <p:sp>
          <p:nvSpPr>
            <p:cNvPr id="20503" name="Freeform 423"/>
            <p:cNvSpPr>
              <a:spLocks/>
            </p:cNvSpPr>
            <p:nvPr/>
          </p:nvSpPr>
          <p:spPr bwMode="auto">
            <a:xfrm>
              <a:off x="2952" y="1814"/>
              <a:ext cx="47" cy="47"/>
            </a:xfrm>
            <a:custGeom>
              <a:avLst/>
              <a:gdLst>
                <a:gd name="T0" fmla="*/ 1 w 94"/>
                <a:gd name="T1" fmla="*/ 0 h 94"/>
                <a:gd name="T2" fmla="*/ 1 w 94"/>
                <a:gd name="T3" fmla="*/ 0 h 94"/>
                <a:gd name="T4" fmla="*/ 1 w 94"/>
                <a:gd name="T5" fmla="*/ 1 h 94"/>
                <a:gd name="T6" fmla="*/ 0 w 94"/>
                <a:gd name="T7" fmla="*/ 1 h 94"/>
                <a:gd name="T8" fmla="*/ 1 w 94"/>
                <a:gd name="T9" fmla="*/ 0 h 94"/>
                <a:gd name="T10" fmla="*/ 0 60000 65536"/>
                <a:gd name="T11" fmla="*/ 0 60000 65536"/>
                <a:gd name="T12" fmla="*/ 0 60000 65536"/>
                <a:gd name="T13" fmla="*/ 0 60000 65536"/>
                <a:gd name="T14" fmla="*/ 0 60000 65536"/>
                <a:gd name="T15" fmla="*/ 0 w 94"/>
                <a:gd name="T16" fmla="*/ 0 h 94"/>
                <a:gd name="T17" fmla="*/ 94 w 94"/>
                <a:gd name="T18" fmla="*/ 94 h 94"/>
              </a:gdLst>
              <a:ahLst/>
              <a:cxnLst>
                <a:cxn ang="T10">
                  <a:pos x="T0" y="T1"/>
                </a:cxn>
                <a:cxn ang="T11">
                  <a:pos x="T2" y="T3"/>
                </a:cxn>
                <a:cxn ang="T12">
                  <a:pos x="T4" y="T5"/>
                </a:cxn>
                <a:cxn ang="T13">
                  <a:pos x="T6" y="T7"/>
                </a:cxn>
                <a:cxn ang="T14">
                  <a:pos x="T8" y="T9"/>
                </a:cxn>
              </a:cxnLst>
              <a:rect l="T15" t="T16" r="T17" b="T18"/>
              <a:pathLst>
                <a:path w="94" h="94">
                  <a:moveTo>
                    <a:pt x="47" y="0"/>
                  </a:moveTo>
                  <a:lnTo>
                    <a:pt x="47" y="0"/>
                  </a:lnTo>
                  <a:lnTo>
                    <a:pt x="94" y="94"/>
                  </a:lnTo>
                  <a:lnTo>
                    <a:pt x="0" y="94"/>
                  </a:lnTo>
                  <a:lnTo>
                    <a:pt x="47" y="0"/>
                  </a:lnTo>
                  <a:close/>
                </a:path>
              </a:pathLst>
            </a:custGeom>
            <a:solidFill>
              <a:srgbClr val="FF0000"/>
            </a:solidFill>
            <a:ln w="0">
              <a:solidFill>
                <a:srgbClr val="FF0000"/>
              </a:solidFill>
              <a:round/>
              <a:headEnd/>
              <a:tailEnd/>
            </a:ln>
          </p:spPr>
          <p:txBody>
            <a:bodyPr/>
            <a:lstStyle/>
            <a:p>
              <a:endParaRPr lang="en-US"/>
            </a:p>
          </p:txBody>
        </p:sp>
        <p:sp>
          <p:nvSpPr>
            <p:cNvPr id="20504" name="Freeform 424"/>
            <p:cNvSpPr>
              <a:spLocks/>
            </p:cNvSpPr>
            <p:nvPr/>
          </p:nvSpPr>
          <p:spPr bwMode="auto">
            <a:xfrm>
              <a:off x="3870" y="990"/>
              <a:ext cx="48" cy="47"/>
            </a:xfrm>
            <a:custGeom>
              <a:avLst/>
              <a:gdLst>
                <a:gd name="T0" fmla="*/ 1 w 94"/>
                <a:gd name="T1" fmla="*/ 0 h 95"/>
                <a:gd name="T2" fmla="*/ 1 w 94"/>
                <a:gd name="T3" fmla="*/ 0 h 95"/>
                <a:gd name="T4" fmla="*/ 1 w 94"/>
                <a:gd name="T5" fmla="*/ 0 h 95"/>
                <a:gd name="T6" fmla="*/ 0 w 94"/>
                <a:gd name="T7" fmla="*/ 0 h 95"/>
                <a:gd name="T8" fmla="*/ 1 w 94"/>
                <a:gd name="T9" fmla="*/ 0 h 95"/>
                <a:gd name="T10" fmla="*/ 0 60000 65536"/>
                <a:gd name="T11" fmla="*/ 0 60000 65536"/>
                <a:gd name="T12" fmla="*/ 0 60000 65536"/>
                <a:gd name="T13" fmla="*/ 0 60000 65536"/>
                <a:gd name="T14" fmla="*/ 0 60000 65536"/>
                <a:gd name="T15" fmla="*/ 0 w 94"/>
                <a:gd name="T16" fmla="*/ 0 h 95"/>
                <a:gd name="T17" fmla="*/ 94 w 94"/>
                <a:gd name="T18" fmla="*/ 95 h 95"/>
              </a:gdLst>
              <a:ahLst/>
              <a:cxnLst>
                <a:cxn ang="T10">
                  <a:pos x="T0" y="T1"/>
                </a:cxn>
                <a:cxn ang="T11">
                  <a:pos x="T2" y="T3"/>
                </a:cxn>
                <a:cxn ang="T12">
                  <a:pos x="T4" y="T5"/>
                </a:cxn>
                <a:cxn ang="T13">
                  <a:pos x="T6" y="T7"/>
                </a:cxn>
                <a:cxn ang="T14">
                  <a:pos x="T8" y="T9"/>
                </a:cxn>
              </a:cxnLst>
              <a:rect l="T15" t="T16" r="T17" b="T18"/>
              <a:pathLst>
                <a:path w="94" h="95">
                  <a:moveTo>
                    <a:pt x="47" y="0"/>
                  </a:moveTo>
                  <a:lnTo>
                    <a:pt x="47" y="0"/>
                  </a:lnTo>
                  <a:lnTo>
                    <a:pt x="94" y="95"/>
                  </a:lnTo>
                  <a:lnTo>
                    <a:pt x="0" y="95"/>
                  </a:lnTo>
                  <a:lnTo>
                    <a:pt x="47" y="0"/>
                  </a:lnTo>
                  <a:close/>
                </a:path>
              </a:pathLst>
            </a:custGeom>
            <a:solidFill>
              <a:srgbClr val="FF0000"/>
            </a:solidFill>
            <a:ln w="0">
              <a:solidFill>
                <a:srgbClr val="FF0000"/>
              </a:solidFill>
              <a:round/>
              <a:headEnd/>
              <a:tailEnd/>
            </a:ln>
          </p:spPr>
          <p:txBody>
            <a:bodyPr/>
            <a:lstStyle/>
            <a:p>
              <a:endParaRPr lang="en-US"/>
            </a:p>
          </p:txBody>
        </p:sp>
        <p:sp>
          <p:nvSpPr>
            <p:cNvPr id="20505" name="Freeform 425"/>
            <p:cNvSpPr>
              <a:spLocks/>
            </p:cNvSpPr>
            <p:nvPr/>
          </p:nvSpPr>
          <p:spPr bwMode="auto">
            <a:xfrm>
              <a:off x="3195" y="1783"/>
              <a:ext cx="48" cy="47"/>
            </a:xfrm>
            <a:custGeom>
              <a:avLst/>
              <a:gdLst>
                <a:gd name="T0" fmla="*/ 1 w 94"/>
                <a:gd name="T1" fmla="*/ 0 h 94"/>
                <a:gd name="T2" fmla="*/ 1 w 94"/>
                <a:gd name="T3" fmla="*/ 0 h 94"/>
                <a:gd name="T4" fmla="*/ 1 w 94"/>
                <a:gd name="T5" fmla="*/ 1 h 94"/>
                <a:gd name="T6" fmla="*/ 0 w 94"/>
                <a:gd name="T7" fmla="*/ 1 h 94"/>
                <a:gd name="T8" fmla="*/ 1 w 94"/>
                <a:gd name="T9" fmla="*/ 0 h 94"/>
                <a:gd name="T10" fmla="*/ 0 60000 65536"/>
                <a:gd name="T11" fmla="*/ 0 60000 65536"/>
                <a:gd name="T12" fmla="*/ 0 60000 65536"/>
                <a:gd name="T13" fmla="*/ 0 60000 65536"/>
                <a:gd name="T14" fmla="*/ 0 60000 65536"/>
                <a:gd name="T15" fmla="*/ 0 w 94"/>
                <a:gd name="T16" fmla="*/ 0 h 94"/>
                <a:gd name="T17" fmla="*/ 94 w 94"/>
                <a:gd name="T18" fmla="*/ 94 h 94"/>
              </a:gdLst>
              <a:ahLst/>
              <a:cxnLst>
                <a:cxn ang="T10">
                  <a:pos x="T0" y="T1"/>
                </a:cxn>
                <a:cxn ang="T11">
                  <a:pos x="T2" y="T3"/>
                </a:cxn>
                <a:cxn ang="T12">
                  <a:pos x="T4" y="T5"/>
                </a:cxn>
                <a:cxn ang="T13">
                  <a:pos x="T6" y="T7"/>
                </a:cxn>
                <a:cxn ang="T14">
                  <a:pos x="T8" y="T9"/>
                </a:cxn>
              </a:cxnLst>
              <a:rect l="T15" t="T16" r="T17" b="T18"/>
              <a:pathLst>
                <a:path w="94" h="94">
                  <a:moveTo>
                    <a:pt x="47" y="0"/>
                  </a:moveTo>
                  <a:lnTo>
                    <a:pt x="47" y="0"/>
                  </a:lnTo>
                  <a:lnTo>
                    <a:pt x="94" y="94"/>
                  </a:lnTo>
                  <a:lnTo>
                    <a:pt x="0" y="94"/>
                  </a:lnTo>
                  <a:lnTo>
                    <a:pt x="47" y="0"/>
                  </a:lnTo>
                  <a:close/>
                </a:path>
              </a:pathLst>
            </a:custGeom>
            <a:solidFill>
              <a:srgbClr val="FF0000"/>
            </a:solidFill>
            <a:ln w="0">
              <a:solidFill>
                <a:srgbClr val="FF0000"/>
              </a:solidFill>
              <a:round/>
              <a:headEnd/>
              <a:tailEnd/>
            </a:ln>
          </p:spPr>
          <p:txBody>
            <a:bodyPr/>
            <a:lstStyle/>
            <a:p>
              <a:endParaRPr lang="en-US"/>
            </a:p>
          </p:txBody>
        </p:sp>
        <p:sp>
          <p:nvSpPr>
            <p:cNvPr id="20506" name="Freeform 426"/>
            <p:cNvSpPr>
              <a:spLocks/>
            </p:cNvSpPr>
            <p:nvPr/>
          </p:nvSpPr>
          <p:spPr bwMode="auto">
            <a:xfrm>
              <a:off x="3407" y="2630"/>
              <a:ext cx="47" cy="48"/>
            </a:xfrm>
            <a:custGeom>
              <a:avLst/>
              <a:gdLst>
                <a:gd name="T0" fmla="*/ 1 w 94"/>
                <a:gd name="T1" fmla="*/ 0 h 94"/>
                <a:gd name="T2" fmla="*/ 1 w 94"/>
                <a:gd name="T3" fmla="*/ 0 h 94"/>
                <a:gd name="T4" fmla="*/ 1 w 94"/>
                <a:gd name="T5" fmla="*/ 1 h 94"/>
                <a:gd name="T6" fmla="*/ 0 w 94"/>
                <a:gd name="T7" fmla="*/ 1 h 94"/>
                <a:gd name="T8" fmla="*/ 1 w 94"/>
                <a:gd name="T9" fmla="*/ 0 h 94"/>
                <a:gd name="T10" fmla="*/ 0 60000 65536"/>
                <a:gd name="T11" fmla="*/ 0 60000 65536"/>
                <a:gd name="T12" fmla="*/ 0 60000 65536"/>
                <a:gd name="T13" fmla="*/ 0 60000 65536"/>
                <a:gd name="T14" fmla="*/ 0 60000 65536"/>
                <a:gd name="T15" fmla="*/ 0 w 94"/>
                <a:gd name="T16" fmla="*/ 0 h 94"/>
                <a:gd name="T17" fmla="*/ 94 w 94"/>
                <a:gd name="T18" fmla="*/ 94 h 94"/>
              </a:gdLst>
              <a:ahLst/>
              <a:cxnLst>
                <a:cxn ang="T10">
                  <a:pos x="T0" y="T1"/>
                </a:cxn>
                <a:cxn ang="T11">
                  <a:pos x="T2" y="T3"/>
                </a:cxn>
                <a:cxn ang="T12">
                  <a:pos x="T4" y="T5"/>
                </a:cxn>
                <a:cxn ang="T13">
                  <a:pos x="T6" y="T7"/>
                </a:cxn>
                <a:cxn ang="T14">
                  <a:pos x="T8" y="T9"/>
                </a:cxn>
              </a:cxnLst>
              <a:rect l="T15" t="T16" r="T17" b="T18"/>
              <a:pathLst>
                <a:path w="94" h="94">
                  <a:moveTo>
                    <a:pt x="47" y="0"/>
                  </a:moveTo>
                  <a:lnTo>
                    <a:pt x="47" y="0"/>
                  </a:lnTo>
                  <a:lnTo>
                    <a:pt x="94" y="94"/>
                  </a:lnTo>
                  <a:lnTo>
                    <a:pt x="0" y="94"/>
                  </a:lnTo>
                  <a:lnTo>
                    <a:pt x="47" y="0"/>
                  </a:lnTo>
                  <a:close/>
                </a:path>
              </a:pathLst>
            </a:custGeom>
            <a:solidFill>
              <a:srgbClr val="FF0000"/>
            </a:solidFill>
            <a:ln w="0">
              <a:solidFill>
                <a:srgbClr val="FF0000"/>
              </a:solidFill>
              <a:round/>
              <a:headEnd/>
              <a:tailEnd/>
            </a:ln>
          </p:spPr>
          <p:txBody>
            <a:bodyPr/>
            <a:lstStyle/>
            <a:p>
              <a:endParaRPr lang="en-US"/>
            </a:p>
          </p:txBody>
        </p:sp>
        <p:sp>
          <p:nvSpPr>
            <p:cNvPr id="20507" name="Freeform 427"/>
            <p:cNvSpPr>
              <a:spLocks/>
            </p:cNvSpPr>
            <p:nvPr/>
          </p:nvSpPr>
          <p:spPr bwMode="auto">
            <a:xfrm>
              <a:off x="2104" y="2152"/>
              <a:ext cx="47" cy="47"/>
            </a:xfrm>
            <a:custGeom>
              <a:avLst/>
              <a:gdLst>
                <a:gd name="T0" fmla="*/ 1 w 94"/>
                <a:gd name="T1" fmla="*/ 0 h 94"/>
                <a:gd name="T2" fmla="*/ 1 w 94"/>
                <a:gd name="T3" fmla="*/ 0 h 94"/>
                <a:gd name="T4" fmla="*/ 1 w 94"/>
                <a:gd name="T5" fmla="*/ 1 h 94"/>
                <a:gd name="T6" fmla="*/ 0 w 94"/>
                <a:gd name="T7" fmla="*/ 1 h 94"/>
                <a:gd name="T8" fmla="*/ 1 w 94"/>
                <a:gd name="T9" fmla="*/ 0 h 94"/>
                <a:gd name="T10" fmla="*/ 0 60000 65536"/>
                <a:gd name="T11" fmla="*/ 0 60000 65536"/>
                <a:gd name="T12" fmla="*/ 0 60000 65536"/>
                <a:gd name="T13" fmla="*/ 0 60000 65536"/>
                <a:gd name="T14" fmla="*/ 0 60000 65536"/>
                <a:gd name="T15" fmla="*/ 0 w 94"/>
                <a:gd name="T16" fmla="*/ 0 h 94"/>
                <a:gd name="T17" fmla="*/ 94 w 94"/>
                <a:gd name="T18" fmla="*/ 94 h 94"/>
              </a:gdLst>
              <a:ahLst/>
              <a:cxnLst>
                <a:cxn ang="T10">
                  <a:pos x="T0" y="T1"/>
                </a:cxn>
                <a:cxn ang="T11">
                  <a:pos x="T2" y="T3"/>
                </a:cxn>
                <a:cxn ang="T12">
                  <a:pos x="T4" y="T5"/>
                </a:cxn>
                <a:cxn ang="T13">
                  <a:pos x="T6" y="T7"/>
                </a:cxn>
                <a:cxn ang="T14">
                  <a:pos x="T8" y="T9"/>
                </a:cxn>
              </a:cxnLst>
              <a:rect l="T15" t="T16" r="T17" b="T18"/>
              <a:pathLst>
                <a:path w="94" h="94">
                  <a:moveTo>
                    <a:pt x="47" y="0"/>
                  </a:moveTo>
                  <a:lnTo>
                    <a:pt x="47" y="0"/>
                  </a:lnTo>
                  <a:lnTo>
                    <a:pt x="94" y="94"/>
                  </a:lnTo>
                  <a:lnTo>
                    <a:pt x="0" y="94"/>
                  </a:lnTo>
                  <a:lnTo>
                    <a:pt x="47" y="0"/>
                  </a:lnTo>
                  <a:close/>
                </a:path>
              </a:pathLst>
            </a:custGeom>
            <a:solidFill>
              <a:srgbClr val="FF0000"/>
            </a:solidFill>
            <a:ln w="0">
              <a:solidFill>
                <a:srgbClr val="FF0000"/>
              </a:solidFill>
              <a:round/>
              <a:headEnd/>
              <a:tailEnd/>
            </a:ln>
          </p:spPr>
          <p:txBody>
            <a:bodyPr/>
            <a:lstStyle/>
            <a:p>
              <a:endParaRPr lang="en-US"/>
            </a:p>
          </p:txBody>
        </p:sp>
        <p:sp>
          <p:nvSpPr>
            <p:cNvPr id="20508" name="Rectangle 428"/>
            <p:cNvSpPr>
              <a:spLocks noChangeArrowheads="1"/>
            </p:cNvSpPr>
            <p:nvPr/>
          </p:nvSpPr>
          <p:spPr bwMode="auto">
            <a:xfrm>
              <a:off x="1696" y="2026"/>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09" name="Rectangle 429"/>
            <p:cNvSpPr>
              <a:spLocks noChangeArrowheads="1"/>
            </p:cNvSpPr>
            <p:nvPr/>
          </p:nvSpPr>
          <p:spPr bwMode="auto">
            <a:xfrm>
              <a:off x="1249" y="998"/>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10" name="Rectangle 430"/>
            <p:cNvSpPr>
              <a:spLocks noChangeArrowheads="1"/>
            </p:cNvSpPr>
            <p:nvPr/>
          </p:nvSpPr>
          <p:spPr bwMode="auto">
            <a:xfrm>
              <a:off x="2026" y="2018"/>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11" name="Rectangle 431"/>
            <p:cNvSpPr>
              <a:spLocks noChangeArrowheads="1"/>
            </p:cNvSpPr>
            <p:nvPr/>
          </p:nvSpPr>
          <p:spPr bwMode="auto">
            <a:xfrm>
              <a:off x="1932" y="1139"/>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12" name="Rectangle 432"/>
            <p:cNvSpPr>
              <a:spLocks noChangeArrowheads="1"/>
            </p:cNvSpPr>
            <p:nvPr/>
          </p:nvSpPr>
          <p:spPr bwMode="auto">
            <a:xfrm>
              <a:off x="2991" y="2309"/>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13" name="Rectangle 433"/>
            <p:cNvSpPr>
              <a:spLocks noChangeArrowheads="1"/>
            </p:cNvSpPr>
            <p:nvPr/>
          </p:nvSpPr>
          <p:spPr bwMode="auto">
            <a:xfrm>
              <a:off x="2214" y="1806"/>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14" name="Rectangle 434"/>
            <p:cNvSpPr>
              <a:spLocks noChangeArrowheads="1"/>
            </p:cNvSpPr>
            <p:nvPr/>
          </p:nvSpPr>
          <p:spPr bwMode="auto">
            <a:xfrm>
              <a:off x="2348" y="1602"/>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15" name="Rectangle 435"/>
            <p:cNvSpPr>
              <a:spLocks noChangeArrowheads="1"/>
            </p:cNvSpPr>
            <p:nvPr/>
          </p:nvSpPr>
          <p:spPr bwMode="auto">
            <a:xfrm>
              <a:off x="1979" y="1633"/>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16" name="Rectangle 436"/>
            <p:cNvSpPr>
              <a:spLocks noChangeArrowheads="1"/>
            </p:cNvSpPr>
            <p:nvPr/>
          </p:nvSpPr>
          <p:spPr bwMode="auto">
            <a:xfrm>
              <a:off x="2151" y="1743"/>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17" name="Rectangle 437"/>
            <p:cNvSpPr>
              <a:spLocks noChangeArrowheads="1"/>
            </p:cNvSpPr>
            <p:nvPr/>
          </p:nvSpPr>
          <p:spPr bwMode="auto">
            <a:xfrm>
              <a:off x="1359" y="1319"/>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18" name="Rectangle 438"/>
            <p:cNvSpPr>
              <a:spLocks noChangeArrowheads="1"/>
            </p:cNvSpPr>
            <p:nvPr/>
          </p:nvSpPr>
          <p:spPr bwMode="auto">
            <a:xfrm>
              <a:off x="1751" y="1492"/>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19" name="Rectangle 439"/>
            <p:cNvSpPr>
              <a:spLocks noChangeArrowheads="1"/>
            </p:cNvSpPr>
            <p:nvPr/>
          </p:nvSpPr>
          <p:spPr bwMode="auto">
            <a:xfrm>
              <a:off x="1555" y="1539"/>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20" name="Rectangle 440"/>
            <p:cNvSpPr>
              <a:spLocks noChangeArrowheads="1"/>
            </p:cNvSpPr>
            <p:nvPr/>
          </p:nvSpPr>
          <p:spPr bwMode="auto">
            <a:xfrm>
              <a:off x="2246" y="1696"/>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21" name="Rectangle 441"/>
            <p:cNvSpPr>
              <a:spLocks noChangeArrowheads="1"/>
            </p:cNvSpPr>
            <p:nvPr/>
          </p:nvSpPr>
          <p:spPr bwMode="auto">
            <a:xfrm>
              <a:off x="3400" y="1751"/>
              <a:ext cx="54" cy="55"/>
            </a:xfrm>
            <a:prstGeom prst="rect">
              <a:avLst/>
            </a:prstGeom>
            <a:solidFill>
              <a:srgbClr val="008000"/>
            </a:solidFill>
            <a:ln w="0">
              <a:solidFill>
                <a:srgbClr val="008000"/>
              </a:solidFill>
              <a:miter lim="800000"/>
              <a:headEnd/>
              <a:tailEnd/>
            </a:ln>
          </p:spPr>
          <p:txBody>
            <a:bodyPr/>
            <a:lstStyle/>
            <a:p>
              <a:endParaRPr lang="en-US"/>
            </a:p>
          </p:txBody>
        </p:sp>
        <p:sp>
          <p:nvSpPr>
            <p:cNvPr id="20522" name="Rectangle 442"/>
            <p:cNvSpPr>
              <a:spLocks noChangeArrowheads="1"/>
            </p:cNvSpPr>
            <p:nvPr/>
          </p:nvSpPr>
          <p:spPr bwMode="auto">
            <a:xfrm>
              <a:off x="1555" y="1743"/>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23" name="Rectangle 443"/>
            <p:cNvSpPr>
              <a:spLocks noChangeArrowheads="1"/>
            </p:cNvSpPr>
            <p:nvPr/>
          </p:nvSpPr>
          <p:spPr bwMode="auto">
            <a:xfrm>
              <a:off x="1367" y="1579"/>
              <a:ext cx="54" cy="54"/>
            </a:xfrm>
            <a:prstGeom prst="rect">
              <a:avLst/>
            </a:prstGeom>
            <a:solidFill>
              <a:srgbClr val="008000"/>
            </a:solidFill>
            <a:ln w="0">
              <a:solidFill>
                <a:srgbClr val="008000"/>
              </a:solidFill>
              <a:miter lim="800000"/>
              <a:headEnd/>
              <a:tailEnd/>
            </a:ln>
          </p:spPr>
          <p:txBody>
            <a:bodyPr/>
            <a:lstStyle/>
            <a:p>
              <a:endParaRPr lang="en-US"/>
            </a:p>
          </p:txBody>
        </p:sp>
        <p:sp>
          <p:nvSpPr>
            <p:cNvPr id="20524" name="Rectangle 444"/>
            <p:cNvSpPr>
              <a:spLocks noChangeArrowheads="1"/>
            </p:cNvSpPr>
            <p:nvPr/>
          </p:nvSpPr>
          <p:spPr bwMode="auto">
            <a:xfrm>
              <a:off x="1720" y="1790"/>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25" name="Rectangle 445"/>
            <p:cNvSpPr>
              <a:spLocks noChangeArrowheads="1"/>
            </p:cNvSpPr>
            <p:nvPr/>
          </p:nvSpPr>
          <p:spPr bwMode="auto">
            <a:xfrm>
              <a:off x="1673" y="1649"/>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26" name="Rectangle 446"/>
            <p:cNvSpPr>
              <a:spLocks noChangeArrowheads="1"/>
            </p:cNvSpPr>
            <p:nvPr/>
          </p:nvSpPr>
          <p:spPr bwMode="auto">
            <a:xfrm>
              <a:off x="1594" y="1908"/>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27" name="Freeform 447"/>
            <p:cNvSpPr>
              <a:spLocks/>
            </p:cNvSpPr>
            <p:nvPr/>
          </p:nvSpPr>
          <p:spPr bwMode="auto">
            <a:xfrm>
              <a:off x="1531" y="1861"/>
              <a:ext cx="47" cy="47"/>
            </a:xfrm>
            <a:custGeom>
              <a:avLst/>
              <a:gdLst>
                <a:gd name="T0" fmla="*/ 1 w 94"/>
                <a:gd name="T1" fmla="*/ 0 h 94"/>
                <a:gd name="T2" fmla="*/ 1 w 94"/>
                <a:gd name="T3" fmla="*/ 0 h 94"/>
                <a:gd name="T4" fmla="*/ 1 w 94"/>
                <a:gd name="T5" fmla="*/ 1 h 94"/>
                <a:gd name="T6" fmla="*/ 0 w 94"/>
                <a:gd name="T7" fmla="*/ 1 h 94"/>
                <a:gd name="T8" fmla="*/ 1 w 94"/>
                <a:gd name="T9" fmla="*/ 0 h 94"/>
                <a:gd name="T10" fmla="*/ 0 60000 65536"/>
                <a:gd name="T11" fmla="*/ 0 60000 65536"/>
                <a:gd name="T12" fmla="*/ 0 60000 65536"/>
                <a:gd name="T13" fmla="*/ 0 60000 65536"/>
                <a:gd name="T14" fmla="*/ 0 60000 65536"/>
                <a:gd name="T15" fmla="*/ 0 w 94"/>
                <a:gd name="T16" fmla="*/ 0 h 94"/>
                <a:gd name="T17" fmla="*/ 94 w 94"/>
                <a:gd name="T18" fmla="*/ 94 h 94"/>
              </a:gdLst>
              <a:ahLst/>
              <a:cxnLst>
                <a:cxn ang="T10">
                  <a:pos x="T0" y="T1"/>
                </a:cxn>
                <a:cxn ang="T11">
                  <a:pos x="T2" y="T3"/>
                </a:cxn>
                <a:cxn ang="T12">
                  <a:pos x="T4" y="T5"/>
                </a:cxn>
                <a:cxn ang="T13">
                  <a:pos x="T6" y="T7"/>
                </a:cxn>
                <a:cxn ang="T14">
                  <a:pos x="T8" y="T9"/>
                </a:cxn>
              </a:cxnLst>
              <a:rect l="T15" t="T16" r="T17" b="T18"/>
              <a:pathLst>
                <a:path w="94" h="94">
                  <a:moveTo>
                    <a:pt x="47" y="0"/>
                  </a:moveTo>
                  <a:lnTo>
                    <a:pt x="47" y="0"/>
                  </a:lnTo>
                  <a:lnTo>
                    <a:pt x="94" y="94"/>
                  </a:lnTo>
                  <a:lnTo>
                    <a:pt x="0" y="94"/>
                  </a:lnTo>
                  <a:lnTo>
                    <a:pt x="47" y="0"/>
                  </a:lnTo>
                  <a:close/>
                </a:path>
              </a:pathLst>
            </a:custGeom>
            <a:solidFill>
              <a:srgbClr val="FF0000"/>
            </a:solidFill>
            <a:ln w="0">
              <a:solidFill>
                <a:srgbClr val="FF0000"/>
              </a:solidFill>
              <a:round/>
              <a:headEnd/>
              <a:tailEnd/>
            </a:ln>
          </p:spPr>
          <p:txBody>
            <a:bodyPr/>
            <a:lstStyle/>
            <a:p>
              <a:endParaRPr lang="en-US"/>
            </a:p>
          </p:txBody>
        </p:sp>
        <p:sp>
          <p:nvSpPr>
            <p:cNvPr id="20528" name="Freeform 448"/>
            <p:cNvSpPr>
              <a:spLocks/>
            </p:cNvSpPr>
            <p:nvPr/>
          </p:nvSpPr>
          <p:spPr bwMode="auto">
            <a:xfrm>
              <a:off x="3290" y="1743"/>
              <a:ext cx="47" cy="47"/>
            </a:xfrm>
            <a:custGeom>
              <a:avLst/>
              <a:gdLst>
                <a:gd name="T0" fmla="*/ 1 w 94"/>
                <a:gd name="T1" fmla="*/ 0 h 94"/>
                <a:gd name="T2" fmla="*/ 1 w 94"/>
                <a:gd name="T3" fmla="*/ 0 h 94"/>
                <a:gd name="T4" fmla="*/ 1 w 94"/>
                <a:gd name="T5" fmla="*/ 1 h 94"/>
                <a:gd name="T6" fmla="*/ 0 w 94"/>
                <a:gd name="T7" fmla="*/ 1 h 94"/>
                <a:gd name="T8" fmla="*/ 1 w 94"/>
                <a:gd name="T9" fmla="*/ 0 h 94"/>
                <a:gd name="T10" fmla="*/ 0 60000 65536"/>
                <a:gd name="T11" fmla="*/ 0 60000 65536"/>
                <a:gd name="T12" fmla="*/ 0 60000 65536"/>
                <a:gd name="T13" fmla="*/ 0 60000 65536"/>
                <a:gd name="T14" fmla="*/ 0 60000 65536"/>
                <a:gd name="T15" fmla="*/ 0 w 94"/>
                <a:gd name="T16" fmla="*/ 0 h 94"/>
                <a:gd name="T17" fmla="*/ 94 w 94"/>
                <a:gd name="T18" fmla="*/ 94 h 94"/>
              </a:gdLst>
              <a:ahLst/>
              <a:cxnLst>
                <a:cxn ang="T10">
                  <a:pos x="T0" y="T1"/>
                </a:cxn>
                <a:cxn ang="T11">
                  <a:pos x="T2" y="T3"/>
                </a:cxn>
                <a:cxn ang="T12">
                  <a:pos x="T4" y="T5"/>
                </a:cxn>
                <a:cxn ang="T13">
                  <a:pos x="T6" y="T7"/>
                </a:cxn>
                <a:cxn ang="T14">
                  <a:pos x="T8" y="T9"/>
                </a:cxn>
              </a:cxnLst>
              <a:rect l="T15" t="T16" r="T17" b="T18"/>
              <a:pathLst>
                <a:path w="94" h="94">
                  <a:moveTo>
                    <a:pt x="47" y="0"/>
                  </a:moveTo>
                  <a:lnTo>
                    <a:pt x="47" y="0"/>
                  </a:lnTo>
                  <a:lnTo>
                    <a:pt x="94" y="94"/>
                  </a:lnTo>
                  <a:lnTo>
                    <a:pt x="0" y="94"/>
                  </a:lnTo>
                  <a:lnTo>
                    <a:pt x="47" y="0"/>
                  </a:lnTo>
                  <a:close/>
                </a:path>
              </a:pathLst>
            </a:custGeom>
            <a:solidFill>
              <a:srgbClr val="FF0000"/>
            </a:solidFill>
            <a:ln w="0">
              <a:solidFill>
                <a:srgbClr val="FF0000"/>
              </a:solidFill>
              <a:round/>
              <a:headEnd/>
              <a:tailEnd/>
            </a:ln>
          </p:spPr>
          <p:txBody>
            <a:bodyPr/>
            <a:lstStyle/>
            <a:p>
              <a:endParaRPr lang="en-US"/>
            </a:p>
          </p:txBody>
        </p:sp>
        <p:sp>
          <p:nvSpPr>
            <p:cNvPr id="20529" name="Freeform 449"/>
            <p:cNvSpPr>
              <a:spLocks/>
            </p:cNvSpPr>
            <p:nvPr/>
          </p:nvSpPr>
          <p:spPr bwMode="auto">
            <a:xfrm>
              <a:off x="3180" y="1924"/>
              <a:ext cx="47" cy="47"/>
            </a:xfrm>
            <a:custGeom>
              <a:avLst/>
              <a:gdLst>
                <a:gd name="T0" fmla="*/ 0 w 95"/>
                <a:gd name="T1" fmla="*/ 0 h 94"/>
                <a:gd name="T2" fmla="*/ 0 w 95"/>
                <a:gd name="T3" fmla="*/ 0 h 94"/>
                <a:gd name="T4" fmla="*/ 0 w 95"/>
                <a:gd name="T5" fmla="*/ 1 h 94"/>
                <a:gd name="T6" fmla="*/ 0 w 95"/>
                <a:gd name="T7" fmla="*/ 1 h 94"/>
                <a:gd name="T8" fmla="*/ 0 w 95"/>
                <a:gd name="T9" fmla="*/ 0 h 94"/>
                <a:gd name="T10" fmla="*/ 0 60000 65536"/>
                <a:gd name="T11" fmla="*/ 0 60000 65536"/>
                <a:gd name="T12" fmla="*/ 0 60000 65536"/>
                <a:gd name="T13" fmla="*/ 0 60000 65536"/>
                <a:gd name="T14" fmla="*/ 0 60000 65536"/>
                <a:gd name="T15" fmla="*/ 0 w 95"/>
                <a:gd name="T16" fmla="*/ 0 h 94"/>
                <a:gd name="T17" fmla="*/ 95 w 95"/>
                <a:gd name="T18" fmla="*/ 94 h 94"/>
              </a:gdLst>
              <a:ahLst/>
              <a:cxnLst>
                <a:cxn ang="T10">
                  <a:pos x="T0" y="T1"/>
                </a:cxn>
                <a:cxn ang="T11">
                  <a:pos x="T2" y="T3"/>
                </a:cxn>
                <a:cxn ang="T12">
                  <a:pos x="T4" y="T5"/>
                </a:cxn>
                <a:cxn ang="T13">
                  <a:pos x="T6" y="T7"/>
                </a:cxn>
                <a:cxn ang="T14">
                  <a:pos x="T8" y="T9"/>
                </a:cxn>
              </a:cxnLst>
              <a:rect l="T15" t="T16" r="T17" b="T18"/>
              <a:pathLst>
                <a:path w="95" h="94">
                  <a:moveTo>
                    <a:pt x="48" y="0"/>
                  </a:moveTo>
                  <a:lnTo>
                    <a:pt x="48" y="0"/>
                  </a:lnTo>
                  <a:lnTo>
                    <a:pt x="95" y="94"/>
                  </a:lnTo>
                  <a:lnTo>
                    <a:pt x="0" y="94"/>
                  </a:lnTo>
                  <a:lnTo>
                    <a:pt x="48" y="0"/>
                  </a:lnTo>
                  <a:close/>
                </a:path>
              </a:pathLst>
            </a:custGeom>
            <a:solidFill>
              <a:srgbClr val="FF0000"/>
            </a:solidFill>
            <a:ln w="0">
              <a:solidFill>
                <a:srgbClr val="FF0000"/>
              </a:solidFill>
              <a:round/>
              <a:headEnd/>
              <a:tailEnd/>
            </a:ln>
          </p:spPr>
          <p:txBody>
            <a:bodyPr/>
            <a:lstStyle/>
            <a:p>
              <a:endParaRPr lang="en-US"/>
            </a:p>
          </p:txBody>
        </p:sp>
        <p:sp>
          <p:nvSpPr>
            <p:cNvPr id="20530" name="Freeform 450"/>
            <p:cNvSpPr>
              <a:spLocks/>
            </p:cNvSpPr>
            <p:nvPr/>
          </p:nvSpPr>
          <p:spPr bwMode="auto">
            <a:xfrm>
              <a:off x="2748" y="1885"/>
              <a:ext cx="47" cy="47"/>
            </a:xfrm>
            <a:custGeom>
              <a:avLst/>
              <a:gdLst>
                <a:gd name="T0" fmla="*/ 1 w 94"/>
                <a:gd name="T1" fmla="*/ 0 h 95"/>
                <a:gd name="T2" fmla="*/ 1 w 94"/>
                <a:gd name="T3" fmla="*/ 0 h 95"/>
                <a:gd name="T4" fmla="*/ 1 w 94"/>
                <a:gd name="T5" fmla="*/ 0 h 95"/>
                <a:gd name="T6" fmla="*/ 0 w 94"/>
                <a:gd name="T7" fmla="*/ 0 h 95"/>
                <a:gd name="T8" fmla="*/ 1 w 94"/>
                <a:gd name="T9" fmla="*/ 0 h 95"/>
                <a:gd name="T10" fmla="*/ 0 60000 65536"/>
                <a:gd name="T11" fmla="*/ 0 60000 65536"/>
                <a:gd name="T12" fmla="*/ 0 60000 65536"/>
                <a:gd name="T13" fmla="*/ 0 60000 65536"/>
                <a:gd name="T14" fmla="*/ 0 60000 65536"/>
                <a:gd name="T15" fmla="*/ 0 w 94"/>
                <a:gd name="T16" fmla="*/ 0 h 95"/>
                <a:gd name="T17" fmla="*/ 94 w 94"/>
                <a:gd name="T18" fmla="*/ 95 h 95"/>
              </a:gdLst>
              <a:ahLst/>
              <a:cxnLst>
                <a:cxn ang="T10">
                  <a:pos x="T0" y="T1"/>
                </a:cxn>
                <a:cxn ang="T11">
                  <a:pos x="T2" y="T3"/>
                </a:cxn>
                <a:cxn ang="T12">
                  <a:pos x="T4" y="T5"/>
                </a:cxn>
                <a:cxn ang="T13">
                  <a:pos x="T6" y="T7"/>
                </a:cxn>
                <a:cxn ang="T14">
                  <a:pos x="T8" y="T9"/>
                </a:cxn>
              </a:cxnLst>
              <a:rect l="T15" t="T16" r="T17" b="T18"/>
              <a:pathLst>
                <a:path w="94" h="95">
                  <a:moveTo>
                    <a:pt x="47" y="0"/>
                  </a:moveTo>
                  <a:lnTo>
                    <a:pt x="47" y="0"/>
                  </a:lnTo>
                  <a:lnTo>
                    <a:pt x="94" y="95"/>
                  </a:lnTo>
                  <a:lnTo>
                    <a:pt x="0" y="95"/>
                  </a:lnTo>
                  <a:lnTo>
                    <a:pt x="47" y="0"/>
                  </a:lnTo>
                  <a:close/>
                </a:path>
              </a:pathLst>
            </a:custGeom>
            <a:solidFill>
              <a:srgbClr val="FF0000"/>
            </a:solidFill>
            <a:ln w="0">
              <a:solidFill>
                <a:srgbClr val="FF0000"/>
              </a:solidFill>
              <a:round/>
              <a:headEnd/>
              <a:tailEnd/>
            </a:ln>
          </p:spPr>
          <p:txBody>
            <a:bodyPr/>
            <a:lstStyle/>
            <a:p>
              <a:endParaRPr lang="en-US"/>
            </a:p>
          </p:txBody>
        </p:sp>
        <p:sp>
          <p:nvSpPr>
            <p:cNvPr id="20531" name="Line 451"/>
            <p:cNvSpPr>
              <a:spLocks noChangeShapeType="1"/>
            </p:cNvSpPr>
            <p:nvPr/>
          </p:nvSpPr>
          <p:spPr bwMode="auto">
            <a:xfrm>
              <a:off x="1123" y="3588"/>
              <a:ext cx="3187" cy="1"/>
            </a:xfrm>
            <a:prstGeom prst="line">
              <a:avLst/>
            </a:prstGeom>
            <a:noFill/>
            <a:ln w="25400">
              <a:solidFill>
                <a:srgbClr val="000000"/>
              </a:solidFill>
              <a:round/>
              <a:headEnd/>
              <a:tailEnd/>
            </a:ln>
          </p:spPr>
          <p:txBody>
            <a:bodyPr/>
            <a:lstStyle/>
            <a:p>
              <a:endParaRPr lang="en-US"/>
            </a:p>
          </p:txBody>
        </p:sp>
        <p:sp>
          <p:nvSpPr>
            <p:cNvPr id="20532" name="Line 452"/>
            <p:cNvSpPr>
              <a:spLocks noChangeShapeType="1"/>
            </p:cNvSpPr>
            <p:nvPr/>
          </p:nvSpPr>
          <p:spPr bwMode="auto">
            <a:xfrm>
              <a:off x="1123" y="3565"/>
              <a:ext cx="1" cy="23"/>
            </a:xfrm>
            <a:prstGeom prst="line">
              <a:avLst/>
            </a:prstGeom>
            <a:noFill/>
            <a:ln w="12700">
              <a:solidFill>
                <a:srgbClr val="000000"/>
              </a:solidFill>
              <a:round/>
              <a:headEnd/>
              <a:tailEnd/>
            </a:ln>
          </p:spPr>
          <p:txBody>
            <a:bodyPr/>
            <a:lstStyle/>
            <a:p>
              <a:endParaRPr lang="en-US"/>
            </a:p>
          </p:txBody>
        </p:sp>
        <p:sp>
          <p:nvSpPr>
            <p:cNvPr id="20533" name="Line 453"/>
            <p:cNvSpPr>
              <a:spLocks noChangeShapeType="1"/>
            </p:cNvSpPr>
            <p:nvPr/>
          </p:nvSpPr>
          <p:spPr bwMode="auto">
            <a:xfrm>
              <a:off x="2717" y="3565"/>
              <a:ext cx="1" cy="23"/>
            </a:xfrm>
            <a:prstGeom prst="line">
              <a:avLst/>
            </a:prstGeom>
            <a:noFill/>
            <a:ln w="12700">
              <a:solidFill>
                <a:srgbClr val="000000"/>
              </a:solidFill>
              <a:round/>
              <a:headEnd/>
              <a:tailEnd/>
            </a:ln>
          </p:spPr>
          <p:txBody>
            <a:bodyPr/>
            <a:lstStyle/>
            <a:p>
              <a:endParaRPr lang="en-US"/>
            </a:p>
          </p:txBody>
        </p:sp>
        <p:sp>
          <p:nvSpPr>
            <p:cNvPr id="20534" name="Line 454"/>
            <p:cNvSpPr>
              <a:spLocks noChangeShapeType="1"/>
            </p:cNvSpPr>
            <p:nvPr/>
          </p:nvSpPr>
          <p:spPr bwMode="auto">
            <a:xfrm>
              <a:off x="4310" y="3565"/>
              <a:ext cx="1" cy="23"/>
            </a:xfrm>
            <a:prstGeom prst="line">
              <a:avLst/>
            </a:prstGeom>
            <a:noFill/>
            <a:ln w="12700">
              <a:solidFill>
                <a:srgbClr val="000000"/>
              </a:solidFill>
              <a:round/>
              <a:headEnd/>
              <a:tailEnd/>
            </a:ln>
          </p:spPr>
          <p:txBody>
            <a:bodyPr/>
            <a:lstStyle/>
            <a:p>
              <a:endParaRPr lang="en-US"/>
            </a:p>
          </p:txBody>
        </p:sp>
        <p:sp>
          <p:nvSpPr>
            <p:cNvPr id="20535" name="Rectangle 455"/>
            <p:cNvSpPr>
              <a:spLocks noChangeArrowheads="1"/>
            </p:cNvSpPr>
            <p:nvPr/>
          </p:nvSpPr>
          <p:spPr bwMode="auto">
            <a:xfrm>
              <a:off x="1095" y="3654"/>
              <a:ext cx="77" cy="180"/>
            </a:xfrm>
            <a:prstGeom prst="rect">
              <a:avLst/>
            </a:prstGeom>
            <a:noFill/>
            <a:ln w="9525">
              <a:noFill/>
              <a:miter lim="800000"/>
              <a:headEnd/>
              <a:tailEnd/>
            </a:ln>
          </p:spPr>
          <p:txBody>
            <a:bodyPr wrap="none" lIns="0" tIns="0" rIns="0" bIns="0">
              <a:spAutoFit/>
            </a:bodyPr>
            <a:lstStyle/>
            <a:p>
              <a:r>
                <a:rPr lang="en-US" sz="1400" b="1">
                  <a:solidFill>
                    <a:srgbClr val="000000"/>
                  </a:solidFill>
                </a:rPr>
                <a:t>0</a:t>
              </a:r>
              <a:endParaRPr lang="en-US" sz="1400" b="1"/>
            </a:p>
          </p:txBody>
        </p:sp>
        <p:sp>
          <p:nvSpPr>
            <p:cNvPr id="20536" name="Rectangle 456"/>
            <p:cNvSpPr>
              <a:spLocks noChangeArrowheads="1"/>
            </p:cNvSpPr>
            <p:nvPr/>
          </p:nvSpPr>
          <p:spPr bwMode="auto">
            <a:xfrm>
              <a:off x="2661" y="3654"/>
              <a:ext cx="154" cy="180"/>
            </a:xfrm>
            <a:prstGeom prst="rect">
              <a:avLst/>
            </a:prstGeom>
            <a:noFill/>
            <a:ln w="9525">
              <a:noFill/>
              <a:miter lim="800000"/>
              <a:headEnd/>
              <a:tailEnd/>
            </a:ln>
          </p:spPr>
          <p:txBody>
            <a:bodyPr wrap="none" lIns="0" tIns="0" rIns="0" bIns="0">
              <a:spAutoFit/>
            </a:bodyPr>
            <a:lstStyle/>
            <a:p>
              <a:r>
                <a:rPr lang="en-US" sz="1400" b="1">
                  <a:solidFill>
                    <a:srgbClr val="000000"/>
                  </a:solidFill>
                </a:rPr>
                <a:t>50</a:t>
              </a:r>
              <a:endParaRPr lang="en-US" sz="1400" b="1"/>
            </a:p>
          </p:txBody>
        </p:sp>
        <p:sp>
          <p:nvSpPr>
            <p:cNvPr id="20537" name="Rectangle 457"/>
            <p:cNvSpPr>
              <a:spLocks noChangeArrowheads="1"/>
            </p:cNvSpPr>
            <p:nvPr/>
          </p:nvSpPr>
          <p:spPr bwMode="auto">
            <a:xfrm>
              <a:off x="4226" y="3654"/>
              <a:ext cx="230" cy="180"/>
            </a:xfrm>
            <a:prstGeom prst="rect">
              <a:avLst/>
            </a:prstGeom>
            <a:noFill/>
            <a:ln w="9525">
              <a:noFill/>
              <a:miter lim="800000"/>
              <a:headEnd/>
              <a:tailEnd/>
            </a:ln>
          </p:spPr>
          <p:txBody>
            <a:bodyPr wrap="none" lIns="0" tIns="0" rIns="0" bIns="0">
              <a:spAutoFit/>
            </a:bodyPr>
            <a:lstStyle/>
            <a:p>
              <a:r>
                <a:rPr lang="en-US" sz="1400" b="1">
                  <a:solidFill>
                    <a:srgbClr val="000000"/>
                  </a:solidFill>
                </a:rPr>
                <a:t>100</a:t>
              </a:r>
              <a:endParaRPr lang="en-US" sz="1400" b="1"/>
            </a:p>
          </p:txBody>
        </p:sp>
        <p:sp>
          <p:nvSpPr>
            <p:cNvPr id="20538" name="Line 458"/>
            <p:cNvSpPr>
              <a:spLocks noChangeShapeType="1"/>
            </p:cNvSpPr>
            <p:nvPr/>
          </p:nvSpPr>
          <p:spPr bwMode="auto">
            <a:xfrm>
              <a:off x="1442" y="3580"/>
              <a:ext cx="1" cy="8"/>
            </a:xfrm>
            <a:prstGeom prst="line">
              <a:avLst/>
            </a:prstGeom>
            <a:noFill/>
            <a:ln w="12700">
              <a:solidFill>
                <a:srgbClr val="000000"/>
              </a:solidFill>
              <a:round/>
              <a:headEnd/>
              <a:tailEnd/>
            </a:ln>
          </p:spPr>
          <p:txBody>
            <a:bodyPr/>
            <a:lstStyle/>
            <a:p>
              <a:endParaRPr lang="en-US"/>
            </a:p>
          </p:txBody>
        </p:sp>
        <p:sp>
          <p:nvSpPr>
            <p:cNvPr id="20539" name="Line 459"/>
            <p:cNvSpPr>
              <a:spLocks noChangeShapeType="1"/>
            </p:cNvSpPr>
            <p:nvPr/>
          </p:nvSpPr>
          <p:spPr bwMode="auto">
            <a:xfrm>
              <a:off x="1761" y="3581"/>
              <a:ext cx="1" cy="8"/>
            </a:xfrm>
            <a:prstGeom prst="line">
              <a:avLst/>
            </a:prstGeom>
            <a:noFill/>
            <a:ln w="12700">
              <a:solidFill>
                <a:srgbClr val="000000"/>
              </a:solidFill>
              <a:round/>
              <a:headEnd/>
              <a:tailEnd/>
            </a:ln>
          </p:spPr>
          <p:txBody>
            <a:bodyPr/>
            <a:lstStyle/>
            <a:p>
              <a:endParaRPr lang="en-US"/>
            </a:p>
          </p:txBody>
        </p:sp>
        <p:sp>
          <p:nvSpPr>
            <p:cNvPr id="20540" name="Line 460"/>
            <p:cNvSpPr>
              <a:spLocks noChangeShapeType="1"/>
            </p:cNvSpPr>
            <p:nvPr/>
          </p:nvSpPr>
          <p:spPr bwMode="auto">
            <a:xfrm>
              <a:off x="2079" y="3580"/>
              <a:ext cx="1" cy="8"/>
            </a:xfrm>
            <a:prstGeom prst="line">
              <a:avLst/>
            </a:prstGeom>
            <a:noFill/>
            <a:ln w="12700">
              <a:solidFill>
                <a:srgbClr val="000000"/>
              </a:solidFill>
              <a:round/>
              <a:headEnd/>
              <a:tailEnd/>
            </a:ln>
          </p:spPr>
          <p:txBody>
            <a:bodyPr/>
            <a:lstStyle/>
            <a:p>
              <a:endParaRPr lang="en-US"/>
            </a:p>
          </p:txBody>
        </p:sp>
        <p:sp>
          <p:nvSpPr>
            <p:cNvPr id="20541" name="Line 461"/>
            <p:cNvSpPr>
              <a:spLocks noChangeShapeType="1"/>
            </p:cNvSpPr>
            <p:nvPr/>
          </p:nvSpPr>
          <p:spPr bwMode="auto">
            <a:xfrm>
              <a:off x="2398" y="3580"/>
              <a:ext cx="1" cy="8"/>
            </a:xfrm>
            <a:prstGeom prst="line">
              <a:avLst/>
            </a:prstGeom>
            <a:noFill/>
            <a:ln w="12700">
              <a:solidFill>
                <a:srgbClr val="000000"/>
              </a:solidFill>
              <a:round/>
              <a:headEnd/>
              <a:tailEnd/>
            </a:ln>
          </p:spPr>
          <p:txBody>
            <a:bodyPr/>
            <a:lstStyle/>
            <a:p>
              <a:endParaRPr lang="en-US"/>
            </a:p>
          </p:txBody>
        </p:sp>
        <p:sp>
          <p:nvSpPr>
            <p:cNvPr id="20542" name="Line 462"/>
            <p:cNvSpPr>
              <a:spLocks noChangeShapeType="1"/>
            </p:cNvSpPr>
            <p:nvPr/>
          </p:nvSpPr>
          <p:spPr bwMode="auto">
            <a:xfrm>
              <a:off x="2717" y="3580"/>
              <a:ext cx="1" cy="8"/>
            </a:xfrm>
            <a:prstGeom prst="line">
              <a:avLst/>
            </a:prstGeom>
            <a:noFill/>
            <a:ln w="12700">
              <a:solidFill>
                <a:srgbClr val="000000"/>
              </a:solidFill>
              <a:round/>
              <a:headEnd/>
              <a:tailEnd/>
            </a:ln>
          </p:spPr>
          <p:txBody>
            <a:bodyPr/>
            <a:lstStyle/>
            <a:p>
              <a:endParaRPr lang="en-US"/>
            </a:p>
          </p:txBody>
        </p:sp>
        <p:sp>
          <p:nvSpPr>
            <p:cNvPr id="20543" name="Line 463"/>
            <p:cNvSpPr>
              <a:spLocks noChangeShapeType="1"/>
            </p:cNvSpPr>
            <p:nvPr/>
          </p:nvSpPr>
          <p:spPr bwMode="auto">
            <a:xfrm>
              <a:off x="3035" y="3580"/>
              <a:ext cx="1" cy="8"/>
            </a:xfrm>
            <a:prstGeom prst="line">
              <a:avLst/>
            </a:prstGeom>
            <a:noFill/>
            <a:ln w="12700">
              <a:solidFill>
                <a:srgbClr val="000000"/>
              </a:solidFill>
              <a:round/>
              <a:headEnd/>
              <a:tailEnd/>
            </a:ln>
          </p:spPr>
          <p:txBody>
            <a:bodyPr/>
            <a:lstStyle/>
            <a:p>
              <a:endParaRPr lang="en-US"/>
            </a:p>
          </p:txBody>
        </p:sp>
        <p:sp>
          <p:nvSpPr>
            <p:cNvPr id="20544" name="Line 464"/>
            <p:cNvSpPr>
              <a:spLocks noChangeShapeType="1"/>
            </p:cNvSpPr>
            <p:nvPr/>
          </p:nvSpPr>
          <p:spPr bwMode="auto">
            <a:xfrm>
              <a:off x="3354" y="3580"/>
              <a:ext cx="1" cy="8"/>
            </a:xfrm>
            <a:prstGeom prst="line">
              <a:avLst/>
            </a:prstGeom>
            <a:noFill/>
            <a:ln w="12700">
              <a:solidFill>
                <a:srgbClr val="000000"/>
              </a:solidFill>
              <a:round/>
              <a:headEnd/>
              <a:tailEnd/>
            </a:ln>
          </p:spPr>
          <p:txBody>
            <a:bodyPr/>
            <a:lstStyle/>
            <a:p>
              <a:endParaRPr lang="en-US"/>
            </a:p>
          </p:txBody>
        </p:sp>
        <p:sp>
          <p:nvSpPr>
            <p:cNvPr id="20545" name="Line 465"/>
            <p:cNvSpPr>
              <a:spLocks noChangeShapeType="1"/>
            </p:cNvSpPr>
            <p:nvPr/>
          </p:nvSpPr>
          <p:spPr bwMode="auto">
            <a:xfrm>
              <a:off x="3673" y="3580"/>
              <a:ext cx="1" cy="8"/>
            </a:xfrm>
            <a:prstGeom prst="line">
              <a:avLst/>
            </a:prstGeom>
            <a:noFill/>
            <a:ln w="12700">
              <a:solidFill>
                <a:srgbClr val="000000"/>
              </a:solidFill>
              <a:round/>
              <a:headEnd/>
              <a:tailEnd/>
            </a:ln>
          </p:spPr>
          <p:txBody>
            <a:bodyPr/>
            <a:lstStyle/>
            <a:p>
              <a:endParaRPr lang="en-US"/>
            </a:p>
          </p:txBody>
        </p:sp>
        <p:sp>
          <p:nvSpPr>
            <p:cNvPr id="20546" name="Line 466"/>
            <p:cNvSpPr>
              <a:spLocks noChangeShapeType="1"/>
            </p:cNvSpPr>
            <p:nvPr/>
          </p:nvSpPr>
          <p:spPr bwMode="auto">
            <a:xfrm>
              <a:off x="3991" y="3580"/>
              <a:ext cx="1" cy="8"/>
            </a:xfrm>
            <a:prstGeom prst="line">
              <a:avLst/>
            </a:prstGeom>
            <a:noFill/>
            <a:ln w="12700">
              <a:solidFill>
                <a:srgbClr val="000000"/>
              </a:solidFill>
              <a:round/>
              <a:headEnd/>
              <a:tailEnd/>
            </a:ln>
          </p:spPr>
          <p:txBody>
            <a:bodyPr/>
            <a:lstStyle/>
            <a:p>
              <a:endParaRPr lang="en-US"/>
            </a:p>
          </p:txBody>
        </p:sp>
        <p:sp>
          <p:nvSpPr>
            <p:cNvPr id="20547" name="Line 467"/>
            <p:cNvSpPr>
              <a:spLocks noChangeShapeType="1"/>
            </p:cNvSpPr>
            <p:nvPr/>
          </p:nvSpPr>
          <p:spPr bwMode="auto">
            <a:xfrm>
              <a:off x="4310" y="3580"/>
              <a:ext cx="1" cy="8"/>
            </a:xfrm>
            <a:prstGeom prst="line">
              <a:avLst/>
            </a:prstGeom>
            <a:noFill/>
            <a:ln w="12700">
              <a:solidFill>
                <a:srgbClr val="000000"/>
              </a:solidFill>
              <a:round/>
              <a:headEnd/>
              <a:tailEnd/>
            </a:ln>
          </p:spPr>
          <p:txBody>
            <a:bodyPr/>
            <a:lstStyle/>
            <a:p>
              <a:endParaRPr lang="en-US"/>
            </a:p>
          </p:txBody>
        </p:sp>
        <p:sp>
          <p:nvSpPr>
            <p:cNvPr id="20548" name="Rectangle 468"/>
            <p:cNvSpPr>
              <a:spLocks noChangeArrowheads="1"/>
            </p:cNvSpPr>
            <p:nvPr/>
          </p:nvSpPr>
          <p:spPr bwMode="auto">
            <a:xfrm>
              <a:off x="2316" y="3837"/>
              <a:ext cx="1162" cy="208"/>
            </a:xfrm>
            <a:prstGeom prst="rect">
              <a:avLst/>
            </a:prstGeom>
            <a:noFill/>
            <a:ln w="9525">
              <a:noFill/>
              <a:miter lim="800000"/>
              <a:headEnd/>
              <a:tailEnd/>
            </a:ln>
          </p:spPr>
          <p:txBody>
            <a:bodyPr wrap="none" lIns="0" tIns="0" rIns="0" bIns="0">
              <a:spAutoFit/>
            </a:bodyPr>
            <a:lstStyle/>
            <a:p>
              <a:r>
                <a:rPr lang="en-US" sz="1600" b="1">
                  <a:solidFill>
                    <a:srgbClr val="000000"/>
                  </a:solidFill>
                </a:rPr>
                <a:t>Structure Index</a:t>
              </a:r>
              <a:endParaRPr lang="en-US" b="1"/>
            </a:p>
          </p:txBody>
        </p:sp>
        <p:sp>
          <p:nvSpPr>
            <p:cNvPr id="20549" name="Line 469"/>
            <p:cNvSpPr>
              <a:spLocks noChangeShapeType="1"/>
            </p:cNvSpPr>
            <p:nvPr/>
          </p:nvSpPr>
          <p:spPr bwMode="auto">
            <a:xfrm>
              <a:off x="1123" y="456"/>
              <a:ext cx="3187" cy="1"/>
            </a:xfrm>
            <a:prstGeom prst="line">
              <a:avLst/>
            </a:prstGeom>
            <a:noFill/>
            <a:ln w="25400">
              <a:solidFill>
                <a:srgbClr val="000000"/>
              </a:solidFill>
              <a:round/>
              <a:headEnd/>
              <a:tailEnd/>
            </a:ln>
          </p:spPr>
          <p:txBody>
            <a:bodyPr/>
            <a:lstStyle/>
            <a:p>
              <a:endParaRPr lang="en-US"/>
            </a:p>
          </p:txBody>
        </p:sp>
        <p:sp>
          <p:nvSpPr>
            <p:cNvPr id="20550" name="Line 470"/>
            <p:cNvSpPr>
              <a:spLocks noChangeShapeType="1"/>
            </p:cNvSpPr>
            <p:nvPr/>
          </p:nvSpPr>
          <p:spPr bwMode="auto">
            <a:xfrm flipV="1">
              <a:off x="1123" y="456"/>
              <a:ext cx="1" cy="23"/>
            </a:xfrm>
            <a:prstGeom prst="line">
              <a:avLst/>
            </a:prstGeom>
            <a:noFill/>
            <a:ln w="12700">
              <a:solidFill>
                <a:srgbClr val="000000"/>
              </a:solidFill>
              <a:round/>
              <a:headEnd/>
              <a:tailEnd/>
            </a:ln>
          </p:spPr>
          <p:txBody>
            <a:bodyPr/>
            <a:lstStyle/>
            <a:p>
              <a:endParaRPr lang="en-US"/>
            </a:p>
          </p:txBody>
        </p:sp>
        <p:sp>
          <p:nvSpPr>
            <p:cNvPr id="20551" name="Line 471"/>
            <p:cNvSpPr>
              <a:spLocks noChangeShapeType="1"/>
            </p:cNvSpPr>
            <p:nvPr/>
          </p:nvSpPr>
          <p:spPr bwMode="auto">
            <a:xfrm flipV="1">
              <a:off x="2717" y="456"/>
              <a:ext cx="1" cy="23"/>
            </a:xfrm>
            <a:prstGeom prst="line">
              <a:avLst/>
            </a:prstGeom>
            <a:noFill/>
            <a:ln w="12700">
              <a:solidFill>
                <a:srgbClr val="000000"/>
              </a:solidFill>
              <a:round/>
              <a:headEnd/>
              <a:tailEnd/>
            </a:ln>
          </p:spPr>
          <p:txBody>
            <a:bodyPr/>
            <a:lstStyle/>
            <a:p>
              <a:endParaRPr lang="en-US"/>
            </a:p>
          </p:txBody>
        </p:sp>
        <p:sp>
          <p:nvSpPr>
            <p:cNvPr id="20552" name="Line 472"/>
            <p:cNvSpPr>
              <a:spLocks noChangeShapeType="1"/>
            </p:cNvSpPr>
            <p:nvPr/>
          </p:nvSpPr>
          <p:spPr bwMode="auto">
            <a:xfrm flipV="1">
              <a:off x="4310" y="456"/>
              <a:ext cx="1" cy="23"/>
            </a:xfrm>
            <a:prstGeom prst="line">
              <a:avLst/>
            </a:prstGeom>
            <a:noFill/>
            <a:ln w="12700">
              <a:solidFill>
                <a:srgbClr val="000000"/>
              </a:solidFill>
              <a:round/>
              <a:headEnd/>
              <a:tailEnd/>
            </a:ln>
          </p:spPr>
          <p:txBody>
            <a:bodyPr/>
            <a:lstStyle/>
            <a:p>
              <a:endParaRPr lang="en-US"/>
            </a:p>
          </p:txBody>
        </p:sp>
        <p:sp>
          <p:nvSpPr>
            <p:cNvPr id="20553" name="Line 473"/>
            <p:cNvSpPr>
              <a:spLocks noChangeShapeType="1"/>
            </p:cNvSpPr>
            <p:nvPr/>
          </p:nvSpPr>
          <p:spPr bwMode="auto">
            <a:xfrm flipV="1">
              <a:off x="1442" y="456"/>
              <a:ext cx="1" cy="8"/>
            </a:xfrm>
            <a:prstGeom prst="line">
              <a:avLst/>
            </a:prstGeom>
            <a:noFill/>
            <a:ln w="12700">
              <a:solidFill>
                <a:srgbClr val="000000"/>
              </a:solidFill>
              <a:round/>
              <a:headEnd/>
              <a:tailEnd/>
            </a:ln>
          </p:spPr>
          <p:txBody>
            <a:bodyPr/>
            <a:lstStyle/>
            <a:p>
              <a:endParaRPr lang="en-US"/>
            </a:p>
          </p:txBody>
        </p:sp>
        <p:sp>
          <p:nvSpPr>
            <p:cNvPr id="20554" name="Line 474"/>
            <p:cNvSpPr>
              <a:spLocks noChangeShapeType="1"/>
            </p:cNvSpPr>
            <p:nvPr/>
          </p:nvSpPr>
          <p:spPr bwMode="auto">
            <a:xfrm flipV="1">
              <a:off x="1761" y="456"/>
              <a:ext cx="1" cy="8"/>
            </a:xfrm>
            <a:prstGeom prst="line">
              <a:avLst/>
            </a:prstGeom>
            <a:noFill/>
            <a:ln w="12700">
              <a:solidFill>
                <a:srgbClr val="000000"/>
              </a:solidFill>
              <a:round/>
              <a:headEnd/>
              <a:tailEnd/>
            </a:ln>
          </p:spPr>
          <p:txBody>
            <a:bodyPr/>
            <a:lstStyle/>
            <a:p>
              <a:endParaRPr lang="en-US"/>
            </a:p>
          </p:txBody>
        </p:sp>
        <p:sp>
          <p:nvSpPr>
            <p:cNvPr id="20555" name="Line 475"/>
            <p:cNvSpPr>
              <a:spLocks noChangeShapeType="1"/>
            </p:cNvSpPr>
            <p:nvPr/>
          </p:nvSpPr>
          <p:spPr bwMode="auto">
            <a:xfrm flipV="1">
              <a:off x="2079" y="456"/>
              <a:ext cx="1" cy="8"/>
            </a:xfrm>
            <a:prstGeom prst="line">
              <a:avLst/>
            </a:prstGeom>
            <a:noFill/>
            <a:ln w="12700">
              <a:solidFill>
                <a:srgbClr val="000000"/>
              </a:solidFill>
              <a:round/>
              <a:headEnd/>
              <a:tailEnd/>
            </a:ln>
          </p:spPr>
          <p:txBody>
            <a:bodyPr/>
            <a:lstStyle/>
            <a:p>
              <a:endParaRPr lang="en-US"/>
            </a:p>
          </p:txBody>
        </p:sp>
        <p:sp>
          <p:nvSpPr>
            <p:cNvPr id="20556" name="Line 476"/>
            <p:cNvSpPr>
              <a:spLocks noChangeShapeType="1"/>
            </p:cNvSpPr>
            <p:nvPr/>
          </p:nvSpPr>
          <p:spPr bwMode="auto">
            <a:xfrm flipV="1">
              <a:off x="2398" y="456"/>
              <a:ext cx="1" cy="8"/>
            </a:xfrm>
            <a:prstGeom prst="line">
              <a:avLst/>
            </a:prstGeom>
            <a:noFill/>
            <a:ln w="12700">
              <a:solidFill>
                <a:srgbClr val="000000"/>
              </a:solidFill>
              <a:round/>
              <a:headEnd/>
              <a:tailEnd/>
            </a:ln>
          </p:spPr>
          <p:txBody>
            <a:bodyPr/>
            <a:lstStyle/>
            <a:p>
              <a:endParaRPr lang="en-US"/>
            </a:p>
          </p:txBody>
        </p:sp>
        <p:sp>
          <p:nvSpPr>
            <p:cNvPr id="20557" name="Line 477"/>
            <p:cNvSpPr>
              <a:spLocks noChangeShapeType="1"/>
            </p:cNvSpPr>
            <p:nvPr/>
          </p:nvSpPr>
          <p:spPr bwMode="auto">
            <a:xfrm flipV="1">
              <a:off x="2717" y="456"/>
              <a:ext cx="1" cy="8"/>
            </a:xfrm>
            <a:prstGeom prst="line">
              <a:avLst/>
            </a:prstGeom>
            <a:noFill/>
            <a:ln w="12700">
              <a:solidFill>
                <a:srgbClr val="000000"/>
              </a:solidFill>
              <a:round/>
              <a:headEnd/>
              <a:tailEnd/>
            </a:ln>
          </p:spPr>
          <p:txBody>
            <a:bodyPr/>
            <a:lstStyle/>
            <a:p>
              <a:endParaRPr lang="en-US"/>
            </a:p>
          </p:txBody>
        </p:sp>
        <p:sp>
          <p:nvSpPr>
            <p:cNvPr id="20558" name="Line 478"/>
            <p:cNvSpPr>
              <a:spLocks noChangeShapeType="1"/>
            </p:cNvSpPr>
            <p:nvPr/>
          </p:nvSpPr>
          <p:spPr bwMode="auto">
            <a:xfrm flipV="1">
              <a:off x="3035" y="456"/>
              <a:ext cx="1" cy="8"/>
            </a:xfrm>
            <a:prstGeom prst="line">
              <a:avLst/>
            </a:prstGeom>
            <a:noFill/>
            <a:ln w="12700">
              <a:solidFill>
                <a:srgbClr val="000000"/>
              </a:solidFill>
              <a:round/>
              <a:headEnd/>
              <a:tailEnd/>
            </a:ln>
          </p:spPr>
          <p:txBody>
            <a:bodyPr/>
            <a:lstStyle/>
            <a:p>
              <a:endParaRPr lang="en-US"/>
            </a:p>
          </p:txBody>
        </p:sp>
        <p:sp>
          <p:nvSpPr>
            <p:cNvPr id="20559" name="Line 479"/>
            <p:cNvSpPr>
              <a:spLocks noChangeShapeType="1"/>
            </p:cNvSpPr>
            <p:nvPr/>
          </p:nvSpPr>
          <p:spPr bwMode="auto">
            <a:xfrm flipV="1">
              <a:off x="3354" y="456"/>
              <a:ext cx="1" cy="8"/>
            </a:xfrm>
            <a:prstGeom prst="line">
              <a:avLst/>
            </a:prstGeom>
            <a:noFill/>
            <a:ln w="12700">
              <a:solidFill>
                <a:srgbClr val="000000"/>
              </a:solidFill>
              <a:round/>
              <a:headEnd/>
              <a:tailEnd/>
            </a:ln>
          </p:spPr>
          <p:txBody>
            <a:bodyPr/>
            <a:lstStyle/>
            <a:p>
              <a:endParaRPr lang="en-US"/>
            </a:p>
          </p:txBody>
        </p:sp>
        <p:sp>
          <p:nvSpPr>
            <p:cNvPr id="20560" name="Line 480"/>
            <p:cNvSpPr>
              <a:spLocks noChangeShapeType="1"/>
            </p:cNvSpPr>
            <p:nvPr/>
          </p:nvSpPr>
          <p:spPr bwMode="auto">
            <a:xfrm flipV="1">
              <a:off x="3673" y="456"/>
              <a:ext cx="1" cy="8"/>
            </a:xfrm>
            <a:prstGeom prst="line">
              <a:avLst/>
            </a:prstGeom>
            <a:noFill/>
            <a:ln w="12700">
              <a:solidFill>
                <a:srgbClr val="000000"/>
              </a:solidFill>
              <a:round/>
              <a:headEnd/>
              <a:tailEnd/>
            </a:ln>
          </p:spPr>
          <p:txBody>
            <a:bodyPr/>
            <a:lstStyle/>
            <a:p>
              <a:endParaRPr lang="en-US"/>
            </a:p>
          </p:txBody>
        </p:sp>
        <p:sp>
          <p:nvSpPr>
            <p:cNvPr id="20561" name="Line 481"/>
            <p:cNvSpPr>
              <a:spLocks noChangeShapeType="1"/>
            </p:cNvSpPr>
            <p:nvPr/>
          </p:nvSpPr>
          <p:spPr bwMode="auto">
            <a:xfrm flipV="1">
              <a:off x="3991" y="456"/>
              <a:ext cx="1" cy="8"/>
            </a:xfrm>
            <a:prstGeom prst="line">
              <a:avLst/>
            </a:prstGeom>
            <a:noFill/>
            <a:ln w="12700">
              <a:solidFill>
                <a:srgbClr val="000000"/>
              </a:solidFill>
              <a:round/>
              <a:headEnd/>
              <a:tailEnd/>
            </a:ln>
          </p:spPr>
          <p:txBody>
            <a:bodyPr/>
            <a:lstStyle/>
            <a:p>
              <a:endParaRPr lang="en-US"/>
            </a:p>
          </p:txBody>
        </p:sp>
        <p:sp>
          <p:nvSpPr>
            <p:cNvPr id="20562" name="Line 482"/>
            <p:cNvSpPr>
              <a:spLocks noChangeShapeType="1"/>
            </p:cNvSpPr>
            <p:nvPr/>
          </p:nvSpPr>
          <p:spPr bwMode="auto">
            <a:xfrm flipV="1">
              <a:off x="4310" y="456"/>
              <a:ext cx="1" cy="8"/>
            </a:xfrm>
            <a:prstGeom prst="line">
              <a:avLst/>
            </a:prstGeom>
            <a:noFill/>
            <a:ln w="12700">
              <a:solidFill>
                <a:srgbClr val="000000"/>
              </a:solidFill>
              <a:round/>
              <a:headEnd/>
              <a:tailEnd/>
            </a:ln>
          </p:spPr>
          <p:txBody>
            <a:bodyPr/>
            <a:lstStyle/>
            <a:p>
              <a:endParaRPr lang="en-US"/>
            </a:p>
          </p:txBody>
        </p:sp>
        <p:sp>
          <p:nvSpPr>
            <p:cNvPr id="20563" name="Line 483"/>
            <p:cNvSpPr>
              <a:spLocks noChangeShapeType="1"/>
            </p:cNvSpPr>
            <p:nvPr/>
          </p:nvSpPr>
          <p:spPr bwMode="auto">
            <a:xfrm flipV="1">
              <a:off x="1123" y="456"/>
              <a:ext cx="1" cy="3132"/>
            </a:xfrm>
            <a:prstGeom prst="line">
              <a:avLst/>
            </a:prstGeom>
            <a:noFill/>
            <a:ln w="25400">
              <a:solidFill>
                <a:srgbClr val="000000"/>
              </a:solidFill>
              <a:round/>
              <a:headEnd/>
              <a:tailEnd/>
            </a:ln>
          </p:spPr>
          <p:txBody>
            <a:bodyPr/>
            <a:lstStyle/>
            <a:p>
              <a:endParaRPr lang="en-US"/>
            </a:p>
          </p:txBody>
        </p:sp>
        <p:sp>
          <p:nvSpPr>
            <p:cNvPr id="20564" name="Line 484"/>
            <p:cNvSpPr>
              <a:spLocks noChangeShapeType="1"/>
            </p:cNvSpPr>
            <p:nvPr/>
          </p:nvSpPr>
          <p:spPr bwMode="auto">
            <a:xfrm flipH="1">
              <a:off x="1123" y="3588"/>
              <a:ext cx="24" cy="1"/>
            </a:xfrm>
            <a:prstGeom prst="line">
              <a:avLst/>
            </a:prstGeom>
            <a:noFill/>
            <a:ln w="12700">
              <a:solidFill>
                <a:srgbClr val="000000"/>
              </a:solidFill>
              <a:round/>
              <a:headEnd/>
              <a:tailEnd/>
            </a:ln>
          </p:spPr>
          <p:txBody>
            <a:bodyPr/>
            <a:lstStyle/>
            <a:p>
              <a:endParaRPr lang="en-US"/>
            </a:p>
          </p:txBody>
        </p:sp>
        <p:sp>
          <p:nvSpPr>
            <p:cNvPr id="20565" name="Line 485"/>
            <p:cNvSpPr>
              <a:spLocks noChangeShapeType="1"/>
            </p:cNvSpPr>
            <p:nvPr/>
          </p:nvSpPr>
          <p:spPr bwMode="auto">
            <a:xfrm flipH="1">
              <a:off x="1123" y="2022"/>
              <a:ext cx="24" cy="1"/>
            </a:xfrm>
            <a:prstGeom prst="line">
              <a:avLst/>
            </a:prstGeom>
            <a:noFill/>
            <a:ln w="12700">
              <a:solidFill>
                <a:srgbClr val="000000"/>
              </a:solidFill>
              <a:round/>
              <a:headEnd/>
              <a:tailEnd/>
            </a:ln>
          </p:spPr>
          <p:txBody>
            <a:bodyPr/>
            <a:lstStyle/>
            <a:p>
              <a:endParaRPr lang="en-US"/>
            </a:p>
          </p:txBody>
        </p:sp>
        <p:sp>
          <p:nvSpPr>
            <p:cNvPr id="20566" name="Line 486"/>
            <p:cNvSpPr>
              <a:spLocks noChangeShapeType="1"/>
            </p:cNvSpPr>
            <p:nvPr/>
          </p:nvSpPr>
          <p:spPr bwMode="auto">
            <a:xfrm flipH="1">
              <a:off x="1123" y="456"/>
              <a:ext cx="24" cy="1"/>
            </a:xfrm>
            <a:prstGeom prst="line">
              <a:avLst/>
            </a:prstGeom>
            <a:noFill/>
            <a:ln w="12700">
              <a:solidFill>
                <a:srgbClr val="000000"/>
              </a:solidFill>
              <a:round/>
              <a:headEnd/>
              <a:tailEnd/>
            </a:ln>
          </p:spPr>
          <p:txBody>
            <a:bodyPr/>
            <a:lstStyle/>
            <a:p>
              <a:endParaRPr lang="en-US"/>
            </a:p>
          </p:txBody>
        </p:sp>
        <p:sp>
          <p:nvSpPr>
            <p:cNvPr id="20567" name="Rectangle 487"/>
            <p:cNvSpPr>
              <a:spLocks noChangeArrowheads="1"/>
            </p:cNvSpPr>
            <p:nvPr/>
          </p:nvSpPr>
          <p:spPr bwMode="auto">
            <a:xfrm>
              <a:off x="1012" y="3537"/>
              <a:ext cx="77" cy="181"/>
            </a:xfrm>
            <a:prstGeom prst="rect">
              <a:avLst/>
            </a:prstGeom>
            <a:noFill/>
            <a:ln w="9525">
              <a:noFill/>
              <a:miter lim="800000"/>
              <a:headEnd/>
              <a:tailEnd/>
            </a:ln>
          </p:spPr>
          <p:txBody>
            <a:bodyPr wrap="none" lIns="0" tIns="0" rIns="0" bIns="0">
              <a:spAutoFit/>
            </a:bodyPr>
            <a:lstStyle/>
            <a:p>
              <a:r>
                <a:rPr lang="en-US" sz="1400" b="1">
                  <a:solidFill>
                    <a:srgbClr val="000000"/>
                  </a:solidFill>
                </a:rPr>
                <a:t>0</a:t>
              </a:r>
              <a:endParaRPr lang="en-US" sz="1400" b="1"/>
            </a:p>
          </p:txBody>
        </p:sp>
        <p:sp>
          <p:nvSpPr>
            <p:cNvPr id="20568" name="Rectangle 488"/>
            <p:cNvSpPr>
              <a:spLocks noChangeArrowheads="1"/>
            </p:cNvSpPr>
            <p:nvPr/>
          </p:nvSpPr>
          <p:spPr bwMode="auto">
            <a:xfrm>
              <a:off x="958" y="1971"/>
              <a:ext cx="153" cy="181"/>
            </a:xfrm>
            <a:prstGeom prst="rect">
              <a:avLst/>
            </a:prstGeom>
            <a:noFill/>
            <a:ln w="9525">
              <a:noFill/>
              <a:miter lim="800000"/>
              <a:headEnd/>
              <a:tailEnd/>
            </a:ln>
          </p:spPr>
          <p:txBody>
            <a:bodyPr wrap="none" lIns="0" tIns="0" rIns="0" bIns="0">
              <a:spAutoFit/>
            </a:bodyPr>
            <a:lstStyle/>
            <a:p>
              <a:r>
                <a:rPr lang="en-US" sz="1400" b="1">
                  <a:solidFill>
                    <a:srgbClr val="000000"/>
                  </a:solidFill>
                </a:rPr>
                <a:t>50</a:t>
              </a:r>
              <a:endParaRPr lang="en-US" sz="1400" b="1"/>
            </a:p>
          </p:txBody>
        </p:sp>
        <p:sp>
          <p:nvSpPr>
            <p:cNvPr id="20569" name="Rectangle 489"/>
            <p:cNvSpPr>
              <a:spLocks noChangeArrowheads="1"/>
            </p:cNvSpPr>
            <p:nvPr/>
          </p:nvSpPr>
          <p:spPr bwMode="auto">
            <a:xfrm>
              <a:off x="902" y="401"/>
              <a:ext cx="230" cy="181"/>
            </a:xfrm>
            <a:prstGeom prst="rect">
              <a:avLst/>
            </a:prstGeom>
            <a:noFill/>
            <a:ln w="9525">
              <a:noFill/>
              <a:miter lim="800000"/>
              <a:headEnd/>
              <a:tailEnd/>
            </a:ln>
          </p:spPr>
          <p:txBody>
            <a:bodyPr wrap="none" lIns="0" tIns="0" rIns="0" bIns="0">
              <a:spAutoFit/>
            </a:bodyPr>
            <a:lstStyle/>
            <a:p>
              <a:r>
                <a:rPr lang="en-US" sz="1400" b="1">
                  <a:solidFill>
                    <a:srgbClr val="000000"/>
                  </a:solidFill>
                </a:rPr>
                <a:t>100</a:t>
              </a:r>
              <a:endParaRPr lang="en-US" sz="1400" b="1"/>
            </a:p>
          </p:txBody>
        </p:sp>
        <p:sp>
          <p:nvSpPr>
            <p:cNvPr id="20570" name="Line 490"/>
            <p:cNvSpPr>
              <a:spLocks noChangeShapeType="1"/>
            </p:cNvSpPr>
            <p:nvPr/>
          </p:nvSpPr>
          <p:spPr bwMode="auto">
            <a:xfrm flipH="1">
              <a:off x="1123" y="3275"/>
              <a:ext cx="8" cy="1"/>
            </a:xfrm>
            <a:prstGeom prst="line">
              <a:avLst/>
            </a:prstGeom>
            <a:noFill/>
            <a:ln w="12700">
              <a:solidFill>
                <a:srgbClr val="000000"/>
              </a:solidFill>
              <a:round/>
              <a:headEnd/>
              <a:tailEnd/>
            </a:ln>
          </p:spPr>
          <p:txBody>
            <a:bodyPr/>
            <a:lstStyle/>
            <a:p>
              <a:endParaRPr lang="en-US"/>
            </a:p>
          </p:txBody>
        </p:sp>
        <p:sp>
          <p:nvSpPr>
            <p:cNvPr id="20571" name="Line 491"/>
            <p:cNvSpPr>
              <a:spLocks noChangeShapeType="1"/>
            </p:cNvSpPr>
            <p:nvPr/>
          </p:nvSpPr>
          <p:spPr bwMode="auto">
            <a:xfrm flipH="1">
              <a:off x="1123" y="2962"/>
              <a:ext cx="8" cy="1"/>
            </a:xfrm>
            <a:prstGeom prst="line">
              <a:avLst/>
            </a:prstGeom>
            <a:noFill/>
            <a:ln w="12700">
              <a:solidFill>
                <a:srgbClr val="000000"/>
              </a:solidFill>
              <a:round/>
              <a:headEnd/>
              <a:tailEnd/>
            </a:ln>
          </p:spPr>
          <p:txBody>
            <a:bodyPr/>
            <a:lstStyle/>
            <a:p>
              <a:endParaRPr lang="en-US"/>
            </a:p>
          </p:txBody>
        </p:sp>
        <p:sp>
          <p:nvSpPr>
            <p:cNvPr id="20572" name="Line 492"/>
            <p:cNvSpPr>
              <a:spLocks noChangeShapeType="1"/>
            </p:cNvSpPr>
            <p:nvPr/>
          </p:nvSpPr>
          <p:spPr bwMode="auto">
            <a:xfrm flipH="1">
              <a:off x="1123" y="2649"/>
              <a:ext cx="8" cy="1"/>
            </a:xfrm>
            <a:prstGeom prst="line">
              <a:avLst/>
            </a:prstGeom>
            <a:noFill/>
            <a:ln w="12700">
              <a:solidFill>
                <a:srgbClr val="000000"/>
              </a:solidFill>
              <a:round/>
              <a:headEnd/>
              <a:tailEnd/>
            </a:ln>
          </p:spPr>
          <p:txBody>
            <a:bodyPr/>
            <a:lstStyle/>
            <a:p>
              <a:endParaRPr lang="en-US"/>
            </a:p>
          </p:txBody>
        </p:sp>
        <p:sp>
          <p:nvSpPr>
            <p:cNvPr id="20573" name="Line 493"/>
            <p:cNvSpPr>
              <a:spLocks noChangeShapeType="1"/>
            </p:cNvSpPr>
            <p:nvPr/>
          </p:nvSpPr>
          <p:spPr bwMode="auto">
            <a:xfrm flipH="1">
              <a:off x="1123" y="2335"/>
              <a:ext cx="8" cy="1"/>
            </a:xfrm>
            <a:prstGeom prst="line">
              <a:avLst/>
            </a:prstGeom>
            <a:noFill/>
            <a:ln w="12700">
              <a:solidFill>
                <a:srgbClr val="000000"/>
              </a:solidFill>
              <a:round/>
              <a:headEnd/>
              <a:tailEnd/>
            </a:ln>
          </p:spPr>
          <p:txBody>
            <a:bodyPr/>
            <a:lstStyle/>
            <a:p>
              <a:endParaRPr lang="en-US"/>
            </a:p>
          </p:txBody>
        </p:sp>
        <p:sp>
          <p:nvSpPr>
            <p:cNvPr id="20574" name="Line 494"/>
            <p:cNvSpPr>
              <a:spLocks noChangeShapeType="1"/>
            </p:cNvSpPr>
            <p:nvPr/>
          </p:nvSpPr>
          <p:spPr bwMode="auto">
            <a:xfrm flipH="1">
              <a:off x="1123" y="2022"/>
              <a:ext cx="8" cy="1"/>
            </a:xfrm>
            <a:prstGeom prst="line">
              <a:avLst/>
            </a:prstGeom>
            <a:noFill/>
            <a:ln w="12700">
              <a:solidFill>
                <a:srgbClr val="000000"/>
              </a:solidFill>
              <a:round/>
              <a:headEnd/>
              <a:tailEnd/>
            </a:ln>
          </p:spPr>
          <p:txBody>
            <a:bodyPr/>
            <a:lstStyle/>
            <a:p>
              <a:endParaRPr lang="en-US"/>
            </a:p>
          </p:txBody>
        </p:sp>
        <p:sp>
          <p:nvSpPr>
            <p:cNvPr id="20575" name="Line 495"/>
            <p:cNvSpPr>
              <a:spLocks noChangeShapeType="1"/>
            </p:cNvSpPr>
            <p:nvPr/>
          </p:nvSpPr>
          <p:spPr bwMode="auto">
            <a:xfrm flipH="1">
              <a:off x="1123" y="1709"/>
              <a:ext cx="8" cy="1"/>
            </a:xfrm>
            <a:prstGeom prst="line">
              <a:avLst/>
            </a:prstGeom>
            <a:noFill/>
            <a:ln w="12700">
              <a:solidFill>
                <a:srgbClr val="000000"/>
              </a:solidFill>
              <a:round/>
              <a:headEnd/>
              <a:tailEnd/>
            </a:ln>
          </p:spPr>
          <p:txBody>
            <a:bodyPr/>
            <a:lstStyle/>
            <a:p>
              <a:endParaRPr lang="en-US"/>
            </a:p>
          </p:txBody>
        </p:sp>
        <p:sp>
          <p:nvSpPr>
            <p:cNvPr id="20576" name="Line 496"/>
            <p:cNvSpPr>
              <a:spLocks noChangeShapeType="1"/>
            </p:cNvSpPr>
            <p:nvPr/>
          </p:nvSpPr>
          <p:spPr bwMode="auto">
            <a:xfrm flipH="1">
              <a:off x="1123" y="1396"/>
              <a:ext cx="8" cy="1"/>
            </a:xfrm>
            <a:prstGeom prst="line">
              <a:avLst/>
            </a:prstGeom>
            <a:noFill/>
            <a:ln w="12700">
              <a:solidFill>
                <a:srgbClr val="000000"/>
              </a:solidFill>
              <a:round/>
              <a:headEnd/>
              <a:tailEnd/>
            </a:ln>
          </p:spPr>
          <p:txBody>
            <a:bodyPr/>
            <a:lstStyle/>
            <a:p>
              <a:endParaRPr lang="en-US"/>
            </a:p>
          </p:txBody>
        </p:sp>
        <p:sp>
          <p:nvSpPr>
            <p:cNvPr id="20577" name="Line 497"/>
            <p:cNvSpPr>
              <a:spLocks noChangeShapeType="1"/>
            </p:cNvSpPr>
            <p:nvPr/>
          </p:nvSpPr>
          <p:spPr bwMode="auto">
            <a:xfrm flipH="1">
              <a:off x="1123" y="1082"/>
              <a:ext cx="8" cy="1"/>
            </a:xfrm>
            <a:prstGeom prst="line">
              <a:avLst/>
            </a:prstGeom>
            <a:noFill/>
            <a:ln w="12700">
              <a:solidFill>
                <a:srgbClr val="000000"/>
              </a:solidFill>
              <a:round/>
              <a:headEnd/>
              <a:tailEnd/>
            </a:ln>
          </p:spPr>
          <p:txBody>
            <a:bodyPr/>
            <a:lstStyle/>
            <a:p>
              <a:endParaRPr lang="en-US"/>
            </a:p>
          </p:txBody>
        </p:sp>
        <p:sp>
          <p:nvSpPr>
            <p:cNvPr id="20578" name="Line 498"/>
            <p:cNvSpPr>
              <a:spLocks noChangeShapeType="1"/>
            </p:cNvSpPr>
            <p:nvPr/>
          </p:nvSpPr>
          <p:spPr bwMode="auto">
            <a:xfrm flipH="1">
              <a:off x="1123" y="769"/>
              <a:ext cx="8" cy="1"/>
            </a:xfrm>
            <a:prstGeom prst="line">
              <a:avLst/>
            </a:prstGeom>
            <a:noFill/>
            <a:ln w="12700">
              <a:solidFill>
                <a:srgbClr val="000000"/>
              </a:solidFill>
              <a:round/>
              <a:headEnd/>
              <a:tailEnd/>
            </a:ln>
          </p:spPr>
          <p:txBody>
            <a:bodyPr/>
            <a:lstStyle/>
            <a:p>
              <a:endParaRPr lang="en-US"/>
            </a:p>
          </p:txBody>
        </p:sp>
        <p:sp>
          <p:nvSpPr>
            <p:cNvPr id="20579" name="Line 499"/>
            <p:cNvSpPr>
              <a:spLocks noChangeShapeType="1"/>
            </p:cNvSpPr>
            <p:nvPr/>
          </p:nvSpPr>
          <p:spPr bwMode="auto">
            <a:xfrm flipH="1">
              <a:off x="1123" y="456"/>
              <a:ext cx="8" cy="1"/>
            </a:xfrm>
            <a:prstGeom prst="line">
              <a:avLst/>
            </a:prstGeom>
            <a:noFill/>
            <a:ln w="12700">
              <a:solidFill>
                <a:srgbClr val="000000"/>
              </a:solidFill>
              <a:round/>
              <a:headEnd/>
              <a:tailEnd/>
            </a:ln>
          </p:spPr>
          <p:txBody>
            <a:bodyPr/>
            <a:lstStyle/>
            <a:p>
              <a:endParaRPr lang="en-US"/>
            </a:p>
          </p:txBody>
        </p:sp>
        <p:sp>
          <p:nvSpPr>
            <p:cNvPr id="20580" name="Rectangle 500"/>
            <p:cNvSpPr>
              <a:spLocks noChangeArrowheads="1"/>
            </p:cNvSpPr>
            <p:nvPr/>
          </p:nvSpPr>
          <p:spPr bwMode="auto">
            <a:xfrm rot="5400000" flipV="1">
              <a:off x="111" y="1770"/>
              <a:ext cx="1450" cy="191"/>
            </a:xfrm>
            <a:prstGeom prst="rect">
              <a:avLst/>
            </a:prstGeom>
            <a:noFill/>
            <a:ln w="9525">
              <a:noFill/>
              <a:miter lim="800000"/>
              <a:headEnd/>
              <a:tailEnd/>
            </a:ln>
          </p:spPr>
          <p:txBody>
            <a:bodyPr wrap="none" lIns="0" tIns="0" rIns="0" bIns="0">
              <a:spAutoFit/>
            </a:bodyPr>
            <a:lstStyle/>
            <a:p>
              <a:r>
                <a:rPr lang="en-US" sz="1600" b="1">
                  <a:solidFill>
                    <a:srgbClr val="000000"/>
                  </a:solidFill>
                </a:rPr>
                <a:t>Enrichment Index</a:t>
              </a:r>
              <a:endParaRPr lang="en-US" b="1"/>
            </a:p>
          </p:txBody>
        </p:sp>
        <p:sp>
          <p:nvSpPr>
            <p:cNvPr id="20581" name="Line 501"/>
            <p:cNvSpPr>
              <a:spLocks noChangeShapeType="1"/>
            </p:cNvSpPr>
            <p:nvPr/>
          </p:nvSpPr>
          <p:spPr bwMode="auto">
            <a:xfrm flipV="1">
              <a:off x="4310" y="456"/>
              <a:ext cx="1" cy="3132"/>
            </a:xfrm>
            <a:prstGeom prst="line">
              <a:avLst/>
            </a:prstGeom>
            <a:noFill/>
            <a:ln w="25400">
              <a:solidFill>
                <a:srgbClr val="000000"/>
              </a:solidFill>
              <a:round/>
              <a:headEnd/>
              <a:tailEnd/>
            </a:ln>
          </p:spPr>
          <p:txBody>
            <a:bodyPr/>
            <a:lstStyle/>
            <a:p>
              <a:endParaRPr lang="en-US"/>
            </a:p>
          </p:txBody>
        </p:sp>
        <p:sp>
          <p:nvSpPr>
            <p:cNvPr id="20582" name="Line 502"/>
            <p:cNvSpPr>
              <a:spLocks noChangeShapeType="1"/>
            </p:cNvSpPr>
            <p:nvPr/>
          </p:nvSpPr>
          <p:spPr bwMode="auto">
            <a:xfrm>
              <a:off x="4286" y="3588"/>
              <a:ext cx="24" cy="1"/>
            </a:xfrm>
            <a:prstGeom prst="line">
              <a:avLst/>
            </a:prstGeom>
            <a:noFill/>
            <a:ln w="12700">
              <a:solidFill>
                <a:srgbClr val="000000"/>
              </a:solidFill>
              <a:round/>
              <a:headEnd/>
              <a:tailEnd/>
            </a:ln>
          </p:spPr>
          <p:txBody>
            <a:bodyPr/>
            <a:lstStyle/>
            <a:p>
              <a:endParaRPr lang="en-US"/>
            </a:p>
          </p:txBody>
        </p:sp>
        <p:sp>
          <p:nvSpPr>
            <p:cNvPr id="20583" name="Line 503"/>
            <p:cNvSpPr>
              <a:spLocks noChangeShapeType="1"/>
            </p:cNvSpPr>
            <p:nvPr/>
          </p:nvSpPr>
          <p:spPr bwMode="auto">
            <a:xfrm>
              <a:off x="4286" y="2022"/>
              <a:ext cx="24" cy="1"/>
            </a:xfrm>
            <a:prstGeom prst="line">
              <a:avLst/>
            </a:prstGeom>
            <a:noFill/>
            <a:ln w="12700">
              <a:solidFill>
                <a:srgbClr val="000000"/>
              </a:solidFill>
              <a:round/>
              <a:headEnd/>
              <a:tailEnd/>
            </a:ln>
          </p:spPr>
          <p:txBody>
            <a:bodyPr/>
            <a:lstStyle/>
            <a:p>
              <a:endParaRPr lang="en-US"/>
            </a:p>
          </p:txBody>
        </p:sp>
        <p:sp>
          <p:nvSpPr>
            <p:cNvPr id="20584" name="Line 504"/>
            <p:cNvSpPr>
              <a:spLocks noChangeShapeType="1"/>
            </p:cNvSpPr>
            <p:nvPr/>
          </p:nvSpPr>
          <p:spPr bwMode="auto">
            <a:xfrm>
              <a:off x="4286" y="456"/>
              <a:ext cx="24" cy="1"/>
            </a:xfrm>
            <a:prstGeom prst="line">
              <a:avLst/>
            </a:prstGeom>
            <a:noFill/>
            <a:ln w="12700">
              <a:solidFill>
                <a:srgbClr val="000000"/>
              </a:solidFill>
              <a:round/>
              <a:headEnd/>
              <a:tailEnd/>
            </a:ln>
          </p:spPr>
          <p:txBody>
            <a:bodyPr/>
            <a:lstStyle/>
            <a:p>
              <a:endParaRPr lang="en-US"/>
            </a:p>
          </p:txBody>
        </p:sp>
        <p:sp>
          <p:nvSpPr>
            <p:cNvPr id="20585" name="Line 505"/>
            <p:cNvSpPr>
              <a:spLocks noChangeShapeType="1"/>
            </p:cNvSpPr>
            <p:nvPr/>
          </p:nvSpPr>
          <p:spPr bwMode="auto">
            <a:xfrm>
              <a:off x="4302" y="3275"/>
              <a:ext cx="8" cy="1"/>
            </a:xfrm>
            <a:prstGeom prst="line">
              <a:avLst/>
            </a:prstGeom>
            <a:noFill/>
            <a:ln w="12700">
              <a:solidFill>
                <a:srgbClr val="000000"/>
              </a:solidFill>
              <a:round/>
              <a:headEnd/>
              <a:tailEnd/>
            </a:ln>
          </p:spPr>
          <p:txBody>
            <a:bodyPr/>
            <a:lstStyle/>
            <a:p>
              <a:endParaRPr lang="en-US"/>
            </a:p>
          </p:txBody>
        </p:sp>
        <p:sp>
          <p:nvSpPr>
            <p:cNvPr id="20586" name="Line 506"/>
            <p:cNvSpPr>
              <a:spLocks noChangeShapeType="1"/>
            </p:cNvSpPr>
            <p:nvPr/>
          </p:nvSpPr>
          <p:spPr bwMode="auto">
            <a:xfrm>
              <a:off x="4302" y="2962"/>
              <a:ext cx="8" cy="1"/>
            </a:xfrm>
            <a:prstGeom prst="line">
              <a:avLst/>
            </a:prstGeom>
            <a:noFill/>
            <a:ln w="12700">
              <a:solidFill>
                <a:srgbClr val="000000"/>
              </a:solidFill>
              <a:round/>
              <a:headEnd/>
              <a:tailEnd/>
            </a:ln>
          </p:spPr>
          <p:txBody>
            <a:bodyPr/>
            <a:lstStyle/>
            <a:p>
              <a:endParaRPr lang="en-US"/>
            </a:p>
          </p:txBody>
        </p:sp>
        <p:sp>
          <p:nvSpPr>
            <p:cNvPr id="20587" name="Line 507"/>
            <p:cNvSpPr>
              <a:spLocks noChangeShapeType="1"/>
            </p:cNvSpPr>
            <p:nvPr/>
          </p:nvSpPr>
          <p:spPr bwMode="auto">
            <a:xfrm>
              <a:off x="4302" y="2649"/>
              <a:ext cx="8" cy="1"/>
            </a:xfrm>
            <a:prstGeom prst="line">
              <a:avLst/>
            </a:prstGeom>
            <a:noFill/>
            <a:ln w="12700">
              <a:solidFill>
                <a:srgbClr val="000000"/>
              </a:solidFill>
              <a:round/>
              <a:headEnd/>
              <a:tailEnd/>
            </a:ln>
          </p:spPr>
          <p:txBody>
            <a:bodyPr/>
            <a:lstStyle/>
            <a:p>
              <a:endParaRPr lang="en-US"/>
            </a:p>
          </p:txBody>
        </p:sp>
        <p:sp>
          <p:nvSpPr>
            <p:cNvPr id="20588" name="Line 508"/>
            <p:cNvSpPr>
              <a:spLocks noChangeShapeType="1"/>
            </p:cNvSpPr>
            <p:nvPr/>
          </p:nvSpPr>
          <p:spPr bwMode="auto">
            <a:xfrm>
              <a:off x="4302" y="2335"/>
              <a:ext cx="8" cy="1"/>
            </a:xfrm>
            <a:prstGeom prst="line">
              <a:avLst/>
            </a:prstGeom>
            <a:noFill/>
            <a:ln w="12700">
              <a:solidFill>
                <a:srgbClr val="000000"/>
              </a:solidFill>
              <a:round/>
              <a:headEnd/>
              <a:tailEnd/>
            </a:ln>
          </p:spPr>
          <p:txBody>
            <a:bodyPr/>
            <a:lstStyle/>
            <a:p>
              <a:endParaRPr lang="en-US"/>
            </a:p>
          </p:txBody>
        </p:sp>
        <p:sp>
          <p:nvSpPr>
            <p:cNvPr id="20589" name="Line 509"/>
            <p:cNvSpPr>
              <a:spLocks noChangeShapeType="1"/>
            </p:cNvSpPr>
            <p:nvPr/>
          </p:nvSpPr>
          <p:spPr bwMode="auto">
            <a:xfrm>
              <a:off x="4302" y="2022"/>
              <a:ext cx="8" cy="1"/>
            </a:xfrm>
            <a:prstGeom prst="line">
              <a:avLst/>
            </a:prstGeom>
            <a:noFill/>
            <a:ln w="12700">
              <a:solidFill>
                <a:srgbClr val="000000"/>
              </a:solidFill>
              <a:round/>
              <a:headEnd/>
              <a:tailEnd/>
            </a:ln>
          </p:spPr>
          <p:txBody>
            <a:bodyPr/>
            <a:lstStyle/>
            <a:p>
              <a:endParaRPr lang="en-US"/>
            </a:p>
          </p:txBody>
        </p:sp>
        <p:sp>
          <p:nvSpPr>
            <p:cNvPr id="20590" name="Line 510"/>
            <p:cNvSpPr>
              <a:spLocks noChangeShapeType="1"/>
            </p:cNvSpPr>
            <p:nvPr/>
          </p:nvSpPr>
          <p:spPr bwMode="auto">
            <a:xfrm>
              <a:off x="4302" y="1709"/>
              <a:ext cx="8" cy="1"/>
            </a:xfrm>
            <a:prstGeom prst="line">
              <a:avLst/>
            </a:prstGeom>
            <a:noFill/>
            <a:ln w="12700">
              <a:solidFill>
                <a:srgbClr val="000000"/>
              </a:solidFill>
              <a:round/>
              <a:headEnd/>
              <a:tailEnd/>
            </a:ln>
          </p:spPr>
          <p:txBody>
            <a:bodyPr/>
            <a:lstStyle/>
            <a:p>
              <a:endParaRPr lang="en-US"/>
            </a:p>
          </p:txBody>
        </p:sp>
        <p:sp>
          <p:nvSpPr>
            <p:cNvPr id="20591" name="Line 511"/>
            <p:cNvSpPr>
              <a:spLocks noChangeShapeType="1"/>
            </p:cNvSpPr>
            <p:nvPr/>
          </p:nvSpPr>
          <p:spPr bwMode="auto">
            <a:xfrm>
              <a:off x="4302" y="1396"/>
              <a:ext cx="8" cy="1"/>
            </a:xfrm>
            <a:prstGeom prst="line">
              <a:avLst/>
            </a:prstGeom>
            <a:noFill/>
            <a:ln w="12700">
              <a:solidFill>
                <a:srgbClr val="000000"/>
              </a:solidFill>
              <a:round/>
              <a:headEnd/>
              <a:tailEnd/>
            </a:ln>
          </p:spPr>
          <p:txBody>
            <a:bodyPr/>
            <a:lstStyle/>
            <a:p>
              <a:endParaRPr lang="en-US"/>
            </a:p>
          </p:txBody>
        </p:sp>
        <p:sp>
          <p:nvSpPr>
            <p:cNvPr id="20592" name="Line 512"/>
            <p:cNvSpPr>
              <a:spLocks noChangeShapeType="1"/>
            </p:cNvSpPr>
            <p:nvPr/>
          </p:nvSpPr>
          <p:spPr bwMode="auto">
            <a:xfrm>
              <a:off x="4302" y="1082"/>
              <a:ext cx="8" cy="1"/>
            </a:xfrm>
            <a:prstGeom prst="line">
              <a:avLst/>
            </a:prstGeom>
            <a:noFill/>
            <a:ln w="12700">
              <a:solidFill>
                <a:srgbClr val="000000"/>
              </a:solidFill>
              <a:round/>
              <a:headEnd/>
              <a:tailEnd/>
            </a:ln>
          </p:spPr>
          <p:txBody>
            <a:bodyPr/>
            <a:lstStyle/>
            <a:p>
              <a:endParaRPr lang="en-US"/>
            </a:p>
          </p:txBody>
        </p:sp>
        <p:sp>
          <p:nvSpPr>
            <p:cNvPr id="20593" name="Line 513"/>
            <p:cNvSpPr>
              <a:spLocks noChangeShapeType="1"/>
            </p:cNvSpPr>
            <p:nvPr/>
          </p:nvSpPr>
          <p:spPr bwMode="auto">
            <a:xfrm>
              <a:off x="4302" y="769"/>
              <a:ext cx="8" cy="1"/>
            </a:xfrm>
            <a:prstGeom prst="line">
              <a:avLst/>
            </a:prstGeom>
            <a:noFill/>
            <a:ln w="12700">
              <a:solidFill>
                <a:srgbClr val="000000"/>
              </a:solidFill>
              <a:round/>
              <a:headEnd/>
              <a:tailEnd/>
            </a:ln>
          </p:spPr>
          <p:txBody>
            <a:bodyPr/>
            <a:lstStyle/>
            <a:p>
              <a:endParaRPr lang="en-US"/>
            </a:p>
          </p:txBody>
        </p:sp>
        <p:sp>
          <p:nvSpPr>
            <p:cNvPr id="20594" name="Line 514"/>
            <p:cNvSpPr>
              <a:spLocks noChangeShapeType="1"/>
            </p:cNvSpPr>
            <p:nvPr/>
          </p:nvSpPr>
          <p:spPr bwMode="auto">
            <a:xfrm>
              <a:off x="4302" y="456"/>
              <a:ext cx="8" cy="1"/>
            </a:xfrm>
            <a:prstGeom prst="line">
              <a:avLst/>
            </a:prstGeom>
            <a:noFill/>
            <a:ln w="12700">
              <a:solidFill>
                <a:srgbClr val="000000"/>
              </a:solidFill>
              <a:round/>
              <a:headEnd/>
              <a:tailEnd/>
            </a:ln>
          </p:spPr>
          <p:txBody>
            <a:bodyPr/>
            <a:lstStyle/>
            <a:p>
              <a:endParaRPr lang="en-US"/>
            </a:p>
          </p:txBody>
        </p:sp>
        <p:pic>
          <p:nvPicPr>
            <p:cNvPr id="20595" name="Picture 515" descr="oak%20grove">
              <a:hlinkClick r:id="rId2"/>
            </p:cNvPr>
            <p:cNvPicPr>
              <a:picLocks noChangeAspect="1" noChangeArrowheads="1"/>
            </p:cNvPicPr>
            <p:nvPr/>
          </p:nvPicPr>
          <p:blipFill>
            <a:blip r:embed="rId3" cstate="print"/>
            <a:srcRect/>
            <a:stretch>
              <a:fillRect/>
            </a:stretch>
          </p:blipFill>
          <p:spPr bwMode="auto">
            <a:xfrm>
              <a:off x="4022" y="436"/>
              <a:ext cx="1376" cy="1031"/>
            </a:xfrm>
            <a:prstGeom prst="rect">
              <a:avLst/>
            </a:prstGeom>
            <a:noFill/>
            <a:ln w="50800">
              <a:solidFill>
                <a:srgbClr val="FF0000"/>
              </a:solidFill>
              <a:miter lim="800000"/>
              <a:headEnd/>
              <a:tailEnd/>
            </a:ln>
          </p:spPr>
        </p:pic>
        <p:pic>
          <p:nvPicPr>
            <p:cNvPr id="20596" name="Picture 516" descr="pict07"/>
            <p:cNvPicPr>
              <a:picLocks noChangeAspect="1" noChangeArrowheads="1"/>
            </p:cNvPicPr>
            <p:nvPr/>
          </p:nvPicPr>
          <p:blipFill>
            <a:blip r:embed="rId4" cstate="print"/>
            <a:srcRect/>
            <a:stretch>
              <a:fillRect/>
            </a:stretch>
          </p:blipFill>
          <p:spPr bwMode="auto">
            <a:xfrm>
              <a:off x="295" y="2976"/>
              <a:ext cx="1279" cy="959"/>
            </a:xfrm>
            <a:prstGeom prst="rect">
              <a:avLst/>
            </a:prstGeom>
            <a:noFill/>
            <a:ln w="50800">
              <a:solidFill>
                <a:srgbClr val="339966"/>
              </a:solidFill>
              <a:miter lim="800000"/>
              <a:headEnd/>
              <a:tailEnd/>
            </a:ln>
          </p:spPr>
        </p:pic>
      </p:grpSp>
      <p:sp>
        <p:nvSpPr>
          <p:cNvPr id="516" name="Rectangle 515"/>
          <p:cNvSpPr/>
          <p:nvPr/>
        </p:nvSpPr>
        <p:spPr>
          <a:xfrm rot="-5400000">
            <a:off x="1367617" y="3475429"/>
            <a:ext cx="2717411" cy="338554"/>
          </a:xfrm>
          <a:prstGeom prst="rect">
            <a:avLst/>
          </a:prstGeom>
          <a:solidFill>
            <a:schemeClr val="bg1"/>
          </a:solidFill>
        </p:spPr>
        <p:txBody>
          <a:bodyPr wrap="none">
            <a:spAutoFit/>
          </a:bodyPr>
          <a:lstStyle/>
          <a:p>
            <a:pPr algn="ctr" eaLnBrk="0" hangingPunct="0"/>
            <a:r>
              <a:rPr lang="es-ES" sz="1600" b="1" dirty="0" err="1" smtClean="0"/>
              <a:t>Indice</a:t>
            </a:r>
            <a:r>
              <a:rPr lang="es-ES" sz="1600" b="1" dirty="0" smtClean="0"/>
              <a:t> de enriquecimiento</a:t>
            </a:r>
            <a:endParaRPr lang="en-US" sz="1600" b="1" dirty="0"/>
          </a:p>
        </p:txBody>
      </p:sp>
      <p:sp>
        <p:nvSpPr>
          <p:cNvPr id="517" name="Rectangle 516"/>
          <p:cNvSpPr/>
          <p:nvPr/>
        </p:nvSpPr>
        <p:spPr>
          <a:xfrm>
            <a:off x="4203022" y="6153090"/>
            <a:ext cx="2135521" cy="338554"/>
          </a:xfrm>
          <a:prstGeom prst="rect">
            <a:avLst/>
          </a:prstGeom>
          <a:solidFill>
            <a:schemeClr val="bg1"/>
          </a:solidFill>
        </p:spPr>
        <p:txBody>
          <a:bodyPr wrap="none">
            <a:spAutoFit/>
          </a:bodyPr>
          <a:lstStyle/>
          <a:p>
            <a:pPr algn="ctr" eaLnBrk="0" hangingPunct="0"/>
            <a:r>
              <a:rPr lang="es-ES" sz="1600" b="1" dirty="0" err="1" smtClean="0"/>
              <a:t>Indice</a:t>
            </a:r>
            <a:r>
              <a:rPr lang="es-ES" sz="1600" b="1" dirty="0" smtClean="0"/>
              <a:t> de estructura</a:t>
            </a:r>
            <a:endParaRPr lang="en-US" sz="1600" b="1" dirty="0"/>
          </a:p>
        </p:txBody>
      </p:sp>
    </p:spTree>
    <p:extLst>
      <p:ext uri="{BB962C8B-B14F-4D97-AF65-F5344CB8AC3E}">
        <p14:creationId xmlns:p14="http://schemas.microsoft.com/office/powerpoint/2010/main" val="38870618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ChangeArrowheads="1"/>
          </p:cNvSpPr>
          <p:nvPr/>
        </p:nvSpPr>
        <p:spPr bwMode="auto">
          <a:xfrm>
            <a:off x="0" y="274638"/>
            <a:ext cx="9144000" cy="1143000"/>
          </a:xfrm>
          <a:prstGeom prst="rect">
            <a:avLst/>
          </a:prstGeom>
          <a:noFill/>
          <a:ln w="9525">
            <a:noFill/>
            <a:miter lim="800000"/>
            <a:headEnd/>
            <a:tailEnd/>
          </a:ln>
        </p:spPr>
        <p:txBody>
          <a:bodyPr anchor="ctr"/>
          <a:lstStyle/>
          <a:p>
            <a:pPr algn="ctr"/>
            <a:r>
              <a:rPr lang="es-ES" dirty="0" smtClean="0"/>
              <a:t>Depredación dependiente de la densidad</a:t>
            </a:r>
            <a:endParaRPr lang="es-ES" dirty="0"/>
          </a:p>
        </p:txBody>
      </p:sp>
      <p:pic>
        <p:nvPicPr>
          <p:cNvPr id="3076" name="Picture 3" descr="pict07"/>
          <p:cNvPicPr>
            <a:picLocks noChangeAspect="1" noChangeArrowheads="1"/>
          </p:cNvPicPr>
          <p:nvPr/>
        </p:nvPicPr>
        <p:blipFill>
          <a:blip r:embed="rId4" cstate="print"/>
          <a:srcRect/>
          <a:stretch>
            <a:fillRect/>
          </a:stretch>
        </p:blipFill>
        <p:spPr bwMode="auto">
          <a:xfrm>
            <a:off x="6858000" y="1619250"/>
            <a:ext cx="2030413" cy="1522413"/>
          </a:xfrm>
          <a:prstGeom prst="rect">
            <a:avLst/>
          </a:prstGeom>
          <a:noFill/>
          <a:ln w="50800">
            <a:solidFill>
              <a:srgbClr val="339966"/>
            </a:solidFill>
            <a:miter lim="800000"/>
            <a:headEnd/>
            <a:tailEnd/>
          </a:ln>
        </p:spPr>
      </p:pic>
      <p:pic>
        <p:nvPicPr>
          <p:cNvPr id="3077" name="Picture 4" descr="oak%20grove">
            <a:hlinkClick r:id="rId5"/>
          </p:cNvPr>
          <p:cNvPicPr>
            <a:picLocks noChangeAspect="1" noChangeArrowheads="1"/>
          </p:cNvPicPr>
          <p:nvPr/>
        </p:nvPicPr>
        <p:blipFill>
          <a:blip r:embed="rId6" cstate="print"/>
          <a:srcRect/>
          <a:stretch>
            <a:fillRect/>
          </a:stretch>
        </p:blipFill>
        <p:spPr bwMode="auto">
          <a:xfrm>
            <a:off x="6858000" y="3448050"/>
            <a:ext cx="2184400" cy="1636713"/>
          </a:xfrm>
          <a:prstGeom prst="rect">
            <a:avLst/>
          </a:prstGeom>
          <a:noFill/>
          <a:ln w="50800">
            <a:solidFill>
              <a:srgbClr val="FF0000"/>
            </a:solidFill>
            <a:miter lim="800000"/>
            <a:headEnd/>
            <a:tailEnd/>
          </a:ln>
        </p:spPr>
      </p:pic>
      <p:sp>
        <p:nvSpPr>
          <p:cNvPr id="3083" name="Text Box 12"/>
          <p:cNvSpPr txBox="1">
            <a:spLocks noChangeArrowheads="1"/>
          </p:cNvSpPr>
          <p:nvPr/>
        </p:nvSpPr>
        <p:spPr bwMode="auto">
          <a:xfrm>
            <a:off x="76200" y="6477000"/>
            <a:ext cx="2898775" cy="307975"/>
          </a:xfrm>
          <a:prstGeom prst="rect">
            <a:avLst/>
          </a:prstGeom>
          <a:noFill/>
          <a:ln w="9525">
            <a:solidFill>
              <a:schemeClr val="tx1"/>
            </a:solidFill>
            <a:miter lim="800000"/>
            <a:headEnd/>
            <a:tailEnd/>
          </a:ln>
        </p:spPr>
        <p:txBody>
          <a:bodyPr wrap="none">
            <a:spAutoFit/>
          </a:bodyPr>
          <a:lstStyle/>
          <a:p>
            <a:r>
              <a:rPr lang="en-US" sz="1400"/>
              <a:t>S</a:t>
            </a:r>
            <a:r>
              <a:rPr lang="en-US" sz="1400">
                <a:cs typeface="Arial" pitchFamily="34" charset="0"/>
              </a:rPr>
              <a:t>á</a:t>
            </a:r>
            <a:r>
              <a:rPr lang="en-US" sz="1400"/>
              <a:t>nchez-Moreno and Ferris, 2007</a:t>
            </a:r>
          </a:p>
        </p:txBody>
      </p:sp>
      <p:grpSp>
        <p:nvGrpSpPr>
          <p:cNvPr id="16" name="Group 15"/>
          <p:cNvGrpSpPr/>
          <p:nvPr/>
        </p:nvGrpSpPr>
        <p:grpSpPr>
          <a:xfrm>
            <a:off x="0" y="1619250"/>
            <a:ext cx="6858000" cy="4400550"/>
            <a:chOff x="-304800" y="1619250"/>
            <a:chExt cx="6858000" cy="4400550"/>
          </a:xfrm>
        </p:grpSpPr>
        <p:grpSp>
          <p:nvGrpSpPr>
            <p:cNvPr id="2" name="Group 5"/>
            <p:cNvGrpSpPr>
              <a:grpSpLocks/>
            </p:cNvGrpSpPr>
            <p:nvPr/>
          </p:nvGrpSpPr>
          <p:grpSpPr bwMode="auto">
            <a:xfrm>
              <a:off x="-304800" y="1619250"/>
              <a:ext cx="6858000" cy="4400550"/>
              <a:chOff x="-192" y="1020"/>
              <a:chExt cx="4320" cy="2772"/>
            </a:xfrm>
          </p:grpSpPr>
          <p:graphicFrame>
            <p:nvGraphicFramePr>
              <p:cNvPr id="3074" name="Object 6"/>
              <p:cNvGraphicFramePr>
                <a:graphicFrameLocks noChangeAspect="1"/>
              </p:cNvGraphicFramePr>
              <p:nvPr/>
            </p:nvGraphicFramePr>
            <p:xfrm>
              <a:off x="-192" y="1020"/>
              <a:ext cx="4320" cy="2772"/>
            </p:xfrm>
            <a:graphic>
              <a:graphicData uri="http://schemas.openxmlformats.org/presentationml/2006/ole">
                <mc:AlternateContent xmlns:mc="http://schemas.openxmlformats.org/markup-compatibility/2006">
                  <mc:Choice xmlns:v="urn:schemas-microsoft-com:vml" Requires="v">
                    <p:oleObj spid="_x0000_s92183" name="Worksheet" r:id="rId8" imgW="4162563" imgH="2752562" progId="Excel.Sheet.8">
                      <p:embed/>
                    </p:oleObj>
                  </mc:Choice>
                  <mc:Fallback>
                    <p:oleObj name="Worksheet" r:id="rId8" imgW="4162563" imgH="2752562" progId="Excel.Shee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2" y="1020"/>
                            <a:ext cx="4320" cy="2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85" name="Text Box 7"/>
              <p:cNvSpPr txBox="1">
                <a:spLocks noChangeArrowheads="1"/>
              </p:cNvSpPr>
              <p:nvPr/>
            </p:nvSpPr>
            <p:spPr bwMode="auto">
              <a:xfrm>
                <a:off x="1104" y="3408"/>
                <a:ext cx="2592" cy="192"/>
              </a:xfrm>
              <a:prstGeom prst="rect">
                <a:avLst/>
              </a:prstGeom>
              <a:solidFill>
                <a:schemeClr val="bg1"/>
              </a:solidFill>
              <a:ln w="9525">
                <a:noFill/>
                <a:miter lim="800000"/>
                <a:headEnd/>
                <a:tailEnd/>
              </a:ln>
            </p:spPr>
            <p:txBody>
              <a:bodyPr>
                <a:spAutoFit/>
              </a:bodyPr>
              <a:lstStyle/>
              <a:p>
                <a:pPr>
                  <a:spcBef>
                    <a:spcPct val="50000"/>
                  </a:spcBef>
                </a:pPr>
                <a:r>
                  <a:rPr lang="en-US" sz="1400" b="1"/>
                  <a:t>                    Predator: Prey Ratio</a:t>
                </a:r>
              </a:p>
            </p:txBody>
          </p:sp>
        </p:grpSp>
        <p:sp>
          <p:nvSpPr>
            <p:cNvPr id="13" name="TextBox 12"/>
            <p:cNvSpPr txBox="1"/>
            <p:nvPr/>
          </p:nvSpPr>
          <p:spPr>
            <a:xfrm rot="16200000">
              <a:off x="-1253445" y="3310846"/>
              <a:ext cx="2723823" cy="369332"/>
            </a:xfrm>
            <a:prstGeom prst="rect">
              <a:avLst/>
            </a:prstGeom>
            <a:solidFill>
              <a:schemeClr val="bg1"/>
            </a:solidFill>
          </p:spPr>
          <p:txBody>
            <a:bodyPr wrap="none" rtlCol="0">
              <a:spAutoFit/>
            </a:bodyPr>
            <a:lstStyle/>
            <a:p>
              <a:r>
                <a:rPr lang="es-ES" dirty="0" smtClean="0"/>
                <a:t>  </a:t>
              </a:r>
              <a:r>
                <a:rPr lang="es-ES" dirty="0" err="1" smtClean="0"/>
                <a:t>supresividad</a:t>
              </a:r>
              <a:r>
                <a:rPr lang="es-ES" dirty="0" smtClean="0"/>
                <a:t> del suelo  </a:t>
              </a:r>
              <a:endParaRPr lang="es-ES" dirty="0"/>
            </a:p>
          </p:txBody>
        </p:sp>
        <p:sp>
          <p:nvSpPr>
            <p:cNvPr id="14" name="Rectangle 13"/>
            <p:cNvSpPr/>
            <p:nvPr/>
          </p:nvSpPr>
          <p:spPr>
            <a:xfrm>
              <a:off x="1752600" y="5410200"/>
              <a:ext cx="3711272" cy="369332"/>
            </a:xfrm>
            <a:prstGeom prst="rect">
              <a:avLst/>
            </a:prstGeom>
            <a:solidFill>
              <a:schemeClr val="bg1"/>
            </a:solidFill>
          </p:spPr>
          <p:txBody>
            <a:bodyPr wrap="none">
              <a:spAutoFit/>
            </a:bodyPr>
            <a:lstStyle/>
            <a:p>
              <a:r>
                <a:rPr lang="es-ES" dirty="0" smtClean="0"/>
                <a:t>Relación de presa y depredadores</a:t>
              </a:r>
              <a:endParaRPr lang="es-ES" dirty="0"/>
            </a:p>
          </p:txBody>
        </p:sp>
      </p:grpSp>
      <p:sp>
        <p:nvSpPr>
          <p:cNvPr id="3081" name="Oval 10"/>
          <p:cNvSpPr>
            <a:spLocks noChangeArrowheads="1"/>
          </p:cNvSpPr>
          <p:nvPr/>
        </p:nvSpPr>
        <p:spPr bwMode="auto">
          <a:xfrm>
            <a:off x="1066800" y="4572000"/>
            <a:ext cx="1728788" cy="914400"/>
          </a:xfrm>
          <a:prstGeom prst="ellipse">
            <a:avLst/>
          </a:prstGeom>
          <a:noFill/>
          <a:ln w="9525">
            <a:solidFill>
              <a:srgbClr val="FF0000"/>
            </a:solidFill>
            <a:round/>
            <a:headEnd/>
            <a:tailEnd/>
          </a:ln>
        </p:spPr>
        <p:txBody>
          <a:bodyPr wrap="none" anchor="ctr"/>
          <a:lstStyle/>
          <a:p>
            <a:endParaRPr lang="en-US"/>
          </a:p>
        </p:txBody>
      </p:sp>
      <p:sp>
        <p:nvSpPr>
          <p:cNvPr id="15" name="Oval 10"/>
          <p:cNvSpPr>
            <a:spLocks noChangeArrowheads="1"/>
          </p:cNvSpPr>
          <p:nvPr/>
        </p:nvSpPr>
        <p:spPr bwMode="auto">
          <a:xfrm>
            <a:off x="4748212" y="4572000"/>
            <a:ext cx="1728788" cy="914400"/>
          </a:xfrm>
          <a:prstGeom prst="ellipse">
            <a:avLst/>
          </a:prstGeom>
          <a:noFill/>
          <a:ln w="9525">
            <a:solidFill>
              <a:srgbClr val="FF0000"/>
            </a:solidFill>
            <a:round/>
            <a:headEnd/>
            <a:tailEnd/>
          </a:ln>
        </p:spPr>
        <p:txBody>
          <a:bodyPr wrap="none" anchor="ctr"/>
          <a:lstStyle/>
          <a:p>
            <a:endParaRPr lang="en-US"/>
          </a:p>
        </p:txBody>
      </p:sp>
      <p:sp>
        <p:nvSpPr>
          <p:cNvPr id="3079" name="Line 8"/>
          <p:cNvSpPr>
            <a:spLocks noChangeShapeType="1"/>
          </p:cNvSpPr>
          <p:nvPr/>
        </p:nvSpPr>
        <p:spPr bwMode="auto">
          <a:xfrm flipH="1">
            <a:off x="2590800" y="2533650"/>
            <a:ext cx="4191000" cy="2190750"/>
          </a:xfrm>
          <a:prstGeom prst="line">
            <a:avLst/>
          </a:prstGeom>
          <a:noFill/>
          <a:ln w="9525">
            <a:solidFill>
              <a:srgbClr val="FF0000"/>
            </a:solidFill>
            <a:round/>
            <a:headEnd/>
            <a:tailEnd type="triangle" w="med" len="med"/>
          </a:ln>
        </p:spPr>
        <p:txBody>
          <a:bodyPr/>
          <a:lstStyle/>
          <a:p>
            <a:endParaRPr lang="en-US"/>
          </a:p>
        </p:txBody>
      </p:sp>
      <p:sp>
        <p:nvSpPr>
          <p:cNvPr id="3080" name="Line 9"/>
          <p:cNvSpPr>
            <a:spLocks noChangeShapeType="1"/>
          </p:cNvSpPr>
          <p:nvPr/>
        </p:nvSpPr>
        <p:spPr bwMode="auto">
          <a:xfrm flipH="1">
            <a:off x="6019800" y="4133850"/>
            <a:ext cx="814388" cy="514350"/>
          </a:xfrm>
          <a:prstGeom prst="line">
            <a:avLst/>
          </a:prstGeom>
          <a:noFill/>
          <a:ln w="9525">
            <a:solidFill>
              <a:srgbClr val="339966"/>
            </a:solidFill>
            <a:round/>
            <a:headEnd/>
            <a:tailEnd type="triangle" w="med" len="med"/>
          </a:ln>
        </p:spPr>
        <p:txBody>
          <a:bodyPr/>
          <a:lstStyle/>
          <a:p>
            <a:endParaRPr lang="en-US"/>
          </a:p>
        </p:txBody>
      </p:sp>
    </p:spTree>
    <p:extLst>
      <p:ext uri="{BB962C8B-B14F-4D97-AF65-F5344CB8AC3E}">
        <p14:creationId xmlns:p14="http://schemas.microsoft.com/office/powerpoint/2010/main" val="37984358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2"/>
          <p:cNvSpPr>
            <a:spLocks noGrp="1" noChangeArrowheads="1"/>
          </p:cNvSpPr>
          <p:nvPr>
            <p:ph type="title"/>
          </p:nvPr>
        </p:nvSpPr>
        <p:spPr>
          <a:xfrm>
            <a:off x="484952" y="0"/>
            <a:ext cx="7996238" cy="1143000"/>
          </a:xfrm>
        </p:spPr>
        <p:txBody>
          <a:bodyPr/>
          <a:lstStyle/>
          <a:p>
            <a:r>
              <a:rPr lang="es-ES" sz="2400" dirty="0" smtClean="0"/>
              <a:t>Lo mismo </a:t>
            </a:r>
            <a:r>
              <a:rPr lang="es-ES" sz="2400" dirty="0"/>
              <a:t>papel, </a:t>
            </a:r>
            <a:r>
              <a:rPr lang="es-ES" sz="2400" dirty="0" smtClean="0"/>
              <a:t>actores diferentes </a:t>
            </a:r>
            <a:r>
              <a:rPr lang="es-ES" sz="2400" dirty="0"/>
              <a:t>- efectos de sucesión</a:t>
            </a:r>
            <a:endParaRPr lang="en-US" sz="2400" dirty="0">
              <a:latin typeface="Arial" pitchFamily="34" charset="0"/>
            </a:endParaRPr>
          </a:p>
        </p:txBody>
      </p:sp>
      <p:grpSp>
        <p:nvGrpSpPr>
          <p:cNvPr id="2" name="Group 12"/>
          <p:cNvGrpSpPr>
            <a:grpSpLocks/>
          </p:cNvGrpSpPr>
          <p:nvPr/>
        </p:nvGrpSpPr>
        <p:grpSpPr bwMode="auto">
          <a:xfrm>
            <a:off x="457200" y="1066800"/>
            <a:ext cx="3892550" cy="4419600"/>
            <a:chOff x="295" y="967"/>
            <a:chExt cx="2452" cy="2784"/>
          </a:xfrm>
        </p:grpSpPr>
        <p:pic>
          <p:nvPicPr>
            <p:cNvPr id="4270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 y="2432"/>
              <a:ext cx="1814" cy="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70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 y="981"/>
              <a:ext cx="1814" cy="1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7013" name="AutoShape 5"/>
            <p:cNvSpPr>
              <a:spLocks noChangeArrowheads="1"/>
            </p:cNvSpPr>
            <p:nvPr/>
          </p:nvSpPr>
          <p:spPr bwMode="auto">
            <a:xfrm rot="4867829">
              <a:off x="1772" y="2020"/>
              <a:ext cx="1316" cy="635"/>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799 w 21600"/>
                <a:gd name="T5" fmla="*/ 0 h 21600"/>
                <a:gd name="T6" fmla="*/ 2700 w 21600"/>
                <a:gd name="T7" fmla="*/ 10800 h 21600"/>
                <a:gd name="T8" fmla="*/ 10799 w 21600"/>
                <a:gd name="T9" fmla="*/ 5400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16" name="Text Box 8"/>
            <p:cNvSpPr txBox="1">
              <a:spLocks noChangeArrowheads="1"/>
            </p:cNvSpPr>
            <p:nvPr/>
          </p:nvSpPr>
          <p:spPr bwMode="auto">
            <a:xfrm>
              <a:off x="1591" y="967"/>
              <a:ext cx="358"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t>June</a:t>
              </a:r>
            </a:p>
          </p:txBody>
        </p:sp>
        <p:sp>
          <p:nvSpPr>
            <p:cNvPr id="427017" name="Text Box 9"/>
            <p:cNvSpPr txBox="1">
              <a:spLocks noChangeArrowheads="1"/>
            </p:cNvSpPr>
            <p:nvPr/>
          </p:nvSpPr>
          <p:spPr bwMode="auto">
            <a:xfrm>
              <a:off x="1591" y="3559"/>
              <a:ext cx="513"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dirty="0"/>
                <a:t>October</a:t>
              </a:r>
            </a:p>
          </p:txBody>
        </p:sp>
      </p:grpSp>
      <p:sp>
        <p:nvSpPr>
          <p:cNvPr id="427019" name="Rectangle 11"/>
          <p:cNvSpPr>
            <a:spLocks noChangeArrowheads="1"/>
          </p:cNvSpPr>
          <p:nvPr/>
        </p:nvSpPr>
        <p:spPr bwMode="auto">
          <a:xfrm>
            <a:off x="0" y="1200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3" name="Group 13"/>
          <p:cNvGrpSpPr>
            <a:grpSpLocks/>
          </p:cNvGrpSpPr>
          <p:nvPr/>
        </p:nvGrpSpPr>
        <p:grpSpPr bwMode="auto">
          <a:xfrm>
            <a:off x="3286698" y="1577975"/>
            <a:ext cx="5825798" cy="4687888"/>
            <a:chOff x="2007" y="1008"/>
            <a:chExt cx="3751" cy="2953"/>
          </a:xfrm>
        </p:grpSpPr>
        <p:sp>
          <p:nvSpPr>
            <p:cNvPr id="427022" name="AutoShape 14"/>
            <p:cNvSpPr>
              <a:spLocks noChangeArrowheads="1"/>
            </p:cNvSpPr>
            <p:nvPr/>
          </p:nvSpPr>
          <p:spPr bwMode="auto">
            <a:xfrm rot="4867829">
              <a:off x="2503" y="2179"/>
              <a:ext cx="1266" cy="579"/>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799 w 21600"/>
                <a:gd name="T5" fmla="*/ 0 h 21600"/>
                <a:gd name="T6" fmla="*/ 2700 w 21600"/>
                <a:gd name="T7" fmla="*/ 10800 h 21600"/>
                <a:gd name="T8" fmla="*/ 10799 w 21600"/>
                <a:gd name="T9" fmla="*/ 5400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23" name="Text Box 15"/>
            <p:cNvSpPr txBox="1">
              <a:spLocks noChangeArrowheads="1"/>
            </p:cNvSpPr>
            <p:nvPr/>
          </p:nvSpPr>
          <p:spPr bwMode="auto">
            <a:xfrm>
              <a:off x="3467" y="1225"/>
              <a:ext cx="211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1800"/>
                <a:t>Tardigrades / suppressiveness </a:t>
              </a:r>
            </a:p>
            <a:p>
              <a:pPr eaLnBrk="1" hangingPunct="1"/>
              <a:r>
                <a:rPr lang="en-US" sz="1800"/>
                <a:t>R = 0.59, p &lt; 0.05</a:t>
              </a:r>
            </a:p>
          </p:txBody>
        </p:sp>
        <p:sp>
          <p:nvSpPr>
            <p:cNvPr id="427024" name="AutoShape 16"/>
            <p:cNvSpPr>
              <a:spLocks noChangeAspect="1" noChangeArrowheads="1" noTextEdit="1"/>
            </p:cNvSpPr>
            <p:nvPr/>
          </p:nvSpPr>
          <p:spPr bwMode="auto">
            <a:xfrm>
              <a:off x="2100" y="1008"/>
              <a:ext cx="3655" cy="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4" name="Group 17"/>
            <p:cNvGrpSpPr>
              <a:grpSpLocks/>
            </p:cNvGrpSpPr>
            <p:nvPr/>
          </p:nvGrpSpPr>
          <p:grpSpPr bwMode="auto">
            <a:xfrm>
              <a:off x="2007" y="1008"/>
              <a:ext cx="3751" cy="2894"/>
              <a:chOff x="1418" y="845"/>
              <a:chExt cx="4111" cy="3009"/>
            </a:xfrm>
          </p:grpSpPr>
          <p:sp>
            <p:nvSpPr>
              <p:cNvPr id="427026" name="Rectangle 18"/>
              <p:cNvSpPr>
                <a:spLocks noChangeArrowheads="1"/>
              </p:cNvSpPr>
              <p:nvPr/>
            </p:nvSpPr>
            <p:spPr bwMode="auto">
              <a:xfrm>
                <a:off x="1418" y="845"/>
                <a:ext cx="4111" cy="300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27027" name="Rectangle 19"/>
              <p:cNvSpPr>
                <a:spLocks noChangeArrowheads="1"/>
              </p:cNvSpPr>
              <p:nvPr/>
            </p:nvSpPr>
            <p:spPr bwMode="auto">
              <a:xfrm>
                <a:off x="1943" y="916"/>
                <a:ext cx="3497" cy="25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427028" name="Oval 20"/>
            <p:cNvSpPr>
              <a:spLocks noChangeArrowheads="1"/>
            </p:cNvSpPr>
            <p:nvPr/>
          </p:nvSpPr>
          <p:spPr bwMode="auto">
            <a:xfrm>
              <a:off x="2909" y="3137"/>
              <a:ext cx="29" cy="31"/>
            </a:xfrm>
            <a:prstGeom prst="ellipse">
              <a:avLst/>
            </a:prstGeom>
            <a:solidFill>
              <a:srgbClr val="F96604"/>
            </a:solidFill>
            <a:ln w="0">
              <a:solidFill>
                <a:srgbClr val="F96604"/>
              </a:solidFill>
              <a:round/>
              <a:headEnd/>
              <a:tailEnd/>
            </a:ln>
          </p:spPr>
          <p:txBody>
            <a:bodyPr/>
            <a:lstStyle/>
            <a:p>
              <a:endParaRPr lang="en-US"/>
            </a:p>
          </p:txBody>
        </p:sp>
        <p:grpSp>
          <p:nvGrpSpPr>
            <p:cNvPr id="5" name="Group 21"/>
            <p:cNvGrpSpPr>
              <a:grpSpLocks/>
            </p:cNvGrpSpPr>
            <p:nvPr/>
          </p:nvGrpSpPr>
          <p:grpSpPr bwMode="auto">
            <a:xfrm>
              <a:off x="5650" y="1076"/>
              <a:ext cx="18" cy="2482"/>
              <a:chOff x="5408" y="916"/>
              <a:chExt cx="20" cy="2580"/>
            </a:xfrm>
          </p:grpSpPr>
          <p:sp>
            <p:nvSpPr>
              <p:cNvPr id="427030" name="Line 22"/>
              <p:cNvSpPr>
                <a:spLocks noChangeShapeType="1"/>
              </p:cNvSpPr>
              <p:nvPr/>
            </p:nvSpPr>
            <p:spPr bwMode="auto">
              <a:xfrm>
                <a:off x="5427" y="3476"/>
                <a:ext cx="1" cy="19"/>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31" name="Line 23"/>
              <p:cNvSpPr>
                <a:spLocks noChangeShapeType="1"/>
              </p:cNvSpPr>
              <p:nvPr/>
            </p:nvSpPr>
            <p:spPr bwMode="auto">
              <a:xfrm>
                <a:off x="5427" y="3489"/>
                <a:ext cx="1" cy="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32" name="Line 24"/>
              <p:cNvSpPr>
                <a:spLocks noChangeShapeType="1"/>
              </p:cNvSpPr>
              <p:nvPr/>
            </p:nvSpPr>
            <p:spPr bwMode="auto">
              <a:xfrm flipV="1">
                <a:off x="5427" y="916"/>
                <a:ext cx="1" cy="19"/>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33" name="Line 25"/>
              <p:cNvSpPr>
                <a:spLocks noChangeShapeType="1"/>
              </p:cNvSpPr>
              <p:nvPr/>
            </p:nvSpPr>
            <p:spPr bwMode="auto">
              <a:xfrm flipH="1">
                <a:off x="5420" y="922"/>
                <a:ext cx="7" cy="13"/>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34" name="Line 26"/>
              <p:cNvSpPr>
                <a:spLocks noChangeShapeType="1"/>
              </p:cNvSpPr>
              <p:nvPr/>
            </p:nvSpPr>
            <p:spPr bwMode="auto">
              <a:xfrm flipV="1">
                <a:off x="5427" y="916"/>
                <a:ext cx="1" cy="2579"/>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35" name="Line 27"/>
              <p:cNvSpPr>
                <a:spLocks noChangeShapeType="1"/>
              </p:cNvSpPr>
              <p:nvPr/>
            </p:nvSpPr>
            <p:spPr bwMode="auto">
              <a:xfrm>
                <a:off x="5408" y="3495"/>
                <a:ext cx="19"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36" name="Line 28"/>
              <p:cNvSpPr>
                <a:spLocks noChangeShapeType="1"/>
              </p:cNvSpPr>
              <p:nvPr/>
            </p:nvSpPr>
            <p:spPr bwMode="auto">
              <a:xfrm>
                <a:off x="5408" y="3208"/>
                <a:ext cx="19"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37" name="Line 29"/>
              <p:cNvSpPr>
                <a:spLocks noChangeShapeType="1"/>
              </p:cNvSpPr>
              <p:nvPr/>
            </p:nvSpPr>
            <p:spPr bwMode="auto">
              <a:xfrm>
                <a:off x="5408" y="2922"/>
                <a:ext cx="19"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38" name="Line 30"/>
              <p:cNvSpPr>
                <a:spLocks noChangeShapeType="1"/>
              </p:cNvSpPr>
              <p:nvPr/>
            </p:nvSpPr>
            <p:spPr bwMode="auto">
              <a:xfrm>
                <a:off x="5408" y="2635"/>
                <a:ext cx="19"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39" name="Line 31"/>
              <p:cNvSpPr>
                <a:spLocks noChangeShapeType="1"/>
              </p:cNvSpPr>
              <p:nvPr/>
            </p:nvSpPr>
            <p:spPr bwMode="auto">
              <a:xfrm>
                <a:off x="5408" y="2349"/>
                <a:ext cx="19"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40" name="Line 32"/>
              <p:cNvSpPr>
                <a:spLocks noChangeShapeType="1"/>
              </p:cNvSpPr>
              <p:nvPr/>
            </p:nvSpPr>
            <p:spPr bwMode="auto">
              <a:xfrm>
                <a:off x="5408" y="2062"/>
                <a:ext cx="19"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41" name="Line 33"/>
              <p:cNvSpPr>
                <a:spLocks noChangeShapeType="1"/>
              </p:cNvSpPr>
              <p:nvPr/>
            </p:nvSpPr>
            <p:spPr bwMode="auto">
              <a:xfrm>
                <a:off x="5408" y="1775"/>
                <a:ext cx="19"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42" name="Line 34"/>
              <p:cNvSpPr>
                <a:spLocks noChangeShapeType="1"/>
              </p:cNvSpPr>
              <p:nvPr/>
            </p:nvSpPr>
            <p:spPr bwMode="auto">
              <a:xfrm>
                <a:off x="5408" y="1489"/>
                <a:ext cx="19"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43" name="Line 35"/>
              <p:cNvSpPr>
                <a:spLocks noChangeShapeType="1"/>
              </p:cNvSpPr>
              <p:nvPr/>
            </p:nvSpPr>
            <p:spPr bwMode="auto">
              <a:xfrm>
                <a:off x="5408" y="1202"/>
                <a:ext cx="19"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44" name="Line 36"/>
              <p:cNvSpPr>
                <a:spLocks noChangeShapeType="1"/>
              </p:cNvSpPr>
              <p:nvPr/>
            </p:nvSpPr>
            <p:spPr bwMode="auto">
              <a:xfrm>
                <a:off x="5408" y="916"/>
                <a:ext cx="19"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45" name="Line 37"/>
              <p:cNvSpPr>
                <a:spLocks noChangeShapeType="1"/>
              </p:cNvSpPr>
              <p:nvPr/>
            </p:nvSpPr>
            <p:spPr bwMode="auto">
              <a:xfrm>
                <a:off x="5420" y="3438"/>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46" name="Line 38"/>
              <p:cNvSpPr>
                <a:spLocks noChangeShapeType="1"/>
              </p:cNvSpPr>
              <p:nvPr/>
            </p:nvSpPr>
            <p:spPr bwMode="auto">
              <a:xfrm>
                <a:off x="5420" y="3380"/>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47" name="Line 39"/>
              <p:cNvSpPr>
                <a:spLocks noChangeShapeType="1"/>
              </p:cNvSpPr>
              <p:nvPr/>
            </p:nvSpPr>
            <p:spPr bwMode="auto">
              <a:xfrm>
                <a:off x="5420" y="3323"/>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48" name="Line 40"/>
              <p:cNvSpPr>
                <a:spLocks noChangeShapeType="1"/>
              </p:cNvSpPr>
              <p:nvPr/>
            </p:nvSpPr>
            <p:spPr bwMode="auto">
              <a:xfrm>
                <a:off x="5420" y="3266"/>
                <a:ext cx="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49" name="Line 41"/>
              <p:cNvSpPr>
                <a:spLocks noChangeShapeType="1"/>
              </p:cNvSpPr>
              <p:nvPr/>
            </p:nvSpPr>
            <p:spPr bwMode="auto">
              <a:xfrm>
                <a:off x="5420" y="3208"/>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50" name="Line 42"/>
              <p:cNvSpPr>
                <a:spLocks noChangeShapeType="1"/>
              </p:cNvSpPr>
              <p:nvPr/>
            </p:nvSpPr>
            <p:spPr bwMode="auto">
              <a:xfrm>
                <a:off x="5420" y="3151"/>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51" name="Line 43"/>
              <p:cNvSpPr>
                <a:spLocks noChangeShapeType="1"/>
              </p:cNvSpPr>
              <p:nvPr/>
            </p:nvSpPr>
            <p:spPr bwMode="auto">
              <a:xfrm>
                <a:off x="5420" y="3094"/>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52" name="Line 44"/>
              <p:cNvSpPr>
                <a:spLocks noChangeShapeType="1"/>
              </p:cNvSpPr>
              <p:nvPr/>
            </p:nvSpPr>
            <p:spPr bwMode="auto">
              <a:xfrm>
                <a:off x="5420" y="3037"/>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53" name="Line 45"/>
              <p:cNvSpPr>
                <a:spLocks noChangeShapeType="1"/>
              </p:cNvSpPr>
              <p:nvPr/>
            </p:nvSpPr>
            <p:spPr bwMode="auto">
              <a:xfrm>
                <a:off x="5420" y="2979"/>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54" name="Line 46"/>
              <p:cNvSpPr>
                <a:spLocks noChangeShapeType="1"/>
              </p:cNvSpPr>
              <p:nvPr/>
            </p:nvSpPr>
            <p:spPr bwMode="auto">
              <a:xfrm>
                <a:off x="5420" y="2922"/>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55" name="Line 47"/>
              <p:cNvSpPr>
                <a:spLocks noChangeShapeType="1"/>
              </p:cNvSpPr>
              <p:nvPr/>
            </p:nvSpPr>
            <p:spPr bwMode="auto">
              <a:xfrm>
                <a:off x="5420" y="2865"/>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56" name="Line 48"/>
              <p:cNvSpPr>
                <a:spLocks noChangeShapeType="1"/>
              </p:cNvSpPr>
              <p:nvPr/>
            </p:nvSpPr>
            <p:spPr bwMode="auto">
              <a:xfrm>
                <a:off x="5420" y="2807"/>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57" name="Line 49"/>
              <p:cNvSpPr>
                <a:spLocks noChangeShapeType="1"/>
              </p:cNvSpPr>
              <p:nvPr/>
            </p:nvSpPr>
            <p:spPr bwMode="auto">
              <a:xfrm>
                <a:off x="5420" y="2750"/>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58" name="Line 50"/>
              <p:cNvSpPr>
                <a:spLocks noChangeShapeType="1"/>
              </p:cNvSpPr>
              <p:nvPr/>
            </p:nvSpPr>
            <p:spPr bwMode="auto">
              <a:xfrm>
                <a:off x="5420" y="2693"/>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59" name="Line 51"/>
              <p:cNvSpPr>
                <a:spLocks noChangeShapeType="1"/>
              </p:cNvSpPr>
              <p:nvPr/>
            </p:nvSpPr>
            <p:spPr bwMode="auto">
              <a:xfrm>
                <a:off x="5420" y="2635"/>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60" name="Line 52"/>
              <p:cNvSpPr>
                <a:spLocks noChangeShapeType="1"/>
              </p:cNvSpPr>
              <p:nvPr/>
            </p:nvSpPr>
            <p:spPr bwMode="auto">
              <a:xfrm>
                <a:off x="5420" y="2578"/>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61" name="Line 53"/>
              <p:cNvSpPr>
                <a:spLocks noChangeShapeType="1"/>
              </p:cNvSpPr>
              <p:nvPr/>
            </p:nvSpPr>
            <p:spPr bwMode="auto">
              <a:xfrm>
                <a:off x="5420" y="2521"/>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62" name="Line 54"/>
              <p:cNvSpPr>
                <a:spLocks noChangeShapeType="1"/>
              </p:cNvSpPr>
              <p:nvPr/>
            </p:nvSpPr>
            <p:spPr bwMode="auto">
              <a:xfrm>
                <a:off x="5420" y="2463"/>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63" name="Line 55"/>
              <p:cNvSpPr>
                <a:spLocks noChangeShapeType="1"/>
              </p:cNvSpPr>
              <p:nvPr/>
            </p:nvSpPr>
            <p:spPr bwMode="auto">
              <a:xfrm>
                <a:off x="5420" y="2406"/>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64" name="Line 56"/>
              <p:cNvSpPr>
                <a:spLocks noChangeShapeType="1"/>
              </p:cNvSpPr>
              <p:nvPr/>
            </p:nvSpPr>
            <p:spPr bwMode="auto">
              <a:xfrm>
                <a:off x="5420" y="2349"/>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65" name="Line 57"/>
              <p:cNvSpPr>
                <a:spLocks noChangeShapeType="1"/>
              </p:cNvSpPr>
              <p:nvPr/>
            </p:nvSpPr>
            <p:spPr bwMode="auto">
              <a:xfrm>
                <a:off x="5420" y="2291"/>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66" name="Line 58"/>
              <p:cNvSpPr>
                <a:spLocks noChangeShapeType="1"/>
              </p:cNvSpPr>
              <p:nvPr/>
            </p:nvSpPr>
            <p:spPr bwMode="auto">
              <a:xfrm>
                <a:off x="5420" y="2234"/>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67" name="Line 59"/>
              <p:cNvSpPr>
                <a:spLocks noChangeShapeType="1"/>
              </p:cNvSpPr>
              <p:nvPr/>
            </p:nvSpPr>
            <p:spPr bwMode="auto">
              <a:xfrm>
                <a:off x="5420" y="2177"/>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68" name="Line 60"/>
              <p:cNvSpPr>
                <a:spLocks noChangeShapeType="1"/>
              </p:cNvSpPr>
              <p:nvPr/>
            </p:nvSpPr>
            <p:spPr bwMode="auto">
              <a:xfrm>
                <a:off x="5420" y="2119"/>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69" name="Line 61"/>
              <p:cNvSpPr>
                <a:spLocks noChangeShapeType="1"/>
              </p:cNvSpPr>
              <p:nvPr/>
            </p:nvSpPr>
            <p:spPr bwMode="auto">
              <a:xfrm>
                <a:off x="5420" y="2062"/>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70" name="Line 62"/>
              <p:cNvSpPr>
                <a:spLocks noChangeShapeType="1"/>
              </p:cNvSpPr>
              <p:nvPr/>
            </p:nvSpPr>
            <p:spPr bwMode="auto">
              <a:xfrm>
                <a:off x="5420" y="2005"/>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71" name="Line 63"/>
              <p:cNvSpPr>
                <a:spLocks noChangeShapeType="1"/>
              </p:cNvSpPr>
              <p:nvPr/>
            </p:nvSpPr>
            <p:spPr bwMode="auto">
              <a:xfrm>
                <a:off x="5420" y="1947"/>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72" name="Line 64"/>
              <p:cNvSpPr>
                <a:spLocks noChangeShapeType="1"/>
              </p:cNvSpPr>
              <p:nvPr/>
            </p:nvSpPr>
            <p:spPr bwMode="auto">
              <a:xfrm>
                <a:off x="5420" y="1890"/>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73" name="Line 65"/>
              <p:cNvSpPr>
                <a:spLocks noChangeShapeType="1"/>
              </p:cNvSpPr>
              <p:nvPr/>
            </p:nvSpPr>
            <p:spPr bwMode="auto">
              <a:xfrm>
                <a:off x="5420" y="1833"/>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74" name="Line 66"/>
              <p:cNvSpPr>
                <a:spLocks noChangeShapeType="1"/>
              </p:cNvSpPr>
              <p:nvPr/>
            </p:nvSpPr>
            <p:spPr bwMode="auto">
              <a:xfrm>
                <a:off x="5420" y="1775"/>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75" name="Line 67"/>
              <p:cNvSpPr>
                <a:spLocks noChangeShapeType="1"/>
              </p:cNvSpPr>
              <p:nvPr/>
            </p:nvSpPr>
            <p:spPr bwMode="auto">
              <a:xfrm>
                <a:off x="5420" y="1718"/>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76" name="Line 68"/>
              <p:cNvSpPr>
                <a:spLocks noChangeShapeType="1"/>
              </p:cNvSpPr>
              <p:nvPr/>
            </p:nvSpPr>
            <p:spPr bwMode="auto">
              <a:xfrm>
                <a:off x="5420" y="1661"/>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77" name="Line 69"/>
              <p:cNvSpPr>
                <a:spLocks noChangeShapeType="1"/>
              </p:cNvSpPr>
              <p:nvPr/>
            </p:nvSpPr>
            <p:spPr bwMode="auto">
              <a:xfrm>
                <a:off x="5420" y="1603"/>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78" name="Line 70"/>
              <p:cNvSpPr>
                <a:spLocks noChangeShapeType="1"/>
              </p:cNvSpPr>
              <p:nvPr/>
            </p:nvSpPr>
            <p:spPr bwMode="auto">
              <a:xfrm>
                <a:off x="5420" y="1546"/>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79" name="Line 71"/>
              <p:cNvSpPr>
                <a:spLocks noChangeShapeType="1"/>
              </p:cNvSpPr>
              <p:nvPr/>
            </p:nvSpPr>
            <p:spPr bwMode="auto">
              <a:xfrm>
                <a:off x="5420" y="1489"/>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80" name="Line 72"/>
              <p:cNvSpPr>
                <a:spLocks noChangeShapeType="1"/>
              </p:cNvSpPr>
              <p:nvPr/>
            </p:nvSpPr>
            <p:spPr bwMode="auto">
              <a:xfrm>
                <a:off x="5420" y="1431"/>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81" name="Line 73"/>
              <p:cNvSpPr>
                <a:spLocks noChangeShapeType="1"/>
              </p:cNvSpPr>
              <p:nvPr/>
            </p:nvSpPr>
            <p:spPr bwMode="auto">
              <a:xfrm>
                <a:off x="5420" y="1374"/>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82" name="Line 74"/>
              <p:cNvSpPr>
                <a:spLocks noChangeShapeType="1"/>
              </p:cNvSpPr>
              <p:nvPr/>
            </p:nvSpPr>
            <p:spPr bwMode="auto">
              <a:xfrm>
                <a:off x="5420" y="1317"/>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83" name="Line 75"/>
              <p:cNvSpPr>
                <a:spLocks noChangeShapeType="1"/>
              </p:cNvSpPr>
              <p:nvPr/>
            </p:nvSpPr>
            <p:spPr bwMode="auto">
              <a:xfrm>
                <a:off x="5420" y="1260"/>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84" name="Line 76"/>
              <p:cNvSpPr>
                <a:spLocks noChangeShapeType="1"/>
              </p:cNvSpPr>
              <p:nvPr/>
            </p:nvSpPr>
            <p:spPr bwMode="auto">
              <a:xfrm>
                <a:off x="5420" y="1202"/>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85" name="Line 77"/>
              <p:cNvSpPr>
                <a:spLocks noChangeShapeType="1"/>
              </p:cNvSpPr>
              <p:nvPr/>
            </p:nvSpPr>
            <p:spPr bwMode="auto">
              <a:xfrm>
                <a:off x="5420" y="1145"/>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86" name="Line 78"/>
              <p:cNvSpPr>
                <a:spLocks noChangeShapeType="1"/>
              </p:cNvSpPr>
              <p:nvPr/>
            </p:nvSpPr>
            <p:spPr bwMode="auto">
              <a:xfrm flipV="1">
                <a:off x="5420" y="1071"/>
                <a:ext cx="0" cy="1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87" name="Line 79"/>
              <p:cNvSpPr>
                <a:spLocks noChangeShapeType="1"/>
              </p:cNvSpPr>
              <p:nvPr/>
            </p:nvSpPr>
            <p:spPr bwMode="auto">
              <a:xfrm>
                <a:off x="5420" y="1030"/>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88" name="Line 80"/>
              <p:cNvSpPr>
                <a:spLocks noChangeShapeType="1"/>
              </p:cNvSpPr>
              <p:nvPr/>
            </p:nvSpPr>
            <p:spPr bwMode="auto">
              <a:xfrm>
                <a:off x="5420" y="973"/>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89" name="Line 81"/>
              <p:cNvSpPr>
                <a:spLocks noChangeShapeType="1"/>
              </p:cNvSpPr>
              <p:nvPr/>
            </p:nvSpPr>
            <p:spPr bwMode="auto">
              <a:xfrm>
                <a:off x="5420" y="916"/>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27090" name="Freeform 82"/>
            <p:cNvSpPr>
              <a:spLocks/>
            </p:cNvSpPr>
            <p:nvPr/>
          </p:nvSpPr>
          <p:spPr bwMode="auto">
            <a:xfrm>
              <a:off x="2466" y="1926"/>
              <a:ext cx="3180" cy="1266"/>
            </a:xfrm>
            <a:custGeom>
              <a:avLst/>
              <a:gdLst>
                <a:gd name="T0" fmla="*/ 156 w 10452"/>
                <a:gd name="T1" fmla="*/ 3889 h 3950"/>
                <a:gd name="T2" fmla="*/ 367 w 10452"/>
                <a:gd name="T3" fmla="*/ 3810 h 3950"/>
                <a:gd name="T4" fmla="*/ 577 w 10452"/>
                <a:gd name="T5" fmla="*/ 3732 h 3950"/>
                <a:gd name="T6" fmla="*/ 786 w 10452"/>
                <a:gd name="T7" fmla="*/ 3652 h 3950"/>
                <a:gd name="T8" fmla="*/ 997 w 10452"/>
                <a:gd name="T9" fmla="*/ 3572 h 3950"/>
                <a:gd name="T10" fmla="*/ 1207 w 10452"/>
                <a:gd name="T11" fmla="*/ 3493 h 3950"/>
                <a:gd name="T12" fmla="*/ 1418 w 10452"/>
                <a:gd name="T13" fmla="*/ 3413 h 3950"/>
                <a:gd name="T14" fmla="*/ 1627 w 10452"/>
                <a:gd name="T15" fmla="*/ 3334 h 3950"/>
                <a:gd name="T16" fmla="*/ 1837 w 10452"/>
                <a:gd name="T17" fmla="*/ 3254 h 3950"/>
                <a:gd name="T18" fmla="*/ 2048 w 10452"/>
                <a:gd name="T19" fmla="*/ 3176 h 3950"/>
                <a:gd name="T20" fmla="*/ 2257 w 10452"/>
                <a:gd name="T21" fmla="*/ 3096 h 3950"/>
                <a:gd name="T22" fmla="*/ 2467 w 10452"/>
                <a:gd name="T23" fmla="*/ 3017 h 3950"/>
                <a:gd name="T24" fmla="*/ 2678 w 10452"/>
                <a:gd name="T25" fmla="*/ 2937 h 3950"/>
                <a:gd name="T26" fmla="*/ 2888 w 10452"/>
                <a:gd name="T27" fmla="*/ 2858 h 3950"/>
                <a:gd name="T28" fmla="*/ 3097 w 10452"/>
                <a:gd name="T29" fmla="*/ 2778 h 3950"/>
                <a:gd name="T30" fmla="*/ 3308 w 10452"/>
                <a:gd name="T31" fmla="*/ 2699 h 3950"/>
                <a:gd name="T32" fmla="*/ 3518 w 10452"/>
                <a:gd name="T33" fmla="*/ 2620 h 3950"/>
                <a:gd name="T34" fmla="*/ 3729 w 10452"/>
                <a:gd name="T35" fmla="*/ 2541 h 3950"/>
                <a:gd name="T36" fmla="*/ 3938 w 10452"/>
                <a:gd name="T37" fmla="*/ 2461 h 3950"/>
                <a:gd name="T38" fmla="*/ 4149 w 10452"/>
                <a:gd name="T39" fmla="*/ 2382 h 3950"/>
                <a:gd name="T40" fmla="*/ 4359 w 10452"/>
                <a:gd name="T41" fmla="*/ 2302 h 3950"/>
                <a:gd name="T42" fmla="*/ 4568 w 10452"/>
                <a:gd name="T43" fmla="*/ 2222 h 3950"/>
                <a:gd name="T44" fmla="*/ 4779 w 10452"/>
                <a:gd name="T45" fmla="*/ 2143 h 3950"/>
                <a:gd name="T46" fmla="*/ 4989 w 10452"/>
                <a:gd name="T47" fmla="*/ 2063 h 3950"/>
                <a:gd name="T48" fmla="*/ 5200 w 10452"/>
                <a:gd name="T49" fmla="*/ 1985 h 3950"/>
                <a:gd name="T50" fmla="*/ 5409 w 10452"/>
                <a:gd name="T51" fmla="*/ 1905 h 3950"/>
                <a:gd name="T52" fmla="*/ 5619 w 10452"/>
                <a:gd name="T53" fmla="*/ 1826 h 3950"/>
                <a:gd name="T54" fmla="*/ 5830 w 10452"/>
                <a:gd name="T55" fmla="*/ 1746 h 3950"/>
                <a:gd name="T56" fmla="*/ 6039 w 10452"/>
                <a:gd name="T57" fmla="*/ 1667 h 3950"/>
                <a:gd name="T58" fmla="*/ 6249 w 10452"/>
                <a:gd name="T59" fmla="*/ 1587 h 3950"/>
                <a:gd name="T60" fmla="*/ 6460 w 10452"/>
                <a:gd name="T61" fmla="*/ 1508 h 3950"/>
                <a:gd name="T62" fmla="*/ 6670 w 10452"/>
                <a:gd name="T63" fmla="*/ 1429 h 3950"/>
                <a:gd name="T64" fmla="*/ 6879 w 10452"/>
                <a:gd name="T65" fmla="*/ 1350 h 3950"/>
                <a:gd name="T66" fmla="*/ 7090 w 10452"/>
                <a:gd name="T67" fmla="*/ 1270 h 3950"/>
                <a:gd name="T68" fmla="*/ 7300 w 10452"/>
                <a:gd name="T69" fmla="*/ 1191 h 3950"/>
                <a:gd name="T70" fmla="*/ 7510 w 10452"/>
                <a:gd name="T71" fmla="*/ 1111 h 3950"/>
                <a:gd name="T72" fmla="*/ 7720 w 10452"/>
                <a:gd name="T73" fmla="*/ 1031 h 3950"/>
                <a:gd name="T74" fmla="*/ 7931 w 10452"/>
                <a:gd name="T75" fmla="*/ 952 h 3950"/>
                <a:gd name="T76" fmla="*/ 8141 w 10452"/>
                <a:gd name="T77" fmla="*/ 874 h 3950"/>
                <a:gd name="T78" fmla="*/ 8350 w 10452"/>
                <a:gd name="T79" fmla="*/ 794 h 3950"/>
                <a:gd name="T80" fmla="*/ 8561 w 10452"/>
                <a:gd name="T81" fmla="*/ 715 h 3950"/>
                <a:gd name="T82" fmla="*/ 8771 w 10452"/>
                <a:gd name="T83" fmla="*/ 635 h 3950"/>
                <a:gd name="T84" fmla="*/ 8980 w 10452"/>
                <a:gd name="T85" fmla="*/ 555 h 3950"/>
                <a:gd name="T86" fmla="*/ 9191 w 10452"/>
                <a:gd name="T87" fmla="*/ 476 h 3950"/>
                <a:gd name="T88" fmla="*/ 9401 w 10452"/>
                <a:gd name="T89" fmla="*/ 396 h 3950"/>
                <a:gd name="T90" fmla="*/ 9612 w 10452"/>
                <a:gd name="T91" fmla="*/ 318 h 3950"/>
                <a:gd name="T92" fmla="*/ 9821 w 10452"/>
                <a:gd name="T93" fmla="*/ 238 h 3950"/>
                <a:gd name="T94" fmla="*/ 10031 w 10452"/>
                <a:gd name="T95" fmla="*/ 159 h 3950"/>
                <a:gd name="T96" fmla="*/ 10242 w 10452"/>
                <a:gd name="T97" fmla="*/ 79 h 3950"/>
                <a:gd name="T98" fmla="*/ 10452 w 10452"/>
                <a:gd name="T99" fmla="*/ 0 h 3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452" h="3950">
                  <a:moveTo>
                    <a:pt x="0" y="3950"/>
                  </a:moveTo>
                  <a:lnTo>
                    <a:pt x="51" y="3929"/>
                  </a:lnTo>
                  <a:lnTo>
                    <a:pt x="103" y="3910"/>
                  </a:lnTo>
                  <a:lnTo>
                    <a:pt x="156" y="3889"/>
                  </a:lnTo>
                  <a:lnTo>
                    <a:pt x="209" y="3870"/>
                  </a:lnTo>
                  <a:lnTo>
                    <a:pt x="261" y="3850"/>
                  </a:lnTo>
                  <a:lnTo>
                    <a:pt x="314" y="3830"/>
                  </a:lnTo>
                  <a:lnTo>
                    <a:pt x="367" y="3810"/>
                  </a:lnTo>
                  <a:lnTo>
                    <a:pt x="419" y="3791"/>
                  </a:lnTo>
                  <a:lnTo>
                    <a:pt x="472" y="3771"/>
                  </a:lnTo>
                  <a:lnTo>
                    <a:pt x="524" y="3751"/>
                  </a:lnTo>
                  <a:lnTo>
                    <a:pt x="577" y="3732"/>
                  </a:lnTo>
                  <a:lnTo>
                    <a:pt x="630" y="3711"/>
                  </a:lnTo>
                  <a:lnTo>
                    <a:pt x="682" y="3692"/>
                  </a:lnTo>
                  <a:lnTo>
                    <a:pt x="735" y="3671"/>
                  </a:lnTo>
                  <a:lnTo>
                    <a:pt x="786" y="3652"/>
                  </a:lnTo>
                  <a:lnTo>
                    <a:pt x="839" y="3632"/>
                  </a:lnTo>
                  <a:lnTo>
                    <a:pt x="891" y="3612"/>
                  </a:lnTo>
                  <a:lnTo>
                    <a:pt x="944" y="3592"/>
                  </a:lnTo>
                  <a:lnTo>
                    <a:pt x="997" y="3572"/>
                  </a:lnTo>
                  <a:lnTo>
                    <a:pt x="1049" y="3552"/>
                  </a:lnTo>
                  <a:lnTo>
                    <a:pt x="1102" y="3533"/>
                  </a:lnTo>
                  <a:lnTo>
                    <a:pt x="1155" y="3512"/>
                  </a:lnTo>
                  <a:lnTo>
                    <a:pt x="1207" y="3493"/>
                  </a:lnTo>
                  <a:lnTo>
                    <a:pt x="1260" y="3474"/>
                  </a:lnTo>
                  <a:lnTo>
                    <a:pt x="1312" y="3453"/>
                  </a:lnTo>
                  <a:lnTo>
                    <a:pt x="1365" y="3434"/>
                  </a:lnTo>
                  <a:lnTo>
                    <a:pt x="1418" y="3413"/>
                  </a:lnTo>
                  <a:lnTo>
                    <a:pt x="1470" y="3394"/>
                  </a:lnTo>
                  <a:lnTo>
                    <a:pt x="1522" y="3374"/>
                  </a:lnTo>
                  <a:lnTo>
                    <a:pt x="1574" y="3354"/>
                  </a:lnTo>
                  <a:lnTo>
                    <a:pt x="1627" y="3334"/>
                  </a:lnTo>
                  <a:lnTo>
                    <a:pt x="1679" y="3315"/>
                  </a:lnTo>
                  <a:lnTo>
                    <a:pt x="1732" y="3294"/>
                  </a:lnTo>
                  <a:lnTo>
                    <a:pt x="1785" y="3275"/>
                  </a:lnTo>
                  <a:lnTo>
                    <a:pt x="1837" y="3254"/>
                  </a:lnTo>
                  <a:lnTo>
                    <a:pt x="1890" y="3235"/>
                  </a:lnTo>
                  <a:lnTo>
                    <a:pt x="1942" y="3214"/>
                  </a:lnTo>
                  <a:lnTo>
                    <a:pt x="1995" y="3195"/>
                  </a:lnTo>
                  <a:lnTo>
                    <a:pt x="2048" y="3176"/>
                  </a:lnTo>
                  <a:lnTo>
                    <a:pt x="2100" y="3155"/>
                  </a:lnTo>
                  <a:lnTo>
                    <a:pt x="2153" y="3136"/>
                  </a:lnTo>
                  <a:lnTo>
                    <a:pt x="2206" y="3116"/>
                  </a:lnTo>
                  <a:lnTo>
                    <a:pt x="2257" y="3096"/>
                  </a:lnTo>
                  <a:lnTo>
                    <a:pt x="2310" y="3076"/>
                  </a:lnTo>
                  <a:lnTo>
                    <a:pt x="2362" y="3057"/>
                  </a:lnTo>
                  <a:lnTo>
                    <a:pt x="2415" y="3036"/>
                  </a:lnTo>
                  <a:lnTo>
                    <a:pt x="2467" y="3017"/>
                  </a:lnTo>
                  <a:lnTo>
                    <a:pt x="2520" y="2996"/>
                  </a:lnTo>
                  <a:lnTo>
                    <a:pt x="2573" y="2977"/>
                  </a:lnTo>
                  <a:lnTo>
                    <a:pt x="2625" y="2956"/>
                  </a:lnTo>
                  <a:lnTo>
                    <a:pt x="2678" y="2937"/>
                  </a:lnTo>
                  <a:lnTo>
                    <a:pt x="2730" y="2918"/>
                  </a:lnTo>
                  <a:lnTo>
                    <a:pt x="2783" y="2897"/>
                  </a:lnTo>
                  <a:lnTo>
                    <a:pt x="2836" y="2878"/>
                  </a:lnTo>
                  <a:lnTo>
                    <a:pt x="2888" y="2858"/>
                  </a:lnTo>
                  <a:lnTo>
                    <a:pt x="2941" y="2838"/>
                  </a:lnTo>
                  <a:lnTo>
                    <a:pt x="2992" y="2818"/>
                  </a:lnTo>
                  <a:lnTo>
                    <a:pt x="3045" y="2799"/>
                  </a:lnTo>
                  <a:lnTo>
                    <a:pt x="3097" y="2778"/>
                  </a:lnTo>
                  <a:lnTo>
                    <a:pt x="3150" y="2759"/>
                  </a:lnTo>
                  <a:lnTo>
                    <a:pt x="3203" y="2738"/>
                  </a:lnTo>
                  <a:lnTo>
                    <a:pt x="3255" y="2719"/>
                  </a:lnTo>
                  <a:lnTo>
                    <a:pt x="3308" y="2699"/>
                  </a:lnTo>
                  <a:lnTo>
                    <a:pt x="3361" y="2679"/>
                  </a:lnTo>
                  <a:lnTo>
                    <a:pt x="3413" y="2659"/>
                  </a:lnTo>
                  <a:lnTo>
                    <a:pt x="3466" y="2640"/>
                  </a:lnTo>
                  <a:lnTo>
                    <a:pt x="3518" y="2620"/>
                  </a:lnTo>
                  <a:lnTo>
                    <a:pt x="3571" y="2600"/>
                  </a:lnTo>
                  <a:lnTo>
                    <a:pt x="3624" y="2580"/>
                  </a:lnTo>
                  <a:lnTo>
                    <a:pt x="3676" y="2560"/>
                  </a:lnTo>
                  <a:lnTo>
                    <a:pt x="3729" y="2541"/>
                  </a:lnTo>
                  <a:lnTo>
                    <a:pt x="3780" y="2520"/>
                  </a:lnTo>
                  <a:lnTo>
                    <a:pt x="3833" y="2501"/>
                  </a:lnTo>
                  <a:lnTo>
                    <a:pt x="3885" y="2480"/>
                  </a:lnTo>
                  <a:lnTo>
                    <a:pt x="3938" y="2461"/>
                  </a:lnTo>
                  <a:lnTo>
                    <a:pt x="3991" y="2441"/>
                  </a:lnTo>
                  <a:lnTo>
                    <a:pt x="4043" y="2421"/>
                  </a:lnTo>
                  <a:lnTo>
                    <a:pt x="4096" y="2401"/>
                  </a:lnTo>
                  <a:lnTo>
                    <a:pt x="4149" y="2382"/>
                  </a:lnTo>
                  <a:lnTo>
                    <a:pt x="4201" y="2361"/>
                  </a:lnTo>
                  <a:lnTo>
                    <a:pt x="4254" y="2342"/>
                  </a:lnTo>
                  <a:lnTo>
                    <a:pt x="4306" y="2323"/>
                  </a:lnTo>
                  <a:lnTo>
                    <a:pt x="4359" y="2302"/>
                  </a:lnTo>
                  <a:lnTo>
                    <a:pt x="4412" y="2283"/>
                  </a:lnTo>
                  <a:lnTo>
                    <a:pt x="4464" y="2262"/>
                  </a:lnTo>
                  <a:lnTo>
                    <a:pt x="4516" y="2243"/>
                  </a:lnTo>
                  <a:lnTo>
                    <a:pt x="4568" y="2222"/>
                  </a:lnTo>
                  <a:lnTo>
                    <a:pt x="4621" y="2203"/>
                  </a:lnTo>
                  <a:lnTo>
                    <a:pt x="4673" y="2183"/>
                  </a:lnTo>
                  <a:lnTo>
                    <a:pt x="4726" y="2163"/>
                  </a:lnTo>
                  <a:lnTo>
                    <a:pt x="4779" y="2143"/>
                  </a:lnTo>
                  <a:lnTo>
                    <a:pt x="4831" y="2124"/>
                  </a:lnTo>
                  <a:lnTo>
                    <a:pt x="4884" y="2103"/>
                  </a:lnTo>
                  <a:lnTo>
                    <a:pt x="4936" y="2084"/>
                  </a:lnTo>
                  <a:lnTo>
                    <a:pt x="4989" y="2063"/>
                  </a:lnTo>
                  <a:lnTo>
                    <a:pt x="5042" y="2044"/>
                  </a:lnTo>
                  <a:lnTo>
                    <a:pt x="5094" y="2025"/>
                  </a:lnTo>
                  <a:lnTo>
                    <a:pt x="5147" y="2004"/>
                  </a:lnTo>
                  <a:lnTo>
                    <a:pt x="5200" y="1985"/>
                  </a:lnTo>
                  <a:lnTo>
                    <a:pt x="5251" y="1964"/>
                  </a:lnTo>
                  <a:lnTo>
                    <a:pt x="5304" y="1945"/>
                  </a:lnTo>
                  <a:lnTo>
                    <a:pt x="5356" y="1925"/>
                  </a:lnTo>
                  <a:lnTo>
                    <a:pt x="5409" y="1905"/>
                  </a:lnTo>
                  <a:lnTo>
                    <a:pt x="5461" y="1885"/>
                  </a:lnTo>
                  <a:lnTo>
                    <a:pt x="5514" y="1866"/>
                  </a:lnTo>
                  <a:lnTo>
                    <a:pt x="5567" y="1845"/>
                  </a:lnTo>
                  <a:lnTo>
                    <a:pt x="5619" y="1826"/>
                  </a:lnTo>
                  <a:lnTo>
                    <a:pt x="5672" y="1805"/>
                  </a:lnTo>
                  <a:lnTo>
                    <a:pt x="5724" y="1786"/>
                  </a:lnTo>
                  <a:lnTo>
                    <a:pt x="5777" y="1767"/>
                  </a:lnTo>
                  <a:lnTo>
                    <a:pt x="5830" y="1746"/>
                  </a:lnTo>
                  <a:lnTo>
                    <a:pt x="5882" y="1727"/>
                  </a:lnTo>
                  <a:lnTo>
                    <a:pt x="5935" y="1707"/>
                  </a:lnTo>
                  <a:lnTo>
                    <a:pt x="5986" y="1687"/>
                  </a:lnTo>
                  <a:lnTo>
                    <a:pt x="6039" y="1667"/>
                  </a:lnTo>
                  <a:lnTo>
                    <a:pt x="6091" y="1647"/>
                  </a:lnTo>
                  <a:lnTo>
                    <a:pt x="6144" y="1627"/>
                  </a:lnTo>
                  <a:lnTo>
                    <a:pt x="6197" y="1608"/>
                  </a:lnTo>
                  <a:lnTo>
                    <a:pt x="6249" y="1587"/>
                  </a:lnTo>
                  <a:lnTo>
                    <a:pt x="6302" y="1568"/>
                  </a:lnTo>
                  <a:lnTo>
                    <a:pt x="6355" y="1547"/>
                  </a:lnTo>
                  <a:lnTo>
                    <a:pt x="6407" y="1528"/>
                  </a:lnTo>
                  <a:lnTo>
                    <a:pt x="6460" y="1508"/>
                  </a:lnTo>
                  <a:lnTo>
                    <a:pt x="6512" y="1488"/>
                  </a:lnTo>
                  <a:lnTo>
                    <a:pt x="6565" y="1469"/>
                  </a:lnTo>
                  <a:lnTo>
                    <a:pt x="6618" y="1449"/>
                  </a:lnTo>
                  <a:lnTo>
                    <a:pt x="6670" y="1429"/>
                  </a:lnTo>
                  <a:lnTo>
                    <a:pt x="6722" y="1409"/>
                  </a:lnTo>
                  <a:lnTo>
                    <a:pt x="6774" y="1390"/>
                  </a:lnTo>
                  <a:lnTo>
                    <a:pt x="6827" y="1369"/>
                  </a:lnTo>
                  <a:lnTo>
                    <a:pt x="6879" y="1350"/>
                  </a:lnTo>
                  <a:lnTo>
                    <a:pt x="6932" y="1329"/>
                  </a:lnTo>
                  <a:lnTo>
                    <a:pt x="6985" y="1310"/>
                  </a:lnTo>
                  <a:lnTo>
                    <a:pt x="7037" y="1289"/>
                  </a:lnTo>
                  <a:lnTo>
                    <a:pt x="7090" y="1270"/>
                  </a:lnTo>
                  <a:lnTo>
                    <a:pt x="7143" y="1250"/>
                  </a:lnTo>
                  <a:lnTo>
                    <a:pt x="7195" y="1230"/>
                  </a:lnTo>
                  <a:lnTo>
                    <a:pt x="7248" y="1210"/>
                  </a:lnTo>
                  <a:lnTo>
                    <a:pt x="7300" y="1191"/>
                  </a:lnTo>
                  <a:lnTo>
                    <a:pt x="7353" y="1171"/>
                  </a:lnTo>
                  <a:lnTo>
                    <a:pt x="7406" y="1151"/>
                  </a:lnTo>
                  <a:lnTo>
                    <a:pt x="7458" y="1132"/>
                  </a:lnTo>
                  <a:lnTo>
                    <a:pt x="7510" y="1111"/>
                  </a:lnTo>
                  <a:lnTo>
                    <a:pt x="7562" y="1092"/>
                  </a:lnTo>
                  <a:lnTo>
                    <a:pt x="7615" y="1071"/>
                  </a:lnTo>
                  <a:lnTo>
                    <a:pt x="7667" y="1052"/>
                  </a:lnTo>
                  <a:lnTo>
                    <a:pt x="7720" y="1031"/>
                  </a:lnTo>
                  <a:lnTo>
                    <a:pt x="7773" y="1012"/>
                  </a:lnTo>
                  <a:lnTo>
                    <a:pt x="7825" y="992"/>
                  </a:lnTo>
                  <a:lnTo>
                    <a:pt x="7878" y="972"/>
                  </a:lnTo>
                  <a:lnTo>
                    <a:pt x="7931" y="952"/>
                  </a:lnTo>
                  <a:lnTo>
                    <a:pt x="7983" y="933"/>
                  </a:lnTo>
                  <a:lnTo>
                    <a:pt x="8036" y="913"/>
                  </a:lnTo>
                  <a:lnTo>
                    <a:pt x="8088" y="893"/>
                  </a:lnTo>
                  <a:lnTo>
                    <a:pt x="8141" y="874"/>
                  </a:lnTo>
                  <a:lnTo>
                    <a:pt x="8194" y="853"/>
                  </a:lnTo>
                  <a:lnTo>
                    <a:pt x="8245" y="834"/>
                  </a:lnTo>
                  <a:lnTo>
                    <a:pt x="8298" y="813"/>
                  </a:lnTo>
                  <a:lnTo>
                    <a:pt x="8350" y="794"/>
                  </a:lnTo>
                  <a:lnTo>
                    <a:pt x="8403" y="774"/>
                  </a:lnTo>
                  <a:lnTo>
                    <a:pt x="8455" y="754"/>
                  </a:lnTo>
                  <a:lnTo>
                    <a:pt x="8508" y="734"/>
                  </a:lnTo>
                  <a:lnTo>
                    <a:pt x="8561" y="715"/>
                  </a:lnTo>
                  <a:lnTo>
                    <a:pt x="8613" y="694"/>
                  </a:lnTo>
                  <a:lnTo>
                    <a:pt x="8666" y="675"/>
                  </a:lnTo>
                  <a:lnTo>
                    <a:pt x="8718" y="654"/>
                  </a:lnTo>
                  <a:lnTo>
                    <a:pt x="8771" y="635"/>
                  </a:lnTo>
                  <a:lnTo>
                    <a:pt x="8824" y="616"/>
                  </a:lnTo>
                  <a:lnTo>
                    <a:pt x="8876" y="595"/>
                  </a:lnTo>
                  <a:lnTo>
                    <a:pt x="8929" y="576"/>
                  </a:lnTo>
                  <a:lnTo>
                    <a:pt x="8980" y="555"/>
                  </a:lnTo>
                  <a:lnTo>
                    <a:pt x="9033" y="536"/>
                  </a:lnTo>
                  <a:lnTo>
                    <a:pt x="9086" y="516"/>
                  </a:lnTo>
                  <a:lnTo>
                    <a:pt x="9138" y="496"/>
                  </a:lnTo>
                  <a:lnTo>
                    <a:pt x="9191" y="476"/>
                  </a:lnTo>
                  <a:lnTo>
                    <a:pt x="9243" y="457"/>
                  </a:lnTo>
                  <a:lnTo>
                    <a:pt x="9296" y="436"/>
                  </a:lnTo>
                  <a:lnTo>
                    <a:pt x="9349" y="417"/>
                  </a:lnTo>
                  <a:lnTo>
                    <a:pt x="9401" y="396"/>
                  </a:lnTo>
                  <a:lnTo>
                    <a:pt x="9454" y="377"/>
                  </a:lnTo>
                  <a:lnTo>
                    <a:pt x="9506" y="356"/>
                  </a:lnTo>
                  <a:lnTo>
                    <a:pt x="9559" y="337"/>
                  </a:lnTo>
                  <a:lnTo>
                    <a:pt x="9612" y="318"/>
                  </a:lnTo>
                  <a:lnTo>
                    <a:pt x="9664" y="297"/>
                  </a:lnTo>
                  <a:lnTo>
                    <a:pt x="9716" y="278"/>
                  </a:lnTo>
                  <a:lnTo>
                    <a:pt x="9768" y="258"/>
                  </a:lnTo>
                  <a:lnTo>
                    <a:pt x="9821" y="238"/>
                  </a:lnTo>
                  <a:lnTo>
                    <a:pt x="9873" y="218"/>
                  </a:lnTo>
                  <a:lnTo>
                    <a:pt x="9926" y="199"/>
                  </a:lnTo>
                  <a:lnTo>
                    <a:pt x="9979" y="178"/>
                  </a:lnTo>
                  <a:lnTo>
                    <a:pt x="10031" y="159"/>
                  </a:lnTo>
                  <a:lnTo>
                    <a:pt x="10084" y="138"/>
                  </a:lnTo>
                  <a:lnTo>
                    <a:pt x="10137" y="119"/>
                  </a:lnTo>
                  <a:lnTo>
                    <a:pt x="10189" y="99"/>
                  </a:lnTo>
                  <a:lnTo>
                    <a:pt x="10242" y="79"/>
                  </a:lnTo>
                  <a:lnTo>
                    <a:pt x="10294" y="59"/>
                  </a:lnTo>
                  <a:lnTo>
                    <a:pt x="10347" y="39"/>
                  </a:lnTo>
                  <a:lnTo>
                    <a:pt x="10400" y="20"/>
                  </a:lnTo>
                  <a:lnTo>
                    <a:pt x="10452" y="0"/>
                  </a:lnTo>
                </a:path>
              </a:pathLst>
            </a:custGeom>
            <a:noFill/>
            <a:ln w="25400">
              <a:solidFill>
                <a:srgbClr val="E0881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6" name="Group 83"/>
            <p:cNvGrpSpPr>
              <a:grpSpLocks/>
            </p:cNvGrpSpPr>
            <p:nvPr/>
          </p:nvGrpSpPr>
          <p:grpSpPr bwMode="auto">
            <a:xfrm>
              <a:off x="2433" y="3607"/>
              <a:ext cx="3278" cy="115"/>
              <a:chOff x="1907" y="3548"/>
              <a:chExt cx="3591" cy="120"/>
            </a:xfrm>
          </p:grpSpPr>
          <p:sp>
            <p:nvSpPr>
              <p:cNvPr id="427092" name="Rectangle 84"/>
              <p:cNvSpPr>
                <a:spLocks noChangeArrowheads="1"/>
              </p:cNvSpPr>
              <p:nvPr/>
            </p:nvSpPr>
            <p:spPr bwMode="auto">
              <a:xfrm>
                <a:off x="1907" y="3548"/>
                <a:ext cx="93"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rPr>
                  <a:t>-2</a:t>
                </a:r>
                <a:endParaRPr lang="en-US" b="1"/>
              </a:p>
            </p:txBody>
          </p:sp>
          <p:sp>
            <p:nvSpPr>
              <p:cNvPr id="427093" name="Rectangle 85"/>
              <p:cNvSpPr>
                <a:spLocks noChangeArrowheads="1"/>
              </p:cNvSpPr>
              <p:nvPr/>
            </p:nvSpPr>
            <p:spPr bwMode="auto">
              <a:xfrm>
                <a:off x="2236" y="3548"/>
                <a:ext cx="58"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rPr>
                  <a:t>0</a:t>
                </a:r>
                <a:endParaRPr lang="en-US" b="1"/>
              </a:p>
            </p:txBody>
          </p:sp>
          <p:sp>
            <p:nvSpPr>
              <p:cNvPr id="427094" name="Rectangle 86"/>
              <p:cNvSpPr>
                <a:spLocks noChangeArrowheads="1"/>
              </p:cNvSpPr>
              <p:nvPr/>
            </p:nvSpPr>
            <p:spPr bwMode="auto">
              <a:xfrm>
                <a:off x="2553" y="3548"/>
                <a:ext cx="58"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rPr>
                  <a:t>2</a:t>
                </a:r>
                <a:endParaRPr lang="en-US" b="1"/>
              </a:p>
            </p:txBody>
          </p:sp>
          <p:sp>
            <p:nvSpPr>
              <p:cNvPr id="427095" name="Rectangle 87"/>
              <p:cNvSpPr>
                <a:spLocks noChangeArrowheads="1"/>
              </p:cNvSpPr>
              <p:nvPr/>
            </p:nvSpPr>
            <p:spPr bwMode="auto">
              <a:xfrm>
                <a:off x="2870" y="3548"/>
                <a:ext cx="58"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rPr>
                  <a:t>4</a:t>
                </a:r>
                <a:endParaRPr lang="en-US" b="1"/>
              </a:p>
            </p:txBody>
          </p:sp>
          <p:sp>
            <p:nvSpPr>
              <p:cNvPr id="427096" name="Rectangle 88"/>
              <p:cNvSpPr>
                <a:spLocks noChangeArrowheads="1"/>
              </p:cNvSpPr>
              <p:nvPr/>
            </p:nvSpPr>
            <p:spPr bwMode="auto">
              <a:xfrm>
                <a:off x="3187" y="3548"/>
                <a:ext cx="58"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rPr>
                  <a:t>6</a:t>
                </a:r>
                <a:endParaRPr lang="en-US" b="1"/>
              </a:p>
            </p:txBody>
          </p:sp>
          <p:sp>
            <p:nvSpPr>
              <p:cNvPr id="427097" name="Rectangle 89"/>
              <p:cNvSpPr>
                <a:spLocks noChangeArrowheads="1"/>
              </p:cNvSpPr>
              <p:nvPr/>
            </p:nvSpPr>
            <p:spPr bwMode="auto">
              <a:xfrm>
                <a:off x="3503" y="3548"/>
                <a:ext cx="58"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rPr>
                  <a:t>8</a:t>
                </a:r>
                <a:endParaRPr lang="en-US" b="1"/>
              </a:p>
            </p:txBody>
          </p:sp>
          <p:sp>
            <p:nvSpPr>
              <p:cNvPr id="427098" name="Rectangle 90"/>
              <p:cNvSpPr>
                <a:spLocks noChangeArrowheads="1"/>
              </p:cNvSpPr>
              <p:nvPr/>
            </p:nvSpPr>
            <p:spPr bwMode="auto">
              <a:xfrm>
                <a:off x="3798" y="3548"/>
                <a:ext cx="116"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rPr>
                  <a:t>10</a:t>
                </a:r>
                <a:endParaRPr lang="en-US" b="1"/>
              </a:p>
            </p:txBody>
          </p:sp>
          <p:sp>
            <p:nvSpPr>
              <p:cNvPr id="427099" name="Rectangle 91"/>
              <p:cNvSpPr>
                <a:spLocks noChangeArrowheads="1"/>
              </p:cNvSpPr>
              <p:nvPr/>
            </p:nvSpPr>
            <p:spPr bwMode="auto">
              <a:xfrm>
                <a:off x="4115" y="3548"/>
                <a:ext cx="117"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rPr>
                  <a:t>12</a:t>
                </a:r>
                <a:endParaRPr lang="en-US" b="1"/>
              </a:p>
            </p:txBody>
          </p:sp>
          <p:sp>
            <p:nvSpPr>
              <p:cNvPr id="427100" name="Rectangle 92"/>
              <p:cNvSpPr>
                <a:spLocks noChangeArrowheads="1"/>
              </p:cNvSpPr>
              <p:nvPr/>
            </p:nvSpPr>
            <p:spPr bwMode="auto">
              <a:xfrm>
                <a:off x="4430" y="3548"/>
                <a:ext cx="116"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rPr>
                  <a:t>14</a:t>
                </a:r>
                <a:endParaRPr lang="en-US" b="1"/>
              </a:p>
            </p:txBody>
          </p:sp>
          <p:sp>
            <p:nvSpPr>
              <p:cNvPr id="427101" name="Rectangle 93"/>
              <p:cNvSpPr>
                <a:spLocks noChangeArrowheads="1"/>
              </p:cNvSpPr>
              <p:nvPr/>
            </p:nvSpPr>
            <p:spPr bwMode="auto">
              <a:xfrm>
                <a:off x="4748" y="3548"/>
                <a:ext cx="116"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rPr>
                  <a:t>16</a:t>
                </a:r>
                <a:endParaRPr lang="en-US" b="1"/>
              </a:p>
            </p:txBody>
          </p:sp>
          <p:sp>
            <p:nvSpPr>
              <p:cNvPr id="427102" name="Rectangle 94"/>
              <p:cNvSpPr>
                <a:spLocks noChangeArrowheads="1"/>
              </p:cNvSpPr>
              <p:nvPr/>
            </p:nvSpPr>
            <p:spPr bwMode="auto">
              <a:xfrm>
                <a:off x="5065" y="3548"/>
                <a:ext cx="116"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rPr>
                  <a:t>18</a:t>
                </a:r>
                <a:endParaRPr lang="en-US" b="1"/>
              </a:p>
            </p:txBody>
          </p:sp>
          <p:sp>
            <p:nvSpPr>
              <p:cNvPr id="427103" name="Rectangle 95"/>
              <p:cNvSpPr>
                <a:spLocks noChangeArrowheads="1"/>
              </p:cNvSpPr>
              <p:nvPr/>
            </p:nvSpPr>
            <p:spPr bwMode="auto">
              <a:xfrm>
                <a:off x="5382" y="3548"/>
                <a:ext cx="116"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rPr>
                  <a:t>20</a:t>
                </a:r>
                <a:endParaRPr lang="en-US" b="1"/>
              </a:p>
            </p:txBody>
          </p:sp>
        </p:grpSp>
        <p:grpSp>
          <p:nvGrpSpPr>
            <p:cNvPr id="7" name="Group 96"/>
            <p:cNvGrpSpPr>
              <a:grpSpLocks/>
            </p:cNvGrpSpPr>
            <p:nvPr/>
          </p:nvGrpSpPr>
          <p:grpSpPr bwMode="auto">
            <a:xfrm>
              <a:off x="2466" y="1341"/>
              <a:ext cx="3180" cy="2216"/>
              <a:chOff x="1943" y="1192"/>
              <a:chExt cx="3484" cy="2304"/>
            </a:xfrm>
          </p:grpSpPr>
          <p:sp>
            <p:nvSpPr>
              <p:cNvPr id="427105" name="Oval 97"/>
              <p:cNvSpPr>
                <a:spLocks noChangeArrowheads="1"/>
              </p:cNvSpPr>
              <p:nvPr/>
            </p:nvSpPr>
            <p:spPr bwMode="auto">
              <a:xfrm>
                <a:off x="5100" y="2719"/>
                <a:ext cx="32" cy="32"/>
              </a:xfrm>
              <a:prstGeom prst="ellipse">
                <a:avLst/>
              </a:prstGeom>
              <a:solidFill>
                <a:srgbClr val="F96604"/>
              </a:solidFill>
              <a:ln w="0">
                <a:solidFill>
                  <a:srgbClr val="F96604"/>
                </a:solidFill>
                <a:round/>
                <a:headEnd/>
                <a:tailEnd/>
              </a:ln>
            </p:spPr>
            <p:txBody>
              <a:bodyPr/>
              <a:lstStyle/>
              <a:p>
                <a:endParaRPr lang="en-US"/>
              </a:p>
            </p:txBody>
          </p:sp>
          <p:sp>
            <p:nvSpPr>
              <p:cNvPr id="427106" name="Oval 98"/>
              <p:cNvSpPr>
                <a:spLocks noChangeArrowheads="1"/>
              </p:cNvSpPr>
              <p:nvPr/>
            </p:nvSpPr>
            <p:spPr bwMode="auto">
              <a:xfrm>
                <a:off x="2405" y="3033"/>
                <a:ext cx="32" cy="32"/>
              </a:xfrm>
              <a:prstGeom prst="ellipse">
                <a:avLst/>
              </a:prstGeom>
              <a:solidFill>
                <a:srgbClr val="F96604"/>
              </a:solidFill>
              <a:ln w="0">
                <a:solidFill>
                  <a:srgbClr val="F96604"/>
                </a:solidFill>
                <a:round/>
                <a:headEnd/>
                <a:tailEnd/>
              </a:ln>
            </p:spPr>
            <p:txBody>
              <a:bodyPr/>
              <a:lstStyle/>
              <a:p>
                <a:endParaRPr lang="en-US"/>
              </a:p>
            </p:txBody>
          </p:sp>
          <p:sp>
            <p:nvSpPr>
              <p:cNvPr id="427107" name="Oval 99"/>
              <p:cNvSpPr>
                <a:spLocks noChangeArrowheads="1"/>
              </p:cNvSpPr>
              <p:nvPr/>
            </p:nvSpPr>
            <p:spPr bwMode="auto">
              <a:xfrm>
                <a:off x="3194" y="1224"/>
                <a:ext cx="32" cy="32"/>
              </a:xfrm>
              <a:prstGeom prst="ellipse">
                <a:avLst/>
              </a:prstGeom>
              <a:solidFill>
                <a:srgbClr val="F96604"/>
              </a:solidFill>
              <a:ln w="0">
                <a:solidFill>
                  <a:srgbClr val="F96604"/>
                </a:solidFill>
                <a:round/>
                <a:headEnd/>
                <a:tailEnd/>
              </a:ln>
            </p:spPr>
            <p:txBody>
              <a:bodyPr/>
              <a:lstStyle/>
              <a:p>
                <a:endParaRPr lang="en-US"/>
              </a:p>
            </p:txBody>
          </p:sp>
          <p:sp>
            <p:nvSpPr>
              <p:cNvPr id="427108" name="Oval 100"/>
              <p:cNvSpPr>
                <a:spLocks noChangeArrowheads="1"/>
              </p:cNvSpPr>
              <p:nvPr/>
            </p:nvSpPr>
            <p:spPr bwMode="auto">
              <a:xfrm>
                <a:off x="2879" y="3149"/>
                <a:ext cx="32" cy="32"/>
              </a:xfrm>
              <a:prstGeom prst="ellipse">
                <a:avLst/>
              </a:prstGeom>
              <a:solidFill>
                <a:srgbClr val="F96604"/>
              </a:solidFill>
              <a:ln w="0">
                <a:solidFill>
                  <a:srgbClr val="F96604"/>
                </a:solidFill>
                <a:round/>
                <a:headEnd/>
                <a:tailEnd/>
              </a:ln>
            </p:spPr>
            <p:txBody>
              <a:bodyPr/>
              <a:lstStyle/>
              <a:p>
                <a:endParaRPr lang="en-US"/>
              </a:p>
            </p:txBody>
          </p:sp>
          <p:sp>
            <p:nvSpPr>
              <p:cNvPr id="427109" name="Oval 101"/>
              <p:cNvSpPr>
                <a:spLocks noChangeArrowheads="1"/>
              </p:cNvSpPr>
              <p:nvPr/>
            </p:nvSpPr>
            <p:spPr bwMode="auto">
              <a:xfrm>
                <a:off x="2719" y="2411"/>
                <a:ext cx="32" cy="32"/>
              </a:xfrm>
              <a:prstGeom prst="ellipse">
                <a:avLst/>
              </a:prstGeom>
              <a:solidFill>
                <a:srgbClr val="F96604"/>
              </a:solidFill>
              <a:ln w="0">
                <a:solidFill>
                  <a:srgbClr val="F96604"/>
                </a:solidFill>
                <a:round/>
                <a:headEnd/>
                <a:tailEnd/>
              </a:ln>
            </p:spPr>
            <p:txBody>
              <a:bodyPr/>
              <a:lstStyle/>
              <a:p>
                <a:endParaRPr lang="en-US"/>
              </a:p>
            </p:txBody>
          </p:sp>
          <p:sp>
            <p:nvSpPr>
              <p:cNvPr id="427110" name="Oval 102"/>
              <p:cNvSpPr>
                <a:spLocks noChangeArrowheads="1"/>
              </p:cNvSpPr>
              <p:nvPr/>
            </p:nvSpPr>
            <p:spPr bwMode="auto">
              <a:xfrm>
                <a:off x="3040" y="2911"/>
                <a:ext cx="32" cy="32"/>
              </a:xfrm>
              <a:prstGeom prst="ellipse">
                <a:avLst/>
              </a:prstGeom>
              <a:solidFill>
                <a:srgbClr val="F96604"/>
              </a:solidFill>
              <a:ln w="0">
                <a:solidFill>
                  <a:srgbClr val="F96604"/>
                </a:solidFill>
                <a:round/>
                <a:headEnd/>
                <a:tailEnd/>
              </a:ln>
            </p:spPr>
            <p:txBody>
              <a:bodyPr/>
              <a:lstStyle/>
              <a:p>
                <a:endParaRPr lang="en-US"/>
              </a:p>
            </p:txBody>
          </p:sp>
          <p:sp>
            <p:nvSpPr>
              <p:cNvPr id="427111" name="Oval 103"/>
              <p:cNvSpPr>
                <a:spLocks noChangeArrowheads="1"/>
              </p:cNvSpPr>
              <p:nvPr/>
            </p:nvSpPr>
            <p:spPr bwMode="auto">
              <a:xfrm>
                <a:off x="3194" y="2789"/>
                <a:ext cx="32" cy="32"/>
              </a:xfrm>
              <a:prstGeom prst="ellipse">
                <a:avLst/>
              </a:prstGeom>
              <a:solidFill>
                <a:srgbClr val="F96604"/>
              </a:solidFill>
              <a:ln w="0">
                <a:solidFill>
                  <a:srgbClr val="F96604"/>
                </a:solidFill>
                <a:round/>
                <a:headEnd/>
                <a:tailEnd/>
              </a:ln>
            </p:spPr>
            <p:txBody>
              <a:bodyPr/>
              <a:lstStyle/>
              <a:p>
                <a:endParaRPr lang="en-US"/>
              </a:p>
            </p:txBody>
          </p:sp>
          <p:sp>
            <p:nvSpPr>
              <p:cNvPr id="427112" name="Oval 104"/>
              <p:cNvSpPr>
                <a:spLocks noChangeArrowheads="1"/>
              </p:cNvSpPr>
              <p:nvPr/>
            </p:nvSpPr>
            <p:spPr bwMode="auto">
              <a:xfrm>
                <a:off x="2244" y="3194"/>
                <a:ext cx="32" cy="32"/>
              </a:xfrm>
              <a:prstGeom prst="ellipse">
                <a:avLst/>
              </a:prstGeom>
              <a:solidFill>
                <a:srgbClr val="F96604"/>
              </a:solidFill>
              <a:ln w="0">
                <a:solidFill>
                  <a:srgbClr val="F96604"/>
                </a:solidFill>
                <a:round/>
                <a:headEnd/>
                <a:tailEnd/>
              </a:ln>
            </p:spPr>
            <p:txBody>
              <a:bodyPr/>
              <a:lstStyle/>
              <a:p>
                <a:endParaRPr lang="en-US"/>
              </a:p>
            </p:txBody>
          </p:sp>
          <p:sp>
            <p:nvSpPr>
              <p:cNvPr id="427113" name="Oval 105"/>
              <p:cNvSpPr>
                <a:spLocks noChangeArrowheads="1"/>
              </p:cNvSpPr>
              <p:nvPr/>
            </p:nvSpPr>
            <p:spPr bwMode="auto">
              <a:xfrm>
                <a:off x="3669" y="1192"/>
                <a:ext cx="32" cy="32"/>
              </a:xfrm>
              <a:prstGeom prst="ellipse">
                <a:avLst/>
              </a:prstGeom>
              <a:solidFill>
                <a:srgbClr val="F96604"/>
              </a:solidFill>
              <a:ln w="0">
                <a:solidFill>
                  <a:srgbClr val="F96604"/>
                </a:solidFill>
                <a:round/>
                <a:headEnd/>
                <a:tailEnd/>
              </a:ln>
            </p:spPr>
            <p:txBody>
              <a:bodyPr/>
              <a:lstStyle/>
              <a:p>
                <a:endParaRPr lang="en-US"/>
              </a:p>
            </p:txBody>
          </p:sp>
          <p:sp>
            <p:nvSpPr>
              <p:cNvPr id="427114" name="Oval 106"/>
              <p:cNvSpPr>
                <a:spLocks noChangeArrowheads="1"/>
              </p:cNvSpPr>
              <p:nvPr/>
            </p:nvSpPr>
            <p:spPr bwMode="auto">
              <a:xfrm>
                <a:off x="2405" y="3097"/>
                <a:ext cx="32" cy="32"/>
              </a:xfrm>
              <a:prstGeom prst="ellipse">
                <a:avLst/>
              </a:prstGeom>
              <a:solidFill>
                <a:srgbClr val="F96604"/>
              </a:solidFill>
              <a:ln w="0">
                <a:solidFill>
                  <a:srgbClr val="F96604"/>
                </a:solidFill>
                <a:round/>
                <a:headEnd/>
                <a:tailEnd/>
              </a:ln>
            </p:spPr>
            <p:txBody>
              <a:bodyPr/>
              <a:lstStyle/>
              <a:p>
                <a:endParaRPr lang="en-US"/>
              </a:p>
            </p:txBody>
          </p:sp>
          <p:sp>
            <p:nvSpPr>
              <p:cNvPr id="427115" name="Oval 107"/>
              <p:cNvSpPr>
                <a:spLocks noChangeArrowheads="1"/>
              </p:cNvSpPr>
              <p:nvPr/>
            </p:nvSpPr>
            <p:spPr bwMode="auto">
              <a:xfrm>
                <a:off x="2405" y="2853"/>
                <a:ext cx="32" cy="33"/>
              </a:xfrm>
              <a:prstGeom prst="ellipse">
                <a:avLst/>
              </a:prstGeom>
              <a:solidFill>
                <a:srgbClr val="F96604"/>
              </a:solidFill>
              <a:ln w="0">
                <a:solidFill>
                  <a:srgbClr val="F96604"/>
                </a:solidFill>
                <a:round/>
                <a:headEnd/>
                <a:tailEnd/>
              </a:ln>
            </p:spPr>
            <p:txBody>
              <a:bodyPr/>
              <a:lstStyle/>
              <a:p>
                <a:endParaRPr lang="en-US"/>
              </a:p>
            </p:txBody>
          </p:sp>
          <p:sp>
            <p:nvSpPr>
              <p:cNvPr id="427116" name="Oval 108"/>
              <p:cNvSpPr>
                <a:spLocks noChangeArrowheads="1"/>
              </p:cNvSpPr>
              <p:nvPr/>
            </p:nvSpPr>
            <p:spPr bwMode="auto">
              <a:xfrm>
                <a:off x="3989" y="2167"/>
                <a:ext cx="33" cy="32"/>
              </a:xfrm>
              <a:prstGeom prst="ellipse">
                <a:avLst/>
              </a:prstGeom>
              <a:solidFill>
                <a:srgbClr val="F96604"/>
              </a:solidFill>
              <a:ln w="0">
                <a:solidFill>
                  <a:srgbClr val="F96604"/>
                </a:solidFill>
                <a:round/>
                <a:headEnd/>
                <a:tailEnd/>
              </a:ln>
            </p:spPr>
            <p:txBody>
              <a:bodyPr/>
              <a:lstStyle/>
              <a:p>
                <a:endParaRPr lang="en-US"/>
              </a:p>
            </p:txBody>
          </p:sp>
          <p:sp>
            <p:nvSpPr>
              <p:cNvPr id="427117" name="Oval 109"/>
              <p:cNvSpPr>
                <a:spLocks noChangeArrowheads="1"/>
              </p:cNvSpPr>
              <p:nvPr/>
            </p:nvSpPr>
            <p:spPr bwMode="auto">
              <a:xfrm>
                <a:off x="3829" y="2430"/>
                <a:ext cx="32" cy="32"/>
              </a:xfrm>
              <a:prstGeom prst="ellipse">
                <a:avLst/>
              </a:prstGeom>
              <a:solidFill>
                <a:srgbClr val="F96604"/>
              </a:solidFill>
              <a:ln w="0">
                <a:solidFill>
                  <a:srgbClr val="F96604"/>
                </a:solidFill>
                <a:round/>
                <a:headEnd/>
                <a:tailEnd/>
              </a:ln>
            </p:spPr>
            <p:txBody>
              <a:bodyPr/>
              <a:lstStyle/>
              <a:p>
                <a:endParaRPr lang="en-US"/>
              </a:p>
            </p:txBody>
          </p:sp>
          <p:sp>
            <p:nvSpPr>
              <p:cNvPr id="427118" name="Oval 110"/>
              <p:cNvSpPr>
                <a:spLocks noChangeArrowheads="1"/>
              </p:cNvSpPr>
              <p:nvPr/>
            </p:nvSpPr>
            <p:spPr bwMode="auto">
              <a:xfrm>
                <a:off x="2244" y="3174"/>
                <a:ext cx="32" cy="32"/>
              </a:xfrm>
              <a:prstGeom prst="ellipse">
                <a:avLst/>
              </a:prstGeom>
              <a:solidFill>
                <a:srgbClr val="F96604"/>
              </a:solidFill>
              <a:ln w="0">
                <a:solidFill>
                  <a:srgbClr val="F96604"/>
                </a:solidFill>
                <a:round/>
                <a:headEnd/>
                <a:tailEnd/>
              </a:ln>
            </p:spPr>
            <p:txBody>
              <a:bodyPr/>
              <a:lstStyle/>
              <a:p>
                <a:endParaRPr lang="en-US"/>
              </a:p>
            </p:txBody>
          </p:sp>
          <p:sp>
            <p:nvSpPr>
              <p:cNvPr id="427119" name="Oval 111"/>
              <p:cNvSpPr>
                <a:spLocks noChangeArrowheads="1"/>
              </p:cNvSpPr>
              <p:nvPr/>
            </p:nvSpPr>
            <p:spPr bwMode="auto">
              <a:xfrm>
                <a:off x="2719" y="2699"/>
                <a:ext cx="32" cy="33"/>
              </a:xfrm>
              <a:prstGeom prst="ellipse">
                <a:avLst/>
              </a:prstGeom>
              <a:solidFill>
                <a:srgbClr val="F96604"/>
              </a:solidFill>
              <a:ln w="0">
                <a:solidFill>
                  <a:srgbClr val="F96604"/>
                </a:solidFill>
                <a:round/>
                <a:headEnd/>
                <a:tailEnd/>
              </a:ln>
            </p:spPr>
            <p:txBody>
              <a:bodyPr/>
              <a:lstStyle/>
              <a:p>
                <a:endParaRPr lang="en-US"/>
              </a:p>
            </p:txBody>
          </p:sp>
          <p:sp>
            <p:nvSpPr>
              <p:cNvPr id="427120" name="Oval 112"/>
              <p:cNvSpPr>
                <a:spLocks noChangeArrowheads="1"/>
              </p:cNvSpPr>
              <p:nvPr/>
            </p:nvSpPr>
            <p:spPr bwMode="auto">
              <a:xfrm>
                <a:off x="2719" y="3091"/>
                <a:ext cx="32" cy="32"/>
              </a:xfrm>
              <a:prstGeom prst="ellipse">
                <a:avLst/>
              </a:prstGeom>
              <a:solidFill>
                <a:srgbClr val="F96604"/>
              </a:solidFill>
              <a:ln w="0">
                <a:solidFill>
                  <a:srgbClr val="F96604"/>
                </a:solidFill>
                <a:round/>
                <a:headEnd/>
                <a:tailEnd/>
              </a:ln>
            </p:spPr>
            <p:txBody>
              <a:bodyPr/>
              <a:lstStyle/>
              <a:p>
                <a:endParaRPr lang="en-US"/>
              </a:p>
            </p:txBody>
          </p:sp>
          <p:sp>
            <p:nvSpPr>
              <p:cNvPr id="427121" name="Oval 113"/>
              <p:cNvSpPr>
                <a:spLocks noChangeArrowheads="1"/>
              </p:cNvSpPr>
              <p:nvPr/>
            </p:nvSpPr>
            <p:spPr bwMode="auto">
              <a:xfrm>
                <a:off x="3829" y="2282"/>
                <a:ext cx="32" cy="32"/>
              </a:xfrm>
              <a:prstGeom prst="ellipse">
                <a:avLst/>
              </a:prstGeom>
              <a:solidFill>
                <a:srgbClr val="F96604"/>
              </a:solidFill>
              <a:ln w="0">
                <a:solidFill>
                  <a:srgbClr val="F96604"/>
                </a:solidFill>
                <a:round/>
                <a:headEnd/>
                <a:tailEnd/>
              </a:ln>
            </p:spPr>
            <p:txBody>
              <a:bodyPr/>
              <a:lstStyle/>
              <a:p>
                <a:endParaRPr lang="en-US"/>
              </a:p>
            </p:txBody>
          </p:sp>
          <p:sp>
            <p:nvSpPr>
              <p:cNvPr id="427122" name="Oval 114"/>
              <p:cNvSpPr>
                <a:spLocks noChangeArrowheads="1"/>
              </p:cNvSpPr>
              <p:nvPr/>
            </p:nvSpPr>
            <p:spPr bwMode="auto">
              <a:xfrm>
                <a:off x="2405" y="3136"/>
                <a:ext cx="32" cy="32"/>
              </a:xfrm>
              <a:prstGeom prst="ellipse">
                <a:avLst/>
              </a:prstGeom>
              <a:solidFill>
                <a:srgbClr val="F96604"/>
              </a:solidFill>
              <a:ln w="0">
                <a:solidFill>
                  <a:srgbClr val="F96604"/>
                </a:solidFill>
                <a:round/>
                <a:headEnd/>
                <a:tailEnd/>
              </a:ln>
            </p:spPr>
            <p:txBody>
              <a:bodyPr/>
              <a:lstStyle/>
              <a:p>
                <a:endParaRPr lang="en-US"/>
              </a:p>
            </p:txBody>
          </p:sp>
          <p:sp>
            <p:nvSpPr>
              <p:cNvPr id="427123" name="Oval 115"/>
              <p:cNvSpPr>
                <a:spLocks noChangeArrowheads="1"/>
              </p:cNvSpPr>
              <p:nvPr/>
            </p:nvSpPr>
            <p:spPr bwMode="auto">
              <a:xfrm>
                <a:off x="2565" y="3059"/>
                <a:ext cx="32" cy="32"/>
              </a:xfrm>
              <a:prstGeom prst="ellipse">
                <a:avLst/>
              </a:prstGeom>
              <a:solidFill>
                <a:srgbClr val="F96604"/>
              </a:solidFill>
              <a:ln w="0">
                <a:solidFill>
                  <a:srgbClr val="F96604"/>
                </a:solidFill>
                <a:round/>
                <a:headEnd/>
                <a:tailEnd/>
              </a:ln>
            </p:spPr>
            <p:txBody>
              <a:bodyPr/>
              <a:lstStyle/>
              <a:p>
                <a:endParaRPr lang="en-US"/>
              </a:p>
            </p:txBody>
          </p:sp>
          <p:sp>
            <p:nvSpPr>
              <p:cNvPr id="427124" name="Oval 116"/>
              <p:cNvSpPr>
                <a:spLocks noChangeArrowheads="1"/>
              </p:cNvSpPr>
              <p:nvPr/>
            </p:nvSpPr>
            <p:spPr bwMode="auto">
              <a:xfrm>
                <a:off x="3669" y="2353"/>
                <a:ext cx="32" cy="32"/>
              </a:xfrm>
              <a:prstGeom prst="ellipse">
                <a:avLst/>
              </a:prstGeom>
              <a:solidFill>
                <a:srgbClr val="F96604"/>
              </a:solidFill>
              <a:ln w="0">
                <a:solidFill>
                  <a:srgbClr val="F96604"/>
                </a:solidFill>
                <a:round/>
                <a:headEnd/>
                <a:tailEnd/>
              </a:ln>
            </p:spPr>
            <p:txBody>
              <a:bodyPr/>
              <a:lstStyle/>
              <a:p>
                <a:endParaRPr lang="en-US"/>
              </a:p>
            </p:txBody>
          </p:sp>
          <p:sp>
            <p:nvSpPr>
              <p:cNvPr id="427125" name="Oval 117"/>
              <p:cNvSpPr>
                <a:spLocks noChangeArrowheads="1"/>
              </p:cNvSpPr>
              <p:nvPr/>
            </p:nvSpPr>
            <p:spPr bwMode="auto">
              <a:xfrm>
                <a:off x="3669" y="3040"/>
                <a:ext cx="32" cy="32"/>
              </a:xfrm>
              <a:prstGeom prst="ellipse">
                <a:avLst/>
              </a:prstGeom>
              <a:solidFill>
                <a:srgbClr val="F96604"/>
              </a:solidFill>
              <a:ln w="0">
                <a:solidFill>
                  <a:srgbClr val="F96604"/>
                </a:solidFill>
                <a:round/>
                <a:headEnd/>
                <a:tailEnd/>
              </a:ln>
            </p:spPr>
            <p:txBody>
              <a:bodyPr/>
              <a:lstStyle/>
              <a:p>
                <a:endParaRPr lang="en-US"/>
              </a:p>
            </p:txBody>
          </p:sp>
          <p:sp>
            <p:nvSpPr>
              <p:cNvPr id="427126" name="Oval 118"/>
              <p:cNvSpPr>
                <a:spLocks noChangeArrowheads="1"/>
              </p:cNvSpPr>
              <p:nvPr/>
            </p:nvSpPr>
            <p:spPr bwMode="auto">
              <a:xfrm>
                <a:off x="2879" y="2475"/>
                <a:ext cx="32" cy="32"/>
              </a:xfrm>
              <a:prstGeom prst="ellipse">
                <a:avLst/>
              </a:prstGeom>
              <a:solidFill>
                <a:srgbClr val="F96604"/>
              </a:solidFill>
              <a:ln w="0">
                <a:solidFill>
                  <a:srgbClr val="F96604"/>
                </a:solidFill>
                <a:round/>
                <a:headEnd/>
                <a:tailEnd/>
              </a:ln>
            </p:spPr>
            <p:txBody>
              <a:bodyPr/>
              <a:lstStyle/>
              <a:p>
                <a:endParaRPr lang="en-US"/>
              </a:p>
            </p:txBody>
          </p:sp>
          <p:sp>
            <p:nvSpPr>
              <p:cNvPr id="427127" name="Oval 119"/>
              <p:cNvSpPr>
                <a:spLocks noChangeArrowheads="1"/>
              </p:cNvSpPr>
              <p:nvPr/>
            </p:nvSpPr>
            <p:spPr bwMode="auto">
              <a:xfrm>
                <a:off x="2244" y="3091"/>
                <a:ext cx="32" cy="32"/>
              </a:xfrm>
              <a:prstGeom prst="ellipse">
                <a:avLst/>
              </a:prstGeom>
              <a:solidFill>
                <a:srgbClr val="F96604"/>
              </a:solidFill>
              <a:ln w="0">
                <a:solidFill>
                  <a:srgbClr val="F96604"/>
                </a:solidFill>
                <a:round/>
                <a:headEnd/>
                <a:tailEnd/>
              </a:ln>
            </p:spPr>
            <p:txBody>
              <a:bodyPr/>
              <a:lstStyle/>
              <a:p>
                <a:endParaRPr lang="en-US"/>
              </a:p>
            </p:txBody>
          </p:sp>
          <p:sp>
            <p:nvSpPr>
              <p:cNvPr id="427128" name="Line 120"/>
              <p:cNvSpPr>
                <a:spLocks noChangeShapeType="1"/>
              </p:cNvSpPr>
              <p:nvPr/>
            </p:nvSpPr>
            <p:spPr bwMode="auto">
              <a:xfrm>
                <a:off x="1943" y="3495"/>
                <a:ext cx="3484"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29" name="Line 121"/>
              <p:cNvSpPr>
                <a:spLocks noChangeShapeType="1"/>
              </p:cNvSpPr>
              <p:nvPr/>
            </p:nvSpPr>
            <p:spPr bwMode="auto">
              <a:xfrm>
                <a:off x="2259" y="3476"/>
                <a:ext cx="1" cy="1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30" name="Line 122"/>
              <p:cNvSpPr>
                <a:spLocks noChangeShapeType="1"/>
              </p:cNvSpPr>
              <p:nvPr/>
            </p:nvSpPr>
            <p:spPr bwMode="auto">
              <a:xfrm>
                <a:off x="2576" y="3476"/>
                <a:ext cx="1" cy="1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31" name="Line 123"/>
              <p:cNvSpPr>
                <a:spLocks noChangeShapeType="1"/>
              </p:cNvSpPr>
              <p:nvPr/>
            </p:nvSpPr>
            <p:spPr bwMode="auto">
              <a:xfrm>
                <a:off x="2893" y="3476"/>
                <a:ext cx="1" cy="1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32" name="Line 124"/>
              <p:cNvSpPr>
                <a:spLocks noChangeShapeType="1"/>
              </p:cNvSpPr>
              <p:nvPr/>
            </p:nvSpPr>
            <p:spPr bwMode="auto">
              <a:xfrm>
                <a:off x="3209" y="3476"/>
                <a:ext cx="1" cy="1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33" name="Line 125"/>
              <p:cNvSpPr>
                <a:spLocks noChangeShapeType="1"/>
              </p:cNvSpPr>
              <p:nvPr/>
            </p:nvSpPr>
            <p:spPr bwMode="auto">
              <a:xfrm>
                <a:off x="3526" y="3476"/>
                <a:ext cx="1" cy="1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34" name="Line 126"/>
              <p:cNvSpPr>
                <a:spLocks noChangeShapeType="1"/>
              </p:cNvSpPr>
              <p:nvPr/>
            </p:nvSpPr>
            <p:spPr bwMode="auto">
              <a:xfrm>
                <a:off x="3843" y="3476"/>
                <a:ext cx="1" cy="1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35" name="Line 127"/>
              <p:cNvSpPr>
                <a:spLocks noChangeShapeType="1"/>
              </p:cNvSpPr>
              <p:nvPr/>
            </p:nvSpPr>
            <p:spPr bwMode="auto">
              <a:xfrm>
                <a:off x="4160" y="3476"/>
                <a:ext cx="1" cy="1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36" name="Line 128"/>
              <p:cNvSpPr>
                <a:spLocks noChangeShapeType="1"/>
              </p:cNvSpPr>
              <p:nvPr/>
            </p:nvSpPr>
            <p:spPr bwMode="auto">
              <a:xfrm>
                <a:off x="4476" y="3476"/>
                <a:ext cx="1" cy="1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37" name="Line 129"/>
              <p:cNvSpPr>
                <a:spLocks noChangeShapeType="1"/>
              </p:cNvSpPr>
              <p:nvPr/>
            </p:nvSpPr>
            <p:spPr bwMode="auto">
              <a:xfrm>
                <a:off x="4793" y="3476"/>
                <a:ext cx="1" cy="1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38" name="Line 130"/>
              <p:cNvSpPr>
                <a:spLocks noChangeShapeType="1"/>
              </p:cNvSpPr>
              <p:nvPr/>
            </p:nvSpPr>
            <p:spPr bwMode="auto">
              <a:xfrm>
                <a:off x="5110" y="3476"/>
                <a:ext cx="1" cy="1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39" name="Line 131"/>
              <p:cNvSpPr>
                <a:spLocks noChangeShapeType="1"/>
              </p:cNvSpPr>
              <p:nvPr/>
            </p:nvSpPr>
            <p:spPr bwMode="auto">
              <a:xfrm>
                <a:off x="2101" y="3489"/>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40" name="Line 132"/>
              <p:cNvSpPr>
                <a:spLocks noChangeShapeType="1"/>
              </p:cNvSpPr>
              <p:nvPr/>
            </p:nvSpPr>
            <p:spPr bwMode="auto">
              <a:xfrm>
                <a:off x="2259" y="3489"/>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41" name="Line 133"/>
              <p:cNvSpPr>
                <a:spLocks noChangeShapeType="1"/>
              </p:cNvSpPr>
              <p:nvPr/>
            </p:nvSpPr>
            <p:spPr bwMode="auto">
              <a:xfrm>
                <a:off x="2417" y="3489"/>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42" name="Line 134"/>
              <p:cNvSpPr>
                <a:spLocks noChangeShapeType="1"/>
              </p:cNvSpPr>
              <p:nvPr/>
            </p:nvSpPr>
            <p:spPr bwMode="auto">
              <a:xfrm>
                <a:off x="2576" y="3489"/>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43" name="Line 135"/>
              <p:cNvSpPr>
                <a:spLocks noChangeShapeType="1"/>
              </p:cNvSpPr>
              <p:nvPr/>
            </p:nvSpPr>
            <p:spPr bwMode="auto">
              <a:xfrm>
                <a:off x="2734" y="3489"/>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44" name="Line 136"/>
              <p:cNvSpPr>
                <a:spLocks noChangeShapeType="1"/>
              </p:cNvSpPr>
              <p:nvPr/>
            </p:nvSpPr>
            <p:spPr bwMode="auto">
              <a:xfrm>
                <a:off x="2893" y="3489"/>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45" name="Line 137"/>
              <p:cNvSpPr>
                <a:spLocks noChangeShapeType="1"/>
              </p:cNvSpPr>
              <p:nvPr/>
            </p:nvSpPr>
            <p:spPr bwMode="auto">
              <a:xfrm>
                <a:off x="3051" y="3489"/>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46" name="Line 138"/>
              <p:cNvSpPr>
                <a:spLocks noChangeShapeType="1"/>
              </p:cNvSpPr>
              <p:nvPr/>
            </p:nvSpPr>
            <p:spPr bwMode="auto">
              <a:xfrm>
                <a:off x="3209" y="3489"/>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47" name="Line 139"/>
              <p:cNvSpPr>
                <a:spLocks noChangeShapeType="1"/>
              </p:cNvSpPr>
              <p:nvPr/>
            </p:nvSpPr>
            <p:spPr bwMode="auto">
              <a:xfrm>
                <a:off x="3368" y="3489"/>
                <a:ext cx="1" cy="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48" name="Line 140"/>
              <p:cNvSpPr>
                <a:spLocks noChangeShapeType="1"/>
              </p:cNvSpPr>
              <p:nvPr/>
            </p:nvSpPr>
            <p:spPr bwMode="auto">
              <a:xfrm>
                <a:off x="3526" y="3489"/>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49" name="Line 141"/>
              <p:cNvSpPr>
                <a:spLocks noChangeShapeType="1"/>
              </p:cNvSpPr>
              <p:nvPr/>
            </p:nvSpPr>
            <p:spPr bwMode="auto">
              <a:xfrm>
                <a:off x="3684" y="3489"/>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50" name="Line 142"/>
              <p:cNvSpPr>
                <a:spLocks noChangeShapeType="1"/>
              </p:cNvSpPr>
              <p:nvPr/>
            </p:nvSpPr>
            <p:spPr bwMode="auto">
              <a:xfrm>
                <a:off x="3843" y="3489"/>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51" name="Line 143"/>
              <p:cNvSpPr>
                <a:spLocks noChangeShapeType="1"/>
              </p:cNvSpPr>
              <p:nvPr/>
            </p:nvSpPr>
            <p:spPr bwMode="auto">
              <a:xfrm>
                <a:off x="4001" y="3489"/>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52" name="Line 144"/>
              <p:cNvSpPr>
                <a:spLocks noChangeShapeType="1"/>
              </p:cNvSpPr>
              <p:nvPr/>
            </p:nvSpPr>
            <p:spPr bwMode="auto">
              <a:xfrm>
                <a:off x="4160" y="3489"/>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53" name="Line 145"/>
              <p:cNvSpPr>
                <a:spLocks noChangeShapeType="1"/>
              </p:cNvSpPr>
              <p:nvPr/>
            </p:nvSpPr>
            <p:spPr bwMode="auto">
              <a:xfrm>
                <a:off x="4318" y="3489"/>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54" name="Line 146"/>
              <p:cNvSpPr>
                <a:spLocks noChangeShapeType="1"/>
              </p:cNvSpPr>
              <p:nvPr/>
            </p:nvSpPr>
            <p:spPr bwMode="auto">
              <a:xfrm>
                <a:off x="4476" y="3489"/>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55" name="Line 147"/>
              <p:cNvSpPr>
                <a:spLocks noChangeShapeType="1"/>
              </p:cNvSpPr>
              <p:nvPr/>
            </p:nvSpPr>
            <p:spPr bwMode="auto">
              <a:xfrm>
                <a:off x="4635" y="3489"/>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56" name="Line 148"/>
              <p:cNvSpPr>
                <a:spLocks noChangeShapeType="1"/>
              </p:cNvSpPr>
              <p:nvPr/>
            </p:nvSpPr>
            <p:spPr bwMode="auto">
              <a:xfrm>
                <a:off x="4793" y="3489"/>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57" name="Line 149"/>
              <p:cNvSpPr>
                <a:spLocks noChangeShapeType="1"/>
              </p:cNvSpPr>
              <p:nvPr/>
            </p:nvSpPr>
            <p:spPr bwMode="auto">
              <a:xfrm>
                <a:off x="4951" y="3489"/>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58" name="Line 150"/>
              <p:cNvSpPr>
                <a:spLocks noChangeShapeType="1"/>
              </p:cNvSpPr>
              <p:nvPr/>
            </p:nvSpPr>
            <p:spPr bwMode="auto">
              <a:xfrm>
                <a:off x="5110" y="3489"/>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59" name="Line 151"/>
              <p:cNvSpPr>
                <a:spLocks noChangeShapeType="1"/>
              </p:cNvSpPr>
              <p:nvPr/>
            </p:nvSpPr>
            <p:spPr bwMode="auto">
              <a:xfrm>
                <a:off x="5268" y="3489"/>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27160" name="Rectangle 152"/>
            <p:cNvSpPr>
              <a:spLocks noChangeArrowheads="1"/>
            </p:cNvSpPr>
            <p:nvPr/>
          </p:nvSpPr>
          <p:spPr bwMode="auto">
            <a:xfrm>
              <a:off x="3552" y="3806"/>
              <a:ext cx="144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600" b="1" dirty="0" err="1" smtClean="0">
                  <a:solidFill>
                    <a:srgbClr val="000000"/>
                  </a:solidFill>
                </a:rPr>
                <a:t>Numero</a:t>
              </a:r>
              <a:r>
                <a:rPr lang="en-US" sz="1600" b="1" dirty="0" smtClean="0">
                  <a:solidFill>
                    <a:srgbClr val="000000"/>
                  </a:solidFill>
                </a:rPr>
                <a:t> de </a:t>
              </a:r>
              <a:r>
                <a:rPr lang="en-US" sz="1600" b="1" dirty="0" err="1" smtClean="0">
                  <a:solidFill>
                    <a:srgbClr val="000000"/>
                  </a:solidFill>
                </a:rPr>
                <a:t>Tardigrados</a:t>
              </a:r>
              <a:endParaRPr lang="en-US" sz="1600" b="1" dirty="0"/>
            </a:p>
          </p:txBody>
        </p:sp>
        <p:grpSp>
          <p:nvGrpSpPr>
            <p:cNvPr id="8" name="Group 153"/>
            <p:cNvGrpSpPr>
              <a:grpSpLocks/>
            </p:cNvGrpSpPr>
            <p:nvPr/>
          </p:nvGrpSpPr>
          <p:grpSpPr bwMode="auto">
            <a:xfrm>
              <a:off x="2466" y="1075"/>
              <a:ext cx="3180" cy="19"/>
              <a:chOff x="1943" y="916"/>
              <a:chExt cx="3484" cy="19"/>
            </a:xfrm>
          </p:grpSpPr>
          <p:sp>
            <p:nvSpPr>
              <p:cNvPr id="427162" name="Line 154"/>
              <p:cNvSpPr>
                <a:spLocks noChangeShapeType="1"/>
              </p:cNvSpPr>
              <p:nvPr/>
            </p:nvSpPr>
            <p:spPr bwMode="auto">
              <a:xfrm>
                <a:off x="1943" y="916"/>
                <a:ext cx="3484"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63" name="Line 155"/>
              <p:cNvSpPr>
                <a:spLocks noChangeShapeType="1"/>
              </p:cNvSpPr>
              <p:nvPr/>
            </p:nvSpPr>
            <p:spPr bwMode="auto">
              <a:xfrm flipV="1">
                <a:off x="2259" y="916"/>
                <a:ext cx="1" cy="1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64" name="Line 156"/>
              <p:cNvSpPr>
                <a:spLocks noChangeShapeType="1"/>
              </p:cNvSpPr>
              <p:nvPr/>
            </p:nvSpPr>
            <p:spPr bwMode="auto">
              <a:xfrm flipV="1">
                <a:off x="2576" y="916"/>
                <a:ext cx="1" cy="1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65" name="Line 157"/>
              <p:cNvSpPr>
                <a:spLocks noChangeShapeType="1"/>
              </p:cNvSpPr>
              <p:nvPr/>
            </p:nvSpPr>
            <p:spPr bwMode="auto">
              <a:xfrm flipV="1">
                <a:off x="2893" y="916"/>
                <a:ext cx="1" cy="1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66" name="Line 158"/>
              <p:cNvSpPr>
                <a:spLocks noChangeShapeType="1"/>
              </p:cNvSpPr>
              <p:nvPr/>
            </p:nvSpPr>
            <p:spPr bwMode="auto">
              <a:xfrm flipV="1">
                <a:off x="3209" y="916"/>
                <a:ext cx="1" cy="1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67" name="Line 159"/>
              <p:cNvSpPr>
                <a:spLocks noChangeShapeType="1"/>
              </p:cNvSpPr>
              <p:nvPr/>
            </p:nvSpPr>
            <p:spPr bwMode="auto">
              <a:xfrm flipV="1">
                <a:off x="3526" y="916"/>
                <a:ext cx="1" cy="1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68" name="Line 160"/>
              <p:cNvSpPr>
                <a:spLocks noChangeShapeType="1"/>
              </p:cNvSpPr>
              <p:nvPr/>
            </p:nvSpPr>
            <p:spPr bwMode="auto">
              <a:xfrm flipV="1">
                <a:off x="3843" y="916"/>
                <a:ext cx="1" cy="1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69" name="Line 161"/>
              <p:cNvSpPr>
                <a:spLocks noChangeShapeType="1"/>
              </p:cNvSpPr>
              <p:nvPr/>
            </p:nvSpPr>
            <p:spPr bwMode="auto">
              <a:xfrm flipV="1">
                <a:off x="4160" y="916"/>
                <a:ext cx="1" cy="1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70" name="Line 162"/>
              <p:cNvSpPr>
                <a:spLocks noChangeShapeType="1"/>
              </p:cNvSpPr>
              <p:nvPr/>
            </p:nvSpPr>
            <p:spPr bwMode="auto">
              <a:xfrm flipV="1">
                <a:off x="4476" y="916"/>
                <a:ext cx="1" cy="1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71" name="Line 163"/>
              <p:cNvSpPr>
                <a:spLocks noChangeShapeType="1"/>
              </p:cNvSpPr>
              <p:nvPr/>
            </p:nvSpPr>
            <p:spPr bwMode="auto">
              <a:xfrm flipV="1">
                <a:off x="4793" y="916"/>
                <a:ext cx="1" cy="1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72" name="Line 164"/>
              <p:cNvSpPr>
                <a:spLocks noChangeShapeType="1"/>
              </p:cNvSpPr>
              <p:nvPr/>
            </p:nvSpPr>
            <p:spPr bwMode="auto">
              <a:xfrm flipV="1">
                <a:off x="5110" y="916"/>
                <a:ext cx="1" cy="1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73" name="Line 165"/>
              <p:cNvSpPr>
                <a:spLocks noChangeShapeType="1"/>
              </p:cNvSpPr>
              <p:nvPr/>
            </p:nvSpPr>
            <p:spPr bwMode="auto">
              <a:xfrm flipV="1">
                <a:off x="2101" y="916"/>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74" name="Line 166"/>
              <p:cNvSpPr>
                <a:spLocks noChangeShapeType="1"/>
              </p:cNvSpPr>
              <p:nvPr/>
            </p:nvSpPr>
            <p:spPr bwMode="auto">
              <a:xfrm flipV="1">
                <a:off x="2259" y="916"/>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75" name="Line 167"/>
              <p:cNvSpPr>
                <a:spLocks noChangeShapeType="1"/>
              </p:cNvSpPr>
              <p:nvPr/>
            </p:nvSpPr>
            <p:spPr bwMode="auto">
              <a:xfrm flipV="1">
                <a:off x="2417" y="916"/>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76" name="Line 168"/>
              <p:cNvSpPr>
                <a:spLocks noChangeShapeType="1"/>
              </p:cNvSpPr>
              <p:nvPr/>
            </p:nvSpPr>
            <p:spPr bwMode="auto">
              <a:xfrm flipV="1">
                <a:off x="2576" y="916"/>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77" name="Line 169"/>
              <p:cNvSpPr>
                <a:spLocks noChangeShapeType="1"/>
              </p:cNvSpPr>
              <p:nvPr/>
            </p:nvSpPr>
            <p:spPr bwMode="auto">
              <a:xfrm flipV="1">
                <a:off x="2734" y="916"/>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78" name="Line 170"/>
              <p:cNvSpPr>
                <a:spLocks noChangeShapeType="1"/>
              </p:cNvSpPr>
              <p:nvPr/>
            </p:nvSpPr>
            <p:spPr bwMode="auto">
              <a:xfrm flipV="1">
                <a:off x="2893" y="916"/>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79" name="Line 171"/>
              <p:cNvSpPr>
                <a:spLocks noChangeShapeType="1"/>
              </p:cNvSpPr>
              <p:nvPr/>
            </p:nvSpPr>
            <p:spPr bwMode="auto">
              <a:xfrm flipV="1">
                <a:off x="3051" y="916"/>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80" name="Line 172"/>
              <p:cNvSpPr>
                <a:spLocks noChangeShapeType="1"/>
              </p:cNvSpPr>
              <p:nvPr/>
            </p:nvSpPr>
            <p:spPr bwMode="auto">
              <a:xfrm flipV="1">
                <a:off x="3209" y="916"/>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81" name="Line 173"/>
              <p:cNvSpPr>
                <a:spLocks noChangeShapeType="1"/>
              </p:cNvSpPr>
              <p:nvPr/>
            </p:nvSpPr>
            <p:spPr bwMode="auto">
              <a:xfrm flipV="1">
                <a:off x="3368" y="916"/>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82" name="Line 174"/>
              <p:cNvSpPr>
                <a:spLocks noChangeShapeType="1"/>
              </p:cNvSpPr>
              <p:nvPr/>
            </p:nvSpPr>
            <p:spPr bwMode="auto">
              <a:xfrm flipV="1">
                <a:off x="3526" y="916"/>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83" name="Line 175"/>
              <p:cNvSpPr>
                <a:spLocks noChangeShapeType="1"/>
              </p:cNvSpPr>
              <p:nvPr/>
            </p:nvSpPr>
            <p:spPr bwMode="auto">
              <a:xfrm flipV="1">
                <a:off x="3684" y="916"/>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84" name="Line 176"/>
              <p:cNvSpPr>
                <a:spLocks noChangeShapeType="1"/>
              </p:cNvSpPr>
              <p:nvPr/>
            </p:nvSpPr>
            <p:spPr bwMode="auto">
              <a:xfrm flipV="1">
                <a:off x="3843" y="916"/>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85" name="Line 177"/>
              <p:cNvSpPr>
                <a:spLocks noChangeShapeType="1"/>
              </p:cNvSpPr>
              <p:nvPr/>
            </p:nvSpPr>
            <p:spPr bwMode="auto">
              <a:xfrm flipV="1">
                <a:off x="4001" y="916"/>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86" name="Line 178"/>
              <p:cNvSpPr>
                <a:spLocks noChangeShapeType="1"/>
              </p:cNvSpPr>
              <p:nvPr/>
            </p:nvSpPr>
            <p:spPr bwMode="auto">
              <a:xfrm flipV="1">
                <a:off x="4160" y="916"/>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87" name="Line 179"/>
              <p:cNvSpPr>
                <a:spLocks noChangeShapeType="1"/>
              </p:cNvSpPr>
              <p:nvPr/>
            </p:nvSpPr>
            <p:spPr bwMode="auto">
              <a:xfrm flipV="1">
                <a:off x="4318" y="916"/>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88" name="Line 180"/>
              <p:cNvSpPr>
                <a:spLocks noChangeShapeType="1"/>
              </p:cNvSpPr>
              <p:nvPr/>
            </p:nvSpPr>
            <p:spPr bwMode="auto">
              <a:xfrm flipV="1">
                <a:off x="4476" y="916"/>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89" name="Line 181"/>
              <p:cNvSpPr>
                <a:spLocks noChangeShapeType="1"/>
              </p:cNvSpPr>
              <p:nvPr/>
            </p:nvSpPr>
            <p:spPr bwMode="auto">
              <a:xfrm flipV="1">
                <a:off x="4635" y="916"/>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90" name="Line 182"/>
              <p:cNvSpPr>
                <a:spLocks noChangeShapeType="1"/>
              </p:cNvSpPr>
              <p:nvPr/>
            </p:nvSpPr>
            <p:spPr bwMode="auto">
              <a:xfrm flipV="1">
                <a:off x="4793" y="916"/>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91" name="Line 183"/>
              <p:cNvSpPr>
                <a:spLocks noChangeShapeType="1"/>
              </p:cNvSpPr>
              <p:nvPr/>
            </p:nvSpPr>
            <p:spPr bwMode="auto">
              <a:xfrm flipV="1">
                <a:off x="4951" y="916"/>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92" name="Line 184"/>
              <p:cNvSpPr>
                <a:spLocks noChangeShapeType="1"/>
              </p:cNvSpPr>
              <p:nvPr/>
            </p:nvSpPr>
            <p:spPr bwMode="auto">
              <a:xfrm flipV="1">
                <a:off x="5110" y="916"/>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93" name="Line 185"/>
              <p:cNvSpPr>
                <a:spLocks noChangeShapeType="1"/>
              </p:cNvSpPr>
              <p:nvPr/>
            </p:nvSpPr>
            <p:spPr bwMode="auto">
              <a:xfrm flipV="1">
                <a:off x="5268" y="916"/>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 name="Group 186"/>
            <p:cNvGrpSpPr>
              <a:grpSpLocks/>
            </p:cNvGrpSpPr>
            <p:nvPr/>
          </p:nvGrpSpPr>
          <p:grpSpPr bwMode="auto">
            <a:xfrm>
              <a:off x="2245" y="1034"/>
              <a:ext cx="239" cy="2595"/>
              <a:chOff x="1701" y="873"/>
              <a:chExt cx="261" cy="2698"/>
            </a:xfrm>
          </p:grpSpPr>
          <p:sp>
            <p:nvSpPr>
              <p:cNvPr id="427195" name="Line 187"/>
              <p:cNvSpPr>
                <a:spLocks noChangeShapeType="1"/>
              </p:cNvSpPr>
              <p:nvPr/>
            </p:nvSpPr>
            <p:spPr bwMode="auto">
              <a:xfrm>
                <a:off x="1943" y="3476"/>
                <a:ext cx="1" cy="19"/>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96" name="Line 188"/>
              <p:cNvSpPr>
                <a:spLocks noChangeShapeType="1"/>
              </p:cNvSpPr>
              <p:nvPr/>
            </p:nvSpPr>
            <p:spPr bwMode="auto">
              <a:xfrm flipV="1">
                <a:off x="1943" y="916"/>
                <a:ext cx="1" cy="19"/>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97" name="Line 189"/>
              <p:cNvSpPr>
                <a:spLocks noChangeShapeType="1"/>
              </p:cNvSpPr>
              <p:nvPr/>
            </p:nvSpPr>
            <p:spPr bwMode="auto">
              <a:xfrm flipV="1">
                <a:off x="1943" y="916"/>
                <a:ext cx="1" cy="2579"/>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98" name="Line 190"/>
              <p:cNvSpPr>
                <a:spLocks noChangeShapeType="1"/>
              </p:cNvSpPr>
              <p:nvPr/>
            </p:nvSpPr>
            <p:spPr bwMode="auto">
              <a:xfrm flipH="1">
                <a:off x="1943" y="3495"/>
                <a:ext cx="19"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199" name="Line 191"/>
              <p:cNvSpPr>
                <a:spLocks noChangeShapeType="1"/>
              </p:cNvSpPr>
              <p:nvPr/>
            </p:nvSpPr>
            <p:spPr bwMode="auto">
              <a:xfrm flipH="1">
                <a:off x="1943" y="3208"/>
                <a:ext cx="19"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00" name="Line 192"/>
              <p:cNvSpPr>
                <a:spLocks noChangeShapeType="1"/>
              </p:cNvSpPr>
              <p:nvPr/>
            </p:nvSpPr>
            <p:spPr bwMode="auto">
              <a:xfrm flipH="1">
                <a:off x="1943" y="2922"/>
                <a:ext cx="19"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01" name="Line 193"/>
              <p:cNvSpPr>
                <a:spLocks noChangeShapeType="1"/>
              </p:cNvSpPr>
              <p:nvPr/>
            </p:nvSpPr>
            <p:spPr bwMode="auto">
              <a:xfrm flipH="1">
                <a:off x="1943" y="2635"/>
                <a:ext cx="19"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02" name="Line 194"/>
              <p:cNvSpPr>
                <a:spLocks noChangeShapeType="1"/>
              </p:cNvSpPr>
              <p:nvPr/>
            </p:nvSpPr>
            <p:spPr bwMode="auto">
              <a:xfrm flipH="1">
                <a:off x="1943" y="2349"/>
                <a:ext cx="19"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03" name="Line 195"/>
              <p:cNvSpPr>
                <a:spLocks noChangeShapeType="1"/>
              </p:cNvSpPr>
              <p:nvPr/>
            </p:nvSpPr>
            <p:spPr bwMode="auto">
              <a:xfrm flipH="1">
                <a:off x="1943" y="2062"/>
                <a:ext cx="19"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04" name="Line 196"/>
              <p:cNvSpPr>
                <a:spLocks noChangeShapeType="1"/>
              </p:cNvSpPr>
              <p:nvPr/>
            </p:nvSpPr>
            <p:spPr bwMode="auto">
              <a:xfrm flipH="1">
                <a:off x="1943" y="1775"/>
                <a:ext cx="19"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05" name="Line 197"/>
              <p:cNvSpPr>
                <a:spLocks noChangeShapeType="1"/>
              </p:cNvSpPr>
              <p:nvPr/>
            </p:nvSpPr>
            <p:spPr bwMode="auto">
              <a:xfrm flipH="1">
                <a:off x="1943" y="1489"/>
                <a:ext cx="19"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06" name="Line 198"/>
              <p:cNvSpPr>
                <a:spLocks noChangeShapeType="1"/>
              </p:cNvSpPr>
              <p:nvPr/>
            </p:nvSpPr>
            <p:spPr bwMode="auto">
              <a:xfrm flipH="1">
                <a:off x="1943" y="1202"/>
                <a:ext cx="19"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07" name="Line 199"/>
              <p:cNvSpPr>
                <a:spLocks noChangeShapeType="1"/>
              </p:cNvSpPr>
              <p:nvPr/>
            </p:nvSpPr>
            <p:spPr bwMode="auto">
              <a:xfrm flipH="1">
                <a:off x="1943" y="916"/>
                <a:ext cx="19"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08" name="Rectangle 200"/>
              <p:cNvSpPr>
                <a:spLocks noChangeArrowheads="1"/>
              </p:cNvSpPr>
              <p:nvPr/>
            </p:nvSpPr>
            <p:spPr bwMode="auto">
              <a:xfrm>
                <a:off x="1701" y="3452"/>
                <a:ext cx="18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rPr>
                  <a:t>-0.5</a:t>
                </a:r>
                <a:endParaRPr lang="en-US" b="1"/>
              </a:p>
            </p:txBody>
          </p:sp>
          <p:sp>
            <p:nvSpPr>
              <p:cNvPr id="427209" name="Rectangle 201"/>
              <p:cNvSpPr>
                <a:spLocks noChangeArrowheads="1"/>
              </p:cNvSpPr>
              <p:nvPr/>
            </p:nvSpPr>
            <p:spPr bwMode="auto">
              <a:xfrm>
                <a:off x="1727" y="3166"/>
                <a:ext cx="14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rPr>
                  <a:t>0.0</a:t>
                </a:r>
                <a:endParaRPr lang="en-US" b="1"/>
              </a:p>
            </p:txBody>
          </p:sp>
          <p:sp>
            <p:nvSpPr>
              <p:cNvPr id="427210" name="Rectangle 202"/>
              <p:cNvSpPr>
                <a:spLocks noChangeArrowheads="1"/>
              </p:cNvSpPr>
              <p:nvPr/>
            </p:nvSpPr>
            <p:spPr bwMode="auto">
              <a:xfrm>
                <a:off x="1727" y="2879"/>
                <a:ext cx="14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rPr>
                  <a:t>0.5</a:t>
                </a:r>
                <a:endParaRPr lang="en-US" b="1"/>
              </a:p>
            </p:txBody>
          </p:sp>
          <p:sp>
            <p:nvSpPr>
              <p:cNvPr id="427211" name="Rectangle 203"/>
              <p:cNvSpPr>
                <a:spLocks noChangeArrowheads="1"/>
              </p:cNvSpPr>
              <p:nvPr/>
            </p:nvSpPr>
            <p:spPr bwMode="auto">
              <a:xfrm>
                <a:off x="1727" y="2592"/>
                <a:ext cx="14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rPr>
                  <a:t>1.0</a:t>
                </a:r>
                <a:endParaRPr lang="en-US" b="1"/>
              </a:p>
            </p:txBody>
          </p:sp>
          <p:sp>
            <p:nvSpPr>
              <p:cNvPr id="427212" name="Rectangle 204"/>
              <p:cNvSpPr>
                <a:spLocks noChangeArrowheads="1"/>
              </p:cNvSpPr>
              <p:nvPr/>
            </p:nvSpPr>
            <p:spPr bwMode="auto">
              <a:xfrm>
                <a:off x="1727" y="2306"/>
                <a:ext cx="14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rPr>
                  <a:t>1.5</a:t>
                </a:r>
                <a:endParaRPr lang="en-US" b="1"/>
              </a:p>
            </p:txBody>
          </p:sp>
          <p:sp>
            <p:nvSpPr>
              <p:cNvPr id="427213" name="Rectangle 205"/>
              <p:cNvSpPr>
                <a:spLocks noChangeArrowheads="1"/>
              </p:cNvSpPr>
              <p:nvPr/>
            </p:nvSpPr>
            <p:spPr bwMode="auto">
              <a:xfrm>
                <a:off x="1727" y="2019"/>
                <a:ext cx="14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rPr>
                  <a:t>2.0</a:t>
                </a:r>
                <a:endParaRPr lang="en-US" b="1"/>
              </a:p>
            </p:txBody>
          </p:sp>
          <p:sp>
            <p:nvSpPr>
              <p:cNvPr id="427214" name="Rectangle 206"/>
              <p:cNvSpPr>
                <a:spLocks noChangeArrowheads="1"/>
              </p:cNvSpPr>
              <p:nvPr/>
            </p:nvSpPr>
            <p:spPr bwMode="auto">
              <a:xfrm>
                <a:off x="1727" y="1733"/>
                <a:ext cx="14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rPr>
                  <a:t>2.5</a:t>
                </a:r>
                <a:endParaRPr lang="en-US" b="1"/>
              </a:p>
            </p:txBody>
          </p:sp>
          <p:sp>
            <p:nvSpPr>
              <p:cNvPr id="427215" name="Rectangle 207"/>
              <p:cNvSpPr>
                <a:spLocks noChangeArrowheads="1"/>
              </p:cNvSpPr>
              <p:nvPr/>
            </p:nvSpPr>
            <p:spPr bwMode="auto">
              <a:xfrm>
                <a:off x="1727" y="1446"/>
                <a:ext cx="14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rPr>
                  <a:t>3.0</a:t>
                </a:r>
                <a:endParaRPr lang="en-US" b="1"/>
              </a:p>
            </p:txBody>
          </p:sp>
          <p:sp>
            <p:nvSpPr>
              <p:cNvPr id="427216" name="Rectangle 208"/>
              <p:cNvSpPr>
                <a:spLocks noChangeArrowheads="1"/>
              </p:cNvSpPr>
              <p:nvPr/>
            </p:nvSpPr>
            <p:spPr bwMode="auto">
              <a:xfrm>
                <a:off x="1727" y="1159"/>
                <a:ext cx="145"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rPr>
                  <a:t>3.5</a:t>
                </a:r>
                <a:endParaRPr lang="en-US" b="1"/>
              </a:p>
            </p:txBody>
          </p:sp>
          <p:sp>
            <p:nvSpPr>
              <p:cNvPr id="427217" name="Rectangle 209"/>
              <p:cNvSpPr>
                <a:spLocks noChangeArrowheads="1"/>
              </p:cNvSpPr>
              <p:nvPr/>
            </p:nvSpPr>
            <p:spPr bwMode="auto">
              <a:xfrm>
                <a:off x="1727" y="873"/>
                <a:ext cx="145"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rPr>
                  <a:t>4.0</a:t>
                </a:r>
                <a:endParaRPr lang="en-US" b="1"/>
              </a:p>
            </p:txBody>
          </p:sp>
          <p:sp>
            <p:nvSpPr>
              <p:cNvPr id="427218" name="Line 210"/>
              <p:cNvSpPr>
                <a:spLocks noChangeShapeType="1"/>
              </p:cNvSpPr>
              <p:nvPr/>
            </p:nvSpPr>
            <p:spPr bwMode="auto">
              <a:xfrm flipH="1">
                <a:off x="1943" y="3438"/>
                <a:ext cx="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19" name="Line 211"/>
              <p:cNvSpPr>
                <a:spLocks noChangeShapeType="1"/>
              </p:cNvSpPr>
              <p:nvPr/>
            </p:nvSpPr>
            <p:spPr bwMode="auto">
              <a:xfrm flipH="1">
                <a:off x="1943" y="3380"/>
                <a:ext cx="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20" name="Line 212"/>
              <p:cNvSpPr>
                <a:spLocks noChangeShapeType="1"/>
              </p:cNvSpPr>
              <p:nvPr/>
            </p:nvSpPr>
            <p:spPr bwMode="auto">
              <a:xfrm flipH="1">
                <a:off x="1943" y="3323"/>
                <a:ext cx="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21" name="Line 213"/>
              <p:cNvSpPr>
                <a:spLocks noChangeShapeType="1"/>
              </p:cNvSpPr>
              <p:nvPr/>
            </p:nvSpPr>
            <p:spPr bwMode="auto">
              <a:xfrm flipH="1">
                <a:off x="1943" y="3266"/>
                <a:ext cx="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22" name="Line 214"/>
              <p:cNvSpPr>
                <a:spLocks noChangeShapeType="1"/>
              </p:cNvSpPr>
              <p:nvPr/>
            </p:nvSpPr>
            <p:spPr bwMode="auto">
              <a:xfrm flipH="1">
                <a:off x="1943" y="3208"/>
                <a:ext cx="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23" name="Line 215"/>
              <p:cNvSpPr>
                <a:spLocks noChangeShapeType="1"/>
              </p:cNvSpPr>
              <p:nvPr/>
            </p:nvSpPr>
            <p:spPr bwMode="auto">
              <a:xfrm flipH="1">
                <a:off x="1943" y="3151"/>
                <a:ext cx="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24" name="Line 216"/>
              <p:cNvSpPr>
                <a:spLocks noChangeShapeType="1"/>
              </p:cNvSpPr>
              <p:nvPr/>
            </p:nvSpPr>
            <p:spPr bwMode="auto">
              <a:xfrm flipH="1">
                <a:off x="1943" y="3094"/>
                <a:ext cx="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25" name="Line 217"/>
              <p:cNvSpPr>
                <a:spLocks noChangeShapeType="1"/>
              </p:cNvSpPr>
              <p:nvPr/>
            </p:nvSpPr>
            <p:spPr bwMode="auto">
              <a:xfrm flipH="1">
                <a:off x="1943" y="3037"/>
                <a:ext cx="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26" name="Line 218"/>
              <p:cNvSpPr>
                <a:spLocks noChangeShapeType="1"/>
              </p:cNvSpPr>
              <p:nvPr/>
            </p:nvSpPr>
            <p:spPr bwMode="auto">
              <a:xfrm flipH="1">
                <a:off x="1943" y="2979"/>
                <a:ext cx="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27" name="Line 219"/>
              <p:cNvSpPr>
                <a:spLocks noChangeShapeType="1"/>
              </p:cNvSpPr>
              <p:nvPr/>
            </p:nvSpPr>
            <p:spPr bwMode="auto">
              <a:xfrm flipH="1">
                <a:off x="1943" y="2922"/>
                <a:ext cx="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28" name="Line 220"/>
              <p:cNvSpPr>
                <a:spLocks noChangeShapeType="1"/>
              </p:cNvSpPr>
              <p:nvPr/>
            </p:nvSpPr>
            <p:spPr bwMode="auto">
              <a:xfrm flipH="1">
                <a:off x="1943" y="2865"/>
                <a:ext cx="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29" name="Line 221"/>
              <p:cNvSpPr>
                <a:spLocks noChangeShapeType="1"/>
              </p:cNvSpPr>
              <p:nvPr/>
            </p:nvSpPr>
            <p:spPr bwMode="auto">
              <a:xfrm flipH="1">
                <a:off x="1943" y="2807"/>
                <a:ext cx="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30" name="Line 222"/>
              <p:cNvSpPr>
                <a:spLocks noChangeShapeType="1"/>
              </p:cNvSpPr>
              <p:nvPr/>
            </p:nvSpPr>
            <p:spPr bwMode="auto">
              <a:xfrm flipH="1">
                <a:off x="1943" y="2750"/>
                <a:ext cx="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31" name="Line 223"/>
              <p:cNvSpPr>
                <a:spLocks noChangeShapeType="1"/>
              </p:cNvSpPr>
              <p:nvPr/>
            </p:nvSpPr>
            <p:spPr bwMode="auto">
              <a:xfrm flipH="1">
                <a:off x="1943" y="2693"/>
                <a:ext cx="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32" name="Line 224"/>
              <p:cNvSpPr>
                <a:spLocks noChangeShapeType="1"/>
              </p:cNvSpPr>
              <p:nvPr/>
            </p:nvSpPr>
            <p:spPr bwMode="auto">
              <a:xfrm flipH="1">
                <a:off x="1943" y="2635"/>
                <a:ext cx="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33" name="Line 225"/>
              <p:cNvSpPr>
                <a:spLocks noChangeShapeType="1"/>
              </p:cNvSpPr>
              <p:nvPr/>
            </p:nvSpPr>
            <p:spPr bwMode="auto">
              <a:xfrm flipH="1">
                <a:off x="1943" y="2578"/>
                <a:ext cx="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34" name="Line 226"/>
              <p:cNvSpPr>
                <a:spLocks noChangeShapeType="1"/>
              </p:cNvSpPr>
              <p:nvPr/>
            </p:nvSpPr>
            <p:spPr bwMode="auto">
              <a:xfrm flipH="1">
                <a:off x="1943" y="2521"/>
                <a:ext cx="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35" name="Line 227"/>
              <p:cNvSpPr>
                <a:spLocks noChangeShapeType="1"/>
              </p:cNvSpPr>
              <p:nvPr/>
            </p:nvSpPr>
            <p:spPr bwMode="auto">
              <a:xfrm flipH="1">
                <a:off x="1943" y="2463"/>
                <a:ext cx="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36" name="Line 228"/>
              <p:cNvSpPr>
                <a:spLocks noChangeShapeType="1"/>
              </p:cNvSpPr>
              <p:nvPr/>
            </p:nvSpPr>
            <p:spPr bwMode="auto">
              <a:xfrm flipH="1">
                <a:off x="1943" y="2406"/>
                <a:ext cx="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37" name="Line 229"/>
              <p:cNvSpPr>
                <a:spLocks noChangeShapeType="1"/>
              </p:cNvSpPr>
              <p:nvPr/>
            </p:nvSpPr>
            <p:spPr bwMode="auto">
              <a:xfrm flipH="1">
                <a:off x="1943" y="2349"/>
                <a:ext cx="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38" name="Line 230"/>
              <p:cNvSpPr>
                <a:spLocks noChangeShapeType="1"/>
              </p:cNvSpPr>
              <p:nvPr/>
            </p:nvSpPr>
            <p:spPr bwMode="auto">
              <a:xfrm flipH="1">
                <a:off x="1943" y="2291"/>
                <a:ext cx="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39" name="Line 231"/>
              <p:cNvSpPr>
                <a:spLocks noChangeShapeType="1"/>
              </p:cNvSpPr>
              <p:nvPr/>
            </p:nvSpPr>
            <p:spPr bwMode="auto">
              <a:xfrm flipH="1">
                <a:off x="1943" y="2234"/>
                <a:ext cx="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40" name="Line 232"/>
              <p:cNvSpPr>
                <a:spLocks noChangeShapeType="1"/>
              </p:cNvSpPr>
              <p:nvPr/>
            </p:nvSpPr>
            <p:spPr bwMode="auto">
              <a:xfrm flipH="1">
                <a:off x="1943" y="2177"/>
                <a:ext cx="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41" name="Line 233"/>
              <p:cNvSpPr>
                <a:spLocks noChangeShapeType="1"/>
              </p:cNvSpPr>
              <p:nvPr/>
            </p:nvSpPr>
            <p:spPr bwMode="auto">
              <a:xfrm flipH="1">
                <a:off x="1943" y="2119"/>
                <a:ext cx="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42" name="Line 234"/>
              <p:cNvSpPr>
                <a:spLocks noChangeShapeType="1"/>
              </p:cNvSpPr>
              <p:nvPr/>
            </p:nvSpPr>
            <p:spPr bwMode="auto">
              <a:xfrm flipH="1">
                <a:off x="1943" y="2062"/>
                <a:ext cx="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43" name="Line 235"/>
              <p:cNvSpPr>
                <a:spLocks noChangeShapeType="1"/>
              </p:cNvSpPr>
              <p:nvPr/>
            </p:nvSpPr>
            <p:spPr bwMode="auto">
              <a:xfrm flipH="1">
                <a:off x="1943" y="2005"/>
                <a:ext cx="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44" name="Line 236"/>
              <p:cNvSpPr>
                <a:spLocks noChangeShapeType="1"/>
              </p:cNvSpPr>
              <p:nvPr/>
            </p:nvSpPr>
            <p:spPr bwMode="auto">
              <a:xfrm flipH="1">
                <a:off x="1943" y="1947"/>
                <a:ext cx="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45" name="Line 237"/>
              <p:cNvSpPr>
                <a:spLocks noChangeShapeType="1"/>
              </p:cNvSpPr>
              <p:nvPr/>
            </p:nvSpPr>
            <p:spPr bwMode="auto">
              <a:xfrm flipH="1">
                <a:off x="1943" y="1890"/>
                <a:ext cx="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46" name="Line 238"/>
              <p:cNvSpPr>
                <a:spLocks noChangeShapeType="1"/>
              </p:cNvSpPr>
              <p:nvPr/>
            </p:nvSpPr>
            <p:spPr bwMode="auto">
              <a:xfrm flipH="1">
                <a:off x="1943" y="1833"/>
                <a:ext cx="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47" name="Line 239"/>
              <p:cNvSpPr>
                <a:spLocks noChangeShapeType="1"/>
              </p:cNvSpPr>
              <p:nvPr/>
            </p:nvSpPr>
            <p:spPr bwMode="auto">
              <a:xfrm flipH="1">
                <a:off x="1943" y="1775"/>
                <a:ext cx="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48" name="Line 240"/>
              <p:cNvSpPr>
                <a:spLocks noChangeShapeType="1"/>
              </p:cNvSpPr>
              <p:nvPr/>
            </p:nvSpPr>
            <p:spPr bwMode="auto">
              <a:xfrm flipH="1">
                <a:off x="1943" y="1718"/>
                <a:ext cx="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49" name="Line 241"/>
              <p:cNvSpPr>
                <a:spLocks noChangeShapeType="1"/>
              </p:cNvSpPr>
              <p:nvPr/>
            </p:nvSpPr>
            <p:spPr bwMode="auto">
              <a:xfrm flipH="1">
                <a:off x="1943" y="1661"/>
                <a:ext cx="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50" name="Line 242"/>
              <p:cNvSpPr>
                <a:spLocks noChangeShapeType="1"/>
              </p:cNvSpPr>
              <p:nvPr/>
            </p:nvSpPr>
            <p:spPr bwMode="auto">
              <a:xfrm flipH="1">
                <a:off x="1943" y="1489"/>
                <a:ext cx="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51" name="Line 243"/>
              <p:cNvSpPr>
                <a:spLocks noChangeShapeType="1"/>
              </p:cNvSpPr>
              <p:nvPr/>
            </p:nvSpPr>
            <p:spPr bwMode="auto">
              <a:xfrm flipH="1">
                <a:off x="1943" y="1431"/>
                <a:ext cx="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52" name="Line 244"/>
              <p:cNvSpPr>
                <a:spLocks noChangeShapeType="1"/>
              </p:cNvSpPr>
              <p:nvPr/>
            </p:nvSpPr>
            <p:spPr bwMode="auto">
              <a:xfrm flipH="1">
                <a:off x="1943" y="1374"/>
                <a:ext cx="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53" name="Line 245"/>
              <p:cNvSpPr>
                <a:spLocks noChangeShapeType="1"/>
              </p:cNvSpPr>
              <p:nvPr/>
            </p:nvSpPr>
            <p:spPr bwMode="auto">
              <a:xfrm flipH="1">
                <a:off x="1943" y="1317"/>
                <a:ext cx="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54" name="Line 246"/>
              <p:cNvSpPr>
                <a:spLocks noChangeShapeType="1"/>
              </p:cNvSpPr>
              <p:nvPr/>
            </p:nvSpPr>
            <p:spPr bwMode="auto">
              <a:xfrm flipH="1">
                <a:off x="1943" y="1260"/>
                <a:ext cx="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55" name="Line 247"/>
              <p:cNvSpPr>
                <a:spLocks noChangeShapeType="1"/>
              </p:cNvSpPr>
              <p:nvPr/>
            </p:nvSpPr>
            <p:spPr bwMode="auto">
              <a:xfrm flipH="1">
                <a:off x="1943" y="1202"/>
                <a:ext cx="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56" name="Line 248"/>
              <p:cNvSpPr>
                <a:spLocks noChangeShapeType="1"/>
              </p:cNvSpPr>
              <p:nvPr/>
            </p:nvSpPr>
            <p:spPr bwMode="auto">
              <a:xfrm flipH="1">
                <a:off x="1943" y="1145"/>
                <a:ext cx="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57" name="Line 249"/>
              <p:cNvSpPr>
                <a:spLocks noChangeShapeType="1"/>
              </p:cNvSpPr>
              <p:nvPr/>
            </p:nvSpPr>
            <p:spPr bwMode="auto">
              <a:xfrm flipH="1">
                <a:off x="1943" y="1088"/>
                <a:ext cx="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58" name="Line 250"/>
              <p:cNvSpPr>
                <a:spLocks noChangeShapeType="1"/>
              </p:cNvSpPr>
              <p:nvPr/>
            </p:nvSpPr>
            <p:spPr bwMode="auto">
              <a:xfrm flipH="1">
                <a:off x="1943" y="1030"/>
                <a:ext cx="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59" name="Line 251"/>
              <p:cNvSpPr>
                <a:spLocks noChangeShapeType="1"/>
              </p:cNvSpPr>
              <p:nvPr/>
            </p:nvSpPr>
            <p:spPr bwMode="auto">
              <a:xfrm flipH="1">
                <a:off x="1943" y="973"/>
                <a:ext cx="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260" name="Line 252"/>
              <p:cNvSpPr>
                <a:spLocks noChangeShapeType="1"/>
              </p:cNvSpPr>
              <p:nvPr/>
            </p:nvSpPr>
            <p:spPr bwMode="auto">
              <a:xfrm flipH="1">
                <a:off x="1943" y="916"/>
                <a:ext cx="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27261" name="Rectangle 253"/>
            <p:cNvSpPr>
              <a:spLocks noChangeArrowheads="1"/>
            </p:cNvSpPr>
            <p:nvPr/>
          </p:nvSpPr>
          <p:spPr bwMode="auto">
            <a:xfrm rot="16200000">
              <a:off x="1286" y="2387"/>
              <a:ext cx="161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600" b="1" dirty="0" err="1" smtClean="0">
                  <a:solidFill>
                    <a:srgbClr val="000000"/>
                  </a:solidFill>
                </a:rPr>
                <a:t>Nematodos</a:t>
              </a:r>
              <a:r>
                <a:rPr lang="en-US" sz="1600" b="1" dirty="0" smtClean="0">
                  <a:solidFill>
                    <a:srgbClr val="000000"/>
                  </a:solidFill>
                </a:rPr>
                <a:t> </a:t>
              </a:r>
              <a:r>
                <a:rPr lang="en-US" sz="1600" b="1" dirty="0" err="1" smtClean="0">
                  <a:solidFill>
                    <a:srgbClr val="000000"/>
                  </a:solidFill>
                </a:rPr>
                <a:t>muertos</a:t>
              </a:r>
              <a:r>
                <a:rPr lang="en-US" sz="1600" b="1" dirty="0" smtClean="0">
                  <a:solidFill>
                    <a:srgbClr val="000000"/>
                  </a:solidFill>
                </a:rPr>
                <a:t>/</a:t>
              </a:r>
              <a:r>
                <a:rPr lang="en-US" sz="1600" b="1" dirty="0" err="1" smtClean="0">
                  <a:solidFill>
                    <a:srgbClr val="000000"/>
                  </a:solidFill>
                </a:rPr>
                <a:t>vivos</a:t>
              </a:r>
              <a:endParaRPr lang="en-US" sz="1600" b="1" dirty="0"/>
            </a:p>
          </p:txBody>
        </p:sp>
        <p:sp>
          <p:nvSpPr>
            <p:cNvPr id="427262" name="Rectangle 254"/>
            <p:cNvSpPr>
              <a:spLocks noChangeArrowheads="1"/>
            </p:cNvSpPr>
            <p:nvPr/>
          </p:nvSpPr>
          <p:spPr bwMode="auto">
            <a:xfrm>
              <a:off x="4542" y="2505"/>
              <a:ext cx="9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600" b="1">
                  <a:solidFill>
                    <a:srgbClr val="000000"/>
                  </a:solidFill>
                </a:rPr>
                <a:t>r = 0.73 P &lt;0.05</a:t>
              </a:r>
              <a:endParaRPr lang="en-US" sz="1600" b="1"/>
            </a:p>
          </p:txBody>
        </p:sp>
      </p:grpSp>
      <p:sp>
        <p:nvSpPr>
          <p:cNvPr id="427263" name="Text Box 255"/>
          <p:cNvSpPr txBox="1">
            <a:spLocks noChangeArrowheads="1"/>
          </p:cNvSpPr>
          <p:nvPr/>
        </p:nvSpPr>
        <p:spPr bwMode="auto">
          <a:xfrm>
            <a:off x="76200" y="6477000"/>
            <a:ext cx="2209800" cy="2769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200" dirty="0"/>
              <a:t>Sanchez-Moreno et al., </a:t>
            </a:r>
            <a:r>
              <a:rPr lang="en-US" sz="1200" dirty="0" smtClean="0"/>
              <a:t>2008</a:t>
            </a:r>
            <a:endParaRPr lang="en-US" sz="1200" dirty="0"/>
          </a:p>
        </p:txBody>
      </p:sp>
      <p:sp>
        <p:nvSpPr>
          <p:cNvPr id="427014" name="Text Box 6"/>
          <p:cNvSpPr txBox="1">
            <a:spLocks noChangeArrowheads="1"/>
          </p:cNvSpPr>
          <p:nvPr/>
        </p:nvSpPr>
        <p:spPr bwMode="auto">
          <a:xfrm>
            <a:off x="76200" y="5638800"/>
            <a:ext cx="37712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1800" dirty="0" err="1" smtClean="0"/>
              <a:t>supresividad</a:t>
            </a:r>
            <a:r>
              <a:rPr lang="en-US" sz="1800" dirty="0" smtClean="0"/>
              <a:t> de </a:t>
            </a:r>
            <a:r>
              <a:rPr lang="en-US" sz="1800" dirty="0" err="1" smtClean="0"/>
              <a:t>suelo</a:t>
            </a:r>
            <a:r>
              <a:rPr lang="en-US" sz="1800" dirty="0" smtClean="0"/>
              <a:t> </a:t>
            </a:r>
          </a:p>
          <a:p>
            <a:pPr eaLnBrk="1" hangingPunct="1"/>
            <a:r>
              <a:rPr lang="en-US" sz="1800" dirty="0" smtClean="0"/>
              <a:t>para </a:t>
            </a:r>
            <a:r>
              <a:rPr lang="en-US" sz="1800" dirty="0" err="1" smtClean="0"/>
              <a:t>tardigrados</a:t>
            </a:r>
            <a:r>
              <a:rPr lang="en-US" sz="1800" dirty="0" smtClean="0"/>
              <a:t>: r </a:t>
            </a:r>
            <a:r>
              <a:rPr lang="en-US" sz="1800" dirty="0"/>
              <a:t>= 0.59, P &lt; 0.05</a:t>
            </a:r>
          </a:p>
        </p:txBody>
      </p:sp>
    </p:spTree>
    <p:extLst>
      <p:ext uri="{BB962C8B-B14F-4D97-AF65-F5344CB8AC3E}">
        <p14:creationId xmlns:p14="http://schemas.microsoft.com/office/powerpoint/2010/main" val="25645559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9" descr="DSCN0048.JPG"/>
          <p:cNvPicPr>
            <a:picLocks noChangeAspect="1"/>
          </p:cNvPicPr>
          <p:nvPr/>
        </p:nvPicPr>
        <p:blipFill>
          <a:blip r:embed="rId2" cstate="print"/>
          <a:srcRect/>
          <a:stretch>
            <a:fillRect/>
          </a:stretch>
        </p:blipFill>
        <p:spPr bwMode="auto">
          <a:xfrm>
            <a:off x="0" y="2733675"/>
            <a:ext cx="4978400" cy="3733800"/>
          </a:xfrm>
          <a:prstGeom prst="rect">
            <a:avLst/>
          </a:prstGeom>
          <a:noFill/>
          <a:ln w="9525">
            <a:noFill/>
            <a:miter lim="800000"/>
            <a:headEnd/>
            <a:tailEnd/>
          </a:ln>
        </p:spPr>
      </p:pic>
      <p:pic>
        <p:nvPicPr>
          <p:cNvPr id="14339" name="Picture 2" descr="DSC09216.JPG"/>
          <p:cNvPicPr>
            <a:picLocks noChangeAspect="1"/>
          </p:cNvPicPr>
          <p:nvPr/>
        </p:nvPicPr>
        <p:blipFill>
          <a:blip r:embed="rId3" cstate="print"/>
          <a:srcRect/>
          <a:stretch>
            <a:fillRect/>
          </a:stretch>
        </p:blipFill>
        <p:spPr bwMode="auto">
          <a:xfrm>
            <a:off x="4495800" y="0"/>
            <a:ext cx="4648200" cy="3486150"/>
          </a:xfrm>
          <a:prstGeom prst="rect">
            <a:avLst/>
          </a:prstGeom>
          <a:noFill/>
          <a:ln w="9525">
            <a:noFill/>
            <a:miter lim="800000"/>
            <a:headEnd/>
            <a:tailEnd/>
          </a:ln>
        </p:spPr>
      </p:pic>
      <p:pic>
        <p:nvPicPr>
          <p:cNvPr id="14340" name="Picture 4" descr="DSC09211.JPG"/>
          <p:cNvPicPr>
            <a:picLocks noChangeAspect="1"/>
          </p:cNvPicPr>
          <p:nvPr/>
        </p:nvPicPr>
        <p:blipFill>
          <a:blip r:embed="rId4" cstate="print"/>
          <a:srcRect/>
          <a:stretch>
            <a:fillRect/>
          </a:stretch>
        </p:blipFill>
        <p:spPr bwMode="auto">
          <a:xfrm>
            <a:off x="4648200" y="3486150"/>
            <a:ext cx="4495800" cy="3371850"/>
          </a:xfrm>
          <a:prstGeom prst="rect">
            <a:avLst/>
          </a:prstGeom>
          <a:noFill/>
          <a:ln w="9525">
            <a:noFill/>
            <a:miter lim="800000"/>
            <a:headEnd/>
            <a:tailEnd/>
          </a:ln>
        </p:spPr>
      </p:pic>
      <p:sp>
        <p:nvSpPr>
          <p:cNvPr id="14341" name="Text Box 9"/>
          <p:cNvSpPr txBox="1">
            <a:spLocks noChangeArrowheads="1"/>
          </p:cNvSpPr>
          <p:nvPr/>
        </p:nvSpPr>
        <p:spPr bwMode="auto">
          <a:xfrm>
            <a:off x="76200" y="228600"/>
            <a:ext cx="4519314" cy="707886"/>
          </a:xfrm>
          <a:prstGeom prst="rect">
            <a:avLst/>
          </a:prstGeom>
          <a:noFill/>
          <a:ln w="9525">
            <a:noFill/>
            <a:miter lim="800000"/>
            <a:headEnd/>
            <a:tailEnd/>
          </a:ln>
        </p:spPr>
        <p:txBody>
          <a:bodyPr wrap="none">
            <a:spAutoFit/>
          </a:bodyPr>
          <a:lstStyle/>
          <a:p>
            <a:r>
              <a:rPr lang="es-ES" sz="2000" b="1" dirty="0" smtClean="0"/>
              <a:t>Complejidad de Cadena Alimenticia</a:t>
            </a:r>
          </a:p>
          <a:p>
            <a:r>
              <a:rPr lang="es-ES" sz="2000" b="1" dirty="0" smtClean="0"/>
              <a:t>y la función de regulación</a:t>
            </a:r>
          </a:p>
        </p:txBody>
      </p:sp>
      <p:sp>
        <p:nvSpPr>
          <p:cNvPr id="14342" name="Text Box 10"/>
          <p:cNvSpPr txBox="1">
            <a:spLocks noChangeArrowheads="1"/>
          </p:cNvSpPr>
          <p:nvPr/>
        </p:nvSpPr>
        <p:spPr bwMode="auto">
          <a:xfrm>
            <a:off x="0" y="1009471"/>
            <a:ext cx="4419600" cy="923330"/>
          </a:xfrm>
          <a:prstGeom prst="rect">
            <a:avLst/>
          </a:prstGeom>
          <a:noFill/>
          <a:ln w="9525">
            <a:noFill/>
            <a:miter lim="800000"/>
            <a:headEnd/>
            <a:tailEnd/>
          </a:ln>
        </p:spPr>
        <p:txBody>
          <a:bodyPr>
            <a:spAutoFit/>
          </a:bodyPr>
          <a:lstStyle/>
          <a:p>
            <a:r>
              <a:rPr lang="es-ES" dirty="0" smtClean="0"/>
              <a:t>Prácticas en agricultura industrializada resultado de:</a:t>
            </a:r>
          </a:p>
          <a:p>
            <a:r>
              <a:rPr lang="es-ES" dirty="0" smtClean="0"/>
              <a:t>      Simplificación de Cadena Alimenticia</a:t>
            </a:r>
            <a:endParaRPr lang="es-ES" dirty="0"/>
          </a:p>
        </p:txBody>
      </p:sp>
      <p:sp>
        <p:nvSpPr>
          <p:cNvPr id="14343" name="Text Box 11"/>
          <p:cNvSpPr txBox="1">
            <a:spLocks noChangeArrowheads="1"/>
          </p:cNvSpPr>
          <p:nvPr/>
        </p:nvSpPr>
        <p:spPr bwMode="auto">
          <a:xfrm>
            <a:off x="0" y="1905000"/>
            <a:ext cx="4419600" cy="923330"/>
          </a:xfrm>
          <a:prstGeom prst="rect">
            <a:avLst/>
          </a:prstGeom>
          <a:noFill/>
          <a:ln w="9525">
            <a:noFill/>
            <a:miter lim="800000"/>
            <a:headEnd/>
            <a:tailEnd/>
          </a:ln>
        </p:spPr>
        <p:txBody>
          <a:bodyPr>
            <a:spAutoFit/>
          </a:bodyPr>
          <a:lstStyle/>
          <a:p>
            <a:pPr marL="342900" indent="-342900"/>
            <a:r>
              <a:rPr lang="en-US" dirty="0"/>
              <a:t>	</a:t>
            </a:r>
            <a:r>
              <a:rPr lang="es-ES" dirty="0" smtClean="0"/>
              <a:t>Reducción de los niveles tróficos superiores</a:t>
            </a:r>
          </a:p>
          <a:p>
            <a:pPr marL="342900" indent="-342900"/>
            <a:endParaRPr lang="en-US" dirty="0"/>
          </a:p>
        </p:txBody>
      </p:sp>
      <p:sp>
        <p:nvSpPr>
          <p:cNvPr id="14344" name="Text Box 12"/>
          <p:cNvSpPr txBox="1">
            <a:spLocks noChangeArrowheads="1"/>
          </p:cNvSpPr>
          <p:nvPr/>
        </p:nvSpPr>
        <p:spPr bwMode="auto">
          <a:xfrm>
            <a:off x="90488" y="6507163"/>
            <a:ext cx="1544637" cy="304800"/>
          </a:xfrm>
          <a:prstGeom prst="rect">
            <a:avLst/>
          </a:prstGeom>
          <a:noFill/>
          <a:ln w="9525">
            <a:noFill/>
            <a:miter lim="800000"/>
            <a:headEnd/>
            <a:tailEnd/>
          </a:ln>
        </p:spPr>
        <p:txBody>
          <a:bodyPr wrap="none">
            <a:spAutoFit/>
          </a:bodyPr>
          <a:lstStyle/>
          <a:p>
            <a:r>
              <a:rPr lang="en-US" sz="1400"/>
              <a:t>Costa Rica, 2008</a:t>
            </a:r>
          </a:p>
        </p:txBody>
      </p:sp>
      <p:sp>
        <p:nvSpPr>
          <p:cNvPr id="10" name="Text Box 11"/>
          <p:cNvSpPr txBox="1">
            <a:spLocks noChangeArrowheads="1"/>
          </p:cNvSpPr>
          <p:nvPr/>
        </p:nvSpPr>
        <p:spPr bwMode="auto">
          <a:xfrm>
            <a:off x="609600" y="4038600"/>
            <a:ext cx="8001000" cy="1477328"/>
          </a:xfrm>
          <a:prstGeom prst="rect">
            <a:avLst/>
          </a:prstGeom>
          <a:solidFill>
            <a:srgbClr val="FFFF99"/>
          </a:solidFill>
          <a:ln w="9525">
            <a:noFill/>
            <a:miter lim="800000"/>
            <a:headEnd/>
            <a:tailEnd/>
          </a:ln>
        </p:spPr>
        <p:txBody>
          <a:bodyPr wrap="square" lIns="365760" rIns="365760">
            <a:spAutoFit/>
          </a:bodyPr>
          <a:lstStyle/>
          <a:p>
            <a:pPr>
              <a:spcBef>
                <a:spcPct val="50000"/>
              </a:spcBef>
            </a:pPr>
            <a:endParaRPr lang="en-US" dirty="0"/>
          </a:p>
          <a:p>
            <a:pPr>
              <a:spcBef>
                <a:spcPct val="50000"/>
              </a:spcBef>
            </a:pPr>
            <a:r>
              <a:rPr lang="es-ES" dirty="0" smtClean="0"/>
              <a:t>Probamos nematodo </a:t>
            </a:r>
            <a:r>
              <a:rPr lang="es-ES" dirty="0" err="1" smtClean="0"/>
              <a:t>depredador:presa</a:t>
            </a:r>
            <a:r>
              <a:rPr lang="es-ES" dirty="0" smtClean="0"/>
              <a:t> hipótesis con datos de las plantaciones de banano en cuatro países de América Central</a:t>
            </a:r>
            <a:r>
              <a:rPr lang="en-US" dirty="0" smtClean="0"/>
              <a:t>……….</a:t>
            </a:r>
            <a:endParaRPr lang="en-US" dirty="0"/>
          </a:p>
          <a:p>
            <a:pPr>
              <a:spcBef>
                <a:spcPct val="50000"/>
              </a:spcBef>
            </a:pPr>
            <a:endParaRPr lang="en-US" dirty="0"/>
          </a:p>
        </p:txBody>
      </p:sp>
    </p:spTree>
    <p:extLst>
      <p:ext uri="{BB962C8B-B14F-4D97-AF65-F5344CB8AC3E}">
        <p14:creationId xmlns:p14="http://schemas.microsoft.com/office/powerpoint/2010/main" val="280130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2438400"/>
            <a:ext cx="3048000" cy="228600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6362"/>
          <a:stretch/>
        </p:blipFill>
        <p:spPr>
          <a:xfrm>
            <a:off x="609600" y="4527016"/>
            <a:ext cx="4762500" cy="1880103"/>
          </a:xfrm>
          <a:prstGeom prst="rect">
            <a:avLst/>
          </a:prstGeom>
        </p:spPr>
      </p:pic>
      <p:sp>
        <p:nvSpPr>
          <p:cNvPr id="5" name="TextBox 4"/>
          <p:cNvSpPr txBox="1"/>
          <p:nvPr/>
        </p:nvSpPr>
        <p:spPr>
          <a:xfrm>
            <a:off x="914400" y="304800"/>
            <a:ext cx="5878532" cy="646331"/>
          </a:xfrm>
          <a:prstGeom prst="rect">
            <a:avLst/>
          </a:prstGeom>
          <a:noFill/>
        </p:spPr>
        <p:txBody>
          <a:bodyPr wrap="none" rtlCol="0">
            <a:spAutoFit/>
          </a:bodyPr>
          <a:lstStyle/>
          <a:p>
            <a:r>
              <a:rPr lang="es-ES" dirty="0" smtClean="0"/>
              <a:t>El suelo ofrece </a:t>
            </a:r>
            <a:r>
              <a:rPr lang="es-ES" dirty="0"/>
              <a:t>una enorme diversidad de </a:t>
            </a:r>
            <a:r>
              <a:rPr lang="es-ES" dirty="0" err="1"/>
              <a:t>microhábitats</a:t>
            </a:r>
            <a:r>
              <a:rPr lang="es-ES" dirty="0"/>
              <a:t/>
            </a:r>
            <a:br>
              <a:rPr lang="es-ES" dirty="0"/>
            </a:br>
            <a:r>
              <a:rPr lang="es-ES" dirty="0"/>
              <a:t>que son explotados por una diversidad de organismos</a:t>
            </a:r>
            <a:endParaRPr lang="en-US" dirty="0"/>
          </a:p>
        </p:txBody>
      </p:sp>
      <p:sp>
        <p:nvSpPr>
          <p:cNvPr id="6" name="TextBox 5"/>
          <p:cNvSpPr txBox="1"/>
          <p:nvPr/>
        </p:nvSpPr>
        <p:spPr>
          <a:xfrm>
            <a:off x="5347957" y="5546405"/>
            <a:ext cx="1903085" cy="369332"/>
          </a:xfrm>
          <a:prstGeom prst="rect">
            <a:avLst/>
          </a:prstGeom>
          <a:noFill/>
        </p:spPr>
        <p:txBody>
          <a:bodyPr wrap="none" rtlCol="0">
            <a:spAutoFit/>
          </a:bodyPr>
          <a:lstStyle/>
          <a:p>
            <a:r>
              <a:rPr lang="en-US" dirty="0" err="1" smtClean="0"/>
              <a:t>estructura</a:t>
            </a:r>
            <a:r>
              <a:rPr lang="en-US" dirty="0" smtClean="0"/>
              <a:t> </a:t>
            </a:r>
            <a:r>
              <a:rPr lang="en-US" dirty="0" err="1" smtClean="0"/>
              <a:t>difiere</a:t>
            </a:r>
            <a:endParaRPr lang="en-US" dirty="0"/>
          </a:p>
        </p:txBody>
      </p:sp>
      <p:sp>
        <p:nvSpPr>
          <p:cNvPr id="9" name="TextBox 8"/>
          <p:cNvSpPr txBox="1"/>
          <p:nvPr/>
        </p:nvSpPr>
        <p:spPr>
          <a:xfrm>
            <a:off x="5181600" y="2221468"/>
            <a:ext cx="1165704" cy="338554"/>
          </a:xfrm>
          <a:prstGeom prst="rect">
            <a:avLst/>
          </a:prstGeom>
          <a:solidFill>
            <a:schemeClr val="accent1">
              <a:tint val="20000"/>
            </a:schemeClr>
          </a:solidFill>
        </p:spPr>
        <p:txBody>
          <a:bodyPr wrap="none" rtlCol="0">
            <a:spAutoFit/>
          </a:bodyPr>
          <a:lstStyle/>
          <a:p>
            <a:r>
              <a:rPr lang="en-US" sz="1600" dirty="0" err="1" smtClean="0"/>
              <a:t>macroporo</a:t>
            </a:r>
            <a:endParaRPr lang="en-US" sz="1600" dirty="0"/>
          </a:p>
        </p:txBody>
      </p:sp>
      <p:grpSp>
        <p:nvGrpSpPr>
          <p:cNvPr id="14" name="Group 13"/>
          <p:cNvGrpSpPr/>
          <p:nvPr/>
        </p:nvGrpSpPr>
        <p:grpSpPr>
          <a:xfrm>
            <a:off x="609600" y="583584"/>
            <a:ext cx="7170147" cy="3952875"/>
            <a:chOff x="609600" y="583584"/>
            <a:chExt cx="7170147" cy="3952875"/>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583584"/>
              <a:ext cx="5905500" cy="3952875"/>
            </a:xfrm>
            <a:prstGeom prst="rect">
              <a:avLst/>
            </a:prstGeom>
          </p:spPr>
        </p:pic>
        <p:sp>
          <p:nvSpPr>
            <p:cNvPr id="7" name="TextBox 6"/>
            <p:cNvSpPr txBox="1"/>
            <p:nvPr/>
          </p:nvSpPr>
          <p:spPr>
            <a:xfrm>
              <a:off x="914400" y="2216705"/>
              <a:ext cx="832279" cy="338554"/>
            </a:xfrm>
            <a:prstGeom prst="rect">
              <a:avLst/>
            </a:prstGeom>
            <a:solidFill>
              <a:schemeClr val="accent1">
                <a:tint val="20000"/>
              </a:schemeClr>
            </a:solidFill>
          </p:spPr>
          <p:txBody>
            <a:bodyPr wrap="none" rtlCol="0">
              <a:spAutoFit/>
            </a:bodyPr>
            <a:lstStyle/>
            <a:p>
              <a:r>
                <a:rPr lang="en-US" sz="1600" dirty="0" err="1" smtClean="0"/>
                <a:t>aluvión</a:t>
              </a:r>
              <a:endParaRPr lang="en-US" sz="1600" dirty="0"/>
            </a:p>
          </p:txBody>
        </p:sp>
        <p:sp>
          <p:nvSpPr>
            <p:cNvPr id="8" name="TextBox 7"/>
            <p:cNvSpPr txBox="1"/>
            <p:nvPr/>
          </p:nvSpPr>
          <p:spPr>
            <a:xfrm>
              <a:off x="833643" y="2675878"/>
              <a:ext cx="766557" cy="338554"/>
            </a:xfrm>
            <a:prstGeom prst="rect">
              <a:avLst/>
            </a:prstGeom>
            <a:solidFill>
              <a:schemeClr val="accent1">
                <a:tint val="20000"/>
              </a:schemeClr>
            </a:solidFill>
          </p:spPr>
          <p:txBody>
            <a:bodyPr wrap="none" rtlCol="0">
              <a:spAutoFit/>
            </a:bodyPr>
            <a:lstStyle/>
            <a:p>
              <a:r>
                <a:rPr lang="en-US" sz="1600" dirty="0" smtClean="0"/>
                <a:t>arena </a:t>
              </a:r>
              <a:endParaRPr lang="en-US" sz="1600" dirty="0"/>
            </a:p>
          </p:txBody>
        </p:sp>
        <p:sp>
          <p:nvSpPr>
            <p:cNvPr id="10" name="TextBox 9"/>
            <p:cNvSpPr txBox="1"/>
            <p:nvPr/>
          </p:nvSpPr>
          <p:spPr>
            <a:xfrm>
              <a:off x="5029200" y="3048000"/>
              <a:ext cx="1096775" cy="338554"/>
            </a:xfrm>
            <a:prstGeom prst="rect">
              <a:avLst/>
            </a:prstGeom>
            <a:solidFill>
              <a:schemeClr val="accent1">
                <a:tint val="20000"/>
              </a:schemeClr>
            </a:solidFill>
          </p:spPr>
          <p:txBody>
            <a:bodyPr wrap="none" rtlCol="0">
              <a:spAutoFit/>
            </a:bodyPr>
            <a:lstStyle/>
            <a:p>
              <a:r>
                <a:rPr lang="en-US" sz="1600" dirty="0" err="1" smtClean="0"/>
                <a:t>microporo</a:t>
              </a:r>
              <a:endParaRPr lang="en-US" sz="1600" dirty="0"/>
            </a:p>
          </p:txBody>
        </p:sp>
        <p:sp>
          <p:nvSpPr>
            <p:cNvPr id="11" name="TextBox 10"/>
            <p:cNvSpPr txBox="1"/>
            <p:nvPr/>
          </p:nvSpPr>
          <p:spPr>
            <a:xfrm>
              <a:off x="5181600" y="2221468"/>
              <a:ext cx="1287532" cy="369332"/>
            </a:xfrm>
            <a:prstGeom prst="rect">
              <a:avLst/>
            </a:prstGeom>
            <a:solidFill>
              <a:schemeClr val="accent1">
                <a:tint val="20000"/>
              </a:schemeClr>
            </a:solidFill>
          </p:spPr>
          <p:txBody>
            <a:bodyPr wrap="none" rtlCol="0">
              <a:spAutoFit/>
            </a:bodyPr>
            <a:lstStyle/>
            <a:p>
              <a:r>
                <a:rPr lang="en-US" dirty="0" err="1" smtClean="0"/>
                <a:t>macroporo</a:t>
              </a:r>
              <a:endParaRPr lang="en-US" dirty="0"/>
            </a:p>
          </p:txBody>
        </p:sp>
        <p:sp>
          <p:nvSpPr>
            <p:cNvPr id="12" name="TextBox 11"/>
            <p:cNvSpPr txBox="1"/>
            <p:nvPr/>
          </p:nvSpPr>
          <p:spPr>
            <a:xfrm>
              <a:off x="5158517" y="1524000"/>
              <a:ext cx="2621230" cy="369332"/>
            </a:xfrm>
            <a:prstGeom prst="rect">
              <a:avLst/>
            </a:prstGeom>
            <a:solidFill>
              <a:schemeClr val="accent1">
                <a:tint val="20000"/>
              </a:schemeClr>
            </a:solidFill>
          </p:spPr>
          <p:txBody>
            <a:bodyPr wrap="none" rtlCol="0">
              <a:spAutoFit/>
            </a:bodyPr>
            <a:lstStyle/>
            <a:p>
              <a:r>
                <a:rPr lang="en-US" dirty="0" err="1" smtClean="0"/>
                <a:t>arcilla</a:t>
              </a:r>
              <a:r>
                <a:rPr lang="en-US" dirty="0" smtClean="0"/>
                <a:t> + humus + </a:t>
              </a:r>
              <a:r>
                <a:rPr lang="en-US" dirty="0" err="1" smtClean="0"/>
                <a:t>calcio</a:t>
              </a:r>
              <a:endParaRPr lang="en-US" dirty="0"/>
            </a:p>
          </p:txBody>
        </p:sp>
        <p:sp>
          <p:nvSpPr>
            <p:cNvPr id="13" name="TextBox 12"/>
            <p:cNvSpPr txBox="1"/>
            <p:nvPr/>
          </p:nvSpPr>
          <p:spPr>
            <a:xfrm>
              <a:off x="786875" y="3048000"/>
              <a:ext cx="1152880" cy="338554"/>
            </a:xfrm>
            <a:prstGeom prst="rect">
              <a:avLst/>
            </a:prstGeom>
            <a:solidFill>
              <a:schemeClr val="accent1">
                <a:tint val="20000"/>
              </a:schemeClr>
            </a:solidFill>
          </p:spPr>
          <p:txBody>
            <a:bodyPr wrap="none" rtlCol="0">
              <a:spAutoFit/>
            </a:bodyPr>
            <a:lstStyle/>
            <a:p>
              <a:r>
                <a:rPr lang="en-US" sz="1600" dirty="0" err="1" smtClean="0"/>
                <a:t>agregados</a:t>
              </a:r>
              <a:endParaRPr lang="en-US" sz="1600" dirty="0"/>
            </a:p>
          </p:txBody>
        </p:sp>
      </p:grpSp>
    </p:spTree>
    <p:extLst>
      <p:ext uri="{BB962C8B-B14F-4D97-AF65-F5344CB8AC3E}">
        <p14:creationId xmlns:p14="http://schemas.microsoft.com/office/powerpoint/2010/main" val="12457773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5"/>
          <p:cNvPicPr>
            <a:picLocks noChangeAspect="1" noChangeArrowheads="1"/>
          </p:cNvPicPr>
          <p:nvPr/>
        </p:nvPicPr>
        <p:blipFill>
          <a:blip r:embed="rId2" cstate="print"/>
          <a:srcRect/>
          <a:stretch>
            <a:fillRect/>
          </a:stretch>
        </p:blipFill>
        <p:spPr bwMode="auto">
          <a:xfrm>
            <a:off x="6553200" y="3359150"/>
            <a:ext cx="2590800" cy="1822450"/>
          </a:xfrm>
          <a:prstGeom prst="rect">
            <a:avLst/>
          </a:prstGeom>
          <a:noFill/>
          <a:ln w="12700">
            <a:noFill/>
            <a:miter lim="800000"/>
            <a:headEnd/>
            <a:tailEnd/>
          </a:ln>
        </p:spPr>
      </p:pic>
      <p:pic>
        <p:nvPicPr>
          <p:cNvPr id="15363" name="Picture 17" descr="Dorylaimus"/>
          <p:cNvPicPr>
            <a:picLocks noChangeAspect="1" noChangeArrowheads="1"/>
          </p:cNvPicPr>
          <p:nvPr/>
        </p:nvPicPr>
        <p:blipFill>
          <a:blip r:embed="rId3" cstate="print"/>
          <a:srcRect/>
          <a:stretch>
            <a:fillRect/>
          </a:stretch>
        </p:blipFill>
        <p:spPr bwMode="auto">
          <a:xfrm>
            <a:off x="6705600" y="5029200"/>
            <a:ext cx="2438400" cy="1828800"/>
          </a:xfrm>
          <a:prstGeom prst="rect">
            <a:avLst/>
          </a:prstGeom>
          <a:noFill/>
          <a:ln w="9525">
            <a:noFill/>
            <a:miter lim="800000"/>
            <a:headEnd/>
            <a:tailEnd/>
          </a:ln>
        </p:spPr>
      </p:pic>
      <p:pic>
        <p:nvPicPr>
          <p:cNvPr id="15364" name="Picture 14" descr="mononchus"/>
          <p:cNvPicPr>
            <a:picLocks noChangeAspect="1" noChangeArrowheads="1"/>
          </p:cNvPicPr>
          <p:nvPr/>
        </p:nvPicPr>
        <p:blipFill>
          <a:blip r:embed="rId4" cstate="print"/>
          <a:srcRect/>
          <a:stretch>
            <a:fillRect/>
          </a:stretch>
        </p:blipFill>
        <p:spPr bwMode="auto">
          <a:xfrm>
            <a:off x="6858000" y="946150"/>
            <a:ext cx="1841500" cy="2787650"/>
          </a:xfrm>
          <a:prstGeom prst="rect">
            <a:avLst/>
          </a:prstGeom>
          <a:noFill/>
          <a:ln w="9525">
            <a:noFill/>
            <a:miter lim="800000"/>
            <a:headEnd/>
            <a:tailEnd/>
          </a:ln>
        </p:spPr>
      </p:pic>
      <p:sp>
        <p:nvSpPr>
          <p:cNvPr id="15365" name="TextBox 15"/>
          <p:cNvSpPr txBox="1">
            <a:spLocks noChangeArrowheads="1"/>
          </p:cNvSpPr>
          <p:nvPr/>
        </p:nvSpPr>
        <p:spPr bwMode="auto">
          <a:xfrm>
            <a:off x="6907213" y="76200"/>
            <a:ext cx="2236787" cy="923330"/>
          </a:xfrm>
          <a:prstGeom prst="rect">
            <a:avLst/>
          </a:prstGeom>
          <a:noFill/>
          <a:ln w="9525">
            <a:noFill/>
            <a:miter lim="800000"/>
            <a:headEnd/>
            <a:tailEnd/>
          </a:ln>
        </p:spPr>
        <p:txBody>
          <a:bodyPr wrap="square">
            <a:spAutoFit/>
          </a:bodyPr>
          <a:lstStyle/>
          <a:p>
            <a:r>
              <a:rPr lang="en-US" dirty="0" err="1" smtClean="0"/>
              <a:t>Depredadores</a:t>
            </a:r>
            <a:r>
              <a:rPr lang="en-US" dirty="0" smtClean="0"/>
              <a:t> </a:t>
            </a:r>
            <a:r>
              <a:rPr lang="en-US" dirty="0" err="1" smtClean="0"/>
              <a:t>generalistas</a:t>
            </a:r>
            <a:r>
              <a:rPr lang="en-US" dirty="0" smtClean="0"/>
              <a:t> y </a:t>
            </a:r>
            <a:r>
              <a:rPr lang="en-US" dirty="0" err="1" smtClean="0"/>
              <a:t>especialistas</a:t>
            </a:r>
            <a:endParaRPr lang="en-US" dirty="0"/>
          </a:p>
        </p:txBody>
      </p:sp>
      <p:grpSp>
        <p:nvGrpSpPr>
          <p:cNvPr id="3" name="Group 13"/>
          <p:cNvGrpSpPr>
            <a:grpSpLocks/>
          </p:cNvGrpSpPr>
          <p:nvPr/>
        </p:nvGrpSpPr>
        <p:grpSpPr bwMode="auto">
          <a:xfrm>
            <a:off x="2895600" y="1524000"/>
            <a:ext cx="2971800" cy="5334000"/>
            <a:chOff x="3124200" y="707153"/>
            <a:chExt cx="3276600" cy="5846047"/>
          </a:xfrm>
        </p:grpSpPr>
        <p:pic>
          <p:nvPicPr>
            <p:cNvPr id="15379" name="Picture 2" descr="manynemas10X"/>
            <p:cNvPicPr>
              <a:picLocks noChangeAspect="1" noChangeArrowheads="1"/>
            </p:cNvPicPr>
            <p:nvPr/>
          </p:nvPicPr>
          <p:blipFill>
            <a:blip r:embed="rId5" cstate="print"/>
            <a:srcRect b="12405"/>
            <a:stretch>
              <a:fillRect/>
            </a:stretch>
          </p:blipFill>
          <p:spPr bwMode="auto">
            <a:xfrm>
              <a:off x="3124200" y="4400834"/>
              <a:ext cx="3276600" cy="2152366"/>
            </a:xfrm>
            <a:prstGeom prst="rect">
              <a:avLst/>
            </a:prstGeom>
            <a:noFill/>
            <a:ln w="9525">
              <a:noFill/>
              <a:miter lim="800000"/>
              <a:headEnd/>
              <a:tailEnd/>
            </a:ln>
          </p:spPr>
        </p:pic>
        <p:pic>
          <p:nvPicPr>
            <p:cNvPr id="15380" name="Picture 9" descr="cruz"/>
            <p:cNvPicPr>
              <a:picLocks noChangeAspect="1" noChangeArrowheads="1"/>
            </p:cNvPicPr>
            <p:nvPr/>
          </p:nvPicPr>
          <p:blipFill>
            <a:blip r:embed="rId6" cstate="print"/>
            <a:srcRect/>
            <a:stretch>
              <a:fillRect/>
            </a:stretch>
          </p:blipFill>
          <p:spPr bwMode="auto">
            <a:xfrm rot="-5400000">
              <a:off x="3983754" y="228600"/>
              <a:ext cx="1432081" cy="2389188"/>
            </a:xfrm>
            <a:prstGeom prst="rect">
              <a:avLst/>
            </a:prstGeom>
            <a:noFill/>
            <a:ln w="9525">
              <a:noFill/>
              <a:miter lim="800000"/>
              <a:headEnd/>
              <a:tailEnd/>
            </a:ln>
          </p:spPr>
        </p:pic>
        <p:pic>
          <p:nvPicPr>
            <p:cNvPr id="15381" name="Picture 7"/>
            <p:cNvPicPr>
              <a:picLocks noChangeAspect="1" noChangeArrowheads="1"/>
            </p:cNvPicPr>
            <p:nvPr/>
          </p:nvPicPr>
          <p:blipFill>
            <a:blip r:embed="rId7" cstate="print"/>
            <a:srcRect/>
            <a:stretch>
              <a:fillRect/>
            </a:stretch>
          </p:blipFill>
          <p:spPr bwMode="auto">
            <a:xfrm>
              <a:off x="3352800" y="1981200"/>
              <a:ext cx="2362200" cy="1772299"/>
            </a:xfrm>
            <a:prstGeom prst="rect">
              <a:avLst/>
            </a:prstGeom>
            <a:noFill/>
            <a:ln w="12700">
              <a:noFill/>
              <a:miter lim="800000"/>
              <a:headEnd/>
              <a:tailEnd/>
            </a:ln>
          </p:spPr>
        </p:pic>
        <p:pic>
          <p:nvPicPr>
            <p:cNvPr id="15382" name="Picture 8" descr="femaleaphelenchanterior100X"/>
            <p:cNvPicPr>
              <a:picLocks noChangeAspect="1" noChangeArrowheads="1"/>
            </p:cNvPicPr>
            <p:nvPr/>
          </p:nvPicPr>
          <p:blipFill>
            <a:blip r:embed="rId8" cstate="print"/>
            <a:srcRect/>
            <a:stretch>
              <a:fillRect/>
            </a:stretch>
          </p:blipFill>
          <p:spPr bwMode="auto">
            <a:xfrm rot="-1423069">
              <a:off x="3335374" y="3328267"/>
              <a:ext cx="2794354" cy="1257896"/>
            </a:xfrm>
            <a:prstGeom prst="rect">
              <a:avLst/>
            </a:prstGeom>
            <a:noFill/>
            <a:ln w="9525">
              <a:noFill/>
              <a:miter lim="800000"/>
              <a:headEnd/>
              <a:tailEnd/>
            </a:ln>
          </p:spPr>
        </p:pic>
      </p:grpSp>
      <p:sp>
        <p:nvSpPr>
          <p:cNvPr id="15378" name="TextBox 16"/>
          <p:cNvSpPr txBox="1">
            <a:spLocks noChangeArrowheads="1"/>
          </p:cNvSpPr>
          <p:nvPr/>
        </p:nvSpPr>
        <p:spPr bwMode="auto">
          <a:xfrm>
            <a:off x="3429000" y="533400"/>
            <a:ext cx="2082686" cy="369332"/>
          </a:xfrm>
          <a:prstGeom prst="rect">
            <a:avLst/>
          </a:prstGeom>
          <a:noFill/>
          <a:ln w="9525">
            <a:noFill/>
            <a:miter lim="800000"/>
            <a:headEnd/>
            <a:tailEnd/>
          </a:ln>
        </p:spPr>
        <p:txBody>
          <a:bodyPr wrap="none">
            <a:spAutoFit/>
          </a:bodyPr>
          <a:lstStyle/>
          <a:p>
            <a:r>
              <a:rPr lang="en-US" dirty="0" err="1" smtClean="0"/>
              <a:t>Presa</a:t>
            </a:r>
            <a:r>
              <a:rPr lang="en-US" dirty="0" smtClean="0"/>
              <a:t> </a:t>
            </a:r>
            <a:r>
              <a:rPr lang="en-US" dirty="0" err="1" smtClean="0"/>
              <a:t>Amplificable</a:t>
            </a:r>
            <a:endParaRPr lang="en-US" dirty="0"/>
          </a:p>
        </p:txBody>
      </p:sp>
      <p:grpSp>
        <p:nvGrpSpPr>
          <p:cNvPr id="4" name="Group 14"/>
          <p:cNvGrpSpPr>
            <a:grpSpLocks/>
          </p:cNvGrpSpPr>
          <p:nvPr/>
        </p:nvGrpSpPr>
        <p:grpSpPr bwMode="auto">
          <a:xfrm>
            <a:off x="228600" y="1447800"/>
            <a:ext cx="2403475" cy="5154613"/>
            <a:chOff x="0" y="1133475"/>
            <a:chExt cx="2632075" cy="5468938"/>
          </a:xfrm>
        </p:grpSpPr>
        <p:pic>
          <p:nvPicPr>
            <p:cNvPr id="15376" name="Picture 3" descr="Slide_2"/>
            <p:cNvPicPr>
              <a:picLocks noChangeAspect="1" noChangeArrowheads="1"/>
            </p:cNvPicPr>
            <p:nvPr/>
          </p:nvPicPr>
          <p:blipFill>
            <a:blip r:embed="rId9" cstate="print"/>
            <a:srcRect l="-23"/>
            <a:stretch>
              <a:fillRect/>
            </a:stretch>
          </p:blipFill>
          <p:spPr bwMode="auto">
            <a:xfrm>
              <a:off x="69850" y="1133475"/>
              <a:ext cx="2273300" cy="2374900"/>
            </a:xfrm>
            <a:prstGeom prst="rect">
              <a:avLst/>
            </a:prstGeom>
            <a:noFill/>
            <a:ln w="9525">
              <a:noFill/>
              <a:miter lim="800000"/>
              <a:headEnd/>
              <a:tailEnd/>
            </a:ln>
          </p:spPr>
        </p:pic>
        <p:pic>
          <p:nvPicPr>
            <p:cNvPr id="15377" name="Picture 4"/>
            <p:cNvPicPr>
              <a:picLocks noChangeAspect="1" noChangeArrowheads="1"/>
            </p:cNvPicPr>
            <p:nvPr/>
          </p:nvPicPr>
          <p:blipFill>
            <a:blip r:embed="rId10" cstate="print"/>
            <a:srcRect/>
            <a:stretch>
              <a:fillRect/>
            </a:stretch>
          </p:blipFill>
          <p:spPr bwMode="auto">
            <a:xfrm>
              <a:off x="0" y="2895600"/>
              <a:ext cx="2632075" cy="1973263"/>
            </a:xfrm>
            <a:prstGeom prst="rect">
              <a:avLst/>
            </a:prstGeom>
            <a:noFill/>
            <a:ln w="12700">
              <a:noFill/>
              <a:miter lim="800000"/>
              <a:headEnd/>
              <a:tailEnd/>
            </a:ln>
          </p:spPr>
        </p:pic>
        <p:pic>
          <p:nvPicPr>
            <p:cNvPr id="2" name="Picture 5"/>
            <p:cNvPicPr>
              <a:picLocks noChangeAspect="1" noChangeArrowheads="1"/>
            </p:cNvPicPr>
            <p:nvPr/>
          </p:nvPicPr>
          <p:blipFill>
            <a:blip r:embed="rId11" cstate="print"/>
            <a:srcRect/>
            <a:stretch>
              <a:fillRect/>
            </a:stretch>
          </p:blipFill>
          <p:spPr bwMode="auto">
            <a:xfrm>
              <a:off x="152400" y="4800600"/>
              <a:ext cx="2401887" cy="1801813"/>
            </a:xfrm>
            <a:prstGeom prst="rect">
              <a:avLst/>
            </a:prstGeom>
            <a:noFill/>
            <a:ln w="12700">
              <a:noFill/>
              <a:miter lim="800000"/>
              <a:headEnd/>
              <a:tailEnd/>
            </a:ln>
          </p:spPr>
        </p:pic>
      </p:grpSp>
      <p:sp>
        <p:nvSpPr>
          <p:cNvPr id="15373" name="TextBox 17"/>
          <p:cNvSpPr txBox="1">
            <a:spLocks noChangeArrowheads="1"/>
          </p:cNvSpPr>
          <p:nvPr/>
        </p:nvSpPr>
        <p:spPr bwMode="auto">
          <a:xfrm>
            <a:off x="685800" y="685800"/>
            <a:ext cx="1697901" cy="369332"/>
          </a:xfrm>
          <a:prstGeom prst="rect">
            <a:avLst/>
          </a:prstGeom>
          <a:noFill/>
          <a:ln w="9525">
            <a:noFill/>
            <a:miter lim="800000"/>
            <a:headEnd/>
            <a:tailEnd/>
          </a:ln>
        </p:spPr>
        <p:txBody>
          <a:bodyPr wrap="none">
            <a:spAutoFit/>
          </a:bodyPr>
          <a:lstStyle/>
          <a:p>
            <a:r>
              <a:rPr lang="es-ES" dirty="0" smtClean="0"/>
              <a:t>Presa Objetivo</a:t>
            </a:r>
            <a:endParaRPr lang="es-ES" dirty="0"/>
          </a:p>
        </p:txBody>
      </p:sp>
      <p:sp>
        <p:nvSpPr>
          <p:cNvPr id="15370" name="TextBox 18"/>
          <p:cNvSpPr txBox="1">
            <a:spLocks noChangeArrowheads="1"/>
          </p:cNvSpPr>
          <p:nvPr/>
        </p:nvSpPr>
        <p:spPr bwMode="auto">
          <a:xfrm>
            <a:off x="228600" y="87313"/>
            <a:ext cx="6494085" cy="369332"/>
          </a:xfrm>
          <a:prstGeom prst="rect">
            <a:avLst/>
          </a:prstGeom>
          <a:noFill/>
          <a:ln w="9525">
            <a:solidFill>
              <a:schemeClr val="accent1"/>
            </a:solidFill>
            <a:miter lim="800000"/>
            <a:headEnd/>
            <a:tailEnd/>
          </a:ln>
        </p:spPr>
        <p:txBody>
          <a:bodyPr wrap="none">
            <a:spAutoFit/>
          </a:bodyPr>
          <a:lstStyle/>
          <a:p>
            <a:r>
              <a:rPr lang="es-ES" b="1" dirty="0" smtClean="0"/>
              <a:t>Depredadores y presas - Competencia aparente hipótesis</a:t>
            </a:r>
            <a:endParaRPr lang="es-ES" b="1" dirty="0"/>
          </a:p>
        </p:txBody>
      </p:sp>
      <p:sp>
        <p:nvSpPr>
          <p:cNvPr id="20" name="Down Arrow 19"/>
          <p:cNvSpPr/>
          <p:nvPr/>
        </p:nvSpPr>
        <p:spPr>
          <a:xfrm>
            <a:off x="2514600" y="1143000"/>
            <a:ext cx="76200" cy="838200"/>
          </a:xfrm>
          <a:prstGeom prst="downArrow">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Down Arrow 20"/>
          <p:cNvSpPr>
            <a:spLocks noChangeArrowheads="1"/>
          </p:cNvSpPr>
          <p:nvPr/>
        </p:nvSpPr>
        <p:spPr bwMode="auto">
          <a:xfrm flipV="1">
            <a:off x="5791200" y="1143000"/>
            <a:ext cx="76200" cy="838200"/>
          </a:xfrm>
          <a:prstGeom prst="downArrow">
            <a:avLst>
              <a:gd name="adj1" fmla="val 50000"/>
              <a:gd name="adj2" fmla="val 50009"/>
            </a:avLst>
          </a:prstGeom>
          <a:solidFill>
            <a:schemeClr val="accent1"/>
          </a:solidFill>
          <a:ln w="25400" algn="ctr">
            <a:solidFill>
              <a:srgbClr val="385D8A"/>
            </a:solidFill>
            <a:miter lim="800000"/>
            <a:headEnd/>
            <a:tailEnd/>
          </a:ln>
        </p:spPr>
        <p:txBody>
          <a:bodyPr rot="10800000" anchor="ctr"/>
          <a:lstStyle/>
          <a:p>
            <a:pPr algn="ctr">
              <a:defRPr/>
            </a:pPr>
            <a:endParaRPr lang="en-US">
              <a:solidFill>
                <a:schemeClr val="lt1"/>
              </a:solidFill>
              <a:latin typeface="+mn-lt"/>
            </a:endParaRPr>
          </a:p>
        </p:txBody>
      </p:sp>
      <p:sp>
        <p:nvSpPr>
          <p:cNvPr id="22" name="Down Arrow 21"/>
          <p:cNvSpPr/>
          <p:nvPr/>
        </p:nvSpPr>
        <p:spPr>
          <a:xfrm flipV="1">
            <a:off x="8839200" y="914400"/>
            <a:ext cx="76200" cy="838200"/>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TextBox 17"/>
          <p:cNvSpPr txBox="1">
            <a:spLocks noChangeArrowheads="1"/>
          </p:cNvSpPr>
          <p:nvPr/>
        </p:nvSpPr>
        <p:spPr bwMode="auto">
          <a:xfrm>
            <a:off x="161186" y="1066800"/>
            <a:ext cx="2505814" cy="369332"/>
          </a:xfrm>
          <a:prstGeom prst="rect">
            <a:avLst/>
          </a:prstGeom>
          <a:noFill/>
          <a:ln w="9525">
            <a:noFill/>
            <a:miter lim="800000"/>
            <a:headEnd/>
            <a:tailEnd/>
          </a:ln>
        </p:spPr>
        <p:txBody>
          <a:bodyPr wrap="none">
            <a:spAutoFit/>
          </a:bodyPr>
          <a:lstStyle/>
          <a:p>
            <a:r>
              <a:rPr lang="en-US" dirty="0" err="1" smtClean="0"/>
              <a:t>Nematodos</a:t>
            </a:r>
            <a:r>
              <a:rPr lang="en-US" dirty="0" smtClean="0"/>
              <a:t> </a:t>
            </a:r>
            <a:r>
              <a:rPr lang="en-US" dirty="0" err="1" smtClean="0"/>
              <a:t>herbivoros</a:t>
            </a:r>
            <a:endParaRPr lang="en-US" dirty="0"/>
          </a:p>
        </p:txBody>
      </p:sp>
      <p:sp>
        <p:nvSpPr>
          <p:cNvPr id="24" name="TextBox 17"/>
          <p:cNvSpPr txBox="1">
            <a:spLocks noChangeArrowheads="1"/>
          </p:cNvSpPr>
          <p:nvPr/>
        </p:nvSpPr>
        <p:spPr bwMode="auto">
          <a:xfrm>
            <a:off x="2895600" y="914400"/>
            <a:ext cx="2838450" cy="646331"/>
          </a:xfrm>
          <a:prstGeom prst="rect">
            <a:avLst/>
          </a:prstGeom>
          <a:noFill/>
          <a:ln w="9525">
            <a:noFill/>
            <a:miter lim="800000"/>
            <a:headEnd/>
            <a:tailEnd/>
          </a:ln>
        </p:spPr>
        <p:txBody>
          <a:bodyPr>
            <a:spAutoFit/>
          </a:bodyPr>
          <a:lstStyle/>
          <a:p>
            <a:pPr algn="ctr"/>
            <a:r>
              <a:rPr lang="en-US" dirty="0" err="1" smtClean="0"/>
              <a:t>Nematodos</a:t>
            </a:r>
            <a:r>
              <a:rPr lang="en-US" dirty="0" smtClean="0"/>
              <a:t> </a:t>
            </a:r>
            <a:r>
              <a:rPr lang="en-US" dirty="0" err="1" smtClean="0"/>
              <a:t>micofagos</a:t>
            </a:r>
            <a:r>
              <a:rPr lang="en-US" dirty="0" smtClean="0"/>
              <a:t> y </a:t>
            </a:r>
            <a:r>
              <a:rPr lang="en-US" dirty="0" err="1" smtClean="0"/>
              <a:t>bacteriovoros</a:t>
            </a:r>
            <a:endParaRPr lang="en-US" dirty="0"/>
          </a:p>
        </p:txBody>
      </p:sp>
    </p:spTree>
    <p:extLst>
      <p:ext uri="{BB962C8B-B14F-4D97-AF65-F5344CB8AC3E}">
        <p14:creationId xmlns:p14="http://schemas.microsoft.com/office/powerpoint/2010/main" val="414234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37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36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3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36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3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p:bldP spid="15378" grpId="0"/>
      <p:bldP spid="15373" grpId="0"/>
      <p:bldP spid="22" grpId="0" animBg="1"/>
      <p:bldP spid="23"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a:xfrm>
            <a:off x="457200" y="0"/>
            <a:ext cx="8229600" cy="1143000"/>
          </a:xfrm>
        </p:spPr>
        <p:txBody>
          <a:bodyPr/>
          <a:lstStyle/>
          <a:p>
            <a:r>
              <a:rPr lang="es-ES" sz="2800" dirty="0" smtClean="0"/>
              <a:t>Cascadas tróficas: presa </a:t>
            </a:r>
            <a:r>
              <a:rPr lang="es-ES" sz="2800" dirty="0" err="1" smtClean="0"/>
              <a:t>amplificable</a:t>
            </a:r>
            <a:r>
              <a:rPr lang="es-ES" sz="2800" dirty="0" smtClean="0"/>
              <a:t> y </a:t>
            </a:r>
            <a:r>
              <a:rPr lang="es-ES" sz="2800" dirty="0" err="1" smtClean="0"/>
              <a:t>objectivo</a:t>
            </a:r>
            <a:r>
              <a:rPr lang="es-ES" sz="2800" dirty="0" smtClean="0"/>
              <a:t> La competencia aparente hipótesis</a:t>
            </a:r>
            <a:endParaRPr lang="es-ES" sz="2800" dirty="0"/>
          </a:p>
        </p:txBody>
      </p:sp>
      <p:grpSp>
        <p:nvGrpSpPr>
          <p:cNvPr id="2" name="Group 32"/>
          <p:cNvGrpSpPr>
            <a:grpSpLocks/>
          </p:cNvGrpSpPr>
          <p:nvPr/>
        </p:nvGrpSpPr>
        <p:grpSpPr bwMode="auto">
          <a:xfrm>
            <a:off x="1295400" y="1676400"/>
            <a:ext cx="6533847" cy="4331733"/>
            <a:chOff x="609600" y="2286000"/>
            <a:chExt cx="6533847" cy="4331732"/>
          </a:xfrm>
        </p:grpSpPr>
        <p:sp>
          <p:nvSpPr>
            <p:cNvPr id="16389" name="Text Box 3"/>
            <p:cNvSpPr txBox="1">
              <a:spLocks noChangeArrowheads="1"/>
            </p:cNvSpPr>
            <p:nvPr/>
          </p:nvSpPr>
          <p:spPr bwMode="auto">
            <a:xfrm>
              <a:off x="5143500" y="5638800"/>
              <a:ext cx="1954381" cy="369332"/>
            </a:xfrm>
            <a:prstGeom prst="rect">
              <a:avLst/>
            </a:prstGeom>
            <a:noFill/>
            <a:ln w="12700">
              <a:solidFill>
                <a:schemeClr val="tx1"/>
              </a:solidFill>
              <a:miter lim="800000"/>
              <a:headEnd/>
              <a:tailEnd/>
            </a:ln>
          </p:spPr>
          <p:txBody>
            <a:bodyPr wrap="none">
              <a:spAutoFit/>
            </a:bodyPr>
            <a:lstStyle/>
            <a:p>
              <a:r>
                <a:rPr lang="es-ES" dirty="0" smtClean="0"/>
                <a:t>Materia Orgánica</a:t>
              </a:r>
              <a:endParaRPr lang="es-ES" dirty="0"/>
            </a:p>
          </p:txBody>
        </p:sp>
        <p:sp>
          <p:nvSpPr>
            <p:cNvPr id="16390" name="Text Box 4"/>
            <p:cNvSpPr txBox="1">
              <a:spLocks noChangeArrowheads="1"/>
            </p:cNvSpPr>
            <p:nvPr/>
          </p:nvSpPr>
          <p:spPr bwMode="auto">
            <a:xfrm>
              <a:off x="4972050" y="4459287"/>
              <a:ext cx="2133918" cy="369332"/>
            </a:xfrm>
            <a:prstGeom prst="rect">
              <a:avLst/>
            </a:prstGeom>
            <a:noFill/>
            <a:ln w="9525">
              <a:noFill/>
              <a:miter lim="800000"/>
              <a:headEnd/>
              <a:tailEnd/>
            </a:ln>
          </p:spPr>
          <p:txBody>
            <a:bodyPr wrap="none">
              <a:spAutoFit/>
            </a:bodyPr>
            <a:lstStyle/>
            <a:p>
              <a:r>
                <a:rPr lang="en-US" dirty="0" err="1" smtClean="0"/>
                <a:t>Biomasa</a:t>
              </a:r>
              <a:r>
                <a:rPr lang="en-US" dirty="0" smtClean="0"/>
                <a:t> Microbial </a:t>
              </a:r>
              <a:endParaRPr lang="en-US" dirty="0"/>
            </a:p>
          </p:txBody>
        </p:sp>
        <p:sp>
          <p:nvSpPr>
            <p:cNvPr id="16391" name="Text Box 5"/>
            <p:cNvSpPr txBox="1">
              <a:spLocks noChangeArrowheads="1"/>
            </p:cNvSpPr>
            <p:nvPr/>
          </p:nvSpPr>
          <p:spPr bwMode="auto">
            <a:xfrm>
              <a:off x="5073650" y="3316287"/>
              <a:ext cx="2069797" cy="369332"/>
            </a:xfrm>
            <a:prstGeom prst="rect">
              <a:avLst/>
            </a:prstGeom>
            <a:noFill/>
            <a:ln w="12700">
              <a:solidFill>
                <a:schemeClr val="tx1"/>
              </a:solidFill>
              <a:miter lim="800000"/>
              <a:headEnd/>
              <a:tailEnd/>
            </a:ln>
          </p:spPr>
          <p:txBody>
            <a:bodyPr wrap="none">
              <a:spAutoFit/>
            </a:bodyPr>
            <a:lstStyle/>
            <a:p>
              <a:r>
                <a:rPr lang="en-US" dirty="0" err="1" smtClean="0"/>
                <a:t>Presa</a:t>
              </a:r>
              <a:r>
                <a:rPr lang="en-US" dirty="0" smtClean="0"/>
                <a:t> </a:t>
              </a:r>
              <a:r>
                <a:rPr lang="en-US" dirty="0" err="1" smtClean="0"/>
                <a:t>amplificable</a:t>
              </a:r>
              <a:endParaRPr lang="en-US" dirty="0"/>
            </a:p>
          </p:txBody>
        </p:sp>
        <p:sp>
          <p:nvSpPr>
            <p:cNvPr id="16392" name="Text Box 6"/>
            <p:cNvSpPr txBox="1">
              <a:spLocks noChangeArrowheads="1"/>
            </p:cNvSpPr>
            <p:nvPr/>
          </p:nvSpPr>
          <p:spPr bwMode="auto">
            <a:xfrm>
              <a:off x="2168074" y="2286000"/>
              <a:ext cx="2852063" cy="369332"/>
            </a:xfrm>
            <a:prstGeom prst="rect">
              <a:avLst/>
            </a:prstGeom>
            <a:noFill/>
            <a:ln w="12700">
              <a:solidFill>
                <a:srgbClr val="007434"/>
              </a:solidFill>
              <a:miter lim="800000"/>
              <a:headEnd/>
              <a:tailEnd/>
            </a:ln>
          </p:spPr>
          <p:txBody>
            <a:bodyPr wrap="none">
              <a:spAutoFit/>
            </a:bodyPr>
            <a:lstStyle/>
            <a:p>
              <a:pPr algn="ctr"/>
              <a:r>
                <a:rPr lang="en-US" dirty="0" err="1" smtClean="0"/>
                <a:t>Nematodos</a:t>
              </a:r>
              <a:r>
                <a:rPr lang="en-US" dirty="0" smtClean="0"/>
                <a:t> </a:t>
              </a:r>
              <a:r>
                <a:rPr lang="en-US" dirty="0" err="1" smtClean="0"/>
                <a:t>depredadores</a:t>
              </a:r>
              <a:endParaRPr lang="en-US" dirty="0"/>
            </a:p>
          </p:txBody>
        </p:sp>
        <p:sp>
          <p:nvSpPr>
            <p:cNvPr id="16393" name="Line 15"/>
            <p:cNvSpPr>
              <a:spLocks noChangeShapeType="1"/>
            </p:cNvSpPr>
            <p:nvPr/>
          </p:nvSpPr>
          <p:spPr bwMode="auto">
            <a:xfrm flipV="1">
              <a:off x="5943600" y="4840287"/>
              <a:ext cx="0" cy="762000"/>
            </a:xfrm>
            <a:prstGeom prst="line">
              <a:avLst/>
            </a:prstGeom>
            <a:noFill/>
            <a:ln w="12700">
              <a:solidFill>
                <a:schemeClr val="tx1"/>
              </a:solidFill>
              <a:round/>
              <a:headEnd/>
              <a:tailEnd type="triangle" w="med" len="med"/>
            </a:ln>
          </p:spPr>
          <p:txBody>
            <a:bodyPr/>
            <a:lstStyle/>
            <a:p>
              <a:endParaRPr lang="en-US"/>
            </a:p>
          </p:txBody>
        </p:sp>
        <p:sp>
          <p:nvSpPr>
            <p:cNvPr id="16394" name="Text Box 17"/>
            <p:cNvSpPr txBox="1">
              <a:spLocks noChangeArrowheads="1"/>
            </p:cNvSpPr>
            <p:nvPr/>
          </p:nvSpPr>
          <p:spPr bwMode="auto">
            <a:xfrm>
              <a:off x="609600" y="3621087"/>
              <a:ext cx="1600200" cy="369332"/>
            </a:xfrm>
            <a:prstGeom prst="rect">
              <a:avLst/>
            </a:prstGeom>
            <a:noFill/>
            <a:ln w="12700">
              <a:solidFill>
                <a:schemeClr val="tx1"/>
              </a:solidFill>
              <a:miter lim="800000"/>
              <a:headEnd/>
              <a:tailEnd/>
            </a:ln>
          </p:spPr>
          <p:txBody>
            <a:bodyPr wrap="square">
              <a:spAutoFit/>
            </a:bodyPr>
            <a:lstStyle/>
            <a:p>
              <a:r>
                <a:rPr lang="en-US" dirty="0" err="1" smtClean="0"/>
                <a:t>Presa</a:t>
              </a:r>
              <a:r>
                <a:rPr lang="en-US" dirty="0" smtClean="0"/>
                <a:t> </a:t>
              </a:r>
              <a:r>
                <a:rPr lang="en-US" dirty="0" err="1" smtClean="0"/>
                <a:t>obetivo</a:t>
              </a:r>
              <a:endParaRPr lang="en-US" dirty="0"/>
            </a:p>
          </p:txBody>
        </p:sp>
        <p:sp>
          <p:nvSpPr>
            <p:cNvPr id="16395" name="Line 18"/>
            <p:cNvSpPr>
              <a:spLocks noChangeShapeType="1"/>
            </p:cNvSpPr>
            <p:nvPr/>
          </p:nvSpPr>
          <p:spPr bwMode="auto">
            <a:xfrm flipV="1">
              <a:off x="5943600" y="3697287"/>
              <a:ext cx="0" cy="762000"/>
            </a:xfrm>
            <a:prstGeom prst="line">
              <a:avLst/>
            </a:prstGeom>
            <a:noFill/>
            <a:ln w="12700">
              <a:solidFill>
                <a:schemeClr val="tx1"/>
              </a:solidFill>
              <a:round/>
              <a:headEnd/>
              <a:tailEnd type="triangle" w="med" len="med"/>
            </a:ln>
          </p:spPr>
          <p:txBody>
            <a:bodyPr/>
            <a:lstStyle/>
            <a:p>
              <a:endParaRPr lang="en-US"/>
            </a:p>
          </p:txBody>
        </p:sp>
        <p:sp>
          <p:nvSpPr>
            <p:cNvPr id="16396" name="Line 20"/>
            <p:cNvSpPr>
              <a:spLocks noChangeShapeType="1"/>
            </p:cNvSpPr>
            <p:nvPr/>
          </p:nvSpPr>
          <p:spPr bwMode="auto">
            <a:xfrm flipH="1" flipV="1">
              <a:off x="4343400" y="2706687"/>
              <a:ext cx="914400" cy="609600"/>
            </a:xfrm>
            <a:prstGeom prst="line">
              <a:avLst/>
            </a:prstGeom>
            <a:noFill/>
            <a:ln w="12700">
              <a:solidFill>
                <a:schemeClr val="tx1"/>
              </a:solidFill>
              <a:round/>
              <a:headEnd/>
              <a:tailEnd type="triangle" w="med" len="med"/>
            </a:ln>
          </p:spPr>
          <p:txBody>
            <a:bodyPr/>
            <a:lstStyle/>
            <a:p>
              <a:endParaRPr lang="en-US"/>
            </a:p>
          </p:txBody>
        </p:sp>
        <p:sp>
          <p:nvSpPr>
            <p:cNvPr id="16397" name="Line 22"/>
            <p:cNvSpPr>
              <a:spLocks noChangeShapeType="1"/>
            </p:cNvSpPr>
            <p:nvPr/>
          </p:nvSpPr>
          <p:spPr bwMode="auto">
            <a:xfrm flipH="1">
              <a:off x="1524000" y="2706687"/>
              <a:ext cx="1219200" cy="874712"/>
            </a:xfrm>
            <a:prstGeom prst="line">
              <a:avLst/>
            </a:prstGeom>
            <a:noFill/>
            <a:ln w="12700">
              <a:solidFill>
                <a:schemeClr val="tx1"/>
              </a:solidFill>
              <a:round/>
              <a:headEnd type="triangle" w="med" len="med"/>
              <a:tailEnd/>
            </a:ln>
          </p:spPr>
          <p:txBody>
            <a:bodyPr/>
            <a:lstStyle/>
            <a:p>
              <a:endParaRPr lang="en-US"/>
            </a:p>
          </p:txBody>
        </p:sp>
        <p:sp>
          <p:nvSpPr>
            <p:cNvPr id="16398" name="Text Box 23"/>
            <p:cNvSpPr txBox="1">
              <a:spLocks noChangeArrowheads="1"/>
            </p:cNvSpPr>
            <p:nvPr/>
          </p:nvSpPr>
          <p:spPr bwMode="auto">
            <a:xfrm>
              <a:off x="2025650" y="2759075"/>
              <a:ext cx="260350" cy="366712"/>
            </a:xfrm>
            <a:prstGeom prst="rect">
              <a:avLst/>
            </a:prstGeom>
            <a:noFill/>
            <a:ln w="9525">
              <a:noFill/>
              <a:miter lim="800000"/>
              <a:headEnd/>
              <a:tailEnd/>
            </a:ln>
          </p:spPr>
          <p:txBody>
            <a:bodyPr wrap="none">
              <a:spAutoFit/>
            </a:bodyPr>
            <a:lstStyle/>
            <a:p>
              <a:r>
                <a:rPr lang="en-US" b="1"/>
                <a:t>-</a:t>
              </a:r>
            </a:p>
          </p:txBody>
        </p:sp>
        <p:sp>
          <p:nvSpPr>
            <p:cNvPr id="16399" name="AutoShape 28"/>
            <p:cNvSpPr>
              <a:spLocks noChangeArrowheads="1"/>
            </p:cNvSpPr>
            <p:nvPr/>
          </p:nvSpPr>
          <p:spPr bwMode="auto">
            <a:xfrm rot="1701298">
              <a:off x="4876800" y="3011487"/>
              <a:ext cx="228600" cy="228600"/>
            </a:xfrm>
            <a:prstGeom prst="flowChartCollate">
              <a:avLst/>
            </a:prstGeom>
            <a:noFill/>
            <a:ln w="9525">
              <a:solidFill>
                <a:schemeClr val="tx1"/>
              </a:solidFill>
              <a:miter lim="800000"/>
              <a:headEnd/>
              <a:tailEnd/>
            </a:ln>
          </p:spPr>
          <p:txBody>
            <a:bodyPr wrap="none" anchor="ctr"/>
            <a:lstStyle/>
            <a:p>
              <a:pPr algn="ctr"/>
              <a:endParaRPr lang="en-US"/>
            </a:p>
          </p:txBody>
        </p:sp>
        <p:sp>
          <p:nvSpPr>
            <p:cNvPr id="16400" name="AutoShape 29"/>
            <p:cNvSpPr>
              <a:spLocks noChangeArrowheads="1"/>
            </p:cNvSpPr>
            <p:nvPr/>
          </p:nvSpPr>
          <p:spPr bwMode="auto">
            <a:xfrm rot="-2444839">
              <a:off x="1981200" y="3087687"/>
              <a:ext cx="228600" cy="228600"/>
            </a:xfrm>
            <a:prstGeom prst="flowChartCollate">
              <a:avLst/>
            </a:prstGeom>
            <a:noFill/>
            <a:ln w="9525">
              <a:solidFill>
                <a:schemeClr val="tx1"/>
              </a:solidFill>
              <a:miter lim="800000"/>
              <a:headEnd/>
              <a:tailEnd/>
            </a:ln>
          </p:spPr>
          <p:txBody>
            <a:bodyPr wrap="none" anchor="ctr"/>
            <a:lstStyle/>
            <a:p>
              <a:endParaRPr lang="en-US"/>
            </a:p>
          </p:txBody>
        </p:sp>
        <p:sp>
          <p:nvSpPr>
            <p:cNvPr id="16401" name="Text Box 26"/>
            <p:cNvSpPr txBox="1">
              <a:spLocks noChangeArrowheads="1"/>
            </p:cNvSpPr>
            <p:nvPr/>
          </p:nvSpPr>
          <p:spPr bwMode="auto">
            <a:xfrm>
              <a:off x="3165754" y="6248400"/>
              <a:ext cx="2044149" cy="369332"/>
            </a:xfrm>
            <a:prstGeom prst="rect">
              <a:avLst/>
            </a:prstGeom>
            <a:noFill/>
            <a:ln w="12700">
              <a:solidFill>
                <a:schemeClr val="tx1"/>
              </a:solidFill>
              <a:miter lim="800000"/>
              <a:headEnd/>
              <a:tailEnd/>
            </a:ln>
          </p:spPr>
          <p:txBody>
            <a:bodyPr wrap="none">
              <a:spAutoFit/>
            </a:bodyPr>
            <a:lstStyle/>
            <a:p>
              <a:pPr algn="ctr"/>
              <a:r>
                <a:rPr lang="en-US" dirty="0" err="1" smtClean="0"/>
                <a:t>Raices</a:t>
              </a:r>
              <a:r>
                <a:rPr lang="en-US" dirty="0" smtClean="0"/>
                <a:t> de </a:t>
              </a:r>
              <a:r>
                <a:rPr lang="en-US" dirty="0" err="1" smtClean="0"/>
                <a:t>Plantas</a:t>
              </a:r>
              <a:endParaRPr lang="en-US" dirty="0"/>
            </a:p>
          </p:txBody>
        </p:sp>
        <p:sp>
          <p:nvSpPr>
            <p:cNvPr id="16402" name="Line 87"/>
            <p:cNvSpPr>
              <a:spLocks noChangeShapeType="1"/>
            </p:cNvSpPr>
            <p:nvPr/>
          </p:nvSpPr>
          <p:spPr bwMode="auto">
            <a:xfrm flipH="1" flipV="1">
              <a:off x="990600" y="6431755"/>
              <a:ext cx="2133600" cy="45243"/>
            </a:xfrm>
            <a:prstGeom prst="line">
              <a:avLst/>
            </a:prstGeom>
            <a:noFill/>
            <a:ln w="12700">
              <a:solidFill>
                <a:schemeClr val="tx1"/>
              </a:solidFill>
              <a:round/>
              <a:headEnd/>
              <a:tailEnd/>
            </a:ln>
          </p:spPr>
          <p:txBody>
            <a:bodyPr/>
            <a:lstStyle/>
            <a:p>
              <a:endParaRPr lang="en-US"/>
            </a:p>
          </p:txBody>
        </p:sp>
        <p:cxnSp>
          <p:nvCxnSpPr>
            <p:cNvPr id="25" name="Straight Arrow Connector 24"/>
            <p:cNvCxnSpPr>
              <a:stCxn id="16402" idx="1"/>
            </p:cNvCxnSpPr>
            <p:nvPr/>
          </p:nvCxnSpPr>
          <p:spPr>
            <a:xfrm rot="5400000" flipH="1" flipV="1">
              <a:off x="-205184" y="5234383"/>
              <a:ext cx="2393155" cy="158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404" name="Text Box 28"/>
            <p:cNvSpPr txBox="1">
              <a:spLocks noChangeArrowheads="1"/>
            </p:cNvSpPr>
            <p:nvPr/>
          </p:nvSpPr>
          <p:spPr bwMode="auto">
            <a:xfrm>
              <a:off x="673100" y="6096000"/>
              <a:ext cx="317500" cy="366712"/>
            </a:xfrm>
            <a:prstGeom prst="rect">
              <a:avLst/>
            </a:prstGeom>
            <a:noFill/>
            <a:ln w="9525">
              <a:noFill/>
              <a:miter lim="800000"/>
              <a:headEnd/>
              <a:tailEnd/>
            </a:ln>
          </p:spPr>
          <p:txBody>
            <a:bodyPr wrap="none">
              <a:spAutoFit/>
            </a:bodyPr>
            <a:lstStyle/>
            <a:p>
              <a:r>
                <a:rPr lang="en-US" b="1"/>
                <a:t>+</a:t>
              </a:r>
            </a:p>
          </p:txBody>
        </p:sp>
        <p:cxnSp>
          <p:nvCxnSpPr>
            <p:cNvPr id="27" name="Straight Arrow Connector 26"/>
            <p:cNvCxnSpPr/>
            <p:nvPr/>
          </p:nvCxnSpPr>
          <p:spPr>
            <a:xfrm flipV="1">
              <a:off x="4495800" y="6019799"/>
              <a:ext cx="1295400" cy="22860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406" name="Text Box 21"/>
            <p:cNvSpPr txBox="1">
              <a:spLocks noChangeArrowheads="1"/>
            </p:cNvSpPr>
            <p:nvPr/>
          </p:nvSpPr>
          <p:spPr bwMode="auto">
            <a:xfrm>
              <a:off x="5029200" y="6110287"/>
              <a:ext cx="317500" cy="366713"/>
            </a:xfrm>
            <a:prstGeom prst="rect">
              <a:avLst/>
            </a:prstGeom>
            <a:noFill/>
            <a:ln w="12700">
              <a:noFill/>
              <a:miter lim="800000"/>
              <a:headEnd/>
              <a:tailEnd/>
            </a:ln>
          </p:spPr>
          <p:txBody>
            <a:bodyPr wrap="none">
              <a:spAutoFit/>
            </a:bodyPr>
            <a:lstStyle/>
            <a:p>
              <a:r>
                <a:rPr lang="en-US" b="1"/>
                <a:t>+</a:t>
              </a:r>
            </a:p>
          </p:txBody>
        </p:sp>
        <p:sp>
          <p:nvSpPr>
            <p:cNvPr id="16407" name="AutoShape 90"/>
            <p:cNvSpPr>
              <a:spLocks noChangeArrowheads="1"/>
            </p:cNvSpPr>
            <p:nvPr/>
          </p:nvSpPr>
          <p:spPr bwMode="auto">
            <a:xfrm rot="-5400000">
              <a:off x="885278" y="5791200"/>
              <a:ext cx="228600" cy="228600"/>
            </a:xfrm>
            <a:prstGeom prst="flowChartCollate">
              <a:avLst/>
            </a:prstGeom>
            <a:noFill/>
            <a:ln w="9525">
              <a:solidFill>
                <a:schemeClr val="tx1"/>
              </a:solidFill>
              <a:miter lim="800000"/>
              <a:headEnd/>
              <a:tailEnd/>
            </a:ln>
          </p:spPr>
          <p:txBody>
            <a:bodyPr wrap="none" anchor="ctr"/>
            <a:lstStyle/>
            <a:p>
              <a:endParaRPr lang="en-US"/>
            </a:p>
          </p:txBody>
        </p:sp>
        <p:sp>
          <p:nvSpPr>
            <p:cNvPr id="16408" name="Text Box 21"/>
            <p:cNvSpPr txBox="1">
              <a:spLocks noChangeArrowheads="1"/>
            </p:cNvSpPr>
            <p:nvPr/>
          </p:nvSpPr>
          <p:spPr bwMode="auto">
            <a:xfrm>
              <a:off x="5930900" y="5119687"/>
              <a:ext cx="317500" cy="366713"/>
            </a:xfrm>
            <a:prstGeom prst="rect">
              <a:avLst/>
            </a:prstGeom>
            <a:noFill/>
            <a:ln w="12700">
              <a:noFill/>
              <a:miter lim="800000"/>
              <a:headEnd/>
              <a:tailEnd/>
            </a:ln>
          </p:spPr>
          <p:txBody>
            <a:bodyPr wrap="none">
              <a:spAutoFit/>
            </a:bodyPr>
            <a:lstStyle/>
            <a:p>
              <a:r>
                <a:rPr lang="en-US" b="1"/>
                <a:t>+</a:t>
              </a:r>
            </a:p>
          </p:txBody>
        </p:sp>
        <p:sp>
          <p:nvSpPr>
            <p:cNvPr id="16409" name="Text Box 21"/>
            <p:cNvSpPr txBox="1">
              <a:spLocks noChangeArrowheads="1"/>
            </p:cNvSpPr>
            <p:nvPr/>
          </p:nvSpPr>
          <p:spPr bwMode="auto">
            <a:xfrm>
              <a:off x="5943600" y="3962400"/>
              <a:ext cx="317500" cy="366713"/>
            </a:xfrm>
            <a:prstGeom prst="rect">
              <a:avLst/>
            </a:prstGeom>
            <a:noFill/>
            <a:ln w="12700">
              <a:noFill/>
              <a:miter lim="800000"/>
              <a:headEnd/>
              <a:tailEnd/>
            </a:ln>
          </p:spPr>
          <p:txBody>
            <a:bodyPr wrap="none">
              <a:spAutoFit/>
            </a:bodyPr>
            <a:lstStyle/>
            <a:p>
              <a:r>
                <a:rPr lang="en-US" b="1"/>
                <a:t>+</a:t>
              </a:r>
            </a:p>
          </p:txBody>
        </p:sp>
        <p:sp>
          <p:nvSpPr>
            <p:cNvPr id="16410" name="Text Box 21"/>
            <p:cNvSpPr txBox="1">
              <a:spLocks noChangeArrowheads="1"/>
            </p:cNvSpPr>
            <p:nvPr/>
          </p:nvSpPr>
          <p:spPr bwMode="auto">
            <a:xfrm>
              <a:off x="4724400" y="2757487"/>
              <a:ext cx="317500" cy="366713"/>
            </a:xfrm>
            <a:prstGeom prst="rect">
              <a:avLst/>
            </a:prstGeom>
            <a:noFill/>
            <a:ln w="12700">
              <a:noFill/>
              <a:miter lim="800000"/>
              <a:headEnd/>
              <a:tailEnd/>
            </a:ln>
          </p:spPr>
          <p:txBody>
            <a:bodyPr wrap="none">
              <a:spAutoFit/>
            </a:bodyPr>
            <a:lstStyle/>
            <a:p>
              <a:r>
                <a:rPr lang="en-US" b="1"/>
                <a:t>+</a:t>
              </a:r>
            </a:p>
          </p:txBody>
        </p:sp>
      </p:grpSp>
      <p:sp>
        <p:nvSpPr>
          <p:cNvPr id="31" name="Rectangle 30"/>
          <p:cNvSpPr/>
          <p:nvPr/>
        </p:nvSpPr>
        <p:spPr>
          <a:xfrm>
            <a:off x="838200" y="1524000"/>
            <a:ext cx="7391400" cy="472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50"/>
          <p:cNvGrpSpPr/>
          <p:nvPr/>
        </p:nvGrpSpPr>
        <p:grpSpPr>
          <a:xfrm>
            <a:off x="1820862" y="2514600"/>
            <a:ext cx="3734046" cy="2884487"/>
            <a:chOff x="1820862" y="2514600"/>
            <a:chExt cx="3734046" cy="2884487"/>
          </a:xfrm>
        </p:grpSpPr>
        <p:sp>
          <p:nvSpPr>
            <p:cNvPr id="38" name="TextBox 37"/>
            <p:cNvSpPr txBox="1">
              <a:spLocks noChangeArrowheads="1"/>
            </p:cNvSpPr>
            <p:nvPr/>
          </p:nvSpPr>
          <p:spPr bwMode="auto">
            <a:xfrm>
              <a:off x="2922587" y="2514600"/>
              <a:ext cx="312738" cy="369888"/>
            </a:xfrm>
            <a:prstGeom prst="rect">
              <a:avLst/>
            </a:prstGeom>
            <a:noFill/>
            <a:ln w="9525">
              <a:noFill/>
              <a:miter lim="800000"/>
              <a:headEnd/>
              <a:tailEnd/>
            </a:ln>
          </p:spPr>
          <p:txBody>
            <a:bodyPr wrap="none">
              <a:spAutoFit/>
            </a:bodyPr>
            <a:lstStyle/>
            <a:p>
              <a:r>
                <a:rPr lang="en-US" b="1" dirty="0"/>
                <a:t>x</a:t>
              </a:r>
            </a:p>
          </p:txBody>
        </p:sp>
        <p:sp>
          <p:nvSpPr>
            <p:cNvPr id="39" name="TextBox 38"/>
            <p:cNvSpPr txBox="1">
              <a:spLocks noChangeArrowheads="1"/>
            </p:cNvSpPr>
            <p:nvPr/>
          </p:nvSpPr>
          <p:spPr bwMode="auto">
            <a:xfrm>
              <a:off x="1820862" y="5029200"/>
              <a:ext cx="312738" cy="369887"/>
            </a:xfrm>
            <a:prstGeom prst="rect">
              <a:avLst/>
            </a:prstGeom>
            <a:noFill/>
            <a:ln w="9525">
              <a:noFill/>
              <a:miter lim="800000"/>
              <a:headEnd/>
              <a:tailEnd/>
            </a:ln>
          </p:spPr>
          <p:txBody>
            <a:bodyPr wrap="none">
              <a:spAutoFit/>
            </a:bodyPr>
            <a:lstStyle/>
            <a:p>
              <a:r>
                <a:rPr lang="en-US" b="1" dirty="0"/>
                <a:t>y</a:t>
              </a:r>
            </a:p>
          </p:txBody>
        </p:sp>
        <p:sp>
          <p:nvSpPr>
            <p:cNvPr id="40" name="TextBox 39"/>
            <p:cNvSpPr txBox="1">
              <a:spLocks noChangeArrowheads="1"/>
            </p:cNvSpPr>
            <p:nvPr/>
          </p:nvSpPr>
          <p:spPr bwMode="auto">
            <a:xfrm>
              <a:off x="2286000" y="4419600"/>
              <a:ext cx="3268908" cy="369332"/>
            </a:xfrm>
            <a:prstGeom prst="rect">
              <a:avLst/>
            </a:prstGeom>
            <a:noFill/>
            <a:ln w="9525">
              <a:noFill/>
              <a:miter lim="800000"/>
              <a:headEnd/>
              <a:tailEnd/>
            </a:ln>
          </p:spPr>
          <p:txBody>
            <a:bodyPr wrap="none">
              <a:spAutoFit/>
            </a:bodyPr>
            <a:lstStyle/>
            <a:p>
              <a:r>
                <a:rPr lang="en-US" b="1" dirty="0" err="1" smtClean="0"/>
                <a:t>Objetivo</a:t>
              </a:r>
              <a:r>
                <a:rPr lang="en-US" b="1" dirty="0" smtClean="0"/>
                <a:t>: </a:t>
              </a:r>
              <a:r>
                <a:rPr lang="en-US" b="1" dirty="0" err="1" smtClean="0"/>
                <a:t>xDepred</a:t>
              </a:r>
              <a:r>
                <a:rPr lang="en-US" b="1" dirty="0" smtClean="0"/>
                <a:t> </a:t>
              </a:r>
              <a:r>
                <a:rPr lang="en-US" b="1" dirty="0"/>
                <a:t>&gt; </a:t>
              </a:r>
              <a:r>
                <a:rPr lang="en-US" b="1" dirty="0" err="1" smtClean="0"/>
                <a:t>yPr</a:t>
              </a:r>
              <a:r>
                <a:rPr lang="en-US" b="1" dirty="0" smtClean="0"/>
                <a:t>. </a:t>
              </a:r>
              <a:r>
                <a:rPr lang="en-US" b="1" dirty="0" err="1" smtClean="0"/>
                <a:t>obj</a:t>
              </a:r>
              <a:endParaRPr lang="en-US" b="1" dirty="0"/>
            </a:p>
          </p:txBody>
        </p:sp>
      </p:grpSp>
      <p:grpSp>
        <p:nvGrpSpPr>
          <p:cNvPr id="4" name="Group 49"/>
          <p:cNvGrpSpPr/>
          <p:nvPr/>
        </p:nvGrpSpPr>
        <p:grpSpPr>
          <a:xfrm>
            <a:off x="5810403" y="5398533"/>
            <a:ext cx="2711920" cy="1230867"/>
            <a:chOff x="5810403" y="5398533"/>
            <a:chExt cx="2711920" cy="1230867"/>
          </a:xfrm>
        </p:grpSpPr>
        <p:sp>
          <p:nvSpPr>
            <p:cNvPr id="41" name="Text Box 26"/>
            <p:cNvSpPr txBox="1">
              <a:spLocks noChangeArrowheads="1"/>
            </p:cNvSpPr>
            <p:nvPr/>
          </p:nvSpPr>
          <p:spPr bwMode="auto">
            <a:xfrm>
              <a:off x="5810403" y="5864781"/>
              <a:ext cx="915635" cy="369332"/>
            </a:xfrm>
            <a:prstGeom prst="rect">
              <a:avLst/>
            </a:prstGeom>
            <a:noFill/>
            <a:ln w="12700">
              <a:solidFill>
                <a:schemeClr val="tx1"/>
              </a:solidFill>
              <a:miter lim="800000"/>
              <a:headEnd/>
              <a:tailEnd/>
            </a:ln>
          </p:spPr>
          <p:txBody>
            <a:bodyPr wrap="none">
              <a:spAutoFit/>
            </a:bodyPr>
            <a:lstStyle/>
            <a:p>
              <a:pPr algn="ctr"/>
              <a:r>
                <a:rPr lang="en-US" dirty="0" err="1" smtClean="0"/>
                <a:t>Basura</a:t>
              </a:r>
              <a:endParaRPr lang="en-US" dirty="0"/>
            </a:p>
          </p:txBody>
        </p:sp>
        <p:sp>
          <p:nvSpPr>
            <p:cNvPr id="42" name="Text Box 26"/>
            <p:cNvSpPr txBox="1">
              <a:spLocks noChangeArrowheads="1"/>
            </p:cNvSpPr>
            <p:nvPr/>
          </p:nvSpPr>
          <p:spPr bwMode="auto">
            <a:xfrm>
              <a:off x="6452526" y="6260068"/>
              <a:ext cx="2069797" cy="369332"/>
            </a:xfrm>
            <a:prstGeom prst="rect">
              <a:avLst/>
            </a:prstGeom>
            <a:noFill/>
            <a:ln w="12700">
              <a:solidFill>
                <a:schemeClr val="tx1"/>
              </a:solidFill>
              <a:miter lim="800000"/>
              <a:headEnd/>
              <a:tailEnd/>
            </a:ln>
          </p:spPr>
          <p:txBody>
            <a:bodyPr wrap="none">
              <a:spAutoFit/>
            </a:bodyPr>
            <a:lstStyle/>
            <a:p>
              <a:pPr algn="ctr"/>
              <a:r>
                <a:rPr lang="en-US" dirty="0" err="1" smtClean="0"/>
                <a:t>Recursos</a:t>
              </a:r>
              <a:r>
                <a:rPr lang="en-US" dirty="0" smtClean="0"/>
                <a:t> External</a:t>
              </a:r>
              <a:endParaRPr lang="en-US" dirty="0"/>
            </a:p>
          </p:txBody>
        </p:sp>
        <p:cxnSp>
          <p:nvCxnSpPr>
            <p:cNvPr id="43" name="Straight Arrow Connector 42"/>
            <p:cNvCxnSpPr>
              <a:stCxn id="41" idx="0"/>
              <a:endCxn id="16389" idx="2"/>
            </p:cNvCxnSpPr>
            <p:nvPr/>
          </p:nvCxnSpPr>
          <p:spPr>
            <a:xfrm rot="5400000" flipH="1" flipV="1">
              <a:off x="6304232" y="5362522"/>
              <a:ext cx="466248" cy="53827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 Box 21"/>
            <p:cNvSpPr txBox="1">
              <a:spLocks noChangeArrowheads="1"/>
            </p:cNvSpPr>
            <p:nvPr/>
          </p:nvSpPr>
          <p:spPr bwMode="auto">
            <a:xfrm>
              <a:off x="6480943" y="5483781"/>
              <a:ext cx="317500" cy="366712"/>
            </a:xfrm>
            <a:prstGeom prst="rect">
              <a:avLst/>
            </a:prstGeom>
            <a:noFill/>
            <a:ln w="12700">
              <a:noFill/>
              <a:miter lim="800000"/>
              <a:headEnd/>
              <a:tailEnd/>
            </a:ln>
          </p:spPr>
          <p:txBody>
            <a:bodyPr wrap="none">
              <a:spAutoFit/>
            </a:bodyPr>
            <a:lstStyle/>
            <a:p>
              <a:r>
                <a:rPr lang="en-US" b="1" dirty="0"/>
                <a:t>+</a:t>
              </a:r>
            </a:p>
          </p:txBody>
        </p:sp>
        <p:cxnSp>
          <p:nvCxnSpPr>
            <p:cNvPr id="45" name="Straight Arrow Connector 44"/>
            <p:cNvCxnSpPr/>
            <p:nvPr/>
          </p:nvCxnSpPr>
          <p:spPr>
            <a:xfrm rot="16200000" flipV="1">
              <a:off x="6677131" y="5514869"/>
              <a:ext cx="835582" cy="62624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 Box 21"/>
            <p:cNvSpPr txBox="1">
              <a:spLocks noChangeArrowheads="1"/>
            </p:cNvSpPr>
            <p:nvPr/>
          </p:nvSpPr>
          <p:spPr bwMode="auto">
            <a:xfrm>
              <a:off x="7242943" y="5879069"/>
              <a:ext cx="317500" cy="366712"/>
            </a:xfrm>
            <a:prstGeom prst="rect">
              <a:avLst/>
            </a:prstGeom>
            <a:noFill/>
            <a:ln w="12700">
              <a:noFill/>
              <a:miter lim="800000"/>
              <a:headEnd/>
              <a:tailEnd/>
            </a:ln>
          </p:spPr>
          <p:txBody>
            <a:bodyPr wrap="none">
              <a:spAutoFit/>
            </a:bodyPr>
            <a:lstStyle/>
            <a:p>
              <a:r>
                <a:rPr lang="en-US" b="1" dirty="0"/>
                <a:t>+</a:t>
              </a:r>
            </a:p>
          </p:txBody>
        </p:sp>
      </p:grpSp>
    </p:spTree>
    <p:extLst>
      <p:ext uri="{BB962C8B-B14F-4D97-AF65-F5344CB8AC3E}">
        <p14:creationId xmlns:p14="http://schemas.microsoft.com/office/powerpoint/2010/main" val="22227974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228600" y="228600"/>
            <a:ext cx="4594225" cy="2759075"/>
          </a:xfrm>
          <a:prstGeom prst="rect">
            <a:avLst/>
          </a:prstGeom>
          <a:noFill/>
          <a:ln w="9525">
            <a:noFill/>
            <a:miter lim="800000"/>
            <a:headEnd/>
            <a:tailEnd/>
          </a:ln>
        </p:spPr>
      </p:pic>
      <p:sp>
        <p:nvSpPr>
          <p:cNvPr id="18436" name="TextBox 8"/>
          <p:cNvSpPr txBox="1">
            <a:spLocks noChangeArrowheads="1"/>
          </p:cNvSpPr>
          <p:nvPr/>
        </p:nvSpPr>
        <p:spPr bwMode="auto">
          <a:xfrm>
            <a:off x="74613" y="6505575"/>
            <a:ext cx="2327881" cy="276999"/>
          </a:xfrm>
          <a:prstGeom prst="rect">
            <a:avLst/>
          </a:prstGeom>
          <a:noFill/>
          <a:ln w="9525">
            <a:solidFill>
              <a:schemeClr val="tx1"/>
            </a:solidFill>
            <a:miter lim="800000"/>
            <a:headEnd/>
            <a:tailEnd/>
          </a:ln>
        </p:spPr>
        <p:txBody>
          <a:bodyPr wrap="none">
            <a:spAutoFit/>
          </a:bodyPr>
          <a:lstStyle/>
          <a:p>
            <a:r>
              <a:rPr lang="en-US" sz="1200" dirty="0"/>
              <a:t>Ferris, Pocasangre, et al., </a:t>
            </a:r>
            <a:r>
              <a:rPr lang="en-US" sz="1200" dirty="0" smtClean="0"/>
              <a:t>2012</a:t>
            </a:r>
            <a:endParaRPr lang="en-US" sz="1200" dirty="0"/>
          </a:p>
        </p:txBody>
      </p:sp>
      <p:graphicFrame>
        <p:nvGraphicFramePr>
          <p:cNvPr id="10" name="Chart 9"/>
          <p:cNvGraphicFramePr>
            <a:graphicFrameLocks/>
          </p:cNvGraphicFramePr>
          <p:nvPr/>
        </p:nvGraphicFramePr>
        <p:xfrm>
          <a:off x="4267200" y="3581400"/>
          <a:ext cx="4572000" cy="2752725"/>
        </p:xfrm>
        <a:graphic>
          <a:graphicData uri="http://schemas.openxmlformats.org/drawingml/2006/chart">
            <c:chart xmlns:c="http://schemas.openxmlformats.org/drawingml/2006/chart" xmlns:r="http://schemas.openxmlformats.org/officeDocument/2006/relationships" r:id="rId3"/>
          </a:graphicData>
        </a:graphic>
      </p:graphicFrame>
      <p:sp>
        <p:nvSpPr>
          <p:cNvPr id="18438" name="TextBox 6"/>
          <p:cNvSpPr txBox="1">
            <a:spLocks noChangeArrowheads="1"/>
          </p:cNvSpPr>
          <p:nvPr/>
        </p:nvSpPr>
        <p:spPr bwMode="auto">
          <a:xfrm>
            <a:off x="5334000" y="685800"/>
            <a:ext cx="3749744" cy="369332"/>
          </a:xfrm>
          <a:prstGeom prst="rect">
            <a:avLst/>
          </a:prstGeom>
          <a:noFill/>
          <a:ln w="9525">
            <a:noFill/>
            <a:miter lim="800000"/>
            <a:headEnd/>
            <a:tailEnd/>
          </a:ln>
        </p:spPr>
        <p:txBody>
          <a:bodyPr wrap="none">
            <a:spAutoFit/>
          </a:bodyPr>
          <a:lstStyle/>
          <a:p>
            <a:r>
              <a:rPr lang="en-US" dirty="0" err="1" smtClean="0"/>
              <a:t>Plantaciones</a:t>
            </a:r>
            <a:r>
              <a:rPr lang="en-US" dirty="0" smtClean="0"/>
              <a:t> de </a:t>
            </a:r>
            <a:r>
              <a:rPr lang="en-US" dirty="0" err="1" smtClean="0"/>
              <a:t>Banano</a:t>
            </a:r>
            <a:r>
              <a:rPr lang="en-US" dirty="0" smtClean="0"/>
              <a:t> </a:t>
            </a:r>
            <a:r>
              <a:rPr lang="en-US" dirty="0"/>
              <a:t>- Panama</a:t>
            </a:r>
          </a:p>
        </p:txBody>
      </p:sp>
      <p:sp>
        <p:nvSpPr>
          <p:cNvPr id="9" name="TextBox 8"/>
          <p:cNvSpPr txBox="1">
            <a:spLocks noChangeArrowheads="1"/>
          </p:cNvSpPr>
          <p:nvPr/>
        </p:nvSpPr>
        <p:spPr bwMode="auto">
          <a:xfrm>
            <a:off x="5257800" y="1524000"/>
            <a:ext cx="3531736" cy="923330"/>
          </a:xfrm>
          <a:prstGeom prst="rect">
            <a:avLst/>
          </a:prstGeom>
          <a:noFill/>
          <a:ln w="9525">
            <a:noFill/>
            <a:miter lim="800000"/>
            <a:headEnd/>
            <a:tailEnd/>
          </a:ln>
        </p:spPr>
        <p:txBody>
          <a:bodyPr wrap="none">
            <a:spAutoFit/>
          </a:bodyPr>
          <a:lstStyle/>
          <a:p>
            <a:endParaRPr lang="en-US" dirty="0"/>
          </a:p>
          <a:p>
            <a:r>
              <a:rPr lang="es-ES" dirty="0" smtClean="0"/>
              <a:t>Pero las relaciones son un poco </a:t>
            </a:r>
          </a:p>
          <a:p>
            <a:r>
              <a:rPr lang="es-ES" dirty="0" smtClean="0"/>
              <a:t>confusas porque</a:t>
            </a:r>
            <a:r>
              <a:rPr lang="en-US" dirty="0" smtClean="0"/>
              <a:t>…………….</a:t>
            </a:r>
            <a:endParaRPr lang="en-US" dirty="0"/>
          </a:p>
        </p:txBody>
      </p:sp>
      <p:pic>
        <p:nvPicPr>
          <p:cNvPr id="7" name="Picture 1" descr="DSC0922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850" y="3448050"/>
            <a:ext cx="407835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p:cNvSpPr txBox="1">
            <a:spLocks noChangeArrowheads="1"/>
          </p:cNvSpPr>
          <p:nvPr/>
        </p:nvSpPr>
        <p:spPr bwMode="auto">
          <a:xfrm>
            <a:off x="0" y="3057525"/>
            <a:ext cx="8353569" cy="369332"/>
          </a:xfrm>
          <a:prstGeom prst="rect">
            <a:avLst/>
          </a:prstGeom>
          <a:solidFill>
            <a:srgbClr val="FFFF00"/>
          </a:solidFill>
          <a:ln w="9525">
            <a:solidFill>
              <a:srgbClr val="0070C0"/>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s-ES" dirty="0"/>
              <a:t>colocación de presas </a:t>
            </a:r>
            <a:r>
              <a:rPr lang="es-ES" dirty="0" err="1"/>
              <a:t>amplificable</a:t>
            </a:r>
            <a:r>
              <a:rPr lang="es-ES" dirty="0"/>
              <a:t>, presas </a:t>
            </a:r>
            <a:r>
              <a:rPr lang="es-ES" dirty="0" smtClean="0"/>
              <a:t>objetivo y depredadores </a:t>
            </a:r>
            <a:r>
              <a:rPr lang="es-ES" dirty="0"/>
              <a:t>es necesario</a:t>
            </a:r>
            <a:endParaRPr lang="en-US" altLang="en-US" dirty="0"/>
          </a:p>
        </p:txBody>
      </p:sp>
    </p:spTree>
    <p:extLst>
      <p:ext uri="{BB962C8B-B14F-4D97-AF65-F5344CB8AC3E}">
        <p14:creationId xmlns:p14="http://schemas.microsoft.com/office/powerpoint/2010/main" val="124973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5143500" y="5291137"/>
            <a:ext cx="1695450" cy="366713"/>
          </a:xfrm>
          <a:prstGeom prst="rect">
            <a:avLst/>
          </a:prstGeom>
          <a:noFill/>
          <a:ln w="12700">
            <a:solidFill>
              <a:schemeClr val="tx1"/>
            </a:solidFill>
            <a:miter lim="800000"/>
            <a:headEnd/>
            <a:tailEnd/>
          </a:ln>
        </p:spPr>
        <p:txBody>
          <a:bodyPr wrap="none">
            <a:spAutoFit/>
          </a:bodyPr>
          <a:lstStyle/>
          <a:p>
            <a:pPr algn="ctr"/>
            <a:r>
              <a:rPr lang="en-US"/>
              <a:t>Organic Matter</a:t>
            </a:r>
          </a:p>
        </p:txBody>
      </p:sp>
      <p:sp>
        <p:nvSpPr>
          <p:cNvPr id="19459" name="Text Box 5"/>
          <p:cNvSpPr txBox="1">
            <a:spLocks noChangeArrowheads="1"/>
          </p:cNvSpPr>
          <p:nvPr/>
        </p:nvSpPr>
        <p:spPr bwMode="auto">
          <a:xfrm>
            <a:off x="4972050" y="4114800"/>
            <a:ext cx="2038350" cy="366712"/>
          </a:xfrm>
          <a:prstGeom prst="rect">
            <a:avLst/>
          </a:prstGeom>
          <a:noFill/>
          <a:ln w="9525">
            <a:noFill/>
            <a:miter lim="800000"/>
            <a:headEnd/>
            <a:tailEnd/>
          </a:ln>
        </p:spPr>
        <p:txBody>
          <a:bodyPr wrap="none">
            <a:spAutoFit/>
          </a:bodyPr>
          <a:lstStyle/>
          <a:p>
            <a:r>
              <a:rPr lang="en-US"/>
              <a:t>Microbial Biomass</a:t>
            </a:r>
          </a:p>
        </p:txBody>
      </p:sp>
      <p:sp>
        <p:nvSpPr>
          <p:cNvPr id="19460" name="Text Box 6"/>
          <p:cNvSpPr txBox="1">
            <a:spLocks noChangeArrowheads="1"/>
          </p:cNvSpPr>
          <p:nvPr/>
        </p:nvSpPr>
        <p:spPr bwMode="auto">
          <a:xfrm>
            <a:off x="5105400" y="2986087"/>
            <a:ext cx="1835150" cy="366713"/>
          </a:xfrm>
          <a:prstGeom prst="rect">
            <a:avLst/>
          </a:prstGeom>
          <a:noFill/>
          <a:ln w="12700">
            <a:solidFill>
              <a:schemeClr val="tx1"/>
            </a:solidFill>
            <a:miter lim="800000"/>
            <a:headEnd/>
            <a:tailEnd/>
          </a:ln>
        </p:spPr>
        <p:txBody>
          <a:bodyPr wrap="none">
            <a:spAutoFit/>
          </a:bodyPr>
          <a:lstStyle/>
          <a:p>
            <a:pPr algn="ctr"/>
            <a:r>
              <a:rPr lang="en-US"/>
              <a:t>Amplifiable Prey</a:t>
            </a:r>
          </a:p>
        </p:txBody>
      </p:sp>
      <p:sp>
        <p:nvSpPr>
          <p:cNvPr id="19461" name="Text Box 7"/>
          <p:cNvSpPr txBox="1">
            <a:spLocks noChangeArrowheads="1"/>
          </p:cNvSpPr>
          <p:nvPr/>
        </p:nvSpPr>
        <p:spPr bwMode="auto">
          <a:xfrm>
            <a:off x="2447925" y="2012950"/>
            <a:ext cx="2292350" cy="366712"/>
          </a:xfrm>
          <a:prstGeom prst="rect">
            <a:avLst/>
          </a:prstGeom>
          <a:noFill/>
          <a:ln w="12700">
            <a:solidFill>
              <a:schemeClr val="tx1"/>
            </a:solidFill>
            <a:miter lim="800000"/>
            <a:headEnd/>
            <a:tailEnd/>
          </a:ln>
        </p:spPr>
        <p:txBody>
          <a:bodyPr wrap="none">
            <a:spAutoFit/>
          </a:bodyPr>
          <a:lstStyle/>
          <a:p>
            <a:pPr algn="ctr"/>
            <a:r>
              <a:rPr lang="en-US"/>
              <a:t>Predator Nematodes</a:t>
            </a:r>
          </a:p>
        </p:txBody>
      </p:sp>
      <p:sp>
        <p:nvSpPr>
          <p:cNvPr id="19462" name="Line 10"/>
          <p:cNvSpPr>
            <a:spLocks noChangeShapeType="1"/>
          </p:cNvSpPr>
          <p:nvPr/>
        </p:nvSpPr>
        <p:spPr bwMode="auto">
          <a:xfrm flipV="1">
            <a:off x="5943600" y="4510087"/>
            <a:ext cx="0" cy="762000"/>
          </a:xfrm>
          <a:prstGeom prst="line">
            <a:avLst/>
          </a:prstGeom>
          <a:noFill/>
          <a:ln w="12700">
            <a:solidFill>
              <a:schemeClr val="tx1"/>
            </a:solidFill>
            <a:round/>
            <a:headEnd/>
            <a:tailEnd type="triangle" w="med" len="med"/>
          </a:ln>
        </p:spPr>
        <p:txBody>
          <a:bodyPr/>
          <a:lstStyle/>
          <a:p>
            <a:endParaRPr lang="en-US"/>
          </a:p>
        </p:txBody>
      </p:sp>
      <p:sp>
        <p:nvSpPr>
          <p:cNvPr id="19463" name="Text Box 11"/>
          <p:cNvSpPr txBox="1">
            <a:spLocks noChangeArrowheads="1"/>
          </p:cNvSpPr>
          <p:nvPr/>
        </p:nvSpPr>
        <p:spPr bwMode="auto">
          <a:xfrm>
            <a:off x="5943600" y="4718050"/>
            <a:ext cx="317500" cy="366712"/>
          </a:xfrm>
          <a:prstGeom prst="rect">
            <a:avLst/>
          </a:prstGeom>
          <a:noFill/>
          <a:ln w="9525">
            <a:noFill/>
            <a:miter lim="800000"/>
            <a:headEnd/>
            <a:tailEnd/>
          </a:ln>
        </p:spPr>
        <p:txBody>
          <a:bodyPr wrap="none">
            <a:spAutoFit/>
          </a:bodyPr>
          <a:lstStyle/>
          <a:p>
            <a:r>
              <a:rPr lang="en-US" b="1"/>
              <a:t>+</a:t>
            </a:r>
          </a:p>
        </p:txBody>
      </p:sp>
      <p:sp>
        <p:nvSpPr>
          <p:cNvPr id="19464" name="Text Box 12"/>
          <p:cNvSpPr txBox="1">
            <a:spLocks noChangeArrowheads="1"/>
          </p:cNvSpPr>
          <p:nvPr/>
        </p:nvSpPr>
        <p:spPr bwMode="auto">
          <a:xfrm>
            <a:off x="609600" y="3290887"/>
            <a:ext cx="1447800" cy="366713"/>
          </a:xfrm>
          <a:prstGeom prst="rect">
            <a:avLst/>
          </a:prstGeom>
          <a:noFill/>
          <a:ln w="12700">
            <a:solidFill>
              <a:schemeClr val="tx1"/>
            </a:solidFill>
            <a:miter lim="800000"/>
            <a:headEnd/>
            <a:tailEnd/>
          </a:ln>
        </p:spPr>
        <p:txBody>
          <a:bodyPr>
            <a:spAutoFit/>
          </a:bodyPr>
          <a:lstStyle/>
          <a:p>
            <a:pPr algn="ctr"/>
            <a:r>
              <a:rPr lang="en-US"/>
              <a:t>Target Prey</a:t>
            </a:r>
          </a:p>
        </p:txBody>
      </p:sp>
      <p:sp>
        <p:nvSpPr>
          <p:cNvPr id="19465" name="Line 13"/>
          <p:cNvSpPr>
            <a:spLocks noChangeShapeType="1"/>
          </p:cNvSpPr>
          <p:nvPr/>
        </p:nvSpPr>
        <p:spPr bwMode="auto">
          <a:xfrm flipV="1">
            <a:off x="5943600" y="3367087"/>
            <a:ext cx="0" cy="762000"/>
          </a:xfrm>
          <a:prstGeom prst="line">
            <a:avLst/>
          </a:prstGeom>
          <a:noFill/>
          <a:ln w="12700">
            <a:solidFill>
              <a:schemeClr val="tx1"/>
            </a:solidFill>
            <a:round/>
            <a:headEnd/>
            <a:tailEnd type="triangle" w="med" len="med"/>
          </a:ln>
        </p:spPr>
        <p:txBody>
          <a:bodyPr/>
          <a:lstStyle/>
          <a:p>
            <a:endParaRPr lang="en-US"/>
          </a:p>
        </p:txBody>
      </p:sp>
      <p:sp>
        <p:nvSpPr>
          <p:cNvPr id="19466" name="Line 15"/>
          <p:cNvSpPr>
            <a:spLocks noChangeShapeType="1"/>
          </p:cNvSpPr>
          <p:nvPr/>
        </p:nvSpPr>
        <p:spPr bwMode="auto">
          <a:xfrm flipH="1" flipV="1">
            <a:off x="4343400" y="2376487"/>
            <a:ext cx="914400" cy="609600"/>
          </a:xfrm>
          <a:prstGeom prst="line">
            <a:avLst/>
          </a:prstGeom>
          <a:noFill/>
          <a:ln w="12700">
            <a:solidFill>
              <a:schemeClr val="tx1"/>
            </a:solidFill>
            <a:round/>
            <a:headEnd/>
            <a:tailEnd type="triangle" w="med" len="med"/>
          </a:ln>
        </p:spPr>
        <p:txBody>
          <a:bodyPr/>
          <a:lstStyle/>
          <a:p>
            <a:endParaRPr lang="en-US"/>
          </a:p>
        </p:txBody>
      </p:sp>
      <p:sp>
        <p:nvSpPr>
          <p:cNvPr id="19467" name="Text Box 16"/>
          <p:cNvSpPr txBox="1">
            <a:spLocks noChangeArrowheads="1"/>
          </p:cNvSpPr>
          <p:nvPr/>
        </p:nvSpPr>
        <p:spPr bwMode="auto">
          <a:xfrm>
            <a:off x="4648200" y="2376487"/>
            <a:ext cx="317500" cy="366713"/>
          </a:xfrm>
          <a:prstGeom prst="rect">
            <a:avLst/>
          </a:prstGeom>
          <a:noFill/>
          <a:ln w="9525">
            <a:noFill/>
            <a:miter lim="800000"/>
            <a:headEnd/>
            <a:tailEnd/>
          </a:ln>
        </p:spPr>
        <p:txBody>
          <a:bodyPr wrap="none">
            <a:spAutoFit/>
          </a:bodyPr>
          <a:lstStyle/>
          <a:p>
            <a:r>
              <a:rPr lang="en-US" b="1"/>
              <a:t>+</a:t>
            </a:r>
          </a:p>
        </p:txBody>
      </p:sp>
      <p:sp>
        <p:nvSpPr>
          <p:cNvPr id="19468" name="Line 17"/>
          <p:cNvSpPr>
            <a:spLocks noChangeShapeType="1"/>
          </p:cNvSpPr>
          <p:nvPr/>
        </p:nvSpPr>
        <p:spPr bwMode="auto">
          <a:xfrm flipH="1">
            <a:off x="1524000" y="2376487"/>
            <a:ext cx="1219200" cy="914400"/>
          </a:xfrm>
          <a:prstGeom prst="line">
            <a:avLst/>
          </a:prstGeom>
          <a:noFill/>
          <a:ln w="12700">
            <a:solidFill>
              <a:schemeClr val="tx1"/>
            </a:solidFill>
            <a:round/>
            <a:headEnd type="triangle" w="med" len="med"/>
            <a:tailEnd/>
          </a:ln>
        </p:spPr>
        <p:txBody>
          <a:bodyPr/>
          <a:lstStyle/>
          <a:p>
            <a:endParaRPr lang="en-US"/>
          </a:p>
        </p:txBody>
      </p:sp>
      <p:sp>
        <p:nvSpPr>
          <p:cNvPr id="19469" name="Text Box 18"/>
          <p:cNvSpPr txBox="1">
            <a:spLocks noChangeArrowheads="1"/>
          </p:cNvSpPr>
          <p:nvPr/>
        </p:nvSpPr>
        <p:spPr bwMode="auto">
          <a:xfrm>
            <a:off x="2133600" y="2376487"/>
            <a:ext cx="260350" cy="366713"/>
          </a:xfrm>
          <a:prstGeom prst="rect">
            <a:avLst/>
          </a:prstGeom>
          <a:noFill/>
          <a:ln w="9525">
            <a:noFill/>
            <a:miter lim="800000"/>
            <a:headEnd/>
            <a:tailEnd/>
          </a:ln>
        </p:spPr>
        <p:txBody>
          <a:bodyPr wrap="none">
            <a:spAutoFit/>
          </a:bodyPr>
          <a:lstStyle/>
          <a:p>
            <a:r>
              <a:rPr lang="en-US" b="1"/>
              <a:t>-</a:t>
            </a:r>
          </a:p>
        </p:txBody>
      </p:sp>
      <p:sp>
        <p:nvSpPr>
          <p:cNvPr id="19470" name="AutoShape 22"/>
          <p:cNvSpPr>
            <a:spLocks noChangeArrowheads="1"/>
          </p:cNvSpPr>
          <p:nvPr/>
        </p:nvSpPr>
        <p:spPr bwMode="auto">
          <a:xfrm rot="1701298">
            <a:off x="4876800" y="2681287"/>
            <a:ext cx="228600" cy="228600"/>
          </a:xfrm>
          <a:prstGeom prst="flowChartCollate">
            <a:avLst/>
          </a:prstGeom>
          <a:noFill/>
          <a:ln w="9525">
            <a:solidFill>
              <a:schemeClr val="tx1"/>
            </a:solidFill>
            <a:miter lim="800000"/>
            <a:headEnd/>
            <a:tailEnd/>
          </a:ln>
        </p:spPr>
        <p:txBody>
          <a:bodyPr wrap="none" anchor="ctr"/>
          <a:lstStyle/>
          <a:p>
            <a:pPr algn="ctr"/>
            <a:endParaRPr lang="en-US"/>
          </a:p>
        </p:txBody>
      </p:sp>
      <p:sp>
        <p:nvSpPr>
          <p:cNvPr id="19471" name="AutoShape 23"/>
          <p:cNvSpPr>
            <a:spLocks noChangeArrowheads="1"/>
          </p:cNvSpPr>
          <p:nvPr/>
        </p:nvSpPr>
        <p:spPr bwMode="auto">
          <a:xfrm rot="19155161">
            <a:off x="1981200" y="2757487"/>
            <a:ext cx="228600" cy="228600"/>
          </a:xfrm>
          <a:prstGeom prst="flowChartCollate">
            <a:avLst/>
          </a:prstGeom>
          <a:noFill/>
          <a:ln w="9525">
            <a:solidFill>
              <a:schemeClr val="tx1"/>
            </a:solidFill>
            <a:miter lim="800000"/>
            <a:headEnd/>
            <a:tailEnd/>
          </a:ln>
        </p:spPr>
        <p:txBody>
          <a:bodyPr wrap="none" anchor="ctr"/>
          <a:lstStyle/>
          <a:p>
            <a:endParaRPr lang="en-US"/>
          </a:p>
        </p:txBody>
      </p:sp>
      <p:sp>
        <p:nvSpPr>
          <p:cNvPr id="19472" name="Text Box 24"/>
          <p:cNvSpPr txBox="1">
            <a:spLocks noChangeArrowheads="1"/>
          </p:cNvSpPr>
          <p:nvPr/>
        </p:nvSpPr>
        <p:spPr bwMode="auto">
          <a:xfrm>
            <a:off x="5097463" y="2605087"/>
            <a:ext cx="312737" cy="304800"/>
          </a:xfrm>
          <a:prstGeom prst="rect">
            <a:avLst/>
          </a:prstGeom>
          <a:noFill/>
          <a:ln w="9525">
            <a:noFill/>
            <a:miter lim="800000"/>
            <a:headEnd/>
            <a:tailEnd/>
          </a:ln>
        </p:spPr>
        <p:txBody>
          <a:bodyPr wrap="none">
            <a:spAutoFit/>
          </a:bodyPr>
          <a:lstStyle/>
          <a:p>
            <a:r>
              <a:rPr lang="en-US" sz="1400" b="1"/>
              <a:t>A</a:t>
            </a:r>
          </a:p>
        </p:txBody>
      </p:sp>
      <p:sp>
        <p:nvSpPr>
          <p:cNvPr id="19473" name="Text Box 25"/>
          <p:cNvSpPr txBox="1">
            <a:spLocks noChangeArrowheads="1"/>
          </p:cNvSpPr>
          <p:nvPr/>
        </p:nvSpPr>
        <p:spPr bwMode="auto">
          <a:xfrm>
            <a:off x="1752600" y="2605087"/>
            <a:ext cx="312738" cy="304800"/>
          </a:xfrm>
          <a:prstGeom prst="rect">
            <a:avLst/>
          </a:prstGeom>
          <a:noFill/>
          <a:ln w="9525">
            <a:noFill/>
            <a:miter lim="800000"/>
            <a:headEnd/>
            <a:tailEnd/>
          </a:ln>
        </p:spPr>
        <p:txBody>
          <a:bodyPr wrap="none">
            <a:spAutoFit/>
          </a:bodyPr>
          <a:lstStyle/>
          <a:p>
            <a:r>
              <a:rPr lang="en-US" sz="1400" b="1"/>
              <a:t>B</a:t>
            </a:r>
          </a:p>
        </p:txBody>
      </p:sp>
      <p:sp>
        <p:nvSpPr>
          <p:cNvPr id="19474" name="Text Box 26"/>
          <p:cNvSpPr txBox="1">
            <a:spLocks noChangeArrowheads="1"/>
          </p:cNvSpPr>
          <p:nvPr/>
        </p:nvSpPr>
        <p:spPr bwMode="auto">
          <a:xfrm>
            <a:off x="3505200" y="5881687"/>
            <a:ext cx="1365250" cy="366713"/>
          </a:xfrm>
          <a:prstGeom prst="rect">
            <a:avLst/>
          </a:prstGeom>
          <a:noFill/>
          <a:ln w="12700">
            <a:solidFill>
              <a:schemeClr val="tx1"/>
            </a:solidFill>
            <a:miter lim="800000"/>
            <a:headEnd/>
            <a:tailEnd/>
          </a:ln>
        </p:spPr>
        <p:txBody>
          <a:bodyPr wrap="none">
            <a:spAutoFit/>
          </a:bodyPr>
          <a:lstStyle/>
          <a:p>
            <a:pPr algn="ctr"/>
            <a:r>
              <a:rPr lang="en-US"/>
              <a:t>Plant Roots</a:t>
            </a:r>
          </a:p>
        </p:txBody>
      </p:sp>
      <p:sp>
        <p:nvSpPr>
          <p:cNvPr id="120871" name="AutoShape 39"/>
          <p:cNvSpPr>
            <a:spLocks noChangeArrowheads="1"/>
          </p:cNvSpPr>
          <p:nvPr/>
        </p:nvSpPr>
        <p:spPr bwMode="auto">
          <a:xfrm rot="20730096">
            <a:off x="3124200" y="2935287"/>
            <a:ext cx="228600" cy="228600"/>
          </a:xfrm>
          <a:prstGeom prst="flowChartCollate">
            <a:avLst/>
          </a:prstGeom>
          <a:noFill/>
          <a:ln w="9525">
            <a:solidFill>
              <a:schemeClr val="tx1"/>
            </a:solidFill>
            <a:miter lim="800000"/>
            <a:headEnd/>
            <a:tailEnd/>
          </a:ln>
        </p:spPr>
        <p:txBody>
          <a:bodyPr wrap="none" anchor="ctr"/>
          <a:lstStyle/>
          <a:p>
            <a:endParaRPr lang="en-US"/>
          </a:p>
        </p:txBody>
      </p:sp>
      <p:sp>
        <p:nvSpPr>
          <p:cNvPr id="120872" name="Text Box 40"/>
          <p:cNvSpPr txBox="1">
            <a:spLocks noChangeArrowheads="1"/>
          </p:cNvSpPr>
          <p:nvPr/>
        </p:nvSpPr>
        <p:spPr bwMode="auto">
          <a:xfrm>
            <a:off x="2895600" y="2681287"/>
            <a:ext cx="312738" cy="304800"/>
          </a:xfrm>
          <a:prstGeom prst="rect">
            <a:avLst/>
          </a:prstGeom>
          <a:noFill/>
          <a:ln w="9525">
            <a:noFill/>
            <a:miter lim="800000"/>
            <a:headEnd/>
            <a:tailEnd/>
          </a:ln>
        </p:spPr>
        <p:txBody>
          <a:bodyPr wrap="none">
            <a:spAutoFit/>
          </a:bodyPr>
          <a:lstStyle/>
          <a:p>
            <a:r>
              <a:rPr lang="en-US" sz="1400" b="1"/>
              <a:t>B</a:t>
            </a:r>
          </a:p>
        </p:txBody>
      </p:sp>
      <p:sp>
        <p:nvSpPr>
          <p:cNvPr id="120873" name="Text Box 41"/>
          <p:cNvSpPr txBox="1">
            <a:spLocks noChangeArrowheads="1"/>
          </p:cNvSpPr>
          <p:nvPr/>
        </p:nvSpPr>
        <p:spPr bwMode="auto">
          <a:xfrm>
            <a:off x="3429000" y="2619375"/>
            <a:ext cx="260350" cy="366712"/>
          </a:xfrm>
          <a:prstGeom prst="rect">
            <a:avLst/>
          </a:prstGeom>
          <a:noFill/>
          <a:ln w="9525">
            <a:noFill/>
            <a:miter lim="800000"/>
            <a:headEnd/>
            <a:tailEnd/>
          </a:ln>
        </p:spPr>
        <p:txBody>
          <a:bodyPr wrap="none">
            <a:spAutoFit/>
          </a:bodyPr>
          <a:lstStyle/>
          <a:p>
            <a:r>
              <a:rPr lang="en-US" b="1"/>
              <a:t>-</a:t>
            </a:r>
          </a:p>
        </p:txBody>
      </p:sp>
      <p:sp>
        <p:nvSpPr>
          <p:cNvPr id="19478" name="Rectangle 2"/>
          <p:cNvSpPr>
            <a:spLocks noGrp="1"/>
          </p:cNvSpPr>
          <p:nvPr>
            <p:ph type="title" idx="4294967295"/>
          </p:nvPr>
        </p:nvSpPr>
        <p:spPr>
          <a:xfrm>
            <a:off x="457200" y="-92075"/>
            <a:ext cx="8229600" cy="1143000"/>
          </a:xfrm>
        </p:spPr>
        <p:txBody>
          <a:bodyPr/>
          <a:lstStyle/>
          <a:p>
            <a:r>
              <a:rPr lang="es-ES" sz="2800" dirty="0" smtClean="0"/>
              <a:t>Cascadas tróficas: presa </a:t>
            </a:r>
            <a:r>
              <a:rPr lang="es-ES" sz="2800" dirty="0" err="1" smtClean="0"/>
              <a:t>amplificable</a:t>
            </a:r>
            <a:r>
              <a:rPr lang="es-ES" sz="2800" dirty="0" smtClean="0"/>
              <a:t> y </a:t>
            </a:r>
            <a:r>
              <a:rPr lang="es-ES" sz="2800" dirty="0" err="1" smtClean="0"/>
              <a:t>objectivo</a:t>
            </a:r>
            <a:r>
              <a:rPr lang="es-ES" sz="2800" dirty="0" smtClean="0"/>
              <a:t> </a:t>
            </a:r>
            <a:r>
              <a:rPr lang="en-US" sz="2800" dirty="0" smtClean="0"/>
              <a:t>– </a:t>
            </a:r>
            <a:r>
              <a:rPr lang="es-ES" sz="2800" dirty="0" smtClean="0"/>
              <a:t>el modelo ampliado</a:t>
            </a:r>
            <a:endParaRPr lang="en-US" sz="2800" dirty="0" smtClean="0"/>
          </a:p>
        </p:txBody>
      </p:sp>
      <p:grpSp>
        <p:nvGrpSpPr>
          <p:cNvPr id="2" name="Group 118"/>
          <p:cNvGrpSpPr>
            <a:grpSpLocks/>
          </p:cNvGrpSpPr>
          <p:nvPr/>
        </p:nvGrpSpPr>
        <p:grpSpPr bwMode="auto">
          <a:xfrm>
            <a:off x="2057400" y="3290887"/>
            <a:ext cx="3733800" cy="990600"/>
            <a:chOff x="2057400" y="3581400"/>
            <a:chExt cx="3733800" cy="990600"/>
          </a:xfrm>
        </p:grpSpPr>
        <p:sp>
          <p:nvSpPr>
            <p:cNvPr id="19549" name="Text Box 20"/>
            <p:cNvSpPr txBox="1">
              <a:spLocks noChangeArrowheads="1"/>
            </p:cNvSpPr>
            <p:nvPr/>
          </p:nvSpPr>
          <p:spPr bwMode="auto">
            <a:xfrm>
              <a:off x="3048000" y="3810059"/>
              <a:ext cx="260350" cy="366808"/>
            </a:xfrm>
            <a:prstGeom prst="rect">
              <a:avLst/>
            </a:prstGeom>
            <a:noFill/>
            <a:ln w="9525">
              <a:noFill/>
              <a:miter lim="800000"/>
              <a:headEnd/>
              <a:tailEnd/>
            </a:ln>
          </p:spPr>
          <p:txBody>
            <a:bodyPr wrap="none">
              <a:spAutoFit/>
            </a:bodyPr>
            <a:lstStyle/>
            <a:p>
              <a:r>
                <a:rPr lang="en-US" b="1"/>
                <a:t>-</a:t>
              </a:r>
            </a:p>
          </p:txBody>
        </p:sp>
        <p:grpSp>
          <p:nvGrpSpPr>
            <p:cNvPr id="3" name="Group 116"/>
            <p:cNvGrpSpPr>
              <a:grpSpLocks/>
            </p:cNvGrpSpPr>
            <p:nvPr/>
          </p:nvGrpSpPr>
          <p:grpSpPr bwMode="auto">
            <a:xfrm>
              <a:off x="2057400" y="3581400"/>
              <a:ext cx="3733800" cy="990600"/>
              <a:chOff x="2057400" y="3581400"/>
              <a:chExt cx="3733800" cy="990600"/>
            </a:xfrm>
          </p:grpSpPr>
          <p:sp>
            <p:nvSpPr>
              <p:cNvPr id="19551" name="Text Box 44"/>
              <p:cNvSpPr txBox="1">
                <a:spLocks noChangeArrowheads="1"/>
              </p:cNvSpPr>
              <p:nvPr/>
            </p:nvSpPr>
            <p:spPr bwMode="auto">
              <a:xfrm>
                <a:off x="3581400" y="3962400"/>
                <a:ext cx="1098550" cy="366713"/>
              </a:xfrm>
              <a:prstGeom prst="rect">
                <a:avLst/>
              </a:prstGeom>
              <a:noFill/>
              <a:ln w="9525">
                <a:noFill/>
                <a:miter lim="800000"/>
                <a:headEnd/>
                <a:tailEnd/>
              </a:ln>
            </p:spPr>
            <p:txBody>
              <a:bodyPr wrap="none">
                <a:spAutoFit/>
              </a:bodyPr>
              <a:lstStyle/>
              <a:p>
                <a:r>
                  <a:rPr lang="en-US"/>
                  <a:t>Protozoa</a:t>
                </a:r>
              </a:p>
            </p:txBody>
          </p:sp>
          <p:sp>
            <p:nvSpPr>
              <p:cNvPr id="19552" name="Line 45"/>
              <p:cNvSpPr>
                <a:spLocks noChangeShapeType="1"/>
              </p:cNvSpPr>
              <p:nvPr/>
            </p:nvSpPr>
            <p:spPr bwMode="auto">
              <a:xfrm flipH="1" flipV="1">
                <a:off x="4648200" y="4191000"/>
                <a:ext cx="1143000" cy="304800"/>
              </a:xfrm>
              <a:prstGeom prst="line">
                <a:avLst/>
              </a:prstGeom>
              <a:noFill/>
              <a:ln w="12700">
                <a:solidFill>
                  <a:schemeClr val="tx1"/>
                </a:solidFill>
                <a:round/>
                <a:headEnd/>
                <a:tailEnd type="triangle" w="med" len="med"/>
              </a:ln>
            </p:spPr>
            <p:txBody>
              <a:bodyPr/>
              <a:lstStyle/>
              <a:p>
                <a:endParaRPr lang="en-US"/>
              </a:p>
            </p:txBody>
          </p:sp>
          <p:sp>
            <p:nvSpPr>
              <p:cNvPr id="19553" name="Text Box 46"/>
              <p:cNvSpPr txBox="1">
                <a:spLocks noChangeArrowheads="1"/>
              </p:cNvSpPr>
              <p:nvPr/>
            </p:nvSpPr>
            <p:spPr bwMode="auto">
              <a:xfrm>
                <a:off x="5168900" y="4038600"/>
                <a:ext cx="317500" cy="366713"/>
              </a:xfrm>
              <a:prstGeom prst="rect">
                <a:avLst/>
              </a:prstGeom>
              <a:noFill/>
              <a:ln w="9525">
                <a:noFill/>
                <a:miter lim="800000"/>
                <a:headEnd/>
                <a:tailEnd/>
              </a:ln>
            </p:spPr>
            <p:txBody>
              <a:bodyPr wrap="none">
                <a:spAutoFit/>
              </a:bodyPr>
              <a:lstStyle/>
              <a:p>
                <a:r>
                  <a:rPr lang="en-US" b="1"/>
                  <a:t>+</a:t>
                </a:r>
              </a:p>
            </p:txBody>
          </p:sp>
          <p:grpSp>
            <p:nvGrpSpPr>
              <p:cNvPr id="4" name="Group 78"/>
              <p:cNvGrpSpPr>
                <a:grpSpLocks/>
              </p:cNvGrpSpPr>
              <p:nvPr/>
            </p:nvGrpSpPr>
            <p:grpSpPr bwMode="auto">
              <a:xfrm>
                <a:off x="4572000" y="4267200"/>
                <a:ext cx="458788" cy="304800"/>
                <a:chOff x="2576" y="240"/>
                <a:chExt cx="289" cy="192"/>
              </a:xfrm>
            </p:grpSpPr>
            <p:sp>
              <p:nvSpPr>
                <p:cNvPr id="19560" name="Text Box 79"/>
                <p:cNvSpPr txBox="1">
                  <a:spLocks noChangeArrowheads="1"/>
                </p:cNvSpPr>
                <p:nvPr/>
              </p:nvSpPr>
              <p:spPr bwMode="auto">
                <a:xfrm>
                  <a:off x="2576" y="250"/>
                  <a:ext cx="289" cy="174"/>
                </a:xfrm>
                <a:prstGeom prst="rect">
                  <a:avLst/>
                </a:prstGeom>
                <a:noFill/>
                <a:ln w="9525">
                  <a:noFill/>
                  <a:miter lim="800000"/>
                  <a:headEnd/>
                  <a:tailEnd/>
                </a:ln>
              </p:spPr>
              <p:txBody>
                <a:bodyPr wrap="none">
                  <a:spAutoFit/>
                </a:bodyPr>
                <a:lstStyle/>
                <a:p>
                  <a:r>
                    <a:rPr lang="en-US" sz="1200"/>
                    <a:t>  E2</a:t>
                  </a:r>
                </a:p>
              </p:txBody>
            </p:sp>
            <p:sp>
              <p:nvSpPr>
                <p:cNvPr id="19561" name="Oval 80"/>
                <p:cNvSpPr>
                  <a:spLocks noChangeArrowheads="1"/>
                </p:cNvSpPr>
                <p:nvPr/>
              </p:nvSpPr>
              <p:spPr bwMode="auto">
                <a:xfrm>
                  <a:off x="2620" y="240"/>
                  <a:ext cx="240" cy="192"/>
                </a:xfrm>
                <a:prstGeom prst="ellipse">
                  <a:avLst/>
                </a:prstGeom>
                <a:noFill/>
                <a:ln w="9525">
                  <a:solidFill>
                    <a:schemeClr val="tx1"/>
                  </a:solidFill>
                  <a:round/>
                  <a:headEnd/>
                  <a:tailEnd/>
                </a:ln>
              </p:spPr>
              <p:txBody>
                <a:bodyPr wrap="none" anchor="ctr"/>
                <a:lstStyle/>
                <a:p>
                  <a:endParaRPr lang="en-US"/>
                </a:p>
              </p:txBody>
            </p:sp>
          </p:grpSp>
          <p:cxnSp>
            <p:nvCxnSpPr>
              <p:cNvPr id="72" name="Straight Arrow Connector 71"/>
              <p:cNvCxnSpPr>
                <a:stCxn id="19551" idx="1"/>
              </p:cNvCxnSpPr>
              <p:nvPr/>
            </p:nvCxnSpPr>
            <p:spPr bwMode="auto">
              <a:xfrm rot="10800000">
                <a:off x="2057400" y="3962400"/>
                <a:ext cx="1524000" cy="184150"/>
              </a:xfrm>
              <a:prstGeom prst="straightConnector1">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9556" name="AutoShape 90"/>
              <p:cNvSpPr>
                <a:spLocks noChangeArrowheads="1"/>
              </p:cNvSpPr>
              <p:nvPr/>
            </p:nvSpPr>
            <p:spPr bwMode="auto">
              <a:xfrm rot="-10260000">
                <a:off x="2819400" y="3940268"/>
                <a:ext cx="228600" cy="228659"/>
              </a:xfrm>
              <a:prstGeom prst="flowChartCollate">
                <a:avLst/>
              </a:prstGeom>
              <a:noFill/>
              <a:ln w="9525">
                <a:solidFill>
                  <a:schemeClr val="tx1"/>
                </a:solidFill>
                <a:miter lim="800000"/>
                <a:headEnd/>
                <a:tailEnd/>
              </a:ln>
            </p:spPr>
            <p:txBody>
              <a:bodyPr wrap="none" anchor="ctr"/>
              <a:lstStyle/>
              <a:p>
                <a:endParaRPr lang="en-US" b="1"/>
              </a:p>
            </p:txBody>
          </p:sp>
          <p:sp>
            <p:nvSpPr>
              <p:cNvPr id="19557" name="Text Box 91"/>
              <p:cNvSpPr txBox="1">
                <a:spLocks noChangeArrowheads="1"/>
              </p:cNvSpPr>
              <p:nvPr/>
            </p:nvSpPr>
            <p:spPr bwMode="auto">
              <a:xfrm>
                <a:off x="2590800" y="4038600"/>
                <a:ext cx="312738" cy="304800"/>
              </a:xfrm>
              <a:prstGeom prst="rect">
                <a:avLst/>
              </a:prstGeom>
              <a:noFill/>
              <a:ln w="9525">
                <a:noFill/>
                <a:miter lim="800000"/>
                <a:headEnd/>
                <a:tailEnd/>
              </a:ln>
            </p:spPr>
            <p:txBody>
              <a:bodyPr>
                <a:spAutoFit/>
              </a:bodyPr>
              <a:lstStyle/>
              <a:p>
                <a:r>
                  <a:rPr lang="en-US" sz="1400" b="1"/>
                  <a:t>B</a:t>
                </a:r>
              </a:p>
            </p:txBody>
          </p:sp>
          <p:cxnSp>
            <p:nvCxnSpPr>
              <p:cNvPr id="77" name="Straight Arrow Connector 76"/>
              <p:cNvCxnSpPr/>
              <p:nvPr/>
            </p:nvCxnSpPr>
            <p:spPr bwMode="auto">
              <a:xfrm flipV="1">
                <a:off x="4495800" y="3733800"/>
                <a:ext cx="838200" cy="3048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559" name="Text Box 46"/>
              <p:cNvSpPr txBox="1">
                <a:spLocks noChangeArrowheads="1"/>
              </p:cNvSpPr>
              <p:nvPr/>
            </p:nvSpPr>
            <p:spPr bwMode="auto">
              <a:xfrm>
                <a:off x="4692650" y="3581400"/>
                <a:ext cx="317500" cy="366808"/>
              </a:xfrm>
              <a:prstGeom prst="rect">
                <a:avLst/>
              </a:prstGeom>
              <a:noFill/>
              <a:ln w="9525">
                <a:noFill/>
                <a:miter lim="800000"/>
                <a:headEnd/>
                <a:tailEnd/>
              </a:ln>
            </p:spPr>
            <p:txBody>
              <a:bodyPr wrap="none">
                <a:spAutoFit/>
              </a:bodyPr>
              <a:lstStyle/>
              <a:p>
                <a:r>
                  <a:rPr lang="en-US" b="1"/>
                  <a:t>+</a:t>
                </a:r>
              </a:p>
            </p:txBody>
          </p:sp>
        </p:grpSp>
      </p:grpSp>
      <p:sp>
        <p:nvSpPr>
          <p:cNvPr id="19480" name="Line 87"/>
          <p:cNvSpPr>
            <a:spLocks noChangeShapeType="1"/>
          </p:cNvSpPr>
          <p:nvPr/>
        </p:nvSpPr>
        <p:spPr bwMode="auto">
          <a:xfrm flipH="1" flipV="1">
            <a:off x="990600" y="6064250"/>
            <a:ext cx="2514600" cy="0"/>
          </a:xfrm>
          <a:prstGeom prst="line">
            <a:avLst/>
          </a:prstGeom>
          <a:noFill/>
          <a:ln w="12700">
            <a:solidFill>
              <a:schemeClr val="tx1"/>
            </a:solidFill>
            <a:round/>
            <a:headEnd/>
            <a:tailEnd/>
          </a:ln>
        </p:spPr>
        <p:txBody>
          <a:bodyPr/>
          <a:lstStyle/>
          <a:p>
            <a:endParaRPr lang="en-US"/>
          </a:p>
        </p:txBody>
      </p:sp>
      <p:cxnSp>
        <p:nvCxnSpPr>
          <p:cNvPr id="96" name="Straight Arrow Connector 95"/>
          <p:cNvCxnSpPr>
            <a:stCxn id="19480" idx="1"/>
          </p:cNvCxnSpPr>
          <p:nvPr/>
        </p:nvCxnSpPr>
        <p:spPr>
          <a:xfrm rot="5400000" flipH="1" flipV="1">
            <a:off x="-204788" y="4867275"/>
            <a:ext cx="2392363" cy="158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111"/>
          <p:cNvGrpSpPr>
            <a:grpSpLocks/>
          </p:cNvGrpSpPr>
          <p:nvPr/>
        </p:nvGrpSpPr>
        <p:grpSpPr bwMode="auto">
          <a:xfrm>
            <a:off x="1524000" y="3671887"/>
            <a:ext cx="3581400" cy="2209800"/>
            <a:chOff x="1524000" y="4038600"/>
            <a:chExt cx="3581400" cy="2209800"/>
          </a:xfrm>
        </p:grpSpPr>
        <p:sp>
          <p:nvSpPr>
            <p:cNvPr id="19537" name="Text Box 8"/>
            <p:cNvSpPr txBox="1">
              <a:spLocks noChangeArrowheads="1"/>
            </p:cNvSpPr>
            <p:nvPr/>
          </p:nvSpPr>
          <p:spPr bwMode="auto">
            <a:xfrm>
              <a:off x="2384425" y="5141913"/>
              <a:ext cx="2518638" cy="369332"/>
            </a:xfrm>
            <a:prstGeom prst="rect">
              <a:avLst/>
            </a:prstGeom>
            <a:noFill/>
            <a:ln w="9525">
              <a:noFill/>
              <a:miter lim="800000"/>
              <a:headEnd/>
              <a:tailEnd/>
            </a:ln>
          </p:spPr>
          <p:txBody>
            <a:bodyPr wrap="none">
              <a:spAutoFit/>
            </a:bodyPr>
            <a:lstStyle/>
            <a:p>
              <a:r>
                <a:rPr lang="en-US"/>
                <a:t>Nematophagous Fungi</a:t>
              </a:r>
            </a:p>
          </p:txBody>
        </p:sp>
        <p:sp>
          <p:nvSpPr>
            <p:cNvPr id="19538" name="Line 9"/>
            <p:cNvSpPr>
              <a:spLocks noChangeShapeType="1"/>
            </p:cNvSpPr>
            <p:nvPr/>
          </p:nvSpPr>
          <p:spPr bwMode="auto">
            <a:xfrm flipH="1" flipV="1">
              <a:off x="4724400" y="5486400"/>
              <a:ext cx="381000" cy="304800"/>
            </a:xfrm>
            <a:prstGeom prst="line">
              <a:avLst/>
            </a:prstGeom>
            <a:noFill/>
            <a:ln w="12700">
              <a:solidFill>
                <a:schemeClr val="tx1"/>
              </a:solidFill>
              <a:round/>
              <a:headEnd/>
              <a:tailEnd type="triangle" w="med" len="med"/>
            </a:ln>
          </p:spPr>
          <p:txBody>
            <a:bodyPr/>
            <a:lstStyle/>
            <a:p>
              <a:endParaRPr lang="en-US"/>
            </a:p>
          </p:txBody>
        </p:sp>
        <p:sp>
          <p:nvSpPr>
            <p:cNvPr id="19539" name="Line 19"/>
            <p:cNvSpPr>
              <a:spLocks noChangeShapeType="1"/>
            </p:cNvSpPr>
            <p:nvPr/>
          </p:nvSpPr>
          <p:spPr bwMode="auto">
            <a:xfrm flipH="1" flipV="1">
              <a:off x="1524000" y="4038600"/>
              <a:ext cx="1143000" cy="1066800"/>
            </a:xfrm>
            <a:prstGeom prst="line">
              <a:avLst/>
            </a:prstGeom>
            <a:noFill/>
            <a:ln w="12700">
              <a:solidFill>
                <a:schemeClr val="tx1"/>
              </a:solidFill>
              <a:round/>
              <a:headEnd type="triangle" w="med" len="med"/>
              <a:tailEnd/>
            </a:ln>
          </p:spPr>
          <p:txBody>
            <a:bodyPr/>
            <a:lstStyle/>
            <a:p>
              <a:endParaRPr lang="en-US"/>
            </a:p>
          </p:txBody>
        </p:sp>
        <p:sp>
          <p:nvSpPr>
            <p:cNvPr id="19540" name="Text Box 20"/>
            <p:cNvSpPr txBox="1">
              <a:spLocks noChangeArrowheads="1"/>
            </p:cNvSpPr>
            <p:nvPr/>
          </p:nvSpPr>
          <p:spPr bwMode="auto">
            <a:xfrm>
              <a:off x="2254250" y="4419600"/>
              <a:ext cx="260350" cy="366713"/>
            </a:xfrm>
            <a:prstGeom prst="rect">
              <a:avLst/>
            </a:prstGeom>
            <a:noFill/>
            <a:ln w="9525">
              <a:noFill/>
              <a:miter lim="800000"/>
              <a:headEnd/>
              <a:tailEnd/>
            </a:ln>
          </p:spPr>
          <p:txBody>
            <a:bodyPr wrap="none">
              <a:spAutoFit/>
            </a:bodyPr>
            <a:lstStyle/>
            <a:p>
              <a:r>
                <a:rPr lang="en-US" b="1"/>
                <a:t>-</a:t>
              </a:r>
            </a:p>
          </p:txBody>
        </p:sp>
        <p:grpSp>
          <p:nvGrpSpPr>
            <p:cNvPr id="6" name="Group 87"/>
            <p:cNvGrpSpPr>
              <a:grpSpLocks/>
            </p:cNvGrpSpPr>
            <p:nvPr/>
          </p:nvGrpSpPr>
          <p:grpSpPr bwMode="auto">
            <a:xfrm>
              <a:off x="1981200" y="4800600"/>
              <a:ext cx="458788" cy="304800"/>
              <a:chOff x="2576" y="240"/>
              <a:chExt cx="289" cy="192"/>
            </a:xfrm>
          </p:grpSpPr>
          <p:sp>
            <p:nvSpPr>
              <p:cNvPr id="19547" name="Text Box 88"/>
              <p:cNvSpPr txBox="1">
                <a:spLocks noChangeArrowheads="1"/>
              </p:cNvSpPr>
              <p:nvPr/>
            </p:nvSpPr>
            <p:spPr bwMode="auto">
              <a:xfrm>
                <a:off x="2576" y="250"/>
                <a:ext cx="289" cy="174"/>
              </a:xfrm>
              <a:prstGeom prst="rect">
                <a:avLst/>
              </a:prstGeom>
              <a:noFill/>
              <a:ln w="9525">
                <a:noFill/>
                <a:miter lim="800000"/>
                <a:headEnd/>
                <a:tailEnd/>
              </a:ln>
            </p:spPr>
            <p:txBody>
              <a:bodyPr wrap="none">
                <a:spAutoFit/>
              </a:bodyPr>
              <a:lstStyle/>
              <a:p>
                <a:r>
                  <a:rPr lang="en-US" sz="1200"/>
                  <a:t>  E5</a:t>
                </a:r>
              </a:p>
            </p:txBody>
          </p:sp>
          <p:sp>
            <p:nvSpPr>
              <p:cNvPr id="19548" name="Oval 89"/>
              <p:cNvSpPr>
                <a:spLocks noChangeArrowheads="1"/>
              </p:cNvSpPr>
              <p:nvPr/>
            </p:nvSpPr>
            <p:spPr bwMode="auto">
              <a:xfrm>
                <a:off x="2620" y="240"/>
                <a:ext cx="240" cy="192"/>
              </a:xfrm>
              <a:prstGeom prst="ellipse">
                <a:avLst/>
              </a:prstGeom>
              <a:noFill/>
              <a:ln w="9525">
                <a:solidFill>
                  <a:schemeClr val="tx1"/>
                </a:solidFill>
                <a:round/>
                <a:headEnd/>
                <a:tailEnd/>
              </a:ln>
            </p:spPr>
            <p:txBody>
              <a:bodyPr wrap="none" anchor="ctr"/>
              <a:lstStyle/>
              <a:p>
                <a:endParaRPr lang="en-US"/>
              </a:p>
            </p:txBody>
          </p:sp>
        </p:grpSp>
        <p:sp>
          <p:nvSpPr>
            <p:cNvPr id="19542" name="AutoShape 90"/>
            <p:cNvSpPr>
              <a:spLocks noChangeArrowheads="1"/>
            </p:cNvSpPr>
            <p:nvPr/>
          </p:nvSpPr>
          <p:spPr bwMode="auto">
            <a:xfrm rot="-8297800">
              <a:off x="1981200" y="4459288"/>
              <a:ext cx="228600" cy="228600"/>
            </a:xfrm>
            <a:prstGeom prst="flowChartCollate">
              <a:avLst/>
            </a:prstGeom>
            <a:noFill/>
            <a:ln w="9525">
              <a:solidFill>
                <a:schemeClr val="tx1"/>
              </a:solidFill>
              <a:miter lim="800000"/>
              <a:headEnd/>
              <a:tailEnd/>
            </a:ln>
          </p:spPr>
          <p:txBody>
            <a:bodyPr wrap="none" anchor="ctr"/>
            <a:lstStyle/>
            <a:p>
              <a:endParaRPr lang="en-US"/>
            </a:p>
          </p:txBody>
        </p:sp>
        <p:sp>
          <p:nvSpPr>
            <p:cNvPr id="19543" name="Text Box 91"/>
            <p:cNvSpPr txBox="1">
              <a:spLocks noChangeArrowheads="1"/>
            </p:cNvSpPr>
            <p:nvPr/>
          </p:nvSpPr>
          <p:spPr bwMode="auto">
            <a:xfrm>
              <a:off x="1668463" y="4419600"/>
              <a:ext cx="312737" cy="304800"/>
            </a:xfrm>
            <a:prstGeom prst="rect">
              <a:avLst/>
            </a:prstGeom>
            <a:noFill/>
            <a:ln w="9525">
              <a:noFill/>
              <a:miter lim="800000"/>
              <a:headEnd/>
              <a:tailEnd/>
            </a:ln>
          </p:spPr>
          <p:txBody>
            <a:bodyPr wrap="none">
              <a:spAutoFit/>
            </a:bodyPr>
            <a:lstStyle/>
            <a:p>
              <a:r>
                <a:rPr lang="en-US" sz="1400" b="1"/>
                <a:t>B</a:t>
              </a:r>
            </a:p>
          </p:txBody>
        </p:sp>
        <p:sp>
          <p:nvSpPr>
            <p:cNvPr id="19544" name="Line 81"/>
            <p:cNvSpPr>
              <a:spLocks noChangeShapeType="1"/>
            </p:cNvSpPr>
            <p:nvPr/>
          </p:nvSpPr>
          <p:spPr bwMode="auto">
            <a:xfrm flipH="1" flipV="1">
              <a:off x="3733800" y="5486400"/>
              <a:ext cx="304800" cy="762000"/>
            </a:xfrm>
            <a:prstGeom prst="line">
              <a:avLst/>
            </a:prstGeom>
            <a:noFill/>
            <a:ln w="12700">
              <a:solidFill>
                <a:schemeClr val="tx1"/>
              </a:solidFill>
              <a:round/>
              <a:headEnd/>
              <a:tailEnd type="triangle" w="med" len="med"/>
            </a:ln>
          </p:spPr>
          <p:txBody>
            <a:bodyPr/>
            <a:lstStyle/>
            <a:p>
              <a:endParaRPr lang="en-US"/>
            </a:p>
          </p:txBody>
        </p:sp>
        <p:sp>
          <p:nvSpPr>
            <p:cNvPr id="19545" name="Text Box 21"/>
            <p:cNvSpPr txBox="1">
              <a:spLocks noChangeArrowheads="1"/>
            </p:cNvSpPr>
            <p:nvPr/>
          </p:nvSpPr>
          <p:spPr bwMode="auto">
            <a:xfrm>
              <a:off x="3810000" y="5562600"/>
              <a:ext cx="317500" cy="366713"/>
            </a:xfrm>
            <a:prstGeom prst="rect">
              <a:avLst/>
            </a:prstGeom>
            <a:noFill/>
            <a:ln w="12700">
              <a:noFill/>
              <a:miter lim="800000"/>
              <a:headEnd/>
              <a:tailEnd/>
            </a:ln>
          </p:spPr>
          <p:txBody>
            <a:bodyPr wrap="none">
              <a:spAutoFit/>
            </a:bodyPr>
            <a:lstStyle/>
            <a:p>
              <a:r>
                <a:rPr lang="en-US" b="1"/>
                <a:t>+</a:t>
              </a:r>
            </a:p>
          </p:txBody>
        </p:sp>
        <p:sp>
          <p:nvSpPr>
            <p:cNvPr id="19546" name="Text Box 21"/>
            <p:cNvSpPr txBox="1">
              <a:spLocks noChangeArrowheads="1"/>
            </p:cNvSpPr>
            <p:nvPr/>
          </p:nvSpPr>
          <p:spPr bwMode="auto">
            <a:xfrm>
              <a:off x="4724400" y="5576887"/>
              <a:ext cx="317500" cy="366713"/>
            </a:xfrm>
            <a:prstGeom prst="rect">
              <a:avLst/>
            </a:prstGeom>
            <a:noFill/>
            <a:ln w="12700">
              <a:noFill/>
              <a:miter lim="800000"/>
              <a:headEnd/>
              <a:tailEnd/>
            </a:ln>
          </p:spPr>
          <p:txBody>
            <a:bodyPr wrap="none">
              <a:spAutoFit/>
            </a:bodyPr>
            <a:lstStyle/>
            <a:p>
              <a:r>
                <a:rPr lang="en-US" b="1"/>
                <a:t>+</a:t>
              </a:r>
            </a:p>
          </p:txBody>
        </p:sp>
      </p:grpSp>
      <p:sp>
        <p:nvSpPr>
          <p:cNvPr id="19483" name="Text Box 21"/>
          <p:cNvSpPr txBox="1">
            <a:spLocks noChangeArrowheads="1"/>
          </p:cNvSpPr>
          <p:nvPr/>
        </p:nvSpPr>
        <p:spPr bwMode="auto">
          <a:xfrm>
            <a:off x="5943600" y="3519487"/>
            <a:ext cx="317500" cy="366713"/>
          </a:xfrm>
          <a:prstGeom prst="rect">
            <a:avLst/>
          </a:prstGeom>
          <a:noFill/>
          <a:ln w="12700">
            <a:noFill/>
            <a:miter lim="800000"/>
            <a:headEnd/>
            <a:tailEnd/>
          </a:ln>
        </p:spPr>
        <p:txBody>
          <a:bodyPr wrap="none">
            <a:spAutoFit/>
          </a:bodyPr>
          <a:lstStyle/>
          <a:p>
            <a:r>
              <a:rPr lang="en-US" b="1"/>
              <a:t>+</a:t>
            </a:r>
          </a:p>
        </p:txBody>
      </p:sp>
      <p:grpSp>
        <p:nvGrpSpPr>
          <p:cNvPr id="7" name="Group 117"/>
          <p:cNvGrpSpPr>
            <a:grpSpLocks/>
          </p:cNvGrpSpPr>
          <p:nvPr/>
        </p:nvGrpSpPr>
        <p:grpSpPr bwMode="auto">
          <a:xfrm>
            <a:off x="2100263" y="2014537"/>
            <a:ext cx="5500687" cy="990600"/>
            <a:chOff x="2100262" y="2381250"/>
            <a:chExt cx="5500688" cy="990600"/>
          </a:xfrm>
        </p:grpSpPr>
        <p:sp>
          <p:nvSpPr>
            <p:cNvPr id="19528" name="Text Box 33"/>
            <p:cNvSpPr txBox="1">
              <a:spLocks noChangeArrowheads="1"/>
            </p:cNvSpPr>
            <p:nvPr/>
          </p:nvSpPr>
          <p:spPr bwMode="auto">
            <a:xfrm>
              <a:off x="5791200" y="2381250"/>
              <a:ext cx="1809750" cy="366713"/>
            </a:xfrm>
            <a:prstGeom prst="rect">
              <a:avLst/>
            </a:prstGeom>
            <a:noFill/>
            <a:ln w="9525">
              <a:noFill/>
              <a:miter lim="800000"/>
              <a:headEnd/>
              <a:tailEnd/>
            </a:ln>
          </p:spPr>
          <p:txBody>
            <a:bodyPr wrap="none">
              <a:spAutoFit/>
            </a:bodyPr>
            <a:lstStyle/>
            <a:p>
              <a:r>
                <a:rPr lang="en-US"/>
                <a:t>Other Predators</a:t>
              </a:r>
            </a:p>
          </p:txBody>
        </p:sp>
        <p:sp>
          <p:nvSpPr>
            <p:cNvPr id="19529" name="Line 35"/>
            <p:cNvSpPr>
              <a:spLocks noChangeShapeType="1"/>
            </p:cNvSpPr>
            <p:nvPr/>
          </p:nvSpPr>
          <p:spPr bwMode="auto">
            <a:xfrm flipV="1">
              <a:off x="6019800" y="2743200"/>
              <a:ext cx="609600" cy="609600"/>
            </a:xfrm>
            <a:prstGeom prst="line">
              <a:avLst/>
            </a:prstGeom>
            <a:noFill/>
            <a:ln w="12700">
              <a:solidFill>
                <a:schemeClr val="tx1"/>
              </a:solidFill>
              <a:round/>
              <a:headEnd/>
              <a:tailEnd type="triangle" w="med" len="med"/>
            </a:ln>
          </p:spPr>
          <p:txBody>
            <a:bodyPr/>
            <a:lstStyle/>
            <a:p>
              <a:endParaRPr lang="en-US"/>
            </a:p>
          </p:txBody>
        </p:sp>
        <p:grpSp>
          <p:nvGrpSpPr>
            <p:cNvPr id="8" name="Group 36"/>
            <p:cNvGrpSpPr>
              <a:grpSpLocks/>
            </p:cNvGrpSpPr>
            <p:nvPr/>
          </p:nvGrpSpPr>
          <p:grpSpPr bwMode="auto">
            <a:xfrm>
              <a:off x="2100262" y="2849563"/>
              <a:ext cx="4044950" cy="522287"/>
              <a:chOff x="1323" y="1795"/>
              <a:chExt cx="2548" cy="329"/>
            </a:xfrm>
          </p:grpSpPr>
          <p:sp>
            <p:nvSpPr>
              <p:cNvPr id="19535" name="Line 37"/>
              <p:cNvSpPr>
                <a:spLocks noChangeShapeType="1"/>
              </p:cNvSpPr>
              <p:nvPr/>
            </p:nvSpPr>
            <p:spPr bwMode="auto">
              <a:xfrm rot="20819120" flipH="1">
                <a:off x="3222" y="1795"/>
                <a:ext cx="649" cy="0"/>
              </a:xfrm>
              <a:prstGeom prst="line">
                <a:avLst/>
              </a:prstGeom>
              <a:noFill/>
              <a:ln w="12700">
                <a:solidFill>
                  <a:schemeClr val="tx1"/>
                </a:solidFill>
                <a:round/>
                <a:headEnd type="triangle" w="med" len="med"/>
                <a:tailEnd/>
              </a:ln>
            </p:spPr>
            <p:txBody>
              <a:bodyPr/>
              <a:lstStyle/>
              <a:p>
                <a:endParaRPr lang="en-US"/>
              </a:p>
            </p:txBody>
          </p:sp>
          <p:sp>
            <p:nvSpPr>
              <p:cNvPr id="19536" name="Line 38"/>
              <p:cNvSpPr>
                <a:spLocks noChangeShapeType="1"/>
              </p:cNvSpPr>
              <p:nvPr/>
            </p:nvSpPr>
            <p:spPr bwMode="auto">
              <a:xfrm rot="20819120" flipH="1">
                <a:off x="1323" y="2123"/>
                <a:ext cx="1600" cy="1"/>
              </a:xfrm>
              <a:prstGeom prst="line">
                <a:avLst/>
              </a:prstGeom>
              <a:noFill/>
              <a:ln w="12700">
                <a:solidFill>
                  <a:schemeClr val="tx1"/>
                </a:solidFill>
                <a:round/>
                <a:headEnd/>
                <a:tailEnd/>
              </a:ln>
            </p:spPr>
            <p:txBody>
              <a:bodyPr/>
              <a:lstStyle/>
              <a:p>
                <a:endParaRPr lang="en-US"/>
              </a:p>
            </p:txBody>
          </p:sp>
        </p:grpSp>
        <p:grpSp>
          <p:nvGrpSpPr>
            <p:cNvPr id="9" name="Group 75"/>
            <p:cNvGrpSpPr>
              <a:grpSpLocks/>
            </p:cNvGrpSpPr>
            <p:nvPr/>
          </p:nvGrpSpPr>
          <p:grpSpPr bwMode="auto">
            <a:xfrm>
              <a:off x="6172200" y="3048000"/>
              <a:ext cx="458788" cy="304800"/>
              <a:chOff x="2576" y="240"/>
              <a:chExt cx="289" cy="192"/>
            </a:xfrm>
          </p:grpSpPr>
          <p:sp>
            <p:nvSpPr>
              <p:cNvPr id="19533" name="Text Box 76"/>
              <p:cNvSpPr txBox="1">
                <a:spLocks noChangeArrowheads="1"/>
              </p:cNvSpPr>
              <p:nvPr/>
            </p:nvSpPr>
            <p:spPr bwMode="auto">
              <a:xfrm>
                <a:off x="2576" y="250"/>
                <a:ext cx="289" cy="174"/>
              </a:xfrm>
              <a:prstGeom prst="rect">
                <a:avLst/>
              </a:prstGeom>
              <a:noFill/>
              <a:ln w="9525">
                <a:noFill/>
                <a:miter lim="800000"/>
                <a:headEnd/>
                <a:tailEnd/>
              </a:ln>
            </p:spPr>
            <p:txBody>
              <a:bodyPr wrap="none">
                <a:spAutoFit/>
              </a:bodyPr>
              <a:lstStyle/>
              <a:p>
                <a:r>
                  <a:rPr lang="en-US" sz="1200"/>
                  <a:t>  E1</a:t>
                </a:r>
              </a:p>
            </p:txBody>
          </p:sp>
          <p:sp>
            <p:nvSpPr>
              <p:cNvPr id="19534" name="Oval 77"/>
              <p:cNvSpPr>
                <a:spLocks noChangeArrowheads="1"/>
              </p:cNvSpPr>
              <p:nvPr/>
            </p:nvSpPr>
            <p:spPr bwMode="auto">
              <a:xfrm>
                <a:off x="2620" y="240"/>
                <a:ext cx="240" cy="192"/>
              </a:xfrm>
              <a:prstGeom prst="ellipse">
                <a:avLst/>
              </a:prstGeom>
              <a:noFill/>
              <a:ln w="9525">
                <a:solidFill>
                  <a:schemeClr val="tx1"/>
                </a:solidFill>
                <a:round/>
                <a:headEnd/>
                <a:tailEnd/>
              </a:ln>
            </p:spPr>
            <p:txBody>
              <a:bodyPr wrap="none" anchor="ctr"/>
              <a:lstStyle/>
              <a:p>
                <a:endParaRPr lang="en-US"/>
              </a:p>
            </p:txBody>
          </p:sp>
        </p:grpSp>
        <p:sp>
          <p:nvSpPr>
            <p:cNvPr id="19532" name="Text Box 21"/>
            <p:cNvSpPr txBox="1">
              <a:spLocks noChangeArrowheads="1"/>
            </p:cNvSpPr>
            <p:nvPr/>
          </p:nvSpPr>
          <p:spPr bwMode="auto">
            <a:xfrm>
              <a:off x="6096000" y="2743200"/>
              <a:ext cx="317500" cy="366713"/>
            </a:xfrm>
            <a:prstGeom prst="rect">
              <a:avLst/>
            </a:prstGeom>
            <a:noFill/>
            <a:ln w="12700">
              <a:noFill/>
              <a:miter lim="800000"/>
              <a:headEnd/>
              <a:tailEnd/>
            </a:ln>
          </p:spPr>
          <p:txBody>
            <a:bodyPr wrap="none">
              <a:spAutoFit/>
            </a:bodyPr>
            <a:lstStyle/>
            <a:p>
              <a:r>
                <a:rPr lang="en-US" b="1"/>
                <a:t>+</a:t>
              </a:r>
            </a:p>
          </p:txBody>
        </p:sp>
      </p:grpSp>
      <p:sp>
        <p:nvSpPr>
          <p:cNvPr id="19485" name="Text Box 28"/>
          <p:cNvSpPr txBox="1">
            <a:spLocks noChangeArrowheads="1"/>
          </p:cNvSpPr>
          <p:nvPr/>
        </p:nvSpPr>
        <p:spPr bwMode="auto">
          <a:xfrm>
            <a:off x="673100" y="5576887"/>
            <a:ext cx="317500" cy="366713"/>
          </a:xfrm>
          <a:prstGeom prst="rect">
            <a:avLst/>
          </a:prstGeom>
          <a:noFill/>
          <a:ln w="9525">
            <a:noFill/>
            <a:miter lim="800000"/>
            <a:headEnd/>
            <a:tailEnd/>
          </a:ln>
        </p:spPr>
        <p:txBody>
          <a:bodyPr wrap="none">
            <a:spAutoFit/>
          </a:bodyPr>
          <a:lstStyle/>
          <a:p>
            <a:r>
              <a:rPr lang="en-US" b="1"/>
              <a:t>+</a:t>
            </a:r>
          </a:p>
        </p:txBody>
      </p:sp>
      <p:cxnSp>
        <p:nvCxnSpPr>
          <p:cNvPr id="107" name="Straight Arrow Connector 106"/>
          <p:cNvCxnSpPr/>
          <p:nvPr/>
        </p:nvCxnSpPr>
        <p:spPr>
          <a:xfrm flipV="1">
            <a:off x="4572000" y="5653087"/>
            <a:ext cx="1143000" cy="22860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487" name="Text Box 21"/>
          <p:cNvSpPr txBox="1">
            <a:spLocks noChangeArrowheads="1"/>
          </p:cNvSpPr>
          <p:nvPr/>
        </p:nvSpPr>
        <p:spPr bwMode="auto">
          <a:xfrm>
            <a:off x="5092700" y="5667375"/>
            <a:ext cx="317500" cy="366712"/>
          </a:xfrm>
          <a:prstGeom prst="rect">
            <a:avLst/>
          </a:prstGeom>
          <a:noFill/>
          <a:ln w="12700">
            <a:noFill/>
            <a:miter lim="800000"/>
            <a:headEnd/>
            <a:tailEnd/>
          </a:ln>
        </p:spPr>
        <p:txBody>
          <a:bodyPr wrap="none">
            <a:spAutoFit/>
          </a:bodyPr>
          <a:lstStyle/>
          <a:p>
            <a:r>
              <a:rPr lang="en-US" b="1"/>
              <a:t>+</a:t>
            </a:r>
          </a:p>
        </p:txBody>
      </p:sp>
      <p:sp>
        <p:nvSpPr>
          <p:cNvPr id="19488" name="AutoShape 90"/>
          <p:cNvSpPr>
            <a:spLocks noChangeArrowheads="1"/>
          </p:cNvSpPr>
          <p:nvPr/>
        </p:nvSpPr>
        <p:spPr bwMode="auto">
          <a:xfrm rot="16200000">
            <a:off x="885825" y="5424487"/>
            <a:ext cx="228600" cy="228600"/>
          </a:xfrm>
          <a:prstGeom prst="flowChartCollate">
            <a:avLst/>
          </a:prstGeom>
          <a:noFill/>
          <a:ln w="9525">
            <a:solidFill>
              <a:schemeClr val="tx1"/>
            </a:solidFill>
            <a:miter lim="800000"/>
            <a:headEnd/>
            <a:tailEnd/>
          </a:ln>
        </p:spPr>
        <p:txBody>
          <a:bodyPr wrap="none" anchor="ctr"/>
          <a:lstStyle/>
          <a:p>
            <a:endParaRPr lang="en-US"/>
          </a:p>
        </p:txBody>
      </p:sp>
      <p:grpSp>
        <p:nvGrpSpPr>
          <p:cNvPr id="10" name="Group 112"/>
          <p:cNvGrpSpPr>
            <a:grpSpLocks/>
          </p:cNvGrpSpPr>
          <p:nvPr/>
        </p:nvGrpSpPr>
        <p:grpSpPr bwMode="auto">
          <a:xfrm>
            <a:off x="1219200" y="3748087"/>
            <a:ext cx="2514600" cy="2195513"/>
            <a:chOff x="1219200" y="4114800"/>
            <a:chExt cx="2514600" cy="2195513"/>
          </a:xfrm>
        </p:grpSpPr>
        <p:sp>
          <p:nvSpPr>
            <p:cNvPr id="19519" name="Text Box 8"/>
            <p:cNvSpPr txBox="1">
              <a:spLocks noChangeArrowheads="1"/>
            </p:cNvSpPr>
            <p:nvPr/>
          </p:nvSpPr>
          <p:spPr bwMode="auto">
            <a:xfrm>
              <a:off x="1219200" y="5410200"/>
              <a:ext cx="2390398" cy="369332"/>
            </a:xfrm>
            <a:prstGeom prst="rect">
              <a:avLst/>
            </a:prstGeom>
            <a:noFill/>
            <a:ln w="9525">
              <a:noFill/>
              <a:miter lim="800000"/>
              <a:headEnd/>
              <a:tailEnd/>
            </a:ln>
          </p:spPr>
          <p:txBody>
            <a:bodyPr wrap="none">
              <a:spAutoFit/>
            </a:bodyPr>
            <a:lstStyle/>
            <a:p>
              <a:r>
                <a:rPr lang="en-US"/>
                <a:t>Rhizosphere Bacteria</a:t>
              </a:r>
            </a:p>
          </p:txBody>
        </p:sp>
        <p:sp>
          <p:nvSpPr>
            <p:cNvPr id="19520" name="Line 88"/>
            <p:cNvSpPr>
              <a:spLocks noChangeShapeType="1"/>
            </p:cNvSpPr>
            <p:nvPr/>
          </p:nvSpPr>
          <p:spPr bwMode="auto">
            <a:xfrm flipH="1" flipV="1">
              <a:off x="1295400" y="4114800"/>
              <a:ext cx="609600" cy="1295400"/>
            </a:xfrm>
            <a:prstGeom prst="line">
              <a:avLst/>
            </a:prstGeom>
            <a:noFill/>
            <a:ln w="12700">
              <a:solidFill>
                <a:schemeClr val="tx1"/>
              </a:solidFill>
              <a:round/>
              <a:headEnd type="triangle" w="med" len="med"/>
              <a:tailEnd/>
            </a:ln>
          </p:spPr>
          <p:txBody>
            <a:bodyPr/>
            <a:lstStyle/>
            <a:p>
              <a:endParaRPr lang="en-US"/>
            </a:p>
          </p:txBody>
        </p:sp>
        <p:grpSp>
          <p:nvGrpSpPr>
            <p:cNvPr id="11" name="Group 74"/>
            <p:cNvGrpSpPr>
              <a:grpSpLocks/>
            </p:cNvGrpSpPr>
            <p:nvPr/>
          </p:nvGrpSpPr>
          <p:grpSpPr bwMode="auto">
            <a:xfrm>
              <a:off x="1295400" y="5105400"/>
              <a:ext cx="455613" cy="304800"/>
              <a:chOff x="2576" y="240"/>
              <a:chExt cx="287" cy="192"/>
            </a:xfrm>
          </p:grpSpPr>
          <p:sp>
            <p:nvSpPr>
              <p:cNvPr id="19526" name="Text Box 59"/>
              <p:cNvSpPr txBox="1">
                <a:spLocks noChangeArrowheads="1"/>
              </p:cNvSpPr>
              <p:nvPr/>
            </p:nvSpPr>
            <p:spPr bwMode="auto">
              <a:xfrm>
                <a:off x="2576" y="250"/>
                <a:ext cx="287" cy="173"/>
              </a:xfrm>
              <a:prstGeom prst="rect">
                <a:avLst/>
              </a:prstGeom>
              <a:noFill/>
              <a:ln w="9525">
                <a:noFill/>
                <a:miter lim="800000"/>
                <a:headEnd/>
                <a:tailEnd/>
              </a:ln>
            </p:spPr>
            <p:txBody>
              <a:bodyPr wrap="none">
                <a:spAutoFit/>
              </a:bodyPr>
              <a:lstStyle/>
              <a:p>
                <a:r>
                  <a:rPr lang="en-US" sz="1200"/>
                  <a:t>  E6</a:t>
                </a:r>
              </a:p>
            </p:txBody>
          </p:sp>
          <p:sp>
            <p:nvSpPr>
              <p:cNvPr id="19527" name="Oval 60"/>
              <p:cNvSpPr>
                <a:spLocks noChangeArrowheads="1"/>
              </p:cNvSpPr>
              <p:nvPr/>
            </p:nvSpPr>
            <p:spPr bwMode="auto">
              <a:xfrm>
                <a:off x="2620" y="240"/>
                <a:ext cx="240" cy="192"/>
              </a:xfrm>
              <a:prstGeom prst="ellipse">
                <a:avLst/>
              </a:prstGeom>
              <a:noFill/>
              <a:ln w="9525">
                <a:solidFill>
                  <a:schemeClr val="tx1"/>
                </a:solidFill>
                <a:round/>
                <a:headEnd/>
                <a:tailEnd/>
              </a:ln>
            </p:spPr>
            <p:txBody>
              <a:bodyPr wrap="none" anchor="ctr"/>
              <a:lstStyle/>
              <a:p>
                <a:endParaRPr lang="en-US"/>
              </a:p>
            </p:txBody>
          </p:sp>
        </p:grpSp>
        <p:sp>
          <p:nvSpPr>
            <p:cNvPr id="19522" name="Text Box 20"/>
            <p:cNvSpPr txBox="1">
              <a:spLocks noChangeArrowheads="1"/>
            </p:cNvSpPr>
            <p:nvPr/>
          </p:nvSpPr>
          <p:spPr bwMode="auto">
            <a:xfrm>
              <a:off x="1371600" y="4724400"/>
              <a:ext cx="260350" cy="366713"/>
            </a:xfrm>
            <a:prstGeom prst="rect">
              <a:avLst/>
            </a:prstGeom>
            <a:noFill/>
            <a:ln w="9525">
              <a:noFill/>
              <a:miter lim="800000"/>
              <a:headEnd/>
              <a:tailEnd/>
            </a:ln>
          </p:spPr>
          <p:txBody>
            <a:bodyPr wrap="none">
              <a:spAutoFit/>
            </a:bodyPr>
            <a:lstStyle/>
            <a:p>
              <a:r>
                <a:rPr lang="en-US" b="1"/>
                <a:t>-</a:t>
              </a:r>
            </a:p>
          </p:txBody>
        </p:sp>
        <p:cxnSp>
          <p:nvCxnSpPr>
            <p:cNvPr id="105" name="Straight Arrow Connector 104"/>
            <p:cNvCxnSpPr/>
            <p:nvPr/>
          </p:nvCxnSpPr>
          <p:spPr>
            <a:xfrm rot="10800000">
              <a:off x="2667000" y="5791200"/>
              <a:ext cx="1066800" cy="45720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524" name="Text Box 21"/>
            <p:cNvSpPr txBox="1">
              <a:spLocks noChangeArrowheads="1"/>
            </p:cNvSpPr>
            <p:nvPr/>
          </p:nvSpPr>
          <p:spPr bwMode="auto">
            <a:xfrm>
              <a:off x="2971800" y="5943600"/>
              <a:ext cx="317500" cy="366713"/>
            </a:xfrm>
            <a:prstGeom prst="rect">
              <a:avLst/>
            </a:prstGeom>
            <a:noFill/>
            <a:ln w="12700">
              <a:noFill/>
              <a:miter lim="800000"/>
              <a:headEnd/>
              <a:tailEnd/>
            </a:ln>
          </p:spPr>
          <p:txBody>
            <a:bodyPr wrap="none">
              <a:spAutoFit/>
            </a:bodyPr>
            <a:lstStyle/>
            <a:p>
              <a:r>
                <a:rPr lang="en-US" b="1"/>
                <a:t>+</a:t>
              </a:r>
            </a:p>
          </p:txBody>
        </p:sp>
        <p:sp>
          <p:nvSpPr>
            <p:cNvPr id="19525" name="AutoShape 90"/>
            <p:cNvSpPr>
              <a:spLocks noChangeArrowheads="1"/>
            </p:cNvSpPr>
            <p:nvPr/>
          </p:nvSpPr>
          <p:spPr bwMode="auto">
            <a:xfrm rot="-6780000">
              <a:off x="1418678" y="4531375"/>
              <a:ext cx="228600" cy="228600"/>
            </a:xfrm>
            <a:prstGeom prst="flowChartCollate">
              <a:avLst/>
            </a:prstGeom>
            <a:noFill/>
            <a:ln w="9525">
              <a:solidFill>
                <a:schemeClr val="tx1"/>
              </a:solidFill>
              <a:miter lim="800000"/>
              <a:headEnd/>
              <a:tailEnd/>
            </a:ln>
          </p:spPr>
          <p:txBody>
            <a:bodyPr wrap="none" anchor="ctr"/>
            <a:lstStyle/>
            <a:p>
              <a:endParaRPr lang="en-US"/>
            </a:p>
          </p:txBody>
        </p:sp>
      </p:grpSp>
      <p:grpSp>
        <p:nvGrpSpPr>
          <p:cNvPr id="12" name="Group 129"/>
          <p:cNvGrpSpPr>
            <a:grpSpLocks/>
          </p:cNvGrpSpPr>
          <p:nvPr/>
        </p:nvGrpSpPr>
        <p:grpSpPr bwMode="auto">
          <a:xfrm>
            <a:off x="3810000" y="1385887"/>
            <a:ext cx="2279650" cy="609600"/>
            <a:chOff x="3810000" y="1752600"/>
            <a:chExt cx="2279650" cy="609600"/>
          </a:xfrm>
        </p:grpSpPr>
        <p:sp>
          <p:nvSpPr>
            <p:cNvPr id="19511" name="Text Box 47"/>
            <p:cNvSpPr txBox="1">
              <a:spLocks noChangeArrowheads="1"/>
            </p:cNvSpPr>
            <p:nvPr/>
          </p:nvSpPr>
          <p:spPr bwMode="auto">
            <a:xfrm>
              <a:off x="4800600" y="1752600"/>
              <a:ext cx="1289050" cy="366713"/>
            </a:xfrm>
            <a:prstGeom prst="rect">
              <a:avLst/>
            </a:prstGeom>
            <a:noFill/>
            <a:ln w="9525">
              <a:noFill/>
              <a:miter lim="800000"/>
              <a:headEnd/>
              <a:tailEnd/>
            </a:ln>
          </p:spPr>
          <p:txBody>
            <a:bodyPr wrap="none">
              <a:spAutoFit/>
            </a:bodyPr>
            <a:lstStyle/>
            <a:p>
              <a:r>
                <a:rPr lang="en-US"/>
                <a:t>Other Prey</a:t>
              </a:r>
            </a:p>
          </p:txBody>
        </p:sp>
        <p:sp>
          <p:nvSpPr>
            <p:cNvPr id="19512" name="Line 48"/>
            <p:cNvSpPr>
              <a:spLocks noChangeShapeType="1"/>
            </p:cNvSpPr>
            <p:nvPr/>
          </p:nvSpPr>
          <p:spPr bwMode="auto">
            <a:xfrm flipH="1">
              <a:off x="3962400" y="1981200"/>
              <a:ext cx="914400" cy="381000"/>
            </a:xfrm>
            <a:prstGeom prst="line">
              <a:avLst/>
            </a:prstGeom>
            <a:noFill/>
            <a:ln w="12700">
              <a:solidFill>
                <a:schemeClr val="tx1"/>
              </a:solidFill>
              <a:round/>
              <a:headEnd/>
              <a:tailEnd type="triangle" w="med" len="med"/>
            </a:ln>
          </p:spPr>
          <p:txBody>
            <a:bodyPr/>
            <a:lstStyle/>
            <a:p>
              <a:endParaRPr lang="en-US"/>
            </a:p>
          </p:txBody>
        </p:sp>
        <p:sp>
          <p:nvSpPr>
            <p:cNvPr id="19513" name="AutoShape 50"/>
            <p:cNvSpPr>
              <a:spLocks noChangeArrowheads="1"/>
            </p:cNvSpPr>
            <p:nvPr/>
          </p:nvSpPr>
          <p:spPr bwMode="auto">
            <a:xfrm rot="-1438766">
              <a:off x="4343400" y="2057400"/>
              <a:ext cx="228600" cy="228600"/>
            </a:xfrm>
            <a:prstGeom prst="flowChartCollate">
              <a:avLst/>
            </a:prstGeom>
            <a:noFill/>
            <a:ln w="9525">
              <a:solidFill>
                <a:schemeClr val="tx1"/>
              </a:solidFill>
              <a:miter lim="800000"/>
              <a:headEnd/>
              <a:tailEnd/>
            </a:ln>
          </p:spPr>
          <p:txBody>
            <a:bodyPr wrap="none" anchor="ctr"/>
            <a:lstStyle/>
            <a:p>
              <a:pPr algn="ctr"/>
              <a:endParaRPr lang="en-US"/>
            </a:p>
          </p:txBody>
        </p:sp>
        <p:sp>
          <p:nvSpPr>
            <p:cNvPr id="19514" name="Text Box 51"/>
            <p:cNvSpPr txBox="1">
              <a:spLocks noChangeArrowheads="1"/>
            </p:cNvSpPr>
            <p:nvPr/>
          </p:nvSpPr>
          <p:spPr bwMode="auto">
            <a:xfrm>
              <a:off x="4572000" y="2057400"/>
              <a:ext cx="312738" cy="304800"/>
            </a:xfrm>
            <a:prstGeom prst="rect">
              <a:avLst/>
            </a:prstGeom>
            <a:noFill/>
            <a:ln w="9525">
              <a:noFill/>
              <a:miter lim="800000"/>
              <a:headEnd/>
              <a:tailEnd/>
            </a:ln>
          </p:spPr>
          <p:txBody>
            <a:bodyPr wrap="none">
              <a:spAutoFit/>
            </a:bodyPr>
            <a:lstStyle/>
            <a:p>
              <a:r>
                <a:rPr lang="en-US" sz="1400" b="1"/>
                <a:t>A</a:t>
              </a:r>
            </a:p>
          </p:txBody>
        </p:sp>
        <p:grpSp>
          <p:nvGrpSpPr>
            <p:cNvPr id="13" name="Group 81"/>
            <p:cNvGrpSpPr>
              <a:grpSpLocks/>
            </p:cNvGrpSpPr>
            <p:nvPr/>
          </p:nvGrpSpPr>
          <p:grpSpPr bwMode="auto">
            <a:xfrm>
              <a:off x="3810000" y="1981200"/>
              <a:ext cx="458788" cy="304800"/>
              <a:chOff x="2576" y="240"/>
              <a:chExt cx="289" cy="192"/>
            </a:xfrm>
          </p:grpSpPr>
          <p:sp>
            <p:nvSpPr>
              <p:cNvPr id="19517" name="Text Box 82"/>
              <p:cNvSpPr txBox="1">
                <a:spLocks noChangeArrowheads="1"/>
              </p:cNvSpPr>
              <p:nvPr/>
            </p:nvSpPr>
            <p:spPr bwMode="auto">
              <a:xfrm>
                <a:off x="2576" y="250"/>
                <a:ext cx="289" cy="174"/>
              </a:xfrm>
              <a:prstGeom prst="rect">
                <a:avLst/>
              </a:prstGeom>
              <a:noFill/>
              <a:ln w="9525">
                <a:noFill/>
                <a:miter lim="800000"/>
                <a:headEnd/>
                <a:tailEnd/>
              </a:ln>
            </p:spPr>
            <p:txBody>
              <a:bodyPr wrap="none">
                <a:spAutoFit/>
              </a:bodyPr>
              <a:lstStyle/>
              <a:p>
                <a:r>
                  <a:rPr lang="en-US" sz="1200"/>
                  <a:t>  E4</a:t>
                </a:r>
              </a:p>
            </p:txBody>
          </p:sp>
          <p:sp>
            <p:nvSpPr>
              <p:cNvPr id="19518" name="Oval 83"/>
              <p:cNvSpPr>
                <a:spLocks noChangeArrowheads="1"/>
              </p:cNvSpPr>
              <p:nvPr/>
            </p:nvSpPr>
            <p:spPr bwMode="auto">
              <a:xfrm>
                <a:off x="2620" y="240"/>
                <a:ext cx="240" cy="192"/>
              </a:xfrm>
              <a:prstGeom prst="ellipse">
                <a:avLst/>
              </a:prstGeom>
              <a:noFill/>
              <a:ln w="9525">
                <a:solidFill>
                  <a:schemeClr val="tx1"/>
                </a:solidFill>
                <a:round/>
                <a:headEnd/>
                <a:tailEnd/>
              </a:ln>
            </p:spPr>
            <p:txBody>
              <a:bodyPr wrap="none" anchor="ctr"/>
              <a:lstStyle/>
              <a:p>
                <a:endParaRPr lang="en-US"/>
              </a:p>
            </p:txBody>
          </p:sp>
        </p:grpSp>
        <p:sp>
          <p:nvSpPr>
            <p:cNvPr id="19516" name="Text Box 16"/>
            <p:cNvSpPr txBox="1">
              <a:spLocks noChangeArrowheads="1"/>
            </p:cNvSpPr>
            <p:nvPr/>
          </p:nvSpPr>
          <p:spPr bwMode="auto">
            <a:xfrm>
              <a:off x="4419600" y="1752600"/>
              <a:ext cx="317500" cy="366713"/>
            </a:xfrm>
            <a:prstGeom prst="rect">
              <a:avLst/>
            </a:prstGeom>
            <a:noFill/>
            <a:ln w="9525">
              <a:noFill/>
              <a:miter lim="800000"/>
              <a:headEnd/>
              <a:tailEnd/>
            </a:ln>
          </p:spPr>
          <p:txBody>
            <a:bodyPr wrap="none">
              <a:spAutoFit/>
            </a:bodyPr>
            <a:lstStyle/>
            <a:p>
              <a:r>
                <a:rPr lang="en-US" b="1"/>
                <a:t>+</a:t>
              </a:r>
            </a:p>
          </p:txBody>
        </p:sp>
      </p:grpSp>
      <p:sp>
        <p:nvSpPr>
          <p:cNvPr id="19491" name="Text Box 33"/>
          <p:cNvSpPr txBox="1">
            <a:spLocks noChangeArrowheads="1"/>
          </p:cNvSpPr>
          <p:nvPr/>
        </p:nvSpPr>
        <p:spPr bwMode="auto">
          <a:xfrm>
            <a:off x="228600" y="838200"/>
            <a:ext cx="4068743" cy="307777"/>
          </a:xfrm>
          <a:prstGeom prst="rect">
            <a:avLst/>
          </a:prstGeom>
          <a:noFill/>
          <a:ln w="9525">
            <a:noFill/>
            <a:miter lim="800000"/>
            <a:headEnd/>
            <a:tailEnd/>
          </a:ln>
        </p:spPr>
        <p:txBody>
          <a:bodyPr wrap="none">
            <a:spAutoFit/>
          </a:bodyPr>
          <a:lstStyle/>
          <a:p>
            <a:r>
              <a:rPr lang="es-ES" sz="1400" b="1" dirty="0" smtClean="0"/>
              <a:t>A</a:t>
            </a:r>
            <a:r>
              <a:rPr lang="es-ES" sz="1400" dirty="0" smtClean="0"/>
              <a:t>=condiciones favorables para los depredadores</a:t>
            </a:r>
            <a:endParaRPr lang="es-ES" sz="1400" dirty="0"/>
          </a:p>
        </p:txBody>
      </p:sp>
      <p:sp>
        <p:nvSpPr>
          <p:cNvPr id="19492" name="Text Box 34"/>
          <p:cNvSpPr txBox="1">
            <a:spLocks noChangeArrowheads="1"/>
          </p:cNvSpPr>
          <p:nvPr/>
        </p:nvSpPr>
        <p:spPr bwMode="auto">
          <a:xfrm>
            <a:off x="244475" y="1120775"/>
            <a:ext cx="4148893" cy="307777"/>
          </a:xfrm>
          <a:prstGeom prst="rect">
            <a:avLst/>
          </a:prstGeom>
          <a:noFill/>
          <a:ln w="9525">
            <a:noFill/>
            <a:miter lim="800000"/>
            <a:headEnd/>
            <a:tailEnd/>
          </a:ln>
        </p:spPr>
        <p:txBody>
          <a:bodyPr wrap="none">
            <a:spAutoFit/>
          </a:bodyPr>
          <a:lstStyle/>
          <a:p>
            <a:r>
              <a:rPr lang="es-ES" sz="1400" b="1" dirty="0" smtClean="0"/>
              <a:t>B</a:t>
            </a:r>
            <a:r>
              <a:rPr lang="es-ES" sz="1400" dirty="0" smtClean="0"/>
              <a:t>=</a:t>
            </a:r>
            <a:r>
              <a:rPr lang="es-ES" sz="1400" dirty="0" err="1" smtClean="0"/>
              <a:t>co</a:t>
            </a:r>
            <a:r>
              <a:rPr lang="es-ES" sz="1400" dirty="0" smtClean="0"/>
              <a:t>-ubicación de los depredadores y sus presas</a:t>
            </a:r>
            <a:endParaRPr lang="es-ES" sz="1400" dirty="0"/>
          </a:p>
        </p:txBody>
      </p:sp>
      <p:sp>
        <p:nvSpPr>
          <p:cNvPr id="132" name="Text Box 26"/>
          <p:cNvSpPr txBox="1">
            <a:spLocks noChangeArrowheads="1"/>
          </p:cNvSpPr>
          <p:nvPr/>
        </p:nvSpPr>
        <p:spPr bwMode="auto">
          <a:xfrm>
            <a:off x="5293163" y="6017181"/>
            <a:ext cx="697627" cy="369332"/>
          </a:xfrm>
          <a:prstGeom prst="rect">
            <a:avLst/>
          </a:prstGeom>
          <a:noFill/>
          <a:ln w="12700">
            <a:solidFill>
              <a:schemeClr val="tx1"/>
            </a:solidFill>
            <a:miter lim="800000"/>
            <a:headEnd/>
            <a:tailEnd/>
          </a:ln>
        </p:spPr>
        <p:txBody>
          <a:bodyPr wrap="none">
            <a:spAutoFit/>
          </a:bodyPr>
          <a:lstStyle/>
          <a:p>
            <a:pPr algn="ctr"/>
            <a:r>
              <a:rPr lang="en-US" dirty="0" smtClean="0"/>
              <a:t>Litter</a:t>
            </a:r>
            <a:endParaRPr lang="en-US" dirty="0"/>
          </a:p>
        </p:txBody>
      </p:sp>
      <p:sp>
        <p:nvSpPr>
          <p:cNvPr id="133" name="Text Box 26"/>
          <p:cNvSpPr txBox="1">
            <a:spLocks noChangeArrowheads="1"/>
          </p:cNvSpPr>
          <p:nvPr/>
        </p:nvSpPr>
        <p:spPr bwMode="auto">
          <a:xfrm>
            <a:off x="5890400" y="6412468"/>
            <a:ext cx="1941557" cy="369332"/>
          </a:xfrm>
          <a:prstGeom prst="rect">
            <a:avLst/>
          </a:prstGeom>
          <a:noFill/>
          <a:ln w="12700">
            <a:solidFill>
              <a:schemeClr val="tx1"/>
            </a:solidFill>
            <a:miter lim="800000"/>
            <a:headEnd/>
            <a:tailEnd/>
          </a:ln>
        </p:spPr>
        <p:txBody>
          <a:bodyPr wrap="none">
            <a:spAutoFit/>
          </a:bodyPr>
          <a:lstStyle/>
          <a:p>
            <a:pPr algn="ctr"/>
            <a:r>
              <a:rPr lang="en-US" dirty="0" smtClean="0"/>
              <a:t>External Sources</a:t>
            </a:r>
            <a:endParaRPr lang="en-US" dirty="0"/>
          </a:p>
        </p:txBody>
      </p:sp>
      <p:cxnSp>
        <p:nvCxnSpPr>
          <p:cNvPr id="134" name="Straight Arrow Connector 133"/>
          <p:cNvCxnSpPr>
            <a:stCxn id="132" idx="0"/>
          </p:cNvCxnSpPr>
          <p:nvPr/>
        </p:nvCxnSpPr>
        <p:spPr>
          <a:xfrm rot="5400000" flipH="1" flipV="1">
            <a:off x="5643564" y="5669520"/>
            <a:ext cx="346075" cy="34924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5" name="Text Box 21"/>
          <p:cNvSpPr txBox="1">
            <a:spLocks noChangeArrowheads="1"/>
          </p:cNvSpPr>
          <p:nvPr/>
        </p:nvSpPr>
        <p:spPr bwMode="auto">
          <a:xfrm>
            <a:off x="5854700" y="5636181"/>
            <a:ext cx="317500" cy="366712"/>
          </a:xfrm>
          <a:prstGeom prst="rect">
            <a:avLst/>
          </a:prstGeom>
          <a:noFill/>
          <a:ln w="12700">
            <a:noFill/>
            <a:miter lim="800000"/>
            <a:headEnd/>
            <a:tailEnd/>
          </a:ln>
        </p:spPr>
        <p:txBody>
          <a:bodyPr wrap="none">
            <a:spAutoFit/>
          </a:bodyPr>
          <a:lstStyle/>
          <a:p>
            <a:r>
              <a:rPr lang="en-US" b="1" dirty="0"/>
              <a:t>+</a:t>
            </a:r>
          </a:p>
        </p:txBody>
      </p:sp>
      <p:cxnSp>
        <p:nvCxnSpPr>
          <p:cNvPr id="136" name="Straight Arrow Connector 135"/>
          <p:cNvCxnSpPr/>
          <p:nvPr/>
        </p:nvCxnSpPr>
        <p:spPr>
          <a:xfrm rot="16200000" flipV="1">
            <a:off x="6096000" y="5712382"/>
            <a:ext cx="762000" cy="6096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40"/>
          <p:cNvGrpSpPr/>
          <p:nvPr/>
        </p:nvGrpSpPr>
        <p:grpSpPr>
          <a:xfrm>
            <a:off x="4800600" y="2009775"/>
            <a:ext cx="4114800" cy="3933825"/>
            <a:chOff x="4800600" y="2009775"/>
            <a:chExt cx="4114800" cy="3933825"/>
          </a:xfrm>
        </p:grpSpPr>
        <p:grpSp>
          <p:nvGrpSpPr>
            <p:cNvPr id="15" name="Group 128"/>
            <p:cNvGrpSpPr>
              <a:grpSpLocks/>
            </p:cNvGrpSpPr>
            <p:nvPr/>
          </p:nvGrpSpPr>
          <p:grpSpPr bwMode="auto">
            <a:xfrm>
              <a:off x="4800600" y="2009775"/>
              <a:ext cx="4114800" cy="3933825"/>
              <a:chOff x="4800600" y="2286000"/>
              <a:chExt cx="4114800" cy="3933825"/>
            </a:xfrm>
          </p:grpSpPr>
          <p:sp>
            <p:nvSpPr>
              <p:cNvPr id="19494" name="Text Box 27"/>
              <p:cNvSpPr txBox="1">
                <a:spLocks noChangeArrowheads="1"/>
              </p:cNvSpPr>
              <p:nvPr/>
            </p:nvSpPr>
            <p:spPr bwMode="auto">
              <a:xfrm>
                <a:off x="7194550" y="4343400"/>
                <a:ext cx="1720850" cy="641350"/>
              </a:xfrm>
              <a:prstGeom prst="rect">
                <a:avLst/>
              </a:prstGeom>
              <a:noFill/>
              <a:ln w="9525">
                <a:noFill/>
                <a:miter lim="800000"/>
                <a:headEnd/>
                <a:tailEnd/>
              </a:ln>
            </p:spPr>
            <p:txBody>
              <a:bodyPr wrap="none">
                <a:spAutoFit/>
              </a:bodyPr>
              <a:lstStyle/>
              <a:p>
                <a:pPr algn="ctr"/>
                <a:r>
                  <a:rPr lang="en-US"/>
                  <a:t>Root Associate</a:t>
                </a:r>
              </a:p>
              <a:p>
                <a:pPr algn="ctr"/>
                <a:r>
                  <a:rPr lang="en-US"/>
                  <a:t>Nematodes</a:t>
                </a:r>
              </a:p>
            </p:txBody>
          </p:sp>
          <p:sp>
            <p:nvSpPr>
              <p:cNvPr id="19495" name="Text Box 28"/>
              <p:cNvSpPr txBox="1">
                <a:spLocks noChangeArrowheads="1"/>
              </p:cNvSpPr>
              <p:nvPr/>
            </p:nvSpPr>
            <p:spPr bwMode="auto">
              <a:xfrm>
                <a:off x="7988300" y="5838825"/>
                <a:ext cx="317500" cy="366712"/>
              </a:xfrm>
              <a:prstGeom prst="rect">
                <a:avLst/>
              </a:prstGeom>
              <a:noFill/>
              <a:ln w="9525">
                <a:noFill/>
                <a:miter lim="800000"/>
                <a:headEnd/>
                <a:tailEnd/>
              </a:ln>
            </p:spPr>
            <p:txBody>
              <a:bodyPr wrap="none">
                <a:spAutoFit/>
              </a:bodyPr>
              <a:lstStyle/>
              <a:p>
                <a:r>
                  <a:rPr lang="en-US" b="1" dirty="0"/>
                  <a:t>+</a:t>
                </a:r>
              </a:p>
            </p:txBody>
          </p:sp>
          <p:sp>
            <p:nvSpPr>
              <p:cNvPr id="19496" name="Line 30"/>
              <p:cNvSpPr>
                <a:spLocks noChangeShapeType="1"/>
              </p:cNvSpPr>
              <p:nvPr/>
            </p:nvSpPr>
            <p:spPr bwMode="auto">
              <a:xfrm flipV="1">
                <a:off x="6400800" y="4953000"/>
                <a:ext cx="1524000" cy="595312"/>
              </a:xfrm>
              <a:prstGeom prst="line">
                <a:avLst/>
              </a:prstGeom>
              <a:noFill/>
              <a:ln w="12700">
                <a:solidFill>
                  <a:schemeClr val="tx1"/>
                </a:solidFill>
                <a:round/>
                <a:headEnd/>
                <a:tailEnd type="triangle" w="med" len="med"/>
              </a:ln>
            </p:spPr>
            <p:txBody>
              <a:bodyPr/>
              <a:lstStyle/>
              <a:p>
                <a:endParaRPr lang="en-US"/>
              </a:p>
            </p:txBody>
          </p:sp>
          <p:sp>
            <p:nvSpPr>
              <p:cNvPr id="19497" name="Text Box 31"/>
              <p:cNvSpPr txBox="1">
                <a:spLocks noChangeArrowheads="1"/>
              </p:cNvSpPr>
              <p:nvPr/>
            </p:nvSpPr>
            <p:spPr bwMode="auto">
              <a:xfrm>
                <a:off x="7302500" y="5086350"/>
                <a:ext cx="317500" cy="366713"/>
              </a:xfrm>
              <a:prstGeom prst="rect">
                <a:avLst/>
              </a:prstGeom>
              <a:noFill/>
              <a:ln w="9525">
                <a:noFill/>
                <a:miter lim="800000"/>
                <a:headEnd/>
                <a:tailEnd/>
              </a:ln>
            </p:spPr>
            <p:txBody>
              <a:bodyPr wrap="none">
                <a:spAutoFit/>
              </a:bodyPr>
              <a:lstStyle/>
              <a:p>
                <a:r>
                  <a:rPr lang="en-US" b="1"/>
                  <a:t>+</a:t>
                </a:r>
              </a:p>
            </p:txBody>
          </p:sp>
          <p:sp>
            <p:nvSpPr>
              <p:cNvPr id="19498" name="Line 32"/>
              <p:cNvSpPr>
                <a:spLocks noChangeShapeType="1"/>
              </p:cNvSpPr>
              <p:nvPr/>
            </p:nvSpPr>
            <p:spPr bwMode="auto">
              <a:xfrm flipH="1" flipV="1">
                <a:off x="6400800" y="3733800"/>
                <a:ext cx="1600200" cy="685800"/>
              </a:xfrm>
              <a:prstGeom prst="line">
                <a:avLst/>
              </a:prstGeom>
              <a:noFill/>
              <a:ln w="12700">
                <a:solidFill>
                  <a:schemeClr val="tx1"/>
                </a:solidFill>
                <a:round/>
                <a:headEnd/>
                <a:tailEnd type="triangle" w="med" len="med"/>
              </a:ln>
            </p:spPr>
            <p:txBody>
              <a:bodyPr/>
              <a:lstStyle/>
              <a:p>
                <a:endParaRPr lang="en-US"/>
              </a:p>
            </p:txBody>
          </p:sp>
          <p:sp>
            <p:nvSpPr>
              <p:cNvPr id="19499" name="Line 34"/>
              <p:cNvSpPr>
                <a:spLocks noChangeShapeType="1"/>
              </p:cNvSpPr>
              <p:nvPr/>
            </p:nvSpPr>
            <p:spPr bwMode="auto">
              <a:xfrm flipH="1" flipV="1">
                <a:off x="6781800" y="2743200"/>
                <a:ext cx="1371600" cy="1676400"/>
              </a:xfrm>
              <a:prstGeom prst="line">
                <a:avLst/>
              </a:prstGeom>
              <a:noFill/>
              <a:ln w="12700">
                <a:solidFill>
                  <a:schemeClr val="tx1"/>
                </a:solidFill>
                <a:round/>
                <a:headEnd/>
                <a:tailEnd type="triangle" w="med" len="med"/>
              </a:ln>
            </p:spPr>
            <p:txBody>
              <a:bodyPr/>
              <a:lstStyle/>
              <a:p>
                <a:endParaRPr lang="en-US"/>
              </a:p>
            </p:txBody>
          </p:sp>
          <p:sp>
            <p:nvSpPr>
              <p:cNvPr id="19500" name="Text Box 43"/>
              <p:cNvSpPr txBox="1">
                <a:spLocks noChangeArrowheads="1"/>
              </p:cNvSpPr>
              <p:nvPr/>
            </p:nvSpPr>
            <p:spPr bwMode="auto">
              <a:xfrm>
                <a:off x="7391400" y="3276600"/>
                <a:ext cx="317500" cy="366713"/>
              </a:xfrm>
              <a:prstGeom prst="rect">
                <a:avLst/>
              </a:prstGeom>
              <a:noFill/>
              <a:ln w="9525">
                <a:noFill/>
                <a:miter lim="800000"/>
                <a:headEnd/>
                <a:tailEnd/>
              </a:ln>
            </p:spPr>
            <p:txBody>
              <a:bodyPr wrap="none">
                <a:spAutoFit/>
              </a:bodyPr>
              <a:lstStyle/>
              <a:p>
                <a:r>
                  <a:rPr lang="en-US" b="1"/>
                  <a:t>+</a:t>
                </a:r>
              </a:p>
            </p:txBody>
          </p:sp>
          <p:grpSp>
            <p:nvGrpSpPr>
              <p:cNvPr id="16" name="Group 74"/>
              <p:cNvGrpSpPr>
                <a:grpSpLocks/>
              </p:cNvGrpSpPr>
              <p:nvPr/>
            </p:nvGrpSpPr>
            <p:grpSpPr bwMode="auto">
              <a:xfrm>
                <a:off x="7542213" y="5915025"/>
                <a:ext cx="458788" cy="304800"/>
                <a:chOff x="2432" y="798"/>
                <a:chExt cx="289" cy="192"/>
              </a:xfrm>
            </p:grpSpPr>
            <p:sp>
              <p:nvSpPr>
                <p:cNvPr id="19509" name="Text Box 59"/>
                <p:cNvSpPr txBox="1">
                  <a:spLocks noChangeArrowheads="1"/>
                </p:cNvSpPr>
                <p:nvPr/>
              </p:nvSpPr>
              <p:spPr bwMode="auto">
                <a:xfrm>
                  <a:off x="2432" y="798"/>
                  <a:ext cx="289" cy="174"/>
                </a:xfrm>
                <a:prstGeom prst="rect">
                  <a:avLst/>
                </a:prstGeom>
                <a:noFill/>
                <a:ln w="9525">
                  <a:noFill/>
                  <a:miter lim="800000"/>
                  <a:headEnd/>
                  <a:tailEnd/>
                </a:ln>
              </p:spPr>
              <p:txBody>
                <a:bodyPr wrap="none">
                  <a:spAutoFit/>
                </a:bodyPr>
                <a:lstStyle/>
                <a:p>
                  <a:r>
                    <a:rPr lang="en-US" sz="1200" dirty="0"/>
                    <a:t>  E3</a:t>
                  </a:r>
                </a:p>
              </p:txBody>
            </p:sp>
            <p:sp>
              <p:nvSpPr>
                <p:cNvPr id="19510" name="Oval 60"/>
                <p:cNvSpPr>
                  <a:spLocks noChangeArrowheads="1"/>
                </p:cNvSpPr>
                <p:nvPr/>
              </p:nvSpPr>
              <p:spPr bwMode="auto">
                <a:xfrm>
                  <a:off x="2481" y="798"/>
                  <a:ext cx="240" cy="192"/>
                </a:xfrm>
                <a:prstGeom prst="ellipse">
                  <a:avLst/>
                </a:prstGeom>
                <a:noFill/>
                <a:ln w="9525">
                  <a:solidFill>
                    <a:schemeClr val="tx1"/>
                  </a:solidFill>
                  <a:round/>
                  <a:headEnd/>
                  <a:tailEnd/>
                </a:ln>
              </p:spPr>
              <p:txBody>
                <a:bodyPr wrap="none" anchor="ctr"/>
                <a:lstStyle/>
                <a:p>
                  <a:endParaRPr lang="en-US"/>
                </a:p>
              </p:txBody>
            </p:sp>
          </p:grpSp>
          <p:cxnSp>
            <p:nvCxnSpPr>
              <p:cNvPr id="99" name="Straight Arrow Connector 98"/>
              <p:cNvCxnSpPr>
                <a:stCxn id="130" idx="0"/>
              </p:cNvCxnSpPr>
              <p:nvPr/>
            </p:nvCxnSpPr>
            <p:spPr>
              <a:xfrm rot="5400000" flipH="1" flipV="1">
                <a:off x="7354095" y="5571332"/>
                <a:ext cx="1295399" cy="158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504" name="Text Box 43"/>
              <p:cNvSpPr txBox="1">
                <a:spLocks noChangeArrowheads="1"/>
              </p:cNvSpPr>
              <p:nvPr/>
            </p:nvSpPr>
            <p:spPr bwMode="auto">
              <a:xfrm>
                <a:off x="6858000" y="3657600"/>
                <a:ext cx="317500" cy="366713"/>
              </a:xfrm>
              <a:prstGeom prst="rect">
                <a:avLst/>
              </a:prstGeom>
              <a:noFill/>
              <a:ln w="9525">
                <a:noFill/>
                <a:miter lim="800000"/>
                <a:headEnd/>
                <a:tailEnd/>
              </a:ln>
            </p:spPr>
            <p:txBody>
              <a:bodyPr wrap="none">
                <a:spAutoFit/>
              </a:bodyPr>
              <a:lstStyle/>
              <a:p>
                <a:r>
                  <a:rPr lang="en-US" b="1"/>
                  <a:t>+</a:t>
                </a:r>
              </a:p>
            </p:txBody>
          </p:sp>
          <p:cxnSp>
            <p:nvCxnSpPr>
              <p:cNvPr id="123" name="Straight Connector 122"/>
              <p:cNvCxnSpPr/>
              <p:nvPr/>
            </p:nvCxnSpPr>
            <p:spPr>
              <a:xfrm>
                <a:off x="5562600" y="2286000"/>
                <a:ext cx="2667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rot="5400000">
                <a:off x="7200900" y="3314700"/>
                <a:ext cx="2057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rot="10800000" flipV="1">
                <a:off x="4800600" y="2286000"/>
                <a:ext cx="762000" cy="2286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508" name="Text Box 43"/>
              <p:cNvSpPr txBox="1">
                <a:spLocks noChangeArrowheads="1"/>
              </p:cNvSpPr>
              <p:nvPr/>
            </p:nvSpPr>
            <p:spPr bwMode="auto">
              <a:xfrm>
                <a:off x="5029200" y="2376487"/>
                <a:ext cx="317500" cy="366713"/>
              </a:xfrm>
              <a:prstGeom prst="rect">
                <a:avLst/>
              </a:prstGeom>
              <a:noFill/>
              <a:ln w="9525">
                <a:noFill/>
                <a:miter lim="800000"/>
                <a:headEnd/>
                <a:tailEnd/>
              </a:ln>
            </p:spPr>
            <p:txBody>
              <a:bodyPr wrap="none">
                <a:spAutoFit/>
              </a:bodyPr>
              <a:lstStyle/>
              <a:p>
                <a:r>
                  <a:rPr lang="en-US" b="1"/>
                  <a:t>+</a:t>
                </a:r>
              </a:p>
            </p:txBody>
          </p:sp>
        </p:grpSp>
        <p:sp>
          <p:nvSpPr>
            <p:cNvPr id="130" name="Line 87"/>
            <p:cNvSpPr>
              <a:spLocks noChangeShapeType="1"/>
            </p:cNvSpPr>
            <p:nvPr/>
          </p:nvSpPr>
          <p:spPr bwMode="auto">
            <a:xfrm flipH="1" flipV="1">
              <a:off x="6477000" y="5943600"/>
              <a:ext cx="1524000" cy="0"/>
            </a:xfrm>
            <a:prstGeom prst="line">
              <a:avLst/>
            </a:prstGeom>
            <a:noFill/>
            <a:ln w="12700">
              <a:solidFill>
                <a:schemeClr val="tx1"/>
              </a:solidFill>
              <a:round/>
              <a:headEnd/>
              <a:tailEnd/>
            </a:ln>
          </p:spPr>
          <p:txBody>
            <a:bodyPr/>
            <a:lstStyle/>
            <a:p>
              <a:endParaRPr lang="en-US"/>
            </a:p>
          </p:txBody>
        </p:sp>
        <p:sp>
          <p:nvSpPr>
            <p:cNvPr id="137" name="Line 87"/>
            <p:cNvSpPr>
              <a:spLocks noChangeShapeType="1"/>
            </p:cNvSpPr>
            <p:nvPr/>
          </p:nvSpPr>
          <p:spPr bwMode="auto">
            <a:xfrm flipH="1" flipV="1">
              <a:off x="4876800" y="5943600"/>
              <a:ext cx="762000" cy="0"/>
            </a:xfrm>
            <a:prstGeom prst="line">
              <a:avLst/>
            </a:prstGeom>
            <a:noFill/>
            <a:ln w="12700">
              <a:solidFill>
                <a:schemeClr val="tx1"/>
              </a:solidFill>
              <a:round/>
              <a:headEnd/>
              <a:tailEnd/>
            </a:ln>
          </p:spPr>
          <p:txBody>
            <a:bodyPr/>
            <a:lstStyle/>
            <a:p>
              <a:endParaRPr lang="en-US"/>
            </a:p>
          </p:txBody>
        </p:sp>
        <p:sp>
          <p:nvSpPr>
            <p:cNvPr id="138" name="Line 87"/>
            <p:cNvSpPr>
              <a:spLocks noChangeShapeType="1"/>
            </p:cNvSpPr>
            <p:nvPr/>
          </p:nvSpPr>
          <p:spPr bwMode="auto">
            <a:xfrm flipH="1" flipV="1">
              <a:off x="5791200" y="5943600"/>
              <a:ext cx="533400" cy="0"/>
            </a:xfrm>
            <a:prstGeom prst="line">
              <a:avLst/>
            </a:prstGeom>
            <a:noFill/>
            <a:ln w="12700">
              <a:solidFill>
                <a:schemeClr val="tx1"/>
              </a:solidFill>
              <a:round/>
              <a:headEnd/>
              <a:tailEnd/>
            </a:ln>
          </p:spPr>
          <p:txBody>
            <a:bodyPr/>
            <a:lstStyle/>
            <a:p>
              <a:endParaRPr lang="en-US"/>
            </a:p>
          </p:txBody>
        </p:sp>
      </p:grpSp>
      <p:sp>
        <p:nvSpPr>
          <p:cNvPr id="139" name="Text Box 21"/>
          <p:cNvSpPr txBox="1">
            <a:spLocks noChangeArrowheads="1"/>
          </p:cNvSpPr>
          <p:nvPr/>
        </p:nvSpPr>
        <p:spPr bwMode="auto">
          <a:xfrm>
            <a:off x="6616700" y="6031469"/>
            <a:ext cx="317500" cy="366712"/>
          </a:xfrm>
          <a:prstGeom prst="rect">
            <a:avLst/>
          </a:prstGeom>
          <a:noFill/>
          <a:ln w="12700">
            <a:noFill/>
            <a:miter lim="800000"/>
            <a:headEnd/>
            <a:tailEnd/>
          </a:ln>
        </p:spPr>
        <p:txBody>
          <a:bodyPr wrap="none">
            <a:spAutoFit/>
          </a:bodyPr>
          <a:lstStyle/>
          <a:p>
            <a:r>
              <a:rPr lang="en-US" b="1" dirty="0"/>
              <a:t>+</a:t>
            </a:r>
          </a:p>
        </p:txBody>
      </p:sp>
      <p:sp>
        <p:nvSpPr>
          <p:cNvPr id="142" name="Rectangle 141"/>
          <p:cNvSpPr/>
          <p:nvPr/>
        </p:nvSpPr>
        <p:spPr>
          <a:xfrm>
            <a:off x="304800" y="1447800"/>
            <a:ext cx="8534400" cy="4953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501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087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087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087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71" grpId="0" animBg="1"/>
      <p:bldP spid="120872" grpId="0"/>
      <p:bldP spid="12087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9" descr="SLIDE614"/>
          <p:cNvPicPr>
            <a:picLocks noChangeAspect="1" noChangeArrowheads="1"/>
          </p:cNvPicPr>
          <p:nvPr/>
        </p:nvPicPr>
        <p:blipFill>
          <a:blip r:embed="rId2" cstate="print"/>
          <a:srcRect/>
          <a:stretch>
            <a:fillRect/>
          </a:stretch>
        </p:blipFill>
        <p:spPr bwMode="auto">
          <a:xfrm>
            <a:off x="4510088" y="0"/>
            <a:ext cx="4633912" cy="6858000"/>
          </a:xfrm>
          <a:prstGeom prst="rect">
            <a:avLst/>
          </a:prstGeom>
          <a:noFill/>
          <a:ln w="9525">
            <a:noFill/>
            <a:miter lim="800000"/>
            <a:headEnd/>
            <a:tailEnd/>
          </a:ln>
        </p:spPr>
      </p:pic>
      <p:pic>
        <p:nvPicPr>
          <p:cNvPr id="22531" name="Picture 10" descr="SLIDE618"/>
          <p:cNvPicPr>
            <a:picLocks noChangeAspect="1" noChangeArrowheads="1"/>
          </p:cNvPicPr>
          <p:nvPr/>
        </p:nvPicPr>
        <p:blipFill>
          <a:blip r:embed="rId3" cstate="print"/>
          <a:srcRect/>
          <a:stretch>
            <a:fillRect/>
          </a:stretch>
        </p:blipFill>
        <p:spPr bwMode="auto">
          <a:xfrm>
            <a:off x="0" y="3889375"/>
            <a:ext cx="4570413" cy="2968625"/>
          </a:xfrm>
          <a:prstGeom prst="rect">
            <a:avLst/>
          </a:prstGeom>
          <a:noFill/>
          <a:ln w="9525">
            <a:noFill/>
            <a:miter lim="800000"/>
            <a:headEnd/>
            <a:tailEnd/>
          </a:ln>
        </p:spPr>
      </p:pic>
      <p:pic>
        <p:nvPicPr>
          <p:cNvPr id="22532" name="Picture 10" descr="SLIDE_2"/>
          <p:cNvPicPr>
            <a:picLocks noChangeAspect="1" noChangeArrowheads="1"/>
          </p:cNvPicPr>
          <p:nvPr/>
        </p:nvPicPr>
        <p:blipFill>
          <a:blip r:embed="rId4" cstate="print"/>
          <a:srcRect/>
          <a:stretch>
            <a:fillRect/>
          </a:stretch>
        </p:blipFill>
        <p:spPr bwMode="auto">
          <a:xfrm>
            <a:off x="0" y="0"/>
            <a:ext cx="4570413" cy="3886200"/>
          </a:xfrm>
          <a:prstGeom prst="rect">
            <a:avLst/>
          </a:prstGeom>
          <a:noFill/>
          <a:ln w="9525">
            <a:noFill/>
            <a:miter lim="800000"/>
            <a:headEnd/>
            <a:tailEnd/>
          </a:ln>
        </p:spPr>
      </p:pic>
      <p:sp>
        <p:nvSpPr>
          <p:cNvPr id="22533" name="TextBox 4"/>
          <p:cNvSpPr txBox="1">
            <a:spLocks noChangeArrowheads="1"/>
          </p:cNvSpPr>
          <p:nvPr/>
        </p:nvSpPr>
        <p:spPr bwMode="auto">
          <a:xfrm>
            <a:off x="5181600" y="6019800"/>
            <a:ext cx="3416320" cy="369332"/>
          </a:xfrm>
          <a:prstGeom prst="rect">
            <a:avLst/>
          </a:prstGeom>
          <a:solidFill>
            <a:srgbClr val="FFFF00"/>
          </a:solidFill>
          <a:ln w="9525">
            <a:solidFill>
              <a:srgbClr val="0070C0"/>
            </a:solidFill>
            <a:miter lim="800000"/>
            <a:headEnd/>
            <a:tailEnd/>
          </a:ln>
        </p:spPr>
        <p:txBody>
          <a:bodyPr wrap="none">
            <a:spAutoFit/>
          </a:bodyPr>
          <a:lstStyle/>
          <a:p>
            <a:r>
              <a:rPr lang="en-US" dirty="0" err="1" smtClean="0"/>
              <a:t>Aumentando</a:t>
            </a:r>
            <a:r>
              <a:rPr lang="en-US" dirty="0" smtClean="0"/>
              <a:t> </a:t>
            </a:r>
            <a:r>
              <a:rPr lang="en-US" dirty="0" err="1" smtClean="0"/>
              <a:t>presa</a:t>
            </a:r>
            <a:r>
              <a:rPr lang="en-US" dirty="0" smtClean="0"/>
              <a:t> </a:t>
            </a:r>
            <a:r>
              <a:rPr lang="en-US" dirty="0" err="1" smtClean="0"/>
              <a:t>amblificable</a:t>
            </a:r>
            <a:endParaRPr lang="en-US" dirty="0"/>
          </a:p>
        </p:txBody>
      </p:sp>
      <p:sp>
        <p:nvSpPr>
          <p:cNvPr id="22534" name="TextBox 5"/>
          <p:cNvSpPr txBox="1">
            <a:spLocks noChangeArrowheads="1"/>
          </p:cNvSpPr>
          <p:nvPr/>
        </p:nvSpPr>
        <p:spPr bwMode="auto">
          <a:xfrm>
            <a:off x="152400" y="457200"/>
            <a:ext cx="1813317" cy="646331"/>
          </a:xfrm>
          <a:prstGeom prst="rect">
            <a:avLst/>
          </a:prstGeom>
          <a:solidFill>
            <a:srgbClr val="FFFF00"/>
          </a:solidFill>
          <a:ln w="9525">
            <a:solidFill>
              <a:schemeClr val="accent1"/>
            </a:solidFill>
            <a:miter lim="800000"/>
            <a:headEnd/>
            <a:tailEnd/>
          </a:ln>
        </p:spPr>
        <p:txBody>
          <a:bodyPr wrap="none">
            <a:spAutoFit/>
          </a:bodyPr>
          <a:lstStyle/>
          <a:p>
            <a:r>
              <a:rPr lang="en-US" dirty="0" err="1" smtClean="0"/>
              <a:t>Presa</a:t>
            </a:r>
            <a:r>
              <a:rPr lang="en-US" dirty="0" smtClean="0"/>
              <a:t> </a:t>
            </a:r>
            <a:r>
              <a:rPr lang="en-US" dirty="0" err="1" smtClean="0"/>
              <a:t>objetivo</a:t>
            </a:r>
            <a:r>
              <a:rPr lang="en-US" dirty="0" smtClean="0"/>
              <a:t>:</a:t>
            </a:r>
            <a:endParaRPr lang="en-US" dirty="0"/>
          </a:p>
          <a:p>
            <a:r>
              <a:rPr lang="en-US" i="1" dirty="0" err="1" smtClean="0"/>
              <a:t>Mesocriconema</a:t>
            </a:r>
            <a:endParaRPr lang="en-US" i="1" dirty="0"/>
          </a:p>
        </p:txBody>
      </p:sp>
      <p:sp>
        <p:nvSpPr>
          <p:cNvPr id="7" name="TextBox 8"/>
          <p:cNvSpPr txBox="1">
            <a:spLocks noChangeArrowheads="1"/>
          </p:cNvSpPr>
          <p:nvPr/>
        </p:nvSpPr>
        <p:spPr bwMode="auto">
          <a:xfrm>
            <a:off x="7544922" y="6553200"/>
            <a:ext cx="1446678" cy="276999"/>
          </a:xfrm>
          <a:prstGeom prst="rect">
            <a:avLst/>
          </a:prstGeom>
          <a:solidFill>
            <a:schemeClr val="bg1"/>
          </a:solidFill>
          <a:ln w="9525">
            <a:solidFill>
              <a:schemeClr val="tx1"/>
            </a:solidFill>
            <a:miter lim="800000"/>
            <a:headEnd/>
            <a:tailEnd/>
          </a:ln>
        </p:spPr>
        <p:txBody>
          <a:bodyPr wrap="none">
            <a:spAutoFit/>
          </a:bodyPr>
          <a:lstStyle/>
          <a:p>
            <a:r>
              <a:rPr lang="en-US" sz="1200" dirty="0" smtClean="0">
                <a:solidFill>
                  <a:srgbClr val="002060"/>
                </a:solidFill>
              </a:rPr>
              <a:t>Jaffee et al., 1994</a:t>
            </a:r>
            <a:endParaRPr lang="en-US" sz="1200" dirty="0">
              <a:solidFill>
                <a:srgbClr val="002060"/>
              </a:solidFill>
            </a:endParaRPr>
          </a:p>
        </p:txBody>
      </p:sp>
      <p:grpSp>
        <p:nvGrpSpPr>
          <p:cNvPr id="13" name="Group 12"/>
          <p:cNvGrpSpPr/>
          <p:nvPr/>
        </p:nvGrpSpPr>
        <p:grpSpPr>
          <a:xfrm>
            <a:off x="-76200" y="3733800"/>
            <a:ext cx="5123751" cy="3124200"/>
            <a:chOff x="-76200" y="3733800"/>
            <a:chExt cx="5123751" cy="3124200"/>
          </a:xfrm>
        </p:grpSpPr>
        <p:pic>
          <p:nvPicPr>
            <p:cNvPr id="10" name="Picture 8" descr="femaleaphelenchanterior100X"/>
            <p:cNvPicPr>
              <a:picLocks noChangeAspect="1" noChangeArrowheads="1"/>
            </p:cNvPicPr>
            <p:nvPr/>
          </p:nvPicPr>
          <p:blipFill>
            <a:blip r:embed="rId5" cstate="print"/>
            <a:srcRect/>
            <a:stretch>
              <a:fillRect/>
            </a:stretch>
          </p:blipFill>
          <p:spPr bwMode="auto">
            <a:xfrm>
              <a:off x="0" y="3733800"/>
              <a:ext cx="2438682" cy="1828800"/>
            </a:xfrm>
            <a:prstGeom prst="rect">
              <a:avLst/>
            </a:prstGeom>
            <a:noFill/>
            <a:ln w="9525">
              <a:noFill/>
              <a:miter lim="800000"/>
              <a:headEnd/>
              <a:tailEnd/>
            </a:ln>
          </p:spPr>
        </p:pic>
        <p:pic>
          <p:nvPicPr>
            <p:cNvPr id="9" name="Picture 5" descr="femalerhabditis2stoma100X"/>
            <p:cNvPicPr>
              <a:picLocks noChangeAspect="1" noChangeArrowheads="1"/>
            </p:cNvPicPr>
            <p:nvPr/>
          </p:nvPicPr>
          <p:blipFill>
            <a:blip r:embed="rId6" cstate="print"/>
            <a:srcRect/>
            <a:stretch>
              <a:fillRect/>
            </a:stretch>
          </p:blipFill>
          <p:spPr bwMode="auto">
            <a:xfrm>
              <a:off x="-76200" y="5029200"/>
              <a:ext cx="2438683" cy="1828800"/>
            </a:xfrm>
            <a:prstGeom prst="rect">
              <a:avLst/>
            </a:prstGeom>
            <a:noFill/>
            <a:ln w="9525">
              <a:noFill/>
              <a:miter lim="800000"/>
              <a:headEnd/>
              <a:tailEnd/>
            </a:ln>
          </p:spPr>
        </p:pic>
        <p:pic>
          <p:nvPicPr>
            <p:cNvPr id="11" name="Picture 7" descr="malepanaganterior100X"/>
            <p:cNvPicPr>
              <a:picLocks noChangeAspect="1" noChangeArrowheads="1"/>
            </p:cNvPicPr>
            <p:nvPr/>
          </p:nvPicPr>
          <p:blipFill>
            <a:blip r:embed="rId7" cstate="print"/>
            <a:srcRect/>
            <a:stretch>
              <a:fillRect/>
            </a:stretch>
          </p:blipFill>
          <p:spPr bwMode="auto">
            <a:xfrm>
              <a:off x="2362200" y="5029200"/>
              <a:ext cx="2438682" cy="1828800"/>
            </a:xfrm>
            <a:prstGeom prst="rect">
              <a:avLst/>
            </a:prstGeom>
            <a:noFill/>
            <a:ln w="9525">
              <a:noFill/>
              <a:miter lim="800000"/>
              <a:headEnd/>
              <a:tailEnd/>
            </a:ln>
          </p:spPr>
        </p:pic>
        <p:sp>
          <p:nvSpPr>
            <p:cNvPr id="12" name="TextBox 5"/>
            <p:cNvSpPr txBox="1">
              <a:spLocks noChangeArrowheads="1"/>
            </p:cNvSpPr>
            <p:nvPr/>
          </p:nvSpPr>
          <p:spPr bwMode="auto">
            <a:xfrm>
              <a:off x="2362200" y="3886200"/>
              <a:ext cx="2685351" cy="1200329"/>
            </a:xfrm>
            <a:prstGeom prst="rect">
              <a:avLst/>
            </a:prstGeom>
            <a:solidFill>
              <a:srgbClr val="FFFF00"/>
            </a:solidFill>
            <a:ln w="9525">
              <a:solidFill>
                <a:schemeClr val="accent1"/>
              </a:solidFill>
              <a:miter lim="800000"/>
              <a:headEnd/>
              <a:tailEnd/>
            </a:ln>
          </p:spPr>
          <p:txBody>
            <a:bodyPr wrap="none">
              <a:spAutoFit/>
            </a:bodyPr>
            <a:lstStyle/>
            <a:p>
              <a:r>
                <a:rPr lang="en-US" dirty="0" err="1" smtClean="0"/>
                <a:t>Presa</a:t>
              </a:r>
              <a:r>
                <a:rPr lang="en-US" dirty="0" smtClean="0"/>
                <a:t> </a:t>
              </a:r>
              <a:r>
                <a:rPr lang="en-US" dirty="0" err="1" smtClean="0"/>
                <a:t>amplificable</a:t>
              </a:r>
              <a:r>
                <a:rPr lang="en-US" dirty="0" smtClean="0"/>
                <a:t>:  </a:t>
              </a:r>
            </a:p>
            <a:p>
              <a:r>
                <a:rPr lang="en-US" dirty="0" err="1" smtClean="0"/>
                <a:t>Nematodos</a:t>
              </a:r>
              <a:r>
                <a:rPr lang="en-US" dirty="0" smtClean="0"/>
                <a:t> </a:t>
              </a:r>
              <a:r>
                <a:rPr lang="en-US" dirty="0" err="1" smtClean="0"/>
                <a:t>bacterivoros</a:t>
              </a:r>
              <a:endParaRPr lang="en-US" dirty="0" smtClean="0"/>
            </a:p>
            <a:p>
              <a:r>
                <a:rPr lang="en-US" dirty="0" smtClean="0"/>
                <a:t>y </a:t>
              </a:r>
              <a:r>
                <a:rPr lang="en-US" dirty="0" err="1" smtClean="0"/>
                <a:t>fungivoros</a:t>
              </a:r>
              <a:r>
                <a:rPr lang="en-US" dirty="0" smtClean="0"/>
                <a:t> </a:t>
              </a:r>
            </a:p>
            <a:p>
              <a:endParaRPr lang="en-US" dirty="0"/>
            </a:p>
          </p:txBody>
        </p:sp>
      </p:grpSp>
      <p:grpSp>
        <p:nvGrpSpPr>
          <p:cNvPr id="20" name="Group 19"/>
          <p:cNvGrpSpPr/>
          <p:nvPr/>
        </p:nvGrpSpPr>
        <p:grpSpPr>
          <a:xfrm>
            <a:off x="5181600" y="685800"/>
            <a:ext cx="3305616" cy="5257800"/>
            <a:chOff x="5181600" y="1600200"/>
            <a:chExt cx="3305616" cy="5257800"/>
          </a:xfrm>
        </p:grpSpPr>
        <p:pic>
          <p:nvPicPr>
            <p:cNvPr id="15" name="Picture 8" descr="http://plpnemweb.ucdavis.edu/nemaplex/images/antago29.jpg"/>
            <p:cNvPicPr>
              <a:picLocks noChangeAspect="1" noChangeArrowheads="1"/>
            </p:cNvPicPr>
            <p:nvPr/>
          </p:nvPicPr>
          <p:blipFill>
            <a:blip r:embed="rId8" cstate="print"/>
            <a:srcRect/>
            <a:stretch>
              <a:fillRect/>
            </a:stretch>
          </p:blipFill>
          <p:spPr bwMode="auto">
            <a:xfrm>
              <a:off x="5181600" y="3548278"/>
              <a:ext cx="3291840" cy="3309722"/>
            </a:xfrm>
            <a:prstGeom prst="rect">
              <a:avLst/>
            </a:prstGeom>
            <a:noFill/>
            <a:ln w="9525">
              <a:noFill/>
              <a:miter lim="800000"/>
              <a:headEnd/>
              <a:tailEnd/>
            </a:ln>
          </p:spPr>
        </p:pic>
        <p:pic>
          <p:nvPicPr>
            <p:cNvPr id="18" name="Picture 6" descr="http://plpnemweb.ucdavis.edu/nemaplex/images/antago7.jpg"/>
            <p:cNvPicPr>
              <a:picLocks noChangeAspect="1" noChangeArrowheads="1"/>
            </p:cNvPicPr>
            <p:nvPr/>
          </p:nvPicPr>
          <p:blipFill>
            <a:blip r:embed="rId9" cstate="print"/>
            <a:srcRect/>
            <a:stretch>
              <a:fillRect/>
            </a:stretch>
          </p:blipFill>
          <p:spPr bwMode="auto">
            <a:xfrm>
              <a:off x="5181600" y="1600200"/>
              <a:ext cx="3305616" cy="1920240"/>
            </a:xfrm>
            <a:prstGeom prst="rect">
              <a:avLst/>
            </a:prstGeom>
            <a:noFill/>
            <a:ln w="9525">
              <a:noFill/>
              <a:miter lim="800000"/>
              <a:headEnd/>
              <a:tailEnd/>
            </a:ln>
          </p:spPr>
        </p:pic>
        <p:sp>
          <p:nvSpPr>
            <p:cNvPr id="19" name="TextBox 5"/>
            <p:cNvSpPr txBox="1">
              <a:spLocks noChangeArrowheads="1"/>
            </p:cNvSpPr>
            <p:nvPr/>
          </p:nvSpPr>
          <p:spPr bwMode="auto">
            <a:xfrm>
              <a:off x="5181600" y="3520440"/>
              <a:ext cx="2621230" cy="646331"/>
            </a:xfrm>
            <a:prstGeom prst="rect">
              <a:avLst/>
            </a:prstGeom>
            <a:solidFill>
              <a:srgbClr val="FFFF00"/>
            </a:solidFill>
            <a:ln w="9525">
              <a:solidFill>
                <a:schemeClr val="accent1"/>
              </a:solidFill>
              <a:miter lim="800000"/>
              <a:headEnd/>
              <a:tailEnd/>
            </a:ln>
          </p:spPr>
          <p:txBody>
            <a:bodyPr wrap="none">
              <a:spAutoFit/>
            </a:bodyPr>
            <a:lstStyle/>
            <a:p>
              <a:r>
                <a:rPr lang="en-US" dirty="0" err="1" smtClean="0"/>
                <a:t>Depredador</a:t>
              </a:r>
              <a:r>
                <a:rPr lang="en-US" dirty="0" smtClean="0"/>
                <a:t> </a:t>
              </a:r>
              <a:r>
                <a:rPr lang="en-US" dirty="0" err="1" smtClean="0"/>
                <a:t>en</a:t>
              </a:r>
              <a:r>
                <a:rPr lang="en-US" dirty="0" smtClean="0"/>
                <a:t> </a:t>
              </a:r>
              <a:r>
                <a:rPr lang="en-US" dirty="0" err="1" smtClean="0"/>
                <a:t>común</a:t>
              </a:r>
              <a:r>
                <a:rPr lang="en-US" dirty="0" smtClean="0"/>
                <a:t>:</a:t>
              </a:r>
              <a:endParaRPr lang="en-US" dirty="0"/>
            </a:p>
            <a:p>
              <a:r>
                <a:rPr lang="en-US" i="1" dirty="0" err="1" smtClean="0"/>
                <a:t>Hirsutella</a:t>
              </a:r>
              <a:r>
                <a:rPr lang="en-US" i="1" dirty="0" smtClean="0"/>
                <a:t> </a:t>
              </a:r>
              <a:r>
                <a:rPr lang="en-US" i="1" dirty="0" err="1" smtClean="0"/>
                <a:t>rhossiliensis</a:t>
              </a:r>
              <a:endParaRPr lang="en-US" i="1" dirty="0"/>
            </a:p>
          </p:txBody>
        </p:sp>
      </p:grpSp>
    </p:spTree>
    <p:extLst>
      <p:ext uri="{BB962C8B-B14F-4D97-AF65-F5344CB8AC3E}">
        <p14:creationId xmlns:p14="http://schemas.microsoft.com/office/powerpoint/2010/main" val="239494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879475" y="2711450"/>
            <a:ext cx="1143000" cy="6096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44035" name="Rectangle 3"/>
          <p:cNvSpPr>
            <a:spLocks noChangeArrowheads="1"/>
          </p:cNvSpPr>
          <p:nvPr/>
        </p:nvSpPr>
        <p:spPr bwMode="auto">
          <a:xfrm>
            <a:off x="2403475" y="2711450"/>
            <a:ext cx="1143000" cy="6096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44036" name="Rectangle 4"/>
          <p:cNvSpPr>
            <a:spLocks noChangeArrowheads="1"/>
          </p:cNvSpPr>
          <p:nvPr/>
        </p:nvSpPr>
        <p:spPr bwMode="auto">
          <a:xfrm>
            <a:off x="3889375" y="2711450"/>
            <a:ext cx="1143000" cy="6096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44037" name="Rectangle 5"/>
          <p:cNvSpPr>
            <a:spLocks noChangeArrowheads="1"/>
          </p:cNvSpPr>
          <p:nvPr/>
        </p:nvSpPr>
        <p:spPr bwMode="auto">
          <a:xfrm>
            <a:off x="5451475" y="2711450"/>
            <a:ext cx="1143000" cy="6096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44038" name="Rectangle 6"/>
          <p:cNvSpPr>
            <a:spLocks noChangeArrowheads="1"/>
          </p:cNvSpPr>
          <p:nvPr/>
        </p:nvSpPr>
        <p:spPr bwMode="auto">
          <a:xfrm>
            <a:off x="6975475" y="2711450"/>
            <a:ext cx="1143000" cy="6096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44039" name="Line 7"/>
          <p:cNvSpPr>
            <a:spLocks noChangeShapeType="1"/>
          </p:cNvSpPr>
          <p:nvPr/>
        </p:nvSpPr>
        <p:spPr bwMode="auto">
          <a:xfrm>
            <a:off x="1412875" y="3854450"/>
            <a:ext cx="6172200" cy="0"/>
          </a:xfrm>
          <a:prstGeom prst="line">
            <a:avLst/>
          </a:prstGeom>
          <a:noFill/>
          <a:ln w="9525">
            <a:solidFill>
              <a:schemeClr val="tx1"/>
            </a:solidFill>
            <a:round/>
            <a:headEnd/>
            <a:tailEnd/>
          </a:ln>
          <a:effectLst/>
        </p:spPr>
        <p:txBody>
          <a:bodyPr wrap="none" anchor="ctr"/>
          <a:lstStyle/>
          <a:p>
            <a:endParaRPr lang="en-US"/>
          </a:p>
        </p:txBody>
      </p:sp>
      <p:sp>
        <p:nvSpPr>
          <p:cNvPr id="44040" name="Line 8"/>
          <p:cNvSpPr>
            <a:spLocks noChangeShapeType="1"/>
          </p:cNvSpPr>
          <p:nvPr/>
        </p:nvSpPr>
        <p:spPr bwMode="auto">
          <a:xfrm flipH="1" flipV="1">
            <a:off x="1417638" y="3625850"/>
            <a:ext cx="0" cy="228600"/>
          </a:xfrm>
          <a:prstGeom prst="line">
            <a:avLst/>
          </a:prstGeom>
          <a:noFill/>
          <a:ln w="9525">
            <a:solidFill>
              <a:schemeClr val="tx1"/>
            </a:solidFill>
            <a:round/>
            <a:headEnd/>
            <a:tailEnd/>
          </a:ln>
          <a:effectLst/>
        </p:spPr>
        <p:txBody>
          <a:bodyPr wrap="none" anchor="ctr"/>
          <a:lstStyle/>
          <a:p>
            <a:endParaRPr lang="en-US"/>
          </a:p>
        </p:txBody>
      </p:sp>
      <p:sp>
        <p:nvSpPr>
          <p:cNvPr id="44041" name="Line 9"/>
          <p:cNvSpPr>
            <a:spLocks noChangeShapeType="1"/>
          </p:cNvSpPr>
          <p:nvPr/>
        </p:nvSpPr>
        <p:spPr bwMode="auto">
          <a:xfrm flipH="1" flipV="1">
            <a:off x="2941638" y="3625850"/>
            <a:ext cx="0" cy="228600"/>
          </a:xfrm>
          <a:prstGeom prst="line">
            <a:avLst/>
          </a:prstGeom>
          <a:noFill/>
          <a:ln w="9525">
            <a:solidFill>
              <a:schemeClr val="tx1"/>
            </a:solidFill>
            <a:round/>
            <a:headEnd/>
            <a:tailEnd/>
          </a:ln>
          <a:effectLst/>
        </p:spPr>
        <p:txBody>
          <a:bodyPr wrap="none" anchor="ctr"/>
          <a:lstStyle/>
          <a:p>
            <a:endParaRPr lang="en-US"/>
          </a:p>
        </p:txBody>
      </p:sp>
      <p:sp>
        <p:nvSpPr>
          <p:cNvPr id="44042" name="Line 10"/>
          <p:cNvSpPr>
            <a:spLocks noChangeShapeType="1"/>
          </p:cNvSpPr>
          <p:nvPr/>
        </p:nvSpPr>
        <p:spPr bwMode="auto">
          <a:xfrm flipH="1" flipV="1">
            <a:off x="4427538" y="3625850"/>
            <a:ext cx="0" cy="228600"/>
          </a:xfrm>
          <a:prstGeom prst="line">
            <a:avLst/>
          </a:prstGeom>
          <a:noFill/>
          <a:ln w="9525">
            <a:solidFill>
              <a:schemeClr val="tx1"/>
            </a:solidFill>
            <a:round/>
            <a:headEnd/>
            <a:tailEnd/>
          </a:ln>
          <a:effectLst/>
        </p:spPr>
        <p:txBody>
          <a:bodyPr wrap="none" anchor="ctr"/>
          <a:lstStyle/>
          <a:p>
            <a:endParaRPr lang="en-US"/>
          </a:p>
        </p:txBody>
      </p:sp>
      <p:sp>
        <p:nvSpPr>
          <p:cNvPr id="44043" name="Line 11"/>
          <p:cNvSpPr>
            <a:spLocks noChangeShapeType="1"/>
          </p:cNvSpPr>
          <p:nvPr/>
        </p:nvSpPr>
        <p:spPr bwMode="auto">
          <a:xfrm flipH="1" flipV="1">
            <a:off x="5989638" y="3625850"/>
            <a:ext cx="0" cy="228600"/>
          </a:xfrm>
          <a:prstGeom prst="line">
            <a:avLst/>
          </a:prstGeom>
          <a:noFill/>
          <a:ln w="9525">
            <a:solidFill>
              <a:schemeClr val="tx1"/>
            </a:solidFill>
            <a:round/>
            <a:headEnd/>
            <a:tailEnd/>
          </a:ln>
          <a:effectLst/>
        </p:spPr>
        <p:txBody>
          <a:bodyPr wrap="none" anchor="ctr"/>
          <a:lstStyle/>
          <a:p>
            <a:endParaRPr lang="en-US"/>
          </a:p>
        </p:txBody>
      </p:sp>
      <p:sp>
        <p:nvSpPr>
          <p:cNvPr id="44044" name="Line 12"/>
          <p:cNvSpPr>
            <a:spLocks noChangeShapeType="1"/>
          </p:cNvSpPr>
          <p:nvPr/>
        </p:nvSpPr>
        <p:spPr bwMode="auto">
          <a:xfrm flipH="1" flipV="1">
            <a:off x="7513638" y="3625850"/>
            <a:ext cx="0" cy="228600"/>
          </a:xfrm>
          <a:prstGeom prst="line">
            <a:avLst/>
          </a:prstGeom>
          <a:noFill/>
          <a:ln w="9525">
            <a:solidFill>
              <a:schemeClr val="tx1"/>
            </a:solidFill>
            <a:round/>
            <a:headEnd/>
            <a:tailEnd/>
          </a:ln>
          <a:effectLst/>
        </p:spPr>
        <p:txBody>
          <a:bodyPr wrap="none" anchor="ctr"/>
          <a:lstStyle/>
          <a:p>
            <a:endParaRPr lang="en-US"/>
          </a:p>
        </p:txBody>
      </p:sp>
      <p:sp>
        <p:nvSpPr>
          <p:cNvPr id="44045" name="Text Box 13"/>
          <p:cNvSpPr txBox="1">
            <a:spLocks noChangeArrowheads="1"/>
          </p:cNvSpPr>
          <p:nvPr/>
        </p:nvSpPr>
        <p:spPr bwMode="auto">
          <a:xfrm>
            <a:off x="1268413" y="3321050"/>
            <a:ext cx="296862" cy="336550"/>
          </a:xfrm>
          <a:prstGeom prst="rect">
            <a:avLst/>
          </a:prstGeom>
          <a:noFill/>
          <a:ln w="9525">
            <a:noFill/>
            <a:miter lim="800000"/>
            <a:headEnd/>
            <a:tailEnd/>
          </a:ln>
          <a:effectLst/>
        </p:spPr>
        <p:txBody>
          <a:bodyPr wrap="none">
            <a:spAutoFit/>
          </a:bodyPr>
          <a:lstStyle/>
          <a:p>
            <a:pPr eaLnBrk="0" hangingPunct="0"/>
            <a:r>
              <a:rPr lang="en-US" sz="1600" i="0"/>
              <a:t>1</a:t>
            </a:r>
          </a:p>
        </p:txBody>
      </p:sp>
      <p:sp>
        <p:nvSpPr>
          <p:cNvPr id="44046" name="Text Box 14"/>
          <p:cNvSpPr txBox="1">
            <a:spLocks noChangeArrowheads="1"/>
          </p:cNvSpPr>
          <p:nvPr/>
        </p:nvSpPr>
        <p:spPr bwMode="auto">
          <a:xfrm>
            <a:off x="2792413" y="3321050"/>
            <a:ext cx="296862" cy="336550"/>
          </a:xfrm>
          <a:prstGeom prst="rect">
            <a:avLst/>
          </a:prstGeom>
          <a:noFill/>
          <a:ln w="9525">
            <a:noFill/>
            <a:miter lim="800000"/>
            <a:headEnd/>
            <a:tailEnd/>
          </a:ln>
          <a:effectLst/>
        </p:spPr>
        <p:txBody>
          <a:bodyPr wrap="none">
            <a:spAutoFit/>
          </a:bodyPr>
          <a:lstStyle/>
          <a:p>
            <a:pPr eaLnBrk="0" hangingPunct="0"/>
            <a:r>
              <a:rPr lang="en-US" sz="1600" i="0"/>
              <a:t>2</a:t>
            </a:r>
          </a:p>
        </p:txBody>
      </p:sp>
      <p:sp>
        <p:nvSpPr>
          <p:cNvPr id="44047" name="Text Box 15"/>
          <p:cNvSpPr txBox="1">
            <a:spLocks noChangeArrowheads="1"/>
          </p:cNvSpPr>
          <p:nvPr/>
        </p:nvSpPr>
        <p:spPr bwMode="auto">
          <a:xfrm>
            <a:off x="4278313" y="3321050"/>
            <a:ext cx="296862" cy="336550"/>
          </a:xfrm>
          <a:prstGeom prst="rect">
            <a:avLst/>
          </a:prstGeom>
          <a:noFill/>
          <a:ln w="9525">
            <a:noFill/>
            <a:miter lim="800000"/>
            <a:headEnd/>
            <a:tailEnd/>
          </a:ln>
          <a:effectLst/>
        </p:spPr>
        <p:txBody>
          <a:bodyPr wrap="none">
            <a:spAutoFit/>
          </a:bodyPr>
          <a:lstStyle/>
          <a:p>
            <a:pPr eaLnBrk="0" hangingPunct="0"/>
            <a:r>
              <a:rPr lang="en-US" sz="1600" i="0"/>
              <a:t>3</a:t>
            </a:r>
          </a:p>
        </p:txBody>
      </p:sp>
      <p:sp>
        <p:nvSpPr>
          <p:cNvPr id="44048" name="Text Box 16"/>
          <p:cNvSpPr txBox="1">
            <a:spLocks noChangeArrowheads="1"/>
          </p:cNvSpPr>
          <p:nvPr/>
        </p:nvSpPr>
        <p:spPr bwMode="auto">
          <a:xfrm>
            <a:off x="5840413" y="3321050"/>
            <a:ext cx="296862" cy="336550"/>
          </a:xfrm>
          <a:prstGeom prst="rect">
            <a:avLst/>
          </a:prstGeom>
          <a:noFill/>
          <a:ln w="9525">
            <a:noFill/>
            <a:miter lim="800000"/>
            <a:headEnd/>
            <a:tailEnd/>
          </a:ln>
          <a:effectLst/>
        </p:spPr>
        <p:txBody>
          <a:bodyPr wrap="none">
            <a:spAutoFit/>
          </a:bodyPr>
          <a:lstStyle/>
          <a:p>
            <a:pPr eaLnBrk="0" hangingPunct="0"/>
            <a:r>
              <a:rPr lang="en-US" sz="1600" i="0"/>
              <a:t>4</a:t>
            </a:r>
          </a:p>
        </p:txBody>
      </p:sp>
      <p:sp>
        <p:nvSpPr>
          <p:cNvPr id="44049" name="Text Box 17"/>
          <p:cNvSpPr txBox="1">
            <a:spLocks noChangeArrowheads="1"/>
          </p:cNvSpPr>
          <p:nvPr/>
        </p:nvSpPr>
        <p:spPr bwMode="auto">
          <a:xfrm>
            <a:off x="7364413" y="3321050"/>
            <a:ext cx="296862" cy="336550"/>
          </a:xfrm>
          <a:prstGeom prst="rect">
            <a:avLst/>
          </a:prstGeom>
          <a:noFill/>
          <a:ln w="9525">
            <a:noFill/>
            <a:miter lim="800000"/>
            <a:headEnd/>
            <a:tailEnd/>
          </a:ln>
          <a:effectLst/>
        </p:spPr>
        <p:txBody>
          <a:bodyPr wrap="none">
            <a:spAutoFit/>
          </a:bodyPr>
          <a:lstStyle/>
          <a:p>
            <a:pPr eaLnBrk="0" hangingPunct="0"/>
            <a:r>
              <a:rPr lang="en-US" sz="1600" i="0"/>
              <a:t>5</a:t>
            </a:r>
          </a:p>
        </p:txBody>
      </p:sp>
      <p:sp>
        <p:nvSpPr>
          <p:cNvPr id="44050" name="Line 18"/>
          <p:cNvSpPr>
            <a:spLocks noChangeShapeType="1"/>
          </p:cNvSpPr>
          <p:nvPr/>
        </p:nvSpPr>
        <p:spPr bwMode="auto">
          <a:xfrm flipH="1">
            <a:off x="879475" y="2193925"/>
            <a:ext cx="1981200" cy="0"/>
          </a:xfrm>
          <a:prstGeom prst="line">
            <a:avLst/>
          </a:prstGeom>
          <a:noFill/>
          <a:ln w="9525">
            <a:solidFill>
              <a:schemeClr val="tx1"/>
            </a:solidFill>
            <a:round/>
            <a:headEnd/>
            <a:tailEnd type="stealth" w="lg" len="med"/>
          </a:ln>
          <a:effectLst/>
        </p:spPr>
        <p:txBody>
          <a:bodyPr wrap="none" anchor="ctr"/>
          <a:lstStyle/>
          <a:p>
            <a:endParaRPr lang="en-US"/>
          </a:p>
        </p:txBody>
      </p:sp>
      <p:grpSp>
        <p:nvGrpSpPr>
          <p:cNvPr id="2" name="Group 27"/>
          <p:cNvGrpSpPr>
            <a:grpSpLocks/>
          </p:cNvGrpSpPr>
          <p:nvPr/>
        </p:nvGrpSpPr>
        <p:grpSpPr bwMode="auto">
          <a:xfrm>
            <a:off x="0" y="4191000"/>
            <a:ext cx="1676400" cy="2667000"/>
            <a:chOff x="2898" y="2208"/>
            <a:chExt cx="1154" cy="1968"/>
          </a:xfrm>
        </p:grpSpPr>
        <p:pic>
          <p:nvPicPr>
            <p:cNvPr id="44060" name="Picture 28" descr="Curren1"/>
            <p:cNvPicPr>
              <a:picLocks noChangeAspect="1" noChangeArrowheads="1"/>
            </p:cNvPicPr>
            <p:nvPr/>
          </p:nvPicPr>
          <p:blipFill>
            <a:blip r:embed="rId3" cstate="print"/>
            <a:srcRect/>
            <a:stretch>
              <a:fillRect/>
            </a:stretch>
          </p:blipFill>
          <p:spPr bwMode="auto">
            <a:xfrm>
              <a:off x="2898" y="2208"/>
              <a:ext cx="1154" cy="1968"/>
            </a:xfrm>
            <a:prstGeom prst="rect">
              <a:avLst/>
            </a:prstGeom>
            <a:noFill/>
          </p:spPr>
        </p:pic>
        <p:sp>
          <p:nvSpPr>
            <p:cNvPr id="44061" name="Text Box 29"/>
            <p:cNvSpPr txBox="1">
              <a:spLocks noChangeArrowheads="1"/>
            </p:cNvSpPr>
            <p:nvPr/>
          </p:nvSpPr>
          <p:spPr bwMode="auto">
            <a:xfrm>
              <a:off x="3059" y="3818"/>
              <a:ext cx="909" cy="337"/>
            </a:xfrm>
            <a:prstGeom prst="rect">
              <a:avLst/>
            </a:prstGeom>
            <a:noFill/>
            <a:ln w="9525">
              <a:noFill/>
              <a:miter lim="800000"/>
              <a:headEnd/>
              <a:tailEnd/>
            </a:ln>
            <a:effectLst/>
          </p:spPr>
          <p:txBody>
            <a:bodyPr wrap="none">
              <a:spAutoFit/>
            </a:bodyPr>
            <a:lstStyle/>
            <a:p>
              <a:pPr eaLnBrk="0" hangingPunct="0"/>
              <a:r>
                <a:rPr lang="en-US" sz="2400" i="0">
                  <a:solidFill>
                    <a:schemeClr val="bg1"/>
                  </a:solidFill>
                </a:rPr>
                <a:t>Bongers</a:t>
              </a:r>
            </a:p>
          </p:txBody>
        </p:sp>
      </p:grpSp>
      <p:sp>
        <p:nvSpPr>
          <p:cNvPr id="44063" name="Text Box 31"/>
          <p:cNvSpPr txBox="1">
            <a:spLocks noChangeArrowheads="1"/>
          </p:cNvSpPr>
          <p:nvPr/>
        </p:nvSpPr>
        <p:spPr bwMode="auto">
          <a:xfrm>
            <a:off x="7928849" y="6504801"/>
            <a:ext cx="1181734" cy="276999"/>
          </a:xfrm>
          <a:prstGeom prst="rect">
            <a:avLst/>
          </a:prstGeom>
          <a:noFill/>
          <a:ln w="9525">
            <a:solidFill>
              <a:srgbClr val="000000"/>
            </a:solidFill>
            <a:miter lim="800000"/>
            <a:headEnd/>
            <a:tailEnd/>
          </a:ln>
          <a:effectLst/>
        </p:spPr>
        <p:txBody>
          <a:bodyPr wrap="none">
            <a:spAutoFit/>
          </a:bodyPr>
          <a:lstStyle/>
          <a:p>
            <a:pPr eaLnBrk="0" hangingPunct="0"/>
            <a:r>
              <a:rPr lang="en-US" sz="1200" i="0"/>
              <a:t>Bongers, 1990</a:t>
            </a:r>
          </a:p>
        </p:txBody>
      </p:sp>
      <p:sp>
        <p:nvSpPr>
          <p:cNvPr id="44064" name="Rectangle 32"/>
          <p:cNvSpPr>
            <a:spLocks noChangeArrowheads="1"/>
          </p:cNvSpPr>
          <p:nvPr/>
        </p:nvSpPr>
        <p:spPr bwMode="auto">
          <a:xfrm>
            <a:off x="0" y="3267075"/>
            <a:ext cx="9144000" cy="0"/>
          </a:xfrm>
          <a:prstGeom prst="rect">
            <a:avLst/>
          </a:prstGeom>
          <a:noFill/>
          <a:ln w="9525">
            <a:noFill/>
            <a:miter lim="800000"/>
            <a:headEnd/>
            <a:tailEnd/>
          </a:ln>
          <a:effectLst/>
        </p:spPr>
        <p:txBody>
          <a:bodyPr wrap="none" anchor="ctr">
            <a:spAutoFit/>
          </a:bodyPr>
          <a:lstStyle/>
          <a:p>
            <a:endParaRPr lang="en-US"/>
          </a:p>
        </p:txBody>
      </p:sp>
      <p:sp>
        <p:nvSpPr>
          <p:cNvPr id="44065" name="Rectangle 33"/>
          <p:cNvSpPr>
            <a:spLocks noChangeArrowheads="1"/>
          </p:cNvSpPr>
          <p:nvPr/>
        </p:nvSpPr>
        <p:spPr bwMode="auto">
          <a:xfrm>
            <a:off x="0" y="3267075"/>
            <a:ext cx="9144000" cy="0"/>
          </a:xfrm>
          <a:prstGeom prst="rect">
            <a:avLst/>
          </a:prstGeom>
          <a:noFill/>
          <a:ln w="9525">
            <a:noFill/>
            <a:miter lim="800000"/>
            <a:headEnd/>
            <a:tailEnd/>
          </a:ln>
          <a:effectLst/>
        </p:spPr>
        <p:txBody>
          <a:bodyPr anchor="ctr">
            <a:spAutoFit/>
          </a:bodyPr>
          <a:lstStyle/>
          <a:p>
            <a:endParaRPr lang="en-US"/>
          </a:p>
        </p:txBody>
      </p:sp>
      <p:sp>
        <p:nvSpPr>
          <p:cNvPr id="44069" name="Rectangle 37"/>
          <p:cNvSpPr>
            <a:spLocks noChangeArrowheads="1"/>
          </p:cNvSpPr>
          <p:nvPr/>
        </p:nvSpPr>
        <p:spPr bwMode="auto">
          <a:xfrm>
            <a:off x="0" y="0"/>
            <a:ext cx="9144000" cy="0"/>
          </a:xfrm>
          <a:prstGeom prst="rect">
            <a:avLst/>
          </a:prstGeom>
          <a:noFill/>
          <a:ln w="9525">
            <a:noFill/>
            <a:miter lim="800000"/>
            <a:headEnd/>
            <a:tailEnd/>
          </a:ln>
          <a:effectLst/>
        </p:spPr>
        <p:txBody>
          <a:bodyPr anchor="ctr">
            <a:spAutoFit/>
          </a:bodyPr>
          <a:lstStyle/>
          <a:p>
            <a:endParaRPr lang="en-US"/>
          </a:p>
        </p:txBody>
      </p:sp>
      <p:sp>
        <p:nvSpPr>
          <p:cNvPr id="44070" name="Line 38"/>
          <p:cNvSpPr>
            <a:spLocks noChangeShapeType="1"/>
          </p:cNvSpPr>
          <p:nvPr/>
        </p:nvSpPr>
        <p:spPr bwMode="auto">
          <a:xfrm>
            <a:off x="2971800" y="1752600"/>
            <a:ext cx="0" cy="2514600"/>
          </a:xfrm>
          <a:prstGeom prst="line">
            <a:avLst/>
          </a:prstGeom>
          <a:noFill/>
          <a:ln w="38100">
            <a:solidFill>
              <a:srgbClr val="FF0000"/>
            </a:solidFill>
            <a:round/>
            <a:headEnd/>
            <a:tailEnd/>
          </a:ln>
          <a:effectLst/>
        </p:spPr>
        <p:txBody>
          <a:bodyPr/>
          <a:lstStyle/>
          <a:p>
            <a:endParaRPr lang="en-US"/>
          </a:p>
        </p:txBody>
      </p:sp>
      <p:sp>
        <p:nvSpPr>
          <p:cNvPr id="44071" name="Line 39"/>
          <p:cNvSpPr>
            <a:spLocks noChangeShapeType="1"/>
          </p:cNvSpPr>
          <p:nvPr/>
        </p:nvSpPr>
        <p:spPr bwMode="auto">
          <a:xfrm>
            <a:off x="3048000" y="2193925"/>
            <a:ext cx="4953000" cy="0"/>
          </a:xfrm>
          <a:prstGeom prst="line">
            <a:avLst/>
          </a:prstGeom>
          <a:noFill/>
          <a:ln w="9525">
            <a:solidFill>
              <a:schemeClr val="tx1"/>
            </a:solidFill>
            <a:round/>
            <a:headEnd/>
            <a:tailEnd type="stealth" w="lg" len="med"/>
          </a:ln>
          <a:effectLst/>
        </p:spPr>
        <p:txBody>
          <a:bodyPr/>
          <a:lstStyle/>
          <a:p>
            <a:endParaRPr lang="en-US"/>
          </a:p>
        </p:txBody>
      </p:sp>
      <p:sp>
        <p:nvSpPr>
          <p:cNvPr id="38" name="Text Box 30"/>
          <p:cNvSpPr txBox="1">
            <a:spLocks noChangeArrowheads="1"/>
          </p:cNvSpPr>
          <p:nvPr/>
        </p:nvSpPr>
        <p:spPr bwMode="auto">
          <a:xfrm>
            <a:off x="2057400" y="152400"/>
            <a:ext cx="5577168" cy="461665"/>
          </a:xfrm>
          <a:prstGeom prst="rect">
            <a:avLst/>
          </a:prstGeom>
          <a:noFill/>
          <a:ln w="9525">
            <a:noFill/>
            <a:miter lim="800000"/>
            <a:headEnd/>
            <a:tailEnd/>
          </a:ln>
          <a:effectLst/>
        </p:spPr>
        <p:txBody>
          <a:bodyPr wrap="none">
            <a:spAutoFit/>
          </a:bodyPr>
          <a:lstStyle/>
          <a:p>
            <a:r>
              <a:rPr lang="es-ES" sz="2400" dirty="0" smtClean="0"/>
              <a:t>Clasificación por </a:t>
            </a:r>
            <a:r>
              <a:rPr lang="en-US" sz="2400" dirty="0" err="1" smtClean="0"/>
              <a:t>Gremios</a:t>
            </a:r>
            <a:r>
              <a:rPr lang="en-US" sz="2400" dirty="0" smtClean="0"/>
              <a:t> </a:t>
            </a:r>
            <a:r>
              <a:rPr lang="en-US" sz="2400" dirty="0" err="1" smtClean="0"/>
              <a:t>Estructurales</a:t>
            </a:r>
            <a:endParaRPr lang="en-US" sz="2400" dirty="0"/>
          </a:p>
        </p:txBody>
      </p:sp>
      <p:sp>
        <p:nvSpPr>
          <p:cNvPr id="40" name="Text Box 20"/>
          <p:cNvSpPr txBox="1">
            <a:spLocks noChangeArrowheads="1"/>
          </p:cNvSpPr>
          <p:nvPr/>
        </p:nvSpPr>
        <p:spPr bwMode="auto">
          <a:xfrm>
            <a:off x="1006475" y="1768475"/>
            <a:ext cx="1447832" cy="307777"/>
          </a:xfrm>
          <a:prstGeom prst="rect">
            <a:avLst/>
          </a:prstGeom>
          <a:noFill/>
          <a:ln w="9525">
            <a:noFill/>
            <a:miter lim="800000"/>
            <a:headEnd/>
            <a:tailEnd/>
          </a:ln>
          <a:effectLst/>
        </p:spPr>
        <p:txBody>
          <a:bodyPr wrap="none">
            <a:spAutoFit/>
          </a:bodyPr>
          <a:lstStyle/>
          <a:p>
            <a:r>
              <a:rPr lang="es-ES" sz="1400" dirty="0" smtClean="0"/>
              <a:t>enriquecimiento</a:t>
            </a:r>
            <a:endParaRPr lang="es-ES" sz="1400" dirty="0"/>
          </a:p>
        </p:txBody>
      </p:sp>
      <p:sp>
        <p:nvSpPr>
          <p:cNvPr id="41" name="Text Box 21"/>
          <p:cNvSpPr txBox="1">
            <a:spLocks noChangeArrowheads="1"/>
          </p:cNvSpPr>
          <p:nvPr/>
        </p:nvSpPr>
        <p:spPr bwMode="auto">
          <a:xfrm>
            <a:off x="7219950" y="1768475"/>
            <a:ext cx="1080745" cy="307777"/>
          </a:xfrm>
          <a:prstGeom prst="rect">
            <a:avLst/>
          </a:prstGeom>
          <a:noFill/>
          <a:ln w="9525">
            <a:noFill/>
            <a:miter lim="800000"/>
            <a:headEnd/>
            <a:tailEnd/>
          </a:ln>
          <a:effectLst/>
        </p:spPr>
        <p:txBody>
          <a:bodyPr wrap="none">
            <a:spAutoFit/>
          </a:bodyPr>
          <a:lstStyle/>
          <a:p>
            <a:pPr eaLnBrk="0" hangingPunct="0"/>
            <a:r>
              <a:rPr lang="es-ES" sz="1400" dirty="0" smtClean="0"/>
              <a:t>estabilidad</a:t>
            </a:r>
            <a:endParaRPr lang="en-US" sz="1400" i="0" dirty="0"/>
          </a:p>
        </p:txBody>
      </p:sp>
      <p:sp>
        <p:nvSpPr>
          <p:cNvPr id="42" name="Text Box 22"/>
          <p:cNvSpPr txBox="1">
            <a:spLocks noChangeArrowheads="1"/>
          </p:cNvSpPr>
          <p:nvPr/>
        </p:nvSpPr>
        <p:spPr bwMode="auto">
          <a:xfrm>
            <a:off x="955675" y="1492250"/>
            <a:ext cx="1168910" cy="307777"/>
          </a:xfrm>
          <a:prstGeom prst="rect">
            <a:avLst/>
          </a:prstGeom>
          <a:noFill/>
          <a:ln w="9525">
            <a:noFill/>
            <a:miter lim="800000"/>
            <a:headEnd/>
            <a:tailEnd/>
          </a:ln>
          <a:effectLst/>
        </p:spPr>
        <p:txBody>
          <a:bodyPr wrap="none">
            <a:spAutoFit/>
          </a:bodyPr>
          <a:lstStyle/>
          <a:p>
            <a:pPr eaLnBrk="0" hangingPunct="0"/>
            <a:r>
              <a:rPr lang="es-ES" sz="1400" dirty="0" smtClean="0"/>
              <a:t>oportunismo</a:t>
            </a:r>
            <a:endParaRPr lang="en-US" sz="1400" i="0" dirty="0"/>
          </a:p>
        </p:txBody>
      </p:sp>
      <p:sp>
        <p:nvSpPr>
          <p:cNvPr id="43" name="Text Box 23"/>
          <p:cNvSpPr txBox="1">
            <a:spLocks noChangeArrowheads="1"/>
          </p:cNvSpPr>
          <p:nvPr/>
        </p:nvSpPr>
        <p:spPr bwMode="auto">
          <a:xfrm>
            <a:off x="7127875" y="1492250"/>
            <a:ext cx="979755" cy="307777"/>
          </a:xfrm>
          <a:prstGeom prst="rect">
            <a:avLst/>
          </a:prstGeom>
          <a:noFill/>
          <a:ln w="9525">
            <a:noFill/>
            <a:miter lim="800000"/>
            <a:headEnd/>
            <a:tailEnd/>
          </a:ln>
          <a:effectLst/>
        </p:spPr>
        <p:txBody>
          <a:bodyPr wrap="none">
            <a:spAutoFit/>
          </a:bodyPr>
          <a:lstStyle/>
          <a:p>
            <a:pPr eaLnBrk="0" hangingPunct="0"/>
            <a:r>
              <a:rPr lang="en-US" sz="1400" i="0" dirty="0" err="1" smtClean="0"/>
              <a:t>estructura</a:t>
            </a:r>
            <a:endParaRPr lang="en-US" sz="1400" i="0" dirty="0"/>
          </a:p>
        </p:txBody>
      </p:sp>
      <p:sp>
        <p:nvSpPr>
          <p:cNvPr id="36" name="Rectangle 24"/>
          <p:cNvSpPr>
            <a:spLocks noGrp="1" noChangeArrowheads="1"/>
          </p:cNvSpPr>
          <p:nvPr>
            <p:ph type="title"/>
          </p:nvPr>
        </p:nvSpPr>
        <p:spPr>
          <a:xfrm>
            <a:off x="152400" y="838200"/>
            <a:ext cx="4495800" cy="609600"/>
          </a:xfrm>
          <a:noFill/>
          <a:ln/>
        </p:spPr>
        <p:txBody>
          <a:bodyPr/>
          <a:lstStyle/>
          <a:p>
            <a:pPr algn="l"/>
            <a:r>
              <a:rPr lang="en-US" sz="1800" dirty="0" err="1" smtClean="0"/>
              <a:t>Serie</a:t>
            </a:r>
            <a:r>
              <a:rPr lang="en-US" sz="1800" dirty="0" smtClean="0"/>
              <a:t> de </a:t>
            </a:r>
            <a:r>
              <a:rPr lang="en-US" sz="1800" dirty="0" err="1" smtClean="0"/>
              <a:t>colonizadores</a:t>
            </a:r>
            <a:r>
              <a:rPr lang="en-US" sz="1800" dirty="0" smtClean="0"/>
              <a:t> y </a:t>
            </a:r>
            <a:r>
              <a:rPr lang="en-US" sz="1800" dirty="0" err="1" smtClean="0"/>
              <a:t>persistentes</a:t>
            </a:r>
            <a:r>
              <a:rPr lang="en-US" sz="1800" dirty="0" smtClean="0"/>
              <a:t> (cp)</a:t>
            </a:r>
            <a:endParaRPr lang="en-US" sz="1800" dirty="0"/>
          </a:p>
        </p:txBody>
      </p:sp>
      <p:grpSp>
        <p:nvGrpSpPr>
          <p:cNvPr id="35" name="Group 39"/>
          <p:cNvGrpSpPr/>
          <p:nvPr/>
        </p:nvGrpSpPr>
        <p:grpSpPr>
          <a:xfrm>
            <a:off x="87809" y="2435225"/>
            <a:ext cx="8701532" cy="3024972"/>
            <a:chOff x="-435272" y="2422525"/>
            <a:chExt cx="8701532" cy="3024972"/>
          </a:xfrm>
        </p:grpSpPr>
        <p:sp>
          <p:nvSpPr>
            <p:cNvPr id="37" name="Text Box 8"/>
            <p:cNvSpPr txBox="1">
              <a:spLocks noChangeArrowheads="1"/>
            </p:cNvSpPr>
            <p:nvPr/>
          </p:nvSpPr>
          <p:spPr bwMode="auto">
            <a:xfrm>
              <a:off x="-435272" y="5047387"/>
              <a:ext cx="4073551" cy="400110"/>
            </a:xfrm>
            <a:prstGeom prst="rect">
              <a:avLst/>
            </a:prstGeom>
            <a:solidFill>
              <a:srgbClr val="CC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2000" b="1" dirty="0" err="1" smtClean="0"/>
                <a:t>Indicadores</a:t>
              </a:r>
              <a:r>
                <a:rPr lang="en-US" sz="2000" b="1" dirty="0" smtClean="0"/>
                <a:t> de </a:t>
              </a:r>
              <a:r>
                <a:rPr lang="en-US" sz="2000" b="1" dirty="0" err="1" smtClean="0"/>
                <a:t>Enriquecimiento</a:t>
              </a:r>
              <a:endParaRPr lang="en-US" sz="2000" b="1" dirty="0"/>
            </a:p>
          </p:txBody>
        </p:sp>
        <p:sp>
          <p:nvSpPr>
            <p:cNvPr id="39" name="Text Box 9"/>
            <p:cNvSpPr txBox="1">
              <a:spLocks noChangeArrowheads="1"/>
            </p:cNvSpPr>
            <p:nvPr/>
          </p:nvSpPr>
          <p:spPr bwMode="auto">
            <a:xfrm>
              <a:off x="4918869" y="3832195"/>
              <a:ext cx="3347391" cy="400110"/>
            </a:xfrm>
            <a:prstGeom prst="rect">
              <a:avLst/>
            </a:prstGeom>
            <a:solidFill>
              <a:srgbClr val="CC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2000" b="1" dirty="0" err="1"/>
                <a:t>Indicadores</a:t>
              </a:r>
              <a:r>
                <a:rPr lang="en-US" sz="2000" b="1" dirty="0"/>
                <a:t> </a:t>
              </a:r>
              <a:r>
                <a:rPr lang="en-US" sz="2000" b="1" dirty="0" smtClean="0"/>
                <a:t>de </a:t>
              </a:r>
              <a:r>
                <a:rPr lang="en-US" sz="2000" b="1" dirty="0" err="1" smtClean="0"/>
                <a:t>Estructura</a:t>
              </a:r>
              <a:endParaRPr lang="en-US" sz="2000" b="1" dirty="0"/>
            </a:p>
          </p:txBody>
        </p:sp>
        <p:sp>
          <p:nvSpPr>
            <p:cNvPr id="44" name="Text Box 12"/>
            <p:cNvSpPr txBox="1">
              <a:spLocks noChangeArrowheads="1"/>
            </p:cNvSpPr>
            <p:nvPr/>
          </p:nvSpPr>
          <p:spPr bwMode="auto">
            <a:xfrm>
              <a:off x="2861324" y="4485509"/>
              <a:ext cx="1696298" cy="400110"/>
            </a:xfrm>
            <a:prstGeom prst="rect">
              <a:avLst/>
            </a:prstGeom>
            <a:solidFill>
              <a:srgbClr val="CC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sz="2000" b="1" dirty="0" smtClean="0"/>
                <a:t>Fauna Basal</a:t>
              </a:r>
              <a:endParaRPr lang="en-US" sz="2000" dirty="0"/>
            </a:p>
          </p:txBody>
        </p:sp>
        <p:sp>
          <p:nvSpPr>
            <p:cNvPr id="45" name="Oval 44"/>
            <p:cNvSpPr/>
            <p:nvPr/>
          </p:nvSpPr>
          <p:spPr bwMode="auto">
            <a:xfrm>
              <a:off x="100806" y="2422525"/>
              <a:ext cx="1550988" cy="1006475"/>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ndParaRPr>
            </a:p>
          </p:txBody>
        </p:sp>
        <p:sp>
          <p:nvSpPr>
            <p:cNvPr id="46" name="Oval 45"/>
            <p:cNvSpPr/>
            <p:nvPr/>
          </p:nvSpPr>
          <p:spPr bwMode="auto">
            <a:xfrm>
              <a:off x="1735931" y="2422525"/>
              <a:ext cx="1550988" cy="1006475"/>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ndParaRPr>
            </a:p>
          </p:txBody>
        </p:sp>
        <p:sp>
          <p:nvSpPr>
            <p:cNvPr id="47" name="Oval 46"/>
            <p:cNvSpPr/>
            <p:nvPr/>
          </p:nvSpPr>
          <p:spPr bwMode="auto">
            <a:xfrm>
              <a:off x="3363119" y="2422525"/>
              <a:ext cx="4572000" cy="1006475"/>
            </a:xfrm>
            <a:prstGeom prst="ellipse">
              <a:avLst/>
            </a:prstGeom>
            <a:gradFill flip="none" rotWithShape="1">
              <a:gsLst>
                <a:gs pos="37000">
                  <a:srgbClr val="CC6600">
                    <a:lumMod val="69000"/>
                  </a:srgbClr>
                </a:gs>
                <a:gs pos="100000">
                  <a:schemeClr val="accent1">
                    <a:tint val="44500"/>
                    <a:satMod val="160000"/>
                  </a:schemeClr>
                </a:gs>
                <a:gs pos="100000">
                  <a:schemeClr val="accent1">
                    <a:tint val="23500"/>
                    <a:satMod val="160000"/>
                  </a:schemeClr>
                </a:gs>
              </a:gsLst>
              <a:lin ang="108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ndParaRPr>
            </a:p>
          </p:txBody>
        </p:sp>
        <p:sp>
          <p:nvSpPr>
            <p:cNvPr id="48" name="Down Arrow 47"/>
            <p:cNvSpPr/>
            <p:nvPr/>
          </p:nvSpPr>
          <p:spPr bwMode="auto">
            <a:xfrm flipV="1">
              <a:off x="762000" y="3359150"/>
              <a:ext cx="228600" cy="16764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ndParaRPr>
            </a:p>
          </p:txBody>
        </p:sp>
        <p:sp>
          <p:nvSpPr>
            <p:cNvPr id="49" name="Down Arrow 48"/>
            <p:cNvSpPr/>
            <p:nvPr/>
          </p:nvSpPr>
          <p:spPr bwMode="auto">
            <a:xfrm rot="-1620000" flipV="1">
              <a:off x="2894806" y="3351307"/>
              <a:ext cx="258762" cy="1104900"/>
            </a:xfrm>
            <a:prstGeom prst="downArrow">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ndParaRPr>
            </a:p>
          </p:txBody>
        </p:sp>
        <p:sp>
          <p:nvSpPr>
            <p:cNvPr id="50" name="Down Arrow 49"/>
            <p:cNvSpPr/>
            <p:nvPr/>
          </p:nvSpPr>
          <p:spPr bwMode="auto">
            <a:xfrm rot="-1620000" flipV="1">
              <a:off x="5684401" y="3103948"/>
              <a:ext cx="256032" cy="604685"/>
            </a:xfrm>
            <a:prstGeom prst="downArrow">
              <a:avLst/>
            </a:prstGeom>
            <a:solidFill>
              <a:srgbClr val="CC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ndParaRPr>
            </a:p>
          </p:txBody>
        </p:sp>
      </p:grpSp>
      <p:grpSp>
        <p:nvGrpSpPr>
          <p:cNvPr id="4" name="Group 3"/>
          <p:cNvGrpSpPr/>
          <p:nvPr/>
        </p:nvGrpSpPr>
        <p:grpSpPr>
          <a:xfrm>
            <a:off x="228600" y="1066800"/>
            <a:ext cx="8534400" cy="3995737"/>
            <a:chOff x="228600" y="1066800"/>
            <a:chExt cx="8534400" cy="3995737"/>
          </a:xfrm>
        </p:grpSpPr>
        <p:grpSp>
          <p:nvGrpSpPr>
            <p:cNvPr id="52" name="Group 17"/>
            <p:cNvGrpSpPr>
              <a:grpSpLocks/>
            </p:cNvGrpSpPr>
            <p:nvPr/>
          </p:nvGrpSpPr>
          <p:grpSpPr bwMode="auto">
            <a:xfrm>
              <a:off x="5257800" y="1066800"/>
              <a:ext cx="3124200" cy="3843337"/>
              <a:chOff x="4368" y="908"/>
              <a:chExt cx="1392" cy="2037"/>
            </a:xfrm>
          </p:grpSpPr>
          <p:pic>
            <p:nvPicPr>
              <p:cNvPr id="53" name="Picture 18"/>
              <p:cNvPicPr>
                <a:picLocks noChangeAspect="1" noChangeArrowheads="1"/>
              </p:cNvPicPr>
              <p:nvPr/>
            </p:nvPicPr>
            <p:blipFill>
              <a:blip r:embed="rId4" cstate="print">
                <a:lum bright="24000"/>
              </a:blip>
              <a:srcRect/>
              <a:stretch>
                <a:fillRect/>
              </a:stretch>
            </p:blipFill>
            <p:spPr bwMode="auto">
              <a:xfrm>
                <a:off x="4368" y="1920"/>
                <a:ext cx="1392" cy="1025"/>
              </a:xfrm>
              <a:prstGeom prst="rect">
                <a:avLst/>
              </a:prstGeom>
              <a:noFill/>
              <a:ln w="12700">
                <a:noFill/>
                <a:miter lim="800000"/>
                <a:headEnd/>
                <a:tailEnd/>
              </a:ln>
            </p:spPr>
          </p:pic>
          <p:pic>
            <p:nvPicPr>
              <p:cNvPr id="54" name="Picture 19" descr="Dorylaimus"/>
              <p:cNvPicPr>
                <a:picLocks noChangeAspect="1" noChangeArrowheads="1"/>
              </p:cNvPicPr>
              <p:nvPr/>
            </p:nvPicPr>
            <p:blipFill>
              <a:blip r:embed="rId5" cstate="print"/>
              <a:srcRect/>
              <a:stretch>
                <a:fillRect/>
              </a:stretch>
            </p:blipFill>
            <p:spPr bwMode="auto">
              <a:xfrm>
                <a:off x="4368" y="908"/>
                <a:ext cx="1392" cy="1044"/>
              </a:xfrm>
              <a:prstGeom prst="rect">
                <a:avLst/>
              </a:prstGeom>
              <a:noFill/>
              <a:ln w="9525">
                <a:noFill/>
                <a:miter lim="800000"/>
                <a:headEnd/>
                <a:tailEnd/>
              </a:ln>
            </p:spPr>
          </p:pic>
        </p:grpSp>
        <p:grpSp>
          <p:nvGrpSpPr>
            <p:cNvPr id="3" name="Group 2"/>
            <p:cNvGrpSpPr/>
            <p:nvPr/>
          </p:nvGrpSpPr>
          <p:grpSpPr>
            <a:xfrm>
              <a:off x="228600" y="1785937"/>
              <a:ext cx="8534400" cy="3276600"/>
              <a:chOff x="228600" y="1785937"/>
              <a:chExt cx="8534400" cy="3276600"/>
            </a:xfrm>
          </p:grpSpPr>
          <p:pic>
            <p:nvPicPr>
              <p:cNvPr id="51" name="Picture 20" descr="cruznema"/>
              <p:cNvPicPr>
                <a:picLocks noChangeAspect="1" noChangeArrowheads="1"/>
              </p:cNvPicPr>
              <p:nvPr/>
            </p:nvPicPr>
            <p:blipFill>
              <a:blip r:embed="rId6" cstate="print"/>
              <a:srcRect/>
              <a:stretch>
                <a:fillRect/>
              </a:stretch>
            </p:blipFill>
            <p:spPr bwMode="auto">
              <a:xfrm>
                <a:off x="228600" y="1785937"/>
                <a:ext cx="1828800" cy="1176337"/>
              </a:xfrm>
              <a:prstGeom prst="rect">
                <a:avLst/>
              </a:prstGeom>
              <a:noFill/>
              <a:ln w="19050">
                <a:solidFill>
                  <a:srgbClr val="000000"/>
                </a:solidFill>
                <a:miter lim="800000"/>
                <a:headEnd/>
                <a:tailEnd/>
              </a:ln>
            </p:spPr>
          </p:pic>
          <p:pic>
            <p:nvPicPr>
              <p:cNvPr id="55" name="Picture 16"/>
              <p:cNvPicPr>
                <a:picLocks noChangeAspect="1" noChangeArrowheads="1"/>
              </p:cNvPicPr>
              <p:nvPr/>
            </p:nvPicPr>
            <p:blipFill>
              <a:blip r:embed="rId7" cstate="print"/>
              <a:srcRect/>
              <a:stretch>
                <a:fillRect/>
              </a:stretch>
            </p:blipFill>
            <p:spPr bwMode="auto">
              <a:xfrm>
                <a:off x="2438400" y="1873249"/>
                <a:ext cx="1762125" cy="1436688"/>
              </a:xfrm>
              <a:prstGeom prst="rect">
                <a:avLst/>
              </a:prstGeom>
              <a:noFill/>
              <a:ln w="12700">
                <a:noFill/>
                <a:miter lim="800000"/>
                <a:headEnd/>
                <a:tailEnd/>
              </a:ln>
            </p:spPr>
          </p:pic>
          <p:pic>
            <p:nvPicPr>
              <p:cNvPr id="56" name="Picture 15"/>
              <p:cNvPicPr>
                <a:picLocks noChangeAspect="1" noChangeArrowheads="1"/>
              </p:cNvPicPr>
              <p:nvPr/>
            </p:nvPicPr>
            <p:blipFill>
              <a:blip r:embed="rId8" cstate="print">
                <a:lum bright="6000"/>
              </a:blip>
              <a:srcRect/>
              <a:stretch>
                <a:fillRect/>
              </a:stretch>
            </p:blipFill>
            <p:spPr bwMode="auto">
              <a:xfrm>
                <a:off x="2362200" y="3054350"/>
                <a:ext cx="1917700" cy="1270000"/>
              </a:xfrm>
              <a:prstGeom prst="rect">
                <a:avLst/>
              </a:prstGeom>
              <a:noFill/>
              <a:ln w="12700">
                <a:noFill/>
                <a:miter lim="800000"/>
                <a:headEnd/>
                <a:tailEnd/>
              </a:ln>
            </p:spPr>
          </p:pic>
          <p:sp>
            <p:nvSpPr>
              <p:cNvPr id="57" name="Line 28"/>
              <p:cNvSpPr>
                <a:spLocks noChangeShapeType="1"/>
              </p:cNvSpPr>
              <p:nvPr/>
            </p:nvSpPr>
            <p:spPr bwMode="auto">
              <a:xfrm>
                <a:off x="838200" y="3157537"/>
                <a:ext cx="609600" cy="0"/>
              </a:xfrm>
              <a:prstGeom prst="line">
                <a:avLst/>
              </a:prstGeom>
              <a:noFill/>
              <a:ln w="76200" cmpd="tri">
                <a:solidFill>
                  <a:schemeClr val="tx1"/>
                </a:solidFill>
                <a:round/>
                <a:headEnd type="oval" w="med" len="med"/>
                <a:tailEnd type="oval" w="med" len="med"/>
              </a:ln>
            </p:spPr>
            <p:txBody>
              <a:bodyPr/>
              <a:lstStyle/>
              <a:p>
                <a:endParaRPr lang="en-US"/>
              </a:p>
            </p:txBody>
          </p:sp>
          <p:sp>
            <p:nvSpPr>
              <p:cNvPr id="58" name="Line 29"/>
              <p:cNvSpPr>
                <a:spLocks noChangeShapeType="1"/>
              </p:cNvSpPr>
              <p:nvPr/>
            </p:nvSpPr>
            <p:spPr bwMode="auto">
              <a:xfrm>
                <a:off x="2819400" y="4452937"/>
                <a:ext cx="1219200" cy="0"/>
              </a:xfrm>
              <a:prstGeom prst="line">
                <a:avLst/>
              </a:prstGeom>
              <a:noFill/>
              <a:ln w="76200" cmpd="tri">
                <a:solidFill>
                  <a:schemeClr val="tx1"/>
                </a:solidFill>
                <a:round/>
                <a:headEnd type="oval" w="med" len="med"/>
                <a:tailEnd type="oval" w="med" len="med"/>
              </a:ln>
            </p:spPr>
            <p:txBody>
              <a:bodyPr/>
              <a:lstStyle/>
              <a:p>
                <a:endParaRPr lang="en-US"/>
              </a:p>
            </p:txBody>
          </p:sp>
          <p:sp>
            <p:nvSpPr>
              <p:cNvPr id="59" name="Line 30"/>
              <p:cNvSpPr>
                <a:spLocks noChangeShapeType="1"/>
              </p:cNvSpPr>
              <p:nvPr/>
            </p:nvSpPr>
            <p:spPr bwMode="auto">
              <a:xfrm>
                <a:off x="4953000" y="5062537"/>
                <a:ext cx="3810000" cy="0"/>
              </a:xfrm>
              <a:prstGeom prst="line">
                <a:avLst/>
              </a:prstGeom>
              <a:noFill/>
              <a:ln w="76200" cmpd="tri">
                <a:solidFill>
                  <a:schemeClr val="tx1"/>
                </a:solidFill>
                <a:round/>
                <a:headEnd type="oval" w="med" len="med"/>
                <a:tailEnd type="oval" w="med" len="med"/>
              </a:ln>
            </p:spPr>
            <p:txBody>
              <a:bodyPr/>
              <a:lstStyle/>
              <a:p>
                <a:endParaRPr lang="en-US"/>
              </a:p>
            </p:txBody>
          </p:sp>
        </p:grpSp>
      </p:grpSp>
      <p:sp>
        <p:nvSpPr>
          <p:cNvPr id="60" name="Rectangle 24"/>
          <p:cNvSpPr>
            <a:spLocks noChangeArrowheads="1"/>
          </p:cNvSpPr>
          <p:nvPr/>
        </p:nvSpPr>
        <p:spPr bwMode="auto">
          <a:xfrm>
            <a:off x="4239499" y="5288933"/>
            <a:ext cx="3689350" cy="1447800"/>
          </a:xfrm>
          <a:prstGeom prst="rect">
            <a:avLst/>
          </a:prstGeom>
          <a:noFill/>
          <a:ln w="9525">
            <a:noFill/>
            <a:miter lim="800000"/>
            <a:headEnd/>
            <a:tailEnd/>
          </a:ln>
        </p:spPr>
        <p:txBody>
          <a:bodyPr anchor="ctr"/>
          <a:lstStyle/>
          <a:p>
            <a:r>
              <a:rPr lang="es-ES" sz="2000" dirty="0"/>
              <a:t>Duración del curso de vida</a:t>
            </a:r>
            <a:br>
              <a:rPr lang="es-ES" sz="2000" dirty="0"/>
            </a:br>
            <a:r>
              <a:rPr lang="es-ES" sz="2000" dirty="0"/>
              <a:t>Las tasas de crecimiento</a:t>
            </a:r>
            <a:br>
              <a:rPr lang="es-ES" sz="2000" dirty="0"/>
            </a:br>
            <a:r>
              <a:rPr lang="es-ES" sz="2000" dirty="0"/>
              <a:t>Respuesta a los recursos</a:t>
            </a:r>
            <a:br>
              <a:rPr lang="es-ES" sz="2000" dirty="0"/>
            </a:br>
            <a:r>
              <a:rPr lang="es-ES" sz="2000" dirty="0"/>
              <a:t>Sensibilidad a la perturbación</a:t>
            </a:r>
            <a:endParaRPr lang="en-US" sz="2000" dirty="0">
              <a:solidFill>
                <a:schemeClr val="tx2"/>
              </a:solidFill>
            </a:endParaRPr>
          </a:p>
        </p:txBody>
      </p:sp>
      <p:sp>
        <p:nvSpPr>
          <p:cNvPr id="5" name="Rectangle 4"/>
          <p:cNvSpPr/>
          <p:nvPr/>
        </p:nvSpPr>
        <p:spPr>
          <a:xfrm>
            <a:off x="3733800" y="614065"/>
            <a:ext cx="5346464" cy="400110"/>
          </a:xfrm>
          <a:prstGeom prst="rect">
            <a:avLst/>
          </a:prstGeom>
          <a:solidFill>
            <a:srgbClr val="FFFF00"/>
          </a:solidFill>
          <a:ln>
            <a:solidFill>
              <a:schemeClr val="tx1"/>
            </a:solidFill>
          </a:ln>
        </p:spPr>
        <p:txBody>
          <a:bodyPr wrap="none">
            <a:spAutoFit/>
          </a:bodyPr>
          <a:lstStyle/>
          <a:p>
            <a:r>
              <a:rPr lang="es-ES" sz="2000" b="1" dirty="0" smtClean="0">
                <a:solidFill>
                  <a:srgbClr val="C00000"/>
                </a:solidFill>
              </a:rPr>
              <a:t>1. Análisis </a:t>
            </a:r>
            <a:r>
              <a:rPr lang="es-ES" sz="2000" b="1" dirty="0">
                <a:solidFill>
                  <a:srgbClr val="C00000"/>
                </a:solidFill>
              </a:rPr>
              <a:t>de fauna basado en nematodos</a:t>
            </a:r>
            <a:endParaRPr lang="en-US" sz="2000" b="1" dirty="0">
              <a:solidFill>
                <a:srgbClr val="C00000"/>
              </a:solidFill>
            </a:endParaRPr>
          </a:p>
        </p:txBody>
      </p:sp>
    </p:spTree>
    <p:extLst>
      <p:ext uri="{BB962C8B-B14F-4D97-AF65-F5344CB8AC3E}">
        <p14:creationId xmlns:p14="http://schemas.microsoft.com/office/powerpoint/2010/main" val="389189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4070"/>
                                        </p:tgtEl>
                                        <p:attrNameLst>
                                          <p:attrName>style.visibility</p:attrName>
                                        </p:attrNameLst>
                                      </p:cBhvr>
                                      <p:to>
                                        <p:strVal val="visible"/>
                                      </p:to>
                                    </p:set>
                                    <p:anim calcmode="lin" valueType="num">
                                      <p:cBhvr additive="base">
                                        <p:cTn id="7" dur="500" fill="hold"/>
                                        <p:tgtEl>
                                          <p:spTgt spid="44070"/>
                                        </p:tgtEl>
                                        <p:attrNameLst>
                                          <p:attrName>ppt_x</p:attrName>
                                        </p:attrNameLst>
                                      </p:cBhvr>
                                      <p:tavLst>
                                        <p:tav tm="0">
                                          <p:val>
                                            <p:strVal val="1+#ppt_w/2"/>
                                          </p:val>
                                        </p:tav>
                                        <p:tav tm="100000">
                                          <p:val>
                                            <p:strVal val="#ppt_x"/>
                                          </p:val>
                                        </p:tav>
                                      </p:tavLst>
                                    </p:anim>
                                    <p:anim calcmode="lin" valueType="num">
                                      <p:cBhvr additive="base">
                                        <p:cTn id="8" dur="500" fill="hold"/>
                                        <p:tgtEl>
                                          <p:spTgt spid="44070"/>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anim calcmode="lin" valueType="num">
                                      <p:cBhvr additive="base">
                                        <p:cTn id="23" dur="500" fill="hold"/>
                                        <p:tgtEl>
                                          <p:spTgt spid="60"/>
                                        </p:tgtEl>
                                        <p:attrNameLst>
                                          <p:attrName>ppt_x</p:attrName>
                                        </p:attrNameLst>
                                      </p:cBhvr>
                                      <p:tavLst>
                                        <p:tav tm="0">
                                          <p:val>
                                            <p:strVal val="#ppt_x"/>
                                          </p:val>
                                        </p:tav>
                                        <p:tav tm="100000">
                                          <p:val>
                                            <p:strVal val="#ppt_x"/>
                                          </p:val>
                                        </p:tav>
                                      </p:tavLst>
                                    </p:anim>
                                    <p:anim calcmode="lin" valueType="num">
                                      <p:cBhvr additive="base">
                                        <p:cTn id="24" dur="500" fill="hold"/>
                                        <p:tgtEl>
                                          <p:spTgt spid="60"/>
                                        </p:tgtEl>
                                        <p:attrNameLst>
                                          <p:attrName>ppt_y</p:attrName>
                                        </p:attrNameLst>
                                      </p:cBhvr>
                                      <p:tavLst>
                                        <p:tav tm="0">
                                          <p:val>
                                            <p:strVal val="1+#ppt_h/2"/>
                                          </p:val>
                                        </p:tav>
                                        <p:tav tm="100000">
                                          <p:val>
                                            <p:strVal val="#ppt_y"/>
                                          </p:val>
                                        </p:tav>
                                      </p:tavLst>
                                    </p:anim>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70" grpId="0" animBg="1"/>
      <p:bldP spid="60" grpId="0"/>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bwMode="auto">
          <a:xfrm>
            <a:off x="274638" y="859029"/>
            <a:ext cx="8335964" cy="5904373"/>
            <a:chOff x="173" y="239"/>
            <a:chExt cx="5251" cy="4252"/>
          </a:xfrm>
        </p:grpSpPr>
        <p:sp>
          <p:nvSpPr>
            <p:cNvPr id="3" name="Text Box 3"/>
            <p:cNvSpPr txBox="1">
              <a:spLocks noChangeArrowheads="1"/>
            </p:cNvSpPr>
            <p:nvPr/>
          </p:nvSpPr>
          <p:spPr bwMode="auto">
            <a:xfrm>
              <a:off x="288" y="669"/>
              <a:ext cx="1824" cy="2726"/>
            </a:xfrm>
            <a:prstGeom prst="rect">
              <a:avLst/>
            </a:prstGeom>
            <a:solidFill>
              <a:srgbClr val="FFFF99"/>
            </a:solidFill>
            <a:ln w="25400">
              <a:solidFill>
                <a:schemeClr val="accent2"/>
              </a:solidFill>
              <a:miter lim="800000"/>
              <a:headEnd/>
              <a:tailEnd/>
            </a:ln>
          </p:spPr>
          <p:txBody>
            <a:bodyPr wrap="square" anchor="ctr">
              <a:spAutoFit/>
            </a:bodyPr>
            <a:lstStyle/>
            <a:p>
              <a:pPr algn="ctr"/>
              <a:r>
                <a:rPr lang="en-US" sz="2400" i="1" dirty="0" err="1"/>
                <a:t>Rhabditidae</a:t>
              </a:r>
              <a:endParaRPr lang="en-US" sz="2400" i="1" dirty="0"/>
            </a:p>
            <a:p>
              <a:pPr algn="ctr"/>
              <a:r>
                <a:rPr lang="en-US" sz="2400" i="1" dirty="0" err="1"/>
                <a:t>Panagrolaimidae</a:t>
              </a:r>
              <a:endParaRPr lang="en-US" sz="2400" i="1" dirty="0"/>
            </a:p>
            <a:p>
              <a:pPr algn="ctr"/>
              <a:r>
                <a:rPr lang="en-US" sz="2400" i="1" dirty="0"/>
                <a:t>etc.</a:t>
              </a:r>
              <a:endParaRPr lang="en-US" sz="2400" b="1" dirty="0"/>
            </a:p>
            <a:p>
              <a:endParaRPr lang="en-US" sz="2400" b="1" dirty="0"/>
            </a:p>
            <a:p>
              <a:r>
                <a:rPr lang="es-ES" dirty="0" smtClean="0"/>
                <a:t>Ciclo de vida corto</a:t>
              </a:r>
              <a:br>
                <a:rPr lang="es-ES" dirty="0" smtClean="0"/>
              </a:br>
              <a:r>
                <a:rPr lang="es-ES" dirty="0" smtClean="0"/>
                <a:t>Cuerpos </a:t>
              </a:r>
              <a:r>
                <a:rPr lang="es-ES" dirty="0" err="1" smtClean="0"/>
                <a:t>peq</a:t>
              </a:r>
              <a:r>
                <a:rPr lang="es-ES" dirty="0" smtClean="0"/>
                <a:t>. a medianos</a:t>
              </a:r>
              <a:br>
                <a:rPr lang="es-ES" dirty="0" smtClean="0"/>
              </a:br>
              <a:r>
                <a:rPr lang="es-ES" dirty="0" smtClean="0"/>
                <a:t>Alta fecundidad</a:t>
              </a:r>
              <a:br>
                <a:rPr lang="es-ES" dirty="0" smtClean="0"/>
              </a:br>
              <a:r>
                <a:rPr lang="es-ES" dirty="0" smtClean="0"/>
                <a:t>Huevos pequeños</a:t>
              </a:r>
              <a:br>
                <a:rPr lang="es-ES" dirty="0" smtClean="0"/>
              </a:br>
              <a:r>
                <a:rPr lang="es-ES" dirty="0" err="1" smtClean="0"/>
                <a:t>Dauer</a:t>
              </a:r>
              <a:r>
                <a:rPr lang="es-ES" dirty="0" smtClean="0"/>
                <a:t> larva</a:t>
              </a:r>
              <a:br>
                <a:rPr lang="es-ES" dirty="0" smtClean="0"/>
              </a:br>
              <a:r>
                <a:rPr lang="es-ES" dirty="0" smtClean="0"/>
                <a:t>Amplia amplitud </a:t>
              </a:r>
              <a:r>
                <a:rPr lang="es-ES" dirty="0" err="1" smtClean="0"/>
                <a:t>ecologico</a:t>
              </a:r>
              <a:r>
                <a:rPr lang="es-ES" dirty="0" smtClean="0"/>
                <a:t/>
              </a:r>
              <a:br>
                <a:rPr lang="es-ES" dirty="0" smtClean="0"/>
              </a:br>
              <a:r>
                <a:rPr lang="es-ES" dirty="0" smtClean="0"/>
                <a:t>Oportunistas</a:t>
              </a:r>
              <a:br>
                <a:rPr lang="es-ES" dirty="0" smtClean="0"/>
              </a:br>
              <a:r>
                <a:rPr lang="es-ES" dirty="0" err="1" smtClean="0"/>
                <a:t>Condiciónes</a:t>
              </a:r>
              <a:r>
                <a:rPr lang="es-ES" dirty="0" smtClean="0"/>
                <a:t> perturbado</a:t>
              </a:r>
              <a:endParaRPr lang="es-ES" dirty="0"/>
            </a:p>
          </p:txBody>
        </p:sp>
        <p:sp>
          <p:nvSpPr>
            <p:cNvPr id="4" name="Text Box 4"/>
            <p:cNvSpPr txBox="1">
              <a:spLocks noChangeArrowheads="1"/>
            </p:cNvSpPr>
            <p:nvPr/>
          </p:nvSpPr>
          <p:spPr bwMode="auto">
            <a:xfrm>
              <a:off x="3653" y="666"/>
              <a:ext cx="1771" cy="2527"/>
            </a:xfrm>
            <a:prstGeom prst="rect">
              <a:avLst/>
            </a:prstGeom>
            <a:solidFill>
              <a:srgbClr val="FFFF99"/>
            </a:solidFill>
            <a:ln w="25400">
              <a:solidFill>
                <a:srgbClr val="993366"/>
              </a:solidFill>
              <a:miter lim="800000"/>
              <a:headEnd/>
              <a:tailEnd/>
            </a:ln>
          </p:spPr>
          <p:txBody>
            <a:bodyPr wrap="square" anchor="ctr">
              <a:spAutoFit/>
            </a:bodyPr>
            <a:lstStyle/>
            <a:p>
              <a:pPr algn="ctr"/>
              <a:r>
                <a:rPr lang="en-US" sz="2400" i="1" dirty="0" err="1"/>
                <a:t>Aporcelaimidae</a:t>
              </a:r>
              <a:endParaRPr lang="en-US" sz="2400" i="1" dirty="0"/>
            </a:p>
            <a:p>
              <a:pPr algn="ctr"/>
              <a:r>
                <a:rPr lang="en-US" sz="2400" i="1" dirty="0" err="1"/>
                <a:t>Nygolaimidae</a:t>
              </a:r>
              <a:endParaRPr lang="en-US" sz="2400" i="1" dirty="0"/>
            </a:p>
            <a:p>
              <a:pPr algn="ctr"/>
              <a:r>
                <a:rPr lang="en-US" sz="2400" i="1" dirty="0"/>
                <a:t>etc.</a:t>
              </a:r>
              <a:endParaRPr lang="en-US" sz="2400" b="1" dirty="0"/>
            </a:p>
            <a:p>
              <a:endParaRPr lang="en-US" sz="2400" b="1" dirty="0"/>
            </a:p>
            <a:p>
              <a:r>
                <a:rPr lang="es-ES" dirty="0" smtClean="0"/>
                <a:t>Ciclo de vida largo</a:t>
              </a:r>
              <a:br>
                <a:rPr lang="es-ES" dirty="0" smtClean="0"/>
              </a:br>
              <a:r>
                <a:rPr lang="es-ES" dirty="0" smtClean="0"/>
                <a:t>Cuerpos grandes</a:t>
              </a:r>
              <a:br>
                <a:rPr lang="es-ES" dirty="0" smtClean="0"/>
              </a:br>
              <a:r>
                <a:rPr lang="es-ES" dirty="0" smtClean="0"/>
                <a:t>Baja fecundidad</a:t>
              </a:r>
              <a:br>
                <a:rPr lang="es-ES" dirty="0" smtClean="0"/>
              </a:br>
              <a:r>
                <a:rPr lang="es-ES" dirty="0" smtClean="0"/>
                <a:t>Huevos grandes</a:t>
              </a:r>
              <a:br>
                <a:rPr lang="es-ES" dirty="0" smtClean="0"/>
              </a:br>
              <a:r>
                <a:rPr lang="es-ES" dirty="0" smtClean="0"/>
                <a:t>El estrés intolerantes</a:t>
              </a:r>
              <a:br>
                <a:rPr lang="es-ES" dirty="0" smtClean="0"/>
              </a:br>
              <a:r>
                <a:rPr lang="es-ES" dirty="0" smtClean="0"/>
                <a:t>Estrecha amplitud</a:t>
              </a:r>
              <a:br>
                <a:rPr lang="es-ES" dirty="0" smtClean="0"/>
              </a:br>
              <a:r>
                <a:rPr lang="es-ES" dirty="0" err="1" smtClean="0"/>
                <a:t>Condicinónes</a:t>
              </a:r>
              <a:r>
                <a:rPr lang="es-ES" dirty="0" smtClean="0"/>
                <a:t> inalteradas</a:t>
              </a:r>
              <a:endParaRPr lang="es-ES" dirty="0"/>
            </a:p>
          </p:txBody>
        </p:sp>
        <p:sp>
          <p:nvSpPr>
            <p:cNvPr id="5" name="Rectangle 5"/>
            <p:cNvSpPr>
              <a:spLocks noChangeArrowheads="1"/>
            </p:cNvSpPr>
            <p:nvPr/>
          </p:nvSpPr>
          <p:spPr bwMode="auto">
            <a:xfrm>
              <a:off x="648" y="1020"/>
              <a:ext cx="1752" cy="1896"/>
            </a:xfrm>
            <a:prstGeom prst="rect">
              <a:avLst/>
            </a:prstGeom>
            <a:noFill/>
            <a:ln w="12700">
              <a:solidFill>
                <a:schemeClr val="tx1"/>
              </a:solidFill>
              <a:prstDash val="dash"/>
              <a:miter lim="800000"/>
              <a:headEnd/>
              <a:tailEnd/>
            </a:ln>
          </p:spPr>
          <p:txBody>
            <a:bodyPr wrap="none" anchor="ctr"/>
            <a:lstStyle/>
            <a:p>
              <a:pPr algn="ctr"/>
              <a:endParaRPr lang="en-US" sz="2400" b="1"/>
            </a:p>
          </p:txBody>
        </p:sp>
        <p:sp>
          <p:nvSpPr>
            <p:cNvPr id="6" name="Rectangle 6"/>
            <p:cNvSpPr>
              <a:spLocks noChangeArrowheads="1"/>
            </p:cNvSpPr>
            <p:nvPr/>
          </p:nvSpPr>
          <p:spPr bwMode="auto">
            <a:xfrm>
              <a:off x="2616" y="1464"/>
              <a:ext cx="1752" cy="1896"/>
            </a:xfrm>
            <a:prstGeom prst="rect">
              <a:avLst/>
            </a:prstGeom>
            <a:noFill/>
            <a:ln w="12700">
              <a:solidFill>
                <a:schemeClr val="tx1"/>
              </a:solidFill>
              <a:prstDash val="dash"/>
              <a:miter lim="800000"/>
              <a:headEnd/>
              <a:tailEnd/>
            </a:ln>
          </p:spPr>
          <p:txBody>
            <a:bodyPr wrap="none" anchor="ctr"/>
            <a:lstStyle/>
            <a:p>
              <a:pPr algn="ctr"/>
              <a:endParaRPr lang="en-US" sz="2400" b="1"/>
            </a:p>
          </p:txBody>
        </p:sp>
        <p:sp>
          <p:nvSpPr>
            <p:cNvPr id="7" name="Rectangle 7"/>
            <p:cNvSpPr>
              <a:spLocks noChangeArrowheads="1"/>
            </p:cNvSpPr>
            <p:nvPr/>
          </p:nvSpPr>
          <p:spPr bwMode="auto">
            <a:xfrm>
              <a:off x="3156" y="1032"/>
              <a:ext cx="1752" cy="1896"/>
            </a:xfrm>
            <a:prstGeom prst="rect">
              <a:avLst/>
            </a:prstGeom>
            <a:noFill/>
            <a:ln w="12700">
              <a:solidFill>
                <a:schemeClr val="tx1"/>
              </a:solidFill>
              <a:prstDash val="dash"/>
              <a:miter lim="800000"/>
              <a:headEnd/>
              <a:tailEnd/>
            </a:ln>
          </p:spPr>
          <p:txBody>
            <a:bodyPr wrap="none" anchor="ctr"/>
            <a:lstStyle/>
            <a:p>
              <a:pPr algn="ctr"/>
              <a:endParaRPr lang="en-US" sz="2400" b="1"/>
            </a:p>
          </p:txBody>
        </p:sp>
        <p:sp>
          <p:nvSpPr>
            <p:cNvPr id="8" name="Text Box 8"/>
            <p:cNvSpPr txBox="1">
              <a:spLocks noChangeArrowheads="1"/>
            </p:cNvSpPr>
            <p:nvPr/>
          </p:nvSpPr>
          <p:spPr bwMode="auto">
            <a:xfrm>
              <a:off x="173" y="239"/>
              <a:ext cx="2152" cy="266"/>
            </a:xfrm>
            <a:prstGeom prst="rect">
              <a:avLst/>
            </a:prstGeom>
            <a:solidFill>
              <a:srgbClr val="CCFFFF"/>
            </a:solidFill>
            <a:ln w="12700">
              <a:solidFill>
                <a:schemeClr val="tx1"/>
              </a:solidFill>
              <a:miter lim="800000"/>
              <a:headEnd/>
              <a:tailEnd/>
            </a:ln>
          </p:spPr>
          <p:txBody>
            <a:bodyPr wrap="none" anchor="ctr">
              <a:spAutoFit/>
            </a:bodyPr>
            <a:lstStyle/>
            <a:p>
              <a:r>
                <a:rPr lang="es-ES" dirty="0" smtClean="0"/>
                <a:t>Indicadores de Enriquecimiento</a:t>
              </a:r>
              <a:endParaRPr lang="es-ES" dirty="0"/>
            </a:p>
          </p:txBody>
        </p:sp>
        <p:sp>
          <p:nvSpPr>
            <p:cNvPr id="9" name="Text Box 9"/>
            <p:cNvSpPr txBox="1">
              <a:spLocks noChangeArrowheads="1"/>
            </p:cNvSpPr>
            <p:nvPr/>
          </p:nvSpPr>
          <p:spPr bwMode="auto">
            <a:xfrm>
              <a:off x="3569" y="275"/>
              <a:ext cx="1772" cy="266"/>
            </a:xfrm>
            <a:prstGeom prst="rect">
              <a:avLst/>
            </a:prstGeom>
            <a:solidFill>
              <a:srgbClr val="CCFFFF"/>
            </a:solidFill>
            <a:ln w="12700">
              <a:solidFill>
                <a:schemeClr val="tx1"/>
              </a:solidFill>
              <a:miter lim="800000"/>
              <a:headEnd/>
              <a:tailEnd/>
            </a:ln>
          </p:spPr>
          <p:txBody>
            <a:bodyPr wrap="none" anchor="ctr">
              <a:spAutoFit/>
            </a:bodyPr>
            <a:lstStyle/>
            <a:p>
              <a:r>
                <a:rPr lang="es-ES" dirty="0" smtClean="0"/>
                <a:t>Indicadores de Estructura</a:t>
              </a:r>
              <a:endParaRPr lang="en-US" b="1" dirty="0"/>
            </a:p>
          </p:txBody>
        </p:sp>
        <p:sp>
          <p:nvSpPr>
            <p:cNvPr id="10" name="Text Box 10"/>
            <p:cNvSpPr txBox="1">
              <a:spLocks noChangeArrowheads="1"/>
            </p:cNvSpPr>
            <p:nvPr/>
          </p:nvSpPr>
          <p:spPr bwMode="auto">
            <a:xfrm>
              <a:off x="1877" y="2164"/>
              <a:ext cx="1771" cy="2327"/>
            </a:xfrm>
            <a:prstGeom prst="rect">
              <a:avLst/>
            </a:prstGeom>
            <a:solidFill>
              <a:srgbClr val="FFFF99"/>
            </a:solidFill>
            <a:ln w="25400">
              <a:solidFill>
                <a:srgbClr val="FC0128"/>
              </a:solidFill>
              <a:miter lim="800000"/>
              <a:headEnd/>
              <a:tailEnd/>
            </a:ln>
          </p:spPr>
          <p:txBody>
            <a:bodyPr wrap="square" anchor="ctr">
              <a:spAutoFit/>
            </a:bodyPr>
            <a:lstStyle/>
            <a:p>
              <a:pPr algn="ctr"/>
              <a:r>
                <a:rPr lang="en-US" sz="2400" i="1" dirty="0" err="1"/>
                <a:t>Cephalobidae</a:t>
              </a:r>
              <a:endParaRPr lang="en-US" sz="2400" i="1" dirty="0"/>
            </a:p>
            <a:p>
              <a:pPr algn="ctr"/>
              <a:r>
                <a:rPr lang="en-US" sz="2400" i="1" dirty="0" err="1"/>
                <a:t>Aphelenchidae</a:t>
              </a:r>
              <a:r>
                <a:rPr lang="en-US" sz="2400" i="1" dirty="0"/>
                <a:t>, etc.</a:t>
              </a:r>
              <a:endParaRPr lang="en-US" sz="2400" b="1" dirty="0"/>
            </a:p>
            <a:p>
              <a:endParaRPr lang="en-US" sz="2400" b="1" dirty="0"/>
            </a:p>
            <a:p>
              <a:r>
                <a:rPr lang="es-ES" dirty="0" smtClean="0"/>
                <a:t>Ciclo de vida corto</a:t>
              </a:r>
              <a:br>
                <a:rPr lang="es-ES" dirty="0" smtClean="0"/>
              </a:br>
              <a:r>
                <a:rPr lang="es-ES" dirty="0" smtClean="0"/>
                <a:t>Cuerpo mediano</a:t>
              </a:r>
            </a:p>
            <a:p>
              <a:r>
                <a:rPr lang="es-ES" dirty="0" smtClean="0"/>
                <a:t>Tolerantes al estrés Adaptaciones por 	alimentación </a:t>
              </a:r>
              <a:br>
                <a:rPr lang="es-ES" dirty="0" smtClean="0"/>
              </a:br>
              <a:r>
                <a:rPr lang="es-ES" dirty="0" smtClean="0"/>
                <a:t>Presente en todos suelos</a:t>
              </a:r>
            </a:p>
          </p:txBody>
        </p:sp>
        <p:sp>
          <p:nvSpPr>
            <p:cNvPr id="11" name="Line 11"/>
            <p:cNvSpPr>
              <a:spLocks noChangeShapeType="1"/>
            </p:cNvSpPr>
            <p:nvPr/>
          </p:nvSpPr>
          <p:spPr bwMode="auto">
            <a:xfrm flipV="1">
              <a:off x="2784" y="600"/>
              <a:ext cx="1656" cy="1296"/>
            </a:xfrm>
            <a:prstGeom prst="line">
              <a:avLst/>
            </a:prstGeom>
            <a:noFill/>
            <a:ln w="25400">
              <a:solidFill>
                <a:schemeClr val="tx1"/>
              </a:solidFill>
              <a:round/>
              <a:headEnd/>
              <a:tailEnd type="stealth" w="lg" len="med"/>
            </a:ln>
          </p:spPr>
          <p:txBody>
            <a:bodyPr wrap="none" anchor="ctr"/>
            <a:lstStyle/>
            <a:p>
              <a:endParaRPr lang="en-US"/>
            </a:p>
          </p:txBody>
        </p:sp>
        <p:sp>
          <p:nvSpPr>
            <p:cNvPr id="12" name="Text Box 12"/>
            <p:cNvSpPr txBox="1">
              <a:spLocks noChangeArrowheads="1"/>
            </p:cNvSpPr>
            <p:nvPr/>
          </p:nvSpPr>
          <p:spPr bwMode="auto">
            <a:xfrm>
              <a:off x="2309" y="2003"/>
              <a:ext cx="932" cy="266"/>
            </a:xfrm>
            <a:prstGeom prst="rect">
              <a:avLst/>
            </a:prstGeom>
            <a:solidFill>
              <a:srgbClr val="CCFFFF"/>
            </a:solidFill>
            <a:ln w="12700">
              <a:solidFill>
                <a:schemeClr val="tx1"/>
              </a:solidFill>
              <a:miter lim="800000"/>
              <a:headEnd/>
              <a:tailEnd/>
            </a:ln>
          </p:spPr>
          <p:txBody>
            <a:bodyPr wrap="none" anchor="ctr">
              <a:spAutoFit/>
            </a:bodyPr>
            <a:lstStyle/>
            <a:p>
              <a:pPr algn="ctr"/>
              <a:r>
                <a:rPr lang="en-US" dirty="0" smtClean="0"/>
                <a:t>Fauna Basal</a:t>
              </a:r>
              <a:endParaRPr lang="en-US" dirty="0"/>
            </a:p>
          </p:txBody>
        </p:sp>
        <p:sp>
          <p:nvSpPr>
            <p:cNvPr id="13" name="Line 13"/>
            <p:cNvSpPr>
              <a:spLocks noChangeShapeType="1"/>
            </p:cNvSpPr>
            <p:nvPr/>
          </p:nvSpPr>
          <p:spPr bwMode="auto">
            <a:xfrm flipH="1" flipV="1">
              <a:off x="1116" y="564"/>
              <a:ext cx="1668" cy="1332"/>
            </a:xfrm>
            <a:prstGeom prst="line">
              <a:avLst/>
            </a:prstGeom>
            <a:noFill/>
            <a:ln w="25400">
              <a:solidFill>
                <a:schemeClr val="tx1"/>
              </a:solidFill>
              <a:round/>
              <a:headEnd/>
              <a:tailEnd type="stealth" w="lg" len="med"/>
            </a:ln>
          </p:spPr>
          <p:txBody>
            <a:bodyPr wrap="none" anchor="ctr"/>
            <a:lstStyle/>
            <a:p>
              <a:endParaRPr lang="en-US"/>
            </a:p>
          </p:txBody>
        </p:sp>
      </p:grpSp>
      <p:grpSp>
        <p:nvGrpSpPr>
          <p:cNvPr id="14" name="Group 14"/>
          <p:cNvGrpSpPr>
            <a:grpSpLocks/>
          </p:cNvGrpSpPr>
          <p:nvPr/>
        </p:nvGrpSpPr>
        <p:grpSpPr bwMode="auto">
          <a:xfrm>
            <a:off x="1981200" y="5105400"/>
            <a:ext cx="5029200" cy="1676400"/>
            <a:chOff x="1536" y="3408"/>
            <a:chExt cx="2832" cy="1056"/>
          </a:xfrm>
        </p:grpSpPr>
        <p:pic>
          <p:nvPicPr>
            <p:cNvPr id="15" name="Picture 15"/>
            <p:cNvPicPr>
              <a:picLocks noChangeAspect="1" noChangeArrowheads="1"/>
            </p:cNvPicPr>
            <p:nvPr/>
          </p:nvPicPr>
          <p:blipFill>
            <a:blip r:embed="rId2" cstate="print">
              <a:lum bright="6000"/>
            </a:blip>
            <a:srcRect/>
            <a:stretch>
              <a:fillRect/>
            </a:stretch>
          </p:blipFill>
          <p:spPr bwMode="auto">
            <a:xfrm rot="5400000">
              <a:off x="1390" y="3746"/>
              <a:ext cx="864" cy="572"/>
            </a:xfrm>
            <a:prstGeom prst="rect">
              <a:avLst/>
            </a:prstGeom>
            <a:noFill/>
            <a:ln w="12700">
              <a:noFill/>
              <a:miter lim="800000"/>
              <a:headEnd/>
              <a:tailEnd/>
            </a:ln>
          </p:spPr>
        </p:pic>
        <p:pic>
          <p:nvPicPr>
            <p:cNvPr id="16" name="Picture 16"/>
            <p:cNvPicPr>
              <a:picLocks noChangeAspect="1" noChangeArrowheads="1"/>
            </p:cNvPicPr>
            <p:nvPr/>
          </p:nvPicPr>
          <p:blipFill>
            <a:blip r:embed="rId3" cstate="print"/>
            <a:srcRect/>
            <a:stretch>
              <a:fillRect/>
            </a:stretch>
          </p:blipFill>
          <p:spPr bwMode="auto">
            <a:xfrm>
              <a:off x="3504" y="3408"/>
              <a:ext cx="864" cy="704"/>
            </a:xfrm>
            <a:prstGeom prst="rect">
              <a:avLst/>
            </a:prstGeom>
            <a:noFill/>
            <a:ln w="12700">
              <a:noFill/>
              <a:miter lim="800000"/>
              <a:headEnd/>
              <a:tailEnd/>
            </a:ln>
          </p:spPr>
        </p:pic>
      </p:grpSp>
      <p:grpSp>
        <p:nvGrpSpPr>
          <p:cNvPr id="17" name="Group 17"/>
          <p:cNvGrpSpPr>
            <a:grpSpLocks/>
          </p:cNvGrpSpPr>
          <p:nvPr/>
        </p:nvGrpSpPr>
        <p:grpSpPr bwMode="auto">
          <a:xfrm>
            <a:off x="7772400" y="2438400"/>
            <a:ext cx="1371600" cy="2206625"/>
            <a:chOff x="5136" y="1358"/>
            <a:chExt cx="1044" cy="1552"/>
          </a:xfrm>
        </p:grpSpPr>
        <p:pic>
          <p:nvPicPr>
            <p:cNvPr id="18" name="Picture 18"/>
            <p:cNvPicPr>
              <a:picLocks noChangeAspect="1" noChangeArrowheads="1"/>
            </p:cNvPicPr>
            <p:nvPr/>
          </p:nvPicPr>
          <p:blipFill>
            <a:blip r:embed="rId4" cstate="print">
              <a:lum bright="24000"/>
            </a:blip>
            <a:srcRect/>
            <a:stretch>
              <a:fillRect/>
            </a:stretch>
          </p:blipFill>
          <p:spPr bwMode="auto">
            <a:xfrm>
              <a:off x="5136" y="2141"/>
              <a:ext cx="1044" cy="769"/>
            </a:xfrm>
            <a:prstGeom prst="rect">
              <a:avLst/>
            </a:prstGeom>
            <a:noFill/>
            <a:ln w="12700">
              <a:noFill/>
              <a:miter lim="800000"/>
              <a:headEnd/>
              <a:tailEnd/>
            </a:ln>
          </p:spPr>
        </p:pic>
        <p:pic>
          <p:nvPicPr>
            <p:cNvPr id="19" name="Picture 19" descr="Dorylaimus"/>
            <p:cNvPicPr>
              <a:picLocks noChangeAspect="1" noChangeArrowheads="1"/>
            </p:cNvPicPr>
            <p:nvPr/>
          </p:nvPicPr>
          <p:blipFill>
            <a:blip r:embed="rId5" cstate="print"/>
            <a:srcRect/>
            <a:stretch>
              <a:fillRect/>
            </a:stretch>
          </p:blipFill>
          <p:spPr bwMode="auto">
            <a:xfrm>
              <a:off x="5136" y="1358"/>
              <a:ext cx="1044" cy="783"/>
            </a:xfrm>
            <a:prstGeom prst="rect">
              <a:avLst/>
            </a:prstGeom>
            <a:noFill/>
            <a:ln w="9525">
              <a:noFill/>
              <a:miter lim="800000"/>
              <a:headEnd/>
              <a:tailEnd/>
            </a:ln>
          </p:spPr>
        </p:pic>
      </p:grpSp>
      <p:pic>
        <p:nvPicPr>
          <p:cNvPr id="20" name="Picture 20" descr="cruznema"/>
          <p:cNvPicPr>
            <a:picLocks noChangeAspect="1" noChangeArrowheads="1"/>
          </p:cNvPicPr>
          <p:nvPr/>
        </p:nvPicPr>
        <p:blipFill>
          <a:blip r:embed="rId6" cstate="print"/>
          <a:srcRect/>
          <a:stretch>
            <a:fillRect/>
          </a:stretch>
        </p:blipFill>
        <p:spPr bwMode="auto">
          <a:xfrm>
            <a:off x="2209800" y="2209800"/>
            <a:ext cx="1371600" cy="882650"/>
          </a:xfrm>
          <a:prstGeom prst="rect">
            <a:avLst/>
          </a:prstGeom>
          <a:noFill/>
          <a:ln w="19050">
            <a:solidFill>
              <a:srgbClr val="000000"/>
            </a:solidFill>
            <a:miter lim="800000"/>
            <a:headEnd/>
            <a:tailEnd/>
          </a:ln>
        </p:spPr>
      </p:pic>
      <p:sp>
        <p:nvSpPr>
          <p:cNvPr id="21" name="Text Box 30"/>
          <p:cNvSpPr txBox="1">
            <a:spLocks noChangeArrowheads="1"/>
          </p:cNvSpPr>
          <p:nvPr/>
        </p:nvSpPr>
        <p:spPr bwMode="auto">
          <a:xfrm>
            <a:off x="1981200" y="152400"/>
            <a:ext cx="5442516" cy="461665"/>
          </a:xfrm>
          <a:prstGeom prst="rect">
            <a:avLst/>
          </a:prstGeom>
          <a:noFill/>
          <a:ln w="9525">
            <a:noFill/>
            <a:miter lim="800000"/>
            <a:headEnd/>
            <a:tailEnd/>
          </a:ln>
          <a:effectLst/>
        </p:spPr>
        <p:txBody>
          <a:bodyPr wrap="none">
            <a:spAutoFit/>
          </a:bodyPr>
          <a:lstStyle/>
          <a:p>
            <a:r>
              <a:rPr lang="es-ES" sz="2400" dirty="0" smtClean="0"/>
              <a:t>Clasificación por </a:t>
            </a:r>
            <a:r>
              <a:rPr lang="en-US" sz="2400" dirty="0" err="1" smtClean="0"/>
              <a:t>Gremios</a:t>
            </a:r>
            <a:r>
              <a:rPr lang="en-US" sz="2400" dirty="0" smtClean="0"/>
              <a:t> </a:t>
            </a:r>
            <a:r>
              <a:rPr lang="en-US" sz="2400" dirty="0" err="1" smtClean="0"/>
              <a:t>Funcionales</a:t>
            </a:r>
            <a:endParaRPr lang="en-US" sz="24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a:spLocks noChangeArrowheads="1"/>
          </p:cNvSpPr>
          <p:nvPr/>
        </p:nvSpPr>
        <p:spPr bwMode="auto">
          <a:xfrm>
            <a:off x="2590800" y="1066800"/>
            <a:ext cx="5943600" cy="3276600"/>
          </a:xfrm>
          <a:prstGeom prst="parallelogram">
            <a:avLst>
              <a:gd name="adj" fmla="val 60994"/>
            </a:avLst>
          </a:prstGeom>
          <a:gradFill rotWithShape="0">
            <a:gsLst>
              <a:gs pos="0">
                <a:schemeClr val="accent1"/>
              </a:gs>
              <a:gs pos="100000">
                <a:srgbClr val="CC6600"/>
              </a:gs>
            </a:gsLst>
            <a:lin ang="2700000" scaled="1"/>
          </a:gradFill>
          <a:ln w="9525">
            <a:solidFill>
              <a:schemeClr val="tx1"/>
            </a:solidFill>
            <a:miter lim="800000"/>
            <a:headEnd/>
            <a:tailEnd/>
          </a:ln>
        </p:spPr>
        <p:txBody>
          <a:bodyPr wrap="none" anchor="ctr"/>
          <a:lstStyle/>
          <a:p>
            <a:pPr eaLnBrk="0" hangingPunct="0"/>
            <a:endParaRPr lang="en-US" sz="2800"/>
          </a:p>
        </p:txBody>
      </p:sp>
      <p:sp>
        <p:nvSpPr>
          <p:cNvPr id="3" name="AutoShape 3"/>
          <p:cNvSpPr>
            <a:spLocks noChangeArrowheads="1"/>
          </p:cNvSpPr>
          <p:nvPr/>
        </p:nvSpPr>
        <p:spPr bwMode="auto">
          <a:xfrm rot="7296498">
            <a:off x="192881" y="2186782"/>
            <a:ext cx="4725987" cy="8826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gradFill rotWithShape="0">
            <a:gsLst>
              <a:gs pos="0">
                <a:srgbClr val="535600"/>
              </a:gs>
              <a:gs pos="100000">
                <a:srgbClr val="B3B900"/>
              </a:gs>
            </a:gsLst>
            <a:lin ang="5400000" scaled="1"/>
          </a:gradFill>
          <a:ln w="12700">
            <a:solidFill>
              <a:schemeClr val="tx1"/>
            </a:solidFill>
            <a:miter lim="800000"/>
            <a:headEnd/>
            <a:tailEnd/>
          </a:ln>
        </p:spPr>
        <p:txBody>
          <a:bodyPr wrap="none" anchor="ctr"/>
          <a:lstStyle/>
          <a:p>
            <a:pPr eaLnBrk="0" hangingPunct="0"/>
            <a:endParaRPr lang="en-US" sz="2800"/>
          </a:p>
        </p:txBody>
      </p:sp>
      <p:sp>
        <p:nvSpPr>
          <p:cNvPr id="4" name="AutoShape 4"/>
          <p:cNvSpPr>
            <a:spLocks noChangeArrowheads="1"/>
          </p:cNvSpPr>
          <p:nvPr/>
        </p:nvSpPr>
        <p:spPr bwMode="auto">
          <a:xfrm rot="3523702">
            <a:off x="477838" y="4219575"/>
            <a:ext cx="2546350" cy="11049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998 w 21600"/>
              <a:gd name="T13" fmla="*/ 3998 h 21600"/>
              <a:gd name="T14" fmla="*/ 17602 w 21600"/>
              <a:gd name="T15" fmla="*/ 17602 h 21600"/>
            </a:gdLst>
            <a:ahLst/>
            <a:cxnLst>
              <a:cxn ang="T8">
                <a:pos x="T0" y="T1"/>
              </a:cxn>
              <a:cxn ang="T9">
                <a:pos x="T2" y="T3"/>
              </a:cxn>
              <a:cxn ang="T10">
                <a:pos x="T4" y="T5"/>
              </a:cxn>
              <a:cxn ang="T11">
                <a:pos x="T6" y="T7"/>
              </a:cxn>
            </a:cxnLst>
            <a:rect l="T12" t="T13" r="T14" b="T15"/>
            <a:pathLst>
              <a:path w="21600" h="21600">
                <a:moveTo>
                  <a:pt x="0" y="0"/>
                </a:moveTo>
                <a:lnTo>
                  <a:pt x="4395" y="21600"/>
                </a:lnTo>
                <a:lnTo>
                  <a:pt x="17205" y="21600"/>
                </a:lnTo>
                <a:lnTo>
                  <a:pt x="21600" y="0"/>
                </a:lnTo>
                <a:close/>
              </a:path>
            </a:pathLst>
          </a:custGeom>
          <a:solidFill>
            <a:srgbClr val="FFFF00"/>
          </a:solidFill>
          <a:ln w="12700">
            <a:solidFill>
              <a:schemeClr val="tx1"/>
            </a:solidFill>
            <a:miter lim="800000"/>
            <a:headEnd/>
            <a:tailEnd/>
          </a:ln>
        </p:spPr>
        <p:txBody>
          <a:bodyPr rot="10800000" vert="eaVert" wrap="none" anchor="ctr"/>
          <a:lstStyle/>
          <a:p>
            <a:pPr algn="ctr" eaLnBrk="0" hangingPunct="0"/>
            <a:endParaRPr lang="en-US" sz="2400"/>
          </a:p>
        </p:txBody>
      </p:sp>
      <p:sp>
        <p:nvSpPr>
          <p:cNvPr id="5" name="AutoShape 5"/>
          <p:cNvSpPr>
            <a:spLocks noChangeArrowheads="1"/>
          </p:cNvSpPr>
          <p:nvPr/>
        </p:nvSpPr>
        <p:spPr bwMode="auto">
          <a:xfrm rot="10800000">
            <a:off x="1668463" y="4745038"/>
            <a:ext cx="4991100" cy="958850"/>
          </a:xfrm>
          <a:prstGeom prst="parallelogram">
            <a:avLst>
              <a:gd name="adj" fmla="val 74489"/>
            </a:avLst>
          </a:prstGeom>
          <a:gradFill rotWithShape="0">
            <a:gsLst>
              <a:gs pos="0">
                <a:srgbClr val="FF9900"/>
              </a:gs>
              <a:gs pos="100000">
                <a:srgbClr val="764700"/>
              </a:gs>
            </a:gsLst>
            <a:lin ang="0" scaled="1"/>
          </a:gradFill>
          <a:ln w="12700">
            <a:solidFill>
              <a:schemeClr val="tx1"/>
            </a:solidFill>
            <a:miter lim="800000"/>
            <a:headEnd/>
            <a:tailEnd/>
          </a:ln>
        </p:spPr>
        <p:txBody>
          <a:bodyPr wrap="none" anchor="ctr"/>
          <a:lstStyle/>
          <a:p>
            <a:pPr eaLnBrk="0" hangingPunct="0"/>
            <a:endParaRPr lang="en-US" sz="2800"/>
          </a:p>
        </p:txBody>
      </p:sp>
      <p:sp>
        <p:nvSpPr>
          <p:cNvPr id="6" name="Line 6"/>
          <p:cNvSpPr>
            <a:spLocks noChangeShapeType="1"/>
          </p:cNvSpPr>
          <p:nvPr/>
        </p:nvSpPr>
        <p:spPr bwMode="auto">
          <a:xfrm>
            <a:off x="1230313" y="3894138"/>
            <a:ext cx="787400" cy="1339850"/>
          </a:xfrm>
          <a:prstGeom prst="line">
            <a:avLst/>
          </a:prstGeom>
          <a:noFill/>
          <a:ln w="12700">
            <a:solidFill>
              <a:schemeClr val="tx1"/>
            </a:solidFill>
            <a:round/>
            <a:headEnd/>
            <a:tailEnd/>
          </a:ln>
        </p:spPr>
        <p:txBody>
          <a:bodyPr wrap="none" anchor="ctr"/>
          <a:lstStyle/>
          <a:p>
            <a:endParaRPr lang="en-US"/>
          </a:p>
        </p:txBody>
      </p:sp>
      <p:sp>
        <p:nvSpPr>
          <p:cNvPr id="7" name="Line 7"/>
          <p:cNvSpPr>
            <a:spLocks noChangeShapeType="1"/>
          </p:cNvSpPr>
          <p:nvPr/>
        </p:nvSpPr>
        <p:spPr bwMode="auto">
          <a:xfrm>
            <a:off x="2030413" y="5237163"/>
            <a:ext cx="4257675" cy="6350"/>
          </a:xfrm>
          <a:prstGeom prst="line">
            <a:avLst/>
          </a:prstGeom>
          <a:noFill/>
          <a:ln w="12700">
            <a:solidFill>
              <a:schemeClr val="tx1"/>
            </a:solidFill>
            <a:round/>
            <a:headEnd/>
            <a:tailEnd/>
          </a:ln>
        </p:spPr>
        <p:txBody>
          <a:bodyPr wrap="none" anchor="ctr"/>
          <a:lstStyle/>
          <a:p>
            <a:endParaRPr lang="en-US"/>
          </a:p>
        </p:txBody>
      </p:sp>
      <p:sp>
        <p:nvSpPr>
          <p:cNvPr id="8" name="Line 8"/>
          <p:cNvSpPr>
            <a:spLocks noChangeShapeType="1"/>
          </p:cNvSpPr>
          <p:nvPr/>
        </p:nvSpPr>
        <p:spPr bwMode="auto">
          <a:xfrm>
            <a:off x="2201863" y="4999038"/>
            <a:ext cx="4276725" cy="0"/>
          </a:xfrm>
          <a:prstGeom prst="line">
            <a:avLst/>
          </a:prstGeom>
          <a:noFill/>
          <a:ln w="12700">
            <a:solidFill>
              <a:schemeClr val="tx1"/>
            </a:solidFill>
            <a:round/>
            <a:headEnd/>
            <a:tailEnd/>
          </a:ln>
        </p:spPr>
        <p:txBody>
          <a:bodyPr wrap="none" anchor="ctr"/>
          <a:lstStyle/>
          <a:p>
            <a:endParaRPr lang="en-US"/>
          </a:p>
        </p:txBody>
      </p:sp>
      <p:sp>
        <p:nvSpPr>
          <p:cNvPr id="9" name="Line 9"/>
          <p:cNvSpPr>
            <a:spLocks noChangeShapeType="1"/>
          </p:cNvSpPr>
          <p:nvPr/>
        </p:nvSpPr>
        <p:spPr bwMode="auto">
          <a:xfrm>
            <a:off x="1858963" y="5465763"/>
            <a:ext cx="4276725" cy="0"/>
          </a:xfrm>
          <a:prstGeom prst="line">
            <a:avLst/>
          </a:prstGeom>
          <a:noFill/>
          <a:ln w="12700">
            <a:solidFill>
              <a:schemeClr val="tx1"/>
            </a:solidFill>
            <a:round/>
            <a:headEnd/>
            <a:tailEnd/>
          </a:ln>
        </p:spPr>
        <p:txBody>
          <a:bodyPr wrap="none" anchor="ctr"/>
          <a:lstStyle/>
          <a:p>
            <a:endParaRPr lang="en-US"/>
          </a:p>
        </p:txBody>
      </p:sp>
      <p:sp>
        <p:nvSpPr>
          <p:cNvPr id="10" name="Line 10"/>
          <p:cNvSpPr>
            <a:spLocks noChangeShapeType="1"/>
          </p:cNvSpPr>
          <p:nvPr/>
        </p:nvSpPr>
        <p:spPr bwMode="auto">
          <a:xfrm flipH="1">
            <a:off x="4335463" y="4751388"/>
            <a:ext cx="714375" cy="952500"/>
          </a:xfrm>
          <a:prstGeom prst="line">
            <a:avLst/>
          </a:prstGeom>
          <a:noFill/>
          <a:ln w="12700">
            <a:solidFill>
              <a:schemeClr val="tx1"/>
            </a:solidFill>
            <a:round/>
            <a:headEnd/>
            <a:tailEnd/>
          </a:ln>
        </p:spPr>
        <p:txBody>
          <a:bodyPr wrap="none" anchor="ctr"/>
          <a:lstStyle/>
          <a:p>
            <a:endParaRPr lang="en-US"/>
          </a:p>
        </p:txBody>
      </p:sp>
      <p:sp>
        <p:nvSpPr>
          <p:cNvPr id="11" name="Line 11"/>
          <p:cNvSpPr>
            <a:spLocks noChangeShapeType="1"/>
          </p:cNvSpPr>
          <p:nvPr/>
        </p:nvSpPr>
        <p:spPr bwMode="auto">
          <a:xfrm flipH="1">
            <a:off x="2954338" y="4760913"/>
            <a:ext cx="714375" cy="952500"/>
          </a:xfrm>
          <a:prstGeom prst="line">
            <a:avLst/>
          </a:prstGeom>
          <a:noFill/>
          <a:ln w="12700">
            <a:solidFill>
              <a:schemeClr val="tx1"/>
            </a:solidFill>
            <a:round/>
            <a:headEnd/>
            <a:tailEnd/>
          </a:ln>
        </p:spPr>
        <p:txBody>
          <a:bodyPr wrap="none" anchor="ctr"/>
          <a:lstStyle/>
          <a:p>
            <a:endParaRPr lang="en-US"/>
          </a:p>
        </p:txBody>
      </p:sp>
      <p:sp>
        <p:nvSpPr>
          <p:cNvPr id="12" name="Line 12"/>
          <p:cNvSpPr>
            <a:spLocks noChangeShapeType="1"/>
          </p:cNvSpPr>
          <p:nvPr/>
        </p:nvSpPr>
        <p:spPr bwMode="auto">
          <a:xfrm flipV="1">
            <a:off x="1878013" y="2332038"/>
            <a:ext cx="1371600" cy="552450"/>
          </a:xfrm>
          <a:prstGeom prst="line">
            <a:avLst/>
          </a:prstGeom>
          <a:noFill/>
          <a:ln w="12700">
            <a:solidFill>
              <a:schemeClr val="tx1"/>
            </a:solidFill>
            <a:round/>
            <a:headEnd/>
            <a:tailEnd/>
          </a:ln>
        </p:spPr>
        <p:txBody>
          <a:bodyPr wrap="none" anchor="ctr"/>
          <a:lstStyle/>
          <a:p>
            <a:endParaRPr lang="en-US"/>
          </a:p>
        </p:txBody>
      </p:sp>
      <p:sp>
        <p:nvSpPr>
          <p:cNvPr id="13" name="Text Box 13"/>
          <p:cNvSpPr txBox="1">
            <a:spLocks noChangeArrowheads="1"/>
          </p:cNvSpPr>
          <p:nvPr/>
        </p:nvSpPr>
        <p:spPr bwMode="auto">
          <a:xfrm>
            <a:off x="1223963" y="4583113"/>
            <a:ext cx="509587" cy="336550"/>
          </a:xfrm>
          <a:prstGeom prst="rect">
            <a:avLst/>
          </a:prstGeom>
          <a:noFill/>
          <a:ln w="12700">
            <a:noFill/>
            <a:miter lim="800000"/>
            <a:headEnd/>
            <a:tailEnd/>
          </a:ln>
        </p:spPr>
        <p:txBody>
          <a:bodyPr wrap="none" anchor="ctr">
            <a:spAutoFit/>
          </a:bodyPr>
          <a:lstStyle/>
          <a:p>
            <a:pPr algn="ctr" eaLnBrk="0" hangingPunct="0"/>
            <a:r>
              <a:rPr lang="en-US" sz="1600"/>
              <a:t>Ba</a:t>
            </a:r>
            <a:r>
              <a:rPr lang="en-US" sz="1600" baseline="-25000"/>
              <a:t>2</a:t>
            </a:r>
            <a:endParaRPr lang="en-US" sz="2400"/>
          </a:p>
        </p:txBody>
      </p:sp>
      <p:sp>
        <p:nvSpPr>
          <p:cNvPr id="14" name="Text Box 14"/>
          <p:cNvSpPr txBox="1">
            <a:spLocks noChangeArrowheads="1"/>
          </p:cNvSpPr>
          <p:nvPr/>
        </p:nvSpPr>
        <p:spPr bwMode="auto">
          <a:xfrm>
            <a:off x="1590675" y="4164013"/>
            <a:ext cx="498475" cy="336550"/>
          </a:xfrm>
          <a:prstGeom prst="rect">
            <a:avLst/>
          </a:prstGeom>
          <a:noFill/>
          <a:ln w="12700">
            <a:noFill/>
            <a:miter lim="800000"/>
            <a:headEnd/>
            <a:tailEnd/>
          </a:ln>
        </p:spPr>
        <p:txBody>
          <a:bodyPr wrap="none" anchor="ctr">
            <a:spAutoFit/>
          </a:bodyPr>
          <a:lstStyle/>
          <a:p>
            <a:pPr algn="ctr" eaLnBrk="0" hangingPunct="0"/>
            <a:r>
              <a:rPr lang="en-US" sz="1600"/>
              <a:t>Fu</a:t>
            </a:r>
            <a:r>
              <a:rPr lang="en-US" sz="1600" baseline="-25000"/>
              <a:t>2</a:t>
            </a:r>
            <a:endParaRPr lang="en-US" sz="2400"/>
          </a:p>
        </p:txBody>
      </p:sp>
      <p:sp>
        <p:nvSpPr>
          <p:cNvPr id="15" name="Text Box 15"/>
          <p:cNvSpPr txBox="1">
            <a:spLocks noChangeArrowheads="1"/>
          </p:cNvSpPr>
          <p:nvPr/>
        </p:nvSpPr>
        <p:spPr bwMode="auto">
          <a:xfrm>
            <a:off x="1916113" y="3097213"/>
            <a:ext cx="498475" cy="336550"/>
          </a:xfrm>
          <a:prstGeom prst="rect">
            <a:avLst/>
          </a:prstGeom>
          <a:noFill/>
          <a:ln w="12700">
            <a:noFill/>
            <a:miter lim="800000"/>
            <a:headEnd/>
            <a:tailEnd/>
          </a:ln>
        </p:spPr>
        <p:txBody>
          <a:bodyPr wrap="none" anchor="ctr">
            <a:spAutoFit/>
          </a:bodyPr>
          <a:lstStyle/>
          <a:p>
            <a:pPr algn="ctr" eaLnBrk="0" hangingPunct="0"/>
            <a:r>
              <a:rPr lang="en-US" sz="1600"/>
              <a:t>Fu</a:t>
            </a:r>
            <a:r>
              <a:rPr lang="en-US" sz="1600" baseline="-25000"/>
              <a:t>2</a:t>
            </a:r>
            <a:endParaRPr lang="en-US" sz="2400"/>
          </a:p>
        </p:txBody>
      </p:sp>
      <p:sp>
        <p:nvSpPr>
          <p:cNvPr id="16" name="Text Box 16"/>
          <p:cNvSpPr txBox="1">
            <a:spLocks noChangeArrowheads="1"/>
          </p:cNvSpPr>
          <p:nvPr/>
        </p:nvSpPr>
        <p:spPr bwMode="auto">
          <a:xfrm>
            <a:off x="2747963" y="1706563"/>
            <a:ext cx="509587" cy="336550"/>
          </a:xfrm>
          <a:prstGeom prst="rect">
            <a:avLst/>
          </a:prstGeom>
          <a:noFill/>
          <a:ln w="12700">
            <a:noFill/>
            <a:miter lim="800000"/>
            <a:headEnd/>
            <a:tailEnd/>
          </a:ln>
        </p:spPr>
        <p:txBody>
          <a:bodyPr wrap="none" anchor="ctr">
            <a:spAutoFit/>
          </a:bodyPr>
          <a:lstStyle/>
          <a:p>
            <a:pPr algn="ctr" eaLnBrk="0" hangingPunct="0"/>
            <a:r>
              <a:rPr lang="en-US" sz="1600"/>
              <a:t>Ba</a:t>
            </a:r>
            <a:r>
              <a:rPr lang="en-US" sz="1600" baseline="-25000"/>
              <a:t>1</a:t>
            </a:r>
            <a:endParaRPr lang="en-US" sz="2400"/>
          </a:p>
        </p:txBody>
      </p:sp>
      <p:sp>
        <p:nvSpPr>
          <p:cNvPr id="17" name="Text Box 17"/>
          <p:cNvSpPr txBox="1">
            <a:spLocks noChangeArrowheads="1"/>
          </p:cNvSpPr>
          <p:nvPr/>
        </p:nvSpPr>
        <p:spPr bwMode="auto">
          <a:xfrm>
            <a:off x="2157413" y="5402263"/>
            <a:ext cx="509587" cy="336550"/>
          </a:xfrm>
          <a:prstGeom prst="rect">
            <a:avLst/>
          </a:prstGeom>
          <a:noFill/>
          <a:ln w="12700">
            <a:noFill/>
            <a:miter lim="800000"/>
            <a:headEnd/>
            <a:tailEnd/>
          </a:ln>
        </p:spPr>
        <p:txBody>
          <a:bodyPr wrap="none" anchor="ctr">
            <a:spAutoFit/>
          </a:bodyPr>
          <a:lstStyle/>
          <a:p>
            <a:pPr algn="ctr" eaLnBrk="0" hangingPunct="0"/>
            <a:r>
              <a:rPr lang="en-US" sz="1600"/>
              <a:t>Ba</a:t>
            </a:r>
            <a:r>
              <a:rPr lang="en-US" sz="1600" baseline="-25000"/>
              <a:t>3</a:t>
            </a:r>
            <a:endParaRPr lang="en-US" sz="2400"/>
          </a:p>
        </p:txBody>
      </p:sp>
      <p:sp>
        <p:nvSpPr>
          <p:cNvPr id="18" name="Text Box 18"/>
          <p:cNvSpPr txBox="1">
            <a:spLocks noChangeArrowheads="1"/>
          </p:cNvSpPr>
          <p:nvPr/>
        </p:nvSpPr>
        <p:spPr bwMode="auto">
          <a:xfrm>
            <a:off x="2333625" y="5173663"/>
            <a:ext cx="498475" cy="336550"/>
          </a:xfrm>
          <a:prstGeom prst="rect">
            <a:avLst/>
          </a:prstGeom>
          <a:noFill/>
          <a:ln w="12700">
            <a:noFill/>
            <a:miter lim="800000"/>
            <a:headEnd/>
            <a:tailEnd/>
          </a:ln>
        </p:spPr>
        <p:txBody>
          <a:bodyPr wrap="none" anchor="ctr">
            <a:spAutoFit/>
          </a:bodyPr>
          <a:lstStyle/>
          <a:p>
            <a:pPr algn="ctr" eaLnBrk="0" hangingPunct="0"/>
            <a:r>
              <a:rPr lang="en-US" sz="1600"/>
              <a:t>Fu</a:t>
            </a:r>
            <a:r>
              <a:rPr lang="en-US" sz="1600" baseline="-25000"/>
              <a:t>3</a:t>
            </a:r>
            <a:endParaRPr lang="en-US" sz="2400"/>
          </a:p>
        </p:txBody>
      </p:sp>
      <p:sp>
        <p:nvSpPr>
          <p:cNvPr id="19" name="Text Box 19"/>
          <p:cNvSpPr txBox="1">
            <a:spLocks noChangeArrowheads="1"/>
          </p:cNvSpPr>
          <p:nvPr/>
        </p:nvSpPr>
        <p:spPr bwMode="auto">
          <a:xfrm>
            <a:off x="2474913" y="4945063"/>
            <a:ext cx="520700" cy="336550"/>
          </a:xfrm>
          <a:prstGeom prst="rect">
            <a:avLst/>
          </a:prstGeom>
          <a:noFill/>
          <a:ln w="12700">
            <a:noFill/>
            <a:miter lim="800000"/>
            <a:headEnd/>
            <a:tailEnd/>
          </a:ln>
        </p:spPr>
        <p:txBody>
          <a:bodyPr wrap="none" anchor="ctr">
            <a:spAutoFit/>
          </a:bodyPr>
          <a:lstStyle/>
          <a:p>
            <a:pPr algn="ctr" eaLnBrk="0" hangingPunct="0"/>
            <a:r>
              <a:rPr lang="en-US" sz="1600"/>
              <a:t>Ca</a:t>
            </a:r>
            <a:r>
              <a:rPr lang="en-US" sz="1600" baseline="-25000"/>
              <a:t>3</a:t>
            </a:r>
            <a:endParaRPr lang="en-US" sz="2400"/>
          </a:p>
        </p:txBody>
      </p:sp>
      <p:sp>
        <p:nvSpPr>
          <p:cNvPr id="20" name="Text Box 20"/>
          <p:cNvSpPr txBox="1">
            <a:spLocks noChangeArrowheads="1"/>
          </p:cNvSpPr>
          <p:nvPr/>
        </p:nvSpPr>
        <p:spPr bwMode="auto">
          <a:xfrm>
            <a:off x="3471863" y="5402263"/>
            <a:ext cx="509587" cy="336550"/>
          </a:xfrm>
          <a:prstGeom prst="rect">
            <a:avLst/>
          </a:prstGeom>
          <a:noFill/>
          <a:ln w="12700">
            <a:noFill/>
            <a:miter lim="800000"/>
            <a:headEnd/>
            <a:tailEnd/>
          </a:ln>
        </p:spPr>
        <p:txBody>
          <a:bodyPr wrap="none" anchor="ctr">
            <a:spAutoFit/>
          </a:bodyPr>
          <a:lstStyle/>
          <a:p>
            <a:pPr algn="ctr" eaLnBrk="0" hangingPunct="0"/>
            <a:r>
              <a:rPr lang="en-US" sz="1600"/>
              <a:t>Ba</a:t>
            </a:r>
            <a:r>
              <a:rPr lang="en-US" sz="1600" baseline="-25000"/>
              <a:t>4</a:t>
            </a:r>
            <a:endParaRPr lang="en-US" sz="2400"/>
          </a:p>
        </p:txBody>
      </p:sp>
      <p:sp>
        <p:nvSpPr>
          <p:cNvPr id="21" name="Text Box 21"/>
          <p:cNvSpPr txBox="1">
            <a:spLocks noChangeArrowheads="1"/>
          </p:cNvSpPr>
          <p:nvPr/>
        </p:nvSpPr>
        <p:spPr bwMode="auto">
          <a:xfrm>
            <a:off x="3648075" y="5173663"/>
            <a:ext cx="498475" cy="336550"/>
          </a:xfrm>
          <a:prstGeom prst="rect">
            <a:avLst/>
          </a:prstGeom>
          <a:noFill/>
          <a:ln w="12700">
            <a:noFill/>
            <a:miter lim="800000"/>
            <a:headEnd/>
            <a:tailEnd/>
          </a:ln>
        </p:spPr>
        <p:txBody>
          <a:bodyPr wrap="none" anchor="ctr">
            <a:spAutoFit/>
          </a:bodyPr>
          <a:lstStyle/>
          <a:p>
            <a:pPr algn="ctr" eaLnBrk="0" hangingPunct="0"/>
            <a:r>
              <a:rPr lang="en-US" sz="1600"/>
              <a:t>Fu</a:t>
            </a:r>
            <a:r>
              <a:rPr lang="en-US" sz="1600" baseline="-25000"/>
              <a:t>4</a:t>
            </a:r>
            <a:endParaRPr lang="en-US" sz="2400"/>
          </a:p>
        </p:txBody>
      </p:sp>
      <p:sp>
        <p:nvSpPr>
          <p:cNvPr id="22" name="Text Box 22"/>
          <p:cNvSpPr txBox="1">
            <a:spLocks noChangeArrowheads="1"/>
          </p:cNvSpPr>
          <p:nvPr/>
        </p:nvSpPr>
        <p:spPr bwMode="auto">
          <a:xfrm>
            <a:off x="3789363" y="4945063"/>
            <a:ext cx="520700" cy="336550"/>
          </a:xfrm>
          <a:prstGeom prst="rect">
            <a:avLst/>
          </a:prstGeom>
          <a:noFill/>
          <a:ln w="12700">
            <a:noFill/>
            <a:miter lim="800000"/>
            <a:headEnd/>
            <a:tailEnd/>
          </a:ln>
        </p:spPr>
        <p:txBody>
          <a:bodyPr wrap="none" anchor="ctr">
            <a:spAutoFit/>
          </a:bodyPr>
          <a:lstStyle/>
          <a:p>
            <a:pPr algn="ctr" eaLnBrk="0" hangingPunct="0"/>
            <a:r>
              <a:rPr lang="en-US" sz="1600"/>
              <a:t>Ca</a:t>
            </a:r>
            <a:r>
              <a:rPr lang="en-US" sz="1600" baseline="-25000"/>
              <a:t>4</a:t>
            </a:r>
            <a:endParaRPr lang="en-US" sz="2400"/>
          </a:p>
        </p:txBody>
      </p:sp>
      <p:sp>
        <p:nvSpPr>
          <p:cNvPr id="23" name="Text Box 23"/>
          <p:cNvSpPr txBox="1">
            <a:spLocks noChangeArrowheads="1"/>
          </p:cNvSpPr>
          <p:nvPr/>
        </p:nvSpPr>
        <p:spPr bwMode="auto">
          <a:xfrm>
            <a:off x="3944938" y="4716463"/>
            <a:ext cx="590550" cy="336550"/>
          </a:xfrm>
          <a:prstGeom prst="rect">
            <a:avLst/>
          </a:prstGeom>
          <a:noFill/>
          <a:ln w="12700">
            <a:noFill/>
            <a:miter lim="800000"/>
            <a:headEnd/>
            <a:tailEnd/>
          </a:ln>
        </p:spPr>
        <p:txBody>
          <a:bodyPr wrap="none" anchor="ctr">
            <a:spAutoFit/>
          </a:bodyPr>
          <a:lstStyle/>
          <a:p>
            <a:pPr algn="ctr" eaLnBrk="0" hangingPunct="0"/>
            <a:r>
              <a:rPr lang="en-US" sz="1600"/>
              <a:t>Om</a:t>
            </a:r>
            <a:r>
              <a:rPr lang="en-US" sz="1600" baseline="-25000"/>
              <a:t>4</a:t>
            </a:r>
            <a:endParaRPr lang="en-US" sz="2400"/>
          </a:p>
        </p:txBody>
      </p:sp>
      <p:sp>
        <p:nvSpPr>
          <p:cNvPr id="24" name="Text Box 24"/>
          <p:cNvSpPr txBox="1">
            <a:spLocks noChangeArrowheads="1"/>
          </p:cNvSpPr>
          <p:nvPr/>
        </p:nvSpPr>
        <p:spPr bwMode="auto">
          <a:xfrm>
            <a:off x="4957763" y="5402263"/>
            <a:ext cx="509587" cy="336550"/>
          </a:xfrm>
          <a:prstGeom prst="rect">
            <a:avLst/>
          </a:prstGeom>
          <a:noFill/>
          <a:ln w="12700">
            <a:noFill/>
            <a:miter lim="800000"/>
            <a:headEnd/>
            <a:tailEnd/>
          </a:ln>
        </p:spPr>
        <p:txBody>
          <a:bodyPr wrap="none" anchor="ctr">
            <a:spAutoFit/>
          </a:bodyPr>
          <a:lstStyle/>
          <a:p>
            <a:pPr algn="ctr" eaLnBrk="0" hangingPunct="0"/>
            <a:r>
              <a:rPr lang="en-US" sz="1600"/>
              <a:t>Ba</a:t>
            </a:r>
            <a:r>
              <a:rPr lang="en-US" sz="1600" baseline="-25000"/>
              <a:t>5</a:t>
            </a:r>
            <a:endParaRPr lang="en-US" sz="2400"/>
          </a:p>
        </p:txBody>
      </p:sp>
      <p:sp>
        <p:nvSpPr>
          <p:cNvPr id="25" name="Text Box 25"/>
          <p:cNvSpPr txBox="1">
            <a:spLocks noChangeArrowheads="1"/>
          </p:cNvSpPr>
          <p:nvPr/>
        </p:nvSpPr>
        <p:spPr bwMode="auto">
          <a:xfrm>
            <a:off x="5133975" y="5173663"/>
            <a:ext cx="498475" cy="336550"/>
          </a:xfrm>
          <a:prstGeom prst="rect">
            <a:avLst/>
          </a:prstGeom>
          <a:noFill/>
          <a:ln w="12700">
            <a:noFill/>
            <a:miter lim="800000"/>
            <a:headEnd/>
            <a:tailEnd/>
          </a:ln>
        </p:spPr>
        <p:txBody>
          <a:bodyPr wrap="none" anchor="ctr">
            <a:spAutoFit/>
          </a:bodyPr>
          <a:lstStyle/>
          <a:p>
            <a:pPr algn="ctr" eaLnBrk="0" hangingPunct="0"/>
            <a:r>
              <a:rPr lang="en-US" sz="1600"/>
              <a:t>Fu</a:t>
            </a:r>
            <a:r>
              <a:rPr lang="en-US" sz="1600" baseline="-25000"/>
              <a:t>5</a:t>
            </a:r>
            <a:endParaRPr lang="en-US" sz="2400"/>
          </a:p>
        </p:txBody>
      </p:sp>
      <p:sp>
        <p:nvSpPr>
          <p:cNvPr id="26" name="Text Box 26"/>
          <p:cNvSpPr txBox="1">
            <a:spLocks noChangeArrowheads="1"/>
          </p:cNvSpPr>
          <p:nvPr/>
        </p:nvSpPr>
        <p:spPr bwMode="auto">
          <a:xfrm>
            <a:off x="5275263" y="4945063"/>
            <a:ext cx="520700" cy="336550"/>
          </a:xfrm>
          <a:prstGeom prst="rect">
            <a:avLst/>
          </a:prstGeom>
          <a:noFill/>
          <a:ln w="12700">
            <a:noFill/>
            <a:miter lim="800000"/>
            <a:headEnd/>
            <a:tailEnd/>
          </a:ln>
        </p:spPr>
        <p:txBody>
          <a:bodyPr wrap="none" anchor="ctr">
            <a:spAutoFit/>
          </a:bodyPr>
          <a:lstStyle/>
          <a:p>
            <a:pPr algn="ctr" eaLnBrk="0" hangingPunct="0"/>
            <a:r>
              <a:rPr lang="en-US" sz="1600"/>
              <a:t>Ca</a:t>
            </a:r>
            <a:r>
              <a:rPr lang="en-US" sz="1600" baseline="-25000"/>
              <a:t>5</a:t>
            </a:r>
            <a:endParaRPr lang="en-US" sz="2400"/>
          </a:p>
        </p:txBody>
      </p:sp>
      <p:sp>
        <p:nvSpPr>
          <p:cNvPr id="27" name="Text Box 27"/>
          <p:cNvSpPr txBox="1">
            <a:spLocks noChangeArrowheads="1"/>
          </p:cNvSpPr>
          <p:nvPr/>
        </p:nvSpPr>
        <p:spPr bwMode="auto">
          <a:xfrm>
            <a:off x="5430838" y="4716463"/>
            <a:ext cx="590550" cy="336550"/>
          </a:xfrm>
          <a:prstGeom prst="rect">
            <a:avLst/>
          </a:prstGeom>
          <a:noFill/>
          <a:ln w="12700">
            <a:noFill/>
            <a:miter lim="800000"/>
            <a:headEnd/>
            <a:tailEnd/>
          </a:ln>
        </p:spPr>
        <p:txBody>
          <a:bodyPr wrap="none" anchor="ctr">
            <a:spAutoFit/>
          </a:bodyPr>
          <a:lstStyle/>
          <a:p>
            <a:pPr algn="ctr" eaLnBrk="0" hangingPunct="0"/>
            <a:r>
              <a:rPr lang="en-US" sz="1600"/>
              <a:t>Om</a:t>
            </a:r>
            <a:r>
              <a:rPr lang="en-US" sz="1600" baseline="-25000"/>
              <a:t>5</a:t>
            </a:r>
            <a:endParaRPr lang="en-US" sz="2400"/>
          </a:p>
        </p:txBody>
      </p:sp>
      <p:sp>
        <p:nvSpPr>
          <p:cNvPr id="28" name="Line 28"/>
          <p:cNvSpPr>
            <a:spLocks noChangeShapeType="1"/>
          </p:cNvSpPr>
          <p:nvPr/>
        </p:nvSpPr>
        <p:spPr bwMode="auto">
          <a:xfrm>
            <a:off x="2487613" y="4551363"/>
            <a:ext cx="3109912" cy="0"/>
          </a:xfrm>
          <a:prstGeom prst="line">
            <a:avLst/>
          </a:prstGeom>
          <a:noFill/>
          <a:ln w="12700">
            <a:solidFill>
              <a:schemeClr val="tx1"/>
            </a:solidFill>
            <a:round/>
            <a:headEnd/>
            <a:tailEnd type="triangle" w="med" len="lg"/>
          </a:ln>
        </p:spPr>
        <p:txBody>
          <a:bodyPr wrap="none" anchor="ctr"/>
          <a:lstStyle/>
          <a:p>
            <a:endParaRPr lang="en-US"/>
          </a:p>
        </p:txBody>
      </p:sp>
      <p:sp>
        <p:nvSpPr>
          <p:cNvPr id="29" name="Line 29"/>
          <p:cNvSpPr>
            <a:spLocks noChangeShapeType="1"/>
          </p:cNvSpPr>
          <p:nvPr/>
        </p:nvSpPr>
        <p:spPr bwMode="auto">
          <a:xfrm flipV="1">
            <a:off x="2344738" y="2239963"/>
            <a:ext cx="1292225" cy="2111375"/>
          </a:xfrm>
          <a:prstGeom prst="line">
            <a:avLst/>
          </a:prstGeom>
          <a:noFill/>
          <a:ln w="12700">
            <a:solidFill>
              <a:schemeClr val="tx1"/>
            </a:solidFill>
            <a:round/>
            <a:headEnd/>
            <a:tailEnd type="triangle" w="med" len="lg"/>
          </a:ln>
        </p:spPr>
        <p:txBody>
          <a:bodyPr wrap="none" anchor="ctr"/>
          <a:lstStyle/>
          <a:p>
            <a:endParaRPr lang="en-US"/>
          </a:p>
        </p:txBody>
      </p:sp>
      <p:sp>
        <p:nvSpPr>
          <p:cNvPr id="30" name="Text Box 30"/>
          <p:cNvSpPr txBox="1">
            <a:spLocks noChangeArrowheads="1"/>
          </p:cNvSpPr>
          <p:nvPr/>
        </p:nvSpPr>
        <p:spPr bwMode="auto">
          <a:xfrm>
            <a:off x="5715000" y="614641"/>
            <a:ext cx="1377300" cy="369332"/>
          </a:xfrm>
          <a:prstGeom prst="rect">
            <a:avLst/>
          </a:prstGeom>
          <a:solidFill>
            <a:srgbClr val="FFFF99"/>
          </a:solidFill>
          <a:ln w="12700">
            <a:solidFill>
              <a:schemeClr val="tx1"/>
            </a:solidFill>
            <a:miter lim="800000"/>
            <a:headEnd/>
            <a:tailEnd/>
          </a:ln>
        </p:spPr>
        <p:txBody>
          <a:bodyPr wrap="none" anchor="ctr">
            <a:spAutoFit/>
          </a:bodyPr>
          <a:lstStyle/>
          <a:p>
            <a:pPr algn="ctr" eaLnBrk="0" hangingPunct="0"/>
            <a:r>
              <a:rPr lang="es-ES" dirty="0" smtClean="0"/>
              <a:t>enriquecida</a:t>
            </a:r>
          </a:p>
        </p:txBody>
      </p:sp>
      <p:sp>
        <p:nvSpPr>
          <p:cNvPr id="31" name="Text Box 31"/>
          <p:cNvSpPr txBox="1">
            <a:spLocks noChangeArrowheads="1"/>
          </p:cNvSpPr>
          <p:nvPr/>
        </p:nvSpPr>
        <p:spPr bwMode="auto">
          <a:xfrm>
            <a:off x="7175081" y="2743200"/>
            <a:ext cx="1531188" cy="461665"/>
          </a:xfrm>
          <a:prstGeom prst="rect">
            <a:avLst/>
          </a:prstGeom>
          <a:solidFill>
            <a:srgbClr val="FFFF99"/>
          </a:solidFill>
          <a:ln w="12700">
            <a:solidFill>
              <a:schemeClr val="tx1"/>
            </a:solidFill>
            <a:miter lim="800000"/>
            <a:headEnd/>
            <a:tailEnd/>
          </a:ln>
        </p:spPr>
        <p:txBody>
          <a:bodyPr wrap="none" anchor="ctr">
            <a:spAutoFit/>
          </a:bodyPr>
          <a:lstStyle/>
          <a:p>
            <a:pPr algn="ctr" eaLnBrk="0" hangingPunct="0"/>
            <a:r>
              <a:rPr lang="es-ES" dirty="0" smtClean="0"/>
              <a:t> estructurada</a:t>
            </a:r>
            <a:endParaRPr lang="en-US" sz="2400" dirty="0"/>
          </a:p>
        </p:txBody>
      </p:sp>
      <p:sp>
        <p:nvSpPr>
          <p:cNvPr id="32" name="Text Box 32"/>
          <p:cNvSpPr txBox="1">
            <a:spLocks noChangeArrowheads="1"/>
          </p:cNvSpPr>
          <p:nvPr/>
        </p:nvSpPr>
        <p:spPr bwMode="auto">
          <a:xfrm>
            <a:off x="2239963" y="4275138"/>
            <a:ext cx="768350" cy="379412"/>
          </a:xfrm>
          <a:prstGeom prst="rect">
            <a:avLst/>
          </a:prstGeom>
          <a:solidFill>
            <a:srgbClr val="FFFF99"/>
          </a:solidFill>
          <a:ln w="12700">
            <a:solidFill>
              <a:schemeClr val="tx1"/>
            </a:solidFill>
            <a:miter lim="800000"/>
            <a:headEnd/>
            <a:tailEnd/>
          </a:ln>
        </p:spPr>
        <p:txBody>
          <a:bodyPr wrap="none" anchor="ctr">
            <a:spAutoFit/>
          </a:bodyPr>
          <a:lstStyle/>
          <a:p>
            <a:pPr algn="ctr" eaLnBrk="0" hangingPunct="0"/>
            <a:r>
              <a:rPr lang="en-US"/>
              <a:t>Basal</a:t>
            </a:r>
            <a:endParaRPr lang="en-US" sz="2400"/>
          </a:p>
        </p:txBody>
      </p:sp>
      <p:sp>
        <p:nvSpPr>
          <p:cNvPr id="33" name="Text Box 33"/>
          <p:cNvSpPr txBox="1">
            <a:spLocks noChangeArrowheads="1"/>
          </p:cNvSpPr>
          <p:nvPr/>
        </p:nvSpPr>
        <p:spPr bwMode="auto">
          <a:xfrm>
            <a:off x="0" y="4778444"/>
            <a:ext cx="1327608" cy="707886"/>
          </a:xfrm>
          <a:prstGeom prst="rect">
            <a:avLst/>
          </a:prstGeom>
          <a:noFill/>
          <a:ln w="12700">
            <a:noFill/>
            <a:miter lim="800000"/>
            <a:headEnd/>
            <a:tailEnd/>
          </a:ln>
        </p:spPr>
        <p:txBody>
          <a:bodyPr wrap="none" anchor="ctr">
            <a:spAutoFit/>
          </a:bodyPr>
          <a:lstStyle/>
          <a:p>
            <a:pPr algn="ctr"/>
            <a:r>
              <a:rPr lang="es-ES" sz="2000" dirty="0" smtClean="0"/>
              <a:t>Condición</a:t>
            </a:r>
          </a:p>
          <a:p>
            <a:pPr algn="ctr"/>
            <a:r>
              <a:rPr lang="es-ES" sz="2000" dirty="0" smtClean="0"/>
              <a:t>basal</a:t>
            </a:r>
            <a:endParaRPr lang="es-ES" sz="2000" dirty="0"/>
          </a:p>
        </p:txBody>
      </p:sp>
      <p:sp>
        <p:nvSpPr>
          <p:cNvPr id="34" name="Text Box 34"/>
          <p:cNvSpPr txBox="1">
            <a:spLocks noChangeArrowheads="1"/>
          </p:cNvSpPr>
          <p:nvPr/>
        </p:nvSpPr>
        <p:spPr bwMode="auto">
          <a:xfrm>
            <a:off x="1476660" y="5770533"/>
            <a:ext cx="2666243" cy="400110"/>
          </a:xfrm>
          <a:prstGeom prst="rect">
            <a:avLst/>
          </a:prstGeom>
          <a:noFill/>
          <a:ln w="12700">
            <a:noFill/>
            <a:miter lim="800000"/>
            <a:headEnd/>
            <a:tailEnd/>
          </a:ln>
        </p:spPr>
        <p:txBody>
          <a:bodyPr wrap="none" anchor="ctr">
            <a:spAutoFit/>
          </a:bodyPr>
          <a:lstStyle/>
          <a:p>
            <a:pPr algn="ctr" eaLnBrk="0" hangingPunct="0"/>
            <a:r>
              <a:rPr lang="en-US" sz="2000" dirty="0" err="1" smtClean="0"/>
              <a:t>Trayectoria</a:t>
            </a:r>
            <a:r>
              <a:rPr lang="en-US" sz="2000" dirty="0" smtClean="0"/>
              <a:t> </a:t>
            </a:r>
            <a:r>
              <a:rPr lang="en-US" sz="2000" dirty="0" err="1" smtClean="0"/>
              <a:t>estructura</a:t>
            </a:r>
            <a:endParaRPr lang="en-US" sz="2400" dirty="0"/>
          </a:p>
        </p:txBody>
      </p:sp>
      <p:sp>
        <p:nvSpPr>
          <p:cNvPr id="35" name="Text Box 35"/>
          <p:cNvSpPr txBox="1">
            <a:spLocks noChangeArrowheads="1"/>
          </p:cNvSpPr>
          <p:nvPr/>
        </p:nvSpPr>
        <p:spPr bwMode="auto">
          <a:xfrm rot="-3481245">
            <a:off x="153035" y="2133247"/>
            <a:ext cx="3634702" cy="400110"/>
          </a:xfrm>
          <a:prstGeom prst="rect">
            <a:avLst/>
          </a:prstGeom>
          <a:noFill/>
          <a:ln w="12700">
            <a:noFill/>
            <a:miter lim="800000"/>
            <a:headEnd/>
            <a:tailEnd/>
          </a:ln>
        </p:spPr>
        <p:txBody>
          <a:bodyPr wrap="square" anchor="ctr">
            <a:spAutoFit/>
          </a:bodyPr>
          <a:lstStyle/>
          <a:p>
            <a:pPr algn="ctr" eaLnBrk="0" hangingPunct="0"/>
            <a:r>
              <a:rPr lang="es-ES" sz="2000" dirty="0" smtClean="0"/>
              <a:t>Trayectoria enriquecimiento</a:t>
            </a:r>
            <a:endParaRPr lang="en-US" sz="2400" dirty="0"/>
          </a:p>
        </p:txBody>
      </p:sp>
      <p:sp>
        <p:nvSpPr>
          <p:cNvPr id="36" name="Line 36"/>
          <p:cNvSpPr>
            <a:spLocks noChangeShapeType="1"/>
          </p:cNvSpPr>
          <p:nvPr/>
        </p:nvSpPr>
        <p:spPr bwMode="auto">
          <a:xfrm flipV="1">
            <a:off x="2895600" y="762000"/>
            <a:ext cx="152400" cy="228600"/>
          </a:xfrm>
          <a:prstGeom prst="line">
            <a:avLst/>
          </a:prstGeom>
          <a:noFill/>
          <a:ln w="38100" cmpd="dbl">
            <a:solidFill>
              <a:schemeClr val="tx1"/>
            </a:solidFill>
            <a:round/>
            <a:headEnd/>
            <a:tailEnd type="stealth" w="lg" len="lg"/>
          </a:ln>
        </p:spPr>
        <p:txBody>
          <a:bodyPr wrap="none" anchor="ctr"/>
          <a:lstStyle/>
          <a:p>
            <a:endParaRPr lang="en-US"/>
          </a:p>
        </p:txBody>
      </p:sp>
      <p:sp>
        <p:nvSpPr>
          <p:cNvPr id="37" name="Line 37"/>
          <p:cNvSpPr>
            <a:spLocks noChangeShapeType="1"/>
          </p:cNvSpPr>
          <p:nvPr/>
        </p:nvSpPr>
        <p:spPr bwMode="auto">
          <a:xfrm>
            <a:off x="4183063" y="6008688"/>
            <a:ext cx="2095500" cy="0"/>
          </a:xfrm>
          <a:prstGeom prst="line">
            <a:avLst/>
          </a:prstGeom>
          <a:noFill/>
          <a:ln w="38100" cmpd="dbl">
            <a:solidFill>
              <a:schemeClr val="tx1"/>
            </a:solidFill>
            <a:round/>
            <a:headEnd/>
            <a:tailEnd type="stealth" w="lg" len="lg"/>
          </a:ln>
        </p:spPr>
        <p:txBody>
          <a:bodyPr wrap="none" anchor="ctr"/>
          <a:lstStyle/>
          <a:p>
            <a:endParaRPr lang="en-US"/>
          </a:p>
        </p:txBody>
      </p:sp>
      <p:sp>
        <p:nvSpPr>
          <p:cNvPr id="38" name="Line 38"/>
          <p:cNvSpPr>
            <a:spLocks noChangeShapeType="1"/>
          </p:cNvSpPr>
          <p:nvPr/>
        </p:nvSpPr>
        <p:spPr bwMode="auto">
          <a:xfrm flipV="1">
            <a:off x="3749675" y="2286000"/>
            <a:ext cx="3184525" cy="6350"/>
          </a:xfrm>
          <a:prstGeom prst="line">
            <a:avLst/>
          </a:prstGeom>
          <a:noFill/>
          <a:ln w="15875">
            <a:solidFill>
              <a:schemeClr val="tx1"/>
            </a:solidFill>
            <a:prstDash val="sysDot"/>
            <a:round/>
            <a:headEnd/>
            <a:tailEnd/>
          </a:ln>
        </p:spPr>
        <p:txBody>
          <a:bodyPr wrap="none" anchor="ctr"/>
          <a:lstStyle/>
          <a:p>
            <a:endParaRPr lang="en-US"/>
          </a:p>
        </p:txBody>
      </p:sp>
      <p:sp>
        <p:nvSpPr>
          <p:cNvPr id="39" name="Line 39"/>
          <p:cNvSpPr>
            <a:spLocks noChangeShapeType="1"/>
          </p:cNvSpPr>
          <p:nvPr/>
        </p:nvSpPr>
        <p:spPr bwMode="auto">
          <a:xfrm flipV="1">
            <a:off x="5616575" y="2286000"/>
            <a:ext cx="1317625" cy="2127250"/>
          </a:xfrm>
          <a:prstGeom prst="line">
            <a:avLst/>
          </a:prstGeom>
          <a:noFill/>
          <a:ln w="15875">
            <a:solidFill>
              <a:schemeClr val="tx1"/>
            </a:solidFill>
            <a:prstDash val="sysDot"/>
            <a:round/>
            <a:headEnd/>
            <a:tailEnd/>
          </a:ln>
        </p:spPr>
        <p:txBody>
          <a:bodyPr wrap="none" anchor="ctr"/>
          <a:lstStyle/>
          <a:p>
            <a:endParaRPr lang="en-US"/>
          </a:p>
        </p:txBody>
      </p:sp>
      <p:sp>
        <p:nvSpPr>
          <p:cNvPr id="40" name="AutoShape 40"/>
          <p:cNvSpPr>
            <a:spLocks noChangeArrowheads="1"/>
          </p:cNvSpPr>
          <p:nvPr/>
        </p:nvSpPr>
        <p:spPr bwMode="auto">
          <a:xfrm>
            <a:off x="6915150" y="2209800"/>
            <a:ext cx="95250" cy="95250"/>
          </a:xfrm>
          <a:prstGeom prst="star16">
            <a:avLst>
              <a:gd name="adj" fmla="val 37500"/>
            </a:avLst>
          </a:prstGeom>
          <a:solidFill>
            <a:srgbClr val="FFFFFF"/>
          </a:solidFill>
          <a:ln w="12700">
            <a:solidFill>
              <a:schemeClr val="tx1"/>
            </a:solidFill>
            <a:miter lim="800000"/>
            <a:headEnd/>
            <a:tailEnd/>
          </a:ln>
        </p:spPr>
        <p:txBody>
          <a:bodyPr wrap="none" anchor="ctr"/>
          <a:lstStyle/>
          <a:p>
            <a:pPr eaLnBrk="0" hangingPunct="0"/>
            <a:endParaRPr lang="en-US" sz="2800"/>
          </a:p>
        </p:txBody>
      </p:sp>
      <p:sp>
        <p:nvSpPr>
          <p:cNvPr id="41" name="Text Box 41"/>
          <p:cNvSpPr txBox="1">
            <a:spLocks noChangeArrowheads="1"/>
          </p:cNvSpPr>
          <p:nvPr/>
        </p:nvSpPr>
        <p:spPr bwMode="auto">
          <a:xfrm>
            <a:off x="6535139" y="4730850"/>
            <a:ext cx="937822" cy="307777"/>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omnivoros</a:t>
            </a:r>
            <a:endParaRPr lang="en-US" sz="1400" i="1" dirty="0">
              <a:latin typeface="Times New Roman" pitchFamily="18" charset="0"/>
            </a:endParaRPr>
          </a:p>
        </p:txBody>
      </p:sp>
      <p:sp>
        <p:nvSpPr>
          <p:cNvPr id="42" name="Text Box 42"/>
          <p:cNvSpPr txBox="1">
            <a:spLocks noChangeArrowheads="1"/>
          </p:cNvSpPr>
          <p:nvPr/>
        </p:nvSpPr>
        <p:spPr bwMode="auto">
          <a:xfrm>
            <a:off x="6347714" y="4961037"/>
            <a:ext cx="958660" cy="307777"/>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carnívoros</a:t>
            </a:r>
            <a:endParaRPr lang="en-US" sz="1400" i="1" dirty="0">
              <a:latin typeface="Times New Roman" pitchFamily="18" charset="0"/>
            </a:endParaRPr>
          </a:p>
        </p:txBody>
      </p:sp>
      <p:sp>
        <p:nvSpPr>
          <p:cNvPr id="43" name="Text Box 43"/>
          <p:cNvSpPr txBox="1">
            <a:spLocks noChangeArrowheads="1"/>
          </p:cNvSpPr>
          <p:nvPr/>
        </p:nvSpPr>
        <p:spPr bwMode="auto">
          <a:xfrm>
            <a:off x="6224727" y="5189637"/>
            <a:ext cx="923651" cy="307777"/>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micofagos</a:t>
            </a:r>
            <a:endParaRPr lang="en-US" sz="1400" i="1" dirty="0">
              <a:latin typeface="Times New Roman" pitchFamily="18" charset="0"/>
            </a:endParaRPr>
          </a:p>
        </p:txBody>
      </p:sp>
      <p:sp>
        <p:nvSpPr>
          <p:cNvPr id="44" name="Text Box 44"/>
          <p:cNvSpPr txBox="1">
            <a:spLocks noChangeArrowheads="1"/>
          </p:cNvSpPr>
          <p:nvPr/>
        </p:nvSpPr>
        <p:spPr bwMode="auto">
          <a:xfrm>
            <a:off x="6042286" y="5418237"/>
            <a:ext cx="1088504" cy="307777"/>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bacterivoros</a:t>
            </a:r>
            <a:endParaRPr lang="en-US" sz="1400" i="1" dirty="0">
              <a:latin typeface="Times New Roman" pitchFamily="18" charset="0"/>
            </a:endParaRPr>
          </a:p>
        </p:txBody>
      </p:sp>
      <p:sp>
        <p:nvSpPr>
          <p:cNvPr id="45" name="Text Box 45"/>
          <p:cNvSpPr txBox="1">
            <a:spLocks noChangeArrowheads="1"/>
          </p:cNvSpPr>
          <p:nvPr/>
        </p:nvSpPr>
        <p:spPr bwMode="auto">
          <a:xfrm>
            <a:off x="446227" y="3513237"/>
            <a:ext cx="923651" cy="307777"/>
          </a:xfrm>
          <a:prstGeom prst="rect">
            <a:avLst/>
          </a:prstGeom>
          <a:no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micofagos</a:t>
            </a:r>
            <a:endParaRPr lang="en-US" sz="1400" i="1" dirty="0">
              <a:latin typeface="Times New Roman" pitchFamily="18" charset="0"/>
            </a:endParaRPr>
          </a:p>
        </p:txBody>
      </p:sp>
      <p:sp>
        <p:nvSpPr>
          <p:cNvPr id="46" name="Text Box 46"/>
          <p:cNvSpPr txBox="1">
            <a:spLocks noChangeArrowheads="1"/>
          </p:cNvSpPr>
          <p:nvPr/>
        </p:nvSpPr>
        <p:spPr bwMode="auto">
          <a:xfrm>
            <a:off x="-47798" y="3995837"/>
            <a:ext cx="1178272" cy="307777"/>
          </a:xfrm>
          <a:prstGeom prst="rect">
            <a:avLst/>
          </a:prstGeom>
          <a:no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bacteriovoros</a:t>
            </a:r>
            <a:endParaRPr lang="en-US" sz="1400" i="1" dirty="0">
              <a:latin typeface="Times New Roman" pitchFamily="18" charset="0"/>
            </a:endParaRPr>
          </a:p>
        </p:txBody>
      </p:sp>
      <p:sp>
        <p:nvSpPr>
          <p:cNvPr id="47" name="Text Box 47"/>
          <p:cNvSpPr txBox="1">
            <a:spLocks noChangeArrowheads="1"/>
          </p:cNvSpPr>
          <p:nvPr/>
        </p:nvSpPr>
        <p:spPr bwMode="auto">
          <a:xfrm rot="-3333818">
            <a:off x="2748101" y="1081188"/>
            <a:ext cx="923650" cy="307777"/>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micofagos</a:t>
            </a:r>
            <a:endParaRPr lang="en-US" sz="1400" dirty="0">
              <a:latin typeface="Times New Roman" pitchFamily="18" charset="0"/>
            </a:endParaRPr>
          </a:p>
        </p:txBody>
      </p:sp>
      <p:sp>
        <p:nvSpPr>
          <p:cNvPr id="48" name="Text Box 48"/>
          <p:cNvSpPr txBox="1">
            <a:spLocks noChangeArrowheads="1"/>
          </p:cNvSpPr>
          <p:nvPr/>
        </p:nvSpPr>
        <p:spPr bwMode="auto">
          <a:xfrm rot="-3329394">
            <a:off x="3143077" y="843063"/>
            <a:ext cx="1178272" cy="307777"/>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bacteriovoros</a:t>
            </a:r>
            <a:endParaRPr lang="en-US" sz="1400" dirty="0">
              <a:latin typeface="Times New Roman" pitchFamily="18" charset="0"/>
            </a:endParaRPr>
          </a:p>
        </p:txBody>
      </p:sp>
      <p:sp>
        <p:nvSpPr>
          <p:cNvPr id="49" name="Text Box 49"/>
          <p:cNvSpPr txBox="1">
            <a:spLocks noChangeArrowheads="1"/>
          </p:cNvSpPr>
          <p:nvPr/>
        </p:nvSpPr>
        <p:spPr bwMode="auto">
          <a:xfrm>
            <a:off x="-5179" y="0"/>
            <a:ext cx="5410200" cy="523220"/>
          </a:xfrm>
          <a:prstGeom prst="rect">
            <a:avLst/>
          </a:prstGeom>
          <a:noFill/>
          <a:ln w="12700">
            <a:noFill/>
            <a:miter lim="800000"/>
            <a:headEnd/>
            <a:tailEnd/>
          </a:ln>
        </p:spPr>
        <p:txBody>
          <a:bodyPr wrap="square" anchor="ctr">
            <a:spAutoFit/>
          </a:bodyPr>
          <a:lstStyle/>
          <a:p>
            <a:r>
              <a:rPr lang="es-ES" sz="2800" dirty="0" smtClean="0"/>
              <a:t>Análisis de Gremios Funcionales</a:t>
            </a:r>
            <a:endParaRPr lang="es-ES" sz="2800" dirty="0"/>
          </a:p>
        </p:txBody>
      </p:sp>
      <p:sp>
        <p:nvSpPr>
          <p:cNvPr id="52" name="Text Box 52"/>
          <p:cNvSpPr txBox="1">
            <a:spLocks noChangeArrowheads="1"/>
          </p:cNvSpPr>
          <p:nvPr/>
        </p:nvSpPr>
        <p:spPr bwMode="auto">
          <a:xfrm>
            <a:off x="52388" y="6581001"/>
            <a:ext cx="1380506" cy="276999"/>
          </a:xfrm>
          <a:prstGeom prst="rect">
            <a:avLst/>
          </a:prstGeom>
          <a:noFill/>
          <a:ln w="9525">
            <a:solidFill>
              <a:schemeClr val="tx1"/>
            </a:solidFill>
            <a:miter lim="800000"/>
            <a:headEnd/>
            <a:tailEnd/>
          </a:ln>
        </p:spPr>
        <p:txBody>
          <a:bodyPr wrap="none">
            <a:spAutoFit/>
          </a:bodyPr>
          <a:lstStyle/>
          <a:p>
            <a:pPr eaLnBrk="0" hangingPunct="0"/>
            <a:r>
              <a:rPr lang="en-US" sz="1200"/>
              <a:t>Ferris et al., 2001</a:t>
            </a:r>
          </a:p>
        </p:txBody>
      </p:sp>
      <p:sp>
        <p:nvSpPr>
          <p:cNvPr id="53" name="Line 53"/>
          <p:cNvSpPr>
            <a:spLocks noChangeShapeType="1"/>
          </p:cNvSpPr>
          <p:nvPr/>
        </p:nvSpPr>
        <p:spPr bwMode="auto">
          <a:xfrm flipH="1">
            <a:off x="4419600" y="1066800"/>
            <a:ext cx="1981200" cy="3276600"/>
          </a:xfrm>
          <a:prstGeom prst="line">
            <a:avLst/>
          </a:prstGeom>
          <a:noFill/>
          <a:ln w="9525">
            <a:solidFill>
              <a:schemeClr val="tx1"/>
            </a:solidFill>
            <a:prstDash val="lgDash"/>
            <a:round/>
            <a:headEnd/>
            <a:tailEnd/>
          </a:ln>
        </p:spPr>
        <p:txBody>
          <a:bodyPr/>
          <a:lstStyle/>
          <a:p>
            <a:endParaRPr lang="en-US"/>
          </a:p>
        </p:txBody>
      </p:sp>
      <p:sp>
        <p:nvSpPr>
          <p:cNvPr id="54" name="Line 54"/>
          <p:cNvSpPr>
            <a:spLocks noChangeShapeType="1"/>
          </p:cNvSpPr>
          <p:nvPr/>
        </p:nvSpPr>
        <p:spPr bwMode="auto">
          <a:xfrm>
            <a:off x="3581400" y="2743200"/>
            <a:ext cx="3962400" cy="0"/>
          </a:xfrm>
          <a:prstGeom prst="line">
            <a:avLst/>
          </a:prstGeom>
          <a:noFill/>
          <a:ln w="9525">
            <a:solidFill>
              <a:schemeClr val="tx1"/>
            </a:solidFill>
            <a:prstDash val="lgDash"/>
            <a:round/>
            <a:headEnd/>
            <a:tailEnd/>
          </a:ln>
        </p:spPr>
        <p:txBody>
          <a:bodyPr/>
          <a:lstStyle/>
          <a:p>
            <a:endParaRPr lang="en-US"/>
          </a:p>
        </p:txBody>
      </p:sp>
      <p:pic>
        <p:nvPicPr>
          <p:cNvPr id="55" name="Picture 49" descr="cruznema"/>
          <p:cNvPicPr>
            <a:picLocks noChangeAspect="1" noChangeArrowheads="1"/>
          </p:cNvPicPr>
          <p:nvPr/>
        </p:nvPicPr>
        <p:blipFill>
          <a:blip r:embed="rId2" cstate="print"/>
          <a:srcRect/>
          <a:stretch>
            <a:fillRect/>
          </a:stretch>
        </p:blipFill>
        <p:spPr bwMode="auto">
          <a:xfrm>
            <a:off x="151724" y="614641"/>
            <a:ext cx="1117799" cy="1737360"/>
          </a:xfrm>
          <a:prstGeom prst="rect">
            <a:avLst/>
          </a:prstGeom>
          <a:noFill/>
          <a:ln w="19050">
            <a:solidFill>
              <a:srgbClr val="000000"/>
            </a:solidFill>
            <a:miter lim="800000"/>
            <a:headEnd/>
            <a:tailEnd/>
          </a:ln>
        </p:spPr>
      </p:pic>
      <p:sp>
        <p:nvSpPr>
          <p:cNvPr id="56" name="Text Box 43"/>
          <p:cNvSpPr txBox="1">
            <a:spLocks noChangeArrowheads="1"/>
          </p:cNvSpPr>
          <p:nvPr/>
        </p:nvSpPr>
        <p:spPr bwMode="auto">
          <a:xfrm>
            <a:off x="3886200" y="533718"/>
            <a:ext cx="1701107" cy="1477328"/>
          </a:xfrm>
          <a:prstGeom prst="rect">
            <a:avLst/>
          </a:prstGeom>
          <a:solidFill>
            <a:srgbClr val="C0C0C0"/>
          </a:solidFill>
          <a:ln w="12700">
            <a:solidFill>
              <a:schemeClr val="tx1"/>
            </a:solidFill>
            <a:miter lim="800000"/>
            <a:headEnd/>
            <a:tailEnd/>
          </a:ln>
          <a:effectLst/>
        </p:spPr>
        <p:txBody>
          <a:bodyPr wrap="none" anchor="ctr">
            <a:spAutoFit/>
          </a:bodyPr>
          <a:lstStyle/>
          <a:p>
            <a:pPr>
              <a:buFontTx/>
              <a:buChar char="•"/>
            </a:pPr>
            <a:r>
              <a:rPr lang="en-US" sz="1800" dirty="0" err="1" smtClean="0"/>
              <a:t>Perturbado</a:t>
            </a:r>
            <a:endParaRPr lang="en-US" sz="1800" dirty="0"/>
          </a:p>
          <a:p>
            <a:pPr>
              <a:buFontTx/>
              <a:buChar char="•"/>
            </a:pPr>
            <a:r>
              <a:rPr lang="en-US" sz="1800" dirty="0" smtClean="0"/>
              <a:t>N-</a:t>
            </a:r>
            <a:r>
              <a:rPr lang="en-US" sz="1800" dirty="0" err="1" smtClean="0"/>
              <a:t>enriquecida</a:t>
            </a:r>
            <a:endParaRPr lang="en-US" sz="1800" dirty="0"/>
          </a:p>
          <a:p>
            <a:pPr>
              <a:buFontTx/>
              <a:buChar char="•"/>
            </a:pPr>
            <a:r>
              <a:rPr lang="en-US" sz="1800" dirty="0" smtClean="0"/>
              <a:t>Baja </a:t>
            </a:r>
            <a:r>
              <a:rPr lang="en-US" sz="1800" dirty="0"/>
              <a:t>C:N</a:t>
            </a:r>
          </a:p>
          <a:p>
            <a:pPr>
              <a:buFontTx/>
              <a:buChar char="•"/>
            </a:pPr>
            <a:r>
              <a:rPr lang="en-US" sz="1800" dirty="0"/>
              <a:t>Bacterial</a:t>
            </a:r>
          </a:p>
          <a:p>
            <a:pPr>
              <a:buFontTx/>
              <a:buChar char="•"/>
            </a:pPr>
            <a:r>
              <a:rPr lang="en-US" sz="1800" dirty="0" err="1" smtClean="0"/>
              <a:t>Conducente</a:t>
            </a:r>
            <a:endParaRPr lang="en-US" dirty="0"/>
          </a:p>
        </p:txBody>
      </p:sp>
      <p:sp>
        <p:nvSpPr>
          <p:cNvPr id="57" name="Text Box 44"/>
          <p:cNvSpPr txBox="1">
            <a:spLocks noChangeArrowheads="1"/>
          </p:cNvSpPr>
          <p:nvPr/>
        </p:nvSpPr>
        <p:spPr bwMode="auto">
          <a:xfrm>
            <a:off x="7391400" y="533718"/>
            <a:ext cx="1701107" cy="1477328"/>
          </a:xfrm>
          <a:prstGeom prst="rect">
            <a:avLst/>
          </a:prstGeom>
          <a:solidFill>
            <a:srgbClr val="C0C0C0"/>
          </a:solidFill>
          <a:ln w="12700">
            <a:solidFill>
              <a:schemeClr val="tx1"/>
            </a:solidFill>
            <a:miter lim="800000"/>
            <a:headEnd/>
            <a:tailEnd/>
          </a:ln>
          <a:effectLst/>
        </p:spPr>
        <p:txBody>
          <a:bodyPr wrap="none" anchor="ctr">
            <a:spAutoFit/>
          </a:bodyPr>
          <a:lstStyle/>
          <a:p>
            <a:pPr>
              <a:buFontTx/>
              <a:buChar char="•"/>
            </a:pPr>
            <a:r>
              <a:rPr lang="en-US" sz="1800" dirty="0" err="1" smtClean="0"/>
              <a:t>Madurando</a:t>
            </a:r>
            <a:endParaRPr lang="en-US" sz="1800" dirty="0"/>
          </a:p>
          <a:p>
            <a:pPr>
              <a:buFontTx/>
              <a:buChar char="•"/>
            </a:pPr>
            <a:r>
              <a:rPr lang="en-US" dirty="0" smtClean="0"/>
              <a:t>N-</a:t>
            </a:r>
            <a:r>
              <a:rPr lang="en-US" dirty="0" err="1" smtClean="0"/>
              <a:t>enriquecida</a:t>
            </a:r>
            <a:endParaRPr lang="en-US" dirty="0" smtClean="0"/>
          </a:p>
          <a:p>
            <a:pPr>
              <a:buFontTx/>
              <a:buChar char="•"/>
            </a:pPr>
            <a:r>
              <a:rPr lang="en-US" dirty="0" smtClean="0"/>
              <a:t>Baja C:N</a:t>
            </a:r>
          </a:p>
          <a:p>
            <a:pPr>
              <a:buFontTx/>
              <a:buChar char="•"/>
            </a:pPr>
            <a:r>
              <a:rPr lang="en-US" dirty="0" smtClean="0"/>
              <a:t>Bacterial</a:t>
            </a:r>
          </a:p>
          <a:p>
            <a:pPr>
              <a:buFontTx/>
              <a:buChar char="•"/>
            </a:pPr>
            <a:r>
              <a:rPr lang="en-US" sz="1800" dirty="0" err="1" smtClean="0"/>
              <a:t>Regulado</a:t>
            </a:r>
            <a:endParaRPr lang="en-US" dirty="0"/>
          </a:p>
        </p:txBody>
      </p:sp>
      <p:sp>
        <p:nvSpPr>
          <p:cNvPr id="58" name="Text Box 45"/>
          <p:cNvSpPr txBox="1">
            <a:spLocks noChangeArrowheads="1"/>
          </p:cNvSpPr>
          <p:nvPr/>
        </p:nvSpPr>
        <p:spPr bwMode="auto">
          <a:xfrm>
            <a:off x="6248400" y="3391218"/>
            <a:ext cx="1701107" cy="1477328"/>
          </a:xfrm>
          <a:prstGeom prst="rect">
            <a:avLst/>
          </a:prstGeom>
          <a:solidFill>
            <a:srgbClr val="C0C0C0"/>
          </a:solidFill>
          <a:ln w="12700">
            <a:solidFill>
              <a:schemeClr val="tx1"/>
            </a:solidFill>
            <a:miter lim="800000"/>
            <a:headEnd/>
            <a:tailEnd/>
          </a:ln>
          <a:effectLst/>
        </p:spPr>
        <p:txBody>
          <a:bodyPr wrap="none" anchor="ctr">
            <a:spAutoFit/>
          </a:bodyPr>
          <a:lstStyle/>
          <a:p>
            <a:pPr>
              <a:buFontTx/>
              <a:buChar char="•"/>
            </a:pPr>
            <a:r>
              <a:rPr lang="en-US" sz="1800" dirty="0" err="1" smtClean="0"/>
              <a:t>Maturado</a:t>
            </a:r>
            <a:endParaRPr lang="en-US" sz="1800" dirty="0"/>
          </a:p>
          <a:p>
            <a:pPr>
              <a:buFontTx/>
              <a:buChar char="•"/>
            </a:pPr>
            <a:r>
              <a:rPr lang="en-US" sz="1800" dirty="0" err="1" smtClean="0"/>
              <a:t>Fértil</a:t>
            </a:r>
            <a:endParaRPr lang="en-US" sz="1800" dirty="0"/>
          </a:p>
          <a:p>
            <a:pPr>
              <a:buFontTx/>
              <a:buChar char="•"/>
            </a:pPr>
            <a:r>
              <a:rPr lang="en-US" sz="1800" dirty="0"/>
              <a:t>Mod. C:N</a:t>
            </a:r>
          </a:p>
          <a:p>
            <a:pPr>
              <a:buFontTx/>
              <a:buChar char="•"/>
            </a:pPr>
            <a:r>
              <a:rPr lang="en-US" sz="1800" dirty="0"/>
              <a:t>Bact</a:t>
            </a:r>
            <a:r>
              <a:rPr lang="en-US" sz="1800" dirty="0" smtClean="0"/>
              <a:t>. y </a:t>
            </a:r>
            <a:r>
              <a:rPr lang="en-US" sz="1800" dirty="0" err="1" smtClean="0"/>
              <a:t>Micof</a:t>
            </a:r>
            <a:r>
              <a:rPr lang="en-US" sz="1800" dirty="0" smtClean="0"/>
              <a:t>.</a:t>
            </a:r>
            <a:endParaRPr lang="en-US" sz="1800" dirty="0"/>
          </a:p>
          <a:p>
            <a:pPr>
              <a:buFontTx/>
              <a:buChar char="•"/>
            </a:pPr>
            <a:r>
              <a:rPr lang="en-US" sz="1800" dirty="0" err="1" smtClean="0"/>
              <a:t>Supresado</a:t>
            </a:r>
            <a:endParaRPr lang="en-US" dirty="0"/>
          </a:p>
        </p:txBody>
      </p:sp>
      <p:sp>
        <p:nvSpPr>
          <p:cNvPr id="59" name="Text Box 46"/>
          <p:cNvSpPr txBox="1">
            <a:spLocks noChangeArrowheads="1"/>
          </p:cNvSpPr>
          <p:nvPr/>
        </p:nvSpPr>
        <p:spPr bwMode="auto">
          <a:xfrm>
            <a:off x="2438400" y="3391218"/>
            <a:ext cx="1662635" cy="1477328"/>
          </a:xfrm>
          <a:prstGeom prst="rect">
            <a:avLst/>
          </a:prstGeom>
          <a:solidFill>
            <a:srgbClr val="C0C0C0"/>
          </a:solidFill>
          <a:ln w="12700">
            <a:solidFill>
              <a:schemeClr val="tx1"/>
            </a:solidFill>
            <a:miter lim="800000"/>
            <a:headEnd/>
            <a:tailEnd/>
          </a:ln>
          <a:effectLst/>
        </p:spPr>
        <p:txBody>
          <a:bodyPr wrap="none" anchor="ctr">
            <a:spAutoFit/>
          </a:bodyPr>
          <a:lstStyle/>
          <a:p>
            <a:pPr>
              <a:buFontTx/>
              <a:buChar char="•"/>
            </a:pPr>
            <a:r>
              <a:rPr lang="en-US" sz="1800" dirty="0" err="1" smtClean="0"/>
              <a:t>Degradado</a:t>
            </a:r>
            <a:endParaRPr lang="en-US" sz="1800" dirty="0"/>
          </a:p>
          <a:p>
            <a:pPr>
              <a:buFontTx/>
              <a:buChar char="•"/>
            </a:pPr>
            <a:r>
              <a:rPr lang="en-US" sz="1800" dirty="0" err="1" smtClean="0"/>
              <a:t>Depauperado</a:t>
            </a:r>
            <a:endParaRPr lang="en-US" sz="1800" dirty="0"/>
          </a:p>
          <a:p>
            <a:pPr>
              <a:buFontTx/>
              <a:buChar char="•"/>
            </a:pPr>
            <a:r>
              <a:rPr lang="en-US" sz="1800" dirty="0" smtClean="0"/>
              <a:t>Alta </a:t>
            </a:r>
            <a:r>
              <a:rPr lang="en-US" sz="1800" dirty="0"/>
              <a:t>C:N</a:t>
            </a:r>
          </a:p>
          <a:p>
            <a:pPr>
              <a:buFontTx/>
              <a:buChar char="•"/>
            </a:pPr>
            <a:r>
              <a:rPr lang="en-US" sz="1800" dirty="0" err="1" smtClean="0"/>
              <a:t>Micofago</a:t>
            </a:r>
            <a:endParaRPr lang="en-US" sz="1800" dirty="0"/>
          </a:p>
          <a:p>
            <a:pPr>
              <a:buFontTx/>
              <a:buChar char="•"/>
            </a:pPr>
            <a:r>
              <a:rPr lang="en-US" dirty="0" err="1" smtClean="0"/>
              <a:t>Conducente</a:t>
            </a:r>
            <a:endParaRPr lang="en-US" dirty="0"/>
          </a:p>
        </p:txBody>
      </p:sp>
      <p:pic>
        <p:nvPicPr>
          <p:cNvPr id="60" name="Picture 48"/>
          <p:cNvPicPr>
            <a:picLocks noChangeAspect="1" noChangeArrowheads="1"/>
          </p:cNvPicPr>
          <p:nvPr/>
        </p:nvPicPr>
        <p:blipFill>
          <a:blip r:embed="rId3" cstate="print">
            <a:lum bright="24000"/>
          </a:blip>
          <a:srcRect/>
          <a:stretch>
            <a:fillRect/>
          </a:stretch>
        </p:blipFill>
        <p:spPr bwMode="auto">
          <a:xfrm>
            <a:off x="7193576" y="5398179"/>
            <a:ext cx="1987839" cy="1463040"/>
          </a:xfrm>
          <a:prstGeom prst="rect">
            <a:avLst/>
          </a:prstGeom>
          <a:noFill/>
          <a:ln w="12700">
            <a:noFill/>
            <a:miter lim="800000"/>
            <a:headEnd/>
            <a:tailEnd/>
          </a:ln>
          <a:effectLst/>
        </p:spPr>
      </p:pic>
    </p:spTree>
    <p:extLst>
      <p:ext uri="{BB962C8B-B14F-4D97-AF65-F5344CB8AC3E}">
        <p14:creationId xmlns:p14="http://schemas.microsoft.com/office/powerpoint/2010/main" val="13332163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441450" y="654050"/>
            <a:ext cx="6538913" cy="6280150"/>
            <a:chOff x="1441450" y="654050"/>
            <a:chExt cx="6538913" cy="6280150"/>
          </a:xfrm>
        </p:grpSpPr>
        <p:pic>
          <p:nvPicPr>
            <p:cNvPr id="271363" name="Picture 1027"/>
            <p:cNvPicPr>
              <a:picLocks noChangeAspect="1" noChangeArrowheads="1"/>
            </p:cNvPicPr>
            <p:nvPr/>
          </p:nvPicPr>
          <p:blipFill>
            <a:blip r:embed="rId3" cstate="print"/>
            <a:srcRect/>
            <a:stretch>
              <a:fillRect/>
            </a:stretch>
          </p:blipFill>
          <p:spPr bwMode="auto">
            <a:xfrm>
              <a:off x="1441450" y="654050"/>
              <a:ext cx="6538913" cy="6280150"/>
            </a:xfrm>
            <a:prstGeom prst="rect">
              <a:avLst/>
            </a:prstGeom>
            <a:noFill/>
            <a:ln w="12700">
              <a:noFill/>
              <a:miter lim="800000"/>
              <a:headEnd/>
              <a:tailEnd/>
            </a:ln>
            <a:effectLst/>
          </p:spPr>
        </p:pic>
        <p:sp>
          <p:nvSpPr>
            <p:cNvPr id="5" name="Rectangle 4"/>
            <p:cNvSpPr/>
            <p:nvPr/>
          </p:nvSpPr>
          <p:spPr>
            <a:xfrm rot="16200000">
              <a:off x="568084" y="3322952"/>
              <a:ext cx="2585964" cy="369332"/>
            </a:xfrm>
            <a:prstGeom prst="rect">
              <a:avLst/>
            </a:prstGeom>
            <a:solidFill>
              <a:schemeClr val="bg1"/>
            </a:solidFill>
          </p:spPr>
          <p:txBody>
            <a:bodyPr wrap="none">
              <a:spAutoFit/>
            </a:bodyPr>
            <a:lstStyle/>
            <a:p>
              <a:pPr eaLnBrk="0" hangingPunct="0">
                <a:spcBef>
                  <a:spcPct val="20000"/>
                </a:spcBef>
              </a:pPr>
              <a:r>
                <a:rPr lang="es-ES" dirty="0" smtClean="0"/>
                <a:t>Enriquecimiento</a:t>
              </a:r>
              <a:r>
                <a:rPr lang="en-US" dirty="0" smtClean="0"/>
                <a:t> </a:t>
              </a:r>
              <a:r>
                <a:rPr lang="en-US" dirty="0" err="1" smtClean="0"/>
                <a:t>Indice</a:t>
              </a:r>
              <a:endParaRPr lang="en-US" dirty="0"/>
            </a:p>
          </p:txBody>
        </p:sp>
        <p:sp>
          <p:nvSpPr>
            <p:cNvPr id="7" name="Rectangle 6"/>
            <p:cNvSpPr/>
            <p:nvPr/>
          </p:nvSpPr>
          <p:spPr>
            <a:xfrm>
              <a:off x="3707090" y="6336268"/>
              <a:ext cx="2236510" cy="369332"/>
            </a:xfrm>
            <a:prstGeom prst="rect">
              <a:avLst/>
            </a:prstGeom>
            <a:solidFill>
              <a:schemeClr val="bg1"/>
            </a:solidFill>
          </p:spPr>
          <p:txBody>
            <a:bodyPr wrap="none">
              <a:spAutoFit/>
            </a:bodyPr>
            <a:lstStyle/>
            <a:p>
              <a:pPr eaLnBrk="0" hangingPunct="0">
                <a:spcBef>
                  <a:spcPct val="20000"/>
                </a:spcBef>
              </a:pPr>
              <a:r>
                <a:rPr lang="es-ES" dirty="0" smtClean="0"/>
                <a:t>   Estructura</a:t>
              </a:r>
              <a:r>
                <a:rPr lang="en-US" dirty="0" smtClean="0"/>
                <a:t> </a:t>
              </a:r>
              <a:r>
                <a:rPr lang="en-US" dirty="0" err="1" smtClean="0"/>
                <a:t>Indice</a:t>
              </a:r>
              <a:r>
                <a:rPr lang="en-US" dirty="0" smtClean="0"/>
                <a:t>  </a:t>
              </a:r>
              <a:endParaRPr lang="en-US" dirty="0"/>
            </a:p>
          </p:txBody>
        </p:sp>
      </p:grpSp>
      <p:sp>
        <p:nvSpPr>
          <p:cNvPr id="271364" name="Text Box 1028"/>
          <p:cNvSpPr txBox="1">
            <a:spLocks noChangeArrowheads="1"/>
          </p:cNvSpPr>
          <p:nvPr/>
        </p:nvSpPr>
        <p:spPr bwMode="auto">
          <a:xfrm>
            <a:off x="573088" y="-68997"/>
            <a:ext cx="8570912" cy="830997"/>
          </a:xfrm>
          <a:prstGeom prst="rect">
            <a:avLst/>
          </a:prstGeom>
          <a:noFill/>
          <a:ln w="12700">
            <a:noFill/>
            <a:miter lim="800000"/>
            <a:headEnd/>
            <a:tailEnd/>
          </a:ln>
          <a:effectLst/>
        </p:spPr>
        <p:txBody>
          <a:bodyPr anchor="ctr">
            <a:spAutoFit/>
          </a:bodyPr>
          <a:lstStyle/>
          <a:p>
            <a:r>
              <a:rPr lang="en-US" sz="2400" i="0" dirty="0" err="1" smtClean="0"/>
              <a:t>Nematodos</a:t>
            </a:r>
            <a:r>
              <a:rPr lang="en-US" sz="2400" i="0" dirty="0" smtClean="0"/>
              <a:t> </a:t>
            </a:r>
            <a:r>
              <a:rPr lang="en-US" sz="2400" i="0" dirty="0" err="1" smtClean="0"/>
              <a:t>como</a:t>
            </a:r>
            <a:r>
              <a:rPr lang="en-US" sz="2400" i="0" dirty="0" smtClean="0"/>
              <a:t> </a:t>
            </a:r>
            <a:r>
              <a:rPr lang="en-US" sz="2400" i="0" dirty="0" err="1" smtClean="0"/>
              <a:t>Bioindicadores</a:t>
            </a:r>
            <a:r>
              <a:rPr lang="en-US" sz="2400" i="0" dirty="0" smtClean="0"/>
              <a:t> - </a:t>
            </a:r>
            <a:r>
              <a:rPr lang="en-US" sz="2400" i="0" dirty="0" err="1" smtClean="0"/>
              <a:t>ejemplos</a:t>
            </a:r>
            <a:r>
              <a:rPr lang="en-US" sz="2400" i="0" dirty="0" smtClean="0"/>
              <a:t>: </a:t>
            </a:r>
          </a:p>
          <a:p>
            <a:r>
              <a:rPr lang="en-US" sz="2400" i="0" dirty="0" err="1" smtClean="0"/>
              <a:t>Enriquecimiento</a:t>
            </a:r>
            <a:r>
              <a:rPr lang="en-US" sz="2400" i="0" dirty="0" smtClean="0"/>
              <a:t> </a:t>
            </a:r>
            <a:r>
              <a:rPr lang="en-US" sz="2400" dirty="0" smtClean="0"/>
              <a:t>de la </a:t>
            </a:r>
            <a:r>
              <a:rPr lang="es-ES" sz="2400" dirty="0" smtClean="0"/>
              <a:t>Cadena Alimenticia del Suelo</a:t>
            </a:r>
            <a:endParaRPr lang="en-US" sz="2400" i="0" dirty="0"/>
          </a:p>
        </p:txBody>
      </p:sp>
      <p:sp>
        <p:nvSpPr>
          <p:cNvPr id="4" name="TextBox 3"/>
          <p:cNvSpPr txBox="1"/>
          <p:nvPr/>
        </p:nvSpPr>
        <p:spPr>
          <a:xfrm>
            <a:off x="2286000" y="914400"/>
            <a:ext cx="4657044" cy="400110"/>
          </a:xfrm>
          <a:prstGeom prst="rect">
            <a:avLst/>
          </a:prstGeom>
          <a:solidFill>
            <a:schemeClr val="bg1"/>
          </a:solidFill>
        </p:spPr>
        <p:txBody>
          <a:bodyPr wrap="none" rtlCol="0">
            <a:spAutoFit/>
          </a:bodyPr>
          <a:lstStyle/>
          <a:p>
            <a:r>
              <a:rPr lang="en-US" sz="2000" dirty="0" smtClean="0"/>
              <a:t>  </a:t>
            </a:r>
            <a:r>
              <a:rPr lang="en-US" sz="2000" dirty="0" err="1" smtClean="0"/>
              <a:t>Enmíendas</a:t>
            </a:r>
            <a:r>
              <a:rPr lang="en-US" sz="2000" dirty="0" smtClean="0"/>
              <a:t> </a:t>
            </a:r>
            <a:r>
              <a:rPr lang="en-US" sz="2000" dirty="0" err="1" smtClean="0"/>
              <a:t>Organicas</a:t>
            </a:r>
            <a:r>
              <a:rPr lang="en-US" sz="2000" dirty="0" smtClean="0"/>
              <a:t>, North Carolina</a:t>
            </a:r>
            <a:endParaRPr lang="en-US" sz="2000" dirty="0"/>
          </a:p>
        </p:txBody>
      </p:sp>
    </p:spTree>
    <p:extLst>
      <p:ext uri="{BB962C8B-B14F-4D97-AF65-F5344CB8AC3E}">
        <p14:creationId xmlns:p14="http://schemas.microsoft.com/office/powerpoint/2010/main" val="2698934443"/>
      </p:ext>
    </p:extLst>
  </p:cSld>
  <p:clrMapOvr>
    <a:masterClrMapping/>
  </p:clrMapOvr>
  <p:transition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6" name="Text Box 4"/>
          <p:cNvSpPr txBox="1">
            <a:spLocks noChangeArrowheads="1"/>
          </p:cNvSpPr>
          <p:nvPr/>
        </p:nvSpPr>
        <p:spPr bwMode="auto">
          <a:xfrm>
            <a:off x="0" y="130960"/>
            <a:ext cx="9201150" cy="954107"/>
          </a:xfrm>
          <a:prstGeom prst="rect">
            <a:avLst/>
          </a:prstGeom>
          <a:noFill/>
          <a:ln w="12700">
            <a:noFill/>
            <a:miter lim="800000"/>
            <a:headEnd/>
            <a:tailEnd/>
          </a:ln>
          <a:effectLst/>
        </p:spPr>
        <p:txBody>
          <a:bodyPr anchor="ctr">
            <a:spAutoFit/>
          </a:bodyPr>
          <a:lstStyle/>
          <a:p>
            <a:r>
              <a:rPr lang="en-US" sz="2800" dirty="0" err="1" smtClean="0"/>
              <a:t>Estructura</a:t>
            </a:r>
            <a:r>
              <a:rPr lang="en-US" sz="2800" dirty="0" smtClean="0"/>
              <a:t> de la </a:t>
            </a:r>
            <a:r>
              <a:rPr lang="es-ES" sz="2800" dirty="0" smtClean="0"/>
              <a:t>Cadena Alimenticia del Suelo:</a:t>
            </a:r>
          </a:p>
          <a:p>
            <a:r>
              <a:rPr lang="es-ES" sz="2800" dirty="0" smtClean="0"/>
              <a:t>	Estrés, limitación de recursos</a:t>
            </a:r>
            <a:endParaRPr lang="en-US" sz="2800" i="0" dirty="0"/>
          </a:p>
        </p:txBody>
      </p:sp>
      <p:grpSp>
        <p:nvGrpSpPr>
          <p:cNvPr id="8" name="Group 7"/>
          <p:cNvGrpSpPr/>
          <p:nvPr/>
        </p:nvGrpSpPr>
        <p:grpSpPr>
          <a:xfrm>
            <a:off x="1492250" y="1147763"/>
            <a:ext cx="6318250" cy="5613400"/>
            <a:chOff x="1492250" y="1147763"/>
            <a:chExt cx="6318250" cy="5613400"/>
          </a:xfrm>
        </p:grpSpPr>
        <p:grpSp>
          <p:nvGrpSpPr>
            <p:cNvPr id="6" name="Group 5"/>
            <p:cNvGrpSpPr/>
            <p:nvPr/>
          </p:nvGrpSpPr>
          <p:grpSpPr>
            <a:xfrm>
              <a:off x="1492250" y="1147763"/>
              <a:ext cx="6318250" cy="5613400"/>
              <a:chOff x="1492250" y="1147763"/>
              <a:chExt cx="6318250" cy="5613400"/>
            </a:xfrm>
          </p:grpSpPr>
          <p:pic>
            <p:nvPicPr>
              <p:cNvPr id="269314" name="Picture 2"/>
              <p:cNvPicPr>
                <a:picLocks noChangeAspect="1" noChangeArrowheads="1"/>
              </p:cNvPicPr>
              <p:nvPr/>
            </p:nvPicPr>
            <p:blipFill>
              <a:blip r:embed="rId2" cstate="print"/>
              <a:srcRect/>
              <a:stretch>
                <a:fillRect/>
              </a:stretch>
            </p:blipFill>
            <p:spPr bwMode="auto">
              <a:xfrm>
                <a:off x="1492250" y="1147763"/>
                <a:ext cx="6318250" cy="5613400"/>
              </a:xfrm>
              <a:prstGeom prst="rect">
                <a:avLst/>
              </a:prstGeom>
              <a:noFill/>
              <a:ln w="12700">
                <a:noFill/>
                <a:miter lim="800000"/>
                <a:headEnd/>
                <a:tailEnd/>
              </a:ln>
              <a:effectLst/>
            </p:spPr>
          </p:pic>
          <p:sp>
            <p:nvSpPr>
              <p:cNvPr id="4" name="Rectangle 3"/>
              <p:cNvSpPr/>
              <p:nvPr/>
            </p:nvSpPr>
            <p:spPr>
              <a:xfrm rot="16200000">
                <a:off x="568084" y="3399152"/>
                <a:ext cx="2585964" cy="369332"/>
              </a:xfrm>
              <a:prstGeom prst="rect">
                <a:avLst/>
              </a:prstGeom>
              <a:solidFill>
                <a:schemeClr val="bg1"/>
              </a:solidFill>
            </p:spPr>
            <p:txBody>
              <a:bodyPr wrap="none">
                <a:spAutoFit/>
              </a:bodyPr>
              <a:lstStyle/>
              <a:p>
                <a:pPr eaLnBrk="0" hangingPunct="0">
                  <a:spcBef>
                    <a:spcPct val="20000"/>
                  </a:spcBef>
                </a:pPr>
                <a:r>
                  <a:rPr lang="es-ES" dirty="0" smtClean="0"/>
                  <a:t>Enriquecimiento</a:t>
                </a:r>
                <a:r>
                  <a:rPr lang="en-US" dirty="0" smtClean="0"/>
                  <a:t> </a:t>
                </a:r>
                <a:r>
                  <a:rPr lang="en-US" dirty="0" err="1" smtClean="0"/>
                  <a:t>Indice</a:t>
                </a:r>
                <a:endParaRPr lang="en-US" dirty="0"/>
              </a:p>
            </p:txBody>
          </p:sp>
          <p:sp>
            <p:nvSpPr>
              <p:cNvPr id="5" name="Rectangle 4"/>
              <p:cNvSpPr/>
              <p:nvPr/>
            </p:nvSpPr>
            <p:spPr>
              <a:xfrm>
                <a:off x="3433836" y="6248400"/>
                <a:ext cx="2236510" cy="369332"/>
              </a:xfrm>
              <a:prstGeom prst="rect">
                <a:avLst/>
              </a:prstGeom>
              <a:solidFill>
                <a:schemeClr val="bg1"/>
              </a:solidFill>
            </p:spPr>
            <p:txBody>
              <a:bodyPr wrap="none">
                <a:spAutoFit/>
              </a:bodyPr>
              <a:lstStyle/>
              <a:p>
                <a:pPr eaLnBrk="0" hangingPunct="0">
                  <a:spcBef>
                    <a:spcPct val="20000"/>
                  </a:spcBef>
                </a:pPr>
                <a:r>
                  <a:rPr lang="es-ES" dirty="0" smtClean="0"/>
                  <a:t>   Estructura</a:t>
                </a:r>
                <a:r>
                  <a:rPr lang="en-US" dirty="0" smtClean="0"/>
                  <a:t> </a:t>
                </a:r>
                <a:r>
                  <a:rPr lang="en-US" dirty="0" err="1" smtClean="0"/>
                  <a:t>Indice</a:t>
                </a:r>
                <a:r>
                  <a:rPr lang="en-US" dirty="0" smtClean="0"/>
                  <a:t>  </a:t>
                </a:r>
                <a:endParaRPr lang="en-US" dirty="0"/>
              </a:p>
            </p:txBody>
          </p:sp>
        </p:grpSp>
        <p:sp>
          <p:nvSpPr>
            <p:cNvPr id="7" name="TextBox 6"/>
            <p:cNvSpPr txBox="1"/>
            <p:nvPr/>
          </p:nvSpPr>
          <p:spPr>
            <a:xfrm>
              <a:off x="6172200" y="4191000"/>
              <a:ext cx="1371600" cy="384721"/>
            </a:xfrm>
            <a:prstGeom prst="rect">
              <a:avLst/>
            </a:prstGeom>
            <a:solidFill>
              <a:schemeClr val="bg1"/>
            </a:solidFill>
          </p:spPr>
          <p:txBody>
            <a:bodyPr wrap="square" rtlCol="0">
              <a:spAutoFit/>
            </a:bodyPr>
            <a:lstStyle/>
            <a:p>
              <a:r>
                <a:rPr lang="en-US" sz="1900" dirty="0" smtClean="0"/>
                <a:t>Sin </a:t>
              </a:r>
              <a:r>
                <a:rPr lang="en-US" sz="1900" dirty="0" err="1" smtClean="0"/>
                <a:t>Plantas</a:t>
              </a:r>
              <a:endParaRPr lang="en-US" sz="1900" dirty="0"/>
            </a:p>
          </p:txBody>
        </p:sp>
      </p:grpSp>
    </p:spTree>
    <p:extLst>
      <p:ext uri="{BB962C8B-B14F-4D97-AF65-F5344CB8AC3E}">
        <p14:creationId xmlns:p14="http://schemas.microsoft.com/office/powerpoint/2010/main" val="3594271390"/>
      </p:ext>
    </p:extLst>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76200" y="0"/>
            <a:ext cx="4480560" cy="3456985"/>
            <a:chOff x="152400" y="9839"/>
            <a:chExt cx="8382000" cy="6467161"/>
          </a:xfrm>
        </p:grpSpPr>
        <p:pic>
          <p:nvPicPr>
            <p:cNvPr id="3" name="Picture 6" descr="199812-053 Soil Bacteria.jpg"/>
            <p:cNvPicPr>
              <a:picLocks noChangeAspect="1" noChangeArrowheads="1"/>
            </p:cNvPicPr>
            <p:nvPr/>
          </p:nvPicPr>
          <p:blipFill>
            <a:blip r:embed="rId2" cstate="print"/>
            <a:srcRect/>
            <a:stretch>
              <a:fillRect/>
            </a:stretch>
          </p:blipFill>
          <p:spPr bwMode="auto">
            <a:xfrm>
              <a:off x="152400" y="609600"/>
              <a:ext cx="3810000" cy="2857500"/>
            </a:xfrm>
            <a:prstGeom prst="rect">
              <a:avLst/>
            </a:prstGeom>
            <a:noFill/>
          </p:spPr>
        </p:pic>
        <p:pic>
          <p:nvPicPr>
            <p:cNvPr id="4" name="Picture 8" descr="http://bytesizebio.net/wp-content/uploads/2009/09/800px-CDC-10046-MRSA.jpg"/>
            <p:cNvPicPr>
              <a:picLocks noChangeAspect="1" noChangeArrowheads="1"/>
            </p:cNvPicPr>
            <p:nvPr/>
          </p:nvPicPr>
          <p:blipFill>
            <a:blip r:embed="rId3" cstate="print"/>
            <a:srcRect/>
            <a:stretch>
              <a:fillRect/>
            </a:stretch>
          </p:blipFill>
          <p:spPr bwMode="auto">
            <a:xfrm>
              <a:off x="4419600" y="3678936"/>
              <a:ext cx="4114800" cy="2798064"/>
            </a:xfrm>
            <a:prstGeom prst="rect">
              <a:avLst/>
            </a:prstGeom>
            <a:noFill/>
          </p:spPr>
        </p:pic>
        <p:pic>
          <p:nvPicPr>
            <p:cNvPr id="5" name="Picture 10" descr="http://bacteriapictures.net/Pseudomonas.jpg"/>
            <p:cNvPicPr>
              <a:picLocks noChangeAspect="1" noChangeArrowheads="1"/>
            </p:cNvPicPr>
            <p:nvPr/>
          </p:nvPicPr>
          <p:blipFill>
            <a:blip r:embed="rId4" cstate="print"/>
            <a:srcRect/>
            <a:stretch>
              <a:fillRect/>
            </a:stretch>
          </p:blipFill>
          <p:spPr bwMode="auto">
            <a:xfrm>
              <a:off x="4419600" y="402336"/>
              <a:ext cx="4000500" cy="3200400"/>
            </a:xfrm>
            <a:prstGeom prst="rect">
              <a:avLst/>
            </a:prstGeom>
            <a:noFill/>
          </p:spPr>
        </p:pic>
        <p:pic>
          <p:nvPicPr>
            <p:cNvPr id="6" name="Picture 12" descr="http://www.littlerotters.org.uk/images/soil%20bacteria%20copy.jpg"/>
            <p:cNvPicPr>
              <a:picLocks noChangeAspect="1" noChangeArrowheads="1"/>
            </p:cNvPicPr>
            <p:nvPr/>
          </p:nvPicPr>
          <p:blipFill>
            <a:blip r:embed="rId5" cstate="print"/>
            <a:srcRect/>
            <a:stretch>
              <a:fillRect/>
            </a:stretch>
          </p:blipFill>
          <p:spPr bwMode="auto">
            <a:xfrm>
              <a:off x="228600" y="3907536"/>
              <a:ext cx="1762125" cy="2543175"/>
            </a:xfrm>
            <a:prstGeom prst="rect">
              <a:avLst/>
            </a:prstGeom>
            <a:noFill/>
          </p:spPr>
        </p:pic>
        <p:pic>
          <p:nvPicPr>
            <p:cNvPr id="7" name="Picture 14" descr="http://www.news.wisc.edu/newsphotos/images/Petri_dish96_10_sm.jpg">
              <a:hlinkClick r:id="rId6"/>
            </p:cNvPr>
            <p:cNvPicPr>
              <a:picLocks noChangeAspect="1" noChangeArrowheads="1"/>
            </p:cNvPicPr>
            <p:nvPr/>
          </p:nvPicPr>
          <p:blipFill>
            <a:blip r:embed="rId7" cstate="print"/>
            <a:srcRect/>
            <a:stretch>
              <a:fillRect/>
            </a:stretch>
          </p:blipFill>
          <p:spPr bwMode="auto">
            <a:xfrm>
              <a:off x="2362200" y="3983736"/>
              <a:ext cx="1590675" cy="2381250"/>
            </a:xfrm>
            <a:prstGeom prst="rect">
              <a:avLst/>
            </a:prstGeom>
            <a:noFill/>
          </p:spPr>
        </p:pic>
        <p:sp>
          <p:nvSpPr>
            <p:cNvPr id="8" name="TextBox 7"/>
            <p:cNvSpPr txBox="1"/>
            <p:nvPr/>
          </p:nvSpPr>
          <p:spPr>
            <a:xfrm>
              <a:off x="1066799" y="9839"/>
              <a:ext cx="2096772" cy="690929"/>
            </a:xfrm>
            <a:prstGeom prst="rect">
              <a:avLst/>
            </a:prstGeom>
            <a:noFill/>
          </p:spPr>
          <p:txBody>
            <a:bodyPr wrap="none" rtlCol="0">
              <a:spAutoFit/>
            </a:bodyPr>
            <a:lstStyle/>
            <a:p>
              <a:r>
                <a:rPr lang="en-US" dirty="0" err="1" smtClean="0"/>
                <a:t>bacterias</a:t>
              </a:r>
              <a:endParaRPr lang="en-US" dirty="0"/>
            </a:p>
          </p:txBody>
        </p:sp>
      </p:grpSp>
      <p:grpSp>
        <p:nvGrpSpPr>
          <p:cNvPr id="9" name="Group 8"/>
          <p:cNvGrpSpPr>
            <a:grpSpLocks noChangeAspect="1"/>
          </p:cNvGrpSpPr>
          <p:nvPr/>
        </p:nvGrpSpPr>
        <p:grpSpPr>
          <a:xfrm>
            <a:off x="4495800" y="-457200"/>
            <a:ext cx="4572000" cy="3939296"/>
            <a:chOff x="63500" y="-1008063"/>
            <a:chExt cx="8775700" cy="7561263"/>
          </a:xfrm>
        </p:grpSpPr>
        <p:pic>
          <p:nvPicPr>
            <p:cNvPr id="10" name="Picture 2" descr="POR LA PAZ">
              <a:hlinkClick r:id="rId8" tooltip="POR LA PAZ by PROYECTO AGUA** /** WATER PROJECT"/>
            </p:cNvPr>
            <p:cNvPicPr>
              <a:picLocks noChangeAspect="1" noChangeArrowheads="1"/>
            </p:cNvPicPr>
            <p:nvPr/>
          </p:nvPicPr>
          <p:blipFill>
            <a:blip r:embed="rId9" cstate="print"/>
            <a:srcRect/>
            <a:stretch>
              <a:fillRect/>
            </a:stretch>
          </p:blipFill>
          <p:spPr bwMode="auto">
            <a:xfrm>
              <a:off x="3276600" y="1981200"/>
              <a:ext cx="2743200" cy="2057400"/>
            </a:xfrm>
            <a:prstGeom prst="rect">
              <a:avLst/>
            </a:prstGeom>
            <a:noFill/>
          </p:spPr>
        </p:pic>
        <p:pic>
          <p:nvPicPr>
            <p:cNvPr id="11" name="Picture 4" descr="Spirostomum 150x">
              <a:hlinkClick r:id="rId10" tooltip="Spirostomum 150x by nematos"/>
            </p:cNvPr>
            <p:cNvPicPr>
              <a:picLocks noChangeAspect="1" noChangeArrowheads="1"/>
            </p:cNvPicPr>
            <p:nvPr/>
          </p:nvPicPr>
          <p:blipFill>
            <a:blip r:embed="rId11" cstate="print"/>
            <a:srcRect/>
            <a:stretch>
              <a:fillRect/>
            </a:stretch>
          </p:blipFill>
          <p:spPr bwMode="auto">
            <a:xfrm>
              <a:off x="6096000" y="4114800"/>
              <a:ext cx="2743200" cy="2057400"/>
            </a:xfrm>
            <a:prstGeom prst="rect">
              <a:avLst/>
            </a:prstGeom>
            <a:noFill/>
          </p:spPr>
        </p:pic>
        <p:pic>
          <p:nvPicPr>
            <p:cNvPr id="12" name="Picture 6" descr="http://t2.gstatic.com/images?q=tbn:ANd9GcQrM_lo0AHA8S0FpTJOoHr4fV4-h8Ne3k0zC6-Wui5kIIbMsWjV"/>
            <p:cNvPicPr>
              <a:picLocks noChangeAspect="1" noChangeArrowheads="1"/>
            </p:cNvPicPr>
            <p:nvPr/>
          </p:nvPicPr>
          <p:blipFill>
            <a:blip r:embed="rId12" cstate="print"/>
            <a:srcRect/>
            <a:stretch>
              <a:fillRect/>
            </a:stretch>
          </p:blipFill>
          <p:spPr bwMode="auto">
            <a:xfrm>
              <a:off x="228600" y="304800"/>
              <a:ext cx="2743200" cy="2054753"/>
            </a:xfrm>
            <a:prstGeom prst="rect">
              <a:avLst/>
            </a:prstGeom>
            <a:noFill/>
          </p:spPr>
        </p:pic>
        <p:pic>
          <p:nvPicPr>
            <p:cNvPr id="13" name="Picture 8" descr="http://t2.gstatic.com/images?q=tbn:ANd9GcTgX6N2FemWCgqd5hGBOo-3A5l-WJh8sAiXHUPAJ5NCN1-EjP42"/>
            <p:cNvPicPr>
              <a:picLocks noChangeAspect="1" noChangeArrowheads="1"/>
            </p:cNvPicPr>
            <p:nvPr/>
          </p:nvPicPr>
          <p:blipFill>
            <a:blip r:embed="rId13" cstate="print"/>
            <a:srcRect/>
            <a:stretch>
              <a:fillRect/>
            </a:stretch>
          </p:blipFill>
          <p:spPr bwMode="auto">
            <a:xfrm>
              <a:off x="6096000" y="152400"/>
              <a:ext cx="2743200" cy="2054753"/>
            </a:xfrm>
            <a:prstGeom prst="rect">
              <a:avLst/>
            </a:prstGeom>
            <a:noFill/>
          </p:spPr>
        </p:pic>
        <p:pic>
          <p:nvPicPr>
            <p:cNvPr id="14" name="Picture 10" descr="http://www.nilesbio.com/images/categories/C149.jpg"/>
            <p:cNvPicPr>
              <a:picLocks noChangeAspect="1" noChangeArrowheads="1"/>
            </p:cNvPicPr>
            <p:nvPr/>
          </p:nvPicPr>
          <p:blipFill>
            <a:blip r:embed="rId14" cstate="print"/>
            <a:srcRect/>
            <a:stretch>
              <a:fillRect/>
            </a:stretch>
          </p:blipFill>
          <p:spPr bwMode="auto">
            <a:xfrm>
              <a:off x="533400" y="4495800"/>
              <a:ext cx="2743200" cy="2057400"/>
            </a:xfrm>
            <a:prstGeom prst="rect">
              <a:avLst/>
            </a:prstGeom>
            <a:noFill/>
          </p:spPr>
        </p:pic>
        <p:sp>
          <p:nvSpPr>
            <p:cNvPr id="15" name="AutoShape 12" descr="data:image/jpeg;base64,/9j/4AAQSkZJRgABAQAAAQABAAD/2wBDAAkGBwgHBgkIBwgKCgkLDRYPDQwMDRsUFRAWIB0iIiAdHx8kKDQsJCYxJx8fLT0tMTU3Ojo6Iys/RD84QzQ5Ojf/2wBDAQoKCg0MDRoPDxo3JR8lNzc3Nzc3Nzc3Nzc3Nzc3Nzc3Nzc3Nzc3Nzc3Nzc3Nzc3Nzc3Nzc3Nzc3Nzc3Nzc3Nzf/wAARCADbAIwDASIAAhEBAxEB/8QAGwAAAwADAQEAAAAAAAAAAAAAAAECAwQFBgf/xAA5EAABAwMCBAQFAgQFBQAAAAABAAIRAyExBEEFElFhBhMicTKBkaGxFMEHFULhQ1Ji0fEjJCUzcv/EABkBAQEBAQEBAAAAAAAAAAAAAAABBAIDBf/EACIRAQEAAwABBAMBAQAAAAAAAAABAgMREiExQWEEEyJRcf/aAAwDAQACEQMRAD8A9oSeYmclVtLjMqW2abCU3AwC5oX0HkIPLFgny3ub/hSCbAym4EuMmyAl0RKQAg7Haye/LBhBB62QNl2fuQqOc36qQDy79k94QUAYIJsEG0XkdUyDF4xmFDpI6+yBn03cUAnqJSkk9Qi490GlxY8tBuqbHmadwfPVuHD6LoAkHp2C09dRdX0WopMy+k5o94Ro9SzU02uYfUAA6nu07gqr8NoglsE3Q6JGyL80ie6dyTO+6iKHczbohsQJQZPskGuO3sgxg2EXhBzEG+6bdrEJ7Rk5QY7i0SqNj3KB36oAk3KAB+KNt0ZsYVCLg2CUdEA2Z6AKhaCQkLjlJMdU2umDuCgYLiIItsVJMSqDrkXlTzCZgkdEC5TJhMYHdEnog2EygRzb5rW1ejpVZrNbyagXD22J9+q2iRPdSSDEIsYtJWL2AOPrGVstADbyZWhq2ihVbWZgmHBbzXEs6W2RaprpNhboVkbYXWJpuYBsnPujljBMkHKBI94wnzD/AJQAECFrGc/RBiwAyUyL23Ui2bXkFBWDk2+6RMADfdDZ6X/KogTMkdUCNRrOUGASbBWCTM46rDqdO3UUeU2OzhkHqp0NVz6b6da9Wk7lcR/VaxRfhsAiQZgC10rAnqmbg9Oyk4xebIhf03uiPTJv7qX1adJpfUcGjclc/V8Xo+Uxmhq0a2pq1BSptL7A5k9gAUXjoYcesquaNlzadfWad4br203NOKtKQPmDhdFrgRnuhZYl9NlRjmvFnZ7Lm652v0ehqv01Sk8tEUxUBknAFl1GiTJNt4WlXPn8SpUD8NFvmv7nZWEbek879NTGo5TWDRz8lmzvCzRNxdEAEkGVQIACiMBaCO2yYwBnugiYBmE8Z2QIiBMwUoOTg4KsdClkduhQAEHv1TvAg7pAQYNiqE4md5CBNhrBFyZytevpqra51Olc0Pc0Nex/wvjF9j3WwBYK+UgyJ9kGkdW9rT5uk1DCbeloePqCjzK7z6KBaOtQx9ltubcXgxstLjHEKfDdE+s8cxwxgF3O2CLPpzPEHEKPB9L5uojUaup/6KRwT19gvifENZrdX4i/VVKzjqi4PL2CII/yjovSeJdVxKrrDqqtJ1aq+QTNmDoOy1eE6UPrGpXvUfYu6LNt3WXkbNeiWevu+ucC1o4vwXT6qqBzVGDnH+oWKzAP0gm7qM/MLifw/McLr6d3+FqHD2BAIXpy3maWuiOhWmXrNn/OVnwVMteJBkFaPDyKvEOI1hcCq2kD2a0fuUzw+uxxZptc+jSMyzyw4j2Oy29Npqel07aNAQ1vUyScklVxeSejNgHvhMAACSUm+wPWFZBJmyiIaDMbjKIsYwkJTFwZQKDzAYskSQfborgc0pE5JEBA23Ayie8DdSIGBZMR0QVBA+dlR5phAJJEYGE2kkm2NkCdaSLyvCcY1L+J8Rc+m+aNEllNoPTJ95Xp/EWtdo+HPNIxWqeinOxO/wAsrxXDqBoU3MYbTl4ue6887yc+a06MO/0pzPNqnzILYwQue+nTp6ioaYk5AFl2IDRJAgrTe6lSqPcTDYJJ6LPlh2xrmXu73gJrncM1FVwIdUrnOwAA/ZenJiRdc3w1o36ThFKm8EPIL3AnBJXUAwtcfO2XuVID1bQlzC4yUzOO6L2EBVwYN4FgsgmBJWKTiMXlZC92zUESYgb3Q2SMe6mT0mFQcD6hg7oGYyQiSfhPyRkSEAQ04k5hAsH8qtySIukO/wDyqBnv2QMOtDVTXEGQkMYhTWqtp0X1HGGsaXH6IPE+KeJsq8RcXVGijpZbc25jk/LC82/xXwsPFNlVxMxzjAXn/HmqrO1LKcltOpNR3ckkrx3qF1m2ZzrX5XCSR9k88aikHMeHsI5i5p2WTgGj/mnE2kT+moODnk7nYfv8l5fwdrv/AA7qdWQGPhp/ZfUvDGg/l/C2l4AqVTzvtudvorrlyvXpsz5h/wBdUEH0tVEwDAlPYBsYUgwInC0MBNM7bZKMym0teTJhVab5QSIk2VOdBgz8kNu0g9VcWFwgxiwvcoHyTAmP3QW74QIR0T5gIN7pWBnfskMHcopuFrYCeAYt3CkOIN5uqEERG8qC2xAM2XJ8W6kaXgepfMc4DABbJC67QINojZeT8cVvMdQ0biOQN84jqZgKd57u9ePcpHi+M6DT8ZoCmWlj2CWOb+Fw2eBtQS01NQwU94F4XddUfTdLBELoUtW6pppFiR6uqx9lfQutfA+F6Y6zSaGhThlMmpU9h19zC+jAemAB0XnPBfDnafSv1ddsVdQZE3hgx/uvS2vf7LZjOTjDuy7eEGkAXgptiSACjBMfJVaCMbrp4piTE46osDMTOVTQYuAgCLDKBWOBEKgBAUi9iqa2wRWN0g9SgQ5BkDrPVJsm/wBgiK5b2SsBdPcSggBxEKRUOjlgygYjb3VQTmCDulfpI2VGZoJaI+6+c+K6n6jxDXfzECi1tIRfFz+V7/U1W6fSOrVHQym0uM9AvlYqnU6l9es4jznueSdpNl47spMeNP4uPc+/419WXUH+klwN56Ls+EuFP4pqn1q1tJRs6P63dP8AdadfS+e9tHSy5xhre5X0TgmgZwzhtHTUgDAlxG7jkry04evWj8jb448nu3WtbTaGNa0ACABaFUQI3Q0ExODhMyD3WqPm9SiSSDKR69VIyfpHRVVgczv2QZBkfRFyE2jebhAmA2M3VT7pRGVUggWOEEg8wvZIzM4P5Sm5MGNlQ6kfdApIER/dOOY5v0QDBKs2JgXG65ERI9ki2QSBsrJvEG1lyOP8V/QUHNpEea4WBS3k6TG5XkcPxXxSrW5uHacQP8Qzt0XjqlepSIaKTnOceVjQPwtpmoe7UOrVnHmc6Y/zFep8N8Dc+uNdrafK/NJhy3v7rF67svp9Kc0YM3hPgFTSUf1Gvdzah1y0fCzsF6gHlgGfkhsgdVUEmY7rdJJOR87LK5XtIOMXTALpwQjbF0AwOpVcpMyQQEiHDce6uQSTF0f/AELflFAuIBSvJsPdMHItG0pQdiiKuBZKSMAFAnJJATlvsgg2scJC5g2PRZM+yixJtHup1TbaR1VtPQY2UtF1T3ADIA3KI1tdq2aPTPrVncrRckr5dxPi1TiGtqVXEhgmOy6PjTjLtZqzp9O4+RSMOg/G5Y/CPB/5rX82vTIo03y6P63dPYLLttzy/Xi3acJrx/Zk7PhHgbNQGa/WUxa9Jh27ley5W0xDW3CqjSbTpNa0ADCokRAHzXvjhMJyMmzO55drGD8rp3BETCLdMJj4YOV31wRggmDZDbXjuqGI+qRvEWCokiRI3KDiE45YSJlAOxn7JARumRLspG5iR3QUO5sgEdUbqmElt0Cb0JInsk5va6pzSD7BTECdtwoobm/2XA8YcWbw3hxDXf8AVq+hl+q774YC59g0SvlHjDiX63inM0g0qdm7x1K89mcwxteunC55tfQ0TxGvS01Nsve6CTt3X1XhOgo8P0lOhSHKGiJ3JXlf4f8AC+SieI1wS+qIpg7N/uvbtFycbALjRh4zt967/J2eWXjPaKa3mi+EiALQIynsPfKkn1ER6eq9mYgOXIQJIwJ/CNi653mUua0t3VDBEwlyjuE4MSRCQEbyFQnEAEusB1QLkxCZEiAbqYyeYk4EoDGDumZzuUgmBJkoFsM/VVDkokx9U4cLQUFua4sMSO5CRg2kkBM8wJaZnOFrcQ1TdJpH6ioYYxslcq4PjLjLdBojRY4io8RIK8DwvQu4xr2aVoLmkhz3D+lu5Kw8c4jV4rr6tQ+ppPoaPsF9E8DcB/lnDw+oP+5qeqoTsNm/JZbLt2fUbfTTr+67+l07dNRp0mMDQwAALZbvzSQdkTIvZAxAudlrYVNnlkWJO6xkXIJgFZDcQWkOPdSTyxzgn5IEQRf7qYmDCslrxDcdFJkGYsgQAxF0C1juN1r1Kj/1NNgkNiSs8kzOFVEReUgDEz9ExYxv3QTf0qUSTvuneEOm8A43SaXKooXyFTW2v+VIm37KxhFUTGTJicrwH8T+LP0ulo6Jji01fWScQF78xM2J7BaHEuDaHiXK3XadtblPM0OEwouN5evnf8PeAVdXUp8S1VMiiz4AR8R6+wX1FjQ0WbbdRQo06NNtOm0NDRAbsFnaHGIiy5xxmM5HWzO53tLHwNVGGsBcLrNEAzE7rWI82pAPp3VeZ03TUjZU4oqctGnIH91ytJxF2pfWa9ha1jvi6p5TvF8bfVvvNg5oh2LJzzD9oU0n06zQ+mCW7SIWeAG3yukc7UiKzXDdbLb+yWqaPJ5xsVdP1UpOEX4STOVMwd1kESbhAbFzdSiO91Q7G+1k7DJTtMqBTAAIuUg+BEGyZgxIupjqV0NgUmh7heEyxoLrG24VNJj5FSwDyyYuQZXIOSQIOeqptMNxsnS+AfJI5I2lBh1TuVkDJtlXQaGsmcp6gB1MyFiaTyMMqorVML9O5rTsYXH4fSOmfRoVKTn+YHFzwbNXcyCtInleA2BMzZJ6LG1SYGCQLKyAXe+yGfAfYKWE82VEJ9MOBa607LT0TiH1NO74qZsZ2K6BvM91oUwP19Y/6WquvhtlrZmyTwJm6kdfdUz4z2wog5RuPqpAZNiqPxFS1o/CCuVm5Ux3SN3AJwEH/9k="/>
            <p:cNvSpPr>
              <a:spLocks noChangeAspect="1" noChangeArrowheads="1"/>
            </p:cNvSpPr>
            <p:nvPr/>
          </p:nvSpPr>
          <p:spPr bwMode="auto">
            <a:xfrm>
              <a:off x="63500" y="-1008063"/>
              <a:ext cx="1333500" cy="20859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 name="AutoShape 14" descr="data:image/jpeg;base64,/9j/4AAQSkZJRgABAQAAAQABAAD/2wBDAAkGBwgHBgkIBwgKCgkLDRYPDQwMDRsUFRAWIB0iIiAdHx8kKDQsJCYxJx8fLT0tMTU3Ojo6Iys/RD84QzQ5Ojf/2wBDAQoKCg0MDRoPDxo3JR8lNzc3Nzc3Nzc3Nzc3Nzc3Nzc3Nzc3Nzc3Nzc3Nzc3Nzc3Nzc3Nzc3Nzc3Nzc3Nzc3Nzf/wAARCADbAIwDASIAAhEBAxEB/8QAGwAAAwADAQEAAAAAAAAAAAAAAAECAwQFBgf/xAA5EAABAwMCBAQFAgQFBQAAAAABAAIRAyExBEEFElFhBhMicTKBkaGxFMEHFULhQ1Ji0fEjJCUzcv/EABkBAQEBAQEBAAAAAAAAAAAAAAABBAIDBf/EACIRAQEAAwABBAMBAQAAAAAAAAABAgMREiExQWEEEyJRcf/aAAwDAQACEQMRAD8A9oSeYmclVtLjMqW2abCU3AwC5oX0HkIPLFgny3ub/hSCbAym4EuMmyAl0RKQAg7Haye/LBhBB62QNl2fuQqOc36qQDy79k94QUAYIJsEG0XkdUyDF4xmFDpI6+yBn03cUAnqJSkk9Qi490GlxY8tBuqbHmadwfPVuHD6LoAkHp2C09dRdX0WopMy+k5o94Ro9SzU02uYfUAA6nu07gqr8NoglsE3Q6JGyL80ie6dyTO+6iKHczbohsQJQZPskGuO3sgxg2EXhBzEG+6bdrEJ7Rk5QY7i0SqNj3KB36oAk3KAB+KNt0ZsYVCLg2CUdEA2Z6AKhaCQkLjlJMdU2umDuCgYLiIItsVJMSqDrkXlTzCZgkdEC5TJhMYHdEnog2EygRzb5rW1ejpVZrNbyagXD22J9+q2iRPdSSDEIsYtJWL2AOPrGVstADbyZWhq2ihVbWZgmHBbzXEs6W2RaprpNhboVkbYXWJpuYBsnPujljBMkHKBI94wnzD/AJQAECFrGc/RBiwAyUyL23Ui2bXkFBWDk2+6RMADfdDZ6X/KogTMkdUCNRrOUGASbBWCTM46rDqdO3UUeU2OzhkHqp0NVz6b6da9Wk7lcR/VaxRfhsAiQZgC10rAnqmbg9Oyk4xebIhf03uiPTJv7qX1adJpfUcGjclc/V8Xo+Uxmhq0a2pq1BSptL7A5k9gAUXjoYcesquaNlzadfWad4br203NOKtKQPmDhdFrgRnuhZYl9NlRjmvFnZ7Lm652v0ehqv01Sk8tEUxUBknAFl1GiTJNt4WlXPn8SpUD8NFvmv7nZWEbek879NTGo5TWDRz8lmzvCzRNxdEAEkGVQIACiMBaCO2yYwBnugiYBmE8Z2QIiBMwUoOTg4KsdClkduhQAEHv1TvAg7pAQYNiqE4md5CBNhrBFyZytevpqra51Olc0Pc0Nex/wvjF9j3WwBYK+UgyJ9kGkdW9rT5uk1DCbeloePqCjzK7z6KBaOtQx9ltubcXgxstLjHEKfDdE+s8cxwxgF3O2CLPpzPEHEKPB9L5uojUaup/6KRwT19gvifENZrdX4i/VVKzjqi4PL2CII/yjovSeJdVxKrrDqqtJ1aq+QTNmDoOy1eE6UPrGpXvUfYu6LNt3WXkbNeiWevu+ucC1o4vwXT6qqBzVGDnH+oWKzAP0gm7qM/MLifw/McLr6d3+FqHD2BAIXpy3maWuiOhWmXrNn/OVnwVMteJBkFaPDyKvEOI1hcCq2kD2a0fuUzw+uxxZptc+jSMyzyw4j2Oy29Npqel07aNAQ1vUyScklVxeSejNgHvhMAACSUm+wPWFZBJmyiIaDMbjKIsYwkJTFwZQKDzAYskSQfborgc0pE5JEBA23Ayie8DdSIGBZMR0QVBA+dlR5phAJJEYGE2kkm2NkCdaSLyvCcY1L+J8Rc+m+aNEllNoPTJ95Xp/EWtdo+HPNIxWqeinOxO/wAsrxXDqBoU3MYbTl4ue6887yc+a06MO/0pzPNqnzILYwQue+nTp6ioaYk5AFl2IDRJAgrTe6lSqPcTDYJJ6LPlh2xrmXu73gJrncM1FVwIdUrnOwAA/ZenJiRdc3w1o36ThFKm8EPIL3AnBJXUAwtcfO2XuVID1bQlzC4yUzOO6L2EBVwYN4FgsgmBJWKTiMXlZC92zUESYgb3Q2SMe6mT0mFQcD6hg7oGYyQiSfhPyRkSEAQ04k5hAsH8qtySIukO/wDyqBnv2QMOtDVTXEGQkMYhTWqtp0X1HGGsaXH6IPE+KeJsq8RcXVGijpZbc25jk/LC82/xXwsPFNlVxMxzjAXn/HmqrO1LKcltOpNR3ckkrx3qF1m2ZzrX5XCSR9k88aikHMeHsI5i5p2WTgGj/mnE2kT+moODnk7nYfv8l5fwdrv/AA7qdWQGPhp/ZfUvDGg/l/C2l4AqVTzvtudvorrlyvXpsz5h/wBdUEH0tVEwDAlPYBsYUgwInC0MBNM7bZKMym0teTJhVab5QSIk2VOdBgz8kNu0g9VcWFwgxiwvcoHyTAmP3QW74QIR0T5gIN7pWBnfskMHcopuFrYCeAYt3CkOIN5uqEERG8qC2xAM2XJ8W6kaXgepfMc4DABbJC67QINojZeT8cVvMdQ0biOQN84jqZgKd57u9ePcpHi+M6DT8ZoCmWlj2CWOb+Fw2eBtQS01NQwU94F4XddUfTdLBELoUtW6pppFiR6uqx9lfQutfA+F6Y6zSaGhThlMmpU9h19zC+jAemAB0XnPBfDnafSv1ddsVdQZE3hgx/uvS2vf7LZjOTjDuy7eEGkAXgptiSACjBMfJVaCMbrp4piTE46osDMTOVTQYuAgCLDKBWOBEKgBAUi9iqa2wRWN0g9SgQ5BkDrPVJsm/wBgiK5b2SsBdPcSggBxEKRUOjlgygYjb3VQTmCDulfpI2VGZoJaI+6+c+K6n6jxDXfzECi1tIRfFz+V7/U1W6fSOrVHQym0uM9AvlYqnU6l9es4jznueSdpNl47spMeNP4uPc+/419WXUH+klwN56Ls+EuFP4pqn1q1tJRs6P63dP8AdadfS+e9tHSy5xhre5X0TgmgZwzhtHTUgDAlxG7jkry04evWj8jb448nu3WtbTaGNa0ACABaFUQI3Q0ExODhMyD3WqPm9SiSSDKR69VIyfpHRVVgczv2QZBkfRFyE2jebhAmA2M3VT7pRGVUggWOEEg8wvZIzM4P5Sm5MGNlQ6kfdApIER/dOOY5v0QDBKs2JgXG65ERI9ki2QSBsrJvEG1lyOP8V/QUHNpEea4WBS3k6TG5XkcPxXxSrW5uHacQP8Qzt0XjqlepSIaKTnOceVjQPwtpmoe7UOrVnHmc6Y/zFep8N8Dc+uNdrafK/NJhy3v7rF67svp9Kc0YM3hPgFTSUf1Gvdzah1y0fCzsF6gHlgGfkhsgdVUEmY7rdJJOR87LK5XtIOMXTALpwQjbF0AwOpVcpMyQQEiHDce6uQSTF0f/AELflFAuIBSvJsPdMHItG0pQdiiKuBZKSMAFAnJJATlvsgg2scJC5g2PRZM+yixJtHup1TbaR1VtPQY2UtF1T3ADIA3KI1tdq2aPTPrVncrRckr5dxPi1TiGtqVXEhgmOy6PjTjLtZqzp9O4+RSMOg/G5Y/CPB/5rX82vTIo03y6P63dPYLLttzy/Xi3acJrx/Zk7PhHgbNQGa/WUxa9Jh27ley5W0xDW3CqjSbTpNa0ADCokRAHzXvjhMJyMmzO55drGD8rp3BETCLdMJj4YOV31wRggmDZDbXjuqGI+qRvEWCokiRI3KDiE45YSJlAOxn7JARumRLspG5iR3QUO5sgEdUbqmElt0Cb0JInsk5va6pzSD7BTECdtwoobm/2XA8YcWbw3hxDXf8AVq+hl+q774YC59g0SvlHjDiX63inM0g0qdm7x1K89mcwxteunC55tfQ0TxGvS01Nsve6CTt3X1XhOgo8P0lOhSHKGiJ3JXlf4f8AC+SieI1wS+qIpg7N/uvbtFycbALjRh4zt967/J2eWXjPaKa3mi+EiALQIynsPfKkn1ER6eq9mYgOXIQJIwJ/CNi653mUua0t3VDBEwlyjuE4MSRCQEbyFQnEAEusB1QLkxCZEiAbqYyeYk4EoDGDumZzuUgmBJkoFsM/VVDkokx9U4cLQUFua4sMSO5CRg2kkBM8wJaZnOFrcQ1TdJpH6ioYYxslcq4PjLjLdBojRY4io8RIK8DwvQu4xr2aVoLmkhz3D+lu5Kw8c4jV4rr6tQ+ppPoaPsF9E8DcB/lnDw+oP+5qeqoTsNm/JZbLt2fUbfTTr+67+l07dNRp0mMDQwAALZbvzSQdkTIvZAxAudlrYVNnlkWJO6xkXIJgFZDcQWkOPdSTyxzgn5IEQRf7qYmDCslrxDcdFJkGYsgQAxF0C1juN1r1Kj/1NNgkNiSs8kzOFVEReUgDEz9ExYxv3QTf0qUSTvuneEOm8A43SaXKooXyFTW2v+VIm37KxhFUTGTJicrwH8T+LP0ulo6Jji01fWScQF78xM2J7BaHEuDaHiXK3XadtblPM0OEwouN5evnf8PeAVdXUp8S1VMiiz4AR8R6+wX1FjQ0WbbdRQo06NNtOm0NDRAbsFnaHGIiy5xxmM5HWzO53tLHwNVGGsBcLrNEAzE7rWI82pAPp3VeZ03TUjZU4oqctGnIH91ytJxF2pfWa9ha1jvi6p5TvF8bfVvvNg5oh2LJzzD9oU0n06zQ+mCW7SIWeAG3yukc7UiKzXDdbLb+yWqaPJ5xsVdP1UpOEX4STOVMwd1kESbhAbFzdSiO91Q7G+1k7DJTtMqBTAAIuUg+BEGyZgxIupjqV0NgUmh7heEyxoLrG24VNJj5FSwDyyYuQZXIOSQIOeqptMNxsnS+AfJI5I2lBh1TuVkDJtlXQaGsmcp6gB1MyFiaTyMMqorVML9O5rTsYXH4fSOmfRoVKTn+YHFzwbNXcyCtInleA2BMzZJ6LG1SYGCQLKyAXe+yGfAfYKWE82VEJ9MOBa607LT0TiH1NO74qZsZ2K6BvM91oUwP19Y/6WquvhtlrZmyTwJm6kdfdUz4z2wog5RuPqpAZNiqPxFS1o/CCuVm5Ux3SN3AJwEH/9k="/>
            <p:cNvSpPr>
              <a:spLocks noChangeAspect="1" noChangeArrowheads="1"/>
            </p:cNvSpPr>
            <p:nvPr/>
          </p:nvSpPr>
          <p:spPr bwMode="auto">
            <a:xfrm>
              <a:off x="63500" y="-1008063"/>
              <a:ext cx="1333500" cy="20859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 name="TextBox 16"/>
            <p:cNvSpPr txBox="1"/>
            <p:nvPr/>
          </p:nvSpPr>
          <p:spPr>
            <a:xfrm>
              <a:off x="3733800" y="762000"/>
              <a:ext cx="2299041" cy="708913"/>
            </a:xfrm>
            <a:prstGeom prst="rect">
              <a:avLst/>
            </a:prstGeom>
            <a:noFill/>
          </p:spPr>
          <p:txBody>
            <a:bodyPr wrap="none" rtlCol="0">
              <a:spAutoFit/>
            </a:bodyPr>
            <a:lstStyle/>
            <a:p>
              <a:r>
                <a:rPr lang="en-US" dirty="0" err="1" smtClean="0"/>
                <a:t>protozoos</a:t>
              </a:r>
              <a:endParaRPr lang="en-US" dirty="0"/>
            </a:p>
          </p:txBody>
        </p:sp>
      </p:grpSp>
      <p:grpSp>
        <p:nvGrpSpPr>
          <p:cNvPr id="18" name="Group 17"/>
          <p:cNvGrpSpPr>
            <a:grpSpLocks noChangeAspect="1"/>
          </p:cNvGrpSpPr>
          <p:nvPr/>
        </p:nvGrpSpPr>
        <p:grpSpPr>
          <a:xfrm>
            <a:off x="4495800" y="3423609"/>
            <a:ext cx="4495800" cy="3358191"/>
            <a:chOff x="372110" y="381000"/>
            <a:chExt cx="8467090" cy="6324601"/>
          </a:xfrm>
        </p:grpSpPr>
        <p:pic>
          <p:nvPicPr>
            <p:cNvPr id="19" name="Picture 2" descr="http://www.cals.ncsu.edu/course/ent425/library/spotid/collembola/collembo01a.jpg"/>
            <p:cNvPicPr>
              <a:picLocks noChangeAspect="1" noChangeArrowheads="1"/>
            </p:cNvPicPr>
            <p:nvPr/>
          </p:nvPicPr>
          <p:blipFill>
            <a:blip r:embed="rId15" cstate="print"/>
            <a:srcRect/>
            <a:stretch>
              <a:fillRect/>
            </a:stretch>
          </p:blipFill>
          <p:spPr bwMode="auto">
            <a:xfrm>
              <a:off x="5715000" y="685800"/>
              <a:ext cx="2743200" cy="1846053"/>
            </a:xfrm>
            <a:prstGeom prst="rect">
              <a:avLst/>
            </a:prstGeom>
            <a:noFill/>
          </p:spPr>
        </p:pic>
        <p:pic>
          <p:nvPicPr>
            <p:cNvPr id="20" name="Picture 4" descr="http://t3.gstatic.com/images?q=tbn:ANd9GcTdGCQZG_tW2VuomTY5x9fiYfEhOs8a1D45PpamJ1nXtleyOosgaA"/>
            <p:cNvPicPr>
              <a:picLocks noChangeAspect="1" noChangeArrowheads="1"/>
            </p:cNvPicPr>
            <p:nvPr/>
          </p:nvPicPr>
          <p:blipFill>
            <a:blip r:embed="rId16" cstate="print"/>
            <a:srcRect/>
            <a:stretch>
              <a:fillRect/>
            </a:stretch>
          </p:blipFill>
          <p:spPr bwMode="auto">
            <a:xfrm>
              <a:off x="609600" y="1066800"/>
              <a:ext cx="2466975" cy="1847851"/>
            </a:xfrm>
            <a:prstGeom prst="rect">
              <a:avLst/>
            </a:prstGeom>
            <a:noFill/>
          </p:spPr>
        </p:pic>
        <p:pic>
          <p:nvPicPr>
            <p:cNvPr id="21" name="Picture 6" descr="http://t0.gstatic.com/images?q=tbn:ANd9GcTvMp_HWy3QKlgn-Cmu4nRAUV6Cbd9Vy4cAqTqt2fE3NvxbpmmEZg"/>
            <p:cNvPicPr>
              <a:picLocks noChangeAspect="1" noChangeArrowheads="1"/>
            </p:cNvPicPr>
            <p:nvPr/>
          </p:nvPicPr>
          <p:blipFill>
            <a:blip r:embed="rId17" cstate="print"/>
            <a:srcRect/>
            <a:stretch>
              <a:fillRect/>
            </a:stretch>
          </p:blipFill>
          <p:spPr bwMode="auto">
            <a:xfrm>
              <a:off x="3352800" y="381000"/>
              <a:ext cx="1847850" cy="2466975"/>
            </a:xfrm>
            <a:prstGeom prst="rect">
              <a:avLst/>
            </a:prstGeom>
            <a:noFill/>
          </p:spPr>
        </p:pic>
        <p:pic>
          <p:nvPicPr>
            <p:cNvPr id="22" name="Picture 12" descr="http://macromite.files.wordpress.com/2009/04/1_microarthropods_scaled.jpg"/>
            <p:cNvPicPr>
              <a:picLocks noChangeAspect="1" noChangeArrowheads="1"/>
            </p:cNvPicPr>
            <p:nvPr/>
          </p:nvPicPr>
          <p:blipFill>
            <a:blip r:embed="rId18" cstate="print"/>
            <a:srcRect/>
            <a:stretch>
              <a:fillRect/>
            </a:stretch>
          </p:blipFill>
          <p:spPr bwMode="auto">
            <a:xfrm>
              <a:off x="5181600" y="3048000"/>
              <a:ext cx="3657600" cy="3657601"/>
            </a:xfrm>
            <a:prstGeom prst="rect">
              <a:avLst/>
            </a:prstGeom>
            <a:noFill/>
          </p:spPr>
        </p:pic>
        <p:pic>
          <p:nvPicPr>
            <p:cNvPr id="23" name="Picture 14" descr="http://t0.gstatic.com/images?q=tbn:ANd9GcRtvCdsx0GcxS2lVlH6KDRtBIt19TXX5PC8rS7PU_rjkOXuBX8U"/>
            <p:cNvPicPr>
              <a:picLocks noChangeAspect="1" noChangeArrowheads="1"/>
            </p:cNvPicPr>
            <p:nvPr/>
          </p:nvPicPr>
          <p:blipFill>
            <a:blip r:embed="rId19" cstate="print"/>
            <a:srcRect/>
            <a:stretch>
              <a:fillRect/>
            </a:stretch>
          </p:blipFill>
          <p:spPr bwMode="auto">
            <a:xfrm>
              <a:off x="914399" y="3886200"/>
              <a:ext cx="3657600" cy="2433968"/>
            </a:xfrm>
            <a:prstGeom prst="rect">
              <a:avLst/>
            </a:prstGeom>
            <a:noFill/>
          </p:spPr>
        </p:pic>
        <p:sp>
          <p:nvSpPr>
            <p:cNvPr id="24" name="TextBox 23"/>
            <p:cNvSpPr txBox="1"/>
            <p:nvPr/>
          </p:nvSpPr>
          <p:spPr>
            <a:xfrm>
              <a:off x="372110" y="381000"/>
              <a:ext cx="3487536" cy="695576"/>
            </a:xfrm>
            <a:prstGeom prst="rect">
              <a:avLst/>
            </a:prstGeom>
            <a:noFill/>
          </p:spPr>
          <p:txBody>
            <a:bodyPr wrap="none" rtlCol="0">
              <a:spAutoFit/>
            </a:bodyPr>
            <a:lstStyle/>
            <a:p>
              <a:r>
                <a:rPr lang="en-US" dirty="0" err="1" smtClean="0"/>
                <a:t>Microarthropods</a:t>
              </a:r>
              <a:endParaRPr lang="en-US" dirty="0"/>
            </a:p>
          </p:txBody>
        </p:sp>
      </p:grpSp>
      <p:grpSp>
        <p:nvGrpSpPr>
          <p:cNvPr id="25" name="Group 24"/>
          <p:cNvGrpSpPr>
            <a:grpSpLocks/>
          </p:cNvGrpSpPr>
          <p:nvPr/>
        </p:nvGrpSpPr>
        <p:grpSpPr>
          <a:xfrm>
            <a:off x="76200" y="3573128"/>
            <a:ext cx="4480560" cy="3201052"/>
            <a:chOff x="0" y="-1397"/>
            <a:chExt cx="9144000" cy="6859397"/>
          </a:xfrm>
        </p:grpSpPr>
        <p:pic>
          <p:nvPicPr>
            <p:cNvPr id="26" name="Picture 13" descr="nematodes"/>
            <p:cNvPicPr>
              <a:picLocks noChangeAspect="1" noChangeArrowheads="1"/>
            </p:cNvPicPr>
            <p:nvPr/>
          </p:nvPicPr>
          <p:blipFill>
            <a:blip r:embed="rId20" cstate="print">
              <a:lum bright="16000"/>
            </a:blip>
            <a:srcRect/>
            <a:stretch>
              <a:fillRect/>
            </a:stretch>
          </p:blipFill>
          <p:spPr bwMode="auto">
            <a:xfrm>
              <a:off x="0" y="0"/>
              <a:ext cx="3962400" cy="3430588"/>
            </a:xfrm>
            <a:prstGeom prst="rect">
              <a:avLst/>
            </a:prstGeom>
            <a:noFill/>
            <a:ln w="12700">
              <a:solidFill>
                <a:schemeClr val="hlink"/>
              </a:solidFill>
              <a:miter lim="800000"/>
              <a:headEnd/>
              <a:tailEnd/>
            </a:ln>
          </p:spPr>
        </p:pic>
        <p:pic>
          <p:nvPicPr>
            <p:cNvPr id="27" name="Picture 26" descr="manynemas10X"/>
            <p:cNvPicPr>
              <a:picLocks noChangeAspect="1" noChangeArrowheads="1"/>
            </p:cNvPicPr>
            <p:nvPr/>
          </p:nvPicPr>
          <p:blipFill>
            <a:blip r:embed="rId21" cstate="print"/>
            <a:srcRect b="12405"/>
            <a:stretch>
              <a:fillRect/>
            </a:stretch>
          </p:blipFill>
          <p:spPr bwMode="auto">
            <a:xfrm>
              <a:off x="3941064" y="3419764"/>
              <a:ext cx="5202936" cy="3438236"/>
            </a:xfrm>
            <a:prstGeom prst="rect">
              <a:avLst/>
            </a:prstGeom>
            <a:noFill/>
            <a:ln w="9525">
              <a:noFill/>
              <a:miter lim="800000"/>
              <a:headEnd/>
              <a:tailEnd/>
            </a:ln>
          </p:spPr>
        </p:pic>
        <p:sp>
          <p:nvSpPr>
            <p:cNvPr id="28" name="TextBox 27"/>
            <p:cNvSpPr txBox="1"/>
            <p:nvPr/>
          </p:nvSpPr>
          <p:spPr>
            <a:xfrm>
              <a:off x="228600" y="-1397"/>
              <a:ext cx="2784645" cy="791426"/>
            </a:xfrm>
            <a:prstGeom prst="rect">
              <a:avLst/>
            </a:prstGeom>
            <a:solidFill>
              <a:schemeClr val="bg1"/>
            </a:solidFill>
          </p:spPr>
          <p:txBody>
            <a:bodyPr wrap="none" rtlCol="0">
              <a:spAutoFit/>
            </a:bodyPr>
            <a:lstStyle/>
            <a:p>
              <a:r>
                <a:rPr lang="en-US" dirty="0" err="1" smtClean="0"/>
                <a:t>nematodos</a:t>
              </a:r>
              <a:endParaRPr lang="en-US" dirty="0"/>
            </a:p>
          </p:txBody>
        </p:sp>
        <p:pic>
          <p:nvPicPr>
            <p:cNvPr id="29" name="Picture 9" descr="large_todes_LR"/>
            <p:cNvPicPr>
              <a:picLocks noChangeAspect="1" noChangeArrowheads="1"/>
            </p:cNvPicPr>
            <p:nvPr/>
          </p:nvPicPr>
          <p:blipFill>
            <a:blip r:embed="rId22" cstate="print"/>
            <a:srcRect/>
            <a:stretch>
              <a:fillRect/>
            </a:stretch>
          </p:blipFill>
          <p:spPr bwMode="auto">
            <a:xfrm>
              <a:off x="3970337" y="0"/>
              <a:ext cx="5173663" cy="3427413"/>
            </a:xfrm>
            <a:prstGeom prst="rect">
              <a:avLst/>
            </a:prstGeom>
            <a:noFill/>
            <a:ln w="12700">
              <a:solidFill>
                <a:schemeClr val="hlink"/>
              </a:solidFill>
              <a:miter lim="800000"/>
              <a:headEnd/>
              <a:tailEnd/>
            </a:ln>
          </p:spPr>
        </p:pic>
        <p:pic>
          <p:nvPicPr>
            <p:cNvPr id="30" name="Picture 11" descr="nematodes"/>
            <p:cNvPicPr>
              <a:picLocks noChangeAspect="1" noChangeArrowheads="1"/>
            </p:cNvPicPr>
            <p:nvPr/>
          </p:nvPicPr>
          <p:blipFill>
            <a:blip r:embed="rId23" cstate="print"/>
            <a:srcRect/>
            <a:stretch>
              <a:fillRect/>
            </a:stretch>
          </p:blipFill>
          <p:spPr bwMode="auto">
            <a:xfrm>
              <a:off x="0" y="3432175"/>
              <a:ext cx="5200650" cy="3425825"/>
            </a:xfrm>
            <a:prstGeom prst="rect">
              <a:avLst/>
            </a:prstGeom>
            <a:noFill/>
            <a:ln w="12700">
              <a:solidFill>
                <a:schemeClr val="hlink"/>
              </a:solidFill>
              <a:miter lim="800000"/>
              <a:headEnd/>
              <a:tailEnd/>
            </a:ln>
          </p:spPr>
        </p:pic>
      </p:grpSp>
      <p:pic>
        <p:nvPicPr>
          <p:cNvPr id="169986" name="Picture 2" descr="http://www.microscopy-uk.org.uk/mag/smallimag/col3.jp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257799" y="1230417"/>
            <a:ext cx="2496986" cy="17373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ttp://www.thrivenotes.com/wp-content/uploads/2012/08/tardigrade1.jp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289212" y="4339981"/>
            <a:ext cx="2239805" cy="173736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1676400" y="914400"/>
            <a:ext cx="4945585" cy="523220"/>
          </a:xfrm>
          <a:prstGeom prst="rect">
            <a:avLst/>
          </a:prstGeom>
          <a:solidFill>
            <a:srgbClr val="FFCC66">
              <a:alpha val="70000"/>
            </a:srgbClr>
          </a:solidFill>
        </p:spPr>
        <p:txBody>
          <a:bodyPr wrap="none" rtlCol="0">
            <a:spAutoFit/>
          </a:bodyPr>
          <a:lstStyle/>
          <a:p>
            <a:r>
              <a:rPr lang="es-ES" sz="2800" dirty="0"/>
              <a:t>muchos organismos del suelo</a:t>
            </a:r>
            <a:endParaRPr lang="en-US" sz="2800" dirty="0"/>
          </a:p>
        </p:txBody>
      </p:sp>
      <p:sp>
        <p:nvSpPr>
          <p:cNvPr id="35" name="TextBox 34"/>
          <p:cNvSpPr txBox="1"/>
          <p:nvPr/>
        </p:nvSpPr>
        <p:spPr>
          <a:xfrm>
            <a:off x="996585" y="3962400"/>
            <a:ext cx="7462299" cy="523220"/>
          </a:xfrm>
          <a:prstGeom prst="rect">
            <a:avLst/>
          </a:prstGeom>
          <a:solidFill>
            <a:srgbClr val="FFCC66">
              <a:alpha val="70000"/>
            </a:srgbClr>
          </a:solidFill>
        </p:spPr>
        <p:txBody>
          <a:bodyPr wrap="none" rtlCol="0">
            <a:spAutoFit/>
          </a:bodyPr>
          <a:lstStyle/>
          <a:p>
            <a:r>
              <a:rPr lang="es-ES" sz="2800" dirty="0"/>
              <a:t>realizan muchos servicios de los ecosistemas</a:t>
            </a:r>
            <a:endParaRPr lang="en-US" sz="2800" dirty="0"/>
          </a:p>
        </p:txBody>
      </p:sp>
      <p:sp>
        <p:nvSpPr>
          <p:cNvPr id="31" name="Rectangle 30"/>
          <p:cNvSpPr/>
          <p:nvPr/>
        </p:nvSpPr>
        <p:spPr>
          <a:xfrm>
            <a:off x="4450940" y="3440158"/>
            <a:ext cx="1851789" cy="369332"/>
          </a:xfrm>
          <a:prstGeom prst="rect">
            <a:avLst/>
          </a:prstGeom>
          <a:solidFill>
            <a:schemeClr val="accent1">
              <a:tint val="20000"/>
            </a:schemeClr>
          </a:solidFill>
        </p:spPr>
        <p:txBody>
          <a:bodyPr wrap="none">
            <a:spAutoFit/>
          </a:bodyPr>
          <a:lstStyle/>
          <a:p>
            <a:r>
              <a:rPr lang="es-ES" dirty="0" err="1"/>
              <a:t>microartrópodos</a:t>
            </a:r>
            <a:endParaRPr lang="en-US" dirty="0"/>
          </a:p>
        </p:txBody>
      </p:sp>
    </p:spTree>
    <p:extLst>
      <p:ext uri="{BB962C8B-B14F-4D97-AF65-F5344CB8AC3E}">
        <p14:creationId xmlns:p14="http://schemas.microsoft.com/office/powerpoint/2010/main" val="33282191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a:spLocks noChangeArrowheads="1"/>
          </p:cNvSpPr>
          <p:nvPr/>
        </p:nvSpPr>
        <p:spPr bwMode="auto">
          <a:xfrm>
            <a:off x="2590800" y="1066800"/>
            <a:ext cx="5943600" cy="3276600"/>
          </a:xfrm>
          <a:prstGeom prst="parallelogram">
            <a:avLst>
              <a:gd name="adj" fmla="val 60994"/>
            </a:avLst>
          </a:prstGeom>
          <a:gradFill rotWithShape="0">
            <a:gsLst>
              <a:gs pos="0">
                <a:schemeClr val="accent1"/>
              </a:gs>
              <a:gs pos="100000">
                <a:srgbClr val="CC6600"/>
              </a:gs>
            </a:gsLst>
            <a:lin ang="2700000" scaled="1"/>
          </a:gradFill>
          <a:ln w="9525">
            <a:solidFill>
              <a:schemeClr val="tx1"/>
            </a:solidFill>
            <a:miter lim="800000"/>
            <a:headEnd/>
            <a:tailEnd/>
          </a:ln>
        </p:spPr>
        <p:txBody>
          <a:bodyPr wrap="none" anchor="ctr"/>
          <a:lstStyle/>
          <a:p>
            <a:pPr eaLnBrk="0" hangingPunct="0"/>
            <a:endParaRPr lang="en-US" sz="2800"/>
          </a:p>
        </p:txBody>
      </p:sp>
      <p:sp>
        <p:nvSpPr>
          <p:cNvPr id="3" name="AutoShape 3"/>
          <p:cNvSpPr>
            <a:spLocks noChangeArrowheads="1"/>
          </p:cNvSpPr>
          <p:nvPr/>
        </p:nvSpPr>
        <p:spPr bwMode="auto">
          <a:xfrm rot="7296498">
            <a:off x="192881" y="2186782"/>
            <a:ext cx="4725987" cy="8826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gradFill rotWithShape="0">
            <a:gsLst>
              <a:gs pos="0">
                <a:srgbClr val="535600"/>
              </a:gs>
              <a:gs pos="100000">
                <a:srgbClr val="B3B900"/>
              </a:gs>
            </a:gsLst>
            <a:lin ang="5400000" scaled="1"/>
          </a:gradFill>
          <a:ln w="12700">
            <a:solidFill>
              <a:schemeClr val="tx1"/>
            </a:solidFill>
            <a:miter lim="800000"/>
            <a:headEnd/>
            <a:tailEnd/>
          </a:ln>
        </p:spPr>
        <p:txBody>
          <a:bodyPr wrap="none" anchor="ctr"/>
          <a:lstStyle/>
          <a:p>
            <a:pPr eaLnBrk="0" hangingPunct="0"/>
            <a:endParaRPr lang="en-US" sz="2800"/>
          </a:p>
        </p:txBody>
      </p:sp>
      <p:sp>
        <p:nvSpPr>
          <p:cNvPr id="4" name="AutoShape 4"/>
          <p:cNvSpPr>
            <a:spLocks noChangeArrowheads="1"/>
          </p:cNvSpPr>
          <p:nvPr/>
        </p:nvSpPr>
        <p:spPr bwMode="auto">
          <a:xfrm rot="3523702">
            <a:off x="477838" y="4219575"/>
            <a:ext cx="2546350" cy="11049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998 w 21600"/>
              <a:gd name="T13" fmla="*/ 3998 h 21600"/>
              <a:gd name="T14" fmla="*/ 17602 w 21600"/>
              <a:gd name="T15" fmla="*/ 17602 h 21600"/>
            </a:gdLst>
            <a:ahLst/>
            <a:cxnLst>
              <a:cxn ang="T8">
                <a:pos x="T0" y="T1"/>
              </a:cxn>
              <a:cxn ang="T9">
                <a:pos x="T2" y="T3"/>
              </a:cxn>
              <a:cxn ang="T10">
                <a:pos x="T4" y="T5"/>
              </a:cxn>
              <a:cxn ang="T11">
                <a:pos x="T6" y="T7"/>
              </a:cxn>
            </a:cxnLst>
            <a:rect l="T12" t="T13" r="T14" b="T15"/>
            <a:pathLst>
              <a:path w="21600" h="21600">
                <a:moveTo>
                  <a:pt x="0" y="0"/>
                </a:moveTo>
                <a:lnTo>
                  <a:pt x="4395" y="21600"/>
                </a:lnTo>
                <a:lnTo>
                  <a:pt x="17205" y="21600"/>
                </a:lnTo>
                <a:lnTo>
                  <a:pt x="21600" y="0"/>
                </a:lnTo>
                <a:close/>
              </a:path>
            </a:pathLst>
          </a:custGeom>
          <a:solidFill>
            <a:srgbClr val="FFFF00"/>
          </a:solidFill>
          <a:ln w="12700">
            <a:solidFill>
              <a:schemeClr val="tx1"/>
            </a:solidFill>
            <a:miter lim="800000"/>
            <a:headEnd/>
            <a:tailEnd/>
          </a:ln>
        </p:spPr>
        <p:txBody>
          <a:bodyPr rot="10800000" vert="eaVert" wrap="none" anchor="ctr"/>
          <a:lstStyle/>
          <a:p>
            <a:pPr algn="ctr" eaLnBrk="0" hangingPunct="0"/>
            <a:endParaRPr lang="en-US" sz="2400"/>
          </a:p>
        </p:txBody>
      </p:sp>
      <p:sp>
        <p:nvSpPr>
          <p:cNvPr id="5" name="AutoShape 5"/>
          <p:cNvSpPr>
            <a:spLocks noChangeArrowheads="1"/>
          </p:cNvSpPr>
          <p:nvPr/>
        </p:nvSpPr>
        <p:spPr bwMode="auto">
          <a:xfrm rot="10800000">
            <a:off x="1668463" y="4745038"/>
            <a:ext cx="4991100" cy="958850"/>
          </a:xfrm>
          <a:prstGeom prst="parallelogram">
            <a:avLst>
              <a:gd name="adj" fmla="val 74489"/>
            </a:avLst>
          </a:prstGeom>
          <a:gradFill rotWithShape="0">
            <a:gsLst>
              <a:gs pos="0">
                <a:srgbClr val="FF9900"/>
              </a:gs>
              <a:gs pos="100000">
                <a:srgbClr val="764700"/>
              </a:gs>
            </a:gsLst>
            <a:lin ang="0" scaled="1"/>
          </a:gradFill>
          <a:ln w="12700">
            <a:solidFill>
              <a:schemeClr val="tx1"/>
            </a:solidFill>
            <a:miter lim="800000"/>
            <a:headEnd/>
            <a:tailEnd/>
          </a:ln>
        </p:spPr>
        <p:txBody>
          <a:bodyPr wrap="none" anchor="ctr"/>
          <a:lstStyle/>
          <a:p>
            <a:pPr eaLnBrk="0" hangingPunct="0"/>
            <a:endParaRPr lang="en-US" sz="2800"/>
          </a:p>
        </p:txBody>
      </p:sp>
      <p:sp>
        <p:nvSpPr>
          <p:cNvPr id="6" name="Line 6"/>
          <p:cNvSpPr>
            <a:spLocks noChangeShapeType="1"/>
          </p:cNvSpPr>
          <p:nvPr/>
        </p:nvSpPr>
        <p:spPr bwMode="auto">
          <a:xfrm>
            <a:off x="1230313" y="3894138"/>
            <a:ext cx="787400" cy="1339850"/>
          </a:xfrm>
          <a:prstGeom prst="line">
            <a:avLst/>
          </a:prstGeom>
          <a:noFill/>
          <a:ln w="12700">
            <a:solidFill>
              <a:schemeClr val="tx1"/>
            </a:solidFill>
            <a:round/>
            <a:headEnd/>
            <a:tailEnd/>
          </a:ln>
        </p:spPr>
        <p:txBody>
          <a:bodyPr wrap="none" anchor="ctr"/>
          <a:lstStyle/>
          <a:p>
            <a:endParaRPr lang="en-US"/>
          </a:p>
        </p:txBody>
      </p:sp>
      <p:sp>
        <p:nvSpPr>
          <p:cNvPr id="7" name="Line 7"/>
          <p:cNvSpPr>
            <a:spLocks noChangeShapeType="1"/>
          </p:cNvSpPr>
          <p:nvPr/>
        </p:nvSpPr>
        <p:spPr bwMode="auto">
          <a:xfrm>
            <a:off x="2030413" y="5237163"/>
            <a:ext cx="4257675" cy="6350"/>
          </a:xfrm>
          <a:prstGeom prst="line">
            <a:avLst/>
          </a:prstGeom>
          <a:noFill/>
          <a:ln w="12700">
            <a:solidFill>
              <a:schemeClr val="tx1"/>
            </a:solidFill>
            <a:round/>
            <a:headEnd/>
            <a:tailEnd/>
          </a:ln>
        </p:spPr>
        <p:txBody>
          <a:bodyPr wrap="none" anchor="ctr"/>
          <a:lstStyle/>
          <a:p>
            <a:endParaRPr lang="en-US"/>
          </a:p>
        </p:txBody>
      </p:sp>
      <p:sp>
        <p:nvSpPr>
          <p:cNvPr id="8" name="Line 8"/>
          <p:cNvSpPr>
            <a:spLocks noChangeShapeType="1"/>
          </p:cNvSpPr>
          <p:nvPr/>
        </p:nvSpPr>
        <p:spPr bwMode="auto">
          <a:xfrm>
            <a:off x="2201863" y="4999038"/>
            <a:ext cx="4276725" cy="0"/>
          </a:xfrm>
          <a:prstGeom prst="line">
            <a:avLst/>
          </a:prstGeom>
          <a:noFill/>
          <a:ln w="12700">
            <a:solidFill>
              <a:schemeClr val="tx1"/>
            </a:solidFill>
            <a:round/>
            <a:headEnd/>
            <a:tailEnd/>
          </a:ln>
        </p:spPr>
        <p:txBody>
          <a:bodyPr wrap="none" anchor="ctr"/>
          <a:lstStyle/>
          <a:p>
            <a:endParaRPr lang="en-US"/>
          </a:p>
        </p:txBody>
      </p:sp>
      <p:sp>
        <p:nvSpPr>
          <p:cNvPr id="9" name="Line 9"/>
          <p:cNvSpPr>
            <a:spLocks noChangeShapeType="1"/>
          </p:cNvSpPr>
          <p:nvPr/>
        </p:nvSpPr>
        <p:spPr bwMode="auto">
          <a:xfrm>
            <a:off x="1858963" y="5465763"/>
            <a:ext cx="4276725" cy="0"/>
          </a:xfrm>
          <a:prstGeom prst="line">
            <a:avLst/>
          </a:prstGeom>
          <a:noFill/>
          <a:ln w="12700">
            <a:solidFill>
              <a:schemeClr val="tx1"/>
            </a:solidFill>
            <a:round/>
            <a:headEnd/>
            <a:tailEnd/>
          </a:ln>
        </p:spPr>
        <p:txBody>
          <a:bodyPr wrap="none" anchor="ctr"/>
          <a:lstStyle/>
          <a:p>
            <a:endParaRPr lang="en-US"/>
          </a:p>
        </p:txBody>
      </p:sp>
      <p:sp>
        <p:nvSpPr>
          <p:cNvPr id="10" name="Line 10"/>
          <p:cNvSpPr>
            <a:spLocks noChangeShapeType="1"/>
          </p:cNvSpPr>
          <p:nvPr/>
        </p:nvSpPr>
        <p:spPr bwMode="auto">
          <a:xfrm flipH="1">
            <a:off x="4335463" y="4751388"/>
            <a:ext cx="714375" cy="952500"/>
          </a:xfrm>
          <a:prstGeom prst="line">
            <a:avLst/>
          </a:prstGeom>
          <a:noFill/>
          <a:ln w="12700">
            <a:solidFill>
              <a:schemeClr val="tx1"/>
            </a:solidFill>
            <a:round/>
            <a:headEnd/>
            <a:tailEnd/>
          </a:ln>
        </p:spPr>
        <p:txBody>
          <a:bodyPr wrap="none" anchor="ctr"/>
          <a:lstStyle/>
          <a:p>
            <a:endParaRPr lang="en-US"/>
          </a:p>
        </p:txBody>
      </p:sp>
      <p:sp>
        <p:nvSpPr>
          <p:cNvPr id="11" name="Line 11"/>
          <p:cNvSpPr>
            <a:spLocks noChangeShapeType="1"/>
          </p:cNvSpPr>
          <p:nvPr/>
        </p:nvSpPr>
        <p:spPr bwMode="auto">
          <a:xfrm flipH="1">
            <a:off x="2954338" y="4760913"/>
            <a:ext cx="714375" cy="952500"/>
          </a:xfrm>
          <a:prstGeom prst="line">
            <a:avLst/>
          </a:prstGeom>
          <a:noFill/>
          <a:ln w="12700">
            <a:solidFill>
              <a:schemeClr val="tx1"/>
            </a:solidFill>
            <a:round/>
            <a:headEnd/>
            <a:tailEnd/>
          </a:ln>
        </p:spPr>
        <p:txBody>
          <a:bodyPr wrap="none" anchor="ctr"/>
          <a:lstStyle/>
          <a:p>
            <a:endParaRPr lang="en-US"/>
          </a:p>
        </p:txBody>
      </p:sp>
      <p:sp>
        <p:nvSpPr>
          <p:cNvPr id="12" name="Line 12"/>
          <p:cNvSpPr>
            <a:spLocks noChangeShapeType="1"/>
          </p:cNvSpPr>
          <p:nvPr/>
        </p:nvSpPr>
        <p:spPr bwMode="auto">
          <a:xfrm flipV="1">
            <a:off x="1878013" y="2332038"/>
            <a:ext cx="1371600" cy="552450"/>
          </a:xfrm>
          <a:prstGeom prst="line">
            <a:avLst/>
          </a:prstGeom>
          <a:noFill/>
          <a:ln w="12700">
            <a:solidFill>
              <a:schemeClr val="tx1"/>
            </a:solidFill>
            <a:round/>
            <a:headEnd/>
            <a:tailEnd/>
          </a:ln>
        </p:spPr>
        <p:txBody>
          <a:bodyPr wrap="none" anchor="ctr"/>
          <a:lstStyle/>
          <a:p>
            <a:endParaRPr lang="en-US"/>
          </a:p>
        </p:txBody>
      </p:sp>
      <p:sp>
        <p:nvSpPr>
          <p:cNvPr id="13" name="Text Box 13"/>
          <p:cNvSpPr txBox="1">
            <a:spLocks noChangeArrowheads="1"/>
          </p:cNvSpPr>
          <p:nvPr/>
        </p:nvSpPr>
        <p:spPr bwMode="auto">
          <a:xfrm>
            <a:off x="1223963" y="4583113"/>
            <a:ext cx="509587" cy="336550"/>
          </a:xfrm>
          <a:prstGeom prst="rect">
            <a:avLst/>
          </a:prstGeom>
          <a:noFill/>
          <a:ln w="12700">
            <a:noFill/>
            <a:miter lim="800000"/>
            <a:headEnd/>
            <a:tailEnd/>
          </a:ln>
        </p:spPr>
        <p:txBody>
          <a:bodyPr wrap="none" anchor="ctr">
            <a:spAutoFit/>
          </a:bodyPr>
          <a:lstStyle/>
          <a:p>
            <a:pPr algn="ctr" eaLnBrk="0" hangingPunct="0"/>
            <a:r>
              <a:rPr lang="en-US" sz="1600"/>
              <a:t>Ba</a:t>
            </a:r>
            <a:r>
              <a:rPr lang="en-US" sz="1600" baseline="-25000"/>
              <a:t>2</a:t>
            </a:r>
            <a:endParaRPr lang="en-US" sz="2400"/>
          </a:p>
        </p:txBody>
      </p:sp>
      <p:sp>
        <p:nvSpPr>
          <p:cNvPr id="14" name="Text Box 14"/>
          <p:cNvSpPr txBox="1">
            <a:spLocks noChangeArrowheads="1"/>
          </p:cNvSpPr>
          <p:nvPr/>
        </p:nvSpPr>
        <p:spPr bwMode="auto">
          <a:xfrm>
            <a:off x="1590675" y="4164013"/>
            <a:ext cx="498475" cy="336550"/>
          </a:xfrm>
          <a:prstGeom prst="rect">
            <a:avLst/>
          </a:prstGeom>
          <a:noFill/>
          <a:ln w="12700">
            <a:noFill/>
            <a:miter lim="800000"/>
            <a:headEnd/>
            <a:tailEnd/>
          </a:ln>
        </p:spPr>
        <p:txBody>
          <a:bodyPr wrap="none" anchor="ctr">
            <a:spAutoFit/>
          </a:bodyPr>
          <a:lstStyle/>
          <a:p>
            <a:pPr algn="ctr" eaLnBrk="0" hangingPunct="0"/>
            <a:r>
              <a:rPr lang="en-US" sz="1600"/>
              <a:t>Fu</a:t>
            </a:r>
            <a:r>
              <a:rPr lang="en-US" sz="1600" baseline="-25000"/>
              <a:t>2</a:t>
            </a:r>
            <a:endParaRPr lang="en-US" sz="2400"/>
          </a:p>
        </p:txBody>
      </p:sp>
      <p:sp>
        <p:nvSpPr>
          <p:cNvPr id="15" name="Text Box 15"/>
          <p:cNvSpPr txBox="1">
            <a:spLocks noChangeArrowheads="1"/>
          </p:cNvSpPr>
          <p:nvPr/>
        </p:nvSpPr>
        <p:spPr bwMode="auto">
          <a:xfrm>
            <a:off x="1916113" y="3097213"/>
            <a:ext cx="498475" cy="336550"/>
          </a:xfrm>
          <a:prstGeom prst="rect">
            <a:avLst/>
          </a:prstGeom>
          <a:noFill/>
          <a:ln w="12700">
            <a:noFill/>
            <a:miter lim="800000"/>
            <a:headEnd/>
            <a:tailEnd/>
          </a:ln>
        </p:spPr>
        <p:txBody>
          <a:bodyPr wrap="none" anchor="ctr">
            <a:spAutoFit/>
          </a:bodyPr>
          <a:lstStyle/>
          <a:p>
            <a:pPr algn="ctr" eaLnBrk="0" hangingPunct="0"/>
            <a:r>
              <a:rPr lang="en-US" sz="1600"/>
              <a:t>Fu</a:t>
            </a:r>
            <a:r>
              <a:rPr lang="en-US" sz="1600" baseline="-25000"/>
              <a:t>2</a:t>
            </a:r>
            <a:endParaRPr lang="en-US" sz="2400"/>
          </a:p>
        </p:txBody>
      </p:sp>
      <p:sp>
        <p:nvSpPr>
          <p:cNvPr id="16" name="Text Box 16"/>
          <p:cNvSpPr txBox="1">
            <a:spLocks noChangeArrowheads="1"/>
          </p:cNvSpPr>
          <p:nvPr/>
        </p:nvSpPr>
        <p:spPr bwMode="auto">
          <a:xfrm>
            <a:off x="2747963" y="1706563"/>
            <a:ext cx="509587" cy="336550"/>
          </a:xfrm>
          <a:prstGeom prst="rect">
            <a:avLst/>
          </a:prstGeom>
          <a:noFill/>
          <a:ln w="12700">
            <a:noFill/>
            <a:miter lim="800000"/>
            <a:headEnd/>
            <a:tailEnd/>
          </a:ln>
        </p:spPr>
        <p:txBody>
          <a:bodyPr wrap="none" anchor="ctr">
            <a:spAutoFit/>
          </a:bodyPr>
          <a:lstStyle/>
          <a:p>
            <a:pPr algn="ctr" eaLnBrk="0" hangingPunct="0"/>
            <a:r>
              <a:rPr lang="en-US" sz="1600"/>
              <a:t>Ba</a:t>
            </a:r>
            <a:r>
              <a:rPr lang="en-US" sz="1600" baseline="-25000"/>
              <a:t>1</a:t>
            </a:r>
            <a:endParaRPr lang="en-US" sz="2400"/>
          </a:p>
        </p:txBody>
      </p:sp>
      <p:sp>
        <p:nvSpPr>
          <p:cNvPr id="17" name="Text Box 17"/>
          <p:cNvSpPr txBox="1">
            <a:spLocks noChangeArrowheads="1"/>
          </p:cNvSpPr>
          <p:nvPr/>
        </p:nvSpPr>
        <p:spPr bwMode="auto">
          <a:xfrm>
            <a:off x="2157413" y="5402263"/>
            <a:ext cx="509587" cy="336550"/>
          </a:xfrm>
          <a:prstGeom prst="rect">
            <a:avLst/>
          </a:prstGeom>
          <a:noFill/>
          <a:ln w="12700">
            <a:noFill/>
            <a:miter lim="800000"/>
            <a:headEnd/>
            <a:tailEnd/>
          </a:ln>
        </p:spPr>
        <p:txBody>
          <a:bodyPr wrap="none" anchor="ctr">
            <a:spAutoFit/>
          </a:bodyPr>
          <a:lstStyle/>
          <a:p>
            <a:pPr algn="ctr" eaLnBrk="0" hangingPunct="0"/>
            <a:r>
              <a:rPr lang="en-US" sz="1600"/>
              <a:t>Ba</a:t>
            </a:r>
            <a:r>
              <a:rPr lang="en-US" sz="1600" baseline="-25000"/>
              <a:t>3</a:t>
            </a:r>
            <a:endParaRPr lang="en-US" sz="2400"/>
          </a:p>
        </p:txBody>
      </p:sp>
      <p:sp>
        <p:nvSpPr>
          <p:cNvPr id="18" name="Text Box 18"/>
          <p:cNvSpPr txBox="1">
            <a:spLocks noChangeArrowheads="1"/>
          </p:cNvSpPr>
          <p:nvPr/>
        </p:nvSpPr>
        <p:spPr bwMode="auto">
          <a:xfrm>
            <a:off x="2333625" y="5173663"/>
            <a:ext cx="498475" cy="336550"/>
          </a:xfrm>
          <a:prstGeom prst="rect">
            <a:avLst/>
          </a:prstGeom>
          <a:noFill/>
          <a:ln w="12700">
            <a:noFill/>
            <a:miter lim="800000"/>
            <a:headEnd/>
            <a:tailEnd/>
          </a:ln>
        </p:spPr>
        <p:txBody>
          <a:bodyPr wrap="none" anchor="ctr">
            <a:spAutoFit/>
          </a:bodyPr>
          <a:lstStyle/>
          <a:p>
            <a:pPr algn="ctr" eaLnBrk="0" hangingPunct="0"/>
            <a:r>
              <a:rPr lang="en-US" sz="1600"/>
              <a:t>Fu</a:t>
            </a:r>
            <a:r>
              <a:rPr lang="en-US" sz="1600" baseline="-25000"/>
              <a:t>3</a:t>
            </a:r>
            <a:endParaRPr lang="en-US" sz="2400"/>
          </a:p>
        </p:txBody>
      </p:sp>
      <p:sp>
        <p:nvSpPr>
          <p:cNvPr id="19" name="Text Box 19"/>
          <p:cNvSpPr txBox="1">
            <a:spLocks noChangeArrowheads="1"/>
          </p:cNvSpPr>
          <p:nvPr/>
        </p:nvSpPr>
        <p:spPr bwMode="auto">
          <a:xfrm>
            <a:off x="2474913" y="4945063"/>
            <a:ext cx="520700" cy="336550"/>
          </a:xfrm>
          <a:prstGeom prst="rect">
            <a:avLst/>
          </a:prstGeom>
          <a:noFill/>
          <a:ln w="12700">
            <a:noFill/>
            <a:miter lim="800000"/>
            <a:headEnd/>
            <a:tailEnd/>
          </a:ln>
        </p:spPr>
        <p:txBody>
          <a:bodyPr wrap="none" anchor="ctr">
            <a:spAutoFit/>
          </a:bodyPr>
          <a:lstStyle/>
          <a:p>
            <a:pPr algn="ctr" eaLnBrk="0" hangingPunct="0"/>
            <a:r>
              <a:rPr lang="en-US" sz="1600"/>
              <a:t>Ca</a:t>
            </a:r>
            <a:r>
              <a:rPr lang="en-US" sz="1600" baseline="-25000"/>
              <a:t>3</a:t>
            </a:r>
            <a:endParaRPr lang="en-US" sz="2400"/>
          </a:p>
        </p:txBody>
      </p:sp>
      <p:sp>
        <p:nvSpPr>
          <p:cNvPr id="20" name="Text Box 20"/>
          <p:cNvSpPr txBox="1">
            <a:spLocks noChangeArrowheads="1"/>
          </p:cNvSpPr>
          <p:nvPr/>
        </p:nvSpPr>
        <p:spPr bwMode="auto">
          <a:xfrm>
            <a:off x="3471863" y="5402263"/>
            <a:ext cx="509587" cy="336550"/>
          </a:xfrm>
          <a:prstGeom prst="rect">
            <a:avLst/>
          </a:prstGeom>
          <a:noFill/>
          <a:ln w="12700">
            <a:noFill/>
            <a:miter lim="800000"/>
            <a:headEnd/>
            <a:tailEnd/>
          </a:ln>
        </p:spPr>
        <p:txBody>
          <a:bodyPr wrap="none" anchor="ctr">
            <a:spAutoFit/>
          </a:bodyPr>
          <a:lstStyle/>
          <a:p>
            <a:pPr algn="ctr" eaLnBrk="0" hangingPunct="0"/>
            <a:r>
              <a:rPr lang="en-US" sz="1600"/>
              <a:t>Ba</a:t>
            </a:r>
            <a:r>
              <a:rPr lang="en-US" sz="1600" baseline="-25000"/>
              <a:t>4</a:t>
            </a:r>
            <a:endParaRPr lang="en-US" sz="2400"/>
          </a:p>
        </p:txBody>
      </p:sp>
      <p:sp>
        <p:nvSpPr>
          <p:cNvPr id="21" name="Text Box 21"/>
          <p:cNvSpPr txBox="1">
            <a:spLocks noChangeArrowheads="1"/>
          </p:cNvSpPr>
          <p:nvPr/>
        </p:nvSpPr>
        <p:spPr bwMode="auto">
          <a:xfrm>
            <a:off x="3648075" y="5173663"/>
            <a:ext cx="498475" cy="336550"/>
          </a:xfrm>
          <a:prstGeom prst="rect">
            <a:avLst/>
          </a:prstGeom>
          <a:noFill/>
          <a:ln w="12700">
            <a:noFill/>
            <a:miter lim="800000"/>
            <a:headEnd/>
            <a:tailEnd/>
          </a:ln>
        </p:spPr>
        <p:txBody>
          <a:bodyPr wrap="none" anchor="ctr">
            <a:spAutoFit/>
          </a:bodyPr>
          <a:lstStyle/>
          <a:p>
            <a:pPr algn="ctr" eaLnBrk="0" hangingPunct="0"/>
            <a:r>
              <a:rPr lang="en-US" sz="1600"/>
              <a:t>Fu</a:t>
            </a:r>
            <a:r>
              <a:rPr lang="en-US" sz="1600" baseline="-25000"/>
              <a:t>4</a:t>
            </a:r>
            <a:endParaRPr lang="en-US" sz="2400"/>
          </a:p>
        </p:txBody>
      </p:sp>
      <p:sp>
        <p:nvSpPr>
          <p:cNvPr id="22" name="Text Box 22"/>
          <p:cNvSpPr txBox="1">
            <a:spLocks noChangeArrowheads="1"/>
          </p:cNvSpPr>
          <p:nvPr/>
        </p:nvSpPr>
        <p:spPr bwMode="auto">
          <a:xfrm>
            <a:off x="3789363" y="4945063"/>
            <a:ext cx="520700" cy="336550"/>
          </a:xfrm>
          <a:prstGeom prst="rect">
            <a:avLst/>
          </a:prstGeom>
          <a:noFill/>
          <a:ln w="12700">
            <a:noFill/>
            <a:miter lim="800000"/>
            <a:headEnd/>
            <a:tailEnd/>
          </a:ln>
        </p:spPr>
        <p:txBody>
          <a:bodyPr wrap="none" anchor="ctr">
            <a:spAutoFit/>
          </a:bodyPr>
          <a:lstStyle/>
          <a:p>
            <a:pPr algn="ctr" eaLnBrk="0" hangingPunct="0"/>
            <a:r>
              <a:rPr lang="en-US" sz="1600"/>
              <a:t>Ca</a:t>
            </a:r>
            <a:r>
              <a:rPr lang="en-US" sz="1600" baseline="-25000"/>
              <a:t>4</a:t>
            </a:r>
            <a:endParaRPr lang="en-US" sz="2400"/>
          </a:p>
        </p:txBody>
      </p:sp>
      <p:sp>
        <p:nvSpPr>
          <p:cNvPr id="23" name="Text Box 23"/>
          <p:cNvSpPr txBox="1">
            <a:spLocks noChangeArrowheads="1"/>
          </p:cNvSpPr>
          <p:nvPr/>
        </p:nvSpPr>
        <p:spPr bwMode="auto">
          <a:xfrm>
            <a:off x="3944938" y="4716463"/>
            <a:ext cx="590550" cy="336550"/>
          </a:xfrm>
          <a:prstGeom prst="rect">
            <a:avLst/>
          </a:prstGeom>
          <a:noFill/>
          <a:ln w="12700">
            <a:noFill/>
            <a:miter lim="800000"/>
            <a:headEnd/>
            <a:tailEnd/>
          </a:ln>
        </p:spPr>
        <p:txBody>
          <a:bodyPr wrap="none" anchor="ctr">
            <a:spAutoFit/>
          </a:bodyPr>
          <a:lstStyle/>
          <a:p>
            <a:pPr algn="ctr" eaLnBrk="0" hangingPunct="0"/>
            <a:r>
              <a:rPr lang="en-US" sz="1600"/>
              <a:t>Om</a:t>
            </a:r>
            <a:r>
              <a:rPr lang="en-US" sz="1600" baseline="-25000"/>
              <a:t>4</a:t>
            </a:r>
            <a:endParaRPr lang="en-US" sz="2400"/>
          </a:p>
        </p:txBody>
      </p:sp>
      <p:sp>
        <p:nvSpPr>
          <p:cNvPr id="24" name="Text Box 24"/>
          <p:cNvSpPr txBox="1">
            <a:spLocks noChangeArrowheads="1"/>
          </p:cNvSpPr>
          <p:nvPr/>
        </p:nvSpPr>
        <p:spPr bwMode="auto">
          <a:xfrm>
            <a:off x="4957763" y="5402263"/>
            <a:ext cx="509587" cy="336550"/>
          </a:xfrm>
          <a:prstGeom prst="rect">
            <a:avLst/>
          </a:prstGeom>
          <a:noFill/>
          <a:ln w="12700">
            <a:noFill/>
            <a:miter lim="800000"/>
            <a:headEnd/>
            <a:tailEnd/>
          </a:ln>
        </p:spPr>
        <p:txBody>
          <a:bodyPr wrap="none" anchor="ctr">
            <a:spAutoFit/>
          </a:bodyPr>
          <a:lstStyle/>
          <a:p>
            <a:pPr algn="ctr" eaLnBrk="0" hangingPunct="0"/>
            <a:r>
              <a:rPr lang="en-US" sz="1600"/>
              <a:t>Ba</a:t>
            </a:r>
            <a:r>
              <a:rPr lang="en-US" sz="1600" baseline="-25000"/>
              <a:t>5</a:t>
            </a:r>
            <a:endParaRPr lang="en-US" sz="2400"/>
          </a:p>
        </p:txBody>
      </p:sp>
      <p:sp>
        <p:nvSpPr>
          <p:cNvPr id="25" name="Text Box 25"/>
          <p:cNvSpPr txBox="1">
            <a:spLocks noChangeArrowheads="1"/>
          </p:cNvSpPr>
          <p:nvPr/>
        </p:nvSpPr>
        <p:spPr bwMode="auto">
          <a:xfrm>
            <a:off x="5133975" y="5173663"/>
            <a:ext cx="498475" cy="336550"/>
          </a:xfrm>
          <a:prstGeom prst="rect">
            <a:avLst/>
          </a:prstGeom>
          <a:noFill/>
          <a:ln w="12700">
            <a:noFill/>
            <a:miter lim="800000"/>
            <a:headEnd/>
            <a:tailEnd/>
          </a:ln>
        </p:spPr>
        <p:txBody>
          <a:bodyPr wrap="none" anchor="ctr">
            <a:spAutoFit/>
          </a:bodyPr>
          <a:lstStyle/>
          <a:p>
            <a:pPr algn="ctr" eaLnBrk="0" hangingPunct="0"/>
            <a:r>
              <a:rPr lang="en-US" sz="1600"/>
              <a:t>Fu</a:t>
            </a:r>
            <a:r>
              <a:rPr lang="en-US" sz="1600" baseline="-25000"/>
              <a:t>5</a:t>
            </a:r>
            <a:endParaRPr lang="en-US" sz="2400"/>
          </a:p>
        </p:txBody>
      </p:sp>
      <p:sp>
        <p:nvSpPr>
          <p:cNvPr id="26" name="Text Box 26"/>
          <p:cNvSpPr txBox="1">
            <a:spLocks noChangeArrowheads="1"/>
          </p:cNvSpPr>
          <p:nvPr/>
        </p:nvSpPr>
        <p:spPr bwMode="auto">
          <a:xfrm>
            <a:off x="5275263" y="4945063"/>
            <a:ext cx="520700" cy="336550"/>
          </a:xfrm>
          <a:prstGeom prst="rect">
            <a:avLst/>
          </a:prstGeom>
          <a:noFill/>
          <a:ln w="12700">
            <a:noFill/>
            <a:miter lim="800000"/>
            <a:headEnd/>
            <a:tailEnd/>
          </a:ln>
        </p:spPr>
        <p:txBody>
          <a:bodyPr wrap="none" anchor="ctr">
            <a:spAutoFit/>
          </a:bodyPr>
          <a:lstStyle/>
          <a:p>
            <a:pPr algn="ctr" eaLnBrk="0" hangingPunct="0"/>
            <a:r>
              <a:rPr lang="en-US" sz="1600"/>
              <a:t>Ca</a:t>
            </a:r>
            <a:r>
              <a:rPr lang="en-US" sz="1600" baseline="-25000"/>
              <a:t>5</a:t>
            </a:r>
            <a:endParaRPr lang="en-US" sz="2400"/>
          </a:p>
        </p:txBody>
      </p:sp>
      <p:sp>
        <p:nvSpPr>
          <p:cNvPr id="27" name="Text Box 27"/>
          <p:cNvSpPr txBox="1">
            <a:spLocks noChangeArrowheads="1"/>
          </p:cNvSpPr>
          <p:nvPr/>
        </p:nvSpPr>
        <p:spPr bwMode="auto">
          <a:xfrm>
            <a:off x="5430838" y="4716463"/>
            <a:ext cx="590550" cy="336550"/>
          </a:xfrm>
          <a:prstGeom prst="rect">
            <a:avLst/>
          </a:prstGeom>
          <a:noFill/>
          <a:ln w="12700">
            <a:noFill/>
            <a:miter lim="800000"/>
            <a:headEnd/>
            <a:tailEnd/>
          </a:ln>
        </p:spPr>
        <p:txBody>
          <a:bodyPr wrap="none" anchor="ctr">
            <a:spAutoFit/>
          </a:bodyPr>
          <a:lstStyle/>
          <a:p>
            <a:pPr algn="ctr" eaLnBrk="0" hangingPunct="0"/>
            <a:r>
              <a:rPr lang="en-US" sz="1600"/>
              <a:t>Om</a:t>
            </a:r>
            <a:r>
              <a:rPr lang="en-US" sz="1600" baseline="-25000"/>
              <a:t>5</a:t>
            </a:r>
            <a:endParaRPr lang="en-US" sz="2400"/>
          </a:p>
        </p:txBody>
      </p:sp>
      <p:sp>
        <p:nvSpPr>
          <p:cNvPr id="28" name="Line 28"/>
          <p:cNvSpPr>
            <a:spLocks noChangeShapeType="1"/>
          </p:cNvSpPr>
          <p:nvPr/>
        </p:nvSpPr>
        <p:spPr bwMode="auto">
          <a:xfrm>
            <a:off x="2487613" y="4551363"/>
            <a:ext cx="3109912" cy="0"/>
          </a:xfrm>
          <a:prstGeom prst="line">
            <a:avLst/>
          </a:prstGeom>
          <a:noFill/>
          <a:ln w="12700">
            <a:solidFill>
              <a:schemeClr val="tx1"/>
            </a:solidFill>
            <a:round/>
            <a:headEnd/>
            <a:tailEnd type="triangle" w="med" len="lg"/>
          </a:ln>
        </p:spPr>
        <p:txBody>
          <a:bodyPr wrap="none" anchor="ctr"/>
          <a:lstStyle/>
          <a:p>
            <a:endParaRPr lang="en-US"/>
          </a:p>
        </p:txBody>
      </p:sp>
      <p:sp>
        <p:nvSpPr>
          <p:cNvPr id="29" name="Line 29"/>
          <p:cNvSpPr>
            <a:spLocks noChangeShapeType="1"/>
          </p:cNvSpPr>
          <p:nvPr/>
        </p:nvSpPr>
        <p:spPr bwMode="auto">
          <a:xfrm flipV="1">
            <a:off x="2344738" y="2239963"/>
            <a:ext cx="1292225" cy="2111375"/>
          </a:xfrm>
          <a:prstGeom prst="line">
            <a:avLst/>
          </a:prstGeom>
          <a:noFill/>
          <a:ln w="12700">
            <a:solidFill>
              <a:schemeClr val="tx1"/>
            </a:solidFill>
            <a:round/>
            <a:headEnd/>
            <a:tailEnd type="triangle" w="med" len="lg"/>
          </a:ln>
        </p:spPr>
        <p:txBody>
          <a:bodyPr wrap="none" anchor="ctr"/>
          <a:lstStyle/>
          <a:p>
            <a:endParaRPr lang="en-US"/>
          </a:p>
        </p:txBody>
      </p:sp>
      <p:sp>
        <p:nvSpPr>
          <p:cNvPr id="30" name="Text Box 30"/>
          <p:cNvSpPr txBox="1">
            <a:spLocks noChangeArrowheads="1"/>
          </p:cNvSpPr>
          <p:nvPr/>
        </p:nvSpPr>
        <p:spPr bwMode="auto">
          <a:xfrm>
            <a:off x="5715000" y="614641"/>
            <a:ext cx="1377300" cy="369332"/>
          </a:xfrm>
          <a:prstGeom prst="rect">
            <a:avLst/>
          </a:prstGeom>
          <a:solidFill>
            <a:srgbClr val="FFFF99"/>
          </a:solidFill>
          <a:ln w="12700">
            <a:solidFill>
              <a:schemeClr val="tx1"/>
            </a:solidFill>
            <a:miter lim="800000"/>
            <a:headEnd/>
            <a:tailEnd/>
          </a:ln>
        </p:spPr>
        <p:txBody>
          <a:bodyPr wrap="none" anchor="ctr">
            <a:spAutoFit/>
          </a:bodyPr>
          <a:lstStyle/>
          <a:p>
            <a:pPr algn="ctr" eaLnBrk="0" hangingPunct="0"/>
            <a:r>
              <a:rPr lang="es-ES" dirty="0" smtClean="0"/>
              <a:t>enriquecida</a:t>
            </a:r>
          </a:p>
        </p:txBody>
      </p:sp>
      <p:sp>
        <p:nvSpPr>
          <p:cNvPr id="31" name="Text Box 31"/>
          <p:cNvSpPr txBox="1">
            <a:spLocks noChangeArrowheads="1"/>
          </p:cNvSpPr>
          <p:nvPr/>
        </p:nvSpPr>
        <p:spPr bwMode="auto">
          <a:xfrm>
            <a:off x="7175081" y="2743200"/>
            <a:ext cx="1531188" cy="461665"/>
          </a:xfrm>
          <a:prstGeom prst="rect">
            <a:avLst/>
          </a:prstGeom>
          <a:solidFill>
            <a:srgbClr val="FFFF99"/>
          </a:solidFill>
          <a:ln w="12700">
            <a:solidFill>
              <a:schemeClr val="tx1"/>
            </a:solidFill>
            <a:miter lim="800000"/>
            <a:headEnd/>
            <a:tailEnd/>
          </a:ln>
        </p:spPr>
        <p:txBody>
          <a:bodyPr wrap="none" anchor="ctr">
            <a:spAutoFit/>
          </a:bodyPr>
          <a:lstStyle/>
          <a:p>
            <a:pPr algn="ctr" eaLnBrk="0" hangingPunct="0"/>
            <a:r>
              <a:rPr lang="es-ES" dirty="0" smtClean="0"/>
              <a:t> estructurada</a:t>
            </a:r>
            <a:endParaRPr lang="en-US" sz="2400" dirty="0"/>
          </a:p>
        </p:txBody>
      </p:sp>
      <p:sp>
        <p:nvSpPr>
          <p:cNvPr id="32" name="Text Box 32"/>
          <p:cNvSpPr txBox="1">
            <a:spLocks noChangeArrowheads="1"/>
          </p:cNvSpPr>
          <p:nvPr/>
        </p:nvSpPr>
        <p:spPr bwMode="auto">
          <a:xfrm>
            <a:off x="2239963" y="4275138"/>
            <a:ext cx="768350" cy="379412"/>
          </a:xfrm>
          <a:prstGeom prst="rect">
            <a:avLst/>
          </a:prstGeom>
          <a:solidFill>
            <a:srgbClr val="FFFF99"/>
          </a:solidFill>
          <a:ln w="12700">
            <a:solidFill>
              <a:schemeClr val="tx1"/>
            </a:solidFill>
            <a:miter lim="800000"/>
            <a:headEnd/>
            <a:tailEnd/>
          </a:ln>
        </p:spPr>
        <p:txBody>
          <a:bodyPr wrap="none" anchor="ctr">
            <a:spAutoFit/>
          </a:bodyPr>
          <a:lstStyle/>
          <a:p>
            <a:pPr algn="ctr" eaLnBrk="0" hangingPunct="0"/>
            <a:r>
              <a:rPr lang="en-US"/>
              <a:t>Basal</a:t>
            </a:r>
            <a:endParaRPr lang="en-US" sz="2400"/>
          </a:p>
        </p:txBody>
      </p:sp>
      <p:sp>
        <p:nvSpPr>
          <p:cNvPr id="33" name="Text Box 33"/>
          <p:cNvSpPr txBox="1">
            <a:spLocks noChangeArrowheads="1"/>
          </p:cNvSpPr>
          <p:nvPr/>
        </p:nvSpPr>
        <p:spPr bwMode="auto">
          <a:xfrm>
            <a:off x="0" y="4778444"/>
            <a:ext cx="1327608" cy="707886"/>
          </a:xfrm>
          <a:prstGeom prst="rect">
            <a:avLst/>
          </a:prstGeom>
          <a:noFill/>
          <a:ln w="12700">
            <a:noFill/>
            <a:miter lim="800000"/>
            <a:headEnd/>
            <a:tailEnd/>
          </a:ln>
        </p:spPr>
        <p:txBody>
          <a:bodyPr wrap="none" anchor="ctr">
            <a:spAutoFit/>
          </a:bodyPr>
          <a:lstStyle/>
          <a:p>
            <a:pPr algn="ctr"/>
            <a:r>
              <a:rPr lang="es-ES" sz="2000" dirty="0" smtClean="0"/>
              <a:t>Condición</a:t>
            </a:r>
          </a:p>
          <a:p>
            <a:pPr algn="ctr"/>
            <a:r>
              <a:rPr lang="es-ES" sz="2000" dirty="0" smtClean="0"/>
              <a:t>basal</a:t>
            </a:r>
            <a:endParaRPr lang="es-ES" sz="2000" dirty="0"/>
          </a:p>
        </p:txBody>
      </p:sp>
      <p:sp>
        <p:nvSpPr>
          <p:cNvPr id="34" name="Text Box 34"/>
          <p:cNvSpPr txBox="1">
            <a:spLocks noChangeArrowheads="1"/>
          </p:cNvSpPr>
          <p:nvPr/>
        </p:nvSpPr>
        <p:spPr bwMode="auto">
          <a:xfrm>
            <a:off x="1476660" y="5770533"/>
            <a:ext cx="2666243" cy="400110"/>
          </a:xfrm>
          <a:prstGeom prst="rect">
            <a:avLst/>
          </a:prstGeom>
          <a:noFill/>
          <a:ln w="12700">
            <a:noFill/>
            <a:miter lim="800000"/>
            <a:headEnd/>
            <a:tailEnd/>
          </a:ln>
        </p:spPr>
        <p:txBody>
          <a:bodyPr wrap="none" anchor="ctr">
            <a:spAutoFit/>
          </a:bodyPr>
          <a:lstStyle/>
          <a:p>
            <a:pPr algn="ctr" eaLnBrk="0" hangingPunct="0"/>
            <a:r>
              <a:rPr lang="en-US" sz="2000" dirty="0" err="1" smtClean="0"/>
              <a:t>Trayectoria</a:t>
            </a:r>
            <a:r>
              <a:rPr lang="en-US" sz="2000" dirty="0" smtClean="0"/>
              <a:t> </a:t>
            </a:r>
            <a:r>
              <a:rPr lang="en-US" sz="2000" dirty="0" err="1" smtClean="0"/>
              <a:t>estructura</a:t>
            </a:r>
            <a:endParaRPr lang="en-US" sz="2400" dirty="0"/>
          </a:p>
        </p:txBody>
      </p:sp>
      <p:sp>
        <p:nvSpPr>
          <p:cNvPr id="35" name="Text Box 35"/>
          <p:cNvSpPr txBox="1">
            <a:spLocks noChangeArrowheads="1"/>
          </p:cNvSpPr>
          <p:nvPr/>
        </p:nvSpPr>
        <p:spPr bwMode="auto">
          <a:xfrm rot="-3481245">
            <a:off x="153035" y="2133247"/>
            <a:ext cx="3634702" cy="400110"/>
          </a:xfrm>
          <a:prstGeom prst="rect">
            <a:avLst/>
          </a:prstGeom>
          <a:noFill/>
          <a:ln w="12700">
            <a:noFill/>
            <a:miter lim="800000"/>
            <a:headEnd/>
            <a:tailEnd/>
          </a:ln>
        </p:spPr>
        <p:txBody>
          <a:bodyPr wrap="square" anchor="ctr">
            <a:spAutoFit/>
          </a:bodyPr>
          <a:lstStyle/>
          <a:p>
            <a:pPr algn="ctr" eaLnBrk="0" hangingPunct="0"/>
            <a:r>
              <a:rPr lang="es-ES" sz="2000" dirty="0" smtClean="0"/>
              <a:t>Trayectoria enriquecimiento</a:t>
            </a:r>
            <a:endParaRPr lang="en-US" sz="2400" dirty="0"/>
          </a:p>
        </p:txBody>
      </p:sp>
      <p:sp>
        <p:nvSpPr>
          <p:cNvPr id="36" name="Line 36"/>
          <p:cNvSpPr>
            <a:spLocks noChangeShapeType="1"/>
          </p:cNvSpPr>
          <p:nvPr/>
        </p:nvSpPr>
        <p:spPr bwMode="auto">
          <a:xfrm flipV="1">
            <a:off x="2895600" y="762000"/>
            <a:ext cx="152400" cy="228600"/>
          </a:xfrm>
          <a:prstGeom prst="line">
            <a:avLst/>
          </a:prstGeom>
          <a:noFill/>
          <a:ln w="38100" cmpd="dbl">
            <a:solidFill>
              <a:schemeClr val="tx1"/>
            </a:solidFill>
            <a:round/>
            <a:headEnd/>
            <a:tailEnd type="stealth" w="lg" len="lg"/>
          </a:ln>
        </p:spPr>
        <p:txBody>
          <a:bodyPr wrap="none" anchor="ctr"/>
          <a:lstStyle/>
          <a:p>
            <a:endParaRPr lang="en-US"/>
          </a:p>
        </p:txBody>
      </p:sp>
      <p:sp>
        <p:nvSpPr>
          <p:cNvPr id="37" name="Line 37"/>
          <p:cNvSpPr>
            <a:spLocks noChangeShapeType="1"/>
          </p:cNvSpPr>
          <p:nvPr/>
        </p:nvSpPr>
        <p:spPr bwMode="auto">
          <a:xfrm>
            <a:off x="4183063" y="6008688"/>
            <a:ext cx="2095500" cy="0"/>
          </a:xfrm>
          <a:prstGeom prst="line">
            <a:avLst/>
          </a:prstGeom>
          <a:noFill/>
          <a:ln w="38100" cmpd="dbl">
            <a:solidFill>
              <a:schemeClr val="tx1"/>
            </a:solidFill>
            <a:round/>
            <a:headEnd/>
            <a:tailEnd type="stealth" w="lg" len="lg"/>
          </a:ln>
        </p:spPr>
        <p:txBody>
          <a:bodyPr wrap="none" anchor="ctr"/>
          <a:lstStyle/>
          <a:p>
            <a:endParaRPr lang="en-US"/>
          </a:p>
        </p:txBody>
      </p:sp>
      <p:sp>
        <p:nvSpPr>
          <p:cNvPr id="38" name="Line 38"/>
          <p:cNvSpPr>
            <a:spLocks noChangeShapeType="1"/>
          </p:cNvSpPr>
          <p:nvPr/>
        </p:nvSpPr>
        <p:spPr bwMode="auto">
          <a:xfrm flipV="1">
            <a:off x="3749675" y="2286000"/>
            <a:ext cx="3184525" cy="6350"/>
          </a:xfrm>
          <a:prstGeom prst="line">
            <a:avLst/>
          </a:prstGeom>
          <a:noFill/>
          <a:ln w="15875">
            <a:solidFill>
              <a:schemeClr val="tx1"/>
            </a:solidFill>
            <a:prstDash val="sysDot"/>
            <a:round/>
            <a:headEnd/>
            <a:tailEnd/>
          </a:ln>
        </p:spPr>
        <p:txBody>
          <a:bodyPr wrap="none" anchor="ctr"/>
          <a:lstStyle/>
          <a:p>
            <a:endParaRPr lang="en-US"/>
          </a:p>
        </p:txBody>
      </p:sp>
      <p:sp>
        <p:nvSpPr>
          <p:cNvPr id="39" name="Line 39"/>
          <p:cNvSpPr>
            <a:spLocks noChangeShapeType="1"/>
          </p:cNvSpPr>
          <p:nvPr/>
        </p:nvSpPr>
        <p:spPr bwMode="auto">
          <a:xfrm flipV="1">
            <a:off x="5616575" y="2286000"/>
            <a:ext cx="1317625" cy="2127250"/>
          </a:xfrm>
          <a:prstGeom prst="line">
            <a:avLst/>
          </a:prstGeom>
          <a:noFill/>
          <a:ln w="15875">
            <a:solidFill>
              <a:schemeClr val="tx1"/>
            </a:solidFill>
            <a:prstDash val="sysDot"/>
            <a:round/>
            <a:headEnd/>
            <a:tailEnd/>
          </a:ln>
        </p:spPr>
        <p:txBody>
          <a:bodyPr wrap="none" anchor="ctr"/>
          <a:lstStyle/>
          <a:p>
            <a:endParaRPr lang="en-US"/>
          </a:p>
        </p:txBody>
      </p:sp>
      <p:sp>
        <p:nvSpPr>
          <p:cNvPr id="40" name="AutoShape 40"/>
          <p:cNvSpPr>
            <a:spLocks noChangeArrowheads="1"/>
          </p:cNvSpPr>
          <p:nvPr/>
        </p:nvSpPr>
        <p:spPr bwMode="auto">
          <a:xfrm>
            <a:off x="6915150" y="2209800"/>
            <a:ext cx="95250" cy="95250"/>
          </a:xfrm>
          <a:prstGeom prst="star16">
            <a:avLst>
              <a:gd name="adj" fmla="val 37500"/>
            </a:avLst>
          </a:prstGeom>
          <a:solidFill>
            <a:srgbClr val="FFFFFF"/>
          </a:solidFill>
          <a:ln w="12700">
            <a:solidFill>
              <a:schemeClr val="tx1"/>
            </a:solidFill>
            <a:miter lim="800000"/>
            <a:headEnd/>
            <a:tailEnd/>
          </a:ln>
        </p:spPr>
        <p:txBody>
          <a:bodyPr wrap="none" anchor="ctr"/>
          <a:lstStyle/>
          <a:p>
            <a:pPr eaLnBrk="0" hangingPunct="0"/>
            <a:endParaRPr lang="en-US" sz="2800"/>
          </a:p>
        </p:txBody>
      </p:sp>
      <p:sp>
        <p:nvSpPr>
          <p:cNvPr id="41" name="Text Box 41"/>
          <p:cNvSpPr txBox="1">
            <a:spLocks noChangeArrowheads="1"/>
          </p:cNvSpPr>
          <p:nvPr/>
        </p:nvSpPr>
        <p:spPr bwMode="auto">
          <a:xfrm>
            <a:off x="6535139" y="4730850"/>
            <a:ext cx="937822" cy="307777"/>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omnivoros</a:t>
            </a:r>
            <a:endParaRPr lang="en-US" sz="1400" i="1" dirty="0">
              <a:latin typeface="Times New Roman" pitchFamily="18" charset="0"/>
            </a:endParaRPr>
          </a:p>
        </p:txBody>
      </p:sp>
      <p:sp>
        <p:nvSpPr>
          <p:cNvPr id="42" name="Text Box 42"/>
          <p:cNvSpPr txBox="1">
            <a:spLocks noChangeArrowheads="1"/>
          </p:cNvSpPr>
          <p:nvPr/>
        </p:nvSpPr>
        <p:spPr bwMode="auto">
          <a:xfrm>
            <a:off x="6347714" y="4961037"/>
            <a:ext cx="958660" cy="307777"/>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carnívoros</a:t>
            </a:r>
            <a:endParaRPr lang="en-US" sz="1400" i="1" dirty="0">
              <a:latin typeface="Times New Roman" pitchFamily="18" charset="0"/>
            </a:endParaRPr>
          </a:p>
        </p:txBody>
      </p:sp>
      <p:sp>
        <p:nvSpPr>
          <p:cNvPr id="43" name="Text Box 43"/>
          <p:cNvSpPr txBox="1">
            <a:spLocks noChangeArrowheads="1"/>
          </p:cNvSpPr>
          <p:nvPr/>
        </p:nvSpPr>
        <p:spPr bwMode="auto">
          <a:xfrm>
            <a:off x="6224727" y="5189637"/>
            <a:ext cx="923651" cy="307777"/>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micofagos</a:t>
            </a:r>
            <a:endParaRPr lang="en-US" sz="1400" i="1" dirty="0">
              <a:latin typeface="Times New Roman" pitchFamily="18" charset="0"/>
            </a:endParaRPr>
          </a:p>
        </p:txBody>
      </p:sp>
      <p:sp>
        <p:nvSpPr>
          <p:cNvPr id="44" name="Text Box 44"/>
          <p:cNvSpPr txBox="1">
            <a:spLocks noChangeArrowheads="1"/>
          </p:cNvSpPr>
          <p:nvPr/>
        </p:nvSpPr>
        <p:spPr bwMode="auto">
          <a:xfrm>
            <a:off x="6042286" y="5418237"/>
            <a:ext cx="1088504" cy="307777"/>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bacterivoros</a:t>
            </a:r>
            <a:endParaRPr lang="en-US" sz="1400" i="1" dirty="0">
              <a:latin typeface="Times New Roman" pitchFamily="18" charset="0"/>
            </a:endParaRPr>
          </a:p>
        </p:txBody>
      </p:sp>
      <p:sp>
        <p:nvSpPr>
          <p:cNvPr id="45" name="Text Box 45"/>
          <p:cNvSpPr txBox="1">
            <a:spLocks noChangeArrowheads="1"/>
          </p:cNvSpPr>
          <p:nvPr/>
        </p:nvSpPr>
        <p:spPr bwMode="auto">
          <a:xfrm>
            <a:off x="446227" y="3513237"/>
            <a:ext cx="923651" cy="307777"/>
          </a:xfrm>
          <a:prstGeom prst="rect">
            <a:avLst/>
          </a:prstGeom>
          <a:no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micofagos</a:t>
            </a:r>
            <a:endParaRPr lang="en-US" sz="1400" i="1" dirty="0">
              <a:latin typeface="Times New Roman" pitchFamily="18" charset="0"/>
            </a:endParaRPr>
          </a:p>
        </p:txBody>
      </p:sp>
      <p:sp>
        <p:nvSpPr>
          <p:cNvPr id="46" name="Text Box 46"/>
          <p:cNvSpPr txBox="1">
            <a:spLocks noChangeArrowheads="1"/>
          </p:cNvSpPr>
          <p:nvPr/>
        </p:nvSpPr>
        <p:spPr bwMode="auto">
          <a:xfrm>
            <a:off x="-47798" y="3995837"/>
            <a:ext cx="1178272" cy="307777"/>
          </a:xfrm>
          <a:prstGeom prst="rect">
            <a:avLst/>
          </a:prstGeom>
          <a:no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bacteriovoros</a:t>
            </a:r>
            <a:endParaRPr lang="en-US" sz="1400" i="1" dirty="0">
              <a:latin typeface="Times New Roman" pitchFamily="18" charset="0"/>
            </a:endParaRPr>
          </a:p>
        </p:txBody>
      </p:sp>
      <p:sp>
        <p:nvSpPr>
          <p:cNvPr id="47" name="Text Box 47"/>
          <p:cNvSpPr txBox="1">
            <a:spLocks noChangeArrowheads="1"/>
          </p:cNvSpPr>
          <p:nvPr/>
        </p:nvSpPr>
        <p:spPr bwMode="auto">
          <a:xfrm rot="-3333818">
            <a:off x="2748101" y="1081188"/>
            <a:ext cx="923650" cy="307777"/>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micofagos</a:t>
            </a:r>
            <a:endParaRPr lang="en-US" sz="1400" dirty="0">
              <a:latin typeface="Times New Roman" pitchFamily="18" charset="0"/>
            </a:endParaRPr>
          </a:p>
        </p:txBody>
      </p:sp>
      <p:sp>
        <p:nvSpPr>
          <p:cNvPr id="48" name="Text Box 48"/>
          <p:cNvSpPr txBox="1">
            <a:spLocks noChangeArrowheads="1"/>
          </p:cNvSpPr>
          <p:nvPr/>
        </p:nvSpPr>
        <p:spPr bwMode="auto">
          <a:xfrm rot="-3329394">
            <a:off x="3143077" y="843063"/>
            <a:ext cx="1178272" cy="307777"/>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bacteriovoros</a:t>
            </a:r>
            <a:endParaRPr lang="en-US" sz="1400" dirty="0">
              <a:latin typeface="Times New Roman" pitchFamily="18" charset="0"/>
            </a:endParaRPr>
          </a:p>
        </p:txBody>
      </p:sp>
      <p:sp>
        <p:nvSpPr>
          <p:cNvPr id="49" name="Text Box 49"/>
          <p:cNvSpPr txBox="1">
            <a:spLocks noChangeArrowheads="1"/>
          </p:cNvSpPr>
          <p:nvPr/>
        </p:nvSpPr>
        <p:spPr bwMode="auto">
          <a:xfrm>
            <a:off x="-5179" y="0"/>
            <a:ext cx="5410200" cy="523220"/>
          </a:xfrm>
          <a:prstGeom prst="rect">
            <a:avLst/>
          </a:prstGeom>
          <a:noFill/>
          <a:ln w="12700">
            <a:noFill/>
            <a:miter lim="800000"/>
            <a:headEnd/>
            <a:tailEnd/>
          </a:ln>
        </p:spPr>
        <p:txBody>
          <a:bodyPr wrap="square" anchor="ctr">
            <a:spAutoFit/>
          </a:bodyPr>
          <a:lstStyle/>
          <a:p>
            <a:r>
              <a:rPr lang="es-ES" sz="2800" dirty="0" smtClean="0"/>
              <a:t>Análisis de Gremios Funcionales</a:t>
            </a:r>
            <a:endParaRPr lang="es-ES" sz="2800" dirty="0"/>
          </a:p>
        </p:txBody>
      </p:sp>
      <p:sp>
        <p:nvSpPr>
          <p:cNvPr id="52" name="Text Box 52"/>
          <p:cNvSpPr txBox="1">
            <a:spLocks noChangeArrowheads="1"/>
          </p:cNvSpPr>
          <p:nvPr/>
        </p:nvSpPr>
        <p:spPr bwMode="auto">
          <a:xfrm>
            <a:off x="52388" y="6581001"/>
            <a:ext cx="1380506" cy="276999"/>
          </a:xfrm>
          <a:prstGeom prst="rect">
            <a:avLst/>
          </a:prstGeom>
          <a:noFill/>
          <a:ln w="9525">
            <a:solidFill>
              <a:schemeClr val="tx1"/>
            </a:solidFill>
            <a:miter lim="800000"/>
            <a:headEnd/>
            <a:tailEnd/>
          </a:ln>
        </p:spPr>
        <p:txBody>
          <a:bodyPr wrap="none">
            <a:spAutoFit/>
          </a:bodyPr>
          <a:lstStyle/>
          <a:p>
            <a:pPr eaLnBrk="0" hangingPunct="0"/>
            <a:r>
              <a:rPr lang="en-US" sz="1200"/>
              <a:t>Ferris et al., 2001</a:t>
            </a:r>
          </a:p>
        </p:txBody>
      </p:sp>
      <p:sp>
        <p:nvSpPr>
          <p:cNvPr id="53" name="Line 53"/>
          <p:cNvSpPr>
            <a:spLocks noChangeShapeType="1"/>
          </p:cNvSpPr>
          <p:nvPr/>
        </p:nvSpPr>
        <p:spPr bwMode="auto">
          <a:xfrm flipH="1">
            <a:off x="4419600" y="1066800"/>
            <a:ext cx="1981200" cy="3276600"/>
          </a:xfrm>
          <a:prstGeom prst="line">
            <a:avLst/>
          </a:prstGeom>
          <a:noFill/>
          <a:ln w="9525">
            <a:solidFill>
              <a:schemeClr val="tx1"/>
            </a:solidFill>
            <a:prstDash val="lgDash"/>
            <a:round/>
            <a:headEnd/>
            <a:tailEnd/>
          </a:ln>
        </p:spPr>
        <p:txBody>
          <a:bodyPr/>
          <a:lstStyle/>
          <a:p>
            <a:endParaRPr lang="en-US"/>
          </a:p>
        </p:txBody>
      </p:sp>
      <p:sp>
        <p:nvSpPr>
          <p:cNvPr id="54" name="Line 54"/>
          <p:cNvSpPr>
            <a:spLocks noChangeShapeType="1"/>
          </p:cNvSpPr>
          <p:nvPr/>
        </p:nvSpPr>
        <p:spPr bwMode="auto">
          <a:xfrm>
            <a:off x="3581400" y="2743200"/>
            <a:ext cx="3962400" cy="0"/>
          </a:xfrm>
          <a:prstGeom prst="line">
            <a:avLst/>
          </a:prstGeom>
          <a:noFill/>
          <a:ln w="9525">
            <a:solidFill>
              <a:schemeClr val="tx1"/>
            </a:solidFill>
            <a:prstDash val="lgDash"/>
            <a:round/>
            <a:headEnd/>
            <a:tailEnd/>
          </a:ln>
        </p:spPr>
        <p:txBody>
          <a:bodyPr/>
          <a:lstStyle/>
          <a:p>
            <a:endParaRPr lang="en-US"/>
          </a:p>
        </p:txBody>
      </p:sp>
      <p:pic>
        <p:nvPicPr>
          <p:cNvPr id="55" name="Picture 49" descr="cruznema"/>
          <p:cNvPicPr>
            <a:picLocks noChangeAspect="1" noChangeArrowheads="1"/>
          </p:cNvPicPr>
          <p:nvPr/>
        </p:nvPicPr>
        <p:blipFill>
          <a:blip r:embed="rId2" cstate="print"/>
          <a:srcRect/>
          <a:stretch>
            <a:fillRect/>
          </a:stretch>
        </p:blipFill>
        <p:spPr bwMode="auto">
          <a:xfrm>
            <a:off x="151724" y="614641"/>
            <a:ext cx="1117799" cy="1737360"/>
          </a:xfrm>
          <a:prstGeom prst="rect">
            <a:avLst/>
          </a:prstGeom>
          <a:noFill/>
          <a:ln w="19050">
            <a:solidFill>
              <a:srgbClr val="000000"/>
            </a:solidFill>
            <a:miter lim="800000"/>
            <a:headEnd/>
            <a:tailEnd/>
          </a:ln>
        </p:spPr>
      </p:pic>
      <p:sp>
        <p:nvSpPr>
          <p:cNvPr id="56" name="Text Box 43"/>
          <p:cNvSpPr txBox="1">
            <a:spLocks noChangeArrowheads="1"/>
          </p:cNvSpPr>
          <p:nvPr/>
        </p:nvSpPr>
        <p:spPr bwMode="auto">
          <a:xfrm>
            <a:off x="3886200" y="533718"/>
            <a:ext cx="1701107" cy="1477328"/>
          </a:xfrm>
          <a:prstGeom prst="rect">
            <a:avLst/>
          </a:prstGeom>
          <a:solidFill>
            <a:srgbClr val="C0C0C0"/>
          </a:solidFill>
          <a:ln w="12700">
            <a:solidFill>
              <a:schemeClr val="tx1"/>
            </a:solidFill>
            <a:miter lim="800000"/>
            <a:headEnd/>
            <a:tailEnd/>
          </a:ln>
          <a:effectLst/>
        </p:spPr>
        <p:txBody>
          <a:bodyPr wrap="none" anchor="ctr">
            <a:spAutoFit/>
          </a:bodyPr>
          <a:lstStyle/>
          <a:p>
            <a:pPr>
              <a:buFontTx/>
              <a:buChar char="•"/>
            </a:pPr>
            <a:r>
              <a:rPr lang="en-US" sz="1800" dirty="0" err="1" smtClean="0"/>
              <a:t>Perturbado</a:t>
            </a:r>
            <a:endParaRPr lang="en-US" sz="1800" dirty="0"/>
          </a:p>
          <a:p>
            <a:pPr>
              <a:buFontTx/>
              <a:buChar char="•"/>
            </a:pPr>
            <a:r>
              <a:rPr lang="en-US" sz="1800" dirty="0" smtClean="0"/>
              <a:t>N-</a:t>
            </a:r>
            <a:r>
              <a:rPr lang="en-US" sz="1800" dirty="0" err="1" smtClean="0"/>
              <a:t>enriquecida</a:t>
            </a:r>
            <a:endParaRPr lang="en-US" sz="1800" dirty="0"/>
          </a:p>
          <a:p>
            <a:pPr>
              <a:buFontTx/>
              <a:buChar char="•"/>
            </a:pPr>
            <a:r>
              <a:rPr lang="en-US" sz="1800" dirty="0" smtClean="0"/>
              <a:t>Baja </a:t>
            </a:r>
            <a:r>
              <a:rPr lang="en-US" sz="1800" dirty="0"/>
              <a:t>C:N</a:t>
            </a:r>
          </a:p>
          <a:p>
            <a:pPr>
              <a:buFontTx/>
              <a:buChar char="•"/>
            </a:pPr>
            <a:r>
              <a:rPr lang="en-US" sz="1800" dirty="0"/>
              <a:t>Bacterial</a:t>
            </a:r>
          </a:p>
          <a:p>
            <a:pPr>
              <a:buFontTx/>
              <a:buChar char="•"/>
            </a:pPr>
            <a:r>
              <a:rPr lang="en-US" sz="1800" dirty="0" err="1" smtClean="0"/>
              <a:t>Conducente</a:t>
            </a:r>
            <a:endParaRPr lang="en-US" dirty="0"/>
          </a:p>
        </p:txBody>
      </p:sp>
      <p:sp>
        <p:nvSpPr>
          <p:cNvPr id="57" name="Text Box 44"/>
          <p:cNvSpPr txBox="1">
            <a:spLocks noChangeArrowheads="1"/>
          </p:cNvSpPr>
          <p:nvPr/>
        </p:nvSpPr>
        <p:spPr bwMode="auto">
          <a:xfrm>
            <a:off x="7391400" y="533718"/>
            <a:ext cx="1701107" cy="1477328"/>
          </a:xfrm>
          <a:prstGeom prst="rect">
            <a:avLst/>
          </a:prstGeom>
          <a:solidFill>
            <a:srgbClr val="C0C0C0"/>
          </a:solidFill>
          <a:ln w="12700">
            <a:solidFill>
              <a:schemeClr val="tx1"/>
            </a:solidFill>
            <a:miter lim="800000"/>
            <a:headEnd/>
            <a:tailEnd/>
          </a:ln>
          <a:effectLst/>
        </p:spPr>
        <p:txBody>
          <a:bodyPr wrap="none" anchor="ctr">
            <a:spAutoFit/>
          </a:bodyPr>
          <a:lstStyle/>
          <a:p>
            <a:pPr>
              <a:buFontTx/>
              <a:buChar char="•"/>
            </a:pPr>
            <a:r>
              <a:rPr lang="en-US" sz="1800" dirty="0" err="1" smtClean="0"/>
              <a:t>Madurando</a:t>
            </a:r>
            <a:endParaRPr lang="en-US" sz="1800" dirty="0"/>
          </a:p>
          <a:p>
            <a:pPr>
              <a:buFontTx/>
              <a:buChar char="•"/>
            </a:pPr>
            <a:r>
              <a:rPr lang="en-US" dirty="0" smtClean="0"/>
              <a:t>N-</a:t>
            </a:r>
            <a:r>
              <a:rPr lang="en-US" dirty="0" err="1" smtClean="0"/>
              <a:t>enriquecida</a:t>
            </a:r>
            <a:endParaRPr lang="en-US" dirty="0" smtClean="0"/>
          </a:p>
          <a:p>
            <a:pPr>
              <a:buFontTx/>
              <a:buChar char="•"/>
            </a:pPr>
            <a:r>
              <a:rPr lang="en-US" dirty="0" smtClean="0"/>
              <a:t>Baja C:N</a:t>
            </a:r>
          </a:p>
          <a:p>
            <a:pPr>
              <a:buFontTx/>
              <a:buChar char="•"/>
            </a:pPr>
            <a:r>
              <a:rPr lang="en-US" dirty="0" smtClean="0"/>
              <a:t>Bacterial</a:t>
            </a:r>
          </a:p>
          <a:p>
            <a:pPr>
              <a:buFontTx/>
              <a:buChar char="•"/>
            </a:pPr>
            <a:r>
              <a:rPr lang="en-US" sz="1800" dirty="0" err="1" smtClean="0"/>
              <a:t>Regulado</a:t>
            </a:r>
            <a:endParaRPr lang="en-US" dirty="0"/>
          </a:p>
        </p:txBody>
      </p:sp>
      <p:sp>
        <p:nvSpPr>
          <p:cNvPr id="58" name="Text Box 45"/>
          <p:cNvSpPr txBox="1">
            <a:spLocks noChangeArrowheads="1"/>
          </p:cNvSpPr>
          <p:nvPr/>
        </p:nvSpPr>
        <p:spPr bwMode="auto">
          <a:xfrm>
            <a:off x="6248400" y="3391218"/>
            <a:ext cx="1701107" cy="1477328"/>
          </a:xfrm>
          <a:prstGeom prst="rect">
            <a:avLst/>
          </a:prstGeom>
          <a:solidFill>
            <a:srgbClr val="C0C0C0"/>
          </a:solidFill>
          <a:ln w="12700">
            <a:solidFill>
              <a:schemeClr val="tx1"/>
            </a:solidFill>
            <a:miter lim="800000"/>
            <a:headEnd/>
            <a:tailEnd/>
          </a:ln>
          <a:effectLst/>
        </p:spPr>
        <p:txBody>
          <a:bodyPr wrap="none" anchor="ctr">
            <a:spAutoFit/>
          </a:bodyPr>
          <a:lstStyle/>
          <a:p>
            <a:pPr>
              <a:buFontTx/>
              <a:buChar char="•"/>
            </a:pPr>
            <a:r>
              <a:rPr lang="en-US" sz="1800" dirty="0" err="1" smtClean="0"/>
              <a:t>Maturado</a:t>
            </a:r>
            <a:endParaRPr lang="en-US" sz="1800" dirty="0"/>
          </a:p>
          <a:p>
            <a:pPr>
              <a:buFontTx/>
              <a:buChar char="•"/>
            </a:pPr>
            <a:r>
              <a:rPr lang="en-US" sz="1800" dirty="0" err="1" smtClean="0"/>
              <a:t>Fértil</a:t>
            </a:r>
            <a:endParaRPr lang="en-US" sz="1800" dirty="0"/>
          </a:p>
          <a:p>
            <a:pPr>
              <a:buFontTx/>
              <a:buChar char="•"/>
            </a:pPr>
            <a:r>
              <a:rPr lang="en-US" sz="1800" dirty="0"/>
              <a:t>Mod. C:N</a:t>
            </a:r>
          </a:p>
          <a:p>
            <a:pPr>
              <a:buFontTx/>
              <a:buChar char="•"/>
            </a:pPr>
            <a:r>
              <a:rPr lang="en-US" sz="1800" dirty="0"/>
              <a:t>Bact</a:t>
            </a:r>
            <a:r>
              <a:rPr lang="en-US" sz="1800" dirty="0" smtClean="0"/>
              <a:t>. y </a:t>
            </a:r>
            <a:r>
              <a:rPr lang="en-US" sz="1800" dirty="0" err="1" smtClean="0"/>
              <a:t>Micof</a:t>
            </a:r>
            <a:r>
              <a:rPr lang="en-US" sz="1800" dirty="0" smtClean="0"/>
              <a:t>.</a:t>
            </a:r>
            <a:endParaRPr lang="en-US" sz="1800" dirty="0"/>
          </a:p>
          <a:p>
            <a:pPr>
              <a:buFontTx/>
              <a:buChar char="•"/>
            </a:pPr>
            <a:r>
              <a:rPr lang="en-US" sz="1800" dirty="0" err="1" smtClean="0"/>
              <a:t>Supresado</a:t>
            </a:r>
            <a:endParaRPr lang="en-US" dirty="0"/>
          </a:p>
        </p:txBody>
      </p:sp>
      <p:sp>
        <p:nvSpPr>
          <p:cNvPr id="59" name="Text Box 46"/>
          <p:cNvSpPr txBox="1">
            <a:spLocks noChangeArrowheads="1"/>
          </p:cNvSpPr>
          <p:nvPr/>
        </p:nvSpPr>
        <p:spPr bwMode="auto">
          <a:xfrm>
            <a:off x="2438400" y="3391218"/>
            <a:ext cx="1662635" cy="1477328"/>
          </a:xfrm>
          <a:prstGeom prst="rect">
            <a:avLst/>
          </a:prstGeom>
          <a:solidFill>
            <a:srgbClr val="C0C0C0"/>
          </a:solidFill>
          <a:ln w="12700">
            <a:solidFill>
              <a:schemeClr val="tx1"/>
            </a:solidFill>
            <a:miter lim="800000"/>
            <a:headEnd/>
            <a:tailEnd/>
          </a:ln>
          <a:effectLst/>
        </p:spPr>
        <p:txBody>
          <a:bodyPr wrap="none" anchor="ctr">
            <a:spAutoFit/>
          </a:bodyPr>
          <a:lstStyle/>
          <a:p>
            <a:pPr>
              <a:buFontTx/>
              <a:buChar char="•"/>
            </a:pPr>
            <a:r>
              <a:rPr lang="en-US" sz="1800" dirty="0" err="1" smtClean="0"/>
              <a:t>Degradado</a:t>
            </a:r>
            <a:endParaRPr lang="en-US" sz="1800" dirty="0"/>
          </a:p>
          <a:p>
            <a:pPr>
              <a:buFontTx/>
              <a:buChar char="•"/>
            </a:pPr>
            <a:r>
              <a:rPr lang="en-US" sz="1800" dirty="0" err="1" smtClean="0"/>
              <a:t>Depauperado</a:t>
            </a:r>
            <a:endParaRPr lang="en-US" sz="1800" dirty="0"/>
          </a:p>
          <a:p>
            <a:pPr>
              <a:buFontTx/>
              <a:buChar char="•"/>
            </a:pPr>
            <a:r>
              <a:rPr lang="en-US" sz="1800" dirty="0" smtClean="0"/>
              <a:t>Alta </a:t>
            </a:r>
            <a:r>
              <a:rPr lang="en-US" sz="1800" dirty="0"/>
              <a:t>C:N</a:t>
            </a:r>
          </a:p>
          <a:p>
            <a:pPr>
              <a:buFontTx/>
              <a:buChar char="•"/>
            </a:pPr>
            <a:r>
              <a:rPr lang="en-US" sz="1800" dirty="0" err="1" smtClean="0"/>
              <a:t>Micofago</a:t>
            </a:r>
            <a:endParaRPr lang="en-US" sz="1800" dirty="0"/>
          </a:p>
          <a:p>
            <a:pPr>
              <a:buFontTx/>
              <a:buChar char="•"/>
            </a:pPr>
            <a:r>
              <a:rPr lang="en-US" dirty="0" err="1" smtClean="0"/>
              <a:t>Conducente</a:t>
            </a:r>
            <a:endParaRPr lang="en-US" dirty="0"/>
          </a:p>
        </p:txBody>
      </p:sp>
      <p:pic>
        <p:nvPicPr>
          <p:cNvPr id="60" name="Picture 48"/>
          <p:cNvPicPr>
            <a:picLocks noChangeAspect="1" noChangeArrowheads="1"/>
          </p:cNvPicPr>
          <p:nvPr/>
        </p:nvPicPr>
        <p:blipFill>
          <a:blip r:embed="rId3" cstate="print">
            <a:lum bright="24000"/>
          </a:blip>
          <a:srcRect/>
          <a:stretch>
            <a:fillRect/>
          </a:stretch>
        </p:blipFill>
        <p:spPr bwMode="auto">
          <a:xfrm>
            <a:off x="7193576" y="5398179"/>
            <a:ext cx="1987839" cy="1463040"/>
          </a:xfrm>
          <a:prstGeom prst="rect">
            <a:avLst/>
          </a:prstGeom>
          <a:noFill/>
          <a:ln w="12700">
            <a:noFill/>
            <a:miter lim="800000"/>
            <a:headEnd/>
            <a:tailEnd/>
          </a:ln>
          <a:effectLst/>
        </p:spPr>
      </p:pic>
      <p:sp>
        <p:nvSpPr>
          <p:cNvPr id="61" name="TextBox 60"/>
          <p:cNvSpPr txBox="1">
            <a:spLocks noChangeArrowheads="1"/>
          </p:cNvSpPr>
          <p:nvPr/>
        </p:nvSpPr>
        <p:spPr bwMode="auto">
          <a:xfrm>
            <a:off x="352425" y="5445125"/>
            <a:ext cx="8114722" cy="1200329"/>
          </a:xfrm>
          <a:prstGeom prst="rect">
            <a:avLst/>
          </a:prstGeom>
          <a:solidFill>
            <a:srgbClr val="FFFF00"/>
          </a:solidFill>
          <a:ln w="9525">
            <a:solidFill>
              <a:schemeClr val="hlink"/>
            </a:solidFill>
            <a:miter lim="800000"/>
            <a:headEnd/>
            <a:tailEnd/>
          </a:ln>
        </p:spPr>
        <p:txBody>
          <a:bodyPr wrap="none">
            <a:spAutoFit/>
          </a:bodyPr>
          <a:lstStyle/>
          <a:p>
            <a:pPr eaLnBrk="0" hangingPunct="0"/>
            <a:r>
              <a:rPr lang="es-ES" sz="2400" dirty="0">
                <a:solidFill>
                  <a:srgbClr val="C00000"/>
                </a:solidFill>
              </a:rPr>
              <a:t>Los índices son útiles, pero ... .. ...</a:t>
            </a:r>
            <a:br>
              <a:rPr lang="es-ES" sz="2400" dirty="0">
                <a:solidFill>
                  <a:srgbClr val="C00000"/>
                </a:solidFill>
              </a:rPr>
            </a:br>
            <a:r>
              <a:rPr lang="es-ES" sz="2400" dirty="0">
                <a:solidFill>
                  <a:srgbClr val="C00000"/>
                </a:solidFill>
              </a:rPr>
              <a:t>No indican la biomasa, la actividad metabólica o magnitud</a:t>
            </a:r>
            <a:br>
              <a:rPr lang="es-ES" sz="2400" dirty="0">
                <a:solidFill>
                  <a:srgbClr val="C00000"/>
                </a:solidFill>
              </a:rPr>
            </a:br>
            <a:r>
              <a:rPr lang="es-ES" sz="2400" dirty="0">
                <a:solidFill>
                  <a:srgbClr val="C00000"/>
                </a:solidFill>
              </a:rPr>
              <a:t>de funciones / servicios</a:t>
            </a:r>
            <a:endParaRPr lang="en-US" sz="2200" b="1" u="sng" dirty="0">
              <a:solidFill>
                <a:srgbClr val="C0000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1" descr="adultrhabstoma40X"/>
          <p:cNvPicPr>
            <a:picLocks noChangeAspect="1" noChangeArrowheads="1"/>
          </p:cNvPicPr>
          <p:nvPr/>
        </p:nvPicPr>
        <p:blipFill>
          <a:blip r:embed="rId2" cstate="print"/>
          <a:srcRect/>
          <a:stretch>
            <a:fillRect/>
          </a:stretch>
        </p:blipFill>
        <p:spPr bwMode="auto">
          <a:xfrm>
            <a:off x="609600" y="3432175"/>
            <a:ext cx="2568575" cy="3425825"/>
          </a:xfrm>
          <a:prstGeom prst="rect">
            <a:avLst/>
          </a:prstGeom>
          <a:noFill/>
          <a:ln w="12700">
            <a:solidFill>
              <a:schemeClr val="hlink"/>
            </a:solidFill>
            <a:miter lim="800000"/>
            <a:headEnd/>
            <a:tailEnd/>
          </a:ln>
        </p:spPr>
      </p:pic>
      <p:pic>
        <p:nvPicPr>
          <p:cNvPr id="30723" name="Picture 9" descr="large_todes_LR"/>
          <p:cNvPicPr>
            <a:picLocks noChangeAspect="1" noChangeArrowheads="1"/>
          </p:cNvPicPr>
          <p:nvPr/>
        </p:nvPicPr>
        <p:blipFill>
          <a:blip r:embed="rId3" cstate="print"/>
          <a:srcRect/>
          <a:stretch>
            <a:fillRect/>
          </a:stretch>
        </p:blipFill>
        <p:spPr bwMode="auto">
          <a:xfrm>
            <a:off x="3886200" y="0"/>
            <a:ext cx="5173663" cy="3427413"/>
          </a:xfrm>
          <a:prstGeom prst="rect">
            <a:avLst/>
          </a:prstGeom>
          <a:noFill/>
          <a:ln w="12700">
            <a:solidFill>
              <a:schemeClr val="hlink"/>
            </a:solidFill>
            <a:miter lim="800000"/>
            <a:headEnd/>
            <a:tailEnd/>
          </a:ln>
        </p:spPr>
      </p:pic>
      <p:pic>
        <p:nvPicPr>
          <p:cNvPr id="30724" name="Picture 11" descr="nematodes"/>
          <p:cNvPicPr>
            <a:picLocks noChangeAspect="1" noChangeArrowheads="1"/>
          </p:cNvPicPr>
          <p:nvPr/>
        </p:nvPicPr>
        <p:blipFill>
          <a:blip r:embed="rId4" cstate="print"/>
          <a:srcRect/>
          <a:stretch>
            <a:fillRect/>
          </a:stretch>
        </p:blipFill>
        <p:spPr bwMode="auto">
          <a:xfrm>
            <a:off x="3810000" y="3432175"/>
            <a:ext cx="5200650" cy="3425825"/>
          </a:xfrm>
          <a:prstGeom prst="rect">
            <a:avLst/>
          </a:prstGeom>
          <a:noFill/>
          <a:ln w="12700">
            <a:solidFill>
              <a:schemeClr val="hlink"/>
            </a:solidFill>
            <a:miter lim="800000"/>
            <a:headEnd/>
            <a:tailEnd/>
          </a:ln>
        </p:spPr>
      </p:pic>
      <p:pic>
        <p:nvPicPr>
          <p:cNvPr id="30725" name="Picture 13" descr="nematodes"/>
          <p:cNvPicPr>
            <a:picLocks noChangeAspect="1" noChangeArrowheads="1"/>
          </p:cNvPicPr>
          <p:nvPr/>
        </p:nvPicPr>
        <p:blipFill>
          <a:blip r:embed="rId5" cstate="print">
            <a:lum bright="16000"/>
          </a:blip>
          <a:srcRect/>
          <a:stretch>
            <a:fillRect/>
          </a:stretch>
        </p:blipFill>
        <p:spPr bwMode="auto">
          <a:xfrm>
            <a:off x="88900" y="0"/>
            <a:ext cx="3721100" cy="3430588"/>
          </a:xfrm>
          <a:prstGeom prst="rect">
            <a:avLst/>
          </a:prstGeom>
          <a:noFill/>
          <a:ln w="12700">
            <a:solidFill>
              <a:schemeClr val="hlink"/>
            </a:solidFill>
            <a:miter lim="800000"/>
            <a:headEnd/>
            <a:tailEnd/>
          </a:ln>
        </p:spPr>
      </p:pic>
      <p:sp>
        <p:nvSpPr>
          <p:cNvPr id="81934" name="Text Box 14"/>
          <p:cNvSpPr txBox="1">
            <a:spLocks noChangeArrowheads="1"/>
          </p:cNvSpPr>
          <p:nvPr/>
        </p:nvSpPr>
        <p:spPr bwMode="auto">
          <a:xfrm>
            <a:off x="1828800" y="2971800"/>
            <a:ext cx="5429692" cy="1015663"/>
          </a:xfrm>
          <a:prstGeom prst="rect">
            <a:avLst/>
          </a:prstGeom>
          <a:solidFill>
            <a:srgbClr val="FFFF00"/>
          </a:solidFill>
          <a:ln w="12700">
            <a:solidFill>
              <a:schemeClr val="hlink"/>
            </a:solidFill>
            <a:miter lim="800000"/>
            <a:headEnd/>
            <a:tailEnd/>
          </a:ln>
        </p:spPr>
        <p:txBody>
          <a:bodyPr wrap="none">
            <a:spAutoFit/>
          </a:bodyPr>
          <a:lstStyle/>
          <a:p>
            <a:r>
              <a:rPr lang="es-ES" sz="2000" dirty="0"/>
              <a:t>¿Cuál es la magnitud de la función o servicio?</a:t>
            </a:r>
            <a:br>
              <a:rPr lang="es-ES" sz="2000" dirty="0"/>
            </a:br>
            <a:r>
              <a:rPr lang="es-ES" sz="2000" dirty="0"/>
              <a:t>¿Cuánto carbono está siendo procesado?</a:t>
            </a:r>
            <a:br>
              <a:rPr lang="es-ES" sz="2000" dirty="0"/>
            </a:br>
            <a:r>
              <a:rPr lang="es-ES" sz="2000" dirty="0"/>
              <a:t>¿Cuánta energía se está utilizando?</a:t>
            </a:r>
            <a:endParaRPr lang="en-US" sz="2000" dirty="0">
              <a:solidFill>
                <a:srgbClr val="002060"/>
              </a:solidFill>
            </a:endParaRPr>
          </a:p>
        </p:txBody>
      </p:sp>
      <p:sp>
        <p:nvSpPr>
          <p:cNvPr id="2" name="TextBox 1"/>
          <p:cNvSpPr txBox="1"/>
          <p:nvPr/>
        </p:nvSpPr>
        <p:spPr>
          <a:xfrm>
            <a:off x="762000" y="381000"/>
            <a:ext cx="5695790" cy="400110"/>
          </a:xfrm>
          <a:prstGeom prst="rect">
            <a:avLst/>
          </a:prstGeom>
          <a:solidFill>
            <a:srgbClr val="FFFF00"/>
          </a:solidFill>
        </p:spPr>
        <p:txBody>
          <a:bodyPr wrap="none" rtlCol="0">
            <a:spAutoFit/>
          </a:bodyPr>
          <a:lstStyle/>
          <a:p>
            <a:r>
              <a:rPr lang="en-US" sz="2000" b="1" dirty="0">
                <a:solidFill>
                  <a:srgbClr val="C00000"/>
                </a:solidFill>
              </a:rPr>
              <a:t>2. </a:t>
            </a:r>
            <a:r>
              <a:rPr lang="es-ES" sz="2000" b="1" dirty="0">
                <a:solidFill>
                  <a:srgbClr val="C00000"/>
                </a:solidFill>
              </a:rPr>
              <a:t>Huellas metabólicas de </a:t>
            </a:r>
            <a:r>
              <a:rPr lang="es-ES" sz="2000" b="1" dirty="0" smtClean="0">
                <a:solidFill>
                  <a:srgbClr val="C00000"/>
                </a:solidFill>
              </a:rPr>
              <a:t>clases </a:t>
            </a:r>
            <a:r>
              <a:rPr lang="es-ES" sz="2000" b="1" dirty="0">
                <a:solidFill>
                  <a:srgbClr val="C00000"/>
                </a:solidFill>
              </a:rPr>
              <a:t>funcionales</a:t>
            </a:r>
            <a:endParaRPr lang="en-US" sz="2000" b="1" dirty="0">
              <a:solidFill>
                <a:srgbClr val="C00000"/>
              </a:solidFill>
            </a:endParaRPr>
          </a:p>
        </p:txBody>
      </p:sp>
    </p:spTree>
    <p:extLst>
      <p:ext uri="{BB962C8B-B14F-4D97-AF65-F5344CB8AC3E}">
        <p14:creationId xmlns:p14="http://schemas.microsoft.com/office/powerpoint/2010/main" val="28751487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4"/>
          <p:cNvSpPr>
            <a:spLocks noChangeArrowheads="1"/>
          </p:cNvSpPr>
          <p:nvPr/>
        </p:nvSpPr>
        <p:spPr bwMode="auto">
          <a:xfrm rot="5400000">
            <a:off x="2857500" y="571500"/>
            <a:ext cx="609600" cy="2819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516 w 21600"/>
              <a:gd name="T13" fmla="*/ 3516 h 21600"/>
              <a:gd name="T14" fmla="*/ 18084 w 21600"/>
              <a:gd name="T15" fmla="*/ 18084 h 21600"/>
            </a:gdLst>
            <a:ahLst/>
            <a:cxnLst>
              <a:cxn ang="T8">
                <a:pos x="T0" y="T1"/>
              </a:cxn>
              <a:cxn ang="T9">
                <a:pos x="T2" y="T3"/>
              </a:cxn>
              <a:cxn ang="T10">
                <a:pos x="T4" y="T5"/>
              </a:cxn>
              <a:cxn ang="T11">
                <a:pos x="T6" y="T7"/>
              </a:cxn>
            </a:cxnLst>
            <a:rect l="T12" t="T13" r="T14" b="T15"/>
            <a:pathLst>
              <a:path w="21600" h="21600">
                <a:moveTo>
                  <a:pt x="0" y="0"/>
                </a:moveTo>
                <a:lnTo>
                  <a:pt x="3431" y="21600"/>
                </a:lnTo>
                <a:lnTo>
                  <a:pt x="18169" y="21600"/>
                </a:lnTo>
                <a:lnTo>
                  <a:pt x="21600"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8435" name="AutoShape 5"/>
          <p:cNvSpPr>
            <a:spLocks noChangeArrowheads="1"/>
          </p:cNvSpPr>
          <p:nvPr/>
        </p:nvSpPr>
        <p:spPr bwMode="auto">
          <a:xfrm rot="16200000" flipH="1">
            <a:off x="5753100" y="571500"/>
            <a:ext cx="609600" cy="2819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516 w 21600"/>
              <a:gd name="T13" fmla="*/ 3516 h 21600"/>
              <a:gd name="T14" fmla="*/ 18084 w 21600"/>
              <a:gd name="T15" fmla="*/ 18084 h 21600"/>
            </a:gdLst>
            <a:ahLst/>
            <a:cxnLst>
              <a:cxn ang="T8">
                <a:pos x="T0" y="T1"/>
              </a:cxn>
              <a:cxn ang="T9">
                <a:pos x="T2" y="T3"/>
              </a:cxn>
              <a:cxn ang="T10">
                <a:pos x="T4" y="T5"/>
              </a:cxn>
              <a:cxn ang="T11">
                <a:pos x="T6" y="T7"/>
              </a:cxn>
            </a:cxnLst>
            <a:rect l="T12" t="T13" r="T14" b="T15"/>
            <a:pathLst>
              <a:path w="21600" h="21600">
                <a:moveTo>
                  <a:pt x="0" y="0"/>
                </a:moveTo>
                <a:lnTo>
                  <a:pt x="3431" y="21600"/>
                </a:lnTo>
                <a:lnTo>
                  <a:pt x="18169" y="21600"/>
                </a:lnTo>
                <a:lnTo>
                  <a:pt x="21600"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8436" name="AutoShape 6"/>
          <p:cNvSpPr>
            <a:spLocks noChangeArrowheads="1"/>
          </p:cNvSpPr>
          <p:nvPr/>
        </p:nvSpPr>
        <p:spPr bwMode="auto">
          <a:xfrm rot="5400000">
            <a:off x="8001000" y="1333500"/>
            <a:ext cx="381000" cy="1295400"/>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18437" name="AutoShape 8"/>
          <p:cNvSpPr>
            <a:spLocks noChangeArrowheads="1"/>
          </p:cNvSpPr>
          <p:nvPr/>
        </p:nvSpPr>
        <p:spPr bwMode="auto">
          <a:xfrm rot="5400000">
            <a:off x="762000" y="1257300"/>
            <a:ext cx="381000" cy="1447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516 w 21600"/>
              <a:gd name="T13" fmla="*/ 3516 h 21600"/>
              <a:gd name="T14" fmla="*/ 18084 w 21600"/>
              <a:gd name="T15" fmla="*/ 18084 h 21600"/>
            </a:gdLst>
            <a:ahLst/>
            <a:cxnLst>
              <a:cxn ang="T8">
                <a:pos x="T0" y="T1"/>
              </a:cxn>
              <a:cxn ang="T9">
                <a:pos x="T2" y="T3"/>
              </a:cxn>
              <a:cxn ang="T10">
                <a:pos x="T4" y="T5"/>
              </a:cxn>
              <a:cxn ang="T11">
                <a:pos x="T6" y="T7"/>
              </a:cxn>
            </a:cxnLst>
            <a:rect l="T12" t="T13" r="T14" b="T15"/>
            <a:pathLst>
              <a:path w="21600" h="21600">
                <a:moveTo>
                  <a:pt x="0" y="0"/>
                </a:moveTo>
                <a:lnTo>
                  <a:pt x="3431" y="21600"/>
                </a:lnTo>
                <a:lnTo>
                  <a:pt x="18169" y="21600"/>
                </a:lnTo>
                <a:lnTo>
                  <a:pt x="21600"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8438" name="Line 9"/>
          <p:cNvSpPr>
            <a:spLocks noChangeShapeType="1"/>
          </p:cNvSpPr>
          <p:nvPr/>
        </p:nvSpPr>
        <p:spPr bwMode="auto">
          <a:xfrm>
            <a:off x="152400" y="1981200"/>
            <a:ext cx="8763000" cy="0"/>
          </a:xfrm>
          <a:prstGeom prst="line">
            <a:avLst/>
          </a:prstGeom>
          <a:noFill/>
          <a:ln w="9525">
            <a:solidFill>
              <a:schemeClr val="tx1"/>
            </a:solidFill>
            <a:prstDash val="dash"/>
            <a:round/>
            <a:headEnd/>
            <a:tailEnd/>
          </a:ln>
        </p:spPr>
        <p:txBody>
          <a:bodyPr/>
          <a:lstStyle/>
          <a:p>
            <a:endParaRPr lang="en-US"/>
          </a:p>
        </p:txBody>
      </p:sp>
      <p:sp>
        <p:nvSpPr>
          <p:cNvPr id="18439" name="Text Box 10"/>
          <p:cNvSpPr txBox="1">
            <a:spLocks noChangeArrowheads="1"/>
          </p:cNvSpPr>
          <p:nvPr/>
        </p:nvSpPr>
        <p:spPr bwMode="auto">
          <a:xfrm>
            <a:off x="450850" y="2552700"/>
            <a:ext cx="344488" cy="366713"/>
          </a:xfrm>
          <a:prstGeom prst="rect">
            <a:avLst/>
          </a:prstGeom>
          <a:noFill/>
          <a:ln w="9525">
            <a:noFill/>
            <a:miter lim="800000"/>
            <a:headEnd/>
            <a:tailEnd/>
          </a:ln>
        </p:spPr>
        <p:txBody>
          <a:bodyPr>
            <a:spAutoFit/>
          </a:bodyPr>
          <a:lstStyle/>
          <a:p>
            <a:r>
              <a:rPr lang="en-US"/>
              <a:t>r</a:t>
            </a:r>
            <a:r>
              <a:rPr lang="en-US" baseline="-25000"/>
              <a:t>1</a:t>
            </a:r>
          </a:p>
        </p:txBody>
      </p:sp>
      <p:sp>
        <p:nvSpPr>
          <p:cNvPr id="18440" name="Text Box 11"/>
          <p:cNvSpPr txBox="1">
            <a:spLocks noChangeArrowheads="1"/>
          </p:cNvSpPr>
          <p:nvPr/>
        </p:nvSpPr>
        <p:spPr bwMode="auto">
          <a:xfrm>
            <a:off x="1898650" y="2552700"/>
            <a:ext cx="344488" cy="366713"/>
          </a:xfrm>
          <a:prstGeom prst="rect">
            <a:avLst/>
          </a:prstGeom>
          <a:noFill/>
          <a:ln w="9525">
            <a:noFill/>
            <a:miter lim="800000"/>
            <a:headEnd/>
            <a:tailEnd/>
          </a:ln>
        </p:spPr>
        <p:txBody>
          <a:bodyPr>
            <a:spAutoFit/>
          </a:bodyPr>
          <a:lstStyle/>
          <a:p>
            <a:r>
              <a:rPr lang="en-US"/>
              <a:t>r</a:t>
            </a:r>
            <a:r>
              <a:rPr lang="en-US" baseline="-25000"/>
              <a:t>2</a:t>
            </a:r>
          </a:p>
        </p:txBody>
      </p:sp>
      <p:sp>
        <p:nvSpPr>
          <p:cNvPr id="18441" name="Text Box 12"/>
          <p:cNvSpPr txBox="1">
            <a:spLocks noChangeArrowheads="1"/>
          </p:cNvSpPr>
          <p:nvPr/>
        </p:nvSpPr>
        <p:spPr bwMode="auto">
          <a:xfrm>
            <a:off x="5099050" y="2552700"/>
            <a:ext cx="344488" cy="366713"/>
          </a:xfrm>
          <a:prstGeom prst="rect">
            <a:avLst/>
          </a:prstGeom>
          <a:noFill/>
          <a:ln w="9525">
            <a:noFill/>
            <a:miter lim="800000"/>
            <a:headEnd/>
            <a:tailEnd/>
          </a:ln>
        </p:spPr>
        <p:txBody>
          <a:bodyPr>
            <a:spAutoFit/>
          </a:bodyPr>
          <a:lstStyle/>
          <a:p>
            <a:r>
              <a:rPr lang="en-US"/>
              <a:t>r</a:t>
            </a:r>
            <a:r>
              <a:rPr lang="en-US" baseline="-25000"/>
              <a:t>3</a:t>
            </a:r>
          </a:p>
        </p:txBody>
      </p:sp>
      <p:sp>
        <p:nvSpPr>
          <p:cNvPr id="18442" name="Text Box 13"/>
          <p:cNvSpPr txBox="1">
            <a:spLocks noChangeArrowheads="1"/>
          </p:cNvSpPr>
          <p:nvPr/>
        </p:nvSpPr>
        <p:spPr bwMode="auto">
          <a:xfrm>
            <a:off x="7994650" y="2552700"/>
            <a:ext cx="344488" cy="366713"/>
          </a:xfrm>
          <a:prstGeom prst="rect">
            <a:avLst/>
          </a:prstGeom>
          <a:noFill/>
          <a:ln w="9525">
            <a:noFill/>
            <a:miter lim="800000"/>
            <a:headEnd/>
            <a:tailEnd/>
          </a:ln>
        </p:spPr>
        <p:txBody>
          <a:bodyPr>
            <a:spAutoFit/>
          </a:bodyPr>
          <a:lstStyle/>
          <a:p>
            <a:r>
              <a:rPr lang="en-US"/>
              <a:t>r</a:t>
            </a:r>
            <a:r>
              <a:rPr lang="en-US" baseline="-25000"/>
              <a:t>4</a:t>
            </a:r>
          </a:p>
        </p:txBody>
      </p:sp>
      <p:sp>
        <p:nvSpPr>
          <p:cNvPr id="18443" name="Line 14"/>
          <p:cNvSpPr>
            <a:spLocks noChangeShapeType="1"/>
          </p:cNvSpPr>
          <p:nvPr/>
        </p:nvSpPr>
        <p:spPr bwMode="auto">
          <a:xfrm flipH="1" flipV="1">
            <a:off x="228600" y="2057400"/>
            <a:ext cx="381000" cy="533400"/>
          </a:xfrm>
          <a:prstGeom prst="line">
            <a:avLst/>
          </a:prstGeom>
          <a:noFill/>
          <a:ln w="9525">
            <a:solidFill>
              <a:schemeClr val="tx1"/>
            </a:solidFill>
            <a:round/>
            <a:headEnd/>
            <a:tailEnd type="triangle" w="med" len="med"/>
          </a:ln>
        </p:spPr>
        <p:txBody>
          <a:bodyPr/>
          <a:lstStyle/>
          <a:p>
            <a:endParaRPr lang="en-US"/>
          </a:p>
        </p:txBody>
      </p:sp>
      <p:sp>
        <p:nvSpPr>
          <p:cNvPr id="18444" name="Line 15"/>
          <p:cNvSpPr>
            <a:spLocks noChangeShapeType="1"/>
          </p:cNvSpPr>
          <p:nvPr/>
        </p:nvSpPr>
        <p:spPr bwMode="auto">
          <a:xfrm flipH="1" flipV="1">
            <a:off x="1752600" y="2057400"/>
            <a:ext cx="304800" cy="533400"/>
          </a:xfrm>
          <a:prstGeom prst="line">
            <a:avLst/>
          </a:prstGeom>
          <a:noFill/>
          <a:ln w="9525">
            <a:solidFill>
              <a:schemeClr val="tx1"/>
            </a:solidFill>
            <a:round/>
            <a:headEnd/>
            <a:tailEnd type="triangle" w="med" len="med"/>
          </a:ln>
        </p:spPr>
        <p:txBody>
          <a:bodyPr/>
          <a:lstStyle/>
          <a:p>
            <a:endParaRPr lang="en-US"/>
          </a:p>
        </p:txBody>
      </p:sp>
      <p:sp>
        <p:nvSpPr>
          <p:cNvPr id="18445" name="Line 16"/>
          <p:cNvSpPr>
            <a:spLocks noChangeShapeType="1"/>
          </p:cNvSpPr>
          <p:nvPr/>
        </p:nvSpPr>
        <p:spPr bwMode="auto">
          <a:xfrm flipH="1" flipV="1">
            <a:off x="4648200" y="2133600"/>
            <a:ext cx="533400" cy="533400"/>
          </a:xfrm>
          <a:prstGeom prst="line">
            <a:avLst/>
          </a:prstGeom>
          <a:noFill/>
          <a:ln w="9525">
            <a:solidFill>
              <a:schemeClr val="tx1"/>
            </a:solidFill>
            <a:round/>
            <a:headEnd/>
            <a:tailEnd type="triangle" w="med" len="med"/>
          </a:ln>
        </p:spPr>
        <p:txBody>
          <a:bodyPr/>
          <a:lstStyle/>
          <a:p>
            <a:endParaRPr lang="en-US"/>
          </a:p>
        </p:txBody>
      </p:sp>
      <p:sp>
        <p:nvSpPr>
          <p:cNvPr id="18446" name="Line 17"/>
          <p:cNvSpPr>
            <a:spLocks noChangeShapeType="1"/>
          </p:cNvSpPr>
          <p:nvPr/>
        </p:nvSpPr>
        <p:spPr bwMode="auto">
          <a:xfrm flipH="1" flipV="1">
            <a:off x="7543800" y="2057400"/>
            <a:ext cx="457200" cy="609600"/>
          </a:xfrm>
          <a:prstGeom prst="line">
            <a:avLst/>
          </a:prstGeom>
          <a:noFill/>
          <a:ln w="9525">
            <a:solidFill>
              <a:schemeClr val="tx1"/>
            </a:solidFill>
            <a:round/>
            <a:headEnd/>
            <a:tailEnd type="triangle" w="med" len="med"/>
          </a:ln>
        </p:spPr>
        <p:txBody>
          <a:bodyPr/>
          <a:lstStyle/>
          <a:p>
            <a:endParaRPr lang="en-US"/>
          </a:p>
        </p:txBody>
      </p:sp>
      <p:sp>
        <p:nvSpPr>
          <p:cNvPr id="18447" name="Text Box 18"/>
          <p:cNvSpPr txBox="1">
            <a:spLocks noChangeArrowheads="1"/>
          </p:cNvSpPr>
          <p:nvPr/>
        </p:nvSpPr>
        <p:spPr bwMode="auto">
          <a:xfrm>
            <a:off x="762000" y="1066800"/>
            <a:ext cx="395288" cy="366713"/>
          </a:xfrm>
          <a:prstGeom prst="rect">
            <a:avLst/>
          </a:prstGeom>
          <a:noFill/>
          <a:ln w="9525">
            <a:noFill/>
            <a:miter lim="800000"/>
            <a:headEnd/>
            <a:tailEnd/>
          </a:ln>
        </p:spPr>
        <p:txBody>
          <a:bodyPr wrap="none">
            <a:spAutoFit/>
          </a:bodyPr>
          <a:lstStyle/>
          <a:p>
            <a:r>
              <a:rPr lang="en-US"/>
              <a:t>L</a:t>
            </a:r>
            <a:r>
              <a:rPr lang="en-US" baseline="-25000"/>
              <a:t>1</a:t>
            </a:r>
          </a:p>
        </p:txBody>
      </p:sp>
      <p:sp>
        <p:nvSpPr>
          <p:cNvPr id="18448" name="Text Box 19"/>
          <p:cNvSpPr txBox="1">
            <a:spLocks noChangeArrowheads="1"/>
          </p:cNvSpPr>
          <p:nvPr/>
        </p:nvSpPr>
        <p:spPr bwMode="auto">
          <a:xfrm>
            <a:off x="2971800" y="1066800"/>
            <a:ext cx="395288" cy="366713"/>
          </a:xfrm>
          <a:prstGeom prst="rect">
            <a:avLst/>
          </a:prstGeom>
          <a:noFill/>
          <a:ln w="9525">
            <a:noFill/>
            <a:miter lim="800000"/>
            <a:headEnd/>
            <a:tailEnd/>
          </a:ln>
        </p:spPr>
        <p:txBody>
          <a:bodyPr wrap="none">
            <a:spAutoFit/>
          </a:bodyPr>
          <a:lstStyle/>
          <a:p>
            <a:r>
              <a:rPr lang="en-US" dirty="0"/>
              <a:t>L</a:t>
            </a:r>
            <a:r>
              <a:rPr lang="en-US" baseline="-25000" dirty="0"/>
              <a:t>2</a:t>
            </a:r>
          </a:p>
        </p:txBody>
      </p:sp>
      <p:sp>
        <p:nvSpPr>
          <p:cNvPr id="18449" name="Text Box 20"/>
          <p:cNvSpPr txBox="1">
            <a:spLocks noChangeArrowheads="1"/>
          </p:cNvSpPr>
          <p:nvPr/>
        </p:nvSpPr>
        <p:spPr bwMode="auto">
          <a:xfrm>
            <a:off x="5791200" y="1066800"/>
            <a:ext cx="395288" cy="366713"/>
          </a:xfrm>
          <a:prstGeom prst="rect">
            <a:avLst/>
          </a:prstGeom>
          <a:noFill/>
          <a:ln w="9525">
            <a:noFill/>
            <a:miter lim="800000"/>
            <a:headEnd/>
            <a:tailEnd/>
          </a:ln>
        </p:spPr>
        <p:txBody>
          <a:bodyPr wrap="none">
            <a:spAutoFit/>
          </a:bodyPr>
          <a:lstStyle/>
          <a:p>
            <a:r>
              <a:rPr lang="en-US"/>
              <a:t>L</a:t>
            </a:r>
            <a:r>
              <a:rPr lang="en-US" baseline="-25000"/>
              <a:t>3</a:t>
            </a:r>
          </a:p>
        </p:txBody>
      </p:sp>
      <p:sp>
        <p:nvSpPr>
          <p:cNvPr id="18450" name="Text Box 21"/>
          <p:cNvSpPr txBox="1">
            <a:spLocks noChangeArrowheads="1"/>
          </p:cNvSpPr>
          <p:nvPr/>
        </p:nvSpPr>
        <p:spPr bwMode="auto">
          <a:xfrm>
            <a:off x="7943850" y="1066800"/>
            <a:ext cx="395288" cy="366713"/>
          </a:xfrm>
          <a:prstGeom prst="rect">
            <a:avLst/>
          </a:prstGeom>
          <a:noFill/>
          <a:ln w="9525">
            <a:noFill/>
            <a:miter lim="800000"/>
            <a:headEnd/>
            <a:tailEnd/>
          </a:ln>
        </p:spPr>
        <p:txBody>
          <a:bodyPr wrap="none">
            <a:spAutoFit/>
          </a:bodyPr>
          <a:lstStyle/>
          <a:p>
            <a:r>
              <a:rPr lang="en-US"/>
              <a:t>L</a:t>
            </a:r>
            <a:r>
              <a:rPr lang="en-US" baseline="-25000"/>
              <a:t>4</a:t>
            </a:r>
          </a:p>
        </p:txBody>
      </p:sp>
      <p:sp>
        <p:nvSpPr>
          <p:cNvPr id="18451" name="AutoShape 22"/>
          <p:cNvSpPr>
            <a:spLocks/>
          </p:cNvSpPr>
          <p:nvPr/>
        </p:nvSpPr>
        <p:spPr bwMode="auto">
          <a:xfrm rot="-5400000">
            <a:off x="876300" y="838200"/>
            <a:ext cx="152400" cy="1447800"/>
          </a:xfrm>
          <a:prstGeom prst="rightBrace">
            <a:avLst>
              <a:gd name="adj1" fmla="val 79167"/>
              <a:gd name="adj2" fmla="val 50000"/>
            </a:avLst>
          </a:prstGeom>
          <a:noFill/>
          <a:ln w="9525">
            <a:solidFill>
              <a:schemeClr val="tx1"/>
            </a:solidFill>
            <a:round/>
            <a:headEnd/>
            <a:tailEnd/>
          </a:ln>
        </p:spPr>
        <p:txBody>
          <a:bodyPr wrap="none" anchor="ctr"/>
          <a:lstStyle/>
          <a:p>
            <a:endParaRPr lang="en-US"/>
          </a:p>
        </p:txBody>
      </p:sp>
      <p:sp>
        <p:nvSpPr>
          <p:cNvPr id="18452" name="AutoShape 23"/>
          <p:cNvSpPr>
            <a:spLocks/>
          </p:cNvSpPr>
          <p:nvPr/>
        </p:nvSpPr>
        <p:spPr bwMode="auto">
          <a:xfrm rot="-5400000">
            <a:off x="3124200" y="190500"/>
            <a:ext cx="152400" cy="2743200"/>
          </a:xfrm>
          <a:prstGeom prst="rightBrace">
            <a:avLst>
              <a:gd name="adj1" fmla="val 150000"/>
              <a:gd name="adj2" fmla="val 50000"/>
            </a:avLst>
          </a:prstGeom>
          <a:noFill/>
          <a:ln w="9525">
            <a:solidFill>
              <a:schemeClr val="tx1"/>
            </a:solidFill>
            <a:round/>
            <a:headEnd/>
            <a:tailEnd/>
          </a:ln>
        </p:spPr>
        <p:txBody>
          <a:bodyPr wrap="none" anchor="ctr"/>
          <a:lstStyle/>
          <a:p>
            <a:endParaRPr lang="en-US"/>
          </a:p>
        </p:txBody>
      </p:sp>
      <p:sp>
        <p:nvSpPr>
          <p:cNvPr id="18453" name="AutoShape 24"/>
          <p:cNvSpPr>
            <a:spLocks/>
          </p:cNvSpPr>
          <p:nvPr/>
        </p:nvSpPr>
        <p:spPr bwMode="auto">
          <a:xfrm rot="-5400000">
            <a:off x="5981700" y="152400"/>
            <a:ext cx="152400" cy="2819400"/>
          </a:xfrm>
          <a:prstGeom prst="rightBrace">
            <a:avLst>
              <a:gd name="adj1" fmla="val 154167"/>
              <a:gd name="adj2" fmla="val 50000"/>
            </a:avLst>
          </a:prstGeom>
          <a:noFill/>
          <a:ln w="9525">
            <a:solidFill>
              <a:schemeClr val="tx1"/>
            </a:solidFill>
            <a:round/>
            <a:headEnd/>
            <a:tailEnd/>
          </a:ln>
        </p:spPr>
        <p:txBody>
          <a:bodyPr wrap="none" anchor="ctr"/>
          <a:lstStyle/>
          <a:p>
            <a:endParaRPr lang="en-US"/>
          </a:p>
        </p:txBody>
      </p:sp>
      <p:sp>
        <p:nvSpPr>
          <p:cNvPr id="18454" name="AutoShape 25"/>
          <p:cNvSpPr>
            <a:spLocks/>
          </p:cNvSpPr>
          <p:nvPr/>
        </p:nvSpPr>
        <p:spPr bwMode="auto">
          <a:xfrm rot="-5400000">
            <a:off x="8115300" y="914400"/>
            <a:ext cx="152400" cy="1295400"/>
          </a:xfrm>
          <a:prstGeom prst="rightBrace">
            <a:avLst>
              <a:gd name="adj1" fmla="val 70833"/>
              <a:gd name="adj2" fmla="val 50000"/>
            </a:avLst>
          </a:prstGeom>
          <a:noFill/>
          <a:ln w="9525">
            <a:solidFill>
              <a:schemeClr val="tx1"/>
            </a:solidFill>
            <a:round/>
            <a:headEnd/>
            <a:tailEnd/>
          </a:ln>
        </p:spPr>
        <p:txBody>
          <a:bodyPr wrap="none" anchor="ctr"/>
          <a:lstStyle/>
          <a:p>
            <a:endParaRPr lang="en-US"/>
          </a:p>
        </p:txBody>
      </p:sp>
      <p:sp>
        <p:nvSpPr>
          <p:cNvPr id="18455" name="Text Box 26"/>
          <p:cNvSpPr txBox="1">
            <a:spLocks noChangeArrowheads="1"/>
          </p:cNvSpPr>
          <p:nvPr/>
        </p:nvSpPr>
        <p:spPr bwMode="auto">
          <a:xfrm>
            <a:off x="152400" y="3200400"/>
            <a:ext cx="1981200" cy="304800"/>
          </a:xfrm>
          <a:prstGeom prst="rect">
            <a:avLst/>
          </a:prstGeom>
          <a:noFill/>
          <a:ln w="9525">
            <a:noFill/>
            <a:miter lim="800000"/>
            <a:headEnd/>
            <a:tailEnd/>
          </a:ln>
        </p:spPr>
        <p:txBody>
          <a:bodyPr>
            <a:spAutoFit/>
          </a:bodyPr>
          <a:lstStyle/>
          <a:p>
            <a:r>
              <a:rPr lang="en-US" sz="1400"/>
              <a:t>v</a:t>
            </a:r>
            <a:r>
              <a:rPr lang="en-US" sz="1400" baseline="-25000"/>
              <a:t>1</a:t>
            </a:r>
            <a:r>
              <a:rPr lang="en-US" sz="1400"/>
              <a:t>=</a:t>
            </a:r>
            <a:r>
              <a:rPr lang="el-GR" sz="1400">
                <a:cs typeface="Arial" charset="0"/>
              </a:rPr>
              <a:t>π</a:t>
            </a:r>
            <a:r>
              <a:rPr lang="en-US" sz="1400"/>
              <a:t>(L</a:t>
            </a:r>
            <a:r>
              <a:rPr lang="en-US" sz="1400" baseline="-25000"/>
              <a:t>1</a:t>
            </a:r>
            <a:r>
              <a:rPr lang="en-US" sz="1400"/>
              <a:t>/3)(r</a:t>
            </a:r>
            <a:r>
              <a:rPr lang="en-US" sz="1400" baseline="-25000"/>
              <a:t>1</a:t>
            </a:r>
            <a:r>
              <a:rPr lang="en-US" sz="1400" baseline="30000"/>
              <a:t>2</a:t>
            </a:r>
            <a:r>
              <a:rPr lang="en-US" sz="1400"/>
              <a:t>+r</a:t>
            </a:r>
            <a:r>
              <a:rPr lang="en-US" sz="1400" baseline="-25000"/>
              <a:t>1</a:t>
            </a:r>
            <a:r>
              <a:rPr lang="en-US" sz="1400"/>
              <a:t>r</a:t>
            </a:r>
            <a:r>
              <a:rPr lang="en-US" sz="1400" baseline="-25000"/>
              <a:t>2</a:t>
            </a:r>
            <a:r>
              <a:rPr lang="en-US" sz="1400"/>
              <a:t>+r</a:t>
            </a:r>
            <a:r>
              <a:rPr lang="en-US" sz="1400" baseline="-25000"/>
              <a:t>2</a:t>
            </a:r>
            <a:r>
              <a:rPr lang="en-US" sz="1400" baseline="30000"/>
              <a:t>2</a:t>
            </a:r>
            <a:r>
              <a:rPr lang="en-US" sz="1400"/>
              <a:t>)</a:t>
            </a:r>
          </a:p>
        </p:txBody>
      </p:sp>
      <p:sp>
        <p:nvSpPr>
          <p:cNvPr id="18456" name="Text Box 27"/>
          <p:cNvSpPr txBox="1">
            <a:spLocks noChangeArrowheads="1"/>
          </p:cNvSpPr>
          <p:nvPr/>
        </p:nvSpPr>
        <p:spPr bwMode="auto">
          <a:xfrm>
            <a:off x="2286000" y="3200400"/>
            <a:ext cx="1981200" cy="304800"/>
          </a:xfrm>
          <a:prstGeom prst="rect">
            <a:avLst/>
          </a:prstGeom>
          <a:noFill/>
          <a:ln w="9525">
            <a:noFill/>
            <a:miter lim="800000"/>
            <a:headEnd/>
            <a:tailEnd/>
          </a:ln>
        </p:spPr>
        <p:txBody>
          <a:bodyPr>
            <a:spAutoFit/>
          </a:bodyPr>
          <a:lstStyle/>
          <a:p>
            <a:r>
              <a:rPr lang="en-US" sz="1400" dirty="0"/>
              <a:t>v</a:t>
            </a:r>
            <a:r>
              <a:rPr lang="en-US" sz="1400" baseline="-25000" dirty="0"/>
              <a:t>2</a:t>
            </a:r>
            <a:r>
              <a:rPr lang="en-US" sz="1400" dirty="0"/>
              <a:t>=</a:t>
            </a:r>
            <a:r>
              <a:rPr lang="el-GR" sz="1400" dirty="0">
                <a:cs typeface="Arial" charset="0"/>
              </a:rPr>
              <a:t>π</a:t>
            </a:r>
            <a:r>
              <a:rPr lang="en-US" sz="1400" dirty="0"/>
              <a:t>(L</a:t>
            </a:r>
            <a:r>
              <a:rPr lang="en-US" sz="1400" baseline="-25000" dirty="0"/>
              <a:t>2</a:t>
            </a:r>
            <a:r>
              <a:rPr lang="en-US" sz="1400" dirty="0"/>
              <a:t>/3)(r</a:t>
            </a:r>
            <a:r>
              <a:rPr lang="en-US" sz="1400" baseline="-25000" dirty="0"/>
              <a:t>2</a:t>
            </a:r>
            <a:r>
              <a:rPr lang="en-US" sz="1400" baseline="30000" dirty="0"/>
              <a:t>2</a:t>
            </a:r>
            <a:r>
              <a:rPr lang="en-US" sz="1400" dirty="0"/>
              <a:t>+r</a:t>
            </a:r>
            <a:r>
              <a:rPr lang="en-US" sz="1400" baseline="-25000" dirty="0"/>
              <a:t>2</a:t>
            </a:r>
            <a:r>
              <a:rPr lang="en-US" sz="1400" dirty="0"/>
              <a:t>r</a:t>
            </a:r>
            <a:r>
              <a:rPr lang="en-US" sz="1400" baseline="-25000" dirty="0"/>
              <a:t>3</a:t>
            </a:r>
            <a:r>
              <a:rPr lang="en-US" sz="1400" dirty="0"/>
              <a:t>+r</a:t>
            </a:r>
            <a:r>
              <a:rPr lang="en-US" sz="1400" baseline="-25000" dirty="0"/>
              <a:t>3</a:t>
            </a:r>
            <a:r>
              <a:rPr lang="en-US" sz="1400" baseline="30000" dirty="0"/>
              <a:t>2</a:t>
            </a:r>
            <a:r>
              <a:rPr lang="en-US" sz="1400" dirty="0"/>
              <a:t>)</a:t>
            </a:r>
          </a:p>
        </p:txBody>
      </p:sp>
      <p:sp>
        <p:nvSpPr>
          <p:cNvPr id="18457" name="Text Box 28"/>
          <p:cNvSpPr txBox="1">
            <a:spLocks noChangeArrowheads="1"/>
          </p:cNvSpPr>
          <p:nvPr/>
        </p:nvSpPr>
        <p:spPr bwMode="auto">
          <a:xfrm>
            <a:off x="5105400" y="3200400"/>
            <a:ext cx="2057400" cy="304800"/>
          </a:xfrm>
          <a:prstGeom prst="rect">
            <a:avLst/>
          </a:prstGeom>
          <a:noFill/>
          <a:ln w="9525">
            <a:noFill/>
            <a:miter lim="800000"/>
            <a:headEnd/>
            <a:tailEnd/>
          </a:ln>
        </p:spPr>
        <p:txBody>
          <a:bodyPr>
            <a:spAutoFit/>
          </a:bodyPr>
          <a:lstStyle/>
          <a:p>
            <a:r>
              <a:rPr lang="en-US" sz="1400"/>
              <a:t>v</a:t>
            </a:r>
            <a:r>
              <a:rPr lang="en-US" sz="1400" baseline="-25000"/>
              <a:t>3</a:t>
            </a:r>
            <a:r>
              <a:rPr lang="en-US" sz="1400"/>
              <a:t>=</a:t>
            </a:r>
            <a:r>
              <a:rPr lang="el-GR" sz="1400">
                <a:cs typeface="Arial" charset="0"/>
              </a:rPr>
              <a:t>π</a:t>
            </a:r>
            <a:r>
              <a:rPr lang="en-US" sz="1400"/>
              <a:t>(L</a:t>
            </a:r>
            <a:r>
              <a:rPr lang="en-US" sz="1400" baseline="-25000"/>
              <a:t>3</a:t>
            </a:r>
            <a:r>
              <a:rPr lang="en-US" sz="1400"/>
              <a:t>/3)(r</a:t>
            </a:r>
            <a:r>
              <a:rPr lang="en-US" sz="1400" baseline="-25000"/>
              <a:t>3</a:t>
            </a:r>
            <a:r>
              <a:rPr lang="en-US" sz="1400" baseline="30000"/>
              <a:t>2</a:t>
            </a:r>
            <a:r>
              <a:rPr lang="en-US" sz="1400"/>
              <a:t>+r</a:t>
            </a:r>
            <a:r>
              <a:rPr lang="en-US" sz="1400" baseline="-25000"/>
              <a:t>3</a:t>
            </a:r>
            <a:r>
              <a:rPr lang="en-US" sz="1400"/>
              <a:t>r</a:t>
            </a:r>
            <a:r>
              <a:rPr lang="en-US" sz="1400" baseline="-25000"/>
              <a:t>4</a:t>
            </a:r>
            <a:r>
              <a:rPr lang="en-US" sz="1400"/>
              <a:t>+r</a:t>
            </a:r>
            <a:r>
              <a:rPr lang="en-US" sz="1400" baseline="-25000"/>
              <a:t>4</a:t>
            </a:r>
            <a:r>
              <a:rPr lang="en-US" sz="1400" baseline="30000"/>
              <a:t>2</a:t>
            </a:r>
            <a:r>
              <a:rPr lang="en-US" sz="1400"/>
              <a:t>)</a:t>
            </a:r>
          </a:p>
        </p:txBody>
      </p:sp>
      <p:sp>
        <p:nvSpPr>
          <p:cNvPr id="18458" name="Text Box 29"/>
          <p:cNvSpPr txBox="1">
            <a:spLocks noChangeArrowheads="1"/>
          </p:cNvSpPr>
          <p:nvPr/>
        </p:nvSpPr>
        <p:spPr bwMode="auto">
          <a:xfrm>
            <a:off x="7239000" y="3200400"/>
            <a:ext cx="1905000" cy="304800"/>
          </a:xfrm>
          <a:prstGeom prst="rect">
            <a:avLst/>
          </a:prstGeom>
          <a:noFill/>
          <a:ln w="9525">
            <a:noFill/>
            <a:miter lim="800000"/>
            <a:headEnd/>
            <a:tailEnd/>
          </a:ln>
        </p:spPr>
        <p:txBody>
          <a:bodyPr>
            <a:spAutoFit/>
          </a:bodyPr>
          <a:lstStyle/>
          <a:p>
            <a:r>
              <a:rPr lang="en-US" sz="1400"/>
              <a:t>v</a:t>
            </a:r>
            <a:r>
              <a:rPr lang="en-US" sz="1400" baseline="-25000"/>
              <a:t>4</a:t>
            </a:r>
            <a:r>
              <a:rPr lang="en-US" sz="1400"/>
              <a:t>=</a:t>
            </a:r>
            <a:r>
              <a:rPr lang="el-GR" sz="1400">
                <a:cs typeface="Arial" charset="0"/>
              </a:rPr>
              <a:t>π</a:t>
            </a:r>
            <a:r>
              <a:rPr lang="en-US" sz="1400"/>
              <a:t>(L</a:t>
            </a:r>
            <a:r>
              <a:rPr lang="en-US" sz="1400" baseline="-25000"/>
              <a:t>4</a:t>
            </a:r>
            <a:r>
              <a:rPr lang="en-US" sz="1400"/>
              <a:t>/3)(r</a:t>
            </a:r>
            <a:r>
              <a:rPr lang="en-US" sz="1400" baseline="-25000"/>
              <a:t>4</a:t>
            </a:r>
            <a:r>
              <a:rPr lang="en-US" sz="1400" baseline="30000"/>
              <a:t>2)</a:t>
            </a:r>
            <a:r>
              <a:rPr lang="en-US" sz="1400"/>
              <a:t>)</a:t>
            </a:r>
          </a:p>
        </p:txBody>
      </p:sp>
      <p:sp>
        <p:nvSpPr>
          <p:cNvPr id="21531" name="Text Box 31"/>
          <p:cNvSpPr txBox="1">
            <a:spLocks noChangeArrowheads="1"/>
          </p:cNvSpPr>
          <p:nvPr/>
        </p:nvSpPr>
        <p:spPr bwMode="auto">
          <a:xfrm>
            <a:off x="228600" y="3664803"/>
            <a:ext cx="6324600" cy="830997"/>
          </a:xfrm>
          <a:prstGeom prst="rect">
            <a:avLst/>
          </a:prstGeom>
          <a:noFill/>
          <a:ln w="9525">
            <a:noFill/>
            <a:miter lim="800000"/>
            <a:headEnd/>
            <a:tailEnd/>
          </a:ln>
        </p:spPr>
        <p:txBody>
          <a:bodyPr wrap="square">
            <a:spAutoFit/>
          </a:bodyPr>
          <a:lstStyle/>
          <a:p>
            <a:r>
              <a:rPr lang="en-US" sz="1600" dirty="0" smtClean="0"/>
              <a:t>Un </a:t>
            </a:r>
            <a:r>
              <a:rPr lang="en-US" sz="1600" dirty="0" err="1" smtClean="0"/>
              <a:t>poder</a:t>
            </a:r>
            <a:r>
              <a:rPr lang="en-US" sz="1600" dirty="0" smtClean="0"/>
              <a:t> </a:t>
            </a:r>
            <a:r>
              <a:rPr lang="en-US" sz="1600" dirty="0" err="1" smtClean="0"/>
              <a:t>conveniente</a:t>
            </a:r>
            <a:r>
              <a:rPr lang="en-US" sz="1600" dirty="0" smtClean="0"/>
              <a:t>…</a:t>
            </a:r>
            <a:endParaRPr lang="en-US" sz="1600" dirty="0"/>
          </a:p>
          <a:p>
            <a:endParaRPr lang="en-US" sz="1600" dirty="0"/>
          </a:p>
          <a:p>
            <a:r>
              <a:rPr lang="en-US" sz="1600" dirty="0" err="1" smtClean="0"/>
              <a:t>si</a:t>
            </a:r>
            <a:r>
              <a:rPr lang="en-US" sz="1600" dirty="0" smtClean="0"/>
              <a:t>  W=2r</a:t>
            </a:r>
            <a:r>
              <a:rPr lang="en-US" sz="1600" baseline="-25000" dirty="0" smtClean="0"/>
              <a:t>3</a:t>
            </a:r>
            <a:r>
              <a:rPr lang="en-US" sz="1600" dirty="0" smtClean="0"/>
              <a:t>  y  L=L</a:t>
            </a:r>
            <a:r>
              <a:rPr lang="en-US" sz="1600" baseline="-25000" dirty="0" smtClean="0"/>
              <a:t>1</a:t>
            </a:r>
            <a:r>
              <a:rPr lang="en-US" sz="1600" dirty="0" smtClean="0"/>
              <a:t>+L</a:t>
            </a:r>
            <a:r>
              <a:rPr lang="en-US" sz="1600" baseline="-25000" dirty="0" smtClean="0"/>
              <a:t>2</a:t>
            </a:r>
            <a:r>
              <a:rPr lang="en-US" sz="1600" dirty="0" smtClean="0"/>
              <a:t>+L</a:t>
            </a:r>
            <a:r>
              <a:rPr lang="en-US" sz="1600" baseline="-25000" dirty="0" smtClean="0"/>
              <a:t>3</a:t>
            </a:r>
            <a:r>
              <a:rPr lang="en-US" sz="1600" dirty="0" smtClean="0"/>
              <a:t>+L</a:t>
            </a:r>
            <a:r>
              <a:rPr lang="en-US" sz="1600" baseline="-25000" dirty="0" smtClean="0"/>
              <a:t>4 </a:t>
            </a:r>
            <a:r>
              <a:rPr lang="en-US" sz="1600" dirty="0" smtClean="0"/>
              <a:t>, </a:t>
            </a:r>
            <a:r>
              <a:rPr lang="en-US" sz="1600" dirty="0" err="1" smtClean="0"/>
              <a:t>entonces</a:t>
            </a:r>
            <a:r>
              <a:rPr lang="en-US" sz="1600" dirty="0" smtClean="0"/>
              <a:t> </a:t>
            </a:r>
            <a:r>
              <a:rPr lang="en-US" sz="1600" dirty="0"/>
              <a:t>V = v</a:t>
            </a:r>
            <a:r>
              <a:rPr lang="en-US" sz="1600" baseline="-25000" dirty="0"/>
              <a:t>1</a:t>
            </a:r>
            <a:r>
              <a:rPr lang="en-US" sz="1600" dirty="0"/>
              <a:t>+v</a:t>
            </a:r>
            <a:r>
              <a:rPr lang="en-US" sz="1600" baseline="-25000" dirty="0"/>
              <a:t>2</a:t>
            </a:r>
            <a:r>
              <a:rPr lang="en-US" sz="1600" dirty="0"/>
              <a:t>+v</a:t>
            </a:r>
            <a:r>
              <a:rPr lang="en-US" sz="1600" baseline="-25000" dirty="0"/>
              <a:t>3</a:t>
            </a:r>
            <a:r>
              <a:rPr lang="en-US" sz="1600" dirty="0"/>
              <a:t>+v</a:t>
            </a:r>
            <a:r>
              <a:rPr lang="en-US" sz="1600" baseline="-25000" dirty="0"/>
              <a:t>4</a:t>
            </a:r>
            <a:r>
              <a:rPr lang="en-US" sz="1600" dirty="0"/>
              <a:t> = </a:t>
            </a:r>
            <a:r>
              <a:rPr lang="en-US" sz="1600" dirty="0" smtClean="0"/>
              <a:t>W</a:t>
            </a:r>
            <a:r>
              <a:rPr lang="en-US" sz="1600" baseline="30000" dirty="0" smtClean="0"/>
              <a:t>2</a:t>
            </a:r>
            <a:r>
              <a:rPr lang="en-US" sz="1600" dirty="0" smtClean="0"/>
              <a:t>L/1.7</a:t>
            </a:r>
            <a:endParaRPr lang="en-US" sz="1600" dirty="0"/>
          </a:p>
        </p:txBody>
      </p:sp>
      <p:sp>
        <p:nvSpPr>
          <p:cNvPr id="18460" name="Oval 32"/>
          <p:cNvSpPr>
            <a:spLocks noChangeArrowheads="1"/>
          </p:cNvSpPr>
          <p:nvPr/>
        </p:nvSpPr>
        <p:spPr bwMode="auto">
          <a:xfrm>
            <a:off x="5943600" y="2514600"/>
            <a:ext cx="685800" cy="6096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61" name="Line 33"/>
          <p:cNvSpPr>
            <a:spLocks noChangeShapeType="1"/>
          </p:cNvSpPr>
          <p:nvPr/>
        </p:nvSpPr>
        <p:spPr bwMode="auto">
          <a:xfrm>
            <a:off x="5791200" y="2819400"/>
            <a:ext cx="990600" cy="0"/>
          </a:xfrm>
          <a:prstGeom prst="line">
            <a:avLst/>
          </a:prstGeom>
          <a:noFill/>
          <a:ln w="9525">
            <a:solidFill>
              <a:schemeClr val="tx1"/>
            </a:solidFill>
            <a:prstDash val="dash"/>
            <a:round/>
            <a:headEnd/>
            <a:tailEnd/>
          </a:ln>
        </p:spPr>
        <p:txBody>
          <a:bodyPr/>
          <a:lstStyle/>
          <a:p>
            <a:endParaRPr lang="en-US"/>
          </a:p>
        </p:txBody>
      </p:sp>
      <p:sp>
        <p:nvSpPr>
          <p:cNvPr id="18462" name="Line 34"/>
          <p:cNvSpPr>
            <a:spLocks noChangeShapeType="1"/>
          </p:cNvSpPr>
          <p:nvPr/>
        </p:nvSpPr>
        <p:spPr bwMode="auto">
          <a:xfrm rot="-5400000">
            <a:off x="5791200" y="2781300"/>
            <a:ext cx="990600" cy="0"/>
          </a:xfrm>
          <a:prstGeom prst="line">
            <a:avLst/>
          </a:prstGeom>
          <a:noFill/>
          <a:ln w="9525">
            <a:solidFill>
              <a:schemeClr val="tx1"/>
            </a:solidFill>
            <a:prstDash val="dash"/>
            <a:round/>
            <a:headEnd/>
            <a:tailEnd/>
          </a:ln>
        </p:spPr>
        <p:txBody>
          <a:bodyPr/>
          <a:lstStyle/>
          <a:p>
            <a:endParaRPr lang="en-US"/>
          </a:p>
        </p:txBody>
      </p:sp>
      <p:sp>
        <p:nvSpPr>
          <p:cNvPr id="18463" name="Line 35"/>
          <p:cNvSpPr>
            <a:spLocks noChangeShapeType="1"/>
          </p:cNvSpPr>
          <p:nvPr/>
        </p:nvSpPr>
        <p:spPr bwMode="auto">
          <a:xfrm flipV="1">
            <a:off x="5410200" y="2667000"/>
            <a:ext cx="838200" cy="76200"/>
          </a:xfrm>
          <a:prstGeom prst="line">
            <a:avLst/>
          </a:prstGeom>
          <a:noFill/>
          <a:ln w="9525">
            <a:solidFill>
              <a:schemeClr val="tx1"/>
            </a:solidFill>
            <a:round/>
            <a:headEnd/>
            <a:tailEnd type="triangle" w="med" len="med"/>
          </a:ln>
        </p:spPr>
        <p:txBody>
          <a:bodyPr/>
          <a:lstStyle/>
          <a:p>
            <a:endParaRPr lang="en-US"/>
          </a:p>
        </p:txBody>
      </p:sp>
      <p:sp>
        <p:nvSpPr>
          <p:cNvPr id="18464" name="Text Box 38"/>
          <p:cNvSpPr txBox="1">
            <a:spLocks noChangeArrowheads="1"/>
          </p:cNvSpPr>
          <p:nvPr/>
        </p:nvSpPr>
        <p:spPr bwMode="auto">
          <a:xfrm>
            <a:off x="228600" y="685800"/>
            <a:ext cx="4711546" cy="369332"/>
          </a:xfrm>
          <a:prstGeom prst="rect">
            <a:avLst/>
          </a:prstGeom>
          <a:noFill/>
          <a:ln w="9525">
            <a:noFill/>
            <a:miter lim="800000"/>
            <a:headEnd/>
            <a:tailEnd/>
          </a:ln>
        </p:spPr>
        <p:txBody>
          <a:bodyPr wrap="none">
            <a:spAutoFit/>
          </a:bodyPr>
          <a:lstStyle/>
          <a:p>
            <a:r>
              <a:rPr lang="en-US" dirty="0" smtClean="0"/>
              <a:t>a) </a:t>
            </a:r>
            <a:r>
              <a:rPr lang="en-US" dirty="0" err="1" smtClean="0"/>
              <a:t>Calculado</a:t>
            </a:r>
            <a:r>
              <a:rPr lang="en-US" dirty="0" smtClean="0"/>
              <a:t> el </a:t>
            </a:r>
            <a:r>
              <a:rPr lang="en-US" dirty="0" err="1" smtClean="0"/>
              <a:t>volumen</a:t>
            </a:r>
            <a:r>
              <a:rPr lang="en-US" dirty="0" smtClean="0"/>
              <a:t> de un </a:t>
            </a:r>
            <a:r>
              <a:rPr lang="en-US" dirty="0" err="1" smtClean="0"/>
              <a:t>nematodo</a:t>
            </a:r>
            <a:r>
              <a:rPr lang="en-US" dirty="0" smtClean="0"/>
              <a:t>– </a:t>
            </a:r>
            <a:endParaRPr lang="en-US" dirty="0"/>
          </a:p>
        </p:txBody>
      </p:sp>
      <p:pic>
        <p:nvPicPr>
          <p:cNvPr id="18465" name="Picture 39"/>
          <p:cNvPicPr>
            <a:picLocks noChangeAspect="1" noChangeArrowheads="1"/>
          </p:cNvPicPr>
          <p:nvPr/>
        </p:nvPicPr>
        <p:blipFill>
          <a:blip r:embed="rId2" cstate="print"/>
          <a:srcRect/>
          <a:stretch>
            <a:fillRect/>
          </a:stretch>
        </p:blipFill>
        <p:spPr bwMode="auto">
          <a:xfrm>
            <a:off x="5683250" y="76200"/>
            <a:ext cx="3308350" cy="914400"/>
          </a:xfrm>
          <a:prstGeom prst="rect">
            <a:avLst/>
          </a:prstGeom>
          <a:noFill/>
          <a:ln w="9525">
            <a:noFill/>
            <a:miter lim="800000"/>
            <a:headEnd/>
            <a:tailEnd/>
          </a:ln>
        </p:spPr>
      </p:pic>
      <p:pic>
        <p:nvPicPr>
          <p:cNvPr id="18466" name="Picture 6" descr="andrassy"/>
          <p:cNvPicPr>
            <a:picLocks noChangeAspect="1" noChangeArrowheads="1"/>
          </p:cNvPicPr>
          <p:nvPr/>
        </p:nvPicPr>
        <p:blipFill>
          <a:blip r:embed="rId3" cstate="print"/>
          <a:srcRect l="31818" r="7637"/>
          <a:stretch>
            <a:fillRect/>
          </a:stretch>
        </p:blipFill>
        <p:spPr bwMode="auto">
          <a:xfrm>
            <a:off x="7008813" y="3657600"/>
            <a:ext cx="2135187" cy="3200400"/>
          </a:xfrm>
          <a:prstGeom prst="rect">
            <a:avLst/>
          </a:prstGeom>
          <a:noFill/>
          <a:ln w="9525">
            <a:noFill/>
            <a:miter lim="800000"/>
            <a:headEnd/>
            <a:tailEnd/>
          </a:ln>
        </p:spPr>
      </p:pic>
      <p:sp>
        <p:nvSpPr>
          <p:cNvPr id="38" name="TextBox 37"/>
          <p:cNvSpPr txBox="1">
            <a:spLocks noChangeArrowheads="1"/>
          </p:cNvSpPr>
          <p:nvPr/>
        </p:nvSpPr>
        <p:spPr bwMode="auto">
          <a:xfrm>
            <a:off x="1371600" y="5486400"/>
            <a:ext cx="4724400" cy="1200329"/>
          </a:xfrm>
          <a:prstGeom prst="rect">
            <a:avLst/>
          </a:prstGeom>
          <a:solidFill>
            <a:srgbClr val="FFC000"/>
          </a:solidFill>
          <a:ln w="9525">
            <a:solidFill>
              <a:srgbClr val="002060"/>
            </a:solidFill>
            <a:miter lim="800000"/>
            <a:headEnd/>
            <a:tailEnd/>
          </a:ln>
        </p:spPr>
        <p:txBody>
          <a:bodyPr wrap="square">
            <a:spAutoFit/>
          </a:bodyPr>
          <a:lstStyle/>
          <a:p>
            <a:r>
              <a:rPr lang="en-US" dirty="0" err="1" smtClean="0"/>
              <a:t>Entonces</a:t>
            </a:r>
            <a:r>
              <a:rPr lang="en-US" dirty="0" smtClean="0"/>
              <a:t>, </a:t>
            </a:r>
            <a:r>
              <a:rPr lang="en-US" dirty="0" err="1" smtClean="0"/>
              <a:t>Masa</a:t>
            </a:r>
            <a:r>
              <a:rPr lang="en-US" dirty="0" smtClean="0"/>
              <a:t> = </a:t>
            </a:r>
            <a:r>
              <a:rPr lang="en-US" dirty="0" err="1" smtClean="0"/>
              <a:t>Volumen</a:t>
            </a:r>
            <a:r>
              <a:rPr lang="en-US" dirty="0" smtClean="0"/>
              <a:t> x </a:t>
            </a:r>
            <a:r>
              <a:rPr lang="en-US" dirty="0" err="1" smtClean="0"/>
              <a:t>Densidad</a:t>
            </a:r>
            <a:r>
              <a:rPr lang="en-US" dirty="0" smtClean="0"/>
              <a:t>:</a:t>
            </a:r>
          </a:p>
          <a:p>
            <a:r>
              <a:rPr lang="en-US" dirty="0" err="1" smtClean="0"/>
              <a:t>Masa</a:t>
            </a:r>
            <a:r>
              <a:rPr lang="en-US" dirty="0" smtClean="0"/>
              <a:t> = W</a:t>
            </a:r>
            <a:r>
              <a:rPr lang="en-US" baseline="30000" dirty="0" smtClean="0"/>
              <a:t>2</a:t>
            </a:r>
            <a:r>
              <a:rPr lang="en-US" dirty="0" smtClean="0"/>
              <a:t>L </a:t>
            </a:r>
            <a:r>
              <a:rPr lang="en-US" dirty="0"/>
              <a:t>x 1.084/(1.7 x 10</a:t>
            </a:r>
            <a:r>
              <a:rPr lang="en-US" baseline="30000" dirty="0"/>
              <a:t>6</a:t>
            </a:r>
            <a:r>
              <a:rPr lang="en-US" dirty="0"/>
              <a:t>) </a:t>
            </a:r>
            <a:r>
              <a:rPr lang="el-GR" dirty="0">
                <a:cs typeface="Arial" charset="0"/>
              </a:rPr>
              <a:t>μ</a:t>
            </a:r>
            <a:r>
              <a:rPr lang="en-US" dirty="0" smtClean="0">
                <a:cs typeface="Arial" charset="0"/>
              </a:rPr>
              <a:t>g</a:t>
            </a:r>
          </a:p>
          <a:p>
            <a:r>
              <a:rPr lang="en-US" dirty="0" smtClean="0">
                <a:cs typeface="Arial" charset="0"/>
              </a:rPr>
              <a:t>		o</a:t>
            </a:r>
          </a:p>
          <a:p>
            <a:r>
              <a:rPr lang="en-US" dirty="0" err="1" smtClean="0"/>
              <a:t>Masa</a:t>
            </a:r>
            <a:r>
              <a:rPr lang="en-US" dirty="0" smtClean="0"/>
              <a:t> = 0.116 x W</a:t>
            </a:r>
            <a:r>
              <a:rPr lang="en-US" baseline="30000" dirty="0" smtClean="0"/>
              <a:t>2</a:t>
            </a:r>
            <a:r>
              <a:rPr lang="en-US" dirty="0" smtClean="0"/>
              <a:t>(L+3.5W) x 1.084/10</a:t>
            </a:r>
            <a:r>
              <a:rPr lang="en-US" baseline="30000" dirty="0" smtClean="0"/>
              <a:t>6</a:t>
            </a:r>
            <a:r>
              <a:rPr lang="en-US" dirty="0" smtClean="0"/>
              <a:t> </a:t>
            </a:r>
            <a:r>
              <a:rPr lang="el-GR" dirty="0" smtClean="0">
                <a:cs typeface="Arial" charset="0"/>
              </a:rPr>
              <a:t>μ</a:t>
            </a:r>
            <a:r>
              <a:rPr lang="en-US" dirty="0" smtClean="0">
                <a:cs typeface="Arial" charset="0"/>
              </a:rPr>
              <a:t>g</a:t>
            </a:r>
            <a:endParaRPr lang="en-US" dirty="0"/>
          </a:p>
        </p:txBody>
      </p:sp>
      <p:sp>
        <p:nvSpPr>
          <p:cNvPr id="37" name="Rectangle 36"/>
          <p:cNvSpPr/>
          <p:nvPr/>
        </p:nvSpPr>
        <p:spPr>
          <a:xfrm>
            <a:off x="228600" y="304800"/>
            <a:ext cx="2155334" cy="369332"/>
          </a:xfrm>
          <a:prstGeom prst="rect">
            <a:avLst/>
          </a:prstGeom>
        </p:spPr>
        <p:txBody>
          <a:bodyPr wrap="none">
            <a:spAutoFit/>
          </a:bodyPr>
          <a:lstStyle/>
          <a:p>
            <a:r>
              <a:rPr lang="en-US" dirty="0" smtClean="0"/>
              <a:t>per Andr</a:t>
            </a:r>
            <a:r>
              <a:rPr lang="en-US" dirty="0" smtClean="0">
                <a:cs typeface="Arial" charset="0"/>
              </a:rPr>
              <a:t>á</a:t>
            </a:r>
            <a:r>
              <a:rPr lang="en-US" dirty="0" smtClean="0"/>
              <a:t>ssy, 1956</a:t>
            </a:r>
            <a:endParaRPr lang="en-US" dirty="0"/>
          </a:p>
        </p:txBody>
      </p:sp>
      <p:sp>
        <p:nvSpPr>
          <p:cNvPr id="39" name="TextBox 38"/>
          <p:cNvSpPr txBox="1"/>
          <p:nvPr/>
        </p:nvSpPr>
        <p:spPr>
          <a:xfrm>
            <a:off x="228600" y="4724400"/>
            <a:ext cx="6095900" cy="646331"/>
          </a:xfrm>
          <a:prstGeom prst="rect">
            <a:avLst/>
          </a:prstGeom>
          <a:noFill/>
        </p:spPr>
        <p:txBody>
          <a:bodyPr wrap="none" rtlCol="0">
            <a:spAutoFit/>
          </a:bodyPr>
          <a:lstStyle/>
          <a:p>
            <a:r>
              <a:rPr lang="en-US" dirty="0" smtClean="0"/>
              <a:t>b) </a:t>
            </a:r>
            <a:r>
              <a:rPr lang="en-US" dirty="0" err="1" smtClean="0"/>
              <a:t>Averiguarado</a:t>
            </a:r>
            <a:r>
              <a:rPr lang="en-US" dirty="0" smtClean="0"/>
              <a:t> la </a:t>
            </a:r>
            <a:r>
              <a:rPr lang="en-US" dirty="0" err="1" smtClean="0"/>
              <a:t>densidad</a:t>
            </a:r>
            <a:r>
              <a:rPr lang="en-US" dirty="0" smtClean="0"/>
              <a:t>  (g/</a:t>
            </a:r>
            <a:r>
              <a:rPr lang="en-US" dirty="0" err="1" smtClean="0"/>
              <a:t>mL</a:t>
            </a:r>
            <a:r>
              <a:rPr lang="en-US" dirty="0" smtClean="0"/>
              <a:t>) </a:t>
            </a:r>
            <a:r>
              <a:rPr lang="en-US" dirty="0" err="1" smtClean="0"/>
              <a:t>como</a:t>
            </a:r>
            <a:r>
              <a:rPr lang="en-US" dirty="0" smtClean="0"/>
              <a:t> </a:t>
            </a:r>
            <a:r>
              <a:rPr lang="en-US" dirty="0" err="1" smtClean="0"/>
              <a:t>liquidos</a:t>
            </a:r>
            <a:r>
              <a:rPr lang="en-US" dirty="0" smtClean="0"/>
              <a:t> en </a:t>
            </a:r>
            <a:r>
              <a:rPr lang="en-US" dirty="0" err="1" smtClean="0"/>
              <a:t>que</a:t>
            </a:r>
            <a:r>
              <a:rPr lang="en-US" dirty="0" smtClean="0"/>
              <a:t> </a:t>
            </a:r>
            <a:r>
              <a:rPr lang="en-US" dirty="0" err="1" smtClean="0"/>
              <a:t>ellos</a:t>
            </a:r>
            <a:endParaRPr lang="en-US" dirty="0" smtClean="0"/>
          </a:p>
          <a:p>
            <a:r>
              <a:rPr lang="en-US" dirty="0" smtClean="0"/>
              <a:t>		</a:t>
            </a:r>
            <a:r>
              <a:rPr lang="en-US" dirty="0" err="1" smtClean="0"/>
              <a:t>flotan</a:t>
            </a:r>
            <a:r>
              <a:rPr lang="en-US" dirty="0" smtClean="0"/>
              <a:t> a un </a:t>
            </a:r>
            <a:r>
              <a:rPr lang="en-US" dirty="0" err="1" smtClean="0"/>
              <a:t>nivel</a:t>
            </a:r>
            <a:r>
              <a:rPr lang="en-US" dirty="0" smtClean="0"/>
              <a:t> </a:t>
            </a:r>
            <a:r>
              <a:rPr lang="en-US" dirty="0" err="1" smtClean="0"/>
              <a:t>constante</a:t>
            </a:r>
            <a:r>
              <a:rPr lang="en-US" dirty="0" smtClean="0"/>
              <a:t> =1.084</a:t>
            </a:r>
            <a:endParaRPr lang="en-US" dirty="0"/>
          </a:p>
        </p:txBody>
      </p:sp>
    </p:spTree>
    <p:extLst>
      <p:ext uri="{BB962C8B-B14F-4D97-AF65-F5344CB8AC3E}">
        <p14:creationId xmlns:p14="http://schemas.microsoft.com/office/powerpoint/2010/main" val="19617521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0"/>
            <a:ext cx="8229600" cy="1143000"/>
          </a:xfrm>
        </p:spPr>
        <p:txBody>
          <a:bodyPr/>
          <a:lstStyle/>
          <a:p>
            <a:pPr algn="l" eaLnBrk="1" hangingPunct="1"/>
            <a:r>
              <a:rPr lang="en-US" sz="2000" dirty="0" err="1" smtClean="0">
                <a:latin typeface="Arial" charset="0"/>
                <a:cs typeface="Arial" charset="0"/>
              </a:rPr>
              <a:t>Actividad</a:t>
            </a:r>
            <a:r>
              <a:rPr lang="en-US" sz="2000" dirty="0" smtClean="0">
                <a:latin typeface="Arial" charset="0"/>
                <a:cs typeface="Arial" charset="0"/>
              </a:rPr>
              <a:t> </a:t>
            </a:r>
            <a:r>
              <a:rPr lang="en-US" sz="2000" dirty="0" err="1" smtClean="0">
                <a:latin typeface="Arial" charset="0"/>
                <a:cs typeface="Arial" charset="0"/>
              </a:rPr>
              <a:t>Metabólica</a:t>
            </a:r>
            <a:endParaRPr lang="en-US" sz="2000" dirty="0" smtClean="0">
              <a:latin typeface="Arial" charset="0"/>
              <a:cs typeface="Arial" charset="0"/>
            </a:endParaRPr>
          </a:p>
        </p:txBody>
      </p:sp>
      <p:sp>
        <p:nvSpPr>
          <p:cNvPr id="19459" name="Rectangle 3"/>
          <p:cNvSpPr>
            <a:spLocks noGrp="1" noChangeArrowheads="1"/>
          </p:cNvSpPr>
          <p:nvPr>
            <p:ph type="body" idx="1"/>
          </p:nvPr>
        </p:nvSpPr>
        <p:spPr>
          <a:xfrm>
            <a:off x="228600" y="914400"/>
            <a:ext cx="8458200" cy="2362200"/>
          </a:xfrm>
        </p:spPr>
        <p:txBody>
          <a:bodyPr/>
          <a:lstStyle/>
          <a:p>
            <a:pPr eaLnBrk="1" hangingPunct="1"/>
            <a:r>
              <a:rPr lang="en-US" sz="2000" dirty="0" smtClean="0">
                <a:latin typeface="Arial" charset="0"/>
                <a:cs typeface="Arial" charset="0"/>
              </a:rPr>
              <a:t>La </a:t>
            </a:r>
            <a:r>
              <a:rPr lang="en-US" sz="2000" dirty="0" err="1" smtClean="0">
                <a:latin typeface="Arial" charset="0"/>
                <a:cs typeface="Arial" charset="0"/>
              </a:rPr>
              <a:t>relación</a:t>
            </a:r>
            <a:r>
              <a:rPr lang="en-US" sz="2000" dirty="0" smtClean="0">
                <a:latin typeface="Arial" charset="0"/>
                <a:cs typeface="Arial" charset="0"/>
              </a:rPr>
              <a:t> de </a:t>
            </a:r>
            <a:r>
              <a:rPr lang="en-US" sz="2000" dirty="0" err="1" smtClean="0">
                <a:latin typeface="Arial" charset="0"/>
                <a:cs typeface="Arial" charset="0"/>
              </a:rPr>
              <a:t>metabólismo</a:t>
            </a:r>
            <a:r>
              <a:rPr lang="en-US" sz="2000" dirty="0" smtClean="0">
                <a:latin typeface="Arial" charset="0"/>
                <a:cs typeface="Arial" charset="0"/>
              </a:rPr>
              <a:t> </a:t>
            </a:r>
            <a:r>
              <a:rPr lang="en-US" altLang="ja-JP" sz="2000" dirty="0" smtClean="0">
                <a:latin typeface="Arial" charset="0"/>
                <a:cs typeface="Arial" charset="0"/>
              </a:rPr>
              <a:t>basal y masa de </a:t>
            </a:r>
            <a:r>
              <a:rPr lang="en-US" altLang="ja-JP" sz="2000" dirty="0" err="1" smtClean="0">
                <a:latin typeface="Arial" charset="0"/>
                <a:cs typeface="Arial" charset="0"/>
              </a:rPr>
              <a:t>cuerpo</a:t>
            </a:r>
            <a:r>
              <a:rPr lang="en-US" altLang="ja-JP" sz="2000" dirty="0" smtClean="0">
                <a:latin typeface="Arial" charset="0"/>
                <a:cs typeface="Arial" charset="0"/>
              </a:rPr>
              <a:t>: 						R = c M</a:t>
            </a:r>
            <a:r>
              <a:rPr lang="en-US" altLang="ja-JP" sz="2000" baseline="30000" dirty="0" smtClean="0">
                <a:latin typeface="Arial" charset="0"/>
                <a:cs typeface="Arial" charset="0"/>
              </a:rPr>
              <a:t>0.75</a:t>
            </a:r>
          </a:p>
          <a:p>
            <a:pPr eaLnBrk="1" hangingPunct="1"/>
            <a:r>
              <a:rPr lang="en-US" altLang="ja-JP" sz="2000" dirty="0" smtClean="0">
                <a:latin typeface="Arial" charset="0"/>
                <a:cs typeface="Arial" charset="0"/>
              </a:rPr>
              <a:t>Si </a:t>
            </a:r>
            <a:r>
              <a:rPr lang="en-US" altLang="ja-JP" sz="2000" dirty="0" err="1" smtClean="0">
                <a:latin typeface="Arial" charset="0"/>
                <a:cs typeface="Arial" charset="0"/>
              </a:rPr>
              <a:t>biomasa</a:t>
            </a:r>
            <a:r>
              <a:rPr lang="en-US" altLang="ja-JP" sz="2000" dirty="0" smtClean="0">
                <a:latin typeface="Arial" charset="0"/>
                <a:cs typeface="Arial" charset="0"/>
              </a:rPr>
              <a:t> del taxon = </a:t>
            </a:r>
            <a:r>
              <a:rPr lang="en-US" altLang="ja-JP" sz="2000" dirty="0" err="1" smtClean="0">
                <a:latin typeface="Arial" charset="0"/>
                <a:cs typeface="Arial" charset="0"/>
              </a:rPr>
              <a:t>N</a:t>
            </a:r>
            <a:r>
              <a:rPr lang="en-US" altLang="ja-JP" sz="2000" baseline="-25000" dirty="0" err="1" smtClean="0">
                <a:latin typeface="Arial" charset="0"/>
                <a:cs typeface="Arial" charset="0"/>
              </a:rPr>
              <a:t>t</a:t>
            </a:r>
            <a:r>
              <a:rPr lang="en-US" altLang="ja-JP" sz="2000" dirty="0" smtClean="0">
                <a:latin typeface="Arial" charset="0"/>
                <a:cs typeface="Arial" charset="0"/>
              </a:rPr>
              <a:t> M</a:t>
            </a:r>
            <a:r>
              <a:rPr lang="en-US" altLang="ja-JP" sz="2000" baseline="-25000" dirty="0" smtClean="0">
                <a:latin typeface="Arial" charset="0"/>
                <a:cs typeface="Arial" charset="0"/>
              </a:rPr>
              <a:t>t</a:t>
            </a:r>
          </a:p>
          <a:p>
            <a:pPr eaLnBrk="1" hangingPunct="1">
              <a:buFontTx/>
              <a:buNone/>
            </a:pPr>
            <a:r>
              <a:rPr lang="en-US" altLang="ja-JP" sz="2000" dirty="0" smtClean="0">
                <a:latin typeface="Arial" charset="0"/>
                <a:cs typeface="Arial" charset="0"/>
              </a:rPr>
              <a:t>		</a:t>
            </a:r>
            <a:r>
              <a:rPr lang="en-US" altLang="ja-JP" sz="2000" dirty="0" err="1" smtClean="0">
                <a:latin typeface="Arial" charset="0"/>
                <a:cs typeface="Arial" charset="0"/>
              </a:rPr>
              <a:t>entonces</a:t>
            </a:r>
            <a:r>
              <a:rPr lang="en-US" altLang="ja-JP" sz="2000" dirty="0" smtClean="0">
                <a:latin typeface="Arial" charset="0"/>
                <a:cs typeface="Arial" charset="0"/>
              </a:rPr>
              <a:t>, </a:t>
            </a:r>
            <a:r>
              <a:rPr lang="en-US" altLang="ja-JP" sz="2000" dirty="0" err="1" smtClean="0">
                <a:latin typeface="Arial" charset="0"/>
                <a:cs typeface="Arial" charset="0"/>
              </a:rPr>
              <a:t>respiración</a:t>
            </a:r>
            <a:r>
              <a:rPr lang="en-US" altLang="ja-JP" sz="2000" dirty="0" smtClean="0">
                <a:latin typeface="Arial" charset="0"/>
                <a:cs typeface="Arial" charset="0"/>
              </a:rPr>
              <a:t> de taxon: 	</a:t>
            </a:r>
            <a:r>
              <a:rPr lang="en-US" altLang="ja-JP" sz="2000" dirty="0" err="1" smtClean="0">
                <a:latin typeface="Arial" charset="0"/>
                <a:cs typeface="Arial" charset="0"/>
              </a:rPr>
              <a:t>R</a:t>
            </a:r>
            <a:r>
              <a:rPr lang="en-US" altLang="ja-JP" sz="2000" baseline="-25000" dirty="0" err="1" smtClean="0">
                <a:latin typeface="Arial" charset="0"/>
                <a:cs typeface="Arial" charset="0"/>
              </a:rPr>
              <a:t>t</a:t>
            </a:r>
            <a:r>
              <a:rPr lang="en-US" altLang="ja-JP" sz="2000" baseline="-25000" dirty="0" smtClean="0">
                <a:latin typeface="Arial" charset="0"/>
                <a:cs typeface="Arial" charset="0"/>
              </a:rPr>
              <a:t> </a:t>
            </a:r>
            <a:r>
              <a:rPr lang="en-US" altLang="ja-JP" sz="2000" dirty="0" smtClean="0">
                <a:latin typeface="Arial" charset="0"/>
                <a:cs typeface="Arial" charset="0"/>
              </a:rPr>
              <a:t>= </a:t>
            </a:r>
            <a:r>
              <a:rPr lang="en-US" sz="2000" dirty="0" err="1" smtClean="0">
                <a:latin typeface="Arial" charset="0"/>
                <a:cs typeface="Arial" charset="0"/>
              </a:rPr>
              <a:t>N</a:t>
            </a:r>
            <a:r>
              <a:rPr lang="en-US" altLang="ja-JP" sz="2000" baseline="-25000" dirty="0" err="1" smtClean="0">
                <a:latin typeface="Arial" charset="0"/>
              </a:rPr>
              <a:t>t</a:t>
            </a:r>
            <a:r>
              <a:rPr lang="en-US" altLang="ja-JP" sz="2000" baseline="-25000" dirty="0" smtClean="0">
                <a:latin typeface="Arial" charset="0"/>
              </a:rPr>
              <a:t> </a:t>
            </a:r>
            <a:r>
              <a:rPr lang="en-US" sz="2000" dirty="0" smtClean="0">
                <a:latin typeface="Arial" charset="0"/>
                <a:cs typeface="Arial" charset="0"/>
              </a:rPr>
              <a:t>M</a:t>
            </a:r>
            <a:r>
              <a:rPr lang="en-US" altLang="ja-JP" sz="2000" baseline="-25000" dirty="0" smtClean="0">
                <a:latin typeface="Arial" charset="0"/>
              </a:rPr>
              <a:t>t</a:t>
            </a:r>
            <a:r>
              <a:rPr lang="en-US" altLang="ja-JP" sz="2000" baseline="30000" dirty="0" smtClean="0">
                <a:latin typeface="Arial" charset="0"/>
              </a:rPr>
              <a:t>0.75</a:t>
            </a:r>
            <a:endParaRPr lang="en-US" sz="2000" baseline="30000" dirty="0" smtClean="0">
              <a:latin typeface="Arial" charset="0"/>
              <a:cs typeface="Arial" charset="0"/>
            </a:endParaRPr>
          </a:p>
        </p:txBody>
      </p:sp>
      <p:sp>
        <p:nvSpPr>
          <p:cNvPr id="19460" name="Text Box 4"/>
          <p:cNvSpPr txBox="1">
            <a:spLocks noChangeArrowheads="1"/>
          </p:cNvSpPr>
          <p:nvPr/>
        </p:nvSpPr>
        <p:spPr bwMode="auto">
          <a:xfrm>
            <a:off x="7908925" y="4760913"/>
            <a:ext cx="184150" cy="366712"/>
          </a:xfrm>
          <a:prstGeom prst="rect">
            <a:avLst/>
          </a:prstGeom>
          <a:noFill/>
          <a:ln w="9525">
            <a:noFill/>
            <a:miter lim="800000"/>
            <a:headEnd/>
            <a:tailEnd/>
          </a:ln>
        </p:spPr>
        <p:txBody>
          <a:bodyPr wrap="none">
            <a:spAutoFit/>
          </a:bodyPr>
          <a:lstStyle/>
          <a:p>
            <a:endParaRPr lang="en-US"/>
          </a:p>
        </p:txBody>
      </p:sp>
      <p:sp>
        <p:nvSpPr>
          <p:cNvPr id="19461" name="Rectangle 5"/>
          <p:cNvSpPr>
            <a:spLocks noChangeArrowheads="1"/>
          </p:cNvSpPr>
          <p:nvPr/>
        </p:nvSpPr>
        <p:spPr bwMode="auto">
          <a:xfrm>
            <a:off x="228600" y="2514600"/>
            <a:ext cx="8915400" cy="1524000"/>
          </a:xfrm>
          <a:prstGeom prst="rect">
            <a:avLst/>
          </a:prstGeom>
          <a:noFill/>
          <a:ln w="9525">
            <a:noFill/>
            <a:miter lim="800000"/>
            <a:headEnd/>
            <a:tailEnd/>
          </a:ln>
        </p:spPr>
        <p:txBody>
          <a:bodyPr/>
          <a:lstStyle/>
          <a:p>
            <a:pPr marL="342900" indent="-342900">
              <a:spcBef>
                <a:spcPct val="20000"/>
              </a:spcBef>
            </a:pPr>
            <a:r>
              <a:rPr lang="en-US" sz="2000" dirty="0" smtClean="0"/>
              <a:t>    </a:t>
            </a:r>
            <a:r>
              <a:rPr lang="en-US" sz="2000" dirty="0" err="1" smtClean="0"/>
              <a:t>Ajuste</a:t>
            </a:r>
            <a:r>
              <a:rPr lang="en-US" sz="2000" dirty="0" smtClean="0"/>
              <a:t> de </a:t>
            </a:r>
            <a:r>
              <a:rPr lang="en-US" sz="2000" dirty="0" err="1" smtClean="0"/>
              <a:t>produción</a:t>
            </a:r>
            <a:r>
              <a:rPr lang="en-US" sz="2000" dirty="0" smtClean="0"/>
              <a:t> </a:t>
            </a:r>
            <a:r>
              <a:rPr lang="en-US" sz="2000" dirty="0" err="1" smtClean="0"/>
              <a:t>para</a:t>
            </a:r>
            <a:r>
              <a:rPr lang="en-US" sz="2000" dirty="0" smtClean="0"/>
              <a:t> </a:t>
            </a:r>
            <a:r>
              <a:rPr lang="en-US" sz="2000" dirty="0" err="1" smtClean="0"/>
              <a:t>razón</a:t>
            </a:r>
            <a:r>
              <a:rPr lang="en-US" sz="2000" dirty="0" smtClean="0"/>
              <a:t> de </a:t>
            </a:r>
            <a:r>
              <a:rPr lang="en-US" sz="2000" dirty="0" err="1" smtClean="0"/>
              <a:t>crecimento</a:t>
            </a:r>
            <a:r>
              <a:rPr lang="en-US" sz="2000" dirty="0" smtClean="0"/>
              <a:t> y </a:t>
            </a:r>
            <a:r>
              <a:rPr lang="en-US" sz="2000" dirty="0" err="1" smtClean="0"/>
              <a:t>ciclo</a:t>
            </a:r>
            <a:r>
              <a:rPr lang="en-US" sz="2000" dirty="0" smtClean="0"/>
              <a:t> de </a:t>
            </a:r>
            <a:r>
              <a:rPr lang="en-US" sz="2000" dirty="0" err="1" smtClean="0"/>
              <a:t>vida</a:t>
            </a:r>
            <a:endParaRPr lang="en-US" sz="2000" dirty="0"/>
          </a:p>
          <a:p>
            <a:pPr marL="342900" indent="-342900">
              <a:spcBef>
                <a:spcPct val="20000"/>
              </a:spcBef>
            </a:pPr>
            <a:r>
              <a:rPr lang="en-US" sz="2400" dirty="0"/>
              <a:t>	</a:t>
            </a:r>
            <a:r>
              <a:rPr lang="en-US" sz="2000" dirty="0" err="1" smtClean="0"/>
              <a:t>Usamos</a:t>
            </a:r>
            <a:r>
              <a:rPr lang="en-US" sz="2000" dirty="0" smtClean="0"/>
              <a:t> el </a:t>
            </a:r>
            <a:r>
              <a:rPr lang="en-US" sz="2000" dirty="0" err="1" smtClean="0"/>
              <a:t>relación</a:t>
            </a:r>
            <a:r>
              <a:rPr lang="en-US" sz="2000" dirty="0" smtClean="0"/>
              <a:t> entre largo de </a:t>
            </a:r>
            <a:r>
              <a:rPr lang="en-US" sz="2000" dirty="0" err="1" smtClean="0"/>
              <a:t>ciclo</a:t>
            </a:r>
            <a:r>
              <a:rPr lang="en-US" sz="2000" dirty="0" smtClean="0"/>
              <a:t> del </a:t>
            </a:r>
            <a:r>
              <a:rPr lang="en-US" sz="2000" dirty="0" err="1" smtClean="0"/>
              <a:t>vida</a:t>
            </a:r>
            <a:r>
              <a:rPr lang="en-US" sz="2000" dirty="0" smtClean="0"/>
              <a:t> y valor cp </a:t>
            </a:r>
            <a:r>
              <a:rPr lang="en-US" sz="2000" dirty="0"/>
              <a:t>– per Bongers, </a:t>
            </a:r>
            <a:r>
              <a:rPr lang="en-US" sz="2000" dirty="0" smtClean="0"/>
              <a:t>								            1990</a:t>
            </a:r>
            <a:endParaRPr lang="en-US" sz="2000" baseline="30000" dirty="0"/>
          </a:p>
        </p:txBody>
      </p:sp>
      <p:grpSp>
        <p:nvGrpSpPr>
          <p:cNvPr id="2" name="Group 10"/>
          <p:cNvGrpSpPr/>
          <p:nvPr/>
        </p:nvGrpSpPr>
        <p:grpSpPr>
          <a:xfrm>
            <a:off x="4648200" y="3581400"/>
            <a:ext cx="4343400" cy="1600200"/>
            <a:chOff x="4495800" y="3581400"/>
            <a:chExt cx="4343400" cy="1600200"/>
          </a:xfrm>
        </p:grpSpPr>
        <p:sp>
          <p:nvSpPr>
            <p:cNvPr id="7" name="Rectangle 3"/>
            <p:cNvSpPr txBox="1">
              <a:spLocks noChangeArrowheads="1"/>
            </p:cNvSpPr>
            <p:nvPr/>
          </p:nvSpPr>
          <p:spPr bwMode="auto">
            <a:xfrm>
              <a:off x="4495800" y="3962400"/>
              <a:ext cx="4343400" cy="1219200"/>
            </a:xfrm>
            <a:prstGeom prst="rect">
              <a:avLst/>
            </a:prstGeom>
            <a:solidFill>
              <a:schemeClr val="bg2">
                <a:lumMod val="75000"/>
              </a:schemeClr>
            </a:solidFill>
            <a:ln w="9525">
              <a:noFill/>
              <a:miter lim="800000"/>
              <a:headEnd/>
              <a:tailEnd/>
            </a:ln>
          </p:spPr>
          <p:txBody>
            <a:bodyPr vert="horz" wrap="square" lIns="91440" tIns="45720" rIns="91440" bIns="45720" numCol="1" anchor="t" anchorCtr="0" compatLnSpc="1">
              <a:prstTxWarp prst="textNoShape">
                <a:avLst/>
              </a:prstTxWarp>
            </a:bodyPr>
            <a:lstStyle/>
            <a:p>
              <a:pPr marL="329184" lvl="0" indent="-329184">
                <a:spcBef>
                  <a:spcPct val="20000"/>
                </a:spcBef>
                <a:buFont typeface="Arial" pitchFamily="34" charset="0"/>
                <a:buChar char="•"/>
                <a:defRPr/>
              </a:pPr>
              <a:r>
                <a:rPr kumimoji="0" lang="en-US" sz="2000" b="0" i="0" u="none" strike="noStrike" kern="1200" cap="none" spc="0" normalizeH="0" baseline="0" noProof="0" dirty="0" err="1" smtClean="0">
                  <a:ln>
                    <a:noFill/>
                  </a:ln>
                  <a:solidFill>
                    <a:schemeClr val="tx1"/>
                  </a:solidFill>
                  <a:effectLst/>
                  <a:uLnTx/>
                  <a:uFillTx/>
                  <a:cs typeface="Arial" pitchFamily="34" charset="0"/>
                </a:rPr>
                <a:t>Normalizar</a:t>
              </a:r>
              <a:r>
                <a:rPr kumimoji="0" lang="en-US" sz="2000" b="0" i="0" u="none" strike="noStrike" kern="1200" cap="none" spc="0" normalizeH="0" baseline="0" noProof="0" dirty="0" smtClean="0">
                  <a:ln>
                    <a:noFill/>
                  </a:ln>
                  <a:solidFill>
                    <a:schemeClr val="tx1"/>
                  </a:solidFill>
                  <a:effectLst/>
                  <a:uLnTx/>
                  <a:uFillTx/>
                  <a:cs typeface="Arial" pitchFamily="34" charset="0"/>
                </a:rPr>
                <a:t> en </a:t>
              </a:r>
              <a:r>
                <a:rPr lang="en-US" sz="2000" dirty="0" err="1" smtClean="0"/>
                <a:t>relación</a:t>
              </a:r>
              <a:r>
                <a:rPr lang="en-US" sz="2000" dirty="0" smtClean="0"/>
                <a:t> de largo de </a:t>
              </a:r>
              <a:r>
                <a:rPr lang="en-US" sz="2000" dirty="0" err="1" smtClean="0"/>
                <a:t>ciclo</a:t>
              </a:r>
              <a:r>
                <a:rPr lang="en-US" sz="2000" dirty="0" smtClean="0"/>
                <a:t> del </a:t>
              </a:r>
              <a:r>
                <a:rPr lang="en-US" sz="2000" dirty="0" err="1" smtClean="0"/>
                <a:t>vida</a:t>
              </a:r>
              <a:r>
                <a:rPr lang="en-US" sz="2000" dirty="0" smtClean="0"/>
                <a:t> </a:t>
              </a:r>
              <a:r>
                <a:rPr kumimoji="0" lang="en-US" sz="2000" b="0" i="0" u="none" strike="noStrike" kern="1200" cap="none" spc="0" normalizeH="0" baseline="0" noProof="0" dirty="0" smtClean="0">
                  <a:ln>
                    <a:noFill/>
                  </a:ln>
                  <a:solidFill>
                    <a:schemeClr val="tx1"/>
                  </a:solidFill>
                  <a:effectLst/>
                  <a:uLnTx/>
                  <a:uFillTx/>
                  <a:cs typeface="Arial" pitchFamily="34" charset="0"/>
                </a:rPr>
                <a:t>:</a:t>
              </a:r>
              <a:endParaRPr lang="en-US" sz="2000" dirty="0" smtClean="0">
                <a:cs typeface="Arial" pitchFamily="34" charset="0"/>
              </a:endParaRPr>
            </a:p>
            <a:p>
              <a:pPr marL="329184" marR="0" lvl="0" indent="-609600" algn="l" defTabSz="914400" rtl="0" eaLnBrk="1" fontAlgn="base" latinLnBrk="0" hangingPunct="1">
                <a:spcBef>
                  <a:spcPct val="20000"/>
                </a:spcBef>
                <a:spcAft>
                  <a:spcPct val="0"/>
                </a:spcAft>
                <a:buClrTx/>
                <a:buSzTx/>
                <a:tabLst/>
                <a:defRPr/>
              </a:pPr>
              <a:r>
                <a:rPr kumimoji="0" lang="en-US" altLang="ja-JP" sz="2000" b="0" i="0" u="none" strike="noStrike" kern="1200" cap="none" spc="0" normalizeH="0" baseline="0" noProof="0" dirty="0" smtClean="0">
                  <a:ln>
                    <a:noFill/>
                  </a:ln>
                  <a:solidFill>
                    <a:schemeClr val="tx1"/>
                  </a:solidFill>
                  <a:effectLst/>
                  <a:uLnTx/>
                  <a:uFillTx/>
                  <a:cs typeface="Arial" pitchFamily="34" charset="0"/>
                </a:rPr>
                <a:t>	 	P</a:t>
              </a:r>
              <a:r>
                <a:rPr kumimoji="0" lang="en-US" altLang="ja-JP" sz="2000" b="0" i="0" u="none" strike="noStrike" kern="1200" cap="none" spc="0" normalizeH="0" baseline="-25000" noProof="0" dirty="0" smtClean="0">
                  <a:ln>
                    <a:noFill/>
                  </a:ln>
                  <a:solidFill>
                    <a:schemeClr val="tx1"/>
                  </a:solidFill>
                  <a:effectLst/>
                  <a:uLnTx/>
                  <a:uFillTx/>
                  <a:cs typeface="Arial" pitchFamily="34" charset="0"/>
                </a:rPr>
                <a:t>t</a:t>
              </a:r>
              <a:r>
                <a:rPr kumimoji="0" lang="en-US" altLang="ja-JP" sz="2000" b="0" i="0" u="none" strike="noStrike" kern="1200" cap="none" spc="0" normalizeH="0" baseline="0" noProof="0" dirty="0" smtClean="0">
                  <a:ln>
                    <a:noFill/>
                  </a:ln>
                  <a:solidFill>
                    <a:schemeClr val="tx1"/>
                  </a:solidFill>
                  <a:effectLst/>
                  <a:uLnTx/>
                  <a:uFillTx/>
                  <a:cs typeface="Arial" pitchFamily="34" charset="0"/>
                </a:rPr>
                <a:t> = </a:t>
              </a:r>
              <a:r>
                <a:rPr kumimoji="0" lang="en-US" sz="2000" b="0" i="0" u="none" strike="noStrike" kern="1200" cap="none" spc="0" normalizeH="0" baseline="0" noProof="0" dirty="0" err="1" smtClean="0">
                  <a:ln>
                    <a:noFill/>
                  </a:ln>
                  <a:solidFill>
                    <a:schemeClr val="tx1"/>
                  </a:solidFill>
                  <a:effectLst/>
                  <a:uLnTx/>
                  <a:uFillTx/>
                  <a:cs typeface="Arial" pitchFamily="34" charset="0"/>
                </a:rPr>
                <a:t>N</a:t>
              </a:r>
              <a:r>
                <a:rPr kumimoji="0" lang="en-US" altLang="ja-JP" sz="2000" b="0" i="0" u="none" strike="noStrike" kern="1200" cap="none" spc="0" normalizeH="0" baseline="-25000" noProof="0" dirty="0" err="1" smtClean="0">
                  <a:ln>
                    <a:noFill/>
                  </a:ln>
                  <a:solidFill>
                    <a:schemeClr val="tx1"/>
                  </a:solidFill>
                  <a:effectLst/>
                  <a:uLnTx/>
                  <a:uFillTx/>
                  <a:cs typeface="Arial" pitchFamily="34" charset="0"/>
                </a:rPr>
                <a:t>t</a:t>
              </a:r>
              <a:r>
                <a:rPr kumimoji="0" lang="en-US" sz="2000" b="0" i="0" u="none" strike="noStrike" kern="1200" cap="none" spc="0" normalizeH="0" baseline="0" noProof="0" dirty="0" smtClean="0">
                  <a:ln>
                    <a:noFill/>
                  </a:ln>
                  <a:solidFill>
                    <a:schemeClr val="tx1"/>
                  </a:solidFill>
                  <a:effectLst/>
                  <a:uLnTx/>
                  <a:uFillTx/>
                  <a:cs typeface="Arial" pitchFamily="34" charset="0"/>
                </a:rPr>
                <a:t> M</a:t>
              </a:r>
              <a:r>
                <a:rPr kumimoji="0" lang="en-US" sz="2000" b="0" i="0" u="none" strike="noStrike" kern="1200" cap="none" spc="0" normalizeH="0" baseline="-25000" noProof="0" dirty="0" smtClean="0">
                  <a:ln>
                    <a:noFill/>
                  </a:ln>
                  <a:solidFill>
                    <a:schemeClr val="tx1"/>
                  </a:solidFill>
                  <a:effectLst/>
                  <a:uLnTx/>
                  <a:uFillTx/>
                  <a:ea typeface="ＭＳ Ｐゴシック" charset="-128"/>
                  <a:cs typeface="Arial" pitchFamily="34" charset="0"/>
                </a:rPr>
                <a:t>t</a:t>
              </a:r>
              <a:r>
                <a:rPr kumimoji="0" lang="en-US" altLang="ja-JP" sz="2000" b="0" i="0" u="none" strike="noStrike" kern="1200" cap="none" spc="0" normalizeH="0" baseline="0" noProof="0" dirty="0" smtClean="0">
                  <a:ln>
                    <a:noFill/>
                  </a:ln>
                  <a:solidFill>
                    <a:schemeClr val="tx1"/>
                  </a:solidFill>
                  <a:effectLst/>
                  <a:uLnTx/>
                  <a:uFillTx/>
                  <a:cs typeface="Arial" pitchFamily="34" charset="0"/>
                </a:rPr>
                <a:t>/(</a:t>
              </a:r>
              <a:r>
                <a:rPr kumimoji="0" lang="en-US" altLang="ja-JP" sz="2000" b="0" i="0" u="none" strike="noStrike" kern="1200" cap="none" spc="0" normalizeH="0" baseline="0" noProof="0" dirty="0" err="1" smtClean="0">
                  <a:ln>
                    <a:noFill/>
                  </a:ln>
                  <a:solidFill>
                    <a:schemeClr val="tx1"/>
                  </a:solidFill>
                  <a:effectLst/>
                  <a:uLnTx/>
                  <a:uFillTx/>
                  <a:cs typeface="Arial" pitchFamily="34" charset="0"/>
                </a:rPr>
                <a:t>cp</a:t>
              </a:r>
              <a:r>
                <a:rPr kumimoji="0" lang="en-US" altLang="ja-JP" sz="2000" b="0" i="0" u="none" strike="noStrike" kern="1200" cap="none" spc="0" normalizeH="0" baseline="-25000" noProof="0" dirty="0" err="1" smtClean="0">
                  <a:ln>
                    <a:noFill/>
                  </a:ln>
                  <a:solidFill>
                    <a:schemeClr val="tx1"/>
                  </a:solidFill>
                  <a:effectLst/>
                  <a:uLnTx/>
                  <a:uFillTx/>
                  <a:cs typeface="Arial" pitchFamily="34" charset="0"/>
                </a:rPr>
                <a:t>t</a:t>
              </a:r>
              <a:r>
                <a:rPr kumimoji="0" lang="en-US" altLang="ja-JP" sz="2000" b="0" i="0" u="none" strike="noStrike" kern="1200" cap="none" spc="0" normalizeH="0" baseline="0" noProof="0" dirty="0" smtClean="0">
                  <a:ln>
                    <a:noFill/>
                  </a:ln>
                  <a:solidFill>
                    <a:schemeClr val="tx1"/>
                  </a:solidFill>
                  <a:effectLst/>
                  <a:uLnTx/>
                  <a:uFillTx/>
                  <a:cs typeface="Arial" pitchFamily="34" charset="0"/>
                </a:rPr>
                <a:t>)</a:t>
              </a:r>
            </a:p>
          </p:txBody>
        </p:sp>
        <p:sp>
          <p:nvSpPr>
            <p:cNvPr id="8" name="TextBox 7"/>
            <p:cNvSpPr txBox="1"/>
            <p:nvPr/>
          </p:nvSpPr>
          <p:spPr>
            <a:xfrm>
              <a:off x="4495800" y="3581400"/>
              <a:ext cx="1340432" cy="400110"/>
            </a:xfrm>
            <a:prstGeom prst="rect">
              <a:avLst/>
            </a:prstGeom>
            <a:solidFill>
              <a:schemeClr val="bg2">
                <a:lumMod val="75000"/>
              </a:schemeClr>
            </a:solidFill>
          </p:spPr>
          <p:txBody>
            <a:bodyPr wrap="none" rtlCol="0">
              <a:spAutoFit/>
            </a:bodyPr>
            <a:lstStyle/>
            <a:p>
              <a:r>
                <a:rPr lang="en-US" sz="2000" dirty="0" err="1" smtClean="0"/>
                <a:t>Produción</a:t>
              </a:r>
              <a:endParaRPr lang="en-US" sz="2000" dirty="0"/>
            </a:p>
          </p:txBody>
        </p:sp>
      </p:grpSp>
      <p:sp>
        <p:nvSpPr>
          <p:cNvPr id="9" name="Rectangle 3"/>
          <p:cNvSpPr txBox="1">
            <a:spLocks noChangeArrowheads="1"/>
          </p:cNvSpPr>
          <p:nvPr/>
        </p:nvSpPr>
        <p:spPr bwMode="auto">
          <a:xfrm>
            <a:off x="4648200" y="5334000"/>
            <a:ext cx="4343400" cy="1371600"/>
          </a:xfrm>
          <a:prstGeom prst="rect">
            <a:avLst/>
          </a:prstGeom>
          <a:noFill/>
          <a:ln w="25400">
            <a:solidFill>
              <a:schemeClr val="bg2">
                <a:lumMod val="25000"/>
              </a:schemeClr>
            </a:solidFill>
            <a:miter lim="800000"/>
            <a:headEnd/>
            <a:tailEnd/>
          </a:ln>
        </p:spPr>
        <p:txBody>
          <a:bodyPr vert="horz" wrap="square" lIns="91440" tIns="45720" rIns="91440" bIns="45720" numCol="1" anchor="t" anchorCtr="0" compatLnSpc="1">
            <a:prstTxWarp prst="textNoShape">
              <a:avLst/>
            </a:prstTxWarp>
          </a:bodyPr>
          <a:lstStyle/>
          <a:p>
            <a:pPr marL="329184" lvl="0" indent="-329184">
              <a:spcBef>
                <a:spcPct val="20000"/>
              </a:spcBef>
              <a:buFont typeface="Arial" pitchFamily="34" charset="0"/>
              <a:buChar char="•"/>
              <a:defRPr/>
            </a:pPr>
            <a:r>
              <a:rPr kumimoji="0" lang="en-US" sz="2000" b="0" i="0" u="none" strike="noStrike" kern="1200" cap="none" spc="0" normalizeH="0" baseline="0" noProof="0" dirty="0" err="1" smtClean="0">
                <a:ln>
                  <a:noFill/>
                </a:ln>
                <a:solidFill>
                  <a:schemeClr val="tx1"/>
                </a:solidFill>
                <a:effectLst/>
                <a:uLnTx/>
                <a:uFillTx/>
                <a:cs typeface="Arial" pitchFamily="34" charset="0"/>
              </a:rPr>
              <a:t>Huella</a:t>
            </a:r>
            <a:r>
              <a:rPr kumimoji="0" lang="en-US" sz="2000" b="0" i="0" u="none" strike="noStrike" kern="1200" cap="none" spc="0" normalizeH="0" baseline="0" noProof="0" dirty="0" smtClean="0">
                <a:ln>
                  <a:noFill/>
                </a:ln>
                <a:solidFill>
                  <a:schemeClr val="tx1"/>
                </a:solidFill>
                <a:effectLst/>
                <a:uLnTx/>
                <a:uFillTx/>
                <a:cs typeface="Arial" pitchFamily="34" charset="0"/>
              </a:rPr>
              <a:t> </a:t>
            </a:r>
            <a:r>
              <a:rPr kumimoji="0" lang="en-US" sz="2000" b="0" i="0" u="none" strike="noStrike" kern="1200" cap="none" spc="0" normalizeH="0" baseline="0" noProof="0" dirty="0" err="1" smtClean="0">
                <a:ln>
                  <a:noFill/>
                </a:ln>
                <a:solidFill>
                  <a:schemeClr val="tx1"/>
                </a:solidFill>
                <a:effectLst/>
                <a:uLnTx/>
                <a:uFillTx/>
                <a:cs typeface="Arial" pitchFamily="34" charset="0"/>
              </a:rPr>
              <a:t>Metabólica</a:t>
            </a:r>
            <a:r>
              <a:rPr kumimoji="0" lang="en-US" sz="2000" b="0" i="0" u="none" strike="noStrike" kern="1200" cap="none" spc="0" normalizeH="0" baseline="0" noProof="0" dirty="0" smtClean="0">
                <a:ln>
                  <a:noFill/>
                </a:ln>
                <a:solidFill>
                  <a:schemeClr val="tx1"/>
                </a:solidFill>
                <a:effectLst/>
                <a:uLnTx/>
                <a:uFillTx/>
                <a:cs typeface="Arial" pitchFamily="34" charset="0"/>
              </a:rPr>
              <a:t> = </a:t>
            </a:r>
            <a:r>
              <a:rPr kumimoji="0" lang="el-GR" sz="2000" b="0" i="0" u="none" strike="noStrike" kern="1200" cap="none" spc="0" normalizeH="0" baseline="0" noProof="0" dirty="0" smtClean="0">
                <a:ln>
                  <a:noFill/>
                </a:ln>
                <a:solidFill>
                  <a:schemeClr val="tx1"/>
                </a:solidFill>
                <a:effectLst/>
                <a:uLnTx/>
                <a:uFillTx/>
                <a:cs typeface="Arial" pitchFamily="34" charset="0"/>
              </a:rPr>
              <a:t>Σ</a:t>
            </a:r>
            <a:r>
              <a:rPr kumimoji="0" lang="en-US" sz="2000" b="0" i="0" u="none" strike="noStrike" kern="1200" cap="none" spc="0" normalizeH="0" baseline="0" noProof="0" dirty="0" smtClean="0">
                <a:ln>
                  <a:noFill/>
                </a:ln>
                <a:solidFill>
                  <a:schemeClr val="tx1"/>
                </a:solidFill>
                <a:effectLst/>
                <a:uLnTx/>
                <a:uFillTx/>
                <a:cs typeface="Arial" pitchFamily="34" charset="0"/>
              </a:rPr>
              <a:t> (</a:t>
            </a:r>
            <a:r>
              <a:rPr kumimoji="0" lang="en-US" altLang="ja-JP" sz="2000" b="0" i="0" u="none" strike="noStrike" kern="1200" cap="none" spc="0" normalizeH="0" baseline="0" noProof="0" dirty="0" err="1" smtClean="0">
                <a:ln>
                  <a:noFill/>
                </a:ln>
                <a:solidFill>
                  <a:schemeClr val="tx1"/>
                </a:solidFill>
                <a:effectLst/>
                <a:uLnTx/>
                <a:uFillTx/>
                <a:cs typeface="Arial" pitchFamily="34" charset="0"/>
              </a:rPr>
              <a:t>R</a:t>
            </a:r>
            <a:r>
              <a:rPr kumimoji="0" lang="en-US" altLang="ja-JP" sz="2000" b="0" i="0" u="none" strike="noStrike" kern="1200" cap="none" spc="0" normalizeH="0" baseline="-25000" noProof="0" dirty="0" err="1" smtClean="0">
                <a:ln>
                  <a:noFill/>
                </a:ln>
                <a:solidFill>
                  <a:schemeClr val="tx1"/>
                </a:solidFill>
                <a:effectLst/>
                <a:uLnTx/>
                <a:uFillTx/>
                <a:cs typeface="Arial" pitchFamily="34" charset="0"/>
              </a:rPr>
              <a:t>t</a:t>
            </a:r>
            <a:r>
              <a:rPr kumimoji="0" lang="en-US" altLang="ja-JP" sz="2000" b="0" i="0" u="none" strike="noStrike" kern="1200" cap="none" spc="0" normalizeH="0" baseline="-25000" noProof="0" dirty="0" smtClean="0">
                <a:ln>
                  <a:noFill/>
                </a:ln>
                <a:solidFill>
                  <a:schemeClr val="tx1"/>
                </a:solidFill>
                <a:effectLst/>
                <a:uLnTx/>
                <a:uFillTx/>
                <a:cs typeface="Arial" pitchFamily="34" charset="0"/>
              </a:rPr>
              <a:t> </a:t>
            </a:r>
            <a:r>
              <a:rPr kumimoji="0" lang="en-US" altLang="ja-JP" sz="2000" b="0" i="0" u="none" strike="noStrike" kern="1200" cap="none" spc="0" normalizeH="0" noProof="0" dirty="0" smtClean="0">
                <a:ln>
                  <a:noFill/>
                </a:ln>
                <a:solidFill>
                  <a:schemeClr val="tx1"/>
                </a:solidFill>
                <a:effectLst/>
                <a:uLnTx/>
                <a:uFillTx/>
                <a:cs typeface="Arial" pitchFamily="34" charset="0"/>
              </a:rPr>
              <a:t>+</a:t>
            </a:r>
            <a:r>
              <a:rPr kumimoji="0" lang="en-US" altLang="ja-JP" sz="2000" b="0" i="0" u="none" strike="noStrike" kern="1200" cap="none" spc="0" normalizeH="0" baseline="-25000" noProof="0" dirty="0" smtClean="0">
                <a:ln>
                  <a:noFill/>
                </a:ln>
                <a:solidFill>
                  <a:schemeClr val="tx1"/>
                </a:solidFill>
                <a:effectLst/>
                <a:uLnTx/>
                <a:uFillTx/>
                <a:cs typeface="Arial" pitchFamily="34" charset="0"/>
              </a:rPr>
              <a:t> </a:t>
            </a:r>
            <a:r>
              <a:rPr lang="en-US" altLang="ja-JP" sz="2000" dirty="0" smtClean="0">
                <a:cs typeface="Arial" pitchFamily="34" charset="0"/>
              </a:rPr>
              <a:t>P</a:t>
            </a:r>
            <a:r>
              <a:rPr lang="en-US" altLang="ja-JP" sz="2000" baseline="-25000" dirty="0" smtClean="0">
                <a:cs typeface="Arial" pitchFamily="34" charset="0"/>
              </a:rPr>
              <a:t>t</a:t>
            </a:r>
            <a:r>
              <a:rPr lang="en-US" altLang="ja-JP" sz="2000" dirty="0" smtClean="0">
                <a:cs typeface="Arial" pitchFamily="34" charset="0"/>
              </a:rPr>
              <a:t>)</a:t>
            </a:r>
            <a:endParaRPr kumimoji="0" lang="en-US" altLang="ja-JP" sz="2000" b="0" i="0" u="none" strike="noStrike" kern="1200" cap="none" spc="0" normalizeH="0" noProof="0" dirty="0" smtClean="0">
              <a:ln>
                <a:noFill/>
              </a:ln>
              <a:solidFill>
                <a:schemeClr val="tx1"/>
              </a:solidFill>
              <a:effectLst/>
              <a:uLnTx/>
              <a:uFillTx/>
              <a:cs typeface="Arial" pitchFamily="34" charset="0"/>
            </a:endParaRPr>
          </a:p>
          <a:p>
            <a:pPr marL="329184" marR="0" lvl="0" indent="-609600" algn="l" defTabSz="914400" rtl="0" eaLnBrk="1" fontAlgn="base" latinLnBrk="0" hangingPunct="1">
              <a:spcBef>
                <a:spcPct val="20000"/>
              </a:spcBef>
              <a:spcAft>
                <a:spcPct val="0"/>
              </a:spcAft>
              <a:buClrTx/>
              <a:buSzTx/>
              <a:tabLst/>
              <a:defRPr/>
            </a:pPr>
            <a:r>
              <a:rPr lang="en-US" altLang="ja-JP" sz="2000" baseline="-25000" dirty="0" smtClean="0">
                <a:cs typeface="Arial" pitchFamily="34" charset="0"/>
              </a:rPr>
              <a:t>	</a:t>
            </a:r>
            <a:r>
              <a:rPr kumimoji="0" lang="en-US" altLang="ja-JP" sz="2000" b="0" i="0" u="none" strike="noStrike" kern="1200" cap="none" spc="0" normalizeH="0" baseline="0" noProof="0" dirty="0" err="1" smtClean="0">
                <a:ln>
                  <a:noFill/>
                </a:ln>
                <a:solidFill>
                  <a:schemeClr val="tx1"/>
                </a:solidFill>
                <a:effectLst/>
                <a:uLnTx/>
                <a:uFillTx/>
                <a:cs typeface="Arial" pitchFamily="34" charset="0"/>
              </a:rPr>
              <a:t>para</a:t>
            </a:r>
            <a:r>
              <a:rPr kumimoji="0" lang="en-US" altLang="ja-JP" sz="2000" b="0" i="0" u="none" strike="noStrike" kern="1200" cap="none" spc="0" normalizeH="0" baseline="0" noProof="0" dirty="0" smtClean="0">
                <a:ln>
                  <a:noFill/>
                </a:ln>
                <a:solidFill>
                  <a:schemeClr val="tx1"/>
                </a:solidFill>
                <a:effectLst/>
                <a:uLnTx/>
                <a:uFillTx/>
                <a:cs typeface="Arial" pitchFamily="34" charset="0"/>
              </a:rPr>
              <a:t> </a:t>
            </a:r>
            <a:r>
              <a:rPr kumimoji="0" lang="en-US" altLang="ja-JP" sz="2000" b="0" i="0" u="none" strike="noStrike" kern="1200" cap="none" spc="0" normalizeH="0" baseline="0" noProof="0" dirty="0" err="1" smtClean="0">
                <a:ln>
                  <a:noFill/>
                </a:ln>
                <a:solidFill>
                  <a:schemeClr val="tx1"/>
                </a:solidFill>
                <a:effectLst/>
                <a:uLnTx/>
                <a:uFillTx/>
                <a:cs typeface="Arial" pitchFamily="34" charset="0"/>
              </a:rPr>
              <a:t>todo</a:t>
            </a:r>
            <a:r>
              <a:rPr kumimoji="0" lang="en-US" altLang="ja-JP" sz="2000" b="0" i="0" u="none" strike="noStrike" kern="1200" cap="none" spc="0" normalizeH="0" baseline="0" noProof="0" dirty="0" smtClean="0">
                <a:ln>
                  <a:noFill/>
                </a:ln>
                <a:solidFill>
                  <a:schemeClr val="tx1"/>
                </a:solidFill>
                <a:effectLst/>
                <a:uLnTx/>
                <a:uFillTx/>
                <a:cs typeface="Arial" pitchFamily="34" charset="0"/>
              </a:rPr>
              <a:t> taxa </a:t>
            </a:r>
            <a:r>
              <a:rPr kumimoji="0" lang="en-US" altLang="ja-JP" sz="2000" b="0" i="0" u="none" strike="noStrike" kern="1200" cap="none" spc="0" normalizeH="0" baseline="0" noProof="0" dirty="0" err="1" smtClean="0">
                <a:ln>
                  <a:noFill/>
                </a:ln>
                <a:solidFill>
                  <a:schemeClr val="tx1"/>
                </a:solidFill>
                <a:effectLst/>
                <a:uLnTx/>
                <a:uFillTx/>
                <a:cs typeface="Arial" pitchFamily="34" charset="0"/>
              </a:rPr>
              <a:t>presente</a:t>
            </a:r>
            <a:r>
              <a:rPr kumimoji="0" lang="en-US" altLang="ja-JP" sz="2000" b="0" i="0" u="none" strike="noStrike" kern="1200" cap="none" spc="0" normalizeH="0" baseline="0" noProof="0" dirty="0" smtClean="0">
                <a:ln>
                  <a:noFill/>
                </a:ln>
                <a:solidFill>
                  <a:schemeClr val="tx1"/>
                </a:solidFill>
                <a:effectLst/>
                <a:uLnTx/>
                <a:uFillTx/>
                <a:cs typeface="Arial" pitchFamily="34" charset="0"/>
              </a:rPr>
              <a:t> o </a:t>
            </a:r>
            <a:r>
              <a:rPr kumimoji="0" lang="en-US" altLang="ja-JP" sz="2000" b="0" i="0" u="none" strike="noStrike" kern="1200" cap="none" spc="0" normalizeH="0" baseline="0" noProof="0" dirty="0" err="1" smtClean="0">
                <a:ln>
                  <a:noFill/>
                </a:ln>
                <a:solidFill>
                  <a:schemeClr val="tx1"/>
                </a:solidFill>
                <a:effectLst/>
                <a:uLnTx/>
                <a:uFillTx/>
                <a:cs typeface="Arial" pitchFamily="34" charset="0"/>
              </a:rPr>
              <a:t>por</a:t>
            </a:r>
            <a:r>
              <a:rPr kumimoji="0" lang="en-US" altLang="ja-JP" sz="2000" b="0" i="0" u="none" strike="noStrike" kern="1200" cap="none" spc="0" normalizeH="0" baseline="0" noProof="0" dirty="0" smtClean="0">
                <a:ln>
                  <a:noFill/>
                </a:ln>
                <a:solidFill>
                  <a:schemeClr val="tx1"/>
                </a:solidFill>
                <a:effectLst/>
                <a:uLnTx/>
                <a:uFillTx/>
                <a:cs typeface="Arial" pitchFamily="34" charset="0"/>
              </a:rPr>
              <a:t> taxa </a:t>
            </a:r>
            <a:r>
              <a:rPr kumimoji="0" lang="en-US" altLang="ja-JP" sz="2000" b="0" i="0" u="none" strike="noStrike" kern="1200" cap="none" spc="0" normalizeH="0" baseline="0" noProof="0" dirty="0" err="1" smtClean="0">
                <a:ln>
                  <a:noFill/>
                </a:ln>
                <a:solidFill>
                  <a:schemeClr val="tx1"/>
                </a:solidFill>
                <a:effectLst/>
                <a:uLnTx/>
                <a:uFillTx/>
                <a:cs typeface="Arial" pitchFamily="34" charset="0"/>
              </a:rPr>
              <a:t>que</a:t>
            </a:r>
            <a:r>
              <a:rPr kumimoji="0" lang="en-US" altLang="ja-JP" sz="2000" b="0" i="0" u="none" strike="noStrike" kern="1200" cap="none" spc="0" normalizeH="0" baseline="0" noProof="0" dirty="0" smtClean="0">
                <a:ln>
                  <a:noFill/>
                </a:ln>
                <a:solidFill>
                  <a:schemeClr val="tx1"/>
                </a:solidFill>
                <a:effectLst/>
                <a:uLnTx/>
                <a:uFillTx/>
                <a:cs typeface="Arial" pitchFamily="34" charset="0"/>
              </a:rPr>
              <a:t> </a:t>
            </a:r>
            <a:r>
              <a:rPr kumimoji="0" lang="en-US" altLang="ja-JP" sz="2000" b="0" i="0" u="none" strike="noStrike" kern="1200" cap="none" spc="0" normalizeH="0" baseline="0" noProof="0" dirty="0" err="1" smtClean="0">
                <a:ln>
                  <a:noFill/>
                </a:ln>
                <a:solidFill>
                  <a:schemeClr val="tx1"/>
                </a:solidFill>
                <a:effectLst/>
                <a:uLnTx/>
                <a:uFillTx/>
                <a:cs typeface="Arial" pitchFamily="34" charset="0"/>
              </a:rPr>
              <a:t>representa</a:t>
            </a:r>
            <a:r>
              <a:rPr kumimoji="0" lang="en-US" altLang="ja-JP" sz="2000" b="0" i="0" u="none" strike="noStrike" kern="1200" cap="none" spc="0" normalizeH="0" baseline="0" noProof="0" dirty="0" smtClean="0">
                <a:ln>
                  <a:noFill/>
                </a:ln>
                <a:solidFill>
                  <a:schemeClr val="tx1"/>
                </a:solidFill>
                <a:effectLst/>
                <a:uLnTx/>
                <a:uFillTx/>
                <a:cs typeface="Arial" pitchFamily="34" charset="0"/>
              </a:rPr>
              <a:t> </a:t>
            </a:r>
            <a:r>
              <a:rPr kumimoji="0" lang="en-US" altLang="ja-JP" sz="2000" b="0" i="0" u="none" strike="noStrike" kern="1200" cap="none" spc="0" normalizeH="0" baseline="0" noProof="0" dirty="0" err="1" smtClean="0">
                <a:ln>
                  <a:noFill/>
                </a:ln>
                <a:solidFill>
                  <a:schemeClr val="tx1"/>
                </a:solidFill>
                <a:effectLst/>
                <a:uLnTx/>
                <a:uFillTx/>
                <a:cs typeface="Arial" pitchFamily="34" charset="0"/>
              </a:rPr>
              <a:t>una</a:t>
            </a:r>
            <a:r>
              <a:rPr kumimoji="0" lang="en-US" altLang="ja-JP" sz="2000" b="0" i="0" u="none" strike="noStrike" kern="1200" cap="none" spc="0" normalizeH="0" baseline="0" noProof="0" dirty="0" smtClean="0">
                <a:ln>
                  <a:noFill/>
                </a:ln>
                <a:solidFill>
                  <a:schemeClr val="tx1"/>
                </a:solidFill>
                <a:effectLst/>
                <a:uLnTx/>
                <a:uFillTx/>
                <a:cs typeface="Arial" pitchFamily="34" charset="0"/>
              </a:rPr>
              <a:t> </a:t>
            </a:r>
            <a:r>
              <a:rPr kumimoji="0" lang="en-US" altLang="ja-JP" sz="2000" b="0" i="0" u="none" strike="noStrike" kern="1200" cap="none" spc="0" normalizeH="0" baseline="0" noProof="0" dirty="0" err="1" smtClean="0">
                <a:ln>
                  <a:noFill/>
                </a:ln>
                <a:solidFill>
                  <a:schemeClr val="tx1"/>
                </a:solidFill>
                <a:effectLst/>
                <a:uLnTx/>
                <a:uFillTx/>
                <a:cs typeface="Arial" pitchFamily="34" charset="0"/>
              </a:rPr>
              <a:t>función</a:t>
            </a:r>
            <a:r>
              <a:rPr kumimoji="0" lang="en-US" altLang="ja-JP" sz="2000" b="0" i="0" u="none" strike="noStrike" kern="1200" cap="none" spc="0" normalizeH="0" baseline="0" noProof="0" dirty="0" smtClean="0">
                <a:ln>
                  <a:noFill/>
                </a:ln>
                <a:solidFill>
                  <a:schemeClr val="tx1"/>
                </a:solidFill>
                <a:effectLst/>
                <a:uLnTx/>
                <a:uFillTx/>
                <a:cs typeface="Arial" pitchFamily="34" charset="0"/>
              </a:rPr>
              <a:t> o </a:t>
            </a:r>
            <a:r>
              <a:rPr kumimoji="0" lang="en-US" altLang="ja-JP" sz="2000" b="0" i="0" u="none" strike="noStrike" kern="1200" cap="none" spc="0" normalizeH="0" baseline="0" noProof="0" dirty="0" err="1" smtClean="0">
                <a:ln>
                  <a:noFill/>
                </a:ln>
                <a:solidFill>
                  <a:schemeClr val="tx1"/>
                </a:solidFill>
                <a:effectLst/>
                <a:uLnTx/>
                <a:uFillTx/>
                <a:cs typeface="Arial" pitchFamily="34" charset="0"/>
              </a:rPr>
              <a:t>servicio</a:t>
            </a:r>
            <a:r>
              <a:rPr kumimoji="0" lang="en-US" altLang="ja-JP" sz="2000" b="0" i="0" u="none" strike="noStrike" kern="1200" cap="none" spc="0" normalizeH="0" baseline="0" noProof="0" dirty="0" smtClean="0">
                <a:ln>
                  <a:noFill/>
                </a:ln>
                <a:solidFill>
                  <a:schemeClr val="tx1"/>
                </a:solidFill>
                <a:effectLst/>
                <a:uLnTx/>
                <a:uFillTx/>
                <a:cs typeface="Arial" pitchFamily="34" charset="0"/>
              </a:rPr>
              <a:t> </a:t>
            </a:r>
            <a:r>
              <a:rPr kumimoji="0" lang="en-US" altLang="ja-JP" sz="2000" b="0" i="0" u="none" strike="noStrike" kern="1200" cap="none" spc="0" normalizeH="0" baseline="0" noProof="0" dirty="0" err="1" smtClean="0">
                <a:ln>
                  <a:noFill/>
                </a:ln>
                <a:solidFill>
                  <a:schemeClr val="tx1"/>
                </a:solidFill>
                <a:effectLst/>
                <a:uLnTx/>
                <a:uFillTx/>
                <a:cs typeface="Arial" pitchFamily="34" charset="0"/>
              </a:rPr>
              <a:t>ecosistema</a:t>
            </a:r>
            <a:endParaRPr kumimoji="0" lang="el-GR" sz="2000" b="0" i="0" u="none" strike="noStrike" kern="1200" cap="none" spc="0" normalizeH="0" baseline="0" noProof="0" dirty="0" smtClean="0">
              <a:ln>
                <a:noFill/>
              </a:ln>
              <a:solidFill>
                <a:schemeClr val="tx1"/>
              </a:solidFill>
              <a:effectLst/>
              <a:uLnTx/>
              <a:uFillTx/>
              <a:cs typeface="Arial" pitchFamily="34" charset="0"/>
            </a:endParaRPr>
          </a:p>
        </p:txBody>
      </p:sp>
      <p:grpSp>
        <p:nvGrpSpPr>
          <p:cNvPr id="14" name="Group 13"/>
          <p:cNvGrpSpPr/>
          <p:nvPr/>
        </p:nvGrpSpPr>
        <p:grpSpPr>
          <a:xfrm>
            <a:off x="-3060" y="3657600"/>
            <a:ext cx="4422660" cy="3200400"/>
            <a:chOff x="-3060" y="3657600"/>
            <a:chExt cx="4422660" cy="3200400"/>
          </a:xfrm>
        </p:grpSpPr>
        <p:pic>
          <p:nvPicPr>
            <p:cNvPr id="57346" name="Picture 2"/>
            <p:cNvPicPr>
              <a:picLocks noChangeAspect="1" noChangeArrowheads="1"/>
            </p:cNvPicPr>
            <p:nvPr/>
          </p:nvPicPr>
          <p:blipFill>
            <a:blip r:embed="rId2" cstate="print"/>
            <a:srcRect/>
            <a:stretch>
              <a:fillRect/>
            </a:stretch>
          </p:blipFill>
          <p:spPr bwMode="auto">
            <a:xfrm>
              <a:off x="-3060" y="3657600"/>
              <a:ext cx="4422660" cy="3200400"/>
            </a:xfrm>
            <a:prstGeom prst="rect">
              <a:avLst/>
            </a:prstGeom>
            <a:noFill/>
            <a:ln w="9525">
              <a:noFill/>
              <a:miter lim="800000"/>
              <a:headEnd/>
              <a:tailEnd/>
            </a:ln>
            <a:effectLst/>
          </p:spPr>
        </p:pic>
        <p:sp>
          <p:nvSpPr>
            <p:cNvPr id="11" name="Rectangle 10"/>
            <p:cNvSpPr/>
            <p:nvPr/>
          </p:nvSpPr>
          <p:spPr>
            <a:xfrm>
              <a:off x="840630" y="6553200"/>
              <a:ext cx="1521570" cy="253916"/>
            </a:xfrm>
            <a:prstGeom prst="rect">
              <a:avLst/>
            </a:prstGeom>
            <a:solidFill>
              <a:schemeClr val="bg1"/>
            </a:solidFill>
          </p:spPr>
          <p:txBody>
            <a:bodyPr wrap="none">
              <a:spAutoFit/>
            </a:bodyPr>
            <a:lstStyle/>
            <a:p>
              <a:r>
                <a:rPr lang="en-US" sz="1050" dirty="0" smtClean="0"/>
                <a:t>largo de </a:t>
              </a:r>
              <a:r>
                <a:rPr lang="en-US" sz="1050" dirty="0" err="1" smtClean="0"/>
                <a:t>ciclo</a:t>
              </a:r>
              <a:r>
                <a:rPr lang="en-US" sz="1050" dirty="0" smtClean="0"/>
                <a:t> del </a:t>
              </a:r>
              <a:r>
                <a:rPr lang="en-US" sz="1050" dirty="0" err="1" smtClean="0"/>
                <a:t>vida</a:t>
              </a:r>
              <a:r>
                <a:rPr lang="en-US" sz="1050" dirty="0" smtClean="0"/>
                <a:t> </a:t>
              </a:r>
              <a:endParaRPr lang="en-US" sz="1050" dirty="0"/>
            </a:p>
          </p:txBody>
        </p:sp>
        <p:sp>
          <p:nvSpPr>
            <p:cNvPr id="12" name="Rectangle 11"/>
            <p:cNvSpPr/>
            <p:nvPr/>
          </p:nvSpPr>
          <p:spPr>
            <a:xfrm>
              <a:off x="2514600" y="6553200"/>
              <a:ext cx="1779654" cy="253916"/>
            </a:xfrm>
            <a:prstGeom prst="rect">
              <a:avLst/>
            </a:prstGeom>
            <a:solidFill>
              <a:schemeClr val="bg1"/>
            </a:solidFill>
          </p:spPr>
          <p:txBody>
            <a:bodyPr wrap="none">
              <a:spAutoFit/>
            </a:bodyPr>
            <a:lstStyle/>
            <a:p>
              <a:r>
                <a:rPr lang="en-US" sz="1050" dirty="0" smtClean="0"/>
                <a:t>   valor cp </a:t>
              </a:r>
              <a:r>
                <a:rPr lang="en-US" sz="1050" dirty="0" err="1" smtClean="0"/>
                <a:t>como</a:t>
              </a:r>
              <a:r>
                <a:rPr lang="en-US" sz="1050" dirty="0" smtClean="0"/>
                <a:t> un </a:t>
              </a:r>
              <a:r>
                <a:rPr lang="en-US" sz="1050" dirty="0" err="1" smtClean="0"/>
                <a:t>poder</a:t>
              </a:r>
              <a:r>
                <a:rPr lang="en-US" sz="1050" dirty="0" smtClean="0"/>
                <a:t> </a:t>
              </a:r>
              <a:endParaRPr lang="en-US" sz="1050" dirty="0"/>
            </a:p>
          </p:txBody>
        </p:sp>
        <p:sp>
          <p:nvSpPr>
            <p:cNvPr id="13" name="Rectangle 12"/>
            <p:cNvSpPr/>
            <p:nvPr/>
          </p:nvSpPr>
          <p:spPr>
            <a:xfrm>
              <a:off x="76200" y="4241884"/>
              <a:ext cx="2465740" cy="253916"/>
            </a:xfrm>
            <a:prstGeom prst="rect">
              <a:avLst/>
            </a:prstGeom>
            <a:solidFill>
              <a:schemeClr val="bg1"/>
            </a:solidFill>
          </p:spPr>
          <p:txBody>
            <a:bodyPr wrap="none">
              <a:spAutoFit/>
            </a:bodyPr>
            <a:lstStyle/>
            <a:p>
              <a:r>
                <a:rPr lang="en-US" sz="1050" dirty="0" err="1" smtClean="0"/>
                <a:t>Serie</a:t>
              </a:r>
              <a:r>
                <a:rPr lang="en-US" sz="1050" dirty="0" smtClean="0"/>
                <a:t> de </a:t>
              </a:r>
              <a:r>
                <a:rPr lang="en-US" sz="1050" dirty="0" err="1" smtClean="0"/>
                <a:t>colonizadores</a:t>
              </a:r>
              <a:r>
                <a:rPr lang="en-US" sz="1050" dirty="0" smtClean="0"/>
                <a:t> y </a:t>
              </a:r>
              <a:r>
                <a:rPr lang="en-US" sz="1050" dirty="0" err="1" smtClean="0"/>
                <a:t>persistentes</a:t>
              </a:r>
              <a:r>
                <a:rPr lang="en-US" sz="1050" dirty="0" smtClean="0"/>
                <a:t> </a:t>
              </a:r>
              <a:endParaRPr lang="en-US" sz="1050" dirty="0"/>
            </a:p>
          </p:txBody>
        </p:sp>
      </p:grpSp>
    </p:spTree>
    <p:extLst>
      <p:ext uri="{BB962C8B-B14F-4D97-AF65-F5344CB8AC3E}">
        <p14:creationId xmlns:p14="http://schemas.microsoft.com/office/powerpoint/2010/main" val="11336384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a:spLocks noChangeArrowheads="1"/>
          </p:cNvSpPr>
          <p:nvPr/>
        </p:nvSpPr>
        <p:spPr bwMode="auto">
          <a:xfrm>
            <a:off x="2590800" y="1066800"/>
            <a:ext cx="5943600" cy="3276600"/>
          </a:xfrm>
          <a:prstGeom prst="parallelogram">
            <a:avLst>
              <a:gd name="adj" fmla="val 60994"/>
            </a:avLst>
          </a:prstGeom>
          <a:gradFill rotWithShape="0">
            <a:gsLst>
              <a:gs pos="0">
                <a:schemeClr val="accent1"/>
              </a:gs>
              <a:gs pos="100000">
                <a:srgbClr val="CC6600"/>
              </a:gs>
            </a:gsLst>
            <a:lin ang="2700000" scaled="1"/>
          </a:gradFill>
          <a:ln w="9525">
            <a:solidFill>
              <a:schemeClr val="tx1"/>
            </a:solidFill>
            <a:miter lim="800000"/>
            <a:headEnd/>
            <a:tailEnd/>
          </a:ln>
        </p:spPr>
        <p:txBody>
          <a:bodyPr wrap="none" anchor="ctr"/>
          <a:lstStyle/>
          <a:p>
            <a:pPr eaLnBrk="0" hangingPunct="0"/>
            <a:endParaRPr lang="en-US" sz="2800"/>
          </a:p>
        </p:txBody>
      </p:sp>
      <p:sp>
        <p:nvSpPr>
          <p:cNvPr id="3" name="AutoShape 3"/>
          <p:cNvSpPr>
            <a:spLocks noChangeArrowheads="1"/>
          </p:cNvSpPr>
          <p:nvPr/>
        </p:nvSpPr>
        <p:spPr bwMode="auto">
          <a:xfrm rot="7296498">
            <a:off x="192881" y="2186782"/>
            <a:ext cx="4725987" cy="8826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gradFill rotWithShape="0">
            <a:gsLst>
              <a:gs pos="0">
                <a:srgbClr val="535600"/>
              </a:gs>
              <a:gs pos="100000">
                <a:srgbClr val="B3B900"/>
              </a:gs>
            </a:gsLst>
            <a:lin ang="5400000" scaled="1"/>
          </a:gradFill>
          <a:ln w="12700">
            <a:solidFill>
              <a:schemeClr val="tx1"/>
            </a:solidFill>
            <a:miter lim="800000"/>
            <a:headEnd/>
            <a:tailEnd/>
          </a:ln>
        </p:spPr>
        <p:txBody>
          <a:bodyPr wrap="none" anchor="ctr"/>
          <a:lstStyle/>
          <a:p>
            <a:pPr eaLnBrk="0" hangingPunct="0"/>
            <a:endParaRPr lang="en-US" sz="2800"/>
          </a:p>
        </p:txBody>
      </p:sp>
      <p:sp>
        <p:nvSpPr>
          <p:cNvPr id="4" name="AutoShape 4"/>
          <p:cNvSpPr>
            <a:spLocks noChangeArrowheads="1"/>
          </p:cNvSpPr>
          <p:nvPr/>
        </p:nvSpPr>
        <p:spPr bwMode="auto">
          <a:xfrm rot="3523702">
            <a:off x="477838" y="4219575"/>
            <a:ext cx="2546350" cy="11049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998 w 21600"/>
              <a:gd name="T13" fmla="*/ 3998 h 21600"/>
              <a:gd name="T14" fmla="*/ 17602 w 21600"/>
              <a:gd name="T15" fmla="*/ 17602 h 21600"/>
            </a:gdLst>
            <a:ahLst/>
            <a:cxnLst>
              <a:cxn ang="T8">
                <a:pos x="T0" y="T1"/>
              </a:cxn>
              <a:cxn ang="T9">
                <a:pos x="T2" y="T3"/>
              </a:cxn>
              <a:cxn ang="T10">
                <a:pos x="T4" y="T5"/>
              </a:cxn>
              <a:cxn ang="T11">
                <a:pos x="T6" y="T7"/>
              </a:cxn>
            </a:cxnLst>
            <a:rect l="T12" t="T13" r="T14" b="T15"/>
            <a:pathLst>
              <a:path w="21600" h="21600">
                <a:moveTo>
                  <a:pt x="0" y="0"/>
                </a:moveTo>
                <a:lnTo>
                  <a:pt x="4395" y="21600"/>
                </a:lnTo>
                <a:lnTo>
                  <a:pt x="17205" y="21600"/>
                </a:lnTo>
                <a:lnTo>
                  <a:pt x="21600" y="0"/>
                </a:lnTo>
                <a:close/>
              </a:path>
            </a:pathLst>
          </a:custGeom>
          <a:solidFill>
            <a:srgbClr val="FFFF00"/>
          </a:solidFill>
          <a:ln w="12700">
            <a:solidFill>
              <a:schemeClr val="tx1"/>
            </a:solidFill>
            <a:miter lim="800000"/>
            <a:headEnd/>
            <a:tailEnd/>
          </a:ln>
        </p:spPr>
        <p:txBody>
          <a:bodyPr rot="10800000" vert="eaVert" wrap="none" anchor="ctr"/>
          <a:lstStyle/>
          <a:p>
            <a:pPr algn="ctr" eaLnBrk="0" hangingPunct="0"/>
            <a:endParaRPr lang="en-US" sz="2400"/>
          </a:p>
        </p:txBody>
      </p:sp>
      <p:sp>
        <p:nvSpPr>
          <p:cNvPr id="5" name="AutoShape 5"/>
          <p:cNvSpPr>
            <a:spLocks noChangeArrowheads="1"/>
          </p:cNvSpPr>
          <p:nvPr/>
        </p:nvSpPr>
        <p:spPr bwMode="auto">
          <a:xfrm rot="10800000">
            <a:off x="1668463" y="4745038"/>
            <a:ext cx="4991100" cy="958850"/>
          </a:xfrm>
          <a:prstGeom prst="parallelogram">
            <a:avLst>
              <a:gd name="adj" fmla="val 74489"/>
            </a:avLst>
          </a:prstGeom>
          <a:gradFill rotWithShape="0">
            <a:gsLst>
              <a:gs pos="0">
                <a:srgbClr val="FF9900"/>
              </a:gs>
              <a:gs pos="100000">
                <a:srgbClr val="764700"/>
              </a:gs>
            </a:gsLst>
            <a:lin ang="0" scaled="1"/>
          </a:gradFill>
          <a:ln w="12700">
            <a:solidFill>
              <a:schemeClr val="tx1"/>
            </a:solidFill>
            <a:miter lim="800000"/>
            <a:headEnd/>
            <a:tailEnd/>
          </a:ln>
        </p:spPr>
        <p:txBody>
          <a:bodyPr wrap="none" anchor="ctr"/>
          <a:lstStyle/>
          <a:p>
            <a:pPr eaLnBrk="0" hangingPunct="0"/>
            <a:endParaRPr lang="en-US" sz="2800"/>
          </a:p>
        </p:txBody>
      </p:sp>
      <p:sp>
        <p:nvSpPr>
          <p:cNvPr id="6" name="Line 6"/>
          <p:cNvSpPr>
            <a:spLocks noChangeShapeType="1"/>
          </p:cNvSpPr>
          <p:nvPr/>
        </p:nvSpPr>
        <p:spPr bwMode="auto">
          <a:xfrm>
            <a:off x="1230313" y="3894138"/>
            <a:ext cx="787400" cy="1339850"/>
          </a:xfrm>
          <a:prstGeom prst="line">
            <a:avLst/>
          </a:prstGeom>
          <a:noFill/>
          <a:ln w="12700">
            <a:solidFill>
              <a:schemeClr val="tx1"/>
            </a:solidFill>
            <a:round/>
            <a:headEnd/>
            <a:tailEnd/>
          </a:ln>
        </p:spPr>
        <p:txBody>
          <a:bodyPr wrap="none" anchor="ctr"/>
          <a:lstStyle/>
          <a:p>
            <a:endParaRPr lang="en-US"/>
          </a:p>
        </p:txBody>
      </p:sp>
      <p:sp>
        <p:nvSpPr>
          <p:cNvPr id="7" name="Line 7"/>
          <p:cNvSpPr>
            <a:spLocks noChangeShapeType="1"/>
          </p:cNvSpPr>
          <p:nvPr/>
        </p:nvSpPr>
        <p:spPr bwMode="auto">
          <a:xfrm>
            <a:off x="2030413" y="5237163"/>
            <a:ext cx="4257675" cy="6350"/>
          </a:xfrm>
          <a:prstGeom prst="line">
            <a:avLst/>
          </a:prstGeom>
          <a:noFill/>
          <a:ln w="12700">
            <a:solidFill>
              <a:schemeClr val="tx1"/>
            </a:solidFill>
            <a:round/>
            <a:headEnd/>
            <a:tailEnd/>
          </a:ln>
        </p:spPr>
        <p:txBody>
          <a:bodyPr wrap="none" anchor="ctr"/>
          <a:lstStyle/>
          <a:p>
            <a:endParaRPr lang="en-US"/>
          </a:p>
        </p:txBody>
      </p:sp>
      <p:sp>
        <p:nvSpPr>
          <p:cNvPr id="8" name="Line 8"/>
          <p:cNvSpPr>
            <a:spLocks noChangeShapeType="1"/>
          </p:cNvSpPr>
          <p:nvPr/>
        </p:nvSpPr>
        <p:spPr bwMode="auto">
          <a:xfrm>
            <a:off x="2201863" y="4999038"/>
            <a:ext cx="4276725" cy="0"/>
          </a:xfrm>
          <a:prstGeom prst="line">
            <a:avLst/>
          </a:prstGeom>
          <a:noFill/>
          <a:ln w="12700">
            <a:solidFill>
              <a:schemeClr val="tx1"/>
            </a:solidFill>
            <a:round/>
            <a:headEnd/>
            <a:tailEnd/>
          </a:ln>
        </p:spPr>
        <p:txBody>
          <a:bodyPr wrap="none" anchor="ctr"/>
          <a:lstStyle/>
          <a:p>
            <a:endParaRPr lang="en-US"/>
          </a:p>
        </p:txBody>
      </p:sp>
      <p:sp>
        <p:nvSpPr>
          <p:cNvPr id="9" name="Line 9"/>
          <p:cNvSpPr>
            <a:spLocks noChangeShapeType="1"/>
          </p:cNvSpPr>
          <p:nvPr/>
        </p:nvSpPr>
        <p:spPr bwMode="auto">
          <a:xfrm>
            <a:off x="1858963" y="5465763"/>
            <a:ext cx="4276725" cy="0"/>
          </a:xfrm>
          <a:prstGeom prst="line">
            <a:avLst/>
          </a:prstGeom>
          <a:noFill/>
          <a:ln w="12700">
            <a:solidFill>
              <a:schemeClr val="tx1"/>
            </a:solidFill>
            <a:round/>
            <a:headEnd/>
            <a:tailEnd/>
          </a:ln>
        </p:spPr>
        <p:txBody>
          <a:bodyPr wrap="none" anchor="ctr"/>
          <a:lstStyle/>
          <a:p>
            <a:endParaRPr lang="en-US"/>
          </a:p>
        </p:txBody>
      </p:sp>
      <p:sp>
        <p:nvSpPr>
          <p:cNvPr id="10" name="Line 10"/>
          <p:cNvSpPr>
            <a:spLocks noChangeShapeType="1"/>
          </p:cNvSpPr>
          <p:nvPr/>
        </p:nvSpPr>
        <p:spPr bwMode="auto">
          <a:xfrm flipH="1">
            <a:off x="4335463" y="4751388"/>
            <a:ext cx="714375" cy="952500"/>
          </a:xfrm>
          <a:prstGeom prst="line">
            <a:avLst/>
          </a:prstGeom>
          <a:noFill/>
          <a:ln w="12700">
            <a:solidFill>
              <a:schemeClr val="tx1"/>
            </a:solidFill>
            <a:round/>
            <a:headEnd/>
            <a:tailEnd/>
          </a:ln>
        </p:spPr>
        <p:txBody>
          <a:bodyPr wrap="none" anchor="ctr"/>
          <a:lstStyle/>
          <a:p>
            <a:endParaRPr lang="en-US"/>
          </a:p>
        </p:txBody>
      </p:sp>
      <p:sp>
        <p:nvSpPr>
          <p:cNvPr id="11" name="Line 11"/>
          <p:cNvSpPr>
            <a:spLocks noChangeShapeType="1"/>
          </p:cNvSpPr>
          <p:nvPr/>
        </p:nvSpPr>
        <p:spPr bwMode="auto">
          <a:xfrm flipH="1">
            <a:off x="2954338" y="4760913"/>
            <a:ext cx="714375" cy="952500"/>
          </a:xfrm>
          <a:prstGeom prst="line">
            <a:avLst/>
          </a:prstGeom>
          <a:noFill/>
          <a:ln w="12700">
            <a:solidFill>
              <a:schemeClr val="tx1"/>
            </a:solidFill>
            <a:round/>
            <a:headEnd/>
            <a:tailEnd/>
          </a:ln>
        </p:spPr>
        <p:txBody>
          <a:bodyPr wrap="none" anchor="ctr"/>
          <a:lstStyle/>
          <a:p>
            <a:endParaRPr lang="en-US"/>
          </a:p>
        </p:txBody>
      </p:sp>
      <p:sp>
        <p:nvSpPr>
          <p:cNvPr id="12" name="Line 12"/>
          <p:cNvSpPr>
            <a:spLocks noChangeShapeType="1"/>
          </p:cNvSpPr>
          <p:nvPr/>
        </p:nvSpPr>
        <p:spPr bwMode="auto">
          <a:xfrm flipV="1">
            <a:off x="1878013" y="2332038"/>
            <a:ext cx="1371600" cy="552450"/>
          </a:xfrm>
          <a:prstGeom prst="line">
            <a:avLst/>
          </a:prstGeom>
          <a:noFill/>
          <a:ln w="12700">
            <a:solidFill>
              <a:schemeClr val="tx1"/>
            </a:solidFill>
            <a:round/>
            <a:headEnd/>
            <a:tailEnd/>
          </a:ln>
        </p:spPr>
        <p:txBody>
          <a:bodyPr wrap="none" anchor="ctr"/>
          <a:lstStyle/>
          <a:p>
            <a:endParaRPr lang="en-US"/>
          </a:p>
        </p:txBody>
      </p:sp>
      <p:sp>
        <p:nvSpPr>
          <p:cNvPr id="13" name="Text Box 13"/>
          <p:cNvSpPr txBox="1">
            <a:spLocks noChangeArrowheads="1"/>
          </p:cNvSpPr>
          <p:nvPr/>
        </p:nvSpPr>
        <p:spPr bwMode="auto">
          <a:xfrm>
            <a:off x="1223963" y="4583113"/>
            <a:ext cx="509587" cy="336550"/>
          </a:xfrm>
          <a:prstGeom prst="rect">
            <a:avLst/>
          </a:prstGeom>
          <a:noFill/>
          <a:ln w="12700">
            <a:noFill/>
            <a:miter lim="800000"/>
            <a:headEnd/>
            <a:tailEnd/>
          </a:ln>
        </p:spPr>
        <p:txBody>
          <a:bodyPr wrap="none" anchor="ctr">
            <a:spAutoFit/>
          </a:bodyPr>
          <a:lstStyle/>
          <a:p>
            <a:pPr algn="ctr" eaLnBrk="0" hangingPunct="0"/>
            <a:r>
              <a:rPr lang="en-US" sz="1600"/>
              <a:t>Ba</a:t>
            </a:r>
            <a:r>
              <a:rPr lang="en-US" sz="1600" baseline="-25000"/>
              <a:t>2</a:t>
            </a:r>
            <a:endParaRPr lang="en-US" sz="2400"/>
          </a:p>
        </p:txBody>
      </p:sp>
      <p:sp>
        <p:nvSpPr>
          <p:cNvPr id="14" name="Text Box 14"/>
          <p:cNvSpPr txBox="1">
            <a:spLocks noChangeArrowheads="1"/>
          </p:cNvSpPr>
          <p:nvPr/>
        </p:nvSpPr>
        <p:spPr bwMode="auto">
          <a:xfrm>
            <a:off x="1590675" y="4164013"/>
            <a:ext cx="498475" cy="336550"/>
          </a:xfrm>
          <a:prstGeom prst="rect">
            <a:avLst/>
          </a:prstGeom>
          <a:noFill/>
          <a:ln w="12700">
            <a:noFill/>
            <a:miter lim="800000"/>
            <a:headEnd/>
            <a:tailEnd/>
          </a:ln>
        </p:spPr>
        <p:txBody>
          <a:bodyPr wrap="none" anchor="ctr">
            <a:spAutoFit/>
          </a:bodyPr>
          <a:lstStyle/>
          <a:p>
            <a:pPr algn="ctr" eaLnBrk="0" hangingPunct="0"/>
            <a:r>
              <a:rPr lang="en-US" sz="1600"/>
              <a:t>Fu</a:t>
            </a:r>
            <a:r>
              <a:rPr lang="en-US" sz="1600" baseline="-25000"/>
              <a:t>2</a:t>
            </a:r>
            <a:endParaRPr lang="en-US" sz="2400"/>
          </a:p>
        </p:txBody>
      </p:sp>
      <p:sp>
        <p:nvSpPr>
          <p:cNvPr id="15" name="Text Box 15"/>
          <p:cNvSpPr txBox="1">
            <a:spLocks noChangeArrowheads="1"/>
          </p:cNvSpPr>
          <p:nvPr/>
        </p:nvSpPr>
        <p:spPr bwMode="auto">
          <a:xfrm>
            <a:off x="1916113" y="3097213"/>
            <a:ext cx="498475" cy="336550"/>
          </a:xfrm>
          <a:prstGeom prst="rect">
            <a:avLst/>
          </a:prstGeom>
          <a:noFill/>
          <a:ln w="12700">
            <a:noFill/>
            <a:miter lim="800000"/>
            <a:headEnd/>
            <a:tailEnd/>
          </a:ln>
        </p:spPr>
        <p:txBody>
          <a:bodyPr wrap="none" anchor="ctr">
            <a:spAutoFit/>
          </a:bodyPr>
          <a:lstStyle/>
          <a:p>
            <a:pPr algn="ctr" eaLnBrk="0" hangingPunct="0"/>
            <a:r>
              <a:rPr lang="en-US" sz="1600"/>
              <a:t>Fu</a:t>
            </a:r>
            <a:r>
              <a:rPr lang="en-US" sz="1600" baseline="-25000"/>
              <a:t>2</a:t>
            </a:r>
            <a:endParaRPr lang="en-US" sz="2400"/>
          </a:p>
        </p:txBody>
      </p:sp>
      <p:sp>
        <p:nvSpPr>
          <p:cNvPr id="16" name="Text Box 16"/>
          <p:cNvSpPr txBox="1">
            <a:spLocks noChangeArrowheads="1"/>
          </p:cNvSpPr>
          <p:nvPr/>
        </p:nvSpPr>
        <p:spPr bwMode="auto">
          <a:xfrm>
            <a:off x="2747963" y="1706563"/>
            <a:ext cx="509587" cy="336550"/>
          </a:xfrm>
          <a:prstGeom prst="rect">
            <a:avLst/>
          </a:prstGeom>
          <a:noFill/>
          <a:ln w="12700">
            <a:noFill/>
            <a:miter lim="800000"/>
            <a:headEnd/>
            <a:tailEnd/>
          </a:ln>
        </p:spPr>
        <p:txBody>
          <a:bodyPr wrap="none" anchor="ctr">
            <a:spAutoFit/>
          </a:bodyPr>
          <a:lstStyle/>
          <a:p>
            <a:pPr algn="ctr" eaLnBrk="0" hangingPunct="0"/>
            <a:r>
              <a:rPr lang="en-US" sz="1600"/>
              <a:t>Ba</a:t>
            </a:r>
            <a:r>
              <a:rPr lang="en-US" sz="1600" baseline="-25000"/>
              <a:t>1</a:t>
            </a:r>
            <a:endParaRPr lang="en-US" sz="2400"/>
          </a:p>
        </p:txBody>
      </p:sp>
      <p:sp>
        <p:nvSpPr>
          <p:cNvPr id="17" name="Text Box 17"/>
          <p:cNvSpPr txBox="1">
            <a:spLocks noChangeArrowheads="1"/>
          </p:cNvSpPr>
          <p:nvPr/>
        </p:nvSpPr>
        <p:spPr bwMode="auto">
          <a:xfrm>
            <a:off x="2157413" y="5402263"/>
            <a:ext cx="509587" cy="336550"/>
          </a:xfrm>
          <a:prstGeom prst="rect">
            <a:avLst/>
          </a:prstGeom>
          <a:noFill/>
          <a:ln w="12700">
            <a:noFill/>
            <a:miter lim="800000"/>
            <a:headEnd/>
            <a:tailEnd/>
          </a:ln>
        </p:spPr>
        <p:txBody>
          <a:bodyPr wrap="none" anchor="ctr">
            <a:spAutoFit/>
          </a:bodyPr>
          <a:lstStyle/>
          <a:p>
            <a:pPr algn="ctr" eaLnBrk="0" hangingPunct="0"/>
            <a:r>
              <a:rPr lang="en-US" sz="1600"/>
              <a:t>Ba</a:t>
            </a:r>
            <a:r>
              <a:rPr lang="en-US" sz="1600" baseline="-25000"/>
              <a:t>3</a:t>
            </a:r>
            <a:endParaRPr lang="en-US" sz="2400"/>
          </a:p>
        </p:txBody>
      </p:sp>
      <p:sp>
        <p:nvSpPr>
          <p:cNvPr id="18" name="Text Box 18"/>
          <p:cNvSpPr txBox="1">
            <a:spLocks noChangeArrowheads="1"/>
          </p:cNvSpPr>
          <p:nvPr/>
        </p:nvSpPr>
        <p:spPr bwMode="auto">
          <a:xfrm>
            <a:off x="2333625" y="5173663"/>
            <a:ext cx="498475" cy="336550"/>
          </a:xfrm>
          <a:prstGeom prst="rect">
            <a:avLst/>
          </a:prstGeom>
          <a:noFill/>
          <a:ln w="12700">
            <a:noFill/>
            <a:miter lim="800000"/>
            <a:headEnd/>
            <a:tailEnd/>
          </a:ln>
        </p:spPr>
        <p:txBody>
          <a:bodyPr wrap="none" anchor="ctr">
            <a:spAutoFit/>
          </a:bodyPr>
          <a:lstStyle/>
          <a:p>
            <a:pPr algn="ctr" eaLnBrk="0" hangingPunct="0"/>
            <a:r>
              <a:rPr lang="en-US" sz="1600"/>
              <a:t>Fu</a:t>
            </a:r>
            <a:r>
              <a:rPr lang="en-US" sz="1600" baseline="-25000"/>
              <a:t>3</a:t>
            </a:r>
            <a:endParaRPr lang="en-US" sz="2400"/>
          </a:p>
        </p:txBody>
      </p:sp>
      <p:sp>
        <p:nvSpPr>
          <p:cNvPr id="19" name="Text Box 19"/>
          <p:cNvSpPr txBox="1">
            <a:spLocks noChangeArrowheads="1"/>
          </p:cNvSpPr>
          <p:nvPr/>
        </p:nvSpPr>
        <p:spPr bwMode="auto">
          <a:xfrm>
            <a:off x="2474913" y="4945063"/>
            <a:ext cx="520700" cy="336550"/>
          </a:xfrm>
          <a:prstGeom prst="rect">
            <a:avLst/>
          </a:prstGeom>
          <a:noFill/>
          <a:ln w="12700">
            <a:noFill/>
            <a:miter lim="800000"/>
            <a:headEnd/>
            <a:tailEnd/>
          </a:ln>
        </p:spPr>
        <p:txBody>
          <a:bodyPr wrap="none" anchor="ctr">
            <a:spAutoFit/>
          </a:bodyPr>
          <a:lstStyle/>
          <a:p>
            <a:pPr algn="ctr" eaLnBrk="0" hangingPunct="0"/>
            <a:r>
              <a:rPr lang="en-US" sz="1600"/>
              <a:t>Ca</a:t>
            </a:r>
            <a:r>
              <a:rPr lang="en-US" sz="1600" baseline="-25000"/>
              <a:t>3</a:t>
            </a:r>
            <a:endParaRPr lang="en-US" sz="2400"/>
          </a:p>
        </p:txBody>
      </p:sp>
      <p:sp>
        <p:nvSpPr>
          <p:cNvPr id="20" name="Text Box 20"/>
          <p:cNvSpPr txBox="1">
            <a:spLocks noChangeArrowheads="1"/>
          </p:cNvSpPr>
          <p:nvPr/>
        </p:nvSpPr>
        <p:spPr bwMode="auto">
          <a:xfrm>
            <a:off x="3471863" y="5402263"/>
            <a:ext cx="509587" cy="336550"/>
          </a:xfrm>
          <a:prstGeom prst="rect">
            <a:avLst/>
          </a:prstGeom>
          <a:noFill/>
          <a:ln w="12700">
            <a:noFill/>
            <a:miter lim="800000"/>
            <a:headEnd/>
            <a:tailEnd/>
          </a:ln>
        </p:spPr>
        <p:txBody>
          <a:bodyPr wrap="none" anchor="ctr">
            <a:spAutoFit/>
          </a:bodyPr>
          <a:lstStyle/>
          <a:p>
            <a:pPr algn="ctr" eaLnBrk="0" hangingPunct="0"/>
            <a:r>
              <a:rPr lang="en-US" sz="1600"/>
              <a:t>Ba</a:t>
            </a:r>
            <a:r>
              <a:rPr lang="en-US" sz="1600" baseline="-25000"/>
              <a:t>4</a:t>
            </a:r>
            <a:endParaRPr lang="en-US" sz="2400"/>
          </a:p>
        </p:txBody>
      </p:sp>
      <p:sp>
        <p:nvSpPr>
          <p:cNvPr id="21" name="Text Box 21"/>
          <p:cNvSpPr txBox="1">
            <a:spLocks noChangeArrowheads="1"/>
          </p:cNvSpPr>
          <p:nvPr/>
        </p:nvSpPr>
        <p:spPr bwMode="auto">
          <a:xfrm>
            <a:off x="3648075" y="5173663"/>
            <a:ext cx="498475" cy="336550"/>
          </a:xfrm>
          <a:prstGeom prst="rect">
            <a:avLst/>
          </a:prstGeom>
          <a:noFill/>
          <a:ln w="12700">
            <a:noFill/>
            <a:miter lim="800000"/>
            <a:headEnd/>
            <a:tailEnd/>
          </a:ln>
        </p:spPr>
        <p:txBody>
          <a:bodyPr wrap="none" anchor="ctr">
            <a:spAutoFit/>
          </a:bodyPr>
          <a:lstStyle/>
          <a:p>
            <a:pPr algn="ctr" eaLnBrk="0" hangingPunct="0"/>
            <a:r>
              <a:rPr lang="en-US" sz="1600"/>
              <a:t>Fu</a:t>
            </a:r>
            <a:r>
              <a:rPr lang="en-US" sz="1600" baseline="-25000"/>
              <a:t>4</a:t>
            </a:r>
            <a:endParaRPr lang="en-US" sz="2400"/>
          </a:p>
        </p:txBody>
      </p:sp>
      <p:sp>
        <p:nvSpPr>
          <p:cNvPr id="22" name="Text Box 22"/>
          <p:cNvSpPr txBox="1">
            <a:spLocks noChangeArrowheads="1"/>
          </p:cNvSpPr>
          <p:nvPr/>
        </p:nvSpPr>
        <p:spPr bwMode="auto">
          <a:xfrm>
            <a:off x="3789363" y="4945063"/>
            <a:ext cx="520700" cy="336550"/>
          </a:xfrm>
          <a:prstGeom prst="rect">
            <a:avLst/>
          </a:prstGeom>
          <a:noFill/>
          <a:ln w="12700">
            <a:noFill/>
            <a:miter lim="800000"/>
            <a:headEnd/>
            <a:tailEnd/>
          </a:ln>
        </p:spPr>
        <p:txBody>
          <a:bodyPr wrap="none" anchor="ctr">
            <a:spAutoFit/>
          </a:bodyPr>
          <a:lstStyle/>
          <a:p>
            <a:pPr algn="ctr" eaLnBrk="0" hangingPunct="0"/>
            <a:r>
              <a:rPr lang="en-US" sz="1600"/>
              <a:t>Ca</a:t>
            </a:r>
            <a:r>
              <a:rPr lang="en-US" sz="1600" baseline="-25000"/>
              <a:t>4</a:t>
            </a:r>
            <a:endParaRPr lang="en-US" sz="2400"/>
          </a:p>
        </p:txBody>
      </p:sp>
      <p:sp>
        <p:nvSpPr>
          <p:cNvPr id="23" name="Text Box 23"/>
          <p:cNvSpPr txBox="1">
            <a:spLocks noChangeArrowheads="1"/>
          </p:cNvSpPr>
          <p:nvPr/>
        </p:nvSpPr>
        <p:spPr bwMode="auto">
          <a:xfrm>
            <a:off x="3944938" y="4716463"/>
            <a:ext cx="590550" cy="336550"/>
          </a:xfrm>
          <a:prstGeom prst="rect">
            <a:avLst/>
          </a:prstGeom>
          <a:noFill/>
          <a:ln w="12700">
            <a:noFill/>
            <a:miter lim="800000"/>
            <a:headEnd/>
            <a:tailEnd/>
          </a:ln>
        </p:spPr>
        <p:txBody>
          <a:bodyPr wrap="none" anchor="ctr">
            <a:spAutoFit/>
          </a:bodyPr>
          <a:lstStyle/>
          <a:p>
            <a:pPr algn="ctr" eaLnBrk="0" hangingPunct="0"/>
            <a:r>
              <a:rPr lang="en-US" sz="1600"/>
              <a:t>Om</a:t>
            </a:r>
            <a:r>
              <a:rPr lang="en-US" sz="1600" baseline="-25000"/>
              <a:t>4</a:t>
            </a:r>
            <a:endParaRPr lang="en-US" sz="2400"/>
          </a:p>
        </p:txBody>
      </p:sp>
      <p:sp>
        <p:nvSpPr>
          <p:cNvPr id="24" name="Text Box 24"/>
          <p:cNvSpPr txBox="1">
            <a:spLocks noChangeArrowheads="1"/>
          </p:cNvSpPr>
          <p:nvPr/>
        </p:nvSpPr>
        <p:spPr bwMode="auto">
          <a:xfrm>
            <a:off x="4957763" y="5402263"/>
            <a:ext cx="509587" cy="336550"/>
          </a:xfrm>
          <a:prstGeom prst="rect">
            <a:avLst/>
          </a:prstGeom>
          <a:noFill/>
          <a:ln w="12700">
            <a:noFill/>
            <a:miter lim="800000"/>
            <a:headEnd/>
            <a:tailEnd/>
          </a:ln>
        </p:spPr>
        <p:txBody>
          <a:bodyPr wrap="none" anchor="ctr">
            <a:spAutoFit/>
          </a:bodyPr>
          <a:lstStyle/>
          <a:p>
            <a:pPr algn="ctr" eaLnBrk="0" hangingPunct="0"/>
            <a:r>
              <a:rPr lang="en-US" sz="1600"/>
              <a:t>Ba</a:t>
            </a:r>
            <a:r>
              <a:rPr lang="en-US" sz="1600" baseline="-25000"/>
              <a:t>5</a:t>
            </a:r>
            <a:endParaRPr lang="en-US" sz="2400"/>
          </a:p>
        </p:txBody>
      </p:sp>
      <p:sp>
        <p:nvSpPr>
          <p:cNvPr id="25" name="Text Box 25"/>
          <p:cNvSpPr txBox="1">
            <a:spLocks noChangeArrowheads="1"/>
          </p:cNvSpPr>
          <p:nvPr/>
        </p:nvSpPr>
        <p:spPr bwMode="auto">
          <a:xfrm>
            <a:off x="5133975" y="5173663"/>
            <a:ext cx="498475" cy="336550"/>
          </a:xfrm>
          <a:prstGeom prst="rect">
            <a:avLst/>
          </a:prstGeom>
          <a:noFill/>
          <a:ln w="12700">
            <a:noFill/>
            <a:miter lim="800000"/>
            <a:headEnd/>
            <a:tailEnd/>
          </a:ln>
        </p:spPr>
        <p:txBody>
          <a:bodyPr wrap="none" anchor="ctr">
            <a:spAutoFit/>
          </a:bodyPr>
          <a:lstStyle/>
          <a:p>
            <a:pPr algn="ctr" eaLnBrk="0" hangingPunct="0"/>
            <a:r>
              <a:rPr lang="en-US" sz="1600"/>
              <a:t>Fu</a:t>
            </a:r>
            <a:r>
              <a:rPr lang="en-US" sz="1600" baseline="-25000"/>
              <a:t>5</a:t>
            </a:r>
            <a:endParaRPr lang="en-US" sz="2400"/>
          </a:p>
        </p:txBody>
      </p:sp>
      <p:sp>
        <p:nvSpPr>
          <p:cNvPr id="26" name="Text Box 26"/>
          <p:cNvSpPr txBox="1">
            <a:spLocks noChangeArrowheads="1"/>
          </p:cNvSpPr>
          <p:nvPr/>
        </p:nvSpPr>
        <p:spPr bwMode="auto">
          <a:xfrm>
            <a:off x="5275263" y="4945063"/>
            <a:ext cx="520700" cy="336550"/>
          </a:xfrm>
          <a:prstGeom prst="rect">
            <a:avLst/>
          </a:prstGeom>
          <a:noFill/>
          <a:ln w="12700">
            <a:noFill/>
            <a:miter lim="800000"/>
            <a:headEnd/>
            <a:tailEnd/>
          </a:ln>
        </p:spPr>
        <p:txBody>
          <a:bodyPr wrap="none" anchor="ctr">
            <a:spAutoFit/>
          </a:bodyPr>
          <a:lstStyle/>
          <a:p>
            <a:pPr algn="ctr" eaLnBrk="0" hangingPunct="0"/>
            <a:r>
              <a:rPr lang="en-US" sz="1600"/>
              <a:t>Ca</a:t>
            </a:r>
            <a:r>
              <a:rPr lang="en-US" sz="1600" baseline="-25000"/>
              <a:t>5</a:t>
            </a:r>
            <a:endParaRPr lang="en-US" sz="2400"/>
          </a:p>
        </p:txBody>
      </p:sp>
      <p:sp>
        <p:nvSpPr>
          <p:cNvPr id="27" name="Text Box 27"/>
          <p:cNvSpPr txBox="1">
            <a:spLocks noChangeArrowheads="1"/>
          </p:cNvSpPr>
          <p:nvPr/>
        </p:nvSpPr>
        <p:spPr bwMode="auto">
          <a:xfrm>
            <a:off x="5430838" y="4716463"/>
            <a:ext cx="590550" cy="336550"/>
          </a:xfrm>
          <a:prstGeom prst="rect">
            <a:avLst/>
          </a:prstGeom>
          <a:noFill/>
          <a:ln w="12700">
            <a:noFill/>
            <a:miter lim="800000"/>
            <a:headEnd/>
            <a:tailEnd/>
          </a:ln>
        </p:spPr>
        <p:txBody>
          <a:bodyPr wrap="none" anchor="ctr">
            <a:spAutoFit/>
          </a:bodyPr>
          <a:lstStyle/>
          <a:p>
            <a:pPr algn="ctr" eaLnBrk="0" hangingPunct="0"/>
            <a:r>
              <a:rPr lang="en-US" sz="1600"/>
              <a:t>Om</a:t>
            </a:r>
            <a:r>
              <a:rPr lang="en-US" sz="1600" baseline="-25000"/>
              <a:t>5</a:t>
            </a:r>
            <a:endParaRPr lang="en-US" sz="2400"/>
          </a:p>
        </p:txBody>
      </p:sp>
      <p:sp>
        <p:nvSpPr>
          <p:cNvPr id="28" name="Line 28"/>
          <p:cNvSpPr>
            <a:spLocks noChangeShapeType="1"/>
          </p:cNvSpPr>
          <p:nvPr/>
        </p:nvSpPr>
        <p:spPr bwMode="auto">
          <a:xfrm>
            <a:off x="2487613" y="4551363"/>
            <a:ext cx="3109912" cy="0"/>
          </a:xfrm>
          <a:prstGeom prst="line">
            <a:avLst/>
          </a:prstGeom>
          <a:noFill/>
          <a:ln w="12700">
            <a:solidFill>
              <a:schemeClr val="tx1"/>
            </a:solidFill>
            <a:round/>
            <a:headEnd/>
            <a:tailEnd type="triangle" w="med" len="lg"/>
          </a:ln>
        </p:spPr>
        <p:txBody>
          <a:bodyPr wrap="none" anchor="ctr"/>
          <a:lstStyle/>
          <a:p>
            <a:endParaRPr lang="en-US"/>
          </a:p>
        </p:txBody>
      </p:sp>
      <p:sp>
        <p:nvSpPr>
          <p:cNvPr id="29" name="Line 29"/>
          <p:cNvSpPr>
            <a:spLocks noChangeShapeType="1"/>
          </p:cNvSpPr>
          <p:nvPr/>
        </p:nvSpPr>
        <p:spPr bwMode="auto">
          <a:xfrm flipV="1">
            <a:off x="2344738" y="2239963"/>
            <a:ext cx="1292225" cy="2111375"/>
          </a:xfrm>
          <a:prstGeom prst="line">
            <a:avLst/>
          </a:prstGeom>
          <a:noFill/>
          <a:ln w="12700">
            <a:solidFill>
              <a:schemeClr val="tx1"/>
            </a:solidFill>
            <a:round/>
            <a:headEnd/>
            <a:tailEnd type="triangle" w="med" len="lg"/>
          </a:ln>
        </p:spPr>
        <p:txBody>
          <a:bodyPr wrap="none" anchor="ctr"/>
          <a:lstStyle/>
          <a:p>
            <a:endParaRPr lang="en-US"/>
          </a:p>
        </p:txBody>
      </p:sp>
      <p:sp>
        <p:nvSpPr>
          <p:cNvPr id="30" name="Text Box 30"/>
          <p:cNvSpPr txBox="1">
            <a:spLocks noChangeArrowheads="1"/>
          </p:cNvSpPr>
          <p:nvPr/>
        </p:nvSpPr>
        <p:spPr bwMode="auto">
          <a:xfrm>
            <a:off x="5715000" y="614641"/>
            <a:ext cx="1377300" cy="369332"/>
          </a:xfrm>
          <a:prstGeom prst="rect">
            <a:avLst/>
          </a:prstGeom>
          <a:solidFill>
            <a:srgbClr val="FFFF99"/>
          </a:solidFill>
          <a:ln w="12700">
            <a:solidFill>
              <a:schemeClr val="tx1"/>
            </a:solidFill>
            <a:miter lim="800000"/>
            <a:headEnd/>
            <a:tailEnd/>
          </a:ln>
        </p:spPr>
        <p:txBody>
          <a:bodyPr wrap="none" anchor="ctr">
            <a:spAutoFit/>
          </a:bodyPr>
          <a:lstStyle/>
          <a:p>
            <a:pPr algn="ctr" eaLnBrk="0" hangingPunct="0"/>
            <a:r>
              <a:rPr lang="es-ES" dirty="0" smtClean="0"/>
              <a:t>enriquecida</a:t>
            </a:r>
          </a:p>
        </p:txBody>
      </p:sp>
      <p:sp>
        <p:nvSpPr>
          <p:cNvPr id="31" name="Text Box 31"/>
          <p:cNvSpPr txBox="1">
            <a:spLocks noChangeArrowheads="1"/>
          </p:cNvSpPr>
          <p:nvPr/>
        </p:nvSpPr>
        <p:spPr bwMode="auto">
          <a:xfrm>
            <a:off x="7175081" y="2743200"/>
            <a:ext cx="1531188" cy="461665"/>
          </a:xfrm>
          <a:prstGeom prst="rect">
            <a:avLst/>
          </a:prstGeom>
          <a:solidFill>
            <a:srgbClr val="FFFF99"/>
          </a:solidFill>
          <a:ln w="12700">
            <a:solidFill>
              <a:schemeClr val="tx1"/>
            </a:solidFill>
            <a:miter lim="800000"/>
            <a:headEnd/>
            <a:tailEnd/>
          </a:ln>
        </p:spPr>
        <p:txBody>
          <a:bodyPr wrap="none" anchor="ctr">
            <a:spAutoFit/>
          </a:bodyPr>
          <a:lstStyle/>
          <a:p>
            <a:pPr algn="ctr" eaLnBrk="0" hangingPunct="0"/>
            <a:r>
              <a:rPr lang="es-ES" dirty="0" smtClean="0"/>
              <a:t> estructurada</a:t>
            </a:r>
            <a:endParaRPr lang="en-US" sz="2400" dirty="0"/>
          </a:p>
        </p:txBody>
      </p:sp>
      <p:sp>
        <p:nvSpPr>
          <p:cNvPr id="32" name="Text Box 32"/>
          <p:cNvSpPr txBox="1">
            <a:spLocks noChangeArrowheads="1"/>
          </p:cNvSpPr>
          <p:nvPr/>
        </p:nvSpPr>
        <p:spPr bwMode="auto">
          <a:xfrm>
            <a:off x="2239963" y="4275138"/>
            <a:ext cx="768350" cy="379412"/>
          </a:xfrm>
          <a:prstGeom prst="rect">
            <a:avLst/>
          </a:prstGeom>
          <a:solidFill>
            <a:srgbClr val="FFFF99"/>
          </a:solidFill>
          <a:ln w="12700">
            <a:solidFill>
              <a:schemeClr val="tx1"/>
            </a:solidFill>
            <a:miter lim="800000"/>
            <a:headEnd/>
            <a:tailEnd/>
          </a:ln>
        </p:spPr>
        <p:txBody>
          <a:bodyPr wrap="none" anchor="ctr">
            <a:spAutoFit/>
          </a:bodyPr>
          <a:lstStyle/>
          <a:p>
            <a:pPr algn="ctr" eaLnBrk="0" hangingPunct="0"/>
            <a:r>
              <a:rPr lang="en-US"/>
              <a:t>Basal</a:t>
            </a:r>
            <a:endParaRPr lang="en-US" sz="2400"/>
          </a:p>
        </p:txBody>
      </p:sp>
      <p:sp>
        <p:nvSpPr>
          <p:cNvPr id="33" name="Text Box 33"/>
          <p:cNvSpPr txBox="1">
            <a:spLocks noChangeArrowheads="1"/>
          </p:cNvSpPr>
          <p:nvPr/>
        </p:nvSpPr>
        <p:spPr bwMode="auto">
          <a:xfrm>
            <a:off x="0" y="4778444"/>
            <a:ext cx="1327608" cy="707886"/>
          </a:xfrm>
          <a:prstGeom prst="rect">
            <a:avLst/>
          </a:prstGeom>
          <a:noFill/>
          <a:ln w="12700">
            <a:noFill/>
            <a:miter lim="800000"/>
            <a:headEnd/>
            <a:tailEnd/>
          </a:ln>
        </p:spPr>
        <p:txBody>
          <a:bodyPr wrap="none" anchor="ctr">
            <a:spAutoFit/>
          </a:bodyPr>
          <a:lstStyle/>
          <a:p>
            <a:pPr algn="ctr"/>
            <a:r>
              <a:rPr lang="es-ES" sz="2000" dirty="0" smtClean="0"/>
              <a:t>Condición</a:t>
            </a:r>
          </a:p>
          <a:p>
            <a:pPr algn="ctr"/>
            <a:r>
              <a:rPr lang="es-ES" sz="2000" dirty="0" smtClean="0"/>
              <a:t>basal</a:t>
            </a:r>
            <a:endParaRPr lang="es-ES" sz="2000" dirty="0"/>
          </a:p>
        </p:txBody>
      </p:sp>
      <p:sp>
        <p:nvSpPr>
          <p:cNvPr id="34" name="Text Box 34"/>
          <p:cNvSpPr txBox="1">
            <a:spLocks noChangeArrowheads="1"/>
          </p:cNvSpPr>
          <p:nvPr/>
        </p:nvSpPr>
        <p:spPr bwMode="auto">
          <a:xfrm>
            <a:off x="1476660" y="5770533"/>
            <a:ext cx="2666243" cy="400110"/>
          </a:xfrm>
          <a:prstGeom prst="rect">
            <a:avLst/>
          </a:prstGeom>
          <a:noFill/>
          <a:ln w="12700">
            <a:noFill/>
            <a:miter lim="800000"/>
            <a:headEnd/>
            <a:tailEnd/>
          </a:ln>
        </p:spPr>
        <p:txBody>
          <a:bodyPr wrap="none" anchor="ctr">
            <a:spAutoFit/>
          </a:bodyPr>
          <a:lstStyle/>
          <a:p>
            <a:pPr algn="ctr" eaLnBrk="0" hangingPunct="0"/>
            <a:r>
              <a:rPr lang="en-US" sz="2000" dirty="0" err="1" smtClean="0"/>
              <a:t>Trayectoria</a:t>
            </a:r>
            <a:r>
              <a:rPr lang="en-US" sz="2000" dirty="0" smtClean="0"/>
              <a:t> </a:t>
            </a:r>
            <a:r>
              <a:rPr lang="en-US" sz="2000" dirty="0" err="1" smtClean="0"/>
              <a:t>estructura</a:t>
            </a:r>
            <a:endParaRPr lang="en-US" sz="2400" dirty="0"/>
          </a:p>
        </p:txBody>
      </p:sp>
      <p:sp>
        <p:nvSpPr>
          <p:cNvPr id="35" name="Text Box 35"/>
          <p:cNvSpPr txBox="1">
            <a:spLocks noChangeArrowheads="1"/>
          </p:cNvSpPr>
          <p:nvPr/>
        </p:nvSpPr>
        <p:spPr bwMode="auto">
          <a:xfrm rot="-3481245">
            <a:off x="153035" y="2133247"/>
            <a:ext cx="3634702" cy="400110"/>
          </a:xfrm>
          <a:prstGeom prst="rect">
            <a:avLst/>
          </a:prstGeom>
          <a:noFill/>
          <a:ln w="12700">
            <a:noFill/>
            <a:miter lim="800000"/>
            <a:headEnd/>
            <a:tailEnd/>
          </a:ln>
        </p:spPr>
        <p:txBody>
          <a:bodyPr wrap="square" anchor="ctr">
            <a:spAutoFit/>
          </a:bodyPr>
          <a:lstStyle/>
          <a:p>
            <a:pPr algn="ctr" eaLnBrk="0" hangingPunct="0"/>
            <a:r>
              <a:rPr lang="es-ES" sz="2000" dirty="0" smtClean="0"/>
              <a:t>Trayectoria enriquecimiento</a:t>
            </a:r>
            <a:endParaRPr lang="en-US" sz="2400" dirty="0"/>
          </a:p>
        </p:txBody>
      </p:sp>
      <p:sp>
        <p:nvSpPr>
          <p:cNvPr id="36" name="Line 36"/>
          <p:cNvSpPr>
            <a:spLocks noChangeShapeType="1"/>
          </p:cNvSpPr>
          <p:nvPr/>
        </p:nvSpPr>
        <p:spPr bwMode="auto">
          <a:xfrm flipV="1">
            <a:off x="2895600" y="762000"/>
            <a:ext cx="152400" cy="228600"/>
          </a:xfrm>
          <a:prstGeom prst="line">
            <a:avLst/>
          </a:prstGeom>
          <a:noFill/>
          <a:ln w="38100" cmpd="dbl">
            <a:solidFill>
              <a:schemeClr val="tx1"/>
            </a:solidFill>
            <a:round/>
            <a:headEnd/>
            <a:tailEnd type="stealth" w="lg" len="lg"/>
          </a:ln>
        </p:spPr>
        <p:txBody>
          <a:bodyPr wrap="none" anchor="ctr"/>
          <a:lstStyle/>
          <a:p>
            <a:endParaRPr lang="en-US"/>
          </a:p>
        </p:txBody>
      </p:sp>
      <p:sp>
        <p:nvSpPr>
          <p:cNvPr id="37" name="Line 37"/>
          <p:cNvSpPr>
            <a:spLocks noChangeShapeType="1"/>
          </p:cNvSpPr>
          <p:nvPr/>
        </p:nvSpPr>
        <p:spPr bwMode="auto">
          <a:xfrm>
            <a:off x="4183063" y="6008688"/>
            <a:ext cx="2095500" cy="0"/>
          </a:xfrm>
          <a:prstGeom prst="line">
            <a:avLst/>
          </a:prstGeom>
          <a:noFill/>
          <a:ln w="38100" cmpd="dbl">
            <a:solidFill>
              <a:schemeClr val="tx1"/>
            </a:solidFill>
            <a:round/>
            <a:headEnd/>
            <a:tailEnd type="stealth" w="lg" len="lg"/>
          </a:ln>
        </p:spPr>
        <p:txBody>
          <a:bodyPr wrap="none" anchor="ctr"/>
          <a:lstStyle/>
          <a:p>
            <a:endParaRPr lang="en-US"/>
          </a:p>
        </p:txBody>
      </p:sp>
      <p:sp>
        <p:nvSpPr>
          <p:cNvPr id="38" name="Line 38"/>
          <p:cNvSpPr>
            <a:spLocks noChangeShapeType="1"/>
          </p:cNvSpPr>
          <p:nvPr/>
        </p:nvSpPr>
        <p:spPr bwMode="auto">
          <a:xfrm flipV="1">
            <a:off x="3749675" y="2286000"/>
            <a:ext cx="3184525" cy="6350"/>
          </a:xfrm>
          <a:prstGeom prst="line">
            <a:avLst/>
          </a:prstGeom>
          <a:noFill/>
          <a:ln w="15875">
            <a:solidFill>
              <a:schemeClr val="tx1"/>
            </a:solidFill>
            <a:prstDash val="sysDot"/>
            <a:round/>
            <a:headEnd/>
            <a:tailEnd/>
          </a:ln>
        </p:spPr>
        <p:txBody>
          <a:bodyPr wrap="none" anchor="ctr"/>
          <a:lstStyle/>
          <a:p>
            <a:endParaRPr lang="en-US"/>
          </a:p>
        </p:txBody>
      </p:sp>
      <p:sp>
        <p:nvSpPr>
          <p:cNvPr id="39" name="Line 39"/>
          <p:cNvSpPr>
            <a:spLocks noChangeShapeType="1"/>
          </p:cNvSpPr>
          <p:nvPr/>
        </p:nvSpPr>
        <p:spPr bwMode="auto">
          <a:xfrm flipV="1">
            <a:off x="5616575" y="2286000"/>
            <a:ext cx="1317625" cy="2127250"/>
          </a:xfrm>
          <a:prstGeom prst="line">
            <a:avLst/>
          </a:prstGeom>
          <a:noFill/>
          <a:ln w="15875">
            <a:solidFill>
              <a:schemeClr val="tx1"/>
            </a:solidFill>
            <a:prstDash val="sysDot"/>
            <a:round/>
            <a:headEnd/>
            <a:tailEnd/>
          </a:ln>
        </p:spPr>
        <p:txBody>
          <a:bodyPr wrap="none" anchor="ctr"/>
          <a:lstStyle/>
          <a:p>
            <a:endParaRPr lang="en-US"/>
          </a:p>
        </p:txBody>
      </p:sp>
      <p:sp>
        <p:nvSpPr>
          <p:cNvPr id="40" name="AutoShape 40"/>
          <p:cNvSpPr>
            <a:spLocks noChangeArrowheads="1"/>
          </p:cNvSpPr>
          <p:nvPr/>
        </p:nvSpPr>
        <p:spPr bwMode="auto">
          <a:xfrm>
            <a:off x="6915150" y="2209800"/>
            <a:ext cx="95250" cy="95250"/>
          </a:xfrm>
          <a:prstGeom prst="star16">
            <a:avLst>
              <a:gd name="adj" fmla="val 37500"/>
            </a:avLst>
          </a:prstGeom>
          <a:solidFill>
            <a:srgbClr val="FFFFFF"/>
          </a:solidFill>
          <a:ln w="12700">
            <a:solidFill>
              <a:schemeClr val="tx1"/>
            </a:solidFill>
            <a:miter lim="800000"/>
            <a:headEnd/>
            <a:tailEnd/>
          </a:ln>
        </p:spPr>
        <p:txBody>
          <a:bodyPr wrap="none" anchor="ctr"/>
          <a:lstStyle/>
          <a:p>
            <a:pPr eaLnBrk="0" hangingPunct="0"/>
            <a:endParaRPr lang="en-US" sz="2800"/>
          </a:p>
        </p:txBody>
      </p:sp>
      <p:sp>
        <p:nvSpPr>
          <p:cNvPr id="41" name="Text Box 41"/>
          <p:cNvSpPr txBox="1">
            <a:spLocks noChangeArrowheads="1"/>
          </p:cNvSpPr>
          <p:nvPr/>
        </p:nvSpPr>
        <p:spPr bwMode="auto">
          <a:xfrm>
            <a:off x="6535139" y="4730850"/>
            <a:ext cx="937822" cy="307777"/>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omnivoros</a:t>
            </a:r>
            <a:endParaRPr lang="en-US" sz="1400" i="1" dirty="0">
              <a:latin typeface="Times New Roman" pitchFamily="18" charset="0"/>
            </a:endParaRPr>
          </a:p>
        </p:txBody>
      </p:sp>
      <p:sp>
        <p:nvSpPr>
          <p:cNvPr id="42" name="Text Box 42"/>
          <p:cNvSpPr txBox="1">
            <a:spLocks noChangeArrowheads="1"/>
          </p:cNvSpPr>
          <p:nvPr/>
        </p:nvSpPr>
        <p:spPr bwMode="auto">
          <a:xfrm>
            <a:off x="6347714" y="4961037"/>
            <a:ext cx="958660" cy="307777"/>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carnívoros</a:t>
            </a:r>
            <a:endParaRPr lang="en-US" sz="1400" i="1" dirty="0">
              <a:latin typeface="Times New Roman" pitchFamily="18" charset="0"/>
            </a:endParaRPr>
          </a:p>
        </p:txBody>
      </p:sp>
      <p:sp>
        <p:nvSpPr>
          <p:cNvPr id="43" name="Text Box 43"/>
          <p:cNvSpPr txBox="1">
            <a:spLocks noChangeArrowheads="1"/>
          </p:cNvSpPr>
          <p:nvPr/>
        </p:nvSpPr>
        <p:spPr bwMode="auto">
          <a:xfrm>
            <a:off x="6224726" y="5189637"/>
            <a:ext cx="923651" cy="307777"/>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micofagos</a:t>
            </a:r>
            <a:endParaRPr lang="en-US" sz="1400" i="1" dirty="0">
              <a:latin typeface="Times New Roman" pitchFamily="18" charset="0"/>
            </a:endParaRPr>
          </a:p>
        </p:txBody>
      </p:sp>
      <p:sp>
        <p:nvSpPr>
          <p:cNvPr id="44" name="Text Box 44"/>
          <p:cNvSpPr txBox="1">
            <a:spLocks noChangeArrowheads="1"/>
          </p:cNvSpPr>
          <p:nvPr/>
        </p:nvSpPr>
        <p:spPr bwMode="auto">
          <a:xfrm>
            <a:off x="5997402" y="5418237"/>
            <a:ext cx="1178272" cy="307777"/>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bacteriovoros</a:t>
            </a:r>
            <a:endParaRPr lang="en-US" sz="1400" i="1" dirty="0">
              <a:latin typeface="Times New Roman" pitchFamily="18" charset="0"/>
            </a:endParaRPr>
          </a:p>
        </p:txBody>
      </p:sp>
      <p:sp>
        <p:nvSpPr>
          <p:cNvPr id="45" name="Text Box 45"/>
          <p:cNvSpPr txBox="1">
            <a:spLocks noChangeArrowheads="1"/>
          </p:cNvSpPr>
          <p:nvPr/>
        </p:nvSpPr>
        <p:spPr bwMode="auto">
          <a:xfrm>
            <a:off x="446227" y="3513237"/>
            <a:ext cx="923651" cy="307777"/>
          </a:xfrm>
          <a:prstGeom prst="rect">
            <a:avLst/>
          </a:prstGeom>
          <a:no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micofagos</a:t>
            </a:r>
            <a:endParaRPr lang="en-US" sz="1400" i="1" dirty="0">
              <a:latin typeface="Times New Roman" pitchFamily="18" charset="0"/>
            </a:endParaRPr>
          </a:p>
        </p:txBody>
      </p:sp>
      <p:sp>
        <p:nvSpPr>
          <p:cNvPr id="46" name="Text Box 46"/>
          <p:cNvSpPr txBox="1">
            <a:spLocks noChangeArrowheads="1"/>
          </p:cNvSpPr>
          <p:nvPr/>
        </p:nvSpPr>
        <p:spPr bwMode="auto">
          <a:xfrm>
            <a:off x="-47798" y="3995837"/>
            <a:ext cx="1178272" cy="307777"/>
          </a:xfrm>
          <a:prstGeom prst="rect">
            <a:avLst/>
          </a:prstGeom>
          <a:no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bacteriovoros</a:t>
            </a:r>
            <a:endParaRPr lang="en-US" sz="1400" i="1" dirty="0">
              <a:latin typeface="Times New Roman" pitchFamily="18" charset="0"/>
            </a:endParaRPr>
          </a:p>
        </p:txBody>
      </p:sp>
      <p:sp>
        <p:nvSpPr>
          <p:cNvPr id="47" name="Text Box 47"/>
          <p:cNvSpPr txBox="1">
            <a:spLocks noChangeArrowheads="1"/>
          </p:cNvSpPr>
          <p:nvPr/>
        </p:nvSpPr>
        <p:spPr bwMode="auto">
          <a:xfrm rot="-3333818">
            <a:off x="2736205" y="1081188"/>
            <a:ext cx="947440" cy="307777"/>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fungivoros</a:t>
            </a:r>
            <a:endParaRPr lang="en-US" sz="1400" dirty="0">
              <a:latin typeface="Times New Roman" pitchFamily="18" charset="0"/>
            </a:endParaRPr>
          </a:p>
        </p:txBody>
      </p:sp>
      <p:sp>
        <p:nvSpPr>
          <p:cNvPr id="48" name="Text Box 48"/>
          <p:cNvSpPr txBox="1">
            <a:spLocks noChangeArrowheads="1"/>
          </p:cNvSpPr>
          <p:nvPr/>
        </p:nvSpPr>
        <p:spPr bwMode="auto">
          <a:xfrm rot="-3329394">
            <a:off x="3143077" y="843063"/>
            <a:ext cx="1178272" cy="307777"/>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bacteriovoros</a:t>
            </a:r>
            <a:endParaRPr lang="en-US" sz="1400" dirty="0">
              <a:latin typeface="Times New Roman" pitchFamily="18" charset="0"/>
            </a:endParaRPr>
          </a:p>
        </p:txBody>
      </p:sp>
      <p:sp>
        <p:nvSpPr>
          <p:cNvPr id="49" name="Text Box 49"/>
          <p:cNvSpPr txBox="1">
            <a:spLocks noChangeArrowheads="1"/>
          </p:cNvSpPr>
          <p:nvPr/>
        </p:nvSpPr>
        <p:spPr bwMode="auto">
          <a:xfrm>
            <a:off x="0" y="-3293"/>
            <a:ext cx="4784924" cy="461665"/>
          </a:xfrm>
          <a:prstGeom prst="rect">
            <a:avLst/>
          </a:prstGeom>
          <a:noFill/>
          <a:ln w="12700">
            <a:noFill/>
            <a:miter lim="800000"/>
            <a:headEnd/>
            <a:tailEnd/>
          </a:ln>
        </p:spPr>
        <p:txBody>
          <a:bodyPr wrap="square" anchor="ctr">
            <a:spAutoFit/>
          </a:bodyPr>
          <a:lstStyle/>
          <a:p>
            <a:r>
              <a:rPr lang="es-ES" sz="2400" dirty="0" smtClean="0"/>
              <a:t>Análisis de Gremios Funcionales</a:t>
            </a:r>
            <a:endParaRPr lang="es-ES" sz="2400" dirty="0"/>
          </a:p>
        </p:txBody>
      </p:sp>
      <p:sp>
        <p:nvSpPr>
          <p:cNvPr id="50" name="Rectangle 50"/>
          <p:cNvSpPr>
            <a:spLocks noChangeArrowheads="1"/>
          </p:cNvSpPr>
          <p:nvPr/>
        </p:nvSpPr>
        <p:spPr bwMode="auto">
          <a:xfrm>
            <a:off x="152400" y="1447800"/>
            <a:ext cx="1794081" cy="720197"/>
          </a:xfrm>
          <a:prstGeom prst="rect">
            <a:avLst/>
          </a:prstGeom>
          <a:noFill/>
          <a:ln w="9525">
            <a:noFill/>
            <a:miter lim="800000"/>
            <a:headEnd/>
            <a:tailEnd/>
          </a:ln>
        </p:spPr>
        <p:txBody>
          <a:bodyPr wrap="none">
            <a:spAutoFit/>
          </a:bodyPr>
          <a:lstStyle/>
          <a:p>
            <a:pPr eaLnBrk="0" hangingPunct="0">
              <a:spcBef>
                <a:spcPct val="20000"/>
              </a:spcBef>
              <a:buFontTx/>
              <a:buChar char="•"/>
            </a:pPr>
            <a:r>
              <a:rPr lang="es-ES" sz="1200" dirty="0" smtClean="0"/>
              <a:t>Enriquecimiento</a:t>
            </a:r>
            <a:r>
              <a:rPr lang="en-US" sz="1200" dirty="0" smtClean="0"/>
              <a:t> </a:t>
            </a:r>
            <a:r>
              <a:rPr lang="en-US" sz="1200" dirty="0" err="1" smtClean="0"/>
              <a:t>indice</a:t>
            </a:r>
            <a:endParaRPr lang="en-US" sz="1200" dirty="0"/>
          </a:p>
          <a:p>
            <a:pPr eaLnBrk="0" hangingPunct="0">
              <a:spcBef>
                <a:spcPct val="20000"/>
              </a:spcBef>
            </a:pPr>
            <a:r>
              <a:rPr lang="en-US" sz="1200" dirty="0"/>
              <a:t>100 (w1.cp1 + w2.Fu2) </a:t>
            </a:r>
          </a:p>
          <a:p>
            <a:pPr eaLnBrk="0" hangingPunct="0">
              <a:spcBef>
                <a:spcPct val="20000"/>
              </a:spcBef>
            </a:pPr>
            <a:r>
              <a:rPr lang="en-US" sz="1200" dirty="0"/>
              <a:t>/ (w1.cp1 + w2.cp2 )</a:t>
            </a:r>
          </a:p>
        </p:txBody>
      </p:sp>
      <p:sp>
        <p:nvSpPr>
          <p:cNvPr id="51" name="Rectangle 51"/>
          <p:cNvSpPr>
            <a:spLocks noChangeArrowheads="1"/>
          </p:cNvSpPr>
          <p:nvPr/>
        </p:nvSpPr>
        <p:spPr bwMode="auto">
          <a:xfrm>
            <a:off x="3352800" y="6400800"/>
            <a:ext cx="4309193" cy="276999"/>
          </a:xfrm>
          <a:prstGeom prst="rect">
            <a:avLst/>
          </a:prstGeom>
          <a:noFill/>
          <a:ln w="9525">
            <a:noFill/>
            <a:miter lim="800000"/>
            <a:headEnd/>
            <a:tailEnd/>
          </a:ln>
        </p:spPr>
        <p:txBody>
          <a:bodyPr wrap="none">
            <a:spAutoFit/>
          </a:bodyPr>
          <a:lstStyle/>
          <a:p>
            <a:pPr eaLnBrk="0" hangingPunct="0">
              <a:spcBef>
                <a:spcPct val="20000"/>
              </a:spcBef>
              <a:buFontTx/>
              <a:buChar char="•"/>
            </a:pPr>
            <a:r>
              <a:rPr lang="en-US" sz="1200" dirty="0" err="1" smtClean="0"/>
              <a:t>Estructura</a:t>
            </a:r>
            <a:r>
              <a:rPr lang="en-US" sz="1200" dirty="0" smtClean="0"/>
              <a:t> </a:t>
            </a:r>
            <a:r>
              <a:rPr lang="en-US" sz="1200" dirty="0" err="1" smtClean="0"/>
              <a:t>Indice</a:t>
            </a:r>
            <a:r>
              <a:rPr lang="en-US" sz="1200" dirty="0" smtClean="0"/>
              <a:t> </a:t>
            </a:r>
            <a:r>
              <a:rPr lang="en-US" sz="1200" dirty="0"/>
              <a:t>= 100 wi.cpi / (wi.cpi + w2.cp2 ) </a:t>
            </a:r>
            <a:r>
              <a:rPr lang="en-US" sz="1200" dirty="0" err="1" smtClean="0"/>
              <a:t>por</a:t>
            </a:r>
            <a:r>
              <a:rPr lang="en-US" sz="1200" dirty="0" smtClean="0"/>
              <a:t> </a:t>
            </a:r>
            <a:r>
              <a:rPr lang="en-US" sz="1200" dirty="0" err="1"/>
              <a:t>i</a:t>
            </a:r>
            <a:r>
              <a:rPr lang="en-US" sz="1200" dirty="0"/>
              <a:t> = 3-5</a:t>
            </a:r>
          </a:p>
        </p:txBody>
      </p:sp>
      <p:sp>
        <p:nvSpPr>
          <p:cNvPr id="52" name="Text Box 52"/>
          <p:cNvSpPr txBox="1">
            <a:spLocks noChangeArrowheads="1"/>
          </p:cNvSpPr>
          <p:nvPr/>
        </p:nvSpPr>
        <p:spPr bwMode="auto">
          <a:xfrm>
            <a:off x="52388" y="6477000"/>
            <a:ext cx="1380506" cy="276999"/>
          </a:xfrm>
          <a:prstGeom prst="rect">
            <a:avLst/>
          </a:prstGeom>
          <a:noFill/>
          <a:ln w="9525">
            <a:solidFill>
              <a:schemeClr val="tx1"/>
            </a:solidFill>
            <a:miter lim="800000"/>
            <a:headEnd/>
            <a:tailEnd/>
          </a:ln>
        </p:spPr>
        <p:txBody>
          <a:bodyPr wrap="none">
            <a:spAutoFit/>
          </a:bodyPr>
          <a:lstStyle/>
          <a:p>
            <a:pPr eaLnBrk="0" hangingPunct="0"/>
            <a:r>
              <a:rPr lang="en-US" sz="1200"/>
              <a:t>Ferris et al., 2001</a:t>
            </a:r>
          </a:p>
        </p:txBody>
      </p:sp>
      <p:sp>
        <p:nvSpPr>
          <p:cNvPr id="53" name="Line 53"/>
          <p:cNvSpPr>
            <a:spLocks noChangeShapeType="1"/>
          </p:cNvSpPr>
          <p:nvPr/>
        </p:nvSpPr>
        <p:spPr bwMode="auto">
          <a:xfrm flipH="1">
            <a:off x="4419600" y="1066800"/>
            <a:ext cx="1981200" cy="3276600"/>
          </a:xfrm>
          <a:prstGeom prst="line">
            <a:avLst/>
          </a:prstGeom>
          <a:noFill/>
          <a:ln w="9525">
            <a:solidFill>
              <a:schemeClr val="tx1"/>
            </a:solidFill>
            <a:prstDash val="lgDash"/>
            <a:round/>
            <a:headEnd/>
            <a:tailEnd/>
          </a:ln>
        </p:spPr>
        <p:txBody>
          <a:bodyPr/>
          <a:lstStyle/>
          <a:p>
            <a:endParaRPr lang="en-US"/>
          </a:p>
        </p:txBody>
      </p:sp>
      <p:sp>
        <p:nvSpPr>
          <p:cNvPr id="54" name="Line 54"/>
          <p:cNvSpPr>
            <a:spLocks noChangeShapeType="1"/>
          </p:cNvSpPr>
          <p:nvPr/>
        </p:nvSpPr>
        <p:spPr bwMode="auto">
          <a:xfrm>
            <a:off x="3581400" y="2743200"/>
            <a:ext cx="3962400" cy="0"/>
          </a:xfrm>
          <a:prstGeom prst="line">
            <a:avLst/>
          </a:prstGeom>
          <a:noFill/>
          <a:ln w="9525">
            <a:solidFill>
              <a:schemeClr val="tx1"/>
            </a:solidFill>
            <a:prstDash val="lgDash"/>
            <a:round/>
            <a:headEnd/>
            <a:tailEnd/>
          </a:ln>
        </p:spPr>
        <p:txBody>
          <a:bodyPr/>
          <a:lstStyle/>
          <a:p>
            <a:endParaRPr lang="en-US"/>
          </a:p>
        </p:txBody>
      </p:sp>
      <p:sp>
        <p:nvSpPr>
          <p:cNvPr id="55" name="Text Box 52"/>
          <p:cNvSpPr txBox="1">
            <a:spLocks noChangeArrowheads="1"/>
          </p:cNvSpPr>
          <p:nvPr/>
        </p:nvSpPr>
        <p:spPr bwMode="auto">
          <a:xfrm>
            <a:off x="0" y="6477055"/>
            <a:ext cx="1752600" cy="304699"/>
          </a:xfrm>
          <a:prstGeom prst="rect">
            <a:avLst/>
          </a:prstGeom>
          <a:solidFill>
            <a:schemeClr val="bg1"/>
          </a:solidFill>
          <a:ln w="9525">
            <a:solidFill>
              <a:schemeClr val="tx1"/>
            </a:solidFill>
            <a:miter lim="800000"/>
            <a:headEnd/>
            <a:tailEnd/>
          </a:ln>
        </p:spPr>
        <p:txBody>
          <a:bodyPr wrap="square">
            <a:spAutoFit/>
          </a:bodyPr>
          <a:lstStyle/>
          <a:p>
            <a:pPr eaLnBrk="0" hangingPunct="0"/>
            <a:r>
              <a:rPr lang="en-US" sz="1200" dirty="0" smtClean="0"/>
              <a:t>Ferris, 2010</a:t>
            </a:r>
            <a:endParaRPr lang="en-US" sz="1200" dirty="0"/>
          </a:p>
        </p:txBody>
      </p:sp>
      <p:sp>
        <p:nvSpPr>
          <p:cNvPr id="56" name="Parallelogram 55"/>
          <p:cNvSpPr/>
          <p:nvPr/>
        </p:nvSpPr>
        <p:spPr>
          <a:xfrm rot="20280129">
            <a:off x="6305480" y="1730229"/>
            <a:ext cx="1288126" cy="962001"/>
          </a:xfrm>
          <a:prstGeom prst="parallelogram">
            <a:avLst>
              <a:gd name="adj" fmla="val 1192"/>
            </a:avLst>
          </a:prstGeom>
          <a:solidFill>
            <a:srgbClr val="FFFF00">
              <a:alpha val="5098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Text Box 49"/>
          <p:cNvSpPr txBox="1">
            <a:spLocks noChangeArrowheads="1"/>
          </p:cNvSpPr>
          <p:nvPr/>
        </p:nvSpPr>
        <p:spPr bwMode="auto">
          <a:xfrm>
            <a:off x="4671877" y="-3293"/>
            <a:ext cx="4319723" cy="461665"/>
          </a:xfrm>
          <a:prstGeom prst="rect">
            <a:avLst/>
          </a:prstGeom>
          <a:noFill/>
          <a:ln w="12700">
            <a:noFill/>
            <a:miter lim="800000"/>
            <a:headEnd/>
            <a:tailEnd/>
          </a:ln>
        </p:spPr>
        <p:txBody>
          <a:bodyPr wrap="square" anchor="ctr">
            <a:spAutoFit/>
          </a:bodyPr>
          <a:lstStyle/>
          <a:p>
            <a:pPr eaLnBrk="0" hangingPunct="0"/>
            <a:r>
              <a:rPr lang="en-US" sz="2400" dirty="0" smtClean="0"/>
              <a:t>y la </a:t>
            </a:r>
            <a:r>
              <a:rPr lang="en-US" sz="2400" dirty="0" err="1" smtClean="0"/>
              <a:t>huella</a:t>
            </a:r>
            <a:r>
              <a:rPr lang="en-US" sz="2400" dirty="0" smtClean="0"/>
              <a:t> </a:t>
            </a:r>
            <a:r>
              <a:rPr lang="en-US" sz="2400" dirty="0" err="1" smtClean="0"/>
              <a:t>metabólica</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iterate type="lt">
                                    <p:tmPct val="0"/>
                                  </p:iterate>
                                  <p:childTnLst>
                                    <p:set>
                                      <p:cBhvr>
                                        <p:cTn id="6" dur="1" fill="hold">
                                          <p:stCondLst>
                                            <p:cond delay="0"/>
                                          </p:stCondLst>
                                        </p:cTn>
                                        <p:tgtEl>
                                          <p:spTgt spid="56"/>
                                        </p:tgtEl>
                                        <p:attrNameLst>
                                          <p:attrName>style.visibility</p:attrName>
                                        </p:attrNameLst>
                                      </p:cBhvr>
                                      <p:to>
                                        <p:strVal val="visible"/>
                                      </p:to>
                                    </p:set>
                                    <p:anim calcmode="lin" valueType="num">
                                      <p:cBhvr>
                                        <p:cTn id="7" dur="1000" fill="hold"/>
                                        <p:tgtEl>
                                          <p:spTgt spid="56"/>
                                        </p:tgtEl>
                                        <p:attrNameLst>
                                          <p:attrName>ppt_w</p:attrName>
                                        </p:attrNameLst>
                                      </p:cBhvr>
                                      <p:tavLst>
                                        <p:tav tm="0">
                                          <p:val>
                                            <p:strVal val="#ppt_w*0.70"/>
                                          </p:val>
                                        </p:tav>
                                        <p:tav tm="100000">
                                          <p:val>
                                            <p:strVal val="#ppt_w"/>
                                          </p:val>
                                        </p:tav>
                                      </p:tavLst>
                                    </p:anim>
                                    <p:anim calcmode="lin" valueType="num">
                                      <p:cBhvr>
                                        <p:cTn id="8" dur="1000" fill="hold"/>
                                        <p:tgtEl>
                                          <p:spTgt spid="56"/>
                                        </p:tgtEl>
                                        <p:attrNameLst>
                                          <p:attrName>ppt_h</p:attrName>
                                        </p:attrNameLst>
                                      </p:cBhvr>
                                      <p:tavLst>
                                        <p:tav tm="0">
                                          <p:val>
                                            <p:strVal val="#ppt_h"/>
                                          </p:val>
                                        </p:tav>
                                        <p:tav tm="100000">
                                          <p:val>
                                            <p:strVal val="#ppt_h"/>
                                          </p:val>
                                        </p:tav>
                                      </p:tavLst>
                                    </p:anim>
                                    <p:animEffect transition="in" filter="fade">
                                      <p:cBhvr>
                                        <p:cTn id="9" dur="1000"/>
                                        <p:tgtEl>
                                          <p:spTgt spid="56"/>
                                        </p:tgtEl>
                                      </p:cBhvr>
                                    </p:animEffect>
                                  </p:childTnLst>
                                </p:cTn>
                              </p:par>
                              <p:par>
                                <p:cTn id="10" presetID="36" presetClass="emph" presetSubtype="0" fill="hold" grpId="1" nodeType="withEffect">
                                  <p:stCondLst>
                                    <p:cond delay="0"/>
                                  </p:stCondLst>
                                  <p:iterate type="lt">
                                    <p:tmPct val="10000"/>
                                  </p:iterate>
                                  <p:childTnLst>
                                    <p:animScale>
                                      <p:cBhvr>
                                        <p:cTn id="11" dur="250" autoRev="1" fill="hold">
                                          <p:stCondLst>
                                            <p:cond delay="0"/>
                                          </p:stCondLst>
                                        </p:cTn>
                                        <p:tgtEl>
                                          <p:spTgt spid="56"/>
                                        </p:tgtEl>
                                      </p:cBhvr>
                                      <p:to x="80000" y="100000"/>
                                    </p:animScale>
                                    <p:anim by="(#ppt_w*0.10)" calcmode="lin" valueType="num">
                                      <p:cBhvr>
                                        <p:cTn id="12" dur="250" autoRev="1" fill="hold">
                                          <p:stCondLst>
                                            <p:cond delay="0"/>
                                          </p:stCondLst>
                                        </p:cTn>
                                        <p:tgtEl>
                                          <p:spTgt spid="56"/>
                                        </p:tgtEl>
                                        <p:attrNameLst>
                                          <p:attrName>ppt_x</p:attrName>
                                        </p:attrNameLst>
                                      </p:cBhvr>
                                    </p:anim>
                                    <p:anim by="(-#ppt_w*0.10)" calcmode="lin" valueType="num">
                                      <p:cBhvr>
                                        <p:cTn id="13" dur="250" autoRev="1" fill="hold">
                                          <p:stCondLst>
                                            <p:cond delay="0"/>
                                          </p:stCondLst>
                                        </p:cTn>
                                        <p:tgtEl>
                                          <p:spTgt spid="56"/>
                                        </p:tgtEl>
                                        <p:attrNameLst>
                                          <p:attrName>ppt_y</p:attrName>
                                        </p:attrNameLst>
                                      </p:cBhvr>
                                    </p:anim>
                                    <p:animRot by="-480000">
                                      <p:cBhvr>
                                        <p:cTn id="14" dur="250" autoRev="1" fill="hold">
                                          <p:stCondLst>
                                            <p:cond delay="0"/>
                                          </p:stCondLst>
                                        </p:cTn>
                                        <p:tgtEl>
                                          <p:spTgt spid="56"/>
                                        </p:tgtEl>
                                        <p:attrNameLst>
                                          <p:attrName>r</p:attrName>
                                        </p:attrNameLst>
                                      </p:cBhvr>
                                    </p:animRo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6" grpId="1" animBg="1"/>
      <p:bldP spid="5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14363"/>
            <a:ext cx="6499225" cy="548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4"/>
          <p:cNvGrpSpPr>
            <a:grpSpLocks/>
          </p:cNvGrpSpPr>
          <p:nvPr/>
        </p:nvGrpSpPr>
        <p:grpSpPr bwMode="auto">
          <a:xfrm>
            <a:off x="1295400" y="3200400"/>
            <a:ext cx="3055938" cy="1665288"/>
            <a:chOff x="1536" y="2112"/>
            <a:chExt cx="1925" cy="1049"/>
          </a:xfrm>
        </p:grpSpPr>
        <p:sp>
          <p:nvSpPr>
            <p:cNvPr id="30733" name="Text Box 6"/>
            <p:cNvSpPr txBox="1">
              <a:spLocks noChangeArrowheads="1"/>
            </p:cNvSpPr>
            <p:nvPr/>
          </p:nvSpPr>
          <p:spPr bwMode="auto">
            <a:xfrm>
              <a:off x="3062" y="2183"/>
              <a:ext cx="39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70.8</a:t>
              </a:r>
            </a:p>
          </p:txBody>
        </p:sp>
        <p:sp>
          <p:nvSpPr>
            <p:cNvPr id="30734" name="Text Box 7"/>
            <p:cNvSpPr txBox="1">
              <a:spLocks noChangeArrowheads="1"/>
            </p:cNvSpPr>
            <p:nvPr/>
          </p:nvSpPr>
          <p:spPr bwMode="auto">
            <a:xfrm>
              <a:off x="2832" y="2592"/>
              <a:ext cx="39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65.7</a:t>
              </a:r>
            </a:p>
          </p:txBody>
        </p:sp>
        <p:sp>
          <p:nvSpPr>
            <p:cNvPr id="30735" name="Text Box 8"/>
            <p:cNvSpPr txBox="1">
              <a:spLocks noChangeArrowheads="1"/>
            </p:cNvSpPr>
            <p:nvPr/>
          </p:nvSpPr>
          <p:spPr bwMode="auto">
            <a:xfrm>
              <a:off x="1536" y="2928"/>
              <a:ext cx="31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7.2</a:t>
              </a:r>
            </a:p>
          </p:txBody>
        </p:sp>
        <p:sp>
          <p:nvSpPr>
            <p:cNvPr id="30736" name="Line 9"/>
            <p:cNvSpPr>
              <a:spLocks noChangeShapeType="1"/>
            </p:cNvSpPr>
            <p:nvPr/>
          </p:nvSpPr>
          <p:spPr bwMode="auto">
            <a:xfrm flipV="1">
              <a:off x="1728" y="2544"/>
              <a:ext cx="288" cy="38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37" name="Line 10"/>
            <p:cNvSpPr>
              <a:spLocks noChangeShapeType="1"/>
            </p:cNvSpPr>
            <p:nvPr/>
          </p:nvSpPr>
          <p:spPr bwMode="auto">
            <a:xfrm flipH="1" flipV="1">
              <a:off x="2304" y="2640"/>
              <a:ext cx="576" cy="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38" name="Line 11"/>
            <p:cNvSpPr>
              <a:spLocks noChangeShapeType="1"/>
            </p:cNvSpPr>
            <p:nvPr/>
          </p:nvSpPr>
          <p:spPr bwMode="auto">
            <a:xfrm flipH="1" flipV="1">
              <a:off x="2400" y="2112"/>
              <a:ext cx="672"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pic>
        <p:nvPicPr>
          <p:cNvPr id="75788" name="Picture 12" descr="Creosote Bush Larrea tridentat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588" y="152400"/>
            <a:ext cx="3656012"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9" name="Picture 13" descr="Rabbit Brus Ericameria paniculata"/>
          <p:cNvPicPr>
            <a:picLocks noChangeAspect="1" noChangeArrowheads="1"/>
          </p:cNvPicPr>
          <p:nvPr/>
        </p:nvPicPr>
        <p:blipFill>
          <a:blip r:embed="rId4">
            <a:extLst>
              <a:ext uri="{28A0092B-C50C-407E-A947-70E740481C1C}">
                <a14:useLocalDpi xmlns:a14="http://schemas.microsoft.com/office/drawing/2010/main" val="0"/>
              </a:ext>
            </a:extLst>
          </a:blip>
          <a:srcRect l="4124" t="1500" r="7249" b="1500"/>
          <a:stretch>
            <a:fillRect/>
          </a:stretch>
        </p:blipFill>
        <p:spPr bwMode="auto">
          <a:xfrm>
            <a:off x="5386388" y="3886200"/>
            <a:ext cx="3757612"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iamond 12"/>
          <p:cNvSpPr/>
          <p:nvPr/>
        </p:nvSpPr>
        <p:spPr>
          <a:xfrm>
            <a:off x="2438400" y="2743200"/>
            <a:ext cx="228600" cy="76200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Diamond 13"/>
          <p:cNvSpPr/>
          <p:nvPr/>
        </p:nvSpPr>
        <p:spPr>
          <a:xfrm>
            <a:off x="2133600" y="3657600"/>
            <a:ext cx="304800" cy="68580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Diamond 14"/>
          <p:cNvSpPr/>
          <p:nvPr/>
        </p:nvSpPr>
        <p:spPr>
          <a:xfrm>
            <a:off x="2057400" y="3810000"/>
            <a:ext cx="76200" cy="22860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TextBox 15"/>
          <p:cNvSpPr txBox="1">
            <a:spLocks noChangeArrowheads="1"/>
          </p:cNvSpPr>
          <p:nvPr/>
        </p:nvSpPr>
        <p:spPr bwMode="auto">
          <a:xfrm>
            <a:off x="7162800" y="2895600"/>
            <a:ext cx="171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Creosote Bush</a:t>
            </a:r>
          </a:p>
        </p:txBody>
      </p:sp>
      <p:sp>
        <p:nvSpPr>
          <p:cNvPr id="17" name="TextBox 16"/>
          <p:cNvSpPr txBox="1">
            <a:spLocks noChangeArrowheads="1"/>
          </p:cNvSpPr>
          <p:nvPr/>
        </p:nvSpPr>
        <p:spPr bwMode="auto">
          <a:xfrm>
            <a:off x="7162800" y="3505200"/>
            <a:ext cx="1517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Rabbit Brush</a:t>
            </a:r>
          </a:p>
        </p:txBody>
      </p:sp>
      <p:sp>
        <p:nvSpPr>
          <p:cNvPr id="30731" name="TextBox 17"/>
          <p:cNvSpPr txBox="1">
            <a:spLocks noChangeArrowheads="1"/>
          </p:cNvSpPr>
          <p:nvPr/>
        </p:nvSpPr>
        <p:spPr bwMode="auto">
          <a:xfrm>
            <a:off x="323850" y="6262688"/>
            <a:ext cx="4476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a:t>an environmentally constrained system</a:t>
            </a:r>
          </a:p>
        </p:txBody>
      </p:sp>
      <p:sp>
        <p:nvSpPr>
          <p:cNvPr id="19" name="TextBox 18"/>
          <p:cNvSpPr txBox="1">
            <a:spLocks noChangeArrowheads="1"/>
          </p:cNvSpPr>
          <p:nvPr/>
        </p:nvSpPr>
        <p:spPr bwMode="auto">
          <a:xfrm>
            <a:off x="2363788" y="1066800"/>
            <a:ext cx="25130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600" b="1"/>
              <a:t>and Metabolic Footprint</a:t>
            </a:r>
          </a:p>
        </p:txBody>
      </p:sp>
    </p:spTree>
    <p:extLst>
      <p:ext uri="{BB962C8B-B14F-4D97-AF65-F5344CB8AC3E}">
        <p14:creationId xmlns:p14="http://schemas.microsoft.com/office/powerpoint/2010/main" val="42352454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p:bldP spid="1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81225" y="2362200"/>
            <a:ext cx="228600" cy="304800"/>
          </a:xfrm>
          <a:prstGeom prst="rect">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3352800" y="2362200"/>
            <a:ext cx="228600" cy="304800"/>
          </a:xfrm>
          <a:prstGeom prst="rect">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p:cNvSpPr/>
          <p:nvPr/>
        </p:nvSpPr>
        <p:spPr>
          <a:xfrm>
            <a:off x="8305800" y="2362200"/>
            <a:ext cx="228600" cy="304800"/>
          </a:xfrm>
          <a:prstGeom prst="rect">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0" name="Straight Connector 9"/>
          <p:cNvCxnSpPr/>
          <p:nvPr/>
        </p:nvCxnSpPr>
        <p:spPr>
          <a:xfrm rot="16200000" flipH="1">
            <a:off x="1943100" y="3695700"/>
            <a:ext cx="4038600" cy="152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6200000" flipH="1">
            <a:off x="2095500" y="3695700"/>
            <a:ext cx="4038600" cy="152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247900" y="3695700"/>
            <a:ext cx="4038600" cy="152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2400300" y="3695700"/>
            <a:ext cx="4038600" cy="152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2552700" y="3695700"/>
            <a:ext cx="4038600" cy="152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flipH="1">
            <a:off x="2705100" y="3695700"/>
            <a:ext cx="4038600" cy="152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2857500" y="3695700"/>
            <a:ext cx="4038600" cy="152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3009900" y="3695700"/>
            <a:ext cx="4038600" cy="152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3162300" y="3695700"/>
            <a:ext cx="4038600" cy="152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3314700" y="3695700"/>
            <a:ext cx="4038600" cy="152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3467100" y="3695700"/>
            <a:ext cx="4038600" cy="152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6200000" flipH="1">
            <a:off x="3619500" y="3695700"/>
            <a:ext cx="4038600" cy="152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6200000" flipH="1">
            <a:off x="3771900" y="3695700"/>
            <a:ext cx="4038600" cy="152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6200000" flipH="1">
            <a:off x="3924300" y="3695700"/>
            <a:ext cx="4038600" cy="152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flipH="1">
            <a:off x="4076700" y="3695700"/>
            <a:ext cx="4038600" cy="152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4229100" y="3695700"/>
            <a:ext cx="4038600" cy="152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4381500" y="3695700"/>
            <a:ext cx="4038600" cy="152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4533900" y="3695700"/>
            <a:ext cx="4038600" cy="152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4686300" y="3695700"/>
            <a:ext cx="4038600" cy="152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4838700" y="3695700"/>
            <a:ext cx="4038600" cy="152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4991100" y="3695700"/>
            <a:ext cx="4038600" cy="152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6200000" flipH="1">
            <a:off x="5143500" y="3695700"/>
            <a:ext cx="4038600" cy="152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6200000" flipH="1">
            <a:off x="5295900" y="3695700"/>
            <a:ext cx="4038600" cy="152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5448300" y="3695700"/>
            <a:ext cx="4038600" cy="152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16200000" flipH="1">
            <a:off x="5600700" y="3695700"/>
            <a:ext cx="4038600" cy="152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5753100" y="3695700"/>
            <a:ext cx="4038600" cy="152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6200000" flipH="1">
            <a:off x="5905500" y="3695700"/>
            <a:ext cx="4038600" cy="152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6057900" y="3695700"/>
            <a:ext cx="4038600" cy="152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6210300" y="3695700"/>
            <a:ext cx="4038600" cy="152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6362700" y="3695700"/>
            <a:ext cx="4038600" cy="152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6515100" y="3695700"/>
            <a:ext cx="4038600" cy="152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6200000" flipH="1">
            <a:off x="6667500" y="3695700"/>
            <a:ext cx="4038600" cy="152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6200000" flipH="1">
            <a:off x="6819900" y="3695700"/>
            <a:ext cx="4038600" cy="152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6200000" flipH="1">
            <a:off x="6972300" y="3695700"/>
            <a:ext cx="4038600" cy="152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33832" name="Picture 2" descr="C:\Documents and Settings\hferris\Local Settings\Temporary Internet Files\Content.IE5\KBC9N95S\MPj04372940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600200"/>
            <a:ext cx="53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6" name="Straight Connector 45"/>
          <p:cNvCxnSpPr/>
          <p:nvPr/>
        </p:nvCxnSpPr>
        <p:spPr>
          <a:xfrm rot="16200000" flipH="1">
            <a:off x="1943100" y="3695700"/>
            <a:ext cx="4038600" cy="152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2095500" y="3771900"/>
            <a:ext cx="4038600" cy="152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2247900" y="3771900"/>
            <a:ext cx="4038600" cy="152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2400300" y="3771900"/>
            <a:ext cx="4038600" cy="152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2552700" y="3771900"/>
            <a:ext cx="4038600" cy="152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2705100" y="3771900"/>
            <a:ext cx="4038600" cy="152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6200000" flipH="1">
            <a:off x="2857500" y="3771900"/>
            <a:ext cx="4038600" cy="152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33840" name="Picture 2" descr="C:\Documents and Settings\hferris\Local Settings\Temporary Internet Files\Content.IE5\KBC9N95S\MPj04372940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752600"/>
            <a:ext cx="53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1" name="Picture 2" descr="C:\Documents and Settings\hferris\Local Settings\Temporary Internet Files\Content.IE5\KBC9N95S\MPj04372940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810000"/>
            <a:ext cx="53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2" name="Picture 2" descr="C:\Documents and Settings\hferris\Local Settings\Temporary Internet Files\Content.IE5\KBC9N95S\MPj04372940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2438400"/>
            <a:ext cx="53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3" name="Picture 2" descr="C:\Documents and Settings\hferris\Local Settings\Temporary Internet Files\Content.IE5\KBC9N95S\MPj04372940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276600"/>
            <a:ext cx="53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4" name="Picture 2" descr="C:\Documents and Settings\hferris\Local Settings\Temporary Internet Files\Content.IE5\KBC9N95S\MPj04372940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971800"/>
            <a:ext cx="53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5" name="Picture 2" descr="C:\Documents and Settings\hferris\Local Settings\Temporary Internet Files\Content.IE5\KBC9N95S\MPj04372940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962400"/>
            <a:ext cx="53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6" name="Picture 2" descr="C:\Documents and Settings\hferris\Local Settings\Temporary Internet Files\Content.IE5\KBC9N95S\MPj04372940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4572000"/>
            <a:ext cx="53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7" name="Picture 2" descr="C:\Documents and Settings\hferris\Local Settings\Temporary Internet Files\Content.IE5\KBC9N95S\MPj04372940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5715000"/>
            <a:ext cx="53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8" name="Picture 2" descr="C:\Documents and Settings\hferris\Local Settings\Temporary Internet Files\Content.IE5\KBC9N95S\MPj04372940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5181600"/>
            <a:ext cx="53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9" name="Picture 2" descr="C:\Documents and Settings\hferris\Local Settings\Temporary Internet Files\Content.IE5\KBC9N95S\MPj04372940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5181600"/>
            <a:ext cx="53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50" name="Picture 2" descr="C:\Documents and Settings\hferris\Local Settings\Temporary Internet Files\Content.IE5\KBC9N95S\MPj04372940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00200"/>
            <a:ext cx="53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51" name="Picture 2" descr="C:\Documents and Settings\hferris\Local Settings\Temporary Internet Files\Content.IE5\KBC9N95S\MPj04372940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752600"/>
            <a:ext cx="53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52" name="Picture 2" descr="C:\Documents and Settings\hferris\Local Settings\Temporary Internet Files\Content.IE5\KBC9N95S\MPj04372940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86000"/>
            <a:ext cx="53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53" name="Picture 2" descr="C:\Documents and Settings\hferris\Local Settings\Temporary Internet Files\Content.IE5\KBC9N95S\MPj04372940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438400"/>
            <a:ext cx="53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54" name="Picture 2" descr="C:\Documents and Settings\hferris\Local Settings\Temporary Internet Files\Content.IE5\KBC9N95S\MPj04372940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276600"/>
            <a:ext cx="53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55" name="Picture 2" descr="C:\Documents and Settings\hferris\Local Settings\Temporary Internet Files\Content.IE5\KBC9N95S\MPj04372940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429000"/>
            <a:ext cx="53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56" name="Picture 2" descr="C:\Documents and Settings\hferris\Local Settings\Temporary Internet Files\Content.IE5\KBC9N95S\MPj04372940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4267200"/>
            <a:ext cx="53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57" name="Picture 2" descr="C:\Documents and Settings\hferris\Local Settings\Temporary Internet Files\Content.IE5\KBC9N95S\MPj04372940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572000"/>
            <a:ext cx="53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58" name="Picture 2" descr="C:\Documents and Settings\hferris\Local Settings\Temporary Internet Files\Content.IE5\KBC9N95S\MPj04372940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4953000"/>
            <a:ext cx="53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59" name="Picture 2" descr="C:\Documents and Settings\hferris\Local Settings\Temporary Internet Files\Content.IE5\KBC9N95S\MPj04372940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181600"/>
            <a:ext cx="53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60" name="Picture 2" descr="C:\Documents and Settings\hferris\Local Settings\Temporary Internet Files\Content.IE5\KBC9N95S\MPj04372940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86200"/>
            <a:ext cx="53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5" name="Straight Connector 74"/>
          <p:cNvCxnSpPr/>
          <p:nvPr/>
        </p:nvCxnSpPr>
        <p:spPr>
          <a:xfrm>
            <a:off x="2314574" y="1373188"/>
            <a:ext cx="6105526" cy="0"/>
          </a:xfrm>
          <a:prstGeom prst="line">
            <a:avLst/>
          </a:prstGeom>
          <a:ln w="2222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33867" idx="2"/>
          </p:cNvCxnSpPr>
          <p:nvPr/>
        </p:nvCxnSpPr>
        <p:spPr>
          <a:xfrm>
            <a:off x="8420100" y="1055688"/>
            <a:ext cx="0" cy="1304925"/>
          </a:xfrm>
          <a:prstGeom prst="line">
            <a:avLst/>
          </a:prstGeom>
          <a:ln w="2222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33866" idx="2"/>
          </p:cNvCxnSpPr>
          <p:nvPr/>
        </p:nvCxnSpPr>
        <p:spPr>
          <a:xfrm flipH="1">
            <a:off x="3465513" y="1055688"/>
            <a:ext cx="1587" cy="1304925"/>
          </a:xfrm>
          <a:prstGeom prst="line">
            <a:avLst/>
          </a:prstGeom>
          <a:ln w="2222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33865" idx="2"/>
          </p:cNvCxnSpPr>
          <p:nvPr/>
        </p:nvCxnSpPr>
        <p:spPr>
          <a:xfrm>
            <a:off x="2295525" y="1055688"/>
            <a:ext cx="0" cy="1304925"/>
          </a:xfrm>
          <a:prstGeom prst="line">
            <a:avLst/>
          </a:prstGeom>
          <a:ln w="22225">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33865" name="TextBox 82"/>
          <p:cNvSpPr txBox="1">
            <a:spLocks noChangeArrowheads="1"/>
          </p:cNvSpPr>
          <p:nvPr/>
        </p:nvSpPr>
        <p:spPr bwMode="auto">
          <a:xfrm>
            <a:off x="2028825" y="6858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1m</a:t>
            </a:r>
          </a:p>
        </p:txBody>
      </p:sp>
      <p:sp>
        <p:nvSpPr>
          <p:cNvPr id="33866" name="TextBox 83"/>
          <p:cNvSpPr txBox="1">
            <a:spLocks noChangeArrowheads="1"/>
          </p:cNvSpPr>
          <p:nvPr/>
        </p:nvSpPr>
        <p:spPr bwMode="auto">
          <a:xfrm>
            <a:off x="3124200" y="68580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10m</a:t>
            </a:r>
          </a:p>
        </p:txBody>
      </p:sp>
      <p:sp>
        <p:nvSpPr>
          <p:cNvPr id="33867" name="TextBox 84"/>
          <p:cNvSpPr txBox="1">
            <a:spLocks noChangeArrowheads="1"/>
          </p:cNvSpPr>
          <p:nvPr/>
        </p:nvSpPr>
        <p:spPr bwMode="auto">
          <a:xfrm>
            <a:off x="8077200" y="68580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50m</a:t>
            </a:r>
          </a:p>
        </p:txBody>
      </p:sp>
      <p:sp>
        <p:nvSpPr>
          <p:cNvPr id="33871" name="Text Box 79"/>
          <p:cNvSpPr txBox="1">
            <a:spLocks noChangeArrowheads="1"/>
          </p:cNvSpPr>
          <p:nvPr/>
        </p:nvSpPr>
        <p:spPr bwMode="auto">
          <a:xfrm>
            <a:off x="1431925" y="112713"/>
            <a:ext cx="575170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Yolo Landscape </a:t>
            </a:r>
            <a:r>
              <a:rPr lang="en-US" altLang="en-US" dirty="0" smtClean="0"/>
              <a:t>Project – effects of agricultural disturbance </a:t>
            </a:r>
            <a:endParaRPr lang="en-US" altLang="en-US" dirty="0"/>
          </a:p>
        </p:txBody>
      </p:sp>
      <p:grpSp>
        <p:nvGrpSpPr>
          <p:cNvPr id="87" name="Group 3"/>
          <p:cNvGrpSpPr>
            <a:grpSpLocks/>
          </p:cNvGrpSpPr>
          <p:nvPr/>
        </p:nvGrpSpPr>
        <p:grpSpPr bwMode="auto">
          <a:xfrm>
            <a:off x="1513581" y="685800"/>
            <a:ext cx="553343" cy="5943600"/>
            <a:chOff x="1528762" y="1828800"/>
            <a:chExt cx="681038" cy="4038600"/>
          </a:xfrm>
        </p:grpSpPr>
        <p:sp>
          <p:nvSpPr>
            <p:cNvPr id="88" name="Freeform 87"/>
            <p:cNvSpPr/>
            <p:nvPr/>
          </p:nvSpPr>
          <p:spPr>
            <a:xfrm>
              <a:off x="1528762" y="1828800"/>
              <a:ext cx="587253" cy="4038600"/>
            </a:xfrm>
            <a:custGeom>
              <a:avLst/>
              <a:gdLst>
                <a:gd name="connsiteX0" fmla="*/ 444500 w 681567"/>
                <a:gd name="connsiteY0" fmla="*/ 0 h 4038600"/>
                <a:gd name="connsiteX1" fmla="*/ 647700 w 681567"/>
                <a:gd name="connsiteY1" fmla="*/ 533400 h 4038600"/>
                <a:gd name="connsiteX2" fmla="*/ 647700 w 681567"/>
                <a:gd name="connsiteY2" fmla="*/ 723900 h 4038600"/>
                <a:gd name="connsiteX3" fmla="*/ 571500 w 681567"/>
                <a:gd name="connsiteY3" fmla="*/ 863600 h 4038600"/>
                <a:gd name="connsiteX4" fmla="*/ 457200 w 681567"/>
                <a:gd name="connsiteY4" fmla="*/ 1028700 h 4038600"/>
                <a:gd name="connsiteX5" fmla="*/ 368300 w 681567"/>
                <a:gd name="connsiteY5" fmla="*/ 1371600 h 4038600"/>
                <a:gd name="connsiteX6" fmla="*/ 368300 w 681567"/>
                <a:gd name="connsiteY6" fmla="*/ 1892300 h 4038600"/>
                <a:gd name="connsiteX7" fmla="*/ 469900 w 681567"/>
                <a:gd name="connsiteY7" fmla="*/ 2120900 h 4038600"/>
                <a:gd name="connsiteX8" fmla="*/ 584200 w 681567"/>
                <a:gd name="connsiteY8" fmla="*/ 2501900 h 4038600"/>
                <a:gd name="connsiteX9" fmla="*/ 609600 w 681567"/>
                <a:gd name="connsiteY9" fmla="*/ 2794000 h 4038600"/>
                <a:gd name="connsiteX10" fmla="*/ 304800 w 681567"/>
                <a:gd name="connsiteY10" fmla="*/ 3568700 h 4038600"/>
                <a:gd name="connsiteX11" fmla="*/ 0 w 681567"/>
                <a:gd name="connsiteY11" fmla="*/ 4038600 h 4038600"/>
                <a:gd name="connsiteX12" fmla="*/ 0 w 681567"/>
                <a:gd name="connsiteY12" fmla="*/ 4038600 h 403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1567" h="4038600">
                  <a:moveTo>
                    <a:pt x="444500" y="0"/>
                  </a:moveTo>
                  <a:cubicBezTo>
                    <a:pt x="529166" y="206375"/>
                    <a:pt x="613833" y="412750"/>
                    <a:pt x="647700" y="533400"/>
                  </a:cubicBezTo>
                  <a:cubicBezTo>
                    <a:pt x="681567" y="654050"/>
                    <a:pt x="660400" y="668867"/>
                    <a:pt x="647700" y="723900"/>
                  </a:cubicBezTo>
                  <a:cubicBezTo>
                    <a:pt x="635000" y="778933"/>
                    <a:pt x="603250" y="812800"/>
                    <a:pt x="571500" y="863600"/>
                  </a:cubicBezTo>
                  <a:cubicBezTo>
                    <a:pt x="539750" y="914400"/>
                    <a:pt x="491067" y="944033"/>
                    <a:pt x="457200" y="1028700"/>
                  </a:cubicBezTo>
                  <a:cubicBezTo>
                    <a:pt x="423333" y="1113367"/>
                    <a:pt x="383117" y="1227667"/>
                    <a:pt x="368300" y="1371600"/>
                  </a:cubicBezTo>
                  <a:cubicBezTo>
                    <a:pt x="353483" y="1515533"/>
                    <a:pt x="351367" y="1767417"/>
                    <a:pt x="368300" y="1892300"/>
                  </a:cubicBezTo>
                  <a:cubicBezTo>
                    <a:pt x="385233" y="2017183"/>
                    <a:pt x="433917" y="2019300"/>
                    <a:pt x="469900" y="2120900"/>
                  </a:cubicBezTo>
                  <a:cubicBezTo>
                    <a:pt x="505883" y="2222500"/>
                    <a:pt x="560917" y="2389717"/>
                    <a:pt x="584200" y="2501900"/>
                  </a:cubicBezTo>
                  <a:cubicBezTo>
                    <a:pt x="607483" y="2614083"/>
                    <a:pt x="656167" y="2616200"/>
                    <a:pt x="609600" y="2794000"/>
                  </a:cubicBezTo>
                  <a:cubicBezTo>
                    <a:pt x="563033" y="2971800"/>
                    <a:pt x="406400" y="3361267"/>
                    <a:pt x="304800" y="3568700"/>
                  </a:cubicBezTo>
                  <a:cubicBezTo>
                    <a:pt x="203200" y="3776133"/>
                    <a:pt x="0" y="4038600"/>
                    <a:pt x="0" y="4038600"/>
                  </a:cubicBezTo>
                  <a:lnTo>
                    <a:pt x="0" y="4038600"/>
                  </a:lnTo>
                </a:path>
              </a:pathLst>
            </a:custGeom>
            <a:ln w="200025">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9" name="Freeform 88"/>
            <p:cNvSpPr/>
            <p:nvPr/>
          </p:nvSpPr>
          <p:spPr>
            <a:xfrm>
              <a:off x="1528763" y="1828800"/>
              <a:ext cx="681037" cy="4038600"/>
            </a:xfrm>
            <a:custGeom>
              <a:avLst/>
              <a:gdLst>
                <a:gd name="connsiteX0" fmla="*/ 444500 w 681567"/>
                <a:gd name="connsiteY0" fmla="*/ 0 h 4038600"/>
                <a:gd name="connsiteX1" fmla="*/ 647700 w 681567"/>
                <a:gd name="connsiteY1" fmla="*/ 533400 h 4038600"/>
                <a:gd name="connsiteX2" fmla="*/ 647700 w 681567"/>
                <a:gd name="connsiteY2" fmla="*/ 723900 h 4038600"/>
                <a:gd name="connsiteX3" fmla="*/ 571500 w 681567"/>
                <a:gd name="connsiteY3" fmla="*/ 863600 h 4038600"/>
                <a:gd name="connsiteX4" fmla="*/ 457200 w 681567"/>
                <a:gd name="connsiteY4" fmla="*/ 1028700 h 4038600"/>
                <a:gd name="connsiteX5" fmla="*/ 368300 w 681567"/>
                <a:gd name="connsiteY5" fmla="*/ 1371600 h 4038600"/>
                <a:gd name="connsiteX6" fmla="*/ 368300 w 681567"/>
                <a:gd name="connsiteY6" fmla="*/ 1892300 h 4038600"/>
                <a:gd name="connsiteX7" fmla="*/ 469900 w 681567"/>
                <a:gd name="connsiteY7" fmla="*/ 2120900 h 4038600"/>
                <a:gd name="connsiteX8" fmla="*/ 584200 w 681567"/>
                <a:gd name="connsiteY8" fmla="*/ 2501900 h 4038600"/>
                <a:gd name="connsiteX9" fmla="*/ 609600 w 681567"/>
                <a:gd name="connsiteY9" fmla="*/ 2794000 h 4038600"/>
                <a:gd name="connsiteX10" fmla="*/ 304800 w 681567"/>
                <a:gd name="connsiteY10" fmla="*/ 3568700 h 4038600"/>
                <a:gd name="connsiteX11" fmla="*/ 0 w 681567"/>
                <a:gd name="connsiteY11" fmla="*/ 4038600 h 4038600"/>
                <a:gd name="connsiteX12" fmla="*/ 0 w 681567"/>
                <a:gd name="connsiteY12" fmla="*/ 4038600 h 403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1567" h="4038600">
                  <a:moveTo>
                    <a:pt x="444500" y="0"/>
                  </a:moveTo>
                  <a:cubicBezTo>
                    <a:pt x="529166" y="206375"/>
                    <a:pt x="613833" y="412750"/>
                    <a:pt x="647700" y="533400"/>
                  </a:cubicBezTo>
                  <a:cubicBezTo>
                    <a:pt x="681567" y="654050"/>
                    <a:pt x="660400" y="668867"/>
                    <a:pt x="647700" y="723900"/>
                  </a:cubicBezTo>
                  <a:cubicBezTo>
                    <a:pt x="635000" y="778933"/>
                    <a:pt x="603250" y="812800"/>
                    <a:pt x="571500" y="863600"/>
                  </a:cubicBezTo>
                  <a:cubicBezTo>
                    <a:pt x="539750" y="914400"/>
                    <a:pt x="491067" y="944033"/>
                    <a:pt x="457200" y="1028700"/>
                  </a:cubicBezTo>
                  <a:cubicBezTo>
                    <a:pt x="423333" y="1113367"/>
                    <a:pt x="383117" y="1227667"/>
                    <a:pt x="368300" y="1371600"/>
                  </a:cubicBezTo>
                  <a:cubicBezTo>
                    <a:pt x="353483" y="1515533"/>
                    <a:pt x="351367" y="1767417"/>
                    <a:pt x="368300" y="1892300"/>
                  </a:cubicBezTo>
                  <a:cubicBezTo>
                    <a:pt x="385233" y="2017183"/>
                    <a:pt x="433917" y="2019300"/>
                    <a:pt x="469900" y="2120900"/>
                  </a:cubicBezTo>
                  <a:cubicBezTo>
                    <a:pt x="505883" y="2222500"/>
                    <a:pt x="560917" y="2389717"/>
                    <a:pt x="584200" y="2501900"/>
                  </a:cubicBezTo>
                  <a:cubicBezTo>
                    <a:pt x="607483" y="2614083"/>
                    <a:pt x="656167" y="2616200"/>
                    <a:pt x="609600" y="2794000"/>
                  </a:cubicBezTo>
                  <a:cubicBezTo>
                    <a:pt x="563033" y="2971800"/>
                    <a:pt x="406400" y="3361267"/>
                    <a:pt x="304800" y="3568700"/>
                  </a:cubicBezTo>
                  <a:cubicBezTo>
                    <a:pt x="203200" y="3776133"/>
                    <a:pt x="0" y="4038600"/>
                    <a:pt x="0" y="4038600"/>
                  </a:cubicBezTo>
                  <a:lnTo>
                    <a:pt x="0" y="4038600"/>
                  </a:lnTo>
                </a:path>
              </a:pathLst>
            </a:custGeom>
            <a:ln w="200025">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cxnSp>
        <p:nvCxnSpPr>
          <p:cNvPr id="95" name="Straight Connector 94"/>
          <p:cNvCxnSpPr/>
          <p:nvPr/>
        </p:nvCxnSpPr>
        <p:spPr>
          <a:xfrm>
            <a:off x="1971674" y="2514600"/>
            <a:ext cx="6448426" cy="0"/>
          </a:xfrm>
          <a:prstGeom prst="line">
            <a:avLst/>
          </a:prstGeom>
          <a:ln w="22225">
            <a:solidFill>
              <a:schemeClr val="tx1"/>
            </a:solidFill>
            <a:prstDash val="sysDash"/>
            <a:head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26583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801" name="Group 33"/>
          <p:cNvGrpSpPr>
            <a:grpSpLocks noChangeAspect="1"/>
          </p:cNvGrpSpPr>
          <p:nvPr/>
        </p:nvGrpSpPr>
        <p:grpSpPr bwMode="auto">
          <a:xfrm>
            <a:off x="3175" y="381000"/>
            <a:ext cx="9140825" cy="6042025"/>
            <a:chOff x="-489" y="95"/>
            <a:chExt cx="6537" cy="4321"/>
          </a:xfrm>
        </p:grpSpPr>
        <p:grpSp>
          <p:nvGrpSpPr>
            <p:cNvPr id="32790" name="Group 22"/>
            <p:cNvGrpSpPr>
              <a:grpSpLocks noChangeAspect="1"/>
            </p:cNvGrpSpPr>
            <p:nvPr/>
          </p:nvGrpSpPr>
          <p:grpSpPr bwMode="auto">
            <a:xfrm>
              <a:off x="-489" y="95"/>
              <a:ext cx="6530" cy="4321"/>
              <a:chOff x="-770" y="-1"/>
              <a:chExt cx="6530" cy="4321"/>
            </a:xfrm>
          </p:grpSpPr>
          <p:pic>
            <p:nvPicPr>
              <p:cNvPr id="32791" name="Picture 23" descr="Culman et al- Landscape Ecology MS (Aug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 y="-1"/>
                <a:ext cx="6530" cy="4321"/>
              </a:xfrm>
              <a:prstGeom prst="rect">
                <a:avLst/>
              </a:prstGeom>
              <a:noFill/>
              <a:extLst>
                <a:ext uri="{909E8E84-426E-40DD-AFC4-6F175D3DCCD1}">
                  <a14:hiddenFill xmlns:a14="http://schemas.microsoft.com/office/drawing/2010/main">
                    <a:solidFill>
                      <a:srgbClr val="FFFFFF"/>
                    </a:solidFill>
                  </a14:hiddenFill>
                </a:ext>
              </a:extLst>
            </p:spPr>
          </p:pic>
          <p:sp>
            <p:nvSpPr>
              <p:cNvPr id="32792" name="Rectangle 24"/>
              <p:cNvSpPr>
                <a:spLocks noChangeAspect="1" noChangeArrowheads="1"/>
              </p:cNvSpPr>
              <p:nvPr/>
            </p:nvSpPr>
            <p:spPr bwMode="auto">
              <a:xfrm>
                <a:off x="4464" y="144"/>
                <a:ext cx="1296" cy="21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2793" name="Group 25"/>
            <p:cNvGrpSpPr>
              <a:grpSpLocks noChangeAspect="1"/>
            </p:cNvGrpSpPr>
            <p:nvPr/>
          </p:nvGrpSpPr>
          <p:grpSpPr bwMode="auto">
            <a:xfrm>
              <a:off x="3689" y="1536"/>
              <a:ext cx="2359" cy="2740"/>
              <a:chOff x="3408" y="1440"/>
              <a:chExt cx="2359" cy="2740"/>
            </a:xfrm>
          </p:grpSpPr>
          <p:pic>
            <p:nvPicPr>
              <p:cNvPr id="32794" name="Picture 31" descr="Yolo County CA"/>
              <p:cNvPicPr>
                <a:picLocks noChangeAspect="1" noChangeArrowheads="1"/>
              </p:cNvPicPr>
              <p:nvPr/>
            </p:nvPicPr>
            <p:blipFill>
              <a:blip r:embed="rId3">
                <a:extLst>
                  <a:ext uri="{28A0092B-C50C-407E-A947-70E740481C1C}">
                    <a14:useLocalDpi xmlns:a14="http://schemas.microsoft.com/office/drawing/2010/main" val="0"/>
                  </a:ext>
                </a:extLst>
              </a:blip>
              <a:srcRect l="1091" t="19826" r="45284"/>
              <a:stretch>
                <a:fillRect/>
              </a:stretch>
            </p:blipFill>
            <p:spPr bwMode="auto">
              <a:xfrm>
                <a:off x="3408" y="1479"/>
                <a:ext cx="2359" cy="27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2795" name="Rectangle 27"/>
              <p:cNvSpPr>
                <a:spLocks noChangeAspect="1" noChangeArrowheads="1"/>
              </p:cNvSpPr>
              <p:nvPr/>
            </p:nvSpPr>
            <p:spPr bwMode="auto">
              <a:xfrm>
                <a:off x="4704" y="1440"/>
                <a:ext cx="1037" cy="117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6" name="Rectangle 28"/>
              <p:cNvSpPr>
                <a:spLocks noChangeAspect="1" noChangeArrowheads="1"/>
              </p:cNvSpPr>
              <p:nvPr/>
            </p:nvSpPr>
            <p:spPr bwMode="auto">
              <a:xfrm>
                <a:off x="5232" y="2574"/>
                <a:ext cx="498" cy="3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2797" name="Line 29"/>
            <p:cNvSpPr>
              <a:spLocks noChangeAspect="1" noChangeShapeType="1"/>
            </p:cNvSpPr>
            <p:nvPr/>
          </p:nvSpPr>
          <p:spPr bwMode="auto">
            <a:xfrm>
              <a:off x="-151" y="4032"/>
              <a:ext cx="3648" cy="0"/>
            </a:xfrm>
            <a:prstGeom prst="line">
              <a:avLst/>
            </a:prstGeom>
            <a:noFill/>
            <a:ln w="76200" cmpd="tri">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98" name="Line 30"/>
            <p:cNvSpPr>
              <a:spLocks noChangeAspect="1" noChangeShapeType="1"/>
            </p:cNvSpPr>
            <p:nvPr/>
          </p:nvSpPr>
          <p:spPr bwMode="auto">
            <a:xfrm>
              <a:off x="-151" y="480"/>
              <a:ext cx="3648" cy="0"/>
            </a:xfrm>
            <a:prstGeom prst="line">
              <a:avLst/>
            </a:prstGeom>
            <a:noFill/>
            <a:ln w="76200" cmpd="tri">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99" name="Line 31"/>
            <p:cNvSpPr>
              <a:spLocks noChangeAspect="1" noChangeShapeType="1"/>
            </p:cNvSpPr>
            <p:nvPr/>
          </p:nvSpPr>
          <p:spPr bwMode="auto">
            <a:xfrm rot="-5400000">
              <a:off x="-2023" y="2256"/>
              <a:ext cx="3648" cy="0"/>
            </a:xfrm>
            <a:prstGeom prst="line">
              <a:avLst/>
            </a:prstGeom>
            <a:noFill/>
            <a:ln w="76200" cmpd="tri">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00" name="Line 32"/>
            <p:cNvSpPr>
              <a:spLocks noChangeAspect="1" noChangeShapeType="1"/>
            </p:cNvSpPr>
            <p:nvPr/>
          </p:nvSpPr>
          <p:spPr bwMode="auto">
            <a:xfrm rot="-5400000">
              <a:off x="1673" y="2256"/>
              <a:ext cx="3648" cy="0"/>
            </a:xfrm>
            <a:prstGeom prst="line">
              <a:avLst/>
            </a:prstGeom>
            <a:noFill/>
            <a:ln w="76200" cmpd="tri">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2802" name="Group 34"/>
          <p:cNvGrpSpPr>
            <a:grpSpLocks/>
          </p:cNvGrpSpPr>
          <p:nvPr/>
        </p:nvGrpSpPr>
        <p:grpSpPr bwMode="auto">
          <a:xfrm>
            <a:off x="762000" y="2703513"/>
            <a:ext cx="4191000" cy="2357437"/>
            <a:chOff x="480" y="1703"/>
            <a:chExt cx="2640" cy="1485"/>
          </a:xfrm>
        </p:grpSpPr>
        <p:sp>
          <p:nvSpPr>
            <p:cNvPr id="32788" name="Text Box 12"/>
            <p:cNvSpPr txBox="1">
              <a:spLocks noChangeArrowheads="1"/>
            </p:cNvSpPr>
            <p:nvPr/>
          </p:nvSpPr>
          <p:spPr bwMode="auto">
            <a:xfrm>
              <a:off x="1477" y="2951"/>
              <a:ext cx="1594" cy="237"/>
            </a:xfrm>
            <a:prstGeom prst="rect">
              <a:avLst/>
            </a:prstGeom>
            <a:solidFill>
              <a:srgbClr val="FFFF00"/>
            </a:solidFill>
            <a:ln w="9525">
              <a:solidFill>
                <a:schemeClr val="tx1"/>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chemeClr val="accent2"/>
                  </a:solidFill>
                </a:rPr>
                <a:t>Yolo County, California</a:t>
              </a:r>
            </a:p>
          </p:txBody>
        </p:sp>
        <p:sp>
          <p:nvSpPr>
            <p:cNvPr id="32781" name="Oval 14"/>
            <p:cNvSpPr>
              <a:spLocks noChangeArrowheads="1"/>
            </p:cNvSpPr>
            <p:nvPr/>
          </p:nvSpPr>
          <p:spPr bwMode="auto">
            <a:xfrm>
              <a:off x="528" y="2268"/>
              <a:ext cx="480" cy="48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2782" name="Oval 15"/>
            <p:cNvSpPr>
              <a:spLocks noChangeArrowheads="1"/>
            </p:cNvSpPr>
            <p:nvPr/>
          </p:nvSpPr>
          <p:spPr bwMode="auto">
            <a:xfrm>
              <a:off x="2640" y="2304"/>
              <a:ext cx="480" cy="48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2783" name="Text Box 19"/>
            <p:cNvSpPr txBox="1">
              <a:spLocks noChangeArrowheads="1"/>
            </p:cNvSpPr>
            <p:nvPr/>
          </p:nvSpPr>
          <p:spPr bwMode="auto">
            <a:xfrm>
              <a:off x="480" y="1703"/>
              <a:ext cx="962" cy="237"/>
            </a:xfrm>
            <a:prstGeom prst="rect">
              <a:avLst/>
            </a:prstGeom>
            <a:solidFill>
              <a:srgbClr val="FFFF00"/>
            </a:solidFill>
            <a:ln w="9525">
              <a:solidFill>
                <a:schemeClr val="tx1"/>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chemeClr val="accent2"/>
                  </a:solidFill>
                </a:rPr>
                <a:t>Sites 1 and 2</a:t>
              </a:r>
            </a:p>
          </p:txBody>
        </p:sp>
        <p:sp>
          <p:nvSpPr>
            <p:cNvPr id="32784" name="Text Box 20"/>
            <p:cNvSpPr txBox="1">
              <a:spLocks noChangeArrowheads="1"/>
            </p:cNvSpPr>
            <p:nvPr/>
          </p:nvSpPr>
          <p:spPr bwMode="auto">
            <a:xfrm>
              <a:off x="2016" y="1872"/>
              <a:ext cx="1042" cy="237"/>
            </a:xfrm>
            <a:prstGeom prst="rect">
              <a:avLst/>
            </a:prstGeom>
            <a:solidFill>
              <a:srgbClr val="FFFF00"/>
            </a:solidFill>
            <a:ln w="9525">
              <a:solidFill>
                <a:schemeClr val="tx1"/>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chemeClr val="accent2"/>
                  </a:solidFill>
                </a:rPr>
                <a:t>Sites 8 and 15</a:t>
              </a:r>
            </a:p>
          </p:txBody>
        </p:sp>
        <p:sp>
          <p:nvSpPr>
            <p:cNvPr id="32785" name="Line 21"/>
            <p:cNvSpPr>
              <a:spLocks noChangeShapeType="1"/>
            </p:cNvSpPr>
            <p:nvPr/>
          </p:nvSpPr>
          <p:spPr bwMode="auto">
            <a:xfrm flipH="1">
              <a:off x="912" y="1940"/>
              <a:ext cx="96" cy="364"/>
            </a:xfrm>
            <a:prstGeom prst="line">
              <a:avLst/>
            </a:prstGeom>
            <a:noFill/>
            <a:ln w="1016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786" name="Line 22"/>
            <p:cNvSpPr>
              <a:spLocks noChangeShapeType="1"/>
            </p:cNvSpPr>
            <p:nvPr/>
          </p:nvSpPr>
          <p:spPr bwMode="auto">
            <a:xfrm>
              <a:off x="2640" y="2064"/>
              <a:ext cx="144" cy="336"/>
            </a:xfrm>
            <a:prstGeom prst="line">
              <a:avLst/>
            </a:prstGeom>
            <a:noFill/>
            <a:ln w="1016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32776" name="Rectangle 28" descr="Light upward diagonal"/>
          <p:cNvSpPr>
            <a:spLocks noChangeArrowheads="1"/>
          </p:cNvSpPr>
          <p:nvPr/>
        </p:nvSpPr>
        <p:spPr bwMode="auto">
          <a:xfrm>
            <a:off x="0" y="-4114800"/>
            <a:ext cx="9144000" cy="3427412"/>
          </a:xfrm>
          <a:prstGeom prst="rect">
            <a:avLst/>
          </a:prstGeom>
          <a:pattFill prst="ltUpDiag">
            <a:fgClr>
              <a:schemeClr val="bg2">
                <a:alpha val="47842"/>
              </a:schemeClr>
            </a:fgClr>
            <a:bgClr>
              <a:schemeClr val="bg1">
                <a:alpha val="47842"/>
              </a:schemeClr>
            </a:bgClr>
          </a:patt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5" name="Text Box 12"/>
          <p:cNvSpPr txBox="1">
            <a:spLocks noChangeArrowheads="1"/>
          </p:cNvSpPr>
          <p:nvPr/>
        </p:nvSpPr>
        <p:spPr bwMode="auto">
          <a:xfrm>
            <a:off x="73025" y="6553200"/>
            <a:ext cx="1898277" cy="261610"/>
          </a:xfrm>
          <a:prstGeom prst="rect">
            <a:avLst/>
          </a:prstGeom>
          <a:noFill/>
          <a:ln w="9525">
            <a:solidFill>
              <a:schemeClr val="tx1"/>
            </a:solidFill>
            <a:miter lim="800000"/>
            <a:headEnd/>
            <a:tailEnd/>
          </a:ln>
        </p:spPr>
        <p:txBody>
          <a:bodyPr wrap="none">
            <a:spAutoFit/>
          </a:bodyPr>
          <a:lstStyle/>
          <a:p>
            <a:r>
              <a:rPr lang="en-US" sz="1100" dirty="0"/>
              <a:t>S</a:t>
            </a:r>
            <a:r>
              <a:rPr lang="en-US" sz="1100" dirty="0">
                <a:cs typeface="Arial" pitchFamily="34" charset="0"/>
              </a:rPr>
              <a:t>á</a:t>
            </a:r>
            <a:r>
              <a:rPr lang="en-US" sz="1100" dirty="0"/>
              <a:t>nchez-Moreno </a:t>
            </a:r>
            <a:r>
              <a:rPr lang="en-US" sz="1100" dirty="0" smtClean="0"/>
              <a:t>et al., 2011</a:t>
            </a:r>
            <a:endParaRPr lang="en-US" sz="1100" dirty="0"/>
          </a:p>
        </p:txBody>
      </p:sp>
      <p:grpSp>
        <p:nvGrpSpPr>
          <p:cNvPr id="15" name="Group 14"/>
          <p:cNvGrpSpPr/>
          <p:nvPr/>
        </p:nvGrpSpPr>
        <p:grpSpPr>
          <a:xfrm>
            <a:off x="0" y="0"/>
            <a:ext cx="9144000" cy="6858000"/>
            <a:chOff x="0" y="0"/>
            <a:chExt cx="9144000" cy="6858000"/>
          </a:xfrm>
        </p:grpSpPr>
        <p:grpSp>
          <p:nvGrpSpPr>
            <p:cNvPr id="32803" name="Group 35"/>
            <p:cNvGrpSpPr>
              <a:grpSpLocks noChangeAspect="1"/>
            </p:cNvGrpSpPr>
            <p:nvPr/>
          </p:nvGrpSpPr>
          <p:grpSpPr bwMode="auto">
            <a:xfrm>
              <a:off x="0" y="0"/>
              <a:ext cx="9144000" cy="6858000"/>
              <a:chOff x="-1440" y="0"/>
              <a:chExt cx="5760" cy="4320"/>
            </a:xfrm>
          </p:grpSpPr>
          <p:pic>
            <p:nvPicPr>
              <p:cNvPr id="3277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 y="0"/>
                <a:ext cx="5382" cy="2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0" name="Rectangle 24" descr="Light upward diagonal"/>
              <p:cNvSpPr>
                <a:spLocks noChangeArrowheads="1"/>
              </p:cNvSpPr>
              <p:nvPr/>
            </p:nvSpPr>
            <p:spPr bwMode="auto">
              <a:xfrm>
                <a:off x="-1440" y="2161"/>
                <a:ext cx="5760" cy="2159"/>
              </a:xfrm>
              <a:prstGeom prst="rect">
                <a:avLst/>
              </a:prstGeom>
              <a:pattFill prst="ltUpDiag">
                <a:fgClr>
                  <a:schemeClr val="bg2">
                    <a:alpha val="47842"/>
                  </a:schemeClr>
                </a:fgClr>
                <a:bgClr>
                  <a:schemeClr val="bg1">
                    <a:alpha val="47842"/>
                  </a:schemeClr>
                </a:bgClr>
              </a:patt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cxnSp>
          <p:nvCxnSpPr>
            <p:cNvPr id="4" name="Straight Arrow Connector 3"/>
            <p:cNvCxnSpPr/>
            <p:nvPr/>
          </p:nvCxnSpPr>
          <p:spPr>
            <a:xfrm flipH="1">
              <a:off x="2590800" y="919343"/>
              <a:ext cx="762000" cy="604657"/>
            </a:xfrm>
            <a:prstGeom prst="straightConnector1">
              <a:avLst/>
            </a:prstGeom>
            <a:ln w="19050">
              <a:prstDash val="lgDash"/>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6096000" y="1221671"/>
              <a:ext cx="457200" cy="838679"/>
            </a:xfrm>
            <a:prstGeom prst="straightConnector1">
              <a:avLst/>
            </a:prstGeom>
            <a:ln w="19050">
              <a:prstDash val="lgDash"/>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4038600" y="736153"/>
              <a:ext cx="453894" cy="178247"/>
            </a:xfrm>
            <a:prstGeom prst="straightConnector1">
              <a:avLst/>
            </a:prstGeom>
            <a:ln w="19050">
              <a:prstDash val="lgDash"/>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733800" y="485001"/>
              <a:ext cx="1452962" cy="276999"/>
            </a:xfrm>
            <a:prstGeom prst="rect">
              <a:avLst/>
            </a:prstGeom>
            <a:solidFill>
              <a:schemeClr val="bg1"/>
            </a:solidFill>
          </p:spPr>
          <p:txBody>
            <a:bodyPr wrap="none" rtlCol="0">
              <a:spAutoFit/>
            </a:bodyPr>
            <a:lstStyle/>
            <a:p>
              <a:r>
                <a:rPr lang="en-US" sz="1200" dirty="0" smtClean="0"/>
                <a:t>Distance from water</a:t>
              </a:r>
              <a:endParaRPr lang="en-US" sz="1200" dirty="0"/>
            </a:p>
          </p:txBody>
        </p:sp>
      </p:grpSp>
      <p:pic>
        <p:nvPicPr>
          <p:cNvPr id="32775"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352800"/>
            <a:ext cx="8543925"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74452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2802"/>
                                        </p:tgtEl>
                                        <p:attrNameLst>
                                          <p:attrName>style.visibility</p:attrName>
                                        </p:attrNameLst>
                                      </p:cBhvr>
                                      <p:to>
                                        <p:strVal val="visible"/>
                                      </p:to>
                                    </p:set>
                                    <p:anim calcmode="lin" valueType="num">
                                      <p:cBhvr additive="base">
                                        <p:cTn id="7" dur="500" fill="hold"/>
                                        <p:tgtEl>
                                          <p:spTgt spid="32802"/>
                                        </p:tgtEl>
                                        <p:attrNameLst>
                                          <p:attrName>ppt_x</p:attrName>
                                        </p:attrNameLst>
                                      </p:cBhvr>
                                      <p:tavLst>
                                        <p:tav tm="0">
                                          <p:val>
                                            <p:strVal val="#ppt_x"/>
                                          </p:val>
                                        </p:tav>
                                        <p:tav tm="100000">
                                          <p:val>
                                            <p:strVal val="#ppt_x"/>
                                          </p:val>
                                        </p:tav>
                                      </p:tavLst>
                                    </p:anim>
                                    <p:anim calcmode="lin" valueType="num">
                                      <p:cBhvr additive="base">
                                        <p:cTn id="8" dur="500" fill="hold"/>
                                        <p:tgtEl>
                                          <p:spTgt spid="3280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7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atapaloSunsetSep08"/>
          <p:cNvPicPr>
            <a:picLocks noChangeAspect="1" noChangeArrowheads="1"/>
          </p:cNvPicPr>
          <p:nvPr/>
        </p:nvPicPr>
        <p:blipFill>
          <a:blip r:embed="rId2" cstate="print"/>
          <a:srcRect/>
          <a:stretch>
            <a:fillRect/>
          </a:stretch>
        </p:blipFill>
        <p:spPr bwMode="auto">
          <a:xfrm>
            <a:off x="0" y="3175"/>
            <a:ext cx="9140825" cy="6854825"/>
          </a:xfrm>
          <a:prstGeom prst="rect">
            <a:avLst/>
          </a:prstGeom>
          <a:noFill/>
          <a:ln w="9525">
            <a:noFill/>
            <a:miter lim="800000"/>
            <a:headEnd/>
            <a:tailEnd/>
          </a:ln>
        </p:spPr>
      </p:pic>
      <p:sp>
        <p:nvSpPr>
          <p:cNvPr id="5" name="Title 1"/>
          <p:cNvSpPr txBox="1">
            <a:spLocks/>
          </p:cNvSpPr>
          <p:nvPr/>
        </p:nvSpPr>
        <p:spPr bwMode="auto">
          <a:xfrm>
            <a:off x="228600" y="5562600"/>
            <a:ext cx="8763000" cy="762000"/>
          </a:xfrm>
          <a:prstGeom prst="rect">
            <a:avLst/>
          </a:prstGeom>
          <a:solidFill>
            <a:srgbClr val="FFFF99"/>
          </a:solidFill>
          <a:ln w="9525">
            <a:noFill/>
            <a:miter lim="800000"/>
            <a:headEnd/>
            <a:tailEnd/>
          </a:ln>
        </p:spPr>
        <p:txBody>
          <a:bodyPr anchor="ctr"/>
          <a:lstStyle/>
          <a:p>
            <a:pPr algn="ctr"/>
            <a:r>
              <a:rPr lang="en-US" sz="3200" dirty="0">
                <a:solidFill>
                  <a:schemeClr val="accent2"/>
                </a:solidFill>
              </a:rPr>
              <a:t>http://plpnemweb.ucdavis.edu/nemaplex</a:t>
            </a:r>
            <a:endParaRPr lang="en-US" sz="3200" b="1" dirty="0">
              <a:solidFill>
                <a:schemeClr val="accent2"/>
              </a:solidFill>
              <a:latin typeface="Calibri" pitchFamily="34" charset="0"/>
            </a:endParaRPr>
          </a:p>
        </p:txBody>
      </p:sp>
      <p:sp>
        <p:nvSpPr>
          <p:cNvPr id="6" name="Title 1"/>
          <p:cNvSpPr txBox="1">
            <a:spLocks/>
          </p:cNvSpPr>
          <p:nvPr/>
        </p:nvSpPr>
        <p:spPr bwMode="auto">
          <a:xfrm>
            <a:off x="3200400" y="1600200"/>
            <a:ext cx="2438400" cy="762000"/>
          </a:xfrm>
          <a:prstGeom prst="rect">
            <a:avLst/>
          </a:prstGeom>
          <a:solidFill>
            <a:srgbClr val="FFFF99"/>
          </a:solidFill>
          <a:ln w="9525">
            <a:noFill/>
            <a:miter lim="800000"/>
            <a:headEnd/>
            <a:tailEnd/>
          </a:ln>
        </p:spPr>
        <p:txBody>
          <a:bodyPr anchor="ctr"/>
          <a:lstStyle/>
          <a:p>
            <a:pPr algn="ctr"/>
            <a:r>
              <a:rPr lang="en-US" sz="3200" dirty="0" smtClean="0">
                <a:solidFill>
                  <a:schemeClr val="accent2"/>
                </a:solidFill>
              </a:rPr>
              <a:t>Gracias!</a:t>
            </a:r>
            <a:endParaRPr lang="en-US" sz="3200" b="1" dirty="0">
              <a:solidFill>
                <a:schemeClr val="accent2"/>
              </a:solidFill>
              <a:latin typeface="Calibri"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332" y="1371600"/>
            <a:ext cx="9153331" cy="5355312"/>
          </a:xfrm>
          <a:prstGeom prst="rect">
            <a:avLst/>
          </a:prstGeom>
          <a:solidFill>
            <a:srgbClr val="FFE38B">
              <a:alpha val="75000"/>
            </a:srgbClr>
          </a:solidFill>
        </p:spPr>
        <p:txBody>
          <a:bodyPr wrap="square" rtlCol="0">
            <a:spAutoFit/>
          </a:bodyPr>
          <a:lstStyle/>
          <a:p>
            <a:r>
              <a:rPr lang="es-ES" b="1" dirty="0">
                <a:solidFill>
                  <a:srgbClr val="002060"/>
                </a:solidFill>
              </a:rPr>
              <a:t>La capacidad del suelo para realizar sus funciones de los ecosistemas dentro de las limitaciones de su </a:t>
            </a:r>
            <a:r>
              <a:rPr lang="es-ES" b="1" dirty="0" smtClean="0">
                <a:solidFill>
                  <a:srgbClr val="002060"/>
                </a:solidFill>
              </a:rPr>
              <a:t>entorno</a:t>
            </a:r>
          </a:p>
          <a:p>
            <a:endParaRPr lang="en-US" b="1" dirty="0" smtClean="0">
              <a:solidFill>
                <a:srgbClr val="002060"/>
              </a:solidFill>
            </a:endParaRPr>
          </a:p>
          <a:p>
            <a:r>
              <a:rPr lang="en-US" b="1" dirty="0" err="1" smtClean="0">
                <a:solidFill>
                  <a:srgbClr val="002060"/>
                </a:solidFill>
              </a:rPr>
              <a:t>Funciones</a:t>
            </a:r>
            <a:r>
              <a:rPr lang="en-US" b="1" dirty="0" smtClean="0">
                <a:solidFill>
                  <a:srgbClr val="002060"/>
                </a:solidFill>
              </a:rPr>
              <a:t> </a:t>
            </a:r>
            <a:r>
              <a:rPr lang="en-US" b="1" dirty="0" err="1" smtClean="0">
                <a:solidFill>
                  <a:srgbClr val="002060"/>
                </a:solidFill>
              </a:rPr>
              <a:t>Principales</a:t>
            </a:r>
            <a:r>
              <a:rPr lang="en-US" b="1" dirty="0" smtClean="0">
                <a:solidFill>
                  <a:srgbClr val="002060"/>
                </a:solidFill>
              </a:rPr>
              <a:t>:     </a:t>
            </a:r>
            <a:r>
              <a:rPr lang="es-ES" b="1" dirty="0" smtClean="0">
                <a:solidFill>
                  <a:srgbClr val="002060"/>
                </a:solidFill>
              </a:rPr>
              <a:t>Mantener </a:t>
            </a:r>
            <a:r>
              <a:rPr lang="es-ES" b="1" dirty="0">
                <a:solidFill>
                  <a:srgbClr val="002060"/>
                </a:solidFill>
              </a:rPr>
              <a:t>la productividad vegetal y animal</a:t>
            </a:r>
            <a:endParaRPr lang="en-US" b="1" dirty="0" smtClean="0">
              <a:solidFill>
                <a:srgbClr val="002060"/>
              </a:solidFill>
            </a:endParaRPr>
          </a:p>
          <a:p>
            <a:r>
              <a:rPr lang="en-US" b="1" dirty="0">
                <a:solidFill>
                  <a:srgbClr val="002060"/>
                </a:solidFill>
              </a:rPr>
              <a:t>	</a:t>
            </a:r>
            <a:r>
              <a:rPr lang="en-US" b="1" dirty="0" smtClean="0">
                <a:solidFill>
                  <a:srgbClr val="002060"/>
                </a:solidFill>
              </a:rPr>
              <a:t>	</a:t>
            </a:r>
            <a:r>
              <a:rPr lang="es-ES" b="1" dirty="0">
                <a:solidFill>
                  <a:srgbClr val="002060"/>
                </a:solidFill>
              </a:rPr>
              <a:t> </a:t>
            </a:r>
            <a:r>
              <a:rPr lang="es-ES" b="1" dirty="0" smtClean="0">
                <a:solidFill>
                  <a:srgbClr val="002060"/>
                </a:solidFill>
              </a:rPr>
              <a:t>               Un </a:t>
            </a:r>
            <a:r>
              <a:rPr lang="es-ES" b="1" dirty="0">
                <a:solidFill>
                  <a:srgbClr val="002060"/>
                </a:solidFill>
              </a:rPr>
              <a:t>depósito de la diversidad genética</a:t>
            </a:r>
            <a:endParaRPr lang="en-US" b="1" dirty="0">
              <a:solidFill>
                <a:srgbClr val="002060"/>
              </a:solidFill>
            </a:endParaRPr>
          </a:p>
          <a:p>
            <a:r>
              <a:rPr lang="en-US" b="1" dirty="0" smtClean="0">
                <a:solidFill>
                  <a:srgbClr val="002060"/>
                </a:solidFill>
              </a:rPr>
              <a:t>	  	</a:t>
            </a:r>
            <a:r>
              <a:rPr lang="es-ES" b="1" dirty="0">
                <a:solidFill>
                  <a:srgbClr val="002060"/>
                </a:solidFill>
              </a:rPr>
              <a:t> </a:t>
            </a:r>
            <a:r>
              <a:rPr lang="es-ES" b="1" dirty="0" smtClean="0">
                <a:solidFill>
                  <a:srgbClr val="002060"/>
                </a:solidFill>
              </a:rPr>
              <a:t>               Mantener </a:t>
            </a:r>
            <a:r>
              <a:rPr lang="es-ES" b="1" dirty="0">
                <a:solidFill>
                  <a:srgbClr val="002060"/>
                </a:solidFill>
              </a:rPr>
              <a:t>o mejorar la calidad del agua y el aire</a:t>
            </a:r>
            <a:endParaRPr lang="en-US" b="1" dirty="0">
              <a:solidFill>
                <a:srgbClr val="002060"/>
              </a:solidFill>
            </a:endParaRPr>
          </a:p>
          <a:p>
            <a:r>
              <a:rPr lang="en-US" b="1" dirty="0" smtClean="0">
                <a:solidFill>
                  <a:srgbClr val="002060"/>
                </a:solidFill>
              </a:rPr>
              <a:t>	 	</a:t>
            </a:r>
            <a:r>
              <a:rPr lang="es-ES" b="1" dirty="0">
                <a:solidFill>
                  <a:srgbClr val="002060"/>
                </a:solidFill>
              </a:rPr>
              <a:t> </a:t>
            </a:r>
            <a:r>
              <a:rPr lang="es-ES" b="1" dirty="0" smtClean="0">
                <a:solidFill>
                  <a:srgbClr val="002060"/>
                </a:solidFill>
              </a:rPr>
              <a:t>               Apoyo </a:t>
            </a:r>
            <a:r>
              <a:rPr lang="es-ES" b="1" dirty="0">
                <a:solidFill>
                  <a:srgbClr val="002060"/>
                </a:solidFill>
              </a:rPr>
              <a:t>a la salud humana y la vivienda</a:t>
            </a:r>
            <a:endParaRPr lang="en-US" b="1" dirty="0">
              <a:solidFill>
                <a:srgbClr val="002060"/>
              </a:solidFill>
            </a:endParaRPr>
          </a:p>
          <a:p>
            <a:pPr marL="285750" indent="-285750">
              <a:buFont typeface="Arial" panose="020B0604020202020204" pitchFamily="34" charset="0"/>
              <a:buChar char="•"/>
            </a:pPr>
            <a:endParaRPr lang="en-US" dirty="0" smtClean="0">
              <a:solidFill>
                <a:srgbClr val="002060"/>
              </a:solidFill>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endParaRPr lang="en-US" dirty="0" smtClean="0"/>
          </a:p>
          <a:p>
            <a:pPr marL="285750" indent="-285750">
              <a:buFont typeface="Arial" panose="020B0604020202020204" pitchFamily="34" charset="0"/>
              <a:buChar char="•"/>
            </a:pPr>
            <a:endParaRPr lang="en-US" dirty="0" smtClean="0"/>
          </a:p>
        </p:txBody>
      </p:sp>
      <p:sp>
        <p:nvSpPr>
          <p:cNvPr id="4" name="Rectangle 3"/>
          <p:cNvSpPr/>
          <p:nvPr/>
        </p:nvSpPr>
        <p:spPr>
          <a:xfrm>
            <a:off x="3048000" y="457200"/>
            <a:ext cx="2858475" cy="523220"/>
          </a:xfrm>
          <a:prstGeom prst="rect">
            <a:avLst/>
          </a:prstGeom>
          <a:solidFill>
            <a:srgbClr val="FFE38B"/>
          </a:solidFill>
        </p:spPr>
        <p:txBody>
          <a:bodyPr wrap="none">
            <a:spAutoFit/>
          </a:bodyPr>
          <a:lstStyle/>
          <a:p>
            <a:r>
              <a:rPr lang="en-US" sz="2800" b="1" dirty="0" err="1" smtClean="0">
                <a:solidFill>
                  <a:srgbClr val="002060"/>
                </a:solidFill>
              </a:rPr>
              <a:t>Salud</a:t>
            </a:r>
            <a:r>
              <a:rPr lang="en-US" sz="2800" b="1" dirty="0" smtClean="0">
                <a:solidFill>
                  <a:srgbClr val="002060"/>
                </a:solidFill>
              </a:rPr>
              <a:t> del </a:t>
            </a:r>
            <a:r>
              <a:rPr lang="en-US" sz="2800" b="1" dirty="0" err="1" smtClean="0">
                <a:solidFill>
                  <a:srgbClr val="002060"/>
                </a:solidFill>
              </a:rPr>
              <a:t>Suelo</a:t>
            </a:r>
            <a:endParaRPr lang="en-US" sz="2800" b="1" dirty="0">
              <a:solidFill>
                <a:srgbClr val="002060"/>
              </a:solidFill>
            </a:endParaRPr>
          </a:p>
        </p:txBody>
      </p:sp>
      <p:sp>
        <p:nvSpPr>
          <p:cNvPr id="2" name="TextBox 1"/>
          <p:cNvSpPr txBox="1"/>
          <p:nvPr/>
        </p:nvSpPr>
        <p:spPr>
          <a:xfrm>
            <a:off x="76200" y="3541943"/>
            <a:ext cx="7731903" cy="3170099"/>
          </a:xfrm>
          <a:prstGeom prst="rect">
            <a:avLst/>
          </a:prstGeom>
          <a:noFill/>
        </p:spPr>
        <p:txBody>
          <a:bodyPr wrap="square" rtlCol="0">
            <a:spAutoFit/>
          </a:bodyPr>
          <a:lstStyle/>
          <a:p>
            <a:r>
              <a:rPr lang="es-ES" sz="2000" dirty="0"/>
              <a:t>Servicios de los Ecosistemas:</a:t>
            </a:r>
            <a:br>
              <a:rPr lang="es-ES" sz="2000" dirty="0"/>
            </a:br>
            <a:r>
              <a:rPr lang="es-ES" sz="2000" dirty="0" smtClean="0"/>
              <a:t>		Descomponer </a:t>
            </a:r>
            <a:r>
              <a:rPr lang="es-ES" sz="2000" dirty="0"/>
              <a:t>materiales </a:t>
            </a:r>
            <a:r>
              <a:rPr lang="es-ES" sz="2000" dirty="0" smtClean="0"/>
              <a:t>orgánicos</a:t>
            </a:r>
          </a:p>
          <a:p>
            <a:r>
              <a:rPr lang="es-ES" sz="2000" dirty="0" smtClean="0"/>
              <a:t>		Mineralizar </a:t>
            </a:r>
            <a:r>
              <a:rPr lang="es-ES" sz="2000" dirty="0"/>
              <a:t>moléculas orgánicas</a:t>
            </a:r>
            <a:br>
              <a:rPr lang="es-ES" sz="2000" dirty="0"/>
            </a:br>
            <a:r>
              <a:rPr lang="es-ES" sz="2000" dirty="0" smtClean="0"/>
              <a:t>		Secuestrar </a:t>
            </a:r>
            <a:r>
              <a:rPr lang="es-ES" sz="2000" dirty="0"/>
              <a:t>y redistribuir minerales</a:t>
            </a:r>
            <a:br>
              <a:rPr lang="es-ES" sz="2000" dirty="0"/>
            </a:br>
            <a:r>
              <a:rPr lang="es-ES" sz="2000" dirty="0" smtClean="0"/>
              <a:t>		Modificar </a:t>
            </a:r>
            <a:r>
              <a:rPr lang="es-ES" sz="2000" dirty="0"/>
              <a:t>sustrato para </a:t>
            </a:r>
            <a:r>
              <a:rPr lang="es-ES" sz="2000" dirty="0" smtClean="0"/>
              <a:t>acceso </a:t>
            </a:r>
            <a:r>
              <a:rPr lang="es-ES" sz="2000" dirty="0"/>
              <a:t>a otros organismos</a:t>
            </a:r>
            <a:br>
              <a:rPr lang="es-ES" sz="2000" dirty="0"/>
            </a:br>
            <a:r>
              <a:rPr lang="es-ES" sz="2000" dirty="0" smtClean="0"/>
              <a:t>		Redistribuir </a:t>
            </a:r>
            <a:r>
              <a:rPr lang="es-ES" sz="2000" dirty="0"/>
              <a:t>los organismos en el espacio</a:t>
            </a:r>
            <a:br>
              <a:rPr lang="es-ES" sz="2000" dirty="0"/>
            </a:br>
            <a:r>
              <a:rPr lang="es-ES" sz="2000" dirty="0" smtClean="0"/>
              <a:t>		Mejorar </a:t>
            </a:r>
            <a:r>
              <a:rPr lang="es-ES" sz="2000" dirty="0"/>
              <a:t>la estructura del suelo</a:t>
            </a:r>
            <a:br>
              <a:rPr lang="es-ES" sz="2000" dirty="0"/>
            </a:br>
            <a:r>
              <a:rPr lang="es-ES" sz="2000" dirty="0" smtClean="0"/>
              <a:t>		Biodegradarse toxinas</a:t>
            </a:r>
          </a:p>
          <a:p>
            <a:r>
              <a:rPr lang="es-ES" sz="2000" dirty="0" smtClean="0"/>
              <a:t>		Regular </a:t>
            </a:r>
            <a:r>
              <a:rPr lang="es-ES" sz="2000" dirty="0"/>
              <a:t>y reprimir plagas</a:t>
            </a:r>
            <a:br>
              <a:rPr lang="es-ES" sz="2000" dirty="0"/>
            </a:br>
            <a:r>
              <a:rPr lang="es-ES" sz="2000" dirty="0" smtClean="0"/>
              <a:t>		Reducir </a:t>
            </a:r>
            <a:r>
              <a:rPr lang="es-ES" sz="2000" dirty="0"/>
              <a:t>la erosión del suelo</a:t>
            </a:r>
            <a:endParaRPr lang="en-US" altLang="ja-JP" b="1" dirty="0">
              <a:solidFill>
                <a:srgbClr val="002060"/>
              </a:solidFill>
              <a:cs typeface="ＭＳ Ｐゴシック"/>
            </a:endParaRPr>
          </a:p>
        </p:txBody>
      </p:sp>
      <p:sp>
        <p:nvSpPr>
          <p:cNvPr id="47" name="Oval 46"/>
          <p:cNvSpPr/>
          <p:nvPr/>
        </p:nvSpPr>
        <p:spPr>
          <a:xfrm>
            <a:off x="1676400" y="3693812"/>
            <a:ext cx="4401670" cy="1065339"/>
          </a:xfrm>
          <a:prstGeom prst="ellipse">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1668996" y="5943600"/>
            <a:ext cx="4401670" cy="457200"/>
          </a:xfrm>
          <a:prstGeom prst="ellipse">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1828800" y="3217309"/>
            <a:ext cx="3949277" cy="3083683"/>
            <a:chOff x="1828800" y="3217309"/>
            <a:chExt cx="3949277" cy="3083683"/>
          </a:xfrm>
        </p:grpSpPr>
        <p:grpSp>
          <p:nvGrpSpPr>
            <p:cNvPr id="59" name="Group 58"/>
            <p:cNvGrpSpPr/>
            <p:nvPr/>
          </p:nvGrpSpPr>
          <p:grpSpPr>
            <a:xfrm>
              <a:off x="1828800" y="3217309"/>
              <a:ext cx="3949277" cy="3083683"/>
              <a:chOff x="228600" y="2269124"/>
              <a:chExt cx="3949277" cy="3083683"/>
            </a:xfrm>
          </p:grpSpPr>
          <p:grpSp>
            <p:nvGrpSpPr>
              <p:cNvPr id="60" name="Group 59"/>
              <p:cNvGrpSpPr/>
              <p:nvPr/>
            </p:nvGrpSpPr>
            <p:grpSpPr>
              <a:xfrm>
                <a:off x="228600" y="2269124"/>
                <a:ext cx="3949277" cy="3083683"/>
                <a:chOff x="1524000" y="-1143000"/>
                <a:chExt cx="5562600" cy="4343400"/>
              </a:xfrm>
            </p:grpSpPr>
            <p:grpSp>
              <p:nvGrpSpPr>
                <p:cNvPr id="88" name="Group 87"/>
                <p:cNvGrpSpPr/>
                <p:nvPr/>
              </p:nvGrpSpPr>
              <p:grpSpPr>
                <a:xfrm>
                  <a:off x="1524000" y="-1143000"/>
                  <a:ext cx="5562600" cy="4343400"/>
                  <a:chOff x="1524000" y="-457200"/>
                  <a:chExt cx="5562600" cy="4343400"/>
                </a:xfrm>
              </p:grpSpPr>
              <p:grpSp>
                <p:nvGrpSpPr>
                  <p:cNvPr id="91" name="Group 90"/>
                  <p:cNvGrpSpPr/>
                  <p:nvPr/>
                </p:nvGrpSpPr>
                <p:grpSpPr>
                  <a:xfrm>
                    <a:off x="1524000" y="-457200"/>
                    <a:ext cx="5562600" cy="4343400"/>
                    <a:chOff x="990600" y="1295400"/>
                    <a:chExt cx="5562600" cy="4343400"/>
                  </a:xfrm>
                </p:grpSpPr>
                <p:sp>
                  <p:nvSpPr>
                    <p:cNvPr id="96" name="Isosceles Triangle 95"/>
                    <p:cNvSpPr/>
                    <p:nvPr/>
                  </p:nvSpPr>
                  <p:spPr>
                    <a:xfrm flipH="1">
                      <a:off x="990600" y="1295400"/>
                      <a:ext cx="5562600" cy="43434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Physical</a:t>
                      </a:r>
                      <a:endParaRPr lang="en-US" dirty="0"/>
                    </a:p>
                  </p:txBody>
                </p:sp>
                <p:cxnSp>
                  <p:nvCxnSpPr>
                    <p:cNvPr id="97" name="Straight Connector 96"/>
                    <p:cNvCxnSpPr>
                      <a:stCxn id="96" idx="0"/>
                    </p:cNvCxnSpPr>
                    <p:nvPr/>
                  </p:nvCxnSpPr>
                  <p:spPr>
                    <a:xfrm flipH="1">
                      <a:off x="3733800" y="1295400"/>
                      <a:ext cx="38099" cy="25908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8" name="Straight Connector 97"/>
                    <p:cNvCxnSpPr>
                      <a:endCxn id="96" idx="2"/>
                    </p:cNvCxnSpPr>
                    <p:nvPr/>
                  </p:nvCxnSpPr>
                  <p:spPr>
                    <a:xfrm>
                      <a:off x="3733800" y="3886200"/>
                      <a:ext cx="2819400" cy="17526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3733800" y="3886200"/>
                      <a:ext cx="2819400" cy="1752600"/>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93" name="TextBox 92"/>
                  <p:cNvSpPr txBox="1"/>
                  <p:nvPr/>
                </p:nvSpPr>
                <p:spPr>
                  <a:xfrm rot="3353805">
                    <a:off x="4410610" y="1780703"/>
                    <a:ext cx="1721421" cy="520208"/>
                  </a:xfrm>
                  <a:prstGeom prst="rect">
                    <a:avLst/>
                  </a:prstGeom>
                  <a:noFill/>
                </p:spPr>
                <p:txBody>
                  <a:bodyPr wrap="square" rtlCol="0">
                    <a:spAutoFit/>
                  </a:bodyPr>
                  <a:lstStyle/>
                  <a:p>
                    <a:r>
                      <a:rPr lang="es-ES" dirty="0"/>
                      <a:t>biológica</a:t>
                    </a:r>
                    <a:endParaRPr lang="en-US" dirty="0"/>
                  </a:p>
                </p:txBody>
              </p:sp>
              <p:sp>
                <p:nvSpPr>
                  <p:cNvPr id="92" name="TextBox 91"/>
                  <p:cNvSpPr txBox="1"/>
                  <p:nvPr/>
                </p:nvSpPr>
                <p:spPr>
                  <a:xfrm rot="18093919">
                    <a:off x="2929180" y="1663351"/>
                    <a:ext cx="1018740" cy="520208"/>
                  </a:xfrm>
                  <a:prstGeom prst="rect">
                    <a:avLst/>
                  </a:prstGeom>
                  <a:noFill/>
                </p:spPr>
                <p:txBody>
                  <a:bodyPr wrap="none" rtlCol="0">
                    <a:spAutoFit/>
                  </a:bodyPr>
                  <a:lstStyle/>
                  <a:p>
                    <a:r>
                      <a:rPr lang="es-ES" dirty="0"/>
                      <a:t>física</a:t>
                    </a:r>
                    <a:endParaRPr lang="en-US" dirty="0"/>
                  </a:p>
                </p:txBody>
              </p:sp>
              <p:sp>
                <p:nvSpPr>
                  <p:cNvPr id="94" name="TextBox 93"/>
                  <p:cNvSpPr txBox="1"/>
                  <p:nvPr/>
                </p:nvSpPr>
                <p:spPr>
                  <a:xfrm>
                    <a:off x="3632361" y="2825234"/>
                    <a:ext cx="1467601" cy="520208"/>
                  </a:xfrm>
                  <a:prstGeom prst="rect">
                    <a:avLst/>
                  </a:prstGeom>
                  <a:noFill/>
                </p:spPr>
                <p:txBody>
                  <a:bodyPr wrap="none" rtlCol="0">
                    <a:spAutoFit/>
                  </a:bodyPr>
                  <a:lstStyle/>
                  <a:p>
                    <a:r>
                      <a:rPr lang="en-US" dirty="0" smtClean="0"/>
                      <a:t>Chemical</a:t>
                    </a:r>
                    <a:endParaRPr lang="en-US" dirty="0"/>
                  </a:p>
                </p:txBody>
              </p:sp>
              <p:sp>
                <p:nvSpPr>
                  <p:cNvPr id="95" name="TextBox 94"/>
                  <p:cNvSpPr txBox="1"/>
                  <p:nvPr/>
                </p:nvSpPr>
                <p:spPr>
                  <a:xfrm>
                    <a:off x="3672216" y="3215739"/>
                    <a:ext cx="1002582" cy="369333"/>
                  </a:xfrm>
                  <a:prstGeom prst="rect">
                    <a:avLst/>
                  </a:prstGeom>
                  <a:noFill/>
                </p:spPr>
                <p:txBody>
                  <a:bodyPr wrap="none" rtlCol="0">
                    <a:spAutoFit/>
                  </a:bodyPr>
                  <a:lstStyle/>
                  <a:p>
                    <a:r>
                      <a:rPr lang="en-US" dirty="0" smtClean="0"/>
                      <a:t>+++++++</a:t>
                    </a:r>
                    <a:endParaRPr lang="en-US" dirty="0"/>
                  </a:p>
                </p:txBody>
              </p:sp>
            </p:grpSp>
            <p:sp>
              <p:nvSpPr>
                <p:cNvPr id="89" name="TextBox 88"/>
                <p:cNvSpPr txBox="1"/>
                <p:nvPr/>
              </p:nvSpPr>
              <p:spPr>
                <a:xfrm rot="18132570">
                  <a:off x="2748989" y="891402"/>
                  <a:ext cx="752495" cy="520208"/>
                </a:xfrm>
                <a:prstGeom prst="rect">
                  <a:avLst/>
                </a:prstGeom>
                <a:noFill/>
              </p:spPr>
              <p:txBody>
                <a:bodyPr wrap="none" rtlCol="0">
                  <a:spAutoFit/>
                </a:bodyPr>
                <a:lstStyle/>
                <a:p>
                  <a:r>
                    <a:rPr lang="en-US" dirty="0" smtClean="0"/>
                    <a:t>+++</a:t>
                  </a:r>
                  <a:endParaRPr lang="en-US" dirty="0"/>
                </a:p>
              </p:txBody>
            </p:sp>
            <p:sp>
              <p:nvSpPr>
                <p:cNvPr id="90" name="TextBox 89"/>
                <p:cNvSpPr txBox="1"/>
                <p:nvPr/>
              </p:nvSpPr>
              <p:spPr>
                <a:xfrm rot="3390961">
                  <a:off x="5246069" y="853654"/>
                  <a:ext cx="592453" cy="520208"/>
                </a:xfrm>
                <a:prstGeom prst="rect">
                  <a:avLst/>
                </a:prstGeom>
                <a:noFill/>
              </p:spPr>
              <p:txBody>
                <a:bodyPr wrap="square" rtlCol="0">
                  <a:spAutoFit/>
                </a:bodyPr>
                <a:lstStyle/>
                <a:p>
                  <a:r>
                    <a:rPr lang="en-US" dirty="0" smtClean="0"/>
                    <a:t>---</a:t>
                  </a:r>
                  <a:endParaRPr lang="en-US" dirty="0"/>
                </a:p>
              </p:txBody>
            </p:sp>
          </p:grpSp>
          <p:grpSp>
            <p:nvGrpSpPr>
              <p:cNvPr id="61" name="Group 60"/>
              <p:cNvGrpSpPr/>
              <p:nvPr/>
            </p:nvGrpSpPr>
            <p:grpSpPr>
              <a:xfrm>
                <a:off x="1755697" y="3768601"/>
                <a:ext cx="895083" cy="859182"/>
                <a:chOff x="1778619" y="3768601"/>
                <a:chExt cx="895083" cy="859182"/>
              </a:xfrm>
            </p:grpSpPr>
            <p:sp>
              <p:nvSpPr>
                <p:cNvPr id="63" name="Oval 62"/>
                <p:cNvSpPr/>
                <p:nvPr/>
              </p:nvSpPr>
              <p:spPr>
                <a:xfrm>
                  <a:off x="1871658" y="3768601"/>
                  <a:ext cx="708333" cy="736724"/>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p:cNvGrpSpPr/>
                <p:nvPr/>
              </p:nvGrpSpPr>
              <p:grpSpPr>
                <a:xfrm flipH="1">
                  <a:off x="1778619" y="3811423"/>
                  <a:ext cx="263169" cy="383317"/>
                  <a:chOff x="2359741" y="3802741"/>
                  <a:chExt cx="263169" cy="383317"/>
                </a:xfrm>
              </p:grpSpPr>
              <p:grpSp>
                <p:nvGrpSpPr>
                  <p:cNvPr id="82" name="Group 81"/>
                  <p:cNvGrpSpPr/>
                  <p:nvPr/>
                </p:nvGrpSpPr>
                <p:grpSpPr>
                  <a:xfrm rot="706175">
                    <a:off x="2359741" y="3802741"/>
                    <a:ext cx="147400" cy="176142"/>
                    <a:chOff x="2284542" y="3726808"/>
                    <a:chExt cx="147400" cy="176142"/>
                  </a:xfrm>
                </p:grpSpPr>
                <p:cxnSp>
                  <p:nvCxnSpPr>
                    <p:cNvPr id="86" name="Straight Connector 85"/>
                    <p:cNvCxnSpPr/>
                    <p:nvPr/>
                  </p:nvCxnSpPr>
                  <p:spPr>
                    <a:xfrm flipV="1">
                      <a:off x="2431942" y="3726808"/>
                      <a:ext cx="0" cy="14269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2284542" y="3869499"/>
                      <a:ext cx="147400" cy="33451"/>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83" name="Group 82"/>
                  <p:cNvGrpSpPr/>
                  <p:nvPr/>
                </p:nvGrpSpPr>
                <p:grpSpPr>
                  <a:xfrm rot="12723314">
                    <a:off x="2446167" y="4018143"/>
                    <a:ext cx="176743" cy="167915"/>
                    <a:chOff x="2266047" y="3704989"/>
                    <a:chExt cx="176743" cy="184706"/>
                  </a:xfrm>
                </p:grpSpPr>
                <p:cxnSp>
                  <p:nvCxnSpPr>
                    <p:cNvPr id="84" name="Straight Connector 83"/>
                    <p:cNvCxnSpPr/>
                    <p:nvPr/>
                  </p:nvCxnSpPr>
                  <p:spPr>
                    <a:xfrm rot="8876686" flipH="1">
                      <a:off x="2373942" y="3704989"/>
                      <a:ext cx="68848" cy="14198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2266047" y="3856244"/>
                      <a:ext cx="147400" cy="33451"/>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grpSp>
            <p:grpSp>
              <p:nvGrpSpPr>
                <p:cNvPr id="65" name="Group 64"/>
                <p:cNvGrpSpPr/>
                <p:nvPr/>
              </p:nvGrpSpPr>
              <p:grpSpPr>
                <a:xfrm>
                  <a:off x="2402601" y="3802740"/>
                  <a:ext cx="271101" cy="382957"/>
                  <a:chOff x="2359743" y="3802740"/>
                  <a:chExt cx="271101" cy="382957"/>
                </a:xfrm>
              </p:grpSpPr>
              <p:grpSp>
                <p:nvGrpSpPr>
                  <p:cNvPr id="76" name="Group 75"/>
                  <p:cNvGrpSpPr/>
                  <p:nvPr/>
                </p:nvGrpSpPr>
                <p:grpSpPr>
                  <a:xfrm rot="706175">
                    <a:off x="2359743" y="3802740"/>
                    <a:ext cx="147400" cy="176143"/>
                    <a:chOff x="2284542" y="3726807"/>
                    <a:chExt cx="147400" cy="176143"/>
                  </a:xfrm>
                </p:grpSpPr>
                <p:cxnSp>
                  <p:nvCxnSpPr>
                    <p:cNvPr id="80" name="Straight Connector 79"/>
                    <p:cNvCxnSpPr/>
                    <p:nvPr/>
                  </p:nvCxnSpPr>
                  <p:spPr>
                    <a:xfrm flipV="1">
                      <a:off x="2431942" y="3726807"/>
                      <a:ext cx="0" cy="14269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2284542" y="3869499"/>
                      <a:ext cx="147400" cy="33451"/>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77" name="Group 76"/>
                  <p:cNvGrpSpPr/>
                  <p:nvPr/>
                </p:nvGrpSpPr>
                <p:grpSpPr>
                  <a:xfrm rot="12723314">
                    <a:off x="2453303" y="4020550"/>
                    <a:ext cx="177541" cy="165147"/>
                    <a:chOff x="2258724" y="3709981"/>
                    <a:chExt cx="177541" cy="181662"/>
                  </a:xfrm>
                </p:grpSpPr>
                <p:cxnSp>
                  <p:nvCxnSpPr>
                    <p:cNvPr id="78" name="Straight Connector 77"/>
                    <p:cNvCxnSpPr/>
                    <p:nvPr/>
                  </p:nvCxnSpPr>
                  <p:spPr>
                    <a:xfrm rot="8876686" flipH="1">
                      <a:off x="2367417" y="3709981"/>
                      <a:ext cx="68848" cy="13868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a:off x="2258724" y="3858192"/>
                      <a:ext cx="147400" cy="33451"/>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grpSp>
            <p:grpSp>
              <p:nvGrpSpPr>
                <p:cNvPr id="66" name="Group 65"/>
                <p:cNvGrpSpPr/>
                <p:nvPr/>
              </p:nvGrpSpPr>
              <p:grpSpPr>
                <a:xfrm rot="7223926">
                  <a:off x="2112336" y="4303747"/>
                  <a:ext cx="274202" cy="373869"/>
                  <a:chOff x="2346851" y="3792611"/>
                  <a:chExt cx="274202" cy="373869"/>
                </a:xfrm>
              </p:grpSpPr>
              <p:grpSp>
                <p:nvGrpSpPr>
                  <p:cNvPr id="70" name="Group 69"/>
                  <p:cNvGrpSpPr/>
                  <p:nvPr/>
                </p:nvGrpSpPr>
                <p:grpSpPr>
                  <a:xfrm rot="706175">
                    <a:off x="2346851" y="3792611"/>
                    <a:ext cx="147401" cy="176143"/>
                    <a:chOff x="2269853" y="3719518"/>
                    <a:chExt cx="147401" cy="176143"/>
                  </a:xfrm>
                </p:grpSpPr>
                <p:cxnSp>
                  <p:nvCxnSpPr>
                    <p:cNvPr id="74" name="Straight Connector 73"/>
                    <p:cNvCxnSpPr/>
                    <p:nvPr/>
                  </p:nvCxnSpPr>
                  <p:spPr>
                    <a:xfrm flipV="1">
                      <a:off x="2417254" y="3719518"/>
                      <a:ext cx="0" cy="14269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2269853" y="3862210"/>
                      <a:ext cx="147400" cy="33451"/>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71" name="Group 70"/>
                  <p:cNvGrpSpPr/>
                  <p:nvPr/>
                </p:nvGrpSpPr>
                <p:grpSpPr>
                  <a:xfrm rot="12723314">
                    <a:off x="2440073" y="3999085"/>
                    <a:ext cx="180980" cy="167395"/>
                    <a:chOff x="2277555" y="3720965"/>
                    <a:chExt cx="180980" cy="184134"/>
                  </a:xfrm>
                </p:grpSpPr>
                <p:cxnSp>
                  <p:nvCxnSpPr>
                    <p:cNvPr id="72" name="Straight Connector 71"/>
                    <p:cNvCxnSpPr/>
                    <p:nvPr/>
                  </p:nvCxnSpPr>
                  <p:spPr>
                    <a:xfrm rot="1652760" flipH="1" flipV="1">
                      <a:off x="2375705" y="3720965"/>
                      <a:ext cx="82830" cy="13740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2277555" y="3871648"/>
                      <a:ext cx="147400" cy="33451"/>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grpSp>
            <p:sp>
              <p:nvSpPr>
                <p:cNvPr id="67" name="Rectangle 66"/>
                <p:cNvSpPr/>
                <p:nvPr/>
              </p:nvSpPr>
              <p:spPr>
                <a:xfrm rot="20143710" flipV="1">
                  <a:off x="2521360" y="3970199"/>
                  <a:ext cx="5863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rot="1396296" flipV="1">
                  <a:off x="1866826" y="3979723"/>
                  <a:ext cx="5863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rot="16200000" flipV="1">
                  <a:off x="2214976" y="4482465"/>
                  <a:ext cx="5863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2" name="Straight Connector 61"/>
              <p:cNvCxnSpPr>
                <a:endCxn id="96" idx="4"/>
              </p:cNvCxnSpPr>
              <p:nvPr/>
            </p:nvCxnSpPr>
            <p:spPr>
              <a:xfrm flipH="1">
                <a:off x="228600" y="4125286"/>
                <a:ext cx="1947590" cy="1227521"/>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5" name="Rectangle 4"/>
            <p:cNvSpPr/>
            <p:nvPr/>
          </p:nvSpPr>
          <p:spPr>
            <a:xfrm>
              <a:off x="3410699" y="5542888"/>
              <a:ext cx="992579" cy="369332"/>
            </a:xfrm>
            <a:prstGeom prst="rect">
              <a:avLst/>
            </a:prstGeom>
            <a:solidFill>
              <a:schemeClr val="accent1">
                <a:tint val="20000"/>
              </a:schemeClr>
            </a:solidFill>
          </p:spPr>
          <p:txBody>
            <a:bodyPr wrap="none">
              <a:spAutoFit/>
            </a:bodyPr>
            <a:lstStyle/>
            <a:p>
              <a:r>
                <a:rPr lang="es-ES" dirty="0"/>
                <a:t>química</a:t>
              </a:r>
              <a:endParaRPr lang="en-US" dirty="0"/>
            </a:p>
          </p:txBody>
        </p:sp>
      </p:grpSp>
    </p:spTree>
    <p:extLst>
      <p:ext uri="{BB962C8B-B14F-4D97-AF65-F5344CB8AC3E}">
        <p14:creationId xmlns:p14="http://schemas.microsoft.com/office/powerpoint/2010/main" val="2764189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7" grpId="0" animBg="1"/>
      <p:bldP spid="4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519291"/>
            <a:ext cx="8534399" cy="6232475"/>
          </a:xfrm>
          <a:prstGeom prst="rect">
            <a:avLst/>
          </a:prstGeom>
          <a:noFill/>
        </p:spPr>
        <p:txBody>
          <a:bodyPr wrap="square" rtlCol="0">
            <a:spAutoFit/>
          </a:bodyPr>
          <a:lstStyle/>
          <a:p>
            <a:r>
              <a:rPr lang="es-ES" dirty="0"/>
              <a:t>Adaptación de </a:t>
            </a:r>
            <a:r>
              <a:rPr lang="en-US" dirty="0" smtClean="0"/>
              <a:t>Paul </a:t>
            </a:r>
            <a:r>
              <a:rPr lang="en-US" dirty="0" err="1" smtClean="0"/>
              <a:t>Sorauer</a:t>
            </a:r>
            <a:r>
              <a:rPr lang="en-US" dirty="0" smtClean="0"/>
              <a:t> (1908) </a:t>
            </a:r>
            <a:r>
              <a:rPr lang="de-DE" dirty="0"/>
              <a:t>Handbuch der </a:t>
            </a:r>
            <a:r>
              <a:rPr lang="de-DE" dirty="0" smtClean="0"/>
              <a:t>Pflanzenkrankheiten.</a:t>
            </a:r>
            <a:endParaRPr lang="en-US" dirty="0" smtClean="0"/>
          </a:p>
          <a:p>
            <a:endParaRPr lang="en-US" dirty="0" smtClean="0"/>
          </a:p>
          <a:p>
            <a:r>
              <a:rPr lang="es-ES" dirty="0"/>
              <a:t>Considere </a:t>
            </a:r>
            <a:r>
              <a:rPr lang="es-ES" dirty="0" smtClean="0"/>
              <a:t>el suelo como </a:t>
            </a:r>
            <a:r>
              <a:rPr lang="es-ES" dirty="0"/>
              <a:t>un organismo </a:t>
            </a:r>
            <a:r>
              <a:rPr lang="es-ES" dirty="0" smtClean="0"/>
              <a:t>vivo, entonces</a:t>
            </a:r>
            <a:r>
              <a:rPr lang="en-US" dirty="0" smtClean="0"/>
              <a:t>:</a:t>
            </a:r>
          </a:p>
          <a:p>
            <a:endParaRPr lang="en-US" sz="1050" dirty="0"/>
          </a:p>
          <a:p>
            <a:r>
              <a:rPr lang="es-ES" dirty="0"/>
              <a:t>Cada función del ecosistema </a:t>
            </a:r>
            <a:r>
              <a:rPr lang="es-ES" b="1" dirty="0"/>
              <a:t>opera entre límites máximo y mínimo</a:t>
            </a:r>
            <a:r>
              <a:rPr lang="es-ES" dirty="0" smtClean="0"/>
              <a:t>.</a:t>
            </a:r>
            <a:r>
              <a:rPr lang="en-US" dirty="0" smtClean="0"/>
              <a:t>  </a:t>
            </a:r>
          </a:p>
          <a:p>
            <a:endParaRPr lang="en-US" sz="1050" dirty="0" smtClean="0"/>
          </a:p>
          <a:p>
            <a:r>
              <a:rPr lang="es-ES" dirty="0"/>
              <a:t>Los campos de la oscilación de las funciones indican la </a:t>
            </a:r>
            <a:r>
              <a:rPr lang="es-ES" b="1" dirty="0"/>
              <a:t>"latitud de la salud" </a:t>
            </a:r>
            <a:r>
              <a:rPr lang="es-ES" dirty="0"/>
              <a:t>del sistema</a:t>
            </a:r>
            <a:r>
              <a:rPr lang="en-US" dirty="0" smtClean="0"/>
              <a:t>.</a:t>
            </a:r>
          </a:p>
          <a:p>
            <a:endParaRPr lang="en-US" dirty="0" smtClean="0"/>
          </a:p>
          <a:p>
            <a:endParaRPr lang="en-US" dirty="0"/>
          </a:p>
          <a:p>
            <a:endParaRPr lang="en-US" dirty="0" smtClean="0"/>
          </a:p>
          <a:p>
            <a:endParaRPr lang="en-US" dirty="0" smtClean="0"/>
          </a:p>
          <a:p>
            <a:endParaRPr lang="en-US" dirty="0"/>
          </a:p>
          <a:p>
            <a:endParaRPr lang="en-US" dirty="0" smtClean="0"/>
          </a:p>
          <a:p>
            <a:endParaRPr lang="en-US" dirty="0"/>
          </a:p>
          <a:p>
            <a:endParaRPr lang="en-US" dirty="0"/>
          </a:p>
          <a:p>
            <a:endParaRPr lang="en-US" dirty="0" smtClean="0"/>
          </a:p>
          <a:p>
            <a:endParaRPr lang="en-US" dirty="0"/>
          </a:p>
          <a:p>
            <a:endParaRPr lang="en-US" dirty="0" smtClean="0"/>
          </a:p>
          <a:p>
            <a:endParaRPr lang="en-US" dirty="0" smtClean="0"/>
          </a:p>
          <a:p>
            <a:endParaRPr lang="en-US" dirty="0" smtClean="0"/>
          </a:p>
          <a:p>
            <a:r>
              <a:rPr lang="es-ES" dirty="0"/>
              <a:t>Muchos suelos agrícolas administrados convencionalmente se encuentran fuera de la latitud de la salud y algunos pueden estar fuera de la latitud de la vida</a:t>
            </a:r>
            <a:r>
              <a:rPr lang="en-US" dirty="0" smtClean="0"/>
              <a:t>.</a:t>
            </a:r>
          </a:p>
        </p:txBody>
      </p:sp>
      <p:sp>
        <p:nvSpPr>
          <p:cNvPr id="3" name="TextBox 2"/>
          <p:cNvSpPr txBox="1"/>
          <p:nvPr/>
        </p:nvSpPr>
        <p:spPr>
          <a:xfrm>
            <a:off x="0" y="0"/>
            <a:ext cx="6854762" cy="400110"/>
          </a:xfrm>
          <a:prstGeom prst="rect">
            <a:avLst/>
          </a:prstGeom>
          <a:noFill/>
        </p:spPr>
        <p:txBody>
          <a:bodyPr wrap="none" rtlCol="0">
            <a:spAutoFit/>
          </a:bodyPr>
          <a:lstStyle/>
          <a:p>
            <a:r>
              <a:rPr lang="es-ES" sz="2000" dirty="0"/>
              <a:t>La </a:t>
            </a:r>
            <a:r>
              <a:rPr lang="es-ES" sz="2000" dirty="0" smtClean="0"/>
              <a:t>Salud </a:t>
            </a:r>
            <a:r>
              <a:rPr lang="es-ES" sz="2000" dirty="0"/>
              <a:t>del </a:t>
            </a:r>
            <a:r>
              <a:rPr lang="es-ES" sz="2000" dirty="0" smtClean="0"/>
              <a:t>Suelo: El concepto de la “Latitud </a:t>
            </a:r>
            <a:r>
              <a:rPr lang="es-ES" sz="2000" dirty="0"/>
              <a:t>de </a:t>
            </a:r>
            <a:r>
              <a:rPr lang="es-ES" sz="2000" dirty="0" smtClean="0"/>
              <a:t>la Salud”</a:t>
            </a:r>
            <a:endParaRPr lang="en-US" sz="2000" b="1" dirty="0"/>
          </a:p>
        </p:txBody>
      </p:sp>
      <p:grpSp>
        <p:nvGrpSpPr>
          <p:cNvPr id="24" name="Group 23"/>
          <p:cNvGrpSpPr/>
          <p:nvPr/>
        </p:nvGrpSpPr>
        <p:grpSpPr>
          <a:xfrm>
            <a:off x="1447800" y="2971800"/>
            <a:ext cx="6724868" cy="2583845"/>
            <a:chOff x="1447800" y="533400"/>
            <a:chExt cx="6724868" cy="2583845"/>
          </a:xfrm>
        </p:grpSpPr>
        <p:sp>
          <p:nvSpPr>
            <p:cNvPr id="25" name="Rectangle 24"/>
            <p:cNvSpPr/>
            <p:nvPr/>
          </p:nvSpPr>
          <p:spPr>
            <a:xfrm flipV="1">
              <a:off x="3213330" y="533400"/>
              <a:ext cx="1040755" cy="1143000"/>
            </a:xfrm>
            <a:prstGeom prst="rect">
              <a:avLst/>
            </a:prstGeom>
            <a:solidFill>
              <a:srgbClr val="FFE38B">
                <a:alpha val="40000"/>
              </a:srgbClr>
            </a:solidFill>
            <a:ln>
              <a:solidFill>
                <a:srgbClr val="0EAE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p:cNvCxnSpPr/>
            <p:nvPr/>
          </p:nvCxnSpPr>
          <p:spPr>
            <a:xfrm flipH="1" flipV="1">
              <a:off x="4229101" y="1676400"/>
              <a:ext cx="1043939" cy="128419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845625" y="1371600"/>
              <a:ext cx="1371600" cy="0"/>
            </a:xfrm>
            <a:prstGeom prst="line">
              <a:avLst/>
            </a:prstGeom>
            <a:ln w="25400" cap="sq">
              <a:solidFill>
                <a:srgbClr val="002060"/>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2514600" y="761999"/>
              <a:ext cx="3505200" cy="106876"/>
              <a:chOff x="2158342" y="762000"/>
              <a:chExt cx="3344883" cy="0"/>
            </a:xfrm>
          </p:grpSpPr>
          <p:cxnSp>
            <p:nvCxnSpPr>
              <p:cNvPr id="69" name="Straight Connector 68"/>
              <p:cNvCxnSpPr/>
              <p:nvPr/>
            </p:nvCxnSpPr>
            <p:spPr>
              <a:xfrm>
                <a:off x="2158342" y="762000"/>
                <a:ext cx="1676400" cy="0"/>
              </a:xfrm>
              <a:prstGeom prst="line">
                <a:avLst/>
              </a:prstGeom>
              <a:ln w="25400" cap="sq">
                <a:headEnd type="oval"/>
                <a:tailEnd type="ova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826825" y="762000"/>
                <a:ext cx="1676400" cy="0"/>
              </a:xfrm>
              <a:prstGeom prst="line">
                <a:avLst/>
              </a:prstGeom>
              <a:ln w="25400" cap="sq">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2133600" y="1066800"/>
              <a:ext cx="3429002" cy="0"/>
              <a:chOff x="2531425" y="1066800"/>
              <a:chExt cx="3429002" cy="0"/>
            </a:xfrm>
          </p:grpSpPr>
          <p:cxnSp>
            <p:nvCxnSpPr>
              <p:cNvPr id="67" name="Straight Connector 66"/>
              <p:cNvCxnSpPr/>
              <p:nvPr/>
            </p:nvCxnSpPr>
            <p:spPr>
              <a:xfrm>
                <a:off x="4245926" y="1066800"/>
                <a:ext cx="1714501" cy="0"/>
              </a:xfrm>
              <a:prstGeom prst="line">
                <a:avLst/>
              </a:prstGeom>
              <a:ln w="25400" cap="sq">
                <a:solidFill>
                  <a:srgbClr val="0EAE0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531425" y="1066800"/>
                <a:ext cx="1714501" cy="0"/>
              </a:xfrm>
              <a:prstGeom prst="line">
                <a:avLst/>
              </a:prstGeom>
              <a:ln w="25400" cap="sq">
                <a:solidFill>
                  <a:srgbClr val="0EAE02"/>
                </a:solidFill>
                <a:headEnd type="oval"/>
                <a:tailEnd type="oval"/>
              </a:ln>
            </p:spPr>
            <p:style>
              <a:lnRef idx="1">
                <a:schemeClr val="accent1"/>
              </a:lnRef>
              <a:fillRef idx="0">
                <a:schemeClr val="accent1"/>
              </a:fillRef>
              <a:effectRef idx="0">
                <a:schemeClr val="accent1"/>
              </a:effectRef>
              <a:fontRef idx="minor">
                <a:schemeClr val="tx1"/>
              </a:fontRef>
            </p:style>
          </p:cxnSp>
        </p:grpSp>
        <p:cxnSp>
          <p:nvCxnSpPr>
            <p:cNvPr id="31" name="Straight Connector 30"/>
            <p:cNvCxnSpPr/>
            <p:nvPr/>
          </p:nvCxnSpPr>
          <p:spPr>
            <a:xfrm>
              <a:off x="3217225" y="1371600"/>
              <a:ext cx="1371600" cy="0"/>
            </a:xfrm>
            <a:prstGeom prst="line">
              <a:avLst/>
            </a:prstGeom>
            <a:ln w="25400" cap="sq">
              <a:solidFill>
                <a:srgbClr val="00206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531425" y="533400"/>
              <a:ext cx="0" cy="152400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588825" y="533400"/>
              <a:ext cx="0" cy="152400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341425" y="533400"/>
              <a:ext cx="2" cy="1926154"/>
            </a:xfrm>
            <a:prstGeom prst="line">
              <a:avLst/>
            </a:prstGeom>
            <a:ln w="25400">
              <a:prstDash val="lg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464625" y="533400"/>
              <a:ext cx="2" cy="1926154"/>
            </a:xfrm>
            <a:prstGeom prst="line">
              <a:avLst/>
            </a:prstGeom>
            <a:ln w="25400">
              <a:prstDash val="lgDash"/>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3095137" y="1676400"/>
              <a:ext cx="941283" cy="369332"/>
            </a:xfrm>
            <a:prstGeom prst="rect">
              <a:avLst/>
            </a:prstGeom>
            <a:noFill/>
          </p:spPr>
          <p:txBody>
            <a:bodyPr wrap="none" rtlCol="0">
              <a:spAutoFit/>
            </a:bodyPr>
            <a:lstStyle/>
            <a:p>
              <a:r>
                <a:rPr lang="en-US" dirty="0" err="1" smtClean="0"/>
                <a:t>salubre</a:t>
              </a:r>
              <a:endParaRPr lang="en-US" dirty="0"/>
            </a:p>
          </p:txBody>
        </p:sp>
        <p:sp>
          <p:nvSpPr>
            <p:cNvPr id="37" name="TextBox 36"/>
            <p:cNvSpPr txBox="1"/>
            <p:nvPr/>
          </p:nvSpPr>
          <p:spPr>
            <a:xfrm>
              <a:off x="5000137" y="1676400"/>
              <a:ext cx="1120820" cy="369332"/>
            </a:xfrm>
            <a:prstGeom prst="rect">
              <a:avLst/>
            </a:prstGeom>
            <a:noFill/>
          </p:spPr>
          <p:txBody>
            <a:bodyPr wrap="none" rtlCol="0">
              <a:spAutoFit/>
            </a:bodyPr>
            <a:lstStyle/>
            <a:p>
              <a:r>
                <a:rPr lang="en-US" dirty="0" err="1" smtClean="0"/>
                <a:t>insalubre</a:t>
              </a:r>
              <a:endParaRPr lang="en-US" dirty="0"/>
            </a:p>
          </p:txBody>
        </p:sp>
        <p:sp>
          <p:nvSpPr>
            <p:cNvPr id="38" name="TextBox 37"/>
            <p:cNvSpPr txBox="1"/>
            <p:nvPr/>
          </p:nvSpPr>
          <p:spPr>
            <a:xfrm>
              <a:off x="1447800" y="1676400"/>
              <a:ext cx="1120820" cy="369332"/>
            </a:xfrm>
            <a:prstGeom prst="rect">
              <a:avLst/>
            </a:prstGeom>
            <a:noFill/>
          </p:spPr>
          <p:txBody>
            <a:bodyPr wrap="none" rtlCol="0">
              <a:spAutoFit/>
            </a:bodyPr>
            <a:lstStyle/>
            <a:p>
              <a:r>
                <a:rPr lang="en-US" dirty="0" err="1" smtClean="0"/>
                <a:t>insalubre</a:t>
              </a:r>
              <a:endParaRPr lang="en-US" dirty="0"/>
            </a:p>
          </p:txBody>
        </p:sp>
        <p:sp>
          <p:nvSpPr>
            <p:cNvPr id="39" name="Left Brace 38"/>
            <p:cNvSpPr/>
            <p:nvPr/>
          </p:nvSpPr>
          <p:spPr>
            <a:xfrm rot="16200000">
              <a:off x="3368157" y="1076762"/>
              <a:ext cx="392431" cy="2048908"/>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Left Brace 41"/>
            <p:cNvSpPr/>
            <p:nvPr/>
          </p:nvSpPr>
          <p:spPr>
            <a:xfrm rot="16200000">
              <a:off x="3706811" y="217371"/>
              <a:ext cx="392432" cy="4876800"/>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TextBox 42"/>
            <p:cNvSpPr txBox="1"/>
            <p:nvPr/>
          </p:nvSpPr>
          <p:spPr>
            <a:xfrm>
              <a:off x="2669223" y="2203638"/>
              <a:ext cx="2056973" cy="369332"/>
            </a:xfrm>
            <a:prstGeom prst="rect">
              <a:avLst/>
            </a:prstGeom>
            <a:noFill/>
          </p:spPr>
          <p:txBody>
            <a:bodyPr wrap="none" rtlCol="0">
              <a:spAutoFit/>
            </a:bodyPr>
            <a:lstStyle/>
            <a:p>
              <a:r>
                <a:rPr lang="en-US" dirty="0" err="1" smtClean="0"/>
                <a:t>latitud</a:t>
              </a:r>
              <a:r>
                <a:rPr lang="en-US" dirty="0" smtClean="0"/>
                <a:t> de la </a:t>
              </a:r>
              <a:r>
                <a:rPr lang="en-US" dirty="0" err="1" smtClean="0"/>
                <a:t>salud</a:t>
              </a:r>
              <a:endParaRPr lang="en-US" dirty="0"/>
            </a:p>
          </p:txBody>
        </p:sp>
        <p:sp>
          <p:nvSpPr>
            <p:cNvPr id="44" name="TextBox 43"/>
            <p:cNvSpPr txBox="1"/>
            <p:nvPr/>
          </p:nvSpPr>
          <p:spPr>
            <a:xfrm>
              <a:off x="3164841" y="2747913"/>
              <a:ext cx="1851789" cy="369332"/>
            </a:xfrm>
            <a:prstGeom prst="rect">
              <a:avLst/>
            </a:prstGeom>
            <a:noFill/>
          </p:spPr>
          <p:txBody>
            <a:bodyPr wrap="none" rtlCol="0">
              <a:spAutoFit/>
            </a:bodyPr>
            <a:lstStyle/>
            <a:p>
              <a:r>
                <a:rPr lang="en-US" dirty="0" err="1" smtClean="0"/>
                <a:t>latitud</a:t>
              </a:r>
              <a:r>
                <a:rPr lang="en-US" dirty="0" smtClean="0"/>
                <a:t> de la </a:t>
              </a:r>
              <a:r>
                <a:rPr lang="en-US" dirty="0" err="1" smtClean="0"/>
                <a:t>vida</a:t>
              </a:r>
              <a:endParaRPr lang="en-US" dirty="0"/>
            </a:p>
          </p:txBody>
        </p:sp>
        <p:sp>
          <p:nvSpPr>
            <p:cNvPr id="63" name="TextBox 62"/>
            <p:cNvSpPr txBox="1"/>
            <p:nvPr/>
          </p:nvSpPr>
          <p:spPr>
            <a:xfrm>
              <a:off x="6705600" y="752475"/>
              <a:ext cx="1467068" cy="646331"/>
            </a:xfrm>
            <a:prstGeom prst="rect">
              <a:avLst/>
            </a:prstGeom>
            <a:noFill/>
          </p:spPr>
          <p:txBody>
            <a:bodyPr wrap="none" rtlCol="0">
              <a:spAutoFit/>
            </a:bodyPr>
            <a:lstStyle/>
            <a:p>
              <a:r>
                <a:rPr lang="en-US" dirty="0" err="1" smtClean="0"/>
                <a:t>funciones</a:t>
              </a:r>
              <a:endParaRPr lang="en-US" dirty="0" smtClean="0"/>
            </a:p>
            <a:p>
              <a:r>
                <a:rPr lang="en-US" dirty="0" err="1" smtClean="0"/>
                <a:t>ecosistemas</a:t>
              </a:r>
              <a:endParaRPr lang="en-US" dirty="0"/>
            </a:p>
          </p:txBody>
        </p:sp>
        <p:sp>
          <p:nvSpPr>
            <p:cNvPr id="64" name="TextBox 63"/>
            <p:cNvSpPr txBox="1"/>
            <p:nvPr/>
          </p:nvSpPr>
          <p:spPr>
            <a:xfrm>
              <a:off x="6403914" y="586858"/>
              <a:ext cx="301686" cy="369332"/>
            </a:xfrm>
            <a:prstGeom prst="rect">
              <a:avLst/>
            </a:prstGeom>
            <a:noFill/>
          </p:spPr>
          <p:txBody>
            <a:bodyPr wrap="none" rtlCol="0">
              <a:spAutoFit/>
            </a:bodyPr>
            <a:lstStyle/>
            <a:p>
              <a:r>
                <a:rPr lang="en-US" dirty="0" smtClean="0"/>
                <a:t>1</a:t>
              </a:r>
              <a:endParaRPr lang="en-US" dirty="0"/>
            </a:p>
          </p:txBody>
        </p:sp>
        <p:sp>
          <p:nvSpPr>
            <p:cNvPr id="65" name="TextBox 64"/>
            <p:cNvSpPr txBox="1"/>
            <p:nvPr/>
          </p:nvSpPr>
          <p:spPr>
            <a:xfrm>
              <a:off x="6403914" y="882133"/>
              <a:ext cx="301686" cy="369332"/>
            </a:xfrm>
            <a:prstGeom prst="rect">
              <a:avLst/>
            </a:prstGeom>
            <a:noFill/>
          </p:spPr>
          <p:txBody>
            <a:bodyPr wrap="none" rtlCol="0">
              <a:spAutoFit/>
            </a:bodyPr>
            <a:lstStyle/>
            <a:p>
              <a:r>
                <a:rPr lang="en-US" dirty="0" smtClean="0"/>
                <a:t>2</a:t>
              </a:r>
              <a:endParaRPr lang="en-US" dirty="0"/>
            </a:p>
          </p:txBody>
        </p:sp>
        <p:sp>
          <p:nvSpPr>
            <p:cNvPr id="66" name="TextBox 65"/>
            <p:cNvSpPr txBox="1"/>
            <p:nvPr/>
          </p:nvSpPr>
          <p:spPr>
            <a:xfrm>
              <a:off x="6403914" y="1202293"/>
              <a:ext cx="301686" cy="369332"/>
            </a:xfrm>
            <a:prstGeom prst="rect">
              <a:avLst/>
            </a:prstGeom>
            <a:noFill/>
          </p:spPr>
          <p:txBody>
            <a:bodyPr wrap="none" rtlCol="0">
              <a:spAutoFit/>
            </a:bodyPr>
            <a:lstStyle/>
            <a:p>
              <a:r>
                <a:rPr lang="en-US" dirty="0" smtClean="0"/>
                <a:t>3</a:t>
              </a:r>
              <a:endParaRPr lang="en-US" dirty="0"/>
            </a:p>
          </p:txBody>
        </p:sp>
      </p:grpSp>
      <p:sp>
        <p:nvSpPr>
          <p:cNvPr id="5" name="Rectangle 4"/>
          <p:cNvSpPr/>
          <p:nvPr/>
        </p:nvSpPr>
        <p:spPr>
          <a:xfrm>
            <a:off x="5215127" y="5299719"/>
            <a:ext cx="2377574" cy="369332"/>
          </a:xfrm>
          <a:prstGeom prst="rect">
            <a:avLst/>
          </a:prstGeom>
        </p:spPr>
        <p:txBody>
          <a:bodyPr wrap="none">
            <a:spAutoFit/>
          </a:bodyPr>
          <a:lstStyle/>
          <a:p>
            <a:r>
              <a:rPr lang="es-ES" dirty="0"/>
              <a:t>zona de salud óptima</a:t>
            </a:r>
            <a:endParaRPr lang="en-US" dirty="0"/>
          </a:p>
        </p:txBody>
      </p:sp>
    </p:spTree>
    <p:extLst>
      <p:ext uri="{BB962C8B-B14F-4D97-AF65-F5344CB8AC3E}">
        <p14:creationId xmlns:p14="http://schemas.microsoft.com/office/powerpoint/2010/main" val="42053853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2"/>
          <p:cNvSpPr txBox="1">
            <a:spLocks noChangeArrowheads="1"/>
          </p:cNvSpPr>
          <p:nvPr/>
        </p:nvSpPr>
        <p:spPr bwMode="auto">
          <a:xfrm>
            <a:off x="308708" y="225818"/>
            <a:ext cx="6545383" cy="523220"/>
          </a:xfrm>
          <a:prstGeom prst="rect">
            <a:avLst/>
          </a:prstGeom>
          <a:noFill/>
          <a:ln w="12700">
            <a:noFill/>
            <a:miter lim="800000"/>
            <a:headEnd/>
            <a:tailEnd/>
          </a:ln>
          <a:effectLst/>
        </p:spPr>
        <p:txBody>
          <a:bodyPr wrap="none" anchor="ctr">
            <a:spAutoFit/>
          </a:bodyPr>
          <a:lstStyle/>
          <a:p>
            <a:pPr algn="ctr"/>
            <a:r>
              <a:rPr lang="en-US" sz="2800" dirty="0" err="1" smtClean="0"/>
              <a:t>Diversidad</a:t>
            </a:r>
            <a:r>
              <a:rPr lang="en-US" sz="2800" dirty="0" smtClean="0"/>
              <a:t> </a:t>
            </a:r>
            <a:r>
              <a:rPr lang="en-US" sz="2800" dirty="0" err="1" smtClean="0"/>
              <a:t>Funcional</a:t>
            </a:r>
            <a:r>
              <a:rPr lang="en-US" sz="2800" dirty="0" smtClean="0"/>
              <a:t> de los </a:t>
            </a:r>
            <a:r>
              <a:rPr lang="en-US" sz="2800" dirty="0" err="1" smtClean="0"/>
              <a:t>Nematodos</a:t>
            </a:r>
            <a:endParaRPr lang="en-US" sz="2800" dirty="0"/>
          </a:p>
        </p:txBody>
      </p:sp>
      <p:pic>
        <p:nvPicPr>
          <p:cNvPr id="148483" name="Picture 3" descr="Slide_2"/>
          <p:cNvPicPr>
            <a:picLocks noChangeAspect="1" noChangeArrowheads="1"/>
          </p:cNvPicPr>
          <p:nvPr/>
        </p:nvPicPr>
        <p:blipFill>
          <a:blip r:embed="rId2" cstate="print"/>
          <a:srcRect l="-23" r="885" b="893"/>
          <a:stretch>
            <a:fillRect/>
          </a:stretch>
        </p:blipFill>
        <p:spPr bwMode="auto">
          <a:xfrm>
            <a:off x="527050" y="1111250"/>
            <a:ext cx="2273300" cy="2374900"/>
          </a:xfrm>
          <a:prstGeom prst="rect">
            <a:avLst/>
          </a:prstGeom>
          <a:noFill/>
        </p:spPr>
      </p:pic>
      <p:pic>
        <p:nvPicPr>
          <p:cNvPr id="148484" name="Picture 4"/>
          <p:cNvPicPr>
            <a:picLocks noChangeAspect="1" noChangeArrowheads="1"/>
          </p:cNvPicPr>
          <p:nvPr/>
        </p:nvPicPr>
        <p:blipFill>
          <a:blip r:embed="rId3" cstate="print"/>
          <a:srcRect/>
          <a:stretch>
            <a:fillRect/>
          </a:stretch>
        </p:blipFill>
        <p:spPr bwMode="auto">
          <a:xfrm>
            <a:off x="803275" y="2759075"/>
            <a:ext cx="2632075" cy="1973263"/>
          </a:xfrm>
          <a:prstGeom prst="rect">
            <a:avLst/>
          </a:prstGeom>
          <a:noFill/>
          <a:ln w="12700">
            <a:noFill/>
            <a:miter lim="800000"/>
            <a:headEnd/>
            <a:tailEnd/>
          </a:ln>
          <a:effectLst/>
        </p:spPr>
      </p:pic>
      <p:pic>
        <p:nvPicPr>
          <p:cNvPr id="148485" name="Picture 5"/>
          <p:cNvPicPr>
            <a:picLocks noChangeAspect="1" noChangeArrowheads="1"/>
          </p:cNvPicPr>
          <p:nvPr/>
        </p:nvPicPr>
        <p:blipFill>
          <a:blip r:embed="rId4" cstate="print"/>
          <a:srcRect/>
          <a:stretch>
            <a:fillRect/>
          </a:stretch>
        </p:blipFill>
        <p:spPr bwMode="auto">
          <a:xfrm>
            <a:off x="1811338" y="4302125"/>
            <a:ext cx="2401887" cy="1801813"/>
          </a:xfrm>
          <a:prstGeom prst="rect">
            <a:avLst/>
          </a:prstGeom>
          <a:noFill/>
          <a:ln w="12700">
            <a:noFill/>
            <a:miter lim="800000"/>
            <a:headEnd/>
            <a:tailEnd/>
          </a:ln>
          <a:effectLst/>
        </p:spPr>
      </p:pic>
      <p:pic>
        <p:nvPicPr>
          <p:cNvPr id="148486" name="Picture 6"/>
          <p:cNvPicPr>
            <a:picLocks noChangeAspect="1" noChangeArrowheads="1"/>
          </p:cNvPicPr>
          <p:nvPr/>
        </p:nvPicPr>
        <p:blipFill>
          <a:blip r:embed="rId5" cstate="print"/>
          <a:srcRect/>
          <a:stretch>
            <a:fillRect/>
          </a:stretch>
        </p:blipFill>
        <p:spPr bwMode="auto">
          <a:xfrm>
            <a:off x="2332038" y="1092200"/>
            <a:ext cx="2892425" cy="2170113"/>
          </a:xfrm>
          <a:prstGeom prst="rect">
            <a:avLst/>
          </a:prstGeom>
          <a:noFill/>
          <a:ln w="12700">
            <a:noFill/>
            <a:miter lim="800000"/>
            <a:headEnd/>
            <a:tailEnd/>
          </a:ln>
          <a:effectLst/>
        </p:spPr>
      </p:pic>
      <p:pic>
        <p:nvPicPr>
          <p:cNvPr id="148487" name="Picture 7" descr="aphelenchus"/>
          <p:cNvPicPr>
            <a:picLocks noChangeAspect="1" noChangeArrowheads="1"/>
          </p:cNvPicPr>
          <p:nvPr/>
        </p:nvPicPr>
        <p:blipFill>
          <a:blip r:embed="rId6" cstate="print"/>
          <a:srcRect/>
          <a:stretch>
            <a:fillRect/>
          </a:stretch>
        </p:blipFill>
        <p:spPr bwMode="auto">
          <a:xfrm>
            <a:off x="3200400" y="3094038"/>
            <a:ext cx="3005138" cy="1782762"/>
          </a:xfrm>
          <a:prstGeom prst="rect">
            <a:avLst/>
          </a:prstGeom>
          <a:noFill/>
        </p:spPr>
      </p:pic>
      <p:pic>
        <p:nvPicPr>
          <p:cNvPr id="148488" name="Picture 8" descr="cruz"/>
          <p:cNvPicPr>
            <a:picLocks noChangeAspect="1" noChangeArrowheads="1"/>
          </p:cNvPicPr>
          <p:nvPr/>
        </p:nvPicPr>
        <p:blipFill>
          <a:blip r:embed="rId7" cstate="print"/>
          <a:srcRect t="3149" b="15918"/>
          <a:stretch>
            <a:fillRect/>
          </a:stretch>
        </p:blipFill>
        <p:spPr bwMode="auto">
          <a:xfrm>
            <a:off x="3581400" y="990600"/>
            <a:ext cx="3838575" cy="5181600"/>
          </a:xfrm>
          <a:prstGeom prst="rect">
            <a:avLst/>
          </a:prstGeom>
          <a:noFill/>
        </p:spPr>
      </p:pic>
      <p:pic>
        <p:nvPicPr>
          <p:cNvPr id="148489" name="Picture 9" descr="Teratocephalus"/>
          <p:cNvPicPr>
            <a:picLocks noChangeAspect="1" noChangeArrowheads="1"/>
          </p:cNvPicPr>
          <p:nvPr/>
        </p:nvPicPr>
        <p:blipFill>
          <a:blip r:embed="rId8" cstate="print"/>
          <a:srcRect/>
          <a:stretch>
            <a:fillRect/>
          </a:stretch>
        </p:blipFill>
        <p:spPr bwMode="auto">
          <a:xfrm>
            <a:off x="6486525" y="1038225"/>
            <a:ext cx="2657475" cy="2724150"/>
          </a:xfrm>
          <a:prstGeom prst="rect">
            <a:avLst/>
          </a:prstGeom>
          <a:noFill/>
        </p:spPr>
      </p:pic>
      <p:pic>
        <p:nvPicPr>
          <p:cNvPr id="148490" name="Picture 10"/>
          <p:cNvPicPr>
            <a:picLocks noChangeAspect="1" noChangeArrowheads="1"/>
          </p:cNvPicPr>
          <p:nvPr/>
        </p:nvPicPr>
        <p:blipFill>
          <a:blip r:embed="rId9" cstate="print"/>
          <a:srcRect l="15752" t="5000" r="16122" b="10834"/>
          <a:stretch>
            <a:fillRect/>
          </a:stretch>
        </p:blipFill>
        <p:spPr bwMode="auto">
          <a:xfrm>
            <a:off x="3810000" y="2895600"/>
            <a:ext cx="2581275" cy="2392363"/>
          </a:xfrm>
          <a:prstGeom prst="rect">
            <a:avLst/>
          </a:prstGeom>
          <a:noFill/>
          <a:ln w="12700">
            <a:noFill/>
            <a:miter lim="800000"/>
            <a:headEnd/>
            <a:tailEnd/>
          </a:ln>
          <a:effectLst/>
        </p:spPr>
      </p:pic>
      <p:pic>
        <p:nvPicPr>
          <p:cNvPr id="148491" name="Picture 11" descr="diplosc1"/>
          <p:cNvPicPr>
            <a:picLocks noChangeAspect="1" noChangeArrowheads="1"/>
          </p:cNvPicPr>
          <p:nvPr/>
        </p:nvPicPr>
        <p:blipFill>
          <a:blip r:embed="rId10" cstate="print"/>
          <a:srcRect r="10707"/>
          <a:stretch>
            <a:fillRect/>
          </a:stretch>
        </p:blipFill>
        <p:spPr bwMode="auto">
          <a:xfrm>
            <a:off x="6027738" y="2374900"/>
            <a:ext cx="3116262" cy="2730500"/>
          </a:xfrm>
          <a:prstGeom prst="rect">
            <a:avLst/>
          </a:prstGeom>
          <a:noFill/>
        </p:spPr>
      </p:pic>
      <p:pic>
        <p:nvPicPr>
          <p:cNvPr id="148492" name="Picture 12" descr="mononchus"/>
          <p:cNvPicPr>
            <a:picLocks noChangeAspect="1" noChangeArrowheads="1"/>
          </p:cNvPicPr>
          <p:nvPr/>
        </p:nvPicPr>
        <p:blipFill>
          <a:blip r:embed="rId11" cstate="print"/>
          <a:srcRect/>
          <a:stretch>
            <a:fillRect/>
          </a:stretch>
        </p:blipFill>
        <p:spPr bwMode="auto">
          <a:xfrm>
            <a:off x="3810000" y="2801938"/>
            <a:ext cx="2679700" cy="4056062"/>
          </a:xfrm>
          <a:prstGeom prst="rect">
            <a:avLst/>
          </a:prstGeom>
          <a:noFill/>
        </p:spPr>
      </p:pic>
      <p:pic>
        <p:nvPicPr>
          <p:cNvPr id="148493" name="Picture 13"/>
          <p:cNvPicPr>
            <a:picLocks noChangeAspect="1" noChangeArrowheads="1"/>
          </p:cNvPicPr>
          <p:nvPr/>
        </p:nvPicPr>
        <p:blipFill>
          <a:blip r:embed="rId12" cstate="print"/>
          <a:srcRect/>
          <a:stretch>
            <a:fillRect/>
          </a:stretch>
        </p:blipFill>
        <p:spPr bwMode="auto">
          <a:xfrm>
            <a:off x="0" y="4162425"/>
            <a:ext cx="3830638" cy="2695575"/>
          </a:xfrm>
          <a:prstGeom prst="rect">
            <a:avLst/>
          </a:prstGeom>
          <a:noFill/>
          <a:ln w="12700">
            <a:noFill/>
            <a:miter lim="800000"/>
            <a:headEnd/>
            <a:tailEnd/>
          </a:ln>
          <a:effectLst/>
        </p:spPr>
      </p:pic>
      <p:pic>
        <p:nvPicPr>
          <p:cNvPr id="148494" name="Picture 14"/>
          <p:cNvPicPr>
            <a:picLocks noChangeAspect="1" noChangeArrowheads="1"/>
          </p:cNvPicPr>
          <p:nvPr/>
        </p:nvPicPr>
        <p:blipFill>
          <a:blip r:embed="rId13" cstate="print"/>
          <a:srcRect/>
          <a:stretch>
            <a:fillRect/>
          </a:stretch>
        </p:blipFill>
        <p:spPr bwMode="auto">
          <a:xfrm>
            <a:off x="5238750" y="4843463"/>
            <a:ext cx="3905250" cy="2014537"/>
          </a:xfrm>
          <a:prstGeom prst="rect">
            <a:avLst/>
          </a:prstGeom>
          <a:noFill/>
          <a:ln w="12700">
            <a:noFill/>
            <a:miter lim="800000"/>
            <a:headEnd/>
            <a:tailEnd/>
          </a:ln>
          <a:effectLst/>
        </p:spPr>
      </p:pic>
      <p:pic>
        <p:nvPicPr>
          <p:cNvPr id="148495" name="Picture 15" descr="Dorylaimus"/>
          <p:cNvPicPr>
            <a:picLocks noChangeAspect="1" noChangeArrowheads="1"/>
          </p:cNvPicPr>
          <p:nvPr/>
        </p:nvPicPr>
        <p:blipFill>
          <a:blip r:embed="rId14" cstate="print"/>
          <a:srcRect/>
          <a:stretch>
            <a:fillRect/>
          </a:stretch>
        </p:blipFill>
        <p:spPr bwMode="auto">
          <a:xfrm>
            <a:off x="5834063" y="2362200"/>
            <a:ext cx="3309937" cy="2482850"/>
          </a:xfrm>
          <a:prstGeom prst="rect">
            <a:avLst/>
          </a:prstGeom>
          <a:noFill/>
        </p:spPr>
      </p:pic>
    </p:spTree>
    <p:extLst>
      <p:ext uri="{BB962C8B-B14F-4D97-AF65-F5344CB8AC3E}">
        <p14:creationId xmlns:p14="http://schemas.microsoft.com/office/powerpoint/2010/main" val="288188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148486"/>
                                        </p:tgtEl>
                                        <p:attrNameLst>
                                          <p:attrName>style.visibility</p:attrName>
                                        </p:attrNameLst>
                                      </p:cBhvr>
                                      <p:to>
                                        <p:strVal val="visible"/>
                                      </p:to>
                                    </p:set>
                                    <p:anim calcmode="lin" valueType="num">
                                      <p:cBhvr>
                                        <p:cTn id="7" dur="500" fill="hold"/>
                                        <p:tgtEl>
                                          <p:spTgt spid="148486"/>
                                        </p:tgtEl>
                                        <p:attrNameLst>
                                          <p:attrName>ppt_w</p:attrName>
                                        </p:attrNameLst>
                                      </p:cBhvr>
                                      <p:tavLst>
                                        <p:tav tm="0">
                                          <p:val>
                                            <p:fltVal val="0"/>
                                          </p:val>
                                        </p:tav>
                                        <p:tav tm="100000">
                                          <p:val>
                                            <p:strVal val="#ppt_w"/>
                                          </p:val>
                                        </p:tav>
                                      </p:tavLst>
                                    </p:anim>
                                    <p:anim calcmode="lin" valueType="num">
                                      <p:cBhvr>
                                        <p:cTn id="8" dur="500" fill="hold"/>
                                        <p:tgtEl>
                                          <p:spTgt spid="148486"/>
                                        </p:tgtEl>
                                        <p:attrNameLst>
                                          <p:attrName>ppt_h</p:attrName>
                                        </p:attrNameLst>
                                      </p:cBhvr>
                                      <p:tavLst>
                                        <p:tav tm="0">
                                          <p:val>
                                            <p:fltVal val="0"/>
                                          </p:val>
                                        </p:tav>
                                        <p:tav tm="100000">
                                          <p:val>
                                            <p:strVal val="#ppt_h"/>
                                          </p:val>
                                        </p:tav>
                                      </p:tavLst>
                                    </p:anim>
                                    <p:anim calcmode="lin" valueType="num">
                                      <p:cBhvr>
                                        <p:cTn id="9" dur="500" fill="hold"/>
                                        <p:tgtEl>
                                          <p:spTgt spid="148486"/>
                                        </p:tgtEl>
                                        <p:attrNameLst>
                                          <p:attrName>ppt_x</p:attrName>
                                        </p:attrNameLst>
                                      </p:cBhvr>
                                      <p:tavLst>
                                        <p:tav tm="0">
                                          <p:val>
                                            <p:fltVal val="0.5"/>
                                          </p:val>
                                        </p:tav>
                                        <p:tav tm="100000">
                                          <p:val>
                                            <p:strVal val="#ppt_x"/>
                                          </p:val>
                                        </p:tav>
                                      </p:tavLst>
                                    </p:anim>
                                    <p:anim calcmode="lin" valueType="num">
                                      <p:cBhvr>
                                        <p:cTn id="10" dur="500" fill="hold"/>
                                        <p:tgtEl>
                                          <p:spTgt spid="148486"/>
                                        </p:tgtEl>
                                        <p:attrNameLst>
                                          <p:attrName>ppt_y</p:attrName>
                                        </p:attrNameLst>
                                      </p:cBhvr>
                                      <p:tavLst>
                                        <p:tav tm="0">
                                          <p:val>
                                            <p:fltVal val="0.5"/>
                                          </p:val>
                                        </p:tav>
                                        <p:tav tm="100000">
                                          <p:val>
                                            <p:strVal val="#ppt_y"/>
                                          </p:val>
                                        </p:tav>
                                      </p:tavLst>
                                    </p:anim>
                                  </p:childTnLst>
                                </p:cTn>
                              </p:par>
                              <p:par>
                                <p:cTn id="11" presetID="23" presetClass="entr" presetSubtype="528" fill="hold" nodeType="withEffect">
                                  <p:stCondLst>
                                    <p:cond delay="0"/>
                                  </p:stCondLst>
                                  <p:childTnLst>
                                    <p:set>
                                      <p:cBhvr>
                                        <p:cTn id="12" dur="1" fill="hold">
                                          <p:stCondLst>
                                            <p:cond delay="0"/>
                                          </p:stCondLst>
                                        </p:cTn>
                                        <p:tgtEl>
                                          <p:spTgt spid="148487"/>
                                        </p:tgtEl>
                                        <p:attrNameLst>
                                          <p:attrName>style.visibility</p:attrName>
                                        </p:attrNameLst>
                                      </p:cBhvr>
                                      <p:to>
                                        <p:strVal val="visible"/>
                                      </p:to>
                                    </p:set>
                                    <p:anim calcmode="lin" valueType="num">
                                      <p:cBhvr>
                                        <p:cTn id="13" dur="500" fill="hold"/>
                                        <p:tgtEl>
                                          <p:spTgt spid="148487"/>
                                        </p:tgtEl>
                                        <p:attrNameLst>
                                          <p:attrName>ppt_w</p:attrName>
                                        </p:attrNameLst>
                                      </p:cBhvr>
                                      <p:tavLst>
                                        <p:tav tm="0">
                                          <p:val>
                                            <p:fltVal val="0"/>
                                          </p:val>
                                        </p:tav>
                                        <p:tav tm="100000">
                                          <p:val>
                                            <p:strVal val="#ppt_w"/>
                                          </p:val>
                                        </p:tav>
                                      </p:tavLst>
                                    </p:anim>
                                    <p:anim calcmode="lin" valueType="num">
                                      <p:cBhvr>
                                        <p:cTn id="14" dur="500" fill="hold"/>
                                        <p:tgtEl>
                                          <p:spTgt spid="148487"/>
                                        </p:tgtEl>
                                        <p:attrNameLst>
                                          <p:attrName>ppt_h</p:attrName>
                                        </p:attrNameLst>
                                      </p:cBhvr>
                                      <p:tavLst>
                                        <p:tav tm="0">
                                          <p:val>
                                            <p:fltVal val="0"/>
                                          </p:val>
                                        </p:tav>
                                        <p:tav tm="100000">
                                          <p:val>
                                            <p:strVal val="#ppt_h"/>
                                          </p:val>
                                        </p:tav>
                                      </p:tavLst>
                                    </p:anim>
                                    <p:anim calcmode="lin" valueType="num">
                                      <p:cBhvr>
                                        <p:cTn id="15" dur="500" fill="hold"/>
                                        <p:tgtEl>
                                          <p:spTgt spid="148487"/>
                                        </p:tgtEl>
                                        <p:attrNameLst>
                                          <p:attrName>ppt_x</p:attrName>
                                        </p:attrNameLst>
                                      </p:cBhvr>
                                      <p:tavLst>
                                        <p:tav tm="0">
                                          <p:val>
                                            <p:fltVal val="0.5"/>
                                          </p:val>
                                        </p:tav>
                                        <p:tav tm="100000">
                                          <p:val>
                                            <p:strVal val="#ppt_x"/>
                                          </p:val>
                                        </p:tav>
                                      </p:tavLst>
                                    </p:anim>
                                    <p:anim calcmode="lin" valueType="num">
                                      <p:cBhvr>
                                        <p:cTn id="16" dur="500" fill="hold"/>
                                        <p:tgtEl>
                                          <p:spTgt spid="148487"/>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528" fill="hold" nodeType="clickEffect">
                                  <p:stCondLst>
                                    <p:cond delay="0"/>
                                  </p:stCondLst>
                                  <p:childTnLst>
                                    <p:set>
                                      <p:cBhvr>
                                        <p:cTn id="20" dur="1" fill="hold">
                                          <p:stCondLst>
                                            <p:cond delay="0"/>
                                          </p:stCondLst>
                                        </p:cTn>
                                        <p:tgtEl>
                                          <p:spTgt spid="148488"/>
                                        </p:tgtEl>
                                        <p:attrNameLst>
                                          <p:attrName>style.visibility</p:attrName>
                                        </p:attrNameLst>
                                      </p:cBhvr>
                                      <p:to>
                                        <p:strVal val="visible"/>
                                      </p:to>
                                    </p:set>
                                    <p:anim calcmode="lin" valueType="num">
                                      <p:cBhvr>
                                        <p:cTn id="21" dur="500" fill="hold"/>
                                        <p:tgtEl>
                                          <p:spTgt spid="148488"/>
                                        </p:tgtEl>
                                        <p:attrNameLst>
                                          <p:attrName>ppt_w</p:attrName>
                                        </p:attrNameLst>
                                      </p:cBhvr>
                                      <p:tavLst>
                                        <p:tav tm="0">
                                          <p:val>
                                            <p:fltVal val="0"/>
                                          </p:val>
                                        </p:tav>
                                        <p:tav tm="100000">
                                          <p:val>
                                            <p:strVal val="#ppt_w"/>
                                          </p:val>
                                        </p:tav>
                                      </p:tavLst>
                                    </p:anim>
                                    <p:anim calcmode="lin" valueType="num">
                                      <p:cBhvr>
                                        <p:cTn id="22" dur="500" fill="hold"/>
                                        <p:tgtEl>
                                          <p:spTgt spid="148488"/>
                                        </p:tgtEl>
                                        <p:attrNameLst>
                                          <p:attrName>ppt_h</p:attrName>
                                        </p:attrNameLst>
                                      </p:cBhvr>
                                      <p:tavLst>
                                        <p:tav tm="0">
                                          <p:val>
                                            <p:fltVal val="0"/>
                                          </p:val>
                                        </p:tav>
                                        <p:tav tm="100000">
                                          <p:val>
                                            <p:strVal val="#ppt_h"/>
                                          </p:val>
                                        </p:tav>
                                      </p:tavLst>
                                    </p:anim>
                                    <p:anim calcmode="lin" valueType="num">
                                      <p:cBhvr>
                                        <p:cTn id="23" dur="500" fill="hold"/>
                                        <p:tgtEl>
                                          <p:spTgt spid="148488"/>
                                        </p:tgtEl>
                                        <p:attrNameLst>
                                          <p:attrName>ppt_x</p:attrName>
                                        </p:attrNameLst>
                                      </p:cBhvr>
                                      <p:tavLst>
                                        <p:tav tm="0">
                                          <p:val>
                                            <p:fltVal val="0.5"/>
                                          </p:val>
                                        </p:tav>
                                        <p:tav tm="100000">
                                          <p:val>
                                            <p:strVal val="#ppt_x"/>
                                          </p:val>
                                        </p:tav>
                                      </p:tavLst>
                                    </p:anim>
                                    <p:anim calcmode="lin" valueType="num">
                                      <p:cBhvr>
                                        <p:cTn id="24" dur="500" fill="hold"/>
                                        <p:tgtEl>
                                          <p:spTgt spid="148488"/>
                                        </p:tgtEl>
                                        <p:attrNameLst>
                                          <p:attrName>ppt_y</p:attrName>
                                        </p:attrNameLst>
                                      </p:cBhvr>
                                      <p:tavLst>
                                        <p:tav tm="0">
                                          <p:val>
                                            <p:fltVal val="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528" fill="hold" nodeType="clickEffect">
                                  <p:stCondLst>
                                    <p:cond delay="0"/>
                                  </p:stCondLst>
                                  <p:childTnLst>
                                    <p:set>
                                      <p:cBhvr>
                                        <p:cTn id="28" dur="1" fill="hold">
                                          <p:stCondLst>
                                            <p:cond delay="0"/>
                                          </p:stCondLst>
                                        </p:cTn>
                                        <p:tgtEl>
                                          <p:spTgt spid="148489"/>
                                        </p:tgtEl>
                                        <p:attrNameLst>
                                          <p:attrName>style.visibility</p:attrName>
                                        </p:attrNameLst>
                                      </p:cBhvr>
                                      <p:to>
                                        <p:strVal val="visible"/>
                                      </p:to>
                                    </p:set>
                                    <p:anim calcmode="lin" valueType="num">
                                      <p:cBhvr>
                                        <p:cTn id="29" dur="500" fill="hold"/>
                                        <p:tgtEl>
                                          <p:spTgt spid="148489"/>
                                        </p:tgtEl>
                                        <p:attrNameLst>
                                          <p:attrName>ppt_w</p:attrName>
                                        </p:attrNameLst>
                                      </p:cBhvr>
                                      <p:tavLst>
                                        <p:tav tm="0">
                                          <p:val>
                                            <p:fltVal val="0"/>
                                          </p:val>
                                        </p:tav>
                                        <p:tav tm="100000">
                                          <p:val>
                                            <p:strVal val="#ppt_w"/>
                                          </p:val>
                                        </p:tav>
                                      </p:tavLst>
                                    </p:anim>
                                    <p:anim calcmode="lin" valueType="num">
                                      <p:cBhvr>
                                        <p:cTn id="30" dur="500" fill="hold"/>
                                        <p:tgtEl>
                                          <p:spTgt spid="148489"/>
                                        </p:tgtEl>
                                        <p:attrNameLst>
                                          <p:attrName>ppt_h</p:attrName>
                                        </p:attrNameLst>
                                      </p:cBhvr>
                                      <p:tavLst>
                                        <p:tav tm="0">
                                          <p:val>
                                            <p:fltVal val="0"/>
                                          </p:val>
                                        </p:tav>
                                        <p:tav tm="100000">
                                          <p:val>
                                            <p:strVal val="#ppt_h"/>
                                          </p:val>
                                        </p:tav>
                                      </p:tavLst>
                                    </p:anim>
                                    <p:anim calcmode="lin" valueType="num">
                                      <p:cBhvr>
                                        <p:cTn id="31" dur="500" fill="hold"/>
                                        <p:tgtEl>
                                          <p:spTgt spid="148489"/>
                                        </p:tgtEl>
                                        <p:attrNameLst>
                                          <p:attrName>ppt_x</p:attrName>
                                        </p:attrNameLst>
                                      </p:cBhvr>
                                      <p:tavLst>
                                        <p:tav tm="0">
                                          <p:val>
                                            <p:fltVal val="0.5"/>
                                          </p:val>
                                        </p:tav>
                                        <p:tav tm="100000">
                                          <p:val>
                                            <p:strVal val="#ppt_x"/>
                                          </p:val>
                                        </p:tav>
                                      </p:tavLst>
                                    </p:anim>
                                    <p:anim calcmode="lin" valueType="num">
                                      <p:cBhvr>
                                        <p:cTn id="32" dur="500" fill="hold"/>
                                        <p:tgtEl>
                                          <p:spTgt spid="148489"/>
                                        </p:tgtEl>
                                        <p:attrNameLst>
                                          <p:attrName>ppt_y</p:attrName>
                                        </p:attrNameLst>
                                      </p:cBhvr>
                                      <p:tavLst>
                                        <p:tav tm="0">
                                          <p:val>
                                            <p:fltVal val="0.5"/>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528" fill="hold" nodeType="clickEffect">
                                  <p:stCondLst>
                                    <p:cond delay="0"/>
                                  </p:stCondLst>
                                  <p:childTnLst>
                                    <p:set>
                                      <p:cBhvr>
                                        <p:cTn id="36" dur="1" fill="hold">
                                          <p:stCondLst>
                                            <p:cond delay="0"/>
                                          </p:stCondLst>
                                        </p:cTn>
                                        <p:tgtEl>
                                          <p:spTgt spid="148490"/>
                                        </p:tgtEl>
                                        <p:attrNameLst>
                                          <p:attrName>style.visibility</p:attrName>
                                        </p:attrNameLst>
                                      </p:cBhvr>
                                      <p:to>
                                        <p:strVal val="visible"/>
                                      </p:to>
                                    </p:set>
                                    <p:anim calcmode="lin" valueType="num">
                                      <p:cBhvr>
                                        <p:cTn id="37" dur="500" fill="hold"/>
                                        <p:tgtEl>
                                          <p:spTgt spid="148490"/>
                                        </p:tgtEl>
                                        <p:attrNameLst>
                                          <p:attrName>ppt_w</p:attrName>
                                        </p:attrNameLst>
                                      </p:cBhvr>
                                      <p:tavLst>
                                        <p:tav tm="0">
                                          <p:val>
                                            <p:fltVal val="0"/>
                                          </p:val>
                                        </p:tav>
                                        <p:tav tm="100000">
                                          <p:val>
                                            <p:strVal val="#ppt_w"/>
                                          </p:val>
                                        </p:tav>
                                      </p:tavLst>
                                    </p:anim>
                                    <p:anim calcmode="lin" valueType="num">
                                      <p:cBhvr>
                                        <p:cTn id="38" dur="500" fill="hold"/>
                                        <p:tgtEl>
                                          <p:spTgt spid="148490"/>
                                        </p:tgtEl>
                                        <p:attrNameLst>
                                          <p:attrName>ppt_h</p:attrName>
                                        </p:attrNameLst>
                                      </p:cBhvr>
                                      <p:tavLst>
                                        <p:tav tm="0">
                                          <p:val>
                                            <p:fltVal val="0"/>
                                          </p:val>
                                        </p:tav>
                                        <p:tav tm="100000">
                                          <p:val>
                                            <p:strVal val="#ppt_h"/>
                                          </p:val>
                                        </p:tav>
                                      </p:tavLst>
                                    </p:anim>
                                    <p:anim calcmode="lin" valueType="num">
                                      <p:cBhvr>
                                        <p:cTn id="39" dur="500" fill="hold"/>
                                        <p:tgtEl>
                                          <p:spTgt spid="148490"/>
                                        </p:tgtEl>
                                        <p:attrNameLst>
                                          <p:attrName>ppt_x</p:attrName>
                                        </p:attrNameLst>
                                      </p:cBhvr>
                                      <p:tavLst>
                                        <p:tav tm="0">
                                          <p:val>
                                            <p:fltVal val="0.5"/>
                                          </p:val>
                                        </p:tav>
                                        <p:tav tm="100000">
                                          <p:val>
                                            <p:strVal val="#ppt_x"/>
                                          </p:val>
                                        </p:tav>
                                      </p:tavLst>
                                    </p:anim>
                                    <p:anim calcmode="lin" valueType="num">
                                      <p:cBhvr>
                                        <p:cTn id="40" dur="500" fill="hold"/>
                                        <p:tgtEl>
                                          <p:spTgt spid="148490"/>
                                        </p:tgtEl>
                                        <p:attrNameLst>
                                          <p:attrName>ppt_y</p:attrName>
                                        </p:attrNameLst>
                                      </p:cBhvr>
                                      <p:tavLst>
                                        <p:tav tm="0">
                                          <p:val>
                                            <p:fltVal val="0.5"/>
                                          </p:val>
                                        </p:tav>
                                        <p:tav tm="100000">
                                          <p:val>
                                            <p:strVal val="#ppt_y"/>
                                          </p:val>
                                        </p:tav>
                                      </p:tavLst>
                                    </p:anim>
                                  </p:childTnLst>
                                </p:cTn>
                              </p:par>
                              <p:par>
                                <p:cTn id="41" presetID="23" presetClass="entr" presetSubtype="528" fill="hold" nodeType="withEffect">
                                  <p:stCondLst>
                                    <p:cond delay="0"/>
                                  </p:stCondLst>
                                  <p:childTnLst>
                                    <p:set>
                                      <p:cBhvr>
                                        <p:cTn id="42" dur="1" fill="hold">
                                          <p:stCondLst>
                                            <p:cond delay="0"/>
                                          </p:stCondLst>
                                        </p:cTn>
                                        <p:tgtEl>
                                          <p:spTgt spid="148491"/>
                                        </p:tgtEl>
                                        <p:attrNameLst>
                                          <p:attrName>style.visibility</p:attrName>
                                        </p:attrNameLst>
                                      </p:cBhvr>
                                      <p:to>
                                        <p:strVal val="visible"/>
                                      </p:to>
                                    </p:set>
                                    <p:anim calcmode="lin" valueType="num">
                                      <p:cBhvr>
                                        <p:cTn id="43" dur="500" fill="hold"/>
                                        <p:tgtEl>
                                          <p:spTgt spid="148491"/>
                                        </p:tgtEl>
                                        <p:attrNameLst>
                                          <p:attrName>ppt_w</p:attrName>
                                        </p:attrNameLst>
                                      </p:cBhvr>
                                      <p:tavLst>
                                        <p:tav tm="0">
                                          <p:val>
                                            <p:fltVal val="0"/>
                                          </p:val>
                                        </p:tav>
                                        <p:tav tm="100000">
                                          <p:val>
                                            <p:strVal val="#ppt_w"/>
                                          </p:val>
                                        </p:tav>
                                      </p:tavLst>
                                    </p:anim>
                                    <p:anim calcmode="lin" valueType="num">
                                      <p:cBhvr>
                                        <p:cTn id="44" dur="500" fill="hold"/>
                                        <p:tgtEl>
                                          <p:spTgt spid="148491"/>
                                        </p:tgtEl>
                                        <p:attrNameLst>
                                          <p:attrName>ppt_h</p:attrName>
                                        </p:attrNameLst>
                                      </p:cBhvr>
                                      <p:tavLst>
                                        <p:tav tm="0">
                                          <p:val>
                                            <p:fltVal val="0"/>
                                          </p:val>
                                        </p:tav>
                                        <p:tav tm="100000">
                                          <p:val>
                                            <p:strVal val="#ppt_h"/>
                                          </p:val>
                                        </p:tav>
                                      </p:tavLst>
                                    </p:anim>
                                    <p:anim calcmode="lin" valueType="num">
                                      <p:cBhvr>
                                        <p:cTn id="45" dur="500" fill="hold"/>
                                        <p:tgtEl>
                                          <p:spTgt spid="148491"/>
                                        </p:tgtEl>
                                        <p:attrNameLst>
                                          <p:attrName>ppt_x</p:attrName>
                                        </p:attrNameLst>
                                      </p:cBhvr>
                                      <p:tavLst>
                                        <p:tav tm="0">
                                          <p:val>
                                            <p:fltVal val="0.5"/>
                                          </p:val>
                                        </p:tav>
                                        <p:tav tm="100000">
                                          <p:val>
                                            <p:strVal val="#ppt_x"/>
                                          </p:val>
                                        </p:tav>
                                      </p:tavLst>
                                    </p:anim>
                                    <p:anim calcmode="lin" valueType="num">
                                      <p:cBhvr>
                                        <p:cTn id="46" dur="500" fill="hold"/>
                                        <p:tgtEl>
                                          <p:spTgt spid="148491"/>
                                        </p:tgtEl>
                                        <p:attrNameLst>
                                          <p:attrName>ppt_y</p:attrName>
                                        </p:attrNameLst>
                                      </p:cBhvr>
                                      <p:tavLst>
                                        <p:tav tm="0">
                                          <p:val>
                                            <p:fltVal val="0.5"/>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3" presetClass="entr" presetSubtype="528" fill="hold" nodeType="clickEffect">
                                  <p:stCondLst>
                                    <p:cond delay="0"/>
                                  </p:stCondLst>
                                  <p:childTnLst>
                                    <p:set>
                                      <p:cBhvr>
                                        <p:cTn id="50" dur="1" fill="hold">
                                          <p:stCondLst>
                                            <p:cond delay="0"/>
                                          </p:stCondLst>
                                        </p:cTn>
                                        <p:tgtEl>
                                          <p:spTgt spid="148492"/>
                                        </p:tgtEl>
                                        <p:attrNameLst>
                                          <p:attrName>style.visibility</p:attrName>
                                        </p:attrNameLst>
                                      </p:cBhvr>
                                      <p:to>
                                        <p:strVal val="visible"/>
                                      </p:to>
                                    </p:set>
                                    <p:anim calcmode="lin" valueType="num">
                                      <p:cBhvr>
                                        <p:cTn id="51" dur="500" fill="hold"/>
                                        <p:tgtEl>
                                          <p:spTgt spid="148492"/>
                                        </p:tgtEl>
                                        <p:attrNameLst>
                                          <p:attrName>ppt_w</p:attrName>
                                        </p:attrNameLst>
                                      </p:cBhvr>
                                      <p:tavLst>
                                        <p:tav tm="0">
                                          <p:val>
                                            <p:fltVal val="0"/>
                                          </p:val>
                                        </p:tav>
                                        <p:tav tm="100000">
                                          <p:val>
                                            <p:strVal val="#ppt_w"/>
                                          </p:val>
                                        </p:tav>
                                      </p:tavLst>
                                    </p:anim>
                                    <p:anim calcmode="lin" valueType="num">
                                      <p:cBhvr>
                                        <p:cTn id="52" dur="500" fill="hold"/>
                                        <p:tgtEl>
                                          <p:spTgt spid="148492"/>
                                        </p:tgtEl>
                                        <p:attrNameLst>
                                          <p:attrName>ppt_h</p:attrName>
                                        </p:attrNameLst>
                                      </p:cBhvr>
                                      <p:tavLst>
                                        <p:tav tm="0">
                                          <p:val>
                                            <p:fltVal val="0"/>
                                          </p:val>
                                        </p:tav>
                                        <p:tav tm="100000">
                                          <p:val>
                                            <p:strVal val="#ppt_h"/>
                                          </p:val>
                                        </p:tav>
                                      </p:tavLst>
                                    </p:anim>
                                    <p:anim calcmode="lin" valueType="num">
                                      <p:cBhvr>
                                        <p:cTn id="53" dur="500" fill="hold"/>
                                        <p:tgtEl>
                                          <p:spTgt spid="148492"/>
                                        </p:tgtEl>
                                        <p:attrNameLst>
                                          <p:attrName>ppt_x</p:attrName>
                                        </p:attrNameLst>
                                      </p:cBhvr>
                                      <p:tavLst>
                                        <p:tav tm="0">
                                          <p:val>
                                            <p:fltVal val="0.5"/>
                                          </p:val>
                                        </p:tav>
                                        <p:tav tm="100000">
                                          <p:val>
                                            <p:strVal val="#ppt_x"/>
                                          </p:val>
                                        </p:tav>
                                      </p:tavLst>
                                    </p:anim>
                                    <p:anim calcmode="lin" valueType="num">
                                      <p:cBhvr>
                                        <p:cTn id="54" dur="500" fill="hold"/>
                                        <p:tgtEl>
                                          <p:spTgt spid="148492"/>
                                        </p:tgtEl>
                                        <p:attrNameLst>
                                          <p:attrName>ppt_y</p:attrName>
                                        </p:attrNameLst>
                                      </p:cBhvr>
                                      <p:tavLst>
                                        <p:tav tm="0">
                                          <p:val>
                                            <p:fltVal val="0.5"/>
                                          </p:val>
                                        </p:tav>
                                        <p:tav tm="100000">
                                          <p:val>
                                            <p:strVal val="#ppt_y"/>
                                          </p:val>
                                        </p:tav>
                                      </p:tavLst>
                                    </p:anim>
                                  </p:childTnLst>
                                </p:cTn>
                              </p:par>
                              <p:par>
                                <p:cTn id="55" presetID="23" presetClass="entr" presetSubtype="528" fill="hold" nodeType="withEffect">
                                  <p:stCondLst>
                                    <p:cond delay="0"/>
                                  </p:stCondLst>
                                  <p:childTnLst>
                                    <p:set>
                                      <p:cBhvr>
                                        <p:cTn id="56" dur="1" fill="hold">
                                          <p:stCondLst>
                                            <p:cond delay="0"/>
                                          </p:stCondLst>
                                        </p:cTn>
                                        <p:tgtEl>
                                          <p:spTgt spid="148493"/>
                                        </p:tgtEl>
                                        <p:attrNameLst>
                                          <p:attrName>style.visibility</p:attrName>
                                        </p:attrNameLst>
                                      </p:cBhvr>
                                      <p:to>
                                        <p:strVal val="visible"/>
                                      </p:to>
                                    </p:set>
                                    <p:anim calcmode="lin" valueType="num">
                                      <p:cBhvr>
                                        <p:cTn id="57" dur="500" fill="hold"/>
                                        <p:tgtEl>
                                          <p:spTgt spid="148493"/>
                                        </p:tgtEl>
                                        <p:attrNameLst>
                                          <p:attrName>ppt_w</p:attrName>
                                        </p:attrNameLst>
                                      </p:cBhvr>
                                      <p:tavLst>
                                        <p:tav tm="0">
                                          <p:val>
                                            <p:fltVal val="0"/>
                                          </p:val>
                                        </p:tav>
                                        <p:tav tm="100000">
                                          <p:val>
                                            <p:strVal val="#ppt_w"/>
                                          </p:val>
                                        </p:tav>
                                      </p:tavLst>
                                    </p:anim>
                                    <p:anim calcmode="lin" valueType="num">
                                      <p:cBhvr>
                                        <p:cTn id="58" dur="500" fill="hold"/>
                                        <p:tgtEl>
                                          <p:spTgt spid="148493"/>
                                        </p:tgtEl>
                                        <p:attrNameLst>
                                          <p:attrName>ppt_h</p:attrName>
                                        </p:attrNameLst>
                                      </p:cBhvr>
                                      <p:tavLst>
                                        <p:tav tm="0">
                                          <p:val>
                                            <p:fltVal val="0"/>
                                          </p:val>
                                        </p:tav>
                                        <p:tav tm="100000">
                                          <p:val>
                                            <p:strVal val="#ppt_h"/>
                                          </p:val>
                                        </p:tav>
                                      </p:tavLst>
                                    </p:anim>
                                    <p:anim calcmode="lin" valueType="num">
                                      <p:cBhvr>
                                        <p:cTn id="59" dur="500" fill="hold"/>
                                        <p:tgtEl>
                                          <p:spTgt spid="148493"/>
                                        </p:tgtEl>
                                        <p:attrNameLst>
                                          <p:attrName>ppt_x</p:attrName>
                                        </p:attrNameLst>
                                      </p:cBhvr>
                                      <p:tavLst>
                                        <p:tav tm="0">
                                          <p:val>
                                            <p:fltVal val="0.5"/>
                                          </p:val>
                                        </p:tav>
                                        <p:tav tm="100000">
                                          <p:val>
                                            <p:strVal val="#ppt_x"/>
                                          </p:val>
                                        </p:tav>
                                      </p:tavLst>
                                    </p:anim>
                                    <p:anim calcmode="lin" valueType="num">
                                      <p:cBhvr>
                                        <p:cTn id="60" dur="500" fill="hold"/>
                                        <p:tgtEl>
                                          <p:spTgt spid="148493"/>
                                        </p:tgtEl>
                                        <p:attrNameLst>
                                          <p:attrName>ppt_y</p:attrName>
                                        </p:attrNameLst>
                                      </p:cBhvr>
                                      <p:tavLst>
                                        <p:tav tm="0">
                                          <p:val>
                                            <p:fltVal val="0.5"/>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3" presetClass="entr" presetSubtype="528" fill="hold" nodeType="clickEffect">
                                  <p:stCondLst>
                                    <p:cond delay="0"/>
                                  </p:stCondLst>
                                  <p:childTnLst>
                                    <p:set>
                                      <p:cBhvr>
                                        <p:cTn id="64" dur="1" fill="hold">
                                          <p:stCondLst>
                                            <p:cond delay="0"/>
                                          </p:stCondLst>
                                        </p:cTn>
                                        <p:tgtEl>
                                          <p:spTgt spid="148495"/>
                                        </p:tgtEl>
                                        <p:attrNameLst>
                                          <p:attrName>style.visibility</p:attrName>
                                        </p:attrNameLst>
                                      </p:cBhvr>
                                      <p:to>
                                        <p:strVal val="visible"/>
                                      </p:to>
                                    </p:set>
                                    <p:anim calcmode="lin" valueType="num">
                                      <p:cBhvr>
                                        <p:cTn id="65" dur="500" fill="hold"/>
                                        <p:tgtEl>
                                          <p:spTgt spid="148495"/>
                                        </p:tgtEl>
                                        <p:attrNameLst>
                                          <p:attrName>ppt_w</p:attrName>
                                        </p:attrNameLst>
                                      </p:cBhvr>
                                      <p:tavLst>
                                        <p:tav tm="0">
                                          <p:val>
                                            <p:fltVal val="0"/>
                                          </p:val>
                                        </p:tav>
                                        <p:tav tm="100000">
                                          <p:val>
                                            <p:strVal val="#ppt_w"/>
                                          </p:val>
                                        </p:tav>
                                      </p:tavLst>
                                    </p:anim>
                                    <p:anim calcmode="lin" valueType="num">
                                      <p:cBhvr>
                                        <p:cTn id="66" dur="500" fill="hold"/>
                                        <p:tgtEl>
                                          <p:spTgt spid="148495"/>
                                        </p:tgtEl>
                                        <p:attrNameLst>
                                          <p:attrName>ppt_h</p:attrName>
                                        </p:attrNameLst>
                                      </p:cBhvr>
                                      <p:tavLst>
                                        <p:tav tm="0">
                                          <p:val>
                                            <p:fltVal val="0"/>
                                          </p:val>
                                        </p:tav>
                                        <p:tav tm="100000">
                                          <p:val>
                                            <p:strVal val="#ppt_h"/>
                                          </p:val>
                                        </p:tav>
                                      </p:tavLst>
                                    </p:anim>
                                    <p:anim calcmode="lin" valueType="num">
                                      <p:cBhvr>
                                        <p:cTn id="67" dur="500" fill="hold"/>
                                        <p:tgtEl>
                                          <p:spTgt spid="148495"/>
                                        </p:tgtEl>
                                        <p:attrNameLst>
                                          <p:attrName>ppt_x</p:attrName>
                                        </p:attrNameLst>
                                      </p:cBhvr>
                                      <p:tavLst>
                                        <p:tav tm="0">
                                          <p:val>
                                            <p:fltVal val="0.5"/>
                                          </p:val>
                                        </p:tav>
                                        <p:tav tm="100000">
                                          <p:val>
                                            <p:strVal val="#ppt_x"/>
                                          </p:val>
                                        </p:tav>
                                      </p:tavLst>
                                    </p:anim>
                                    <p:anim calcmode="lin" valueType="num">
                                      <p:cBhvr>
                                        <p:cTn id="68" dur="500" fill="hold"/>
                                        <p:tgtEl>
                                          <p:spTgt spid="148495"/>
                                        </p:tgtEl>
                                        <p:attrNameLst>
                                          <p:attrName>ppt_y</p:attrName>
                                        </p:attrNameLst>
                                      </p:cBhvr>
                                      <p:tavLst>
                                        <p:tav tm="0">
                                          <p:val>
                                            <p:fltVal val="0.5"/>
                                          </p:val>
                                        </p:tav>
                                        <p:tav tm="100000">
                                          <p:val>
                                            <p:strVal val="#ppt_y"/>
                                          </p:val>
                                        </p:tav>
                                      </p:tavLst>
                                    </p:anim>
                                  </p:childTnLst>
                                </p:cTn>
                              </p:par>
                              <p:par>
                                <p:cTn id="69" presetID="23" presetClass="entr" presetSubtype="528" fill="hold" nodeType="withEffect">
                                  <p:stCondLst>
                                    <p:cond delay="0"/>
                                  </p:stCondLst>
                                  <p:childTnLst>
                                    <p:set>
                                      <p:cBhvr>
                                        <p:cTn id="70" dur="1" fill="hold">
                                          <p:stCondLst>
                                            <p:cond delay="0"/>
                                          </p:stCondLst>
                                        </p:cTn>
                                        <p:tgtEl>
                                          <p:spTgt spid="148494"/>
                                        </p:tgtEl>
                                        <p:attrNameLst>
                                          <p:attrName>style.visibility</p:attrName>
                                        </p:attrNameLst>
                                      </p:cBhvr>
                                      <p:to>
                                        <p:strVal val="visible"/>
                                      </p:to>
                                    </p:set>
                                    <p:anim calcmode="lin" valueType="num">
                                      <p:cBhvr>
                                        <p:cTn id="71" dur="500" fill="hold"/>
                                        <p:tgtEl>
                                          <p:spTgt spid="148494"/>
                                        </p:tgtEl>
                                        <p:attrNameLst>
                                          <p:attrName>ppt_w</p:attrName>
                                        </p:attrNameLst>
                                      </p:cBhvr>
                                      <p:tavLst>
                                        <p:tav tm="0">
                                          <p:val>
                                            <p:fltVal val="0"/>
                                          </p:val>
                                        </p:tav>
                                        <p:tav tm="100000">
                                          <p:val>
                                            <p:strVal val="#ppt_w"/>
                                          </p:val>
                                        </p:tav>
                                      </p:tavLst>
                                    </p:anim>
                                    <p:anim calcmode="lin" valueType="num">
                                      <p:cBhvr>
                                        <p:cTn id="72" dur="500" fill="hold"/>
                                        <p:tgtEl>
                                          <p:spTgt spid="148494"/>
                                        </p:tgtEl>
                                        <p:attrNameLst>
                                          <p:attrName>ppt_h</p:attrName>
                                        </p:attrNameLst>
                                      </p:cBhvr>
                                      <p:tavLst>
                                        <p:tav tm="0">
                                          <p:val>
                                            <p:fltVal val="0"/>
                                          </p:val>
                                        </p:tav>
                                        <p:tav tm="100000">
                                          <p:val>
                                            <p:strVal val="#ppt_h"/>
                                          </p:val>
                                        </p:tav>
                                      </p:tavLst>
                                    </p:anim>
                                    <p:anim calcmode="lin" valueType="num">
                                      <p:cBhvr>
                                        <p:cTn id="73" dur="500" fill="hold"/>
                                        <p:tgtEl>
                                          <p:spTgt spid="148494"/>
                                        </p:tgtEl>
                                        <p:attrNameLst>
                                          <p:attrName>ppt_x</p:attrName>
                                        </p:attrNameLst>
                                      </p:cBhvr>
                                      <p:tavLst>
                                        <p:tav tm="0">
                                          <p:val>
                                            <p:fltVal val="0.5"/>
                                          </p:val>
                                        </p:tav>
                                        <p:tav tm="100000">
                                          <p:val>
                                            <p:strVal val="#ppt_x"/>
                                          </p:val>
                                        </p:tav>
                                      </p:tavLst>
                                    </p:anim>
                                    <p:anim calcmode="lin" valueType="num">
                                      <p:cBhvr>
                                        <p:cTn id="74" dur="500" fill="hold"/>
                                        <p:tgtEl>
                                          <p:spTgt spid="14849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3" descr="foofweb.jpg"/>
          <p:cNvPicPr>
            <a:picLocks noChangeAspect="1"/>
          </p:cNvPicPr>
          <p:nvPr/>
        </p:nvPicPr>
        <p:blipFill>
          <a:blip r:embed="rId2" cstate="print"/>
          <a:srcRect l="6667" r="9167" b="5556"/>
          <a:stretch>
            <a:fillRect/>
          </a:stretch>
        </p:blipFill>
        <p:spPr bwMode="auto">
          <a:xfrm>
            <a:off x="0" y="0"/>
            <a:ext cx="9144000" cy="6858000"/>
          </a:xfrm>
          <a:prstGeom prst="rect">
            <a:avLst/>
          </a:prstGeom>
          <a:noFill/>
          <a:ln w="9525">
            <a:noFill/>
            <a:miter lim="800000"/>
            <a:headEnd/>
            <a:tailEnd/>
          </a:ln>
        </p:spPr>
      </p:pic>
      <p:sp>
        <p:nvSpPr>
          <p:cNvPr id="3" name="Oval 6"/>
          <p:cNvSpPr>
            <a:spLocks noChangeArrowheads="1"/>
          </p:cNvSpPr>
          <p:nvPr/>
        </p:nvSpPr>
        <p:spPr bwMode="auto">
          <a:xfrm>
            <a:off x="762000" y="419100"/>
            <a:ext cx="1295400" cy="4572000"/>
          </a:xfrm>
          <a:prstGeom prst="ellipse">
            <a:avLst/>
          </a:prstGeom>
          <a:solidFill>
            <a:srgbClr val="008000">
              <a:alpha val="50980"/>
            </a:srgbClr>
          </a:solidFill>
          <a:ln w="9525">
            <a:solidFill>
              <a:schemeClr val="tx1"/>
            </a:solidFill>
            <a:round/>
            <a:headEnd/>
            <a:tailEnd/>
          </a:ln>
        </p:spPr>
        <p:txBody>
          <a:bodyPr wrap="none" anchor="ctr"/>
          <a:lstStyle/>
          <a:p>
            <a:endParaRPr lang="en-US"/>
          </a:p>
        </p:txBody>
      </p:sp>
      <p:sp>
        <p:nvSpPr>
          <p:cNvPr id="4" name="Oval 7"/>
          <p:cNvSpPr>
            <a:spLocks noChangeArrowheads="1"/>
          </p:cNvSpPr>
          <p:nvPr/>
        </p:nvSpPr>
        <p:spPr bwMode="auto">
          <a:xfrm>
            <a:off x="2514600" y="647700"/>
            <a:ext cx="1295400" cy="4114800"/>
          </a:xfrm>
          <a:prstGeom prst="ellipse">
            <a:avLst/>
          </a:prstGeom>
          <a:solidFill>
            <a:srgbClr val="008000">
              <a:alpha val="50980"/>
            </a:srgbClr>
          </a:solidFill>
          <a:ln w="9525">
            <a:solidFill>
              <a:schemeClr val="tx1"/>
            </a:solidFill>
            <a:round/>
            <a:headEnd/>
            <a:tailEnd/>
          </a:ln>
        </p:spPr>
        <p:txBody>
          <a:bodyPr wrap="none" anchor="ctr"/>
          <a:lstStyle/>
          <a:p>
            <a:endParaRPr lang="en-US"/>
          </a:p>
        </p:txBody>
      </p:sp>
      <p:sp>
        <p:nvSpPr>
          <p:cNvPr id="5" name="Oval 8"/>
          <p:cNvSpPr>
            <a:spLocks noChangeArrowheads="1"/>
          </p:cNvSpPr>
          <p:nvPr/>
        </p:nvSpPr>
        <p:spPr bwMode="auto">
          <a:xfrm>
            <a:off x="4038600" y="838200"/>
            <a:ext cx="1295400" cy="3733800"/>
          </a:xfrm>
          <a:prstGeom prst="ellipse">
            <a:avLst/>
          </a:prstGeom>
          <a:solidFill>
            <a:srgbClr val="008000">
              <a:alpha val="50980"/>
            </a:srgbClr>
          </a:solidFill>
          <a:ln w="9525">
            <a:solidFill>
              <a:schemeClr val="tx1"/>
            </a:solidFill>
            <a:round/>
            <a:headEnd/>
            <a:tailEnd/>
          </a:ln>
        </p:spPr>
        <p:txBody>
          <a:bodyPr wrap="none" anchor="ctr"/>
          <a:lstStyle/>
          <a:p>
            <a:endParaRPr lang="en-US"/>
          </a:p>
        </p:txBody>
      </p:sp>
      <p:sp>
        <p:nvSpPr>
          <p:cNvPr id="6" name="Oval 9"/>
          <p:cNvSpPr>
            <a:spLocks noChangeArrowheads="1"/>
          </p:cNvSpPr>
          <p:nvPr/>
        </p:nvSpPr>
        <p:spPr bwMode="auto">
          <a:xfrm>
            <a:off x="6553200" y="1219200"/>
            <a:ext cx="1295400" cy="2971800"/>
          </a:xfrm>
          <a:prstGeom prst="ellipse">
            <a:avLst/>
          </a:prstGeom>
          <a:solidFill>
            <a:srgbClr val="008000">
              <a:alpha val="50980"/>
            </a:srgbClr>
          </a:solidFill>
          <a:ln w="9525">
            <a:solidFill>
              <a:schemeClr val="tx1"/>
            </a:solidFill>
            <a:round/>
            <a:headEnd/>
            <a:tailEnd/>
          </a:ln>
        </p:spPr>
        <p:txBody>
          <a:bodyPr wrap="none" anchor="ctr"/>
          <a:lstStyle/>
          <a:p>
            <a:endParaRPr lang="en-US"/>
          </a:p>
        </p:txBody>
      </p:sp>
      <p:sp>
        <p:nvSpPr>
          <p:cNvPr id="7" name="Text Box 11"/>
          <p:cNvSpPr txBox="1">
            <a:spLocks noChangeArrowheads="1"/>
          </p:cNvSpPr>
          <p:nvPr/>
        </p:nvSpPr>
        <p:spPr bwMode="auto">
          <a:xfrm>
            <a:off x="685800" y="2133600"/>
            <a:ext cx="1371600" cy="738664"/>
          </a:xfrm>
          <a:prstGeom prst="rect">
            <a:avLst/>
          </a:prstGeom>
          <a:solidFill>
            <a:srgbClr val="FFCC99">
              <a:alpha val="79999"/>
            </a:srgbClr>
          </a:solidFill>
          <a:ln w="9525">
            <a:noFill/>
            <a:miter lim="800000"/>
            <a:headEnd/>
            <a:tailEnd/>
          </a:ln>
        </p:spPr>
        <p:txBody>
          <a:bodyPr wrap="square">
            <a:spAutoFit/>
          </a:bodyPr>
          <a:lstStyle/>
          <a:p>
            <a:r>
              <a:rPr lang="es-ES" sz="1400" dirty="0" smtClean="0"/>
              <a:t>Productores</a:t>
            </a:r>
            <a:br>
              <a:rPr lang="es-ES" sz="1400" dirty="0" smtClean="0"/>
            </a:br>
            <a:r>
              <a:rPr lang="es-ES" sz="1400" dirty="0" smtClean="0"/>
              <a:t>Fijadores de C</a:t>
            </a:r>
            <a:br>
              <a:rPr lang="es-ES" sz="1400" dirty="0" smtClean="0"/>
            </a:br>
            <a:r>
              <a:rPr lang="es-ES" sz="1400" dirty="0" smtClean="0"/>
              <a:t>Fuentes</a:t>
            </a:r>
            <a:endParaRPr lang="es-ES" sz="1400" dirty="0"/>
          </a:p>
        </p:txBody>
      </p:sp>
      <p:sp>
        <p:nvSpPr>
          <p:cNvPr id="8" name="Text Box 12"/>
          <p:cNvSpPr txBox="1">
            <a:spLocks noChangeArrowheads="1"/>
          </p:cNvSpPr>
          <p:nvPr/>
        </p:nvSpPr>
        <p:spPr bwMode="auto">
          <a:xfrm rot="-5400000">
            <a:off x="2248188" y="2412712"/>
            <a:ext cx="1727200" cy="584775"/>
          </a:xfrm>
          <a:prstGeom prst="rect">
            <a:avLst/>
          </a:prstGeom>
          <a:solidFill>
            <a:srgbClr val="FFCC99">
              <a:alpha val="79999"/>
            </a:srgbClr>
          </a:solidFill>
          <a:ln w="9525">
            <a:noFill/>
            <a:miter lim="800000"/>
            <a:headEnd/>
            <a:tailEnd/>
          </a:ln>
        </p:spPr>
        <p:txBody>
          <a:bodyPr>
            <a:spAutoFit/>
          </a:bodyPr>
          <a:lstStyle/>
          <a:p>
            <a:pPr>
              <a:spcBef>
                <a:spcPts val="960"/>
              </a:spcBef>
            </a:pPr>
            <a:r>
              <a:rPr lang="es-ES" sz="1600" dirty="0" smtClean="0"/>
              <a:t>Oportunistas</a:t>
            </a:r>
            <a:br>
              <a:rPr lang="es-ES" sz="1600" dirty="0" smtClean="0"/>
            </a:br>
            <a:r>
              <a:rPr lang="es-ES" sz="1600" dirty="0" smtClean="0"/>
              <a:t>Inmovilizadores</a:t>
            </a:r>
            <a:endParaRPr lang="es-ES" sz="1600" dirty="0"/>
          </a:p>
        </p:txBody>
      </p:sp>
      <p:sp>
        <p:nvSpPr>
          <p:cNvPr id="9" name="Text Box 13"/>
          <p:cNvSpPr txBox="1">
            <a:spLocks noChangeArrowheads="1"/>
          </p:cNvSpPr>
          <p:nvPr/>
        </p:nvSpPr>
        <p:spPr bwMode="auto">
          <a:xfrm rot="-5400000">
            <a:off x="3833019" y="2412712"/>
            <a:ext cx="1727200" cy="584775"/>
          </a:xfrm>
          <a:prstGeom prst="rect">
            <a:avLst/>
          </a:prstGeom>
          <a:solidFill>
            <a:srgbClr val="FFCC99">
              <a:alpha val="79999"/>
            </a:srgbClr>
          </a:solidFill>
          <a:ln w="9525">
            <a:noFill/>
            <a:miter lim="800000"/>
            <a:headEnd/>
            <a:tailEnd/>
          </a:ln>
        </p:spPr>
        <p:txBody>
          <a:bodyPr>
            <a:spAutoFit/>
          </a:bodyPr>
          <a:lstStyle/>
          <a:p>
            <a:pPr>
              <a:spcBef>
                <a:spcPts val="960"/>
              </a:spcBef>
            </a:pPr>
            <a:r>
              <a:rPr lang="es-ES" sz="1600" dirty="0" smtClean="0"/>
              <a:t>Consumidores</a:t>
            </a:r>
            <a:br>
              <a:rPr lang="es-ES" sz="1600" dirty="0" smtClean="0"/>
            </a:br>
            <a:r>
              <a:rPr lang="es-ES" sz="1600" dirty="0" smtClean="0"/>
              <a:t>Mineralizadores</a:t>
            </a:r>
            <a:endParaRPr lang="es-ES" sz="1600" dirty="0"/>
          </a:p>
        </p:txBody>
      </p:sp>
      <p:sp>
        <p:nvSpPr>
          <p:cNvPr id="10" name="Text Box 14"/>
          <p:cNvSpPr txBox="1">
            <a:spLocks noChangeArrowheads="1"/>
          </p:cNvSpPr>
          <p:nvPr/>
        </p:nvSpPr>
        <p:spPr bwMode="auto">
          <a:xfrm rot="-5400000">
            <a:off x="6219034" y="2313056"/>
            <a:ext cx="1981200" cy="707886"/>
          </a:xfrm>
          <a:prstGeom prst="rect">
            <a:avLst/>
          </a:prstGeom>
          <a:solidFill>
            <a:srgbClr val="FFCC99">
              <a:alpha val="79999"/>
            </a:srgbClr>
          </a:solidFill>
          <a:ln w="9525">
            <a:noFill/>
            <a:miter lim="800000"/>
            <a:headEnd/>
            <a:tailEnd/>
          </a:ln>
        </p:spPr>
        <p:txBody>
          <a:bodyPr wrap="square">
            <a:spAutoFit/>
          </a:bodyPr>
          <a:lstStyle/>
          <a:p>
            <a:pPr>
              <a:spcBef>
                <a:spcPct val="50000"/>
              </a:spcBef>
            </a:pPr>
            <a:r>
              <a:rPr lang="en-US" sz="1600" dirty="0" err="1" smtClean="0"/>
              <a:t>Depredadores</a:t>
            </a:r>
            <a:r>
              <a:rPr lang="en-US" sz="1600" dirty="0" smtClean="0"/>
              <a:t> </a:t>
            </a:r>
            <a:r>
              <a:rPr lang="en-US" sz="1600" dirty="0" err="1" smtClean="0"/>
              <a:t>Altas</a:t>
            </a:r>
            <a:endParaRPr lang="en-US" sz="1600" dirty="0"/>
          </a:p>
          <a:p>
            <a:pPr>
              <a:spcBef>
                <a:spcPct val="50000"/>
              </a:spcBef>
            </a:pPr>
            <a:r>
              <a:rPr lang="en-US" sz="1600" dirty="0" err="1" smtClean="0"/>
              <a:t>Reguladores</a:t>
            </a:r>
            <a:endParaRPr lang="en-US" sz="1600" dirty="0"/>
          </a:p>
        </p:txBody>
      </p:sp>
      <p:grpSp>
        <p:nvGrpSpPr>
          <p:cNvPr id="11" name="Group 24"/>
          <p:cNvGrpSpPr>
            <a:grpSpLocks/>
          </p:cNvGrpSpPr>
          <p:nvPr/>
        </p:nvGrpSpPr>
        <p:grpSpPr bwMode="auto">
          <a:xfrm>
            <a:off x="2660593" y="71594"/>
            <a:ext cx="5257438" cy="1595125"/>
            <a:chOff x="2660587" y="71891"/>
            <a:chExt cx="5256912" cy="1594173"/>
          </a:xfrm>
        </p:grpSpPr>
        <p:sp>
          <p:nvSpPr>
            <p:cNvPr id="12" name="TextBox 17"/>
            <p:cNvSpPr txBox="1">
              <a:spLocks noChangeArrowheads="1"/>
            </p:cNvSpPr>
            <p:nvPr/>
          </p:nvSpPr>
          <p:spPr bwMode="auto">
            <a:xfrm>
              <a:off x="2660587" y="457356"/>
              <a:ext cx="1099870" cy="522908"/>
            </a:xfrm>
            <a:prstGeom prst="rect">
              <a:avLst/>
            </a:prstGeom>
            <a:solidFill>
              <a:srgbClr val="FFFF00"/>
            </a:solidFill>
            <a:ln w="9525">
              <a:solidFill>
                <a:srgbClr val="0070C0"/>
              </a:solidFill>
              <a:miter lim="800000"/>
              <a:headEnd/>
              <a:tailEnd/>
            </a:ln>
          </p:spPr>
          <p:txBody>
            <a:bodyPr wrap="none" anchor="ctr">
              <a:spAutoFit/>
            </a:bodyPr>
            <a:lstStyle/>
            <a:p>
              <a:pPr algn="ctr"/>
              <a:r>
                <a:rPr lang="en-US" sz="1400" dirty="0" err="1" smtClean="0">
                  <a:solidFill>
                    <a:srgbClr val="002060"/>
                  </a:solidFill>
                </a:rPr>
                <a:t>Nematodos</a:t>
              </a:r>
              <a:endParaRPr lang="en-US" sz="1400" dirty="0" smtClean="0">
                <a:solidFill>
                  <a:srgbClr val="002060"/>
                </a:solidFill>
              </a:endParaRPr>
            </a:p>
            <a:p>
              <a:pPr algn="ctr"/>
              <a:r>
                <a:rPr lang="en-US" sz="1400" dirty="0" err="1" smtClean="0">
                  <a:solidFill>
                    <a:srgbClr val="002060"/>
                  </a:solidFill>
                </a:rPr>
                <a:t>herbivoros</a:t>
              </a:r>
              <a:endParaRPr lang="en-US" sz="1400" dirty="0">
                <a:solidFill>
                  <a:srgbClr val="002060"/>
                </a:solidFill>
              </a:endParaRPr>
            </a:p>
          </p:txBody>
        </p:sp>
        <p:sp>
          <p:nvSpPr>
            <p:cNvPr id="13" name="TextBox 18"/>
            <p:cNvSpPr txBox="1">
              <a:spLocks noChangeArrowheads="1"/>
            </p:cNvSpPr>
            <p:nvPr/>
          </p:nvSpPr>
          <p:spPr bwMode="auto">
            <a:xfrm>
              <a:off x="4154041" y="71891"/>
              <a:ext cx="1099870" cy="522908"/>
            </a:xfrm>
            <a:prstGeom prst="rect">
              <a:avLst/>
            </a:prstGeom>
            <a:solidFill>
              <a:srgbClr val="FFFF00"/>
            </a:solidFill>
            <a:ln w="9525">
              <a:solidFill>
                <a:srgbClr val="0070C0"/>
              </a:solidFill>
              <a:miter lim="800000"/>
              <a:headEnd/>
              <a:tailEnd/>
            </a:ln>
          </p:spPr>
          <p:txBody>
            <a:bodyPr wrap="none" anchor="ctr">
              <a:spAutoFit/>
            </a:bodyPr>
            <a:lstStyle/>
            <a:p>
              <a:pPr algn="ctr"/>
              <a:r>
                <a:rPr lang="en-US" sz="1400" dirty="0" err="1" smtClean="0">
                  <a:solidFill>
                    <a:srgbClr val="002060"/>
                  </a:solidFill>
                </a:rPr>
                <a:t>Nematodos</a:t>
              </a:r>
              <a:endParaRPr lang="en-US" sz="1400" dirty="0" smtClean="0">
                <a:solidFill>
                  <a:srgbClr val="002060"/>
                </a:solidFill>
              </a:endParaRPr>
            </a:p>
            <a:p>
              <a:pPr algn="ctr"/>
              <a:r>
                <a:rPr lang="en-US" sz="1400" dirty="0" err="1" smtClean="0">
                  <a:solidFill>
                    <a:srgbClr val="002060"/>
                  </a:solidFill>
                </a:rPr>
                <a:t>micofagos</a:t>
              </a:r>
              <a:endParaRPr lang="en-US" sz="1400" dirty="0">
                <a:solidFill>
                  <a:srgbClr val="002060"/>
                </a:solidFill>
              </a:endParaRPr>
            </a:p>
          </p:txBody>
        </p:sp>
        <p:sp>
          <p:nvSpPr>
            <p:cNvPr id="14" name="TextBox 19"/>
            <p:cNvSpPr txBox="1">
              <a:spLocks noChangeArrowheads="1"/>
            </p:cNvSpPr>
            <p:nvPr/>
          </p:nvSpPr>
          <p:spPr bwMode="auto">
            <a:xfrm>
              <a:off x="4062676" y="605290"/>
              <a:ext cx="1258553" cy="522908"/>
            </a:xfrm>
            <a:prstGeom prst="rect">
              <a:avLst/>
            </a:prstGeom>
            <a:solidFill>
              <a:srgbClr val="FFFF00"/>
            </a:solidFill>
            <a:ln w="9525">
              <a:solidFill>
                <a:srgbClr val="0070C0"/>
              </a:solidFill>
              <a:miter lim="800000"/>
              <a:headEnd/>
              <a:tailEnd/>
            </a:ln>
          </p:spPr>
          <p:txBody>
            <a:bodyPr wrap="none" anchor="ctr">
              <a:spAutoFit/>
            </a:bodyPr>
            <a:lstStyle/>
            <a:p>
              <a:pPr algn="ctr"/>
              <a:r>
                <a:rPr lang="en-US" sz="1400" dirty="0" err="1" smtClean="0">
                  <a:solidFill>
                    <a:srgbClr val="002060"/>
                  </a:solidFill>
                </a:rPr>
                <a:t>Nematodos</a:t>
              </a:r>
              <a:endParaRPr lang="en-US" sz="1400" dirty="0" smtClean="0">
                <a:solidFill>
                  <a:srgbClr val="002060"/>
                </a:solidFill>
              </a:endParaRPr>
            </a:p>
            <a:p>
              <a:pPr algn="ctr"/>
              <a:r>
                <a:rPr lang="en-US" sz="1400" dirty="0" err="1" smtClean="0">
                  <a:solidFill>
                    <a:srgbClr val="002060"/>
                  </a:solidFill>
                </a:rPr>
                <a:t>bacteriovoros</a:t>
              </a:r>
              <a:endParaRPr lang="en-US" sz="1400" dirty="0">
                <a:solidFill>
                  <a:srgbClr val="002060"/>
                </a:solidFill>
              </a:endParaRPr>
            </a:p>
          </p:txBody>
        </p:sp>
        <p:sp>
          <p:nvSpPr>
            <p:cNvPr id="15" name="TextBox 20"/>
            <p:cNvSpPr txBox="1">
              <a:spLocks noChangeArrowheads="1"/>
            </p:cNvSpPr>
            <p:nvPr/>
          </p:nvSpPr>
          <p:spPr bwMode="auto">
            <a:xfrm>
              <a:off x="6599641" y="71891"/>
              <a:ext cx="1317858" cy="522908"/>
            </a:xfrm>
            <a:prstGeom prst="rect">
              <a:avLst/>
            </a:prstGeom>
            <a:solidFill>
              <a:srgbClr val="FFFF00"/>
            </a:solidFill>
            <a:ln w="9525">
              <a:solidFill>
                <a:srgbClr val="0070C0"/>
              </a:solidFill>
              <a:miter lim="800000"/>
              <a:headEnd/>
              <a:tailEnd/>
            </a:ln>
          </p:spPr>
          <p:txBody>
            <a:bodyPr wrap="none" anchor="ctr">
              <a:spAutoFit/>
            </a:bodyPr>
            <a:lstStyle/>
            <a:p>
              <a:pPr algn="ctr"/>
              <a:r>
                <a:rPr lang="en-US" sz="1400" dirty="0" err="1" smtClean="0">
                  <a:solidFill>
                    <a:srgbClr val="002060"/>
                  </a:solidFill>
                </a:rPr>
                <a:t>Depredadores</a:t>
              </a:r>
              <a:endParaRPr lang="en-US" sz="1400" dirty="0" smtClean="0">
                <a:solidFill>
                  <a:srgbClr val="002060"/>
                </a:solidFill>
              </a:endParaRPr>
            </a:p>
            <a:p>
              <a:pPr algn="ctr"/>
              <a:r>
                <a:rPr lang="en-US" sz="1400" dirty="0" err="1" smtClean="0">
                  <a:solidFill>
                    <a:srgbClr val="002060"/>
                  </a:solidFill>
                </a:rPr>
                <a:t>generalistas</a:t>
              </a:r>
              <a:endParaRPr lang="en-US" sz="1400" dirty="0">
                <a:solidFill>
                  <a:srgbClr val="002060"/>
                </a:solidFill>
              </a:endParaRPr>
            </a:p>
          </p:txBody>
        </p:sp>
        <p:sp>
          <p:nvSpPr>
            <p:cNvPr id="16" name="TextBox 21"/>
            <p:cNvSpPr txBox="1">
              <a:spLocks noChangeArrowheads="1"/>
            </p:cNvSpPr>
            <p:nvPr/>
          </p:nvSpPr>
          <p:spPr bwMode="auto">
            <a:xfrm>
              <a:off x="6597238" y="605290"/>
              <a:ext cx="1317858" cy="522908"/>
            </a:xfrm>
            <a:prstGeom prst="rect">
              <a:avLst/>
            </a:prstGeom>
            <a:solidFill>
              <a:srgbClr val="FFFF00"/>
            </a:solidFill>
            <a:ln w="9525">
              <a:solidFill>
                <a:srgbClr val="0070C0"/>
              </a:solidFill>
              <a:miter lim="800000"/>
              <a:headEnd/>
              <a:tailEnd/>
            </a:ln>
          </p:spPr>
          <p:txBody>
            <a:bodyPr wrap="none" anchor="ctr">
              <a:spAutoFit/>
            </a:bodyPr>
            <a:lstStyle/>
            <a:p>
              <a:pPr algn="ctr"/>
              <a:r>
                <a:rPr lang="en-US" sz="1400" dirty="0" err="1" smtClean="0">
                  <a:solidFill>
                    <a:srgbClr val="002060"/>
                  </a:solidFill>
                </a:rPr>
                <a:t>Depredadores</a:t>
              </a:r>
              <a:endParaRPr lang="en-US" sz="1400" dirty="0" smtClean="0">
                <a:solidFill>
                  <a:srgbClr val="002060"/>
                </a:solidFill>
              </a:endParaRPr>
            </a:p>
            <a:p>
              <a:pPr algn="ctr"/>
              <a:r>
                <a:rPr lang="en-US" sz="1400" dirty="0" err="1" smtClean="0">
                  <a:solidFill>
                    <a:srgbClr val="002060"/>
                  </a:solidFill>
                </a:rPr>
                <a:t>especialistas</a:t>
              </a:r>
              <a:endParaRPr lang="en-US" sz="1400" dirty="0">
                <a:solidFill>
                  <a:srgbClr val="002060"/>
                </a:solidFill>
              </a:endParaRPr>
            </a:p>
          </p:txBody>
        </p:sp>
        <p:sp>
          <p:nvSpPr>
            <p:cNvPr id="17" name="TextBox 22"/>
            <p:cNvSpPr txBox="1">
              <a:spLocks noChangeArrowheads="1"/>
            </p:cNvSpPr>
            <p:nvPr/>
          </p:nvSpPr>
          <p:spPr bwMode="auto">
            <a:xfrm>
              <a:off x="4158048" y="1143156"/>
              <a:ext cx="1109487" cy="522908"/>
            </a:xfrm>
            <a:prstGeom prst="rect">
              <a:avLst/>
            </a:prstGeom>
            <a:solidFill>
              <a:srgbClr val="FFFF00"/>
            </a:solidFill>
            <a:ln w="9525">
              <a:solidFill>
                <a:srgbClr val="0070C0"/>
              </a:solidFill>
              <a:miter lim="800000"/>
              <a:headEnd/>
              <a:tailEnd/>
            </a:ln>
          </p:spPr>
          <p:txBody>
            <a:bodyPr wrap="none" anchor="ctr">
              <a:spAutoFit/>
            </a:bodyPr>
            <a:lstStyle/>
            <a:p>
              <a:pPr algn="ctr"/>
              <a:r>
                <a:rPr lang="en-US" sz="1400" dirty="0" err="1" smtClean="0">
                  <a:solidFill>
                    <a:srgbClr val="002060"/>
                  </a:solidFill>
                </a:rPr>
                <a:t>Nematodos</a:t>
              </a:r>
              <a:endParaRPr lang="en-US" sz="1400" dirty="0">
                <a:solidFill>
                  <a:srgbClr val="002060"/>
                </a:solidFill>
              </a:endParaRPr>
            </a:p>
            <a:p>
              <a:pPr algn="ctr"/>
              <a:r>
                <a:rPr lang="en-US" sz="1400" dirty="0" err="1" smtClean="0">
                  <a:solidFill>
                    <a:srgbClr val="002060"/>
                  </a:solidFill>
                </a:rPr>
                <a:t>protozoos</a:t>
              </a:r>
              <a:endParaRPr lang="en-US" sz="1400" dirty="0">
                <a:solidFill>
                  <a:srgbClr val="002060"/>
                </a:solidFill>
              </a:endParaRPr>
            </a:p>
          </p:txBody>
        </p:sp>
      </p:grpSp>
      <p:sp>
        <p:nvSpPr>
          <p:cNvPr id="18" name="TextBox 17">
            <a:hlinkClick r:id="" action="ppaction://noaction" highlightClick="1"/>
          </p:cNvPr>
          <p:cNvSpPr txBox="1">
            <a:spLocks noChangeArrowheads="1"/>
          </p:cNvSpPr>
          <p:nvPr/>
        </p:nvSpPr>
        <p:spPr bwMode="auto">
          <a:xfrm>
            <a:off x="964476" y="3886200"/>
            <a:ext cx="7311617" cy="584775"/>
          </a:xfrm>
          <a:prstGeom prst="rect">
            <a:avLst/>
          </a:prstGeom>
          <a:solidFill>
            <a:srgbClr val="FFFF00">
              <a:alpha val="92155"/>
            </a:srgbClr>
          </a:solidFill>
          <a:ln w="9525">
            <a:solidFill>
              <a:schemeClr val="tx1"/>
            </a:solidFill>
            <a:miter lim="800000"/>
            <a:headEnd/>
            <a:tailEnd/>
          </a:ln>
        </p:spPr>
        <p:txBody>
          <a:bodyPr wrap="none">
            <a:spAutoFit/>
          </a:bodyPr>
          <a:lstStyle/>
          <a:p>
            <a:pPr algn="ctr"/>
            <a:r>
              <a:rPr lang="en-US" sz="3200" dirty="0"/>
              <a:t>     </a:t>
            </a:r>
            <a:r>
              <a:rPr lang="es-ES" sz="3200" dirty="0" smtClean="0"/>
              <a:t>Los nematodos en cada nivel trófico</a:t>
            </a:r>
          </a:p>
        </p:txBody>
      </p:sp>
      <p:grpSp>
        <p:nvGrpSpPr>
          <p:cNvPr id="19" name="Group 75"/>
          <p:cNvGrpSpPr/>
          <p:nvPr/>
        </p:nvGrpSpPr>
        <p:grpSpPr>
          <a:xfrm>
            <a:off x="0" y="5045075"/>
            <a:ext cx="9144000" cy="1812925"/>
            <a:chOff x="0" y="5045075"/>
            <a:chExt cx="9144000" cy="1812925"/>
          </a:xfrm>
        </p:grpSpPr>
        <p:grpSp>
          <p:nvGrpSpPr>
            <p:cNvPr id="20" name="Group 20"/>
            <p:cNvGrpSpPr>
              <a:grpSpLocks/>
            </p:cNvGrpSpPr>
            <p:nvPr/>
          </p:nvGrpSpPr>
          <p:grpSpPr bwMode="auto">
            <a:xfrm>
              <a:off x="0" y="5045075"/>
              <a:ext cx="9144000" cy="1812925"/>
              <a:chOff x="0" y="2785"/>
              <a:chExt cx="5760" cy="1142"/>
            </a:xfrm>
          </p:grpSpPr>
          <p:grpSp>
            <p:nvGrpSpPr>
              <p:cNvPr id="22" name="Group 16"/>
              <p:cNvGrpSpPr>
                <a:grpSpLocks/>
              </p:cNvGrpSpPr>
              <p:nvPr/>
            </p:nvGrpSpPr>
            <p:grpSpPr bwMode="auto">
              <a:xfrm>
                <a:off x="0" y="2785"/>
                <a:ext cx="4800" cy="1142"/>
                <a:chOff x="0" y="2804"/>
                <a:chExt cx="4800" cy="1142"/>
              </a:xfrm>
            </p:grpSpPr>
            <p:pic>
              <p:nvPicPr>
                <p:cNvPr id="24" name="Picture 3"/>
                <p:cNvPicPr>
                  <a:picLocks noChangeAspect="1" noChangeArrowheads="1"/>
                </p:cNvPicPr>
                <p:nvPr/>
              </p:nvPicPr>
              <p:blipFill>
                <a:blip r:embed="rId3" cstate="print"/>
                <a:srcRect/>
                <a:stretch>
                  <a:fillRect/>
                </a:stretch>
              </p:blipFill>
              <p:spPr bwMode="auto">
                <a:xfrm>
                  <a:off x="0" y="2804"/>
                  <a:ext cx="4800" cy="1142"/>
                </a:xfrm>
                <a:prstGeom prst="rect">
                  <a:avLst/>
                </a:prstGeom>
                <a:solidFill>
                  <a:srgbClr val="FFFF99"/>
                </a:solidFill>
                <a:ln w="9525">
                  <a:noFill/>
                  <a:miter lim="800000"/>
                  <a:headEnd/>
                  <a:tailEnd/>
                </a:ln>
              </p:spPr>
            </p:pic>
            <p:sp>
              <p:nvSpPr>
                <p:cNvPr id="25" name="Text Box 18"/>
                <p:cNvSpPr txBox="1">
                  <a:spLocks noChangeArrowheads="1"/>
                </p:cNvSpPr>
                <p:nvPr/>
              </p:nvSpPr>
              <p:spPr bwMode="auto">
                <a:xfrm>
                  <a:off x="1678" y="3082"/>
                  <a:ext cx="2258" cy="213"/>
                </a:xfrm>
                <a:prstGeom prst="rect">
                  <a:avLst/>
                </a:prstGeom>
                <a:solidFill>
                  <a:srgbClr val="FFFFFF"/>
                </a:solidFill>
                <a:ln w="9525">
                  <a:noFill/>
                  <a:miter lim="800000"/>
                  <a:headEnd/>
                  <a:tailEnd/>
                </a:ln>
              </p:spPr>
              <p:txBody>
                <a:bodyPr wrap="none">
                  <a:spAutoFit/>
                </a:bodyPr>
                <a:lstStyle/>
                <a:p>
                  <a:r>
                    <a:rPr lang="es-ES" sz="1600" dirty="0" smtClean="0"/>
                    <a:t>la transferencia de carbono y energía</a:t>
                  </a:r>
                  <a:endParaRPr lang="es-ES" sz="1600" dirty="0"/>
                </a:p>
              </p:txBody>
            </p:sp>
          </p:grpSp>
          <p:sp>
            <p:nvSpPr>
              <p:cNvPr id="23" name="Rectangle 108"/>
              <p:cNvSpPr>
                <a:spLocks noChangeArrowheads="1"/>
              </p:cNvSpPr>
              <p:nvPr/>
            </p:nvSpPr>
            <p:spPr bwMode="auto">
              <a:xfrm>
                <a:off x="3867" y="2919"/>
                <a:ext cx="1893" cy="1008"/>
              </a:xfrm>
              <a:prstGeom prst="rect">
                <a:avLst/>
              </a:prstGeom>
              <a:solidFill>
                <a:srgbClr val="FFFF99"/>
              </a:solidFill>
              <a:ln w="12700">
                <a:solidFill>
                  <a:schemeClr val="tx1"/>
                </a:solidFill>
                <a:miter lim="800000"/>
                <a:headEnd/>
                <a:tailEnd/>
              </a:ln>
            </p:spPr>
            <p:txBody>
              <a:bodyPr anchor="ctr">
                <a:spAutoFit/>
              </a:bodyPr>
              <a:lstStyle/>
              <a:p>
                <a:pPr>
                  <a:buFontTx/>
                  <a:buChar char="•"/>
                </a:pPr>
                <a:r>
                  <a:rPr lang="es-ES" sz="1400" dirty="0" smtClean="0"/>
                  <a:t>El carbono es respirado por todos los organismos</a:t>
                </a:r>
              </a:p>
              <a:p>
                <a:pPr>
                  <a:buFontTx/>
                  <a:buChar char="•"/>
                </a:pPr>
                <a:endParaRPr lang="en-US" sz="1400" dirty="0"/>
              </a:p>
              <a:p>
                <a:r>
                  <a:rPr lang="es-ES" sz="1400" dirty="0" smtClean="0"/>
                  <a:t>Las cantidades de carbono y energía disponible determinar el tamaño y la actividad de la comunidad</a:t>
                </a:r>
                <a:endParaRPr lang="es-ES" sz="1400" dirty="0"/>
              </a:p>
            </p:txBody>
          </p:sp>
        </p:grpSp>
        <p:sp>
          <p:nvSpPr>
            <p:cNvPr id="21" name="TextBox 20"/>
            <p:cNvSpPr txBox="1"/>
            <p:nvPr/>
          </p:nvSpPr>
          <p:spPr>
            <a:xfrm>
              <a:off x="152400" y="5879068"/>
              <a:ext cx="1600200" cy="369332"/>
            </a:xfrm>
            <a:prstGeom prst="rect">
              <a:avLst/>
            </a:prstGeom>
            <a:solidFill>
              <a:schemeClr val="bg1"/>
            </a:solidFill>
          </p:spPr>
          <p:txBody>
            <a:bodyPr wrap="square" rtlCol="0">
              <a:spAutoFit/>
            </a:bodyPr>
            <a:lstStyle/>
            <a:p>
              <a:r>
                <a:rPr lang="en-US" dirty="0" smtClean="0"/>
                <a:t>      </a:t>
              </a:r>
              <a:r>
                <a:rPr lang="en-US" dirty="0" err="1" smtClean="0"/>
                <a:t>Recursos</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0-#ppt_w/2"/>
                                          </p:val>
                                        </p:tav>
                                        <p:tav tm="100000">
                                          <p:val>
                                            <p:strVal val="#ppt_x"/>
                                          </p:val>
                                        </p:tav>
                                      </p:tavLst>
                                    </p:anim>
                                    <p:anim calcmode="lin" valueType="num">
                                      <p:cBhvr additive="base">
                                        <p:cTn id="34"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1200" y="304800"/>
            <a:ext cx="5102359" cy="523220"/>
          </a:xfrm>
          <a:prstGeom prst="rect">
            <a:avLst/>
          </a:prstGeom>
          <a:solidFill>
            <a:srgbClr val="FFE38B"/>
          </a:solidFill>
        </p:spPr>
        <p:txBody>
          <a:bodyPr wrap="none">
            <a:spAutoFit/>
          </a:bodyPr>
          <a:lstStyle/>
          <a:p>
            <a:r>
              <a:rPr lang="en-US" sz="2800" b="1" dirty="0" err="1" smtClean="0">
                <a:solidFill>
                  <a:srgbClr val="002060"/>
                </a:solidFill>
              </a:rPr>
              <a:t>Nematodos</a:t>
            </a:r>
            <a:r>
              <a:rPr lang="en-US" sz="2800" b="1" dirty="0" smtClean="0">
                <a:solidFill>
                  <a:srgbClr val="002060"/>
                </a:solidFill>
              </a:rPr>
              <a:t> </a:t>
            </a:r>
            <a:r>
              <a:rPr lang="en-US" sz="2800" b="1" dirty="0" err="1" smtClean="0">
                <a:solidFill>
                  <a:srgbClr val="002060"/>
                </a:solidFill>
              </a:rPr>
              <a:t>como</a:t>
            </a:r>
            <a:r>
              <a:rPr lang="en-US" sz="2800" b="1" dirty="0" smtClean="0">
                <a:solidFill>
                  <a:srgbClr val="002060"/>
                </a:solidFill>
              </a:rPr>
              <a:t> </a:t>
            </a:r>
            <a:r>
              <a:rPr lang="en-US" sz="2800" b="1" dirty="0" err="1" smtClean="0">
                <a:solidFill>
                  <a:srgbClr val="002060"/>
                </a:solidFill>
              </a:rPr>
              <a:t>Bioindicadores</a:t>
            </a:r>
            <a:endParaRPr lang="en-US" sz="2800" b="1" dirty="0">
              <a:solidFill>
                <a:srgbClr val="002060"/>
              </a:solidFill>
            </a:endParaRPr>
          </a:p>
        </p:txBody>
      </p:sp>
      <p:sp>
        <p:nvSpPr>
          <p:cNvPr id="5" name="Rectangle 4"/>
          <p:cNvSpPr/>
          <p:nvPr/>
        </p:nvSpPr>
        <p:spPr>
          <a:xfrm>
            <a:off x="152400" y="1129129"/>
            <a:ext cx="8839200" cy="4585871"/>
          </a:xfrm>
          <a:prstGeom prst="rect">
            <a:avLst/>
          </a:prstGeom>
          <a:solidFill>
            <a:srgbClr val="FFE38B">
              <a:alpha val="75000"/>
            </a:srgbClr>
          </a:solidFill>
        </p:spPr>
        <p:txBody>
          <a:bodyPr wrap="square">
            <a:spAutoFit/>
          </a:bodyPr>
          <a:lstStyle/>
          <a:p>
            <a:pPr marL="285750" indent="-285750">
              <a:buFont typeface="Wingdings" panose="05000000000000000000" pitchFamily="2" charset="2"/>
              <a:buChar char="§"/>
            </a:pPr>
            <a:endParaRPr lang="en-US" dirty="0" smtClean="0"/>
          </a:p>
          <a:p>
            <a:pPr marL="285750" indent="-285750">
              <a:spcAft>
                <a:spcPts val="1200"/>
              </a:spcAft>
              <a:buFont typeface="Arial" panose="020B0604020202020204" pitchFamily="34" charset="0"/>
              <a:buChar char="•"/>
            </a:pPr>
            <a:r>
              <a:rPr lang="es-ES" dirty="0"/>
              <a:t>Abundancia, diversidad de forma y función, la distribución </a:t>
            </a:r>
            <a:endParaRPr lang="es-ES" dirty="0" smtClean="0"/>
          </a:p>
          <a:p>
            <a:pPr marL="285750" indent="-285750">
              <a:spcAft>
                <a:spcPts val="1200"/>
              </a:spcAft>
              <a:buFont typeface="Arial" panose="020B0604020202020204" pitchFamily="34" charset="0"/>
              <a:buChar char="•"/>
            </a:pPr>
            <a:r>
              <a:rPr lang="es-ES" dirty="0" smtClean="0"/>
              <a:t>El </a:t>
            </a:r>
            <a:r>
              <a:rPr lang="es-ES" dirty="0"/>
              <a:t>contacto directo con su microambiente acuático </a:t>
            </a:r>
            <a:endParaRPr lang="es-ES" dirty="0" smtClean="0"/>
          </a:p>
          <a:p>
            <a:pPr marL="285750" indent="-285750">
              <a:spcAft>
                <a:spcPts val="1200"/>
              </a:spcAft>
              <a:buFont typeface="Arial" panose="020B0604020202020204" pitchFamily="34" charset="0"/>
              <a:buChar char="•"/>
            </a:pPr>
            <a:r>
              <a:rPr lang="es-ES" dirty="0" smtClean="0"/>
              <a:t>Residentes </a:t>
            </a:r>
            <a:r>
              <a:rPr lang="es-ES" dirty="0"/>
              <a:t>relativamente permanentes; evaluaciones no complicada por afluencia o salida </a:t>
            </a:r>
            <a:endParaRPr lang="es-ES" dirty="0" smtClean="0"/>
          </a:p>
          <a:p>
            <a:pPr marL="285750" indent="-285750">
              <a:spcAft>
                <a:spcPts val="1200"/>
              </a:spcAft>
              <a:buFont typeface="Arial" panose="020B0604020202020204" pitchFamily="34" charset="0"/>
              <a:buChar char="•"/>
            </a:pPr>
            <a:r>
              <a:rPr lang="es-ES" dirty="0" smtClean="0"/>
              <a:t>Ocupar </a:t>
            </a:r>
            <a:r>
              <a:rPr lang="es-ES" dirty="0"/>
              <a:t>puestos clave en las redes tróficas del suelo, tanto como depredadores y presas </a:t>
            </a:r>
            <a:endParaRPr lang="es-ES" dirty="0" smtClean="0"/>
          </a:p>
          <a:p>
            <a:pPr marL="285750" indent="-285750">
              <a:spcAft>
                <a:spcPts val="1200"/>
              </a:spcAft>
              <a:buFont typeface="Arial" panose="020B0604020202020204" pitchFamily="34" charset="0"/>
              <a:buChar char="•"/>
            </a:pPr>
            <a:r>
              <a:rPr lang="es-ES" dirty="0" smtClean="0"/>
              <a:t>Procedimientos </a:t>
            </a:r>
            <a:r>
              <a:rPr lang="es-ES" dirty="0"/>
              <a:t>de muestreo estandarizados, extracción y evaluación </a:t>
            </a:r>
            <a:endParaRPr lang="es-ES" dirty="0" smtClean="0"/>
          </a:p>
          <a:p>
            <a:pPr marL="285750" indent="-285750">
              <a:spcAft>
                <a:spcPts val="1200"/>
              </a:spcAft>
              <a:buFont typeface="Arial" panose="020B0604020202020204" pitchFamily="34" charset="0"/>
              <a:buChar char="•"/>
            </a:pPr>
            <a:r>
              <a:rPr lang="es-ES" dirty="0" smtClean="0"/>
              <a:t>Fácilmente </a:t>
            </a:r>
            <a:r>
              <a:rPr lang="es-ES" dirty="0"/>
              <a:t>identificado por ambos métodos microscópicos y moleculares </a:t>
            </a:r>
            <a:endParaRPr lang="es-ES" dirty="0" smtClean="0"/>
          </a:p>
          <a:p>
            <a:pPr marL="285750" indent="-285750">
              <a:spcAft>
                <a:spcPts val="1200"/>
              </a:spcAft>
              <a:buFont typeface="Arial" panose="020B0604020202020204" pitchFamily="34" charset="0"/>
              <a:buChar char="•"/>
            </a:pPr>
            <a:r>
              <a:rPr lang="es-ES" dirty="0" smtClean="0"/>
              <a:t>Claro </a:t>
            </a:r>
            <a:r>
              <a:rPr lang="es-ES" dirty="0"/>
              <a:t>relación entre la estructura y la función </a:t>
            </a:r>
            <a:endParaRPr lang="es-ES" dirty="0" smtClean="0"/>
          </a:p>
          <a:p>
            <a:pPr marL="285750" indent="-285750">
              <a:spcAft>
                <a:spcPts val="1200"/>
              </a:spcAft>
              <a:buFont typeface="Arial" panose="020B0604020202020204" pitchFamily="34" charset="0"/>
              <a:buChar char="•"/>
            </a:pPr>
            <a:r>
              <a:rPr lang="es-ES" dirty="0" smtClean="0"/>
              <a:t>Alto </a:t>
            </a:r>
            <a:r>
              <a:rPr lang="es-ES" dirty="0"/>
              <a:t>valor intrínseco información por muestra con respecto a los canales de las corrientes de recursos, nivel de nutrientes, contaminantes del suelo, el estrés ambiental</a:t>
            </a:r>
          </a:p>
          <a:p>
            <a:r>
              <a:rPr lang="en-US" sz="1400" dirty="0" smtClean="0"/>
              <a:t>							Bongers </a:t>
            </a:r>
            <a:r>
              <a:rPr lang="en-US" sz="1400" dirty="0"/>
              <a:t>and Ferris, </a:t>
            </a:r>
            <a:r>
              <a:rPr lang="en-US" sz="1400" dirty="0" smtClean="0"/>
              <a:t>1999</a:t>
            </a:r>
            <a:endParaRPr lang="en-US" sz="1400" dirty="0"/>
          </a:p>
        </p:txBody>
      </p:sp>
    </p:spTree>
    <p:extLst>
      <p:ext uri="{BB962C8B-B14F-4D97-AF65-F5344CB8AC3E}">
        <p14:creationId xmlns:p14="http://schemas.microsoft.com/office/powerpoint/2010/main" val="2491802140"/>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3798</TotalTime>
  <Words>2439</Words>
  <Application>Microsoft Office PowerPoint</Application>
  <PresentationFormat>On-screen Show (4:3)</PresentationFormat>
  <Paragraphs>732</Paragraphs>
  <Slides>48</Slides>
  <Notes>13</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48</vt:i4>
      </vt:variant>
    </vt:vector>
  </HeadingPairs>
  <TitlesOfParts>
    <vt:vector size="52" baseType="lpstr">
      <vt:lpstr>Default Design</vt:lpstr>
      <vt:lpstr>Clip</vt:lpstr>
      <vt:lpstr>Chart</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Otra servicio ecosistema: Reglamento de las especies oportunistas</vt:lpstr>
      <vt:lpstr>PowerPoint Presentation</vt:lpstr>
      <vt:lpstr>Lo mismo papel, actores diferentes - efectos de sucesión</vt:lpstr>
      <vt:lpstr>PowerPoint Presentation</vt:lpstr>
      <vt:lpstr>PowerPoint Presentation</vt:lpstr>
      <vt:lpstr>Cascadas tróficas: presa amplificable y objectivo La competencia aparente hipótesis</vt:lpstr>
      <vt:lpstr>PowerPoint Presentation</vt:lpstr>
      <vt:lpstr>Cascadas tróficas: presa amplificable y objectivo – el modelo ampliado</vt:lpstr>
      <vt:lpstr>PowerPoint Presentation</vt:lpstr>
      <vt:lpstr>Serie de colonizadores y persistentes (cp)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Actividad Metabólica</vt:lpstr>
      <vt:lpstr>PowerPoint Presentation</vt:lpstr>
      <vt:lpstr>PowerPoint Presentation</vt:lpstr>
      <vt:lpstr>PowerPoint Presentation</vt:lpstr>
      <vt:lpstr>PowerPoint Presentation</vt:lpstr>
      <vt:lpstr>PowerPoint Presentation</vt:lpstr>
    </vt:vector>
  </TitlesOfParts>
  <Company>University of California, Davis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Nematology 100</dc:title>
  <dc:creator>hferris</dc:creator>
  <cp:lastModifiedBy>Howard Ferris</cp:lastModifiedBy>
  <cp:revision>220</cp:revision>
  <dcterms:created xsi:type="dcterms:W3CDTF">2004-10-06T00:58:24Z</dcterms:created>
  <dcterms:modified xsi:type="dcterms:W3CDTF">2015-06-24T19:25:05Z</dcterms:modified>
</cp:coreProperties>
</file>