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510" r:id="rId3"/>
    <p:sldId id="494" r:id="rId4"/>
    <p:sldId id="495" r:id="rId5"/>
    <p:sldId id="496" r:id="rId6"/>
    <p:sldId id="497" r:id="rId7"/>
    <p:sldId id="498" r:id="rId8"/>
    <p:sldId id="445" r:id="rId9"/>
    <p:sldId id="499" r:id="rId10"/>
    <p:sldId id="500" r:id="rId11"/>
    <p:sldId id="501" r:id="rId12"/>
    <p:sldId id="446" r:id="rId13"/>
    <p:sldId id="447" r:id="rId14"/>
    <p:sldId id="448" r:id="rId15"/>
    <p:sldId id="450" r:id="rId16"/>
    <p:sldId id="502" r:id="rId17"/>
    <p:sldId id="503" r:id="rId18"/>
    <p:sldId id="504" r:id="rId19"/>
    <p:sldId id="505" r:id="rId20"/>
    <p:sldId id="506" r:id="rId21"/>
    <p:sldId id="451" r:id="rId22"/>
    <p:sldId id="507" r:id="rId23"/>
    <p:sldId id="408" r:id="rId24"/>
    <p:sldId id="412" r:id="rId25"/>
    <p:sldId id="36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E7BF"/>
    <a:srgbClr val="FFFF66"/>
    <a:srgbClr val="B2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556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1D4A-95C9-40B3-872E-041E0FDB8A9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9A67-4457-4C38-9ED5-8FDEC61A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Ecology/foodwebs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lpnemweb.ucdavis.edu/nemaplex/Mangmnt/Biologic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30 min talk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Interactions: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affect other organisms, other organisms affect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plants – plants provide food for nematodes.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bacteria, nematodes farm bacteria – in soil, insects,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bacteria feed nematodes, bacteria kill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fungi and are fed upon by fungi.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protozoa and microarthropods, tardigrades, mites,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collembola and are fed upon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What are the ecosystem effects (effects on functions)?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Enrichment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Movement of and to resources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cycling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movement and sequestration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Effects on services?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Antagonists of nematodes occur in many groups of organisms that are components of the </a:t>
            </a:r>
            <a:r>
              <a:rPr lang="en-US" sz="1100" smtClean="0">
                <a:hlinkClick r:id="rId3" action="ppaction://hlinkfile"/>
              </a:rPr>
              <a:t>soil food web</a:t>
            </a:r>
            <a:r>
              <a:rPr lang="en-US" sz="1100" smtClean="0"/>
              <a:t>. 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The interactions of many soil organisms results in biological buffering or regulation of the nematode population through the mechanisms of </a:t>
            </a:r>
            <a:r>
              <a:rPr lang="en-US" sz="1100" i="1" smtClean="0">
                <a:hlinkClick r:id="rId4" action="ppaction://hlinkfile"/>
              </a:rPr>
              <a:t>Exploitation</a:t>
            </a:r>
            <a:r>
              <a:rPr lang="en-US" sz="1100" smtClean="0"/>
              <a:t>, </a:t>
            </a:r>
            <a:r>
              <a:rPr lang="en-US" sz="1100" i="1" smtClean="0">
                <a:hlinkClick r:id="rId4" action="ppaction://hlinkfile"/>
              </a:rPr>
              <a:t>Competition</a:t>
            </a:r>
            <a:r>
              <a:rPr lang="en-US" sz="1100" smtClean="0"/>
              <a:t>, and </a:t>
            </a:r>
            <a:r>
              <a:rPr lang="en-US" sz="1100" i="1" smtClean="0">
                <a:hlinkClick r:id="rId4" action="ppaction://hlinkfile"/>
              </a:rPr>
              <a:t>Antibiosis</a:t>
            </a:r>
            <a:endParaRPr lang="en-US" sz="1100" smtClean="0"/>
          </a:p>
          <a:p>
            <a:pPr>
              <a:lnSpc>
                <a:spcPct val="80000"/>
              </a:lnSpc>
            </a:pPr>
            <a:endParaRPr lang="en-US" sz="1100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35B75-5787-4119-985E-1A843CBD11AC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06D13-6BF6-44C3-8BE8-4C50FAB08A8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3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436A7-84C2-49F3-B7DA-1ECF7E0A59A1}" type="slidenum">
              <a:rPr lang="en-US"/>
              <a:pPr/>
              <a:t>22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The soil food web provides essential services in sustainable farming systems.</a:t>
            </a:r>
          </a:p>
          <a:p>
            <a:endParaRPr lang="en-US"/>
          </a:p>
          <a:p>
            <a:r>
              <a:rPr lang="en-US"/>
              <a:t>The successful farm manager worries about producing a cover crop, supplying compost, providing mulches.  All these provide resources to fuel the soil food web so that it can provide its essential services.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5DC7-CA3E-469F-A247-519B3E7F4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E3D6-8C65-4CA4-A731-48C20C92E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D540-3E32-40FA-BE4F-BE167D54E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335A-98AF-4BEB-AD5F-867F48B2A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9BB7-FD40-4509-A1A8-44D525F19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673B5-9637-4E2D-B7D2-CD1131DD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6274-6CE9-4F03-AFAC-D30D72BD6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1333-E1AC-4146-90B6-128598F36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2932-4840-43DE-8FA7-020D734A6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8ADB-0ED2-4891-89BD-4C3ED19A7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07B8-B9CA-48C6-99CF-76FC6B82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4D2FF-93D2-4DE4-81E6-2D8FD92954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Indices.xlsx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.rstudio.com/bsierieb/ninja/" TargetMode="External"/><Relationship Id="rId2" Type="http://schemas.openxmlformats.org/officeDocument/2006/relationships/hyperlink" Target="Faunal%20analysis%20Family%20Table.xlsx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oup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0" y="11430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00" y="1097340"/>
            <a:ext cx="6019800" cy="175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Berlin Sans FB Demi"/>
                <a:ea typeface="Times New Roman"/>
                <a:cs typeface="Times New Roman"/>
              </a:rPr>
              <a:t>Ecología de Nematodos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Berlin Sans FB Demi"/>
                <a:ea typeface="Times New Roman"/>
                <a:cs typeface="Times New Roman"/>
              </a:rPr>
              <a:t> y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200" b="1">
                <a:latin typeface="Berlin Sans FB Demi"/>
                <a:ea typeface="Times New Roman"/>
                <a:cs typeface="Times New Roman"/>
              </a:rPr>
              <a:t>Salud de Suelo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224" y="3200400"/>
            <a:ext cx="7163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Clase</a:t>
            </a:r>
            <a:r>
              <a:rPr lang="en-US" sz="2800" dirty="0" smtClean="0"/>
              <a:t> 4</a:t>
            </a:r>
          </a:p>
          <a:p>
            <a:pPr algn="ctr"/>
            <a:r>
              <a:rPr lang="en-US" sz="2800" dirty="0" err="1" smtClean="0"/>
              <a:t>Bioindicadores</a:t>
            </a:r>
            <a:r>
              <a:rPr lang="en-US" sz="2800" dirty="0" smtClean="0"/>
              <a:t>, An</a:t>
            </a:r>
            <a:r>
              <a:rPr lang="es-ES" sz="2800" dirty="0" smtClean="0"/>
              <a:t>á</a:t>
            </a:r>
            <a:r>
              <a:rPr lang="en-US" sz="2800" dirty="0" err="1" smtClean="0"/>
              <a:t>lisis</a:t>
            </a:r>
            <a:r>
              <a:rPr lang="en-US" sz="2800" dirty="0" smtClean="0"/>
              <a:t> Faunal y </a:t>
            </a:r>
            <a:r>
              <a:rPr lang="en-US" sz="2800" dirty="0" err="1" smtClean="0"/>
              <a:t>Nemaplex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99117" y="4800600"/>
            <a:ext cx="31309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Howard </a:t>
            </a:r>
            <a:r>
              <a:rPr lang="en-US" sz="2400" dirty="0" smtClean="0"/>
              <a:t>Ferris</a:t>
            </a:r>
          </a:p>
          <a:p>
            <a:r>
              <a:rPr lang="en-US" sz="2400" dirty="0" smtClean="0"/>
              <a:t>Ignacio Cid del Prado</a:t>
            </a:r>
            <a:endParaRPr lang="en-US" sz="2400" dirty="0"/>
          </a:p>
          <a:p>
            <a:r>
              <a:rPr lang="en-US" sz="2400" dirty="0" smtClean="0"/>
              <a:t>Alejandro Esquivel</a:t>
            </a:r>
          </a:p>
          <a:p>
            <a:r>
              <a:rPr lang="en-US" sz="2400" dirty="0" smtClean="0"/>
              <a:t>Walter Peraza</a:t>
            </a:r>
          </a:p>
          <a:p>
            <a:r>
              <a:rPr lang="en-US" sz="2400" dirty="0"/>
              <a:t>Gabriela </a:t>
            </a:r>
            <a:r>
              <a:rPr lang="en-US" sz="2400" dirty="0" smtClean="0"/>
              <a:t>Soto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93531"/>
              </p:ext>
            </p:extLst>
          </p:nvPr>
        </p:nvGraphicFramePr>
        <p:xfrm>
          <a:off x="152400" y="1075723"/>
          <a:ext cx="8839199" cy="1801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</a:tblGrid>
              <a:tr h="45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0000"/>
                    </a:solidFill>
                  </a:tcPr>
                </a:tc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Cruz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Mesor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Panag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Rhab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A’boid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Acrob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Ceph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Monh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Plect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Wilso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Aphel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Aphoi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Dityl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Filen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Achro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Dipht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Alaim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Tylol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0000"/>
                    </a:solidFill>
                  </a:tcPr>
                </a:tc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0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  <a:endParaRPr lang="en-US" sz="1200" b="1" dirty="0"/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464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9947" y="632407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Abundancia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individuos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886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Diversidad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Especies</a:t>
            </a:r>
            <a:r>
              <a:rPr lang="en-US" sz="1600" b="1" dirty="0" smtClean="0"/>
              <a:t> Total  = 6.8</a:t>
            </a:r>
            <a:r>
              <a:rPr lang="en-US" sz="1600" dirty="0" smtClean="0"/>
              <a:t>	(</a:t>
            </a:r>
            <a:r>
              <a:rPr lang="es-ES" sz="1600" dirty="0"/>
              <a:t>número efectivo de </a:t>
            </a:r>
            <a:r>
              <a:rPr lang="es-ES" sz="1600" dirty="0" smtClean="0"/>
              <a:t>especies)</a:t>
            </a:r>
            <a:endParaRPr lang="es-ES" sz="1600" dirty="0"/>
          </a:p>
          <a:p>
            <a:endParaRPr lang="en-US" sz="1600" dirty="0"/>
          </a:p>
          <a:p>
            <a:r>
              <a:rPr lang="en-US" sz="1600" b="1" dirty="0" err="1"/>
              <a:t>Diversidad</a:t>
            </a:r>
            <a:r>
              <a:rPr lang="en-US" sz="1600" b="1" dirty="0"/>
              <a:t> de </a:t>
            </a:r>
            <a:r>
              <a:rPr lang="en-US" sz="1600" b="1" dirty="0" err="1"/>
              <a:t>Especies</a:t>
            </a:r>
            <a:r>
              <a:rPr lang="en-US" sz="1600" b="1" dirty="0"/>
              <a:t> </a:t>
            </a:r>
            <a:r>
              <a:rPr lang="en-US" sz="1600" b="1" dirty="0" err="1" smtClean="0"/>
              <a:t>dentro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Gremios</a:t>
            </a:r>
            <a:r>
              <a:rPr lang="en-US" sz="1600" b="1" dirty="0" smtClean="0"/>
              <a:t> </a:t>
            </a:r>
            <a:r>
              <a:rPr lang="en-US" sz="1600" b="1" dirty="0"/>
              <a:t>= </a:t>
            </a:r>
            <a:r>
              <a:rPr lang="en-US" sz="1600" b="1" dirty="0" smtClean="0"/>
              <a:t>2.7</a:t>
            </a:r>
          </a:p>
          <a:p>
            <a:endParaRPr lang="en-US" sz="1600" dirty="0"/>
          </a:p>
          <a:p>
            <a:r>
              <a:rPr lang="en-US" sz="1600" b="1" dirty="0" err="1" smtClean="0"/>
              <a:t>Diversidad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Gremios</a:t>
            </a:r>
            <a:r>
              <a:rPr lang="en-US" sz="1600" b="1" dirty="0" smtClean="0"/>
              <a:t> = 2.5  </a:t>
            </a:r>
            <a:r>
              <a:rPr lang="en-US" sz="1600" dirty="0" smtClean="0"/>
              <a:t>	</a:t>
            </a:r>
            <a:r>
              <a:rPr lang="en-US" sz="1600" dirty="0"/>
              <a:t>(</a:t>
            </a:r>
            <a:r>
              <a:rPr lang="es-ES" sz="1600" dirty="0"/>
              <a:t>número efectivo de </a:t>
            </a:r>
            <a:r>
              <a:rPr lang="es-ES" sz="1600" dirty="0" smtClean="0"/>
              <a:t>gremios)</a:t>
            </a:r>
            <a:endParaRPr lang="es-E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7479"/>
            <a:ext cx="7880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Una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Clase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Funcional</a:t>
            </a:r>
            <a:r>
              <a:rPr lang="en-US" sz="1600" b="1" dirty="0" smtClean="0"/>
              <a:t>:   </a:t>
            </a:r>
            <a:r>
              <a:rPr lang="en-US" sz="1600" b="1" dirty="0" err="1" smtClean="0"/>
              <a:t>Gremios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Nematodos</a:t>
            </a:r>
            <a:r>
              <a:rPr lang="en-US" sz="1600" b="1" dirty="0" smtClean="0"/>
              <a:t> en Canales de </a:t>
            </a:r>
            <a:r>
              <a:rPr lang="es-ES" sz="1600" b="1" dirty="0" smtClean="0"/>
              <a:t>Descomposición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270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5006"/>
              </p:ext>
            </p:extLst>
          </p:nvPr>
        </p:nvGraphicFramePr>
        <p:xfrm>
          <a:off x="228601" y="1075723"/>
          <a:ext cx="8839199" cy="2349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  <a:gridCol w="465221"/>
              </a:tblGrid>
              <a:tr h="457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0000"/>
                    </a:solidFill>
                  </a:tcPr>
                </a:tc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Cruz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Mesor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Panag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Rhab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A’boid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Acrob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Ceph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Monh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Plect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Wilso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Aphel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Aphoi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Dityl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Filen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Achro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Dipht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Alaim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1" u="none" strike="noStrike" dirty="0" err="1">
                          <a:effectLst/>
                          <a:latin typeface="+mn-lt"/>
                        </a:rPr>
                        <a:t>Tylol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0000"/>
                    </a:solidFill>
                  </a:tcPr>
                </a:tc>
              </a:tr>
              <a:tr h="39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0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  <a:endParaRPr lang="en-US" sz="1200" b="1" dirty="0"/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6429" marR="6429" marT="642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464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0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accent3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pattFill prst="ltDnDiag">
                      <a:fgClr>
                        <a:schemeClr val="bg2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" marR="6429" marT="6429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641121"/>
            <a:ext cx="2872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Abundancia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como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Biomasa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313872"/>
            <a:ext cx="75504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Diversidad</a:t>
            </a:r>
            <a:r>
              <a:rPr lang="en-US" sz="1600" b="1" dirty="0"/>
              <a:t> de </a:t>
            </a:r>
            <a:r>
              <a:rPr lang="en-US" sz="1600" b="1" dirty="0" err="1"/>
              <a:t>Especies</a:t>
            </a:r>
            <a:r>
              <a:rPr lang="en-US" sz="1600" b="1" dirty="0"/>
              <a:t> Total = </a:t>
            </a:r>
            <a:r>
              <a:rPr lang="en-US" sz="1600" b="1" dirty="0" smtClean="0"/>
              <a:t>2.3	</a:t>
            </a:r>
            <a:r>
              <a:rPr lang="en-US" sz="1600" dirty="0" smtClean="0"/>
              <a:t>	</a:t>
            </a:r>
            <a:r>
              <a:rPr lang="en-US" sz="1600" dirty="0"/>
              <a:t>(</a:t>
            </a:r>
            <a:r>
              <a:rPr lang="es-ES" sz="1600" dirty="0"/>
              <a:t>número efectivo de especies)</a:t>
            </a:r>
          </a:p>
          <a:p>
            <a:endParaRPr lang="en-US" sz="1600" dirty="0"/>
          </a:p>
          <a:p>
            <a:r>
              <a:rPr lang="en-US" sz="1600" b="1" dirty="0" err="1"/>
              <a:t>Diversidad</a:t>
            </a:r>
            <a:r>
              <a:rPr lang="en-US" sz="1600" b="1" dirty="0"/>
              <a:t> de </a:t>
            </a:r>
            <a:r>
              <a:rPr lang="en-US" sz="1600" b="1" dirty="0" err="1"/>
              <a:t>Especies</a:t>
            </a:r>
            <a:r>
              <a:rPr lang="en-US" sz="1600" b="1" dirty="0"/>
              <a:t> </a:t>
            </a:r>
            <a:r>
              <a:rPr lang="en-US" sz="1600" b="1" dirty="0" err="1"/>
              <a:t>dentro</a:t>
            </a:r>
            <a:r>
              <a:rPr lang="en-US" sz="1600" b="1" dirty="0"/>
              <a:t> </a:t>
            </a:r>
            <a:r>
              <a:rPr lang="en-US" sz="1600" b="1" dirty="0" err="1"/>
              <a:t>Gremios</a:t>
            </a:r>
            <a:r>
              <a:rPr lang="en-US" sz="1600" b="1" dirty="0"/>
              <a:t> = </a:t>
            </a:r>
            <a:r>
              <a:rPr lang="en-US" sz="1600" b="1" dirty="0" smtClean="0"/>
              <a:t>2.1</a:t>
            </a:r>
          </a:p>
          <a:p>
            <a:endParaRPr lang="en-US" sz="1600" dirty="0"/>
          </a:p>
          <a:p>
            <a:r>
              <a:rPr lang="en-US" sz="1600" b="1" dirty="0" err="1"/>
              <a:t>Diversidad</a:t>
            </a:r>
            <a:r>
              <a:rPr lang="en-US" sz="1600" b="1" dirty="0"/>
              <a:t> de </a:t>
            </a:r>
            <a:r>
              <a:rPr lang="en-US" sz="1600" b="1" dirty="0" err="1"/>
              <a:t>Gremios</a:t>
            </a:r>
            <a:r>
              <a:rPr lang="en-US" sz="1600" b="1" dirty="0"/>
              <a:t> = </a:t>
            </a:r>
            <a:r>
              <a:rPr lang="en-US" sz="1600" b="1" dirty="0" smtClean="0"/>
              <a:t>1.1  </a:t>
            </a:r>
            <a:r>
              <a:rPr lang="en-US" sz="1600" dirty="0" smtClean="0"/>
              <a:t>		</a:t>
            </a:r>
            <a:r>
              <a:rPr lang="en-US" sz="1600" dirty="0"/>
              <a:t>(</a:t>
            </a:r>
            <a:r>
              <a:rPr lang="es-ES" sz="1600" dirty="0"/>
              <a:t>número efectivo de gremios)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7479"/>
            <a:ext cx="7880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Una</a:t>
            </a:r>
            <a:r>
              <a:rPr lang="en-US" sz="1600" b="1" dirty="0"/>
              <a:t> </a:t>
            </a:r>
            <a:r>
              <a:rPr lang="en-US" sz="1600" b="1" dirty="0" err="1"/>
              <a:t>Clase</a:t>
            </a:r>
            <a:r>
              <a:rPr lang="en-US" sz="1600" b="1" dirty="0"/>
              <a:t> </a:t>
            </a:r>
            <a:r>
              <a:rPr lang="en-US" sz="1600" b="1" dirty="0" err="1"/>
              <a:t>Funcional</a:t>
            </a:r>
            <a:r>
              <a:rPr lang="en-US" sz="1600" b="1" dirty="0"/>
              <a:t>:   </a:t>
            </a:r>
            <a:r>
              <a:rPr lang="en-US" sz="1600" b="1" dirty="0" err="1"/>
              <a:t>Gremios</a:t>
            </a:r>
            <a:r>
              <a:rPr lang="en-US" sz="1600" b="1" dirty="0"/>
              <a:t> de </a:t>
            </a:r>
            <a:r>
              <a:rPr lang="en-US" sz="1600" b="1" dirty="0" err="1"/>
              <a:t>Nematodos</a:t>
            </a:r>
            <a:r>
              <a:rPr lang="en-US" sz="1600" b="1" dirty="0"/>
              <a:t> en Canales de </a:t>
            </a:r>
            <a:r>
              <a:rPr lang="es-ES" sz="1600" b="1" dirty="0"/>
              <a:t>Descomposición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9050" y="24384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9050" y="29908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" y="3318391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735 species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304800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764 species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3400" y="533400"/>
            <a:ext cx="4797724" cy="1107996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FF0000"/>
                </a:solidFill>
              </a:rPr>
              <a:t>Diversity based on abundance</a:t>
            </a:r>
          </a:p>
          <a:p>
            <a:pPr eaLnBrk="0" hangingPunct="0"/>
            <a:r>
              <a:rPr lang="en-US" sz="2200" b="1" dirty="0" smtClean="0">
                <a:solidFill>
                  <a:srgbClr val="FF0000"/>
                </a:solidFill>
              </a:rPr>
              <a:t>measured as numbers of individuals</a:t>
            </a:r>
          </a:p>
          <a:p>
            <a:pPr eaLnBrk="0" hangingPunct="0"/>
            <a:r>
              <a:rPr lang="en-US" sz="2200" b="1" dirty="0" smtClean="0">
                <a:solidFill>
                  <a:srgbClr val="FF0000"/>
                </a:solidFill>
              </a:rPr>
              <a:t>or as metabolic footprint of individuals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448" y="4772423"/>
            <a:ext cx="1011880" cy="37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q&lt;&gt;1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448" y="5820265"/>
            <a:ext cx="859466" cy="37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q=1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57088" y="5562600"/>
                <a:ext cx="2605713" cy="894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BR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</m:sPre>
                      <m:r>
                        <a:rPr lang="pt-BR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88" y="5562600"/>
                <a:ext cx="2605713" cy="8945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7088" y="4361436"/>
                <a:ext cx="2530180" cy="1201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BR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</m:sPre>
                      <m:r>
                        <a:rPr lang="pt-BR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1/</m:t>
                      </m:r>
                      <m:rad>
                        <m:ra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g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88" y="4361436"/>
                <a:ext cx="2530180" cy="12011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4448" y="4013716"/>
            <a:ext cx="192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Diversity (</a:t>
            </a:r>
            <a:r>
              <a:rPr lang="en-US" i="1" baseline="30000" dirty="0" err="1" smtClean="0"/>
              <a:t>q</a:t>
            </a:r>
            <a:r>
              <a:rPr lang="en-US" i="1" dirty="0" err="1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372" y="4014787"/>
            <a:ext cx="3552896" cy="24423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236" y="3999008"/>
            <a:ext cx="4575612" cy="2462213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200" b="1" dirty="0" smtClean="0">
              <a:solidFill>
                <a:srgbClr val="FF0000"/>
              </a:solidFill>
            </a:endParaRPr>
          </a:p>
          <a:p>
            <a:pPr eaLnBrk="0" hangingPunct="0"/>
            <a:endParaRPr lang="en-US" sz="2200" b="1" dirty="0">
              <a:solidFill>
                <a:srgbClr val="FF0000"/>
              </a:solidFill>
            </a:endParaRPr>
          </a:p>
          <a:p>
            <a:pPr eaLnBrk="0" hangingPunct="0"/>
            <a:r>
              <a:rPr lang="en-US" sz="2200" b="1" dirty="0" smtClean="0">
                <a:solidFill>
                  <a:srgbClr val="FF0000"/>
                </a:solidFill>
              </a:rPr>
              <a:t>So, how should we be evaluating</a:t>
            </a:r>
          </a:p>
          <a:p>
            <a:pPr eaLnBrk="0" hangingPunct="0"/>
            <a:r>
              <a:rPr lang="en-US" sz="2200" b="1" dirty="0" smtClean="0">
                <a:solidFill>
                  <a:srgbClr val="FF0000"/>
                </a:solidFill>
              </a:rPr>
              <a:t>the diversity within functional classes</a:t>
            </a:r>
          </a:p>
          <a:p>
            <a:pPr eaLnBrk="0" hangingPunct="0"/>
            <a:r>
              <a:rPr lang="en-US" sz="2200" b="1" dirty="0" smtClean="0">
                <a:solidFill>
                  <a:srgbClr val="FF0000"/>
                </a:solidFill>
              </a:rPr>
              <a:t>or trophic groups?</a:t>
            </a:r>
          </a:p>
          <a:p>
            <a:pPr eaLnBrk="0" hangingPunct="0"/>
            <a:endParaRPr lang="en-US" sz="2200" b="1" dirty="0">
              <a:solidFill>
                <a:srgbClr val="FF0000"/>
              </a:solidFill>
            </a:endParaRPr>
          </a:p>
          <a:p>
            <a:pPr eaLnBrk="0" hangingPunct="0"/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36" y="43934"/>
            <a:ext cx="20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Measuring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50" y="685800"/>
            <a:ext cx="1544953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4" y="2501774"/>
            <a:ext cx="3048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660985"/>
            <a:ext cx="4096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Effective Number of Species in Functional Class = 2.04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108377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Biomass of Functional Class = 1000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714999"/>
            <a:ext cx="273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Diversity-weighted Biomass = 2040</a:t>
            </a:r>
            <a:endParaRPr lang="en-US" sz="1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01774"/>
            <a:ext cx="3048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94773" y="4648200"/>
            <a:ext cx="4005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Effective Number of Species in Functional Class = 7.0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94773" y="5095592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Biomass of Functional Class = 1000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94773" y="5702214"/>
            <a:ext cx="273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Diversity-weighted Biomass = 7030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18348"/>
            <a:ext cx="869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Relationship Between Magnitude of the Function and the Diversity and Biomass of the Functional Class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3119" y="6400800"/>
            <a:ext cx="499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 this a good measure of the magnitude of the function?</a:t>
            </a:r>
            <a:endParaRPr lang="en-US" sz="1600" dirty="0"/>
          </a:p>
        </p:txBody>
      </p:sp>
      <p:cxnSp>
        <p:nvCxnSpPr>
          <p:cNvPr id="9" name="Straight Arrow Connector 8"/>
          <p:cNvCxnSpPr>
            <a:stCxn id="14" idx="0"/>
          </p:cNvCxnSpPr>
          <p:nvPr/>
        </p:nvCxnSpPr>
        <p:spPr>
          <a:xfrm flipH="1" flipV="1">
            <a:off x="2887059" y="6009991"/>
            <a:ext cx="1513251" cy="390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4400310" y="6009991"/>
            <a:ext cx="1390890" cy="390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24200" y="2061928"/>
            <a:ext cx="598852" cy="434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56099" y="2061928"/>
            <a:ext cx="635101" cy="434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14539" y="4113292"/>
            <a:ext cx="0" cy="547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34200" y="4114800"/>
            <a:ext cx="0" cy="547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715760"/>
            <a:ext cx="853129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2" name="Picture 7" descr="aphelench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4" y="1345216"/>
            <a:ext cx="914400" cy="635984"/>
          </a:xfrm>
          <a:prstGeom prst="rect">
            <a:avLst/>
          </a:prstGeom>
          <a:noFill/>
        </p:spPr>
      </p:pic>
      <p:pic>
        <p:nvPicPr>
          <p:cNvPr id="34" name="Picture 9" descr="Teratocephalus"/>
          <p:cNvPicPr>
            <a:picLocks noChangeAspect="1" noChangeArrowheads="1"/>
          </p:cNvPicPr>
          <p:nvPr/>
        </p:nvPicPr>
        <p:blipFill rotWithShape="1">
          <a:blip r:embed="rId8" cstate="print"/>
          <a:srcRect l="5632" r="6172" b="9496"/>
          <a:stretch/>
        </p:blipFill>
        <p:spPr bwMode="auto">
          <a:xfrm>
            <a:off x="1076822" y="673661"/>
            <a:ext cx="695420" cy="731520"/>
          </a:xfrm>
          <a:prstGeom prst="rect">
            <a:avLst/>
          </a:prstGeom>
          <a:noFill/>
        </p:spPr>
      </p:pic>
      <p:pic>
        <p:nvPicPr>
          <p:cNvPr id="36" name="Picture 11" descr="diplosc1"/>
          <p:cNvPicPr>
            <a:picLocks noChangeAspect="1" noChangeArrowheads="1"/>
          </p:cNvPicPr>
          <p:nvPr/>
        </p:nvPicPr>
        <p:blipFill>
          <a:blip r:embed="rId9" cstate="print"/>
          <a:srcRect r="10707"/>
          <a:stretch>
            <a:fillRect/>
          </a:stretch>
        </p:blipFill>
        <p:spPr bwMode="auto">
          <a:xfrm>
            <a:off x="1102295" y="1249680"/>
            <a:ext cx="834868" cy="731520"/>
          </a:xfrm>
          <a:prstGeom prst="rect">
            <a:avLst/>
          </a:prstGeom>
          <a:noFill/>
        </p:spPr>
      </p:pic>
      <p:pic>
        <p:nvPicPr>
          <p:cNvPr id="33" name="Picture 8" descr="cruz"/>
          <p:cNvPicPr>
            <a:picLocks noChangeAspect="1" noChangeArrowheads="1"/>
          </p:cNvPicPr>
          <p:nvPr/>
        </p:nvPicPr>
        <p:blipFill>
          <a:blip r:embed="rId10" cstate="print"/>
          <a:srcRect t="3149" b="15918"/>
          <a:stretch>
            <a:fillRect/>
          </a:stretch>
        </p:blipFill>
        <p:spPr bwMode="auto">
          <a:xfrm>
            <a:off x="1772242" y="748808"/>
            <a:ext cx="677395" cy="914400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15" y="807200"/>
            <a:ext cx="2109282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3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9526" y="152400"/>
            <a:ext cx="8936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Comparison of Organic and Conventional Banana Production </a:t>
            </a:r>
            <a:r>
              <a:rPr lang="en-US" altLang="en-US" dirty="0"/>
              <a:t>S</a:t>
            </a:r>
            <a:r>
              <a:rPr lang="en-US" altLang="en-US" dirty="0" smtClean="0"/>
              <a:t>ystems: Costa </a:t>
            </a:r>
            <a:r>
              <a:rPr lang="en-US" altLang="en-US" dirty="0"/>
              <a:t>Rica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709194"/>
            <a:ext cx="4572000" cy="26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3886200"/>
            <a:ext cx="4114800" cy="248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712" y="3362325"/>
            <a:ext cx="8832851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9" descr="DSCN004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9037" y="6191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DSC092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191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6" cstate="print"/>
          <a:srcRect r="51852"/>
          <a:stretch>
            <a:fillRect/>
          </a:stretch>
        </p:blipFill>
        <p:spPr>
          <a:xfrm>
            <a:off x="6019800" y="3726692"/>
            <a:ext cx="1981200" cy="3015113"/>
          </a:xfrm>
          <a:prstGeom prst="rect">
            <a:avLst/>
          </a:prstGeom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588318"/>
            <a:ext cx="4114800" cy="3015113"/>
          </a:xfrm>
          <a:prstGeom prst="rect">
            <a:avLst/>
          </a:prstGeom>
        </p:spPr>
      </p:pic>
      <p:pic>
        <p:nvPicPr>
          <p:cNvPr id="22" name="Picture 4" descr="DSC0921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257" y="3440745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724400" y="3733800"/>
            <a:ext cx="4114800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Management </a:t>
            </a:r>
            <a:r>
              <a:rPr lang="en-US" dirty="0"/>
              <a:t>practices in industrialized agriculture result in:</a:t>
            </a:r>
          </a:p>
          <a:p>
            <a:pPr marL="342900" indent="-342900"/>
            <a:endParaRPr lang="en-US" sz="1200" dirty="0"/>
          </a:p>
          <a:p>
            <a:pPr marL="342900" indent="-342900"/>
            <a:r>
              <a:rPr lang="en-US" dirty="0"/>
              <a:t>	</a:t>
            </a:r>
            <a:r>
              <a:rPr lang="en-US" dirty="0" smtClean="0"/>
              <a:t>Soil food </a:t>
            </a:r>
            <a:r>
              <a:rPr lang="en-US" dirty="0"/>
              <a:t>web </a:t>
            </a:r>
            <a:r>
              <a:rPr lang="en-US" dirty="0" smtClean="0"/>
              <a:t>simplification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	Reduction </a:t>
            </a:r>
            <a:r>
              <a:rPr lang="en-US" dirty="0"/>
              <a:t>in higher trophic </a:t>
            </a:r>
            <a:r>
              <a:rPr lang="en-US" dirty="0" smtClean="0"/>
              <a:t>levels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	Reduction of species diversity</a:t>
            </a:r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18"/>
          <p:cNvGrpSpPr>
            <a:grpSpLocks/>
          </p:cNvGrpSpPr>
          <p:nvPr/>
        </p:nvGrpSpPr>
        <p:grpSpPr bwMode="auto">
          <a:xfrm>
            <a:off x="1828800" y="381000"/>
            <a:ext cx="6477000" cy="6045200"/>
            <a:chOff x="1152" y="240"/>
            <a:chExt cx="4080" cy="3808"/>
          </a:xfrm>
        </p:grpSpPr>
        <p:pic>
          <p:nvPicPr>
            <p:cNvPr id="4115" name="Picture 4" descr="Fig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40"/>
              <a:ext cx="3984" cy="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Rectangle 13"/>
            <p:cNvSpPr>
              <a:spLocks noChangeArrowheads="1"/>
            </p:cNvSpPr>
            <p:nvPr/>
          </p:nvSpPr>
          <p:spPr bwMode="auto">
            <a:xfrm>
              <a:off x="2247" y="259"/>
              <a:ext cx="1382" cy="6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7" name="Rectangle 14"/>
            <p:cNvSpPr>
              <a:spLocks noChangeArrowheads="1"/>
            </p:cNvSpPr>
            <p:nvPr/>
          </p:nvSpPr>
          <p:spPr bwMode="auto">
            <a:xfrm>
              <a:off x="2304" y="778"/>
              <a:ext cx="1152" cy="6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8" name="Text Box 15"/>
            <p:cNvSpPr txBox="1">
              <a:spLocks noChangeArrowheads="1"/>
            </p:cNvSpPr>
            <p:nvPr/>
          </p:nvSpPr>
          <p:spPr bwMode="auto">
            <a:xfrm>
              <a:off x="2304" y="374"/>
              <a:ext cx="1094" cy="9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 sz="14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Consistent N-yield over 75 years without input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 sz="14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N-yield similar to that of high input wheat</a:t>
              </a:r>
            </a:p>
          </p:txBody>
        </p:sp>
        <p:sp>
          <p:nvSpPr>
            <p:cNvPr id="4119" name="Rectangle 17"/>
            <p:cNvSpPr>
              <a:spLocks noChangeArrowheads="1"/>
            </p:cNvSpPr>
            <p:nvPr/>
          </p:nvSpPr>
          <p:spPr bwMode="auto">
            <a:xfrm>
              <a:off x="1152" y="547"/>
              <a:ext cx="1094" cy="1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" y="2971800"/>
            <a:ext cx="2735263" cy="3505200"/>
            <a:chOff x="192" y="1872"/>
            <a:chExt cx="1723" cy="2208"/>
          </a:xfrm>
        </p:grpSpPr>
        <p:pic>
          <p:nvPicPr>
            <p:cNvPr id="411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78" r="1500" b="2563"/>
            <a:stretch>
              <a:fillRect/>
            </a:stretch>
          </p:blipFill>
          <p:spPr bwMode="auto">
            <a:xfrm>
              <a:off x="192" y="1872"/>
              <a:ext cx="1723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Text Box 10"/>
            <p:cNvSpPr txBox="1">
              <a:spLocks noChangeArrowheads="1"/>
            </p:cNvSpPr>
            <p:nvPr/>
          </p:nvSpPr>
          <p:spPr bwMode="auto">
            <a:xfrm>
              <a:off x="528" y="3744"/>
              <a:ext cx="576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Structure Index</a:t>
              </a:r>
            </a:p>
          </p:txBody>
        </p:sp>
        <p:sp>
          <p:nvSpPr>
            <p:cNvPr id="4114" name="Text Box 11"/>
            <p:cNvSpPr txBox="1">
              <a:spLocks noChangeArrowheads="1"/>
            </p:cNvSpPr>
            <p:nvPr/>
          </p:nvSpPr>
          <p:spPr bwMode="auto">
            <a:xfrm>
              <a:off x="1248" y="3744"/>
              <a:ext cx="576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Basal Index</a:t>
              </a:r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5323" y="6477000"/>
            <a:ext cx="137710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+mn-lt"/>
              </a:rPr>
              <a:t>Glover </a:t>
            </a:r>
            <a:r>
              <a:rPr lang="en-US" altLang="en-US" sz="1200" i="1" dirty="0">
                <a:latin typeface="+mn-lt"/>
              </a:rPr>
              <a:t>et al.</a:t>
            </a:r>
            <a:r>
              <a:rPr lang="en-US" altLang="en-US" sz="1200" dirty="0">
                <a:latin typeface="+mn-lt"/>
              </a:rPr>
              <a:t>, </a:t>
            </a:r>
            <a:r>
              <a:rPr lang="en-US" altLang="en-US" sz="1200" dirty="0" smtClean="0">
                <a:latin typeface="+mn-lt"/>
              </a:rPr>
              <a:t>2010</a:t>
            </a:r>
            <a:endParaRPr lang="en-US" altLang="en-US" sz="1200" dirty="0">
              <a:latin typeface="+mn-lt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325" y="90488"/>
            <a:ext cx="336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Land-use change in Kansas: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Loss of resources for </a:t>
            </a:r>
          </a:p>
          <a:p>
            <a:pPr eaLnBrk="1" hangingPunct="1"/>
            <a:r>
              <a:rPr lang="en-US" altLang="en-US" b="1"/>
              <a:t>	higher trophic levels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172200" y="228600"/>
            <a:ext cx="14478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B8FF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flipH="1">
            <a:off x="6172200" y="228600"/>
            <a:ext cx="14478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B8FF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 rot="-1589924">
            <a:off x="1995488" y="3813175"/>
            <a:ext cx="1966912" cy="149225"/>
          </a:xfrm>
          <a:prstGeom prst="leftArrow">
            <a:avLst>
              <a:gd name="adj1" fmla="val 50000"/>
              <a:gd name="adj2" fmla="val 329521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6" name="Line 16"/>
          <p:cNvSpPr>
            <a:spLocks noChangeShapeType="1"/>
          </p:cNvSpPr>
          <p:nvPr/>
        </p:nvSpPr>
        <p:spPr bwMode="auto">
          <a:xfrm flipH="1" flipV="1">
            <a:off x="5394325" y="1235075"/>
            <a:ext cx="366713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2053" y="2286000"/>
            <a:ext cx="5257800" cy="4419600"/>
            <a:chOff x="5029200" y="1600200"/>
            <a:chExt cx="5027612" cy="4156075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5029200" y="1600200"/>
            <a:ext cx="5027612" cy="415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1" name="SPW 10.0 Graph" r:id="rId5" imgW="5874840" imgH="4496040" progId="SigmaPlotGraphicObject.9">
                    <p:embed/>
                  </p:oleObj>
                </mc:Choice>
                <mc:Fallback>
                  <p:oleObj name="SPW 10.0 Graph" r:id="rId5" imgW="5874840" imgH="4496040" progId="SigmaPlotGraphicObject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1600200"/>
                          <a:ext cx="5027612" cy="415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0" name="TextBox 21"/>
            <p:cNvSpPr txBox="1">
              <a:spLocks noChangeArrowheads="1"/>
            </p:cNvSpPr>
            <p:nvPr/>
          </p:nvSpPr>
          <p:spPr bwMode="auto">
            <a:xfrm>
              <a:off x="6248400" y="2209800"/>
              <a:ext cx="9144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/>
                <a:t>Prairie</a:t>
              </a:r>
            </a:p>
          </p:txBody>
        </p:sp>
        <p:sp>
          <p:nvSpPr>
            <p:cNvPr id="4111" name="TextBox 22"/>
            <p:cNvSpPr txBox="1">
              <a:spLocks noChangeArrowheads="1"/>
            </p:cNvSpPr>
            <p:nvPr/>
          </p:nvSpPr>
          <p:spPr bwMode="auto">
            <a:xfrm>
              <a:off x="6248400" y="2480846"/>
              <a:ext cx="15240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/>
                <a:t>Annual Wheat</a:t>
              </a:r>
            </a:p>
          </p:txBody>
        </p:sp>
      </p:grp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4572000" y="4876800"/>
            <a:ext cx="312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Feeding the Amplifiable Prey</a:t>
            </a:r>
          </a:p>
        </p:txBody>
      </p:sp>
      <p:sp>
        <p:nvSpPr>
          <p:cNvPr id="23" name="Text Box 194"/>
          <p:cNvSpPr txBox="1">
            <a:spLocks noChangeArrowheads="1"/>
          </p:cNvSpPr>
          <p:nvPr/>
        </p:nvSpPr>
        <p:spPr bwMode="auto">
          <a:xfrm>
            <a:off x="295323" y="6504801"/>
            <a:ext cx="138159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+mn-lt"/>
              </a:rPr>
              <a:t>DuPont et </a:t>
            </a:r>
            <a:r>
              <a:rPr lang="en-US" altLang="en-US" sz="1200" dirty="0" smtClean="0">
                <a:latin typeface="+mn-lt"/>
              </a:rPr>
              <a:t>al., 2010</a:t>
            </a:r>
            <a:endParaRPr lang="en-US" altLang="en-US" sz="12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25826" y="2934253"/>
            <a:ext cx="841374" cy="2856947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28800" y="2934253"/>
            <a:ext cx="1905000" cy="285694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 animBg="1"/>
      <p:bldP spid="24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5-X-PlantRoot"/>
          <p:cNvPicPr>
            <a:picLocks noChangeAspect="1" noChangeArrowheads="1"/>
          </p:cNvPicPr>
          <p:nvPr/>
        </p:nvPicPr>
        <p:blipFill>
          <a:blip r:embed="rId2" cstate="print"/>
          <a:srcRect l="19200" r="22400"/>
          <a:stretch>
            <a:fillRect/>
          </a:stretch>
        </p:blipFill>
        <p:spPr bwMode="auto">
          <a:xfrm>
            <a:off x="1295400" y="1752600"/>
            <a:ext cx="23225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0" y="121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76200" y="3017838"/>
            <a:ext cx="1463675" cy="40011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b="1" dirty="0" smtClean="0"/>
              <a:t>hidratos de carbono</a:t>
            </a:r>
            <a:br>
              <a:rPr lang="es-ES" sz="1000" b="1" dirty="0" smtClean="0"/>
            </a:br>
            <a:r>
              <a:rPr lang="es-ES" sz="1000" b="1" dirty="0" smtClean="0"/>
              <a:t>y proteínas</a:t>
            </a:r>
            <a:endParaRPr lang="es-ES" sz="1000" b="1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685800" y="26670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85800" y="2667000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85800" y="3429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85800" y="39624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295400" y="2667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295400" y="3962400"/>
            <a:ext cx="533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165725" y="287972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bacteria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181600" y="38544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nematodos</a:t>
            </a:r>
            <a:endParaRPr lang="en-US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181600" y="4738688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hongos</a:t>
            </a:r>
            <a:endParaRPr lang="en-US" dirty="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4953000" y="3200400"/>
            <a:ext cx="7620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953000" y="4038600"/>
            <a:ext cx="685800" cy="838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9530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715000" y="41148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715000" y="32766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715000" y="12954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408613" y="914400"/>
            <a:ext cx="61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2286000" y="1752600"/>
            <a:ext cx="0" cy="990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6019800" y="41148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6019800" y="32766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019800" y="5105400"/>
            <a:ext cx="0" cy="685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715000" y="572928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209800" y="50292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</a:t>
            </a:r>
            <a:r>
              <a:rPr lang="en-US" baseline="-25000"/>
              <a:t>3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623050" y="27432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protozoa</a:t>
            </a:r>
          </a:p>
          <a:p>
            <a:pPr algn="ctr"/>
            <a:r>
              <a:rPr lang="en-US" dirty="0" err="1" smtClean="0"/>
              <a:t>nematodos</a:t>
            </a:r>
            <a:endParaRPr lang="en-US" dirty="0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6623623" y="3579813"/>
            <a:ext cx="13260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nematodos</a:t>
            </a:r>
            <a:endParaRPr lang="en-US" dirty="0"/>
          </a:p>
          <a:p>
            <a:pPr algn="ctr"/>
            <a:r>
              <a:rPr lang="en-US" dirty="0" err="1" smtClean="0"/>
              <a:t>artropodos</a:t>
            </a:r>
            <a:endParaRPr lang="en-US" dirty="0"/>
          </a:p>
          <a:p>
            <a:pPr algn="ctr"/>
            <a:r>
              <a:rPr lang="en-US" dirty="0" err="1" smtClean="0"/>
              <a:t>hongos</a:t>
            </a:r>
            <a:endParaRPr lang="en-US" dirty="0"/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610350" y="46482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artropodos</a:t>
            </a:r>
            <a:endParaRPr lang="en-US" dirty="0"/>
          </a:p>
          <a:p>
            <a:pPr algn="ctr"/>
            <a:r>
              <a:rPr lang="en-US" dirty="0" err="1" smtClean="0"/>
              <a:t>nematodos</a:t>
            </a:r>
            <a:endParaRPr lang="en-US" dirty="0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6019800" y="49530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64008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6172200" y="3063875"/>
            <a:ext cx="533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7467600" y="44196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7467600" y="3352800"/>
            <a:ext cx="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>
            <a:off x="7466013" y="5257800"/>
            <a:ext cx="1587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7161213" y="572928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7848600" y="37338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otro</a:t>
            </a:r>
            <a:endParaRPr lang="en-US" dirty="0"/>
          </a:p>
          <a:p>
            <a:pPr algn="ctr"/>
            <a:r>
              <a:rPr lang="en-US" dirty="0" err="1" smtClean="0"/>
              <a:t>organismos</a:t>
            </a:r>
            <a:endParaRPr lang="en-US" dirty="0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V="1">
            <a:off x="7924800" y="4038600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7848600" y="3048000"/>
            <a:ext cx="457200" cy="762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7848600" y="4343400"/>
            <a:ext cx="4572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 flipH="1">
            <a:off x="8761413" y="4343400"/>
            <a:ext cx="1587" cy="1447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8456613" y="5729288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H="1" flipV="1">
            <a:off x="7239000" y="4419600"/>
            <a:ext cx="15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V="1">
            <a:off x="7239000" y="3352800"/>
            <a:ext cx="15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9"/>
          <p:cNvSpPr>
            <a:spLocks noChangeShapeType="1"/>
          </p:cNvSpPr>
          <p:nvPr/>
        </p:nvSpPr>
        <p:spPr bwMode="auto">
          <a:xfrm flipV="1">
            <a:off x="7240588" y="12954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69342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 flipV="1">
            <a:off x="8534400" y="1295400"/>
            <a:ext cx="1588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8229600" y="91440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87630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rot="-5400000">
            <a:off x="7200900" y="4991100"/>
            <a:ext cx="0" cy="31242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74676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 rot="-5400000">
            <a:off x="4114800" y="4953000"/>
            <a:ext cx="0" cy="3200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 rot="10800000">
            <a:off x="2514600" y="4038600"/>
            <a:ext cx="0" cy="990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 rot="-5400000">
            <a:off x="2324100" y="4229100"/>
            <a:ext cx="381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 flipH="1" flipV="1">
            <a:off x="7239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H="1" flipV="1">
            <a:off x="8532813" y="533400"/>
            <a:ext cx="15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H="1" flipV="1">
            <a:off x="5715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 flipH="1" flipV="1">
            <a:off x="2286000" y="5334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 rot="5400000" flipH="1" flipV="1">
            <a:off x="5410200" y="-2590800"/>
            <a:ext cx="0" cy="624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70"/>
          <p:cNvSpPr>
            <a:spLocks noChangeShapeType="1"/>
          </p:cNvSpPr>
          <p:nvPr/>
        </p:nvSpPr>
        <p:spPr bwMode="auto">
          <a:xfrm>
            <a:off x="6019800" y="6019800"/>
            <a:ext cx="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71"/>
          <p:cNvSpPr>
            <a:spLocks noChangeShapeType="1"/>
          </p:cNvSpPr>
          <p:nvPr/>
        </p:nvSpPr>
        <p:spPr bwMode="auto">
          <a:xfrm>
            <a:off x="2514600" y="5410200"/>
            <a:ext cx="0" cy="1143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Box 7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57600" y="1991380"/>
            <a:ext cx="5486400" cy="461665"/>
          </a:xfrm>
          <a:prstGeom prst="rect">
            <a:avLst/>
          </a:prstGeom>
          <a:solidFill>
            <a:srgbClr val="FFFF00">
              <a:alpha val="9215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 smtClean="0"/>
              <a:t>Los nematodos en cada nivel trófico</a:t>
            </a:r>
            <a:endParaRPr lang="es-ES" sz="2400" dirty="0"/>
          </a:p>
        </p:txBody>
      </p:sp>
      <p:sp>
        <p:nvSpPr>
          <p:cNvPr id="72" name="TextBox 7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7090"/>
            <a:ext cx="8001000" cy="400110"/>
          </a:xfrm>
          <a:prstGeom prst="rect">
            <a:avLst/>
          </a:prstGeom>
          <a:solidFill>
            <a:srgbClr val="FFFF00">
              <a:alpha val="9215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Economía de los Ecosistemas: Carbono y Energía son las Monedas</a:t>
            </a:r>
            <a:endParaRPr lang="es-ES" sz="2000" dirty="0"/>
          </a:p>
        </p:txBody>
      </p:sp>
      <p:grpSp>
        <p:nvGrpSpPr>
          <p:cNvPr id="12" name="Group 76"/>
          <p:cNvGrpSpPr/>
          <p:nvPr/>
        </p:nvGrpSpPr>
        <p:grpSpPr>
          <a:xfrm>
            <a:off x="3581400" y="3657600"/>
            <a:ext cx="1447800" cy="1162110"/>
            <a:chOff x="3581400" y="3657600"/>
            <a:chExt cx="1447800" cy="1162110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581400" y="4038600"/>
              <a:ext cx="533400" cy="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64"/>
            <p:cNvSpPr txBox="1">
              <a:spLocks noChangeArrowheads="1"/>
            </p:cNvSpPr>
            <p:nvPr/>
          </p:nvSpPr>
          <p:spPr bwMode="auto">
            <a:xfrm>
              <a:off x="4114800" y="3657600"/>
              <a:ext cx="349250" cy="733425"/>
            </a:xfrm>
            <a:prstGeom prst="rect">
              <a:avLst/>
            </a:prstGeom>
            <a:noFill/>
            <a:ln w="2540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</a:p>
            <a:p>
              <a:endParaRPr lang="en-US" sz="600" dirty="0"/>
            </a:p>
            <a:p>
              <a:r>
                <a:rPr lang="en-US" dirty="0"/>
                <a:t>N</a:t>
              </a:r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4419600" y="4038600"/>
              <a:ext cx="533400" cy="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3581400" y="4419600"/>
              <a:ext cx="1447800" cy="40011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dirty="0" smtClean="0"/>
                <a:t>hidratos de carbono</a:t>
              </a:r>
              <a:br>
                <a:rPr lang="es-ES" sz="1000" b="1" dirty="0" smtClean="0"/>
              </a:br>
              <a:r>
                <a:rPr lang="es-ES" sz="1000" b="1" dirty="0" smtClean="0"/>
                <a:t>y aminoácidos</a:t>
              </a:r>
            </a:p>
          </p:txBody>
        </p:sp>
      </p:grpSp>
      <p:grpSp>
        <p:nvGrpSpPr>
          <p:cNvPr id="66" name="Group 75"/>
          <p:cNvGrpSpPr/>
          <p:nvPr/>
        </p:nvGrpSpPr>
        <p:grpSpPr>
          <a:xfrm>
            <a:off x="0" y="5105400"/>
            <a:ext cx="9144000" cy="1812925"/>
            <a:chOff x="0" y="5045075"/>
            <a:chExt cx="9144000" cy="1812925"/>
          </a:xfrm>
        </p:grpSpPr>
        <p:grpSp>
          <p:nvGrpSpPr>
            <p:cNvPr id="67" name="Group 20"/>
            <p:cNvGrpSpPr>
              <a:grpSpLocks/>
            </p:cNvGrpSpPr>
            <p:nvPr/>
          </p:nvGrpSpPr>
          <p:grpSpPr bwMode="auto">
            <a:xfrm>
              <a:off x="0" y="5045075"/>
              <a:ext cx="9144000" cy="1812925"/>
              <a:chOff x="0" y="2785"/>
              <a:chExt cx="5760" cy="1142"/>
            </a:xfrm>
          </p:grpSpPr>
          <p:grpSp>
            <p:nvGrpSpPr>
              <p:cNvPr id="76" name="Group 16"/>
              <p:cNvGrpSpPr>
                <a:grpSpLocks/>
              </p:cNvGrpSpPr>
              <p:nvPr/>
            </p:nvGrpSpPr>
            <p:grpSpPr bwMode="auto">
              <a:xfrm>
                <a:off x="0" y="2785"/>
                <a:ext cx="4800" cy="1142"/>
                <a:chOff x="0" y="2804"/>
                <a:chExt cx="4800" cy="1142"/>
              </a:xfrm>
            </p:grpSpPr>
            <p:pic>
              <p:nvPicPr>
                <p:cNvPr id="6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2804"/>
                  <a:ext cx="4800" cy="114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78" y="3082"/>
                  <a:ext cx="2258" cy="2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" sz="1600" dirty="0" smtClean="0"/>
                    <a:t>la transferencia de carbono y energía</a:t>
                  </a:r>
                  <a:endParaRPr lang="es-ES" sz="1600" dirty="0"/>
                </a:p>
              </p:txBody>
            </p:sp>
          </p:grpSp>
          <p:sp>
            <p:nvSpPr>
              <p:cNvPr id="68" name="Rectangle 108"/>
              <p:cNvSpPr>
                <a:spLocks noChangeArrowheads="1"/>
              </p:cNvSpPr>
              <p:nvPr/>
            </p:nvSpPr>
            <p:spPr bwMode="auto">
              <a:xfrm>
                <a:off x="3867" y="2919"/>
                <a:ext cx="1893" cy="1008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s-ES" sz="1400" dirty="0" smtClean="0"/>
                  <a:t>El carbono es respirado por todos los organismos</a:t>
                </a:r>
              </a:p>
              <a:p>
                <a:pPr>
                  <a:buFontTx/>
                  <a:buChar char="•"/>
                </a:pPr>
                <a:endParaRPr lang="en-US" sz="1400" dirty="0"/>
              </a:p>
              <a:p>
                <a:r>
                  <a:rPr lang="es-ES" sz="1400" dirty="0" smtClean="0"/>
                  <a:t>Las cantidades de carbono y energía disponible determinar el tamaño y la actividad de la comunidad</a:t>
                </a:r>
                <a:endParaRPr lang="es-ES" sz="14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52400" y="5879068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r>
                <a:rPr lang="en-US" dirty="0" err="1" smtClean="0"/>
                <a:t>Recursos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5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95538"/>
            <a:ext cx="2779928" cy="461665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s-ES" sz="2400" b="1" dirty="0" smtClean="0"/>
              <a:t>Gestión </a:t>
            </a:r>
            <a:r>
              <a:rPr lang="es-ES" sz="2400" b="1" dirty="0"/>
              <a:t>del </a:t>
            </a:r>
            <a:r>
              <a:rPr lang="es-ES" sz="2400" b="1" dirty="0" smtClean="0"/>
              <a:t>Suelo</a:t>
            </a:r>
            <a:endParaRPr lang="es-E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064" y="1600200"/>
            <a:ext cx="8534400" cy="3847207"/>
          </a:xfrm>
          <a:prstGeom prst="rect">
            <a:avLst/>
          </a:prstGeom>
          <a:solidFill>
            <a:srgbClr val="FFE38B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b="1" dirty="0"/>
              <a:t>Principios Básicos para </a:t>
            </a:r>
            <a:r>
              <a:rPr lang="es-ES" sz="2000" b="1" dirty="0" smtClean="0"/>
              <a:t>Gestión </a:t>
            </a:r>
            <a:r>
              <a:rPr lang="es-ES" sz="2000" b="1" dirty="0"/>
              <a:t>de </a:t>
            </a:r>
            <a:r>
              <a:rPr lang="es-ES" sz="2000" b="1" dirty="0" smtClean="0"/>
              <a:t>la Salud del Suelo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000" dirty="0"/>
              <a:t>1. Mantener el suelo cubierto de cultivos y residuos de </a:t>
            </a:r>
            <a:r>
              <a:rPr lang="es-ES" sz="2000" dirty="0" smtClean="0"/>
              <a:t>cultivos.</a:t>
            </a:r>
          </a:p>
          <a:p>
            <a:pPr>
              <a:spcAft>
                <a:spcPts val="1200"/>
              </a:spcAft>
            </a:pPr>
            <a:r>
              <a:rPr lang="es-ES" sz="2000" dirty="0" smtClean="0"/>
              <a:t>2</a:t>
            </a:r>
            <a:r>
              <a:rPr lang="es-ES" sz="2000" dirty="0"/>
              <a:t>. Mantener las raíces </a:t>
            </a:r>
            <a:r>
              <a:rPr lang="es-ES" sz="2000" dirty="0" smtClean="0"/>
              <a:t>vivo </a:t>
            </a:r>
            <a:r>
              <a:rPr lang="es-ES" sz="2000" dirty="0"/>
              <a:t>en el suelo durante todo el año para </a:t>
            </a:r>
            <a:r>
              <a:rPr lang="es-ES" sz="2000" dirty="0" smtClean="0"/>
              <a:t>	alimentar </a:t>
            </a:r>
            <a:r>
              <a:rPr lang="es-ES" sz="2000" dirty="0"/>
              <a:t>a la </a:t>
            </a:r>
            <a:r>
              <a:rPr lang="es-ES" sz="2000" dirty="0" smtClean="0"/>
              <a:t>cadena </a:t>
            </a:r>
            <a:r>
              <a:rPr lang="es-ES" sz="2000" dirty="0"/>
              <a:t>alimentaria del suelo. </a:t>
            </a:r>
            <a:endParaRPr lang="es-ES" sz="2000" dirty="0" smtClean="0"/>
          </a:p>
          <a:p>
            <a:pPr>
              <a:spcAft>
                <a:spcPts val="1200"/>
              </a:spcAft>
            </a:pPr>
            <a:r>
              <a:rPr lang="es-ES" sz="2000" dirty="0" smtClean="0"/>
              <a:t>3</a:t>
            </a:r>
            <a:r>
              <a:rPr lang="es-ES" sz="2000" dirty="0"/>
              <a:t>. Diversificar en lo posible el uso de la rotación de cultivos, </a:t>
            </a:r>
            <a:r>
              <a:rPr lang="es-ES" sz="2000" dirty="0" smtClean="0"/>
              <a:t>	cultivos </a:t>
            </a:r>
            <a:r>
              <a:rPr lang="es-ES" sz="2000" dirty="0"/>
              <a:t>de cobertura y las mezclas de cultivos de </a:t>
            </a:r>
            <a:r>
              <a:rPr lang="es-ES" sz="2000" dirty="0" smtClean="0"/>
              <a:t>cobertura.</a:t>
            </a:r>
          </a:p>
          <a:p>
            <a:pPr>
              <a:spcAft>
                <a:spcPts val="1200"/>
              </a:spcAft>
            </a:pPr>
            <a:r>
              <a:rPr lang="es-ES" sz="2000" dirty="0" smtClean="0"/>
              <a:t>4</a:t>
            </a:r>
            <a:r>
              <a:rPr lang="es-ES" sz="2000" dirty="0"/>
              <a:t>. Minimizar la </a:t>
            </a:r>
            <a:r>
              <a:rPr lang="es-ES" sz="2000" dirty="0" smtClean="0"/>
              <a:t>perturbación </a:t>
            </a:r>
            <a:r>
              <a:rPr lang="es-ES" sz="2000" dirty="0"/>
              <a:t>del suelo para mantener la estructura </a:t>
            </a:r>
            <a:r>
              <a:rPr lang="es-ES" sz="2000" dirty="0" smtClean="0"/>
              <a:t>	y </a:t>
            </a:r>
            <a:r>
              <a:rPr lang="es-ES" sz="2000" dirty="0"/>
              <a:t>la calidad del </a:t>
            </a:r>
            <a:r>
              <a:rPr lang="es-ES" sz="2000" dirty="0" smtClean="0"/>
              <a:t>hábitat.</a:t>
            </a:r>
          </a:p>
          <a:p>
            <a:pPr>
              <a:spcAft>
                <a:spcPts val="1200"/>
              </a:spcAft>
            </a:pPr>
            <a:r>
              <a:rPr lang="es-ES" sz="2000" dirty="0" smtClean="0"/>
              <a:t>5</a:t>
            </a:r>
            <a:r>
              <a:rPr lang="es-ES" sz="2000" dirty="0"/>
              <a:t>. (Integrar el pastoreo de ganado).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6236502"/>
            <a:ext cx="3924472" cy="523220"/>
          </a:xfrm>
          <a:prstGeom prst="rect">
            <a:avLst/>
          </a:prstGeom>
          <a:solidFill>
            <a:srgbClr val="FFE38B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Sources:   	Jay Fuhrer, NRCS</a:t>
            </a:r>
          </a:p>
          <a:p>
            <a:r>
              <a:rPr lang="en-US" sz="1400" dirty="0"/>
              <a:t>	Chad Ellis, Noble Foundation, 2013</a:t>
            </a:r>
          </a:p>
        </p:txBody>
      </p:sp>
    </p:spTree>
    <p:extLst>
      <p:ext uri="{BB962C8B-B14F-4D97-AF65-F5344CB8AC3E}">
        <p14:creationId xmlns:p14="http://schemas.microsoft.com/office/powerpoint/2010/main" val="2072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ennisBryantFO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6413" y="0"/>
            <a:ext cx="6097587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No-till MitchellTrilla07´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6097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0" y="228600"/>
            <a:ext cx="2927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Cultivo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cobertura</a:t>
            </a:r>
            <a:r>
              <a:rPr lang="en-US" sz="1400" b="1" dirty="0" smtClean="0"/>
              <a:t> en </a:t>
            </a:r>
            <a:r>
              <a:rPr lang="en-US" sz="1400" b="1" dirty="0" err="1" smtClean="0"/>
              <a:t>invierno</a:t>
            </a:r>
            <a:endParaRPr lang="en-US" sz="1400" b="1" dirty="0" smtClean="0"/>
          </a:p>
          <a:p>
            <a:r>
              <a:rPr lang="en-US" sz="1400" i="1" dirty="0" smtClean="0"/>
              <a:t>- </a:t>
            </a:r>
            <a:r>
              <a:rPr lang="en-US" sz="1400" i="1" dirty="0" err="1" smtClean="0"/>
              <a:t>Vicia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faba</a:t>
            </a:r>
            <a:r>
              <a:rPr lang="en-US" sz="1400" i="1" dirty="0" smtClean="0"/>
              <a:t>.  </a:t>
            </a:r>
            <a:r>
              <a:rPr lang="en-US" sz="1400" dirty="0" smtClean="0"/>
              <a:t>California</a:t>
            </a:r>
            <a:r>
              <a:rPr lang="en-US" sz="1400" dirty="0"/>
              <a:t>, 2006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6246813" y="6292850"/>
            <a:ext cx="27526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Soja</a:t>
            </a:r>
            <a:r>
              <a:rPr lang="en-US" sz="1600" b="1" dirty="0" smtClean="0"/>
              <a:t> sin </a:t>
            </a:r>
            <a:r>
              <a:rPr lang="en-US" sz="1600" b="1" dirty="0" err="1" smtClean="0"/>
              <a:t>cultivo</a:t>
            </a:r>
            <a:r>
              <a:rPr lang="en-US" sz="1600" b="1" dirty="0" smtClean="0"/>
              <a:t>, </a:t>
            </a:r>
            <a:r>
              <a:rPr lang="en-US" sz="1400" dirty="0"/>
              <a:t>Brazil, 2006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685800" y="838200"/>
            <a:ext cx="2318263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 i="1" dirty="0" err="1" smtClean="0"/>
              <a:t>Fertilidad</a:t>
            </a:r>
            <a:r>
              <a:rPr lang="en-US" sz="1600" i="1" dirty="0" smtClean="0"/>
              <a:t>  de </a:t>
            </a:r>
            <a:r>
              <a:rPr lang="en-US" sz="1600" i="1" dirty="0" err="1" smtClean="0"/>
              <a:t>suelo</a:t>
            </a:r>
            <a:endParaRPr lang="en-US" sz="1600" i="1" dirty="0"/>
          </a:p>
          <a:p>
            <a:pPr>
              <a:buFontTx/>
              <a:buChar char="•"/>
            </a:pPr>
            <a:r>
              <a:rPr lang="en-US" sz="1600" i="1" dirty="0" err="1" smtClean="0"/>
              <a:t>Materiales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organicos</a:t>
            </a:r>
            <a:endParaRPr lang="en-US" sz="1600" i="1" dirty="0"/>
          </a:p>
          <a:p>
            <a:pPr>
              <a:buFontTx/>
              <a:buChar char="•"/>
            </a:pPr>
            <a:r>
              <a:rPr lang="en-US" sz="1600" i="1" dirty="0" err="1" smtClean="0"/>
              <a:t>Actividad</a:t>
            </a:r>
            <a:r>
              <a:rPr lang="en-US" sz="1600" i="1" dirty="0" smtClean="0"/>
              <a:t> de la </a:t>
            </a:r>
            <a:r>
              <a:rPr lang="en-US" sz="1600" i="1" dirty="0" err="1" smtClean="0"/>
              <a:t>cadena</a:t>
            </a:r>
            <a:endParaRPr lang="en-US" sz="1600" i="1" dirty="0"/>
          </a:p>
          <a:p>
            <a:pPr>
              <a:buFontTx/>
              <a:buChar char="•"/>
            </a:pPr>
            <a:r>
              <a:rPr lang="en-US" sz="1600" i="1" dirty="0" err="1" smtClean="0"/>
              <a:t>Estructura</a:t>
            </a:r>
            <a:r>
              <a:rPr lang="en-US" sz="1600" i="1" dirty="0" smtClean="0"/>
              <a:t> del </a:t>
            </a:r>
            <a:r>
              <a:rPr lang="en-US" sz="1600" i="1" dirty="0" err="1" smtClean="0"/>
              <a:t>suelo</a:t>
            </a:r>
            <a:endParaRPr lang="en-US" sz="1600" i="1" dirty="0"/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6218238" y="5171182"/>
            <a:ext cx="2924198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 i="1" dirty="0" err="1" smtClean="0"/>
              <a:t>Menos</a:t>
            </a:r>
            <a:r>
              <a:rPr lang="en-US" sz="1600" i="1" dirty="0" smtClean="0"/>
              <a:t> combustibles </a:t>
            </a:r>
            <a:r>
              <a:rPr lang="en-US" sz="1600" i="1" dirty="0" err="1" smtClean="0"/>
              <a:t>fóssiles</a:t>
            </a:r>
            <a:r>
              <a:rPr lang="en-US" sz="1600" i="1" dirty="0" smtClean="0"/>
              <a:t> </a:t>
            </a:r>
            <a:endParaRPr lang="en-US" sz="1600" dirty="0"/>
          </a:p>
          <a:p>
            <a:pPr>
              <a:buFontTx/>
              <a:buChar char="•"/>
            </a:pPr>
            <a:r>
              <a:rPr lang="en-US" sz="1600" i="1" dirty="0" err="1" smtClean="0"/>
              <a:t>Conservación</a:t>
            </a:r>
            <a:r>
              <a:rPr lang="en-US" sz="1600" i="1" dirty="0" smtClean="0"/>
              <a:t> de habitat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buFontTx/>
              <a:buChar char="•"/>
            </a:pPr>
            <a:r>
              <a:rPr lang="en-US" sz="1600" i="1" dirty="0" err="1" smtClean="0"/>
              <a:t>Actividad</a:t>
            </a:r>
            <a:r>
              <a:rPr lang="en-US" sz="1600" i="1" dirty="0" smtClean="0"/>
              <a:t> de la </a:t>
            </a:r>
            <a:r>
              <a:rPr lang="en-US" sz="1600" i="1" dirty="0" err="1" smtClean="0"/>
              <a:t>cadena</a:t>
            </a:r>
            <a:endParaRPr lang="en-US" sz="1600" i="1" dirty="0" smtClean="0"/>
          </a:p>
          <a:p>
            <a:pPr>
              <a:buFontTx/>
              <a:buChar char="•"/>
            </a:pPr>
            <a:r>
              <a:rPr lang="en-US" sz="1600" i="1" dirty="0" err="1" smtClean="0"/>
              <a:t>Estructura</a:t>
            </a:r>
            <a:r>
              <a:rPr lang="en-US" sz="1600" i="1" dirty="0" smtClean="0"/>
              <a:t> del </a:t>
            </a:r>
            <a:r>
              <a:rPr lang="en-US" sz="1600" i="1" dirty="0" err="1" smtClean="0"/>
              <a:t>suelo</a:t>
            </a:r>
            <a:endParaRPr lang="en-US" sz="1600" i="1" dirty="0"/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3505200" y="228600"/>
            <a:ext cx="508350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Administración</a:t>
            </a:r>
            <a:r>
              <a:rPr lang="en-US" dirty="0" smtClean="0"/>
              <a:t> de </a:t>
            </a:r>
            <a:r>
              <a:rPr lang="en-US" dirty="0" err="1" smtClean="0"/>
              <a:t>Cadena</a:t>
            </a:r>
            <a:r>
              <a:rPr lang="en-US" dirty="0" smtClean="0"/>
              <a:t> </a:t>
            </a:r>
            <a:r>
              <a:rPr lang="en-US" dirty="0" err="1" smtClean="0"/>
              <a:t>Alimenticia</a:t>
            </a:r>
            <a:r>
              <a:rPr lang="en-US" dirty="0" smtClean="0"/>
              <a:t> del </a:t>
            </a:r>
            <a:r>
              <a:rPr lang="en-US" dirty="0" err="1" smtClean="0"/>
              <a:t>Suelo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02984" y="4749943"/>
            <a:ext cx="297645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/>
              <a:t>Minimizando de </a:t>
            </a:r>
            <a:r>
              <a:rPr lang="es-ES" dirty="0"/>
              <a:t>perturbación</a:t>
            </a:r>
          </a:p>
        </p:txBody>
      </p:sp>
    </p:spTree>
    <p:extLst>
      <p:ext uri="{BB962C8B-B14F-4D97-AF65-F5344CB8AC3E}">
        <p14:creationId xmlns:p14="http://schemas.microsoft.com/office/powerpoint/2010/main" val="13989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13402" r="39177" b="343"/>
          <a:stretch/>
        </p:blipFill>
        <p:spPr bwMode="auto">
          <a:xfrm>
            <a:off x="117344" y="77700"/>
            <a:ext cx="3383280" cy="31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254913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s-ES" sz="2000" b="1" dirty="0"/>
              <a:t>diversidad de los cultivos de </a:t>
            </a:r>
            <a:r>
              <a:rPr lang="es-ES" sz="2000" b="1" dirty="0" smtClean="0"/>
              <a:t>cobertura</a:t>
            </a:r>
            <a:r>
              <a:rPr lang="en-US" sz="2000" b="1" dirty="0" smtClean="0"/>
              <a:t>….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657599" y="1067812"/>
            <a:ext cx="52444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Proporciona cobertura superficial del </a:t>
            </a:r>
            <a:r>
              <a:rPr lang="es-ES" sz="1600" dirty="0" smtClean="0"/>
              <a:t>suelo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Proporciona </a:t>
            </a:r>
            <a:r>
              <a:rPr lang="es-ES" sz="1600" dirty="0"/>
              <a:t>recursos sostenidos para los organismos del </a:t>
            </a:r>
            <a:r>
              <a:rPr lang="es-ES" sz="1600" dirty="0" smtClean="0"/>
              <a:t>suelo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Construye </a:t>
            </a:r>
            <a:r>
              <a:rPr lang="es-ES" sz="1600" dirty="0"/>
              <a:t>los agregados del suelo </a:t>
            </a:r>
            <a:br>
              <a:rPr lang="es-ES" sz="1600" dirty="0"/>
            </a:br>
            <a:r>
              <a:rPr lang="es-ES" sz="1600" dirty="0"/>
              <a:t>Mejora la retención de </a:t>
            </a:r>
            <a:r>
              <a:rPr lang="es-ES" sz="1600" dirty="0" smtClean="0"/>
              <a:t>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Facilita </a:t>
            </a:r>
            <a:r>
              <a:rPr lang="es-ES" sz="1600" dirty="0"/>
              <a:t>el manejo integrado de plagas </a:t>
            </a: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Construye </a:t>
            </a:r>
            <a:r>
              <a:rPr lang="es-ES" sz="1600" dirty="0"/>
              <a:t>materia orgánica del </a:t>
            </a:r>
            <a:r>
              <a:rPr lang="es-ES" sz="1600" dirty="0" smtClean="0"/>
              <a:t>suelo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Promueve </a:t>
            </a:r>
            <a:r>
              <a:rPr lang="es-ES" sz="1600" dirty="0"/>
              <a:t>el ciclo de </a:t>
            </a:r>
            <a:r>
              <a:rPr lang="es-ES" sz="1600" dirty="0" smtClean="0"/>
              <a:t>nutrientes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Mejora </a:t>
            </a:r>
            <a:r>
              <a:rPr lang="es-ES" sz="1600" dirty="0"/>
              <a:t>polinizadores </a:t>
            </a: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Ajusta </a:t>
            </a:r>
            <a:r>
              <a:rPr lang="es-ES" sz="1600" dirty="0"/>
              <a:t>proporciones de carbono / </a:t>
            </a:r>
            <a:r>
              <a:rPr lang="es-ES" sz="1600" dirty="0" smtClean="0"/>
              <a:t>nitrógeno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Proporciona </a:t>
            </a:r>
            <a:r>
              <a:rPr lang="es-ES" sz="1600" dirty="0"/>
              <a:t>alimentos y refugio para la vida silvestre </a:t>
            </a:r>
            <a:br>
              <a:rPr lang="es-ES" sz="1600" dirty="0"/>
            </a:br>
            <a:r>
              <a:rPr lang="es-ES" sz="1600" dirty="0"/>
              <a:t>Permite la integración de la ganadería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" y="3276600"/>
            <a:ext cx="3394924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0260" y="6475152"/>
            <a:ext cx="171784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Jay Fuhrer, NRCS</a:t>
            </a:r>
            <a:endParaRPr lang="en-US" sz="12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042685" y="4114800"/>
            <a:ext cx="4034515" cy="2286000"/>
            <a:chOff x="1752600" y="1219200"/>
            <a:chExt cx="5648325" cy="3200400"/>
          </a:xfrm>
        </p:grpSpPr>
        <p:pic>
          <p:nvPicPr>
            <p:cNvPr id="9" name="Picture 2" descr="http://ttpermatuin.files.wordpress.com/2012/06/prairie-root-systems_large.jpg?w=593&amp;h=36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47"/>
            <a:stretch/>
          </p:blipFill>
          <p:spPr bwMode="auto">
            <a:xfrm>
              <a:off x="1752600" y="1219200"/>
              <a:ext cx="5648325" cy="3115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209789" y="3733800"/>
              <a:ext cx="3419611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95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127516"/>
              </p:ext>
            </p:extLst>
          </p:nvPr>
        </p:nvGraphicFramePr>
        <p:xfrm>
          <a:off x="152400" y="457200"/>
          <a:ext cx="8991600" cy="5968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6400800"/>
                <a:gridCol w="1676400"/>
              </a:tblGrid>
              <a:tr h="27649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 err="1" smtClean="0">
                          <a:solidFill>
                            <a:srgbClr val="0033CC"/>
                          </a:solidFill>
                          <a:effectLst/>
                        </a:rPr>
                        <a:t>Dia</a:t>
                      </a:r>
                      <a:r>
                        <a:rPr lang="es-ES_tradnl" sz="1200" dirty="0" smtClean="0">
                          <a:solidFill>
                            <a:srgbClr val="0033CC"/>
                          </a:solidFill>
                          <a:effectLst/>
                        </a:rPr>
                        <a:t> 2: </a:t>
                      </a:r>
                      <a:r>
                        <a:rPr lang="es-ES_tradnl" sz="1200" dirty="0" err="1" smtClean="0">
                          <a:solidFill>
                            <a:srgbClr val="0033CC"/>
                          </a:solidFill>
                          <a:effectLst/>
                        </a:rPr>
                        <a:t>Miercoles</a:t>
                      </a:r>
                      <a:r>
                        <a:rPr lang="es-ES_tradnl" sz="1200" dirty="0" smtClean="0">
                          <a:solidFill>
                            <a:srgbClr val="0033CC"/>
                          </a:solidFill>
                          <a:effectLst/>
                        </a:rPr>
                        <a:t> 15 de julio</a:t>
                      </a:r>
                      <a:endParaRPr lang="en-US" sz="12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b="1" dirty="0">
                          <a:solidFill>
                            <a:srgbClr val="002060"/>
                          </a:solidFill>
                          <a:effectLst/>
                        </a:rPr>
                        <a:t>Hora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</a:rPr>
                        <a:t>Tema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</a:rPr>
                        <a:t>Responsable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solidFill>
                            <a:srgbClr val="002060"/>
                          </a:solidFill>
                          <a:effectLst/>
                        </a:rPr>
                        <a:t>8 a 9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Recapitulación del día de ayer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 dirty="0" smtClean="0">
                          <a:effectLst/>
                        </a:rPr>
                        <a:t>Gabriela </a:t>
                      </a:r>
                      <a:r>
                        <a:rPr lang="es-ES_tradnl" sz="1200" kern="1200" dirty="0">
                          <a:effectLst/>
                        </a:rPr>
                        <a:t>Soto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 dirty="0" smtClean="0">
                          <a:effectLst/>
                        </a:rPr>
                        <a:t>Ignacio </a:t>
                      </a:r>
                      <a:r>
                        <a:rPr lang="es-ES_tradnl" sz="1200" kern="1200" dirty="0">
                          <a:effectLst/>
                        </a:rPr>
                        <a:t>Cid del Prado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 dirty="0">
                          <a:effectLst/>
                        </a:rPr>
                        <a:t>Howard Ferris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3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solidFill>
                            <a:srgbClr val="002060"/>
                          </a:solidFill>
                          <a:effectLst/>
                        </a:rPr>
                        <a:t>9 a 10.30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 b="0" dirty="0">
                          <a:effectLst/>
                        </a:rPr>
                        <a:t>Funciones y servicios del ecosistemas de suelo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 b="0" dirty="0">
                          <a:effectLst/>
                        </a:rPr>
                        <a:t>Nematodos como indicadores de servicios y “des-servicios” de los ecosistemas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_tradnl" sz="1200" b="0" dirty="0">
                          <a:effectLst/>
                        </a:rPr>
                        <a:t>Análisis de la fauna de nematodos e introducción para los índices metabólicos</a:t>
                      </a:r>
                      <a:r>
                        <a:rPr lang="es-ES_tradnl" sz="1200" b="0" dirty="0" smtClean="0">
                          <a:effectLst/>
                        </a:rPr>
                        <a:t>.</a:t>
                      </a:r>
                      <a:endParaRPr lang="en-US" sz="1200" b="0" dirty="0">
                        <a:effectLst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Howard Ferris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solidFill>
                            <a:srgbClr val="002060"/>
                          </a:solidFill>
                          <a:effectLst/>
                        </a:rPr>
                        <a:t>10.30 a 12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Identificación de los diferentes grupos funcionales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effectLst/>
                        </a:rPr>
                        <a:t>Ignacio Cid del Prado</a:t>
                      </a:r>
                      <a:r>
                        <a:rPr lang="es-ES_tradn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solidFill>
                            <a:srgbClr val="002060"/>
                          </a:solidFill>
                          <a:effectLst/>
                        </a:rPr>
                        <a:t>12 a 1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Almuerzo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solidFill>
                            <a:srgbClr val="002060"/>
                          </a:solidFill>
                          <a:effectLst/>
                        </a:rPr>
                        <a:t>1 a 2.30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433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b="1" dirty="0" smtClean="0">
                          <a:effectLst/>
                        </a:rPr>
                        <a:t>La importancia de diversidad funcional</a:t>
                      </a:r>
                    </a:p>
                    <a:p>
                      <a:pPr marL="35433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 del suelo para aumentar la diversidad y la abundancia</a:t>
                      </a:r>
                    </a:p>
                    <a:p>
                      <a:pPr marL="35433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b="1" dirty="0" smtClean="0">
                          <a:effectLst/>
                        </a:rPr>
                        <a:t>El uso del NEMAPLEX para  conceptos de ecología del suelo y la identificación morfológica y funcional de los nematodos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</a:rPr>
                        <a:t>Howard Ferris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0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solidFill>
                            <a:srgbClr val="002060"/>
                          </a:solidFill>
                          <a:effectLst/>
                        </a:rPr>
                        <a:t>2.30 a 5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Laboratorio: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CR" sz="1200" dirty="0">
                          <a:effectLst/>
                        </a:rPr>
                        <a:t>Muestreo de nematodos de diferentes ecosistemas; trabajo en grupos de dos.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dirty="0">
                          <a:effectLst/>
                        </a:rPr>
                        <a:t>Extracción e identificación a nivel de familia. 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dirty="0">
                          <a:effectLst/>
                        </a:rPr>
                        <a:t>Uso de claves para la clasificación de nematodos. 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200" dirty="0">
                          <a:effectLst/>
                        </a:rPr>
                        <a:t>Se utilizaran estas muestras por análisis del condición del suelo y para elaborar informe que se presentara y discutirá el último día de clase.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 dirty="0" smtClean="0">
                          <a:effectLst/>
                        </a:rPr>
                        <a:t>Ignacio </a:t>
                      </a:r>
                      <a:r>
                        <a:rPr lang="es-ES_tradnl" sz="1200" kern="1200" dirty="0">
                          <a:effectLst/>
                        </a:rPr>
                        <a:t>Cid del Prado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 dirty="0">
                          <a:effectLst/>
                        </a:rPr>
                        <a:t>Alejandro Esquivel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 dirty="0">
                          <a:effectLst/>
                        </a:rPr>
                        <a:t>Howard Ferris</a:t>
                      </a: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solidFill>
                            <a:srgbClr val="002060"/>
                          </a:solidFill>
                          <a:effectLst/>
                        </a:rPr>
                        <a:t>6:30 a 8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kern="1200" dirty="0">
                          <a:effectLst/>
                        </a:rPr>
                        <a:t>Seminario y Discusión: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Biología, Ecología y Gestión Sustentable de los nematodos de </a:t>
                      </a:r>
                      <a:r>
                        <a:rPr lang="es-CR" sz="1200" dirty="0" smtClean="0">
                          <a:effectLst/>
                        </a:rPr>
                        <a:t>caña </a:t>
                      </a:r>
                      <a:r>
                        <a:rPr lang="es-CR" sz="1200" dirty="0">
                          <a:effectLst/>
                        </a:rPr>
                        <a:t>de azúcar o de </a:t>
                      </a:r>
                      <a:r>
                        <a:rPr lang="es-CR" sz="1200" dirty="0" smtClean="0">
                          <a:effectLst/>
                        </a:rPr>
                        <a:t>vid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Howard Ferris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1" marR="65621" marT="9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3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9906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</a:rPr>
              <a:t>Sensibilidad</a:t>
            </a:r>
            <a:r>
              <a:rPr lang="en-US" sz="2000" dirty="0" smtClean="0">
                <a:solidFill>
                  <a:schemeClr val="tx2"/>
                </a:solidFill>
              </a:rPr>
              <a:t> de </a:t>
            </a:r>
            <a:r>
              <a:rPr lang="en-US" sz="2000" dirty="0" err="1" smtClean="0">
                <a:solidFill>
                  <a:schemeClr val="tx2"/>
                </a:solidFill>
              </a:rPr>
              <a:t>Nematodos</a:t>
            </a:r>
            <a:r>
              <a:rPr lang="en-US" sz="2000" dirty="0" smtClean="0">
                <a:solidFill>
                  <a:schemeClr val="tx2"/>
                </a:solidFill>
              </a:rPr>
              <a:t> a </a:t>
            </a:r>
            <a:r>
              <a:rPr lang="en-US" sz="2000" dirty="0" err="1" smtClean="0">
                <a:solidFill>
                  <a:schemeClr val="tx2"/>
                </a:solidFill>
              </a:rPr>
              <a:t>Fertilizante</a:t>
            </a:r>
            <a:r>
              <a:rPr lang="en-US" sz="2000" dirty="0" smtClean="0">
                <a:solidFill>
                  <a:schemeClr val="tx2"/>
                </a:solidFill>
              </a:rPr>
              <a:t> Mineral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00200"/>
            <a:ext cx="7239000" cy="4343400"/>
            <a:chOff x="384" y="1008"/>
            <a:chExt cx="4560" cy="2736"/>
          </a:xfrm>
        </p:grpSpPr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384" y="1008"/>
              <a:ext cx="4560" cy="27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0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528" y="1104"/>
              <a:ext cx="4347" cy="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528" y="1104"/>
              <a:ext cx="4347" cy="2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1156" y="1404"/>
              <a:ext cx="2360" cy="164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1440" y="3408"/>
              <a:ext cx="19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</a:rPr>
                <a:t>Concentración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</a:rPr>
                <a:t>mM</a:t>
              </a:r>
              <a:r>
                <a:rPr lang="en-US" sz="2400" dirty="0">
                  <a:solidFill>
                    <a:srgbClr val="000000"/>
                  </a:solidFill>
                </a:rPr>
                <a:t>-N)</a:t>
              </a:r>
              <a:endParaRPr lang="en-US" sz="2400" dirty="0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1152" y="3024"/>
              <a:ext cx="142" cy="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1337" y="3044"/>
              <a:ext cx="2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V="1">
              <a:off x="1277" y="3030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 flipV="1">
              <a:off x="1323" y="3030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 flipV="1">
              <a:off x="1248" y="3066"/>
              <a:ext cx="12" cy="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V="1">
              <a:off x="2322" y="3044"/>
              <a:ext cx="1" cy="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 flipV="1">
              <a:off x="3337" y="3044"/>
              <a:ext cx="1" cy="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flipV="1">
              <a:off x="115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flipV="1">
              <a:off x="1613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V="1">
              <a:off x="1791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 flipV="1">
              <a:off x="1918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 flipV="1">
              <a:off x="201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 flipV="1">
              <a:off x="2097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 flipV="1">
              <a:off x="2165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 flipV="1">
              <a:off x="2224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 flipV="1">
              <a:off x="227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 flipV="1">
              <a:off x="2627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 flipV="1">
              <a:off x="280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 flipV="1">
              <a:off x="2933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 flipV="1">
              <a:off x="3031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 flipV="1">
              <a:off x="3111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30"/>
            <p:cNvSpPr>
              <a:spLocks noChangeShapeType="1"/>
            </p:cNvSpPr>
            <p:nvPr/>
          </p:nvSpPr>
          <p:spPr bwMode="auto">
            <a:xfrm flipV="1">
              <a:off x="3179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 flipV="1">
              <a:off x="3239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 flipV="1">
              <a:off x="3290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1219" y="315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46114" name="Rectangle 34"/>
            <p:cNvSpPr>
              <a:spLocks noChangeArrowheads="1"/>
            </p:cNvSpPr>
            <p:nvPr/>
          </p:nvSpPr>
          <p:spPr bwMode="auto">
            <a:xfrm>
              <a:off x="2234" y="3158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0.1</a:t>
              </a:r>
              <a:endParaRPr lang="en-US" sz="2400"/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3301" y="315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>
              <a:off x="1156" y="1404"/>
              <a:ext cx="13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>
              <a:off x="1337" y="1404"/>
              <a:ext cx="2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 flipV="1">
              <a:off x="1277" y="1389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flipV="1">
              <a:off x="1323" y="1389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Rectangle 40"/>
            <p:cNvSpPr>
              <a:spLocks noChangeArrowheads="1"/>
            </p:cNvSpPr>
            <p:nvPr/>
          </p:nvSpPr>
          <p:spPr bwMode="auto">
            <a:xfrm rot="16200000" flipH="1">
              <a:off x="34" y="2078"/>
              <a:ext cx="13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</a:rPr>
                <a:t>Numeros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Vivos</a:t>
              </a:r>
              <a:endParaRPr lang="en-US" sz="2400" dirty="0"/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 flipV="1">
              <a:off x="1156" y="1404"/>
              <a:ext cx="1" cy="16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>
              <a:off x="1136" y="2984"/>
              <a:ext cx="16" cy="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43"/>
            <p:cNvSpPr>
              <a:spLocks noChangeShapeType="1"/>
            </p:cNvSpPr>
            <p:nvPr/>
          </p:nvSpPr>
          <p:spPr bwMode="auto">
            <a:xfrm>
              <a:off x="1133" y="2604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>
              <a:off x="1133" y="2204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>
              <a:off x="1133" y="1803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>
              <a:off x="1133" y="1404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Rectangle 47"/>
            <p:cNvSpPr>
              <a:spLocks noChangeArrowheads="1"/>
            </p:cNvSpPr>
            <p:nvPr/>
          </p:nvSpPr>
          <p:spPr bwMode="auto">
            <a:xfrm>
              <a:off x="998" y="293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46128" name="Rectangle 48"/>
            <p:cNvSpPr>
              <a:spLocks noChangeArrowheads="1"/>
            </p:cNvSpPr>
            <p:nvPr/>
          </p:nvSpPr>
          <p:spPr bwMode="auto">
            <a:xfrm>
              <a:off x="927" y="253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50</a:t>
              </a:r>
              <a:endParaRPr lang="en-US" sz="2400"/>
            </a:p>
          </p:txBody>
        </p:sp>
        <p:sp>
          <p:nvSpPr>
            <p:cNvPr id="46129" name="Rectangle 49"/>
            <p:cNvSpPr>
              <a:spLocks noChangeArrowheads="1"/>
            </p:cNvSpPr>
            <p:nvPr/>
          </p:nvSpPr>
          <p:spPr bwMode="auto">
            <a:xfrm>
              <a:off x="856" y="2131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100</a:t>
              </a:r>
              <a:endParaRPr lang="en-US" sz="2400"/>
            </a:p>
          </p:txBody>
        </p:sp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>
              <a:off x="856" y="173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150</a:t>
              </a:r>
              <a:endParaRPr lang="en-US" sz="2400"/>
            </a:p>
          </p:txBody>
        </p:sp>
        <p:sp>
          <p:nvSpPr>
            <p:cNvPr id="46131" name="Rectangle 51"/>
            <p:cNvSpPr>
              <a:spLocks noChangeArrowheads="1"/>
            </p:cNvSpPr>
            <p:nvPr/>
          </p:nvSpPr>
          <p:spPr bwMode="auto">
            <a:xfrm>
              <a:off x="856" y="133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200</a:t>
              </a:r>
              <a:endParaRPr lang="en-US" sz="2400"/>
            </a:p>
          </p:txBody>
        </p:sp>
        <p:sp>
          <p:nvSpPr>
            <p:cNvPr id="46132" name="Line 52"/>
            <p:cNvSpPr>
              <a:spLocks noChangeShapeType="1"/>
            </p:cNvSpPr>
            <p:nvPr/>
          </p:nvSpPr>
          <p:spPr bwMode="auto">
            <a:xfrm flipV="1">
              <a:off x="3516" y="1404"/>
              <a:ext cx="1" cy="16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Line 53"/>
            <p:cNvSpPr>
              <a:spLocks noChangeShapeType="1"/>
            </p:cNvSpPr>
            <p:nvPr/>
          </p:nvSpPr>
          <p:spPr bwMode="auto">
            <a:xfrm flipV="1">
              <a:off x="1254" y="2190"/>
              <a:ext cx="37" cy="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Freeform 54"/>
            <p:cNvSpPr>
              <a:spLocks/>
            </p:cNvSpPr>
            <p:nvPr/>
          </p:nvSpPr>
          <p:spPr bwMode="auto">
            <a:xfrm flipV="1">
              <a:off x="2016" y="1660"/>
              <a:ext cx="1321" cy="1017"/>
            </a:xfrm>
            <a:custGeom>
              <a:avLst/>
              <a:gdLst>
                <a:gd name="T0" fmla="*/ 0 w 2292"/>
                <a:gd name="T1" fmla="*/ 1 h 1765"/>
                <a:gd name="T2" fmla="*/ 1 w 2292"/>
                <a:gd name="T3" fmla="*/ 1 h 1765"/>
                <a:gd name="T4" fmla="*/ 1 w 2292"/>
                <a:gd name="T5" fmla="*/ 0 h 1765"/>
                <a:gd name="T6" fmla="*/ 1 w 2292"/>
                <a:gd name="T7" fmla="*/ 1 h 17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765"/>
                <a:gd name="T14" fmla="*/ 2292 w 2292"/>
                <a:gd name="T15" fmla="*/ 1765 h 17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765">
                  <a:moveTo>
                    <a:pt x="0" y="1765"/>
                  </a:moveTo>
                  <a:lnTo>
                    <a:pt x="531" y="618"/>
                  </a:lnTo>
                  <a:lnTo>
                    <a:pt x="1762" y="0"/>
                  </a:lnTo>
                  <a:lnTo>
                    <a:pt x="2292" y="9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Oval 55"/>
            <p:cNvSpPr>
              <a:spLocks noChangeArrowheads="1"/>
            </p:cNvSpPr>
            <p:nvPr/>
          </p:nvSpPr>
          <p:spPr bwMode="auto">
            <a:xfrm>
              <a:off x="1218" y="2166"/>
              <a:ext cx="74" cy="75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>
              <a:off x="1993" y="2002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 flipV="1">
              <a:off x="2322" y="2222"/>
              <a:ext cx="1" cy="9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Line 58"/>
            <p:cNvSpPr>
              <a:spLocks noChangeShapeType="1"/>
            </p:cNvSpPr>
            <p:nvPr/>
          </p:nvSpPr>
          <p:spPr bwMode="auto">
            <a:xfrm>
              <a:off x="2299" y="2222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>
              <a:off x="3031" y="2677"/>
              <a:ext cx="1" cy="11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>
              <a:off x="3008" y="2787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>
              <a:off x="3337" y="2672"/>
              <a:ext cx="1" cy="15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 flipV="1">
              <a:off x="1254" y="2203"/>
              <a:ext cx="3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Line 63"/>
            <p:cNvSpPr>
              <a:spLocks noChangeShapeType="1"/>
            </p:cNvSpPr>
            <p:nvPr/>
          </p:nvSpPr>
          <p:spPr bwMode="auto">
            <a:xfrm flipV="1">
              <a:off x="1337" y="2186"/>
              <a:ext cx="679" cy="1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Freeform 64"/>
            <p:cNvSpPr>
              <a:spLocks/>
            </p:cNvSpPr>
            <p:nvPr/>
          </p:nvSpPr>
          <p:spPr bwMode="auto">
            <a:xfrm flipV="1">
              <a:off x="2016" y="2186"/>
              <a:ext cx="1321" cy="692"/>
            </a:xfrm>
            <a:custGeom>
              <a:avLst/>
              <a:gdLst>
                <a:gd name="T0" fmla="*/ 0 w 2292"/>
                <a:gd name="T1" fmla="*/ 1 h 1201"/>
                <a:gd name="T2" fmla="*/ 1 w 2292"/>
                <a:gd name="T3" fmla="*/ 1 h 1201"/>
                <a:gd name="T4" fmla="*/ 1 w 2292"/>
                <a:gd name="T5" fmla="*/ 1 h 1201"/>
                <a:gd name="T6" fmla="*/ 1 w 2292"/>
                <a:gd name="T7" fmla="*/ 0 h 1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201"/>
                <a:gd name="T14" fmla="*/ 2292 w 2292"/>
                <a:gd name="T15" fmla="*/ 1201 h 1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201">
                  <a:moveTo>
                    <a:pt x="0" y="1201"/>
                  </a:moveTo>
                  <a:lnTo>
                    <a:pt x="531" y="1075"/>
                  </a:lnTo>
                  <a:lnTo>
                    <a:pt x="1762" y="302"/>
                  </a:lnTo>
                  <a:lnTo>
                    <a:pt x="2292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Oval 65"/>
            <p:cNvSpPr>
              <a:spLocks noChangeArrowheads="1"/>
            </p:cNvSpPr>
            <p:nvPr/>
          </p:nvSpPr>
          <p:spPr bwMode="auto">
            <a:xfrm>
              <a:off x="1218" y="2166"/>
              <a:ext cx="74" cy="75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 flipV="1">
              <a:off x="2016" y="2145"/>
              <a:ext cx="1" cy="4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>
              <a:off x="1993" y="2145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>
              <a:off x="2016" y="2186"/>
              <a:ext cx="1" cy="4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>
              <a:off x="1993" y="2228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Oval 70"/>
            <p:cNvSpPr>
              <a:spLocks noChangeArrowheads="1"/>
            </p:cNvSpPr>
            <p:nvPr/>
          </p:nvSpPr>
          <p:spPr bwMode="auto">
            <a:xfrm>
              <a:off x="1980" y="2149"/>
              <a:ext cx="74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Line 71"/>
            <p:cNvSpPr>
              <a:spLocks noChangeShapeType="1"/>
            </p:cNvSpPr>
            <p:nvPr/>
          </p:nvSpPr>
          <p:spPr bwMode="auto">
            <a:xfrm flipV="1">
              <a:off x="2322" y="2218"/>
              <a:ext cx="1" cy="4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>
              <a:off x="2299" y="2218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>
              <a:off x="2322" y="2259"/>
              <a:ext cx="1" cy="4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>
              <a:off x="2299" y="2301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Oval 75"/>
            <p:cNvSpPr>
              <a:spLocks noChangeArrowheads="1"/>
            </p:cNvSpPr>
            <p:nvPr/>
          </p:nvSpPr>
          <p:spPr bwMode="auto">
            <a:xfrm>
              <a:off x="2285" y="2222"/>
              <a:ext cx="75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 flipV="1">
              <a:off x="3031" y="2682"/>
              <a:ext cx="1" cy="2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>
              <a:off x="3008" y="2682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Line 78"/>
            <p:cNvSpPr>
              <a:spLocks noChangeShapeType="1"/>
            </p:cNvSpPr>
            <p:nvPr/>
          </p:nvSpPr>
          <p:spPr bwMode="auto">
            <a:xfrm>
              <a:off x="3031" y="2704"/>
              <a:ext cx="1" cy="2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Line 79"/>
            <p:cNvSpPr>
              <a:spLocks noChangeShapeType="1"/>
            </p:cNvSpPr>
            <p:nvPr/>
          </p:nvSpPr>
          <p:spPr bwMode="auto">
            <a:xfrm>
              <a:off x="3008" y="2726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Oval 80"/>
            <p:cNvSpPr>
              <a:spLocks noChangeArrowheads="1"/>
            </p:cNvSpPr>
            <p:nvPr/>
          </p:nvSpPr>
          <p:spPr bwMode="auto">
            <a:xfrm>
              <a:off x="2994" y="2667"/>
              <a:ext cx="75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Line 81"/>
            <p:cNvSpPr>
              <a:spLocks noChangeShapeType="1"/>
            </p:cNvSpPr>
            <p:nvPr/>
          </p:nvSpPr>
          <p:spPr bwMode="auto">
            <a:xfrm flipV="1">
              <a:off x="3337" y="2866"/>
              <a:ext cx="1" cy="1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Line 82"/>
            <p:cNvSpPr>
              <a:spLocks noChangeShapeType="1"/>
            </p:cNvSpPr>
            <p:nvPr/>
          </p:nvSpPr>
          <p:spPr bwMode="auto">
            <a:xfrm>
              <a:off x="3313" y="2866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Line 83"/>
            <p:cNvSpPr>
              <a:spLocks noChangeShapeType="1"/>
            </p:cNvSpPr>
            <p:nvPr/>
          </p:nvSpPr>
          <p:spPr bwMode="auto">
            <a:xfrm>
              <a:off x="3337" y="2878"/>
              <a:ext cx="1" cy="1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Line 84"/>
            <p:cNvSpPr>
              <a:spLocks noChangeShapeType="1"/>
            </p:cNvSpPr>
            <p:nvPr/>
          </p:nvSpPr>
          <p:spPr bwMode="auto">
            <a:xfrm>
              <a:off x="3313" y="2890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Oval 85"/>
            <p:cNvSpPr>
              <a:spLocks noChangeArrowheads="1"/>
            </p:cNvSpPr>
            <p:nvPr/>
          </p:nvSpPr>
          <p:spPr bwMode="auto">
            <a:xfrm>
              <a:off x="3300" y="2841"/>
              <a:ext cx="74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Line 86"/>
            <p:cNvSpPr>
              <a:spLocks noChangeShapeType="1"/>
            </p:cNvSpPr>
            <p:nvPr/>
          </p:nvSpPr>
          <p:spPr bwMode="auto">
            <a:xfrm flipV="1">
              <a:off x="1254" y="2199"/>
              <a:ext cx="37" cy="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 flipV="1">
              <a:off x="1337" y="1999"/>
              <a:ext cx="679" cy="19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88"/>
            <p:cNvSpPr>
              <a:spLocks/>
            </p:cNvSpPr>
            <p:nvPr/>
          </p:nvSpPr>
          <p:spPr bwMode="auto">
            <a:xfrm flipV="1">
              <a:off x="2016" y="1989"/>
              <a:ext cx="1321" cy="719"/>
            </a:xfrm>
            <a:custGeom>
              <a:avLst/>
              <a:gdLst>
                <a:gd name="T0" fmla="*/ 0 w 2292"/>
                <a:gd name="T1" fmla="*/ 1 h 1247"/>
                <a:gd name="T2" fmla="*/ 1 w 2292"/>
                <a:gd name="T3" fmla="*/ 1 h 1247"/>
                <a:gd name="T4" fmla="*/ 1 w 2292"/>
                <a:gd name="T5" fmla="*/ 1 h 1247"/>
                <a:gd name="T6" fmla="*/ 1 w 2292"/>
                <a:gd name="T7" fmla="*/ 0 h 1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247"/>
                <a:gd name="T14" fmla="*/ 2292 w 2292"/>
                <a:gd name="T15" fmla="*/ 1247 h 1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247">
                  <a:moveTo>
                    <a:pt x="0" y="1230"/>
                  </a:moveTo>
                  <a:lnTo>
                    <a:pt x="531" y="1247"/>
                  </a:lnTo>
                  <a:lnTo>
                    <a:pt x="1762" y="710"/>
                  </a:lnTo>
                  <a:lnTo>
                    <a:pt x="2292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89"/>
            <p:cNvSpPr>
              <a:spLocks/>
            </p:cNvSpPr>
            <p:nvPr/>
          </p:nvSpPr>
          <p:spPr bwMode="auto">
            <a:xfrm>
              <a:off x="1209" y="2152"/>
              <a:ext cx="90" cy="78"/>
            </a:xfrm>
            <a:custGeom>
              <a:avLst/>
              <a:gdLst>
                <a:gd name="T0" fmla="*/ 1 w 180"/>
                <a:gd name="T1" fmla="*/ 0 h 155"/>
                <a:gd name="T2" fmla="*/ 1 w 180"/>
                <a:gd name="T3" fmla="*/ 1 h 155"/>
                <a:gd name="T4" fmla="*/ 0 w 180"/>
                <a:gd name="T5" fmla="*/ 1 h 155"/>
                <a:gd name="T6" fmla="*/ 1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Line 90"/>
            <p:cNvSpPr>
              <a:spLocks noChangeShapeType="1"/>
            </p:cNvSpPr>
            <p:nvPr/>
          </p:nvSpPr>
          <p:spPr bwMode="auto">
            <a:xfrm flipV="1">
              <a:off x="2016" y="1815"/>
              <a:ext cx="1" cy="18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Line 91"/>
            <p:cNvSpPr>
              <a:spLocks noChangeShapeType="1"/>
            </p:cNvSpPr>
            <p:nvPr/>
          </p:nvSpPr>
          <p:spPr bwMode="auto">
            <a:xfrm>
              <a:off x="1993" y="1815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Line 92"/>
            <p:cNvSpPr>
              <a:spLocks noChangeShapeType="1"/>
            </p:cNvSpPr>
            <p:nvPr/>
          </p:nvSpPr>
          <p:spPr bwMode="auto">
            <a:xfrm>
              <a:off x="2016" y="1999"/>
              <a:ext cx="1" cy="18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3" name="Line 93"/>
            <p:cNvSpPr>
              <a:spLocks noChangeShapeType="1"/>
            </p:cNvSpPr>
            <p:nvPr/>
          </p:nvSpPr>
          <p:spPr bwMode="auto">
            <a:xfrm>
              <a:off x="1993" y="2184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Freeform 94"/>
            <p:cNvSpPr>
              <a:spLocks/>
            </p:cNvSpPr>
            <p:nvPr/>
          </p:nvSpPr>
          <p:spPr bwMode="auto">
            <a:xfrm>
              <a:off x="1971" y="1947"/>
              <a:ext cx="90" cy="78"/>
            </a:xfrm>
            <a:custGeom>
              <a:avLst/>
              <a:gdLst>
                <a:gd name="T0" fmla="*/ 1 w 180"/>
                <a:gd name="T1" fmla="*/ 0 h 155"/>
                <a:gd name="T2" fmla="*/ 1 w 180"/>
                <a:gd name="T3" fmla="*/ 1 h 155"/>
                <a:gd name="T4" fmla="*/ 0 w 180"/>
                <a:gd name="T5" fmla="*/ 1 h 155"/>
                <a:gd name="T6" fmla="*/ 1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Line 95"/>
            <p:cNvSpPr>
              <a:spLocks noChangeShapeType="1"/>
            </p:cNvSpPr>
            <p:nvPr/>
          </p:nvSpPr>
          <p:spPr bwMode="auto">
            <a:xfrm flipV="1">
              <a:off x="2322" y="1852"/>
              <a:ext cx="1" cy="13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6" name="Line 96"/>
            <p:cNvSpPr>
              <a:spLocks noChangeShapeType="1"/>
            </p:cNvSpPr>
            <p:nvPr/>
          </p:nvSpPr>
          <p:spPr bwMode="auto">
            <a:xfrm>
              <a:off x="2299" y="1852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Line 97"/>
            <p:cNvSpPr>
              <a:spLocks noChangeShapeType="1"/>
            </p:cNvSpPr>
            <p:nvPr/>
          </p:nvSpPr>
          <p:spPr bwMode="auto">
            <a:xfrm>
              <a:off x="2322" y="1989"/>
              <a:ext cx="1" cy="1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Line 98"/>
            <p:cNvSpPr>
              <a:spLocks noChangeShapeType="1"/>
            </p:cNvSpPr>
            <p:nvPr/>
          </p:nvSpPr>
          <p:spPr bwMode="auto">
            <a:xfrm>
              <a:off x="2299" y="2127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Freeform 99"/>
            <p:cNvSpPr>
              <a:spLocks/>
            </p:cNvSpPr>
            <p:nvPr/>
          </p:nvSpPr>
          <p:spPr bwMode="auto">
            <a:xfrm>
              <a:off x="2277" y="1938"/>
              <a:ext cx="90" cy="77"/>
            </a:xfrm>
            <a:custGeom>
              <a:avLst/>
              <a:gdLst>
                <a:gd name="T0" fmla="*/ 1 w 179"/>
                <a:gd name="T1" fmla="*/ 0 h 156"/>
                <a:gd name="T2" fmla="*/ 1 w 179"/>
                <a:gd name="T3" fmla="*/ 0 h 156"/>
                <a:gd name="T4" fmla="*/ 0 w 179"/>
                <a:gd name="T5" fmla="*/ 0 h 156"/>
                <a:gd name="T6" fmla="*/ 1 w 179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156"/>
                <a:gd name="T14" fmla="*/ 179 w 179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156">
                  <a:moveTo>
                    <a:pt x="89" y="0"/>
                  </a:moveTo>
                  <a:lnTo>
                    <a:pt x="179" y="156"/>
                  </a:lnTo>
                  <a:lnTo>
                    <a:pt x="0" y="1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Line 100"/>
            <p:cNvSpPr>
              <a:spLocks noChangeShapeType="1"/>
            </p:cNvSpPr>
            <p:nvPr/>
          </p:nvSpPr>
          <p:spPr bwMode="auto">
            <a:xfrm flipV="1">
              <a:off x="3031" y="2199"/>
              <a:ext cx="1" cy="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Line 101"/>
            <p:cNvSpPr>
              <a:spLocks noChangeShapeType="1"/>
            </p:cNvSpPr>
            <p:nvPr/>
          </p:nvSpPr>
          <p:spPr bwMode="auto">
            <a:xfrm>
              <a:off x="3008" y="2199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Line 102"/>
            <p:cNvSpPr>
              <a:spLocks noChangeShapeType="1"/>
            </p:cNvSpPr>
            <p:nvPr/>
          </p:nvSpPr>
          <p:spPr bwMode="auto">
            <a:xfrm>
              <a:off x="3031" y="2299"/>
              <a:ext cx="1" cy="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Line 103"/>
            <p:cNvSpPr>
              <a:spLocks noChangeShapeType="1"/>
            </p:cNvSpPr>
            <p:nvPr/>
          </p:nvSpPr>
          <p:spPr bwMode="auto">
            <a:xfrm>
              <a:off x="3008" y="2399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104"/>
            <p:cNvSpPr>
              <a:spLocks/>
            </p:cNvSpPr>
            <p:nvPr/>
          </p:nvSpPr>
          <p:spPr bwMode="auto">
            <a:xfrm>
              <a:off x="2986" y="2247"/>
              <a:ext cx="90" cy="78"/>
            </a:xfrm>
            <a:custGeom>
              <a:avLst/>
              <a:gdLst>
                <a:gd name="T0" fmla="*/ 1 w 179"/>
                <a:gd name="T1" fmla="*/ 0 h 155"/>
                <a:gd name="T2" fmla="*/ 1 w 179"/>
                <a:gd name="T3" fmla="*/ 1 h 155"/>
                <a:gd name="T4" fmla="*/ 0 w 179"/>
                <a:gd name="T5" fmla="*/ 1 h 155"/>
                <a:gd name="T6" fmla="*/ 1 w 179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155"/>
                <a:gd name="T14" fmla="*/ 179 w 179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155">
                  <a:moveTo>
                    <a:pt x="90" y="0"/>
                  </a:moveTo>
                  <a:lnTo>
                    <a:pt x="179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Line 105"/>
            <p:cNvSpPr>
              <a:spLocks noChangeShapeType="1"/>
            </p:cNvSpPr>
            <p:nvPr/>
          </p:nvSpPr>
          <p:spPr bwMode="auto">
            <a:xfrm flipV="1">
              <a:off x="3337" y="2643"/>
              <a:ext cx="1" cy="6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Line 106"/>
            <p:cNvSpPr>
              <a:spLocks noChangeShapeType="1"/>
            </p:cNvSpPr>
            <p:nvPr/>
          </p:nvSpPr>
          <p:spPr bwMode="auto">
            <a:xfrm>
              <a:off x="3313" y="2643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Line 107"/>
            <p:cNvSpPr>
              <a:spLocks noChangeShapeType="1"/>
            </p:cNvSpPr>
            <p:nvPr/>
          </p:nvSpPr>
          <p:spPr bwMode="auto">
            <a:xfrm flipV="1">
              <a:off x="1337" y="1660"/>
              <a:ext cx="679" cy="5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Line 108"/>
            <p:cNvSpPr>
              <a:spLocks noChangeShapeType="1"/>
            </p:cNvSpPr>
            <p:nvPr/>
          </p:nvSpPr>
          <p:spPr bwMode="auto">
            <a:xfrm flipV="1">
              <a:off x="2016" y="1404"/>
              <a:ext cx="1" cy="2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Line 109"/>
            <p:cNvSpPr>
              <a:spLocks noChangeShapeType="1"/>
            </p:cNvSpPr>
            <p:nvPr/>
          </p:nvSpPr>
          <p:spPr bwMode="auto">
            <a:xfrm>
              <a:off x="2016" y="1660"/>
              <a:ext cx="1" cy="34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Oval 110"/>
            <p:cNvSpPr>
              <a:spLocks noChangeArrowheads="1"/>
            </p:cNvSpPr>
            <p:nvPr/>
          </p:nvSpPr>
          <p:spPr bwMode="auto">
            <a:xfrm>
              <a:off x="1980" y="1623"/>
              <a:ext cx="74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Line 111"/>
            <p:cNvSpPr>
              <a:spLocks noChangeShapeType="1"/>
            </p:cNvSpPr>
            <p:nvPr/>
          </p:nvSpPr>
          <p:spPr bwMode="auto">
            <a:xfrm>
              <a:off x="2322" y="2321"/>
              <a:ext cx="1" cy="7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Line 112"/>
            <p:cNvSpPr>
              <a:spLocks noChangeShapeType="1"/>
            </p:cNvSpPr>
            <p:nvPr/>
          </p:nvSpPr>
          <p:spPr bwMode="auto">
            <a:xfrm>
              <a:off x="2299" y="2420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Oval 113"/>
            <p:cNvSpPr>
              <a:spLocks noChangeArrowheads="1"/>
            </p:cNvSpPr>
            <p:nvPr/>
          </p:nvSpPr>
          <p:spPr bwMode="auto">
            <a:xfrm>
              <a:off x="2285" y="2284"/>
              <a:ext cx="75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Line 114"/>
            <p:cNvSpPr>
              <a:spLocks noChangeShapeType="1"/>
            </p:cNvSpPr>
            <p:nvPr/>
          </p:nvSpPr>
          <p:spPr bwMode="auto">
            <a:xfrm flipV="1">
              <a:off x="3031" y="2568"/>
              <a:ext cx="1" cy="10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Line 115"/>
            <p:cNvSpPr>
              <a:spLocks noChangeShapeType="1"/>
            </p:cNvSpPr>
            <p:nvPr/>
          </p:nvSpPr>
          <p:spPr bwMode="auto">
            <a:xfrm>
              <a:off x="3008" y="2568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6" name="Oval 116"/>
            <p:cNvSpPr>
              <a:spLocks noChangeArrowheads="1"/>
            </p:cNvSpPr>
            <p:nvPr/>
          </p:nvSpPr>
          <p:spPr bwMode="auto">
            <a:xfrm>
              <a:off x="2994" y="2640"/>
              <a:ext cx="75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Line 117"/>
            <p:cNvSpPr>
              <a:spLocks noChangeShapeType="1"/>
            </p:cNvSpPr>
            <p:nvPr/>
          </p:nvSpPr>
          <p:spPr bwMode="auto">
            <a:xfrm flipV="1">
              <a:off x="3337" y="2544"/>
              <a:ext cx="1" cy="12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Line 118"/>
            <p:cNvSpPr>
              <a:spLocks noChangeShapeType="1"/>
            </p:cNvSpPr>
            <p:nvPr/>
          </p:nvSpPr>
          <p:spPr bwMode="auto">
            <a:xfrm>
              <a:off x="3313" y="2543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9" name="Line 119"/>
            <p:cNvSpPr>
              <a:spLocks noChangeShapeType="1"/>
            </p:cNvSpPr>
            <p:nvPr/>
          </p:nvSpPr>
          <p:spPr bwMode="auto">
            <a:xfrm>
              <a:off x="3313" y="2826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0" name="Oval 120"/>
            <p:cNvSpPr>
              <a:spLocks noChangeArrowheads="1"/>
            </p:cNvSpPr>
            <p:nvPr/>
          </p:nvSpPr>
          <p:spPr bwMode="auto">
            <a:xfrm>
              <a:off x="3300" y="2635"/>
              <a:ext cx="74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1" name="Line 121"/>
            <p:cNvSpPr>
              <a:spLocks noChangeShapeType="1"/>
            </p:cNvSpPr>
            <p:nvPr/>
          </p:nvSpPr>
          <p:spPr bwMode="auto">
            <a:xfrm>
              <a:off x="3337" y="2708"/>
              <a:ext cx="1" cy="6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2" name="Line 122"/>
            <p:cNvSpPr>
              <a:spLocks noChangeShapeType="1"/>
            </p:cNvSpPr>
            <p:nvPr/>
          </p:nvSpPr>
          <p:spPr bwMode="auto">
            <a:xfrm>
              <a:off x="3313" y="2772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3" name="Freeform 123"/>
            <p:cNvSpPr>
              <a:spLocks/>
            </p:cNvSpPr>
            <p:nvPr/>
          </p:nvSpPr>
          <p:spPr bwMode="auto">
            <a:xfrm>
              <a:off x="3292" y="2656"/>
              <a:ext cx="89" cy="78"/>
            </a:xfrm>
            <a:custGeom>
              <a:avLst/>
              <a:gdLst>
                <a:gd name="T0" fmla="*/ 0 w 180"/>
                <a:gd name="T1" fmla="*/ 0 h 155"/>
                <a:gd name="T2" fmla="*/ 0 w 180"/>
                <a:gd name="T3" fmla="*/ 1 h 155"/>
                <a:gd name="T4" fmla="*/ 0 w 180"/>
                <a:gd name="T5" fmla="*/ 1 h 155"/>
                <a:gd name="T6" fmla="*/ 0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4" name="Line 124"/>
            <p:cNvSpPr>
              <a:spLocks noChangeShapeType="1"/>
            </p:cNvSpPr>
            <p:nvPr/>
          </p:nvSpPr>
          <p:spPr bwMode="auto">
            <a:xfrm>
              <a:off x="1254" y="2204"/>
              <a:ext cx="37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5" name="Line 125"/>
            <p:cNvSpPr>
              <a:spLocks noChangeShapeType="1"/>
            </p:cNvSpPr>
            <p:nvPr/>
          </p:nvSpPr>
          <p:spPr bwMode="auto">
            <a:xfrm>
              <a:off x="1337" y="2223"/>
              <a:ext cx="679" cy="45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6" name="Freeform 126"/>
            <p:cNvSpPr>
              <a:spLocks/>
            </p:cNvSpPr>
            <p:nvPr/>
          </p:nvSpPr>
          <p:spPr bwMode="auto">
            <a:xfrm flipV="1">
              <a:off x="2016" y="2674"/>
              <a:ext cx="1321" cy="298"/>
            </a:xfrm>
            <a:custGeom>
              <a:avLst/>
              <a:gdLst>
                <a:gd name="T0" fmla="*/ 0 w 2292"/>
                <a:gd name="T1" fmla="*/ 1 h 517"/>
                <a:gd name="T2" fmla="*/ 1 w 2292"/>
                <a:gd name="T3" fmla="*/ 1 h 517"/>
                <a:gd name="T4" fmla="*/ 1 w 2292"/>
                <a:gd name="T5" fmla="*/ 1 h 517"/>
                <a:gd name="T6" fmla="*/ 1 w 2292"/>
                <a:gd name="T7" fmla="*/ 0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517"/>
                <a:gd name="T14" fmla="*/ 2292 w 2292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517">
                  <a:moveTo>
                    <a:pt x="0" y="517"/>
                  </a:moveTo>
                  <a:lnTo>
                    <a:pt x="531" y="74"/>
                  </a:lnTo>
                  <a:lnTo>
                    <a:pt x="1762" y="33"/>
                  </a:lnTo>
                  <a:lnTo>
                    <a:pt x="2292" y="0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Rectangle 127"/>
            <p:cNvSpPr>
              <a:spLocks noChangeArrowheads="1"/>
            </p:cNvSpPr>
            <p:nvPr/>
          </p:nvSpPr>
          <p:spPr bwMode="auto">
            <a:xfrm>
              <a:off x="1223" y="2173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8" name="Line 128"/>
            <p:cNvSpPr>
              <a:spLocks noChangeShapeType="1"/>
            </p:cNvSpPr>
            <p:nvPr/>
          </p:nvSpPr>
          <p:spPr bwMode="auto">
            <a:xfrm flipV="1">
              <a:off x="2016" y="2564"/>
              <a:ext cx="1" cy="11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9" name="Line 129"/>
            <p:cNvSpPr>
              <a:spLocks noChangeShapeType="1"/>
            </p:cNvSpPr>
            <p:nvPr/>
          </p:nvSpPr>
          <p:spPr bwMode="auto">
            <a:xfrm>
              <a:off x="1993" y="2564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0" name="Line 130"/>
            <p:cNvSpPr>
              <a:spLocks noChangeShapeType="1"/>
            </p:cNvSpPr>
            <p:nvPr/>
          </p:nvSpPr>
          <p:spPr bwMode="auto">
            <a:xfrm>
              <a:off x="2016" y="2674"/>
              <a:ext cx="1" cy="11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Line 131"/>
            <p:cNvSpPr>
              <a:spLocks noChangeShapeType="1"/>
            </p:cNvSpPr>
            <p:nvPr/>
          </p:nvSpPr>
          <p:spPr bwMode="auto">
            <a:xfrm>
              <a:off x="1993" y="2784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2" name="Rectangle 132"/>
            <p:cNvSpPr>
              <a:spLocks noChangeArrowheads="1"/>
            </p:cNvSpPr>
            <p:nvPr/>
          </p:nvSpPr>
          <p:spPr bwMode="auto">
            <a:xfrm>
              <a:off x="1985" y="2643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3" name="Line 133"/>
            <p:cNvSpPr>
              <a:spLocks noChangeShapeType="1"/>
            </p:cNvSpPr>
            <p:nvPr/>
          </p:nvSpPr>
          <p:spPr bwMode="auto">
            <a:xfrm flipV="1">
              <a:off x="2322" y="2899"/>
              <a:ext cx="1" cy="3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Line 134"/>
            <p:cNvSpPr>
              <a:spLocks noChangeShapeType="1"/>
            </p:cNvSpPr>
            <p:nvPr/>
          </p:nvSpPr>
          <p:spPr bwMode="auto">
            <a:xfrm>
              <a:off x="2299" y="2899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Line 135"/>
            <p:cNvSpPr>
              <a:spLocks noChangeShapeType="1"/>
            </p:cNvSpPr>
            <p:nvPr/>
          </p:nvSpPr>
          <p:spPr bwMode="auto">
            <a:xfrm>
              <a:off x="2322" y="2930"/>
              <a:ext cx="1" cy="3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6" name="Line 136"/>
            <p:cNvSpPr>
              <a:spLocks noChangeShapeType="1"/>
            </p:cNvSpPr>
            <p:nvPr/>
          </p:nvSpPr>
          <p:spPr bwMode="auto">
            <a:xfrm>
              <a:off x="2299" y="2960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Rectangle 137"/>
            <p:cNvSpPr>
              <a:spLocks noChangeArrowheads="1"/>
            </p:cNvSpPr>
            <p:nvPr/>
          </p:nvSpPr>
          <p:spPr bwMode="auto">
            <a:xfrm>
              <a:off x="2291" y="2899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8" name="Line 138"/>
            <p:cNvSpPr>
              <a:spLocks noChangeShapeType="1"/>
            </p:cNvSpPr>
            <p:nvPr/>
          </p:nvSpPr>
          <p:spPr bwMode="auto">
            <a:xfrm flipV="1">
              <a:off x="3031" y="2926"/>
              <a:ext cx="1" cy="27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9" name="Line 139"/>
            <p:cNvSpPr>
              <a:spLocks noChangeShapeType="1"/>
            </p:cNvSpPr>
            <p:nvPr/>
          </p:nvSpPr>
          <p:spPr bwMode="auto">
            <a:xfrm>
              <a:off x="3008" y="2926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0" name="Line 140"/>
            <p:cNvSpPr>
              <a:spLocks noChangeShapeType="1"/>
            </p:cNvSpPr>
            <p:nvPr/>
          </p:nvSpPr>
          <p:spPr bwMode="auto">
            <a:xfrm>
              <a:off x="3031" y="2953"/>
              <a:ext cx="1" cy="27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Line 141"/>
            <p:cNvSpPr>
              <a:spLocks noChangeShapeType="1"/>
            </p:cNvSpPr>
            <p:nvPr/>
          </p:nvSpPr>
          <p:spPr bwMode="auto">
            <a:xfrm>
              <a:off x="3008" y="2980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2" name="Rectangle 142"/>
            <p:cNvSpPr>
              <a:spLocks noChangeArrowheads="1"/>
            </p:cNvSpPr>
            <p:nvPr/>
          </p:nvSpPr>
          <p:spPr bwMode="auto">
            <a:xfrm>
              <a:off x="3000" y="2922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3" name="Line 143"/>
            <p:cNvSpPr>
              <a:spLocks noChangeShapeType="1"/>
            </p:cNvSpPr>
            <p:nvPr/>
          </p:nvSpPr>
          <p:spPr bwMode="auto">
            <a:xfrm flipV="1">
              <a:off x="3337" y="2961"/>
              <a:ext cx="1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4" name="Line 144"/>
            <p:cNvSpPr>
              <a:spLocks noChangeShapeType="1"/>
            </p:cNvSpPr>
            <p:nvPr/>
          </p:nvSpPr>
          <p:spPr bwMode="auto">
            <a:xfrm>
              <a:off x="3313" y="2961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5" name="Line 145"/>
            <p:cNvSpPr>
              <a:spLocks noChangeShapeType="1"/>
            </p:cNvSpPr>
            <p:nvPr/>
          </p:nvSpPr>
          <p:spPr bwMode="auto">
            <a:xfrm>
              <a:off x="3337" y="2972"/>
              <a:ext cx="1" cy="12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6" name="Line 146"/>
            <p:cNvSpPr>
              <a:spLocks noChangeShapeType="1"/>
            </p:cNvSpPr>
            <p:nvPr/>
          </p:nvSpPr>
          <p:spPr bwMode="auto">
            <a:xfrm>
              <a:off x="3313" y="2984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7" name="Rectangle 147"/>
            <p:cNvSpPr>
              <a:spLocks noChangeArrowheads="1"/>
            </p:cNvSpPr>
            <p:nvPr/>
          </p:nvSpPr>
          <p:spPr bwMode="auto">
            <a:xfrm>
              <a:off x="3306" y="2941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8" name="Line 148"/>
            <p:cNvSpPr>
              <a:spLocks noChangeShapeType="1"/>
            </p:cNvSpPr>
            <p:nvPr/>
          </p:nvSpPr>
          <p:spPr bwMode="auto">
            <a:xfrm>
              <a:off x="1254" y="2204"/>
              <a:ext cx="37" cy="16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9" name="Line 149"/>
            <p:cNvSpPr>
              <a:spLocks noChangeShapeType="1"/>
            </p:cNvSpPr>
            <p:nvPr/>
          </p:nvSpPr>
          <p:spPr bwMode="auto">
            <a:xfrm>
              <a:off x="1337" y="2232"/>
              <a:ext cx="679" cy="652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0" name="Freeform 150"/>
            <p:cNvSpPr>
              <a:spLocks/>
            </p:cNvSpPr>
            <p:nvPr/>
          </p:nvSpPr>
          <p:spPr bwMode="auto">
            <a:xfrm flipV="1">
              <a:off x="2016" y="2884"/>
              <a:ext cx="1321" cy="111"/>
            </a:xfrm>
            <a:custGeom>
              <a:avLst/>
              <a:gdLst>
                <a:gd name="T0" fmla="*/ 0 w 2292"/>
                <a:gd name="T1" fmla="*/ 1 h 192"/>
                <a:gd name="T2" fmla="*/ 1 w 2292"/>
                <a:gd name="T3" fmla="*/ 1 h 192"/>
                <a:gd name="T4" fmla="*/ 1 w 2292"/>
                <a:gd name="T5" fmla="*/ 0 h 192"/>
                <a:gd name="T6" fmla="*/ 1 w 2292"/>
                <a:gd name="T7" fmla="*/ 1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92"/>
                <a:gd name="T14" fmla="*/ 2292 w 229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92">
                  <a:moveTo>
                    <a:pt x="0" y="192"/>
                  </a:moveTo>
                  <a:lnTo>
                    <a:pt x="531" y="78"/>
                  </a:lnTo>
                  <a:lnTo>
                    <a:pt x="1762" y="0"/>
                  </a:lnTo>
                  <a:lnTo>
                    <a:pt x="2292" y="15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Rectangle 151"/>
            <p:cNvSpPr>
              <a:spLocks noChangeArrowheads="1"/>
            </p:cNvSpPr>
            <p:nvPr/>
          </p:nvSpPr>
          <p:spPr bwMode="auto">
            <a:xfrm>
              <a:off x="1208" y="2123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6232" name="Line 152"/>
            <p:cNvSpPr>
              <a:spLocks noChangeShapeType="1"/>
            </p:cNvSpPr>
            <p:nvPr/>
          </p:nvSpPr>
          <p:spPr bwMode="auto">
            <a:xfrm flipV="1">
              <a:off x="2016" y="2869"/>
              <a:ext cx="1" cy="15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Line 153"/>
            <p:cNvSpPr>
              <a:spLocks noChangeShapeType="1"/>
            </p:cNvSpPr>
            <p:nvPr/>
          </p:nvSpPr>
          <p:spPr bwMode="auto">
            <a:xfrm>
              <a:off x="1993" y="2869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4" name="Line 154"/>
            <p:cNvSpPr>
              <a:spLocks noChangeShapeType="1"/>
            </p:cNvSpPr>
            <p:nvPr/>
          </p:nvSpPr>
          <p:spPr bwMode="auto">
            <a:xfrm>
              <a:off x="2016" y="2884"/>
              <a:ext cx="1" cy="15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Line 155"/>
            <p:cNvSpPr>
              <a:spLocks noChangeShapeType="1"/>
            </p:cNvSpPr>
            <p:nvPr/>
          </p:nvSpPr>
          <p:spPr bwMode="auto">
            <a:xfrm>
              <a:off x="1993" y="2899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6" name="Rectangle 156"/>
            <p:cNvSpPr>
              <a:spLocks noChangeArrowheads="1"/>
            </p:cNvSpPr>
            <p:nvPr/>
          </p:nvSpPr>
          <p:spPr bwMode="auto">
            <a:xfrm>
              <a:off x="1970" y="280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6237" name="Line 157"/>
            <p:cNvSpPr>
              <a:spLocks noChangeShapeType="1"/>
            </p:cNvSpPr>
            <p:nvPr/>
          </p:nvSpPr>
          <p:spPr bwMode="auto">
            <a:xfrm flipV="1">
              <a:off x="2322" y="2936"/>
              <a:ext cx="1" cy="14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Line 158"/>
            <p:cNvSpPr>
              <a:spLocks noChangeShapeType="1"/>
            </p:cNvSpPr>
            <p:nvPr/>
          </p:nvSpPr>
          <p:spPr bwMode="auto">
            <a:xfrm>
              <a:off x="2299" y="2936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Line 159"/>
            <p:cNvSpPr>
              <a:spLocks noChangeShapeType="1"/>
            </p:cNvSpPr>
            <p:nvPr/>
          </p:nvSpPr>
          <p:spPr bwMode="auto">
            <a:xfrm>
              <a:off x="2322" y="2950"/>
              <a:ext cx="1" cy="12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Line 160"/>
            <p:cNvSpPr>
              <a:spLocks noChangeShapeType="1"/>
            </p:cNvSpPr>
            <p:nvPr/>
          </p:nvSpPr>
          <p:spPr bwMode="auto">
            <a:xfrm>
              <a:off x="2299" y="2962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Rectangle 161"/>
            <p:cNvSpPr>
              <a:spLocks noChangeArrowheads="1"/>
            </p:cNvSpPr>
            <p:nvPr/>
          </p:nvSpPr>
          <p:spPr bwMode="auto">
            <a:xfrm>
              <a:off x="2276" y="2869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6242" name="Line 162"/>
            <p:cNvSpPr>
              <a:spLocks noChangeShapeType="1"/>
            </p:cNvSpPr>
            <p:nvPr/>
          </p:nvSpPr>
          <p:spPr bwMode="auto">
            <a:xfrm flipV="1">
              <a:off x="3031" y="2986"/>
              <a:ext cx="1" cy="9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Line 163"/>
            <p:cNvSpPr>
              <a:spLocks noChangeShapeType="1"/>
            </p:cNvSpPr>
            <p:nvPr/>
          </p:nvSpPr>
          <p:spPr bwMode="auto">
            <a:xfrm>
              <a:off x="3008" y="2986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4" name="Line 164"/>
            <p:cNvSpPr>
              <a:spLocks noChangeShapeType="1"/>
            </p:cNvSpPr>
            <p:nvPr/>
          </p:nvSpPr>
          <p:spPr bwMode="auto">
            <a:xfrm>
              <a:off x="3031" y="2995"/>
              <a:ext cx="1" cy="9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Line 165"/>
            <p:cNvSpPr>
              <a:spLocks noChangeShapeType="1"/>
            </p:cNvSpPr>
            <p:nvPr/>
          </p:nvSpPr>
          <p:spPr bwMode="auto">
            <a:xfrm>
              <a:off x="3008" y="3004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6" name="Rectangle 166"/>
            <p:cNvSpPr>
              <a:spLocks noChangeArrowheads="1"/>
            </p:cNvSpPr>
            <p:nvPr/>
          </p:nvSpPr>
          <p:spPr bwMode="auto">
            <a:xfrm>
              <a:off x="2985" y="291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6247" name="Line 167"/>
            <p:cNvSpPr>
              <a:spLocks noChangeShapeType="1"/>
            </p:cNvSpPr>
            <p:nvPr/>
          </p:nvSpPr>
          <p:spPr bwMode="auto">
            <a:xfrm flipV="1">
              <a:off x="3337" y="2975"/>
              <a:ext cx="1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Line 168"/>
            <p:cNvSpPr>
              <a:spLocks noChangeShapeType="1"/>
            </p:cNvSpPr>
            <p:nvPr/>
          </p:nvSpPr>
          <p:spPr bwMode="auto">
            <a:xfrm>
              <a:off x="3313" y="2975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Line 169"/>
            <p:cNvSpPr>
              <a:spLocks noChangeShapeType="1"/>
            </p:cNvSpPr>
            <p:nvPr/>
          </p:nvSpPr>
          <p:spPr bwMode="auto">
            <a:xfrm>
              <a:off x="3337" y="2986"/>
              <a:ext cx="1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0" name="Line 170"/>
            <p:cNvSpPr>
              <a:spLocks noChangeShapeType="1"/>
            </p:cNvSpPr>
            <p:nvPr/>
          </p:nvSpPr>
          <p:spPr bwMode="auto">
            <a:xfrm>
              <a:off x="3313" y="2997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Rectangle 171"/>
            <p:cNvSpPr>
              <a:spLocks noChangeArrowheads="1"/>
            </p:cNvSpPr>
            <p:nvPr/>
          </p:nvSpPr>
          <p:spPr bwMode="auto">
            <a:xfrm>
              <a:off x="3290" y="2906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6252" name="Rectangle 172"/>
            <p:cNvSpPr>
              <a:spLocks noChangeArrowheads="1"/>
            </p:cNvSpPr>
            <p:nvPr/>
          </p:nvSpPr>
          <p:spPr bwMode="auto">
            <a:xfrm>
              <a:off x="3773" y="1865"/>
              <a:ext cx="893" cy="98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3" name="Rectangle 173"/>
            <p:cNvSpPr>
              <a:spLocks noChangeArrowheads="1"/>
            </p:cNvSpPr>
            <p:nvPr/>
          </p:nvSpPr>
          <p:spPr bwMode="auto">
            <a:xfrm>
              <a:off x="4234" y="192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1 </a:t>
              </a:r>
              <a:endParaRPr lang="en-US" sz="2400"/>
            </a:p>
          </p:txBody>
        </p:sp>
        <p:sp>
          <p:nvSpPr>
            <p:cNvPr id="46254" name="Line 174"/>
            <p:cNvSpPr>
              <a:spLocks noChangeShapeType="1"/>
            </p:cNvSpPr>
            <p:nvPr/>
          </p:nvSpPr>
          <p:spPr bwMode="auto">
            <a:xfrm>
              <a:off x="3830" y="2004"/>
              <a:ext cx="3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5" name="Oval 175"/>
            <p:cNvSpPr>
              <a:spLocks noChangeArrowheads="1"/>
            </p:cNvSpPr>
            <p:nvPr/>
          </p:nvSpPr>
          <p:spPr bwMode="auto">
            <a:xfrm>
              <a:off x="3955" y="1967"/>
              <a:ext cx="74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6" name="Rectangle 176"/>
            <p:cNvSpPr>
              <a:spLocks noChangeArrowheads="1"/>
            </p:cNvSpPr>
            <p:nvPr/>
          </p:nvSpPr>
          <p:spPr bwMode="auto">
            <a:xfrm>
              <a:off x="4234" y="2099"/>
              <a:ext cx="4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2</a:t>
              </a:r>
              <a:endParaRPr lang="en-US" sz="2400"/>
            </a:p>
          </p:txBody>
        </p:sp>
        <p:sp>
          <p:nvSpPr>
            <p:cNvPr id="46257" name="Rectangle 177"/>
            <p:cNvSpPr>
              <a:spLocks noChangeArrowheads="1"/>
            </p:cNvSpPr>
            <p:nvPr/>
          </p:nvSpPr>
          <p:spPr bwMode="auto">
            <a:xfrm>
              <a:off x="4570" y="2104"/>
              <a:ext cx="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46258" name="Line 178"/>
            <p:cNvSpPr>
              <a:spLocks noChangeShapeType="1"/>
            </p:cNvSpPr>
            <p:nvPr/>
          </p:nvSpPr>
          <p:spPr bwMode="auto">
            <a:xfrm>
              <a:off x="3830" y="2182"/>
              <a:ext cx="3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9" name="Oval 179"/>
            <p:cNvSpPr>
              <a:spLocks noChangeArrowheads="1"/>
            </p:cNvSpPr>
            <p:nvPr/>
          </p:nvSpPr>
          <p:spPr bwMode="auto">
            <a:xfrm>
              <a:off x="3955" y="2144"/>
              <a:ext cx="74" cy="75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0" name="Rectangle 180"/>
            <p:cNvSpPr>
              <a:spLocks noChangeArrowheads="1"/>
            </p:cNvSpPr>
            <p:nvPr/>
          </p:nvSpPr>
          <p:spPr bwMode="auto">
            <a:xfrm>
              <a:off x="4234" y="2277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3 </a:t>
              </a:r>
              <a:endParaRPr lang="en-US" sz="2400"/>
            </a:p>
          </p:txBody>
        </p:sp>
        <p:sp>
          <p:nvSpPr>
            <p:cNvPr id="46261" name="Line 181"/>
            <p:cNvSpPr>
              <a:spLocks noChangeShapeType="1"/>
            </p:cNvSpPr>
            <p:nvPr/>
          </p:nvSpPr>
          <p:spPr bwMode="auto">
            <a:xfrm>
              <a:off x="3830" y="2359"/>
              <a:ext cx="3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2" name="Freeform 182"/>
            <p:cNvSpPr>
              <a:spLocks/>
            </p:cNvSpPr>
            <p:nvPr/>
          </p:nvSpPr>
          <p:spPr bwMode="auto">
            <a:xfrm>
              <a:off x="3947" y="2307"/>
              <a:ext cx="89" cy="78"/>
            </a:xfrm>
            <a:custGeom>
              <a:avLst/>
              <a:gdLst>
                <a:gd name="T0" fmla="*/ 0 w 180"/>
                <a:gd name="T1" fmla="*/ 0 h 155"/>
                <a:gd name="T2" fmla="*/ 0 w 180"/>
                <a:gd name="T3" fmla="*/ 1 h 155"/>
                <a:gd name="T4" fmla="*/ 0 w 180"/>
                <a:gd name="T5" fmla="*/ 1 h 155"/>
                <a:gd name="T6" fmla="*/ 0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Rectangle 183"/>
            <p:cNvSpPr>
              <a:spLocks noChangeArrowheads="1"/>
            </p:cNvSpPr>
            <p:nvPr/>
          </p:nvSpPr>
          <p:spPr bwMode="auto">
            <a:xfrm>
              <a:off x="4234" y="2454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4 </a:t>
              </a:r>
              <a:endParaRPr lang="en-US" sz="2400"/>
            </a:p>
          </p:txBody>
        </p:sp>
        <p:sp>
          <p:nvSpPr>
            <p:cNvPr id="46264" name="Line 184"/>
            <p:cNvSpPr>
              <a:spLocks noChangeShapeType="1"/>
            </p:cNvSpPr>
            <p:nvPr/>
          </p:nvSpPr>
          <p:spPr bwMode="auto">
            <a:xfrm>
              <a:off x="3830" y="2537"/>
              <a:ext cx="323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5" name="Rectangle 185"/>
            <p:cNvSpPr>
              <a:spLocks noChangeArrowheads="1"/>
            </p:cNvSpPr>
            <p:nvPr/>
          </p:nvSpPr>
          <p:spPr bwMode="auto">
            <a:xfrm>
              <a:off x="3960" y="2506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6" name="Rectangle 186"/>
            <p:cNvSpPr>
              <a:spLocks noChangeArrowheads="1"/>
            </p:cNvSpPr>
            <p:nvPr/>
          </p:nvSpPr>
          <p:spPr bwMode="auto">
            <a:xfrm>
              <a:off x="4234" y="2631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5 </a:t>
              </a:r>
              <a:endParaRPr lang="en-US" sz="2400"/>
            </a:p>
          </p:txBody>
        </p:sp>
        <p:sp>
          <p:nvSpPr>
            <p:cNvPr id="46267" name="Line 187"/>
            <p:cNvSpPr>
              <a:spLocks noChangeShapeType="1"/>
            </p:cNvSpPr>
            <p:nvPr/>
          </p:nvSpPr>
          <p:spPr bwMode="auto">
            <a:xfrm>
              <a:off x="3830" y="2714"/>
              <a:ext cx="323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8" name="Rectangle 188"/>
            <p:cNvSpPr>
              <a:spLocks noChangeArrowheads="1"/>
            </p:cNvSpPr>
            <p:nvPr/>
          </p:nvSpPr>
          <p:spPr bwMode="auto">
            <a:xfrm>
              <a:off x="3945" y="263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6269" name="Rectangle 189"/>
            <p:cNvSpPr>
              <a:spLocks noChangeArrowheads="1"/>
            </p:cNvSpPr>
            <p:nvPr/>
          </p:nvSpPr>
          <p:spPr bwMode="auto">
            <a:xfrm>
              <a:off x="1440" y="1104"/>
              <a:ext cx="15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 smtClean="0">
                  <a:solidFill>
                    <a:srgbClr val="000000"/>
                  </a:solidFill>
                </a:rPr>
                <a:t>Sulfato</a:t>
              </a:r>
              <a:r>
                <a:rPr lang="en-US" sz="2400" dirty="0" smtClean="0">
                  <a:solidFill>
                    <a:srgbClr val="000000"/>
                  </a:solidFill>
                </a:rPr>
                <a:t> de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amonio</a:t>
              </a:r>
              <a:endParaRPr lang="en-US" sz="2400" dirty="0"/>
            </a:p>
          </p:txBody>
        </p:sp>
        <p:sp>
          <p:nvSpPr>
            <p:cNvPr id="46270" name="Rectangle 190"/>
            <p:cNvSpPr>
              <a:spLocks noChangeArrowheads="1"/>
            </p:cNvSpPr>
            <p:nvPr/>
          </p:nvSpPr>
          <p:spPr bwMode="auto">
            <a:xfrm>
              <a:off x="2836" y="3158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0.5</a:t>
              </a:r>
              <a:endParaRPr lang="en-US" sz="2400"/>
            </a:p>
          </p:txBody>
        </p:sp>
        <p:sp>
          <p:nvSpPr>
            <p:cNvPr id="46271" name="Rectangle 191"/>
            <p:cNvSpPr>
              <a:spLocks noChangeArrowheads="1"/>
            </p:cNvSpPr>
            <p:nvPr/>
          </p:nvSpPr>
          <p:spPr bwMode="auto">
            <a:xfrm>
              <a:off x="1787" y="3158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0.05</a:t>
              </a:r>
              <a:endParaRPr lang="en-US" sz="2400"/>
            </a:p>
          </p:txBody>
        </p:sp>
        <p:sp>
          <p:nvSpPr>
            <p:cNvPr id="46272" name="Rectangle 192"/>
            <p:cNvSpPr>
              <a:spLocks noChangeArrowheads="1"/>
            </p:cNvSpPr>
            <p:nvPr/>
          </p:nvSpPr>
          <p:spPr bwMode="auto">
            <a:xfrm>
              <a:off x="1433" y="3158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0.02</a:t>
              </a:r>
              <a:endParaRPr lang="en-US" sz="2400"/>
            </a:p>
          </p:txBody>
        </p:sp>
        <p:sp>
          <p:nvSpPr>
            <p:cNvPr id="46273" name="Rectangle 193"/>
            <p:cNvSpPr>
              <a:spLocks noChangeArrowheads="1"/>
            </p:cNvSpPr>
            <p:nvPr/>
          </p:nvSpPr>
          <p:spPr bwMode="auto">
            <a:xfrm>
              <a:off x="3653" y="1632"/>
              <a:ext cx="129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 smtClean="0">
                  <a:solidFill>
                    <a:srgbClr val="000000"/>
                  </a:solidFill>
                </a:rPr>
                <a:t>Gremio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nematodo</a:t>
              </a:r>
              <a:endParaRPr lang="en-US" sz="2000" dirty="0"/>
            </a:p>
          </p:txBody>
        </p:sp>
      </p:grpSp>
      <p:sp>
        <p:nvSpPr>
          <p:cNvPr id="46274" name="Text Box 194"/>
          <p:cNvSpPr txBox="1">
            <a:spLocks noChangeArrowheads="1"/>
          </p:cNvSpPr>
          <p:nvPr/>
        </p:nvSpPr>
        <p:spPr bwMode="auto">
          <a:xfrm>
            <a:off x="152400" y="6500813"/>
            <a:ext cx="2071688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Tenuta and Ferris, 2004</a:t>
            </a:r>
          </a:p>
        </p:txBody>
      </p:sp>
      <p:pic>
        <p:nvPicPr>
          <p:cNvPr id="46275" name="Picture 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86200"/>
            <a:ext cx="1295400" cy="815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276" name="Picture 196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6629400" y="2895600"/>
            <a:ext cx="8223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6277" name="Picture 197" descr="aphelench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352800"/>
            <a:ext cx="914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78" name="Rectangle 198"/>
          <p:cNvSpPr>
            <a:spLocks noChangeArrowheads="1"/>
          </p:cNvSpPr>
          <p:nvPr/>
        </p:nvSpPr>
        <p:spPr bwMode="auto">
          <a:xfrm>
            <a:off x="163512" y="0"/>
            <a:ext cx="6465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400" dirty="0" smtClean="0"/>
              <a:t>Mantener </a:t>
            </a:r>
            <a:r>
              <a:rPr lang="es-ES" sz="2400" dirty="0"/>
              <a:t>un ambiente favorable para los </a:t>
            </a:r>
            <a:endParaRPr lang="es-ES" sz="2400" dirty="0" smtClean="0"/>
          </a:p>
          <a:p>
            <a:r>
              <a:rPr lang="es-ES" sz="2400" dirty="0" smtClean="0"/>
              <a:t>organismos beneficiales del </a:t>
            </a:r>
            <a:r>
              <a:rPr lang="es-ES" sz="2400" dirty="0"/>
              <a:t>suelo</a:t>
            </a:r>
          </a:p>
        </p:txBody>
      </p:sp>
    </p:spTree>
    <p:extLst>
      <p:ext uri="{BB962C8B-B14F-4D97-AF65-F5344CB8AC3E}">
        <p14:creationId xmlns:p14="http://schemas.microsoft.com/office/powerpoint/2010/main" val="37520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09600" y="11430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Nematode Sensitivity to Mineral Fertilizer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828800"/>
            <a:ext cx="7243763" cy="4343400"/>
            <a:chOff x="384" y="1008"/>
            <a:chExt cx="4563" cy="2736"/>
          </a:xfrm>
        </p:grpSpPr>
        <p:sp>
          <p:nvSpPr>
            <p:cNvPr id="27657" name="Rectangle 4"/>
            <p:cNvSpPr>
              <a:spLocks noChangeArrowheads="1"/>
            </p:cNvSpPr>
            <p:nvPr/>
          </p:nvSpPr>
          <p:spPr bwMode="auto">
            <a:xfrm>
              <a:off x="384" y="1008"/>
              <a:ext cx="4560" cy="27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7658" name="AutoShape 5"/>
            <p:cNvSpPr>
              <a:spLocks noChangeAspect="1" noChangeArrowheads="1" noTextEdit="1"/>
            </p:cNvSpPr>
            <p:nvPr/>
          </p:nvSpPr>
          <p:spPr bwMode="auto">
            <a:xfrm>
              <a:off x="528" y="1104"/>
              <a:ext cx="4347" cy="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Rectangle 6"/>
            <p:cNvSpPr>
              <a:spLocks noChangeArrowheads="1"/>
            </p:cNvSpPr>
            <p:nvPr/>
          </p:nvSpPr>
          <p:spPr bwMode="auto">
            <a:xfrm>
              <a:off x="528" y="1104"/>
              <a:ext cx="4347" cy="2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Rectangle 7"/>
            <p:cNvSpPr>
              <a:spLocks noChangeArrowheads="1"/>
            </p:cNvSpPr>
            <p:nvPr/>
          </p:nvSpPr>
          <p:spPr bwMode="auto">
            <a:xfrm>
              <a:off x="1156" y="1404"/>
              <a:ext cx="2360" cy="164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Rectangle 8"/>
            <p:cNvSpPr>
              <a:spLocks noChangeArrowheads="1"/>
            </p:cNvSpPr>
            <p:nvPr/>
          </p:nvSpPr>
          <p:spPr bwMode="auto">
            <a:xfrm>
              <a:off x="1440" y="3408"/>
              <a:ext cx="190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Concentration (mM-N)</a:t>
              </a:r>
              <a:endParaRPr lang="en-US" sz="2400"/>
            </a:p>
          </p:txBody>
        </p:sp>
        <p:sp>
          <p:nvSpPr>
            <p:cNvPr id="27662" name="Line 9"/>
            <p:cNvSpPr>
              <a:spLocks noChangeShapeType="1"/>
            </p:cNvSpPr>
            <p:nvPr/>
          </p:nvSpPr>
          <p:spPr bwMode="auto">
            <a:xfrm>
              <a:off x="1152" y="3024"/>
              <a:ext cx="142" cy="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0"/>
            <p:cNvSpPr>
              <a:spLocks noChangeShapeType="1"/>
            </p:cNvSpPr>
            <p:nvPr/>
          </p:nvSpPr>
          <p:spPr bwMode="auto">
            <a:xfrm>
              <a:off x="1337" y="3044"/>
              <a:ext cx="2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1"/>
            <p:cNvSpPr>
              <a:spLocks noChangeShapeType="1"/>
            </p:cNvSpPr>
            <p:nvPr/>
          </p:nvSpPr>
          <p:spPr bwMode="auto">
            <a:xfrm flipV="1">
              <a:off x="1277" y="3030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2"/>
            <p:cNvSpPr>
              <a:spLocks noChangeShapeType="1"/>
            </p:cNvSpPr>
            <p:nvPr/>
          </p:nvSpPr>
          <p:spPr bwMode="auto">
            <a:xfrm flipV="1">
              <a:off x="1323" y="3030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3"/>
            <p:cNvSpPr>
              <a:spLocks noChangeShapeType="1"/>
            </p:cNvSpPr>
            <p:nvPr/>
          </p:nvSpPr>
          <p:spPr bwMode="auto">
            <a:xfrm flipV="1">
              <a:off x="1248" y="3066"/>
              <a:ext cx="12" cy="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4"/>
            <p:cNvSpPr>
              <a:spLocks noChangeShapeType="1"/>
            </p:cNvSpPr>
            <p:nvPr/>
          </p:nvSpPr>
          <p:spPr bwMode="auto">
            <a:xfrm flipV="1">
              <a:off x="2322" y="3044"/>
              <a:ext cx="1" cy="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5"/>
            <p:cNvSpPr>
              <a:spLocks noChangeShapeType="1"/>
            </p:cNvSpPr>
            <p:nvPr/>
          </p:nvSpPr>
          <p:spPr bwMode="auto">
            <a:xfrm flipV="1">
              <a:off x="3337" y="3044"/>
              <a:ext cx="1" cy="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16"/>
            <p:cNvSpPr>
              <a:spLocks noChangeShapeType="1"/>
            </p:cNvSpPr>
            <p:nvPr/>
          </p:nvSpPr>
          <p:spPr bwMode="auto">
            <a:xfrm flipV="1">
              <a:off x="115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17"/>
            <p:cNvSpPr>
              <a:spLocks noChangeShapeType="1"/>
            </p:cNvSpPr>
            <p:nvPr/>
          </p:nvSpPr>
          <p:spPr bwMode="auto">
            <a:xfrm flipV="1">
              <a:off x="1613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18"/>
            <p:cNvSpPr>
              <a:spLocks noChangeShapeType="1"/>
            </p:cNvSpPr>
            <p:nvPr/>
          </p:nvSpPr>
          <p:spPr bwMode="auto">
            <a:xfrm flipV="1">
              <a:off x="1791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19"/>
            <p:cNvSpPr>
              <a:spLocks noChangeShapeType="1"/>
            </p:cNvSpPr>
            <p:nvPr/>
          </p:nvSpPr>
          <p:spPr bwMode="auto">
            <a:xfrm flipV="1">
              <a:off x="1918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0"/>
            <p:cNvSpPr>
              <a:spLocks noChangeShapeType="1"/>
            </p:cNvSpPr>
            <p:nvPr/>
          </p:nvSpPr>
          <p:spPr bwMode="auto">
            <a:xfrm flipV="1">
              <a:off x="201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1"/>
            <p:cNvSpPr>
              <a:spLocks noChangeShapeType="1"/>
            </p:cNvSpPr>
            <p:nvPr/>
          </p:nvSpPr>
          <p:spPr bwMode="auto">
            <a:xfrm flipV="1">
              <a:off x="2097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2"/>
            <p:cNvSpPr>
              <a:spLocks noChangeShapeType="1"/>
            </p:cNvSpPr>
            <p:nvPr/>
          </p:nvSpPr>
          <p:spPr bwMode="auto">
            <a:xfrm flipV="1">
              <a:off x="2165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3"/>
            <p:cNvSpPr>
              <a:spLocks noChangeShapeType="1"/>
            </p:cNvSpPr>
            <p:nvPr/>
          </p:nvSpPr>
          <p:spPr bwMode="auto">
            <a:xfrm flipV="1">
              <a:off x="2224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4"/>
            <p:cNvSpPr>
              <a:spLocks noChangeShapeType="1"/>
            </p:cNvSpPr>
            <p:nvPr/>
          </p:nvSpPr>
          <p:spPr bwMode="auto">
            <a:xfrm flipV="1">
              <a:off x="227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5"/>
            <p:cNvSpPr>
              <a:spLocks noChangeShapeType="1"/>
            </p:cNvSpPr>
            <p:nvPr/>
          </p:nvSpPr>
          <p:spPr bwMode="auto">
            <a:xfrm flipV="1">
              <a:off x="2627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26"/>
            <p:cNvSpPr>
              <a:spLocks noChangeShapeType="1"/>
            </p:cNvSpPr>
            <p:nvPr/>
          </p:nvSpPr>
          <p:spPr bwMode="auto">
            <a:xfrm flipV="1">
              <a:off x="2806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27"/>
            <p:cNvSpPr>
              <a:spLocks noChangeShapeType="1"/>
            </p:cNvSpPr>
            <p:nvPr/>
          </p:nvSpPr>
          <p:spPr bwMode="auto">
            <a:xfrm flipV="1">
              <a:off x="2933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28"/>
            <p:cNvSpPr>
              <a:spLocks noChangeShapeType="1"/>
            </p:cNvSpPr>
            <p:nvPr/>
          </p:nvSpPr>
          <p:spPr bwMode="auto">
            <a:xfrm flipV="1">
              <a:off x="3031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29"/>
            <p:cNvSpPr>
              <a:spLocks noChangeShapeType="1"/>
            </p:cNvSpPr>
            <p:nvPr/>
          </p:nvSpPr>
          <p:spPr bwMode="auto">
            <a:xfrm flipV="1">
              <a:off x="3111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30"/>
            <p:cNvSpPr>
              <a:spLocks noChangeShapeType="1"/>
            </p:cNvSpPr>
            <p:nvPr/>
          </p:nvSpPr>
          <p:spPr bwMode="auto">
            <a:xfrm flipV="1">
              <a:off x="3179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31"/>
            <p:cNvSpPr>
              <a:spLocks noChangeShapeType="1"/>
            </p:cNvSpPr>
            <p:nvPr/>
          </p:nvSpPr>
          <p:spPr bwMode="auto">
            <a:xfrm flipV="1">
              <a:off x="3239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32"/>
            <p:cNvSpPr>
              <a:spLocks noChangeShapeType="1"/>
            </p:cNvSpPr>
            <p:nvPr/>
          </p:nvSpPr>
          <p:spPr bwMode="auto">
            <a:xfrm flipV="1">
              <a:off x="3290" y="3044"/>
              <a:ext cx="1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Rectangle 33"/>
            <p:cNvSpPr>
              <a:spLocks noChangeArrowheads="1"/>
            </p:cNvSpPr>
            <p:nvPr/>
          </p:nvSpPr>
          <p:spPr bwMode="auto">
            <a:xfrm>
              <a:off x="1219" y="315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27687" name="Rectangle 34"/>
            <p:cNvSpPr>
              <a:spLocks noChangeArrowheads="1"/>
            </p:cNvSpPr>
            <p:nvPr/>
          </p:nvSpPr>
          <p:spPr bwMode="auto">
            <a:xfrm>
              <a:off x="2234" y="3158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0.1</a:t>
              </a:r>
              <a:endParaRPr lang="en-US" sz="2400"/>
            </a:p>
          </p:txBody>
        </p:sp>
        <p:sp>
          <p:nvSpPr>
            <p:cNvPr id="27688" name="Rectangle 35"/>
            <p:cNvSpPr>
              <a:spLocks noChangeArrowheads="1"/>
            </p:cNvSpPr>
            <p:nvPr/>
          </p:nvSpPr>
          <p:spPr bwMode="auto">
            <a:xfrm>
              <a:off x="3301" y="315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27689" name="Line 36"/>
            <p:cNvSpPr>
              <a:spLocks noChangeShapeType="1"/>
            </p:cNvSpPr>
            <p:nvPr/>
          </p:nvSpPr>
          <p:spPr bwMode="auto">
            <a:xfrm>
              <a:off x="1156" y="1404"/>
              <a:ext cx="135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37"/>
            <p:cNvSpPr>
              <a:spLocks noChangeShapeType="1"/>
            </p:cNvSpPr>
            <p:nvPr/>
          </p:nvSpPr>
          <p:spPr bwMode="auto">
            <a:xfrm>
              <a:off x="1337" y="1404"/>
              <a:ext cx="2179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38"/>
            <p:cNvSpPr>
              <a:spLocks noChangeShapeType="1"/>
            </p:cNvSpPr>
            <p:nvPr/>
          </p:nvSpPr>
          <p:spPr bwMode="auto">
            <a:xfrm flipV="1">
              <a:off x="1277" y="1389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39"/>
            <p:cNvSpPr>
              <a:spLocks noChangeShapeType="1"/>
            </p:cNvSpPr>
            <p:nvPr/>
          </p:nvSpPr>
          <p:spPr bwMode="auto">
            <a:xfrm flipV="1">
              <a:off x="1323" y="1389"/>
              <a:ext cx="29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Rectangle 40"/>
            <p:cNvSpPr>
              <a:spLocks noChangeArrowheads="1"/>
            </p:cNvSpPr>
            <p:nvPr/>
          </p:nvSpPr>
          <p:spPr bwMode="auto">
            <a:xfrm rot="16200000" flipH="1">
              <a:off x="-207" y="2079"/>
              <a:ext cx="179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Standardized Counts</a:t>
              </a:r>
              <a:endParaRPr lang="en-US" sz="2400"/>
            </a:p>
          </p:txBody>
        </p:sp>
        <p:sp>
          <p:nvSpPr>
            <p:cNvPr id="27694" name="Line 41"/>
            <p:cNvSpPr>
              <a:spLocks noChangeShapeType="1"/>
            </p:cNvSpPr>
            <p:nvPr/>
          </p:nvSpPr>
          <p:spPr bwMode="auto">
            <a:xfrm flipV="1">
              <a:off x="1156" y="1404"/>
              <a:ext cx="1" cy="16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42"/>
            <p:cNvSpPr>
              <a:spLocks noChangeShapeType="1"/>
            </p:cNvSpPr>
            <p:nvPr/>
          </p:nvSpPr>
          <p:spPr bwMode="auto">
            <a:xfrm>
              <a:off x="1136" y="2984"/>
              <a:ext cx="16" cy="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43"/>
            <p:cNvSpPr>
              <a:spLocks noChangeShapeType="1"/>
            </p:cNvSpPr>
            <p:nvPr/>
          </p:nvSpPr>
          <p:spPr bwMode="auto">
            <a:xfrm>
              <a:off x="1133" y="2604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44"/>
            <p:cNvSpPr>
              <a:spLocks noChangeShapeType="1"/>
            </p:cNvSpPr>
            <p:nvPr/>
          </p:nvSpPr>
          <p:spPr bwMode="auto">
            <a:xfrm>
              <a:off x="1133" y="2204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45"/>
            <p:cNvSpPr>
              <a:spLocks noChangeShapeType="1"/>
            </p:cNvSpPr>
            <p:nvPr/>
          </p:nvSpPr>
          <p:spPr bwMode="auto">
            <a:xfrm>
              <a:off x="1133" y="1803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46"/>
            <p:cNvSpPr>
              <a:spLocks noChangeShapeType="1"/>
            </p:cNvSpPr>
            <p:nvPr/>
          </p:nvSpPr>
          <p:spPr bwMode="auto">
            <a:xfrm>
              <a:off x="1133" y="1404"/>
              <a:ext cx="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Rectangle 47"/>
            <p:cNvSpPr>
              <a:spLocks noChangeArrowheads="1"/>
            </p:cNvSpPr>
            <p:nvPr/>
          </p:nvSpPr>
          <p:spPr bwMode="auto">
            <a:xfrm>
              <a:off x="998" y="293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27701" name="Rectangle 48"/>
            <p:cNvSpPr>
              <a:spLocks noChangeArrowheads="1"/>
            </p:cNvSpPr>
            <p:nvPr/>
          </p:nvSpPr>
          <p:spPr bwMode="auto">
            <a:xfrm>
              <a:off x="927" y="253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50</a:t>
              </a:r>
              <a:endParaRPr lang="en-US" sz="2400"/>
            </a:p>
          </p:txBody>
        </p:sp>
        <p:sp>
          <p:nvSpPr>
            <p:cNvPr id="27702" name="Rectangle 49"/>
            <p:cNvSpPr>
              <a:spLocks noChangeArrowheads="1"/>
            </p:cNvSpPr>
            <p:nvPr/>
          </p:nvSpPr>
          <p:spPr bwMode="auto">
            <a:xfrm>
              <a:off x="856" y="2131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100</a:t>
              </a:r>
              <a:endParaRPr lang="en-US" sz="2400"/>
            </a:p>
          </p:txBody>
        </p:sp>
        <p:sp>
          <p:nvSpPr>
            <p:cNvPr id="27703" name="Rectangle 50"/>
            <p:cNvSpPr>
              <a:spLocks noChangeArrowheads="1"/>
            </p:cNvSpPr>
            <p:nvPr/>
          </p:nvSpPr>
          <p:spPr bwMode="auto">
            <a:xfrm>
              <a:off x="856" y="173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150</a:t>
              </a:r>
              <a:endParaRPr lang="en-US" sz="2400"/>
            </a:p>
          </p:txBody>
        </p:sp>
        <p:sp>
          <p:nvSpPr>
            <p:cNvPr id="27704" name="Rectangle 51"/>
            <p:cNvSpPr>
              <a:spLocks noChangeArrowheads="1"/>
            </p:cNvSpPr>
            <p:nvPr/>
          </p:nvSpPr>
          <p:spPr bwMode="auto">
            <a:xfrm>
              <a:off x="856" y="1330"/>
              <a:ext cx="2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200</a:t>
              </a:r>
              <a:endParaRPr lang="en-US" sz="2400"/>
            </a:p>
          </p:txBody>
        </p:sp>
        <p:sp>
          <p:nvSpPr>
            <p:cNvPr id="27705" name="Line 52"/>
            <p:cNvSpPr>
              <a:spLocks noChangeShapeType="1"/>
            </p:cNvSpPr>
            <p:nvPr/>
          </p:nvSpPr>
          <p:spPr bwMode="auto">
            <a:xfrm flipV="1">
              <a:off x="3516" y="1404"/>
              <a:ext cx="1" cy="164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3"/>
            <p:cNvSpPr>
              <a:spLocks noChangeShapeType="1"/>
            </p:cNvSpPr>
            <p:nvPr/>
          </p:nvSpPr>
          <p:spPr bwMode="auto">
            <a:xfrm flipV="1">
              <a:off x="1254" y="2190"/>
              <a:ext cx="37" cy="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54"/>
            <p:cNvSpPr>
              <a:spLocks/>
            </p:cNvSpPr>
            <p:nvPr/>
          </p:nvSpPr>
          <p:spPr bwMode="auto">
            <a:xfrm flipV="1">
              <a:off x="2016" y="1660"/>
              <a:ext cx="1321" cy="1017"/>
            </a:xfrm>
            <a:custGeom>
              <a:avLst/>
              <a:gdLst>
                <a:gd name="T0" fmla="*/ 0 w 2292"/>
                <a:gd name="T1" fmla="*/ 1 h 1765"/>
                <a:gd name="T2" fmla="*/ 1 w 2292"/>
                <a:gd name="T3" fmla="*/ 1 h 1765"/>
                <a:gd name="T4" fmla="*/ 1 w 2292"/>
                <a:gd name="T5" fmla="*/ 0 h 1765"/>
                <a:gd name="T6" fmla="*/ 1 w 2292"/>
                <a:gd name="T7" fmla="*/ 1 h 17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765"/>
                <a:gd name="T14" fmla="*/ 2292 w 2292"/>
                <a:gd name="T15" fmla="*/ 1765 h 17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765">
                  <a:moveTo>
                    <a:pt x="0" y="1765"/>
                  </a:moveTo>
                  <a:lnTo>
                    <a:pt x="531" y="618"/>
                  </a:lnTo>
                  <a:lnTo>
                    <a:pt x="1762" y="0"/>
                  </a:lnTo>
                  <a:lnTo>
                    <a:pt x="2292" y="9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Oval 55"/>
            <p:cNvSpPr>
              <a:spLocks noChangeArrowheads="1"/>
            </p:cNvSpPr>
            <p:nvPr/>
          </p:nvSpPr>
          <p:spPr bwMode="auto">
            <a:xfrm>
              <a:off x="1218" y="2166"/>
              <a:ext cx="74" cy="75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56"/>
            <p:cNvSpPr>
              <a:spLocks noChangeShapeType="1"/>
            </p:cNvSpPr>
            <p:nvPr/>
          </p:nvSpPr>
          <p:spPr bwMode="auto">
            <a:xfrm>
              <a:off x="1993" y="2002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57"/>
            <p:cNvSpPr>
              <a:spLocks noChangeShapeType="1"/>
            </p:cNvSpPr>
            <p:nvPr/>
          </p:nvSpPr>
          <p:spPr bwMode="auto">
            <a:xfrm flipV="1">
              <a:off x="2322" y="2222"/>
              <a:ext cx="1" cy="9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58"/>
            <p:cNvSpPr>
              <a:spLocks noChangeShapeType="1"/>
            </p:cNvSpPr>
            <p:nvPr/>
          </p:nvSpPr>
          <p:spPr bwMode="auto">
            <a:xfrm>
              <a:off x="2299" y="2222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59"/>
            <p:cNvSpPr>
              <a:spLocks noChangeShapeType="1"/>
            </p:cNvSpPr>
            <p:nvPr/>
          </p:nvSpPr>
          <p:spPr bwMode="auto">
            <a:xfrm>
              <a:off x="3031" y="2677"/>
              <a:ext cx="1" cy="11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60"/>
            <p:cNvSpPr>
              <a:spLocks noChangeShapeType="1"/>
            </p:cNvSpPr>
            <p:nvPr/>
          </p:nvSpPr>
          <p:spPr bwMode="auto">
            <a:xfrm>
              <a:off x="3008" y="2787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61"/>
            <p:cNvSpPr>
              <a:spLocks noChangeShapeType="1"/>
            </p:cNvSpPr>
            <p:nvPr/>
          </p:nvSpPr>
          <p:spPr bwMode="auto">
            <a:xfrm>
              <a:off x="3337" y="2672"/>
              <a:ext cx="1" cy="15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62"/>
            <p:cNvSpPr>
              <a:spLocks noChangeShapeType="1"/>
            </p:cNvSpPr>
            <p:nvPr/>
          </p:nvSpPr>
          <p:spPr bwMode="auto">
            <a:xfrm flipV="1">
              <a:off x="1254" y="2203"/>
              <a:ext cx="3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63"/>
            <p:cNvSpPr>
              <a:spLocks noChangeShapeType="1"/>
            </p:cNvSpPr>
            <p:nvPr/>
          </p:nvSpPr>
          <p:spPr bwMode="auto">
            <a:xfrm flipV="1">
              <a:off x="1337" y="2186"/>
              <a:ext cx="679" cy="1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64"/>
            <p:cNvSpPr>
              <a:spLocks/>
            </p:cNvSpPr>
            <p:nvPr/>
          </p:nvSpPr>
          <p:spPr bwMode="auto">
            <a:xfrm flipV="1">
              <a:off x="2016" y="2186"/>
              <a:ext cx="1321" cy="692"/>
            </a:xfrm>
            <a:custGeom>
              <a:avLst/>
              <a:gdLst>
                <a:gd name="T0" fmla="*/ 0 w 2292"/>
                <a:gd name="T1" fmla="*/ 1 h 1201"/>
                <a:gd name="T2" fmla="*/ 1 w 2292"/>
                <a:gd name="T3" fmla="*/ 1 h 1201"/>
                <a:gd name="T4" fmla="*/ 1 w 2292"/>
                <a:gd name="T5" fmla="*/ 1 h 1201"/>
                <a:gd name="T6" fmla="*/ 1 w 2292"/>
                <a:gd name="T7" fmla="*/ 0 h 1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201"/>
                <a:gd name="T14" fmla="*/ 2292 w 2292"/>
                <a:gd name="T15" fmla="*/ 1201 h 1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201">
                  <a:moveTo>
                    <a:pt x="0" y="1201"/>
                  </a:moveTo>
                  <a:lnTo>
                    <a:pt x="531" y="1075"/>
                  </a:lnTo>
                  <a:lnTo>
                    <a:pt x="1762" y="302"/>
                  </a:lnTo>
                  <a:lnTo>
                    <a:pt x="2292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Oval 65"/>
            <p:cNvSpPr>
              <a:spLocks noChangeArrowheads="1"/>
            </p:cNvSpPr>
            <p:nvPr/>
          </p:nvSpPr>
          <p:spPr bwMode="auto">
            <a:xfrm>
              <a:off x="1218" y="2166"/>
              <a:ext cx="74" cy="75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66"/>
            <p:cNvSpPr>
              <a:spLocks noChangeShapeType="1"/>
            </p:cNvSpPr>
            <p:nvPr/>
          </p:nvSpPr>
          <p:spPr bwMode="auto">
            <a:xfrm flipV="1">
              <a:off x="2016" y="2145"/>
              <a:ext cx="1" cy="4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67"/>
            <p:cNvSpPr>
              <a:spLocks noChangeShapeType="1"/>
            </p:cNvSpPr>
            <p:nvPr/>
          </p:nvSpPr>
          <p:spPr bwMode="auto">
            <a:xfrm>
              <a:off x="1993" y="2145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68"/>
            <p:cNvSpPr>
              <a:spLocks noChangeShapeType="1"/>
            </p:cNvSpPr>
            <p:nvPr/>
          </p:nvSpPr>
          <p:spPr bwMode="auto">
            <a:xfrm>
              <a:off x="2016" y="2186"/>
              <a:ext cx="1" cy="4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69"/>
            <p:cNvSpPr>
              <a:spLocks noChangeShapeType="1"/>
            </p:cNvSpPr>
            <p:nvPr/>
          </p:nvSpPr>
          <p:spPr bwMode="auto">
            <a:xfrm>
              <a:off x="1993" y="2228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Oval 70"/>
            <p:cNvSpPr>
              <a:spLocks noChangeArrowheads="1"/>
            </p:cNvSpPr>
            <p:nvPr/>
          </p:nvSpPr>
          <p:spPr bwMode="auto">
            <a:xfrm>
              <a:off x="1980" y="2149"/>
              <a:ext cx="74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71"/>
            <p:cNvSpPr>
              <a:spLocks noChangeShapeType="1"/>
            </p:cNvSpPr>
            <p:nvPr/>
          </p:nvSpPr>
          <p:spPr bwMode="auto">
            <a:xfrm flipV="1">
              <a:off x="2322" y="2218"/>
              <a:ext cx="1" cy="4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Line 72"/>
            <p:cNvSpPr>
              <a:spLocks noChangeShapeType="1"/>
            </p:cNvSpPr>
            <p:nvPr/>
          </p:nvSpPr>
          <p:spPr bwMode="auto">
            <a:xfrm>
              <a:off x="2299" y="2218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Line 73"/>
            <p:cNvSpPr>
              <a:spLocks noChangeShapeType="1"/>
            </p:cNvSpPr>
            <p:nvPr/>
          </p:nvSpPr>
          <p:spPr bwMode="auto">
            <a:xfrm>
              <a:off x="2322" y="2259"/>
              <a:ext cx="1" cy="4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Line 74"/>
            <p:cNvSpPr>
              <a:spLocks noChangeShapeType="1"/>
            </p:cNvSpPr>
            <p:nvPr/>
          </p:nvSpPr>
          <p:spPr bwMode="auto">
            <a:xfrm>
              <a:off x="2299" y="2301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Oval 75"/>
            <p:cNvSpPr>
              <a:spLocks noChangeArrowheads="1"/>
            </p:cNvSpPr>
            <p:nvPr/>
          </p:nvSpPr>
          <p:spPr bwMode="auto">
            <a:xfrm>
              <a:off x="2285" y="2222"/>
              <a:ext cx="75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Line 76"/>
            <p:cNvSpPr>
              <a:spLocks noChangeShapeType="1"/>
            </p:cNvSpPr>
            <p:nvPr/>
          </p:nvSpPr>
          <p:spPr bwMode="auto">
            <a:xfrm flipV="1">
              <a:off x="3031" y="2682"/>
              <a:ext cx="1" cy="2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Line 77"/>
            <p:cNvSpPr>
              <a:spLocks noChangeShapeType="1"/>
            </p:cNvSpPr>
            <p:nvPr/>
          </p:nvSpPr>
          <p:spPr bwMode="auto">
            <a:xfrm>
              <a:off x="3008" y="2682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Line 78"/>
            <p:cNvSpPr>
              <a:spLocks noChangeShapeType="1"/>
            </p:cNvSpPr>
            <p:nvPr/>
          </p:nvSpPr>
          <p:spPr bwMode="auto">
            <a:xfrm>
              <a:off x="3031" y="2704"/>
              <a:ext cx="1" cy="2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Line 79"/>
            <p:cNvSpPr>
              <a:spLocks noChangeShapeType="1"/>
            </p:cNvSpPr>
            <p:nvPr/>
          </p:nvSpPr>
          <p:spPr bwMode="auto">
            <a:xfrm>
              <a:off x="3008" y="2726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Oval 80"/>
            <p:cNvSpPr>
              <a:spLocks noChangeArrowheads="1"/>
            </p:cNvSpPr>
            <p:nvPr/>
          </p:nvSpPr>
          <p:spPr bwMode="auto">
            <a:xfrm>
              <a:off x="2994" y="2667"/>
              <a:ext cx="75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Line 81"/>
            <p:cNvSpPr>
              <a:spLocks noChangeShapeType="1"/>
            </p:cNvSpPr>
            <p:nvPr/>
          </p:nvSpPr>
          <p:spPr bwMode="auto">
            <a:xfrm flipV="1">
              <a:off x="3337" y="2866"/>
              <a:ext cx="1" cy="1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Line 82"/>
            <p:cNvSpPr>
              <a:spLocks noChangeShapeType="1"/>
            </p:cNvSpPr>
            <p:nvPr/>
          </p:nvSpPr>
          <p:spPr bwMode="auto">
            <a:xfrm>
              <a:off x="3313" y="2866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Line 83"/>
            <p:cNvSpPr>
              <a:spLocks noChangeShapeType="1"/>
            </p:cNvSpPr>
            <p:nvPr/>
          </p:nvSpPr>
          <p:spPr bwMode="auto">
            <a:xfrm>
              <a:off x="3337" y="2878"/>
              <a:ext cx="1" cy="1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Line 84"/>
            <p:cNvSpPr>
              <a:spLocks noChangeShapeType="1"/>
            </p:cNvSpPr>
            <p:nvPr/>
          </p:nvSpPr>
          <p:spPr bwMode="auto">
            <a:xfrm>
              <a:off x="3313" y="2890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Oval 85"/>
            <p:cNvSpPr>
              <a:spLocks noChangeArrowheads="1"/>
            </p:cNvSpPr>
            <p:nvPr/>
          </p:nvSpPr>
          <p:spPr bwMode="auto">
            <a:xfrm>
              <a:off x="3300" y="2841"/>
              <a:ext cx="74" cy="74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86"/>
            <p:cNvSpPr>
              <a:spLocks noChangeShapeType="1"/>
            </p:cNvSpPr>
            <p:nvPr/>
          </p:nvSpPr>
          <p:spPr bwMode="auto">
            <a:xfrm flipV="1">
              <a:off x="1254" y="2199"/>
              <a:ext cx="37" cy="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87"/>
            <p:cNvSpPr>
              <a:spLocks noChangeShapeType="1"/>
            </p:cNvSpPr>
            <p:nvPr/>
          </p:nvSpPr>
          <p:spPr bwMode="auto">
            <a:xfrm flipV="1">
              <a:off x="1337" y="1999"/>
              <a:ext cx="679" cy="19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88"/>
            <p:cNvSpPr>
              <a:spLocks/>
            </p:cNvSpPr>
            <p:nvPr/>
          </p:nvSpPr>
          <p:spPr bwMode="auto">
            <a:xfrm flipV="1">
              <a:off x="2016" y="1989"/>
              <a:ext cx="1321" cy="719"/>
            </a:xfrm>
            <a:custGeom>
              <a:avLst/>
              <a:gdLst>
                <a:gd name="T0" fmla="*/ 0 w 2292"/>
                <a:gd name="T1" fmla="*/ 1 h 1247"/>
                <a:gd name="T2" fmla="*/ 1 w 2292"/>
                <a:gd name="T3" fmla="*/ 1 h 1247"/>
                <a:gd name="T4" fmla="*/ 1 w 2292"/>
                <a:gd name="T5" fmla="*/ 1 h 1247"/>
                <a:gd name="T6" fmla="*/ 1 w 2292"/>
                <a:gd name="T7" fmla="*/ 0 h 1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247"/>
                <a:gd name="T14" fmla="*/ 2292 w 2292"/>
                <a:gd name="T15" fmla="*/ 1247 h 1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247">
                  <a:moveTo>
                    <a:pt x="0" y="1230"/>
                  </a:moveTo>
                  <a:lnTo>
                    <a:pt x="531" y="1247"/>
                  </a:lnTo>
                  <a:lnTo>
                    <a:pt x="1762" y="710"/>
                  </a:lnTo>
                  <a:lnTo>
                    <a:pt x="2292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89"/>
            <p:cNvSpPr>
              <a:spLocks/>
            </p:cNvSpPr>
            <p:nvPr/>
          </p:nvSpPr>
          <p:spPr bwMode="auto">
            <a:xfrm>
              <a:off x="1209" y="2152"/>
              <a:ext cx="90" cy="78"/>
            </a:xfrm>
            <a:custGeom>
              <a:avLst/>
              <a:gdLst>
                <a:gd name="T0" fmla="*/ 1 w 180"/>
                <a:gd name="T1" fmla="*/ 0 h 155"/>
                <a:gd name="T2" fmla="*/ 1 w 180"/>
                <a:gd name="T3" fmla="*/ 1 h 155"/>
                <a:gd name="T4" fmla="*/ 0 w 180"/>
                <a:gd name="T5" fmla="*/ 1 h 155"/>
                <a:gd name="T6" fmla="*/ 1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90"/>
            <p:cNvSpPr>
              <a:spLocks noChangeShapeType="1"/>
            </p:cNvSpPr>
            <p:nvPr/>
          </p:nvSpPr>
          <p:spPr bwMode="auto">
            <a:xfrm flipV="1">
              <a:off x="2016" y="1815"/>
              <a:ext cx="1" cy="18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Line 91"/>
            <p:cNvSpPr>
              <a:spLocks noChangeShapeType="1"/>
            </p:cNvSpPr>
            <p:nvPr/>
          </p:nvSpPr>
          <p:spPr bwMode="auto">
            <a:xfrm>
              <a:off x="1993" y="1815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92"/>
            <p:cNvSpPr>
              <a:spLocks noChangeShapeType="1"/>
            </p:cNvSpPr>
            <p:nvPr/>
          </p:nvSpPr>
          <p:spPr bwMode="auto">
            <a:xfrm>
              <a:off x="2016" y="1999"/>
              <a:ext cx="1" cy="18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Line 93"/>
            <p:cNvSpPr>
              <a:spLocks noChangeShapeType="1"/>
            </p:cNvSpPr>
            <p:nvPr/>
          </p:nvSpPr>
          <p:spPr bwMode="auto">
            <a:xfrm>
              <a:off x="1993" y="2184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94"/>
            <p:cNvSpPr>
              <a:spLocks/>
            </p:cNvSpPr>
            <p:nvPr/>
          </p:nvSpPr>
          <p:spPr bwMode="auto">
            <a:xfrm>
              <a:off x="1971" y="1947"/>
              <a:ext cx="90" cy="78"/>
            </a:xfrm>
            <a:custGeom>
              <a:avLst/>
              <a:gdLst>
                <a:gd name="T0" fmla="*/ 1 w 180"/>
                <a:gd name="T1" fmla="*/ 0 h 155"/>
                <a:gd name="T2" fmla="*/ 1 w 180"/>
                <a:gd name="T3" fmla="*/ 1 h 155"/>
                <a:gd name="T4" fmla="*/ 0 w 180"/>
                <a:gd name="T5" fmla="*/ 1 h 155"/>
                <a:gd name="T6" fmla="*/ 1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Line 95"/>
            <p:cNvSpPr>
              <a:spLocks noChangeShapeType="1"/>
            </p:cNvSpPr>
            <p:nvPr/>
          </p:nvSpPr>
          <p:spPr bwMode="auto">
            <a:xfrm flipV="1">
              <a:off x="2322" y="1852"/>
              <a:ext cx="1" cy="13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Line 96"/>
            <p:cNvSpPr>
              <a:spLocks noChangeShapeType="1"/>
            </p:cNvSpPr>
            <p:nvPr/>
          </p:nvSpPr>
          <p:spPr bwMode="auto">
            <a:xfrm>
              <a:off x="2299" y="1852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Line 97"/>
            <p:cNvSpPr>
              <a:spLocks noChangeShapeType="1"/>
            </p:cNvSpPr>
            <p:nvPr/>
          </p:nvSpPr>
          <p:spPr bwMode="auto">
            <a:xfrm>
              <a:off x="2322" y="1989"/>
              <a:ext cx="1" cy="1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Line 98"/>
            <p:cNvSpPr>
              <a:spLocks noChangeShapeType="1"/>
            </p:cNvSpPr>
            <p:nvPr/>
          </p:nvSpPr>
          <p:spPr bwMode="auto">
            <a:xfrm>
              <a:off x="2299" y="2127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99"/>
            <p:cNvSpPr>
              <a:spLocks/>
            </p:cNvSpPr>
            <p:nvPr/>
          </p:nvSpPr>
          <p:spPr bwMode="auto">
            <a:xfrm>
              <a:off x="2277" y="1938"/>
              <a:ext cx="90" cy="77"/>
            </a:xfrm>
            <a:custGeom>
              <a:avLst/>
              <a:gdLst>
                <a:gd name="T0" fmla="*/ 1 w 179"/>
                <a:gd name="T1" fmla="*/ 0 h 156"/>
                <a:gd name="T2" fmla="*/ 1 w 179"/>
                <a:gd name="T3" fmla="*/ 0 h 156"/>
                <a:gd name="T4" fmla="*/ 0 w 179"/>
                <a:gd name="T5" fmla="*/ 0 h 156"/>
                <a:gd name="T6" fmla="*/ 1 w 179"/>
                <a:gd name="T7" fmla="*/ 0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156"/>
                <a:gd name="T14" fmla="*/ 179 w 179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156">
                  <a:moveTo>
                    <a:pt x="89" y="0"/>
                  </a:moveTo>
                  <a:lnTo>
                    <a:pt x="179" y="156"/>
                  </a:lnTo>
                  <a:lnTo>
                    <a:pt x="0" y="1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Line 100"/>
            <p:cNvSpPr>
              <a:spLocks noChangeShapeType="1"/>
            </p:cNvSpPr>
            <p:nvPr/>
          </p:nvSpPr>
          <p:spPr bwMode="auto">
            <a:xfrm flipV="1">
              <a:off x="3031" y="2199"/>
              <a:ext cx="1" cy="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Line 101"/>
            <p:cNvSpPr>
              <a:spLocks noChangeShapeType="1"/>
            </p:cNvSpPr>
            <p:nvPr/>
          </p:nvSpPr>
          <p:spPr bwMode="auto">
            <a:xfrm>
              <a:off x="3008" y="2199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Line 102"/>
            <p:cNvSpPr>
              <a:spLocks noChangeShapeType="1"/>
            </p:cNvSpPr>
            <p:nvPr/>
          </p:nvSpPr>
          <p:spPr bwMode="auto">
            <a:xfrm>
              <a:off x="3031" y="2299"/>
              <a:ext cx="1" cy="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Line 103"/>
            <p:cNvSpPr>
              <a:spLocks noChangeShapeType="1"/>
            </p:cNvSpPr>
            <p:nvPr/>
          </p:nvSpPr>
          <p:spPr bwMode="auto">
            <a:xfrm>
              <a:off x="3008" y="2399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04"/>
            <p:cNvSpPr>
              <a:spLocks/>
            </p:cNvSpPr>
            <p:nvPr/>
          </p:nvSpPr>
          <p:spPr bwMode="auto">
            <a:xfrm>
              <a:off x="2986" y="2247"/>
              <a:ext cx="90" cy="78"/>
            </a:xfrm>
            <a:custGeom>
              <a:avLst/>
              <a:gdLst>
                <a:gd name="T0" fmla="*/ 1 w 179"/>
                <a:gd name="T1" fmla="*/ 0 h 155"/>
                <a:gd name="T2" fmla="*/ 1 w 179"/>
                <a:gd name="T3" fmla="*/ 1 h 155"/>
                <a:gd name="T4" fmla="*/ 0 w 179"/>
                <a:gd name="T5" fmla="*/ 1 h 155"/>
                <a:gd name="T6" fmla="*/ 1 w 179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155"/>
                <a:gd name="T14" fmla="*/ 179 w 179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155">
                  <a:moveTo>
                    <a:pt x="90" y="0"/>
                  </a:moveTo>
                  <a:lnTo>
                    <a:pt x="179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Line 105"/>
            <p:cNvSpPr>
              <a:spLocks noChangeShapeType="1"/>
            </p:cNvSpPr>
            <p:nvPr/>
          </p:nvSpPr>
          <p:spPr bwMode="auto">
            <a:xfrm flipV="1">
              <a:off x="3337" y="2643"/>
              <a:ext cx="1" cy="6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Line 106"/>
            <p:cNvSpPr>
              <a:spLocks noChangeShapeType="1"/>
            </p:cNvSpPr>
            <p:nvPr/>
          </p:nvSpPr>
          <p:spPr bwMode="auto">
            <a:xfrm>
              <a:off x="3313" y="2643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Line 107"/>
            <p:cNvSpPr>
              <a:spLocks noChangeShapeType="1"/>
            </p:cNvSpPr>
            <p:nvPr/>
          </p:nvSpPr>
          <p:spPr bwMode="auto">
            <a:xfrm flipV="1">
              <a:off x="1337" y="1660"/>
              <a:ext cx="679" cy="5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Line 108"/>
            <p:cNvSpPr>
              <a:spLocks noChangeShapeType="1"/>
            </p:cNvSpPr>
            <p:nvPr/>
          </p:nvSpPr>
          <p:spPr bwMode="auto">
            <a:xfrm flipV="1">
              <a:off x="2016" y="1404"/>
              <a:ext cx="1" cy="25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Line 109"/>
            <p:cNvSpPr>
              <a:spLocks noChangeShapeType="1"/>
            </p:cNvSpPr>
            <p:nvPr/>
          </p:nvSpPr>
          <p:spPr bwMode="auto">
            <a:xfrm>
              <a:off x="2016" y="1660"/>
              <a:ext cx="1" cy="34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Oval 110"/>
            <p:cNvSpPr>
              <a:spLocks noChangeArrowheads="1"/>
            </p:cNvSpPr>
            <p:nvPr/>
          </p:nvSpPr>
          <p:spPr bwMode="auto">
            <a:xfrm>
              <a:off x="1980" y="1623"/>
              <a:ext cx="74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Line 111"/>
            <p:cNvSpPr>
              <a:spLocks noChangeShapeType="1"/>
            </p:cNvSpPr>
            <p:nvPr/>
          </p:nvSpPr>
          <p:spPr bwMode="auto">
            <a:xfrm>
              <a:off x="2322" y="2321"/>
              <a:ext cx="1" cy="7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Line 112"/>
            <p:cNvSpPr>
              <a:spLocks noChangeShapeType="1"/>
            </p:cNvSpPr>
            <p:nvPr/>
          </p:nvSpPr>
          <p:spPr bwMode="auto">
            <a:xfrm>
              <a:off x="2299" y="2420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Oval 113"/>
            <p:cNvSpPr>
              <a:spLocks noChangeArrowheads="1"/>
            </p:cNvSpPr>
            <p:nvPr/>
          </p:nvSpPr>
          <p:spPr bwMode="auto">
            <a:xfrm>
              <a:off x="2285" y="2284"/>
              <a:ext cx="75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Line 114"/>
            <p:cNvSpPr>
              <a:spLocks noChangeShapeType="1"/>
            </p:cNvSpPr>
            <p:nvPr/>
          </p:nvSpPr>
          <p:spPr bwMode="auto">
            <a:xfrm flipV="1">
              <a:off x="3031" y="2568"/>
              <a:ext cx="1" cy="10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115"/>
            <p:cNvSpPr>
              <a:spLocks noChangeShapeType="1"/>
            </p:cNvSpPr>
            <p:nvPr/>
          </p:nvSpPr>
          <p:spPr bwMode="auto">
            <a:xfrm>
              <a:off x="3008" y="2568"/>
              <a:ext cx="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Oval 116"/>
            <p:cNvSpPr>
              <a:spLocks noChangeArrowheads="1"/>
            </p:cNvSpPr>
            <p:nvPr/>
          </p:nvSpPr>
          <p:spPr bwMode="auto">
            <a:xfrm>
              <a:off x="2994" y="2640"/>
              <a:ext cx="75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117"/>
            <p:cNvSpPr>
              <a:spLocks noChangeShapeType="1"/>
            </p:cNvSpPr>
            <p:nvPr/>
          </p:nvSpPr>
          <p:spPr bwMode="auto">
            <a:xfrm flipV="1">
              <a:off x="3337" y="2544"/>
              <a:ext cx="1" cy="12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Line 118"/>
            <p:cNvSpPr>
              <a:spLocks noChangeShapeType="1"/>
            </p:cNvSpPr>
            <p:nvPr/>
          </p:nvSpPr>
          <p:spPr bwMode="auto">
            <a:xfrm>
              <a:off x="3313" y="2543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Line 119"/>
            <p:cNvSpPr>
              <a:spLocks noChangeShapeType="1"/>
            </p:cNvSpPr>
            <p:nvPr/>
          </p:nvSpPr>
          <p:spPr bwMode="auto">
            <a:xfrm>
              <a:off x="3313" y="2826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Oval 120"/>
            <p:cNvSpPr>
              <a:spLocks noChangeArrowheads="1"/>
            </p:cNvSpPr>
            <p:nvPr/>
          </p:nvSpPr>
          <p:spPr bwMode="auto">
            <a:xfrm>
              <a:off x="3300" y="2635"/>
              <a:ext cx="74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Line 121"/>
            <p:cNvSpPr>
              <a:spLocks noChangeShapeType="1"/>
            </p:cNvSpPr>
            <p:nvPr/>
          </p:nvSpPr>
          <p:spPr bwMode="auto">
            <a:xfrm>
              <a:off x="3337" y="2708"/>
              <a:ext cx="1" cy="6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Line 122"/>
            <p:cNvSpPr>
              <a:spLocks noChangeShapeType="1"/>
            </p:cNvSpPr>
            <p:nvPr/>
          </p:nvSpPr>
          <p:spPr bwMode="auto">
            <a:xfrm>
              <a:off x="3313" y="2772"/>
              <a:ext cx="4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23"/>
            <p:cNvSpPr>
              <a:spLocks/>
            </p:cNvSpPr>
            <p:nvPr/>
          </p:nvSpPr>
          <p:spPr bwMode="auto">
            <a:xfrm>
              <a:off x="3292" y="2656"/>
              <a:ext cx="89" cy="78"/>
            </a:xfrm>
            <a:custGeom>
              <a:avLst/>
              <a:gdLst>
                <a:gd name="T0" fmla="*/ 0 w 180"/>
                <a:gd name="T1" fmla="*/ 0 h 155"/>
                <a:gd name="T2" fmla="*/ 0 w 180"/>
                <a:gd name="T3" fmla="*/ 1 h 155"/>
                <a:gd name="T4" fmla="*/ 0 w 180"/>
                <a:gd name="T5" fmla="*/ 1 h 155"/>
                <a:gd name="T6" fmla="*/ 0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Line 124"/>
            <p:cNvSpPr>
              <a:spLocks noChangeShapeType="1"/>
            </p:cNvSpPr>
            <p:nvPr/>
          </p:nvSpPr>
          <p:spPr bwMode="auto">
            <a:xfrm>
              <a:off x="1254" y="2204"/>
              <a:ext cx="37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125"/>
            <p:cNvSpPr>
              <a:spLocks noChangeShapeType="1"/>
            </p:cNvSpPr>
            <p:nvPr/>
          </p:nvSpPr>
          <p:spPr bwMode="auto">
            <a:xfrm>
              <a:off x="1337" y="2223"/>
              <a:ext cx="679" cy="45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126"/>
            <p:cNvSpPr>
              <a:spLocks/>
            </p:cNvSpPr>
            <p:nvPr/>
          </p:nvSpPr>
          <p:spPr bwMode="auto">
            <a:xfrm flipV="1">
              <a:off x="2016" y="2674"/>
              <a:ext cx="1321" cy="298"/>
            </a:xfrm>
            <a:custGeom>
              <a:avLst/>
              <a:gdLst>
                <a:gd name="T0" fmla="*/ 0 w 2292"/>
                <a:gd name="T1" fmla="*/ 1 h 517"/>
                <a:gd name="T2" fmla="*/ 1 w 2292"/>
                <a:gd name="T3" fmla="*/ 1 h 517"/>
                <a:gd name="T4" fmla="*/ 1 w 2292"/>
                <a:gd name="T5" fmla="*/ 1 h 517"/>
                <a:gd name="T6" fmla="*/ 1 w 2292"/>
                <a:gd name="T7" fmla="*/ 0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517"/>
                <a:gd name="T14" fmla="*/ 2292 w 2292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517">
                  <a:moveTo>
                    <a:pt x="0" y="517"/>
                  </a:moveTo>
                  <a:lnTo>
                    <a:pt x="531" y="74"/>
                  </a:lnTo>
                  <a:lnTo>
                    <a:pt x="1762" y="33"/>
                  </a:lnTo>
                  <a:lnTo>
                    <a:pt x="2292" y="0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Rectangle 127"/>
            <p:cNvSpPr>
              <a:spLocks noChangeArrowheads="1"/>
            </p:cNvSpPr>
            <p:nvPr/>
          </p:nvSpPr>
          <p:spPr bwMode="auto">
            <a:xfrm>
              <a:off x="1223" y="2173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Line 128"/>
            <p:cNvSpPr>
              <a:spLocks noChangeShapeType="1"/>
            </p:cNvSpPr>
            <p:nvPr/>
          </p:nvSpPr>
          <p:spPr bwMode="auto">
            <a:xfrm flipV="1">
              <a:off x="2016" y="2564"/>
              <a:ext cx="1" cy="11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Line 129"/>
            <p:cNvSpPr>
              <a:spLocks noChangeShapeType="1"/>
            </p:cNvSpPr>
            <p:nvPr/>
          </p:nvSpPr>
          <p:spPr bwMode="auto">
            <a:xfrm>
              <a:off x="1993" y="2564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Line 130"/>
            <p:cNvSpPr>
              <a:spLocks noChangeShapeType="1"/>
            </p:cNvSpPr>
            <p:nvPr/>
          </p:nvSpPr>
          <p:spPr bwMode="auto">
            <a:xfrm>
              <a:off x="2016" y="2674"/>
              <a:ext cx="1" cy="11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Line 131"/>
            <p:cNvSpPr>
              <a:spLocks noChangeShapeType="1"/>
            </p:cNvSpPr>
            <p:nvPr/>
          </p:nvSpPr>
          <p:spPr bwMode="auto">
            <a:xfrm>
              <a:off x="1993" y="2784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Rectangle 132"/>
            <p:cNvSpPr>
              <a:spLocks noChangeArrowheads="1"/>
            </p:cNvSpPr>
            <p:nvPr/>
          </p:nvSpPr>
          <p:spPr bwMode="auto">
            <a:xfrm>
              <a:off x="1985" y="2643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Line 133"/>
            <p:cNvSpPr>
              <a:spLocks noChangeShapeType="1"/>
            </p:cNvSpPr>
            <p:nvPr/>
          </p:nvSpPr>
          <p:spPr bwMode="auto">
            <a:xfrm flipV="1">
              <a:off x="2322" y="2899"/>
              <a:ext cx="1" cy="3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Line 134"/>
            <p:cNvSpPr>
              <a:spLocks noChangeShapeType="1"/>
            </p:cNvSpPr>
            <p:nvPr/>
          </p:nvSpPr>
          <p:spPr bwMode="auto">
            <a:xfrm>
              <a:off x="2299" y="2899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Line 135"/>
            <p:cNvSpPr>
              <a:spLocks noChangeShapeType="1"/>
            </p:cNvSpPr>
            <p:nvPr/>
          </p:nvSpPr>
          <p:spPr bwMode="auto">
            <a:xfrm>
              <a:off x="2322" y="2930"/>
              <a:ext cx="1" cy="3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Line 136"/>
            <p:cNvSpPr>
              <a:spLocks noChangeShapeType="1"/>
            </p:cNvSpPr>
            <p:nvPr/>
          </p:nvSpPr>
          <p:spPr bwMode="auto">
            <a:xfrm>
              <a:off x="2299" y="2960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Rectangle 137"/>
            <p:cNvSpPr>
              <a:spLocks noChangeArrowheads="1"/>
            </p:cNvSpPr>
            <p:nvPr/>
          </p:nvSpPr>
          <p:spPr bwMode="auto">
            <a:xfrm>
              <a:off x="2291" y="2899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Line 138"/>
            <p:cNvSpPr>
              <a:spLocks noChangeShapeType="1"/>
            </p:cNvSpPr>
            <p:nvPr/>
          </p:nvSpPr>
          <p:spPr bwMode="auto">
            <a:xfrm flipV="1">
              <a:off x="3031" y="2926"/>
              <a:ext cx="1" cy="27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139"/>
            <p:cNvSpPr>
              <a:spLocks noChangeShapeType="1"/>
            </p:cNvSpPr>
            <p:nvPr/>
          </p:nvSpPr>
          <p:spPr bwMode="auto">
            <a:xfrm>
              <a:off x="3008" y="2926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140"/>
            <p:cNvSpPr>
              <a:spLocks noChangeShapeType="1"/>
            </p:cNvSpPr>
            <p:nvPr/>
          </p:nvSpPr>
          <p:spPr bwMode="auto">
            <a:xfrm>
              <a:off x="3031" y="2953"/>
              <a:ext cx="1" cy="27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141"/>
            <p:cNvSpPr>
              <a:spLocks noChangeShapeType="1"/>
            </p:cNvSpPr>
            <p:nvPr/>
          </p:nvSpPr>
          <p:spPr bwMode="auto">
            <a:xfrm>
              <a:off x="3008" y="2980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Rectangle 142"/>
            <p:cNvSpPr>
              <a:spLocks noChangeArrowheads="1"/>
            </p:cNvSpPr>
            <p:nvPr/>
          </p:nvSpPr>
          <p:spPr bwMode="auto">
            <a:xfrm>
              <a:off x="3000" y="2922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143"/>
            <p:cNvSpPr>
              <a:spLocks noChangeShapeType="1"/>
            </p:cNvSpPr>
            <p:nvPr/>
          </p:nvSpPr>
          <p:spPr bwMode="auto">
            <a:xfrm flipV="1">
              <a:off x="3337" y="2961"/>
              <a:ext cx="1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Line 144"/>
            <p:cNvSpPr>
              <a:spLocks noChangeShapeType="1"/>
            </p:cNvSpPr>
            <p:nvPr/>
          </p:nvSpPr>
          <p:spPr bwMode="auto">
            <a:xfrm>
              <a:off x="3313" y="2961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145"/>
            <p:cNvSpPr>
              <a:spLocks noChangeShapeType="1"/>
            </p:cNvSpPr>
            <p:nvPr/>
          </p:nvSpPr>
          <p:spPr bwMode="auto">
            <a:xfrm>
              <a:off x="3337" y="2972"/>
              <a:ext cx="1" cy="12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146"/>
            <p:cNvSpPr>
              <a:spLocks noChangeShapeType="1"/>
            </p:cNvSpPr>
            <p:nvPr/>
          </p:nvSpPr>
          <p:spPr bwMode="auto">
            <a:xfrm>
              <a:off x="3313" y="2984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Rectangle 147"/>
            <p:cNvSpPr>
              <a:spLocks noChangeArrowheads="1"/>
            </p:cNvSpPr>
            <p:nvPr/>
          </p:nvSpPr>
          <p:spPr bwMode="auto">
            <a:xfrm>
              <a:off x="3306" y="2941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Line 148"/>
            <p:cNvSpPr>
              <a:spLocks noChangeShapeType="1"/>
            </p:cNvSpPr>
            <p:nvPr/>
          </p:nvSpPr>
          <p:spPr bwMode="auto">
            <a:xfrm>
              <a:off x="1254" y="2204"/>
              <a:ext cx="37" cy="16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149"/>
            <p:cNvSpPr>
              <a:spLocks noChangeShapeType="1"/>
            </p:cNvSpPr>
            <p:nvPr/>
          </p:nvSpPr>
          <p:spPr bwMode="auto">
            <a:xfrm>
              <a:off x="1337" y="2232"/>
              <a:ext cx="679" cy="652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150"/>
            <p:cNvSpPr>
              <a:spLocks/>
            </p:cNvSpPr>
            <p:nvPr/>
          </p:nvSpPr>
          <p:spPr bwMode="auto">
            <a:xfrm flipV="1">
              <a:off x="2016" y="2884"/>
              <a:ext cx="1321" cy="111"/>
            </a:xfrm>
            <a:custGeom>
              <a:avLst/>
              <a:gdLst>
                <a:gd name="T0" fmla="*/ 0 w 2292"/>
                <a:gd name="T1" fmla="*/ 1 h 192"/>
                <a:gd name="T2" fmla="*/ 1 w 2292"/>
                <a:gd name="T3" fmla="*/ 1 h 192"/>
                <a:gd name="T4" fmla="*/ 1 w 2292"/>
                <a:gd name="T5" fmla="*/ 0 h 192"/>
                <a:gd name="T6" fmla="*/ 1 w 2292"/>
                <a:gd name="T7" fmla="*/ 1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2"/>
                <a:gd name="T13" fmla="*/ 0 h 192"/>
                <a:gd name="T14" fmla="*/ 2292 w 229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2" h="192">
                  <a:moveTo>
                    <a:pt x="0" y="192"/>
                  </a:moveTo>
                  <a:lnTo>
                    <a:pt x="531" y="78"/>
                  </a:lnTo>
                  <a:lnTo>
                    <a:pt x="1762" y="0"/>
                  </a:lnTo>
                  <a:lnTo>
                    <a:pt x="2292" y="15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Rectangle 151"/>
            <p:cNvSpPr>
              <a:spLocks noChangeArrowheads="1"/>
            </p:cNvSpPr>
            <p:nvPr/>
          </p:nvSpPr>
          <p:spPr bwMode="auto">
            <a:xfrm>
              <a:off x="1208" y="2123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05" name="Line 152"/>
            <p:cNvSpPr>
              <a:spLocks noChangeShapeType="1"/>
            </p:cNvSpPr>
            <p:nvPr/>
          </p:nvSpPr>
          <p:spPr bwMode="auto">
            <a:xfrm flipV="1">
              <a:off x="2016" y="2869"/>
              <a:ext cx="1" cy="15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Line 153"/>
            <p:cNvSpPr>
              <a:spLocks noChangeShapeType="1"/>
            </p:cNvSpPr>
            <p:nvPr/>
          </p:nvSpPr>
          <p:spPr bwMode="auto">
            <a:xfrm>
              <a:off x="1993" y="2869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Line 154"/>
            <p:cNvSpPr>
              <a:spLocks noChangeShapeType="1"/>
            </p:cNvSpPr>
            <p:nvPr/>
          </p:nvSpPr>
          <p:spPr bwMode="auto">
            <a:xfrm>
              <a:off x="2016" y="2884"/>
              <a:ext cx="1" cy="15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155"/>
            <p:cNvSpPr>
              <a:spLocks noChangeShapeType="1"/>
            </p:cNvSpPr>
            <p:nvPr/>
          </p:nvSpPr>
          <p:spPr bwMode="auto">
            <a:xfrm>
              <a:off x="1993" y="2899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Rectangle 156"/>
            <p:cNvSpPr>
              <a:spLocks noChangeArrowheads="1"/>
            </p:cNvSpPr>
            <p:nvPr/>
          </p:nvSpPr>
          <p:spPr bwMode="auto">
            <a:xfrm>
              <a:off x="1970" y="280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10" name="Line 157"/>
            <p:cNvSpPr>
              <a:spLocks noChangeShapeType="1"/>
            </p:cNvSpPr>
            <p:nvPr/>
          </p:nvSpPr>
          <p:spPr bwMode="auto">
            <a:xfrm flipV="1">
              <a:off x="2322" y="2936"/>
              <a:ext cx="1" cy="14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158"/>
            <p:cNvSpPr>
              <a:spLocks noChangeShapeType="1"/>
            </p:cNvSpPr>
            <p:nvPr/>
          </p:nvSpPr>
          <p:spPr bwMode="auto">
            <a:xfrm>
              <a:off x="2299" y="2936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Line 159"/>
            <p:cNvSpPr>
              <a:spLocks noChangeShapeType="1"/>
            </p:cNvSpPr>
            <p:nvPr/>
          </p:nvSpPr>
          <p:spPr bwMode="auto">
            <a:xfrm>
              <a:off x="2322" y="2950"/>
              <a:ext cx="1" cy="12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Line 160"/>
            <p:cNvSpPr>
              <a:spLocks noChangeShapeType="1"/>
            </p:cNvSpPr>
            <p:nvPr/>
          </p:nvSpPr>
          <p:spPr bwMode="auto">
            <a:xfrm>
              <a:off x="2299" y="2962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Rectangle 161"/>
            <p:cNvSpPr>
              <a:spLocks noChangeArrowheads="1"/>
            </p:cNvSpPr>
            <p:nvPr/>
          </p:nvSpPr>
          <p:spPr bwMode="auto">
            <a:xfrm>
              <a:off x="2276" y="2869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15" name="Line 162"/>
            <p:cNvSpPr>
              <a:spLocks noChangeShapeType="1"/>
            </p:cNvSpPr>
            <p:nvPr/>
          </p:nvSpPr>
          <p:spPr bwMode="auto">
            <a:xfrm flipV="1">
              <a:off x="3031" y="2986"/>
              <a:ext cx="1" cy="9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Line 163"/>
            <p:cNvSpPr>
              <a:spLocks noChangeShapeType="1"/>
            </p:cNvSpPr>
            <p:nvPr/>
          </p:nvSpPr>
          <p:spPr bwMode="auto">
            <a:xfrm>
              <a:off x="3008" y="2986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Line 164"/>
            <p:cNvSpPr>
              <a:spLocks noChangeShapeType="1"/>
            </p:cNvSpPr>
            <p:nvPr/>
          </p:nvSpPr>
          <p:spPr bwMode="auto">
            <a:xfrm>
              <a:off x="3031" y="2995"/>
              <a:ext cx="1" cy="9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Line 165"/>
            <p:cNvSpPr>
              <a:spLocks noChangeShapeType="1"/>
            </p:cNvSpPr>
            <p:nvPr/>
          </p:nvSpPr>
          <p:spPr bwMode="auto">
            <a:xfrm>
              <a:off x="3008" y="3004"/>
              <a:ext cx="47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Rectangle 166"/>
            <p:cNvSpPr>
              <a:spLocks noChangeArrowheads="1"/>
            </p:cNvSpPr>
            <p:nvPr/>
          </p:nvSpPr>
          <p:spPr bwMode="auto">
            <a:xfrm>
              <a:off x="2985" y="291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20" name="Line 167"/>
            <p:cNvSpPr>
              <a:spLocks noChangeShapeType="1"/>
            </p:cNvSpPr>
            <p:nvPr/>
          </p:nvSpPr>
          <p:spPr bwMode="auto">
            <a:xfrm flipV="1">
              <a:off x="3337" y="2975"/>
              <a:ext cx="1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Line 168"/>
            <p:cNvSpPr>
              <a:spLocks noChangeShapeType="1"/>
            </p:cNvSpPr>
            <p:nvPr/>
          </p:nvSpPr>
          <p:spPr bwMode="auto">
            <a:xfrm>
              <a:off x="3313" y="2975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2" name="Line 169"/>
            <p:cNvSpPr>
              <a:spLocks noChangeShapeType="1"/>
            </p:cNvSpPr>
            <p:nvPr/>
          </p:nvSpPr>
          <p:spPr bwMode="auto">
            <a:xfrm>
              <a:off x="3337" y="2986"/>
              <a:ext cx="1" cy="1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Line 170"/>
            <p:cNvSpPr>
              <a:spLocks noChangeShapeType="1"/>
            </p:cNvSpPr>
            <p:nvPr/>
          </p:nvSpPr>
          <p:spPr bwMode="auto">
            <a:xfrm>
              <a:off x="3313" y="2997"/>
              <a:ext cx="48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Rectangle 171"/>
            <p:cNvSpPr>
              <a:spLocks noChangeArrowheads="1"/>
            </p:cNvSpPr>
            <p:nvPr/>
          </p:nvSpPr>
          <p:spPr bwMode="auto">
            <a:xfrm>
              <a:off x="3290" y="2906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25" name="Rectangle 172"/>
            <p:cNvSpPr>
              <a:spLocks noChangeArrowheads="1"/>
            </p:cNvSpPr>
            <p:nvPr/>
          </p:nvSpPr>
          <p:spPr bwMode="auto">
            <a:xfrm>
              <a:off x="3773" y="1865"/>
              <a:ext cx="893" cy="98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Rectangle 173"/>
            <p:cNvSpPr>
              <a:spLocks noChangeArrowheads="1"/>
            </p:cNvSpPr>
            <p:nvPr/>
          </p:nvSpPr>
          <p:spPr bwMode="auto">
            <a:xfrm>
              <a:off x="4234" y="192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1 </a:t>
              </a:r>
              <a:endParaRPr lang="en-US" sz="2400"/>
            </a:p>
          </p:txBody>
        </p:sp>
        <p:sp>
          <p:nvSpPr>
            <p:cNvPr id="27827" name="Line 174"/>
            <p:cNvSpPr>
              <a:spLocks noChangeShapeType="1"/>
            </p:cNvSpPr>
            <p:nvPr/>
          </p:nvSpPr>
          <p:spPr bwMode="auto">
            <a:xfrm>
              <a:off x="3830" y="2004"/>
              <a:ext cx="3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8" name="Oval 175"/>
            <p:cNvSpPr>
              <a:spLocks noChangeArrowheads="1"/>
            </p:cNvSpPr>
            <p:nvPr/>
          </p:nvSpPr>
          <p:spPr bwMode="auto">
            <a:xfrm>
              <a:off x="3955" y="1967"/>
              <a:ext cx="74" cy="74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Rectangle 176"/>
            <p:cNvSpPr>
              <a:spLocks noChangeArrowheads="1"/>
            </p:cNvSpPr>
            <p:nvPr/>
          </p:nvSpPr>
          <p:spPr bwMode="auto">
            <a:xfrm>
              <a:off x="4234" y="2099"/>
              <a:ext cx="42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2</a:t>
              </a:r>
              <a:endParaRPr lang="en-US" sz="2400"/>
            </a:p>
          </p:txBody>
        </p:sp>
        <p:sp>
          <p:nvSpPr>
            <p:cNvPr id="27830" name="Rectangle 177"/>
            <p:cNvSpPr>
              <a:spLocks noChangeArrowheads="1"/>
            </p:cNvSpPr>
            <p:nvPr/>
          </p:nvSpPr>
          <p:spPr bwMode="auto">
            <a:xfrm>
              <a:off x="4570" y="2104"/>
              <a:ext cx="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27831" name="Line 178"/>
            <p:cNvSpPr>
              <a:spLocks noChangeShapeType="1"/>
            </p:cNvSpPr>
            <p:nvPr/>
          </p:nvSpPr>
          <p:spPr bwMode="auto">
            <a:xfrm>
              <a:off x="3830" y="2182"/>
              <a:ext cx="3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Oval 179"/>
            <p:cNvSpPr>
              <a:spLocks noChangeArrowheads="1"/>
            </p:cNvSpPr>
            <p:nvPr/>
          </p:nvSpPr>
          <p:spPr bwMode="auto">
            <a:xfrm>
              <a:off x="3955" y="2144"/>
              <a:ext cx="74" cy="75"/>
            </a:xfrm>
            <a:prstGeom prst="ellipse">
              <a:avLst/>
            </a:pr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Rectangle 180"/>
            <p:cNvSpPr>
              <a:spLocks noChangeArrowheads="1"/>
            </p:cNvSpPr>
            <p:nvPr/>
          </p:nvSpPr>
          <p:spPr bwMode="auto">
            <a:xfrm>
              <a:off x="4234" y="2277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3 </a:t>
              </a:r>
              <a:endParaRPr lang="en-US" sz="2400"/>
            </a:p>
          </p:txBody>
        </p:sp>
        <p:sp>
          <p:nvSpPr>
            <p:cNvPr id="27834" name="Line 181"/>
            <p:cNvSpPr>
              <a:spLocks noChangeShapeType="1"/>
            </p:cNvSpPr>
            <p:nvPr/>
          </p:nvSpPr>
          <p:spPr bwMode="auto">
            <a:xfrm>
              <a:off x="3830" y="2359"/>
              <a:ext cx="3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Freeform 182"/>
            <p:cNvSpPr>
              <a:spLocks/>
            </p:cNvSpPr>
            <p:nvPr/>
          </p:nvSpPr>
          <p:spPr bwMode="auto">
            <a:xfrm>
              <a:off x="3947" y="2307"/>
              <a:ext cx="89" cy="78"/>
            </a:xfrm>
            <a:custGeom>
              <a:avLst/>
              <a:gdLst>
                <a:gd name="T0" fmla="*/ 0 w 180"/>
                <a:gd name="T1" fmla="*/ 0 h 155"/>
                <a:gd name="T2" fmla="*/ 0 w 180"/>
                <a:gd name="T3" fmla="*/ 1 h 155"/>
                <a:gd name="T4" fmla="*/ 0 w 180"/>
                <a:gd name="T5" fmla="*/ 1 h 155"/>
                <a:gd name="T6" fmla="*/ 0 w 180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155"/>
                <a:gd name="T14" fmla="*/ 180 w 180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155">
                  <a:moveTo>
                    <a:pt x="90" y="0"/>
                  </a:moveTo>
                  <a:lnTo>
                    <a:pt x="180" y="155"/>
                  </a:lnTo>
                  <a:lnTo>
                    <a:pt x="0" y="1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6" name="Rectangle 183"/>
            <p:cNvSpPr>
              <a:spLocks noChangeArrowheads="1"/>
            </p:cNvSpPr>
            <p:nvPr/>
          </p:nvSpPr>
          <p:spPr bwMode="auto">
            <a:xfrm>
              <a:off x="4234" y="2454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4 </a:t>
              </a:r>
              <a:endParaRPr lang="en-US" sz="2400"/>
            </a:p>
          </p:txBody>
        </p:sp>
        <p:sp>
          <p:nvSpPr>
            <p:cNvPr id="27837" name="Line 184"/>
            <p:cNvSpPr>
              <a:spLocks noChangeShapeType="1"/>
            </p:cNvSpPr>
            <p:nvPr/>
          </p:nvSpPr>
          <p:spPr bwMode="auto">
            <a:xfrm>
              <a:off x="3830" y="2537"/>
              <a:ext cx="323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8" name="Rectangle 185"/>
            <p:cNvSpPr>
              <a:spLocks noChangeArrowheads="1"/>
            </p:cNvSpPr>
            <p:nvPr/>
          </p:nvSpPr>
          <p:spPr bwMode="auto">
            <a:xfrm>
              <a:off x="3960" y="2506"/>
              <a:ext cx="62" cy="62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9" name="Rectangle 186"/>
            <p:cNvSpPr>
              <a:spLocks noChangeArrowheads="1"/>
            </p:cNvSpPr>
            <p:nvPr/>
          </p:nvSpPr>
          <p:spPr bwMode="auto">
            <a:xfrm>
              <a:off x="4234" y="2631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c-p 5 </a:t>
              </a:r>
              <a:endParaRPr lang="en-US" sz="2400"/>
            </a:p>
          </p:txBody>
        </p:sp>
        <p:sp>
          <p:nvSpPr>
            <p:cNvPr id="27840" name="Line 187"/>
            <p:cNvSpPr>
              <a:spLocks noChangeShapeType="1"/>
            </p:cNvSpPr>
            <p:nvPr/>
          </p:nvSpPr>
          <p:spPr bwMode="auto">
            <a:xfrm>
              <a:off x="3830" y="2714"/>
              <a:ext cx="323" cy="1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Rectangle 188"/>
            <p:cNvSpPr>
              <a:spLocks noChangeArrowheads="1"/>
            </p:cNvSpPr>
            <p:nvPr/>
          </p:nvSpPr>
          <p:spPr bwMode="auto">
            <a:xfrm>
              <a:off x="3945" y="263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7842" name="Rectangle 189"/>
            <p:cNvSpPr>
              <a:spLocks noChangeArrowheads="1"/>
            </p:cNvSpPr>
            <p:nvPr/>
          </p:nvSpPr>
          <p:spPr bwMode="auto">
            <a:xfrm>
              <a:off x="1440" y="1104"/>
              <a:ext cx="159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Ammonium sulfate</a:t>
              </a:r>
              <a:endParaRPr lang="en-US" sz="2400"/>
            </a:p>
          </p:txBody>
        </p:sp>
        <p:sp>
          <p:nvSpPr>
            <p:cNvPr id="27843" name="Rectangle 190"/>
            <p:cNvSpPr>
              <a:spLocks noChangeArrowheads="1"/>
            </p:cNvSpPr>
            <p:nvPr/>
          </p:nvSpPr>
          <p:spPr bwMode="auto">
            <a:xfrm>
              <a:off x="2836" y="3158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0.5</a:t>
              </a:r>
              <a:endParaRPr lang="en-US" sz="2400"/>
            </a:p>
          </p:txBody>
        </p:sp>
        <p:sp>
          <p:nvSpPr>
            <p:cNvPr id="27844" name="Rectangle 191"/>
            <p:cNvSpPr>
              <a:spLocks noChangeArrowheads="1"/>
            </p:cNvSpPr>
            <p:nvPr/>
          </p:nvSpPr>
          <p:spPr bwMode="auto">
            <a:xfrm>
              <a:off x="1787" y="3158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0.05</a:t>
              </a:r>
              <a:endParaRPr lang="en-US" sz="2400"/>
            </a:p>
          </p:txBody>
        </p:sp>
        <p:sp>
          <p:nvSpPr>
            <p:cNvPr id="27845" name="Rectangle 192"/>
            <p:cNvSpPr>
              <a:spLocks noChangeArrowheads="1"/>
            </p:cNvSpPr>
            <p:nvPr/>
          </p:nvSpPr>
          <p:spPr bwMode="auto">
            <a:xfrm>
              <a:off x="1433" y="3158"/>
              <a:ext cx="3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0.02</a:t>
              </a:r>
              <a:endParaRPr lang="en-US" sz="2400"/>
            </a:p>
          </p:txBody>
        </p:sp>
        <p:sp>
          <p:nvSpPr>
            <p:cNvPr id="27846" name="Rectangle 193"/>
            <p:cNvSpPr>
              <a:spLocks noChangeArrowheads="1"/>
            </p:cNvSpPr>
            <p:nvPr/>
          </p:nvSpPr>
          <p:spPr bwMode="auto">
            <a:xfrm>
              <a:off x="3600" y="1632"/>
              <a:ext cx="134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Nematode guild</a:t>
              </a:r>
              <a:endParaRPr lang="en-US" sz="2400"/>
            </a:p>
          </p:txBody>
        </p:sp>
      </p:grpSp>
      <p:sp>
        <p:nvSpPr>
          <p:cNvPr id="27652" name="Text Box 194"/>
          <p:cNvSpPr txBox="1">
            <a:spLocks noChangeArrowheads="1"/>
          </p:cNvSpPr>
          <p:nvPr/>
        </p:nvSpPr>
        <p:spPr bwMode="auto">
          <a:xfrm>
            <a:off x="365006" y="6500813"/>
            <a:ext cx="1646476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Tenuta</a:t>
            </a:r>
            <a:r>
              <a:rPr lang="en-US" sz="1200" dirty="0"/>
              <a:t> and Ferris, 2004</a:t>
            </a:r>
          </a:p>
        </p:txBody>
      </p:sp>
      <p:pic>
        <p:nvPicPr>
          <p:cNvPr id="27653" name="Picture 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86200"/>
            <a:ext cx="1295400" cy="815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4" name="Picture 196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6629400" y="2895600"/>
            <a:ext cx="8223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5" name="Picture 197" descr="aphelench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352800"/>
            <a:ext cx="914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98"/>
          <p:cNvSpPr>
            <a:spLocks noChangeArrowheads="1"/>
          </p:cNvSpPr>
          <p:nvPr/>
        </p:nvSpPr>
        <p:spPr bwMode="auto">
          <a:xfrm>
            <a:off x="228600" y="762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Remove the constraints to species and functional diversity in managed systems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20569917">
            <a:off x="749756" y="1439068"/>
            <a:ext cx="7086600" cy="36766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</a:rPr>
              <a:t>Solutions?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Composts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	Organic Amendments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	Manures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err="1">
                <a:solidFill>
                  <a:schemeClr val="tx1"/>
                </a:solidFill>
              </a:rPr>
              <a:t>Fertigation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(slower release – as needed)       </a:t>
            </a:r>
          </a:p>
        </p:txBody>
      </p:sp>
    </p:spTree>
    <p:extLst>
      <p:ext uri="{BB962C8B-B14F-4D97-AF65-F5344CB8AC3E}">
        <p14:creationId xmlns:p14="http://schemas.microsoft.com/office/powerpoint/2010/main" val="1902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51278" y="3260590"/>
            <a:ext cx="3747440" cy="2926080"/>
            <a:chOff x="1524000" y="-1143000"/>
            <a:chExt cx="5562600" cy="4343400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0" y="-1143000"/>
              <a:ext cx="5562600" cy="4343400"/>
              <a:chOff x="1524000" y="-457200"/>
              <a:chExt cx="5562600" cy="4343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524000" y="-457200"/>
                <a:ext cx="5562600" cy="4343400"/>
                <a:chOff x="990600" y="1295400"/>
                <a:chExt cx="5562600" cy="4343400"/>
              </a:xfrm>
            </p:grpSpPr>
            <p:sp>
              <p:nvSpPr>
                <p:cNvPr id="14" name="Isosceles Triangle 13"/>
                <p:cNvSpPr/>
                <p:nvPr/>
              </p:nvSpPr>
              <p:spPr>
                <a:xfrm>
                  <a:off x="990600" y="1295400"/>
                  <a:ext cx="5562600" cy="434340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Physical</a:t>
                  </a:r>
                  <a:endParaRPr lang="en-US" dirty="0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3738062" y="1295400"/>
                  <a:ext cx="38099" cy="25908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endCxn id="14" idx="2"/>
                </p:cNvCxnSpPr>
                <p:nvPr/>
              </p:nvCxnSpPr>
              <p:spPr>
                <a:xfrm flipH="1">
                  <a:off x="990600" y="3886199"/>
                  <a:ext cx="2743201" cy="17526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733800" y="3886200"/>
                  <a:ext cx="2819400" cy="17526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3636863" y="3276600"/>
                <a:ext cx="1002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+++++++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335710" y="722781"/>
              <a:ext cx="417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++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3732" y="690515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---</a:t>
              </a:r>
              <a:endParaRPr lang="en-US" dirty="0"/>
            </a:p>
          </p:txBody>
        </p:sp>
      </p:grpSp>
      <p:sp>
        <p:nvSpPr>
          <p:cNvPr id="2" name="Bent Arrow 1"/>
          <p:cNvSpPr/>
          <p:nvPr/>
        </p:nvSpPr>
        <p:spPr>
          <a:xfrm rot="10125919">
            <a:off x="4214310" y="3603488"/>
            <a:ext cx="1225372" cy="1142037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33400"/>
            <a:ext cx="8797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Gestión de la salud del suelo en sistemas sostenibles </a:t>
            </a:r>
            <a:r>
              <a:rPr lang="es-ES" sz="2400" dirty="0" smtClean="0"/>
              <a:t>requiere</a:t>
            </a:r>
            <a:r>
              <a:rPr lang="en-US" sz="2400" i="1" dirty="0" smtClean="0"/>
              <a:t>: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4648200"/>
            <a:ext cx="72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Físicos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4657139"/>
            <a:ext cx="1024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Biológicos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5562600"/>
            <a:ext cx="960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Químicos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198" y="1524000"/>
            <a:ext cx="72683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i="1" dirty="0"/>
              <a:t>mantener el flujo de energía a cada nivel </a:t>
            </a:r>
            <a:r>
              <a:rPr lang="es-ES" sz="2000" i="1" dirty="0" smtClean="0"/>
              <a:t>trófico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i="1" dirty="0" smtClean="0"/>
              <a:t>proporcionar </a:t>
            </a:r>
            <a:r>
              <a:rPr lang="es-ES" sz="2000" i="1" dirty="0"/>
              <a:t>un ambiente favorable para los niveles </a:t>
            </a:r>
            <a:r>
              <a:rPr lang="es-ES" sz="2000" i="1" dirty="0" smtClean="0"/>
              <a:t>tróficos</a:t>
            </a:r>
          </a:p>
          <a:p>
            <a:r>
              <a:rPr lang="es-ES" sz="2000" i="1" dirty="0" smtClean="0"/>
              <a:t> 	superiores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63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438400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hlinkClick r:id="rId2" action="ppaction://hlinkfile"/>
              </a:rPr>
              <a:t>cálculo de los índices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819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hlinkClick r:id="rId2" action="ppaction://hlinkfile"/>
              </a:rPr>
              <a:t>Faunal Analyzer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51747" y="4419600"/>
            <a:ext cx="403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r>
              <a:rPr lang="en-GB" u="sng" dirty="0">
                <a:hlinkClick r:id="rId3"/>
              </a:rPr>
              <a:t>http://spark.rstudio.com/bsierieb/ninja/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apaloSunsetSep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5562600"/>
            <a:ext cx="87630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http://plpnemweb.ucdavis.edu/nemaplex</a:t>
            </a:r>
            <a:endParaRPr lang="en-US" sz="3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00400" y="1600200"/>
            <a:ext cx="24384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Gracias!</a:t>
            </a:r>
            <a:endParaRPr lang="en-US" sz="3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6160" cy="3206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0"/>
            <a:ext cx="45951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Diversidad </a:t>
            </a:r>
            <a:r>
              <a:rPr lang="es-ES" sz="2400" b="1" dirty="0" smtClean="0"/>
              <a:t>Biológica</a:t>
            </a:r>
          </a:p>
          <a:p>
            <a:r>
              <a:rPr lang="en-US" dirty="0" smtClean="0"/>
              <a:t> (</a:t>
            </a:r>
            <a:r>
              <a:rPr lang="es-ES" dirty="0"/>
              <a:t>organismos visibles </a:t>
            </a:r>
            <a:r>
              <a:rPr lang="es-ES" dirty="0" smtClean="0"/>
              <a:t>en </a:t>
            </a:r>
            <a:r>
              <a:rPr lang="en-US" dirty="0" smtClean="0"/>
              <a:t>2700 cm</a:t>
            </a:r>
            <a:r>
              <a:rPr lang="en-US" baseline="30000" dirty="0" smtClean="0"/>
              <a:t>3 </a:t>
            </a:r>
            <a:r>
              <a:rPr lang="en-US" dirty="0" smtClean="0"/>
              <a:t> en 24 </a:t>
            </a:r>
            <a:r>
              <a:rPr lang="en-US" dirty="0" err="1" smtClean="0"/>
              <a:t>horas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34729" y="675638"/>
            <a:ext cx="4586712" cy="2694547"/>
            <a:chOff x="4034729" y="511570"/>
            <a:chExt cx="4586712" cy="2694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729" y="511570"/>
              <a:ext cx="4586712" cy="228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61474" y="2836785"/>
              <a:ext cx="1851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Césped, Sudáfrica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56646" y="3593068"/>
            <a:ext cx="4542879" cy="2731532"/>
            <a:chOff x="4056646" y="3429000"/>
            <a:chExt cx="4542879" cy="27315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646" y="3429000"/>
              <a:ext cx="4542879" cy="228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80953" y="5791200"/>
              <a:ext cx="2777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Copa de </a:t>
              </a:r>
              <a:r>
                <a:rPr lang="en-US" dirty="0" err="1" smtClean="0"/>
                <a:t>higuera</a:t>
              </a:r>
              <a:r>
                <a:rPr lang="en-US" dirty="0" smtClean="0"/>
                <a:t>, Costa Rica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905" y="3505200"/>
            <a:ext cx="3198350" cy="2740581"/>
            <a:chOff x="183905" y="3505200"/>
            <a:chExt cx="3198350" cy="274058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05" y="3505200"/>
              <a:ext cx="3198350" cy="2286000"/>
            </a:xfrm>
            <a:prstGeom prst="rect">
              <a:avLst/>
            </a:prstGeom>
            <a:ln w="222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63135" y="5876449"/>
              <a:ext cx="2686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Campo de </a:t>
              </a:r>
              <a:r>
                <a:rPr lang="en-US" dirty="0" err="1" smtClean="0"/>
                <a:t>maiz</a:t>
              </a:r>
              <a:r>
                <a:rPr lang="en-US" dirty="0" smtClean="0"/>
                <a:t>, Iowa, USA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3905" y="6443246"/>
            <a:ext cx="8378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David </a:t>
            </a:r>
            <a:r>
              <a:rPr lang="en-US" sz="1600" dirty="0" err="1" smtClean="0"/>
              <a:t>Liittschwager</a:t>
            </a:r>
            <a:r>
              <a:rPr lang="en-US" sz="1600" dirty="0" smtClean="0"/>
              <a:t> 2012, A World in One Cubic Foot – Portraits of Biodiversity. Univ. Chicago Press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962400" y="675638"/>
            <a:ext cx="4800600" cy="26945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19489" y="3630053"/>
            <a:ext cx="4800600" cy="26945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3905" y="3593068"/>
            <a:ext cx="3245095" cy="27315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550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 </a:t>
            </a:r>
            <a:r>
              <a:rPr lang="en-US" sz="2400" b="1" dirty="0" err="1" smtClean="0">
                <a:solidFill>
                  <a:srgbClr val="C00000"/>
                </a:solidFill>
              </a:rPr>
              <a:t>Diversidad</a:t>
            </a:r>
            <a:r>
              <a:rPr lang="en-US" sz="2400" b="1" dirty="0" smtClean="0">
                <a:solidFill>
                  <a:srgbClr val="C00000"/>
                </a:solidFill>
              </a:rPr>
              <a:t> de </a:t>
            </a:r>
            <a:r>
              <a:rPr lang="en-US" sz="2400" b="1" dirty="0" err="1" smtClean="0">
                <a:solidFill>
                  <a:srgbClr val="C00000"/>
                </a:solidFill>
              </a:rPr>
              <a:t>Clases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Funcionales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11" descr="nemat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773510" cy="512064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4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/>
          <p:cNvSpPr txBox="1"/>
          <p:nvPr/>
        </p:nvSpPr>
        <p:spPr>
          <a:xfrm>
            <a:off x="42445" y="0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La diversidad, la latitud de la </a:t>
            </a:r>
            <a:r>
              <a:rPr lang="es-ES" b="1" dirty="0" smtClean="0"/>
              <a:t>salud </a:t>
            </a:r>
            <a:r>
              <a:rPr lang="es-ES" b="1" dirty="0"/>
              <a:t>y la </a:t>
            </a:r>
            <a:r>
              <a:rPr lang="es-ES" b="1" dirty="0" smtClean="0"/>
              <a:t>magnitud </a:t>
            </a:r>
            <a:r>
              <a:rPr lang="es-ES" b="1" dirty="0"/>
              <a:t>de </a:t>
            </a:r>
            <a:r>
              <a:rPr lang="es-ES" b="1" dirty="0" smtClean="0"/>
              <a:t>funciones ecosistemas</a:t>
            </a:r>
            <a:endParaRPr lang="es-ES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539858" y="4572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539858" y="32120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grpSp>
        <p:nvGrpSpPr>
          <p:cNvPr id="236" name="Group 235"/>
          <p:cNvGrpSpPr/>
          <p:nvPr/>
        </p:nvGrpSpPr>
        <p:grpSpPr>
          <a:xfrm>
            <a:off x="279896" y="3505200"/>
            <a:ext cx="6900337" cy="3429000"/>
            <a:chOff x="249588" y="3276600"/>
            <a:chExt cx="6900337" cy="3429000"/>
          </a:xfrm>
        </p:grpSpPr>
        <p:sp>
          <p:nvSpPr>
            <p:cNvPr id="121" name="TextBox 120"/>
            <p:cNvSpPr txBox="1"/>
            <p:nvPr/>
          </p:nvSpPr>
          <p:spPr>
            <a:xfrm>
              <a:off x="249588" y="4155644"/>
              <a:ext cx="10631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amplitud</a:t>
              </a:r>
              <a:endParaRPr lang="en-US" dirty="0" smtClean="0"/>
            </a:p>
            <a:p>
              <a:pPr algn="ctr"/>
              <a:r>
                <a:rPr lang="en-US" dirty="0" smtClean="0"/>
                <a:t>de</a:t>
              </a:r>
            </a:p>
            <a:p>
              <a:pPr algn="ctr"/>
              <a:r>
                <a:rPr lang="en-US" dirty="0" err="1" smtClean="0"/>
                <a:t>funcion</a:t>
              </a:r>
              <a:r>
                <a:rPr lang="en-US" dirty="0" smtClean="0"/>
                <a:t> 1</a:t>
              </a: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514616" y="3276600"/>
              <a:ext cx="3518" cy="236915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019800" y="3276600"/>
              <a:ext cx="38100" cy="236915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149923" y="3276600"/>
              <a:ext cx="2" cy="2771309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816925" y="3276600"/>
              <a:ext cx="4397" cy="2771309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267074" y="5264755"/>
              <a:ext cx="2231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saludable</a:t>
              </a:r>
              <a:r>
                <a:rPr lang="en-US" dirty="0" smtClean="0"/>
                <a:t> (</a:t>
              </a:r>
              <a:r>
                <a:rPr lang="en-US" dirty="0" err="1" smtClean="0"/>
                <a:t>funcion</a:t>
              </a:r>
              <a:r>
                <a:rPr lang="en-US" dirty="0" smtClean="0"/>
                <a:t> 1)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35055" y="5853282"/>
              <a:ext cx="1048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insalubre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32230" y="5853282"/>
              <a:ext cx="1048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insalubre</a:t>
              </a:r>
              <a:endParaRPr lang="en-US" dirty="0"/>
            </a:p>
          </p:txBody>
        </p:sp>
        <p:sp>
          <p:nvSpPr>
            <p:cNvPr id="50" name="Left Brace 49"/>
            <p:cNvSpPr/>
            <p:nvPr/>
          </p:nvSpPr>
          <p:spPr>
            <a:xfrm rot="16200000">
              <a:off x="4039993" y="3967965"/>
              <a:ext cx="500138" cy="3550918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eft Brace 50"/>
            <p:cNvSpPr/>
            <p:nvPr/>
          </p:nvSpPr>
          <p:spPr>
            <a:xfrm rot="16200000">
              <a:off x="4286026" y="3578809"/>
              <a:ext cx="392433" cy="533063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88572" y="5853282"/>
              <a:ext cx="18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Latitud</a:t>
              </a:r>
              <a:r>
                <a:rPr lang="en-US" dirty="0" smtClean="0"/>
                <a:t> de la </a:t>
              </a:r>
              <a:r>
                <a:rPr lang="en-US" dirty="0" err="1" smtClean="0"/>
                <a:t>salud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29704" y="6336268"/>
              <a:ext cx="15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latitud</a:t>
              </a:r>
              <a:r>
                <a:rPr lang="en-US" dirty="0"/>
                <a:t> de </a:t>
              </a:r>
              <a:r>
                <a:rPr lang="en-US" dirty="0" err="1" smtClean="0"/>
                <a:t>vida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76651" y="3364468"/>
              <a:ext cx="2292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funcion</a:t>
              </a:r>
              <a:r>
                <a:rPr lang="en-US" dirty="0" smtClean="0"/>
                <a:t> </a:t>
              </a:r>
              <a:r>
                <a:rPr lang="en-US" dirty="0" err="1" smtClean="0"/>
                <a:t>ecosistema</a:t>
              </a:r>
              <a:r>
                <a:rPr lang="en-US" dirty="0" smtClean="0"/>
                <a:t> 1</a:t>
              </a:r>
              <a:endParaRPr lang="en-US" dirty="0"/>
            </a:p>
          </p:txBody>
        </p:sp>
        <p:sp>
          <p:nvSpPr>
            <p:cNvPr id="119" name="Left Brace 118"/>
            <p:cNvSpPr/>
            <p:nvPr/>
          </p:nvSpPr>
          <p:spPr>
            <a:xfrm>
              <a:off x="1586759" y="3948228"/>
              <a:ext cx="206829" cy="457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Left Brace 124"/>
            <p:cNvSpPr/>
            <p:nvPr/>
          </p:nvSpPr>
          <p:spPr>
            <a:xfrm>
              <a:off x="1586759" y="4519475"/>
              <a:ext cx="198119" cy="228916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Left Brace 127"/>
            <p:cNvSpPr/>
            <p:nvPr/>
          </p:nvSpPr>
          <p:spPr>
            <a:xfrm>
              <a:off x="1586759" y="4873352"/>
              <a:ext cx="198119" cy="294075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293041" y="4031739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G1</a:t>
              </a:r>
              <a:endParaRPr lang="en-US" sz="14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290637" y="4477842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G2</a:t>
              </a:r>
              <a:endParaRPr lang="en-US" sz="1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290637" y="4873823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G3</a:t>
              </a:r>
              <a:endParaRPr lang="en-US" sz="1400" dirty="0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2438400" y="3695696"/>
              <a:ext cx="2118225" cy="714378"/>
              <a:chOff x="2438400" y="3476622"/>
              <a:chExt cx="2118225" cy="714378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438400" y="3722128"/>
                <a:ext cx="2118225" cy="468872"/>
                <a:chOff x="2438400" y="3738563"/>
                <a:chExt cx="2118225" cy="468872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2514600" y="3930702"/>
                  <a:ext cx="1388425" cy="64325"/>
                  <a:chOff x="2598715" y="4274155"/>
                  <a:chExt cx="3344883" cy="0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chemeClr val="accent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chemeClr val="accent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2751116" y="4009316"/>
                  <a:ext cx="838200" cy="45719"/>
                  <a:chOff x="2598715" y="4274155"/>
                  <a:chExt cx="3344883" cy="0"/>
                </a:xfrm>
              </p:grpSpPr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2669223" y="4083297"/>
                  <a:ext cx="1576704" cy="45719"/>
                  <a:chOff x="2598715" y="4274155"/>
                  <a:chExt cx="3344883" cy="0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3298788" y="3776583"/>
                  <a:ext cx="1182196" cy="0"/>
                  <a:chOff x="3436915" y="3384234"/>
                  <a:chExt cx="1182196" cy="0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3436915" y="3384234"/>
                    <a:ext cx="588494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4030617" y="3384234"/>
                    <a:ext cx="588494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2514600" y="3854690"/>
                  <a:ext cx="1683726" cy="76200"/>
                  <a:chOff x="3436915" y="3384234"/>
                  <a:chExt cx="1182196" cy="0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3436915" y="3384234"/>
                    <a:ext cx="588494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4030617" y="3384234"/>
                    <a:ext cx="588494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2903516" y="4161716"/>
                  <a:ext cx="838200" cy="45719"/>
                  <a:chOff x="2598715" y="4274155"/>
                  <a:chExt cx="3344883" cy="0"/>
                </a:xfrm>
              </p:grpSpPr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2438400" y="3738563"/>
                  <a:ext cx="2118225" cy="4572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2669223" y="3476622"/>
                <a:ext cx="8587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Gremio</a:t>
                </a:r>
                <a:r>
                  <a:rPr lang="en-US" sz="1400" dirty="0" smtClean="0"/>
                  <a:t> 1</a:t>
                </a:r>
                <a:endParaRPr lang="en-US" sz="1400" dirty="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3729704" y="4280651"/>
              <a:ext cx="1760621" cy="510423"/>
              <a:chOff x="3729704" y="4061577"/>
              <a:chExt cx="1760621" cy="510423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4055424" y="4426210"/>
                <a:ext cx="1183327" cy="45719"/>
                <a:chOff x="2971798" y="4133600"/>
                <a:chExt cx="3429002" cy="0"/>
              </a:xfrm>
            </p:grpSpPr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4686299" y="4133600"/>
                  <a:ext cx="1714501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2971798" y="4133600"/>
                  <a:ext cx="1714501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/>
              <p:cNvGrpSpPr/>
              <p:nvPr/>
            </p:nvGrpSpPr>
            <p:grpSpPr>
              <a:xfrm>
                <a:off x="3729704" y="4061577"/>
                <a:ext cx="1760621" cy="510423"/>
                <a:chOff x="3729704" y="4059438"/>
                <a:chExt cx="1760621" cy="510423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903024" y="4350017"/>
                  <a:ext cx="1183327" cy="45719"/>
                  <a:chOff x="2971798" y="4133600"/>
                  <a:chExt cx="3429002" cy="0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686299" y="4133600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chemeClr val="accent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2971798" y="4133600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chemeClr val="accent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779250" y="4502409"/>
                  <a:ext cx="1554750" cy="67452"/>
                  <a:chOff x="3124198" y="4221935"/>
                  <a:chExt cx="3429002" cy="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4838699" y="4221935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chemeClr val="accent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3124198" y="4221935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chemeClr val="accent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5" name="Rectangle 144"/>
                <p:cNvSpPr/>
                <p:nvPr/>
              </p:nvSpPr>
              <p:spPr>
                <a:xfrm>
                  <a:off x="3729704" y="4310059"/>
                  <a:ext cx="1679482" cy="228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4631564" y="4059438"/>
                  <a:ext cx="8587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/>
                    <a:t>Gremio</a:t>
                  </a:r>
                  <a:r>
                    <a:rPr lang="en-US" sz="1400" dirty="0" smtClean="0"/>
                    <a:t> 2</a:t>
                  </a:r>
                  <a:endParaRPr lang="en-US" sz="1400" dirty="0"/>
                </a:p>
              </p:txBody>
            </p:sp>
          </p:grpSp>
        </p:grpSp>
        <p:grpSp>
          <p:nvGrpSpPr>
            <p:cNvPr id="234" name="Group 233"/>
            <p:cNvGrpSpPr/>
            <p:nvPr/>
          </p:nvGrpSpPr>
          <p:grpSpPr>
            <a:xfrm>
              <a:off x="4876799" y="4610096"/>
              <a:ext cx="1285654" cy="571504"/>
              <a:chOff x="4876799" y="4400548"/>
              <a:chExt cx="1285654" cy="571504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5147707" y="4773452"/>
                <a:ext cx="643493" cy="59983"/>
                <a:chOff x="2285998" y="4881197"/>
                <a:chExt cx="2743200" cy="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85998" y="4881197"/>
                  <a:ext cx="1371600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657598" y="4881197"/>
                  <a:ext cx="1371600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5334000" y="4926333"/>
                <a:ext cx="372050" cy="45719"/>
                <a:chOff x="2438398" y="4996019"/>
                <a:chExt cx="3200400" cy="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438398" y="4996019"/>
                  <a:ext cx="1600200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038598" y="4996019"/>
                  <a:ext cx="1600200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4942919" y="4697245"/>
                <a:ext cx="1017507" cy="45719"/>
                <a:chOff x="2285998" y="4883755"/>
                <a:chExt cx="2743200" cy="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285998" y="4883755"/>
                  <a:ext cx="1371600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657598" y="4883755"/>
                  <a:ext cx="1371600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5044438" y="4849659"/>
                <a:ext cx="994412" cy="45719"/>
                <a:chOff x="2285998" y="4884202"/>
                <a:chExt cx="2743200" cy="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285998" y="4884202"/>
                  <a:ext cx="1371600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657598" y="4884202"/>
                  <a:ext cx="1371600" cy="0"/>
                </a:xfrm>
                <a:prstGeom prst="line">
                  <a:avLst/>
                </a:prstGeom>
                <a:ln w="25400" cap="sq">
                  <a:solidFill>
                    <a:schemeClr val="accent1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Rectangle 145"/>
              <p:cNvSpPr/>
              <p:nvPr/>
            </p:nvSpPr>
            <p:spPr>
              <a:xfrm>
                <a:off x="4876799" y="4657725"/>
                <a:ext cx="1233489" cy="3000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303692" y="4400548"/>
                <a:ext cx="8587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Gremio</a:t>
                </a:r>
                <a:r>
                  <a:rPr lang="en-US" sz="1400" dirty="0" smtClean="0"/>
                  <a:t> 3</a:t>
                </a:r>
                <a:endParaRPr lang="en-US" sz="1400" dirty="0"/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1447800" y="533400"/>
            <a:ext cx="6580021" cy="2583845"/>
            <a:chOff x="1447800" y="533400"/>
            <a:chExt cx="6580021" cy="2583845"/>
          </a:xfrm>
        </p:grpSpPr>
        <p:sp>
          <p:nvSpPr>
            <p:cNvPr id="117" name="Rectangle 116"/>
            <p:cNvSpPr/>
            <p:nvPr/>
          </p:nvSpPr>
          <p:spPr>
            <a:xfrm flipV="1">
              <a:off x="3213330" y="533400"/>
              <a:ext cx="1040755" cy="1143000"/>
            </a:xfrm>
            <a:prstGeom prst="rect">
              <a:avLst/>
            </a:prstGeom>
            <a:solidFill>
              <a:srgbClr val="FFE38B">
                <a:alpha val="40000"/>
              </a:srgbClr>
            </a:solidFill>
            <a:ln>
              <a:solidFill>
                <a:srgbClr val="0EAE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45625" y="1371600"/>
              <a:ext cx="1371600" cy="0"/>
            </a:xfrm>
            <a:prstGeom prst="line">
              <a:avLst/>
            </a:prstGeom>
            <a:ln w="25400" cap="sq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2514600" y="761999"/>
              <a:ext cx="3505200" cy="106876"/>
              <a:chOff x="2158342" y="762000"/>
              <a:chExt cx="3344883" cy="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158342" y="762000"/>
                <a:ext cx="1676400" cy="0"/>
              </a:xfrm>
              <a:prstGeom prst="line">
                <a:avLst/>
              </a:prstGeom>
              <a:ln w="25400" cap="sq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826825" y="762000"/>
                <a:ext cx="1676400" cy="0"/>
              </a:xfrm>
              <a:prstGeom prst="line">
                <a:avLst/>
              </a:prstGeom>
              <a:ln w="25400" cap="sq"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227"/>
            <p:cNvGrpSpPr/>
            <p:nvPr/>
          </p:nvGrpSpPr>
          <p:grpSpPr>
            <a:xfrm>
              <a:off x="2133600" y="1066800"/>
              <a:ext cx="3429002" cy="0"/>
              <a:chOff x="2531425" y="1066800"/>
              <a:chExt cx="3429002" cy="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245926" y="1066800"/>
                <a:ext cx="1714501" cy="0"/>
              </a:xfrm>
              <a:prstGeom prst="line">
                <a:avLst/>
              </a:prstGeom>
              <a:ln w="25400" cap="sq">
                <a:solidFill>
                  <a:srgbClr val="0EAE0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531425" y="1066800"/>
                <a:ext cx="1714501" cy="0"/>
              </a:xfrm>
              <a:prstGeom prst="line">
                <a:avLst/>
              </a:prstGeom>
              <a:ln w="25400" cap="sq">
                <a:solidFill>
                  <a:srgbClr val="0EAE0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3217225" y="1371600"/>
              <a:ext cx="1371600" cy="0"/>
            </a:xfrm>
            <a:prstGeom prst="line">
              <a:avLst/>
            </a:prstGeom>
            <a:ln w="25400" cap="sq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31425" y="533400"/>
              <a:ext cx="0" cy="15240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88825" y="533400"/>
              <a:ext cx="0" cy="15240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41425" y="533400"/>
              <a:ext cx="2" cy="192615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64625" y="533400"/>
              <a:ext cx="2" cy="192615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95137" y="16764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saludable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00137" y="1676400"/>
              <a:ext cx="1048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insalubre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7800" y="1676400"/>
              <a:ext cx="1048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insalubre</a:t>
              </a:r>
              <a:endParaRPr lang="en-US" dirty="0"/>
            </a:p>
          </p:txBody>
        </p:sp>
        <p:sp>
          <p:nvSpPr>
            <p:cNvPr id="24" name="Left Brace 23"/>
            <p:cNvSpPr/>
            <p:nvPr/>
          </p:nvSpPr>
          <p:spPr>
            <a:xfrm rot="16200000">
              <a:off x="3368157" y="1076762"/>
              <a:ext cx="392431" cy="2048908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Brace 24"/>
            <p:cNvSpPr/>
            <p:nvPr/>
          </p:nvSpPr>
          <p:spPr>
            <a:xfrm rot="16200000">
              <a:off x="3706811" y="217371"/>
              <a:ext cx="392432" cy="48768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9223" y="2203638"/>
              <a:ext cx="18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latitud</a:t>
              </a:r>
              <a:r>
                <a:rPr lang="en-US" dirty="0" smtClean="0"/>
                <a:t> de la </a:t>
              </a:r>
              <a:r>
                <a:rPr lang="en-US" dirty="0" err="1" smtClean="0"/>
                <a:t>salud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64841" y="274791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latitud</a:t>
              </a:r>
              <a:r>
                <a:rPr lang="en-US" dirty="0" smtClean="0"/>
                <a:t> de </a:t>
              </a:r>
              <a:r>
                <a:rPr lang="en-US" dirty="0" err="1" smtClean="0"/>
                <a:t>vida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05600" y="752475"/>
              <a:ext cx="13222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funciones</a:t>
              </a:r>
              <a:endParaRPr lang="en-US" dirty="0" smtClean="0"/>
            </a:p>
            <a:p>
              <a:r>
                <a:rPr lang="en-US" dirty="0" err="1" smtClean="0"/>
                <a:t>ecosistemas</a:t>
              </a:r>
              <a:endParaRPr lang="en-US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6403914" y="5868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403914" y="8821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403914" y="12022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1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76199" y="76200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</a:t>
            </a:r>
            <a:r>
              <a:rPr lang="es-ES" dirty="0" smtClean="0"/>
              <a:t>Heterogeneidad Espacial </a:t>
            </a:r>
            <a:r>
              <a:rPr lang="es-ES" dirty="0"/>
              <a:t>de </a:t>
            </a:r>
            <a:r>
              <a:rPr lang="es-ES" dirty="0" err="1"/>
              <a:t>Micrositios</a:t>
            </a:r>
            <a:r>
              <a:rPr lang="es-ES" dirty="0"/>
              <a:t> </a:t>
            </a:r>
            <a:r>
              <a:rPr lang="es-ES" dirty="0" smtClean="0"/>
              <a:t>del Suelos </a:t>
            </a:r>
            <a:r>
              <a:rPr lang="es-ES" dirty="0"/>
              <a:t>y sus </a:t>
            </a:r>
            <a:r>
              <a:rPr lang="es-ES" dirty="0" smtClean="0"/>
              <a:t>Dinámicas Temporal</a:t>
            </a:r>
            <a:endParaRPr lang="es-ES" dirty="0"/>
          </a:p>
        </p:txBody>
      </p:sp>
      <p:grpSp>
        <p:nvGrpSpPr>
          <p:cNvPr id="84" name="Group 83"/>
          <p:cNvGrpSpPr/>
          <p:nvPr/>
        </p:nvGrpSpPr>
        <p:grpSpPr>
          <a:xfrm>
            <a:off x="228600" y="914400"/>
            <a:ext cx="7391400" cy="5468461"/>
            <a:chOff x="228600" y="1077175"/>
            <a:chExt cx="7391400" cy="5468461"/>
          </a:xfrm>
        </p:grpSpPr>
        <p:sp>
          <p:nvSpPr>
            <p:cNvPr id="71" name="Down Arrow 70"/>
            <p:cNvSpPr/>
            <p:nvPr/>
          </p:nvSpPr>
          <p:spPr>
            <a:xfrm>
              <a:off x="2209800" y="1151414"/>
              <a:ext cx="121919" cy="2429491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flipV="1">
              <a:off x="2438400" y="1143000"/>
              <a:ext cx="152400" cy="2429491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8600" y="1077175"/>
              <a:ext cx="2057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err="1" smtClean="0"/>
                <a:t>controladores</a:t>
              </a:r>
              <a:r>
                <a:rPr lang="en-US" sz="1600" u="sng" dirty="0" smtClean="0"/>
                <a:t> </a:t>
              </a:r>
              <a:r>
                <a:rPr lang="en-US" sz="1600" u="sng" dirty="0" err="1" smtClean="0"/>
                <a:t>gradiente</a:t>
              </a:r>
              <a:r>
                <a:rPr lang="en-US" sz="1600" u="sng" dirty="0" smtClean="0"/>
                <a:t>:</a:t>
              </a:r>
            </a:p>
            <a:p>
              <a:r>
                <a:rPr lang="en-US" sz="1600" dirty="0" err="1" smtClean="0"/>
                <a:t>temperatura</a:t>
              </a:r>
              <a:endParaRPr lang="en-US" sz="1600" dirty="0" smtClean="0"/>
            </a:p>
            <a:p>
              <a:r>
                <a:rPr lang="en-US" sz="1600" dirty="0" err="1" smtClean="0"/>
                <a:t>humedad</a:t>
              </a:r>
              <a:endParaRPr lang="en-US" sz="1600" dirty="0" smtClean="0"/>
            </a:p>
            <a:p>
              <a:r>
                <a:rPr lang="en-US" sz="1600" dirty="0" err="1" smtClean="0"/>
                <a:t>aireación</a:t>
              </a:r>
              <a:endParaRPr lang="en-US" sz="1600" dirty="0" smtClean="0"/>
            </a:p>
            <a:p>
              <a:r>
                <a:rPr lang="en-US" sz="1600" dirty="0" err="1" smtClean="0"/>
                <a:t>residuos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organicos</a:t>
              </a:r>
              <a:endParaRPr lang="en-US" sz="1600" dirty="0" smtClean="0"/>
            </a:p>
            <a:p>
              <a:r>
                <a:rPr lang="en-US" sz="1600" dirty="0" err="1" smtClean="0"/>
                <a:t>raices</a:t>
              </a:r>
              <a:endParaRPr lang="en-US" sz="1600" dirty="0" smtClean="0"/>
            </a:p>
            <a:p>
              <a:r>
                <a:rPr lang="en-US" sz="1600" dirty="0" err="1" smtClean="0"/>
                <a:t>textura</a:t>
              </a:r>
              <a:r>
                <a:rPr lang="en-US" sz="1600" dirty="0" smtClean="0"/>
                <a:t> del </a:t>
              </a:r>
              <a:r>
                <a:rPr lang="en-US" sz="1600" dirty="0" err="1" smtClean="0"/>
                <a:t>suelo</a:t>
              </a:r>
              <a:endParaRPr lang="en-US" sz="1600" dirty="0" smtClean="0"/>
            </a:p>
            <a:p>
              <a:r>
                <a:rPr lang="en-US" sz="1600" dirty="0" err="1" smtClean="0"/>
                <a:t>tamaño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particulos</a:t>
              </a:r>
              <a:endParaRPr lang="en-US" sz="1600" dirty="0"/>
            </a:p>
          </p:txBody>
        </p:sp>
        <p:sp>
          <p:nvSpPr>
            <p:cNvPr id="74" name="Right Arrow 73"/>
            <p:cNvSpPr/>
            <p:nvPr/>
          </p:nvSpPr>
          <p:spPr>
            <a:xfrm rot="2690474">
              <a:off x="1866650" y="4154210"/>
              <a:ext cx="1464502" cy="1356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30247" y="4456050"/>
              <a:ext cx="191775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err="1" smtClean="0"/>
                <a:t>controladores</a:t>
              </a:r>
              <a:r>
                <a:rPr lang="en-US" sz="1600" u="sng" dirty="0" smtClean="0"/>
                <a:t> temporal:</a:t>
              </a:r>
            </a:p>
            <a:p>
              <a:r>
                <a:rPr lang="en-US" sz="1600" dirty="0" err="1" smtClean="0"/>
                <a:t>diurno</a:t>
              </a:r>
              <a:endParaRPr lang="en-US" sz="1600" dirty="0" smtClean="0"/>
            </a:p>
            <a:p>
              <a:r>
                <a:rPr lang="en-US" sz="1600" dirty="0" err="1" smtClean="0"/>
                <a:t>estacional</a:t>
              </a:r>
              <a:endParaRPr lang="en-US" sz="1600" dirty="0" smtClean="0"/>
            </a:p>
            <a:p>
              <a:r>
                <a:rPr lang="en-US" sz="1600" dirty="0" err="1" smtClean="0"/>
                <a:t>curso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vida</a:t>
              </a:r>
              <a:endParaRPr lang="en-US" sz="1600" dirty="0" smtClean="0"/>
            </a:p>
            <a:p>
              <a:r>
                <a:rPr lang="en-US" sz="1600" dirty="0" err="1" smtClean="0"/>
                <a:t>fenologia</a:t>
              </a:r>
              <a:endParaRPr lang="en-US" sz="1600" dirty="0" smtClean="0"/>
            </a:p>
            <a:p>
              <a:r>
                <a:rPr lang="en-US" sz="1600" dirty="0" err="1" smtClean="0"/>
                <a:t>grados-dia</a:t>
              </a:r>
              <a:endParaRPr lang="en-US" sz="16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419600" y="3886200"/>
              <a:ext cx="3200400" cy="2659436"/>
              <a:chOff x="4343400" y="4038960"/>
              <a:chExt cx="3200400" cy="2659436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5334000" y="4390072"/>
                <a:ext cx="2209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err="1" smtClean="0"/>
                  <a:t>factores</a:t>
                </a:r>
                <a:r>
                  <a:rPr lang="en-US" sz="1600" u="sng" dirty="0" smtClean="0"/>
                  <a:t> </a:t>
                </a:r>
                <a:r>
                  <a:rPr lang="en-US" sz="1600" u="sng" dirty="0" err="1" smtClean="0"/>
                  <a:t>estocásticos</a:t>
                </a:r>
                <a:r>
                  <a:rPr lang="en-US" sz="1600" u="sng" dirty="0" smtClean="0"/>
                  <a:t>:</a:t>
                </a:r>
              </a:p>
              <a:p>
                <a:r>
                  <a:rPr lang="en-US" sz="1600" dirty="0" err="1" smtClean="0"/>
                  <a:t>raices</a:t>
                </a:r>
                <a:endParaRPr lang="en-US" sz="1600" dirty="0" smtClean="0"/>
              </a:p>
              <a:p>
                <a:r>
                  <a:rPr lang="en-US" sz="1600" dirty="0" err="1" smtClean="0"/>
                  <a:t>distribución</a:t>
                </a:r>
                <a:r>
                  <a:rPr lang="en-US" sz="1600" dirty="0" smtClean="0"/>
                  <a:t> de </a:t>
                </a:r>
                <a:r>
                  <a:rPr lang="en-US" sz="1600" dirty="0" err="1" smtClean="0"/>
                  <a:t>sitios</a:t>
                </a:r>
                <a:endParaRPr lang="en-US" sz="1600" dirty="0" smtClean="0"/>
              </a:p>
              <a:p>
                <a:r>
                  <a:rPr lang="en-US" sz="1600" dirty="0" err="1" smtClean="0"/>
                  <a:t>composición</a:t>
                </a:r>
                <a:r>
                  <a:rPr lang="en-US" sz="1600" dirty="0" smtClean="0"/>
                  <a:t> de </a:t>
                </a:r>
                <a:r>
                  <a:rPr lang="en-US" sz="1600" dirty="0" err="1" smtClean="0"/>
                  <a:t>sitios</a:t>
                </a:r>
                <a:endParaRPr lang="en-US" sz="1600" dirty="0" smtClean="0"/>
              </a:p>
              <a:p>
                <a:r>
                  <a:rPr lang="en-US" sz="1600" dirty="0" err="1" smtClean="0"/>
                  <a:t>meteorológicos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madrigueras</a:t>
                </a:r>
                <a:endParaRPr lang="en-US" sz="1600" dirty="0" smtClean="0"/>
              </a:p>
              <a:p>
                <a:r>
                  <a:rPr lang="en-US" sz="1600" dirty="0" err="1" smtClean="0"/>
                  <a:t>ciedras</a:t>
                </a:r>
                <a:endParaRPr lang="en-US" sz="1600" dirty="0" smtClean="0"/>
              </a:p>
              <a:p>
                <a:r>
                  <a:rPr lang="en-US" sz="1600" dirty="0" err="1" smtClean="0"/>
                  <a:t>capas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restrictivas</a:t>
                </a:r>
                <a:endParaRPr lang="en-US" sz="1600" dirty="0" smtClean="0"/>
              </a:p>
              <a:p>
                <a:endParaRPr lang="en-US" sz="1600" dirty="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343400" y="4038960"/>
                <a:ext cx="30894" cy="1597958"/>
                <a:chOff x="5257800" y="5029560"/>
                <a:chExt cx="30894" cy="1597958"/>
              </a:xfrm>
            </p:grpSpPr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5257800" y="5029560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5261228" y="5029560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>
                  <a:off x="5259629" y="5029560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  <a:scene3d>
                  <a:camera prst="orthographicFront">
                    <a:rot lat="0" lon="0" rev="27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5261228" y="5029688"/>
                  <a:ext cx="27466" cy="1597830"/>
                </a:xfrm>
                <a:prstGeom prst="straightConnector1">
                  <a:avLst/>
                </a:prstGeom>
                <a:ln w="34925">
                  <a:solidFill>
                    <a:schemeClr val="bg2">
                      <a:lumMod val="10000"/>
                    </a:schemeClr>
                  </a:solidFill>
                  <a:headEnd type="triangle"/>
                  <a:tailEnd type="triangle"/>
                </a:ln>
                <a:scene3d>
                  <a:camera prst="orthographicFront">
                    <a:rot lat="0" lon="0" rev="81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90" name="Picture 8" descr="http://www.colorcube.com/puzzle/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09600"/>
            <a:ext cx="2888080" cy="29260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85335" y="6545079"/>
            <a:ext cx="2011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Ferris and </a:t>
            </a:r>
            <a:r>
              <a:rPr lang="en-US" sz="1200" dirty="0" err="1" smtClean="0"/>
              <a:t>Tuomisto</a:t>
            </a:r>
            <a:r>
              <a:rPr lang="en-US" sz="1200" dirty="0" smtClean="0"/>
              <a:t>, 2015.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2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 descr="http://www.colorcube.com/puzzle/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33" y="53345"/>
            <a:ext cx="2888080" cy="29260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5"/>
          <a:stretch/>
        </p:blipFill>
        <p:spPr bwMode="auto">
          <a:xfrm>
            <a:off x="4133735" y="282324"/>
            <a:ext cx="4781665" cy="205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5"/>
          <a:stretch/>
        </p:blipFill>
        <p:spPr bwMode="auto">
          <a:xfrm>
            <a:off x="4133735" y="2514600"/>
            <a:ext cx="4781665" cy="205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5"/>
          <a:stretch/>
        </p:blipFill>
        <p:spPr bwMode="auto">
          <a:xfrm>
            <a:off x="4133735" y="4724400"/>
            <a:ext cx="4781665" cy="205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Oval 2047"/>
          <p:cNvSpPr/>
          <p:nvPr/>
        </p:nvSpPr>
        <p:spPr>
          <a:xfrm>
            <a:off x="2094358" y="180402"/>
            <a:ext cx="320040" cy="3200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3" name="Straight Arrow Connector 2052"/>
          <p:cNvCxnSpPr>
            <a:stCxn id="2048" idx="6"/>
          </p:cNvCxnSpPr>
          <p:nvPr/>
        </p:nvCxnSpPr>
        <p:spPr>
          <a:xfrm>
            <a:off x="2414398" y="340422"/>
            <a:ext cx="2090546" cy="51606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1182402" y="856488"/>
            <a:ext cx="320040" cy="3200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435632" y="1058340"/>
            <a:ext cx="2986795" cy="184640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119062" y="2391232"/>
            <a:ext cx="320040" cy="3200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365876" y="2695654"/>
            <a:ext cx="2434724" cy="248767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8601456" y="305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8604438" y="2523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604438" y="4736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49" name="TextBox 2048"/>
          <p:cNvSpPr txBox="1"/>
          <p:nvPr/>
        </p:nvSpPr>
        <p:spPr>
          <a:xfrm>
            <a:off x="64564" y="3429000"/>
            <a:ext cx="4123245" cy="138499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/>
              <a:t>Diferentes números de especies de cada uno </a:t>
            </a:r>
            <a:br>
              <a:rPr lang="es-ES" sz="1400" dirty="0"/>
            </a:br>
            <a:r>
              <a:rPr lang="es-ES" sz="1400" dirty="0"/>
              <a:t>      clase funcional en cada </a:t>
            </a:r>
            <a:r>
              <a:rPr lang="es-ES" sz="1400" dirty="0" err="1" smtClean="0"/>
              <a:t>micrositio</a:t>
            </a:r>
            <a:endParaRPr lang="es-E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/>
              <a:t>La abundancia de individuos de cada </a:t>
            </a:r>
            <a:br>
              <a:rPr lang="es-ES" sz="1400" dirty="0"/>
            </a:br>
            <a:r>
              <a:rPr lang="es-ES" sz="1400" dirty="0"/>
              <a:t>       especies varía entre los </a:t>
            </a:r>
            <a:r>
              <a:rPr lang="es-ES" sz="1400" dirty="0" err="1" smtClean="0"/>
              <a:t>micrositios</a:t>
            </a:r>
            <a:r>
              <a:rPr lang="es-ES" sz="1400" dirty="0" smtClean="0"/>
              <a:t> </a:t>
            </a:r>
            <a:r>
              <a:rPr lang="es-ES" sz="1400" dirty="0"/>
              <a:t>y </a:t>
            </a:r>
            <a:br>
              <a:rPr lang="es-ES" sz="1400" dirty="0"/>
            </a:br>
            <a:r>
              <a:rPr lang="es-ES" sz="1400" dirty="0"/>
              <a:t>       a través del tiempo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821" y="5943600"/>
            <a:ext cx="309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La importancia de la diversidad</a:t>
            </a:r>
          </a:p>
        </p:txBody>
      </p:sp>
    </p:spTree>
    <p:extLst>
      <p:ext uri="{BB962C8B-B14F-4D97-AF65-F5344CB8AC3E}">
        <p14:creationId xmlns:p14="http://schemas.microsoft.com/office/powerpoint/2010/main" val="32863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117179" y="6520934"/>
            <a:ext cx="184524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Ferris and </a:t>
            </a:r>
            <a:r>
              <a:rPr lang="en-US" sz="1200" dirty="0" err="1" smtClean="0"/>
              <a:t>Tuomisto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211769" y="3276600"/>
            <a:ext cx="6981339" cy="3429000"/>
            <a:chOff x="181461" y="3276600"/>
            <a:chExt cx="6981339" cy="3429000"/>
          </a:xfrm>
        </p:grpSpPr>
        <p:sp>
          <p:nvSpPr>
            <p:cNvPr id="33" name="TextBox 32"/>
            <p:cNvSpPr txBox="1"/>
            <p:nvPr/>
          </p:nvSpPr>
          <p:spPr>
            <a:xfrm>
              <a:off x="181461" y="4155644"/>
              <a:ext cx="11993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magnitude</a:t>
              </a:r>
            </a:p>
            <a:p>
              <a:pPr algn="ctr"/>
              <a:r>
                <a:rPr lang="en-US" dirty="0" smtClean="0"/>
                <a:t>of</a:t>
              </a:r>
            </a:p>
            <a:p>
              <a:pPr algn="ctr"/>
              <a:r>
                <a:rPr lang="en-US" dirty="0" smtClean="0"/>
                <a:t>function 1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514616" y="3276600"/>
              <a:ext cx="3518" cy="236915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19800" y="3276600"/>
              <a:ext cx="38100" cy="2369155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149923" y="3276600"/>
              <a:ext cx="2" cy="2771309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816925" y="3276600"/>
              <a:ext cx="4397" cy="2771309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267074" y="5264755"/>
              <a:ext cx="2055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healthy (function 1)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35055" y="5853282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32230" y="5853282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41" name="Left Brace 40"/>
            <p:cNvSpPr/>
            <p:nvPr/>
          </p:nvSpPr>
          <p:spPr>
            <a:xfrm rot="16200000">
              <a:off x="4039993" y="3967965"/>
              <a:ext cx="500138" cy="3550918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eft Brace 41"/>
            <p:cNvSpPr/>
            <p:nvPr/>
          </p:nvSpPr>
          <p:spPr>
            <a:xfrm rot="16200000">
              <a:off x="4286026" y="3578809"/>
              <a:ext cx="392433" cy="533063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88572" y="5853282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health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29704" y="6336268"/>
              <a:ext cx="1496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life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76651" y="3364468"/>
              <a:ext cx="2316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ecosystem function 1</a:t>
              </a:r>
              <a:endParaRPr lang="en-US" b="1" dirty="0"/>
            </a:p>
          </p:txBody>
        </p:sp>
        <p:sp>
          <p:nvSpPr>
            <p:cNvPr id="46" name="Left Brace 45"/>
            <p:cNvSpPr/>
            <p:nvPr/>
          </p:nvSpPr>
          <p:spPr>
            <a:xfrm>
              <a:off x="1586759" y="3948228"/>
              <a:ext cx="206829" cy="457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Left Brace 46"/>
            <p:cNvSpPr/>
            <p:nvPr/>
          </p:nvSpPr>
          <p:spPr>
            <a:xfrm>
              <a:off x="1586759" y="4519475"/>
              <a:ext cx="198119" cy="228916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eft Brace 47"/>
            <p:cNvSpPr/>
            <p:nvPr/>
          </p:nvSpPr>
          <p:spPr>
            <a:xfrm>
              <a:off x="1586759" y="4873352"/>
              <a:ext cx="198119" cy="294075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93041" y="4031739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G1</a:t>
              </a:r>
              <a:endParaRPr lang="en-US" sz="1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90637" y="4477842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G2</a:t>
              </a:r>
              <a:endParaRPr lang="en-US" sz="1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90637" y="4873823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G3</a:t>
              </a:r>
              <a:endParaRPr lang="en-US" sz="1400" b="1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438400" y="3695696"/>
              <a:ext cx="2118225" cy="714378"/>
              <a:chOff x="2438400" y="3476622"/>
              <a:chExt cx="2118225" cy="714378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438400" y="3722128"/>
                <a:ext cx="2118225" cy="468872"/>
                <a:chOff x="2438400" y="3738563"/>
                <a:chExt cx="2118225" cy="468872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2514600" y="3930702"/>
                  <a:ext cx="1388425" cy="64325"/>
                  <a:chOff x="2598715" y="4274155"/>
                  <a:chExt cx="3344883" cy="0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2751116" y="4009316"/>
                  <a:ext cx="838200" cy="45719"/>
                  <a:chOff x="2598715" y="4274155"/>
                  <a:chExt cx="3344883" cy="0"/>
                </a:xfrm>
              </p:grpSpPr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2669223" y="4083297"/>
                  <a:ext cx="1576704" cy="45719"/>
                  <a:chOff x="2598715" y="4274155"/>
                  <a:chExt cx="3344883" cy="0"/>
                </a:xfrm>
              </p:grpSpPr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298788" y="3776583"/>
                  <a:ext cx="1182196" cy="0"/>
                  <a:chOff x="3436915" y="3384234"/>
                  <a:chExt cx="1182196" cy="0"/>
                </a:xfrm>
              </p:grpSpPr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436915" y="3384234"/>
                    <a:ext cx="588494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4030617" y="3384234"/>
                    <a:ext cx="588494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2514600" y="3854690"/>
                  <a:ext cx="1683726" cy="76200"/>
                  <a:chOff x="3436915" y="3384234"/>
                  <a:chExt cx="1182196" cy="0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3436915" y="3384234"/>
                    <a:ext cx="588494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4030617" y="3384234"/>
                    <a:ext cx="588494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2903516" y="4161716"/>
                  <a:ext cx="838200" cy="45719"/>
                  <a:chOff x="2598715" y="4274155"/>
                  <a:chExt cx="3344883" cy="0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2598715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4267198" y="4274155"/>
                    <a:ext cx="1676400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Rectangle 88"/>
                <p:cNvSpPr/>
                <p:nvPr/>
              </p:nvSpPr>
              <p:spPr>
                <a:xfrm>
                  <a:off x="2438400" y="3738563"/>
                  <a:ext cx="2118225" cy="4572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2669223" y="3476622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Guild 1</a:t>
                </a:r>
                <a:endParaRPr lang="en-US" sz="1400" b="1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729704" y="4280651"/>
              <a:ext cx="1679482" cy="510423"/>
              <a:chOff x="3729704" y="4061577"/>
              <a:chExt cx="1679482" cy="51042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055424" y="4426210"/>
                <a:ext cx="1183327" cy="45719"/>
                <a:chOff x="2971798" y="4133600"/>
                <a:chExt cx="3429002" cy="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686299" y="4133600"/>
                  <a:ext cx="1714501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971798" y="4133600"/>
                  <a:ext cx="1714501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3729704" y="4061577"/>
                <a:ext cx="1679482" cy="510423"/>
                <a:chOff x="3729704" y="4059438"/>
                <a:chExt cx="1679482" cy="510423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3903024" y="4350017"/>
                  <a:ext cx="1183327" cy="45719"/>
                  <a:chOff x="2971798" y="4133600"/>
                  <a:chExt cx="3429002" cy="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4686299" y="4133600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2971798" y="4133600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779250" y="4502409"/>
                  <a:ext cx="1554750" cy="67452"/>
                  <a:chOff x="3124198" y="4221935"/>
                  <a:chExt cx="3429002" cy="0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4838699" y="4221935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3124198" y="4221935"/>
                    <a:ext cx="1714501" cy="0"/>
                  </a:xfrm>
                  <a:prstGeom prst="line">
                    <a:avLst/>
                  </a:prstGeom>
                  <a:ln w="25400" cap="sq">
                    <a:solidFill>
                      <a:srgbClr val="FF0000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3729704" y="4310059"/>
                  <a:ext cx="1679482" cy="228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631564" y="4059438"/>
                  <a:ext cx="7120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Guild 2</a:t>
                  </a:r>
                  <a:endParaRPr lang="en-US" sz="1400" b="1" dirty="0"/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4876799" y="4610096"/>
              <a:ext cx="1245455" cy="571504"/>
              <a:chOff x="4876799" y="4400548"/>
              <a:chExt cx="1245455" cy="57150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147707" y="4773452"/>
                <a:ext cx="643493" cy="59983"/>
                <a:chOff x="2285998" y="4881197"/>
                <a:chExt cx="2743200" cy="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285998" y="4881197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657598" y="4881197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5334000" y="4926333"/>
                <a:ext cx="372050" cy="45719"/>
                <a:chOff x="2438398" y="4996019"/>
                <a:chExt cx="3200400" cy="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438398" y="4996019"/>
                  <a:ext cx="16002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038598" y="4996019"/>
                  <a:ext cx="16002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4942919" y="4697245"/>
                <a:ext cx="1017507" cy="45719"/>
                <a:chOff x="2285998" y="4883755"/>
                <a:chExt cx="2743200" cy="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285998" y="4883755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657598" y="4883755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5044438" y="4849659"/>
                <a:ext cx="994412" cy="45719"/>
                <a:chOff x="2285998" y="4884202"/>
                <a:chExt cx="2743200" cy="0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285998" y="4884202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657598" y="4884202"/>
                  <a:ext cx="1371600" cy="0"/>
                </a:xfrm>
                <a:prstGeom prst="line">
                  <a:avLst/>
                </a:prstGeom>
                <a:ln w="25400" cap="sq">
                  <a:solidFill>
                    <a:srgbClr val="FF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Rectangle 58"/>
              <p:cNvSpPr/>
              <p:nvPr/>
            </p:nvSpPr>
            <p:spPr>
              <a:xfrm>
                <a:off x="4876799" y="4657725"/>
                <a:ext cx="1233489" cy="30003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410200" y="4400548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Guild 3</a:t>
                </a:r>
                <a:endParaRPr lang="en-US" sz="1400" b="1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447800" y="533400"/>
            <a:ext cx="6424658" cy="2611856"/>
            <a:chOff x="1447800" y="533400"/>
            <a:chExt cx="6424658" cy="2611856"/>
          </a:xfrm>
        </p:grpSpPr>
        <p:sp>
          <p:nvSpPr>
            <p:cNvPr id="7" name="Rectangle 6"/>
            <p:cNvSpPr/>
            <p:nvPr/>
          </p:nvSpPr>
          <p:spPr>
            <a:xfrm flipV="1">
              <a:off x="3213330" y="533400"/>
              <a:ext cx="1040755" cy="1143000"/>
            </a:xfrm>
            <a:prstGeom prst="rect">
              <a:avLst/>
            </a:prstGeom>
            <a:solidFill>
              <a:srgbClr val="FFE38B">
                <a:alpha val="40000"/>
              </a:srgbClr>
            </a:solidFill>
            <a:ln>
              <a:solidFill>
                <a:srgbClr val="0EAE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73040" y="2775924"/>
              <a:ext cx="2461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zone of optimum health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4229101" y="1676400"/>
              <a:ext cx="1043939" cy="128419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45625" y="1371600"/>
              <a:ext cx="1371600" cy="0"/>
            </a:xfrm>
            <a:prstGeom prst="line">
              <a:avLst/>
            </a:prstGeom>
            <a:ln w="25400" cap="sq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2514600" y="761999"/>
              <a:ext cx="3505200" cy="106876"/>
              <a:chOff x="2158342" y="762000"/>
              <a:chExt cx="3344883" cy="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158342" y="762000"/>
                <a:ext cx="1676400" cy="0"/>
              </a:xfrm>
              <a:prstGeom prst="line">
                <a:avLst/>
              </a:prstGeom>
              <a:ln w="25400" cap="sq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826825" y="762000"/>
                <a:ext cx="1676400" cy="0"/>
              </a:xfrm>
              <a:prstGeom prst="line">
                <a:avLst/>
              </a:prstGeom>
              <a:ln w="25400" cap="sq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133600" y="1066800"/>
              <a:ext cx="3429002" cy="0"/>
              <a:chOff x="2531425" y="1066800"/>
              <a:chExt cx="3429002" cy="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245926" y="1066800"/>
                <a:ext cx="1714501" cy="0"/>
              </a:xfrm>
              <a:prstGeom prst="line">
                <a:avLst/>
              </a:prstGeom>
              <a:ln w="25400" cap="sq">
                <a:solidFill>
                  <a:srgbClr val="0EAE0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531425" y="1066800"/>
                <a:ext cx="1714501" cy="0"/>
              </a:xfrm>
              <a:prstGeom prst="line">
                <a:avLst/>
              </a:prstGeom>
              <a:ln w="25400" cap="sq">
                <a:solidFill>
                  <a:srgbClr val="0EAE0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3217225" y="1371600"/>
              <a:ext cx="1371600" cy="0"/>
            </a:xfrm>
            <a:prstGeom prst="line">
              <a:avLst/>
            </a:prstGeom>
            <a:ln w="25400" cap="sq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531425" y="533400"/>
              <a:ext cx="0" cy="15240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88825" y="533400"/>
              <a:ext cx="0" cy="152400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341425" y="533400"/>
              <a:ext cx="2" cy="192615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64625" y="533400"/>
              <a:ext cx="2" cy="192615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95137" y="1676400"/>
              <a:ext cx="88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healthy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0137" y="1676400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7800" y="1676400"/>
              <a:ext cx="112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unhealthy</a:t>
              </a:r>
              <a:endParaRPr lang="en-US" dirty="0"/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3368157" y="1076762"/>
              <a:ext cx="392431" cy="2048908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/>
            <p:cNvSpPr/>
            <p:nvPr/>
          </p:nvSpPr>
          <p:spPr>
            <a:xfrm rot="16200000">
              <a:off x="3706811" y="217371"/>
              <a:ext cx="392432" cy="48768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9223" y="2203638"/>
              <a:ext cx="1809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health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64841" y="2747913"/>
              <a:ext cx="1496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latitude of life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5600" y="752475"/>
              <a:ext cx="1166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ecosystem</a:t>
              </a:r>
            </a:p>
            <a:p>
              <a:r>
                <a:rPr lang="en-US" dirty="0" smtClean="0"/>
                <a:t>functions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03914" y="5868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3914" y="8821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03914" y="12022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457200" y="304800"/>
            <a:ext cx="8077200" cy="284045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6781800" y="752475"/>
            <a:ext cx="1828800" cy="3226747"/>
            <a:chOff x="6781800" y="752475"/>
            <a:chExt cx="1828800" cy="3226747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6781800" y="752475"/>
              <a:ext cx="1828800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610600" y="761999"/>
              <a:ext cx="0" cy="2819401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7467600" y="3581400"/>
              <a:ext cx="1143000" cy="39782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0" y="0"/>
            <a:ext cx="819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Diversity, the Latitude of Health and the Magnitude of Ecosystem Functions</a:t>
            </a:r>
            <a:endParaRPr lang="en-US" sz="2000" b="1" dirty="0"/>
          </a:p>
        </p:txBody>
      </p: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5105400" y="3596640"/>
            <a:ext cx="3903964" cy="3108960"/>
            <a:chOff x="418533" y="53345"/>
            <a:chExt cx="8496867" cy="6725633"/>
          </a:xfrm>
        </p:grpSpPr>
        <p:pic>
          <p:nvPicPr>
            <p:cNvPr id="111" name="Picture 8" descr="http://www.colorcube.com/puzzle/cub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533" y="53345"/>
              <a:ext cx="2888080" cy="2926080"/>
            </a:xfrm>
            <a:prstGeom prst="rect">
              <a:avLst/>
            </a:prstGeom>
            <a:noFill/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5"/>
            <a:stretch/>
          </p:blipFill>
          <p:spPr bwMode="auto">
            <a:xfrm>
              <a:off x="4133735" y="282324"/>
              <a:ext cx="4781665" cy="2054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5"/>
            <a:stretch/>
          </p:blipFill>
          <p:spPr bwMode="auto">
            <a:xfrm>
              <a:off x="4133735" y="2514600"/>
              <a:ext cx="4781665" cy="2054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5"/>
            <a:stretch/>
          </p:blipFill>
          <p:spPr bwMode="auto">
            <a:xfrm>
              <a:off x="4133735" y="4724400"/>
              <a:ext cx="4781665" cy="20545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" name="Oval 114"/>
            <p:cNvSpPr/>
            <p:nvPr/>
          </p:nvSpPr>
          <p:spPr>
            <a:xfrm>
              <a:off x="2094358" y="180402"/>
              <a:ext cx="320040" cy="32004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stCxn id="115" idx="6"/>
            </p:cNvCxnSpPr>
            <p:nvPr/>
          </p:nvCxnSpPr>
          <p:spPr>
            <a:xfrm>
              <a:off x="2414398" y="340422"/>
              <a:ext cx="2090546" cy="51606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1182402" y="856488"/>
              <a:ext cx="320040" cy="32004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1435632" y="1058340"/>
              <a:ext cx="2986795" cy="1846404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2119062" y="2391232"/>
              <a:ext cx="320040" cy="32004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2365876" y="2695654"/>
              <a:ext cx="2434724" cy="2487672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8297481" y="305939"/>
              <a:ext cx="572878" cy="56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  <a:endParaRPr lang="en-US" sz="11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300465" y="2523744"/>
              <a:ext cx="572878" cy="56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</a:t>
              </a:r>
              <a:endParaRPr lang="en-US" sz="11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300463" y="4736068"/>
              <a:ext cx="572878" cy="56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85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61" y="76200"/>
            <a:ext cx="6508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/>
              <a:t>La diversidad de especies en las clases funcionales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7953" y="4267199"/>
            <a:ext cx="8869845" cy="2105411"/>
            <a:chOff x="197954" y="4572000"/>
            <a:chExt cx="8869845" cy="1663205"/>
          </a:xfrm>
        </p:grpSpPr>
        <p:sp>
          <p:nvSpPr>
            <p:cNvPr id="8" name="TextBox 7"/>
            <p:cNvSpPr txBox="1"/>
            <p:nvPr/>
          </p:nvSpPr>
          <p:spPr>
            <a:xfrm>
              <a:off x="197954" y="5262672"/>
              <a:ext cx="8869845" cy="97253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Máxima diversidad posible de especies (D) = riqueza de especies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ES" sz="1600" dirty="0"/>
                <a:t>Máxima </a:t>
              </a:r>
              <a:r>
                <a:rPr lang="es-ES" sz="1600" dirty="0" smtClean="0"/>
                <a:t>diversidad dentro los gremios </a:t>
              </a:r>
              <a:r>
                <a:rPr lang="en-US" sz="1600" dirty="0" smtClean="0"/>
                <a:t>(</a:t>
              </a:r>
              <a:r>
                <a:rPr lang="en-US" sz="1600" i="1" dirty="0" err="1" smtClean="0"/>
                <a:t>D</a:t>
              </a:r>
              <a:r>
                <a:rPr lang="en-US" sz="1600" i="1" baseline="-25000" dirty="0" err="1" smtClean="0"/>
                <a:t>w</a:t>
              </a:r>
              <a:r>
                <a:rPr lang="en-US" sz="1600" dirty="0" smtClean="0"/>
                <a:t>) = </a:t>
              </a:r>
              <a:r>
                <a:rPr lang="es-ES" sz="1600" dirty="0"/>
                <a:t>riqueza de especies </a:t>
              </a:r>
              <a:r>
                <a:rPr lang="en-US" sz="1600" dirty="0" smtClean="0"/>
                <a:t>/</a:t>
              </a:r>
              <a:r>
                <a:rPr lang="en-US" sz="1600" dirty="0" err="1" smtClean="0"/>
                <a:t>numero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gremios</a:t>
              </a:r>
              <a:endParaRPr lang="en-US" sz="1600" dirty="0" smtClean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s-ES" sz="1600" dirty="0"/>
                <a:t>Máxima </a:t>
              </a:r>
              <a:r>
                <a:rPr lang="es-ES" sz="1600" dirty="0" smtClean="0"/>
                <a:t>diversidad de gremios </a:t>
              </a:r>
              <a:r>
                <a:rPr lang="en-US" sz="1600" dirty="0" smtClean="0"/>
                <a:t>(</a:t>
              </a:r>
              <a:r>
                <a:rPr lang="en-US" sz="1600" i="1" dirty="0" smtClean="0"/>
                <a:t>D</a:t>
              </a:r>
              <a:r>
                <a:rPr lang="en-US" sz="1600" i="1" baseline="-25000" dirty="0" smtClean="0"/>
                <a:t>g</a:t>
              </a:r>
              <a:r>
                <a:rPr lang="en-US" sz="1600" dirty="0" smtClean="0"/>
                <a:t>) </a:t>
              </a:r>
              <a:r>
                <a:rPr lang="en-US" sz="1600" dirty="0"/>
                <a:t>= </a:t>
              </a:r>
              <a:r>
                <a:rPr lang="en-US" sz="1600" dirty="0" err="1" smtClean="0"/>
                <a:t>numero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gremios</a:t>
              </a:r>
              <a:r>
                <a:rPr lang="en-US" sz="1600" dirty="0" smtClean="0"/>
                <a:t>*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/>
                <a:t>	</a:t>
              </a:r>
              <a:r>
                <a:rPr lang="en-US" sz="1600" dirty="0" smtClean="0"/>
                <a:t>		* </a:t>
              </a:r>
              <a:r>
                <a:rPr lang="en-US" sz="1600" dirty="0" err="1" smtClean="0"/>
                <a:t>cuando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todo</a:t>
              </a:r>
              <a:r>
                <a:rPr lang="en-US" sz="1600" dirty="0" smtClean="0"/>
                <a:t> los </a:t>
              </a:r>
              <a:r>
                <a:rPr lang="en-US" sz="1600" dirty="0" err="1" smtClean="0"/>
                <a:t>gremios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tiene</a:t>
              </a:r>
              <a:r>
                <a:rPr lang="en-US" sz="1600" dirty="0" smtClean="0"/>
                <a:t> lo </a:t>
              </a:r>
              <a:r>
                <a:rPr lang="en-US" sz="1600" dirty="0" err="1" smtClean="0"/>
                <a:t>mismo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numero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especies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361" y="4572000"/>
              <a:ext cx="8618839" cy="753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Abundancia se puede medir como número de individuos, la biomasa, la huella metabólica de cada </a:t>
              </a:r>
              <a:r>
                <a:rPr lang="es-ES" dirty="0" smtClean="0"/>
                <a:t>tipo</a:t>
              </a:r>
            </a:p>
            <a:p>
              <a:endParaRPr lang="es-E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0360" y="762000"/>
            <a:ext cx="8466439" cy="2465336"/>
            <a:chOff x="220360" y="762000"/>
            <a:chExt cx="8466439" cy="2465336"/>
          </a:xfrm>
        </p:grpSpPr>
        <p:grpSp>
          <p:nvGrpSpPr>
            <p:cNvPr id="3" name="Group 2"/>
            <p:cNvGrpSpPr/>
            <p:nvPr/>
          </p:nvGrpSpPr>
          <p:grpSpPr>
            <a:xfrm>
              <a:off x="220360" y="762000"/>
              <a:ext cx="8466439" cy="2465336"/>
              <a:chOff x="220360" y="762000"/>
              <a:chExt cx="8466439" cy="246533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20360" y="762000"/>
                <a:ext cx="84664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/>
                  <a:t>Modelos de diversidad para todas las especies en una clase funcional, de las especies dentro de los gremios o </a:t>
                </a:r>
                <a:r>
                  <a:rPr lang="es-ES" sz="1600" b="1" dirty="0" smtClean="0"/>
                  <a:t>gremios </a:t>
                </a:r>
                <a:r>
                  <a:rPr lang="es-ES" sz="1600" b="1" dirty="0"/>
                  <a:t>dentro de la clase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12450" y="2057400"/>
                    <a:ext cx="2530180" cy="11699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sPre>
                          <m:r>
                            <a:rPr lang="pt-BR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ad>
                            <m:ra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deg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450" y="2057400"/>
                    <a:ext cx="2530180" cy="1169936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/>
            <p:cNvSpPr txBox="1"/>
            <p:nvPr/>
          </p:nvSpPr>
          <p:spPr>
            <a:xfrm>
              <a:off x="1371600" y="15356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por</a:t>
              </a:r>
              <a:r>
                <a:rPr lang="en-US" dirty="0" smtClean="0"/>
                <a:t> q&lt;&gt;1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152400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por</a:t>
              </a:r>
              <a:r>
                <a:rPr lang="en-US" dirty="0" smtClean="0"/>
                <a:t> q=1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76800" y="2228850"/>
                  <a:ext cx="2605713" cy="871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sPre>
                        <m:r>
                          <a:rPr lang="pt-BR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e>
                        </m:func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2228850"/>
                  <a:ext cx="2605713" cy="8712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/>
          <p:cNvSpPr/>
          <p:nvPr/>
        </p:nvSpPr>
        <p:spPr>
          <a:xfrm>
            <a:off x="612450" y="3429000"/>
            <a:ext cx="7769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donde </a:t>
            </a:r>
            <a:r>
              <a:rPr lang="en-US" sz="1600" i="1" dirty="0"/>
              <a:t>p</a:t>
            </a:r>
            <a:r>
              <a:rPr lang="en-US" sz="1600" i="1" baseline="-25000" dirty="0"/>
              <a:t>i</a:t>
            </a:r>
            <a:r>
              <a:rPr lang="es-ES" sz="1600" dirty="0" smtClean="0"/>
              <a:t> </a:t>
            </a:r>
            <a:r>
              <a:rPr lang="es-ES" sz="1600" dirty="0"/>
              <a:t>es la abundancia proporcional de especie </a:t>
            </a:r>
            <a:r>
              <a:rPr lang="es-ES" sz="1600" i="1" dirty="0"/>
              <a:t>i</a:t>
            </a:r>
            <a:r>
              <a:rPr lang="es-ES" sz="1600" dirty="0"/>
              <a:t> de las </a:t>
            </a:r>
            <a:r>
              <a:rPr lang="es-ES" sz="1600" i="1" dirty="0" smtClean="0"/>
              <a:t>R</a:t>
            </a:r>
            <a:r>
              <a:rPr lang="es-ES" sz="1600" dirty="0" smtClean="0"/>
              <a:t> especies </a:t>
            </a:r>
            <a:r>
              <a:rPr lang="es-ES" sz="1600" dirty="0"/>
              <a:t>R en la clase funcional, en un gremio, o de los totales de todo gremios</a:t>
            </a:r>
          </a:p>
        </p:txBody>
      </p:sp>
    </p:spTree>
    <p:extLst>
      <p:ext uri="{BB962C8B-B14F-4D97-AF65-F5344CB8AC3E}">
        <p14:creationId xmlns:p14="http://schemas.microsoft.com/office/powerpoint/2010/main" val="20273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1640</Words>
  <Application>Microsoft Office PowerPoint</Application>
  <PresentationFormat>On-screen Show (4:3)</PresentationFormat>
  <Paragraphs>559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SPW 10.0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Nematology 100</dc:title>
  <dc:creator>hferris</dc:creator>
  <cp:lastModifiedBy>Howard Ferris</cp:lastModifiedBy>
  <cp:revision>221</cp:revision>
  <dcterms:created xsi:type="dcterms:W3CDTF">2004-10-06T00:58:24Z</dcterms:created>
  <dcterms:modified xsi:type="dcterms:W3CDTF">2015-06-24T19:24:24Z</dcterms:modified>
</cp:coreProperties>
</file>