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8" r:id="rId2"/>
    <p:sldId id="411" r:id="rId3"/>
    <p:sldId id="404" r:id="rId4"/>
    <p:sldId id="368" r:id="rId5"/>
    <p:sldId id="369" r:id="rId6"/>
    <p:sldId id="375" r:id="rId7"/>
    <p:sldId id="376" r:id="rId8"/>
    <p:sldId id="377" r:id="rId9"/>
    <p:sldId id="378" r:id="rId10"/>
    <p:sldId id="379" r:id="rId11"/>
    <p:sldId id="380" r:id="rId12"/>
    <p:sldId id="381" r:id="rId13"/>
    <p:sldId id="382" r:id="rId14"/>
    <p:sldId id="383" r:id="rId15"/>
    <p:sldId id="384" r:id="rId16"/>
    <p:sldId id="386" r:id="rId17"/>
    <p:sldId id="371" r:id="rId18"/>
    <p:sldId id="401" r:id="rId19"/>
    <p:sldId id="413" r:id="rId20"/>
    <p:sldId id="388" r:id="rId21"/>
    <p:sldId id="402" r:id="rId22"/>
    <p:sldId id="403" r:id="rId23"/>
    <p:sldId id="391" r:id="rId24"/>
    <p:sldId id="395" r:id="rId25"/>
    <p:sldId id="408" r:id="rId26"/>
    <p:sldId id="412" r:id="rId27"/>
    <p:sldId id="36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E7BF"/>
    <a:srgbClr val="FFFF66"/>
    <a:srgbClr val="B2F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95" autoAdjust="0"/>
  </p:normalViewPr>
  <p:slideViewPr>
    <p:cSldViewPr>
      <p:cViewPr varScale="1">
        <p:scale>
          <a:sx n="65" d="100"/>
          <a:sy n="65" d="100"/>
        </p:scale>
        <p:origin x="-130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11D4A-95C9-40B3-872E-041E0FDB8A9F}" type="datetimeFigureOut">
              <a:rPr lang="en-US" smtClean="0"/>
              <a:pPr/>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9A67-4457-4C38-9ED5-8FDEC61A230B}" type="slidenum">
              <a:rPr lang="en-US" smtClean="0"/>
              <a:pPr/>
              <a:t>‹#›</a:t>
            </a:fld>
            <a:endParaRPr lang="en-US"/>
          </a:p>
        </p:txBody>
      </p:sp>
    </p:spTree>
    <p:extLst>
      <p:ext uri="{BB962C8B-B14F-4D97-AF65-F5344CB8AC3E}">
        <p14:creationId xmlns:p14="http://schemas.microsoft.com/office/powerpoint/2010/main" val="338523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lpnemweb.ucdavis.edu/nemaplex/Ecology/foodwebs.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plpnemweb.ucdavis.edu/nemaplex/Mangmnt/Biologic.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100" smtClean="0"/>
              <a:t>30 min talk</a:t>
            </a:r>
          </a:p>
          <a:p>
            <a:pPr>
              <a:lnSpc>
                <a:spcPct val="80000"/>
              </a:lnSpc>
            </a:pPr>
            <a:r>
              <a:rPr lang="en-US" sz="1100" smtClean="0"/>
              <a:t>Interactions:</a:t>
            </a:r>
          </a:p>
          <a:p>
            <a:pPr>
              <a:lnSpc>
                <a:spcPct val="80000"/>
              </a:lnSpc>
            </a:pPr>
            <a:r>
              <a:rPr lang="en-US" sz="1100" smtClean="0"/>
              <a:t>Nematodes affect other organisms, other organisms affect nematodes</a:t>
            </a:r>
          </a:p>
          <a:p>
            <a:pPr>
              <a:lnSpc>
                <a:spcPct val="80000"/>
              </a:lnSpc>
            </a:pPr>
            <a:r>
              <a:rPr lang="en-US" sz="1100" smtClean="0"/>
              <a:t>Nematodes feed on plants – plants provide food for nematodes.</a:t>
            </a:r>
          </a:p>
          <a:p>
            <a:pPr>
              <a:lnSpc>
                <a:spcPct val="80000"/>
              </a:lnSpc>
            </a:pPr>
            <a:r>
              <a:rPr lang="en-US" sz="1100" smtClean="0"/>
              <a:t>Nematodes feed on bacteria, nematodes farm bacteria – in soil, insects, </a:t>
            </a:r>
          </a:p>
          <a:p>
            <a:pPr>
              <a:lnSpc>
                <a:spcPct val="80000"/>
              </a:lnSpc>
            </a:pPr>
            <a:r>
              <a:rPr lang="en-US" sz="1100" smtClean="0"/>
              <a:t>bacteria feed nematodes, bacteria kill nematodes</a:t>
            </a:r>
          </a:p>
          <a:p>
            <a:pPr>
              <a:lnSpc>
                <a:spcPct val="80000"/>
              </a:lnSpc>
            </a:pPr>
            <a:r>
              <a:rPr lang="en-US" sz="1100" smtClean="0"/>
              <a:t>Nematodes feed on fungi and are fed upon by fungi.</a:t>
            </a:r>
          </a:p>
          <a:p>
            <a:pPr>
              <a:lnSpc>
                <a:spcPct val="80000"/>
              </a:lnSpc>
            </a:pPr>
            <a:r>
              <a:rPr lang="en-US" sz="1100" smtClean="0"/>
              <a:t>Nematodes feed on protozoa and microarthropods, tardigrades, mites, </a:t>
            </a:r>
          </a:p>
          <a:p>
            <a:pPr>
              <a:lnSpc>
                <a:spcPct val="80000"/>
              </a:lnSpc>
            </a:pPr>
            <a:r>
              <a:rPr lang="en-US" sz="1100" smtClean="0"/>
              <a:t>collembola and are fed upon</a:t>
            </a:r>
          </a:p>
          <a:p>
            <a:pPr>
              <a:lnSpc>
                <a:spcPct val="80000"/>
              </a:lnSpc>
            </a:pPr>
            <a:endParaRPr lang="en-US" sz="1100" smtClean="0"/>
          </a:p>
          <a:p>
            <a:pPr>
              <a:lnSpc>
                <a:spcPct val="80000"/>
              </a:lnSpc>
            </a:pPr>
            <a:r>
              <a:rPr lang="en-US" sz="1100" smtClean="0"/>
              <a:t>What are the ecosystem effects (effects on functions)?</a:t>
            </a:r>
          </a:p>
          <a:p>
            <a:pPr>
              <a:lnSpc>
                <a:spcPct val="80000"/>
              </a:lnSpc>
            </a:pPr>
            <a:r>
              <a:rPr lang="en-US" sz="1100" smtClean="0"/>
              <a:t>Enrichment</a:t>
            </a:r>
          </a:p>
          <a:p>
            <a:pPr>
              <a:lnSpc>
                <a:spcPct val="80000"/>
              </a:lnSpc>
            </a:pPr>
            <a:r>
              <a:rPr lang="en-US" sz="1100" smtClean="0"/>
              <a:t>Movement of and to resources</a:t>
            </a:r>
          </a:p>
          <a:p>
            <a:pPr>
              <a:lnSpc>
                <a:spcPct val="80000"/>
              </a:lnSpc>
            </a:pPr>
            <a:r>
              <a:rPr lang="en-US" sz="1100" smtClean="0"/>
              <a:t>Nutrient and carbon cycling</a:t>
            </a:r>
          </a:p>
          <a:p>
            <a:pPr>
              <a:lnSpc>
                <a:spcPct val="80000"/>
              </a:lnSpc>
            </a:pPr>
            <a:r>
              <a:rPr lang="en-US" sz="1100" smtClean="0"/>
              <a:t>Nutrient and carbon movement and sequestration</a:t>
            </a:r>
          </a:p>
          <a:p>
            <a:pPr>
              <a:lnSpc>
                <a:spcPct val="80000"/>
              </a:lnSpc>
            </a:pPr>
            <a:endParaRPr lang="en-US" sz="1100" smtClean="0"/>
          </a:p>
          <a:p>
            <a:pPr>
              <a:lnSpc>
                <a:spcPct val="80000"/>
              </a:lnSpc>
            </a:pPr>
            <a:r>
              <a:rPr lang="en-US" sz="1100" smtClean="0"/>
              <a:t>Effects on services?</a:t>
            </a:r>
          </a:p>
          <a:p>
            <a:pPr>
              <a:lnSpc>
                <a:spcPct val="80000"/>
              </a:lnSpc>
            </a:pPr>
            <a:endParaRPr lang="en-US" sz="1100" smtClean="0"/>
          </a:p>
          <a:p>
            <a:pPr>
              <a:lnSpc>
                <a:spcPct val="80000"/>
              </a:lnSpc>
            </a:pPr>
            <a:r>
              <a:rPr lang="en-US" sz="1100" smtClean="0"/>
              <a:t>Antagonists of nematodes occur in many groups of organisms that are components of the </a:t>
            </a:r>
            <a:r>
              <a:rPr lang="en-US" sz="1100" smtClean="0">
                <a:hlinkClick r:id="rId3" action="ppaction://hlinkfile"/>
              </a:rPr>
              <a:t>soil food web</a:t>
            </a:r>
            <a:r>
              <a:rPr lang="en-US" sz="1100" smtClean="0"/>
              <a:t>.  </a:t>
            </a:r>
          </a:p>
          <a:p>
            <a:pPr>
              <a:lnSpc>
                <a:spcPct val="80000"/>
              </a:lnSpc>
            </a:pPr>
            <a:r>
              <a:rPr lang="en-US" sz="1100" smtClean="0"/>
              <a:t>The interactions of many soil organisms results in biological buffering or regulation of the nematode population through the mechanisms of </a:t>
            </a:r>
            <a:r>
              <a:rPr lang="en-US" sz="1100" i="1" smtClean="0">
                <a:hlinkClick r:id="rId4" action="ppaction://hlinkfile"/>
              </a:rPr>
              <a:t>Exploitation</a:t>
            </a:r>
            <a:r>
              <a:rPr lang="en-US" sz="1100" smtClean="0"/>
              <a:t>, </a:t>
            </a:r>
            <a:r>
              <a:rPr lang="en-US" sz="1100" i="1" smtClean="0">
                <a:hlinkClick r:id="rId4" action="ppaction://hlinkfile"/>
              </a:rPr>
              <a:t>Competition</a:t>
            </a:r>
            <a:r>
              <a:rPr lang="en-US" sz="1100" smtClean="0"/>
              <a:t>, and </a:t>
            </a:r>
            <a:r>
              <a:rPr lang="en-US" sz="1100" i="1" smtClean="0">
                <a:hlinkClick r:id="rId4" action="ppaction://hlinkfile"/>
              </a:rPr>
              <a:t>Antibiosis</a:t>
            </a:r>
            <a:endParaRPr lang="en-US" sz="1100" smtClean="0"/>
          </a:p>
          <a:p>
            <a:pPr>
              <a:lnSpc>
                <a:spcPct val="80000"/>
              </a:lnSpc>
            </a:pPr>
            <a:endParaRPr lang="en-US" sz="1100" smtClean="0"/>
          </a:p>
        </p:txBody>
      </p:sp>
      <p:sp>
        <p:nvSpPr>
          <p:cNvPr id="450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B335B75-5787-4119-985E-1A843CBD11AC}"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50938" y="692150"/>
            <a:ext cx="4556125" cy="3416300"/>
          </a:xfrm>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50938" y="692150"/>
            <a:ext cx="4556125" cy="3416300"/>
          </a:xfrm>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50938" y="692150"/>
            <a:ext cx="4556125" cy="34163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258B37A-D8D7-43B8-A4FB-980F0C1E2974}" type="slidenum">
              <a:rPr lang="en-US"/>
              <a:pPr/>
              <a:t>17</a:t>
            </a:fld>
            <a:endParaRPr lang="en-US"/>
          </a:p>
        </p:txBody>
      </p:sp>
      <p:sp>
        <p:nvSpPr>
          <p:cNvPr id="211970" name="Rectangle 1026"/>
          <p:cNvSpPr>
            <a:spLocks noGrp="1" noRot="1" noChangeAspect="1" noChangeArrowheads="1" noTextEdit="1"/>
          </p:cNvSpPr>
          <p:nvPr>
            <p:ph type="sldImg"/>
          </p:nvPr>
        </p:nvSpPr>
        <p:spPr>
          <a:ln/>
        </p:spPr>
      </p:sp>
      <p:sp>
        <p:nvSpPr>
          <p:cNvPr id="211971" name="Rectangle 1027"/>
          <p:cNvSpPr>
            <a:spLocks noGrp="1" noChangeArrowheads="1"/>
          </p:cNvSpPr>
          <p:nvPr>
            <p:ph type="body" idx="1"/>
          </p:nvPr>
        </p:nvSpPr>
        <p:spPr/>
        <p:txBody>
          <a:bodyPr/>
          <a:lstStyle/>
          <a:p>
            <a:pPr>
              <a:spcBef>
                <a:spcPct val="0"/>
              </a:spcBef>
            </a:pPr>
            <a:r>
              <a:rPr lang="en-US"/>
              <a:t>Nematode faunal analysis provides a useful tool in assessing this structure, function, and probably the resilience of the soil food web because:</a:t>
            </a:r>
          </a:p>
          <a:p>
            <a:pPr>
              <a:spcBef>
                <a:spcPct val="0"/>
              </a:spcBef>
            </a:pPr>
            <a:r>
              <a:rPr lang="en-US"/>
              <a:t>The most abundant of the metazoa</a:t>
            </a:r>
          </a:p>
          <a:p>
            <a:pPr>
              <a:spcBef>
                <a:spcPct val="0"/>
              </a:spcBef>
            </a:pPr>
            <a:r>
              <a:rPr lang="en-US"/>
              <a:t>Occupy key positions in soil food webs</a:t>
            </a:r>
          </a:p>
          <a:p>
            <a:pPr>
              <a:spcBef>
                <a:spcPct val="0"/>
              </a:spcBef>
            </a:pPr>
            <a:r>
              <a:rPr lang="en-US"/>
              <a:t>Standard extraction procedures</a:t>
            </a:r>
          </a:p>
          <a:p>
            <a:pPr>
              <a:spcBef>
                <a:spcPct val="0"/>
              </a:spcBef>
            </a:pPr>
            <a:r>
              <a:rPr lang="en-US"/>
              <a:t>Identification based on morphology</a:t>
            </a:r>
          </a:p>
          <a:p>
            <a:pPr>
              <a:spcBef>
                <a:spcPct val="0"/>
              </a:spcBef>
            </a:pPr>
            <a:r>
              <a:rPr lang="en-US"/>
              <a:t>Clear relationship between structure and function</a:t>
            </a:r>
          </a:p>
          <a:p>
            <a:pPr>
              <a:spcBef>
                <a:spcPct val="0"/>
              </a:spcBef>
            </a:pPr>
            <a:r>
              <a:rPr lang="en-US"/>
              <a:t>Each sample has high intrinsic information value :</a:t>
            </a:r>
          </a:p>
          <a:p>
            <a:pPr>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F0A40-DE3C-408A-A4AC-F5E3447F0806}" type="slidenum">
              <a:rPr lang="en-US"/>
              <a:pPr/>
              <a:t>19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Built on his milestone contribution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1150938" y="692150"/>
            <a:ext cx="4556125" cy="3416300"/>
          </a:xfrm>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DEEB40-9F9B-4BD2-A2ED-42B9E5C4CA80}" type="slidenum">
              <a:rPr lang="en-US"/>
              <a:pPr/>
              <a:t>5</a:t>
            </a:fld>
            <a:endParaRPr lang="en-US"/>
          </a:p>
        </p:txBody>
      </p:sp>
      <p:sp>
        <p:nvSpPr>
          <p:cNvPr id="157698" name="Rectangle 1026"/>
          <p:cNvSpPr>
            <a:spLocks noGrp="1" noRot="1" noChangeAspect="1" noChangeArrowheads="1" noTextEdit="1"/>
          </p:cNvSpPr>
          <p:nvPr>
            <p:ph type="sldImg"/>
          </p:nvPr>
        </p:nvSpPr>
        <p:spPr>
          <a:ln/>
        </p:spPr>
      </p:sp>
      <p:sp>
        <p:nvSpPr>
          <p:cNvPr id="157699" name="Rectangle 1027"/>
          <p:cNvSpPr>
            <a:spLocks noGrp="1" noChangeArrowheads="1"/>
          </p:cNvSpPr>
          <p:nvPr>
            <p:ph type="body" idx="1"/>
          </p:nvPr>
        </p:nvSpPr>
        <p:spPr/>
        <p:txBody>
          <a:bodyPr/>
          <a:lstStyle/>
          <a:p>
            <a:r>
              <a:rPr lang="en-US"/>
              <a:t>Structural and Functional Resilience of the soil food web is determined by connectance redundant and resilience of the web.  Guilds vary in their sensitivity to environmental disturbance..  Often guilds at higher trophic levels in the web are more sensitive than those at lower trophic levels.  Disturbance of the web may result in reduction of abundance of predators of opportunistic species.  Consequently, upon enrichment with organic matter or plant growth, opportunistic herbivore and decomposer species may increase unregulated resulting in damage to the primary producer (plant) or immobilization of nutrients or other examples of functional instability.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50938" y="692150"/>
            <a:ext cx="4556125" cy="3416300"/>
          </a:xfrm>
          <a:ln/>
        </p:spPr>
      </p:sp>
      <p:sp>
        <p:nvSpPr>
          <p:cNvPr id="207875" name="Rectangle 3"/>
          <p:cNvSpPr>
            <a:spLocks noGrp="1" noChangeArrowheads="1"/>
          </p:cNvSpPr>
          <p:nvPr>
            <p:ph type="body" idx="1"/>
          </p:nvPr>
        </p:nvSpPr>
        <p:spPr/>
        <p:txBody>
          <a:bodyPr/>
          <a:lstStyle/>
          <a:p>
            <a:r>
              <a:rPr lang="en-US"/>
              <a:t>Structural and Functional Resilience of the soil food web is determined by connectance redundant and resilience of the web.  Guilds vary in their sensitivity to environmental disturbance..  Often guilds at higher trophic levels in the web are more sensitive than those at lower trophic levels.  Disturbance of the web may result in reduction of abundance of predators of opportunistic species.  Consequently, upon enrichment with organic matter or plant growth, opportunistic herbivore and decomposer species may increase unregulated resulting in damage to the primary producer (plant) or immobilization of nutrients or other examples of functional instability.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026"/>
          <p:cNvSpPr>
            <a:spLocks noGrp="1" noRot="1" noChangeAspect="1" noChangeArrowheads="1" noTextEdit="1"/>
          </p:cNvSpPr>
          <p:nvPr>
            <p:ph type="sldImg"/>
          </p:nvPr>
        </p:nvSpPr>
        <p:spPr>
          <a:xfrm>
            <a:off x="1150938" y="692150"/>
            <a:ext cx="4556125" cy="3416300"/>
          </a:xfrm>
          <a:ln/>
        </p:spPr>
      </p:sp>
      <p:sp>
        <p:nvSpPr>
          <p:cNvPr id="20582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026"/>
          <p:cNvSpPr>
            <a:spLocks noGrp="1" noRot="1" noChangeAspect="1" noChangeArrowheads="1" noTextEdit="1"/>
          </p:cNvSpPr>
          <p:nvPr>
            <p:ph type="sldImg"/>
          </p:nvPr>
        </p:nvSpPr>
        <p:spPr>
          <a:xfrm>
            <a:off x="1150938" y="692150"/>
            <a:ext cx="4556125" cy="3416300"/>
          </a:xfrm>
          <a:ln/>
        </p:spPr>
      </p:sp>
      <p:sp>
        <p:nvSpPr>
          <p:cNvPr id="20377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Rot="1" noChangeAspect="1" noChangeArrowheads="1" noTextEdit="1"/>
          </p:cNvSpPr>
          <p:nvPr>
            <p:ph type="sldImg"/>
          </p:nvPr>
        </p:nvSpPr>
        <p:spPr>
          <a:xfrm>
            <a:off x="1150938" y="692150"/>
            <a:ext cx="4556125" cy="3416300"/>
          </a:xfrm>
          <a:ln/>
        </p:spPr>
      </p:sp>
      <p:sp>
        <p:nvSpPr>
          <p:cNvPr id="2017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50938" y="692150"/>
            <a:ext cx="4556125" cy="3416300"/>
          </a:xfrm>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50938" y="692150"/>
            <a:ext cx="4556125" cy="3416300"/>
          </a:xfrm>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1150938" y="692150"/>
            <a:ext cx="4556125" cy="3416300"/>
          </a:xfrm>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B25DC7-CA3E-469F-A247-519B3E7F4A5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FBE3D6-8C65-4CA4-A731-48C20C92E92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28D540-3E32-40FA-BE4F-BE167D54EAD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0E335A-98AF-4BEB-AD5F-867F48B2A69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089BB7-FD40-4509-A1A8-44D525F199F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7673B5-9637-4E2D-B7D2-CD1131DD911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0336274-6CE9-4F03-AFAC-D30D72BD6E7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2E1333-E1AC-4146-90B6-128598F36A2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612932-4840-43DE-8FA7-020D734A63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888ADB-0ED2-4891-89BD-4C3ED19A74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BC07B8-B9CA-48C6-99CF-76FC6B82197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44D2FF-93D2-4DE4-81E6-2D8FD92954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0.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7.wmf"/><Relationship Id="rId3" Type="http://schemas.openxmlformats.org/officeDocument/2006/relationships/notesSlide" Target="../notesSlides/notesSlide9.xml"/><Relationship Id="rId7" Type="http://schemas.openxmlformats.org/officeDocument/2006/relationships/image" Target="../media/image41.jpeg"/><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0.jpeg"/><Relationship Id="rId11" Type="http://schemas.openxmlformats.org/officeDocument/2006/relationships/image" Target="../media/image44.jpeg"/><Relationship Id="rId5" Type="http://schemas.openxmlformats.org/officeDocument/2006/relationships/image" Target="../media/image39.jpeg"/><Relationship Id="rId10" Type="http://schemas.openxmlformats.org/officeDocument/2006/relationships/image" Target="../media/image43.png"/><Relationship Id="rId4" Type="http://schemas.openxmlformats.org/officeDocument/2006/relationships/image" Target="../media/image38.jpe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4.jpeg"/><Relationship Id="rId3" Type="http://schemas.openxmlformats.org/officeDocument/2006/relationships/notesSlide" Target="../notesSlides/notesSlide10.xml"/><Relationship Id="rId7" Type="http://schemas.openxmlformats.org/officeDocument/2006/relationships/image" Target="../media/image12.jpeg"/><Relationship Id="rId12" Type="http://schemas.openxmlformats.org/officeDocument/2006/relationships/image" Target="../media/image27.jpeg"/><Relationship Id="rId17" Type="http://schemas.openxmlformats.org/officeDocument/2006/relationships/image" Target="../media/image7.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7.vml"/><Relationship Id="rId6" Type="http://schemas.openxmlformats.org/officeDocument/2006/relationships/image" Target="../media/image11.jpeg"/><Relationship Id="rId11" Type="http://schemas.openxmlformats.org/officeDocument/2006/relationships/image" Target="../media/image23.jpeg"/><Relationship Id="rId5" Type="http://schemas.openxmlformats.org/officeDocument/2006/relationships/image" Target="../media/image10.jpeg"/><Relationship Id="rId15" Type="http://schemas.openxmlformats.org/officeDocument/2006/relationships/image" Target="../media/image46.jpeg"/><Relationship Id="rId10" Type="http://schemas.openxmlformats.org/officeDocument/2006/relationships/image" Target="../media/image22.jpeg"/><Relationship Id="rId4" Type="http://schemas.openxmlformats.org/officeDocument/2006/relationships/image" Target="../media/image45.jpeg"/><Relationship Id="rId9" Type="http://schemas.openxmlformats.org/officeDocument/2006/relationships/image" Target="../media/image21.jpeg"/><Relationship Id="rId1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2.jpeg"/><Relationship Id="rId18" Type="http://schemas.openxmlformats.org/officeDocument/2006/relationships/image" Target="../media/image25.jpeg"/><Relationship Id="rId3" Type="http://schemas.openxmlformats.org/officeDocument/2006/relationships/notesSlide" Target="../notesSlides/notesSlide11.xml"/><Relationship Id="rId7" Type="http://schemas.openxmlformats.org/officeDocument/2006/relationships/image" Target="../media/image12.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slideLayout" Target="../slideLayouts/slideLayout7.xml"/><Relationship Id="rId16" Type="http://schemas.openxmlformats.org/officeDocument/2006/relationships/image" Target="../media/image28.png"/><Relationship Id="rId20" Type="http://schemas.openxmlformats.org/officeDocument/2006/relationships/image" Target="../media/image7.wmf"/><Relationship Id="rId1" Type="http://schemas.openxmlformats.org/officeDocument/2006/relationships/vmlDrawing" Target="../drawings/vmlDrawing8.vml"/><Relationship Id="rId6" Type="http://schemas.openxmlformats.org/officeDocument/2006/relationships/image" Target="../media/image11.jpeg"/><Relationship Id="rId11" Type="http://schemas.openxmlformats.org/officeDocument/2006/relationships/image" Target="../media/image20.jpeg"/><Relationship Id="rId5" Type="http://schemas.openxmlformats.org/officeDocument/2006/relationships/image" Target="../media/image10.jpeg"/><Relationship Id="rId15" Type="http://schemas.openxmlformats.org/officeDocument/2006/relationships/image" Target="../media/image27.jpeg"/><Relationship Id="rId10" Type="http://schemas.openxmlformats.org/officeDocument/2006/relationships/image" Target="../media/image19.jpeg"/><Relationship Id="rId19" Type="http://schemas.openxmlformats.org/officeDocument/2006/relationships/oleObject" Target="../embeddings/oleObject8.bin"/><Relationship Id="rId4" Type="http://schemas.openxmlformats.org/officeDocument/2006/relationships/image" Target="../media/image8.jpeg"/><Relationship Id="rId9" Type="http://schemas.openxmlformats.org/officeDocument/2006/relationships/image" Target="../media/image14.jpeg"/><Relationship Id="rId1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notesSlide" Target="../notesSlides/notesSlide12.xml"/><Relationship Id="rId21" Type="http://schemas.openxmlformats.org/officeDocument/2006/relationships/image" Target="../media/image28.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7.wmf"/><Relationship Id="rId2" Type="http://schemas.openxmlformats.org/officeDocument/2006/relationships/slideLayout" Target="../slideLayouts/slideLayout7.xml"/><Relationship Id="rId16" Type="http://schemas.openxmlformats.org/officeDocument/2006/relationships/image" Target="../media/image20.jpeg"/><Relationship Id="rId20" Type="http://schemas.openxmlformats.org/officeDocument/2006/relationships/image" Target="../media/image27.jpeg"/><Relationship Id="rId1" Type="http://schemas.openxmlformats.org/officeDocument/2006/relationships/vmlDrawing" Target="../drawings/vmlDrawing9.v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oleObject" Target="../embeddings/oleObject9.bin"/><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5.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3.xml"/><Relationship Id="rId7"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1.jpeg"/><Relationship Id="rId11" Type="http://schemas.openxmlformats.org/officeDocument/2006/relationships/image" Target="../media/image7.wmf"/><Relationship Id="rId5" Type="http://schemas.openxmlformats.org/officeDocument/2006/relationships/image" Target="../media/image48.jpeg"/><Relationship Id="rId10" Type="http://schemas.openxmlformats.org/officeDocument/2006/relationships/oleObject" Target="../embeddings/oleObject10.bin"/><Relationship Id="rId4" Type="http://schemas.openxmlformats.org/officeDocument/2006/relationships/image" Target="../media/image47.jpe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Indices.xlsx"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park.rstudio.com/bsierieb/ninja/" TargetMode="External"/><Relationship Id="rId2" Type="http://schemas.openxmlformats.org/officeDocument/2006/relationships/hyperlink" Target="Faunal%20analysis%20Family%20Table.xlsx"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notesSlide" Target="../notesSlides/notesSlide2.xml"/><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7.wmf"/><Relationship Id="rId2" Type="http://schemas.openxmlformats.org/officeDocument/2006/relationships/slideLayout" Target="../slideLayouts/slideLayout7.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oleObject" Target="../embeddings/oleObject1.bin"/><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notesSlide" Target="../notesSlides/notesSlide3.xml"/><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7.wmf"/><Relationship Id="rId2" Type="http://schemas.openxmlformats.org/officeDocument/2006/relationships/slideLayout" Target="../slideLayouts/slideLayout7.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vmlDrawing" Target="../drawings/vmlDrawing2.v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oleObject" Target="../embeddings/oleObject2.bin"/><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2.jpeg"/><Relationship Id="rId18" Type="http://schemas.openxmlformats.org/officeDocument/2006/relationships/image" Target="../media/image25.jpeg"/><Relationship Id="rId3" Type="http://schemas.openxmlformats.org/officeDocument/2006/relationships/notesSlide" Target="../notesSlides/notesSlide4.xml"/><Relationship Id="rId7" Type="http://schemas.openxmlformats.org/officeDocument/2006/relationships/image" Target="../media/image12.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slideLayout" Target="../slideLayouts/slideLayout7.xml"/><Relationship Id="rId16" Type="http://schemas.openxmlformats.org/officeDocument/2006/relationships/image" Target="../media/image24.jpeg"/><Relationship Id="rId20" Type="http://schemas.openxmlformats.org/officeDocument/2006/relationships/image" Target="../media/image7.wmf"/><Relationship Id="rId1" Type="http://schemas.openxmlformats.org/officeDocument/2006/relationships/vmlDrawing" Target="../drawings/vmlDrawing3.vml"/><Relationship Id="rId6" Type="http://schemas.openxmlformats.org/officeDocument/2006/relationships/image" Target="../media/image11.jpeg"/><Relationship Id="rId11" Type="http://schemas.openxmlformats.org/officeDocument/2006/relationships/image" Target="../media/image20.jpeg"/><Relationship Id="rId5" Type="http://schemas.openxmlformats.org/officeDocument/2006/relationships/image" Target="../media/image10.jpeg"/><Relationship Id="rId15" Type="http://schemas.openxmlformats.org/officeDocument/2006/relationships/image" Target="../media/image27.jpeg"/><Relationship Id="rId10" Type="http://schemas.openxmlformats.org/officeDocument/2006/relationships/image" Target="../media/image19.jpeg"/><Relationship Id="rId19" Type="http://schemas.openxmlformats.org/officeDocument/2006/relationships/oleObject" Target="../embeddings/oleObject3.bin"/><Relationship Id="rId4" Type="http://schemas.openxmlformats.org/officeDocument/2006/relationships/image" Target="../media/image8.jpeg"/><Relationship Id="rId9" Type="http://schemas.openxmlformats.org/officeDocument/2006/relationships/image" Target="../media/image14.jpe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8.png"/><Relationship Id="rId3" Type="http://schemas.openxmlformats.org/officeDocument/2006/relationships/notesSlide" Target="../notesSlides/notesSlide5.xml"/><Relationship Id="rId7" Type="http://schemas.openxmlformats.org/officeDocument/2006/relationships/image" Target="../media/image12.jpeg"/><Relationship Id="rId12" Type="http://schemas.openxmlformats.org/officeDocument/2006/relationships/image" Target="../media/image27.jpeg"/><Relationship Id="rId17" Type="http://schemas.openxmlformats.org/officeDocument/2006/relationships/image" Target="../media/image7.wmf"/><Relationship Id="rId2" Type="http://schemas.openxmlformats.org/officeDocument/2006/relationships/slideLayout" Target="../slideLayouts/slideLayout7.xml"/><Relationship Id="rId16" Type="http://schemas.openxmlformats.org/officeDocument/2006/relationships/oleObject" Target="../embeddings/oleObject4.bin"/><Relationship Id="rId1" Type="http://schemas.openxmlformats.org/officeDocument/2006/relationships/vmlDrawing" Target="../drawings/vmlDrawing4.vml"/><Relationship Id="rId6" Type="http://schemas.openxmlformats.org/officeDocument/2006/relationships/image" Target="../media/image11.jpeg"/><Relationship Id="rId11" Type="http://schemas.openxmlformats.org/officeDocument/2006/relationships/image" Target="../media/image23.jpeg"/><Relationship Id="rId5" Type="http://schemas.openxmlformats.org/officeDocument/2006/relationships/image" Target="../media/image10.jpeg"/><Relationship Id="rId15" Type="http://schemas.openxmlformats.org/officeDocument/2006/relationships/image" Target="../media/image25.jpeg"/><Relationship Id="rId10" Type="http://schemas.openxmlformats.org/officeDocument/2006/relationships/image" Target="../media/image22.jpeg"/><Relationship Id="rId4" Type="http://schemas.openxmlformats.org/officeDocument/2006/relationships/image" Target="../media/image8.jpeg"/><Relationship Id="rId9" Type="http://schemas.openxmlformats.org/officeDocument/2006/relationships/image" Target="../media/image21.jpeg"/><Relationship Id="rId1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image" Target="../media/image12.jpeg"/><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jpeg"/><Relationship Id="rId11" Type="http://schemas.openxmlformats.org/officeDocument/2006/relationships/image" Target="../media/image23.jpeg"/><Relationship Id="rId5" Type="http://schemas.openxmlformats.org/officeDocument/2006/relationships/image" Target="../media/image10.jpeg"/><Relationship Id="rId10" Type="http://schemas.openxmlformats.org/officeDocument/2006/relationships/image" Target="../media/image25.jpeg"/><Relationship Id="rId4" Type="http://schemas.openxmlformats.org/officeDocument/2006/relationships/image" Target="../media/image8.jpeg"/><Relationship Id="rId9" Type="http://schemas.openxmlformats.org/officeDocument/2006/relationships/image" Target="../media/image22.jpeg"/><Relationship Id="rId1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Group.jpg"/>
          <p:cNvPicPr>
            <a:picLocks noChangeAspect="1"/>
          </p:cNvPicPr>
          <p:nvPr/>
        </p:nvPicPr>
        <p:blipFill>
          <a:blip r:embed="rId3" cstate="print">
            <a:lum bright="14000"/>
          </a:blip>
          <a:srcRect/>
          <a:stretch>
            <a:fillRect/>
          </a:stretch>
        </p:blipFill>
        <p:spPr bwMode="auto">
          <a:xfrm>
            <a:off x="0" y="0"/>
            <a:ext cx="9144000" cy="6858000"/>
          </a:xfrm>
          <a:prstGeom prst="rect">
            <a:avLst/>
          </a:prstGeom>
          <a:noFill/>
          <a:ln w="9525">
            <a:noFill/>
            <a:miter lim="800000"/>
            <a:headEnd/>
            <a:tailEnd/>
          </a:ln>
        </p:spPr>
      </p:pic>
      <p:sp>
        <p:nvSpPr>
          <p:cNvPr id="7171" name="Title 1"/>
          <p:cNvSpPr txBox="1">
            <a:spLocks/>
          </p:cNvSpPr>
          <p:nvPr/>
        </p:nvSpPr>
        <p:spPr bwMode="auto">
          <a:xfrm>
            <a:off x="0" y="1143000"/>
            <a:ext cx="9144000" cy="1470025"/>
          </a:xfrm>
          <a:prstGeom prst="rect">
            <a:avLst/>
          </a:prstGeom>
          <a:noFill/>
          <a:ln w="9525">
            <a:noFill/>
            <a:miter lim="800000"/>
            <a:headEnd/>
            <a:tailEnd/>
          </a:ln>
        </p:spPr>
        <p:txBody>
          <a:bodyPr/>
          <a:lstStyle/>
          <a:p>
            <a:pPr algn="ctr"/>
            <a:endParaRPr lang="en-US" sz="3600" dirty="0"/>
          </a:p>
        </p:txBody>
      </p:sp>
      <p:sp>
        <p:nvSpPr>
          <p:cNvPr id="6" name="Rectangle 2"/>
          <p:cNvSpPr txBox="1">
            <a:spLocks noChangeArrowheads="1"/>
          </p:cNvSpPr>
          <p:nvPr/>
        </p:nvSpPr>
        <p:spPr>
          <a:xfrm>
            <a:off x="685800" y="2130425"/>
            <a:ext cx="7772400" cy="14700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7" name="Rectangle 6"/>
          <p:cNvSpPr/>
          <p:nvPr/>
        </p:nvSpPr>
        <p:spPr>
          <a:xfrm>
            <a:off x="1562100" y="1097340"/>
            <a:ext cx="6019800" cy="1569660"/>
          </a:xfrm>
          <a:prstGeom prst="rect">
            <a:avLst/>
          </a:prstGeom>
        </p:spPr>
        <p:txBody>
          <a:bodyPr wrap="square">
            <a:spAutoFit/>
          </a:bodyPr>
          <a:lstStyle/>
          <a:p>
            <a:pPr lvl="0" algn="ctr">
              <a:defRPr/>
            </a:pPr>
            <a:r>
              <a:rPr lang="es-ES" sz="3200" kern="0" dirty="0">
                <a:solidFill>
                  <a:schemeClr val="tx2"/>
                </a:solidFill>
              </a:rPr>
              <a:t>Identificación de los Nematodos</a:t>
            </a:r>
            <a:br>
              <a:rPr lang="es-ES" sz="3200" kern="0" dirty="0">
                <a:solidFill>
                  <a:schemeClr val="tx2"/>
                </a:solidFill>
              </a:rPr>
            </a:br>
            <a:r>
              <a:rPr lang="es-ES" sz="3200" kern="0" dirty="0">
                <a:solidFill>
                  <a:schemeClr val="tx2"/>
                </a:solidFill>
              </a:rPr>
              <a:t>y</a:t>
            </a:r>
            <a:br>
              <a:rPr lang="es-ES" sz="3200" kern="0" dirty="0">
                <a:solidFill>
                  <a:schemeClr val="tx2"/>
                </a:solidFill>
              </a:rPr>
            </a:br>
            <a:r>
              <a:rPr lang="es-ES" sz="3200" kern="0" dirty="0">
                <a:solidFill>
                  <a:schemeClr val="tx2"/>
                </a:solidFill>
              </a:rPr>
              <a:t>Ecología del Suelo</a:t>
            </a:r>
          </a:p>
        </p:txBody>
      </p:sp>
      <p:sp>
        <p:nvSpPr>
          <p:cNvPr id="8" name="TextBox 7"/>
          <p:cNvSpPr txBox="1"/>
          <p:nvPr/>
        </p:nvSpPr>
        <p:spPr>
          <a:xfrm>
            <a:off x="1839813" y="3200400"/>
            <a:ext cx="5464381" cy="954107"/>
          </a:xfrm>
          <a:prstGeom prst="rect">
            <a:avLst/>
          </a:prstGeom>
          <a:noFill/>
        </p:spPr>
        <p:txBody>
          <a:bodyPr wrap="none" rtlCol="0">
            <a:spAutoFit/>
          </a:bodyPr>
          <a:lstStyle/>
          <a:p>
            <a:pPr algn="ctr"/>
            <a:r>
              <a:rPr lang="en-US" sz="2800" dirty="0" err="1" smtClean="0"/>
              <a:t>Clase</a:t>
            </a:r>
            <a:r>
              <a:rPr lang="en-US" sz="2800" dirty="0" smtClean="0"/>
              <a:t> </a:t>
            </a:r>
            <a:r>
              <a:rPr lang="en-US" sz="2800" dirty="0" smtClean="0"/>
              <a:t>4</a:t>
            </a:r>
            <a:endParaRPr lang="en-US" sz="2800" dirty="0" smtClean="0"/>
          </a:p>
          <a:p>
            <a:pPr algn="ctr"/>
            <a:r>
              <a:rPr lang="en-US" sz="2800" dirty="0" err="1" smtClean="0"/>
              <a:t>Bioindicadores</a:t>
            </a:r>
            <a:r>
              <a:rPr lang="en-US" sz="2800" dirty="0" smtClean="0"/>
              <a:t> y An</a:t>
            </a:r>
            <a:r>
              <a:rPr lang="es-ES" sz="2800" dirty="0" smtClean="0"/>
              <a:t>á</a:t>
            </a:r>
            <a:r>
              <a:rPr lang="en-US" sz="2800" dirty="0" err="1" smtClean="0"/>
              <a:t>lisis</a:t>
            </a:r>
            <a:r>
              <a:rPr lang="en-US" sz="2800" dirty="0" smtClean="0"/>
              <a:t> Faunal</a:t>
            </a:r>
          </a:p>
        </p:txBody>
      </p:sp>
      <p:sp>
        <p:nvSpPr>
          <p:cNvPr id="10" name="TextBox 9"/>
          <p:cNvSpPr txBox="1"/>
          <p:nvPr/>
        </p:nvSpPr>
        <p:spPr>
          <a:xfrm>
            <a:off x="1517799" y="4572000"/>
            <a:ext cx="2738250" cy="1200329"/>
          </a:xfrm>
          <a:prstGeom prst="rect">
            <a:avLst/>
          </a:prstGeom>
          <a:noFill/>
        </p:spPr>
        <p:txBody>
          <a:bodyPr wrap="none" rtlCol="0">
            <a:spAutoFit/>
          </a:bodyPr>
          <a:lstStyle/>
          <a:p>
            <a:r>
              <a:rPr lang="en-US" sz="2400" dirty="0" smtClean="0"/>
              <a:t>Howard Ferris</a:t>
            </a:r>
          </a:p>
          <a:p>
            <a:r>
              <a:rPr lang="en-US" sz="2400" dirty="0" smtClean="0"/>
              <a:t>Gabriela Soto</a:t>
            </a:r>
          </a:p>
          <a:p>
            <a:r>
              <a:rPr lang="en-US" sz="2400" dirty="0"/>
              <a:t>Alejandro </a:t>
            </a:r>
            <a:r>
              <a:rPr lang="en-US" sz="2400" dirty="0" smtClean="0"/>
              <a:t>Esquivel</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Oval 2050"/>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8659" name="Oval 2051"/>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8660" name="Oval 2052"/>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8661" name="AutoShape 2053"/>
          <p:cNvSpPr>
            <a:spLocks noChangeArrowheads="1"/>
          </p:cNvSpPr>
          <p:nvPr/>
        </p:nvSpPr>
        <p:spPr bwMode="auto">
          <a:xfrm>
            <a:off x="844550" y="3206750"/>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sp>
        <p:nvSpPr>
          <p:cNvPr id="198662" name="Line 2054"/>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8663" name="Line 2055"/>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8664" name="Oval 2056"/>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8665" name="Line 2057"/>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8666" name="Line 2058"/>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pic>
        <p:nvPicPr>
          <p:cNvPr id="198668" name="Picture 2060" descr="A:\782.JPG"/>
          <p:cNvPicPr>
            <a:picLocks noChangeAspect="1" noChangeArrowheads="1"/>
          </p:cNvPicPr>
          <p:nvPr/>
        </p:nvPicPr>
        <p:blipFill>
          <a:blip r:embed="rId3" cstate="print"/>
          <a:srcRect/>
          <a:stretch>
            <a:fillRect/>
          </a:stretch>
        </p:blipFill>
        <p:spPr bwMode="auto">
          <a:xfrm>
            <a:off x="1752600" y="3886200"/>
            <a:ext cx="1143000" cy="762000"/>
          </a:xfrm>
          <a:prstGeom prst="rect">
            <a:avLst/>
          </a:prstGeom>
          <a:noFill/>
        </p:spPr>
      </p:pic>
      <p:pic>
        <p:nvPicPr>
          <p:cNvPr id="198669" name="Picture 2061" descr="A:\785.JPG"/>
          <p:cNvPicPr>
            <a:picLocks noChangeAspect="1" noChangeArrowheads="1"/>
          </p:cNvPicPr>
          <p:nvPr/>
        </p:nvPicPr>
        <p:blipFill>
          <a:blip r:embed="rId4" cstate="print"/>
          <a:srcRect/>
          <a:stretch>
            <a:fillRect/>
          </a:stretch>
        </p:blipFill>
        <p:spPr bwMode="auto">
          <a:xfrm>
            <a:off x="1752600" y="3067050"/>
            <a:ext cx="1066800" cy="750888"/>
          </a:xfrm>
          <a:prstGeom prst="rect">
            <a:avLst/>
          </a:prstGeom>
          <a:noFill/>
        </p:spPr>
      </p:pic>
      <p:pic>
        <p:nvPicPr>
          <p:cNvPr id="198670" name="Picture 2062" descr="A:\aphelenchus.jpg"/>
          <p:cNvPicPr>
            <a:picLocks noChangeAspect="1" noChangeArrowheads="1"/>
          </p:cNvPicPr>
          <p:nvPr/>
        </p:nvPicPr>
        <p:blipFill>
          <a:blip r:embed="rId5" cstate="print"/>
          <a:srcRect/>
          <a:stretch>
            <a:fillRect/>
          </a:stretch>
        </p:blipFill>
        <p:spPr bwMode="auto">
          <a:xfrm>
            <a:off x="3429000" y="3138488"/>
            <a:ext cx="1066800" cy="633412"/>
          </a:xfrm>
          <a:prstGeom prst="rect">
            <a:avLst/>
          </a:prstGeom>
          <a:noFill/>
        </p:spPr>
      </p:pic>
      <p:sp>
        <p:nvSpPr>
          <p:cNvPr id="198671" name="Line 2063"/>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pic>
        <p:nvPicPr>
          <p:cNvPr id="198672" name="Picture 2064" descr="A:\images\Slide_2.jpg"/>
          <p:cNvPicPr>
            <a:picLocks noChangeAspect="1" noChangeArrowheads="1"/>
          </p:cNvPicPr>
          <p:nvPr/>
        </p:nvPicPr>
        <p:blipFill>
          <a:blip r:embed="rId6" cstate="print"/>
          <a:srcRect l="-23" r="885" b="893"/>
          <a:stretch>
            <a:fillRect/>
          </a:stretch>
        </p:blipFill>
        <p:spPr bwMode="auto">
          <a:xfrm>
            <a:off x="2038350" y="1295400"/>
            <a:ext cx="801688" cy="838200"/>
          </a:xfrm>
          <a:prstGeom prst="rect">
            <a:avLst/>
          </a:prstGeom>
          <a:noFill/>
        </p:spPr>
      </p:pic>
      <p:sp>
        <p:nvSpPr>
          <p:cNvPr id="198673" name="Text Box 2065"/>
          <p:cNvSpPr txBox="1">
            <a:spLocks noChangeArrowheads="1"/>
          </p:cNvSpPr>
          <p:nvPr/>
        </p:nvSpPr>
        <p:spPr bwMode="auto">
          <a:xfrm>
            <a:off x="0" y="0"/>
            <a:ext cx="2379177" cy="461665"/>
          </a:xfrm>
          <a:prstGeom prst="rect">
            <a:avLst/>
          </a:prstGeom>
          <a:noFill/>
          <a:ln w="12700">
            <a:noFill/>
            <a:miter lim="800000"/>
            <a:headEnd/>
            <a:tailEnd/>
          </a:ln>
          <a:effectLst/>
        </p:spPr>
        <p:txBody>
          <a:bodyPr wrap="none" anchor="ctr">
            <a:spAutoFit/>
          </a:bodyPr>
          <a:lstStyle/>
          <a:p>
            <a:pPr algn="l"/>
            <a:r>
              <a:rPr lang="en-US" sz="2400" i="0" dirty="0" err="1" smtClean="0"/>
              <a:t>Condición</a:t>
            </a:r>
            <a:r>
              <a:rPr lang="en-US" sz="2400" i="0" dirty="0" smtClean="0"/>
              <a:t> basal</a:t>
            </a:r>
            <a:endParaRPr lang="en-US" sz="2400" i="0" dirty="0"/>
          </a:p>
        </p:txBody>
      </p:sp>
      <p:pic>
        <p:nvPicPr>
          <p:cNvPr id="198674" name="Picture 2066"/>
          <p:cNvPicPr>
            <a:picLocks noChangeAspect="1" noChangeArrowheads="1"/>
          </p:cNvPicPr>
          <p:nvPr/>
        </p:nvPicPr>
        <p:blipFill>
          <a:blip r:embed="rId7" cstate="print"/>
          <a:srcRect/>
          <a:stretch>
            <a:fillRect/>
          </a:stretch>
        </p:blipFill>
        <p:spPr bwMode="auto">
          <a:xfrm>
            <a:off x="3798888" y="3871913"/>
            <a:ext cx="777875" cy="860425"/>
          </a:xfrm>
          <a:prstGeom prst="rect">
            <a:avLst/>
          </a:prstGeom>
          <a:noFill/>
          <a:ln w="12700">
            <a:noFill/>
            <a:miter lim="800000"/>
            <a:headEnd/>
            <a:tailEnd/>
          </a:ln>
          <a:effectLst/>
        </p:spPr>
      </p:pic>
      <p:sp>
        <p:nvSpPr>
          <p:cNvPr id="18" name="TextBox 17"/>
          <p:cNvSpPr txBox="1"/>
          <p:nvPr/>
        </p:nvSpPr>
        <p:spPr>
          <a:xfrm>
            <a:off x="5867400" y="5181600"/>
            <a:ext cx="2877711" cy="1200329"/>
          </a:xfrm>
          <a:prstGeom prst="rect">
            <a:avLst/>
          </a:prstGeom>
          <a:noFill/>
        </p:spPr>
        <p:txBody>
          <a:bodyPr wrap="none" rtlCol="0">
            <a:spAutoFit/>
          </a:bodyPr>
          <a:lstStyle/>
          <a:p>
            <a:r>
              <a:rPr lang="en-US" dirty="0" smtClean="0"/>
              <a:t>sin </a:t>
            </a:r>
            <a:r>
              <a:rPr lang="en-US" dirty="0" err="1" smtClean="0"/>
              <a:t>agua</a:t>
            </a:r>
            <a:endParaRPr lang="en-US" dirty="0" smtClean="0"/>
          </a:p>
          <a:p>
            <a:r>
              <a:rPr lang="en-US" dirty="0" err="1" smtClean="0"/>
              <a:t>poco</a:t>
            </a:r>
            <a:r>
              <a:rPr lang="en-US" dirty="0" smtClean="0"/>
              <a:t> </a:t>
            </a:r>
            <a:r>
              <a:rPr lang="en-US" dirty="0" err="1" smtClean="0"/>
              <a:t>materiales</a:t>
            </a:r>
            <a:r>
              <a:rPr lang="en-US" dirty="0" smtClean="0"/>
              <a:t> </a:t>
            </a:r>
            <a:r>
              <a:rPr lang="en-US" dirty="0" err="1" smtClean="0"/>
              <a:t>organicos</a:t>
            </a:r>
            <a:endParaRPr lang="en-US" dirty="0" smtClean="0"/>
          </a:p>
          <a:p>
            <a:r>
              <a:rPr lang="en-US" dirty="0" smtClean="0"/>
              <a:t>sin </a:t>
            </a:r>
            <a:r>
              <a:rPr lang="en-US" dirty="0" err="1" smtClean="0"/>
              <a:t>plantas</a:t>
            </a:r>
            <a:endParaRPr lang="en-US" dirty="0" smtClean="0"/>
          </a:p>
          <a:p>
            <a:r>
              <a:rPr lang="en-US" dirty="0" err="1" smtClean="0"/>
              <a:t>contaminación</a:t>
            </a:r>
            <a:endParaRPr lang="en-US"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Oval 1026"/>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1" name="Oval 1027"/>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2" name="Oval 1028"/>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3" name="Oval 1029"/>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4" name="Oval 1030"/>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5" name="Oval 1031"/>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6" name="Oval 1032"/>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7" name="Oval 1033"/>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8" name="Oval 1034"/>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19" name="Oval 1035"/>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20" name="Oval 1036"/>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21" name="Oval 1037"/>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22" name="Oval 1038"/>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23" name="Oval 1039"/>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24" name="AutoShape 1040"/>
          <p:cNvSpPr>
            <a:spLocks noChangeArrowheads="1"/>
          </p:cNvSpPr>
          <p:nvPr/>
        </p:nvSpPr>
        <p:spPr bwMode="auto">
          <a:xfrm>
            <a:off x="844550" y="3206750"/>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sp>
        <p:nvSpPr>
          <p:cNvPr id="196625" name="Line 1041"/>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6626" name="Line 1042"/>
          <p:cNvSpPr>
            <a:spLocks noChangeShapeType="1"/>
          </p:cNvSpPr>
          <p:nvPr/>
        </p:nvSpPr>
        <p:spPr bwMode="auto">
          <a:xfrm flipH="1" flipV="1">
            <a:off x="1193800" y="3556000"/>
            <a:ext cx="1022350" cy="155575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6627" name="Line 1043"/>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6628" name="Line 1044"/>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6629" name="Oval 1045"/>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30" name="Oval 1046"/>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31" name="Oval 1047"/>
          <p:cNvSpPr>
            <a:spLocks noChangeArrowheads="1"/>
          </p:cNvSpPr>
          <p:nvPr/>
        </p:nvSpPr>
        <p:spPr bwMode="auto">
          <a:xfrm>
            <a:off x="2159000" y="51498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6632" name="Line 1048"/>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33" name="Line 1049"/>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34" name="Line 1050"/>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35" name="Line 1051"/>
          <p:cNvSpPr>
            <a:spLocks noChangeShapeType="1"/>
          </p:cNvSpPr>
          <p:nvPr/>
        </p:nvSpPr>
        <p:spPr bwMode="auto">
          <a:xfrm flipV="1">
            <a:off x="2520950" y="4394200"/>
            <a:ext cx="1339850" cy="793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36" name="Line 1052"/>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6637" name="Line 1053"/>
          <p:cNvSpPr>
            <a:spLocks noChangeShapeType="1"/>
          </p:cNvSpPr>
          <p:nvPr/>
        </p:nvSpPr>
        <p:spPr bwMode="auto">
          <a:xfrm>
            <a:off x="2501900" y="249555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38" name="Line 1054"/>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39" name="Line 1055"/>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0" name="Line 1056"/>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1" name="Line 1057"/>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2" name="Line 1058"/>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3" name="Line 1059"/>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4" name="Line 1060"/>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5" name="Line 1061"/>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6" name="Line 1062"/>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7" name="Line 1063"/>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8" name="Line 1064"/>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49" name="Line 1065"/>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50" name="Line 1066"/>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51" name="Line 1067"/>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52" name="Line 1068"/>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53" name="Line 1069"/>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54" name="Line 1070"/>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55" name="Line 1071"/>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56" name="Line 1072"/>
          <p:cNvSpPr>
            <a:spLocks noChangeShapeType="1"/>
          </p:cNvSpPr>
          <p:nvPr/>
        </p:nvSpPr>
        <p:spPr bwMode="auto">
          <a:xfrm flipH="1">
            <a:off x="2432050" y="1682750"/>
            <a:ext cx="319405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6657" name="Line 1073"/>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6658" name="Arc 1074"/>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96659" name="Arc 1075"/>
          <p:cNvSpPr>
            <a:spLocks/>
          </p:cNvSpPr>
          <p:nvPr/>
        </p:nvSpPr>
        <p:spPr bwMode="auto">
          <a:xfrm rot="10800000">
            <a:off x="1065213" y="366553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96660" name="Arc 1076"/>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96661" name="Arc 1077"/>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96662" name="Arc 1078"/>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96663" name="Line 1079"/>
          <p:cNvSpPr>
            <a:spLocks noChangeShapeType="1"/>
          </p:cNvSpPr>
          <p:nvPr/>
        </p:nvSpPr>
        <p:spPr bwMode="auto">
          <a:xfrm flipH="1" flipV="1">
            <a:off x="2209800" y="1104900"/>
            <a:ext cx="1701800" cy="387350"/>
          </a:xfrm>
          <a:prstGeom prst="line">
            <a:avLst/>
          </a:prstGeom>
          <a:noFill/>
          <a:ln w="50800">
            <a:solidFill>
              <a:schemeClr val="tx1"/>
            </a:solidFill>
            <a:round/>
            <a:headEnd/>
            <a:tailEnd/>
          </a:ln>
          <a:effectLst/>
        </p:spPr>
        <p:txBody>
          <a:bodyPr wrap="none" anchor="ctr"/>
          <a:lstStyle/>
          <a:p>
            <a:endParaRPr lang="en-US"/>
          </a:p>
        </p:txBody>
      </p:sp>
      <p:sp>
        <p:nvSpPr>
          <p:cNvPr id="196664" name="Line 1080"/>
          <p:cNvSpPr>
            <a:spLocks noChangeShapeType="1"/>
          </p:cNvSpPr>
          <p:nvPr/>
        </p:nvSpPr>
        <p:spPr bwMode="auto">
          <a:xfrm flipH="1" flipV="1">
            <a:off x="2197100" y="787400"/>
            <a:ext cx="3587750" cy="730250"/>
          </a:xfrm>
          <a:prstGeom prst="line">
            <a:avLst/>
          </a:prstGeom>
          <a:noFill/>
          <a:ln w="25400">
            <a:solidFill>
              <a:schemeClr val="tx1"/>
            </a:solidFill>
            <a:round/>
            <a:headEnd/>
            <a:tailEnd/>
          </a:ln>
          <a:effectLst/>
        </p:spPr>
        <p:txBody>
          <a:bodyPr wrap="none" anchor="ctr"/>
          <a:lstStyle/>
          <a:p>
            <a:endParaRPr lang="en-US"/>
          </a:p>
        </p:txBody>
      </p:sp>
      <p:sp>
        <p:nvSpPr>
          <p:cNvPr id="196665" name="Arc 1081"/>
          <p:cNvSpPr>
            <a:spLocks/>
          </p:cNvSpPr>
          <p:nvPr/>
        </p:nvSpPr>
        <p:spPr bwMode="auto">
          <a:xfrm>
            <a:off x="219075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196666" name="Arc 1082"/>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96667" name="Line 1083"/>
          <p:cNvSpPr>
            <a:spLocks noChangeShapeType="1"/>
          </p:cNvSpPr>
          <p:nvPr/>
        </p:nvSpPr>
        <p:spPr bwMode="auto">
          <a:xfrm flipH="1">
            <a:off x="2184400" y="5340350"/>
            <a:ext cx="1746250" cy="425450"/>
          </a:xfrm>
          <a:prstGeom prst="line">
            <a:avLst/>
          </a:prstGeom>
          <a:noFill/>
          <a:ln w="50800">
            <a:solidFill>
              <a:schemeClr val="tx1"/>
            </a:solidFill>
            <a:round/>
            <a:headEnd/>
            <a:tailEnd/>
          </a:ln>
          <a:effectLst/>
        </p:spPr>
        <p:txBody>
          <a:bodyPr wrap="none" anchor="ctr"/>
          <a:lstStyle/>
          <a:p>
            <a:endParaRPr lang="en-US"/>
          </a:p>
        </p:txBody>
      </p:sp>
      <p:sp>
        <p:nvSpPr>
          <p:cNvPr id="196668" name="Arc 1084"/>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96669" name="Arc 1085"/>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sp>
        <p:nvSpPr>
          <p:cNvPr id="196670" name="Arc 1086"/>
          <p:cNvSpPr>
            <a:spLocks/>
          </p:cNvSpPr>
          <p:nvPr/>
        </p:nvSpPr>
        <p:spPr bwMode="auto">
          <a:xfrm rot="10897290">
            <a:off x="876300" y="38623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96671" name="Arc 1087"/>
          <p:cNvSpPr>
            <a:spLocks/>
          </p:cNvSpPr>
          <p:nvPr/>
        </p:nvSpPr>
        <p:spPr bwMode="auto">
          <a:xfrm rot="10891418">
            <a:off x="2254250" y="4562475"/>
            <a:ext cx="5521325" cy="1816100"/>
          </a:xfrm>
          <a:custGeom>
            <a:avLst/>
            <a:gdLst>
              <a:gd name="G0" fmla="+- 21600 0 0"/>
              <a:gd name="G1" fmla="+- 21600 0 0"/>
              <a:gd name="G2" fmla="+- 21600 0 0"/>
              <a:gd name="T0" fmla="*/ 0 w 21782"/>
              <a:gd name="T1" fmla="*/ 21600 h 21600"/>
              <a:gd name="T2" fmla="*/ 21782 w 21782"/>
              <a:gd name="T3" fmla="*/ 1 h 21600"/>
              <a:gd name="T4" fmla="*/ 21600 w 21782"/>
              <a:gd name="T5" fmla="*/ 21600 h 21600"/>
            </a:gdLst>
            <a:ahLst/>
            <a:cxnLst>
              <a:cxn ang="0">
                <a:pos x="T0" y="T1"/>
              </a:cxn>
              <a:cxn ang="0">
                <a:pos x="T2" y="T3"/>
              </a:cxn>
              <a:cxn ang="0">
                <a:pos x="T4" y="T5"/>
              </a:cxn>
            </a:cxnLst>
            <a:rect l="0" t="0" r="r" b="b"/>
            <a:pathLst>
              <a:path w="21782" h="21600" fill="none" extrusionOk="0">
                <a:moveTo>
                  <a:pt x="0" y="21600"/>
                </a:moveTo>
                <a:cubicBezTo>
                  <a:pt x="0" y="9670"/>
                  <a:pt x="9670" y="0"/>
                  <a:pt x="21600" y="0"/>
                </a:cubicBezTo>
                <a:cubicBezTo>
                  <a:pt x="21660" y="0"/>
                  <a:pt x="21721" y="0"/>
                  <a:pt x="21782" y="0"/>
                </a:cubicBezTo>
              </a:path>
              <a:path w="21782" h="21600" stroke="0" extrusionOk="0">
                <a:moveTo>
                  <a:pt x="0" y="21600"/>
                </a:moveTo>
                <a:cubicBezTo>
                  <a:pt x="0" y="9670"/>
                  <a:pt x="9670" y="0"/>
                  <a:pt x="21600" y="0"/>
                </a:cubicBezTo>
                <a:cubicBezTo>
                  <a:pt x="21660" y="0"/>
                  <a:pt x="21721" y="0"/>
                  <a:pt x="21782" y="0"/>
                </a:cubicBezTo>
                <a:lnTo>
                  <a:pt x="21600" y="21600"/>
                </a:lnTo>
                <a:close/>
              </a:path>
            </a:pathLst>
          </a:custGeom>
          <a:noFill/>
          <a:ln w="25400" cap="rnd">
            <a:solidFill>
              <a:schemeClr val="tx1"/>
            </a:solidFill>
            <a:round/>
            <a:headEnd/>
            <a:tailEnd/>
          </a:ln>
          <a:effectLst/>
        </p:spPr>
        <p:txBody>
          <a:bodyPr wrap="none" anchor="ctr"/>
          <a:lstStyle/>
          <a:p>
            <a:endParaRPr lang="en-US"/>
          </a:p>
        </p:txBody>
      </p:sp>
      <p:pic>
        <p:nvPicPr>
          <p:cNvPr id="196672" name="Picture 1088" descr="A:\images\Slide_2.jpg"/>
          <p:cNvPicPr>
            <a:picLocks noChangeAspect="1" noChangeArrowheads="1"/>
          </p:cNvPicPr>
          <p:nvPr/>
        </p:nvPicPr>
        <p:blipFill>
          <a:blip r:embed="rId3" cstate="print"/>
          <a:srcRect l="-23" r="885" b="893"/>
          <a:stretch>
            <a:fillRect/>
          </a:stretch>
        </p:blipFill>
        <p:spPr bwMode="auto">
          <a:xfrm>
            <a:off x="1911350" y="1238250"/>
            <a:ext cx="728663" cy="762000"/>
          </a:xfrm>
          <a:prstGeom prst="rect">
            <a:avLst/>
          </a:prstGeom>
          <a:noFill/>
        </p:spPr>
      </p:pic>
      <p:pic>
        <p:nvPicPr>
          <p:cNvPr id="196674" name="Picture 1090" descr="A:\782.JPG"/>
          <p:cNvPicPr>
            <a:picLocks noChangeAspect="1" noChangeArrowheads="1"/>
          </p:cNvPicPr>
          <p:nvPr/>
        </p:nvPicPr>
        <p:blipFill>
          <a:blip r:embed="rId4" cstate="print"/>
          <a:srcRect/>
          <a:stretch>
            <a:fillRect/>
          </a:stretch>
        </p:blipFill>
        <p:spPr bwMode="auto">
          <a:xfrm>
            <a:off x="1752600" y="3886200"/>
            <a:ext cx="1143000" cy="685800"/>
          </a:xfrm>
          <a:prstGeom prst="rect">
            <a:avLst/>
          </a:prstGeom>
          <a:noFill/>
        </p:spPr>
      </p:pic>
      <p:pic>
        <p:nvPicPr>
          <p:cNvPr id="196675" name="Picture 1091" descr="A:\785.JPG"/>
          <p:cNvPicPr>
            <a:picLocks noChangeAspect="1" noChangeArrowheads="1"/>
          </p:cNvPicPr>
          <p:nvPr/>
        </p:nvPicPr>
        <p:blipFill>
          <a:blip r:embed="rId5" cstate="print"/>
          <a:srcRect/>
          <a:stretch>
            <a:fillRect/>
          </a:stretch>
        </p:blipFill>
        <p:spPr bwMode="auto">
          <a:xfrm>
            <a:off x="1752600" y="2949575"/>
            <a:ext cx="1066800" cy="750888"/>
          </a:xfrm>
          <a:prstGeom prst="rect">
            <a:avLst/>
          </a:prstGeom>
          <a:noFill/>
        </p:spPr>
      </p:pic>
      <p:pic>
        <p:nvPicPr>
          <p:cNvPr id="196676" name="Picture 1092" descr="A:\aphelenchus.jpg"/>
          <p:cNvPicPr>
            <a:picLocks noChangeAspect="1" noChangeArrowheads="1"/>
          </p:cNvPicPr>
          <p:nvPr/>
        </p:nvPicPr>
        <p:blipFill>
          <a:blip r:embed="rId6" cstate="print"/>
          <a:srcRect/>
          <a:stretch>
            <a:fillRect/>
          </a:stretch>
        </p:blipFill>
        <p:spPr bwMode="auto">
          <a:xfrm>
            <a:off x="3429000" y="3062288"/>
            <a:ext cx="1143000" cy="677862"/>
          </a:xfrm>
          <a:prstGeom prst="rect">
            <a:avLst/>
          </a:prstGeom>
          <a:noFill/>
        </p:spPr>
      </p:pic>
      <p:sp>
        <p:nvSpPr>
          <p:cNvPr id="196677" name="Text Box 1093"/>
          <p:cNvSpPr txBox="1">
            <a:spLocks noChangeArrowheads="1"/>
          </p:cNvSpPr>
          <p:nvPr/>
        </p:nvSpPr>
        <p:spPr bwMode="auto">
          <a:xfrm>
            <a:off x="0" y="-2232"/>
            <a:ext cx="5334000" cy="461665"/>
          </a:xfrm>
          <a:prstGeom prst="rect">
            <a:avLst/>
          </a:prstGeom>
          <a:noFill/>
          <a:ln w="12700">
            <a:noFill/>
            <a:miter lim="800000"/>
            <a:headEnd/>
            <a:tailEnd/>
          </a:ln>
          <a:effectLst/>
        </p:spPr>
        <p:txBody>
          <a:bodyPr wrap="square" anchor="ctr">
            <a:spAutoFit/>
          </a:bodyPr>
          <a:lstStyle/>
          <a:p>
            <a:r>
              <a:rPr lang="en-US" sz="2400" dirty="0" err="1" smtClean="0"/>
              <a:t>Condición</a:t>
            </a:r>
            <a:r>
              <a:rPr lang="en-US" sz="2400" dirty="0" smtClean="0"/>
              <a:t> basal </a:t>
            </a:r>
            <a:r>
              <a:rPr lang="en-US" sz="2400" i="0" dirty="0" smtClean="0"/>
              <a:t>– </a:t>
            </a:r>
            <a:r>
              <a:rPr lang="en-US" sz="2400" i="0" dirty="0" err="1" smtClean="0"/>
              <a:t>que</a:t>
            </a:r>
            <a:r>
              <a:rPr lang="en-US" sz="2400" i="0" dirty="0" smtClean="0"/>
              <a:t> </a:t>
            </a:r>
            <a:r>
              <a:rPr lang="en-US" sz="2400" i="0" dirty="0" err="1" smtClean="0"/>
              <a:t>falta</a:t>
            </a:r>
            <a:r>
              <a:rPr lang="en-US" sz="2400" i="0" dirty="0" smtClean="0"/>
              <a:t>?</a:t>
            </a:r>
            <a:endParaRPr lang="en-US" sz="2400" i="0" dirty="0">
              <a:latin typeface="Times New Roman" pitchFamily="18" charset="0"/>
            </a:endParaRPr>
          </a:p>
        </p:txBody>
      </p:sp>
      <p:pic>
        <p:nvPicPr>
          <p:cNvPr id="196678" name="Picture 1094"/>
          <p:cNvPicPr>
            <a:picLocks noChangeAspect="1" noChangeArrowheads="1"/>
          </p:cNvPicPr>
          <p:nvPr/>
        </p:nvPicPr>
        <p:blipFill>
          <a:blip r:embed="rId7" cstate="print"/>
          <a:srcRect/>
          <a:stretch>
            <a:fillRect/>
          </a:stretch>
        </p:blipFill>
        <p:spPr bwMode="auto">
          <a:xfrm>
            <a:off x="3744913" y="3813175"/>
            <a:ext cx="831850" cy="919163"/>
          </a:xfrm>
          <a:prstGeom prst="rect">
            <a:avLst/>
          </a:prstGeom>
          <a:noFill/>
          <a:ln w="12700">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Oval 2"/>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63" name="Oval 3"/>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64" name="Oval 4"/>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65" name="Oval 5"/>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66" name="Oval 6"/>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67" name="Oval 7"/>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68" name="Oval 8"/>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69" name="Oval 9"/>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70" name="Oval 10"/>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71" name="Oval 11"/>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72" name="Oval 12"/>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73" name="Oval 13"/>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74" name="Oval 14"/>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75" name="Oval 15"/>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76" name="Line 16"/>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4577" name="Line 17"/>
          <p:cNvSpPr>
            <a:spLocks noChangeShapeType="1"/>
          </p:cNvSpPr>
          <p:nvPr/>
        </p:nvSpPr>
        <p:spPr bwMode="auto">
          <a:xfrm flipH="1" flipV="1">
            <a:off x="1193800" y="3556000"/>
            <a:ext cx="1022350" cy="155575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4578" name="Line 18"/>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4579" name="Line 19"/>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4580" name="Oval 20"/>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81" name="Oval 21"/>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82" name="Oval 22"/>
          <p:cNvSpPr>
            <a:spLocks noChangeArrowheads="1"/>
          </p:cNvSpPr>
          <p:nvPr/>
        </p:nvSpPr>
        <p:spPr bwMode="auto">
          <a:xfrm>
            <a:off x="2159000" y="51498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4583" name="Line 23"/>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84" name="Line 24"/>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85" name="Line 25"/>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86" name="Line 26"/>
          <p:cNvSpPr>
            <a:spLocks noChangeShapeType="1"/>
          </p:cNvSpPr>
          <p:nvPr/>
        </p:nvSpPr>
        <p:spPr bwMode="auto">
          <a:xfrm flipV="1">
            <a:off x="2520950" y="4394200"/>
            <a:ext cx="1339850" cy="793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87" name="Line 27"/>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4588" name="Line 28"/>
          <p:cNvSpPr>
            <a:spLocks noChangeShapeType="1"/>
          </p:cNvSpPr>
          <p:nvPr/>
        </p:nvSpPr>
        <p:spPr bwMode="auto">
          <a:xfrm>
            <a:off x="2501900" y="249555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89" name="Line 29"/>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0" name="Line 30"/>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1" name="Line 31"/>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2" name="Line 32"/>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3" name="Line 33"/>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4" name="Line 34"/>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5" name="Line 35"/>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6" name="Line 36"/>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7" name="Line 37"/>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8" name="Line 38"/>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599" name="Line 39"/>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0" name="Line 40"/>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1" name="Line 41"/>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2" name="Line 42"/>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3" name="Line 43"/>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4" name="Line 44"/>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5" name="Line 45"/>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6" name="Line 46"/>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7" name="Line 47"/>
          <p:cNvSpPr>
            <a:spLocks noChangeShapeType="1"/>
          </p:cNvSpPr>
          <p:nvPr/>
        </p:nvSpPr>
        <p:spPr bwMode="auto">
          <a:xfrm flipH="1">
            <a:off x="2432050" y="1682750"/>
            <a:ext cx="319405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4608" name="Line 48"/>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4609" name="Arc 49"/>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94610" name="Arc 50"/>
          <p:cNvSpPr>
            <a:spLocks/>
          </p:cNvSpPr>
          <p:nvPr/>
        </p:nvSpPr>
        <p:spPr bwMode="auto">
          <a:xfrm rot="10800000">
            <a:off x="1065213" y="366553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94611" name="Arc 51"/>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94612" name="Arc 52"/>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94613" name="Arc 53"/>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94614" name="Line 54"/>
          <p:cNvSpPr>
            <a:spLocks noChangeShapeType="1"/>
          </p:cNvSpPr>
          <p:nvPr/>
        </p:nvSpPr>
        <p:spPr bwMode="auto">
          <a:xfrm flipH="1" flipV="1">
            <a:off x="2209800" y="1104900"/>
            <a:ext cx="1701800" cy="387350"/>
          </a:xfrm>
          <a:prstGeom prst="line">
            <a:avLst/>
          </a:prstGeom>
          <a:noFill/>
          <a:ln w="50800">
            <a:solidFill>
              <a:schemeClr val="tx1"/>
            </a:solidFill>
            <a:round/>
            <a:headEnd/>
            <a:tailEnd/>
          </a:ln>
          <a:effectLst/>
        </p:spPr>
        <p:txBody>
          <a:bodyPr wrap="none" anchor="ctr"/>
          <a:lstStyle/>
          <a:p>
            <a:endParaRPr lang="en-US"/>
          </a:p>
        </p:txBody>
      </p:sp>
      <p:sp>
        <p:nvSpPr>
          <p:cNvPr id="194615" name="Line 55"/>
          <p:cNvSpPr>
            <a:spLocks noChangeShapeType="1"/>
          </p:cNvSpPr>
          <p:nvPr/>
        </p:nvSpPr>
        <p:spPr bwMode="auto">
          <a:xfrm flipH="1" flipV="1">
            <a:off x="2197100" y="787400"/>
            <a:ext cx="3587750" cy="730250"/>
          </a:xfrm>
          <a:prstGeom prst="line">
            <a:avLst/>
          </a:prstGeom>
          <a:noFill/>
          <a:ln w="25400">
            <a:solidFill>
              <a:schemeClr val="tx1"/>
            </a:solidFill>
            <a:round/>
            <a:headEnd/>
            <a:tailEnd/>
          </a:ln>
          <a:effectLst/>
        </p:spPr>
        <p:txBody>
          <a:bodyPr wrap="none" anchor="ctr"/>
          <a:lstStyle/>
          <a:p>
            <a:endParaRPr lang="en-US"/>
          </a:p>
        </p:txBody>
      </p:sp>
      <p:sp>
        <p:nvSpPr>
          <p:cNvPr id="194616" name="Arc 56"/>
          <p:cNvSpPr>
            <a:spLocks/>
          </p:cNvSpPr>
          <p:nvPr/>
        </p:nvSpPr>
        <p:spPr bwMode="auto">
          <a:xfrm>
            <a:off x="219075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194617" name="Arc 57"/>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94618" name="Line 58"/>
          <p:cNvSpPr>
            <a:spLocks noChangeShapeType="1"/>
          </p:cNvSpPr>
          <p:nvPr/>
        </p:nvSpPr>
        <p:spPr bwMode="auto">
          <a:xfrm flipH="1">
            <a:off x="2184400" y="5340350"/>
            <a:ext cx="1746250" cy="425450"/>
          </a:xfrm>
          <a:prstGeom prst="line">
            <a:avLst/>
          </a:prstGeom>
          <a:noFill/>
          <a:ln w="50800">
            <a:solidFill>
              <a:schemeClr val="tx1"/>
            </a:solidFill>
            <a:round/>
            <a:headEnd/>
            <a:tailEnd/>
          </a:ln>
          <a:effectLst/>
        </p:spPr>
        <p:txBody>
          <a:bodyPr wrap="none" anchor="ctr"/>
          <a:lstStyle/>
          <a:p>
            <a:endParaRPr lang="en-US"/>
          </a:p>
        </p:txBody>
      </p:sp>
      <p:sp>
        <p:nvSpPr>
          <p:cNvPr id="194619" name="Arc 59"/>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94620" name="Arc 60"/>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sp>
        <p:nvSpPr>
          <p:cNvPr id="194621" name="Arc 61"/>
          <p:cNvSpPr>
            <a:spLocks/>
          </p:cNvSpPr>
          <p:nvPr/>
        </p:nvSpPr>
        <p:spPr bwMode="auto">
          <a:xfrm rot="10897290">
            <a:off x="876300" y="38623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94622" name="Arc 62"/>
          <p:cNvSpPr>
            <a:spLocks/>
          </p:cNvSpPr>
          <p:nvPr/>
        </p:nvSpPr>
        <p:spPr bwMode="auto">
          <a:xfrm rot="10891418">
            <a:off x="2254250" y="4562475"/>
            <a:ext cx="5521325" cy="1816100"/>
          </a:xfrm>
          <a:custGeom>
            <a:avLst/>
            <a:gdLst>
              <a:gd name="G0" fmla="+- 21600 0 0"/>
              <a:gd name="G1" fmla="+- 21600 0 0"/>
              <a:gd name="G2" fmla="+- 21600 0 0"/>
              <a:gd name="T0" fmla="*/ 0 w 21782"/>
              <a:gd name="T1" fmla="*/ 21600 h 21600"/>
              <a:gd name="T2" fmla="*/ 21782 w 21782"/>
              <a:gd name="T3" fmla="*/ 1 h 21600"/>
              <a:gd name="T4" fmla="*/ 21600 w 21782"/>
              <a:gd name="T5" fmla="*/ 21600 h 21600"/>
            </a:gdLst>
            <a:ahLst/>
            <a:cxnLst>
              <a:cxn ang="0">
                <a:pos x="T0" y="T1"/>
              </a:cxn>
              <a:cxn ang="0">
                <a:pos x="T2" y="T3"/>
              </a:cxn>
              <a:cxn ang="0">
                <a:pos x="T4" y="T5"/>
              </a:cxn>
            </a:cxnLst>
            <a:rect l="0" t="0" r="r" b="b"/>
            <a:pathLst>
              <a:path w="21782" h="21600" fill="none" extrusionOk="0">
                <a:moveTo>
                  <a:pt x="0" y="21600"/>
                </a:moveTo>
                <a:cubicBezTo>
                  <a:pt x="0" y="9670"/>
                  <a:pt x="9670" y="0"/>
                  <a:pt x="21600" y="0"/>
                </a:cubicBezTo>
                <a:cubicBezTo>
                  <a:pt x="21660" y="0"/>
                  <a:pt x="21721" y="0"/>
                  <a:pt x="21782" y="0"/>
                </a:cubicBezTo>
              </a:path>
              <a:path w="21782" h="21600" stroke="0" extrusionOk="0">
                <a:moveTo>
                  <a:pt x="0" y="21600"/>
                </a:moveTo>
                <a:cubicBezTo>
                  <a:pt x="0" y="9670"/>
                  <a:pt x="9670" y="0"/>
                  <a:pt x="21600" y="0"/>
                </a:cubicBezTo>
                <a:cubicBezTo>
                  <a:pt x="21660" y="0"/>
                  <a:pt x="21721" y="0"/>
                  <a:pt x="21782" y="0"/>
                </a:cubicBezTo>
                <a:lnTo>
                  <a:pt x="21600" y="21600"/>
                </a:lnTo>
                <a:close/>
              </a:path>
            </a:pathLst>
          </a:custGeom>
          <a:noFill/>
          <a:ln w="25400" cap="rnd">
            <a:solidFill>
              <a:schemeClr val="tx1"/>
            </a:solidFill>
            <a:round/>
            <a:headEnd/>
            <a:tailEnd/>
          </a:ln>
          <a:effectLst/>
        </p:spPr>
        <p:txBody>
          <a:bodyPr wrap="none" anchor="ctr"/>
          <a:lstStyle/>
          <a:p>
            <a:endParaRPr lang="en-US"/>
          </a:p>
        </p:txBody>
      </p:sp>
      <p:sp>
        <p:nvSpPr>
          <p:cNvPr id="194623" name="Text Box 63"/>
          <p:cNvSpPr txBox="1">
            <a:spLocks noChangeArrowheads="1"/>
          </p:cNvSpPr>
          <p:nvPr/>
        </p:nvSpPr>
        <p:spPr bwMode="auto">
          <a:xfrm>
            <a:off x="0" y="-2232"/>
            <a:ext cx="3985386" cy="461665"/>
          </a:xfrm>
          <a:prstGeom prst="rect">
            <a:avLst/>
          </a:prstGeom>
          <a:noFill/>
          <a:ln w="12700">
            <a:noFill/>
            <a:miter lim="800000"/>
            <a:headEnd/>
            <a:tailEnd/>
          </a:ln>
          <a:effectLst/>
        </p:spPr>
        <p:txBody>
          <a:bodyPr wrap="none" anchor="ctr">
            <a:spAutoFit/>
          </a:bodyPr>
          <a:lstStyle/>
          <a:p>
            <a:pPr algn="l"/>
            <a:r>
              <a:rPr lang="en-US" sz="2400" i="0" dirty="0" err="1" smtClean="0"/>
              <a:t>Efectos</a:t>
            </a:r>
            <a:r>
              <a:rPr lang="en-US" sz="2400" i="0" dirty="0" smtClean="0"/>
              <a:t> de </a:t>
            </a:r>
            <a:r>
              <a:rPr lang="en-US" sz="2400" i="0" dirty="0" err="1" smtClean="0"/>
              <a:t>enriquecimiento</a:t>
            </a:r>
            <a:endParaRPr lang="en-US" sz="2400" i="0" dirty="0">
              <a:latin typeface="Times New Roman" pitchFamily="18" charset="0"/>
            </a:endParaRPr>
          </a:p>
        </p:txBody>
      </p:sp>
      <p:sp>
        <p:nvSpPr>
          <p:cNvPr id="194624" name="AutoShape 64"/>
          <p:cNvSpPr>
            <a:spLocks noChangeArrowheads="1"/>
          </p:cNvSpPr>
          <p:nvPr/>
        </p:nvSpPr>
        <p:spPr bwMode="auto">
          <a:xfrm>
            <a:off x="0" y="2687638"/>
            <a:ext cx="1520825" cy="1223962"/>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pic>
        <p:nvPicPr>
          <p:cNvPr id="194625" name="Picture 65" descr="A:\images\Slide_2.jpg"/>
          <p:cNvPicPr>
            <a:picLocks noChangeAspect="1" noChangeArrowheads="1"/>
          </p:cNvPicPr>
          <p:nvPr/>
        </p:nvPicPr>
        <p:blipFill>
          <a:blip r:embed="rId4" cstate="print"/>
          <a:srcRect l="-23" r="885" b="893"/>
          <a:stretch>
            <a:fillRect/>
          </a:stretch>
        </p:blipFill>
        <p:spPr bwMode="auto">
          <a:xfrm>
            <a:off x="1296988" y="368300"/>
            <a:ext cx="1689100" cy="1765300"/>
          </a:xfrm>
          <a:prstGeom prst="rect">
            <a:avLst/>
          </a:prstGeom>
          <a:noFill/>
        </p:spPr>
      </p:pic>
      <p:pic>
        <p:nvPicPr>
          <p:cNvPr id="194627" name="Picture 67" descr="A:\782.JPG"/>
          <p:cNvPicPr>
            <a:picLocks noChangeAspect="1" noChangeArrowheads="1"/>
          </p:cNvPicPr>
          <p:nvPr/>
        </p:nvPicPr>
        <p:blipFill>
          <a:blip r:embed="rId5" cstate="print"/>
          <a:srcRect/>
          <a:stretch>
            <a:fillRect/>
          </a:stretch>
        </p:blipFill>
        <p:spPr bwMode="auto">
          <a:xfrm>
            <a:off x="1447800" y="3886200"/>
            <a:ext cx="1447800" cy="2743200"/>
          </a:xfrm>
          <a:prstGeom prst="rect">
            <a:avLst/>
          </a:prstGeom>
          <a:noFill/>
        </p:spPr>
      </p:pic>
      <p:pic>
        <p:nvPicPr>
          <p:cNvPr id="194628" name="Picture 68" descr="A:\785.JPG"/>
          <p:cNvPicPr>
            <a:picLocks noChangeAspect="1" noChangeArrowheads="1"/>
          </p:cNvPicPr>
          <p:nvPr/>
        </p:nvPicPr>
        <p:blipFill>
          <a:blip r:embed="rId6" cstate="print"/>
          <a:srcRect/>
          <a:stretch>
            <a:fillRect/>
          </a:stretch>
        </p:blipFill>
        <p:spPr bwMode="auto">
          <a:xfrm>
            <a:off x="1752600" y="2895600"/>
            <a:ext cx="1143000" cy="804863"/>
          </a:xfrm>
          <a:prstGeom prst="rect">
            <a:avLst/>
          </a:prstGeom>
          <a:noFill/>
        </p:spPr>
      </p:pic>
      <p:pic>
        <p:nvPicPr>
          <p:cNvPr id="194629" name="Picture 69" descr="A:\784.JPG"/>
          <p:cNvPicPr>
            <a:picLocks noChangeAspect="1" noChangeArrowheads="1"/>
          </p:cNvPicPr>
          <p:nvPr/>
        </p:nvPicPr>
        <p:blipFill>
          <a:blip r:embed="rId7" cstate="print"/>
          <a:srcRect/>
          <a:stretch>
            <a:fillRect/>
          </a:stretch>
        </p:blipFill>
        <p:spPr bwMode="auto">
          <a:xfrm>
            <a:off x="1752600" y="2338388"/>
            <a:ext cx="914400" cy="690562"/>
          </a:xfrm>
          <a:prstGeom prst="rect">
            <a:avLst/>
          </a:prstGeom>
          <a:noFill/>
        </p:spPr>
      </p:pic>
      <p:pic>
        <p:nvPicPr>
          <p:cNvPr id="194630" name="Picture 70" descr="A:\aphelenchus.jpg"/>
          <p:cNvPicPr>
            <a:picLocks noChangeAspect="1" noChangeArrowheads="1"/>
          </p:cNvPicPr>
          <p:nvPr/>
        </p:nvPicPr>
        <p:blipFill>
          <a:blip r:embed="rId8" cstate="print"/>
          <a:srcRect/>
          <a:stretch>
            <a:fillRect/>
          </a:stretch>
        </p:blipFill>
        <p:spPr bwMode="auto">
          <a:xfrm>
            <a:off x="3200400" y="2743200"/>
            <a:ext cx="1447800" cy="858838"/>
          </a:xfrm>
          <a:prstGeom prst="rect">
            <a:avLst/>
          </a:prstGeom>
          <a:noFill/>
        </p:spPr>
      </p:pic>
      <p:pic>
        <p:nvPicPr>
          <p:cNvPr id="194631" name="Picture 71" descr="A:\788.JPG"/>
          <p:cNvPicPr>
            <a:picLocks noChangeAspect="1" noChangeArrowheads="1"/>
          </p:cNvPicPr>
          <p:nvPr/>
        </p:nvPicPr>
        <p:blipFill>
          <a:blip r:embed="rId9" cstate="print"/>
          <a:srcRect/>
          <a:stretch>
            <a:fillRect/>
          </a:stretch>
        </p:blipFill>
        <p:spPr bwMode="auto">
          <a:xfrm>
            <a:off x="4038600" y="4419600"/>
            <a:ext cx="1676400" cy="1023938"/>
          </a:xfrm>
          <a:prstGeom prst="rect">
            <a:avLst/>
          </a:prstGeom>
          <a:noFill/>
        </p:spPr>
      </p:pic>
      <p:pic>
        <p:nvPicPr>
          <p:cNvPr id="194633" name="Picture 73"/>
          <p:cNvPicPr>
            <a:picLocks noChangeAspect="1" noChangeArrowheads="1"/>
          </p:cNvPicPr>
          <p:nvPr/>
        </p:nvPicPr>
        <p:blipFill>
          <a:blip r:embed="rId10" cstate="print"/>
          <a:srcRect/>
          <a:stretch>
            <a:fillRect/>
          </a:stretch>
        </p:blipFill>
        <p:spPr bwMode="auto">
          <a:xfrm>
            <a:off x="3484563" y="3525838"/>
            <a:ext cx="1206500" cy="1333500"/>
          </a:xfrm>
          <a:prstGeom prst="rect">
            <a:avLst/>
          </a:prstGeom>
          <a:noFill/>
          <a:ln w="12700">
            <a:noFill/>
            <a:miter lim="800000"/>
            <a:headEnd/>
            <a:tailEnd/>
          </a:ln>
          <a:effectLst/>
        </p:spPr>
      </p:pic>
      <p:pic>
        <p:nvPicPr>
          <p:cNvPr id="194632" name="Picture 72" descr="A:\cruznema.JPG"/>
          <p:cNvPicPr>
            <a:picLocks noChangeAspect="1" noChangeArrowheads="1"/>
          </p:cNvPicPr>
          <p:nvPr/>
        </p:nvPicPr>
        <p:blipFill>
          <a:blip r:embed="rId11" cstate="print"/>
          <a:srcRect/>
          <a:stretch>
            <a:fillRect/>
          </a:stretch>
        </p:blipFill>
        <p:spPr bwMode="auto">
          <a:xfrm>
            <a:off x="3017838" y="4419600"/>
            <a:ext cx="1323975" cy="2209800"/>
          </a:xfrm>
          <a:prstGeom prst="rect">
            <a:avLst/>
          </a:prstGeom>
          <a:noFill/>
        </p:spPr>
      </p:pic>
      <p:graphicFrame>
        <p:nvGraphicFramePr>
          <p:cNvPr id="77826" name="Object 87"/>
          <p:cNvGraphicFramePr>
            <a:graphicFrameLocks noChangeAspect="1"/>
          </p:cNvGraphicFramePr>
          <p:nvPr/>
        </p:nvGraphicFramePr>
        <p:xfrm>
          <a:off x="76199" y="1676400"/>
          <a:ext cx="933081" cy="1042988"/>
        </p:xfrm>
        <a:graphic>
          <a:graphicData uri="http://schemas.openxmlformats.org/presentationml/2006/ole">
            <mc:AlternateContent xmlns:mc="http://schemas.openxmlformats.org/markup-compatibility/2006">
              <mc:Choice xmlns:v="urn:schemas-microsoft-com:vml" Requires="v">
                <p:oleObj spid="_x0000_s77847" name="Clip" r:id="rId12" imgW="1493215" imgH="1686154" progId="">
                  <p:embed/>
                </p:oleObj>
              </mc:Choice>
              <mc:Fallback>
                <p:oleObj name="Clip" r:id="rId12" imgW="1493215" imgH="1686154" progId="">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99" y="1676400"/>
                        <a:ext cx="933081"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Oval 1026"/>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15" name="Oval 1027"/>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16" name="Oval 1028"/>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17" name="Oval 1029"/>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18" name="Oval 1030"/>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19" name="Oval 1031"/>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0" name="Oval 1032"/>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1" name="Oval 1033"/>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2" name="Oval 1034"/>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3" name="Oval 1035"/>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4" name="Oval 1036"/>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5" name="Oval 1037"/>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6" name="Oval 1038"/>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7" name="Oval 1039"/>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28" name="Line 1040"/>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2529" name="Line 1041"/>
          <p:cNvSpPr>
            <a:spLocks noChangeShapeType="1"/>
          </p:cNvSpPr>
          <p:nvPr/>
        </p:nvSpPr>
        <p:spPr bwMode="auto">
          <a:xfrm flipH="1" flipV="1">
            <a:off x="1193800" y="3556000"/>
            <a:ext cx="1022350" cy="155575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2530" name="Line 1042"/>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2531" name="Line 1043"/>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2532" name="Oval 1044"/>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33" name="Oval 1045"/>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34" name="Oval 1046"/>
          <p:cNvSpPr>
            <a:spLocks noChangeArrowheads="1"/>
          </p:cNvSpPr>
          <p:nvPr/>
        </p:nvSpPr>
        <p:spPr bwMode="auto">
          <a:xfrm>
            <a:off x="2159000" y="51498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2535" name="Line 1047"/>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36" name="Line 1048"/>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37" name="Line 1049"/>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38" name="Line 1050"/>
          <p:cNvSpPr>
            <a:spLocks noChangeShapeType="1"/>
          </p:cNvSpPr>
          <p:nvPr/>
        </p:nvSpPr>
        <p:spPr bwMode="auto">
          <a:xfrm flipV="1">
            <a:off x="2520950" y="4394200"/>
            <a:ext cx="1339850" cy="793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39" name="Line 1051"/>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2540" name="Line 1052"/>
          <p:cNvSpPr>
            <a:spLocks noChangeShapeType="1"/>
          </p:cNvSpPr>
          <p:nvPr/>
        </p:nvSpPr>
        <p:spPr bwMode="auto">
          <a:xfrm>
            <a:off x="2501900" y="249555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1" name="Line 1053"/>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2" name="Line 1054"/>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3" name="Line 1055"/>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4" name="Line 1056"/>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5" name="Line 1057"/>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6" name="Line 1058"/>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7" name="Line 1059"/>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8" name="Line 1060"/>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49" name="Line 1061"/>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0" name="Line 1062"/>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1" name="Line 1063"/>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2" name="Line 1064"/>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3" name="Line 1065"/>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4" name="Line 1066"/>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5" name="Line 1067"/>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6" name="Line 1068"/>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7" name="Line 1069"/>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8" name="Line 1070"/>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59" name="Line 1071"/>
          <p:cNvSpPr>
            <a:spLocks noChangeShapeType="1"/>
          </p:cNvSpPr>
          <p:nvPr/>
        </p:nvSpPr>
        <p:spPr bwMode="auto">
          <a:xfrm flipH="1">
            <a:off x="2432050" y="1682750"/>
            <a:ext cx="319405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2560" name="Line 1072"/>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2561" name="Arc 1073"/>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92562" name="Arc 1074"/>
          <p:cNvSpPr>
            <a:spLocks/>
          </p:cNvSpPr>
          <p:nvPr/>
        </p:nvSpPr>
        <p:spPr bwMode="auto">
          <a:xfrm rot="10800000">
            <a:off x="1065213" y="366553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92563" name="Arc 1075"/>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92564" name="Arc 1076"/>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92565" name="Arc 1077"/>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92566" name="Line 1078"/>
          <p:cNvSpPr>
            <a:spLocks noChangeShapeType="1"/>
          </p:cNvSpPr>
          <p:nvPr/>
        </p:nvSpPr>
        <p:spPr bwMode="auto">
          <a:xfrm flipH="1" flipV="1">
            <a:off x="2209800" y="1104900"/>
            <a:ext cx="1701800" cy="387350"/>
          </a:xfrm>
          <a:prstGeom prst="line">
            <a:avLst/>
          </a:prstGeom>
          <a:noFill/>
          <a:ln w="50800">
            <a:solidFill>
              <a:schemeClr val="tx1"/>
            </a:solidFill>
            <a:round/>
            <a:headEnd/>
            <a:tailEnd/>
          </a:ln>
          <a:effectLst/>
        </p:spPr>
        <p:txBody>
          <a:bodyPr wrap="none" anchor="ctr"/>
          <a:lstStyle/>
          <a:p>
            <a:endParaRPr lang="en-US"/>
          </a:p>
        </p:txBody>
      </p:sp>
      <p:sp>
        <p:nvSpPr>
          <p:cNvPr id="192567" name="Line 1079"/>
          <p:cNvSpPr>
            <a:spLocks noChangeShapeType="1"/>
          </p:cNvSpPr>
          <p:nvPr/>
        </p:nvSpPr>
        <p:spPr bwMode="auto">
          <a:xfrm flipH="1" flipV="1">
            <a:off x="2197100" y="787400"/>
            <a:ext cx="3587750" cy="730250"/>
          </a:xfrm>
          <a:prstGeom prst="line">
            <a:avLst/>
          </a:prstGeom>
          <a:noFill/>
          <a:ln w="25400">
            <a:solidFill>
              <a:schemeClr val="tx1"/>
            </a:solidFill>
            <a:round/>
            <a:headEnd/>
            <a:tailEnd/>
          </a:ln>
          <a:effectLst/>
        </p:spPr>
        <p:txBody>
          <a:bodyPr wrap="none" anchor="ctr"/>
          <a:lstStyle/>
          <a:p>
            <a:endParaRPr lang="en-US"/>
          </a:p>
        </p:txBody>
      </p:sp>
      <p:sp>
        <p:nvSpPr>
          <p:cNvPr id="192568" name="Arc 1080"/>
          <p:cNvSpPr>
            <a:spLocks/>
          </p:cNvSpPr>
          <p:nvPr/>
        </p:nvSpPr>
        <p:spPr bwMode="auto">
          <a:xfrm>
            <a:off x="219075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192569" name="Arc 1081"/>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92570" name="Line 1082"/>
          <p:cNvSpPr>
            <a:spLocks noChangeShapeType="1"/>
          </p:cNvSpPr>
          <p:nvPr/>
        </p:nvSpPr>
        <p:spPr bwMode="auto">
          <a:xfrm flipH="1">
            <a:off x="2184400" y="5340350"/>
            <a:ext cx="1746250" cy="425450"/>
          </a:xfrm>
          <a:prstGeom prst="line">
            <a:avLst/>
          </a:prstGeom>
          <a:noFill/>
          <a:ln w="50800">
            <a:solidFill>
              <a:schemeClr val="tx1"/>
            </a:solidFill>
            <a:round/>
            <a:headEnd/>
            <a:tailEnd/>
          </a:ln>
          <a:effectLst/>
        </p:spPr>
        <p:txBody>
          <a:bodyPr wrap="none" anchor="ctr"/>
          <a:lstStyle/>
          <a:p>
            <a:endParaRPr lang="en-US"/>
          </a:p>
        </p:txBody>
      </p:sp>
      <p:sp>
        <p:nvSpPr>
          <p:cNvPr id="192571" name="Arc 1083"/>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92572" name="Arc 1084"/>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sp>
        <p:nvSpPr>
          <p:cNvPr id="192573" name="Arc 1085"/>
          <p:cNvSpPr>
            <a:spLocks/>
          </p:cNvSpPr>
          <p:nvPr/>
        </p:nvSpPr>
        <p:spPr bwMode="auto">
          <a:xfrm rot="10897290">
            <a:off x="876300" y="38623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92574" name="Arc 1086"/>
          <p:cNvSpPr>
            <a:spLocks/>
          </p:cNvSpPr>
          <p:nvPr/>
        </p:nvSpPr>
        <p:spPr bwMode="auto">
          <a:xfrm rot="10891418">
            <a:off x="2254250" y="4562475"/>
            <a:ext cx="5521325" cy="1816100"/>
          </a:xfrm>
          <a:custGeom>
            <a:avLst/>
            <a:gdLst>
              <a:gd name="G0" fmla="+- 21600 0 0"/>
              <a:gd name="G1" fmla="+- 21600 0 0"/>
              <a:gd name="G2" fmla="+- 21600 0 0"/>
              <a:gd name="T0" fmla="*/ 0 w 21782"/>
              <a:gd name="T1" fmla="*/ 21600 h 21600"/>
              <a:gd name="T2" fmla="*/ 21782 w 21782"/>
              <a:gd name="T3" fmla="*/ 1 h 21600"/>
              <a:gd name="T4" fmla="*/ 21600 w 21782"/>
              <a:gd name="T5" fmla="*/ 21600 h 21600"/>
            </a:gdLst>
            <a:ahLst/>
            <a:cxnLst>
              <a:cxn ang="0">
                <a:pos x="T0" y="T1"/>
              </a:cxn>
              <a:cxn ang="0">
                <a:pos x="T2" y="T3"/>
              </a:cxn>
              <a:cxn ang="0">
                <a:pos x="T4" y="T5"/>
              </a:cxn>
            </a:cxnLst>
            <a:rect l="0" t="0" r="r" b="b"/>
            <a:pathLst>
              <a:path w="21782" h="21600" fill="none" extrusionOk="0">
                <a:moveTo>
                  <a:pt x="0" y="21600"/>
                </a:moveTo>
                <a:cubicBezTo>
                  <a:pt x="0" y="9670"/>
                  <a:pt x="9670" y="0"/>
                  <a:pt x="21600" y="0"/>
                </a:cubicBezTo>
                <a:cubicBezTo>
                  <a:pt x="21660" y="0"/>
                  <a:pt x="21721" y="0"/>
                  <a:pt x="21782" y="0"/>
                </a:cubicBezTo>
              </a:path>
              <a:path w="21782" h="21600" stroke="0" extrusionOk="0">
                <a:moveTo>
                  <a:pt x="0" y="21600"/>
                </a:moveTo>
                <a:cubicBezTo>
                  <a:pt x="0" y="9670"/>
                  <a:pt x="9670" y="0"/>
                  <a:pt x="21600" y="0"/>
                </a:cubicBezTo>
                <a:cubicBezTo>
                  <a:pt x="21660" y="0"/>
                  <a:pt x="21721" y="0"/>
                  <a:pt x="21782" y="0"/>
                </a:cubicBezTo>
                <a:lnTo>
                  <a:pt x="21600" y="21600"/>
                </a:lnTo>
                <a:close/>
              </a:path>
            </a:pathLst>
          </a:custGeom>
          <a:noFill/>
          <a:ln w="25400" cap="rnd">
            <a:solidFill>
              <a:schemeClr val="tx1"/>
            </a:solidFill>
            <a:round/>
            <a:headEnd/>
            <a:tailEnd/>
          </a:ln>
          <a:effectLst/>
        </p:spPr>
        <p:txBody>
          <a:bodyPr wrap="none" anchor="ctr"/>
          <a:lstStyle/>
          <a:p>
            <a:endParaRPr lang="en-US"/>
          </a:p>
        </p:txBody>
      </p:sp>
      <p:sp>
        <p:nvSpPr>
          <p:cNvPr id="192575" name="AutoShape 1087"/>
          <p:cNvSpPr>
            <a:spLocks noChangeArrowheads="1"/>
          </p:cNvSpPr>
          <p:nvPr/>
        </p:nvSpPr>
        <p:spPr bwMode="auto">
          <a:xfrm>
            <a:off x="557213" y="2946400"/>
            <a:ext cx="760412" cy="820738"/>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pic>
        <p:nvPicPr>
          <p:cNvPr id="192576" name="Picture 1088" descr="A:\images\Slide_2.jpg"/>
          <p:cNvPicPr>
            <a:picLocks noChangeAspect="1" noChangeArrowheads="1"/>
          </p:cNvPicPr>
          <p:nvPr/>
        </p:nvPicPr>
        <p:blipFill>
          <a:blip r:embed="rId4" cstate="print"/>
          <a:srcRect l="-23" r="885" b="893"/>
          <a:stretch>
            <a:fillRect/>
          </a:stretch>
        </p:blipFill>
        <p:spPr bwMode="auto">
          <a:xfrm>
            <a:off x="1606550" y="685800"/>
            <a:ext cx="1385888" cy="1447800"/>
          </a:xfrm>
          <a:prstGeom prst="rect">
            <a:avLst/>
          </a:prstGeom>
          <a:noFill/>
        </p:spPr>
      </p:pic>
      <p:pic>
        <p:nvPicPr>
          <p:cNvPr id="192578" name="Picture 1090" descr="A:\782.JPG"/>
          <p:cNvPicPr>
            <a:picLocks noChangeAspect="1" noChangeArrowheads="1"/>
          </p:cNvPicPr>
          <p:nvPr/>
        </p:nvPicPr>
        <p:blipFill>
          <a:blip r:embed="rId5" cstate="print"/>
          <a:srcRect/>
          <a:stretch>
            <a:fillRect/>
          </a:stretch>
        </p:blipFill>
        <p:spPr bwMode="auto">
          <a:xfrm>
            <a:off x="1752600" y="3886200"/>
            <a:ext cx="1143000" cy="1981200"/>
          </a:xfrm>
          <a:prstGeom prst="rect">
            <a:avLst/>
          </a:prstGeom>
          <a:noFill/>
        </p:spPr>
      </p:pic>
      <p:pic>
        <p:nvPicPr>
          <p:cNvPr id="192579" name="Picture 1091" descr="A:\785.JPG"/>
          <p:cNvPicPr>
            <a:picLocks noChangeAspect="1" noChangeArrowheads="1"/>
          </p:cNvPicPr>
          <p:nvPr/>
        </p:nvPicPr>
        <p:blipFill>
          <a:blip r:embed="rId6" cstate="print"/>
          <a:srcRect/>
          <a:stretch>
            <a:fillRect/>
          </a:stretch>
        </p:blipFill>
        <p:spPr bwMode="auto">
          <a:xfrm>
            <a:off x="1752600" y="2895600"/>
            <a:ext cx="1309688" cy="922338"/>
          </a:xfrm>
          <a:prstGeom prst="rect">
            <a:avLst/>
          </a:prstGeom>
          <a:noFill/>
        </p:spPr>
      </p:pic>
      <p:pic>
        <p:nvPicPr>
          <p:cNvPr id="192580" name="Picture 1092" descr="A:\784.JPG"/>
          <p:cNvPicPr>
            <a:picLocks noChangeAspect="1" noChangeArrowheads="1"/>
          </p:cNvPicPr>
          <p:nvPr/>
        </p:nvPicPr>
        <p:blipFill>
          <a:blip r:embed="rId7" cstate="print"/>
          <a:srcRect/>
          <a:stretch>
            <a:fillRect/>
          </a:stretch>
        </p:blipFill>
        <p:spPr bwMode="auto">
          <a:xfrm>
            <a:off x="1752600" y="2209800"/>
            <a:ext cx="1085850" cy="819150"/>
          </a:xfrm>
          <a:prstGeom prst="rect">
            <a:avLst/>
          </a:prstGeom>
          <a:noFill/>
        </p:spPr>
      </p:pic>
      <p:pic>
        <p:nvPicPr>
          <p:cNvPr id="192581" name="Picture 1093" descr="A:\spring4.jpg"/>
          <p:cNvPicPr>
            <a:picLocks noChangeAspect="1" noChangeArrowheads="1"/>
          </p:cNvPicPr>
          <p:nvPr/>
        </p:nvPicPr>
        <p:blipFill>
          <a:blip r:embed="rId8" cstate="print"/>
          <a:srcRect/>
          <a:stretch>
            <a:fillRect/>
          </a:stretch>
        </p:blipFill>
        <p:spPr bwMode="auto">
          <a:xfrm>
            <a:off x="3505200" y="1828800"/>
            <a:ext cx="1295400" cy="933450"/>
          </a:xfrm>
          <a:prstGeom prst="rect">
            <a:avLst/>
          </a:prstGeom>
          <a:noFill/>
        </p:spPr>
      </p:pic>
      <p:pic>
        <p:nvPicPr>
          <p:cNvPr id="192583" name="Picture 1095" descr="A:\aphelenchus.jpg"/>
          <p:cNvPicPr>
            <a:picLocks noChangeAspect="1" noChangeArrowheads="1"/>
          </p:cNvPicPr>
          <p:nvPr/>
        </p:nvPicPr>
        <p:blipFill>
          <a:blip r:embed="rId9" cstate="print"/>
          <a:srcRect/>
          <a:stretch>
            <a:fillRect/>
          </a:stretch>
        </p:blipFill>
        <p:spPr bwMode="auto">
          <a:xfrm>
            <a:off x="3200400" y="2743200"/>
            <a:ext cx="1447800" cy="858838"/>
          </a:xfrm>
          <a:prstGeom prst="rect">
            <a:avLst/>
          </a:prstGeom>
          <a:noFill/>
        </p:spPr>
      </p:pic>
      <p:pic>
        <p:nvPicPr>
          <p:cNvPr id="192584" name="Picture 1096" descr="A:\788.JPG"/>
          <p:cNvPicPr>
            <a:picLocks noChangeAspect="1" noChangeArrowheads="1"/>
          </p:cNvPicPr>
          <p:nvPr/>
        </p:nvPicPr>
        <p:blipFill>
          <a:blip r:embed="rId10" cstate="print"/>
          <a:srcRect/>
          <a:stretch>
            <a:fillRect/>
          </a:stretch>
        </p:blipFill>
        <p:spPr bwMode="auto">
          <a:xfrm>
            <a:off x="2743200" y="4876800"/>
            <a:ext cx="1219200" cy="744538"/>
          </a:xfrm>
          <a:prstGeom prst="rect">
            <a:avLst/>
          </a:prstGeom>
          <a:noFill/>
        </p:spPr>
      </p:pic>
      <p:pic>
        <p:nvPicPr>
          <p:cNvPr id="192587" name="Picture 1099" descr="A:\783.JPG"/>
          <p:cNvPicPr>
            <a:picLocks noChangeAspect="1" noChangeArrowheads="1"/>
          </p:cNvPicPr>
          <p:nvPr/>
        </p:nvPicPr>
        <p:blipFill>
          <a:blip r:embed="rId11" cstate="print"/>
          <a:srcRect/>
          <a:stretch>
            <a:fillRect/>
          </a:stretch>
        </p:blipFill>
        <p:spPr bwMode="auto">
          <a:xfrm>
            <a:off x="1447800" y="5562600"/>
            <a:ext cx="1122363" cy="823913"/>
          </a:xfrm>
          <a:prstGeom prst="rect">
            <a:avLst/>
          </a:prstGeom>
          <a:noFill/>
        </p:spPr>
      </p:pic>
      <p:sp>
        <p:nvSpPr>
          <p:cNvPr id="192588" name="Text Box 1100"/>
          <p:cNvSpPr txBox="1">
            <a:spLocks noChangeArrowheads="1"/>
          </p:cNvSpPr>
          <p:nvPr/>
        </p:nvSpPr>
        <p:spPr bwMode="auto">
          <a:xfrm>
            <a:off x="0" y="-2232"/>
            <a:ext cx="1350050" cy="461665"/>
          </a:xfrm>
          <a:prstGeom prst="rect">
            <a:avLst/>
          </a:prstGeom>
          <a:noFill/>
          <a:ln w="12700">
            <a:noFill/>
            <a:miter lim="800000"/>
            <a:headEnd/>
            <a:tailEnd/>
          </a:ln>
          <a:effectLst/>
        </p:spPr>
        <p:txBody>
          <a:bodyPr wrap="none" anchor="ctr">
            <a:spAutoFit/>
          </a:bodyPr>
          <a:lstStyle/>
          <a:p>
            <a:pPr algn="l"/>
            <a:r>
              <a:rPr lang="en-US" sz="2400" i="0" dirty="0" err="1" smtClean="0"/>
              <a:t>Recobro</a:t>
            </a:r>
            <a:endParaRPr lang="en-US" sz="2400" i="0" dirty="0">
              <a:latin typeface="Times New Roman" pitchFamily="18" charset="0"/>
            </a:endParaRPr>
          </a:p>
        </p:txBody>
      </p:sp>
      <p:pic>
        <p:nvPicPr>
          <p:cNvPr id="192589" name="Picture 1101" descr="C:\My Documents\My Pictures\Transfer\Tardigrade.jpg"/>
          <p:cNvPicPr>
            <a:picLocks noChangeAspect="1" noChangeArrowheads="1"/>
          </p:cNvPicPr>
          <p:nvPr/>
        </p:nvPicPr>
        <p:blipFill>
          <a:blip r:embed="rId12" cstate="print"/>
          <a:srcRect/>
          <a:stretch>
            <a:fillRect/>
          </a:stretch>
        </p:blipFill>
        <p:spPr bwMode="auto">
          <a:xfrm>
            <a:off x="3327400" y="985838"/>
            <a:ext cx="1325563" cy="862012"/>
          </a:xfrm>
          <a:prstGeom prst="rect">
            <a:avLst/>
          </a:prstGeom>
          <a:noFill/>
        </p:spPr>
      </p:pic>
      <p:pic>
        <p:nvPicPr>
          <p:cNvPr id="192590" name="Picture 1102"/>
          <p:cNvPicPr>
            <a:picLocks noChangeAspect="1" noChangeArrowheads="1"/>
          </p:cNvPicPr>
          <p:nvPr/>
        </p:nvPicPr>
        <p:blipFill>
          <a:blip r:embed="rId13" cstate="print"/>
          <a:srcRect/>
          <a:stretch>
            <a:fillRect/>
          </a:stretch>
        </p:blipFill>
        <p:spPr bwMode="auto">
          <a:xfrm>
            <a:off x="3536950" y="3582988"/>
            <a:ext cx="1039813" cy="1149350"/>
          </a:xfrm>
          <a:prstGeom prst="rect">
            <a:avLst/>
          </a:prstGeom>
          <a:noFill/>
          <a:ln w="12700">
            <a:noFill/>
            <a:miter lim="800000"/>
            <a:headEnd/>
            <a:tailEnd/>
          </a:ln>
          <a:effectLst/>
        </p:spPr>
      </p:pic>
      <p:pic>
        <p:nvPicPr>
          <p:cNvPr id="192586" name="Picture 1098" descr="A:\787.JPG"/>
          <p:cNvPicPr>
            <a:picLocks noChangeAspect="1" noChangeArrowheads="1"/>
          </p:cNvPicPr>
          <p:nvPr/>
        </p:nvPicPr>
        <p:blipFill>
          <a:blip r:embed="rId14" cstate="print"/>
          <a:srcRect/>
          <a:stretch>
            <a:fillRect/>
          </a:stretch>
        </p:blipFill>
        <p:spPr bwMode="auto">
          <a:xfrm>
            <a:off x="3276600" y="4191000"/>
            <a:ext cx="1566863" cy="804863"/>
          </a:xfrm>
          <a:prstGeom prst="rect">
            <a:avLst/>
          </a:prstGeom>
          <a:noFill/>
        </p:spPr>
      </p:pic>
      <p:pic>
        <p:nvPicPr>
          <p:cNvPr id="192585" name="Picture 1097" descr="A:\cruznema.JPG"/>
          <p:cNvPicPr>
            <a:picLocks noChangeAspect="1" noChangeArrowheads="1"/>
          </p:cNvPicPr>
          <p:nvPr/>
        </p:nvPicPr>
        <p:blipFill>
          <a:blip r:embed="rId15" cstate="print"/>
          <a:srcRect/>
          <a:stretch>
            <a:fillRect/>
          </a:stretch>
        </p:blipFill>
        <p:spPr bwMode="auto">
          <a:xfrm>
            <a:off x="3597275" y="4876800"/>
            <a:ext cx="1185863" cy="1981200"/>
          </a:xfrm>
          <a:prstGeom prst="rect">
            <a:avLst/>
          </a:prstGeom>
          <a:noFill/>
        </p:spPr>
      </p:pic>
      <p:graphicFrame>
        <p:nvGraphicFramePr>
          <p:cNvPr id="78850" name="Object 87"/>
          <p:cNvGraphicFramePr>
            <a:graphicFrameLocks noChangeAspect="1"/>
          </p:cNvGraphicFramePr>
          <p:nvPr/>
        </p:nvGraphicFramePr>
        <p:xfrm>
          <a:off x="76200" y="3048000"/>
          <a:ext cx="660400" cy="738188"/>
        </p:xfrm>
        <a:graphic>
          <a:graphicData uri="http://schemas.openxmlformats.org/presentationml/2006/ole">
            <mc:AlternateContent xmlns:mc="http://schemas.openxmlformats.org/markup-compatibility/2006">
              <mc:Choice xmlns:v="urn:schemas-microsoft-com:vml" Requires="v">
                <p:oleObj spid="_x0000_s78871" name="Clip" r:id="rId16" imgW="1493215" imgH="1686154" progId="">
                  <p:embed/>
                </p:oleObj>
              </mc:Choice>
              <mc:Fallback>
                <p:oleObj name="Clip" r:id="rId16" imgW="1493215" imgH="1686154" progId="">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Oval 1026"/>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67" name="Oval 1027"/>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68" name="Oval 1028"/>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69" name="Oval 1029"/>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0" name="Oval 1030"/>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1" name="Oval 1031"/>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2" name="Oval 1032"/>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3" name="Oval 1033"/>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4" name="Oval 1034"/>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5" name="Oval 1035"/>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6" name="Oval 1036"/>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7" name="Oval 1037"/>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8" name="Oval 1038"/>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79" name="Oval 1039"/>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80" name="Line 1040"/>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0481" name="Line 1041"/>
          <p:cNvSpPr>
            <a:spLocks noChangeShapeType="1"/>
          </p:cNvSpPr>
          <p:nvPr/>
        </p:nvSpPr>
        <p:spPr bwMode="auto">
          <a:xfrm flipH="1" flipV="1">
            <a:off x="1193800" y="3556000"/>
            <a:ext cx="1022350" cy="155575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0482" name="Line 1042"/>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0483" name="Line 1043"/>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0484" name="Oval 1044"/>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85" name="Oval 1045"/>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86" name="Oval 1046"/>
          <p:cNvSpPr>
            <a:spLocks noChangeArrowheads="1"/>
          </p:cNvSpPr>
          <p:nvPr/>
        </p:nvSpPr>
        <p:spPr bwMode="auto">
          <a:xfrm>
            <a:off x="2159000" y="51498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90487" name="Line 1047"/>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88" name="Line 1048"/>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89" name="Line 1049"/>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0" name="Line 1050"/>
          <p:cNvSpPr>
            <a:spLocks noChangeShapeType="1"/>
          </p:cNvSpPr>
          <p:nvPr/>
        </p:nvSpPr>
        <p:spPr bwMode="auto">
          <a:xfrm flipV="1">
            <a:off x="2520950" y="4394200"/>
            <a:ext cx="1339850" cy="793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1" name="Line 1051"/>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0492" name="Line 1052"/>
          <p:cNvSpPr>
            <a:spLocks noChangeShapeType="1"/>
          </p:cNvSpPr>
          <p:nvPr/>
        </p:nvSpPr>
        <p:spPr bwMode="auto">
          <a:xfrm>
            <a:off x="2501900" y="249555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3" name="Line 1053"/>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4" name="Line 1054"/>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5" name="Line 1055"/>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6" name="Line 1056"/>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7" name="Line 1057"/>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8" name="Line 1058"/>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499" name="Line 1059"/>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0" name="Line 1060"/>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1" name="Line 1061"/>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2" name="Line 1062"/>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3" name="Line 1063"/>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4" name="Line 1064"/>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5" name="Line 1065"/>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6" name="Line 1066"/>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7" name="Line 1067"/>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8" name="Line 1068"/>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09" name="Line 1069"/>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10" name="Line 1070"/>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11" name="Line 1071"/>
          <p:cNvSpPr>
            <a:spLocks noChangeShapeType="1"/>
          </p:cNvSpPr>
          <p:nvPr/>
        </p:nvSpPr>
        <p:spPr bwMode="auto">
          <a:xfrm flipH="1">
            <a:off x="2432050" y="1682750"/>
            <a:ext cx="319405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90512" name="Line 1072"/>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90513" name="Arc 1073"/>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90514" name="Arc 1074"/>
          <p:cNvSpPr>
            <a:spLocks/>
          </p:cNvSpPr>
          <p:nvPr/>
        </p:nvSpPr>
        <p:spPr bwMode="auto">
          <a:xfrm rot="10800000">
            <a:off x="1065213" y="366553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90515" name="Arc 1075"/>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90516" name="Arc 1076"/>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90517" name="Arc 1077"/>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90518" name="Line 1078"/>
          <p:cNvSpPr>
            <a:spLocks noChangeShapeType="1"/>
          </p:cNvSpPr>
          <p:nvPr/>
        </p:nvSpPr>
        <p:spPr bwMode="auto">
          <a:xfrm flipH="1" flipV="1">
            <a:off x="2209800" y="1104900"/>
            <a:ext cx="1701800" cy="387350"/>
          </a:xfrm>
          <a:prstGeom prst="line">
            <a:avLst/>
          </a:prstGeom>
          <a:noFill/>
          <a:ln w="50800">
            <a:solidFill>
              <a:schemeClr val="tx1"/>
            </a:solidFill>
            <a:round/>
            <a:headEnd/>
            <a:tailEnd/>
          </a:ln>
          <a:effectLst/>
        </p:spPr>
        <p:txBody>
          <a:bodyPr wrap="none" anchor="ctr"/>
          <a:lstStyle/>
          <a:p>
            <a:endParaRPr lang="en-US"/>
          </a:p>
        </p:txBody>
      </p:sp>
      <p:sp>
        <p:nvSpPr>
          <p:cNvPr id="190519" name="Line 1079"/>
          <p:cNvSpPr>
            <a:spLocks noChangeShapeType="1"/>
          </p:cNvSpPr>
          <p:nvPr/>
        </p:nvSpPr>
        <p:spPr bwMode="auto">
          <a:xfrm flipH="1" flipV="1">
            <a:off x="2197100" y="787400"/>
            <a:ext cx="3587750" cy="730250"/>
          </a:xfrm>
          <a:prstGeom prst="line">
            <a:avLst/>
          </a:prstGeom>
          <a:noFill/>
          <a:ln w="25400">
            <a:solidFill>
              <a:schemeClr val="tx1"/>
            </a:solidFill>
            <a:round/>
            <a:headEnd/>
            <a:tailEnd/>
          </a:ln>
          <a:effectLst/>
        </p:spPr>
        <p:txBody>
          <a:bodyPr wrap="none" anchor="ctr"/>
          <a:lstStyle/>
          <a:p>
            <a:endParaRPr lang="en-US"/>
          </a:p>
        </p:txBody>
      </p:sp>
      <p:sp>
        <p:nvSpPr>
          <p:cNvPr id="190520" name="Arc 1080"/>
          <p:cNvSpPr>
            <a:spLocks/>
          </p:cNvSpPr>
          <p:nvPr/>
        </p:nvSpPr>
        <p:spPr bwMode="auto">
          <a:xfrm>
            <a:off x="219075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190521" name="Arc 1081"/>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90522" name="Line 1082"/>
          <p:cNvSpPr>
            <a:spLocks noChangeShapeType="1"/>
          </p:cNvSpPr>
          <p:nvPr/>
        </p:nvSpPr>
        <p:spPr bwMode="auto">
          <a:xfrm flipH="1">
            <a:off x="2184400" y="5340350"/>
            <a:ext cx="1746250" cy="425450"/>
          </a:xfrm>
          <a:prstGeom prst="line">
            <a:avLst/>
          </a:prstGeom>
          <a:noFill/>
          <a:ln w="50800">
            <a:solidFill>
              <a:schemeClr val="tx1"/>
            </a:solidFill>
            <a:round/>
            <a:headEnd/>
            <a:tailEnd/>
          </a:ln>
          <a:effectLst/>
        </p:spPr>
        <p:txBody>
          <a:bodyPr wrap="none" anchor="ctr"/>
          <a:lstStyle/>
          <a:p>
            <a:endParaRPr lang="en-US"/>
          </a:p>
        </p:txBody>
      </p:sp>
      <p:sp>
        <p:nvSpPr>
          <p:cNvPr id="190523" name="Arc 1083"/>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90524" name="Arc 1084"/>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sp>
        <p:nvSpPr>
          <p:cNvPr id="190525" name="Arc 1085"/>
          <p:cNvSpPr>
            <a:spLocks/>
          </p:cNvSpPr>
          <p:nvPr/>
        </p:nvSpPr>
        <p:spPr bwMode="auto">
          <a:xfrm rot="10897290">
            <a:off x="876300" y="38623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90526" name="Arc 1086"/>
          <p:cNvSpPr>
            <a:spLocks/>
          </p:cNvSpPr>
          <p:nvPr/>
        </p:nvSpPr>
        <p:spPr bwMode="auto">
          <a:xfrm rot="10891418">
            <a:off x="2254250" y="4562475"/>
            <a:ext cx="5521325" cy="1816100"/>
          </a:xfrm>
          <a:custGeom>
            <a:avLst/>
            <a:gdLst>
              <a:gd name="G0" fmla="+- 21600 0 0"/>
              <a:gd name="G1" fmla="+- 21600 0 0"/>
              <a:gd name="G2" fmla="+- 21600 0 0"/>
              <a:gd name="T0" fmla="*/ 0 w 21782"/>
              <a:gd name="T1" fmla="*/ 21600 h 21600"/>
              <a:gd name="T2" fmla="*/ 21782 w 21782"/>
              <a:gd name="T3" fmla="*/ 1 h 21600"/>
              <a:gd name="T4" fmla="*/ 21600 w 21782"/>
              <a:gd name="T5" fmla="*/ 21600 h 21600"/>
            </a:gdLst>
            <a:ahLst/>
            <a:cxnLst>
              <a:cxn ang="0">
                <a:pos x="T0" y="T1"/>
              </a:cxn>
              <a:cxn ang="0">
                <a:pos x="T2" y="T3"/>
              </a:cxn>
              <a:cxn ang="0">
                <a:pos x="T4" y="T5"/>
              </a:cxn>
            </a:cxnLst>
            <a:rect l="0" t="0" r="r" b="b"/>
            <a:pathLst>
              <a:path w="21782" h="21600" fill="none" extrusionOk="0">
                <a:moveTo>
                  <a:pt x="0" y="21600"/>
                </a:moveTo>
                <a:cubicBezTo>
                  <a:pt x="0" y="9670"/>
                  <a:pt x="9670" y="0"/>
                  <a:pt x="21600" y="0"/>
                </a:cubicBezTo>
                <a:cubicBezTo>
                  <a:pt x="21660" y="0"/>
                  <a:pt x="21721" y="0"/>
                  <a:pt x="21782" y="0"/>
                </a:cubicBezTo>
              </a:path>
              <a:path w="21782" h="21600" stroke="0" extrusionOk="0">
                <a:moveTo>
                  <a:pt x="0" y="21600"/>
                </a:moveTo>
                <a:cubicBezTo>
                  <a:pt x="0" y="9670"/>
                  <a:pt x="9670" y="0"/>
                  <a:pt x="21600" y="0"/>
                </a:cubicBezTo>
                <a:cubicBezTo>
                  <a:pt x="21660" y="0"/>
                  <a:pt x="21721" y="0"/>
                  <a:pt x="21782" y="0"/>
                </a:cubicBezTo>
                <a:lnTo>
                  <a:pt x="21600" y="21600"/>
                </a:lnTo>
                <a:close/>
              </a:path>
            </a:pathLst>
          </a:custGeom>
          <a:noFill/>
          <a:ln w="25400" cap="rnd">
            <a:solidFill>
              <a:schemeClr val="tx1"/>
            </a:solidFill>
            <a:round/>
            <a:headEnd/>
            <a:tailEnd/>
          </a:ln>
          <a:effectLst/>
        </p:spPr>
        <p:txBody>
          <a:bodyPr wrap="none" anchor="ctr"/>
          <a:lstStyle/>
          <a:p>
            <a:endParaRPr lang="en-US"/>
          </a:p>
        </p:txBody>
      </p:sp>
      <p:sp>
        <p:nvSpPr>
          <p:cNvPr id="190527" name="AutoShape 1087"/>
          <p:cNvSpPr>
            <a:spLocks noChangeArrowheads="1"/>
          </p:cNvSpPr>
          <p:nvPr/>
        </p:nvSpPr>
        <p:spPr bwMode="auto">
          <a:xfrm>
            <a:off x="728663" y="3121025"/>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pic>
        <p:nvPicPr>
          <p:cNvPr id="190528" name="Picture 1088" descr="A:\images\Slide_2.jpg"/>
          <p:cNvPicPr>
            <a:picLocks noChangeAspect="1" noChangeArrowheads="1"/>
          </p:cNvPicPr>
          <p:nvPr/>
        </p:nvPicPr>
        <p:blipFill>
          <a:blip r:embed="rId4" cstate="print"/>
          <a:srcRect l="-23" r="885" b="893"/>
          <a:stretch>
            <a:fillRect/>
          </a:stretch>
        </p:blipFill>
        <p:spPr bwMode="auto">
          <a:xfrm>
            <a:off x="1600200" y="838200"/>
            <a:ext cx="1239838" cy="1295400"/>
          </a:xfrm>
          <a:prstGeom prst="rect">
            <a:avLst/>
          </a:prstGeom>
          <a:noFill/>
        </p:spPr>
      </p:pic>
      <p:pic>
        <p:nvPicPr>
          <p:cNvPr id="190530" name="Picture 1090" descr="A:\782.JPG"/>
          <p:cNvPicPr>
            <a:picLocks noChangeAspect="1" noChangeArrowheads="1"/>
          </p:cNvPicPr>
          <p:nvPr/>
        </p:nvPicPr>
        <p:blipFill>
          <a:blip r:embed="rId5" cstate="print"/>
          <a:srcRect/>
          <a:stretch>
            <a:fillRect/>
          </a:stretch>
        </p:blipFill>
        <p:spPr bwMode="auto">
          <a:xfrm>
            <a:off x="1752600" y="3886200"/>
            <a:ext cx="1143000" cy="1981200"/>
          </a:xfrm>
          <a:prstGeom prst="rect">
            <a:avLst/>
          </a:prstGeom>
          <a:noFill/>
        </p:spPr>
      </p:pic>
      <p:pic>
        <p:nvPicPr>
          <p:cNvPr id="190531" name="Picture 1091" descr="A:\785.JPG"/>
          <p:cNvPicPr>
            <a:picLocks noChangeAspect="1" noChangeArrowheads="1"/>
          </p:cNvPicPr>
          <p:nvPr/>
        </p:nvPicPr>
        <p:blipFill>
          <a:blip r:embed="rId6" cstate="print"/>
          <a:srcRect/>
          <a:stretch>
            <a:fillRect/>
          </a:stretch>
        </p:blipFill>
        <p:spPr bwMode="auto">
          <a:xfrm>
            <a:off x="1752600" y="2895600"/>
            <a:ext cx="1309688" cy="922338"/>
          </a:xfrm>
          <a:prstGeom prst="rect">
            <a:avLst/>
          </a:prstGeom>
          <a:noFill/>
        </p:spPr>
      </p:pic>
      <p:pic>
        <p:nvPicPr>
          <p:cNvPr id="190532" name="Picture 1092" descr="A:\784.JPG"/>
          <p:cNvPicPr>
            <a:picLocks noChangeAspect="1" noChangeArrowheads="1"/>
          </p:cNvPicPr>
          <p:nvPr/>
        </p:nvPicPr>
        <p:blipFill>
          <a:blip r:embed="rId7" cstate="print"/>
          <a:srcRect/>
          <a:stretch>
            <a:fillRect/>
          </a:stretch>
        </p:blipFill>
        <p:spPr bwMode="auto">
          <a:xfrm>
            <a:off x="1752600" y="2209800"/>
            <a:ext cx="1085850" cy="819150"/>
          </a:xfrm>
          <a:prstGeom prst="rect">
            <a:avLst/>
          </a:prstGeom>
          <a:noFill/>
        </p:spPr>
      </p:pic>
      <p:pic>
        <p:nvPicPr>
          <p:cNvPr id="190533" name="Picture 1093" descr="A:\spring4.jpg"/>
          <p:cNvPicPr>
            <a:picLocks noChangeAspect="1" noChangeArrowheads="1"/>
          </p:cNvPicPr>
          <p:nvPr/>
        </p:nvPicPr>
        <p:blipFill>
          <a:blip r:embed="rId8" cstate="print"/>
          <a:srcRect/>
          <a:stretch>
            <a:fillRect/>
          </a:stretch>
        </p:blipFill>
        <p:spPr bwMode="auto">
          <a:xfrm>
            <a:off x="3352800" y="1828800"/>
            <a:ext cx="1447800" cy="1042988"/>
          </a:xfrm>
          <a:prstGeom prst="rect">
            <a:avLst/>
          </a:prstGeom>
          <a:noFill/>
        </p:spPr>
      </p:pic>
      <p:pic>
        <p:nvPicPr>
          <p:cNvPr id="190535" name="Picture 1095" descr="A:\795.JPG"/>
          <p:cNvPicPr>
            <a:picLocks noChangeAspect="1" noChangeArrowheads="1"/>
          </p:cNvPicPr>
          <p:nvPr/>
        </p:nvPicPr>
        <p:blipFill>
          <a:blip r:embed="rId9" cstate="print"/>
          <a:srcRect/>
          <a:stretch>
            <a:fillRect/>
          </a:stretch>
        </p:blipFill>
        <p:spPr bwMode="auto">
          <a:xfrm>
            <a:off x="4953000" y="1981200"/>
            <a:ext cx="1600200" cy="1412875"/>
          </a:xfrm>
          <a:prstGeom prst="rect">
            <a:avLst/>
          </a:prstGeom>
          <a:noFill/>
        </p:spPr>
      </p:pic>
      <p:pic>
        <p:nvPicPr>
          <p:cNvPr id="190536" name="Picture 1096" descr="A:\831.JPG"/>
          <p:cNvPicPr>
            <a:picLocks noChangeAspect="1" noChangeArrowheads="1"/>
          </p:cNvPicPr>
          <p:nvPr/>
        </p:nvPicPr>
        <p:blipFill>
          <a:blip r:embed="rId10" cstate="print"/>
          <a:srcRect/>
          <a:stretch>
            <a:fillRect/>
          </a:stretch>
        </p:blipFill>
        <p:spPr bwMode="auto">
          <a:xfrm>
            <a:off x="4876800" y="935038"/>
            <a:ext cx="1666875" cy="1139825"/>
          </a:xfrm>
          <a:prstGeom prst="rect">
            <a:avLst/>
          </a:prstGeom>
          <a:noFill/>
        </p:spPr>
      </p:pic>
      <p:pic>
        <p:nvPicPr>
          <p:cNvPr id="190537" name="Picture 1097" descr="A:\mononchus.JPG"/>
          <p:cNvPicPr>
            <a:picLocks noChangeAspect="1" noChangeArrowheads="1"/>
          </p:cNvPicPr>
          <p:nvPr/>
        </p:nvPicPr>
        <p:blipFill>
          <a:blip r:embed="rId11" cstate="print"/>
          <a:srcRect/>
          <a:stretch>
            <a:fillRect/>
          </a:stretch>
        </p:blipFill>
        <p:spPr bwMode="auto">
          <a:xfrm>
            <a:off x="5411788" y="3200400"/>
            <a:ext cx="1208087" cy="1828800"/>
          </a:xfrm>
          <a:prstGeom prst="rect">
            <a:avLst/>
          </a:prstGeom>
          <a:noFill/>
        </p:spPr>
      </p:pic>
      <p:pic>
        <p:nvPicPr>
          <p:cNvPr id="190538" name="Picture 1098" descr="A:\aphelenchus.jpg"/>
          <p:cNvPicPr>
            <a:picLocks noChangeAspect="1" noChangeArrowheads="1"/>
          </p:cNvPicPr>
          <p:nvPr/>
        </p:nvPicPr>
        <p:blipFill>
          <a:blip r:embed="rId12" cstate="print"/>
          <a:srcRect/>
          <a:stretch>
            <a:fillRect/>
          </a:stretch>
        </p:blipFill>
        <p:spPr bwMode="auto">
          <a:xfrm>
            <a:off x="3200400" y="2743200"/>
            <a:ext cx="1447800" cy="858838"/>
          </a:xfrm>
          <a:prstGeom prst="rect">
            <a:avLst/>
          </a:prstGeom>
          <a:noFill/>
        </p:spPr>
      </p:pic>
      <p:pic>
        <p:nvPicPr>
          <p:cNvPr id="190539" name="Picture 1099" descr="A:\788.JPG"/>
          <p:cNvPicPr>
            <a:picLocks noChangeAspect="1" noChangeArrowheads="1"/>
          </p:cNvPicPr>
          <p:nvPr/>
        </p:nvPicPr>
        <p:blipFill>
          <a:blip r:embed="rId13" cstate="print"/>
          <a:srcRect/>
          <a:stretch>
            <a:fillRect/>
          </a:stretch>
        </p:blipFill>
        <p:spPr bwMode="auto">
          <a:xfrm>
            <a:off x="2971800" y="4876800"/>
            <a:ext cx="1219200" cy="744538"/>
          </a:xfrm>
          <a:prstGeom prst="rect">
            <a:avLst/>
          </a:prstGeom>
          <a:noFill/>
        </p:spPr>
      </p:pic>
      <p:pic>
        <p:nvPicPr>
          <p:cNvPr id="190542" name="Picture 1102" descr="A:\783.JPG"/>
          <p:cNvPicPr>
            <a:picLocks noChangeAspect="1" noChangeArrowheads="1"/>
          </p:cNvPicPr>
          <p:nvPr/>
        </p:nvPicPr>
        <p:blipFill>
          <a:blip r:embed="rId14" cstate="print"/>
          <a:srcRect/>
          <a:stretch>
            <a:fillRect/>
          </a:stretch>
        </p:blipFill>
        <p:spPr bwMode="auto">
          <a:xfrm>
            <a:off x="1447800" y="5562600"/>
            <a:ext cx="1122363" cy="823913"/>
          </a:xfrm>
          <a:prstGeom prst="rect">
            <a:avLst/>
          </a:prstGeom>
          <a:noFill/>
        </p:spPr>
      </p:pic>
      <p:sp>
        <p:nvSpPr>
          <p:cNvPr id="190543" name="Text Box 1103"/>
          <p:cNvSpPr txBox="1">
            <a:spLocks noChangeArrowheads="1"/>
          </p:cNvSpPr>
          <p:nvPr/>
        </p:nvSpPr>
        <p:spPr bwMode="auto">
          <a:xfrm>
            <a:off x="0" y="-2232"/>
            <a:ext cx="1383712" cy="461665"/>
          </a:xfrm>
          <a:prstGeom prst="rect">
            <a:avLst/>
          </a:prstGeom>
          <a:noFill/>
          <a:ln w="12700">
            <a:noFill/>
            <a:miter lim="800000"/>
            <a:headEnd/>
            <a:tailEnd/>
          </a:ln>
          <a:effectLst/>
        </p:spPr>
        <p:txBody>
          <a:bodyPr wrap="none" anchor="ctr">
            <a:spAutoFit/>
          </a:bodyPr>
          <a:lstStyle/>
          <a:p>
            <a:pPr algn="l"/>
            <a:r>
              <a:rPr lang="en-US" sz="2400" i="0" dirty="0" err="1" smtClean="0"/>
              <a:t>Madurez</a:t>
            </a:r>
            <a:endParaRPr lang="en-US" sz="2400" i="0" dirty="0">
              <a:latin typeface="Times New Roman" pitchFamily="18" charset="0"/>
            </a:endParaRPr>
          </a:p>
        </p:txBody>
      </p:sp>
      <p:pic>
        <p:nvPicPr>
          <p:cNvPr id="190544" name="Picture 1104" descr="C:\My Documents\My Pictures\Transfer\Tardigrade.jpg"/>
          <p:cNvPicPr>
            <a:picLocks noChangeAspect="1" noChangeArrowheads="1"/>
          </p:cNvPicPr>
          <p:nvPr/>
        </p:nvPicPr>
        <p:blipFill>
          <a:blip r:embed="rId15" cstate="print"/>
          <a:srcRect/>
          <a:stretch>
            <a:fillRect/>
          </a:stretch>
        </p:blipFill>
        <p:spPr bwMode="auto">
          <a:xfrm>
            <a:off x="3327400" y="985838"/>
            <a:ext cx="1325563" cy="862012"/>
          </a:xfrm>
          <a:prstGeom prst="rect">
            <a:avLst/>
          </a:prstGeom>
          <a:noFill/>
        </p:spPr>
      </p:pic>
      <p:pic>
        <p:nvPicPr>
          <p:cNvPr id="190545" name="Picture 1105"/>
          <p:cNvPicPr>
            <a:picLocks noChangeAspect="1" noChangeArrowheads="1"/>
          </p:cNvPicPr>
          <p:nvPr/>
        </p:nvPicPr>
        <p:blipFill>
          <a:blip r:embed="rId16" cstate="print"/>
          <a:srcRect/>
          <a:stretch>
            <a:fillRect/>
          </a:stretch>
        </p:blipFill>
        <p:spPr bwMode="auto">
          <a:xfrm>
            <a:off x="3536950" y="3582988"/>
            <a:ext cx="1039813" cy="1149350"/>
          </a:xfrm>
          <a:prstGeom prst="rect">
            <a:avLst/>
          </a:prstGeom>
          <a:noFill/>
          <a:ln w="12700">
            <a:noFill/>
            <a:miter lim="800000"/>
            <a:headEnd/>
            <a:tailEnd/>
          </a:ln>
          <a:effectLst/>
        </p:spPr>
      </p:pic>
      <p:pic>
        <p:nvPicPr>
          <p:cNvPr id="190541" name="Picture 1101" descr="A:\787.JPG"/>
          <p:cNvPicPr>
            <a:picLocks noChangeAspect="1" noChangeArrowheads="1"/>
          </p:cNvPicPr>
          <p:nvPr/>
        </p:nvPicPr>
        <p:blipFill>
          <a:blip r:embed="rId17" cstate="print"/>
          <a:srcRect/>
          <a:stretch>
            <a:fillRect/>
          </a:stretch>
        </p:blipFill>
        <p:spPr bwMode="auto">
          <a:xfrm>
            <a:off x="3124200" y="4376738"/>
            <a:ext cx="1566863" cy="804862"/>
          </a:xfrm>
          <a:prstGeom prst="rect">
            <a:avLst/>
          </a:prstGeom>
          <a:noFill/>
        </p:spPr>
      </p:pic>
      <p:pic>
        <p:nvPicPr>
          <p:cNvPr id="190540" name="Picture 1100" descr="A:\cruznema.JPG"/>
          <p:cNvPicPr>
            <a:picLocks noChangeAspect="1" noChangeArrowheads="1"/>
          </p:cNvPicPr>
          <p:nvPr/>
        </p:nvPicPr>
        <p:blipFill>
          <a:blip r:embed="rId18" cstate="print"/>
          <a:srcRect/>
          <a:stretch>
            <a:fillRect/>
          </a:stretch>
        </p:blipFill>
        <p:spPr bwMode="auto">
          <a:xfrm>
            <a:off x="4191000" y="5105400"/>
            <a:ext cx="684213" cy="1141413"/>
          </a:xfrm>
          <a:prstGeom prst="rect">
            <a:avLst/>
          </a:prstGeom>
          <a:noFill/>
        </p:spPr>
      </p:pic>
      <p:graphicFrame>
        <p:nvGraphicFramePr>
          <p:cNvPr id="79874" name="Object 87"/>
          <p:cNvGraphicFramePr>
            <a:graphicFrameLocks noChangeAspect="1"/>
          </p:cNvGraphicFramePr>
          <p:nvPr/>
        </p:nvGraphicFramePr>
        <p:xfrm>
          <a:off x="76200" y="3048000"/>
          <a:ext cx="660400" cy="738188"/>
        </p:xfrm>
        <a:graphic>
          <a:graphicData uri="http://schemas.openxmlformats.org/presentationml/2006/ole">
            <mc:AlternateContent xmlns:mc="http://schemas.openxmlformats.org/markup-compatibility/2006">
              <mc:Choice xmlns:v="urn:schemas-microsoft-com:vml" Requires="v">
                <p:oleObj spid="_x0000_s79895" name="Clip" r:id="rId19" imgW="1493215" imgH="1686154" progId="">
                  <p:embed/>
                </p:oleObj>
              </mc:Choice>
              <mc:Fallback>
                <p:oleObj name="Clip" r:id="rId19" imgW="1493215" imgH="1686154" progId="">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Oval 1026"/>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19" name="Oval 1027"/>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0" name="Oval 1028"/>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1" name="Oval 1029"/>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2" name="Oval 1030"/>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3" name="Oval 1031"/>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4" name="Oval 1032"/>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5" name="Oval 1033"/>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6" name="Oval 1034"/>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7" name="Oval 1035"/>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8" name="Oval 1036"/>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29" name="Oval 1037"/>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30" name="Oval 1038"/>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31" name="Oval 1039"/>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32" name="Line 1040"/>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8433" name="Line 1041"/>
          <p:cNvSpPr>
            <a:spLocks noChangeShapeType="1"/>
          </p:cNvSpPr>
          <p:nvPr/>
        </p:nvSpPr>
        <p:spPr bwMode="auto">
          <a:xfrm flipH="1" flipV="1">
            <a:off x="1193800" y="3556000"/>
            <a:ext cx="1022350" cy="155575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8434" name="Line 1042"/>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8435" name="Line 1043"/>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8436" name="Oval 1044"/>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37" name="Oval 1045"/>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38" name="Oval 1046"/>
          <p:cNvSpPr>
            <a:spLocks noChangeArrowheads="1"/>
          </p:cNvSpPr>
          <p:nvPr/>
        </p:nvSpPr>
        <p:spPr bwMode="auto">
          <a:xfrm>
            <a:off x="2159000" y="51498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8439" name="Line 1047"/>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0" name="Line 1048"/>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1" name="Line 1049"/>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2" name="Line 1050"/>
          <p:cNvSpPr>
            <a:spLocks noChangeShapeType="1"/>
          </p:cNvSpPr>
          <p:nvPr/>
        </p:nvSpPr>
        <p:spPr bwMode="auto">
          <a:xfrm flipV="1">
            <a:off x="2520950" y="4394200"/>
            <a:ext cx="1339850" cy="793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3" name="Line 1051"/>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8444" name="Line 1052"/>
          <p:cNvSpPr>
            <a:spLocks noChangeShapeType="1"/>
          </p:cNvSpPr>
          <p:nvPr/>
        </p:nvSpPr>
        <p:spPr bwMode="auto">
          <a:xfrm>
            <a:off x="2501900" y="249555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5" name="Line 1053"/>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6" name="Line 1054"/>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7" name="Line 1055"/>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8" name="Line 1056"/>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49" name="Line 1057"/>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0" name="Line 1058"/>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1" name="Line 1059"/>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2" name="Line 1060"/>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3" name="Line 1061"/>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4" name="Line 1062"/>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5" name="Line 1063"/>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6" name="Line 1064"/>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7" name="Line 1065"/>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8" name="Line 1066"/>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59" name="Line 1067"/>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60" name="Line 1068"/>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61" name="Line 1069"/>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62" name="Line 1070"/>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63" name="Line 1071"/>
          <p:cNvSpPr>
            <a:spLocks noChangeShapeType="1"/>
          </p:cNvSpPr>
          <p:nvPr/>
        </p:nvSpPr>
        <p:spPr bwMode="auto">
          <a:xfrm flipH="1">
            <a:off x="2432050" y="1682750"/>
            <a:ext cx="319405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8464" name="Line 1072"/>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8465" name="Arc 1073"/>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88466" name="Arc 1074"/>
          <p:cNvSpPr>
            <a:spLocks/>
          </p:cNvSpPr>
          <p:nvPr/>
        </p:nvSpPr>
        <p:spPr bwMode="auto">
          <a:xfrm rot="10800000">
            <a:off x="1065213" y="366553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88467" name="Arc 1075"/>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88468" name="Arc 1076"/>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88469" name="Arc 1077"/>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88470" name="Line 1078"/>
          <p:cNvSpPr>
            <a:spLocks noChangeShapeType="1"/>
          </p:cNvSpPr>
          <p:nvPr/>
        </p:nvSpPr>
        <p:spPr bwMode="auto">
          <a:xfrm flipH="1" flipV="1">
            <a:off x="2209800" y="1104900"/>
            <a:ext cx="1701800" cy="387350"/>
          </a:xfrm>
          <a:prstGeom prst="line">
            <a:avLst/>
          </a:prstGeom>
          <a:noFill/>
          <a:ln w="50800">
            <a:solidFill>
              <a:schemeClr val="tx1"/>
            </a:solidFill>
            <a:round/>
            <a:headEnd/>
            <a:tailEnd/>
          </a:ln>
          <a:effectLst/>
        </p:spPr>
        <p:txBody>
          <a:bodyPr wrap="none" anchor="ctr"/>
          <a:lstStyle/>
          <a:p>
            <a:endParaRPr lang="en-US"/>
          </a:p>
        </p:txBody>
      </p:sp>
      <p:sp>
        <p:nvSpPr>
          <p:cNvPr id="188471" name="Line 1079"/>
          <p:cNvSpPr>
            <a:spLocks noChangeShapeType="1"/>
          </p:cNvSpPr>
          <p:nvPr/>
        </p:nvSpPr>
        <p:spPr bwMode="auto">
          <a:xfrm flipH="1" flipV="1">
            <a:off x="2197100" y="787400"/>
            <a:ext cx="3587750" cy="730250"/>
          </a:xfrm>
          <a:prstGeom prst="line">
            <a:avLst/>
          </a:prstGeom>
          <a:noFill/>
          <a:ln w="25400">
            <a:solidFill>
              <a:schemeClr val="tx1"/>
            </a:solidFill>
            <a:round/>
            <a:headEnd/>
            <a:tailEnd/>
          </a:ln>
          <a:effectLst/>
        </p:spPr>
        <p:txBody>
          <a:bodyPr wrap="none" anchor="ctr"/>
          <a:lstStyle/>
          <a:p>
            <a:endParaRPr lang="en-US"/>
          </a:p>
        </p:txBody>
      </p:sp>
      <p:sp>
        <p:nvSpPr>
          <p:cNvPr id="188472" name="Arc 1080"/>
          <p:cNvSpPr>
            <a:spLocks/>
          </p:cNvSpPr>
          <p:nvPr/>
        </p:nvSpPr>
        <p:spPr bwMode="auto">
          <a:xfrm>
            <a:off x="219075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188473" name="Arc 1081"/>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88474" name="Line 1082"/>
          <p:cNvSpPr>
            <a:spLocks noChangeShapeType="1"/>
          </p:cNvSpPr>
          <p:nvPr/>
        </p:nvSpPr>
        <p:spPr bwMode="auto">
          <a:xfrm flipH="1">
            <a:off x="2184400" y="5340350"/>
            <a:ext cx="1746250" cy="425450"/>
          </a:xfrm>
          <a:prstGeom prst="line">
            <a:avLst/>
          </a:prstGeom>
          <a:noFill/>
          <a:ln w="50800">
            <a:solidFill>
              <a:schemeClr val="tx1"/>
            </a:solidFill>
            <a:round/>
            <a:headEnd/>
            <a:tailEnd/>
          </a:ln>
          <a:effectLst/>
        </p:spPr>
        <p:txBody>
          <a:bodyPr wrap="none" anchor="ctr"/>
          <a:lstStyle/>
          <a:p>
            <a:endParaRPr lang="en-US"/>
          </a:p>
        </p:txBody>
      </p:sp>
      <p:sp>
        <p:nvSpPr>
          <p:cNvPr id="188475" name="Arc 1083"/>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88476" name="Arc 1084"/>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sp>
        <p:nvSpPr>
          <p:cNvPr id="188477" name="Arc 1085"/>
          <p:cNvSpPr>
            <a:spLocks/>
          </p:cNvSpPr>
          <p:nvPr/>
        </p:nvSpPr>
        <p:spPr bwMode="auto">
          <a:xfrm rot="10897290">
            <a:off x="876300" y="38623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88478" name="Arc 1086"/>
          <p:cNvSpPr>
            <a:spLocks/>
          </p:cNvSpPr>
          <p:nvPr/>
        </p:nvSpPr>
        <p:spPr bwMode="auto">
          <a:xfrm rot="10891418">
            <a:off x="2254250" y="4562475"/>
            <a:ext cx="5521325" cy="1816100"/>
          </a:xfrm>
          <a:custGeom>
            <a:avLst/>
            <a:gdLst>
              <a:gd name="G0" fmla="+- 21600 0 0"/>
              <a:gd name="G1" fmla="+- 21600 0 0"/>
              <a:gd name="G2" fmla="+- 21600 0 0"/>
              <a:gd name="T0" fmla="*/ 0 w 21782"/>
              <a:gd name="T1" fmla="*/ 21600 h 21600"/>
              <a:gd name="T2" fmla="*/ 21782 w 21782"/>
              <a:gd name="T3" fmla="*/ 1 h 21600"/>
              <a:gd name="T4" fmla="*/ 21600 w 21782"/>
              <a:gd name="T5" fmla="*/ 21600 h 21600"/>
            </a:gdLst>
            <a:ahLst/>
            <a:cxnLst>
              <a:cxn ang="0">
                <a:pos x="T0" y="T1"/>
              </a:cxn>
              <a:cxn ang="0">
                <a:pos x="T2" y="T3"/>
              </a:cxn>
              <a:cxn ang="0">
                <a:pos x="T4" y="T5"/>
              </a:cxn>
            </a:cxnLst>
            <a:rect l="0" t="0" r="r" b="b"/>
            <a:pathLst>
              <a:path w="21782" h="21600" fill="none" extrusionOk="0">
                <a:moveTo>
                  <a:pt x="0" y="21600"/>
                </a:moveTo>
                <a:cubicBezTo>
                  <a:pt x="0" y="9670"/>
                  <a:pt x="9670" y="0"/>
                  <a:pt x="21600" y="0"/>
                </a:cubicBezTo>
                <a:cubicBezTo>
                  <a:pt x="21660" y="0"/>
                  <a:pt x="21721" y="0"/>
                  <a:pt x="21782" y="0"/>
                </a:cubicBezTo>
              </a:path>
              <a:path w="21782" h="21600" stroke="0" extrusionOk="0">
                <a:moveTo>
                  <a:pt x="0" y="21600"/>
                </a:moveTo>
                <a:cubicBezTo>
                  <a:pt x="0" y="9670"/>
                  <a:pt x="9670" y="0"/>
                  <a:pt x="21600" y="0"/>
                </a:cubicBezTo>
                <a:cubicBezTo>
                  <a:pt x="21660" y="0"/>
                  <a:pt x="21721" y="0"/>
                  <a:pt x="21782" y="0"/>
                </a:cubicBezTo>
                <a:lnTo>
                  <a:pt x="21600" y="21600"/>
                </a:lnTo>
                <a:close/>
              </a:path>
            </a:pathLst>
          </a:custGeom>
          <a:noFill/>
          <a:ln w="25400" cap="rnd">
            <a:solidFill>
              <a:schemeClr val="tx1"/>
            </a:solidFill>
            <a:round/>
            <a:headEnd/>
            <a:tailEnd/>
          </a:ln>
          <a:effectLst/>
        </p:spPr>
        <p:txBody>
          <a:bodyPr wrap="none" anchor="ctr"/>
          <a:lstStyle/>
          <a:p>
            <a:endParaRPr lang="en-US"/>
          </a:p>
        </p:txBody>
      </p:sp>
      <p:sp>
        <p:nvSpPr>
          <p:cNvPr id="188479" name="AutoShape 1087"/>
          <p:cNvSpPr>
            <a:spLocks noChangeArrowheads="1"/>
          </p:cNvSpPr>
          <p:nvPr/>
        </p:nvSpPr>
        <p:spPr bwMode="auto">
          <a:xfrm>
            <a:off x="757238" y="3149600"/>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pic>
        <p:nvPicPr>
          <p:cNvPr id="188480" name="Picture 1088" descr="A:\images\Slide_2.jpg"/>
          <p:cNvPicPr>
            <a:picLocks noChangeAspect="1" noChangeArrowheads="1"/>
          </p:cNvPicPr>
          <p:nvPr/>
        </p:nvPicPr>
        <p:blipFill>
          <a:blip r:embed="rId4" cstate="print"/>
          <a:srcRect l="-23" r="885" b="893"/>
          <a:stretch>
            <a:fillRect/>
          </a:stretch>
        </p:blipFill>
        <p:spPr bwMode="auto">
          <a:xfrm>
            <a:off x="1600200" y="838200"/>
            <a:ext cx="1239838" cy="1295400"/>
          </a:xfrm>
          <a:prstGeom prst="rect">
            <a:avLst/>
          </a:prstGeom>
          <a:noFill/>
        </p:spPr>
      </p:pic>
      <p:pic>
        <p:nvPicPr>
          <p:cNvPr id="188481" name="Picture 1089" descr="A:\eudorylaimus.jpg"/>
          <p:cNvPicPr>
            <a:picLocks noChangeAspect="1" noChangeArrowheads="1"/>
          </p:cNvPicPr>
          <p:nvPr/>
        </p:nvPicPr>
        <p:blipFill>
          <a:blip r:embed="rId5" cstate="print"/>
          <a:srcRect/>
          <a:stretch>
            <a:fillRect/>
          </a:stretch>
        </p:blipFill>
        <p:spPr bwMode="auto">
          <a:xfrm>
            <a:off x="6934200" y="2819400"/>
            <a:ext cx="1643063" cy="1082675"/>
          </a:xfrm>
          <a:prstGeom prst="rect">
            <a:avLst/>
          </a:prstGeom>
          <a:noFill/>
        </p:spPr>
      </p:pic>
      <p:pic>
        <p:nvPicPr>
          <p:cNvPr id="188483" name="Picture 1091" descr="A:\782.JPG"/>
          <p:cNvPicPr>
            <a:picLocks noChangeAspect="1" noChangeArrowheads="1"/>
          </p:cNvPicPr>
          <p:nvPr/>
        </p:nvPicPr>
        <p:blipFill>
          <a:blip r:embed="rId6" cstate="print"/>
          <a:srcRect/>
          <a:stretch>
            <a:fillRect/>
          </a:stretch>
        </p:blipFill>
        <p:spPr bwMode="auto">
          <a:xfrm>
            <a:off x="1752600" y="3886200"/>
            <a:ext cx="1143000" cy="1981200"/>
          </a:xfrm>
          <a:prstGeom prst="rect">
            <a:avLst/>
          </a:prstGeom>
          <a:noFill/>
        </p:spPr>
      </p:pic>
      <p:pic>
        <p:nvPicPr>
          <p:cNvPr id="188484" name="Picture 1092" descr="A:\785.JPG"/>
          <p:cNvPicPr>
            <a:picLocks noChangeAspect="1" noChangeArrowheads="1"/>
          </p:cNvPicPr>
          <p:nvPr/>
        </p:nvPicPr>
        <p:blipFill>
          <a:blip r:embed="rId7" cstate="print"/>
          <a:srcRect/>
          <a:stretch>
            <a:fillRect/>
          </a:stretch>
        </p:blipFill>
        <p:spPr bwMode="auto">
          <a:xfrm>
            <a:off x="1752600" y="2895600"/>
            <a:ext cx="1309688" cy="922338"/>
          </a:xfrm>
          <a:prstGeom prst="rect">
            <a:avLst/>
          </a:prstGeom>
          <a:noFill/>
        </p:spPr>
      </p:pic>
      <p:pic>
        <p:nvPicPr>
          <p:cNvPr id="188485" name="Picture 1093" descr="A:\784.JPG"/>
          <p:cNvPicPr>
            <a:picLocks noChangeAspect="1" noChangeArrowheads="1"/>
          </p:cNvPicPr>
          <p:nvPr/>
        </p:nvPicPr>
        <p:blipFill>
          <a:blip r:embed="rId8" cstate="print"/>
          <a:srcRect/>
          <a:stretch>
            <a:fillRect/>
          </a:stretch>
        </p:blipFill>
        <p:spPr bwMode="auto">
          <a:xfrm>
            <a:off x="1752600" y="2209800"/>
            <a:ext cx="1085850" cy="819150"/>
          </a:xfrm>
          <a:prstGeom prst="rect">
            <a:avLst/>
          </a:prstGeom>
          <a:noFill/>
        </p:spPr>
      </p:pic>
      <p:pic>
        <p:nvPicPr>
          <p:cNvPr id="188486" name="Picture 1094" descr="A:\spring4.jpg"/>
          <p:cNvPicPr>
            <a:picLocks noChangeAspect="1" noChangeArrowheads="1"/>
          </p:cNvPicPr>
          <p:nvPr/>
        </p:nvPicPr>
        <p:blipFill>
          <a:blip r:embed="rId9" cstate="print"/>
          <a:srcRect/>
          <a:stretch>
            <a:fillRect/>
          </a:stretch>
        </p:blipFill>
        <p:spPr bwMode="auto">
          <a:xfrm>
            <a:off x="3352800" y="1828800"/>
            <a:ext cx="1447800" cy="1042988"/>
          </a:xfrm>
          <a:prstGeom prst="rect">
            <a:avLst/>
          </a:prstGeom>
          <a:noFill/>
        </p:spPr>
      </p:pic>
      <p:pic>
        <p:nvPicPr>
          <p:cNvPr id="188488" name="Picture 1096" descr="A:\795.JPG"/>
          <p:cNvPicPr>
            <a:picLocks noChangeAspect="1" noChangeArrowheads="1"/>
          </p:cNvPicPr>
          <p:nvPr/>
        </p:nvPicPr>
        <p:blipFill>
          <a:blip r:embed="rId10" cstate="print"/>
          <a:srcRect/>
          <a:stretch>
            <a:fillRect/>
          </a:stretch>
        </p:blipFill>
        <p:spPr bwMode="auto">
          <a:xfrm>
            <a:off x="4953000" y="1981200"/>
            <a:ext cx="1600200" cy="1412875"/>
          </a:xfrm>
          <a:prstGeom prst="rect">
            <a:avLst/>
          </a:prstGeom>
          <a:noFill/>
        </p:spPr>
      </p:pic>
      <p:pic>
        <p:nvPicPr>
          <p:cNvPr id="188489" name="Picture 1097" descr="A:\796.JPG"/>
          <p:cNvPicPr>
            <a:picLocks noChangeAspect="1" noChangeArrowheads="1"/>
          </p:cNvPicPr>
          <p:nvPr/>
        </p:nvPicPr>
        <p:blipFill>
          <a:blip r:embed="rId11" cstate="print"/>
          <a:srcRect/>
          <a:stretch>
            <a:fillRect/>
          </a:stretch>
        </p:blipFill>
        <p:spPr bwMode="auto">
          <a:xfrm>
            <a:off x="6934200" y="1989138"/>
            <a:ext cx="1165225" cy="755650"/>
          </a:xfrm>
          <a:prstGeom prst="rect">
            <a:avLst/>
          </a:prstGeom>
          <a:noFill/>
        </p:spPr>
      </p:pic>
      <p:pic>
        <p:nvPicPr>
          <p:cNvPr id="188490" name="Picture 1098" descr="A:\797.JPG"/>
          <p:cNvPicPr>
            <a:picLocks noChangeAspect="1" noChangeArrowheads="1"/>
          </p:cNvPicPr>
          <p:nvPr/>
        </p:nvPicPr>
        <p:blipFill>
          <a:blip r:embed="rId12" cstate="print"/>
          <a:srcRect/>
          <a:stretch>
            <a:fillRect/>
          </a:stretch>
        </p:blipFill>
        <p:spPr bwMode="auto">
          <a:xfrm>
            <a:off x="7115175" y="1066800"/>
            <a:ext cx="714375" cy="1087438"/>
          </a:xfrm>
          <a:prstGeom prst="rect">
            <a:avLst/>
          </a:prstGeom>
          <a:noFill/>
        </p:spPr>
      </p:pic>
      <p:pic>
        <p:nvPicPr>
          <p:cNvPr id="188491" name="Picture 1099" descr="A:\798.JPG"/>
          <p:cNvPicPr>
            <a:picLocks noChangeAspect="1" noChangeArrowheads="1"/>
          </p:cNvPicPr>
          <p:nvPr/>
        </p:nvPicPr>
        <p:blipFill>
          <a:blip r:embed="rId13" cstate="print"/>
          <a:srcRect/>
          <a:stretch>
            <a:fillRect/>
          </a:stretch>
        </p:blipFill>
        <p:spPr bwMode="auto">
          <a:xfrm>
            <a:off x="7696200" y="914400"/>
            <a:ext cx="911225" cy="1133475"/>
          </a:xfrm>
          <a:prstGeom prst="rect">
            <a:avLst/>
          </a:prstGeom>
          <a:noFill/>
        </p:spPr>
      </p:pic>
      <p:pic>
        <p:nvPicPr>
          <p:cNvPr id="188492" name="Picture 1100" descr="A:\799.JPG"/>
          <p:cNvPicPr>
            <a:picLocks noChangeAspect="1" noChangeArrowheads="1"/>
          </p:cNvPicPr>
          <p:nvPr/>
        </p:nvPicPr>
        <p:blipFill>
          <a:blip r:embed="rId14" cstate="print"/>
          <a:srcRect/>
          <a:stretch>
            <a:fillRect/>
          </a:stretch>
        </p:blipFill>
        <p:spPr bwMode="auto">
          <a:xfrm>
            <a:off x="6934200" y="4038600"/>
            <a:ext cx="2209800" cy="1209675"/>
          </a:xfrm>
          <a:prstGeom prst="rect">
            <a:avLst/>
          </a:prstGeom>
          <a:noFill/>
        </p:spPr>
      </p:pic>
      <p:pic>
        <p:nvPicPr>
          <p:cNvPr id="188493" name="Picture 1101" descr="A:\831.JPG"/>
          <p:cNvPicPr>
            <a:picLocks noChangeAspect="1" noChangeArrowheads="1"/>
          </p:cNvPicPr>
          <p:nvPr/>
        </p:nvPicPr>
        <p:blipFill>
          <a:blip r:embed="rId15" cstate="print"/>
          <a:srcRect/>
          <a:stretch>
            <a:fillRect/>
          </a:stretch>
        </p:blipFill>
        <p:spPr bwMode="auto">
          <a:xfrm>
            <a:off x="4876800" y="935038"/>
            <a:ext cx="1666875" cy="1139825"/>
          </a:xfrm>
          <a:prstGeom prst="rect">
            <a:avLst/>
          </a:prstGeom>
          <a:noFill/>
        </p:spPr>
      </p:pic>
      <p:pic>
        <p:nvPicPr>
          <p:cNvPr id="188494" name="Picture 1102" descr="A:\mononchus.JPG"/>
          <p:cNvPicPr>
            <a:picLocks noChangeAspect="1" noChangeArrowheads="1"/>
          </p:cNvPicPr>
          <p:nvPr/>
        </p:nvPicPr>
        <p:blipFill>
          <a:blip r:embed="rId16" cstate="print"/>
          <a:srcRect/>
          <a:stretch>
            <a:fillRect/>
          </a:stretch>
        </p:blipFill>
        <p:spPr bwMode="auto">
          <a:xfrm>
            <a:off x="5411788" y="3200400"/>
            <a:ext cx="1208087" cy="1828800"/>
          </a:xfrm>
          <a:prstGeom prst="rect">
            <a:avLst/>
          </a:prstGeom>
          <a:noFill/>
        </p:spPr>
      </p:pic>
      <p:pic>
        <p:nvPicPr>
          <p:cNvPr id="188495" name="Picture 1103" descr="A:\aphelenchus.jpg"/>
          <p:cNvPicPr>
            <a:picLocks noChangeAspect="1" noChangeArrowheads="1"/>
          </p:cNvPicPr>
          <p:nvPr/>
        </p:nvPicPr>
        <p:blipFill>
          <a:blip r:embed="rId17" cstate="print"/>
          <a:srcRect/>
          <a:stretch>
            <a:fillRect/>
          </a:stretch>
        </p:blipFill>
        <p:spPr bwMode="auto">
          <a:xfrm>
            <a:off x="3200400" y="2743200"/>
            <a:ext cx="1447800" cy="858838"/>
          </a:xfrm>
          <a:prstGeom prst="rect">
            <a:avLst/>
          </a:prstGeom>
          <a:noFill/>
        </p:spPr>
      </p:pic>
      <p:pic>
        <p:nvPicPr>
          <p:cNvPr id="188496" name="Picture 1104" descr="A:\788.JPG"/>
          <p:cNvPicPr>
            <a:picLocks noChangeAspect="1" noChangeArrowheads="1"/>
          </p:cNvPicPr>
          <p:nvPr/>
        </p:nvPicPr>
        <p:blipFill>
          <a:blip r:embed="rId18" cstate="print"/>
          <a:srcRect/>
          <a:stretch>
            <a:fillRect/>
          </a:stretch>
        </p:blipFill>
        <p:spPr bwMode="auto">
          <a:xfrm>
            <a:off x="2971800" y="4876800"/>
            <a:ext cx="1219200" cy="744538"/>
          </a:xfrm>
          <a:prstGeom prst="rect">
            <a:avLst/>
          </a:prstGeom>
          <a:noFill/>
        </p:spPr>
      </p:pic>
      <p:pic>
        <p:nvPicPr>
          <p:cNvPr id="188499" name="Picture 1107" descr="A:\783.JPG"/>
          <p:cNvPicPr>
            <a:picLocks noChangeAspect="1" noChangeArrowheads="1"/>
          </p:cNvPicPr>
          <p:nvPr/>
        </p:nvPicPr>
        <p:blipFill>
          <a:blip r:embed="rId19" cstate="print"/>
          <a:srcRect/>
          <a:stretch>
            <a:fillRect/>
          </a:stretch>
        </p:blipFill>
        <p:spPr bwMode="auto">
          <a:xfrm>
            <a:off x="1447800" y="5562600"/>
            <a:ext cx="1122363" cy="823913"/>
          </a:xfrm>
          <a:prstGeom prst="rect">
            <a:avLst/>
          </a:prstGeom>
          <a:noFill/>
        </p:spPr>
      </p:pic>
      <p:sp>
        <p:nvSpPr>
          <p:cNvPr id="188500" name="Text Box 1108"/>
          <p:cNvSpPr txBox="1">
            <a:spLocks noChangeArrowheads="1"/>
          </p:cNvSpPr>
          <p:nvPr/>
        </p:nvSpPr>
        <p:spPr bwMode="auto">
          <a:xfrm>
            <a:off x="0" y="-2232"/>
            <a:ext cx="1930337" cy="461665"/>
          </a:xfrm>
          <a:prstGeom prst="rect">
            <a:avLst/>
          </a:prstGeom>
          <a:noFill/>
          <a:ln w="12700">
            <a:noFill/>
            <a:miter lim="800000"/>
            <a:headEnd/>
            <a:tailEnd/>
          </a:ln>
          <a:effectLst/>
        </p:spPr>
        <p:txBody>
          <a:bodyPr wrap="none" anchor="ctr">
            <a:spAutoFit/>
          </a:bodyPr>
          <a:lstStyle/>
          <a:p>
            <a:pPr algn="l"/>
            <a:r>
              <a:rPr lang="en-US" sz="2400" i="0" dirty="0" err="1" smtClean="0"/>
              <a:t>Estructurada</a:t>
            </a:r>
            <a:endParaRPr lang="en-US" sz="2400" i="0" dirty="0">
              <a:latin typeface="Times New Roman" pitchFamily="18" charset="0"/>
            </a:endParaRPr>
          </a:p>
        </p:txBody>
      </p:sp>
      <p:pic>
        <p:nvPicPr>
          <p:cNvPr id="188501" name="Picture 1109" descr="C:\My Documents\My Pictures\Transfer\Tardigrade.jpg"/>
          <p:cNvPicPr>
            <a:picLocks noChangeAspect="1" noChangeArrowheads="1"/>
          </p:cNvPicPr>
          <p:nvPr/>
        </p:nvPicPr>
        <p:blipFill>
          <a:blip r:embed="rId20" cstate="print"/>
          <a:srcRect/>
          <a:stretch>
            <a:fillRect/>
          </a:stretch>
        </p:blipFill>
        <p:spPr bwMode="auto">
          <a:xfrm>
            <a:off x="3327400" y="985838"/>
            <a:ext cx="1325563" cy="862012"/>
          </a:xfrm>
          <a:prstGeom prst="rect">
            <a:avLst/>
          </a:prstGeom>
          <a:noFill/>
        </p:spPr>
      </p:pic>
      <p:pic>
        <p:nvPicPr>
          <p:cNvPr id="188502" name="Picture 1110"/>
          <p:cNvPicPr>
            <a:picLocks noChangeAspect="1" noChangeArrowheads="1"/>
          </p:cNvPicPr>
          <p:nvPr/>
        </p:nvPicPr>
        <p:blipFill>
          <a:blip r:embed="rId21" cstate="print"/>
          <a:srcRect/>
          <a:stretch>
            <a:fillRect/>
          </a:stretch>
        </p:blipFill>
        <p:spPr bwMode="auto">
          <a:xfrm>
            <a:off x="3536950" y="3582988"/>
            <a:ext cx="1039813" cy="1149350"/>
          </a:xfrm>
          <a:prstGeom prst="rect">
            <a:avLst/>
          </a:prstGeom>
          <a:noFill/>
          <a:ln w="12700">
            <a:noFill/>
            <a:miter lim="800000"/>
            <a:headEnd/>
            <a:tailEnd/>
          </a:ln>
          <a:effectLst/>
        </p:spPr>
      </p:pic>
      <p:pic>
        <p:nvPicPr>
          <p:cNvPr id="188498" name="Picture 1106" descr="A:\787.JPG"/>
          <p:cNvPicPr>
            <a:picLocks noChangeAspect="1" noChangeArrowheads="1"/>
          </p:cNvPicPr>
          <p:nvPr/>
        </p:nvPicPr>
        <p:blipFill>
          <a:blip r:embed="rId22" cstate="print"/>
          <a:srcRect/>
          <a:stretch>
            <a:fillRect/>
          </a:stretch>
        </p:blipFill>
        <p:spPr bwMode="auto">
          <a:xfrm>
            <a:off x="3124200" y="4376738"/>
            <a:ext cx="1566863" cy="804862"/>
          </a:xfrm>
          <a:prstGeom prst="rect">
            <a:avLst/>
          </a:prstGeom>
          <a:noFill/>
        </p:spPr>
      </p:pic>
      <p:pic>
        <p:nvPicPr>
          <p:cNvPr id="188497" name="Picture 1105" descr="A:\cruznema.JPG"/>
          <p:cNvPicPr>
            <a:picLocks noChangeAspect="1" noChangeArrowheads="1"/>
          </p:cNvPicPr>
          <p:nvPr/>
        </p:nvPicPr>
        <p:blipFill>
          <a:blip r:embed="rId23" cstate="print"/>
          <a:srcRect/>
          <a:stretch>
            <a:fillRect/>
          </a:stretch>
        </p:blipFill>
        <p:spPr bwMode="auto">
          <a:xfrm>
            <a:off x="4191000" y="5105400"/>
            <a:ext cx="684213" cy="1141413"/>
          </a:xfrm>
          <a:prstGeom prst="rect">
            <a:avLst/>
          </a:prstGeom>
          <a:noFill/>
        </p:spPr>
      </p:pic>
      <p:sp>
        <p:nvSpPr>
          <p:cNvPr id="85" name="TextBox 84"/>
          <p:cNvSpPr txBox="1"/>
          <p:nvPr/>
        </p:nvSpPr>
        <p:spPr>
          <a:xfrm>
            <a:off x="4876800" y="6096000"/>
            <a:ext cx="4275529" cy="646331"/>
          </a:xfrm>
          <a:prstGeom prst="rect">
            <a:avLst/>
          </a:prstGeom>
          <a:noFill/>
        </p:spPr>
        <p:txBody>
          <a:bodyPr wrap="none" rtlCol="0">
            <a:spAutoFit/>
          </a:bodyPr>
          <a:lstStyle/>
          <a:p>
            <a:r>
              <a:rPr lang="en-US" dirty="0" err="1" smtClean="0"/>
              <a:t>que</a:t>
            </a:r>
            <a:r>
              <a:rPr lang="en-US" dirty="0" smtClean="0"/>
              <a:t> </a:t>
            </a:r>
            <a:r>
              <a:rPr lang="en-US" dirty="0" err="1" smtClean="0"/>
              <a:t>cambios</a:t>
            </a:r>
            <a:r>
              <a:rPr lang="en-US" dirty="0" smtClean="0"/>
              <a:t> de </a:t>
            </a:r>
            <a:r>
              <a:rPr lang="en-US" dirty="0" err="1" smtClean="0"/>
              <a:t>condiciónes</a:t>
            </a:r>
            <a:r>
              <a:rPr lang="en-US" dirty="0" smtClean="0"/>
              <a:t> </a:t>
            </a:r>
            <a:r>
              <a:rPr lang="en-US" dirty="0" err="1" smtClean="0"/>
              <a:t>necesitan</a:t>
            </a:r>
            <a:r>
              <a:rPr lang="en-US" dirty="0" smtClean="0"/>
              <a:t>?</a:t>
            </a:r>
          </a:p>
          <a:p>
            <a:r>
              <a:rPr lang="en-US" dirty="0" smtClean="0"/>
              <a:t>en </a:t>
            </a:r>
            <a:r>
              <a:rPr lang="en-US" dirty="0" err="1" smtClean="0"/>
              <a:t>quantos</a:t>
            </a:r>
            <a:r>
              <a:rPr lang="en-US" dirty="0" smtClean="0"/>
              <a:t> </a:t>
            </a:r>
            <a:r>
              <a:rPr lang="en-US" dirty="0" err="1" smtClean="0"/>
              <a:t>años</a:t>
            </a:r>
            <a:r>
              <a:rPr lang="en-US" dirty="0" smtClean="0"/>
              <a:t>?</a:t>
            </a:r>
            <a:endParaRPr lang="en-US" dirty="0"/>
          </a:p>
        </p:txBody>
      </p:sp>
      <p:graphicFrame>
        <p:nvGraphicFramePr>
          <p:cNvPr id="80898" name="Object 87"/>
          <p:cNvGraphicFramePr>
            <a:graphicFrameLocks noChangeAspect="1"/>
          </p:cNvGraphicFramePr>
          <p:nvPr/>
        </p:nvGraphicFramePr>
        <p:xfrm>
          <a:off x="76200" y="3048000"/>
          <a:ext cx="660400" cy="738188"/>
        </p:xfrm>
        <a:graphic>
          <a:graphicData uri="http://schemas.openxmlformats.org/presentationml/2006/ole">
            <mc:AlternateContent xmlns:mc="http://schemas.openxmlformats.org/markup-compatibility/2006">
              <mc:Choice xmlns:v="urn:schemas-microsoft-com:vml" Requires="v">
                <p:oleObj spid="_x0000_s80919" name="Clip" r:id="rId24" imgW="1493215" imgH="1686154" progId="">
                  <p:embed/>
                </p:oleObj>
              </mc:Choice>
              <mc:Fallback>
                <p:oleObj name="Clip" r:id="rId24" imgW="1493215" imgH="1686154" progId="">
                  <p:embed/>
                  <p:pic>
                    <p:nvPicPr>
                      <p:cNvPr id="0"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Oval 2"/>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75" name="Oval 3"/>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76" name="Oval 4"/>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77" name="Oval 5"/>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78" name="Oval 6"/>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79" name="Oval 7"/>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0" name="Oval 8"/>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1" name="Oval 9"/>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2" name="Oval 10"/>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3" name="Oval 11"/>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4" name="Oval 12"/>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5" name="Oval 13"/>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6" name="Oval 14"/>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7" name="Oval 15"/>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88" name="Line 16"/>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2289" name="Line 17"/>
          <p:cNvSpPr>
            <a:spLocks noChangeShapeType="1"/>
          </p:cNvSpPr>
          <p:nvPr/>
        </p:nvSpPr>
        <p:spPr bwMode="auto">
          <a:xfrm flipH="1" flipV="1">
            <a:off x="1193800" y="3556000"/>
            <a:ext cx="1022350" cy="155575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2290" name="Line 18"/>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2291" name="Line 19"/>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2292" name="Oval 20"/>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93" name="Oval 21"/>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94" name="Oval 22"/>
          <p:cNvSpPr>
            <a:spLocks noChangeArrowheads="1"/>
          </p:cNvSpPr>
          <p:nvPr/>
        </p:nvSpPr>
        <p:spPr bwMode="auto">
          <a:xfrm>
            <a:off x="2159000" y="51498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82295" name="Line 23"/>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296" name="Line 24"/>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297" name="Line 25"/>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298" name="Line 26"/>
          <p:cNvSpPr>
            <a:spLocks noChangeShapeType="1"/>
          </p:cNvSpPr>
          <p:nvPr/>
        </p:nvSpPr>
        <p:spPr bwMode="auto">
          <a:xfrm flipV="1">
            <a:off x="2520950" y="4394200"/>
            <a:ext cx="1339850" cy="793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299" name="Line 27"/>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2300" name="Line 28"/>
          <p:cNvSpPr>
            <a:spLocks noChangeShapeType="1"/>
          </p:cNvSpPr>
          <p:nvPr/>
        </p:nvSpPr>
        <p:spPr bwMode="auto">
          <a:xfrm>
            <a:off x="2501900" y="249555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1" name="Line 29"/>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2" name="Line 30"/>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3" name="Line 31"/>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4" name="Line 32"/>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5" name="Line 33"/>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6" name="Line 34"/>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7" name="Line 35"/>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8" name="Line 36"/>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09" name="Line 37"/>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0" name="Line 38"/>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1" name="Line 39"/>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2" name="Line 40"/>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3" name="Line 41"/>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4" name="Line 42"/>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5" name="Line 43"/>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6" name="Line 44"/>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7" name="Line 45"/>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8" name="Line 46"/>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19" name="Line 47"/>
          <p:cNvSpPr>
            <a:spLocks noChangeShapeType="1"/>
          </p:cNvSpPr>
          <p:nvPr/>
        </p:nvSpPr>
        <p:spPr bwMode="auto">
          <a:xfrm flipH="1">
            <a:off x="2432050" y="1682750"/>
            <a:ext cx="319405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82320" name="Line 48"/>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82321" name="Arc 49"/>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82322" name="Arc 50"/>
          <p:cNvSpPr>
            <a:spLocks/>
          </p:cNvSpPr>
          <p:nvPr/>
        </p:nvSpPr>
        <p:spPr bwMode="auto">
          <a:xfrm rot="10800000">
            <a:off x="1065213" y="366553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82323" name="Arc 51"/>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82324" name="Arc 52"/>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82325" name="Arc 53"/>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82326" name="Line 54"/>
          <p:cNvSpPr>
            <a:spLocks noChangeShapeType="1"/>
          </p:cNvSpPr>
          <p:nvPr/>
        </p:nvSpPr>
        <p:spPr bwMode="auto">
          <a:xfrm flipH="1" flipV="1">
            <a:off x="2209800" y="1104900"/>
            <a:ext cx="1701800" cy="387350"/>
          </a:xfrm>
          <a:prstGeom prst="line">
            <a:avLst/>
          </a:prstGeom>
          <a:noFill/>
          <a:ln w="50800">
            <a:solidFill>
              <a:schemeClr val="tx1"/>
            </a:solidFill>
            <a:round/>
            <a:headEnd/>
            <a:tailEnd/>
          </a:ln>
          <a:effectLst/>
        </p:spPr>
        <p:txBody>
          <a:bodyPr wrap="none" anchor="ctr"/>
          <a:lstStyle/>
          <a:p>
            <a:endParaRPr lang="en-US"/>
          </a:p>
        </p:txBody>
      </p:sp>
      <p:sp>
        <p:nvSpPr>
          <p:cNvPr id="182327" name="Line 55"/>
          <p:cNvSpPr>
            <a:spLocks noChangeShapeType="1"/>
          </p:cNvSpPr>
          <p:nvPr/>
        </p:nvSpPr>
        <p:spPr bwMode="auto">
          <a:xfrm flipH="1" flipV="1">
            <a:off x="2197100" y="787400"/>
            <a:ext cx="3587750" cy="730250"/>
          </a:xfrm>
          <a:prstGeom prst="line">
            <a:avLst/>
          </a:prstGeom>
          <a:noFill/>
          <a:ln w="25400">
            <a:solidFill>
              <a:schemeClr val="tx1"/>
            </a:solidFill>
            <a:round/>
            <a:headEnd/>
            <a:tailEnd/>
          </a:ln>
          <a:effectLst/>
        </p:spPr>
        <p:txBody>
          <a:bodyPr wrap="none" anchor="ctr"/>
          <a:lstStyle/>
          <a:p>
            <a:endParaRPr lang="en-US"/>
          </a:p>
        </p:txBody>
      </p:sp>
      <p:sp>
        <p:nvSpPr>
          <p:cNvPr id="182328" name="Arc 56"/>
          <p:cNvSpPr>
            <a:spLocks/>
          </p:cNvSpPr>
          <p:nvPr/>
        </p:nvSpPr>
        <p:spPr bwMode="auto">
          <a:xfrm>
            <a:off x="219075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182329" name="Arc 57"/>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82330" name="Line 58"/>
          <p:cNvSpPr>
            <a:spLocks noChangeShapeType="1"/>
          </p:cNvSpPr>
          <p:nvPr/>
        </p:nvSpPr>
        <p:spPr bwMode="auto">
          <a:xfrm flipH="1">
            <a:off x="2184400" y="5340350"/>
            <a:ext cx="1746250" cy="425450"/>
          </a:xfrm>
          <a:prstGeom prst="line">
            <a:avLst/>
          </a:prstGeom>
          <a:noFill/>
          <a:ln w="50800">
            <a:solidFill>
              <a:schemeClr val="tx1"/>
            </a:solidFill>
            <a:round/>
            <a:headEnd/>
            <a:tailEnd/>
          </a:ln>
          <a:effectLst/>
        </p:spPr>
        <p:txBody>
          <a:bodyPr wrap="none" anchor="ctr"/>
          <a:lstStyle/>
          <a:p>
            <a:endParaRPr lang="en-US"/>
          </a:p>
        </p:txBody>
      </p:sp>
      <p:sp>
        <p:nvSpPr>
          <p:cNvPr id="182331" name="Arc 59"/>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82332" name="Arc 60"/>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sp>
        <p:nvSpPr>
          <p:cNvPr id="182333" name="Arc 61"/>
          <p:cNvSpPr>
            <a:spLocks/>
          </p:cNvSpPr>
          <p:nvPr/>
        </p:nvSpPr>
        <p:spPr bwMode="auto">
          <a:xfrm rot="10897290">
            <a:off x="876300" y="38623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82334" name="Arc 62"/>
          <p:cNvSpPr>
            <a:spLocks/>
          </p:cNvSpPr>
          <p:nvPr/>
        </p:nvSpPr>
        <p:spPr bwMode="auto">
          <a:xfrm rot="10891418">
            <a:off x="2254250" y="4562475"/>
            <a:ext cx="5521325" cy="1816100"/>
          </a:xfrm>
          <a:custGeom>
            <a:avLst/>
            <a:gdLst>
              <a:gd name="G0" fmla="+- 21600 0 0"/>
              <a:gd name="G1" fmla="+- 21600 0 0"/>
              <a:gd name="G2" fmla="+- 21600 0 0"/>
              <a:gd name="T0" fmla="*/ 0 w 21782"/>
              <a:gd name="T1" fmla="*/ 21600 h 21600"/>
              <a:gd name="T2" fmla="*/ 21782 w 21782"/>
              <a:gd name="T3" fmla="*/ 1 h 21600"/>
              <a:gd name="T4" fmla="*/ 21600 w 21782"/>
              <a:gd name="T5" fmla="*/ 21600 h 21600"/>
            </a:gdLst>
            <a:ahLst/>
            <a:cxnLst>
              <a:cxn ang="0">
                <a:pos x="T0" y="T1"/>
              </a:cxn>
              <a:cxn ang="0">
                <a:pos x="T2" y="T3"/>
              </a:cxn>
              <a:cxn ang="0">
                <a:pos x="T4" y="T5"/>
              </a:cxn>
            </a:cxnLst>
            <a:rect l="0" t="0" r="r" b="b"/>
            <a:pathLst>
              <a:path w="21782" h="21600" fill="none" extrusionOk="0">
                <a:moveTo>
                  <a:pt x="0" y="21600"/>
                </a:moveTo>
                <a:cubicBezTo>
                  <a:pt x="0" y="9670"/>
                  <a:pt x="9670" y="0"/>
                  <a:pt x="21600" y="0"/>
                </a:cubicBezTo>
                <a:cubicBezTo>
                  <a:pt x="21660" y="0"/>
                  <a:pt x="21721" y="0"/>
                  <a:pt x="21782" y="0"/>
                </a:cubicBezTo>
              </a:path>
              <a:path w="21782" h="21600" stroke="0" extrusionOk="0">
                <a:moveTo>
                  <a:pt x="0" y="21600"/>
                </a:moveTo>
                <a:cubicBezTo>
                  <a:pt x="0" y="9670"/>
                  <a:pt x="9670" y="0"/>
                  <a:pt x="21600" y="0"/>
                </a:cubicBezTo>
                <a:cubicBezTo>
                  <a:pt x="21660" y="0"/>
                  <a:pt x="21721" y="0"/>
                  <a:pt x="21782" y="0"/>
                </a:cubicBezTo>
                <a:lnTo>
                  <a:pt x="21600" y="21600"/>
                </a:lnTo>
                <a:close/>
              </a:path>
            </a:pathLst>
          </a:custGeom>
          <a:noFill/>
          <a:ln w="25400" cap="rnd">
            <a:solidFill>
              <a:schemeClr val="tx1"/>
            </a:solidFill>
            <a:round/>
            <a:headEnd/>
            <a:tailEnd/>
          </a:ln>
          <a:effectLst/>
        </p:spPr>
        <p:txBody>
          <a:bodyPr wrap="none" anchor="ctr"/>
          <a:lstStyle/>
          <a:p>
            <a:endParaRPr lang="en-US"/>
          </a:p>
        </p:txBody>
      </p:sp>
      <p:sp>
        <p:nvSpPr>
          <p:cNvPr id="182335" name="AutoShape 63"/>
          <p:cNvSpPr>
            <a:spLocks noChangeArrowheads="1"/>
          </p:cNvSpPr>
          <p:nvPr/>
        </p:nvSpPr>
        <p:spPr bwMode="auto">
          <a:xfrm>
            <a:off x="757238" y="3149600"/>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pic>
        <p:nvPicPr>
          <p:cNvPr id="182336" name="Picture 64" descr="A:\images\Slide_2.jpg"/>
          <p:cNvPicPr>
            <a:picLocks noChangeAspect="1" noChangeArrowheads="1"/>
          </p:cNvPicPr>
          <p:nvPr/>
        </p:nvPicPr>
        <p:blipFill>
          <a:blip r:embed="rId4" cstate="print"/>
          <a:srcRect l="-23" r="885" b="893"/>
          <a:stretch>
            <a:fillRect/>
          </a:stretch>
        </p:blipFill>
        <p:spPr bwMode="auto">
          <a:xfrm>
            <a:off x="1676400" y="914400"/>
            <a:ext cx="1239838" cy="1371600"/>
          </a:xfrm>
          <a:prstGeom prst="rect">
            <a:avLst/>
          </a:prstGeom>
          <a:noFill/>
        </p:spPr>
      </p:pic>
      <p:pic>
        <p:nvPicPr>
          <p:cNvPr id="182337" name="Picture 65" descr="A:\cruznema.JPG"/>
          <p:cNvPicPr>
            <a:picLocks noChangeAspect="1" noChangeArrowheads="1"/>
          </p:cNvPicPr>
          <p:nvPr/>
        </p:nvPicPr>
        <p:blipFill>
          <a:blip r:embed="rId5" cstate="print"/>
          <a:srcRect/>
          <a:stretch>
            <a:fillRect/>
          </a:stretch>
        </p:blipFill>
        <p:spPr bwMode="auto">
          <a:xfrm>
            <a:off x="3581400" y="4953000"/>
            <a:ext cx="912813" cy="1524000"/>
          </a:xfrm>
          <a:prstGeom prst="rect">
            <a:avLst/>
          </a:prstGeom>
          <a:noFill/>
        </p:spPr>
      </p:pic>
      <p:pic>
        <p:nvPicPr>
          <p:cNvPr id="182338" name="Picture 66" descr="A:\aphelenchus.jpg"/>
          <p:cNvPicPr>
            <a:picLocks noChangeAspect="1" noChangeArrowheads="1"/>
          </p:cNvPicPr>
          <p:nvPr/>
        </p:nvPicPr>
        <p:blipFill>
          <a:blip r:embed="rId6" cstate="print"/>
          <a:srcRect/>
          <a:stretch>
            <a:fillRect/>
          </a:stretch>
        </p:blipFill>
        <p:spPr bwMode="auto">
          <a:xfrm>
            <a:off x="3276600" y="1905000"/>
            <a:ext cx="1752600" cy="1162050"/>
          </a:xfrm>
          <a:prstGeom prst="rect">
            <a:avLst/>
          </a:prstGeom>
          <a:noFill/>
        </p:spPr>
      </p:pic>
      <p:pic>
        <p:nvPicPr>
          <p:cNvPr id="182339" name="Picture 67" descr="A:\mononchus.JPG"/>
          <p:cNvPicPr>
            <a:picLocks noChangeAspect="1" noChangeArrowheads="1"/>
          </p:cNvPicPr>
          <p:nvPr/>
        </p:nvPicPr>
        <p:blipFill>
          <a:blip r:embed="rId7" cstate="print"/>
          <a:srcRect/>
          <a:stretch>
            <a:fillRect/>
          </a:stretch>
        </p:blipFill>
        <p:spPr bwMode="auto">
          <a:xfrm>
            <a:off x="5486400" y="2667000"/>
            <a:ext cx="1057275" cy="1600200"/>
          </a:xfrm>
          <a:prstGeom prst="rect">
            <a:avLst/>
          </a:prstGeom>
          <a:noFill/>
        </p:spPr>
      </p:pic>
      <p:pic>
        <p:nvPicPr>
          <p:cNvPr id="182340" name="Picture 68" descr="A:\eudorylaimus.jpg"/>
          <p:cNvPicPr>
            <a:picLocks noChangeAspect="1" noChangeArrowheads="1"/>
          </p:cNvPicPr>
          <p:nvPr/>
        </p:nvPicPr>
        <p:blipFill>
          <a:blip r:embed="rId8" cstate="print"/>
          <a:srcRect/>
          <a:stretch>
            <a:fillRect/>
          </a:stretch>
        </p:blipFill>
        <p:spPr bwMode="auto">
          <a:xfrm>
            <a:off x="6934200" y="2819400"/>
            <a:ext cx="1643063" cy="1082675"/>
          </a:xfrm>
          <a:prstGeom prst="rect">
            <a:avLst/>
          </a:prstGeom>
          <a:noFill/>
        </p:spPr>
      </p:pic>
      <p:sp>
        <p:nvSpPr>
          <p:cNvPr id="182342" name="Rectangle 70"/>
          <p:cNvSpPr>
            <a:spLocks noChangeArrowheads="1"/>
          </p:cNvSpPr>
          <p:nvPr/>
        </p:nvSpPr>
        <p:spPr bwMode="auto">
          <a:xfrm>
            <a:off x="0" y="152400"/>
            <a:ext cx="9221885" cy="459100"/>
          </a:xfrm>
          <a:prstGeom prst="rect">
            <a:avLst/>
          </a:prstGeom>
          <a:noFill/>
          <a:ln w="12700">
            <a:noFill/>
            <a:miter lim="800000"/>
            <a:headEnd/>
            <a:tailEnd/>
          </a:ln>
          <a:effectLst/>
        </p:spPr>
        <p:txBody>
          <a:bodyPr wrap="none" lIns="90488" tIns="44450" rIns="90488" bIns="44450">
            <a:spAutoFit/>
          </a:bodyPr>
          <a:lstStyle/>
          <a:p>
            <a:r>
              <a:rPr lang="en-US" sz="2400" i="0" dirty="0" smtClean="0"/>
              <a:t>La Fauna </a:t>
            </a:r>
            <a:r>
              <a:rPr lang="en-US" sz="2400" i="0" dirty="0" err="1" smtClean="0"/>
              <a:t>Nematodo</a:t>
            </a:r>
            <a:r>
              <a:rPr lang="en-US" sz="2400" i="0" dirty="0" smtClean="0"/>
              <a:t> </a:t>
            </a:r>
            <a:r>
              <a:rPr lang="en-US" sz="2400" i="0" dirty="0" err="1" smtClean="0"/>
              <a:t>Indicador</a:t>
            </a:r>
            <a:r>
              <a:rPr lang="en-US" sz="2400" i="0" dirty="0" smtClean="0"/>
              <a:t> del </a:t>
            </a:r>
            <a:r>
              <a:rPr lang="es-ES" sz="2400" dirty="0" smtClean="0"/>
              <a:t>Cadena Alimenticia del Suelo</a:t>
            </a:r>
            <a:endParaRPr lang="en-US" sz="2400" i="0" dirty="0"/>
          </a:p>
        </p:txBody>
      </p:sp>
      <p:sp>
        <p:nvSpPr>
          <p:cNvPr id="182343" name="Rectangle 71"/>
          <p:cNvSpPr>
            <a:spLocks noChangeArrowheads="1"/>
          </p:cNvSpPr>
          <p:nvPr/>
        </p:nvSpPr>
        <p:spPr bwMode="auto">
          <a:xfrm>
            <a:off x="7035800" y="4529138"/>
            <a:ext cx="2136804" cy="1936428"/>
          </a:xfrm>
          <a:prstGeom prst="rect">
            <a:avLst/>
          </a:prstGeom>
          <a:solidFill>
            <a:schemeClr val="folHlink"/>
          </a:solidFill>
          <a:ln w="12700">
            <a:noFill/>
            <a:miter lim="800000"/>
            <a:headEnd/>
            <a:tailEnd/>
          </a:ln>
          <a:effectLst/>
        </p:spPr>
        <p:txBody>
          <a:bodyPr wrap="none" lIns="90488" tIns="44450" rIns="90488" bIns="44450">
            <a:spAutoFit/>
          </a:bodyPr>
          <a:lstStyle/>
          <a:p>
            <a:pPr algn="l"/>
            <a:r>
              <a:rPr lang="en-US" sz="2400" i="0" dirty="0" err="1" smtClean="0"/>
              <a:t>Herbivoros</a:t>
            </a:r>
            <a:endParaRPr lang="en-US" sz="2400" i="0" dirty="0"/>
          </a:p>
          <a:p>
            <a:pPr algn="l"/>
            <a:r>
              <a:rPr lang="en-US" sz="2400" i="0" dirty="0" err="1" smtClean="0"/>
              <a:t>Bacteriovoros</a:t>
            </a:r>
            <a:endParaRPr lang="en-US" sz="2400" i="0" dirty="0"/>
          </a:p>
          <a:p>
            <a:pPr algn="l"/>
            <a:r>
              <a:rPr lang="en-US" sz="2400" i="0" dirty="0" err="1" smtClean="0"/>
              <a:t>Fungivoros</a:t>
            </a:r>
            <a:endParaRPr lang="en-US" sz="2400" i="0" dirty="0"/>
          </a:p>
          <a:p>
            <a:pPr algn="l"/>
            <a:r>
              <a:rPr lang="en-US" sz="2400" i="0" dirty="0" err="1" smtClean="0"/>
              <a:t>Omnivoros</a:t>
            </a:r>
            <a:endParaRPr lang="en-US" sz="2400" i="0" dirty="0"/>
          </a:p>
          <a:p>
            <a:pPr algn="l"/>
            <a:r>
              <a:rPr lang="en-US" sz="2400" i="0" dirty="0" err="1" smtClean="0"/>
              <a:t>Depredadores</a:t>
            </a:r>
            <a:endParaRPr lang="en-US" sz="2400" i="0" dirty="0"/>
          </a:p>
        </p:txBody>
      </p:sp>
      <p:pic>
        <p:nvPicPr>
          <p:cNvPr id="182344" name="Picture 72"/>
          <p:cNvPicPr>
            <a:picLocks noChangeAspect="1" noChangeArrowheads="1"/>
          </p:cNvPicPr>
          <p:nvPr/>
        </p:nvPicPr>
        <p:blipFill>
          <a:blip r:embed="rId9" cstate="print"/>
          <a:srcRect/>
          <a:stretch>
            <a:fillRect/>
          </a:stretch>
        </p:blipFill>
        <p:spPr bwMode="auto">
          <a:xfrm>
            <a:off x="3306763" y="3328988"/>
            <a:ext cx="1327150" cy="1466850"/>
          </a:xfrm>
          <a:prstGeom prst="rect">
            <a:avLst/>
          </a:prstGeom>
          <a:noFill/>
          <a:ln w="12700">
            <a:noFill/>
            <a:miter lim="800000"/>
            <a:headEnd/>
            <a:tailEnd/>
          </a:ln>
          <a:effectLst/>
        </p:spPr>
      </p:pic>
      <p:graphicFrame>
        <p:nvGraphicFramePr>
          <p:cNvPr id="81922" name="Object 87"/>
          <p:cNvGraphicFramePr>
            <a:graphicFrameLocks noChangeAspect="1"/>
          </p:cNvGraphicFramePr>
          <p:nvPr/>
        </p:nvGraphicFramePr>
        <p:xfrm>
          <a:off x="76200" y="3048000"/>
          <a:ext cx="660400" cy="738188"/>
        </p:xfrm>
        <a:graphic>
          <a:graphicData uri="http://schemas.openxmlformats.org/presentationml/2006/ole">
            <mc:AlternateContent xmlns:mc="http://schemas.openxmlformats.org/markup-compatibility/2006">
              <mc:Choice xmlns:v="urn:schemas-microsoft-com:vml" Requires="v">
                <p:oleObj spid="_x0000_s81943" name="Clip" r:id="rId10" imgW="1493215" imgH="1686154" progId="">
                  <p:embed/>
                </p:oleObj>
              </mc:Choice>
              <mc:Fallback>
                <p:oleObj name="Clip" r:id="rId10" imgW="1493215" imgH="1686154" progId="">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mononchus"/>
          <p:cNvPicPr>
            <a:picLocks noChangeAspect="1" noChangeArrowheads="1"/>
          </p:cNvPicPr>
          <p:nvPr/>
        </p:nvPicPr>
        <p:blipFill>
          <a:blip r:embed="rId3" cstate="print">
            <a:lum bright="70000" contrast="-70000"/>
          </a:blip>
          <a:srcRect/>
          <a:stretch>
            <a:fillRect/>
          </a:stretch>
        </p:blipFill>
        <p:spPr bwMode="auto">
          <a:xfrm>
            <a:off x="609600" y="3505200"/>
            <a:ext cx="2012950" cy="3048000"/>
          </a:xfrm>
          <a:prstGeom prst="rect">
            <a:avLst/>
          </a:prstGeom>
          <a:noFill/>
        </p:spPr>
      </p:pic>
      <p:pic>
        <p:nvPicPr>
          <p:cNvPr id="210947" name="Picture 3" descr="aphelenchus"/>
          <p:cNvPicPr>
            <a:picLocks noChangeAspect="1" noChangeArrowheads="1"/>
          </p:cNvPicPr>
          <p:nvPr/>
        </p:nvPicPr>
        <p:blipFill>
          <a:blip r:embed="rId4" cstate="print">
            <a:lum bright="70000" contrast="-70000"/>
          </a:blip>
          <a:srcRect/>
          <a:stretch>
            <a:fillRect/>
          </a:stretch>
        </p:blipFill>
        <p:spPr bwMode="auto">
          <a:xfrm>
            <a:off x="6248400" y="3276600"/>
            <a:ext cx="2895600" cy="1920875"/>
          </a:xfrm>
          <a:prstGeom prst="rect">
            <a:avLst/>
          </a:prstGeom>
          <a:noFill/>
        </p:spPr>
      </p:pic>
      <p:pic>
        <p:nvPicPr>
          <p:cNvPr id="210948" name="Picture 4" descr="cruznema"/>
          <p:cNvPicPr>
            <a:picLocks noChangeAspect="1" noChangeArrowheads="1"/>
          </p:cNvPicPr>
          <p:nvPr/>
        </p:nvPicPr>
        <p:blipFill>
          <a:blip r:embed="rId5" cstate="print">
            <a:lum bright="70000" contrast="-70000"/>
          </a:blip>
          <a:srcRect/>
          <a:stretch>
            <a:fillRect/>
          </a:stretch>
        </p:blipFill>
        <p:spPr bwMode="auto">
          <a:xfrm>
            <a:off x="6934200" y="685800"/>
            <a:ext cx="1416050" cy="2362200"/>
          </a:xfrm>
          <a:prstGeom prst="rect">
            <a:avLst/>
          </a:prstGeom>
          <a:noFill/>
        </p:spPr>
      </p:pic>
      <p:pic>
        <p:nvPicPr>
          <p:cNvPr id="210949" name="Picture 5" descr="Slide_2"/>
          <p:cNvPicPr>
            <a:picLocks noChangeAspect="1" noChangeArrowheads="1"/>
          </p:cNvPicPr>
          <p:nvPr/>
        </p:nvPicPr>
        <p:blipFill>
          <a:blip r:embed="rId6" cstate="print">
            <a:lum bright="70000" contrast="-70000"/>
          </a:blip>
          <a:srcRect l="-23" r="885" b="893"/>
          <a:stretch>
            <a:fillRect/>
          </a:stretch>
        </p:blipFill>
        <p:spPr bwMode="auto">
          <a:xfrm>
            <a:off x="3429000" y="914400"/>
            <a:ext cx="2135188" cy="2362200"/>
          </a:xfrm>
          <a:prstGeom prst="rect">
            <a:avLst/>
          </a:prstGeom>
          <a:noFill/>
        </p:spPr>
      </p:pic>
      <p:pic>
        <p:nvPicPr>
          <p:cNvPr id="210950" name="Picture 6" descr="eudorylaimus"/>
          <p:cNvPicPr>
            <a:picLocks noChangeAspect="1" noChangeArrowheads="1"/>
          </p:cNvPicPr>
          <p:nvPr/>
        </p:nvPicPr>
        <p:blipFill>
          <a:blip r:embed="rId7" cstate="print">
            <a:lum bright="70000" contrast="-70000"/>
          </a:blip>
          <a:srcRect/>
          <a:stretch>
            <a:fillRect/>
          </a:stretch>
        </p:blipFill>
        <p:spPr bwMode="auto">
          <a:xfrm>
            <a:off x="2895600" y="4038600"/>
            <a:ext cx="3167063" cy="2087563"/>
          </a:xfrm>
          <a:prstGeom prst="rect">
            <a:avLst/>
          </a:prstGeom>
          <a:noFill/>
        </p:spPr>
      </p:pic>
      <p:sp>
        <p:nvSpPr>
          <p:cNvPr id="210951" name="Rectangle 7"/>
          <p:cNvSpPr>
            <a:spLocks noChangeArrowheads="1"/>
          </p:cNvSpPr>
          <p:nvPr/>
        </p:nvSpPr>
        <p:spPr bwMode="auto">
          <a:xfrm>
            <a:off x="0" y="1676400"/>
            <a:ext cx="9144000" cy="42672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US" sz="2800" dirty="0" err="1" smtClean="0"/>
              <a:t>Ellos</a:t>
            </a:r>
            <a:r>
              <a:rPr lang="en-US" sz="2800" dirty="0" smtClean="0"/>
              <a:t> </a:t>
            </a:r>
            <a:r>
              <a:rPr lang="en-US" sz="2800" dirty="0" err="1" smtClean="0"/>
              <a:t>ocupan</a:t>
            </a:r>
            <a:r>
              <a:rPr lang="en-US" sz="2800" dirty="0" smtClean="0"/>
              <a:t> </a:t>
            </a:r>
            <a:r>
              <a:rPr lang="en-US" sz="2800" dirty="0" err="1" smtClean="0"/>
              <a:t>posiciónes</a:t>
            </a:r>
            <a:r>
              <a:rPr lang="en-US" sz="2800" dirty="0" smtClean="0"/>
              <a:t> claves en </a:t>
            </a:r>
            <a:r>
              <a:rPr lang="en-US" sz="2800" dirty="0" err="1" smtClean="0"/>
              <a:t>las</a:t>
            </a:r>
            <a:r>
              <a:rPr lang="en-US" sz="2800" dirty="0" smtClean="0"/>
              <a:t> </a:t>
            </a:r>
            <a:r>
              <a:rPr lang="es-ES" sz="2800" dirty="0" smtClean="0"/>
              <a:t>cadenas alimenticias del suelo</a:t>
            </a:r>
            <a:endParaRPr lang="en-US" sz="2800" dirty="0"/>
          </a:p>
          <a:p>
            <a:pPr marL="342900" indent="-342900">
              <a:spcBef>
                <a:spcPct val="20000"/>
              </a:spcBef>
              <a:buFontTx/>
              <a:buChar char="•"/>
            </a:pPr>
            <a:r>
              <a:rPr lang="en-US" sz="2800" dirty="0" err="1" smtClean="0"/>
              <a:t>Procedimientos</a:t>
            </a:r>
            <a:r>
              <a:rPr lang="en-US" sz="2800" dirty="0" smtClean="0"/>
              <a:t> </a:t>
            </a:r>
            <a:r>
              <a:rPr lang="en-US" sz="2800" dirty="0" err="1" smtClean="0"/>
              <a:t>regulares</a:t>
            </a:r>
            <a:r>
              <a:rPr lang="en-US" sz="2800" dirty="0" smtClean="0"/>
              <a:t> de </a:t>
            </a:r>
            <a:r>
              <a:rPr lang="en-US" sz="2800" dirty="0" err="1" smtClean="0"/>
              <a:t>extracción</a:t>
            </a:r>
            <a:endParaRPr lang="en-US" sz="2800" dirty="0"/>
          </a:p>
          <a:p>
            <a:pPr marL="342900" indent="-342900">
              <a:spcBef>
                <a:spcPct val="20000"/>
              </a:spcBef>
              <a:buFontTx/>
              <a:buChar char="•"/>
            </a:pPr>
            <a:r>
              <a:rPr lang="en-US" sz="2800" dirty="0" err="1" smtClean="0"/>
              <a:t>Identificación</a:t>
            </a:r>
            <a:r>
              <a:rPr lang="en-US" sz="2800" dirty="0" smtClean="0"/>
              <a:t> </a:t>
            </a:r>
            <a:r>
              <a:rPr lang="es-ES" sz="2800" dirty="0" smtClean="0"/>
              <a:t>basada ​​en la morfología</a:t>
            </a:r>
            <a:endParaRPr lang="en-US" sz="2800" dirty="0"/>
          </a:p>
          <a:p>
            <a:pPr marL="342900" indent="-342900">
              <a:spcBef>
                <a:spcPct val="20000"/>
              </a:spcBef>
              <a:buFontTx/>
              <a:buChar char="•"/>
            </a:pPr>
            <a:r>
              <a:rPr lang="en-US" sz="2800" dirty="0" err="1" smtClean="0"/>
              <a:t>Relación</a:t>
            </a:r>
            <a:r>
              <a:rPr lang="en-US" sz="2800" dirty="0" smtClean="0"/>
              <a:t> </a:t>
            </a:r>
            <a:r>
              <a:rPr lang="en-US" sz="2800" dirty="0" err="1" smtClean="0"/>
              <a:t>claro</a:t>
            </a:r>
            <a:r>
              <a:rPr lang="en-US" sz="2800" dirty="0" smtClean="0"/>
              <a:t> entre </a:t>
            </a:r>
            <a:r>
              <a:rPr lang="en-US" sz="2800" dirty="0" err="1" smtClean="0"/>
              <a:t>estructura</a:t>
            </a:r>
            <a:r>
              <a:rPr lang="en-US" sz="2800" dirty="0" smtClean="0"/>
              <a:t> y </a:t>
            </a:r>
            <a:r>
              <a:rPr lang="en-US" sz="2800" dirty="0" err="1" smtClean="0"/>
              <a:t>función</a:t>
            </a:r>
            <a:endParaRPr lang="en-US" sz="2800" dirty="0"/>
          </a:p>
          <a:p>
            <a:pPr marL="342900" indent="-342900">
              <a:spcBef>
                <a:spcPct val="20000"/>
              </a:spcBef>
              <a:buFontTx/>
              <a:buChar char="•"/>
            </a:pPr>
            <a:r>
              <a:rPr lang="en-US" sz="2800" dirty="0" smtClean="0"/>
              <a:t>Los </a:t>
            </a:r>
            <a:r>
              <a:rPr lang="en-US" sz="2800" dirty="0" err="1" smtClean="0"/>
              <a:t>organismos</a:t>
            </a:r>
            <a:r>
              <a:rPr lang="en-US" sz="2800" dirty="0" smtClean="0"/>
              <a:t> </a:t>
            </a:r>
            <a:r>
              <a:rPr lang="en-US" sz="2800" dirty="0" err="1" smtClean="0"/>
              <a:t>multicelulares</a:t>
            </a:r>
            <a:r>
              <a:rPr lang="en-US" sz="2800" dirty="0" smtClean="0"/>
              <a:t> </a:t>
            </a:r>
            <a:r>
              <a:rPr lang="en-US" sz="2800" dirty="0" err="1" smtClean="0"/>
              <a:t>mas</a:t>
            </a:r>
            <a:r>
              <a:rPr lang="en-US" sz="2800" dirty="0" smtClean="0"/>
              <a:t> </a:t>
            </a:r>
            <a:r>
              <a:rPr lang="en-US" sz="2800" dirty="0" err="1" smtClean="0"/>
              <a:t>abundantes</a:t>
            </a:r>
            <a:endParaRPr lang="en-US" sz="2800" dirty="0"/>
          </a:p>
          <a:p>
            <a:pPr marL="342900" indent="-342900">
              <a:spcBef>
                <a:spcPct val="20000"/>
              </a:spcBef>
              <a:buFontTx/>
              <a:buChar char="•"/>
            </a:pPr>
            <a:r>
              <a:rPr lang="en-US" sz="2800" dirty="0" err="1" smtClean="0"/>
              <a:t>Cada</a:t>
            </a:r>
            <a:r>
              <a:rPr lang="en-US" sz="2800" dirty="0" smtClean="0"/>
              <a:t> </a:t>
            </a:r>
            <a:r>
              <a:rPr lang="en-US" sz="2800" dirty="0" err="1" smtClean="0"/>
              <a:t>muestra</a:t>
            </a:r>
            <a:r>
              <a:rPr lang="en-US" sz="2800" dirty="0" smtClean="0"/>
              <a:t> </a:t>
            </a:r>
            <a:r>
              <a:rPr lang="en-US" sz="2800" dirty="0" err="1" smtClean="0"/>
              <a:t>tiene</a:t>
            </a:r>
            <a:r>
              <a:rPr lang="en-US" sz="2800" dirty="0" smtClean="0"/>
              <a:t> alto valor de </a:t>
            </a:r>
            <a:r>
              <a:rPr lang="en-US" sz="2800" dirty="0" err="1" smtClean="0"/>
              <a:t>información</a:t>
            </a:r>
            <a:r>
              <a:rPr lang="en-US" sz="2800" dirty="0" smtClean="0"/>
              <a:t> </a:t>
            </a:r>
            <a:r>
              <a:rPr lang="en-US" sz="2800" dirty="0" err="1" smtClean="0"/>
              <a:t>intrínseco</a:t>
            </a:r>
            <a:endParaRPr lang="en-US" sz="2800" dirty="0"/>
          </a:p>
        </p:txBody>
      </p:sp>
      <p:sp>
        <p:nvSpPr>
          <p:cNvPr id="210952" name="Rectangle 8"/>
          <p:cNvSpPr>
            <a:spLocks noChangeArrowheads="1"/>
          </p:cNvSpPr>
          <p:nvPr/>
        </p:nvSpPr>
        <p:spPr bwMode="auto">
          <a:xfrm>
            <a:off x="609600" y="528638"/>
            <a:ext cx="7671973" cy="520655"/>
          </a:xfrm>
          <a:prstGeom prst="rect">
            <a:avLst/>
          </a:prstGeom>
          <a:noFill/>
          <a:ln w="12700">
            <a:noFill/>
            <a:miter lim="800000"/>
            <a:headEnd/>
            <a:tailEnd/>
          </a:ln>
          <a:effectLst/>
        </p:spPr>
        <p:txBody>
          <a:bodyPr wrap="none" lIns="90488" tIns="44450" rIns="90488" bIns="44450">
            <a:spAutoFit/>
          </a:bodyPr>
          <a:lstStyle/>
          <a:p>
            <a:r>
              <a:rPr lang="en-US" sz="2800" b="1" dirty="0" err="1" smtClean="0"/>
              <a:t>Porque</a:t>
            </a:r>
            <a:r>
              <a:rPr lang="en-US" sz="2800" b="1" dirty="0" smtClean="0"/>
              <a:t> los </a:t>
            </a:r>
            <a:r>
              <a:rPr lang="en-US" sz="2800" b="1" dirty="0" err="1" smtClean="0"/>
              <a:t>nematodos</a:t>
            </a:r>
            <a:r>
              <a:rPr lang="en-US" sz="2800" b="1" dirty="0" smtClean="0"/>
              <a:t> son </a:t>
            </a:r>
            <a:r>
              <a:rPr lang="en-US" sz="2800" b="1" dirty="0" err="1" smtClean="0"/>
              <a:t>bioindicadores</a:t>
            </a:r>
            <a:r>
              <a:rPr lang="en-US" sz="2800" b="1" dirty="0"/>
              <a: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9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09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09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09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74638" y="859029"/>
            <a:ext cx="8335964" cy="5904373"/>
            <a:chOff x="173" y="239"/>
            <a:chExt cx="5251" cy="4252"/>
          </a:xfrm>
        </p:grpSpPr>
        <p:sp>
          <p:nvSpPr>
            <p:cNvPr id="3" name="Text Box 3"/>
            <p:cNvSpPr txBox="1">
              <a:spLocks noChangeArrowheads="1"/>
            </p:cNvSpPr>
            <p:nvPr/>
          </p:nvSpPr>
          <p:spPr bwMode="auto">
            <a:xfrm>
              <a:off x="288" y="669"/>
              <a:ext cx="1824" cy="2726"/>
            </a:xfrm>
            <a:prstGeom prst="rect">
              <a:avLst/>
            </a:prstGeom>
            <a:solidFill>
              <a:srgbClr val="FFFF99"/>
            </a:solidFill>
            <a:ln w="25400">
              <a:solidFill>
                <a:schemeClr val="accent2"/>
              </a:solidFill>
              <a:miter lim="800000"/>
              <a:headEnd/>
              <a:tailEnd/>
            </a:ln>
          </p:spPr>
          <p:txBody>
            <a:bodyPr wrap="square" anchor="ctr">
              <a:spAutoFit/>
            </a:bodyPr>
            <a:lstStyle/>
            <a:p>
              <a:pPr algn="ctr"/>
              <a:r>
                <a:rPr lang="en-US" sz="2400" i="1" dirty="0" err="1"/>
                <a:t>Rhabditidae</a:t>
              </a:r>
              <a:endParaRPr lang="en-US" sz="2400" i="1" dirty="0"/>
            </a:p>
            <a:p>
              <a:pPr algn="ctr"/>
              <a:r>
                <a:rPr lang="en-US" sz="2400" i="1" dirty="0" err="1"/>
                <a:t>Panagrolaimidae</a:t>
              </a:r>
              <a:endParaRPr lang="en-US" sz="2400" i="1" dirty="0"/>
            </a:p>
            <a:p>
              <a:pPr algn="ctr"/>
              <a:r>
                <a:rPr lang="en-US" sz="2400" i="1" dirty="0"/>
                <a:t>etc.</a:t>
              </a:r>
              <a:endParaRPr lang="en-US" sz="2400" b="1" dirty="0"/>
            </a:p>
            <a:p>
              <a:endParaRPr lang="en-US" sz="2400" b="1" dirty="0"/>
            </a:p>
            <a:p>
              <a:r>
                <a:rPr lang="es-ES" dirty="0" smtClean="0"/>
                <a:t>Ciclo de vida corto</a:t>
              </a:r>
              <a:br>
                <a:rPr lang="es-ES" dirty="0" smtClean="0"/>
              </a:br>
              <a:r>
                <a:rPr lang="es-ES" dirty="0" smtClean="0"/>
                <a:t>Cuerpos </a:t>
              </a:r>
              <a:r>
                <a:rPr lang="es-ES" dirty="0" err="1" smtClean="0"/>
                <a:t>peq</a:t>
              </a:r>
              <a:r>
                <a:rPr lang="es-ES" dirty="0" smtClean="0"/>
                <a:t>. a medianos</a:t>
              </a:r>
              <a:br>
                <a:rPr lang="es-ES" dirty="0" smtClean="0"/>
              </a:br>
              <a:r>
                <a:rPr lang="es-ES" dirty="0" smtClean="0"/>
                <a:t>Alta fecundidad</a:t>
              </a:r>
              <a:br>
                <a:rPr lang="es-ES" dirty="0" smtClean="0"/>
              </a:br>
              <a:r>
                <a:rPr lang="es-ES" dirty="0" smtClean="0"/>
                <a:t>Huevos pequeños</a:t>
              </a:r>
              <a:br>
                <a:rPr lang="es-ES" dirty="0" smtClean="0"/>
              </a:br>
              <a:r>
                <a:rPr lang="es-ES" dirty="0" err="1" smtClean="0"/>
                <a:t>Dauer</a:t>
              </a:r>
              <a:r>
                <a:rPr lang="es-ES" dirty="0" smtClean="0"/>
                <a:t> larva</a:t>
              </a:r>
              <a:br>
                <a:rPr lang="es-ES" dirty="0" smtClean="0"/>
              </a:br>
              <a:r>
                <a:rPr lang="es-ES" dirty="0" smtClean="0"/>
                <a:t>Amplia amplitud </a:t>
              </a:r>
              <a:r>
                <a:rPr lang="es-ES" dirty="0" err="1" smtClean="0"/>
                <a:t>ecologico</a:t>
              </a:r>
              <a:r>
                <a:rPr lang="es-ES" dirty="0" smtClean="0"/>
                <a:t/>
              </a:r>
              <a:br>
                <a:rPr lang="es-ES" dirty="0" smtClean="0"/>
              </a:br>
              <a:r>
                <a:rPr lang="es-ES" dirty="0" smtClean="0"/>
                <a:t>Oportunistas</a:t>
              </a:r>
              <a:br>
                <a:rPr lang="es-ES" dirty="0" smtClean="0"/>
              </a:br>
              <a:r>
                <a:rPr lang="es-ES" dirty="0" err="1" smtClean="0"/>
                <a:t>Condiciónes</a:t>
              </a:r>
              <a:r>
                <a:rPr lang="es-ES" dirty="0" smtClean="0"/>
                <a:t> perturbado</a:t>
              </a:r>
              <a:endParaRPr lang="es-ES" dirty="0"/>
            </a:p>
          </p:txBody>
        </p:sp>
        <p:sp>
          <p:nvSpPr>
            <p:cNvPr id="4" name="Text Box 4"/>
            <p:cNvSpPr txBox="1">
              <a:spLocks noChangeArrowheads="1"/>
            </p:cNvSpPr>
            <p:nvPr/>
          </p:nvSpPr>
          <p:spPr bwMode="auto">
            <a:xfrm>
              <a:off x="3653" y="666"/>
              <a:ext cx="1771" cy="2527"/>
            </a:xfrm>
            <a:prstGeom prst="rect">
              <a:avLst/>
            </a:prstGeom>
            <a:solidFill>
              <a:srgbClr val="FFFF99"/>
            </a:solidFill>
            <a:ln w="25400">
              <a:solidFill>
                <a:srgbClr val="993366"/>
              </a:solidFill>
              <a:miter lim="800000"/>
              <a:headEnd/>
              <a:tailEnd/>
            </a:ln>
          </p:spPr>
          <p:txBody>
            <a:bodyPr wrap="square" anchor="ctr">
              <a:spAutoFit/>
            </a:bodyPr>
            <a:lstStyle/>
            <a:p>
              <a:pPr algn="ctr"/>
              <a:r>
                <a:rPr lang="en-US" sz="2400" i="1" dirty="0" err="1"/>
                <a:t>Aporcelaimidae</a:t>
              </a:r>
              <a:endParaRPr lang="en-US" sz="2400" i="1" dirty="0"/>
            </a:p>
            <a:p>
              <a:pPr algn="ctr"/>
              <a:r>
                <a:rPr lang="en-US" sz="2400" i="1" dirty="0" err="1"/>
                <a:t>Nygolaimidae</a:t>
              </a:r>
              <a:endParaRPr lang="en-US" sz="2400" i="1" dirty="0"/>
            </a:p>
            <a:p>
              <a:pPr algn="ctr"/>
              <a:r>
                <a:rPr lang="en-US" sz="2400" i="1" dirty="0"/>
                <a:t>etc.</a:t>
              </a:r>
              <a:endParaRPr lang="en-US" sz="2400" b="1" dirty="0"/>
            </a:p>
            <a:p>
              <a:endParaRPr lang="en-US" sz="2400" b="1" dirty="0"/>
            </a:p>
            <a:p>
              <a:r>
                <a:rPr lang="es-ES" dirty="0" smtClean="0"/>
                <a:t>Ciclo de vida largo</a:t>
              </a:r>
              <a:br>
                <a:rPr lang="es-ES" dirty="0" smtClean="0"/>
              </a:br>
              <a:r>
                <a:rPr lang="es-ES" dirty="0" smtClean="0"/>
                <a:t>Cuerpos grandes</a:t>
              </a:r>
              <a:br>
                <a:rPr lang="es-ES" dirty="0" smtClean="0"/>
              </a:br>
              <a:r>
                <a:rPr lang="es-ES" dirty="0" smtClean="0"/>
                <a:t>Baja fecundidad</a:t>
              </a:r>
              <a:br>
                <a:rPr lang="es-ES" dirty="0" smtClean="0"/>
              </a:br>
              <a:r>
                <a:rPr lang="es-ES" dirty="0" smtClean="0"/>
                <a:t>Huevos grandes</a:t>
              </a:r>
              <a:br>
                <a:rPr lang="es-ES" dirty="0" smtClean="0"/>
              </a:br>
              <a:r>
                <a:rPr lang="es-ES" dirty="0" smtClean="0"/>
                <a:t>El estrés intolerantes</a:t>
              </a:r>
              <a:br>
                <a:rPr lang="es-ES" dirty="0" smtClean="0"/>
              </a:br>
              <a:r>
                <a:rPr lang="es-ES" dirty="0" smtClean="0"/>
                <a:t>Estrecha amplitud</a:t>
              </a:r>
              <a:br>
                <a:rPr lang="es-ES" dirty="0" smtClean="0"/>
              </a:br>
              <a:r>
                <a:rPr lang="es-ES" dirty="0" err="1" smtClean="0"/>
                <a:t>Condicinónes</a:t>
              </a:r>
              <a:r>
                <a:rPr lang="es-ES" dirty="0" smtClean="0"/>
                <a:t> inalteradas</a:t>
              </a:r>
              <a:endParaRPr lang="es-ES" dirty="0"/>
            </a:p>
          </p:txBody>
        </p:sp>
        <p:sp>
          <p:nvSpPr>
            <p:cNvPr id="5" name="Rectangle 5"/>
            <p:cNvSpPr>
              <a:spLocks noChangeArrowheads="1"/>
            </p:cNvSpPr>
            <p:nvPr/>
          </p:nvSpPr>
          <p:spPr bwMode="auto">
            <a:xfrm>
              <a:off x="648" y="1020"/>
              <a:ext cx="1752" cy="1896"/>
            </a:xfrm>
            <a:prstGeom prst="rect">
              <a:avLst/>
            </a:prstGeom>
            <a:noFill/>
            <a:ln w="12700">
              <a:solidFill>
                <a:schemeClr val="tx1"/>
              </a:solidFill>
              <a:prstDash val="dash"/>
              <a:miter lim="800000"/>
              <a:headEnd/>
              <a:tailEnd/>
            </a:ln>
          </p:spPr>
          <p:txBody>
            <a:bodyPr wrap="none" anchor="ctr"/>
            <a:lstStyle/>
            <a:p>
              <a:pPr algn="ctr"/>
              <a:endParaRPr lang="en-US" sz="2400" b="1"/>
            </a:p>
          </p:txBody>
        </p:sp>
        <p:sp>
          <p:nvSpPr>
            <p:cNvPr id="6" name="Rectangle 6"/>
            <p:cNvSpPr>
              <a:spLocks noChangeArrowheads="1"/>
            </p:cNvSpPr>
            <p:nvPr/>
          </p:nvSpPr>
          <p:spPr bwMode="auto">
            <a:xfrm>
              <a:off x="2616" y="1464"/>
              <a:ext cx="1752" cy="1896"/>
            </a:xfrm>
            <a:prstGeom prst="rect">
              <a:avLst/>
            </a:prstGeom>
            <a:noFill/>
            <a:ln w="12700">
              <a:solidFill>
                <a:schemeClr val="tx1"/>
              </a:solidFill>
              <a:prstDash val="dash"/>
              <a:miter lim="800000"/>
              <a:headEnd/>
              <a:tailEnd/>
            </a:ln>
          </p:spPr>
          <p:txBody>
            <a:bodyPr wrap="none" anchor="ctr"/>
            <a:lstStyle/>
            <a:p>
              <a:pPr algn="ctr"/>
              <a:endParaRPr lang="en-US" sz="2400" b="1"/>
            </a:p>
          </p:txBody>
        </p:sp>
        <p:sp>
          <p:nvSpPr>
            <p:cNvPr id="7" name="Rectangle 7"/>
            <p:cNvSpPr>
              <a:spLocks noChangeArrowheads="1"/>
            </p:cNvSpPr>
            <p:nvPr/>
          </p:nvSpPr>
          <p:spPr bwMode="auto">
            <a:xfrm>
              <a:off x="3156" y="1032"/>
              <a:ext cx="1752" cy="1896"/>
            </a:xfrm>
            <a:prstGeom prst="rect">
              <a:avLst/>
            </a:prstGeom>
            <a:noFill/>
            <a:ln w="12700">
              <a:solidFill>
                <a:schemeClr val="tx1"/>
              </a:solidFill>
              <a:prstDash val="dash"/>
              <a:miter lim="800000"/>
              <a:headEnd/>
              <a:tailEnd/>
            </a:ln>
          </p:spPr>
          <p:txBody>
            <a:bodyPr wrap="none" anchor="ctr"/>
            <a:lstStyle/>
            <a:p>
              <a:pPr algn="ctr"/>
              <a:endParaRPr lang="en-US" sz="2400" b="1"/>
            </a:p>
          </p:txBody>
        </p:sp>
        <p:sp>
          <p:nvSpPr>
            <p:cNvPr id="8" name="Text Box 8"/>
            <p:cNvSpPr txBox="1">
              <a:spLocks noChangeArrowheads="1"/>
            </p:cNvSpPr>
            <p:nvPr/>
          </p:nvSpPr>
          <p:spPr bwMode="auto">
            <a:xfrm>
              <a:off x="173" y="239"/>
              <a:ext cx="2152" cy="266"/>
            </a:xfrm>
            <a:prstGeom prst="rect">
              <a:avLst/>
            </a:prstGeom>
            <a:solidFill>
              <a:srgbClr val="CCFFFF"/>
            </a:solidFill>
            <a:ln w="12700">
              <a:solidFill>
                <a:schemeClr val="tx1"/>
              </a:solidFill>
              <a:miter lim="800000"/>
              <a:headEnd/>
              <a:tailEnd/>
            </a:ln>
          </p:spPr>
          <p:txBody>
            <a:bodyPr wrap="none" anchor="ctr">
              <a:spAutoFit/>
            </a:bodyPr>
            <a:lstStyle/>
            <a:p>
              <a:r>
                <a:rPr lang="es-ES" dirty="0" smtClean="0"/>
                <a:t>Indicadores de Enriquecimiento</a:t>
              </a:r>
              <a:endParaRPr lang="es-ES" dirty="0"/>
            </a:p>
          </p:txBody>
        </p:sp>
        <p:sp>
          <p:nvSpPr>
            <p:cNvPr id="9" name="Text Box 9"/>
            <p:cNvSpPr txBox="1">
              <a:spLocks noChangeArrowheads="1"/>
            </p:cNvSpPr>
            <p:nvPr/>
          </p:nvSpPr>
          <p:spPr bwMode="auto">
            <a:xfrm>
              <a:off x="3569" y="275"/>
              <a:ext cx="1772" cy="266"/>
            </a:xfrm>
            <a:prstGeom prst="rect">
              <a:avLst/>
            </a:prstGeom>
            <a:solidFill>
              <a:srgbClr val="CCFFFF"/>
            </a:solidFill>
            <a:ln w="12700">
              <a:solidFill>
                <a:schemeClr val="tx1"/>
              </a:solidFill>
              <a:miter lim="800000"/>
              <a:headEnd/>
              <a:tailEnd/>
            </a:ln>
          </p:spPr>
          <p:txBody>
            <a:bodyPr wrap="none" anchor="ctr">
              <a:spAutoFit/>
            </a:bodyPr>
            <a:lstStyle/>
            <a:p>
              <a:r>
                <a:rPr lang="es-ES" dirty="0" smtClean="0"/>
                <a:t>Indicadores de Estructura</a:t>
              </a:r>
              <a:endParaRPr lang="en-US" b="1" dirty="0"/>
            </a:p>
          </p:txBody>
        </p:sp>
        <p:sp>
          <p:nvSpPr>
            <p:cNvPr id="10" name="Text Box 10"/>
            <p:cNvSpPr txBox="1">
              <a:spLocks noChangeArrowheads="1"/>
            </p:cNvSpPr>
            <p:nvPr/>
          </p:nvSpPr>
          <p:spPr bwMode="auto">
            <a:xfrm>
              <a:off x="1877" y="2164"/>
              <a:ext cx="1771" cy="2327"/>
            </a:xfrm>
            <a:prstGeom prst="rect">
              <a:avLst/>
            </a:prstGeom>
            <a:solidFill>
              <a:srgbClr val="FFFF99"/>
            </a:solidFill>
            <a:ln w="25400">
              <a:solidFill>
                <a:srgbClr val="FC0128"/>
              </a:solidFill>
              <a:miter lim="800000"/>
              <a:headEnd/>
              <a:tailEnd/>
            </a:ln>
          </p:spPr>
          <p:txBody>
            <a:bodyPr wrap="square" anchor="ctr">
              <a:spAutoFit/>
            </a:bodyPr>
            <a:lstStyle/>
            <a:p>
              <a:pPr algn="ctr"/>
              <a:r>
                <a:rPr lang="en-US" sz="2400" i="1" dirty="0" err="1"/>
                <a:t>Cephalobidae</a:t>
              </a:r>
              <a:endParaRPr lang="en-US" sz="2400" i="1" dirty="0"/>
            </a:p>
            <a:p>
              <a:pPr algn="ctr"/>
              <a:r>
                <a:rPr lang="en-US" sz="2400" i="1" dirty="0" err="1"/>
                <a:t>Aphelenchidae</a:t>
              </a:r>
              <a:r>
                <a:rPr lang="en-US" sz="2400" i="1" dirty="0"/>
                <a:t>, etc.</a:t>
              </a:r>
              <a:endParaRPr lang="en-US" sz="2400" b="1" dirty="0"/>
            </a:p>
            <a:p>
              <a:endParaRPr lang="en-US" sz="2400" b="1" dirty="0"/>
            </a:p>
            <a:p>
              <a:r>
                <a:rPr lang="es-ES" dirty="0" smtClean="0"/>
                <a:t>Ciclo de vida corto</a:t>
              </a:r>
              <a:br>
                <a:rPr lang="es-ES" dirty="0" smtClean="0"/>
              </a:br>
              <a:r>
                <a:rPr lang="es-ES" dirty="0" smtClean="0"/>
                <a:t>Cuerpo mediano</a:t>
              </a:r>
            </a:p>
            <a:p>
              <a:r>
                <a:rPr lang="es-ES" dirty="0" smtClean="0"/>
                <a:t>Tolerantes al estrés Adaptaciones por 	alimentación </a:t>
              </a:r>
              <a:br>
                <a:rPr lang="es-ES" dirty="0" smtClean="0"/>
              </a:br>
              <a:r>
                <a:rPr lang="es-ES" dirty="0" smtClean="0"/>
                <a:t>Presente en todos suelos</a:t>
              </a:r>
            </a:p>
          </p:txBody>
        </p:sp>
        <p:sp>
          <p:nvSpPr>
            <p:cNvPr id="11" name="Line 11"/>
            <p:cNvSpPr>
              <a:spLocks noChangeShapeType="1"/>
            </p:cNvSpPr>
            <p:nvPr/>
          </p:nvSpPr>
          <p:spPr bwMode="auto">
            <a:xfrm flipV="1">
              <a:off x="2784" y="600"/>
              <a:ext cx="1656" cy="1296"/>
            </a:xfrm>
            <a:prstGeom prst="line">
              <a:avLst/>
            </a:prstGeom>
            <a:noFill/>
            <a:ln w="25400">
              <a:solidFill>
                <a:schemeClr val="tx1"/>
              </a:solidFill>
              <a:round/>
              <a:headEnd/>
              <a:tailEnd type="stealth" w="lg" len="med"/>
            </a:ln>
          </p:spPr>
          <p:txBody>
            <a:bodyPr wrap="none" anchor="ctr"/>
            <a:lstStyle/>
            <a:p>
              <a:endParaRPr lang="en-US"/>
            </a:p>
          </p:txBody>
        </p:sp>
        <p:sp>
          <p:nvSpPr>
            <p:cNvPr id="12" name="Text Box 12"/>
            <p:cNvSpPr txBox="1">
              <a:spLocks noChangeArrowheads="1"/>
            </p:cNvSpPr>
            <p:nvPr/>
          </p:nvSpPr>
          <p:spPr bwMode="auto">
            <a:xfrm>
              <a:off x="2309" y="2003"/>
              <a:ext cx="932" cy="266"/>
            </a:xfrm>
            <a:prstGeom prst="rect">
              <a:avLst/>
            </a:prstGeom>
            <a:solidFill>
              <a:srgbClr val="CCFFFF"/>
            </a:solidFill>
            <a:ln w="12700">
              <a:solidFill>
                <a:schemeClr val="tx1"/>
              </a:solidFill>
              <a:miter lim="800000"/>
              <a:headEnd/>
              <a:tailEnd/>
            </a:ln>
          </p:spPr>
          <p:txBody>
            <a:bodyPr wrap="none" anchor="ctr">
              <a:spAutoFit/>
            </a:bodyPr>
            <a:lstStyle/>
            <a:p>
              <a:pPr algn="ctr"/>
              <a:r>
                <a:rPr lang="en-US" dirty="0" smtClean="0"/>
                <a:t>Fauna Basal</a:t>
              </a:r>
              <a:endParaRPr lang="en-US" dirty="0"/>
            </a:p>
          </p:txBody>
        </p:sp>
        <p:sp>
          <p:nvSpPr>
            <p:cNvPr id="13" name="Line 13"/>
            <p:cNvSpPr>
              <a:spLocks noChangeShapeType="1"/>
            </p:cNvSpPr>
            <p:nvPr/>
          </p:nvSpPr>
          <p:spPr bwMode="auto">
            <a:xfrm flipH="1" flipV="1">
              <a:off x="1116" y="564"/>
              <a:ext cx="1668" cy="1332"/>
            </a:xfrm>
            <a:prstGeom prst="line">
              <a:avLst/>
            </a:prstGeom>
            <a:noFill/>
            <a:ln w="25400">
              <a:solidFill>
                <a:schemeClr val="tx1"/>
              </a:solidFill>
              <a:round/>
              <a:headEnd/>
              <a:tailEnd type="stealth" w="lg" len="med"/>
            </a:ln>
          </p:spPr>
          <p:txBody>
            <a:bodyPr wrap="none" anchor="ctr"/>
            <a:lstStyle/>
            <a:p>
              <a:endParaRPr lang="en-US"/>
            </a:p>
          </p:txBody>
        </p:sp>
      </p:grpSp>
      <p:grpSp>
        <p:nvGrpSpPr>
          <p:cNvPr id="14" name="Group 14"/>
          <p:cNvGrpSpPr>
            <a:grpSpLocks/>
          </p:cNvGrpSpPr>
          <p:nvPr/>
        </p:nvGrpSpPr>
        <p:grpSpPr bwMode="auto">
          <a:xfrm>
            <a:off x="1981200" y="5105400"/>
            <a:ext cx="5029200" cy="1676400"/>
            <a:chOff x="1536" y="3408"/>
            <a:chExt cx="2832" cy="1056"/>
          </a:xfrm>
        </p:grpSpPr>
        <p:pic>
          <p:nvPicPr>
            <p:cNvPr id="15" name="Picture 15"/>
            <p:cNvPicPr>
              <a:picLocks noChangeAspect="1" noChangeArrowheads="1"/>
            </p:cNvPicPr>
            <p:nvPr/>
          </p:nvPicPr>
          <p:blipFill>
            <a:blip r:embed="rId2" cstate="print">
              <a:lum bright="6000"/>
            </a:blip>
            <a:srcRect/>
            <a:stretch>
              <a:fillRect/>
            </a:stretch>
          </p:blipFill>
          <p:spPr bwMode="auto">
            <a:xfrm rot="5400000">
              <a:off x="1390" y="3746"/>
              <a:ext cx="864" cy="572"/>
            </a:xfrm>
            <a:prstGeom prst="rect">
              <a:avLst/>
            </a:prstGeom>
            <a:noFill/>
            <a:ln w="12700">
              <a:noFill/>
              <a:miter lim="800000"/>
              <a:headEnd/>
              <a:tailEnd/>
            </a:ln>
          </p:spPr>
        </p:pic>
        <p:pic>
          <p:nvPicPr>
            <p:cNvPr id="16" name="Picture 16"/>
            <p:cNvPicPr>
              <a:picLocks noChangeAspect="1" noChangeArrowheads="1"/>
            </p:cNvPicPr>
            <p:nvPr/>
          </p:nvPicPr>
          <p:blipFill>
            <a:blip r:embed="rId3" cstate="print"/>
            <a:srcRect/>
            <a:stretch>
              <a:fillRect/>
            </a:stretch>
          </p:blipFill>
          <p:spPr bwMode="auto">
            <a:xfrm>
              <a:off x="3504" y="3408"/>
              <a:ext cx="864" cy="704"/>
            </a:xfrm>
            <a:prstGeom prst="rect">
              <a:avLst/>
            </a:prstGeom>
            <a:noFill/>
            <a:ln w="12700">
              <a:noFill/>
              <a:miter lim="800000"/>
              <a:headEnd/>
              <a:tailEnd/>
            </a:ln>
          </p:spPr>
        </p:pic>
      </p:grpSp>
      <p:grpSp>
        <p:nvGrpSpPr>
          <p:cNvPr id="17" name="Group 17"/>
          <p:cNvGrpSpPr>
            <a:grpSpLocks/>
          </p:cNvGrpSpPr>
          <p:nvPr/>
        </p:nvGrpSpPr>
        <p:grpSpPr bwMode="auto">
          <a:xfrm>
            <a:off x="7772400" y="2438400"/>
            <a:ext cx="1371600" cy="2206625"/>
            <a:chOff x="5136" y="1358"/>
            <a:chExt cx="1044" cy="1552"/>
          </a:xfrm>
        </p:grpSpPr>
        <p:pic>
          <p:nvPicPr>
            <p:cNvPr id="18" name="Picture 18"/>
            <p:cNvPicPr>
              <a:picLocks noChangeAspect="1" noChangeArrowheads="1"/>
            </p:cNvPicPr>
            <p:nvPr/>
          </p:nvPicPr>
          <p:blipFill>
            <a:blip r:embed="rId4" cstate="print">
              <a:lum bright="24000"/>
            </a:blip>
            <a:srcRect/>
            <a:stretch>
              <a:fillRect/>
            </a:stretch>
          </p:blipFill>
          <p:spPr bwMode="auto">
            <a:xfrm>
              <a:off x="5136" y="2141"/>
              <a:ext cx="1044" cy="769"/>
            </a:xfrm>
            <a:prstGeom prst="rect">
              <a:avLst/>
            </a:prstGeom>
            <a:noFill/>
            <a:ln w="12700">
              <a:noFill/>
              <a:miter lim="800000"/>
              <a:headEnd/>
              <a:tailEnd/>
            </a:ln>
          </p:spPr>
        </p:pic>
        <p:pic>
          <p:nvPicPr>
            <p:cNvPr id="19" name="Picture 19" descr="Dorylaimus"/>
            <p:cNvPicPr>
              <a:picLocks noChangeAspect="1" noChangeArrowheads="1"/>
            </p:cNvPicPr>
            <p:nvPr/>
          </p:nvPicPr>
          <p:blipFill>
            <a:blip r:embed="rId5" cstate="print"/>
            <a:srcRect/>
            <a:stretch>
              <a:fillRect/>
            </a:stretch>
          </p:blipFill>
          <p:spPr bwMode="auto">
            <a:xfrm>
              <a:off x="5136" y="1358"/>
              <a:ext cx="1044" cy="783"/>
            </a:xfrm>
            <a:prstGeom prst="rect">
              <a:avLst/>
            </a:prstGeom>
            <a:noFill/>
            <a:ln w="9525">
              <a:noFill/>
              <a:miter lim="800000"/>
              <a:headEnd/>
              <a:tailEnd/>
            </a:ln>
          </p:spPr>
        </p:pic>
      </p:grpSp>
      <p:pic>
        <p:nvPicPr>
          <p:cNvPr id="20" name="Picture 20" descr="cruznema"/>
          <p:cNvPicPr>
            <a:picLocks noChangeAspect="1" noChangeArrowheads="1"/>
          </p:cNvPicPr>
          <p:nvPr/>
        </p:nvPicPr>
        <p:blipFill>
          <a:blip r:embed="rId6" cstate="print"/>
          <a:srcRect/>
          <a:stretch>
            <a:fillRect/>
          </a:stretch>
        </p:blipFill>
        <p:spPr bwMode="auto">
          <a:xfrm>
            <a:off x="2209800" y="2209800"/>
            <a:ext cx="1371600" cy="882650"/>
          </a:xfrm>
          <a:prstGeom prst="rect">
            <a:avLst/>
          </a:prstGeom>
          <a:noFill/>
          <a:ln w="19050">
            <a:solidFill>
              <a:srgbClr val="000000"/>
            </a:solidFill>
            <a:miter lim="800000"/>
            <a:headEnd/>
            <a:tailEnd/>
          </a:ln>
        </p:spPr>
      </p:pic>
      <p:sp>
        <p:nvSpPr>
          <p:cNvPr id="21" name="Text Box 30"/>
          <p:cNvSpPr txBox="1">
            <a:spLocks noChangeArrowheads="1"/>
          </p:cNvSpPr>
          <p:nvPr/>
        </p:nvSpPr>
        <p:spPr bwMode="auto">
          <a:xfrm>
            <a:off x="1981200" y="152400"/>
            <a:ext cx="5442516" cy="461665"/>
          </a:xfrm>
          <a:prstGeom prst="rect">
            <a:avLst/>
          </a:prstGeom>
          <a:noFill/>
          <a:ln w="9525">
            <a:noFill/>
            <a:miter lim="800000"/>
            <a:headEnd/>
            <a:tailEnd/>
          </a:ln>
          <a:effectLst/>
        </p:spPr>
        <p:txBody>
          <a:bodyPr wrap="none">
            <a:spAutoFit/>
          </a:bodyPr>
          <a:lstStyle/>
          <a:p>
            <a:r>
              <a:rPr lang="es-ES" sz="2400" dirty="0" smtClean="0"/>
              <a:t>Clasificación por </a:t>
            </a:r>
            <a:r>
              <a:rPr lang="en-US" sz="2400" dirty="0" err="1" smtClean="0"/>
              <a:t>Gremios</a:t>
            </a:r>
            <a:r>
              <a:rPr lang="en-US" sz="2400" dirty="0" smtClean="0"/>
              <a:t> </a:t>
            </a:r>
            <a:r>
              <a:rPr lang="en-US" sz="2400" dirty="0" err="1" smtClean="0"/>
              <a:t>Funcionales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79475" y="2711450"/>
            <a:ext cx="11430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035" name="Rectangle 3"/>
          <p:cNvSpPr>
            <a:spLocks noChangeArrowheads="1"/>
          </p:cNvSpPr>
          <p:nvPr/>
        </p:nvSpPr>
        <p:spPr bwMode="auto">
          <a:xfrm>
            <a:off x="2403475" y="2711450"/>
            <a:ext cx="11430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036" name="Rectangle 4"/>
          <p:cNvSpPr>
            <a:spLocks noChangeArrowheads="1"/>
          </p:cNvSpPr>
          <p:nvPr/>
        </p:nvSpPr>
        <p:spPr bwMode="auto">
          <a:xfrm>
            <a:off x="3889375" y="2711450"/>
            <a:ext cx="11430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037" name="Rectangle 5"/>
          <p:cNvSpPr>
            <a:spLocks noChangeArrowheads="1"/>
          </p:cNvSpPr>
          <p:nvPr/>
        </p:nvSpPr>
        <p:spPr bwMode="auto">
          <a:xfrm>
            <a:off x="5451475" y="2711450"/>
            <a:ext cx="11430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038" name="Rectangle 6"/>
          <p:cNvSpPr>
            <a:spLocks noChangeArrowheads="1"/>
          </p:cNvSpPr>
          <p:nvPr/>
        </p:nvSpPr>
        <p:spPr bwMode="auto">
          <a:xfrm>
            <a:off x="6975475" y="2711450"/>
            <a:ext cx="11430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4039" name="Line 7"/>
          <p:cNvSpPr>
            <a:spLocks noChangeShapeType="1"/>
          </p:cNvSpPr>
          <p:nvPr/>
        </p:nvSpPr>
        <p:spPr bwMode="auto">
          <a:xfrm>
            <a:off x="1412875" y="3854450"/>
            <a:ext cx="6172200" cy="0"/>
          </a:xfrm>
          <a:prstGeom prst="line">
            <a:avLst/>
          </a:prstGeom>
          <a:noFill/>
          <a:ln w="9525">
            <a:solidFill>
              <a:schemeClr val="tx1"/>
            </a:solidFill>
            <a:round/>
            <a:headEnd/>
            <a:tailEnd/>
          </a:ln>
          <a:effectLst/>
        </p:spPr>
        <p:txBody>
          <a:bodyPr wrap="none" anchor="ctr"/>
          <a:lstStyle/>
          <a:p>
            <a:endParaRPr lang="en-US"/>
          </a:p>
        </p:txBody>
      </p:sp>
      <p:sp>
        <p:nvSpPr>
          <p:cNvPr id="44040" name="Line 8"/>
          <p:cNvSpPr>
            <a:spLocks noChangeShapeType="1"/>
          </p:cNvSpPr>
          <p:nvPr/>
        </p:nvSpPr>
        <p:spPr bwMode="auto">
          <a:xfrm flipH="1" flipV="1">
            <a:off x="1417638" y="3625850"/>
            <a:ext cx="0" cy="228600"/>
          </a:xfrm>
          <a:prstGeom prst="line">
            <a:avLst/>
          </a:prstGeom>
          <a:noFill/>
          <a:ln w="9525">
            <a:solidFill>
              <a:schemeClr val="tx1"/>
            </a:solidFill>
            <a:round/>
            <a:headEnd/>
            <a:tailEnd/>
          </a:ln>
          <a:effectLst/>
        </p:spPr>
        <p:txBody>
          <a:bodyPr wrap="none" anchor="ctr"/>
          <a:lstStyle/>
          <a:p>
            <a:endParaRPr lang="en-US"/>
          </a:p>
        </p:txBody>
      </p:sp>
      <p:sp>
        <p:nvSpPr>
          <p:cNvPr id="44041" name="Line 9"/>
          <p:cNvSpPr>
            <a:spLocks noChangeShapeType="1"/>
          </p:cNvSpPr>
          <p:nvPr/>
        </p:nvSpPr>
        <p:spPr bwMode="auto">
          <a:xfrm flipH="1" flipV="1">
            <a:off x="2941638" y="3625850"/>
            <a:ext cx="0" cy="228600"/>
          </a:xfrm>
          <a:prstGeom prst="line">
            <a:avLst/>
          </a:prstGeom>
          <a:noFill/>
          <a:ln w="9525">
            <a:solidFill>
              <a:schemeClr val="tx1"/>
            </a:solidFill>
            <a:round/>
            <a:headEnd/>
            <a:tailEnd/>
          </a:ln>
          <a:effectLst/>
        </p:spPr>
        <p:txBody>
          <a:bodyPr wrap="none" anchor="ctr"/>
          <a:lstStyle/>
          <a:p>
            <a:endParaRPr lang="en-US"/>
          </a:p>
        </p:txBody>
      </p:sp>
      <p:sp>
        <p:nvSpPr>
          <p:cNvPr id="44042" name="Line 10"/>
          <p:cNvSpPr>
            <a:spLocks noChangeShapeType="1"/>
          </p:cNvSpPr>
          <p:nvPr/>
        </p:nvSpPr>
        <p:spPr bwMode="auto">
          <a:xfrm flipH="1" flipV="1">
            <a:off x="4427538" y="3625850"/>
            <a:ext cx="0" cy="228600"/>
          </a:xfrm>
          <a:prstGeom prst="line">
            <a:avLst/>
          </a:prstGeom>
          <a:noFill/>
          <a:ln w="9525">
            <a:solidFill>
              <a:schemeClr val="tx1"/>
            </a:solidFill>
            <a:round/>
            <a:headEnd/>
            <a:tailEnd/>
          </a:ln>
          <a:effectLst/>
        </p:spPr>
        <p:txBody>
          <a:bodyPr wrap="none" anchor="ctr"/>
          <a:lstStyle/>
          <a:p>
            <a:endParaRPr lang="en-US"/>
          </a:p>
        </p:txBody>
      </p:sp>
      <p:sp>
        <p:nvSpPr>
          <p:cNvPr id="44043" name="Line 11"/>
          <p:cNvSpPr>
            <a:spLocks noChangeShapeType="1"/>
          </p:cNvSpPr>
          <p:nvPr/>
        </p:nvSpPr>
        <p:spPr bwMode="auto">
          <a:xfrm flipH="1" flipV="1">
            <a:off x="5989638" y="3625850"/>
            <a:ext cx="0" cy="228600"/>
          </a:xfrm>
          <a:prstGeom prst="line">
            <a:avLst/>
          </a:prstGeom>
          <a:noFill/>
          <a:ln w="9525">
            <a:solidFill>
              <a:schemeClr val="tx1"/>
            </a:solidFill>
            <a:round/>
            <a:headEnd/>
            <a:tailEnd/>
          </a:ln>
          <a:effectLst/>
        </p:spPr>
        <p:txBody>
          <a:bodyPr wrap="none" anchor="ctr"/>
          <a:lstStyle/>
          <a:p>
            <a:endParaRPr lang="en-US"/>
          </a:p>
        </p:txBody>
      </p:sp>
      <p:sp>
        <p:nvSpPr>
          <p:cNvPr id="44044" name="Line 12"/>
          <p:cNvSpPr>
            <a:spLocks noChangeShapeType="1"/>
          </p:cNvSpPr>
          <p:nvPr/>
        </p:nvSpPr>
        <p:spPr bwMode="auto">
          <a:xfrm flipH="1" flipV="1">
            <a:off x="7513638" y="3625850"/>
            <a:ext cx="0" cy="228600"/>
          </a:xfrm>
          <a:prstGeom prst="line">
            <a:avLst/>
          </a:prstGeom>
          <a:noFill/>
          <a:ln w="9525">
            <a:solidFill>
              <a:schemeClr val="tx1"/>
            </a:solidFill>
            <a:round/>
            <a:headEnd/>
            <a:tailEnd/>
          </a:ln>
          <a:effectLst/>
        </p:spPr>
        <p:txBody>
          <a:bodyPr wrap="none" anchor="ctr"/>
          <a:lstStyle/>
          <a:p>
            <a:endParaRPr lang="en-US"/>
          </a:p>
        </p:txBody>
      </p:sp>
      <p:sp>
        <p:nvSpPr>
          <p:cNvPr id="44045" name="Text Box 13"/>
          <p:cNvSpPr txBox="1">
            <a:spLocks noChangeArrowheads="1"/>
          </p:cNvSpPr>
          <p:nvPr/>
        </p:nvSpPr>
        <p:spPr bwMode="auto">
          <a:xfrm>
            <a:off x="1268413" y="3321050"/>
            <a:ext cx="296862" cy="336550"/>
          </a:xfrm>
          <a:prstGeom prst="rect">
            <a:avLst/>
          </a:prstGeom>
          <a:noFill/>
          <a:ln w="9525">
            <a:noFill/>
            <a:miter lim="800000"/>
            <a:headEnd/>
            <a:tailEnd/>
          </a:ln>
          <a:effectLst/>
        </p:spPr>
        <p:txBody>
          <a:bodyPr wrap="none">
            <a:spAutoFit/>
          </a:bodyPr>
          <a:lstStyle/>
          <a:p>
            <a:pPr eaLnBrk="0" hangingPunct="0"/>
            <a:r>
              <a:rPr lang="en-US" sz="1600" i="0"/>
              <a:t>1</a:t>
            </a:r>
          </a:p>
        </p:txBody>
      </p:sp>
      <p:sp>
        <p:nvSpPr>
          <p:cNvPr id="44046" name="Text Box 14"/>
          <p:cNvSpPr txBox="1">
            <a:spLocks noChangeArrowheads="1"/>
          </p:cNvSpPr>
          <p:nvPr/>
        </p:nvSpPr>
        <p:spPr bwMode="auto">
          <a:xfrm>
            <a:off x="2792413" y="3321050"/>
            <a:ext cx="296862" cy="336550"/>
          </a:xfrm>
          <a:prstGeom prst="rect">
            <a:avLst/>
          </a:prstGeom>
          <a:noFill/>
          <a:ln w="9525">
            <a:noFill/>
            <a:miter lim="800000"/>
            <a:headEnd/>
            <a:tailEnd/>
          </a:ln>
          <a:effectLst/>
        </p:spPr>
        <p:txBody>
          <a:bodyPr wrap="none">
            <a:spAutoFit/>
          </a:bodyPr>
          <a:lstStyle/>
          <a:p>
            <a:pPr eaLnBrk="0" hangingPunct="0"/>
            <a:r>
              <a:rPr lang="en-US" sz="1600" i="0"/>
              <a:t>2</a:t>
            </a:r>
          </a:p>
        </p:txBody>
      </p:sp>
      <p:sp>
        <p:nvSpPr>
          <p:cNvPr id="44047" name="Text Box 15"/>
          <p:cNvSpPr txBox="1">
            <a:spLocks noChangeArrowheads="1"/>
          </p:cNvSpPr>
          <p:nvPr/>
        </p:nvSpPr>
        <p:spPr bwMode="auto">
          <a:xfrm>
            <a:off x="4278313" y="3321050"/>
            <a:ext cx="296862" cy="336550"/>
          </a:xfrm>
          <a:prstGeom prst="rect">
            <a:avLst/>
          </a:prstGeom>
          <a:noFill/>
          <a:ln w="9525">
            <a:noFill/>
            <a:miter lim="800000"/>
            <a:headEnd/>
            <a:tailEnd/>
          </a:ln>
          <a:effectLst/>
        </p:spPr>
        <p:txBody>
          <a:bodyPr wrap="none">
            <a:spAutoFit/>
          </a:bodyPr>
          <a:lstStyle/>
          <a:p>
            <a:pPr eaLnBrk="0" hangingPunct="0"/>
            <a:r>
              <a:rPr lang="en-US" sz="1600" i="0"/>
              <a:t>3</a:t>
            </a:r>
          </a:p>
        </p:txBody>
      </p:sp>
      <p:sp>
        <p:nvSpPr>
          <p:cNvPr id="44048" name="Text Box 16"/>
          <p:cNvSpPr txBox="1">
            <a:spLocks noChangeArrowheads="1"/>
          </p:cNvSpPr>
          <p:nvPr/>
        </p:nvSpPr>
        <p:spPr bwMode="auto">
          <a:xfrm>
            <a:off x="5840413" y="3321050"/>
            <a:ext cx="296862" cy="336550"/>
          </a:xfrm>
          <a:prstGeom prst="rect">
            <a:avLst/>
          </a:prstGeom>
          <a:noFill/>
          <a:ln w="9525">
            <a:noFill/>
            <a:miter lim="800000"/>
            <a:headEnd/>
            <a:tailEnd/>
          </a:ln>
          <a:effectLst/>
        </p:spPr>
        <p:txBody>
          <a:bodyPr wrap="none">
            <a:spAutoFit/>
          </a:bodyPr>
          <a:lstStyle/>
          <a:p>
            <a:pPr eaLnBrk="0" hangingPunct="0"/>
            <a:r>
              <a:rPr lang="en-US" sz="1600" i="0"/>
              <a:t>4</a:t>
            </a:r>
          </a:p>
        </p:txBody>
      </p:sp>
      <p:sp>
        <p:nvSpPr>
          <p:cNvPr id="44049" name="Text Box 17"/>
          <p:cNvSpPr txBox="1">
            <a:spLocks noChangeArrowheads="1"/>
          </p:cNvSpPr>
          <p:nvPr/>
        </p:nvSpPr>
        <p:spPr bwMode="auto">
          <a:xfrm>
            <a:off x="7364413" y="3321050"/>
            <a:ext cx="296862" cy="336550"/>
          </a:xfrm>
          <a:prstGeom prst="rect">
            <a:avLst/>
          </a:prstGeom>
          <a:noFill/>
          <a:ln w="9525">
            <a:noFill/>
            <a:miter lim="800000"/>
            <a:headEnd/>
            <a:tailEnd/>
          </a:ln>
          <a:effectLst/>
        </p:spPr>
        <p:txBody>
          <a:bodyPr wrap="none">
            <a:spAutoFit/>
          </a:bodyPr>
          <a:lstStyle/>
          <a:p>
            <a:pPr eaLnBrk="0" hangingPunct="0"/>
            <a:r>
              <a:rPr lang="en-US" sz="1600" i="0"/>
              <a:t>5</a:t>
            </a:r>
          </a:p>
        </p:txBody>
      </p:sp>
      <p:sp>
        <p:nvSpPr>
          <p:cNvPr id="44050" name="Line 18"/>
          <p:cNvSpPr>
            <a:spLocks noChangeShapeType="1"/>
          </p:cNvSpPr>
          <p:nvPr/>
        </p:nvSpPr>
        <p:spPr bwMode="auto">
          <a:xfrm flipH="1">
            <a:off x="879475" y="2193925"/>
            <a:ext cx="1981200" cy="0"/>
          </a:xfrm>
          <a:prstGeom prst="line">
            <a:avLst/>
          </a:prstGeom>
          <a:noFill/>
          <a:ln w="9525">
            <a:solidFill>
              <a:schemeClr val="tx1"/>
            </a:solidFill>
            <a:round/>
            <a:headEnd/>
            <a:tailEnd type="stealth" w="lg" len="med"/>
          </a:ln>
          <a:effectLst/>
        </p:spPr>
        <p:txBody>
          <a:bodyPr wrap="none" anchor="ctr"/>
          <a:lstStyle/>
          <a:p>
            <a:endParaRPr lang="en-US"/>
          </a:p>
        </p:txBody>
      </p:sp>
      <p:sp>
        <p:nvSpPr>
          <p:cNvPr id="44058" name="Rectangle 26"/>
          <p:cNvSpPr>
            <a:spLocks noChangeArrowheads="1"/>
          </p:cNvSpPr>
          <p:nvPr/>
        </p:nvSpPr>
        <p:spPr bwMode="auto">
          <a:xfrm>
            <a:off x="2514600" y="5029200"/>
            <a:ext cx="6172200" cy="685800"/>
          </a:xfrm>
          <a:prstGeom prst="rect">
            <a:avLst/>
          </a:prstGeom>
          <a:noFill/>
          <a:ln w="9525">
            <a:noFill/>
            <a:miter lim="800000"/>
            <a:headEnd/>
            <a:tailEnd/>
          </a:ln>
          <a:effectLst/>
        </p:spPr>
        <p:txBody>
          <a:bodyPr/>
          <a:lstStyle/>
          <a:p>
            <a:pPr>
              <a:buFont typeface="Arial" pitchFamily="34" charset="0"/>
              <a:buChar char="•"/>
            </a:pPr>
            <a:r>
              <a:rPr lang="es-ES" sz="1400" dirty="0" smtClean="0"/>
              <a:t> Debería ser posible para aumentar la estructura sin disminuir</a:t>
            </a:r>
            <a:br>
              <a:rPr lang="es-ES" sz="1400" dirty="0" smtClean="0"/>
            </a:br>
            <a:r>
              <a:rPr lang="es-ES" sz="1400" dirty="0" smtClean="0"/>
              <a:t>       enriquecimiento, y viceversa. Los ejes deben ser independientes.</a:t>
            </a:r>
            <a:endParaRPr lang="es-ES" sz="1400" dirty="0"/>
          </a:p>
        </p:txBody>
      </p:sp>
      <p:grpSp>
        <p:nvGrpSpPr>
          <p:cNvPr id="2" name="Group 27"/>
          <p:cNvGrpSpPr>
            <a:grpSpLocks/>
          </p:cNvGrpSpPr>
          <p:nvPr/>
        </p:nvGrpSpPr>
        <p:grpSpPr bwMode="auto">
          <a:xfrm>
            <a:off x="0" y="4191000"/>
            <a:ext cx="1676400" cy="2667000"/>
            <a:chOff x="2898" y="2208"/>
            <a:chExt cx="1154" cy="1968"/>
          </a:xfrm>
        </p:grpSpPr>
        <p:pic>
          <p:nvPicPr>
            <p:cNvPr id="44060" name="Picture 28" descr="Curren1"/>
            <p:cNvPicPr>
              <a:picLocks noChangeAspect="1" noChangeArrowheads="1"/>
            </p:cNvPicPr>
            <p:nvPr/>
          </p:nvPicPr>
          <p:blipFill>
            <a:blip r:embed="rId3" cstate="print"/>
            <a:srcRect/>
            <a:stretch>
              <a:fillRect/>
            </a:stretch>
          </p:blipFill>
          <p:spPr bwMode="auto">
            <a:xfrm>
              <a:off x="2898" y="2208"/>
              <a:ext cx="1154" cy="1968"/>
            </a:xfrm>
            <a:prstGeom prst="rect">
              <a:avLst/>
            </a:prstGeom>
            <a:noFill/>
          </p:spPr>
        </p:pic>
        <p:sp>
          <p:nvSpPr>
            <p:cNvPr id="44061" name="Text Box 29"/>
            <p:cNvSpPr txBox="1">
              <a:spLocks noChangeArrowheads="1"/>
            </p:cNvSpPr>
            <p:nvPr/>
          </p:nvSpPr>
          <p:spPr bwMode="auto">
            <a:xfrm>
              <a:off x="3059" y="3818"/>
              <a:ext cx="909" cy="337"/>
            </a:xfrm>
            <a:prstGeom prst="rect">
              <a:avLst/>
            </a:prstGeom>
            <a:noFill/>
            <a:ln w="9525">
              <a:noFill/>
              <a:miter lim="800000"/>
              <a:headEnd/>
              <a:tailEnd/>
            </a:ln>
            <a:effectLst/>
          </p:spPr>
          <p:txBody>
            <a:bodyPr wrap="none">
              <a:spAutoFit/>
            </a:bodyPr>
            <a:lstStyle/>
            <a:p>
              <a:pPr eaLnBrk="0" hangingPunct="0"/>
              <a:r>
                <a:rPr lang="en-US" sz="2400" i="0">
                  <a:solidFill>
                    <a:schemeClr val="bg1"/>
                  </a:solidFill>
                </a:rPr>
                <a:t>Bongers</a:t>
              </a:r>
            </a:p>
          </p:txBody>
        </p:sp>
      </p:grpSp>
      <p:sp>
        <p:nvSpPr>
          <p:cNvPr id="44063" name="Text Box 31"/>
          <p:cNvSpPr txBox="1">
            <a:spLocks noChangeArrowheads="1"/>
          </p:cNvSpPr>
          <p:nvPr/>
        </p:nvSpPr>
        <p:spPr bwMode="auto">
          <a:xfrm>
            <a:off x="7629525" y="3505200"/>
            <a:ext cx="1514475" cy="346075"/>
          </a:xfrm>
          <a:prstGeom prst="rect">
            <a:avLst/>
          </a:prstGeom>
          <a:noFill/>
          <a:ln w="9525">
            <a:solidFill>
              <a:srgbClr val="000000"/>
            </a:solidFill>
            <a:miter lim="800000"/>
            <a:headEnd/>
            <a:tailEnd/>
          </a:ln>
          <a:effectLst/>
        </p:spPr>
        <p:txBody>
          <a:bodyPr wrap="none">
            <a:spAutoFit/>
          </a:bodyPr>
          <a:lstStyle/>
          <a:p>
            <a:pPr eaLnBrk="0" hangingPunct="0"/>
            <a:r>
              <a:rPr lang="en-US" sz="1600" i="0"/>
              <a:t>Bongers, 1990</a:t>
            </a:r>
          </a:p>
        </p:txBody>
      </p:sp>
      <p:sp>
        <p:nvSpPr>
          <p:cNvPr id="44064" name="Rectangle 32"/>
          <p:cNvSpPr>
            <a:spLocks noChangeArrowheads="1"/>
          </p:cNvSpPr>
          <p:nvPr/>
        </p:nvSpPr>
        <p:spPr bwMode="auto">
          <a:xfrm>
            <a:off x="0" y="3267075"/>
            <a:ext cx="9144000" cy="0"/>
          </a:xfrm>
          <a:prstGeom prst="rect">
            <a:avLst/>
          </a:prstGeom>
          <a:noFill/>
          <a:ln w="9525">
            <a:noFill/>
            <a:miter lim="800000"/>
            <a:headEnd/>
            <a:tailEnd/>
          </a:ln>
          <a:effectLst/>
        </p:spPr>
        <p:txBody>
          <a:bodyPr wrap="none" anchor="ctr">
            <a:spAutoFit/>
          </a:bodyPr>
          <a:lstStyle/>
          <a:p>
            <a:endParaRPr lang="en-US"/>
          </a:p>
        </p:txBody>
      </p:sp>
      <p:sp>
        <p:nvSpPr>
          <p:cNvPr id="44065" name="Rectangle 33"/>
          <p:cNvSpPr>
            <a:spLocks noChangeArrowheads="1"/>
          </p:cNvSpPr>
          <p:nvPr/>
        </p:nvSpPr>
        <p:spPr bwMode="auto">
          <a:xfrm>
            <a:off x="0" y="3267075"/>
            <a:ext cx="9144000" cy="0"/>
          </a:xfrm>
          <a:prstGeom prst="rect">
            <a:avLst/>
          </a:prstGeom>
          <a:noFill/>
          <a:ln w="9525">
            <a:noFill/>
            <a:miter lim="800000"/>
            <a:headEnd/>
            <a:tailEnd/>
          </a:ln>
          <a:effectLst/>
        </p:spPr>
        <p:txBody>
          <a:bodyPr anchor="ctr">
            <a:spAutoFit/>
          </a:bodyPr>
          <a:lstStyle/>
          <a:p>
            <a:endParaRPr lang="en-US"/>
          </a:p>
        </p:txBody>
      </p:sp>
      <p:sp>
        <p:nvSpPr>
          <p:cNvPr id="44069" name="Rectangle 37"/>
          <p:cNvSpPr>
            <a:spLocks noChangeArrowheads="1"/>
          </p:cNvSpPr>
          <p:nvPr/>
        </p:nvSpPr>
        <p:spPr bwMode="auto">
          <a:xfrm>
            <a:off x="0" y="0"/>
            <a:ext cx="9144000" cy="0"/>
          </a:xfrm>
          <a:prstGeom prst="rect">
            <a:avLst/>
          </a:prstGeom>
          <a:noFill/>
          <a:ln w="9525">
            <a:noFill/>
            <a:miter lim="800000"/>
            <a:headEnd/>
            <a:tailEnd/>
          </a:ln>
          <a:effectLst/>
        </p:spPr>
        <p:txBody>
          <a:bodyPr anchor="ctr">
            <a:spAutoFit/>
          </a:bodyPr>
          <a:lstStyle/>
          <a:p>
            <a:endParaRPr lang="en-US"/>
          </a:p>
        </p:txBody>
      </p:sp>
      <p:sp>
        <p:nvSpPr>
          <p:cNvPr id="44070" name="Line 38"/>
          <p:cNvSpPr>
            <a:spLocks noChangeShapeType="1"/>
          </p:cNvSpPr>
          <p:nvPr/>
        </p:nvSpPr>
        <p:spPr bwMode="auto">
          <a:xfrm>
            <a:off x="2971800" y="1752600"/>
            <a:ext cx="0" cy="2514600"/>
          </a:xfrm>
          <a:prstGeom prst="line">
            <a:avLst/>
          </a:prstGeom>
          <a:noFill/>
          <a:ln w="38100">
            <a:solidFill>
              <a:srgbClr val="FF0000"/>
            </a:solidFill>
            <a:round/>
            <a:headEnd/>
            <a:tailEnd/>
          </a:ln>
          <a:effectLst/>
        </p:spPr>
        <p:txBody>
          <a:bodyPr/>
          <a:lstStyle/>
          <a:p>
            <a:endParaRPr lang="en-US"/>
          </a:p>
        </p:txBody>
      </p:sp>
      <p:sp>
        <p:nvSpPr>
          <p:cNvPr id="44071" name="Line 39"/>
          <p:cNvSpPr>
            <a:spLocks noChangeShapeType="1"/>
          </p:cNvSpPr>
          <p:nvPr/>
        </p:nvSpPr>
        <p:spPr bwMode="auto">
          <a:xfrm>
            <a:off x="3048000" y="2193925"/>
            <a:ext cx="4953000" cy="0"/>
          </a:xfrm>
          <a:prstGeom prst="line">
            <a:avLst/>
          </a:prstGeom>
          <a:noFill/>
          <a:ln w="9525">
            <a:solidFill>
              <a:schemeClr val="tx1"/>
            </a:solidFill>
            <a:round/>
            <a:headEnd/>
            <a:tailEnd type="stealth" w="lg" len="med"/>
          </a:ln>
          <a:effectLst/>
        </p:spPr>
        <p:txBody>
          <a:bodyPr/>
          <a:lstStyle/>
          <a:p>
            <a:endParaRPr lang="en-US"/>
          </a:p>
        </p:txBody>
      </p:sp>
      <p:sp>
        <p:nvSpPr>
          <p:cNvPr id="38" name="Text Box 30"/>
          <p:cNvSpPr txBox="1">
            <a:spLocks noChangeArrowheads="1"/>
          </p:cNvSpPr>
          <p:nvPr/>
        </p:nvSpPr>
        <p:spPr bwMode="auto">
          <a:xfrm>
            <a:off x="2057400" y="152400"/>
            <a:ext cx="5577168" cy="461665"/>
          </a:xfrm>
          <a:prstGeom prst="rect">
            <a:avLst/>
          </a:prstGeom>
          <a:noFill/>
          <a:ln w="9525">
            <a:noFill/>
            <a:miter lim="800000"/>
            <a:headEnd/>
            <a:tailEnd/>
          </a:ln>
          <a:effectLst/>
        </p:spPr>
        <p:txBody>
          <a:bodyPr wrap="none">
            <a:spAutoFit/>
          </a:bodyPr>
          <a:lstStyle/>
          <a:p>
            <a:r>
              <a:rPr lang="es-ES" sz="2400" dirty="0" smtClean="0"/>
              <a:t>Clasificación por </a:t>
            </a:r>
            <a:r>
              <a:rPr lang="en-US" sz="2400" dirty="0" err="1" smtClean="0"/>
              <a:t>Gremios</a:t>
            </a:r>
            <a:r>
              <a:rPr lang="en-US" sz="2400" dirty="0" smtClean="0"/>
              <a:t> </a:t>
            </a:r>
            <a:r>
              <a:rPr lang="en-US" sz="2400" dirty="0" err="1" smtClean="0"/>
              <a:t>Estructurales</a:t>
            </a:r>
            <a:endParaRPr lang="en-US" sz="2400" dirty="0"/>
          </a:p>
        </p:txBody>
      </p:sp>
      <p:sp>
        <p:nvSpPr>
          <p:cNvPr id="40" name="Text Box 20"/>
          <p:cNvSpPr txBox="1">
            <a:spLocks noChangeArrowheads="1"/>
          </p:cNvSpPr>
          <p:nvPr/>
        </p:nvSpPr>
        <p:spPr bwMode="auto">
          <a:xfrm>
            <a:off x="1006475" y="1768475"/>
            <a:ext cx="1447832" cy="307777"/>
          </a:xfrm>
          <a:prstGeom prst="rect">
            <a:avLst/>
          </a:prstGeom>
          <a:noFill/>
          <a:ln w="9525">
            <a:noFill/>
            <a:miter lim="800000"/>
            <a:headEnd/>
            <a:tailEnd/>
          </a:ln>
          <a:effectLst/>
        </p:spPr>
        <p:txBody>
          <a:bodyPr wrap="none">
            <a:spAutoFit/>
          </a:bodyPr>
          <a:lstStyle/>
          <a:p>
            <a:r>
              <a:rPr lang="es-ES" sz="1400" dirty="0" smtClean="0"/>
              <a:t>enriquecimiento</a:t>
            </a:r>
            <a:endParaRPr lang="es-ES" sz="1400" dirty="0"/>
          </a:p>
        </p:txBody>
      </p:sp>
      <p:sp>
        <p:nvSpPr>
          <p:cNvPr id="41" name="Text Box 21"/>
          <p:cNvSpPr txBox="1">
            <a:spLocks noChangeArrowheads="1"/>
          </p:cNvSpPr>
          <p:nvPr/>
        </p:nvSpPr>
        <p:spPr bwMode="auto">
          <a:xfrm>
            <a:off x="7219950" y="1768475"/>
            <a:ext cx="1080745" cy="307777"/>
          </a:xfrm>
          <a:prstGeom prst="rect">
            <a:avLst/>
          </a:prstGeom>
          <a:noFill/>
          <a:ln w="9525">
            <a:noFill/>
            <a:miter lim="800000"/>
            <a:headEnd/>
            <a:tailEnd/>
          </a:ln>
          <a:effectLst/>
        </p:spPr>
        <p:txBody>
          <a:bodyPr wrap="none">
            <a:spAutoFit/>
          </a:bodyPr>
          <a:lstStyle/>
          <a:p>
            <a:pPr eaLnBrk="0" hangingPunct="0"/>
            <a:r>
              <a:rPr lang="es-ES" sz="1400" dirty="0" smtClean="0"/>
              <a:t>estabilidad</a:t>
            </a:r>
            <a:endParaRPr lang="en-US" sz="1400" i="0" dirty="0"/>
          </a:p>
        </p:txBody>
      </p:sp>
      <p:sp>
        <p:nvSpPr>
          <p:cNvPr id="42" name="Text Box 22"/>
          <p:cNvSpPr txBox="1">
            <a:spLocks noChangeArrowheads="1"/>
          </p:cNvSpPr>
          <p:nvPr/>
        </p:nvSpPr>
        <p:spPr bwMode="auto">
          <a:xfrm>
            <a:off x="955675" y="1492250"/>
            <a:ext cx="1168910" cy="307777"/>
          </a:xfrm>
          <a:prstGeom prst="rect">
            <a:avLst/>
          </a:prstGeom>
          <a:noFill/>
          <a:ln w="9525">
            <a:noFill/>
            <a:miter lim="800000"/>
            <a:headEnd/>
            <a:tailEnd/>
          </a:ln>
          <a:effectLst/>
        </p:spPr>
        <p:txBody>
          <a:bodyPr wrap="none">
            <a:spAutoFit/>
          </a:bodyPr>
          <a:lstStyle/>
          <a:p>
            <a:pPr eaLnBrk="0" hangingPunct="0"/>
            <a:r>
              <a:rPr lang="es-ES" sz="1400" dirty="0" smtClean="0"/>
              <a:t>oportunismo</a:t>
            </a:r>
            <a:endParaRPr lang="en-US" sz="1400" i="0" dirty="0"/>
          </a:p>
        </p:txBody>
      </p:sp>
      <p:sp>
        <p:nvSpPr>
          <p:cNvPr id="43" name="Text Box 23"/>
          <p:cNvSpPr txBox="1">
            <a:spLocks noChangeArrowheads="1"/>
          </p:cNvSpPr>
          <p:nvPr/>
        </p:nvSpPr>
        <p:spPr bwMode="auto">
          <a:xfrm>
            <a:off x="7127875" y="1492250"/>
            <a:ext cx="979755" cy="307777"/>
          </a:xfrm>
          <a:prstGeom prst="rect">
            <a:avLst/>
          </a:prstGeom>
          <a:noFill/>
          <a:ln w="9525">
            <a:noFill/>
            <a:miter lim="800000"/>
            <a:headEnd/>
            <a:tailEnd/>
          </a:ln>
          <a:effectLst/>
        </p:spPr>
        <p:txBody>
          <a:bodyPr wrap="none">
            <a:spAutoFit/>
          </a:bodyPr>
          <a:lstStyle/>
          <a:p>
            <a:pPr eaLnBrk="0" hangingPunct="0"/>
            <a:r>
              <a:rPr lang="en-US" sz="1400" i="0" dirty="0" err="1" smtClean="0"/>
              <a:t>estructura</a:t>
            </a:r>
            <a:endParaRPr lang="en-US" sz="1400" i="0" dirty="0"/>
          </a:p>
        </p:txBody>
      </p:sp>
      <p:sp>
        <p:nvSpPr>
          <p:cNvPr id="36" name="Rectangle 24"/>
          <p:cNvSpPr>
            <a:spLocks noGrp="1" noChangeArrowheads="1"/>
          </p:cNvSpPr>
          <p:nvPr>
            <p:ph type="title"/>
          </p:nvPr>
        </p:nvSpPr>
        <p:spPr>
          <a:xfrm>
            <a:off x="152400" y="838200"/>
            <a:ext cx="4495800" cy="609600"/>
          </a:xfrm>
          <a:noFill/>
          <a:ln/>
        </p:spPr>
        <p:txBody>
          <a:bodyPr/>
          <a:lstStyle/>
          <a:p>
            <a:pPr algn="l"/>
            <a:r>
              <a:rPr lang="en-US" sz="1800" dirty="0" err="1" smtClean="0"/>
              <a:t>Serie</a:t>
            </a:r>
            <a:r>
              <a:rPr lang="en-US" sz="1800" dirty="0" smtClean="0"/>
              <a:t> de </a:t>
            </a:r>
            <a:r>
              <a:rPr lang="en-US" sz="1800" dirty="0" err="1" smtClean="0"/>
              <a:t>colonizadores</a:t>
            </a:r>
            <a:r>
              <a:rPr lang="en-US" sz="1800" dirty="0" smtClean="0"/>
              <a:t> y </a:t>
            </a:r>
            <a:r>
              <a:rPr lang="en-US" sz="1800" dirty="0" err="1" smtClean="0"/>
              <a:t>persistentes</a:t>
            </a:r>
            <a:r>
              <a:rPr lang="en-US" sz="1800" dirty="0" smtClean="0"/>
              <a:t> (cp)</a:t>
            </a:r>
            <a:endParaRPr lang="en-US" sz="1800" dirty="0"/>
          </a:p>
        </p:txBody>
      </p:sp>
    </p:spTree>
    <p:extLst>
      <p:ext uri="{BB962C8B-B14F-4D97-AF65-F5344CB8AC3E}">
        <p14:creationId xmlns:p14="http://schemas.microsoft.com/office/powerpoint/2010/main" val="389189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058"/>
                                        </p:tgtEl>
                                        <p:attrNameLst>
                                          <p:attrName>style.visibility</p:attrName>
                                        </p:attrNameLst>
                                      </p:cBhvr>
                                      <p:to>
                                        <p:strVal val="visible"/>
                                      </p:to>
                                    </p:set>
                                    <p:anim calcmode="lin" valueType="num">
                                      <p:cBhvr additive="base">
                                        <p:cTn id="7" dur="500" fill="hold"/>
                                        <p:tgtEl>
                                          <p:spTgt spid="44058"/>
                                        </p:tgtEl>
                                        <p:attrNameLst>
                                          <p:attrName>ppt_x</p:attrName>
                                        </p:attrNameLst>
                                      </p:cBhvr>
                                      <p:tavLst>
                                        <p:tav tm="0">
                                          <p:val>
                                            <p:strVal val="1+#ppt_w/2"/>
                                          </p:val>
                                        </p:tav>
                                        <p:tav tm="100000">
                                          <p:val>
                                            <p:strVal val="#ppt_x"/>
                                          </p:val>
                                        </p:tav>
                                      </p:tavLst>
                                    </p:anim>
                                    <p:anim calcmode="lin" valueType="num">
                                      <p:cBhvr additive="base">
                                        <p:cTn id="8" dur="500" fill="hold"/>
                                        <p:tgtEl>
                                          <p:spTgt spid="4405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070"/>
                                        </p:tgtEl>
                                        <p:attrNameLst>
                                          <p:attrName>style.visibility</p:attrName>
                                        </p:attrNameLst>
                                      </p:cBhvr>
                                      <p:to>
                                        <p:strVal val="visible"/>
                                      </p:to>
                                    </p:set>
                                    <p:anim calcmode="lin" valueType="num">
                                      <p:cBhvr additive="base">
                                        <p:cTn id="11" dur="500" fill="hold"/>
                                        <p:tgtEl>
                                          <p:spTgt spid="44070"/>
                                        </p:tgtEl>
                                        <p:attrNameLst>
                                          <p:attrName>ppt_x</p:attrName>
                                        </p:attrNameLst>
                                      </p:cBhvr>
                                      <p:tavLst>
                                        <p:tav tm="0">
                                          <p:val>
                                            <p:strVal val="1+#ppt_w/2"/>
                                          </p:val>
                                        </p:tav>
                                        <p:tav tm="100000">
                                          <p:val>
                                            <p:strVal val="#ppt_x"/>
                                          </p:val>
                                        </p:tav>
                                      </p:tavLst>
                                    </p:anim>
                                    <p:anim calcmode="lin" valueType="num">
                                      <p:cBhvr additive="base">
                                        <p:cTn id="12" dur="500" fill="hold"/>
                                        <p:tgtEl>
                                          <p:spTgt spid="440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8" grpId="0"/>
      <p:bldP spid="440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noChangeAspect="1"/>
          </p:cNvGraphicFramePr>
          <p:nvPr>
            <p:extLst>
              <p:ext uri="{D42A27DB-BD31-4B8C-83A1-F6EECF244321}">
                <p14:modId xmlns:p14="http://schemas.microsoft.com/office/powerpoint/2010/main" val="367694358"/>
              </p:ext>
            </p:extLst>
          </p:nvPr>
        </p:nvGraphicFramePr>
        <p:xfrm>
          <a:off x="381000" y="762001"/>
          <a:ext cx="8077201" cy="6189046"/>
        </p:xfrm>
        <a:graphic>
          <a:graphicData uri="http://schemas.openxmlformats.org/drawingml/2006/table">
            <a:tbl>
              <a:tblPr firstRow="1" firstCol="1" bandRow="1">
                <a:tableStyleId>{93296810-A885-4BE3-A3E7-6D5BEEA58F35}</a:tableStyleId>
              </a:tblPr>
              <a:tblGrid>
                <a:gridCol w="1069542"/>
                <a:gridCol w="5696234"/>
                <a:gridCol w="1311425"/>
              </a:tblGrid>
              <a:tr h="288758">
                <a:tc>
                  <a:txBody>
                    <a:bodyPr/>
                    <a:lstStyle/>
                    <a:p>
                      <a:pPr marL="0" marR="0" algn="ctr">
                        <a:spcBef>
                          <a:spcPts val="0"/>
                        </a:spcBef>
                        <a:spcAft>
                          <a:spcPts val="0"/>
                        </a:spcAft>
                      </a:pPr>
                      <a:r>
                        <a:rPr lang="es-ES_tradnl" sz="1200" dirty="0">
                          <a:effectLst/>
                        </a:rPr>
                        <a:t>Hora</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_tradnl" sz="1200" dirty="0">
                          <a:effectLst/>
                        </a:rPr>
                        <a:t>Tema</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_tradnl" sz="1200">
                          <a:effectLst/>
                        </a:rPr>
                        <a:t>Responsable</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758">
                <a:tc>
                  <a:txBody>
                    <a:bodyPr/>
                    <a:lstStyle/>
                    <a:p>
                      <a:pPr marL="0" marR="0">
                        <a:spcBef>
                          <a:spcPts val="0"/>
                        </a:spcBef>
                        <a:spcAft>
                          <a:spcPts val="0"/>
                        </a:spcAft>
                      </a:pPr>
                      <a:r>
                        <a:rPr lang="es-ES_tradnl" sz="1200" dirty="0">
                          <a:effectLst/>
                        </a:rPr>
                        <a:t>8 a 9</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a:effectLst/>
                        </a:rPr>
                        <a:t>Recapitulación del día de ayer</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a:effectLst/>
                        </a:rPr>
                        <a:t>3 participantes </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2548">
                <a:tc>
                  <a:txBody>
                    <a:bodyPr/>
                    <a:lstStyle/>
                    <a:p>
                      <a:pPr marL="0" marR="0">
                        <a:spcBef>
                          <a:spcPts val="0"/>
                        </a:spcBef>
                        <a:spcAft>
                          <a:spcPts val="0"/>
                        </a:spcAft>
                      </a:pPr>
                      <a:r>
                        <a:rPr lang="es-ES_tradnl" sz="1200" dirty="0">
                          <a:effectLst/>
                        </a:rPr>
                        <a:t>9 a 10.30</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smtClean="0">
                          <a:effectLst/>
                        </a:rPr>
                        <a:t>Nematodos depredadores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smtClean="0">
                          <a:effectLst/>
                        </a:rPr>
                        <a:t>El uso del NEMAPLEX por conceptos de ecología del suelo y la identificación morfológica y funcional de los nematodos</a:t>
                      </a:r>
                    </a:p>
                    <a:p>
                      <a:pPr marL="171450" marR="0" indent="-171450">
                        <a:spcBef>
                          <a:spcPts val="0"/>
                        </a:spcBef>
                        <a:spcAft>
                          <a:spcPts val="0"/>
                        </a:spcAft>
                        <a:buFont typeface="Arial" panose="020B0604020202020204" pitchFamily="34" charset="0"/>
                        <a:buChar char="•"/>
                      </a:pPr>
                      <a:endParaRPr lang="en-US" sz="12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a:effectLst/>
                        </a:rPr>
                        <a:t>Howard Ferris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758">
                <a:tc>
                  <a:txBody>
                    <a:bodyPr/>
                    <a:lstStyle/>
                    <a:p>
                      <a:pPr marL="0" marR="0">
                        <a:spcBef>
                          <a:spcPts val="0"/>
                        </a:spcBef>
                        <a:spcAft>
                          <a:spcPts val="0"/>
                        </a:spcAft>
                      </a:pPr>
                      <a:r>
                        <a:rPr lang="es-ES_tradnl" sz="1200">
                          <a:effectLst/>
                        </a:rPr>
                        <a:t>10.30 a 12</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dirty="0">
                          <a:effectLst/>
                        </a:rPr>
                        <a:t>Identificación de los diferentes grupos funcionales</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a:effectLst/>
                        </a:rPr>
                        <a:t> </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758">
                <a:tc>
                  <a:txBody>
                    <a:bodyPr/>
                    <a:lstStyle/>
                    <a:p>
                      <a:pPr marL="0" marR="0">
                        <a:spcBef>
                          <a:spcPts val="0"/>
                        </a:spcBef>
                        <a:spcAft>
                          <a:spcPts val="0"/>
                        </a:spcAft>
                      </a:pPr>
                      <a:r>
                        <a:rPr lang="es-ES_tradnl" sz="1200">
                          <a:effectLst/>
                        </a:rPr>
                        <a:t>12 a 1</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dirty="0">
                          <a:effectLst/>
                        </a:rPr>
                        <a:t>Almuerzo</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a:effectLst/>
                        </a:rPr>
                        <a:t> </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516">
                <a:tc>
                  <a:txBody>
                    <a:bodyPr/>
                    <a:lstStyle/>
                    <a:p>
                      <a:pPr marL="0" marR="0">
                        <a:spcBef>
                          <a:spcPts val="0"/>
                        </a:spcBef>
                        <a:spcAft>
                          <a:spcPts val="0"/>
                        </a:spcAft>
                      </a:pPr>
                      <a:r>
                        <a:rPr lang="es-ES_tradnl" sz="1200">
                          <a:effectLst/>
                        </a:rPr>
                        <a:t>1 a 2.30</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spcBef>
                          <a:spcPts val="0"/>
                        </a:spcBef>
                        <a:spcAft>
                          <a:spcPts val="0"/>
                        </a:spcAft>
                        <a:buFont typeface="Arial" panose="020B0604020202020204" pitchFamily="34" charset="0"/>
                        <a:buChar char="•"/>
                      </a:pPr>
                      <a:r>
                        <a:rPr lang="es-ES_tradnl" sz="1200" b="1" dirty="0" smtClean="0">
                          <a:effectLst/>
                        </a:rPr>
                        <a:t>Funciones y servicios del ecosistemas de suelo</a:t>
                      </a:r>
                      <a:endParaRPr lang="en-US" sz="1200" b="1" dirty="0" smtClean="0">
                        <a:effectLst/>
                      </a:endParaRPr>
                    </a:p>
                    <a:p>
                      <a:pPr marL="171450" marR="0" indent="-171450">
                        <a:spcBef>
                          <a:spcPts val="0"/>
                        </a:spcBef>
                        <a:spcAft>
                          <a:spcPts val="0"/>
                        </a:spcAft>
                        <a:buFont typeface="Arial" panose="020B0604020202020204" pitchFamily="34" charset="0"/>
                        <a:buChar char="•"/>
                      </a:pPr>
                      <a:r>
                        <a:rPr lang="es-ES_tradnl" sz="1200" b="1" dirty="0" smtClean="0">
                          <a:effectLst/>
                        </a:rPr>
                        <a:t>Nematodos como indicadores de servicios y “des-servicios” de los ecosistemas</a:t>
                      </a:r>
                      <a:endParaRPr lang="en-US" sz="1200" b="1" dirty="0" smtClean="0">
                        <a:effectLst/>
                      </a:endParaRPr>
                    </a:p>
                    <a:p>
                      <a:pPr marL="171450" marR="0" indent="-171450">
                        <a:spcBef>
                          <a:spcPts val="0"/>
                        </a:spcBef>
                        <a:spcAft>
                          <a:spcPts val="0"/>
                        </a:spcAft>
                        <a:buFont typeface="Arial" panose="020B0604020202020204" pitchFamily="34" charset="0"/>
                        <a:buChar char="•"/>
                      </a:pPr>
                      <a:r>
                        <a:rPr lang="es-ES_tradnl" sz="1200" b="1" dirty="0" smtClean="0">
                          <a:effectLst/>
                        </a:rPr>
                        <a:t>Análisis de la fauna de nematodos e introducción para los índices metabólicos.</a:t>
                      </a:r>
                      <a:endParaRPr lang="en-US" sz="1200" b="1" dirty="0" smtClean="0">
                        <a:effectLst/>
                      </a:endParaRPr>
                    </a:p>
                    <a:p>
                      <a:pPr marL="171450" marR="0" indent="-171450">
                        <a:spcBef>
                          <a:spcPts val="0"/>
                        </a:spcBef>
                        <a:spcAft>
                          <a:spcPts val="0"/>
                        </a:spcAft>
                        <a:buFont typeface="Arial" panose="020B0604020202020204" pitchFamily="34" charset="0"/>
                        <a:buChar char="•"/>
                      </a:pPr>
                      <a:r>
                        <a:rPr lang="es-ES_tradnl" sz="1200" b="1" dirty="0" smtClean="0">
                          <a:effectLst/>
                        </a:rPr>
                        <a:t>La importancia de diversidad funcional.</a:t>
                      </a:r>
                      <a:endParaRPr lang="en-US" sz="1200" b="1" dirty="0" smtClean="0">
                        <a:effectLst/>
                        <a:latin typeface="Times New Roman"/>
                        <a:ea typeface="Times New Roman"/>
                      </a:endParaRPr>
                    </a:p>
                    <a:p>
                      <a:pPr marL="0" marR="0">
                        <a:spcBef>
                          <a:spcPts val="0"/>
                        </a:spcBef>
                        <a:spcAft>
                          <a:spcPts val="0"/>
                        </a:spcAft>
                      </a:pP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a:effectLst/>
                        </a:rPr>
                        <a:t> </a:t>
                      </a:r>
                      <a:r>
                        <a:rPr lang="es-ES_tradnl" sz="1200" dirty="0" smtClean="0">
                          <a:effectLst/>
                        </a:rPr>
                        <a:t>Howard Ferris</a:t>
                      </a:r>
                      <a:endParaRPr lang="en-US" sz="1200" dirty="0" smtClean="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2548">
                <a:tc>
                  <a:txBody>
                    <a:bodyPr/>
                    <a:lstStyle/>
                    <a:p>
                      <a:pPr marL="0" marR="0">
                        <a:spcBef>
                          <a:spcPts val="0"/>
                        </a:spcBef>
                        <a:spcAft>
                          <a:spcPts val="0"/>
                        </a:spcAft>
                      </a:pPr>
                      <a:r>
                        <a:rPr lang="es-ES_tradnl" sz="1200">
                          <a:effectLst/>
                        </a:rPr>
                        <a:t>2.30 a 5</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spcBef>
                          <a:spcPts val="0"/>
                        </a:spcBef>
                        <a:spcAft>
                          <a:spcPts val="0"/>
                        </a:spcAft>
                        <a:buFont typeface="Arial" panose="020B0604020202020204" pitchFamily="34" charset="0"/>
                        <a:buChar char="•"/>
                      </a:pPr>
                      <a:r>
                        <a:rPr lang="es-CR" sz="1200" dirty="0">
                          <a:effectLst/>
                        </a:rPr>
                        <a:t>Muestreo de nematodos de diferentes ecosistemas; trabaja en grupos de dos.</a:t>
                      </a:r>
                      <a:endParaRPr lang="en-US" sz="1200" dirty="0">
                        <a:effectLst/>
                      </a:endParaRPr>
                    </a:p>
                    <a:p>
                      <a:pPr marL="171450" marR="0" indent="-171450">
                        <a:spcBef>
                          <a:spcPts val="0"/>
                        </a:spcBef>
                        <a:spcAft>
                          <a:spcPts val="0"/>
                        </a:spcAft>
                        <a:buFont typeface="Arial" panose="020B0604020202020204" pitchFamily="34" charset="0"/>
                        <a:buChar char="•"/>
                      </a:pPr>
                      <a:r>
                        <a:rPr lang="es-MX" sz="1200" dirty="0">
                          <a:effectLst/>
                        </a:rPr>
                        <a:t>Extracción e identificación a nivel de familia. </a:t>
                      </a:r>
                      <a:endParaRPr lang="es-MX" sz="1200" dirty="0" smtClean="0">
                        <a:effectLst/>
                      </a:endParaRPr>
                    </a:p>
                    <a:p>
                      <a:pPr marL="171450" marR="0" indent="-171450">
                        <a:spcBef>
                          <a:spcPts val="0"/>
                        </a:spcBef>
                        <a:spcAft>
                          <a:spcPts val="0"/>
                        </a:spcAft>
                        <a:buFont typeface="Arial" panose="020B0604020202020204" pitchFamily="34" charset="0"/>
                        <a:buChar char="•"/>
                      </a:pPr>
                      <a:r>
                        <a:rPr lang="es-MX" sz="1200" dirty="0" smtClean="0">
                          <a:effectLst/>
                        </a:rPr>
                        <a:t>Uso </a:t>
                      </a:r>
                      <a:r>
                        <a:rPr lang="es-MX" sz="1200" dirty="0">
                          <a:effectLst/>
                        </a:rPr>
                        <a:t>de llaves para la clasificación de nematodos. </a:t>
                      </a:r>
                      <a:endParaRPr lang="es-MX" sz="1200" dirty="0" smtClean="0">
                        <a:effectLst/>
                      </a:endParaRPr>
                    </a:p>
                    <a:p>
                      <a:pPr marL="171450" marR="0" indent="-171450">
                        <a:spcBef>
                          <a:spcPts val="0"/>
                        </a:spcBef>
                        <a:spcAft>
                          <a:spcPts val="0"/>
                        </a:spcAft>
                        <a:buFont typeface="Arial" panose="020B0604020202020204" pitchFamily="34" charset="0"/>
                        <a:buChar char="•"/>
                      </a:pPr>
                      <a:r>
                        <a:rPr lang="es-MX" sz="1200" dirty="0" smtClean="0">
                          <a:effectLst/>
                        </a:rPr>
                        <a:t>Se </a:t>
                      </a:r>
                      <a:r>
                        <a:rPr lang="es-MX" sz="1200" dirty="0">
                          <a:effectLst/>
                        </a:rPr>
                        <a:t>utilizaran estas muestras por análisis del </a:t>
                      </a:r>
                      <a:r>
                        <a:rPr lang="es-MX" sz="1200" dirty="0" smtClean="0">
                          <a:effectLst/>
                        </a:rPr>
                        <a:t>condición del </a:t>
                      </a:r>
                      <a:r>
                        <a:rPr lang="es-MX" sz="1200" dirty="0">
                          <a:effectLst/>
                        </a:rPr>
                        <a:t>suelo y por elaborar informe que se presenta y discute el último día de clase. </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dirty="0">
                          <a:effectLst/>
                        </a:rPr>
                        <a:t> </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758">
                <a:tc>
                  <a:txBody>
                    <a:bodyPr/>
                    <a:lstStyle/>
                    <a:p>
                      <a:pPr marL="0" marR="0">
                        <a:spcBef>
                          <a:spcPts val="0"/>
                        </a:spcBef>
                        <a:spcAft>
                          <a:spcPts val="0"/>
                        </a:spcAft>
                      </a:pPr>
                      <a:r>
                        <a:rPr lang="es-ES_tradnl" sz="1200">
                          <a:effectLst/>
                        </a:rPr>
                        <a:t>5 p.m.</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dirty="0">
                          <a:effectLst/>
                        </a:rPr>
                        <a:t>Cierre del día, preguntas</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s-ES_tradnl" sz="1200" dirty="0">
                          <a:effectLst/>
                        </a:rPr>
                        <a:t> </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381000" y="304800"/>
            <a:ext cx="2005677" cy="369332"/>
          </a:xfrm>
          <a:prstGeom prst="rect">
            <a:avLst/>
          </a:prstGeom>
        </p:spPr>
        <p:txBody>
          <a:bodyPr wrap="none">
            <a:spAutoFit/>
          </a:bodyPr>
          <a:lstStyle/>
          <a:p>
            <a:r>
              <a:rPr lang="en-US" dirty="0" err="1" smtClean="0"/>
              <a:t>Jueves</a:t>
            </a:r>
            <a:r>
              <a:rPr lang="en-US" dirty="0"/>
              <a:t>, </a:t>
            </a:r>
            <a:r>
              <a:rPr lang="en-US" dirty="0" err="1"/>
              <a:t>Marzo</a:t>
            </a:r>
            <a:r>
              <a:rPr lang="en-US" dirty="0"/>
              <a:t> </a:t>
            </a:r>
            <a:r>
              <a:rPr lang="en-US" dirty="0" smtClean="0"/>
              <a:t>27</a:t>
            </a:r>
            <a:endParaRPr lang="en-US" dirty="0"/>
          </a:p>
        </p:txBody>
      </p:sp>
    </p:spTree>
    <p:extLst>
      <p:ext uri="{BB962C8B-B14F-4D97-AF65-F5344CB8AC3E}">
        <p14:creationId xmlns:p14="http://schemas.microsoft.com/office/powerpoint/2010/main" val="3175736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AutoShape 4098"/>
          <p:cNvSpPr>
            <a:spLocks noChangeArrowheads="1"/>
          </p:cNvSpPr>
          <p:nvPr/>
        </p:nvSpPr>
        <p:spPr bwMode="auto">
          <a:xfrm rot="7296498">
            <a:off x="192881" y="2186782"/>
            <a:ext cx="4725987" cy="8826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chemeClr val="tx1"/>
            </a:solidFill>
            <a:miter lim="800000"/>
            <a:headEnd/>
            <a:tailEnd/>
          </a:ln>
          <a:effectLst/>
        </p:spPr>
        <p:txBody>
          <a:bodyPr wrap="none" anchor="ctr"/>
          <a:lstStyle/>
          <a:p>
            <a:endParaRPr lang="en-US"/>
          </a:p>
        </p:txBody>
      </p:sp>
      <p:sp>
        <p:nvSpPr>
          <p:cNvPr id="227331" name="AutoShape 4099"/>
          <p:cNvSpPr>
            <a:spLocks noChangeArrowheads="1"/>
          </p:cNvSpPr>
          <p:nvPr/>
        </p:nvSpPr>
        <p:spPr bwMode="auto">
          <a:xfrm rot="3523702">
            <a:off x="477838" y="4219575"/>
            <a:ext cx="2546350" cy="1104900"/>
          </a:xfrm>
          <a:custGeom>
            <a:avLst/>
            <a:gdLst>
              <a:gd name="G0" fmla="+- 4395 0 0"/>
              <a:gd name="G1" fmla="+- 21600 0 4395"/>
              <a:gd name="G2" fmla="*/ 4395 1 2"/>
              <a:gd name="G3" fmla="+- 21600 0 G2"/>
              <a:gd name="G4" fmla="+/ 4395 21600 2"/>
              <a:gd name="G5" fmla="+/ G1 0 2"/>
              <a:gd name="G6" fmla="*/ 21600 21600 4395"/>
              <a:gd name="G7" fmla="*/ G6 1 2"/>
              <a:gd name="G8" fmla="+- 21600 0 G7"/>
              <a:gd name="G9" fmla="*/ 21600 1 2"/>
              <a:gd name="G10" fmla="+- 4395 0 G9"/>
              <a:gd name="G11" fmla="?: G10 G8 0"/>
              <a:gd name="G12" fmla="?: G10 G7 21600"/>
              <a:gd name="T0" fmla="*/ 19402 w 21600"/>
              <a:gd name="T1" fmla="*/ 10800 h 21600"/>
              <a:gd name="T2" fmla="*/ 10800 w 21600"/>
              <a:gd name="T3" fmla="*/ 21600 h 21600"/>
              <a:gd name="T4" fmla="*/ 2198 w 21600"/>
              <a:gd name="T5" fmla="*/ 10800 h 21600"/>
              <a:gd name="T6" fmla="*/ 10800 w 21600"/>
              <a:gd name="T7" fmla="*/ 0 h 21600"/>
              <a:gd name="T8" fmla="*/ 3998 w 21600"/>
              <a:gd name="T9" fmla="*/ 3998 h 21600"/>
              <a:gd name="T10" fmla="*/ 17602 w 21600"/>
              <a:gd name="T11" fmla="*/ 17602 h 21600"/>
            </a:gdLst>
            <a:ahLst/>
            <a:cxnLst>
              <a:cxn ang="0">
                <a:pos x="T0" y="T1"/>
              </a:cxn>
              <a:cxn ang="0">
                <a:pos x="T2" y="T3"/>
              </a:cxn>
              <a:cxn ang="0">
                <a:pos x="T4" y="T5"/>
              </a:cxn>
              <a:cxn ang="0">
                <a:pos x="T6" y="T7"/>
              </a:cxn>
            </a:cxnLst>
            <a:rect l="T8" t="T9" r="T10" b="T11"/>
            <a:pathLst>
              <a:path w="21600" h="21600">
                <a:moveTo>
                  <a:pt x="0" y="0"/>
                </a:moveTo>
                <a:lnTo>
                  <a:pt x="4395" y="21600"/>
                </a:lnTo>
                <a:lnTo>
                  <a:pt x="17205" y="21600"/>
                </a:lnTo>
                <a:lnTo>
                  <a:pt x="21600" y="0"/>
                </a:lnTo>
                <a:close/>
              </a:path>
            </a:pathLst>
          </a:custGeom>
          <a:solidFill>
            <a:srgbClr val="FFFFCC"/>
          </a:solidFill>
          <a:ln w="19050">
            <a:solidFill>
              <a:schemeClr val="tx1"/>
            </a:solidFill>
            <a:miter lim="800000"/>
            <a:headEnd/>
            <a:tailEnd/>
          </a:ln>
          <a:effectLst/>
        </p:spPr>
        <p:txBody>
          <a:bodyPr rot="10800000" vert="eaVert" wrap="none" anchor="ctr"/>
          <a:lstStyle/>
          <a:p>
            <a:endParaRPr lang="en-US" sz="2400" i="0"/>
          </a:p>
        </p:txBody>
      </p:sp>
      <p:sp>
        <p:nvSpPr>
          <p:cNvPr id="227332" name="AutoShape 4100"/>
          <p:cNvSpPr>
            <a:spLocks noChangeArrowheads="1"/>
          </p:cNvSpPr>
          <p:nvPr/>
        </p:nvSpPr>
        <p:spPr bwMode="auto">
          <a:xfrm>
            <a:off x="1676400" y="990600"/>
            <a:ext cx="7010400" cy="4724400"/>
          </a:xfrm>
          <a:prstGeom prst="parallelogram">
            <a:avLst>
              <a:gd name="adj" fmla="val 60722"/>
            </a:avLst>
          </a:prstGeom>
          <a:solidFill>
            <a:srgbClr val="FFFFCC"/>
          </a:solidFill>
          <a:ln w="19050">
            <a:solidFill>
              <a:schemeClr val="tx1"/>
            </a:solidFill>
            <a:miter lim="800000"/>
            <a:headEnd/>
            <a:tailEnd/>
          </a:ln>
          <a:effectLst/>
        </p:spPr>
        <p:txBody>
          <a:bodyPr wrap="none" anchor="ctr"/>
          <a:lstStyle/>
          <a:p>
            <a:endParaRPr lang="en-US"/>
          </a:p>
        </p:txBody>
      </p:sp>
      <p:sp>
        <p:nvSpPr>
          <p:cNvPr id="227333" name="Line 4101"/>
          <p:cNvSpPr>
            <a:spLocks noChangeShapeType="1"/>
          </p:cNvSpPr>
          <p:nvPr/>
        </p:nvSpPr>
        <p:spPr bwMode="auto">
          <a:xfrm>
            <a:off x="1230313" y="3894138"/>
            <a:ext cx="787400" cy="1339850"/>
          </a:xfrm>
          <a:prstGeom prst="line">
            <a:avLst/>
          </a:prstGeom>
          <a:noFill/>
          <a:ln w="12700">
            <a:solidFill>
              <a:schemeClr val="tx1"/>
            </a:solidFill>
            <a:round/>
            <a:headEnd/>
            <a:tailEnd/>
          </a:ln>
          <a:effectLst/>
        </p:spPr>
        <p:txBody>
          <a:bodyPr wrap="none" anchor="ctr"/>
          <a:lstStyle/>
          <a:p>
            <a:endParaRPr lang="en-US"/>
          </a:p>
        </p:txBody>
      </p:sp>
      <p:sp>
        <p:nvSpPr>
          <p:cNvPr id="227334" name="Line 4102"/>
          <p:cNvSpPr>
            <a:spLocks noChangeShapeType="1"/>
          </p:cNvSpPr>
          <p:nvPr/>
        </p:nvSpPr>
        <p:spPr bwMode="auto">
          <a:xfrm flipV="1">
            <a:off x="1878013" y="2332038"/>
            <a:ext cx="1371600" cy="552450"/>
          </a:xfrm>
          <a:prstGeom prst="line">
            <a:avLst/>
          </a:prstGeom>
          <a:noFill/>
          <a:ln w="12700">
            <a:solidFill>
              <a:schemeClr val="tx1"/>
            </a:solidFill>
            <a:round/>
            <a:headEnd/>
            <a:tailEnd/>
          </a:ln>
          <a:effectLst/>
        </p:spPr>
        <p:txBody>
          <a:bodyPr wrap="none" anchor="ctr"/>
          <a:lstStyle/>
          <a:p>
            <a:endParaRPr lang="en-US"/>
          </a:p>
        </p:txBody>
      </p:sp>
      <p:sp>
        <p:nvSpPr>
          <p:cNvPr id="227335" name="Text Box 4103"/>
          <p:cNvSpPr txBox="1">
            <a:spLocks noChangeArrowheads="1"/>
          </p:cNvSpPr>
          <p:nvPr/>
        </p:nvSpPr>
        <p:spPr bwMode="auto">
          <a:xfrm>
            <a:off x="1223963" y="4583113"/>
            <a:ext cx="509587" cy="336550"/>
          </a:xfrm>
          <a:prstGeom prst="rect">
            <a:avLst/>
          </a:prstGeom>
          <a:noFill/>
          <a:ln w="12700">
            <a:noFill/>
            <a:miter lim="800000"/>
            <a:headEnd/>
            <a:tailEnd/>
          </a:ln>
          <a:effectLst/>
        </p:spPr>
        <p:txBody>
          <a:bodyPr wrap="none" anchor="ctr">
            <a:spAutoFit/>
          </a:bodyPr>
          <a:lstStyle/>
          <a:p>
            <a:r>
              <a:rPr lang="en-US" sz="1600" i="0"/>
              <a:t>Ba</a:t>
            </a:r>
            <a:r>
              <a:rPr lang="en-US" sz="1600" i="0" baseline="-25000"/>
              <a:t>2</a:t>
            </a:r>
            <a:endParaRPr lang="en-US" sz="2400" i="0"/>
          </a:p>
        </p:txBody>
      </p:sp>
      <p:sp>
        <p:nvSpPr>
          <p:cNvPr id="227336" name="Text Box 4104"/>
          <p:cNvSpPr txBox="1">
            <a:spLocks noChangeArrowheads="1"/>
          </p:cNvSpPr>
          <p:nvPr/>
        </p:nvSpPr>
        <p:spPr bwMode="auto">
          <a:xfrm>
            <a:off x="1590675" y="4164013"/>
            <a:ext cx="498475" cy="336550"/>
          </a:xfrm>
          <a:prstGeom prst="rect">
            <a:avLst/>
          </a:prstGeom>
          <a:noFill/>
          <a:ln w="12700">
            <a:noFill/>
            <a:miter lim="800000"/>
            <a:headEnd/>
            <a:tailEnd/>
          </a:ln>
          <a:effectLst/>
        </p:spPr>
        <p:txBody>
          <a:bodyPr wrap="none" anchor="ctr">
            <a:spAutoFit/>
          </a:bodyPr>
          <a:lstStyle/>
          <a:p>
            <a:r>
              <a:rPr lang="en-US" sz="1600" i="0"/>
              <a:t>Fu</a:t>
            </a:r>
            <a:r>
              <a:rPr lang="en-US" sz="1600" i="0" baseline="-25000"/>
              <a:t>2</a:t>
            </a:r>
            <a:endParaRPr lang="en-US" sz="2400" i="0"/>
          </a:p>
        </p:txBody>
      </p:sp>
      <p:sp>
        <p:nvSpPr>
          <p:cNvPr id="227337" name="Text Box 4105"/>
          <p:cNvSpPr txBox="1">
            <a:spLocks noChangeArrowheads="1"/>
          </p:cNvSpPr>
          <p:nvPr/>
        </p:nvSpPr>
        <p:spPr bwMode="auto">
          <a:xfrm>
            <a:off x="2068513" y="2868613"/>
            <a:ext cx="498475" cy="336550"/>
          </a:xfrm>
          <a:prstGeom prst="rect">
            <a:avLst/>
          </a:prstGeom>
          <a:noFill/>
          <a:ln w="12700">
            <a:noFill/>
            <a:miter lim="800000"/>
            <a:headEnd/>
            <a:tailEnd/>
          </a:ln>
          <a:effectLst/>
        </p:spPr>
        <p:txBody>
          <a:bodyPr wrap="none" anchor="ctr">
            <a:spAutoFit/>
          </a:bodyPr>
          <a:lstStyle/>
          <a:p>
            <a:r>
              <a:rPr lang="en-US" sz="1600" i="0"/>
              <a:t>Fu</a:t>
            </a:r>
            <a:r>
              <a:rPr lang="en-US" sz="1600" i="0" baseline="-25000"/>
              <a:t>2</a:t>
            </a:r>
            <a:endParaRPr lang="en-US" sz="2400" i="0"/>
          </a:p>
        </p:txBody>
      </p:sp>
      <p:sp>
        <p:nvSpPr>
          <p:cNvPr id="227338" name="Text Box 4106"/>
          <p:cNvSpPr txBox="1">
            <a:spLocks noChangeArrowheads="1"/>
          </p:cNvSpPr>
          <p:nvPr/>
        </p:nvSpPr>
        <p:spPr bwMode="auto">
          <a:xfrm>
            <a:off x="2824163" y="1477963"/>
            <a:ext cx="509587" cy="336550"/>
          </a:xfrm>
          <a:prstGeom prst="rect">
            <a:avLst/>
          </a:prstGeom>
          <a:noFill/>
          <a:ln w="12700">
            <a:noFill/>
            <a:miter lim="800000"/>
            <a:headEnd/>
            <a:tailEnd/>
          </a:ln>
          <a:effectLst/>
        </p:spPr>
        <p:txBody>
          <a:bodyPr wrap="none" anchor="ctr">
            <a:spAutoFit/>
          </a:bodyPr>
          <a:lstStyle/>
          <a:p>
            <a:r>
              <a:rPr lang="en-US" sz="1600" i="0"/>
              <a:t>Ba</a:t>
            </a:r>
            <a:r>
              <a:rPr lang="en-US" sz="1600" i="0" baseline="-25000"/>
              <a:t>1</a:t>
            </a:r>
            <a:endParaRPr lang="en-US" sz="2400" i="0"/>
          </a:p>
        </p:txBody>
      </p:sp>
      <p:sp>
        <p:nvSpPr>
          <p:cNvPr id="227339" name="Text Box 4107"/>
          <p:cNvSpPr txBox="1">
            <a:spLocks noChangeArrowheads="1"/>
          </p:cNvSpPr>
          <p:nvPr/>
        </p:nvSpPr>
        <p:spPr bwMode="auto">
          <a:xfrm>
            <a:off x="2514600" y="4876800"/>
            <a:ext cx="509588" cy="336550"/>
          </a:xfrm>
          <a:prstGeom prst="rect">
            <a:avLst/>
          </a:prstGeom>
          <a:noFill/>
          <a:ln w="12700">
            <a:noFill/>
            <a:miter lim="800000"/>
            <a:headEnd/>
            <a:tailEnd/>
          </a:ln>
          <a:effectLst/>
        </p:spPr>
        <p:txBody>
          <a:bodyPr wrap="none" anchor="ctr">
            <a:spAutoFit/>
          </a:bodyPr>
          <a:lstStyle/>
          <a:p>
            <a:r>
              <a:rPr lang="en-US" sz="1600" i="0"/>
              <a:t>Ba</a:t>
            </a:r>
            <a:r>
              <a:rPr lang="en-US" sz="1600" i="0" baseline="-25000"/>
              <a:t>3</a:t>
            </a:r>
            <a:endParaRPr lang="en-US" sz="2400" i="0"/>
          </a:p>
        </p:txBody>
      </p:sp>
      <p:sp>
        <p:nvSpPr>
          <p:cNvPr id="227340" name="Text Box 4108"/>
          <p:cNvSpPr txBox="1">
            <a:spLocks noChangeArrowheads="1"/>
          </p:cNvSpPr>
          <p:nvPr/>
        </p:nvSpPr>
        <p:spPr bwMode="auto">
          <a:xfrm>
            <a:off x="3181350" y="3657600"/>
            <a:ext cx="498475" cy="336550"/>
          </a:xfrm>
          <a:prstGeom prst="rect">
            <a:avLst/>
          </a:prstGeom>
          <a:noFill/>
          <a:ln w="12700">
            <a:noFill/>
            <a:miter lim="800000"/>
            <a:headEnd/>
            <a:tailEnd/>
          </a:ln>
          <a:effectLst/>
        </p:spPr>
        <p:txBody>
          <a:bodyPr wrap="none" anchor="ctr">
            <a:spAutoFit/>
          </a:bodyPr>
          <a:lstStyle/>
          <a:p>
            <a:r>
              <a:rPr lang="en-US" sz="1600" i="0"/>
              <a:t>Fu</a:t>
            </a:r>
            <a:r>
              <a:rPr lang="en-US" sz="1600" i="0" baseline="-25000"/>
              <a:t>3</a:t>
            </a:r>
            <a:endParaRPr lang="en-US" sz="2400" i="0"/>
          </a:p>
        </p:txBody>
      </p:sp>
      <p:sp>
        <p:nvSpPr>
          <p:cNvPr id="227341" name="Text Box 4109"/>
          <p:cNvSpPr txBox="1">
            <a:spLocks noChangeArrowheads="1"/>
          </p:cNvSpPr>
          <p:nvPr/>
        </p:nvSpPr>
        <p:spPr bwMode="auto">
          <a:xfrm>
            <a:off x="3937000" y="2476500"/>
            <a:ext cx="520700" cy="336550"/>
          </a:xfrm>
          <a:prstGeom prst="rect">
            <a:avLst/>
          </a:prstGeom>
          <a:noFill/>
          <a:ln w="12700">
            <a:noFill/>
            <a:miter lim="800000"/>
            <a:headEnd/>
            <a:tailEnd/>
          </a:ln>
          <a:effectLst/>
        </p:spPr>
        <p:txBody>
          <a:bodyPr wrap="none" anchor="ctr">
            <a:spAutoFit/>
          </a:bodyPr>
          <a:lstStyle/>
          <a:p>
            <a:r>
              <a:rPr lang="en-US" sz="1600" i="0"/>
              <a:t>Ca</a:t>
            </a:r>
            <a:r>
              <a:rPr lang="en-US" sz="1600" i="0" baseline="-25000"/>
              <a:t>3</a:t>
            </a:r>
            <a:endParaRPr lang="en-US" sz="2400" i="0"/>
          </a:p>
        </p:txBody>
      </p:sp>
      <p:sp>
        <p:nvSpPr>
          <p:cNvPr id="227342" name="Text Box 4110"/>
          <p:cNvSpPr txBox="1">
            <a:spLocks noChangeArrowheads="1"/>
          </p:cNvSpPr>
          <p:nvPr/>
        </p:nvSpPr>
        <p:spPr bwMode="auto">
          <a:xfrm>
            <a:off x="3829050" y="4876800"/>
            <a:ext cx="509588" cy="336550"/>
          </a:xfrm>
          <a:prstGeom prst="rect">
            <a:avLst/>
          </a:prstGeom>
          <a:noFill/>
          <a:ln w="12700">
            <a:noFill/>
            <a:miter lim="800000"/>
            <a:headEnd/>
            <a:tailEnd/>
          </a:ln>
          <a:effectLst/>
        </p:spPr>
        <p:txBody>
          <a:bodyPr wrap="none" anchor="ctr">
            <a:spAutoFit/>
          </a:bodyPr>
          <a:lstStyle/>
          <a:p>
            <a:r>
              <a:rPr lang="en-US" sz="1600" i="0"/>
              <a:t>Ba</a:t>
            </a:r>
            <a:r>
              <a:rPr lang="en-US" sz="1600" i="0" baseline="-25000"/>
              <a:t>4</a:t>
            </a:r>
            <a:endParaRPr lang="en-US" sz="2400" i="0"/>
          </a:p>
        </p:txBody>
      </p:sp>
      <p:sp>
        <p:nvSpPr>
          <p:cNvPr id="227343" name="Text Box 4111"/>
          <p:cNvSpPr txBox="1">
            <a:spLocks noChangeArrowheads="1"/>
          </p:cNvSpPr>
          <p:nvPr/>
        </p:nvSpPr>
        <p:spPr bwMode="auto">
          <a:xfrm>
            <a:off x="4495800" y="3657600"/>
            <a:ext cx="498475" cy="336550"/>
          </a:xfrm>
          <a:prstGeom prst="rect">
            <a:avLst/>
          </a:prstGeom>
          <a:noFill/>
          <a:ln w="12700">
            <a:noFill/>
            <a:miter lim="800000"/>
            <a:headEnd/>
            <a:tailEnd/>
          </a:ln>
          <a:effectLst/>
        </p:spPr>
        <p:txBody>
          <a:bodyPr wrap="none" anchor="ctr">
            <a:spAutoFit/>
          </a:bodyPr>
          <a:lstStyle/>
          <a:p>
            <a:r>
              <a:rPr lang="en-US" sz="1600" i="0"/>
              <a:t>Fu</a:t>
            </a:r>
            <a:r>
              <a:rPr lang="en-US" sz="1600" i="0" baseline="-25000"/>
              <a:t>4</a:t>
            </a:r>
            <a:endParaRPr lang="en-US" sz="2400" i="0"/>
          </a:p>
        </p:txBody>
      </p:sp>
      <p:sp>
        <p:nvSpPr>
          <p:cNvPr id="227344" name="Text Box 4112"/>
          <p:cNvSpPr txBox="1">
            <a:spLocks noChangeArrowheads="1"/>
          </p:cNvSpPr>
          <p:nvPr/>
        </p:nvSpPr>
        <p:spPr bwMode="auto">
          <a:xfrm>
            <a:off x="5156200" y="2476500"/>
            <a:ext cx="520700" cy="336550"/>
          </a:xfrm>
          <a:prstGeom prst="rect">
            <a:avLst/>
          </a:prstGeom>
          <a:noFill/>
          <a:ln w="12700">
            <a:noFill/>
            <a:miter lim="800000"/>
            <a:headEnd/>
            <a:tailEnd/>
          </a:ln>
          <a:effectLst/>
        </p:spPr>
        <p:txBody>
          <a:bodyPr wrap="none" anchor="ctr">
            <a:spAutoFit/>
          </a:bodyPr>
          <a:lstStyle/>
          <a:p>
            <a:r>
              <a:rPr lang="en-US" sz="1600" i="0"/>
              <a:t>Ca</a:t>
            </a:r>
            <a:r>
              <a:rPr lang="en-US" sz="1600" i="0" baseline="-25000"/>
              <a:t>4</a:t>
            </a:r>
            <a:endParaRPr lang="en-US" sz="2400" i="0"/>
          </a:p>
        </p:txBody>
      </p:sp>
      <p:sp>
        <p:nvSpPr>
          <p:cNvPr id="227345" name="Text Box 4113"/>
          <p:cNvSpPr txBox="1">
            <a:spLocks noChangeArrowheads="1"/>
          </p:cNvSpPr>
          <p:nvPr/>
        </p:nvSpPr>
        <p:spPr bwMode="auto">
          <a:xfrm>
            <a:off x="5867400" y="1409700"/>
            <a:ext cx="590550" cy="336550"/>
          </a:xfrm>
          <a:prstGeom prst="rect">
            <a:avLst/>
          </a:prstGeom>
          <a:noFill/>
          <a:ln w="12700">
            <a:noFill/>
            <a:miter lim="800000"/>
            <a:headEnd/>
            <a:tailEnd/>
          </a:ln>
          <a:effectLst/>
        </p:spPr>
        <p:txBody>
          <a:bodyPr wrap="none" anchor="ctr">
            <a:spAutoFit/>
          </a:bodyPr>
          <a:lstStyle/>
          <a:p>
            <a:r>
              <a:rPr lang="en-US" sz="1600" i="0"/>
              <a:t>Om</a:t>
            </a:r>
            <a:r>
              <a:rPr lang="en-US" sz="1600" i="0" baseline="-25000"/>
              <a:t>4</a:t>
            </a:r>
            <a:endParaRPr lang="en-US" sz="2400" i="0"/>
          </a:p>
        </p:txBody>
      </p:sp>
      <p:sp>
        <p:nvSpPr>
          <p:cNvPr id="227346" name="Text Box 4114"/>
          <p:cNvSpPr txBox="1">
            <a:spLocks noChangeArrowheads="1"/>
          </p:cNvSpPr>
          <p:nvPr/>
        </p:nvSpPr>
        <p:spPr bwMode="auto">
          <a:xfrm>
            <a:off x="5314950" y="4876800"/>
            <a:ext cx="509588" cy="336550"/>
          </a:xfrm>
          <a:prstGeom prst="rect">
            <a:avLst/>
          </a:prstGeom>
          <a:noFill/>
          <a:ln w="12700">
            <a:noFill/>
            <a:miter lim="800000"/>
            <a:headEnd/>
            <a:tailEnd/>
          </a:ln>
          <a:effectLst/>
        </p:spPr>
        <p:txBody>
          <a:bodyPr wrap="none" anchor="ctr">
            <a:spAutoFit/>
          </a:bodyPr>
          <a:lstStyle/>
          <a:p>
            <a:r>
              <a:rPr lang="en-US" sz="1600" i="0"/>
              <a:t>Ba</a:t>
            </a:r>
            <a:r>
              <a:rPr lang="en-US" sz="1600" i="0" baseline="-25000"/>
              <a:t>5</a:t>
            </a:r>
            <a:endParaRPr lang="en-US" sz="2400" i="0"/>
          </a:p>
        </p:txBody>
      </p:sp>
      <p:sp>
        <p:nvSpPr>
          <p:cNvPr id="227347" name="Text Box 4115"/>
          <p:cNvSpPr txBox="1">
            <a:spLocks noChangeArrowheads="1"/>
          </p:cNvSpPr>
          <p:nvPr/>
        </p:nvSpPr>
        <p:spPr bwMode="auto">
          <a:xfrm>
            <a:off x="5981700" y="3657600"/>
            <a:ext cx="498475" cy="336550"/>
          </a:xfrm>
          <a:prstGeom prst="rect">
            <a:avLst/>
          </a:prstGeom>
          <a:noFill/>
          <a:ln w="12700">
            <a:noFill/>
            <a:miter lim="800000"/>
            <a:headEnd/>
            <a:tailEnd/>
          </a:ln>
          <a:effectLst/>
        </p:spPr>
        <p:txBody>
          <a:bodyPr wrap="none" anchor="ctr">
            <a:spAutoFit/>
          </a:bodyPr>
          <a:lstStyle/>
          <a:p>
            <a:r>
              <a:rPr lang="en-US" sz="1600" i="0"/>
              <a:t>Fu</a:t>
            </a:r>
            <a:r>
              <a:rPr lang="en-US" sz="1600" i="0" baseline="-25000"/>
              <a:t>5</a:t>
            </a:r>
            <a:endParaRPr lang="en-US" sz="2400" i="0"/>
          </a:p>
        </p:txBody>
      </p:sp>
      <p:sp>
        <p:nvSpPr>
          <p:cNvPr id="227348" name="Text Box 4116"/>
          <p:cNvSpPr txBox="1">
            <a:spLocks noChangeArrowheads="1"/>
          </p:cNvSpPr>
          <p:nvPr/>
        </p:nvSpPr>
        <p:spPr bwMode="auto">
          <a:xfrm>
            <a:off x="6642100" y="2476500"/>
            <a:ext cx="520700" cy="336550"/>
          </a:xfrm>
          <a:prstGeom prst="rect">
            <a:avLst/>
          </a:prstGeom>
          <a:noFill/>
          <a:ln w="12700">
            <a:noFill/>
            <a:miter lim="800000"/>
            <a:headEnd/>
            <a:tailEnd/>
          </a:ln>
          <a:effectLst/>
        </p:spPr>
        <p:txBody>
          <a:bodyPr wrap="none" anchor="ctr">
            <a:spAutoFit/>
          </a:bodyPr>
          <a:lstStyle/>
          <a:p>
            <a:r>
              <a:rPr lang="en-US" sz="1600" i="0"/>
              <a:t>Ca</a:t>
            </a:r>
            <a:r>
              <a:rPr lang="en-US" sz="1600" i="0" baseline="-25000"/>
              <a:t>5</a:t>
            </a:r>
            <a:endParaRPr lang="en-US" sz="2400" i="0"/>
          </a:p>
        </p:txBody>
      </p:sp>
      <p:sp>
        <p:nvSpPr>
          <p:cNvPr id="227349" name="Text Box 4117"/>
          <p:cNvSpPr txBox="1">
            <a:spLocks noChangeArrowheads="1"/>
          </p:cNvSpPr>
          <p:nvPr/>
        </p:nvSpPr>
        <p:spPr bwMode="auto">
          <a:xfrm>
            <a:off x="7315200" y="1409700"/>
            <a:ext cx="590550" cy="336550"/>
          </a:xfrm>
          <a:prstGeom prst="rect">
            <a:avLst/>
          </a:prstGeom>
          <a:noFill/>
          <a:ln w="12700">
            <a:noFill/>
            <a:miter lim="800000"/>
            <a:headEnd/>
            <a:tailEnd/>
          </a:ln>
          <a:effectLst/>
        </p:spPr>
        <p:txBody>
          <a:bodyPr wrap="none" anchor="ctr">
            <a:spAutoFit/>
          </a:bodyPr>
          <a:lstStyle/>
          <a:p>
            <a:r>
              <a:rPr lang="en-US" sz="1600" i="0"/>
              <a:t>Om</a:t>
            </a:r>
            <a:r>
              <a:rPr lang="en-US" sz="1600" i="0" baseline="-25000"/>
              <a:t>5</a:t>
            </a:r>
            <a:endParaRPr lang="en-US" sz="2400" i="0"/>
          </a:p>
        </p:txBody>
      </p:sp>
      <p:sp>
        <p:nvSpPr>
          <p:cNvPr id="227353" name="Line 4121"/>
          <p:cNvSpPr>
            <a:spLocks noChangeShapeType="1"/>
          </p:cNvSpPr>
          <p:nvPr/>
        </p:nvSpPr>
        <p:spPr bwMode="auto">
          <a:xfrm flipV="1">
            <a:off x="2887663" y="788988"/>
            <a:ext cx="152400" cy="228600"/>
          </a:xfrm>
          <a:prstGeom prst="line">
            <a:avLst/>
          </a:prstGeom>
          <a:noFill/>
          <a:ln w="38100" cmpd="dbl">
            <a:solidFill>
              <a:schemeClr val="tx1"/>
            </a:solidFill>
            <a:round/>
            <a:headEnd/>
            <a:tailEnd type="stealth" w="lg" len="lg"/>
          </a:ln>
          <a:effectLst/>
        </p:spPr>
        <p:txBody>
          <a:bodyPr wrap="none" anchor="ctr"/>
          <a:lstStyle/>
          <a:p>
            <a:endParaRPr lang="en-US"/>
          </a:p>
        </p:txBody>
      </p:sp>
      <p:sp>
        <p:nvSpPr>
          <p:cNvPr id="227354" name="Line 4122"/>
          <p:cNvSpPr>
            <a:spLocks noChangeShapeType="1"/>
          </p:cNvSpPr>
          <p:nvPr/>
        </p:nvSpPr>
        <p:spPr bwMode="auto">
          <a:xfrm>
            <a:off x="4183063" y="6008688"/>
            <a:ext cx="2095500" cy="0"/>
          </a:xfrm>
          <a:prstGeom prst="line">
            <a:avLst/>
          </a:prstGeom>
          <a:noFill/>
          <a:ln w="38100" cmpd="dbl">
            <a:solidFill>
              <a:schemeClr val="tx1"/>
            </a:solidFill>
            <a:round/>
            <a:headEnd/>
            <a:tailEnd type="stealth" w="lg" len="lg"/>
          </a:ln>
          <a:effectLst/>
        </p:spPr>
        <p:txBody>
          <a:bodyPr wrap="none" anchor="ctr"/>
          <a:lstStyle/>
          <a:p>
            <a:endParaRPr lang="en-US"/>
          </a:p>
        </p:txBody>
      </p:sp>
      <p:sp>
        <p:nvSpPr>
          <p:cNvPr id="227355" name="Text Box 4123"/>
          <p:cNvSpPr txBox="1">
            <a:spLocks noChangeArrowheads="1"/>
          </p:cNvSpPr>
          <p:nvPr/>
        </p:nvSpPr>
        <p:spPr bwMode="auto">
          <a:xfrm>
            <a:off x="8120063" y="1430923"/>
            <a:ext cx="1130438" cy="338554"/>
          </a:xfrm>
          <a:prstGeom prst="rect">
            <a:avLst/>
          </a:prstGeom>
          <a:solidFill>
            <a:srgbClr val="FFFFCC"/>
          </a:solidFill>
          <a:ln w="12700">
            <a:noFill/>
            <a:miter lim="800000"/>
            <a:headEnd/>
            <a:tailEnd/>
          </a:ln>
          <a:effectLst/>
        </p:spPr>
        <p:txBody>
          <a:bodyPr wrap="none" anchor="ctr">
            <a:spAutoFit/>
          </a:bodyPr>
          <a:lstStyle/>
          <a:p>
            <a:r>
              <a:rPr lang="en-US" sz="1600" dirty="0" err="1" smtClean="0"/>
              <a:t>omnivoros</a:t>
            </a:r>
            <a:endParaRPr lang="en-US" sz="1600" dirty="0"/>
          </a:p>
        </p:txBody>
      </p:sp>
      <p:sp>
        <p:nvSpPr>
          <p:cNvPr id="227356" name="Text Box 4124"/>
          <p:cNvSpPr txBox="1">
            <a:spLocks noChangeArrowheads="1"/>
          </p:cNvSpPr>
          <p:nvPr/>
        </p:nvSpPr>
        <p:spPr bwMode="auto">
          <a:xfrm>
            <a:off x="7458075" y="2497723"/>
            <a:ext cx="1143262" cy="338554"/>
          </a:xfrm>
          <a:prstGeom prst="rect">
            <a:avLst/>
          </a:prstGeom>
          <a:solidFill>
            <a:srgbClr val="FFFFCC"/>
          </a:solidFill>
          <a:ln w="12700">
            <a:noFill/>
            <a:miter lim="800000"/>
            <a:headEnd/>
            <a:tailEnd/>
          </a:ln>
          <a:effectLst/>
        </p:spPr>
        <p:txBody>
          <a:bodyPr wrap="none" anchor="ctr">
            <a:spAutoFit/>
          </a:bodyPr>
          <a:lstStyle/>
          <a:p>
            <a:r>
              <a:rPr lang="en-US" sz="1600" dirty="0" err="1" smtClean="0"/>
              <a:t>carnívoros</a:t>
            </a:r>
            <a:endParaRPr lang="en-US" sz="1600" dirty="0"/>
          </a:p>
        </p:txBody>
      </p:sp>
      <p:sp>
        <p:nvSpPr>
          <p:cNvPr id="227357" name="Text Box 4125"/>
          <p:cNvSpPr txBox="1">
            <a:spLocks noChangeArrowheads="1"/>
          </p:cNvSpPr>
          <p:nvPr/>
        </p:nvSpPr>
        <p:spPr bwMode="auto">
          <a:xfrm>
            <a:off x="6765925" y="3716923"/>
            <a:ext cx="1119217" cy="338554"/>
          </a:xfrm>
          <a:prstGeom prst="rect">
            <a:avLst/>
          </a:prstGeom>
          <a:solidFill>
            <a:srgbClr val="FFFFCC"/>
          </a:solidFill>
          <a:ln w="12700">
            <a:noFill/>
            <a:miter lim="800000"/>
            <a:headEnd/>
            <a:tailEnd/>
          </a:ln>
          <a:effectLst/>
        </p:spPr>
        <p:txBody>
          <a:bodyPr wrap="none" anchor="ctr">
            <a:spAutoFit/>
          </a:bodyPr>
          <a:lstStyle/>
          <a:p>
            <a:r>
              <a:rPr lang="en-US" sz="1600" dirty="0" err="1" smtClean="0"/>
              <a:t>micofagos</a:t>
            </a:r>
            <a:endParaRPr lang="en-US" sz="1600" dirty="0"/>
          </a:p>
        </p:txBody>
      </p:sp>
      <p:sp>
        <p:nvSpPr>
          <p:cNvPr id="227358" name="Text Box 4126"/>
          <p:cNvSpPr txBox="1">
            <a:spLocks noChangeArrowheads="1"/>
          </p:cNvSpPr>
          <p:nvPr/>
        </p:nvSpPr>
        <p:spPr bwMode="auto">
          <a:xfrm>
            <a:off x="6037263" y="4890086"/>
            <a:ext cx="1415772" cy="338554"/>
          </a:xfrm>
          <a:prstGeom prst="rect">
            <a:avLst/>
          </a:prstGeom>
          <a:solidFill>
            <a:srgbClr val="FFFFCC"/>
          </a:solidFill>
          <a:ln w="12700">
            <a:noFill/>
            <a:miter lim="800000"/>
            <a:headEnd/>
            <a:tailEnd/>
          </a:ln>
          <a:effectLst/>
        </p:spPr>
        <p:txBody>
          <a:bodyPr wrap="none" anchor="ctr">
            <a:spAutoFit/>
          </a:bodyPr>
          <a:lstStyle/>
          <a:p>
            <a:r>
              <a:rPr lang="en-US" sz="1600" dirty="0" err="1" smtClean="0"/>
              <a:t>bacteriovoros</a:t>
            </a:r>
            <a:endParaRPr lang="en-US" sz="1600" dirty="0"/>
          </a:p>
        </p:txBody>
      </p:sp>
      <p:sp>
        <p:nvSpPr>
          <p:cNvPr id="227359" name="Text Box 4127"/>
          <p:cNvSpPr txBox="1">
            <a:spLocks noChangeArrowheads="1"/>
          </p:cNvSpPr>
          <p:nvPr/>
        </p:nvSpPr>
        <p:spPr bwMode="auto">
          <a:xfrm>
            <a:off x="465138" y="3497848"/>
            <a:ext cx="1119217" cy="338554"/>
          </a:xfrm>
          <a:prstGeom prst="rect">
            <a:avLst/>
          </a:prstGeom>
          <a:solidFill>
            <a:srgbClr val="FFFFCC"/>
          </a:solidFill>
          <a:ln w="12700">
            <a:noFill/>
            <a:miter lim="800000"/>
            <a:headEnd/>
            <a:tailEnd/>
          </a:ln>
          <a:effectLst/>
        </p:spPr>
        <p:txBody>
          <a:bodyPr wrap="none" anchor="ctr">
            <a:spAutoFit/>
          </a:bodyPr>
          <a:lstStyle/>
          <a:p>
            <a:r>
              <a:rPr lang="en-US" sz="1600" dirty="0" err="1" smtClean="0"/>
              <a:t>micofagos</a:t>
            </a:r>
            <a:endParaRPr lang="en-US" sz="1600" dirty="0"/>
          </a:p>
        </p:txBody>
      </p:sp>
      <p:sp>
        <p:nvSpPr>
          <p:cNvPr id="227360" name="Text Box 4128"/>
          <p:cNvSpPr txBox="1">
            <a:spLocks noChangeArrowheads="1"/>
          </p:cNvSpPr>
          <p:nvPr/>
        </p:nvSpPr>
        <p:spPr bwMode="auto">
          <a:xfrm>
            <a:off x="12700" y="3980448"/>
            <a:ext cx="1415772" cy="338554"/>
          </a:xfrm>
          <a:prstGeom prst="rect">
            <a:avLst/>
          </a:prstGeom>
          <a:solidFill>
            <a:srgbClr val="FFFFCC"/>
          </a:solidFill>
          <a:ln w="12700">
            <a:noFill/>
            <a:miter lim="800000"/>
            <a:headEnd/>
            <a:tailEnd/>
          </a:ln>
          <a:effectLst/>
        </p:spPr>
        <p:txBody>
          <a:bodyPr wrap="none" anchor="ctr">
            <a:spAutoFit/>
          </a:bodyPr>
          <a:lstStyle/>
          <a:p>
            <a:r>
              <a:rPr lang="en-US" sz="1600" dirty="0" err="1" smtClean="0"/>
              <a:t>bacteriovoros</a:t>
            </a:r>
            <a:endParaRPr lang="en-US" sz="1600" dirty="0"/>
          </a:p>
        </p:txBody>
      </p:sp>
      <p:sp>
        <p:nvSpPr>
          <p:cNvPr id="227361" name="Text Box 4129"/>
          <p:cNvSpPr txBox="1">
            <a:spLocks noChangeArrowheads="1"/>
          </p:cNvSpPr>
          <p:nvPr/>
        </p:nvSpPr>
        <p:spPr bwMode="auto">
          <a:xfrm rot="-3333818">
            <a:off x="2859018" y="602249"/>
            <a:ext cx="1130438" cy="338554"/>
          </a:xfrm>
          <a:prstGeom prst="rect">
            <a:avLst/>
          </a:prstGeom>
          <a:solidFill>
            <a:srgbClr val="FFFFCC"/>
          </a:solidFill>
          <a:ln w="12700">
            <a:noFill/>
            <a:miter lim="800000"/>
            <a:headEnd/>
            <a:tailEnd/>
          </a:ln>
          <a:effectLst/>
        </p:spPr>
        <p:txBody>
          <a:bodyPr wrap="none" anchor="ctr">
            <a:spAutoFit/>
          </a:bodyPr>
          <a:lstStyle/>
          <a:p>
            <a:r>
              <a:rPr lang="en-US" sz="1600" dirty="0" err="1" smtClean="0"/>
              <a:t>fungivoros</a:t>
            </a:r>
            <a:endParaRPr lang="en-US" sz="1600" i="0" dirty="0"/>
          </a:p>
        </p:txBody>
      </p:sp>
      <p:sp>
        <p:nvSpPr>
          <p:cNvPr id="227362" name="Text Box 4130"/>
          <p:cNvSpPr txBox="1">
            <a:spLocks noChangeArrowheads="1"/>
          </p:cNvSpPr>
          <p:nvPr/>
        </p:nvSpPr>
        <p:spPr bwMode="auto">
          <a:xfrm rot="-3329394">
            <a:off x="3238639" y="364917"/>
            <a:ext cx="1415772" cy="338554"/>
          </a:xfrm>
          <a:prstGeom prst="rect">
            <a:avLst/>
          </a:prstGeom>
          <a:solidFill>
            <a:srgbClr val="FFFFCC"/>
          </a:solidFill>
          <a:ln w="12700">
            <a:noFill/>
            <a:miter lim="800000"/>
            <a:headEnd/>
            <a:tailEnd/>
          </a:ln>
          <a:effectLst/>
        </p:spPr>
        <p:txBody>
          <a:bodyPr wrap="none" anchor="ctr">
            <a:spAutoFit/>
          </a:bodyPr>
          <a:lstStyle/>
          <a:p>
            <a:r>
              <a:rPr lang="en-US" sz="1600" dirty="0" err="1" smtClean="0"/>
              <a:t>bacteriovoros</a:t>
            </a:r>
            <a:endParaRPr lang="en-US" sz="1600" i="0" dirty="0"/>
          </a:p>
        </p:txBody>
      </p:sp>
      <p:sp>
        <p:nvSpPr>
          <p:cNvPr id="227363" name="Line 4131"/>
          <p:cNvSpPr>
            <a:spLocks noChangeShapeType="1"/>
          </p:cNvSpPr>
          <p:nvPr/>
        </p:nvSpPr>
        <p:spPr bwMode="auto">
          <a:xfrm flipV="1">
            <a:off x="3048000" y="990600"/>
            <a:ext cx="2819400" cy="4724400"/>
          </a:xfrm>
          <a:prstGeom prst="line">
            <a:avLst/>
          </a:prstGeom>
          <a:noFill/>
          <a:ln w="9525">
            <a:solidFill>
              <a:schemeClr val="tx1"/>
            </a:solidFill>
            <a:round/>
            <a:headEnd/>
            <a:tailEnd/>
          </a:ln>
          <a:effectLst/>
        </p:spPr>
        <p:txBody>
          <a:bodyPr wrap="none" anchor="ctr"/>
          <a:lstStyle/>
          <a:p>
            <a:endParaRPr lang="en-US"/>
          </a:p>
        </p:txBody>
      </p:sp>
      <p:sp>
        <p:nvSpPr>
          <p:cNvPr id="227364" name="Line 4132"/>
          <p:cNvSpPr>
            <a:spLocks noChangeShapeType="1"/>
          </p:cNvSpPr>
          <p:nvPr/>
        </p:nvSpPr>
        <p:spPr bwMode="auto">
          <a:xfrm flipV="1">
            <a:off x="4419600" y="990600"/>
            <a:ext cx="2819400" cy="4724400"/>
          </a:xfrm>
          <a:prstGeom prst="line">
            <a:avLst/>
          </a:prstGeom>
          <a:noFill/>
          <a:ln w="9525">
            <a:solidFill>
              <a:schemeClr val="tx1"/>
            </a:solidFill>
            <a:round/>
            <a:headEnd/>
            <a:tailEnd/>
          </a:ln>
          <a:effectLst/>
        </p:spPr>
        <p:txBody>
          <a:bodyPr wrap="none" anchor="ctr"/>
          <a:lstStyle/>
          <a:p>
            <a:endParaRPr lang="en-US"/>
          </a:p>
        </p:txBody>
      </p:sp>
      <p:sp>
        <p:nvSpPr>
          <p:cNvPr id="227365" name="Line 4133"/>
          <p:cNvSpPr>
            <a:spLocks noChangeShapeType="1"/>
          </p:cNvSpPr>
          <p:nvPr/>
        </p:nvSpPr>
        <p:spPr bwMode="auto">
          <a:xfrm>
            <a:off x="3886200" y="2133600"/>
            <a:ext cx="4114800" cy="0"/>
          </a:xfrm>
          <a:prstGeom prst="line">
            <a:avLst/>
          </a:prstGeom>
          <a:noFill/>
          <a:ln w="9525">
            <a:solidFill>
              <a:schemeClr val="tx1"/>
            </a:solidFill>
            <a:round/>
            <a:headEnd/>
            <a:tailEnd/>
          </a:ln>
          <a:effectLst/>
        </p:spPr>
        <p:txBody>
          <a:bodyPr wrap="none" anchor="ctr"/>
          <a:lstStyle/>
          <a:p>
            <a:endParaRPr lang="en-US"/>
          </a:p>
        </p:txBody>
      </p:sp>
      <p:sp>
        <p:nvSpPr>
          <p:cNvPr id="227366" name="Line 4134"/>
          <p:cNvSpPr>
            <a:spLocks noChangeShapeType="1"/>
          </p:cNvSpPr>
          <p:nvPr/>
        </p:nvSpPr>
        <p:spPr bwMode="auto">
          <a:xfrm>
            <a:off x="3200400" y="3200400"/>
            <a:ext cx="4114800" cy="0"/>
          </a:xfrm>
          <a:prstGeom prst="line">
            <a:avLst/>
          </a:prstGeom>
          <a:noFill/>
          <a:ln w="9525">
            <a:solidFill>
              <a:schemeClr val="tx1"/>
            </a:solidFill>
            <a:round/>
            <a:headEnd/>
            <a:tailEnd/>
          </a:ln>
          <a:effectLst/>
        </p:spPr>
        <p:txBody>
          <a:bodyPr wrap="none" anchor="ctr"/>
          <a:lstStyle/>
          <a:p>
            <a:endParaRPr lang="en-US"/>
          </a:p>
        </p:txBody>
      </p:sp>
      <p:sp>
        <p:nvSpPr>
          <p:cNvPr id="227367" name="Line 4135"/>
          <p:cNvSpPr>
            <a:spLocks noChangeShapeType="1"/>
          </p:cNvSpPr>
          <p:nvPr/>
        </p:nvSpPr>
        <p:spPr bwMode="auto">
          <a:xfrm>
            <a:off x="2514600" y="4343400"/>
            <a:ext cx="4114800" cy="0"/>
          </a:xfrm>
          <a:prstGeom prst="line">
            <a:avLst/>
          </a:prstGeom>
          <a:noFill/>
          <a:ln w="9525">
            <a:solidFill>
              <a:schemeClr val="tx1"/>
            </a:solidFill>
            <a:round/>
            <a:headEnd/>
            <a:tailEnd/>
          </a:ln>
          <a:effectLst/>
        </p:spPr>
        <p:txBody>
          <a:bodyPr wrap="none" anchor="ctr"/>
          <a:lstStyle/>
          <a:p>
            <a:endParaRPr lang="en-US"/>
          </a:p>
        </p:txBody>
      </p:sp>
      <p:sp>
        <p:nvSpPr>
          <p:cNvPr id="227368" name="Rectangle 4136"/>
          <p:cNvSpPr>
            <a:spLocks noChangeArrowheads="1"/>
          </p:cNvSpPr>
          <p:nvPr/>
        </p:nvSpPr>
        <p:spPr bwMode="auto">
          <a:xfrm>
            <a:off x="2057400" y="31242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0.8</a:t>
            </a:r>
          </a:p>
        </p:txBody>
      </p:sp>
      <p:sp>
        <p:nvSpPr>
          <p:cNvPr id="227369" name="Rectangle 4137"/>
          <p:cNvSpPr>
            <a:spLocks noChangeArrowheads="1"/>
          </p:cNvSpPr>
          <p:nvPr/>
        </p:nvSpPr>
        <p:spPr bwMode="auto">
          <a:xfrm>
            <a:off x="2819400" y="17526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3.2</a:t>
            </a:r>
          </a:p>
        </p:txBody>
      </p:sp>
      <p:sp>
        <p:nvSpPr>
          <p:cNvPr id="227370" name="Rectangle 4138"/>
          <p:cNvSpPr>
            <a:spLocks noChangeArrowheads="1"/>
          </p:cNvSpPr>
          <p:nvPr/>
        </p:nvSpPr>
        <p:spPr bwMode="auto">
          <a:xfrm>
            <a:off x="1600200" y="44196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0.8</a:t>
            </a:r>
          </a:p>
        </p:txBody>
      </p:sp>
      <p:sp>
        <p:nvSpPr>
          <p:cNvPr id="227371" name="Rectangle 4139"/>
          <p:cNvSpPr>
            <a:spLocks noChangeArrowheads="1"/>
          </p:cNvSpPr>
          <p:nvPr/>
        </p:nvSpPr>
        <p:spPr bwMode="auto">
          <a:xfrm>
            <a:off x="1295400" y="48006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0.8</a:t>
            </a:r>
          </a:p>
        </p:txBody>
      </p:sp>
      <p:sp>
        <p:nvSpPr>
          <p:cNvPr id="227372" name="Rectangle 4140"/>
          <p:cNvSpPr>
            <a:spLocks noChangeArrowheads="1"/>
          </p:cNvSpPr>
          <p:nvPr/>
        </p:nvSpPr>
        <p:spPr bwMode="auto">
          <a:xfrm>
            <a:off x="3962400" y="27432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1.8</a:t>
            </a:r>
          </a:p>
        </p:txBody>
      </p:sp>
      <p:sp>
        <p:nvSpPr>
          <p:cNvPr id="227373" name="Rectangle 4141"/>
          <p:cNvSpPr>
            <a:spLocks noChangeArrowheads="1"/>
          </p:cNvSpPr>
          <p:nvPr/>
        </p:nvSpPr>
        <p:spPr bwMode="auto">
          <a:xfrm>
            <a:off x="3200400" y="38862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1.8</a:t>
            </a:r>
          </a:p>
        </p:txBody>
      </p:sp>
      <p:sp>
        <p:nvSpPr>
          <p:cNvPr id="227374" name="Rectangle 4142"/>
          <p:cNvSpPr>
            <a:spLocks noChangeArrowheads="1"/>
          </p:cNvSpPr>
          <p:nvPr/>
        </p:nvSpPr>
        <p:spPr bwMode="auto">
          <a:xfrm>
            <a:off x="2514600" y="51054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1.8</a:t>
            </a:r>
          </a:p>
        </p:txBody>
      </p:sp>
      <p:sp>
        <p:nvSpPr>
          <p:cNvPr id="227375" name="Rectangle 4143"/>
          <p:cNvSpPr>
            <a:spLocks noChangeArrowheads="1"/>
          </p:cNvSpPr>
          <p:nvPr/>
        </p:nvSpPr>
        <p:spPr bwMode="auto">
          <a:xfrm>
            <a:off x="5943600" y="16764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3.2</a:t>
            </a:r>
          </a:p>
        </p:txBody>
      </p:sp>
      <p:sp>
        <p:nvSpPr>
          <p:cNvPr id="227376" name="Rectangle 4144"/>
          <p:cNvSpPr>
            <a:spLocks noChangeArrowheads="1"/>
          </p:cNvSpPr>
          <p:nvPr/>
        </p:nvSpPr>
        <p:spPr bwMode="auto">
          <a:xfrm>
            <a:off x="5181600" y="27432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3.2</a:t>
            </a:r>
          </a:p>
        </p:txBody>
      </p:sp>
      <p:sp>
        <p:nvSpPr>
          <p:cNvPr id="227377" name="Rectangle 4145"/>
          <p:cNvSpPr>
            <a:spLocks noChangeArrowheads="1"/>
          </p:cNvSpPr>
          <p:nvPr/>
        </p:nvSpPr>
        <p:spPr bwMode="auto">
          <a:xfrm>
            <a:off x="4495800" y="38862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3.2</a:t>
            </a:r>
          </a:p>
        </p:txBody>
      </p:sp>
      <p:sp>
        <p:nvSpPr>
          <p:cNvPr id="227378" name="Rectangle 4146"/>
          <p:cNvSpPr>
            <a:spLocks noChangeArrowheads="1"/>
          </p:cNvSpPr>
          <p:nvPr/>
        </p:nvSpPr>
        <p:spPr bwMode="auto">
          <a:xfrm>
            <a:off x="3810000" y="51054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3.2</a:t>
            </a:r>
          </a:p>
        </p:txBody>
      </p:sp>
      <p:sp>
        <p:nvSpPr>
          <p:cNvPr id="227379" name="Rectangle 4147"/>
          <p:cNvSpPr>
            <a:spLocks noChangeArrowheads="1"/>
          </p:cNvSpPr>
          <p:nvPr/>
        </p:nvSpPr>
        <p:spPr bwMode="auto">
          <a:xfrm>
            <a:off x="7315200" y="16764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5.0</a:t>
            </a:r>
          </a:p>
        </p:txBody>
      </p:sp>
      <p:sp>
        <p:nvSpPr>
          <p:cNvPr id="227380" name="Rectangle 4148"/>
          <p:cNvSpPr>
            <a:spLocks noChangeArrowheads="1"/>
          </p:cNvSpPr>
          <p:nvPr/>
        </p:nvSpPr>
        <p:spPr bwMode="auto">
          <a:xfrm>
            <a:off x="6629400" y="27432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5.0</a:t>
            </a:r>
          </a:p>
        </p:txBody>
      </p:sp>
      <p:sp>
        <p:nvSpPr>
          <p:cNvPr id="227381" name="Rectangle 4149"/>
          <p:cNvSpPr>
            <a:spLocks noChangeArrowheads="1"/>
          </p:cNvSpPr>
          <p:nvPr/>
        </p:nvSpPr>
        <p:spPr bwMode="auto">
          <a:xfrm>
            <a:off x="5973763" y="3886200"/>
            <a:ext cx="427037" cy="301625"/>
          </a:xfrm>
          <a:prstGeom prst="rect">
            <a:avLst/>
          </a:prstGeom>
          <a:noFill/>
          <a:ln w="12700">
            <a:noFill/>
            <a:miter lim="800000"/>
            <a:headEnd/>
            <a:tailEnd/>
          </a:ln>
          <a:effectLst/>
        </p:spPr>
        <p:txBody>
          <a:bodyPr wrap="none" lIns="90488" tIns="44450" rIns="90488" bIns="44450">
            <a:spAutoFit/>
          </a:bodyPr>
          <a:lstStyle/>
          <a:p>
            <a:pPr algn="l"/>
            <a:r>
              <a:rPr lang="en-US" sz="1400" i="0"/>
              <a:t>5.0</a:t>
            </a:r>
          </a:p>
        </p:txBody>
      </p:sp>
      <p:sp>
        <p:nvSpPr>
          <p:cNvPr id="227382" name="Rectangle 4150"/>
          <p:cNvSpPr>
            <a:spLocks noChangeArrowheads="1"/>
          </p:cNvSpPr>
          <p:nvPr/>
        </p:nvSpPr>
        <p:spPr bwMode="auto">
          <a:xfrm>
            <a:off x="5334000" y="5105400"/>
            <a:ext cx="427038" cy="301625"/>
          </a:xfrm>
          <a:prstGeom prst="rect">
            <a:avLst/>
          </a:prstGeom>
          <a:noFill/>
          <a:ln w="12700">
            <a:noFill/>
            <a:miter lim="800000"/>
            <a:headEnd/>
            <a:tailEnd/>
          </a:ln>
          <a:effectLst/>
        </p:spPr>
        <p:txBody>
          <a:bodyPr wrap="none" lIns="90488" tIns="44450" rIns="90488" bIns="44450">
            <a:spAutoFit/>
          </a:bodyPr>
          <a:lstStyle/>
          <a:p>
            <a:pPr algn="l"/>
            <a:r>
              <a:rPr lang="en-US" sz="1400" i="0"/>
              <a:t>5.0</a:t>
            </a:r>
          </a:p>
        </p:txBody>
      </p:sp>
      <p:sp>
        <p:nvSpPr>
          <p:cNvPr id="227383" name="Rectangle 4151"/>
          <p:cNvSpPr>
            <a:spLocks noChangeArrowheads="1"/>
          </p:cNvSpPr>
          <p:nvPr/>
        </p:nvSpPr>
        <p:spPr bwMode="auto">
          <a:xfrm>
            <a:off x="2590800" y="1981200"/>
            <a:ext cx="598488" cy="333375"/>
          </a:xfrm>
          <a:prstGeom prst="rect">
            <a:avLst/>
          </a:prstGeom>
          <a:noFill/>
          <a:ln w="12700">
            <a:noFill/>
            <a:miter lim="800000"/>
            <a:headEnd/>
            <a:tailEnd/>
          </a:ln>
          <a:effectLst/>
        </p:spPr>
        <p:txBody>
          <a:bodyPr wrap="none" lIns="90488" tIns="44450" rIns="90488" bIns="44450">
            <a:spAutoFit/>
          </a:bodyPr>
          <a:lstStyle/>
          <a:p>
            <a:pPr algn="l"/>
            <a:r>
              <a:rPr lang="en-US" sz="1600" b="1"/>
              <a:t>cp-1</a:t>
            </a:r>
          </a:p>
        </p:txBody>
      </p:sp>
      <p:sp>
        <p:nvSpPr>
          <p:cNvPr id="227384" name="Rectangle 4152"/>
          <p:cNvSpPr>
            <a:spLocks noChangeArrowheads="1"/>
          </p:cNvSpPr>
          <p:nvPr/>
        </p:nvSpPr>
        <p:spPr bwMode="auto">
          <a:xfrm>
            <a:off x="1905000" y="3352800"/>
            <a:ext cx="598488" cy="333375"/>
          </a:xfrm>
          <a:prstGeom prst="rect">
            <a:avLst/>
          </a:prstGeom>
          <a:noFill/>
          <a:ln w="12700">
            <a:noFill/>
            <a:miter lim="800000"/>
            <a:headEnd/>
            <a:tailEnd/>
          </a:ln>
          <a:effectLst/>
        </p:spPr>
        <p:txBody>
          <a:bodyPr wrap="none" lIns="90488" tIns="44450" rIns="90488" bIns="44450">
            <a:spAutoFit/>
          </a:bodyPr>
          <a:lstStyle/>
          <a:p>
            <a:pPr algn="l"/>
            <a:r>
              <a:rPr lang="en-US" sz="1600" b="1"/>
              <a:t>cp-2</a:t>
            </a:r>
          </a:p>
        </p:txBody>
      </p:sp>
      <p:sp>
        <p:nvSpPr>
          <p:cNvPr id="227385" name="Rectangle 4153"/>
          <p:cNvSpPr>
            <a:spLocks noChangeArrowheads="1"/>
          </p:cNvSpPr>
          <p:nvPr/>
        </p:nvSpPr>
        <p:spPr bwMode="auto">
          <a:xfrm>
            <a:off x="1219200" y="3733800"/>
            <a:ext cx="598488" cy="333375"/>
          </a:xfrm>
          <a:prstGeom prst="rect">
            <a:avLst/>
          </a:prstGeom>
          <a:noFill/>
          <a:ln w="12700">
            <a:noFill/>
            <a:miter lim="800000"/>
            <a:headEnd/>
            <a:tailEnd/>
          </a:ln>
          <a:effectLst/>
        </p:spPr>
        <p:txBody>
          <a:bodyPr wrap="none" lIns="90488" tIns="44450" rIns="90488" bIns="44450">
            <a:spAutoFit/>
          </a:bodyPr>
          <a:lstStyle/>
          <a:p>
            <a:pPr algn="l"/>
            <a:r>
              <a:rPr lang="en-US" sz="1600" b="1"/>
              <a:t>cp-2</a:t>
            </a:r>
          </a:p>
        </p:txBody>
      </p:sp>
      <p:sp>
        <p:nvSpPr>
          <p:cNvPr id="227386" name="Rectangle 4154"/>
          <p:cNvSpPr>
            <a:spLocks noChangeArrowheads="1"/>
          </p:cNvSpPr>
          <p:nvPr/>
        </p:nvSpPr>
        <p:spPr bwMode="auto">
          <a:xfrm>
            <a:off x="914400" y="4267200"/>
            <a:ext cx="598488" cy="333375"/>
          </a:xfrm>
          <a:prstGeom prst="rect">
            <a:avLst/>
          </a:prstGeom>
          <a:noFill/>
          <a:ln w="12700">
            <a:noFill/>
            <a:miter lim="800000"/>
            <a:headEnd/>
            <a:tailEnd/>
          </a:ln>
          <a:effectLst/>
        </p:spPr>
        <p:txBody>
          <a:bodyPr wrap="none" lIns="90488" tIns="44450" rIns="90488" bIns="44450">
            <a:spAutoFit/>
          </a:bodyPr>
          <a:lstStyle/>
          <a:p>
            <a:pPr algn="l"/>
            <a:r>
              <a:rPr lang="en-US" sz="1600" b="1"/>
              <a:t>cp-2</a:t>
            </a:r>
          </a:p>
        </p:txBody>
      </p:sp>
      <p:sp>
        <p:nvSpPr>
          <p:cNvPr id="227387" name="Rectangle 4155"/>
          <p:cNvSpPr>
            <a:spLocks noChangeArrowheads="1"/>
          </p:cNvSpPr>
          <p:nvPr/>
        </p:nvSpPr>
        <p:spPr bwMode="auto">
          <a:xfrm>
            <a:off x="4953000" y="609600"/>
            <a:ext cx="598488" cy="333375"/>
          </a:xfrm>
          <a:prstGeom prst="rect">
            <a:avLst/>
          </a:prstGeom>
          <a:noFill/>
          <a:ln w="12700">
            <a:noFill/>
            <a:miter lim="800000"/>
            <a:headEnd/>
            <a:tailEnd/>
          </a:ln>
          <a:effectLst/>
        </p:spPr>
        <p:txBody>
          <a:bodyPr wrap="none" lIns="90488" tIns="44450" rIns="90488" bIns="44450">
            <a:spAutoFit/>
          </a:bodyPr>
          <a:lstStyle/>
          <a:p>
            <a:pPr algn="l"/>
            <a:r>
              <a:rPr lang="en-US" sz="1600" b="1"/>
              <a:t>cp-3</a:t>
            </a:r>
          </a:p>
        </p:txBody>
      </p:sp>
      <p:sp>
        <p:nvSpPr>
          <p:cNvPr id="227388" name="Rectangle 4156"/>
          <p:cNvSpPr>
            <a:spLocks noChangeArrowheads="1"/>
          </p:cNvSpPr>
          <p:nvPr/>
        </p:nvSpPr>
        <p:spPr bwMode="auto">
          <a:xfrm>
            <a:off x="6324600" y="609600"/>
            <a:ext cx="598488" cy="333375"/>
          </a:xfrm>
          <a:prstGeom prst="rect">
            <a:avLst/>
          </a:prstGeom>
          <a:noFill/>
          <a:ln w="12700">
            <a:noFill/>
            <a:miter lim="800000"/>
            <a:headEnd/>
            <a:tailEnd/>
          </a:ln>
          <a:effectLst/>
        </p:spPr>
        <p:txBody>
          <a:bodyPr wrap="none" lIns="90488" tIns="44450" rIns="90488" bIns="44450">
            <a:spAutoFit/>
          </a:bodyPr>
          <a:lstStyle/>
          <a:p>
            <a:pPr algn="l"/>
            <a:r>
              <a:rPr lang="en-US" sz="1600" b="1"/>
              <a:t>cp-4</a:t>
            </a:r>
          </a:p>
        </p:txBody>
      </p:sp>
      <p:sp>
        <p:nvSpPr>
          <p:cNvPr id="227389" name="Rectangle 4157"/>
          <p:cNvSpPr>
            <a:spLocks noChangeArrowheads="1"/>
          </p:cNvSpPr>
          <p:nvPr/>
        </p:nvSpPr>
        <p:spPr bwMode="auto">
          <a:xfrm>
            <a:off x="7696200" y="609600"/>
            <a:ext cx="598488" cy="333375"/>
          </a:xfrm>
          <a:prstGeom prst="rect">
            <a:avLst/>
          </a:prstGeom>
          <a:noFill/>
          <a:ln w="12700">
            <a:noFill/>
            <a:miter lim="800000"/>
            <a:headEnd/>
            <a:tailEnd/>
          </a:ln>
          <a:effectLst/>
        </p:spPr>
        <p:txBody>
          <a:bodyPr wrap="none" lIns="90488" tIns="44450" rIns="90488" bIns="44450">
            <a:spAutoFit/>
          </a:bodyPr>
          <a:lstStyle/>
          <a:p>
            <a:pPr algn="l"/>
            <a:r>
              <a:rPr lang="en-US" sz="1600" b="1"/>
              <a:t>cp-5</a:t>
            </a:r>
          </a:p>
        </p:txBody>
      </p:sp>
      <p:sp>
        <p:nvSpPr>
          <p:cNvPr id="227390" name="Rectangle 4158"/>
          <p:cNvSpPr>
            <a:spLocks noChangeArrowheads="1"/>
          </p:cNvSpPr>
          <p:nvPr/>
        </p:nvSpPr>
        <p:spPr bwMode="auto">
          <a:xfrm>
            <a:off x="0" y="228600"/>
            <a:ext cx="2286000" cy="1567096"/>
          </a:xfrm>
          <a:prstGeom prst="rect">
            <a:avLst/>
          </a:prstGeom>
          <a:noFill/>
          <a:ln w="12700">
            <a:noFill/>
            <a:miter lim="800000"/>
            <a:headEnd/>
            <a:tailEnd/>
          </a:ln>
          <a:effectLst/>
        </p:spPr>
        <p:txBody>
          <a:bodyPr lIns="90488" tIns="44450" rIns="90488" bIns="44450">
            <a:spAutoFit/>
          </a:bodyPr>
          <a:lstStyle/>
          <a:p>
            <a:r>
              <a:rPr lang="es-ES" sz="2400" dirty="0" smtClean="0"/>
              <a:t>Análisis Funcional de los Gremios </a:t>
            </a:r>
            <a:r>
              <a:rPr lang="en-US" sz="2400" i="0" dirty="0" err="1" smtClean="0"/>
              <a:t>Nematodos</a:t>
            </a:r>
            <a:endParaRPr lang="en-US" sz="2400" i="0" dirty="0"/>
          </a:p>
        </p:txBody>
      </p:sp>
      <p:sp>
        <p:nvSpPr>
          <p:cNvPr id="65" name="Text Box 34"/>
          <p:cNvSpPr txBox="1">
            <a:spLocks noChangeArrowheads="1"/>
          </p:cNvSpPr>
          <p:nvPr/>
        </p:nvSpPr>
        <p:spPr bwMode="auto">
          <a:xfrm>
            <a:off x="1476660" y="5848290"/>
            <a:ext cx="2666243" cy="400110"/>
          </a:xfrm>
          <a:prstGeom prst="rect">
            <a:avLst/>
          </a:prstGeom>
          <a:noFill/>
          <a:ln w="12700">
            <a:noFill/>
            <a:miter lim="800000"/>
            <a:headEnd/>
            <a:tailEnd/>
          </a:ln>
        </p:spPr>
        <p:txBody>
          <a:bodyPr wrap="none" anchor="ctr">
            <a:spAutoFit/>
          </a:bodyPr>
          <a:lstStyle/>
          <a:p>
            <a:pPr algn="ctr" eaLnBrk="0" hangingPunct="0"/>
            <a:r>
              <a:rPr lang="en-US" sz="2000" dirty="0" err="1" smtClean="0"/>
              <a:t>Trayectoria</a:t>
            </a:r>
            <a:r>
              <a:rPr lang="en-US" sz="2000" dirty="0" smtClean="0"/>
              <a:t> </a:t>
            </a:r>
            <a:r>
              <a:rPr lang="en-US" sz="2000" dirty="0" err="1" smtClean="0"/>
              <a:t>estructura</a:t>
            </a:r>
            <a:endParaRPr lang="en-US" sz="2400" dirty="0"/>
          </a:p>
        </p:txBody>
      </p:sp>
      <p:sp>
        <p:nvSpPr>
          <p:cNvPr id="66" name="Text Box 35"/>
          <p:cNvSpPr txBox="1">
            <a:spLocks noChangeArrowheads="1"/>
          </p:cNvSpPr>
          <p:nvPr/>
        </p:nvSpPr>
        <p:spPr bwMode="auto">
          <a:xfrm rot="-3481245">
            <a:off x="153035" y="2133247"/>
            <a:ext cx="3634702" cy="400110"/>
          </a:xfrm>
          <a:prstGeom prst="rect">
            <a:avLst/>
          </a:prstGeom>
          <a:noFill/>
          <a:ln w="12700">
            <a:noFill/>
            <a:miter lim="800000"/>
            <a:headEnd/>
            <a:tailEnd/>
          </a:ln>
        </p:spPr>
        <p:txBody>
          <a:bodyPr wrap="square" anchor="ctr">
            <a:spAutoFit/>
          </a:bodyPr>
          <a:lstStyle/>
          <a:p>
            <a:pPr algn="ctr" eaLnBrk="0" hangingPunct="0"/>
            <a:r>
              <a:rPr lang="es-ES" sz="2000" dirty="0" smtClean="0"/>
              <a:t>Trayectoria enriquecimiento</a:t>
            </a:r>
            <a:endParaRPr lang="en-US" sz="2400" dirty="0"/>
          </a:p>
        </p:txBody>
      </p:sp>
      <p:sp>
        <p:nvSpPr>
          <p:cNvPr id="67" name="Text Box 33"/>
          <p:cNvSpPr txBox="1">
            <a:spLocks noChangeArrowheads="1"/>
          </p:cNvSpPr>
          <p:nvPr/>
        </p:nvSpPr>
        <p:spPr bwMode="auto">
          <a:xfrm>
            <a:off x="0" y="4854714"/>
            <a:ext cx="1327608" cy="707886"/>
          </a:xfrm>
          <a:prstGeom prst="rect">
            <a:avLst/>
          </a:prstGeom>
          <a:noFill/>
          <a:ln w="12700">
            <a:noFill/>
            <a:miter lim="800000"/>
            <a:headEnd/>
            <a:tailEnd/>
          </a:ln>
        </p:spPr>
        <p:txBody>
          <a:bodyPr wrap="none" anchor="ctr">
            <a:spAutoFit/>
          </a:bodyPr>
          <a:lstStyle/>
          <a:p>
            <a:pPr algn="ctr"/>
            <a:r>
              <a:rPr lang="es-ES" sz="2000" dirty="0" smtClean="0"/>
              <a:t>Condición</a:t>
            </a:r>
          </a:p>
          <a:p>
            <a:pPr algn="ctr"/>
            <a:r>
              <a:rPr lang="es-ES" sz="2000" dirty="0" smtClean="0"/>
              <a:t>basal</a:t>
            </a:r>
            <a:endParaRPr lang="es-E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90800" y="1066800"/>
            <a:ext cx="5943600" cy="3276600"/>
          </a:xfrm>
          <a:prstGeom prst="parallelogram">
            <a:avLst>
              <a:gd name="adj" fmla="val 60994"/>
            </a:avLst>
          </a:prstGeom>
          <a:gradFill rotWithShape="0">
            <a:gsLst>
              <a:gs pos="0">
                <a:schemeClr val="accent1"/>
              </a:gs>
              <a:gs pos="100000">
                <a:srgbClr val="CC6600"/>
              </a:gs>
            </a:gsLst>
            <a:lin ang="2700000" scaled="1"/>
          </a:gradFill>
          <a:ln w="9525">
            <a:solidFill>
              <a:schemeClr val="tx1"/>
            </a:solidFill>
            <a:miter lim="800000"/>
            <a:headEnd/>
            <a:tailEnd/>
          </a:ln>
        </p:spPr>
        <p:txBody>
          <a:bodyPr wrap="none" anchor="ctr"/>
          <a:lstStyle/>
          <a:p>
            <a:pPr eaLnBrk="0" hangingPunct="0"/>
            <a:endParaRPr lang="en-US" sz="2800"/>
          </a:p>
        </p:txBody>
      </p:sp>
      <p:sp>
        <p:nvSpPr>
          <p:cNvPr id="3" name="AutoShape 3"/>
          <p:cNvSpPr>
            <a:spLocks noChangeArrowheads="1"/>
          </p:cNvSpPr>
          <p:nvPr/>
        </p:nvSpPr>
        <p:spPr bwMode="auto">
          <a:xfrm rot="7296498">
            <a:off x="192881" y="2186782"/>
            <a:ext cx="4725987" cy="882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535600"/>
              </a:gs>
              <a:gs pos="100000">
                <a:srgbClr val="B3B900"/>
              </a:gs>
            </a:gsLst>
            <a:lin ang="5400000" scaled="1"/>
          </a:gradFill>
          <a:ln w="12700">
            <a:solidFill>
              <a:schemeClr val="tx1"/>
            </a:solidFill>
            <a:miter lim="800000"/>
            <a:headEnd/>
            <a:tailEnd/>
          </a:ln>
        </p:spPr>
        <p:txBody>
          <a:bodyPr wrap="none" anchor="ctr"/>
          <a:lstStyle/>
          <a:p>
            <a:pPr eaLnBrk="0" hangingPunct="0"/>
            <a:endParaRPr lang="en-US" sz="2800"/>
          </a:p>
        </p:txBody>
      </p:sp>
      <p:sp>
        <p:nvSpPr>
          <p:cNvPr id="4" name="AutoShape 4"/>
          <p:cNvSpPr>
            <a:spLocks noChangeArrowheads="1"/>
          </p:cNvSpPr>
          <p:nvPr/>
        </p:nvSpPr>
        <p:spPr bwMode="auto">
          <a:xfrm rot="3523702">
            <a:off x="477838" y="4219575"/>
            <a:ext cx="2546350" cy="1104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998 w 21600"/>
              <a:gd name="T13" fmla="*/ 3998 h 21600"/>
              <a:gd name="T14" fmla="*/ 17602 w 21600"/>
              <a:gd name="T15" fmla="*/ 17602 h 21600"/>
            </a:gdLst>
            <a:ahLst/>
            <a:cxnLst>
              <a:cxn ang="T8">
                <a:pos x="T0" y="T1"/>
              </a:cxn>
              <a:cxn ang="T9">
                <a:pos x="T2" y="T3"/>
              </a:cxn>
              <a:cxn ang="T10">
                <a:pos x="T4" y="T5"/>
              </a:cxn>
              <a:cxn ang="T11">
                <a:pos x="T6" y="T7"/>
              </a:cxn>
            </a:cxnLst>
            <a:rect l="T12" t="T13" r="T14" b="T15"/>
            <a:pathLst>
              <a:path w="21600" h="21600">
                <a:moveTo>
                  <a:pt x="0" y="0"/>
                </a:moveTo>
                <a:lnTo>
                  <a:pt x="4395" y="21600"/>
                </a:lnTo>
                <a:lnTo>
                  <a:pt x="17205" y="21600"/>
                </a:lnTo>
                <a:lnTo>
                  <a:pt x="21600" y="0"/>
                </a:lnTo>
                <a:close/>
              </a:path>
            </a:pathLst>
          </a:custGeom>
          <a:solidFill>
            <a:srgbClr val="FFFF00"/>
          </a:solidFill>
          <a:ln w="12700">
            <a:solidFill>
              <a:schemeClr val="tx1"/>
            </a:solidFill>
            <a:miter lim="800000"/>
            <a:headEnd/>
            <a:tailEnd/>
          </a:ln>
        </p:spPr>
        <p:txBody>
          <a:bodyPr rot="10800000" vert="eaVert" wrap="none" anchor="ctr"/>
          <a:lstStyle/>
          <a:p>
            <a:pPr algn="ctr" eaLnBrk="0" hangingPunct="0"/>
            <a:endParaRPr lang="en-US" sz="2400"/>
          </a:p>
        </p:txBody>
      </p:sp>
      <p:sp>
        <p:nvSpPr>
          <p:cNvPr id="5" name="AutoShape 5"/>
          <p:cNvSpPr>
            <a:spLocks noChangeArrowheads="1"/>
          </p:cNvSpPr>
          <p:nvPr/>
        </p:nvSpPr>
        <p:spPr bwMode="auto">
          <a:xfrm rot="10800000">
            <a:off x="1668463" y="4745038"/>
            <a:ext cx="4991100" cy="958850"/>
          </a:xfrm>
          <a:prstGeom prst="parallelogram">
            <a:avLst>
              <a:gd name="adj" fmla="val 74489"/>
            </a:avLst>
          </a:prstGeom>
          <a:gradFill rotWithShape="0">
            <a:gsLst>
              <a:gs pos="0">
                <a:srgbClr val="FF9900"/>
              </a:gs>
              <a:gs pos="100000">
                <a:srgbClr val="764700"/>
              </a:gs>
            </a:gsLst>
            <a:lin ang="0" scaled="1"/>
          </a:gradFill>
          <a:ln w="12700">
            <a:solidFill>
              <a:schemeClr val="tx1"/>
            </a:solidFill>
            <a:miter lim="800000"/>
            <a:headEnd/>
            <a:tailEnd/>
          </a:ln>
        </p:spPr>
        <p:txBody>
          <a:bodyPr wrap="none" anchor="ctr"/>
          <a:lstStyle/>
          <a:p>
            <a:pPr eaLnBrk="0" hangingPunct="0"/>
            <a:endParaRPr lang="en-US" sz="2800"/>
          </a:p>
        </p:txBody>
      </p:sp>
      <p:sp>
        <p:nvSpPr>
          <p:cNvPr id="6" name="Line 6"/>
          <p:cNvSpPr>
            <a:spLocks noChangeShapeType="1"/>
          </p:cNvSpPr>
          <p:nvPr/>
        </p:nvSpPr>
        <p:spPr bwMode="auto">
          <a:xfrm>
            <a:off x="1230313" y="3894138"/>
            <a:ext cx="787400" cy="1339850"/>
          </a:xfrm>
          <a:prstGeom prst="line">
            <a:avLst/>
          </a:prstGeom>
          <a:noFill/>
          <a:ln w="12700">
            <a:solidFill>
              <a:schemeClr val="tx1"/>
            </a:solidFill>
            <a:round/>
            <a:headEnd/>
            <a:tailEnd/>
          </a:ln>
        </p:spPr>
        <p:txBody>
          <a:bodyPr wrap="none" anchor="ctr"/>
          <a:lstStyle/>
          <a:p>
            <a:endParaRPr lang="en-US"/>
          </a:p>
        </p:txBody>
      </p:sp>
      <p:sp>
        <p:nvSpPr>
          <p:cNvPr id="7" name="Line 7"/>
          <p:cNvSpPr>
            <a:spLocks noChangeShapeType="1"/>
          </p:cNvSpPr>
          <p:nvPr/>
        </p:nvSpPr>
        <p:spPr bwMode="auto">
          <a:xfrm>
            <a:off x="2030413" y="5237163"/>
            <a:ext cx="4257675" cy="6350"/>
          </a:xfrm>
          <a:prstGeom prst="line">
            <a:avLst/>
          </a:prstGeom>
          <a:noFill/>
          <a:ln w="12700">
            <a:solidFill>
              <a:schemeClr val="tx1"/>
            </a:solidFill>
            <a:round/>
            <a:headEnd/>
            <a:tailEnd/>
          </a:ln>
        </p:spPr>
        <p:txBody>
          <a:bodyPr wrap="none" anchor="ctr"/>
          <a:lstStyle/>
          <a:p>
            <a:endParaRPr lang="en-US"/>
          </a:p>
        </p:txBody>
      </p:sp>
      <p:sp>
        <p:nvSpPr>
          <p:cNvPr id="8" name="Line 8"/>
          <p:cNvSpPr>
            <a:spLocks noChangeShapeType="1"/>
          </p:cNvSpPr>
          <p:nvPr/>
        </p:nvSpPr>
        <p:spPr bwMode="auto">
          <a:xfrm>
            <a:off x="2201863" y="4999038"/>
            <a:ext cx="4276725" cy="0"/>
          </a:xfrm>
          <a:prstGeom prst="line">
            <a:avLst/>
          </a:prstGeom>
          <a:noFill/>
          <a:ln w="12700">
            <a:solidFill>
              <a:schemeClr val="tx1"/>
            </a:solidFill>
            <a:round/>
            <a:headEnd/>
            <a:tailEnd/>
          </a:ln>
        </p:spPr>
        <p:txBody>
          <a:bodyPr wrap="none" anchor="ctr"/>
          <a:lstStyle/>
          <a:p>
            <a:endParaRPr lang="en-US"/>
          </a:p>
        </p:txBody>
      </p:sp>
      <p:sp>
        <p:nvSpPr>
          <p:cNvPr id="9" name="Line 9"/>
          <p:cNvSpPr>
            <a:spLocks noChangeShapeType="1"/>
          </p:cNvSpPr>
          <p:nvPr/>
        </p:nvSpPr>
        <p:spPr bwMode="auto">
          <a:xfrm>
            <a:off x="1858963" y="5465763"/>
            <a:ext cx="4276725" cy="0"/>
          </a:xfrm>
          <a:prstGeom prst="line">
            <a:avLst/>
          </a:prstGeom>
          <a:noFill/>
          <a:ln w="12700">
            <a:solidFill>
              <a:schemeClr val="tx1"/>
            </a:solidFill>
            <a:round/>
            <a:headEnd/>
            <a:tailEnd/>
          </a:ln>
        </p:spPr>
        <p:txBody>
          <a:bodyPr wrap="none" anchor="ctr"/>
          <a:lstStyle/>
          <a:p>
            <a:endParaRPr lang="en-US"/>
          </a:p>
        </p:txBody>
      </p:sp>
      <p:sp>
        <p:nvSpPr>
          <p:cNvPr id="10" name="Line 10"/>
          <p:cNvSpPr>
            <a:spLocks noChangeShapeType="1"/>
          </p:cNvSpPr>
          <p:nvPr/>
        </p:nvSpPr>
        <p:spPr bwMode="auto">
          <a:xfrm flipH="1">
            <a:off x="4335463" y="4751388"/>
            <a:ext cx="714375" cy="952500"/>
          </a:xfrm>
          <a:prstGeom prst="line">
            <a:avLst/>
          </a:prstGeom>
          <a:noFill/>
          <a:ln w="12700">
            <a:solidFill>
              <a:schemeClr val="tx1"/>
            </a:solidFill>
            <a:round/>
            <a:headEnd/>
            <a:tailEnd/>
          </a:ln>
        </p:spPr>
        <p:txBody>
          <a:bodyPr wrap="none" anchor="ctr"/>
          <a:lstStyle/>
          <a:p>
            <a:endParaRPr lang="en-US"/>
          </a:p>
        </p:txBody>
      </p:sp>
      <p:sp>
        <p:nvSpPr>
          <p:cNvPr id="11" name="Line 11"/>
          <p:cNvSpPr>
            <a:spLocks noChangeShapeType="1"/>
          </p:cNvSpPr>
          <p:nvPr/>
        </p:nvSpPr>
        <p:spPr bwMode="auto">
          <a:xfrm flipH="1">
            <a:off x="2954338" y="4760913"/>
            <a:ext cx="714375" cy="952500"/>
          </a:xfrm>
          <a:prstGeom prst="line">
            <a:avLst/>
          </a:prstGeom>
          <a:noFill/>
          <a:ln w="12700">
            <a:solidFill>
              <a:schemeClr val="tx1"/>
            </a:solidFill>
            <a:round/>
            <a:headEnd/>
            <a:tailEnd/>
          </a:ln>
        </p:spPr>
        <p:txBody>
          <a:bodyPr wrap="none" anchor="ctr"/>
          <a:lstStyle/>
          <a:p>
            <a:endParaRPr lang="en-US"/>
          </a:p>
        </p:txBody>
      </p:sp>
      <p:sp>
        <p:nvSpPr>
          <p:cNvPr id="12" name="Line 12"/>
          <p:cNvSpPr>
            <a:spLocks noChangeShapeType="1"/>
          </p:cNvSpPr>
          <p:nvPr/>
        </p:nvSpPr>
        <p:spPr bwMode="auto">
          <a:xfrm flipV="1">
            <a:off x="1878013" y="2332038"/>
            <a:ext cx="1371600" cy="552450"/>
          </a:xfrm>
          <a:prstGeom prst="line">
            <a:avLst/>
          </a:prstGeom>
          <a:noFill/>
          <a:ln w="12700">
            <a:solidFill>
              <a:schemeClr val="tx1"/>
            </a:solidFill>
            <a:round/>
            <a:headEnd/>
            <a:tailEnd/>
          </a:ln>
        </p:spPr>
        <p:txBody>
          <a:bodyPr wrap="none" anchor="ctr"/>
          <a:lstStyle/>
          <a:p>
            <a:endParaRPr lang="en-US"/>
          </a:p>
        </p:txBody>
      </p:sp>
      <p:sp>
        <p:nvSpPr>
          <p:cNvPr id="13" name="Text Box 13"/>
          <p:cNvSpPr txBox="1">
            <a:spLocks noChangeArrowheads="1"/>
          </p:cNvSpPr>
          <p:nvPr/>
        </p:nvSpPr>
        <p:spPr bwMode="auto">
          <a:xfrm>
            <a:off x="1223963" y="458311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2</a:t>
            </a:r>
            <a:endParaRPr lang="en-US" sz="2400"/>
          </a:p>
        </p:txBody>
      </p:sp>
      <p:sp>
        <p:nvSpPr>
          <p:cNvPr id="14" name="Text Box 14"/>
          <p:cNvSpPr txBox="1">
            <a:spLocks noChangeArrowheads="1"/>
          </p:cNvSpPr>
          <p:nvPr/>
        </p:nvSpPr>
        <p:spPr bwMode="auto">
          <a:xfrm>
            <a:off x="1590675" y="416401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2</a:t>
            </a:r>
            <a:endParaRPr lang="en-US" sz="2400"/>
          </a:p>
        </p:txBody>
      </p:sp>
      <p:sp>
        <p:nvSpPr>
          <p:cNvPr id="15" name="Text Box 15"/>
          <p:cNvSpPr txBox="1">
            <a:spLocks noChangeArrowheads="1"/>
          </p:cNvSpPr>
          <p:nvPr/>
        </p:nvSpPr>
        <p:spPr bwMode="auto">
          <a:xfrm>
            <a:off x="1916113" y="309721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2</a:t>
            </a:r>
            <a:endParaRPr lang="en-US" sz="2400"/>
          </a:p>
        </p:txBody>
      </p:sp>
      <p:sp>
        <p:nvSpPr>
          <p:cNvPr id="16" name="Text Box 16"/>
          <p:cNvSpPr txBox="1">
            <a:spLocks noChangeArrowheads="1"/>
          </p:cNvSpPr>
          <p:nvPr/>
        </p:nvSpPr>
        <p:spPr bwMode="auto">
          <a:xfrm>
            <a:off x="2747963" y="17065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1</a:t>
            </a:r>
            <a:endParaRPr lang="en-US" sz="2400"/>
          </a:p>
        </p:txBody>
      </p:sp>
      <p:sp>
        <p:nvSpPr>
          <p:cNvPr id="17" name="Text Box 17"/>
          <p:cNvSpPr txBox="1">
            <a:spLocks noChangeArrowheads="1"/>
          </p:cNvSpPr>
          <p:nvPr/>
        </p:nvSpPr>
        <p:spPr bwMode="auto">
          <a:xfrm>
            <a:off x="215741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3</a:t>
            </a:r>
            <a:endParaRPr lang="en-US" sz="2400"/>
          </a:p>
        </p:txBody>
      </p:sp>
      <p:sp>
        <p:nvSpPr>
          <p:cNvPr id="18" name="Text Box 18"/>
          <p:cNvSpPr txBox="1">
            <a:spLocks noChangeArrowheads="1"/>
          </p:cNvSpPr>
          <p:nvPr/>
        </p:nvSpPr>
        <p:spPr bwMode="auto">
          <a:xfrm>
            <a:off x="233362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3</a:t>
            </a:r>
            <a:endParaRPr lang="en-US" sz="2400"/>
          </a:p>
        </p:txBody>
      </p:sp>
      <p:sp>
        <p:nvSpPr>
          <p:cNvPr id="19" name="Text Box 19"/>
          <p:cNvSpPr txBox="1">
            <a:spLocks noChangeArrowheads="1"/>
          </p:cNvSpPr>
          <p:nvPr/>
        </p:nvSpPr>
        <p:spPr bwMode="auto">
          <a:xfrm>
            <a:off x="247491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3</a:t>
            </a:r>
            <a:endParaRPr lang="en-US" sz="2400"/>
          </a:p>
        </p:txBody>
      </p:sp>
      <p:sp>
        <p:nvSpPr>
          <p:cNvPr id="20" name="Text Box 20"/>
          <p:cNvSpPr txBox="1">
            <a:spLocks noChangeArrowheads="1"/>
          </p:cNvSpPr>
          <p:nvPr/>
        </p:nvSpPr>
        <p:spPr bwMode="auto">
          <a:xfrm>
            <a:off x="347186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4</a:t>
            </a:r>
            <a:endParaRPr lang="en-US" sz="2400"/>
          </a:p>
        </p:txBody>
      </p:sp>
      <p:sp>
        <p:nvSpPr>
          <p:cNvPr id="21" name="Text Box 21"/>
          <p:cNvSpPr txBox="1">
            <a:spLocks noChangeArrowheads="1"/>
          </p:cNvSpPr>
          <p:nvPr/>
        </p:nvSpPr>
        <p:spPr bwMode="auto">
          <a:xfrm>
            <a:off x="364807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4</a:t>
            </a:r>
            <a:endParaRPr lang="en-US" sz="2400"/>
          </a:p>
        </p:txBody>
      </p:sp>
      <p:sp>
        <p:nvSpPr>
          <p:cNvPr id="22" name="Text Box 22"/>
          <p:cNvSpPr txBox="1">
            <a:spLocks noChangeArrowheads="1"/>
          </p:cNvSpPr>
          <p:nvPr/>
        </p:nvSpPr>
        <p:spPr bwMode="auto">
          <a:xfrm>
            <a:off x="378936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4</a:t>
            </a:r>
            <a:endParaRPr lang="en-US" sz="2400"/>
          </a:p>
        </p:txBody>
      </p:sp>
      <p:sp>
        <p:nvSpPr>
          <p:cNvPr id="23" name="Text Box 23"/>
          <p:cNvSpPr txBox="1">
            <a:spLocks noChangeArrowheads="1"/>
          </p:cNvSpPr>
          <p:nvPr/>
        </p:nvSpPr>
        <p:spPr bwMode="auto">
          <a:xfrm>
            <a:off x="3944938" y="4716463"/>
            <a:ext cx="590550" cy="336550"/>
          </a:xfrm>
          <a:prstGeom prst="rect">
            <a:avLst/>
          </a:prstGeom>
          <a:noFill/>
          <a:ln w="12700">
            <a:noFill/>
            <a:miter lim="800000"/>
            <a:headEnd/>
            <a:tailEnd/>
          </a:ln>
        </p:spPr>
        <p:txBody>
          <a:bodyPr wrap="none" anchor="ctr">
            <a:spAutoFit/>
          </a:bodyPr>
          <a:lstStyle/>
          <a:p>
            <a:pPr algn="ctr" eaLnBrk="0" hangingPunct="0"/>
            <a:r>
              <a:rPr lang="en-US" sz="1600"/>
              <a:t>Om</a:t>
            </a:r>
            <a:r>
              <a:rPr lang="en-US" sz="1600" baseline="-25000"/>
              <a:t>4</a:t>
            </a:r>
            <a:endParaRPr lang="en-US" sz="2400"/>
          </a:p>
        </p:txBody>
      </p:sp>
      <p:sp>
        <p:nvSpPr>
          <p:cNvPr id="24" name="Text Box 24"/>
          <p:cNvSpPr txBox="1">
            <a:spLocks noChangeArrowheads="1"/>
          </p:cNvSpPr>
          <p:nvPr/>
        </p:nvSpPr>
        <p:spPr bwMode="auto">
          <a:xfrm>
            <a:off x="495776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5</a:t>
            </a:r>
            <a:endParaRPr lang="en-US" sz="2400"/>
          </a:p>
        </p:txBody>
      </p:sp>
      <p:sp>
        <p:nvSpPr>
          <p:cNvPr id="25" name="Text Box 25"/>
          <p:cNvSpPr txBox="1">
            <a:spLocks noChangeArrowheads="1"/>
          </p:cNvSpPr>
          <p:nvPr/>
        </p:nvSpPr>
        <p:spPr bwMode="auto">
          <a:xfrm>
            <a:off x="513397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5</a:t>
            </a:r>
            <a:endParaRPr lang="en-US" sz="2400"/>
          </a:p>
        </p:txBody>
      </p:sp>
      <p:sp>
        <p:nvSpPr>
          <p:cNvPr id="26" name="Text Box 26"/>
          <p:cNvSpPr txBox="1">
            <a:spLocks noChangeArrowheads="1"/>
          </p:cNvSpPr>
          <p:nvPr/>
        </p:nvSpPr>
        <p:spPr bwMode="auto">
          <a:xfrm>
            <a:off x="527526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5</a:t>
            </a:r>
            <a:endParaRPr lang="en-US" sz="2400"/>
          </a:p>
        </p:txBody>
      </p:sp>
      <p:sp>
        <p:nvSpPr>
          <p:cNvPr id="27" name="Text Box 27"/>
          <p:cNvSpPr txBox="1">
            <a:spLocks noChangeArrowheads="1"/>
          </p:cNvSpPr>
          <p:nvPr/>
        </p:nvSpPr>
        <p:spPr bwMode="auto">
          <a:xfrm>
            <a:off x="5430838" y="4716463"/>
            <a:ext cx="590550" cy="336550"/>
          </a:xfrm>
          <a:prstGeom prst="rect">
            <a:avLst/>
          </a:prstGeom>
          <a:noFill/>
          <a:ln w="12700">
            <a:noFill/>
            <a:miter lim="800000"/>
            <a:headEnd/>
            <a:tailEnd/>
          </a:ln>
        </p:spPr>
        <p:txBody>
          <a:bodyPr wrap="none" anchor="ctr">
            <a:spAutoFit/>
          </a:bodyPr>
          <a:lstStyle/>
          <a:p>
            <a:pPr algn="ctr" eaLnBrk="0" hangingPunct="0"/>
            <a:r>
              <a:rPr lang="en-US" sz="1600"/>
              <a:t>Om</a:t>
            </a:r>
            <a:r>
              <a:rPr lang="en-US" sz="1600" baseline="-25000"/>
              <a:t>5</a:t>
            </a:r>
            <a:endParaRPr lang="en-US" sz="2400"/>
          </a:p>
        </p:txBody>
      </p:sp>
      <p:sp>
        <p:nvSpPr>
          <p:cNvPr id="28" name="Line 28"/>
          <p:cNvSpPr>
            <a:spLocks noChangeShapeType="1"/>
          </p:cNvSpPr>
          <p:nvPr/>
        </p:nvSpPr>
        <p:spPr bwMode="auto">
          <a:xfrm>
            <a:off x="2487613" y="4551363"/>
            <a:ext cx="3109912" cy="0"/>
          </a:xfrm>
          <a:prstGeom prst="line">
            <a:avLst/>
          </a:prstGeom>
          <a:noFill/>
          <a:ln w="12700">
            <a:solidFill>
              <a:schemeClr val="tx1"/>
            </a:solidFill>
            <a:round/>
            <a:headEnd/>
            <a:tailEnd type="triangle" w="med" len="lg"/>
          </a:ln>
        </p:spPr>
        <p:txBody>
          <a:bodyPr wrap="none" anchor="ctr"/>
          <a:lstStyle/>
          <a:p>
            <a:endParaRPr lang="en-US"/>
          </a:p>
        </p:txBody>
      </p:sp>
      <p:sp>
        <p:nvSpPr>
          <p:cNvPr id="29" name="Line 29"/>
          <p:cNvSpPr>
            <a:spLocks noChangeShapeType="1"/>
          </p:cNvSpPr>
          <p:nvPr/>
        </p:nvSpPr>
        <p:spPr bwMode="auto">
          <a:xfrm flipV="1">
            <a:off x="2344738" y="2239963"/>
            <a:ext cx="1292225" cy="2111375"/>
          </a:xfrm>
          <a:prstGeom prst="line">
            <a:avLst/>
          </a:prstGeom>
          <a:noFill/>
          <a:ln w="12700">
            <a:solidFill>
              <a:schemeClr val="tx1"/>
            </a:solidFill>
            <a:round/>
            <a:headEnd/>
            <a:tailEnd type="triangle" w="med" len="lg"/>
          </a:ln>
        </p:spPr>
        <p:txBody>
          <a:bodyPr wrap="none" anchor="ctr"/>
          <a:lstStyle/>
          <a:p>
            <a:endParaRPr lang="en-US"/>
          </a:p>
        </p:txBody>
      </p:sp>
      <p:sp>
        <p:nvSpPr>
          <p:cNvPr id="30" name="Text Box 30"/>
          <p:cNvSpPr txBox="1">
            <a:spLocks noChangeArrowheads="1"/>
          </p:cNvSpPr>
          <p:nvPr/>
        </p:nvSpPr>
        <p:spPr bwMode="auto">
          <a:xfrm>
            <a:off x="5715000" y="614641"/>
            <a:ext cx="1377300" cy="369332"/>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s-ES" dirty="0" smtClean="0"/>
              <a:t>enriquecida</a:t>
            </a:r>
          </a:p>
        </p:txBody>
      </p:sp>
      <p:sp>
        <p:nvSpPr>
          <p:cNvPr id="31" name="Text Box 31"/>
          <p:cNvSpPr txBox="1">
            <a:spLocks noChangeArrowheads="1"/>
          </p:cNvSpPr>
          <p:nvPr/>
        </p:nvSpPr>
        <p:spPr bwMode="auto">
          <a:xfrm>
            <a:off x="7175081" y="2743200"/>
            <a:ext cx="1531188" cy="461665"/>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s-ES" dirty="0" smtClean="0"/>
              <a:t> estructurada</a:t>
            </a:r>
            <a:endParaRPr lang="en-US" sz="2400" dirty="0"/>
          </a:p>
        </p:txBody>
      </p:sp>
      <p:sp>
        <p:nvSpPr>
          <p:cNvPr id="32" name="Text Box 32"/>
          <p:cNvSpPr txBox="1">
            <a:spLocks noChangeArrowheads="1"/>
          </p:cNvSpPr>
          <p:nvPr/>
        </p:nvSpPr>
        <p:spPr bwMode="auto">
          <a:xfrm>
            <a:off x="2239963" y="4275138"/>
            <a:ext cx="768350" cy="379412"/>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n-US"/>
              <a:t>Basal</a:t>
            </a:r>
            <a:endParaRPr lang="en-US" sz="2400"/>
          </a:p>
        </p:txBody>
      </p:sp>
      <p:sp>
        <p:nvSpPr>
          <p:cNvPr id="33" name="Text Box 33"/>
          <p:cNvSpPr txBox="1">
            <a:spLocks noChangeArrowheads="1"/>
          </p:cNvSpPr>
          <p:nvPr/>
        </p:nvSpPr>
        <p:spPr bwMode="auto">
          <a:xfrm>
            <a:off x="0" y="4778444"/>
            <a:ext cx="1327608" cy="707886"/>
          </a:xfrm>
          <a:prstGeom prst="rect">
            <a:avLst/>
          </a:prstGeom>
          <a:noFill/>
          <a:ln w="12700">
            <a:noFill/>
            <a:miter lim="800000"/>
            <a:headEnd/>
            <a:tailEnd/>
          </a:ln>
        </p:spPr>
        <p:txBody>
          <a:bodyPr wrap="none" anchor="ctr">
            <a:spAutoFit/>
          </a:bodyPr>
          <a:lstStyle/>
          <a:p>
            <a:pPr algn="ctr"/>
            <a:r>
              <a:rPr lang="es-ES" sz="2000" dirty="0" smtClean="0"/>
              <a:t>Condición</a:t>
            </a:r>
          </a:p>
          <a:p>
            <a:pPr algn="ctr"/>
            <a:r>
              <a:rPr lang="es-ES" sz="2000" dirty="0" smtClean="0"/>
              <a:t>basal</a:t>
            </a:r>
            <a:endParaRPr lang="es-ES" sz="2000" dirty="0"/>
          </a:p>
        </p:txBody>
      </p:sp>
      <p:sp>
        <p:nvSpPr>
          <p:cNvPr id="34" name="Text Box 34"/>
          <p:cNvSpPr txBox="1">
            <a:spLocks noChangeArrowheads="1"/>
          </p:cNvSpPr>
          <p:nvPr/>
        </p:nvSpPr>
        <p:spPr bwMode="auto">
          <a:xfrm>
            <a:off x="1476660" y="5770533"/>
            <a:ext cx="2666243" cy="400110"/>
          </a:xfrm>
          <a:prstGeom prst="rect">
            <a:avLst/>
          </a:prstGeom>
          <a:noFill/>
          <a:ln w="12700">
            <a:noFill/>
            <a:miter lim="800000"/>
            <a:headEnd/>
            <a:tailEnd/>
          </a:ln>
        </p:spPr>
        <p:txBody>
          <a:bodyPr wrap="none" anchor="ctr">
            <a:spAutoFit/>
          </a:bodyPr>
          <a:lstStyle/>
          <a:p>
            <a:pPr algn="ctr" eaLnBrk="0" hangingPunct="0"/>
            <a:r>
              <a:rPr lang="en-US" sz="2000" dirty="0" err="1" smtClean="0"/>
              <a:t>Trayectoria</a:t>
            </a:r>
            <a:r>
              <a:rPr lang="en-US" sz="2000" dirty="0" smtClean="0"/>
              <a:t> </a:t>
            </a:r>
            <a:r>
              <a:rPr lang="en-US" sz="2000" dirty="0" err="1" smtClean="0"/>
              <a:t>estructura</a:t>
            </a:r>
            <a:endParaRPr lang="en-US" sz="2400" dirty="0"/>
          </a:p>
        </p:txBody>
      </p:sp>
      <p:sp>
        <p:nvSpPr>
          <p:cNvPr id="35" name="Text Box 35"/>
          <p:cNvSpPr txBox="1">
            <a:spLocks noChangeArrowheads="1"/>
          </p:cNvSpPr>
          <p:nvPr/>
        </p:nvSpPr>
        <p:spPr bwMode="auto">
          <a:xfrm rot="-3481245">
            <a:off x="153035" y="2133247"/>
            <a:ext cx="3634702" cy="400110"/>
          </a:xfrm>
          <a:prstGeom prst="rect">
            <a:avLst/>
          </a:prstGeom>
          <a:noFill/>
          <a:ln w="12700">
            <a:noFill/>
            <a:miter lim="800000"/>
            <a:headEnd/>
            <a:tailEnd/>
          </a:ln>
        </p:spPr>
        <p:txBody>
          <a:bodyPr wrap="square" anchor="ctr">
            <a:spAutoFit/>
          </a:bodyPr>
          <a:lstStyle/>
          <a:p>
            <a:pPr algn="ctr" eaLnBrk="0" hangingPunct="0"/>
            <a:r>
              <a:rPr lang="es-ES" sz="2000" dirty="0" smtClean="0"/>
              <a:t>Trayectoria enriquecimiento</a:t>
            </a:r>
            <a:endParaRPr lang="en-US" sz="2400" dirty="0"/>
          </a:p>
        </p:txBody>
      </p:sp>
      <p:sp>
        <p:nvSpPr>
          <p:cNvPr id="36" name="Line 36"/>
          <p:cNvSpPr>
            <a:spLocks noChangeShapeType="1"/>
          </p:cNvSpPr>
          <p:nvPr/>
        </p:nvSpPr>
        <p:spPr bwMode="auto">
          <a:xfrm flipV="1">
            <a:off x="2895600" y="762000"/>
            <a:ext cx="152400" cy="228600"/>
          </a:xfrm>
          <a:prstGeom prst="line">
            <a:avLst/>
          </a:prstGeom>
          <a:noFill/>
          <a:ln w="38100" cmpd="dbl">
            <a:solidFill>
              <a:schemeClr val="tx1"/>
            </a:solidFill>
            <a:round/>
            <a:headEnd/>
            <a:tailEnd type="stealth" w="lg" len="lg"/>
          </a:ln>
        </p:spPr>
        <p:txBody>
          <a:bodyPr wrap="none" anchor="ctr"/>
          <a:lstStyle/>
          <a:p>
            <a:endParaRPr lang="en-US"/>
          </a:p>
        </p:txBody>
      </p:sp>
      <p:sp>
        <p:nvSpPr>
          <p:cNvPr id="37" name="Line 37"/>
          <p:cNvSpPr>
            <a:spLocks noChangeShapeType="1"/>
          </p:cNvSpPr>
          <p:nvPr/>
        </p:nvSpPr>
        <p:spPr bwMode="auto">
          <a:xfrm>
            <a:off x="4183063" y="6008688"/>
            <a:ext cx="2095500" cy="0"/>
          </a:xfrm>
          <a:prstGeom prst="line">
            <a:avLst/>
          </a:prstGeom>
          <a:noFill/>
          <a:ln w="38100" cmpd="dbl">
            <a:solidFill>
              <a:schemeClr val="tx1"/>
            </a:solidFill>
            <a:round/>
            <a:headEnd/>
            <a:tailEnd type="stealth" w="lg" len="lg"/>
          </a:ln>
        </p:spPr>
        <p:txBody>
          <a:bodyPr wrap="none" anchor="ctr"/>
          <a:lstStyle/>
          <a:p>
            <a:endParaRPr lang="en-US"/>
          </a:p>
        </p:txBody>
      </p:sp>
      <p:sp>
        <p:nvSpPr>
          <p:cNvPr id="38" name="Line 38"/>
          <p:cNvSpPr>
            <a:spLocks noChangeShapeType="1"/>
          </p:cNvSpPr>
          <p:nvPr/>
        </p:nvSpPr>
        <p:spPr bwMode="auto">
          <a:xfrm flipV="1">
            <a:off x="3749675" y="2286000"/>
            <a:ext cx="3184525" cy="6350"/>
          </a:xfrm>
          <a:prstGeom prst="line">
            <a:avLst/>
          </a:prstGeom>
          <a:noFill/>
          <a:ln w="15875">
            <a:solidFill>
              <a:schemeClr val="tx1"/>
            </a:solidFill>
            <a:prstDash val="sysDot"/>
            <a:round/>
            <a:headEnd/>
            <a:tailEnd/>
          </a:ln>
        </p:spPr>
        <p:txBody>
          <a:bodyPr wrap="none" anchor="ctr"/>
          <a:lstStyle/>
          <a:p>
            <a:endParaRPr lang="en-US"/>
          </a:p>
        </p:txBody>
      </p:sp>
      <p:sp>
        <p:nvSpPr>
          <p:cNvPr id="39" name="Line 39"/>
          <p:cNvSpPr>
            <a:spLocks noChangeShapeType="1"/>
          </p:cNvSpPr>
          <p:nvPr/>
        </p:nvSpPr>
        <p:spPr bwMode="auto">
          <a:xfrm flipV="1">
            <a:off x="5616575" y="2286000"/>
            <a:ext cx="1317625" cy="2127250"/>
          </a:xfrm>
          <a:prstGeom prst="line">
            <a:avLst/>
          </a:prstGeom>
          <a:noFill/>
          <a:ln w="15875">
            <a:solidFill>
              <a:schemeClr val="tx1"/>
            </a:solidFill>
            <a:prstDash val="sysDot"/>
            <a:round/>
            <a:headEnd/>
            <a:tailEnd/>
          </a:ln>
        </p:spPr>
        <p:txBody>
          <a:bodyPr wrap="none" anchor="ctr"/>
          <a:lstStyle/>
          <a:p>
            <a:endParaRPr lang="en-US"/>
          </a:p>
        </p:txBody>
      </p:sp>
      <p:sp>
        <p:nvSpPr>
          <p:cNvPr id="40" name="AutoShape 40"/>
          <p:cNvSpPr>
            <a:spLocks noChangeArrowheads="1"/>
          </p:cNvSpPr>
          <p:nvPr/>
        </p:nvSpPr>
        <p:spPr bwMode="auto">
          <a:xfrm>
            <a:off x="6915150" y="2209800"/>
            <a:ext cx="95250" cy="95250"/>
          </a:xfrm>
          <a:prstGeom prst="star16">
            <a:avLst>
              <a:gd name="adj" fmla="val 37500"/>
            </a:avLst>
          </a:prstGeom>
          <a:solidFill>
            <a:srgbClr val="FFFFFF"/>
          </a:solidFill>
          <a:ln w="12700">
            <a:solidFill>
              <a:schemeClr val="tx1"/>
            </a:solidFill>
            <a:miter lim="800000"/>
            <a:headEnd/>
            <a:tailEnd/>
          </a:ln>
        </p:spPr>
        <p:txBody>
          <a:bodyPr wrap="none" anchor="ctr"/>
          <a:lstStyle/>
          <a:p>
            <a:pPr eaLnBrk="0" hangingPunct="0"/>
            <a:endParaRPr lang="en-US" sz="2800"/>
          </a:p>
        </p:txBody>
      </p:sp>
      <p:sp>
        <p:nvSpPr>
          <p:cNvPr id="41" name="Text Box 41"/>
          <p:cNvSpPr txBox="1">
            <a:spLocks noChangeArrowheads="1"/>
          </p:cNvSpPr>
          <p:nvPr/>
        </p:nvSpPr>
        <p:spPr bwMode="auto">
          <a:xfrm>
            <a:off x="6535139" y="4730850"/>
            <a:ext cx="937822"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omnivoros</a:t>
            </a:r>
            <a:endParaRPr lang="en-US" sz="1400" i="1" dirty="0">
              <a:latin typeface="Times New Roman" pitchFamily="18" charset="0"/>
            </a:endParaRPr>
          </a:p>
        </p:txBody>
      </p:sp>
      <p:sp>
        <p:nvSpPr>
          <p:cNvPr id="42" name="Text Box 42"/>
          <p:cNvSpPr txBox="1">
            <a:spLocks noChangeArrowheads="1"/>
          </p:cNvSpPr>
          <p:nvPr/>
        </p:nvSpPr>
        <p:spPr bwMode="auto">
          <a:xfrm>
            <a:off x="6347714" y="4961037"/>
            <a:ext cx="958660"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carnívoros</a:t>
            </a:r>
            <a:endParaRPr lang="en-US" sz="1400" i="1" dirty="0">
              <a:latin typeface="Times New Roman" pitchFamily="18" charset="0"/>
            </a:endParaRPr>
          </a:p>
        </p:txBody>
      </p:sp>
      <p:sp>
        <p:nvSpPr>
          <p:cNvPr id="43" name="Text Box 43"/>
          <p:cNvSpPr txBox="1">
            <a:spLocks noChangeArrowheads="1"/>
          </p:cNvSpPr>
          <p:nvPr/>
        </p:nvSpPr>
        <p:spPr bwMode="auto">
          <a:xfrm>
            <a:off x="6224726" y="5189637"/>
            <a:ext cx="923651"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micofagos</a:t>
            </a:r>
            <a:endParaRPr lang="en-US" sz="1400" i="1" dirty="0">
              <a:latin typeface="Times New Roman" pitchFamily="18" charset="0"/>
            </a:endParaRPr>
          </a:p>
        </p:txBody>
      </p:sp>
      <p:sp>
        <p:nvSpPr>
          <p:cNvPr id="44" name="Text Box 44"/>
          <p:cNvSpPr txBox="1">
            <a:spLocks noChangeArrowheads="1"/>
          </p:cNvSpPr>
          <p:nvPr/>
        </p:nvSpPr>
        <p:spPr bwMode="auto">
          <a:xfrm>
            <a:off x="5997402" y="5418237"/>
            <a:ext cx="1178272"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bacteriovoros</a:t>
            </a:r>
            <a:endParaRPr lang="en-US" sz="1400" i="1" dirty="0">
              <a:latin typeface="Times New Roman" pitchFamily="18" charset="0"/>
            </a:endParaRPr>
          </a:p>
        </p:txBody>
      </p:sp>
      <p:sp>
        <p:nvSpPr>
          <p:cNvPr id="45" name="Text Box 45"/>
          <p:cNvSpPr txBox="1">
            <a:spLocks noChangeArrowheads="1"/>
          </p:cNvSpPr>
          <p:nvPr/>
        </p:nvSpPr>
        <p:spPr bwMode="auto">
          <a:xfrm>
            <a:off x="446227" y="3513237"/>
            <a:ext cx="923651" cy="307777"/>
          </a:xfrm>
          <a:prstGeom prst="rect">
            <a:avLst/>
          </a:prstGeom>
          <a:no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micofagos</a:t>
            </a:r>
            <a:endParaRPr lang="en-US" sz="1400" i="1" dirty="0">
              <a:latin typeface="Times New Roman" pitchFamily="18" charset="0"/>
            </a:endParaRPr>
          </a:p>
        </p:txBody>
      </p:sp>
      <p:sp>
        <p:nvSpPr>
          <p:cNvPr id="46" name="Text Box 46"/>
          <p:cNvSpPr txBox="1">
            <a:spLocks noChangeArrowheads="1"/>
          </p:cNvSpPr>
          <p:nvPr/>
        </p:nvSpPr>
        <p:spPr bwMode="auto">
          <a:xfrm>
            <a:off x="-47798" y="3995837"/>
            <a:ext cx="1178272" cy="307777"/>
          </a:xfrm>
          <a:prstGeom prst="rect">
            <a:avLst/>
          </a:prstGeom>
          <a:no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bacteriovoros</a:t>
            </a:r>
            <a:endParaRPr lang="en-US" sz="1400" i="1" dirty="0">
              <a:latin typeface="Times New Roman" pitchFamily="18" charset="0"/>
            </a:endParaRPr>
          </a:p>
        </p:txBody>
      </p:sp>
      <p:sp>
        <p:nvSpPr>
          <p:cNvPr id="47" name="Text Box 47"/>
          <p:cNvSpPr txBox="1">
            <a:spLocks noChangeArrowheads="1"/>
          </p:cNvSpPr>
          <p:nvPr/>
        </p:nvSpPr>
        <p:spPr bwMode="auto">
          <a:xfrm rot="-3333818">
            <a:off x="2736205" y="1081188"/>
            <a:ext cx="947440"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fungivoros</a:t>
            </a:r>
            <a:endParaRPr lang="en-US" sz="1400" dirty="0">
              <a:latin typeface="Times New Roman" pitchFamily="18" charset="0"/>
            </a:endParaRPr>
          </a:p>
        </p:txBody>
      </p:sp>
      <p:sp>
        <p:nvSpPr>
          <p:cNvPr id="48" name="Text Box 48"/>
          <p:cNvSpPr txBox="1">
            <a:spLocks noChangeArrowheads="1"/>
          </p:cNvSpPr>
          <p:nvPr/>
        </p:nvSpPr>
        <p:spPr bwMode="auto">
          <a:xfrm rot="-3329394">
            <a:off x="3143077" y="843063"/>
            <a:ext cx="1178272"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bacteriovoros</a:t>
            </a:r>
            <a:endParaRPr lang="en-US" sz="1400" dirty="0">
              <a:latin typeface="Times New Roman" pitchFamily="18" charset="0"/>
            </a:endParaRPr>
          </a:p>
        </p:txBody>
      </p:sp>
      <p:sp>
        <p:nvSpPr>
          <p:cNvPr id="49" name="Text Box 49"/>
          <p:cNvSpPr txBox="1">
            <a:spLocks noChangeArrowheads="1"/>
          </p:cNvSpPr>
          <p:nvPr/>
        </p:nvSpPr>
        <p:spPr bwMode="auto">
          <a:xfrm>
            <a:off x="0" y="0"/>
            <a:ext cx="5486400" cy="523220"/>
          </a:xfrm>
          <a:prstGeom prst="rect">
            <a:avLst/>
          </a:prstGeom>
          <a:noFill/>
          <a:ln w="12700">
            <a:noFill/>
            <a:miter lim="800000"/>
            <a:headEnd/>
            <a:tailEnd/>
          </a:ln>
        </p:spPr>
        <p:txBody>
          <a:bodyPr wrap="square" anchor="ctr">
            <a:spAutoFit/>
          </a:bodyPr>
          <a:lstStyle/>
          <a:p>
            <a:r>
              <a:rPr lang="es-ES" sz="2800" dirty="0" smtClean="0"/>
              <a:t>Análisis de Gremios Funcionales</a:t>
            </a:r>
            <a:endParaRPr lang="es-ES" sz="2800" dirty="0"/>
          </a:p>
        </p:txBody>
      </p:sp>
      <p:sp>
        <p:nvSpPr>
          <p:cNvPr id="50" name="Rectangle 50"/>
          <p:cNvSpPr>
            <a:spLocks noChangeArrowheads="1"/>
          </p:cNvSpPr>
          <p:nvPr/>
        </p:nvSpPr>
        <p:spPr bwMode="auto">
          <a:xfrm>
            <a:off x="152400" y="1447800"/>
            <a:ext cx="1794081" cy="720197"/>
          </a:xfrm>
          <a:prstGeom prst="rect">
            <a:avLst/>
          </a:prstGeom>
          <a:noFill/>
          <a:ln w="9525">
            <a:noFill/>
            <a:miter lim="800000"/>
            <a:headEnd/>
            <a:tailEnd/>
          </a:ln>
        </p:spPr>
        <p:txBody>
          <a:bodyPr wrap="none">
            <a:spAutoFit/>
          </a:bodyPr>
          <a:lstStyle/>
          <a:p>
            <a:pPr eaLnBrk="0" hangingPunct="0">
              <a:spcBef>
                <a:spcPct val="20000"/>
              </a:spcBef>
              <a:buFontTx/>
              <a:buChar char="•"/>
            </a:pPr>
            <a:r>
              <a:rPr lang="es-ES" sz="1200" dirty="0" smtClean="0"/>
              <a:t>Enriquecimiento</a:t>
            </a:r>
            <a:r>
              <a:rPr lang="en-US" sz="1200" dirty="0" smtClean="0"/>
              <a:t> </a:t>
            </a:r>
            <a:r>
              <a:rPr lang="en-US" sz="1200" dirty="0" err="1" smtClean="0"/>
              <a:t>indice</a:t>
            </a:r>
            <a:endParaRPr lang="en-US" sz="1200" dirty="0"/>
          </a:p>
          <a:p>
            <a:pPr eaLnBrk="0" hangingPunct="0">
              <a:spcBef>
                <a:spcPct val="20000"/>
              </a:spcBef>
            </a:pPr>
            <a:r>
              <a:rPr lang="en-US" sz="1200" dirty="0"/>
              <a:t>100 (w1.cp1 + w2.Fu2) </a:t>
            </a:r>
          </a:p>
          <a:p>
            <a:pPr eaLnBrk="0" hangingPunct="0">
              <a:spcBef>
                <a:spcPct val="20000"/>
              </a:spcBef>
            </a:pPr>
            <a:r>
              <a:rPr lang="en-US" sz="1200" dirty="0"/>
              <a:t>/ (w1.cp1 + w2.cp2 )</a:t>
            </a:r>
          </a:p>
        </p:txBody>
      </p:sp>
      <p:sp>
        <p:nvSpPr>
          <p:cNvPr id="51" name="Rectangle 51"/>
          <p:cNvSpPr>
            <a:spLocks noChangeArrowheads="1"/>
          </p:cNvSpPr>
          <p:nvPr/>
        </p:nvSpPr>
        <p:spPr bwMode="auto">
          <a:xfrm>
            <a:off x="3352800" y="6400800"/>
            <a:ext cx="4233851" cy="276999"/>
          </a:xfrm>
          <a:prstGeom prst="rect">
            <a:avLst/>
          </a:prstGeom>
          <a:noFill/>
          <a:ln w="9525">
            <a:noFill/>
            <a:miter lim="800000"/>
            <a:headEnd/>
            <a:tailEnd/>
          </a:ln>
        </p:spPr>
        <p:txBody>
          <a:bodyPr wrap="none">
            <a:spAutoFit/>
          </a:bodyPr>
          <a:lstStyle/>
          <a:p>
            <a:pPr eaLnBrk="0" hangingPunct="0">
              <a:spcBef>
                <a:spcPct val="20000"/>
              </a:spcBef>
              <a:buFontTx/>
              <a:buChar char="•"/>
            </a:pPr>
            <a:r>
              <a:rPr lang="en-US" sz="1200" dirty="0" err="1" smtClean="0"/>
              <a:t>Estructura</a:t>
            </a:r>
            <a:r>
              <a:rPr lang="en-US" sz="1200" dirty="0" smtClean="0"/>
              <a:t> </a:t>
            </a:r>
            <a:r>
              <a:rPr lang="en-US" sz="1200" dirty="0" err="1" smtClean="0"/>
              <a:t>Indice</a:t>
            </a:r>
            <a:r>
              <a:rPr lang="en-US" sz="1200" dirty="0" smtClean="0"/>
              <a:t> </a:t>
            </a:r>
            <a:r>
              <a:rPr lang="en-US" sz="1200" dirty="0"/>
              <a:t>= 100 wi.cpi / (wi.cpi + w2.cp2 ) for </a:t>
            </a:r>
            <a:r>
              <a:rPr lang="en-US" sz="1200" dirty="0" err="1"/>
              <a:t>i</a:t>
            </a:r>
            <a:r>
              <a:rPr lang="en-US" sz="1200" dirty="0"/>
              <a:t> = 3-5</a:t>
            </a:r>
          </a:p>
        </p:txBody>
      </p:sp>
      <p:sp>
        <p:nvSpPr>
          <p:cNvPr id="52" name="Text Box 52"/>
          <p:cNvSpPr txBox="1">
            <a:spLocks noChangeArrowheads="1"/>
          </p:cNvSpPr>
          <p:nvPr/>
        </p:nvSpPr>
        <p:spPr bwMode="auto">
          <a:xfrm>
            <a:off x="52388" y="6477000"/>
            <a:ext cx="1776412" cy="346075"/>
          </a:xfrm>
          <a:prstGeom prst="rect">
            <a:avLst/>
          </a:prstGeom>
          <a:noFill/>
          <a:ln w="9525">
            <a:solidFill>
              <a:schemeClr val="tx1"/>
            </a:solidFill>
            <a:miter lim="800000"/>
            <a:headEnd/>
            <a:tailEnd/>
          </a:ln>
        </p:spPr>
        <p:txBody>
          <a:bodyPr wrap="none">
            <a:spAutoFit/>
          </a:bodyPr>
          <a:lstStyle/>
          <a:p>
            <a:pPr eaLnBrk="0" hangingPunct="0"/>
            <a:r>
              <a:rPr lang="en-US" sz="1600"/>
              <a:t>Ferris et al., 2001</a:t>
            </a:r>
          </a:p>
        </p:txBody>
      </p:sp>
      <p:sp>
        <p:nvSpPr>
          <p:cNvPr id="53" name="Line 53"/>
          <p:cNvSpPr>
            <a:spLocks noChangeShapeType="1"/>
          </p:cNvSpPr>
          <p:nvPr/>
        </p:nvSpPr>
        <p:spPr bwMode="auto">
          <a:xfrm flipH="1">
            <a:off x="4419600" y="1066800"/>
            <a:ext cx="1981200" cy="3276600"/>
          </a:xfrm>
          <a:prstGeom prst="line">
            <a:avLst/>
          </a:prstGeom>
          <a:noFill/>
          <a:ln w="9525">
            <a:solidFill>
              <a:schemeClr val="tx1"/>
            </a:solidFill>
            <a:prstDash val="lgDash"/>
            <a:round/>
            <a:headEnd/>
            <a:tailEnd/>
          </a:ln>
        </p:spPr>
        <p:txBody>
          <a:bodyPr/>
          <a:lstStyle/>
          <a:p>
            <a:endParaRPr lang="en-US"/>
          </a:p>
        </p:txBody>
      </p:sp>
      <p:sp>
        <p:nvSpPr>
          <p:cNvPr id="54" name="Line 54"/>
          <p:cNvSpPr>
            <a:spLocks noChangeShapeType="1"/>
          </p:cNvSpPr>
          <p:nvPr/>
        </p:nvSpPr>
        <p:spPr bwMode="auto">
          <a:xfrm>
            <a:off x="3581400" y="2743200"/>
            <a:ext cx="3962400" cy="0"/>
          </a:xfrm>
          <a:prstGeom prst="line">
            <a:avLst/>
          </a:prstGeom>
          <a:noFill/>
          <a:ln w="9525">
            <a:solidFill>
              <a:schemeClr val="tx1"/>
            </a:solidFill>
            <a:prstDash val="lgDash"/>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90800" y="1066800"/>
            <a:ext cx="5943600" cy="3276600"/>
          </a:xfrm>
          <a:prstGeom prst="parallelogram">
            <a:avLst>
              <a:gd name="adj" fmla="val 60994"/>
            </a:avLst>
          </a:prstGeom>
          <a:gradFill rotWithShape="0">
            <a:gsLst>
              <a:gs pos="0">
                <a:schemeClr val="accent1"/>
              </a:gs>
              <a:gs pos="100000">
                <a:srgbClr val="CC6600"/>
              </a:gs>
            </a:gsLst>
            <a:lin ang="2700000" scaled="1"/>
          </a:gradFill>
          <a:ln w="9525">
            <a:solidFill>
              <a:schemeClr val="tx1"/>
            </a:solidFill>
            <a:miter lim="800000"/>
            <a:headEnd/>
            <a:tailEnd/>
          </a:ln>
        </p:spPr>
        <p:txBody>
          <a:bodyPr wrap="none" anchor="ctr"/>
          <a:lstStyle/>
          <a:p>
            <a:pPr eaLnBrk="0" hangingPunct="0"/>
            <a:endParaRPr lang="en-US" sz="2800"/>
          </a:p>
        </p:txBody>
      </p:sp>
      <p:sp>
        <p:nvSpPr>
          <p:cNvPr id="3" name="AutoShape 3"/>
          <p:cNvSpPr>
            <a:spLocks noChangeArrowheads="1"/>
          </p:cNvSpPr>
          <p:nvPr/>
        </p:nvSpPr>
        <p:spPr bwMode="auto">
          <a:xfrm rot="7296498">
            <a:off x="192881" y="2186782"/>
            <a:ext cx="4725987" cy="882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535600"/>
              </a:gs>
              <a:gs pos="100000">
                <a:srgbClr val="B3B900"/>
              </a:gs>
            </a:gsLst>
            <a:lin ang="5400000" scaled="1"/>
          </a:gradFill>
          <a:ln w="12700">
            <a:solidFill>
              <a:schemeClr val="tx1"/>
            </a:solidFill>
            <a:miter lim="800000"/>
            <a:headEnd/>
            <a:tailEnd/>
          </a:ln>
        </p:spPr>
        <p:txBody>
          <a:bodyPr wrap="none" anchor="ctr"/>
          <a:lstStyle/>
          <a:p>
            <a:pPr eaLnBrk="0" hangingPunct="0"/>
            <a:endParaRPr lang="en-US" sz="2800"/>
          </a:p>
        </p:txBody>
      </p:sp>
      <p:sp>
        <p:nvSpPr>
          <p:cNvPr id="4" name="AutoShape 4"/>
          <p:cNvSpPr>
            <a:spLocks noChangeArrowheads="1"/>
          </p:cNvSpPr>
          <p:nvPr/>
        </p:nvSpPr>
        <p:spPr bwMode="auto">
          <a:xfrm rot="3523702">
            <a:off x="477838" y="4219575"/>
            <a:ext cx="2546350" cy="1104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998 w 21600"/>
              <a:gd name="T13" fmla="*/ 3998 h 21600"/>
              <a:gd name="T14" fmla="*/ 17602 w 21600"/>
              <a:gd name="T15" fmla="*/ 17602 h 21600"/>
            </a:gdLst>
            <a:ahLst/>
            <a:cxnLst>
              <a:cxn ang="T8">
                <a:pos x="T0" y="T1"/>
              </a:cxn>
              <a:cxn ang="T9">
                <a:pos x="T2" y="T3"/>
              </a:cxn>
              <a:cxn ang="T10">
                <a:pos x="T4" y="T5"/>
              </a:cxn>
              <a:cxn ang="T11">
                <a:pos x="T6" y="T7"/>
              </a:cxn>
            </a:cxnLst>
            <a:rect l="T12" t="T13" r="T14" b="T15"/>
            <a:pathLst>
              <a:path w="21600" h="21600">
                <a:moveTo>
                  <a:pt x="0" y="0"/>
                </a:moveTo>
                <a:lnTo>
                  <a:pt x="4395" y="21600"/>
                </a:lnTo>
                <a:lnTo>
                  <a:pt x="17205" y="21600"/>
                </a:lnTo>
                <a:lnTo>
                  <a:pt x="21600" y="0"/>
                </a:lnTo>
                <a:close/>
              </a:path>
            </a:pathLst>
          </a:custGeom>
          <a:solidFill>
            <a:srgbClr val="FFFF00"/>
          </a:solidFill>
          <a:ln w="12700">
            <a:solidFill>
              <a:schemeClr val="tx1"/>
            </a:solidFill>
            <a:miter lim="800000"/>
            <a:headEnd/>
            <a:tailEnd/>
          </a:ln>
        </p:spPr>
        <p:txBody>
          <a:bodyPr rot="10800000" vert="eaVert" wrap="none" anchor="ctr"/>
          <a:lstStyle/>
          <a:p>
            <a:pPr algn="ctr" eaLnBrk="0" hangingPunct="0"/>
            <a:endParaRPr lang="en-US" sz="2400"/>
          </a:p>
        </p:txBody>
      </p:sp>
      <p:sp>
        <p:nvSpPr>
          <p:cNvPr id="5" name="AutoShape 5"/>
          <p:cNvSpPr>
            <a:spLocks noChangeArrowheads="1"/>
          </p:cNvSpPr>
          <p:nvPr/>
        </p:nvSpPr>
        <p:spPr bwMode="auto">
          <a:xfrm rot="10800000">
            <a:off x="1668463" y="4745038"/>
            <a:ext cx="4991100" cy="958850"/>
          </a:xfrm>
          <a:prstGeom prst="parallelogram">
            <a:avLst>
              <a:gd name="adj" fmla="val 74489"/>
            </a:avLst>
          </a:prstGeom>
          <a:gradFill rotWithShape="0">
            <a:gsLst>
              <a:gs pos="0">
                <a:srgbClr val="FF9900"/>
              </a:gs>
              <a:gs pos="100000">
                <a:srgbClr val="764700"/>
              </a:gs>
            </a:gsLst>
            <a:lin ang="0" scaled="1"/>
          </a:gradFill>
          <a:ln w="12700">
            <a:solidFill>
              <a:schemeClr val="tx1"/>
            </a:solidFill>
            <a:miter lim="800000"/>
            <a:headEnd/>
            <a:tailEnd/>
          </a:ln>
        </p:spPr>
        <p:txBody>
          <a:bodyPr wrap="none" anchor="ctr"/>
          <a:lstStyle/>
          <a:p>
            <a:pPr eaLnBrk="0" hangingPunct="0"/>
            <a:endParaRPr lang="en-US" sz="2800"/>
          </a:p>
        </p:txBody>
      </p:sp>
      <p:sp>
        <p:nvSpPr>
          <p:cNvPr id="6" name="Line 6"/>
          <p:cNvSpPr>
            <a:spLocks noChangeShapeType="1"/>
          </p:cNvSpPr>
          <p:nvPr/>
        </p:nvSpPr>
        <p:spPr bwMode="auto">
          <a:xfrm>
            <a:off x="1230313" y="3894138"/>
            <a:ext cx="787400" cy="1339850"/>
          </a:xfrm>
          <a:prstGeom prst="line">
            <a:avLst/>
          </a:prstGeom>
          <a:noFill/>
          <a:ln w="12700">
            <a:solidFill>
              <a:schemeClr val="tx1"/>
            </a:solidFill>
            <a:round/>
            <a:headEnd/>
            <a:tailEnd/>
          </a:ln>
        </p:spPr>
        <p:txBody>
          <a:bodyPr wrap="none" anchor="ctr"/>
          <a:lstStyle/>
          <a:p>
            <a:endParaRPr lang="en-US"/>
          </a:p>
        </p:txBody>
      </p:sp>
      <p:sp>
        <p:nvSpPr>
          <p:cNvPr id="7" name="Line 7"/>
          <p:cNvSpPr>
            <a:spLocks noChangeShapeType="1"/>
          </p:cNvSpPr>
          <p:nvPr/>
        </p:nvSpPr>
        <p:spPr bwMode="auto">
          <a:xfrm>
            <a:off x="2030413" y="5237163"/>
            <a:ext cx="4257675" cy="6350"/>
          </a:xfrm>
          <a:prstGeom prst="line">
            <a:avLst/>
          </a:prstGeom>
          <a:noFill/>
          <a:ln w="12700">
            <a:solidFill>
              <a:schemeClr val="tx1"/>
            </a:solidFill>
            <a:round/>
            <a:headEnd/>
            <a:tailEnd/>
          </a:ln>
        </p:spPr>
        <p:txBody>
          <a:bodyPr wrap="none" anchor="ctr"/>
          <a:lstStyle/>
          <a:p>
            <a:endParaRPr lang="en-US"/>
          </a:p>
        </p:txBody>
      </p:sp>
      <p:sp>
        <p:nvSpPr>
          <p:cNvPr id="8" name="Line 8"/>
          <p:cNvSpPr>
            <a:spLocks noChangeShapeType="1"/>
          </p:cNvSpPr>
          <p:nvPr/>
        </p:nvSpPr>
        <p:spPr bwMode="auto">
          <a:xfrm>
            <a:off x="2201863" y="4999038"/>
            <a:ext cx="4276725" cy="0"/>
          </a:xfrm>
          <a:prstGeom prst="line">
            <a:avLst/>
          </a:prstGeom>
          <a:noFill/>
          <a:ln w="12700">
            <a:solidFill>
              <a:schemeClr val="tx1"/>
            </a:solidFill>
            <a:round/>
            <a:headEnd/>
            <a:tailEnd/>
          </a:ln>
        </p:spPr>
        <p:txBody>
          <a:bodyPr wrap="none" anchor="ctr"/>
          <a:lstStyle/>
          <a:p>
            <a:endParaRPr lang="en-US"/>
          </a:p>
        </p:txBody>
      </p:sp>
      <p:sp>
        <p:nvSpPr>
          <p:cNvPr id="9" name="Line 9"/>
          <p:cNvSpPr>
            <a:spLocks noChangeShapeType="1"/>
          </p:cNvSpPr>
          <p:nvPr/>
        </p:nvSpPr>
        <p:spPr bwMode="auto">
          <a:xfrm>
            <a:off x="1858963" y="5465763"/>
            <a:ext cx="4276725" cy="0"/>
          </a:xfrm>
          <a:prstGeom prst="line">
            <a:avLst/>
          </a:prstGeom>
          <a:noFill/>
          <a:ln w="12700">
            <a:solidFill>
              <a:schemeClr val="tx1"/>
            </a:solidFill>
            <a:round/>
            <a:headEnd/>
            <a:tailEnd/>
          </a:ln>
        </p:spPr>
        <p:txBody>
          <a:bodyPr wrap="none" anchor="ctr"/>
          <a:lstStyle/>
          <a:p>
            <a:endParaRPr lang="en-US"/>
          </a:p>
        </p:txBody>
      </p:sp>
      <p:sp>
        <p:nvSpPr>
          <p:cNvPr id="10" name="Line 10"/>
          <p:cNvSpPr>
            <a:spLocks noChangeShapeType="1"/>
          </p:cNvSpPr>
          <p:nvPr/>
        </p:nvSpPr>
        <p:spPr bwMode="auto">
          <a:xfrm flipH="1">
            <a:off x="4335463" y="4751388"/>
            <a:ext cx="714375" cy="952500"/>
          </a:xfrm>
          <a:prstGeom prst="line">
            <a:avLst/>
          </a:prstGeom>
          <a:noFill/>
          <a:ln w="12700">
            <a:solidFill>
              <a:schemeClr val="tx1"/>
            </a:solidFill>
            <a:round/>
            <a:headEnd/>
            <a:tailEnd/>
          </a:ln>
        </p:spPr>
        <p:txBody>
          <a:bodyPr wrap="none" anchor="ctr"/>
          <a:lstStyle/>
          <a:p>
            <a:endParaRPr lang="en-US"/>
          </a:p>
        </p:txBody>
      </p:sp>
      <p:sp>
        <p:nvSpPr>
          <p:cNvPr id="11" name="Line 11"/>
          <p:cNvSpPr>
            <a:spLocks noChangeShapeType="1"/>
          </p:cNvSpPr>
          <p:nvPr/>
        </p:nvSpPr>
        <p:spPr bwMode="auto">
          <a:xfrm flipH="1">
            <a:off x="2954338" y="4760913"/>
            <a:ext cx="714375" cy="952500"/>
          </a:xfrm>
          <a:prstGeom prst="line">
            <a:avLst/>
          </a:prstGeom>
          <a:noFill/>
          <a:ln w="12700">
            <a:solidFill>
              <a:schemeClr val="tx1"/>
            </a:solidFill>
            <a:round/>
            <a:headEnd/>
            <a:tailEnd/>
          </a:ln>
        </p:spPr>
        <p:txBody>
          <a:bodyPr wrap="none" anchor="ctr"/>
          <a:lstStyle/>
          <a:p>
            <a:endParaRPr lang="en-US"/>
          </a:p>
        </p:txBody>
      </p:sp>
      <p:sp>
        <p:nvSpPr>
          <p:cNvPr id="12" name="Line 12"/>
          <p:cNvSpPr>
            <a:spLocks noChangeShapeType="1"/>
          </p:cNvSpPr>
          <p:nvPr/>
        </p:nvSpPr>
        <p:spPr bwMode="auto">
          <a:xfrm flipV="1">
            <a:off x="1878013" y="2332038"/>
            <a:ext cx="1371600" cy="552450"/>
          </a:xfrm>
          <a:prstGeom prst="line">
            <a:avLst/>
          </a:prstGeom>
          <a:noFill/>
          <a:ln w="12700">
            <a:solidFill>
              <a:schemeClr val="tx1"/>
            </a:solidFill>
            <a:round/>
            <a:headEnd/>
            <a:tailEnd/>
          </a:ln>
        </p:spPr>
        <p:txBody>
          <a:bodyPr wrap="none" anchor="ctr"/>
          <a:lstStyle/>
          <a:p>
            <a:endParaRPr lang="en-US"/>
          </a:p>
        </p:txBody>
      </p:sp>
      <p:sp>
        <p:nvSpPr>
          <p:cNvPr id="13" name="Text Box 13"/>
          <p:cNvSpPr txBox="1">
            <a:spLocks noChangeArrowheads="1"/>
          </p:cNvSpPr>
          <p:nvPr/>
        </p:nvSpPr>
        <p:spPr bwMode="auto">
          <a:xfrm>
            <a:off x="1223963" y="458311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2</a:t>
            </a:r>
            <a:endParaRPr lang="en-US" sz="2400"/>
          </a:p>
        </p:txBody>
      </p:sp>
      <p:sp>
        <p:nvSpPr>
          <p:cNvPr id="14" name="Text Box 14"/>
          <p:cNvSpPr txBox="1">
            <a:spLocks noChangeArrowheads="1"/>
          </p:cNvSpPr>
          <p:nvPr/>
        </p:nvSpPr>
        <p:spPr bwMode="auto">
          <a:xfrm>
            <a:off x="1590675" y="416401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2</a:t>
            </a:r>
            <a:endParaRPr lang="en-US" sz="2400"/>
          </a:p>
        </p:txBody>
      </p:sp>
      <p:sp>
        <p:nvSpPr>
          <p:cNvPr id="15" name="Text Box 15"/>
          <p:cNvSpPr txBox="1">
            <a:spLocks noChangeArrowheads="1"/>
          </p:cNvSpPr>
          <p:nvPr/>
        </p:nvSpPr>
        <p:spPr bwMode="auto">
          <a:xfrm>
            <a:off x="1916113" y="309721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2</a:t>
            </a:r>
            <a:endParaRPr lang="en-US" sz="2400"/>
          </a:p>
        </p:txBody>
      </p:sp>
      <p:sp>
        <p:nvSpPr>
          <p:cNvPr id="16" name="Text Box 16"/>
          <p:cNvSpPr txBox="1">
            <a:spLocks noChangeArrowheads="1"/>
          </p:cNvSpPr>
          <p:nvPr/>
        </p:nvSpPr>
        <p:spPr bwMode="auto">
          <a:xfrm>
            <a:off x="2747963" y="17065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1</a:t>
            </a:r>
            <a:endParaRPr lang="en-US" sz="2400"/>
          </a:p>
        </p:txBody>
      </p:sp>
      <p:sp>
        <p:nvSpPr>
          <p:cNvPr id="17" name="Text Box 17"/>
          <p:cNvSpPr txBox="1">
            <a:spLocks noChangeArrowheads="1"/>
          </p:cNvSpPr>
          <p:nvPr/>
        </p:nvSpPr>
        <p:spPr bwMode="auto">
          <a:xfrm>
            <a:off x="215741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3</a:t>
            </a:r>
            <a:endParaRPr lang="en-US" sz="2400"/>
          </a:p>
        </p:txBody>
      </p:sp>
      <p:sp>
        <p:nvSpPr>
          <p:cNvPr id="18" name="Text Box 18"/>
          <p:cNvSpPr txBox="1">
            <a:spLocks noChangeArrowheads="1"/>
          </p:cNvSpPr>
          <p:nvPr/>
        </p:nvSpPr>
        <p:spPr bwMode="auto">
          <a:xfrm>
            <a:off x="233362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3</a:t>
            </a:r>
            <a:endParaRPr lang="en-US" sz="2400"/>
          </a:p>
        </p:txBody>
      </p:sp>
      <p:sp>
        <p:nvSpPr>
          <p:cNvPr id="19" name="Text Box 19"/>
          <p:cNvSpPr txBox="1">
            <a:spLocks noChangeArrowheads="1"/>
          </p:cNvSpPr>
          <p:nvPr/>
        </p:nvSpPr>
        <p:spPr bwMode="auto">
          <a:xfrm>
            <a:off x="247491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3</a:t>
            </a:r>
            <a:endParaRPr lang="en-US" sz="2400"/>
          </a:p>
        </p:txBody>
      </p:sp>
      <p:sp>
        <p:nvSpPr>
          <p:cNvPr id="20" name="Text Box 20"/>
          <p:cNvSpPr txBox="1">
            <a:spLocks noChangeArrowheads="1"/>
          </p:cNvSpPr>
          <p:nvPr/>
        </p:nvSpPr>
        <p:spPr bwMode="auto">
          <a:xfrm>
            <a:off x="347186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4</a:t>
            </a:r>
            <a:endParaRPr lang="en-US" sz="2400"/>
          </a:p>
        </p:txBody>
      </p:sp>
      <p:sp>
        <p:nvSpPr>
          <p:cNvPr id="21" name="Text Box 21"/>
          <p:cNvSpPr txBox="1">
            <a:spLocks noChangeArrowheads="1"/>
          </p:cNvSpPr>
          <p:nvPr/>
        </p:nvSpPr>
        <p:spPr bwMode="auto">
          <a:xfrm>
            <a:off x="364807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4</a:t>
            </a:r>
            <a:endParaRPr lang="en-US" sz="2400"/>
          </a:p>
        </p:txBody>
      </p:sp>
      <p:sp>
        <p:nvSpPr>
          <p:cNvPr id="22" name="Text Box 22"/>
          <p:cNvSpPr txBox="1">
            <a:spLocks noChangeArrowheads="1"/>
          </p:cNvSpPr>
          <p:nvPr/>
        </p:nvSpPr>
        <p:spPr bwMode="auto">
          <a:xfrm>
            <a:off x="378936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4</a:t>
            </a:r>
            <a:endParaRPr lang="en-US" sz="2400"/>
          </a:p>
        </p:txBody>
      </p:sp>
      <p:sp>
        <p:nvSpPr>
          <p:cNvPr id="23" name="Text Box 23"/>
          <p:cNvSpPr txBox="1">
            <a:spLocks noChangeArrowheads="1"/>
          </p:cNvSpPr>
          <p:nvPr/>
        </p:nvSpPr>
        <p:spPr bwMode="auto">
          <a:xfrm>
            <a:off x="3944938" y="4716463"/>
            <a:ext cx="590550" cy="336550"/>
          </a:xfrm>
          <a:prstGeom prst="rect">
            <a:avLst/>
          </a:prstGeom>
          <a:noFill/>
          <a:ln w="12700">
            <a:noFill/>
            <a:miter lim="800000"/>
            <a:headEnd/>
            <a:tailEnd/>
          </a:ln>
        </p:spPr>
        <p:txBody>
          <a:bodyPr wrap="none" anchor="ctr">
            <a:spAutoFit/>
          </a:bodyPr>
          <a:lstStyle/>
          <a:p>
            <a:pPr algn="ctr" eaLnBrk="0" hangingPunct="0"/>
            <a:r>
              <a:rPr lang="en-US" sz="1600"/>
              <a:t>Om</a:t>
            </a:r>
            <a:r>
              <a:rPr lang="en-US" sz="1600" baseline="-25000"/>
              <a:t>4</a:t>
            </a:r>
            <a:endParaRPr lang="en-US" sz="2400"/>
          </a:p>
        </p:txBody>
      </p:sp>
      <p:sp>
        <p:nvSpPr>
          <p:cNvPr id="24" name="Text Box 24"/>
          <p:cNvSpPr txBox="1">
            <a:spLocks noChangeArrowheads="1"/>
          </p:cNvSpPr>
          <p:nvPr/>
        </p:nvSpPr>
        <p:spPr bwMode="auto">
          <a:xfrm>
            <a:off x="495776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5</a:t>
            </a:r>
            <a:endParaRPr lang="en-US" sz="2400"/>
          </a:p>
        </p:txBody>
      </p:sp>
      <p:sp>
        <p:nvSpPr>
          <p:cNvPr id="25" name="Text Box 25"/>
          <p:cNvSpPr txBox="1">
            <a:spLocks noChangeArrowheads="1"/>
          </p:cNvSpPr>
          <p:nvPr/>
        </p:nvSpPr>
        <p:spPr bwMode="auto">
          <a:xfrm>
            <a:off x="513397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5</a:t>
            </a:r>
            <a:endParaRPr lang="en-US" sz="2400"/>
          </a:p>
        </p:txBody>
      </p:sp>
      <p:sp>
        <p:nvSpPr>
          <p:cNvPr id="26" name="Text Box 26"/>
          <p:cNvSpPr txBox="1">
            <a:spLocks noChangeArrowheads="1"/>
          </p:cNvSpPr>
          <p:nvPr/>
        </p:nvSpPr>
        <p:spPr bwMode="auto">
          <a:xfrm>
            <a:off x="527526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5</a:t>
            </a:r>
            <a:endParaRPr lang="en-US" sz="2400"/>
          </a:p>
        </p:txBody>
      </p:sp>
      <p:sp>
        <p:nvSpPr>
          <p:cNvPr id="27" name="Text Box 27"/>
          <p:cNvSpPr txBox="1">
            <a:spLocks noChangeArrowheads="1"/>
          </p:cNvSpPr>
          <p:nvPr/>
        </p:nvSpPr>
        <p:spPr bwMode="auto">
          <a:xfrm>
            <a:off x="5430838" y="4716463"/>
            <a:ext cx="590550" cy="336550"/>
          </a:xfrm>
          <a:prstGeom prst="rect">
            <a:avLst/>
          </a:prstGeom>
          <a:noFill/>
          <a:ln w="12700">
            <a:noFill/>
            <a:miter lim="800000"/>
            <a:headEnd/>
            <a:tailEnd/>
          </a:ln>
        </p:spPr>
        <p:txBody>
          <a:bodyPr wrap="none" anchor="ctr">
            <a:spAutoFit/>
          </a:bodyPr>
          <a:lstStyle/>
          <a:p>
            <a:pPr algn="ctr" eaLnBrk="0" hangingPunct="0"/>
            <a:r>
              <a:rPr lang="en-US" sz="1600"/>
              <a:t>Om</a:t>
            </a:r>
            <a:r>
              <a:rPr lang="en-US" sz="1600" baseline="-25000"/>
              <a:t>5</a:t>
            </a:r>
            <a:endParaRPr lang="en-US" sz="2400"/>
          </a:p>
        </p:txBody>
      </p:sp>
      <p:sp>
        <p:nvSpPr>
          <p:cNvPr id="28" name="Line 28"/>
          <p:cNvSpPr>
            <a:spLocks noChangeShapeType="1"/>
          </p:cNvSpPr>
          <p:nvPr/>
        </p:nvSpPr>
        <p:spPr bwMode="auto">
          <a:xfrm>
            <a:off x="2487613" y="4551363"/>
            <a:ext cx="3109912" cy="0"/>
          </a:xfrm>
          <a:prstGeom prst="line">
            <a:avLst/>
          </a:prstGeom>
          <a:noFill/>
          <a:ln w="12700">
            <a:solidFill>
              <a:schemeClr val="tx1"/>
            </a:solidFill>
            <a:round/>
            <a:headEnd/>
            <a:tailEnd type="triangle" w="med" len="lg"/>
          </a:ln>
        </p:spPr>
        <p:txBody>
          <a:bodyPr wrap="none" anchor="ctr"/>
          <a:lstStyle/>
          <a:p>
            <a:endParaRPr lang="en-US"/>
          </a:p>
        </p:txBody>
      </p:sp>
      <p:sp>
        <p:nvSpPr>
          <p:cNvPr id="29" name="Line 29"/>
          <p:cNvSpPr>
            <a:spLocks noChangeShapeType="1"/>
          </p:cNvSpPr>
          <p:nvPr/>
        </p:nvSpPr>
        <p:spPr bwMode="auto">
          <a:xfrm flipV="1">
            <a:off x="2344738" y="2239963"/>
            <a:ext cx="1292225" cy="2111375"/>
          </a:xfrm>
          <a:prstGeom prst="line">
            <a:avLst/>
          </a:prstGeom>
          <a:noFill/>
          <a:ln w="12700">
            <a:solidFill>
              <a:schemeClr val="tx1"/>
            </a:solidFill>
            <a:round/>
            <a:headEnd/>
            <a:tailEnd type="triangle" w="med" len="lg"/>
          </a:ln>
        </p:spPr>
        <p:txBody>
          <a:bodyPr wrap="none" anchor="ctr"/>
          <a:lstStyle/>
          <a:p>
            <a:endParaRPr lang="en-US"/>
          </a:p>
        </p:txBody>
      </p:sp>
      <p:sp>
        <p:nvSpPr>
          <p:cNvPr id="30" name="Text Box 30"/>
          <p:cNvSpPr txBox="1">
            <a:spLocks noChangeArrowheads="1"/>
          </p:cNvSpPr>
          <p:nvPr/>
        </p:nvSpPr>
        <p:spPr bwMode="auto">
          <a:xfrm>
            <a:off x="5715000" y="614641"/>
            <a:ext cx="1377300" cy="369332"/>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s-ES" dirty="0" smtClean="0"/>
              <a:t>enriquecida</a:t>
            </a:r>
          </a:p>
        </p:txBody>
      </p:sp>
      <p:sp>
        <p:nvSpPr>
          <p:cNvPr id="31" name="Text Box 31"/>
          <p:cNvSpPr txBox="1">
            <a:spLocks noChangeArrowheads="1"/>
          </p:cNvSpPr>
          <p:nvPr/>
        </p:nvSpPr>
        <p:spPr bwMode="auto">
          <a:xfrm>
            <a:off x="7175081" y="2743200"/>
            <a:ext cx="1531188" cy="461665"/>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s-ES" dirty="0" smtClean="0"/>
              <a:t> estructurada</a:t>
            </a:r>
            <a:endParaRPr lang="en-US" sz="2400" dirty="0"/>
          </a:p>
        </p:txBody>
      </p:sp>
      <p:sp>
        <p:nvSpPr>
          <p:cNvPr id="32" name="Text Box 32"/>
          <p:cNvSpPr txBox="1">
            <a:spLocks noChangeArrowheads="1"/>
          </p:cNvSpPr>
          <p:nvPr/>
        </p:nvSpPr>
        <p:spPr bwMode="auto">
          <a:xfrm>
            <a:off x="2239963" y="4275138"/>
            <a:ext cx="768350" cy="379412"/>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n-US"/>
              <a:t>Basal</a:t>
            </a:r>
            <a:endParaRPr lang="en-US" sz="2400"/>
          </a:p>
        </p:txBody>
      </p:sp>
      <p:sp>
        <p:nvSpPr>
          <p:cNvPr id="33" name="Text Box 33"/>
          <p:cNvSpPr txBox="1">
            <a:spLocks noChangeArrowheads="1"/>
          </p:cNvSpPr>
          <p:nvPr/>
        </p:nvSpPr>
        <p:spPr bwMode="auto">
          <a:xfrm>
            <a:off x="0" y="4778444"/>
            <a:ext cx="1327608" cy="707886"/>
          </a:xfrm>
          <a:prstGeom prst="rect">
            <a:avLst/>
          </a:prstGeom>
          <a:noFill/>
          <a:ln w="12700">
            <a:noFill/>
            <a:miter lim="800000"/>
            <a:headEnd/>
            <a:tailEnd/>
          </a:ln>
        </p:spPr>
        <p:txBody>
          <a:bodyPr wrap="none" anchor="ctr">
            <a:spAutoFit/>
          </a:bodyPr>
          <a:lstStyle/>
          <a:p>
            <a:pPr algn="ctr"/>
            <a:r>
              <a:rPr lang="es-ES" sz="2000" dirty="0" smtClean="0"/>
              <a:t>Condición</a:t>
            </a:r>
          </a:p>
          <a:p>
            <a:pPr algn="ctr"/>
            <a:r>
              <a:rPr lang="es-ES" sz="2000" dirty="0" smtClean="0"/>
              <a:t>basal</a:t>
            </a:r>
            <a:endParaRPr lang="es-ES" sz="2000" dirty="0"/>
          </a:p>
        </p:txBody>
      </p:sp>
      <p:sp>
        <p:nvSpPr>
          <p:cNvPr id="34" name="Text Box 34"/>
          <p:cNvSpPr txBox="1">
            <a:spLocks noChangeArrowheads="1"/>
          </p:cNvSpPr>
          <p:nvPr/>
        </p:nvSpPr>
        <p:spPr bwMode="auto">
          <a:xfrm>
            <a:off x="1476660" y="5770533"/>
            <a:ext cx="2666243" cy="400110"/>
          </a:xfrm>
          <a:prstGeom prst="rect">
            <a:avLst/>
          </a:prstGeom>
          <a:noFill/>
          <a:ln w="12700">
            <a:noFill/>
            <a:miter lim="800000"/>
            <a:headEnd/>
            <a:tailEnd/>
          </a:ln>
        </p:spPr>
        <p:txBody>
          <a:bodyPr wrap="none" anchor="ctr">
            <a:spAutoFit/>
          </a:bodyPr>
          <a:lstStyle/>
          <a:p>
            <a:pPr algn="ctr" eaLnBrk="0" hangingPunct="0"/>
            <a:r>
              <a:rPr lang="en-US" sz="2000" dirty="0" err="1" smtClean="0"/>
              <a:t>Trayectoria</a:t>
            </a:r>
            <a:r>
              <a:rPr lang="en-US" sz="2000" dirty="0" smtClean="0"/>
              <a:t> </a:t>
            </a:r>
            <a:r>
              <a:rPr lang="en-US" sz="2000" dirty="0" err="1" smtClean="0"/>
              <a:t>estructura</a:t>
            </a:r>
            <a:endParaRPr lang="en-US" sz="2400" dirty="0"/>
          </a:p>
        </p:txBody>
      </p:sp>
      <p:sp>
        <p:nvSpPr>
          <p:cNvPr id="35" name="Text Box 35"/>
          <p:cNvSpPr txBox="1">
            <a:spLocks noChangeArrowheads="1"/>
          </p:cNvSpPr>
          <p:nvPr/>
        </p:nvSpPr>
        <p:spPr bwMode="auto">
          <a:xfrm rot="-3481245">
            <a:off x="153035" y="2133247"/>
            <a:ext cx="3634702" cy="400110"/>
          </a:xfrm>
          <a:prstGeom prst="rect">
            <a:avLst/>
          </a:prstGeom>
          <a:noFill/>
          <a:ln w="12700">
            <a:noFill/>
            <a:miter lim="800000"/>
            <a:headEnd/>
            <a:tailEnd/>
          </a:ln>
        </p:spPr>
        <p:txBody>
          <a:bodyPr wrap="square" anchor="ctr">
            <a:spAutoFit/>
          </a:bodyPr>
          <a:lstStyle/>
          <a:p>
            <a:pPr algn="ctr" eaLnBrk="0" hangingPunct="0"/>
            <a:r>
              <a:rPr lang="es-ES" sz="2000" dirty="0" smtClean="0"/>
              <a:t>Trayectoria enriquecimiento</a:t>
            </a:r>
            <a:endParaRPr lang="en-US" sz="2400" dirty="0"/>
          </a:p>
        </p:txBody>
      </p:sp>
      <p:sp>
        <p:nvSpPr>
          <p:cNvPr id="36" name="Line 36"/>
          <p:cNvSpPr>
            <a:spLocks noChangeShapeType="1"/>
          </p:cNvSpPr>
          <p:nvPr/>
        </p:nvSpPr>
        <p:spPr bwMode="auto">
          <a:xfrm flipV="1">
            <a:off x="2895600" y="762000"/>
            <a:ext cx="152400" cy="228600"/>
          </a:xfrm>
          <a:prstGeom prst="line">
            <a:avLst/>
          </a:prstGeom>
          <a:noFill/>
          <a:ln w="38100" cmpd="dbl">
            <a:solidFill>
              <a:schemeClr val="tx1"/>
            </a:solidFill>
            <a:round/>
            <a:headEnd/>
            <a:tailEnd type="stealth" w="lg" len="lg"/>
          </a:ln>
        </p:spPr>
        <p:txBody>
          <a:bodyPr wrap="none" anchor="ctr"/>
          <a:lstStyle/>
          <a:p>
            <a:endParaRPr lang="en-US"/>
          </a:p>
        </p:txBody>
      </p:sp>
      <p:sp>
        <p:nvSpPr>
          <p:cNvPr id="37" name="Line 37"/>
          <p:cNvSpPr>
            <a:spLocks noChangeShapeType="1"/>
          </p:cNvSpPr>
          <p:nvPr/>
        </p:nvSpPr>
        <p:spPr bwMode="auto">
          <a:xfrm>
            <a:off x="4183063" y="6008688"/>
            <a:ext cx="2095500" cy="0"/>
          </a:xfrm>
          <a:prstGeom prst="line">
            <a:avLst/>
          </a:prstGeom>
          <a:noFill/>
          <a:ln w="38100" cmpd="dbl">
            <a:solidFill>
              <a:schemeClr val="tx1"/>
            </a:solidFill>
            <a:round/>
            <a:headEnd/>
            <a:tailEnd type="stealth" w="lg" len="lg"/>
          </a:ln>
        </p:spPr>
        <p:txBody>
          <a:bodyPr wrap="none" anchor="ctr"/>
          <a:lstStyle/>
          <a:p>
            <a:endParaRPr lang="en-US"/>
          </a:p>
        </p:txBody>
      </p:sp>
      <p:sp>
        <p:nvSpPr>
          <p:cNvPr id="38" name="Line 38"/>
          <p:cNvSpPr>
            <a:spLocks noChangeShapeType="1"/>
          </p:cNvSpPr>
          <p:nvPr/>
        </p:nvSpPr>
        <p:spPr bwMode="auto">
          <a:xfrm flipV="1">
            <a:off x="3749675" y="2286000"/>
            <a:ext cx="3184525" cy="6350"/>
          </a:xfrm>
          <a:prstGeom prst="line">
            <a:avLst/>
          </a:prstGeom>
          <a:noFill/>
          <a:ln w="15875">
            <a:solidFill>
              <a:schemeClr val="tx1"/>
            </a:solidFill>
            <a:prstDash val="sysDot"/>
            <a:round/>
            <a:headEnd/>
            <a:tailEnd/>
          </a:ln>
        </p:spPr>
        <p:txBody>
          <a:bodyPr wrap="none" anchor="ctr"/>
          <a:lstStyle/>
          <a:p>
            <a:endParaRPr lang="en-US"/>
          </a:p>
        </p:txBody>
      </p:sp>
      <p:sp>
        <p:nvSpPr>
          <p:cNvPr id="39" name="Line 39"/>
          <p:cNvSpPr>
            <a:spLocks noChangeShapeType="1"/>
          </p:cNvSpPr>
          <p:nvPr/>
        </p:nvSpPr>
        <p:spPr bwMode="auto">
          <a:xfrm flipV="1">
            <a:off x="5616575" y="2286000"/>
            <a:ext cx="1317625" cy="2127250"/>
          </a:xfrm>
          <a:prstGeom prst="line">
            <a:avLst/>
          </a:prstGeom>
          <a:noFill/>
          <a:ln w="15875">
            <a:solidFill>
              <a:schemeClr val="tx1"/>
            </a:solidFill>
            <a:prstDash val="sysDot"/>
            <a:round/>
            <a:headEnd/>
            <a:tailEnd/>
          </a:ln>
        </p:spPr>
        <p:txBody>
          <a:bodyPr wrap="none" anchor="ctr"/>
          <a:lstStyle/>
          <a:p>
            <a:endParaRPr lang="en-US"/>
          </a:p>
        </p:txBody>
      </p:sp>
      <p:sp>
        <p:nvSpPr>
          <p:cNvPr id="40" name="AutoShape 40"/>
          <p:cNvSpPr>
            <a:spLocks noChangeArrowheads="1"/>
          </p:cNvSpPr>
          <p:nvPr/>
        </p:nvSpPr>
        <p:spPr bwMode="auto">
          <a:xfrm>
            <a:off x="6915150" y="2209800"/>
            <a:ext cx="95250" cy="95250"/>
          </a:xfrm>
          <a:prstGeom prst="star16">
            <a:avLst>
              <a:gd name="adj" fmla="val 37500"/>
            </a:avLst>
          </a:prstGeom>
          <a:solidFill>
            <a:srgbClr val="FFFFFF"/>
          </a:solidFill>
          <a:ln w="12700">
            <a:solidFill>
              <a:schemeClr val="tx1"/>
            </a:solidFill>
            <a:miter lim="800000"/>
            <a:headEnd/>
            <a:tailEnd/>
          </a:ln>
        </p:spPr>
        <p:txBody>
          <a:bodyPr wrap="none" anchor="ctr"/>
          <a:lstStyle/>
          <a:p>
            <a:pPr eaLnBrk="0" hangingPunct="0"/>
            <a:endParaRPr lang="en-US" sz="2800"/>
          </a:p>
        </p:txBody>
      </p:sp>
      <p:sp>
        <p:nvSpPr>
          <p:cNvPr id="41" name="Text Box 41"/>
          <p:cNvSpPr txBox="1">
            <a:spLocks noChangeArrowheads="1"/>
          </p:cNvSpPr>
          <p:nvPr/>
        </p:nvSpPr>
        <p:spPr bwMode="auto">
          <a:xfrm>
            <a:off x="6535139" y="4730850"/>
            <a:ext cx="937822"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omnivoros</a:t>
            </a:r>
            <a:endParaRPr lang="en-US" sz="1400" i="1" dirty="0">
              <a:latin typeface="Times New Roman" pitchFamily="18" charset="0"/>
            </a:endParaRPr>
          </a:p>
        </p:txBody>
      </p:sp>
      <p:sp>
        <p:nvSpPr>
          <p:cNvPr id="42" name="Text Box 42"/>
          <p:cNvSpPr txBox="1">
            <a:spLocks noChangeArrowheads="1"/>
          </p:cNvSpPr>
          <p:nvPr/>
        </p:nvSpPr>
        <p:spPr bwMode="auto">
          <a:xfrm>
            <a:off x="6347714" y="4961037"/>
            <a:ext cx="958660"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carnívoros</a:t>
            </a:r>
            <a:endParaRPr lang="en-US" sz="1400" i="1" dirty="0">
              <a:latin typeface="Times New Roman" pitchFamily="18" charset="0"/>
            </a:endParaRPr>
          </a:p>
        </p:txBody>
      </p:sp>
      <p:sp>
        <p:nvSpPr>
          <p:cNvPr id="43" name="Text Box 43"/>
          <p:cNvSpPr txBox="1">
            <a:spLocks noChangeArrowheads="1"/>
          </p:cNvSpPr>
          <p:nvPr/>
        </p:nvSpPr>
        <p:spPr bwMode="auto">
          <a:xfrm>
            <a:off x="6224727" y="5189637"/>
            <a:ext cx="923651"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micofagos</a:t>
            </a:r>
            <a:endParaRPr lang="en-US" sz="1400" i="1" dirty="0">
              <a:latin typeface="Times New Roman" pitchFamily="18" charset="0"/>
            </a:endParaRPr>
          </a:p>
        </p:txBody>
      </p:sp>
      <p:sp>
        <p:nvSpPr>
          <p:cNvPr id="44" name="Text Box 44"/>
          <p:cNvSpPr txBox="1">
            <a:spLocks noChangeArrowheads="1"/>
          </p:cNvSpPr>
          <p:nvPr/>
        </p:nvSpPr>
        <p:spPr bwMode="auto">
          <a:xfrm>
            <a:off x="6042286" y="5418237"/>
            <a:ext cx="1088504"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bacterivoros</a:t>
            </a:r>
            <a:endParaRPr lang="en-US" sz="1400" i="1" dirty="0">
              <a:latin typeface="Times New Roman" pitchFamily="18" charset="0"/>
            </a:endParaRPr>
          </a:p>
        </p:txBody>
      </p:sp>
      <p:sp>
        <p:nvSpPr>
          <p:cNvPr id="45" name="Text Box 45"/>
          <p:cNvSpPr txBox="1">
            <a:spLocks noChangeArrowheads="1"/>
          </p:cNvSpPr>
          <p:nvPr/>
        </p:nvSpPr>
        <p:spPr bwMode="auto">
          <a:xfrm>
            <a:off x="421381" y="3513237"/>
            <a:ext cx="973343" cy="307777"/>
          </a:xfrm>
          <a:prstGeom prst="rect">
            <a:avLst/>
          </a:prstGeom>
          <a:no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fmicofagos</a:t>
            </a:r>
            <a:endParaRPr lang="en-US" sz="1400" i="1" dirty="0">
              <a:latin typeface="Times New Roman" pitchFamily="18" charset="0"/>
            </a:endParaRPr>
          </a:p>
        </p:txBody>
      </p:sp>
      <p:sp>
        <p:nvSpPr>
          <p:cNvPr id="46" name="Text Box 46"/>
          <p:cNvSpPr txBox="1">
            <a:spLocks noChangeArrowheads="1"/>
          </p:cNvSpPr>
          <p:nvPr/>
        </p:nvSpPr>
        <p:spPr bwMode="auto">
          <a:xfrm>
            <a:off x="-47798" y="3995837"/>
            <a:ext cx="1178272" cy="307777"/>
          </a:xfrm>
          <a:prstGeom prst="rect">
            <a:avLst/>
          </a:prstGeom>
          <a:no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bacteriovoros</a:t>
            </a:r>
            <a:endParaRPr lang="en-US" sz="1400" i="1" dirty="0">
              <a:latin typeface="Times New Roman" pitchFamily="18" charset="0"/>
            </a:endParaRPr>
          </a:p>
        </p:txBody>
      </p:sp>
      <p:sp>
        <p:nvSpPr>
          <p:cNvPr id="47" name="Text Box 47"/>
          <p:cNvSpPr txBox="1">
            <a:spLocks noChangeArrowheads="1"/>
          </p:cNvSpPr>
          <p:nvPr/>
        </p:nvSpPr>
        <p:spPr bwMode="auto">
          <a:xfrm rot="-3333818">
            <a:off x="2736205" y="1081188"/>
            <a:ext cx="947440"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fungivoros</a:t>
            </a:r>
            <a:endParaRPr lang="en-US" sz="1400" dirty="0">
              <a:latin typeface="Times New Roman" pitchFamily="18" charset="0"/>
            </a:endParaRPr>
          </a:p>
        </p:txBody>
      </p:sp>
      <p:sp>
        <p:nvSpPr>
          <p:cNvPr id="48" name="Text Box 48"/>
          <p:cNvSpPr txBox="1">
            <a:spLocks noChangeArrowheads="1"/>
          </p:cNvSpPr>
          <p:nvPr/>
        </p:nvSpPr>
        <p:spPr bwMode="auto">
          <a:xfrm rot="-3329394">
            <a:off x="3143077" y="843063"/>
            <a:ext cx="1178272" cy="307777"/>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dirty="0" err="1" smtClean="0">
                <a:latin typeface="Times New Roman" pitchFamily="18" charset="0"/>
              </a:rPr>
              <a:t>bacteriovoros</a:t>
            </a:r>
            <a:endParaRPr lang="en-US" sz="1400" dirty="0">
              <a:latin typeface="Times New Roman" pitchFamily="18" charset="0"/>
            </a:endParaRPr>
          </a:p>
        </p:txBody>
      </p:sp>
      <p:sp>
        <p:nvSpPr>
          <p:cNvPr id="49" name="Text Box 49"/>
          <p:cNvSpPr txBox="1">
            <a:spLocks noChangeArrowheads="1"/>
          </p:cNvSpPr>
          <p:nvPr/>
        </p:nvSpPr>
        <p:spPr bwMode="auto">
          <a:xfrm>
            <a:off x="0" y="0"/>
            <a:ext cx="5410200" cy="523220"/>
          </a:xfrm>
          <a:prstGeom prst="rect">
            <a:avLst/>
          </a:prstGeom>
          <a:noFill/>
          <a:ln w="12700">
            <a:noFill/>
            <a:miter lim="800000"/>
            <a:headEnd/>
            <a:tailEnd/>
          </a:ln>
        </p:spPr>
        <p:txBody>
          <a:bodyPr wrap="square" anchor="ctr">
            <a:spAutoFit/>
          </a:bodyPr>
          <a:lstStyle/>
          <a:p>
            <a:r>
              <a:rPr lang="es-ES" sz="2800" dirty="0" smtClean="0"/>
              <a:t>Análisis de Gremios Funcionales</a:t>
            </a:r>
            <a:endParaRPr lang="es-ES" sz="2800" dirty="0"/>
          </a:p>
        </p:txBody>
      </p:sp>
      <p:sp>
        <p:nvSpPr>
          <p:cNvPr id="50" name="Rectangle 50"/>
          <p:cNvSpPr>
            <a:spLocks noChangeArrowheads="1"/>
          </p:cNvSpPr>
          <p:nvPr/>
        </p:nvSpPr>
        <p:spPr bwMode="auto">
          <a:xfrm>
            <a:off x="152400" y="1447800"/>
            <a:ext cx="1864613" cy="720197"/>
          </a:xfrm>
          <a:prstGeom prst="rect">
            <a:avLst/>
          </a:prstGeom>
          <a:noFill/>
          <a:ln w="9525">
            <a:noFill/>
            <a:miter lim="800000"/>
            <a:headEnd/>
            <a:tailEnd/>
          </a:ln>
        </p:spPr>
        <p:txBody>
          <a:bodyPr wrap="none">
            <a:spAutoFit/>
          </a:bodyPr>
          <a:lstStyle/>
          <a:p>
            <a:pPr eaLnBrk="0" hangingPunct="0">
              <a:spcBef>
                <a:spcPct val="20000"/>
              </a:spcBef>
              <a:buFontTx/>
              <a:buChar char="•"/>
            </a:pPr>
            <a:r>
              <a:rPr lang="es-ES" sz="1200" dirty="0" smtClean="0"/>
              <a:t>Enriquecimiento</a:t>
            </a:r>
            <a:r>
              <a:rPr lang="en-US" sz="1200" dirty="0" smtClean="0"/>
              <a:t> </a:t>
            </a:r>
            <a:r>
              <a:rPr lang="en-US" sz="1200" dirty="0" err="1" smtClean="0"/>
              <a:t>indeice</a:t>
            </a:r>
            <a:endParaRPr lang="en-US" sz="1200" dirty="0"/>
          </a:p>
          <a:p>
            <a:pPr eaLnBrk="0" hangingPunct="0">
              <a:spcBef>
                <a:spcPct val="20000"/>
              </a:spcBef>
            </a:pPr>
            <a:r>
              <a:rPr lang="en-US" sz="1200" dirty="0"/>
              <a:t>100 (w1.cp1 + w2.Fu2) </a:t>
            </a:r>
          </a:p>
          <a:p>
            <a:pPr eaLnBrk="0" hangingPunct="0">
              <a:spcBef>
                <a:spcPct val="20000"/>
              </a:spcBef>
            </a:pPr>
            <a:r>
              <a:rPr lang="en-US" sz="1200" dirty="0"/>
              <a:t>/ (w1.cp1 + w2.cp2 )</a:t>
            </a:r>
          </a:p>
        </p:txBody>
      </p:sp>
      <p:sp>
        <p:nvSpPr>
          <p:cNvPr id="51" name="Rectangle 51"/>
          <p:cNvSpPr>
            <a:spLocks noChangeArrowheads="1"/>
          </p:cNvSpPr>
          <p:nvPr/>
        </p:nvSpPr>
        <p:spPr bwMode="auto">
          <a:xfrm>
            <a:off x="3352800" y="6400800"/>
            <a:ext cx="4233851" cy="276999"/>
          </a:xfrm>
          <a:prstGeom prst="rect">
            <a:avLst/>
          </a:prstGeom>
          <a:noFill/>
          <a:ln w="9525">
            <a:noFill/>
            <a:miter lim="800000"/>
            <a:headEnd/>
            <a:tailEnd/>
          </a:ln>
        </p:spPr>
        <p:txBody>
          <a:bodyPr wrap="none">
            <a:spAutoFit/>
          </a:bodyPr>
          <a:lstStyle/>
          <a:p>
            <a:pPr eaLnBrk="0" hangingPunct="0">
              <a:spcBef>
                <a:spcPct val="20000"/>
              </a:spcBef>
              <a:buFontTx/>
              <a:buChar char="•"/>
            </a:pPr>
            <a:r>
              <a:rPr lang="en-US" sz="1200" dirty="0" err="1" smtClean="0"/>
              <a:t>Estructura</a:t>
            </a:r>
            <a:r>
              <a:rPr lang="en-US" sz="1200" dirty="0" smtClean="0"/>
              <a:t> </a:t>
            </a:r>
            <a:r>
              <a:rPr lang="en-US" sz="1200" dirty="0" err="1" smtClean="0"/>
              <a:t>Indice</a:t>
            </a:r>
            <a:r>
              <a:rPr lang="en-US" sz="1200" dirty="0" smtClean="0"/>
              <a:t> </a:t>
            </a:r>
            <a:r>
              <a:rPr lang="en-US" sz="1200" dirty="0"/>
              <a:t>= 100 wi.cpi / (wi.cpi + w2.cp2 ) for </a:t>
            </a:r>
            <a:r>
              <a:rPr lang="en-US" sz="1200" dirty="0" err="1"/>
              <a:t>i</a:t>
            </a:r>
            <a:r>
              <a:rPr lang="en-US" sz="1200" dirty="0"/>
              <a:t> = 3-5</a:t>
            </a:r>
          </a:p>
        </p:txBody>
      </p:sp>
      <p:sp>
        <p:nvSpPr>
          <p:cNvPr id="52" name="Text Box 52"/>
          <p:cNvSpPr txBox="1">
            <a:spLocks noChangeArrowheads="1"/>
          </p:cNvSpPr>
          <p:nvPr/>
        </p:nvSpPr>
        <p:spPr bwMode="auto">
          <a:xfrm>
            <a:off x="52388" y="6477000"/>
            <a:ext cx="1776412" cy="346075"/>
          </a:xfrm>
          <a:prstGeom prst="rect">
            <a:avLst/>
          </a:prstGeom>
          <a:noFill/>
          <a:ln w="9525">
            <a:solidFill>
              <a:schemeClr val="tx1"/>
            </a:solidFill>
            <a:miter lim="800000"/>
            <a:headEnd/>
            <a:tailEnd/>
          </a:ln>
        </p:spPr>
        <p:txBody>
          <a:bodyPr wrap="none">
            <a:spAutoFit/>
          </a:bodyPr>
          <a:lstStyle/>
          <a:p>
            <a:pPr eaLnBrk="0" hangingPunct="0"/>
            <a:r>
              <a:rPr lang="en-US" sz="1600"/>
              <a:t>Ferris et al., 2001</a:t>
            </a:r>
          </a:p>
        </p:txBody>
      </p:sp>
      <p:sp>
        <p:nvSpPr>
          <p:cNvPr id="53" name="Line 53"/>
          <p:cNvSpPr>
            <a:spLocks noChangeShapeType="1"/>
          </p:cNvSpPr>
          <p:nvPr/>
        </p:nvSpPr>
        <p:spPr bwMode="auto">
          <a:xfrm flipH="1">
            <a:off x="4419600" y="1066800"/>
            <a:ext cx="1981200" cy="3276600"/>
          </a:xfrm>
          <a:prstGeom prst="line">
            <a:avLst/>
          </a:prstGeom>
          <a:noFill/>
          <a:ln w="9525">
            <a:solidFill>
              <a:schemeClr val="tx1"/>
            </a:solidFill>
            <a:prstDash val="lgDash"/>
            <a:round/>
            <a:headEnd/>
            <a:tailEnd/>
          </a:ln>
        </p:spPr>
        <p:txBody>
          <a:bodyPr/>
          <a:lstStyle/>
          <a:p>
            <a:endParaRPr lang="en-US"/>
          </a:p>
        </p:txBody>
      </p:sp>
      <p:sp>
        <p:nvSpPr>
          <p:cNvPr id="54" name="Line 54"/>
          <p:cNvSpPr>
            <a:spLocks noChangeShapeType="1"/>
          </p:cNvSpPr>
          <p:nvPr/>
        </p:nvSpPr>
        <p:spPr bwMode="auto">
          <a:xfrm>
            <a:off x="3581400" y="2743200"/>
            <a:ext cx="3962400" cy="0"/>
          </a:xfrm>
          <a:prstGeom prst="line">
            <a:avLst/>
          </a:prstGeom>
          <a:noFill/>
          <a:ln w="9525">
            <a:solidFill>
              <a:schemeClr val="tx1"/>
            </a:solidFill>
            <a:prstDash val="lgDash"/>
            <a:round/>
            <a:headEnd/>
            <a:tailEnd/>
          </a:ln>
        </p:spPr>
        <p:txBody>
          <a:bodyPr/>
          <a:lstStyle/>
          <a:p>
            <a:endParaRPr lang="en-US"/>
          </a:p>
        </p:txBody>
      </p:sp>
      <p:pic>
        <p:nvPicPr>
          <p:cNvPr id="55" name="Picture 49" descr="cruznema"/>
          <p:cNvPicPr>
            <a:picLocks noChangeAspect="1" noChangeArrowheads="1"/>
          </p:cNvPicPr>
          <p:nvPr/>
        </p:nvPicPr>
        <p:blipFill>
          <a:blip r:embed="rId2" cstate="print"/>
          <a:srcRect/>
          <a:stretch>
            <a:fillRect/>
          </a:stretch>
        </p:blipFill>
        <p:spPr bwMode="auto">
          <a:xfrm>
            <a:off x="0" y="457200"/>
            <a:ext cx="1506538" cy="2341563"/>
          </a:xfrm>
          <a:prstGeom prst="rect">
            <a:avLst/>
          </a:prstGeom>
          <a:noFill/>
          <a:ln w="19050">
            <a:solidFill>
              <a:srgbClr val="000000"/>
            </a:solidFill>
            <a:miter lim="800000"/>
            <a:headEnd/>
            <a:tailEnd/>
          </a:ln>
        </p:spPr>
      </p:pic>
      <p:sp>
        <p:nvSpPr>
          <p:cNvPr id="56" name="Text Box 43"/>
          <p:cNvSpPr txBox="1">
            <a:spLocks noChangeArrowheads="1"/>
          </p:cNvSpPr>
          <p:nvPr/>
        </p:nvSpPr>
        <p:spPr bwMode="auto">
          <a:xfrm>
            <a:off x="3886200" y="533718"/>
            <a:ext cx="1701107" cy="1477328"/>
          </a:xfrm>
          <a:prstGeom prst="rect">
            <a:avLst/>
          </a:prstGeom>
          <a:solidFill>
            <a:srgbClr val="C0C0C0"/>
          </a:solidFill>
          <a:ln w="12700">
            <a:solidFill>
              <a:schemeClr val="tx1"/>
            </a:solidFill>
            <a:miter lim="800000"/>
            <a:headEnd/>
            <a:tailEnd/>
          </a:ln>
          <a:effectLst/>
        </p:spPr>
        <p:txBody>
          <a:bodyPr wrap="none" anchor="ctr">
            <a:spAutoFit/>
          </a:bodyPr>
          <a:lstStyle/>
          <a:p>
            <a:pPr>
              <a:buFontTx/>
              <a:buChar char="•"/>
            </a:pPr>
            <a:r>
              <a:rPr lang="en-US" sz="1800" dirty="0" err="1" smtClean="0"/>
              <a:t>Perturbado</a:t>
            </a:r>
            <a:endParaRPr lang="en-US" sz="1800" dirty="0"/>
          </a:p>
          <a:p>
            <a:pPr>
              <a:buFontTx/>
              <a:buChar char="•"/>
            </a:pPr>
            <a:r>
              <a:rPr lang="en-US" sz="1800" dirty="0" smtClean="0"/>
              <a:t>N-</a:t>
            </a:r>
            <a:r>
              <a:rPr lang="en-US" sz="1800" dirty="0" err="1" smtClean="0"/>
              <a:t>enriquecida</a:t>
            </a:r>
            <a:endParaRPr lang="en-US" sz="1800" dirty="0"/>
          </a:p>
          <a:p>
            <a:pPr>
              <a:buFontTx/>
              <a:buChar char="•"/>
            </a:pPr>
            <a:r>
              <a:rPr lang="en-US" sz="1800" dirty="0" smtClean="0"/>
              <a:t>Baja </a:t>
            </a:r>
            <a:r>
              <a:rPr lang="en-US" sz="1800" dirty="0"/>
              <a:t>C:N</a:t>
            </a:r>
          </a:p>
          <a:p>
            <a:pPr>
              <a:buFontTx/>
              <a:buChar char="•"/>
            </a:pPr>
            <a:r>
              <a:rPr lang="en-US" sz="1800" dirty="0"/>
              <a:t>Bacterial</a:t>
            </a:r>
          </a:p>
          <a:p>
            <a:pPr>
              <a:buFontTx/>
              <a:buChar char="•"/>
            </a:pPr>
            <a:r>
              <a:rPr lang="en-US" sz="1800" dirty="0" err="1" smtClean="0"/>
              <a:t>Conducente</a:t>
            </a:r>
            <a:endParaRPr lang="en-US" dirty="0"/>
          </a:p>
        </p:txBody>
      </p:sp>
      <p:sp>
        <p:nvSpPr>
          <p:cNvPr id="57" name="Text Box 44"/>
          <p:cNvSpPr txBox="1">
            <a:spLocks noChangeArrowheads="1"/>
          </p:cNvSpPr>
          <p:nvPr/>
        </p:nvSpPr>
        <p:spPr bwMode="auto">
          <a:xfrm>
            <a:off x="7391400" y="533718"/>
            <a:ext cx="1701107" cy="1477328"/>
          </a:xfrm>
          <a:prstGeom prst="rect">
            <a:avLst/>
          </a:prstGeom>
          <a:solidFill>
            <a:srgbClr val="C0C0C0"/>
          </a:solidFill>
          <a:ln w="12700">
            <a:solidFill>
              <a:schemeClr val="tx1"/>
            </a:solidFill>
            <a:miter lim="800000"/>
            <a:headEnd/>
            <a:tailEnd/>
          </a:ln>
          <a:effectLst/>
        </p:spPr>
        <p:txBody>
          <a:bodyPr wrap="none" anchor="ctr">
            <a:spAutoFit/>
          </a:bodyPr>
          <a:lstStyle/>
          <a:p>
            <a:pPr>
              <a:buFontTx/>
              <a:buChar char="•"/>
            </a:pPr>
            <a:r>
              <a:rPr lang="en-US" sz="1800" dirty="0" err="1" smtClean="0"/>
              <a:t>Madurando</a:t>
            </a:r>
            <a:endParaRPr lang="en-US" sz="1800" dirty="0"/>
          </a:p>
          <a:p>
            <a:pPr>
              <a:buFontTx/>
              <a:buChar char="•"/>
            </a:pPr>
            <a:r>
              <a:rPr lang="en-US" dirty="0" smtClean="0"/>
              <a:t>N-</a:t>
            </a:r>
            <a:r>
              <a:rPr lang="en-US" dirty="0" err="1" smtClean="0"/>
              <a:t>enriquecida</a:t>
            </a:r>
            <a:endParaRPr lang="en-US" dirty="0" smtClean="0"/>
          </a:p>
          <a:p>
            <a:pPr>
              <a:buFontTx/>
              <a:buChar char="•"/>
            </a:pPr>
            <a:r>
              <a:rPr lang="en-US" dirty="0" smtClean="0"/>
              <a:t>Baja C:N</a:t>
            </a:r>
          </a:p>
          <a:p>
            <a:pPr>
              <a:buFontTx/>
              <a:buChar char="•"/>
            </a:pPr>
            <a:r>
              <a:rPr lang="en-US" dirty="0" smtClean="0"/>
              <a:t>Bacterial</a:t>
            </a:r>
          </a:p>
          <a:p>
            <a:pPr>
              <a:buFontTx/>
              <a:buChar char="•"/>
            </a:pPr>
            <a:r>
              <a:rPr lang="en-US" sz="1800" dirty="0" err="1" smtClean="0"/>
              <a:t>Regulado</a:t>
            </a:r>
            <a:endParaRPr lang="en-US" dirty="0"/>
          </a:p>
        </p:txBody>
      </p:sp>
      <p:sp>
        <p:nvSpPr>
          <p:cNvPr id="58" name="Text Box 45"/>
          <p:cNvSpPr txBox="1">
            <a:spLocks noChangeArrowheads="1"/>
          </p:cNvSpPr>
          <p:nvPr/>
        </p:nvSpPr>
        <p:spPr bwMode="auto">
          <a:xfrm>
            <a:off x="6248400" y="3391218"/>
            <a:ext cx="1701107" cy="1477328"/>
          </a:xfrm>
          <a:prstGeom prst="rect">
            <a:avLst/>
          </a:prstGeom>
          <a:solidFill>
            <a:srgbClr val="C0C0C0"/>
          </a:solidFill>
          <a:ln w="12700">
            <a:solidFill>
              <a:schemeClr val="tx1"/>
            </a:solidFill>
            <a:miter lim="800000"/>
            <a:headEnd/>
            <a:tailEnd/>
          </a:ln>
          <a:effectLst/>
        </p:spPr>
        <p:txBody>
          <a:bodyPr wrap="none" anchor="ctr">
            <a:spAutoFit/>
          </a:bodyPr>
          <a:lstStyle/>
          <a:p>
            <a:pPr>
              <a:buFontTx/>
              <a:buChar char="•"/>
            </a:pPr>
            <a:r>
              <a:rPr lang="en-US" sz="1800" dirty="0" err="1" smtClean="0"/>
              <a:t>Maturado</a:t>
            </a:r>
            <a:endParaRPr lang="en-US" sz="1800" dirty="0"/>
          </a:p>
          <a:p>
            <a:pPr>
              <a:buFontTx/>
              <a:buChar char="•"/>
            </a:pPr>
            <a:r>
              <a:rPr lang="en-US" sz="1800" dirty="0" err="1" smtClean="0"/>
              <a:t>Fértil</a:t>
            </a:r>
            <a:endParaRPr lang="en-US" sz="1800" dirty="0"/>
          </a:p>
          <a:p>
            <a:pPr>
              <a:buFontTx/>
              <a:buChar char="•"/>
            </a:pPr>
            <a:r>
              <a:rPr lang="en-US" sz="1800" dirty="0"/>
              <a:t>Mod. C:N</a:t>
            </a:r>
          </a:p>
          <a:p>
            <a:pPr>
              <a:buFontTx/>
              <a:buChar char="•"/>
            </a:pPr>
            <a:r>
              <a:rPr lang="en-US" sz="1800" dirty="0"/>
              <a:t>Bact</a:t>
            </a:r>
            <a:r>
              <a:rPr lang="en-US" sz="1800" dirty="0" smtClean="0"/>
              <a:t>. y </a:t>
            </a:r>
            <a:r>
              <a:rPr lang="en-US" sz="1800" dirty="0" err="1" smtClean="0"/>
              <a:t>Micof</a:t>
            </a:r>
            <a:r>
              <a:rPr lang="en-US" sz="1800" dirty="0" smtClean="0"/>
              <a:t>.</a:t>
            </a:r>
            <a:endParaRPr lang="en-US" sz="1800" dirty="0"/>
          </a:p>
          <a:p>
            <a:pPr>
              <a:buFontTx/>
              <a:buChar char="•"/>
            </a:pPr>
            <a:r>
              <a:rPr lang="en-US" sz="1800" dirty="0" err="1" smtClean="0"/>
              <a:t>Supresado</a:t>
            </a:r>
            <a:endParaRPr lang="en-US" dirty="0"/>
          </a:p>
        </p:txBody>
      </p:sp>
      <p:sp>
        <p:nvSpPr>
          <p:cNvPr id="59" name="Text Box 46"/>
          <p:cNvSpPr txBox="1">
            <a:spLocks noChangeArrowheads="1"/>
          </p:cNvSpPr>
          <p:nvPr/>
        </p:nvSpPr>
        <p:spPr bwMode="auto">
          <a:xfrm>
            <a:off x="2438400" y="3391218"/>
            <a:ext cx="1662635" cy="1477328"/>
          </a:xfrm>
          <a:prstGeom prst="rect">
            <a:avLst/>
          </a:prstGeom>
          <a:solidFill>
            <a:srgbClr val="C0C0C0"/>
          </a:solidFill>
          <a:ln w="12700">
            <a:solidFill>
              <a:schemeClr val="tx1"/>
            </a:solidFill>
            <a:miter lim="800000"/>
            <a:headEnd/>
            <a:tailEnd/>
          </a:ln>
          <a:effectLst/>
        </p:spPr>
        <p:txBody>
          <a:bodyPr wrap="none" anchor="ctr">
            <a:spAutoFit/>
          </a:bodyPr>
          <a:lstStyle/>
          <a:p>
            <a:pPr>
              <a:buFontTx/>
              <a:buChar char="•"/>
            </a:pPr>
            <a:r>
              <a:rPr lang="en-US" sz="1800" dirty="0" err="1" smtClean="0"/>
              <a:t>Degradado</a:t>
            </a:r>
            <a:endParaRPr lang="en-US" sz="1800" dirty="0"/>
          </a:p>
          <a:p>
            <a:pPr>
              <a:buFontTx/>
              <a:buChar char="•"/>
            </a:pPr>
            <a:r>
              <a:rPr lang="en-US" sz="1800" dirty="0" err="1" smtClean="0"/>
              <a:t>Depauperado</a:t>
            </a:r>
            <a:endParaRPr lang="en-US" sz="1800" dirty="0"/>
          </a:p>
          <a:p>
            <a:pPr>
              <a:buFontTx/>
              <a:buChar char="•"/>
            </a:pPr>
            <a:r>
              <a:rPr lang="en-US" sz="1800" dirty="0" smtClean="0"/>
              <a:t>Alta </a:t>
            </a:r>
            <a:r>
              <a:rPr lang="en-US" sz="1800" dirty="0"/>
              <a:t>C:N</a:t>
            </a:r>
          </a:p>
          <a:p>
            <a:pPr>
              <a:buFontTx/>
              <a:buChar char="•"/>
            </a:pPr>
            <a:r>
              <a:rPr lang="en-US" sz="1800" dirty="0" err="1" smtClean="0"/>
              <a:t>Micofago</a:t>
            </a:r>
            <a:endParaRPr lang="en-US" sz="1800" dirty="0"/>
          </a:p>
          <a:p>
            <a:pPr>
              <a:buFontTx/>
              <a:buChar char="•"/>
            </a:pPr>
            <a:r>
              <a:rPr lang="en-US" dirty="0" err="1" smtClean="0"/>
              <a:t>Conducente</a:t>
            </a:r>
            <a:endParaRPr lang="en-US" dirty="0"/>
          </a:p>
        </p:txBody>
      </p:sp>
      <p:pic>
        <p:nvPicPr>
          <p:cNvPr id="60" name="Picture 48"/>
          <p:cNvPicPr>
            <a:picLocks noChangeAspect="1" noChangeArrowheads="1"/>
          </p:cNvPicPr>
          <p:nvPr/>
        </p:nvPicPr>
        <p:blipFill>
          <a:blip r:embed="rId3" cstate="print">
            <a:lum bright="24000"/>
          </a:blip>
          <a:srcRect/>
          <a:stretch>
            <a:fillRect/>
          </a:stretch>
        </p:blipFill>
        <p:spPr bwMode="auto">
          <a:xfrm>
            <a:off x="6480175" y="4897438"/>
            <a:ext cx="2663825" cy="1960562"/>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41450" y="654050"/>
            <a:ext cx="6538913" cy="6280150"/>
            <a:chOff x="1441450" y="654050"/>
            <a:chExt cx="6538913" cy="6280150"/>
          </a:xfrm>
        </p:grpSpPr>
        <p:pic>
          <p:nvPicPr>
            <p:cNvPr id="271363" name="Picture 1027"/>
            <p:cNvPicPr>
              <a:picLocks noChangeAspect="1" noChangeArrowheads="1"/>
            </p:cNvPicPr>
            <p:nvPr/>
          </p:nvPicPr>
          <p:blipFill>
            <a:blip r:embed="rId3" cstate="print"/>
            <a:srcRect/>
            <a:stretch>
              <a:fillRect/>
            </a:stretch>
          </p:blipFill>
          <p:spPr bwMode="auto">
            <a:xfrm>
              <a:off x="1441450" y="654050"/>
              <a:ext cx="6538913" cy="6280150"/>
            </a:xfrm>
            <a:prstGeom prst="rect">
              <a:avLst/>
            </a:prstGeom>
            <a:noFill/>
            <a:ln w="12700">
              <a:noFill/>
              <a:miter lim="800000"/>
              <a:headEnd/>
              <a:tailEnd/>
            </a:ln>
            <a:effectLst/>
          </p:spPr>
        </p:pic>
        <p:sp>
          <p:nvSpPr>
            <p:cNvPr id="5" name="Rectangle 4"/>
            <p:cNvSpPr/>
            <p:nvPr/>
          </p:nvSpPr>
          <p:spPr>
            <a:xfrm rot="16200000">
              <a:off x="568084" y="3322952"/>
              <a:ext cx="2585964" cy="369332"/>
            </a:xfrm>
            <a:prstGeom prst="rect">
              <a:avLst/>
            </a:prstGeom>
            <a:solidFill>
              <a:schemeClr val="bg1"/>
            </a:solidFill>
          </p:spPr>
          <p:txBody>
            <a:bodyPr wrap="none">
              <a:spAutoFit/>
            </a:bodyPr>
            <a:lstStyle/>
            <a:p>
              <a:pPr eaLnBrk="0" hangingPunct="0">
                <a:spcBef>
                  <a:spcPct val="20000"/>
                </a:spcBef>
              </a:pPr>
              <a:r>
                <a:rPr lang="es-ES" dirty="0" smtClean="0"/>
                <a:t>Enriquecimiento</a:t>
              </a:r>
              <a:r>
                <a:rPr lang="en-US" dirty="0" smtClean="0"/>
                <a:t> </a:t>
              </a:r>
              <a:r>
                <a:rPr lang="en-US" dirty="0" err="1" smtClean="0"/>
                <a:t>Indice</a:t>
              </a:r>
              <a:endParaRPr lang="en-US" dirty="0"/>
            </a:p>
          </p:txBody>
        </p:sp>
        <p:sp>
          <p:nvSpPr>
            <p:cNvPr id="7" name="Rectangle 6"/>
            <p:cNvSpPr/>
            <p:nvPr/>
          </p:nvSpPr>
          <p:spPr>
            <a:xfrm>
              <a:off x="3433836" y="6248400"/>
              <a:ext cx="2236510" cy="369332"/>
            </a:xfrm>
            <a:prstGeom prst="rect">
              <a:avLst/>
            </a:prstGeom>
            <a:solidFill>
              <a:schemeClr val="bg1"/>
            </a:solidFill>
          </p:spPr>
          <p:txBody>
            <a:bodyPr wrap="none">
              <a:spAutoFit/>
            </a:bodyPr>
            <a:lstStyle/>
            <a:p>
              <a:pPr eaLnBrk="0" hangingPunct="0">
                <a:spcBef>
                  <a:spcPct val="20000"/>
                </a:spcBef>
              </a:pPr>
              <a:r>
                <a:rPr lang="es-ES" dirty="0" smtClean="0"/>
                <a:t>   Estructura</a:t>
              </a:r>
              <a:r>
                <a:rPr lang="en-US" dirty="0" smtClean="0"/>
                <a:t> </a:t>
              </a:r>
              <a:r>
                <a:rPr lang="en-US" dirty="0" err="1" smtClean="0"/>
                <a:t>Indice</a:t>
              </a:r>
              <a:r>
                <a:rPr lang="en-US" dirty="0" smtClean="0"/>
                <a:t>  </a:t>
              </a:r>
              <a:endParaRPr lang="en-US" dirty="0"/>
            </a:p>
          </p:txBody>
        </p:sp>
      </p:grpSp>
      <p:sp>
        <p:nvSpPr>
          <p:cNvPr id="271364" name="Text Box 1028"/>
          <p:cNvSpPr txBox="1">
            <a:spLocks noChangeArrowheads="1"/>
          </p:cNvSpPr>
          <p:nvPr/>
        </p:nvSpPr>
        <p:spPr bwMode="auto">
          <a:xfrm>
            <a:off x="573088" y="-68997"/>
            <a:ext cx="8570912" cy="830997"/>
          </a:xfrm>
          <a:prstGeom prst="rect">
            <a:avLst/>
          </a:prstGeom>
          <a:noFill/>
          <a:ln w="12700">
            <a:noFill/>
            <a:miter lim="800000"/>
            <a:headEnd/>
            <a:tailEnd/>
          </a:ln>
          <a:effectLst/>
        </p:spPr>
        <p:txBody>
          <a:bodyPr anchor="ctr">
            <a:spAutoFit/>
          </a:bodyPr>
          <a:lstStyle/>
          <a:p>
            <a:r>
              <a:rPr lang="en-US" sz="2400" i="0" dirty="0" err="1" smtClean="0"/>
              <a:t>Nematodos</a:t>
            </a:r>
            <a:r>
              <a:rPr lang="en-US" sz="2400" i="0" dirty="0" smtClean="0"/>
              <a:t> </a:t>
            </a:r>
            <a:r>
              <a:rPr lang="en-US" sz="2400" i="0" dirty="0" err="1" smtClean="0"/>
              <a:t>como</a:t>
            </a:r>
            <a:r>
              <a:rPr lang="en-US" sz="2400" i="0" dirty="0" smtClean="0"/>
              <a:t> </a:t>
            </a:r>
            <a:r>
              <a:rPr lang="en-US" sz="2400" i="0" dirty="0" err="1" smtClean="0"/>
              <a:t>Bioindicadores</a:t>
            </a:r>
            <a:r>
              <a:rPr lang="en-US" sz="2400" i="0" dirty="0"/>
              <a:t>: </a:t>
            </a:r>
            <a:endParaRPr lang="en-US" sz="2400" i="0" dirty="0" smtClean="0"/>
          </a:p>
          <a:p>
            <a:r>
              <a:rPr lang="en-US" sz="2400" i="0" dirty="0" err="1" smtClean="0"/>
              <a:t>Enriquecimiento</a:t>
            </a:r>
            <a:r>
              <a:rPr lang="en-US" sz="2400" i="0" dirty="0" smtClean="0"/>
              <a:t> </a:t>
            </a:r>
            <a:r>
              <a:rPr lang="en-US" sz="2400" dirty="0" smtClean="0"/>
              <a:t>de la </a:t>
            </a:r>
            <a:r>
              <a:rPr lang="es-ES" sz="2400" dirty="0" smtClean="0"/>
              <a:t>Cadena Alimenticia del Suelo</a:t>
            </a:r>
            <a:endParaRPr lang="en-US" sz="2400" i="0" dirty="0"/>
          </a:p>
        </p:txBody>
      </p:sp>
      <p:sp>
        <p:nvSpPr>
          <p:cNvPr id="4" name="TextBox 3"/>
          <p:cNvSpPr txBox="1"/>
          <p:nvPr/>
        </p:nvSpPr>
        <p:spPr>
          <a:xfrm>
            <a:off x="2286000" y="914400"/>
            <a:ext cx="4657044" cy="400110"/>
          </a:xfrm>
          <a:prstGeom prst="rect">
            <a:avLst/>
          </a:prstGeom>
          <a:solidFill>
            <a:schemeClr val="bg1"/>
          </a:solidFill>
        </p:spPr>
        <p:txBody>
          <a:bodyPr wrap="none" rtlCol="0">
            <a:spAutoFit/>
          </a:bodyPr>
          <a:lstStyle/>
          <a:p>
            <a:r>
              <a:rPr lang="en-US" sz="2000" dirty="0" smtClean="0"/>
              <a:t>  </a:t>
            </a:r>
            <a:r>
              <a:rPr lang="en-US" sz="2000" dirty="0" err="1" smtClean="0"/>
              <a:t>Enmíendas</a:t>
            </a:r>
            <a:r>
              <a:rPr lang="en-US" sz="2000" dirty="0" smtClean="0"/>
              <a:t> </a:t>
            </a:r>
            <a:r>
              <a:rPr lang="en-US" sz="2000" dirty="0" err="1" smtClean="0"/>
              <a:t>Organicas</a:t>
            </a:r>
            <a:r>
              <a:rPr lang="en-US" sz="2000" dirty="0" smtClean="0"/>
              <a:t>, North Carolina</a:t>
            </a:r>
            <a:endParaRPr lang="en-US" sz="2000" dirty="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6" name="Text Box 4"/>
          <p:cNvSpPr txBox="1">
            <a:spLocks noChangeArrowheads="1"/>
          </p:cNvSpPr>
          <p:nvPr/>
        </p:nvSpPr>
        <p:spPr bwMode="auto">
          <a:xfrm>
            <a:off x="0" y="130960"/>
            <a:ext cx="9201150" cy="954107"/>
          </a:xfrm>
          <a:prstGeom prst="rect">
            <a:avLst/>
          </a:prstGeom>
          <a:noFill/>
          <a:ln w="12700">
            <a:noFill/>
            <a:miter lim="800000"/>
            <a:headEnd/>
            <a:tailEnd/>
          </a:ln>
          <a:effectLst/>
        </p:spPr>
        <p:txBody>
          <a:bodyPr anchor="ctr">
            <a:spAutoFit/>
          </a:bodyPr>
          <a:lstStyle/>
          <a:p>
            <a:r>
              <a:rPr lang="en-US" sz="2800" dirty="0" err="1" smtClean="0"/>
              <a:t>Estructura</a:t>
            </a:r>
            <a:r>
              <a:rPr lang="en-US" sz="2800" dirty="0" smtClean="0"/>
              <a:t> de la </a:t>
            </a:r>
            <a:r>
              <a:rPr lang="es-ES" sz="2800" dirty="0" smtClean="0"/>
              <a:t>Cadena Alimenticia del Suelo:</a:t>
            </a:r>
          </a:p>
          <a:p>
            <a:r>
              <a:rPr lang="es-ES" sz="2800" dirty="0" smtClean="0"/>
              <a:t>	Estrés, Limitación de recursos</a:t>
            </a:r>
            <a:endParaRPr lang="en-US" sz="2800" i="0" dirty="0"/>
          </a:p>
        </p:txBody>
      </p:sp>
      <p:grpSp>
        <p:nvGrpSpPr>
          <p:cNvPr id="8" name="Group 7"/>
          <p:cNvGrpSpPr/>
          <p:nvPr/>
        </p:nvGrpSpPr>
        <p:grpSpPr>
          <a:xfrm>
            <a:off x="1492250" y="1147763"/>
            <a:ext cx="6318250" cy="5613400"/>
            <a:chOff x="1492250" y="1147763"/>
            <a:chExt cx="6318250" cy="5613400"/>
          </a:xfrm>
        </p:grpSpPr>
        <p:grpSp>
          <p:nvGrpSpPr>
            <p:cNvPr id="6" name="Group 5"/>
            <p:cNvGrpSpPr/>
            <p:nvPr/>
          </p:nvGrpSpPr>
          <p:grpSpPr>
            <a:xfrm>
              <a:off x="1492250" y="1147763"/>
              <a:ext cx="6318250" cy="5613400"/>
              <a:chOff x="1492250" y="1147763"/>
              <a:chExt cx="6318250" cy="5613400"/>
            </a:xfrm>
          </p:grpSpPr>
          <p:pic>
            <p:nvPicPr>
              <p:cNvPr id="269314" name="Picture 2"/>
              <p:cNvPicPr>
                <a:picLocks noChangeAspect="1" noChangeArrowheads="1"/>
              </p:cNvPicPr>
              <p:nvPr/>
            </p:nvPicPr>
            <p:blipFill>
              <a:blip r:embed="rId2" cstate="print"/>
              <a:srcRect/>
              <a:stretch>
                <a:fillRect/>
              </a:stretch>
            </p:blipFill>
            <p:spPr bwMode="auto">
              <a:xfrm>
                <a:off x="1492250" y="1147763"/>
                <a:ext cx="6318250" cy="5613400"/>
              </a:xfrm>
              <a:prstGeom prst="rect">
                <a:avLst/>
              </a:prstGeom>
              <a:noFill/>
              <a:ln w="12700">
                <a:noFill/>
                <a:miter lim="800000"/>
                <a:headEnd/>
                <a:tailEnd/>
              </a:ln>
              <a:effectLst/>
            </p:spPr>
          </p:pic>
          <p:sp>
            <p:nvSpPr>
              <p:cNvPr id="4" name="Rectangle 3"/>
              <p:cNvSpPr/>
              <p:nvPr/>
            </p:nvSpPr>
            <p:spPr>
              <a:xfrm rot="16200000">
                <a:off x="568084" y="3399152"/>
                <a:ext cx="2585964" cy="369332"/>
              </a:xfrm>
              <a:prstGeom prst="rect">
                <a:avLst/>
              </a:prstGeom>
              <a:solidFill>
                <a:schemeClr val="bg1"/>
              </a:solidFill>
            </p:spPr>
            <p:txBody>
              <a:bodyPr wrap="none">
                <a:spAutoFit/>
              </a:bodyPr>
              <a:lstStyle/>
              <a:p>
                <a:pPr eaLnBrk="0" hangingPunct="0">
                  <a:spcBef>
                    <a:spcPct val="20000"/>
                  </a:spcBef>
                </a:pPr>
                <a:r>
                  <a:rPr lang="es-ES" dirty="0" smtClean="0"/>
                  <a:t>Enriquecimiento</a:t>
                </a:r>
                <a:r>
                  <a:rPr lang="en-US" dirty="0" smtClean="0"/>
                  <a:t> </a:t>
                </a:r>
                <a:r>
                  <a:rPr lang="en-US" dirty="0" err="1" smtClean="0"/>
                  <a:t>Indice</a:t>
                </a:r>
                <a:endParaRPr lang="en-US" dirty="0"/>
              </a:p>
            </p:txBody>
          </p:sp>
          <p:sp>
            <p:nvSpPr>
              <p:cNvPr id="5" name="Rectangle 4"/>
              <p:cNvSpPr/>
              <p:nvPr/>
            </p:nvSpPr>
            <p:spPr>
              <a:xfrm>
                <a:off x="3433836" y="6248400"/>
                <a:ext cx="2236510" cy="369332"/>
              </a:xfrm>
              <a:prstGeom prst="rect">
                <a:avLst/>
              </a:prstGeom>
              <a:solidFill>
                <a:schemeClr val="bg1"/>
              </a:solidFill>
            </p:spPr>
            <p:txBody>
              <a:bodyPr wrap="none">
                <a:spAutoFit/>
              </a:bodyPr>
              <a:lstStyle/>
              <a:p>
                <a:pPr eaLnBrk="0" hangingPunct="0">
                  <a:spcBef>
                    <a:spcPct val="20000"/>
                  </a:spcBef>
                </a:pPr>
                <a:r>
                  <a:rPr lang="es-ES" dirty="0" smtClean="0"/>
                  <a:t>   Estructura</a:t>
                </a:r>
                <a:r>
                  <a:rPr lang="en-US" dirty="0" smtClean="0"/>
                  <a:t> </a:t>
                </a:r>
                <a:r>
                  <a:rPr lang="en-US" dirty="0" err="1" smtClean="0"/>
                  <a:t>Indice</a:t>
                </a:r>
                <a:r>
                  <a:rPr lang="en-US" dirty="0" smtClean="0"/>
                  <a:t>  </a:t>
                </a:r>
                <a:endParaRPr lang="en-US" dirty="0"/>
              </a:p>
            </p:txBody>
          </p:sp>
        </p:grpSp>
        <p:sp>
          <p:nvSpPr>
            <p:cNvPr id="7" name="TextBox 6"/>
            <p:cNvSpPr txBox="1"/>
            <p:nvPr/>
          </p:nvSpPr>
          <p:spPr>
            <a:xfrm>
              <a:off x="6172200" y="4191000"/>
              <a:ext cx="1371600" cy="338554"/>
            </a:xfrm>
            <a:prstGeom prst="rect">
              <a:avLst/>
            </a:prstGeom>
            <a:solidFill>
              <a:schemeClr val="bg1"/>
            </a:solidFill>
          </p:spPr>
          <p:txBody>
            <a:bodyPr wrap="square" rtlCol="0">
              <a:spAutoFit/>
            </a:bodyPr>
            <a:lstStyle/>
            <a:p>
              <a:r>
                <a:rPr lang="en-US" sz="1600" dirty="0" smtClean="0"/>
                <a:t>Sin </a:t>
              </a:r>
              <a:r>
                <a:rPr lang="en-US" sz="1600" dirty="0" err="1" smtClean="0"/>
                <a:t>Plantas</a:t>
              </a:r>
              <a:endParaRPr lang="en-US" sz="1600" dirty="0"/>
            </a:p>
          </p:txBody>
        </p:sp>
      </p:gr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438400"/>
            <a:ext cx="4570482" cy="646331"/>
          </a:xfrm>
          <a:prstGeom prst="rect">
            <a:avLst/>
          </a:prstGeom>
        </p:spPr>
        <p:txBody>
          <a:bodyPr wrap="none">
            <a:spAutoFit/>
          </a:bodyPr>
          <a:lstStyle/>
          <a:p>
            <a:r>
              <a:rPr lang="es-ES" sz="3600" dirty="0" smtClean="0">
                <a:hlinkClick r:id="rId2" action="ppaction://hlinkfile"/>
              </a:rPr>
              <a:t>cálculo de los índices</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819400"/>
            <a:ext cx="4800600" cy="707886"/>
          </a:xfrm>
          <a:prstGeom prst="rect">
            <a:avLst/>
          </a:prstGeom>
          <a:noFill/>
        </p:spPr>
        <p:txBody>
          <a:bodyPr wrap="square" rtlCol="0">
            <a:spAutoFit/>
          </a:bodyPr>
          <a:lstStyle/>
          <a:p>
            <a:pPr algn="ctr"/>
            <a:r>
              <a:rPr lang="en-US" sz="4000" dirty="0" smtClean="0">
                <a:hlinkClick r:id="rId2" action="ppaction://hlinkfile"/>
              </a:rPr>
              <a:t>Faunal Analyzer</a:t>
            </a:r>
            <a:endParaRPr lang="en-US" sz="4000" dirty="0"/>
          </a:p>
        </p:txBody>
      </p:sp>
      <p:sp>
        <p:nvSpPr>
          <p:cNvPr id="3" name="TextBox 2"/>
          <p:cNvSpPr txBox="1"/>
          <p:nvPr/>
        </p:nvSpPr>
        <p:spPr>
          <a:xfrm>
            <a:off x="2951747" y="4419600"/>
            <a:ext cx="4030078" cy="369332"/>
          </a:xfrm>
          <a:prstGeom prst="rect">
            <a:avLst/>
          </a:prstGeom>
          <a:noFill/>
        </p:spPr>
        <p:txBody>
          <a:bodyPr wrap="none" rtlCol="0">
            <a:spAutoFit/>
          </a:bodyPr>
          <a:lstStyle/>
          <a:p>
            <a:r>
              <a:rPr lang="en-GB" dirty="0" smtClean="0"/>
              <a:t> </a:t>
            </a:r>
            <a:r>
              <a:rPr lang="en-GB" u="sng" dirty="0">
                <a:hlinkClick r:id="rId3"/>
              </a:rPr>
              <a:t>http://spark.rstudio.com/bsierieb/ninja/</a:t>
            </a:r>
            <a:endParaRPr lang="en-US" dirty="0"/>
          </a:p>
        </p:txBody>
      </p:sp>
    </p:spTree>
    <p:extLst>
      <p:ext uri="{BB962C8B-B14F-4D97-AF65-F5344CB8AC3E}">
        <p14:creationId xmlns:p14="http://schemas.microsoft.com/office/powerpoint/2010/main" val="878405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tapaloSunsetSep08"/>
          <p:cNvPicPr>
            <a:picLocks noChangeAspect="1" noChangeArrowheads="1"/>
          </p:cNvPicPr>
          <p:nvPr/>
        </p:nvPicPr>
        <p:blipFill>
          <a:blip r:embed="rId2" cstate="print"/>
          <a:srcRect/>
          <a:stretch>
            <a:fillRect/>
          </a:stretch>
        </p:blipFill>
        <p:spPr bwMode="auto">
          <a:xfrm>
            <a:off x="0" y="3175"/>
            <a:ext cx="9140825" cy="6854825"/>
          </a:xfrm>
          <a:prstGeom prst="rect">
            <a:avLst/>
          </a:prstGeom>
          <a:noFill/>
          <a:ln w="9525">
            <a:noFill/>
            <a:miter lim="800000"/>
            <a:headEnd/>
            <a:tailEnd/>
          </a:ln>
        </p:spPr>
      </p:pic>
      <p:sp>
        <p:nvSpPr>
          <p:cNvPr id="5" name="Title 1"/>
          <p:cNvSpPr txBox="1">
            <a:spLocks/>
          </p:cNvSpPr>
          <p:nvPr/>
        </p:nvSpPr>
        <p:spPr bwMode="auto">
          <a:xfrm>
            <a:off x="228600" y="5562600"/>
            <a:ext cx="8763000" cy="762000"/>
          </a:xfrm>
          <a:prstGeom prst="rect">
            <a:avLst/>
          </a:prstGeom>
          <a:solidFill>
            <a:srgbClr val="FFFF99"/>
          </a:solidFill>
          <a:ln w="9525">
            <a:noFill/>
            <a:miter lim="800000"/>
            <a:headEnd/>
            <a:tailEnd/>
          </a:ln>
        </p:spPr>
        <p:txBody>
          <a:bodyPr anchor="ctr"/>
          <a:lstStyle/>
          <a:p>
            <a:pPr algn="ctr"/>
            <a:r>
              <a:rPr lang="en-US" sz="3200" dirty="0">
                <a:solidFill>
                  <a:schemeClr val="accent2"/>
                </a:solidFill>
              </a:rPr>
              <a:t>http://plpnemweb.ucdavis.edu/nemaplex</a:t>
            </a:r>
            <a:endParaRPr lang="en-US" sz="3200" b="1" dirty="0">
              <a:solidFill>
                <a:schemeClr val="accent2"/>
              </a:solidFill>
              <a:latin typeface="Calibri" pitchFamily="34" charset="0"/>
            </a:endParaRPr>
          </a:p>
        </p:txBody>
      </p:sp>
      <p:sp>
        <p:nvSpPr>
          <p:cNvPr id="6" name="Title 1"/>
          <p:cNvSpPr txBox="1">
            <a:spLocks/>
          </p:cNvSpPr>
          <p:nvPr/>
        </p:nvSpPr>
        <p:spPr bwMode="auto">
          <a:xfrm>
            <a:off x="3200400" y="1600200"/>
            <a:ext cx="2438400" cy="762000"/>
          </a:xfrm>
          <a:prstGeom prst="rect">
            <a:avLst/>
          </a:prstGeom>
          <a:solidFill>
            <a:srgbClr val="FFFF99"/>
          </a:solidFill>
          <a:ln w="9525">
            <a:noFill/>
            <a:miter lim="800000"/>
            <a:headEnd/>
            <a:tailEnd/>
          </a:ln>
        </p:spPr>
        <p:txBody>
          <a:bodyPr anchor="ctr"/>
          <a:lstStyle/>
          <a:p>
            <a:pPr algn="ctr"/>
            <a:r>
              <a:rPr lang="en-US" sz="3200" dirty="0" smtClean="0">
                <a:solidFill>
                  <a:schemeClr val="accent2"/>
                </a:solidFill>
              </a:rPr>
              <a:t>Gracias!</a:t>
            </a:r>
            <a:endParaRPr lang="en-US" sz="3200" b="1" dirty="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foofweb.jpg"/>
          <p:cNvPicPr>
            <a:picLocks noChangeAspect="1"/>
          </p:cNvPicPr>
          <p:nvPr/>
        </p:nvPicPr>
        <p:blipFill>
          <a:blip r:embed="rId2" cstate="print"/>
          <a:srcRect l="6667" r="9167" b="5556"/>
          <a:stretch>
            <a:fillRect/>
          </a:stretch>
        </p:blipFill>
        <p:spPr bwMode="auto">
          <a:xfrm>
            <a:off x="0" y="0"/>
            <a:ext cx="9144000" cy="6858000"/>
          </a:xfrm>
          <a:prstGeom prst="rect">
            <a:avLst/>
          </a:prstGeom>
          <a:noFill/>
          <a:ln w="9525">
            <a:noFill/>
            <a:miter lim="800000"/>
            <a:headEnd/>
            <a:tailEnd/>
          </a:ln>
        </p:spPr>
      </p:pic>
      <p:sp>
        <p:nvSpPr>
          <p:cNvPr id="3" name="Oval 6"/>
          <p:cNvSpPr>
            <a:spLocks noChangeArrowheads="1"/>
          </p:cNvSpPr>
          <p:nvPr/>
        </p:nvSpPr>
        <p:spPr bwMode="auto">
          <a:xfrm>
            <a:off x="762000" y="419100"/>
            <a:ext cx="1295400" cy="4572000"/>
          </a:xfrm>
          <a:prstGeom prst="ellipse">
            <a:avLst/>
          </a:prstGeom>
          <a:solidFill>
            <a:srgbClr val="008000">
              <a:alpha val="50980"/>
            </a:srgbClr>
          </a:solidFill>
          <a:ln w="9525">
            <a:solidFill>
              <a:schemeClr val="tx1"/>
            </a:solidFill>
            <a:round/>
            <a:headEnd/>
            <a:tailEnd/>
          </a:ln>
        </p:spPr>
        <p:txBody>
          <a:bodyPr wrap="none" anchor="ctr"/>
          <a:lstStyle/>
          <a:p>
            <a:endParaRPr lang="en-US"/>
          </a:p>
        </p:txBody>
      </p:sp>
      <p:sp>
        <p:nvSpPr>
          <p:cNvPr id="4" name="Oval 7"/>
          <p:cNvSpPr>
            <a:spLocks noChangeArrowheads="1"/>
          </p:cNvSpPr>
          <p:nvPr/>
        </p:nvSpPr>
        <p:spPr bwMode="auto">
          <a:xfrm>
            <a:off x="2514600" y="647700"/>
            <a:ext cx="1295400" cy="4114800"/>
          </a:xfrm>
          <a:prstGeom prst="ellipse">
            <a:avLst/>
          </a:prstGeom>
          <a:solidFill>
            <a:srgbClr val="008000">
              <a:alpha val="50980"/>
            </a:srgbClr>
          </a:solidFill>
          <a:ln w="9525">
            <a:solidFill>
              <a:schemeClr val="tx1"/>
            </a:solidFill>
            <a:round/>
            <a:headEnd/>
            <a:tailEnd/>
          </a:ln>
        </p:spPr>
        <p:txBody>
          <a:bodyPr wrap="none" anchor="ctr"/>
          <a:lstStyle/>
          <a:p>
            <a:endParaRPr lang="en-US"/>
          </a:p>
        </p:txBody>
      </p:sp>
      <p:sp>
        <p:nvSpPr>
          <p:cNvPr id="5" name="Oval 8"/>
          <p:cNvSpPr>
            <a:spLocks noChangeArrowheads="1"/>
          </p:cNvSpPr>
          <p:nvPr/>
        </p:nvSpPr>
        <p:spPr bwMode="auto">
          <a:xfrm>
            <a:off x="4038600" y="838200"/>
            <a:ext cx="1295400" cy="3733800"/>
          </a:xfrm>
          <a:prstGeom prst="ellipse">
            <a:avLst/>
          </a:prstGeom>
          <a:solidFill>
            <a:srgbClr val="008000">
              <a:alpha val="50980"/>
            </a:srgbClr>
          </a:solidFill>
          <a:ln w="9525">
            <a:solidFill>
              <a:schemeClr val="tx1"/>
            </a:solidFill>
            <a:round/>
            <a:headEnd/>
            <a:tailEnd/>
          </a:ln>
        </p:spPr>
        <p:txBody>
          <a:bodyPr wrap="none" anchor="ctr"/>
          <a:lstStyle/>
          <a:p>
            <a:endParaRPr lang="en-US"/>
          </a:p>
        </p:txBody>
      </p:sp>
      <p:sp>
        <p:nvSpPr>
          <p:cNvPr id="6" name="Oval 9"/>
          <p:cNvSpPr>
            <a:spLocks noChangeArrowheads="1"/>
          </p:cNvSpPr>
          <p:nvPr/>
        </p:nvSpPr>
        <p:spPr bwMode="auto">
          <a:xfrm>
            <a:off x="6553200" y="1219200"/>
            <a:ext cx="1295400" cy="2971800"/>
          </a:xfrm>
          <a:prstGeom prst="ellipse">
            <a:avLst/>
          </a:prstGeom>
          <a:solidFill>
            <a:srgbClr val="008000">
              <a:alpha val="50980"/>
            </a:srgbClr>
          </a:solidFill>
          <a:ln w="9525">
            <a:solidFill>
              <a:schemeClr val="tx1"/>
            </a:solidFill>
            <a:round/>
            <a:headEnd/>
            <a:tailEnd/>
          </a:ln>
        </p:spPr>
        <p:txBody>
          <a:bodyPr wrap="none" anchor="ctr"/>
          <a:lstStyle/>
          <a:p>
            <a:endParaRPr lang="en-US"/>
          </a:p>
        </p:txBody>
      </p:sp>
      <p:sp>
        <p:nvSpPr>
          <p:cNvPr id="7" name="Text Box 11"/>
          <p:cNvSpPr txBox="1">
            <a:spLocks noChangeArrowheads="1"/>
          </p:cNvSpPr>
          <p:nvPr/>
        </p:nvSpPr>
        <p:spPr bwMode="auto">
          <a:xfrm>
            <a:off x="685800" y="2133600"/>
            <a:ext cx="1371600" cy="738664"/>
          </a:xfrm>
          <a:prstGeom prst="rect">
            <a:avLst/>
          </a:prstGeom>
          <a:solidFill>
            <a:srgbClr val="FFCC99">
              <a:alpha val="79999"/>
            </a:srgbClr>
          </a:solidFill>
          <a:ln w="9525">
            <a:noFill/>
            <a:miter lim="800000"/>
            <a:headEnd/>
            <a:tailEnd/>
          </a:ln>
        </p:spPr>
        <p:txBody>
          <a:bodyPr wrap="square">
            <a:spAutoFit/>
          </a:bodyPr>
          <a:lstStyle/>
          <a:p>
            <a:r>
              <a:rPr lang="es-ES" sz="1400" dirty="0" smtClean="0"/>
              <a:t>Productores</a:t>
            </a:r>
            <a:br>
              <a:rPr lang="es-ES" sz="1400" dirty="0" smtClean="0"/>
            </a:br>
            <a:r>
              <a:rPr lang="es-ES" sz="1400" dirty="0" smtClean="0"/>
              <a:t>Fijadores de C</a:t>
            </a:r>
            <a:br>
              <a:rPr lang="es-ES" sz="1400" dirty="0" smtClean="0"/>
            </a:br>
            <a:r>
              <a:rPr lang="es-ES" sz="1400" dirty="0" smtClean="0"/>
              <a:t>Fuentes</a:t>
            </a:r>
            <a:endParaRPr lang="es-ES" sz="1400" dirty="0"/>
          </a:p>
        </p:txBody>
      </p:sp>
      <p:sp>
        <p:nvSpPr>
          <p:cNvPr id="8" name="Text Box 12"/>
          <p:cNvSpPr txBox="1">
            <a:spLocks noChangeArrowheads="1"/>
          </p:cNvSpPr>
          <p:nvPr/>
        </p:nvSpPr>
        <p:spPr bwMode="auto">
          <a:xfrm rot="-5400000">
            <a:off x="2248188" y="2412712"/>
            <a:ext cx="1727200" cy="584775"/>
          </a:xfrm>
          <a:prstGeom prst="rect">
            <a:avLst/>
          </a:prstGeom>
          <a:solidFill>
            <a:srgbClr val="FFCC99">
              <a:alpha val="79999"/>
            </a:srgbClr>
          </a:solidFill>
          <a:ln w="9525">
            <a:noFill/>
            <a:miter lim="800000"/>
            <a:headEnd/>
            <a:tailEnd/>
          </a:ln>
        </p:spPr>
        <p:txBody>
          <a:bodyPr>
            <a:spAutoFit/>
          </a:bodyPr>
          <a:lstStyle/>
          <a:p>
            <a:pPr>
              <a:spcBef>
                <a:spcPts val="960"/>
              </a:spcBef>
            </a:pPr>
            <a:r>
              <a:rPr lang="es-ES" sz="1600" dirty="0" smtClean="0"/>
              <a:t>Oportunistas</a:t>
            </a:r>
            <a:br>
              <a:rPr lang="es-ES" sz="1600" dirty="0" smtClean="0"/>
            </a:br>
            <a:r>
              <a:rPr lang="es-ES" sz="1600" dirty="0" smtClean="0"/>
              <a:t>Inmovilizadores</a:t>
            </a:r>
            <a:endParaRPr lang="es-ES" sz="1600" dirty="0"/>
          </a:p>
        </p:txBody>
      </p:sp>
      <p:sp>
        <p:nvSpPr>
          <p:cNvPr id="9" name="Text Box 13"/>
          <p:cNvSpPr txBox="1">
            <a:spLocks noChangeArrowheads="1"/>
          </p:cNvSpPr>
          <p:nvPr/>
        </p:nvSpPr>
        <p:spPr bwMode="auto">
          <a:xfrm rot="-5400000">
            <a:off x="3833019" y="2412712"/>
            <a:ext cx="1727200" cy="584775"/>
          </a:xfrm>
          <a:prstGeom prst="rect">
            <a:avLst/>
          </a:prstGeom>
          <a:solidFill>
            <a:srgbClr val="FFCC99">
              <a:alpha val="79999"/>
            </a:srgbClr>
          </a:solidFill>
          <a:ln w="9525">
            <a:noFill/>
            <a:miter lim="800000"/>
            <a:headEnd/>
            <a:tailEnd/>
          </a:ln>
        </p:spPr>
        <p:txBody>
          <a:bodyPr>
            <a:spAutoFit/>
          </a:bodyPr>
          <a:lstStyle/>
          <a:p>
            <a:pPr>
              <a:spcBef>
                <a:spcPts val="960"/>
              </a:spcBef>
            </a:pPr>
            <a:r>
              <a:rPr lang="es-ES" sz="1600" dirty="0" smtClean="0"/>
              <a:t>Consumidores</a:t>
            </a:r>
            <a:br>
              <a:rPr lang="es-ES" sz="1600" dirty="0" smtClean="0"/>
            </a:br>
            <a:r>
              <a:rPr lang="es-ES" sz="1600" dirty="0" smtClean="0"/>
              <a:t>Mineralizadores</a:t>
            </a:r>
            <a:endParaRPr lang="es-ES" sz="1600" dirty="0"/>
          </a:p>
        </p:txBody>
      </p:sp>
      <p:sp>
        <p:nvSpPr>
          <p:cNvPr id="10" name="Text Box 14"/>
          <p:cNvSpPr txBox="1">
            <a:spLocks noChangeArrowheads="1"/>
          </p:cNvSpPr>
          <p:nvPr/>
        </p:nvSpPr>
        <p:spPr bwMode="auto">
          <a:xfrm rot="-5400000">
            <a:off x="6219034" y="2313056"/>
            <a:ext cx="1981200" cy="707886"/>
          </a:xfrm>
          <a:prstGeom prst="rect">
            <a:avLst/>
          </a:prstGeom>
          <a:solidFill>
            <a:srgbClr val="FFCC99">
              <a:alpha val="79999"/>
            </a:srgbClr>
          </a:solidFill>
          <a:ln w="9525">
            <a:noFill/>
            <a:miter lim="800000"/>
            <a:headEnd/>
            <a:tailEnd/>
          </a:ln>
        </p:spPr>
        <p:txBody>
          <a:bodyPr wrap="square">
            <a:spAutoFit/>
          </a:bodyPr>
          <a:lstStyle/>
          <a:p>
            <a:pPr>
              <a:spcBef>
                <a:spcPct val="50000"/>
              </a:spcBef>
            </a:pPr>
            <a:r>
              <a:rPr lang="en-US" sz="1600" dirty="0" err="1" smtClean="0"/>
              <a:t>Depredadores</a:t>
            </a:r>
            <a:r>
              <a:rPr lang="en-US" sz="1600" dirty="0" smtClean="0"/>
              <a:t> </a:t>
            </a:r>
            <a:r>
              <a:rPr lang="en-US" sz="1600" dirty="0" err="1" smtClean="0"/>
              <a:t>Altas</a:t>
            </a:r>
            <a:endParaRPr lang="en-US" sz="1600" dirty="0"/>
          </a:p>
          <a:p>
            <a:pPr>
              <a:spcBef>
                <a:spcPct val="50000"/>
              </a:spcBef>
            </a:pPr>
            <a:r>
              <a:rPr lang="en-US" sz="1600" dirty="0" err="1" smtClean="0"/>
              <a:t>Reguladores</a:t>
            </a:r>
            <a:endParaRPr lang="en-US" sz="1600" dirty="0"/>
          </a:p>
        </p:txBody>
      </p:sp>
      <p:grpSp>
        <p:nvGrpSpPr>
          <p:cNvPr id="11" name="Group 24"/>
          <p:cNvGrpSpPr>
            <a:grpSpLocks/>
          </p:cNvGrpSpPr>
          <p:nvPr/>
        </p:nvGrpSpPr>
        <p:grpSpPr bwMode="auto">
          <a:xfrm>
            <a:off x="2660593" y="71594"/>
            <a:ext cx="5257438" cy="1595125"/>
            <a:chOff x="2660587" y="71891"/>
            <a:chExt cx="5256912" cy="1594173"/>
          </a:xfrm>
        </p:grpSpPr>
        <p:sp>
          <p:nvSpPr>
            <p:cNvPr id="12" name="TextBox 17"/>
            <p:cNvSpPr txBox="1">
              <a:spLocks noChangeArrowheads="1"/>
            </p:cNvSpPr>
            <p:nvPr/>
          </p:nvSpPr>
          <p:spPr bwMode="auto">
            <a:xfrm>
              <a:off x="2660587" y="457356"/>
              <a:ext cx="1099870" cy="522908"/>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dirty="0" err="1" smtClean="0">
                  <a:solidFill>
                    <a:srgbClr val="002060"/>
                  </a:solidFill>
                </a:rPr>
                <a:t>Nematodos</a:t>
              </a:r>
              <a:endParaRPr lang="en-US" sz="1400" dirty="0" smtClean="0">
                <a:solidFill>
                  <a:srgbClr val="002060"/>
                </a:solidFill>
              </a:endParaRPr>
            </a:p>
            <a:p>
              <a:pPr algn="ctr"/>
              <a:r>
                <a:rPr lang="en-US" sz="1400" dirty="0" err="1" smtClean="0">
                  <a:solidFill>
                    <a:srgbClr val="002060"/>
                  </a:solidFill>
                </a:rPr>
                <a:t>herbivoros</a:t>
              </a:r>
              <a:endParaRPr lang="en-US" sz="1400" dirty="0">
                <a:solidFill>
                  <a:srgbClr val="002060"/>
                </a:solidFill>
              </a:endParaRPr>
            </a:p>
          </p:txBody>
        </p:sp>
        <p:sp>
          <p:nvSpPr>
            <p:cNvPr id="13" name="TextBox 18"/>
            <p:cNvSpPr txBox="1">
              <a:spLocks noChangeArrowheads="1"/>
            </p:cNvSpPr>
            <p:nvPr/>
          </p:nvSpPr>
          <p:spPr bwMode="auto">
            <a:xfrm>
              <a:off x="4154041" y="71891"/>
              <a:ext cx="1099870" cy="522908"/>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dirty="0" err="1" smtClean="0">
                  <a:solidFill>
                    <a:srgbClr val="002060"/>
                  </a:solidFill>
                </a:rPr>
                <a:t>Nematodos</a:t>
              </a:r>
              <a:endParaRPr lang="en-US" sz="1400" dirty="0" smtClean="0">
                <a:solidFill>
                  <a:srgbClr val="002060"/>
                </a:solidFill>
              </a:endParaRPr>
            </a:p>
            <a:p>
              <a:pPr algn="ctr"/>
              <a:r>
                <a:rPr lang="en-US" sz="1400" dirty="0" err="1" smtClean="0">
                  <a:solidFill>
                    <a:srgbClr val="002060"/>
                  </a:solidFill>
                </a:rPr>
                <a:t>micofagos</a:t>
              </a:r>
              <a:endParaRPr lang="en-US" sz="1400" dirty="0">
                <a:solidFill>
                  <a:srgbClr val="002060"/>
                </a:solidFill>
              </a:endParaRPr>
            </a:p>
          </p:txBody>
        </p:sp>
        <p:sp>
          <p:nvSpPr>
            <p:cNvPr id="14" name="TextBox 19"/>
            <p:cNvSpPr txBox="1">
              <a:spLocks noChangeArrowheads="1"/>
            </p:cNvSpPr>
            <p:nvPr/>
          </p:nvSpPr>
          <p:spPr bwMode="auto">
            <a:xfrm>
              <a:off x="4062676" y="605290"/>
              <a:ext cx="1258553" cy="522908"/>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dirty="0" err="1" smtClean="0">
                  <a:solidFill>
                    <a:srgbClr val="002060"/>
                  </a:solidFill>
                </a:rPr>
                <a:t>Nematodos</a:t>
              </a:r>
              <a:endParaRPr lang="en-US" sz="1400" dirty="0" smtClean="0">
                <a:solidFill>
                  <a:srgbClr val="002060"/>
                </a:solidFill>
              </a:endParaRPr>
            </a:p>
            <a:p>
              <a:pPr algn="ctr"/>
              <a:r>
                <a:rPr lang="en-US" sz="1400" dirty="0" err="1" smtClean="0">
                  <a:solidFill>
                    <a:srgbClr val="002060"/>
                  </a:solidFill>
                </a:rPr>
                <a:t>bacteriovoros</a:t>
              </a:r>
              <a:endParaRPr lang="en-US" sz="1400" dirty="0">
                <a:solidFill>
                  <a:srgbClr val="002060"/>
                </a:solidFill>
              </a:endParaRPr>
            </a:p>
          </p:txBody>
        </p:sp>
        <p:sp>
          <p:nvSpPr>
            <p:cNvPr id="15" name="TextBox 20"/>
            <p:cNvSpPr txBox="1">
              <a:spLocks noChangeArrowheads="1"/>
            </p:cNvSpPr>
            <p:nvPr/>
          </p:nvSpPr>
          <p:spPr bwMode="auto">
            <a:xfrm>
              <a:off x="6599641" y="71891"/>
              <a:ext cx="1317858" cy="522908"/>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dirty="0" err="1" smtClean="0">
                  <a:solidFill>
                    <a:srgbClr val="002060"/>
                  </a:solidFill>
                </a:rPr>
                <a:t>Depredadores</a:t>
              </a:r>
              <a:endParaRPr lang="en-US" sz="1400" dirty="0" smtClean="0">
                <a:solidFill>
                  <a:srgbClr val="002060"/>
                </a:solidFill>
              </a:endParaRPr>
            </a:p>
            <a:p>
              <a:pPr algn="ctr"/>
              <a:r>
                <a:rPr lang="en-US" sz="1400" dirty="0" err="1" smtClean="0">
                  <a:solidFill>
                    <a:srgbClr val="002060"/>
                  </a:solidFill>
                </a:rPr>
                <a:t>generalistas</a:t>
              </a:r>
              <a:endParaRPr lang="en-US" sz="1400" dirty="0">
                <a:solidFill>
                  <a:srgbClr val="002060"/>
                </a:solidFill>
              </a:endParaRPr>
            </a:p>
          </p:txBody>
        </p:sp>
        <p:sp>
          <p:nvSpPr>
            <p:cNvPr id="16" name="TextBox 21"/>
            <p:cNvSpPr txBox="1">
              <a:spLocks noChangeArrowheads="1"/>
            </p:cNvSpPr>
            <p:nvPr/>
          </p:nvSpPr>
          <p:spPr bwMode="auto">
            <a:xfrm>
              <a:off x="6597238" y="605290"/>
              <a:ext cx="1317858" cy="522908"/>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dirty="0" err="1" smtClean="0">
                  <a:solidFill>
                    <a:srgbClr val="002060"/>
                  </a:solidFill>
                </a:rPr>
                <a:t>Depredadores</a:t>
              </a:r>
              <a:endParaRPr lang="en-US" sz="1400" dirty="0" smtClean="0">
                <a:solidFill>
                  <a:srgbClr val="002060"/>
                </a:solidFill>
              </a:endParaRPr>
            </a:p>
            <a:p>
              <a:pPr algn="ctr"/>
              <a:r>
                <a:rPr lang="en-US" sz="1400" dirty="0" err="1" smtClean="0">
                  <a:solidFill>
                    <a:srgbClr val="002060"/>
                  </a:solidFill>
                </a:rPr>
                <a:t>especialistas</a:t>
              </a:r>
              <a:endParaRPr lang="en-US" sz="1400" dirty="0">
                <a:solidFill>
                  <a:srgbClr val="002060"/>
                </a:solidFill>
              </a:endParaRPr>
            </a:p>
          </p:txBody>
        </p:sp>
        <p:sp>
          <p:nvSpPr>
            <p:cNvPr id="17" name="TextBox 22"/>
            <p:cNvSpPr txBox="1">
              <a:spLocks noChangeArrowheads="1"/>
            </p:cNvSpPr>
            <p:nvPr/>
          </p:nvSpPr>
          <p:spPr bwMode="auto">
            <a:xfrm>
              <a:off x="4158048" y="1143156"/>
              <a:ext cx="1109487" cy="522908"/>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dirty="0" err="1" smtClean="0">
                  <a:solidFill>
                    <a:srgbClr val="002060"/>
                  </a:solidFill>
                </a:rPr>
                <a:t>Nematodos</a:t>
              </a:r>
              <a:endParaRPr lang="en-US" sz="1400" dirty="0">
                <a:solidFill>
                  <a:srgbClr val="002060"/>
                </a:solidFill>
              </a:endParaRPr>
            </a:p>
            <a:p>
              <a:pPr algn="ctr"/>
              <a:r>
                <a:rPr lang="en-US" sz="1400" dirty="0" err="1" smtClean="0">
                  <a:solidFill>
                    <a:srgbClr val="002060"/>
                  </a:solidFill>
                </a:rPr>
                <a:t>protozoos</a:t>
              </a:r>
              <a:endParaRPr lang="en-US" sz="1400" dirty="0">
                <a:solidFill>
                  <a:srgbClr val="002060"/>
                </a:solidFill>
              </a:endParaRPr>
            </a:p>
          </p:txBody>
        </p:sp>
      </p:grpSp>
      <p:sp>
        <p:nvSpPr>
          <p:cNvPr id="18" name="TextBox 17">
            <a:hlinkClick r:id="" action="ppaction://noaction" highlightClick="1"/>
          </p:cNvPr>
          <p:cNvSpPr txBox="1">
            <a:spLocks noChangeArrowheads="1"/>
          </p:cNvSpPr>
          <p:nvPr/>
        </p:nvSpPr>
        <p:spPr bwMode="auto">
          <a:xfrm>
            <a:off x="964476" y="3886200"/>
            <a:ext cx="7311617" cy="584775"/>
          </a:xfrm>
          <a:prstGeom prst="rect">
            <a:avLst/>
          </a:prstGeom>
          <a:solidFill>
            <a:srgbClr val="FFFF00">
              <a:alpha val="92155"/>
            </a:srgbClr>
          </a:solidFill>
          <a:ln w="9525">
            <a:solidFill>
              <a:schemeClr val="tx1"/>
            </a:solidFill>
            <a:miter lim="800000"/>
            <a:headEnd/>
            <a:tailEnd/>
          </a:ln>
        </p:spPr>
        <p:txBody>
          <a:bodyPr wrap="none">
            <a:spAutoFit/>
          </a:bodyPr>
          <a:lstStyle/>
          <a:p>
            <a:pPr algn="ctr"/>
            <a:r>
              <a:rPr lang="en-US" sz="3200" dirty="0"/>
              <a:t>     </a:t>
            </a:r>
            <a:r>
              <a:rPr lang="es-ES" sz="3200" dirty="0" smtClean="0"/>
              <a:t>Los nematodos en cada nivel trófico</a:t>
            </a:r>
          </a:p>
        </p:txBody>
      </p:sp>
      <p:grpSp>
        <p:nvGrpSpPr>
          <p:cNvPr id="19" name="Group 75"/>
          <p:cNvGrpSpPr/>
          <p:nvPr/>
        </p:nvGrpSpPr>
        <p:grpSpPr>
          <a:xfrm>
            <a:off x="0" y="5045075"/>
            <a:ext cx="9144000" cy="1812925"/>
            <a:chOff x="0" y="5045075"/>
            <a:chExt cx="9144000" cy="1812925"/>
          </a:xfrm>
        </p:grpSpPr>
        <p:grpSp>
          <p:nvGrpSpPr>
            <p:cNvPr id="20" name="Group 20"/>
            <p:cNvGrpSpPr>
              <a:grpSpLocks/>
            </p:cNvGrpSpPr>
            <p:nvPr/>
          </p:nvGrpSpPr>
          <p:grpSpPr bwMode="auto">
            <a:xfrm>
              <a:off x="0" y="5045075"/>
              <a:ext cx="9144000" cy="1812925"/>
              <a:chOff x="0" y="2785"/>
              <a:chExt cx="5760" cy="1142"/>
            </a:xfrm>
          </p:grpSpPr>
          <p:grpSp>
            <p:nvGrpSpPr>
              <p:cNvPr id="22" name="Group 16"/>
              <p:cNvGrpSpPr>
                <a:grpSpLocks/>
              </p:cNvGrpSpPr>
              <p:nvPr/>
            </p:nvGrpSpPr>
            <p:grpSpPr bwMode="auto">
              <a:xfrm>
                <a:off x="0" y="2785"/>
                <a:ext cx="4800" cy="1142"/>
                <a:chOff x="0" y="2804"/>
                <a:chExt cx="4800" cy="1142"/>
              </a:xfrm>
            </p:grpSpPr>
            <p:pic>
              <p:nvPicPr>
                <p:cNvPr id="24" name="Picture 3"/>
                <p:cNvPicPr>
                  <a:picLocks noChangeAspect="1" noChangeArrowheads="1"/>
                </p:cNvPicPr>
                <p:nvPr/>
              </p:nvPicPr>
              <p:blipFill>
                <a:blip r:embed="rId3" cstate="print"/>
                <a:srcRect/>
                <a:stretch>
                  <a:fillRect/>
                </a:stretch>
              </p:blipFill>
              <p:spPr bwMode="auto">
                <a:xfrm>
                  <a:off x="0" y="2804"/>
                  <a:ext cx="4800" cy="1142"/>
                </a:xfrm>
                <a:prstGeom prst="rect">
                  <a:avLst/>
                </a:prstGeom>
                <a:solidFill>
                  <a:srgbClr val="FFFF99"/>
                </a:solidFill>
                <a:ln w="9525">
                  <a:noFill/>
                  <a:miter lim="800000"/>
                  <a:headEnd/>
                  <a:tailEnd/>
                </a:ln>
              </p:spPr>
            </p:pic>
            <p:sp>
              <p:nvSpPr>
                <p:cNvPr id="25" name="Text Box 18"/>
                <p:cNvSpPr txBox="1">
                  <a:spLocks noChangeArrowheads="1"/>
                </p:cNvSpPr>
                <p:nvPr/>
              </p:nvSpPr>
              <p:spPr bwMode="auto">
                <a:xfrm>
                  <a:off x="1678" y="3082"/>
                  <a:ext cx="2258" cy="213"/>
                </a:xfrm>
                <a:prstGeom prst="rect">
                  <a:avLst/>
                </a:prstGeom>
                <a:solidFill>
                  <a:srgbClr val="FFFFFF"/>
                </a:solidFill>
                <a:ln w="9525">
                  <a:noFill/>
                  <a:miter lim="800000"/>
                  <a:headEnd/>
                  <a:tailEnd/>
                </a:ln>
              </p:spPr>
              <p:txBody>
                <a:bodyPr wrap="none">
                  <a:spAutoFit/>
                </a:bodyPr>
                <a:lstStyle/>
                <a:p>
                  <a:r>
                    <a:rPr lang="es-ES" sz="1600" dirty="0" smtClean="0"/>
                    <a:t>la transferencia de carbono y energía</a:t>
                  </a:r>
                  <a:endParaRPr lang="es-ES" sz="1600" dirty="0"/>
                </a:p>
              </p:txBody>
            </p:sp>
          </p:grpSp>
          <p:sp>
            <p:nvSpPr>
              <p:cNvPr id="23" name="Rectangle 108"/>
              <p:cNvSpPr>
                <a:spLocks noChangeArrowheads="1"/>
              </p:cNvSpPr>
              <p:nvPr/>
            </p:nvSpPr>
            <p:spPr bwMode="auto">
              <a:xfrm>
                <a:off x="3867" y="2919"/>
                <a:ext cx="1893" cy="1008"/>
              </a:xfrm>
              <a:prstGeom prst="rect">
                <a:avLst/>
              </a:prstGeom>
              <a:solidFill>
                <a:srgbClr val="FFFF99"/>
              </a:solidFill>
              <a:ln w="12700">
                <a:solidFill>
                  <a:schemeClr val="tx1"/>
                </a:solidFill>
                <a:miter lim="800000"/>
                <a:headEnd/>
                <a:tailEnd/>
              </a:ln>
            </p:spPr>
            <p:txBody>
              <a:bodyPr anchor="ctr">
                <a:spAutoFit/>
              </a:bodyPr>
              <a:lstStyle/>
              <a:p>
                <a:pPr>
                  <a:buFontTx/>
                  <a:buChar char="•"/>
                </a:pPr>
                <a:r>
                  <a:rPr lang="es-ES" sz="1400" dirty="0" smtClean="0"/>
                  <a:t>El carbono es respirado por todos los organismos</a:t>
                </a:r>
              </a:p>
              <a:p>
                <a:pPr>
                  <a:buFontTx/>
                  <a:buChar char="•"/>
                </a:pPr>
                <a:endParaRPr lang="en-US" sz="1400" dirty="0"/>
              </a:p>
              <a:p>
                <a:r>
                  <a:rPr lang="es-ES" sz="1400" dirty="0" smtClean="0"/>
                  <a:t>Las cantidades de carbono y energía disponible determinar el tamaño y la actividad de la comunidad</a:t>
                </a:r>
                <a:endParaRPr lang="es-ES" sz="1400" dirty="0"/>
              </a:p>
            </p:txBody>
          </p:sp>
        </p:grpSp>
        <p:sp>
          <p:nvSpPr>
            <p:cNvPr id="21" name="TextBox 20"/>
            <p:cNvSpPr txBox="1"/>
            <p:nvPr/>
          </p:nvSpPr>
          <p:spPr>
            <a:xfrm>
              <a:off x="152400" y="5879068"/>
              <a:ext cx="1600200" cy="369332"/>
            </a:xfrm>
            <a:prstGeom prst="rect">
              <a:avLst/>
            </a:prstGeom>
            <a:solidFill>
              <a:schemeClr val="bg1"/>
            </a:solidFill>
          </p:spPr>
          <p:txBody>
            <a:bodyPr wrap="square" rtlCol="0">
              <a:spAutoFit/>
            </a:bodyPr>
            <a:lstStyle/>
            <a:p>
              <a:r>
                <a:rPr lang="en-US" dirty="0" smtClean="0"/>
                <a:t>      </a:t>
              </a:r>
              <a:r>
                <a:rPr lang="en-US" dirty="0" err="1" smtClean="0"/>
                <a:t>Recursos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09600" y="990600"/>
            <a:ext cx="7239000" cy="533400"/>
          </a:xfrm>
          <a:prstGeom prst="rect">
            <a:avLst/>
          </a:prstGeom>
          <a:noFill/>
          <a:ln w="9525">
            <a:noFill/>
            <a:miter lim="800000"/>
            <a:headEnd/>
            <a:tailEnd/>
          </a:ln>
        </p:spPr>
        <p:txBody>
          <a:bodyPr/>
          <a:lstStyle/>
          <a:p>
            <a:pPr algn="ctr"/>
            <a:r>
              <a:rPr lang="en-US" sz="2400" dirty="0" err="1" smtClean="0">
                <a:solidFill>
                  <a:schemeClr val="tx2"/>
                </a:solidFill>
              </a:rPr>
              <a:t>Sensibilidad</a:t>
            </a:r>
            <a:r>
              <a:rPr lang="en-US" sz="2400" dirty="0" smtClean="0">
                <a:solidFill>
                  <a:schemeClr val="tx2"/>
                </a:solidFill>
              </a:rPr>
              <a:t> de </a:t>
            </a:r>
            <a:r>
              <a:rPr lang="en-US" sz="2400" dirty="0" err="1" smtClean="0">
                <a:solidFill>
                  <a:schemeClr val="tx2"/>
                </a:solidFill>
              </a:rPr>
              <a:t>Nematodos</a:t>
            </a:r>
            <a:r>
              <a:rPr lang="en-US" sz="2400" dirty="0" smtClean="0">
                <a:solidFill>
                  <a:schemeClr val="tx2"/>
                </a:solidFill>
              </a:rPr>
              <a:t> a </a:t>
            </a:r>
            <a:r>
              <a:rPr lang="en-US" sz="2400" dirty="0" err="1" smtClean="0">
                <a:solidFill>
                  <a:schemeClr val="tx2"/>
                </a:solidFill>
              </a:rPr>
              <a:t>Fertilizante</a:t>
            </a:r>
            <a:r>
              <a:rPr lang="en-US" sz="2400" dirty="0" smtClean="0">
                <a:solidFill>
                  <a:schemeClr val="tx2"/>
                </a:solidFill>
              </a:rPr>
              <a:t> </a:t>
            </a:r>
            <a:r>
              <a:rPr lang="en-US" sz="2400" dirty="0" err="1" smtClean="0">
                <a:solidFill>
                  <a:schemeClr val="tx2"/>
                </a:solidFill>
              </a:rPr>
              <a:t>Minerale</a:t>
            </a:r>
            <a:endParaRPr lang="en-US" sz="2400" dirty="0">
              <a:solidFill>
                <a:schemeClr val="tx2"/>
              </a:solidFill>
            </a:endParaRPr>
          </a:p>
        </p:txBody>
      </p:sp>
      <p:grpSp>
        <p:nvGrpSpPr>
          <p:cNvPr id="2" name="Group 3"/>
          <p:cNvGrpSpPr>
            <a:grpSpLocks/>
          </p:cNvGrpSpPr>
          <p:nvPr/>
        </p:nvGrpSpPr>
        <p:grpSpPr bwMode="auto">
          <a:xfrm>
            <a:off x="609600" y="1600200"/>
            <a:ext cx="7239000" cy="4343400"/>
            <a:chOff x="384" y="1008"/>
            <a:chExt cx="4560" cy="2736"/>
          </a:xfrm>
        </p:grpSpPr>
        <p:sp>
          <p:nvSpPr>
            <p:cNvPr id="46084" name="Rectangle 4"/>
            <p:cNvSpPr>
              <a:spLocks noChangeArrowheads="1"/>
            </p:cNvSpPr>
            <p:nvPr/>
          </p:nvSpPr>
          <p:spPr bwMode="auto">
            <a:xfrm>
              <a:off x="384" y="1008"/>
              <a:ext cx="4560" cy="2736"/>
            </a:xfrm>
            <a:prstGeom prst="rect">
              <a:avLst/>
            </a:prstGeom>
            <a:solidFill>
              <a:schemeClr val="bg1"/>
            </a:solidFill>
            <a:ln w="28575">
              <a:solidFill>
                <a:schemeClr val="tx1"/>
              </a:solidFill>
              <a:miter lim="800000"/>
              <a:headEnd/>
              <a:tailEnd/>
            </a:ln>
          </p:spPr>
          <p:txBody>
            <a:bodyPr wrap="none" anchor="ctr"/>
            <a:lstStyle/>
            <a:p>
              <a:pPr algn="ctr"/>
              <a:endParaRPr lang="en-US" sz="2400"/>
            </a:p>
          </p:txBody>
        </p:sp>
        <p:sp>
          <p:nvSpPr>
            <p:cNvPr id="46085" name="AutoShape 5"/>
            <p:cNvSpPr>
              <a:spLocks noChangeAspect="1" noChangeArrowheads="1" noTextEdit="1"/>
            </p:cNvSpPr>
            <p:nvPr/>
          </p:nvSpPr>
          <p:spPr bwMode="auto">
            <a:xfrm>
              <a:off x="528" y="1104"/>
              <a:ext cx="4347" cy="2499"/>
            </a:xfrm>
            <a:prstGeom prst="rect">
              <a:avLst/>
            </a:prstGeom>
            <a:noFill/>
            <a:ln w="9525">
              <a:noFill/>
              <a:miter lim="800000"/>
              <a:headEnd/>
              <a:tailEnd/>
            </a:ln>
          </p:spPr>
          <p:txBody>
            <a:bodyPr/>
            <a:lstStyle/>
            <a:p>
              <a:endParaRPr lang="en-US"/>
            </a:p>
          </p:txBody>
        </p:sp>
        <p:sp>
          <p:nvSpPr>
            <p:cNvPr id="46086" name="Rectangle 6"/>
            <p:cNvSpPr>
              <a:spLocks noChangeArrowheads="1"/>
            </p:cNvSpPr>
            <p:nvPr/>
          </p:nvSpPr>
          <p:spPr bwMode="auto">
            <a:xfrm>
              <a:off x="528" y="1104"/>
              <a:ext cx="4347" cy="2499"/>
            </a:xfrm>
            <a:prstGeom prst="rect">
              <a:avLst/>
            </a:prstGeom>
            <a:solidFill>
              <a:srgbClr val="FFFFFF"/>
            </a:solidFill>
            <a:ln w="9525">
              <a:noFill/>
              <a:miter lim="800000"/>
              <a:headEnd/>
              <a:tailEnd/>
            </a:ln>
          </p:spPr>
          <p:txBody>
            <a:bodyPr/>
            <a:lstStyle/>
            <a:p>
              <a:endParaRPr lang="en-US"/>
            </a:p>
          </p:txBody>
        </p:sp>
        <p:sp>
          <p:nvSpPr>
            <p:cNvPr id="46087" name="Rectangle 7"/>
            <p:cNvSpPr>
              <a:spLocks noChangeArrowheads="1"/>
            </p:cNvSpPr>
            <p:nvPr/>
          </p:nvSpPr>
          <p:spPr bwMode="auto">
            <a:xfrm>
              <a:off x="1156" y="1404"/>
              <a:ext cx="2360" cy="1640"/>
            </a:xfrm>
            <a:prstGeom prst="rect">
              <a:avLst/>
            </a:prstGeom>
            <a:solidFill>
              <a:srgbClr val="FFFFFF"/>
            </a:solidFill>
            <a:ln w="1588">
              <a:solidFill>
                <a:srgbClr val="FFFFFF"/>
              </a:solidFill>
              <a:miter lim="800000"/>
              <a:headEnd/>
              <a:tailEnd/>
            </a:ln>
          </p:spPr>
          <p:txBody>
            <a:bodyPr/>
            <a:lstStyle/>
            <a:p>
              <a:endParaRPr lang="en-US"/>
            </a:p>
          </p:txBody>
        </p:sp>
        <p:sp>
          <p:nvSpPr>
            <p:cNvPr id="46088" name="Rectangle 8"/>
            <p:cNvSpPr>
              <a:spLocks noChangeArrowheads="1"/>
            </p:cNvSpPr>
            <p:nvPr/>
          </p:nvSpPr>
          <p:spPr bwMode="auto">
            <a:xfrm>
              <a:off x="1440" y="3408"/>
              <a:ext cx="1963" cy="233"/>
            </a:xfrm>
            <a:prstGeom prst="rect">
              <a:avLst/>
            </a:prstGeom>
            <a:noFill/>
            <a:ln w="9525">
              <a:noFill/>
              <a:miter lim="800000"/>
              <a:headEnd/>
              <a:tailEnd/>
            </a:ln>
          </p:spPr>
          <p:txBody>
            <a:bodyPr wrap="none" lIns="0" tIns="0" rIns="0" bIns="0">
              <a:spAutoFit/>
            </a:bodyPr>
            <a:lstStyle/>
            <a:p>
              <a:r>
                <a:rPr lang="en-US" sz="2400" dirty="0" err="1" smtClean="0">
                  <a:solidFill>
                    <a:srgbClr val="000000"/>
                  </a:solidFill>
                </a:rPr>
                <a:t>Concentración</a:t>
              </a:r>
              <a:r>
                <a:rPr lang="en-US" sz="2400" dirty="0" smtClean="0">
                  <a:solidFill>
                    <a:srgbClr val="000000"/>
                  </a:solidFill>
                </a:rPr>
                <a:t> </a:t>
              </a:r>
              <a:r>
                <a:rPr lang="en-US" sz="2400" dirty="0">
                  <a:solidFill>
                    <a:srgbClr val="000000"/>
                  </a:solidFill>
                </a:rPr>
                <a:t>(</a:t>
              </a:r>
              <a:r>
                <a:rPr lang="en-US" sz="2400" dirty="0" err="1">
                  <a:solidFill>
                    <a:srgbClr val="000000"/>
                  </a:solidFill>
                </a:rPr>
                <a:t>mM</a:t>
              </a:r>
              <a:r>
                <a:rPr lang="en-US" sz="2400" dirty="0">
                  <a:solidFill>
                    <a:srgbClr val="000000"/>
                  </a:solidFill>
                </a:rPr>
                <a:t>-N)</a:t>
              </a:r>
              <a:endParaRPr lang="en-US" sz="2400" dirty="0"/>
            </a:p>
          </p:txBody>
        </p:sp>
        <p:sp>
          <p:nvSpPr>
            <p:cNvPr id="46089" name="Line 9"/>
            <p:cNvSpPr>
              <a:spLocks noChangeShapeType="1"/>
            </p:cNvSpPr>
            <p:nvPr/>
          </p:nvSpPr>
          <p:spPr bwMode="auto">
            <a:xfrm>
              <a:off x="1152" y="3024"/>
              <a:ext cx="142" cy="40"/>
            </a:xfrm>
            <a:prstGeom prst="line">
              <a:avLst/>
            </a:prstGeom>
            <a:noFill/>
            <a:ln w="23813">
              <a:solidFill>
                <a:srgbClr val="000000"/>
              </a:solidFill>
              <a:round/>
              <a:headEnd/>
              <a:tailEnd/>
            </a:ln>
          </p:spPr>
          <p:txBody>
            <a:bodyPr/>
            <a:lstStyle/>
            <a:p>
              <a:endParaRPr lang="en-US"/>
            </a:p>
          </p:txBody>
        </p:sp>
        <p:sp>
          <p:nvSpPr>
            <p:cNvPr id="46090" name="Line 10"/>
            <p:cNvSpPr>
              <a:spLocks noChangeShapeType="1"/>
            </p:cNvSpPr>
            <p:nvPr/>
          </p:nvSpPr>
          <p:spPr bwMode="auto">
            <a:xfrm>
              <a:off x="1337" y="3044"/>
              <a:ext cx="2179" cy="1"/>
            </a:xfrm>
            <a:prstGeom prst="line">
              <a:avLst/>
            </a:prstGeom>
            <a:noFill/>
            <a:ln w="23813">
              <a:solidFill>
                <a:srgbClr val="000000"/>
              </a:solidFill>
              <a:round/>
              <a:headEnd/>
              <a:tailEnd/>
            </a:ln>
          </p:spPr>
          <p:txBody>
            <a:bodyPr/>
            <a:lstStyle/>
            <a:p>
              <a:endParaRPr lang="en-US"/>
            </a:p>
          </p:txBody>
        </p:sp>
        <p:sp>
          <p:nvSpPr>
            <p:cNvPr id="46091" name="Line 11"/>
            <p:cNvSpPr>
              <a:spLocks noChangeShapeType="1"/>
            </p:cNvSpPr>
            <p:nvPr/>
          </p:nvSpPr>
          <p:spPr bwMode="auto">
            <a:xfrm flipV="1">
              <a:off x="1277" y="3030"/>
              <a:ext cx="29" cy="29"/>
            </a:xfrm>
            <a:prstGeom prst="line">
              <a:avLst/>
            </a:prstGeom>
            <a:noFill/>
            <a:ln w="23813">
              <a:solidFill>
                <a:srgbClr val="000000"/>
              </a:solidFill>
              <a:round/>
              <a:headEnd/>
              <a:tailEnd/>
            </a:ln>
          </p:spPr>
          <p:txBody>
            <a:bodyPr/>
            <a:lstStyle/>
            <a:p>
              <a:endParaRPr lang="en-US"/>
            </a:p>
          </p:txBody>
        </p:sp>
        <p:sp>
          <p:nvSpPr>
            <p:cNvPr id="46092" name="Line 12"/>
            <p:cNvSpPr>
              <a:spLocks noChangeShapeType="1"/>
            </p:cNvSpPr>
            <p:nvPr/>
          </p:nvSpPr>
          <p:spPr bwMode="auto">
            <a:xfrm flipV="1">
              <a:off x="1323" y="3030"/>
              <a:ext cx="29" cy="29"/>
            </a:xfrm>
            <a:prstGeom prst="line">
              <a:avLst/>
            </a:prstGeom>
            <a:noFill/>
            <a:ln w="23813">
              <a:solidFill>
                <a:srgbClr val="000000"/>
              </a:solidFill>
              <a:round/>
              <a:headEnd/>
              <a:tailEnd/>
            </a:ln>
          </p:spPr>
          <p:txBody>
            <a:bodyPr/>
            <a:lstStyle/>
            <a:p>
              <a:endParaRPr lang="en-US"/>
            </a:p>
          </p:txBody>
        </p:sp>
        <p:sp>
          <p:nvSpPr>
            <p:cNvPr id="46093" name="Line 13"/>
            <p:cNvSpPr>
              <a:spLocks noChangeShapeType="1"/>
            </p:cNvSpPr>
            <p:nvPr/>
          </p:nvSpPr>
          <p:spPr bwMode="auto">
            <a:xfrm flipV="1">
              <a:off x="1248" y="3066"/>
              <a:ext cx="12" cy="6"/>
            </a:xfrm>
            <a:prstGeom prst="line">
              <a:avLst/>
            </a:prstGeom>
            <a:noFill/>
            <a:ln w="23813">
              <a:solidFill>
                <a:srgbClr val="000000"/>
              </a:solidFill>
              <a:round/>
              <a:headEnd/>
              <a:tailEnd/>
            </a:ln>
          </p:spPr>
          <p:txBody>
            <a:bodyPr/>
            <a:lstStyle/>
            <a:p>
              <a:endParaRPr lang="en-US"/>
            </a:p>
          </p:txBody>
        </p:sp>
        <p:sp>
          <p:nvSpPr>
            <p:cNvPr id="46094" name="Line 14"/>
            <p:cNvSpPr>
              <a:spLocks noChangeShapeType="1"/>
            </p:cNvSpPr>
            <p:nvPr/>
          </p:nvSpPr>
          <p:spPr bwMode="auto">
            <a:xfrm flipV="1">
              <a:off x="2322" y="3044"/>
              <a:ext cx="1" cy="50"/>
            </a:xfrm>
            <a:prstGeom prst="line">
              <a:avLst/>
            </a:prstGeom>
            <a:noFill/>
            <a:ln w="23813">
              <a:solidFill>
                <a:srgbClr val="000000"/>
              </a:solidFill>
              <a:round/>
              <a:headEnd/>
              <a:tailEnd/>
            </a:ln>
          </p:spPr>
          <p:txBody>
            <a:bodyPr/>
            <a:lstStyle/>
            <a:p>
              <a:endParaRPr lang="en-US"/>
            </a:p>
          </p:txBody>
        </p:sp>
        <p:sp>
          <p:nvSpPr>
            <p:cNvPr id="46095" name="Line 15"/>
            <p:cNvSpPr>
              <a:spLocks noChangeShapeType="1"/>
            </p:cNvSpPr>
            <p:nvPr/>
          </p:nvSpPr>
          <p:spPr bwMode="auto">
            <a:xfrm flipV="1">
              <a:off x="3337" y="3044"/>
              <a:ext cx="1" cy="50"/>
            </a:xfrm>
            <a:prstGeom prst="line">
              <a:avLst/>
            </a:prstGeom>
            <a:noFill/>
            <a:ln w="23813">
              <a:solidFill>
                <a:srgbClr val="000000"/>
              </a:solidFill>
              <a:round/>
              <a:headEnd/>
              <a:tailEnd/>
            </a:ln>
          </p:spPr>
          <p:txBody>
            <a:bodyPr/>
            <a:lstStyle/>
            <a:p>
              <a:endParaRPr lang="en-US"/>
            </a:p>
          </p:txBody>
        </p:sp>
        <p:sp>
          <p:nvSpPr>
            <p:cNvPr id="46096" name="Line 16"/>
            <p:cNvSpPr>
              <a:spLocks noChangeShapeType="1"/>
            </p:cNvSpPr>
            <p:nvPr/>
          </p:nvSpPr>
          <p:spPr bwMode="auto">
            <a:xfrm flipV="1">
              <a:off x="1156" y="3044"/>
              <a:ext cx="1" cy="25"/>
            </a:xfrm>
            <a:prstGeom prst="line">
              <a:avLst/>
            </a:prstGeom>
            <a:noFill/>
            <a:ln w="23813">
              <a:solidFill>
                <a:srgbClr val="000000"/>
              </a:solidFill>
              <a:round/>
              <a:headEnd/>
              <a:tailEnd/>
            </a:ln>
          </p:spPr>
          <p:txBody>
            <a:bodyPr/>
            <a:lstStyle/>
            <a:p>
              <a:endParaRPr lang="en-US"/>
            </a:p>
          </p:txBody>
        </p:sp>
        <p:sp>
          <p:nvSpPr>
            <p:cNvPr id="46097" name="Line 17"/>
            <p:cNvSpPr>
              <a:spLocks noChangeShapeType="1"/>
            </p:cNvSpPr>
            <p:nvPr/>
          </p:nvSpPr>
          <p:spPr bwMode="auto">
            <a:xfrm flipV="1">
              <a:off x="1613" y="3044"/>
              <a:ext cx="1" cy="25"/>
            </a:xfrm>
            <a:prstGeom prst="line">
              <a:avLst/>
            </a:prstGeom>
            <a:noFill/>
            <a:ln w="23813">
              <a:solidFill>
                <a:srgbClr val="000000"/>
              </a:solidFill>
              <a:round/>
              <a:headEnd/>
              <a:tailEnd/>
            </a:ln>
          </p:spPr>
          <p:txBody>
            <a:bodyPr/>
            <a:lstStyle/>
            <a:p>
              <a:endParaRPr lang="en-US"/>
            </a:p>
          </p:txBody>
        </p:sp>
        <p:sp>
          <p:nvSpPr>
            <p:cNvPr id="46098" name="Line 18"/>
            <p:cNvSpPr>
              <a:spLocks noChangeShapeType="1"/>
            </p:cNvSpPr>
            <p:nvPr/>
          </p:nvSpPr>
          <p:spPr bwMode="auto">
            <a:xfrm flipV="1">
              <a:off x="1791" y="3044"/>
              <a:ext cx="1" cy="25"/>
            </a:xfrm>
            <a:prstGeom prst="line">
              <a:avLst/>
            </a:prstGeom>
            <a:noFill/>
            <a:ln w="23813">
              <a:solidFill>
                <a:srgbClr val="000000"/>
              </a:solidFill>
              <a:round/>
              <a:headEnd/>
              <a:tailEnd/>
            </a:ln>
          </p:spPr>
          <p:txBody>
            <a:bodyPr/>
            <a:lstStyle/>
            <a:p>
              <a:endParaRPr lang="en-US"/>
            </a:p>
          </p:txBody>
        </p:sp>
        <p:sp>
          <p:nvSpPr>
            <p:cNvPr id="46099" name="Line 19"/>
            <p:cNvSpPr>
              <a:spLocks noChangeShapeType="1"/>
            </p:cNvSpPr>
            <p:nvPr/>
          </p:nvSpPr>
          <p:spPr bwMode="auto">
            <a:xfrm flipV="1">
              <a:off x="1918" y="3044"/>
              <a:ext cx="1" cy="25"/>
            </a:xfrm>
            <a:prstGeom prst="line">
              <a:avLst/>
            </a:prstGeom>
            <a:noFill/>
            <a:ln w="23813">
              <a:solidFill>
                <a:srgbClr val="000000"/>
              </a:solidFill>
              <a:round/>
              <a:headEnd/>
              <a:tailEnd/>
            </a:ln>
          </p:spPr>
          <p:txBody>
            <a:bodyPr/>
            <a:lstStyle/>
            <a:p>
              <a:endParaRPr lang="en-US"/>
            </a:p>
          </p:txBody>
        </p:sp>
        <p:sp>
          <p:nvSpPr>
            <p:cNvPr id="46100" name="Line 20"/>
            <p:cNvSpPr>
              <a:spLocks noChangeShapeType="1"/>
            </p:cNvSpPr>
            <p:nvPr/>
          </p:nvSpPr>
          <p:spPr bwMode="auto">
            <a:xfrm flipV="1">
              <a:off x="2016" y="3044"/>
              <a:ext cx="1" cy="25"/>
            </a:xfrm>
            <a:prstGeom prst="line">
              <a:avLst/>
            </a:prstGeom>
            <a:noFill/>
            <a:ln w="23813">
              <a:solidFill>
                <a:srgbClr val="000000"/>
              </a:solidFill>
              <a:round/>
              <a:headEnd/>
              <a:tailEnd/>
            </a:ln>
          </p:spPr>
          <p:txBody>
            <a:bodyPr/>
            <a:lstStyle/>
            <a:p>
              <a:endParaRPr lang="en-US"/>
            </a:p>
          </p:txBody>
        </p:sp>
        <p:sp>
          <p:nvSpPr>
            <p:cNvPr id="46101" name="Line 21"/>
            <p:cNvSpPr>
              <a:spLocks noChangeShapeType="1"/>
            </p:cNvSpPr>
            <p:nvPr/>
          </p:nvSpPr>
          <p:spPr bwMode="auto">
            <a:xfrm flipV="1">
              <a:off x="2097" y="3044"/>
              <a:ext cx="1" cy="25"/>
            </a:xfrm>
            <a:prstGeom prst="line">
              <a:avLst/>
            </a:prstGeom>
            <a:noFill/>
            <a:ln w="23813">
              <a:solidFill>
                <a:srgbClr val="000000"/>
              </a:solidFill>
              <a:round/>
              <a:headEnd/>
              <a:tailEnd/>
            </a:ln>
          </p:spPr>
          <p:txBody>
            <a:bodyPr/>
            <a:lstStyle/>
            <a:p>
              <a:endParaRPr lang="en-US"/>
            </a:p>
          </p:txBody>
        </p:sp>
        <p:sp>
          <p:nvSpPr>
            <p:cNvPr id="46102" name="Line 22"/>
            <p:cNvSpPr>
              <a:spLocks noChangeShapeType="1"/>
            </p:cNvSpPr>
            <p:nvPr/>
          </p:nvSpPr>
          <p:spPr bwMode="auto">
            <a:xfrm flipV="1">
              <a:off x="2165" y="3044"/>
              <a:ext cx="1" cy="25"/>
            </a:xfrm>
            <a:prstGeom prst="line">
              <a:avLst/>
            </a:prstGeom>
            <a:noFill/>
            <a:ln w="23813">
              <a:solidFill>
                <a:srgbClr val="000000"/>
              </a:solidFill>
              <a:round/>
              <a:headEnd/>
              <a:tailEnd/>
            </a:ln>
          </p:spPr>
          <p:txBody>
            <a:bodyPr/>
            <a:lstStyle/>
            <a:p>
              <a:endParaRPr lang="en-US"/>
            </a:p>
          </p:txBody>
        </p:sp>
        <p:sp>
          <p:nvSpPr>
            <p:cNvPr id="46103" name="Line 23"/>
            <p:cNvSpPr>
              <a:spLocks noChangeShapeType="1"/>
            </p:cNvSpPr>
            <p:nvPr/>
          </p:nvSpPr>
          <p:spPr bwMode="auto">
            <a:xfrm flipV="1">
              <a:off x="2224" y="3044"/>
              <a:ext cx="1" cy="25"/>
            </a:xfrm>
            <a:prstGeom prst="line">
              <a:avLst/>
            </a:prstGeom>
            <a:noFill/>
            <a:ln w="23813">
              <a:solidFill>
                <a:srgbClr val="000000"/>
              </a:solidFill>
              <a:round/>
              <a:headEnd/>
              <a:tailEnd/>
            </a:ln>
          </p:spPr>
          <p:txBody>
            <a:bodyPr/>
            <a:lstStyle/>
            <a:p>
              <a:endParaRPr lang="en-US"/>
            </a:p>
          </p:txBody>
        </p:sp>
        <p:sp>
          <p:nvSpPr>
            <p:cNvPr id="46104" name="Line 24"/>
            <p:cNvSpPr>
              <a:spLocks noChangeShapeType="1"/>
            </p:cNvSpPr>
            <p:nvPr/>
          </p:nvSpPr>
          <p:spPr bwMode="auto">
            <a:xfrm flipV="1">
              <a:off x="2276" y="3044"/>
              <a:ext cx="1" cy="25"/>
            </a:xfrm>
            <a:prstGeom prst="line">
              <a:avLst/>
            </a:prstGeom>
            <a:noFill/>
            <a:ln w="23813">
              <a:solidFill>
                <a:srgbClr val="000000"/>
              </a:solidFill>
              <a:round/>
              <a:headEnd/>
              <a:tailEnd/>
            </a:ln>
          </p:spPr>
          <p:txBody>
            <a:bodyPr/>
            <a:lstStyle/>
            <a:p>
              <a:endParaRPr lang="en-US"/>
            </a:p>
          </p:txBody>
        </p:sp>
        <p:sp>
          <p:nvSpPr>
            <p:cNvPr id="46105" name="Line 25"/>
            <p:cNvSpPr>
              <a:spLocks noChangeShapeType="1"/>
            </p:cNvSpPr>
            <p:nvPr/>
          </p:nvSpPr>
          <p:spPr bwMode="auto">
            <a:xfrm flipV="1">
              <a:off x="2627" y="3044"/>
              <a:ext cx="1" cy="25"/>
            </a:xfrm>
            <a:prstGeom prst="line">
              <a:avLst/>
            </a:prstGeom>
            <a:noFill/>
            <a:ln w="23813">
              <a:solidFill>
                <a:srgbClr val="000000"/>
              </a:solidFill>
              <a:round/>
              <a:headEnd/>
              <a:tailEnd/>
            </a:ln>
          </p:spPr>
          <p:txBody>
            <a:bodyPr/>
            <a:lstStyle/>
            <a:p>
              <a:endParaRPr lang="en-US"/>
            </a:p>
          </p:txBody>
        </p:sp>
        <p:sp>
          <p:nvSpPr>
            <p:cNvPr id="46106" name="Line 26"/>
            <p:cNvSpPr>
              <a:spLocks noChangeShapeType="1"/>
            </p:cNvSpPr>
            <p:nvPr/>
          </p:nvSpPr>
          <p:spPr bwMode="auto">
            <a:xfrm flipV="1">
              <a:off x="2806" y="3044"/>
              <a:ext cx="1" cy="25"/>
            </a:xfrm>
            <a:prstGeom prst="line">
              <a:avLst/>
            </a:prstGeom>
            <a:noFill/>
            <a:ln w="23813">
              <a:solidFill>
                <a:srgbClr val="000000"/>
              </a:solidFill>
              <a:round/>
              <a:headEnd/>
              <a:tailEnd/>
            </a:ln>
          </p:spPr>
          <p:txBody>
            <a:bodyPr/>
            <a:lstStyle/>
            <a:p>
              <a:endParaRPr lang="en-US"/>
            </a:p>
          </p:txBody>
        </p:sp>
        <p:sp>
          <p:nvSpPr>
            <p:cNvPr id="46107" name="Line 27"/>
            <p:cNvSpPr>
              <a:spLocks noChangeShapeType="1"/>
            </p:cNvSpPr>
            <p:nvPr/>
          </p:nvSpPr>
          <p:spPr bwMode="auto">
            <a:xfrm flipV="1">
              <a:off x="2933" y="3044"/>
              <a:ext cx="1" cy="25"/>
            </a:xfrm>
            <a:prstGeom prst="line">
              <a:avLst/>
            </a:prstGeom>
            <a:noFill/>
            <a:ln w="23813">
              <a:solidFill>
                <a:srgbClr val="000000"/>
              </a:solidFill>
              <a:round/>
              <a:headEnd/>
              <a:tailEnd/>
            </a:ln>
          </p:spPr>
          <p:txBody>
            <a:bodyPr/>
            <a:lstStyle/>
            <a:p>
              <a:endParaRPr lang="en-US"/>
            </a:p>
          </p:txBody>
        </p:sp>
        <p:sp>
          <p:nvSpPr>
            <p:cNvPr id="46108" name="Line 28"/>
            <p:cNvSpPr>
              <a:spLocks noChangeShapeType="1"/>
            </p:cNvSpPr>
            <p:nvPr/>
          </p:nvSpPr>
          <p:spPr bwMode="auto">
            <a:xfrm flipV="1">
              <a:off x="3031" y="3044"/>
              <a:ext cx="1" cy="25"/>
            </a:xfrm>
            <a:prstGeom prst="line">
              <a:avLst/>
            </a:prstGeom>
            <a:noFill/>
            <a:ln w="23813">
              <a:solidFill>
                <a:srgbClr val="000000"/>
              </a:solidFill>
              <a:round/>
              <a:headEnd/>
              <a:tailEnd/>
            </a:ln>
          </p:spPr>
          <p:txBody>
            <a:bodyPr/>
            <a:lstStyle/>
            <a:p>
              <a:endParaRPr lang="en-US"/>
            </a:p>
          </p:txBody>
        </p:sp>
        <p:sp>
          <p:nvSpPr>
            <p:cNvPr id="46109" name="Line 29"/>
            <p:cNvSpPr>
              <a:spLocks noChangeShapeType="1"/>
            </p:cNvSpPr>
            <p:nvPr/>
          </p:nvSpPr>
          <p:spPr bwMode="auto">
            <a:xfrm flipV="1">
              <a:off x="3111" y="3044"/>
              <a:ext cx="1" cy="25"/>
            </a:xfrm>
            <a:prstGeom prst="line">
              <a:avLst/>
            </a:prstGeom>
            <a:noFill/>
            <a:ln w="23813">
              <a:solidFill>
                <a:srgbClr val="000000"/>
              </a:solidFill>
              <a:round/>
              <a:headEnd/>
              <a:tailEnd/>
            </a:ln>
          </p:spPr>
          <p:txBody>
            <a:bodyPr/>
            <a:lstStyle/>
            <a:p>
              <a:endParaRPr lang="en-US"/>
            </a:p>
          </p:txBody>
        </p:sp>
        <p:sp>
          <p:nvSpPr>
            <p:cNvPr id="46110" name="Line 30"/>
            <p:cNvSpPr>
              <a:spLocks noChangeShapeType="1"/>
            </p:cNvSpPr>
            <p:nvPr/>
          </p:nvSpPr>
          <p:spPr bwMode="auto">
            <a:xfrm flipV="1">
              <a:off x="3179" y="3044"/>
              <a:ext cx="1" cy="25"/>
            </a:xfrm>
            <a:prstGeom prst="line">
              <a:avLst/>
            </a:prstGeom>
            <a:noFill/>
            <a:ln w="23813">
              <a:solidFill>
                <a:srgbClr val="000000"/>
              </a:solidFill>
              <a:round/>
              <a:headEnd/>
              <a:tailEnd/>
            </a:ln>
          </p:spPr>
          <p:txBody>
            <a:bodyPr/>
            <a:lstStyle/>
            <a:p>
              <a:endParaRPr lang="en-US"/>
            </a:p>
          </p:txBody>
        </p:sp>
        <p:sp>
          <p:nvSpPr>
            <p:cNvPr id="46111" name="Line 31"/>
            <p:cNvSpPr>
              <a:spLocks noChangeShapeType="1"/>
            </p:cNvSpPr>
            <p:nvPr/>
          </p:nvSpPr>
          <p:spPr bwMode="auto">
            <a:xfrm flipV="1">
              <a:off x="3239" y="3044"/>
              <a:ext cx="1" cy="25"/>
            </a:xfrm>
            <a:prstGeom prst="line">
              <a:avLst/>
            </a:prstGeom>
            <a:noFill/>
            <a:ln w="23813">
              <a:solidFill>
                <a:srgbClr val="000000"/>
              </a:solidFill>
              <a:round/>
              <a:headEnd/>
              <a:tailEnd/>
            </a:ln>
          </p:spPr>
          <p:txBody>
            <a:bodyPr/>
            <a:lstStyle/>
            <a:p>
              <a:endParaRPr lang="en-US"/>
            </a:p>
          </p:txBody>
        </p:sp>
        <p:sp>
          <p:nvSpPr>
            <p:cNvPr id="46112" name="Line 32"/>
            <p:cNvSpPr>
              <a:spLocks noChangeShapeType="1"/>
            </p:cNvSpPr>
            <p:nvPr/>
          </p:nvSpPr>
          <p:spPr bwMode="auto">
            <a:xfrm flipV="1">
              <a:off x="3290" y="3044"/>
              <a:ext cx="1" cy="25"/>
            </a:xfrm>
            <a:prstGeom prst="line">
              <a:avLst/>
            </a:prstGeom>
            <a:noFill/>
            <a:ln w="23813">
              <a:solidFill>
                <a:srgbClr val="000000"/>
              </a:solidFill>
              <a:round/>
              <a:headEnd/>
              <a:tailEnd/>
            </a:ln>
          </p:spPr>
          <p:txBody>
            <a:bodyPr/>
            <a:lstStyle/>
            <a:p>
              <a:endParaRPr lang="en-US"/>
            </a:p>
          </p:txBody>
        </p:sp>
        <p:sp>
          <p:nvSpPr>
            <p:cNvPr id="46113" name="Rectangle 33"/>
            <p:cNvSpPr>
              <a:spLocks noChangeArrowheads="1"/>
            </p:cNvSpPr>
            <p:nvPr/>
          </p:nvSpPr>
          <p:spPr bwMode="auto">
            <a:xfrm>
              <a:off x="1219" y="3158"/>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0</a:t>
              </a:r>
              <a:endParaRPr lang="en-US" sz="2400"/>
            </a:p>
          </p:txBody>
        </p:sp>
        <p:sp>
          <p:nvSpPr>
            <p:cNvPr id="46114" name="Rectangle 34"/>
            <p:cNvSpPr>
              <a:spLocks noChangeArrowheads="1"/>
            </p:cNvSpPr>
            <p:nvPr/>
          </p:nvSpPr>
          <p:spPr bwMode="auto">
            <a:xfrm>
              <a:off x="2234" y="3158"/>
              <a:ext cx="222" cy="192"/>
            </a:xfrm>
            <a:prstGeom prst="rect">
              <a:avLst/>
            </a:prstGeom>
            <a:noFill/>
            <a:ln w="9525">
              <a:noFill/>
              <a:miter lim="800000"/>
              <a:headEnd/>
              <a:tailEnd/>
            </a:ln>
          </p:spPr>
          <p:txBody>
            <a:bodyPr wrap="none" lIns="0" tIns="0" rIns="0" bIns="0">
              <a:spAutoFit/>
            </a:bodyPr>
            <a:lstStyle/>
            <a:p>
              <a:r>
                <a:rPr lang="en-US" sz="2000">
                  <a:solidFill>
                    <a:srgbClr val="000000"/>
                  </a:solidFill>
                </a:rPr>
                <a:t>0.1</a:t>
              </a:r>
              <a:endParaRPr lang="en-US" sz="2400"/>
            </a:p>
          </p:txBody>
        </p:sp>
        <p:sp>
          <p:nvSpPr>
            <p:cNvPr id="46115" name="Rectangle 35"/>
            <p:cNvSpPr>
              <a:spLocks noChangeArrowheads="1"/>
            </p:cNvSpPr>
            <p:nvPr/>
          </p:nvSpPr>
          <p:spPr bwMode="auto">
            <a:xfrm>
              <a:off x="3301" y="3158"/>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400"/>
            </a:p>
          </p:txBody>
        </p:sp>
        <p:sp>
          <p:nvSpPr>
            <p:cNvPr id="46116" name="Line 36"/>
            <p:cNvSpPr>
              <a:spLocks noChangeShapeType="1"/>
            </p:cNvSpPr>
            <p:nvPr/>
          </p:nvSpPr>
          <p:spPr bwMode="auto">
            <a:xfrm>
              <a:off x="1156" y="1404"/>
              <a:ext cx="135" cy="1"/>
            </a:xfrm>
            <a:prstGeom prst="line">
              <a:avLst/>
            </a:prstGeom>
            <a:noFill/>
            <a:ln w="23813">
              <a:solidFill>
                <a:srgbClr val="000000"/>
              </a:solidFill>
              <a:round/>
              <a:headEnd/>
              <a:tailEnd/>
            </a:ln>
          </p:spPr>
          <p:txBody>
            <a:bodyPr/>
            <a:lstStyle/>
            <a:p>
              <a:endParaRPr lang="en-US"/>
            </a:p>
          </p:txBody>
        </p:sp>
        <p:sp>
          <p:nvSpPr>
            <p:cNvPr id="46117" name="Line 37"/>
            <p:cNvSpPr>
              <a:spLocks noChangeShapeType="1"/>
            </p:cNvSpPr>
            <p:nvPr/>
          </p:nvSpPr>
          <p:spPr bwMode="auto">
            <a:xfrm>
              <a:off x="1337" y="1404"/>
              <a:ext cx="2179" cy="1"/>
            </a:xfrm>
            <a:prstGeom prst="line">
              <a:avLst/>
            </a:prstGeom>
            <a:noFill/>
            <a:ln w="23813">
              <a:solidFill>
                <a:srgbClr val="000000"/>
              </a:solidFill>
              <a:round/>
              <a:headEnd/>
              <a:tailEnd/>
            </a:ln>
          </p:spPr>
          <p:txBody>
            <a:bodyPr/>
            <a:lstStyle/>
            <a:p>
              <a:endParaRPr lang="en-US"/>
            </a:p>
          </p:txBody>
        </p:sp>
        <p:sp>
          <p:nvSpPr>
            <p:cNvPr id="46118" name="Line 38"/>
            <p:cNvSpPr>
              <a:spLocks noChangeShapeType="1"/>
            </p:cNvSpPr>
            <p:nvPr/>
          </p:nvSpPr>
          <p:spPr bwMode="auto">
            <a:xfrm flipV="1">
              <a:off x="1277" y="1389"/>
              <a:ext cx="29" cy="29"/>
            </a:xfrm>
            <a:prstGeom prst="line">
              <a:avLst/>
            </a:prstGeom>
            <a:noFill/>
            <a:ln w="23813">
              <a:solidFill>
                <a:srgbClr val="000000"/>
              </a:solidFill>
              <a:round/>
              <a:headEnd/>
              <a:tailEnd/>
            </a:ln>
          </p:spPr>
          <p:txBody>
            <a:bodyPr/>
            <a:lstStyle/>
            <a:p>
              <a:endParaRPr lang="en-US"/>
            </a:p>
          </p:txBody>
        </p:sp>
        <p:sp>
          <p:nvSpPr>
            <p:cNvPr id="46119" name="Line 39"/>
            <p:cNvSpPr>
              <a:spLocks noChangeShapeType="1"/>
            </p:cNvSpPr>
            <p:nvPr/>
          </p:nvSpPr>
          <p:spPr bwMode="auto">
            <a:xfrm flipV="1">
              <a:off x="1323" y="1389"/>
              <a:ext cx="29" cy="29"/>
            </a:xfrm>
            <a:prstGeom prst="line">
              <a:avLst/>
            </a:prstGeom>
            <a:noFill/>
            <a:ln w="23813">
              <a:solidFill>
                <a:srgbClr val="000000"/>
              </a:solidFill>
              <a:round/>
              <a:headEnd/>
              <a:tailEnd/>
            </a:ln>
          </p:spPr>
          <p:txBody>
            <a:bodyPr/>
            <a:lstStyle/>
            <a:p>
              <a:endParaRPr lang="en-US"/>
            </a:p>
          </p:txBody>
        </p:sp>
        <p:sp>
          <p:nvSpPr>
            <p:cNvPr id="46120" name="Rectangle 40"/>
            <p:cNvSpPr>
              <a:spLocks noChangeArrowheads="1"/>
            </p:cNvSpPr>
            <p:nvPr/>
          </p:nvSpPr>
          <p:spPr bwMode="auto">
            <a:xfrm rot="16200000" flipH="1">
              <a:off x="34" y="2078"/>
              <a:ext cx="1312" cy="233"/>
            </a:xfrm>
            <a:prstGeom prst="rect">
              <a:avLst/>
            </a:prstGeom>
            <a:noFill/>
            <a:ln w="9525">
              <a:noFill/>
              <a:miter lim="800000"/>
              <a:headEnd/>
              <a:tailEnd/>
            </a:ln>
          </p:spPr>
          <p:txBody>
            <a:bodyPr wrap="none" lIns="0" tIns="0" rIns="0" bIns="0">
              <a:spAutoFit/>
            </a:bodyPr>
            <a:lstStyle/>
            <a:p>
              <a:r>
                <a:rPr lang="en-US" sz="2400" dirty="0" err="1" smtClean="0">
                  <a:solidFill>
                    <a:srgbClr val="000000"/>
                  </a:solidFill>
                </a:rPr>
                <a:t>Numeros</a:t>
              </a:r>
              <a:r>
                <a:rPr lang="en-US" sz="2400" dirty="0" smtClean="0">
                  <a:solidFill>
                    <a:srgbClr val="000000"/>
                  </a:solidFill>
                </a:rPr>
                <a:t> </a:t>
              </a:r>
              <a:r>
                <a:rPr lang="en-US" sz="2400" dirty="0" err="1" smtClean="0">
                  <a:solidFill>
                    <a:srgbClr val="000000"/>
                  </a:solidFill>
                </a:rPr>
                <a:t>Vivos</a:t>
              </a:r>
              <a:endParaRPr lang="en-US" sz="2400" dirty="0"/>
            </a:p>
          </p:txBody>
        </p:sp>
        <p:sp>
          <p:nvSpPr>
            <p:cNvPr id="46121" name="Line 41"/>
            <p:cNvSpPr>
              <a:spLocks noChangeShapeType="1"/>
            </p:cNvSpPr>
            <p:nvPr/>
          </p:nvSpPr>
          <p:spPr bwMode="auto">
            <a:xfrm flipV="1">
              <a:off x="1156" y="1404"/>
              <a:ext cx="1" cy="1640"/>
            </a:xfrm>
            <a:prstGeom prst="line">
              <a:avLst/>
            </a:prstGeom>
            <a:noFill/>
            <a:ln w="23813">
              <a:solidFill>
                <a:srgbClr val="000000"/>
              </a:solidFill>
              <a:round/>
              <a:headEnd/>
              <a:tailEnd/>
            </a:ln>
          </p:spPr>
          <p:txBody>
            <a:bodyPr/>
            <a:lstStyle/>
            <a:p>
              <a:endParaRPr lang="en-US"/>
            </a:p>
          </p:txBody>
        </p:sp>
        <p:sp>
          <p:nvSpPr>
            <p:cNvPr id="46122" name="Line 42"/>
            <p:cNvSpPr>
              <a:spLocks noChangeShapeType="1"/>
            </p:cNvSpPr>
            <p:nvPr/>
          </p:nvSpPr>
          <p:spPr bwMode="auto">
            <a:xfrm>
              <a:off x="1136" y="2984"/>
              <a:ext cx="16" cy="40"/>
            </a:xfrm>
            <a:prstGeom prst="line">
              <a:avLst/>
            </a:prstGeom>
            <a:noFill/>
            <a:ln w="23813">
              <a:solidFill>
                <a:srgbClr val="000000"/>
              </a:solidFill>
              <a:round/>
              <a:headEnd/>
              <a:tailEnd/>
            </a:ln>
          </p:spPr>
          <p:txBody>
            <a:bodyPr/>
            <a:lstStyle/>
            <a:p>
              <a:endParaRPr lang="en-US"/>
            </a:p>
          </p:txBody>
        </p:sp>
        <p:sp>
          <p:nvSpPr>
            <p:cNvPr id="46123" name="Line 43"/>
            <p:cNvSpPr>
              <a:spLocks noChangeShapeType="1"/>
            </p:cNvSpPr>
            <p:nvPr/>
          </p:nvSpPr>
          <p:spPr bwMode="auto">
            <a:xfrm>
              <a:off x="1133" y="2604"/>
              <a:ext cx="23" cy="1"/>
            </a:xfrm>
            <a:prstGeom prst="line">
              <a:avLst/>
            </a:prstGeom>
            <a:noFill/>
            <a:ln w="23813">
              <a:solidFill>
                <a:srgbClr val="000000"/>
              </a:solidFill>
              <a:round/>
              <a:headEnd/>
              <a:tailEnd/>
            </a:ln>
          </p:spPr>
          <p:txBody>
            <a:bodyPr/>
            <a:lstStyle/>
            <a:p>
              <a:endParaRPr lang="en-US"/>
            </a:p>
          </p:txBody>
        </p:sp>
        <p:sp>
          <p:nvSpPr>
            <p:cNvPr id="46124" name="Line 44"/>
            <p:cNvSpPr>
              <a:spLocks noChangeShapeType="1"/>
            </p:cNvSpPr>
            <p:nvPr/>
          </p:nvSpPr>
          <p:spPr bwMode="auto">
            <a:xfrm>
              <a:off x="1133" y="2204"/>
              <a:ext cx="23" cy="1"/>
            </a:xfrm>
            <a:prstGeom prst="line">
              <a:avLst/>
            </a:prstGeom>
            <a:noFill/>
            <a:ln w="23813">
              <a:solidFill>
                <a:srgbClr val="000000"/>
              </a:solidFill>
              <a:round/>
              <a:headEnd/>
              <a:tailEnd/>
            </a:ln>
          </p:spPr>
          <p:txBody>
            <a:bodyPr/>
            <a:lstStyle/>
            <a:p>
              <a:endParaRPr lang="en-US"/>
            </a:p>
          </p:txBody>
        </p:sp>
        <p:sp>
          <p:nvSpPr>
            <p:cNvPr id="46125" name="Line 45"/>
            <p:cNvSpPr>
              <a:spLocks noChangeShapeType="1"/>
            </p:cNvSpPr>
            <p:nvPr/>
          </p:nvSpPr>
          <p:spPr bwMode="auto">
            <a:xfrm>
              <a:off x="1133" y="1803"/>
              <a:ext cx="23" cy="1"/>
            </a:xfrm>
            <a:prstGeom prst="line">
              <a:avLst/>
            </a:prstGeom>
            <a:noFill/>
            <a:ln w="23813">
              <a:solidFill>
                <a:srgbClr val="000000"/>
              </a:solidFill>
              <a:round/>
              <a:headEnd/>
              <a:tailEnd/>
            </a:ln>
          </p:spPr>
          <p:txBody>
            <a:bodyPr/>
            <a:lstStyle/>
            <a:p>
              <a:endParaRPr lang="en-US"/>
            </a:p>
          </p:txBody>
        </p:sp>
        <p:sp>
          <p:nvSpPr>
            <p:cNvPr id="46126" name="Line 46"/>
            <p:cNvSpPr>
              <a:spLocks noChangeShapeType="1"/>
            </p:cNvSpPr>
            <p:nvPr/>
          </p:nvSpPr>
          <p:spPr bwMode="auto">
            <a:xfrm>
              <a:off x="1133" y="1404"/>
              <a:ext cx="23" cy="1"/>
            </a:xfrm>
            <a:prstGeom prst="line">
              <a:avLst/>
            </a:prstGeom>
            <a:noFill/>
            <a:ln w="23813">
              <a:solidFill>
                <a:srgbClr val="000000"/>
              </a:solidFill>
              <a:round/>
              <a:headEnd/>
              <a:tailEnd/>
            </a:ln>
          </p:spPr>
          <p:txBody>
            <a:bodyPr/>
            <a:lstStyle/>
            <a:p>
              <a:endParaRPr lang="en-US"/>
            </a:p>
          </p:txBody>
        </p:sp>
        <p:sp>
          <p:nvSpPr>
            <p:cNvPr id="46127" name="Rectangle 47"/>
            <p:cNvSpPr>
              <a:spLocks noChangeArrowheads="1"/>
            </p:cNvSpPr>
            <p:nvPr/>
          </p:nvSpPr>
          <p:spPr bwMode="auto">
            <a:xfrm>
              <a:off x="998" y="2931"/>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0</a:t>
              </a:r>
              <a:endParaRPr lang="en-US" sz="2400"/>
            </a:p>
          </p:txBody>
        </p:sp>
        <p:sp>
          <p:nvSpPr>
            <p:cNvPr id="46128" name="Rectangle 48"/>
            <p:cNvSpPr>
              <a:spLocks noChangeArrowheads="1"/>
            </p:cNvSpPr>
            <p:nvPr/>
          </p:nvSpPr>
          <p:spPr bwMode="auto">
            <a:xfrm>
              <a:off x="927" y="2530"/>
              <a:ext cx="178" cy="192"/>
            </a:xfrm>
            <a:prstGeom prst="rect">
              <a:avLst/>
            </a:prstGeom>
            <a:noFill/>
            <a:ln w="9525">
              <a:noFill/>
              <a:miter lim="800000"/>
              <a:headEnd/>
              <a:tailEnd/>
            </a:ln>
          </p:spPr>
          <p:txBody>
            <a:bodyPr wrap="none" lIns="0" tIns="0" rIns="0" bIns="0">
              <a:spAutoFit/>
            </a:bodyPr>
            <a:lstStyle/>
            <a:p>
              <a:r>
                <a:rPr lang="en-US" sz="2000">
                  <a:solidFill>
                    <a:srgbClr val="000000"/>
                  </a:solidFill>
                </a:rPr>
                <a:t>50</a:t>
              </a:r>
              <a:endParaRPr lang="en-US" sz="2400"/>
            </a:p>
          </p:txBody>
        </p:sp>
        <p:sp>
          <p:nvSpPr>
            <p:cNvPr id="46129" name="Rectangle 49"/>
            <p:cNvSpPr>
              <a:spLocks noChangeArrowheads="1"/>
            </p:cNvSpPr>
            <p:nvPr/>
          </p:nvSpPr>
          <p:spPr bwMode="auto">
            <a:xfrm>
              <a:off x="856" y="2131"/>
              <a:ext cx="267" cy="192"/>
            </a:xfrm>
            <a:prstGeom prst="rect">
              <a:avLst/>
            </a:prstGeom>
            <a:noFill/>
            <a:ln w="9525">
              <a:noFill/>
              <a:miter lim="800000"/>
              <a:headEnd/>
              <a:tailEnd/>
            </a:ln>
          </p:spPr>
          <p:txBody>
            <a:bodyPr wrap="none" lIns="0" tIns="0" rIns="0" bIns="0">
              <a:spAutoFit/>
            </a:bodyPr>
            <a:lstStyle/>
            <a:p>
              <a:r>
                <a:rPr lang="en-US" sz="2000">
                  <a:solidFill>
                    <a:srgbClr val="000000"/>
                  </a:solidFill>
                </a:rPr>
                <a:t>100</a:t>
              </a:r>
              <a:endParaRPr lang="en-US" sz="2400"/>
            </a:p>
          </p:txBody>
        </p:sp>
        <p:sp>
          <p:nvSpPr>
            <p:cNvPr id="46130" name="Rectangle 50"/>
            <p:cNvSpPr>
              <a:spLocks noChangeArrowheads="1"/>
            </p:cNvSpPr>
            <p:nvPr/>
          </p:nvSpPr>
          <p:spPr bwMode="auto">
            <a:xfrm>
              <a:off x="856" y="1730"/>
              <a:ext cx="267" cy="192"/>
            </a:xfrm>
            <a:prstGeom prst="rect">
              <a:avLst/>
            </a:prstGeom>
            <a:noFill/>
            <a:ln w="9525">
              <a:noFill/>
              <a:miter lim="800000"/>
              <a:headEnd/>
              <a:tailEnd/>
            </a:ln>
          </p:spPr>
          <p:txBody>
            <a:bodyPr wrap="none" lIns="0" tIns="0" rIns="0" bIns="0">
              <a:spAutoFit/>
            </a:bodyPr>
            <a:lstStyle/>
            <a:p>
              <a:r>
                <a:rPr lang="en-US" sz="2000">
                  <a:solidFill>
                    <a:srgbClr val="000000"/>
                  </a:solidFill>
                </a:rPr>
                <a:t>150</a:t>
              </a:r>
              <a:endParaRPr lang="en-US" sz="2400"/>
            </a:p>
          </p:txBody>
        </p:sp>
        <p:sp>
          <p:nvSpPr>
            <p:cNvPr id="46131" name="Rectangle 51"/>
            <p:cNvSpPr>
              <a:spLocks noChangeArrowheads="1"/>
            </p:cNvSpPr>
            <p:nvPr/>
          </p:nvSpPr>
          <p:spPr bwMode="auto">
            <a:xfrm>
              <a:off x="856" y="1330"/>
              <a:ext cx="267" cy="192"/>
            </a:xfrm>
            <a:prstGeom prst="rect">
              <a:avLst/>
            </a:prstGeom>
            <a:noFill/>
            <a:ln w="9525">
              <a:noFill/>
              <a:miter lim="800000"/>
              <a:headEnd/>
              <a:tailEnd/>
            </a:ln>
          </p:spPr>
          <p:txBody>
            <a:bodyPr wrap="none" lIns="0" tIns="0" rIns="0" bIns="0">
              <a:spAutoFit/>
            </a:bodyPr>
            <a:lstStyle/>
            <a:p>
              <a:r>
                <a:rPr lang="en-US" sz="2000">
                  <a:solidFill>
                    <a:srgbClr val="000000"/>
                  </a:solidFill>
                </a:rPr>
                <a:t>200</a:t>
              </a:r>
              <a:endParaRPr lang="en-US" sz="2400"/>
            </a:p>
          </p:txBody>
        </p:sp>
        <p:sp>
          <p:nvSpPr>
            <p:cNvPr id="46132" name="Line 52"/>
            <p:cNvSpPr>
              <a:spLocks noChangeShapeType="1"/>
            </p:cNvSpPr>
            <p:nvPr/>
          </p:nvSpPr>
          <p:spPr bwMode="auto">
            <a:xfrm flipV="1">
              <a:off x="3516" y="1404"/>
              <a:ext cx="1" cy="1640"/>
            </a:xfrm>
            <a:prstGeom prst="line">
              <a:avLst/>
            </a:prstGeom>
            <a:noFill/>
            <a:ln w="23813">
              <a:solidFill>
                <a:srgbClr val="000000"/>
              </a:solidFill>
              <a:round/>
              <a:headEnd/>
              <a:tailEnd/>
            </a:ln>
          </p:spPr>
          <p:txBody>
            <a:bodyPr/>
            <a:lstStyle/>
            <a:p>
              <a:endParaRPr lang="en-US"/>
            </a:p>
          </p:txBody>
        </p:sp>
        <p:sp>
          <p:nvSpPr>
            <p:cNvPr id="46133" name="Line 53"/>
            <p:cNvSpPr>
              <a:spLocks noChangeShapeType="1"/>
            </p:cNvSpPr>
            <p:nvPr/>
          </p:nvSpPr>
          <p:spPr bwMode="auto">
            <a:xfrm flipV="1">
              <a:off x="1254" y="2190"/>
              <a:ext cx="37" cy="14"/>
            </a:xfrm>
            <a:prstGeom prst="line">
              <a:avLst/>
            </a:prstGeom>
            <a:noFill/>
            <a:ln w="23813">
              <a:solidFill>
                <a:srgbClr val="000000"/>
              </a:solidFill>
              <a:round/>
              <a:headEnd/>
              <a:tailEnd/>
            </a:ln>
          </p:spPr>
          <p:txBody>
            <a:bodyPr/>
            <a:lstStyle/>
            <a:p>
              <a:endParaRPr lang="en-US"/>
            </a:p>
          </p:txBody>
        </p:sp>
        <p:sp>
          <p:nvSpPr>
            <p:cNvPr id="46134" name="Freeform 54"/>
            <p:cNvSpPr>
              <a:spLocks/>
            </p:cNvSpPr>
            <p:nvPr/>
          </p:nvSpPr>
          <p:spPr bwMode="auto">
            <a:xfrm flipV="1">
              <a:off x="2016" y="1660"/>
              <a:ext cx="1321" cy="1017"/>
            </a:xfrm>
            <a:custGeom>
              <a:avLst/>
              <a:gdLst>
                <a:gd name="T0" fmla="*/ 0 w 2292"/>
                <a:gd name="T1" fmla="*/ 1 h 1765"/>
                <a:gd name="T2" fmla="*/ 1 w 2292"/>
                <a:gd name="T3" fmla="*/ 1 h 1765"/>
                <a:gd name="T4" fmla="*/ 1 w 2292"/>
                <a:gd name="T5" fmla="*/ 0 h 1765"/>
                <a:gd name="T6" fmla="*/ 1 w 2292"/>
                <a:gd name="T7" fmla="*/ 1 h 1765"/>
                <a:gd name="T8" fmla="*/ 0 60000 65536"/>
                <a:gd name="T9" fmla="*/ 0 60000 65536"/>
                <a:gd name="T10" fmla="*/ 0 60000 65536"/>
                <a:gd name="T11" fmla="*/ 0 60000 65536"/>
                <a:gd name="T12" fmla="*/ 0 w 2292"/>
                <a:gd name="T13" fmla="*/ 0 h 1765"/>
                <a:gd name="T14" fmla="*/ 2292 w 2292"/>
                <a:gd name="T15" fmla="*/ 1765 h 1765"/>
              </a:gdLst>
              <a:ahLst/>
              <a:cxnLst>
                <a:cxn ang="T8">
                  <a:pos x="T0" y="T1"/>
                </a:cxn>
                <a:cxn ang="T9">
                  <a:pos x="T2" y="T3"/>
                </a:cxn>
                <a:cxn ang="T10">
                  <a:pos x="T4" y="T5"/>
                </a:cxn>
                <a:cxn ang="T11">
                  <a:pos x="T6" y="T7"/>
                </a:cxn>
              </a:cxnLst>
              <a:rect l="T12" t="T13" r="T14" b="T15"/>
              <a:pathLst>
                <a:path w="2292" h="1765">
                  <a:moveTo>
                    <a:pt x="0" y="1765"/>
                  </a:moveTo>
                  <a:lnTo>
                    <a:pt x="531" y="618"/>
                  </a:lnTo>
                  <a:lnTo>
                    <a:pt x="1762" y="0"/>
                  </a:lnTo>
                  <a:lnTo>
                    <a:pt x="2292" y="9"/>
                  </a:lnTo>
                </a:path>
              </a:pathLst>
            </a:custGeom>
            <a:noFill/>
            <a:ln w="23813">
              <a:solidFill>
                <a:srgbClr val="000000"/>
              </a:solidFill>
              <a:round/>
              <a:headEnd/>
              <a:tailEnd/>
            </a:ln>
          </p:spPr>
          <p:txBody>
            <a:bodyPr/>
            <a:lstStyle/>
            <a:p>
              <a:endParaRPr lang="en-US"/>
            </a:p>
          </p:txBody>
        </p:sp>
        <p:sp>
          <p:nvSpPr>
            <p:cNvPr id="46135" name="Oval 55"/>
            <p:cNvSpPr>
              <a:spLocks noChangeArrowheads="1"/>
            </p:cNvSpPr>
            <p:nvPr/>
          </p:nvSpPr>
          <p:spPr bwMode="auto">
            <a:xfrm>
              <a:off x="1218" y="2166"/>
              <a:ext cx="74" cy="75"/>
            </a:xfrm>
            <a:prstGeom prst="ellipse">
              <a:avLst/>
            </a:prstGeom>
            <a:solidFill>
              <a:srgbClr val="FFFFFF"/>
            </a:solidFill>
            <a:ln w="23813">
              <a:solidFill>
                <a:srgbClr val="000000"/>
              </a:solidFill>
              <a:round/>
              <a:headEnd/>
              <a:tailEnd/>
            </a:ln>
          </p:spPr>
          <p:txBody>
            <a:bodyPr/>
            <a:lstStyle/>
            <a:p>
              <a:endParaRPr lang="en-US"/>
            </a:p>
          </p:txBody>
        </p:sp>
        <p:sp>
          <p:nvSpPr>
            <p:cNvPr id="46136" name="Line 56"/>
            <p:cNvSpPr>
              <a:spLocks noChangeShapeType="1"/>
            </p:cNvSpPr>
            <p:nvPr/>
          </p:nvSpPr>
          <p:spPr bwMode="auto">
            <a:xfrm>
              <a:off x="1993" y="2002"/>
              <a:ext cx="48" cy="1"/>
            </a:xfrm>
            <a:prstGeom prst="line">
              <a:avLst/>
            </a:prstGeom>
            <a:noFill/>
            <a:ln w="23813">
              <a:solidFill>
                <a:srgbClr val="000000"/>
              </a:solidFill>
              <a:round/>
              <a:headEnd/>
              <a:tailEnd/>
            </a:ln>
          </p:spPr>
          <p:txBody>
            <a:bodyPr/>
            <a:lstStyle/>
            <a:p>
              <a:endParaRPr lang="en-US"/>
            </a:p>
          </p:txBody>
        </p:sp>
        <p:sp>
          <p:nvSpPr>
            <p:cNvPr id="46137" name="Line 57"/>
            <p:cNvSpPr>
              <a:spLocks noChangeShapeType="1"/>
            </p:cNvSpPr>
            <p:nvPr/>
          </p:nvSpPr>
          <p:spPr bwMode="auto">
            <a:xfrm flipV="1">
              <a:off x="2322" y="2222"/>
              <a:ext cx="1" cy="99"/>
            </a:xfrm>
            <a:prstGeom prst="line">
              <a:avLst/>
            </a:prstGeom>
            <a:noFill/>
            <a:ln w="23813">
              <a:solidFill>
                <a:srgbClr val="000000"/>
              </a:solidFill>
              <a:round/>
              <a:headEnd/>
              <a:tailEnd/>
            </a:ln>
          </p:spPr>
          <p:txBody>
            <a:bodyPr/>
            <a:lstStyle/>
            <a:p>
              <a:endParaRPr lang="en-US"/>
            </a:p>
          </p:txBody>
        </p:sp>
        <p:sp>
          <p:nvSpPr>
            <p:cNvPr id="46138" name="Line 58"/>
            <p:cNvSpPr>
              <a:spLocks noChangeShapeType="1"/>
            </p:cNvSpPr>
            <p:nvPr/>
          </p:nvSpPr>
          <p:spPr bwMode="auto">
            <a:xfrm>
              <a:off x="2299" y="2222"/>
              <a:ext cx="47" cy="1"/>
            </a:xfrm>
            <a:prstGeom prst="line">
              <a:avLst/>
            </a:prstGeom>
            <a:noFill/>
            <a:ln w="23813">
              <a:solidFill>
                <a:srgbClr val="000000"/>
              </a:solidFill>
              <a:round/>
              <a:headEnd/>
              <a:tailEnd/>
            </a:ln>
          </p:spPr>
          <p:txBody>
            <a:bodyPr/>
            <a:lstStyle/>
            <a:p>
              <a:endParaRPr lang="en-US"/>
            </a:p>
          </p:txBody>
        </p:sp>
        <p:sp>
          <p:nvSpPr>
            <p:cNvPr id="46139" name="Line 59"/>
            <p:cNvSpPr>
              <a:spLocks noChangeShapeType="1"/>
            </p:cNvSpPr>
            <p:nvPr/>
          </p:nvSpPr>
          <p:spPr bwMode="auto">
            <a:xfrm>
              <a:off x="3031" y="2677"/>
              <a:ext cx="1" cy="110"/>
            </a:xfrm>
            <a:prstGeom prst="line">
              <a:avLst/>
            </a:prstGeom>
            <a:noFill/>
            <a:ln w="23813">
              <a:solidFill>
                <a:srgbClr val="000000"/>
              </a:solidFill>
              <a:round/>
              <a:headEnd/>
              <a:tailEnd/>
            </a:ln>
          </p:spPr>
          <p:txBody>
            <a:bodyPr/>
            <a:lstStyle/>
            <a:p>
              <a:endParaRPr lang="en-US"/>
            </a:p>
          </p:txBody>
        </p:sp>
        <p:sp>
          <p:nvSpPr>
            <p:cNvPr id="46140" name="Line 60"/>
            <p:cNvSpPr>
              <a:spLocks noChangeShapeType="1"/>
            </p:cNvSpPr>
            <p:nvPr/>
          </p:nvSpPr>
          <p:spPr bwMode="auto">
            <a:xfrm>
              <a:off x="3008" y="2787"/>
              <a:ext cx="47" cy="1"/>
            </a:xfrm>
            <a:prstGeom prst="line">
              <a:avLst/>
            </a:prstGeom>
            <a:noFill/>
            <a:ln w="23813">
              <a:solidFill>
                <a:srgbClr val="000000"/>
              </a:solidFill>
              <a:round/>
              <a:headEnd/>
              <a:tailEnd/>
            </a:ln>
          </p:spPr>
          <p:txBody>
            <a:bodyPr/>
            <a:lstStyle/>
            <a:p>
              <a:endParaRPr lang="en-US"/>
            </a:p>
          </p:txBody>
        </p:sp>
        <p:sp>
          <p:nvSpPr>
            <p:cNvPr id="46141" name="Line 61"/>
            <p:cNvSpPr>
              <a:spLocks noChangeShapeType="1"/>
            </p:cNvSpPr>
            <p:nvPr/>
          </p:nvSpPr>
          <p:spPr bwMode="auto">
            <a:xfrm>
              <a:off x="3337" y="2672"/>
              <a:ext cx="1" cy="154"/>
            </a:xfrm>
            <a:prstGeom prst="line">
              <a:avLst/>
            </a:prstGeom>
            <a:noFill/>
            <a:ln w="23813">
              <a:solidFill>
                <a:srgbClr val="000000"/>
              </a:solidFill>
              <a:round/>
              <a:headEnd/>
              <a:tailEnd/>
            </a:ln>
          </p:spPr>
          <p:txBody>
            <a:bodyPr/>
            <a:lstStyle/>
            <a:p>
              <a:endParaRPr lang="en-US"/>
            </a:p>
          </p:txBody>
        </p:sp>
        <p:sp>
          <p:nvSpPr>
            <p:cNvPr id="46142" name="Line 62"/>
            <p:cNvSpPr>
              <a:spLocks noChangeShapeType="1"/>
            </p:cNvSpPr>
            <p:nvPr/>
          </p:nvSpPr>
          <p:spPr bwMode="auto">
            <a:xfrm flipV="1">
              <a:off x="1254" y="2203"/>
              <a:ext cx="37" cy="1"/>
            </a:xfrm>
            <a:prstGeom prst="line">
              <a:avLst/>
            </a:prstGeom>
            <a:noFill/>
            <a:ln w="23813">
              <a:solidFill>
                <a:srgbClr val="000000"/>
              </a:solidFill>
              <a:round/>
              <a:headEnd/>
              <a:tailEnd/>
            </a:ln>
          </p:spPr>
          <p:txBody>
            <a:bodyPr/>
            <a:lstStyle/>
            <a:p>
              <a:endParaRPr lang="en-US"/>
            </a:p>
          </p:txBody>
        </p:sp>
        <p:sp>
          <p:nvSpPr>
            <p:cNvPr id="46143" name="Line 63"/>
            <p:cNvSpPr>
              <a:spLocks noChangeShapeType="1"/>
            </p:cNvSpPr>
            <p:nvPr/>
          </p:nvSpPr>
          <p:spPr bwMode="auto">
            <a:xfrm flipV="1">
              <a:off x="1337" y="2186"/>
              <a:ext cx="679" cy="17"/>
            </a:xfrm>
            <a:prstGeom prst="line">
              <a:avLst/>
            </a:prstGeom>
            <a:noFill/>
            <a:ln w="23813">
              <a:solidFill>
                <a:srgbClr val="000000"/>
              </a:solidFill>
              <a:round/>
              <a:headEnd/>
              <a:tailEnd/>
            </a:ln>
          </p:spPr>
          <p:txBody>
            <a:bodyPr/>
            <a:lstStyle/>
            <a:p>
              <a:endParaRPr lang="en-US"/>
            </a:p>
          </p:txBody>
        </p:sp>
        <p:sp>
          <p:nvSpPr>
            <p:cNvPr id="46144" name="Freeform 64"/>
            <p:cNvSpPr>
              <a:spLocks/>
            </p:cNvSpPr>
            <p:nvPr/>
          </p:nvSpPr>
          <p:spPr bwMode="auto">
            <a:xfrm flipV="1">
              <a:off x="2016" y="2186"/>
              <a:ext cx="1321" cy="692"/>
            </a:xfrm>
            <a:custGeom>
              <a:avLst/>
              <a:gdLst>
                <a:gd name="T0" fmla="*/ 0 w 2292"/>
                <a:gd name="T1" fmla="*/ 1 h 1201"/>
                <a:gd name="T2" fmla="*/ 1 w 2292"/>
                <a:gd name="T3" fmla="*/ 1 h 1201"/>
                <a:gd name="T4" fmla="*/ 1 w 2292"/>
                <a:gd name="T5" fmla="*/ 1 h 1201"/>
                <a:gd name="T6" fmla="*/ 1 w 2292"/>
                <a:gd name="T7" fmla="*/ 0 h 1201"/>
                <a:gd name="T8" fmla="*/ 0 60000 65536"/>
                <a:gd name="T9" fmla="*/ 0 60000 65536"/>
                <a:gd name="T10" fmla="*/ 0 60000 65536"/>
                <a:gd name="T11" fmla="*/ 0 60000 65536"/>
                <a:gd name="T12" fmla="*/ 0 w 2292"/>
                <a:gd name="T13" fmla="*/ 0 h 1201"/>
                <a:gd name="T14" fmla="*/ 2292 w 2292"/>
                <a:gd name="T15" fmla="*/ 1201 h 1201"/>
              </a:gdLst>
              <a:ahLst/>
              <a:cxnLst>
                <a:cxn ang="T8">
                  <a:pos x="T0" y="T1"/>
                </a:cxn>
                <a:cxn ang="T9">
                  <a:pos x="T2" y="T3"/>
                </a:cxn>
                <a:cxn ang="T10">
                  <a:pos x="T4" y="T5"/>
                </a:cxn>
                <a:cxn ang="T11">
                  <a:pos x="T6" y="T7"/>
                </a:cxn>
              </a:cxnLst>
              <a:rect l="T12" t="T13" r="T14" b="T15"/>
              <a:pathLst>
                <a:path w="2292" h="1201">
                  <a:moveTo>
                    <a:pt x="0" y="1201"/>
                  </a:moveTo>
                  <a:lnTo>
                    <a:pt x="531" y="1075"/>
                  </a:lnTo>
                  <a:lnTo>
                    <a:pt x="1762" y="302"/>
                  </a:lnTo>
                  <a:lnTo>
                    <a:pt x="2292" y="0"/>
                  </a:lnTo>
                </a:path>
              </a:pathLst>
            </a:custGeom>
            <a:noFill/>
            <a:ln w="23813">
              <a:solidFill>
                <a:srgbClr val="000000"/>
              </a:solidFill>
              <a:round/>
              <a:headEnd/>
              <a:tailEnd/>
            </a:ln>
          </p:spPr>
          <p:txBody>
            <a:bodyPr/>
            <a:lstStyle/>
            <a:p>
              <a:endParaRPr lang="en-US"/>
            </a:p>
          </p:txBody>
        </p:sp>
        <p:sp>
          <p:nvSpPr>
            <p:cNvPr id="46145" name="Oval 65"/>
            <p:cNvSpPr>
              <a:spLocks noChangeArrowheads="1"/>
            </p:cNvSpPr>
            <p:nvPr/>
          </p:nvSpPr>
          <p:spPr bwMode="auto">
            <a:xfrm>
              <a:off x="1218" y="2166"/>
              <a:ext cx="74" cy="75"/>
            </a:xfrm>
            <a:prstGeom prst="ellipse">
              <a:avLst/>
            </a:prstGeom>
            <a:solidFill>
              <a:srgbClr val="000000"/>
            </a:solidFill>
            <a:ln w="23813">
              <a:solidFill>
                <a:srgbClr val="000000"/>
              </a:solidFill>
              <a:round/>
              <a:headEnd/>
              <a:tailEnd/>
            </a:ln>
          </p:spPr>
          <p:txBody>
            <a:bodyPr/>
            <a:lstStyle/>
            <a:p>
              <a:endParaRPr lang="en-US"/>
            </a:p>
          </p:txBody>
        </p:sp>
        <p:sp>
          <p:nvSpPr>
            <p:cNvPr id="46146" name="Line 66"/>
            <p:cNvSpPr>
              <a:spLocks noChangeShapeType="1"/>
            </p:cNvSpPr>
            <p:nvPr/>
          </p:nvSpPr>
          <p:spPr bwMode="auto">
            <a:xfrm flipV="1">
              <a:off x="2016" y="2145"/>
              <a:ext cx="1" cy="41"/>
            </a:xfrm>
            <a:prstGeom prst="line">
              <a:avLst/>
            </a:prstGeom>
            <a:noFill/>
            <a:ln w="23813">
              <a:solidFill>
                <a:srgbClr val="000000"/>
              </a:solidFill>
              <a:round/>
              <a:headEnd/>
              <a:tailEnd/>
            </a:ln>
          </p:spPr>
          <p:txBody>
            <a:bodyPr/>
            <a:lstStyle/>
            <a:p>
              <a:endParaRPr lang="en-US"/>
            </a:p>
          </p:txBody>
        </p:sp>
        <p:sp>
          <p:nvSpPr>
            <p:cNvPr id="46147" name="Line 67"/>
            <p:cNvSpPr>
              <a:spLocks noChangeShapeType="1"/>
            </p:cNvSpPr>
            <p:nvPr/>
          </p:nvSpPr>
          <p:spPr bwMode="auto">
            <a:xfrm>
              <a:off x="1993" y="2145"/>
              <a:ext cx="48" cy="1"/>
            </a:xfrm>
            <a:prstGeom prst="line">
              <a:avLst/>
            </a:prstGeom>
            <a:noFill/>
            <a:ln w="23813">
              <a:solidFill>
                <a:srgbClr val="000000"/>
              </a:solidFill>
              <a:round/>
              <a:headEnd/>
              <a:tailEnd/>
            </a:ln>
          </p:spPr>
          <p:txBody>
            <a:bodyPr/>
            <a:lstStyle/>
            <a:p>
              <a:endParaRPr lang="en-US"/>
            </a:p>
          </p:txBody>
        </p:sp>
        <p:sp>
          <p:nvSpPr>
            <p:cNvPr id="46148" name="Line 68"/>
            <p:cNvSpPr>
              <a:spLocks noChangeShapeType="1"/>
            </p:cNvSpPr>
            <p:nvPr/>
          </p:nvSpPr>
          <p:spPr bwMode="auto">
            <a:xfrm>
              <a:off x="2016" y="2186"/>
              <a:ext cx="1" cy="42"/>
            </a:xfrm>
            <a:prstGeom prst="line">
              <a:avLst/>
            </a:prstGeom>
            <a:noFill/>
            <a:ln w="23813">
              <a:solidFill>
                <a:srgbClr val="000000"/>
              </a:solidFill>
              <a:round/>
              <a:headEnd/>
              <a:tailEnd/>
            </a:ln>
          </p:spPr>
          <p:txBody>
            <a:bodyPr/>
            <a:lstStyle/>
            <a:p>
              <a:endParaRPr lang="en-US"/>
            </a:p>
          </p:txBody>
        </p:sp>
        <p:sp>
          <p:nvSpPr>
            <p:cNvPr id="46149" name="Line 69"/>
            <p:cNvSpPr>
              <a:spLocks noChangeShapeType="1"/>
            </p:cNvSpPr>
            <p:nvPr/>
          </p:nvSpPr>
          <p:spPr bwMode="auto">
            <a:xfrm>
              <a:off x="1993" y="2228"/>
              <a:ext cx="48" cy="1"/>
            </a:xfrm>
            <a:prstGeom prst="line">
              <a:avLst/>
            </a:prstGeom>
            <a:noFill/>
            <a:ln w="23813">
              <a:solidFill>
                <a:srgbClr val="000000"/>
              </a:solidFill>
              <a:round/>
              <a:headEnd/>
              <a:tailEnd/>
            </a:ln>
          </p:spPr>
          <p:txBody>
            <a:bodyPr/>
            <a:lstStyle/>
            <a:p>
              <a:endParaRPr lang="en-US"/>
            </a:p>
          </p:txBody>
        </p:sp>
        <p:sp>
          <p:nvSpPr>
            <p:cNvPr id="46150" name="Oval 70"/>
            <p:cNvSpPr>
              <a:spLocks noChangeArrowheads="1"/>
            </p:cNvSpPr>
            <p:nvPr/>
          </p:nvSpPr>
          <p:spPr bwMode="auto">
            <a:xfrm>
              <a:off x="1980" y="2149"/>
              <a:ext cx="74" cy="74"/>
            </a:xfrm>
            <a:prstGeom prst="ellipse">
              <a:avLst/>
            </a:prstGeom>
            <a:solidFill>
              <a:srgbClr val="000000"/>
            </a:solidFill>
            <a:ln w="23813">
              <a:solidFill>
                <a:srgbClr val="000000"/>
              </a:solidFill>
              <a:round/>
              <a:headEnd/>
              <a:tailEnd/>
            </a:ln>
          </p:spPr>
          <p:txBody>
            <a:bodyPr/>
            <a:lstStyle/>
            <a:p>
              <a:endParaRPr lang="en-US"/>
            </a:p>
          </p:txBody>
        </p:sp>
        <p:sp>
          <p:nvSpPr>
            <p:cNvPr id="46151" name="Line 71"/>
            <p:cNvSpPr>
              <a:spLocks noChangeShapeType="1"/>
            </p:cNvSpPr>
            <p:nvPr/>
          </p:nvSpPr>
          <p:spPr bwMode="auto">
            <a:xfrm flipV="1">
              <a:off x="2322" y="2218"/>
              <a:ext cx="1" cy="41"/>
            </a:xfrm>
            <a:prstGeom prst="line">
              <a:avLst/>
            </a:prstGeom>
            <a:noFill/>
            <a:ln w="23813">
              <a:solidFill>
                <a:srgbClr val="000000"/>
              </a:solidFill>
              <a:round/>
              <a:headEnd/>
              <a:tailEnd/>
            </a:ln>
          </p:spPr>
          <p:txBody>
            <a:bodyPr/>
            <a:lstStyle/>
            <a:p>
              <a:endParaRPr lang="en-US"/>
            </a:p>
          </p:txBody>
        </p:sp>
        <p:sp>
          <p:nvSpPr>
            <p:cNvPr id="46152" name="Line 72"/>
            <p:cNvSpPr>
              <a:spLocks noChangeShapeType="1"/>
            </p:cNvSpPr>
            <p:nvPr/>
          </p:nvSpPr>
          <p:spPr bwMode="auto">
            <a:xfrm>
              <a:off x="2299" y="2218"/>
              <a:ext cx="47" cy="1"/>
            </a:xfrm>
            <a:prstGeom prst="line">
              <a:avLst/>
            </a:prstGeom>
            <a:noFill/>
            <a:ln w="23813">
              <a:solidFill>
                <a:srgbClr val="000000"/>
              </a:solidFill>
              <a:round/>
              <a:headEnd/>
              <a:tailEnd/>
            </a:ln>
          </p:spPr>
          <p:txBody>
            <a:bodyPr/>
            <a:lstStyle/>
            <a:p>
              <a:endParaRPr lang="en-US"/>
            </a:p>
          </p:txBody>
        </p:sp>
        <p:sp>
          <p:nvSpPr>
            <p:cNvPr id="46153" name="Line 73"/>
            <p:cNvSpPr>
              <a:spLocks noChangeShapeType="1"/>
            </p:cNvSpPr>
            <p:nvPr/>
          </p:nvSpPr>
          <p:spPr bwMode="auto">
            <a:xfrm>
              <a:off x="2322" y="2259"/>
              <a:ext cx="1" cy="42"/>
            </a:xfrm>
            <a:prstGeom prst="line">
              <a:avLst/>
            </a:prstGeom>
            <a:noFill/>
            <a:ln w="23813">
              <a:solidFill>
                <a:srgbClr val="000000"/>
              </a:solidFill>
              <a:round/>
              <a:headEnd/>
              <a:tailEnd/>
            </a:ln>
          </p:spPr>
          <p:txBody>
            <a:bodyPr/>
            <a:lstStyle/>
            <a:p>
              <a:endParaRPr lang="en-US"/>
            </a:p>
          </p:txBody>
        </p:sp>
        <p:sp>
          <p:nvSpPr>
            <p:cNvPr id="46154" name="Line 74"/>
            <p:cNvSpPr>
              <a:spLocks noChangeShapeType="1"/>
            </p:cNvSpPr>
            <p:nvPr/>
          </p:nvSpPr>
          <p:spPr bwMode="auto">
            <a:xfrm>
              <a:off x="2299" y="2301"/>
              <a:ext cx="47" cy="1"/>
            </a:xfrm>
            <a:prstGeom prst="line">
              <a:avLst/>
            </a:prstGeom>
            <a:noFill/>
            <a:ln w="23813">
              <a:solidFill>
                <a:srgbClr val="000000"/>
              </a:solidFill>
              <a:round/>
              <a:headEnd/>
              <a:tailEnd/>
            </a:ln>
          </p:spPr>
          <p:txBody>
            <a:bodyPr/>
            <a:lstStyle/>
            <a:p>
              <a:endParaRPr lang="en-US"/>
            </a:p>
          </p:txBody>
        </p:sp>
        <p:sp>
          <p:nvSpPr>
            <p:cNvPr id="46155" name="Oval 75"/>
            <p:cNvSpPr>
              <a:spLocks noChangeArrowheads="1"/>
            </p:cNvSpPr>
            <p:nvPr/>
          </p:nvSpPr>
          <p:spPr bwMode="auto">
            <a:xfrm>
              <a:off x="2285" y="2222"/>
              <a:ext cx="75" cy="74"/>
            </a:xfrm>
            <a:prstGeom prst="ellipse">
              <a:avLst/>
            </a:prstGeom>
            <a:solidFill>
              <a:srgbClr val="000000"/>
            </a:solidFill>
            <a:ln w="23813">
              <a:solidFill>
                <a:srgbClr val="000000"/>
              </a:solidFill>
              <a:round/>
              <a:headEnd/>
              <a:tailEnd/>
            </a:ln>
          </p:spPr>
          <p:txBody>
            <a:bodyPr/>
            <a:lstStyle/>
            <a:p>
              <a:endParaRPr lang="en-US"/>
            </a:p>
          </p:txBody>
        </p:sp>
        <p:sp>
          <p:nvSpPr>
            <p:cNvPr id="46156" name="Line 76"/>
            <p:cNvSpPr>
              <a:spLocks noChangeShapeType="1"/>
            </p:cNvSpPr>
            <p:nvPr/>
          </p:nvSpPr>
          <p:spPr bwMode="auto">
            <a:xfrm flipV="1">
              <a:off x="3031" y="2682"/>
              <a:ext cx="1" cy="22"/>
            </a:xfrm>
            <a:prstGeom prst="line">
              <a:avLst/>
            </a:prstGeom>
            <a:noFill/>
            <a:ln w="23813">
              <a:solidFill>
                <a:srgbClr val="000000"/>
              </a:solidFill>
              <a:round/>
              <a:headEnd/>
              <a:tailEnd/>
            </a:ln>
          </p:spPr>
          <p:txBody>
            <a:bodyPr/>
            <a:lstStyle/>
            <a:p>
              <a:endParaRPr lang="en-US"/>
            </a:p>
          </p:txBody>
        </p:sp>
        <p:sp>
          <p:nvSpPr>
            <p:cNvPr id="46157" name="Line 77"/>
            <p:cNvSpPr>
              <a:spLocks noChangeShapeType="1"/>
            </p:cNvSpPr>
            <p:nvPr/>
          </p:nvSpPr>
          <p:spPr bwMode="auto">
            <a:xfrm>
              <a:off x="3008" y="2682"/>
              <a:ext cx="47" cy="1"/>
            </a:xfrm>
            <a:prstGeom prst="line">
              <a:avLst/>
            </a:prstGeom>
            <a:noFill/>
            <a:ln w="23813">
              <a:solidFill>
                <a:srgbClr val="000000"/>
              </a:solidFill>
              <a:round/>
              <a:headEnd/>
              <a:tailEnd/>
            </a:ln>
          </p:spPr>
          <p:txBody>
            <a:bodyPr/>
            <a:lstStyle/>
            <a:p>
              <a:endParaRPr lang="en-US"/>
            </a:p>
          </p:txBody>
        </p:sp>
        <p:sp>
          <p:nvSpPr>
            <p:cNvPr id="46158" name="Line 78"/>
            <p:cNvSpPr>
              <a:spLocks noChangeShapeType="1"/>
            </p:cNvSpPr>
            <p:nvPr/>
          </p:nvSpPr>
          <p:spPr bwMode="auto">
            <a:xfrm>
              <a:off x="3031" y="2704"/>
              <a:ext cx="1" cy="22"/>
            </a:xfrm>
            <a:prstGeom prst="line">
              <a:avLst/>
            </a:prstGeom>
            <a:noFill/>
            <a:ln w="23813">
              <a:solidFill>
                <a:srgbClr val="000000"/>
              </a:solidFill>
              <a:round/>
              <a:headEnd/>
              <a:tailEnd/>
            </a:ln>
          </p:spPr>
          <p:txBody>
            <a:bodyPr/>
            <a:lstStyle/>
            <a:p>
              <a:endParaRPr lang="en-US"/>
            </a:p>
          </p:txBody>
        </p:sp>
        <p:sp>
          <p:nvSpPr>
            <p:cNvPr id="46159" name="Line 79"/>
            <p:cNvSpPr>
              <a:spLocks noChangeShapeType="1"/>
            </p:cNvSpPr>
            <p:nvPr/>
          </p:nvSpPr>
          <p:spPr bwMode="auto">
            <a:xfrm>
              <a:off x="3008" y="2726"/>
              <a:ext cx="47" cy="1"/>
            </a:xfrm>
            <a:prstGeom prst="line">
              <a:avLst/>
            </a:prstGeom>
            <a:noFill/>
            <a:ln w="23813">
              <a:solidFill>
                <a:srgbClr val="000000"/>
              </a:solidFill>
              <a:round/>
              <a:headEnd/>
              <a:tailEnd/>
            </a:ln>
          </p:spPr>
          <p:txBody>
            <a:bodyPr/>
            <a:lstStyle/>
            <a:p>
              <a:endParaRPr lang="en-US"/>
            </a:p>
          </p:txBody>
        </p:sp>
        <p:sp>
          <p:nvSpPr>
            <p:cNvPr id="46160" name="Oval 80"/>
            <p:cNvSpPr>
              <a:spLocks noChangeArrowheads="1"/>
            </p:cNvSpPr>
            <p:nvPr/>
          </p:nvSpPr>
          <p:spPr bwMode="auto">
            <a:xfrm>
              <a:off x="2994" y="2667"/>
              <a:ext cx="75" cy="74"/>
            </a:xfrm>
            <a:prstGeom prst="ellipse">
              <a:avLst/>
            </a:prstGeom>
            <a:solidFill>
              <a:srgbClr val="000000"/>
            </a:solidFill>
            <a:ln w="23813">
              <a:solidFill>
                <a:srgbClr val="000000"/>
              </a:solidFill>
              <a:round/>
              <a:headEnd/>
              <a:tailEnd/>
            </a:ln>
          </p:spPr>
          <p:txBody>
            <a:bodyPr/>
            <a:lstStyle/>
            <a:p>
              <a:endParaRPr lang="en-US"/>
            </a:p>
          </p:txBody>
        </p:sp>
        <p:sp>
          <p:nvSpPr>
            <p:cNvPr id="46161" name="Line 81"/>
            <p:cNvSpPr>
              <a:spLocks noChangeShapeType="1"/>
            </p:cNvSpPr>
            <p:nvPr/>
          </p:nvSpPr>
          <p:spPr bwMode="auto">
            <a:xfrm flipV="1">
              <a:off x="3337" y="2866"/>
              <a:ext cx="1" cy="12"/>
            </a:xfrm>
            <a:prstGeom prst="line">
              <a:avLst/>
            </a:prstGeom>
            <a:noFill/>
            <a:ln w="23813">
              <a:solidFill>
                <a:srgbClr val="000000"/>
              </a:solidFill>
              <a:round/>
              <a:headEnd/>
              <a:tailEnd/>
            </a:ln>
          </p:spPr>
          <p:txBody>
            <a:bodyPr/>
            <a:lstStyle/>
            <a:p>
              <a:endParaRPr lang="en-US"/>
            </a:p>
          </p:txBody>
        </p:sp>
        <p:sp>
          <p:nvSpPr>
            <p:cNvPr id="46162" name="Line 82"/>
            <p:cNvSpPr>
              <a:spLocks noChangeShapeType="1"/>
            </p:cNvSpPr>
            <p:nvPr/>
          </p:nvSpPr>
          <p:spPr bwMode="auto">
            <a:xfrm>
              <a:off x="3313" y="2866"/>
              <a:ext cx="48" cy="1"/>
            </a:xfrm>
            <a:prstGeom prst="line">
              <a:avLst/>
            </a:prstGeom>
            <a:noFill/>
            <a:ln w="23813">
              <a:solidFill>
                <a:srgbClr val="000000"/>
              </a:solidFill>
              <a:round/>
              <a:headEnd/>
              <a:tailEnd/>
            </a:ln>
          </p:spPr>
          <p:txBody>
            <a:bodyPr/>
            <a:lstStyle/>
            <a:p>
              <a:endParaRPr lang="en-US"/>
            </a:p>
          </p:txBody>
        </p:sp>
        <p:sp>
          <p:nvSpPr>
            <p:cNvPr id="46163" name="Line 83"/>
            <p:cNvSpPr>
              <a:spLocks noChangeShapeType="1"/>
            </p:cNvSpPr>
            <p:nvPr/>
          </p:nvSpPr>
          <p:spPr bwMode="auto">
            <a:xfrm>
              <a:off x="3337" y="2878"/>
              <a:ext cx="1" cy="12"/>
            </a:xfrm>
            <a:prstGeom prst="line">
              <a:avLst/>
            </a:prstGeom>
            <a:noFill/>
            <a:ln w="23813">
              <a:solidFill>
                <a:srgbClr val="000000"/>
              </a:solidFill>
              <a:round/>
              <a:headEnd/>
              <a:tailEnd/>
            </a:ln>
          </p:spPr>
          <p:txBody>
            <a:bodyPr/>
            <a:lstStyle/>
            <a:p>
              <a:endParaRPr lang="en-US"/>
            </a:p>
          </p:txBody>
        </p:sp>
        <p:sp>
          <p:nvSpPr>
            <p:cNvPr id="46164" name="Line 84"/>
            <p:cNvSpPr>
              <a:spLocks noChangeShapeType="1"/>
            </p:cNvSpPr>
            <p:nvPr/>
          </p:nvSpPr>
          <p:spPr bwMode="auto">
            <a:xfrm>
              <a:off x="3313" y="2890"/>
              <a:ext cx="48" cy="1"/>
            </a:xfrm>
            <a:prstGeom prst="line">
              <a:avLst/>
            </a:prstGeom>
            <a:noFill/>
            <a:ln w="23813">
              <a:solidFill>
                <a:srgbClr val="000000"/>
              </a:solidFill>
              <a:round/>
              <a:headEnd/>
              <a:tailEnd/>
            </a:ln>
          </p:spPr>
          <p:txBody>
            <a:bodyPr/>
            <a:lstStyle/>
            <a:p>
              <a:endParaRPr lang="en-US"/>
            </a:p>
          </p:txBody>
        </p:sp>
        <p:sp>
          <p:nvSpPr>
            <p:cNvPr id="46165" name="Oval 85"/>
            <p:cNvSpPr>
              <a:spLocks noChangeArrowheads="1"/>
            </p:cNvSpPr>
            <p:nvPr/>
          </p:nvSpPr>
          <p:spPr bwMode="auto">
            <a:xfrm>
              <a:off x="3300" y="2841"/>
              <a:ext cx="74" cy="74"/>
            </a:xfrm>
            <a:prstGeom prst="ellipse">
              <a:avLst/>
            </a:prstGeom>
            <a:solidFill>
              <a:srgbClr val="000000"/>
            </a:solidFill>
            <a:ln w="23813">
              <a:solidFill>
                <a:srgbClr val="000000"/>
              </a:solidFill>
              <a:round/>
              <a:headEnd/>
              <a:tailEnd/>
            </a:ln>
          </p:spPr>
          <p:txBody>
            <a:bodyPr/>
            <a:lstStyle/>
            <a:p>
              <a:endParaRPr lang="en-US"/>
            </a:p>
          </p:txBody>
        </p:sp>
        <p:sp>
          <p:nvSpPr>
            <p:cNvPr id="46166" name="Line 86"/>
            <p:cNvSpPr>
              <a:spLocks noChangeShapeType="1"/>
            </p:cNvSpPr>
            <p:nvPr/>
          </p:nvSpPr>
          <p:spPr bwMode="auto">
            <a:xfrm flipV="1">
              <a:off x="1254" y="2199"/>
              <a:ext cx="37" cy="5"/>
            </a:xfrm>
            <a:prstGeom prst="line">
              <a:avLst/>
            </a:prstGeom>
            <a:noFill/>
            <a:ln w="23813">
              <a:solidFill>
                <a:srgbClr val="000000"/>
              </a:solidFill>
              <a:round/>
              <a:headEnd/>
              <a:tailEnd/>
            </a:ln>
          </p:spPr>
          <p:txBody>
            <a:bodyPr/>
            <a:lstStyle/>
            <a:p>
              <a:endParaRPr lang="en-US"/>
            </a:p>
          </p:txBody>
        </p:sp>
        <p:sp>
          <p:nvSpPr>
            <p:cNvPr id="46167" name="Line 87"/>
            <p:cNvSpPr>
              <a:spLocks noChangeShapeType="1"/>
            </p:cNvSpPr>
            <p:nvPr/>
          </p:nvSpPr>
          <p:spPr bwMode="auto">
            <a:xfrm flipV="1">
              <a:off x="1337" y="1999"/>
              <a:ext cx="679" cy="196"/>
            </a:xfrm>
            <a:prstGeom prst="line">
              <a:avLst/>
            </a:prstGeom>
            <a:noFill/>
            <a:ln w="23813">
              <a:solidFill>
                <a:srgbClr val="000000"/>
              </a:solidFill>
              <a:round/>
              <a:headEnd/>
              <a:tailEnd/>
            </a:ln>
          </p:spPr>
          <p:txBody>
            <a:bodyPr/>
            <a:lstStyle/>
            <a:p>
              <a:endParaRPr lang="en-US"/>
            </a:p>
          </p:txBody>
        </p:sp>
        <p:sp>
          <p:nvSpPr>
            <p:cNvPr id="46168" name="Freeform 88"/>
            <p:cNvSpPr>
              <a:spLocks/>
            </p:cNvSpPr>
            <p:nvPr/>
          </p:nvSpPr>
          <p:spPr bwMode="auto">
            <a:xfrm flipV="1">
              <a:off x="2016" y="1989"/>
              <a:ext cx="1321" cy="719"/>
            </a:xfrm>
            <a:custGeom>
              <a:avLst/>
              <a:gdLst>
                <a:gd name="T0" fmla="*/ 0 w 2292"/>
                <a:gd name="T1" fmla="*/ 1 h 1247"/>
                <a:gd name="T2" fmla="*/ 1 w 2292"/>
                <a:gd name="T3" fmla="*/ 1 h 1247"/>
                <a:gd name="T4" fmla="*/ 1 w 2292"/>
                <a:gd name="T5" fmla="*/ 1 h 1247"/>
                <a:gd name="T6" fmla="*/ 1 w 2292"/>
                <a:gd name="T7" fmla="*/ 0 h 1247"/>
                <a:gd name="T8" fmla="*/ 0 60000 65536"/>
                <a:gd name="T9" fmla="*/ 0 60000 65536"/>
                <a:gd name="T10" fmla="*/ 0 60000 65536"/>
                <a:gd name="T11" fmla="*/ 0 60000 65536"/>
                <a:gd name="T12" fmla="*/ 0 w 2292"/>
                <a:gd name="T13" fmla="*/ 0 h 1247"/>
                <a:gd name="T14" fmla="*/ 2292 w 2292"/>
                <a:gd name="T15" fmla="*/ 1247 h 1247"/>
              </a:gdLst>
              <a:ahLst/>
              <a:cxnLst>
                <a:cxn ang="T8">
                  <a:pos x="T0" y="T1"/>
                </a:cxn>
                <a:cxn ang="T9">
                  <a:pos x="T2" y="T3"/>
                </a:cxn>
                <a:cxn ang="T10">
                  <a:pos x="T4" y="T5"/>
                </a:cxn>
                <a:cxn ang="T11">
                  <a:pos x="T6" y="T7"/>
                </a:cxn>
              </a:cxnLst>
              <a:rect l="T12" t="T13" r="T14" b="T15"/>
              <a:pathLst>
                <a:path w="2292" h="1247">
                  <a:moveTo>
                    <a:pt x="0" y="1230"/>
                  </a:moveTo>
                  <a:lnTo>
                    <a:pt x="531" y="1247"/>
                  </a:lnTo>
                  <a:lnTo>
                    <a:pt x="1762" y="710"/>
                  </a:lnTo>
                  <a:lnTo>
                    <a:pt x="2292" y="0"/>
                  </a:lnTo>
                </a:path>
              </a:pathLst>
            </a:custGeom>
            <a:noFill/>
            <a:ln w="23813">
              <a:solidFill>
                <a:srgbClr val="000000"/>
              </a:solidFill>
              <a:round/>
              <a:headEnd/>
              <a:tailEnd/>
            </a:ln>
          </p:spPr>
          <p:txBody>
            <a:bodyPr/>
            <a:lstStyle/>
            <a:p>
              <a:endParaRPr lang="en-US"/>
            </a:p>
          </p:txBody>
        </p:sp>
        <p:sp>
          <p:nvSpPr>
            <p:cNvPr id="46169" name="Freeform 89"/>
            <p:cNvSpPr>
              <a:spLocks/>
            </p:cNvSpPr>
            <p:nvPr/>
          </p:nvSpPr>
          <p:spPr bwMode="auto">
            <a:xfrm>
              <a:off x="1209" y="2152"/>
              <a:ext cx="90" cy="78"/>
            </a:xfrm>
            <a:custGeom>
              <a:avLst/>
              <a:gdLst>
                <a:gd name="T0" fmla="*/ 1 w 180"/>
                <a:gd name="T1" fmla="*/ 0 h 155"/>
                <a:gd name="T2" fmla="*/ 1 w 180"/>
                <a:gd name="T3" fmla="*/ 1 h 155"/>
                <a:gd name="T4" fmla="*/ 0 w 180"/>
                <a:gd name="T5" fmla="*/ 1 h 155"/>
                <a:gd name="T6" fmla="*/ 1 w 180"/>
                <a:gd name="T7" fmla="*/ 0 h 155"/>
                <a:gd name="T8" fmla="*/ 0 60000 65536"/>
                <a:gd name="T9" fmla="*/ 0 60000 65536"/>
                <a:gd name="T10" fmla="*/ 0 60000 65536"/>
                <a:gd name="T11" fmla="*/ 0 60000 65536"/>
                <a:gd name="T12" fmla="*/ 0 w 180"/>
                <a:gd name="T13" fmla="*/ 0 h 155"/>
                <a:gd name="T14" fmla="*/ 180 w 180"/>
                <a:gd name="T15" fmla="*/ 155 h 155"/>
              </a:gdLst>
              <a:ahLst/>
              <a:cxnLst>
                <a:cxn ang="T8">
                  <a:pos x="T0" y="T1"/>
                </a:cxn>
                <a:cxn ang="T9">
                  <a:pos x="T2" y="T3"/>
                </a:cxn>
                <a:cxn ang="T10">
                  <a:pos x="T4" y="T5"/>
                </a:cxn>
                <a:cxn ang="T11">
                  <a:pos x="T6" y="T7"/>
                </a:cxn>
              </a:cxnLst>
              <a:rect l="T12" t="T13" r="T14" b="T15"/>
              <a:pathLst>
                <a:path w="180" h="155">
                  <a:moveTo>
                    <a:pt x="90" y="0"/>
                  </a:moveTo>
                  <a:lnTo>
                    <a:pt x="180"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46170" name="Line 90"/>
            <p:cNvSpPr>
              <a:spLocks noChangeShapeType="1"/>
            </p:cNvSpPr>
            <p:nvPr/>
          </p:nvSpPr>
          <p:spPr bwMode="auto">
            <a:xfrm flipV="1">
              <a:off x="2016" y="1815"/>
              <a:ext cx="1" cy="184"/>
            </a:xfrm>
            <a:prstGeom prst="line">
              <a:avLst/>
            </a:prstGeom>
            <a:noFill/>
            <a:ln w="23813">
              <a:solidFill>
                <a:srgbClr val="000000"/>
              </a:solidFill>
              <a:round/>
              <a:headEnd/>
              <a:tailEnd/>
            </a:ln>
          </p:spPr>
          <p:txBody>
            <a:bodyPr/>
            <a:lstStyle/>
            <a:p>
              <a:endParaRPr lang="en-US"/>
            </a:p>
          </p:txBody>
        </p:sp>
        <p:sp>
          <p:nvSpPr>
            <p:cNvPr id="46171" name="Line 91"/>
            <p:cNvSpPr>
              <a:spLocks noChangeShapeType="1"/>
            </p:cNvSpPr>
            <p:nvPr/>
          </p:nvSpPr>
          <p:spPr bwMode="auto">
            <a:xfrm>
              <a:off x="1993" y="1815"/>
              <a:ext cx="48" cy="1"/>
            </a:xfrm>
            <a:prstGeom prst="line">
              <a:avLst/>
            </a:prstGeom>
            <a:noFill/>
            <a:ln w="23813">
              <a:solidFill>
                <a:srgbClr val="000000"/>
              </a:solidFill>
              <a:round/>
              <a:headEnd/>
              <a:tailEnd/>
            </a:ln>
          </p:spPr>
          <p:txBody>
            <a:bodyPr/>
            <a:lstStyle/>
            <a:p>
              <a:endParaRPr lang="en-US"/>
            </a:p>
          </p:txBody>
        </p:sp>
        <p:sp>
          <p:nvSpPr>
            <p:cNvPr id="46172" name="Line 92"/>
            <p:cNvSpPr>
              <a:spLocks noChangeShapeType="1"/>
            </p:cNvSpPr>
            <p:nvPr/>
          </p:nvSpPr>
          <p:spPr bwMode="auto">
            <a:xfrm>
              <a:off x="2016" y="1999"/>
              <a:ext cx="1" cy="185"/>
            </a:xfrm>
            <a:prstGeom prst="line">
              <a:avLst/>
            </a:prstGeom>
            <a:noFill/>
            <a:ln w="23813">
              <a:solidFill>
                <a:srgbClr val="000000"/>
              </a:solidFill>
              <a:round/>
              <a:headEnd/>
              <a:tailEnd/>
            </a:ln>
          </p:spPr>
          <p:txBody>
            <a:bodyPr/>
            <a:lstStyle/>
            <a:p>
              <a:endParaRPr lang="en-US"/>
            </a:p>
          </p:txBody>
        </p:sp>
        <p:sp>
          <p:nvSpPr>
            <p:cNvPr id="46173" name="Line 93"/>
            <p:cNvSpPr>
              <a:spLocks noChangeShapeType="1"/>
            </p:cNvSpPr>
            <p:nvPr/>
          </p:nvSpPr>
          <p:spPr bwMode="auto">
            <a:xfrm>
              <a:off x="1993" y="2184"/>
              <a:ext cx="48" cy="1"/>
            </a:xfrm>
            <a:prstGeom prst="line">
              <a:avLst/>
            </a:prstGeom>
            <a:noFill/>
            <a:ln w="23813">
              <a:solidFill>
                <a:srgbClr val="000000"/>
              </a:solidFill>
              <a:round/>
              <a:headEnd/>
              <a:tailEnd/>
            </a:ln>
          </p:spPr>
          <p:txBody>
            <a:bodyPr/>
            <a:lstStyle/>
            <a:p>
              <a:endParaRPr lang="en-US"/>
            </a:p>
          </p:txBody>
        </p:sp>
        <p:sp>
          <p:nvSpPr>
            <p:cNvPr id="46174" name="Freeform 94"/>
            <p:cNvSpPr>
              <a:spLocks/>
            </p:cNvSpPr>
            <p:nvPr/>
          </p:nvSpPr>
          <p:spPr bwMode="auto">
            <a:xfrm>
              <a:off x="1971" y="1947"/>
              <a:ext cx="90" cy="78"/>
            </a:xfrm>
            <a:custGeom>
              <a:avLst/>
              <a:gdLst>
                <a:gd name="T0" fmla="*/ 1 w 180"/>
                <a:gd name="T1" fmla="*/ 0 h 155"/>
                <a:gd name="T2" fmla="*/ 1 w 180"/>
                <a:gd name="T3" fmla="*/ 1 h 155"/>
                <a:gd name="T4" fmla="*/ 0 w 180"/>
                <a:gd name="T5" fmla="*/ 1 h 155"/>
                <a:gd name="T6" fmla="*/ 1 w 180"/>
                <a:gd name="T7" fmla="*/ 0 h 155"/>
                <a:gd name="T8" fmla="*/ 0 60000 65536"/>
                <a:gd name="T9" fmla="*/ 0 60000 65536"/>
                <a:gd name="T10" fmla="*/ 0 60000 65536"/>
                <a:gd name="T11" fmla="*/ 0 60000 65536"/>
                <a:gd name="T12" fmla="*/ 0 w 180"/>
                <a:gd name="T13" fmla="*/ 0 h 155"/>
                <a:gd name="T14" fmla="*/ 180 w 180"/>
                <a:gd name="T15" fmla="*/ 155 h 155"/>
              </a:gdLst>
              <a:ahLst/>
              <a:cxnLst>
                <a:cxn ang="T8">
                  <a:pos x="T0" y="T1"/>
                </a:cxn>
                <a:cxn ang="T9">
                  <a:pos x="T2" y="T3"/>
                </a:cxn>
                <a:cxn ang="T10">
                  <a:pos x="T4" y="T5"/>
                </a:cxn>
                <a:cxn ang="T11">
                  <a:pos x="T6" y="T7"/>
                </a:cxn>
              </a:cxnLst>
              <a:rect l="T12" t="T13" r="T14" b="T15"/>
              <a:pathLst>
                <a:path w="180" h="155">
                  <a:moveTo>
                    <a:pt x="90" y="0"/>
                  </a:moveTo>
                  <a:lnTo>
                    <a:pt x="180"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46175" name="Line 95"/>
            <p:cNvSpPr>
              <a:spLocks noChangeShapeType="1"/>
            </p:cNvSpPr>
            <p:nvPr/>
          </p:nvSpPr>
          <p:spPr bwMode="auto">
            <a:xfrm flipV="1">
              <a:off x="2322" y="1852"/>
              <a:ext cx="1" cy="137"/>
            </a:xfrm>
            <a:prstGeom prst="line">
              <a:avLst/>
            </a:prstGeom>
            <a:noFill/>
            <a:ln w="23813">
              <a:solidFill>
                <a:srgbClr val="000000"/>
              </a:solidFill>
              <a:round/>
              <a:headEnd/>
              <a:tailEnd/>
            </a:ln>
          </p:spPr>
          <p:txBody>
            <a:bodyPr/>
            <a:lstStyle/>
            <a:p>
              <a:endParaRPr lang="en-US"/>
            </a:p>
          </p:txBody>
        </p:sp>
        <p:sp>
          <p:nvSpPr>
            <p:cNvPr id="46176" name="Line 96"/>
            <p:cNvSpPr>
              <a:spLocks noChangeShapeType="1"/>
            </p:cNvSpPr>
            <p:nvPr/>
          </p:nvSpPr>
          <p:spPr bwMode="auto">
            <a:xfrm>
              <a:off x="2299" y="1852"/>
              <a:ext cx="47" cy="1"/>
            </a:xfrm>
            <a:prstGeom prst="line">
              <a:avLst/>
            </a:prstGeom>
            <a:noFill/>
            <a:ln w="23813">
              <a:solidFill>
                <a:srgbClr val="000000"/>
              </a:solidFill>
              <a:round/>
              <a:headEnd/>
              <a:tailEnd/>
            </a:ln>
          </p:spPr>
          <p:txBody>
            <a:bodyPr/>
            <a:lstStyle/>
            <a:p>
              <a:endParaRPr lang="en-US"/>
            </a:p>
          </p:txBody>
        </p:sp>
        <p:sp>
          <p:nvSpPr>
            <p:cNvPr id="46177" name="Line 97"/>
            <p:cNvSpPr>
              <a:spLocks noChangeShapeType="1"/>
            </p:cNvSpPr>
            <p:nvPr/>
          </p:nvSpPr>
          <p:spPr bwMode="auto">
            <a:xfrm>
              <a:off x="2322" y="1989"/>
              <a:ext cx="1" cy="123"/>
            </a:xfrm>
            <a:prstGeom prst="line">
              <a:avLst/>
            </a:prstGeom>
            <a:noFill/>
            <a:ln w="23813">
              <a:solidFill>
                <a:srgbClr val="000000"/>
              </a:solidFill>
              <a:round/>
              <a:headEnd/>
              <a:tailEnd/>
            </a:ln>
          </p:spPr>
          <p:txBody>
            <a:bodyPr/>
            <a:lstStyle/>
            <a:p>
              <a:endParaRPr lang="en-US"/>
            </a:p>
          </p:txBody>
        </p:sp>
        <p:sp>
          <p:nvSpPr>
            <p:cNvPr id="46178" name="Line 98"/>
            <p:cNvSpPr>
              <a:spLocks noChangeShapeType="1"/>
            </p:cNvSpPr>
            <p:nvPr/>
          </p:nvSpPr>
          <p:spPr bwMode="auto">
            <a:xfrm>
              <a:off x="2299" y="2127"/>
              <a:ext cx="47" cy="1"/>
            </a:xfrm>
            <a:prstGeom prst="line">
              <a:avLst/>
            </a:prstGeom>
            <a:noFill/>
            <a:ln w="23813">
              <a:solidFill>
                <a:srgbClr val="000000"/>
              </a:solidFill>
              <a:round/>
              <a:headEnd/>
              <a:tailEnd/>
            </a:ln>
          </p:spPr>
          <p:txBody>
            <a:bodyPr/>
            <a:lstStyle/>
            <a:p>
              <a:endParaRPr lang="en-US"/>
            </a:p>
          </p:txBody>
        </p:sp>
        <p:sp>
          <p:nvSpPr>
            <p:cNvPr id="46179" name="Freeform 99"/>
            <p:cNvSpPr>
              <a:spLocks/>
            </p:cNvSpPr>
            <p:nvPr/>
          </p:nvSpPr>
          <p:spPr bwMode="auto">
            <a:xfrm>
              <a:off x="2277" y="1938"/>
              <a:ext cx="90" cy="77"/>
            </a:xfrm>
            <a:custGeom>
              <a:avLst/>
              <a:gdLst>
                <a:gd name="T0" fmla="*/ 1 w 179"/>
                <a:gd name="T1" fmla="*/ 0 h 156"/>
                <a:gd name="T2" fmla="*/ 1 w 179"/>
                <a:gd name="T3" fmla="*/ 0 h 156"/>
                <a:gd name="T4" fmla="*/ 0 w 179"/>
                <a:gd name="T5" fmla="*/ 0 h 156"/>
                <a:gd name="T6" fmla="*/ 1 w 179"/>
                <a:gd name="T7" fmla="*/ 0 h 156"/>
                <a:gd name="T8" fmla="*/ 0 60000 65536"/>
                <a:gd name="T9" fmla="*/ 0 60000 65536"/>
                <a:gd name="T10" fmla="*/ 0 60000 65536"/>
                <a:gd name="T11" fmla="*/ 0 60000 65536"/>
                <a:gd name="T12" fmla="*/ 0 w 179"/>
                <a:gd name="T13" fmla="*/ 0 h 156"/>
                <a:gd name="T14" fmla="*/ 179 w 179"/>
                <a:gd name="T15" fmla="*/ 156 h 156"/>
              </a:gdLst>
              <a:ahLst/>
              <a:cxnLst>
                <a:cxn ang="T8">
                  <a:pos x="T0" y="T1"/>
                </a:cxn>
                <a:cxn ang="T9">
                  <a:pos x="T2" y="T3"/>
                </a:cxn>
                <a:cxn ang="T10">
                  <a:pos x="T4" y="T5"/>
                </a:cxn>
                <a:cxn ang="T11">
                  <a:pos x="T6" y="T7"/>
                </a:cxn>
              </a:cxnLst>
              <a:rect l="T12" t="T13" r="T14" b="T15"/>
              <a:pathLst>
                <a:path w="179" h="156">
                  <a:moveTo>
                    <a:pt x="89" y="0"/>
                  </a:moveTo>
                  <a:lnTo>
                    <a:pt x="179" y="156"/>
                  </a:lnTo>
                  <a:lnTo>
                    <a:pt x="0" y="156"/>
                  </a:lnTo>
                  <a:lnTo>
                    <a:pt x="89" y="0"/>
                  </a:lnTo>
                  <a:close/>
                </a:path>
              </a:pathLst>
            </a:custGeom>
            <a:solidFill>
              <a:srgbClr val="000000"/>
            </a:solidFill>
            <a:ln w="23813">
              <a:solidFill>
                <a:srgbClr val="000000"/>
              </a:solidFill>
              <a:round/>
              <a:headEnd/>
              <a:tailEnd/>
            </a:ln>
          </p:spPr>
          <p:txBody>
            <a:bodyPr/>
            <a:lstStyle/>
            <a:p>
              <a:endParaRPr lang="en-US"/>
            </a:p>
          </p:txBody>
        </p:sp>
        <p:sp>
          <p:nvSpPr>
            <p:cNvPr id="46180" name="Line 100"/>
            <p:cNvSpPr>
              <a:spLocks noChangeShapeType="1"/>
            </p:cNvSpPr>
            <p:nvPr/>
          </p:nvSpPr>
          <p:spPr bwMode="auto">
            <a:xfrm flipV="1">
              <a:off x="3031" y="2199"/>
              <a:ext cx="1" cy="100"/>
            </a:xfrm>
            <a:prstGeom prst="line">
              <a:avLst/>
            </a:prstGeom>
            <a:noFill/>
            <a:ln w="23813">
              <a:solidFill>
                <a:srgbClr val="000000"/>
              </a:solidFill>
              <a:round/>
              <a:headEnd/>
              <a:tailEnd/>
            </a:ln>
          </p:spPr>
          <p:txBody>
            <a:bodyPr/>
            <a:lstStyle/>
            <a:p>
              <a:endParaRPr lang="en-US"/>
            </a:p>
          </p:txBody>
        </p:sp>
        <p:sp>
          <p:nvSpPr>
            <p:cNvPr id="46181" name="Line 101"/>
            <p:cNvSpPr>
              <a:spLocks noChangeShapeType="1"/>
            </p:cNvSpPr>
            <p:nvPr/>
          </p:nvSpPr>
          <p:spPr bwMode="auto">
            <a:xfrm>
              <a:off x="3008" y="2199"/>
              <a:ext cx="47" cy="1"/>
            </a:xfrm>
            <a:prstGeom prst="line">
              <a:avLst/>
            </a:prstGeom>
            <a:noFill/>
            <a:ln w="23813">
              <a:solidFill>
                <a:srgbClr val="000000"/>
              </a:solidFill>
              <a:round/>
              <a:headEnd/>
              <a:tailEnd/>
            </a:ln>
          </p:spPr>
          <p:txBody>
            <a:bodyPr/>
            <a:lstStyle/>
            <a:p>
              <a:endParaRPr lang="en-US"/>
            </a:p>
          </p:txBody>
        </p:sp>
        <p:sp>
          <p:nvSpPr>
            <p:cNvPr id="46182" name="Line 102"/>
            <p:cNvSpPr>
              <a:spLocks noChangeShapeType="1"/>
            </p:cNvSpPr>
            <p:nvPr/>
          </p:nvSpPr>
          <p:spPr bwMode="auto">
            <a:xfrm>
              <a:off x="3031" y="2299"/>
              <a:ext cx="1" cy="100"/>
            </a:xfrm>
            <a:prstGeom prst="line">
              <a:avLst/>
            </a:prstGeom>
            <a:noFill/>
            <a:ln w="23813">
              <a:solidFill>
                <a:srgbClr val="000000"/>
              </a:solidFill>
              <a:round/>
              <a:headEnd/>
              <a:tailEnd/>
            </a:ln>
          </p:spPr>
          <p:txBody>
            <a:bodyPr/>
            <a:lstStyle/>
            <a:p>
              <a:endParaRPr lang="en-US"/>
            </a:p>
          </p:txBody>
        </p:sp>
        <p:sp>
          <p:nvSpPr>
            <p:cNvPr id="46183" name="Line 103"/>
            <p:cNvSpPr>
              <a:spLocks noChangeShapeType="1"/>
            </p:cNvSpPr>
            <p:nvPr/>
          </p:nvSpPr>
          <p:spPr bwMode="auto">
            <a:xfrm>
              <a:off x="3008" y="2399"/>
              <a:ext cx="47" cy="1"/>
            </a:xfrm>
            <a:prstGeom prst="line">
              <a:avLst/>
            </a:prstGeom>
            <a:noFill/>
            <a:ln w="23813">
              <a:solidFill>
                <a:srgbClr val="000000"/>
              </a:solidFill>
              <a:round/>
              <a:headEnd/>
              <a:tailEnd/>
            </a:ln>
          </p:spPr>
          <p:txBody>
            <a:bodyPr/>
            <a:lstStyle/>
            <a:p>
              <a:endParaRPr lang="en-US"/>
            </a:p>
          </p:txBody>
        </p:sp>
        <p:sp>
          <p:nvSpPr>
            <p:cNvPr id="46184" name="Freeform 104"/>
            <p:cNvSpPr>
              <a:spLocks/>
            </p:cNvSpPr>
            <p:nvPr/>
          </p:nvSpPr>
          <p:spPr bwMode="auto">
            <a:xfrm>
              <a:off x="2986" y="2247"/>
              <a:ext cx="90" cy="78"/>
            </a:xfrm>
            <a:custGeom>
              <a:avLst/>
              <a:gdLst>
                <a:gd name="T0" fmla="*/ 1 w 179"/>
                <a:gd name="T1" fmla="*/ 0 h 155"/>
                <a:gd name="T2" fmla="*/ 1 w 179"/>
                <a:gd name="T3" fmla="*/ 1 h 155"/>
                <a:gd name="T4" fmla="*/ 0 w 179"/>
                <a:gd name="T5" fmla="*/ 1 h 155"/>
                <a:gd name="T6" fmla="*/ 1 w 179"/>
                <a:gd name="T7" fmla="*/ 0 h 155"/>
                <a:gd name="T8" fmla="*/ 0 60000 65536"/>
                <a:gd name="T9" fmla="*/ 0 60000 65536"/>
                <a:gd name="T10" fmla="*/ 0 60000 65536"/>
                <a:gd name="T11" fmla="*/ 0 60000 65536"/>
                <a:gd name="T12" fmla="*/ 0 w 179"/>
                <a:gd name="T13" fmla="*/ 0 h 155"/>
                <a:gd name="T14" fmla="*/ 179 w 179"/>
                <a:gd name="T15" fmla="*/ 155 h 155"/>
              </a:gdLst>
              <a:ahLst/>
              <a:cxnLst>
                <a:cxn ang="T8">
                  <a:pos x="T0" y="T1"/>
                </a:cxn>
                <a:cxn ang="T9">
                  <a:pos x="T2" y="T3"/>
                </a:cxn>
                <a:cxn ang="T10">
                  <a:pos x="T4" y="T5"/>
                </a:cxn>
                <a:cxn ang="T11">
                  <a:pos x="T6" y="T7"/>
                </a:cxn>
              </a:cxnLst>
              <a:rect l="T12" t="T13" r="T14" b="T15"/>
              <a:pathLst>
                <a:path w="179" h="155">
                  <a:moveTo>
                    <a:pt x="90" y="0"/>
                  </a:moveTo>
                  <a:lnTo>
                    <a:pt x="179"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46185" name="Line 105"/>
            <p:cNvSpPr>
              <a:spLocks noChangeShapeType="1"/>
            </p:cNvSpPr>
            <p:nvPr/>
          </p:nvSpPr>
          <p:spPr bwMode="auto">
            <a:xfrm flipV="1">
              <a:off x="3337" y="2643"/>
              <a:ext cx="1" cy="65"/>
            </a:xfrm>
            <a:prstGeom prst="line">
              <a:avLst/>
            </a:prstGeom>
            <a:noFill/>
            <a:ln w="23813">
              <a:solidFill>
                <a:srgbClr val="000000"/>
              </a:solidFill>
              <a:round/>
              <a:headEnd/>
              <a:tailEnd/>
            </a:ln>
          </p:spPr>
          <p:txBody>
            <a:bodyPr/>
            <a:lstStyle/>
            <a:p>
              <a:endParaRPr lang="en-US"/>
            </a:p>
          </p:txBody>
        </p:sp>
        <p:sp>
          <p:nvSpPr>
            <p:cNvPr id="46186" name="Line 106"/>
            <p:cNvSpPr>
              <a:spLocks noChangeShapeType="1"/>
            </p:cNvSpPr>
            <p:nvPr/>
          </p:nvSpPr>
          <p:spPr bwMode="auto">
            <a:xfrm>
              <a:off x="3313" y="2643"/>
              <a:ext cx="48" cy="1"/>
            </a:xfrm>
            <a:prstGeom prst="line">
              <a:avLst/>
            </a:prstGeom>
            <a:noFill/>
            <a:ln w="23813">
              <a:solidFill>
                <a:srgbClr val="000000"/>
              </a:solidFill>
              <a:round/>
              <a:headEnd/>
              <a:tailEnd/>
            </a:ln>
          </p:spPr>
          <p:txBody>
            <a:bodyPr/>
            <a:lstStyle/>
            <a:p>
              <a:endParaRPr lang="en-US"/>
            </a:p>
          </p:txBody>
        </p:sp>
        <p:sp>
          <p:nvSpPr>
            <p:cNvPr id="46187" name="Line 107"/>
            <p:cNvSpPr>
              <a:spLocks noChangeShapeType="1"/>
            </p:cNvSpPr>
            <p:nvPr/>
          </p:nvSpPr>
          <p:spPr bwMode="auto">
            <a:xfrm flipV="1">
              <a:off x="1337" y="1660"/>
              <a:ext cx="679" cy="521"/>
            </a:xfrm>
            <a:prstGeom prst="line">
              <a:avLst/>
            </a:prstGeom>
            <a:noFill/>
            <a:ln w="23813">
              <a:solidFill>
                <a:srgbClr val="000000"/>
              </a:solidFill>
              <a:round/>
              <a:headEnd/>
              <a:tailEnd/>
            </a:ln>
          </p:spPr>
          <p:txBody>
            <a:bodyPr/>
            <a:lstStyle/>
            <a:p>
              <a:endParaRPr lang="en-US"/>
            </a:p>
          </p:txBody>
        </p:sp>
        <p:sp>
          <p:nvSpPr>
            <p:cNvPr id="46188" name="Line 108"/>
            <p:cNvSpPr>
              <a:spLocks noChangeShapeType="1"/>
            </p:cNvSpPr>
            <p:nvPr/>
          </p:nvSpPr>
          <p:spPr bwMode="auto">
            <a:xfrm flipV="1">
              <a:off x="2016" y="1404"/>
              <a:ext cx="1" cy="256"/>
            </a:xfrm>
            <a:prstGeom prst="line">
              <a:avLst/>
            </a:prstGeom>
            <a:noFill/>
            <a:ln w="23813">
              <a:solidFill>
                <a:srgbClr val="000000"/>
              </a:solidFill>
              <a:round/>
              <a:headEnd/>
              <a:tailEnd/>
            </a:ln>
          </p:spPr>
          <p:txBody>
            <a:bodyPr/>
            <a:lstStyle/>
            <a:p>
              <a:endParaRPr lang="en-US"/>
            </a:p>
          </p:txBody>
        </p:sp>
        <p:sp>
          <p:nvSpPr>
            <p:cNvPr id="46189" name="Line 109"/>
            <p:cNvSpPr>
              <a:spLocks noChangeShapeType="1"/>
            </p:cNvSpPr>
            <p:nvPr/>
          </p:nvSpPr>
          <p:spPr bwMode="auto">
            <a:xfrm>
              <a:off x="2016" y="1660"/>
              <a:ext cx="1" cy="342"/>
            </a:xfrm>
            <a:prstGeom prst="line">
              <a:avLst/>
            </a:prstGeom>
            <a:noFill/>
            <a:ln w="23813">
              <a:solidFill>
                <a:srgbClr val="000000"/>
              </a:solidFill>
              <a:round/>
              <a:headEnd/>
              <a:tailEnd/>
            </a:ln>
          </p:spPr>
          <p:txBody>
            <a:bodyPr/>
            <a:lstStyle/>
            <a:p>
              <a:endParaRPr lang="en-US"/>
            </a:p>
          </p:txBody>
        </p:sp>
        <p:sp>
          <p:nvSpPr>
            <p:cNvPr id="46190" name="Oval 110"/>
            <p:cNvSpPr>
              <a:spLocks noChangeArrowheads="1"/>
            </p:cNvSpPr>
            <p:nvPr/>
          </p:nvSpPr>
          <p:spPr bwMode="auto">
            <a:xfrm>
              <a:off x="1980" y="1623"/>
              <a:ext cx="74" cy="74"/>
            </a:xfrm>
            <a:prstGeom prst="ellipse">
              <a:avLst/>
            </a:prstGeom>
            <a:solidFill>
              <a:srgbClr val="FFFFFF"/>
            </a:solidFill>
            <a:ln w="23813">
              <a:solidFill>
                <a:srgbClr val="000000"/>
              </a:solidFill>
              <a:round/>
              <a:headEnd/>
              <a:tailEnd/>
            </a:ln>
          </p:spPr>
          <p:txBody>
            <a:bodyPr/>
            <a:lstStyle/>
            <a:p>
              <a:endParaRPr lang="en-US"/>
            </a:p>
          </p:txBody>
        </p:sp>
        <p:sp>
          <p:nvSpPr>
            <p:cNvPr id="46191" name="Line 111"/>
            <p:cNvSpPr>
              <a:spLocks noChangeShapeType="1"/>
            </p:cNvSpPr>
            <p:nvPr/>
          </p:nvSpPr>
          <p:spPr bwMode="auto">
            <a:xfrm>
              <a:off x="2322" y="2321"/>
              <a:ext cx="1" cy="79"/>
            </a:xfrm>
            <a:prstGeom prst="line">
              <a:avLst/>
            </a:prstGeom>
            <a:noFill/>
            <a:ln w="23813">
              <a:solidFill>
                <a:srgbClr val="000000"/>
              </a:solidFill>
              <a:round/>
              <a:headEnd/>
              <a:tailEnd/>
            </a:ln>
          </p:spPr>
          <p:txBody>
            <a:bodyPr/>
            <a:lstStyle/>
            <a:p>
              <a:endParaRPr lang="en-US"/>
            </a:p>
          </p:txBody>
        </p:sp>
        <p:sp>
          <p:nvSpPr>
            <p:cNvPr id="46192" name="Line 112"/>
            <p:cNvSpPr>
              <a:spLocks noChangeShapeType="1"/>
            </p:cNvSpPr>
            <p:nvPr/>
          </p:nvSpPr>
          <p:spPr bwMode="auto">
            <a:xfrm>
              <a:off x="2299" y="2420"/>
              <a:ext cx="47" cy="1"/>
            </a:xfrm>
            <a:prstGeom prst="line">
              <a:avLst/>
            </a:prstGeom>
            <a:noFill/>
            <a:ln w="23813">
              <a:solidFill>
                <a:srgbClr val="000000"/>
              </a:solidFill>
              <a:round/>
              <a:headEnd/>
              <a:tailEnd/>
            </a:ln>
          </p:spPr>
          <p:txBody>
            <a:bodyPr/>
            <a:lstStyle/>
            <a:p>
              <a:endParaRPr lang="en-US"/>
            </a:p>
          </p:txBody>
        </p:sp>
        <p:sp>
          <p:nvSpPr>
            <p:cNvPr id="46193" name="Oval 113"/>
            <p:cNvSpPr>
              <a:spLocks noChangeArrowheads="1"/>
            </p:cNvSpPr>
            <p:nvPr/>
          </p:nvSpPr>
          <p:spPr bwMode="auto">
            <a:xfrm>
              <a:off x="2285" y="2284"/>
              <a:ext cx="75" cy="74"/>
            </a:xfrm>
            <a:prstGeom prst="ellipse">
              <a:avLst/>
            </a:prstGeom>
            <a:solidFill>
              <a:srgbClr val="FFFFFF"/>
            </a:solidFill>
            <a:ln w="23813">
              <a:solidFill>
                <a:srgbClr val="000000"/>
              </a:solidFill>
              <a:round/>
              <a:headEnd/>
              <a:tailEnd/>
            </a:ln>
          </p:spPr>
          <p:txBody>
            <a:bodyPr/>
            <a:lstStyle/>
            <a:p>
              <a:endParaRPr lang="en-US"/>
            </a:p>
          </p:txBody>
        </p:sp>
        <p:sp>
          <p:nvSpPr>
            <p:cNvPr id="46194" name="Line 114"/>
            <p:cNvSpPr>
              <a:spLocks noChangeShapeType="1"/>
            </p:cNvSpPr>
            <p:nvPr/>
          </p:nvSpPr>
          <p:spPr bwMode="auto">
            <a:xfrm flipV="1">
              <a:off x="3031" y="2568"/>
              <a:ext cx="1" cy="109"/>
            </a:xfrm>
            <a:prstGeom prst="line">
              <a:avLst/>
            </a:prstGeom>
            <a:noFill/>
            <a:ln w="23813">
              <a:solidFill>
                <a:srgbClr val="000000"/>
              </a:solidFill>
              <a:round/>
              <a:headEnd/>
              <a:tailEnd/>
            </a:ln>
          </p:spPr>
          <p:txBody>
            <a:bodyPr/>
            <a:lstStyle/>
            <a:p>
              <a:endParaRPr lang="en-US"/>
            </a:p>
          </p:txBody>
        </p:sp>
        <p:sp>
          <p:nvSpPr>
            <p:cNvPr id="46195" name="Line 115"/>
            <p:cNvSpPr>
              <a:spLocks noChangeShapeType="1"/>
            </p:cNvSpPr>
            <p:nvPr/>
          </p:nvSpPr>
          <p:spPr bwMode="auto">
            <a:xfrm>
              <a:off x="3008" y="2568"/>
              <a:ext cx="47" cy="1"/>
            </a:xfrm>
            <a:prstGeom prst="line">
              <a:avLst/>
            </a:prstGeom>
            <a:noFill/>
            <a:ln w="23813">
              <a:solidFill>
                <a:srgbClr val="000000"/>
              </a:solidFill>
              <a:round/>
              <a:headEnd/>
              <a:tailEnd/>
            </a:ln>
          </p:spPr>
          <p:txBody>
            <a:bodyPr/>
            <a:lstStyle/>
            <a:p>
              <a:endParaRPr lang="en-US"/>
            </a:p>
          </p:txBody>
        </p:sp>
        <p:sp>
          <p:nvSpPr>
            <p:cNvPr id="46196" name="Oval 116"/>
            <p:cNvSpPr>
              <a:spLocks noChangeArrowheads="1"/>
            </p:cNvSpPr>
            <p:nvPr/>
          </p:nvSpPr>
          <p:spPr bwMode="auto">
            <a:xfrm>
              <a:off x="2994" y="2640"/>
              <a:ext cx="75" cy="74"/>
            </a:xfrm>
            <a:prstGeom prst="ellipse">
              <a:avLst/>
            </a:prstGeom>
            <a:solidFill>
              <a:srgbClr val="FFFFFF"/>
            </a:solidFill>
            <a:ln w="23813">
              <a:solidFill>
                <a:srgbClr val="000000"/>
              </a:solidFill>
              <a:round/>
              <a:headEnd/>
              <a:tailEnd/>
            </a:ln>
          </p:spPr>
          <p:txBody>
            <a:bodyPr/>
            <a:lstStyle/>
            <a:p>
              <a:endParaRPr lang="en-US"/>
            </a:p>
          </p:txBody>
        </p:sp>
        <p:sp>
          <p:nvSpPr>
            <p:cNvPr id="46197" name="Line 117"/>
            <p:cNvSpPr>
              <a:spLocks noChangeShapeType="1"/>
            </p:cNvSpPr>
            <p:nvPr/>
          </p:nvSpPr>
          <p:spPr bwMode="auto">
            <a:xfrm flipV="1">
              <a:off x="3337" y="2544"/>
              <a:ext cx="1" cy="128"/>
            </a:xfrm>
            <a:prstGeom prst="line">
              <a:avLst/>
            </a:prstGeom>
            <a:noFill/>
            <a:ln w="23813">
              <a:solidFill>
                <a:srgbClr val="000000"/>
              </a:solidFill>
              <a:round/>
              <a:headEnd/>
              <a:tailEnd/>
            </a:ln>
          </p:spPr>
          <p:txBody>
            <a:bodyPr/>
            <a:lstStyle/>
            <a:p>
              <a:endParaRPr lang="en-US"/>
            </a:p>
          </p:txBody>
        </p:sp>
        <p:sp>
          <p:nvSpPr>
            <p:cNvPr id="46198" name="Line 118"/>
            <p:cNvSpPr>
              <a:spLocks noChangeShapeType="1"/>
            </p:cNvSpPr>
            <p:nvPr/>
          </p:nvSpPr>
          <p:spPr bwMode="auto">
            <a:xfrm>
              <a:off x="3313" y="2543"/>
              <a:ext cx="48" cy="1"/>
            </a:xfrm>
            <a:prstGeom prst="line">
              <a:avLst/>
            </a:prstGeom>
            <a:noFill/>
            <a:ln w="23813">
              <a:solidFill>
                <a:srgbClr val="000000"/>
              </a:solidFill>
              <a:round/>
              <a:headEnd/>
              <a:tailEnd/>
            </a:ln>
          </p:spPr>
          <p:txBody>
            <a:bodyPr/>
            <a:lstStyle/>
            <a:p>
              <a:endParaRPr lang="en-US"/>
            </a:p>
          </p:txBody>
        </p:sp>
        <p:sp>
          <p:nvSpPr>
            <p:cNvPr id="46199" name="Line 119"/>
            <p:cNvSpPr>
              <a:spLocks noChangeShapeType="1"/>
            </p:cNvSpPr>
            <p:nvPr/>
          </p:nvSpPr>
          <p:spPr bwMode="auto">
            <a:xfrm>
              <a:off x="3313" y="2826"/>
              <a:ext cx="48" cy="1"/>
            </a:xfrm>
            <a:prstGeom prst="line">
              <a:avLst/>
            </a:prstGeom>
            <a:noFill/>
            <a:ln w="23813">
              <a:solidFill>
                <a:srgbClr val="000000"/>
              </a:solidFill>
              <a:round/>
              <a:headEnd/>
              <a:tailEnd/>
            </a:ln>
          </p:spPr>
          <p:txBody>
            <a:bodyPr/>
            <a:lstStyle/>
            <a:p>
              <a:endParaRPr lang="en-US"/>
            </a:p>
          </p:txBody>
        </p:sp>
        <p:sp>
          <p:nvSpPr>
            <p:cNvPr id="46200" name="Oval 120"/>
            <p:cNvSpPr>
              <a:spLocks noChangeArrowheads="1"/>
            </p:cNvSpPr>
            <p:nvPr/>
          </p:nvSpPr>
          <p:spPr bwMode="auto">
            <a:xfrm>
              <a:off x="3300" y="2635"/>
              <a:ext cx="74" cy="74"/>
            </a:xfrm>
            <a:prstGeom prst="ellipse">
              <a:avLst/>
            </a:prstGeom>
            <a:solidFill>
              <a:srgbClr val="FFFFFF"/>
            </a:solidFill>
            <a:ln w="23813">
              <a:solidFill>
                <a:srgbClr val="000000"/>
              </a:solidFill>
              <a:round/>
              <a:headEnd/>
              <a:tailEnd/>
            </a:ln>
          </p:spPr>
          <p:txBody>
            <a:bodyPr/>
            <a:lstStyle/>
            <a:p>
              <a:endParaRPr lang="en-US"/>
            </a:p>
          </p:txBody>
        </p:sp>
        <p:sp>
          <p:nvSpPr>
            <p:cNvPr id="46201" name="Line 121"/>
            <p:cNvSpPr>
              <a:spLocks noChangeShapeType="1"/>
            </p:cNvSpPr>
            <p:nvPr/>
          </p:nvSpPr>
          <p:spPr bwMode="auto">
            <a:xfrm>
              <a:off x="3337" y="2708"/>
              <a:ext cx="1" cy="64"/>
            </a:xfrm>
            <a:prstGeom prst="line">
              <a:avLst/>
            </a:prstGeom>
            <a:noFill/>
            <a:ln w="23813">
              <a:solidFill>
                <a:srgbClr val="000000"/>
              </a:solidFill>
              <a:round/>
              <a:headEnd/>
              <a:tailEnd/>
            </a:ln>
          </p:spPr>
          <p:txBody>
            <a:bodyPr/>
            <a:lstStyle/>
            <a:p>
              <a:endParaRPr lang="en-US"/>
            </a:p>
          </p:txBody>
        </p:sp>
        <p:sp>
          <p:nvSpPr>
            <p:cNvPr id="46202" name="Line 122"/>
            <p:cNvSpPr>
              <a:spLocks noChangeShapeType="1"/>
            </p:cNvSpPr>
            <p:nvPr/>
          </p:nvSpPr>
          <p:spPr bwMode="auto">
            <a:xfrm>
              <a:off x="3313" y="2772"/>
              <a:ext cx="48" cy="1"/>
            </a:xfrm>
            <a:prstGeom prst="line">
              <a:avLst/>
            </a:prstGeom>
            <a:noFill/>
            <a:ln w="23813">
              <a:solidFill>
                <a:srgbClr val="000000"/>
              </a:solidFill>
              <a:round/>
              <a:headEnd/>
              <a:tailEnd/>
            </a:ln>
          </p:spPr>
          <p:txBody>
            <a:bodyPr/>
            <a:lstStyle/>
            <a:p>
              <a:endParaRPr lang="en-US"/>
            </a:p>
          </p:txBody>
        </p:sp>
        <p:sp>
          <p:nvSpPr>
            <p:cNvPr id="46203" name="Freeform 123"/>
            <p:cNvSpPr>
              <a:spLocks/>
            </p:cNvSpPr>
            <p:nvPr/>
          </p:nvSpPr>
          <p:spPr bwMode="auto">
            <a:xfrm>
              <a:off x="3292" y="2656"/>
              <a:ext cx="89" cy="78"/>
            </a:xfrm>
            <a:custGeom>
              <a:avLst/>
              <a:gdLst>
                <a:gd name="T0" fmla="*/ 0 w 180"/>
                <a:gd name="T1" fmla="*/ 0 h 155"/>
                <a:gd name="T2" fmla="*/ 0 w 180"/>
                <a:gd name="T3" fmla="*/ 1 h 155"/>
                <a:gd name="T4" fmla="*/ 0 w 180"/>
                <a:gd name="T5" fmla="*/ 1 h 155"/>
                <a:gd name="T6" fmla="*/ 0 w 180"/>
                <a:gd name="T7" fmla="*/ 0 h 155"/>
                <a:gd name="T8" fmla="*/ 0 60000 65536"/>
                <a:gd name="T9" fmla="*/ 0 60000 65536"/>
                <a:gd name="T10" fmla="*/ 0 60000 65536"/>
                <a:gd name="T11" fmla="*/ 0 60000 65536"/>
                <a:gd name="T12" fmla="*/ 0 w 180"/>
                <a:gd name="T13" fmla="*/ 0 h 155"/>
                <a:gd name="T14" fmla="*/ 180 w 180"/>
                <a:gd name="T15" fmla="*/ 155 h 155"/>
              </a:gdLst>
              <a:ahLst/>
              <a:cxnLst>
                <a:cxn ang="T8">
                  <a:pos x="T0" y="T1"/>
                </a:cxn>
                <a:cxn ang="T9">
                  <a:pos x="T2" y="T3"/>
                </a:cxn>
                <a:cxn ang="T10">
                  <a:pos x="T4" y="T5"/>
                </a:cxn>
                <a:cxn ang="T11">
                  <a:pos x="T6" y="T7"/>
                </a:cxn>
              </a:cxnLst>
              <a:rect l="T12" t="T13" r="T14" b="T15"/>
              <a:pathLst>
                <a:path w="180" h="155">
                  <a:moveTo>
                    <a:pt x="90" y="0"/>
                  </a:moveTo>
                  <a:lnTo>
                    <a:pt x="180"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46204" name="Line 124"/>
            <p:cNvSpPr>
              <a:spLocks noChangeShapeType="1"/>
            </p:cNvSpPr>
            <p:nvPr/>
          </p:nvSpPr>
          <p:spPr bwMode="auto">
            <a:xfrm>
              <a:off x="1254" y="2204"/>
              <a:ext cx="37" cy="11"/>
            </a:xfrm>
            <a:prstGeom prst="line">
              <a:avLst/>
            </a:prstGeom>
            <a:noFill/>
            <a:ln w="23813">
              <a:solidFill>
                <a:srgbClr val="FF0000"/>
              </a:solidFill>
              <a:round/>
              <a:headEnd/>
              <a:tailEnd/>
            </a:ln>
          </p:spPr>
          <p:txBody>
            <a:bodyPr/>
            <a:lstStyle/>
            <a:p>
              <a:endParaRPr lang="en-US"/>
            </a:p>
          </p:txBody>
        </p:sp>
        <p:sp>
          <p:nvSpPr>
            <p:cNvPr id="46205" name="Line 125"/>
            <p:cNvSpPr>
              <a:spLocks noChangeShapeType="1"/>
            </p:cNvSpPr>
            <p:nvPr/>
          </p:nvSpPr>
          <p:spPr bwMode="auto">
            <a:xfrm>
              <a:off x="1337" y="2223"/>
              <a:ext cx="679" cy="451"/>
            </a:xfrm>
            <a:prstGeom prst="line">
              <a:avLst/>
            </a:prstGeom>
            <a:noFill/>
            <a:ln w="23813">
              <a:solidFill>
                <a:srgbClr val="FF0000"/>
              </a:solidFill>
              <a:round/>
              <a:headEnd/>
              <a:tailEnd/>
            </a:ln>
          </p:spPr>
          <p:txBody>
            <a:bodyPr/>
            <a:lstStyle/>
            <a:p>
              <a:endParaRPr lang="en-US"/>
            </a:p>
          </p:txBody>
        </p:sp>
        <p:sp>
          <p:nvSpPr>
            <p:cNvPr id="46206" name="Freeform 126"/>
            <p:cNvSpPr>
              <a:spLocks/>
            </p:cNvSpPr>
            <p:nvPr/>
          </p:nvSpPr>
          <p:spPr bwMode="auto">
            <a:xfrm flipV="1">
              <a:off x="2016" y="2674"/>
              <a:ext cx="1321" cy="298"/>
            </a:xfrm>
            <a:custGeom>
              <a:avLst/>
              <a:gdLst>
                <a:gd name="T0" fmla="*/ 0 w 2292"/>
                <a:gd name="T1" fmla="*/ 1 h 517"/>
                <a:gd name="T2" fmla="*/ 1 w 2292"/>
                <a:gd name="T3" fmla="*/ 1 h 517"/>
                <a:gd name="T4" fmla="*/ 1 w 2292"/>
                <a:gd name="T5" fmla="*/ 1 h 517"/>
                <a:gd name="T6" fmla="*/ 1 w 2292"/>
                <a:gd name="T7" fmla="*/ 0 h 517"/>
                <a:gd name="T8" fmla="*/ 0 60000 65536"/>
                <a:gd name="T9" fmla="*/ 0 60000 65536"/>
                <a:gd name="T10" fmla="*/ 0 60000 65536"/>
                <a:gd name="T11" fmla="*/ 0 60000 65536"/>
                <a:gd name="T12" fmla="*/ 0 w 2292"/>
                <a:gd name="T13" fmla="*/ 0 h 517"/>
                <a:gd name="T14" fmla="*/ 2292 w 2292"/>
                <a:gd name="T15" fmla="*/ 517 h 517"/>
              </a:gdLst>
              <a:ahLst/>
              <a:cxnLst>
                <a:cxn ang="T8">
                  <a:pos x="T0" y="T1"/>
                </a:cxn>
                <a:cxn ang="T9">
                  <a:pos x="T2" y="T3"/>
                </a:cxn>
                <a:cxn ang="T10">
                  <a:pos x="T4" y="T5"/>
                </a:cxn>
                <a:cxn ang="T11">
                  <a:pos x="T6" y="T7"/>
                </a:cxn>
              </a:cxnLst>
              <a:rect l="T12" t="T13" r="T14" b="T15"/>
              <a:pathLst>
                <a:path w="2292" h="517">
                  <a:moveTo>
                    <a:pt x="0" y="517"/>
                  </a:moveTo>
                  <a:lnTo>
                    <a:pt x="531" y="74"/>
                  </a:lnTo>
                  <a:lnTo>
                    <a:pt x="1762" y="33"/>
                  </a:lnTo>
                  <a:lnTo>
                    <a:pt x="2292" y="0"/>
                  </a:lnTo>
                </a:path>
              </a:pathLst>
            </a:custGeom>
            <a:noFill/>
            <a:ln w="23813">
              <a:solidFill>
                <a:srgbClr val="FF0000"/>
              </a:solidFill>
              <a:round/>
              <a:headEnd/>
              <a:tailEnd/>
            </a:ln>
          </p:spPr>
          <p:txBody>
            <a:bodyPr/>
            <a:lstStyle/>
            <a:p>
              <a:endParaRPr lang="en-US"/>
            </a:p>
          </p:txBody>
        </p:sp>
        <p:sp>
          <p:nvSpPr>
            <p:cNvPr id="46207" name="Rectangle 127"/>
            <p:cNvSpPr>
              <a:spLocks noChangeArrowheads="1"/>
            </p:cNvSpPr>
            <p:nvPr/>
          </p:nvSpPr>
          <p:spPr bwMode="auto">
            <a:xfrm>
              <a:off x="1223" y="2173"/>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46208" name="Line 128"/>
            <p:cNvSpPr>
              <a:spLocks noChangeShapeType="1"/>
            </p:cNvSpPr>
            <p:nvPr/>
          </p:nvSpPr>
          <p:spPr bwMode="auto">
            <a:xfrm flipV="1">
              <a:off x="2016" y="2564"/>
              <a:ext cx="1" cy="110"/>
            </a:xfrm>
            <a:prstGeom prst="line">
              <a:avLst/>
            </a:prstGeom>
            <a:noFill/>
            <a:ln w="23813">
              <a:solidFill>
                <a:srgbClr val="FF0000"/>
              </a:solidFill>
              <a:round/>
              <a:headEnd/>
              <a:tailEnd/>
            </a:ln>
          </p:spPr>
          <p:txBody>
            <a:bodyPr/>
            <a:lstStyle/>
            <a:p>
              <a:endParaRPr lang="en-US"/>
            </a:p>
          </p:txBody>
        </p:sp>
        <p:sp>
          <p:nvSpPr>
            <p:cNvPr id="46209" name="Line 129"/>
            <p:cNvSpPr>
              <a:spLocks noChangeShapeType="1"/>
            </p:cNvSpPr>
            <p:nvPr/>
          </p:nvSpPr>
          <p:spPr bwMode="auto">
            <a:xfrm>
              <a:off x="1993" y="2564"/>
              <a:ext cx="48" cy="1"/>
            </a:xfrm>
            <a:prstGeom prst="line">
              <a:avLst/>
            </a:prstGeom>
            <a:noFill/>
            <a:ln w="23813">
              <a:solidFill>
                <a:srgbClr val="FF0000"/>
              </a:solidFill>
              <a:round/>
              <a:headEnd/>
              <a:tailEnd/>
            </a:ln>
          </p:spPr>
          <p:txBody>
            <a:bodyPr/>
            <a:lstStyle/>
            <a:p>
              <a:endParaRPr lang="en-US"/>
            </a:p>
          </p:txBody>
        </p:sp>
        <p:sp>
          <p:nvSpPr>
            <p:cNvPr id="46210" name="Line 130"/>
            <p:cNvSpPr>
              <a:spLocks noChangeShapeType="1"/>
            </p:cNvSpPr>
            <p:nvPr/>
          </p:nvSpPr>
          <p:spPr bwMode="auto">
            <a:xfrm>
              <a:off x="2016" y="2674"/>
              <a:ext cx="1" cy="110"/>
            </a:xfrm>
            <a:prstGeom prst="line">
              <a:avLst/>
            </a:prstGeom>
            <a:noFill/>
            <a:ln w="23813">
              <a:solidFill>
                <a:srgbClr val="FF0000"/>
              </a:solidFill>
              <a:round/>
              <a:headEnd/>
              <a:tailEnd/>
            </a:ln>
          </p:spPr>
          <p:txBody>
            <a:bodyPr/>
            <a:lstStyle/>
            <a:p>
              <a:endParaRPr lang="en-US"/>
            </a:p>
          </p:txBody>
        </p:sp>
        <p:sp>
          <p:nvSpPr>
            <p:cNvPr id="46211" name="Line 131"/>
            <p:cNvSpPr>
              <a:spLocks noChangeShapeType="1"/>
            </p:cNvSpPr>
            <p:nvPr/>
          </p:nvSpPr>
          <p:spPr bwMode="auto">
            <a:xfrm>
              <a:off x="1993" y="2784"/>
              <a:ext cx="48" cy="1"/>
            </a:xfrm>
            <a:prstGeom prst="line">
              <a:avLst/>
            </a:prstGeom>
            <a:noFill/>
            <a:ln w="23813">
              <a:solidFill>
                <a:srgbClr val="FF0000"/>
              </a:solidFill>
              <a:round/>
              <a:headEnd/>
              <a:tailEnd/>
            </a:ln>
          </p:spPr>
          <p:txBody>
            <a:bodyPr/>
            <a:lstStyle/>
            <a:p>
              <a:endParaRPr lang="en-US"/>
            </a:p>
          </p:txBody>
        </p:sp>
        <p:sp>
          <p:nvSpPr>
            <p:cNvPr id="46212" name="Rectangle 132"/>
            <p:cNvSpPr>
              <a:spLocks noChangeArrowheads="1"/>
            </p:cNvSpPr>
            <p:nvPr/>
          </p:nvSpPr>
          <p:spPr bwMode="auto">
            <a:xfrm>
              <a:off x="1985" y="2643"/>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46213" name="Line 133"/>
            <p:cNvSpPr>
              <a:spLocks noChangeShapeType="1"/>
            </p:cNvSpPr>
            <p:nvPr/>
          </p:nvSpPr>
          <p:spPr bwMode="auto">
            <a:xfrm flipV="1">
              <a:off x="2322" y="2899"/>
              <a:ext cx="1" cy="31"/>
            </a:xfrm>
            <a:prstGeom prst="line">
              <a:avLst/>
            </a:prstGeom>
            <a:noFill/>
            <a:ln w="23813">
              <a:solidFill>
                <a:srgbClr val="FF0000"/>
              </a:solidFill>
              <a:round/>
              <a:headEnd/>
              <a:tailEnd/>
            </a:ln>
          </p:spPr>
          <p:txBody>
            <a:bodyPr/>
            <a:lstStyle/>
            <a:p>
              <a:endParaRPr lang="en-US"/>
            </a:p>
          </p:txBody>
        </p:sp>
        <p:sp>
          <p:nvSpPr>
            <p:cNvPr id="46214" name="Line 134"/>
            <p:cNvSpPr>
              <a:spLocks noChangeShapeType="1"/>
            </p:cNvSpPr>
            <p:nvPr/>
          </p:nvSpPr>
          <p:spPr bwMode="auto">
            <a:xfrm>
              <a:off x="2299" y="2899"/>
              <a:ext cx="47" cy="1"/>
            </a:xfrm>
            <a:prstGeom prst="line">
              <a:avLst/>
            </a:prstGeom>
            <a:noFill/>
            <a:ln w="23813">
              <a:solidFill>
                <a:srgbClr val="FF0000"/>
              </a:solidFill>
              <a:round/>
              <a:headEnd/>
              <a:tailEnd/>
            </a:ln>
          </p:spPr>
          <p:txBody>
            <a:bodyPr/>
            <a:lstStyle/>
            <a:p>
              <a:endParaRPr lang="en-US"/>
            </a:p>
          </p:txBody>
        </p:sp>
        <p:sp>
          <p:nvSpPr>
            <p:cNvPr id="46215" name="Line 135"/>
            <p:cNvSpPr>
              <a:spLocks noChangeShapeType="1"/>
            </p:cNvSpPr>
            <p:nvPr/>
          </p:nvSpPr>
          <p:spPr bwMode="auto">
            <a:xfrm>
              <a:off x="2322" y="2930"/>
              <a:ext cx="1" cy="30"/>
            </a:xfrm>
            <a:prstGeom prst="line">
              <a:avLst/>
            </a:prstGeom>
            <a:noFill/>
            <a:ln w="23813">
              <a:solidFill>
                <a:srgbClr val="FF0000"/>
              </a:solidFill>
              <a:round/>
              <a:headEnd/>
              <a:tailEnd/>
            </a:ln>
          </p:spPr>
          <p:txBody>
            <a:bodyPr/>
            <a:lstStyle/>
            <a:p>
              <a:endParaRPr lang="en-US"/>
            </a:p>
          </p:txBody>
        </p:sp>
        <p:sp>
          <p:nvSpPr>
            <p:cNvPr id="46216" name="Line 136"/>
            <p:cNvSpPr>
              <a:spLocks noChangeShapeType="1"/>
            </p:cNvSpPr>
            <p:nvPr/>
          </p:nvSpPr>
          <p:spPr bwMode="auto">
            <a:xfrm>
              <a:off x="2299" y="2960"/>
              <a:ext cx="47" cy="1"/>
            </a:xfrm>
            <a:prstGeom prst="line">
              <a:avLst/>
            </a:prstGeom>
            <a:noFill/>
            <a:ln w="23813">
              <a:solidFill>
                <a:srgbClr val="FF0000"/>
              </a:solidFill>
              <a:round/>
              <a:headEnd/>
              <a:tailEnd/>
            </a:ln>
          </p:spPr>
          <p:txBody>
            <a:bodyPr/>
            <a:lstStyle/>
            <a:p>
              <a:endParaRPr lang="en-US"/>
            </a:p>
          </p:txBody>
        </p:sp>
        <p:sp>
          <p:nvSpPr>
            <p:cNvPr id="46217" name="Rectangle 137"/>
            <p:cNvSpPr>
              <a:spLocks noChangeArrowheads="1"/>
            </p:cNvSpPr>
            <p:nvPr/>
          </p:nvSpPr>
          <p:spPr bwMode="auto">
            <a:xfrm>
              <a:off x="2291" y="2899"/>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46218" name="Line 138"/>
            <p:cNvSpPr>
              <a:spLocks noChangeShapeType="1"/>
            </p:cNvSpPr>
            <p:nvPr/>
          </p:nvSpPr>
          <p:spPr bwMode="auto">
            <a:xfrm flipV="1">
              <a:off x="3031" y="2926"/>
              <a:ext cx="1" cy="27"/>
            </a:xfrm>
            <a:prstGeom prst="line">
              <a:avLst/>
            </a:prstGeom>
            <a:noFill/>
            <a:ln w="23813">
              <a:solidFill>
                <a:srgbClr val="FF0000"/>
              </a:solidFill>
              <a:round/>
              <a:headEnd/>
              <a:tailEnd/>
            </a:ln>
          </p:spPr>
          <p:txBody>
            <a:bodyPr/>
            <a:lstStyle/>
            <a:p>
              <a:endParaRPr lang="en-US"/>
            </a:p>
          </p:txBody>
        </p:sp>
        <p:sp>
          <p:nvSpPr>
            <p:cNvPr id="46219" name="Line 139"/>
            <p:cNvSpPr>
              <a:spLocks noChangeShapeType="1"/>
            </p:cNvSpPr>
            <p:nvPr/>
          </p:nvSpPr>
          <p:spPr bwMode="auto">
            <a:xfrm>
              <a:off x="3008" y="2926"/>
              <a:ext cx="47" cy="1"/>
            </a:xfrm>
            <a:prstGeom prst="line">
              <a:avLst/>
            </a:prstGeom>
            <a:noFill/>
            <a:ln w="23813">
              <a:solidFill>
                <a:srgbClr val="FF0000"/>
              </a:solidFill>
              <a:round/>
              <a:headEnd/>
              <a:tailEnd/>
            </a:ln>
          </p:spPr>
          <p:txBody>
            <a:bodyPr/>
            <a:lstStyle/>
            <a:p>
              <a:endParaRPr lang="en-US"/>
            </a:p>
          </p:txBody>
        </p:sp>
        <p:sp>
          <p:nvSpPr>
            <p:cNvPr id="46220" name="Line 140"/>
            <p:cNvSpPr>
              <a:spLocks noChangeShapeType="1"/>
            </p:cNvSpPr>
            <p:nvPr/>
          </p:nvSpPr>
          <p:spPr bwMode="auto">
            <a:xfrm>
              <a:off x="3031" y="2953"/>
              <a:ext cx="1" cy="27"/>
            </a:xfrm>
            <a:prstGeom prst="line">
              <a:avLst/>
            </a:prstGeom>
            <a:noFill/>
            <a:ln w="23813">
              <a:solidFill>
                <a:srgbClr val="FF0000"/>
              </a:solidFill>
              <a:round/>
              <a:headEnd/>
              <a:tailEnd/>
            </a:ln>
          </p:spPr>
          <p:txBody>
            <a:bodyPr/>
            <a:lstStyle/>
            <a:p>
              <a:endParaRPr lang="en-US"/>
            </a:p>
          </p:txBody>
        </p:sp>
        <p:sp>
          <p:nvSpPr>
            <p:cNvPr id="46221" name="Line 141"/>
            <p:cNvSpPr>
              <a:spLocks noChangeShapeType="1"/>
            </p:cNvSpPr>
            <p:nvPr/>
          </p:nvSpPr>
          <p:spPr bwMode="auto">
            <a:xfrm>
              <a:off x="3008" y="2980"/>
              <a:ext cx="47" cy="1"/>
            </a:xfrm>
            <a:prstGeom prst="line">
              <a:avLst/>
            </a:prstGeom>
            <a:noFill/>
            <a:ln w="23813">
              <a:solidFill>
                <a:srgbClr val="FF0000"/>
              </a:solidFill>
              <a:round/>
              <a:headEnd/>
              <a:tailEnd/>
            </a:ln>
          </p:spPr>
          <p:txBody>
            <a:bodyPr/>
            <a:lstStyle/>
            <a:p>
              <a:endParaRPr lang="en-US"/>
            </a:p>
          </p:txBody>
        </p:sp>
        <p:sp>
          <p:nvSpPr>
            <p:cNvPr id="46222" name="Rectangle 142"/>
            <p:cNvSpPr>
              <a:spLocks noChangeArrowheads="1"/>
            </p:cNvSpPr>
            <p:nvPr/>
          </p:nvSpPr>
          <p:spPr bwMode="auto">
            <a:xfrm>
              <a:off x="3000" y="2922"/>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46223" name="Line 143"/>
            <p:cNvSpPr>
              <a:spLocks noChangeShapeType="1"/>
            </p:cNvSpPr>
            <p:nvPr/>
          </p:nvSpPr>
          <p:spPr bwMode="auto">
            <a:xfrm flipV="1">
              <a:off x="3337" y="2961"/>
              <a:ext cx="1" cy="11"/>
            </a:xfrm>
            <a:prstGeom prst="line">
              <a:avLst/>
            </a:prstGeom>
            <a:noFill/>
            <a:ln w="23813">
              <a:solidFill>
                <a:srgbClr val="FF0000"/>
              </a:solidFill>
              <a:round/>
              <a:headEnd/>
              <a:tailEnd/>
            </a:ln>
          </p:spPr>
          <p:txBody>
            <a:bodyPr/>
            <a:lstStyle/>
            <a:p>
              <a:endParaRPr lang="en-US"/>
            </a:p>
          </p:txBody>
        </p:sp>
        <p:sp>
          <p:nvSpPr>
            <p:cNvPr id="46224" name="Line 144"/>
            <p:cNvSpPr>
              <a:spLocks noChangeShapeType="1"/>
            </p:cNvSpPr>
            <p:nvPr/>
          </p:nvSpPr>
          <p:spPr bwMode="auto">
            <a:xfrm>
              <a:off x="3313" y="2961"/>
              <a:ext cx="48" cy="1"/>
            </a:xfrm>
            <a:prstGeom prst="line">
              <a:avLst/>
            </a:prstGeom>
            <a:noFill/>
            <a:ln w="23813">
              <a:solidFill>
                <a:srgbClr val="FF0000"/>
              </a:solidFill>
              <a:round/>
              <a:headEnd/>
              <a:tailEnd/>
            </a:ln>
          </p:spPr>
          <p:txBody>
            <a:bodyPr/>
            <a:lstStyle/>
            <a:p>
              <a:endParaRPr lang="en-US"/>
            </a:p>
          </p:txBody>
        </p:sp>
        <p:sp>
          <p:nvSpPr>
            <p:cNvPr id="46225" name="Line 145"/>
            <p:cNvSpPr>
              <a:spLocks noChangeShapeType="1"/>
            </p:cNvSpPr>
            <p:nvPr/>
          </p:nvSpPr>
          <p:spPr bwMode="auto">
            <a:xfrm>
              <a:off x="3337" y="2972"/>
              <a:ext cx="1" cy="12"/>
            </a:xfrm>
            <a:prstGeom prst="line">
              <a:avLst/>
            </a:prstGeom>
            <a:noFill/>
            <a:ln w="23813">
              <a:solidFill>
                <a:srgbClr val="FF0000"/>
              </a:solidFill>
              <a:round/>
              <a:headEnd/>
              <a:tailEnd/>
            </a:ln>
          </p:spPr>
          <p:txBody>
            <a:bodyPr/>
            <a:lstStyle/>
            <a:p>
              <a:endParaRPr lang="en-US"/>
            </a:p>
          </p:txBody>
        </p:sp>
        <p:sp>
          <p:nvSpPr>
            <p:cNvPr id="46226" name="Line 146"/>
            <p:cNvSpPr>
              <a:spLocks noChangeShapeType="1"/>
            </p:cNvSpPr>
            <p:nvPr/>
          </p:nvSpPr>
          <p:spPr bwMode="auto">
            <a:xfrm>
              <a:off x="3313" y="2984"/>
              <a:ext cx="48" cy="1"/>
            </a:xfrm>
            <a:prstGeom prst="line">
              <a:avLst/>
            </a:prstGeom>
            <a:noFill/>
            <a:ln w="23813">
              <a:solidFill>
                <a:srgbClr val="FF0000"/>
              </a:solidFill>
              <a:round/>
              <a:headEnd/>
              <a:tailEnd/>
            </a:ln>
          </p:spPr>
          <p:txBody>
            <a:bodyPr/>
            <a:lstStyle/>
            <a:p>
              <a:endParaRPr lang="en-US"/>
            </a:p>
          </p:txBody>
        </p:sp>
        <p:sp>
          <p:nvSpPr>
            <p:cNvPr id="46227" name="Rectangle 147"/>
            <p:cNvSpPr>
              <a:spLocks noChangeArrowheads="1"/>
            </p:cNvSpPr>
            <p:nvPr/>
          </p:nvSpPr>
          <p:spPr bwMode="auto">
            <a:xfrm>
              <a:off x="3306" y="2941"/>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46228" name="Line 148"/>
            <p:cNvSpPr>
              <a:spLocks noChangeShapeType="1"/>
            </p:cNvSpPr>
            <p:nvPr/>
          </p:nvSpPr>
          <p:spPr bwMode="auto">
            <a:xfrm>
              <a:off x="1254" y="2204"/>
              <a:ext cx="37" cy="16"/>
            </a:xfrm>
            <a:prstGeom prst="line">
              <a:avLst/>
            </a:prstGeom>
            <a:noFill/>
            <a:ln w="23813">
              <a:solidFill>
                <a:srgbClr val="FF0000"/>
              </a:solidFill>
              <a:round/>
              <a:headEnd/>
              <a:tailEnd/>
            </a:ln>
          </p:spPr>
          <p:txBody>
            <a:bodyPr/>
            <a:lstStyle/>
            <a:p>
              <a:endParaRPr lang="en-US"/>
            </a:p>
          </p:txBody>
        </p:sp>
        <p:sp>
          <p:nvSpPr>
            <p:cNvPr id="46229" name="Line 149"/>
            <p:cNvSpPr>
              <a:spLocks noChangeShapeType="1"/>
            </p:cNvSpPr>
            <p:nvPr/>
          </p:nvSpPr>
          <p:spPr bwMode="auto">
            <a:xfrm>
              <a:off x="1337" y="2232"/>
              <a:ext cx="679" cy="652"/>
            </a:xfrm>
            <a:prstGeom prst="line">
              <a:avLst/>
            </a:prstGeom>
            <a:noFill/>
            <a:ln w="23813">
              <a:solidFill>
                <a:srgbClr val="FF0000"/>
              </a:solidFill>
              <a:round/>
              <a:headEnd/>
              <a:tailEnd/>
            </a:ln>
          </p:spPr>
          <p:txBody>
            <a:bodyPr/>
            <a:lstStyle/>
            <a:p>
              <a:endParaRPr lang="en-US"/>
            </a:p>
          </p:txBody>
        </p:sp>
        <p:sp>
          <p:nvSpPr>
            <p:cNvPr id="46230" name="Freeform 150"/>
            <p:cNvSpPr>
              <a:spLocks/>
            </p:cNvSpPr>
            <p:nvPr/>
          </p:nvSpPr>
          <p:spPr bwMode="auto">
            <a:xfrm flipV="1">
              <a:off x="2016" y="2884"/>
              <a:ext cx="1321" cy="111"/>
            </a:xfrm>
            <a:custGeom>
              <a:avLst/>
              <a:gdLst>
                <a:gd name="T0" fmla="*/ 0 w 2292"/>
                <a:gd name="T1" fmla="*/ 1 h 192"/>
                <a:gd name="T2" fmla="*/ 1 w 2292"/>
                <a:gd name="T3" fmla="*/ 1 h 192"/>
                <a:gd name="T4" fmla="*/ 1 w 2292"/>
                <a:gd name="T5" fmla="*/ 0 h 192"/>
                <a:gd name="T6" fmla="*/ 1 w 2292"/>
                <a:gd name="T7" fmla="*/ 1 h 192"/>
                <a:gd name="T8" fmla="*/ 0 60000 65536"/>
                <a:gd name="T9" fmla="*/ 0 60000 65536"/>
                <a:gd name="T10" fmla="*/ 0 60000 65536"/>
                <a:gd name="T11" fmla="*/ 0 60000 65536"/>
                <a:gd name="T12" fmla="*/ 0 w 2292"/>
                <a:gd name="T13" fmla="*/ 0 h 192"/>
                <a:gd name="T14" fmla="*/ 2292 w 2292"/>
                <a:gd name="T15" fmla="*/ 192 h 192"/>
              </a:gdLst>
              <a:ahLst/>
              <a:cxnLst>
                <a:cxn ang="T8">
                  <a:pos x="T0" y="T1"/>
                </a:cxn>
                <a:cxn ang="T9">
                  <a:pos x="T2" y="T3"/>
                </a:cxn>
                <a:cxn ang="T10">
                  <a:pos x="T4" y="T5"/>
                </a:cxn>
                <a:cxn ang="T11">
                  <a:pos x="T6" y="T7"/>
                </a:cxn>
              </a:cxnLst>
              <a:rect l="T12" t="T13" r="T14" b="T15"/>
              <a:pathLst>
                <a:path w="2292" h="192">
                  <a:moveTo>
                    <a:pt x="0" y="192"/>
                  </a:moveTo>
                  <a:lnTo>
                    <a:pt x="531" y="78"/>
                  </a:lnTo>
                  <a:lnTo>
                    <a:pt x="1762" y="0"/>
                  </a:lnTo>
                  <a:lnTo>
                    <a:pt x="2292" y="15"/>
                  </a:lnTo>
                </a:path>
              </a:pathLst>
            </a:custGeom>
            <a:noFill/>
            <a:ln w="23813">
              <a:solidFill>
                <a:srgbClr val="FF0000"/>
              </a:solidFill>
              <a:round/>
              <a:headEnd/>
              <a:tailEnd/>
            </a:ln>
          </p:spPr>
          <p:txBody>
            <a:bodyPr/>
            <a:lstStyle/>
            <a:p>
              <a:endParaRPr lang="en-US"/>
            </a:p>
          </p:txBody>
        </p:sp>
        <p:sp>
          <p:nvSpPr>
            <p:cNvPr id="46231" name="Rectangle 151"/>
            <p:cNvSpPr>
              <a:spLocks noChangeArrowheads="1"/>
            </p:cNvSpPr>
            <p:nvPr/>
          </p:nvSpPr>
          <p:spPr bwMode="auto">
            <a:xfrm>
              <a:off x="1208" y="2123"/>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46232" name="Line 152"/>
            <p:cNvSpPr>
              <a:spLocks noChangeShapeType="1"/>
            </p:cNvSpPr>
            <p:nvPr/>
          </p:nvSpPr>
          <p:spPr bwMode="auto">
            <a:xfrm flipV="1">
              <a:off x="2016" y="2869"/>
              <a:ext cx="1" cy="15"/>
            </a:xfrm>
            <a:prstGeom prst="line">
              <a:avLst/>
            </a:prstGeom>
            <a:noFill/>
            <a:ln w="23813">
              <a:solidFill>
                <a:srgbClr val="FF0000"/>
              </a:solidFill>
              <a:round/>
              <a:headEnd/>
              <a:tailEnd/>
            </a:ln>
          </p:spPr>
          <p:txBody>
            <a:bodyPr/>
            <a:lstStyle/>
            <a:p>
              <a:endParaRPr lang="en-US"/>
            </a:p>
          </p:txBody>
        </p:sp>
        <p:sp>
          <p:nvSpPr>
            <p:cNvPr id="46233" name="Line 153"/>
            <p:cNvSpPr>
              <a:spLocks noChangeShapeType="1"/>
            </p:cNvSpPr>
            <p:nvPr/>
          </p:nvSpPr>
          <p:spPr bwMode="auto">
            <a:xfrm>
              <a:off x="1993" y="2869"/>
              <a:ext cx="48" cy="1"/>
            </a:xfrm>
            <a:prstGeom prst="line">
              <a:avLst/>
            </a:prstGeom>
            <a:noFill/>
            <a:ln w="23813">
              <a:solidFill>
                <a:srgbClr val="FF0000"/>
              </a:solidFill>
              <a:round/>
              <a:headEnd/>
              <a:tailEnd/>
            </a:ln>
          </p:spPr>
          <p:txBody>
            <a:bodyPr/>
            <a:lstStyle/>
            <a:p>
              <a:endParaRPr lang="en-US"/>
            </a:p>
          </p:txBody>
        </p:sp>
        <p:sp>
          <p:nvSpPr>
            <p:cNvPr id="46234" name="Line 154"/>
            <p:cNvSpPr>
              <a:spLocks noChangeShapeType="1"/>
            </p:cNvSpPr>
            <p:nvPr/>
          </p:nvSpPr>
          <p:spPr bwMode="auto">
            <a:xfrm>
              <a:off x="2016" y="2884"/>
              <a:ext cx="1" cy="15"/>
            </a:xfrm>
            <a:prstGeom prst="line">
              <a:avLst/>
            </a:prstGeom>
            <a:noFill/>
            <a:ln w="23813">
              <a:solidFill>
                <a:srgbClr val="FF0000"/>
              </a:solidFill>
              <a:round/>
              <a:headEnd/>
              <a:tailEnd/>
            </a:ln>
          </p:spPr>
          <p:txBody>
            <a:bodyPr/>
            <a:lstStyle/>
            <a:p>
              <a:endParaRPr lang="en-US"/>
            </a:p>
          </p:txBody>
        </p:sp>
        <p:sp>
          <p:nvSpPr>
            <p:cNvPr id="46235" name="Line 155"/>
            <p:cNvSpPr>
              <a:spLocks noChangeShapeType="1"/>
            </p:cNvSpPr>
            <p:nvPr/>
          </p:nvSpPr>
          <p:spPr bwMode="auto">
            <a:xfrm>
              <a:off x="1993" y="2899"/>
              <a:ext cx="48" cy="1"/>
            </a:xfrm>
            <a:prstGeom prst="line">
              <a:avLst/>
            </a:prstGeom>
            <a:noFill/>
            <a:ln w="23813">
              <a:solidFill>
                <a:srgbClr val="FF0000"/>
              </a:solidFill>
              <a:round/>
              <a:headEnd/>
              <a:tailEnd/>
            </a:ln>
          </p:spPr>
          <p:txBody>
            <a:bodyPr/>
            <a:lstStyle/>
            <a:p>
              <a:endParaRPr lang="en-US"/>
            </a:p>
          </p:txBody>
        </p:sp>
        <p:sp>
          <p:nvSpPr>
            <p:cNvPr id="46236" name="Rectangle 156"/>
            <p:cNvSpPr>
              <a:spLocks noChangeArrowheads="1"/>
            </p:cNvSpPr>
            <p:nvPr/>
          </p:nvSpPr>
          <p:spPr bwMode="auto">
            <a:xfrm>
              <a:off x="1970" y="2804"/>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46237" name="Line 157"/>
            <p:cNvSpPr>
              <a:spLocks noChangeShapeType="1"/>
            </p:cNvSpPr>
            <p:nvPr/>
          </p:nvSpPr>
          <p:spPr bwMode="auto">
            <a:xfrm flipV="1">
              <a:off x="2322" y="2936"/>
              <a:ext cx="1" cy="14"/>
            </a:xfrm>
            <a:prstGeom prst="line">
              <a:avLst/>
            </a:prstGeom>
            <a:noFill/>
            <a:ln w="23813">
              <a:solidFill>
                <a:srgbClr val="FF0000"/>
              </a:solidFill>
              <a:round/>
              <a:headEnd/>
              <a:tailEnd/>
            </a:ln>
          </p:spPr>
          <p:txBody>
            <a:bodyPr/>
            <a:lstStyle/>
            <a:p>
              <a:endParaRPr lang="en-US"/>
            </a:p>
          </p:txBody>
        </p:sp>
        <p:sp>
          <p:nvSpPr>
            <p:cNvPr id="46238" name="Line 158"/>
            <p:cNvSpPr>
              <a:spLocks noChangeShapeType="1"/>
            </p:cNvSpPr>
            <p:nvPr/>
          </p:nvSpPr>
          <p:spPr bwMode="auto">
            <a:xfrm>
              <a:off x="2299" y="2936"/>
              <a:ext cx="47" cy="1"/>
            </a:xfrm>
            <a:prstGeom prst="line">
              <a:avLst/>
            </a:prstGeom>
            <a:noFill/>
            <a:ln w="23813">
              <a:solidFill>
                <a:srgbClr val="FF0000"/>
              </a:solidFill>
              <a:round/>
              <a:headEnd/>
              <a:tailEnd/>
            </a:ln>
          </p:spPr>
          <p:txBody>
            <a:bodyPr/>
            <a:lstStyle/>
            <a:p>
              <a:endParaRPr lang="en-US"/>
            </a:p>
          </p:txBody>
        </p:sp>
        <p:sp>
          <p:nvSpPr>
            <p:cNvPr id="46239" name="Line 159"/>
            <p:cNvSpPr>
              <a:spLocks noChangeShapeType="1"/>
            </p:cNvSpPr>
            <p:nvPr/>
          </p:nvSpPr>
          <p:spPr bwMode="auto">
            <a:xfrm>
              <a:off x="2322" y="2950"/>
              <a:ext cx="1" cy="12"/>
            </a:xfrm>
            <a:prstGeom prst="line">
              <a:avLst/>
            </a:prstGeom>
            <a:noFill/>
            <a:ln w="23813">
              <a:solidFill>
                <a:srgbClr val="FF0000"/>
              </a:solidFill>
              <a:round/>
              <a:headEnd/>
              <a:tailEnd/>
            </a:ln>
          </p:spPr>
          <p:txBody>
            <a:bodyPr/>
            <a:lstStyle/>
            <a:p>
              <a:endParaRPr lang="en-US"/>
            </a:p>
          </p:txBody>
        </p:sp>
        <p:sp>
          <p:nvSpPr>
            <p:cNvPr id="46240" name="Line 160"/>
            <p:cNvSpPr>
              <a:spLocks noChangeShapeType="1"/>
            </p:cNvSpPr>
            <p:nvPr/>
          </p:nvSpPr>
          <p:spPr bwMode="auto">
            <a:xfrm>
              <a:off x="2299" y="2962"/>
              <a:ext cx="47" cy="1"/>
            </a:xfrm>
            <a:prstGeom prst="line">
              <a:avLst/>
            </a:prstGeom>
            <a:noFill/>
            <a:ln w="23813">
              <a:solidFill>
                <a:srgbClr val="FF0000"/>
              </a:solidFill>
              <a:round/>
              <a:headEnd/>
              <a:tailEnd/>
            </a:ln>
          </p:spPr>
          <p:txBody>
            <a:bodyPr/>
            <a:lstStyle/>
            <a:p>
              <a:endParaRPr lang="en-US"/>
            </a:p>
          </p:txBody>
        </p:sp>
        <p:sp>
          <p:nvSpPr>
            <p:cNvPr id="46241" name="Rectangle 161"/>
            <p:cNvSpPr>
              <a:spLocks noChangeArrowheads="1"/>
            </p:cNvSpPr>
            <p:nvPr/>
          </p:nvSpPr>
          <p:spPr bwMode="auto">
            <a:xfrm>
              <a:off x="2276" y="2869"/>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46242" name="Line 162"/>
            <p:cNvSpPr>
              <a:spLocks noChangeShapeType="1"/>
            </p:cNvSpPr>
            <p:nvPr/>
          </p:nvSpPr>
          <p:spPr bwMode="auto">
            <a:xfrm flipV="1">
              <a:off x="3031" y="2986"/>
              <a:ext cx="1" cy="9"/>
            </a:xfrm>
            <a:prstGeom prst="line">
              <a:avLst/>
            </a:prstGeom>
            <a:noFill/>
            <a:ln w="23813">
              <a:solidFill>
                <a:srgbClr val="FF0000"/>
              </a:solidFill>
              <a:round/>
              <a:headEnd/>
              <a:tailEnd/>
            </a:ln>
          </p:spPr>
          <p:txBody>
            <a:bodyPr/>
            <a:lstStyle/>
            <a:p>
              <a:endParaRPr lang="en-US"/>
            </a:p>
          </p:txBody>
        </p:sp>
        <p:sp>
          <p:nvSpPr>
            <p:cNvPr id="46243" name="Line 163"/>
            <p:cNvSpPr>
              <a:spLocks noChangeShapeType="1"/>
            </p:cNvSpPr>
            <p:nvPr/>
          </p:nvSpPr>
          <p:spPr bwMode="auto">
            <a:xfrm>
              <a:off x="3008" y="2986"/>
              <a:ext cx="47" cy="1"/>
            </a:xfrm>
            <a:prstGeom prst="line">
              <a:avLst/>
            </a:prstGeom>
            <a:noFill/>
            <a:ln w="23813">
              <a:solidFill>
                <a:srgbClr val="FF0000"/>
              </a:solidFill>
              <a:round/>
              <a:headEnd/>
              <a:tailEnd/>
            </a:ln>
          </p:spPr>
          <p:txBody>
            <a:bodyPr/>
            <a:lstStyle/>
            <a:p>
              <a:endParaRPr lang="en-US"/>
            </a:p>
          </p:txBody>
        </p:sp>
        <p:sp>
          <p:nvSpPr>
            <p:cNvPr id="46244" name="Line 164"/>
            <p:cNvSpPr>
              <a:spLocks noChangeShapeType="1"/>
            </p:cNvSpPr>
            <p:nvPr/>
          </p:nvSpPr>
          <p:spPr bwMode="auto">
            <a:xfrm>
              <a:off x="3031" y="2995"/>
              <a:ext cx="1" cy="9"/>
            </a:xfrm>
            <a:prstGeom prst="line">
              <a:avLst/>
            </a:prstGeom>
            <a:noFill/>
            <a:ln w="23813">
              <a:solidFill>
                <a:srgbClr val="FF0000"/>
              </a:solidFill>
              <a:round/>
              <a:headEnd/>
              <a:tailEnd/>
            </a:ln>
          </p:spPr>
          <p:txBody>
            <a:bodyPr/>
            <a:lstStyle/>
            <a:p>
              <a:endParaRPr lang="en-US"/>
            </a:p>
          </p:txBody>
        </p:sp>
        <p:sp>
          <p:nvSpPr>
            <p:cNvPr id="46245" name="Line 165"/>
            <p:cNvSpPr>
              <a:spLocks noChangeShapeType="1"/>
            </p:cNvSpPr>
            <p:nvPr/>
          </p:nvSpPr>
          <p:spPr bwMode="auto">
            <a:xfrm>
              <a:off x="3008" y="3004"/>
              <a:ext cx="47" cy="1"/>
            </a:xfrm>
            <a:prstGeom prst="line">
              <a:avLst/>
            </a:prstGeom>
            <a:noFill/>
            <a:ln w="23813">
              <a:solidFill>
                <a:srgbClr val="FF0000"/>
              </a:solidFill>
              <a:round/>
              <a:headEnd/>
              <a:tailEnd/>
            </a:ln>
          </p:spPr>
          <p:txBody>
            <a:bodyPr/>
            <a:lstStyle/>
            <a:p>
              <a:endParaRPr lang="en-US"/>
            </a:p>
          </p:txBody>
        </p:sp>
        <p:sp>
          <p:nvSpPr>
            <p:cNvPr id="46246" name="Rectangle 166"/>
            <p:cNvSpPr>
              <a:spLocks noChangeArrowheads="1"/>
            </p:cNvSpPr>
            <p:nvPr/>
          </p:nvSpPr>
          <p:spPr bwMode="auto">
            <a:xfrm>
              <a:off x="2985" y="2914"/>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46247" name="Line 167"/>
            <p:cNvSpPr>
              <a:spLocks noChangeShapeType="1"/>
            </p:cNvSpPr>
            <p:nvPr/>
          </p:nvSpPr>
          <p:spPr bwMode="auto">
            <a:xfrm flipV="1">
              <a:off x="3337" y="2975"/>
              <a:ext cx="1" cy="11"/>
            </a:xfrm>
            <a:prstGeom prst="line">
              <a:avLst/>
            </a:prstGeom>
            <a:noFill/>
            <a:ln w="23813">
              <a:solidFill>
                <a:srgbClr val="FF0000"/>
              </a:solidFill>
              <a:round/>
              <a:headEnd/>
              <a:tailEnd/>
            </a:ln>
          </p:spPr>
          <p:txBody>
            <a:bodyPr/>
            <a:lstStyle/>
            <a:p>
              <a:endParaRPr lang="en-US"/>
            </a:p>
          </p:txBody>
        </p:sp>
        <p:sp>
          <p:nvSpPr>
            <p:cNvPr id="46248" name="Line 168"/>
            <p:cNvSpPr>
              <a:spLocks noChangeShapeType="1"/>
            </p:cNvSpPr>
            <p:nvPr/>
          </p:nvSpPr>
          <p:spPr bwMode="auto">
            <a:xfrm>
              <a:off x="3313" y="2975"/>
              <a:ext cx="48" cy="1"/>
            </a:xfrm>
            <a:prstGeom prst="line">
              <a:avLst/>
            </a:prstGeom>
            <a:noFill/>
            <a:ln w="23813">
              <a:solidFill>
                <a:srgbClr val="FF0000"/>
              </a:solidFill>
              <a:round/>
              <a:headEnd/>
              <a:tailEnd/>
            </a:ln>
          </p:spPr>
          <p:txBody>
            <a:bodyPr/>
            <a:lstStyle/>
            <a:p>
              <a:endParaRPr lang="en-US"/>
            </a:p>
          </p:txBody>
        </p:sp>
        <p:sp>
          <p:nvSpPr>
            <p:cNvPr id="46249" name="Line 169"/>
            <p:cNvSpPr>
              <a:spLocks noChangeShapeType="1"/>
            </p:cNvSpPr>
            <p:nvPr/>
          </p:nvSpPr>
          <p:spPr bwMode="auto">
            <a:xfrm>
              <a:off x="3337" y="2986"/>
              <a:ext cx="1" cy="11"/>
            </a:xfrm>
            <a:prstGeom prst="line">
              <a:avLst/>
            </a:prstGeom>
            <a:noFill/>
            <a:ln w="23813">
              <a:solidFill>
                <a:srgbClr val="FF0000"/>
              </a:solidFill>
              <a:round/>
              <a:headEnd/>
              <a:tailEnd/>
            </a:ln>
          </p:spPr>
          <p:txBody>
            <a:bodyPr/>
            <a:lstStyle/>
            <a:p>
              <a:endParaRPr lang="en-US"/>
            </a:p>
          </p:txBody>
        </p:sp>
        <p:sp>
          <p:nvSpPr>
            <p:cNvPr id="46250" name="Line 170"/>
            <p:cNvSpPr>
              <a:spLocks noChangeShapeType="1"/>
            </p:cNvSpPr>
            <p:nvPr/>
          </p:nvSpPr>
          <p:spPr bwMode="auto">
            <a:xfrm>
              <a:off x="3313" y="2997"/>
              <a:ext cx="48" cy="1"/>
            </a:xfrm>
            <a:prstGeom prst="line">
              <a:avLst/>
            </a:prstGeom>
            <a:noFill/>
            <a:ln w="23813">
              <a:solidFill>
                <a:srgbClr val="FF0000"/>
              </a:solidFill>
              <a:round/>
              <a:headEnd/>
              <a:tailEnd/>
            </a:ln>
          </p:spPr>
          <p:txBody>
            <a:bodyPr/>
            <a:lstStyle/>
            <a:p>
              <a:endParaRPr lang="en-US"/>
            </a:p>
          </p:txBody>
        </p:sp>
        <p:sp>
          <p:nvSpPr>
            <p:cNvPr id="46251" name="Rectangle 171"/>
            <p:cNvSpPr>
              <a:spLocks noChangeArrowheads="1"/>
            </p:cNvSpPr>
            <p:nvPr/>
          </p:nvSpPr>
          <p:spPr bwMode="auto">
            <a:xfrm>
              <a:off x="3290" y="2906"/>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46252" name="Rectangle 172"/>
            <p:cNvSpPr>
              <a:spLocks noChangeArrowheads="1"/>
            </p:cNvSpPr>
            <p:nvPr/>
          </p:nvSpPr>
          <p:spPr bwMode="auto">
            <a:xfrm>
              <a:off x="3773" y="1865"/>
              <a:ext cx="893" cy="988"/>
            </a:xfrm>
            <a:prstGeom prst="rect">
              <a:avLst/>
            </a:prstGeom>
            <a:solidFill>
              <a:srgbClr val="FFFFFF"/>
            </a:solidFill>
            <a:ln w="4763">
              <a:solidFill>
                <a:srgbClr val="000000"/>
              </a:solidFill>
              <a:miter lim="800000"/>
              <a:headEnd/>
              <a:tailEnd/>
            </a:ln>
          </p:spPr>
          <p:txBody>
            <a:bodyPr/>
            <a:lstStyle/>
            <a:p>
              <a:endParaRPr lang="en-US"/>
            </a:p>
          </p:txBody>
        </p:sp>
        <p:sp>
          <p:nvSpPr>
            <p:cNvPr id="46253" name="Rectangle 173"/>
            <p:cNvSpPr>
              <a:spLocks noChangeArrowheads="1"/>
            </p:cNvSpPr>
            <p:nvPr/>
          </p:nvSpPr>
          <p:spPr bwMode="auto">
            <a:xfrm>
              <a:off x="4234" y="1922"/>
              <a:ext cx="480" cy="230"/>
            </a:xfrm>
            <a:prstGeom prst="rect">
              <a:avLst/>
            </a:prstGeom>
            <a:noFill/>
            <a:ln w="9525">
              <a:noFill/>
              <a:miter lim="800000"/>
              <a:headEnd/>
              <a:tailEnd/>
            </a:ln>
          </p:spPr>
          <p:txBody>
            <a:bodyPr wrap="none" lIns="0" tIns="0" rIns="0" bIns="0">
              <a:spAutoFit/>
            </a:bodyPr>
            <a:lstStyle/>
            <a:p>
              <a:r>
                <a:rPr lang="en-US" sz="2400">
                  <a:solidFill>
                    <a:srgbClr val="000000"/>
                  </a:solidFill>
                </a:rPr>
                <a:t>c-p 1 </a:t>
              </a:r>
              <a:endParaRPr lang="en-US" sz="2400"/>
            </a:p>
          </p:txBody>
        </p:sp>
        <p:sp>
          <p:nvSpPr>
            <p:cNvPr id="46254" name="Line 174"/>
            <p:cNvSpPr>
              <a:spLocks noChangeShapeType="1"/>
            </p:cNvSpPr>
            <p:nvPr/>
          </p:nvSpPr>
          <p:spPr bwMode="auto">
            <a:xfrm>
              <a:off x="3830" y="2004"/>
              <a:ext cx="323" cy="1"/>
            </a:xfrm>
            <a:prstGeom prst="line">
              <a:avLst/>
            </a:prstGeom>
            <a:noFill/>
            <a:ln w="23813">
              <a:solidFill>
                <a:srgbClr val="000000"/>
              </a:solidFill>
              <a:round/>
              <a:headEnd/>
              <a:tailEnd/>
            </a:ln>
          </p:spPr>
          <p:txBody>
            <a:bodyPr/>
            <a:lstStyle/>
            <a:p>
              <a:endParaRPr lang="en-US"/>
            </a:p>
          </p:txBody>
        </p:sp>
        <p:sp>
          <p:nvSpPr>
            <p:cNvPr id="46255" name="Oval 175"/>
            <p:cNvSpPr>
              <a:spLocks noChangeArrowheads="1"/>
            </p:cNvSpPr>
            <p:nvPr/>
          </p:nvSpPr>
          <p:spPr bwMode="auto">
            <a:xfrm>
              <a:off x="3955" y="1967"/>
              <a:ext cx="74" cy="74"/>
            </a:xfrm>
            <a:prstGeom prst="ellipse">
              <a:avLst/>
            </a:prstGeom>
            <a:solidFill>
              <a:srgbClr val="FFFFFF"/>
            </a:solidFill>
            <a:ln w="23813">
              <a:solidFill>
                <a:srgbClr val="000000"/>
              </a:solidFill>
              <a:round/>
              <a:headEnd/>
              <a:tailEnd/>
            </a:ln>
          </p:spPr>
          <p:txBody>
            <a:bodyPr/>
            <a:lstStyle/>
            <a:p>
              <a:endParaRPr lang="en-US"/>
            </a:p>
          </p:txBody>
        </p:sp>
        <p:sp>
          <p:nvSpPr>
            <p:cNvPr id="46256" name="Rectangle 176"/>
            <p:cNvSpPr>
              <a:spLocks noChangeArrowheads="1"/>
            </p:cNvSpPr>
            <p:nvPr/>
          </p:nvSpPr>
          <p:spPr bwMode="auto">
            <a:xfrm>
              <a:off x="4234" y="2099"/>
              <a:ext cx="427" cy="230"/>
            </a:xfrm>
            <a:prstGeom prst="rect">
              <a:avLst/>
            </a:prstGeom>
            <a:noFill/>
            <a:ln w="9525">
              <a:noFill/>
              <a:miter lim="800000"/>
              <a:headEnd/>
              <a:tailEnd/>
            </a:ln>
          </p:spPr>
          <p:txBody>
            <a:bodyPr wrap="none" lIns="0" tIns="0" rIns="0" bIns="0">
              <a:spAutoFit/>
            </a:bodyPr>
            <a:lstStyle/>
            <a:p>
              <a:r>
                <a:rPr lang="en-US" sz="2400">
                  <a:solidFill>
                    <a:srgbClr val="000000"/>
                  </a:solidFill>
                </a:rPr>
                <a:t>c-p 2</a:t>
              </a:r>
              <a:endParaRPr lang="en-US" sz="2400"/>
            </a:p>
          </p:txBody>
        </p:sp>
        <p:sp>
          <p:nvSpPr>
            <p:cNvPr id="46257" name="Rectangle 177"/>
            <p:cNvSpPr>
              <a:spLocks noChangeArrowheads="1"/>
            </p:cNvSpPr>
            <p:nvPr/>
          </p:nvSpPr>
          <p:spPr bwMode="auto">
            <a:xfrm>
              <a:off x="4570" y="2104"/>
              <a:ext cx="53" cy="230"/>
            </a:xfrm>
            <a:prstGeom prst="rect">
              <a:avLst/>
            </a:prstGeom>
            <a:noFill/>
            <a:ln w="9525">
              <a:noFill/>
              <a:miter lim="800000"/>
              <a:headEnd/>
              <a:tailEnd/>
            </a:ln>
          </p:spPr>
          <p:txBody>
            <a:bodyPr wrap="none" lIns="0" tIns="0" rIns="0" bIns="0">
              <a:spAutoFit/>
            </a:bodyPr>
            <a:lstStyle/>
            <a:p>
              <a:r>
                <a:rPr lang="en-US" sz="2400">
                  <a:solidFill>
                    <a:srgbClr val="000000"/>
                  </a:solidFill>
                </a:rPr>
                <a:t> </a:t>
              </a:r>
              <a:endParaRPr lang="en-US" sz="2400"/>
            </a:p>
          </p:txBody>
        </p:sp>
        <p:sp>
          <p:nvSpPr>
            <p:cNvPr id="46258" name="Line 178"/>
            <p:cNvSpPr>
              <a:spLocks noChangeShapeType="1"/>
            </p:cNvSpPr>
            <p:nvPr/>
          </p:nvSpPr>
          <p:spPr bwMode="auto">
            <a:xfrm>
              <a:off x="3830" y="2182"/>
              <a:ext cx="323" cy="1"/>
            </a:xfrm>
            <a:prstGeom prst="line">
              <a:avLst/>
            </a:prstGeom>
            <a:noFill/>
            <a:ln w="23813">
              <a:solidFill>
                <a:srgbClr val="000000"/>
              </a:solidFill>
              <a:round/>
              <a:headEnd/>
              <a:tailEnd/>
            </a:ln>
          </p:spPr>
          <p:txBody>
            <a:bodyPr/>
            <a:lstStyle/>
            <a:p>
              <a:endParaRPr lang="en-US"/>
            </a:p>
          </p:txBody>
        </p:sp>
        <p:sp>
          <p:nvSpPr>
            <p:cNvPr id="46259" name="Oval 179"/>
            <p:cNvSpPr>
              <a:spLocks noChangeArrowheads="1"/>
            </p:cNvSpPr>
            <p:nvPr/>
          </p:nvSpPr>
          <p:spPr bwMode="auto">
            <a:xfrm>
              <a:off x="3955" y="2144"/>
              <a:ext cx="74" cy="75"/>
            </a:xfrm>
            <a:prstGeom prst="ellipse">
              <a:avLst/>
            </a:prstGeom>
            <a:solidFill>
              <a:srgbClr val="000000"/>
            </a:solidFill>
            <a:ln w="23813">
              <a:solidFill>
                <a:srgbClr val="000000"/>
              </a:solidFill>
              <a:round/>
              <a:headEnd/>
              <a:tailEnd/>
            </a:ln>
          </p:spPr>
          <p:txBody>
            <a:bodyPr/>
            <a:lstStyle/>
            <a:p>
              <a:endParaRPr lang="en-US"/>
            </a:p>
          </p:txBody>
        </p:sp>
        <p:sp>
          <p:nvSpPr>
            <p:cNvPr id="46260" name="Rectangle 180"/>
            <p:cNvSpPr>
              <a:spLocks noChangeArrowheads="1"/>
            </p:cNvSpPr>
            <p:nvPr/>
          </p:nvSpPr>
          <p:spPr bwMode="auto">
            <a:xfrm>
              <a:off x="4234" y="2277"/>
              <a:ext cx="480" cy="230"/>
            </a:xfrm>
            <a:prstGeom prst="rect">
              <a:avLst/>
            </a:prstGeom>
            <a:noFill/>
            <a:ln w="9525">
              <a:noFill/>
              <a:miter lim="800000"/>
              <a:headEnd/>
              <a:tailEnd/>
            </a:ln>
          </p:spPr>
          <p:txBody>
            <a:bodyPr wrap="none" lIns="0" tIns="0" rIns="0" bIns="0">
              <a:spAutoFit/>
            </a:bodyPr>
            <a:lstStyle/>
            <a:p>
              <a:r>
                <a:rPr lang="en-US" sz="2400">
                  <a:solidFill>
                    <a:srgbClr val="000000"/>
                  </a:solidFill>
                </a:rPr>
                <a:t>c-p 3 </a:t>
              </a:r>
              <a:endParaRPr lang="en-US" sz="2400"/>
            </a:p>
          </p:txBody>
        </p:sp>
        <p:sp>
          <p:nvSpPr>
            <p:cNvPr id="46261" name="Line 181"/>
            <p:cNvSpPr>
              <a:spLocks noChangeShapeType="1"/>
            </p:cNvSpPr>
            <p:nvPr/>
          </p:nvSpPr>
          <p:spPr bwMode="auto">
            <a:xfrm>
              <a:off x="3830" y="2359"/>
              <a:ext cx="323" cy="1"/>
            </a:xfrm>
            <a:prstGeom prst="line">
              <a:avLst/>
            </a:prstGeom>
            <a:noFill/>
            <a:ln w="23813">
              <a:solidFill>
                <a:srgbClr val="000000"/>
              </a:solidFill>
              <a:round/>
              <a:headEnd/>
              <a:tailEnd/>
            </a:ln>
          </p:spPr>
          <p:txBody>
            <a:bodyPr/>
            <a:lstStyle/>
            <a:p>
              <a:endParaRPr lang="en-US"/>
            </a:p>
          </p:txBody>
        </p:sp>
        <p:sp>
          <p:nvSpPr>
            <p:cNvPr id="46262" name="Freeform 182"/>
            <p:cNvSpPr>
              <a:spLocks/>
            </p:cNvSpPr>
            <p:nvPr/>
          </p:nvSpPr>
          <p:spPr bwMode="auto">
            <a:xfrm>
              <a:off x="3947" y="2307"/>
              <a:ext cx="89" cy="78"/>
            </a:xfrm>
            <a:custGeom>
              <a:avLst/>
              <a:gdLst>
                <a:gd name="T0" fmla="*/ 0 w 180"/>
                <a:gd name="T1" fmla="*/ 0 h 155"/>
                <a:gd name="T2" fmla="*/ 0 w 180"/>
                <a:gd name="T3" fmla="*/ 1 h 155"/>
                <a:gd name="T4" fmla="*/ 0 w 180"/>
                <a:gd name="T5" fmla="*/ 1 h 155"/>
                <a:gd name="T6" fmla="*/ 0 w 180"/>
                <a:gd name="T7" fmla="*/ 0 h 155"/>
                <a:gd name="T8" fmla="*/ 0 60000 65536"/>
                <a:gd name="T9" fmla="*/ 0 60000 65536"/>
                <a:gd name="T10" fmla="*/ 0 60000 65536"/>
                <a:gd name="T11" fmla="*/ 0 60000 65536"/>
                <a:gd name="T12" fmla="*/ 0 w 180"/>
                <a:gd name="T13" fmla="*/ 0 h 155"/>
                <a:gd name="T14" fmla="*/ 180 w 180"/>
                <a:gd name="T15" fmla="*/ 155 h 155"/>
              </a:gdLst>
              <a:ahLst/>
              <a:cxnLst>
                <a:cxn ang="T8">
                  <a:pos x="T0" y="T1"/>
                </a:cxn>
                <a:cxn ang="T9">
                  <a:pos x="T2" y="T3"/>
                </a:cxn>
                <a:cxn ang="T10">
                  <a:pos x="T4" y="T5"/>
                </a:cxn>
                <a:cxn ang="T11">
                  <a:pos x="T6" y="T7"/>
                </a:cxn>
              </a:cxnLst>
              <a:rect l="T12" t="T13" r="T14" b="T15"/>
              <a:pathLst>
                <a:path w="180" h="155">
                  <a:moveTo>
                    <a:pt x="90" y="0"/>
                  </a:moveTo>
                  <a:lnTo>
                    <a:pt x="180"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46263" name="Rectangle 183"/>
            <p:cNvSpPr>
              <a:spLocks noChangeArrowheads="1"/>
            </p:cNvSpPr>
            <p:nvPr/>
          </p:nvSpPr>
          <p:spPr bwMode="auto">
            <a:xfrm>
              <a:off x="4234" y="2454"/>
              <a:ext cx="480" cy="230"/>
            </a:xfrm>
            <a:prstGeom prst="rect">
              <a:avLst/>
            </a:prstGeom>
            <a:noFill/>
            <a:ln w="9525">
              <a:noFill/>
              <a:miter lim="800000"/>
              <a:headEnd/>
              <a:tailEnd/>
            </a:ln>
          </p:spPr>
          <p:txBody>
            <a:bodyPr wrap="none" lIns="0" tIns="0" rIns="0" bIns="0">
              <a:spAutoFit/>
            </a:bodyPr>
            <a:lstStyle/>
            <a:p>
              <a:r>
                <a:rPr lang="en-US" sz="2400">
                  <a:solidFill>
                    <a:srgbClr val="000000"/>
                  </a:solidFill>
                </a:rPr>
                <a:t>c-p 4 </a:t>
              </a:r>
              <a:endParaRPr lang="en-US" sz="2400"/>
            </a:p>
          </p:txBody>
        </p:sp>
        <p:sp>
          <p:nvSpPr>
            <p:cNvPr id="46264" name="Line 184"/>
            <p:cNvSpPr>
              <a:spLocks noChangeShapeType="1"/>
            </p:cNvSpPr>
            <p:nvPr/>
          </p:nvSpPr>
          <p:spPr bwMode="auto">
            <a:xfrm>
              <a:off x="3830" y="2537"/>
              <a:ext cx="323" cy="1"/>
            </a:xfrm>
            <a:prstGeom prst="line">
              <a:avLst/>
            </a:prstGeom>
            <a:noFill/>
            <a:ln w="23813">
              <a:solidFill>
                <a:srgbClr val="FF0000"/>
              </a:solidFill>
              <a:round/>
              <a:headEnd/>
              <a:tailEnd/>
            </a:ln>
          </p:spPr>
          <p:txBody>
            <a:bodyPr/>
            <a:lstStyle/>
            <a:p>
              <a:endParaRPr lang="en-US"/>
            </a:p>
          </p:txBody>
        </p:sp>
        <p:sp>
          <p:nvSpPr>
            <p:cNvPr id="46265" name="Rectangle 185"/>
            <p:cNvSpPr>
              <a:spLocks noChangeArrowheads="1"/>
            </p:cNvSpPr>
            <p:nvPr/>
          </p:nvSpPr>
          <p:spPr bwMode="auto">
            <a:xfrm>
              <a:off x="3960" y="2506"/>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46266" name="Rectangle 186"/>
            <p:cNvSpPr>
              <a:spLocks noChangeArrowheads="1"/>
            </p:cNvSpPr>
            <p:nvPr/>
          </p:nvSpPr>
          <p:spPr bwMode="auto">
            <a:xfrm>
              <a:off x="4234" y="2631"/>
              <a:ext cx="480" cy="230"/>
            </a:xfrm>
            <a:prstGeom prst="rect">
              <a:avLst/>
            </a:prstGeom>
            <a:noFill/>
            <a:ln w="9525">
              <a:noFill/>
              <a:miter lim="800000"/>
              <a:headEnd/>
              <a:tailEnd/>
            </a:ln>
          </p:spPr>
          <p:txBody>
            <a:bodyPr wrap="none" lIns="0" tIns="0" rIns="0" bIns="0">
              <a:spAutoFit/>
            </a:bodyPr>
            <a:lstStyle/>
            <a:p>
              <a:r>
                <a:rPr lang="en-US" sz="2400">
                  <a:solidFill>
                    <a:srgbClr val="000000"/>
                  </a:solidFill>
                </a:rPr>
                <a:t>c-p 5 </a:t>
              </a:r>
              <a:endParaRPr lang="en-US" sz="2400"/>
            </a:p>
          </p:txBody>
        </p:sp>
        <p:sp>
          <p:nvSpPr>
            <p:cNvPr id="46267" name="Line 187"/>
            <p:cNvSpPr>
              <a:spLocks noChangeShapeType="1"/>
            </p:cNvSpPr>
            <p:nvPr/>
          </p:nvSpPr>
          <p:spPr bwMode="auto">
            <a:xfrm>
              <a:off x="3830" y="2714"/>
              <a:ext cx="323" cy="1"/>
            </a:xfrm>
            <a:prstGeom prst="line">
              <a:avLst/>
            </a:prstGeom>
            <a:noFill/>
            <a:ln w="23813">
              <a:solidFill>
                <a:srgbClr val="FF0000"/>
              </a:solidFill>
              <a:round/>
              <a:headEnd/>
              <a:tailEnd/>
            </a:ln>
          </p:spPr>
          <p:txBody>
            <a:bodyPr/>
            <a:lstStyle/>
            <a:p>
              <a:endParaRPr lang="en-US"/>
            </a:p>
          </p:txBody>
        </p:sp>
        <p:sp>
          <p:nvSpPr>
            <p:cNvPr id="46268" name="Rectangle 188"/>
            <p:cNvSpPr>
              <a:spLocks noChangeArrowheads="1"/>
            </p:cNvSpPr>
            <p:nvPr/>
          </p:nvSpPr>
          <p:spPr bwMode="auto">
            <a:xfrm>
              <a:off x="3945" y="2634"/>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46269" name="Rectangle 189"/>
            <p:cNvSpPr>
              <a:spLocks noChangeArrowheads="1"/>
            </p:cNvSpPr>
            <p:nvPr/>
          </p:nvSpPr>
          <p:spPr bwMode="auto">
            <a:xfrm>
              <a:off x="1440" y="1104"/>
              <a:ext cx="1564" cy="233"/>
            </a:xfrm>
            <a:prstGeom prst="rect">
              <a:avLst/>
            </a:prstGeom>
            <a:noFill/>
            <a:ln w="9525">
              <a:noFill/>
              <a:miter lim="800000"/>
              <a:headEnd/>
              <a:tailEnd/>
            </a:ln>
          </p:spPr>
          <p:txBody>
            <a:bodyPr wrap="none" lIns="0" tIns="0" rIns="0" bIns="0">
              <a:spAutoFit/>
            </a:bodyPr>
            <a:lstStyle/>
            <a:p>
              <a:r>
                <a:rPr lang="en-US" sz="2400" dirty="0" err="1" smtClean="0">
                  <a:solidFill>
                    <a:srgbClr val="000000"/>
                  </a:solidFill>
                </a:rPr>
                <a:t>Sulfato</a:t>
              </a:r>
              <a:r>
                <a:rPr lang="en-US" sz="2400" dirty="0" smtClean="0">
                  <a:solidFill>
                    <a:srgbClr val="000000"/>
                  </a:solidFill>
                </a:rPr>
                <a:t> de </a:t>
              </a:r>
              <a:r>
                <a:rPr lang="en-US" sz="2400" dirty="0" err="1" smtClean="0">
                  <a:solidFill>
                    <a:srgbClr val="000000"/>
                  </a:solidFill>
                </a:rPr>
                <a:t>amonio</a:t>
              </a:r>
              <a:endParaRPr lang="en-US" sz="2400" dirty="0"/>
            </a:p>
          </p:txBody>
        </p:sp>
        <p:sp>
          <p:nvSpPr>
            <p:cNvPr id="46270" name="Rectangle 190"/>
            <p:cNvSpPr>
              <a:spLocks noChangeArrowheads="1"/>
            </p:cNvSpPr>
            <p:nvPr/>
          </p:nvSpPr>
          <p:spPr bwMode="auto">
            <a:xfrm>
              <a:off x="2836" y="3158"/>
              <a:ext cx="222" cy="192"/>
            </a:xfrm>
            <a:prstGeom prst="rect">
              <a:avLst/>
            </a:prstGeom>
            <a:noFill/>
            <a:ln w="9525">
              <a:noFill/>
              <a:miter lim="800000"/>
              <a:headEnd/>
              <a:tailEnd/>
            </a:ln>
          </p:spPr>
          <p:txBody>
            <a:bodyPr wrap="none" lIns="0" tIns="0" rIns="0" bIns="0">
              <a:spAutoFit/>
            </a:bodyPr>
            <a:lstStyle/>
            <a:p>
              <a:r>
                <a:rPr lang="en-US" sz="2000">
                  <a:solidFill>
                    <a:srgbClr val="000000"/>
                  </a:solidFill>
                </a:rPr>
                <a:t>0.5</a:t>
              </a:r>
              <a:endParaRPr lang="en-US" sz="2400"/>
            </a:p>
          </p:txBody>
        </p:sp>
        <p:sp>
          <p:nvSpPr>
            <p:cNvPr id="46271" name="Rectangle 191"/>
            <p:cNvSpPr>
              <a:spLocks noChangeArrowheads="1"/>
            </p:cNvSpPr>
            <p:nvPr/>
          </p:nvSpPr>
          <p:spPr bwMode="auto">
            <a:xfrm>
              <a:off x="1787" y="3158"/>
              <a:ext cx="311" cy="192"/>
            </a:xfrm>
            <a:prstGeom prst="rect">
              <a:avLst/>
            </a:prstGeom>
            <a:noFill/>
            <a:ln w="9525">
              <a:noFill/>
              <a:miter lim="800000"/>
              <a:headEnd/>
              <a:tailEnd/>
            </a:ln>
          </p:spPr>
          <p:txBody>
            <a:bodyPr wrap="none" lIns="0" tIns="0" rIns="0" bIns="0">
              <a:spAutoFit/>
            </a:bodyPr>
            <a:lstStyle/>
            <a:p>
              <a:r>
                <a:rPr lang="en-US" sz="2000">
                  <a:solidFill>
                    <a:srgbClr val="000000"/>
                  </a:solidFill>
                </a:rPr>
                <a:t>0.05</a:t>
              </a:r>
              <a:endParaRPr lang="en-US" sz="2400"/>
            </a:p>
          </p:txBody>
        </p:sp>
        <p:sp>
          <p:nvSpPr>
            <p:cNvPr id="46272" name="Rectangle 192"/>
            <p:cNvSpPr>
              <a:spLocks noChangeArrowheads="1"/>
            </p:cNvSpPr>
            <p:nvPr/>
          </p:nvSpPr>
          <p:spPr bwMode="auto">
            <a:xfrm>
              <a:off x="1433" y="3158"/>
              <a:ext cx="311" cy="192"/>
            </a:xfrm>
            <a:prstGeom prst="rect">
              <a:avLst/>
            </a:prstGeom>
            <a:noFill/>
            <a:ln w="9525">
              <a:noFill/>
              <a:miter lim="800000"/>
              <a:headEnd/>
              <a:tailEnd/>
            </a:ln>
          </p:spPr>
          <p:txBody>
            <a:bodyPr wrap="none" lIns="0" tIns="0" rIns="0" bIns="0">
              <a:spAutoFit/>
            </a:bodyPr>
            <a:lstStyle/>
            <a:p>
              <a:r>
                <a:rPr lang="en-US" sz="2000">
                  <a:solidFill>
                    <a:srgbClr val="000000"/>
                  </a:solidFill>
                </a:rPr>
                <a:t>0.02</a:t>
              </a:r>
              <a:endParaRPr lang="en-US" sz="2400"/>
            </a:p>
          </p:txBody>
        </p:sp>
        <p:sp>
          <p:nvSpPr>
            <p:cNvPr id="46273" name="Rectangle 193"/>
            <p:cNvSpPr>
              <a:spLocks noChangeArrowheads="1"/>
            </p:cNvSpPr>
            <p:nvPr/>
          </p:nvSpPr>
          <p:spPr bwMode="auto">
            <a:xfrm>
              <a:off x="3653" y="1632"/>
              <a:ext cx="1291" cy="194"/>
            </a:xfrm>
            <a:prstGeom prst="rect">
              <a:avLst/>
            </a:prstGeom>
            <a:noFill/>
            <a:ln w="9525">
              <a:noFill/>
              <a:miter lim="800000"/>
              <a:headEnd/>
              <a:tailEnd/>
            </a:ln>
          </p:spPr>
          <p:txBody>
            <a:bodyPr wrap="none" lIns="0" tIns="0" rIns="0" bIns="0">
              <a:spAutoFit/>
            </a:bodyPr>
            <a:lstStyle/>
            <a:p>
              <a:r>
                <a:rPr lang="en-US" sz="2000" dirty="0" err="1" smtClean="0">
                  <a:solidFill>
                    <a:srgbClr val="000000"/>
                  </a:solidFill>
                </a:rPr>
                <a:t>Gremio</a:t>
              </a:r>
              <a:r>
                <a:rPr lang="en-US" sz="2000" dirty="0" smtClean="0">
                  <a:solidFill>
                    <a:srgbClr val="000000"/>
                  </a:solidFill>
                </a:rPr>
                <a:t> </a:t>
              </a:r>
              <a:r>
                <a:rPr lang="en-US" sz="2000" dirty="0" err="1" smtClean="0">
                  <a:solidFill>
                    <a:srgbClr val="000000"/>
                  </a:solidFill>
                </a:rPr>
                <a:t>nematodo</a:t>
              </a:r>
              <a:endParaRPr lang="en-US" sz="2000" dirty="0"/>
            </a:p>
          </p:txBody>
        </p:sp>
      </p:grpSp>
      <p:sp>
        <p:nvSpPr>
          <p:cNvPr id="46274" name="Text Box 194"/>
          <p:cNvSpPr txBox="1">
            <a:spLocks noChangeArrowheads="1"/>
          </p:cNvSpPr>
          <p:nvPr/>
        </p:nvSpPr>
        <p:spPr bwMode="auto">
          <a:xfrm>
            <a:off x="152400" y="6500813"/>
            <a:ext cx="2071688" cy="307975"/>
          </a:xfrm>
          <a:prstGeom prst="rect">
            <a:avLst/>
          </a:prstGeom>
          <a:solidFill>
            <a:schemeClr val="bg1"/>
          </a:solidFill>
          <a:ln w="9525">
            <a:solidFill>
              <a:schemeClr val="tx1"/>
            </a:solidFill>
            <a:miter lim="800000"/>
            <a:headEnd/>
            <a:tailEnd/>
          </a:ln>
        </p:spPr>
        <p:txBody>
          <a:bodyPr wrap="none">
            <a:spAutoFit/>
          </a:bodyPr>
          <a:lstStyle/>
          <a:p>
            <a:pPr algn="ctr"/>
            <a:r>
              <a:rPr lang="en-US" sz="1400"/>
              <a:t>Tenuta and Ferris, 2004</a:t>
            </a:r>
          </a:p>
        </p:txBody>
      </p:sp>
      <p:pic>
        <p:nvPicPr>
          <p:cNvPr id="46275" name="Picture 195"/>
          <p:cNvPicPr>
            <a:picLocks noChangeAspect="1" noChangeArrowheads="1"/>
          </p:cNvPicPr>
          <p:nvPr/>
        </p:nvPicPr>
        <p:blipFill>
          <a:blip r:embed="rId2" cstate="print"/>
          <a:srcRect/>
          <a:stretch>
            <a:fillRect/>
          </a:stretch>
        </p:blipFill>
        <p:spPr bwMode="auto">
          <a:xfrm>
            <a:off x="6629400" y="3886200"/>
            <a:ext cx="1295400" cy="815975"/>
          </a:xfrm>
          <a:prstGeom prst="rect">
            <a:avLst/>
          </a:prstGeom>
          <a:noFill/>
          <a:ln w="12700">
            <a:solidFill>
              <a:schemeClr val="tx1"/>
            </a:solidFill>
            <a:miter lim="800000"/>
            <a:headEnd/>
            <a:tailEnd/>
          </a:ln>
        </p:spPr>
      </p:pic>
      <p:pic>
        <p:nvPicPr>
          <p:cNvPr id="46276" name="Picture 196"/>
          <p:cNvPicPr>
            <a:picLocks noChangeAspect="1" noChangeArrowheads="1"/>
          </p:cNvPicPr>
          <p:nvPr/>
        </p:nvPicPr>
        <p:blipFill>
          <a:blip r:embed="rId3" cstate="print">
            <a:lum bright="18000"/>
          </a:blip>
          <a:srcRect/>
          <a:stretch>
            <a:fillRect/>
          </a:stretch>
        </p:blipFill>
        <p:spPr bwMode="auto">
          <a:xfrm>
            <a:off x="6629400" y="2895600"/>
            <a:ext cx="822325" cy="577850"/>
          </a:xfrm>
          <a:prstGeom prst="rect">
            <a:avLst/>
          </a:prstGeom>
          <a:noFill/>
          <a:ln w="12700">
            <a:noFill/>
            <a:miter lim="800000"/>
            <a:headEnd/>
            <a:tailEnd/>
          </a:ln>
        </p:spPr>
      </p:pic>
      <p:pic>
        <p:nvPicPr>
          <p:cNvPr id="46277" name="Picture 197" descr="aphelenchus"/>
          <p:cNvPicPr>
            <a:picLocks noChangeAspect="1" noChangeArrowheads="1"/>
          </p:cNvPicPr>
          <p:nvPr/>
        </p:nvPicPr>
        <p:blipFill>
          <a:blip r:embed="rId4" cstate="print"/>
          <a:srcRect/>
          <a:stretch>
            <a:fillRect/>
          </a:stretch>
        </p:blipFill>
        <p:spPr bwMode="auto">
          <a:xfrm>
            <a:off x="6705600" y="3352800"/>
            <a:ext cx="914400" cy="542925"/>
          </a:xfrm>
          <a:prstGeom prst="rect">
            <a:avLst/>
          </a:prstGeom>
          <a:noFill/>
          <a:ln w="9525">
            <a:noFill/>
            <a:miter lim="800000"/>
            <a:headEnd/>
            <a:tailEnd/>
          </a:ln>
        </p:spPr>
      </p:pic>
      <p:sp>
        <p:nvSpPr>
          <p:cNvPr id="46278" name="Rectangle 198"/>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s-ES" sz="2400" dirty="0" smtClean="0"/>
              <a:t>Cadena Alimenticia del Suelo</a:t>
            </a:r>
            <a:r>
              <a:rPr lang="en-US" sz="2400" dirty="0" smtClean="0">
                <a:solidFill>
                  <a:schemeClr val="tx2"/>
                </a:solidFill>
              </a:rPr>
              <a:t> </a:t>
            </a:r>
            <a:r>
              <a:rPr lang="en-US" sz="2000" dirty="0">
                <a:solidFill>
                  <a:schemeClr val="tx2"/>
                </a:solidFill>
              </a:rPr>
              <a:t>– </a:t>
            </a:r>
            <a:r>
              <a:rPr lang="en-US" sz="2000" dirty="0" err="1" smtClean="0">
                <a:solidFill>
                  <a:schemeClr val="tx2"/>
                </a:solidFill>
              </a:rPr>
              <a:t>efectos</a:t>
            </a:r>
            <a:r>
              <a:rPr lang="en-US" sz="2000" dirty="0" smtClean="0">
                <a:solidFill>
                  <a:schemeClr val="tx2"/>
                </a:solidFill>
              </a:rPr>
              <a:t> del </a:t>
            </a:r>
            <a:r>
              <a:rPr lang="en-US" sz="2000" dirty="0" err="1" smtClean="0">
                <a:solidFill>
                  <a:schemeClr val="tx2"/>
                </a:solidFill>
              </a:rPr>
              <a:t>ambiente</a:t>
            </a:r>
            <a:r>
              <a:rPr lang="en-US" sz="2000" dirty="0" smtClean="0">
                <a:solidFill>
                  <a:schemeClr val="tx2"/>
                </a:solidFill>
              </a:rPr>
              <a:t> en </a:t>
            </a:r>
            <a:r>
              <a:rPr lang="en-US" sz="2000" dirty="0" err="1" smtClean="0">
                <a:solidFill>
                  <a:schemeClr val="tx2"/>
                </a:solidFill>
              </a:rPr>
              <a:t>estructura</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Oval 2"/>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75" name="Oval 3"/>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76" name="Oval 4"/>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77" name="Oval 5"/>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78" name="Oval 6"/>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79" name="Oval 7"/>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0" name="Oval 8"/>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1" name="Oval 9"/>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2" name="Oval 10"/>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3" name="Oval 11"/>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4" name="Oval 12"/>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5" name="Oval 13"/>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6" name="Oval 14"/>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7" name="Oval 15"/>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89" name="Line 17"/>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56690" name="Line 18"/>
          <p:cNvSpPr>
            <a:spLocks noChangeShapeType="1"/>
          </p:cNvSpPr>
          <p:nvPr/>
        </p:nvSpPr>
        <p:spPr bwMode="auto">
          <a:xfrm flipH="1" flipV="1">
            <a:off x="1193800" y="3556000"/>
            <a:ext cx="965200" cy="1574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56691" name="Line 19"/>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56692" name="Line 20"/>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56693" name="Oval 21"/>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94" name="Oval 22"/>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95" name="Oval 23"/>
          <p:cNvSpPr>
            <a:spLocks noChangeArrowheads="1"/>
          </p:cNvSpPr>
          <p:nvPr/>
        </p:nvSpPr>
        <p:spPr bwMode="auto">
          <a:xfrm>
            <a:off x="21018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156696" name="Line 24"/>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697" name="Line 25"/>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698" name="Line 26"/>
          <p:cNvSpPr>
            <a:spLocks noChangeShapeType="1"/>
          </p:cNvSpPr>
          <p:nvPr/>
        </p:nvSpPr>
        <p:spPr bwMode="auto">
          <a:xfrm>
            <a:off x="2463800" y="1701800"/>
            <a:ext cx="139700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56699" name="Line 27"/>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0" name="Line 28"/>
          <p:cNvSpPr>
            <a:spLocks noChangeShapeType="1"/>
          </p:cNvSpPr>
          <p:nvPr/>
        </p:nvSpPr>
        <p:spPr bwMode="auto">
          <a:xfrm flipV="1">
            <a:off x="2463800" y="43942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1" name="Line 29"/>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156702" name="Line 30"/>
          <p:cNvSpPr>
            <a:spLocks noChangeShapeType="1"/>
          </p:cNvSpPr>
          <p:nvPr/>
        </p:nvSpPr>
        <p:spPr bwMode="auto">
          <a:xfrm>
            <a:off x="25400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3" name="Line 31"/>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4" name="Line 32"/>
          <p:cNvSpPr>
            <a:spLocks noChangeShapeType="1"/>
          </p:cNvSpPr>
          <p:nvPr/>
        </p:nvSpPr>
        <p:spPr bwMode="auto">
          <a:xfrm>
            <a:off x="2463800" y="3606800"/>
            <a:ext cx="13970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5" name="Line 33"/>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6" name="Line 34"/>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7" name="Line 35"/>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8" name="Line 36"/>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09" name="Line 37"/>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0" name="Line 38"/>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1" name="Line 39"/>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2" name="Line 40"/>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3" name="Line 41"/>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4" name="Line 42"/>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5" name="Line 43"/>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6" name="Line 44"/>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7" name="Line 45"/>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8" name="Line 46"/>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19" name="Line 47"/>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20" name="Line 48"/>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21" name="Line 49"/>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22" name="Line 50"/>
          <p:cNvSpPr>
            <a:spLocks noChangeShapeType="1"/>
          </p:cNvSpPr>
          <p:nvPr/>
        </p:nvSpPr>
        <p:spPr bwMode="auto">
          <a:xfrm flipH="1" flipV="1">
            <a:off x="2489200" y="1651000"/>
            <a:ext cx="32512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23" name="Line 51"/>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156724" name="Arc 52"/>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56725" name="Arc 53"/>
          <p:cNvSpPr>
            <a:spLocks/>
          </p:cNvSpPr>
          <p:nvPr/>
        </p:nvSpPr>
        <p:spPr bwMode="auto">
          <a:xfrm rot="10800000">
            <a:off x="1065213" y="372268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56726" name="Arc 54"/>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156727" name="Arc 55"/>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56728" name="Arc 56"/>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156729" name="Line 57"/>
          <p:cNvSpPr>
            <a:spLocks noChangeShapeType="1"/>
          </p:cNvSpPr>
          <p:nvPr/>
        </p:nvSpPr>
        <p:spPr bwMode="auto">
          <a:xfrm flipH="1" flipV="1">
            <a:off x="2184400" y="1041400"/>
            <a:ext cx="1955800" cy="431800"/>
          </a:xfrm>
          <a:prstGeom prst="line">
            <a:avLst/>
          </a:prstGeom>
          <a:noFill/>
          <a:ln w="50800">
            <a:solidFill>
              <a:schemeClr val="tx1"/>
            </a:solidFill>
            <a:round/>
            <a:headEnd/>
            <a:tailEnd/>
          </a:ln>
          <a:effectLst/>
        </p:spPr>
        <p:txBody>
          <a:bodyPr wrap="none" anchor="ctr"/>
          <a:lstStyle/>
          <a:p>
            <a:endParaRPr lang="en-US"/>
          </a:p>
        </p:txBody>
      </p:sp>
      <p:sp>
        <p:nvSpPr>
          <p:cNvPr id="156730" name="Line 58"/>
          <p:cNvSpPr>
            <a:spLocks noChangeShapeType="1"/>
          </p:cNvSpPr>
          <p:nvPr/>
        </p:nvSpPr>
        <p:spPr bwMode="auto">
          <a:xfrm flipH="1" flipV="1">
            <a:off x="2197100" y="749300"/>
            <a:ext cx="3759200" cy="711200"/>
          </a:xfrm>
          <a:prstGeom prst="line">
            <a:avLst/>
          </a:prstGeom>
          <a:noFill/>
          <a:ln w="25400">
            <a:solidFill>
              <a:schemeClr val="tx1"/>
            </a:solidFill>
            <a:round/>
            <a:headEnd/>
            <a:tailEnd/>
          </a:ln>
          <a:effectLst/>
        </p:spPr>
        <p:txBody>
          <a:bodyPr wrap="none" anchor="ctr"/>
          <a:lstStyle/>
          <a:p>
            <a:endParaRPr lang="en-US"/>
          </a:p>
        </p:txBody>
      </p:sp>
      <p:sp>
        <p:nvSpPr>
          <p:cNvPr id="156731" name="Arc 59"/>
          <p:cNvSpPr>
            <a:spLocks/>
          </p:cNvSpPr>
          <p:nvPr/>
        </p:nvSpPr>
        <p:spPr bwMode="auto">
          <a:xfrm>
            <a:off x="220980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156732" name="Arc 60"/>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156733" name="Line 61"/>
          <p:cNvSpPr>
            <a:spLocks noChangeShapeType="1"/>
          </p:cNvSpPr>
          <p:nvPr/>
        </p:nvSpPr>
        <p:spPr bwMode="auto">
          <a:xfrm flipH="1">
            <a:off x="2184400" y="5435600"/>
            <a:ext cx="1955800" cy="330200"/>
          </a:xfrm>
          <a:prstGeom prst="line">
            <a:avLst/>
          </a:prstGeom>
          <a:noFill/>
          <a:ln w="50800">
            <a:solidFill>
              <a:schemeClr val="tx1"/>
            </a:solidFill>
            <a:round/>
            <a:headEnd/>
            <a:tailEnd/>
          </a:ln>
          <a:effectLst/>
        </p:spPr>
        <p:txBody>
          <a:bodyPr wrap="none" anchor="ctr"/>
          <a:lstStyle/>
          <a:p>
            <a:endParaRPr lang="en-US"/>
          </a:p>
        </p:txBody>
      </p:sp>
      <p:sp>
        <p:nvSpPr>
          <p:cNvPr id="156734" name="Arc 62"/>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56735" name="Arc 63"/>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sp>
        <p:nvSpPr>
          <p:cNvPr id="156736" name="Arc 64"/>
          <p:cNvSpPr>
            <a:spLocks/>
          </p:cNvSpPr>
          <p:nvPr/>
        </p:nvSpPr>
        <p:spPr bwMode="auto">
          <a:xfrm rot="10800000">
            <a:off x="838200" y="39004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156737" name="Arc 65"/>
          <p:cNvSpPr>
            <a:spLocks/>
          </p:cNvSpPr>
          <p:nvPr/>
        </p:nvSpPr>
        <p:spPr bwMode="auto">
          <a:xfrm rot="10800000">
            <a:off x="2224088" y="4510088"/>
            <a:ext cx="5473700" cy="1816100"/>
          </a:xfrm>
          <a:custGeom>
            <a:avLst/>
            <a:gdLst>
              <a:gd name="G0" fmla="+- 21600 0 0"/>
              <a:gd name="G1" fmla="+- 21600 0 0"/>
              <a:gd name="G2" fmla="+- 21600 0 0"/>
              <a:gd name="T0" fmla="*/ 0 w 21600"/>
              <a:gd name="T1" fmla="*/ 21600 h 21600"/>
              <a:gd name="T2" fmla="*/ 2159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2"/>
                  <a:pt x="9666" y="3"/>
                  <a:pt x="21594" y="0"/>
                </a:cubicBezTo>
              </a:path>
              <a:path w="21600" h="21600" stroke="0" extrusionOk="0">
                <a:moveTo>
                  <a:pt x="0" y="21600"/>
                </a:moveTo>
                <a:cubicBezTo>
                  <a:pt x="0" y="9672"/>
                  <a:pt x="9666" y="3"/>
                  <a:pt x="21594" y="0"/>
                </a:cubicBezTo>
                <a:lnTo>
                  <a:pt x="21600" y="21600"/>
                </a:lnTo>
                <a:close/>
              </a:path>
            </a:pathLst>
          </a:custGeom>
          <a:noFill/>
          <a:ln w="25400" cap="rnd">
            <a:solidFill>
              <a:schemeClr val="tx1"/>
            </a:solidFill>
            <a:round/>
            <a:headEnd/>
            <a:tailEnd/>
          </a:ln>
          <a:effectLst/>
        </p:spPr>
        <p:txBody>
          <a:bodyPr wrap="none" anchor="ctr"/>
          <a:lstStyle/>
          <a:p>
            <a:endParaRPr lang="en-US"/>
          </a:p>
        </p:txBody>
      </p:sp>
      <p:pic>
        <p:nvPicPr>
          <p:cNvPr id="156738" name="Picture 66" descr="Slide_2"/>
          <p:cNvPicPr>
            <a:picLocks noChangeAspect="1" noChangeArrowheads="1"/>
          </p:cNvPicPr>
          <p:nvPr/>
        </p:nvPicPr>
        <p:blipFill>
          <a:blip r:embed="rId4" cstate="print"/>
          <a:srcRect l="-23" r="885" b="893"/>
          <a:stretch>
            <a:fillRect/>
          </a:stretch>
        </p:blipFill>
        <p:spPr bwMode="auto">
          <a:xfrm>
            <a:off x="1600200" y="838200"/>
            <a:ext cx="1239838" cy="1295400"/>
          </a:xfrm>
          <a:prstGeom prst="rect">
            <a:avLst/>
          </a:prstGeom>
          <a:noFill/>
        </p:spPr>
      </p:pic>
      <p:pic>
        <p:nvPicPr>
          <p:cNvPr id="156739" name="Picture 67" descr="eudorylaimus"/>
          <p:cNvPicPr>
            <a:picLocks noChangeAspect="1" noChangeArrowheads="1"/>
          </p:cNvPicPr>
          <p:nvPr/>
        </p:nvPicPr>
        <p:blipFill>
          <a:blip r:embed="rId5" cstate="print"/>
          <a:srcRect/>
          <a:stretch>
            <a:fillRect/>
          </a:stretch>
        </p:blipFill>
        <p:spPr bwMode="auto">
          <a:xfrm>
            <a:off x="6934200" y="2819400"/>
            <a:ext cx="1643063" cy="1082675"/>
          </a:xfrm>
          <a:prstGeom prst="rect">
            <a:avLst/>
          </a:prstGeom>
          <a:noFill/>
        </p:spPr>
      </p:pic>
      <p:pic>
        <p:nvPicPr>
          <p:cNvPr id="156740" name="Picture 68" descr="782"/>
          <p:cNvPicPr>
            <a:picLocks noChangeAspect="1" noChangeArrowheads="1"/>
          </p:cNvPicPr>
          <p:nvPr/>
        </p:nvPicPr>
        <p:blipFill>
          <a:blip r:embed="rId6" cstate="print"/>
          <a:srcRect/>
          <a:stretch>
            <a:fillRect/>
          </a:stretch>
        </p:blipFill>
        <p:spPr bwMode="auto">
          <a:xfrm>
            <a:off x="1752600" y="3886200"/>
            <a:ext cx="1143000" cy="1981200"/>
          </a:xfrm>
          <a:prstGeom prst="rect">
            <a:avLst/>
          </a:prstGeom>
          <a:noFill/>
        </p:spPr>
      </p:pic>
      <p:pic>
        <p:nvPicPr>
          <p:cNvPr id="156741" name="Picture 69" descr="785"/>
          <p:cNvPicPr>
            <a:picLocks noChangeAspect="1" noChangeArrowheads="1"/>
          </p:cNvPicPr>
          <p:nvPr/>
        </p:nvPicPr>
        <p:blipFill>
          <a:blip r:embed="rId7" cstate="print"/>
          <a:srcRect/>
          <a:stretch>
            <a:fillRect/>
          </a:stretch>
        </p:blipFill>
        <p:spPr bwMode="auto">
          <a:xfrm>
            <a:off x="1752600" y="2895600"/>
            <a:ext cx="1309688" cy="922338"/>
          </a:xfrm>
          <a:prstGeom prst="rect">
            <a:avLst/>
          </a:prstGeom>
          <a:noFill/>
        </p:spPr>
      </p:pic>
      <p:pic>
        <p:nvPicPr>
          <p:cNvPr id="156742" name="Picture 70" descr="784"/>
          <p:cNvPicPr>
            <a:picLocks noChangeAspect="1" noChangeArrowheads="1"/>
          </p:cNvPicPr>
          <p:nvPr/>
        </p:nvPicPr>
        <p:blipFill>
          <a:blip r:embed="rId8" cstate="print"/>
          <a:srcRect/>
          <a:stretch>
            <a:fillRect/>
          </a:stretch>
        </p:blipFill>
        <p:spPr bwMode="auto">
          <a:xfrm>
            <a:off x="1752600" y="2209800"/>
            <a:ext cx="1085850" cy="819150"/>
          </a:xfrm>
          <a:prstGeom prst="rect">
            <a:avLst/>
          </a:prstGeom>
          <a:noFill/>
        </p:spPr>
      </p:pic>
      <p:pic>
        <p:nvPicPr>
          <p:cNvPr id="156743" name="Picture 71" descr="spring4"/>
          <p:cNvPicPr>
            <a:picLocks noChangeAspect="1" noChangeArrowheads="1"/>
          </p:cNvPicPr>
          <p:nvPr/>
        </p:nvPicPr>
        <p:blipFill>
          <a:blip r:embed="rId9" cstate="print"/>
          <a:srcRect/>
          <a:stretch>
            <a:fillRect/>
          </a:stretch>
        </p:blipFill>
        <p:spPr bwMode="auto">
          <a:xfrm>
            <a:off x="3352800" y="1828800"/>
            <a:ext cx="1447800" cy="1042988"/>
          </a:xfrm>
          <a:prstGeom prst="rect">
            <a:avLst/>
          </a:prstGeom>
          <a:noFill/>
        </p:spPr>
      </p:pic>
      <p:pic>
        <p:nvPicPr>
          <p:cNvPr id="156744" name="Picture 72" descr="795"/>
          <p:cNvPicPr>
            <a:picLocks noChangeAspect="1" noChangeArrowheads="1"/>
          </p:cNvPicPr>
          <p:nvPr/>
        </p:nvPicPr>
        <p:blipFill>
          <a:blip r:embed="rId10" cstate="print"/>
          <a:srcRect/>
          <a:stretch>
            <a:fillRect/>
          </a:stretch>
        </p:blipFill>
        <p:spPr bwMode="auto">
          <a:xfrm>
            <a:off x="4953000" y="1981200"/>
            <a:ext cx="1600200" cy="1412875"/>
          </a:xfrm>
          <a:prstGeom prst="rect">
            <a:avLst/>
          </a:prstGeom>
          <a:noFill/>
        </p:spPr>
      </p:pic>
      <p:pic>
        <p:nvPicPr>
          <p:cNvPr id="156745" name="Picture 73" descr="796"/>
          <p:cNvPicPr>
            <a:picLocks noChangeAspect="1" noChangeArrowheads="1"/>
          </p:cNvPicPr>
          <p:nvPr/>
        </p:nvPicPr>
        <p:blipFill>
          <a:blip r:embed="rId11" cstate="print"/>
          <a:srcRect/>
          <a:stretch>
            <a:fillRect/>
          </a:stretch>
        </p:blipFill>
        <p:spPr bwMode="auto">
          <a:xfrm>
            <a:off x="6934200" y="1989138"/>
            <a:ext cx="1165225" cy="755650"/>
          </a:xfrm>
          <a:prstGeom prst="rect">
            <a:avLst/>
          </a:prstGeom>
          <a:noFill/>
        </p:spPr>
      </p:pic>
      <p:pic>
        <p:nvPicPr>
          <p:cNvPr id="156746" name="Picture 74" descr="797"/>
          <p:cNvPicPr>
            <a:picLocks noChangeAspect="1" noChangeArrowheads="1"/>
          </p:cNvPicPr>
          <p:nvPr/>
        </p:nvPicPr>
        <p:blipFill>
          <a:blip r:embed="rId12" cstate="print"/>
          <a:srcRect/>
          <a:stretch>
            <a:fillRect/>
          </a:stretch>
        </p:blipFill>
        <p:spPr bwMode="auto">
          <a:xfrm>
            <a:off x="7115175" y="1066800"/>
            <a:ext cx="714375" cy="1087438"/>
          </a:xfrm>
          <a:prstGeom prst="rect">
            <a:avLst/>
          </a:prstGeom>
          <a:noFill/>
        </p:spPr>
      </p:pic>
      <p:pic>
        <p:nvPicPr>
          <p:cNvPr id="156747" name="Picture 75" descr="798"/>
          <p:cNvPicPr>
            <a:picLocks noChangeAspect="1" noChangeArrowheads="1"/>
          </p:cNvPicPr>
          <p:nvPr/>
        </p:nvPicPr>
        <p:blipFill>
          <a:blip r:embed="rId13" cstate="print"/>
          <a:srcRect/>
          <a:stretch>
            <a:fillRect/>
          </a:stretch>
        </p:blipFill>
        <p:spPr bwMode="auto">
          <a:xfrm>
            <a:off x="7696200" y="914400"/>
            <a:ext cx="911225" cy="1133475"/>
          </a:xfrm>
          <a:prstGeom prst="rect">
            <a:avLst/>
          </a:prstGeom>
          <a:noFill/>
        </p:spPr>
      </p:pic>
      <p:pic>
        <p:nvPicPr>
          <p:cNvPr id="156748" name="Picture 76" descr="799"/>
          <p:cNvPicPr>
            <a:picLocks noChangeAspect="1" noChangeArrowheads="1"/>
          </p:cNvPicPr>
          <p:nvPr/>
        </p:nvPicPr>
        <p:blipFill>
          <a:blip r:embed="rId14" cstate="print"/>
          <a:srcRect/>
          <a:stretch>
            <a:fillRect/>
          </a:stretch>
        </p:blipFill>
        <p:spPr bwMode="auto">
          <a:xfrm>
            <a:off x="6934200" y="4038600"/>
            <a:ext cx="2209800" cy="1209675"/>
          </a:xfrm>
          <a:prstGeom prst="rect">
            <a:avLst/>
          </a:prstGeom>
          <a:noFill/>
        </p:spPr>
      </p:pic>
      <p:pic>
        <p:nvPicPr>
          <p:cNvPr id="156749" name="Picture 77" descr="831"/>
          <p:cNvPicPr>
            <a:picLocks noChangeAspect="1" noChangeArrowheads="1"/>
          </p:cNvPicPr>
          <p:nvPr/>
        </p:nvPicPr>
        <p:blipFill>
          <a:blip r:embed="rId15" cstate="print"/>
          <a:srcRect/>
          <a:stretch>
            <a:fillRect/>
          </a:stretch>
        </p:blipFill>
        <p:spPr bwMode="auto">
          <a:xfrm>
            <a:off x="4876800" y="935038"/>
            <a:ext cx="1666875" cy="1139825"/>
          </a:xfrm>
          <a:prstGeom prst="rect">
            <a:avLst/>
          </a:prstGeom>
          <a:noFill/>
        </p:spPr>
      </p:pic>
      <p:pic>
        <p:nvPicPr>
          <p:cNvPr id="156750" name="Picture 78" descr="mononchus"/>
          <p:cNvPicPr>
            <a:picLocks noChangeAspect="1" noChangeArrowheads="1"/>
          </p:cNvPicPr>
          <p:nvPr/>
        </p:nvPicPr>
        <p:blipFill>
          <a:blip r:embed="rId16" cstate="print"/>
          <a:srcRect/>
          <a:stretch>
            <a:fillRect/>
          </a:stretch>
        </p:blipFill>
        <p:spPr bwMode="auto">
          <a:xfrm>
            <a:off x="5411788" y="3200400"/>
            <a:ext cx="1208087" cy="1828800"/>
          </a:xfrm>
          <a:prstGeom prst="rect">
            <a:avLst/>
          </a:prstGeom>
          <a:noFill/>
        </p:spPr>
      </p:pic>
      <p:pic>
        <p:nvPicPr>
          <p:cNvPr id="156751" name="Picture 79" descr="aphelenchus"/>
          <p:cNvPicPr>
            <a:picLocks noChangeAspect="1" noChangeArrowheads="1"/>
          </p:cNvPicPr>
          <p:nvPr/>
        </p:nvPicPr>
        <p:blipFill>
          <a:blip r:embed="rId17" cstate="print"/>
          <a:srcRect/>
          <a:stretch>
            <a:fillRect/>
          </a:stretch>
        </p:blipFill>
        <p:spPr bwMode="auto">
          <a:xfrm>
            <a:off x="3200400" y="2743200"/>
            <a:ext cx="1447800" cy="858838"/>
          </a:xfrm>
          <a:prstGeom prst="rect">
            <a:avLst/>
          </a:prstGeom>
          <a:noFill/>
        </p:spPr>
      </p:pic>
      <p:pic>
        <p:nvPicPr>
          <p:cNvPr id="156752" name="Picture 80" descr="788"/>
          <p:cNvPicPr>
            <a:picLocks noChangeAspect="1" noChangeArrowheads="1"/>
          </p:cNvPicPr>
          <p:nvPr/>
        </p:nvPicPr>
        <p:blipFill>
          <a:blip r:embed="rId18" cstate="print"/>
          <a:srcRect/>
          <a:stretch>
            <a:fillRect/>
          </a:stretch>
        </p:blipFill>
        <p:spPr bwMode="auto">
          <a:xfrm>
            <a:off x="2971800" y="4876800"/>
            <a:ext cx="1219200" cy="744538"/>
          </a:xfrm>
          <a:prstGeom prst="rect">
            <a:avLst/>
          </a:prstGeom>
          <a:noFill/>
        </p:spPr>
      </p:pic>
      <p:pic>
        <p:nvPicPr>
          <p:cNvPr id="156753" name="Picture 81" descr="783"/>
          <p:cNvPicPr>
            <a:picLocks noChangeAspect="1" noChangeArrowheads="1"/>
          </p:cNvPicPr>
          <p:nvPr/>
        </p:nvPicPr>
        <p:blipFill>
          <a:blip r:embed="rId19" cstate="print"/>
          <a:srcRect/>
          <a:stretch>
            <a:fillRect/>
          </a:stretch>
        </p:blipFill>
        <p:spPr bwMode="auto">
          <a:xfrm>
            <a:off x="1447800" y="5562600"/>
            <a:ext cx="1122363" cy="823913"/>
          </a:xfrm>
          <a:prstGeom prst="rect">
            <a:avLst/>
          </a:prstGeom>
          <a:noFill/>
        </p:spPr>
      </p:pic>
      <p:pic>
        <p:nvPicPr>
          <p:cNvPr id="156754" name="Picture 82"/>
          <p:cNvPicPr>
            <a:picLocks noChangeAspect="1" noChangeArrowheads="1"/>
          </p:cNvPicPr>
          <p:nvPr/>
        </p:nvPicPr>
        <p:blipFill>
          <a:blip r:embed="rId20" cstate="print"/>
          <a:srcRect/>
          <a:stretch>
            <a:fillRect/>
          </a:stretch>
        </p:blipFill>
        <p:spPr bwMode="auto">
          <a:xfrm>
            <a:off x="3536950" y="3582988"/>
            <a:ext cx="1039813" cy="1149350"/>
          </a:xfrm>
          <a:prstGeom prst="rect">
            <a:avLst/>
          </a:prstGeom>
          <a:noFill/>
          <a:ln w="12700">
            <a:noFill/>
            <a:miter lim="800000"/>
            <a:headEnd/>
            <a:tailEnd/>
          </a:ln>
          <a:effectLst/>
        </p:spPr>
      </p:pic>
      <p:pic>
        <p:nvPicPr>
          <p:cNvPr id="156755" name="Picture 83" descr="cruznema"/>
          <p:cNvPicPr>
            <a:picLocks noChangeAspect="1" noChangeArrowheads="1"/>
          </p:cNvPicPr>
          <p:nvPr/>
        </p:nvPicPr>
        <p:blipFill>
          <a:blip r:embed="rId21" cstate="print"/>
          <a:srcRect/>
          <a:stretch>
            <a:fillRect/>
          </a:stretch>
        </p:blipFill>
        <p:spPr bwMode="auto">
          <a:xfrm>
            <a:off x="4191000" y="5162550"/>
            <a:ext cx="684213" cy="1141413"/>
          </a:xfrm>
          <a:prstGeom prst="rect">
            <a:avLst/>
          </a:prstGeom>
          <a:noFill/>
        </p:spPr>
      </p:pic>
      <p:pic>
        <p:nvPicPr>
          <p:cNvPr id="156756" name="Picture 84" descr="787"/>
          <p:cNvPicPr>
            <a:picLocks noChangeAspect="1" noChangeArrowheads="1"/>
          </p:cNvPicPr>
          <p:nvPr/>
        </p:nvPicPr>
        <p:blipFill>
          <a:blip r:embed="rId22" cstate="print"/>
          <a:srcRect/>
          <a:stretch>
            <a:fillRect/>
          </a:stretch>
        </p:blipFill>
        <p:spPr bwMode="auto">
          <a:xfrm>
            <a:off x="3124200" y="4376738"/>
            <a:ext cx="1566863" cy="804862"/>
          </a:xfrm>
          <a:prstGeom prst="rect">
            <a:avLst/>
          </a:prstGeom>
          <a:noFill/>
        </p:spPr>
      </p:pic>
      <p:sp>
        <p:nvSpPr>
          <p:cNvPr id="156757" name="Text Box 85"/>
          <p:cNvSpPr txBox="1">
            <a:spLocks noChangeArrowheads="1"/>
          </p:cNvSpPr>
          <p:nvPr/>
        </p:nvSpPr>
        <p:spPr bwMode="auto">
          <a:xfrm>
            <a:off x="0" y="13771"/>
            <a:ext cx="7866321" cy="369332"/>
          </a:xfrm>
          <a:prstGeom prst="rect">
            <a:avLst/>
          </a:prstGeom>
          <a:noFill/>
          <a:ln w="12700">
            <a:noFill/>
            <a:miter lim="800000"/>
            <a:headEnd/>
            <a:tailEnd/>
          </a:ln>
          <a:effectLst/>
        </p:spPr>
        <p:txBody>
          <a:bodyPr wrap="none" anchor="ctr">
            <a:spAutoFit/>
          </a:bodyPr>
          <a:lstStyle/>
          <a:p>
            <a:r>
              <a:rPr lang="en-US" dirty="0" err="1" smtClean="0"/>
              <a:t>Estructura</a:t>
            </a:r>
            <a:r>
              <a:rPr lang="en-US" dirty="0" smtClean="0"/>
              <a:t> de la C</a:t>
            </a:r>
            <a:r>
              <a:rPr lang="es-ES" dirty="0" err="1" smtClean="0"/>
              <a:t>adena</a:t>
            </a:r>
            <a:r>
              <a:rPr lang="es-ES" dirty="0" smtClean="0"/>
              <a:t> Alimenticia del Suelo </a:t>
            </a:r>
            <a:r>
              <a:rPr lang="en-US" dirty="0" smtClean="0"/>
              <a:t>– </a:t>
            </a:r>
            <a:r>
              <a:rPr lang="en-US" dirty="0" err="1" smtClean="0"/>
              <a:t>necesidad</a:t>
            </a:r>
            <a:r>
              <a:rPr lang="en-US" dirty="0" smtClean="0"/>
              <a:t> </a:t>
            </a:r>
            <a:r>
              <a:rPr lang="en-US" dirty="0" err="1" smtClean="0"/>
              <a:t>por</a:t>
            </a:r>
            <a:r>
              <a:rPr lang="en-US" dirty="0" smtClean="0"/>
              <a:t> </a:t>
            </a:r>
            <a:r>
              <a:rPr lang="en-US" dirty="0" err="1" smtClean="0"/>
              <a:t>indicadores</a:t>
            </a:r>
            <a:endParaRPr lang="en-US" dirty="0"/>
          </a:p>
        </p:txBody>
      </p:sp>
      <p:pic>
        <p:nvPicPr>
          <p:cNvPr id="156758" name="Picture 86" descr="Tardigrade"/>
          <p:cNvPicPr>
            <a:picLocks noChangeAspect="1" noChangeArrowheads="1"/>
          </p:cNvPicPr>
          <p:nvPr/>
        </p:nvPicPr>
        <p:blipFill>
          <a:blip r:embed="rId23" cstate="print"/>
          <a:srcRect/>
          <a:stretch>
            <a:fillRect/>
          </a:stretch>
        </p:blipFill>
        <p:spPr bwMode="auto">
          <a:xfrm>
            <a:off x="3327400" y="985838"/>
            <a:ext cx="1325563" cy="862012"/>
          </a:xfrm>
          <a:prstGeom prst="rect">
            <a:avLst/>
          </a:prstGeom>
          <a:noFill/>
        </p:spPr>
      </p:pic>
      <p:graphicFrame>
        <p:nvGraphicFramePr>
          <p:cNvPr id="156759" name="Object 87"/>
          <p:cNvGraphicFramePr>
            <a:graphicFrameLocks noChangeAspect="1"/>
          </p:cNvGraphicFramePr>
          <p:nvPr/>
        </p:nvGraphicFramePr>
        <p:xfrm>
          <a:off x="457200" y="3071812"/>
          <a:ext cx="660400" cy="738188"/>
        </p:xfrm>
        <a:graphic>
          <a:graphicData uri="http://schemas.openxmlformats.org/presentationml/2006/ole">
            <mc:AlternateContent xmlns:mc="http://schemas.openxmlformats.org/markup-compatibility/2006">
              <mc:Choice xmlns:v="urn:schemas-microsoft-com:vml" Requires="v">
                <p:oleObj spid="_x0000_s53271" name="Clip" r:id="rId24" imgW="1493215" imgH="1686154" progId="">
                  <p:embed/>
                </p:oleObj>
              </mc:Choice>
              <mc:Fallback>
                <p:oleObj name="Clip" r:id="rId24" imgW="1493215" imgH="1686154" progId="">
                  <p:embed/>
                  <p:pic>
                    <p:nvPicPr>
                      <p:cNvPr id="0"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200" y="3071812"/>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Oval 1026"/>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1" name="Oval 1027"/>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2" name="Oval 1028"/>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3" name="Oval 1029"/>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4" name="Oval 1030"/>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5" name="Oval 1031"/>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6" name="Oval 1032"/>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7" name="Oval 1033"/>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8" name="Oval 1034"/>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59" name="Oval 1035"/>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60" name="Oval 1036"/>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61" name="Oval 1037"/>
          <p:cNvSpPr>
            <a:spLocks noChangeArrowheads="1"/>
          </p:cNvSpPr>
          <p:nvPr/>
        </p:nvSpPr>
        <p:spPr bwMode="auto">
          <a:xfrm>
            <a:off x="76263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62" name="Oval 1038"/>
          <p:cNvSpPr>
            <a:spLocks noChangeArrowheads="1"/>
          </p:cNvSpPr>
          <p:nvPr/>
        </p:nvSpPr>
        <p:spPr bwMode="auto">
          <a:xfrm>
            <a:off x="76263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63" name="Oval 1039"/>
          <p:cNvSpPr>
            <a:spLocks noChangeArrowheads="1"/>
          </p:cNvSpPr>
          <p:nvPr/>
        </p:nvSpPr>
        <p:spPr bwMode="auto">
          <a:xfrm>
            <a:off x="76263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64" name="AutoShape 1040"/>
          <p:cNvSpPr>
            <a:spLocks noChangeArrowheads="1"/>
          </p:cNvSpPr>
          <p:nvPr/>
        </p:nvSpPr>
        <p:spPr bwMode="auto">
          <a:xfrm>
            <a:off x="844550" y="3206750"/>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sp>
        <p:nvSpPr>
          <p:cNvPr id="206865" name="Line 1041"/>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6866" name="Line 1042"/>
          <p:cNvSpPr>
            <a:spLocks noChangeShapeType="1"/>
          </p:cNvSpPr>
          <p:nvPr/>
        </p:nvSpPr>
        <p:spPr bwMode="auto">
          <a:xfrm flipH="1" flipV="1">
            <a:off x="1193800" y="3556000"/>
            <a:ext cx="965200" cy="1574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6867" name="Line 1043"/>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6868" name="Line 1044"/>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6869" name="Oval 1045"/>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70" name="Oval 1046"/>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71" name="Oval 1047"/>
          <p:cNvSpPr>
            <a:spLocks noChangeArrowheads="1"/>
          </p:cNvSpPr>
          <p:nvPr/>
        </p:nvSpPr>
        <p:spPr bwMode="auto">
          <a:xfrm>
            <a:off x="21018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6872" name="Line 1048"/>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73" name="Line 1049"/>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74" name="Line 1050"/>
          <p:cNvSpPr>
            <a:spLocks noChangeShapeType="1"/>
          </p:cNvSpPr>
          <p:nvPr/>
        </p:nvSpPr>
        <p:spPr bwMode="auto">
          <a:xfrm>
            <a:off x="2463800" y="1701800"/>
            <a:ext cx="139700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6875" name="Line 1051"/>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76" name="Line 1052"/>
          <p:cNvSpPr>
            <a:spLocks noChangeShapeType="1"/>
          </p:cNvSpPr>
          <p:nvPr/>
        </p:nvSpPr>
        <p:spPr bwMode="auto">
          <a:xfrm flipV="1">
            <a:off x="2463800" y="43942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77" name="Line 1053"/>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6878" name="Line 1054"/>
          <p:cNvSpPr>
            <a:spLocks noChangeShapeType="1"/>
          </p:cNvSpPr>
          <p:nvPr/>
        </p:nvSpPr>
        <p:spPr bwMode="auto">
          <a:xfrm>
            <a:off x="25400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79" name="Line 1055"/>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0" name="Line 1056"/>
          <p:cNvSpPr>
            <a:spLocks noChangeShapeType="1"/>
          </p:cNvSpPr>
          <p:nvPr/>
        </p:nvSpPr>
        <p:spPr bwMode="auto">
          <a:xfrm>
            <a:off x="2463800" y="3606800"/>
            <a:ext cx="13970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1" name="Line 1057"/>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2" name="Line 1058"/>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3" name="Line 1059"/>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4" name="Line 1060"/>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5" name="Line 1061"/>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6" name="Line 1062"/>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7" name="Line 1063"/>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8" name="Line 1064"/>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89" name="Line 1065"/>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0" name="Line 1066"/>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1" name="Line 1067"/>
          <p:cNvSpPr>
            <a:spLocks noChangeShapeType="1"/>
          </p:cNvSpPr>
          <p:nvPr/>
        </p:nvSpPr>
        <p:spPr bwMode="auto">
          <a:xfrm>
            <a:off x="6197600" y="17780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2" name="Line 1068"/>
          <p:cNvSpPr>
            <a:spLocks noChangeShapeType="1"/>
          </p:cNvSpPr>
          <p:nvPr/>
        </p:nvSpPr>
        <p:spPr bwMode="auto">
          <a:xfrm>
            <a:off x="6197600" y="26924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3" name="Line 1069"/>
          <p:cNvSpPr>
            <a:spLocks noChangeShapeType="1"/>
          </p:cNvSpPr>
          <p:nvPr/>
        </p:nvSpPr>
        <p:spPr bwMode="auto">
          <a:xfrm>
            <a:off x="61976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4" name="Line 1070"/>
          <p:cNvSpPr>
            <a:spLocks noChangeShapeType="1"/>
          </p:cNvSpPr>
          <p:nvPr/>
        </p:nvSpPr>
        <p:spPr bwMode="auto">
          <a:xfrm flipV="1">
            <a:off x="6197600" y="3479800"/>
            <a:ext cx="13970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5" name="Line 1071"/>
          <p:cNvSpPr>
            <a:spLocks noChangeShapeType="1"/>
          </p:cNvSpPr>
          <p:nvPr/>
        </p:nvSpPr>
        <p:spPr bwMode="auto">
          <a:xfrm>
            <a:off x="61976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6" name="Line 1072"/>
          <p:cNvSpPr>
            <a:spLocks noChangeShapeType="1"/>
          </p:cNvSpPr>
          <p:nvPr/>
        </p:nvSpPr>
        <p:spPr bwMode="auto">
          <a:xfrm>
            <a:off x="6197600" y="2692400"/>
            <a:ext cx="1397000" cy="1473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7" name="Line 1073"/>
          <p:cNvSpPr>
            <a:spLocks noChangeShapeType="1"/>
          </p:cNvSpPr>
          <p:nvPr/>
        </p:nvSpPr>
        <p:spPr bwMode="auto">
          <a:xfrm>
            <a:off x="6197600" y="1701800"/>
            <a:ext cx="1397000" cy="7112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8" name="Line 1074"/>
          <p:cNvSpPr>
            <a:spLocks noChangeShapeType="1"/>
          </p:cNvSpPr>
          <p:nvPr/>
        </p:nvSpPr>
        <p:spPr bwMode="auto">
          <a:xfrm flipH="1" flipV="1">
            <a:off x="2489200" y="1651000"/>
            <a:ext cx="32512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899" name="Line 1075"/>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6900" name="Arc 1076"/>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206901" name="Arc 1077"/>
          <p:cNvSpPr>
            <a:spLocks/>
          </p:cNvSpPr>
          <p:nvPr/>
        </p:nvSpPr>
        <p:spPr bwMode="auto">
          <a:xfrm rot="10800000">
            <a:off x="1065213" y="372268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206902" name="Arc 1078"/>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206903" name="Arc 1079"/>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206904" name="Arc 1080"/>
          <p:cNvSpPr>
            <a:spLocks/>
          </p:cNvSpPr>
          <p:nvPr/>
        </p:nvSpPr>
        <p:spPr bwMode="auto">
          <a:xfrm>
            <a:off x="852488" y="547688"/>
            <a:ext cx="1358900" cy="24257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206905" name="Line 1081"/>
          <p:cNvSpPr>
            <a:spLocks noChangeShapeType="1"/>
          </p:cNvSpPr>
          <p:nvPr/>
        </p:nvSpPr>
        <p:spPr bwMode="auto">
          <a:xfrm flipH="1" flipV="1">
            <a:off x="2184400" y="1041400"/>
            <a:ext cx="1955800" cy="431800"/>
          </a:xfrm>
          <a:prstGeom prst="line">
            <a:avLst/>
          </a:prstGeom>
          <a:noFill/>
          <a:ln w="50800">
            <a:solidFill>
              <a:schemeClr val="tx1"/>
            </a:solidFill>
            <a:round/>
            <a:headEnd/>
            <a:tailEnd/>
          </a:ln>
          <a:effectLst/>
        </p:spPr>
        <p:txBody>
          <a:bodyPr wrap="none" anchor="ctr"/>
          <a:lstStyle/>
          <a:p>
            <a:endParaRPr lang="en-US"/>
          </a:p>
        </p:txBody>
      </p:sp>
      <p:sp>
        <p:nvSpPr>
          <p:cNvPr id="206906" name="Line 1082"/>
          <p:cNvSpPr>
            <a:spLocks noChangeShapeType="1"/>
          </p:cNvSpPr>
          <p:nvPr/>
        </p:nvSpPr>
        <p:spPr bwMode="auto">
          <a:xfrm flipH="1" flipV="1">
            <a:off x="2197100" y="749300"/>
            <a:ext cx="3759200" cy="711200"/>
          </a:xfrm>
          <a:prstGeom prst="line">
            <a:avLst/>
          </a:prstGeom>
          <a:noFill/>
          <a:ln w="25400">
            <a:solidFill>
              <a:schemeClr val="tx1"/>
            </a:solidFill>
            <a:round/>
            <a:headEnd/>
            <a:tailEnd/>
          </a:ln>
          <a:effectLst/>
        </p:spPr>
        <p:txBody>
          <a:bodyPr wrap="none" anchor="ctr"/>
          <a:lstStyle/>
          <a:p>
            <a:endParaRPr lang="en-US"/>
          </a:p>
        </p:txBody>
      </p:sp>
      <p:sp>
        <p:nvSpPr>
          <p:cNvPr id="206907" name="Arc 1083"/>
          <p:cNvSpPr>
            <a:spLocks/>
          </p:cNvSpPr>
          <p:nvPr/>
        </p:nvSpPr>
        <p:spPr bwMode="auto">
          <a:xfrm>
            <a:off x="2209800" y="547688"/>
            <a:ext cx="5473700" cy="1816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206908" name="Arc 1084"/>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206909" name="Line 1085"/>
          <p:cNvSpPr>
            <a:spLocks noChangeShapeType="1"/>
          </p:cNvSpPr>
          <p:nvPr/>
        </p:nvSpPr>
        <p:spPr bwMode="auto">
          <a:xfrm flipH="1">
            <a:off x="2184400" y="5435600"/>
            <a:ext cx="1955800" cy="330200"/>
          </a:xfrm>
          <a:prstGeom prst="line">
            <a:avLst/>
          </a:prstGeom>
          <a:noFill/>
          <a:ln w="50800">
            <a:solidFill>
              <a:schemeClr val="tx1"/>
            </a:solidFill>
            <a:round/>
            <a:headEnd/>
            <a:tailEnd/>
          </a:ln>
          <a:effectLst/>
        </p:spPr>
        <p:txBody>
          <a:bodyPr wrap="none" anchor="ctr"/>
          <a:lstStyle/>
          <a:p>
            <a:endParaRPr lang="en-US"/>
          </a:p>
        </p:txBody>
      </p:sp>
      <p:sp>
        <p:nvSpPr>
          <p:cNvPr id="206910" name="Arc 1086"/>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206911" name="Arc 1087"/>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sp>
        <p:nvSpPr>
          <p:cNvPr id="206912" name="Arc 1088"/>
          <p:cNvSpPr>
            <a:spLocks/>
          </p:cNvSpPr>
          <p:nvPr/>
        </p:nvSpPr>
        <p:spPr bwMode="auto">
          <a:xfrm rot="10800000">
            <a:off x="838200" y="3900488"/>
            <a:ext cx="1360488" cy="2425700"/>
          </a:xfrm>
          <a:custGeom>
            <a:avLst/>
            <a:gdLst>
              <a:gd name="G0" fmla="+- 25 0 0"/>
              <a:gd name="G1" fmla="+- 21600 0 0"/>
              <a:gd name="G2" fmla="+- 21600 0 0"/>
              <a:gd name="T0" fmla="*/ 0 w 21625"/>
              <a:gd name="T1" fmla="*/ 0 h 21600"/>
              <a:gd name="T2" fmla="*/ 21625 w 21625"/>
              <a:gd name="T3" fmla="*/ 21600 h 21600"/>
              <a:gd name="T4" fmla="*/ 25 w 21625"/>
              <a:gd name="T5" fmla="*/ 21600 h 21600"/>
            </a:gdLst>
            <a:ahLst/>
            <a:cxnLst>
              <a:cxn ang="0">
                <a:pos x="T0" y="T1"/>
              </a:cxn>
              <a:cxn ang="0">
                <a:pos x="T2" y="T3"/>
              </a:cxn>
              <a:cxn ang="0">
                <a:pos x="T4" y="T5"/>
              </a:cxn>
            </a:cxnLst>
            <a:rect l="0" t="0" r="r" b="b"/>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206913" name="Arc 1089"/>
          <p:cNvSpPr>
            <a:spLocks/>
          </p:cNvSpPr>
          <p:nvPr/>
        </p:nvSpPr>
        <p:spPr bwMode="auto">
          <a:xfrm rot="10800000">
            <a:off x="2224088" y="4510088"/>
            <a:ext cx="5473700" cy="1816100"/>
          </a:xfrm>
          <a:custGeom>
            <a:avLst/>
            <a:gdLst>
              <a:gd name="G0" fmla="+- 21600 0 0"/>
              <a:gd name="G1" fmla="+- 21600 0 0"/>
              <a:gd name="G2" fmla="+- 21600 0 0"/>
              <a:gd name="T0" fmla="*/ 0 w 21600"/>
              <a:gd name="T1" fmla="*/ 21600 h 21600"/>
              <a:gd name="T2" fmla="*/ 2159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2"/>
                  <a:pt x="9666" y="3"/>
                  <a:pt x="21594" y="0"/>
                </a:cubicBezTo>
              </a:path>
              <a:path w="21600" h="21600" stroke="0" extrusionOk="0">
                <a:moveTo>
                  <a:pt x="0" y="21600"/>
                </a:moveTo>
                <a:cubicBezTo>
                  <a:pt x="0" y="9672"/>
                  <a:pt x="9666" y="3"/>
                  <a:pt x="21594" y="0"/>
                </a:cubicBezTo>
                <a:lnTo>
                  <a:pt x="21600" y="21600"/>
                </a:lnTo>
                <a:close/>
              </a:path>
            </a:pathLst>
          </a:custGeom>
          <a:noFill/>
          <a:ln w="25400" cap="rnd">
            <a:solidFill>
              <a:schemeClr val="tx1"/>
            </a:solidFill>
            <a:round/>
            <a:headEnd/>
            <a:tailEnd/>
          </a:ln>
          <a:effectLst/>
        </p:spPr>
        <p:txBody>
          <a:bodyPr wrap="none" anchor="ctr"/>
          <a:lstStyle/>
          <a:p>
            <a:endParaRPr lang="en-US"/>
          </a:p>
        </p:txBody>
      </p:sp>
      <p:pic>
        <p:nvPicPr>
          <p:cNvPr id="206914" name="Picture 1090" descr="A:\images\Slide_2.jpg"/>
          <p:cNvPicPr>
            <a:picLocks noChangeAspect="1" noChangeArrowheads="1"/>
          </p:cNvPicPr>
          <p:nvPr/>
        </p:nvPicPr>
        <p:blipFill>
          <a:blip r:embed="rId4" cstate="print"/>
          <a:srcRect l="-23" r="885" b="893"/>
          <a:stretch>
            <a:fillRect/>
          </a:stretch>
        </p:blipFill>
        <p:spPr bwMode="auto">
          <a:xfrm>
            <a:off x="1600200" y="838200"/>
            <a:ext cx="1239838" cy="1295400"/>
          </a:xfrm>
          <a:prstGeom prst="rect">
            <a:avLst/>
          </a:prstGeom>
          <a:noFill/>
        </p:spPr>
      </p:pic>
      <p:pic>
        <p:nvPicPr>
          <p:cNvPr id="206915" name="Picture 1091" descr="A:\eudorylaimus.jpg"/>
          <p:cNvPicPr>
            <a:picLocks noChangeAspect="1" noChangeArrowheads="1"/>
          </p:cNvPicPr>
          <p:nvPr/>
        </p:nvPicPr>
        <p:blipFill>
          <a:blip r:embed="rId5" cstate="print"/>
          <a:srcRect/>
          <a:stretch>
            <a:fillRect/>
          </a:stretch>
        </p:blipFill>
        <p:spPr bwMode="auto">
          <a:xfrm>
            <a:off x="6934200" y="2819400"/>
            <a:ext cx="1643063" cy="1082675"/>
          </a:xfrm>
          <a:prstGeom prst="rect">
            <a:avLst/>
          </a:prstGeom>
          <a:noFill/>
        </p:spPr>
      </p:pic>
      <p:pic>
        <p:nvPicPr>
          <p:cNvPr id="206917" name="Picture 1093" descr="A:\782.JPG"/>
          <p:cNvPicPr>
            <a:picLocks noChangeAspect="1" noChangeArrowheads="1"/>
          </p:cNvPicPr>
          <p:nvPr/>
        </p:nvPicPr>
        <p:blipFill>
          <a:blip r:embed="rId6" cstate="print"/>
          <a:srcRect/>
          <a:stretch>
            <a:fillRect/>
          </a:stretch>
        </p:blipFill>
        <p:spPr bwMode="auto">
          <a:xfrm>
            <a:off x="1752600" y="3886200"/>
            <a:ext cx="1143000" cy="1981200"/>
          </a:xfrm>
          <a:prstGeom prst="rect">
            <a:avLst/>
          </a:prstGeom>
          <a:noFill/>
        </p:spPr>
      </p:pic>
      <p:pic>
        <p:nvPicPr>
          <p:cNvPr id="206918" name="Picture 1094" descr="A:\785.JPG"/>
          <p:cNvPicPr>
            <a:picLocks noChangeAspect="1" noChangeArrowheads="1"/>
          </p:cNvPicPr>
          <p:nvPr/>
        </p:nvPicPr>
        <p:blipFill>
          <a:blip r:embed="rId7" cstate="print"/>
          <a:srcRect/>
          <a:stretch>
            <a:fillRect/>
          </a:stretch>
        </p:blipFill>
        <p:spPr bwMode="auto">
          <a:xfrm>
            <a:off x="1752600" y="2895600"/>
            <a:ext cx="1309688" cy="922338"/>
          </a:xfrm>
          <a:prstGeom prst="rect">
            <a:avLst/>
          </a:prstGeom>
          <a:noFill/>
        </p:spPr>
      </p:pic>
      <p:pic>
        <p:nvPicPr>
          <p:cNvPr id="206919" name="Picture 1095" descr="A:\784.JPG"/>
          <p:cNvPicPr>
            <a:picLocks noChangeAspect="1" noChangeArrowheads="1"/>
          </p:cNvPicPr>
          <p:nvPr/>
        </p:nvPicPr>
        <p:blipFill>
          <a:blip r:embed="rId8" cstate="print"/>
          <a:srcRect/>
          <a:stretch>
            <a:fillRect/>
          </a:stretch>
        </p:blipFill>
        <p:spPr bwMode="auto">
          <a:xfrm>
            <a:off x="1752600" y="2209800"/>
            <a:ext cx="1085850" cy="819150"/>
          </a:xfrm>
          <a:prstGeom prst="rect">
            <a:avLst/>
          </a:prstGeom>
          <a:noFill/>
        </p:spPr>
      </p:pic>
      <p:pic>
        <p:nvPicPr>
          <p:cNvPr id="206920" name="Picture 1096" descr="A:\spring4.jpg"/>
          <p:cNvPicPr>
            <a:picLocks noChangeAspect="1" noChangeArrowheads="1"/>
          </p:cNvPicPr>
          <p:nvPr/>
        </p:nvPicPr>
        <p:blipFill>
          <a:blip r:embed="rId9" cstate="print"/>
          <a:srcRect/>
          <a:stretch>
            <a:fillRect/>
          </a:stretch>
        </p:blipFill>
        <p:spPr bwMode="auto">
          <a:xfrm>
            <a:off x="3352800" y="1828800"/>
            <a:ext cx="1447800" cy="1042988"/>
          </a:xfrm>
          <a:prstGeom prst="rect">
            <a:avLst/>
          </a:prstGeom>
          <a:noFill/>
        </p:spPr>
      </p:pic>
      <p:pic>
        <p:nvPicPr>
          <p:cNvPr id="206922" name="Picture 1098" descr="A:\795.JPG"/>
          <p:cNvPicPr>
            <a:picLocks noChangeAspect="1" noChangeArrowheads="1"/>
          </p:cNvPicPr>
          <p:nvPr/>
        </p:nvPicPr>
        <p:blipFill>
          <a:blip r:embed="rId10" cstate="print"/>
          <a:srcRect/>
          <a:stretch>
            <a:fillRect/>
          </a:stretch>
        </p:blipFill>
        <p:spPr bwMode="auto">
          <a:xfrm>
            <a:off x="4953000" y="1981200"/>
            <a:ext cx="1600200" cy="1412875"/>
          </a:xfrm>
          <a:prstGeom prst="rect">
            <a:avLst/>
          </a:prstGeom>
          <a:noFill/>
        </p:spPr>
      </p:pic>
      <p:pic>
        <p:nvPicPr>
          <p:cNvPr id="206923" name="Picture 1099" descr="A:\796.JPG"/>
          <p:cNvPicPr>
            <a:picLocks noChangeAspect="1" noChangeArrowheads="1"/>
          </p:cNvPicPr>
          <p:nvPr/>
        </p:nvPicPr>
        <p:blipFill>
          <a:blip r:embed="rId11" cstate="print"/>
          <a:srcRect/>
          <a:stretch>
            <a:fillRect/>
          </a:stretch>
        </p:blipFill>
        <p:spPr bwMode="auto">
          <a:xfrm>
            <a:off x="6934200" y="1989138"/>
            <a:ext cx="1165225" cy="755650"/>
          </a:xfrm>
          <a:prstGeom prst="rect">
            <a:avLst/>
          </a:prstGeom>
          <a:noFill/>
        </p:spPr>
      </p:pic>
      <p:pic>
        <p:nvPicPr>
          <p:cNvPr id="206924" name="Picture 1100" descr="A:\797.JPG"/>
          <p:cNvPicPr>
            <a:picLocks noChangeAspect="1" noChangeArrowheads="1"/>
          </p:cNvPicPr>
          <p:nvPr/>
        </p:nvPicPr>
        <p:blipFill>
          <a:blip r:embed="rId12" cstate="print"/>
          <a:srcRect/>
          <a:stretch>
            <a:fillRect/>
          </a:stretch>
        </p:blipFill>
        <p:spPr bwMode="auto">
          <a:xfrm>
            <a:off x="7115175" y="1066800"/>
            <a:ext cx="714375" cy="1087438"/>
          </a:xfrm>
          <a:prstGeom prst="rect">
            <a:avLst/>
          </a:prstGeom>
          <a:noFill/>
        </p:spPr>
      </p:pic>
      <p:pic>
        <p:nvPicPr>
          <p:cNvPr id="206925" name="Picture 1101" descr="A:\798.JPG"/>
          <p:cNvPicPr>
            <a:picLocks noChangeAspect="1" noChangeArrowheads="1"/>
          </p:cNvPicPr>
          <p:nvPr/>
        </p:nvPicPr>
        <p:blipFill>
          <a:blip r:embed="rId13" cstate="print"/>
          <a:srcRect/>
          <a:stretch>
            <a:fillRect/>
          </a:stretch>
        </p:blipFill>
        <p:spPr bwMode="auto">
          <a:xfrm>
            <a:off x="7696200" y="914400"/>
            <a:ext cx="911225" cy="1133475"/>
          </a:xfrm>
          <a:prstGeom prst="rect">
            <a:avLst/>
          </a:prstGeom>
          <a:noFill/>
        </p:spPr>
      </p:pic>
      <p:pic>
        <p:nvPicPr>
          <p:cNvPr id="206926" name="Picture 1102" descr="A:\799.JPG"/>
          <p:cNvPicPr>
            <a:picLocks noChangeAspect="1" noChangeArrowheads="1"/>
          </p:cNvPicPr>
          <p:nvPr/>
        </p:nvPicPr>
        <p:blipFill>
          <a:blip r:embed="rId14" cstate="print"/>
          <a:srcRect/>
          <a:stretch>
            <a:fillRect/>
          </a:stretch>
        </p:blipFill>
        <p:spPr bwMode="auto">
          <a:xfrm>
            <a:off x="6934200" y="4038600"/>
            <a:ext cx="2209800" cy="1209675"/>
          </a:xfrm>
          <a:prstGeom prst="rect">
            <a:avLst/>
          </a:prstGeom>
          <a:noFill/>
        </p:spPr>
      </p:pic>
      <p:pic>
        <p:nvPicPr>
          <p:cNvPr id="206927" name="Picture 1103" descr="A:\831.JPG"/>
          <p:cNvPicPr>
            <a:picLocks noChangeAspect="1" noChangeArrowheads="1"/>
          </p:cNvPicPr>
          <p:nvPr/>
        </p:nvPicPr>
        <p:blipFill>
          <a:blip r:embed="rId15" cstate="print"/>
          <a:srcRect/>
          <a:stretch>
            <a:fillRect/>
          </a:stretch>
        </p:blipFill>
        <p:spPr bwMode="auto">
          <a:xfrm>
            <a:off x="4876800" y="935038"/>
            <a:ext cx="1666875" cy="1139825"/>
          </a:xfrm>
          <a:prstGeom prst="rect">
            <a:avLst/>
          </a:prstGeom>
          <a:noFill/>
        </p:spPr>
      </p:pic>
      <p:pic>
        <p:nvPicPr>
          <p:cNvPr id="206928" name="Picture 1104" descr="A:\mononchus.JPG"/>
          <p:cNvPicPr>
            <a:picLocks noChangeAspect="1" noChangeArrowheads="1"/>
          </p:cNvPicPr>
          <p:nvPr/>
        </p:nvPicPr>
        <p:blipFill>
          <a:blip r:embed="rId16" cstate="print"/>
          <a:srcRect/>
          <a:stretch>
            <a:fillRect/>
          </a:stretch>
        </p:blipFill>
        <p:spPr bwMode="auto">
          <a:xfrm>
            <a:off x="5411788" y="3200400"/>
            <a:ext cx="1208087" cy="1828800"/>
          </a:xfrm>
          <a:prstGeom prst="rect">
            <a:avLst/>
          </a:prstGeom>
          <a:noFill/>
        </p:spPr>
      </p:pic>
      <p:pic>
        <p:nvPicPr>
          <p:cNvPr id="206929" name="Picture 1105" descr="A:\aphelenchus.jpg"/>
          <p:cNvPicPr>
            <a:picLocks noChangeAspect="1" noChangeArrowheads="1"/>
          </p:cNvPicPr>
          <p:nvPr/>
        </p:nvPicPr>
        <p:blipFill>
          <a:blip r:embed="rId17" cstate="print"/>
          <a:srcRect/>
          <a:stretch>
            <a:fillRect/>
          </a:stretch>
        </p:blipFill>
        <p:spPr bwMode="auto">
          <a:xfrm>
            <a:off x="3200400" y="2743200"/>
            <a:ext cx="1447800" cy="858838"/>
          </a:xfrm>
          <a:prstGeom prst="rect">
            <a:avLst/>
          </a:prstGeom>
          <a:noFill/>
        </p:spPr>
      </p:pic>
      <p:pic>
        <p:nvPicPr>
          <p:cNvPr id="206930" name="Picture 1106" descr="A:\788.JPG"/>
          <p:cNvPicPr>
            <a:picLocks noChangeAspect="1" noChangeArrowheads="1"/>
          </p:cNvPicPr>
          <p:nvPr/>
        </p:nvPicPr>
        <p:blipFill>
          <a:blip r:embed="rId18" cstate="print"/>
          <a:srcRect/>
          <a:stretch>
            <a:fillRect/>
          </a:stretch>
        </p:blipFill>
        <p:spPr bwMode="auto">
          <a:xfrm>
            <a:off x="2971800" y="4876800"/>
            <a:ext cx="1219200" cy="744538"/>
          </a:xfrm>
          <a:prstGeom prst="rect">
            <a:avLst/>
          </a:prstGeom>
          <a:noFill/>
        </p:spPr>
      </p:pic>
      <p:pic>
        <p:nvPicPr>
          <p:cNvPr id="206933" name="Picture 1109" descr="A:\783.JPG"/>
          <p:cNvPicPr>
            <a:picLocks noChangeAspect="1" noChangeArrowheads="1"/>
          </p:cNvPicPr>
          <p:nvPr/>
        </p:nvPicPr>
        <p:blipFill>
          <a:blip r:embed="rId19" cstate="print"/>
          <a:srcRect/>
          <a:stretch>
            <a:fillRect/>
          </a:stretch>
        </p:blipFill>
        <p:spPr bwMode="auto">
          <a:xfrm>
            <a:off x="1447800" y="5562600"/>
            <a:ext cx="1122363" cy="823913"/>
          </a:xfrm>
          <a:prstGeom prst="rect">
            <a:avLst/>
          </a:prstGeom>
          <a:noFill/>
        </p:spPr>
      </p:pic>
      <p:pic>
        <p:nvPicPr>
          <p:cNvPr id="206936" name="Picture 1112"/>
          <p:cNvPicPr>
            <a:picLocks noChangeAspect="1" noChangeArrowheads="1"/>
          </p:cNvPicPr>
          <p:nvPr/>
        </p:nvPicPr>
        <p:blipFill>
          <a:blip r:embed="rId20" cstate="print"/>
          <a:srcRect/>
          <a:stretch>
            <a:fillRect/>
          </a:stretch>
        </p:blipFill>
        <p:spPr bwMode="auto">
          <a:xfrm>
            <a:off x="3536950" y="3582988"/>
            <a:ext cx="1039813" cy="1149350"/>
          </a:xfrm>
          <a:prstGeom prst="rect">
            <a:avLst/>
          </a:prstGeom>
          <a:noFill/>
          <a:ln w="12700">
            <a:noFill/>
            <a:miter lim="800000"/>
            <a:headEnd/>
            <a:tailEnd/>
          </a:ln>
          <a:effectLst/>
        </p:spPr>
      </p:pic>
      <p:pic>
        <p:nvPicPr>
          <p:cNvPr id="206931" name="Picture 1107" descr="A:\cruznema.JPG"/>
          <p:cNvPicPr>
            <a:picLocks noChangeAspect="1" noChangeArrowheads="1"/>
          </p:cNvPicPr>
          <p:nvPr/>
        </p:nvPicPr>
        <p:blipFill>
          <a:blip r:embed="rId21" cstate="print"/>
          <a:srcRect/>
          <a:stretch>
            <a:fillRect/>
          </a:stretch>
        </p:blipFill>
        <p:spPr bwMode="auto">
          <a:xfrm>
            <a:off x="4191000" y="5162550"/>
            <a:ext cx="684213" cy="1141413"/>
          </a:xfrm>
          <a:prstGeom prst="rect">
            <a:avLst/>
          </a:prstGeom>
          <a:noFill/>
        </p:spPr>
      </p:pic>
      <p:pic>
        <p:nvPicPr>
          <p:cNvPr id="206932" name="Picture 1108" descr="A:\787.JPG"/>
          <p:cNvPicPr>
            <a:picLocks noChangeAspect="1" noChangeArrowheads="1"/>
          </p:cNvPicPr>
          <p:nvPr/>
        </p:nvPicPr>
        <p:blipFill>
          <a:blip r:embed="rId22" cstate="print"/>
          <a:srcRect/>
          <a:stretch>
            <a:fillRect/>
          </a:stretch>
        </p:blipFill>
        <p:spPr bwMode="auto">
          <a:xfrm>
            <a:off x="3124200" y="4376738"/>
            <a:ext cx="1566863" cy="804862"/>
          </a:xfrm>
          <a:prstGeom prst="rect">
            <a:avLst/>
          </a:prstGeom>
          <a:noFill/>
        </p:spPr>
      </p:pic>
      <p:sp>
        <p:nvSpPr>
          <p:cNvPr id="206934" name="Text Box 1110"/>
          <p:cNvSpPr txBox="1">
            <a:spLocks noChangeArrowheads="1"/>
          </p:cNvSpPr>
          <p:nvPr/>
        </p:nvSpPr>
        <p:spPr bwMode="auto">
          <a:xfrm>
            <a:off x="0" y="-17006"/>
            <a:ext cx="9054530" cy="430887"/>
          </a:xfrm>
          <a:prstGeom prst="rect">
            <a:avLst/>
          </a:prstGeom>
          <a:noFill/>
          <a:ln w="12700">
            <a:noFill/>
            <a:miter lim="800000"/>
            <a:headEnd/>
            <a:tailEnd/>
          </a:ln>
          <a:effectLst/>
        </p:spPr>
        <p:txBody>
          <a:bodyPr wrap="none" anchor="ctr">
            <a:spAutoFit/>
          </a:bodyPr>
          <a:lstStyle/>
          <a:p>
            <a:r>
              <a:rPr lang="es-ES" sz="2200" dirty="0" smtClean="0"/>
              <a:t>Estructura de la Cadena Alimenticia del Suelo</a:t>
            </a:r>
            <a:r>
              <a:rPr lang="en-US" sz="2200" i="0" dirty="0" smtClean="0"/>
              <a:t> – </a:t>
            </a:r>
            <a:r>
              <a:rPr lang="en-US" sz="2200" i="0" dirty="0" err="1" smtClean="0"/>
              <a:t>perturbación</a:t>
            </a:r>
            <a:r>
              <a:rPr lang="en-US" sz="2200" i="0" dirty="0" smtClean="0"/>
              <a:t> y </a:t>
            </a:r>
            <a:r>
              <a:rPr lang="en-US" sz="2200" i="0" dirty="0" err="1" smtClean="0"/>
              <a:t>recobro</a:t>
            </a:r>
            <a:endParaRPr lang="en-US" sz="2200" i="0" dirty="0"/>
          </a:p>
        </p:txBody>
      </p:sp>
      <p:pic>
        <p:nvPicPr>
          <p:cNvPr id="206935" name="Picture 1111" descr="C:\My Documents\My Pictures\Transfer\Tardigrade.jpg"/>
          <p:cNvPicPr>
            <a:picLocks noChangeAspect="1" noChangeArrowheads="1"/>
          </p:cNvPicPr>
          <p:nvPr/>
        </p:nvPicPr>
        <p:blipFill>
          <a:blip r:embed="rId23" cstate="print"/>
          <a:srcRect/>
          <a:stretch>
            <a:fillRect/>
          </a:stretch>
        </p:blipFill>
        <p:spPr bwMode="auto">
          <a:xfrm>
            <a:off x="3327400" y="985838"/>
            <a:ext cx="1325563" cy="862012"/>
          </a:xfrm>
          <a:prstGeom prst="rect">
            <a:avLst/>
          </a:prstGeom>
          <a:noFill/>
        </p:spPr>
      </p:pic>
      <p:sp>
        <p:nvSpPr>
          <p:cNvPr id="87" name="Rectangle 86"/>
          <p:cNvSpPr/>
          <p:nvPr/>
        </p:nvSpPr>
        <p:spPr>
          <a:xfrm>
            <a:off x="5791200" y="6096000"/>
            <a:ext cx="2877711" cy="369332"/>
          </a:xfrm>
          <a:prstGeom prst="rect">
            <a:avLst/>
          </a:prstGeom>
        </p:spPr>
        <p:txBody>
          <a:bodyPr wrap="none">
            <a:spAutoFit/>
          </a:bodyPr>
          <a:lstStyle/>
          <a:p>
            <a:r>
              <a:rPr lang="en-US" dirty="0" err="1" smtClean="0"/>
              <a:t>necesidad</a:t>
            </a:r>
            <a:r>
              <a:rPr lang="en-US" dirty="0" smtClean="0"/>
              <a:t> </a:t>
            </a:r>
            <a:r>
              <a:rPr lang="en-US" dirty="0" err="1" smtClean="0"/>
              <a:t>por</a:t>
            </a:r>
            <a:r>
              <a:rPr lang="en-US" dirty="0" smtClean="0"/>
              <a:t> </a:t>
            </a:r>
            <a:r>
              <a:rPr lang="en-US" dirty="0" err="1" smtClean="0"/>
              <a:t>indicadores</a:t>
            </a:r>
            <a:endParaRPr lang="en-US" dirty="0"/>
          </a:p>
        </p:txBody>
      </p:sp>
      <p:graphicFrame>
        <p:nvGraphicFramePr>
          <p:cNvPr id="73730" name="Object 87"/>
          <p:cNvGraphicFramePr>
            <a:graphicFrameLocks noChangeAspect="1"/>
          </p:cNvGraphicFramePr>
          <p:nvPr/>
        </p:nvGraphicFramePr>
        <p:xfrm>
          <a:off x="76200" y="3048000"/>
          <a:ext cx="660400" cy="738188"/>
        </p:xfrm>
        <a:graphic>
          <a:graphicData uri="http://schemas.openxmlformats.org/presentationml/2006/ole">
            <mc:AlternateContent xmlns:mc="http://schemas.openxmlformats.org/markup-compatibility/2006">
              <mc:Choice xmlns:v="urn:schemas-microsoft-com:vml" Requires="v">
                <p:oleObj spid="_x0000_s73751" name="Clip" r:id="rId24" imgW="1493215" imgH="1686154" progId="">
                  <p:embed/>
                </p:oleObj>
              </mc:Choice>
              <mc:Fallback>
                <p:oleObj name="Clip" r:id="rId24" imgW="1493215" imgH="1686154" progId="">
                  <p:embed/>
                  <p:pic>
                    <p:nvPicPr>
                      <p:cNvPr id="0"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Oval 2"/>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03" name="Oval 3"/>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04" name="Oval 4"/>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05" name="Oval 5"/>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06" name="Oval 6"/>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07" name="Oval 7"/>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08" name="Oval 8"/>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09" name="Oval 9"/>
          <p:cNvSpPr>
            <a:spLocks noChangeArrowheads="1"/>
          </p:cNvSpPr>
          <p:nvPr/>
        </p:nvSpPr>
        <p:spPr bwMode="auto">
          <a:xfrm>
            <a:off x="57975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10" name="Oval 10"/>
          <p:cNvSpPr>
            <a:spLocks noChangeArrowheads="1"/>
          </p:cNvSpPr>
          <p:nvPr/>
        </p:nvSpPr>
        <p:spPr bwMode="auto">
          <a:xfrm>
            <a:off x="57975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11" name="Oval 11"/>
          <p:cNvSpPr>
            <a:spLocks noChangeArrowheads="1"/>
          </p:cNvSpPr>
          <p:nvPr/>
        </p:nvSpPr>
        <p:spPr bwMode="auto">
          <a:xfrm>
            <a:off x="57975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12" name="Oval 12"/>
          <p:cNvSpPr>
            <a:spLocks noChangeArrowheads="1"/>
          </p:cNvSpPr>
          <p:nvPr/>
        </p:nvSpPr>
        <p:spPr bwMode="auto">
          <a:xfrm>
            <a:off x="57975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13" name="AutoShape 13"/>
          <p:cNvSpPr>
            <a:spLocks noChangeArrowheads="1"/>
          </p:cNvSpPr>
          <p:nvPr/>
        </p:nvSpPr>
        <p:spPr bwMode="auto">
          <a:xfrm>
            <a:off x="844550" y="3206750"/>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sp>
        <p:nvSpPr>
          <p:cNvPr id="204814" name="Line 14"/>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4815" name="Line 15"/>
          <p:cNvSpPr>
            <a:spLocks noChangeShapeType="1"/>
          </p:cNvSpPr>
          <p:nvPr/>
        </p:nvSpPr>
        <p:spPr bwMode="auto">
          <a:xfrm flipH="1" flipV="1">
            <a:off x="1193800" y="3556000"/>
            <a:ext cx="965200" cy="1574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4816" name="Line 16"/>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4817" name="Line 17"/>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4818" name="Oval 18"/>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19" name="Oval 19"/>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20" name="Oval 20"/>
          <p:cNvSpPr>
            <a:spLocks noChangeArrowheads="1"/>
          </p:cNvSpPr>
          <p:nvPr/>
        </p:nvSpPr>
        <p:spPr bwMode="auto">
          <a:xfrm>
            <a:off x="21018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4821" name="Line 21"/>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22" name="Line 22"/>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23" name="Line 23"/>
          <p:cNvSpPr>
            <a:spLocks noChangeShapeType="1"/>
          </p:cNvSpPr>
          <p:nvPr/>
        </p:nvSpPr>
        <p:spPr bwMode="auto">
          <a:xfrm>
            <a:off x="2463800" y="1701800"/>
            <a:ext cx="139700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4824" name="Line 24"/>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25" name="Line 25"/>
          <p:cNvSpPr>
            <a:spLocks noChangeShapeType="1"/>
          </p:cNvSpPr>
          <p:nvPr/>
        </p:nvSpPr>
        <p:spPr bwMode="auto">
          <a:xfrm flipV="1">
            <a:off x="2463800" y="43942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26" name="Line 26"/>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4827" name="Line 27"/>
          <p:cNvSpPr>
            <a:spLocks noChangeShapeType="1"/>
          </p:cNvSpPr>
          <p:nvPr/>
        </p:nvSpPr>
        <p:spPr bwMode="auto">
          <a:xfrm>
            <a:off x="25400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28" name="Line 28"/>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29" name="Line 29"/>
          <p:cNvSpPr>
            <a:spLocks noChangeShapeType="1"/>
          </p:cNvSpPr>
          <p:nvPr/>
        </p:nvSpPr>
        <p:spPr bwMode="auto">
          <a:xfrm>
            <a:off x="2463800" y="3606800"/>
            <a:ext cx="13970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0" name="Line 30"/>
          <p:cNvSpPr>
            <a:spLocks noChangeShapeType="1"/>
          </p:cNvSpPr>
          <p:nvPr/>
        </p:nvSpPr>
        <p:spPr bwMode="auto">
          <a:xfrm>
            <a:off x="4368800" y="1600200"/>
            <a:ext cx="12446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1" name="Line 31"/>
          <p:cNvSpPr>
            <a:spLocks noChangeShapeType="1"/>
          </p:cNvSpPr>
          <p:nvPr/>
        </p:nvSpPr>
        <p:spPr bwMode="auto">
          <a:xfrm flipV="1">
            <a:off x="4368800" y="17272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2" name="Line 32"/>
          <p:cNvSpPr>
            <a:spLocks noChangeShapeType="1"/>
          </p:cNvSpPr>
          <p:nvPr/>
        </p:nvSpPr>
        <p:spPr bwMode="auto">
          <a:xfrm>
            <a:off x="4368800" y="1701800"/>
            <a:ext cx="1320800" cy="6350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3" name="Line 33"/>
          <p:cNvSpPr>
            <a:spLocks noChangeShapeType="1"/>
          </p:cNvSpPr>
          <p:nvPr/>
        </p:nvSpPr>
        <p:spPr bwMode="auto">
          <a:xfrm>
            <a:off x="43688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4" name="Line 34"/>
          <p:cNvSpPr>
            <a:spLocks noChangeShapeType="1"/>
          </p:cNvSpPr>
          <p:nvPr/>
        </p:nvSpPr>
        <p:spPr bwMode="auto">
          <a:xfrm flipV="1">
            <a:off x="4368800" y="25654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5" name="Line 35"/>
          <p:cNvSpPr>
            <a:spLocks noChangeShapeType="1"/>
          </p:cNvSpPr>
          <p:nvPr/>
        </p:nvSpPr>
        <p:spPr bwMode="auto">
          <a:xfrm>
            <a:off x="4292600" y="1701800"/>
            <a:ext cx="1473200" cy="1549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6" name="Line 36"/>
          <p:cNvSpPr>
            <a:spLocks noChangeShapeType="1"/>
          </p:cNvSpPr>
          <p:nvPr/>
        </p:nvSpPr>
        <p:spPr bwMode="auto">
          <a:xfrm flipV="1">
            <a:off x="4368800" y="3479800"/>
            <a:ext cx="13208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7" name="Line 37"/>
          <p:cNvSpPr>
            <a:spLocks noChangeShapeType="1"/>
          </p:cNvSpPr>
          <p:nvPr/>
        </p:nvSpPr>
        <p:spPr bwMode="auto">
          <a:xfrm flipV="1">
            <a:off x="4368800" y="3556000"/>
            <a:ext cx="1397000" cy="1574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8" name="Line 38"/>
          <p:cNvSpPr>
            <a:spLocks noChangeShapeType="1"/>
          </p:cNvSpPr>
          <p:nvPr/>
        </p:nvSpPr>
        <p:spPr bwMode="auto">
          <a:xfrm>
            <a:off x="43688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39" name="Line 39"/>
          <p:cNvSpPr>
            <a:spLocks noChangeShapeType="1"/>
          </p:cNvSpPr>
          <p:nvPr/>
        </p:nvSpPr>
        <p:spPr bwMode="auto">
          <a:xfrm>
            <a:off x="4368800" y="3606800"/>
            <a:ext cx="13208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40" name="Line 40"/>
          <p:cNvSpPr>
            <a:spLocks noChangeShapeType="1"/>
          </p:cNvSpPr>
          <p:nvPr/>
        </p:nvSpPr>
        <p:spPr bwMode="auto">
          <a:xfrm flipH="1" flipV="1">
            <a:off x="2489200" y="1651000"/>
            <a:ext cx="3251200" cy="812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41" name="Line 41"/>
          <p:cNvSpPr>
            <a:spLocks noChangeShapeType="1"/>
          </p:cNvSpPr>
          <p:nvPr/>
        </p:nvSpPr>
        <p:spPr bwMode="auto">
          <a:xfrm flipH="1">
            <a:off x="2413000" y="3454400"/>
            <a:ext cx="3327400" cy="787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4842" name="Arc 42"/>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204843" name="Arc 43"/>
          <p:cNvSpPr>
            <a:spLocks/>
          </p:cNvSpPr>
          <p:nvPr/>
        </p:nvSpPr>
        <p:spPr bwMode="auto">
          <a:xfrm rot="10800000">
            <a:off x="1065213" y="372268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204844" name="Arc 44"/>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204845" name="Arc 45"/>
          <p:cNvSpPr>
            <a:spLocks/>
          </p:cNvSpPr>
          <p:nvPr/>
        </p:nvSpPr>
        <p:spPr bwMode="auto">
          <a:xfrm>
            <a:off x="928688" y="776288"/>
            <a:ext cx="1282700" cy="227330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25400" cap="rnd">
            <a:solidFill>
              <a:schemeClr val="tx1"/>
            </a:solidFill>
            <a:round/>
            <a:headEnd type="triangle" w="med" len="med"/>
            <a:tailEnd/>
          </a:ln>
          <a:effectLst/>
        </p:spPr>
        <p:txBody>
          <a:bodyPr wrap="none" anchor="ctr"/>
          <a:lstStyle/>
          <a:p>
            <a:endParaRPr lang="en-US"/>
          </a:p>
        </p:txBody>
      </p:sp>
      <p:sp>
        <p:nvSpPr>
          <p:cNvPr id="204846" name="Line 46"/>
          <p:cNvSpPr>
            <a:spLocks noChangeShapeType="1"/>
          </p:cNvSpPr>
          <p:nvPr/>
        </p:nvSpPr>
        <p:spPr bwMode="auto">
          <a:xfrm flipH="1" flipV="1">
            <a:off x="2184400" y="1041400"/>
            <a:ext cx="1955800" cy="431800"/>
          </a:xfrm>
          <a:prstGeom prst="line">
            <a:avLst/>
          </a:prstGeom>
          <a:noFill/>
          <a:ln w="50800">
            <a:solidFill>
              <a:schemeClr val="tx1"/>
            </a:solidFill>
            <a:round/>
            <a:headEnd/>
            <a:tailEnd/>
          </a:ln>
          <a:effectLst/>
        </p:spPr>
        <p:txBody>
          <a:bodyPr wrap="none" anchor="ctr"/>
          <a:lstStyle/>
          <a:p>
            <a:endParaRPr lang="en-US"/>
          </a:p>
        </p:txBody>
      </p:sp>
      <p:sp>
        <p:nvSpPr>
          <p:cNvPr id="204847" name="Line 47"/>
          <p:cNvSpPr>
            <a:spLocks noChangeShapeType="1"/>
          </p:cNvSpPr>
          <p:nvPr/>
        </p:nvSpPr>
        <p:spPr bwMode="auto">
          <a:xfrm flipH="1" flipV="1">
            <a:off x="2197100" y="749300"/>
            <a:ext cx="3759200" cy="711200"/>
          </a:xfrm>
          <a:prstGeom prst="line">
            <a:avLst/>
          </a:prstGeom>
          <a:noFill/>
          <a:ln w="25400">
            <a:solidFill>
              <a:schemeClr val="tx1"/>
            </a:solidFill>
            <a:round/>
            <a:headEnd/>
            <a:tailEnd/>
          </a:ln>
          <a:effectLst/>
        </p:spPr>
        <p:txBody>
          <a:bodyPr wrap="none" anchor="ctr"/>
          <a:lstStyle/>
          <a:p>
            <a:endParaRPr lang="en-US"/>
          </a:p>
        </p:txBody>
      </p:sp>
      <p:sp>
        <p:nvSpPr>
          <p:cNvPr id="204848" name="Arc 48"/>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204849" name="Line 49"/>
          <p:cNvSpPr>
            <a:spLocks noChangeShapeType="1"/>
          </p:cNvSpPr>
          <p:nvPr/>
        </p:nvSpPr>
        <p:spPr bwMode="auto">
          <a:xfrm flipH="1">
            <a:off x="2184400" y="5435600"/>
            <a:ext cx="1955800" cy="330200"/>
          </a:xfrm>
          <a:prstGeom prst="line">
            <a:avLst/>
          </a:prstGeom>
          <a:noFill/>
          <a:ln w="50800">
            <a:solidFill>
              <a:schemeClr val="tx1"/>
            </a:solidFill>
            <a:round/>
            <a:headEnd/>
            <a:tailEnd/>
          </a:ln>
          <a:effectLst/>
        </p:spPr>
        <p:txBody>
          <a:bodyPr wrap="none" anchor="ctr"/>
          <a:lstStyle/>
          <a:p>
            <a:endParaRPr lang="en-US"/>
          </a:p>
        </p:txBody>
      </p:sp>
      <p:sp>
        <p:nvSpPr>
          <p:cNvPr id="204850" name="Arc 50"/>
          <p:cNvSpPr>
            <a:spLocks/>
          </p:cNvSpPr>
          <p:nvPr/>
        </p:nvSpPr>
        <p:spPr bwMode="auto">
          <a:xfrm rot="10800000">
            <a:off x="912813" y="3748088"/>
            <a:ext cx="1284287" cy="2273300"/>
          </a:xfrm>
          <a:custGeom>
            <a:avLst/>
            <a:gdLst>
              <a:gd name="G0" fmla="+- 27 0 0"/>
              <a:gd name="G1" fmla="+- 21600 0 0"/>
              <a:gd name="G2" fmla="+- 21600 0 0"/>
              <a:gd name="T0" fmla="*/ 0 w 21627"/>
              <a:gd name="T1" fmla="*/ 0 h 21600"/>
              <a:gd name="T2" fmla="*/ 21627 w 21627"/>
              <a:gd name="T3" fmla="*/ 21600 h 21600"/>
              <a:gd name="T4" fmla="*/ 27 w 21627"/>
              <a:gd name="T5" fmla="*/ 21600 h 21600"/>
            </a:gdLst>
            <a:ahLst/>
            <a:cxnLst>
              <a:cxn ang="0">
                <a:pos x="T0" y="T1"/>
              </a:cxn>
              <a:cxn ang="0">
                <a:pos x="T2" y="T3"/>
              </a:cxn>
              <a:cxn ang="0">
                <a:pos x="T4" y="T5"/>
              </a:cxn>
            </a:cxnLst>
            <a:rect l="0" t="0" r="r" b="b"/>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25400" cap="rnd">
            <a:solidFill>
              <a:schemeClr val="tx1"/>
            </a:solidFill>
            <a:round/>
            <a:headEnd/>
            <a:tailEnd type="triangle" w="med" len="med"/>
          </a:ln>
          <a:effectLst/>
        </p:spPr>
        <p:txBody>
          <a:bodyPr wrap="none" anchor="ctr"/>
          <a:lstStyle/>
          <a:p>
            <a:endParaRPr lang="en-US"/>
          </a:p>
        </p:txBody>
      </p:sp>
      <p:sp>
        <p:nvSpPr>
          <p:cNvPr id="204851" name="Arc 51"/>
          <p:cNvSpPr>
            <a:spLocks/>
          </p:cNvSpPr>
          <p:nvPr/>
        </p:nvSpPr>
        <p:spPr bwMode="auto">
          <a:xfrm>
            <a:off x="2133600" y="4495800"/>
            <a:ext cx="3797300" cy="15113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pic>
        <p:nvPicPr>
          <p:cNvPr id="204852" name="Picture 52" descr="A:\images\Slide_2.jpg"/>
          <p:cNvPicPr>
            <a:picLocks noChangeAspect="1" noChangeArrowheads="1"/>
          </p:cNvPicPr>
          <p:nvPr/>
        </p:nvPicPr>
        <p:blipFill>
          <a:blip r:embed="rId4" cstate="print"/>
          <a:srcRect l="-23" r="885" b="893"/>
          <a:stretch>
            <a:fillRect/>
          </a:stretch>
        </p:blipFill>
        <p:spPr bwMode="auto">
          <a:xfrm>
            <a:off x="1600200" y="838200"/>
            <a:ext cx="1239838" cy="1295400"/>
          </a:xfrm>
          <a:prstGeom prst="rect">
            <a:avLst/>
          </a:prstGeom>
          <a:noFill/>
        </p:spPr>
      </p:pic>
      <p:pic>
        <p:nvPicPr>
          <p:cNvPr id="204854" name="Picture 54" descr="A:\782.JPG"/>
          <p:cNvPicPr>
            <a:picLocks noChangeAspect="1" noChangeArrowheads="1"/>
          </p:cNvPicPr>
          <p:nvPr/>
        </p:nvPicPr>
        <p:blipFill>
          <a:blip r:embed="rId5" cstate="print"/>
          <a:srcRect/>
          <a:stretch>
            <a:fillRect/>
          </a:stretch>
        </p:blipFill>
        <p:spPr bwMode="auto">
          <a:xfrm>
            <a:off x="1752600" y="3886200"/>
            <a:ext cx="1143000" cy="1981200"/>
          </a:xfrm>
          <a:prstGeom prst="rect">
            <a:avLst/>
          </a:prstGeom>
          <a:noFill/>
        </p:spPr>
      </p:pic>
      <p:pic>
        <p:nvPicPr>
          <p:cNvPr id="204855" name="Picture 55" descr="A:\785.JPG"/>
          <p:cNvPicPr>
            <a:picLocks noChangeAspect="1" noChangeArrowheads="1"/>
          </p:cNvPicPr>
          <p:nvPr/>
        </p:nvPicPr>
        <p:blipFill>
          <a:blip r:embed="rId6" cstate="print"/>
          <a:srcRect/>
          <a:stretch>
            <a:fillRect/>
          </a:stretch>
        </p:blipFill>
        <p:spPr bwMode="auto">
          <a:xfrm>
            <a:off x="1752600" y="2895600"/>
            <a:ext cx="1309688" cy="922338"/>
          </a:xfrm>
          <a:prstGeom prst="rect">
            <a:avLst/>
          </a:prstGeom>
          <a:noFill/>
        </p:spPr>
      </p:pic>
      <p:pic>
        <p:nvPicPr>
          <p:cNvPr id="204856" name="Picture 56" descr="A:\784.JPG"/>
          <p:cNvPicPr>
            <a:picLocks noChangeAspect="1" noChangeArrowheads="1"/>
          </p:cNvPicPr>
          <p:nvPr/>
        </p:nvPicPr>
        <p:blipFill>
          <a:blip r:embed="rId7" cstate="print"/>
          <a:srcRect/>
          <a:stretch>
            <a:fillRect/>
          </a:stretch>
        </p:blipFill>
        <p:spPr bwMode="auto">
          <a:xfrm>
            <a:off x="1752600" y="2209800"/>
            <a:ext cx="1085850" cy="819150"/>
          </a:xfrm>
          <a:prstGeom prst="rect">
            <a:avLst/>
          </a:prstGeom>
          <a:noFill/>
        </p:spPr>
      </p:pic>
      <p:pic>
        <p:nvPicPr>
          <p:cNvPr id="204857" name="Picture 57" descr="A:\spring4.jpg"/>
          <p:cNvPicPr>
            <a:picLocks noChangeAspect="1" noChangeArrowheads="1"/>
          </p:cNvPicPr>
          <p:nvPr/>
        </p:nvPicPr>
        <p:blipFill>
          <a:blip r:embed="rId8" cstate="print"/>
          <a:srcRect/>
          <a:stretch>
            <a:fillRect/>
          </a:stretch>
        </p:blipFill>
        <p:spPr bwMode="auto">
          <a:xfrm>
            <a:off x="3352800" y="1828800"/>
            <a:ext cx="1447800" cy="1042988"/>
          </a:xfrm>
          <a:prstGeom prst="rect">
            <a:avLst/>
          </a:prstGeom>
          <a:noFill/>
        </p:spPr>
      </p:pic>
      <p:pic>
        <p:nvPicPr>
          <p:cNvPr id="204859" name="Picture 59" descr="A:\795.JPG"/>
          <p:cNvPicPr>
            <a:picLocks noChangeAspect="1" noChangeArrowheads="1"/>
          </p:cNvPicPr>
          <p:nvPr/>
        </p:nvPicPr>
        <p:blipFill>
          <a:blip r:embed="rId9" cstate="print"/>
          <a:srcRect/>
          <a:stretch>
            <a:fillRect/>
          </a:stretch>
        </p:blipFill>
        <p:spPr bwMode="auto">
          <a:xfrm>
            <a:off x="4953000" y="1981200"/>
            <a:ext cx="1600200" cy="1412875"/>
          </a:xfrm>
          <a:prstGeom prst="rect">
            <a:avLst/>
          </a:prstGeom>
          <a:noFill/>
        </p:spPr>
      </p:pic>
      <p:pic>
        <p:nvPicPr>
          <p:cNvPr id="204860" name="Picture 60" descr="A:\831.JPG"/>
          <p:cNvPicPr>
            <a:picLocks noChangeAspect="1" noChangeArrowheads="1"/>
          </p:cNvPicPr>
          <p:nvPr/>
        </p:nvPicPr>
        <p:blipFill>
          <a:blip r:embed="rId10" cstate="print"/>
          <a:srcRect/>
          <a:stretch>
            <a:fillRect/>
          </a:stretch>
        </p:blipFill>
        <p:spPr bwMode="auto">
          <a:xfrm>
            <a:off x="4876800" y="935038"/>
            <a:ext cx="1666875" cy="1139825"/>
          </a:xfrm>
          <a:prstGeom prst="rect">
            <a:avLst/>
          </a:prstGeom>
          <a:noFill/>
        </p:spPr>
      </p:pic>
      <p:pic>
        <p:nvPicPr>
          <p:cNvPr id="204861" name="Picture 61" descr="A:\mononchus.JPG"/>
          <p:cNvPicPr>
            <a:picLocks noChangeAspect="1" noChangeArrowheads="1"/>
          </p:cNvPicPr>
          <p:nvPr/>
        </p:nvPicPr>
        <p:blipFill>
          <a:blip r:embed="rId11" cstate="print"/>
          <a:srcRect/>
          <a:stretch>
            <a:fillRect/>
          </a:stretch>
        </p:blipFill>
        <p:spPr bwMode="auto">
          <a:xfrm>
            <a:off x="5411788" y="3200400"/>
            <a:ext cx="1208087" cy="1828800"/>
          </a:xfrm>
          <a:prstGeom prst="rect">
            <a:avLst/>
          </a:prstGeom>
          <a:noFill/>
        </p:spPr>
      </p:pic>
      <p:pic>
        <p:nvPicPr>
          <p:cNvPr id="204862" name="Picture 62" descr="A:\aphelenchus.jpg"/>
          <p:cNvPicPr>
            <a:picLocks noChangeAspect="1" noChangeArrowheads="1"/>
          </p:cNvPicPr>
          <p:nvPr/>
        </p:nvPicPr>
        <p:blipFill>
          <a:blip r:embed="rId12" cstate="print"/>
          <a:srcRect/>
          <a:stretch>
            <a:fillRect/>
          </a:stretch>
        </p:blipFill>
        <p:spPr bwMode="auto">
          <a:xfrm>
            <a:off x="3200400" y="2743200"/>
            <a:ext cx="1447800" cy="858838"/>
          </a:xfrm>
          <a:prstGeom prst="rect">
            <a:avLst/>
          </a:prstGeom>
          <a:noFill/>
        </p:spPr>
      </p:pic>
      <p:pic>
        <p:nvPicPr>
          <p:cNvPr id="204863" name="Picture 63" descr="A:\788.JPG"/>
          <p:cNvPicPr>
            <a:picLocks noChangeAspect="1" noChangeArrowheads="1"/>
          </p:cNvPicPr>
          <p:nvPr/>
        </p:nvPicPr>
        <p:blipFill>
          <a:blip r:embed="rId13" cstate="print"/>
          <a:srcRect/>
          <a:stretch>
            <a:fillRect/>
          </a:stretch>
        </p:blipFill>
        <p:spPr bwMode="auto">
          <a:xfrm>
            <a:off x="2971800" y="4876800"/>
            <a:ext cx="1219200" cy="744538"/>
          </a:xfrm>
          <a:prstGeom prst="rect">
            <a:avLst/>
          </a:prstGeom>
          <a:noFill/>
        </p:spPr>
      </p:pic>
      <p:pic>
        <p:nvPicPr>
          <p:cNvPr id="204866" name="Picture 66" descr="A:\783.JPG"/>
          <p:cNvPicPr>
            <a:picLocks noChangeAspect="1" noChangeArrowheads="1"/>
          </p:cNvPicPr>
          <p:nvPr/>
        </p:nvPicPr>
        <p:blipFill>
          <a:blip r:embed="rId14" cstate="print"/>
          <a:srcRect/>
          <a:stretch>
            <a:fillRect/>
          </a:stretch>
        </p:blipFill>
        <p:spPr bwMode="auto">
          <a:xfrm>
            <a:off x="1447800" y="5562600"/>
            <a:ext cx="1122363" cy="823913"/>
          </a:xfrm>
          <a:prstGeom prst="rect">
            <a:avLst/>
          </a:prstGeom>
          <a:noFill/>
        </p:spPr>
      </p:pic>
      <p:sp>
        <p:nvSpPr>
          <p:cNvPr id="204867" name="Text Box 67"/>
          <p:cNvSpPr txBox="1">
            <a:spLocks noChangeArrowheads="1"/>
          </p:cNvSpPr>
          <p:nvPr/>
        </p:nvSpPr>
        <p:spPr bwMode="auto">
          <a:xfrm>
            <a:off x="0" y="-2232"/>
            <a:ext cx="5373587" cy="461665"/>
          </a:xfrm>
          <a:prstGeom prst="rect">
            <a:avLst/>
          </a:prstGeom>
          <a:noFill/>
          <a:ln w="12700">
            <a:noFill/>
            <a:miter lim="800000"/>
            <a:headEnd/>
            <a:tailEnd/>
          </a:ln>
          <a:effectLst/>
        </p:spPr>
        <p:txBody>
          <a:bodyPr wrap="none" anchor="ctr">
            <a:spAutoFit/>
          </a:bodyPr>
          <a:lstStyle/>
          <a:p>
            <a:r>
              <a:rPr lang="en-US" sz="2400" i="0" dirty="0" err="1" smtClean="0"/>
              <a:t>Efectos</a:t>
            </a:r>
            <a:r>
              <a:rPr lang="en-US" sz="2400" dirty="0" smtClean="0"/>
              <a:t> de </a:t>
            </a:r>
            <a:r>
              <a:rPr lang="en-US" sz="2400" dirty="0" err="1" smtClean="0"/>
              <a:t>perturbaciónes</a:t>
            </a:r>
            <a:r>
              <a:rPr lang="en-US" sz="2400" dirty="0" smtClean="0"/>
              <a:t> </a:t>
            </a:r>
            <a:r>
              <a:rPr lang="en-US" sz="2400" dirty="0" err="1" smtClean="0"/>
              <a:t>pequeños</a:t>
            </a:r>
            <a:endParaRPr lang="en-US" sz="2400" i="0" dirty="0"/>
          </a:p>
        </p:txBody>
      </p:sp>
      <p:pic>
        <p:nvPicPr>
          <p:cNvPr id="204869" name="Picture 69" descr="C:\My Documents\My Pictures\Transfer\Tardigrade.jpg"/>
          <p:cNvPicPr>
            <a:picLocks noChangeAspect="1" noChangeArrowheads="1"/>
          </p:cNvPicPr>
          <p:nvPr/>
        </p:nvPicPr>
        <p:blipFill>
          <a:blip r:embed="rId15" cstate="print"/>
          <a:srcRect/>
          <a:stretch>
            <a:fillRect/>
          </a:stretch>
        </p:blipFill>
        <p:spPr bwMode="auto">
          <a:xfrm>
            <a:off x="3327400" y="985838"/>
            <a:ext cx="1325563" cy="862012"/>
          </a:xfrm>
          <a:prstGeom prst="rect">
            <a:avLst/>
          </a:prstGeom>
          <a:noFill/>
        </p:spPr>
      </p:pic>
      <p:pic>
        <p:nvPicPr>
          <p:cNvPr id="204870" name="Picture 70"/>
          <p:cNvPicPr>
            <a:picLocks noChangeAspect="1" noChangeArrowheads="1"/>
          </p:cNvPicPr>
          <p:nvPr/>
        </p:nvPicPr>
        <p:blipFill>
          <a:blip r:embed="rId16" cstate="print"/>
          <a:srcRect/>
          <a:stretch>
            <a:fillRect/>
          </a:stretch>
        </p:blipFill>
        <p:spPr bwMode="auto">
          <a:xfrm>
            <a:off x="3536950" y="3582988"/>
            <a:ext cx="1039813" cy="1149350"/>
          </a:xfrm>
          <a:prstGeom prst="rect">
            <a:avLst/>
          </a:prstGeom>
          <a:noFill/>
          <a:ln w="12700">
            <a:noFill/>
            <a:miter lim="800000"/>
            <a:headEnd/>
            <a:tailEnd/>
          </a:ln>
          <a:effectLst/>
        </p:spPr>
      </p:pic>
      <p:pic>
        <p:nvPicPr>
          <p:cNvPr id="204865" name="Picture 65" descr="A:\787.JPG"/>
          <p:cNvPicPr>
            <a:picLocks noChangeAspect="1" noChangeArrowheads="1"/>
          </p:cNvPicPr>
          <p:nvPr/>
        </p:nvPicPr>
        <p:blipFill>
          <a:blip r:embed="rId17" cstate="print"/>
          <a:srcRect/>
          <a:stretch>
            <a:fillRect/>
          </a:stretch>
        </p:blipFill>
        <p:spPr bwMode="auto">
          <a:xfrm>
            <a:off x="3124200" y="4376738"/>
            <a:ext cx="1566863" cy="804862"/>
          </a:xfrm>
          <a:prstGeom prst="rect">
            <a:avLst/>
          </a:prstGeom>
          <a:noFill/>
        </p:spPr>
      </p:pic>
      <p:pic>
        <p:nvPicPr>
          <p:cNvPr id="204864" name="Picture 64" descr="A:\cruznema.JPG"/>
          <p:cNvPicPr>
            <a:picLocks noChangeAspect="1" noChangeArrowheads="1"/>
          </p:cNvPicPr>
          <p:nvPr/>
        </p:nvPicPr>
        <p:blipFill>
          <a:blip r:embed="rId18" cstate="print"/>
          <a:srcRect/>
          <a:stretch>
            <a:fillRect/>
          </a:stretch>
        </p:blipFill>
        <p:spPr bwMode="auto">
          <a:xfrm>
            <a:off x="4191000" y="5105400"/>
            <a:ext cx="684213" cy="1141413"/>
          </a:xfrm>
          <a:prstGeom prst="rect">
            <a:avLst/>
          </a:prstGeom>
          <a:noFill/>
        </p:spPr>
      </p:pic>
      <p:sp>
        <p:nvSpPr>
          <p:cNvPr id="68" name="TextBox 67"/>
          <p:cNvSpPr txBox="1"/>
          <p:nvPr/>
        </p:nvSpPr>
        <p:spPr>
          <a:xfrm>
            <a:off x="6629400" y="5638800"/>
            <a:ext cx="2621230" cy="1477328"/>
          </a:xfrm>
          <a:prstGeom prst="rect">
            <a:avLst/>
          </a:prstGeom>
          <a:noFill/>
        </p:spPr>
        <p:txBody>
          <a:bodyPr wrap="none" rtlCol="0">
            <a:spAutoFit/>
          </a:bodyPr>
          <a:lstStyle/>
          <a:p>
            <a:r>
              <a:rPr lang="en-US" dirty="0" err="1" smtClean="0"/>
              <a:t>labranzo</a:t>
            </a:r>
            <a:r>
              <a:rPr lang="en-US" dirty="0" smtClean="0"/>
              <a:t>, </a:t>
            </a:r>
            <a:r>
              <a:rPr lang="en-US" dirty="0" err="1" smtClean="0"/>
              <a:t>cultivo</a:t>
            </a:r>
            <a:r>
              <a:rPr lang="en-US" dirty="0" smtClean="0"/>
              <a:t>,</a:t>
            </a:r>
          </a:p>
          <a:p>
            <a:r>
              <a:rPr lang="en-US" dirty="0" err="1" smtClean="0"/>
              <a:t>reducción</a:t>
            </a:r>
            <a:r>
              <a:rPr lang="en-US" dirty="0" smtClean="0"/>
              <a:t> de </a:t>
            </a:r>
            <a:r>
              <a:rPr lang="en-US" dirty="0" err="1" smtClean="0"/>
              <a:t>diversidad</a:t>
            </a:r>
            <a:endParaRPr lang="en-US" dirty="0" smtClean="0"/>
          </a:p>
          <a:p>
            <a:r>
              <a:rPr lang="en-US" dirty="0" smtClean="0"/>
              <a:t>de </a:t>
            </a:r>
            <a:r>
              <a:rPr lang="en-US" dirty="0" err="1" smtClean="0"/>
              <a:t>plantas</a:t>
            </a:r>
            <a:endParaRPr lang="en-US" dirty="0" smtClean="0"/>
          </a:p>
          <a:p>
            <a:r>
              <a:rPr lang="en-US" dirty="0" smtClean="0"/>
              <a:t>y </a:t>
            </a:r>
            <a:r>
              <a:rPr lang="en-US" dirty="0" err="1" smtClean="0"/>
              <a:t>otros</a:t>
            </a:r>
            <a:endParaRPr lang="en-US" dirty="0" smtClean="0"/>
          </a:p>
          <a:p>
            <a:endParaRPr lang="en-US" dirty="0"/>
          </a:p>
        </p:txBody>
      </p:sp>
      <p:graphicFrame>
        <p:nvGraphicFramePr>
          <p:cNvPr id="74754" name="Object 87"/>
          <p:cNvGraphicFramePr>
            <a:graphicFrameLocks noChangeAspect="1"/>
          </p:cNvGraphicFramePr>
          <p:nvPr/>
        </p:nvGraphicFramePr>
        <p:xfrm>
          <a:off x="76200" y="3048000"/>
          <a:ext cx="660400" cy="738188"/>
        </p:xfrm>
        <a:graphic>
          <a:graphicData uri="http://schemas.openxmlformats.org/presentationml/2006/ole">
            <mc:AlternateContent xmlns:mc="http://schemas.openxmlformats.org/markup-compatibility/2006">
              <mc:Choice xmlns:v="urn:schemas-microsoft-com:vml" Requires="v">
                <p:oleObj spid="_x0000_s74775" name="Clip" r:id="rId19" imgW="1493215" imgH="1686154" progId="">
                  <p:embed/>
                </p:oleObj>
              </mc:Choice>
              <mc:Fallback>
                <p:oleObj name="Clip" r:id="rId19" imgW="1493215" imgH="1686154" progId="">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Oval 2"/>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55" name="Oval 3"/>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56" name="Oval 4"/>
          <p:cNvSpPr>
            <a:spLocks noChangeArrowheads="1"/>
          </p:cNvSpPr>
          <p:nvPr/>
        </p:nvSpPr>
        <p:spPr bwMode="auto">
          <a:xfrm>
            <a:off x="39687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57" name="Oval 5"/>
          <p:cNvSpPr>
            <a:spLocks noChangeArrowheads="1"/>
          </p:cNvSpPr>
          <p:nvPr/>
        </p:nvSpPr>
        <p:spPr bwMode="auto">
          <a:xfrm>
            <a:off x="39687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58" name="Oval 6"/>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59" name="Oval 7"/>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60" name="Oval 8"/>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61" name="AutoShape 9"/>
          <p:cNvSpPr>
            <a:spLocks noChangeArrowheads="1"/>
          </p:cNvSpPr>
          <p:nvPr/>
        </p:nvSpPr>
        <p:spPr bwMode="auto">
          <a:xfrm>
            <a:off x="844550" y="3206750"/>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sp>
        <p:nvSpPr>
          <p:cNvPr id="202762" name="Line 10"/>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2763" name="Line 11"/>
          <p:cNvSpPr>
            <a:spLocks noChangeShapeType="1"/>
          </p:cNvSpPr>
          <p:nvPr/>
        </p:nvSpPr>
        <p:spPr bwMode="auto">
          <a:xfrm flipH="1" flipV="1">
            <a:off x="1193800" y="3556000"/>
            <a:ext cx="965200" cy="1574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2764" name="Line 12"/>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2765" name="Line 13"/>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2766" name="Oval 14"/>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67" name="Oval 15"/>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68" name="Oval 16"/>
          <p:cNvSpPr>
            <a:spLocks noChangeArrowheads="1"/>
          </p:cNvSpPr>
          <p:nvPr/>
        </p:nvSpPr>
        <p:spPr bwMode="auto">
          <a:xfrm>
            <a:off x="21018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2769" name="Line 17"/>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2770" name="Line 18"/>
          <p:cNvSpPr>
            <a:spLocks noChangeShapeType="1"/>
          </p:cNvSpPr>
          <p:nvPr/>
        </p:nvSpPr>
        <p:spPr bwMode="auto">
          <a:xfrm>
            <a:off x="2540000" y="16002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2771" name="Line 19"/>
          <p:cNvSpPr>
            <a:spLocks noChangeShapeType="1"/>
          </p:cNvSpPr>
          <p:nvPr/>
        </p:nvSpPr>
        <p:spPr bwMode="auto">
          <a:xfrm>
            <a:off x="2463800" y="1701800"/>
            <a:ext cx="1397000" cy="6350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2772" name="Line 20"/>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2773" name="Line 21"/>
          <p:cNvSpPr>
            <a:spLocks noChangeShapeType="1"/>
          </p:cNvSpPr>
          <p:nvPr/>
        </p:nvSpPr>
        <p:spPr bwMode="auto">
          <a:xfrm flipV="1">
            <a:off x="2463800" y="43942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2774" name="Line 22"/>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2775" name="Line 23"/>
          <p:cNvSpPr>
            <a:spLocks noChangeShapeType="1"/>
          </p:cNvSpPr>
          <p:nvPr/>
        </p:nvSpPr>
        <p:spPr bwMode="auto">
          <a:xfrm>
            <a:off x="2540000" y="25146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2776" name="Line 24"/>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2777" name="Line 25"/>
          <p:cNvSpPr>
            <a:spLocks noChangeShapeType="1"/>
          </p:cNvSpPr>
          <p:nvPr/>
        </p:nvSpPr>
        <p:spPr bwMode="auto">
          <a:xfrm>
            <a:off x="2463800" y="3606800"/>
            <a:ext cx="13970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2778" name="Arc 26"/>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202779" name="Arc 27"/>
          <p:cNvSpPr>
            <a:spLocks/>
          </p:cNvSpPr>
          <p:nvPr/>
        </p:nvSpPr>
        <p:spPr bwMode="auto">
          <a:xfrm rot="10800000">
            <a:off x="1065213" y="372268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202780" name="Arc 28"/>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202781" name="Line 29"/>
          <p:cNvSpPr>
            <a:spLocks noChangeShapeType="1"/>
          </p:cNvSpPr>
          <p:nvPr/>
        </p:nvSpPr>
        <p:spPr bwMode="auto">
          <a:xfrm flipH="1" flipV="1">
            <a:off x="2184400" y="1041400"/>
            <a:ext cx="1955800" cy="431800"/>
          </a:xfrm>
          <a:prstGeom prst="line">
            <a:avLst/>
          </a:prstGeom>
          <a:noFill/>
          <a:ln w="50800">
            <a:solidFill>
              <a:schemeClr val="tx1"/>
            </a:solidFill>
            <a:round/>
            <a:headEnd/>
            <a:tailEnd/>
          </a:ln>
          <a:effectLst/>
        </p:spPr>
        <p:txBody>
          <a:bodyPr wrap="none" anchor="ctr"/>
          <a:lstStyle/>
          <a:p>
            <a:endParaRPr lang="en-US"/>
          </a:p>
        </p:txBody>
      </p:sp>
      <p:sp>
        <p:nvSpPr>
          <p:cNvPr id="202782" name="Arc 30"/>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202783" name="Line 31"/>
          <p:cNvSpPr>
            <a:spLocks noChangeShapeType="1"/>
          </p:cNvSpPr>
          <p:nvPr/>
        </p:nvSpPr>
        <p:spPr bwMode="auto">
          <a:xfrm flipH="1">
            <a:off x="2184400" y="5435600"/>
            <a:ext cx="1955800" cy="330200"/>
          </a:xfrm>
          <a:prstGeom prst="line">
            <a:avLst/>
          </a:prstGeom>
          <a:noFill/>
          <a:ln w="50800">
            <a:solidFill>
              <a:schemeClr val="tx1"/>
            </a:solidFill>
            <a:round/>
            <a:headEnd/>
            <a:tailEnd/>
          </a:ln>
          <a:effectLst/>
        </p:spPr>
        <p:txBody>
          <a:bodyPr wrap="none" anchor="ctr"/>
          <a:lstStyle/>
          <a:p>
            <a:endParaRPr lang="en-US"/>
          </a:p>
        </p:txBody>
      </p:sp>
      <p:pic>
        <p:nvPicPr>
          <p:cNvPr id="202784" name="Picture 32" descr="A:\images\Slide_2.jpg"/>
          <p:cNvPicPr>
            <a:picLocks noChangeAspect="1" noChangeArrowheads="1"/>
          </p:cNvPicPr>
          <p:nvPr/>
        </p:nvPicPr>
        <p:blipFill>
          <a:blip r:embed="rId4" cstate="print"/>
          <a:srcRect l="-23" r="885" b="893"/>
          <a:stretch>
            <a:fillRect/>
          </a:stretch>
        </p:blipFill>
        <p:spPr bwMode="auto">
          <a:xfrm>
            <a:off x="1600200" y="838200"/>
            <a:ext cx="1239838" cy="1295400"/>
          </a:xfrm>
          <a:prstGeom prst="rect">
            <a:avLst/>
          </a:prstGeom>
          <a:noFill/>
        </p:spPr>
      </p:pic>
      <p:pic>
        <p:nvPicPr>
          <p:cNvPr id="202786" name="Picture 34" descr="A:\782.JPG"/>
          <p:cNvPicPr>
            <a:picLocks noChangeAspect="1" noChangeArrowheads="1"/>
          </p:cNvPicPr>
          <p:nvPr/>
        </p:nvPicPr>
        <p:blipFill>
          <a:blip r:embed="rId5" cstate="print"/>
          <a:srcRect/>
          <a:stretch>
            <a:fillRect/>
          </a:stretch>
        </p:blipFill>
        <p:spPr bwMode="auto">
          <a:xfrm>
            <a:off x="1752600" y="3886200"/>
            <a:ext cx="1143000" cy="1981200"/>
          </a:xfrm>
          <a:prstGeom prst="rect">
            <a:avLst/>
          </a:prstGeom>
          <a:noFill/>
        </p:spPr>
      </p:pic>
      <p:pic>
        <p:nvPicPr>
          <p:cNvPr id="202787" name="Picture 35" descr="A:\785.JPG"/>
          <p:cNvPicPr>
            <a:picLocks noChangeAspect="1" noChangeArrowheads="1"/>
          </p:cNvPicPr>
          <p:nvPr/>
        </p:nvPicPr>
        <p:blipFill>
          <a:blip r:embed="rId6" cstate="print"/>
          <a:srcRect/>
          <a:stretch>
            <a:fillRect/>
          </a:stretch>
        </p:blipFill>
        <p:spPr bwMode="auto">
          <a:xfrm>
            <a:off x="1752600" y="2895600"/>
            <a:ext cx="1309688" cy="922338"/>
          </a:xfrm>
          <a:prstGeom prst="rect">
            <a:avLst/>
          </a:prstGeom>
          <a:noFill/>
        </p:spPr>
      </p:pic>
      <p:pic>
        <p:nvPicPr>
          <p:cNvPr id="202788" name="Picture 36" descr="A:\784.JPG"/>
          <p:cNvPicPr>
            <a:picLocks noChangeAspect="1" noChangeArrowheads="1"/>
          </p:cNvPicPr>
          <p:nvPr/>
        </p:nvPicPr>
        <p:blipFill>
          <a:blip r:embed="rId7" cstate="print"/>
          <a:srcRect/>
          <a:stretch>
            <a:fillRect/>
          </a:stretch>
        </p:blipFill>
        <p:spPr bwMode="auto">
          <a:xfrm>
            <a:off x="1752600" y="2209800"/>
            <a:ext cx="1085850" cy="819150"/>
          </a:xfrm>
          <a:prstGeom prst="rect">
            <a:avLst/>
          </a:prstGeom>
          <a:noFill/>
        </p:spPr>
      </p:pic>
      <p:pic>
        <p:nvPicPr>
          <p:cNvPr id="202789" name="Picture 37" descr="A:\spring4.jpg"/>
          <p:cNvPicPr>
            <a:picLocks noChangeAspect="1" noChangeArrowheads="1"/>
          </p:cNvPicPr>
          <p:nvPr/>
        </p:nvPicPr>
        <p:blipFill>
          <a:blip r:embed="rId8" cstate="print"/>
          <a:srcRect/>
          <a:stretch>
            <a:fillRect/>
          </a:stretch>
        </p:blipFill>
        <p:spPr bwMode="auto">
          <a:xfrm>
            <a:off x="3352800" y="1828800"/>
            <a:ext cx="1447800" cy="1042988"/>
          </a:xfrm>
          <a:prstGeom prst="rect">
            <a:avLst/>
          </a:prstGeom>
          <a:noFill/>
        </p:spPr>
      </p:pic>
      <p:pic>
        <p:nvPicPr>
          <p:cNvPr id="202791" name="Picture 39" descr="A:\aphelenchus.jpg"/>
          <p:cNvPicPr>
            <a:picLocks noChangeAspect="1" noChangeArrowheads="1"/>
          </p:cNvPicPr>
          <p:nvPr/>
        </p:nvPicPr>
        <p:blipFill>
          <a:blip r:embed="rId9" cstate="print"/>
          <a:srcRect/>
          <a:stretch>
            <a:fillRect/>
          </a:stretch>
        </p:blipFill>
        <p:spPr bwMode="auto">
          <a:xfrm>
            <a:off x="3200400" y="2743200"/>
            <a:ext cx="1447800" cy="858838"/>
          </a:xfrm>
          <a:prstGeom prst="rect">
            <a:avLst/>
          </a:prstGeom>
          <a:noFill/>
        </p:spPr>
      </p:pic>
      <p:pic>
        <p:nvPicPr>
          <p:cNvPr id="202792" name="Picture 40" descr="A:\788.JPG"/>
          <p:cNvPicPr>
            <a:picLocks noChangeAspect="1" noChangeArrowheads="1"/>
          </p:cNvPicPr>
          <p:nvPr/>
        </p:nvPicPr>
        <p:blipFill>
          <a:blip r:embed="rId10" cstate="print"/>
          <a:srcRect/>
          <a:stretch>
            <a:fillRect/>
          </a:stretch>
        </p:blipFill>
        <p:spPr bwMode="auto">
          <a:xfrm>
            <a:off x="2971800" y="4876800"/>
            <a:ext cx="1219200" cy="744538"/>
          </a:xfrm>
          <a:prstGeom prst="rect">
            <a:avLst/>
          </a:prstGeom>
          <a:noFill/>
        </p:spPr>
      </p:pic>
      <p:pic>
        <p:nvPicPr>
          <p:cNvPr id="202795" name="Picture 43" descr="A:\783.JPG"/>
          <p:cNvPicPr>
            <a:picLocks noChangeAspect="1" noChangeArrowheads="1"/>
          </p:cNvPicPr>
          <p:nvPr/>
        </p:nvPicPr>
        <p:blipFill>
          <a:blip r:embed="rId11" cstate="print"/>
          <a:srcRect/>
          <a:stretch>
            <a:fillRect/>
          </a:stretch>
        </p:blipFill>
        <p:spPr bwMode="auto">
          <a:xfrm>
            <a:off x="1447800" y="5562600"/>
            <a:ext cx="1122363" cy="823913"/>
          </a:xfrm>
          <a:prstGeom prst="rect">
            <a:avLst/>
          </a:prstGeom>
          <a:noFill/>
        </p:spPr>
      </p:pic>
      <p:sp>
        <p:nvSpPr>
          <p:cNvPr id="202796" name="Text Box 44"/>
          <p:cNvSpPr txBox="1">
            <a:spLocks noChangeArrowheads="1"/>
          </p:cNvSpPr>
          <p:nvPr/>
        </p:nvSpPr>
        <p:spPr bwMode="auto">
          <a:xfrm>
            <a:off x="0" y="-2232"/>
            <a:ext cx="5133136" cy="461665"/>
          </a:xfrm>
          <a:prstGeom prst="rect">
            <a:avLst/>
          </a:prstGeom>
          <a:noFill/>
          <a:ln w="12700">
            <a:noFill/>
            <a:miter lim="800000"/>
            <a:headEnd/>
            <a:tailEnd/>
          </a:ln>
          <a:effectLst/>
        </p:spPr>
        <p:txBody>
          <a:bodyPr wrap="none" anchor="ctr">
            <a:spAutoFit/>
          </a:bodyPr>
          <a:lstStyle/>
          <a:p>
            <a:r>
              <a:rPr lang="en-US" sz="2400" dirty="0" err="1" smtClean="0"/>
              <a:t>Efectos</a:t>
            </a:r>
            <a:r>
              <a:rPr lang="en-US" sz="2400" dirty="0" smtClean="0"/>
              <a:t> de </a:t>
            </a:r>
            <a:r>
              <a:rPr lang="en-US" sz="2400" dirty="0" err="1" smtClean="0"/>
              <a:t>perturbaciónes</a:t>
            </a:r>
            <a:r>
              <a:rPr lang="en-US" sz="2400" dirty="0" smtClean="0"/>
              <a:t> </a:t>
            </a:r>
            <a:r>
              <a:rPr lang="en-US" sz="2400" dirty="0" err="1" smtClean="0"/>
              <a:t>grandes</a:t>
            </a:r>
            <a:endParaRPr lang="en-US" sz="2400" dirty="0"/>
          </a:p>
        </p:txBody>
      </p:sp>
      <p:pic>
        <p:nvPicPr>
          <p:cNvPr id="202797" name="Picture 45" descr="C:\My Documents\My Pictures\Transfer\Tardigrade.jpg"/>
          <p:cNvPicPr>
            <a:picLocks noChangeAspect="1" noChangeArrowheads="1"/>
          </p:cNvPicPr>
          <p:nvPr/>
        </p:nvPicPr>
        <p:blipFill>
          <a:blip r:embed="rId12" cstate="print"/>
          <a:srcRect/>
          <a:stretch>
            <a:fillRect/>
          </a:stretch>
        </p:blipFill>
        <p:spPr bwMode="auto">
          <a:xfrm>
            <a:off x="3327400" y="985838"/>
            <a:ext cx="1325563" cy="862012"/>
          </a:xfrm>
          <a:prstGeom prst="rect">
            <a:avLst/>
          </a:prstGeom>
          <a:noFill/>
        </p:spPr>
      </p:pic>
      <p:pic>
        <p:nvPicPr>
          <p:cNvPr id="202798" name="Picture 46"/>
          <p:cNvPicPr>
            <a:picLocks noChangeAspect="1" noChangeArrowheads="1"/>
          </p:cNvPicPr>
          <p:nvPr/>
        </p:nvPicPr>
        <p:blipFill>
          <a:blip r:embed="rId13" cstate="print"/>
          <a:srcRect/>
          <a:stretch>
            <a:fillRect/>
          </a:stretch>
        </p:blipFill>
        <p:spPr bwMode="auto">
          <a:xfrm>
            <a:off x="3536950" y="3582988"/>
            <a:ext cx="1039813" cy="1149350"/>
          </a:xfrm>
          <a:prstGeom prst="rect">
            <a:avLst/>
          </a:prstGeom>
          <a:noFill/>
          <a:ln w="12700">
            <a:noFill/>
            <a:miter lim="800000"/>
            <a:headEnd/>
            <a:tailEnd/>
          </a:ln>
          <a:effectLst/>
        </p:spPr>
      </p:pic>
      <p:pic>
        <p:nvPicPr>
          <p:cNvPr id="202794" name="Picture 42" descr="A:\787.JPG"/>
          <p:cNvPicPr>
            <a:picLocks noChangeAspect="1" noChangeArrowheads="1"/>
          </p:cNvPicPr>
          <p:nvPr/>
        </p:nvPicPr>
        <p:blipFill>
          <a:blip r:embed="rId14" cstate="print"/>
          <a:srcRect/>
          <a:stretch>
            <a:fillRect/>
          </a:stretch>
        </p:blipFill>
        <p:spPr bwMode="auto">
          <a:xfrm>
            <a:off x="3124200" y="4376738"/>
            <a:ext cx="1566863" cy="804862"/>
          </a:xfrm>
          <a:prstGeom prst="rect">
            <a:avLst/>
          </a:prstGeom>
          <a:noFill/>
        </p:spPr>
      </p:pic>
      <p:pic>
        <p:nvPicPr>
          <p:cNvPr id="202793" name="Picture 41" descr="A:\cruznema.JPG"/>
          <p:cNvPicPr>
            <a:picLocks noChangeAspect="1" noChangeArrowheads="1"/>
          </p:cNvPicPr>
          <p:nvPr/>
        </p:nvPicPr>
        <p:blipFill>
          <a:blip r:embed="rId15" cstate="print"/>
          <a:srcRect/>
          <a:stretch>
            <a:fillRect/>
          </a:stretch>
        </p:blipFill>
        <p:spPr bwMode="auto">
          <a:xfrm>
            <a:off x="4191000" y="5105400"/>
            <a:ext cx="684213" cy="1141413"/>
          </a:xfrm>
          <a:prstGeom prst="rect">
            <a:avLst/>
          </a:prstGeom>
          <a:noFill/>
        </p:spPr>
      </p:pic>
      <p:sp>
        <p:nvSpPr>
          <p:cNvPr id="45" name="Rectangle 44"/>
          <p:cNvSpPr/>
          <p:nvPr/>
        </p:nvSpPr>
        <p:spPr>
          <a:xfrm>
            <a:off x="6042154" y="5879068"/>
            <a:ext cx="2416046" cy="646331"/>
          </a:xfrm>
          <a:prstGeom prst="rect">
            <a:avLst/>
          </a:prstGeom>
        </p:spPr>
        <p:txBody>
          <a:bodyPr wrap="none">
            <a:spAutoFit/>
          </a:bodyPr>
          <a:lstStyle/>
          <a:p>
            <a:r>
              <a:rPr lang="en-US" dirty="0" err="1" smtClean="0">
                <a:solidFill>
                  <a:schemeClr val="tx2"/>
                </a:solidFill>
              </a:rPr>
              <a:t>fertilizantes</a:t>
            </a:r>
            <a:r>
              <a:rPr lang="en-US" dirty="0" smtClean="0">
                <a:solidFill>
                  <a:schemeClr val="tx2"/>
                </a:solidFill>
              </a:rPr>
              <a:t> </a:t>
            </a:r>
            <a:r>
              <a:rPr lang="en-US" dirty="0" err="1" smtClean="0">
                <a:solidFill>
                  <a:schemeClr val="tx2"/>
                </a:solidFill>
              </a:rPr>
              <a:t>minerales</a:t>
            </a:r>
            <a:endParaRPr lang="en-US" dirty="0" smtClean="0">
              <a:solidFill>
                <a:schemeClr val="tx2"/>
              </a:solidFill>
            </a:endParaRPr>
          </a:p>
          <a:p>
            <a:r>
              <a:rPr lang="en-US" dirty="0" smtClean="0">
                <a:solidFill>
                  <a:schemeClr val="tx2"/>
                </a:solidFill>
              </a:rPr>
              <a:t>y </a:t>
            </a:r>
            <a:r>
              <a:rPr lang="en-US" dirty="0" err="1" smtClean="0">
                <a:solidFill>
                  <a:schemeClr val="tx2"/>
                </a:solidFill>
              </a:rPr>
              <a:t>otros</a:t>
            </a:r>
            <a:endParaRPr lang="en-US" dirty="0" smtClean="0"/>
          </a:p>
        </p:txBody>
      </p:sp>
      <p:graphicFrame>
        <p:nvGraphicFramePr>
          <p:cNvPr id="75778" name="Object 87"/>
          <p:cNvGraphicFramePr>
            <a:graphicFrameLocks noChangeAspect="1"/>
          </p:cNvGraphicFramePr>
          <p:nvPr/>
        </p:nvGraphicFramePr>
        <p:xfrm>
          <a:off x="76200" y="3048000"/>
          <a:ext cx="660400" cy="738188"/>
        </p:xfrm>
        <a:graphic>
          <a:graphicData uri="http://schemas.openxmlformats.org/presentationml/2006/ole">
            <mc:AlternateContent xmlns:mc="http://schemas.openxmlformats.org/markup-compatibility/2006">
              <mc:Choice xmlns:v="urn:schemas-microsoft-com:vml" Requires="v">
                <p:oleObj spid="_x0000_s75799" name="Clip" r:id="rId16" imgW="1493215" imgH="1686154" progId="">
                  <p:embed/>
                </p:oleObj>
              </mc:Choice>
              <mc:Fallback>
                <p:oleObj name="Clip" r:id="rId16" imgW="1493215" imgH="1686154" progId="">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Oval 2"/>
          <p:cNvSpPr>
            <a:spLocks noChangeArrowheads="1"/>
          </p:cNvSpPr>
          <p:nvPr/>
        </p:nvSpPr>
        <p:spPr bwMode="auto">
          <a:xfrm>
            <a:off x="2101850" y="14541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0707" name="Oval 3"/>
          <p:cNvSpPr>
            <a:spLocks noChangeArrowheads="1"/>
          </p:cNvSpPr>
          <p:nvPr/>
        </p:nvSpPr>
        <p:spPr bwMode="auto">
          <a:xfrm>
            <a:off x="21018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0708" name="Oval 4"/>
          <p:cNvSpPr>
            <a:spLocks noChangeArrowheads="1"/>
          </p:cNvSpPr>
          <p:nvPr/>
        </p:nvSpPr>
        <p:spPr bwMode="auto">
          <a:xfrm>
            <a:off x="3968750" y="32829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0709" name="Oval 5"/>
          <p:cNvSpPr>
            <a:spLocks noChangeArrowheads="1"/>
          </p:cNvSpPr>
          <p:nvPr/>
        </p:nvSpPr>
        <p:spPr bwMode="auto">
          <a:xfrm>
            <a:off x="39687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0710" name="Oval 6"/>
          <p:cNvSpPr>
            <a:spLocks noChangeArrowheads="1"/>
          </p:cNvSpPr>
          <p:nvPr/>
        </p:nvSpPr>
        <p:spPr bwMode="auto">
          <a:xfrm>
            <a:off x="39687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0711" name="AutoShape 7"/>
          <p:cNvSpPr>
            <a:spLocks noChangeArrowheads="1"/>
          </p:cNvSpPr>
          <p:nvPr/>
        </p:nvSpPr>
        <p:spPr bwMode="auto">
          <a:xfrm>
            <a:off x="844550" y="3206750"/>
            <a:ext cx="444500" cy="444500"/>
          </a:xfrm>
          <a:prstGeom prst="star16">
            <a:avLst>
              <a:gd name="adj" fmla="val 37500"/>
            </a:avLst>
          </a:prstGeom>
          <a:solidFill>
            <a:srgbClr val="4C2E00"/>
          </a:solidFill>
          <a:ln w="12700">
            <a:solidFill>
              <a:schemeClr val="tx1"/>
            </a:solidFill>
            <a:miter lim="800000"/>
            <a:headEnd/>
            <a:tailEnd/>
          </a:ln>
          <a:effectLst/>
        </p:spPr>
        <p:txBody>
          <a:bodyPr wrap="none" anchor="ctr"/>
          <a:lstStyle/>
          <a:p>
            <a:endParaRPr lang="en-US"/>
          </a:p>
        </p:txBody>
      </p:sp>
      <p:sp>
        <p:nvSpPr>
          <p:cNvPr id="200712" name="Line 8"/>
          <p:cNvSpPr>
            <a:spLocks noChangeShapeType="1"/>
          </p:cNvSpPr>
          <p:nvPr/>
        </p:nvSpPr>
        <p:spPr bwMode="auto">
          <a:xfrm flipH="1">
            <a:off x="1193800" y="1854200"/>
            <a:ext cx="965200" cy="1320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0713" name="Line 9"/>
          <p:cNvSpPr>
            <a:spLocks noChangeShapeType="1"/>
          </p:cNvSpPr>
          <p:nvPr/>
        </p:nvSpPr>
        <p:spPr bwMode="auto">
          <a:xfrm flipH="1" flipV="1">
            <a:off x="1193800" y="3556000"/>
            <a:ext cx="965200" cy="1574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0714" name="Line 10"/>
          <p:cNvSpPr>
            <a:spLocks noChangeShapeType="1"/>
          </p:cNvSpPr>
          <p:nvPr/>
        </p:nvSpPr>
        <p:spPr bwMode="auto">
          <a:xfrm flipH="1" flipV="1">
            <a:off x="1270000" y="3556000"/>
            <a:ext cx="812800" cy="6604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0715" name="Line 11"/>
          <p:cNvSpPr>
            <a:spLocks noChangeShapeType="1"/>
          </p:cNvSpPr>
          <p:nvPr/>
        </p:nvSpPr>
        <p:spPr bwMode="auto">
          <a:xfrm flipH="1">
            <a:off x="1346200" y="3429000"/>
            <a:ext cx="736600" cy="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0716" name="Oval 12"/>
          <p:cNvSpPr>
            <a:spLocks noChangeArrowheads="1"/>
          </p:cNvSpPr>
          <p:nvPr/>
        </p:nvSpPr>
        <p:spPr bwMode="auto">
          <a:xfrm>
            <a:off x="2101850" y="238760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0717" name="Oval 13"/>
          <p:cNvSpPr>
            <a:spLocks noChangeArrowheads="1"/>
          </p:cNvSpPr>
          <p:nvPr/>
        </p:nvSpPr>
        <p:spPr bwMode="auto">
          <a:xfrm>
            <a:off x="2101850" y="41973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0718" name="Oval 14"/>
          <p:cNvSpPr>
            <a:spLocks noChangeArrowheads="1"/>
          </p:cNvSpPr>
          <p:nvPr/>
        </p:nvSpPr>
        <p:spPr bwMode="auto">
          <a:xfrm>
            <a:off x="2101850" y="5111750"/>
            <a:ext cx="292100" cy="292100"/>
          </a:xfrm>
          <a:prstGeom prst="ellipse">
            <a:avLst/>
          </a:prstGeom>
          <a:solidFill>
            <a:srgbClr val="FAFD00"/>
          </a:solidFill>
          <a:ln w="12700">
            <a:solidFill>
              <a:schemeClr val="tx1"/>
            </a:solidFill>
            <a:round/>
            <a:headEnd/>
            <a:tailEnd/>
          </a:ln>
          <a:effectLst/>
        </p:spPr>
        <p:txBody>
          <a:bodyPr wrap="none" anchor="ctr"/>
          <a:lstStyle/>
          <a:p>
            <a:endParaRPr lang="en-US"/>
          </a:p>
        </p:txBody>
      </p:sp>
      <p:sp>
        <p:nvSpPr>
          <p:cNvPr id="200719" name="Line 15"/>
          <p:cNvSpPr>
            <a:spLocks noChangeShapeType="1"/>
          </p:cNvSpPr>
          <p:nvPr/>
        </p:nvSpPr>
        <p:spPr bwMode="auto">
          <a:xfrm flipV="1">
            <a:off x="1397000" y="2641600"/>
            <a:ext cx="63500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0720" name="Line 16"/>
          <p:cNvSpPr>
            <a:spLocks noChangeShapeType="1"/>
          </p:cNvSpPr>
          <p:nvPr/>
        </p:nvSpPr>
        <p:spPr bwMode="auto">
          <a:xfrm>
            <a:off x="2540000" y="43434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0721" name="Line 17"/>
          <p:cNvSpPr>
            <a:spLocks noChangeShapeType="1"/>
          </p:cNvSpPr>
          <p:nvPr/>
        </p:nvSpPr>
        <p:spPr bwMode="auto">
          <a:xfrm flipV="1">
            <a:off x="2463800" y="4394200"/>
            <a:ext cx="1397000" cy="7366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0722" name="Line 18"/>
          <p:cNvSpPr>
            <a:spLocks noChangeShapeType="1"/>
          </p:cNvSpPr>
          <p:nvPr/>
        </p:nvSpPr>
        <p:spPr bwMode="auto">
          <a:xfrm>
            <a:off x="2463800" y="4521200"/>
            <a:ext cx="1397000" cy="5588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200723" name="Line 19"/>
          <p:cNvSpPr>
            <a:spLocks noChangeShapeType="1"/>
          </p:cNvSpPr>
          <p:nvPr/>
        </p:nvSpPr>
        <p:spPr bwMode="auto">
          <a:xfrm>
            <a:off x="2540000" y="3429000"/>
            <a:ext cx="1320800" cy="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0724" name="Line 20"/>
          <p:cNvSpPr>
            <a:spLocks noChangeShapeType="1"/>
          </p:cNvSpPr>
          <p:nvPr/>
        </p:nvSpPr>
        <p:spPr bwMode="auto">
          <a:xfrm>
            <a:off x="2463800" y="3606800"/>
            <a:ext cx="1397000" cy="558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200725" name="Arc 21"/>
          <p:cNvSpPr>
            <a:spLocks/>
          </p:cNvSpPr>
          <p:nvPr/>
        </p:nvSpPr>
        <p:spPr bwMode="auto">
          <a:xfrm>
            <a:off x="1093788" y="1398588"/>
            <a:ext cx="1117600" cy="1727200"/>
          </a:xfrm>
          <a:custGeom>
            <a:avLst/>
            <a:gdLst>
              <a:gd name="G0" fmla="+- 21600 0 0"/>
              <a:gd name="G1" fmla="+- 21600 0 0"/>
              <a:gd name="G2" fmla="+- 21600 0 0"/>
              <a:gd name="T0" fmla="*/ 0 w 21600"/>
              <a:gd name="T1" fmla="*/ 21600 h 21600"/>
              <a:gd name="T2" fmla="*/ 2156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200726" name="Arc 22"/>
          <p:cNvSpPr>
            <a:spLocks/>
          </p:cNvSpPr>
          <p:nvPr/>
        </p:nvSpPr>
        <p:spPr bwMode="auto">
          <a:xfrm rot="10800000">
            <a:off x="1065213" y="3722688"/>
            <a:ext cx="1119187" cy="1727200"/>
          </a:xfrm>
          <a:custGeom>
            <a:avLst/>
            <a:gdLst>
              <a:gd name="G0" fmla="+- 31 0 0"/>
              <a:gd name="G1" fmla="+- 21600 0 0"/>
              <a:gd name="G2" fmla="+- 21600 0 0"/>
              <a:gd name="T0" fmla="*/ 0 w 21631"/>
              <a:gd name="T1" fmla="*/ 0 h 21600"/>
              <a:gd name="T2" fmla="*/ 21631 w 21631"/>
              <a:gd name="T3" fmla="*/ 21600 h 21600"/>
              <a:gd name="T4" fmla="*/ 31 w 21631"/>
              <a:gd name="T5" fmla="*/ 21600 h 21600"/>
            </a:gdLst>
            <a:ahLst/>
            <a:cxnLst>
              <a:cxn ang="0">
                <a:pos x="T0" y="T1"/>
              </a:cxn>
              <a:cxn ang="0">
                <a:pos x="T2" y="T3"/>
              </a:cxn>
              <a:cxn ang="0">
                <a:pos x="T4" y="T5"/>
              </a:cxn>
            </a:cxnLst>
            <a:rect l="0" t="0" r="r" b="b"/>
            <a:pathLst>
              <a:path w="21631" h="21600" fill="none" extrusionOk="0">
                <a:moveTo>
                  <a:pt x="0" y="0"/>
                </a:moveTo>
                <a:cubicBezTo>
                  <a:pt x="10" y="0"/>
                  <a:pt x="20" y="-1"/>
                  <a:pt x="31" y="0"/>
                </a:cubicBezTo>
                <a:cubicBezTo>
                  <a:pt x="11960" y="0"/>
                  <a:pt x="21631" y="9670"/>
                  <a:pt x="21631" y="21600"/>
                </a:cubicBezTo>
              </a:path>
              <a:path w="21631" h="21600" stroke="0" extrusionOk="0">
                <a:moveTo>
                  <a:pt x="0" y="0"/>
                </a:moveTo>
                <a:cubicBezTo>
                  <a:pt x="10" y="0"/>
                  <a:pt x="20" y="-1"/>
                  <a:pt x="31" y="0"/>
                </a:cubicBezTo>
                <a:cubicBezTo>
                  <a:pt x="11960" y="0"/>
                  <a:pt x="21631" y="9670"/>
                  <a:pt x="21631" y="21600"/>
                </a:cubicBezTo>
                <a:lnTo>
                  <a:pt x="31"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200727" name="Arc 23"/>
          <p:cNvSpPr>
            <a:spLocks/>
          </p:cNvSpPr>
          <p:nvPr/>
        </p:nvSpPr>
        <p:spPr bwMode="auto">
          <a:xfrm>
            <a:off x="1017588" y="1093788"/>
            <a:ext cx="1193800" cy="1955800"/>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50800" cap="rnd">
            <a:solidFill>
              <a:schemeClr val="tx1"/>
            </a:solidFill>
            <a:round/>
            <a:headEnd type="triangle" w="med" len="med"/>
            <a:tailEnd/>
          </a:ln>
          <a:effectLst/>
        </p:spPr>
        <p:txBody>
          <a:bodyPr wrap="none" anchor="ctr"/>
          <a:lstStyle/>
          <a:p>
            <a:endParaRPr lang="en-US"/>
          </a:p>
        </p:txBody>
      </p:sp>
      <p:sp>
        <p:nvSpPr>
          <p:cNvPr id="200728" name="Arc 24"/>
          <p:cNvSpPr>
            <a:spLocks/>
          </p:cNvSpPr>
          <p:nvPr/>
        </p:nvSpPr>
        <p:spPr bwMode="auto">
          <a:xfrm rot="10800000">
            <a:off x="989013" y="3836988"/>
            <a:ext cx="1195387" cy="1955800"/>
          </a:xfrm>
          <a:custGeom>
            <a:avLst/>
            <a:gdLst>
              <a:gd name="G0" fmla="+- 29 0 0"/>
              <a:gd name="G1" fmla="+- 21600 0 0"/>
              <a:gd name="G2" fmla="+- 21600 0 0"/>
              <a:gd name="T0" fmla="*/ 0 w 21629"/>
              <a:gd name="T1" fmla="*/ 0 h 21600"/>
              <a:gd name="T2" fmla="*/ 21629 w 21629"/>
              <a:gd name="T3" fmla="*/ 21600 h 21600"/>
              <a:gd name="T4" fmla="*/ 29 w 21629"/>
              <a:gd name="T5" fmla="*/ 21600 h 21600"/>
            </a:gdLst>
            <a:ahLst/>
            <a:cxnLst>
              <a:cxn ang="0">
                <a:pos x="T0" y="T1"/>
              </a:cxn>
              <a:cxn ang="0">
                <a:pos x="T2" y="T3"/>
              </a:cxn>
              <a:cxn ang="0">
                <a:pos x="T4" y="T5"/>
              </a:cxn>
            </a:cxnLst>
            <a:rect l="0" t="0" r="r" b="b"/>
            <a:pathLst>
              <a:path w="21629" h="21600" fill="none" extrusionOk="0">
                <a:moveTo>
                  <a:pt x="0" y="0"/>
                </a:moveTo>
                <a:cubicBezTo>
                  <a:pt x="9" y="0"/>
                  <a:pt x="19" y="-1"/>
                  <a:pt x="29" y="0"/>
                </a:cubicBezTo>
                <a:cubicBezTo>
                  <a:pt x="11958" y="0"/>
                  <a:pt x="21629" y="9670"/>
                  <a:pt x="21629" y="21600"/>
                </a:cubicBezTo>
              </a:path>
              <a:path w="21629" h="21600" stroke="0" extrusionOk="0">
                <a:moveTo>
                  <a:pt x="0" y="0"/>
                </a:moveTo>
                <a:cubicBezTo>
                  <a:pt x="9" y="0"/>
                  <a:pt x="19" y="-1"/>
                  <a:pt x="29" y="0"/>
                </a:cubicBezTo>
                <a:cubicBezTo>
                  <a:pt x="11958" y="0"/>
                  <a:pt x="21629" y="9670"/>
                  <a:pt x="21629" y="21600"/>
                </a:cubicBezTo>
                <a:lnTo>
                  <a:pt x="29" y="21600"/>
                </a:lnTo>
                <a:close/>
              </a:path>
            </a:pathLst>
          </a:custGeom>
          <a:noFill/>
          <a:ln w="50800" cap="rnd">
            <a:solidFill>
              <a:schemeClr val="tx1"/>
            </a:solidFill>
            <a:round/>
            <a:headEnd/>
            <a:tailEnd type="triangle" w="med" len="med"/>
          </a:ln>
          <a:effectLst/>
        </p:spPr>
        <p:txBody>
          <a:bodyPr wrap="none" anchor="ctr"/>
          <a:lstStyle/>
          <a:p>
            <a:endParaRPr lang="en-US"/>
          </a:p>
        </p:txBody>
      </p:sp>
      <p:sp>
        <p:nvSpPr>
          <p:cNvPr id="200729" name="Line 25"/>
          <p:cNvSpPr>
            <a:spLocks noChangeShapeType="1"/>
          </p:cNvSpPr>
          <p:nvPr/>
        </p:nvSpPr>
        <p:spPr bwMode="auto">
          <a:xfrm flipH="1">
            <a:off x="2184400" y="5435600"/>
            <a:ext cx="1955800" cy="330200"/>
          </a:xfrm>
          <a:prstGeom prst="line">
            <a:avLst/>
          </a:prstGeom>
          <a:noFill/>
          <a:ln w="50800">
            <a:solidFill>
              <a:schemeClr val="tx1"/>
            </a:solidFill>
            <a:round/>
            <a:headEnd/>
            <a:tailEnd/>
          </a:ln>
          <a:effectLst/>
        </p:spPr>
        <p:txBody>
          <a:bodyPr wrap="none" anchor="ctr"/>
          <a:lstStyle/>
          <a:p>
            <a:endParaRPr lang="en-US"/>
          </a:p>
        </p:txBody>
      </p:sp>
      <p:pic>
        <p:nvPicPr>
          <p:cNvPr id="200730" name="Picture 26" descr="A:\images\Slide_2.jpg"/>
          <p:cNvPicPr>
            <a:picLocks noChangeAspect="1" noChangeArrowheads="1"/>
          </p:cNvPicPr>
          <p:nvPr/>
        </p:nvPicPr>
        <p:blipFill>
          <a:blip r:embed="rId4" cstate="print"/>
          <a:srcRect l="-23" r="885" b="893"/>
          <a:stretch>
            <a:fillRect/>
          </a:stretch>
        </p:blipFill>
        <p:spPr bwMode="auto">
          <a:xfrm>
            <a:off x="1600200" y="838200"/>
            <a:ext cx="1239838" cy="1295400"/>
          </a:xfrm>
          <a:prstGeom prst="rect">
            <a:avLst/>
          </a:prstGeom>
          <a:noFill/>
        </p:spPr>
      </p:pic>
      <p:pic>
        <p:nvPicPr>
          <p:cNvPr id="200732" name="Picture 28" descr="A:\782.JPG"/>
          <p:cNvPicPr>
            <a:picLocks noChangeAspect="1" noChangeArrowheads="1"/>
          </p:cNvPicPr>
          <p:nvPr/>
        </p:nvPicPr>
        <p:blipFill>
          <a:blip r:embed="rId5" cstate="print"/>
          <a:srcRect/>
          <a:stretch>
            <a:fillRect/>
          </a:stretch>
        </p:blipFill>
        <p:spPr bwMode="auto">
          <a:xfrm>
            <a:off x="1752600" y="3886200"/>
            <a:ext cx="1143000" cy="1981200"/>
          </a:xfrm>
          <a:prstGeom prst="rect">
            <a:avLst/>
          </a:prstGeom>
          <a:noFill/>
        </p:spPr>
      </p:pic>
      <p:pic>
        <p:nvPicPr>
          <p:cNvPr id="200733" name="Picture 29" descr="A:\785.JPG"/>
          <p:cNvPicPr>
            <a:picLocks noChangeAspect="1" noChangeArrowheads="1"/>
          </p:cNvPicPr>
          <p:nvPr/>
        </p:nvPicPr>
        <p:blipFill>
          <a:blip r:embed="rId6" cstate="print"/>
          <a:srcRect/>
          <a:stretch>
            <a:fillRect/>
          </a:stretch>
        </p:blipFill>
        <p:spPr bwMode="auto">
          <a:xfrm>
            <a:off x="1752600" y="2895600"/>
            <a:ext cx="1309688" cy="922338"/>
          </a:xfrm>
          <a:prstGeom prst="rect">
            <a:avLst/>
          </a:prstGeom>
          <a:noFill/>
        </p:spPr>
      </p:pic>
      <p:pic>
        <p:nvPicPr>
          <p:cNvPr id="200734" name="Picture 30" descr="A:\784.JPG"/>
          <p:cNvPicPr>
            <a:picLocks noChangeAspect="1" noChangeArrowheads="1"/>
          </p:cNvPicPr>
          <p:nvPr/>
        </p:nvPicPr>
        <p:blipFill>
          <a:blip r:embed="rId7" cstate="print"/>
          <a:srcRect/>
          <a:stretch>
            <a:fillRect/>
          </a:stretch>
        </p:blipFill>
        <p:spPr bwMode="auto">
          <a:xfrm>
            <a:off x="1752600" y="2209800"/>
            <a:ext cx="1085850" cy="819150"/>
          </a:xfrm>
          <a:prstGeom prst="rect">
            <a:avLst/>
          </a:prstGeom>
          <a:noFill/>
        </p:spPr>
      </p:pic>
      <p:pic>
        <p:nvPicPr>
          <p:cNvPr id="200735" name="Picture 31" descr="A:\aphelenchus.jpg"/>
          <p:cNvPicPr>
            <a:picLocks noChangeAspect="1" noChangeArrowheads="1"/>
          </p:cNvPicPr>
          <p:nvPr/>
        </p:nvPicPr>
        <p:blipFill>
          <a:blip r:embed="rId8" cstate="print"/>
          <a:srcRect/>
          <a:stretch>
            <a:fillRect/>
          </a:stretch>
        </p:blipFill>
        <p:spPr bwMode="auto">
          <a:xfrm>
            <a:off x="3200400" y="2743200"/>
            <a:ext cx="1447800" cy="858838"/>
          </a:xfrm>
          <a:prstGeom prst="rect">
            <a:avLst/>
          </a:prstGeom>
          <a:noFill/>
        </p:spPr>
      </p:pic>
      <p:pic>
        <p:nvPicPr>
          <p:cNvPr id="200736" name="Picture 32" descr="A:\788.JPG"/>
          <p:cNvPicPr>
            <a:picLocks noChangeAspect="1" noChangeArrowheads="1"/>
          </p:cNvPicPr>
          <p:nvPr/>
        </p:nvPicPr>
        <p:blipFill>
          <a:blip r:embed="rId9" cstate="print"/>
          <a:srcRect/>
          <a:stretch>
            <a:fillRect/>
          </a:stretch>
        </p:blipFill>
        <p:spPr bwMode="auto">
          <a:xfrm>
            <a:off x="2971800" y="4876800"/>
            <a:ext cx="1219200" cy="744538"/>
          </a:xfrm>
          <a:prstGeom prst="rect">
            <a:avLst/>
          </a:prstGeom>
          <a:noFill/>
        </p:spPr>
      </p:pic>
      <p:pic>
        <p:nvPicPr>
          <p:cNvPr id="200737" name="Picture 33" descr="A:\cruznema.JPG"/>
          <p:cNvPicPr>
            <a:picLocks noChangeAspect="1" noChangeArrowheads="1"/>
          </p:cNvPicPr>
          <p:nvPr/>
        </p:nvPicPr>
        <p:blipFill>
          <a:blip r:embed="rId10" cstate="print"/>
          <a:srcRect/>
          <a:stretch>
            <a:fillRect/>
          </a:stretch>
        </p:blipFill>
        <p:spPr bwMode="auto">
          <a:xfrm>
            <a:off x="4191000" y="5105400"/>
            <a:ext cx="684213" cy="1141413"/>
          </a:xfrm>
          <a:prstGeom prst="rect">
            <a:avLst/>
          </a:prstGeom>
          <a:noFill/>
        </p:spPr>
      </p:pic>
      <p:pic>
        <p:nvPicPr>
          <p:cNvPr id="200738" name="Picture 34" descr="A:\783.JPG"/>
          <p:cNvPicPr>
            <a:picLocks noChangeAspect="1" noChangeArrowheads="1"/>
          </p:cNvPicPr>
          <p:nvPr/>
        </p:nvPicPr>
        <p:blipFill>
          <a:blip r:embed="rId11" cstate="print"/>
          <a:srcRect/>
          <a:stretch>
            <a:fillRect/>
          </a:stretch>
        </p:blipFill>
        <p:spPr bwMode="auto">
          <a:xfrm>
            <a:off x="1447800" y="5562600"/>
            <a:ext cx="1122363" cy="823913"/>
          </a:xfrm>
          <a:prstGeom prst="rect">
            <a:avLst/>
          </a:prstGeom>
          <a:noFill/>
        </p:spPr>
      </p:pic>
      <p:sp>
        <p:nvSpPr>
          <p:cNvPr id="200739" name="Text Box 35"/>
          <p:cNvSpPr txBox="1">
            <a:spLocks noChangeArrowheads="1"/>
          </p:cNvSpPr>
          <p:nvPr/>
        </p:nvSpPr>
        <p:spPr bwMode="auto">
          <a:xfrm>
            <a:off x="0" y="-2232"/>
            <a:ext cx="1056700" cy="461665"/>
          </a:xfrm>
          <a:prstGeom prst="rect">
            <a:avLst/>
          </a:prstGeom>
          <a:noFill/>
          <a:ln w="12700">
            <a:noFill/>
            <a:miter lim="800000"/>
            <a:headEnd/>
            <a:tailEnd/>
          </a:ln>
          <a:effectLst/>
        </p:spPr>
        <p:txBody>
          <a:bodyPr wrap="none" anchor="ctr">
            <a:spAutoFit/>
          </a:bodyPr>
          <a:lstStyle/>
          <a:p>
            <a:r>
              <a:rPr lang="es-ES" sz="2400" dirty="0" smtClean="0"/>
              <a:t>Estrés</a:t>
            </a:r>
            <a:endParaRPr lang="en-US" sz="2400" i="0" dirty="0"/>
          </a:p>
        </p:txBody>
      </p:sp>
      <p:pic>
        <p:nvPicPr>
          <p:cNvPr id="200740" name="Picture 36"/>
          <p:cNvPicPr>
            <a:picLocks noChangeAspect="1" noChangeArrowheads="1"/>
          </p:cNvPicPr>
          <p:nvPr/>
        </p:nvPicPr>
        <p:blipFill>
          <a:blip r:embed="rId12" cstate="print"/>
          <a:srcRect/>
          <a:stretch>
            <a:fillRect/>
          </a:stretch>
        </p:blipFill>
        <p:spPr bwMode="auto">
          <a:xfrm>
            <a:off x="3536950" y="3582988"/>
            <a:ext cx="1039813" cy="1149350"/>
          </a:xfrm>
          <a:prstGeom prst="rect">
            <a:avLst/>
          </a:prstGeom>
          <a:noFill/>
          <a:ln w="12700">
            <a:noFill/>
            <a:miter lim="800000"/>
            <a:headEnd/>
            <a:tailEnd/>
          </a:ln>
          <a:effectLst/>
        </p:spPr>
      </p:pic>
      <p:sp>
        <p:nvSpPr>
          <p:cNvPr id="36" name="TextBox 35"/>
          <p:cNvSpPr txBox="1"/>
          <p:nvPr/>
        </p:nvSpPr>
        <p:spPr>
          <a:xfrm>
            <a:off x="6324600" y="5562600"/>
            <a:ext cx="1236236" cy="646331"/>
          </a:xfrm>
          <a:prstGeom prst="rect">
            <a:avLst/>
          </a:prstGeom>
          <a:noFill/>
        </p:spPr>
        <p:txBody>
          <a:bodyPr wrap="none" rtlCol="0">
            <a:spAutoFit/>
          </a:bodyPr>
          <a:lstStyle/>
          <a:p>
            <a:r>
              <a:rPr lang="en-US" dirty="0" err="1" smtClean="0"/>
              <a:t>pesticidas</a:t>
            </a:r>
            <a:endParaRPr lang="en-US" dirty="0" smtClean="0"/>
          </a:p>
          <a:p>
            <a:r>
              <a:rPr lang="en-US" dirty="0" smtClean="0"/>
              <a:t>y </a:t>
            </a:r>
            <a:r>
              <a:rPr lang="en-US" dirty="0" err="1" smtClean="0"/>
              <a:t>otros</a:t>
            </a:r>
            <a:endParaRPr lang="en-US" dirty="0"/>
          </a:p>
        </p:txBody>
      </p:sp>
      <p:graphicFrame>
        <p:nvGraphicFramePr>
          <p:cNvPr id="76802" name="Object 87"/>
          <p:cNvGraphicFramePr>
            <a:graphicFrameLocks noChangeAspect="1"/>
          </p:cNvGraphicFramePr>
          <p:nvPr/>
        </p:nvGraphicFramePr>
        <p:xfrm>
          <a:off x="76200" y="3048000"/>
          <a:ext cx="660400" cy="738188"/>
        </p:xfrm>
        <a:graphic>
          <a:graphicData uri="http://schemas.openxmlformats.org/presentationml/2006/ole">
            <mc:AlternateContent xmlns:mc="http://schemas.openxmlformats.org/markup-compatibility/2006">
              <mc:Choice xmlns:v="urn:schemas-microsoft-com:vml" Requires="v">
                <p:oleObj spid="_x0000_s76823" name="Clip" r:id="rId13" imgW="1493215" imgH="1686154" progId="">
                  <p:embed/>
                </p:oleObj>
              </mc:Choice>
              <mc:Fallback>
                <p:oleObj name="Clip" r:id="rId13" imgW="1493215" imgH="1686154" progId="">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3048000"/>
                        <a:ext cx="660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2421</TotalTime>
  <Words>1192</Words>
  <Application>Microsoft Office PowerPoint</Application>
  <PresentationFormat>On-screen Show (4:3)</PresentationFormat>
  <Paragraphs>354</Paragraphs>
  <Slides>27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Serie de colonizadores y persistentes (cp)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California,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Nematology 100</dc:title>
  <dc:creator>hferris</dc:creator>
  <cp:lastModifiedBy>Reviewer</cp:lastModifiedBy>
  <cp:revision>188</cp:revision>
  <dcterms:created xsi:type="dcterms:W3CDTF">2004-10-06T00:58:24Z</dcterms:created>
  <dcterms:modified xsi:type="dcterms:W3CDTF">2014-03-26T09:21:03Z</dcterms:modified>
</cp:coreProperties>
</file>