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5" r:id="rId2"/>
    <p:sldId id="341" r:id="rId3"/>
    <p:sldId id="328" r:id="rId4"/>
    <p:sldId id="329" r:id="rId5"/>
    <p:sldId id="302" r:id="rId6"/>
    <p:sldId id="303" r:id="rId7"/>
    <p:sldId id="333" r:id="rId8"/>
    <p:sldId id="305" r:id="rId9"/>
    <p:sldId id="334" r:id="rId10"/>
    <p:sldId id="306" r:id="rId11"/>
    <p:sldId id="307" r:id="rId12"/>
    <p:sldId id="342" r:id="rId13"/>
    <p:sldId id="330" r:id="rId14"/>
    <p:sldId id="331" r:id="rId15"/>
    <p:sldId id="332" r:id="rId16"/>
    <p:sldId id="327" r:id="rId17"/>
    <p:sldId id="323" r:id="rId18"/>
    <p:sldId id="324" r:id="rId19"/>
    <p:sldId id="340" r:id="rId20"/>
    <p:sldId id="308" r:id="rId21"/>
    <p:sldId id="316" r:id="rId22"/>
    <p:sldId id="317" r:id="rId23"/>
    <p:sldId id="339" r:id="rId24"/>
    <p:sldId id="32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0D8"/>
    <a:srgbClr val="7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556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Antagonists of nematodes occur in many groups of organisms that are components of the </a:t>
            </a:r>
            <a:r>
              <a:rPr lang="en-US" sz="1100">
                <a:hlinkClick r:id="rId3" action="ppaction://hlinkfile"/>
              </a:rPr>
              <a:t>soil food web</a:t>
            </a:r>
            <a:r>
              <a:rPr lang="en-US" sz="1100"/>
              <a:t>.  </a:t>
            </a:r>
          </a:p>
          <a:p>
            <a:pPr>
              <a:lnSpc>
                <a:spcPct val="80000"/>
              </a:lnSpc>
            </a:pPr>
            <a:r>
              <a:rPr lang="en-US" sz="1100"/>
              <a:t>The interactions of many soil organisms results in biological buffering or regulation of the nematode population through the mechanisms of </a:t>
            </a:r>
            <a:r>
              <a:rPr lang="en-US" sz="1100" i="1">
                <a:hlinkClick r:id="rId4" action="ppaction://hlinkfile"/>
              </a:rPr>
              <a:t>Exploitation</a:t>
            </a:r>
            <a:r>
              <a:rPr lang="en-US" sz="1100"/>
              <a:t>, </a:t>
            </a:r>
            <a:r>
              <a:rPr lang="en-US" sz="1100" i="1">
                <a:hlinkClick r:id="rId4" action="ppaction://hlinkfile"/>
              </a:rPr>
              <a:t>Competition</a:t>
            </a:r>
            <a:r>
              <a:rPr lang="en-US" sz="1100"/>
              <a:t>, and </a:t>
            </a:r>
            <a:r>
              <a:rPr lang="en-US" sz="1100" i="1">
                <a:hlinkClick r:id="rId4" action="ppaction://hlinkfile"/>
              </a:rPr>
              <a:t>Antibiosis</a:t>
            </a:r>
            <a:endParaRPr lang="en-US" sz="1100"/>
          </a:p>
          <a:p>
            <a:pPr>
              <a:lnSpc>
                <a:spcPct val="80000"/>
              </a:lnSpc>
            </a:pPr>
            <a:endParaRPr lang="en-US" sz="110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86BE92-1019-4332-AFFD-3B3F6616BA3C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F0A40-DE3C-408A-A4AC-F5E3447F0806}" type="slidenum">
              <a:rPr lang="en-US"/>
              <a:pPr/>
              <a:t>13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Built on his milestone contribution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E:\DailyWork-BackupFolder\Nemaplex-WE\WEBSHARE\WWWROOT\NEMAPLEX\Taxadata\Nemata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75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Ecología de Nematodos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 y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Salud de Suelo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2360" y="3047999"/>
            <a:ext cx="608211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5</a:t>
            </a:r>
          </a:p>
          <a:p>
            <a:pPr algn="ctr"/>
            <a:r>
              <a:rPr lang="en-US" sz="3200" dirty="0" err="1"/>
              <a:t>Nematodos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alimentan</a:t>
            </a:r>
            <a:r>
              <a:rPr lang="en-US" sz="3200" dirty="0"/>
              <a:t> de</a:t>
            </a:r>
          </a:p>
          <a:p>
            <a:pPr algn="ctr"/>
            <a:r>
              <a:rPr lang="en-US" sz="3200" dirty="0" err="1"/>
              <a:t>bacterias</a:t>
            </a:r>
            <a:r>
              <a:rPr lang="en-US" sz="3200" dirty="0"/>
              <a:t> y </a:t>
            </a:r>
            <a:r>
              <a:rPr lang="en-US" sz="3200" dirty="0" err="1"/>
              <a:t>hongos</a:t>
            </a:r>
            <a:endParaRPr lang="en-US" sz="3200" dirty="0"/>
          </a:p>
          <a:p>
            <a:pPr algn="ctr"/>
            <a:r>
              <a:rPr lang="es-MX" sz="3200" b="1" dirty="0"/>
              <a:t> 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9117" y="4800600"/>
            <a:ext cx="3130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Howard </a:t>
            </a:r>
            <a:r>
              <a:rPr lang="en-US" sz="2400" dirty="0" smtClean="0"/>
              <a:t>Ferris</a:t>
            </a:r>
          </a:p>
          <a:p>
            <a:r>
              <a:rPr lang="en-US" sz="2400" dirty="0" smtClean="0"/>
              <a:t>Ignacio Cid del Prado</a:t>
            </a:r>
            <a:endParaRPr lang="en-US" sz="2400" dirty="0"/>
          </a:p>
          <a:p>
            <a:r>
              <a:rPr lang="en-US" sz="2400" dirty="0" smtClean="0"/>
              <a:t>Alejandro Esquivel</a:t>
            </a:r>
          </a:p>
          <a:p>
            <a:r>
              <a:rPr lang="en-US" sz="2400" dirty="0" smtClean="0"/>
              <a:t>Walter Peraza</a:t>
            </a:r>
          </a:p>
          <a:p>
            <a:r>
              <a:rPr lang="en-US" sz="2400" dirty="0"/>
              <a:t>Gabriela </a:t>
            </a:r>
            <a:r>
              <a:rPr lang="en-US" sz="2400" dirty="0" smtClean="0"/>
              <a:t>Soto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1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F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1" y="228600"/>
            <a:ext cx="8991602" cy="6553200"/>
            <a:chOff x="1" y="228600"/>
            <a:chExt cx="8991602" cy="6553200"/>
          </a:xfrm>
        </p:grpSpPr>
        <p:sp>
          <p:nvSpPr>
            <p:cNvPr id="1028" name="Text Box 24"/>
            <p:cNvSpPr txBox="1">
              <a:spLocks noChangeArrowheads="1"/>
            </p:cNvSpPr>
            <p:nvPr/>
          </p:nvSpPr>
          <p:spPr bwMode="auto">
            <a:xfrm>
              <a:off x="395288" y="4232275"/>
              <a:ext cx="385762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1029" name="Text Box 25"/>
            <p:cNvSpPr txBox="1">
              <a:spLocks noChangeArrowheads="1"/>
            </p:cNvSpPr>
            <p:nvPr/>
          </p:nvSpPr>
          <p:spPr bwMode="auto">
            <a:xfrm>
              <a:off x="381000" y="5127625"/>
              <a:ext cx="431800" cy="338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" y="228600"/>
              <a:ext cx="8991602" cy="6553200"/>
              <a:chOff x="1" y="228600"/>
              <a:chExt cx="8991602" cy="65532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66750" y="2905125"/>
                <a:ext cx="7770813" cy="3276600"/>
                <a:chOff x="432" y="1248"/>
                <a:chExt cx="4895" cy="2592"/>
              </a:xfrm>
            </p:grpSpPr>
            <p:graphicFrame>
              <p:nvGraphicFramePr>
                <p:cNvPr id="1026" name="Object 5"/>
                <p:cNvGraphicFramePr>
                  <a:graphicFrameLocks noChangeAspect="1"/>
                </p:cNvGraphicFramePr>
                <p:nvPr/>
              </p:nvGraphicFramePr>
              <p:xfrm>
                <a:off x="432" y="1248"/>
                <a:ext cx="4895" cy="25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6" name="Chart" r:id="rId5" imgW="7772546" imgH="4114849" progId="MSGraph.Chart.8">
                        <p:embed followColorScheme="full"/>
                      </p:oleObj>
                    </mc:Choice>
                    <mc:Fallback>
                      <p:oleObj name="Chart" r:id="rId5" imgW="7772546" imgH="4114849" progId="MSGraph.Chart.8">
                        <p:embed followColorScheme="full"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" y="1248"/>
                              <a:ext cx="4895" cy="25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6" name="Line 6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4704" cy="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7"/>
                <p:cNvSpPr>
                  <a:spLocks noChangeShapeType="1"/>
                </p:cNvSpPr>
                <p:nvPr/>
              </p:nvSpPr>
              <p:spPr bwMode="auto">
                <a:xfrm>
                  <a:off x="528" y="3120"/>
                  <a:ext cx="475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" y="1219200"/>
                <a:ext cx="8991602" cy="1404938"/>
                <a:chOff x="-293" y="768"/>
                <a:chExt cx="5664" cy="885"/>
              </a:xfrm>
            </p:grpSpPr>
            <p:sp>
              <p:nvSpPr>
                <p:cNvPr id="1043" name="Line 8"/>
                <p:cNvSpPr>
                  <a:spLocks noChangeShapeType="1"/>
                </p:cNvSpPr>
                <p:nvPr/>
              </p:nvSpPr>
              <p:spPr bwMode="auto">
                <a:xfrm>
                  <a:off x="540" y="1653"/>
                  <a:ext cx="1752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9"/>
                <p:cNvSpPr>
                  <a:spLocks noChangeShapeType="1"/>
                </p:cNvSpPr>
                <p:nvPr/>
              </p:nvSpPr>
              <p:spPr bwMode="auto">
                <a:xfrm>
                  <a:off x="540" y="1240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0"/>
                <p:cNvSpPr>
                  <a:spLocks noChangeShapeType="1"/>
                </p:cNvSpPr>
                <p:nvPr/>
              </p:nvSpPr>
              <p:spPr bwMode="auto">
                <a:xfrm>
                  <a:off x="2820" y="1476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1"/>
                <p:cNvSpPr>
                  <a:spLocks noChangeShapeType="1"/>
                </p:cNvSpPr>
                <p:nvPr/>
              </p:nvSpPr>
              <p:spPr bwMode="auto">
                <a:xfrm>
                  <a:off x="2820" y="768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2"/>
                <p:cNvSpPr>
                  <a:spLocks noChangeShapeType="1"/>
                </p:cNvSpPr>
                <p:nvPr/>
              </p:nvSpPr>
              <p:spPr bwMode="auto">
                <a:xfrm>
                  <a:off x="540" y="768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293" y="798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18" y="975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5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2" y="1330"/>
                  <a:ext cx="915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dirty="0" err="1" smtClean="0"/>
                    <a:t>Irrigación</a:t>
                  </a:r>
                  <a:endParaRPr lang="en-US" sz="2400" dirty="0"/>
                </a:p>
              </p:txBody>
            </p:sp>
            <p:sp>
              <p:nvSpPr>
                <p:cNvPr id="1051" name="Line 16"/>
                <p:cNvSpPr>
                  <a:spLocks noChangeShapeType="1"/>
                </p:cNvSpPr>
                <p:nvPr/>
              </p:nvSpPr>
              <p:spPr bwMode="auto">
                <a:xfrm>
                  <a:off x="1476" y="1476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7"/>
                <p:cNvSpPr>
                  <a:spLocks noChangeShapeType="1"/>
                </p:cNvSpPr>
                <p:nvPr/>
              </p:nvSpPr>
              <p:spPr bwMode="auto">
                <a:xfrm>
                  <a:off x="1524" y="1004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476" y="768"/>
                  <a:ext cx="288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396" y="768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396" y="1122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3" name="Text Box 21"/>
              <p:cNvSpPr txBox="1">
                <a:spLocks noChangeArrowheads="1"/>
              </p:cNvSpPr>
              <p:nvPr/>
            </p:nvSpPr>
            <p:spPr bwMode="auto">
              <a:xfrm>
                <a:off x="1973263" y="3379788"/>
                <a:ext cx="128111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temperatura</a:t>
                </a:r>
                <a:endParaRPr lang="en-US" sz="1600" dirty="0"/>
              </a:p>
            </p:txBody>
          </p:sp>
          <p:sp>
            <p:nvSpPr>
              <p:cNvPr id="1034" name="Text Box 22"/>
              <p:cNvSpPr txBox="1">
                <a:spLocks noChangeArrowheads="1"/>
              </p:cNvSpPr>
              <p:nvPr/>
            </p:nvSpPr>
            <p:spPr bwMode="auto">
              <a:xfrm>
                <a:off x="5134351" y="3743911"/>
                <a:ext cx="1039067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humedad</a:t>
                </a:r>
                <a:endParaRPr lang="en-US" sz="1600" dirty="0"/>
              </a:p>
            </p:txBody>
          </p:sp>
          <p:sp>
            <p:nvSpPr>
              <p:cNvPr id="1035" name="Text Box 23"/>
              <p:cNvSpPr txBox="1">
                <a:spLocks noChangeArrowheads="1"/>
              </p:cNvSpPr>
              <p:nvPr/>
            </p:nvSpPr>
            <p:spPr bwMode="auto">
              <a:xfrm>
                <a:off x="1433318" y="4628148"/>
                <a:ext cx="99257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actividad</a:t>
                </a:r>
                <a:endParaRPr lang="en-US" sz="1600" dirty="0"/>
              </a:p>
            </p:txBody>
          </p:sp>
          <p:sp>
            <p:nvSpPr>
              <p:cNvPr id="1036" name="Line 26"/>
              <p:cNvSpPr>
                <a:spLocks noChangeShapeType="1"/>
              </p:cNvSpPr>
              <p:nvPr/>
            </p:nvSpPr>
            <p:spPr bwMode="auto">
              <a:xfrm>
                <a:off x="5492750" y="4044950"/>
                <a:ext cx="144463" cy="177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27"/>
              <p:cNvSpPr>
                <a:spLocks noChangeShapeType="1"/>
              </p:cNvSpPr>
              <p:nvPr/>
            </p:nvSpPr>
            <p:spPr bwMode="auto">
              <a:xfrm>
                <a:off x="2924175" y="3656013"/>
                <a:ext cx="144463" cy="247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28"/>
              <p:cNvSpPr>
                <a:spLocks noChangeShapeType="1"/>
              </p:cNvSpPr>
              <p:nvPr/>
            </p:nvSpPr>
            <p:spPr bwMode="auto">
              <a:xfrm flipH="1">
                <a:off x="1654175" y="4895850"/>
                <a:ext cx="347663" cy="212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30"/>
              <p:cNvSpPr>
                <a:spLocks noChangeArrowheads="1"/>
              </p:cNvSpPr>
              <p:nvPr/>
            </p:nvSpPr>
            <p:spPr bwMode="auto">
              <a:xfrm>
                <a:off x="228600" y="228600"/>
                <a:ext cx="868680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dirty="0" smtClean="0"/>
                  <a:t>Teniendo al campo……...</a:t>
                </a:r>
                <a:br>
                  <a:rPr lang="es-ES" dirty="0" smtClean="0"/>
                </a:b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Manejo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de la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Cadena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Alimenticia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– </a:t>
                </a:r>
                <a:r>
                  <a:rPr lang="es-ES" dirty="0" smtClean="0"/>
                  <a:t>un experimento</a:t>
                </a:r>
                <a:endParaRPr lang="es-ES" dirty="0"/>
              </a:p>
            </p:txBody>
          </p:sp>
          <p:sp>
            <p:nvSpPr>
              <p:cNvPr id="1040" name="Line 32"/>
              <p:cNvSpPr>
                <a:spLocks noChangeShapeType="1"/>
              </p:cNvSpPr>
              <p:nvPr/>
            </p:nvSpPr>
            <p:spPr bwMode="auto">
              <a:xfrm>
                <a:off x="11430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33"/>
              <p:cNvSpPr>
                <a:spLocks noChangeShapeType="1"/>
              </p:cNvSpPr>
              <p:nvPr/>
            </p:nvSpPr>
            <p:spPr bwMode="auto">
              <a:xfrm>
                <a:off x="80772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TextBox 30"/>
              <p:cNvSpPr txBox="1">
                <a:spLocks noChangeArrowheads="1"/>
              </p:cNvSpPr>
              <p:nvPr/>
            </p:nvSpPr>
            <p:spPr bwMode="auto">
              <a:xfrm>
                <a:off x="152400" y="6477000"/>
                <a:ext cx="15621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Ferris </a:t>
                </a:r>
                <a:r>
                  <a:rPr lang="en-US" sz="1400" i="1"/>
                  <a:t>et al., </a:t>
                </a:r>
                <a:r>
                  <a:rPr lang="en-US" sz="1400"/>
                  <a:t>2004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488" y="6523038"/>
            <a:ext cx="157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Ferris et al., 2004</a:t>
            </a:r>
          </a:p>
        </p:txBody>
      </p:sp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76200" y="-12700"/>
          <a:ext cx="71532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Worksheet" r:id="rId4" imgW="5629299" imgH="2886026" progId="Excel.Sheet.8">
                  <p:embed/>
                </p:oleObj>
              </mc:Choice>
              <mc:Fallback>
                <p:oleObj name="Worksheet" r:id="rId4" imgW="5629299" imgH="288602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12700"/>
                        <a:ext cx="71532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2014538" y="3159125"/>
          <a:ext cx="7105650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Worksheet" r:id="rId6" imgW="5553075" imgH="2495550" progId="Excel.Sheet.8">
                  <p:embed/>
                </p:oleObj>
              </mc:Choice>
              <mc:Fallback>
                <p:oleObj name="Worksheet" r:id="rId6" imgW="5553075" imgH="24955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3159125"/>
                        <a:ext cx="7105650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29200" y="71438"/>
            <a:ext cx="41745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 </a:t>
            </a:r>
            <a:r>
              <a:rPr lang="en-US" sz="2400" dirty="0" err="1" smtClean="0">
                <a:solidFill>
                  <a:schemeClr val="tx2"/>
                </a:solidFill>
              </a:rPr>
              <a:t>Gremio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Funcional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diversa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bacterió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apoya</a:t>
            </a:r>
            <a:r>
              <a:rPr lang="en-US" sz="2400" dirty="0" smtClean="0">
                <a:solidFill>
                  <a:schemeClr val="tx2"/>
                </a:solidFill>
              </a:rPr>
              <a:t>….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33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complementariedad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continuidad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04058"/>
              </p:ext>
            </p:extLst>
          </p:nvPr>
        </p:nvGraphicFramePr>
        <p:xfrm>
          <a:off x="533400" y="1040987"/>
          <a:ext cx="7924799" cy="5256316"/>
        </p:xfrm>
        <a:graphic>
          <a:graphicData uri="http://schemas.openxmlformats.org/drawingml/2006/table">
            <a:tbl>
              <a:tblPr/>
              <a:tblGrid>
                <a:gridCol w="76200"/>
                <a:gridCol w="2133600"/>
                <a:gridCol w="76200"/>
                <a:gridCol w="2590800"/>
                <a:gridCol w="76200"/>
                <a:gridCol w="2971799"/>
              </a:tblGrid>
              <a:tr h="201297">
                <a:tc gridSpan="6"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hlinkClick r:id="rId2"/>
                      </a:endParaRPr>
                    </a:p>
                    <a:p>
                      <a:pPr algn="ctr"/>
                      <a:r>
                        <a:rPr lang="en-US" sz="1600" b="1" dirty="0" err="1" smtClean="0"/>
                        <a:t>Nematoda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400" dirty="0" smtClean="0"/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3757" marR="13757" marT="6878" marB="687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Enoplea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Chromadorea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Enoplia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Dorylaimia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Enoplida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Dorylaimida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Rhabditida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Triplonchida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Mermithida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Plectida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  <a:latin typeface="Times New Roman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Mononchida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Araeolaimida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Dioctophymatida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Monhysterida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Trichinellida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Desmodorida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Isolaimida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Desmoscolecida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Muspiceida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Chromadorida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Marimerthida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</a:p>
                  </a:txBody>
                  <a:tcPr marL="13757" marR="13757" marT="6878" marB="6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2803" y="76200"/>
            <a:ext cx="409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Actual de los Nematodos</a:t>
            </a:r>
          </a:p>
          <a:p>
            <a:pPr algn="ctr"/>
            <a:endParaRPr lang="es-ES" sz="1200" dirty="0" smtClean="0"/>
          </a:p>
          <a:p>
            <a:pPr algn="ctr"/>
            <a:r>
              <a:rPr lang="es-ES" dirty="0" smtClean="0"/>
              <a:t>(basados ​​en la </a:t>
            </a:r>
            <a:r>
              <a:rPr lang="es-ES" dirty="0" err="1" smtClean="0"/>
              <a:t>ssu</a:t>
            </a:r>
            <a:r>
              <a:rPr lang="es-ES" dirty="0" smtClean="0"/>
              <a:t> </a:t>
            </a:r>
            <a:r>
              <a:rPr lang="es-ES" dirty="0" err="1" smtClean="0"/>
              <a:t>rDNA</a:t>
            </a:r>
            <a:r>
              <a:rPr lang="es-E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194" y="4698587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9782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 De Ley &amp; </a:t>
            </a:r>
            <a:r>
              <a:rPr lang="en-US" sz="1400" dirty="0" err="1" smtClean="0"/>
              <a:t>Blaxter</a:t>
            </a:r>
            <a:r>
              <a:rPr lang="en-US" sz="1400" dirty="0" smtClean="0"/>
              <a:t>, 2002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152400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Enoplida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 / freshwater environments, </a:t>
            </a:r>
            <a:r>
              <a:rPr lang="en-US" sz="1200" dirty="0">
                <a:solidFill>
                  <a:schemeClr val="tx1"/>
                </a:solidFill>
              </a:rPr>
              <a:t>or moist terrestrial habitats.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Feed </a:t>
            </a:r>
            <a:r>
              <a:rPr lang="en-US" sz="1200" dirty="0" smtClean="0">
                <a:solidFill>
                  <a:schemeClr val="tx1"/>
                </a:solidFill>
              </a:rPr>
              <a:t>as 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bacteria, diatoms </a:t>
            </a:r>
            <a:r>
              <a:rPr lang="en-US" sz="1200" dirty="0">
                <a:solidFill>
                  <a:schemeClr val="tx1"/>
                </a:solidFill>
              </a:rPr>
              <a:t>and algae.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29718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Triplonchida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Freshwater and terrestrial habitats, some marine.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</a:t>
            </a:r>
            <a:r>
              <a:rPr lang="en-US" sz="1200" dirty="0">
                <a:solidFill>
                  <a:schemeClr val="tx1"/>
                </a:solidFill>
              </a:rPr>
              <a:t>as </a:t>
            </a:r>
            <a:r>
              <a:rPr lang="en-US" sz="1200" dirty="0" smtClean="0">
                <a:solidFill>
                  <a:schemeClr val="tx1"/>
                </a:solidFill>
              </a:rPr>
              <a:t>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bacteria, fungi, algae and higher plants.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55307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Dorylaimida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Freshwater and terrestrial habitats, some marine.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</a:t>
            </a:r>
            <a:r>
              <a:rPr lang="en-US" sz="1200" dirty="0">
                <a:solidFill>
                  <a:schemeClr val="tx1"/>
                </a:solidFill>
              </a:rPr>
              <a:t>as </a:t>
            </a:r>
            <a:r>
              <a:rPr lang="en-US" sz="1200" dirty="0" smtClean="0">
                <a:solidFill>
                  <a:schemeClr val="tx1"/>
                </a:solidFill>
              </a:rPr>
              <a:t>predators </a:t>
            </a:r>
            <a:r>
              <a:rPr lang="en-US" sz="1200" dirty="0">
                <a:solidFill>
                  <a:schemeClr val="tx1"/>
                </a:solidFill>
              </a:rPr>
              <a:t>or on </a:t>
            </a:r>
            <a:r>
              <a:rPr lang="en-US" sz="1200" dirty="0" smtClean="0">
                <a:solidFill>
                  <a:schemeClr val="tx1"/>
                </a:solidFill>
              </a:rPr>
              <a:t>fungi, algae and higher plants.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9569" y="2895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Mononchida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Terrestrial habitats and some freshwater sediments.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Predators of other nematodes.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01049" y="4419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Isolaimida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Terrestrial habitats.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Bacterial feeders.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53000" y="21336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Rhabditida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Parasites of plants and animals and bacterial- and fungal-feeders.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Soil and freshwater nematodes.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3000" y="25908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Plectida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Soil, marine and freshwater nematodes.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Bacterial and unicellular feeders.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85551" y="30480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Araeolaimida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 </a:t>
            </a:r>
            <a:r>
              <a:rPr lang="en-US" sz="1200" dirty="0">
                <a:solidFill>
                  <a:schemeClr val="tx1"/>
                </a:solidFill>
              </a:rPr>
              <a:t>or inhabit brackish </a:t>
            </a:r>
            <a:r>
              <a:rPr lang="en-US" sz="1200" dirty="0" smtClean="0">
                <a:solidFill>
                  <a:schemeClr val="tx1"/>
                </a:solidFill>
              </a:rPr>
              <a:t>water inhabitants.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Many </a:t>
            </a:r>
            <a:r>
              <a:rPr lang="en-US" sz="1200" dirty="0">
                <a:solidFill>
                  <a:schemeClr val="tx1"/>
                </a:solidFill>
              </a:rPr>
              <a:t>are bacterivores and some may feed on algae.</a:t>
            </a:r>
          </a:p>
        </p:txBody>
      </p:sp>
      <p:sp>
        <p:nvSpPr>
          <p:cNvPr id="19" name="Oval 18"/>
          <p:cNvSpPr/>
          <p:nvPr/>
        </p:nvSpPr>
        <p:spPr>
          <a:xfrm>
            <a:off x="5061751" y="34290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Monhysterida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Marine</a:t>
            </a:r>
            <a:r>
              <a:rPr lang="en-US" sz="1200" dirty="0">
                <a:solidFill>
                  <a:schemeClr val="tx1"/>
                </a:solidFill>
              </a:rPr>
              <a:t>, brackish, freshwater, some soil forms.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Feed on bacteria, </a:t>
            </a:r>
            <a:r>
              <a:rPr lang="en-US" sz="1200" dirty="0">
                <a:solidFill>
                  <a:schemeClr val="tx1"/>
                </a:solidFill>
              </a:rPr>
              <a:t>algae and other organisms.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74328" y="384921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Desmodorida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Mainly </a:t>
            </a:r>
            <a:r>
              <a:rPr lang="en-US" sz="1200" dirty="0">
                <a:solidFill>
                  <a:schemeClr val="tx1"/>
                </a:solidFill>
              </a:rPr>
              <a:t>marine, some in brackish and freshwater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feeding </a:t>
            </a:r>
            <a:r>
              <a:rPr lang="en-US" sz="1200" dirty="0" smtClean="0">
                <a:solidFill>
                  <a:schemeClr val="tx1"/>
                </a:solidFill>
              </a:rPr>
              <a:t>probably </a:t>
            </a:r>
            <a:r>
              <a:rPr lang="en-US" sz="1200" dirty="0">
                <a:solidFill>
                  <a:schemeClr val="tx1"/>
                </a:solidFill>
              </a:rPr>
              <a:t>bacteria, diatoms and </a:t>
            </a:r>
            <a:r>
              <a:rPr lang="en-US" sz="1200" dirty="0" smtClean="0">
                <a:solidFill>
                  <a:schemeClr val="tx1"/>
                </a:solidFill>
              </a:rPr>
              <a:t>unicellular </a:t>
            </a:r>
            <a:r>
              <a:rPr lang="en-US" sz="1200" dirty="0" err="1" smtClean="0">
                <a:solidFill>
                  <a:schemeClr val="tx1"/>
                </a:solidFill>
              </a:rPr>
              <a:t>eucaryotes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74328" y="4512816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Desmoscolecida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Typically </a:t>
            </a:r>
            <a:r>
              <a:rPr lang="en-US" sz="1200" dirty="0">
                <a:solidFill>
                  <a:schemeClr val="tx1"/>
                </a:solidFill>
              </a:rPr>
              <a:t>marine, some freshwater and </a:t>
            </a:r>
            <a:r>
              <a:rPr lang="en-US" sz="1200" dirty="0" smtClean="0">
                <a:solidFill>
                  <a:schemeClr val="tx1"/>
                </a:solidFill>
              </a:rPr>
              <a:t>soil forms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US" sz="1200" dirty="0" smtClean="0">
                <a:solidFill>
                  <a:schemeClr val="tx1"/>
                </a:solidFill>
              </a:rPr>
              <a:t>eeding </a:t>
            </a:r>
            <a:r>
              <a:rPr lang="en-US" sz="1200" dirty="0">
                <a:solidFill>
                  <a:schemeClr val="tx1"/>
                </a:solidFill>
              </a:rPr>
              <a:t>probably bacteria, diatoms and unicellular </a:t>
            </a:r>
            <a:r>
              <a:rPr lang="en-US" sz="1200" dirty="0" err="1">
                <a:solidFill>
                  <a:schemeClr val="tx1"/>
                </a:solidFill>
              </a:rPr>
              <a:t>eucaryotes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5400" y="51054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Chromadorida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Mainly </a:t>
            </a:r>
            <a:r>
              <a:rPr lang="en-US" sz="1200" dirty="0">
                <a:solidFill>
                  <a:schemeClr val="tx1"/>
                </a:solidFill>
              </a:rPr>
              <a:t>marine and </a:t>
            </a:r>
            <a:r>
              <a:rPr lang="en-US" sz="1200" dirty="0" smtClean="0">
                <a:solidFill>
                  <a:schemeClr val="tx1"/>
                </a:solidFill>
              </a:rPr>
              <a:t>freshwater, some </a:t>
            </a:r>
            <a:r>
              <a:rPr lang="en-US" sz="1200" dirty="0">
                <a:solidFill>
                  <a:schemeClr val="tx1"/>
                </a:solidFill>
              </a:rPr>
              <a:t>soil forms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Feed on bacteria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smtClean="0">
                <a:solidFill>
                  <a:schemeClr val="tx1"/>
                </a:solidFill>
              </a:rPr>
              <a:t>and probably on diatoms </a:t>
            </a:r>
            <a:r>
              <a:rPr lang="en-US" sz="1200" dirty="0">
                <a:solidFill>
                  <a:schemeClr val="tx1"/>
                </a:solidFill>
              </a:rPr>
              <a:t>and unicellular </a:t>
            </a:r>
            <a:r>
              <a:rPr lang="en-US" sz="1200" dirty="0" err="1" smtClean="0">
                <a:solidFill>
                  <a:schemeClr val="tx1"/>
                </a:solidFill>
              </a:rPr>
              <a:t>eucaryotes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79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3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893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1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75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412875" y="385445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 flipV="1">
            <a:off x="1417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2941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44275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5989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 flipV="1">
            <a:off x="7513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268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792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783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40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364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5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879475" y="2193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44060" name="Picture 28" descr="Curre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</p:spPr>
        </p:pic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7760322" y="6494058"/>
            <a:ext cx="1181734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i="0"/>
              <a:t>Bongers, 1990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2971800" y="1752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3048000" y="21939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057400" y="152400"/>
            <a:ext cx="557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Estructurales</a:t>
            </a:r>
            <a:endParaRPr lang="en-US" sz="2400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006475" y="1768475"/>
            <a:ext cx="144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 smtClean="0"/>
              <a:t>enriquecimiento</a:t>
            </a:r>
            <a:endParaRPr lang="es-ES" sz="1400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219950" y="1768475"/>
            <a:ext cx="1080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estabilidad</a:t>
            </a:r>
            <a:endParaRPr lang="en-US" sz="1400" i="0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55675" y="1492250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oportunismo</a:t>
            </a:r>
            <a:endParaRPr lang="en-US" sz="1400" i="0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127875" y="149225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0" dirty="0" err="1" smtClean="0"/>
              <a:t>estructura</a:t>
            </a:r>
            <a:endParaRPr lang="en-US" sz="1400" i="0" dirty="0"/>
          </a:p>
        </p:txBody>
      </p:sp>
      <p:sp>
        <p:nvSpPr>
          <p:cNvPr id="35" name="Rectangle 24"/>
          <p:cNvSpPr txBox="1">
            <a:spLocks noChangeArrowheads="1"/>
          </p:cNvSpPr>
          <p:nvPr/>
        </p:nvSpPr>
        <p:spPr bwMode="auto">
          <a:xfrm>
            <a:off x="304800" y="914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colonizadores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(cp)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905000" y="300335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1397000"/>
          <a:ext cx="8534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838201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Bongers cp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Trophic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Role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Bacteriovoros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Micofagos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Omnivoros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Depredadores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075" y="4724400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Gremios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</a:t>
            </a:r>
            <a:r>
              <a:rPr lang="es-ES" dirty="0" smtClean="0"/>
              <a:t>son la combinación de los hábitos de alimentación</a:t>
            </a:r>
            <a:br>
              <a:rPr lang="es-ES" dirty="0" smtClean="0"/>
            </a:br>
            <a:r>
              <a:rPr lang="es-ES" dirty="0" smtClean="0"/>
              <a:t>y las características de su ciclo de vida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err="1" smtClean="0"/>
              <a:t>omnivoros</a:t>
            </a:r>
            <a:r>
              <a:rPr lang="es-ES" dirty="0" smtClean="0"/>
              <a:t> son depredadores generalistas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 noChangeAspect="1"/>
          </p:cNvGrpSpPr>
          <p:nvPr/>
        </p:nvGrpSpPr>
        <p:grpSpPr bwMode="auto">
          <a:xfrm>
            <a:off x="274638" y="859029"/>
            <a:ext cx="8335964" cy="5904373"/>
            <a:chOff x="173" y="239"/>
            <a:chExt cx="5251" cy="4252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88" y="669"/>
              <a:ext cx="1824" cy="272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Rhabditidae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Panagrolaimidae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Cuerpos </a:t>
              </a:r>
              <a:r>
                <a:rPr lang="es-ES" dirty="0" err="1" smtClean="0"/>
                <a:t>peq</a:t>
              </a:r>
              <a:r>
                <a:rPr lang="es-ES" dirty="0" smtClean="0"/>
                <a:t>. a medianos</a:t>
              </a:r>
              <a:br>
                <a:rPr lang="es-ES" dirty="0" smtClean="0"/>
              </a:br>
              <a:r>
                <a:rPr lang="es-ES" dirty="0" smtClean="0"/>
                <a:t>Alta fecundidad</a:t>
              </a:r>
              <a:br>
                <a:rPr lang="es-ES" dirty="0" smtClean="0"/>
              </a:br>
              <a:r>
                <a:rPr lang="es-ES" dirty="0" smtClean="0"/>
                <a:t>Huevos pequeños</a:t>
              </a:r>
              <a:br>
                <a:rPr lang="es-ES" dirty="0" smtClean="0"/>
              </a:br>
              <a:r>
                <a:rPr lang="es-ES" dirty="0" err="1" smtClean="0"/>
                <a:t>Dauer</a:t>
              </a:r>
              <a:r>
                <a:rPr lang="es-ES" dirty="0" smtClean="0"/>
                <a:t> larva</a:t>
              </a:r>
              <a:br>
                <a:rPr lang="es-ES" dirty="0" smtClean="0"/>
              </a:br>
              <a:r>
                <a:rPr lang="es-ES" dirty="0" smtClean="0"/>
                <a:t>Amplia amplitud </a:t>
              </a:r>
              <a:r>
                <a:rPr lang="es-ES" dirty="0" err="1" smtClean="0"/>
                <a:t>ecologico</a:t>
              </a:r>
              <a:r>
                <a:rPr lang="es-ES" dirty="0" smtClean="0"/>
                <a:t/>
              </a:r>
              <a:br>
                <a:rPr lang="es-ES" dirty="0" smtClean="0"/>
              </a:br>
              <a:r>
                <a:rPr lang="es-ES" dirty="0" smtClean="0"/>
                <a:t>Oportunistas</a:t>
              </a:r>
              <a:br>
                <a:rPr lang="es-ES" dirty="0" smtClean="0"/>
              </a:br>
              <a:r>
                <a:rPr lang="es-ES" dirty="0" smtClean="0"/>
                <a:t>Condiciones perturbado</a:t>
              </a:r>
              <a:endParaRPr lang="es-ES" dirty="0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653" y="666"/>
              <a:ext cx="1771" cy="25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Aporcelaimidae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Nygolaimidae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largo</a:t>
              </a:r>
              <a:br>
                <a:rPr lang="es-ES" dirty="0" smtClean="0"/>
              </a:br>
              <a:r>
                <a:rPr lang="es-ES" dirty="0" smtClean="0"/>
                <a:t>Cuerpos grandes</a:t>
              </a:r>
              <a:br>
                <a:rPr lang="es-ES" dirty="0" smtClean="0"/>
              </a:br>
              <a:r>
                <a:rPr lang="es-ES" dirty="0" smtClean="0"/>
                <a:t>Baja fecundidad</a:t>
              </a:r>
              <a:br>
                <a:rPr lang="es-ES" dirty="0" smtClean="0"/>
              </a:br>
              <a:r>
                <a:rPr lang="es-ES" dirty="0" smtClean="0"/>
                <a:t>Huevos grandes</a:t>
              </a:r>
              <a:br>
                <a:rPr lang="es-ES" dirty="0" smtClean="0"/>
              </a:br>
              <a:r>
                <a:rPr lang="es-ES" dirty="0" smtClean="0"/>
                <a:t>El estrés intolerantes</a:t>
              </a:r>
              <a:br>
                <a:rPr lang="es-ES" dirty="0" smtClean="0"/>
              </a:br>
              <a:r>
                <a:rPr lang="es-ES" dirty="0" smtClean="0"/>
                <a:t>Estrecha amplitud</a:t>
              </a:r>
              <a:br>
                <a:rPr lang="es-ES" dirty="0" smtClean="0"/>
              </a:br>
              <a:r>
                <a:rPr lang="es-ES" dirty="0" smtClean="0"/>
                <a:t>Condiciones inalteradas</a:t>
              </a:r>
              <a:endParaRPr lang="es-E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8" y="1020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616" y="1464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156" y="1032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73" y="239"/>
              <a:ext cx="215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Enriquecimiento</a:t>
              </a:r>
              <a:endParaRPr lang="es-ES" dirty="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569" y="275"/>
              <a:ext cx="177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Estructura</a:t>
              </a:r>
              <a:endParaRPr lang="en-US" b="1" dirty="0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877" y="2164"/>
              <a:ext cx="1771" cy="23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C0128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Cephalobidae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Aphelenchidae</a:t>
              </a:r>
              <a:r>
                <a:rPr lang="en-US" sz="2400" i="1" dirty="0"/>
                <a:t>, 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 mediano</a:t>
              </a:r>
            </a:p>
            <a:p>
              <a:r>
                <a:rPr lang="es-ES" dirty="0" smtClean="0"/>
                <a:t>Tolerantes al estrés Adaptaciones por 	alimentación </a:t>
              </a:r>
              <a:br>
                <a:rPr lang="es-ES" dirty="0" smtClean="0"/>
              </a:br>
              <a:r>
                <a:rPr lang="es-ES" dirty="0" smtClean="0"/>
                <a:t>Presente en todos suelos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V="1">
              <a:off x="2784" y="600"/>
              <a:ext cx="1656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09" y="2003"/>
              <a:ext cx="93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/>
                <a:t>Fauna Basal</a:t>
              </a:r>
              <a:endParaRPr lang="en-US" dirty="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1116" y="564"/>
              <a:ext cx="1668" cy="1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1981200" y="5105400"/>
            <a:ext cx="5029200" cy="1676400"/>
            <a:chOff x="1536" y="3408"/>
            <a:chExt cx="2832" cy="1056"/>
          </a:xfrm>
        </p:grpSpPr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 rot="5400000">
              <a:off x="1390" y="3746"/>
              <a:ext cx="864" cy="5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3408"/>
              <a:ext cx="86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7772400" y="2438400"/>
            <a:ext cx="1371600" cy="2206625"/>
            <a:chOff x="5136" y="1358"/>
            <a:chExt cx="1044" cy="1552"/>
          </a:xfrm>
        </p:grpSpPr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5136" y="2141"/>
              <a:ext cx="1044" cy="7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0" name="Picture 19" descr="Dorylaim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1358"/>
              <a:ext cx="104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20" descr="cruzne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209800"/>
            <a:ext cx="1371600" cy="882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981200" y="152400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528887" cy="279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44925"/>
            <a:ext cx="2254250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2371725" cy="332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967037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3048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124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Acrobeloides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447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9251" y="3660259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6346" y="3505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bacteriovoros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514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micofagos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0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574992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00885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0962" y="3200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oportunistas generales</a:t>
            </a:r>
            <a:endParaRPr lang="es-E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05200" y="2819400"/>
            <a:ext cx="1219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933700" y="28575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43200" y="3505200"/>
            <a:ext cx="609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705600" y="23622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086600" y="2971800"/>
            <a:ext cx="685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nematode.unl.edu/dipla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37665"/>
          <a:stretch/>
        </p:blipFill>
        <p:spPr bwMode="auto">
          <a:xfrm rot="9420000">
            <a:off x="3300760" y="3783944"/>
            <a:ext cx="204170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Triangle 25"/>
          <p:cNvSpPr/>
          <p:nvPr/>
        </p:nvSpPr>
        <p:spPr>
          <a:xfrm rot="20668294" flipV="1">
            <a:off x="3237905" y="4299060"/>
            <a:ext cx="1042670" cy="18643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25099" y="45424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62905" y="648304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lide1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r>
              <a:rPr lang="en-US" dirty="0" smtClean="0"/>
              <a:t> – </a:t>
            </a:r>
            <a:r>
              <a:rPr lang="en-US" dirty="0" err="1" smtClean="0"/>
              <a:t>bacteriófagos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5873214"/>
            <a:ext cx="11801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Rhabditiidae</a:t>
            </a:r>
            <a:endParaRPr lang="en-US" sz="1400" dirty="0"/>
          </a:p>
        </p:txBody>
      </p:sp>
      <p:pic>
        <p:nvPicPr>
          <p:cNvPr id="5" name="Picture 20" descr="cruzn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91645" y="3342463"/>
            <a:ext cx="3978630" cy="25603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lide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6522903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Panagrolaimus</a:t>
            </a:r>
            <a:r>
              <a:rPr lang="en-US" sz="1600" dirty="0" smtClean="0"/>
              <a:t> – </a:t>
            </a:r>
            <a:r>
              <a:rPr lang="en-US" sz="1600" dirty="0" err="1" smtClean="0"/>
              <a:t>bacteriófago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cp1 – </a:t>
            </a:r>
            <a:r>
              <a:rPr lang="es-ES" sz="1600" dirty="0" smtClean="0"/>
              <a:t>enriquecimiento oportunista</a:t>
            </a:r>
            <a:endParaRPr lang="es-E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0155" y="3048000"/>
            <a:ext cx="15279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Panagrolaimidae</a:t>
            </a:r>
            <a:endParaRPr lang="en-US" sz="1400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34640"/>
            <a:ext cx="3348873" cy="4023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37232" y="3309610"/>
            <a:ext cx="1289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Cephalobidae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172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Acrobeloides</a:t>
            </a:r>
            <a:r>
              <a:rPr lang="en-US" sz="1600" dirty="0" smtClean="0"/>
              <a:t> – </a:t>
            </a:r>
            <a:r>
              <a:rPr lang="en-US" sz="1600" dirty="0" err="1" smtClean="0"/>
              <a:t>bacteriófago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cp2 – </a:t>
            </a:r>
            <a:r>
              <a:rPr lang="es-ES" sz="1600" dirty="0" smtClean="0"/>
              <a:t>oportunista general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geningenur.nl/upload_mm/a/8/7/dec9fe95-6cd2-4e1e-b728-39550c066aae_nematode%20Metateratocephaluscrassidens_303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9075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597" y="0"/>
            <a:ext cx="26613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Metateratocephalus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crassidens</a:t>
            </a:r>
            <a:endParaRPr lang="en-US" sz="1400" i="1" dirty="0" smtClean="0"/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  <p:pic>
        <p:nvPicPr>
          <p:cNvPr id="7172" name="Picture 4" descr="Monhystera sp./Picture: Hanny van Me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7" y="326254"/>
            <a:ext cx="2514593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0547" y="-11758"/>
            <a:ext cx="17830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Monhystera</a:t>
            </a:r>
            <a:r>
              <a:rPr lang="en-US" sz="1400" i="1" dirty="0" smtClean="0"/>
              <a:t> </a:t>
            </a:r>
            <a:r>
              <a:rPr lang="en-US" sz="1400" dirty="0" smtClean="0"/>
              <a:t>sp.</a:t>
            </a:r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345571" y="2076324"/>
            <a:ext cx="154657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Plectida</a:t>
            </a:r>
            <a:endParaRPr lang="en-US" sz="1400" dirty="0" smtClean="0"/>
          </a:p>
          <a:p>
            <a:r>
              <a:rPr lang="en-US" sz="1400" dirty="0" err="1" smtClean="0"/>
              <a:t>Teratocephalidae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948190"/>
            <a:ext cx="13580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Monhysterida</a:t>
            </a:r>
            <a:endParaRPr lang="en-US" sz="1400" dirty="0" smtClean="0"/>
          </a:p>
          <a:p>
            <a:r>
              <a:rPr lang="en-US" sz="1400" dirty="0" err="1" smtClean="0"/>
              <a:t>Monhysteridae</a:t>
            </a:r>
            <a:endParaRPr lang="en-US" sz="1400" dirty="0"/>
          </a:p>
        </p:txBody>
      </p:sp>
      <p:pic>
        <p:nvPicPr>
          <p:cNvPr id="8" name="Picture 2" descr="Acrobeles /Picture: Hanny van Me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3" y="3025066"/>
            <a:ext cx="3931920" cy="29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ageningenur.nl/upload_mm/b/0/9/bc10f9f3-c56a-4698-b892-5d040a82afbb_nematode%20Theristris_Acrobeles1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68" y="3025066"/>
            <a:ext cx="3238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5257800"/>
            <a:ext cx="12891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Rhabditida</a:t>
            </a:r>
            <a:endParaRPr lang="en-US" sz="1400" dirty="0" smtClean="0"/>
          </a:p>
          <a:p>
            <a:r>
              <a:rPr lang="en-US" sz="1400" dirty="0" err="1" smtClean="0"/>
              <a:t>Cephalobidae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00" y="3124200"/>
            <a:ext cx="12698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Acrobeles</a:t>
            </a:r>
            <a:r>
              <a:rPr lang="en-US" sz="1400" i="1" dirty="0" smtClean="0"/>
              <a:t> </a:t>
            </a:r>
            <a:r>
              <a:rPr lang="en-US" sz="1400" dirty="0" smtClean="0"/>
              <a:t>sp.</a:t>
            </a:r>
          </a:p>
        </p:txBody>
      </p:sp>
    </p:spTree>
    <p:extLst>
      <p:ext uri="{BB962C8B-B14F-4D97-AF65-F5344CB8AC3E}">
        <p14:creationId xmlns:p14="http://schemas.microsoft.com/office/powerpoint/2010/main" val="7832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32749"/>
              </p:ext>
            </p:extLst>
          </p:nvPr>
        </p:nvGraphicFramePr>
        <p:xfrm>
          <a:off x="762000" y="228601"/>
          <a:ext cx="7535391" cy="650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777"/>
                <a:gridCol w="4657291"/>
                <a:gridCol w="1891323"/>
              </a:tblGrid>
              <a:tr h="4225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err="1" smtClean="0">
                          <a:solidFill>
                            <a:srgbClr val="7030A0"/>
                          </a:solidFill>
                          <a:effectLst/>
                        </a:rPr>
                        <a:t>Dia</a:t>
                      </a:r>
                      <a:r>
                        <a:rPr lang="es-ES_tradnl" sz="1200" dirty="0" smtClean="0">
                          <a:solidFill>
                            <a:srgbClr val="7030A0"/>
                          </a:solidFill>
                          <a:effectLst/>
                        </a:rPr>
                        <a:t> 3: Jueves 16 de julio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04" marR="53704" marT="74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7030A0"/>
                          </a:solidFill>
                          <a:effectLst/>
                        </a:rPr>
                        <a:t>Hora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Tema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Responsable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671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8 a 9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Recapitulación del día anterior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Gabriela Soto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Ignacio Cid del Prado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Howard Ferris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1266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9 a 10.30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  <a:effectLst/>
                        </a:rPr>
                        <a:t>Bacteriovoros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 y </a:t>
                      </a: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  <a:effectLst/>
                        </a:rPr>
                        <a:t>micofagos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7030A0"/>
                          </a:solidFill>
                          <a:effectLst/>
                        </a:rPr>
                        <a:t>Howard Ferris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892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10.30 a 12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7030A0"/>
                          </a:solidFill>
                          <a:effectLst/>
                        </a:rPr>
                        <a:t>Laboratorio: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 dirty="0">
                          <a:solidFill>
                            <a:srgbClr val="7030A0"/>
                          </a:solidFill>
                          <a:effectLst/>
                        </a:rPr>
                        <a:t>Muestreo de nematodos de diferentes ecosistemas 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solidFill>
                            <a:srgbClr val="7030A0"/>
                          </a:solidFill>
                          <a:effectLst/>
                        </a:rPr>
                        <a:t>Extracción e identificación a nivel de </a:t>
                      </a:r>
                      <a:r>
                        <a:rPr lang="es-MX" sz="1200" dirty="0" smtClean="0">
                          <a:solidFill>
                            <a:srgbClr val="7030A0"/>
                          </a:solidFill>
                          <a:effectLst/>
                        </a:rPr>
                        <a:t>familia </a:t>
                      </a:r>
                      <a:r>
                        <a:rPr lang="es-MX" sz="1200" smtClean="0">
                          <a:solidFill>
                            <a:srgbClr val="7030A0"/>
                          </a:solidFill>
                          <a:effectLst/>
                        </a:rPr>
                        <a:t>o genero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 Ignacio Cid del Prado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 Alejandro Esquivel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Howard Ferris</a:t>
                      </a: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4225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12 a 1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Almuerzo*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845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1 a 2.30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dirty="0" smtClean="0">
                          <a:solidFill>
                            <a:srgbClr val="7030A0"/>
                          </a:solidFill>
                          <a:effectLst/>
                        </a:rPr>
                        <a:t>Depredadores</a:t>
                      </a:r>
                      <a:endParaRPr lang="en-US" sz="1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rgbClr val="7030A0"/>
                          </a:solidFill>
                          <a:effectLst/>
                        </a:rPr>
                        <a:t>Howard Ferris </a:t>
                      </a:r>
                      <a:endParaRPr lang="en-US" sz="1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892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2.30 a 5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7030A0"/>
                          </a:solidFill>
                          <a:effectLst/>
                        </a:rPr>
                        <a:t>Laboratorio: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>
                          <a:solidFill>
                            <a:srgbClr val="7030A0"/>
                          </a:solidFill>
                          <a:effectLst/>
                        </a:rPr>
                        <a:t>Muestreo de nematodos de diferentes ecosistemas 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>
                          <a:solidFill>
                            <a:srgbClr val="7030A0"/>
                          </a:solidFill>
                          <a:effectLst/>
                        </a:rPr>
                        <a:t>Extracción y identificación a nivel de familia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Ignacio Cid del Prado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 Alejandro Esquivel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solidFill>
                            <a:srgbClr val="7030A0"/>
                          </a:solidFill>
                          <a:effectLst/>
                        </a:rPr>
                        <a:t>Howard Ferris</a:t>
                      </a: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  <a:tr h="671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solidFill>
                            <a:srgbClr val="7030A0"/>
                          </a:solidFill>
                          <a:effectLst/>
                        </a:rPr>
                        <a:t>6:30 a 8</a:t>
                      </a:r>
                      <a:endParaRPr lang="en-US" sz="120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>
                          <a:solidFill>
                            <a:srgbClr val="7030A0"/>
                          </a:solidFill>
                          <a:effectLst/>
                        </a:rPr>
                        <a:t>Seminario y </a:t>
                      </a:r>
                      <a:r>
                        <a:rPr lang="es-ES_tradnl" sz="1200" kern="1200" dirty="0" err="1">
                          <a:solidFill>
                            <a:srgbClr val="7030A0"/>
                          </a:solidFill>
                          <a:effectLst/>
                        </a:rPr>
                        <a:t>Discussion</a:t>
                      </a:r>
                      <a:r>
                        <a:rPr lang="es-ES_tradnl" sz="1200" kern="1200" dirty="0">
                          <a:solidFill>
                            <a:srgbClr val="7030A0"/>
                          </a:solidFill>
                          <a:effectLst/>
                        </a:rPr>
                        <a:t>: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7030A0"/>
                          </a:solidFill>
                          <a:effectLst/>
                        </a:rPr>
                        <a:t>Biología, Ecología y Gestión Sustentable de los Nematodos de Tomate y Legumbres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7030A0"/>
                          </a:solidFill>
                          <a:effectLst/>
                        </a:rPr>
                        <a:t>Ignacio Cid del Prado 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4" marR="53704" marT="74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1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pnemweb.ucdavis.edu/nemaplex/images/digest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00125"/>
            <a:ext cx="2667000" cy="3200400"/>
          </a:xfrm>
          <a:prstGeom prst="rect">
            <a:avLst/>
          </a:prstGeom>
          <a:noFill/>
        </p:spPr>
      </p:pic>
      <p:pic>
        <p:nvPicPr>
          <p:cNvPr id="12292" name="Picture 4" descr="http://plpnemweb.ucdavis.edu/nemaplex/images/digest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2857500" cy="3209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Cephalobidae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191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endParaRPr lang="en-US" dirty="0"/>
          </a:p>
        </p:txBody>
      </p:sp>
      <p:pic>
        <p:nvPicPr>
          <p:cNvPr id="12294" name="Picture 6" descr="http://plpnemweb.ucdavis.edu/nemaplex/images/Acrobeles_files/img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304800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9524" t="28190" r="70952" b="5524"/>
          <a:stretch>
            <a:fillRect/>
          </a:stretch>
        </p:blipFill>
        <p:spPr bwMode="auto">
          <a:xfrm>
            <a:off x="7467600" y="152400"/>
            <a:ext cx="152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143000" y="48006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990600" y="4038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72100" y="40767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81000"/>
            <a:ext cx="735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Bacteriófagos</a:t>
            </a:r>
            <a:r>
              <a:rPr lang="es-ES" dirty="0" smtClean="0"/>
              <a:t>: ejemplos de los estomas e ornamentación de la cabeza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pnemweb.ucdavis.edu/nemaplex/images/digest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2858643"/>
          </a:xfrm>
          <a:prstGeom prst="rect">
            <a:avLst/>
          </a:prstGeom>
          <a:noFill/>
        </p:spPr>
      </p:pic>
      <p:pic>
        <p:nvPicPr>
          <p:cNvPr id="34820" name="Picture 4" descr="http://plpnemweb.ucdavis.edu/nemaplex/images/postcor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486400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667000" y="2590800"/>
            <a:ext cx="1066800" cy="609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http://plpnemweb.ucdavis.edu/nemaplex/images/Car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683866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9906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ejemplos de los esófagos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410200" y="24384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Fungivoros</a:t>
            </a:r>
            <a:r>
              <a:rPr lang="es-ES" dirty="0" smtClean="0"/>
              <a:t>: ejemplos de los estiletes y esófagos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7" descr="aphelenc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3005138" cy="1782763"/>
          </a:xfrm>
          <a:prstGeom prst="rect">
            <a:avLst/>
          </a:prstGeom>
          <a:noFill/>
        </p:spPr>
      </p:pic>
      <p:sp>
        <p:nvSpPr>
          <p:cNvPr id="35842" name="AutoShape 2" descr="data:image/jpg;base64,/9j/4AAQSkZJRgABAQAAAQABAAD/2wBDAAkGBwgHBgkIBwgKCgkLDRYPDQwMDRsUFRAWIB0iIiAdHx8kKDQsJCYxJx8fLT0tMTU3Ojo6Iys/RD84QzQ5Ojf/2wBDAQoKCg0MDRoPDxo3JR8lNzc3Nzc3Nzc3Nzc3Nzc3Nzc3Nzc3Nzc3Nzc3Nzc3Nzc3Nzc3Nzc3Nzc3Nzc3Nzc3Nzf/wAARCADMAPcDASIAAhEBAxEB/8QAGwABAAIDAQEAAAAAAAAAAAAAAAMEAQIFBgf/xAA2EAACAgIAAwcDAwMDBAMAAAABAgADBBEFEiETIjFBUWFxBhQyI4GRM0KhFVJiJENEU3KCkv/EABgBAQEBAQEAAAAAAAAAAAAAAAABAgME/8QAIxEBAQACAgIDAAIDAAAAAAAAAAECERIhA0ETMVEicRQyYf/aAAwDAQACEQMRAD8A+4xETIREQEREBERAREQEREBERAREQEREBERAREQEREBETEDMTEdIGYiY3AzExuIGYiICIiAiIgIiICIiAiIgIiICIiAiI3ARNGsRRtmA+TK9vEcWoEvcg17yXKQ0txONd9R4FXTtOY+wlG76ux1P6dTN8zN8mK6enmCwE8VkfWNvUV1IvuTKN31RmODu4L7KJL5PyGn0LnHrI7MmmsbexV+TPmV/Hcp/+/afiVWzcq7XdsbfmSY55fh0+l3cc4fV+WQp+JRu+qsJN9mHf4E8EqZtn41AfMmXh/EbemwJLck3Hqrfq/8A9eP/APoyld9W5R/EVJ/mcWvgdzt+tcwlhPp9Q3fYsI1fdTknq+q8qrKW2y9XUb2nkekTNfA8cD8NmIks9pt9EiInVoiIgIiICIiAiIgYmZq1iqNswA9zKGVxnBxgee9SR5L1i2QdGYJ1PJZv1nVWSMev92nAzPqjOymIrZ9HyWYuc9Lp9Gty6Kh+paq/JnNyvqTh+PvdnMfafPdcTzG6lxv1lqn6eyLhu609feZ51nlHoMv62qXYoqB9yZxsn6vzb9hWKj0USWn6cxqwOd+vnLicOwaR1AMn+3s5fkefs4ln5B6G0/vNBVxG3qQR8z1dFWNTtlQEHw9oSwcx2o1JJO+jeTzNXC8x/wA31DcJvL8psM9WLBrYTpNDZSW3rrG5r6Ttw6vp0leZyTv3lqvgFagbAnUa7Q7zECYGVTsDnl30aVl4XjoACg/iTLj446BR/Em56iNqdjUiF1QbWxEu4sxjJprG9D+JlW5QAq+Empau0H1Eit5FOiZOU0aaspc7VT8zc7VQdbMxTXpW7+hFD8wYNvQ8DJfJpQOCdE6MSBKS1pYvtYlyy76qV7SIid1IiIGJmJwPqH6hr4avZUjtLz4AeUW6HcexUG2YAShk8bwMffaZC7HkDueIZuLcUYvlXtVWf7QdTT7Wig6G3b1nO503Hp8j6rp6jHqdvczn3/UWWRsFagf3M5S0u/UDlWXKuDC3TWMSDMbt9nJSyuKZGS2u0ssJ9D0lcYGflH8Sqmenp4fj4qLoAsPHpJWO/wAYkibyrz9H09UoDXuWM6WPgYtKDkrBMtMjH5Mx2TLoS7TTAbl/GsLNSrM2wT8CTCpiPA9JhSEP5AS39XSMVb8YC1J0sHT1MkbIx1YczbPtNLGrtG1Qke8zubVkrW6E1d4+00+2d172xuRG2zH/AKQGjJlZ7k2bCp9BFyiJsbGK7DHp7mSdnjKxAK79dzlZHaBgi2MQfGb3UFKOav8AfZjq3Q632C21nbKf3lU8HQ9eU/zOTWmQ67R3DexkRt4zUdB2ZfKT+UnS6j0K8IZqGFe1by3K44XZ+LL3h5mcytuOlDcl+gPIzT/XOM0t+snaAegjWX3Kan66zYttJJI8fISJ6SDzWE7+JTq+pxYw+6xXGvHQl+njnB73HPc1Z9GkmV+l1VW1nQfpwj3a0T0ncC4llPPU6WofNT1lS/HpI7ja95Z/JO/amDYq+WomLKLqjsadPmJLiPaRET0hExIczITFx3tcgBRuBQ47xNcKgqh3a3QCeVpqRXOTkHntbr18po+Sc7JfKvbSb7oklxNi91To+B1PNnndpWbEtylL7K1j0m+JhC0bVWYe8tYNZ7BkewBPOapnriv2dY5gD0IiY3LHcSS1OtSUdHT+ZseI46d0kLIbL7MnYRCPczmvw+26wkjc1MdL9OhZxGtvxYH0m1VzOOnnKZxK8WrmtKjUgpN2S3Q9nV/kxZrurt1Xya6+juN+0jXNZz+lWT7mT0VYNajnILepkrtVy/pABR6RLudCspvbqX5R6COxr3tiSfWTG0a0BNCd9SdRdiBqUB2B4SfmY1lFUAGaFywIUdIUt4k6HpJe+0ZSo672jM6Hrqbc6cvU9Zo3K0LGo7Ik9dmHUEcvXlMg5GSzYG+supdza2v+I40VlBQaRTJEaxjodJONsfDpI7CtW3Y61Gutita19AYqCw8xMpabUV61Gx4qZoeNbbSYhdB5y3iZvDrvyram0+R8JJYa2p2I93Ma0Xn9NTkW41RY15lHK58CBPTUUutjNWARvoZtk012ODkKux7Td16SxxeH4F+HWbcdyU8eUmdYWDJp5uUqf7pm3IppYLWQVPlMtlvVploBQ+OhJhl212pEvQwCFmU+RidBV7RdqmgYlslNV6aIidkak66zxn1dxQ2MMKknqe8Z6nit5x8KyxfEDpPnl6mx/uLW6k7Mxnlo+kmPjvkZNVSgmtOpAndsDMgrRFTprrORw6yyq0Wp6+EuZ9117A1odicessu0i5Vw8vWQ7k+wMt08NoVQbBrR85xn4hk41agA8xkacQy7WCuZnjn6pp6LKSoV93lVdeM5GTnJQrGs75fOR99zq5zr0Er5dVZG96RfI+c649TtYp0rlcTyO1uBFIPdX1nYWhaxy7G/TfhOTxDjJxcLssZV7RugA8pr9PrkXKxyWYlz0M53O5faf27QxE1tm6n0kLs2KCysGQddTZ676CVYkAeHvM24drYFrbHOR03E2KuBxZcvINbVlP8AaPWWLc5KkYFWJ+JRxcBq6sa5XHaBtNqdazGDOS57p8ZvG2Vdq1OfSayA3UzKZCb0zjU3bheO3VLdE+U0HDMXemsY/vLyn4m25soJ12oEyHrUf1QRI/scQHup19zNHwkJ/ID94uapjl49e+a1RK78bw69gc7n2EX4mLVVz8yM/wAzfFXDWpnvZF14dJnlTtqnGrWP/T4T9fNukw9+Xf1ehRLNPEeGoddqD8CWhxPBVSFRmHxM/wB0u3PqW9RsKB7akGTRda3QEHyInQu41ijouM5Mgs4syDnGKNe5kuomlfByOJYj8hYsv/ISzl5eRb+epAeL5LtzDGQKJPk3XX4va1VKQPy5R1EzMpvpd1Bz2a0U3rzEt0ZGSKSCm1+JSrycmrqlfNv/AIyzj5WewPLVrZ81ky5bTdbVZuTWdBCB7xNcinijnmVBE1xl7tWZV7aIiewUeL0m/CsQeYnz/Jr5bWpY/iZ9F4g5rw7WA2Qp6TwN1QtU3/3MZx8qV0eH1V9h4eE1qyEOSUsOlk3DXrNQUDvHxmL8JTbzKvvuYw42WVPTXiL089XZ6K+sk7EKQ3KD6GaWYXaVMFHUeEtUaNYWxT0k3ZelaDkZtnQ0JwuJ2C2p3rJIBI0PWdy/FHMHqJ16Tk2Yl2JkG6lQ9THbIZdXXLHs/pzeHYHPX212yxPgfKegwVCEVhQOvSRV5WBaxpcHHdvJug3LZxrFoPKQSPxdes8vWd1eqzJ32uZ4AessVHzLf26dkOfR5h6zyOZVlF0L87Edep6Tv4PEKGxFryQyuBOmOUxsdNwr4bX2hVT0J8AZXbnXMNIs3WnjF99r7Wjoh/u85Rx0rruYOzlm8Tudc/LJ9JuOxk1Kadp3fcTm2YgTTdsevvLalmAUuAPebCmkHvszD2Ek89ymjbnDFBOyzH95KmCpGwCfky5zKG5aqCR/yk1S3MNEpWPbxmeGdTtzm4dWFPcIMiOFXoqdAH1nXsx6vCwsx9dyrZTSp2qt/M38GV9rqqNXDK0OyygCWuzprHRgfabh08FqBMsAgqP0xH+N72mlVKqLUGtc3xORm47ixt2EAeAE9AjBX2UHxMcQxe0QZGOgLD8k9Zq+GydUsUcJFGMGsHelngD9lm5CnrUy7IMg7QMNBTv/AG6nQ4ZjBKbGsXvWDXxPNjjlvRj0gyC1jk0aA9ppZdeiCSL2eGWUNv5m2SrPVtGAJ9Z6885Lqq0q4mKqt3PoxKz49NtYS46YeYETEy8Xs29rERPSNbEDqVbwI1PD8YxnwLymiK2banynujKHGMFOIYFtLDqR3T6GZyxlg8nU3LcjIeXm8ZbW/smKNs7M5dYc4/ZueW+k6PvJ6msvtUWDlGupnm3xuqkunUTIrHVHGvOWMe+p2ILJ0nGUJVYU8txk45ZQ2Me8fSJb9U29A/2rqezYB/SU3rD7UaBE52Ji5KjmKksPeW3fmBDAq4naWYdxdxBk4aWoVsrVpVTtcJNUOwHmjHYl2s2q2iSRLNlNWR3W7reRms54/IWRQxMxiGNyc6HxGpaTFwsjTqxp348x6SvfhZGIdqA6HzE27KnNxHxb2NZYd1x5Gee48fSOpXwtTS6VXg7HQg7nMq4ewYiywEA+Q6ziJwnjnCrAMSxrK9/kj9CPcT0lYsrxVN3S0jrFxxvS9VPTXRUvKR19TAfewutCVOdiw3Bcjw6TrNY/Qsu+z4dYHQ83rKvOd+u5ubGA6iS5USlu9snpI3025Gbtn8dyWskozEaAEXKw21WsA+EkCdfHwlX7tW2V8N63JDmVoADsmTl7FlUB6zLWBB4/xKozO1BFQ1085AFtJPatoHwiZ+1TWZFKbZuh9pNVliyvdYOpzarQxavkDsPCW8Cy4B1enlAmc8qbVMom5gBsEHzlzKQvTWVPUCQ5uRSKDzcqt7SHFfIy8cJi1O58ObXQTG7lZWTNy0pVBy7b2iXsfhlOLq3PcWWn+30idNf8a09XERPSjBgjakQYgeR4nif9XYyjTb/mVkR9f4nrsjCrubmI03rOXlcNZCWrG5w8mF+0s25CdxwXQMPWTOy1Wh6fA9eWZfEL7GyjSq2PmUNsAOvqJwlyiOjVnEOAVI3N72D7ITxnOTIGiLlZT66kiZ69npCOb3nTHOXqtJK2sQ+B1vzEn7QMOo6zH3ahAWUHfpNi1baZDqWTH0N6n15kj0M3auiw/gEb/Ej5xy76GNnWwNidIMWV3p/TbY9pAbrN6sB/iWEuA8CRMm1WPeUERZBV+5GtFRMdqj/kpllgn+wFZhqK9bXYmL9iuHqXWukHbbO9iT14tTsVba785n7HlPLTcCPeL9iMKiptz1Bmllp5iV6rrqJN9kxfl7QdZuOFZCdTYvL5x0OcnJbVtRr2lcFu1OtMB6zrpwN97XICqfKbV/T1CPtspuvlMyzvY4r3q7FNhfibJn1VuqW7dR6TvLwXhqN3iWPu0rvTi41+qa05R5kTUmOW4OcMhTcLcHEtL/8AxM2bF41m2b5BQh8STOlZxxMdeVEVj7DWpr/qtlq8xZevkDMzUNIKOBY1B5su43P4lfLcvniNGLWK61VFHTp5TlXXW2WbDa35TW3E5l23ifWay4b7N6Wrb6LTzli8Stj34yHsl1zDxERzkHsoiJ6AiIgYMwRsaM2iBUuwq7fHpKF/B7t7pv17ETs6mZm4Y0ebs4ZnAaKV2D2Mp3cNt13sZ1Pqs9hMGYvinoeEtw7k/B2X2YSH7jLx9hl5h6ie/atG/JQfkStdw3EuHeqAPqOkzfF+DxtXF0K8lqlT7yxXxBdDs3GjOtl/TVT9aX17MJyb/pzIrJK1790MxZliJ68sDY5Q2zJWya+XfJoTiWYOXQSB2i/ImVtylHKxUiN2faO6mXQw0DomYa1AvRzOCcoKRzJ3h6Sf/UE1p0MctK6qZVbsEX8j6zXMezFIZ/A+k5i52OrAgEH1lt+L41tfI/X5Es8k/BYGVzablM2fMuK+epSrysQ+NutyVLsZtq1415S8sTabt7in6W+b5kS0ZtoJN4UefXrN+1pGjVcux7zVWTteftR79ZPkhtgXLjtyPYSfMkywuKcmtirggjyM0sqxrT3mXfrNabhiPqogj5i5SXeI5bcJuLNWzEAnxl2nCrxl5dsW10nQ+9VurKpMxVmpY5XswpEct9ip2DFeZQeYe0mpSyzXOjdJseIWCwoqAe8LmXOSv4j1jK7RGuBXVcbOxOzElsybFH9QxM2bXVeoiInrCIiAiIgJiZiAmJmIGNTMTEDMwREzA0Kg9GAI9xInwsaz8qUP7SeJOMHKu+n+H2nZq0fYyCz6ZxWHcd1ncjcXGUeas+lt/jeD8iVn+lLj+NlZ/aeuiZ+ODxTfSuWu+Xs2HzIn+ncxNk0b+DPdbiPjg+fPwbLX/wAa0fEiPD71/Km5f2n0bUco9Jm+KD5x9owHeNyn4MifHcHfbv8AuDPpRrQ+Kj+Jqcek+NafxM/EPmgS0N0yG/cTcC8HYyQDPojYeO3jRWf/AKyNuGYbeOPX/El8VK+fgZYbf3A/mbrbljYF6/zPdHg+AfHGT+JoeB8PP/jKPiPiR4kW5h/7qmJ7Q8A4d/6P8xJ8VXt1YiJ6QiIgIiICIiAiIgIiIGImYgYmYiAiYjUDMTGpmAiYmYCYiICIiAmYiAmJmICJiIGYiICIiAiIgIiICIiAiIgIiICIiAiIgIiICIiAiIgIiICIiAiIgYiZiB//2Q=="/>
          <p:cNvSpPr>
            <a:spLocks noChangeAspect="1" noChangeArrowheads="1"/>
          </p:cNvSpPr>
          <p:nvPr/>
        </p:nvSpPr>
        <p:spPr bwMode="auto">
          <a:xfrm>
            <a:off x="74613" y="-96043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iphtherophors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5400000">
            <a:off x="5882640" y="3947160"/>
            <a:ext cx="2450592" cy="2023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Aphelenchoides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248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  <p:pic>
        <p:nvPicPr>
          <p:cNvPr id="35844" name="Picture 4" descr="http://plpnemweb.ucdavis.edu/nemaplex/images/DSCN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557" y="0"/>
            <a:ext cx="3510443" cy="2286000"/>
          </a:xfrm>
          <a:prstGeom prst="rect">
            <a:avLst/>
          </a:prstGeom>
          <a:noFill/>
        </p:spPr>
      </p:pic>
      <p:pic>
        <p:nvPicPr>
          <p:cNvPr id="35846" name="Picture 6" descr="http://plpnemweb.ucdavis.edu/nemaplex/images/DSCN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286000" cy="9171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67400" y="25908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pic>
        <p:nvPicPr>
          <p:cNvPr id="35848" name="Picture 8" descr="F:\DailyWork-BackupFolder\Nemaplex-WE\WEBSHARE\WWWROOT\NEMAPLEX\General\Anatomy\tails.1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00200"/>
            <a:ext cx="6477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geningenur.nl/upload_mm/2/4/0/f15af102-d3ac-409b-be63-e7f61e97d75c_nematode%20Anomyctusxenures1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4023360" cy="30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81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Anomyctus</a:t>
            </a:r>
            <a:endParaRPr lang="en-US" i="1" dirty="0" smtClean="0"/>
          </a:p>
          <a:p>
            <a:r>
              <a:rPr lang="en-US" sz="1000" dirty="0" smtClean="0"/>
              <a:t>Photo: </a:t>
            </a:r>
            <a:r>
              <a:rPr lang="en-US" sz="1000" dirty="0" err="1" smtClean="0"/>
              <a:t>Hanny</a:t>
            </a:r>
            <a:r>
              <a:rPr lang="en-US" sz="1000" dirty="0" smtClean="0"/>
              <a:t> van </a:t>
            </a:r>
            <a:r>
              <a:rPr lang="en-US" sz="1000" dirty="0" err="1" smtClean="0"/>
              <a:t>Megen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791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6852"/>
          <a:stretch>
            <a:fillRect/>
          </a:stretch>
        </p:blipFill>
        <p:spPr bwMode="auto">
          <a:xfrm>
            <a:off x="3505200" y="0"/>
            <a:ext cx="5072063" cy="3429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827" y="2108200"/>
            <a:ext cx="3033203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Suplemento</a:t>
            </a:r>
            <a:r>
              <a:rPr lang="en-US" sz="2000" dirty="0" smtClean="0"/>
              <a:t> de C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Transformación</a:t>
            </a:r>
            <a:endParaRPr lang="en-US" sz="2000" dirty="0" smtClean="0"/>
          </a:p>
          <a:p>
            <a:pPr algn="ctr"/>
            <a:r>
              <a:rPr lang="en-US" sz="2000" dirty="0" smtClean="0"/>
              <a:t>del </a:t>
            </a:r>
            <a:r>
              <a:rPr lang="en-US" sz="2000" dirty="0" err="1" smtClean="0"/>
              <a:t>recurso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Estructura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comunidad</a:t>
            </a:r>
            <a:endParaRPr lang="en-US" sz="2000" dirty="0"/>
          </a:p>
          <a:p>
            <a:pPr algn="ctr"/>
            <a:r>
              <a:rPr lang="en-US" sz="2000" dirty="0" smtClean="0"/>
              <a:t>cambia</a:t>
            </a:r>
            <a:endParaRPr lang="en-US" sz="20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526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52600" y="4038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063" y="6500813"/>
            <a:ext cx="2432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Ferris and Matute (2003)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6850" y="304800"/>
            <a:ext cx="3044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/>
              <a:t>la transformación</a:t>
            </a:r>
          </a:p>
          <a:p>
            <a:r>
              <a:rPr lang="es-ES" dirty="0" smtClean="0"/>
              <a:t> de los recursos </a:t>
            </a:r>
          </a:p>
          <a:p>
            <a:r>
              <a:rPr lang="es-ES" dirty="0" smtClean="0"/>
              <a:t>y la sucesión de </a:t>
            </a:r>
            <a:r>
              <a:rPr lang="es-ES" smtClean="0"/>
              <a:t>nematodos</a:t>
            </a:r>
            <a:endParaRPr lang="es-E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r="50000" b="51305"/>
          <a:stretch>
            <a:fillRect/>
          </a:stretch>
        </p:blipFill>
        <p:spPr bwMode="auto">
          <a:xfrm>
            <a:off x="3581400" y="3470275"/>
            <a:ext cx="50292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523875"/>
            <a:ext cx="9140825" cy="5495925"/>
            <a:chOff x="0" y="533400"/>
            <a:chExt cx="9140825" cy="5495925"/>
          </a:xfrm>
        </p:grpSpPr>
        <p:pic>
          <p:nvPicPr>
            <p:cNvPr id="12292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6043" y="432922"/>
            <a:ext cx="674575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Funcional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1111250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759075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302125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303588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1038225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862263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1096963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801938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4162425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4160838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290763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971550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876"/>
            <a:chOff x="0" y="0"/>
            <a:chExt cx="9144000" cy="685887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pic>
          <p:nvPicPr>
            <p:cNvPr id="2" name="Picture 6" descr="lb-23-11"/>
            <p:cNvPicPr>
              <a:picLocks noChangeAspect="1" noChangeArrowheads="1"/>
            </p:cNvPicPr>
            <p:nvPr/>
          </p:nvPicPr>
          <p:blipFill>
            <a:blip r:embed="rId2" cstate="print">
              <a:lum bright="16000" contrast="-11000"/>
            </a:blip>
            <a:srcRect r="30299"/>
            <a:stretch>
              <a:fillRect/>
            </a:stretch>
          </p:blipFill>
          <p:spPr bwMode="auto">
            <a:xfrm>
              <a:off x="4572000" y="0"/>
              <a:ext cx="4572000" cy="685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lb-23-3-ok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11000"/>
            </a:blip>
            <a:srcRect l="29141"/>
            <a:stretch>
              <a:fillRect/>
            </a:stretch>
          </p:blipFill>
          <p:spPr bwMode="auto">
            <a:xfrm>
              <a:off x="0" y="0"/>
              <a:ext cx="46473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380999" y="2867561"/>
            <a:ext cx="75729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/>
              <a:t>Nematodos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se </a:t>
            </a:r>
            <a:r>
              <a:rPr lang="en-US" sz="4000" dirty="0" err="1" smtClean="0"/>
              <a:t>alimentan</a:t>
            </a:r>
            <a:r>
              <a:rPr lang="en-US" sz="4000" dirty="0" smtClean="0"/>
              <a:t> de</a:t>
            </a:r>
          </a:p>
          <a:p>
            <a:pPr algn="ctr"/>
            <a:r>
              <a:rPr lang="en-US" sz="4000" dirty="0" err="1" smtClean="0"/>
              <a:t>bacterias</a:t>
            </a:r>
            <a:r>
              <a:rPr lang="en-US" sz="4000" dirty="0" smtClean="0"/>
              <a:t> y </a:t>
            </a:r>
            <a:r>
              <a:rPr lang="en-US" sz="4000" dirty="0" err="1" smtClean="0"/>
              <a:t>hongos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s-ES" sz="4000" dirty="0" smtClean="0"/>
              <a:t>Características y ecología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:</a:t>
            </a:r>
          </a:p>
          <a:p>
            <a:pPr lvl="1"/>
            <a:r>
              <a:rPr lang="en-US" altLang="ja-JP" dirty="0" smtClean="0">
                <a:cs typeface="ＭＳ Ｐゴシック"/>
              </a:rPr>
              <a:t>	</a:t>
            </a:r>
            <a:r>
              <a:rPr lang="es-ES" dirty="0" smtClean="0"/>
              <a:t>Mineralizar las moléculas orgánicas</a:t>
            </a:r>
          </a:p>
          <a:p>
            <a:r>
              <a:rPr lang="es-ES" dirty="0" smtClean="0"/>
              <a:t>	Acelerar “</a:t>
            </a:r>
            <a:r>
              <a:rPr lang="es-ES" dirty="0" err="1" smtClean="0"/>
              <a:t>turnover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 smtClean="0"/>
              <a:t>	Redistribuir los organismos en el espacio</a:t>
            </a:r>
            <a:br>
              <a:rPr lang="es-ES" dirty="0" smtClean="0"/>
            </a:br>
            <a:r>
              <a:rPr lang="es-ES" dirty="0" smtClean="0"/>
              <a:t>	Aumentar la producción agrícola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dirty="0" smtClean="0"/>
              <a:t>Distribución de los organismos a nuevos recursos</a:t>
            </a:r>
            <a:endParaRPr lang="es-ES" sz="20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85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  bacteria </a:t>
            </a:r>
            <a:r>
              <a:rPr lang="en-US" dirty="0" smtClean="0">
                <a:solidFill>
                  <a:srgbClr val="0000CC"/>
                </a:solidFill>
              </a:rPr>
              <a:t>y </a:t>
            </a:r>
            <a:r>
              <a:rPr lang="en-US" dirty="0" err="1" smtClean="0">
                <a:solidFill>
                  <a:srgbClr val="0000CC"/>
                </a:solidFill>
              </a:rPr>
              <a:t>nematodos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bacteriovoros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2293" name="Picture 4" descr="lb-23-3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b-23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lb-23-19-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01738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430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6200" y="6451600"/>
            <a:ext cx="12763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Fu </a:t>
            </a:r>
            <a:r>
              <a:rPr lang="en-US" sz="1400" i="1"/>
              <a:t>et al</a:t>
            </a:r>
            <a:r>
              <a:rPr lang="en-US" sz="1400"/>
              <a:t>. 2005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248400" y="228600"/>
            <a:ext cx="2818400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ecología del comportamiento</a:t>
            </a:r>
            <a:endParaRPr lang="es-ES" sz="1600" dirty="0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9751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6718300" y="2786063"/>
            <a:ext cx="1484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071004"/>
            <a:ext cx="6324600" cy="3710796"/>
            <a:chOff x="1371600" y="3071004"/>
            <a:chExt cx="6324600" cy="3710796"/>
          </a:xfrm>
        </p:grpSpPr>
        <p:grpSp>
          <p:nvGrpSpPr>
            <p:cNvPr id="16" name="Group 15"/>
            <p:cNvGrpSpPr/>
            <p:nvPr/>
          </p:nvGrpSpPr>
          <p:grpSpPr>
            <a:xfrm>
              <a:off x="1371600" y="3071004"/>
              <a:ext cx="6324600" cy="3710796"/>
              <a:chOff x="1371600" y="2994804"/>
              <a:chExt cx="6324600" cy="3710796"/>
            </a:xfrm>
          </p:grpSpPr>
          <p:grpSp>
            <p:nvGrpSpPr>
              <p:cNvPr id="2" name="Group 14"/>
              <p:cNvGrpSpPr/>
              <p:nvPr/>
            </p:nvGrpSpPr>
            <p:grpSpPr>
              <a:xfrm>
                <a:off x="1371600" y="2994804"/>
                <a:ext cx="6324600" cy="3710796"/>
                <a:chOff x="1371600" y="2994804"/>
                <a:chExt cx="6324600" cy="3710796"/>
              </a:xfrm>
            </p:grpSpPr>
            <p:sp>
              <p:nvSpPr>
                <p:cNvPr id="1230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5900" y="2994804"/>
                  <a:ext cx="6096000" cy="2817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pic>
              <p:nvPicPr>
                <p:cNvPr id="12302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555"/>
                <a:stretch>
                  <a:fillRect/>
                </a:stretch>
              </p:blipFill>
              <p:spPr bwMode="auto">
                <a:xfrm>
                  <a:off x="1371600" y="3253596"/>
                  <a:ext cx="6324600" cy="3452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 useBgFill="1">
            <p:nvSpPr>
              <p:cNvPr id="15" name="TextBox 14"/>
              <p:cNvSpPr txBox="1"/>
              <p:nvPr/>
            </p:nvSpPr>
            <p:spPr>
              <a:xfrm>
                <a:off x="3276600" y="6019800"/>
                <a:ext cx="32766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Abundancia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Nematodos</a:t>
                </a:r>
                <a:endParaRPr lang="en-US" dirty="0"/>
              </a:p>
            </p:txBody>
          </p:sp>
        </p:grpSp>
        <p:sp useBgFill="1">
          <p:nvSpPr>
            <p:cNvPr id="17" name="TextBox 16"/>
            <p:cNvSpPr txBox="1"/>
            <p:nvPr/>
          </p:nvSpPr>
          <p:spPr>
            <a:xfrm rot="-5400000">
              <a:off x="641866" y="4311134"/>
              <a:ext cx="228600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Células</a:t>
              </a:r>
              <a:r>
                <a:rPr lang="en-US" dirty="0" smtClean="0"/>
                <a:t> </a:t>
              </a:r>
              <a:r>
                <a:rPr lang="en-US" dirty="0" err="1" smtClean="0"/>
                <a:t>Bacterianas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lpnemweb.ucdavis.edu/nemaplex/images/antag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51325"/>
            <a:ext cx="3962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5181600"/>
            <a:ext cx="1668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660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163" y="381000"/>
            <a:ext cx="9113837" cy="3255963"/>
            <a:chOff x="29771" y="228600"/>
            <a:chExt cx="9114229" cy="3255700"/>
          </a:xfrm>
        </p:grpSpPr>
        <p:pic>
          <p:nvPicPr>
            <p:cNvPr id="6" name="Picture 2" descr="http://plpnemweb.ucdavis.edu/nemaplex/images/antag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71" y="228600"/>
              <a:ext cx="4542229" cy="325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plpnemweb.ucdavis.edu/nemaplex/images/antago2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230150" y="-429550"/>
              <a:ext cx="32557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3733800" y="1143000"/>
            <a:ext cx="16764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524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3288" y="4652963"/>
            <a:ext cx="18145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438400" y="502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638800" y="4038600"/>
            <a:ext cx="3124200" cy="2514600"/>
            <a:chOff x="5638800" y="4038600"/>
            <a:chExt cx="3124200" cy="2514600"/>
          </a:xfrm>
        </p:grpSpPr>
        <p:sp>
          <p:nvSpPr>
            <p:cNvPr id="13" name="Oval 12"/>
            <p:cNvSpPr/>
            <p:nvPr/>
          </p:nvSpPr>
          <p:spPr bwMode="auto">
            <a:xfrm>
              <a:off x="5638800" y="40386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48600" y="52578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57150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780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/>
              <a:t>Distribución de los organismos a nuevos recursos y la regulación biológica</a:t>
            </a:r>
          </a:p>
          <a:p>
            <a:endParaRPr lang="es-E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971800"/>
            <a:ext cx="4876800" cy="64633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Los hongos capturan nematodos a través de</a:t>
            </a:r>
            <a:r>
              <a:rPr lang="en-US" dirty="0" smtClean="0"/>
              <a:t>:</a:t>
            </a:r>
          </a:p>
          <a:p>
            <a:r>
              <a:rPr lang="es-ES" dirty="0" smtClean="0"/>
              <a:t>1. trampas, redes y hifas adhesivas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0" y="3897868"/>
            <a:ext cx="4724400" cy="369332"/>
          </a:xfrm>
          <a:prstGeom prst="rect">
            <a:avLst/>
          </a:prstGeom>
          <a:solidFill>
            <a:srgbClr val="FFCC66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s-ES" dirty="0" smtClean="0"/>
              <a:t>esporas que se desprenden de las hifas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F52"/>
          <p:cNvPicPr>
            <a:picLocks noChangeAspect="1" noChangeArrowheads="1"/>
          </p:cNvPicPr>
          <p:nvPr/>
        </p:nvPicPr>
        <p:blipFill>
          <a:blip r:embed="rId3" cstate="print"/>
          <a:srcRect t="6247" b="3799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2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" sz="2400" dirty="0" smtClean="0"/>
              <a:t>La explotación de servicios de los ecosistemas: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El servicio N-mineralización de los nematodos bacteriófagos</a:t>
            </a:r>
            <a:endParaRPr lang="es-ES" sz="2000" dirty="0"/>
          </a:p>
        </p:txBody>
      </p:sp>
      <p:pic>
        <p:nvPicPr>
          <p:cNvPr id="13316" name="Picture 4" descr="cr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5900" y="2438400"/>
            <a:ext cx="5676900" cy="2743200"/>
            <a:chOff x="0" y="76200"/>
            <a:chExt cx="5676900" cy="27432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0" y="77787"/>
            <a:ext cx="5676900" cy="274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Chart" r:id="rId5" imgW="9753730" imgH="4629248" progId="MSGraph.Chart.8">
                    <p:embed followColorScheme="full"/>
                  </p:oleObj>
                </mc:Choice>
                <mc:Fallback>
                  <p:oleObj name="Chart" r:id="rId5" imgW="9753730" imgH="4629248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7787"/>
                          <a:ext cx="5676900" cy="27416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42658" y="76200"/>
              <a:ext cx="25811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Mineralization </a:t>
              </a:r>
              <a:r>
                <a:rPr lang="en-US" sz="1600" b="1" dirty="0" err="1" smtClean="0"/>
                <a:t>Nitrogéno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524000" y="914400"/>
            <a:ext cx="5830458" cy="5303520"/>
            <a:chOff x="3018" y="1859"/>
            <a:chExt cx="1931" cy="18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018" y="1859"/>
              <a:ext cx="1926" cy="1812"/>
              <a:chOff x="512" y="1060"/>
              <a:chExt cx="321" cy="249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512" y="1121"/>
                <a:ext cx="12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76" y="1251"/>
                <a:ext cx="64" cy="4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513" y="1122"/>
                <a:ext cx="63" cy="17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129" cy="1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6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768" y="1292"/>
                <a:ext cx="64" cy="1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705" y="1060"/>
                <a:ext cx="127" cy="128"/>
                <a:chOff x="705" y="1060"/>
                <a:chExt cx="127" cy="128"/>
              </a:xfrm>
            </p:grpSpPr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705" y="1093"/>
                  <a:ext cx="64" cy="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                </a:t>
                  </a:r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769" y="1150"/>
                  <a:ext cx="63" cy="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</a:t>
                  </a:r>
                </a:p>
              </p:txBody>
            </p:sp>
            <p:sp>
              <p:nvSpPr>
                <p:cNvPr id="16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735" y="1060"/>
                  <a:ext cx="0" cy="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0"/>
                <p:cNvSpPr>
                  <a:spLocks noChangeShapeType="1"/>
                </p:cNvSpPr>
                <p:nvPr/>
              </p:nvSpPr>
              <p:spPr bwMode="auto">
                <a:xfrm>
                  <a:off x="799" y="1162"/>
                  <a:ext cx="0" cy="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Line 21"/>
            <p:cNvSpPr>
              <a:spLocks noChangeShapeType="1"/>
            </p:cNvSpPr>
            <p:nvPr/>
          </p:nvSpPr>
          <p:spPr bwMode="auto">
            <a:xfrm flipV="1">
              <a:off x="4884" y="2843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412" y="2643"/>
              <a:ext cx="35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C:N = 4:1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594" y="3032"/>
              <a:ext cx="355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/>
                <a:t>C:N = 6:1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 rot="19755487">
            <a:off x="3979678" y="2683199"/>
            <a:ext cx="838200" cy="53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478742">
            <a:off x="4038600" y="4038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6172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6400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nematodo</a:t>
            </a:r>
            <a:r>
              <a:rPr lang="en-US" dirty="0" smtClean="0"/>
              <a:t> </a:t>
            </a:r>
            <a:r>
              <a:rPr lang="en-US" dirty="0" err="1" smtClean="0"/>
              <a:t>bacteriovoro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33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35222" y="3276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955</Words>
  <Application>Microsoft Office PowerPoint</Application>
  <PresentationFormat>On-screen Show (4:3)</PresentationFormat>
  <Paragraphs>350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Howard Ferris</cp:lastModifiedBy>
  <cp:revision>121</cp:revision>
  <dcterms:created xsi:type="dcterms:W3CDTF">2004-10-06T00:58:24Z</dcterms:created>
  <dcterms:modified xsi:type="dcterms:W3CDTF">2015-06-24T20:39:04Z</dcterms:modified>
</cp:coreProperties>
</file>