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8" r:id="rId2"/>
    <p:sldId id="436" r:id="rId3"/>
    <p:sldId id="438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56" r:id="rId22"/>
    <p:sldId id="457" r:id="rId23"/>
    <p:sldId id="458" r:id="rId24"/>
    <p:sldId id="459" r:id="rId25"/>
    <p:sldId id="461" r:id="rId26"/>
    <p:sldId id="463" r:id="rId27"/>
    <p:sldId id="464" r:id="rId28"/>
    <p:sldId id="465" r:id="rId29"/>
    <p:sldId id="466" r:id="rId30"/>
    <p:sldId id="467" r:id="rId31"/>
    <p:sldId id="468" r:id="rId32"/>
    <p:sldId id="470" r:id="rId33"/>
    <p:sldId id="474" r:id="rId34"/>
    <p:sldId id="36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E7BF"/>
    <a:srgbClr val="FFFF66"/>
    <a:srgbClr val="B2F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11D4A-95C9-40B3-872E-041E0FDB8A9F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9A67-4457-4C38-9ED5-8FDEC61A2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3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lpnemweb.ucdavis.edu/nemaplex/Ecology/foodwebs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lpnemweb.ucdavis.edu/nemaplex/Mangmnt/Biologic.ht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100" smtClean="0"/>
              <a:t>30 min talk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Interactions: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affect other organisms, other organisms affect nematodes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feed on plants – plants provide food for nematodes.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feed on bacteria, nematodes farm bacteria – in soil, insects, 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bacteria feed nematodes, bacteria kill nematodes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feed on fungi and are fed upon by fungi.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feed on protozoa and microarthropods, tardigrades, mites, 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collembola and are fed upon</a:t>
            </a:r>
          </a:p>
          <a:p>
            <a:pPr>
              <a:lnSpc>
                <a:spcPct val="80000"/>
              </a:lnSpc>
            </a:pPr>
            <a:endParaRPr lang="en-US" sz="1100" smtClean="0"/>
          </a:p>
          <a:p>
            <a:pPr>
              <a:lnSpc>
                <a:spcPct val="80000"/>
              </a:lnSpc>
            </a:pPr>
            <a:r>
              <a:rPr lang="en-US" sz="1100" smtClean="0"/>
              <a:t>What are the ecosystem effects (effects on functions)?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Enrichment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Movement of and to resources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Nutrient and carbon cycling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Nutrient and carbon movement and sequestration</a:t>
            </a:r>
          </a:p>
          <a:p>
            <a:pPr>
              <a:lnSpc>
                <a:spcPct val="80000"/>
              </a:lnSpc>
            </a:pPr>
            <a:endParaRPr lang="en-US" sz="1100" smtClean="0"/>
          </a:p>
          <a:p>
            <a:pPr>
              <a:lnSpc>
                <a:spcPct val="80000"/>
              </a:lnSpc>
            </a:pPr>
            <a:r>
              <a:rPr lang="en-US" sz="1100" smtClean="0"/>
              <a:t>Effects on services?</a:t>
            </a:r>
          </a:p>
          <a:p>
            <a:pPr>
              <a:lnSpc>
                <a:spcPct val="80000"/>
              </a:lnSpc>
            </a:pPr>
            <a:endParaRPr lang="en-US" sz="1100" smtClean="0"/>
          </a:p>
          <a:p>
            <a:pPr>
              <a:lnSpc>
                <a:spcPct val="80000"/>
              </a:lnSpc>
            </a:pPr>
            <a:r>
              <a:rPr lang="en-US" sz="1100" smtClean="0"/>
              <a:t>Antagonists of nematodes occur in many groups of organisms that are components of the </a:t>
            </a:r>
            <a:r>
              <a:rPr lang="en-US" sz="1100" smtClean="0">
                <a:hlinkClick r:id="rId3" action="ppaction://hlinkfile"/>
              </a:rPr>
              <a:t>soil food web</a:t>
            </a:r>
            <a:r>
              <a:rPr lang="en-US" sz="1100" smtClean="0"/>
              <a:t>.  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The interactions of many soil organisms results in biological buffering or regulation of the nematode population through the mechanisms of </a:t>
            </a:r>
            <a:r>
              <a:rPr lang="en-US" sz="1100" i="1" smtClean="0">
                <a:hlinkClick r:id="rId4" action="ppaction://hlinkfile"/>
              </a:rPr>
              <a:t>Exploitation</a:t>
            </a:r>
            <a:r>
              <a:rPr lang="en-US" sz="1100" smtClean="0"/>
              <a:t>, </a:t>
            </a:r>
            <a:r>
              <a:rPr lang="en-US" sz="1100" i="1" smtClean="0">
                <a:hlinkClick r:id="rId4" action="ppaction://hlinkfile"/>
              </a:rPr>
              <a:t>Competition</a:t>
            </a:r>
            <a:r>
              <a:rPr lang="en-US" sz="1100" smtClean="0"/>
              <a:t>, and </a:t>
            </a:r>
            <a:r>
              <a:rPr lang="en-US" sz="1100" i="1" smtClean="0">
                <a:hlinkClick r:id="rId4" action="ppaction://hlinkfile"/>
              </a:rPr>
              <a:t>Antibiosis</a:t>
            </a:r>
            <a:endParaRPr lang="en-US" sz="1100" smtClean="0"/>
          </a:p>
          <a:p>
            <a:pPr>
              <a:lnSpc>
                <a:spcPct val="80000"/>
              </a:lnSpc>
            </a:pPr>
            <a:endParaRPr lang="en-US" sz="1100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335B75-5787-4119-985E-1A843CBD11AC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9A67-4457-4C38-9ED5-8FDEC61A230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25DC7-CA3E-469F-A247-519B3E7F4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BE3D6-8C65-4CA4-A731-48C20C92E9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8D540-3E32-40FA-BE4F-BE167D54EA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E335A-98AF-4BEB-AD5F-867F48B2A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89BB7-FD40-4509-A1A8-44D525F19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673B5-9637-4E2D-B7D2-CD1131DD9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36274-6CE9-4F03-AFAC-D30D72BD6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E1333-E1AC-4146-90B6-128598F36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12932-4840-43DE-8FA7-020D734A6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8ADB-0ED2-4891-89BD-4C3ED19A74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C07B8-B9CA-48C6-99CF-76FC6B82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44D2FF-93D2-4DE4-81E6-2D8FD92954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apsjournals.apsnet.org/action/doSearch?Contrib=Xue%2C+B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lickr.com/photos/32443304@N07/4980328462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Group.jpg"/>
          <p:cNvPicPr>
            <a:picLocks noChangeAspect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 txBox="1">
            <a:spLocks/>
          </p:cNvSpPr>
          <p:nvPr/>
        </p:nvSpPr>
        <p:spPr bwMode="auto">
          <a:xfrm>
            <a:off x="0" y="114300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2100" y="109734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kern="0" dirty="0">
                <a:solidFill>
                  <a:schemeClr val="tx2"/>
                </a:solidFill>
              </a:rPr>
              <a:t>Identificación de los Nematodos</a:t>
            </a:r>
            <a:br>
              <a:rPr lang="es-ES" sz="3200" kern="0" dirty="0">
                <a:solidFill>
                  <a:schemeClr val="tx2"/>
                </a:solidFill>
              </a:rPr>
            </a:br>
            <a:r>
              <a:rPr lang="es-ES" sz="3200" kern="0" dirty="0">
                <a:solidFill>
                  <a:schemeClr val="tx2"/>
                </a:solidFill>
              </a:rPr>
              <a:t>y</a:t>
            </a:r>
            <a:br>
              <a:rPr lang="es-ES" sz="3200" kern="0" dirty="0">
                <a:solidFill>
                  <a:schemeClr val="tx2"/>
                </a:solidFill>
              </a:rPr>
            </a:br>
            <a:r>
              <a:rPr lang="es-ES" sz="3200" kern="0" dirty="0">
                <a:solidFill>
                  <a:schemeClr val="tx2"/>
                </a:solidFill>
              </a:rPr>
              <a:t>Ecología del Suelo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79929" y="3123396"/>
            <a:ext cx="4184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Clase</a:t>
            </a:r>
            <a:r>
              <a:rPr lang="en-US" sz="2800" dirty="0" smtClean="0"/>
              <a:t> 5</a:t>
            </a:r>
          </a:p>
          <a:p>
            <a:pPr algn="ctr"/>
            <a:r>
              <a:rPr lang="en-US" sz="2800" dirty="0" err="1" smtClean="0"/>
              <a:t>Nematodos</a:t>
            </a:r>
            <a:r>
              <a:rPr lang="en-US" sz="2800" dirty="0" smtClean="0"/>
              <a:t> </a:t>
            </a:r>
            <a:r>
              <a:rPr lang="en-US" sz="2800" dirty="0" err="1" smtClean="0"/>
              <a:t>Fitoparasitos</a:t>
            </a:r>
            <a:endParaRPr lang="en-US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33400" y="4895671"/>
            <a:ext cx="2738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Howard Ferris</a:t>
            </a:r>
          </a:p>
          <a:p>
            <a:r>
              <a:rPr lang="en-US" sz="2400" dirty="0" smtClean="0"/>
              <a:t>Gabriela Soto</a:t>
            </a:r>
          </a:p>
          <a:p>
            <a:r>
              <a:rPr lang="en-US" sz="2400" dirty="0"/>
              <a:t>Alejandro </a:t>
            </a:r>
            <a:r>
              <a:rPr lang="en-US" sz="2400" dirty="0" smtClean="0"/>
              <a:t>Esquivel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lide4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762500" cy="68627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25146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hembra</a:t>
            </a:r>
            <a:r>
              <a:rPr lang="en-US" dirty="0" smtClean="0"/>
              <a:t> </a:t>
            </a:r>
            <a:r>
              <a:rPr lang="en-US" dirty="0" err="1" smtClean="0"/>
              <a:t>globosa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3048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hembra</a:t>
            </a:r>
            <a:r>
              <a:rPr lang="en-US" dirty="0" smtClean="0"/>
              <a:t> </a:t>
            </a:r>
            <a:r>
              <a:rPr lang="en-US" dirty="0" err="1" smtClean="0"/>
              <a:t>vermiforme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lide6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04800"/>
            <a:ext cx="9140825" cy="61166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1142998" y="533400"/>
            <a:ext cx="647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etapas del desarrollo de los juveniles de </a:t>
            </a:r>
            <a:r>
              <a:rPr lang="es-ES" i="1" dirty="0" err="1" smtClean="0"/>
              <a:t>Meloidogyne</a:t>
            </a:r>
            <a:r>
              <a:rPr lang="es-ES" dirty="0" smtClean="0"/>
              <a:t> </a:t>
            </a:r>
            <a:r>
              <a:rPr lang="es-ES" dirty="0" err="1" smtClean="0"/>
              <a:t>spp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22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lide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0825" cy="63785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95600" y="304800"/>
            <a:ext cx="610136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dirty="0" smtClean="0"/>
              <a:t>La hembra de </a:t>
            </a:r>
            <a:r>
              <a:rPr lang="es-ES" i="1" dirty="0" err="1" smtClean="0"/>
              <a:t>Meloidogyne</a:t>
            </a:r>
            <a:r>
              <a:rPr lang="es-ES" dirty="0" smtClean="0"/>
              <a:t> </a:t>
            </a:r>
            <a:r>
              <a:rPr lang="es-ES" dirty="0" err="1" smtClean="0"/>
              <a:t>spp</a:t>
            </a:r>
            <a:r>
              <a:rPr lang="es-ES" dirty="0" smtClean="0"/>
              <a:t>. en relación con un alfiler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Slide6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1143000"/>
            <a:ext cx="9140825" cy="45132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95600" y="381000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estilete de tipo </a:t>
            </a:r>
            <a:r>
              <a:rPr lang="es-ES" dirty="0" err="1" smtClean="0"/>
              <a:t>estomato</a:t>
            </a:r>
            <a:r>
              <a:rPr lang="es-ES" dirty="0" smtClean="0"/>
              <a:t>-estilete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17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lide6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5575" y="0"/>
            <a:ext cx="4543425" cy="68611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3048000"/>
            <a:ext cx="242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/>
              <a:t>músculos proyectores</a:t>
            </a:r>
          </a:p>
          <a:p>
            <a:pPr algn="ctr"/>
            <a:r>
              <a:rPr lang="es-ES" dirty="0" smtClean="0"/>
              <a:t>del estilete</a:t>
            </a:r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1295400" y="419100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epidermis</a:t>
            </a:r>
            <a:endParaRPr lang="es-ES" dirty="0"/>
          </a:p>
        </p:txBody>
      </p:sp>
      <p:sp>
        <p:nvSpPr>
          <p:cNvPr id="5" name="Rectangle 4"/>
          <p:cNvSpPr/>
          <p:nvPr/>
        </p:nvSpPr>
        <p:spPr>
          <a:xfrm>
            <a:off x="1447800" y="22860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cutícula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5410200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canal esofágico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38400" y="5638800"/>
            <a:ext cx="2514600" cy="3048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62200" y="4419600"/>
            <a:ext cx="1219200" cy="3048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67000" y="3276600"/>
            <a:ext cx="1905000" cy="762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</p:cNvCxnSpPr>
          <p:nvPr/>
        </p:nvCxnSpPr>
        <p:spPr>
          <a:xfrm>
            <a:off x="2427555" y="2470666"/>
            <a:ext cx="1382445" cy="19633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561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Slide6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762000"/>
            <a:ext cx="9140825" cy="51149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67000" y="1143000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Muda del nematodo y cono estilete</a:t>
            </a:r>
          </a:p>
        </p:txBody>
      </p:sp>
    </p:spTree>
    <p:extLst>
      <p:ext uri="{BB962C8B-B14F-4D97-AF65-F5344CB8AC3E}">
        <p14:creationId xmlns:p14="http://schemas.microsoft.com/office/powerpoint/2010/main" val="16842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de_2"/>
          <p:cNvPicPr>
            <a:picLocks noChangeAspect="1" noChangeArrowheads="1"/>
          </p:cNvPicPr>
          <p:nvPr/>
        </p:nvPicPr>
        <p:blipFill>
          <a:blip r:embed="rId2" cstate="print"/>
          <a:srcRect l="-23" r="885" b="893"/>
          <a:stretch>
            <a:fillRect/>
          </a:stretch>
        </p:blipFill>
        <p:spPr bwMode="auto">
          <a:xfrm>
            <a:off x="2947988" y="0"/>
            <a:ext cx="6196012" cy="6858000"/>
          </a:xfrm>
          <a:prstGeom prst="rect">
            <a:avLst/>
          </a:prstGeom>
          <a:noFill/>
        </p:spPr>
      </p:pic>
      <p:pic>
        <p:nvPicPr>
          <p:cNvPr id="11267" name="Picture 3" descr="SLIDE1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51238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4600" y="304800"/>
            <a:ext cx="4275529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s-ES" i="1" dirty="0" err="1" smtClean="0"/>
              <a:t>Criconemoides</a:t>
            </a:r>
            <a:r>
              <a:rPr lang="es-ES" dirty="0" smtClean="0"/>
              <a:t> - ectoparásito migratorio</a:t>
            </a:r>
          </a:p>
          <a:p>
            <a:pPr algn="ctr"/>
            <a:r>
              <a:rPr lang="es-ES" dirty="0" smtClean="0"/>
              <a:t>“nematodo anillado”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SLIDE6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763"/>
            <a:ext cx="4516438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http://plpnemweb.ucdavis.edu/nemaplex/images/esophagu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057400"/>
            <a:ext cx="12096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191000" y="3352800"/>
            <a:ext cx="2438400" cy="15240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9906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estilete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2667000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metacorpus</a:t>
            </a:r>
            <a:r>
              <a:rPr lang="en-US" dirty="0" smtClean="0"/>
              <a:t> o</a:t>
            </a:r>
          </a:p>
          <a:p>
            <a:r>
              <a:rPr lang="en-US" dirty="0" err="1" smtClean="0"/>
              <a:t>bolbo</a:t>
            </a:r>
            <a:r>
              <a:rPr lang="en-US" dirty="0" smtClean="0"/>
              <a:t> </a:t>
            </a:r>
            <a:r>
              <a:rPr lang="en-US" dirty="0" err="1" smtClean="0"/>
              <a:t>mediano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5486400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postcorpus</a:t>
            </a:r>
            <a:r>
              <a:rPr lang="es-ES" dirty="0" smtClean="0"/>
              <a:t> o</a:t>
            </a:r>
          </a:p>
          <a:p>
            <a:r>
              <a:rPr lang="es-ES" dirty="0" smtClean="0"/>
              <a:t>glándulas esofágicas</a:t>
            </a:r>
            <a:endParaRPr lang="es-E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46482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istmo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19050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procorpus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38200" y="762000"/>
            <a:ext cx="2133600" cy="457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143000" y="2057400"/>
            <a:ext cx="1981200" cy="76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524000" y="2971800"/>
            <a:ext cx="1676400" cy="2286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</p:cNvCxnSpPr>
          <p:nvPr/>
        </p:nvCxnSpPr>
        <p:spPr>
          <a:xfrm flipV="1">
            <a:off x="812299" y="4495800"/>
            <a:ext cx="2845301" cy="33706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86000" y="5867400"/>
            <a:ext cx="1828800" cy="457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72200" y="457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Esófago </a:t>
            </a:r>
            <a:r>
              <a:rPr lang="en-US" dirty="0" smtClean="0"/>
              <a:t>de </a:t>
            </a:r>
            <a:r>
              <a:rPr lang="en-US" dirty="0" err="1" smtClean="0"/>
              <a:t>Tylenchida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Slide629"/>
          <p:cNvPicPr>
            <a:picLocks noChangeAspect="1" noChangeArrowheads="1"/>
          </p:cNvPicPr>
          <p:nvPr/>
        </p:nvPicPr>
        <p:blipFill>
          <a:blip r:embed="rId2" cstate="print"/>
          <a:srcRect t="23012" b="10660"/>
          <a:stretch>
            <a:fillRect/>
          </a:stretch>
        </p:blipFill>
        <p:spPr bwMode="auto">
          <a:xfrm>
            <a:off x="3175" y="1676400"/>
            <a:ext cx="9140825" cy="3733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990600"/>
            <a:ext cx="41601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Odonto-estilete</a:t>
            </a:r>
            <a:r>
              <a:rPr lang="en-US" dirty="0" smtClean="0"/>
              <a:t> </a:t>
            </a:r>
            <a:r>
              <a:rPr lang="en-US" dirty="0" err="1" smtClean="0"/>
              <a:t>curva</a:t>
            </a:r>
            <a:r>
              <a:rPr lang="en-US" dirty="0" smtClean="0"/>
              <a:t> de </a:t>
            </a:r>
            <a:r>
              <a:rPr lang="en-US" dirty="0" err="1" smtClean="0"/>
              <a:t>Trichodoridae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343400" y="1219200"/>
            <a:ext cx="480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2800" dirty="0" smtClean="0"/>
              <a:t>ectoparásitos migratorios de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 smtClean="0"/>
              <a:t>vid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 smtClean="0"/>
              <a:t>almendro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dirty="0" err="1" smtClean="0"/>
              <a:t>albaricoquero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dirty="0" err="1" smtClean="0"/>
              <a:t>melocotónero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dirty="0" err="1" smtClean="0"/>
              <a:t>ciruelo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dirty="0" err="1" smtClean="0"/>
              <a:t>nogal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dirty="0" err="1" smtClean="0"/>
              <a:t>cerezo</a:t>
            </a:r>
            <a:endParaRPr lang="en-US" sz="2800" dirty="0" smtClean="0"/>
          </a:p>
          <a:p>
            <a:r>
              <a:rPr lang="en-US" sz="2800" dirty="0" smtClean="0"/>
              <a:t>   y </a:t>
            </a:r>
            <a:r>
              <a:rPr lang="en-US" sz="2800" dirty="0" err="1" smtClean="0"/>
              <a:t>muchas</a:t>
            </a:r>
            <a:r>
              <a:rPr lang="en-US" sz="2800" dirty="0" smtClean="0"/>
              <a:t> </a:t>
            </a:r>
            <a:r>
              <a:rPr lang="en-US" sz="2800" dirty="0" err="1" smtClean="0"/>
              <a:t>mas</a:t>
            </a:r>
            <a:r>
              <a:rPr lang="en-US" sz="2800" dirty="0" smtClean="0"/>
              <a:t> </a:t>
            </a:r>
            <a:r>
              <a:rPr lang="en-US" sz="2800" dirty="0" err="1" smtClean="0"/>
              <a:t>plantas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Virus vector en </a:t>
            </a:r>
            <a:r>
              <a:rPr lang="en-US" sz="2800" i="1" dirty="0" err="1" smtClean="0"/>
              <a:t>Prunus</a:t>
            </a:r>
            <a:r>
              <a:rPr lang="en-US" sz="2800" dirty="0" smtClean="0"/>
              <a:t> spp.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52400" y="6246813"/>
            <a:ext cx="191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Dagger nematodes</a:t>
            </a:r>
            <a:endParaRPr lang="en-US" i="1"/>
          </a:p>
        </p:txBody>
      </p:sp>
      <p:pic>
        <p:nvPicPr>
          <p:cNvPr id="15366" name="Picture 6" descr="xamer"/>
          <p:cNvPicPr>
            <a:picLocks noChangeAspect="1" noChangeArrowheads="1"/>
          </p:cNvPicPr>
          <p:nvPr/>
        </p:nvPicPr>
        <p:blipFill>
          <a:blip r:embed="rId2" cstate="print"/>
          <a:srcRect l="983"/>
          <a:stretch>
            <a:fillRect/>
          </a:stretch>
        </p:blipFill>
        <p:spPr bwMode="auto">
          <a:xfrm>
            <a:off x="228600" y="0"/>
            <a:ext cx="4127500" cy="6248400"/>
          </a:xfrm>
          <a:prstGeom prst="rect">
            <a:avLst/>
          </a:prstGeom>
          <a:noFill/>
        </p:spPr>
      </p:pic>
      <p:pic>
        <p:nvPicPr>
          <p:cNvPr id="5" name="Picture 4" descr="Xiphspear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2007" t="14671" b="11972"/>
          <a:stretch>
            <a:fillRect/>
          </a:stretch>
        </p:blipFill>
        <p:spPr>
          <a:xfrm>
            <a:off x="3514344" y="1371600"/>
            <a:ext cx="5401056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6600" y="15240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lanza de tipo </a:t>
            </a:r>
            <a:r>
              <a:rPr lang="es-ES" dirty="0" err="1" smtClean="0"/>
              <a:t>odonto</a:t>
            </a:r>
            <a:r>
              <a:rPr lang="es-ES" dirty="0" smtClean="0"/>
              <a:t>-estilete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12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/>
          <p:nvPr/>
        </p:nvGrpSpPr>
        <p:grpSpPr>
          <a:xfrm>
            <a:off x="0" y="533400"/>
            <a:ext cx="9140825" cy="5495925"/>
            <a:chOff x="0" y="533400"/>
            <a:chExt cx="9140825" cy="5495925"/>
          </a:xfrm>
        </p:grpSpPr>
        <p:pic>
          <p:nvPicPr>
            <p:cNvPr id="10" name="Picture 4" descr="Slide163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33400"/>
              <a:ext cx="9140825" cy="549592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09600" y="685800"/>
              <a:ext cx="792480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Los </a:t>
              </a:r>
              <a:r>
                <a:rPr lang="en-US" sz="3600" dirty="0" err="1" smtClean="0"/>
                <a:t>Nematodos</a:t>
              </a:r>
              <a:r>
                <a:rPr lang="en-US" sz="3600" dirty="0" smtClean="0"/>
                <a:t>                                                                                     </a:t>
              </a:r>
              <a:endParaRPr lang="en-US" sz="3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5010" y="2438400"/>
              <a:ext cx="249299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parásitos de animales</a:t>
              </a:r>
              <a:endParaRPr lang="es-E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48400" y="2514600"/>
              <a:ext cx="224933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parásitos de plantas</a:t>
              </a:r>
              <a:endParaRPr lang="es-E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00400" y="4724400"/>
              <a:ext cx="100540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marinos</a:t>
              </a:r>
              <a:endParaRPr lang="es-E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43400" y="1600200"/>
              <a:ext cx="226215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       de vida libre      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77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895600"/>
            <a:ext cx="541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ejemplos de los daños causados ​​por los nematodos parásitos de plantas</a:t>
            </a:r>
          </a:p>
          <a:p>
            <a:pPr algn="ctr"/>
            <a:endParaRPr lang="es-ES" sz="2400" dirty="0" smtClean="0"/>
          </a:p>
          <a:p>
            <a:pPr algn="ctr"/>
            <a:r>
              <a:rPr lang="es-ES" sz="2400" dirty="0" smtClean="0"/>
              <a:t>Los </a:t>
            </a:r>
            <a:r>
              <a:rPr lang="es-ES" sz="2400" dirty="0" err="1" smtClean="0"/>
              <a:t>disservicios</a:t>
            </a:r>
            <a:r>
              <a:rPr lang="es-ES" sz="2400" dirty="0" smtClean="0"/>
              <a:t> ecológicos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040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1028" descr="#929"/>
          <p:cNvPicPr>
            <a:picLocks noChangeAspect="1" noChangeArrowheads="1"/>
          </p:cNvPicPr>
          <p:nvPr/>
        </p:nvPicPr>
        <p:blipFill>
          <a:blip r:embed="rId2" cstate="print"/>
          <a:srcRect l="4442" t="4445" r="2771" b="2698"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</p:spPr>
      </p:pic>
      <p:pic>
        <p:nvPicPr>
          <p:cNvPr id="36869" name="Picture 102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862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0" y="381000"/>
            <a:ext cx="446789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s-ES" i="1" dirty="0" err="1" smtClean="0"/>
              <a:t>Pratylenchus</a:t>
            </a:r>
            <a:r>
              <a:rPr lang="es-ES" dirty="0" smtClean="0"/>
              <a:t> - un endoparásito migratorio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4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#9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24800" cy="6858000"/>
          </a:xfrm>
          <a:prstGeom prst="rect">
            <a:avLst/>
          </a:prstGeom>
          <a:noFill/>
        </p:spPr>
      </p:pic>
      <p:pic>
        <p:nvPicPr>
          <p:cNvPr id="46084" name="Picture 4" descr="#683"/>
          <p:cNvPicPr>
            <a:picLocks noChangeAspect="1" noChangeArrowheads="1"/>
          </p:cNvPicPr>
          <p:nvPr/>
        </p:nvPicPr>
        <p:blipFill>
          <a:blip r:embed="rId3" cstate="print"/>
          <a:srcRect b="13846"/>
          <a:stretch>
            <a:fillRect/>
          </a:stretch>
        </p:blipFill>
        <p:spPr bwMode="auto">
          <a:xfrm>
            <a:off x="0" y="3729038"/>
            <a:ext cx="3200400" cy="3128962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865813" y="0"/>
            <a:ext cx="3278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46086" name="Picture 6" descr="#18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5600" y="304800"/>
            <a:ext cx="389080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s-ES" i="1" dirty="0" err="1" smtClean="0"/>
              <a:t>Xiphinema</a:t>
            </a:r>
            <a:r>
              <a:rPr lang="es-ES" dirty="0" smtClean="0"/>
              <a:t> - ectoparásito migratorio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#8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" y="0"/>
            <a:ext cx="4308960" cy="2926080"/>
          </a:xfrm>
          <a:prstGeom prst="rect">
            <a:avLst/>
          </a:prstGeom>
          <a:noFill/>
        </p:spPr>
      </p:pic>
      <p:pic>
        <p:nvPicPr>
          <p:cNvPr id="3" name="Picture 5" descr="#6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86000"/>
            <a:ext cx="6233050" cy="45720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2" name="Picture 1" descr="Some Meloidogyne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914400" y="3048000"/>
                <a:ext cx="44037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s-ES" i="1" dirty="0" err="1" smtClean="0"/>
                  <a:t>Meloidogyne</a:t>
                </a:r>
                <a:r>
                  <a:rPr lang="es-ES" dirty="0" smtClean="0"/>
                  <a:t> - endoparásitos sedentarios</a:t>
                </a:r>
                <a:endParaRPr lang="es-E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914400" y="2438400"/>
              <a:ext cx="14670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- </a:t>
              </a:r>
              <a:r>
                <a:rPr lang="en-US" dirty="0" err="1" smtClean="0"/>
                <a:t>melón</a:t>
              </a:r>
              <a:r>
                <a:rPr lang="en-US" dirty="0" smtClean="0"/>
                <a:t>    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2526268"/>
              <a:ext cx="30059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- </a:t>
              </a:r>
              <a:r>
                <a:rPr lang="en-US" dirty="0" err="1" smtClean="0"/>
                <a:t>remolacha</a:t>
              </a:r>
              <a:r>
                <a:rPr lang="en-US" dirty="0" smtClean="0"/>
                <a:t> </a:t>
              </a:r>
              <a:r>
                <a:rPr lang="en-US" dirty="0" err="1" smtClean="0"/>
                <a:t>azucarera</a:t>
              </a:r>
              <a:r>
                <a:rPr lang="en-US" dirty="0" smtClean="0"/>
                <a:t>   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4202668"/>
              <a:ext cx="16594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- </a:t>
              </a:r>
              <a:r>
                <a:rPr lang="en-US" dirty="0" err="1" smtClean="0"/>
                <a:t>algodón</a:t>
              </a:r>
              <a:r>
                <a:rPr lang="en-US" dirty="0" smtClean="0"/>
                <a:t>   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0" y="3886200"/>
              <a:ext cx="2377574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- soya</a:t>
              </a:r>
            </a:p>
            <a:p>
              <a:r>
                <a:rPr lang="en-US" dirty="0" smtClean="0"/>
                <a:t>(</a:t>
              </a:r>
              <a:r>
                <a:rPr lang="en-US" dirty="0" err="1" smtClean="0"/>
                <a:t>isquierda</a:t>
              </a:r>
              <a:r>
                <a:rPr lang="en-US" dirty="0" smtClean="0"/>
                <a:t> </a:t>
              </a:r>
              <a:r>
                <a:rPr lang="en-US" dirty="0" err="1" smtClean="0"/>
                <a:t>resistente</a:t>
              </a:r>
              <a:endParaRPr lang="en-US" dirty="0" smtClean="0"/>
            </a:p>
            <a:p>
              <a:r>
                <a:rPr lang="en-US" dirty="0" smtClean="0"/>
                <a:t> </a:t>
              </a:r>
              <a:r>
                <a:rPr lang="en-US" dirty="0" err="1" smtClean="0"/>
                <a:t>derecha</a:t>
              </a:r>
              <a:r>
                <a:rPr lang="en-US" dirty="0" smtClean="0"/>
                <a:t> susceptible)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010400" y="5334000"/>
            <a:ext cx="13901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- </a:t>
            </a:r>
            <a:r>
              <a:rPr lang="en-US" dirty="0" err="1" smtClean="0"/>
              <a:t>lechuga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Nacobbuscamp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43" r="1852"/>
          <a:stretch>
            <a:fillRect/>
          </a:stretch>
        </p:blipFill>
        <p:spPr bwMode="auto">
          <a:xfrm>
            <a:off x="0" y="0"/>
            <a:ext cx="9144000" cy="685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320" y="0"/>
            <a:ext cx="9144000" cy="6858000"/>
          </a:xfrm>
          <a:solidFill>
            <a:srgbClr val="FFC000">
              <a:alpha val="35000"/>
            </a:srgbClr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ln>
                  <a:solidFill>
                    <a:srgbClr val="FFFF00"/>
                  </a:solidFill>
                </a:ln>
              </a:rPr>
              <a:t/>
            </a:r>
            <a:br>
              <a:rPr lang="es-ES" sz="4000" dirty="0" smtClean="0">
                <a:ln>
                  <a:solidFill>
                    <a:srgbClr val="FFFF00"/>
                  </a:solidFill>
                </a:ln>
              </a:rPr>
            </a:br>
            <a:r>
              <a:rPr lang="es-ES" sz="4000" b="1" dirty="0" smtClean="0">
                <a:ln>
                  <a:solidFill>
                    <a:srgbClr val="FFFF00"/>
                  </a:solidFill>
                </a:ln>
              </a:rPr>
              <a:t>El parasitismo exitoso por nematodos parásitos de plantas</a:t>
            </a: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smtClean="0">
                <a:ln>
                  <a:solidFill>
                    <a:srgbClr val="FFFF00"/>
                  </a:solidFill>
                </a:ln>
              </a:rPr>
              <a:t>Supresión de las defensas de plantas por nematodos</a:t>
            </a: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/>
              <a:t/>
            </a:r>
            <a:br>
              <a:rPr lang="es-ES" sz="4000" b="1" dirty="0"/>
            </a:br>
            <a:endParaRPr lang="es-ES" sz="4000" b="1" dirty="0" smtClean="0">
              <a:ln>
                <a:solidFill>
                  <a:srgbClr val="FFFF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988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61060" y="1676400"/>
            <a:ext cx="8610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u="sng" dirty="0">
                <a:latin typeface="Arial" pitchFamily="34" charset="0"/>
                <a:cs typeface="Arial" pitchFamily="34" charset="0"/>
              </a:rPr>
              <a:t>Patógenos </a:t>
            </a:r>
            <a:r>
              <a:rPr lang="es-ES" u="sng" dirty="0" err="1" smtClean="0">
                <a:latin typeface="Arial" pitchFamily="34" charset="0"/>
                <a:cs typeface="Arial" pitchFamily="34" charset="0"/>
              </a:rPr>
              <a:t>Biotróficos</a:t>
            </a:r>
            <a:endParaRPr lang="es-ES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>Los patógenos que sólo pueden alimentarse de plantas vivas y deben mantener el huésped y sus células vivas se denominan patógenos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biotróficos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> Nematodos sedentarios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ecto</a:t>
            </a:r>
            <a:r>
              <a:rPr lang="es-ES" dirty="0">
                <a:latin typeface="Arial" pitchFamily="34" charset="0"/>
                <a:cs typeface="Arial" pitchFamily="34" charset="0"/>
              </a:rPr>
              <a:t> y endoparásitos, pertenecen a esta categoría, por ejemplo, las especies de los géneros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Meloidogyne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Heterodera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Xiphinema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Tylenchulus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, </a:t>
            </a:r>
            <a:r>
              <a:rPr lang="es-ES" i="1" dirty="0" err="1">
                <a:latin typeface="Arial" pitchFamily="34" charset="0"/>
                <a:cs typeface="Arial" pitchFamily="34" charset="0"/>
              </a:rPr>
              <a:t>Rotylenchulus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>Los nematodos que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retiran </a:t>
            </a:r>
            <a:r>
              <a:rPr lang="es-ES" dirty="0">
                <a:latin typeface="Arial" pitchFamily="34" charset="0"/>
                <a:cs typeface="Arial" pitchFamily="34" charset="0"/>
              </a:rPr>
              <a:t>contenidos celulares y formen células individuales y luego pasan a los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otras</a:t>
            </a:r>
            <a:r>
              <a:rPr lang="es-ES" dirty="0">
                <a:latin typeface="Arial" pitchFamily="34" charset="0"/>
                <a:cs typeface="Arial" pitchFamily="34" charset="0"/>
              </a:rPr>
              <a:t> células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dirty="0">
                <a:latin typeface="Arial" pitchFamily="34" charset="0"/>
                <a:cs typeface="Arial" pitchFamily="34" charset="0"/>
              </a:rPr>
              <a:t>son considerados “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cell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grazers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” (</a:t>
            </a:r>
            <a:r>
              <a:rPr lang="es-ES" dirty="0">
                <a:latin typeface="Arial" pitchFamily="34" charset="0"/>
                <a:cs typeface="Arial" pitchFamily="34" charset="0"/>
              </a:rPr>
              <a:t>herbívoros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celulares).</a:t>
            </a: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+mn-lt"/>
              </a:rPr>
              <a:t/>
            </a:r>
            <a:br>
              <a:rPr lang="es-ES" dirty="0">
                <a:latin typeface="+mn-lt"/>
              </a:rPr>
            </a:b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0383" y="76200"/>
            <a:ext cx="8915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u="sng" dirty="0">
                <a:latin typeface="Arial" pitchFamily="34" charset="0"/>
                <a:cs typeface="Arial" pitchFamily="34" charset="0"/>
              </a:rPr>
              <a:t>Defensas de las Plantas</a:t>
            </a: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s-ES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i="1" dirty="0" smtClean="0">
                <a:latin typeface="Arial" pitchFamily="34" charset="0"/>
                <a:cs typeface="Arial" pitchFamily="34" charset="0"/>
              </a:rPr>
              <a:t>Defensas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1" i="1" dirty="0" smtClean="0">
                <a:latin typeface="Arial" pitchFamily="34" charset="0"/>
                <a:cs typeface="Arial" pitchFamily="34" charset="0"/>
              </a:rPr>
              <a:t>pre-existentes - la resistencia basal</a:t>
            </a:r>
          </a:p>
          <a:p>
            <a:r>
              <a:rPr lang="es-ES" i="1" dirty="0">
                <a:latin typeface="Arial" pitchFamily="34" charset="0"/>
                <a:cs typeface="Arial" pitchFamily="34" charset="0"/>
              </a:rPr>
              <a:t/>
            </a:r>
            <a:br>
              <a:rPr lang="es-ES" i="1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>a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. </a:t>
            </a:r>
            <a:r>
              <a:rPr lang="es-ES" dirty="0">
                <a:latin typeface="Arial" pitchFamily="34" charset="0"/>
                <a:cs typeface="Arial" pitchFamily="34" charset="0"/>
              </a:rPr>
              <a:t>Estructural - cera de la cutícula, grosor de la pared, las espinas que inhiben la penetración de las células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>b. Productos químicos y otros compuestos fenólicos que inhiben o matan a los organismos invasores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dirty="0" smtClean="0">
              <a:latin typeface="+mn-lt"/>
            </a:endParaRPr>
          </a:p>
        </p:txBody>
      </p:sp>
      <p:pic>
        <p:nvPicPr>
          <p:cNvPr id="3" name="Picture 4" descr="Wys0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5640705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493" y="6858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/>
              <a:t>2. Resistencia </a:t>
            </a:r>
            <a:r>
              <a:rPr lang="es-ES" b="1" i="1" dirty="0"/>
              <a:t>sistémica </a:t>
            </a:r>
            <a:r>
              <a:rPr lang="es-ES" b="1" i="1" dirty="0" smtClean="0"/>
              <a:t>inducida</a:t>
            </a:r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a. PAMP </a:t>
            </a:r>
            <a:r>
              <a:rPr lang="es-ES" dirty="0" smtClean="0"/>
              <a:t>Señales</a:t>
            </a:r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Los organismos al intentar su alimentación de las células </a:t>
            </a:r>
            <a:r>
              <a:rPr lang="es-ES" dirty="0" smtClean="0"/>
              <a:t>vegetales </a:t>
            </a:r>
            <a:r>
              <a:rPr lang="es-ES" dirty="0"/>
              <a:t>delatan su presencia con señales moleculares reconocibles en sus superficies. Estas señales se denominan “patrones moleculares asociados a patógenos” (PAMP) y son reconocidos por los receptores </a:t>
            </a:r>
            <a:r>
              <a:rPr lang="es-ES" dirty="0" smtClean="0"/>
              <a:t>en </a:t>
            </a:r>
            <a:r>
              <a:rPr lang="es-ES" dirty="0"/>
              <a:t>la superficie celular.</a:t>
            </a:r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Las </a:t>
            </a:r>
            <a:r>
              <a:rPr lang="es-ES" dirty="0"/>
              <a:t>señales de PAMP de nematodos son </a:t>
            </a:r>
            <a:r>
              <a:rPr lang="es-ES" dirty="0" smtClean="0"/>
              <a:t>desconocidos pero las </a:t>
            </a:r>
            <a:r>
              <a:rPr lang="es-ES" dirty="0"/>
              <a:t>plantas característicamente depositan la calosa, para fortalecer las paredes celulares en el momento de la </a:t>
            </a:r>
            <a:r>
              <a:rPr lang="es-ES" dirty="0" smtClean="0"/>
              <a:t>invasión para </a:t>
            </a:r>
            <a:r>
              <a:rPr lang="es-ES" dirty="0"/>
              <a:t>los nematodos</a:t>
            </a:r>
            <a:r>
              <a:rPr lang="es-ES" dirty="0" smtClean="0"/>
              <a:t>.</a:t>
            </a:r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Además, la invasión de patógenos dispara la vía de señalización de </a:t>
            </a:r>
            <a:r>
              <a:rPr lang="es-ES" u="sng" dirty="0"/>
              <a:t>ácido </a:t>
            </a:r>
            <a:r>
              <a:rPr lang="es-ES" u="sng" dirty="0" err="1"/>
              <a:t>jasmónico</a:t>
            </a:r>
            <a:r>
              <a:rPr lang="es-ES" dirty="0"/>
              <a:t> que estimula la producción y liberación de otras sustancias tóxicas.</a:t>
            </a:r>
            <a:br>
              <a:rPr lang="es-E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04800"/>
            <a:ext cx="8991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dirty="0">
                <a:latin typeface="Arial" pitchFamily="34" charset="0"/>
                <a:cs typeface="Arial" pitchFamily="34" charset="0"/>
              </a:rPr>
              <a:t>b. DAMP Señales</a:t>
            </a:r>
            <a:br>
              <a:rPr lang="es-ES" sz="2000" dirty="0">
                <a:latin typeface="Arial" pitchFamily="34" charset="0"/>
                <a:cs typeface="Arial" pitchFamily="34" charset="0"/>
              </a:rPr>
            </a:br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>
                <a:latin typeface="Arial" pitchFamily="34" charset="0"/>
                <a:cs typeface="Arial" pitchFamily="34" charset="0"/>
              </a:rPr>
              <a:t>Otro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señales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son la degradación de las células, los productos resultantes de los daños causados ​​por la invasión, los daños asociados-patrones moleculares (DAMP).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2057400"/>
            <a:ext cx="89916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c. La supresión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PTI desde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Efectors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latin typeface="Arial" pitchFamily="34" charset="0"/>
                <a:cs typeface="Arial" pitchFamily="34" charset="0"/>
              </a:rPr>
              <a:t>La invasión de nematodos, probablemente, liberan moléculas efectoras para suprimir </a:t>
            </a:r>
            <a:r>
              <a:rPr lang="es-ES" sz="2000" dirty="0" smtClean="0"/>
              <a:t>patógeno-desencadenó inmunidad - PTI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y hacer que la planta sea susceptible a la invasión. </a:t>
            </a:r>
            <a:r>
              <a:rPr lang="es-ES" sz="2000" dirty="0"/>
              <a:t>El gen parasitismo Mi8D05 de </a:t>
            </a:r>
            <a:r>
              <a:rPr lang="es-ES" sz="2000" i="1" dirty="0" err="1"/>
              <a:t>Meloidogyne</a:t>
            </a:r>
            <a:r>
              <a:rPr lang="es-ES" sz="2000" i="1" dirty="0"/>
              <a:t> </a:t>
            </a:r>
            <a:r>
              <a:rPr lang="es-ES" sz="2000" i="1" dirty="0" err="1"/>
              <a:t>incognita</a:t>
            </a:r>
            <a:r>
              <a:rPr lang="es-ES" sz="2000" dirty="0"/>
              <a:t> produce una proteína efectora de 382 aminoácidos en las glándulas </a:t>
            </a:r>
            <a:r>
              <a:rPr lang="es-ES" sz="2000" dirty="0" err="1"/>
              <a:t>subventral</a:t>
            </a:r>
            <a:r>
              <a:rPr lang="es-ES" sz="2000" dirty="0"/>
              <a:t> de </a:t>
            </a:r>
            <a:r>
              <a:rPr lang="es-ES" sz="2000" i="1" dirty="0"/>
              <a:t>M. </a:t>
            </a:r>
            <a:r>
              <a:rPr lang="es-ES" sz="2000" i="1" dirty="0" err="1"/>
              <a:t>incognita</a:t>
            </a:r>
            <a:r>
              <a:rPr lang="es-ES" sz="2000" i="1" dirty="0"/>
              <a:t> </a:t>
            </a:r>
            <a:r>
              <a:rPr lang="es-ES" sz="2000" dirty="0"/>
              <a:t>J2. La interferencia de </a:t>
            </a:r>
            <a:r>
              <a:rPr lang="es-ES" sz="2000" dirty="0" err="1" smtClean="0"/>
              <a:t>ARNi</a:t>
            </a:r>
            <a:r>
              <a:rPr lang="es-ES" sz="2000" dirty="0" smtClean="0"/>
              <a:t> </a:t>
            </a:r>
            <a:r>
              <a:rPr lang="es-ES" sz="2000" dirty="0"/>
              <a:t>del </a:t>
            </a:r>
            <a:r>
              <a:rPr lang="es-ES" sz="2000" dirty="0" smtClean="0"/>
              <a:t>este gen </a:t>
            </a:r>
            <a:r>
              <a:rPr lang="es-ES" sz="2000" dirty="0"/>
              <a:t>reducido </a:t>
            </a:r>
            <a:r>
              <a:rPr lang="es-ES" sz="2000" dirty="0" smtClean="0"/>
              <a:t>por 90</a:t>
            </a:r>
            <a:r>
              <a:rPr lang="es-ES" sz="2000" dirty="0"/>
              <a:t>% la infección por </a:t>
            </a:r>
            <a:r>
              <a:rPr lang="es-ES" sz="2000" i="1" dirty="0"/>
              <a:t>M. </a:t>
            </a:r>
            <a:r>
              <a:rPr lang="es-ES" sz="2000" i="1" dirty="0" err="1"/>
              <a:t>incognita</a:t>
            </a:r>
            <a:r>
              <a:rPr lang="es-ES" sz="2000" i="1" dirty="0"/>
              <a:t> </a:t>
            </a:r>
            <a:r>
              <a:rPr lang="es-ES" sz="2000" dirty="0"/>
              <a:t>de </a:t>
            </a:r>
            <a:r>
              <a:rPr lang="es-ES" sz="2000" i="1" dirty="0" err="1"/>
              <a:t>Arabidopsis</a:t>
            </a:r>
            <a:r>
              <a:rPr lang="es-ES" sz="2000" dirty="0" smtClean="0"/>
              <a:t>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PAMPs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pueden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implicar la producción de </a:t>
            </a:r>
            <a:r>
              <a:rPr lang="es-ES" sz="2000" u="sng" dirty="0">
                <a:latin typeface="Arial" pitchFamily="34" charset="0"/>
                <a:cs typeface="Arial" pitchFamily="34" charset="0"/>
              </a:rPr>
              <a:t>ácido salicílico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(AS) como una señal para invocar los mecanismos de defensa. 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producción AS, la reducción de engrosamiento de las paredes celulares calosa y la supresión de las respuestas activas de oxígeno de defensa (H</a:t>
            </a:r>
            <a:r>
              <a:rPr lang="es-ES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O</a:t>
            </a:r>
            <a:r>
              <a:rPr lang="es-ES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superóxido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) que pueden iniciar la muerte celular programada localizada - respuesta de hipersensibilidad. </a:t>
            </a:r>
          </a:p>
          <a:p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2400" y="1905000"/>
            <a:ext cx="8839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señalización es posiblemente interrumpida por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corismato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mutasa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producida en las glándulas esofágicas. 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Corismato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mutasa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del nematodo reduce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corismato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y por lo tanto el AS, por lo que los mecanismos de defensa no se activan. 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Como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celulasas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corismato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mutasa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es un ejemplo de transferencia horizontal de genes de las bacterias. Los nematodos son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metazoarios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sólo con la enzima.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sem2a"/>
          <p:cNvPicPr>
            <a:picLocks noChangeAspect="1" noChangeArrowheads="1"/>
          </p:cNvPicPr>
          <p:nvPr/>
        </p:nvPicPr>
        <p:blipFill>
          <a:blip r:embed="rId3" cstate="print">
            <a:lum bright="26000" contrast="-46000"/>
          </a:blip>
          <a:srcRect r="40855"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3352800"/>
            <a:ext cx="834234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/>
              <a:t>Nematodos parásitos de las plantas</a:t>
            </a:r>
          </a:p>
          <a:p>
            <a:pPr algn="ctr"/>
            <a:endParaRPr lang="es-ES" sz="4000" dirty="0" smtClean="0"/>
          </a:p>
          <a:p>
            <a:pPr algn="ctr"/>
            <a:r>
              <a:rPr lang="es-ES" sz="4000" dirty="0" smtClean="0"/>
              <a:t>Características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en-U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838200"/>
            <a:ext cx="37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Dis</a:t>
            </a:r>
            <a:r>
              <a:rPr lang="es-ES" dirty="0" smtClean="0"/>
              <a:t>-servicios = Servicios Negativos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6680" y="381000"/>
            <a:ext cx="8961121" cy="5672853"/>
            <a:chOff x="106680" y="468868"/>
            <a:chExt cx="8961121" cy="5672853"/>
          </a:xfrm>
        </p:grpSpPr>
        <p:pic>
          <p:nvPicPr>
            <p:cNvPr id="3074" name="Picture 2" descr="http://www.grin.com/object/external_document.243982/a22cc9ffa0fe85de091ccab5bc6aa64d_LARG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" y="1071362"/>
              <a:ext cx="8961121" cy="2510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www.sciencephoto.com/image/79518/large/C0015116-Acetobacter_Aceti_Bacteria-SP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885" y="4953000"/>
              <a:ext cx="1586956" cy="118872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1447800" y="3733800"/>
              <a:ext cx="457200" cy="1143000"/>
            </a:xfrm>
            <a:prstGeom prst="straightConnector1">
              <a:avLst/>
            </a:prstGeom>
            <a:ln w="5080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1600200" y="3581400"/>
              <a:ext cx="2590800" cy="1371600"/>
            </a:xfrm>
            <a:prstGeom prst="straightConnector1">
              <a:avLst/>
            </a:prstGeom>
            <a:ln w="5080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ight Arrow 5"/>
            <p:cNvSpPr/>
            <p:nvPr/>
          </p:nvSpPr>
          <p:spPr>
            <a:xfrm>
              <a:off x="2971800" y="4267200"/>
              <a:ext cx="4800600" cy="609600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0" y="4387334"/>
              <a:ext cx="4288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transferencia horizontal de genes </a:t>
              </a:r>
              <a:r>
                <a:rPr lang="en-US" dirty="0" smtClean="0"/>
                <a:t>- HGT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04730" y="5029200"/>
              <a:ext cx="5134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celulasa</a:t>
              </a:r>
              <a:r>
                <a:rPr lang="en-US" dirty="0" smtClean="0"/>
                <a:t> – GHF5 - la </a:t>
              </a:r>
              <a:r>
                <a:rPr lang="en-US" dirty="0" err="1" smtClean="0"/>
                <a:t>familia</a:t>
              </a:r>
              <a:r>
                <a:rPr lang="en-US" dirty="0" smtClean="0"/>
                <a:t> </a:t>
              </a:r>
              <a:r>
                <a:rPr lang="es-ES" dirty="0" err="1" smtClean="0"/>
                <a:t>glicósido</a:t>
              </a:r>
              <a:r>
                <a:rPr lang="es-ES" dirty="0" smtClean="0"/>
                <a:t> hidrolasa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4800" y="5457706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/>
                <a:t>corismato</a:t>
              </a:r>
              <a:r>
                <a:rPr lang="es-ES" dirty="0"/>
                <a:t> </a:t>
              </a:r>
              <a:r>
                <a:rPr lang="es-ES" dirty="0" err="1" smtClean="0"/>
                <a:t>mutasa</a:t>
              </a:r>
              <a:endParaRPr lang="es-E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468868"/>
              <a:ext cx="4506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la evolución del </a:t>
              </a:r>
              <a:r>
                <a:rPr lang="es-ES" dirty="0" smtClean="0"/>
                <a:t>parasitismo de las plantas</a:t>
              </a:r>
              <a:endParaRPr lang="es-ES" dirty="0">
                <a:effectLst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51588" y="3345925"/>
              <a:ext cx="15440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Rhabditoidea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43400" y="3345925"/>
              <a:ext cx="17363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Cephaloboidea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90323" y="3345925"/>
              <a:ext cx="15440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Tylenchoidea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3575" y="6096000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bacterias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234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79184" y="381000"/>
            <a:ext cx="7957096" cy="5562600"/>
            <a:chOff x="379184" y="381000"/>
            <a:chExt cx="7957096" cy="5562600"/>
          </a:xfrm>
        </p:grpSpPr>
        <p:pic>
          <p:nvPicPr>
            <p:cNvPr id="3074" name="Picture 2" descr="http://www.forestpests.org/images/768x512/144203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920875"/>
              <a:ext cx="2468880" cy="16459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4800600" y="1371600"/>
              <a:ext cx="609600" cy="2926080"/>
              <a:chOff x="4648200" y="228600"/>
              <a:chExt cx="609600" cy="2926080"/>
            </a:xfrm>
          </p:grpSpPr>
          <p:pic>
            <p:nvPicPr>
              <p:cNvPr id="3076" name="Picture 4" descr="http://insect.naas.go.kr/class_key/nem_img/23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9" r="80078" b="29798"/>
              <a:stretch/>
            </p:blipFill>
            <p:spPr bwMode="auto">
              <a:xfrm>
                <a:off x="4648200" y="228600"/>
                <a:ext cx="481087" cy="2926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4953000" y="2286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5029200" y="609600"/>
                <a:ext cx="228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4648200" y="304800"/>
                <a:ext cx="76200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334000" y="3581400"/>
              <a:ext cx="24048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Bursaphelenchus</a:t>
              </a:r>
              <a:r>
                <a:rPr lang="en-US" sz="1400" i="1" dirty="0" smtClean="0"/>
                <a:t> </a:t>
              </a:r>
              <a:r>
                <a:rPr lang="en-US" sz="1400" i="1" dirty="0" err="1" smtClean="0"/>
                <a:t>xylophilus</a:t>
              </a:r>
              <a:endParaRPr lang="en-US" sz="1400" i="1" dirty="0"/>
            </a:p>
          </p:txBody>
        </p:sp>
        <p:pic>
          <p:nvPicPr>
            <p:cNvPr id="3078" name="Picture 6" descr="http://www.forestryimages.org/images/768x512/066005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297680"/>
              <a:ext cx="2468880" cy="16459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://www.mold.ph/chaeto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6" t="9654" r="18347" b="10013"/>
            <a:stretch/>
          </p:blipFill>
          <p:spPr bwMode="auto">
            <a:xfrm>
              <a:off x="457200" y="2560320"/>
              <a:ext cx="1782286" cy="173736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2315273" y="2971800"/>
              <a:ext cx="2433770" cy="383219"/>
            </a:xfrm>
            <a:prstGeom prst="straightConnector1">
              <a:avLst/>
            </a:prstGeom>
            <a:ln w="5080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Arrow 11"/>
            <p:cNvSpPr/>
            <p:nvPr/>
          </p:nvSpPr>
          <p:spPr>
            <a:xfrm>
              <a:off x="713323" y="4756666"/>
              <a:ext cx="4800600" cy="609600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2000" y="4876800"/>
              <a:ext cx="4288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transferencia horizontal de genes </a:t>
              </a:r>
              <a:r>
                <a:rPr lang="en-US" dirty="0" smtClean="0"/>
                <a:t>- HGT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184" y="5486400"/>
              <a:ext cx="5224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celulasa</a:t>
              </a:r>
              <a:r>
                <a:rPr lang="en-US" dirty="0" smtClean="0"/>
                <a:t> – GHF45 - la </a:t>
              </a:r>
              <a:r>
                <a:rPr lang="en-US" dirty="0" err="1" smtClean="0"/>
                <a:t>familia</a:t>
              </a:r>
              <a:r>
                <a:rPr lang="en-US" dirty="0" smtClean="0"/>
                <a:t> </a:t>
              </a:r>
              <a:r>
                <a:rPr lang="es-ES" dirty="0" err="1" smtClean="0"/>
                <a:t>glicósido</a:t>
              </a:r>
              <a:r>
                <a:rPr lang="es-ES" dirty="0" smtClean="0"/>
                <a:t> hidrolasa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67200" y="990600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Aphelenchoidea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381000"/>
              <a:ext cx="4506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la evolución del </a:t>
              </a:r>
              <a:r>
                <a:rPr lang="es-ES" dirty="0" smtClean="0"/>
                <a:t>parasitismo de las plantas</a:t>
              </a:r>
              <a:endParaRPr lang="es-ES" dirty="0">
                <a:effectLst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63717" y="2057400"/>
              <a:ext cx="85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hongos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80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381000" y="92075"/>
          <a:ext cx="8143875" cy="676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4780952" imgH="3971429" progId="MSPhotoEd.3">
                  <p:embed/>
                </p:oleObj>
              </mc:Choice>
              <mc:Fallback>
                <p:oleObj r:id="rId3" imgW="4780952" imgH="39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2075"/>
                        <a:ext cx="8143875" cy="676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951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6200" y="304800"/>
            <a:ext cx="89916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References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indent="-457200"/>
            <a:r>
              <a:rPr lang="en-US" dirty="0" err="1">
                <a:latin typeface="Arial" pitchFamily="34" charset="0"/>
                <a:cs typeface="Arial" pitchFamily="34" charset="0"/>
              </a:rPr>
              <a:t>Hamamouch</a:t>
            </a:r>
            <a:r>
              <a:rPr lang="en-US" dirty="0">
                <a:latin typeface="Arial" pitchFamily="34" charset="0"/>
                <a:cs typeface="Arial" pitchFamily="34" charset="0"/>
              </a:rPr>
              <a:t>, N., Li, C.,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Hewezi</a:t>
            </a:r>
            <a:r>
              <a:rPr lang="en-US" dirty="0">
                <a:latin typeface="Arial" pitchFamily="34" charset="0"/>
                <a:cs typeface="Arial" pitchFamily="34" charset="0"/>
              </a:rPr>
              <a:t>, T., Baum, T.J.,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Mitchum</a:t>
            </a:r>
            <a:r>
              <a:rPr lang="en-US" dirty="0">
                <a:latin typeface="Arial" pitchFamily="34" charset="0"/>
                <a:cs typeface="Arial" pitchFamily="34" charset="0"/>
              </a:rPr>
              <a:t>, M.G., Hussey, R.S.,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Vodkin</a:t>
            </a:r>
            <a:r>
              <a:rPr lang="en-US" dirty="0">
                <a:latin typeface="Arial" pitchFamily="34" charset="0"/>
                <a:cs typeface="Arial" pitchFamily="34" charset="0"/>
              </a:rPr>
              <a:t>, L.O., Davis, E.L. 2012.  The interaction of the novel 30C02 cyst nematode effector protein with a plant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b-1,3-endoglucanase </a:t>
            </a:r>
            <a:r>
              <a:rPr lang="en-US" dirty="0">
                <a:latin typeface="Arial" pitchFamily="34" charset="0"/>
                <a:cs typeface="Arial" pitchFamily="34" charset="0"/>
              </a:rPr>
              <a:t>may suppress host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defence</a:t>
            </a:r>
            <a:r>
              <a:rPr lang="en-US" dirty="0">
                <a:latin typeface="Arial" pitchFamily="34" charset="0"/>
                <a:cs typeface="Arial" pitchFamily="34" charset="0"/>
              </a:rPr>
              <a:t> to promote parasitism.  Journal of Experimental Botany.</a:t>
            </a:r>
          </a:p>
          <a:p>
            <a:pPr indent="-457200"/>
            <a:endParaRPr lang="en-US" dirty="0">
              <a:latin typeface="Arial" pitchFamily="34" charset="0"/>
              <a:cs typeface="Arial" pitchFamily="34" charset="0"/>
            </a:endParaRPr>
          </a:p>
          <a:p>
            <a:pPr indent="-457200"/>
            <a:r>
              <a:rPr lang="en-US" dirty="0" err="1">
                <a:latin typeface="Arial" pitchFamily="34" charset="0"/>
                <a:cs typeface="Arial" pitchFamily="34" charset="0"/>
              </a:rPr>
              <a:t>Smant</a:t>
            </a:r>
            <a:r>
              <a:rPr lang="en-US" dirty="0">
                <a:latin typeface="Arial" pitchFamily="34" charset="0"/>
                <a:cs typeface="Arial" pitchFamily="34" charset="0"/>
              </a:rPr>
              <a:t>, G., Jones, J. 2011.  Suppression of plant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defences</a:t>
            </a:r>
            <a:r>
              <a:rPr lang="en-US" dirty="0">
                <a:latin typeface="Arial" pitchFamily="34" charset="0"/>
                <a:cs typeface="Arial" pitchFamily="34" charset="0"/>
              </a:rPr>
              <a:t> by nematodes.  Chapter 13,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pp</a:t>
            </a:r>
            <a:r>
              <a:rPr lang="en-US" dirty="0">
                <a:latin typeface="Arial" pitchFamily="34" charset="0"/>
                <a:cs typeface="Arial" pitchFamily="34" charset="0"/>
              </a:rPr>
              <a:t> 273-286. In Jones, J.,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Gheysen</a:t>
            </a:r>
            <a:r>
              <a:rPr lang="en-US" dirty="0">
                <a:latin typeface="Arial" pitchFamily="34" charset="0"/>
                <a:cs typeface="Arial" pitchFamily="34" charset="0"/>
              </a:rPr>
              <a:t>, G.,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Fenoll</a:t>
            </a:r>
            <a:r>
              <a:rPr lang="en-US" dirty="0">
                <a:latin typeface="Arial" pitchFamily="34" charset="0"/>
                <a:cs typeface="Arial" pitchFamily="34" charset="0"/>
              </a:rPr>
              <a:t>, C.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eds</a:t>
            </a:r>
            <a:r>
              <a:rPr lang="en-US" dirty="0">
                <a:latin typeface="Arial" pitchFamily="34" charset="0"/>
                <a:cs typeface="Arial" pitchFamily="34" charset="0"/>
              </a:rPr>
              <a:t>).  Genomics and Molecular Genetics of Plant-Nematode Interactions.  Springer, NY.</a:t>
            </a:r>
          </a:p>
          <a:p>
            <a:pPr indent="-457200"/>
            <a:endParaRPr lang="en-US" dirty="0">
              <a:latin typeface="Arial" pitchFamily="34" charset="0"/>
              <a:cs typeface="Arial" pitchFamily="34" charset="0"/>
            </a:endParaRPr>
          </a:p>
          <a:p>
            <a:pPr indent="-457200"/>
            <a:r>
              <a:rPr lang="en-US" dirty="0">
                <a:latin typeface="Arial" pitchFamily="34" charset="0"/>
                <a:cs typeface="Arial" pitchFamily="34" charset="0"/>
              </a:rPr>
              <a:t>Jones, J.D.G,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Dangl</a:t>
            </a:r>
            <a:r>
              <a:rPr lang="en-US" dirty="0">
                <a:latin typeface="Arial" pitchFamily="34" charset="0"/>
                <a:cs typeface="Arial" pitchFamily="34" charset="0"/>
              </a:rPr>
              <a:t>, J.L. 2006. The plant immune system. Nature 444:323-329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-457200"/>
            <a:endParaRPr lang="en-US" dirty="0">
              <a:latin typeface="Arial" pitchFamily="34" charset="0"/>
              <a:cs typeface="Arial" pitchFamily="34" charset="0"/>
            </a:endParaRPr>
          </a:p>
          <a:p>
            <a:pPr indent="-457200"/>
            <a:r>
              <a:rPr lang="en-US" dirty="0">
                <a:latin typeface="Arial" pitchFamily="34" charset="0"/>
                <a:cs typeface="Arial" pitchFamily="34" charset="0"/>
              </a:rPr>
              <a:t>Jones, J.T.,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Gheysen</a:t>
            </a:r>
            <a:r>
              <a:rPr lang="en-US" dirty="0">
                <a:latin typeface="Arial" pitchFamily="34" charset="0"/>
                <a:cs typeface="Arial" pitchFamily="34" charset="0"/>
              </a:rPr>
              <a:t>, G. and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Fenoll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C.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eds</a:t>
            </a:r>
            <a:r>
              <a:rPr lang="en-US" dirty="0">
                <a:latin typeface="Arial" pitchFamily="34" charset="0"/>
                <a:cs typeface="Arial" pitchFamily="34" charset="0"/>
              </a:rPr>
              <a:t>) 2011. Genomics and molecular genetics of plant-nematode interactions. Springer Academic Publishers.</a:t>
            </a:r>
          </a:p>
          <a:p>
            <a:pPr indent="-457200"/>
            <a:endParaRPr lang="en-US" dirty="0">
              <a:latin typeface="Arial" pitchFamily="34" charset="0"/>
              <a:cs typeface="Arial" pitchFamily="34" charset="0"/>
            </a:endParaRPr>
          </a:p>
          <a:p>
            <a:pPr indent="-457200"/>
            <a:r>
              <a:rPr lang="en-US" dirty="0">
                <a:latin typeface="Arial" pitchFamily="34" charset="0"/>
                <a:cs typeface="Arial" pitchFamily="34" charset="0"/>
              </a:rPr>
              <a:t>Jones, J. 2012.  Lectures in the EUMAINE program, University of Ghent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dirty="0">
                <a:hlinkClick r:id="rId2"/>
              </a:rPr>
              <a:t> </a:t>
            </a:r>
            <a:endParaRPr lang="en-US" dirty="0" smtClean="0">
              <a:hlinkClick r:id="rId2"/>
            </a:endParaRPr>
          </a:p>
          <a:p>
            <a:pPr indent="-457200"/>
            <a:endParaRPr lang="en-US" dirty="0">
              <a:hlinkClick r:id="rId2"/>
            </a:endParaRPr>
          </a:p>
          <a:p>
            <a:pPr indent="-457200"/>
            <a:r>
              <a:rPr lang="en-US" dirty="0" err="1" smtClean="0"/>
              <a:t>Xue</a:t>
            </a:r>
            <a:r>
              <a:rPr lang="en-US" dirty="0" smtClean="0"/>
              <a:t>, </a:t>
            </a:r>
            <a:r>
              <a:rPr lang="en-US" dirty="0"/>
              <a:t>B.,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Hamamouch</a:t>
            </a:r>
            <a:r>
              <a:rPr lang="en-US" dirty="0" smtClean="0"/>
              <a:t>, </a:t>
            </a:r>
            <a:r>
              <a:rPr lang="en-US" dirty="0"/>
              <a:t>N</a:t>
            </a:r>
            <a:r>
              <a:rPr lang="en-US" dirty="0" smtClean="0"/>
              <a:t>.,</a:t>
            </a:r>
            <a:r>
              <a:rPr lang="en-US" dirty="0"/>
              <a:t> </a:t>
            </a:r>
            <a:r>
              <a:rPr lang="en-US" dirty="0" smtClean="0"/>
              <a:t>Li, </a:t>
            </a:r>
            <a:r>
              <a:rPr lang="en-US" dirty="0"/>
              <a:t>C., </a:t>
            </a:r>
            <a:r>
              <a:rPr lang="en-US" dirty="0" smtClean="0"/>
              <a:t>Huang, </a:t>
            </a:r>
            <a:r>
              <a:rPr lang="en-US" dirty="0"/>
              <a:t>G</a:t>
            </a:r>
            <a:r>
              <a:rPr lang="en-US" dirty="0" smtClean="0"/>
              <a:t>., Hussey, </a:t>
            </a:r>
            <a:r>
              <a:rPr lang="en-US" dirty="0"/>
              <a:t>R.S</a:t>
            </a:r>
            <a:r>
              <a:rPr lang="en-US" dirty="0" smtClean="0"/>
              <a:t>., Baum, </a:t>
            </a:r>
            <a:r>
              <a:rPr lang="en-US" dirty="0"/>
              <a:t>T.J., </a:t>
            </a:r>
            <a:r>
              <a:rPr lang="en-US" dirty="0" smtClean="0"/>
              <a:t>Davis, </a:t>
            </a:r>
            <a:r>
              <a:rPr lang="en-US" dirty="0"/>
              <a:t>E.L. 2013. The </a:t>
            </a:r>
            <a:r>
              <a:rPr lang="en-US" i="1" dirty="0"/>
              <a:t>8D05</a:t>
            </a:r>
            <a:r>
              <a:rPr lang="en-US" dirty="0"/>
              <a:t> Parasitism Gene of </a:t>
            </a:r>
            <a:r>
              <a:rPr lang="en-US" i="1" dirty="0" err="1"/>
              <a:t>Meloidogyne</a:t>
            </a:r>
            <a:r>
              <a:rPr lang="en-US" i="1" dirty="0"/>
              <a:t> incognita</a:t>
            </a:r>
            <a:r>
              <a:rPr lang="en-US" dirty="0"/>
              <a:t> Is Required for Successful Infection of Host Roots. Phytopathology 103:175-181</a:t>
            </a:r>
            <a:r>
              <a:rPr lang="en-US" dirty="0" smtClean="0"/>
              <a:t>.</a:t>
            </a:r>
          </a:p>
          <a:p>
            <a:pPr indent="-457200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92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tapaloSunsetSep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5562600"/>
            <a:ext cx="8763000" cy="76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http://plpnemweb.ucdavis.edu/nemaplex</a:t>
            </a:r>
            <a:endParaRPr lang="en-US" sz="3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00400" y="1600200"/>
            <a:ext cx="2438400" cy="76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Gracias!</a:t>
            </a:r>
            <a:endParaRPr lang="en-US" sz="3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" y="1375368"/>
          <a:ext cx="9143998" cy="4225802"/>
        </p:xfrm>
        <a:graphic>
          <a:graphicData uri="http://schemas.openxmlformats.org/drawingml/2006/table">
            <a:tbl>
              <a:tblPr>
                <a:solidFill>
                  <a:srgbClr val="FFC000"/>
                </a:solidFill>
              </a:tblPr>
              <a:tblGrid>
                <a:gridCol w="340160"/>
                <a:gridCol w="2099365"/>
                <a:gridCol w="340160"/>
                <a:gridCol w="1761703"/>
                <a:gridCol w="340160"/>
                <a:gridCol w="1012981"/>
                <a:gridCol w="340160"/>
                <a:gridCol w="1189149"/>
                <a:gridCol w="340160"/>
                <a:gridCol w="1380000"/>
              </a:tblGrid>
              <a:tr h="200691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hlinkClick r:id=""/>
                        </a:rPr>
                        <a:t>Nematoda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691">
                <a:tc gridSpan="10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69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hlinkClick r:id=""/>
                        </a:rPr>
                        <a:t>Adenophorea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hlinkClick r:id=""/>
                        </a:rPr>
                        <a:t>Secernentea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691">
                <a:tc gridSpan="4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2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hlinkClick r:id=""/>
                        </a:rPr>
                        <a:t>Enoplia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hlinkClick r:id=""/>
                        </a:rPr>
                        <a:t>Chromadoria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hlinkClick r:id=""/>
                        </a:rPr>
                        <a:t>Rhabditia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hlinkClick r:id=""/>
                        </a:rPr>
                        <a:t>Spiruria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hlinkClick r:id=""/>
                        </a:rPr>
                        <a:t>Diplogasteria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691">
                <a:tc gridSpan="2"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1728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Enoplida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Araeolaimida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Rhabditida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Spirurida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Diplogasterida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</a:tr>
              <a:tr h="501728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Isolaimida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Chromadorida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Strongylida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Ascarida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*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Tylenchida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</a:tr>
              <a:tr h="501728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Mononchida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Desmoscolecida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Camallanida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01728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*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Dorylaimida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Desmodorida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Drilonematida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5121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Stichosomida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Monhysterida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5121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*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hlinkClick r:id=""/>
                        </a:rPr>
                        <a:t>Triplonchida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F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0173" marR="50173" marT="25086" marB="250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94935" y="304800"/>
            <a:ext cx="4134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Clasificación de los Nematodos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(basados ​​en la anatomía y morfología)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70023" y="5105400"/>
            <a:ext cx="1755609" cy="1600438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clase</a:t>
            </a:r>
            <a:r>
              <a:rPr lang="en-US" sz="1400" dirty="0" smtClean="0"/>
              <a:t> (ea)</a:t>
            </a:r>
          </a:p>
          <a:p>
            <a:r>
              <a:rPr lang="en-US" sz="1400" dirty="0" err="1" smtClean="0"/>
              <a:t>subclase</a:t>
            </a:r>
            <a:r>
              <a:rPr lang="en-US" sz="1400" dirty="0" smtClean="0"/>
              <a:t> (</a:t>
            </a:r>
            <a:r>
              <a:rPr lang="en-US" sz="1400" dirty="0" err="1" smtClean="0"/>
              <a:t>ia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orden</a:t>
            </a:r>
            <a:r>
              <a:rPr lang="en-US" sz="1400" dirty="0" smtClean="0"/>
              <a:t> (</a:t>
            </a:r>
            <a:r>
              <a:rPr lang="en-US" sz="1400" dirty="0" err="1" smtClean="0"/>
              <a:t>ida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suborden</a:t>
            </a:r>
            <a:r>
              <a:rPr lang="en-US" sz="1400" dirty="0" smtClean="0"/>
              <a:t> (</a:t>
            </a:r>
            <a:r>
              <a:rPr lang="en-US" sz="1400" dirty="0" err="1" smtClean="0"/>
              <a:t>ina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superfamilia</a:t>
            </a:r>
            <a:r>
              <a:rPr lang="en-US" sz="1400" dirty="0" smtClean="0"/>
              <a:t> (</a:t>
            </a:r>
            <a:r>
              <a:rPr lang="en-US" sz="1400" dirty="0" err="1" smtClean="0"/>
              <a:t>oidea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familia</a:t>
            </a:r>
            <a:r>
              <a:rPr lang="en-US" sz="1400" dirty="0" smtClean="0"/>
              <a:t> (</a:t>
            </a:r>
            <a:r>
              <a:rPr lang="en-US" sz="1400" dirty="0" err="1" smtClean="0"/>
              <a:t>idae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subfamilia</a:t>
            </a:r>
            <a:r>
              <a:rPr lang="en-US" sz="1400" dirty="0" smtClean="0"/>
              <a:t> (</a:t>
            </a:r>
            <a:r>
              <a:rPr lang="en-US" sz="1400" dirty="0" err="1" smtClean="0"/>
              <a:t>inae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52400" y="5940623"/>
            <a:ext cx="6781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* </a:t>
            </a:r>
            <a:r>
              <a:rPr lang="es-ES" sz="1400" dirty="0" err="1" smtClean="0"/>
              <a:t>indice</a:t>
            </a:r>
            <a:r>
              <a:rPr lang="es-ES" sz="1400" dirty="0" smtClean="0"/>
              <a:t> que en este orden algunos (no todos) los </a:t>
            </a:r>
            <a:r>
              <a:rPr lang="es-ES" sz="1400" smtClean="0"/>
              <a:t>géneros parásitos </a:t>
            </a:r>
            <a:r>
              <a:rPr lang="es-ES" sz="1400" dirty="0" smtClean="0"/>
              <a:t>de plantas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66657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81200" y="76200"/>
            <a:ext cx="4648200" cy="6781800"/>
            <a:chOff x="1981200" y="76200"/>
            <a:chExt cx="4648200" cy="6781800"/>
          </a:xfrm>
        </p:grpSpPr>
        <p:pic>
          <p:nvPicPr>
            <p:cNvPr id="13316" name="Picture 4" descr="Slide413"/>
            <p:cNvPicPr>
              <a:picLocks noChangeAspect="1" noChangeArrowheads="1"/>
            </p:cNvPicPr>
            <p:nvPr/>
          </p:nvPicPr>
          <p:blipFill>
            <a:blip r:embed="rId2" cstate="print"/>
            <a:srcRect t="1019" r="2008"/>
            <a:stretch>
              <a:fillRect/>
            </a:stretch>
          </p:blipFill>
          <p:spPr bwMode="auto">
            <a:xfrm>
              <a:off x="1981200" y="76200"/>
              <a:ext cx="4648200" cy="678180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438400" y="76200"/>
              <a:ext cx="3733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hábitos de alimentación de los nematodos parásitos de plantas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9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nat.png"/>
          <p:cNvPicPr>
            <a:picLocks noChangeAspect="1"/>
          </p:cNvPicPr>
          <p:nvPr/>
        </p:nvPicPr>
        <p:blipFill>
          <a:blip r:embed="rId2" cstate="print">
            <a:grayscl/>
            <a:lum/>
          </a:blip>
          <a:srcRect l="30833" t="2553" r="30000" b="8304"/>
          <a:stretch>
            <a:fillRect/>
          </a:stretch>
        </p:blipFill>
        <p:spPr>
          <a:xfrm>
            <a:off x="2819400" y="0"/>
            <a:ext cx="5198806" cy="6858000"/>
          </a:xfrm>
          <a:prstGeom prst="rect">
            <a:avLst/>
          </a:prstGeom>
        </p:spPr>
      </p:pic>
      <p:pic>
        <p:nvPicPr>
          <p:cNvPr id="14340" name="Picture 4" descr="Slide301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t="53296" r="52000" b="18945"/>
          <a:stretch>
            <a:fillRect/>
          </a:stretch>
        </p:blipFill>
        <p:spPr bwMode="auto">
          <a:xfrm>
            <a:off x="0" y="3566160"/>
            <a:ext cx="3950208" cy="3291840"/>
          </a:xfrm>
          <a:prstGeom prst="rect">
            <a:avLst/>
          </a:prstGeom>
          <a:noFill/>
        </p:spPr>
      </p:pic>
      <p:pic>
        <p:nvPicPr>
          <p:cNvPr id="6" name="Picture 4" descr="Slide301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l="59200" t="2221" r="4000" b="67800"/>
          <a:stretch>
            <a:fillRect/>
          </a:stretch>
        </p:blipFill>
        <p:spPr bwMode="auto">
          <a:xfrm>
            <a:off x="5249333" y="0"/>
            <a:ext cx="3894667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65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5.static.flickr.com/4144/4980328462_26aff6fb69.jpg">
            <a:hlinkClick r:id="rId2" tooltip="adopt_a_nematode"/>
          </p:cNvPr>
          <p:cNvPicPr>
            <a:picLocks noChangeAspect="1" noChangeArrowheads="1"/>
          </p:cNvPicPr>
          <p:nvPr/>
        </p:nvPicPr>
        <p:blipFill>
          <a:blip r:embed="rId3" cstate="print"/>
          <a:srcRect b="14286"/>
          <a:stretch>
            <a:fillRect/>
          </a:stretch>
        </p:blipFill>
        <p:spPr bwMode="auto">
          <a:xfrm>
            <a:off x="1219200" y="457200"/>
            <a:ext cx="64008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4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Slide2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63"/>
            <a:ext cx="8401050" cy="68532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28337" y="1295400"/>
            <a:ext cx="3172663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Estiletes diferentes</a:t>
            </a:r>
          </a:p>
          <a:p>
            <a:endParaRPr lang="es-ES" dirty="0" smtClean="0">
              <a:solidFill>
                <a:srgbClr val="002060"/>
              </a:solidFill>
            </a:endParaRPr>
          </a:p>
          <a:p>
            <a:r>
              <a:rPr lang="es-ES" dirty="0" smtClean="0">
                <a:solidFill>
                  <a:srgbClr val="002060"/>
                </a:solidFill>
              </a:rPr>
              <a:t>Que hábitos de alimentación 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es lo que sugiere?</a:t>
            </a:r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0000" t="28190" r="33810" b="5524"/>
          <a:stretch>
            <a:fillRect/>
          </a:stretch>
        </p:blipFill>
        <p:spPr bwMode="auto">
          <a:xfrm>
            <a:off x="2667000" y="76200"/>
            <a:ext cx="4191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680" y="3288268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estiletes de tipo estoma-estilete</a:t>
            </a:r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6096000" y="213360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lanza de tipo </a:t>
            </a:r>
            <a:r>
              <a:rPr lang="es-ES" dirty="0" err="1" smtClean="0"/>
              <a:t>odonto</a:t>
            </a:r>
            <a:r>
              <a:rPr lang="es-ES" dirty="0" smtClean="0"/>
              <a:t>-estilete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14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799</Words>
  <Application>Microsoft Office PowerPoint</Application>
  <PresentationFormat>On-screen Show (4:3)</PresentationFormat>
  <Paragraphs>231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MSPhotoEd.3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El parasitismo exitoso por nematodos parásitos de plantas  Supresión de las defensas de plantas por nematodos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California,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Nematology 100</dc:title>
  <dc:creator>hferris</dc:creator>
  <cp:lastModifiedBy>Howard Ferris</cp:lastModifiedBy>
  <cp:revision>197</cp:revision>
  <dcterms:created xsi:type="dcterms:W3CDTF">2004-10-06T00:58:24Z</dcterms:created>
  <dcterms:modified xsi:type="dcterms:W3CDTF">2015-06-11T00:31:15Z</dcterms:modified>
</cp:coreProperties>
</file>