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8" r:id="rId2"/>
    <p:sldId id="410" r:id="rId3"/>
    <p:sldId id="411" r:id="rId4"/>
    <p:sldId id="412" r:id="rId5"/>
    <p:sldId id="413" r:id="rId6"/>
    <p:sldId id="414" r:id="rId7"/>
    <p:sldId id="350" r:id="rId8"/>
    <p:sldId id="351" r:id="rId9"/>
    <p:sldId id="352" r:id="rId10"/>
    <p:sldId id="353" r:id="rId11"/>
    <p:sldId id="354" r:id="rId12"/>
    <p:sldId id="423" r:id="rId13"/>
    <p:sldId id="438" r:id="rId14"/>
    <p:sldId id="425" r:id="rId15"/>
    <p:sldId id="426" r:id="rId16"/>
    <p:sldId id="427" r:id="rId17"/>
    <p:sldId id="428" r:id="rId18"/>
    <p:sldId id="424" r:id="rId19"/>
    <p:sldId id="429" r:id="rId20"/>
    <p:sldId id="362" r:id="rId21"/>
    <p:sldId id="363" r:id="rId22"/>
    <p:sldId id="361" r:id="rId23"/>
    <p:sldId id="364" r:id="rId24"/>
    <p:sldId id="365" r:id="rId25"/>
    <p:sldId id="415" r:id="rId26"/>
    <p:sldId id="416" r:id="rId27"/>
    <p:sldId id="417" r:id="rId28"/>
    <p:sldId id="418" r:id="rId29"/>
    <p:sldId id="419" r:id="rId30"/>
    <p:sldId id="420" r:id="rId31"/>
    <p:sldId id="421" r:id="rId32"/>
    <p:sldId id="422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E7BF"/>
    <a:srgbClr val="FFFF66"/>
    <a:srgbClr val="B2F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595" autoAdjust="0"/>
  </p:normalViewPr>
  <p:slideViewPr>
    <p:cSldViewPr>
      <p:cViewPr varScale="1">
        <p:scale>
          <a:sx n="33" d="100"/>
          <a:sy n="33" d="100"/>
        </p:scale>
        <p:origin x="-60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11D4A-95C9-40B3-872E-041E0FDB8A9F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9A67-4457-4C38-9ED5-8FDEC61A2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3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lpnemweb.ucdavis.edu/nemaplex/Ecology/foodwebs.ht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lpnemweb.ucdavis.edu/nemaplex/Mangmnt/Biologic.htm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lpnemweb.ucdavis.edu/nemaplex/Ecology/foodwebs.htm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lpnemweb.ucdavis.edu/nemaplex/Mangmnt/Biologic.htm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lpnemweb.ucdavis.edu/nemaplex/Ecology/foodwebs.htm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lpnemweb.ucdavis.edu/nemaplex/Mangmnt/Biologic.ht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1100" smtClean="0"/>
              <a:t>30 min talk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Interactions: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affect other organisms, other organisms affect nematodes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plants – plants provide food for nematodes.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bacteria, nematodes farm bacteria – in soil, insects,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bacteria feed nematodes, bacteria kill nematodes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fungi and are fed upon by fungi.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protozoa and microarthropods, tardigrades, mites,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collembola and are fed upon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What are the ecosystem effects (effects on functions)?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Enrichment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Movement of and to resources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Nutrient and carbon cycling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Nutrient and carbon movement and sequestration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Effects on services?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Antagonists of nematodes occur in many groups of organisms that are components of the </a:t>
            </a:r>
            <a:r>
              <a:rPr lang="en-US" sz="1100" smtClean="0">
                <a:hlinkClick r:id="rId3" action="ppaction://hlinkfile"/>
              </a:rPr>
              <a:t>soil food web</a:t>
            </a:r>
            <a:r>
              <a:rPr lang="en-US" sz="1100" smtClean="0"/>
              <a:t>. 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The interactions of many soil organisms results in biological buffering or regulation of the nematode population through the mechanisms of </a:t>
            </a:r>
            <a:r>
              <a:rPr lang="en-US" sz="1100" i="1" smtClean="0">
                <a:hlinkClick r:id="rId4" action="ppaction://hlinkfile"/>
              </a:rPr>
              <a:t>Exploitation</a:t>
            </a:r>
            <a:r>
              <a:rPr lang="en-US" sz="1100" smtClean="0"/>
              <a:t>, </a:t>
            </a:r>
            <a:r>
              <a:rPr lang="en-US" sz="1100" i="1" smtClean="0">
                <a:hlinkClick r:id="rId4" action="ppaction://hlinkfile"/>
              </a:rPr>
              <a:t>Competition</a:t>
            </a:r>
            <a:r>
              <a:rPr lang="en-US" sz="1100" smtClean="0"/>
              <a:t>, and </a:t>
            </a:r>
            <a:r>
              <a:rPr lang="en-US" sz="1100" i="1" smtClean="0">
                <a:hlinkClick r:id="rId4" action="ppaction://hlinkfile"/>
              </a:rPr>
              <a:t>Antibiosis</a:t>
            </a:r>
            <a:endParaRPr lang="en-US" sz="1100" smtClean="0"/>
          </a:p>
          <a:p>
            <a:pPr>
              <a:lnSpc>
                <a:spcPct val="80000"/>
              </a:lnSpc>
            </a:pPr>
            <a:endParaRPr lang="en-US" sz="1100" smtClean="0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B335B75-5787-4119-985E-1A843CBD11AC}" type="slidenum">
              <a:rPr lang="en-US" sz="1200"/>
              <a:pPr algn="r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Interactions:</a:t>
            </a:r>
          </a:p>
          <a:p>
            <a:pPr>
              <a:defRPr/>
            </a:pPr>
            <a:r>
              <a:rPr lang="en-US" dirty="0" smtClean="0"/>
              <a:t>Nematodes affect other organisms, other organisms affect nematodes</a:t>
            </a:r>
          </a:p>
          <a:p>
            <a:pPr>
              <a:defRPr/>
            </a:pPr>
            <a:r>
              <a:rPr lang="en-US" dirty="0" smtClean="0"/>
              <a:t>Nematodes feed on plants – plants provide food for nematodes.</a:t>
            </a:r>
          </a:p>
          <a:p>
            <a:pPr>
              <a:defRPr/>
            </a:pPr>
            <a:r>
              <a:rPr lang="en-US" dirty="0" smtClean="0"/>
              <a:t>Nematodes feed on bacteria, nematodes farm bacteria – in soil, insects, </a:t>
            </a:r>
          </a:p>
          <a:p>
            <a:pPr>
              <a:defRPr/>
            </a:pPr>
            <a:r>
              <a:rPr lang="en-US" dirty="0" smtClean="0"/>
              <a:t>bacteria feed nematodes, bacteria kill nematodes</a:t>
            </a:r>
          </a:p>
          <a:p>
            <a:pPr>
              <a:defRPr/>
            </a:pPr>
            <a:r>
              <a:rPr lang="en-US" dirty="0" smtClean="0"/>
              <a:t>Nematodes feed on fungi and are fed upon by fungi.</a:t>
            </a:r>
          </a:p>
          <a:p>
            <a:pPr>
              <a:defRPr/>
            </a:pPr>
            <a:r>
              <a:rPr lang="en-US" dirty="0" smtClean="0"/>
              <a:t>Nematodes feed on protozoa and </a:t>
            </a:r>
            <a:r>
              <a:rPr lang="en-US" dirty="0" err="1" smtClean="0"/>
              <a:t>microarthropods</a:t>
            </a:r>
            <a:r>
              <a:rPr lang="en-US" dirty="0" smtClean="0"/>
              <a:t>, </a:t>
            </a:r>
            <a:r>
              <a:rPr lang="en-US" dirty="0" err="1" smtClean="0"/>
              <a:t>tardigrades</a:t>
            </a:r>
            <a:r>
              <a:rPr lang="en-US" dirty="0" smtClean="0"/>
              <a:t>, mites, </a:t>
            </a:r>
          </a:p>
          <a:p>
            <a:pPr>
              <a:defRPr/>
            </a:pPr>
            <a:r>
              <a:rPr lang="en-US" dirty="0" err="1" smtClean="0"/>
              <a:t>collembola</a:t>
            </a:r>
            <a:r>
              <a:rPr lang="en-US" dirty="0" smtClean="0"/>
              <a:t> and are fed upon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What are the ecosystem effects (effects on functions)?</a:t>
            </a:r>
          </a:p>
          <a:p>
            <a:pPr>
              <a:defRPr/>
            </a:pPr>
            <a:r>
              <a:rPr lang="en-US" dirty="0" smtClean="0"/>
              <a:t>Enrichment</a:t>
            </a:r>
          </a:p>
          <a:p>
            <a:pPr>
              <a:defRPr/>
            </a:pPr>
            <a:r>
              <a:rPr lang="en-US" dirty="0" smtClean="0"/>
              <a:t>Movement of and to resources</a:t>
            </a:r>
          </a:p>
          <a:p>
            <a:pPr>
              <a:defRPr/>
            </a:pPr>
            <a:r>
              <a:rPr lang="en-US" dirty="0" smtClean="0"/>
              <a:t>Nutrient and carbon cycling</a:t>
            </a:r>
          </a:p>
          <a:p>
            <a:pPr>
              <a:defRPr/>
            </a:pPr>
            <a:r>
              <a:rPr lang="en-US" dirty="0" smtClean="0"/>
              <a:t>Nutrient and carbon movement and sequestration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Effects on services?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Antagonists of nematodes occur in many groups of organisms that are components of the </a:t>
            </a:r>
            <a:r>
              <a:rPr lang="en-US" dirty="0" smtClean="0">
                <a:hlinkClick r:id="rId3" action="ppaction://hlinkfile"/>
              </a:rPr>
              <a:t>soil food web</a:t>
            </a:r>
            <a:r>
              <a:rPr lang="en-US" dirty="0" smtClean="0"/>
              <a:t>.  </a:t>
            </a:r>
          </a:p>
          <a:p>
            <a:pPr>
              <a:defRPr/>
            </a:pPr>
            <a:r>
              <a:rPr lang="en-US" dirty="0" smtClean="0"/>
              <a:t>The interactions of many soil organisms results in biological buffering or regulation of the nematode population through the mechanisms of </a:t>
            </a:r>
            <a:r>
              <a:rPr lang="en-US" i="1" dirty="0" smtClean="0">
                <a:hlinkClick r:id="rId4" action="ppaction://hlinkfile"/>
              </a:rPr>
              <a:t>Exploitation</a:t>
            </a:r>
            <a:r>
              <a:rPr lang="en-US" dirty="0" smtClean="0"/>
              <a:t>, </a:t>
            </a:r>
            <a:r>
              <a:rPr lang="en-US" i="1" dirty="0" smtClean="0">
                <a:hlinkClick r:id="rId4" action="ppaction://hlinkfile"/>
              </a:rPr>
              <a:t>Competition</a:t>
            </a:r>
            <a:r>
              <a:rPr lang="en-US" dirty="0" smtClean="0"/>
              <a:t>, and </a:t>
            </a:r>
            <a:r>
              <a:rPr lang="en-US" i="1" dirty="0" smtClean="0">
                <a:hlinkClick r:id="rId4" action="ppaction://hlinkfile"/>
              </a:rPr>
              <a:t>Antibiosis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327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CAE0AEE-E0D8-4775-8154-769E4F61635F}" type="slidenum">
              <a:rPr lang="en-US" sz="1200"/>
              <a:pPr algn="r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870BA5-A1EF-48ED-AC47-197E3439E276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7436A7-84C2-49F3-B7DA-1ECF7E0A59A1}" type="slidenum">
              <a:rPr lang="en-US"/>
              <a:pPr/>
              <a:t>19</a:t>
            </a:fld>
            <a:endParaRPr lang="en-US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r>
              <a:rPr lang="en-US"/>
              <a:t>The soil food web provides essential services in sustainable farming systems.</a:t>
            </a:r>
          </a:p>
          <a:p>
            <a:endParaRPr lang="en-US"/>
          </a:p>
          <a:p>
            <a:r>
              <a:rPr lang="en-US"/>
              <a:t>The successful farm manager worries about producing a cover crop, supplying compost, providing mulches.  All these provide resources to fuel the soil food web so that it can provide its essential services.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0A53C42-EB6E-4638-A746-67EEB2F227AC}" type="slidenum">
              <a:rPr lang="en-US" sz="1200"/>
              <a:pPr algn="r"/>
              <a:t>23</a:t>
            </a:fld>
            <a:endParaRPr lang="en-US" sz="1200"/>
          </a:p>
        </p:txBody>
      </p:sp>
      <p:sp>
        <p:nvSpPr>
          <p:cNvPr id="3481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20 min talk</a:t>
            </a: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Interactions:</a:t>
            </a: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Nematodes affect other organisms, other organisms affect nematodes</a:t>
            </a: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Nematodes feed on plants – plants provide food for nematodes.</a:t>
            </a: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Nematodes feed on bacteria, nematodes farm bacteria – in soil, insects, </a:t>
            </a: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bacteria feed nematodes, bacteria kill nematodes</a:t>
            </a: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Nematodes feed on fungi and are fed upon by fungi.</a:t>
            </a: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Nematodes feed on protozoa and microarthropods, tardigrades, mites, </a:t>
            </a: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collembola and are fed upon</a:t>
            </a:r>
          </a:p>
          <a:p>
            <a:pPr eaLnBrk="1" hangingPunct="1">
              <a:lnSpc>
                <a:spcPct val="80000"/>
              </a:lnSpc>
            </a:pPr>
            <a:endParaRPr lang="en-US" sz="11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What are the ecosystem effects (effects on functions)?</a:t>
            </a: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Enrichment</a:t>
            </a: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Movement of and to resources</a:t>
            </a: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Nutrient and carbon cycling</a:t>
            </a: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Nutrient and carbon movement and sequestration</a:t>
            </a:r>
          </a:p>
          <a:p>
            <a:pPr eaLnBrk="1" hangingPunct="1">
              <a:lnSpc>
                <a:spcPct val="80000"/>
              </a:lnSpc>
            </a:pPr>
            <a:endParaRPr lang="en-US" sz="11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Effects on services?</a:t>
            </a:r>
          </a:p>
          <a:p>
            <a:pPr eaLnBrk="1" hangingPunct="1">
              <a:lnSpc>
                <a:spcPct val="80000"/>
              </a:lnSpc>
            </a:pPr>
            <a:endParaRPr lang="en-US" sz="11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Antagonists of nematodes occur in many groups of organisms that are components of the </a:t>
            </a:r>
            <a:r>
              <a:rPr lang="en-US" sz="1100" smtClean="0">
                <a:latin typeface="Arial" charset="0"/>
                <a:hlinkClick r:id="rId3" action="ppaction://hlinkfile"/>
              </a:rPr>
              <a:t>soil food web</a:t>
            </a:r>
            <a:r>
              <a:rPr lang="en-US" sz="1100" smtClean="0">
                <a:latin typeface="Arial" charset="0"/>
              </a:rPr>
              <a:t>.  </a:t>
            </a:r>
          </a:p>
          <a:p>
            <a:pPr eaLnBrk="1" hangingPunct="1">
              <a:lnSpc>
                <a:spcPct val="80000"/>
              </a:lnSpc>
            </a:pPr>
            <a:r>
              <a:rPr lang="en-US" sz="1100" smtClean="0">
                <a:latin typeface="Arial" charset="0"/>
              </a:rPr>
              <a:t>The interactions of many soil organisms results in biological buffering or regulation of the nematode population through the mechanisms of </a:t>
            </a:r>
            <a:r>
              <a:rPr lang="en-US" sz="1100" i="1" smtClean="0">
                <a:latin typeface="Arial" charset="0"/>
                <a:hlinkClick r:id="rId4" action="ppaction://hlinkfile"/>
              </a:rPr>
              <a:t>Exploitation</a:t>
            </a:r>
            <a:r>
              <a:rPr lang="en-US" sz="1100" smtClean="0">
                <a:latin typeface="Arial" charset="0"/>
              </a:rPr>
              <a:t>, </a:t>
            </a:r>
            <a:r>
              <a:rPr lang="en-US" sz="1100" i="1" smtClean="0">
                <a:latin typeface="Arial" charset="0"/>
                <a:hlinkClick r:id="rId4" action="ppaction://hlinkfile"/>
              </a:rPr>
              <a:t>Competition</a:t>
            </a:r>
            <a:r>
              <a:rPr lang="en-US" sz="1100" smtClean="0">
                <a:latin typeface="Arial" charset="0"/>
              </a:rPr>
              <a:t>, and </a:t>
            </a:r>
            <a:r>
              <a:rPr lang="en-US" sz="1100" i="1" smtClean="0">
                <a:latin typeface="Arial" charset="0"/>
                <a:hlinkClick r:id="rId4" action="ppaction://hlinkfile"/>
              </a:rPr>
              <a:t>Antibiosis</a:t>
            </a:r>
            <a:endParaRPr lang="en-US" sz="11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100" smtClean="0">
              <a:latin typeface="Arial" charset="0"/>
            </a:endParaRPr>
          </a:p>
        </p:txBody>
      </p:sp>
      <p:sp>
        <p:nvSpPr>
          <p:cNvPr id="348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493EA9B-0A92-496E-888D-333629087E30}" type="slidenum">
              <a:rPr lang="en-US" sz="1200"/>
              <a:pPr algn="r"/>
              <a:t>23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25DC7-CA3E-469F-A247-519B3E7F4A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BE3D6-8C65-4CA4-A731-48C20C92E9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8D540-3E32-40FA-BE4F-BE167D54EA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E335A-98AF-4BEB-AD5F-867F48B2A6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89BB7-FD40-4509-A1A8-44D525F199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673B5-9637-4E2D-B7D2-CD1131DD91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36274-6CE9-4F03-AFAC-D30D72BD6E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E1333-E1AC-4146-90B6-128598F36A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12932-4840-43DE-8FA7-020D734A63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8ADB-0ED2-4891-89BD-4C3ED19A74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C07B8-B9CA-48C6-99CF-76FC6B8219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44D2FF-93D2-4DE4-81E6-2D8FD92954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Group.jpg"/>
          <p:cNvPicPr>
            <a:picLocks noChangeAspect="1"/>
          </p:cNvPicPr>
          <p:nvPr/>
        </p:nvPicPr>
        <p:blipFill>
          <a:blip r:embed="rId3" cstate="print">
            <a:lum brigh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 txBox="1">
            <a:spLocks/>
          </p:cNvSpPr>
          <p:nvPr/>
        </p:nvSpPr>
        <p:spPr bwMode="auto">
          <a:xfrm>
            <a:off x="0" y="11430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36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2100" y="1097340"/>
            <a:ext cx="601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3200" kern="0" dirty="0">
                <a:solidFill>
                  <a:schemeClr val="tx2"/>
                </a:solidFill>
              </a:rPr>
              <a:t>Identificación de los Nematodos</a:t>
            </a:r>
            <a:br>
              <a:rPr lang="es-ES" sz="3200" kern="0" dirty="0">
                <a:solidFill>
                  <a:schemeClr val="tx2"/>
                </a:solidFill>
              </a:rPr>
            </a:br>
            <a:r>
              <a:rPr lang="es-ES" sz="3200" kern="0" dirty="0">
                <a:solidFill>
                  <a:schemeClr val="tx2"/>
                </a:solidFill>
              </a:rPr>
              <a:t>y</a:t>
            </a:r>
            <a:br>
              <a:rPr lang="es-ES" sz="3200" kern="0" dirty="0">
                <a:solidFill>
                  <a:schemeClr val="tx2"/>
                </a:solidFill>
              </a:rPr>
            </a:br>
            <a:r>
              <a:rPr lang="es-ES" sz="3200" kern="0" dirty="0">
                <a:solidFill>
                  <a:schemeClr val="tx2"/>
                </a:solidFill>
              </a:rPr>
              <a:t>Ecología del Suelo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8611" y="3200400"/>
            <a:ext cx="55867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Clase</a:t>
            </a:r>
            <a:r>
              <a:rPr lang="en-US" sz="2800" dirty="0" smtClean="0"/>
              <a:t> 6</a:t>
            </a:r>
          </a:p>
          <a:p>
            <a:pPr algn="ctr"/>
            <a:r>
              <a:rPr lang="en-US" sz="2800" dirty="0" err="1" smtClean="0"/>
              <a:t>Bioindicadores</a:t>
            </a:r>
            <a:r>
              <a:rPr lang="en-US" sz="2800" dirty="0" smtClean="0"/>
              <a:t> y An</a:t>
            </a:r>
            <a:r>
              <a:rPr lang="es-ES" sz="2800" dirty="0" smtClean="0"/>
              <a:t>á</a:t>
            </a:r>
            <a:r>
              <a:rPr lang="en-US" sz="2800" dirty="0" err="1" smtClean="0"/>
              <a:t>lisis</a:t>
            </a:r>
            <a:r>
              <a:rPr lang="en-US" sz="2800" dirty="0" smtClean="0"/>
              <a:t> Faunal:</a:t>
            </a:r>
          </a:p>
          <a:p>
            <a:pPr algn="ctr"/>
            <a:r>
              <a:rPr lang="es-ES" sz="2800" dirty="0" smtClean="0"/>
              <a:t>magnitud</a:t>
            </a:r>
            <a:endParaRPr lang="es-E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4895671"/>
            <a:ext cx="2738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Howard Ferris</a:t>
            </a:r>
          </a:p>
          <a:p>
            <a:r>
              <a:rPr lang="en-US" sz="2400" dirty="0" smtClean="0"/>
              <a:t>Gabriela Soto</a:t>
            </a:r>
          </a:p>
          <a:p>
            <a:r>
              <a:rPr lang="en-US" sz="2400" dirty="0"/>
              <a:t>Alejandro </a:t>
            </a:r>
            <a:r>
              <a:rPr lang="en-US" sz="2400" dirty="0" smtClean="0"/>
              <a:t>Esquivel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152400"/>
            <a:ext cx="8458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Fauna </a:t>
            </a:r>
            <a:r>
              <a:rPr lang="en-US" sz="1600" dirty="0" err="1" smtClean="0"/>
              <a:t>Nematodo</a:t>
            </a:r>
            <a:r>
              <a:rPr lang="en-US" sz="1600" dirty="0" smtClean="0"/>
              <a:t> de un Campo de </a:t>
            </a:r>
            <a:r>
              <a:rPr lang="en-US" sz="1600" dirty="0" err="1" smtClean="0"/>
              <a:t>hierbas</a:t>
            </a:r>
            <a:r>
              <a:rPr lang="en-US" sz="1600" dirty="0" smtClean="0"/>
              <a:t> de </a:t>
            </a:r>
            <a:r>
              <a:rPr lang="en-US" sz="1600" dirty="0" err="1" smtClean="0"/>
              <a:t>las</a:t>
            </a:r>
            <a:r>
              <a:rPr lang="en-US" sz="1600" dirty="0" smtClean="0"/>
              <a:t> </a:t>
            </a:r>
            <a:r>
              <a:rPr lang="en-US" sz="1600" dirty="0" err="1" smtClean="0"/>
              <a:t>estepas</a:t>
            </a:r>
            <a:r>
              <a:rPr lang="en-US" sz="1600" dirty="0" smtClean="0"/>
              <a:t> </a:t>
            </a:r>
            <a:r>
              <a:rPr lang="en-US" sz="1600" dirty="0" err="1" smtClean="0"/>
              <a:t>Hungaricas</a:t>
            </a:r>
            <a:r>
              <a:rPr lang="en-US" sz="1600" dirty="0" smtClean="0"/>
              <a:t> – </a:t>
            </a:r>
            <a:r>
              <a:rPr lang="en-US" sz="1600" dirty="0" err="1" smtClean="0"/>
              <a:t>Péter</a:t>
            </a:r>
            <a:r>
              <a:rPr lang="en-US" sz="1600" dirty="0" smtClean="0"/>
              <a:t> Nagy, 1998</a:t>
            </a:r>
          </a:p>
          <a:p>
            <a:r>
              <a:rPr lang="en-US" sz="1600" dirty="0" err="1" smtClean="0"/>
              <a:t>Cuatro</a:t>
            </a:r>
            <a:r>
              <a:rPr lang="en-US" sz="1600" dirty="0" smtClean="0"/>
              <a:t> </a:t>
            </a:r>
            <a:r>
              <a:rPr lang="en-US" sz="1600" dirty="0" err="1" smtClean="0"/>
              <a:t>tiempos</a:t>
            </a:r>
            <a:r>
              <a:rPr lang="en-US" sz="1600" dirty="0" smtClean="0"/>
              <a:t> de </a:t>
            </a:r>
            <a:r>
              <a:rPr lang="en-US" sz="1600" dirty="0" err="1" smtClean="0"/>
              <a:t>muestreo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781800" y="617220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 de </a:t>
            </a:r>
            <a:r>
              <a:rPr lang="en-US" dirty="0" err="1" smtClean="0"/>
              <a:t>verano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90600" y="990600"/>
            <a:ext cx="5456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Análasis</a:t>
            </a:r>
            <a:r>
              <a:rPr lang="en-US" sz="1600" dirty="0" smtClean="0"/>
              <a:t> Faunal: Indices </a:t>
            </a:r>
            <a:r>
              <a:rPr lang="en-US" sz="1600" dirty="0" err="1" smtClean="0"/>
              <a:t>Funcional</a:t>
            </a:r>
            <a:r>
              <a:rPr lang="en-US" sz="1600" dirty="0" smtClean="0"/>
              <a:t> y </a:t>
            </a:r>
            <a:r>
              <a:rPr lang="en-US" sz="1600" dirty="0" err="1" smtClean="0"/>
              <a:t>Huellas</a:t>
            </a:r>
            <a:r>
              <a:rPr lang="en-US" sz="1600" dirty="0" smtClean="0"/>
              <a:t> </a:t>
            </a:r>
            <a:r>
              <a:rPr lang="en-US" sz="1600" dirty="0" err="1" smtClean="0"/>
              <a:t>Metabolicas</a:t>
            </a:r>
            <a:endParaRPr lang="en-US" sz="16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2247900" y="1608137"/>
            <a:ext cx="4457700" cy="4335463"/>
            <a:chOff x="3733800" y="1219200"/>
            <a:chExt cx="4457700" cy="433546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33800" y="1219200"/>
              <a:ext cx="4457700" cy="4335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Rectangle 23"/>
            <p:cNvSpPr/>
            <p:nvPr/>
          </p:nvSpPr>
          <p:spPr>
            <a:xfrm>
              <a:off x="4926290" y="5105400"/>
              <a:ext cx="22365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s-ES" dirty="0" smtClean="0"/>
                <a:t>   Estructura</a:t>
              </a:r>
              <a:r>
                <a:rPr lang="en-US" dirty="0" smtClean="0"/>
                <a:t> </a:t>
              </a:r>
              <a:r>
                <a:rPr lang="en-US" dirty="0" err="1" smtClean="0"/>
                <a:t>Indice</a:t>
              </a:r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2713351" y="2937117"/>
              <a:ext cx="25859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s-ES" dirty="0" smtClean="0"/>
                <a:t>Enriquecimiento</a:t>
              </a:r>
              <a:r>
                <a:rPr lang="en-US" dirty="0" smtClean="0"/>
                <a:t> </a:t>
              </a:r>
              <a:r>
                <a:rPr lang="en-US" dirty="0" err="1" smtClean="0"/>
                <a:t>Indice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247900" y="1608137"/>
            <a:ext cx="4457700" cy="4335463"/>
            <a:chOff x="4686300" y="762000"/>
            <a:chExt cx="4457700" cy="4335463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86300" y="762000"/>
              <a:ext cx="4457700" cy="4335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Rectangle 24"/>
            <p:cNvSpPr/>
            <p:nvPr/>
          </p:nvSpPr>
          <p:spPr>
            <a:xfrm>
              <a:off x="5916890" y="4648200"/>
              <a:ext cx="22365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s-ES" dirty="0" smtClean="0"/>
                <a:t>   Estructura</a:t>
              </a:r>
              <a:r>
                <a:rPr lang="en-US" dirty="0" smtClean="0"/>
                <a:t> </a:t>
              </a:r>
              <a:r>
                <a:rPr lang="en-US" dirty="0" err="1" smtClean="0"/>
                <a:t>Indice</a:t>
              </a:r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3703952" y="2479916"/>
              <a:ext cx="25859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s-ES" dirty="0" smtClean="0"/>
                <a:t>Enriquecimiento</a:t>
              </a:r>
              <a:r>
                <a:rPr lang="en-US" dirty="0" smtClean="0"/>
                <a:t> </a:t>
              </a:r>
              <a:r>
                <a:rPr lang="en-US" dirty="0" err="1" smtClean="0"/>
                <a:t>Indice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55837" y="1600200"/>
            <a:ext cx="4449763" cy="4343400"/>
            <a:chOff x="5791200" y="0"/>
            <a:chExt cx="4449763" cy="4343400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1200" y="0"/>
              <a:ext cx="4449763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Rectangle 28"/>
            <p:cNvSpPr/>
            <p:nvPr/>
          </p:nvSpPr>
          <p:spPr>
            <a:xfrm rot="16200000">
              <a:off x="4770752" y="1717916"/>
              <a:ext cx="25859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s-ES" dirty="0" smtClean="0"/>
                <a:t>Enriquecimiento</a:t>
              </a:r>
              <a:r>
                <a:rPr lang="en-US" dirty="0" smtClean="0"/>
                <a:t> </a:t>
              </a:r>
              <a:r>
                <a:rPr lang="en-US" dirty="0" err="1" smtClean="0"/>
                <a:t>Indice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010400" y="3886200"/>
              <a:ext cx="22365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s-ES" dirty="0" smtClean="0"/>
                <a:t>   Estructura</a:t>
              </a:r>
              <a:r>
                <a:rPr lang="en-US" dirty="0" smtClean="0"/>
                <a:t> </a:t>
              </a:r>
              <a:r>
                <a:rPr lang="en-US" dirty="0" err="1" smtClean="0"/>
                <a:t>Indice</a:t>
              </a:r>
              <a:r>
                <a:rPr lang="en-US" dirty="0" smtClean="0"/>
                <a:t>  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609600" y="9906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</a:rPr>
              <a:t>Sensibilidad</a:t>
            </a:r>
            <a:r>
              <a:rPr lang="en-US" sz="2400" dirty="0" smtClean="0">
                <a:solidFill>
                  <a:schemeClr val="tx2"/>
                </a:solidFill>
              </a:rPr>
              <a:t> de </a:t>
            </a:r>
            <a:r>
              <a:rPr lang="en-US" sz="2400" dirty="0" err="1" smtClean="0">
                <a:solidFill>
                  <a:schemeClr val="tx2"/>
                </a:solidFill>
              </a:rPr>
              <a:t>Nematodos</a:t>
            </a:r>
            <a:r>
              <a:rPr lang="en-US" sz="2400" dirty="0" smtClean="0">
                <a:solidFill>
                  <a:schemeClr val="tx2"/>
                </a:solidFill>
              </a:rPr>
              <a:t> a </a:t>
            </a:r>
            <a:r>
              <a:rPr lang="en-US" sz="2400" dirty="0" err="1" smtClean="0">
                <a:solidFill>
                  <a:schemeClr val="tx2"/>
                </a:solidFill>
              </a:rPr>
              <a:t>Fertilizante</a:t>
            </a:r>
            <a:r>
              <a:rPr lang="en-US" sz="2400" dirty="0" smtClean="0">
                <a:solidFill>
                  <a:schemeClr val="tx2"/>
                </a:solidFill>
              </a:rPr>
              <a:t> Mineral</a:t>
            </a:r>
            <a:endParaRPr lang="en-US" sz="2400" dirty="0">
              <a:solidFill>
                <a:schemeClr val="tx2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9600" y="1600200"/>
            <a:ext cx="7239000" cy="4343400"/>
            <a:chOff x="384" y="1008"/>
            <a:chExt cx="4560" cy="2736"/>
          </a:xfrm>
        </p:grpSpPr>
        <p:sp>
          <p:nvSpPr>
            <p:cNvPr id="46084" name="Rectangle 4"/>
            <p:cNvSpPr>
              <a:spLocks noChangeArrowheads="1"/>
            </p:cNvSpPr>
            <p:nvPr/>
          </p:nvSpPr>
          <p:spPr bwMode="auto">
            <a:xfrm>
              <a:off x="384" y="1008"/>
              <a:ext cx="4560" cy="27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46085" name="AutoShape 5"/>
            <p:cNvSpPr>
              <a:spLocks noChangeAspect="1" noChangeArrowheads="1" noTextEdit="1"/>
            </p:cNvSpPr>
            <p:nvPr/>
          </p:nvSpPr>
          <p:spPr bwMode="auto">
            <a:xfrm>
              <a:off x="528" y="1104"/>
              <a:ext cx="4347" cy="2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86" name="Rectangle 6"/>
            <p:cNvSpPr>
              <a:spLocks noChangeArrowheads="1"/>
            </p:cNvSpPr>
            <p:nvPr/>
          </p:nvSpPr>
          <p:spPr bwMode="auto">
            <a:xfrm>
              <a:off x="528" y="1104"/>
              <a:ext cx="4347" cy="24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87" name="Rectangle 7"/>
            <p:cNvSpPr>
              <a:spLocks noChangeArrowheads="1"/>
            </p:cNvSpPr>
            <p:nvPr/>
          </p:nvSpPr>
          <p:spPr bwMode="auto">
            <a:xfrm>
              <a:off x="1156" y="1404"/>
              <a:ext cx="2360" cy="1640"/>
            </a:xfrm>
            <a:prstGeom prst="rect">
              <a:avLst/>
            </a:prstGeom>
            <a:solidFill>
              <a:srgbClr val="FFFFFF"/>
            </a:solidFill>
            <a:ln w="15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88" name="Rectangle 8"/>
            <p:cNvSpPr>
              <a:spLocks noChangeArrowheads="1"/>
            </p:cNvSpPr>
            <p:nvPr/>
          </p:nvSpPr>
          <p:spPr bwMode="auto">
            <a:xfrm>
              <a:off x="1440" y="3408"/>
              <a:ext cx="196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 err="1" smtClean="0">
                  <a:solidFill>
                    <a:srgbClr val="000000"/>
                  </a:solidFill>
                </a:rPr>
                <a:t>Concentración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</a:rPr>
                <a:t>(</a:t>
              </a:r>
              <a:r>
                <a:rPr lang="en-US" sz="2400" dirty="0" err="1">
                  <a:solidFill>
                    <a:srgbClr val="000000"/>
                  </a:solidFill>
                </a:rPr>
                <a:t>mM</a:t>
              </a:r>
              <a:r>
                <a:rPr lang="en-US" sz="2400" dirty="0">
                  <a:solidFill>
                    <a:srgbClr val="000000"/>
                  </a:solidFill>
                </a:rPr>
                <a:t>-N)</a:t>
              </a:r>
              <a:endParaRPr lang="en-US" sz="2400" dirty="0"/>
            </a:p>
          </p:txBody>
        </p:sp>
        <p:sp>
          <p:nvSpPr>
            <p:cNvPr id="46089" name="Line 9"/>
            <p:cNvSpPr>
              <a:spLocks noChangeShapeType="1"/>
            </p:cNvSpPr>
            <p:nvPr/>
          </p:nvSpPr>
          <p:spPr bwMode="auto">
            <a:xfrm>
              <a:off x="1152" y="3024"/>
              <a:ext cx="142" cy="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0" name="Line 10"/>
            <p:cNvSpPr>
              <a:spLocks noChangeShapeType="1"/>
            </p:cNvSpPr>
            <p:nvPr/>
          </p:nvSpPr>
          <p:spPr bwMode="auto">
            <a:xfrm>
              <a:off x="1337" y="3044"/>
              <a:ext cx="2179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1" name="Line 11"/>
            <p:cNvSpPr>
              <a:spLocks noChangeShapeType="1"/>
            </p:cNvSpPr>
            <p:nvPr/>
          </p:nvSpPr>
          <p:spPr bwMode="auto">
            <a:xfrm flipV="1">
              <a:off x="1277" y="3030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2" name="Line 12"/>
            <p:cNvSpPr>
              <a:spLocks noChangeShapeType="1"/>
            </p:cNvSpPr>
            <p:nvPr/>
          </p:nvSpPr>
          <p:spPr bwMode="auto">
            <a:xfrm flipV="1">
              <a:off x="1323" y="3030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3" name="Line 13"/>
            <p:cNvSpPr>
              <a:spLocks noChangeShapeType="1"/>
            </p:cNvSpPr>
            <p:nvPr/>
          </p:nvSpPr>
          <p:spPr bwMode="auto">
            <a:xfrm flipV="1">
              <a:off x="1248" y="3066"/>
              <a:ext cx="12" cy="6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4" name="Line 14"/>
            <p:cNvSpPr>
              <a:spLocks noChangeShapeType="1"/>
            </p:cNvSpPr>
            <p:nvPr/>
          </p:nvSpPr>
          <p:spPr bwMode="auto">
            <a:xfrm flipV="1">
              <a:off x="2322" y="3044"/>
              <a:ext cx="1" cy="5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5" name="Line 15"/>
            <p:cNvSpPr>
              <a:spLocks noChangeShapeType="1"/>
            </p:cNvSpPr>
            <p:nvPr/>
          </p:nvSpPr>
          <p:spPr bwMode="auto">
            <a:xfrm flipV="1">
              <a:off x="3337" y="3044"/>
              <a:ext cx="1" cy="5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6" name="Line 16"/>
            <p:cNvSpPr>
              <a:spLocks noChangeShapeType="1"/>
            </p:cNvSpPr>
            <p:nvPr/>
          </p:nvSpPr>
          <p:spPr bwMode="auto">
            <a:xfrm flipV="1">
              <a:off x="115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7" name="Line 17"/>
            <p:cNvSpPr>
              <a:spLocks noChangeShapeType="1"/>
            </p:cNvSpPr>
            <p:nvPr/>
          </p:nvSpPr>
          <p:spPr bwMode="auto">
            <a:xfrm flipV="1">
              <a:off x="1613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8" name="Line 18"/>
            <p:cNvSpPr>
              <a:spLocks noChangeShapeType="1"/>
            </p:cNvSpPr>
            <p:nvPr/>
          </p:nvSpPr>
          <p:spPr bwMode="auto">
            <a:xfrm flipV="1">
              <a:off x="1791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9" name="Line 19"/>
            <p:cNvSpPr>
              <a:spLocks noChangeShapeType="1"/>
            </p:cNvSpPr>
            <p:nvPr/>
          </p:nvSpPr>
          <p:spPr bwMode="auto">
            <a:xfrm flipV="1">
              <a:off x="1918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0" name="Line 20"/>
            <p:cNvSpPr>
              <a:spLocks noChangeShapeType="1"/>
            </p:cNvSpPr>
            <p:nvPr/>
          </p:nvSpPr>
          <p:spPr bwMode="auto">
            <a:xfrm flipV="1">
              <a:off x="201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1" name="Line 21"/>
            <p:cNvSpPr>
              <a:spLocks noChangeShapeType="1"/>
            </p:cNvSpPr>
            <p:nvPr/>
          </p:nvSpPr>
          <p:spPr bwMode="auto">
            <a:xfrm flipV="1">
              <a:off x="2097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2" name="Line 22"/>
            <p:cNvSpPr>
              <a:spLocks noChangeShapeType="1"/>
            </p:cNvSpPr>
            <p:nvPr/>
          </p:nvSpPr>
          <p:spPr bwMode="auto">
            <a:xfrm flipV="1">
              <a:off x="2165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3" name="Line 23"/>
            <p:cNvSpPr>
              <a:spLocks noChangeShapeType="1"/>
            </p:cNvSpPr>
            <p:nvPr/>
          </p:nvSpPr>
          <p:spPr bwMode="auto">
            <a:xfrm flipV="1">
              <a:off x="2224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4" name="Line 24"/>
            <p:cNvSpPr>
              <a:spLocks noChangeShapeType="1"/>
            </p:cNvSpPr>
            <p:nvPr/>
          </p:nvSpPr>
          <p:spPr bwMode="auto">
            <a:xfrm flipV="1">
              <a:off x="227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5" name="Line 25"/>
            <p:cNvSpPr>
              <a:spLocks noChangeShapeType="1"/>
            </p:cNvSpPr>
            <p:nvPr/>
          </p:nvSpPr>
          <p:spPr bwMode="auto">
            <a:xfrm flipV="1">
              <a:off x="2627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6" name="Line 26"/>
            <p:cNvSpPr>
              <a:spLocks noChangeShapeType="1"/>
            </p:cNvSpPr>
            <p:nvPr/>
          </p:nvSpPr>
          <p:spPr bwMode="auto">
            <a:xfrm flipV="1">
              <a:off x="280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7" name="Line 27"/>
            <p:cNvSpPr>
              <a:spLocks noChangeShapeType="1"/>
            </p:cNvSpPr>
            <p:nvPr/>
          </p:nvSpPr>
          <p:spPr bwMode="auto">
            <a:xfrm flipV="1">
              <a:off x="2933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8" name="Line 28"/>
            <p:cNvSpPr>
              <a:spLocks noChangeShapeType="1"/>
            </p:cNvSpPr>
            <p:nvPr/>
          </p:nvSpPr>
          <p:spPr bwMode="auto">
            <a:xfrm flipV="1">
              <a:off x="3031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9" name="Line 29"/>
            <p:cNvSpPr>
              <a:spLocks noChangeShapeType="1"/>
            </p:cNvSpPr>
            <p:nvPr/>
          </p:nvSpPr>
          <p:spPr bwMode="auto">
            <a:xfrm flipV="1">
              <a:off x="3111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0" name="Line 30"/>
            <p:cNvSpPr>
              <a:spLocks noChangeShapeType="1"/>
            </p:cNvSpPr>
            <p:nvPr/>
          </p:nvSpPr>
          <p:spPr bwMode="auto">
            <a:xfrm flipV="1">
              <a:off x="3179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1" name="Line 31"/>
            <p:cNvSpPr>
              <a:spLocks noChangeShapeType="1"/>
            </p:cNvSpPr>
            <p:nvPr/>
          </p:nvSpPr>
          <p:spPr bwMode="auto">
            <a:xfrm flipV="1">
              <a:off x="3239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2" name="Line 32"/>
            <p:cNvSpPr>
              <a:spLocks noChangeShapeType="1"/>
            </p:cNvSpPr>
            <p:nvPr/>
          </p:nvSpPr>
          <p:spPr bwMode="auto">
            <a:xfrm flipV="1">
              <a:off x="3290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3" name="Rectangle 33"/>
            <p:cNvSpPr>
              <a:spLocks noChangeArrowheads="1"/>
            </p:cNvSpPr>
            <p:nvPr/>
          </p:nvSpPr>
          <p:spPr bwMode="auto">
            <a:xfrm>
              <a:off x="1219" y="3158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</a:t>
              </a:r>
              <a:endParaRPr lang="en-US" sz="2400"/>
            </a:p>
          </p:txBody>
        </p:sp>
        <p:sp>
          <p:nvSpPr>
            <p:cNvPr id="46114" name="Rectangle 34"/>
            <p:cNvSpPr>
              <a:spLocks noChangeArrowheads="1"/>
            </p:cNvSpPr>
            <p:nvPr/>
          </p:nvSpPr>
          <p:spPr bwMode="auto">
            <a:xfrm>
              <a:off x="2234" y="3158"/>
              <a:ext cx="2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0.1</a:t>
              </a:r>
              <a:endParaRPr lang="en-US" sz="2400"/>
            </a:p>
          </p:txBody>
        </p:sp>
        <p:sp>
          <p:nvSpPr>
            <p:cNvPr id="46115" name="Rectangle 35"/>
            <p:cNvSpPr>
              <a:spLocks noChangeArrowheads="1"/>
            </p:cNvSpPr>
            <p:nvPr/>
          </p:nvSpPr>
          <p:spPr bwMode="auto">
            <a:xfrm>
              <a:off x="3301" y="3158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1</a:t>
              </a:r>
              <a:endParaRPr lang="en-US" sz="2400"/>
            </a:p>
          </p:txBody>
        </p:sp>
        <p:sp>
          <p:nvSpPr>
            <p:cNvPr id="46116" name="Line 36"/>
            <p:cNvSpPr>
              <a:spLocks noChangeShapeType="1"/>
            </p:cNvSpPr>
            <p:nvPr/>
          </p:nvSpPr>
          <p:spPr bwMode="auto">
            <a:xfrm>
              <a:off x="1156" y="1404"/>
              <a:ext cx="135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7" name="Line 37"/>
            <p:cNvSpPr>
              <a:spLocks noChangeShapeType="1"/>
            </p:cNvSpPr>
            <p:nvPr/>
          </p:nvSpPr>
          <p:spPr bwMode="auto">
            <a:xfrm>
              <a:off x="1337" y="1404"/>
              <a:ext cx="2179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8" name="Line 38"/>
            <p:cNvSpPr>
              <a:spLocks noChangeShapeType="1"/>
            </p:cNvSpPr>
            <p:nvPr/>
          </p:nvSpPr>
          <p:spPr bwMode="auto">
            <a:xfrm flipV="1">
              <a:off x="1277" y="1389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9" name="Line 39"/>
            <p:cNvSpPr>
              <a:spLocks noChangeShapeType="1"/>
            </p:cNvSpPr>
            <p:nvPr/>
          </p:nvSpPr>
          <p:spPr bwMode="auto">
            <a:xfrm flipV="1">
              <a:off x="1323" y="1389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0" name="Rectangle 40"/>
            <p:cNvSpPr>
              <a:spLocks noChangeArrowheads="1"/>
            </p:cNvSpPr>
            <p:nvPr/>
          </p:nvSpPr>
          <p:spPr bwMode="auto">
            <a:xfrm rot="16200000" flipH="1">
              <a:off x="34" y="2078"/>
              <a:ext cx="131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 err="1" smtClean="0">
                  <a:solidFill>
                    <a:srgbClr val="000000"/>
                  </a:solidFill>
                </a:rPr>
                <a:t>Numeros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Vivos</a:t>
              </a:r>
              <a:endParaRPr lang="en-US" sz="2400" dirty="0"/>
            </a:p>
          </p:txBody>
        </p:sp>
        <p:sp>
          <p:nvSpPr>
            <p:cNvPr id="46121" name="Line 41"/>
            <p:cNvSpPr>
              <a:spLocks noChangeShapeType="1"/>
            </p:cNvSpPr>
            <p:nvPr/>
          </p:nvSpPr>
          <p:spPr bwMode="auto">
            <a:xfrm flipV="1">
              <a:off x="1156" y="1404"/>
              <a:ext cx="1" cy="16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2" name="Line 42"/>
            <p:cNvSpPr>
              <a:spLocks noChangeShapeType="1"/>
            </p:cNvSpPr>
            <p:nvPr/>
          </p:nvSpPr>
          <p:spPr bwMode="auto">
            <a:xfrm>
              <a:off x="1136" y="2984"/>
              <a:ext cx="16" cy="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3" name="Line 43"/>
            <p:cNvSpPr>
              <a:spLocks noChangeShapeType="1"/>
            </p:cNvSpPr>
            <p:nvPr/>
          </p:nvSpPr>
          <p:spPr bwMode="auto">
            <a:xfrm>
              <a:off x="1133" y="2604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4" name="Line 44"/>
            <p:cNvSpPr>
              <a:spLocks noChangeShapeType="1"/>
            </p:cNvSpPr>
            <p:nvPr/>
          </p:nvSpPr>
          <p:spPr bwMode="auto">
            <a:xfrm>
              <a:off x="1133" y="2204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5" name="Line 45"/>
            <p:cNvSpPr>
              <a:spLocks noChangeShapeType="1"/>
            </p:cNvSpPr>
            <p:nvPr/>
          </p:nvSpPr>
          <p:spPr bwMode="auto">
            <a:xfrm>
              <a:off x="1133" y="1803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6" name="Line 46"/>
            <p:cNvSpPr>
              <a:spLocks noChangeShapeType="1"/>
            </p:cNvSpPr>
            <p:nvPr/>
          </p:nvSpPr>
          <p:spPr bwMode="auto">
            <a:xfrm>
              <a:off x="1133" y="1404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7" name="Rectangle 47"/>
            <p:cNvSpPr>
              <a:spLocks noChangeArrowheads="1"/>
            </p:cNvSpPr>
            <p:nvPr/>
          </p:nvSpPr>
          <p:spPr bwMode="auto">
            <a:xfrm>
              <a:off x="998" y="2931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</a:t>
              </a:r>
              <a:endParaRPr lang="en-US" sz="2400"/>
            </a:p>
          </p:txBody>
        </p:sp>
        <p:sp>
          <p:nvSpPr>
            <p:cNvPr id="46128" name="Rectangle 48"/>
            <p:cNvSpPr>
              <a:spLocks noChangeArrowheads="1"/>
            </p:cNvSpPr>
            <p:nvPr/>
          </p:nvSpPr>
          <p:spPr bwMode="auto">
            <a:xfrm>
              <a:off x="927" y="2530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50</a:t>
              </a:r>
              <a:endParaRPr lang="en-US" sz="2400"/>
            </a:p>
          </p:txBody>
        </p:sp>
        <p:sp>
          <p:nvSpPr>
            <p:cNvPr id="46129" name="Rectangle 49"/>
            <p:cNvSpPr>
              <a:spLocks noChangeArrowheads="1"/>
            </p:cNvSpPr>
            <p:nvPr/>
          </p:nvSpPr>
          <p:spPr bwMode="auto">
            <a:xfrm>
              <a:off x="856" y="2131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100</a:t>
              </a:r>
              <a:endParaRPr lang="en-US" sz="2400"/>
            </a:p>
          </p:txBody>
        </p:sp>
        <p:sp>
          <p:nvSpPr>
            <p:cNvPr id="46130" name="Rectangle 50"/>
            <p:cNvSpPr>
              <a:spLocks noChangeArrowheads="1"/>
            </p:cNvSpPr>
            <p:nvPr/>
          </p:nvSpPr>
          <p:spPr bwMode="auto">
            <a:xfrm>
              <a:off x="856" y="1730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150</a:t>
              </a:r>
              <a:endParaRPr lang="en-US" sz="2400"/>
            </a:p>
          </p:txBody>
        </p:sp>
        <p:sp>
          <p:nvSpPr>
            <p:cNvPr id="46131" name="Rectangle 51"/>
            <p:cNvSpPr>
              <a:spLocks noChangeArrowheads="1"/>
            </p:cNvSpPr>
            <p:nvPr/>
          </p:nvSpPr>
          <p:spPr bwMode="auto">
            <a:xfrm>
              <a:off x="856" y="1330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200</a:t>
              </a:r>
              <a:endParaRPr lang="en-US" sz="2400"/>
            </a:p>
          </p:txBody>
        </p:sp>
        <p:sp>
          <p:nvSpPr>
            <p:cNvPr id="46132" name="Line 52"/>
            <p:cNvSpPr>
              <a:spLocks noChangeShapeType="1"/>
            </p:cNvSpPr>
            <p:nvPr/>
          </p:nvSpPr>
          <p:spPr bwMode="auto">
            <a:xfrm flipV="1">
              <a:off x="3516" y="1404"/>
              <a:ext cx="1" cy="16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3" name="Line 53"/>
            <p:cNvSpPr>
              <a:spLocks noChangeShapeType="1"/>
            </p:cNvSpPr>
            <p:nvPr/>
          </p:nvSpPr>
          <p:spPr bwMode="auto">
            <a:xfrm flipV="1">
              <a:off x="1254" y="2190"/>
              <a:ext cx="37" cy="1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4" name="Freeform 54"/>
            <p:cNvSpPr>
              <a:spLocks/>
            </p:cNvSpPr>
            <p:nvPr/>
          </p:nvSpPr>
          <p:spPr bwMode="auto">
            <a:xfrm flipV="1">
              <a:off x="2016" y="1660"/>
              <a:ext cx="1321" cy="1017"/>
            </a:xfrm>
            <a:custGeom>
              <a:avLst/>
              <a:gdLst>
                <a:gd name="T0" fmla="*/ 0 w 2292"/>
                <a:gd name="T1" fmla="*/ 1 h 1765"/>
                <a:gd name="T2" fmla="*/ 1 w 2292"/>
                <a:gd name="T3" fmla="*/ 1 h 1765"/>
                <a:gd name="T4" fmla="*/ 1 w 2292"/>
                <a:gd name="T5" fmla="*/ 0 h 1765"/>
                <a:gd name="T6" fmla="*/ 1 w 2292"/>
                <a:gd name="T7" fmla="*/ 1 h 17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765"/>
                <a:gd name="T14" fmla="*/ 2292 w 2292"/>
                <a:gd name="T15" fmla="*/ 1765 h 17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765">
                  <a:moveTo>
                    <a:pt x="0" y="1765"/>
                  </a:moveTo>
                  <a:lnTo>
                    <a:pt x="531" y="618"/>
                  </a:lnTo>
                  <a:lnTo>
                    <a:pt x="1762" y="0"/>
                  </a:lnTo>
                  <a:lnTo>
                    <a:pt x="2292" y="9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5" name="Oval 55"/>
            <p:cNvSpPr>
              <a:spLocks noChangeArrowheads="1"/>
            </p:cNvSpPr>
            <p:nvPr/>
          </p:nvSpPr>
          <p:spPr bwMode="auto">
            <a:xfrm>
              <a:off x="1218" y="2166"/>
              <a:ext cx="74" cy="75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6" name="Line 56"/>
            <p:cNvSpPr>
              <a:spLocks noChangeShapeType="1"/>
            </p:cNvSpPr>
            <p:nvPr/>
          </p:nvSpPr>
          <p:spPr bwMode="auto">
            <a:xfrm>
              <a:off x="1993" y="2002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7" name="Line 57"/>
            <p:cNvSpPr>
              <a:spLocks noChangeShapeType="1"/>
            </p:cNvSpPr>
            <p:nvPr/>
          </p:nvSpPr>
          <p:spPr bwMode="auto">
            <a:xfrm flipV="1">
              <a:off x="2322" y="2222"/>
              <a:ext cx="1" cy="9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8" name="Line 58"/>
            <p:cNvSpPr>
              <a:spLocks noChangeShapeType="1"/>
            </p:cNvSpPr>
            <p:nvPr/>
          </p:nvSpPr>
          <p:spPr bwMode="auto">
            <a:xfrm>
              <a:off x="2299" y="2222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9" name="Line 59"/>
            <p:cNvSpPr>
              <a:spLocks noChangeShapeType="1"/>
            </p:cNvSpPr>
            <p:nvPr/>
          </p:nvSpPr>
          <p:spPr bwMode="auto">
            <a:xfrm>
              <a:off x="3031" y="2677"/>
              <a:ext cx="1" cy="11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0" name="Line 60"/>
            <p:cNvSpPr>
              <a:spLocks noChangeShapeType="1"/>
            </p:cNvSpPr>
            <p:nvPr/>
          </p:nvSpPr>
          <p:spPr bwMode="auto">
            <a:xfrm>
              <a:off x="3008" y="2787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1" name="Line 61"/>
            <p:cNvSpPr>
              <a:spLocks noChangeShapeType="1"/>
            </p:cNvSpPr>
            <p:nvPr/>
          </p:nvSpPr>
          <p:spPr bwMode="auto">
            <a:xfrm>
              <a:off x="3337" y="2672"/>
              <a:ext cx="1" cy="15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2" name="Line 62"/>
            <p:cNvSpPr>
              <a:spLocks noChangeShapeType="1"/>
            </p:cNvSpPr>
            <p:nvPr/>
          </p:nvSpPr>
          <p:spPr bwMode="auto">
            <a:xfrm flipV="1">
              <a:off x="1254" y="2203"/>
              <a:ext cx="3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3" name="Line 63"/>
            <p:cNvSpPr>
              <a:spLocks noChangeShapeType="1"/>
            </p:cNvSpPr>
            <p:nvPr/>
          </p:nvSpPr>
          <p:spPr bwMode="auto">
            <a:xfrm flipV="1">
              <a:off x="1337" y="2186"/>
              <a:ext cx="679" cy="17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4" name="Freeform 64"/>
            <p:cNvSpPr>
              <a:spLocks/>
            </p:cNvSpPr>
            <p:nvPr/>
          </p:nvSpPr>
          <p:spPr bwMode="auto">
            <a:xfrm flipV="1">
              <a:off x="2016" y="2186"/>
              <a:ext cx="1321" cy="692"/>
            </a:xfrm>
            <a:custGeom>
              <a:avLst/>
              <a:gdLst>
                <a:gd name="T0" fmla="*/ 0 w 2292"/>
                <a:gd name="T1" fmla="*/ 1 h 1201"/>
                <a:gd name="T2" fmla="*/ 1 w 2292"/>
                <a:gd name="T3" fmla="*/ 1 h 1201"/>
                <a:gd name="T4" fmla="*/ 1 w 2292"/>
                <a:gd name="T5" fmla="*/ 1 h 1201"/>
                <a:gd name="T6" fmla="*/ 1 w 2292"/>
                <a:gd name="T7" fmla="*/ 0 h 12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201"/>
                <a:gd name="T14" fmla="*/ 2292 w 2292"/>
                <a:gd name="T15" fmla="*/ 1201 h 12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201">
                  <a:moveTo>
                    <a:pt x="0" y="1201"/>
                  </a:moveTo>
                  <a:lnTo>
                    <a:pt x="531" y="1075"/>
                  </a:lnTo>
                  <a:lnTo>
                    <a:pt x="1762" y="302"/>
                  </a:lnTo>
                  <a:lnTo>
                    <a:pt x="2292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5" name="Oval 65"/>
            <p:cNvSpPr>
              <a:spLocks noChangeArrowheads="1"/>
            </p:cNvSpPr>
            <p:nvPr/>
          </p:nvSpPr>
          <p:spPr bwMode="auto">
            <a:xfrm>
              <a:off x="1218" y="2166"/>
              <a:ext cx="74" cy="75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6" name="Line 66"/>
            <p:cNvSpPr>
              <a:spLocks noChangeShapeType="1"/>
            </p:cNvSpPr>
            <p:nvPr/>
          </p:nvSpPr>
          <p:spPr bwMode="auto">
            <a:xfrm flipV="1">
              <a:off x="2016" y="2145"/>
              <a:ext cx="1" cy="4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7" name="Line 67"/>
            <p:cNvSpPr>
              <a:spLocks noChangeShapeType="1"/>
            </p:cNvSpPr>
            <p:nvPr/>
          </p:nvSpPr>
          <p:spPr bwMode="auto">
            <a:xfrm>
              <a:off x="1993" y="2145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8" name="Line 68"/>
            <p:cNvSpPr>
              <a:spLocks noChangeShapeType="1"/>
            </p:cNvSpPr>
            <p:nvPr/>
          </p:nvSpPr>
          <p:spPr bwMode="auto">
            <a:xfrm>
              <a:off x="2016" y="2186"/>
              <a:ext cx="1" cy="4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9" name="Line 69"/>
            <p:cNvSpPr>
              <a:spLocks noChangeShapeType="1"/>
            </p:cNvSpPr>
            <p:nvPr/>
          </p:nvSpPr>
          <p:spPr bwMode="auto">
            <a:xfrm>
              <a:off x="1993" y="2228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0" name="Oval 70"/>
            <p:cNvSpPr>
              <a:spLocks noChangeArrowheads="1"/>
            </p:cNvSpPr>
            <p:nvPr/>
          </p:nvSpPr>
          <p:spPr bwMode="auto">
            <a:xfrm>
              <a:off x="1980" y="2149"/>
              <a:ext cx="74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1" name="Line 71"/>
            <p:cNvSpPr>
              <a:spLocks noChangeShapeType="1"/>
            </p:cNvSpPr>
            <p:nvPr/>
          </p:nvSpPr>
          <p:spPr bwMode="auto">
            <a:xfrm flipV="1">
              <a:off x="2322" y="2218"/>
              <a:ext cx="1" cy="4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2" name="Line 72"/>
            <p:cNvSpPr>
              <a:spLocks noChangeShapeType="1"/>
            </p:cNvSpPr>
            <p:nvPr/>
          </p:nvSpPr>
          <p:spPr bwMode="auto">
            <a:xfrm>
              <a:off x="2299" y="2218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3" name="Line 73"/>
            <p:cNvSpPr>
              <a:spLocks noChangeShapeType="1"/>
            </p:cNvSpPr>
            <p:nvPr/>
          </p:nvSpPr>
          <p:spPr bwMode="auto">
            <a:xfrm>
              <a:off x="2322" y="2259"/>
              <a:ext cx="1" cy="4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4" name="Line 74"/>
            <p:cNvSpPr>
              <a:spLocks noChangeShapeType="1"/>
            </p:cNvSpPr>
            <p:nvPr/>
          </p:nvSpPr>
          <p:spPr bwMode="auto">
            <a:xfrm>
              <a:off x="2299" y="2301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5" name="Oval 75"/>
            <p:cNvSpPr>
              <a:spLocks noChangeArrowheads="1"/>
            </p:cNvSpPr>
            <p:nvPr/>
          </p:nvSpPr>
          <p:spPr bwMode="auto">
            <a:xfrm>
              <a:off x="2285" y="2222"/>
              <a:ext cx="75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6" name="Line 76"/>
            <p:cNvSpPr>
              <a:spLocks noChangeShapeType="1"/>
            </p:cNvSpPr>
            <p:nvPr/>
          </p:nvSpPr>
          <p:spPr bwMode="auto">
            <a:xfrm flipV="1">
              <a:off x="3031" y="2682"/>
              <a:ext cx="1" cy="2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7" name="Line 77"/>
            <p:cNvSpPr>
              <a:spLocks noChangeShapeType="1"/>
            </p:cNvSpPr>
            <p:nvPr/>
          </p:nvSpPr>
          <p:spPr bwMode="auto">
            <a:xfrm>
              <a:off x="3008" y="2682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8" name="Line 78"/>
            <p:cNvSpPr>
              <a:spLocks noChangeShapeType="1"/>
            </p:cNvSpPr>
            <p:nvPr/>
          </p:nvSpPr>
          <p:spPr bwMode="auto">
            <a:xfrm>
              <a:off x="3031" y="2704"/>
              <a:ext cx="1" cy="2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9" name="Line 79"/>
            <p:cNvSpPr>
              <a:spLocks noChangeShapeType="1"/>
            </p:cNvSpPr>
            <p:nvPr/>
          </p:nvSpPr>
          <p:spPr bwMode="auto">
            <a:xfrm>
              <a:off x="3008" y="2726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0" name="Oval 80"/>
            <p:cNvSpPr>
              <a:spLocks noChangeArrowheads="1"/>
            </p:cNvSpPr>
            <p:nvPr/>
          </p:nvSpPr>
          <p:spPr bwMode="auto">
            <a:xfrm>
              <a:off x="2994" y="2667"/>
              <a:ext cx="75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1" name="Line 81"/>
            <p:cNvSpPr>
              <a:spLocks noChangeShapeType="1"/>
            </p:cNvSpPr>
            <p:nvPr/>
          </p:nvSpPr>
          <p:spPr bwMode="auto">
            <a:xfrm flipV="1">
              <a:off x="3337" y="2866"/>
              <a:ext cx="1" cy="1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2" name="Line 82"/>
            <p:cNvSpPr>
              <a:spLocks noChangeShapeType="1"/>
            </p:cNvSpPr>
            <p:nvPr/>
          </p:nvSpPr>
          <p:spPr bwMode="auto">
            <a:xfrm>
              <a:off x="3313" y="2866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3" name="Line 83"/>
            <p:cNvSpPr>
              <a:spLocks noChangeShapeType="1"/>
            </p:cNvSpPr>
            <p:nvPr/>
          </p:nvSpPr>
          <p:spPr bwMode="auto">
            <a:xfrm>
              <a:off x="3337" y="2878"/>
              <a:ext cx="1" cy="1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4" name="Line 84"/>
            <p:cNvSpPr>
              <a:spLocks noChangeShapeType="1"/>
            </p:cNvSpPr>
            <p:nvPr/>
          </p:nvSpPr>
          <p:spPr bwMode="auto">
            <a:xfrm>
              <a:off x="3313" y="2890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5" name="Oval 85"/>
            <p:cNvSpPr>
              <a:spLocks noChangeArrowheads="1"/>
            </p:cNvSpPr>
            <p:nvPr/>
          </p:nvSpPr>
          <p:spPr bwMode="auto">
            <a:xfrm>
              <a:off x="3300" y="2841"/>
              <a:ext cx="74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6" name="Line 86"/>
            <p:cNvSpPr>
              <a:spLocks noChangeShapeType="1"/>
            </p:cNvSpPr>
            <p:nvPr/>
          </p:nvSpPr>
          <p:spPr bwMode="auto">
            <a:xfrm flipV="1">
              <a:off x="1254" y="2199"/>
              <a:ext cx="37" cy="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7" name="Line 87"/>
            <p:cNvSpPr>
              <a:spLocks noChangeShapeType="1"/>
            </p:cNvSpPr>
            <p:nvPr/>
          </p:nvSpPr>
          <p:spPr bwMode="auto">
            <a:xfrm flipV="1">
              <a:off x="1337" y="1999"/>
              <a:ext cx="679" cy="196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8" name="Freeform 88"/>
            <p:cNvSpPr>
              <a:spLocks/>
            </p:cNvSpPr>
            <p:nvPr/>
          </p:nvSpPr>
          <p:spPr bwMode="auto">
            <a:xfrm flipV="1">
              <a:off x="2016" y="1989"/>
              <a:ext cx="1321" cy="719"/>
            </a:xfrm>
            <a:custGeom>
              <a:avLst/>
              <a:gdLst>
                <a:gd name="T0" fmla="*/ 0 w 2292"/>
                <a:gd name="T1" fmla="*/ 1 h 1247"/>
                <a:gd name="T2" fmla="*/ 1 w 2292"/>
                <a:gd name="T3" fmla="*/ 1 h 1247"/>
                <a:gd name="T4" fmla="*/ 1 w 2292"/>
                <a:gd name="T5" fmla="*/ 1 h 1247"/>
                <a:gd name="T6" fmla="*/ 1 w 2292"/>
                <a:gd name="T7" fmla="*/ 0 h 12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247"/>
                <a:gd name="T14" fmla="*/ 2292 w 2292"/>
                <a:gd name="T15" fmla="*/ 1247 h 12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247">
                  <a:moveTo>
                    <a:pt x="0" y="1230"/>
                  </a:moveTo>
                  <a:lnTo>
                    <a:pt x="531" y="1247"/>
                  </a:lnTo>
                  <a:lnTo>
                    <a:pt x="1762" y="710"/>
                  </a:lnTo>
                  <a:lnTo>
                    <a:pt x="2292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9" name="Freeform 89"/>
            <p:cNvSpPr>
              <a:spLocks/>
            </p:cNvSpPr>
            <p:nvPr/>
          </p:nvSpPr>
          <p:spPr bwMode="auto">
            <a:xfrm>
              <a:off x="1209" y="2152"/>
              <a:ext cx="90" cy="78"/>
            </a:xfrm>
            <a:custGeom>
              <a:avLst/>
              <a:gdLst>
                <a:gd name="T0" fmla="*/ 1 w 180"/>
                <a:gd name="T1" fmla="*/ 0 h 155"/>
                <a:gd name="T2" fmla="*/ 1 w 180"/>
                <a:gd name="T3" fmla="*/ 1 h 155"/>
                <a:gd name="T4" fmla="*/ 0 w 180"/>
                <a:gd name="T5" fmla="*/ 1 h 155"/>
                <a:gd name="T6" fmla="*/ 1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0" name="Line 90"/>
            <p:cNvSpPr>
              <a:spLocks noChangeShapeType="1"/>
            </p:cNvSpPr>
            <p:nvPr/>
          </p:nvSpPr>
          <p:spPr bwMode="auto">
            <a:xfrm flipV="1">
              <a:off x="2016" y="1815"/>
              <a:ext cx="1" cy="18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1" name="Line 91"/>
            <p:cNvSpPr>
              <a:spLocks noChangeShapeType="1"/>
            </p:cNvSpPr>
            <p:nvPr/>
          </p:nvSpPr>
          <p:spPr bwMode="auto">
            <a:xfrm>
              <a:off x="1993" y="1815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2" name="Line 92"/>
            <p:cNvSpPr>
              <a:spLocks noChangeShapeType="1"/>
            </p:cNvSpPr>
            <p:nvPr/>
          </p:nvSpPr>
          <p:spPr bwMode="auto">
            <a:xfrm>
              <a:off x="2016" y="1999"/>
              <a:ext cx="1" cy="18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3" name="Line 93"/>
            <p:cNvSpPr>
              <a:spLocks noChangeShapeType="1"/>
            </p:cNvSpPr>
            <p:nvPr/>
          </p:nvSpPr>
          <p:spPr bwMode="auto">
            <a:xfrm>
              <a:off x="1993" y="2184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4" name="Freeform 94"/>
            <p:cNvSpPr>
              <a:spLocks/>
            </p:cNvSpPr>
            <p:nvPr/>
          </p:nvSpPr>
          <p:spPr bwMode="auto">
            <a:xfrm>
              <a:off x="1971" y="1947"/>
              <a:ext cx="90" cy="78"/>
            </a:xfrm>
            <a:custGeom>
              <a:avLst/>
              <a:gdLst>
                <a:gd name="T0" fmla="*/ 1 w 180"/>
                <a:gd name="T1" fmla="*/ 0 h 155"/>
                <a:gd name="T2" fmla="*/ 1 w 180"/>
                <a:gd name="T3" fmla="*/ 1 h 155"/>
                <a:gd name="T4" fmla="*/ 0 w 180"/>
                <a:gd name="T5" fmla="*/ 1 h 155"/>
                <a:gd name="T6" fmla="*/ 1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5" name="Line 95"/>
            <p:cNvSpPr>
              <a:spLocks noChangeShapeType="1"/>
            </p:cNvSpPr>
            <p:nvPr/>
          </p:nvSpPr>
          <p:spPr bwMode="auto">
            <a:xfrm flipV="1">
              <a:off x="2322" y="1852"/>
              <a:ext cx="1" cy="137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6" name="Line 96"/>
            <p:cNvSpPr>
              <a:spLocks noChangeShapeType="1"/>
            </p:cNvSpPr>
            <p:nvPr/>
          </p:nvSpPr>
          <p:spPr bwMode="auto">
            <a:xfrm>
              <a:off x="2299" y="1852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7" name="Line 97"/>
            <p:cNvSpPr>
              <a:spLocks noChangeShapeType="1"/>
            </p:cNvSpPr>
            <p:nvPr/>
          </p:nvSpPr>
          <p:spPr bwMode="auto">
            <a:xfrm>
              <a:off x="2322" y="1989"/>
              <a:ext cx="1" cy="123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8" name="Line 98"/>
            <p:cNvSpPr>
              <a:spLocks noChangeShapeType="1"/>
            </p:cNvSpPr>
            <p:nvPr/>
          </p:nvSpPr>
          <p:spPr bwMode="auto">
            <a:xfrm>
              <a:off x="2299" y="2127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9" name="Freeform 99"/>
            <p:cNvSpPr>
              <a:spLocks/>
            </p:cNvSpPr>
            <p:nvPr/>
          </p:nvSpPr>
          <p:spPr bwMode="auto">
            <a:xfrm>
              <a:off x="2277" y="1938"/>
              <a:ext cx="90" cy="77"/>
            </a:xfrm>
            <a:custGeom>
              <a:avLst/>
              <a:gdLst>
                <a:gd name="T0" fmla="*/ 1 w 179"/>
                <a:gd name="T1" fmla="*/ 0 h 156"/>
                <a:gd name="T2" fmla="*/ 1 w 179"/>
                <a:gd name="T3" fmla="*/ 0 h 156"/>
                <a:gd name="T4" fmla="*/ 0 w 179"/>
                <a:gd name="T5" fmla="*/ 0 h 156"/>
                <a:gd name="T6" fmla="*/ 1 w 179"/>
                <a:gd name="T7" fmla="*/ 0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"/>
                <a:gd name="T13" fmla="*/ 0 h 156"/>
                <a:gd name="T14" fmla="*/ 179 w 179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" h="156">
                  <a:moveTo>
                    <a:pt x="89" y="0"/>
                  </a:moveTo>
                  <a:lnTo>
                    <a:pt x="179" y="156"/>
                  </a:lnTo>
                  <a:lnTo>
                    <a:pt x="0" y="15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0" name="Line 100"/>
            <p:cNvSpPr>
              <a:spLocks noChangeShapeType="1"/>
            </p:cNvSpPr>
            <p:nvPr/>
          </p:nvSpPr>
          <p:spPr bwMode="auto">
            <a:xfrm flipV="1">
              <a:off x="3031" y="2199"/>
              <a:ext cx="1" cy="10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1" name="Line 101"/>
            <p:cNvSpPr>
              <a:spLocks noChangeShapeType="1"/>
            </p:cNvSpPr>
            <p:nvPr/>
          </p:nvSpPr>
          <p:spPr bwMode="auto">
            <a:xfrm>
              <a:off x="3008" y="2199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2" name="Line 102"/>
            <p:cNvSpPr>
              <a:spLocks noChangeShapeType="1"/>
            </p:cNvSpPr>
            <p:nvPr/>
          </p:nvSpPr>
          <p:spPr bwMode="auto">
            <a:xfrm>
              <a:off x="3031" y="2299"/>
              <a:ext cx="1" cy="10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3" name="Line 103"/>
            <p:cNvSpPr>
              <a:spLocks noChangeShapeType="1"/>
            </p:cNvSpPr>
            <p:nvPr/>
          </p:nvSpPr>
          <p:spPr bwMode="auto">
            <a:xfrm>
              <a:off x="3008" y="2399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4" name="Freeform 104"/>
            <p:cNvSpPr>
              <a:spLocks/>
            </p:cNvSpPr>
            <p:nvPr/>
          </p:nvSpPr>
          <p:spPr bwMode="auto">
            <a:xfrm>
              <a:off x="2986" y="2247"/>
              <a:ext cx="90" cy="78"/>
            </a:xfrm>
            <a:custGeom>
              <a:avLst/>
              <a:gdLst>
                <a:gd name="T0" fmla="*/ 1 w 179"/>
                <a:gd name="T1" fmla="*/ 0 h 155"/>
                <a:gd name="T2" fmla="*/ 1 w 179"/>
                <a:gd name="T3" fmla="*/ 1 h 155"/>
                <a:gd name="T4" fmla="*/ 0 w 179"/>
                <a:gd name="T5" fmla="*/ 1 h 155"/>
                <a:gd name="T6" fmla="*/ 1 w 179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"/>
                <a:gd name="T13" fmla="*/ 0 h 155"/>
                <a:gd name="T14" fmla="*/ 179 w 179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" h="155">
                  <a:moveTo>
                    <a:pt x="90" y="0"/>
                  </a:moveTo>
                  <a:lnTo>
                    <a:pt x="179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5" name="Line 105"/>
            <p:cNvSpPr>
              <a:spLocks noChangeShapeType="1"/>
            </p:cNvSpPr>
            <p:nvPr/>
          </p:nvSpPr>
          <p:spPr bwMode="auto">
            <a:xfrm flipV="1">
              <a:off x="3337" y="2643"/>
              <a:ext cx="1" cy="6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6" name="Line 106"/>
            <p:cNvSpPr>
              <a:spLocks noChangeShapeType="1"/>
            </p:cNvSpPr>
            <p:nvPr/>
          </p:nvSpPr>
          <p:spPr bwMode="auto">
            <a:xfrm>
              <a:off x="3313" y="2643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7" name="Line 107"/>
            <p:cNvSpPr>
              <a:spLocks noChangeShapeType="1"/>
            </p:cNvSpPr>
            <p:nvPr/>
          </p:nvSpPr>
          <p:spPr bwMode="auto">
            <a:xfrm flipV="1">
              <a:off x="1337" y="1660"/>
              <a:ext cx="679" cy="52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8" name="Line 108"/>
            <p:cNvSpPr>
              <a:spLocks noChangeShapeType="1"/>
            </p:cNvSpPr>
            <p:nvPr/>
          </p:nvSpPr>
          <p:spPr bwMode="auto">
            <a:xfrm flipV="1">
              <a:off x="2016" y="1404"/>
              <a:ext cx="1" cy="256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9" name="Line 109"/>
            <p:cNvSpPr>
              <a:spLocks noChangeShapeType="1"/>
            </p:cNvSpPr>
            <p:nvPr/>
          </p:nvSpPr>
          <p:spPr bwMode="auto">
            <a:xfrm>
              <a:off x="2016" y="1660"/>
              <a:ext cx="1" cy="34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0" name="Oval 110"/>
            <p:cNvSpPr>
              <a:spLocks noChangeArrowheads="1"/>
            </p:cNvSpPr>
            <p:nvPr/>
          </p:nvSpPr>
          <p:spPr bwMode="auto">
            <a:xfrm>
              <a:off x="1980" y="1623"/>
              <a:ext cx="74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1" name="Line 111"/>
            <p:cNvSpPr>
              <a:spLocks noChangeShapeType="1"/>
            </p:cNvSpPr>
            <p:nvPr/>
          </p:nvSpPr>
          <p:spPr bwMode="auto">
            <a:xfrm>
              <a:off x="2322" y="2321"/>
              <a:ext cx="1" cy="7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2" name="Line 112"/>
            <p:cNvSpPr>
              <a:spLocks noChangeShapeType="1"/>
            </p:cNvSpPr>
            <p:nvPr/>
          </p:nvSpPr>
          <p:spPr bwMode="auto">
            <a:xfrm>
              <a:off x="2299" y="2420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3" name="Oval 113"/>
            <p:cNvSpPr>
              <a:spLocks noChangeArrowheads="1"/>
            </p:cNvSpPr>
            <p:nvPr/>
          </p:nvSpPr>
          <p:spPr bwMode="auto">
            <a:xfrm>
              <a:off x="2285" y="2284"/>
              <a:ext cx="75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4" name="Line 114"/>
            <p:cNvSpPr>
              <a:spLocks noChangeShapeType="1"/>
            </p:cNvSpPr>
            <p:nvPr/>
          </p:nvSpPr>
          <p:spPr bwMode="auto">
            <a:xfrm flipV="1">
              <a:off x="3031" y="2568"/>
              <a:ext cx="1" cy="10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5" name="Line 115"/>
            <p:cNvSpPr>
              <a:spLocks noChangeShapeType="1"/>
            </p:cNvSpPr>
            <p:nvPr/>
          </p:nvSpPr>
          <p:spPr bwMode="auto">
            <a:xfrm>
              <a:off x="3008" y="2568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6" name="Oval 116"/>
            <p:cNvSpPr>
              <a:spLocks noChangeArrowheads="1"/>
            </p:cNvSpPr>
            <p:nvPr/>
          </p:nvSpPr>
          <p:spPr bwMode="auto">
            <a:xfrm>
              <a:off x="2994" y="2640"/>
              <a:ext cx="75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7" name="Line 117"/>
            <p:cNvSpPr>
              <a:spLocks noChangeShapeType="1"/>
            </p:cNvSpPr>
            <p:nvPr/>
          </p:nvSpPr>
          <p:spPr bwMode="auto">
            <a:xfrm flipV="1">
              <a:off x="3337" y="2544"/>
              <a:ext cx="1" cy="128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8" name="Line 118"/>
            <p:cNvSpPr>
              <a:spLocks noChangeShapeType="1"/>
            </p:cNvSpPr>
            <p:nvPr/>
          </p:nvSpPr>
          <p:spPr bwMode="auto">
            <a:xfrm>
              <a:off x="3313" y="2543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9" name="Line 119"/>
            <p:cNvSpPr>
              <a:spLocks noChangeShapeType="1"/>
            </p:cNvSpPr>
            <p:nvPr/>
          </p:nvSpPr>
          <p:spPr bwMode="auto">
            <a:xfrm>
              <a:off x="3313" y="2826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0" name="Oval 120"/>
            <p:cNvSpPr>
              <a:spLocks noChangeArrowheads="1"/>
            </p:cNvSpPr>
            <p:nvPr/>
          </p:nvSpPr>
          <p:spPr bwMode="auto">
            <a:xfrm>
              <a:off x="3300" y="2635"/>
              <a:ext cx="74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1" name="Line 121"/>
            <p:cNvSpPr>
              <a:spLocks noChangeShapeType="1"/>
            </p:cNvSpPr>
            <p:nvPr/>
          </p:nvSpPr>
          <p:spPr bwMode="auto">
            <a:xfrm>
              <a:off x="3337" y="2708"/>
              <a:ext cx="1" cy="6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2" name="Line 122"/>
            <p:cNvSpPr>
              <a:spLocks noChangeShapeType="1"/>
            </p:cNvSpPr>
            <p:nvPr/>
          </p:nvSpPr>
          <p:spPr bwMode="auto">
            <a:xfrm>
              <a:off x="3313" y="2772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3" name="Freeform 123"/>
            <p:cNvSpPr>
              <a:spLocks/>
            </p:cNvSpPr>
            <p:nvPr/>
          </p:nvSpPr>
          <p:spPr bwMode="auto">
            <a:xfrm>
              <a:off x="3292" y="2656"/>
              <a:ext cx="89" cy="78"/>
            </a:xfrm>
            <a:custGeom>
              <a:avLst/>
              <a:gdLst>
                <a:gd name="T0" fmla="*/ 0 w 180"/>
                <a:gd name="T1" fmla="*/ 0 h 155"/>
                <a:gd name="T2" fmla="*/ 0 w 180"/>
                <a:gd name="T3" fmla="*/ 1 h 155"/>
                <a:gd name="T4" fmla="*/ 0 w 180"/>
                <a:gd name="T5" fmla="*/ 1 h 155"/>
                <a:gd name="T6" fmla="*/ 0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4" name="Line 124"/>
            <p:cNvSpPr>
              <a:spLocks noChangeShapeType="1"/>
            </p:cNvSpPr>
            <p:nvPr/>
          </p:nvSpPr>
          <p:spPr bwMode="auto">
            <a:xfrm>
              <a:off x="1254" y="2204"/>
              <a:ext cx="37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5" name="Line 125"/>
            <p:cNvSpPr>
              <a:spLocks noChangeShapeType="1"/>
            </p:cNvSpPr>
            <p:nvPr/>
          </p:nvSpPr>
          <p:spPr bwMode="auto">
            <a:xfrm>
              <a:off x="1337" y="2223"/>
              <a:ext cx="679" cy="45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6" name="Freeform 126"/>
            <p:cNvSpPr>
              <a:spLocks/>
            </p:cNvSpPr>
            <p:nvPr/>
          </p:nvSpPr>
          <p:spPr bwMode="auto">
            <a:xfrm flipV="1">
              <a:off x="2016" y="2674"/>
              <a:ext cx="1321" cy="298"/>
            </a:xfrm>
            <a:custGeom>
              <a:avLst/>
              <a:gdLst>
                <a:gd name="T0" fmla="*/ 0 w 2292"/>
                <a:gd name="T1" fmla="*/ 1 h 517"/>
                <a:gd name="T2" fmla="*/ 1 w 2292"/>
                <a:gd name="T3" fmla="*/ 1 h 517"/>
                <a:gd name="T4" fmla="*/ 1 w 2292"/>
                <a:gd name="T5" fmla="*/ 1 h 517"/>
                <a:gd name="T6" fmla="*/ 1 w 2292"/>
                <a:gd name="T7" fmla="*/ 0 h 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517"/>
                <a:gd name="T14" fmla="*/ 2292 w 2292"/>
                <a:gd name="T15" fmla="*/ 517 h 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517">
                  <a:moveTo>
                    <a:pt x="0" y="517"/>
                  </a:moveTo>
                  <a:lnTo>
                    <a:pt x="531" y="74"/>
                  </a:lnTo>
                  <a:lnTo>
                    <a:pt x="1762" y="33"/>
                  </a:lnTo>
                  <a:lnTo>
                    <a:pt x="2292" y="0"/>
                  </a:lnTo>
                </a:path>
              </a:pathLst>
            </a:cu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7" name="Rectangle 127"/>
            <p:cNvSpPr>
              <a:spLocks noChangeArrowheads="1"/>
            </p:cNvSpPr>
            <p:nvPr/>
          </p:nvSpPr>
          <p:spPr bwMode="auto">
            <a:xfrm>
              <a:off x="1223" y="2173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8" name="Line 128"/>
            <p:cNvSpPr>
              <a:spLocks noChangeShapeType="1"/>
            </p:cNvSpPr>
            <p:nvPr/>
          </p:nvSpPr>
          <p:spPr bwMode="auto">
            <a:xfrm flipV="1">
              <a:off x="2016" y="2564"/>
              <a:ext cx="1" cy="11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9" name="Line 129"/>
            <p:cNvSpPr>
              <a:spLocks noChangeShapeType="1"/>
            </p:cNvSpPr>
            <p:nvPr/>
          </p:nvSpPr>
          <p:spPr bwMode="auto">
            <a:xfrm>
              <a:off x="1993" y="2564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0" name="Line 130"/>
            <p:cNvSpPr>
              <a:spLocks noChangeShapeType="1"/>
            </p:cNvSpPr>
            <p:nvPr/>
          </p:nvSpPr>
          <p:spPr bwMode="auto">
            <a:xfrm>
              <a:off x="2016" y="2674"/>
              <a:ext cx="1" cy="11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1" name="Line 131"/>
            <p:cNvSpPr>
              <a:spLocks noChangeShapeType="1"/>
            </p:cNvSpPr>
            <p:nvPr/>
          </p:nvSpPr>
          <p:spPr bwMode="auto">
            <a:xfrm>
              <a:off x="1993" y="2784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2" name="Rectangle 132"/>
            <p:cNvSpPr>
              <a:spLocks noChangeArrowheads="1"/>
            </p:cNvSpPr>
            <p:nvPr/>
          </p:nvSpPr>
          <p:spPr bwMode="auto">
            <a:xfrm>
              <a:off x="1985" y="2643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3" name="Line 133"/>
            <p:cNvSpPr>
              <a:spLocks noChangeShapeType="1"/>
            </p:cNvSpPr>
            <p:nvPr/>
          </p:nvSpPr>
          <p:spPr bwMode="auto">
            <a:xfrm flipV="1">
              <a:off x="2322" y="2899"/>
              <a:ext cx="1" cy="3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4" name="Line 134"/>
            <p:cNvSpPr>
              <a:spLocks noChangeShapeType="1"/>
            </p:cNvSpPr>
            <p:nvPr/>
          </p:nvSpPr>
          <p:spPr bwMode="auto">
            <a:xfrm>
              <a:off x="2299" y="2899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5" name="Line 135"/>
            <p:cNvSpPr>
              <a:spLocks noChangeShapeType="1"/>
            </p:cNvSpPr>
            <p:nvPr/>
          </p:nvSpPr>
          <p:spPr bwMode="auto">
            <a:xfrm>
              <a:off x="2322" y="2930"/>
              <a:ext cx="1" cy="3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6" name="Line 136"/>
            <p:cNvSpPr>
              <a:spLocks noChangeShapeType="1"/>
            </p:cNvSpPr>
            <p:nvPr/>
          </p:nvSpPr>
          <p:spPr bwMode="auto">
            <a:xfrm>
              <a:off x="2299" y="2960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7" name="Rectangle 137"/>
            <p:cNvSpPr>
              <a:spLocks noChangeArrowheads="1"/>
            </p:cNvSpPr>
            <p:nvPr/>
          </p:nvSpPr>
          <p:spPr bwMode="auto">
            <a:xfrm>
              <a:off x="2291" y="2899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8" name="Line 138"/>
            <p:cNvSpPr>
              <a:spLocks noChangeShapeType="1"/>
            </p:cNvSpPr>
            <p:nvPr/>
          </p:nvSpPr>
          <p:spPr bwMode="auto">
            <a:xfrm flipV="1">
              <a:off x="3031" y="2926"/>
              <a:ext cx="1" cy="2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9" name="Line 139"/>
            <p:cNvSpPr>
              <a:spLocks noChangeShapeType="1"/>
            </p:cNvSpPr>
            <p:nvPr/>
          </p:nvSpPr>
          <p:spPr bwMode="auto">
            <a:xfrm>
              <a:off x="3008" y="2926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0" name="Line 140"/>
            <p:cNvSpPr>
              <a:spLocks noChangeShapeType="1"/>
            </p:cNvSpPr>
            <p:nvPr/>
          </p:nvSpPr>
          <p:spPr bwMode="auto">
            <a:xfrm>
              <a:off x="3031" y="2953"/>
              <a:ext cx="1" cy="2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1" name="Line 141"/>
            <p:cNvSpPr>
              <a:spLocks noChangeShapeType="1"/>
            </p:cNvSpPr>
            <p:nvPr/>
          </p:nvSpPr>
          <p:spPr bwMode="auto">
            <a:xfrm>
              <a:off x="3008" y="2980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2" name="Rectangle 142"/>
            <p:cNvSpPr>
              <a:spLocks noChangeArrowheads="1"/>
            </p:cNvSpPr>
            <p:nvPr/>
          </p:nvSpPr>
          <p:spPr bwMode="auto">
            <a:xfrm>
              <a:off x="3000" y="2922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3" name="Line 143"/>
            <p:cNvSpPr>
              <a:spLocks noChangeShapeType="1"/>
            </p:cNvSpPr>
            <p:nvPr/>
          </p:nvSpPr>
          <p:spPr bwMode="auto">
            <a:xfrm flipV="1">
              <a:off x="3337" y="2961"/>
              <a:ext cx="1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4" name="Line 144"/>
            <p:cNvSpPr>
              <a:spLocks noChangeShapeType="1"/>
            </p:cNvSpPr>
            <p:nvPr/>
          </p:nvSpPr>
          <p:spPr bwMode="auto">
            <a:xfrm>
              <a:off x="3313" y="2961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5" name="Line 145"/>
            <p:cNvSpPr>
              <a:spLocks noChangeShapeType="1"/>
            </p:cNvSpPr>
            <p:nvPr/>
          </p:nvSpPr>
          <p:spPr bwMode="auto">
            <a:xfrm>
              <a:off x="3337" y="2972"/>
              <a:ext cx="1" cy="1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6" name="Line 146"/>
            <p:cNvSpPr>
              <a:spLocks noChangeShapeType="1"/>
            </p:cNvSpPr>
            <p:nvPr/>
          </p:nvSpPr>
          <p:spPr bwMode="auto">
            <a:xfrm>
              <a:off x="3313" y="2984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7" name="Rectangle 147"/>
            <p:cNvSpPr>
              <a:spLocks noChangeArrowheads="1"/>
            </p:cNvSpPr>
            <p:nvPr/>
          </p:nvSpPr>
          <p:spPr bwMode="auto">
            <a:xfrm>
              <a:off x="3306" y="2941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8" name="Line 148"/>
            <p:cNvSpPr>
              <a:spLocks noChangeShapeType="1"/>
            </p:cNvSpPr>
            <p:nvPr/>
          </p:nvSpPr>
          <p:spPr bwMode="auto">
            <a:xfrm>
              <a:off x="1254" y="2204"/>
              <a:ext cx="37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9" name="Line 149"/>
            <p:cNvSpPr>
              <a:spLocks noChangeShapeType="1"/>
            </p:cNvSpPr>
            <p:nvPr/>
          </p:nvSpPr>
          <p:spPr bwMode="auto">
            <a:xfrm>
              <a:off x="1337" y="2232"/>
              <a:ext cx="679" cy="65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0" name="Freeform 150"/>
            <p:cNvSpPr>
              <a:spLocks/>
            </p:cNvSpPr>
            <p:nvPr/>
          </p:nvSpPr>
          <p:spPr bwMode="auto">
            <a:xfrm flipV="1">
              <a:off x="2016" y="2884"/>
              <a:ext cx="1321" cy="111"/>
            </a:xfrm>
            <a:custGeom>
              <a:avLst/>
              <a:gdLst>
                <a:gd name="T0" fmla="*/ 0 w 2292"/>
                <a:gd name="T1" fmla="*/ 1 h 192"/>
                <a:gd name="T2" fmla="*/ 1 w 2292"/>
                <a:gd name="T3" fmla="*/ 1 h 192"/>
                <a:gd name="T4" fmla="*/ 1 w 2292"/>
                <a:gd name="T5" fmla="*/ 0 h 192"/>
                <a:gd name="T6" fmla="*/ 1 w 2292"/>
                <a:gd name="T7" fmla="*/ 1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92"/>
                <a:gd name="T14" fmla="*/ 2292 w 229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92">
                  <a:moveTo>
                    <a:pt x="0" y="192"/>
                  </a:moveTo>
                  <a:lnTo>
                    <a:pt x="531" y="78"/>
                  </a:lnTo>
                  <a:lnTo>
                    <a:pt x="1762" y="0"/>
                  </a:lnTo>
                  <a:lnTo>
                    <a:pt x="2292" y="15"/>
                  </a:lnTo>
                </a:path>
              </a:pathLst>
            </a:cu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1" name="Rectangle 151"/>
            <p:cNvSpPr>
              <a:spLocks noChangeArrowheads="1"/>
            </p:cNvSpPr>
            <p:nvPr/>
          </p:nvSpPr>
          <p:spPr bwMode="auto">
            <a:xfrm>
              <a:off x="1208" y="2123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46232" name="Line 152"/>
            <p:cNvSpPr>
              <a:spLocks noChangeShapeType="1"/>
            </p:cNvSpPr>
            <p:nvPr/>
          </p:nvSpPr>
          <p:spPr bwMode="auto">
            <a:xfrm flipV="1">
              <a:off x="2016" y="2869"/>
              <a:ext cx="1" cy="1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3" name="Line 153"/>
            <p:cNvSpPr>
              <a:spLocks noChangeShapeType="1"/>
            </p:cNvSpPr>
            <p:nvPr/>
          </p:nvSpPr>
          <p:spPr bwMode="auto">
            <a:xfrm>
              <a:off x="1993" y="2869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4" name="Line 154"/>
            <p:cNvSpPr>
              <a:spLocks noChangeShapeType="1"/>
            </p:cNvSpPr>
            <p:nvPr/>
          </p:nvSpPr>
          <p:spPr bwMode="auto">
            <a:xfrm>
              <a:off x="2016" y="2884"/>
              <a:ext cx="1" cy="1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5" name="Line 155"/>
            <p:cNvSpPr>
              <a:spLocks noChangeShapeType="1"/>
            </p:cNvSpPr>
            <p:nvPr/>
          </p:nvSpPr>
          <p:spPr bwMode="auto">
            <a:xfrm>
              <a:off x="1993" y="2899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6" name="Rectangle 156"/>
            <p:cNvSpPr>
              <a:spLocks noChangeArrowheads="1"/>
            </p:cNvSpPr>
            <p:nvPr/>
          </p:nvSpPr>
          <p:spPr bwMode="auto">
            <a:xfrm>
              <a:off x="1970" y="2804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46237" name="Line 157"/>
            <p:cNvSpPr>
              <a:spLocks noChangeShapeType="1"/>
            </p:cNvSpPr>
            <p:nvPr/>
          </p:nvSpPr>
          <p:spPr bwMode="auto">
            <a:xfrm flipV="1">
              <a:off x="2322" y="2936"/>
              <a:ext cx="1" cy="14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8" name="Line 158"/>
            <p:cNvSpPr>
              <a:spLocks noChangeShapeType="1"/>
            </p:cNvSpPr>
            <p:nvPr/>
          </p:nvSpPr>
          <p:spPr bwMode="auto">
            <a:xfrm>
              <a:off x="2299" y="2936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9" name="Line 159"/>
            <p:cNvSpPr>
              <a:spLocks noChangeShapeType="1"/>
            </p:cNvSpPr>
            <p:nvPr/>
          </p:nvSpPr>
          <p:spPr bwMode="auto">
            <a:xfrm>
              <a:off x="2322" y="2950"/>
              <a:ext cx="1" cy="1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0" name="Line 160"/>
            <p:cNvSpPr>
              <a:spLocks noChangeShapeType="1"/>
            </p:cNvSpPr>
            <p:nvPr/>
          </p:nvSpPr>
          <p:spPr bwMode="auto">
            <a:xfrm>
              <a:off x="2299" y="2962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1" name="Rectangle 161"/>
            <p:cNvSpPr>
              <a:spLocks noChangeArrowheads="1"/>
            </p:cNvSpPr>
            <p:nvPr/>
          </p:nvSpPr>
          <p:spPr bwMode="auto">
            <a:xfrm>
              <a:off x="2276" y="2869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46242" name="Line 162"/>
            <p:cNvSpPr>
              <a:spLocks noChangeShapeType="1"/>
            </p:cNvSpPr>
            <p:nvPr/>
          </p:nvSpPr>
          <p:spPr bwMode="auto">
            <a:xfrm flipV="1">
              <a:off x="3031" y="2986"/>
              <a:ext cx="1" cy="9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3" name="Line 163"/>
            <p:cNvSpPr>
              <a:spLocks noChangeShapeType="1"/>
            </p:cNvSpPr>
            <p:nvPr/>
          </p:nvSpPr>
          <p:spPr bwMode="auto">
            <a:xfrm>
              <a:off x="3008" y="2986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4" name="Line 164"/>
            <p:cNvSpPr>
              <a:spLocks noChangeShapeType="1"/>
            </p:cNvSpPr>
            <p:nvPr/>
          </p:nvSpPr>
          <p:spPr bwMode="auto">
            <a:xfrm>
              <a:off x="3031" y="2995"/>
              <a:ext cx="1" cy="9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5" name="Line 165"/>
            <p:cNvSpPr>
              <a:spLocks noChangeShapeType="1"/>
            </p:cNvSpPr>
            <p:nvPr/>
          </p:nvSpPr>
          <p:spPr bwMode="auto">
            <a:xfrm>
              <a:off x="3008" y="3004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6" name="Rectangle 166"/>
            <p:cNvSpPr>
              <a:spLocks noChangeArrowheads="1"/>
            </p:cNvSpPr>
            <p:nvPr/>
          </p:nvSpPr>
          <p:spPr bwMode="auto">
            <a:xfrm>
              <a:off x="2985" y="2914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46247" name="Line 167"/>
            <p:cNvSpPr>
              <a:spLocks noChangeShapeType="1"/>
            </p:cNvSpPr>
            <p:nvPr/>
          </p:nvSpPr>
          <p:spPr bwMode="auto">
            <a:xfrm flipV="1">
              <a:off x="3337" y="2975"/>
              <a:ext cx="1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8" name="Line 168"/>
            <p:cNvSpPr>
              <a:spLocks noChangeShapeType="1"/>
            </p:cNvSpPr>
            <p:nvPr/>
          </p:nvSpPr>
          <p:spPr bwMode="auto">
            <a:xfrm>
              <a:off x="3313" y="2975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9" name="Line 169"/>
            <p:cNvSpPr>
              <a:spLocks noChangeShapeType="1"/>
            </p:cNvSpPr>
            <p:nvPr/>
          </p:nvSpPr>
          <p:spPr bwMode="auto">
            <a:xfrm>
              <a:off x="3337" y="2986"/>
              <a:ext cx="1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0" name="Line 170"/>
            <p:cNvSpPr>
              <a:spLocks noChangeShapeType="1"/>
            </p:cNvSpPr>
            <p:nvPr/>
          </p:nvSpPr>
          <p:spPr bwMode="auto">
            <a:xfrm>
              <a:off x="3313" y="2997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1" name="Rectangle 171"/>
            <p:cNvSpPr>
              <a:spLocks noChangeArrowheads="1"/>
            </p:cNvSpPr>
            <p:nvPr/>
          </p:nvSpPr>
          <p:spPr bwMode="auto">
            <a:xfrm>
              <a:off x="3290" y="2906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46252" name="Rectangle 172"/>
            <p:cNvSpPr>
              <a:spLocks noChangeArrowheads="1"/>
            </p:cNvSpPr>
            <p:nvPr/>
          </p:nvSpPr>
          <p:spPr bwMode="auto">
            <a:xfrm>
              <a:off x="3773" y="1865"/>
              <a:ext cx="893" cy="988"/>
            </a:xfrm>
            <a:prstGeom prst="rect">
              <a:avLst/>
            </a:prstGeom>
            <a:solidFill>
              <a:srgbClr val="FFFFFF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3" name="Rectangle 173"/>
            <p:cNvSpPr>
              <a:spLocks noChangeArrowheads="1"/>
            </p:cNvSpPr>
            <p:nvPr/>
          </p:nvSpPr>
          <p:spPr bwMode="auto">
            <a:xfrm>
              <a:off x="4234" y="1922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1 </a:t>
              </a:r>
              <a:endParaRPr lang="en-US" sz="2400"/>
            </a:p>
          </p:txBody>
        </p:sp>
        <p:sp>
          <p:nvSpPr>
            <p:cNvPr id="46254" name="Line 174"/>
            <p:cNvSpPr>
              <a:spLocks noChangeShapeType="1"/>
            </p:cNvSpPr>
            <p:nvPr/>
          </p:nvSpPr>
          <p:spPr bwMode="auto">
            <a:xfrm>
              <a:off x="3830" y="2004"/>
              <a:ext cx="3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5" name="Oval 175"/>
            <p:cNvSpPr>
              <a:spLocks noChangeArrowheads="1"/>
            </p:cNvSpPr>
            <p:nvPr/>
          </p:nvSpPr>
          <p:spPr bwMode="auto">
            <a:xfrm>
              <a:off x="3955" y="1967"/>
              <a:ext cx="74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6" name="Rectangle 176"/>
            <p:cNvSpPr>
              <a:spLocks noChangeArrowheads="1"/>
            </p:cNvSpPr>
            <p:nvPr/>
          </p:nvSpPr>
          <p:spPr bwMode="auto">
            <a:xfrm>
              <a:off x="4234" y="2099"/>
              <a:ext cx="42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2</a:t>
              </a:r>
              <a:endParaRPr lang="en-US" sz="2400"/>
            </a:p>
          </p:txBody>
        </p:sp>
        <p:sp>
          <p:nvSpPr>
            <p:cNvPr id="46257" name="Rectangle 177"/>
            <p:cNvSpPr>
              <a:spLocks noChangeArrowheads="1"/>
            </p:cNvSpPr>
            <p:nvPr/>
          </p:nvSpPr>
          <p:spPr bwMode="auto">
            <a:xfrm>
              <a:off x="4570" y="2104"/>
              <a:ext cx="5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 </a:t>
              </a:r>
              <a:endParaRPr lang="en-US" sz="2400"/>
            </a:p>
          </p:txBody>
        </p:sp>
        <p:sp>
          <p:nvSpPr>
            <p:cNvPr id="46258" name="Line 178"/>
            <p:cNvSpPr>
              <a:spLocks noChangeShapeType="1"/>
            </p:cNvSpPr>
            <p:nvPr/>
          </p:nvSpPr>
          <p:spPr bwMode="auto">
            <a:xfrm>
              <a:off x="3830" y="2182"/>
              <a:ext cx="3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9" name="Oval 179"/>
            <p:cNvSpPr>
              <a:spLocks noChangeArrowheads="1"/>
            </p:cNvSpPr>
            <p:nvPr/>
          </p:nvSpPr>
          <p:spPr bwMode="auto">
            <a:xfrm>
              <a:off x="3955" y="2144"/>
              <a:ext cx="74" cy="75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0" name="Rectangle 180"/>
            <p:cNvSpPr>
              <a:spLocks noChangeArrowheads="1"/>
            </p:cNvSpPr>
            <p:nvPr/>
          </p:nvSpPr>
          <p:spPr bwMode="auto">
            <a:xfrm>
              <a:off x="4234" y="2277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3 </a:t>
              </a:r>
              <a:endParaRPr lang="en-US" sz="2400"/>
            </a:p>
          </p:txBody>
        </p:sp>
        <p:sp>
          <p:nvSpPr>
            <p:cNvPr id="46261" name="Line 181"/>
            <p:cNvSpPr>
              <a:spLocks noChangeShapeType="1"/>
            </p:cNvSpPr>
            <p:nvPr/>
          </p:nvSpPr>
          <p:spPr bwMode="auto">
            <a:xfrm>
              <a:off x="3830" y="2359"/>
              <a:ext cx="3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2" name="Freeform 182"/>
            <p:cNvSpPr>
              <a:spLocks/>
            </p:cNvSpPr>
            <p:nvPr/>
          </p:nvSpPr>
          <p:spPr bwMode="auto">
            <a:xfrm>
              <a:off x="3947" y="2307"/>
              <a:ext cx="89" cy="78"/>
            </a:xfrm>
            <a:custGeom>
              <a:avLst/>
              <a:gdLst>
                <a:gd name="T0" fmla="*/ 0 w 180"/>
                <a:gd name="T1" fmla="*/ 0 h 155"/>
                <a:gd name="T2" fmla="*/ 0 w 180"/>
                <a:gd name="T3" fmla="*/ 1 h 155"/>
                <a:gd name="T4" fmla="*/ 0 w 180"/>
                <a:gd name="T5" fmla="*/ 1 h 155"/>
                <a:gd name="T6" fmla="*/ 0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3" name="Rectangle 183"/>
            <p:cNvSpPr>
              <a:spLocks noChangeArrowheads="1"/>
            </p:cNvSpPr>
            <p:nvPr/>
          </p:nvSpPr>
          <p:spPr bwMode="auto">
            <a:xfrm>
              <a:off x="4234" y="2454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4 </a:t>
              </a:r>
              <a:endParaRPr lang="en-US" sz="2400"/>
            </a:p>
          </p:txBody>
        </p:sp>
        <p:sp>
          <p:nvSpPr>
            <p:cNvPr id="46264" name="Line 184"/>
            <p:cNvSpPr>
              <a:spLocks noChangeShapeType="1"/>
            </p:cNvSpPr>
            <p:nvPr/>
          </p:nvSpPr>
          <p:spPr bwMode="auto">
            <a:xfrm>
              <a:off x="3830" y="2537"/>
              <a:ext cx="323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5" name="Rectangle 185"/>
            <p:cNvSpPr>
              <a:spLocks noChangeArrowheads="1"/>
            </p:cNvSpPr>
            <p:nvPr/>
          </p:nvSpPr>
          <p:spPr bwMode="auto">
            <a:xfrm>
              <a:off x="3960" y="2506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6" name="Rectangle 186"/>
            <p:cNvSpPr>
              <a:spLocks noChangeArrowheads="1"/>
            </p:cNvSpPr>
            <p:nvPr/>
          </p:nvSpPr>
          <p:spPr bwMode="auto">
            <a:xfrm>
              <a:off x="4234" y="2631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5 </a:t>
              </a:r>
              <a:endParaRPr lang="en-US" sz="2400"/>
            </a:p>
          </p:txBody>
        </p:sp>
        <p:sp>
          <p:nvSpPr>
            <p:cNvPr id="46267" name="Line 187"/>
            <p:cNvSpPr>
              <a:spLocks noChangeShapeType="1"/>
            </p:cNvSpPr>
            <p:nvPr/>
          </p:nvSpPr>
          <p:spPr bwMode="auto">
            <a:xfrm>
              <a:off x="3830" y="2714"/>
              <a:ext cx="323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8" name="Rectangle 188"/>
            <p:cNvSpPr>
              <a:spLocks noChangeArrowheads="1"/>
            </p:cNvSpPr>
            <p:nvPr/>
          </p:nvSpPr>
          <p:spPr bwMode="auto">
            <a:xfrm>
              <a:off x="3945" y="2634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46269" name="Rectangle 189"/>
            <p:cNvSpPr>
              <a:spLocks noChangeArrowheads="1"/>
            </p:cNvSpPr>
            <p:nvPr/>
          </p:nvSpPr>
          <p:spPr bwMode="auto">
            <a:xfrm>
              <a:off x="1440" y="1104"/>
              <a:ext cx="15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 err="1" smtClean="0">
                  <a:solidFill>
                    <a:srgbClr val="000000"/>
                  </a:solidFill>
                </a:rPr>
                <a:t>Sulfato</a:t>
              </a:r>
              <a:r>
                <a:rPr lang="en-US" sz="2400" dirty="0" smtClean="0">
                  <a:solidFill>
                    <a:srgbClr val="000000"/>
                  </a:solidFill>
                </a:rPr>
                <a:t> de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amonio</a:t>
              </a:r>
              <a:endParaRPr lang="en-US" sz="2400" dirty="0"/>
            </a:p>
          </p:txBody>
        </p:sp>
        <p:sp>
          <p:nvSpPr>
            <p:cNvPr id="46270" name="Rectangle 190"/>
            <p:cNvSpPr>
              <a:spLocks noChangeArrowheads="1"/>
            </p:cNvSpPr>
            <p:nvPr/>
          </p:nvSpPr>
          <p:spPr bwMode="auto">
            <a:xfrm>
              <a:off x="2836" y="3158"/>
              <a:ext cx="2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0.5</a:t>
              </a:r>
              <a:endParaRPr lang="en-US" sz="2400"/>
            </a:p>
          </p:txBody>
        </p:sp>
        <p:sp>
          <p:nvSpPr>
            <p:cNvPr id="46271" name="Rectangle 191"/>
            <p:cNvSpPr>
              <a:spLocks noChangeArrowheads="1"/>
            </p:cNvSpPr>
            <p:nvPr/>
          </p:nvSpPr>
          <p:spPr bwMode="auto">
            <a:xfrm>
              <a:off x="1787" y="3158"/>
              <a:ext cx="3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0.05</a:t>
              </a:r>
              <a:endParaRPr lang="en-US" sz="2400"/>
            </a:p>
          </p:txBody>
        </p:sp>
        <p:sp>
          <p:nvSpPr>
            <p:cNvPr id="46272" name="Rectangle 192"/>
            <p:cNvSpPr>
              <a:spLocks noChangeArrowheads="1"/>
            </p:cNvSpPr>
            <p:nvPr/>
          </p:nvSpPr>
          <p:spPr bwMode="auto">
            <a:xfrm>
              <a:off x="1433" y="3158"/>
              <a:ext cx="3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0.02</a:t>
              </a:r>
              <a:endParaRPr lang="en-US" sz="2400"/>
            </a:p>
          </p:txBody>
        </p:sp>
        <p:sp>
          <p:nvSpPr>
            <p:cNvPr id="46273" name="Rectangle 193"/>
            <p:cNvSpPr>
              <a:spLocks noChangeArrowheads="1"/>
            </p:cNvSpPr>
            <p:nvPr/>
          </p:nvSpPr>
          <p:spPr bwMode="auto">
            <a:xfrm>
              <a:off x="3653" y="1632"/>
              <a:ext cx="129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 err="1" smtClean="0">
                  <a:solidFill>
                    <a:srgbClr val="000000"/>
                  </a:solidFill>
                </a:rPr>
                <a:t>Gremio</a:t>
              </a:r>
              <a:r>
                <a:rPr lang="en-US" sz="2000" dirty="0" smtClean="0">
                  <a:solidFill>
                    <a:srgbClr val="0000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</a:rPr>
                <a:t>nematodo</a:t>
              </a:r>
              <a:endParaRPr lang="en-US" sz="2000" dirty="0"/>
            </a:p>
          </p:txBody>
        </p:sp>
      </p:grpSp>
      <p:sp>
        <p:nvSpPr>
          <p:cNvPr id="46274" name="Text Box 194"/>
          <p:cNvSpPr txBox="1">
            <a:spLocks noChangeArrowheads="1"/>
          </p:cNvSpPr>
          <p:nvPr/>
        </p:nvSpPr>
        <p:spPr bwMode="auto">
          <a:xfrm>
            <a:off x="152400" y="6500813"/>
            <a:ext cx="2071688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Tenuta and Ferris, 2004</a:t>
            </a:r>
          </a:p>
        </p:txBody>
      </p:sp>
      <p:pic>
        <p:nvPicPr>
          <p:cNvPr id="46275" name="Picture 1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886200"/>
            <a:ext cx="1295400" cy="815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276" name="Picture 196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6629400" y="2895600"/>
            <a:ext cx="822325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277" name="Picture 197" descr="aphelench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352800"/>
            <a:ext cx="9144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278" name="Rectangle 198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dirty="0" smtClean="0"/>
              <a:t>Cadena Alimenticia del Suelo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– </a:t>
            </a:r>
            <a:r>
              <a:rPr lang="en-US" sz="2000" dirty="0" err="1" smtClean="0">
                <a:solidFill>
                  <a:schemeClr val="tx2"/>
                </a:solidFill>
              </a:rPr>
              <a:t>efectos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ambientes</a:t>
            </a:r>
            <a:r>
              <a:rPr lang="en-US" sz="2000" dirty="0" smtClean="0">
                <a:solidFill>
                  <a:schemeClr val="tx2"/>
                </a:solidFill>
              </a:rPr>
              <a:t> en </a:t>
            </a:r>
            <a:r>
              <a:rPr lang="en-US" sz="2000" dirty="0" err="1" smtClean="0">
                <a:solidFill>
                  <a:schemeClr val="tx2"/>
                </a:solidFill>
              </a:rPr>
              <a:t>estructura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0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8"/>
          <p:cNvGrpSpPr>
            <a:grpSpLocks/>
          </p:cNvGrpSpPr>
          <p:nvPr/>
        </p:nvGrpSpPr>
        <p:grpSpPr bwMode="auto">
          <a:xfrm>
            <a:off x="2057400" y="431800"/>
            <a:ext cx="6477000" cy="6045200"/>
            <a:chOff x="1152" y="240"/>
            <a:chExt cx="4080" cy="3808"/>
          </a:xfrm>
        </p:grpSpPr>
        <p:pic>
          <p:nvPicPr>
            <p:cNvPr id="26638" name="Picture 4" descr="Fig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48" y="240"/>
              <a:ext cx="3984" cy="3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9" name="Rectangle 13"/>
            <p:cNvSpPr>
              <a:spLocks noChangeArrowheads="1"/>
            </p:cNvSpPr>
            <p:nvPr/>
          </p:nvSpPr>
          <p:spPr bwMode="auto">
            <a:xfrm>
              <a:off x="2247" y="259"/>
              <a:ext cx="1382" cy="69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0" name="Rectangle 14"/>
            <p:cNvSpPr>
              <a:spLocks noChangeArrowheads="1"/>
            </p:cNvSpPr>
            <p:nvPr/>
          </p:nvSpPr>
          <p:spPr bwMode="auto">
            <a:xfrm>
              <a:off x="2304" y="778"/>
              <a:ext cx="1152" cy="69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1" name="Text Box 15"/>
            <p:cNvSpPr txBox="1">
              <a:spLocks noChangeArrowheads="1"/>
            </p:cNvSpPr>
            <p:nvPr/>
          </p:nvSpPr>
          <p:spPr bwMode="auto">
            <a:xfrm>
              <a:off x="2304" y="374"/>
              <a:ext cx="1094" cy="9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sz="1400" b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Consistent N-yield over 75 years without input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sz="1400" b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N-yield similar to that of high input wheat</a:t>
              </a:r>
            </a:p>
          </p:txBody>
        </p:sp>
        <p:sp>
          <p:nvSpPr>
            <p:cNvPr id="26642" name="Rectangle 17"/>
            <p:cNvSpPr>
              <a:spLocks noChangeArrowheads="1"/>
            </p:cNvSpPr>
            <p:nvPr/>
          </p:nvSpPr>
          <p:spPr bwMode="auto">
            <a:xfrm>
              <a:off x="1152" y="547"/>
              <a:ext cx="1094" cy="15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04800" y="2971800"/>
            <a:ext cx="2735263" cy="3505200"/>
            <a:chOff x="192" y="1872"/>
            <a:chExt cx="1723" cy="2208"/>
          </a:xfrm>
        </p:grpSpPr>
        <p:pic>
          <p:nvPicPr>
            <p:cNvPr id="2663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l="52078" r="1500" b="2563"/>
            <a:stretch>
              <a:fillRect/>
            </a:stretch>
          </p:blipFill>
          <p:spPr bwMode="auto">
            <a:xfrm>
              <a:off x="192" y="1872"/>
              <a:ext cx="1723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6" name="Text Box 10"/>
            <p:cNvSpPr txBox="1">
              <a:spLocks noChangeArrowheads="1"/>
            </p:cNvSpPr>
            <p:nvPr/>
          </p:nvSpPr>
          <p:spPr bwMode="auto">
            <a:xfrm>
              <a:off x="528" y="3744"/>
              <a:ext cx="576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Structure Index</a:t>
              </a:r>
            </a:p>
          </p:txBody>
        </p:sp>
        <p:sp>
          <p:nvSpPr>
            <p:cNvPr id="26637" name="Text Box 11"/>
            <p:cNvSpPr txBox="1">
              <a:spLocks noChangeArrowheads="1"/>
            </p:cNvSpPr>
            <p:nvPr/>
          </p:nvSpPr>
          <p:spPr bwMode="auto">
            <a:xfrm>
              <a:off x="1248" y="3744"/>
              <a:ext cx="576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Basal Index</a:t>
              </a:r>
            </a:p>
          </p:txBody>
        </p:sp>
      </p:grp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36525" y="6477000"/>
            <a:ext cx="21627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From Glover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  <a:r>
              <a:rPr lang="en-US" sz="1400" dirty="0" smtClean="0"/>
              <a:t>2010</a:t>
            </a:r>
            <a:endParaRPr lang="en-US" sz="1400" dirty="0"/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60325" y="90488"/>
            <a:ext cx="36728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Land-use change in </a:t>
            </a:r>
            <a:r>
              <a:rPr lang="en-US" b="1" dirty="0" smtClean="0"/>
              <a:t>Kansas:</a:t>
            </a:r>
          </a:p>
          <a:p>
            <a:pPr algn="ctr"/>
            <a:r>
              <a:rPr lang="en-US" b="1" dirty="0" smtClean="0"/>
              <a:t>Effects on Nematode Faunal </a:t>
            </a:r>
          </a:p>
          <a:p>
            <a:pPr algn="ctr"/>
            <a:r>
              <a:rPr lang="en-US" b="1" dirty="0" smtClean="0"/>
              <a:t>Structure</a:t>
            </a:r>
            <a:endParaRPr lang="en-US" b="1" dirty="0"/>
          </a:p>
          <a:p>
            <a:endParaRPr lang="en-US" sz="1200" b="1" dirty="0"/>
          </a:p>
          <a:p>
            <a:endParaRPr lang="en-US" b="1" dirty="0" smtClean="0"/>
          </a:p>
          <a:p>
            <a:r>
              <a:rPr lang="en-US" b="1" dirty="0" smtClean="0"/>
              <a:t>Resource </a:t>
            </a:r>
            <a:r>
              <a:rPr lang="en-US" b="1" dirty="0"/>
              <a:t>Inputs:</a:t>
            </a:r>
          </a:p>
          <a:p>
            <a:r>
              <a:rPr lang="en-US" b="1" dirty="0"/>
              <a:t>Bottom up effects on Soil Food </a:t>
            </a:r>
          </a:p>
          <a:p>
            <a:r>
              <a:rPr lang="en-US" b="1" dirty="0"/>
              <a:t>Web Structure and Function</a:t>
            </a:r>
          </a:p>
        </p:txBody>
      </p:sp>
      <p:sp>
        <p:nvSpPr>
          <p:cNvPr id="26630" name="AutoShape 7"/>
          <p:cNvSpPr>
            <a:spLocks noChangeArrowheads="1"/>
          </p:cNvSpPr>
          <p:nvPr/>
        </p:nvSpPr>
        <p:spPr bwMode="auto">
          <a:xfrm>
            <a:off x="6172200" y="228600"/>
            <a:ext cx="14478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B8FF">
              <a:alpha val="6196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AutoShape 8"/>
          <p:cNvSpPr>
            <a:spLocks noChangeArrowheads="1"/>
          </p:cNvSpPr>
          <p:nvPr/>
        </p:nvSpPr>
        <p:spPr bwMode="auto">
          <a:xfrm flipH="1">
            <a:off x="6172200" y="228600"/>
            <a:ext cx="14478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B8FF">
              <a:alpha val="6196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AutoShape 14"/>
          <p:cNvSpPr>
            <a:spLocks noChangeArrowheads="1"/>
          </p:cNvSpPr>
          <p:nvPr/>
        </p:nvSpPr>
        <p:spPr bwMode="auto">
          <a:xfrm rot="-1589924">
            <a:off x="1995488" y="3813175"/>
            <a:ext cx="1966912" cy="149225"/>
          </a:xfrm>
          <a:prstGeom prst="leftArrow">
            <a:avLst>
              <a:gd name="adj1" fmla="val 50000"/>
              <a:gd name="adj2" fmla="val 329521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0" y="76200"/>
            <a:ext cx="5791200" cy="6705600"/>
            <a:chOff x="0" y="152400"/>
            <a:chExt cx="5791200" cy="6705600"/>
          </a:xfrm>
        </p:grpSpPr>
        <p:sp>
          <p:nvSpPr>
            <p:cNvPr id="18" name="Rectangle 17"/>
            <p:cNvSpPr/>
            <p:nvPr/>
          </p:nvSpPr>
          <p:spPr>
            <a:xfrm>
              <a:off x="0" y="152400"/>
              <a:ext cx="5791200" cy="6705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>
              <a:scene3d>
                <a:camera prst="orthographicFront">
                  <a:rot lat="0" lon="0" rev="0"/>
                </a:camera>
                <a:lightRig rig="threePt" dir="t"/>
              </a:scene3d>
              <a:sp3d z="63500"/>
            </a:bodyPr>
            <a:lstStyle/>
            <a:p>
              <a:pPr algn="ctr"/>
              <a:r>
                <a:rPr lang="en-US" sz="20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Stewardship - My Conclusion:</a:t>
              </a:r>
            </a:p>
            <a:p>
              <a:pPr algn="ctr"/>
              <a:endPara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Keep roots in the soil, avoid resource punctuation and ecosystem disruption</a:t>
              </a:r>
            </a:p>
            <a:p>
              <a:pPr algn="ctr"/>
              <a:endParaRPr lang="en-US" sz="2000" b="1" dirty="0" smtClean="0">
                <a:solidFill>
                  <a:srgbClr val="FFFF00"/>
                </a:solidFill>
              </a:endParaRPr>
            </a:p>
            <a:p>
              <a:pPr algn="ctr"/>
              <a:endParaRPr lang="en-US" sz="2000" b="1" dirty="0" smtClean="0">
                <a:solidFill>
                  <a:srgbClr val="FFFF00"/>
                </a:solidFill>
              </a:endParaRPr>
            </a:p>
            <a:p>
              <a:pPr algn="ctr"/>
              <a:endParaRPr lang="en-US" sz="2000" b="1" dirty="0" smtClean="0">
                <a:solidFill>
                  <a:srgbClr val="FFFF00"/>
                </a:solidFill>
              </a:endParaRPr>
            </a:p>
            <a:p>
              <a:pPr algn="ctr"/>
              <a:endParaRPr lang="en-US" sz="2000" b="1" dirty="0" smtClean="0">
                <a:solidFill>
                  <a:srgbClr val="FFFF00"/>
                </a:solidFill>
              </a:endParaRPr>
            </a:p>
            <a:p>
              <a:pPr algn="ctr"/>
              <a:endParaRPr lang="en-US" sz="2000" b="1" dirty="0" smtClean="0">
                <a:solidFill>
                  <a:srgbClr val="FFFF00"/>
                </a:solidFill>
              </a:endParaRPr>
            </a:p>
            <a:p>
              <a:pPr algn="ctr"/>
              <a:endParaRPr lang="en-US" sz="2000" b="1" dirty="0" smtClean="0">
                <a:solidFill>
                  <a:srgbClr val="FFFF00"/>
                </a:solidFill>
              </a:endParaRPr>
            </a:p>
            <a:p>
              <a:pPr algn="ctr"/>
              <a:endParaRPr lang="en-US" sz="2000" b="1" dirty="0" smtClean="0">
                <a:solidFill>
                  <a:srgbClr val="FFFF00"/>
                </a:solidFill>
              </a:endParaRPr>
            </a:p>
            <a:p>
              <a:pPr algn="ctr"/>
              <a:endParaRPr lang="en-US" sz="2000" b="1" dirty="0" smtClean="0">
                <a:solidFill>
                  <a:srgbClr val="FFFF00"/>
                </a:solidFill>
              </a:endParaRPr>
            </a:p>
            <a:p>
              <a:pPr algn="ctr"/>
              <a:endParaRPr lang="en-US" sz="2000" b="1" dirty="0" smtClean="0">
                <a:solidFill>
                  <a:srgbClr val="FFFF00"/>
                </a:solidFill>
              </a:endParaRPr>
            </a:p>
            <a:p>
              <a:pPr algn="ctr"/>
              <a:endParaRPr 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00200" y="3810000"/>
              <a:ext cx="2920992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</a:rPr>
                <a:t>Resources to support:</a:t>
              </a:r>
            </a:p>
            <a:p>
              <a:endParaRPr lang="en-US" sz="20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Biomass</a:t>
              </a:r>
            </a:p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Higher trophic levels</a:t>
              </a:r>
            </a:p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Diversity</a:t>
              </a:r>
            </a:p>
            <a:p>
              <a:pPr algn="ctr"/>
              <a:r>
                <a:rPr lang="en-US" sz="2000" b="1" dirty="0" err="1" smtClean="0">
                  <a:solidFill>
                    <a:srgbClr val="FFFF00"/>
                  </a:solidFill>
                </a:rPr>
                <a:t>Complementarity</a:t>
              </a:r>
              <a:endParaRPr lang="en-US" sz="20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2000" b="1" dirty="0" smtClean="0">
                  <a:solidFill>
                    <a:srgbClr val="FFFF00"/>
                  </a:solidFill>
                </a:rPr>
                <a:t>Continuity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2895600" y="2743200"/>
              <a:ext cx="381000" cy="99060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13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05-X-PlantRoot"/>
          <p:cNvPicPr>
            <a:picLocks noChangeAspect="1" noChangeArrowheads="1"/>
          </p:cNvPicPr>
          <p:nvPr/>
        </p:nvPicPr>
        <p:blipFill>
          <a:blip r:embed="rId2" cstate="print"/>
          <a:srcRect l="19200" r="22400"/>
          <a:stretch>
            <a:fillRect/>
          </a:stretch>
        </p:blipFill>
        <p:spPr bwMode="auto">
          <a:xfrm>
            <a:off x="1295400" y="1752600"/>
            <a:ext cx="23225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81200" y="9144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286000" y="1219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76200" y="3017838"/>
            <a:ext cx="1463675" cy="40011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000" b="1" dirty="0" smtClean="0"/>
              <a:t>hidratos de carbono</a:t>
            </a:r>
            <a:br>
              <a:rPr lang="es-ES" sz="1000" b="1" dirty="0" smtClean="0"/>
            </a:br>
            <a:r>
              <a:rPr lang="es-ES" sz="1000" b="1" dirty="0" smtClean="0"/>
              <a:t>y proteínas</a:t>
            </a:r>
            <a:endParaRPr lang="es-ES" sz="1000" b="1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685800" y="26670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685800" y="2667000"/>
            <a:ext cx="0" cy="381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85800" y="3429000"/>
            <a:ext cx="0" cy="533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685800" y="39624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1295400" y="2667000"/>
            <a:ext cx="609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295400" y="3962400"/>
            <a:ext cx="533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165725" y="2879725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bacteria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181600" y="385445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nematodos</a:t>
            </a:r>
            <a:endParaRPr lang="en-US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181600" y="4738688"/>
            <a:ext cx="9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hongos</a:t>
            </a:r>
            <a:endParaRPr lang="en-US" dirty="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4953000" y="3200400"/>
            <a:ext cx="7620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4953000" y="4038600"/>
            <a:ext cx="6858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V="1">
            <a:off x="49530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5715000" y="4114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5715000" y="32766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V="1">
            <a:off x="5715000" y="12954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5408613" y="914400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2286000" y="1752600"/>
            <a:ext cx="0" cy="990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6019800" y="41148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V="1">
            <a:off x="6019800" y="32766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6019800" y="51054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715000" y="5729288"/>
            <a:ext cx="611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NH</a:t>
            </a:r>
            <a:r>
              <a:rPr lang="en-US" baseline="-25000"/>
              <a:t>3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2209800" y="50292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NO</a:t>
            </a:r>
            <a:r>
              <a:rPr lang="en-US" baseline="-25000"/>
              <a:t>3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623050" y="2743200"/>
            <a:ext cx="131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protozoa</a:t>
            </a:r>
          </a:p>
          <a:p>
            <a:pPr algn="ctr"/>
            <a:r>
              <a:rPr lang="en-US" dirty="0" err="1" smtClean="0"/>
              <a:t>nematodos</a:t>
            </a:r>
            <a:endParaRPr lang="en-US" dirty="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6623623" y="3579813"/>
            <a:ext cx="13260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nematodos</a:t>
            </a:r>
            <a:endParaRPr lang="en-US" dirty="0"/>
          </a:p>
          <a:p>
            <a:pPr algn="ctr"/>
            <a:r>
              <a:rPr lang="en-US" dirty="0" err="1" smtClean="0"/>
              <a:t>artropodos</a:t>
            </a:r>
            <a:endParaRPr lang="en-US" dirty="0"/>
          </a:p>
          <a:p>
            <a:pPr algn="ctr"/>
            <a:r>
              <a:rPr lang="en-US" dirty="0" err="1" smtClean="0"/>
              <a:t>hongos</a:t>
            </a:r>
            <a:endParaRPr lang="en-US" dirty="0"/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6610350" y="4648200"/>
            <a:ext cx="131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artropodos</a:t>
            </a:r>
            <a:endParaRPr lang="en-US" dirty="0"/>
          </a:p>
          <a:p>
            <a:pPr algn="ctr"/>
            <a:r>
              <a:rPr lang="en-US" dirty="0" err="1" smtClean="0"/>
              <a:t>nematodos</a:t>
            </a:r>
            <a:endParaRPr lang="en-US" dirty="0"/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6019800" y="49530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 flipV="1">
            <a:off x="64008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V="1">
            <a:off x="6172200" y="3063875"/>
            <a:ext cx="533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V="1">
            <a:off x="7467600" y="4419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 flipV="1">
            <a:off x="7467600" y="33528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39"/>
          <p:cNvSpPr>
            <a:spLocks noChangeShapeType="1"/>
          </p:cNvSpPr>
          <p:nvPr/>
        </p:nvSpPr>
        <p:spPr bwMode="auto">
          <a:xfrm flipH="1">
            <a:off x="7466013" y="5257800"/>
            <a:ext cx="1587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7161213" y="5729288"/>
            <a:ext cx="611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NH</a:t>
            </a:r>
            <a:r>
              <a:rPr lang="en-US" baseline="-25000"/>
              <a:t>3</a:t>
            </a: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7848600" y="3733800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otro</a:t>
            </a:r>
            <a:endParaRPr lang="en-US" dirty="0"/>
          </a:p>
          <a:p>
            <a:pPr algn="ctr"/>
            <a:r>
              <a:rPr lang="en-US" dirty="0" err="1" smtClean="0"/>
              <a:t>organismos</a:t>
            </a:r>
            <a:endParaRPr lang="en-US" dirty="0"/>
          </a:p>
        </p:txBody>
      </p:sp>
      <p:sp>
        <p:nvSpPr>
          <p:cNvPr id="41" name="Line 42"/>
          <p:cNvSpPr>
            <a:spLocks noChangeShapeType="1"/>
          </p:cNvSpPr>
          <p:nvPr/>
        </p:nvSpPr>
        <p:spPr bwMode="auto">
          <a:xfrm flipV="1">
            <a:off x="79248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43"/>
          <p:cNvSpPr>
            <a:spLocks noChangeShapeType="1"/>
          </p:cNvSpPr>
          <p:nvPr/>
        </p:nvSpPr>
        <p:spPr bwMode="auto">
          <a:xfrm>
            <a:off x="7848600" y="3048000"/>
            <a:ext cx="457200" cy="762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44"/>
          <p:cNvSpPr>
            <a:spLocks noChangeShapeType="1"/>
          </p:cNvSpPr>
          <p:nvPr/>
        </p:nvSpPr>
        <p:spPr bwMode="auto">
          <a:xfrm flipV="1">
            <a:off x="7848600" y="4343400"/>
            <a:ext cx="45720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4" name="Line 45"/>
          <p:cNvSpPr>
            <a:spLocks noChangeShapeType="1"/>
          </p:cNvSpPr>
          <p:nvPr/>
        </p:nvSpPr>
        <p:spPr bwMode="auto">
          <a:xfrm flipH="1">
            <a:off x="8761413" y="4343400"/>
            <a:ext cx="1587" cy="1447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8456613" y="5729288"/>
            <a:ext cx="611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NH</a:t>
            </a:r>
            <a:r>
              <a:rPr lang="en-US" baseline="-25000"/>
              <a:t>3</a:t>
            </a:r>
          </a:p>
        </p:txBody>
      </p:sp>
      <p:sp>
        <p:nvSpPr>
          <p:cNvPr id="46" name="Line 47"/>
          <p:cNvSpPr>
            <a:spLocks noChangeShapeType="1"/>
          </p:cNvSpPr>
          <p:nvPr/>
        </p:nvSpPr>
        <p:spPr bwMode="auto">
          <a:xfrm flipH="1" flipV="1">
            <a:off x="7239000" y="4419600"/>
            <a:ext cx="1588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Line 48"/>
          <p:cNvSpPr>
            <a:spLocks noChangeShapeType="1"/>
          </p:cNvSpPr>
          <p:nvPr/>
        </p:nvSpPr>
        <p:spPr bwMode="auto">
          <a:xfrm flipV="1">
            <a:off x="7239000" y="3352800"/>
            <a:ext cx="1588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Line 49"/>
          <p:cNvSpPr>
            <a:spLocks noChangeShapeType="1"/>
          </p:cNvSpPr>
          <p:nvPr/>
        </p:nvSpPr>
        <p:spPr bwMode="auto">
          <a:xfrm flipV="1">
            <a:off x="7240588" y="12954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9" name="Text Box 50"/>
          <p:cNvSpPr txBox="1">
            <a:spLocks noChangeArrowheads="1"/>
          </p:cNvSpPr>
          <p:nvPr/>
        </p:nvSpPr>
        <p:spPr bwMode="auto">
          <a:xfrm>
            <a:off x="6934200" y="9144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50" name="Line 51"/>
          <p:cNvSpPr>
            <a:spLocks noChangeShapeType="1"/>
          </p:cNvSpPr>
          <p:nvPr/>
        </p:nvSpPr>
        <p:spPr bwMode="auto">
          <a:xfrm flipV="1">
            <a:off x="8534400" y="1295400"/>
            <a:ext cx="1588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1" name="Text Box 52"/>
          <p:cNvSpPr txBox="1">
            <a:spLocks noChangeArrowheads="1"/>
          </p:cNvSpPr>
          <p:nvPr/>
        </p:nvSpPr>
        <p:spPr bwMode="auto">
          <a:xfrm>
            <a:off x="8229600" y="9144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52" name="Line 53"/>
          <p:cNvSpPr>
            <a:spLocks noChangeShapeType="1"/>
          </p:cNvSpPr>
          <p:nvPr/>
        </p:nvSpPr>
        <p:spPr bwMode="auto">
          <a:xfrm>
            <a:off x="87630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54"/>
          <p:cNvSpPr>
            <a:spLocks noChangeShapeType="1"/>
          </p:cNvSpPr>
          <p:nvPr/>
        </p:nvSpPr>
        <p:spPr bwMode="auto">
          <a:xfrm rot="-5400000">
            <a:off x="7200900" y="4991100"/>
            <a:ext cx="0" cy="31242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55"/>
          <p:cNvSpPr>
            <a:spLocks noChangeShapeType="1"/>
          </p:cNvSpPr>
          <p:nvPr/>
        </p:nvSpPr>
        <p:spPr bwMode="auto">
          <a:xfrm>
            <a:off x="74676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5" name="Line 56"/>
          <p:cNvSpPr>
            <a:spLocks noChangeShapeType="1"/>
          </p:cNvSpPr>
          <p:nvPr/>
        </p:nvSpPr>
        <p:spPr bwMode="auto">
          <a:xfrm rot="-5400000">
            <a:off x="4114800" y="4953000"/>
            <a:ext cx="0" cy="3200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Line 57"/>
          <p:cNvSpPr>
            <a:spLocks noChangeShapeType="1"/>
          </p:cNvSpPr>
          <p:nvPr/>
        </p:nvSpPr>
        <p:spPr bwMode="auto">
          <a:xfrm rot="10800000">
            <a:off x="2514600" y="4038600"/>
            <a:ext cx="0" cy="9906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Line 58"/>
          <p:cNvSpPr>
            <a:spLocks noChangeShapeType="1"/>
          </p:cNvSpPr>
          <p:nvPr/>
        </p:nvSpPr>
        <p:spPr bwMode="auto">
          <a:xfrm rot="-5400000">
            <a:off x="2324100" y="4229100"/>
            <a:ext cx="381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8" name="Line 59"/>
          <p:cNvSpPr>
            <a:spLocks noChangeShapeType="1"/>
          </p:cNvSpPr>
          <p:nvPr/>
        </p:nvSpPr>
        <p:spPr bwMode="auto">
          <a:xfrm flipH="1" flipV="1">
            <a:off x="7239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9" name="Line 60"/>
          <p:cNvSpPr>
            <a:spLocks noChangeShapeType="1"/>
          </p:cNvSpPr>
          <p:nvPr/>
        </p:nvSpPr>
        <p:spPr bwMode="auto">
          <a:xfrm flipH="1" flipV="1">
            <a:off x="8532813" y="533400"/>
            <a:ext cx="1587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0" name="Line 61"/>
          <p:cNvSpPr>
            <a:spLocks noChangeShapeType="1"/>
          </p:cNvSpPr>
          <p:nvPr/>
        </p:nvSpPr>
        <p:spPr bwMode="auto">
          <a:xfrm flipH="1" flipV="1">
            <a:off x="5715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1" name="Line 62"/>
          <p:cNvSpPr>
            <a:spLocks noChangeShapeType="1"/>
          </p:cNvSpPr>
          <p:nvPr/>
        </p:nvSpPr>
        <p:spPr bwMode="auto">
          <a:xfrm flipH="1" flipV="1">
            <a:off x="2286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2" name="Line 63"/>
          <p:cNvSpPr>
            <a:spLocks noChangeShapeType="1"/>
          </p:cNvSpPr>
          <p:nvPr/>
        </p:nvSpPr>
        <p:spPr bwMode="auto">
          <a:xfrm rot="5400000" flipH="1" flipV="1">
            <a:off x="5410200" y="-2590800"/>
            <a:ext cx="0" cy="6248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70"/>
          <p:cNvSpPr>
            <a:spLocks noChangeShapeType="1"/>
          </p:cNvSpPr>
          <p:nvPr/>
        </p:nvSpPr>
        <p:spPr bwMode="auto">
          <a:xfrm>
            <a:off x="60198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71"/>
          <p:cNvSpPr>
            <a:spLocks noChangeShapeType="1"/>
          </p:cNvSpPr>
          <p:nvPr/>
        </p:nvSpPr>
        <p:spPr bwMode="auto">
          <a:xfrm>
            <a:off x="2514600" y="5410200"/>
            <a:ext cx="0" cy="11430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" name="TextBox 70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657600" y="1991380"/>
            <a:ext cx="5486400" cy="461665"/>
          </a:xfrm>
          <a:prstGeom prst="rect">
            <a:avLst/>
          </a:prstGeom>
          <a:solidFill>
            <a:srgbClr val="FFFF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dirty="0" smtClean="0"/>
              <a:t>Los nematodos en cada nivel trófico</a:t>
            </a:r>
            <a:endParaRPr lang="es-ES" sz="2400" dirty="0"/>
          </a:p>
        </p:txBody>
      </p:sp>
      <p:sp>
        <p:nvSpPr>
          <p:cNvPr id="72" name="TextBox 71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0" y="57090"/>
            <a:ext cx="8001000" cy="400110"/>
          </a:xfrm>
          <a:prstGeom prst="rect">
            <a:avLst/>
          </a:prstGeom>
          <a:solidFill>
            <a:srgbClr val="FFFF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000" dirty="0" smtClean="0"/>
              <a:t>Economía de los Ecosistemas: Carbono y Energía son las Monedas</a:t>
            </a:r>
            <a:endParaRPr lang="es-ES" sz="2000" dirty="0"/>
          </a:p>
        </p:txBody>
      </p:sp>
      <p:grpSp>
        <p:nvGrpSpPr>
          <p:cNvPr id="12" name="Group 76"/>
          <p:cNvGrpSpPr/>
          <p:nvPr/>
        </p:nvGrpSpPr>
        <p:grpSpPr>
          <a:xfrm>
            <a:off x="3581400" y="3657600"/>
            <a:ext cx="1447800" cy="1162110"/>
            <a:chOff x="3581400" y="3657600"/>
            <a:chExt cx="1447800" cy="1162110"/>
          </a:xfrm>
        </p:grpSpPr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3581400" y="4038600"/>
              <a:ext cx="533400" cy="0"/>
            </a:xfrm>
            <a:prstGeom prst="line">
              <a:avLst/>
            </a:prstGeom>
            <a:noFill/>
            <a:ln w="25400">
              <a:solidFill>
                <a:srgbClr val="0033CC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 Box 64"/>
            <p:cNvSpPr txBox="1">
              <a:spLocks noChangeArrowheads="1"/>
            </p:cNvSpPr>
            <p:nvPr/>
          </p:nvSpPr>
          <p:spPr bwMode="auto">
            <a:xfrm>
              <a:off x="4114800" y="3657600"/>
              <a:ext cx="349250" cy="733425"/>
            </a:xfrm>
            <a:prstGeom prst="rect">
              <a:avLst/>
            </a:prstGeom>
            <a:noFill/>
            <a:ln w="25400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C</a:t>
              </a:r>
            </a:p>
            <a:p>
              <a:endParaRPr lang="en-US" sz="600" dirty="0"/>
            </a:p>
            <a:p>
              <a:r>
                <a:rPr lang="en-US" dirty="0"/>
                <a:t>N</a:t>
              </a:r>
            </a:p>
          </p:txBody>
        </p:sp>
        <p:sp>
          <p:nvSpPr>
            <p:cNvPr id="73" name="Line 13"/>
            <p:cNvSpPr>
              <a:spLocks noChangeShapeType="1"/>
            </p:cNvSpPr>
            <p:nvPr/>
          </p:nvSpPr>
          <p:spPr bwMode="auto">
            <a:xfrm>
              <a:off x="4419600" y="4038600"/>
              <a:ext cx="533400" cy="0"/>
            </a:xfrm>
            <a:prstGeom prst="line">
              <a:avLst/>
            </a:prstGeom>
            <a:noFill/>
            <a:ln w="25400">
              <a:solidFill>
                <a:srgbClr val="0033CC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 Box 5"/>
            <p:cNvSpPr txBox="1">
              <a:spLocks noChangeArrowheads="1"/>
            </p:cNvSpPr>
            <p:nvPr/>
          </p:nvSpPr>
          <p:spPr bwMode="auto">
            <a:xfrm>
              <a:off x="3581400" y="4419600"/>
              <a:ext cx="1447800" cy="400110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dirty="0" smtClean="0"/>
                <a:t>hidratos de carbono</a:t>
              </a:r>
              <a:br>
                <a:rPr lang="es-ES" sz="1000" b="1" dirty="0" smtClean="0"/>
              </a:br>
              <a:r>
                <a:rPr lang="es-ES" sz="1000" b="1" dirty="0" smtClean="0"/>
                <a:t>y aminoácidos</a:t>
              </a:r>
            </a:p>
          </p:txBody>
        </p:sp>
      </p:grpSp>
      <p:grpSp>
        <p:nvGrpSpPr>
          <p:cNvPr id="66" name="Group 75"/>
          <p:cNvGrpSpPr/>
          <p:nvPr/>
        </p:nvGrpSpPr>
        <p:grpSpPr>
          <a:xfrm>
            <a:off x="0" y="5105400"/>
            <a:ext cx="9144000" cy="1812925"/>
            <a:chOff x="0" y="5045075"/>
            <a:chExt cx="9144000" cy="1812925"/>
          </a:xfrm>
        </p:grpSpPr>
        <p:grpSp>
          <p:nvGrpSpPr>
            <p:cNvPr id="67" name="Group 20"/>
            <p:cNvGrpSpPr>
              <a:grpSpLocks/>
            </p:cNvGrpSpPr>
            <p:nvPr/>
          </p:nvGrpSpPr>
          <p:grpSpPr bwMode="auto">
            <a:xfrm>
              <a:off x="0" y="5045075"/>
              <a:ext cx="9144000" cy="1812925"/>
              <a:chOff x="0" y="2785"/>
              <a:chExt cx="5760" cy="1142"/>
            </a:xfrm>
          </p:grpSpPr>
          <p:grpSp>
            <p:nvGrpSpPr>
              <p:cNvPr id="76" name="Group 16"/>
              <p:cNvGrpSpPr>
                <a:grpSpLocks/>
              </p:cNvGrpSpPr>
              <p:nvPr/>
            </p:nvGrpSpPr>
            <p:grpSpPr bwMode="auto">
              <a:xfrm>
                <a:off x="0" y="2785"/>
                <a:ext cx="4800" cy="1142"/>
                <a:chOff x="0" y="2804"/>
                <a:chExt cx="4800" cy="1142"/>
              </a:xfrm>
            </p:grpSpPr>
            <p:pic>
              <p:nvPicPr>
                <p:cNvPr id="69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2804"/>
                  <a:ext cx="4800" cy="1142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678" y="3082"/>
                  <a:ext cx="2258" cy="2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s-ES" sz="1600" dirty="0" smtClean="0"/>
                    <a:t>la transferencia de carbono y energía</a:t>
                  </a:r>
                  <a:endParaRPr lang="es-ES" sz="1600" dirty="0"/>
                </a:p>
              </p:txBody>
            </p:sp>
          </p:grpSp>
          <p:sp>
            <p:nvSpPr>
              <p:cNvPr id="68" name="Rectangle 108"/>
              <p:cNvSpPr>
                <a:spLocks noChangeArrowheads="1"/>
              </p:cNvSpPr>
              <p:nvPr/>
            </p:nvSpPr>
            <p:spPr bwMode="auto">
              <a:xfrm>
                <a:off x="3867" y="2919"/>
                <a:ext cx="1893" cy="100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s-ES" sz="1400" dirty="0" smtClean="0"/>
                  <a:t>El carbono es respirado por todos los organismos</a:t>
                </a:r>
              </a:p>
              <a:p>
                <a:pPr>
                  <a:buFontTx/>
                  <a:buChar char="•"/>
                </a:pPr>
                <a:endParaRPr lang="en-US" sz="1400" dirty="0"/>
              </a:p>
              <a:p>
                <a:r>
                  <a:rPr lang="es-ES" sz="1400" dirty="0" smtClean="0"/>
                  <a:t>Las cantidades de carbono y energía disponible determinar el tamaño y la actividad de la comunidad</a:t>
                </a:r>
                <a:endParaRPr lang="es-ES" sz="1400" dirty="0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152400" y="5879068"/>
              <a:ext cx="1600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</a:t>
              </a:r>
              <a:r>
                <a:rPr lang="en-US" dirty="0" err="1" smtClean="0"/>
                <a:t>Recursos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4803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95538"/>
            <a:ext cx="2780698" cy="523220"/>
          </a:xfrm>
          <a:prstGeom prst="rect">
            <a:avLst/>
          </a:prstGeom>
          <a:solidFill>
            <a:srgbClr val="FFE38B"/>
          </a:solidFill>
        </p:spPr>
        <p:txBody>
          <a:bodyPr wrap="none">
            <a:spAutoFit/>
          </a:bodyPr>
          <a:lstStyle/>
          <a:p>
            <a:r>
              <a:rPr lang="es-ES" sz="2800" b="1" dirty="0" smtClean="0"/>
              <a:t>Gestión </a:t>
            </a:r>
            <a:r>
              <a:rPr lang="es-ES" sz="2800" b="1" dirty="0"/>
              <a:t>del </a:t>
            </a:r>
            <a:r>
              <a:rPr lang="es-ES" sz="2800" b="1" dirty="0" smtClean="0"/>
              <a:t>Suelo</a:t>
            </a:r>
            <a:endParaRPr lang="es-E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534400" cy="5139869"/>
          </a:xfrm>
          <a:prstGeom prst="rect">
            <a:avLst/>
          </a:prstGeom>
          <a:solidFill>
            <a:srgbClr val="FFE38B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b="1" dirty="0"/>
              <a:t>Principios Básicos para </a:t>
            </a:r>
            <a:r>
              <a:rPr lang="es-ES" sz="2400" b="1" dirty="0" smtClean="0"/>
              <a:t>Gestión </a:t>
            </a:r>
            <a:r>
              <a:rPr lang="es-ES" sz="2400" b="1" dirty="0"/>
              <a:t>de </a:t>
            </a:r>
            <a:r>
              <a:rPr lang="es-ES" sz="2400" b="1" dirty="0" smtClean="0"/>
              <a:t>la Salud del Suelo </a:t>
            </a:r>
            <a:r>
              <a:rPr lang="es-ES" sz="2400" dirty="0"/>
              <a:t/>
            </a:r>
            <a:br>
              <a:rPr lang="es-ES" sz="2400" dirty="0"/>
            </a:br>
            <a:r>
              <a:rPr lang="es-ES" sz="2400" dirty="0"/>
              <a:t/>
            </a:r>
            <a:br>
              <a:rPr lang="es-ES" sz="2400" dirty="0"/>
            </a:br>
            <a:r>
              <a:rPr lang="es-ES" sz="2400" dirty="0"/>
              <a:t>1. Mantener el suelo cubierto de cultivos y residuos de </a:t>
            </a:r>
            <a:r>
              <a:rPr lang="es-ES" sz="2400" dirty="0" smtClean="0"/>
              <a:t>		cultivos.</a:t>
            </a:r>
          </a:p>
          <a:p>
            <a:pPr>
              <a:spcAft>
                <a:spcPts val="1200"/>
              </a:spcAft>
            </a:pPr>
            <a:r>
              <a:rPr lang="es-ES" sz="2400" dirty="0" smtClean="0"/>
              <a:t>2</a:t>
            </a:r>
            <a:r>
              <a:rPr lang="es-ES" sz="2400" dirty="0"/>
              <a:t>. Mantener las raíces </a:t>
            </a:r>
            <a:r>
              <a:rPr lang="es-ES" sz="2400" dirty="0" err="1" smtClean="0"/>
              <a:t>vivenfo</a:t>
            </a:r>
            <a:r>
              <a:rPr lang="es-ES" sz="2400" dirty="0" smtClean="0"/>
              <a:t> </a:t>
            </a:r>
            <a:r>
              <a:rPr lang="es-ES" sz="2400" dirty="0"/>
              <a:t>en el suelo durante todo el año </a:t>
            </a:r>
            <a:r>
              <a:rPr lang="es-ES" sz="2400" dirty="0" smtClean="0"/>
              <a:t>	para alimentar </a:t>
            </a:r>
            <a:r>
              <a:rPr lang="es-ES" sz="2400" dirty="0"/>
              <a:t>a la </a:t>
            </a:r>
            <a:r>
              <a:rPr lang="es-ES" sz="2400" dirty="0" smtClean="0"/>
              <a:t>cadena </a:t>
            </a:r>
            <a:r>
              <a:rPr lang="es-ES" sz="2400" dirty="0"/>
              <a:t>alimentaria del suelo. </a:t>
            </a:r>
            <a:endParaRPr lang="es-ES" sz="2400" dirty="0" smtClean="0"/>
          </a:p>
          <a:p>
            <a:pPr>
              <a:spcAft>
                <a:spcPts val="1200"/>
              </a:spcAft>
            </a:pPr>
            <a:r>
              <a:rPr lang="es-ES" sz="2400" dirty="0" smtClean="0"/>
              <a:t>3</a:t>
            </a:r>
            <a:r>
              <a:rPr lang="es-ES" sz="2400" dirty="0"/>
              <a:t>. Diversificar en lo posible el uso de la rotación de cultivos, </a:t>
            </a:r>
            <a:r>
              <a:rPr lang="es-ES" sz="2400" dirty="0" smtClean="0"/>
              <a:t>	cultivos </a:t>
            </a:r>
            <a:r>
              <a:rPr lang="es-ES" sz="2400" dirty="0"/>
              <a:t>de cobertura y las mezclas de cultivos de </a:t>
            </a:r>
            <a:r>
              <a:rPr lang="es-ES" sz="2400" dirty="0" smtClean="0"/>
              <a:t>	cobertura.</a:t>
            </a:r>
          </a:p>
          <a:p>
            <a:pPr>
              <a:spcAft>
                <a:spcPts val="1200"/>
              </a:spcAft>
            </a:pPr>
            <a:r>
              <a:rPr lang="es-ES" sz="2400" dirty="0" smtClean="0"/>
              <a:t>4</a:t>
            </a:r>
            <a:r>
              <a:rPr lang="es-ES" sz="2400" dirty="0"/>
              <a:t>. Minimizar la </a:t>
            </a:r>
            <a:r>
              <a:rPr lang="es-ES" sz="2400" dirty="0" smtClean="0"/>
              <a:t>perturbación </a:t>
            </a:r>
            <a:r>
              <a:rPr lang="es-ES" sz="2400" dirty="0"/>
              <a:t>del suelo para mantener </a:t>
            </a:r>
            <a:r>
              <a:rPr lang="es-ES" sz="2400"/>
              <a:t>la </a:t>
            </a:r>
            <a:r>
              <a:rPr lang="es-ES" sz="2400" smtClean="0"/>
              <a:t>		estructura y </a:t>
            </a:r>
            <a:r>
              <a:rPr lang="es-ES" sz="2400" dirty="0"/>
              <a:t>la calidad del </a:t>
            </a:r>
            <a:r>
              <a:rPr lang="es-ES" sz="2400" dirty="0" smtClean="0"/>
              <a:t>hábitat.</a:t>
            </a:r>
          </a:p>
          <a:p>
            <a:pPr>
              <a:spcAft>
                <a:spcPts val="1200"/>
              </a:spcAft>
            </a:pPr>
            <a:r>
              <a:rPr lang="es-ES" sz="2400" dirty="0" smtClean="0"/>
              <a:t>5</a:t>
            </a:r>
            <a:r>
              <a:rPr lang="es-ES" sz="2400" dirty="0"/>
              <a:t>. (Integrar el pastoreo de ganado).</a:t>
            </a:r>
          </a:p>
        </p:txBody>
      </p:sp>
      <p:sp>
        <p:nvSpPr>
          <p:cNvPr id="7" name="Rectangle 6"/>
          <p:cNvSpPr/>
          <p:nvPr/>
        </p:nvSpPr>
        <p:spPr>
          <a:xfrm>
            <a:off x="4876800" y="6320135"/>
            <a:ext cx="4267200" cy="461665"/>
          </a:xfrm>
          <a:prstGeom prst="rect">
            <a:avLst/>
          </a:prstGeom>
          <a:solidFill>
            <a:srgbClr val="FFE38B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Sources:   	Jay Fuhrer, NRCS</a:t>
            </a:r>
          </a:p>
          <a:p>
            <a:r>
              <a:rPr lang="en-US" sz="1200" dirty="0"/>
              <a:t>	Chad Ellis, Noble Foundation, 2013</a:t>
            </a:r>
          </a:p>
        </p:txBody>
      </p:sp>
    </p:spTree>
    <p:extLst>
      <p:ext uri="{BB962C8B-B14F-4D97-AF65-F5344CB8AC3E}">
        <p14:creationId xmlns:p14="http://schemas.microsoft.com/office/powerpoint/2010/main" val="71268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dennisBryantFOD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6413" y="0"/>
            <a:ext cx="6097587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 descr="No-till MitchellTrilla07´-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6097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0" y="228600"/>
            <a:ext cx="29274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 smtClean="0"/>
              <a:t>Cultivo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cobertura</a:t>
            </a:r>
            <a:r>
              <a:rPr lang="en-US" sz="1400" b="1" dirty="0" smtClean="0"/>
              <a:t> en </a:t>
            </a:r>
            <a:r>
              <a:rPr lang="en-US" sz="1400" b="1" dirty="0" err="1" smtClean="0"/>
              <a:t>invierno</a:t>
            </a:r>
            <a:endParaRPr lang="en-US" sz="1400" b="1" dirty="0" smtClean="0"/>
          </a:p>
          <a:p>
            <a:r>
              <a:rPr lang="en-US" sz="1400" i="1" dirty="0" smtClean="0"/>
              <a:t>- </a:t>
            </a:r>
            <a:r>
              <a:rPr lang="en-US" sz="1400" i="1" dirty="0" err="1" smtClean="0"/>
              <a:t>Vicia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faba</a:t>
            </a:r>
            <a:r>
              <a:rPr lang="en-US" sz="1400" i="1" dirty="0" smtClean="0"/>
              <a:t>.  </a:t>
            </a:r>
            <a:r>
              <a:rPr lang="en-US" sz="1400" dirty="0" smtClean="0"/>
              <a:t>California</a:t>
            </a:r>
            <a:r>
              <a:rPr lang="en-US" sz="1400" dirty="0"/>
              <a:t>, 2006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6246813" y="6292850"/>
            <a:ext cx="27526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err="1" smtClean="0"/>
              <a:t>Soja</a:t>
            </a:r>
            <a:r>
              <a:rPr lang="en-US" sz="1600" b="1" dirty="0" smtClean="0"/>
              <a:t> sin </a:t>
            </a:r>
            <a:r>
              <a:rPr lang="en-US" sz="1600" b="1" dirty="0" err="1" smtClean="0"/>
              <a:t>cultivo</a:t>
            </a:r>
            <a:r>
              <a:rPr lang="en-US" sz="1600" b="1" dirty="0" smtClean="0"/>
              <a:t>, </a:t>
            </a:r>
            <a:r>
              <a:rPr lang="en-US" sz="1400" dirty="0"/>
              <a:t>Brazil, 2006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685800" y="838200"/>
            <a:ext cx="2318263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 i="1" dirty="0" err="1" smtClean="0"/>
              <a:t>Fertilidad</a:t>
            </a:r>
            <a:r>
              <a:rPr lang="en-US" sz="1600" i="1" dirty="0" smtClean="0"/>
              <a:t>  de </a:t>
            </a:r>
            <a:r>
              <a:rPr lang="en-US" sz="1600" i="1" dirty="0" err="1" smtClean="0"/>
              <a:t>suelo</a:t>
            </a:r>
            <a:endParaRPr lang="en-US" sz="1600" i="1" dirty="0"/>
          </a:p>
          <a:p>
            <a:pPr>
              <a:buFontTx/>
              <a:buChar char="•"/>
            </a:pPr>
            <a:r>
              <a:rPr lang="en-US" sz="1600" i="1" dirty="0" err="1" smtClean="0"/>
              <a:t>Materiales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organicos</a:t>
            </a:r>
            <a:endParaRPr lang="en-US" sz="1600" i="1" dirty="0"/>
          </a:p>
          <a:p>
            <a:pPr>
              <a:buFontTx/>
              <a:buChar char="•"/>
            </a:pPr>
            <a:r>
              <a:rPr lang="en-US" sz="1600" i="1" dirty="0" err="1" smtClean="0"/>
              <a:t>Actividad</a:t>
            </a:r>
            <a:r>
              <a:rPr lang="en-US" sz="1600" i="1" dirty="0" smtClean="0"/>
              <a:t> de la </a:t>
            </a:r>
            <a:r>
              <a:rPr lang="en-US" sz="1600" i="1" dirty="0" err="1" smtClean="0"/>
              <a:t>cadena</a:t>
            </a:r>
            <a:endParaRPr lang="en-US" sz="1600" i="1" dirty="0"/>
          </a:p>
          <a:p>
            <a:pPr>
              <a:buFontTx/>
              <a:buChar char="•"/>
            </a:pPr>
            <a:r>
              <a:rPr lang="en-US" sz="1600" i="1" dirty="0" err="1" smtClean="0"/>
              <a:t>Estructura</a:t>
            </a:r>
            <a:r>
              <a:rPr lang="en-US" sz="1600" i="1" dirty="0" smtClean="0"/>
              <a:t> del </a:t>
            </a:r>
            <a:r>
              <a:rPr lang="en-US" sz="1600" i="1" dirty="0" err="1" smtClean="0"/>
              <a:t>suelo</a:t>
            </a:r>
            <a:endParaRPr lang="en-US" sz="1600" i="1" dirty="0"/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6218238" y="5171182"/>
            <a:ext cx="2924198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 i="1" dirty="0" err="1" smtClean="0"/>
              <a:t>Menos</a:t>
            </a:r>
            <a:r>
              <a:rPr lang="en-US" sz="1600" i="1" dirty="0" smtClean="0"/>
              <a:t> combustibles </a:t>
            </a:r>
            <a:r>
              <a:rPr lang="en-US" sz="1600" i="1" dirty="0" err="1" smtClean="0"/>
              <a:t>fóssiles</a:t>
            </a:r>
            <a:r>
              <a:rPr lang="en-US" sz="1600" i="1" dirty="0" smtClean="0"/>
              <a:t> </a:t>
            </a:r>
            <a:endParaRPr lang="en-US" sz="1600" dirty="0"/>
          </a:p>
          <a:p>
            <a:pPr>
              <a:buFontTx/>
              <a:buChar char="•"/>
            </a:pPr>
            <a:r>
              <a:rPr lang="en-US" sz="1600" i="1" dirty="0" err="1" smtClean="0"/>
              <a:t>Conservación</a:t>
            </a:r>
            <a:r>
              <a:rPr lang="en-US" sz="1600" i="1" dirty="0" smtClean="0"/>
              <a:t> de habitat</a:t>
            </a:r>
            <a:r>
              <a:rPr lang="en-US" sz="1600" dirty="0" smtClean="0"/>
              <a:t> </a:t>
            </a:r>
            <a:endParaRPr lang="en-US" sz="1600" dirty="0"/>
          </a:p>
          <a:p>
            <a:pPr>
              <a:buFontTx/>
              <a:buChar char="•"/>
            </a:pPr>
            <a:r>
              <a:rPr lang="en-US" sz="1600" i="1" dirty="0" err="1" smtClean="0"/>
              <a:t>Actividad</a:t>
            </a:r>
            <a:r>
              <a:rPr lang="en-US" sz="1600" i="1" dirty="0" smtClean="0"/>
              <a:t> de la </a:t>
            </a:r>
            <a:r>
              <a:rPr lang="en-US" sz="1600" i="1" dirty="0" err="1" smtClean="0"/>
              <a:t>cadena</a:t>
            </a:r>
            <a:endParaRPr lang="en-US" sz="1600" i="1" dirty="0" smtClean="0"/>
          </a:p>
          <a:p>
            <a:pPr>
              <a:buFontTx/>
              <a:buChar char="•"/>
            </a:pPr>
            <a:r>
              <a:rPr lang="en-US" sz="1600" i="1" dirty="0" err="1" smtClean="0"/>
              <a:t>Estructura</a:t>
            </a:r>
            <a:r>
              <a:rPr lang="en-US" sz="1600" i="1" dirty="0" smtClean="0"/>
              <a:t> del </a:t>
            </a:r>
            <a:r>
              <a:rPr lang="en-US" sz="1600" i="1" dirty="0" err="1" smtClean="0"/>
              <a:t>suelo</a:t>
            </a:r>
            <a:endParaRPr lang="en-US" sz="1600" i="1" dirty="0"/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3505200" y="228600"/>
            <a:ext cx="5083508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Administración</a:t>
            </a:r>
            <a:r>
              <a:rPr lang="en-US" dirty="0" smtClean="0"/>
              <a:t> de </a:t>
            </a:r>
            <a:r>
              <a:rPr lang="en-US" dirty="0" err="1" smtClean="0"/>
              <a:t>Cadena</a:t>
            </a:r>
            <a:r>
              <a:rPr lang="en-US" dirty="0" smtClean="0"/>
              <a:t> </a:t>
            </a:r>
            <a:r>
              <a:rPr lang="en-US" dirty="0" err="1" smtClean="0"/>
              <a:t>Alimenticia</a:t>
            </a:r>
            <a:r>
              <a:rPr lang="en-US" dirty="0" smtClean="0"/>
              <a:t> del </a:t>
            </a:r>
            <a:r>
              <a:rPr lang="en-US" dirty="0" err="1" smtClean="0"/>
              <a:t>Suelo</a:t>
            </a:r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02984" y="4749943"/>
            <a:ext cx="2976456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 smtClean="0"/>
              <a:t>Minimizando de </a:t>
            </a:r>
            <a:r>
              <a:rPr lang="es-ES" dirty="0"/>
              <a:t>perturbación</a:t>
            </a:r>
          </a:p>
        </p:txBody>
      </p:sp>
    </p:spTree>
    <p:extLst>
      <p:ext uri="{BB962C8B-B14F-4D97-AF65-F5344CB8AC3E}">
        <p14:creationId xmlns:p14="http://schemas.microsoft.com/office/powerpoint/2010/main" val="358814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13402" r="39177" b="343"/>
          <a:stretch/>
        </p:blipFill>
        <p:spPr bwMode="auto">
          <a:xfrm>
            <a:off x="117344" y="77700"/>
            <a:ext cx="3383280" cy="31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254913"/>
            <a:ext cx="556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/>
              <a:t>Una</a:t>
            </a:r>
            <a:r>
              <a:rPr lang="en-US" sz="2200" b="1" dirty="0" smtClean="0"/>
              <a:t> </a:t>
            </a:r>
            <a:r>
              <a:rPr lang="es-ES" sz="2200" b="1" dirty="0"/>
              <a:t>diversidad de los cultivos de </a:t>
            </a:r>
            <a:r>
              <a:rPr lang="es-ES" sz="2200" b="1" dirty="0" smtClean="0"/>
              <a:t>cobertura</a:t>
            </a:r>
            <a:r>
              <a:rPr lang="en-US" sz="2200" b="1" dirty="0" smtClean="0"/>
              <a:t>….</a:t>
            </a:r>
            <a:endParaRPr lang="en-US" sz="2200" b="1" dirty="0"/>
          </a:p>
        </p:txBody>
      </p:sp>
      <p:sp>
        <p:nvSpPr>
          <p:cNvPr id="4" name="Rectangle 3"/>
          <p:cNvSpPr/>
          <p:nvPr/>
        </p:nvSpPr>
        <p:spPr>
          <a:xfrm>
            <a:off x="3657600" y="746879"/>
            <a:ext cx="524443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Proporciona cobertura superficial del </a:t>
            </a:r>
            <a:r>
              <a:rPr lang="es-ES" dirty="0" smtClean="0"/>
              <a:t>suelo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Proporciona </a:t>
            </a:r>
            <a:r>
              <a:rPr lang="es-ES" dirty="0"/>
              <a:t>recursos sostenidos para los organismos del </a:t>
            </a:r>
            <a:r>
              <a:rPr lang="es-ES" dirty="0" smtClean="0"/>
              <a:t>suelo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Construye </a:t>
            </a:r>
            <a:r>
              <a:rPr lang="es-ES" dirty="0"/>
              <a:t>los agregados del suelo </a:t>
            </a:r>
            <a:br>
              <a:rPr lang="es-ES" dirty="0"/>
            </a:br>
            <a:r>
              <a:rPr lang="es-ES" dirty="0"/>
              <a:t>Mejora la retención de </a:t>
            </a:r>
            <a:r>
              <a:rPr lang="es-ES" dirty="0" smtClean="0"/>
              <a:t>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Facilita </a:t>
            </a:r>
            <a:r>
              <a:rPr lang="es-ES" dirty="0"/>
              <a:t>el manejo integrado de plagas 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Construye </a:t>
            </a:r>
            <a:r>
              <a:rPr lang="es-ES" dirty="0"/>
              <a:t>materia orgánica del </a:t>
            </a:r>
            <a:r>
              <a:rPr lang="es-ES" dirty="0" smtClean="0"/>
              <a:t>suelo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Promueve </a:t>
            </a:r>
            <a:r>
              <a:rPr lang="es-ES" dirty="0"/>
              <a:t>el ciclo de </a:t>
            </a:r>
            <a:r>
              <a:rPr lang="es-ES" dirty="0" smtClean="0"/>
              <a:t>nutrientes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Mejora </a:t>
            </a:r>
            <a:r>
              <a:rPr lang="es-ES" dirty="0"/>
              <a:t>polinizadores 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Ajusta </a:t>
            </a:r>
            <a:r>
              <a:rPr lang="es-ES" dirty="0"/>
              <a:t>proporciones de carbono / </a:t>
            </a:r>
            <a:r>
              <a:rPr lang="es-ES" dirty="0" smtClean="0"/>
              <a:t>nitrógeno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Proporciona </a:t>
            </a:r>
            <a:r>
              <a:rPr lang="es-ES" dirty="0"/>
              <a:t>alimentos y refugio para la vida silvestre </a:t>
            </a:r>
            <a:br>
              <a:rPr lang="es-ES" dirty="0"/>
            </a:br>
            <a:r>
              <a:rPr lang="es-ES" dirty="0"/>
              <a:t>Permite la integración de la ganadería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" y="3276600"/>
            <a:ext cx="3394924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40260" y="6475152"/>
            <a:ext cx="1717843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Jay Fuhrer, NRCS</a:t>
            </a:r>
            <a:endParaRPr lang="en-US" sz="1200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042685" y="4114800"/>
            <a:ext cx="4034515" cy="2286000"/>
            <a:chOff x="1752600" y="1219200"/>
            <a:chExt cx="5648325" cy="3200400"/>
          </a:xfrm>
        </p:grpSpPr>
        <p:pic>
          <p:nvPicPr>
            <p:cNvPr id="9" name="Picture 2" descr="http://ttpermatuin.files.wordpress.com/2012/06/prairie-root-systems_large.jpg?w=593&amp;h=36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47"/>
            <a:stretch/>
          </p:blipFill>
          <p:spPr bwMode="auto">
            <a:xfrm>
              <a:off x="1752600" y="1219200"/>
              <a:ext cx="5648325" cy="311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209789" y="3733800"/>
              <a:ext cx="3419611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625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607347" y="1735792"/>
            <a:ext cx="570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algunas de las funciones de los ecosistemas son </a:t>
            </a:r>
            <a:r>
              <a:rPr lang="es-ES" dirty="0" smtClean="0"/>
              <a:t>perjuicios</a:t>
            </a:r>
            <a:endParaRPr lang="en-US" dirty="0"/>
          </a:p>
        </p:txBody>
      </p:sp>
      <p:pic>
        <p:nvPicPr>
          <p:cNvPr id="3" name="Picture 4" descr="Slide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" y="2263239"/>
            <a:ext cx="630463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402250" y="5943"/>
            <a:ext cx="2640888" cy="5160113"/>
            <a:chOff x="6402250" y="5943"/>
            <a:chExt cx="2640888" cy="51601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30"/>
            <a:stretch/>
          </p:blipFill>
          <p:spPr>
            <a:xfrm rot="16200000">
              <a:off x="6871753" y="1309583"/>
              <a:ext cx="1842163" cy="2278043"/>
            </a:xfrm>
            <a:prstGeom prst="rect">
              <a:avLst/>
            </a:prstGeom>
          </p:spPr>
        </p:pic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6629400" y="5943"/>
              <a:ext cx="2316480" cy="1737360"/>
              <a:chOff x="63500" y="-136525"/>
              <a:chExt cx="6172200" cy="4629150"/>
            </a:xfrm>
          </p:grpSpPr>
          <p:pic>
            <p:nvPicPr>
              <p:cNvPr id="1026" name="Picture 2" descr="http://nematode.unl.edu/tynud6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00" y="-136525"/>
                <a:ext cx="6172200" cy="4629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ight Triangle 6"/>
              <p:cNvSpPr/>
              <p:nvPr/>
            </p:nvSpPr>
            <p:spPr>
              <a:xfrm flipH="1">
                <a:off x="874020" y="381000"/>
                <a:ext cx="5361680" cy="4111625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8"/>
              <p:cNvSpPr/>
              <p:nvPr/>
            </p:nvSpPr>
            <p:spPr>
              <a:xfrm rot="16200000" flipH="1" flipV="1">
                <a:off x="1052745" y="-1080849"/>
                <a:ext cx="3327654" cy="5234847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402250" y="3415443"/>
              <a:ext cx="2640888" cy="1750613"/>
              <a:chOff x="6354659" y="3689775"/>
              <a:chExt cx="2640888" cy="1750613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6781800" y="3810000"/>
                <a:ext cx="1981200" cy="1219200"/>
                <a:chOff x="6781800" y="3810000"/>
                <a:chExt cx="1981200" cy="121920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6781800" y="3810000"/>
                  <a:ext cx="0" cy="121920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781800" y="5029200"/>
                  <a:ext cx="198120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6581809" y="5101834"/>
                <a:ext cx="24137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Abundancia</a:t>
                </a:r>
                <a:r>
                  <a:rPr lang="en-US" sz="1600" dirty="0"/>
                  <a:t> de </a:t>
                </a:r>
                <a:r>
                  <a:rPr lang="en-US" sz="1600" dirty="0" err="1" smtClean="0"/>
                  <a:t>nematodos</a:t>
                </a:r>
                <a:endParaRPr lang="en-US" sz="16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6200000">
                <a:off x="5807233" y="4237201"/>
                <a:ext cx="14334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Salud</a:t>
                </a:r>
                <a:r>
                  <a:rPr lang="en-US" sz="1600" dirty="0" smtClean="0"/>
                  <a:t> del </a:t>
                </a:r>
                <a:r>
                  <a:rPr lang="en-US" sz="1600" dirty="0" err="1" smtClean="0"/>
                  <a:t>suelo</a:t>
                </a:r>
                <a:endParaRPr lang="en-US" sz="1600" dirty="0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V="1">
                <a:off x="6933595" y="4406478"/>
                <a:ext cx="1829405" cy="47032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3300199" y="20855"/>
            <a:ext cx="2840359" cy="5196834"/>
            <a:chOff x="3063629" y="0"/>
            <a:chExt cx="2840359" cy="519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8528" y="1568097"/>
              <a:ext cx="2381510" cy="17830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300" y="0"/>
              <a:ext cx="2377440" cy="1545336"/>
            </a:xfrm>
            <a:prstGeom prst="rect">
              <a:avLst/>
            </a:prstGeom>
          </p:spPr>
        </p:pic>
        <p:grpSp>
          <p:nvGrpSpPr>
            <p:cNvPr id="1025" name="Group 1024"/>
            <p:cNvGrpSpPr/>
            <p:nvPr/>
          </p:nvGrpSpPr>
          <p:grpSpPr>
            <a:xfrm>
              <a:off x="3063629" y="3334490"/>
              <a:ext cx="2840359" cy="1862344"/>
              <a:chOff x="2999103" y="3466903"/>
              <a:chExt cx="2840359" cy="1862344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999103" y="3506176"/>
                <a:ext cx="2840359" cy="182307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178007" y="3466903"/>
                <a:ext cx="2516035" cy="1750613"/>
                <a:chOff x="6354658" y="3689775"/>
                <a:chExt cx="2516035" cy="1750613"/>
              </a:xfrm>
              <a:solidFill>
                <a:schemeClr val="bg1"/>
              </a:solidFill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6781800" y="3810000"/>
                  <a:ext cx="1981200" cy="1219200"/>
                  <a:chOff x="6781800" y="3810000"/>
                  <a:chExt cx="1981200" cy="1219200"/>
                </a:xfrm>
                <a:grpFill/>
              </p:grpSpPr>
              <p:cxnSp>
                <p:nvCxnSpPr>
                  <p:cNvPr id="29" name="Straight Connector 28"/>
                  <p:cNvCxnSpPr/>
                  <p:nvPr/>
                </p:nvCxnSpPr>
                <p:spPr>
                  <a:xfrm>
                    <a:off x="6781800" y="3810000"/>
                    <a:ext cx="0" cy="1219200"/>
                  </a:xfrm>
                  <a:prstGeom prst="line">
                    <a:avLst/>
                  </a:prstGeom>
                  <a:grpFill/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6781800" y="5029200"/>
                    <a:ext cx="1981200" cy="0"/>
                  </a:xfrm>
                  <a:prstGeom prst="line">
                    <a:avLst/>
                  </a:prstGeom>
                  <a:grpFill/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" name="TextBox 25"/>
                <p:cNvSpPr txBox="1"/>
                <p:nvPr/>
              </p:nvSpPr>
              <p:spPr>
                <a:xfrm>
                  <a:off x="6456955" y="5101834"/>
                  <a:ext cx="2413738" cy="338554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Abundancia</a:t>
                  </a:r>
                  <a:r>
                    <a:rPr lang="en-US" sz="1600" dirty="0"/>
                    <a:t> de </a:t>
                  </a:r>
                  <a:r>
                    <a:rPr lang="en-US" sz="1600" dirty="0" err="1"/>
                    <a:t>nematodos</a:t>
                  </a:r>
                  <a:endParaRPr lang="en-US" sz="1600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 rot="16200000">
                  <a:off x="5807232" y="4237201"/>
                  <a:ext cx="1433406" cy="338554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 smtClean="0"/>
                    <a:t>Salud</a:t>
                  </a:r>
                  <a:r>
                    <a:rPr lang="en-US" sz="1600" dirty="0" smtClean="0"/>
                    <a:t> del </a:t>
                  </a:r>
                  <a:r>
                    <a:rPr lang="en-US" sz="1600" dirty="0" err="1" smtClean="0"/>
                    <a:t>suelo</a:t>
                  </a:r>
                  <a:endParaRPr lang="en-US" sz="1600" dirty="0"/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6933595" y="4046127"/>
                  <a:ext cx="1829405" cy="838200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" name="Group 19"/>
          <p:cNvGrpSpPr/>
          <p:nvPr/>
        </p:nvGrpSpPr>
        <p:grpSpPr>
          <a:xfrm>
            <a:off x="10701" y="5"/>
            <a:ext cx="2840359" cy="4331304"/>
            <a:chOff x="10701" y="5"/>
            <a:chExt cx="2840359" cy="4331304"/>
          </a:xfrm>
        </p:grpSpPr>
        <p:pic>
          <p:nvPicPr>
            <p:cNvPr id="6" name="Picture 8" descr="#683"/>
            <p:cNvPicPr>
              <a:picLocks noChangeAspect="1" noChangeArrowheads="1"/>
            </p:cNvPicPr>
            <p:nvPr/>
          </p:nvPicPr>
          <p:blipFill>
            <a:blip r:embed="rId7" cstate="print"/>
            <a:srcRect b="13846"/>
            <a:stretch>
              <a:fillRect/>
            </a:stretch>
          </p:blipFill>
          <p:spPr bwMode="auto">
            <a:xfrm>
              <a:off x="83140" y="5"/>
              <a:ext cx="2468880" cy="2508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10701" y="2468965"/>
              <a:ext cx="2840359" cy="1862344"/>
              <a:chOff x="2999103" y="3466903"/>
              <a:chExt cx="2840359" cy="186234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999103" y="3506176"/>
                <a:ext cx="2840359" cy="182307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3178008" y="3466903"/>
                <a:ext cx="2528932" cy="1750613"/>
                <a:chOff x="6354659" y="3689775"/>
                <a:chExt cx="2528932" cy="1750613"/>
              </a:xfrm>
              <a:solidFill>
                <a:schemeClr val="bg1"/>
              </a:solidFill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6781800" y="3810000"/>
                  <a:ext cx="1981200" cy="1219200"/>
                  <a:chOff x="6781800" y="3810000"/>
                  <a:chExt cx="1981200" cy="1219200"/>
                </a:xfrm>
                <a:grpFill/>
              </p:grpSpPr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6781800" y="3810000"/>
                    <a:ext cx="0" cy="1219200"/>
                  </a:xfrm>
                  <a:prstGeom prst="line">
                    <a:avLst/>
                  </a:prstGeom>
                  <a:grpFill/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6781800" y="5029200"/>
                    <a:ext cx="1981200" cy="0"/>
                  </a:xfrm>
                  <a:prstGeom prst="line">
                    <a:avLst/>
                  </a:prstGeom>
                  <a:grpFill/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" name="TextBox 38"/>
                <p:cNvSpPr txBox="1"/>
                <p:nvPr/>
              </p:nvSpPr>
              <p:spPr>
                <a:xfrm>
                  <a:off x="6469853" y="5101834"/>
                  <a:ext cx="2413738" cy="338554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 smtClean="0"/>
                    <a:t>Abundancia</a:t>
                  </a:r>
                  <a:r>
                    <a:rPr lang="en-US" sz="1600" dirty="0" smtClean="0"/>
                    <a:t> de </a:t>
                  </a:r>
                  <a:r>
                    <a:rPr lang="en-US" sz="1600" dirty="0" err="1" smtClean="0"/>
                    <a:t>nematodos</a:t>
                  </a:r>
                  <a:endParaRPr lang="en-US" sz="1600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 rot="16200000">
                  <a:off x="5807233" y="4237201"/>
                  <a:ext cx="1433406" cy="338554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 smtClean="0"/>
                    <a:t>Salud</a:t>
                  </a:r>
                  <a:r>
                    <a:rPr lang="en-US" sz="1600" dirty="0" smtClean="0"/>
                    <a:t> del </a:t>
                  </a:r>
                  <a:r>
                    <a:rPr lang="en-US" sz="1600" dirty="0" err="1" smtClean="0"/>
                    <a:t>suelo</a:t>
                  </a:r>
                  <a:endParaRPr lang="en-US" sz="1600" dirty="0"/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6933595" y="4046127"/>
                  <a:ext cx="1829405" cy="838200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027" name="TextBox 1026"/>
          <p:cNvSpPr txBox="1"/>
          <p:nvPr/>
        </p:nvSpPr>
        <p:spPr>
          <a:xfrm>
            <a:off x="6324600" y="5452497"/>
            <a:ext cx="2590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Impacto Funcional del </a:t>
            </a:r>
            <a:br>
              <a:rPr lang="es-ES" sz="2000" b="1" dirty="0"/>
            </a:br>
            <a:r>
              <a:rPr lang="es-ES" sz="2000" b="1" dirty="0" smtClean="0"/>
              <a:t>nematodos </a:t>
            </a:r>
            <a:r>
              <a:rPr lang="es-ES" sz="2000" b="1" dirty="0" err="1" smtClean="0"/>
              <a:t>herbivoros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933595" y="6422985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Resistancia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751278" y="3260590"/>
            <a:ext cx="3747440" cy="2926080"/>
            <a:chOff x="1524000" y="-1143000"/>
            <a:chExt cx="5562600" cy="4343400"/>
          </a:xfrm>
        </p:grpSpPr>
        <p:grpSp>
          <p:nvGrpSpPr>
            <p:cNvPr id="6" name="Group 5"/>
            <p:cNvGrpSpPr/>
            <p:nvPr/>
          </p:nvGrpSpPr>
          <p:grpSpPr>
            <a:xfrm>
              <a:off x="1524000" y="-1143000"/>
              <a:ext cx="5562600" cy="4343400"/>
              <a:chOff x="1524000" y="-457200"/>
              <a:chExt cx="5562600" cy="43434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524000" y="-457200"/>
                <a:ext cx="5562600" cy="4343400"/>
                <a:chOff x="990600" y="1295400"/>
                <a:chExt cx="5562600" cy="4343400"/>
              </a:xfrm>
            </p:grpSpPr>
            <p:sp>
              <p:nvSpPr>
                <p:cNvPr id="14" name="Isosceles Triangle 13"/>
                <p:cNvSpPr/>
                <p:nvPr/>
              </p:nvSpPr>
              <p:spPr>
                <a:xfrm>
                  <a:off x="990600" y="1295400"/>
                  <a:ext cx="5562600" cy="4343400"/>
                </a:xfrm>
                <a:prstGeom prst="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Physical</a:t>
                  </a:r>
                  <a:endParaRPr lang="en-US" dirty="0"/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3738062" y="1295400"/>
                  <a:ext cx="38099" cy="259080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>
                  <a:endCxn id="14" idx="2"/>
                </p:cNvCxnSpPr>
                <p:nvPr/>
              </p:nvCxnSpPr>
              <p:spPr>
                <a:xfrm flipH="1">
                  <a:off x="990600" y="3886199"/>
                  <a:ext cx="2743201" cy="175260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3733800" y="3886200"/>
                  <a:ext cx="2819400" cy="175260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3636863" y="3276600"/>
                <a:ext cx="10025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+++++++</a:t>
                </a:r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335710" y="722781"/>
              <a:ext cx="4171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++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93732" y="690515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---</a:t>
              </a:r>
              <a:endParaRPr lang="en-US" dirty="0"/>
            </a:p>
          </p:txBody>
        </p:sp>
      </p:grpSp>
      <p:sp>
        <p:nvSpPr>
          <p:cNvPr id="2" name="Bent Arrow 1"/>
          <p:cNvSpPr/>
          <p:nvPr/>
        </p:nvSpPr>
        <p:spPr>
          <a:xfrm rot="10125919">
            <a:off x="4214310" y="3603488"/>
            <a:ext cx="1225372" cy="1142037"/>
          </a:xfrm>
          <a:prstGeom prst="ben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33400"/>
            <a:ext cx="8797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Gestión de la salud del suelo en sistemas sostenibles </a:t>
            </a:r>
            <a:r>
              <a:rPr lang="es-ES" sz="2400" dirty="0" smtClean="0"/>
              <a:t>requiere</a:t>
            </a:r>
            <a:r>
              <a:rPr lang="en-US" sz="2400" i="1" dirty="0" smtClean="0"/>
              <a:t>: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743200" y="4648200"/>
            <a:ext cx="726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Físicos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657600" y="4657139"/>
            <a:ext cx="102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Biológicos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3200400" y="5562600"/>
            <a:ext cx="960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Químicos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57198" y="1524000"/>
            <a:ext cx="798846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i="1" dirty="0"/>
              <a:t>mantener el flujo de energía a cada nivel </a:t>
            </a:r>
            <a:r>
              <a:rPr lang="es-ES" sz="2400" i="1" dirty="0" smtClean="0"/>
              <a:t>trófico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i="1" dirty="0" smtClean="0"/>
              <a:t>proporcionar </a:t>
            </a:r>
            <a:r>
              <a:rPr lang="es-ES" sz="2400" i="1" dirty="0"/>
              <a:t>un ambiente favorable para los niveles </a:t>
            </a:r>
            <a:r>
              <a:rPr lang="es-ES" sz="2400" i="1" dirty="0" smtClean="0"/>
              <a:t>tróficos</a:t>
            </a:r>
          </a:p>
          <a:p>
            <a:r>
              <a:rPr lang="es-ES" sz="2400" i="1" dirty="0" smtClean="0"/>
              <a:t> 	superiores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56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Group.jpg"/>
          <p:cNvPicPr>
            <a:picLocks noChangeAspect="1"/>
          </p:cNvPicPr>
          <p:nvPr/>
        </p:nvPicPr>
        <p:blipFill>
          <a:blip r:embed="rId3" cstate="print">
            <a:lum bright="3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0" y="304800"/>
            <a:ext cx="8534400" cy="1143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200" dirty="0" err="1" smtClean="0">
                <a:latin typeface="+mj-lt"/>
                <a:ea typeface="+mj-ea"/>
                <a:cs typeface="+mj-cs"/>
              </a:rPr>
              <a:t>Valoración</a:t>
            </a:r>
            <a:r>
              <a:rPr lang="en-US" sz="3200" dirty="0" smtClean="0">
                <a:latin typeface="+mj-lt"/>
                <a:ea typeface="+mj-ea"/>
                <a:cs typeface="+mj-cs"/>
              </a:rPr>
              <a:t> de los </a:t>
            </a:r>
            <a:r>
              <a:rPr lang="en-US" sz="3200" dirty="0" err="1" smtClean="0">
                <a:latin typeface="+mj-lt"/>
                <a:ea typeface="+mj-ea"/>
                <a:cs typeface="+mj-cs"/>
              </a:rPr>
              <a:t>Servicios</a:t>
            </a:r>
            <a:r>
              <a:rPr lang="en-US" sz="32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 smtClean="0">
                <a:latin typeface="+mj-lt"/>
                <a:ea typeface="+mj-ea"/>
                <a:cs typeface="+mj-cs"/>
              </a:rPr>
              <a:t>Ecosistemas</a:t>
            </a:r>
            <a:endParaRPr lang="en-US" sz="3200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990600"/>
            <a:ext cx="8534400" cy="57912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dirty="0" smtClean="0">
                <a:latin typeface="+mn-lt"/>
              </a:rPr>
              <a:t>Hay </a:t>
            </a:r>
            <a:r>
              <a:rPr lang="en-US" sz="2800" dirty="0" err="1" smtClean="0">
                <a:latin typeface="+mn-lt"/>
              </a:rPr>
              <a:t>muchas</a:t>
            </a:r>
            <a:r>
              <a:rPr lang="en-US" sz="2800" dirty="0" smtClean="0">
                <a:latin typeface="+mn-lt"/>
              </a:rPr>
              <a:t> indices </a:t>
            </a:r>
            <a:r>
              <a:rPr lang="en-US" sz="2800" dirty="0" err="1" smtClean="0">
                <a:latin typeface="+mn-lt"/>
              </a:rPr>
              <a:t>útiles</a:t>
            </a:r>
            <a:r>
              <a:rPr lang="en-US" sz="2800" dirty="0" smtClean="0">
                <a:latin typeface="+mn-lt"/>
              </a:rPr>
              <a:t>……..</a:t>
            </a:r>
            <a:endParaRPr lang="en-US" sz="2800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dirty="0" err="1" smtClean="0">
                <a:latin typeface="+mn-lt"/>
              </a:rPr>
              <a:t>Estan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basada</a:t>
            </a:r>
            <a:r>
              <a:rPr lang="en-US" sz="2800" dirty="0" smtClean="0">
                <a:latin typeface="+mn-lt"/>
              </a:rPr>
              <a:t> en </a:t>
            </a:r>
            <a:r>
              <a:rPr lang="en-US" sz="2800" dirty="0" err="1" smtClean="0">
                <a:latin typeface="+mn-lt"/>
              </a:rPr>
              <a:t>las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abundancias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relativos</a:t>
            </a:r>
            <a:r>
              <a:rPr lang="en-US" sz="2800" dirty="0" smtClean="0">
                <a:latin typeface="+mn-lt"/>
              </a:rPr>
              <a:t> de </a:t>
            </a:r>
            <a:r>
              <a:rPr lang="en-US" sz="2800" dirty="0" err="1" smtClean="0">
                <a:latin typeface="+mn-lt"/>
              </a:rPr>
              <a:t>taxa</a:t>
            </a:r>
            <a:r>
              <a:rPr lang="en-US" sz="2800" dirty="0">
                <a:latin typeface="+mn-lt"/>
              </a:rPr>
              <a:t>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sz="1400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 smtClean="0">
                <a:latin typeface="+mn-lt"/>
              </a:rPr>
              <a:t>Indices de </a:t>
            </a:r>
            <a:r>
              <a:rPr lang="en-US" sz="2800" dirty="0" err="1" smtClean="0">
                <a:latin typeface="+mn-lt"/>
              </a:rPr>
              <a:t>Diversidad</a:t>
            </a:r>
            <a:endParaRPr lang="en-US" sz="2800" dirty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		      - </a:t>
            </a:r>
            <a:r>
              <a:rPr lang="en-US" sz="2000" dirty="0">
                <a:latin typeface="+mn-lt"/>
              </a:rPr>
              <a:t>Hill, Shannon-Weaver, Simpson, etc.</a:t>
            </a:r>
            <a:r>
              <a:rPr lang="en-US" sz="2800" dirty="0"/>
              <a:t>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 smtClean="0">
                <a:latin typeface="+mn-lt"/>
              </a:rPr>
              <a:t>La </a:t>
            </a:r>
            <a:r>
              <a:rPr lang="en-US" sz="2800" dirty="0" err="1" smtClean="0">
                <a:latin typeface="+mn-lt"/>
              </a:rPr>
              <a:t>Familia</a:t>
            </a:r>
            <a:r>
              <a:rPr lang="en-US" sz="2800" dirty="0" smtClean="0">
                <a:latin typeface="+mn-lt"/>
              </a:rPr>
              <a:t> de “Maturity Index”</a:t>
            </a:r>
            <a:endParaRPr lang="en-US" sz="2800" dirty="0">
              <a:latin typeface="+mn-lt"/>
            </a:endParaRP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2000" dirty="0" err="1" smtClean="0"/>
              <a:t>Serie</a:t>
            </a:r>
            <a:r>
              <a:rPr lang="en-US" sz="2000" dirty="0" smtClean="0"/>
              <a:t> de </a:t>
            </a:r>
            <a:r>
              <a:rPr lang="en-US" sz="2000" dirty="0" err="1" smtClean="0"/>
              <a:t>colonizadores</a:t>
            </a:r>
            <a:r>
              <a:rPr lang="en-US" sz="2000" dirty="0" smtClean="0"/>
              <a:t> y </a:t>
            </a:r>
            <a:r>
              <a:rPr lang="en-US" sz="2000" dirty="0" err="1" smtClean="0"/>
              <a:t>persistentes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+mn-lt"/>
              </a:rPr>
              <a:t>&gt; </a:t>
            </a:r>
            <a:r>
              <a:rPr lang="en-US" sz="2000" dirty="0">
                <a:latin typeface="+mn-lt"/>
              </a:rPr>
              <a:t>MI	</a:t>
            </a:r>
            <a:endParaRPr lang="en-US" sz="2000" dirty="0" smtClean="0">
              <a:latin typeface="+mn-lt"/>
            </a:endParaRPr>
          </a:p>
          <a:p>
            <a:pPr marL="3886200" lvl="8" indent="-2286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 smtClean="0">
                <a:latin typeface="+mn-lt"/>
              </a:rPr>
              <a:t>                         Bongers</a:t>
            </a:r>
            <a:r>
              <a:rPr lang="en-US" sz="2000" dirty="0">
                <a:latin typeface="+mn-lt"/>
              </a:rPr>
              <a:t>, 1990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 smtClean="0">
                <a:latin typeface="+mn-lt"/>
              </a:rPr>
              <a:t>Indices </a:t>
            </a:r>
            <a:r>
              <a:rPr lang="en-US" sz="2800" dirty="0" err="1" smtClean="0">
                <a:latin typeface="+mn-lt"/>
              </a:rPr>
              <a:t>Funcionales</a:t>
            </a:r>
            <a:endParaRPr lang="en-US" sz="2800" dirty="0">
              <a:latin typeface="+mn-lt"/>
            </a:endParaRP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2000" dirty="0" err="1" smtClean="0">
                <a:latin typeface="+mn-lt"/>
              </a:rPr>
              <a:t>Enriquecemiento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Index, </a:t>
            </a:r>
            <a:r>
              <a:rPr lang="en-US" sz="2000" dirty="0" err="1" smtClean="0">
                <a:latin typeface="+mn-lt"/>
              </a:rPr>
              <a:t>Estructura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Index, etc.</a:t>
            </a:r>
          </a:p>
          <a:p>
            <a:pPr marL="2057400" lvl="4" indent="-2286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>
                <a:latin typeface="+mn-lt"/>
              </a:rPr>
              <a:t>					Ferris et al., </a:t>
            </a:r>
            <a:r>
              <a:rPr lang="en-US" sz="2000" dirty="0" smtClean="0">
                <a:latin typeface="+mn-lt"/>
              </a:rPr>
              <a:t>2001</a:t>
            </a:r>
          </a:p>
          <a:p>
            <a:pPr marL="228600" indent="-2286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dirty="0" smtClean="0">
                <a:latin typeface="+mn-lt"/>
              </a:rPr>
              <a:t>Los indices </a:t>
            </a:r>
            <a:r>
              <a:rPr lang="en-US" sz="2800" dirty="0" err="1" smtClean="0">
                <a:latin typeface="+mn-lt"/>
              </a:rPr>
              <a:t>indican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Estructura</a:t>
            </a:r>
            <a:r>
              <a:rPr lang="en-US" sz="2800" dirty="0" smtClean="0">
                <a:latin typeface="+mn-lt"/>
              </a:rPr>
              <a:t> del </a:t>
            </a:r>
            <a:r>
              <a:rPr lang="en-US" sz="2800" dirty="0" err="1" smtClean="0">
                <a:latin typeface="+mn-lt"/>
              </a:rPr>
              <a:t>Ecosistema</a:t>
            </a:r>
            <a:r>
              <a:rPr lang="en-US" sz="2800" dirty="0" smtClean="0">
                <a:latin typeface="+mn-lt"/>
              </a:rPr>
              <a:t>  y el </a:t>
            </a:r>
            <a:r>
              <a:rPr lang="en-US" sz="2800" dirty="0" err="1" smtClean="0"/>
              <a:t>Capacidad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+mn-lt"/>
              </a:rPr>
              <a:t>Funcional</a:t>
            </a:r>
            <a:r>
              <a:rPr lang="en-US" sz="2800" dirty="0" smtClean="0">
                <a:latin typeface="+mn-lt"/>
              </a:rPr>
              <a:t> …..</a:t>
            </a:r>
          </a:p>
          <a:p>
            <a:pPr marL="2057400" lvl="4" indent="-22860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dirty="0">
              <a:latin typeface="+mn-lt"/>
            </a:endParaRPr>
          </a:p>
          <a:p>
            <a:pPr marL="2057400" lvl="4" indent="-22860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dirty="0">
              <a:latin typeface="+mn-lt"/>
            </a:endParaRPr>
          </a:p>
          <a:p>
            <a:pPr marL="2057400" lvl="4" indent="-22860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dirty="0">
              <a:latin typeface="+mn-lt"/>
            </a:endParaRPr>
          </a:p>
          <a:p>
            <a:pPr marL="2057400" lvl="4" indent="-22860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6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 flipH="1">
            <a:off x="3429000" y="76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Technologia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grpSp>
        <p:nvGrpSpPr>
          <p:cNvPr id="7" name="Group 29"/>
          <p:cNvGrpSpPr/>
          <p:nvPr/>
        </p:nvGrpSpPr>
        <p:grpSpPr>
          <a:xfrm>
            <a:off x="228600" y="76200"/>
            <a:ext cx="1859894" cy="2819400"/>
            <a:chOff x="228600" y="76200"/>
            <a:chExt cx="1859894" cy="2819400"/>
          </a:xfrm>
        </p:grpSpPr>
        <p:pic>
          <p:nvPicPr>
            <p:cNvPr id="11" name="Picture 4" descr="transectplot3"/>
            <p:cNvPicPr>
              <a:picLocks noChangeAspect="1" noChangeArrowheads="1"/>
            </p:cNvPicPr>
            <p:nvPr/>
          </p:nvPicPr>
          <p:blipFill>
            <a:blip r:embed="rId2" cstate="print"/>
            <a:srcRect l="6873" t="3194" r="1375"/>
            <a:stretch>
              <a:fillRect/>
            </a:stretch>
          </p:blipFill>
          <p:spPr bwMode="auto">
            <a:xfrm>
              <a:off x="228600" y="152400"/>
              <a:ext cx="1859894" cy="274320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205141" y="76200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proba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30"/>
          <p:cNvGrpSpPr/>
          <p:nvPr/>
        </p:nvGrpSpPr>
        <p:grpSpPr>
          <a:xfrm>
            <a:off x="2686050" y="685800"/>
            <a:ext cx="2800350" cy="2743200"/>
            <a:chOff x="-3733800" y="-1143000"/>
            <a:chExt cx="2800350" cy="2743200"/>
          </a:xfrm>
        </p:grpSpPr>
        <p:pic>
          <p:nvPicPr>
            <p:cNvPr id="55298" name="Picture 2" descr="G:\HF Docs\My Documents\WallofFame\Shenglei.JPG"/>
            <p:cNvPicPr>
              <a:picLocks noChangeAspect="1" noChangeArrowheads="1"/>
            </p:cNvPicPr>
            <p:nvPr/>
          </p:nvPicPr>
          <p:blipFill>
            <a:blip r:embed="rId3" cstate="print"/>
            <a:srcRect l="20313" r="3125"/>
            <a:stretch>
              <a:fillRect/>
            </a:stretch>
          </p:blipFill>
          <p:spPr bwMode="auto">
            <a:xfrm>
              <a:off x="-3733800" y="-1143000"/>
              <a:ext cx="2800350" cy="2743200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-3657600" y="-1066800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extraer</a:t>
              </a:r>
              <a:endParaRPr lang="en-US" dirty="0"/>
            </a:p>
          </p:txBody>
        </p:sp>
      </p:grpSp>
      <p:grpSp>
        <p:nvGrpSpPr>
          <p:cNvPr id="9" name="Group 31"/>
          <p:cNvGrpSpPr/>
          <p:nvPr/>
        </p:nvGrpSpPr>
        <p:grpSpPr>
          <a:xfrm>
            <a:off x="6172200" y="152400"/>
            <a:ext cx="2743200" cy="2679700"/>
            <a:chOff x="6400800" y="0"/>
            <a:chExt cx="2743200" cy="2679700"/>
          </a:xfrm>
        </p:grpSpPr>
        <p:pic>
          <p:nvPicPr>
            <p:cNvPr id="55299" name="Picture 3" descr="G:\HF Docs\My Documents\WallofFame\MarioTenut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00800" y="0"/>
              <a:ext cx="2743200" cy="2679700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6566277" y="45720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cuenta</a:t>
              </a:r>
              <a:endParaRPr lang="en-US" dirty="0"/>
            </a:p>
          </p:txBody>
        </p:sp>
      </p:grpSp>
      <p:grpSp>
        <p:nvGrpSpPr>
          <p:cNvPr id="10" name="Group 33"/>
          <p:cNvGrpSpPr/>
          <p:nvPr/>
        </p:nvGrpSpPr>
        <p:grpSpPr>
          <a:xfrm>
            <a:off x="228600" y="3581400"/>
            <a:ext cx="2819400" cy="2286000"/>
            <a:chOff x="228600" y="3581400"/>
            <a:chExt cx="2819400" cy="2286000"/>
          </a:xfrm>
        </p:grpSpPr>
        <p:pic>
          <p:nvPicPr>
            <p:cNvPr id="55310" name="Picture 14" descr="http://biology.clc.uc.edu/fankhauser/Labs/Genetics/DNA_Isolation/DNA_Isolation_jpg/05_centrifuge_P206000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" y="3581400"/>
              <a:ext cx="2776692" cy="2286000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1850236" y="3897868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centrifuga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36"/>
          <p:cNvGrpSpPr/>
          <p:nvPr/>
        </p:nvGrpSpPr>
        <p:grpSpPr>
          <a:xfrm>
            <a:off x="6248266" y="2971800"/>
            <a:ext cx="2743334" cy="3657600"/>
            <a:chOff x="6248400" y="2971800"/>
            <a:chExt cx="2743334" cy="3657600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48400" y="2971800"/>
              <a:ext cx="2743334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Box 35"/>
            <p:cNvSpPr txBox="1"/>
            <p:nvPr/>
          </p:nvSpPr>
          <p:spPr>
            <a:xfrm>
              <a:off x="7694965" y="6096000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identifica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245218" y="757535"/>
            <a:ext cx="3404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</a:t>
            </a:r>
            <a:r>
              <a:rPr lang="en-US" sz="2400" dirty="0" err="1" smtClean="0"/>
              <a:t>Años</a:t>
            </a:r>
            <a:r>
              <a:rPr lang="en-US" sz="2400" dirty="0" smtClean="0"/>
              <a:t> de </a:t>
            </a:r>
            <a:r>
              <a:rPr lang="en-US" sz="2400" dirty="0" err="1" smtClean="0"/>
              <a:t>Progreso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grpSp>
        <p:nvGrpSpPr>
          <p:cNvPr id="13" name="Group 45"/>
          <p:cNvGrpSpPr/>
          <p:nvPr/>
        </p:nvGrpSpPr>
        <p:grpSpPr>
          <a:xfrm>
            <a:off x="2133600" y="1828800"/>
            <a:ext cx="4038600" cy="4191000"/>
            <a:chOff x="2133600" y="1828800"/>
            <a:chExt cx="4038600" cy="4191000"/>
          </a:xfrm>
        </p:grpSpPr>
        <p:sp>
          <p:nvSpPr>
            <p:cNvPr id="39" name="Right Arrow 38"/>
            <p:cNvSpPr/>
            <p:nvPr/>
          </p:nvSpPr>
          <p:spPr>
            <a:xfrm>
              <a:off x="2133600" y="2057400"/>
              <a:ext cx="533400" cy="152400"/>
            </a:xfrm>
            <a:prstGeom prst="rightArrow">
              <a:avLst/>
            </a:prstGeom>
            <a:ln>
              <a:solidFill>
                <a:srgbClr val="7FE7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5562600" y="1828800"/>
              <a:ext cx="533400" cy="152400"/>
            </a:xfrm>
            <a:prstGeom prst="rightArrow">
              <a:avLst/>
            </a:prstGeom>
            <a:ln>
              <a:solidFill>
                <a:srgbClr val="7FE7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2819400" y="5867400"/>
              <a:ext cx="533400" cy="152400"/>
            </a:xfrm>
            <a:prstGeom prst="rightArrow">
              <a:avLst/>
            </a:prstGeom>
            <a:ln>
              <a:solidFill>
                <a:srgbClr val="7FE7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5638800" y="4876800"/>
              <a:ext cx="533400" cy="152400"/>
            </a:xfrm>
            <a:prstGeom prst="rightArrow">
              <a:avLst/>
            </a:prstGeom>
            <a:ln>
              <a:solidFill>
                <a:srgbClr val="7FE7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rot="10800000" flipV="1">
              <a:off x="3048000" y="2819400"/>
              <a:ext cx="3124200" cy="1524000"/>
            </a:xfrm>
            <a:prstGeom prst="straightConnector1">
              <a:avLst/>
            </a:prstGeom>
            <a:ln w="85725">
              <a:solidFill>
                <a:srgbClr val="7FE7B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396" name="AutoShape 4" descr="data:image/jpg;base64,/9j/4AAQSkZJRgABAQAAAQABAAD/2wCEAAkGBhQSDxQUEhQUFRQUFBQVFBQUFBQUFBQUFBQVFBQUFBQXHCYeFxkkGRQUHy8gJCcpLCwsFR4xNTAqNSYrLCkBCQoKDgwMFA8PFCkYFBgpKSkpKSkpKSkpKSkpKSkpKSkpKSkpKSkpKSkpKSkpKSkpKSkpKSkpKSkpKSkpKSkpKf/AABEIAN8A4gMBIgACEQEDEQH/xAAaAAEBAQEBAQEAAAAAAAAAAAABAAIDBAUG/8QANRABAQACAQAGCAUDBAMAAAAAAAECEQMEITFRYZEFEhMUUoGh0QYiQXGxI0JiMqLh8BVykv/EABkBAQEBAQEBAAAAAAAAAAAAAAABAgUDBP/EAB0RAQEAAwEBAAMAAAAAAAAAAAABAgMRMSESUWH/2gAMAwEAAhEDEQA/APSYIXKdIkaIIqRUDsxmEGhtLQE6WlBTCohCZBCDSSRSQYChQA7MEhBJEEQgIW0qPmkLYNRbG0B2gQaQalBKJQGlpEVStaZjSIo0IoKTItGAYZBGgSsVQDZFQFJAdnQlUApbQPlqJpUFKkNARqQECYNGCnSOkBSiQJZ2JyKNmMXJbEdYREitbalZ2gNqqiBaOlFAMSQLRSAJaQPmlJQ6SIBqAgVEdIGVaWlAVZ9auuMcVQ6NW1UVRrTMMUdMOxpzwvW6IGFmEDGoydgdIHYIwEDtCNANJAHl5uFxjtjzzLQyx63njXS3aJl9nrkVpR6OdZy/WlB6xlEJ0jAVWk4c/T8MO2/KdYPRpnnsnXdSdvX1TxfC6X+Isrucck/yvX/w+dyZZ8vblllf07vP7Rr8UfdvpzjuUxwvrW2TfZhN3W7lf08X0ssdWzcurZuWWXX6yztj8/0T8P2/671fDOqPu8fFMcZJ2TqheDSIZUyusc9dTeN6gJ2DAR2CBIIGESIEYIgO0tAHxOLDOPRhyZ+Hk9WHE3lxvJ2Z2vL6md/WeTGfHlO2x6c8tTq+bEz2dpdeF9jlje9t34uj7/TXj93H0r0fLHizymVxuEuWXq4zPL1Z131ZbJvXWuOX3lfLu0Y87j8Y5OeYzeVkk/W3UfO5/wAQ4ybwlynxX8uF/a3ry+T81zelscrv81v6ZZ5evf3ks9WfKDonHnzX8suW/wC7L7/Z9H4/tz+vo9I/Et7ctXuw65h85PzZecjye35+k67p1Y9Uxwk7sMcZryj6vQPwrjPzcn5r49nyn3fd4eCYzqn3S2Tw+vkej/w7Zq53fhez/wCfu+3x9Gxx36skt7p8zMmpmzb2r35xmJWyGRBJr1G5jAc5G8ZooFDFpQCkgJZ0YDSG0B2oEDWwkgzji6M4xrKPF2hMZMpvsvbHo5uPDC9XZXkzrl0rn6pGol9j1znlrfPw7xsv92OU+jx9GyerpHSer5anzZvrOyyR+I9FfgvHDr5cvWu+rH+2fd+i4ePDHH8utTq6tX5XR6Vnrjyvdjf4eH0Vhro+PjbX0W2uRXvvJP8AsHtY5aMwRG/azxM5P3Y0pQdfXni1OfwriQdvbzuv0Pt/CuMh0Dp7fwq9t4fWOejoHT2/h9VOfw+rnCDp7fw+q9v4fVzh0Dp7fw+q9te76sSIG/bXu+q9ve6ebBBjn6d6ut49Vsm5ezfVHqfN9KT+lb3avllK+mA0QRV6xyyeb2oz5up4yOv1cmblOjZ5Xdnm69H5JPF25Oe1ZK89m2YuWHU1lLVC1MePiz23J8/01dcGXjqeda6Nx64uOf478+tw/EWf9PGfFnPo9ec1JO6SfSNvAbFohBLR0ZAR0pDAUHJyzGbysk8Wni9IdEyz1cf0/S/yNYSXLlvI9N6Rj8WPnG8cpZudf7PkYei8revWM+V8n1uLjmOMk7JNDezHHHy9aIQ8iVsgjGWgCUIPP03HfFnP8b/D29Hy3x4Xvxx/h5+Wbxv7X+GvRd3wYf8Arry6gejRXqkV8Xj57ne6d9evj4u/reLhr38XY8566e+THD+uilBjbntLYIj5Hpvrz4ce/Lf8Pocv+qvD06b6VxTu6/q9+fbf3VhyaWiAIIKINAltK0FsyskCYJVKB0Yzs40DCPWngrnO8Gltn2k755r2k755g1Y5+iL/AEf2yzn+43lnfPNeisdYZd15MrP2oPYlpCvjdF4beu9j3SCNRmTj6Nmy536tGAq8modDFqCOHN0HDLKZWXc7LLZW/YTx83RVUscr0bHx82fdsfHzrrtCccvdsfHzq91x8fOupDjj7rj4+dPuuPdfOuqDjn7ph3fWi9Cw7vrXbaQ48/8A47j+H637mejuP4Z9Xo0lVxnQsPhb90w+GN07E45e64fDGp0bD4Z5N6AcXu+HwzyXu+PwzyaOw4xODH4Z5RqcOPwzyjWgHFOPH4Z5RrYQM7K0geSUsyNxG0YiBh2JSBVG0IKdAwRJIAZVpaUMS0hEQqKTAYBVBlESRgKmCwQGgNoDtDSB5ZGoDEbKBAmM7QNLalNggSVVDEEg1YhtRQxVKCIgwEdJSCohqCBEAdpaAKg0UEWdkHm0VFUbK2EB2YCIYWNm0GkDsRJIDElKqEhQCtKEBspAqdimAQWdg0LRtAltC0EhtA4bQ2do2UgIUqlGoqCIoQdgqltAjsQgoRCIYdhWgTtkwDFBtQGhtIEFtbBUVUWgUztA/9k="/>
          <p:cNvSpPr>
            <a:spLocks noChangeAspect="1" noChangeArrowheads="1"/>
          </p:cNvSpPr>
          <p:nvPr/>
        </p:nvSpPr>
        <p:spPr bwMode="auto">
          <a:xfrm>
            <a:off x="74613" y="-1012825"/>
            <a:ext cx="2152650" cy="2124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8" name="AutoShape 6" descr="data:image/jpg;base64,/9j/4AAQSkZJRgABAQAAAQABAAD/2wCEAAkGBhQSDxQUEhQUFRQUFBQVFBQUFBQUFBQUFBQVFBQUFBQXHCYeFxkkGRQUHy8gJCcpLCwsFR4xNTAqNSYrLCkBCQoKDgwMFA8PFCkYFBgpKSkpKSkpKSkpKSkpKSkpKSkpKSkpKSkpKSkpKSkpKSkpKSkpKSkpKSkpKSkpKSkpKf/AABEIAN8A4gMBIgACEQEDEQH/xAAaAAEBAQEBAQEAAAAAAAAAAAABAAIDBAUG/8QANRABAQACAQAGCAUDBAMAAAAAAAECEQMEITFRYZEFEhMUUoGh0QYiQXGxI0JiMqLh8BVykv/EABkBAQEBAQEBAAAAAAAAAAAAAAABAgUDBP/EAB0RAQEAAwEBAAMAAAAAAAAAAAABAgMRMSESUWH/2gAMAwEAAhEDEQA/APSYIXKdIkaIIqRUDsxmEGhtLQE6WlBTCohCZBCDSSRSQYChQA7MEhBJEEQgIW0qPmkLYNRbG0B2gQaQalBKJQGlpEVStaZjSIo0IoKTItGAYZBGgSsVQDZFQFJAdnQlUApbQPlqJpUFKkNARqQECYNGCnSOkBSiQJZ2JyKNmMXJbEdYREitbalZ2gNqqiBaOlFAMSQLRSAJaQPmlJQ6SIBqAgVEdIGVaWlAVZ9auuMcVQ6NW1UVRrTMMUdMOxpzwvW6IGFmEDGoydgdIHYIwEDtCNANJAHl5uFxjtjzzLQyx63njXS3aJl9nrkVpR6OdZy/WlB6xlEJ0jAVWk4c/T8MO2/KdYPRpnnsnXdSdvX1TxfC6X+Isrucck/yvX/w+dyZZ8vblllf07vP7Rr8UfdvpzjuUxwvrW2TfZhN3W7lf08X0ssdWzcurZuWWXX6yztj8/0T8P2/671fDOqPu8fFMcZJ2TqheDSIZUyusc9dTeN6gJ2DAR2CBIIGESIEYIgO0tAHxOLDOPRhyZ+Hk9WHE3lxvJ2Z2vL6md/WeTGfHlO2x6c8tTq+bEz2dpdeF9jlje9t34uj7/TXj93H0r0fLHizymVxuEuWXq4zPL1Z131ZbJvXWuOX3lfLu0Y87j8Y5OeYzeVkk/W3UfO5/wAQ4ybwlynxX8uF/a3ry+T81zelscrv81v6ZZ5evf3ks9WfKDonHnzX8suW/wC7L7/Z9H4/tz+vo9I/Et7ctXuw65h85PzZecjye35+k67p1Y9Uxwk7sMcZryj6vQPwrjPzcn5r49nyn3fd4eCYzqn3S2Tw+vkej/w7Zq53fhez/wCfu+3x9Gxx36skt7p8zMmpmzb2r35xmJWyGRBJr1G5jAc5G8ZooFDFpQCkgJZ0YDSG0B2oEDWwkgzji6M4xrKPF2hMZMpvsvbHo5uPDC9XZXkzrl0rn6pGol9j1znlrfPw7xsv92OU+jx9GyerpHSer5anzZvrOyyR+I9FfgvHDr5cvWu+rH+2fd+i4ePDHH8utTq6tX5XR6Vnrjyvdjf4eH0Vhro+PjbX0W2uRXvvJP8AsHtY5aMwRG/azxM5P3Y0pQdfXni1OfwriQdvbzuv0Pt/CuMh0Dp7fwq9t4fWOejoHT2/h9VOfw+rnCDp7fw+q9v4fVzh0Dp7fw+q9te76sSIG/bXu+q9ve6ebBBjn6d6ut49Vsm5ezfVHqfN9KT+lb3avllK+mA0QRV6xyyeb2oz5up4yOv1cmblOjZ5Xdnm69H5JPF25Oe1ZK89m2YuWHU1lLVC1MePiz23J8/01dcGXjqeda6Nx64uOf478+tw/EWf9PGfFnPo9ec1JO6SfSNvAbFohBLR0ZAR0pDAUHJyzGbysk8Wni9IdEyz1cf0/S/yNYSXLlvI9N6Rj8WPnG8cpZudf7PkYei8revWM+V8n1uLjmOMk7JNDezHHHy9aIQ8iVsgjGWgCUIPP03HfFnP8b/D29Hy3x4Xvxx/h5+Wbxv7X+GvRd3wYf8Arry6gejRXqkV8Xj57ne6d9evj4u/reLhr38XY8566e+THD+uilBjbntLYIj5Hpvrz4ce/Lf8Pocv+qvD06b6VxTu6/q9+fbf3VhyaWiAIIKINAltK0FsyskCYJVKB0Yzs40DCPWngrnO8Gltn2k755r2k755g1Y5+iL/AEf2yzn+43lnfPNeisdYZd15MrP2oPYlpCvjdF4beu9j3SCNRmTj6Nmy536tGAq8modDFqCOHN0HDLKZWXc7LLZW/YTx83RVUscr0bHx82fdsfHzrrtCccvdsfHzq91x8fOupDjj7rj4+dPuuPdfOuqDjn7ph3fWi9Cw7vrXbaQ48/8A47j+H637mejuP4Z9Xo0lVxnQsPhb90w+GN07E45e64fDGp0bD4Z5N6AcXu+HwzyXu+PwzyaOw4xODH4Z5RqcOPwzyjWgHFOPH4Z5RrYQM7K0geSUsyNxG0YiBh2JSBVG0IKdAwRJIAZVpaUMS0hEQqKTAYBVBlESRgKmCwQGgNoDtDSB5ZGoDEbKBAmM7QNLalNggSVVDEEg1YhtRQxVKCIgwEdJSCohqCBEAdpaAKg0UEWdkHm0VFUbK2EB2YCIYWNm0GkDsRJIDElKqEhQCtKEBspAqdimAQWdg0LRtAltC0EhtA4bQ2do2UgIUqlGoqCIoQdgqltAjsQgoRCIYdhWgTtkwDFBtQGhtIEFtbBUVUWgUztA/9k="/>
          <p:cNvSpPr>
            <a:spLocks noChangeAspect="1" noChangeArrowheads="1"/>
          </p:cNvSpPr>
          <p:nvPr/>
        </p:nvSpPr>
        <p:spPr bwMode="auto">
          <a:xfrm>
            <a:off x="74613" y="-1012825"/>
            <a:ext cx="2152650" cy="2124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7" cstate="print"/>
          <a:srcRect l="37619" t="16000" r="32381" b="6095"/>
          <a:stretch>
            <a:fillRect/>
          </a:stretch>
        </p:blipFill>
        <p:spPr bwMode="auto">
          <a:xfrm>
            <a:off x="152400" y="1066800"/>
            <a:ext cx="281697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46"/>
          <p:cNvGrpSpPr/>
          <p:nvPr/>
        </p:nvGrpSpPr>
        <p:grpSpPr>
          <a:xfrm>
            <a:off x="3352800" y="5029200"/>
            <a:ext cx="2472145" cy="1447800"/>
            <a:chOff x="5759852" y="5029200"/>
            <a:chExt cx="2472145" cy="1447800"/>
          </a:xfrm>
        </p:grpSpPr>
        <p:pic>
          <p:nvPicPr>
            <p:cNvPr id="44" name="Picture 43" descr="slide.jpg"/>
            <p:cNvPicPr>
              <a:picLocks noChangeAspect="1"/>
            </p:cNvPicPr>
            <p:nvPr/>
          </p:nvPicPr>
          <p:blipFill>
            <a:blip r:embed="rId8" cstate="print"/>
            <a:srcRect t="18928" b="21133"/>
            <a:stretch>
              <a:fillRect/>
            </a:stretch>
          </p:blipFill>
          <p:spPr>
            <a:xfrm>
              <a:off x="5791200" y="5029200"/>
              <a:ext cx="2440797" cy="1447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759852" y="610766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hace</a:t>
              </a:r>
              <a:r>
                <a:rPr lang="en-US" dirty="0" smtClean="0"/>
                <a:t> </a:t>
              </a:r>
              <a:r>
                <a:rPr lang="en-US" dirty="0" err="1" smtClean="0"/>
                <a:t>objetos</a:t>
              </a:r>
              <a:endParaRPr lang="en-US" dirty="0"/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40000"/>
          </a:blip>
          <a:srcRect r="1561" b="592"/>
          <a:stretch>
            <a:fillRect/>
          </a:stretch>
        </p:blipFill>
        <p:spPr bwMode="auto">
          <a:xfrm>
            <a:off x="2895600" y="1905000"/>
            <a:ext cx="5715000" cy="3581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 noChangeAspect="1"/>
          </p:cNvGrpSpPr>
          <p:nvPr/>
        </p:nvGrpSpPr>
        <p:grpSpPr>
          <a:xfrm>
            <a:off x="3965408" y="3048000"/>
            <a:ext cx="4873792" cy="2743200"/>
            <a:chOff x="0" y="855663"/>
            <a:chExt cx="9144000" cy="5146675"/>
          </a:xfrm>
        </p:grpSpPr>
        <p:pic>
          <p:nvPicPr>
            <p:cNvPr id="5" name="Picture 2" descr="Ppenetran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855663"/>
              <a:ext cx="9144000" cy="5146675"/>
            </a:xfrm>
            <a:prstGeom prst="rect">
              <a:avLst/>
            </a:prstGeom>
            <a:noFill/>
          </p:spPr>
        </p:pic>
        <p:pic>
          <p:nvPicPr>
            <p:cNvPr id="6" name="Picture 3" descr="barcode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9380160">
              <a:off x="4038600" y="2819400"/>
              <a:ext cx="1143000" cy="509588"/>
            </a:xfrm>
            <a:prstGeom prst="rect">
              <a:avLst/>
            </a:prstGeom>
            <a:noFill/>
          </p:spPr>
        </p:pic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5181601" y="3886200"/>
              <a:ext cx="3424238" cy="1128713"/>
              <a:chOff x="3312" y="2448"/>
              <a:chExt cx="2157" cy="711"/>
            </a:xfrm>
          </p:grpSpPr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>
                <a:off x="3312" y="2496"/>
                <a:ext cx="1776" cy="28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8"/>
              <p:cNvSpPr>
                <a:spLocks noChangeShapeType="1"/>
              </p:cNvSpPr>
              <p:nvPr/>
            </p:nvSpPr>
            <p:spPr bwMode="auto">
              <a:xfrm flipV="1">
                <a:off x="3312" y="2448"/>
                <a:ext cx="1776" cy="28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3347" y="2832"/>
                <a:ext cx="212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i="1" dirty="0" err="1"/>
                  <a:t>Pratylenchus</a:t>
                </a:r>
                <a:r>
                  <a:rPr lang="en-US" sz="1200" i="1" dirty="0"/>
                  <a:t> </a:t>
                </a:r>
                <a:r>
                  <a:rPr lang="en-US" sz="1200" i="1" dirty="0" err="1"/>
                  <a:t>penetrans</a:t>
                </a:r>
                <a:endParaRPr lang="en-US" sz="1200" i="1" dirty="0"/>
              </a:p>
            </p:txBody>
          </p:sp>
        </p:grp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5063266" y="3922713"/>
              <a:ext cx="3943414" cy="519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i="1" dirty="0"/>
                <a:t>Helicotylenchus multicinctus</a:t>
              </a:r>
            </a:p>
          </p:txBody>
        </p:sp>
      </p:grpSp>
      <p:grpSp>
        <p:nvGrpSpPr>
          <p:cNvPr id="4" name="Group 14"/>
          <p:cNvGrpSpPr/>
          <p:nvPr/>
        </p:nvGrpSpPr>
        <p:grpSpPr>
          <a:xfrm>
            <a:off x="1981200" y="381000"/>
            <a:ext cx="7217040" cy="6267510"/>
            <a:chOff x="1981200" y="381000"/>
            <a:chExt cx="7217040" cy="6267510"/>
          </a:xfrm>
        </p:grpSpPr>
        <p:pic>
          <p:nvPicPr>
            <p:cNvPr id="12" name="Picture 11" descr="genomic fingerprinting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53339" y="381000"/>
              <a:ext cx="4683557" cy="5943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981200" y="6248400"/>
              <a:ext cx="72170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Cual</a:t>
              </a:r>
              <a:r>
                <a:rPr lang="en-US" sz="2000" dirty="0" smtClean="0"/>
                <a:t> son los </a:t>
              </a:r>
              <a:r>
                <a:rPr lang="en-US" sz="2000" dirty="0" err="1" smtClean="0"/>
                <a:t>Significaciónes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Funcional</a:t>
              </a:r>
              <a:r>
                <a:rPr lang="en-US" sz="2000" dirty="0" smtClean="0"/>
                <a:t> del </a:t>
              </a:r>
              <a:r>
                <a:rPr lang="en-US" sz="2000" dirty="0" err="1" smtClean="0"/>
                <a:t>Perfíl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Genomico</a:t>
              </a:r>
              <a:r>
                <a:rPr lang="en-US" sz="2000" dirty="0" smtClean="0"/>
                <a:t>?</a:t>
              </a:r>
              <a:endParaRPr lang="en-US" sz="20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8600" y="1524000"/>
            <a:ext cx="37368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Technologias</a:t>
            </a:r>
            <a:r>
              <a:rPr lang="en-US" sz="2400" dirty="0" smtClean="0"/>
              <a:t> </a:t>
            </a:r>
            <a:r>
              <a:rPr lang="en-US" sz="2400" dirty="0" err="1" smtClean="0"/>
              <a:t>Emergentes</a:t>
            </a:r>
            <a:endParaRPr lang="en-US" sz="2400" dirty="0" smtClean="0"/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Barcoding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DNA </a:t>
            </a:r>
            <a:r>
              <a:rPr lang="en-US" dirty="0" err="1" smtClean="0"/>
              <a:t>huella</a:t>
            </a:r>
            <a:r>
              <a:rPr lang="en-US" dirty="0" smtClean="0"/>
              <a:t> digital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Genomicos</a:t>
            </a:r>
            <a:r>
              <a:rPr lang="en-US" dirty="0" smtClean="0"/>
              <a:t> </a:t>
            </a:r>
            <a:r>
              <a:rPr lang="en-US" dirty="0" err="1" smtClean="0"/>
              <a:t>Funcionales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pression tubes2.jpg"/>
          <p:cNvPicPr>
            <a:picLocks noChangeAspect="1"/>
          </p:cNvPicPr>
          <p:nvPr/>
        </p:nvPicPr>
        <p:blipFill>
          <a:blip r:embed="rId2" cstate="print"/>
          <a:srcRect l="13834" r="12338"/>
          <a:stretch>
            <a:fillRect/>
          </a:stretch>
        </p:blipFill>
        <p:spPr>
          <a:xfrm rot="16200000">
            <a:off x="-264886" y="1636486"/>
            <a:ext cx="5486400" cy="4956628"/>
          </a:xfrm>
          <a:prstGeom prst="rect">
            <a:avLst/>
          </a:prstGeom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3942" y="2743200"/>
            <a:ext cx="358385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upression tubes1.jpg"/>
          <p:cNvPicPr>
            <a:picLocks noChangeAspect="1"/>
          </p:cNvPicPr>
          <p:nvPr/>
        </p:nvPicPr>
        <p:blipFill>
          <a:blip r:embed="rId4" cstate="print"/>
          <a:srcRect l="17500" t="31235" r="16667" b="8795"/>
          <a:stretch>
            <a:fillRect/>
          </a:stretch>
        </p:blipFill>
        <p:spPr>
          <a:xfrm>
            <a:off x="3048000" y="651076"/>
            <a:ext cx="4572000" cy="2777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14" y="152400"/>
            <a:ext cx="9110186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Hipótesis</a:t>
            </a:r>
            <a:r>
              <a:rPr lang="en-US" sz="2000" dirty="0" smtClean="0"/>
              <a:t> </a:t>
            </a:r>
            <a:r>
              <a:rPr lang="en-US" sz="2000" dirty="0" err="1" smtClean="0"/>
              <a:t>Ensayando</a:t>
            </a:r>
            <a:r>
              <a:rPr lang="en-US" sz="2000" dirty="0" smtClean="0"/>
              <a:t> y </a:t>
            </a:r>
            <a:r>
              <a:rPr lang="en-US" sz="2000" dirty="0" err="1" smtClean="0"/>
              <a:t>Pruebas</a:t>
            </a:r>
            <a:r>
              <a:rPr lang="en-US" sz="2000" dirty="0" smtClean="0"/>
              <a:t> de </a:t>
            </a:r>
            <a:r>
              <a:rPr lang="en-US" sz="2000" dirty="0" err="1" smtClean="0"/>
              <a:t>Conceptos</a:t>
            </a:r>
            <a:r>
              <a:rPr lang="en-US" sz="2000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avanzando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allá</a:t>
            </a:r>
            <a:r>
              <a:rPr lang="en-US" dirty="0" smtClean="0"/>
              <a:t> de </a:t>
            </a:r>
          </a:p>
          <a:p>
            <a:r>
              <a:rPr lang="en-US" dirty="0" smtClean="0"/>
              <a:t>							los </a:t>
            </a:r>
            <a:r>
              <a:rPr lang="en-US" dirty="0" err="1" smtClean="0"/>
              <a:t>asunciónes</a:t>
            </a:r>
            <a:r>
              <a:rPr lang="en-US" dirty="0" smtClean="0"/>
              <a:t> </a:t>
            </a:r>
            <a:r>
              <a:rPr lang="en-US" dirty="0" err="1" smtClean="0"/>
              <a:t>heroicos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Group.jpg"/>
          <p:cNvPicPr>
            <a:picLocks noChangeAspect="1"/>
          </p:cNvPicPr>
          <p:nvPr/>
        </p:nvPicPr>
        <p:blipFill>
          <a:blip r:embed="rId3" cstate="print">
            <a:lum brigh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itle 1"/>
          <p:cNvSpPr txBox="1">
            <a:spLocks/>
          </p:cNvSpPr>
          <p:nvPr/>
        </p:nvSpPr>
        <p:spPr bwMode="auto">
          <a:xfrm>
            <a:off x="228600" y="5562600"/>
            <a:ext cx="87630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>
                <a:solidFill>
                  <a:schemeClr val="accent2"/>
                </a:solidFill>
              </a:rPr>
              <a:t>http://plpnemweb.ucdavis.edu/nemaplex</a:t>
            </a:r>
            <a:endParaRPr lang="en-US" sz="3200" b="1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682625" y="533400"/>
            <a:ext cx="7839005" cy="501675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 err="1" smtClean="0"/>
              <a:t>Temas</a:t>
            </a:r>
            <a:r>
              <a:rPr lang="en-US" sz="2000" dirty="0" smtClean="0"/>
              <a:t> </a:t>
            </a:r>
            <a:r>
              <a:rPr lang="en-US" sz="2000" dirty="0" err="1" smtClean="0"/>
              <a:t>Emergentes</a:t>
            </a:r>
            <a:r>
              <a:rPr lang="en-US" sz="2000" dirty="0" smtClean="0"/>
              <a:t> en la </a:t>
            </a:r>
            <a:r>
              <a:rPr lang="en-US" sz="2000" dirty="0" err="1" smtClean="0"/>
              <a:t>Administración</a:t>
            </a:r>
            <a:r>
              <a:rPr lang="en-US" sz="2000" dirty="0" smtClean="0"/>
              <a:t> del </a:t>
            </a:r>
            <a:r>
              <a:rPr lang="en-US" sz="2000" dirty="0" err="1" smtClean="0"/>
              <a:t>Suelo</a:t>
            </a:r>
            <a:r>
              <a:rPr lang="en-US" sz="2000" dirty="0" smtClean="0"/>
              <a:t>:</a:t>
            </a:r>
            <a:endParaRPr lang="en-US" sz="2000" dirty="0"/>
          </a:p>
          <a:p>
            <a:pPr>
              <a:defRPr/>
            </a:pPr>
            <a:endParaRPr lang="en-US" sz="2000" dirty="0"/>
          </a:p>
          <a:p>
            <a:pPr marL="457200" indent="-457200">
              <a:buAutoNum type="arabicPeriod"/>
              <a:defRPr/>
            </a:pPr>
            <a:r>
              <a:rPr lang="en-US" sz="2000" dirty="0" err="1" smtClean="0"/>
              <a:t>Proporciona</a:t>
            </a:r>
            <a:r>
              <a:rPr lang="en-US" sz="2000" dirty="0" smtClean="0"/>
              <a:t> </a:t>
            </a:r>
            <a:r>
              <a:rPr lang="en-US" sz="2000" dirty="0" err="1" smtClean="0"/>
              <a:t>recursos</a:t>
            </a:r>
            <a:r>
              <a:rPr lang="en-US" sz="2000" dirty="0" smtClean="0"/>
              <a:t> </a:t>
            </a:r>
            <a:r>
              <a:rPr lang="en-US" sz="2000" dirty="0" err="1" smtClean="0"/>
              <a:t>suficientes</a:t>
            </a:r>
            <a:r>
              <a:rPr lang="en-US" sz="2000" dirty="0" smtClean="0"/>
              <a:t> y </a:t>
            </a:r>
            <a:r>
              <a:rPr lang="en-US" sz="2000" dirty="0" err="1" smtClean="0"/>
              <a:t>continuos</a:t>
            </a:r>
            <a:r>
              <a:rPr lang="en-US" sz="2000" dirty="0" smtClean="0"/>
              <a:t>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en-US" sz="2000" dirty="0" err="1" smtClean="0"/>
              <a:t>sostener</a:t>
            </a:r>
            <a:r>
              <a:rPr lang="en-US" sz="2000" dirty="0" smtClean="0"/>
              <a:t> </a:t>
            </a:r>
            <a:r>
              <a:rPr lang="en-US" sz="2000" dirty="0" err="1" smtClean="0"/>
              <a:t>las</a:t>
            </a:r>
            <a:r>
              <a:rPr lang="en-US" sz="2000" dirty="0" smtClean="0"/>
              <a:t> </a:t>
            </a:r>
          </a:p>
          <a:p>
            <a:pPr marL="457200" indent="-457200">
              <a:defRPr/>
            </a:pPr>
            <a:r>
              <a:rPr lang="en-US" sz="2000" dirty="0" smtClean="0"/>
              <a:t>	</a:t>
            </a:r>
            <a:r>
              <a:rPr lang="en-US" sz="2000" dirty="0" err="1" smtClean="0"/>
              <a:t>funciones</a:t>
            </a:r>
            <a:r>
              <a:rPr lang="en-US" sz="2000" dirty="0" smtClean="0"/>
              <a:t> </a:t>
            </a:r>
            <a:r>
              <a:rPr lang="en-US" sz="2000" dirty="0" err="1" smtClean="0"/>
              <a:t>deseadas</a:t>
            </a:r>
            <a:endParaRPr lang="en-US" sz="2000" dirty="0"/>
          </a:p>
          <a:p>
            <a:pPr marL="342900" indent="-342900">
              <a:buFontTx/>
              <a:buAutoNum type="arabicPeriod"/>
              <a:defRPr/>
            </a:pPr>
            <a:endParaRPr lang="en-US" sz="2000" dirty="0"/>
          </a:p>
          <a:p>
            <a:pPr marL="342900" indent="-342900">
              <a:defRPr/>
            </a:pPr>
            <a:r>
              <a:rPr lang="en-US" sz="2000" dirty="0"/>
              <a:t>2.    </a:t>
            </a:r>
            <a:r>
              <a:rPr lang="en-US" sz="2000" dirty="0" err="1" smtClean="0"/>
              <a:t>Crea</a:t>
            </a:r>
            <a:r>
              <a:rPr lang="en-US" sz="2000" dirty="0" smtClean="0"/>
              <a:t> </a:t>
            </a:r>
            <a:r>
              <a:rPr lang="en-US" sz="2000" dirty="0" err="1" smtClean="0"/>
              <a:t>condiciones</a:t>
            </a:r>
            <a:r>
              <a:rPr lang="en-US" sz="2000" dirty="0" smtClean="0"/>
              <a:t> </a:t>
            </a:r>
            <a:r>
              <a:rPr lang="en-US" sz="2000" dirty="0"/>
              <a:t>favorable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en-US" sz="2000" dirty="0" err="1" smtClean="0"/>
              <a:t>las</a:t>
            </a:r>
            <a:r>
              <a:rPr lang="en-US" sz="2000" dirty="0" smtClean="0"/>
              <a:t> </a:t>
            </a:r>
            <a:r>
              <a:rPr lang="en-US" sz="2000" dirty="0" err="1" smtClean="0"/>
              <a:t>componentes</a:t>
            </a:r>
            <a:r>
              <a:rPr lang="en-US" sz="2000" dirty="0" smtClean="0"/>
              <a:t> </a:t>
            </a:r>
            <a:r>
              <a:rPr lang="en-US" sz="2000" dirty="0" err="1" smtClean="0"/>
              <a:t>sistemas</a:t>
            </a:r>
            <a:endParaRPr lang="en-US" sz="2000" dirty="0"/>
          </a:p>
          <a:p>
            <a:pPr marL="342900" indent="-342900">
              <a:buFontTx/>
              <a:buAutoNum type="arabicPeriod"/>
              <a:defRPr/>
            </a:pPr>
            <a:endParaRPr lang="en-US" sz="2000" dirty="0"/>
          </a:p>
          <a:p>
            <a:pPr marL="457200" indent="-457200">
              <a:buFont typeface="+mj-lt"/>
              <a:buAutoNum type="arabicPeriod" startAt="3"/>
              <a:defRPr/>
            </a:pPr>
            <a:r>
              <a:rPr lang="en-US" sz="2000" dirty="0" err="1" smtClean="0"/>
              <a:t>Facilita</a:t>
            </a:r>
            <a:r>
              <a:rPr lang="en-US" sz="2000" dirty="0" smtClean="0"/>
              <a:t> </a:t>
            </a:r>
            <a:r>
              <a:rPr lang="en-US" sz="2000" dirty="0" err="1" smtClean="0"/>
              <a:t>connectance</a:t>
            </a:r>
            <a:r>
              <a:rPr lang="en-US" sz="2000" dirty="0" smtClean="0"/>
              <a:t> de </a:t>
            </a:r>
            <a:r>
              <a:rPr lang="en-US" sz="2000" dirty="0" err="1" smtClean="0"/>
              <a:t>las</a:t>
            </a:r>
            <a:r>
              <a:rPr lang="en-US" sz="2000" dirty="0" smtClean="0"/>
              <a:t> </a:t>
            </a:r>
            <a:r>
              <a:rPr lang="en-US" sz="2000" dirty="0" err="1" smtClean="0"/>
              <a:t>gremios</a:t>
            </a:r>
            <a:r>
              <a:rPr lang="en-US" sz="2000" dirty="0" smtClean="0"/>
              <a:t> </a:t>
            </a:r>
            <a:r>
              <a:rPr lang="en-US" sz="2000" dirty="0" err="1" smtClean="0"/>
              <a:t>recíprocandos</a:t>
            </a:r>
            <a:endParaRPr lang="en-US" sz="2000" dirty="0"/>
          </a:p>
          <a:p>
            <a:pPr marL="457200" indent="-457200">
              <a:buFontTx/>
              <a:buAutoNum type="arabicPeriod" startAt="3"/>
              <a:defRPr/>
            </a:pPr>
            <a:endParaRPr lang="en-US" sz="2000" dirty="0"/>
          </a:p>
          <a:p>
            <a:pPr marL="457200" indent="-457200">
              <a:buFont typeface="+mj-lt"/>
              <a:buAutoNum type="arabicPeriod" startAt="3"/>
              <a:defRPr/>
            </a:pPr>
            <a:r>
              <a:rPr lang="en-US" sz="2000" dirty="0" err="1" smtClean="0"/>
              <a:t>Evalua</a:t>
            </a:r>
            <a:r>
              <a:rPr lang="en-US" sz="2000" dirty="0" smtClean="0"/>
              <a:t> el </a:t>
            </a:r>
            <a:r>
              <a:rPr lang="en-US" sz="2000" dirty="0" err="1" smtClean="0"/>
              <a:t>tamaño</a:t>
            </a:r>
            <a:r>
              <a:rPr lang="en-US" sz="2000" dirty="0" smtClean="0"/>
              <a:t> de </a:t>
            </a:r>
            <a:r>
              <a:rPr lang="en-US" sz="2000" dirty="0" err="1" smtClean="0"/>
              <a:t>servicos</a:t>
            </a:r>
            <a:r>
              <a:rPr lang="en-US" sz="2000" dirty="0" smtClean="0"/>
              <a:t> </a:t>
            </a:r>
            <a:r>
              <a:rPr lang="en-US" sz="2000" dirty="0" err="1" smtClean="0"/>
              <a:t>basado</a:t>
            </a:r>
            <a:r>
              <a:rPr lang="en-US" sz="2000" dirty="0" smtClean="0"/>
              <a:t> en el </a:t>
            </a:r>
            <a:r>
              <a:rPr lang="en-US" sz="2000" dirty="0" err="1" smtClean="0"/>
              <a:t>análasis</a:t>
            </a:r>
            <a:r>
              <a:rPr lang="en-US" sz="2000" dirty="0" smtClean="0"/>
              <a:t> faunal y </a:t>
            </a:r>
            <a:endParaRPr lang="en-US" sz="2000" dirty="0"/>
          </a:p>
          <a:p>
            <a:pPr marL="342900" indent="-342900">
              <a:defRPr/>
            </a:pPr>
            <a:r>
              <a:rPr lang="en-US" sz="2000" dirty="0"/>
              <a:t>	  </a:t>
            </a:r>
            <a:r>
              <a:rPr lang="en-US" sz="2000" dirty="0" err="1" smtClean="0"/>
              <a:t>huellas</a:t>
            </a:r>
            <a:r>
              <a:rPr lang="en-US" sz="2000" dirty="0" smtClean="0"/>
              <a:t> </a:t>
            </a:r>
            <a:r>
              <a:rPr lang="en-US" sz="2000" dirty="0" err="1" smtClean="0"/>
              <a:t>metabolicas</a:t>
            </a:r>
            <a:r>
              <a:rPr lang="en-US" sz="2000" dirty="0" smtClean="0"/>
              <a:t> de los </a:t>
            </a:r>
            <a:r>
              <a:rPr lang="en-US" sz="2000" dirty="0" err="1" smtClean="0"/>
              <a:t>componentes</a:t>
            </a:r>
            <a:r>
              <a:rPr lang="en-US" sz="2000" dirty="0" smtClean="0"/>
              <a:t> </a:t>
            </a:r>
            <a:r>
              <a:rPr lang="en-US" sz="2000" dirty="0" err="1" smtClean="0"/>
              <a:t>funcionales</a:t>
            </a:r>
            <a:endParaRPr lang="en-US" sz="2000" dirty="0" smtClean="0"/>
          </a:p>
          <a:p>
            <a:pPr marL="342900" indent="-342900">
              <a:defRPr/>
            </a:pPr>
            <a:endParaRPr lang="en-US" sz="2000" dirty="0" smtClean="0"/>
          </a:p>
          <a:p>
            <a:pPr marL="457200" indent="-457200">
              <a:buAutoNum type="arabicPeriod" startAt="5"/>
              <a:defRPr/>
            </a:pPr>
            <a:r>
              <a:rPr lang="en-US" sz="2000" dirty="0" err="1" smtClean="0"/>
              <a:t>Valida</a:t>
            </a:r>
            <a:r>
              <a:rPr lang="en-US" sz="2000" dirty="0" smtClean="0"/>
              <a:t> y </a:t>
            </a:r>
            <a:r>
              <a:rPr lang="en-US" sz="2000" dirty="0" err="1" smtClean="0"/>
              <a:t>efectua</a:t>
            </a:r>
            <a:r>
              <a:rPr lang="en-US" sz="2000" dirty="0" smtClean="0"/>
              <a:t> </a:t>
            </a:r>
            <a:r>
              <a:rPr lang="en-US" sz="2000" dirty="0" err="1" smtClean="0"/>
              <a:t>las</a:t>
            </a:r>
            <a:r>
              <a:rPr lang="en-US" sz="2000" dirty="0" smtClean="0"/>
              <a:t> </a:t>
            </a:r>
            <a:r>
              <a:rPr lang="en-US" sz="2000" dirty="0" err="1" smtClean="0"/>
              <a:t>tecnologias</a:t>
            </a:r>
            <a:r>
              <a:rPr lang="en-US" sz="2000" dirty="0" smtClean="0"/>
              <a:t> </a:t>
            </a:r>
            <a:r>
              <a:rPr lang="en-US" sz="2000" dirty="0" err="1" smtClean="0"/>
              <a:t>nuevas</a:t>
            </a:r>
            <a:endParaRPr lang="en-US" sz="2000" dirty="0" smtClean="0"/>
          </a:p>
          <a:p>
            <a:pPr marL="457200" indent="-457200">
              <a:buAutoNum type="arabicPeriod" startAt="5"/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tapaloSunsetSep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5562600"/>
            <a:ext cx="87630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http://plpnemweb.ucdavis.edu/nemaplex</a:t>
            </a:r>
            <a:endParaRPr lang="en-US" sz="3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200400" y="1600200"/>
            <a:ext cx="24384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Gracias!</a:t>
            </a:r>
            <a:endParaRPr lang="en-US" sz="3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66160" cy="3206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0"/>
            <a:ext cx="45951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Diversidad </a:t>
            </a:r>
            <a:r>
              <a:rPr lang="es-ES" sz="2400" b="1" dirty="0" smtClean="0"/>
              <a:t>Biológica</a:t>
            </a:r>
          </a:p>
          <a:p>
            <a:r>
              <a:rPr lang="en-US" dirty="0" smtClean="0"/>
              <a:t> (</a:t>
            </a:r>
            <a:r>
              <a:rPr lang="es-ES" dirty="0"/>
              <a:t>organismos visibles </a:t>
            </a:r>
            <a:r>
              <a:rPr lang="es-ES" dirty="0" smtClean="0"/>
              <a:t>en </a:t>
            </a:r>
            <a:r>
              <a:rPr lang="en-US" dirty="0" smtClean="0"/>
              <a:t>2700 cm</a:t>
            </a:r>
            <a:r>
              <a:rPr lang="en-US" baseline="30000" dirty="0" smtClean="0"/>
              <a:t>3 </a:t>
            </a:r>
            <a:r>
              <a:rPr lang="en-US" dirty="0" smtClean="0"/>
              <a:t> en 24 </a:t>
            </a:r>
            <a:r>
              <a:rPr lang="en-US" dirty="0" err="1" smtClean="0"/>
              <a:t>horas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034729" y="675638"/>
            <a:ext cx="4586712" cy="2694547"/>
            <a:chOff x="4034729" y="511570"/>
            <a:chExt cx="4586712" cy="26945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729" y="511570"/>
              <a:ext cx="4586712" cy="2286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61474" y="2836785"/>
              <a:ext cx="1851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Césped, Sudáfrica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56646" y="3593068"/>
            <a:ext cx="4542879" cy="2731532"/>
            <a:chOff x="4056646" y="3429000"/>
            <a:chExt cx="4542879" cy="27315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646" y="3429000"/>
              <a:ext cx="4542879" cy="2286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80953" y="5791200"/>
              <a:ext cx="2777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Copa de </a:t>
              </a:r>
              <a:r>
                <a:rPr lang="en-US" dirty="0" err="1" smtClean="0"/>
                <a:t>higuera</a:t>
              </a:r>
              <a:r>
                <a:rPr lang="en-US" dirty="0" smtClean="0"/>
                <a:t>, Costa Rica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3905" y="3505200"/>
            <a:ext cx="3198350" cy="2740581"/>
            <a:chOff x="183905" y="3505200"/>
            <a:chExt cx="3198350" cy="274058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05" y="3505200"/>
              <a:ext cx="3198350" cy="2286000"/>
            </a:xfrm>
            <a:prstGeom prst="rect">
              <a:avLst/>
            </a:prstGeom>
            <a:ln w="222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63135" y="5876449"/>
              <a:ext cx="2686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Campo de </a:t>
              </a:r>
              <a:r>
                <a:rPr lang="en-US" dirty="0" err="1" smtClean="0"/>
                <a:t>maiz</a:t>
              </a:r>
              <a:r>
                <a:rPr lang="en-US" dirty="0" smtClean="0"/>
                <a:t>, Iowa, USA</a:t>
              </a:r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83905" y="6443246"/>
            <a:ext cx="83781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David </a:t>
            </a:r>
            <a:r>
              <a:rPr lang="en-US" sz="1600" dirty="0" err="1" smtClean="0"/>
              <a:t>Liittschwager</a:t>
            </a:r>
            <a:r>
              <a:rPr lang="en-US" sz="1600" dirty="0" smtClean="0"/>
              <a:t> 2012, A World in One Cubic Foot – Portraits of Biodiversity. Univ. Chicago Press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3962400" y="675638"/>
            <a:ext cx="4800600" cy="26945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19489" y="3630053"/>
            <a:ext cx="4800600" cy="26945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3905" y="3593068"/>
            <a:ext cx="3245095" cy="27315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6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57200"/>
            <a:ext cx="467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3. </a:t>
            </a:r>
            <a:r>
              <a:rPr lang="en-US" sz="2400" b="1" dirty="0" err="1" smtClean="0"/>
              <a:t>Diversidad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Clases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Funcionales</a:t>
            </a:r>
            <a:endParaRPr lang="en-US" sz="2400" b="1" dirty="0"/>
          </a:p>
        </p:txBody>
      </p:sp>
      <p:pic>
        <p:nvPicPr>
          <p:cNvPr id="3" name="Picture 11" descr="nemat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773510" cy="512064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705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199" y="76200"/>
            <a:ext cx="883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La </a:t>
            </a:r>
            <a:r>
              <a:rPr lang="es-ES" sz="2000" dirty="0" smtClean="0"/>
              <a:t>Heterogeneidad Espacial </a:t>
            </a:r>
            <a:r>
              <a:rPr lang="es-ES" sz="2000" dirty="0"/>
              <a:t>de </a:t>
            </a:r>
            <a:r>
              <a:rPr lang="es-ES" sz="2000" dirty="0" err="1"/>
              <a:t>Micrositios</a:t>
            </a:r>
            <a:r>
              <a:rPr lang="es-ES" sz="2000" dirty="0"/>
              <a:t> </a:t>
            </a:r>
            <a:r>
              <a:rPr lang="es-ES" sz="2000" dirty="0" smtClean="0"/>
              <a:t>del Suelos </a:t>
            </a:r>
            <a:r>
              <a:rPr lang="es-ES" sz="2000" dirty="0"/>
              <a:t>y sus </a:t>
            </a:r>
            <a:r>
              <a:rPr lang="es-ES" sz="2000" dirty="0" smtClean="0"/>
              <a:t>Dinámicas Temporal</a:t>
            </a:r>
            <a:endParaRPr lang="es-ES" sz="2000" dirty="0"/>
          </a:p>
        </p:txBody>
      </p:sp>
      <p:grpSp>
        <p:nvGrpSpPr>
          <p:cNvPr id="84" name="Group 83"/>
          <p:cNvGrpSpPr/>
          <p:nvPr/>
        </p:nvGrpSpPr>
        <p:grpSpPr>
          <a:xfrm>
            <a:off x="228600" y="980225"/>
            <a:ext cx="7391400" cy="5679635"/>
            <a:chOff x="228600" y="1143000"/>
            <a:chExt cx="7391400" cy="5679635"/>
          </a:xfrm>
        </p:grpSpPr>
        <p:sp>
          <p:nvSpPr>
            <p:cNvPr id="71" name="Down Arrow 70"/>
            <p:cNvSpPr/>
            <p:nvPr/>
          </p:nvSpPr>
          <p:spPr>
            <a:xfrm>
              <a:off x="2209800" y="1151414"/>
              <a:ext cx="121919" cy="2429491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0"/>
              <a:tileRect/>
            </a:gra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Down Arrow 71"/>
            <p:cNvSpPr/>
            <p:nvPr/>
          </p:nvSpPr>
          <p:spPr>
            <a:xfrm flipV="1">
              <a:off x="2438400" y="1143000"/>
              <a:ext cx="152400" cy="2429491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0"/>
              <a:tileRect/>
            </a:gra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28600" y="1390455"/>
              <a:ext cx="20574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err="1" smtClean="0"/>
                <a:t>controladores</a:t>
              </a:r>
              <a:r>
                <a:rPr lang="en-US" u="sng" dirty="0" smtClean="0"/>
                <a:t> </a:t>
              </a:r>
              <a:r>
                <a:rPr lang="en-US" u="sng" dirty="0" err="1" smtClean="0"/>
                <a:t>gradiente</a:t>
              </a:r>
              <a:r>
                <a:rPr lang="en-US" u="sng" dirty="0" smtClean="0"/>
                <a:t>:</a:t>
              </a:r>
            </a:p>
            <a:p>
              <a:r>
                <a:rPr lang="en-US" dirty="0" err="1" smtClean="0"/>
                <a:t>temperatura</a:t>
              </a:r>
              <a:endParaRPr lang="en-US" dirty="0" smtClean="0"/>
            </a:p>
            <a:p>
              <a:r>
                <a:rPr lang="en-US" dirty="0" err="1" smtClean="0"/>
                <a:t>humedad</a:t>
              </a:r>
              <a:endParaRPr lang="en-US" dirty="0" smtClean="0"/>
            </a:p>
            <a:p>
              <a:r>
                <a:rPr lang="en-US" dirty="0" err="1" smtClean="0"/>
                <a:t>aireación</a:t>
              </a:r>
              <a:endParaRPr lang="en-US" dirty="0" smtClean="0"/>
            </a:p>
            <a:p>
              <a:r>
                <a:rPr lang="en-US" dirty="0" err="1" smtClean="0"/>
                <a:t>residuos</a:t>
              </a:r>
              <a:r>
                <a:rPr lang="en-US" dirty="0" smtClean="0"/>
                <a:t> </a:t>
              </a:r>
              <a:r>
                <a:rPr lang="en-US" dirty="0" err="1" smtClean="0"/>
                <a:t>organicos</a:t>
              </a:r>
              <a:endParaRPr lang="en-US" dirty="0" smtClean="0"/>
            </a:p>
            <a:p>
              <a:r>
                <a:rPr lang="en-US" dirty="0" err="1" smtClean="0"/>
                <a:t>raices</a:t>
              </a:r>
              <a:endParaRPr lang="en-US" dirty="0" smtClean="0"/>
            </a:p>
            <a:p>
              <a:r>
                <a:rPr lang="en-US" dirty="0" err="1" smtClean="0"/>
                <a:t>textura</a:t>
              </a:r>
              <a:r>
                <a:rPr lang="en-US" dirty="0" smtClean="0"/>
                <a:t> del </a:t>
              </a:r>
              <a:r>
                <a:rPr lang="en-US" dirty="0" err="1" smtClean="0"/>
                <a:t>suelo</a:t>
              </a:r>
              <a:endParaRPr lang="en-US" dirty="0" smtClean="0"/>
            </a:p>
            <a:p>
              <a:r>
                <a:rPr lang="en-US" dirty="0" err="1" smtClean="0"/>
                <a:t>tamaño</a:t>
              </a:r>
              <a:r>
                <a:rPr lang="en-US" dirty="0" smtClean="0"/>
                <a:t> </a:t>
              </a:r>
              <a:r>
                <a:rPr lang="en-US" dirty="0" err="1" smtClean="0"/>
                <a:t>particulos</a:t>
              </a:r>
              <a:endParaRPr lang="en-US" dirty="0"/>
            </a:p>
          </p:txBody>
        </p:sp>
        <p:sp>
          <p:nvSpPr>
            <p:cNvPr id="74" name="Right Arrow 73"/>
            <p:cNvSpPr/>
            <p:nvPr/>
          </p:nvSpPr>
          <p:spPr>
            <a:xfrm rot="2690474">
              <a:off x="1866650" y="4154210"/>
              <a:ext cx="1464502" cy="1356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38200" y="4148023"/>
              <a:ext cx="191775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err="1" smtClean="0"/>
                <a:t>controladores</a:t>
              </a:r>
              <a:r>
                <a:rPr lang="en-US" u="sng" dirty="0" smtClean="0"/>
                <a:t> temporal:</a:t>
              </a:r>
            </a:p>
            <a:p>
              <a:r>
                <a:rPr lang="en-US" dirty="0" err="1" smtClean="0"/>
                <a:t>diurno</a:t>
              </a:r>
              <a:endParaRPr lang="en-US" dirty="0" smtClean="0"/>
            </a:p>
            <a:p>
              <a:r>
                <a:rPr lang="en-US" dirty="0" err="1" smtClean="0"/>
                <a:t>estacional</a:t>
              </a:r>
              <a:endParaRPr lang="en-US" dirty="0" smtClean="0"/>
            </a:p>
            <a:p>
              <a:r>
                <a:rPr lang="en-US" dirty="0" err="1" smtClean="0"/>
                <a:t>curso</a:t>
              </a:r>
              <a:r>
                <a:rPr lang="en-US" dirty="0" smtClean="0"/>
                <a:t> de </a:t>
              </a:r>
              <a:r>
                <a:rPr lang="en-US" dirty="0" err="1" smtClean="0"/>
                <a:t>vida</a:t>
              </a:r>
              <a:endParaRPr lang="en-US" dirty="0" smtClean="0"/>
            </a:p>
            <a:p>
              <a:r>
                <a:rPr lang="en-US" dirty="0" err="1" smtClean="0"/>
                <a:t>fenologia</a:t>
              </a:r>
              <a:endParaRPr lang="en-US" dirty="0" smtClean="0"/>
            </a:p>
            <a:p>
              <a:r>
                <a:rPr lang="en-US" dirty="0" err="1" smtClean="0"/>
                <a:t>grados-dia</a:t>
              </a:r>
              <a:endParaRPr lang="en-US" dirty="0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4419600" y="3886200"/>
              <a:ext cx="3200400" cy="2936435"/>
              <a:chOff x="4343400" y="4038960"/>
              <a:chExt cx="3200400" cy="2936435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5334000" y="4390072"/>
                <a:ext cx="2209800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/>
                  <a:t>factores</a:t>
                </a:r>
                <a:r>
                  <a:rPr lang="en-US" u="sng" dirty="0" smtClean="0"/>
                  <a:t> </a:t>
                </a:r>
                <a:r>
                  <a:rPr lang="en-US" u="sng" dirty="0" err="1" smtClean="0"/>
                  <a:t>estocásticos</a:t>
                </a:r>
                <a:r>
                  <a:rPr lang="en-US" u="sng" dirty="0" smtClean="0"/>
                  <a:t>:</a:t>
                </a:r>
              </a:p>
              <a:p>
                <a:r>
                  <a:rPr lang="en-US" dirty="0" err="1" smtClean="0"/>
                  <a:t>raices</a:t>
                </a:r>
                <a:endParaRPr lang="en-US" dirty="0" smtClean="0"/>
              </a:p>
              <a:p>
                <a:r>
                  <a:rPr lang="en-US" dirty="0" err="1" smtClean="0"/>
                  <a:t>distribución</a:t>
                </a:r>
                <a:r>
                  <a:rPr lang="en-US" dirty="0" smtClean="0"/>
                  <a:t> de </a:t>
                </a:r>
                <a:r>
                  <a:rPr lang="en-US" dirty="0" err="1" smtClean="0"/>
                  <a:t>sitios</a:t>
                </a:r>
                <a:endParaRPr lang="en-US" dirty="0" smtClean="0"/>
              </a:p>
              <a:p>
                <a:r>
                  <a:rPr lang="en-US" dirty="0" err="1" smtClean="0"/>
                  <a:t>composición</a:t>
                </a:r>
                <a:r>
                  <a:rPr lang="en-US" dirty="0" smtClean="0"/>
                  <a:t> de </a:t>
                </a:r>
                <a:r>
                  <a:rPr lang="en-US" dirty="0" err="1" smtClean="0"/>
                  <a:t>sitios</a:t>
                </a:r>
                <a:endParaRPr lang="en-US" dirty="0" smtClean="0"/>
              </a:p>
              <a:p>
                <a:r>
                  <a:rPr lang="en-US" dirty="0" err="1" smtClean="0"/>
                  <a:t>meteorológicos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madrigueras</a:t>
                </a:r>
                <a:endParaRPr lang="en-US" dirty="0" smtClean="0"/>
              </a:p>
              <a:p>
                <a:r>
                  <a:rPr lang="en-US" dirty="0" err="1" smtClean="0"/>
                  <a:t>ciedras</a:t>
                </a:r>
                <a:endParaRPr lang="en-US" dirty="0" smtClean="0"/>
              </a:p>
              <a:p>
                <a:r>
                  <a:rPr lang="en-US" dirty="0" err="1" smtClean="0"/>
                  <a:t>capas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restrictivas</a:t>
                </a:r>
                <a:endParaRPr lang="en-US" dirty="0" smtClean="0"/>
              </a:p>
              <a:p>
                <a:endParaRPr lang="en-US" dirty="0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4343400" y="4038960"/>
                <a:ext cx="30894" cy="1597958"/>
                <a:chOff x="5257800" y="5029560"/>
                <a:chExt cx="30894" cy="1597958"/>
              </a:xfrm>
            </p:grpSpPr>
            <p:cxnSp>
              <p:nvCxnSpPr>
                <p:cNvPr id="80" name="Straight Arrow Connector 79"/>
                <p:cNvCxnSpPr/>
                <p:nvPr/>
              </p:nvCxnSpPr>
              <p:spPr>
                <a:xfrm>
                  <a:off x="5257800" y="5029560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5261228" y="5029560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>
                  <a:off x="5259629" y="5029560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>
                  <a:off x="5261228" y="5029688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  <a:scene3d>
                  <a:camera prst="orthographicFront">
                    <a:rot lat="0" lon="0" rev="81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1" t="24507" r="27246" b="11117"/>
          <a:stretch/>
        </p:blipFill>
        <p:spPr bwMode="auto">
          <a:xfrm>
            <a:off x="76200" y="685800"/>
            <a:ext cx="3573871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2" t="20842" r="12390" b="5648"/>
          <a:stretch/>
        </p:blipFill>
        <p:spPr bwMode="auto">
          <a:xfrm>
            <a:off x="76200" y="3982505"/>
            <a:ext cx="3454094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5410200" y="3657600"/>
            <a:ext cx="3200035" cy="2743200"/>
            <a:chOff x="-76200" y="-304799"/>
            <a:chExt cx="8088984" cy="6934199"/>
          </a:xfrm>
        </p:grpSpPr>
        <p:pic>
          <p:nvPicPr>
            <p:cNvPr id="8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17" t="32518" r="17933" b="22011"/>
            <a:stretch/>
          </p:blipFill>
          <p:spPr bwMode="auto">
            <a:xfrm>
              <a:off x="-76200" y="-304799"/>
              <a:ext cx="8088984" cy="454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36" t="61808" r="18090" b="13785"/>
            <a:stretch/>
          </p:blipFill>
          <p:spPr bwMode="auto">
            <a:xfrm>
              <a:off x="0" y="4188422"/>
              <a:ext cx="8012784" cy="244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" name="Picture 8" descr="http://www.colorcube.com/puzzle/cub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609600"/>
            <a:ext cx="2888080" cy="292608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985335" y="6545079"/>
            <a:ext cx="1961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Ferris and </a:t>
            </a:r>
            <a:r>
              <a:rPr lang="en-US" sz="1200" dirty="0" err="1" smtClean="0"/>
              <a:t>Tuomisto</a:t>
            </a:r>
            <a:r>
              <a:rPr lang="en-US" sz="1200" dirty="0" smtClean="0"/>
              <a:t>, in prep.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863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8" descr="http://www.colorcube.com/puzzle/cu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533" y="53345"/>
            <a:ext cx="2888080" cy="292608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5"/>
          <a:stretch/>
        </p:blipFill>
        <p:spPr bwMode="auto">
          <a:xfrm>
            <a:off x="4133735" y="282324"/>
            <a:ext cx="4781665" cy="2054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5"/>
          <a:stretch/>
        </p:blipFill>
        <p:spPr bwMode="auto">
          <a:xfrm>
            <a:off x="4133735" y="2514600"/>
            <a:ext cx="4781665" cy="2054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5"/>
          <a:stretch/>
        </p:blipFill>
        <p:spPr bwMode="auto">
          <a:xfrm>
            <a:off x="4133735" y="4724400"/>
            <a:ext cx="4781665" cy="2054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" name="Oval 2047"/>
          <p:cNvSpPr/>
          <p:nvPr/>
        </p:nvSpPr>
        <p:spPr>
          <a:xfrm>
            <a:off x="2094358" y="180402"/>
            <a:ext cx="320040" cy="32004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3" name="Straight Arrow Connector 2052"/>
          <p:cNvCxnSpPr>
            <a:stCxn id="2048" idx="6"/>
          </p:cNvCxnSpPr>
          <p:nvPr/>
        </p:nvCxnSpPr>
        <p:spPr>
          <a:xfrm>
            <a:off x="2414398" y="340422"/>
            <a:ext cx="2090546" cy="516066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1182402" y="856488"/>
            <a:ext cx="320040" cy="32004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1435632" y="1058340"/>
            <a:ext cx="2986795" cy="1846404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2119062" y="2391232"/>
            <a:ext cx="320040" cy="32004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2365876" y="2695654"/>
            <a:ext cx="2434724" cy="2487672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7" name="TextBox 2066"/>
          <p:cNvSpPr txBox="1"/>
          <p:nvPr/>
        </p:nvSpPr>
        <p:spPr>
          <a:xfrm>
            <a:off x="8601456" y="3059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8604438" y="25237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8604438" y="4736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049" name="TextBox 2048"/>
          <p:cNvSpPr txBox="1"/>
          <p:nvPr/>
        </p:nvSpPr>
        <p:spPr>
          <a:xfrm>
            <a:off x="64564" y="3429000"/>
            <a:ext cx="4507436" cy="1569660"/>
          </a:xfrm>
          <a:prstGeom prst="rect">
            <a:avLst/>
          </a:prstGeom>
          <a:solidFill>
            <a:schemeClr val="bg2">
              <a:lumMod val="75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600" dirty="0"/>
              <a:t>Diferentes números de especies de cada uno </a:t>
            </a:r>
            <a:r>
              <a:rPr lang="es-ES" sz="1600" dirty="0" smtClean="0"/>
              <a:t>clase </a:t>
            </a:r>
            <a:r>
              <a:rPr lang="es-ES" sz="1600" dirty="0"/>
              <a:t>funcional en cada </a:t>
            </a:r>
            <a:r>
              <a:rPr lang="es-ES" sz="1600" dirty="0" err="1" smtClean="0"/>
              <a:t>micrositio</a:t>
            </a:r>
            <a:endParaRPr lang="es-ES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/>
              <a:t>La abundancia de individuos de cada </a:t>
            </a:r>
            <a:br>
              <a:rPr lang="es-ES" sz="1600" dirty="0"/>
            </a:br>
            <a:r>
              <a:rPr lang="es-ES" sz="1600" dirty="0"/>
              <a:t>       especies varía entre los </a:t>
            </a:r>
            <a:r>
              <a:rPr lang="es-ES" sz="1600" dirty="0" err="1" smtClean="0"/>
              <a:t>micrositios</a:t>
            </a:r>
            <a:r>
              <a:rPr lang="es-ES" sz="1600" dirty="0" smtClean="0"/>
              <a:t> </a:t>
            </a:r>
            <a:r>
              <a:rPr lang="es-ES" sz="1600" dirty="0"/>
              <a:t>y </a:t>
            </a:r>
            <a:br>
              <a:rPr lang="es-ES" sz="1600" dirty="0"/>
            </a:br>
            <a:r>
              <a:rPr lang="es-ES" sz="1600" dirty="0"/>
              <a:t>       a través del tiempo</a:t>
            </a:r>
          </a:p>
        </p:txBody>
      </p:sp>
      <p:sp>
        <p:nvSpPr>
          <p:cNvPr id="2" name="Rectangle 1"/>
          <p:cNvSpPr/>
          <p:nvPr/>
        </p:nvSpPr>
        <p:spPr>
          <a:xfrm>
            <a:off x="312821" y="5943600"/>
            <a:ext cx="3099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La importancia de la diversidad</a:t>
            </a:r>
          </a:p>
        </p:txBody>
      </p:sp>
    </p:spTree>
    <p:extLst>
      <p:ext uri="{BB962C8B-B14F-4D97-AF65-F5344CB8AC3E}">
        <p14:creationId xmlns:p14="http://schemas.microsoft.com/office/powerpoint/2010/main" val="164229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361" y="76200"/>
            <a:ext cx="6575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u="sng" dirty="0"/>
              <a:t>La diversidad de especies en las clases funcionales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97953" y="4267199"/>
            <a:ext cx="8869845" cy="2505520"/>
            <a:chOff x="197954" y="4572000"/>
            <a:chExt cx="8869845" cy="1979278"/>
          </a:xfrm>
        </p:grpSpPr>
        <p:sp>
          <p:nvSpPr>
            <p:cNvPr id="8" name="TextBox 7"/>
            <p:cNvSpPr txBox="1"/>
            <p:nvPr/>
          </p:nvSpPr>
          <p:spPr>
            <a:xfrm>
              <a:off x="197954" y="5262672"/>
              <a:ext cx="8869845" cy="128860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dirty="0"/>
                <a:t>Máxima diversidad posible de especies (D) = riqueza de especies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s-ES" dirty="0"/>
                <a:t>Máxima </a:t>
              </a:r>
              <a:r>
                <a:rPr lang="es-ES" dirty="0" smtClean="0"/>
                <a:t>diversidad dentro los gremios </a:t>
              </a:r>
              <a:r>
                <a:rPr lang="en-US" dirty="0" smtClean="0"/>
                <a:t>(</a:t>
              </a:r>
              <a:r>
                <a:rPr lang="en-US" i="1" dirty="0" err="1" smtClean="0"/>
                <a:t>D</a:t>
              </a:r>
              <a:r>
                <a:rPr lang="en-US" i="1" baseline="-25000" dirty="0" err="1" smtClean="0"/>
                <a:t>w</a:t>
              </a:r>
              <a:r>
                <a:rPr lang="en-US" dirty="0" smtClean="0"/>
                <a:t>) = </a:t>
              </a:r>
              <a:r>
                <a:rPr lang="es-ES" dirty="0"/>
                <a:t>riqueza de especies </a:t>
              </a:r>
              <a:r>
                <a:rPr lang="en-US" dirty="0" smtClean="0"/>
                <a:t>/</a:t>
              </a:r>
              <a:r>
                <a:rPr lang="en-US" dirty="0" err="1" smtClean="0"/>
                <a:t>numero</a:t>
              </a:r>
              <a:r>
                <a:rPr lang="en-US" dirty="0" smtClean="0"/>
                <a:t> de </a:t>
              </a:r>
              <a:r>
                <a:rPr lang="en-US" dirty="0" err="1" smtClean="0"/>
                <a:t>gremios</a:t>
              </a:r>
              <a:endParaRPr lang="en-US" dirty="0" smtClean="0"/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s-ES" dirty="0"/>
                <a:t>Máxima </a:t>
              </a:r>
              <a:r>
                <a:rPr lang="es-ES" dirty="0" smtClean="0"/>
                <a:t>diversidad de gremios </a:t>
              </a:r>
              <a:r>
                <a:rPr lang="en-US" dirty="0" smtClean="0"/>
                <a:t>(</a:t>
              </a:r>
              <a:r>
                <a:rPr lang="en-US" i="1" dirty="0" smtClean="0"/>
                <a:t>D</a:t>
              </a:r>
              <a:r>
                <a:rPr lang="en-US" i="1" baseline="-25000" dirty="0" smtClean="0"/>
                <a:t>g</a:t>
              </a:r>
              <a:r>
                <a:rPr lang="en-US" dirty="0" smtClean="0"/>
                <a:t>) </a:t>
              </a:r>
              <a:r>
                <a:rPr lang="en-US" dirty="0"/>
                <a:t>= </a:t>
              </a:r>
              <a:r>
                <a:rPr lang="en-US" dirty="0" err="1" smtClean="0"/>
                <a:t>numero</a:t>
              </a:r>
              <a:r>
                <a:rPr lang="en-US" dirty="0" smtClean="0"/>
                <a:t> de </a:t>
              </a:r>
              <a:r>
                <a:rPr lang="en-US" dirty="0" err="1" smtClean="0"/>
                <a:t>gremios</a:t>
              </a:r>
              <a:r>
                <a:rPr lang="en-US" dirty="0" smtClean="0"/>
                <a:t>*</a:t>
              </a:r>
            </a:p>
            <a:p>
              <a:pPr>
                <a:spcAft>
                  <a:spcPts val="600"/>
                </a:spcAft>
              </a:pPr>
              <a:r>
                <a:rPr lang="en-US" dirty="0"/>
                <a:t>	</a:t>
              </a:r>
              <a:r>
                <a:rPr lang="en-US" dirty="0" smtClean="0"/>
                <a:t>	* </a:t>
              </a:r>
              <a:r>
                <a:rPr lang="en-US" dirty="0" err="1" smtClean="0"/>
                <a:t>cuando</a:t>
              </a:r>
              <a:r>
                <a:rPr lang="en-US" dirty="0" smtClean="0"/>
                <a:t> </a:t>
              </a:r>
              <a:r>
                <a:rPr lang="en-US" dirty="0" err="1" smtClean="0"/>
                <a:t>todo</a:t>
              </a:r>
              <a:r>
                <a:rPr lang="en-US" dirty="0" smtClean="0"/>
                <a:t> los </a:t>
              </a:r>
              <a:r>
                <a:rPr lang="en-US" dirty="0" err="1" smtClean="0"/>
                <a:t>gremios</a:t>
              </a:r>
              <a:r>
                <a:rPr lang="en-US" dirty="0" smtClean="0"/>
                <a:t> </a:t>
              </a:r>
              <a:r>
                <a:rPr lang="en-US" dirty="0" err="1" smtClean="0"/>
                <a:t>tiene</a:t>
              </a:r>
              <a:r>
                <a:rPr lang="en-US" dirty="0" smtClean="0"/>
                <a:t> lo </a:t>
              </a:r>
              <a:r>
                <a:rPr lang="en-US" dirty="0" err="1" smtClean="0"/>
                <a:t>mismo</a:t>
              </a:r>
              <a:r>
                <a:rPr lang="en-US" dirty="0" smtClean="0"/>
                <a:t> </a:t>
              </a:r>
              <a:r>
                <a:rPr lang="en-US" dirty="0" err="1" smtClean="0"/>
                <a:t>numero</a:t>
              </a:r>
              <a:r>
                <a:rPr lang="en-US" dirty="0" smtClean="0"/>
                <a:t> de </a:t>
              </a:r>
              <a:r>
                <a:rPr lang="en-US" dirty="0" err="1" smtClean="0"/>
                <a:t>especies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0361" y="4572000"/>
              <a:ext cx="8618839" cy="917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/>
                <a:t>Abundancia se puede medir como número de individuos, la biomasa, la huella metabólica de cada </a:t>
              </a:r>
              <a:r>
                <a:rPr lang="es-ES" sz="2000" dirty="0" smtClean="0"/>
                <a:t>tipo</a:t>
              </a:r>
            </a:p>
            <a:p>
              <a:endParaRPr lang="es-ES" sz="20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0360" y="762000"/>
            <a:ext cx="8466439" cy="2465336"/>
            <a:chOff x="220360" y="762000"/>
            <a:chExt cx="8466439" cy="2465336"/>
          </a:xfrm>
        </p:grpSpPr>
        <p:grpSp>
          <p:nvGrpSpPr>
            <p:cNvPr id="3" name="Group 2"/>
            <p:cNvGrpSpPr/>
            <p:nvPr/>
          </p:nvGrpSpPr>
          <p:grpSpPr>
            <a:xfrm>
              <a:off x="220360" y="762000"/>
              <a:ext cx="8466439" cy="2465336"/>
              <a:chOff x="220360" y="762000"/>
              <a:chExt cx="8466439" cy="2465336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220360" y="762000"/>
                <a:ext cx="846643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/>
                  <a:t>Modelos de diversidad para todas las especies en una clase funcional, de las especies dentro de los gremios o </a:t>
                </a:r>
                <a:r>
                  <a:rPr lang="es-ES" b="1" dirty="0" smtClean="0"/>
                  <a:t>gremios </a:t>
                </a:r>
                <a:r>
                  <a:rPr lang="es-ES" b="1" dirty="0"/>
                  <a:t>dentro de la clase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12450" y="2057400"/>
                    <a:ext cx="2530180" cy="11699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pt-BR" i="1" smtClean="0"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𝑞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</m:sPre>
                          <m:r>
                            <a:rPr lang="pt-BR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1/</m:t>
                          </m:r>
                          <m:rad>
                            <m:ra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−1</m:t>
                              </m:r>
                            </m:deg>
                            <m:e>
                              <m:nary>
                                <m:naryPr>
                                  <m:chr m:val="∑"/>
                                  <m:ctrlPr>
                                    <a:rPr lang="pt-BR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pt-BR" i="1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𝑅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𝑞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450" y="2057400"/>
                    <a:ext cx="2530180" cy="1169936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TextBox 12"/>
            <p:cNvSpPr txBox="1"/>
            <p:nvPr/>
          </p:nvSpPr>
          <p:spPr>
            <a:xfrm>
              <a:off x="1371600" y="1535668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por</a:t>
              </a:r>
              <a:r>
                <a:rPr lang="en-US" dirty="0" smtClean="0"/>
                <a:t> q&lt;&gt;1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10200" y="152400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por</a:t>
              </a:r>
              <a:r>
                <a:rPr lang="en-US" dirty="0" smtClean="0"/>
                <a:t> q=1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876800" y="2228850"/>
                  <a:ext cx="2605713" cy="8712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pt-BR" i="1" smtClean="0">
                                <a:latin typeface="Cambria Math"/>
                              </a:rPr>
                            </m:ctrlPr>
                          </m:sPrePr>
                          <m:sub/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𝑞</m:t>
                            </m:r>
                          </m:sup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𝐷</m:t>
                            </m:r>
                          </m:e>
                        </m:sPre>
                        <m:r>
                          <a:rPr lang="pt-BR" i="1" smtClean="0">
                            <a:latin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exp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</m:e>
                        </m:func>
                        <m:nary>
                          <m:naryPr>
                            <m:chr m:val="∑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𝑅</m:t>
                            </m:r>
                          </m:sup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ln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⁡(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𝑝𝑖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2228850"/>
                  <a:ext cx="2605713" cy="87126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tangle 6"/>
          <p:cNvSpPr/>
          <p:nvPr/>
        </p:nvSpPr>
        <p:spPr>
          <a:xfrm>
            <a:off x="612450" y="3429000"/>
            <a:ext cx="7769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/>
              <a:t>donde </a:t>
            </a:r>
            <a:r>
              <a:rPr lang="en-US" sz="1600" i="1" dirty="0"/>
              <a:t>p</a:t>
            </a:r>
            <a:r>
              <a:rPr lang="en-US" sz="1600" i="1" baseline="-25000" dirty="0"/>
              <a:t>i</a:t>
            </a:r>
            <a:r>
              <a:rPr lang="es-ES" sz="1600" dirty="0" smtClean="0"/>
              <a:t> </a:t>
            </a:r>
            <a:r>
              <a:rPr lang="es-ES" sz="1600" dirty="0"/>
              <a:t>es la abundancia proporcional de especie </a:t>
            </a:r>
            <a:r>
              <a:rPr lang="es-ES" sz="1600" i="1" dirty="0"/>
              <a:t>i</a:t>
            </a:r>
            <a:r>
              <a:rPr lang="es-ES" sz="1600" dirty="0"/>
              <a:t> de las </a:t>
            </a:r>
            <a:r>
              <a:rPr lang="es-ES" sz="1600" i="1" dirty="0" smtClean="0"/>
              <a:t>R</a:t>
            </a:r>
            <a:r>
              <a:rPr lang="es-ES" sz="1600" dirty="0" smtClean="0"/>
              <a:t> especies </a:t>
            </a:r>
            <a:r>
              <a:rPr lang="es-ES" sz="1600" dirty="0"/>
              <a:t>R en la clase funcional, en un gremio, o de los totales de todo gremios</a:t>
            </a:r>
          </a:p>
        </p:txBody>
      </p:sp>
    </p:spTree>
    <p:extLst>
      <p:ext uri="{BB962C8B-B14F-4D97-AF65-F5344CB8AC3E}">
        <p14:creationId xmlns:p14="http://schemas.microsoft.com/office/powerpoint/2010/main" val="296422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 descr="adultrhabstoma40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432175"/>
            <a:ext cx="2568575" cy="3425825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0723" name="Picture 9" descr="large_todes_L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0"/>
            <a:ext cx="5173663" cy="34274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0724" name="Picture 11" descr="nematod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432175"/>
            <a:ext cx="5200650" cy="3425825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0725" name="Picture 13" descr="nematodes"/>
          <p:cNvPicPr>
            <a:picLocks noChangeAspect="1" noChangeArrowheads="1"/>
          </p:cNvPicPr>
          <p:nvPr/>
        </p:nvPicPr>
        <p:blipFill>
          <a:blip r:embed="rId5" cstate="print">
            <a:lum bright="16000"/>
          </a:blip>
          <a:srcRect/>
          <a:stretch>
            <a:fillRect/>
          </a:stretch>
        </p:blipFill>
        <p:spPr bwMode="auto">
          <a:xfrm>
            <a:off x="88900" y="0"/>
            <a:ext cx="3721100" cy="343058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1828800" y="2971800"/>
            <a:ext cx="4859022" cy="10156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hlink"/>
                </a:solidFill>
              </a:rPr>
              <a:t>Cual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err="1" smtClean="0">
                <a:solidFill>
                  <a:schemeClr val="hlink"/>
                </a:solidFill>
              </a:rPr>
              <a:t>es</a:t>
            </a:r>
            <a:r>
              <a:rPr lang="en-US" sz="2000" dirty="0" smtClean="0">
                <a:solidFill>
                  <a:schemeClr val="hlink"/>
                </a:solidFill>
              </a:rPr>
              <a:t> el </a:t>
            </a:r>
            <a:r>
              <a:rPr lang="en-US" sz="2000" dirty="0" err="1" smtClean="0">
                <a:solidFill>
                  <a:schemeClr val="hlink"/>
                </a:solidFill>
              </a:rPr>
              <a:t>tamaño</a:t>
            </a:r>
            <a:r>
              <a:rPr lang="en-US" sz="2000" dirty="0" smtClean="0">
                <a:solidFill>
                  <a:schemeClr val="hlink"/>
                </a:solidFill>
              </a:rPr>
              <a:t> del </a:t>
            </a:r>
            <a:r>
              <a:rPr lang="en-US" sz="2000" dirty="0" err="1" smtClean="0">
                <a:solidFill>
                  <a:schemeClr val="hlink"/>
                </a:solidFill>
              </a:rPr>
              <a:t>funcion</a:t>
            </a:r>
            <a:r>
              <a:rPr lang="en-US" sz="2000" dirty="0" smtClean="0">
                <a:solidFill>
                  <a:schemeClr val="hlink"/>
                </a:solidFill>
              </a:rPr>
              <a:t> o </a:t>
            </a:r>
            <a:r>
              <a:rPr lang="en-US" sz="2000" dirty="0" err="1" smtClean="0">
                <a:solidFill>
                  <a:schemeClr val="hlink"/>
                </a:solidFill>
              </a:rPr>
              <a:t>servicio</a:t>
            </a:r>
            <a:r>
              <a:rPr lang="en-US" sz="2000" dirty="0" smtClean="0">
                <a:solidFill>
                  <a:schemeClr val="hlink"/>
                </a:solidFill>
              </a:rPr>
              <a:t>?</a:t>
            </a:r>
            <a:endParaRPr lang="en-US" sz="2000" dirty="0">
              <a:solidFill>
                <a:schemeClr val="hlink"/>
              </a:solidFill>
            </a:endParaRPr>
          </a:p>
          <a:p>
            <a:r>
              <a:rPr lang="en-US" sz="2000" dirty="0" err="1" smtClean="0">
                <a:solidFill>
                  <a:schemeClr val="hlink"/>
                </a:solidFill>
              </a:rPr>
              <a:t>Cuanto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err="1" smtClean="0">
                <a:solidFill>
                  <a:schemeClr val="hlink"/>
                </a:solidFill>
              </a:rPr>
              <a:t>carbono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err="1" smtClean="0">
                <a:solidFill>
                  <a:schemeClr val="hlink"/>
                </a:solidFill>
              </a:rPr>
              <a:t>es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err="1" smtClean="0">
                <a:solidFill>
                  <a:schemeClr val="hlink"/>
                </a:solidFill>
              </a:rPr>
              <a:t>utilizado</a:t>
            </a:r>
            <a:r>
              <a:rPr lang="en-US" sz="2000" dirty="0" smtClean="0">
                <a:solidFill>
                  <a:schemeClr val="hlink"/>
                </a:solidFill>
              </a:rPr>
              <a:t>?</a:t>
            </a:r>
            <a:endParaRPr lang="en-US" sz="2000" dirty="0">
              <a:solidFill>
                <a:schemeClr val="hlink"/>
              </a:solidFill>
            </a:endParaRPr>
          </a:p>
          <a:p>
            <a:r>
              <a:rPr lang="en-US" sz="2000" dirty="0" err="1" smtClean="0">
                <a:solidFill>
                  <a:schemeClr val="hlink"/>
                </a:solidFill>
              </a:rPr>
              <a:t>Cuanta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err="1" smtClean="0">
                <a:solidFill>
                  <a:schemeClr val="hlink"/>
                </a:solidFill>
              </a:rPr>
              <a:t>energia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err="1" smtClean="0">
                <a:solidFill>
                  <a:schemeClr val="hlink"/>
                </a:solidFill>
              </a:rPr>
              <a:t>es</a:t>
            </a:r>
            <a:r>
              <a:rPr lang="en-US" sz="2000" dirty="0" smtClean="0">
                <a:solidFill>
                  <a:schemeClr val="hlink"/>
                </a:solidFill>
              </a:rPr>
              <a:t> </a:t>
            </a:r>
            <a:r>
              <a:rPr lang="en-US" sz="2000" dirty="0" err="1" smtClean="0">
                <a:solidFill>
                  <a:schemeClr val="hlink"/>
                </a:solidFill>
              </a:rPr>
              <a:t>utilizada</a:t>
            </a:r>
            <a:r>
              <a:rPr lang="en-US" sz="2000" dirty="0" smtClean="0">
                <a:solidFill>
                  <a:schemeClr val="hlink"/>
                </a:solidFill>
              </a:rPr>
              <a:t>?</a:t>
            </a:r>
            <a:endParaRPr lang="en-US" sz="2000" dirty="0">
              <a:solidFill>
                <a:schemeClr val="hlink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" y="5445125"/>
            <a:ext cx="8983550" cy="1015663"/>
          </a:xfrm>
          <a:prstGeom prst="rect">
            <a:avLst/>
          </a:prstGeom>
          <a:solidFill>
            <a:srgbClr val="FFFF99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FF0000"/>
                </a:solidFill>
              </a:rPr>
              <a:t>Los </a:t>
            </a:r>
            <a:r>
              <a:rPr lang="en-US" sz="2000" b="1" dirty="0">
                <a:solidFill>
                  <a:srgbClr val="FF0000"/>
                </a:solidFill>
              </a:rPr>
              <a:t>indices </a:t>
            </a:r>
            <a:r>
              <a:rPr lang="en-US" sz="2000" b="1" dirty="0" smtClean="0">
                <a:solidFill>
                  <a:srgbClr val="FF0000"/>
                </a:solidFill>
              </a:rPr>
              <a:t>son </a:t>
            </a:r>
            <a:r>
              <a:rPr lang="en-US" sz="2000" b="1" dirty="0" err="1" smtClean="0">
                <a:solidFill>
                  <a:srgbClr val="FF0000"/>
                </a:solidFill>
              </a:rPr>
              <a:t>útil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pero</a:t>
            </a:r>
            <a:r>
              <a:rPr lang="en-US" sz="2000" b="1" dirty="0" smtClean="0">
                <a:solidFill>
                  <a:srgbClr val="FF0000"/>
                </a:solidFill>
              </a:rPr>
              <a:t>…..…</a:t>
            </a:r>
            <a:endParaRPr lang="en-US" sz="2000" b="1" dirty="0">
              <a:solidFill>
                <a:srgbClr val="FF0000"/>
              </a:solidFill>
            </a:endParaRPr>
          </a:p>
          <a:p>
            <a:pPr eaLnBrk="0" hangingPunct="0"/>
            <a:r>
              <a:rPr lang="en-US" sz="2000" b="1" dirty="0" err="1" smtClean="0">
                <a:solidFill>
                  <a:srgbClr val="FF0000"/>
                </a:solidFill>
              </a:rPr>
              <a:t>Ellos</a:t>
            </a:r>
            <a:r>
              <a:rPr lang="en-US" sz="2000" b="1" dirty="0" smtClean="0">
                <a:solidFill>
                  <a:srgbClr val="FF0000"/>
                </a:solidFill>
              </a:rPr>
              <a:t> no </a:t>
            </a:r>
            <a:r>
              <a:rPr lang="en-US" sz="2000" b="1" dirty="0" err="1" smtClean="0">
                <a:solidFill>
                  <a:srgbClr val="FF0000"/>
                </a:solidFill>
              </a:rPr>
              <a:t>indican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biomasa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actividad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metabolico</a:t>
            </a:r>
            <a:r>
              <a:rPr lang="en-US" sz="2000" b="1" dirty="0" smtClean="0">
                <a:solidFill>
                  <a:srgbClr val="FF0000"/>
                </a:solidFill>
              </a:rPr>
              <a:t> o </a:t>
            </a:r>
            <a:r>
              <a:rPr lang="en-US" sz="2000" b="1" dirty="0" err="1" smtClean="0">
                <a:solidFill>
                  <a:srgbClr val="FF0000"/>
                </a:solidFill>
              </a:rPr>
              <a:t>magnitud</a:t>
            </a:r>
            <a:r>
              <a:rPr lang="en-US" sz="2000" b="1" dirty="0" smtClean="0">
                <a:solidFill>
                  <a:srgbClr val="FF0000"/>
                </a:solidFill>
              </a:rPr>
              <a:t> de </a:t>
            </a:r>
          </a:p>
          <a:p>
            <a:pPr eaLnBrk="0" hangingPunct="0"/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funciones</a:t>
            </a:r>
            <a:r>
              <a:rPr lang="en-US" sz="2000" b="1" dirty="0" smtClean="0">
                <a:solidFill>
                  <a:srgbClr val="FF0000"/>
                </a:solidFill>
              </a:rPr>
              <a:t> o </a:t>
            </a:r>
            <a:r>
              <a:rPr lang="en-US" sz="2000" b="1" dirty="0" err="1" smtClean="0">
                <a:solidFill>
                  <a:srgbClr val="FF0000"/>
                </a:solidFill>
              </a:rPr>
              <a:t>servicios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– </a:t>
            </a:r>
            <a:r>
              <a:rPr lang="en-US" sz="2000" b="1" dirty="0" err="1" smtClean="0">
                <a:solidFill>
                  <a:srgbClr val="FF0000"/>
                </a:solidFill>
              </a:rPr>
              <a:t>entonces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desarrollamos</a:t>
            </a:r>
            <a:r>
              <a:rPr lang="en-US" sz="2000" b="1" dirty="0" smtClean="0">
                <a:solidFill>
                  <a:srgbClr val="FF0000"/>
                </a:solidFill>
              </a:rPr>
              <a:t> la </a:t>
            </a:r>
            <a:r>
              <a:rPr lang="en-US" sz="2000" b="1" u="sng" dirty="0" err="1" smtClean="0">
                <a:solidFill>
                  <a:srgbClr val="FF0000"/>
                </a:solidFill>
              </a:rPr>
              <a:t>Huella</a:t>
            </a:r>
            <a:r>
              <a:rPr lang="en-US" sz="2000" b="1" u="sng" dirty="0" smtClean="0">
                <a:solidFill>
                  <a:srgbClr val="FF0000"/>
                </a:solidFill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</a:rPr>
              <a:t>Metabolica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9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4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744154"/>
              </p:ext>
            </p:extLst>
          </p:nvPr>
        </p:nvGraphicFramePr>
        <p:xfrm>
          <a:off x="152400" y="1075723"/>
          <a:ext cx="8839199" cy="1801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</a:tblGrid>
              <a:tr h="45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976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>
                          <a:effectLst/>
                          <a:latin typeface="+mn-lt"/>
                        </a:rPr>
                        <a:t>Cruz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Mesor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Panag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Rhab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A’boid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Acrob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Ceph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Monh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Plect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Wilso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Aphel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Aphoi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Dityl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Filen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Achro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Dipht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Alaim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Tylol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Total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976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b1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b1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b1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b1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B2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b4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75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22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82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55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rgbClr val="92D05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120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18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15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accent3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22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accent3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accent3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accent3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5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5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5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5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464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9947" y="641121"/>
            <a:ext cx="277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Abundancia</a:t>
            </a:r>
            <a:r>
              <a:rPr lang="en-US" b="1" dirty="0" smtClean="0"/>
              <a:t> of </a:t>
            </a:r>
            <a:r>
              <a:rPr lang="en-US" b="1" dirty="0" err="1" smtClean="0"/>
              <a:t>individuales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3886200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Diversidad</a:t>
            </a:r>
            <a:r>
              <a:rPr lang="en-US" b="1" dirty="0" smtClean="0"/>
              <a:t> de </a:t>
            </a:r>
            <a:r>
              <a:rPr lang="en-US" b="1" dirty="0" err="1" smtClean="0"/>
              <a:t>Especies</a:t>
            </a:r>
            <a:r>
              <a:rPr lang="en-US" b="1" dirty="0" smtClean="0"/>
              <a:t> Total  = 6.8</a:t>
            </a:r>
            <a:r>
              <a:rPr lang="en-US" dirty="0" smtClean="0"/>
              <a:t>	(</a:t>
            </a:r>
            <a:r>
              <a:rPr lang="es-ES" dirty="0"/>
              <a:t>número efectivo de </a:t>
            </a:r>
            <a:r>
              <a:rPr lang="es-ES" dirty="0" smtClean="0"/>
              <a:t>especies)</a:t>
            </a:r>
            <a:endParaRPr lang="es-ES" dirty="0"/>
          </a:p>
          <a:p>
            <a:endParaRPr lang="en-US" dirty="0"/>
          </a:p>
          <a:p>
            <a:r>
              <a:rPr lang="en-US" b="1" dirty="0" err="1"/>
              <a:t>Diversidad</a:t>
            </a:r>
            <a:r>
              <a:rPr lang="en-US" b="1" dirty="0"/>
              <a:t> de </a:t>
            </a:r>
            <a:r>
              <a:rPr lang="en-US" b="1" dirty="0" err="1"/>
              <a:t>Especies</a:t>
            </a:r>
            <a:r>
              <a:rPr lang="en-US" b="1" dirty="0"/>
              <a:t> </a:t>
            </a:r>
            <a:r>
              <a:rPr lang="en-US" b="1" dirty="0" err="1" smtClean="0"/>
              <a:t>dentro</a:t>
            </a:r>
            <a:r>
              <a:rPr lang="en-US" b="1" dirty="0" smtClean="0"/>
              <a:t> </a:t>
            </a:r>
            <a:r>
              <a:rPr lang="en-US" b="1" dirty="0" err="1" smtClean="0"/>
              <a:t>Gremios</a:t>
            </a:r>
            <a:r>
              <a:rPr lang="en-US" b="1" dirty="0" smtClean="0"/>
              <a:t> </a:t>
            </a:r>
            <a:r>
              <a:rPr lang="en-US" b="1" dirty="0"/>
              <a:t>= </a:t>
            </a:r>
            <a:r>
              <a:rPr lang="en-US" b="1" dirty="0" smtClean="0"/>
              <a:t>2.7</a:t>
            </a:r>
          </a:p>
          <a:p>
            <a:endParaRPr lang="en-US" dirty="0"/>
          </a:p>
          <a:p>
            <a:r>
              <a:rPr lang="en-US" b="1" dirty="0" err="1" smtClean="0"/>
              <a:t>Diversidad</a:t>
            </a:r>
            <a:r>
              <a:rPr lang="en-US" b="1" dirty="0" smtClean="0"/>
              <a:t> de </a:t>
            </a:r>
            <a:r>
              <a:rPr lang="en-US" b="1" dirty="0" err="1" smtClean="0"/>
              <a:t>Gremios</a:t>
            </a:r>
            <a:r>
              <a:rPr lang="en-US" b="1" dirty="0" smtClean="0"/>
              <a:t> = 2.5  </a:t>
            </a:r>
            <a:r>
              <a:rPr lang="en-US" dirty="0" smtClean="0"/>
              <a:t>	</a:t>
            </a:r>
            <a:r>
              <a:rPr lang="en-US" dirty="0"/>
              <a:t>(</a:t>
            </a:r>
            <a:r>
              <a:rPr lang="es-ES" dirty="0"/>
              <a:t>número efectivo de </a:t>
            </a:r>
            <a:r>
              <a:rPr lang="es-ES" dirty="0" smtClean="0"/>
              <a:t>gremios)</a:t>
            </a:r>
            <a:endParaRPr lang="es-E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27479"/>
            <a:ext cx="7652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Una</a:t>
            </a:r>
            <a:r>
              <a:rPr lang="en-US" b="1" dirty="0" smtClean="0"/>
              <a:t> </a:t>
            </a:r>
            <a:r>
              <a:rPr lang="en-US" b="1" dirty="0" err="1" smtClean="0"/>
              <a:t>Clase</a:t>
            </a:r>
            <a:r>
              <a:rPr lang="en-US" b="1" dirty="0" smtClean="0"/>
              <a:t> </a:t>
            </a:r>
            <a:r>
              <a:rPr lang="en-US" b="1" dirty="0" err="1" smtClean="0"/>
              <a:t>Funcional</a:t>
            </a:r>
            <a:r>
              <a:rPr lang="en-US" b="1" dirty="0" smtClean="0"/>
              <a:t>:   </a:t>
            </a:r>
            <a:r>
              <a:rPr lang="en-US" b="1" dirty="0" err="1" smtClean="0"/>
              <a:t>Gremios</a:t>
            </a:r>
            <a:r>
              <a:rPr lang="en-US" b="1" dirty="0" smtClean="0"/>
              <a:t> de </a:t>
            </a:r>
            <a:r>
              <a:rPr lang="en-US" b="1" dirty="0" err="1" smtClean="0"/>
              <a:t>Nematodos</a:t>
            </a:r>
            <a:r>
              <a:rPr lang="en-US" b="1" dirty="0" smtClean="0"/>
              <a:t> en Canales de </a:t>
            </a:r>
            <a:r>
              <a:rPr lang="es-ES" b="1" dirty="0" smtClean="0"/>
              <a:t>Descomposición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31095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285212"/>
              </p:ext>
            </p:extLst>
          </p:nvPr>
        </p:nvGraphicFramePr>
        <p:xfrm>
          <a:off x="228601" y="1075723"/>
          <a:ext cx="8839199" cy="2349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  <a:gridCol w="465221"/>
              </a:tblGrid>
              <a:tr h="45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976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>
                          <a:effectLst/>
                          <a:latin typeface="+mn-lt"/>
                        </a:rPr>
                        <a:t>Cruz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Mesor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Panag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Rhab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A’boid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Acrob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Ceph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Monh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Plect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Wilso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Aphel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Aphoi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Dityl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Filen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Achro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Dipht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Alaim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i="1" u="none" strike="noStrike" dirty="0" err="1">
                          <a:effectLst/>
                          <a:latin typeface="+mn-lt"/>
                        </a:rPr>
                        <a:t>Tylol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Total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976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b1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b1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b1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b1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b4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75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22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82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55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120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18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429" marR="6429" marT="642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15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22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464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accent3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accent3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accent3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accent3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5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5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5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pattFill prst="ltDnDiag">
                      <a:fgClr>
                        <a:schemeClr val="bg2">
                          <a:lumMod val="5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1330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9" marR="6429" marT="6429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641121"/>
            <a:ext cx="277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Abundancia</a:t>
            </a:r>
            <a:r>
              <a:rPr lang="en-US" b="1" dirty="0" smtClean="0"/>
              <a:t> </a:t>
            </a:r>
            <a:r>
              <a:rPr lang="en-US" b="1" dirty="0" err="1" smtClean="0"/>
              <a:t>como</a:t>
            </a:r>
            <a:r>
              <a:rPr lang="en-US" b="1" dirty="0" smtClean="0"/>
              <a:t> </a:t>
            </a:r>
            <a:r>
              <a:rPr lang="en-US" b="1" dirty="0" err="1" smtClean="0"/>
              <a:t>Biomasa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4313872"/>
            <a:ext cx="78919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Diversidad</a:t>
            </a:r>
            <a:r>
              <a:rPr lang="en-US" b="1" dirty="0"/>
              <a:t> de </a:t>
            </a:r>
            <a:r>
              <a:rPr lang="en-US" b="1" dirty="0" err="1"/>
              <a:t>Especies</a:t>
            </a:r>
            <a:r>
              <a:rPr lang="en-US" b="1" dirty="0"/>
              <a:t> Total = </a:t>
            </a:r>
            <a:r>
              <a:rPr lang="en-US" b="1" dirty="0" smtClean="0"/>
              <a:t>2.3	</a:t>
            </a:r>
            <a:r>
              <a:rPr lang="en-US" dirty="0" smtClean="0"/>
              <a:t>(</a:t>
            </a:r>
            <a:r>
              <a:rPr lang="es-ES" dirty="0"/>
              <a:t>número efectivo de especies)</a:t>
            </a:r>
          </a:p>
          <a:p>
            <a:endParaRPr lang="en-US" dirty="0"/>
          </a:p>
          <a:p>
            <a:r>
              <a:rPr lang="en-US" b="1" dirty="0" err="1"/>
              <a:t>Diversidad</a:t>
            </a:r>
            <a:r>
              <a:rPr lang="en-US" b="1" dirty="0"/>
              <a:t> de </a:t>
            </a:r>
            <a:r>
              <a:rPr lang="en-US" b="1" dirty="0" err="1"/>
              <a:t>Especies</a:t>
            </a:r>
            <a:r>
              <a:rPr lang="en-US" b="1" dirty="0"/>
              <a:t> </a:t>
            </a:r>
            <a:r>
              <a:rPr lang="en-US" b="1" dirty="0" err="1"/>
              <a:t>dentro</a:t>
            </a:r>
            <a:r>
              <a:rPr lang="en-US" b="1" dirty="0"/>
              <a:t> </a:t>
            </a:r>
            <a:r>
              <a:rPr lang="en-US" b="1" dirty="0" err="1"/>
              <a:t>Gremios</a:t>
            </a:r>
            <a:r>
              <a:rPr lang="en-US" b="1" dirty="0"/>
              <a:t> = </a:t>
            </a:r>
            <a:r>
              <a:rPr lang="en-US" b="1" dirty="0" smtClean="0"/>
              <a:t>2.1</a:t>
            </a:r>
          </a:p>
          <a:p>
            <a:endParaRPr lang="en-US" dirty="0"/>
          </a:p>
          <a:p>
            <a:r>
              <a:rPr lang="en-US" b="1" dirty="0" err="1"/>
              <a:t>Diversidad</a:t>
            </a:r>
            <a:r>
              <a:rPr lang="en-US" b="1" dirty="0"/>
              <a:t> de </a:t>
            </a:r>
            <a:r>
              <a:rPr lang="en-US" b="1" dirty="0" err="1"/>
              <a:t>Gremios</a:t>
            </a:r>
            <a:r>
              <a:rPr lang="en-US" b="1" dirty="0"/>
              <a:t> = </a:t>
            </a:r>
            <a:r>
              <a:rPr lang="en-US" b="1" dirty="0" smtClean="0"/>
              <a:t>1.1  </a:t>
            </a:r>
            <a:r>
              <a:rPr lang="en-US" dirty="0" smtClean="0"/>
              <a:t>		</a:t>
            </a:r>
            <a:r>
              <a:rPr lang="en-US" dirty="0"/>
              <a:t>(</a:t>
            </a:r>
            <a:r>
              <a:rPr lang="es-ES" dirty="0"/>
              <a:t>número efectivo de gremios)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27479"/>
            <a:ext cx="755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Clase</a:t>
            </a:r>
            <a:r>
              <a:rPr lang="en-US" b="1" dirty="0"/>
              <a:t> </a:t>
            </a:r>
            <a:r>
              <a:rPr lang="en-US" b="1" dirty="0" err="1"/>
              <a:t>Funcional</a:t>
            </a:r>
            <a:r>
              <a:rPr lang="en-US" b="1" dirty="0"/>
              <a:t>:   </a:t>
            </a:r>
            <a:r>
              <a:rPr lang="en-US" b="1" dirty="0" err="1"/>
              <a:t>Gremios</a:t>
            </a:r>
            <a:r>
              <a:rPr lang="en-US" b="1" dirty="0"/>
              <a:t> de </a:t>
            </a:r>
            <a:r>
              <a:rPr lang="en-US" b="1" dirty="0" err="1"/>
              <a:t>Nematodos</a:t>
            </a:r>
            <a:r>
              <a:rPr lang="en-US" b="1" dirty="0"/>
              <a:t> en Canales de </a:t>
            </a:r>
            <a:r>
              <a:rPr lang="es-ES" b="1" dirty="0"/>
              <a:t>Descomposición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9050" y="2438400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9050" y="299085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07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89856" y="2222957"/>
            <a:ext cx="0" cy="3267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89856" y="5496580"/>
            <a:ext cx="3886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370856" y="3137357"/>
            <a:ext cx="2606649" cy="19812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47056" y="5118557"/>
            <a:ext cx="3124200" cy="0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370856" y="2756357"/>
            <a:ext cx="0" cy="228600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72319" y="5648980"/>
            <a:ext cx="2321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Numero</a:t>
            </a:r>
            <a:r>
              <a:rPr lang="en-US" sz="1400" dirty="0" smtClean="0"/>
              <a:t> de </a:t>
            </a:r>
            <a:r>
              <a:rPr lang="en-US" sz="1400" dirty="0" err="1" smtClean="0"/>
              <a:t>gremios</a:t>
            </a:r>
            <a:r>
              <a:rPr lang="en-US" sz="1400" dirty="0" smtClean="0"/>
              <a:t> </a:t>
            </a:r>
            <a:r>
              <a:rPr lang="en-US" sz="1400" dirty="0" err="1" smtClean="0"/>
              <a:t>efectivos</a:t>
            </a:r>
            <a:endParaRPr lang="en-US" sz="1400" dirty="0" smtClean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536838" y="3726824"/>
            <a:ext cx="2358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Numero</a:t>
            </a:r>
            <a:r>
              <a:rPr lang="en-US" sz="1400" dirty="0" smtClean="0"/>
              <a:t> de </a:t>
            </a:r>
            <a:r>
              <a:rPr lang="en-US" sz="1400" dirty="0" err="1" smtClean="0"/>
              <a:t>especies</a:t>
            </a:r>
            <a:r>
              <a:rPr lang="en-US" sz="1400" dirty="0" smtClean="0"/>
              <a:t> </a:t>
            </a:r>
            <a:r>
              <a:rPr lang="en-US" sz="1400" dirty="0" err="1" smtClean="0"/>
              <a:t>efectivo</a:t>
            </a:r>
            <a:r>
              <a:rPr lang="en-US" sz="1400" dirty="0" err="1"/>
              <a:t>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390714" y="2299157"/>
            <a:ext cx="10336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Explotación</a:t>
            </a:r>
          </a:p>
          <a:p>
            <a:r>
              <a:rPr lang="es-ES" sz="1400" dirty="0" smtClean="0"/>
              <a:t>de los</a:t>
            </a:r>
          </a:p>
          <a:p>
            <a:r>
              <a:rPr lang="es-ES" sz="1400" dirty="0" err="1" smtClean="0"/>
              <a:t>micrositios</a:t>
            </a:r>
            <a:endParaRPr lang="es-E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856058" y="2567226"/>
            <a:ext cx="1198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Sostenibilidad</a:t>
            </a:r>
          </a:p>
          <a:p>
            <a:r>
              <a:rPr lang="es-ES" sz="1400" dirty="0" smtClean="0"/>
              <a:t>de </a:t>
            </a:r>
            <a:r>
              <a:rPr lang="es-ES" sz="1400" dirty="0"/>
              <a:t>la función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86744" y="4261541"/>
            <a:ext cx="8274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Sucesión</a:t>
            </a:r>
          </a:p>
          <a:p>
            <a:r>
              <a:rPr lang="es-ES" sz="1400" dirty="0" smtClean="0"/>
              <a:t>de la</a:t>
            </a:r>
          </a:p>
          <a:p>
            <a:r>
              <a:rPr lang="es-ES" sz="1400" dirty="0" smtClean="0"/>
              <a:t>función</a:t>
            </a:r>
            <a:endParaRPr lang="es-E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" y="762000"/>
            <a:ext cx="8263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 smtClean="0"/>
              <a:t>La </a:t>
            </a:r>
            <a:r>
              <a:rPr lang="es-ES" dirty="0"/>
              <a:t>complementariedad de las funciones del ecosistema se relaciona con la 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smtClean="0"/>
              <a:t>diversidad </a:t>
            </a:r>
            <a:r>
              <a:rPr lang="es-ES" dirty="0"/>
              <a:t>de especies </a:t>
            </a:r>
            <a:r>
              <a:rPr lang="es-ES" dirty="0" smtClean="0"/>
              <a:t>de </a:t>
            </a:r>
            <a:r>
              <a:rPr lang="es-ES" dirty="0"/>
              <a:t>la clase funcional</a:t>
            </a:r>
          </a:p>
          <a:p>
            <a:pPr marL="342900" indent="-342900">
              <a:buAutoNum type="arabicPeriod" startAt="2"/>
            </a:pPr>
            <a:r>
              <a:rPr lang="es-ES" dirty="0" smtClean="0"/>
              <a:t>Huellas </a:t>
            </a:r>
            <a:r>
              <a:rPr lang="es-ES" dirty="0"/>
              <a:t>metabólicos </a:t>
            </a:r>
            <a:r>
              <a:rPr lang="es-ES" dirty="0" smtClean="0"/>
              <a:t> o biomasa son </a:t>
            </a:r>
            <a:r>
              <a:rPr lang="es-ES" dirty="0"/>
              <a:t>las medidas más funcionales de la 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smtClean="0"/>
              <a:t>diversidad de </a:t>
            </a:r>
            <a:r>
              <a:rPr lang="es-ES" dirty="0"/>
              <a:t>especies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" y="228600"/>
            <a:ext cx="1458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hipótesis </a:t>
            </a:r>
            <a:r>
              <a:rPr lang="en-US" sz="2400" b="1" dirty="0" smtClean="0"/>
              <a:t>:</a:t>
            </a:r>
            <a:endParaRPr lang="en-US" sz="2400" b="1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105400" y="3596640"/>
            <a:ext cx="3903964" cy="3108960"/>
            <a:chOff x="418533" y="53345"/>
            <a:chExt cx="8496867" cy="6725633"/>
          </a:xfrm>
        </p:grpSpPr>
        <p:pic>
          <p:nvPicPr>
            <p:cNvPr id="17" name="Picture 8" descr="http://www.colorcube.com/puzzle/cub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8533" y="53345"/>
              <a:ext cx="2888080" cy="2926080"/>
            </a:xfrm>
            <a:prstGeom prst="rect">
              <a:avLst/>
            </a:prstGeom>
            <a:noFill/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845"/>
            <a:stretch/>
          </p:blipFill>
          <p:spPr bwMode="auto">
            <a:xfrm>
              <a:off x="4133735" y="282324"/>
              <a:ext cx="4781665" cy="20545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845"/>
            <a:stretch/>
          </p:blipFill>
          <p:spPr bwMode="auto">
            <a:xfrm>
              <a:off x="4133735" y="2514600"/>
              <a:ext cx="4781665" cy="20545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845"/>
            <a:stretch/>
          </p:blipFill>
          <p:spPr bwMode="auto">
            <a:xfrm>
              <a:off x="4133735" y="4724400"/>
              <a:ext cx="4781665" cy="20545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2094358" y="180402"/>
              <a:ext cx="320040" cy="320040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>
              <a:stCxn id="24" idx="6"/>
            </p:cNvCxnSpPr>
            <p:nvPr/>
          </p:nvCxnSpPr>
          <p:spPr>
            <a:xfrm>
              <a:off x="2414398" y="340422"/>
              <a:ext cx="2090546" cy="516066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182402" y="856488"/>
              <a:ext cx="320040" cy="320040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435632" y="1058340"/>
              <a:ext cx="2986795" cy="1846404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2119062" y="2391232"/>
              <a:ext cx="320040" cy="320040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2365876" y="2695654"/>
              <a:ext cx="2434724" cy="2487672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8297481" y="305939"/>
              <a:ext cx="572878" cy="565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00465" y="2523744"/>
              <a:ext cx="572878" cy="565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</a:t>
              </a:r>
              <a:endParaRPr lang="en-US" sz="11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300463" y="4736068"/>
              <a:ext cx="572878" cy="565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81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4"/>
          <p:cNvSpPr>
            <a:spLocks noChangeArrowheads="1"/>
          </p:cNvSpPr>
          <p:nvPr/>
        </p:nvSpPr>
        <p:spPr bwMode="auto">
          <a:xfrm rot="5400000">
            <a:off x="2857500" y="571500"/>
            <a:ext cx="609600" cy="2819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16 w 21600"/>
              <a:gd name="T13" fmla="*/ 3516 h 21600"/>
              <a:gd name="T14" fmla="*/ 18084 w 21600"/>
              <a:gd name="T15" fmla="*/ 180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431" y="21600"/>
                </a:lnTo>
                <a:lnTo>
                  <a:pt x="1816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AutoShape 5"/>
          <p:cNvSpPr>
            <a:spLocks noChangeArrowheads="1"/>
          </p:cNvSpPr>
          <p:nvPr/>
        </p:nvSpPr>
        <p:spPr bwMode="auto">
          <a:xfrm rot="16200000" flipH="1">
            <a:off x="5753100" y="571500"/>
            <a:ext cx="609600" cy="2819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16 w 21600"/>
              <a:gd name="T13" fmla="*/ 3516 h 21600"/>
              <a:gd name="T14" fmla="*/ 18084 w 21600"/>
              <a:gd name="T15" fmla="*/ 180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431" y="21600"/>
                </a:lnTo>
                <a:lnTo>
                  <a:pt x="1816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AutoShape 6"/>
          <p:cNvSpPr>
            <a:spLocks noChangeArrowheads="1"/>
          </p:cNvSpPr>
          <p:nvPr/>
        </p:nvSpPr>
        <p:spPr bwMode="auto">
          <a:xfrm rot="5400000">
            <a:off x="8001000" y="1333500"/>
            <a:ext cx="381000" cy="1295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AutoShape 8"/>
          <p:cNvSpPr>
            <a:spLocks noChangeArrowheads="1"/>
          </p:cNvSpPr>
          <p:nvPr/>
        </p:nvSpPr>
        <p:spPr bwMode="auto">
          <a:xfrm rot="5400000">
            <a:off x="762000" y="1257300"/>
            <a:ext cx="381000" cy="1447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16 w 21600"/>
              <a:gd name="T13" fmla="*/ 3516 h 21600"/>
              <a:gd name="T14" fmla="*/ 18084 w 21600"/>
              <a:gd name="T15" fmla="*/ 180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431" y="21600"/>
                </a:lnTo>
                <a:lnTo>
                  <a:pt x="1816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9"/>
          <p:cNvSpPr>
            <a:spLocks noChangeShapeType="1"/>
          </p:cNvSpPr>
          <p:nvPr/>
        </p:nvSpPr>
        <p:spPr bwMode="auto">
          <a:xfrm>
            <a:off x="152400" y="1981200"/>
            <a:ext cx="8763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450850" y="2552700"/>
            <a:ext cx="344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</a:t>
            </a:r>
            <a:r>
              <a:rPr lang="en-US" baseline="-25000"/>
              <a:t>1</a:t>
            </a:r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1898650" y="2552700"/>
            <a:ext cx="344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</a:t>
            </a:r>
            <a:r>
              <a:rPr lang="en-US" baseline="-25000"/>
              <a:t>2</a:t>
            </a: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5099050" y="2552700"/>
            <a:ext cx="344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</a:t>
            </a:r>
            <a:r>
              <a:rPr lang="en-US" baseline="-25000"/>
              <a:t>3</a:t>
            </a:r>
          </a:p>
        </p:txBody>
      </p:sp>
      <p:sp>
        <p:nvSpPr>
          <p:cNvPr id="18442" name="Text Box 13"/>
          <p:cNvSpPr txBox="1">
            <a:spLocks noChangeArrowheads="1"/>
          </p:cNvSpPr>
          <p:nvPr/>
        </p:nvSpPr>
        <p:spPr bwMode="auto">
          <a:xfrm>
            <a:off x="7994650" y="2552700"/>
            <a:ext cx="344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</a:t>
            </a:r>
            <a:r>
              <a:rPr lang="en-US" baseline="-25000"/>
              <a:t>4</a:t>
            </a:r>
          </a:p>
        </p:txBody>
      </p:sp>
      <p:sp>
        <p:nvSpPr>
          <p:cNvPr id="18443" name="Line 14"/>
          <p:cNvSpPr>
            <a:spLocks noChangeShapeType="1"/>
          </p:cNvSpPr>
          <p:nvPr/>
        </p:nvSpPr>
        <p:spPr bwMode="auto">
          <a:xfrm flipH="1" flipV="1">
            <a:off x="228600" y="20574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4" name="Line 15"/>
          <p:cNvSpPr>
            <a:spLocks noChangeShapeType="1"/>
          </p:cNvSpPr>
          <p:nvPr/>
        </p:nvSpPr>
        <p:spPr bwMode="auto">
          <a:xfrm flipH="1" flipV="1">
            <a:off x="1752600" y="20574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5" name="Line 16"/>
          <p:cNvSpPr>
            <a:spLocks noChangeShapeType="1"/>
          </p:cNvSpPr>
          <p:nvPr/>
        </p:nvSpPr>
        <p:spPr bwMode="auto">
          <a:xfrm flipH="1" flipV="1">
            <a:off x="4648200" y="21336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6" name="Line 17"/>
          <p:cNvSpPr>
            <a:spLocks noChangeShapeType="1"/>
          </p:cNvSpPr>
          <p:nvPr/>
        </p:nvSpPr>
        <p:spPr bwMode="auto">
          <a:xfrm flipH="1" flipV="1">
            <a:off x="7543800" y="2057400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7" name="Text Box 18"/>
          <p:cNvSpPr txBox="1">
            <a:spLocks noChangeArrowheads="1"/>
          </p:cNvSpPr>
          <p:nvPr/>
        </p:nvSpPr>
        <p:spPr bwMode="auto">
          <a:xfrm>
            <a:off x="762000" y="1066800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</a:t>
            </a:r>
            <a:r>
              <a:rPr lang="en-US" baseline="-25000"/>
              <a:t>1</a:t>
            </a:r>
          </a:p>
        </p:txBody>
      </p:sp>
      <p:sp>
        <p:nvSpPr>
          <p:cNvPr id="18448" name="Text Box 19"/>
          <p:cNvSpPr txBox="1">
            <a:spLocks noChangeArrowheads="1"/>
          </p:cNvSpPr>
          <p:nvPr/>
        </p:nvSpPr>
        <p:spPr bwMode="auto">
          <a:xfrm>
            <a:off x="2971800" y="1066800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L</a:t>
            </a:r>
            <a:r>
              <a:rPr lang="en-US" baseline="-25000" dirty="0"/>
              <a:t>2</a:t>
            </a:r>
          </a:p>
        </p:txBody>
      </p:sp>
      <p:sp>
        <p:nvSpPr>
          <p:cNvPr id="18449" name="Text Box 20"/>
          <p:cNvSpPr txBox="1">
            <a:spLocks noChangeArrowheads="1"/>
          </p:cNvSpPr>
          <p:nvPr/>
        </p:nvSpPr>
        <p:spPr bwMode="auto">
          <a:xfrm>
            <a:off x="5791200" y="1066800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</a:t>
            </a:r>
            <a:r>
              <a:rPr lang="en-US" baseline="-25000"/>
              <a:t>3</a:t>
            </a:r>
          </a:p>
        </p:txBody>
      </p:sp>
      <p:sp>
        <p:nvSpPr>
          <p:cNvPr id="18450" name="Text Box 21"/>
          <p:cNvSpPr txBox="1">
            <a:spLocks noChangeArrowheads="1"/>
          </p:cNvSpPr>
          <p:nvPr/>
        </p:nvSpPr>
        <p:spPr bwMode="auto">
          <a:xfrm>
            <a:off x="7943850" y="1066800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</a:t>
            </a:r>
            <a:r>
              <a:rPr lang="en-US" baseline="-25000"/>
              <a:t>4</a:t>
            </a:r>
          </a:p>
        </p:txBody>
      </p:sp>
      <p:sp>
        <p:nvSpPr>
          <p:cNvPr id="18451" name="AutoShape 22"/>
          <p:cNvSpPr>
            <a:spLocks/>
          </p:cNvSpPr>
          <p:nvPr/>
        </p:nvSpPr>
        <p:spPr bwMode="auto">
          <a:xfrm rot="-5400000">
            <a:off x="876300" y="838200"/>
            <a:ext cx="152400" cy="1447800"/>
          </a:xfrm>
          <a:prstGeom prst="rightBrace">
            <a:avLst>
              <a:gd name="adj1" fmla="val 79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2" name="AutoShape 23"/>
          <p:cNvSpPr>
            <a:spLocks/>
          </p:cNvSpPr>
          <p:nvPr/>
        </p:nvSpPr>
        <p:spPr bwMode="auto">
          <a:xfrm rot="-5400000">
            <a:off x="3124200" y="190500"/>
            <a:ext cx="152400" cy="27432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3" name="AutoShape 24"/>
          <p:cNvSpPr>
            <a:spLocks/>
          </p:cNvSpPr>
          <p:nvPr/>
        </p:nvSpPr>
        <p:spPr bwMode="auto">
          <a:xfrm rot="-5400000">
            <a:off x="5981700" y="152400"/>
            <a:ext cx="152400" cy="2819400"/>
          </a:xfrm>
          <a:prstGeom prst="rightBrace">
            <a:avLst>
              <a:gd name="adj1" fmla="val 154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4" name="AutoShape 25"/>
          <p:cNvSpPr>
            <a:spLocks/>
          </p:cNvSpPr>
          <p:nvPr/>
        </p:nvSpPr>
        <p:spPr bwMode="auto">
          <a:xfrm rot="-5400000">
            <a:off x="8115300" y="914400"/>
            <a:ext cx="152400" cy="1295400"/>
          </a:xfrm>
          <a:prstGeom prst="rightBrace">
            <a:avLst>
              <a:gd name="adj1" fmla="val 70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5" name="Text Box 26"/>
          <p:cNvSpPr txBox="1">
            <a:spLocks noChangeArrowheads="1"/>
          </p:cNvSpPr>
          <p:nvPr/>
        </p:nvSpPr>
        <p:spPr bwMode="auto">
          <a:xfrm>
            <a:off x="152400" y="32004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v</a:t>
            </a:r>
            <a:r>
              <a:rPr lang="en-US" sz="1400" baseline="-25000"/>
              <a:t>1</a:t>
            </a:r>
            <a:r>
              <a:rPr lang="en-US" sz="1400"/>
              <a:t>=</a:t>
            </a:r>
            <a:r>
              <a:rPr lang="el-GR" sz="1400">
                <a:cs typeface="Arial" charset="0"/>
              </a:rPr>
              <a:t>π</a:t>
            </a:r>
            <a:r>
              <a:rPr lang="en-US" sz="1400"/>
              <a:t>(L</a:t>
            </a:r>
            <a:r>
              <a:rPr lang="en-US" sz="1400" baseline="-25000"/>
              <a:t>1</a:t>
            </a:r>
            <a:r>
              <a:rPr lang="en-US" sz="1400"/>
              <a:t>/3)(r</a:t>
            </a:r>
            <a:r>
              <a:rPr lang="en-US" sz="1400" baseline="-25000"/>
              <a:t>1</a:t>
            </a:r>
            <a:r>
              <a:rPr lang="en-US" sz="1400" baseline="30000"/>
              <a:t>2</a:t>
            </a:r>
            <a:r>
              <a:rPr lang="en-US" sz="1400"/>
              <a:t>+r</a:t>
            </a:r>
            <a:r>
              <a:rPr lang="en-US" sz="1400" baseline="-25000"/>
              <a:t>1</a:t>
            </a:r>
            <a:r>
              <a:rPr lang="en-US" sz="1400"/>
              <a:t>r</a:t>
            </a:r>
            <a:r>
              <a:rPr lang="en-US" sz="1400" baseline="-25000"/>
              <a:t>2</a:t>
            </a:r>
            <a:r>
              <a:rPr lang="en-US" sz="1400"/>
              <a:t>+r</a:t>
            </a:r>
            <a:r>
              <a:rPr lang="en-US" sz="1400" baseline="-25000"/>
              <a:t>2</a:t>
            </a:r>
            <a:r>
              <a:rPr lang="en-US" sz="1400" baseline="30000"/>
              <a:t>2</a:t>
            </a:r>
            <a:r>
              <a:rPr lang="en-US" sz="1400"/>
              <a:t>)</a:t>
            </a:r>
          </a:p>
        </p:txBody>
      </p:sp>
      <p:sp>
        <p:nvSpPr>
          <p:cNvPr id="18456" name="Text Box 27"/>
          <p:cNvSpPr txBox="1">
            <a:spLocks noChangeArrowheads="1"/>
          </p:cNvSpPr>
          <p:nvPr/>
        </p:nvSpPr>
        <p:spPr bwMode="auto">
          <a:xfrm>
            <a:off x="2286000" y="32004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v</a:t>
            </a:r>
            <a:r>
              <a:rPr lang="en-US" sz="1400" baseline="-25000" dirty="0"/>
              <a:t>2</a:t>
            </a:r>
            <a:r>
              <a:rPr lang="en-US" sz="1400" dirty="0"/>
              <a:t>=</a:t>
            </a:r>
            <a:r>
              <a:rPr lang="el-GR" sz="1400" dirty="0">
                <a:cs typeface="Arial" charset="0"/>
              </a:rPr>
              <a:t>π</a:t>
            </a:r>
            <a:r>
              <a:rPr lang="en-US" sz="1400" dirty="0"/>
              <a:t>(L</a:t>
            </a:r>
            <a:r>
              <a:rPr lang="en-US" sz="1400" baseline="-25000" dirty="0"/>
              <a:t>2</a:t>
            </a:r>
            <a:r>
              <a:rPr lang="en-US" sz="1400" dirty="0"/>
              <a:t>/3)(r</a:t>
            </a:r>
            <a:r>
              <a:rPr lang="en-US" sz="1400" baseline="-25000" dirty="0"/>
              <a:t>2</a:t>
            </a:r>
            <a:r>
              <a:rPr lang="en-US" sz="1400" baseline="30000" dirty="0"/>
              <a:t>2</a:t>
            </a:r>
            <a:r>
              <a:rPr lang="en-US" sz="1400" dirty="0"/>
              <a:t>+r</a:t>
            </a:r>
            <a:r>
              <a:rPr lang="en-US" sz="1400" baseline="-25000" dirty="0"/>
              <a:t>2</a:t>
            </a:r>
            <a:r>
              <a:rPr lang="en-US" sz="1400" dirty="0"/>
              <a:t>r</a:t>
            </a:r>
            <a:r>
              <a:rPr lang="en-US" sz="1400" baseline="-25000" dirty="0"/>
              <a:t>3</a:t>
            </a:r>
            <a:r>
              <a:rPr lang="en-US" sz="1400" dirty="0"/>
              <a:t>+r</a:t>
            </a:r>
            <a:r>
              <a:rPr lang="en-US" sz="1400" baseline="-25000" dirty="0"/>
              <a:t>3</a:t>
            </a:r>
            <a:r>
              <a:rPr lang="en-US" sz="1400" baseline="30000" dirty="0"/>
              <a:t>2</a:t>
            </a:r>
            <a:r>
              <a:rPr lang="en-US" sz="1400" dirty="0"/>
              <a:t>)</a:t>
            </a:r>
          </a:p>
        </p:txBody>
      </p:sp>
      <p:sp>
        <p:nvSpPr>
          <p:cNvPr id="18457" name="Text Box 28"/>
          <p:cNvSpPr txBox="1">
            <a:spLocks noChangeArrowheads="1"/>
          </p:cNvSpPr>
          <p:nvPr/>
        </p:nvSpPr>
        <p:spPr bwMode="auto">
          <a:xfrm>
            <a:off x="5105400" y="3200400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v</a:t>
            </a:r>
            <a:r>
              <a:rPr lang="en-US" sz="1400" baseline="-25000"/>
              <a:t>3</a:t>
            </a:r>
            <a:r>
              <a:rPr lang="en-US" sz="1400"/>
              <a:t>=</a:t>
            </a:r>
            <a:r>
              <a:rPr lang="el-GR" sz="1400">
                <a:cs typeface="Arial" charset="0"/>
              </a:rPr>
              <a:t>π</a:t>
            </a:r>
            <a:r>
              <a:rPr lang="en-US" sz="1400"/>
              <a:t>(L</a:t>
            </a:r>
            <a:r>
              <a:rPr lang="en-US" sz="1400" baseline="-25000"/>
              <a:t>3</a:t>
            </a:r>
            <a:r>
              <a:rPr lang="en-US" sz="1400"/>
              <a:t>/3)(r</a:t>
            </a:r>
            <a:r>
              <a:rPr lang="en-US" sz="1400" baseline="-25000"/>
              <a:t>3</a:t>
            </a:r>
            <a:r>
              <a:rPr lang="en-US" sz="1400" baseline="30000"/>
              <a:t>2</a:t>
            </a:r>
            <a:r>
              <a:rPr lang="en-US" sz="1400"/>
              <a:t>+r</a:t>
            </a:r>
            <a:r>
              <a:rPr lang="en-US" sz="1400" baseline="-25000"/>
              <a:t>3</a:t>
            </a:r>
            <a:r>
              <a:rPr lang="en-US" sz="1400"/>
              <a:t>r</a:t>
            </a:r>
            <a:r>
              <a:rPr lang="en-US" sz="1400" baseline="-25000"/>
              <a:t>4</a:t>
            </a:r>
            <a:r>
              <a:rPr lang="en-US" sz="1400"/>
              <a:t>+r</a:t>
            </a:r>
            <a:r>
              <a:rPr lang="en-US" sz="1400" baseline="-25000"/>
              <a:t>4</a:t>
            </a:r>
            <a:r>
              <a:rPr lang="en-US" sz="1400" baseline="30000"/>
              <a:t>2</a:t>
            </a:r>
            <a:r>
              <a:rPr lang="en-US" sz="1400"/>
              <a:t>)</a:t>
            </a:r>
          </a:p>
        </p:txBody>
      </p:sp>
      <p:sp>
        <p:nvSpPr>
          <p:cNvPr id="18458" name="Text Box 29"/>
          <p:cNvSpPr txBox="1">
            <a:spLocks noChangeArrowheads="1"/>
          </p:cNvSpPr>
          <p:nvPr/>
        </p:nvSpPr>
        <p:spPr bwMode="auto">
          <a:xfrm>
            <a:off x="7239000" y="32004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v</a:t>
            </a:r>
            <a:r>
              <a:rPr lang="en-US" sz="1400" baseline="-25000"/>
              <a:t>4</a:t>
            </a:r>
            <a:r>
              <a:rPr lang="en-US" sz="1400"/>
              <a:t>=</a:t>
            </a:r>
            <a:r>
              <a:rPr lang="el-GR" sz="1400">
                <a:cs typeface="Arial" charset="0"/>
              </a:rPr>
              <a:t>π</a:t>
            </a:r>
            <a:r>
              <a:rPr lang="en-US" sz="1400"/>
              <a:t>(L</a:t>
            </a:r>
            <a:r>
              <a:rPr lang="en-US" sz="1400" baseline="-25000"/>
              <a:t>4</a:t>
            </a:r>
            <a:r>
              <a:rPr lang="en-US" sz="1400"/>
              <a:t>/3)(r</a:t>
            </a:r>
            <a:r>
              <a:rPr lang="en-US" sz="1400" baseline="-25000"/>
              <a:t>4</a:t>
            </a:r>
            <a:r>
              <a:rPr lang="en-US" sz="1400" baseline="30000"/>
              <a:t>2)</a:t>
            </a:r>
            <a:r>
              <a:rPr lang="en-US" sz="1400"/>
              <a:t>)</a:t>
            </a:r>
          </a:p>
        </p:txBody>
      </p:sp>
      <p:sp>
        <p:nvSpPr>
          <p:cNvPr id="21531" name="Text Box 31"/>
          <p:cNvSpPr txBox="1">
            <a:spLocks noChangeArrowheads="1"/>
          </p:cNvSpPr>
          <p:nvPr/>
        </p:nvSpPr>
        <p:spPr bwMode="auto">
          <a:xfrm>
            <a:off x="228600" y="3664803"/>
            <a:ext cx="6324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Un </a:t>
            </a:r>
            <a:r>
              <a:rPr lang="en-US" sz="1600" dirty="0" err="1" smtClean="0"/>
              <a:t>poder</a:t>
            </a:r>
            <a:r>
              <a:rPr lang="en-US" sz="1600" dirty="0" smtClean="0"/>
              <a:t> </a:t>
            </a:r>
            <a:r>
              <a:rPr lang="en-US" sz="1600" dirty="0" err="1" smtClean="0"/>
              <a:t>conveniente</a:t>
            </a:r>
            <a:r>
              <a:rPr lang="en-US" sz="1600" dirty="0" smtClean="0"/>
              <a:t>…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 smtClean="0"/>
              <a:t>si</a:t>
            </a:r>
            <a:r>
              <a:rPr lang="en-US" sz="1600" dirty="0" smtClean="0"/>
              <a:t>  W=2r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 y  L=L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+L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+L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+L</a:t>
            </a:r>
            <a:r>
              <a:rPr lang="en-US" sz="1600" baseline="-25000" dirty="0" smtClean="0"/>
              <a:t>4 </a:t>
            </a:r>
            <a:r>
              <a:rPr lang="en-US" sz="1600" dirty="0" smtClean="0"/>
              <a:t>, </a:t>
            </a:r>
            <a:r>
              <a:rPr lang="en-US" sz="1600" dirty="0" err="1" smtClean="0"/>
              <a:t>entonces</a:t>
            </a:r>
            <a:r>
              <a:rPr lang="en-US" sz="1600" dirty="0" smtClean="0"/>
              <a:t> </a:t>
            </a:r>
            <a:r>
              <a:rPr lang="en-US" sz="1600" dirty="0"/>
              <a:t>V = v</a:t>
            </a:r>
            <a:r>
              <a:rPr lang="en-US" sz="1600" baseline="-25000" dirty="0"/>
              <a:t>1</a:t>
            </a:r>
            <a:r>
              <a:rPr lang="en-US" sz="1600" dirty="0"/>
              <a:t>+v</a:t>
            </a:r>
            <a:r>
              <a:rPr lang="en-US" sz="1600" baseline="-25000" dirty="0"/>
              <a:t>2</a:t>
            </a:r>
            <a:r>
              <a:rPr lang="en-US" sz="1600" dirty="0"/>
              <a:t>+v</a:t>
            </a:r>
            <a:r>
              <a:rPr lang="en-US" sz="1600" baseline="-25000" dirty="0"/>
              <a:t>3</a:t>
            </a:r>
            <a:r>
              <a:rPr lang="en-US" sz="1600" dirty="0"/>
              <a:t>+v</a:t>
            </a:r>
            <a:r>
              <a:rPr lang="en-US" sz="1600" baseline="-25000" dirty="0"/>
              <a:t>4</a:t>
            </a:r>
            <a:r>
              <a:rPr lang="en-US" sz="1600" dirty="0"/>
              <a:t> = </a:t>
            </a:r>
            <a:r>
              <a:rPr lang="en-US" sz="1600" dirty="0" smtClean="0"/>
              <a:t>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L/1.7</a:t>
            </a:r>
            <a:endParaRPr lang="en-US" sz="1600" dirty="0"/>
          </a:p>
        </p:txBody>
      </p:sp>
      <p:sp>
        <p:nvSpPr>
          <p:cNvPr id="18460" name="Oval 32"/>
          <p:cNvSpPr>
            <a:spLocks noChangeArrowheads="1"/>
          </p:cNvSpPr>
          <p:nvPr/>
        </p:nvSpPr>
        <p:spPr bwMode="auto">
          <a:xfrm>
            <a:off x="5943600" y="2514600"/>
            <a:ext cx="6858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1" name="Line 33"/>
          <p:cNvSpPr>
            <a:spLocks noChangeShapeType="1"/>
          </p:cNvSpPr>
          <p:nvPr/>
        </p:nvSpPr>
        <p:spPr bwMode="auto">
          <a:xfrm>
            <a:off x="5791200" y="2819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62" name="Line 34"/>
          <p:cNvSpPr>
            <a:spLocks noChangeShapeType="1"/>
          </p:cNvSpPr>
          <p:nvPr/>
        </p:nvSpPr>
        <p:spPr bwMode="auto">
          <a:xfrm rot="-5400000">
            <a:off x="5791200" y="27813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63" name="Line 35"/>
          <p:cNvSpPr>
            <a:spLocks noChangeShapeType="1"/>
          </p:cNvSpPr>
          <p:nvPr/>
        </p:nvSpPr>
        <p:spPr bwMode="auto">
          <a:xfrm flipV="1">
            <a:off x="5410200" y="2667000"/>
            <a:ext cx="838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64" name="Text Box 38"/>
          <p:cNvSpPr txBox="1">
            <a:spLocks noChangeArrowheads="1"/>
          </p:cNvSpPr>
          <p:nvPr/>
        </p:nvSpPr>
        <p:spPr bwMode="auto">
          <a:xfrm>
            <a:off x="228600" y="685800"/>
            <a:ext cx="47115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a) </a:t>
            </a:r>
            <a:r>
              <a:rPr lang="en-US" dirty="0" err="1" smtClean="0"/>
              <a:t>Calculado</a:t>
            </a:r>
            <a:r>
              <a:rPr lang="en-US" dirty="0" smtClean="0"/>
              <a:t> el </a:t>
            </a:r>
            <a:r>
              <a:rPr lang="en-US" dirty="0" err="1" smtClean="0"/>
              <a:t>volumen</a:t>
            </a:r>
            <a:r>
              <a:rPr lang="en-US" dirty="0" smtClean="0"/>
              <a:t> de un </a:t>
            </a:r>
            <a:r>
              <a:rPr lang="en-US" dirty="0" err="1" smtClean="0"/>
              <a:t>nematodo</a:t>
            </a:r>
            <a:r>
              <a:rPr lang="en-US" dirty="0" smtClean="0"/>
              <a:t>– </a:t>
            </a:r>
            <a:endParaRPr lang="en-US" dirty="0"/>
          </a:p>
        </p:txBody>
      </p:sp>
      <p:pic>
        <p:nvPicPr>
          <p:cNvPr id="18465" name="Picture 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3250" y="76200"/>
            <a:ext cx="33083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6" name="Picture 6" descr="andrassy"/>
          <p:cNvPicPr>
            <a:picLocks noChangeAspect="1" noChangeArrowheads="1"/>
          </p:cNvPicPr>
          <p:nvPr/>
        </p:nvPicPr>
        <p:blipFill>
          <a:blip r:embed="rId3" cstate="print"/>
          <a:srcRect l="31818" r="7637"/>
          <a:stretch>
            <a:fillRect/>
          </a:stretch>
        </p:blipFill>
        <p:spPr bwMode="auto">
          <a:xfrm>
            <a:off x="7008813" y="3657600"/>
            <a:ext cx="213518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371600" y="5486400"/>
            <a:ext cx="4724400" cy="1200329"/>
          </a:xfrm>
          <a:prstGeom prst="rect">
            <a:avLst/>
          </a:prstGeom>
          <a:solidFill>
            <a:srgbClr val="FFC0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/>
              <a:t>Entonces</a:t>
            </a:r>
            <a:r>
              <a:rPr lang="en-US" dirty="0" smtClean="0"/>
              <a:t>, </a:t>
            </a:r>
            <a:r>
              <a:rPr lang="en-US" dirty="0" err="1" smtClean="0"/>
              <a:t>Masa</a:t>
            </a:r>
            <a:r>
              <a:rPr lang="en-US" dirty="0" smtClean="0"/>
              <a:t> = </a:t>
            </a:r>
            <a:r>
              <a:rPr lang="en-US" dirty="0" err="1" smtClean="0"/>
              <a:t>Volumen</a:t>
            </a:r>
            <a:r>
              <a:rPr lang="en-US" dirty="0" smtClean="0"/>
              <a:t> x </a:t>
            </a:r>
            <a:r>
              <a:rPr lang="en-US" dirty="0" err="1" smtClean="0"/>
              <a:t>Densidad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Masa</a:t>
            </a:r>
            <a:r>
              <a:rPr lang="en-US" dirty="0" smtClean="0"/>
              <a:t> = W</a:t>
            </a:r>
            <a:r>
              <a:rPr lang="en-US" baseline="30000" dirty="0" smtClean="0"/>
              <a:t>2</a:t>
            </a:r>
            <a:r>
              <a:rPr lang="en-US" dirty="0" smtClean="0"/>
              <a:t>L </a:t>
            </a:r>
            <a:r>
              <a:rPr lang="en-US" dirty="0"/>
              <a:t>x 1.084/(1.7 x 10</a:t>
            </a:r>
            <a:r>
              <a:rPr lang="en-US" baseline="30000" dirty="0"/>
              <a:t>6</a:t>
            </a:r>
            <a:r>
              <a:rPr lang="en-US" dirty="0"/>
              <a:t>) </a:t>
            </a:r>
            <a:r>
              <a:rPr lang="el-GR" dirty="0">
                <a:cs typeface="Arial" charset="0"/>
              </a:rPr>
              <a:t>μ</a:t>
            </a:r>
            <a:r>
              <a:rPr lang="en-US" dirty="0" smtClean="0">
                <a:cs typeface="Arial" charset="0"/>
              </a:rPr>
              <a:t>g</a:t>
            </a:r>
          </a:p>
          <a:p>
            <a:r>
              <a:rPr lang="en-US" dirty="0" smtClean="0">
                <a:cs typeface="Arial" charset="0"/>
              </a:rPr>
              <a:t>		o</a:t>
            </a:r>
          </a:p>
          <a:p>
            <a:r>
              <a:rPr lang="en-US" dirty="0" err="1" smtClean="0"/>
              <a:t>Masa</a:t>
            </a:r>
            <a:r>
              <a:rPr lang="en-US" dirty="0" smtClean="0"/>
              <a:t> = 0.116 x W</a:t>
            </a:r>
            <a:r>
              <a:rPr lang="en-US" baseline="30000" dirty="0" smtClean="0"/>
              <a:t>2</a:t>
            </a:r>
            <a:r>
              <a:rPr lang="en-US" dirty="0" smtClean="0"/>
              <a:t>(L+3.5W) x 1.084/10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  <a:r>
              <a:rPr lang="el-GR" dirty="0" smtClean="0">
                <a:cs typeface="Arial" charset="0"/>
              </a:rPr>
              <a:t>μ</a:t>
            </a:r>
            <a:r>
              <a:rPr lang="en-US" dirty="0" smtClean="0">
                <a:cs typeface="Arial" charset="0"/>
              </a:rPr>
              <a:t>g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304800"/>
            <a:ext cx="2155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per Andr</a:t>
            </a:r>
            <a:r>
              <a:rPr lang="en-US" dirty="0" smtClean="0">
                <a:cs typeface="Arial" charset="0"/>
              </a:rPr>
              <a:t>á</a:t>
            </a:r>
            <a:r>
              <a:rPr lang="en-US" dirty="0" smtClean="0"/>
              <a:t>ssy, 1956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28600" y="4724400"/>
            <a:ext cx="6095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b) </a:t>
            </a:r>
            <a:r>
              <a:rPr lang="en-US" dirty="0" err="1" smtClean="0"/>
              <a:t>Averiguarado</a:t>
            </a:r>
            <a:r>
              <a:rPr lang="en-US" dirty="0" smtClean="0"/>
              <a:t> la </a:t>
            </a:r>
            <a:r>
              <a:rPr lang="en-US" dirty="0" err="1" smtClean="0"/>
              <a:t>densidad</a:t>
            </a:r>
            <a:r>
              <a:rPr lang="en-US" dirty="0" smtClean="0"/>
              <a:t>  (g/</a:t>
            </a:r>
            <a:r>
              <a:rPr lang="en-US" dirty="0" err="1" smtClean="0"/>
              <a:t>mL</a:t>
            </a:r>
            <a:r>
              <a:rPr lang="en-US" dirty="0" smtClean="0"/>
              <a:t>)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liquidos</a:t>
            </a:r>
            <a:r>
              <a:rPr lang="en-US" dirty="0" smtClean="0"/>
              <a:t> en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ellos</a:t>
            </a:r>
            <a:endParaRPr lang="en-US" dirty="0" smtClean="0"/>
          </a:p>
          <a:p>
            <a:r>
              <a:rPr lang="en-US" dirty="0" smtClean="0"/>
              <a:t>		</a:t>
            </a:r>
            <a:r>
              <a:rPr lang="en-US" dirty="0" err="1" smtClean="0"/>
              <a:t>flotan</a:t>
            </a:r>
            <a:r>
              <a:rPr lang="en-US" dirty="0" smtClean="0"/>
              <a:t> a un </a:t>
            </a:r>
            <a:r>
              <a:rPr lang="en-US" dirty="0" err="1" smtClean="0"/>
              <a:t>nivel</a:t>
            </a:r>
            <a:r>
              <a:rPr lang="en-US" dirty="0" smtClean="0"/>
              <a:t> </a:t>
            </a:r>
            <a:r>
              <a:rPr lang="en-US" dirty="0" err="1" smtClean="0"/>
              <a:t>constante</a:t>
            </a:r>
            <a:r>
              <a:rPr lang="en-US" dirty="0" smtClean="0"/>
              <a:t> =1.084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76200" y="128333"/>
            <a:ext cx="7186583" cy="3834067"/>
            <a:chOff x="76200" y="76200"/>
            <a:chExt cx="7186583" cy="3834067"/>
          </a:xfrm>
        </p:grpSpPr>
        <p:pic>
          <p:nvPicPr>
            <p:cNvPr id="64" name="Picture 63" descr="Swollenfemal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76200"/>
              <a:ext cx="7022012" cy="3834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76200" y="152400"/>
              <a:ext cx="7186583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Corrección</a:t>
              </a:r>
              <a:r>
                <a:rPr lang="en-US" dirty="0" smtClean="0"/>
                <a:t> </a:t>
              </a:r>
              <a:r>
                <a:rPr lang="en-US" dirty="0" err="1" smtClean="0"/>
                <a:t>para</a:t>
              </a:r>
              <a:r>
                <a:rPr lang="en-US" dirty="0" smtClean="0"/>
                <a:t> </a:t>
              </a:r>
              <a:r>
                <a:rPr lang="en-US" dirty="0" err="1" smtClean="0"/>
                <a:t>nematodos</a:t>
              </a:r>
              <a:r>
                <a:rPr lang="en-US" dirty="0" smtClean="0"/>
                <a:t> </a:t>
              </a:r>
              <a:r>
                <a:rPr lang="en-US" dirty="0" err="1" smtClean="0"/>
                <a:t>hinchados</a:t>
              </a:r>
              <a:r>
                <a:rPr lang="en-US" dirty="0" smtClean="0"/>
                <a:t>:</a:t>
              </a:r>
            </a:p>
            <a:p>
              <a:r>
                <a:rPr lang="en-US" dirty="0" err="1" smtClean="0"/>
                <a:t>Calcar</a:t>
              </a:r>
              <a:r>
                <a:rPr lang="en-US" dirty="0" smtClean="0"/>
                <a:t> </a:t>
              </a:r>
              <a:r>
                <a:rPr lang="en-US" dirty="0" err="1" smtClean="0"/>
                <a:t>volumen</a:t>
              </a:r>
              <a:r>
                <a:rPr lang="en-US" dirty="0" smtClean="0"/>
                <a:t> </a:t>
              </a:r>
              <a:r>
                <a:rPr lang="en-US" dirty="0" err="1" smtClean="0"/>
                <a:t>como</a:t>
              </a:r>
              <a:r>
                <a:rPr lang="en-US" dirty="0" smtClean="0"/>
                <a:t> </a:t>
              </a:r>
              <a:r>
                <a:rPr lang="en-US" dirty="0" err="1" smtClean="0"/>
                <a:t>suma</a:t>
              </a:r>
              <a:r>
                <a:rPr lang="en-US" dirty="0" smtClean="0"/>
                <a:t> los </a:t>
              </a:r>
              <a:r>
                <a:rPr lang="en-US" dirty="0" err="1" smtClean="0"/>
                <a:t>volumenes</a:t>
              </a:r>
              <a:r>
                <a:rPr lang="en-US" dirty="0" smtClean="0"/>
                <a:t> de </a:t>
              </a:r>
              <a:r>
                <a:rPr lang="en-US" dirty="0" err="1" smtClean="0"/>
                <a:t>una</a:t>
              </a:r>
              <a:r>
                <a:rPr lang="en-US" dirty="0" smtClean="0"/>
                <a:t> </a:t>
              </a:r>
              <a:r>
                <a:rPr lang="en-US" dirty="0" err="1" smtClean="0"/>
                <a:t>esfera</a:t>
              </a:r>
              <a:r>
                <a:rPr lang="en-US" dirty="0" smtClean="0"/>
                <a:t> y un </a:t>
              </a:r>
              <a:r>
                <a:rPr lang="en-US" dirty="0" err="1" smtClean="0"/>
                <a:t>cono</a:t>
              </a:r>
              <a:endParaRPr lang="en-US" dirty="0" smtClean="0"/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691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2000" dirty="0" err="1" smtClean="0">
                <a:latin typeface="Arial" charset="0"/>
                <a:cs typeface="Arial" charset="0"/>
              </a:rPr>
              <a:t>Actividad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Metabolica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458200" cy="23622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La </a:t>
            </a:r>
            <a:r>
              <a:rPr lang="en-US" sz="2000" dirty="0" err="1" smtClean="0">
                <a:latin typeface="Arial" charset="0"/>
                <a:cs typeface="Arial" charset="0"/>
              </a:rPr>
              <a:t>relación</a:t>
            </a:r>
            <a:r>
              <a:rPr lang="en-US" sz="2000" dirty="0" smtClean="0">
                <a:latin typeface="Arial" charset="0"/>
                <a:cs typeface="Arial" charset="0"/>
              </a:rPr>
              <a:t> de </a:t>
            </a:r>
            <a:r>
              <a:rPr lang="en-US" sz="2000" dirty="0" err="1" smtClean="0">
                <a:latin typeface="Arial" charset="0"/>
                <a:cs typeface="Arial" charset="0"/>
              </a:rPr>
              <a:t>metabolismo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cs typeface="Arial" charset="0"/>
              </a:rPr>
              <a:t>basal y </a:t>
            </a:r>
            <a:r>
              <a:rPr lang="en-US" altLang="ja-JP" sz="2000" dirty="0" err="1" smtClean="0">
                <a:latin typeface="Arial" charset="0"/>
                <a:cs typeface="Arial" charset="0"/>
              </a:rPr>
              <a:t>masa</a:t>
            </a:r>
            <a:r>
              <a:rPr lang="en-US" altLang="ja-JP" sz="2000" dirty="0" smtClean="0">
                <a:latin typeface="Arial" charset="0"/>
                <a:cs typeface="Arial" charset="0"/>
              </a:rPr>
              <a:t> de </a:t>
            </a:r>
            <a:r>
              <a:rPr lang="en-US" altLang="ja-JP" sz="2000" dirty="0" err="1" smtClean="0">
                <a:latin typeface="Arial" charset="0"/>
                <a:cs typeface="Arial" charset="0"/>
              </a:rPr>
              <a:t>cuerpo</a:t>
            </a:r>
            <a:r>
              <a:rPr lang="en-US" altLang="ja-JP" sz="2000" dirty="0" smtClean="0">
                <a:latin typeface="Arial" charset="0"/>
                <a:cs typeface="Arial" charset="0"/>
              </a:rPr>
              <a:t>: 						R = c M</a:t>
            </a:r>
            <a:r>
              <a:rPr lang="en-US" altLang="ja-JP" sz="2000" baseline="30000" dirty="0" smtClean="0">
                <a:latin typeface="Arial" charset="0"/>
                <a:cs typeface="Arial" charset="0"/>
              </a:rPr>
              <a:t>0.75</a:t>
            </a:r>
          </a:p>
          <a:p>
            <a:pPr eaLnBrk="1" hangingPunct="1"/>
            <a:r>
              <a:rPr lang="en-US" altLang="ja-JP" sz="2000" dirty="0" smtClean="0">
                <a:latin typeface="Arial" charset="0"/>
                <a:cs typeface="Arial" charset="0"/>
              </a:rPr>
              <a:t>Si </a:t>
            </a:r>
            <a:r>
              <a:rPr lang="en-US" altLang="ja-JP" sz="2000" dirty="0" err="1" smtClean="0">
                <a:latin typeface="Arial" charset="0"/>
                <a:cs typeface="Arial" charset="0"/>
              </a:rPr>
              <a:t>biomasa</a:t>
            </a:r>
            <a:r>
              <a:rPr lang="en-US" altLang="ja-JP" sz="2000" dirty="0" smtClean="0">
                <a:latin typeface="Arial" charset="0"/>
                <a:cs typeface="Arial" charset="0"/>
              </a:rPr>
              <a:t> del taxon = </a:t>
            </a:r>
            <a:r>
              <a:rPr lang="en-US" altLang="ja-JP" sz="2000" dirty="0" err="1" smtClean="0">
                <a:latin typeface="Arial" charset="0"/>
                <a:cs typeface="Arial" charset="0"/>
              </a:rPr>
              <a:t>N</a:t>
            </a:r>
            <a:r>
              <a:rPr lang="en-US" altLang="ja-JP" sz="2000" baseline="-25000" dirty="0" err="1" smtClean="0">
                <a:latin typeface="Arial" charset="0"/>
                <a:cs typeface="Arial" charset="0"/>
              </a:rPr>
              <a:t>t</a:t>
            </a:r>
            <a:r>
              <a:rPr lang="en-US" altLang="ja-JP" sz="2000" dirty="0" smtClean="0">
                <a:latin typeface="Arial" charset="0"/>
                <a:cs typeface="Arial" charset="0"/>
              </a:rPr>
              <a:t> M</a:t>
            </a:r>
            <a:r>
              <a:rPr lang="en-US" altLang="ja-JP" sz="2000" baseline="-25000" dirty="0" smtClean="0">
                <a:latin typeface="Arial" charset="0"/>
                <a:cs typeface="Arial" charset="0"/>
              </a:rPr>
              <a:t>t</a:t>
            </a:r>
          </a:p>
          <a:p>
            <a:pPr eaLnBrk="1" hangingPunct="1">
              <a:buFontTx/>
              <a:buNone/>
            </a:pPr>
            <a:r>
              <a:rPr lang="en-US" altLang="ja-JP" sz="2000" dirty="0" smtClean="0">
                <a:latin typeface="Arial" charset="0"/>
                <a:cs typeface="Arial" charset="0"/>
              </a:rPr>
              <a:t>		</a:t>
            </a:r>
            <a:r>
              <a:rPr lang="en-US" altLang="ja-JP" sz="2000" dirty="0" err="1" smtClean="0">
                <a:latin typeface="Arial" charset="0"/>
                <a:cs typeface="Arial" charset="0"/>
              </a:rPr>
              <a:t>entonces</a:t>
            </a:r>
            <a:r>
              <a:rPr lang="en-US" altLang="ja-JP" sz="2000" dirty="0" smtClean="0">
                <a:latin typeface="Arial" charset="0"/>
                <a:cs typeface="Arial" charset="0"/>
              </a:rPr>
              <a:t>, </a:t>
            </a:r>
            <a:r>
              <a:rPr lang="en-US" altLang="ja-JP" sz="2000" dirty="0" err="1" smtClean="0">
                <a:latin typeface="Arial" charset="0"/>
                <a:cs typeface="Arial" charset="0"/>
              </a:rPr>
              <a:t>respiración</a:t>
            </a:r>
            <a:r>
              <a:rPr lang="en-US" altLang="ja-JP" sz="2000" dirty="0" smtClean="0">
                <a:latin typeface="Arial" charset="0"/>
                <a:cs typeface="Arial" charset="0"/>
              </a:rPr>
              <a:t> de taxon: 	</a:t>
            </a:r>
            <a:r>
              <a:rPr lang="en-US" altLang="ja-JP" sz="2000" dirty="0" err="1" smtClean="0">
                <a:latin typeface="Arial" charset="0"/>
                <a:cs typeface="Arial" charset="0"/>
              </a:rPr>
              <a:t>R</a:t>
            </a:r>
            <a:r>
              <a:rPr lang="en-US" altLang="ja-JP" sz="2000" baseline="-25000" dirty="0" err="1" smtClean="0">
                <a:latin typeface="Arial" charset="0"/>
                <a:cs typeface="Arial" charset="0"/>
              </a:rPr>
              <a:t>t</a:t>
            </a:r>
            <a:r>
              <a:rPr lang="en-US" altLang="ja-JP" sz="2000" baseline="-25000" dirty="0" smtClean="0">
                <a:latin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cs typeface="Arial" charset="0"/>
              </a:rPr>
              <a:t>= </a:t>
            </a:r>
            <a:r>
              <a:rPr lang="en-US" sz="2000" dirty="0" err="1" smtClean="0">
                <a:latin typeface="Arial" charset="0"/>
                <a:cs typeface="Arial" charset="0"/>
              </a:rPr>
              <a:t>N</a:t>
            </a:r>
            <a:r>
              <a:rPr lang="en-US" altLang="ja-JP" sz="2000" baseline="-25000" dirty="0" err="1" smtClean="0">
                <a:latin typeface="Arial" charset="0"/>
              </a:rPr>
              <a:t>t</a:t>
            </a:r>
            <a:r>
              <a:rPr lang="en-US" altLang="ja-JP" sz="2000" baseline="-25000" dirty="0" smtClean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M</a:t>
            </a:r>
            <a:r>
              <a:rPr lang="en-US" altLang="ja-JP" sz="2000" baseline="-25000" dirty="0" smtClean="0">
                <a:latin typeface="Arial" charset="0"/>
              </a:rPr>
              <a:t>t</a:t>
            </a:r>
            <a:r>
              <a:rPr lang="en-US" altLang="ja-JP" sz="2000" baseline="30000" dirty="0" smtClean="0">
                <a:latin typeface="Arial" charset="0"/>
              </a:rPr>
              <a:t>0.75</a:t>
            </a:r>
            <a:endParaRPr lang="en-US" sz="2000" baseline="30000" dirty="0" smtClean="0">
              <a:latin typeface="Arial" charset="0"/>
              <a:cs typeface="Arial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7908925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28600" y="2514600"/>
            <a:ext cx="891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smtClean="0"/>
              <a:t>    </a:t>
            </a:r>
            <a:r>
              <a:rPr lang="en-US" sz="2000" dirty="0" err="1" smtClean="0"/>
              <a:t>Ajuste</a:t>
            </a:r>
            <a:r>
              <a:rPr lang="en-US" sz="2000" dirty="0" smtClean="0"/>
              <a:t> de </a:t>
            </a:r>
            <a:r>
              <a:rPr lang="en-US" sz="2000" dirty="0" err="1" smtClean="0"/>
              <a:t>produción</a:t>
            </a:r>
            <a:r>
              <a:rPr lang="en-US" sz="2000" dirty="0" smtClean="0"/>
              <a:t>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en-US" sz="2000" dirty="0" err="1" smtClean="0"/>
              <a:t>razón</a:t>
            </a:r>
            <a:r>
              <a:rPr lang="en-US" sz="2000" dirty="0" smtClean="0"/>
              <a:t> de </a:t>
            </a:r>
            <a:r>
              <a:rPr lang="en-US" sz="2000" dirty="0" err="1" smtClean="0"/>
              <a:t>crecimento</a:t>
            </a:r>
            <a:r>
              <a:rPr lang="en-US" sz="2000" dirty="0" smtClean="0"/>
              <a:t> y </a:t>
            </a:r>
            <a:r>
              <a:rPr lang="en-US" sz="2000" dirty="0" err="1" smtClean="0"/>
              <a:t>ciclo</a:t>
            </a:r>
            <a:r>
              <a:rPr lang="en-US" sz="2000" dirty="0" smtClean="0"/>
              <a:t> de </a:t>
            </a:r>
            <a:r>
              <a:rPr lang="en-US" sz="2000" dirty="0" err="1" smtClean="0"/>
              <a:t>vida</a:t>
            </a: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  <a:r>
              <a:rPr lang="en-US" sz="2000" dirty="0" err="1" smtClean="0"/>
              <a:t>Usamos</a:t>
            </a:r>
            <a:r>
              <a:rPr lang="en-US" sz="2000" dirty="0" smtClean="0"/>
              <a:t> el </a:t>
            </a:r>
            <a:r>
              <a:rPr lang="en-US" sz="2000" dirty="0" err="1" smtClean="0"/>
              <a:t>relación</a:t>
            </a:r>
            <a:r>
              <a:rPr lang="en-US" sz="2000" dirty="0" smtClean="0"/>
              <a:t> entre largo de </a:t>
            </a:r>
            <a:r>
              <a:rPr lang="en-US" sz="2000" dirty="0" err="1" smtClean="0"/>
              <a:t>ciclo</a:t>
            </a:r>
            <a:r>
              <a:rPr lang="en-US" sz="2000" dirty="0" smtClean="0"/>
              <a:t> del </a:t>
            </a:r>
            <a:r>
              <a:rPr lang="en-US" sz="2000" dirty="0" err="1" smtClean="0"/>
              <a:t>vida</a:t>
            </a:r>
            <a:r>
              <a:rPr lang="en-US" sz="2000" dirty="0" smtClean="0"/>
              <a:t> y valor cp </a:t>
            </a:r>
            <a:r>
              <a:rPr lang="en-US" sz="2000" dirty="0"/>
              <a:t>– per Bongers, </a:t>
            </a:r>
            <a:r>
              <a:rPr lang="en-US" sz="2000" dirty="0" smtClean="0"/>
              <a:t>								            1990</a:t>
            </a:r>
            <a:endParaRPr lang="en-US" sz="2000" baseline="30000" dirty="0"/>
          </a:p>
        </p:txBody>
      </p:sp>
      <p:grpSp>
        <p:nvGrpSpPr>
          <p:cNvPr id="2" name="Group 10"/>
          <p:cNvGrpSpPr/>
          <p:nvPr/>
        </p:nvGrpSpPr>
        <p:grpSpPr>
          <a:xfrm>
            <a:off x="4648200" y="3581400"/>
            <a:ext cx="4343400" cy="1600200"/>
            <a:chOff x="4495800" y="3581400"/>
            <a:chExt cx="4343400" cy="1600200"/>
          </a:xfrm>
        </p:grpSpPr>
        <p:sp>
          <p:nvSpPr>
            <p:cNvPr id="7" name="Rectangle 3"/>
            <p:cNvSpPr txBox="1">
              <a:spLocks noChangeArrowheads="1"/>
            </p:cNvSpPr>
            <p:nvPr/>
          </p:nvSpPr>
          <p:spPr bwMode="auto">
            <a:xfrm>
              <a:off x="4495800" y="3962400"/>
              <a:ext cx="4343400" cy="12192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29184" lvl="0" indent="-329184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itchFamily="34" charset="0"/>
                </a:rPr>
                <a:t>Normalizar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itchFamily="34" charset="0"/>
                </a:rPr>
                <a:t> en </a:t>
              </a:r>
              <a:r>
                <a:rPr lang="en-US" sz="2000" dirty="0" err="1" smtClean="0"/>
                <a:t>relación</a:t>
              </a:r>
              <a:r>
                <a:rPr lang="en-US" sz="2000" dirty="0" smtClean="0"/>
                <a:t> de largo de </a:t>
              </a:r>
              <a:r>
                <a:rPr lang="en-US" sz="2000" dirty="0" err="1" smtClean="0"/>
                <a:t>ciclo</a:t>
              </a:r>
              <a:r>
                <a:rPr lang="en-US" sz="2000" dirty="0" smtClean="0"/>
                <a:t> del </a:t>
              </a:r>
              <a:r>
                <a:rPr lang="en-US" sz="2000" dirty="0" err="1" smtClean="0"/>
                <a:t>vida</a:t>
              </a:r>
              <a:r>
                <a:rPr lang="en-US" sz="2000" dirty="0" smtClean="0"/>
                <a:t>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itchFamily="34" charset="0"/>
                </a:rPr>
                <a:t>:</a:t>
              </a:r>
              <a:endParaRPr lang="en-US" sz="2000" dirty="0" smtClean="0">
                <a:cs typeface="Arial" pitchFamily="34" charset="0"/>
              </a:endParaRPr>
            </a:p>
            <a:p>
              <a:pPr marL="329184" marR="0" lvl="0" indent="-609600" algn="l" defTabSz="914400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itchFamily="34" charset="0"/>
                </a:rPr>
                <a:t>	 	P</a:t>
              </a:r>
              <a:r>
                <a:rPr kumimoji="0" lang="en-US" altLang="ja-JP" sz="20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itchFamily="34" charset="0"/>
                </a:rPr>
                <a:t>t</a:t>
              </a:r>
              <a:r>
                <a:rPr kumimoji="0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itchFamily="34" charset="0"/>
                </a:rPr>
                <a:t> = </a:t>
              </a: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itchFamily="34" charset="0"/>
                </a:rPr>
                <a:t>N</a:t>
              </a:r>
              <a:r>
                <a:rPr kumimoji="0" lang="en-US" altLang="ja-JP" sz="20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itchFamily="34" charset="0"/>
                </a:rPr>
                <a:t>t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itchFamily="34" charset="0"/>
                </a:rPr>
                <a:t> M</a:t>
              </a:r>
              <a:r>
                <a:rPr kumimoji="0" lang="en-US" sz="20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ＭＳ Ｐゴシック" charset="-128"/>
                  <a:cs typeface="Arial" pitchFamily="34" charset="0"/>
                </a:rPr>
                <a:t>t</a:t>
              </a:r>
              <a:r>
                <a:rPr kumimoji="0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itchFamily="34" charset="0"/>
                </a:rPr>
                <a:t>/(</a:t>
              </a:r>
              <a:r>
                <a:rPr kumimoji="0" lang="en-US" altLang="ja-JP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itchFamily="34" charset="0"/>
                </a:rPr>
                <a:t>cp</a:t>
              </a:r>
              <a:r>
                <a:rPr kumimoji="0" lang="en-US" altLang="ja-JP" sz="20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itchFamily="34" charset="0"/>
                </a:rPr>
                <a:t>t</a:t>
              </a:r>
              <a:r>
                <a:rPr kumimoji="0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itchFamily="34" charset="0"/>
                </a:rPr>
                <a:t>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95800" y="3581400"/>
              <a:ext cx="1340432" cy="40011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Produción</a:t>
              </a:r>
              <a:endParaRPr lang="en-US" sz="2000" dirty="0"/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48200" y="5334000"/>
            <a:ext cx="4343400" cy="1371600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29184" lvl="0" indent="-329184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Huella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Metabolica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=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Σ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(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R</a:t>
            </a:r>
            <a:r>
              <a:rPr kumimoji="0" lang="en-US" altLang="ja-JP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t</a:t>
            </a:r>
            <a:r>
              <a:rPr kumimoji="0" lang="en-US" altLang="ja-JP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+</a:t>
            </a:r>
            <a:r>
              <a:rPr kumimoji="0" lang="en-US" altLang="ja-JP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lang="en-US" altLang="ja-JP" sz="2000" dirty="0" smtClean="0">
                <a:cs typeface="Arial" pitchFamily="34" charset="0"/>
              </a:rPr>
              <a:t>P</a:t>
            </a:r>
            <a:r>
              <a:rPr lang="en-US" altLang="ja-JP" sz="2000" baseline="-25000" dirty="0" smtClean="0">
                <a:cs typeface="Arial" pitchFamily="34" charset="0"/>
              </a:rPr>
              <a:t>t</a:t>
            </a:r>
            <a:r>
              <a:rPr lang="en-US" altLang="ja-JP" sz="2000" dirty="0" smtClean="0">
                <a:cs typeface="Arial" pitchFamily="34" charset="0"/>
              </a:rPr>
              <a:t>)</a:t>
            </a:r>
            <a:endParaRPr kumimoji="0" lang="en-US" altLang="ja-JP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  <a:p>
            <a:pPr marL="329184" marR="0" lvl="0" indent="-6096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ja-JP" sz="2000" baseline="-25000" dirty="0" smtClean="0">
                <a:cs typeface="Arial" pitchFamily="34" charset="0"/>
              </a:rPr>
              <a:t>	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para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todo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taxa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presente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o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por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taxa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que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representa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una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función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o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servicio</a:t>
            </a:r>
            <a:r>
              <a:rPr kumimoji="0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ecosistema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3060" y="3657600"/>
            <a:ext cx="4422660" cy="3200400"/>
            <a:chOff x="-3060" y="3657600"/>
            <a:chExt cx="4422660" cy="3200400"/>
          </a:xfrm>
        </p:grpSpPr>
        <p:pic>
          <p:nvPicPr>
            <p:cNvPr id="573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60" y="3657600"/>
              <a:ext cx="4422660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840630" y="6553200"/>
              <a:ext cx="152157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 smtClean="0"/>
                <a:t>largo de </a:t>
              </a:r>
              <a:r>
                <a:rPr lang="en-US" sz="1050" dirty="0" err="1" smtClean="0"/>
                <a:t>ciclo</a:t>
              </a:r>
              <a:r>
                <a:rPr lang="en-US" sz="1050" dirty="0" smtClean="0"/>
                <a:t> del </a:t>
              </a:r>
              <a:r>
                <a:rPr lang="en-US" sz="1050" dirty="0" err="1" smtClean="0"/>
                <a:t>vida</a:t>
              </a:r>
              <a:r>
                <a:rPr lang="en-US" sz="1050" dirty="0" smtClean="0"/>
                <a:t> </a:t>
              </a:r>
              <a:endParaRPr lang="en-US" sz="105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14600" y="6553200"/>
              <a:ext cx="177965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 smtClean="0"/>
                <a:t>   valor cp </a:t>
              </a:r>
              <a:r>
                <a:rPr lang="en-US" sz="1050" dirty="0" err="1" smtClean="0"/>
                <a:t>como</a:t>
              </a:r>
              <a:r>
                <a:rPr lang="en-US" sz="1050" dirty="0" smtClean="0"/>
                <a:t> un </a:t>
              </a:r>
              <a:r>
                <a:rPr lang="en-US" sz="1050" dirty="0" err="1" smtClean="0"/>
                <a:t>poder</a:t>
              </a:r>
              <a:r>
                <a:rPr lang="en-US" sz="1050" dirty="0" smtClean="0"/>
                <a:t> </a:t>
              </a:r>
              <a:endParaRPr lang="en-US" sz="105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" y="4241884"/>
              <a:ext cx="246574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 err="1" smtClean="0"/>
                <a:t>Serie</a:t>
              </a:r>
              <a:r>
                <a:rPr lang="en-US" sz="1050" dirty="0" smtClean="0"/>
                <a:t> de </a:t>
              </a:r>
              <a:r>
                <a:rPr lang="en-US" sz="1050" dirty="0" err="1" smtClean="0"/>
                <a:t>colonizadores</a:t>
              </a:r>
              <a:r>
                <a:rPr lang="en-US" sz="1050" dirty="0" smtClean="0"/>
                <a:t> y </a:t>
              </a:r>
              <a:r>
                <a:rPr lang="en-US" sz="1050" dirty="0" err="1" smtClean="0"/>
                <a:t>persistentes</a:t>
              </a:r>
              <a:r>
                <a:rPr lang="en-US" sz="1050" dirty="0" smtClean="0"/>
                <a:t> 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33440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AutoShape 2"/>
          <p:cNvSpPr>
            <a:spLocks noChangeArrowheads="1"/>
          </p:cNvSpPr>
          <p:nvPr/>
        </p:nvSpPr>
        <p:spPr bwMode="auto">
          <a:xfrm>
            <a:off x="2590800" y="1066800"/>
            <a:ext cx="5943600" cy="3276600"/>
          </a:xfrm>
          <a:prstGeom prst="parallelogram">
            <a:avLst>
              <a:gd name="adj" fmla="val 60994"/>
            </a:avLst>
          </a:prstGeom>
          <a:gradFill rotWithShape="0">
            <a:gsLst>
              <a:gs pos="0">
                <a:schemeClr val="accent1"/>
              </a:gs>
              <a:gs pos="100000">
                <a:srgbClr val="CC66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112" name="AutoShape 3"/>
          <p:cNvSpPr>
            <a:spLocks noChangeArrowheads="1"/>
          </p:cNvSpPr>
          <p:nvPr/>
        </p:nvSpPr>
        <p:spPr bwMode="auto">
          <a:xfrm rot="7296498">
            <a:off x="192881" y="2186782"/>
            <a:ext cx="4725987" cy="8826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535600"/>
              </a:gs>
              <a:gs pos="100000">
                <a:srgbClr val="B3B9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113" name="AutoShape 4"/>
          <p:cNvSpPr>
            <a:spLocks noChangeArrowheads="1"/>
          </p:cNvSpPr>
          <p:nvPr/>
        </p:nvSpPr>
        <p:spPr bwMode="auto">
          <a:xfrm rot="3523702">
            <a:off x="477838" y="4219575"/>
            <a:ext cx="2546350" cy="11049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998 w 21600"/>
              <a:gd name="T13" fmla="*/ 3998 h 21600"/>
              <a:gd name="T14" fmla="*/ 17602 w 21600"/>
              <a:gd name="T15" fmla="*/ 1760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395" y="21600"/>
                </a:lnTo>
                <a:lnTo>
                  <a:pt x="1720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/>
            <a:endParaRPr lang="en-US" sz="2400"/>
          </a:p>
        </p:txBody>
      </p:sp>
      <p:sp>
        <p:nvSpPr>
          <p:cNvPr id="114" name="AutoShape 5"/>
          <p:cNvSpPr>
            <a:spLocks noChangeArrowheads="1"/>
          </p:cNvSpPr>
          <p:nvPr/>
        </p:nvSpPr>
        <p:spPr bwMode="auto">
          <a:xfrm rot="10800000">
            <a:off x="1668463" y="4745038"/>
            <a:ext cx="4991100" cy="958850"/>
          </a:xfrm>
          <a:prstGeom prst="parallelogram">
            <a:avLst>
              <a:gd name="adj" fmla="val 74489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115" name="Line 6"/>
          <p:cNvSpPr>
            <a:spLocks noChangeShapeType="1"/>
          </p:cNvSpPr>
          <p:nvPr/>
        </p:nvSpPr>
        <p:spPr bwMode="auto">
          <a:xfrm>
            <a:off x="1230313" y="3894138"/>
            <a:ext cx="787400" cy="1339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Line 7"/>
          <p:cNvSpPr>
            <a:spLocks noChangeShapeType="1"/>
          </p:cNvSpPr>
          <p:nvPr/>
        </p:nvSpPr>
        <p:spPr bwMode="auto">
          <a:xfrm>
            <a:off x="2030413" y="5237163"/>
            <a:ext cx="4257675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Line 8"/>
          <p:cNvSpPr>
            <a:spLocks noChangeShapeType="1"/>
          </p:cNvSpPr>
          <p:nvPr/>
        </p:nvSpPr>
        <p:spPr bwMode="auto">
          <a:xfrm>
            <a:off x="2201863" y="4999038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Line 9"/>
          <p:cNvSpPr>
            <a:spLocks noChangeShapeType="1"/>
          </p:cNvSpPr>
          <p:nvPr/>
        </p:nvSpPr>
        <p:spPr bwMode="auto">
          <a:xfrm>
            <a:off x="1858963" y="5465763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Line 10"/>
          <p:cNvSpPr>
            <a:spLocks noChangeShapeType="1"/>
          </p:cNvSpPr>
          <p:nvPr/>
        </p:nvSpPr>
        <p:spPr bwMode="auto">
          <a:xfrm flipH="1">
            <a:off x="4335463" y="4751388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Line 11"/>
          <p:cNvSpPr>
            <a:spLocks noChangeShapeType="1"/>
          </p:cNvSpPr>
          <p:nvPr/>
        </p:nvSpPr>
        <p:spPr bwMode="auto">
          <a:xfrm flipH="1">
            <a:off x="2954338" y="4760913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Line 12"/>
          <p:cNvSpPr>
            <a:spLocks noChangeShapeType="1"/>
          </p:cNvSpPr>
          <p:nvPr/>
        </p:nvSpPr>
        <p:spPr bwMode="auto">
          <a:xfrm flipV="1">
            <a:off x="1878013" y="2332038"/>
            <a:ext cx="1371600" cy="552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Text Box 13"/>
          <p:cNvSpPr txBox="1">
            <a:spLocks noChangeArrowheads="1"/>
          </p:cNvSpPr>
          <p:nvPr/>
        </p:nvSpPr>
        <p:spPr bwMode="auto">
          <a:xfrm>
            <a:off x="1223963" y="458311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23" name="Text Box 14"/>
          <p:cNvSpPr txBox="1">
            <a:spLocks noChangeArrowheads="1"/>
          </p:cNvSpPr>
          <p:nvPr/>
        </p:nvSpPr>
        <p:spPr bwMode="auto">
          <a:xfrm>
            <a:off x="1590675" y="41640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24" name="Text Box 15"/>
          <p:cNvSpPr txBox="1">
            <a:spLocks noChangeArrowheads="1"/>
          </p:cNvSpPr>
          <p:nvPr/>
        </p:nvSpPr>
        <p:spPr bwMode="auto">
          <a:xfrm>
            <a:off x="1916113" y="30972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25" name="Text Box 16"/>
          <p:cNvSpPr txBox="1">
            <a:spLocks noChangeArrowheads="1"/>
          </p:cNvSpPr>
          <p:nvPr/>
        </p:nvSpPr>
        <p:spPr bwMode="auto">
          <a:xfrm>
            <a:off x="2747963" y="17065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1</a:t>
            </a:r>
            <a:endParaRPr lang="en-US" sz="2400"/>
          </a:p>
        </p:txBody>
      </p:sp>
      <p:sp>
        <p:nvSpPr>
          <p:cNvPr id="126" name="Text Box 17"/>
          <p:cNvSpPr txBox="1">
            <a:spLocks noChangeArrowheads="1"/>
          </p:cNvSpPr>
          <p:nvPr/>
        </p:nvSpPr>
        <p:spPr bwMode="auto">
          <a:xfrm>
            <a:off x="215741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127" name="Text Box 18"/>
          <p:cNvSpPr txBox="1">
            <a:spLocks noChangeArrowheads="1"/>
          </p:cNvSpPr>
          <p:nvPr/>
        </p:nvSpPr>
        <p:spPr bwMode="auto">
          <a:xfrm>
            <a:off x="233362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128" name="Text Box 19"/>
          <p:cNvSpPr txBox="1">
            <a:spLocks noChangeArrowheads="1"/>
          </p:cNvSpPr>
          <p:nvPr/>
        </p:nvSpPr>
        <p:spPr bwMode="auto">
          <a:xfrm>
            <a:off x="247491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129" name="Text Box 20"/>
          <p:cNvSpPr txBox="1">
            <a:spLocks noChangeArrowheads="1"/>
          </p:cNvSpPr>
          <p:nvPr/>
        </p:nvSpPr>
        <p:spPr bwMode="auto">
          <a:xfrm>
            <a:off x="34718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130" name="Text Box 21"/>
          <p:cNvSpPr txBox="1">
            <a:spLocks noChangeArrowheads="1"/>
          </p:cNvSpPr>
          <p:nvPr/>
        </p:nvSpPr>
        <p:spPr bwMode="auto">
          <a:xfrm>
            <a:off x="36480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131" name="Text Box 22"/>
          <p:cNvSpPr txBox="1">
            <a:spLocks noChangeArrowheads="1"/>
          </p:cNvSpPr>
          <p:nvPr/>
        </p:nvSpPr>
        <p:spPr bwMode="auto">
          <a:xfrm>
            <a:off x="37893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132" name="Text Box 23"/>
          <p:cNvSpPr txBox="1">
            <a:spLocks noChangeArrowheads="1"/>
          </p:cNvSpPr>
          <p:nvPr/>
        </p:nvSpPr>
        <p:spPr bwMode="auto">
          <a:xfrm>
            <a:off x="39449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133" name="Text Box 24"/>
          <p:cNvSpPr txBox="1">
            <a:spLocks noChangeArrowheads="1"/>
          </p:cNvSpPr>
          <p:nvPr/>
        </p:nvSpPr>
        <p:spPr bwMode="auto">
          <a:xfrm>
            <a:off x="49577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134" name="Text Box 25"/>
          <p:cNvSpPr txBox="1">
            <a:spLocks noChangeArrowheads="1"/>
          </p:cNvSpPr>
          <p:nvPr/>
        </p:nvSpPr>
        <p:spPr bwMode="auto">
          <a:xfrm>
            <a:off x="51339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52752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136" name="Text Box 27"/>
          <p:cNvSpPr txBox="1">
            <a:spLocks noChangeArrowheads="1"/>
          </p:cNvSpPr>
          <p:nvPr/>
        </p:nvSpPr>
        <p:spPr bwMode="auto">
          <a:xfrm>
            <a:off x="54308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137" name="Line 28"/>
          <p:cNvSpPr>
            <a:spLocks noChangeShapeType="1"/>
          </p:cNvSpPr>
          <p:nvPr/>
        </p:nvSpPr>
        <p:spPr bwMode="auto">
          <a:xfrm>
            <a:off x="2487613" y="4551363"/>
            <a:ext cx="31099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Line 29"/>
          <p:cNvSpPr>
            <a:spLocks noChangeShapeType="1"/>
          </p:cNvSpPr>
          <p:nvPr/>
        </p:nvSpPr>
        <p:spPr bwMode="auto">
          <a:xfrm flipV="1">
            <a:off x="2344738" y="2239963"/>
            <a:ext cx="1292225" cy="2111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Text Box 30"/>
          <p:cNvSpPr txBox="1">
            <a:spLocks noChangeArrowheads="1"/>
          </p:cNvSpPr>
          <p:nvPr/>
        </p:nvSpPr>
        <p:spPr bwMode="auto">
          <a:xfrm>
            <a:off x="5715000" y="614641"/>
            <a:ext cx="1377300" cy="36933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s-ES" dirty="0" smtClean="0"/>
              <a:t>enriquecida</a:t>
            </a:r>
          </a:p>
        </p:txBody>
      </p:sp>
      <p:sp>
        <p:nvSpPr>
          <p:cNvPr id="140" name="Text Box 31"/>
          <p:cNvSpPr txBox="1">
            <a:spLocks noChangeArrowheads="1"/>
          </p:cNvSpPr>
          <p:nvPr/>
        </p:nvSpPr>
        <p:spPr bwMode="auto">
          <a:xfrm>
            <a:off x="7175081" y="2743200"/>
            <a:ext cx="1531188" cy="46166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s-ES" dirty="0" smtClean="0"/>
              <a:t> estructurada</a:t>
            </a:r>
            <a:endParaRPr lang="en-US" sz="2400" dirty="0"/>
          </a:p>
        </p:txBody>
      </p:sp>
      <p:sp>
        <p:nvSpPr>
          <p:cNvPr id="141" name="Text Box 32"/>
          <p:cNvSpPr txBox="1">
            <a:spLocks noChangeArrowheads="1"/>
          </p:cNvSpPr>
          <p:nvPr/>
        </p:nvSpPr>
        <p:spPr bwMode="auto">
          <a:xfrm>
            <a:off x="2256088" y="4234012"/>
            <a:ext cx="736099" cy="46166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 smtClean="0"/>
              <a:t>basal</a:t>
            </a:r>
            <a:endParaRPr lang="en-US" sz="2400" dirty="0"/>
          </a:p>
        </p:txBody>
      </p:sp>
      <p:sp>
        <p:nvSpPr>
          <p:cNvPr id="142" name="Text Box 33"/>
          <p:cNvSpPr txBox="1">
            <a:spLocks noChangeArrowheads="1"/>
          </p:cNvSpPr>
          <p:nvPr/>
        </p:nvSpPr>
        <p:spPr bwMode="auto">
          <a:xfrm>
            <a:off x="0" y="4778444"/>
            <a:ext cx="1327608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sz="2000" dirty="0" smtClean="0"/>
              <a:t>Condición</a:t>
            </a:r>
          </a:p>
          <a:p>
            <a:pPr algn="ctr"/>
            <a:r>
              <a:rPr lang="es-ES" sz="2000" dirty="0" smtClean="0"/>
              <a:t>basal</a:t>
            </a:r>
            <a:endParaRPr lang="es-ES" sz="2000" dirty="0"/>
          </a:p>
        </p:txBody>
      </p:sp>
      <p:sp>
        <p:nvSpPr>
          <p:cNvPr id="143" name="Text Box 34"/>
          <p:cNvSpPr txBox="1">
            <a:spLocks noChangeArrowheads="1"/>
          </p:cNvSpPr>
          <p:nvPr/>
        </p:nvSpPr>
        <p:spPr bwMode="auto">
          <a:xfrm>
            <a:off x="1476660" y="5770533"/>
            <a:ext cx="266624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dirty="0" err="1" smtClean="0"/>
              <a:t>Trayectoria</a:t>
            </a:r>
            <a:r>
              <a:rPr lang="en-US" sz="2000" dirty="0" smtClean="0"/>
              <a:t> </a:t>
            </a:r>
            <a:r>
              <a:rPr lang="en-US" sz="2000" dirty="0" err="1" smtClean="0"/>
              <a:t>estructura</a:t>
            </a:r>
            <a:endParaRPr lang="en-US" sz="2400" dirty="0"/>
          </a:p>
        </p:txBody>
      </p:sp>
      <p:sp>
        <p:nvSpPr>
          <p:cNvPr id="144" name="Text Box 35"/>
          <p:cNvSpPr txBox="1">
            <a:spLocks noChangeArrowheads="1"/>
          </p:cNvSpPr>
          <p:nvPr/>
        </p:nvSpPr>
        <p:spPr bwMode="auto">
          <a:xfrm rot="-3481245">
            <a:off x="153035" y="2133247"/>
            <a:ext cx="363470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ES" sz="2000" dirty="0" smtClean="0"/>
              <a:t>Trayectoria enriquecimiento</a:t>
            </a:r>
            <a:endParaRPr lang="en-US" sz="2400" dirty="0"/>
          </a:p>
        </p:txBody>
      </p:sp>
      <p:sp>
        <p:nvSpPr>
          <p:cNvPr id="145" name="Line 36"/>
          <p:cNvSpPr>
            <a:spLocks noChangeShapeType="1"/>
          </p:cNvSpPr>
          <p:nvPr/>
        </p:nvSpPr>
        <p:spPr bwMode="auto">
          <a:xfrm flipV="1">
            <a:off x="2895600" y="762000"/>
            <a:ext cx="152400" cy="2286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Line 37"/>
          <p:cNvSpPr>
            <a:spLocks noChangeShapeType="1"/>
          </p:cNvSpPr>
          <p:nvPr/>
        </p:nvSpPr>
        <p:spPr bwMode="auto">
          <a:xfrm>
            <a:off x="4183063" y="6008688"/>
            <a:ext cx="20955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Line 38"/>
          <p:cNvSpPr>
            <a:spLocks noChangeShapeType="1"/>
          </p:cNvSpPr>
          <p:nvPr/>
        </p:nvSpPr>
        <p:spPr bwMode="auto">
          <a:xfrm flipV="1">
            <a:off x="3749675" y="2286000"/>
            <a:ext cx="3184525" cy="63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Line 39"/>
          <p:cNvSpPr>
            <a:spLocks noChangeShapeType="1"/>
          </p:cNvSpPr>
          <p:nvPr/>
        </p:nvSpPr>
        <p:spPr bwMode="auto">
          <a:xfrm flipV="1">
            <a:off x="5616575" y="2286000"/>
            <a:ext cx="1317625" cy="21272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AutoShape 40"/>
          <p:cNvSpPr>
            <a:spLocks noChangeArrowheads="1"/>
          </p:cNvSpPr>
          <p:nvPr/>
        </p:nvSpPr>
        <p:spPr bwMode="auto">
          <a:xfrm>
            <a:off x="6915150" y="2209800"/>
            <a:ext cx="95250" cy="95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150" name="Text Box 41"/>
          <p:cNvSpPr txBox="1">
            <a:spLocks noChangeArrowheads="1"/>
          </p:cNvSpPr>
          <p:nvPr/>
        </p:nvSpPr>
        <p:spPr bwMode="auto">
          <a:xfrm>
            <a:off x="6535139" y="4730850"/>
            <a:ext cx="93782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omnivoros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151" name="Text Box 42"/>
          <p:cNvSpPr txBox="1">
            <a:spLocks noChangeArrowheads="1"/>
          </p:cNvSpPr>
          <p:nvPr/>
        </p:nvSpPr>
        <p:spPr bwMode="auto">
          <a:xfrm>
            <a:off x="6347714" y="4961037"/>
            <a:ext cx="95866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carnívoros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152" name="Text Box 43"/>
          <p:cNvSpPr txBox="1">
            <a:spLocks noChangeArrowheads="1"/>
          </p:cNvSpPr>
          <p:nvPr/>
        </p:nvSpPr>
        <p:spPr bwMode="auto">
          <a:xfrm>
            <a:off x="6212831" y="5189637"/>
            <a:ext cx="94744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fungivoros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153" name="Text Box 44"/>
          <p:cNvSpPr txBox="1">
            <a:spLocks noChangeArrowheads="1"/>
          </p:cNvSpPr>
          <p:nvPr/>
        </p:nvSpPr>
        <p:spPr bwMode="auto">
          <a:xfrm>
            <a:off x="5997402" y="5418237"/>
            <a:ext cx="117827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154" name="Text Box 45"/>
          <p:cNvSpPr txBox="1">
            <a:spLocks noChangeArrowheads="1"/>
          </p:cNvSpPr>
          <p:nvPr/>
        </p:nvSpPr>
        <p:spPr bwMode="auto">
          <a:xfrm>
            <a:off x="434331" y="3513237"/>
            <a:ext cx="94743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fungivoros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155" name="Text Box 46"/>
          <p:cNvSpPr txBox="1">
            <a:spLocks noChangeArrowheads="1"/>
          </p:cNvSpPr>
          <p:nvPr/>
        </p:nvSpPr>
        <p:spPr bwMode="auto">
          <a:xfrm>
            <a:off x="-47798" y="3995837"/>
            <a:ext cx="117827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156" name="Text Box 47"/>
          <p:cNvSpPr txBox="1">
            <a:spLocks noChangeArrowheads="1"/>
          </p:cNvSpPr>
          <p:nvPr/>
        </p:nvSpPr>
        <p:spPr bwMode="auto">
          <a:xfrm rot="-3333818">
            <a:off x="2736205" y="1081188"/>
            <a:ext cx="94744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fungivoros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157" name="Text Box 48"/>
          <p:cNvSpPr txBox="1">
            <a:spLocks noChangeArrowheads="1"/>
          </p:cNvSpPr>
          <p:nvPr/>
        </p:nvSpPr>
        <p:spPr bwMode="auto">
          <a:xfrm rot="-3329394">
            <a:off x="3143077" y="843063"/>
            <a:ext cx="117827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158" name="Rectangle 50"/>
          <p:cNvSpPr>
            <a:spLocks noChangeArrowheads="1"/>
          </p:cNvSpPr>
          <p:nvPr/>
        </p:nvSpPr>
        <p:spPr bwMode="auto">
          <a:xfrm>
            <a:off x="152400" y="1447800"/>
            <a:ext cx="1794081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s-ES" sz="1200" dirty="0" smtClean="0"/>
              <a:t>Enriquecimiento</a:t>
            </a:r>
            <a:r>
              <a:rPr lang="en-US" sz="1200" dirty="0" smtClean="0"/>
              <a:t> </a:t>
            </a:r>
            <a:r>
              <a:rPr lang="en-US" sz="1200" dirty="0" err="1" smtClean="0"/>
              <a:t>indice</a:t>
            </a:r>
            <a:endParaRPr lang="en-US" sz="1200" dirty="0"/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100 (w1.cp1 + w2.Fu2) </a:t>
            </a:r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/ (w1.cp1 + w2.cp2 )</a:t>
            </a:r>
          </a:p>
        </p:txBody>
      </p:sp>
      <p:sp>
        <p:nvSpPr>
          <p:cNvPr id="159" name="Rectangle 51"/>
          <p:cNvSpPr>
            <a:spLocks noChangeArrowheads="1"/>
          </p:cNvSpPr>
          <p:nvPr/>
        </p:nvSpPr>
        <p:spPr bwMode="auto">
          <a:xfrm>
            <a:off x="3352800" y="6400800"/>
            <a:ext cx="42338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1200" dirty="0" err="1" smtClean="0"/>
              <a:t>Estructura</a:t>
            </a:r>
            <a:r>
              <a:rPr lang="en-US" sz="1200" dirty="0" smtClean="0"/>
              <a:t> </a:t>
            </a:r>
            <a:r>
              <a:rPr lang="en-US" sz="1200" dirty="0" err="1" smtClean="0"/>
              <a:t>Indice</a:t>
            </a:r>
            <a:r>
              <a:rPr lang="en-US" sz="1200" dirty="0" smtClean="0"/>
              <a:t> </a:t>
            </a:r>
            <a:r>
              <a:rPr lang="en-US" sz="1200" dirty="0"/>
              <a:t>= 100 wi.cpi / (wi.cpi + w2.cp2 ) for </a:t>
            </a:r>
            <a:r>
              <a:rPr lang="en-US" sz="1200" dirty="0" err="1"/>
              <a:t>i</a:t>
            </a:r>
            <a:r>
              <a:rPr lang="en-US" sz="1200" dirty="0"/>
              <a:t> = 3-5</a:t>
            </a:r>
          </a:p>
        </p:txBody>
      </p:sp>
      <p:sp>
        <p:nvSpPr>
          <p:cNvPr id="160" name="Text Box 52"/>
          <p:cNvSpPr txBox="1">
            <a:spLocks noChangeArrowheads="1"/>
          </p:cNvSpPr>
          <p:nvPr/>
        </p:nvSpPr>
        <p:spPr bwMode="auto">
          <a:xfrm>
            <a:off x="52388" y="6477000"/>
            <a:ext cx="1776412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Ferris et al., 2001</a:t>
            </a:r>
          </a:p>
        </p:txBody>
      </p:sp>
      <p:sp>
        <p:nvSpPr>
          <p:cNvPr id="161" name="Line 53"/>
          <p:cNvSpPr>
            <a:spLocks noChangeShapeType="1"/>
          </p:cNvSpPr>
          <p:nvPr/>
        </p:nvSpPr>
        <p:spPr bwMode="auto">
          <a:xfrm flipH="1">
            <a:off x="4419600" y="1066800"/>
            <a:ext cx="198120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2" name="Line 54"/>
          <p:cNvSpPr>
            <a:spLocks noChangeShapeType="1"/>
          </p:cNvSpPr>
          <p:nvPr/>
        </p:nvSpPr>
        <p:spPr bwMode="auto">
          <a:xfrm>
            <a:off x="3581400" y="27432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93" name="Text Box 49"/>
          <p:cNvSpPr txBox="1">
            <a:spLocks noChangeArrowheads="1"/>
          </p:cNvSpPr>
          <p:nvPr/>
        </p:nvSpPr>
        <p:spPr bwMode="auto">
          <a:xfrm>
            <a:off x="0" y="107305"/>
            <a:ext cx="453548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400" dirty="0" smtClean="0"/>
              <a:t>El </a:t>
            </a:r>
            <a:r>
              <a:rPr lang="en-US" sz="2400" dirty="0" err="1" smtClean="0"/>
              <a:t>Perfíl</a:t>
            </a:r>
            <a:r>
              <a:rPr lang="en-US" sz="2400" dirty="0" smtClean="0"/>
              <a:t> de la Fauna </a:t>
            </a:r>
            <a:r>
              <a:rPr lang="en-US" sz="2400" dirty="0" err="1" smtClean="0"/>
              <a:t>Nematodo</a:t>
            </a:r>
            <a:endParaRPr lang="en-US" sz="2400" dirty="0"/>
          </a:p>
        </p:txBody>
      </p:sp>
      <p:sp>
        <p:nvSpPr>
          <p:cNvPr id="26676" name="Text Box 52"/>
          <p:cNvSpPr txBox="1">
            <a:spLocks noChangeArrowheads="1"/>
          </p:cNvSpPr>
          <p:nvPr/>
        </p:nvSpPr>
        <p:spPr bwMode="auto">
          <a:xfrm>
            <a:off x="76200" y="6477000"/>
            <a:ext cx="1752600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 smtClean="0"/>
              <a:t>Ferris, 2010</a:t>
            </a:r>
            <a:endParaRPr lang="en-US" sz="1600" dirty="0"/>
          </a:p>
        </p:txBody>
      </p:sp>
      <p:sp>
        <p:nvSpPr>
          <p:cNvPr id="55" name="Parallelogram 54"/>
          <p:cNvSpPr/>
          <p:nvPr/>
        </p:nvSpPr>
        <p:spPr>
          <a:xfrm rot="20280129">
            <a:off x="6305480" y="1730229"/>
            <a:ext cx="1288126" cy="962001"/>
          </a:xfrm>
          <a:prstGeom prst="parallelogram">
            <a:avLst>
              <a:gd name="adj" fmla="val 1192"/>
            </a:avLst>
          </a:prstGeom>
          <a:solidFill>
            <a:srgbClr val="FFFF00">
              <a:alpha val="5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Text Box 49"/>
          <p:cNvSpPr txBox="1">
            <a:spLocks noChangeArrowheads="1"/>
          </p:cNvSpPr>
          <p:nvPr/>
        </p:nvSpPr>
        <p:spPr bwMode="auto">
          <a:xfrm>
            <a:off x="4343400" y="107304"/>
            <a:ext cx="44196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400" dirty="0" smtClean="0"/>
              <a:t>y la </a:t>
            </a:r>
            <a:r>
              <a:rPr lang="en-US" sz="2400" dirty="0" err="1" smtClean="0"/>
              <a:t>Huella</a:t>
            </a:r>
            <a:r>
              <a:rPr lang="en-US" sz="2400" dirty="0" smtClean="0"/>
              <a:t> </a:t>
            </a:r>
            <a:r>
              <a:rPr lang="en-US" sz="2400" dirty="0" err="1" smtClean="0"/>
              <a:t>Metabolica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627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76" grpId="0" animBg="1"/>
      <p:bldP spid="55" grpId="0" animBg="1"/>
      <p:bldP spid="55" grpId="1" animBg="1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 noChangeAspect="1"/>
          </p:cNvGrpSpPr>
          <p:nvPr/>
        </p:nvGrpSpPr>
        <p:grpSpPr bwMode="auto">
          <a:xfrm>
            <a:off x="378" y="381000"/>
            <a:ext cx="9143622" cy="6042025"/>
            <a:chOff x="-491" y="95"/>
            <a:chExt cx="6539" cy="4321"/>
          </a:xfrm>
        </p:grpSpPr>
        <p:grpSp>
          <p:nvGrpSpPr>
            <p:cNvPr id="3" name="Group 22"/>
            <p:cNvGrpSpPr>
              <a:grpSpLocks noChangeAspect="1"/>
            </p:cNvGrpSpPr>
            <p:nvPr/>
          </p:nvGrpSpPr>
          <p:grpSpPr bwMode="auto">
            <a:xfrm>
              <a:off x="-491" y="95"/>
              <a:ext cx="6532" cy="4321"/>
              <a:chOff x="-772" y="-1"/>
              <a:chExt cx="6532" cy="4321"/>
            </a:xfrm>
          </p:grpSpPr>
          <p:pic>
            <p:nvPicPr>
              <p:cNvPr id="24628" name="Picture 23" descr="Culman et al- Landscape Ecology MS (Aug 10)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772" y="-1"/>
                <a:ext cx="6530" cy="4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629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4464" y="144"/>
                <a:ext cx="1296" cy="21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25"/>
            <p:cNvGrpSpPr>
              <a:grpSpLocks noChangeAspect="1"/>
            </p:cNvGrpSpPr>
            <p:nvPr/>
          </p:nvGrpSpPr>
          <p:grpSpPr bwMode="auto">
            <a:xfrm>
              <a:off x="3689" y="1536"/>
              <a:ext cx="2359" cy="2740"/>
              <a:chOff x="3408" y="1440"/>
              <a:chExt cx="2359" cy="2740"/>
            </a:xfrm>
          </p:grpSpPr>
          <p:pic>
            <p:nvPicPr>
              <p:cNvPr id="24625" name="Picture 31" descr="Yolo County C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091" t="19826" r="45284"/>
              <a:stretch>
                <a:fillRect/>
              </a:stretch>
            </p:blipFill>
            <p:spPr bwMode="auto">
              <a:xfrm>
                <a:off x="3408" y="1479"/>
                <a:ext cx="2359" cy="270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626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4704" y="1440"/>
                <a:ext cx="1037" cy="11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7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5232" y="2574"/>
                <a:ext cx="498" cy="3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621" name="Line 29"/>
            <p:cNvSpPr>
              <a:spLocks noChangeAspect="1" noChangeShapeType="1"/>
            </p:cNvSpPr>
            <p:nvPr/>
          </p:nvSpPr>
          <p:spPr bwMode="auto">
            <a:xfrm>
              <a:off x="-151" y="4032"/>
              <a:ext cx="3648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2" name="Line 30"/>
            <p:cNvSpPr>
              <a:spLocks noChangeAspect="1" noChangeShapeType="1"/>
            </p:cNvSpPr>
            <p:nvPr/>
          </p:nvSpPr>
          <p:spPr bwMode="auto">
            <a:xfrm>
              <a:off x="-151" y="480"/>
              <a:ext cx="3648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3" name="Line 31"/>
            <p:cNvSpPr>
              <a:spLocks noChangeAspect="1" noChangeShapeType="1"/>
            </p:cNvSpPr>
            <p:nvPr/>
          </p:nvSpPr>
          <p:spPr bwMode="auto">
            <a:xfrm rot="16200000">
              <a:off x="-1988" y="2256"/>
              <a:ext cx="3648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Line 32"/>
            <p:cNvSpPr>
              <a:spLocks noChangeAspect="1" noChangeShapeType="1"/>
            </p:cNvSpPr>
            <p:nvPr/>
          </p:nvSpPr>
          <p:spPr bwMode="auto">
            <a:xfrm rot="-5400000">
              <a:off x="1673" y="2256"/>
              <a:ext cx="3648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79" name="TextBox 51"/>
          <p:cNvSpPr txBox="1">
            <a:spLocks noChangeArrowheads="1"/>
          </p:cNvSpPr>
          <p:nvPr/>
        </p:nvSpPr>
        <p:spPr bwMode="auto">
          <a:xfrm>
            <a:off x="2581275" y="152400"/>
            <a:ext cx="325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The Yolo Landscape Project</a:t>
            </a:r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762000" y="2703513"/>
            <a:ext cx="4191000" cy="2357437"/>
            <a:chOff x="480" y="1703"/>
            <a:chExt cx="2640" cy="1485"/>
          </a:xfrm>
        </p:grpSpPr>
        <p:sp>
          <p:nvSpPr>
            <p:cNvPr id="24612" name="Text Box 12"/>
            <p:cNvSpPr txBox="1">
              <a:spLocks noChangeArrowheads="1"/>
            </p:cNvSpPr>
            <p:nvPr/>
          </p:nvSpPr>
          <p:spPr bwMode="auto">
            <a:xfrm>
              <a:off x="1477" y="2951"/>
              <a:ext cx="1594" cy="2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Yolo County, California</a:t>
              </a:r>
            </a:p>
          </p:txBody>
        </p:sp>
        <p:sp>
          <p:nvSpPr>
            <p:cNvPr id="24613" name="Oval 14"/>
            <p:cNvSpPr>
              <a:spLocks noChangeArrowheads="1"/>
            </p:cNvSpPr>
            <p:nvPr/>
          </p:nvSpPr>
          <p:spPr bwMode="auto">
            <a:xfrm>
              <a:off x="528" y="2256"/>
              <a:ext cx="480" cy="48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4" name="Oval 15"/>
            <p:cNvSpPr>
              <a:spLocks noChangeArrowheads="1"/>
            </p:cNvSpPr>
            <p:nvPr/>
          </p:nvSpPr>
          <p:spPr bwMode="auto">
            <a:xfrm>
              <a:off x="2640" y="2304"/>
              <a:ext cx="480" cy="48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5" name="Text Box 19"/>
            <p:cNvSpPr txBox="1">
              <a:spLocks noChangeArrowheads="1"/>
            </p:cNvSpPr>
            <p:nvPr/>
          </p:nvSpPr>
          <p:spPr bwMode="auto">
            <a:xfrm>
              <a:off x="480" y="1703"/>
              <a:ext cx="962" cy="2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Sites 1 and 2</a:t>
              </a:r>
            </a:p>
          </p:txBody>
        </p:sp>
        <p:sp>
          <p:nvSpPr>
            <p:cNvPr id="24616" name="Text Box 20"/>
            <p:cNvSpPr txBox="1">
              <a:spLocks noChangeArrowheads="1"/>
            </p:cNvSpPr>
            <p:nvPr/>
          </p:nvSpPr>
          <p:spPr bwMode="auto">
            <a:xfrm>
              <a:off x="2016" y="1872"/>
              <a:ext cx="1042" cy="2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Sites 8 and 15</a:t>
              </a:r>
            </a:p>
          </p:txBody>
        </p:sp>
        <p:sp>
          <p:nvSpPr>
            <p:cNvPr id="24617" name="Line 21"/>
            <p:cNvSpPr>
              <a:spLocks noChangeShapeType="1"/>
            </p:cNvSpPr>
            <p:nvPr/>
          </p:nvSpPr>
          <p:spPr bwMode="auto">
            <a:xfrm flipH="1">
              <a:off x="912" y="1920"/>
              <a:ext cx="298" cy="384"/>
            </a:xfrm>
            <a:prstGeom prst="line">
              <a:avLst/>
            </a:prstGeom>
            <a:noFill/>
            <a:ln w="1016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8" name="Line 22"/>
            <p:cNvSpPr>
              <a:spLocks noChangeShapeType="1"/>
            </p:cNvSpPr>
            <p:nvPr/>
          </p:nvSpPr>
          <p:spPr bwMode="auto">
            <a:xfrm>
              <a:off x="2640" y="2064"/>
              <a:ext cx="144" cy="336"/>
            </a:xfrm>
            <a:prstGeom prst="line">
              <a:avLst/>
            </a:prstGeom>
            <a:noFill/>
            <a:ln w="1016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0" y="-57150"/>
            <a:ext cx="9144000" cy="6915150"/>
            <a:chOff x="228600" y="-133350"/>
            <a:chExt cx="9144000" cy="6915150"/>
          </a:xfrm>
        </p:grpSpPr>
        <p:sp>
          <p:nvSpPr>
            <p:cNvPr id="24610" name="Rectangle 24" descr="Light upward diagonal"/>
            <p:cNvSpPr>
              <a:spLocks noChangeArrowheads="1"/>
            </p:cNvSpPr>
            <p:nvPr/>
          </p:nvSpPr>
          <p:spPr bwMode="auto">
            <a:xfrm>
              <a:off x="228600" y="3354387"/>
              <a:ext cx="9144000" cy="3427413"/>
            </a:xfrm>
            <a:prstGeom prst="rect">
              <a:avLst/>
            </a:prstGeom>
            <a:pattFill prst="ltUpDiag">
              <a:fgClr>
                <a:schemeClr val="bg2">
                  <a:alpha val="47842"/>
                </a:schemeClr>
              </a:fgClr>
              <a:bgClr>
                <a:schemeClr val="bg1">
                  <a:alpha val="47842"/>
                </a:schemeClr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61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3875" y="-133350"/>
              <a:ext cx="8543925" cy="356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8038" y="3451225"/>
            <a:ext cx="4297362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429000"/>
            <a:ext cx="4267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Rectangle 28" descr="Light upward diagonal"/>
          <p:cNvSpPr>
            <a:spLocks noChangeArrowheads="1"/>
          </p:cNvSpPr>
          <p:nvPr/>
        </p:nvSpPr>
        <p:spPr bwMode="auto">
          <a:xfrm>
            <a:off x="-48549" y="-24700"/>
            <a:ext cx="9144000" cy="3427412"/>
          </a:xfrm>
          <a:prstGeom prst="rect">
            <a:avLst/>
          </a:prstGeom>
          <a:pattFill prst="ltUpDiag">
            <a:fgClr>
              <a:schemeClr val="bg2">
                <a:alpha val="47842"/>
              </a:schemeClr>
            </a:fgClr>
            <a:bgClr>
              <a:schemeClr val="bg1">
                <a:alpha val="47842"/>
              </a:schemeClr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29000" y="621268"/>
            <a:ext cx="569899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Un Base de </a:t>
            </a:r>
            <a:r>
              <a:rPr lang="en-US" dirty="0" err="1" smtClean="0"/>
              <a:t>Datos</a:t>
            </a:r>
            <a:r>
              <a:rPr lang="en-US" dirty="0" smtClean="0"/>
              <a:t> de los </a:t>
            </a:r>
            <a:r>
              <a:rPr lang="en-US" dirty="0" err="1" smtClean="0"/>
              <a:t>Parametrós</a:t>
            </a:r>
            <a:r>
              <a:rPr lang="en-US" dirty="0" smtClean="0"/>
              <a:t> </a:t>
            </a:r>
            <a:r>
              <a:rPr lang="en-US" dirty="0" err="1" smtClean="0"/>
              <a:t>Ecofisiológicos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1371600"/>
            <a:ext cx="2034531" cy="461665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 </a:t>
            </a:r>
            <a:r>
              <a:rPr lang="en-US" sz="2400" dirty="0" err="1" smtClean="0"/>
              <a:t>Nemaplex</a:t>
            </a:r>
            <a:endParaRPr lang="en-US" sz="2400" dirty="0"/>
          </a:p>
        </p:txBody>
      </p:sp>
      <p:grpSp>
        <p:nvGrpSpPr>
          <p:cNvPr id="2" name="Group 2"/>
          <p:cNvGrpSpPr/>
          <p:nvPr/>
        </p:nvGrpSpPr>
        <p:grpSpPr>
          <a:xfrm>
            <a:off x="0" y="457200"/>
            <a:ext cx="9144000" cy="6019800"/>
            <a:chOff x="0" y="1646715"/>
            <a:chExt cx="9144000" cy="5863442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0" y="1646715"/>
              <a:ext cx="9144000" cy="5863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15000" t="52000" r="19167" b="16000"/>
            <a:stretch>
              <a:fillRect/>
            </a:stretch>
          </p:blipFill>
          <p:spPr bwMode="auto">
            <a:xfrm>
              <a:off x="228600" y="3535155"/>
              <a:ext cx="8686800" cy="2639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 l="25714" t="55619" r="12381" b="7048"/>
          <a:stretch>
            <a:fillRect/>
          </a:stretch>
        </p:blipFill>
        <p:spPr bwMode="auto">
          <a:xfrm>
            <a:off x="0" y="3335215"/>
            <a:ext cx="9144000" cy="344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 b="45333"/>
          <a:stretch>
            <a:fillRect/>
          </a:stretch>
        </p:blipFill>
        <p:spPr bwMode="auto">
          <a:xfrm>
            <a:off x="0" y="762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</TotalTime>
  <Words>1840</Words>
  <Application>Microsoft Office PowerPoint</Application>
  <PresentationFormat>On-screen Show (4:3)</PresentationFormat>
  <Paragraphs>626</Paragraphs>
  <Slides>32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Actividad Metabolica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California, Davis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Nematology 100</dc:title>
  <dc:creator>hferris</dc:creator>
  <cp:lastModifiedBy>Reviewer</cp:lastModifiedBy>
  <cp:revision>192</cp:revision>
  <dcterms:created xsi:type="dcterms:W3CDTF">2004-10-06T00:58:24Z</dcterms:created>
  <dcterms:modified xsi:type="dcterms:W3CDTF">2014-03-28T19:51:17Z</dcterms:modified>
</cp:coreProperties>
</file>