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6" r:id="rId3"/>
    <p:sldId id="256" r:id="rId4"/>
    <p:sldId id="263" r:id="rId5"/>
    <p:sldId id="257" r:id="rId6"/>
    <p:sldId id="258" r:id="rId7"/>
    <p:sldId id="260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714530-95D7-4BE9-986B-75B2F08E44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E25C2-5D21-4DBA-85BF-6A2623B53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D0E01-9E82-4268-A4D3-E11877C37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61EF0-D863-4768-A1EB-36781A718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2AA804-9722-47FD-ABEB-7F0630007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07963-FA7C-4ABF-AF4C-CAD9711FC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72F73-6869-4069-A4A3-D243738DF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39906-6DA4-4A67-A110-4806B6D32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92941-6BF6-4101-9FB1-5D0EECC0D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1518B-F7E8-4905-92FF-117512262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A1D7-1A45-4A78-BB07-2AC6C4159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6757-A742-4A42-836B-97DD21A79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DFE97-1C8A-4553-A926-B28CE3F9A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C7179A-52D2-4B30-BAEB-110DC410FE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r>
              <a:rPr lang="en-US" sz="3600"/>
              <a:t>Interpretation of</a:t>
            </a:r>
            <a:br>
              <a:rPr lang="en-US" sz="3600"/>
            </a:br>
            <a:r>
              <a:rPr lang="en-US" sz="3600"/>
              <a:t>Nematode Count Data in</a:t>
            </a:r>
            <a:br>
              <a:rPr lang="en-US" sz="3600"/>
            </a:br>
            <a:r>
              <a:rPr lang="en-US" sz="3600"/>
              <a:t>Long-term Plantings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2800"/>
              <a:t>Howard Ferris</a:t>
            </a:r>
            <a:br>
              <a:rPr lang="en-US" sz="2800"/>
            </a:br>
            <a:r>
              <a:rPr lang="en-US" sz="2800"/>
              <a:t>Department of Nematology</a:t>
            </a:r>
            <a:br>
              <a:rPr lang="en-US" sz="2800"/>
            </a:br>
            <a:r>
              <a:rPr lang="en-US" sz="2800"/>
              <a:t>University of California Davis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2800"/>
              <a:t>December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transectplot3"/>
          <p:cNvPicPr>
            <a:picLocks noChangeAspect="1" noChangeArrowheads="1"/>
          </p:cNvPicPr>
          <p:nvPr/>
        </p:nvPicPr>
        <p:blipFill>
          <a:blip r:embed="rId2" cstate="print"/>
          <a:srcRect l="6873" t="3194" r="1375"/>
          <a:stretch>
            <a:fillRect/>
          </a:stretch>
        </p:blipFill>
        <p:spPr bwMode="auto">
          <a:xfrm>
            <a:off x="3886200" y="0"/>
            <a:ext cx="4652963" cy="6862763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43000" y="2514600"/>
            <a:ext cx="1592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Happy</a:t>
            </a:r>
          </a:p>
          <a:p>
            <a:pPr algn="ctr"/>
            <a:r>
              <a:rPr lang="en-US" sz="2400"/>
              <a:t>Nematode</a:t>
            </a:r>
          </a:p>
          <a:p>
            <a:pPr algn="ctr"/>
            <a:r>
              <a:rPr lang="en-US" sz="2400"/>
              <a:t>Hunting!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381000"/>
            <a:ext cx="9140825" cy="606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191000" y="2438400"/>
            <a:ext cx="0" cy="2743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33600" y="4125913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Tolerance Level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200400" y="4419600"/>
            <a:ext cx="9144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447800" y="3276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019800" y="3276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724400" y="2057400"/>
            <a:ext cx="389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 management costing $300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096000" y="4267200"/>
            <a:ext cx="21272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Economic Threshold</a:t>
            </a:r>
          </a:p>
          <a:p>
            <a:pPr algn="ctr"/>
            <a:r>
              <a:rPr lang="en-US" sz="1200"/>
              <a:t>(for this management option)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6096000" y="4724400"/>
            <a:ext cx="6096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/>
      <p:bldP spid="17415" grpId="0" animBg="1"/>
      <p:bldP spid="17416" grpId="0" animBg="1"/>
      <p:bldP spid="17417" grpId="0" animBg="1"/>
      <p:bldP spid="17418" grpId="0"/>
      <p:bldP spid="17419" grpId="0"/>
      <p:bldP spid="174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2400" y="152400"/>
          <a:ext cx="5886450" cy="3752850"/>
        </p:xfrm>
        <a:graphic>
          <a:graphicData uri="http://schemas.openxmlformats.org/presentationml/2006/ole">
            <p:oleObj spid="_x0000_s2052" name="Chart" r:id="rId3" imgW="5886450" imgH="3752698" progId="Excel.Chart.8">
              <p:embed/>
            </p:oleObj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885825" y="210502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571625" y="1495425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1952625" y="962025"/>
            <a:ext cx="3505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571625" y="25622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952625" y="1495425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457825" y="962025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952625" y="2105025"/>
            <a:ext cx="3538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Area = average nematodes * Degree-Days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38400" y="2667000"/>
            <a:ext cx="2562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Dosage = average nematodes</a:t>
            </a:r>
          </a:p>
        </p:txBody>
      </p:sp>
      <p:pic>
        <p:nvPicPr>
          <p:cNvPr id="2313" name="Picture 2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724400"/>
            <a:ext cx="6629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14" name="Text Box 266"/>
          <p:cNvSpPr txBox="1">
            <a:spLocks noChangeArrowheads="1"/>
          </p:cNvSpPr>
          <p:nvPr/>
        </p:nvSpPr>
        <p:spPr bwMode="auto">
          <a:xfrm>
            <a:off x="6083300" y="838200"/>
            <a:ext cx="2984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But what about perennial crops</a:t>
            </a:r>
          </a:p>
          <a:p>
            <a:r>
              <a:rPr lang="en-US" sz="1600"/>
              <a:t>of different age, susceptibility, </a:t>
            </a:r>
          </a:p>
          <a:p>
            <a:r>
              <a:rPr lang="en-US" sz="1600"/>
              <a:t>supporting different </a:t>
            </a:r>
          </a:p>
          <a:p>
            <a:r>
              <a:rPr lang="en-US" sz="1600"/>
              <a:t>nematode communities?</a:t>
            </a:r>
          </a:p>
        </p:txBody>
      </p:sp>
      <p:sp>
        <p:nvSpPr>
          <p:cNvPr id="2315" name="Text Box 267"/>
          <p:cNvSpPr txBox="1">
            <a:spLocks noChangeArrowheads="1"/>
          </p:cNvSpPr>
          <p:nvPr/>
        </p:nvSpPr>
        <p:spPr bwMode="auto">
          <a:xfrm>
            <a:off x="457200" y="4211638"/>
            <a:ext cx="412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Determining trajectories of change……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/>
      <p:bldP spid="2060" grpId="0"/>
      <p:bldP spid="23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313613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87" name="Rectangle 23" descr="Light downward diagonal"/>
          <p:cNvSpPr>
            <a:spLocks noChangeArrowheads="1"/>
          </p:cNvSpPr>
          <p:nvPr/>
        </p:nvSpPr>
        <p:spPr bwMode="auto">
          <a:xfrm>
            <a:off x="2590800" y="3124200"/>
            <a:ext cx="2057400" cy="13716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5908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Rectangle 21" descr="Light upward diagonal"/>
          <p:cNvSpPr>
            <a:spLocks noChangeArrowheads="1"/>
          </p:cNvSpPr>
          <p:nvPr/>
        </p:nvSpPr>
        <p:spPr bwMode="auto">
          <a:xfrm>
            <a:off x="2590800" y="3886200"/>
            <a:ext cx="4191000" cy="609600"/>
          </a:xfrm>
          <a:prstGeom prst="rect">
            <a:avLst/>
          </a:prstGeom>
          <a:pattFill prst="lt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200400" y="3581400"/>
            <a:ext cx="762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500 DD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343400" y="4038600"/>
            <a:ext cx="762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500 DD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057400" y="49530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/>
              <a:t>Threshold</a:t>
            </a:r>
          </a:p>
          <a:p>
            <a:pPr algn="ctr"/>
            <a:r>
              <a:rPr lang="en-US" sz="1200"/>
              <a:t>temperature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2400300" y="4572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057400" y="3124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4648200" y="3124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78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H="1">
            <a:off x="2057400" y="3886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nimBg="1"/>
      <p:bldP spid="11287" grpId="1" animBg="1"/>
      <p:bldP spid="11284" grpId="0" animBg="1"/>
      <p:bldP spid="11285" grpId="0" animBg="1"/>
      <p:bldP spid="11288" grpId="0" animBg="1"/>
      <p:bldP spid="11288" grpId="1" animBg="1"/>
      <p:bldP spid="11290" grpId="0" animBg="1"/>
      <p:bldP spid="11291" grpId="0"/>
      <p:bldP spid="11292" grpId="0" animBg="1"/>
      <p:bldP spid="11293" grpId="0" animBg="1"/>
      <p:bldP spid="11293" grpId="1" animBg="1"/>
      <p:bldP spid="11294" grpId="0" animBg="1"/>
      <p:bldP spid="11294" grpId="1" animBg="1"/>
      <p:bldP spid="11295" grpId="0" animBg="1"/>
      <p:bldP spid="112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1" name="Text Box 189"/>
          <p:cNvSpPr txBox="1">
            <a:spLocks noChangeArrowheads="1"/>
          </p:cNvSpPr>
          <p:nvPr/>
        </p:nvSpPr>
        <p:spPr bwMode="auto">
          <a:xfrm>
            <a:off x="152400" y="4876800"/>
            <a:ext cx="1377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Moving</a:t>
            </a:r>
          </a:p>
          <a:p>
            <a:r>
              <a:rPr lang="en-US"/>
              <a:t>average</a:t>
            </a:r>
          </a:p>
          <a:p>
            <a:r>
              <a:rPr lang="en-US"/>
              <a:t>calculations</a:t>
            </a:r>
          </a:p>
        </p:txBody>
      </p:sp>
      <p:pic>
        <p:nvPicPr>
          <p:cNvPr id="3565" name="Picture 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2425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66" name="Picture 4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8025" y="2562225"/>
            <a:ext cx="58959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55" name="Line 183"/>
          <p:cNvSpPr>
            <a:spLocks noChangeShapeType="1"/>
          </p:cNvSpPr>
          <p:nvPr/>
        </p:nvSpPr>
        <p:spPr bwMode="auto">
          <a:xfrm flipH="1">
            <a:off x="4953000" y="3581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6" name="Line 184"/>
          <p:cNvSpPr>
            <a:spLocks noChangeShapeType="1"/>
          </p:cNvSpPr>
          <p:nvPr/>
        </p:nvSpPr>
        <p:spPr bwMode="auto">
          <a:xfrm flipH="1">
            <a:off x="7162800" y="4419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8" name="Line 186"/>
          <p:cNvSpPr>
            <a:spLocks noChangeShapeType="1"/>
          </p:cNvSpPr>
          <p:nvPr/>
        </p:nvSpPr>
        <p:spPr bwMode="auto">
          <a:xfrm flipH="1" flipV="1">
            <a:off x="5715000" y="4953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9" name="Line 187"/>
          <p:cNvSpPr>
            <a:spLocks noChangeShapeType="1"/>
          </p:cNvSpPr>
          <p:nvPr/>
        </p:nvSpPr>
        <p:spPr bwMode="auto">
          <a:xfrm flipH="1" flipV="1">
            <a:off x="6629400" y="5105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1" name="Line 489"/>
          <p:cNvSpPr>
            <a:spLocks noChangeShapeType="1"/>
          </p:cNvSpPr>
          <p:nvPr/>
        </p:nvSpPr>
        <p:spPr bwMode="auto">
          <a:xfrm flipH="1" flipV="1">
            <a:off x="8229600" y="5562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7" name="Line 495"/>
          <p:cNvSpPr>
            <a:spLocks noChangeShapeType="1"/>
          </p:cNvSpPr>
          <p:nvPr/>
        </p:nvSpPr>
        <p:spPr bwMode="auto">
          <a:xfrm flipH="1">
            <a:off x="6019800" y="4572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8" name="Text Box 496"/>
          <p:cNvSpPr txBox="1">
            <a:spLocks noChangeArrowheads="1"/>
          </p:cNvSpPr>
          <p:nvPr/>
        </p:nvSpPr>
        <p:spPr bwMode="auto">
          <a:xfrm>
            <a:off x="152400" y="396240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Determining trajectories </a:t>
            </a:r>
          </a:p>
          <a:p>
            <a:r>
              <a:rPr lang="en-US"/>
              <a:t>of change……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5" grpId="0" animBg="1"/>
      <p:bldP spid="3256" grpId="0" animBg="1"/>
      <p:bldP spid="3258" grpId="0" animBg="1"/>
      <p:bldP spid="3259" grpId="0" animBg="1"/>
      <p:bldP spid="3561" grpId="0" animBg="1"/>
      <p:bldP spid="35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5125" y="112713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Some Real Data…..</a:t>
            </a: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188" y="0"/>
            <a:ext cx="5484812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90875"/>
            <a:ext cx="5484813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5814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84813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9188" y="3270250"/>
            <a:ext cx="5484812" cy="358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276600" y="144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7924800" y="563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5484813" cy="3495675"/>
        </p:xfrm>
        <a:graphic>
          <a:graphicData uri="http://schemas.openxmlformats.org/presentationml/2006/ole">
            <p:oleObj spid="_x0000_s9218" name="Chart" r:id="rId3" imgW="5886450" imgH="3752698" progId="Excel.Chart.8">
              <p:embed/>
            </p:oleObj>
          </a:graphicData>
        </a:graphic>
      </p:graphicFrame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685800" y="1752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1371600" y="12954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1676400" y="762000"/>
            <a:ext cx="3276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3716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676400" y="1295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953000" y="762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817688" y="1546225"/>
            <a:ext cx="3059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Area = average nematodes * Degree-Days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066800" y="457200"/>
            <a:ext cx="295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Cumulative Nematode Dosage = </a:t>
            </a:r>
            <a:r>
              <a:rPr lang="el-GR" sz="1200">
                <a:cs typeface="Arial" charset="0"/>
              </a:rPr>
              <a:t>Σ</a:t>
            </a:r>
            <a:r>
              <a:rPr lang="en-US" sz="1200"/>
              <a:t> Areas</a:t>
            </a:r>
          </a:p>
        </p:txBody>
      </p:sp>
      <p:pic>
        <p:nvPicPr>
          <p:cNvPr id="9270" name="Picture 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9188" y="3176588"/>
            <a:ext cx="5484812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84813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9188" y="3178175"/>
            <a:ext cx="5484812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3505200" y="152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83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Default Design</vt:lpstr>
      <vt:lpstr>Microsoft Office Excel Chart</vt:lpstr>
      <vt:lpstr>Interpretation of Nematode Count Data in Long-term Plantings   Howard Ferris Department of Nematology University of California Davis  December 2009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University of California,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Reviewer</dc:creator>
  <cp:lastModifiedBy>Howard Ferris</cp:lastModifiedBy>
  <cp:revision>19</cp:revision>
  <dcterms:created xsi:type="dcterms:W3CDTF">2009-12-11T00:59:55Z</dcterms:created>
  <dcterms:modified xsi:type="dcterms:W3CDTF">2011-06-22T02:52:14Z</dcterms:modified>
</cp:coreProperties>
</file>