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2" r:id="rId2"/>
    <p:sldId id="266" r:id="rId3"/>
    <p:sldId id="256" r:id="rId4"/>
    <p:sldId id="263" r:id="rId5"/>
    <p:sldId id="257" r:id="rId6"/>
    <p:sldId id="258" r:id="rId7"/>
    <p:sldId id="260" r:id="rId8"/>
    <p:sldId id="261" r:id="rId9"/>
    <p:sldId id="267" r:id="rId10"/>
    <p:sldId id="268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8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33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7714530-95D7-4BE9-986B-75B2F08E44E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2E25C2-5D21-4DBA-85BF-6A2623B538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D0E01-9E82-4268-A4D3-E11877C373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A61EF0-D863-4768-A1EB-36781A7186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62AA804-9722-47FD-ABEB-7F06300078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207963-FA7C-4ABF-AF4C-CAD9711FC9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572F73-6869-4069-A4A3-D243738DF1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39906-6DA4-4A67-A110-4806B6D322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592941-6BF6-4101-9FB1-5D0EECC0DA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31518B-F7E8-4905-92FF-1175122628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CCA1D7-1A45-4A78-BB07-2AC6C4159C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456757-A742-4A42-836B-97DD21A795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DDFE97-1C8A-4553-A926-B28CE3F9A5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5C7179A-52D2-4B30-BAEB-110DC410FE4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Chart1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Chart2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43000"/>
            <a:ext cx="8229600" cy="5105400"/>
          </a:xfrm>
        </p:spPr>
        <p:txBody>
          <a:bodyPr/>
          <a:lstStyle/>
          <a:p>
            <a:r>
              <a:rPr lang="en-US" sz="3600"/>
              <a:t>Interpretation of</a:t>
            </a:r>
            <a:br>
              <a:rPr lang="en-US" sz="3600"/>
            </a:br>
            <a:r>
              <a:rPr lang="en-US" sz="3600"/>
              <a:t>Nematode Count Data in</a:t>
            </a:r>
            <a:br>
              <a:rPr lang="en-US" sz="3600"/>
            </a:br>
            <a:r>
              <a:rPr lang="en-US" sz="3600"/>
              <a:t>Long-term Plantings</a:t>
            </a:r>
            <a:r>
              <a:rPr lang="en-US" sz="4000"/>
              <a:t/>
            </a:r>
            <a:br>
              <a:rPr lang="en-US" sz="4000"/>
            </a:br>
            <a:r>
              <a:rPr lang="en-US" sz="4000"/>
              <a:t/>
            </a:r>
            <a:br>
              <a:rPr lang="en-US" sz="4000"/>
            </a:br>
            <a:r>
              <a:rPr lang="en-US" sz="4000"/>
              <a:t/>
            </a:r>
            <a:br>
              <a:rPr lang="en-US" sz="4000"/>
            </a:br>
            <a:r>
              <a:rPr lang="en-US" sz="2800"/>
              <a:t>Howard Ferris</a:t>
            </a:r>
            <a:br>
              <a:rPr lang="en-US" sz="2800"/>
            </a:br>
            <a:r>
              <a:rPr lang="en-US" sz="2800"/>
              <a:t>Department of Nematology</a:t>
            </a:r>
            <a:br>
              <a:rPr lang="en-US" sz="2800"/>
            </a:br>
            <a:r>
              <a:rPr lang="en-US" sz="2800"/>
              <a:t>University of California Davis</a:t>
            </a:r>
            <a:r>
              <a:rPr lang="en-US" sz="4000"/>
              <a:t/>
            </a:r>
            <a:br>
              <a:rPr lang="en-US" sz="4000"/>
            </a:br>
            <a:r>
              <a:rPr lang="en-US" sz="4000"/>
              <a:t/>
            </a:r>
            <a:br>
              <a:rPr lang="en-US" sz="4000"/>
            </a:br>
            <a:r>
              <a:rPr lang="en-US" sz="2800"/>
              <a:t>December 2009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 descr="transectplot3"/>
          <p:cNvPicPr>
            <a:picLocks noChangeAspect="1" noChangeArrowheads="1"/>
          </p:cNvPicPr>
          <p:nvPr/>
        </p:nvPicPr>
        <p:blipFill>
          <a:blip r:embed="rId2" cstate="print"/>
          <a:srcRect l="6873" t="3194" r="1375"/>
          <a:stretch>
            <a:fillRect/>
          </a:stretch>
        </p:blipFill>
        <p:spPr bwMode="auto">
          <a:xfrm>
            <a:off x="3886200" y="0"/>
            <a:ext cx="4652963" cy="6862763"/>
          </a:xfrm>
          <a:prstGeom prst="rect">
            <a:avLst/>
          </a:prstGeom>
          <a:noFill/>
        </p:spPr>
      </p:pic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1143000" y="2514600"/>
            <a:ext cx="15922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/>
              <a:t>Happy</a:t>
            </a:r>
          </a:p>
          <a:p>
            <a:pPr algn="ctr"/>
            <a:r>
              <a:rPr lang="en-US" sz="2400"/>
              <a:t>Nematode</a:t>
            </a:r>
          </a:p>
          <a:p>
            <a:pPr algn="ctr"/>
            <a:r>
              <a:rPr lang="en-US" sz="2400"/>
              <a:t>Hunting!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75" y="381000"/>
            <a:ext cx="9140825" cy="606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4191000" y="2438400"/>
            <a:ext cx="0" cy="2743200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2133600" y="4125913"/>
            <a:ext cx="14446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Tolerance Level</a:t>
            </a:r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3200400" y="4419600"/>
            <a:ext cx="914400" cy="6858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1447800" y="3276600"/>
            <a:ext cx="457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6019800" y="32766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4724400" y="2057400"/>
            <a:ext cx="3892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Example: management costing $300</a:t>
            </a: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6096000" y="4267200"/>
            <a:ext cx="212725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400"/>
              <a:t>Economic Threshold</a:t>
            </a:r>
          </a:p>
          <a:p>
            <a:pPr algn="ctr"/>
            <a:r>
              <a:rPr lang="en-US" sz="1200"/>
              <a:t>(for this management option)</a:t>
            </a:r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H="1">
            <a:off x="6096000" y="4724400"/>
            <a:ext cx="609600" cy="381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nimBg="1"/>
      <p:bldP spid="17414" grpId="0"/>
      <p:bldP spid="17415" grpId="0" animBg="1"/>
      <p:bldP spid="17416" grpId="0" animBg="1"/>
      <p:bldP spid="17417" grpId="0" animBg="1"/>
      <p:bldP spid="17418" grpId="0"/>
      <p:bldP spid="17419" grpId="0"/>
      <p:bldP spid="174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52400" y="152400"/>
          <a:ext cx="5886450" cy="3752850"/>
        </p:xfrm>
        <a:graphic>
          <a:graphicData uri="http://schemas.openxmlformats.org/presentationml/2006/ole">
            <p:oleObj spid="_x0000_s2052" name="Chart" r:id="rId3" imgW="5886450" imgH="3752698" progId="Excel.Chart.8">
              <p:embed/>
            </p:oleObj>
          </a:graphicData>
        </a:graphic>
      </p:graphicFrame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885825" y="2105025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 flipV="1">
            <a:off x="1571625" y="1495425"/>
            <a:ext cx="3810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 flipV="1">
            <a:off x="1952625" y="962025"/>
            <a:ext cx="3505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1571625" y="2562225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1952625" y="1495425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5457825" y="962025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1952625" y="2105025"/>
            <a:ext cx="35385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Area = average nematodes * Degree-Days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2438400" y="2667000"/>
            <a:ext cx="2562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Dosage = average nematodes</a:t>
            </a:r>
          </a:p>
        </p:txBody>
      </p:sp>
      <p:pic>
        <p:nvPicPr>
          <p:cNvPr id="2313" name="Picture 26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0" y="4724400"/>
            <a:ext cx="66294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14" name="Text Box 266"/>
          <p:cNvSpPr txBox="1">
            <a:spLocks noChangeArrowheads="1"/>
          </p:cNvSpPr>
          <p:nvPr/>
        </p:nvSpPr>
        <p:spPr bwMode="auto">
          <a:xfrm>
            <a:off x="6083300" y="838200"/>
            <a:ext cx="298450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But what about perennial crops</a:t>
            </a:r>
          </a:p>
          <a:p>
            <a:r>
              <a:rPr lang="en-US" sz="1600"/>
              <a:t>of different age, susceptibility, </a:t>
            </a:r>
          </a:p>
          <a:p>
            <a:r>
              <a:rPr lang="en-US" sz="1600"/>
              <a:t>supporting different </a:t>
            </a:r>
          </a:p>
          <a:p>
            <a:r>
              <a:rPr lang="en-US" sz="1600"/>
              <a:t>nematode communities?</a:t>
            </a:r>
          </a:p>
        </p:txBody>
      </p:sp>
      <p:sp>
        <p:nvSpPr>
          <p:cNvPr id="2315" name="Text Box 267"/>
          <p:cNvSpPr txBox="1">
            <a:spLocks noChangeArrowheads="1"/>
          </p:cNvSpPr>
          <p:nvPr/>
        </p:nvSpPr>
        <p:spPr bwMode="auto">
          <a:xfrm>
            <a:off x="457200" y="4211638"/>
            <a:ext cx="412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Determining trajectories of change……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animBg="1"/>
      <p:bldP spid="2054" grpId="0" animBg="1"/>
      <p:bldP spid="2055" grpId="0" animBg="1"/>
      <p:bldP spid="2056" grpId="0" animBg="1"/>
      <p:bldP spid="2057" grpId="0" animBg="1"/>
      <p:bldP spid="2058" grpId="0" animBg="1"/>
      <p:bldP spid="2059" grpId="0"/>
      <p:bldP spid="2060" grpId="0"/>
      <p:bldP spid="23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83" name="Picture 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762000"/>
            <a:ext cx="7313613" cy="485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287" name="Rectangle 23" descr="Light downward diagonal"/>
          <p:cNvSpPr>
            <a:spLocks noChangeArrowheads="1"/>
          </p:cNvSpPr>
          <p:nvPr/>
        </p:nvSpPr>
        <p:spPr bwMode="auto">
          <a:xfrm>
            <a:off x="2590800" y="3124200"/>
            <a:ext cx="2057400" cy="1371600"/>
          </a:xfrm>
          <a:prstGeom prst="rect">
            <a:avLst/>
          </a:prstGeom>
          <a:pattFill prst="ltDnDiag">
            <a:fgClr>
              <a:schemeClr val="tx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>
            <a:off x="2590800" y="17526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85" name="Rectangle 21" descr="Light upward diagonal"/>
          <p:cNvSpPr>
            <a:spLocks noChangeArrowheads="1"/>
          </p:cNvSpPr>
          <p:nvPr/>
        </p:nvSpPr>
        <p:spPr bwMode="auto">
          <a:xfrm>
            <a:off x="2590800" y="3886200"/>
            <a:ext cx="4191000" cy="609600"/>
          </a:xfrm>
          <a:prstGeom prst="rect">
            <a:avLst/>
          </a:prstGeom>
          <a:pattFill prst="ltUpDiag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3200400" y="3581400"/>
            <a:ext cx="762000" cy="274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/>
              <a:t>500 DD</a:t>
            </a:r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4343400" y="4038600"/>
            <a:ext cx="762000" cy="274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/>
              <a:t>500 DD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2057400" y="4953000"/>
            <a:ext cx="1003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200"/>
              <a:t>Threshold</a:t>
            </a:r>
          </a:p>
          <a:p>
            <a:pPr algn="ctr"/>
            <a:r>
              <a:rPr lang="en-US" sz="1200"/>
              <a:t>temperature</a:t>
            </a:r>
          </a:p>
        </p:txBody>
      </p:sp>
      <p:sp>
        <p:nvSpPr>
          <p:cNvPr id="11292" name="Line 28"/>
          <p:cNvSpPr>
            <a:spLocks noChangeShapeType="1"/>
          </p:cNvSpPr>
          <p:nvPr/>
        </p:nvSpPr>
        <p:spPr bwMode="auto">
          <a:xfrm flipV="1">
            <a:off x="2400300" y="45720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3" name="Line 29"/>
          <p:cNvSpPr>
            <a:spLocks noChangeShapeType="1"/>
          </p:cNvSpPr>
          <p:nvPr/>
        </p:nvSpPr>
        <p:spPr bwMode="auto">
          <a:xfrm>
            <a:off x="2057400" y="31242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4" name="Line 30"/>
          <p:cNvSpPr>
            <a:spLocks noChangeShapeType="1"/>
          </p:cNvSpPr>
          <p:nvPr/>
        </p:nvSpPr>
        <p:spPr bwMode="auto">
          <a:xfrm>
            <a:off x="4648200" y="31242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5" name="Line 31"/>
          <p:cNvSpPr>
            <a:spLocks noChangeShapeType="1"/>
          </p:cNvSpPr>
          <p:nvPr/>
        </p:nvSpPr>
        <p:spPr bwMode="auto">
          <a:xfrm>
            <a:off x="6781800" y="3810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6" name="Line 32"/>
          <p:cNvSpPr>
            <a:spLocks noChangeShapeType="1"/>
          </p:cNvSpPr>
          <p:nvPr/>
        </p:nvSpPr>
        <p:spPr bwMode="auto">
          <a:xfrm flipH="1">
            <a:off x="2057400" y="3886200"/>
            <a:ext cx="472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7" grpId="0" animBg="1"/>
      <p:bldP spid="11287" grpId="1" animBg="1"/>
      <p:bldP spid="11284" grpId="0" animBg="1"/>
      <p:bldP spid="11285" grpId="0" animBg="1"/>
      <p:bldP spid="11288" grpId="0" animBg="1"/>
      <p:bldP spid="11288" grpId="1" animBg="1"/>
      <p:bldP spid="11290" grpId="0" animBg="1"/>
      <p:bldP spid="11291" grpId="0"/>
      <p:bldP spid="11292" grpId="0" animBg="1"/>
      <p:bldP spid="11293" grpId="0" animBg="1"/>
      <p:bldP spid="11293" grpId="1" animBg="1"/>
      <p:bldP spid="11294" grpId="0" animBg="1"/>
      <p:bldP spid="11294" grpId="1" animBg="1"/>
      <p:bldP spid="11295" grpId="0" animBg="1"/>
      <p:bldP spid="1129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1" name="Text Box 189"/>
          <p:cNvSpPr txBox="1">
            <a:spLocks noChangeArrowheads="1"/>
          </p:cNvSpPr>
          <p:nvPr/>
        </p:nvSpPr>
        <p:spPr bwMode="auto">
          <a:xfrm>
            <a:off x="152400" y="4876800"/>
            <a:ext cx="13779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Moving</a:t>
            </a:r>
          </a:p>
          <a:p>
            <a:r>
              <a:rPr lang="en-US"/>
              <a:t>average</a:t>
            </a:r>
          </a:p>
          <a:p>
            <a:r>
              <a:rPr lang="en-US"/>
              <a:t>calculations</a:t>
            </a:r>
          </a:p>
        </p:txBody>
      </p:sp>
      <p:pic>
        <p:nvPicPr>
          <p:cNvPr id="3565" name="Picture 49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432425" cy="329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66" name="Picture 49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48025" y="2562225"/>
            <a:ext cx="5895975" cy="429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255" name="Line 183"/>
          <p:cNvSpPr>
            <a:spLocks noChangeShapeType="1"/>
          </p:cNvSpPr>
          <p:nvPr/>
        </p:nvSpPr>
        <p:spPr bwMode="auto">
          <a:xfrm flipH="1">
            <a:off x="4953000" y="35814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56" name="Line 184"/>
          <p:cNvSpPr>
            <a:spLocks noChangeShapeType="1"/>
          </p:cNvSpPr>
          <p:nvPr/>
        </p:nvSpPr>
        <p:spPr bwMode="auto">
          <a:xfrm flipH="1">
            <a:off x="7162800" y="4419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58" name="Line 186"/>
          <p:cNvSpPr>
            <a:spLocks noChangeShapeType="1"/>
          </p:cNvSpPr>
          <p:nvPr/>
        </p:nvSpPr>
        <p:spPr bwMode="auto">
          <a:xfrm flipH="1" flipV="1">
            <a:off x="5715000" y="49530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59" name="Line 187"/>
          <p:cNvSpPr>
            <a:spLocks noChangeShapeType="1"/>
          </p:cNvSpPr>
          <p:nvPr/>
        </p:nvSpPr>
        <p:spPr bwMode="auto">
          <a:xfrm flipH="1" flipV="1">
            <a:off x="6629400" y="510540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61" name="Line 489"/>
          <p:cNvSpPr>
            <a:spLocks noChangeShapeType="1"/>
          </p:cNvSpPr>
          <p:nvPr/>
        </p:nvSpPr>
        <p:spPr bwMode="auto">
          <a:xfrm flipH="1" flipV="1">
            <a:off x="8229600" y="556260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67" name="Line 495"/>
          <p:cNvSpPr>
            <a:spLocks noChangeShapeType="1"/>
          </p:cNvSpPr>
          <p:nvPr/>
        </p:nvSpPr>
        <p:spPr bwMode="auto">
          <a:xfrm flipH="1">
            <a:off x="6019800" y="45720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68" name="Text Box 496"/>
          <p:cNvSpPr txBox="1">
            <a:spLocks noChangeArrowheads="1"/>
          </p:cNvSpPr>
          <p:nvPr/>
        </p:nvSpPr>
        <p:spPr bwMode="auto">
          <a:xfrm>
            <a:off x="152400" y="3962400"/>
            <a:ext cx="2660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Determining trajectories </a:t>
            </a:r>
          </a:p>
          <a:p>
            <a:r>
              <a:rPr lang="en-US"/>
              <a:t>of change……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55" grpId="0" animBg="1"/>
      <p:bldP spid="3256" grpId="0" animBg="1"/>
      <p:bldP spid="3258" grpId="0" animBg="1"/>
      <p:bldP spid="3259" grpId="0" animBg="1"/>
      <p:bldP spid="3561" grpId="0" animBg="1"/>
      <p:bldP spid="356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65125" y="112713"/>
            <a:ext cx="2216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Some Real Data…..</a:t>
            </a:r>
          </a:p>
        </p:txBody>
      </p:sp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9188" y="0"/>
            <a:ext cx="5484812" cy="367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7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190875"/>
            <a:ext cx="5484813" cy="366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3581400" y="1066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8204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484813" cy="359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205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9188" y="3270250"/>
            <a:ext cx="5484812" cy="358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206" name="Line 14"/>
          <p:cNvSpPr>
            <a:spLocks noChangeShapeType="1"/>
          </p:cNvSpPr>
          <p:nvPr/>
        </p:nvSpPr>
        <p:spPr bwMode="auto">
          <a:xfrm flipV="1">
            <a:off x="3276600" y="1447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V="1">
            <a:off x="7924800" y="5638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6" grpId="0" animBg="1"/>
      <p:bldP spid="820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0" y="0"/>
          <a:ext cx="5484813" cy="3495675"/>
        </p:xfrm>
        <a:graphic>
          <a:graphicData uri="http://schemas.openxmlformats.org/presentationml/2006/ole">
            <p:oleObj spid="_x0000_s9218" name="Chart" r:id="rId3" imgW="5886450" imgH="3752698" progId="Excel.Chart.8">
              <p:embed/>
            </p:oleObj>
          </a:graphicData>
        </a:graphic>
      </p:graphicFrame>
      <p:sp>
        <p:nvSpPr>
          <p:cNvPr id="9219" name="Line 3"/>
          <p:cNvSpPr>
            <a:spLocks noChangeShapeType="1"/>
          </p:cNvSpPr>
          <p:nvPr/>
        </p:nvSpPr>
        <p:spPr bwMode="auto">
          <a:xfrm>
            <a:off x="685800" y="17526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 flipV="1">
            <a:off x="1371600" y="1295400"/>
            <a:ext cx="304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 flipV="1">
            <a:off x="1676400" y="762000"/>
            <a:ext cx="3276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>
            <a:off x="1371600" y="2209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1676400" y="12954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4953000" y="76200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1817688" y="1546225"/>
            <a:ext cx="30591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/>
              <a:t>Area = average nematodes * Degree-Days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1066800" y="457200"/>
            <a:ext cx="29591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/>
              <a:t>Cumulative Nematode Dosage = </a:t>
            </a:r>
            <a:r>
              <a:rPr lang="el-GR" sz="1200">
                <a:cs typeface="Arial" charset="0"/>
              </a:rPr>
              <a:t>Σ</a:t>
            </a:r>
            <a:r>
              <a:rPr lang="en-US" sz="1200"/>
              <a:t> Areas</a:t>
            </a:r>
          </a:p>
        </p:txBody>
      </p:sp>
      <p:pic>
        <p:nvPicPr>
          <p:cNvPr id="9270" name="Picture 5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59188" y="3176588"/>
            <a:ext cx="5484812" cy="368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4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484813" cy="367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65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9188" y="3178175"/>
            <a:ext cx="5484812" cy="367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466" name="Line 10"/>
          <p:cNvSpPr>
            <a:spLocks noChangeShapeType="1"/>
          </p:cNvSpPr>
          <p:nvPr/>
        </p:nvSpPr>
        <p:spPr bwMode="auto">
          <a:xfrm flipV="1">
            <a:off x="3505200" y="152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6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1078</TotalTime>
  <Words>83</Words>
  <Application>Microsoft Office PowerPoint</Application>
  <PresentationFormat>On-screen Show (4:3)</PresentationFormat>
  <Paragraphs>27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Default Design</vt:lpstr>
      <vt:lpstr>Microsoft Office Excel Chart</vt:lpstr>
      <vt:lpstr>Interpretation of Nematode Count Data in Long-term Plantings   Howard Ferris Department of Nematology University of California Davis  December 2009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University of California, Davis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Reviewer</dc:creator>
  <cp:lastModifiedBy>Howard Ferris</cp:lastModifiedBy>
  <cp:revision>19</cp:revision>
  <dcterms:created xsi:type="dcterms:W3CDTF">2009-12-11T00:59:55Z</dcterms:created>
  <dcterms:modified xsi:type="dcterms:W3CDTF">2011-06-22T02:52:14Z</dcterms:modified>
</cp:coreProperties>
</file>