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sldIdLst>
    <p:sldId id="585" r:id="rId2"/>
    <p:sldId id="455" r:id="rId3"/>
    <p:sldId id="558" r:id="rId4"/>
    <p:sldId id="575" r:id="rId5"/>
    <p:sldId id="457" r:id="rId6"/>
    <p:sldId id="592" r:id="rId7"/>
    <p:sldId id="463" r:id="rId8"/>
    <p:sldId id="487" r:id="rId9"/>
    <p:sldId id="367" r:id="rId10"/>
    <p:sldId id="589" r:id="rId11"/>
    <p:sldId id="590" r:id="rId12"/>
    <p:sldId id="583" r:id="rId13"/>
    <p:sldId id="586" r:id="rId14"/>
    <p:sldId id="587" r:id="rId15"/>
    <p:sldId id="547" r:id="rId16"/>
    <p:sldId id="584" r:id="rId17"/>
    <p:sldId id="576" r:id="rId18"/>
    <p:sldId id="577" r:id="rId19"/>
    <p:sldId id="578" r:id="rId20"/>
    <p:sldId id="579" r:id="rId21"/>
    <p:sldId id="580" r:id="rId22"/>
    <p:sldId id="581" r:id="rId23"/>
    <p:sldId id="566" r:id="rId24"/>
    <p:sldId id="582" r:id="rId25"/>
    <p:sldId id="591" r:id="rId26"/>
    <p:sldId id="588" r:id="rId27"/>
    <p:sldId id="542" r:id="rId28"/>
    <p:sldId id="520" r:id="rId29"/>
    <p:sldId id="507" r:id="rId30"/>
    <p:sldId id="512" r:id="rId31"/>
    <p:sldId id="335" r:id="rId32"/>
    <p:sldId id="410" r:id="rId33"/>
    <p:sldId id="468" r:id="rId34"/>
  </p:sldIdLst>
  <p:sldSz cx="9144000" cy="6858000" type="screen4x3"/>
  <p:notesSz cx="6858000" cy="9144000"/>
  <p:defaultTextStyle>
    <a:defPPr>
      <a:defRPr lang="en-US"/>
    </a:defPPr>
    <a:lvl1pPr algn="l" rtl="0" eaLnBrk="0" fontAlgn="base" hangingPunct="0">
      <a:spcBef>
        <a:spcPct val="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CC0066"/>
    <a:srgbClr val="CC6600"/>
    <a:srgbClr val="FF9900"/>
    <a:srgbClr val="009900"/>
    <a:srgbClr val="E7E717"/>
    <a:srgbClr val="C8D42A"/>
    <a:srgbClr val="FF3300"/>
    <a:srgbClr val="FF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23" autoAdjust="0"/>
    <p:restoredTop sz="92133" autoAdjust="0"/>
  </p:normalViewPr>
  <p:slideViewPr>
    <p:cSldViewPr>
      <p:cViewPr varScale="1">
        <p:scale>
          <a:sx n="68" d="100"/>
          <a:sy n="68" d="100"/>
        </p:scale>
        <p:origin x="124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22" d="100"/>
          <a:sy n="22" d="100"/>
        </p:scale>
        <p:origin x="-13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4"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i="1">
                <a:latin typeface="Times New Roman" pitchFamily="18" charset="0"/>
              </a:defRPr>
            </a:lvl1pPr>
          </a:lstStyle>
          <a:p>
            <a:endParaRPr lang="en-US"/>
          </a:p>
        </p:txBody>
      </p:sp>
      <p:sp>
        <p:nvSpPr>
          <p:cNvPr id="53251"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i="1">
                <a:latin typeface="Times New Roman" pitchFamily="18" charset="0"/>
              </a:defRPr>
            </a:lvl1pPr>
          </a:lstStyle>
          <a:p>
            <a:endParaRPr lang="en-US"/>
          </a:p>
        </p:txBody>
      </p:sp>
      <p:sp>
        <p:nvSpPr>
          <p:cNvPr id="5325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3"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4"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i="1">
                <a:latin typeface="Times New Roman" pitchFamily="18" charset="0"/>
              </a:defRPr>
            </a:lvl1pPr>
          </a:lstStyle>
          <a:p>
            <a:endParaRPr lang="en-US"/>
          </a:p>
        </p:txBody>
      </p:sp>
      <p:sp>
        <p:nvSpPr>
          <p:cNvPr id="53255"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i="1">
                <a:latin typeface="Times New Roman" pitchFamily="18" charset="0"/>
              </a:defRPr>
            </a:lvl1pPr>
          </a:lstStyle>
          <a:p>
            <a:fld id="{60A23165-86EE-47EC-96EF-7DE78E4B0589}" type="slidenum">
              <a:rPr lang="en-US"/>
              <a:pPr/>
              <a:t>‹#›</a:t>
            </a:fld>
            <a:endParaRPr lang="en-US"/>
          </a:p>
        </p:txBody>
      </p:sp>
    </p:spTree>
    <p:extLst>
      <p:ext uri="{BB962C8B-B14F-4D97-AF65-F5344CB8AC3E}">
        <p14:creationId xmlns:p14="http://schemas.microsoft.com/office/powerpoint/2010/main" val="814488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FE8B19D-BAE2-4505-8841-EE5A42C7885F}" type="slidenum">
              <a:rPr lang="en-US"/>
              <a:pPr/>
              <a:t>1</a:t>
            </a:fld>
            <a:endParaRPr lang="en-US" dirty="0"/>
          </a:p>
        </p:txBody>
      </p:sp>
      <p:sp>
        <p:nvSpPr>
          <p:cNvPr id="9218"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3" name="Notes Placeholder 2"/>
          <p:cNvSpPr>
            <a:spLocks noGrp="1"/>
          </p:cNvSpPr>
          <p:nvPr>
            <p:ph type="body" idx="1"/>
          </p:nvPr>
        </p:nvSpPr>
        <p:spPr/>
        <p:txBody>
          <a:bodyPr>
            <a:normAutofit/>
          </a:bodyPr>
          <a:lstStyle/>
          <a:p>
            <a:pPr>
              <a:lnSpc>
                <a:spcPct val="80000"/>
              </a:lnSpc>
            </a:pPr>
            <a:endParaRPr lang="en-US" sz="1100" dirty="0"/>
          </a:p>
        </p:txBody>
      </p:sp>
      <p:sp>
        <p:nvSpPr>
          <p:cNvPr id="92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F7DF2FFB-A891-47DC-A43D-EF60DC1E4335}" type="slidenum">
              <a:rPr lang="en-US" sz="1200"/>
              <a:pPr algn="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7515905-067C-4E12-9F2F-D69A0E4B6B19}" type="slidenum">
              <a:rPr lang="en-US"/>
              <a:pPr/>
              <a:t>32</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A23165-86EE-47EC-96EF-7DE78E4B0589}"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endParaRPr lang="en-US" dirty="0"/>
          </a:p>
        </p:txBody>
      </p:sp>
      <p:sp>
        <p:nvSpPr>
          <p:cNvPr id="327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CAE0AEE-E0D8-4775-8154-769E4F61635F}" type="slidenum">
              <a:rPr lang="en-US" sz="1200"/>
              <a:pPr algn="r"/>
              <a:t>12</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870BA5-A1EF-48ED-AC47-197E3439E276}" type="slidenum">
              <a:rPr lang="en-US" smtClean="0"/>
              <a:pPr/>
              <a:t>21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0A53C42-EB6E-4638-A746-67EEB2F227AC}" type="slidenum">
              <a:rPr lang="en-US" sz="1200"/>
              <a:pPr algn="r"/>
              <a:t>26</a:t>
            </a:fld>
            <a:endParaRPr lang="en-US" sz="1200"/>
          </a:p>
        </p:txBody>
      </p:sp>
      <p:sp>
        <p:nvSpPr>
          <p:cNvPr id="34819" name="Slide Image Placeholder 1"/>
          <p:cNvSpPr>
            <a:spLocks noGrp="1" noRot="1" noChangeAspect="1" noTextEdit="1"/>
          </p:cNvSpPr>
          <p:nvPr>
            <p:ph type="sldImg"/>
          </p:nvPr>
        </p:nvSpPr>
        <p:spPr bwMode="auto">
          <a:noFill/>
          <a:ln>
            <a:solidFill>
              <a:srgbClr val="000000"/>
            </a:solidFill>
            <a:miter lim="800000"/>
            <a:headEnd/>
            <a:tailEnd/>
          </a:ln>
        </p:spPr>
      </p:sp>
      <p:sp>
        <p:nvSpPr>
          <p:cNvPr id="3482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endParaRPr lang="en-US" sz="1100" dirty="0" smtClean="0">
              <a:latin typeface="Arial" charset="0"/>
            </a:endParaRPr>
          </a:p>
        </p:txBody>
      </p:sp>
      <p:sp>
        <p:nvSpPr>
          <p:cNvPr id="3482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493EA9B-0A92-496E-888D-333629087E30}" type="slidenum">
              <a:rPr lang="en-US" sz="1200"/>
              <a:pPr algn="r"/>
              <a:t>26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CF286FB-1275-4AF1-B6A1-D9C95B9DE7A6}" type="slidenum">
              <a:rPr lang="en-US"/>
              <a:pPr/>
              <a:t>28</a:t>
            </a:fld>
            <a:endParaRPr lang="en-US"/>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r>
              <a:rPr lang="en-US" dirty="0"/>
              <a:t>We expected to have greater </a:t>
            </a:r>
            <a:r>
              <a:rPr lang="en-US" dirty="0" err="1"/>
              <a:t>suppressiveness</a:t>
            </a:r>
            <a:r>
              <a:rPr lang="en-US" dirty="0"/>
              <a:t> in samples with higher abundances of P and O. But predation depended not on the abundance of the high trophic levels but on the ratio of predator/prey, following a density-dependent function. </a:t>
            </a:r>
            <a:r>
              <a:rPr lang="en-US" dirty="0" err="1"/>
              <a:t>Suppressiveness</a:t>
            </a:r>
            <a:r>
              <a:rPr lang="en-US" dirty="0"/>
              <a:t> is optimized when predator/prey ratio is high; so few preys are available for each predator. When the biomass of prey is very high, </a:t>
            </a:r>
            <a:r>
              <a:rPr lang="en-US" dirty="0" err="1"/>
              <a:t>suppressiveness</a:t>
            </a:r>
            <a:r>
              <a:rPr lang="en-US" dirty="0"/>
              <a:t> in reduced. In agricultural fields, where fertilizers and organic matter are incorporated to the soil, the consequent increase of microbial populations are used by microbial-feeders to increase their population size, and this relationship is altered. When many other prey are available, the predation pressure on the target nematode reduces.</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D2547BD-7E30-475B-AA2F-A99671BD5308}" type="slidenum">
              <a:rPr lang="en-US"/>
              <a:pPr/>
              <a:t>29</a:t>
            </a:fld>
            <a:endParaRPr lang="en-US"/>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a:xfrm>
            <a:off x="685800" y="4343400"/>
            <a:ext cx="5486400" cy="4114800"/>
          </a:xfrm>
        </p:spPr>
        <p:txBody>
          <a:bodyPr/>
          <a:lstStyle/>
          <a:p>
            <a:r>
              <a:rPr lang="en-US"/>
              <a:t>Who plays that role? Who suppress the target nematode. M. incognita, more efficiently in the woods that in the vineyard? The relative abundances of predators, omnivores and the sum of both were significantly correlated with the strength of the suppression. When more nematodes appear in the higher trophic levels, more suppressive becomes the SFW. Probably, not only nematodes suppress root-knot juveniles. The SI was described as an indicator of SFW structure and connectance, and postulate that P and O nematodes are indicators of other organisms with similar functional roles, from nematode trapping fungi to predatory microarthropods.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B1DE227-0916-40B2-A2AC-5F06F857C127}" type="slidenum">
              <a:rPr lang="en-US"/>
              <a:pPr/>
              <a:t>30</a:t>
            </a:fld>
            <a:endParaRPr lang="en-U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a:xfrm>
            <a:off x="685800" y="4343400"/>
            <a:ext cx="5486400" cy="4114800"/>
          </a:xfrm>
        </p:spPr>
        <p:txBody>
          <a:bodyPr/>
          <a:lstStyle/>
          <a:p>
            <a:r>
              <a:rPr lang="en-US"/>
              <a:t>The same soil function can be performed by different organisms. In the experimental soil, number of dead and alive nematodes were counted 24 h after the nematodes were extracted from the soil. The ratio dead/ alive nematodes was strongly correlated with the number of tardigrades present in each sample; the higher the number of tardigrades, more dead nematodes were counted. Number of nematodes eaten by the tardigrades was higher when a high number of prey were available.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3C77D43-C15E-452D-A4EC-553A8D220937}" type="slidenum">
              <a:rPr lang="en-US"/>
              <a:pPr/>
              <a:t>31</a:t>
            </a:fld>
            <a:endParaRPr lang="en-US" dirty="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dirty="0"/>
              <a:t>Structural and Functional Resilience of the soil food web is determined by </a:t>
            </a:r>
            <a:r>
              <a:rPr lang="en-US" dirty="0" err="1"/>
              <a:t>connectance</a:t>
            </a:r>
            <a:r>
              <a:rPr lang="en-US" dirty="0"/>
              <a:t> redundant and resilience of the web.  Guilds vary in their sensitivity to environmental disturbance..  Often guilds at higher trophic levels in the web are more sensitive than those at lower trophic levels.  Disturbance of the web may result in reduction of abundance of predators of opportunistic species.  Consequently, upon enrichment with organic matter or plant growth, opportunistic herbivore and decomposer species may increase unregulated resulting in damage to the primary producer (plant) or immobilization of nutrients or other examples of functional instability.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658BA6-7DD8-4EE5-AA76-51C7BB1CC76E}" type="slidenum">
              <a:rPr lang="en-US"/>
              <a:pPr/>
              <a:t>‹#›</a:t>
            </a:fld>
            <a:endParaRPr lang="en-US"/>
          </a:p>
        </p:txBody>
      </p:sp>
    </p:spTree>
    <p:extLst>
      <p:ext uri="{BB962C8B-B14F-4D97-AF65-F5344CB8AC3E}">
        <p14:creationId xmlns:p14="http://schemas.microsoft.com/office/powerpoint/2010/main" val="118626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F25231-EF6A-4530-B170-7CF937758087}" type="slidenum">
              <a:rPr lang="en-US"/>
              <a:pPr/>
              <a:t>‹#›</a:t>
            </a:fld>
            <a:endParaRPr lang="en-US"/>
          </a:p>
        </p:txBody>
      </p:sp>
    </p:spTree>
    <p:extLst>
      <p:ext uri="{BB962C8B-B14F-4D97-AF65-F5344CB8AC3E}">
        <p14:creationId xmlns:p14="http://schemas.microsoft.com/office/powerpoint/2010/main" val="124741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24E2BE-60C5-4336-AA94-A1C054B9F605}" type="slidenum">
              <a:rPr lang="en-US"/>
              <a:pPr/>
              <a:t>‹#›</a:t>
            </a:fld>
            <a:endParaRPr lang="en-US"/>
          </a:p>
        </p:txBody>
      </p:sp>
    </p:spTree>
    <p:extLst>
      <p:ext uri="{BB962C8B-B14F-4D97-AF65-F5344CB8AC3E}">
        <p14:creationId xmlns:p14="http://schemas.microsoft.com/office/powerpoint/2010/main" val="2670620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989F5D64-ABD6-4E94-8900-58490897F956}" type="slidenum">
              <a:rPr lang="en-US"/>
              <a:pPr/>
              <a:t>‹#›</a:t>
            </a:fld>
            <a:endParaRPr lang="en-US"/>
          </a:p>
        </p:txBody>
      </p:sp>
    </p:spTree>
    <p:extLst>
      <p:ext uri="{BB962C8B-B14F-4D97-AF65-F5344CB8AC3E}">
        <p14:creationId xmlns:p14="http://schemas.microsoft.com/office/powerpoint/2010/main" val="1817664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D8E6815-45AB-4AEF-9577-80AB90083B6D}" type="slidenum">
              <a:rPr lang="en-US"/>
              <a:pPr/>
              <a:t>‹#›</a:t>
            </a:fld>
            <a:endParaRPr lang="en-US"/>
          </a:p>
        </p:txBody>
      </p:sp>
    </p:spTree>
    <p:extLst>
      <p:ext uri="{BB962C8B-B14F-4D97-AF65-F5344CB8AC3E}">
        <p14:creationId xmlns:p14="http://schemas.microsoft.com/office/powerpoint/2010/main" val="3302846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26D7D04-CE19-4D26-B5A5-5CEE5503AF44}" type="slidenum">
              <a:rPr lang="en-US"/>
              <a:pPr/>
              <a:t>‹#›</a:t>
            </a:fld>
            <a:endParaRPr lang="en-US"/>
          </a:p>
        </p:txBody>
      </p:sp>
    </p:spTree>
    <p:extLst>
      <p:ext uri="{BB962C8B-B14F-4D97-AF65-F5344CB8AC3E}">
        <p14:creationId xmlns:p14="http://schemas.microsoft.com/office/powerpoint/2010/main" val="180006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3367A3-71D0-449E-BE10-973061B5900A}" type="slidenum">
              <a:rPr lang="en-US"/>
              <a:pPr/>
              <a:t>‹#›</a:t>
            </a:fld>
            <a:endParaRPr lang="en-US"/>
          </a:p>
        </p:txBody>
      </p:sp>
    </p:spTree>
    <p:extLst>
      <p:ext uri="{BB962C8B-B14F-4D97-AF65-F5344CB8AC3E}">
        <p14:creationId xmlns:p14="http://schemas.microsoft.com/office/powerpoint/2010/main" val="387112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3A6B1E-54A1-4CBC-A0B9-609481AB7BDF}" type="slidenum">
              <a:rPr lang="en-US"/>
              <a:pPr/>
              <a:t>‹#›</a:t>
            </a:fld>
            <a:endParaRPr lang="en-US"/>
          </a:p>
        </p:txBody>
      </p:sp>
    </p:spTree>
    <p:extLst>
      <p:ext uri="{BB962C8B-B14F-4D97-AF65-F5344CB8AC3E}">
        <p14:creationId xmlns:p14="http://schemas.microsoft.com/office/powerpoint/2010/main" val="67089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AF0A13E-F61D-4031-8D46-E515A9D6DEFA}" type="slidenum">
              <a:rPr lang="en-US"/>
              <a:pPr/>
              <a:t>‹#›</a:t>
            </a:fld>
            <a:endParaRPr lang="en-US"/>
          </a:p>
        </p:txBody>
      </p:sp>
    </p:spTree>
    <p:extLst>
      <p:ext uri="{BB962C8B-B14F-4D97-AF65-F5344CB8AC3E}">
        <p14:creationId xmlns:p14="http://schemas.microsoft.com/office/powerpoint/2010/main" val="419034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C14AEC2-4008-45AA-9F74-9B6942E80A60}" type="slidenum">
              <a:rPr lang="en-US"/>
              <a:pPr/>
              <a:t>‹#›</a:t>
            </a:fld>
            <a:endParaRPr lang="en-US"/>
          </a:p>
        </p:txBody>
      </p:sp>
    </p:spTree>
    <p:extLst>
      <p:ext uri="{BB962C8B-B14F-4D97-AF65-F5344CB8AC3E}">
        <p14:creationId xmlns:p14="http://schemas.microsoft.com/office/powerpoint/2010/main" val="380676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A22E40F-A185-4CA8-8403-5A17026B2C72}" type="slidenum">
              <a:rPr lang="en-US"/>
              <a:pPr/>
              <a:t>‹#›</a:t>
            </a:fld>
            <a:endParaRPr lang="en-US"/>
          </a:p>
        </p:txBody>
      </p:sp>
    </p:spTree>
    <p:extLst>
      <p:ext uri="{BB962C8B-B14F-4D97-AF65-F5344CB8AC3E}">
        <p14:creationId xmlns:p14="http://schemas.microsoft.com/office/powerpoint/2010/main" val="165355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C4AAED3-B78C-4D1F-A005-D982F0C41418}" type="slidenum">
              <a:rPr lang="en-US"/>
              <a:pPr/>
              <a:t>‹#›</a:t>
            </a:fld>
            <a:endParaRPr lang="en-US"/>
          </a:p>
        </p:txBody>
      </p:sp>
    </p:spTree>
    <p:extLst>
      <p:ext uri="{BB962C8B-B14F-4D97-AF65-F5344CB8AC3E}">
        <p14:creationId xmlns:p14="http://schemas.microsoft.com/office/powerpoint/2010/main" val="3644261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A4E270-A904-4A41-8F6F-A576DAFC4BB5}" type="slidenum">
              <a:rPr lang="en-US"/>
              <a:pPr/>
              <a:t>‹#›</a:t>
            </a:fld>
            <a:endParaRPr lang="en-US"/>
          </a:p>
        </p:txBody>
      </p:sp>
    </p:spTree>
    <p:extLst>
      <p:ext uri="{BB962C8B-B14F-4D97-AF65-F5344CB8AC3E}">
        <p14:creationId xmlns:p14="http://schemas.microsoft.com/office/powerpoint/2010/main" val="244151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71F90D-1E83-4927-96F7-DE7B5FF43736}" type="slidenum">
              <a:rPr lang="en-US"/>
              <a:pPr/>
              <a:t>‹#›</a:t>
            </a:fld>
            <a:endParaRPr lang="en-US"/>
          </a:p>
        </p:txBody>
      </p:sp>
    </p:spTree>
    <p:extLst>
      <p:ext uri="{BB962C8B-B14F-4D97-AF65-F5344CB8AC3E}">
        <p14:creationId xmlns:p14="http://schemas.microsoft.com/office/powerpoint/2010/main" val="252055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4B288206-02DF-41F6-A5DB-A49A6210456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0.emf"/><Relationship Id="rId5" Type="http://schemas.openxmlformats.org/officeDocument/2006/relationships/oleObject" Target="../embeddings/oleObject3.bin"/><Relationship Id="rId10" Type="http://schemas.openxmlformats.org/officeDocument/2006/relationships/image" Target="../media/image22.emf"/><Relationship Id="rId4" Type="http://schemas.openxmlformats.org/officeDocument/2006/relationships/image" Target="../media/image19.emf"/><Relationship Id="rId9"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emf"/><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3.jpeg"/><Relationship Id="rId3" Type="http://schemas.openxmlformats.org/officeDocument/2006/relationships/image" Target="../media/image56.png"/><Relationship Id="rId7" Type="http://schemas.openxmlformats.org/officeDocument/2006/relationships/hyperlink" Target="http://images.google.com/imgres?imgurl=http://plpnemweb.ucdavis.edu/nemaplex/images/Doryid12.jpg&amp;imgrefurl=http://plpnemweb.ucdavis.edu/nemaplex/Taxadata/Doryidae.htm&amp;h=480&amp;w=640&amp;sz=34&amp;tbnid=iwjCJFhK_0ztKM:&amp;tbnh=101&amp;tbnw=135&amp;hl=es&amp;start=2&amp;prev=/images?q=dorylaimidae&amp;svnum=10&amp;hl=es&amp;lr=" TargetMode="External"/><Relationship Id="rId12" Type="http://schemas.openxmlformats.org/officeDocument/2006/relationships/image" Target="../media/image62.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61.jpeg"/><Relationship Id="rId5" Type="http://schemas.openxmlformats.org/officeDocument/2006/relationships/hyperlink" Target="http://images.google.com/imgres?imgurl=http://nematode.unl.edu/priopunc1.jpg&amp;imgrefurl=http://ianrwww.unl.edu/ianr/plntpath/nematode/key/nemakey.htm&amp;h=486&amp;w=648&amp;sz=93&amp;tbnid=QP3KJc3FrXDpbM:&amp;tbnh=101&amp;tbnw=135&amp;hl=es&amp;start=1&amp;prev=/images?q=prionchulus&amp;svnum=10&amp;hl=es&amp;lr=" TargetMode="External"/><Relationship Id="rId10" Type="http://schemas.openxmlformats.org/officeDocument/2006/relationships/image" Target="../media/image60.jpeg"/><Relationship Id="rId4" Type="http://schemas.openxmlformats.org/officeDocument/2006/relationships/image" Target="../media/image57.jpeg"/><Relationship Id="rId9" Type="http://schemas.openxmlformats.org/officeDocument/2006/relationships/hyperlink" Target="http://images.google.com/imgres?imgurl=http://faculty.ucr.edu/~pdeley/scalefree/Thumbs/Apr_CP1R-SelX/X3(4)2-Dorylaimus@/lipb-Dory@.jpg&amp;imgrefurl=http://faculty.ucr.edu/~pdeley/scalefree/odonto.html&amp;h=240&amp;w=360&amp;sz=10&amp;tbnid=qJYbLMY56l6c3M:&amp;tbnh=78&amp;tbnw=117&amp;hl=es&amp;start=2&amp;prev=/images?q=dorylaimus&amp;svnum=10&amp;hl=es&amp;lr="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notesSlide" Target="../notesSlides/notesSlide6.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6.jpeg"/><Relationship Id="rId5" Type="http://schemas.openxmlformats.org/officeDocument/2006/relationships/hyperlink" Target="http://equinox.unr.edu/homepage/kpingram/oak%20grove.jpg" TargetMode="External"/><Relationship Id="rId4" Type="http://schemas.openxmlformats.org/officeDocument/2006/relationships/image" Target="../media/image65.jpeg"/></Relationships>
</file>

<file path=ppt/slides/_rels/slide29.xml.rels><?xml version="1.0" encoding="UTF-8" standalone="yes"?>
<Relationships xmlns="http://schemas.openxmlformats.org/package/2006/relationships"><Relationship Id="rId8" Type="http://schemas.openxmlformats.org/officeDocument/2006/relationships/hyperlink" Target="http://images.google.com/imgres?imgurl=http://faculty.ucr.edu/~pdeley/scalefree/Thumbs/Apr_CP1R-SelX/X3(4)2-Dorylaimus@/lipb-Dory@.jpg&amp;imgrefurl=http://faculty.ucr.edu/~pdeley/scalefree/odonto.html&amp;h=240&amp;w=360&amp;sz=10&amp;tbnid=qJYbLMY56l6c3M:&amp;tbnh=78&amp;tbnw=117&amp;hl=es&amp;start=2&amp;prev=/images?q=dorylaimus&amp;svnum=10&amp;hl=es&amp;lr=" TargetMode="External"/><Relationship Id="rId13"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68.jpeg"/><Relationship Id="rId12" Type="http://schemas.openxmlformats.org/officeDocument/2006/relationships/image" Target="../media/image71.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images.google.com/imgres?imgurl=http://plpnemweb.ucdavis.edu/nemaplex/images/antago14.jpg&amp;imgrefurl=http://plpnemweb.ucdavis.edu/nemaplex/Ecology/antagoni.htm&amp;h=821&amp;w=1437&amp;sz=125&amp;tbnid=d4l_-9i9RwaUyM:&amp;tbnh=85&amp;tbnw=150&amp;hl=es&amp;start=2&amp;prev=/images?q=dorylaimida&amp;svnum=10&amp;hl=es&amp;lr=" TargetMode="External"/><Relationship Id="rId11" Type="http://schemas.openxmlformats.org/officeDocument/2006/relationships/image" Target="../media/image70.jpeg"/><Relationship Id="rId5" Type="http://schemas.openxmlformats.org/officeDocument/2006/relationships/image" Target="../media/image59.jpeg"/><Relationship Id="rId10" Type="http://schemas.openxmlformats.org/officeDocument/2006/relationships/image" Target="../media/image69.jpeg"/><Relationship Id="rId4" Type="http://schemas.openxmlformats.org/officeDocument/2006/relationships/hyperlink" Target="http://images.google.com/imgres?imgurl=http://plpnemweb.ucdavis.edu/nemaplex/images/Doryid12.jpg&amp;imgrefurl=http://plpnemweb.ucdavis.edu/nemaplex/Taxadata/Doryidae.htm&amp;h=480&amp;w=640&amp;sz=34&amp;tbnid=iwjCJFhK_0ztKM:&amp;tbnh=101&amp;tbnw=135&amp;hl=es&amp;start=2&amp;prev=/images?q=dorylaimidae&amp;svnum=10&amp;hl=es&amp;lr=" TargetMode="External"/><Relationship Id="rId9"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8" Type="http://schemas.openxmlformats.org/officeDocument/2006/relationships/image" Target="../media/image80.jpeg"/><Relationship Id="rId13" Type="http://schemas.openxmlformats.org/officeDocument/2006/relationships/image" Target="../media/image71.jpeg"/><Relationship Id="rId18" Type="http://schemas.openxmlformats.org/officeDocument/2006/relationships/image" Target="../media/image87.jpeg"/><Relationship Id="rId3" Type="http://schemas.openxmlformats.org/officeDocument/2006/relationships/notesSlide" Target="../notesSlides/notesSlide9.xml"/><Relationship Id="rId21" Type="http://schemas.openxmlformats.org/officeDocument/2006/relationships/image" Target="../media/image90.jpeg"/><Relationship Id="rId7" Type="http://schemas.openxmlformats.org/officeDocument/2006/relationships/image" Target="../media/image79.jpeg"/><Relationship Id="rId12" Type="http://schemas.openxmlformats.org/officeDocument/2006/relationships/image" Target="../media/image83.jpeg"/><Relationship Id="rId17" Type="http://schemas.openxmlformats.org/officeDocument/2006/relationships/image" Target="../media/image86.jpeg"/><Relationship Id="rId25" Type="http://schemas.openxmlformats.org/officeDocument/2006/relationships/image" Target="../media/image75.wmf"/><Relationship Id="rId2" Type="http://schemas.openxmlformats.org/officeDocument/2006/relationships/slideLayout" Target="../slideLayouts/slideLayout7.xml"/><Relationship Id="rId16" Type="http://schemas.openxmlformats.org/officeDocument/2006/relationships/image" Target="../media/image69.jpeg"/><Relationship Id="rId20" Type="http://schemas.openxmlformats.org/officeDocument/2006/relationships/image" Target="../media/image89.png"/><Relationship Id="rId1" Type="http://schemas.openxmlformats.org/officeDocument/2006/relationships/vmlDrawing" Target="../drawings/vmlDrawing4.vml"/><Relationship Id="rId6" Type="http://schemas.openxmlformats.org/officeDocument/2006/relationships/image" Target="../media/image78.jpeg"/><Relationship Id="rId11" Type="http://schemas.openxmlformats.org/officeDocument/2006/relationships/image" Target="../media/image82.jpeg"/><Relationship Id="rId24" Type="http://schemas.openxmlformats.org/officeDocument/2006/relationships/oleObject" Target="../embeddings/oleObject7.bin"/><Relationship Id="rId5" Type="http://schemas.openxmlformats.org/officeDocument/2006/relationships/image" Target="../media/image77.jpeg"/><Relationship Id="rId15" Type="http://schemas.openxmlformats.org/officeDocument/2006/relationships/image" Target="../media/image85.jpeg"/><Relationship Id="rId23" Type="http://schemas.openxmlformats.org/officeDocument/2006/relationships/image" Target="../media/image72.jpeg"/><Relationship Id="rId10" Type="http://schemas.openxmlformats.org/officeDocument/2006/relationships/image" Target="../media/image70.jpeg"/><Relationship Id="rId19" Type="http://schemas.openxmlformats.org/officeDocument/2006/relationships/image" Target="../media/image88.jpeg"/><Relationship Id="rId4" Type="http://schemas.openxmlformats.org/officeDocument/2006/relationships/image" Target="../media/image76.jpeg"/><Relationship Id="rId9" Type="http://schemas.openxmlformats.org/officeDocument/2006/relationships/image" Target="../media/image81.jpeg"/><Relationship Id="rId14" Type="http://schemas.openxmlformats.org/officeDocument/2006/relationships/image" Target="../media/image84.jpeg"/><Relationship Id="rId22" Type="http://schemas.openxmlformats.org/officeDocument/2006/relationships/image" Target="../media/image91.jpeg"/></Relationships>
</file>

<file path=ppt/slides/_rels/slide32.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2.jpeg"/><Relationship Id="rId7" Type="http://schemas.openxmlformats.org/officeDocument/2006/relationships/image" Target="../media/image7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4.jpeg"/><Relationship Id="rId5" Type="http://schemas.openxmlformats.org/officeDocument/2006/relationships/image" Target="../media/image86.jpeg"/><Relationship Id="rId4" Type="http://schemas.openxmlformats.org/officeDocument/2006/relationships/image" Target="../media/image93.jpeg"/></Relationships>
</file>

<file path=ppt/slides/_rels/slide3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jpeg"/><Relationship Id="rId1" Type="http://schemas.openxmlformats.org/officeDocument/2006/relationships/slideLayout" Target="../slideLayouts/slideLayout7.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Group.jpg"/>
          <p:cNvPicPr>
            <a:picLocks noChangeAspect="1"/>
          </p:cNvPicPr>
          <p:nvPr/>
        </p:nvPicPr>
        <p:blipFill>
          <a:blip r:embed="rId3" cstate="print">
            <a:lum bright="1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12700" y="990600"/>
            <a:ext cx="9144000" cy="2209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4600" dirty="0" smtClean="0">
                <a:latin typeface="Arial" pitchFamily="34" charset="0"/>
              </a:rPr>
              <a:t>Approaches in Faunal Analysis</a:t>
            </a:r>
            <a:br>
              <a:rPr lang="en-US" sz="4600" dirty="0" smtClean="0">
                <a:latin typeface="Arial" pitchFamily="34" charset="0"/>
              </a:rPr>
            </a:br>
            <a:endParaRPr lang="en-US" dirty="0">
              <a:latin typeface="Courier New" pitchFamily="49" charset="0"/>
            </a:endParaRPr>
          </a:p>
        </p:txBody>
      </p:sp>
      <p:sp>
        <p:nvSpPr>
          <p:cNvPr id="6" name="Rectangle 3"/>
          <p:cNvSpPr txBox="1">
            <a:spLocks noChangeArrowheads="1"/>
          </p:cNvSpPr>
          <p:nvPr/>
        </p:nvSpPr>
        <p:spPr>
          <a:xfrm>
            <a:off x="444500" y="3429000"/>
            <a:ext cx="8229600" cy="3048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3600" dirty="0" smtClean="0">
                <a:latin typeface="Arial" pitchFamily="34" charset="0"/>
              </a:rPr>
              <a:t>Howard Ferris</a:t>
            </a:r>
            <a:endParaRPr lang="en-US" dirty="0" smtClean="0">
              <a:latin typeface="Arial" pitchFamily="34" charset="0"/>
            </a:endParaRPr>
          </a:p>
          <a:p>
            <a:pPr marL="0" indent="0" algn="ctr">
              <a:buNone/>
            </a:pPr>
            <a:r>
              <a:rPr lang="en-US" dirty="0" smtClean="0">
                <a:latin typeface="Arial" pitchFamily="34" charset="0"/>
              </a:rPr>
              <a:t>Department of Entomology and Nematology</a:t>
            </a:r>
          </a:p>
          <a:p>
            <a:pPr marL="0" indent="0" algn="ctr">
              <a:buNone/>
            </a:pPr>
            <a:r>
              <a:rPr lang="en-US" dirty="0" smtClean="0">
                <a:latin typeface="Arial" pitchFamily="34" charset="0"/>
              </a:rPr>
              <a:t>University of California, Davis</a:t>
            </a:r>
          </a:p>
          <a:p>
            <a:pPr marL="0" indent="0" algn="ctr">
              <a:buNone/>
            </a:pPr>
            <a:r>
              <a:rPr lang="en-US" dirty="0" smtClean="0">
                <a:latin typeface="Arial" pitchFamily="34" charset="0"/>
              </a:rPr>
              <a:t>hferris@ucdavis.edu</a:t>
            </a:r>
          </a:p>
          <a:p>
            <a:pPr marL="0" indent="0" algn="ctr">
              <a:buNone/>
            </a:pPr>
            <a:r>
              <a:rPr lang="en-US" sz="2800" dirty="0" smtClean="0">
                <a:latin typeface="Arial" pitchFamily="34" charset="0"/>
              </a:rPr>
              <a:t>April, 2012</a:t>
            </a:r>
            <a:endParaRPr lang="en-US" dirty="0">
              <a:latin typeface="Arial" pitchFamily="34" charset="0"/>
            </a:endParaRPr>
          </a:p>
        </p:txBody>
      </p:sp>
    </p:spTree>
    <p:extLst>
      <p:ext uri="{BB962C8B-B14F-4D97-AF65-F5344CB8AC3E}">
        <p14:creationId xmlns:p14="http://schemas.microsoft.com/office/powerpoint/2010/main" val="639871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AutoShape 2051"/>
          <p:cNvSpPr>
            <a:spLocks noChangeAspect="1" noChangeArrowheads="1" noTextEdit="1"/>
          </p:cNvSpPr>
          <p:nvPr/>
        </p:nvSpPr>
        <p:spPr bwMode="auto">
          <a:xfrm>
            <a:off x="990600" y="995363"/>
            <a:ext cx="6554788" cy="5557837"/>
          </a:xfrm>
          <a:prstGeom prst="rect">
            <a:avLst/>
          </a:prstGeom>
          <a:noFill/>
          <a:ln w="9525">
            <a:noFill/>
            <a:miter lim="800000"/>
            <a:headEnd/>
            <a:tailEnd/>
          </a:ln>
        </p:spPr>
        <p:txBody>
          <a:bodyPr/>
          <a:lstStyle/>
          <a:p>
            <a:endParaRPr lang="en-US"/>
          </a:p>
        </p:txBody>
      </p:sp>
      <p:sp>
        <p:nvSpPr>
          <p:cNvPr id="242692" name="Rectangle 2052"/>
          <p:cNvSpPr>
            <a:spLocks noChangeArrowheads="1"/>
          </p:cNvSpPr>
          <p:nvPr/>
        </p:nvSpPr>
        <p:spPr bwMode="auto">
          <a:xfrm>
            <a:off x="2373313" y="1822450"/>
            <a:ext cx="4403725" cy="3836988"/>
          </a:xfrm>
          <a:prstGeom prst="rect">
            <a:avLst/>
          </a:prstGeom>
          <a:noFill/>
          <a:ln w="9525">
            <a:noFill/>
            <a:miter lim="800000"/>
            <a:headEnd/>
            <a:tailEnd/>
          </a:ln>
        </p:spPr>
        <p:txBody>
          <a:bodyPr/>
          <a:lstStyle/>
          <a:p>
            <a:endParaRPr lang="en-US"/>
          </a:p>
        </p:txBody>
      </p:sp>
      <p:sp>
        <p:nvSpPr>
          <p:cNvPr id="242693" name="Rectangle 2053"/>
          <p:cNvSpPr>
            <a:spLocks noChangeArrowheads="1"/>
          </p:cNvSpPr>
          <p:nvPr/>
        </p:nvSpPr>
        <p:spPr bwMode="auto">
          <a:xfrm>
            <a:off x="2373313" y="1822450"/>
            <a:ext cx="4403725" cy="3836988"/>
          </a:xfrm>
          <a:prstGeom prst="rect">
            <a:avLst/>
          </a:prstGeom>
          <a:noFill/>
          <a:ln w="19050">
            <a:solidFill>
              <a:srgbClr val="808080"/>
            </a:solidFill>
            <a:miter lim="800000"/>
            <a:headEnd/>
            <a:tailEnd/>
          </a:ln>
        </p:spPr>
        <p:txBody>
          <a:bodyPr/>
          <a:lstStyle/>
          <a:p>
            <a:endParaRPr lang="en-US"/>
          </a:p>
        </p:txBody>
      </p:sp>
      <p:sp>
        <p:nvSpPr>
          <p:cNvPr id="242694" name="Line 2054"/>
          <p:cNvSpPr>
            <a:spLocks noChangeShapeType="1"/>
          </p:cNvSpPr>
          <p:nvPr/>
        </p:nvSpPr>
        <p:spPr bwMode="auto">
          <a:xfrm>
            <a:off x="2373313" y="1822450"/>
            <a:ext cx="1587" cy="3836988"/>
          </a:xfrm>
          <a:prstGeom prst="line">
            <a:avLst/>
          </a:prstGeom>
          <a:noFill/>
          <a:ln w="0">
            <a:solidFill>
              <a:srgbClr val="000000"/>
            </a:solidFill>
            <a:round/>
            <a:headEnd/>
            <a:tailEnd/>
          </a:ln>
        </p:spPr>
        <p:txBody>
          <a:bodyPr/>
          <a:lstStyle/>
          <a:p>
            <a:endParaRPr lang="en-US"/>
          </a:p>
        </p:txBody>
      </p:sp>
      <p:sp>
        <p:nvSpPr>
          <p:cNvPr id="242695" name="Line 2055"/>
          <p:cNvSpPr>
            <a:spLocks noChangeShapeType="1"/>
          </p:cNvSpPr>
          <p:nvPr/>
        </p:nvSpPr>
        <p:spPr bwMode="auto">
          <a:xfrm>
            <a:off x="2309813" y="5659438"/>
            <a:ext cx="63500" cy="1587"/>
          </a:xfrm>
          <a:prstGeom prst="line">
            <a:avLst/>
          </a:prstGeom>
          <a:noFill/>
          <a:ln w="0">
            <a:solidFill>
              <a:srgbClr val="000000"/>
            </a:solidFill>
            <a:round/>
            <a:headEnd/>
            <a:tailEnd/>
          </a:ln>
        </p:spPr>
        <p:txBody>
          <a:bodyPr/>
          <a:lstStyle/>
          <a:p>
            <a:endParaRPr lang="en-US"/>
          </a:p>
        </p:txBody>
      </p:sp>
      <p:sp>
        <p:nvSpPr>
          <p:cNvPr id="242696" name="Line 2056"/>
          <p:cNvSpPr>
            <a:spLocks noChangeShapeType="1"/>
          </p:cNvSpPr>
          <p:nvPr/>
        </p:nvSpPr>
        <p:spPr bwMode="auto">
          <a:xfrm>
            <a:off x="2309813" y="3749675"/>
            <a:ext cx="63500" cy="1588"/>
          </a:xfrm>
          <a:prstGeom prst="line">
            <a:avLst/>
          </a:prstGeom>
          <a:noFill/>
          <a:ln w="0">
            <a:solidFill>
              <a:srgbClr val="000000"/>
            </a:solidFill>
            <a:round/>
            <a:headEnd/>
            <a:tailEnd/>
          </a:ln>
        </p:spPr>
        <p:txBody>
          <a:bodyPr/>
          <a:lstStyle/>
          <a:p>
            <a:endParaRPr lang="en-US"/>
          </a:p>
        </p:txBody>
      </p:sp>
      <p:sp>
        <p:nvSpPr>
          <p:cNvPr id="242697" name="Line 2057"/>
          <p:cNvSpPr>
            <a:spLocks noChangeShapeType="1"/>
          </p:cNvSpPr>
          <p:nvPr/>
        </p:nvSpPr>
        <p:spPr bwMode="auto">
          <a:xfrm>
            <a:off x="2309813" y="1822450"/>
            <a:ext cx="63500" cy="1588"/>
          </a:xfrm>
          <a:prstGeom prst="line">
            <a:avLst/>
          </a:prstGeom>
          <a:noFill/>
          <a:ln w="0">
            <a:solidFill>
              <a:srgbClr val="000000"/>
            </a:solidFill>
            <a:round/>
            <a:headEnd/>
            <a:tailEnd/>
          </a:ln>
        </p:spPr>
        <p:txBody>
          <a:bodyPr/>
          <a:lstStyle/>
          <a:p>
            <a:endParaRPr lang="en-US"/>
          </a:p>
        </p:txBody>
      </p:sp>
      <p:sp>
        <p:nvSpPr>
          <p:cNvPr id="242698" name="Line 2058"/>
          <p:cNvSpPr>
            <a:spLocks noChangeShapeType="1"/>
          </p:cNvSpPr>
          <p:nvPr/>
        </p:nvSpPr>
        <p:spPr bwMode="auto">
          <a:xfrm>
            <a:off x="2373313" y="5659438"/>
            <a:ext cx="4403725" cy="1587"/>
          </a:xfrm>
          <a:prstGeom prst="line">
            <a:avLst/>
          </a:prstGeom>
          <a:noFill/>
          <a:ln w="0">
            <a:solidFill>
              <a:srgbClr val="000000"/>
            </a:solidFill>
            <a:round/>
            <a:headEnd/>
            <a:tailEnd/>
          </a:ln>
        </p:spPr>
        <p:txBody>
          <a:bodyPr/>
          <a:lstStyle/>
          <a:p>
            <a:endParaRPr lang="en-US"/>
          </a:p>
        </p:txBody>
      </p:sp>
      <p:sp>
        <p:nvSpPr>
          <p:cNvPr id="242699" name="Line 2059"/>
          <p:cNvSpPr>
            <a:spLocks noChangeShapeType="1"/>
          </p:cNvSpPr>
          <p:nvPr/>
        </p:nvSpPr>
        <p:spPr bwMode="auto">
          <a:xfrm flipV="1">
            <a:off x="2373313" y="5659438"/>
            <a:ext cx="1587" cy="57150"/>
          </a:xfrm>
          <a:prstGeom prst="line">
            <a:avLst/>
          </a:prstGeom>
          <a:noFill/>
          <a:ln w="0">
            <a:solidFill>
              <a:srgbClr val="000000"/>
            </a:solidFill>
            <a:round/>
            <a:headEnd/>
            <a:tailEnd/>
          </a:ln>
        </p:spPr>
        <p:txBody>
          <a:bodyPr/>
          <a:lstStyle/>
          <a:p>
            <a:endParaRPr lang="en-US"/>
          </a:p>
        </p:txBody>
      </p:sp>
      <p:sp>
        <p:nvSpPr>
          <p:cNvPr id="242700" name="Line 2060"/>
          <p:cNvSpPr>
            <a:spLocks noChangeShapeType="1"/>
          </p:cNvSpPr>
          <p:nvPr/>
        </p:nvSpPr>
        <p:spPr bwMode="auto">
          <a:xfrm flipV="1">
            <a:off x="4586288" y="5659438"/>
            <a:ext cx="1587" cy="57150"/>
          </a:xfrm>
          <a:prstGeom prst="line">
            <a:avLst/>
          </a:prstGeom>
          <a:noFill/>
          <a:ln w="0">
            <a:solidFill>
              <a:srgbClr val="000000"/>
            </a:solidFill>
            <a:round/>
            <a:headEnd/>
            <a:tailEnd/>
          </a:ln>
        </p:spPr>
        <p:txBody>
          <a:bodyPr/>
          <a:lstStyle/>
          <a:p>
            <a:endParaRPr lang="en-US"/>
          </a:p>
        </p:txBody>
      </p:sp>
      <p:sp>
        <p:nvSpPr>
          <p:cNvPr id="242701" name="Line 2061"/>
          <p:cNvSpPr>
            <a:spLocks noChangeShapeType="1"/>
          </p:cNvSpPr>
          <p:nvPr/>
        </p:nvSpPr>
        <p:spPr bwMode="auto">
          <a:xfrm flipV="1">
            <a:off x="6777038" y="5659438"/>
            <a:ext cx="1587" cy="57150"/>
          </a:xfrm>
          <a:prstGeom prst="line">
            <a:avLst/>
          </a:prstGeom>
          <a:noFill/>
          <a:ln w="0">
            <a:solidFill>
              <a:srgbClr val="0099FF"/>
            </a:solidFill>
            <a:round/>
            <a:headEnd/>
            <a:tailEnd/>
          </a:ln>
        </p:spPr>
        <p:txBody>
          <a:bodyPr/>
          <a:lstStyle/>
          <a:p>
            <a:endParaRPr lang="en-US"/>
          </a:p>
        </p:txBody>
      </p:sp>
      <p:sp>
        <p:nvSpPr>
          <p:cNvPr id="242702" name="Line 2062"/>
          <p:cNvSpPr>
            <a:spLocks noChangeShapeType="1"/>
          </p:cNvSpPr>
          <p:nvPr/>
        </p:nvSpPr>
        <p:spPr bwMode="auto">
          <a:xfrm>
            <a:off x="2373313" y="3749675"/>
            <a:ext cx="4403725" cy="1588"/>
          </a:xfrm>
          <a:prstGeom prst="line">
            <a:avLst/>
          </a:prstGeom>
          <a:noFill/>
          <a:ln w="0">
            <a:solidFill>
              <a:srgbClr val="000000"/>
            </a:solidFill>
            <a:round/>
            <a:headEnd/>
            <a:tailEnd/>
          </a:ln>
        </p:spPr>
        <p:txBody>
          <a:bodyPr/>
          <a:lstStyle/>
          <a:p>
            <a:endParaRPr lang="en-US"/>
          </a:p>
        </p:txBody>
      </p:sp>
      <p:sp>
        <p:nvSpPr>
          <p:cNvPr id="242703" name="Line 2063"/>
          <p:cNvSpPr>
            <a:spLocks noChangeShapeType="1"/>
          </p:cNvSpPr>
          <p:nvPr/>
        </p:nvSpPr>
        <p:spPr bwMode="auto">
          <a:xfrm flipV="1">
            <a:off x="4586288" y="1822450"/>
            <a:ext cx="1587" cy="3836988"/>
          </a:xfrm>
          <a:prstGeom prst="line">
            <a:avLst/>
          </a:prstGeom>
          <a:noFill/>
          <a:ln w="0">
            <a:solidFill>
              <a:srgbClr val="000000"/>
            </a:solidFill>
            <a:round/>
            <a:headEnd/>
            <a:tailEnd/>
          </a:ln>
        </p:spPr>
        <p:txBody>
          <a:bodyPr/>
          <a:lstStyle/>
          <a:p>
            <a:endParaRPr lang="en-US"/>
          </a:p>
        </p:txBody>
      </p:sp>
      <p:sp>
        <p:nvSpPr>
          <p:cNvPr id="242709" name="Rectangle 2069"/>
          <p:cNvSpPr>
            <a:spLocks noChangeArrowheads="1"/>
          </p:cNvSpPr>
          <p:nvPr/>
        </p:nvSpPr>
        <p:spPr bwMode="auto">
          <a:xfrm flipH="1">
            <a:off x="2033906" y="5562599"/>
            <a:ext cx="45719" cy="369332"/>
          </a:xfrm>
          <a:prstGeom prst="rect">
            <a:avLst/>
          </a:prstGeom>
          <a:noFill/>
          <a:ln w="9525">
            <a:noFill/>
            <a:miter lim="800000"/>
            <a:headEnd/>
            <a:tailEnd/>
          </a:ln>
        </p:spPr>
        <p:txBody>
          <a:bodyPr wrap="square" lIns="0" tIns="0" rIns="0" bIns="0">
            <a:spAutoFit/>
          </a:bodyPr>
          <a:lstStyle/>
          <a:p>
            <a:r>
              <a:rPr lang="en-US" sz="2400" b="1" dirty="0">
                <a:solidFill>
                  <a:srgbClr val="000000"/>
                </a:solidFill>
                <a:latin typeface="Times New Roman" pitchFamily="18" charset="0"/>
              </a:rPr>
              <a:t>0</a:t>
            </a:r>
            <a:endParaRPr lang="en-US" sz="2400" b="1" dirty="0">
              <a:latin typeface="Times New Roman" pitchFamily="18" charset="0"/>
            </a:endParaRPr>
          </a:p>
        </p:txBody>
      </p:sp>
      <p:sp>
        <p:nvSpPr>
          <p:cNvPr id="242710" name="Rectangle 2070"/>
          <p:cNvSpPr>
            <a:spLocks noChangeArrowheads="1"/>
          </p:cNvSpPr>
          <p:nvPr/>
        </p:nvSpPr>
        <p:spPr bwMode="auto">
          <a:xfrm>
            <a:off x="1955800" y="3617913"/>
            <a:ext cx="307777" cy="369332"/>
          </a:xfrm>
          <a:prstGeom prst="rect">
            <a:avLst/>
          </a:prstGeom>
          <a:noFill/>
          <a:ln w="9525">
            <a:noFill/>
            <a:miter lim="800000"/>
            <a:headEnd/>
            <a:tailEnd/>
          </a:ln>
        </p:spPr>
        <p:txBody>
          <a:bodyPr wrap="none" lIns="0" tIns="0" rIns="0" bIns="0">
            <a:spAutoFit/>
          </a:bodyPr>
          <a:lstStyle/>
          <a:p>
            <a:pPr algn="ctr"/>
            <a:r>
              <a:rPr lang="en-US" sz="2400" b="1" dirty="0">
                <a:solidFill>
                  <a:srgbClr val="000000"/>
                </a:solidFill>
                <a:latin typeface="Times New Roman" pitchFamily="18" charset="0"/>
              </a:rPr>
              <a:t>50</a:t>
            </a:r>
            <a:endParaRPr lang="en-US" sz="2400" b="1" dirty="0">
              <a:latin typeface="Times New Roman" pitchFamily="18" charset="0"/>
            </a:endParaRPr>
          </a:p>
        </p:txBody>
      </p:sp>
      <p:sp>
        <p:nvSpPr>
          <p:cNvPr id="242711" name="Rectangle 2071"/>
          <p:cNvSpPr>
            <a:spLocks noChangeArrowheads="1"/>
          </p:cNvSpPr>
          <p:nvPr/>
        </p:nvSpPr>
        <p:spPr bwMode="auto">
          <a:xfrm>
            <a:off x="1830388" y="1689100"/>
            <a:ext cx="461665" cy="369332"/>
          </a:xfrm>
          <a:prstGeom prst="rect">
            <a:avLst/>
          </a:prstGeom>
          <a:noFill/>
          <a:ln w="9525">
            <a:noFill/>
            <a:miter lim="800000"/>
            <a:headEnd/>
            <a:tailEnd/>
          </a:ln>
        </p:spPr>
        <p:txBody>
          <a:bodyPr wrap="none" lIns="0" tIns="0" rIns="0" bIns="0">
            <a:spAutoFit/>
          </a:bodyPr>
          <a:lstStyle/>
          <a:p>
            <a:pPr algn="ctr"/>
            <a:r>
              <a:rPr lang="en-US" sz="2400" b="1" dirty="0">
                <a:solidFill>
                  <a:srgbClr val="000000"/>
                </a:solidFill>
                <a:latin typeface="Times New Roman" pitchFamily="18" charset="0"/>
              </a:rPr>
              <a:t>100</a:t>
            </a:r>
            <a:endParaRPr lang="en-US" sz="2400" b="1" dirty="0">
              <a:latin typeface="Times New Roman" pitchFamily="18" charset="0"/>
            </a:endParaRPr>
          </a:p>
        </p:txBody>
      </p:sp>
      <p:sp>
        <p:nvSpPr>
          <p:cNvPr id="242712" name="Rectangle 2072"/>
          <p:cNvSpPr>
            <a:spLocks noChangeArrowheads="1"/>
          </p:cNvSpPr>
          <p:nvPr/>
        </p:nvSpPr>
        <p:spPr bwMode="auto">
          <a:xfrm>
            <a:off x="2309813" y="5829300"/>
            <a:ext cx="153888" cy="369332"/>
          </a:xfrm>
          <a:prstGeom prst="rect">
            <a:avLst/>
          </a:prstGeom>
          <a:noFill/>
          <a:ln w="9525">
            <a:noFill/>
            <a:miter lim="800000"/>
            <a:headEnd/>
            <a:tailEnd/>
          </a:ln>
        </p:spPr>
        <p:txBody>
          <a:bodyPr wrap="none" lIns="0" tIns="0" rIns="0" bIns="0">
            <a:spAutoFit/>
          </a:bodyPr>
          <a:lstStyle/>
          <a:p>
            <a:r>
              <a:rPr lang="en-US" sz="2400" b="1" dirty="0">
                <a:solidFill>
                  <a:srgbClr val="000000"/>
                </a:solidFill>
                <a:latin typeface="Times New Roman" pitchFamily="18" charset="0"/>
              </a:rPr>
              <a:t>0</a:t>
            </a:r>
            <a:endParaRPr lang="en-US" sz="2400" b="1" dirty="0">
              <a:latin typeface="Times New Roman" pitchFamily="18" charset="0"/>
            </a:endParaRPr>
          </a:p>
        </p:txBody>
      </p:sp>
      <p:sp>
        <p:nvSpPr>
          <p:cNvPr id="242713" name="Rectangle 2073"/>
          <p:cNvSpPr>
            <a:spLocks noChangeArrowheads="1"/>
          </p:cNvSpPr>
          <p:nvPr/>
        </p:nvSpPr>
        <p:spPr bwMode="auto">
          <a:xfrm>
            <a:off x="4459288" y="5829300"/>
            <a:ext cx="307777" cy="369332"/>
          </a:xfrm>
          <a:prstGeom prst="rect">
            <a:avLst/>
          </a:prstGeom>
          <a:noFill/>
          <a:ln w="9525">
            <a:noFill/>
            <a:miter lim="800000"/>
            <a:headEnd/>
            <a:tailEnd/>
          </a:ln>
        </p:spPr>
        <p:txBody>
          <a:bodyPr wrap="none" lIns="0" tIns="0" rIns="0" bIns="0">
            <a:spAutoFit/>
          </a:bodyPr>
          <a:lstStyle/>
          <a:p>
            <a:r>
              <a:rPr lang="en-US" sz="2400" b="1" dirty="0">
                <a:solidFill>
                  <a:srgbClr val="000000"/>
                </a:solidFill>
                <a:latin typeface="Times New Roman" pitchFamily="18" charset="0"/>
              </a:rPr>
              <a:t>50</a:t>
            </a:r>
            <a:endParaRPr lang="en-US" sz="2400" b="1" dirty="0">
              <a:latin typeface="Times New Roman" pitchFamily="18" charset="0"/>
            </a:endParaRPr>
          </a:p>
        </p:txBody>
      </p:sp>
      <p:sp>
        <p:nvSpPr>
          <p:cNvPr id="242714" name="Rectangle 2074"/>
          <p:cNvSpPr>
            <a:spLocks noChangeArrowheads="1"/>
          </p:cNvSpPr>
          <p:nvPr/>
        </p:nvSpPr>
        <p:spPr bwMode="auto">
          <a:xfrm>
            <a:off x="6589713" y="5829300"/>
            <a:ext cx="461665" cy="369332"/>
          </a:xfrm>
          <a:prstGeom prst="rect">
            <a:avLst/>
          </a:prstGeom>
          <a:noFill/>
          <a:ln w="9525">
            <a:noFill/>
            <a:miter lim="800000"/>
            <a:headEnd/>
            <a:tailEnd/>
          </a:ln>
        </p:spPr>
        <p:txBody>
          <a:bodyPr wrap="none" lIns="0" tIns="0" rIns="0" bIns="0">
            <a:spAutoFit/>
          </a:bodyPr>
          <a:lstStyle/>
          <a:p>
            <a:r>
              <a:rPr lang="en-US" sz="2400" b="1">
                <a:solidFill>
                  <a:srgbClr val="000000"/>
                </a:solidFill>
                <a:latin typeface="Times New Roman" pitchFamily="18" charset="0"/>
              </a:rPr>
              <a:t>100</a:t>
            </a:r>
            <a:endParaRPr lang="en-US" sz="2400" b="1">
              <a:latin typeface="Times New Roman" pitchFamily="18" charset="0"/>
            </a:endParaRPr>
          </a:p>
        </p:txBody>
      </p:sp>
      <p:sp>
        <p:nvSpPr>
          <p:cNvPr id="242715" name="Rectangle 2075"/>
          <p:cNvSpPr>
            <a:spLocks noChangeArrowheads="1"/>
          </p:cNvSpPr>
          <p:nvPr/>
        </p:nvSpPr>
        <p:spPr bwMode="auto">
          <a:xfrm>
            <a:off x="3276600" y="6370638"/>
            <a:ext cx="2414588" cy="427037"/>
          </a:xfrm>
          <a:prstGeom prst="rect">
            <a:avLst/>
          </a:prstGeom>
          <a:noFill/>
          <a:ln w="9525">
            <a:noFill/>
            <a:miter lim="800000"/>
            <a:headEnd/>
            <a:tailEnd/>
          </a:ln>
        </p:spPr>
        <p:txBody>
          <a:bodyPr wrap="none" lIns="0" tIns="0" rIns="0" bIns="0">
            <a:spAutoFit/>
          </a:bodyPr>
          <a:lstStyle/>
          <a:p>
            <a:r>
              <a:rPr lang="en-US" sz="2800">
                <a:solidFill>
                  <a:srgbClr val="000000"/>
                </a:solidFill>
              </a:rPr>
              <a:t>Structure Index</a:t>
            </a:r>
            <a:endParaRPr lang="en-US" sz="2800"/>
          </a:p>
        </p:txBody>
      </p:sp>
      <p:sp>
        <p:nvSpPr>
          <p:cNvPr id="242716" name="Rectangle 2076"/>
          <p:cNvSpPr>
            <a:spLocks noChangeArrowheads="1"/>
          </p:cNvSpPr>
          <p:nvPr/>
        </p:nvSpPr>
        <p:spPr bwMode="auto">
          <a:xfrm rot="16200000">
            <a:off x="196056" y="3140869"/>
            <a:ext cx="2771775" cy="427038"/>
          </a:xfrm>
          <a:prstGeom prst="rect">
            <a:avLst/>
          </a:prstGeom>
          <a:noFill/>
          <a:ln w="9525">
            <a:noFill/>
            <a:miter lim="800000"/>
            <a:headEnd/>
            <a:tailEnd/>
          </a:ln>
        </p:spPr>
        <p:txBody>
          <a:bodyPr wrap="none" lIns="0" tIns="0" rIns="0" bIns="0">
            <a:spAutoFit/>
          </a:bodyPr>
          <a:lstStyle/>
          <a:p>
            <a:r>
              <a:rPr lang="en-US" sz="2800">
                <a:solidFill>
                  <a:srgbClr val="000000"/>
                </a:solidFill>
              </a:rPr>
              <a:t>Enrichment Index</a:t>
            </a:r>
            <a:endParaRPr lang="en-US" sz="2800" b="1"/>
          </a:p>
        </p:txBody>
      </p:sp>
      <p:grpSp>
        <p:nvGrpSpPr>
          <p:cNvPr id="2" name="Group 2077"/>
          <p:cNvGrpSpPr>
            <a:grpSpLocks/>
          </p:cNvGrpSpPr>
          <p:nvPr/>
        </p:nvGrpSpPr>
        <p:grpSpPr bwMode="auto">
          <a:xfrm>
            <a:off x="5334000" y="1828800"/>
            <a:ext cx="3260725" cy="2566988"/>
            <a:chOff x="3279" y="1203"/>
            <a:chExt cx="2054" cy="1617"/>
          </a:xfrm>
        </p:grpSpPr>
        <p:grpSp>
          <p:nvGrpSpPr>
            <p:cNvPr id="3" name="Group 2078"/>
            <p:cNvGrpSpPr>
              <a:grpSpLocks/>
            </p:cNvGrpSpPr>
            <p:nvPr/>
          </p:nvGrpSpPr>
          <p:grpSpPr bwMode="auto">
            <a:xfrm>
              <a:off x="3279" y="1203"/>
              <a:ext cx="900" cy="1617"/>
              <a:chOff x="3279" y="1203"/>
              <a:chExt cx="900" cy="1617"/>
            </a:xfrm>
          </p:grpSpPr>
          <p:sp>
            <p:nvSpPr>
              <p:cNvPr id="242719" name="Freeform 2079"/>
              <p:cNvSpPr>
                <a:spLocks noChangeAspect="1"/>
              </p:cNvSpPr>
              <p:nvPr/>
            </p:nvSpPr>
            <p:spPr bwMode="auto">
              <a:xfrm>
                <a:off x="3894" y="1523"/>
                <a:ext cx="80" cy="80"/>
              </a:xfrm>
              <a:custGeom>
                <a:avLst/>
                <a:gdLst/>
                <a:ahLst/>
                <a:cxnLst>
                  <a:cxn ang="0">
                    <a:pos x="38" y="0"/>
                  </a:cxn>
                  <a:cxn ang="0">
                    <a:pos x="77" y="39"/>
                  </a:cxn>
                  <a:cxn ang="0">
                    <a:pos x="38" y="77"/>
                  </a:cxn>
                  <a:cxn ang="0">
                    <a:pos x="0" y="39"/>
                  </a:cxn>
                  <a:cxn ang="0">
                    <a:pos x="38" y="0"/>
                  </a:cxn>
                </a:cxnLst>
                <a:rect l="0" t="0" r="r" b="b"/>
                <a:pathLst>
                  <a:path w="77" h="77">
                    <a:moveTo>
                      <a:pt x="38" y="0"/>
                    </a:moveTo>
                    <a:lnTo>
                      <a:pt x="77" y="39"/>
                    </a:lnTo>
                    <a:lnTo>
                      <a:pt x="38" y="77"/>
                    </a:lnTo>
                    <a:lnTo>
                      <a:pt x="0" y="39"/>
                    </a:lnTo>
                    <a:lnTo>
                      <a:pt x="38" y="0"/>
                    </a:lnTo>
                    <a:close/>
                  </a:path>
                </a:pathLst>
              </a:custGeom>
              <a:solidFill>
                <a:srgbClr val="33CC33"/>
              </a:solidFill>
              <a:ln w="20701">
                <a:solidFill>
                  <a:srgbClr val="33CC33"/>
                </a:solidFill>
                <a:prstDash val="solid"/>
                <a:round/>
                <a:headEnd/>
                <a:tailEnd/>
              </a:ln>
            </p:spPr>
            <p:txBody>
              <a:bodyPr/>
              <a:lstStyle/>
              <a:p>
                <a:endParaRPr lang="en-US"/>
              </a:p>
            </p:txBody>
          </p:sp>
          <p:sp>
            <p:nvSpPr>
              <p:cNvPr id="242720" name="Rectangle 2080"/>
              <p:cNvSpPr>
                <a:spLocks noChangeAspect="1" noChangeArrowheads="1"/>
              </p:cNvSpPr>
              <p:nvPr/>
            </p:nvSpPr>
            <p:spPr bwMode="auto">
              <a:xfrm>
                <a:off x="4112" y="1305"/>
                <a:ext cx="67" cy="67"/>
              </a:xfrm>
              <a:prstGeom prst="rect">
                <a:avLst/>
              </a:prstGeom>
              <a:solidFill>
                <a:srgbClr val="33CC33"/>
              </a:solidFill>
              <a:ln w="20701">
                <a:solidFill>
                  <a:srgbClr val="33CC33"/>
                </a:solidFill>
                <a:miter lim="800000"/>
                <a:headEnd/>
                <a:tailEnd/>
              </a:ln>
            </p:spPr>
            <p:txBody>
              <a:bodyPr/>
              <a:lstStyle/>
              <a:p>
                <a:endParaRPr lang="en-US"/>
              </a:p>
            </p:txBody>
          </p:sp>
          <p:sp>
            <p:nvSpPr>
              <p:cNvPr id="242721" name="Freeform 2081"/>
              <p:cNvSpPr>
                <a:spLocks noChangeAspect="1"/>
              </p:cNvSpPr>
              <p:nvPr/>
            </p:nvSpPr>
            <p:spPr bwMode="auto">
              <a:xfrm>
                <a:off x="3984" y="1959"/>
                <a:ext cx="79" cy="79"/>
              </a:xfrm>
              <a:custGeom>
                <a:avLst/>
                <a:gdLst/>
                <a:ahLst/>
                <a:cxnLst>
                  <a:cxn ang="0">
                    <a:pos x="38" y="0"/>
                  </a:cxn>
                  <a:cxn ang="0">
                    <a:pos x="76" y="76"/>
                  </a:cxn>
                  <a:cxn ang="0">
                    <a:pos x="0" y="76"/>
                  </a:cxn>
                  <a:cxn ang="0">
                    <a:pos x="38" y="0"/>
                  </a:cxn>
                </a:cxnLst>
                <a:rect l="0" t="0" r="r" b="b"/>
                <a:pathLst>
                  <a:path w="76" h="76">
                    <a:moveTo>
                      <a:pt x="38" y="0"/>
                    </a:moveTo>
                    <a:lnTo>
                      <a:pt x="76" y="76"/>
                    </a:lnTo>
                    <a:lnTo>
                      <a:pt x="0" y="76"/>
                    </a:lnTo>
                    <a:lnTo>
                      <a:pt x="38" y="0"/>
                    </a:lnTo>
                    <a:close/>
                  </a:path>
                </a:pathLst>
              </a:custGeom>
              <a:solidFill>
                <a:srgbClr val="33CC33"/>
              </a:solidFill>
              <a:ln w="20701">
                <a:solidFill>
                  <a:srgbClr val="33CC33"/>
                </a:solidFill>
                <a:prstDash val="solid"/>
                <a:round/>
                <a:headEnd/>
                <a:tailEnd/>
              </a:ln>
            </p:spPr>
            <p:txBody>
              <a:bodyPr/>
              <a:lstStyle/>
              <a:p>
                <a:endParaRPr lang="en-US"/>
              </a:p>
            </p:txBody>
          </p:sp>
          <p:sp>
            <p:nvSpPr>
              <p:cNvPr id="242722" name="Oval 2082"/>
              <p:cNvSpPr>
                <a:spLocks noChangeAspect="1" noChangeArrowheads="1"/>
              </p:cNvSpPr>
              <p:nvPr/>
            </p:nvSpPr>
            <p:spPr bwMode="auto">
              <a:xfrm>
                <a:off x="3561" y="2266"/>
                <a:ext cx="67" cy="67"/>
              </a:xfrm>
              <a:prstGeom prst="ellipse">
                <a:avLst/>
              </a:prstGeom>
              <a:solidFill>
                <a:srgbClr val="33CC33"/>
              </a:solidFill>
              <a:ln w="20701">
                <a:solidFill>
                  <a:srgbClr val="33CC33"/>
                </a:solidFill>
                <a:round/>
                <a:headEnd/>
                <a:tailEnd/>
              </a:ln>
            </p:spPr>
            <p:txBody>
              <a:bodyPr/>
              <a:lstStyle/>
              <a:p>
                <a:endParaRPr lang="en-US"/>
              </a:p>
            </p:txBody>
          </p:sp>
          <p:sp>
            <p:nvSpPr>
              <p:cNvPr id="242723" name="Oval 2083"/>
              <p:cNvSpPr>
                <a:spLocks noChangeAspect="1" noChangeArrowheads="1"/>
              </p:cNvSpPr>
              <p:nvPr/>
            </p:nvSpPr>
            <p:spPr bwMode="auto">
              <a:xfrm>
                <a:off x="3599" y="2048"/>
                <a:ext cx="67" cy="67"/>
              </a:xfrm>
              <a:prstGeom prst="ellipse">
                <a:avLst/>
              </a:prstGeom>
              <a:solidFill>
                <a:srgbClr val="33CC33"/>
              </a:solidFill>
              <a:ln w="20701">
                <a:solidFill>
                  <a:srgbClr val="33CC33"/>
                </a:solidFill>
                <a:round/>
                <a:headEnd/>
                <a:tailEnd/>
              </a:ln>
            </p:spPr>
            <p:txBody>
              <a:bodyPr/>
              <a:lstStyle/>
              <a:p>
                <a:endParaRPr lang="en-US"/>
              </a:p>
            </p:txBody>
          </p:sp>
          <p:sp>
            <p:nvSpPr>
              <p:cNvPr id="242724" name="Rectangle 2084"/>
              <p:cNvSpPr>
                <a:spLocks noChangeAspect="1" noChangeArrowheads="1"/>
              </p:cNvSpPr>
              <p:nvPr/>
            </p:nvSpPr>
            <p:spPr bwMode="auto">
              <a:xfrm>
                <a:off x="3279" y="1651"/>
                <a:ext cx="67" cy="67"/>
              </a:xfrm>
              <a:prstGeom prst="rect">
                <a:avLst/>
              </a:prstGeom>
              <a:solidFill>
                <a:srgbClr val="33CC33"/>
              </a:solidFill>
              <a:ln w="20701">
                <a:solidFill>
                  <a:srgbClr val="33CC33"/>
                </a:solidFill>
                <a:miter lim="800000"/>
                <a:headEnd/>
                <a:tailEnd/>
              </a:ln>
            </p:spPr>
            <p:txBody>
              <a:bodyPr/>
              <a:lstStyle/>
              <a:p>
                <a:endParaRPr lang="en-US"/>
              </a:p>
            </p:txBody>
          </p:sp>
          <p:sp>
            <p:nvSpPr>
              <p:cNvPr id="242725" name="Oval 2085"/>
              <p:cNvSpPr>
                <a:spLocks noChangeAspect="1" noChangeArrowheads="1"/>
              </p:cNvSpPr>
              <p:nvPr/>
            </p:nvSpPr>
            <p:spPr bwMode="auto">
              <a:xfrm>
                <a:off x="3510" y="1203"/>
                <a:ext cx="67" cy="67"/>
              </a:xfrm>
              <a:prstGeom prst="ellipse">
                <a:avLst/>
              </a:prstGeom>
              <a:solidFill>
                <a:srgbClr val="33CC33"/>
              </a:solidFill>
              <a:ln w="20701">
                <a:solidFill>
                  <a:srgbClr val="33CC33"/>
                </a:solidFill>
                <a:round/>
                <a:headEnd/>
                <a:tailEnd/>
              </a:ln>
            </p:spPr>
            <p:txBody>
              <a:bodyPr/>
              <a:lstStyle/>
              <a:p>
                <a:endParaRPr lang="en-US"/>
              </a:p>
            </p:txBody>
          </p:sp>
          <p:sp>
            <p:nvSpPr>
              <p:cNvPr id="242726" name="Freeform 2086"/>
              <p:cNvSpPr>
                <a:spLocks noChangeAspect="1"/>
              </p:cNvSpPr>
              <p:nvPr/>
            </p:nvSpPr>
            <p:spPr bwMode="auto">
              <a:xfrm>
                <a:off x="3856" y="1690"/>
                <a:ext cx="79" cy="80"/>
              </a:xfrm>
              <a:custGeom>
                <a:avLst/>
                <a:gdLst/>
                <a:ahLst/>
                <a:cxnLst>
                  <a:cxn ang="0">
                    <a:pos x="38" y="0"/>
                  </a:cxn>
                  <a:cxn ang="0">
                    <a:pos x="76" y="77"/>
                  </a:cxn>
                  <a:cxn ang="0">
                    <a:pos x="0" y="77"/>
                  </a:cxn>
                  <a:cxn ang="0">
                    <a:pos x="38" y="0"/>
                  </a:cxn>
                </a:cxnLst>
                <a:rect l="0" t="0" r="r" b="b"/>
                <a:pathLst>
                  <a:path w="76" h="77">
                    <a:moveTo>
                      <a:pt x="38" y="0"/>
                    </a:moveTo>
                    <a:lnTo>
                      <a:pt x="76" y="77"/>
                    </a:lnTo>
                    <a:lnTo>
                      <a:pt x="0" y="77"/>
                    </a:lnTo>
                    <a:lnTo>
                      <a:pt x="38" y="0"/>
                    </a:lnTo>
                    <a:close/>
                  </a:path>
                </a:pathLst>
              </a:custGeom>
              <a:solidFill>
                <a:srgbClr val="33CC33"/>
              </a:solidFill>
              <a:ln w="20701">
                <a:solidFill>
                  <a:srgbClr val="33CC33"/>
                </a:solidFill>
                <a:prstDash val="solid"/>
                <a:round/>
                <a:headEnd/>
                <a:tailEnd/>
              </a:ln>
            </p:spPr>
            <p:txBody>
              <a:bodyPr/>
              <a:lstStyle/>
              <a:p>
                <a:endParaRPr lang="en-US"/>
              </a:p>
            </p:txBody>
          </p:sp>
          <p:sp>
            <p:nvSpPr>
              <p:cNvPr id="242727" name="Freeform 2087"/>
              <p:cNvSpPr>
                <a:spLocks noChangeAspect="1"/>
              </p:cNvSpPr>
              <p:nvPr/>
            </p:nvSpPr>
            <p:spPr bwMode="auto">
              <a:xfrm>
                <a:off x="3279" y="2266"/>
                <a:ext cx="80" cy="80"/>
              </a:xfrm>
              <a:custGeom>
                <a:avLst/>
                <a:gdLst/>
                <a:ahLst/>
                <a:cxnLst>
                  <a:cxn ang="0">
                    <a:pos x="39" y="0"/>
                  </a:cxn>
                  <a:cxn ang="0">
                    <a:pos x="77" y="77"/>
                  </a:cxn>
                  <a:cxn ang="0">
                    <a:pos x="0" y="77"/>
                  </a:cxn>
                  <a:cxn ang="0">
                    <a:pos x="39" y="0"/>
                  </a:cxn>
                </a:cxnLst>
                <a:rect l="0" t="0" r="r" b="b"/>
                <a:pathLst>
                  <a:path w="77" h="77">
                    <a:moveTo>
                      <a:pt x="39" y="0"/>
                    </a:moveTo>
                    <a:lnTo>
                      <a:pt x="77" y="77"/>
                    </a:lnTo>
                    <a:lnTo>
                      <a:pt x="0" y="77"/>
                    </a:lnTo>
                    <a:lnTo>
                      <a:pt x="39" y="0"/>
                    </a:lnTo>
                    <a:close/>
                  </a:path>
                </a:pathLst>
              </a:custGeom>
              <a:solidFill>
                <a:srgbClr val="33CC33"/>
              </a:solidFill>
              <a:ln w="20701">
                <a:solidFill>
                  <a:srgbClr val="33CC33"/>
                </a:solidFill>
                <a:prstDash val="solid"/>
                <a:round/>
                <a:headEnd/>
                <a:tailEnd/>
              </a:ln>
            </p:spPr>
            <p:txBody>
              <a:bodyPr/>
              <a:lstStyle/>
              <a:p>
                <a:endParaRPr lang="en-US"/>
              </a:p>
            </p:txBody>
          </p:sp>
          <p:sp>
            <p:nvSpPr>
              <p:cNvPr id="242728" name="Rectangle 2088"/>
              <p:cNvSpPr>
                <a:spLocks noChangeAspect="1" noChangeArrowheads="1"/>
              </p:cNvSpPr>
              <p:nvPr/>
            </p:nvSpPr>
            <p:spPr bwMode="auto">
              <a:xfrm>
                <a:off x="3702" y="2753"/>
                <a:ext cx="67" cy="67"/>
              </a:xfrm>
              <a:prstGeom prst="rect">
                <a:avLst/>
              </a:prstGeom>
              <a:solidFill>
                <a:srgbClr val="33CC33"/>
              </a:solidFill>
              <a:ln w="20701">
                <a:solidFill>
                  <a:srgbClr val="33CC33"/>
                </a:solidFill>
                <a:miter lim="800000"/>
                <a:headEnd/>
                <a:tailEnd/>
              </a:ln>
            </p:spPr>
            <p:txBody>
              <a:bodyPr/>
              <a:lstStyle/>
              <a:p>
                <a:endParaRPr lang="en-US"/>
              </a:p>
            </p:txBody>
          </p:sp>
        </p:grpSp>
        <p:sp>
          <p:nvSpPr>
            <p:cNvPr id="242729" name="Text Box 2089"/>
            <p:cNvSpPr txBox="1">
              <a:spLocks noChangeArrowheads="1"/>
            </p:cNvSpPr>
            <p:nvPr/>
          </p:nvSpPr>
          <p:spPr bwMode="auto">
            <a:xfrm>
              <a:off x="4282" y="1330"/>
              <a:ext cx="1051" cy="865"/>
            </a:xfrm>
            <a:prstGeom prst="rect">
              <a:avLst/>
            </a:prstGeom>
            <a:noFill/>
            <a:ln w="9525">
              <a:noFill/>
              <a:miter lim="800000"/>
              <a:headEnd/>
              <a:tailEnd/>
            </a:ln>
            <a:effectLst/>
          </p:spPr>
          <p:txBody>
            <a:bodyPr wrap="none">
              <a:spAutoFit/>
            </a:bodyPr>
            <a:lstStyle/>
            <a:p>
              <a:pPr algn="ctr"/>
              <a:r>
                <a:rPr lang="en-US" sz="2800">
                  <a:solidFill>
                    <a:srgbClr val="33CC33"/>
                  </a:solidFill>
                </a:rPr>
                <a:t>Prune </a:t>
              </a:r>
            </a:p>
            <a:p>
              <a:pPr algn="ctr"/>
              <a:r>
                <a:rPr lang="en-US" sz="2800">
                  <a:solidFill>
                    <a:srgbClr val="33CC33"/>
                  </a:solidFill>
                </a:rPr>
                <a:t>Orchards</a:t>
              </a:r>
            </a:p>
            <a:p>
              <a:pPr algn="ctr"/>
              <a:r>
                <a:rPr lang="en-US" sz="2800">
                  <a:solidFill>
                    <a:srgbClr val="33CC33"/>
                  </a:solidFill>
                </a:rPr>
                <a:t>Yuba Co.</a:t>
              </a:r>
            </a:p>
          </p:txBody>
        </p:sp>
      </p:grpSp>
      <p:grpSp>
        <p:nvGrpSpPr>
          <p:cNvPr id="4" name="Group 2119"/>
          <p:cNvGrpSpPr>
            <a:grpSpLocks/>
          </p:cNvGrpSpPr>
          <p:nvPr/>
        </p:nvGrpSpPr>
        <p:grpSpPr bwMode="auto">
          <a:xfrm>
            <a:off x="381000" y="3446463"/>
            <a:ext cx="4138613" cy="2422525"/>
            <a:chOff x="240" y="2171"/>
            <a:chExt cx="2607" cy="1526"/>
          </a:xfrm>
        </p:grpSpPr>
        <p:grpSp>
          <p:nvGrpSpPr>
            <p:cNvPr id="5" name="Group 2091"/>
            <p:cNvGrpSpPr>
              <a:grpSpLocks/>
            </p:cNvGrpSpPr>
            <p:nvPr/>
          </p:nvGrpSpPr>
          <p:grpSpPr bwMode="auto">
            <a:xfrm>
              <a:off x="1534" y="2171"/>
              <a:ext cx="1313" cy="1287"/>
              <a:chOff x="1536" y="2115"/>
              <a:chExt cx="1313" cy="1287"/>
            </a:xfrm>
          </p:grpSpPr>
          <p:sp>
            <p:nvSpPr>
              <p:cNvPr id="242732" name="Freeform 2092"/>
              <p:cNvSpPr>
                <a:spLocks/>
              </p:cNvSpPr>
              <p:nvPr/>
            </p:nvSpPr>
            <p:spPr bwMode="auto">
              <a:xfrm>
                <a:off x="2136" y="2596"/>
                <a:ext cx="76" cy="72"/>
              </a:xfrm>
              <a:custGeom>
                <a:avLst/>
                <a:gdLst/>
                <a:ahLst/>
                <a:cxnLst>
                  <a:cxn ang="0">
                    <a:pos x="36" y="0"/>
                  </a:cxn>
                  <a:cxn ang="0">
                    <a:pos x="72" y="36"/>
                  </a:cxn>
                  <a:cxn ang="0">
                    <a:pos x="36" y="72"/>
                  </a:cxn>
                  <a:cxn ang="0">
                    <a:pos x="0" y="36"/>
                  </a:cxn>
                  <a:cxn ang="0">
                    <a:pos x="36" y="0"/>
                  </a:cxn>
                </a:cxnLst>
                <a:rect l="0" t="0" r="r" b="b"/>
                <a:pathLst>
                  <a:path w="72" h="72">
                    <a:moveTo>
                      <a:pt x="36" y="0"/>
                    </a:moveTo>
                    <a:lnTo>
                      <a:pt x="72" y="36"/>
                    </a:lnTo>
                    <a:lnTo>
                      <a:pt x="36" y="72"/>
                    </a:lnTo>
                    <a:lnTo>
                      <a:pt x="0" y="36"/>
                    </a:lnTo>
                    <a:lnTo>
                      <a:pt x="36" y="0"/>
                    </a:lnTo>
                    <a:close/>
                  </a:path>
                </a:pathLst>
              </a:custGeom>
              <a:solidFill>
                <a:schemeClr val="tx2"/>
              </a:solidFill>
              <a:ln w="19050">
                <a:solidFill>
                  <a:schemeClr val="tx1"/>
                </a:solidFill>
                <a:prstDash val="solid"/>
                <a:round/>
                <a:headEnd/>
                <a:tailEnd/>
              </a:ln>
            </p:spPr>
            <p:txBody>
              <a:bodyPr/>
              <a:lstStyle/>
              <a:p>
                <a:endParaRPr lang="en-US"/>
              </a:p>
            </p:txBody>
          </p:sp>
          <p:sp>
            <p:nvSpPr>
              <p:cNvPr id="242733" name="Freeform 2093"/>
              <p:cNvSpPr>
                <a:spLocks/>
              </p:cNvSpPr>
              <p:nvPr/>
            </p:nvSpPr>
            <p:spPr bwMode="auto">
              <a:xfrm>
                <a:off x="1944" y="2873"/>
                <a:ext cx="77" cy="72"/>
              </a:xfrm>
              <a:custGeom>
                <a:avLst/>
                <a:gdLst/>
                <a:ahLst/>
                <a:cxnLst>
                  <a:cxn ang="0">
                    <a:pos x="36" y="0"/>
                  </a:cxn>
                  <a:cxn ang="0">
                    <a:pos x="72" y="36"/>
                  </a:cxn>
                  <a:cxn ang="0">
                    <a:pos x="36" y="72"/>
                  </a:cxn>
                  <a:cxn ang="0">
                    <a:pos x="0" y="36"/>
                  </a:cxn>
                  <a:cxn ang="0">
                    <a:pos x="36" y="0"/>
                  </a:cxn>
                </a:cxnLst>
                <a:rect l="0" t="0" r="r" b="b"/>
                <a:pathLst>
                  <a:path w="72" h="72">
                    <a:moveTo>
                      <a:pt x="36" y="0"/>
                    </a:moveTo>
                    <a:lnTo>
                      <a:pt x="72" y="36"/>
                    </a:lnTo>
                    <a:lnTo>
                      <a:pt x="36" y="72"/>
                    </a:lnTo>
                    <a:lnTo>
                      <a:pt x="0" y="36"/>
                    </a:lnTo>
                    <a:lnTo>
                      <a:pt x="36" y="0"/>
                    </a:lnTo>
                    <a:close/>
                  </a:path>
                </a:pathLst>
              </a:custGeom>
              <a:solidFill>
                <a:schemeClr val="tx2"/>
              </a:solidFill>
              <a:ln w="19050">
                <a:solidFill>
                  <a:schemeClr val="tx1"/>
                </a:solidFill>
                <a:prstDash val="solid"/>
                <a:round/>
                <a:headEnd/>
                <a:tailEnd/>
              </a:ln>
            </p:spPr>
            <p:txBody>
              <a:bodyPr/>
              <a:lstStyle/>
              <a:p>
                <a:endParaRPr lang="en-US"/>
              </a:p>
            </p:txBody>
          </p:sp>
          <p:sp>
            <p:nvSpPr>
              <p:cNvPr id="242734" name="Freeform 2094"/>
              <p:cNvSpPr>
                <a:spLocks/>
              </p:cNvSpPr>
              <p:nvPr/>
            </p:nvSpPr>
            <p:spPr bwMode="auto">
              <a:xfrm>
                <a:off x="2772" y="2897"/>
                <a:ext cx="77" cy="72"/>
              </a:xfrm>
              <a:custGeom>
                <a:avLst/>
                <a:gdLst/>
                <a:ahLst/>
                <a:cxnLst>
                  <a:cxn ang="0">
                    <a:pos x="36" y="0"/>
                  </a:cxn>
                  <a:cxn ang="0">
                    <a:pos x="72" y="36"/>
                  </a:cxn>
                  <a:cxn ang="0">
                    <a:pos x="36" y="72"/>
                  </a:cxn>
                  <a:cxn ang="0">
                    <a:pos x="0" y="36"/>
                  </a:cxn>
                  <a:cxn ang="0">
                    <a:pos x="36" y="0"/>
                  </a:cxn>
                </a:cxnLst>
                <a:rect l="0" t="0" r="r" b="b"/>
                <a:pathLst>
                  <a:path w="72" h="72">
                    <a:moveTo>
                      <a:pt x="36" y="0"/>
                    </a:moveTo>
                    <a:lnTo>
                      <a:pt x="72" y="36"/>
                    </a:lnTo>
                    <a:lnTo>
                      <a:pt x="36" y="72"/>
                    </a:lnTo>
                    <a:lnTo>
                      <a:pt x="0" y="36"/>
                    </a:lnTo>
                    <a:lnTo>
                      <a:pt x="36" y="0"/>
                    </a:lnTo>
                    <a:close/>
                  </a:path>
                </a:pathLst>
              </a:custGeom>
              <a:solidFill>
                <a:schemeClr val="tx2"/>
              </a:solidFill>
              <a:ln w="19050">
                <a:solidFill>
                  <a:schemeClr val="tx1"/>
                </a:solidFill>
                <a:prstDash val="solid"/>
                <a:round/>
                <a:headEnd/>
                <a:tailEnd/>
              </a:ln>
            </p:spPr>
            <p:txBody>
              <a:bodyPr/>
              <a:lstStyle/>
              <a:p>
                <a:endParaRPr lang="en-US"/>
              </a:p>
            </p:txBody>
          </p:sp>
          <p:sp>
            <p:nvSpPr>
              <p:cNvPr id="242735" name="Freeform 2095"/>
              <p:cNvSpPr>
                <a:spLocks/>
              </p:cNvSpPr>
              <p:nvPr/>
            </p:nvSpPr>
            <p:spPr bwMode="auto">
              <a:xfrm>
                <a:off x="2594" y="2332"/>
                <a:ext cx="76" cy="72"/>
              </a:xfrm>
              <a:custGeom>
                <a:avLst/>
                <a:gdLst/>
                <a:ahLst/>
                <a:cxnLst>
                  <a:cxn ang="0">
                    <a:pos x="36" y="0"/>
                  </a:cxn>
                  <a:cxn ang="0">
                    <a:pos x="72" y="36"/>
                  </a:cxn>
                  <a:cxn ang="0">
                    <a:pos x="36" y="72"/>
                  </a:cxn>
                  <a:cxn ang="0">
                    <a:pos x="0" y="36"/>
                  </a:cxn>
                  <a:cxn ang="0">
                    <a:pos x="36" y="0"/>
                  </a:cxn>
                </a:cxnLst>
                <a:rect l="0" t="0" r="r" b="b"/>
                <a:pathLst>
                  <a:path w="72" h="72">
                    <a:moveTo>
                      <a:pt x="36" y="0"/>
                    </a:moveTo>
                    <a:lnTo>
                      <a:pt x="72" y="36"/>
                    </a:lnTo>
                    <a:lnTo>
                      <a:pt x="36" y="72"/>
                    </a:lnTo>
                    <a:lnTo>
                      <a:pt x="0" y="36"/>
                    </a:lnTo>
                    <a:lnTo>
                      <a:pt x="36" y="0"/>
                    </a:lnTo>
                    <a:close/>
                  </a:path>
                </a:pathLst>
              </a:custGeom>
              <a:solidFill>
                <a:schemeClr val="tx2"/>
              </a:solidFill>
              <a:ln w="19050">
                <a:solidFill>
                  <a:schemeClr val="tx1"/>
                </a:solidFill>
                <a:prstDash val="solid"/>
                <a:round/>
                <a:headEnd/>
                <a:tailEnd/>
              </a:ln>
            </p:spPr>
            <p:txBody>
              <a:bodyPr/>
              <a:lstStyle/>
              <a:p>
                <a:endParaRPr lang="en-US"/>
              </a:p>
            </p:txBody>
          </p:sp>
          <p:sp>
            <p:nvSpPr>
              <p:cNvPr id="242736" name="Rectangle 2096"/>
              <p:cNvSpPr>
                <a:spLocks noChangeArrowheads="1"/>
              </p:cNvSpPr>
              <p:nvPr/>
            </p:nvSpPr>
            <p:spPr bwMode="auto">
              <a:xfrm>
                <a:off x="1804" y="2115"/>
                <a:ext cx="64" cy="60"/>
              </a:xfrm>
              <a:prstGeom prst="rect">
                <a:avLst/>
              </a:prstGeom>
              <a:solidFill>
                <a:schemeClr val="tx2"/>
              </a:solidFill>
              <a:ln w="19050">
                <a:solidFill>
                  <a:schemeClr val="tx1"/>
                </a:solidFill>
                <a:miter lim="800000"/>
                <a:headEnd/>
                <a:tailEnd/>
              </a:ln>
            </p:spPr>
            <p:txBody>
              <a:bodyPr/>
              <a:lstStyle/>
              <a:p>
                <a:endParaRPr lang="en-US"/>
              </a:p>
            </p:txBody>
          </p:sp>
          <p:sp>
            <p:nvSpPr>
              <p:cNvPr id="242737" name="Rectangle 2097"/>
              <p:cNvSpPr>
                <a:spLocks noChangeArrowheads="1"/>
              </p:cNvSpPr>
              <p:nvPr/>
            </p:nvSpPr>
            <p:spPr bwMode="auto">
              <a:xfrm>
                <a:off x="2390" y="2801"/>
                <a:ext cx="63" cy="60"/>
              </a:xfrm>
              <a:prstGeom prst="rect">
                <a:avLst/>
              </a:prstGeom>
              <a:solidFill>
                <a:schemeClr val="tx2"/>
              </a:solidFill>
              <a:ln w="19050">
                <a:solidFill>
                  <a:schemeClr val="tx1"/>
                </a:solidFill>
                <a:miter lim="800000"/>
                <a:headEnd/>
                <a:tailEnd/>
              </a:ln>
            </p:spPr>
            <p:txBody>
              <a:bodyPr/>
              <a:lstStyle/>
              <a:p>
                <a:endParaRPr lang="en-US"/>
              </a:p>
            </p:txBody>
          </p:sp>
          <p:sp>
            <p:nvSpPr>
              <p:cNvPr id="242738" name="Rectangle 2098"/>
              <p:cNvSpPr>
                <a:spLocks noChangeArrowheads="1"/>
              </p:cNvSpPr>
              <p:nvPr/>
            </p:nvSpPr>
            <p:spPr bwMode="auto">
              <a:xfrm>
                <a:off x="1536" y="3198"/>
                <a:ext cx="64" cy="60"/>
              </a:xfrm>
              <a:prstGeom prst="rect">
                <a:avLst/>
              </a:prstGeom>
              <a:solidFill>
                <a:schemeClr val="tx2"/>
              </a:solidFill>
              <a:ln w="19050">
                <a:solidFill>
                  <a:schemeClr val="tx1"/>
                </a:solidFill>
                <a:miter lim="800000"/>
                <a:headEnd/>
                <a:tailEnd/>
              </a:ln>
            </p:spPr>
            <p:txBody>
              <a:bodyPr/>
              <a:lstStyle/>
              <a:p>
                <a:endParaRPr lang="en-US"/>
              </a:p>
            </p:txBody>
          </p:sp>
          <p:sp>
            <p:nvSpPr>
              <p:cNvPr id="242739" name="Rectangle 2099"/>
              <p:cNvSpPr>
                <a:spLocks noChangeArrowheads="1"/>
              </p:cNvSpPr>
              <p:nvPr/>
            </p:nvSpPr>
            <p:spPr bwMode="auto">
              <a:xfrm>
                <a:off x="1982" y="3306"/>
                <a:ext cx="64" cy="60"/>
              </a:xfrm>
              <a:prstGeom prst="rect">
                <a:avLst/>
              </a:prstGeom>
              <a:solidFill>
                <a:schemeClr val="tx2"/>
              </a:solidFill>
              <a:ln w="19050">
                <a:solidFill>
                  <a:schemeClr val="tx1"/>
                </a:solidFill>
                <a:miter lim="800000"/>
                <a:headEnd/>
                <a:tailEnd/>
              </a:ln>
            </p:spPr>
            <p:txBody>
              <a:bodyPr/>
              <a:lstStyle/>
              <a:p>
                <a:endParaRPr lang="en-US"/>
              </a:p>
            </p:txBody>
          </p:sp>
          <p:sp>
            <p:nvSpPr>
              <p:cNvPr id="242740" name="Rectangle 2100"/>
              <p:cNvSpPr>
                <a:spLocks noChangeArrowheads="1"/>
              </p:cNvSpPr>
              <p:nvPr/>
            </p:nvSpPr>
            <p:spPr bwMode="auto">
              <a:xfrm>
                <a:off x="2504" y="2885"/>
                <a:ext cx="64" cy="60"/>
              </a:xfrm>
              <a:prstGeom prst="rect">
                <a:avLst/>
              </a:prstGeom>
              <a:solidFill>
                <a:schemeClr val="tx2"/>
              </a:solidFill>
              <a:ln w="19050">
                <a:solidFill>
                  <a:schemeClr val="tx1"/>
                </a:solidFill>
                <a:miter lim="800000"/>
                <a:headEnd/>
                <a:tailEnd/>
              </a:ln>
            </p:spPr>
            <p:txBody>
              <a:bodyPr/>
              <a:lstStyle/>
              <a:p>
                <a:endParaRPr lang="en-US"/>
              </a:p>
            </p:txBody>
          </p:sp>
          <p:sp>
            <p:nvSpPr>
              <p:cNvPr id="242741" name="Freeform 2101"/>
              <p:cNvSpPr>
                <a:spLocks/>
              </p:cNvSpPr>
              <p:nvPr/>
            </p:nvSpPr>
            <p:spPr bwMode="auto">
              <a:xfrm>
                <a:off x="2148" y="3029"/>
                <a:ext cx="77" cy="72"/>
              </a:xfrm>
              <a:custGeom>
                <a:avLst/>
                <a:gdLst/>
                <a:ahLst/>
                <a:cxnLst>
                  <a:cxn ang="0">
                    <a:pos x="36" y="0"/>
                  </a:cxn>
                  <a:cxn ang="0">
                    <a:pos x="72" y="72"/>
                  </a:cxn>
                  <a:cxn ang="0">
                    <a:pos x="0" y="72"/>
                  </a:cxn>
                  <a:cxn ang="0">
                    <a:pos x="36" y="0"/>
                  </a:cxn>
                </a:cxnLst>
                <a:rect l="0" t="0" r="r" b="b"/>
                <a:pathLst>
                  <a:path w="72" h="72">
                    <a:moveTo>
                      <a:pt x="36" y="0"/>
                    </a:moveTo>
                    <a:lnTo>
                      <a:pt x="72" y="72"/>
                    </a:lnTo>
                    <a:lnTo>
                      <a:pt x="0" y="72"/>
                    </a:lnTo>
                    <a:lnTo>
                      <a:pt x="36" y="0"/>
                    </a:lnTo>
                    <a:close/>
                  </a:path>
                </a:pathLst>
              </a:custGeom>
              <a:solidFill>
                <a:schemeClr val="tx2"/>
              </a:solidFill>
              <a:ln w="19050">
                <a:solidFill>
                  <a:schemeClr val="tx1"/>
                </a:solidFill>
                <a:prstDash val="solid"/>
                <a:round/>
                <a:headEnd/>
                <a:tailEnd/>
              </a:ln>
            </p:spPr>
            <p:txBody>
              <a:bodyPr/>
              <a:lstStyle/>
              <a:p>
                <a:endParaRPr lang="en-US"/>
              </a:p>
            </p:txBody>
          </p:sp>
          <p:sp>
            <p:nvSpPr>
              <p:cNvPr id="242742" name="Freeform 2102"/>
              <p:cNvSpPr>
                <a:spLocks/>
              </p:cNvSpPr>
              <p:nvPr/>
            </p:nvSpPr>
            <p:spPr bwMode="auto">
              <a:xfrm>
                <a:off x="1970" y="3330"/>
                <a:ext cx="76" cy="72"/>
              </a:xfrm>
              <a:custGeom>
                <a:avLst/>
                <a:gdLst/>
                <a:ahLst/>
                <a:cxnLst>
                  <a:cxn ang="0">
                    <a:pos x="36" y="0"/>
                  </a:cxn>
                  <a:cxn ang="0">
                    <a:pos x="72" y="72"/>
                  </a:cxn>
                  <a:cxn ang="0">
                    <a:pos x="0" y="72"/>
                  </a:cxn>
                  <a:cxn ang="0">
                    <a:pos x="36" y="0"/>
                  </a:cxn>
                </a:cxnLst>
                <a:rect l="0" t="0" r="r" b="b"/>
                <a:pathLst>
                  <a:path w="72" h="72">
                    <a:moveTo>
                      <a:pt x="36" y="0"/>
                    </a:moveTo>
                    <a:lnTo>
                      <a:pt x="72" y="72"/>
                    </a:lnTo>
                    <a:lnTo>
                      <a:pt x="0" y="72"/>
                    </a:lnTo>
                    <a:lnTo>
                      <a:pt x="36" y="0"/>
                    </a:lnTo>
                    <a:close/>
                  </a:path>
                </a:pathLst>
              </a:custGeom>
              <a:solidFill>
                <a:schemeClr val="tx2"/>
              </a:solidFill>
              <a:ln w="19050">
                <a:solidFill>
                  <a:schemeClr val="tx1"/>
                </a:solidFill>
                <a:prstDash val="solid"/>
                <a:round/>
                <a:headEnd/>
                <a:tailEnd/>
              </a:ln>
            </p:spPr>
            <p:txBody>
              <a:bodyPr/>
              <a:lstStyle/>
              <a:p>
                <a:endParaRPr lang="en-US"/>
              </a:p>
            </p:txBody>
          </p:sp>
        </p:grpSp>
        <p:sp>
          <p:nvSpPr>
            <p:cNvPr id="242743" name="Text Box 2103"/>
            <p:cNvSpPr txBox="1">
              <a:spLocks noChangeArrowheads="1"/>
            </p:cNvSpPr>
            <p:nvPr/>
          </p:nvSpPr>
          <p:spPr bwMode="auto">
            <a:xfrm>
              <a:off x="240" y="3101"/>
              <a:ext cx="840" cy="596"/>
            </a:xfrm>
            <a:prstGeom prst="rect">
              <a:avLst/>
            </a:prstGeom>
            <a:noFill/>
            <a:ln w="9525">
              <a:noFill/>
              <a:miter lim="800000"/>
              <a:headEnd/>
              <a:tailEnd/>
            </a:ln>
            <a:effectLst/>
          </p:spPr>
          <p:txBody>
            <a:bodyPr wrap="none">
              <a:spAutoFit/>
            </a:bodyPr>
            <a:lstStyle/>
            <a:p>
              <a:r>
                <a:rPr lang="en-US" sz="2800"/>
                <a:t>Mojave</a:t>
              </a:r>
            </a:p>
            <a:p>
              <a:r>
                <a:rPr lang="en-US" sz="2800"/>
                <a:t>Desert</a:t>
              </a:r>
            </a:p>
          </p:txBody>
        </p:sp>
      </p:grpSp>
      <p:grpSp>
        <p:nvGrpSpPr>
          <p:cNvPr id="6" name="Group 2118"/>
          <p:cNvGrpSpPr>
            <a:grpSpLocks/>
          </p:cNvGrpSpPr>
          <p:nvPr/>
        </p:nvGrpSpPr>
        <p:grpSpPr bwMode="auto">
          <a:xfrm>
            <a:off x="0" y="1874838"/>
            <a:ext cx="3646488" cy="2105025"/>
            <a:chOff x="0" y="1181"/>
            <a:chExt cx="2297" cy="1326"/>
          </a:xfrm>
        </p:grpSpPr>
        <p:grpSp>
          <p:nvGrpSpPr>
            <p:cNvPr id="7" name="Group 2105"/>
            <p:cNvGrpSpPr>
              <a:grpSpLocks/>
            </p:cNvGrpSpPr>
            <p:nvPr/>
          </p:nvGrpSpPr>
          <p:grpSpPr bwMode="auto">
            <a:xfrm>
              <a:off x="1726" y="1498"/>
              <a:ext cx="571" cy="1009"/>
              <a:chOff x="1728" y="1442"/>
              <a:chExt cx="571" cy="1009"/>
            </a:xfrm>
          </p:grpSpPr>
          <p:sp>
            <p:nvSpPr>
              <p:cNvPr id="242746" name="Freeform 2106"/>
              <p:cNvSpPr>
                <a:spLocks/>
              </p:cNvSpPr>
              <p:nvPr/>
            </p:nvSpPr>
            <p:spPr bwMode="auto">
              <a:xfrm>
                <a:off x="1744" y="1543"/>
                <a:ext cx="91" cy="86"/>
              </a:xfrm>
              <a:custGeom>
                <a:avLst/>
                <a:gdLst/>
                <a:ahLst/>
                <a:cxnLst>
                  <a:cxn ang="0">
                    <a:pos x="41" y="0"/>
                  </a:cxn>
                  <a:cxn ang="0">
                    <a:pos x="81" y="41"/>
                  </a:cxn>
                  <a:cxn ang="0">
                    <a:pos x="41" y="82"/>
                  </a:cxn>
                  <a:cxn ang="0">
                    <a:pos x="0" y="41"/>
                  </a:cxn>
                  <a:cxn ang="0">
                    <a:pos x="41" y="0"/>
                  </a:cxn>
                </a:cxnLst>
                <a:rect l="0" t="0" r="r" b="b"/>
                <a:pathLst>
                  <a:path w="81" h="82">
                    <a:moveTo>
                      <a:pt x="41" y="0"/>
                    </a:moveTo>
                    <a:lnTo>
                      <a:pt x="81" y="41"/>
                    </a:lnTo>
                    <a:lnTo>
                      <a:pt x="41" y="82"/>
                    </a:lnTo>
                    <a:lnTo>
                      <a:pt x="0" y="41"/>
                    </a:lnTo>
                    <a:lnTo>
                      <a:pt x="41" y="0"/>
                    </a:lnTo>
                    <a:close/>
                  </a:path>
                </a:pathLst>
              </a:custGeom>
              <a:solidFill>
                <a:srgbClr val="FF0000"/>
              </a:solidFill>
              <a:ln w="22225">
                <a:solidFill>
                  <a:srgbClr val="FF0000"/>
                </a:solidFill>
                <a:prstDash val="solid"/>
                <a:round/>
                <a:headEnd/>
                <a:tailEnd/>
              </a:ln>
            </p:spPr>
            <p:txBody>
              <a:bodyPr/>
              <a:lstStyle/>
              <a:p>
                <a:endParaRPr lang="en-US"/>
              </a:p>
            </p:txBody>
          </p:sp>
          <p:sp>
            <p:nvSpPr>
              <p:cNvPr id="242747" name="Freeform 2107"/>
              <p:cNvSpPr>
                <a:spLocks/>
              </p:cNvSpPr>
              <p:nvPr/>
            </p:nvSpPr>
            <p:spPr bwMode="auto">
              <a:xfrm>
                <a:off x="1728" y="1701"/>
                <a:ext cx="93" cy="87"/>
              </a:xfrm>
              <a:custGeom>
                <a:avLst/>
                <a:gdLst/>
                <a:ahLst/>
                <a:cxnLst>
                  <a:cxn ang="0">
                    <a:pos x="41" y="0"/>
                  </a:cxn>
                  <a:cxn ang="0">
                    <a:pos x="82" y="41"/>
                  </a:cxn>
                  <a:cxn ang="0">
                    <a:pos x="41" y="82"/>
                  </a:cxn>
                  <a:cxn ang="0">
                    <a:pos x="0" y="41"/>
                  </a:cxn>
                  <a:cxn ang="0">
                    <a:pos x="41" y="0"/>
                  </a:cxn>
                </a:cxnLst>
                <a:rect l="0" t="0" r="r" b="b"/>
                <a:pathLst>
                  <a:path w="82" h="82">
                    <a:moveTo>
                      <a:pt x="41" y="0"/>
                    </a:moveTo>
                    <a:lnTo>
                      <a:pt x="82" y="41"/>
                    </a:lnTo>
                    <a:lnTo>
                      <a:pt x="41" y="82"/>
                    </a:lnTo>
                    <a:lnTo>
                      <a:pt x="0" y="41"/>
                    </a:lnTo>
                    <a:lnTo>
                      <a:pt x="41" y="0"/>
                    </a:lnTo>
                    <a:close/>
                  </a:path>
                </a:pathLst>
              </a:custGeom>
              <a:solidFill>
                <a:srgbClr val="FF0000"/>
              </a:solidFill>
              <a:ln w="22225">
                <a:solidFill>
                  <a:srgbClr val="FF0000"/>
                </a:solidFill>
                <a:prstDash val="solid"/>
                <a:round/>
                <a:headEnd/>
                <a:tailEnd/>
              </a:ln>
            </p:spPr>
            <p:txBody>
              <a:bodyPr/>
              <a:lstStyle/>
              <a:p>
                <a:endParaRPr lang="en-US"/>
              </a:p>
            </p:txBody>
          </p:sp>
          <p:sp>
            <p:nvSpPr>
              <p:cNvPr id="242748" name="Rectangle 2108"/>
              <p:cNvSpPr>
                <a:spLocks noChangeArrowheads="1"/>
              </p:cNvSpPr>
              <p:nvPr/>
            </p:nvSpPr>
            <p:spPr bwMode="auto">
              <a:xfrm>
                <a:off x="1898" y="2076"/>
                <a:ext cx="77" cy="72"/>
              </a:xfrm>
              <a:prstGeom prst="rect">
                <a:avLst/>
              </a:prstGeom>
              <a:solidFill>
                <a:srgbClr val="FF0000"/>
              </a:solidFill>
              <a:ln w="22225">
                <a:solidFill>
                  <a:srgbClr val="FF0000"/>
                </a:solidFill>
                <a:miter lim="800000"/>
                <a:headEnd/>
                <a:tailEnd/>
              </a:ln>
            </p:spPr>
            <p:txBody>
              <a:bodyPr/>
              <a:lstStyle/>
              <a:p>
                <a:endParaRPr lang="en-US"/>
              </a:p>
            </p:txBody>
          </p:sp>
          <p:sp>
            <p:nvSpPr>
              <p:cNvPr id="242749" name="Rectangle 2109"/>
              <p:cNvSpPr>
                <a:spLocks noChangeArrowheads="1"/>
              </p:cNvSpPr>
              <p:nvPr/>
            </p:nvSpPr>
            <p:spPr bwMode="auto">
              <a:xfrm>
                <a:off x="1805" y="2191"/>
                <a:ext cx="77" cy="72"/>
              </a:xfrm>
              <a:prstGeom prst="rect">
                <a:avLst/>
              </a:prstGeom>
              <a:solidFill>
                <a:srgbClr val="FF0000"/>
              </a:solidFill>
              <a:ln w="22225">
                <a:solidFill>
                  <a:srgbClr val="FF0000"/>
                </a:solidFill>
                <a:miter lim="800000"/>
                <a:headEnd/>
                <a:tailEnd/>
              </a:ln>
            </p:spPr>
            <p:txBody>
              <a:bodyPr/>
              <a:lstStyle/>
              <a:p>
                <a:endParaRPr lang="en-US"/>
              </a:p>
            </p:txBody>
          </p:sp>
          <p:sp>
            <p:nvSpPr>
              <p:cNvPr id="242750" name="Rectangle 2110"/>
              <p:cNvSpPr>
                <a:spLocks noChangeArrowheads="1"/>
              </p:cNvSpPr>
              <p:nvPr/>
            </p:nvSpPr>
            <p:spPr bwMode="auto">
              <a:xfrm>
                <a:off x="2036" y="2379"/>
                <a:ext cx="77" cy="72"/>
              </a:xfrm>
              <a:prstGeom prst="rect">
                <a:avLst/>
              </a:prstGeom>
              <a:solidFill>
                <a:srgbClr val="FF0000"/>
              </a:solidFill>
              <a:ln w="22225">
                <a:solidFill>
                  <a:srgbClr val="FF0000"/>
                </a:solidFill>
                <a:miter lim="800000"/>
                <a:headEnd/>
                <a:tailEnd/>
              </a:ln>
            </p:spPr>
            <p:txBody>
              <a:bodyPr/>
              <a:lstStyle/>
              <a:p>
                <a:endParaRPr lang="en-US"/>
              </a:p>
            </p:txBody>
          </p:sp>
          <p:sp>
            <p:nvSpPr>
              <p:cNvPr id="242751" name="Oval 2111"/>
              <p:cNvSpPr>
                <a:spLocks noChangeArrowheads="1"/>
              </p:cNvSpPr>
              <p:nvPr/>
            </p:nvSpPr>
            <p:spPr bwMode="auto">
              <a:xfrm>
                <a:off x="2222" y="1500"/>
                <a:ext cx="77" cy="72"/>
              </a:xfrm>
              <a:prstGeom prst="ellipse">
                <a:avLst/>
              </a:prstGeom>
              <a:solidFill>
                <a:srgbClr val="FF0000"/>
              </a:solidFill>
              <a:ln w="22225">
                <a:solidFill>
                  <a:srgbClr val="FF0000"/>
                </a:solidFill>
                <a:round/>
                <a:headEnd/>
                <a:tailEnd/>
              </a:ln>
            </p:spPr>
            <p:txBody>
              <a:bodyPr/>
              <a:lstStyle/>
              <a:p>
                <a:endParaRPr lang="en-US"/>
              </a:p>
            </p:txBody>
          </p:sp>
          <p:sp>
            <p:nvSpPr>
              <p:cNvPr id="242752" name="Oval 2112"/>
              <p:cNvSpPr>
                <a:spLocks noChangeArrowheads="1"/>
              </p:cNvSpPr>
              <p:nvPr/>
            </p:nvSpPr>
            <p:spPr bwMode="auto">
              <a:xfrm>
                <a:off x="2036" y="1442"/>
                <a:ext cx="77" cy="72"/>
              </a:xfrm>
              <a:prstGeom prst="ellipse">
                <a:avLst/>
              </a:prstGeom>
              <a:solidFill>
                <a:srgbClr val="FF0000"/>
              </a:solidFill>
              <a:ln w="22225">
                <a:solidFill>
                  <a:srgbClr val="FF0000"/>
                </a:solidFill>
                <a:round/>
                <a:headEnd/>
                <a:tailEnd/>
              </a:ln>
            </p:spPr>
            <p:txBody>
              <a:bodyPr/>
              <a:lstStyle/>
              <a:p>
                <a:endParaRPr lang="en-US"/>
              </a:p>
            </p:txBody>
          </p:sp>
          <p:sp>
            <p:nvSpPr>
              <p:cNvPr id="242753" name="Oval 2113"/>
              <p:cNvSpPr>
                <a:spLocks noChangeArrowheads="1"/>
              </p:cNvSpPr>
              <p:nvPr/>
            </p:nvSpPr>
            <p:spPr bwMode="auto">
              <a:xfrm>
                <a:off x="2082" y="1773"/>
                <a:ext cx="77" cy="72"/>
              </a:xfrm>
              <a:prstGeom prst="ellipse">
                <a:avLst/>
              </a:prstGeom>
              <a:solidFill>
                <a:srgbClr val="FF0000"/>
              </a:solidFill>
              <a:ln w="22225">
                <a:solidFill>
                  <a:srgbClr val="FF0000"/>
                </a:solidFill>
                <a:round/>
                <a:headEnd/>
                <a:tailEnd/>
              </a:ln>
            </p:spPr>
            <p:txBody>
              <a:bodyPr/>
              <a:lstStyle/>
              <a:p>
                <a:endParaRPr lang="en-US"/>
              </a:p>
            </p:txBody>
          </p:sp>
        </p:grpSp>
        <p:sp>
          <p:nvSpPr>
            <p:cNvPr id="242754" name="Text Box 2114"/>
            <p:cNvSpPr txBox="1">
              <a:spLocks noChangeArrowheads="1"/>
            </p:cNvSpPr>
            <p:nvPr/>
          </p:nvSpPr>
          <p:spPr bwMode="auto">
            <a:xfrm>
              <a:off x="0" y="1181"/>
              <a:ext cx="976" cy="865"/>
            </a:xfrm>
            <a:prstGeom prst="rect">
              <a:avLst/>
            </a:prstGeom>
            <a:noFill/>
            <a:ln w="9525">
              <a:noFill/>
              <a:miter lim="800000"/>
              <a:headEnd/>
              <a:tailEnd/>
            </a:ln>
            <a:effectLst/>
          </p:spPr>
          <p:txBody>
            <a:bodyPr wrap="none">
              <a:spAutoFit/>
            </a:bodyPr>
            <a:lstStyle/>
            <a:p>
              <a:r>
                <a:rPr lang="en-US" sz="2800">
                  <a:solidFill>
                    <a:srgbClr val="FF0000"/>
                  </a:solidFill>
                </a:rPr>
                <a:t>Tomato</a:t>
              </a:r>
            </a:p>
            <a:p>
              <a:r>
                <a:rPr lang="en-US" sz="2800">
                  <a:solidFill>
                    <a:srgbClr val="FF0000"/>
                  </a:solidFill>
                </a:rPr>
                <a:t>Systems</a:t>
              </a:r>
            </a:p>
            <a:p>
              <a:r>
                <a:rPr lang="en-US" sz="2800">
                  <a:solidFill>
                    <a:srgbClr val="FF0000"/>
                  </a:solidFill>
                </a:rPr>
                <a:t>Yolo Co.</a:t>
              </a:r>
            </a:p>
          </p:txBody>
        </p:sp>
      </p:grpSp>
      <p:grpSp>
        <p:nvGrpSpPr>
          <p:cNvPr id="8" name="Group 2121"/>
          <p:cNvGrpSpPr>
            <a:grpSpLocks/>
          </p:cNvGrpSpPr>
          <p:nvPr/>
        </p:nvGrpSpPr>
        <p:grpSpPr bwMode="auto">
          <a:xfrm>
            <a:off x="5989638" y="3562350"/>
            <a:ext cx="3154362" cy="2551113"/>
            <a:chOff x="3773" y="2244"/>
            <a:chExt cx="1987" cy="1607"/>
          </a:xfrm>
        </p:grpSpPr>
        <p:sp>
          <p:nvSpPr>
            <p:cNvPr id="242705" name="Freeform 2065"/>
            <p:cNvSpPr>
              <a:spLocks/>
            </p:cNvSpPr>
            <p:nvPr/>
          </p:nvSpPr>
          <p:spPr bwMode="auto">
            <a:xfrm>
              <a:off x="4072" y="2891"/>
              <a:ext cx="79" cy="71"/>
            </a:xfrm>
            <a:custGeom>
              <a:avLst/>
              <a:gdLst/>
              <a:ahLst/>
              <a:cxnLst>
                <a:cxn ang="0">
                  <a:pos x="35" y="0"/>
                </a:cxn>
                <a:cxn ang="0">
                  <a:pos x="71" y="71"/>
                </a:cxn>
                <a:cxn ang="0">
                  <a:pos x="0" y="71"/>
                </a:cxn>
                <a:cxn ang="0">
                  <a:pos x="35" y="0"/>
                </a:cxn>
              </a:cxnLst>
              <a:rect l="0" t="0" r="r" b="b"/>
              <a:pathLst>
                <a:path w="71" h="71">
                  <a:moveTo>
                    <a:pt x="35" y="0"/>
                  </a:moveTo>
                  <a:lnTo>
                    <a:pt x="71" y="71"/>
                  </a:lnTo>
                  <a:lnTo>
                    <a:pt x="0" y="71"/>
                  </a:lnTo>
                  <a:lnTo>
                    <a:pt x="35" y="0"/>
                  </a:lnTo>
                  <a:close/>
                </a:path>
              </a:pathLst>
            </a:custGeom>
            <a:solidFill>
              <a:srgbClr val="0099FF"/>
            </a:solidFill>
            <a:ln w="19050">
              <a:solidFill>
                <a:srgbClr val="0099FF"/>
              </a:solidFill>
              <a:prstDash val="solid"/>
              <a:round/>
              <a:headEnd/>
              <a:tailEnd/>
            </a:ln>
          </p:spPr>
          <p:txBody>
            <a:bodyPr/>
            <a:lstStyle/>
            <a:p>
              <a:endParaRPr lang="en-US"/>
            </a:p>
          </p:txBody>
        </p:sp>
        <p:grpSp>
          <p:nvGrpSpPr>
            <p:cNvPr id="9" name="Group 2120"/>
            <p:cNvGrpSpPr>
              <a:grpSpLocks/>
            </p:cNvGrpSpPr>
            <p:nvPr/>
          </p:nvGrpSpPr>
          <p:grpSpPr bwMode="auto">
            <a:xfrm>
              <a:off x="3773" y="2244"/>
              <a:ext cx="1987" cy="1607"/>
              <a:chOff x="3773" y="2244"/>
              <a:chExt cx="1987" cy="1607"/>
            </a:xfrm>
          </p:grpSpPr>
          <p:sp>
            <p:nvSpPr>
              <p:cNvPr id="242704" name="Freeform 2064"/>
              <p:cNvSpPr>
                <a:spLocks/>
              </p:cNvSpPr>
              <p:nvPr/>
            </p:nvSpPr>
            <p:spPr bwMode="auto">
              <a:xfrm>
                <a:off x="3886" y="2244"/>
                <a:ext cx="79" cy="71"/>
              </a:xfrm>
              <a:custGeom>
                <a:avLst/>
                <a:gdLst/>
                <a:ahLst/>
                <a:cxnLst>
                  <a:cxn ang="0">
                    <a:pos x="36" y="0"/>
                  </a:cxn>
                  <a:cxn ang="0">
                    <a:pos x="71" y="35"/>
                  </a:cxn>
                  <a:cxn ang="0">
                    <a:pos x="36" y="71"/>
                  </a:cxn>
                  <a:cxn ang="0">
                    <a:pos x="0" y="35"/>
                  </a:cxn>
                  <a:cxn ang="0">
                    <a:pos x="36" y="0"/>
                  </a:cxn>
                </a:cxnLst>
                <a:rect l="0" t="0" r="r" b="b"/>
                <a:pathLst>
                  <a:path w="71" h="71">
                    <a:moveTo>
                      <a:pt x="36" y="0"/>
                    </a:moveTo>
                    <a:lnTo>
                      <a:pt x="71" y="35"/>
                    </a:lnTo>
                    <a:lnTo>
                      <a:pt x="36" y="71"/>
                    </a:lnTo>
                    <a:lnTo>
                      <a:pt x="0" y="35"/>
                    </a:lnTo>
                    <a:lnTo>
                      <a:pt x="36" y="0"/>
                    </a:lnTo>
                    <a:close/>
                  </a:path>
                </a:pathLst>
              </a:custGeom>
              <a:solidFill>
                <a:srgbClr val="0099FF"/>
              </a:solidFill>
              <a:ln w="19050">
                <a:solidFill>
                  <a:srgbClr val="0099FF"/>
                </a:solidFill>
                <a:prstDash val="solid"/>
                <a:round/>
                <a:headEnd/>
                <a:tailEnd/>
              </a:ln>
            </p:spPr>
            <p:txBody>
              <a:bodyPr/>
              <a:lstStyle/>
              <a:p>
                <a:endParaRPr lang="en-US"/>
              </a:p>
            </p:txBody>
          </p:sp>
          <p:sp>
            <p:nvSpPr>
              <p:cNvPr id="242706" name="Freeform 2066"/>
              <p:cNvSpPr>
                <a:spLocks/>
              </p:cNvSpPr>
              <p:nvPr/>
            </p:nvSpPr>
            <p:spPr bwMode="auto">
              <a:xfrm>
                <a:off x="3967" y="2981"/>
                <a:ext cx="78" cy="72"/>
              </a:xfrm>
              <a:custGeom>
                <a:avLst/>
                <a:gdLst/>
                <a:ahLst/>
                <a:cxnLst>
                  <a:cxn ang="0">
                    <a:pos x="35" y="0"/>
                  </a:cxn>
                  <a:cxn ang="0">
                    <a:pos x="71" y="72"/>
                  </a:cxn>
                  <a:cxn ang="0">
                    <a:pos x="0" y="72"/>
                  </a:cxn>
                  <a:cxn ang="0">
                    <a:pos x="35" y="0"/>
                  </a:cxn>
                </a:cxnLst>
                <a:rect l="0" t="0" r="r" b="b"/>
                <a:pathLst>
                  <a:path w="71" h="72">
                    <a:moveTo>
                      <a:pt x="35" y="0"/>
                    </a:moveTo>
                    <a:lnTo>
                      <a:pt x="71" y="72"/>
                    </a:lnTo>
                    <a:lnTo>
                      <a:pt x="0" y="72"/>
                    </a:lnTo>
                    <a:lnTo>
                      <a:pt x="35" y="0"/>
                    </a:lnTo>
                    <a:close/>
                  </a:path>
                </a:pathLst>
              </a:custGeom>
              <a:solidFill>
                <a:srgbClr val="0099FF"/>
              </a:solidFill>
              <a:ln w="19050">
                <a:solidFill>
                  <a:srgbClr val="0099FF"/>
                </a:solidFill>
                <a:prstDash val="solid"/>
                <a:round/>
                <a:headEnd/>
                <a:tailEnd/>
              </a:ln>
            </p:spPr>
            <p:txBody>
              <a:bodyPr/>
              <a:lstStyle/>
              <a:p>
                <a:endParaRPr lang="en-US"/>
              </a:p>
            </p:txBody>
          </p:sp>
          <p:sp>
            <p:nvSpPr>
              <p:cNvPr id="242707" name="Rectangle 2067"/>
              <p:cNvSpPr>
                <a:spLocks noChangeArrowheads="1"/>
              </p:cNvSpPr>
              <p:nvPr/>
            </p:nvSpPr>
            <p:spPr bwMode="auto">
              <a:xfrm>
                <a:off x="3773" y="3029"/>
                <a:ext cx="65" cy="60"/>
              </a:xfrm>
              <a:prstGeom prst="rect">
                <a:avLst/>
              </a:prstGeom>
              <a:solidFill>
                <a:srgbClr val="0099FF"/>
              </a:solidFill>
              <a:ln w="19050">
                <a:solidFill>
                  <a:srgbClr val="0099FF"/>
                </a:solidFill>
                <a:miter lim="800000"/>
                <a:headEnd/>
                <a:tailEnd/>
              </a:ln>
            </p:spPr>
            <p:txBody>
              <a:bodyPr/>
              <a:lstStyle/>
              <a:p>
                <a:endParaRPr lang="en-US"/>
              </a:p>
            </p:txBody>
          </p:sp>
          <p:sp>
            <p:nvSpPr>
              <p:cNvPr id="242708" name="Rectangle 2068"/>
              <p:cNvSpPr>
                <a:spLocks noChangeArrowheads="1"/>
              </p:cNvSpPr>
              <p:nvPr/>
            </p:nvSpPr>
            <p:spPr bwMode="auto">
              <a:xfrm>
                <a:off x="3869" y="2688"/>
                <a:ext cx="65" cy="59"/>
              </a:xfrm>
              <a:prstGeom prst="rect">
                <a:avLst/>
              </a:prstGeom>
              <a:solidFill>
                <a:srgbClr val="0099FF"/>
              </a:solidFill>
              <a:ln w="19050">
                <a:solidFill>
                  <a:srgbClr val="0099FF"/>
                </a:solidFill>
                <a:miter lim="800000"/>
                <a:headEnd/>
                <a:tailEnd/>
              </a:ln>
            </p:spPr>
            <p:txBody>
              <a:bodyPr/>
              <a:lstStyle/>
              <a:p>
                <a:endParaRPr lang="en-US"/>
              </a:p>
            </p:txBody>
          </p:sp>
          <p:sp>
            <p:nvSpPr>
              <p:cNvPr id="242755" name="Text Box 2115"/>
              <p:cNvSpPr txBox="1">
                <a:spLocks noChangeArrowheads="1"/>
              </p:cNvSpPr>
              <p:nvPr/>
            </p:nvSpPr>
            <p:spPr bwMode="auto">
              <a:xfrm>
                <a:off x="4222" y="2448"/>
                <a:ext cx="1538" cy="1403"/>
              </a:xfrm>
              <a:prstGeom prst="rect">
                <a:avLst/>
              </a:prstGeom>
              <a:noFill/>
              <a:ln w="9525">
                <a:noFill/>
                <a:miter lim="800000"/>
                <a:headEnd/>
                <a:tailEnd/>
              </a:ln>
              <a:effectLst/>
            </p:spPr>
            <p:txBody>
              <a:bodyPr>
                <a:spAutoFit/>
              </a:bodyPr>
              <a:lstStyle/>
              <a:p>
                <a:pPr algn="ctr"/>
                <a:r>
                  <a:rPr lang="en-US" sz="2800">
                    <a:solidFill>
                      <a:srgbClr val="0099FF"/>
                    </a:solidFill>
                  </a:rPr>
                  <a:t>Redwood </a:t>
                </a:r>
              </a:p>
              <a:p>
                <a:pPr algn="ctr"/>
                <a:r>
                  <a:rPr lang="en-US" sz="2800">
                    <a:solidFill>
                      <a:srgbClr val="0099FF"/>
                    </a:solidFill>
                  </a:rPr>
                  <a:t>Forest and </a:t>
                </a:r>
              </a:p>
              <a:p>
                <a:pPr algn="ctr"/>
                <a:r>
                  <a:rPr lang="en-US" sz="2800">
                    <a:solidFill>
                      <a:srgbClr val="0099FF"/>
                    </a:solidFill>
                  </a:rPr>
                  <a:t>Grass</a:t>
                </a:r>
              </a:p>
              <a:p>
                <a:pPr algn="ctr"/>
                <a:r>
                  <a:rPr lang="en-US" sz="2800">
                    <a:solidFill>
                      <a:srgbClr val="0099FF"/>
                    </a:solidFill>
                  </a:rPr>
                  <a:t>Mendocino Co.</a:t>
                </a:r>
              </a:p>
            </p:txBody>
          </p:sp>
        </p:grpSp>
      </p:grpSp>
      <p:sp>
        <p:nvSpPr>
          <p:cNvPr id="242756" name="Rectangle 2116"/>
          <p:cNvSpPr>
            <a:spLocks noChangeArrowheads="1"/>
          </p:cNvSpPr>
          <p:nvPr/>
        </p:nvSpPr>
        <p:spPr bwMode="auto">
          <a:xfrm>
            <a:off x="0" y="457200"/>
            <a:ext cx="9144000" cy="1143000"/>
          </a:xfrm>
          <a:prstGeom prst="rect">
            <a:avLst/>
          </a:prstGeom>
          <a:noFill/>
          <a:ln w="9525">
            <a:noFill/>
            <a:miter lim="800000"/>
            <a:headEnd/>
            <a:tailEnd/>
          </a:ln>
        </p:spPr>
        <p:txBody>
          <a:bodyPr/>
          <a:lstStyle/>
          <a:p>
            <a:pPr algn="ctr"/>
            <a:r>
              <a:rPr lang="en-US" sz="2800">
                <a:solidFill>
                  <a:schemeClr val="tx2"/>
                </a:solidFill>
              </a:rPr>
              <a:t>Trajectory Analysis of Some California Soil Systems</a:t>
            </a:r>
            <a:endParaRPr lang="en-CA" sz="2800">
              <a:solidFill>
                <a:schemeClr val="tx2"/>
              </a:solidFill>
            </a:endParaRPr>
          </a:p>
        </p:txBody>
      </p:sp>
      <p:sp>
        <p:nvSpPr>
          <p:cNvPr id="242757" name="Line 2117"/>
          <p:cNvSpPr>
            <a:spLocks noChangeShapeType="1"/>
          </p:cNvSpPr>
          <p:nvPr/>
        </p:nvSpPr>
        <p:spPr bwMode="auto">
          <a:xfrm>
            <a:off x="228600" y="990600"/>
            <a:ext cx="8839200" cy="0"/>
          </a:xfrm>
          <a:prstGeom prst="line">
            <a:avLst/>
          </a:prstGeom>
          <a:noFill/>
          <a:ln w="38100">
            <a:solidFill>
              <a:srgbClr val="CC9900"/>
            </a:solidFill>
            <a:round/>
            <a:headEnd/>
            <a:tailEnd/>
          </a:ln>
          <a:effectLst/>
        </p:spPr>
        <p:txBody>
          <a:bodyPr/>
          <a:lstStyle/>
          <a:p>
            <a:endParaRPr lang="en-US"/>
          </a:p>
        </p:txBody>
      </p:sp>
      <p:pic>
        <p:nvPicPr>
          <p:cNvPr id="71" name="Picture 73" descr="cruznem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306512" y="903288"/>
            <a:ext cx="587375" cy="9144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2" name="Picture 74"/>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a:stretch>
            <a:fillRect/>
          </a:stretch>
        </p:blipFill>
        <p:spPr bwMode="auto">
          <a:xfrm>
            <a:off x="6324600" y="6172200"/>
            <a:ext cx="915988"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825" name="Picture 89" descr="cruznema"/>
          <p:cNvPicPr>
            <a:picLocks noChangeAspect="1" noChangeArrowheads="1"/>
          </p:cNvPicPr>
          <p:nvPr/>
        </p:nvPicPr>
        <p:blipFill>
          <a:blip r:embed="rId2" cstate="print"/>
          <a:srcRect/>
          <a:stretch>
            <a:fillRect/>
          </a:stretch>
        </p:blipFill>
        <p:spPr bwMode="auto">
          <a:xfrm>
            <a:off x="119063" y="990600"/>
            <a:ext cx="1176337" cy="1828800"/>
          </a:xfrm>
          <a:prstGeom prst="rect">
            <a:avLst/>
          </a:prstGeom>
          <a:noFill/>
          <a:ln w="19050">
            <a:solidFill>
              <a:srgbClr val="000000"/>
            </a:solidFill>
            <a:miter lim="800000"/>
            <a:headEnd/>
            <a:tailEnd/>
          </a:ln>
        </p:spPr>
      </p:pic>
      <p:grpSp>
        <p:nvGrpSpPr>
          <p:cNvPr id="2" name="Group 87"/>
          <p:cNvGrpSpPr>
            <a:grpSpLocks/>
          </p:cNvGrpSpPr>
          <p:nvPr/>
        </p:nvGrpSpPr>
        <p:grpSpPr bwMode="auto">
          <a:xfrm>
            <a:off x="1219200" y="762000"/>
            <a:ext cx="7848600" cy="6096000"/>
            <a:chOff x="0" y="864"/>
            <a:chExt cx="5712" cy="3216"/>
          </a:xfrm>
        </p:grpSpPr>
        <p:sp>
          <p:nvSpPr>
            <p:cNvPr id="244738" name="Rectangle 2"/>
            <p:cNvSpPr>
              <a:spLocks noChangeArrowheads="1"/>
            </p:cNvSpPr>
            <p:nvPr/>
          </p:nvSpPr>
          <p:spPr bwMode="auto">
            <a:xfrm>
              <a:off x="96" y="960"/>
              <a:ext cx="5568" cy="312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4739" name="AutoShape 3"/>
            <p:cNvSpPr>
              <a:spLocks noChangeAspect="1" noChangeArrowheads="1" noTextEdit="1"/>
            </p:cNvSpPr>
            <p:nvPr/>
          </p:nvSpPr>
          <p:spPr bwMode="auto">
            <a:xfrm>
              <a:off x="0" y="1296"/>
              <a:ext cx="2880" cy="2688"/>
            </a:xfrm>
            <a:prstGeom prst="rect">
              <a:avLst/>
            </a:prstGeom>
            <a:noFill/>
            <a:ln w="9525">
              <a:noFill/>
              <a:miter lim="800000"/>
              <a:headEnd/>
              <a:tailEnd/>
            </a:ln>
          </p:spPr>
          <p:txBody>
            <a:bodyPr/>
            <a:lstStyle/>
            <a:p>
              <a:endParaRPr lang="en-US"/>
            </a:p>
          </p:txBody>
        </p:sp>
        <p:sp>
          <p:nvSpPr>
            <p:cNvPr id="244741" name="Rectangle 5"/>
            <p:cNvSpPr>
              <a:spLocks noChangeArrowheads="1"/>
            </p:cNvSpPr>
            <p:nvPr/>
          </p:nvSpPr>
          <p:spPr bwMode="auto">
            <a:xfrm>
              <a:off x="583" y="1881"/>
              <a:ext cx="2207" cy="1307"/>
            </a:xfrm>
            <a:prstGeom prst="rect">
              <a:avLst/>
            </a:prstGeom>
            <a:noFill/>
            <a:ln w="9525">
              <a:noFill/>
              <a:miter lim="800000"/>
              <a:headEnd/>
              <a:tailEnd/>
            </a:ln>
          </p:spPr>
          <p:txBody>
            <a:bodyPr/>
            <a:lstStyle/>
            <a:p>
              <a:endParaRPr lang="en-US"/>
            </a:p>
          </p:txBody>
        </p:sp>
        <p:sp>
          <p:nvSpPr>
            <p:cNvPr id="244742" name="Line 6"/>
            <p:cNvSpPr>
              <a:spLocks noChangeShapeType="1"/>
            </p:cNvSpPr>
            <p:nvPr/>
          </p:nvSpPr>
          <p:spPr bwMode="auto">
            <a:xfrm>
              <a:off x="583" y="2534"/>
              <a:ext cx="2207" cy="1"/>
            </a:xfrm>
            <a:prstGeom prst="line">
              <a:avLst/>
            </a:prstGeom>
            <a:noFill/>
            <a:ln w="0">
              <a:solidFill>
                <a:srgbClr val="000000"/>
              </a:solidFill>
              <a:round/>
              <a:headEnd/>
              <a:tailEnd/>
            </a:ln>
          </p:spPr>
          <p:txBody>
            <a:bodyPr/>
            <a:lstStyle/>
            <a:p>
              <a:endParaRPr lang="en-US"/>
            </a:p>
          </p:txBody>
        </p:sp>
        <p:sp>
          <p:nvSpPr>
            <p:cNvPr id="244743" name="Line 7"/>
            <p:cNvSpPr>
              <a:spLocks noChangeShapeType="1"/>
            </p:cNvSpPr>
            <p:nvPr/>
          </p:nvSpPr>
          <p:spPr bwMode="auto">
            <a:xfrm>
              <a:off x="583" y="1881"/>
              <a:ext cx="2207" cy="1"/>
            </a:xfrm>
            <a:prstGeom prst="line">
              <a:avLst/>
            </a:prstGeom>
            <a:noFill/>
            <a:ln w="0">
              <a:solidFill>
                <a:srgbClr val="000000"/>
              </a:solidFill>
              <a:round/>
              <a:headEnd/>
              <a:tailEnd/>
            </a:ln>
          </p:spPr>
          <p:txBody>
            <a:bodyPr/>
            <a:lstStyle/>
            <a:p>
              <a:endParaRPr lang="en-US"/>
            </a:p>
          </p:txBody>
        </p:sp>
        <p:sp>
          <p:nvSpPr>
            <p:cNvPr id="244744" name="Line 8"/>
            <p:cNvSpPr>
              <a:spLocks noChangeShapeType="1"/>
            </p:cNvSpPr>
            <p:nvPr/>
          </p:nvSpPr>
          <p:spPr bwMode="auto">
            <a:xfrm>
              <a:off x="1690" y="1881"/>
              <a:ext cx="1" cy="1307"/>
            </a:xfrm>
            <a:prstGeom prst="line">
              <a:avLst/>
            </a:prstGeom>
            <a:noFill/>
            <a:ln w="0">
              <a:solidFill>
                <a:srgbClr val="000000"/>
              </a:solidFill>
              <a:round/>
              <a:headEnd/>
              <a:tailEnd/>
            </a:ln>
          </p:spPr>
          <p:txBody>
            <a:bodyPr/>
            <a:lstStyle/>
            <a:p>
              <a:endParaRPr lang="en-US"/>
            </a:p>
          </p:txBody>
        </p:sp>
        <p:sp>
          <p:nvSpPr>
            <p:cNvPr id="244745" name="Line 9"/>
            <p:cNvSpPr>
              <a:spLocks noChangeShapeType="1"/>
            </p:cNvSpPr>
            <p:nvPr/>
          </p:nvSpPr>
          <p:spPr bwMode="auto">
            <a:xfrm>
              <a:off x="2790" y="1881"/>
              <a:ext cx="1" cy="1307"/>
            </a:xfrm>
            <a:prstGeom prst="line">
              <a:avLst/>
            </a:prstGeom>
            <a:noFill/>
            <a:ln w="0">
              <a:solidFill>
                <a:srgbClr val="000000"/>
              </a:solidFill>
              <a:round/>
              <a:headEnd/>
              <a:tailEnd/>
            </a:ln>
          </p:spPr>
          <p:txBody>
            <a:bodyPr/>
            <a:lstStyle/>
            <a:p>
              <a:endParaRPr lang="en-US"/>
            </a:p>
          </p:txBody>
        </p:sp>
        <p:sp>
          <p:nvSpPr>
            <p:cNvPr id="244746" name="Rectangle 10"/>
            <p:cNvSpPr>
              <a:spLocks noChangeArrowheads="1"/>
            </p:cNvSpPr>
            <p:nvPr/>
          </p:nvSpPr>
          <p:spPr bwMode="auto">
            <a:xfrm>
              <a:off x="583" y="1881"/>
              <a:ext cx="2207" cy="1307"/>
            </a:xfrm>
            <a:prstGeom prst="rect">
              <a:avLst/>
            </a:prstGeom>
            <a:noFill/>
            <a:ln w="9525">
              <a:solidFill>
                <a:srgbClr val="808080"/>
              </a:solidFill>
              <a:miter lim="800000"/>
              <a:headEnd/>
              <a:tailEnd/>
            </a:ln>
          </p:spPr>
          <p:txBody>
            <a:bodyPr/>
            <a:lstStyle/>
            <a:p>
              <a:endParaRPr lang="en-US"/>
            </a:p>
          </p:txBody>
        </p:sp>
        <p:sp>
          <p:nvSpPr>
            <p:cNvPr id="244747" name="Line 11"/>
            <p:cNvSpPr>
              <a:spLocks noChangeShapeType="1"/>
            </p:cNvSpPr>
            <p:nvPr/>
          </p:nvSpPr>
          <p:spPr bwMode="auto">
            <a:xfrm>
              <a:off x="583" y="1881"/>
              <a:ext cx="1" cy="1307"/>
            </a:xfrm>
            <a:prstGeom prst="line">
              <a:avLst/>
            </a:prstGeom>
            <a:noFill/>
            <a:ln w="0">
              <a:solidFill>
                <a:srgbClr val="000000"/>
              </a:solidFill>
              <a:round/>
              <a:headEnd/>
              <a:tailEnd/>
            </a:ln>
          </p:spPr>
          <p:txBody>
            <a:bodyPr/>
            <a:lstStyle/>
            <a:p>
              <a:endParaRPr lang="en-US"/>
            </a:p>
          </p:txBody>
        </p:sp>
        <p:sp>
          <p:nvSpPr>
            <p:cNvPr id="244748" name="Line 12"/>
            <p:cNvSpPr>
              <a:spLocks noChangeShapeType="1"/>
            </p:cNvSpPr>
            <p:nvPr/>
          </p:nvSpPr>
          <p:spPr bwMode="auto">
            <a:xfrm>
              <a:off x="552" y="3188"/>
              <a:ext cx="31" cy="1"/>
            </a:xfrm>
            <a:prstGeom prst="line">
              <a:avLst/>
            </a:prstGeom>
            <a:noFill/>
            <a:ln w="0">
              <a:solidFill>
                <a:srgbClr val="000000"/>
              </a:solidFill>
              <a:round/>
              <a:headEnd/>
              <a:tailEnd/>
            </a:ln>
          </p:spPr>
          <p:txBody>
            <a:bodyPr/>
            <a:lstStyle/>
            <a:p>
              <a:endParaRPr lang="en-US"/>
            </a:p>
          </p:txBody>
        </p:sp>
        <p:sp>
          <p:nvSpPr>
            <p:cNvPr id="244749" name="Line 13"/>
            <p:cNvSpPr>
              <a:spLocks noChangeShapeType="1"/>
            </p:cNvSpPr>
            <p:nvPr/>
          </p:nvSpPr>
          <p:spPr bwMode="auto">
            <a:xfrm>
              <a:off x="552" y="2534"/>
              <a:ext cx="31" cy="1"/>
            </a:xfrm>
            <a:prstGeom prst="line">
              <a:avLst/>
            </a:prstGeom>
            <a:noFill/>
            <a:ln w="0">
              <a:solidFill>
                <a:srgbClr val="000000"/>
              </a:solidFill>
              <a:round/>
              <a:headEnd/>
              <a:tailEnd/>
            </a:ln>
          </p:spPr>
          <p:txBody>
            <a:bodyPr/>
            <a:lstStyle/>
            <a:p>
              <a:endParaRPr lang="en-US"/>
            </a:p>
          </p:txBody>
        </p:sp>
        <p:sp>
          <p:nvSpPr>
            <p:cNvPr id="244750" name="Line 14"/>
            <p:cNvSpPr>
              <a:spLocks noChangeShapeType="1"/>
            </p:cNvSpPr>
            <p:nvPr/>
          </p:nvSpPr>
          <p:spPr bwMode="auto">
            <a:xfrm>
              <a:off x="552" y="1881"/>
              <a:ext cx="31" cy="1"/>
            </a:xfrm>
            <a:prstGeom prst="line">
              <a:avLst/>
            </a:prstGeom>
            <a:noFill/>
            <a:ln w="0">
              <a:solidFill>
                <a:srgbClr val="000000"/>
              </a:solidFill>
              <a:round/>
              <a:headEnd/>
              <a:tailEnd/>
            </a:ln>
          </p:spPr>
          <p:txBody>
            <a:bodyPr/>
            <a:lstStyle/>
            <a:p>
              <a:endParaRPr lang="en-US"/>
            </a:p>
          </p:txBody>
        </p:sp>
        <p:sp>
          <p:nvSpPr>
            <p:cNvPr id="244751" name="Line 15"/>
            <p:cNvSpPr>
              <a:spLocks noChangeShapeType="1"/>
            </p:cNvSpPr>
            <p:nvPr/>
          </p:nvSpPr>
          <p:spPr bwMode="auto">
            <a:xfrm>
              <a:off x="583" y="3188"/>
              <a:ext cx="2207" cy="1"/>
            </a:xfrm>
            <a:prstGeom prst="line">
              <a:avLst/>
            </a:prstGeom>
            <a:noFill/>
            <a:ln w="0">
              <a:solidFill>
                <a:srgbClr val="000000"/>
              </a:solidFill>
              <a:round/>
              <a:headEnd/>
              <a:tailEnd/>
            </a:ln>
          </p:spPr>
          <p:txBody>
            <a:bodyPr/>
            <a:lstStyle/>
            <a:p>
              <a:endParaRPr lang="en-US"/>
            </a:p>
          </p:txBody>
        </p:sp>
        <p:sp>
          <p:nvSpPr>
            <p:cNvPr id="244752" name="Line 16"/>
            <p:cNvSpPr>
              <a:spLocks noChangeShapeType="1"/>
            </p:cNvSpPr>
            <p:nvPr/>
          </p:nvSpPr>
          <p:spPr bwMode="auto">
            <a:xfrm flipV="1">
              <a:off x="583" y="3188"/>
              <a:ext cx="1" cy="31"/>
            </a:xfrm>
            <a:prstGeom prst="line">
              <a:avLst/>
            </a:prstGeom>
            <a:noFill/>
            <a:ln w="0">
              <a:solidFill>
                <a:srgbClr val="000000"/>
              </a:solidFill>
              <a:round/>
              <a:headEnd/>
              <a:tailEnd/>
            </a:ln>
          </p:spPr>
          <p:txBody>
            <a:bodyPr/>
            <a:lstStyle/>
            <a:p>
              <a:endParaRPr lang="en-US"/>
            </a:p>
          </p:txBody>
        </p:sp>
        <p:sp>
          <p:nvSpPr>
            <p:cNvPr id="244753" name="Line 17"/>
            <p:cNvSpPr>
              <a:spLocks noChangeShapeType="1"/>
            </p:cNvSpPr>
            <p:nvPr/>
          </p:nvSpPr>
          <p:spPr bwMode="auto">
            <a:xfrm flipV="1">
              <a:off x="1690" y="3188"/>
              <a:ext cx="1" cy="31"/>
            </a:xfrm>
            <a:prstGeom prst="line">
              <a:avLst/>
            </a:prstGeom>
            <a:noFill/>
            <a:ln w="0">
              <a:solidFill>
                <a:srgbClr val="000000"/>
              </a:solidFill>
              <a:round/>
              <a:headEnd/>
              <a:tailEnd/>
            </a:ln>
          </p:spPr>
          <p:txBody>
            <a:bodyPr/>
            <a:lstStyle/>
            <a:p>
              <a:endParaRPr lang="en-US"/>
            </a:p>
          </p:txBody>
        </p:sp>
        <p:sp>
          <p:nvSpPr>
            <p:cNvPr id="244754" name="Line 18"/>
            <p:cNvSpPr>
              <a:spLocks noChangeShapeType="1"/>
            </p:cNvSpPr>
            <p:nvPr/>
          </p:nvSpPr>
          <p:spPr bwMode="auto">
            <a:xfrm flipV="1">
              <a:off x="2790" y="3188"/>
              <a:ext cx="1" cy="31"/>
            </a:xfrm>
            <a:prstGeom prst="line">
              <a:avLst/>
            </a:prstGeom>
            <a:noFill/>
            <a:ln w="0">
              <a:solidFill>
                <a:srgbClr val="000000"/>
              </a:solidFill>
              <a:round/>
              <a:headEnd/>
              <a:tailEnd/>
            </a:ln>
          </p:spPr>
          <p:txBody>
            <a:bodyPr/>
            <a:lstStyle/>
            <a:p>
              <a:endParaRPr lang="en-US"/>
            </a:p>
          </p:txBody>
        </p:sp>
        <p:sp>
          <p:nvSpPr>
            <p:cNvPr id="244755" name="Freeform 19"/>
            <p:cNvSpPr>
              <a:spLocks/>
            </p:cNvSpPr>
            <p:nvPr/>
          </p:nvSpPr>
          <p:spPr bwMode="auto">
            <a:xfrm>
              <a:off x="1005" y="2270"/>
              <a:ext cx="62" cy="63"/>
            </a:xfrm>
            <a:custGeom>
              <a:avLst/>
              <a:gdLst/>
              <a:ahLst/>
              <a:cxnLst>
                <a:cxn ang="0">
                  <a:pos x="31" y="0"/>
                </a:cxn>
                <a:cxn ang="0">
                  <a:pos x="62" y="32"/>
                </a:cxn>
                <a:cxn ang="0">
                  <a:pos x="31" y="63"/>
                </a:cxn>
                <a:cxn ang="0">
                  <a:pos x="0" y="32"/>
                </a:cxn>
                <a:cxn ang="0">
                  <a:pos x="31" y="0"/>
                </a:cxn>
              </a:cxnLst>
              <a:rect l="0" t="0" r="r" b="b"/>
              <a:pathLst>
                <a:path w="62" h="63">
                  <a:moveTo>
                    <a:pt x="31" y="0"/>
                  </a:moveTo>
                  <a:lnTo>
                    <a:pt x="62" y="32"/>
                  </a:lnTo>
                  <a:lnTo>
                    <a:pt x="31" y="63"/>
                  </a:lnTo>
                  <a:lnTo>
                    <a:pt x="0" y="32"/>
                  </a:lnTo>
                  <a:lnTo>
                    <a:pt x="31" y="0"/>
                  </a:lnTo>
                  <a:close/>
                </a:path>
              </a:pathLst>
            </a:custGeom>
            <a:solidFill>
              <a:srgbClr val="000080"/>
            </a:solidFill>
            <a:ln w="9525">
              <a:solidFill>
                <a:srgbClr val="000080"/>
              </a:solidFill>
              <a:prstDash val="solid"/>
              <a:round/>
              <a:headEnd/>
              <a:tailEnd/>
            </a:ln>
          </p:spPr>
          <p:txBody>
            <a:bodyPr/>
            <a:lstStyle/>
            <a:p>
              <a:endParaRPr lang="en-US"/>
            </a:p>
          </p:txBody>
        </p:sp>
        <p:sp>
          <p:nvSpPr>
            <p:cNvPr id="244756" name="Freeform 20"/>
            <p:cNvSpPr>
              <a:spLocks/>
            </p:cNvSpPr>
            <p:nvPr/>
          </p:nvSpPr>
          <p:spPr bwMode="auto">
            <a:xfrm>
              <a:off x="1457" y="2503"/>
              <a:ext cx="63" cy="63"/>
            </a:xfrm>
            <a:custGeom>
              <a:avLst/>
              <a:gdLst/>
              <a:ahLst/>
              <a:cxnLst>
                <a:cxn ang="0">
                  <a:pos x="32" y="0"/>
                </a:cxn>
                <a:cxn ang="0">
                  <a:pos x="63" y="31"/>
                </a:cxn>
                <a:cxn ang="0">
                  <a:pos x="32" y="63"/>
                </a:cxn>
                <a:cxn ang="0">
                  <a:pos x="0" y="31"/>
                </a:cxn>
                <a:cxn ang="0">
                  <a:pos x="32" y="0"/>
                </a:cxn>
              </a:cxnLst>
              <a:rect l="0" t="0" r="r" b="b"/>
              <a:pathLst>
                <a:path w="63" h="63">
                  <a:moveTo>
                    <a:pt x="32" y="0"/>
                  </a:moveTo>
                  <a:lnTo>
                    <a:pt x="63" y="31"/>
                  </a:lnTo>
                  <a:lnTo>
                    <a:pt x="32" y="63"/>
                  </a:lnTo>
                  <a:lnTo>
                    <a:pt x="0" y="31"/>
                  </a:lnTo>
                  <a:lnTo>
                    <a:pt x="32" y="0"/>
                  </a:lnTo>
                  <a:close/>
                </a:path>
              </a:pathLst>
            </a:custGeom>
            <a:solidFill>
              <a:srgbClr val="000080"/>
            </a:solidFill>
            <a:ln w="9525">
              <a:solidFill>
                <a:srgbClr val="000080"/>
              </a:solidFill>
              <a:prstDash val="solid"/>
              <a:round/>
              <a:headEnd/>
              <a:tailEnd/>
            </a:ln>
          </p:spPr>
          <p:txBody>
            <a:bodyPr/>
            <a:lstStyle/>
            <a:p>
              <a:endParaRPr lang="en-US"/>
            </a:p>
          </p:txBody>
        </p:sp>
        <p:sp>
          <p:nvSpPr>
            <p:cNvPr id="244757" name="Freeform 21"/>
            <p:cNvSpPr>
              <a:spLocks/>
            </p:cNvSpPr>
            <p:nvPr/>
          </p:nvSpPr>
          <p:spPr bwMode="auto">
            <a:xfrm>
              <a:off x="942" y="2157"/>
              <a:ext cx="63" cy="63"/>
            </a:xfrm>
            <a:custGeom>
              <a:avLst/>
              <a:gdLst/>
              <a:ahLst/>
              <a:cxnLst>
                <a:cxn ang="0">
                  <a:pos x="31" y="0"/>
                </a:cxn>
                <a:cxn ang="0">
                  <a:pos x="63" y="32"/>
                </a:cxn>
                <a:cxn ang="0">
                  <a:pos x="31" y="63"/>
                </a:cxn>
                <a:cxn ang="0">
                  <a:pos x="0" y="32"/>
                </a:cxn>
                <a:cxn ang="0">
                  <a:pos x="31" y="0"/>
                </a:cxn>
              </a:cxnLst>
              <a:rect l="0" t="0" r="r" b="b"/>
              <a:pathLst>
                <a:path w="63" h="63">
                  <a:moveTo>
                    <a:pt x="31" y="0"/>
                  </a:moveTo>
                  <a:lnTo>
                    <a:pt x="63" y="32"/>
                  </a:lnTo>
                  <a:lnTo>
                    <a:pt x="31" y="63"/>
                  </a:lnTo>
                  <a:lnTo>
                    <a:pt x="0" y="32"/>
                  </a:lnTo>
                  <a:lnTo>
                    <a:pt x="31" y="0"/>
                  </a:lnTo>
                  <a:close/>
                </a:path>
              </a:pathLst>
            </a:custGeom>
            <a:solidFill>
              <a:srgbClr val="000080"/>
            </a:solidFill>
            <a:ln w="9525">
              <a:solidFill>
                <a:srgbClr val="000080"/>
              </a:solidFill>
              <a:prstDash val="solid"/>
              <a:round/>
              <a:headEnd/>
              <a:tailEnd/>
            </a:ln>
          </p:spPr>
          <p:txBody>
            <a:bodyPr/>
            <a:lstStyle/>
            <a:p>
              <a:endParaRPr lang="en-US"/>
            </a:p>
          </p:txBody>
        </p:sp>
        <p:sp>
          <p:nvSpPr>
            <p:cNvPr id="244758" name="Freeform 22"/>
            <p:cNvSpPr>
              <a:spLocks/>
            </p:cNvSpPr>
            <p:nvPr/>
          </p:nvSpPr>
          <p:spPr bwMode="auto">
            <a:xfrm>
              <a:off x="1489" y="2522"/>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9525">
              <a:solidFill>
                <a:srgbClr val="000080"/>
              </a:solidFill>
              <a:prstDash val="solid"/>
              <a:round/>
              <a:headEnd/>
              <a:tailEnd/>
            </a:ln>
          </p:spPr>
          <p:txBody>
            <a:bodyPr/>
            <a:lstStyle/>
            <a:p>
              <a:endParaRPr lang="en-US"/>
            </a:p>
          </p:txBody>
        </p:sp>
        <p:sp>
          <p:nvSpPr>
            <p:cNvPr id="244759" name="Freeform 23"/>
            <p:cNvSpPr>
              <a:spLocks/>
            </p:cNvSpPr>
            <p:nvPr/>
          </p:nvSpPr>
          <p:spPr bwMode="auto">
            <a:xfrm>
              <a:off x="1275" y="2742"/>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9525">
              <a:solidFill>
                <a:srgbClr val="000080"/>
              </a:solidFill>
              <a:prstDash val="solid"/>
              <a:round/>
              <a:headEnd/>
              <a:tailEnd/>
            </a:ln>
          </p:spPr>
          <p:txBody>
            <a:bodyPr/>
            <a:lstStyle/>
            <a:p>
              <a:endParaRPr lang="en-US"/>
            </a:p>
          </p:txBody>
        </p:sp>
        <p:sp>
          <p:nvSpPr>
            <p:cNvPr id="244760" name="Freeform 24"/>
            <p:cNvSpPr>
              <a:spLocks/>
            </p:cNvSpPr>
            <p:nvPr/>
          </p:nvSpPr>
          <p:spPr bwMode="auto">
            <a:xfrm>
              <a:off x="1533" y="2151"/>
              <a:ext cx="63" cy="63"/>
            </a:xfrm>
            <a:custGeom>
              <a:avLst/>
              <a:gdLst/>
              <a:ahLst/>
              <a:cxnLst>
                <a:cxn ang="0">
                  <a:pos x="31" y="0"/>
                </a:cxn>
                <a:cxn ang="0">
                  <a:pos x="63" y="32"/>
                </a:cxn>
                <a:cxn ang="0">
                  <a:pos x="31" y="63"/>
                </a:cxn>
                <a:cxn ang="0">
                  <a:pos x="0" y="32"/>
                </a:cxn>
                <a:cxn ang="0">
                  <a:pos x="31" y="0"/>
                </a:cxn>
              </a:cxnLst>
              <a:rect l="0" t="0" r="r" b="b"/>
              <a:pathLst>
                <a:path w="63" h="63">
                  <a:moveTo>
                    <a:pt x="31" y="0"/>
                  </a:moveTo>
                  <a:lnTo>
                    <a:pt x="63" y="32"/>
                  </a:lnTo>
                  <a:lnTo>
                    <a:pt x="31" y="63"/>
                  </a:lnTo>
                  <a:lnTo>
                    <a:pt x="0" y="32"/>
                  </a:lnTo>
                  <a:lnTo>
                    <a:pt x="31" y="0"/>
                  </a:lnTo>
                  <a:close/>
                </a:path>
              </a:pathLst>
            </a:custGeom>
            <a:solidFill>
              <a:srgbClr val="000080"/>
            </a:solidFill>
            <a:ln w="9525">
              <a:solidFill>
                <a:srgbClr val="000080"/>
              </a:solidFill>
              <a:prstDash val="solid"/>
              <a:round/>
              <a:headEnd/>
              <a:tailEnd/>
            </a:ln>
          </p:spPr>
          <p:txBody>
            <a:bodyPr/>
            <a:lstStyle/>
            <a:p>
              <a:endParaRPr lang="en-US"/>
            </a:p>
          </p:txBody>
        </p:sp>
        <p:sp>
          <p:nvSpPr>
            <p:cNvPr id="244761" name="Freeform 25"/>
            <p:cNvSpPr>
              <a:spLocks/>
            </p:cNvSpPr>
            <p:nvPr/>
          </p:nvSpPr>
          <p:spPr bwMode="auto">
            <a:xfrm>
              <a:off x="1199" y="2220"/>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9525">
              <a:solidFill>
                <a:srgbClr val="000080"/>
              </a:solidFill>
              <a:prstDash val="solid"/>
              <a:round/>
              <a:headEnd/>
              <a:tailEnd/>
            </a:ln>
          </p:spPr>
          <p:txBody>
            <a:bodyPr/>
            <a:lstStyle/>
            <a:p>
              <a:endParaRPr lang="en-US"/>
            </a:p>
          </p:txBody>
        </p:sp>
        <p:sp>
          <p:nvSpPr>
            <p:cNvPr id="244762" name="Freeform 26"/>
            <p:cNvSpPr>
              <a:spLocks/>
            </p:cNvSpPr>
            <p:nvPr/>
          </p:nvSpPr>
          <p:spPr bwMode="auto">
            <a:xfrm>
              <a:off x="1646" y="2572"/>
              <a:ext cx="63" cy="63"/>
            </a:xfrm>
            <a:custGeom>
              <a:avLst/>
              <a:gdLst/>
              <a:ahLst/>
              <a:cxnLst>
                <a:cxn ang="0">
                  <a:pos x="31" y="0"/>
                </a:cxn>
                <a:cxn ang="0">
                  <a:pos x="63" y="32"/>
                </a:cxn>
                <a:cxn ang="0">
                  <a:pos x="31" y="63"/>
                </a:cxn>
                <a:cxn ang="0">
                  <a:pos x="0" y="32"/>
                </a:cxn>
                <a:cxn ang="0">
                  <a:pos x="31" y="0"/>
                </a:cxn>
              </a:cxnLst>
              <a:rect l="0" t="0" r="r" b="b"/>
              <a:pathLst>
                <a:path w="63" h="63">
                  <a:moveTo>
                    <a:pt x="31" y="0"/>
                  </a:moveTo>
                  <a:lnTo>
                    <a:pt x="63" y="32"/>
                  </a:lnTo>
                  <a:lnTo>
                    <a:pt x="31" y="63"/>
                  </a:lnTo>
                  <a:lnTo>
                    <a:pt x="0" y="32"/>
                  </a:lnTo>
                  <a:lnTo>
                    <a:pt x="31" y="0"/>
                  </a:lnTo>
                  <a:close/>
                </a:path>
              </a:pathLst>
            </a:custGeom>
            <a:solidFill>
              <a:srgbClr val="000080"/>
            </a:solidFill>
            <a:ln w="9525">
              <a:solidFill>
                <a:srgbClr val="000080"/>
              </a:solidFill>
              <a:prstDash val="solid"/>
              <a:round/>
              <a:headEnd/>
              <a:tailEnd/>
            </a:ln>
          </p:spPr>
          <p:txBody>
            <a:bodyPr/>
            <a:lstStyle/>
            <a:p>
              <a:endParaRPr lang="en-US"/>
            </a:p>
          </p:txBody>
        </p:sp>
        <p:sp>
          <p:nvSpPr>
            <p:cNvPr id="244763" name="Freeform 27"/>
            <p:cNvSpPr>
              <a:spLocks/>
            </p:cNvSpPr>
            <p:nvPr/>
          </p:nvSpPr>
          <p:spPr bwMode="auto">
            <a:xfrm>
              <a:off x="1589" y="2183"/>
              <a:ext cx="63" cy="62"/>
            </a:xfrm>
            <a:custGeom>
              <a:avLst/>
              <a:gdLst/>
              <a:ahLst/>
              <a:cxnLst>
                <a:cxn ang="0">
                  <a:pos x="32" y="0"/>
                </a:cxn>
                <a:cxn ang="0">
                  <a:pos x="63" y="31"/>
                </a:cxn>
                <a:cxn ang="0">
                  <a:pos x="32" y="62"/>
                </a:cxn>
                <a:cxn ang="0">
                  <a:pos x="0" y="31"/>
                </a:cxn>
                <a:cxn ang="0">
                  <a:pos x="32" y="0"/>
                </a:cxn>
              </a:cxnLst>
              <a:rect l="0" t="0" r="r" b="b"/>
              <a:pathLst>
                <a:path w="63" h="62">
                  <a:moveTo>
                    <a:pt x="32" y="0"/>
                  </a:moveTo>
                  <a:lnTo>
                    <a:pt x="63" y="31"/>
                  </a:lnTo>
                  <a:lnTo>
                    <a:pt x="32" y="62"/>
                  </a:lnTo>
                  <a:lnTo>
                    <a:pt x="0" y="31"/>
                  </a:lnTo>
                  <a:lnTo>
                    <a:pt x="32" y="0"/>
                  </a:lnTo>
                  <a:close/>
                </a:path>
              </a:pathLst>
            </a:custGeom>
            <a:solidFill>
              <a:srgbClr val="000080"/>
            </a:solidFill>
            <a:ln w="9525">
              <a:solidFill>
                <a:srgbClr val="000080"/>
              </a:solidFill>
              <a:prstDash val="solid"/>
              <a:round/>
              <a:headEnd/>
              <a:tailEnd/>
            </a:ln>
          </p:spPr>
          <p:txBody>
            <a:bodyPr/>
            <a:lstStyle/>
            <a:p>
              <a:endParaRPr lang="en-US"/>
            </a:p>
          </p:txBody>
        </p:sp>
        <p:sp>
          <p:nvSpPr>
            <p:cNvPr id="244764" name="Freeform 28"/>
            <p:cNvSpPr>
              <a:spLocks/>
            </p:cNvSpPr>
            <p:nvPr/>
          </p:nvSpPr>
          <p:spPr bwMode="auto">
            <a:xfrm>
              <a:off x="2149" y="2126"/>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9525">
              <a:solidFill>
                <a:srgbClr val="000080"/>
              </a:solidFill>
              <a:prstDash val="solid"/>
              <a:round/>
              <a:headEnd/>
              <a:tailEnd/>
            </a:ln>
          </p:spPr>
          <p:txBody>
            <a:bodyPr/>
            <a:lstStyle/>
            <a:p>
              <a:endParaRPr lang="en-US"/>
            </a:p>
          </p:txBody>
        </p:sp>
        <p:sp>
          <p:nvSpPr>
            <p:cNvPr id="244765" name="Freeform 29"/>
            <p:cNvSpPr>
              <a:spLocks/>
            </p:cNvSpPr>
            <p:nvPr/>
          </p:nvSpPr>
          <p:spPr bwMode="auto">
            <a:xfrm>
              <a:off x="1243" y="2622"/>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9525">
              <a:solidFill>
                <a:srgbClr val="000080"/>
              </a:solidFill>
              <a:prstDash val="solid"/>
              <a:round/>
              <a:headEnd/>
              <a:tailEnd/>
            </a:ln>
          </p:spPr>
          <p:txBody>
            <a:bodyPr/>
            <a:lstStyle/>
            <a:p>
              <a:endParaRPr lang="en-US"/>
            </a:p>
          </p:txBody>
        </p:sp>
        <p:sp>
          <p:nvSpPr>
            <p:cNvPr id="244766" name="Freeform 30"/>
            <p:cNvSpPr>
              <a:spLocks/>
            </p:cNvSpPr>
            <p:nvPr/>
          </p:nvSpPr>
          <p:spPr bwMode="auto">
            <a:xfrm>
              <a:off x="1143" y="2434"/>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9525">
              <a:solidFill>
                <a:srgbClr val="000080"/>
              </a:solidFill>
              <a:prstDash val="solid"/>
              <a:round/>
              <a:headEnd/>
              <a:tailEnd/>
            </a:ln>
          </p:spPr>
          <p:txBody>
            <a:bodyPr/>
            <a:lstStyle/>
            <a:p>
              <a:endParaRPr lang="en-US"/>
            </a:p>
          </p:txBody>
        </p:sp>
        <p:sp>
          <p:nvSpPr>
            <p:cNvPr id="244767" name="Freeform 31"/>
            <p:cNvSpPr>
              <a:spLocks/>
            </p:cNvSpPr>
            <p:nvPr/>
          </p:nvSpPr>
          <p:spPr bwMode="auto">
            <a:xfrm>
              <a:off x="1055" y="2384"/>
              <a:ext cx="63" cy="62"/>
            </a:xfrm>
            <a:custGeom>
              <a:avLst/>
              <a:gdLst/>
              <a:ahLst/>
              <a:cxnLst>
                <a:cxn ang="0">
                  <a:pos x="31" y="0"/>
                </a:cxn>
                <a:cxn ang="0">
                  <a:pos x="63" y="31"/>
                </a:cxn>
                <a:cxn ang="0">
                  <a:pos x="31" y="62"/>
                </a:cxn>
                <a:cxn ang="0">
                  <a:pos x="0" y="31"/>
                </a:cxn>
                <a:cxn ang="0">
                  <a:pos x="31" y="0"/>
                </a:cxn>
              </a:cxnLst>
              <a:rect l="0" t="0" r="r" b="b"/>
              <a:pathLst>
                <a:path w="63" h="62">
                  <a:moveTo>
                    <a:pt x="31" y="0"/>
                  </a:moveTo>
                  <a:lnTo>
                    <a:pt x="63" y="31"/>
                  </a:lnTo>
                  <a:lnTo>
                    <a:pt x="31" y="62"/>
                  </a:lnTo>
                  <a:lnTo>
                    <a:pt x="0" y="31"/>
                  </a:lnTo>
                  <a:lnTo>
                    <a:pt x="31" y="0"/>
                  </a:lnTo>
                  <a:close/>
                </a:path>
              </a:pathLst>
            </a:custGeom>
            <a:solidFill>
              <a:srgbClr val="000080"/>
            </a:solidFill>
            <a:ln w="9525">
              <a:solidFill>
                <a:srgbClr val="000080"/>
              </a:solidFill>
              <a:prstDash val="solid"/>
              <a:round/>
              <a:headEnd/>
              <a:tailEnd/>
            </a:ln>
          </p:spPr>
          <p:txBody>
            <a:bodyPr/>
            <a:lstStyle/>
            <a:p>
              <a:endParaRPr lang="en-US"/>
            </a:p>
          </p:txBody>
        </p:sp>
        <p:sp>
          <p:nvSpPr>
            <p:cNvPr id="244768" name="Freeform 32"/>
            <p:cNvSpPr>
              <a:spLocks/>
            </p:cNvSpPr>
            <p:nvPr/>
          </p:nvSpPr>
          <p:spPr bwMode="auto">
            <a:xfrm>
              <a:off x="1470" y="2277"/>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9525">
              <a:solidFill>
                <a:srgbClr val="000080"/>
              </a:solidFill>
              <a:prstDash val="solid"/>
              <a:round/>
              <a:headEnd/>
              <a:tailEnd/>
            </a:ln>
          </p:spPr>
          <p:txBody>
            <a:bodyPr/>
            <a:lstStyle/>
            <a:p>
              <a:endParaRPr lang="en-US"/>
            </a:p>
          </p:txBody>
        </p:sp>
        <p:sp>
          <p:nvSpPr>
            <p:cNvPr id="244769" name="Freeform 33"/>
            <p:cNvSpPr>
              <a:spLocks/>
            </p:cNvSpPr>
            <p:nvPr/>
          </p:nvSpPr>
          <p:spPr bwMode="auto">
            <a:xfrm>
              <a:off x="1199" y="2076"/>
              <a:ext cx="63" cy="63"/>
            </a:xfrm>
            <a:custGeom>
              <a:avLst/>
              <a:gdLst/>
              <a:ahLst/>
              <a:cxnLst>
                <a:cxn ang="0">
                  <a:pos x="32" y="0"/>
                </a:cxn>
                <a:cxn ang="0">
                  <a:pos x="63" y="31"/>
                </a:cxn>
                <a:cxn ang="0">
                  <a:pos x="32" y="63"/>
                </a:cxn>
                <a:cxn ang="0">
                  <a:pos x="0" y="31"/>
                </a:cxn>
                <a:cxn ang="0">
                  <a:pos x="32" y="0"/>
                </a:cxn>
              </a:cxnLst>
              <a:rect l="0" t="0" r="r" b="b"/>
              <a:pathLst>
                <a:path w="63" h="63">
                  <a:moveTo>
                    <a:pt x="32" y="0"/>
                  </a:moveTo>
                  <a:lnTo>
                    <a:pt x="63" y="31"/>
                  </a:lnTo>
                  <a:lnTo>
                    <a:pt x="32" y="63"/>
                  </a:lnTo>
                  <a:lnTo>
                    <a:pt x="0" y="31"/>
                  </a:lnTo>
                  <a:lnTo>
                    <a:pt x="32" y="0"/>
                  </a:lnTo>
                  <a:close/>
                </a:path>
              </a:pathLst>
            </a:custGeom>
            <a:solidFill>
              <a:srgbClr val="000080"/>
            </a:solidFill>
            <a:ln w="9525">
              <a:solidFill>
                <a:srgbClr val="000080"/>
              </a:solidFill>
              <a:prstDash val="solid"/>
              <a:round/>
              <a:headEnd/>
              <a:tailEnd/>
            </a:ln>
          </p:spPr>
          <p:txBody>
            <a:bodyPr/>
            <a:lstStyle/>
            <a:p>
              <a:endParaRPr lang="en-US"/>
            </a:p>
          </p:txBody>
        </p:sp>
        <p:sp>
          <p:nvSpPr>
            <p:cNvPr id="244770" name="Freeform 34"/>
            <p:cNvSpPr>
              <a:spLocks/>
            </p:cNvSpPr>
            <p:nvPr/>
          </p:nvSpPr>
          <p:spPr bwMode="auto">
            <a:xfrm>
              <a:off x="1778" y="2277"/>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9525">
              <a:solidFill>
                <a:srgbClr val="000080"/>
              </a:solidFill>
              <a:prstDash val="solid"/>
              <a:round/>
              <a:headEnd/>
              <a:tailEnd/>
            </a:ln>
          </p:spPr>
          <p:txBody>
            <a:bodyPr/>
            <a:lstStyle/>
            <a:p>
              <a:endParaRPr lang="en-US"/>
            </a:p>
          </p:txBody>
        </p:sp>
        <p:sp>
          <p:nvSpPr>
            <p:cNvPr id="244771" name="Rectangle 35"/>
            <p:cNvSpPr>
              <a:spLocks noChangeArrowheads="1"/>
            </p:cNvSpPr>
            <p:nvPr/>
          </p:nvSpPr>
          <p:spPr bwMode="auto">
            <a:xfrm>
              <a:off x="458" y="3131"/>
              <a:ext cx="92" cy="145"/>
            </a:xfrm>
            <a:prstGeom prst="rect">
              <a:avLst/>
            </a:prstGeom>
            <a:noFill/>
            <a:ln w="9525">
              <a:noFill/>
              <a:miter lim="800000"/>
              <a:headEnd/>
              <a:tailEnd/>
            </a:ln>
            <a:effectLst/>
          </p:spPr>
          <p:txBody>
            <a:bodyPr wrap="none" lIns="0" tIns="0" rIns="0" bIns="0">
              <a:spAutoFit/>
            </a:bodyPr>
            <a:lstStyle/>
            <a:p>
              <a:r>
                <a:rPr lang="en-US" sz="1800">
                  <a:solidFill>
                    <a:srgbClr val="000000"/>
                  </a:solidFill>
                </a:rPr>
                <a:t>0</a:t>
              </a:r>
              <a:endParaRPr lang="en-US" sz="1800" b="1">
                <a:solidFill>
                  <a:srgbClr val="000000"/>
                </a:solidFill>
              </a:endParaRPr>
            </a:p>
          </p:txBody>
        </p:sp>
        <p:sp>
          <p:nvSpPr>
            <p:cNvPr id="244772" name="Rectangle 36"/>
            <p:cNvSpPr>
              <a:spLocks noChangeArrowheads="1"/>
            </p:cNvSpPr>
            <p:nvPr/>
          </p:nvSpPr>
          <p:spPr bwMode="auto">
            <a:xfrm>
              <a:off x="407" y="2478"/>
              <a:ext cx="185" cy="145"/>
            </a:xfrm>
            <a:prstGeom prst="rect">
              <a:avLst/>
            </a:prstGeom>
            <a:noFill/>
            <a:ln w="9525">
              <a:noFill/>
              <a:miter lim="800000"/>
              <a:headEnd/>
              <a:tailEnd/>
            </a:ln>
            <a:effectLst/>
          </p:spPr>
          <p:txBody>
            <a:bodyPr wrap="none" lIns="0" tIns="0" rIns="0" bIns="0">
              <a:spAutoFit/>
            </a:bodyPr>
            <a:lstStyle/>
            <a:p>
              <a:r>
                <a:rPr lang="en-US" sz="1800">
                  <a:solidFill>
                    <a:srgbClr val="000000"/>
                  </a:solidFill>
                </a:rPr>
                <a:t>50</a:t>
              </a:r>
              <a:endParaRPr lang="en-US" sz="1800" b="1">
                <a:solidFill>
                  <a:srgbClr val="000000"/>
                </a:solidFill>
              </a:endParaRPr>
            </a:p>
          </p:txBody>
        </p:sp>
        <p:sp>
          <p:nvSpPr>
            <p:cNvPr id="244773" name="Rectangle 37"/>
            <p:cNvSpPr>
              <a:spLocks noChangeArrowheads="1"/>
            </p:cNvSpPr>
            <p:nvPr/>
          </p:nvSpPr>
          <p:spPr bwMode="auto">
            <a:xfrm>
              <a:off x="357" y="1824"/>
              <a:ext cx="277" cy="145"/>
            </a:xfrm>
            <a:prstGeom prst="rect">
              <a:avLst/>
            </a:prstGeom>
            <a:noFill/>
            <a:ln w="9525">
              <a:noFill/>
              <a:miter lim="800000"/>
              <a:headEnd/>
              <a:tailEnd/>
            </a:ln>
            <a:effectLst/>
          </p:spPr>
          <p:txBody>
            <a:bodyPr wrap="none" lIns="0" tIns="0" rIns="0" bIns="0">
              <a:spAutoFit/>
            </a:bodyPr>
            <a:lstStyle/>
            <a:p>
              <a:r>
                <a:rPr lang="en-US" sz="1800">
                  <a:solidFill>
                    <a:srgbClr val="000000"/>
                  </a:solidFill>
                </a:rPr>
                <a:t>100</a:t>
              </a:r>
              <a:endParaRPr lang="en-US" sz="1800" b="1">
                <a:solidFill>
                  <a:srgbClr val="000000"/>
                </a:solidFill>
              </a:endParaRPr>
            </a:p>
          </p:txBody>
        </p:sp>
        <p:sp>
          <p:nvSpPr>
            <p:cNvPr id="244774" name="Rectangle 38"/>
            <p:cNvSpPr>
              <a:spLocks noChangeArrowheads="1"/>
            </p:cNvSpPr>
            <p:nvPr/>
          </p:nvSpPr>
          <p:spPr bwMode="auto">
            <a:xfrm>
              <a:off x="558" y="3270"/>
              <a:ext cx="92" cy="145"/>
            </a:xfrm>
            <a:prstGeom prst="rect">
              <a:avLst/>
            </a:prstGeom>
            <a:noFill/>
            <a:ln w="9525">
              <a:noFill/>
              <a:miter lim="800000"/>
              <a:headEnd/>
              <a:tailEnd/>
            </a:ln>
            <a:effectLst/>
          </p:spPr>
          <p:txBody>
            <a:bodyPr wrap="none" lIns="0" tIns="0" rIns="0" bIns="0">
              <a:spAutoFit/>
            </a:bodyPr>
            <a:lstStyle/>
            <a:p>
              <a:r>
                <a:rPr lang="en-US" sz="1800">
                  <a:solidFill>
                    <a:srgbClr val="000000"/>
                  </a:solidFill>
                </a:rPr>
                <a:t>0</a:t>
              </a:r>
              <a:endParaRPr lang="en-US" sz="1800" b="1">
                <a:solidFill>
                  <a:srgbClr val="000000"/>
                </a:solidFill>
              </a:endParaRPr>
            </a:p>
          </p:txBody>
        </p:sp>
        <p:sp>
          <p:nvSpPr>
            <p:cNvPr id="244775" name="Rectangle 39"/>
            <p:cNvSpPr>
              <a:spLocks noChangeArrowheads="1"/>
            </p:cNvSpPr>
            <p:nvPr/>
          </p:nvSpPr>
          <p:spPr bwMode="auto">
            <a:xfrm>
              <a:off x="1641" y="3270"/>
              <a:ext cx="184" cy="145"/>
            </a:xfrm>
            <a:prstGeom prst="rect">
              <a:avLst/>
            </a:prstGeom>
            <a:noFill/>
            <a:ln w="9525">
              <a:noFill/>
              <a:miter lim="800000"/>
              <a:headEnd/>
              <a:tailEnd/>
            </a:ln>
            <a:effectLst/>
          </p:spPr>
          <p:txBody>
            <a:bodyPr wrap="none" lIns="0" tIns="0" rIns="0" bIns="0">
              <a:spAutoFit/>
            </a:bodyPr>
            <a:lstStyle/>
            <a:p>
              <a:r>
                <a:rPr lang="en-US" sz="1800">
                  <a:solidFill>
                    <a:srgbClr val="000000"/>
                  </a:solidFill>
                </a:rPr>
                <a:t>50</a:t>
              </a:r>
              <a:endParaRPr lang="en-US" sz="1800" b="1">
                <a:solidFill>
                  <a:srgbClr val="000000"/>
                </a:solidFill>
              </a:endParaRPr>
            </a:p>
          </p:txBody>
        </p:sp>
        <p:sp>
          <p:nvSpPr>
            <p:cNvPr id="244776" name="Rectangle 40"/>
            <p:cNvSpPr>
              <a:spLocks noChangeArrowheads="1"/>
            </p:cNvSpPr>
            <p:nvPr/>
          </p:nvSpPr>
          <p:spPr bwMode="auto">
            <a:xfrm>
              <a:off x="2715" y="3270"/>
              <a:ext cx="277" cy="145"/>
            </a:xfrm>
            <a:prstGeom prst="rect">
              <a:avLst/>
            </a:prstGeom>
            <a:noFill/>
            <a:ln w="9525">
              <a:noFill/>
              <a:miter lim="800000"/>
              <a:headEnd/>
              <a:tailEnd/>
            </a:ln>
            <a:effectLst/>
          </p:spPr>
          <p:txBody>
            <a:bodyPr wrap="none" lIns="0" tIns="0" rIns="0" bIns="0">
              <a:spAutoFit/>
            </a:bodyPr>
            <a:lstStyle/>
            <a:p>
              <a:r>
                <a:rPr lang="en-US" sz="1800">
                  <a:solidFill>
                    <a:srgbClr val="000000"/>
                  </a:solidFill>
                </a:rPr>
                <a:t>100</a:t>
              </a:r>
              <a:endParaRPr lang="en-US" sz="1800" b="1">
                <a:solidFill>
                  <a:srgbClr val="000000"/>
                </a:solidFill>
              </a:endParaRPr>
            </a:p>
          </p:txBody>
        </p:sp>
        <p:sp>
          <p:nvSpPr>
            <p:cNvPr id="244781" name="AutoShape 45"/>
            <p:cNvSpPr>
              <a:spLocks noChangeAspect="1" noChangeArrowheads="1" noTextEdit="1"/>
            </p:cNvSpPr>
            <p:nvPr/>
          </p:nvSpPr>
          <p:spPr bwMode="auto">
            <a:xfrm>
              <a:off x="2880" y="1392"/>
              <a:ext cx="2832" cy="2313"/>
            </a:xfrm>
            <a:prstGeom prst="rect">
              <a:avLst/>
            </a:prstGeom>
            <a:noFill/>
            <a:ln w="9525">
              <a:noFill/>
              <a:miter lim="800000"/>
              <a:headEnd/>
              <a:tailEnd/>
            </a:ln>
          </p:spPr>
          <p:txBody>
            <a:bodyPr/>
            <a:lstStyle/>
            <a:p>
              <a:endParaRPr lang="en-US"/>
            </a:p>
          </p:txBody>
        </p:sp>
        <p:sp>
          <p:nvSpPr>
            <p:cNvPr id="244783" name="Rectangle 47"/>
            <p:cNvSpPr>
              <a:spLocks noChangeArrowheads="1"/>
            </p:cNvSpPr>
            <p:nvPr/>
          </p:nvSpPr>
          <p:spPr bwMode="auto">
            <a:xfrm>
              <a:off x="3206" y="1880"/>
              <a:ext cx="2225" cy="1302"/>
            </a:xfrm>
            <a:prstGeom prst="rect">
              <a:avLst/>
            </a:prstGeom>
            <a:noFill/>
            <a:ln w="9525">
              <a:noFill/>
              <a:miter lim="800000"/>
              <a:headEnd/>
              <a:tailEnd/>
            </a:ln>
          </p:spPr>
          <p:txBody>
            <a:bodyPr/>
            <a:lstStyle/>
            <a:p>
              <a:endParaRPr lang="en-US"/>
            </a:p>
          </p:txBody>
        </p:sp>
        <p:sp>
          <p:nvSpPr>
            <p:cNvPr id="244784" name="Line 48"/>
            <p:cNvSpPr>
              <a:spLocks noChangeShapeType="1"/>
            </p:cNvSpPr>
            <p:nvPr/>
          </p:nvSpPr>
          <p:spPr bwMode="auto">
            <a:xfrm>
              <a:off x="3206" y="2531"/>
              <a:ext cx="2225" cy="1"/>
            </a:xfrm>
            <a:prstGeom prst="line">
              <a:avLst/>
            </a:prstGeom>
            <a:noFill/>
            <a:ln w="0">
              <a:solidFill>
                <a:srgbClr val="000000"/>
              </a:solidFill>
              <a:round/>
              <a:headEnd/>
              <a:tailEnd/>
            </a:ln>
          </p:spPr>
          <p:txBody>
            <a:bodyPr/>
            <a:lstStyle/>
            <a:p>
              <a:endParaRPr lang="en-US"/>
            </a:p>
          </p:txBody>
        </p:sp>
        <p:sp>
          <p:nvSpPr>
            <p:cNvPr id="244785" name="Line 49"/>
            <p:cNvSpPr>
              <a:spLocks noChangeShapeType="1"/>
            </p:cNvSpPr>
            <p:nvPr/>
          </p:nvSpPr>
          <p:spPr bwMode="auto">
            <a:xfrm>
              <a:off x="3206" y="1880"/>
              <a:ext cx="2225" cy="1"/>
            </a:xfrm>
            <a:prstGeom prst="line">
              <a:avLst/>
            </a:prstGeom>
            <a:noFill/>
            <a:ln w="0">
              <a:solidFill>
                <a:srgbClr val="000000"/>
              </a:solidFill>
              <a:round/>
              <a:headEnd/>
              <a:tailEnd/>
            </a:ln>
          </p:spPr>
          <p:txBody>
            <a:bodyPr/>
            <a:lstStyle/>
            <a:p>
              <a:endParaRPr lang="en-US"/>
            </a:p>
          </p:txBody>
        </p:sp>
        <p:sp>
          <p:nvSpPr>
            <p:cNvPr id="244786" name="Line 50"/>
            <p:cNvSpPr>
              <a:spLocks noChangeShapeType="1"/>
            </p:cNvSpPr>
            <p:nvPr/>
          </p:nvSpPr>
          <p:spPr bwMode="auto">
            <a:xfrm>
              <a:off x="4318" y="1880"/>
              <a:ext cx="1" cy="1302"/>
            </a:xfrm>
            <a:prstGeom prst="line">
              <a:avLst/>
            </a:prstGeom>
            <a:noFill/>
            <a:ln w="0">
              <a:solidFill>
                <a:srgbClr val="000000"/>
              </a:solidFill>
              <a:round/>
              <a:headEnd/>
              <a:tailEnd/>
            </a:ln>
          </p:spPr>
          <p:txBody>
            <a:bodyPr/>
            <a:lstStyle/>
            <a:p>
              <a:endParaRPr lang="en-US"/>
            </a:p>
          </p:txBody>
        </p:sp>
        <p:sp>
          <p:nvSpPr>
            <p:cNvPr id="244787" name="Line 51"/>
            <p:cNvSpPr>
              <a:spLocks noChangeShapeType="1"/>
            </p:cNvSpPr>
            <p:nvPr/>
          </p:nvSpPr>
          <p:spPr bwMode="auto">
            <a:xfrm>
              <a:off x="5431" y="1880"/>
              <a:ext cx="1" cy="1302"/>
            </a:xfrm>
            <a:prstGeom prst="line">
              <a:avLst/>
            </a:prstGeom>
            <a:noFill/>
            <a:ln w="0">
              <a:solidFill>
                <a:srgbClr val="000000"/>
              </a:solidFill>
              <a:round/>
              <a:headEnd/>
              <a:tailEnd/>
            </a:ln>
          </p:spPr>
          <p:txBody>
            <a:bodyPr/>
            <a:lstStyle/>
            <a:p>
              <a:endParaRPr lang="en-US"/>
            </a:p>
          </p:txBody>
        </p:sp>
        <p:sp>
          <p:nvSpPr>
            <p:cNvPr id="244788" name="Rectangle 52"/>
            <p:cNvSpPr>
              <a:spLocks noChangeArrowheads="1"/>
            </p:cNvSpPr>
            <p:nvPr/>
          </p:nvSpPr>
          <p:spPr bwMode="auto">
            <a:xfrm>
              <a:off x="3206" y="1880"/>
              <a:ext cx="2225" cy="1302"/>
            </a:xfrm>
            <a:prstGeom prst="rect">
              <a:avLst/>
            </a:prstGeom>
            <a:noFill/>
            <a:ln w="9525">
              <a:solidFill>
                <a:srgbClr val="808080"/>
              </a:solidFill>
              <a:miter lim="800000"/>
              <a:headEnd/>
              <a:tailEnd/>
            </a:ln>
          </p:spPr>
          <p:txBody>
            <a:bodyPr/>
            <a:lstStyle/>
            <a:p>
              <a:endParaRPr lang="en-US"/>
            </a:p>
          </p:txBody>
        </p:sp>
        <p:sp>
          <p:nvSpPr>
            <p:cNvPr id="244789" name="Line 53"/>
            <p:cNvSpPr>
              <a:spLocks noChangeShapeType="1"/>
            </p:cNvSpPr>
            <p:nvPr/>
          </p:nvSpPr>
          <p:spPr bwMode="auto">
            <a:xfrm>
              <a:off x="3206" y="1880"/>
              <a:ext cx="1" cy="1302"/>
            </a:xfrm>
            <a:prstGeom prst="line">
              <a:avLst/>
            </a:prstGeom>
            <a:noFill/>
            <a:ln w="0">
              <a:solidFill>
                <a:srgbClr val="000000"/>
              </a:solidFill>
              <a:round/>
              <a:headEnd/>
              <a:tailEnd/>
            </a:ln>
          </p:spPr>
          <p:txBody>
            <a:bodyPr/>
            <a:lstStyle/>
            <a:p>
              <a:endParaRPr lang="en-US"/>
            </a:p>
          </p:txBody>
        </p:sp>
        <p:sp>
          <p:nvSpPr>
            <p:cNvPr id="244790" name="Line 54"/>
            <p:cNvSpPr>
              <a:spLocks noChangeShapeType="1"/>
            </p:cNvSpPr>
            <p:nvPr/>
          </p:nvSpPr>
          <p:spPr bwMode="auto">
            <a:xfrm>
              <a:off x="3174" y="3182"/>
              <a:ext cx="32" cy="1"/>
            </a:xfrm>
            <a:prstGeom prst="line">
              <a:avLst/>
            </a:prstGeom>
            <a:noFill/>
            <a:ln w="0">
              <a:solidFill>
                <a:srgbClr val="000000"/>
              </a:solidFill>
              <a:round/>
              <a:headEnd/>
              <a:tailEnd/>
            </a:ln>
          </p:spPr>
          <p:txBody>
            <a:bodyPr/>
            <a:lstStyle/>
            <a:p>
              <a:endParaRPr lang="en-US"/>
            </a:p>
          </p:txBody>
        </p:sp>
        <p:sp>
          <p:nvSpPr>
            <p:cNvPr id="244791" name="Line 55"/>
            <p:cNvSpPr>
              <a:spLocks noChangeShapeType="1"/>
            </p:cNvSpPr>
            <p:nvPr/>
          </p:nvSpPr>
          <p:spPr bwMode="auto">
            <a:xfrm>
              <a:off x="3174" y="2531"/>
              <a:ext cx="32" cy="1"/>
            </a:xfrm>
            <a:prstGeom prst="line">
              <a:avLst/>
            </a:prstGeom>
            <a:noFill/>
            <a:ln w="0">
              <a:solidFill>
                <a:srgbClr val="000000"/>
              </a:solidFill>
              <a:round/>
              <a:headEnd/>
              <a:tailEnd/>
            </a:ln>
          </p:spPr>
          <p:txBody>
            <a:bodyPr/>
            <a:lstStyle/>
            <a:p>
              <a:endParaRPr lang="en-US"/>
            </a:p>
          </p:txBody>
        </p:sp>
        <p:sp>
          <p:nvSpPr>
            <p:cNvPr id="244792" name="Line 56"/>
            <p:cNvSpPr>
              <a:spLocks noChangeShapeType="1"/>
            </p:cNvSpPr>
            <p:nvPr/>
          </p:nvSpPr>
          <p:spPr bwMode="auto">
            <a:xfrm>
              <a:off x="3174" y="1880"/>
              <a:ext cx="32" cy="1"/>
            </a:xfrm>
            <a:prstGeom prst="line">
              <a:avLst/>
            </a:prstGeom>
            <a:noFill/>
            <a:ln w="0">
              <a:solidFill>
                <a:srgbClr val="000000"/>
              </a:solidFill>
              <a:round/>
              <a:headEnd/>
              <a:tailEnd/>
            </a:ln>
          </p:spPr>
          <p:txBody>
            <a:bodyPr/>
            <a:lstStyle/>
            <a:p>
              <a:endParaRPr lang="en-US"/>
            </a:p>
          </p:txBody>
        </p:sp>
        <p:sp>
          <p:nvSpPr>
            <p:cNvPr id="244793" name="Line 57"/>
            <p:cNvSpPr>
              <a:spLocks noChangeShapeType="1"/>
            </p:cNvSpPr>
            <p:nvPr/>
          </p:nvSpPr>
          <p:spPr bwMode="auto">
            <a:xfrm>
              <a:off x="3206" y="3182"/>
              <a:ext cx="2225" cy="1"/>
            </a:xfrm>
            <a:prstGeom prst="line">
              <a:avLst/>
            </a:prstGeom>
            <a:noFill/>
            <a:ln w="0">
              <a:solidFill>
                <a:srgbClr val="000000"/>
              </a:solidFill>
              <a:round/>
              <a:headEnd/>
              <a:tailEnd/>
            </a:ln>
          </p:spPr>
          <p:txBody>
            <a:bodyPr/>
            <a:lstStyle/>
            <a:p>
              <a:endParaRPr lang="en-US"/>
            </a:p>
          </p:txBody>
        </p:sp>
        <p:sp>
          <p:nvSpPr>
            <p:cNvPr id="244794" name="Line 58"/>
            <p:cNvSpPr>
              <a:spLocks noChangeShapeType="1"/>
            </p:cNvSpPr>
            <p:nvPr/>
          </p:nvSpPr>
          <p:spPr bwMode="auto">
            <a:xfrm flipV="1">
              <a:off x="3206" y="3182"/>
              <a:ext cx="1" cy="32"/>
            </a:xfrm>
            <a:prstGeom prst="line">
              <a:avLst/>
            </a:prstGeom>
            <a:noFill/>
            <a:ln w="0">
              <a:solidFill>
                <a:srgbClr val="000000"/>
              </a:solidFill>
              <a:round/>
              <a:headEnd/>
              <a:tailEnd/>
            </a:ln>
          </p:spPr>
          <p:txBody>
            <a:bodyPr/>
            <a:lstStyle/>
            <a:p>
              <a:endParaRPr lang="en-US"/>
            </a:p>
          </p:txBody>
        </p:sp>
        <p:sp>
          <p:nvSpPr>
            <p:cNvPr id="244795" name="Line 59"/>
            <p:cNvSpPr>
              <a:spLocks noChangeShapeType="1"/>
            </p:cNvSpPr>
            <p:nvPr/>
          </p:nvSpPr>
          <p:spPr bwMode="auto">
            <a:xfrm flipV="1">
              <a:off x="4318" y="3182"/>
              <a:ext cx="1" cy="32"/>
            </a:xfrm>
            <a:prstGeom prst="line">
              <a:avLst/>
            </a:prstGeom>
            <a:noFill/>
            <a:ln w="0">
              <a:solidFill>
                <a:srgbClr val="000000"/>
              </a:solidFill>
              <a:round/>
              <a:headEnd/>
              <a:tailEnd/>
            </a:ln>
          </p:spPr>
          <p:txBody>
            <a:bodyPr/>
            <a:lstStyle/>
            <a:p>
              <a:endParaRPr lang="en-US"/>
            </a:p>
          </p:txBody>
        </p:sp>
        <p:sp>
          <p:nvSpPr>
            <p:cNvPr id="244796" name="Line 60"/>
            <p:cNvSpPr>
              <a:spLocks noChangeShapeType="1"/>
            </p:cNvSpPr>
            <p:nvPr/>
          </p:nvSpPr>
          <p:spPr bwMode="auto">
            <a:xfrm flipV="1">
              <a:off x="5431" y="3182"/>
              <a:ext cx="1" cy="32"/>
            </a:xfrm>
            <a:prstGeom prst="line">
              <a:avLst/>
            </a:prstGeom>
            <a:noFill/>
            <a:ln w="0">
              <a:solidFill>
                <a:srgbClr val="000000"/>
              </a:solidFill>
              <a:round/>
              <a:headEnd/>
              <a:tailEnd/>
            </a:ln>
          </p:spPr>
          <p:txBody>
            <a:bodyPr/>
            <a:lstStyle/>
            <a:p>
              <a:endParaRPr lang="en-US"/>
            </a:p>
          </p:txBody>
        </p:sp>
        <p:sp>
          <p:nvSpPr>
            <p:cNvPr id="244797" name="Freeform 61"/>
            <p:cNvSpPr>
              <a:spLocks/>
            </p:cNvSpPr>
            <p:nvPr/>
          </p:nvSpPr>
          <p:spPr bwMode="auto">
            <a:xfrm>
              <a:off x="3383" y="2544"/>
              <a:ext cx="63" cy="63"/>
            </a:xfrm>
            <a:custGeom>
              <a:avLst/>
              <a:gdLst/>
              <a:ahLst/>
              <a:cxnLst>
                <a:cxn ang="0">
                  <a:pos x="31" y="0"/>
                </a:cxn>
                <a:cxn ang="0">
                  <a:pos x="63" y="32"/>
                </a:cxn>
                <a:cxn ang="0">
                  <a:pos x="31" y="63"/>
                </a:cxn>
                <a:cxn ang="0">
                  <a:pos x="0" y="32"/>
                </a:cxn>
                <a:cxn ang="0">
                  <a:pos x="31" y="0"/>
                </a:cxn>
              </a:cxnLst>
              <a:rect l="0" t="0" r="r" b="b"/>
              <a:pathLst>
                <a:path w="63" h="63">
                  <a:moveTo>
                    <a:pt x="31" y="0"/>
                  </a:moveTo>
                  <a:lnTo>
                    <a:pt x="63" y="32"/>
                  </a:lnTo>
                  <a:lnTo>
                    <a:pt x="31" y="63"/>
                  </a:lnTo>
                  <a:lnTo>
                    <a:pt x="0" y="32"/>
                  </a:lnTo>
                  <a:lnTo>
                    <a:pt x="31" y="0"/>
                  </a:lnTo>
                  <a:close/>
                </a:path>
              </a:pathLst>
            </a:custGeom>
            <a:solidFill>
              <a:srgbClr val="000080"/>
            </a:solidFill>
            <a:ln w="9525">
              <a:solidFill>
                <a:srgbClr val="000080"/>
              </a:solidFill>
              <a:prstDash val="solid"/>
              <a:round/>
              <a:headEnd/>
              <a:tailEnd/>
            </a:ln>
          </p:spPr>
          <p:txBody>
            <a:bodyPr/>
            <a:lstStyle/>
            <a:p>
              <a:endParaRPr lang="en-US"/>
            </a:p>
          </p:txBody>
        </p:sp>
        <p:sp>
          <p:nvSpPr>
            <p:cNvPr id="244798" name="Freeform 62"/>
            <p:cNvSpPr>
              <a:spLocks/>
            </p:cNvSpPr>
            <p:nvPr/>
          </p:nvSpPr>
          <p:spPr bwMode="auto">
            <a:xfrm>
              <a:off x="3174" y="2506"/>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9525">
              <a:solidFill>
                <a:srgbClr val="000080"/>
              </a:solidFill>
              <a:prstDash val="solid"/>
              <a:round/>
              <a:headEnd/>
              <a:tailEnd/>
            </a:ln>
          </p:spPr>
          <p:txBody>
            <a:bodyPr/>
            <a:lstStyle/>
            <a:p>
              <a:endParaRPr lang="en-US"/>
            </a:p>
          </p:txBody>
        </p:sp>
        <p:sp>
          <p:nvSpPr>
            <p:cNvPr id="244799" name="Freeform 63"/>
            <p:cNvSpPr>
              <a:spLocks/>
            </p:cNvSpPr>
            <p:nvPr/>
          </p:nvSpPr>
          <p:spPr bwMode="auto">
            <a:xfrm>
              <a:off x="3294" y="2563"/>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9525">
              <a:solidFill>
                <a:srgbClr val="000080"/>
              </a:solidFill>
              <a:prstDash val="solid"/>
              <a:round/>
              <a:headEnd/>
              <a:tailEnd/>
            </a:ln>
          </p:spPr>
          <p:txBody>
            <a:bodyPr/>
            <a:lstStyle/>
            <a:p>
              <a:endParaRPr lang="en-US"/>
            </a:p>
          </p:txBody>
        </p:sp>
        <p:sp>
          <p:nvSpPr>
            <p:cNvPr id="244800" name="Freeform 64"/>
            <p:cNvSpPr>
              <a:spLocks/>
            </p:cNvSpPr>
            <p:nvPr/>
          </p:nvSpPr>
          <p:spPr bwMode="auto">
            <a:xfrm>
              <a:off x="3402" y="2399"/>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9525">
              <a:solidFill>
                <a:srgbClr val="000080"/>
              </a:solidFill>
              <a:prstDash val="solid"/>
              <a:round/>
              <a:headEnd/>
              <a:tailEnd/>
            </a:ln>
          </p:spPr>
          <p:txBody>
            <a:bodyPr/>
            <a:lstStyle/>
            <a:p>
              <a:endParaRPr lang="en-US"/>
            </a:p>
          </p:txBody>
        </p:sp>
        <p:sp>
          <p:nvSpPr>
            <p:cNvPr id="244801" name="Freeform 65"/>
            <p:cNvSpPr>
              <a:spLocks/>
            </p:cNvSpPr>
            <p:nvPr/>
          </p:nvSpPr>
          <p:spPr bwMode="auto">
            <a:xfrm>
              <a:off x="3307" y="2588"/>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9525">
              <a:solidFill>
                <a:srgbClr val="000080"/>
              </a:solidFill>
              <a:prstDash val="solid"/>
              <a:round/>
              <a:headEnd/>
              <a:tailEnd/>
            </a:ln>
          </p:spPr>
          <p:txBody>
            <a:bodyPr/>
            <a:lstStyle/>
            <a:p>
              <a:endParaRPr lang="en-US"/>
            </a:p>
          </p:txBody>
        </p:sp>
        <p:sp>
          <p:nvSpPr>
            <p:cNvPr id="244802" name="Freeform 66"/>
            <p:cNvSpPr>
              <a:spLocks/>
            </p:cNvSpPr>
            <p:nvPr/>
          </p:nvSpPr>
          <p:spPr bwMode="auto">
            <a:xfrm>
              <a:off x="3383" y="2557"/>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9525">
              <a:solidFill>
                <a:srgbClr val="000080"/>
              </a:solidFill>
              <a:prstDash val="solid"/>
              <a:round/>
              <a:headEnd/>
              <a:tailEnd/>
            </a:ln>
          </p:spPr>
          <p:txBody>
            <a:bodyPr/>
            <a:lstStyle/>
            <a:p>
              <a:endParaRPr lang="en-US"/>
            </a:p>
          </p:txBody>
        </p:sp>
        <p:sp>
          <p:nvSpPr>
            <p:cNvPr id="244803" name="Freeform 67"/>
            <p:cNvSpPr>
              <a:spLocks/>
            </p:cNvSpPr>
            <p:nvPr/>
          </p:nvSpPr>
          <p:spPr bwMode="auto">
            <a:xfrm>
              <a:off x="3376" y="2651"/>
              <a:ext cx="64" cy="64"/>
            </a:xfrm>
            <a:custGeom>
              <a:avLst/>
              <a:gdLst/>
              <a:ahLst/>
              <a:cxnLst>
                <a:cxn ang="0">
                  <a:pos x="32" y="0"/>
                </a:cxn>
                <a:cxn ang="0">
                  <a:pos x="64" y="32"/>
                </a:cxn>
                <a:cxn ang="0">
                  <a:pos x="32" y="64"/>
                </a:cxn>
                <a:cxn ang="0">
                  <a:pos x="0" y="32"/>
                </a:cxn>
                <a:cxn ang="0">
                  <a:pos x="32" y="0"/>
                </a:cxn>
              </a:cxnLst>
              <a:rect l="0" t="0" r="r" b="b"/>
              <a:pathLst>
                <a:path w="64" h="64">
                  <a:moveTo>
                    <a:pt x="32" y="0"/>
                  </a:moveTo>
                  <a:lnTo>
                    <a:pt x="64" y="32"/>
                  </a:lnTo>
                  <a:lnTo>
                    <a:pt x="32" y="64"/>
                  </a:lnTo>
                  <a:lnTo>
                    <a:pt x="0" y="32"/>
                  </a:lnTo>
                  <a:lnTo>
                    <a:pt x="32" y="0"/>
                  </a:lnTo>
                  <a:close/>
                </a:path>
              </a:pathLst>
            </a:custGeom>
            <a:solidFill>
              <a:srgbClr val="000080"/>
            </a:solidFill>
            <a:ln w="9525">
              <a:solidFill>
                <a:srgbClr val="000080"/>
              </a:solidFill>
              <a:prstDash val="solid"/>
              <a:round/>
              <a:headEnd/>
              <a:tailEnd/>
            </a:ln>
          </p:spPr>
          <p:txBody>
            <a:bodyPr/>
            <a:lstStyle/>
            <a:p>
              <a:endParaRPr lang="en-US"/>
            </a:p>
          </p:txBody>
        </p:sp>
        <p:sp>
          <p:nvSpPr>
            <p:cNvPr id="244804" name="Freeform 68"/>
            <p:cNvSpPr>
              <a:spLocks/>
            </p:cNvSpPr>
            <p:nvPr/>
          </p:nvSpPr>
          <p:spPr bwMode="auto">
            <a:xfrm>
              <a:off x="3667" y="2456"/>
              <a:ext cx="63" cy="63"/>
            </a:xfrm>
            <a:custGeom>
              <a:avLst/>
              <a:gdLst/>
              <a:ahLst/>
              <a:cxnLst>
                <a:cxn ang="0">
                  <a:pos x="32" y="0"/>
                </a:cxn>
                <a:cxn ang="0">
                  <a:pos x="63" y="31"/>
                </a:cxn>
                <a:cxn ang="0">
                  <a:pos x="32" y="63"/>
                </a:cxn>
                <a:cxn ang="0">
                  <a:pos x="0" y="31"/>
                </a:cxn>
                <a:cxn ang="0">
                  <a:pos x="32" y="0"/>
                </a:cxn>
              </a:cxnLst>
              <a:rect l="0" t="0" r="r" b="b"/>
              <a:pathLst>
                <a:path w="63" h="63">
                  <a:moveTo>
                    <a:pt x="32" y="0"/>
                  </a:moveTo>
                  <a:lnTo>
                    <a:pt x="63" y="31"/>
                  </a:lnTo>
                  <a:lnTo>
                    <a:pt x="32" y="63"/>
                  </a:lnTo>
                  <a:lnTo>
                    <a:pt x="0" y="31"/>
                  </a:lnTo>
                  <a:lnTo>
                    <a:pt x="32" y="0"/>
                  </a:lnTo>
                  <a:close/>
                </a:path>
              </a:pathLst>
            </a:custGeom>
            <a:solidFill>
              <a:srgbClr val="000080"/>
            </a:solidFill>
            <a:ln w="9525">
              <a:solidFill>
                <a:srgbClr val="000080"/>
              </a:solidFill>
              <a:prstDash val="solid"/>
              <a:round/>
              <a:headEnd/>
              <a:tailEnd/>
            </a:ln>
          </p:spPr>
          <p:txBody>
            <a:bodyPr/>
            <a:lstStyle/>
            <a:p>
              <a:endParaRPr lang="en-US"/>
            </a:p>
          </p:txBody>
        </p:sp>
        <p:sp>
          <p:nvSpPr>
            <p:cNvPr id="244805" name="Freeform 69"/>
            <p:cNvSpPr>
              <a:spLocks/>
            </p:cNvSpPr>
            <p:nvPr/>
          </p:nvSpPr>
          <p:spPr bwMode="auto">
            <a:xfrm>
              <a:off x="3288" y="2588"/>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9525">
              <a:solidFill>
                <a:srgbClr val="000080"/>
              </a:solidFill>
              <a:prstDash val="solid"/>
              <a:round/>
              <a:headEnd/>
              <a:tailEnd/>
            </a:ln>
          </p:spPr>
          <p:txBody>
            <a:bodyPr/>
            <a:lstStyle/>
            <a:p>
              <a:endParaRPr lang="en-US"/>
            </a:p>
          </p:txBody>
        </p:sp>
        <p:sp>
          <p:nvSpPr>
            <p:cNvPr id="244806" name="Freeform 70"/>
            <p:cNvSpPr>
              <a:spLocks/>
            </p:cNvSpPr>
            <p:nvPr/>
          </p:nvSpPr>
          <p:spPr bwMode="auto">
            <a:xfrm>
              <a:off x="3288" y="2563"/>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9525">
              <a:solidFill>
                <a:srgbClr val="000080"/>
              </a:solidFill>
              <a:prstDash val="solid"/>
              <a:round/>
              <a:headEnd/>
              <a:tailEnd/>
            </a:ln>
          </p:spPr>
          <p:txBody>
            <a:bodyPr/>
            <a:lstStyle/>
            <a:p>
              <a:endParaRPr lang="en-US"/>
            </a:p>
          </p:txBody>
        </p:sp>
        <p:sp>
          <p:nvSpPr>
            <p:cNvPr id="244807" name="Freeform 71"/>
            <p:cNvSpPr>
              <a:spLocks/>
            </p:cNvSpPr>
            <p:nvPr/>
          </p:nvSpPr>
          <p:spPr bwMode="auto">
            <a:xfrm>
              <a:off x="3655" y="2633"/>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9525">
              <a:solidFill>
                <a:srgbClr val="000080"/>
              </a:solidFill>
              <a:prstDash val="solid"/>
              <a:round/>
              <a:headEnd/>
              <a:tailEnd/>
            </a:ln>
          </p:spPr>
          <p:txBody>
            <a:bodyPr/>
            <a:lstStyle/>
            <a:p>
              <a:endParaRPr lang="en-US"/>
            </a:p>
          </p:txBody>
        </p:sp>
        <p:sp>
          <p:nvSpPr>
            <p:cNvPr id="244808" name="Freeform 72"/>
            <p:cNvSpPr>
              <a:spLocks/>
            </p:cNvSpPr>
            <p:nvPr/>
          </p:nvSpPr>
          <p:spPr bwMode="auto">
            <a:xfrm>
              <a:off x="3294" y="2424"/>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9525">
              <a:solidFill>
                <a:srgbClr val="000080"/>
              </a:solidFill>
              <a:prstDash val="solid"/>
              <a:round/>
              <a:headEnd/>
              <a:tailEnd/>
            </a:ln>
          </p:spPr>
          <p:txBody>
            <a:bodyPr/>
            <a:lstStyle/>
            <a:p>
              <a:endParaRPr lang="en-US"/>
            </a:p>
          </p:txBody>
        </p:sp>
        <p:sp>
          <p:nvSpPr>
            <p:cNvPr id="244809" name="Freeform 73"/>
            <p:cNvSpPr>
              <a:spLocks/>
            </p:cNvSpPr>
            <p:nvPr/>
          </p:nvSpPr>
          <p:spPr bwMode="auto">
            <a:xfrm>
              <a:off x="3174" y="2607"/>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9525">
              <a:solidFill>
                <a:srgbClr val="000080"/>
              </a:solidFill>
              <a:prstDash val="solid"/>
              <a:round/>
              <a:headEnd/>
              <a:tailEnd/>
            </a:ln>
          </p:spPr>
          <p:txBody>
            <a:bodyPr/>
            <a:lstStyle/>
            <a:p>
              <a:endParaRPr lang="en-US"/>
            </a:p>
          </p:txBody>
        </p:sp>
        <p:sp>
          <p:nvSpPr>
            <p:cNvPr id="244810" name="Freeform 74"/>
            <p:cNvSpPr>
              <a:spLocks/>
            </p:cNvSpPr>
            <p:nvPr/>
          </p:nvSpPr>
          <p:spPr bwMode="auto">
            <a:xfrm>
              <a:off x="3288" y="2538"/>
              <a:ext cx="63" cy="63"/>
            </a:xfrm>
            <a:custGeom>
              <a:avLst/>
              <a:gdLst/>
              <a:ahLst/>
              <a:cxnLst>
                <a:cxn ang="0">
                  <a:pos x="32" y="0"/>
                </a:cxn>
                <a:cxn ang="0">
                  <a:pos x="63" y="31"/>
                </a:cxn>
                <a:cxn ang="0">
                  <a:pos x="32" y="63"/>
                </a:cxn>
                <a:cxn ang="0">
                  <a:pos x="0" y="31"/>
                </a:cxn>
                <a:cxn ang="0">
                  <a:pos x="32" y="0"/>
                </a:cxn>
              </a:cxnLst>
              <a:rect l="0" t="0" r="r" b="b"/>
              <a:pathLst>
                <a:path w="63" h="63">
                  <a:moveTo>
                    <a:pt x="32" y="0"/>
                  </a:moveTo>
                  <a:lnTo>
                    <a:pt x="63" y="31"/>
                  </a:lnTo>
                  <a:lnTo>
                    <a:pt x="32" y="63"/>
                  </a:lnTo>
                  <a:lnTo>
                    <a:pt x="0" y="31"/>
                  </a:lnTo>
                  <a:lnTo>
                    <a:pt x="32" y="0"/>
                  </a:lnTo>
                  <a:close/>
                </a:path>
              </a:pathLst>
            </a:custGeom>
            <a:solidFill>
              <a:srgbClr val="000080"/>
            </a:solidFill>
            <a:ln w="9525">
              <a:solidFill>
                <a:srgbClr val="000080"/>
              </a:solidFill>
              <a:prstDash val="solid"/>
              <a:round/>
              <a:headEnd/>
              <a:tailEnd/>
            </a:ln>
          </p:spPr>
          <p:txBody>
            <a:bodyPr/>
            <a:lstStyle/>
            <a:p>
              <a:endParaRPr lang="en-US"/>
            </a:p>
          </p:txBody>
        </p:sp>
        <p:sp>
          <p:nvSpPr>
            <p:cNvPr id="244811" name="Freeform 75"/>
            <p:cNvSpPr>
              <a:spLocks/>
            </p:cNvSpPr>
            <p:nvPr/>
          </p:nvSpPr>
          <p:spPr bwMode="auto">
            <a:xfrm>
              <a:off x="3301" y="2626"/>
              <a:ext cx="63" cy="63"/>
            </a:xfrm>
            <a:custGeom>
              <a:avLst/>
              <a:gdLst/>
              <a:ahLst/>
              <a:cxnLst>
                <a:cxn ang="0">
                  <a:pos x="31" y="0"/>
                </a:cxn>
                <a:cxn ang="0">
                  <a:pos x="63" y="32"/>
                </a:cxn>
                <a:cxn ang="0">
                  <a:pos x="31" y="63"/>
                </a:cxn>
                <a:cxn ang="0">
                  <a:pos x="0" y="32"/>
                </a:cxn>
                <a:cxn ang="0">
                  <a:pos x="31" y="0"/>
                </a:cxn>
              </a:cxnLst>
              <a:rect l="0" t="0" r="r" b="b"/>
              <a:pathLst>
                <a:path w="63" h="63">
                  <a:moveTo>
                    <a:pt x="31" y="0"/>
                  </a:moveTo>
                  <a:lnTo>
                    <a:pt x="63" y="32"/>
                  </a:lnTo>
                  <a:lnTo>
                    <a:pt x="31" y="63"/>
                  </a:lnTo>
                  <a:lnTo>
                    <a:pt x="0" y="32"/>
                  </a:lnTo>
                  <a:lnTo>
                    <a:pt x="31" y="0"/>
                  </a:lnTo>
                  <a:close/>
                </a:path>
              </a:pathLst>
            </a:custGeom>
            <a:solidFill>
              <a:srgbClr val="000080"/>
            </a:solidFill>
            <a:ln w="9525">
              <a:solidFill>
                <a:srgbClr val="000080"/>
              </a:solidFill>
              <a:prstDash val="solid"/>
              <a:round/>
              <a:headEnd/>
              <a:tailEnd/>
            </a:ln>
          </p:spPr>
          <p:txBody>
            <a:bodyPr/>
            <a:lstStyle/>
            <a:p>
              <a:endParaRPr lang="en-US"/>
            </a:p>
          </p:txBody>
        </p:sp>
        <p:sp>
          <p:nvSpPr>
            <p:cNvPr id="244812" name="Rectangle 76"/>
            <p:cNvSpPr>
              <a:spLocks noChangeArrowheads="1"/>
            </p:cNvSpPr>
            <p:nvPr/>
          </p:nvSpPr>
          <p:spPr bwMode="auto">
            <a:xfrm>
              <a:off x="3079" y="3125"/>
              <a:ext cx="92" cy="145"/>
            </a:xfrm>
            <a:prstGeom prst="rect">
              <a:avLst/>
            </a:prstGeom>
            <a:noFill/>
            <a:ln w="9525">
              <a:noFill/>
              <a:miter lim="800000"/>
              <a:headEnd/>
              <a:tailEnd/>
            </a:ln>
            <a:effectLst/>
          </p:spPr>
          <p:txBody>
            <a:bodyPr wrap="none" lIns="0" tIns="0" rIns="0" bIns="0">
              <a:spAutoFit/>
            </a:bodyPr>
            <a:lstStyle/>
            <a:p>
              <a:r>
                <a:rPr lang="en-US" sz="1800">
                  <a:solidFill>
                    <a:srgbClr val="000000"/>
                  </a:solidFill>
                </a:rPr>
                <a:t>0</a:t>
              </a:r>
            </a:p>
          </p:txBody>
        </p:sp>
        <p:sp>
          <p:nvSpPr>
            <p:cNvPr id="244813" name="Rectangle 77"/>
            <p:cNvSpPr>
              <a:spLocks noChangeArrowheads="1"/>
            </p:cNvSpPr>
            <p:nvPr/>
          </p:nvSpPr>
          <p:spPr bwMode="auto">
            <a:xfrm>
              <a:off x="3029" y="2475"/>
              <a:ext cx="185" cy="145"/>
            </a:xfrm>
            <a:prstGeom prst="rect">
              <a:avLst/>
            </a:prstGeom>
            <a:noFill/>
            <a:ln w="9525">
              <a:noFill/>
              <a:miter lim="800000"/>
              <a:headEnd/>
              <a:tailEnd/>
            </a:ln>
            <a:effectLst/>
          </p:spPr>
          <p:txBody>
            <a:bodyPr wrap="none" lIns="0" tIns="0" rIns="0" bIns="0">
              <a:spAutoFit/>
            </a:bodyPr>
            <a:lstStyle/>
            <a:p>
              <a:r>
                <a:rPr lang="en-US" sz="1800">
                  <a:solidFill>
                    <a:srgbClr val="000000"/>
                  </a:solidFill>
                </a:rPr>
                <a:t>50</a:t>
              </a:r>
            </a:p>
          </p:txBody>
        </p:sp>
        <p:sp>
          <p:nvSpPr>
            <p:cNvPr id="244814" name="Rectangle 78"/>
            <p:cNvSpPr>
              <a:spLocks noChangeArrowheads="1"/>
            </p:cNvSpPr>
            <p:nvPr/>
          </p:nvSpPr>
          <p:spPr bwMode="auto">
            <a:xfrm>
              <a:off x="2978" y="1824"/>
              <a:ext cx="278" cy="145"/>
            </a:xfrm>
            <a:prstGeom prst="rect">
              <a:avLst/>
            </a:prstGeom>
            <a:noFill/>
            <a:ln w="9525">
              <a:noFill/>
              <a:miter lim="800000"/>
              <a:headEnd/>
              <a:tailEnd/>
            </a:ln>
            <a:effectLst/>
          </p:spPr>
          <p:txBody>
            <a:bodyPr wrap="none" lIns="0" tIns="0" rIns="0" bIns="0">
              <a:spAutoFit/>
            </a:bodyPr>
            <a:lstStyle/>
            <a:p>
              <a:r>
                <a:rPr lang="en-US" sz="1800">
                  <a:solidFill>
                    <a:srgbClr val="000000"/>
                  </a:solidFill>
                </a:rPr>
                <a:t>100</a:t>
              </a:r>
            </a:p>
          </p:txBody>
        </p:sp>
        <p:sp>
          <p:nvSpPr>
            <p:cNvPr id="244815" name="Rectangle 79"/>
            <p:cNvSpPr>
              <a:spLocks noChangeArrowheads="1"/>
            </p:cNvSpPr>
            <p:nvPr/>
          </p:nvSpPr>
          <p:spPr bwMode="auto">
            <a:xfrm>
              <a:off x="3179" y="3265"/>
              <a:ext cx="93" cy="145"/>
            </a:xfrm>
            <a:prstGeom prst="rect">
              <a:avLst/>
            </a:prstGeom>
            <a:noFill/>
            <a:ln w="9525">
              <a:noFill/>
              <a:miter lim="800000"/>
              <a:headEnd/>
              <a:tailEnd/>
            </a:ln>
            <a:effectLst/>
          </p:spPr>
          <p:txBody>
            <a:bodyPr wrap="none" lIns="0" tIns="0" rIns="0" bIns="0">
              <a:spAutoFit/>
            </a:bodyPr>
            <a:lstStyle/>
            <a:p>
              <a:r>
                <a:rPr lang="en-US" sz="1800">
                  <a:solidFill>
                    <a:srgbClr val="000000"/>
                  </a:solidFill>
                </a:rPr>
                <a:t>0</a:t>
              </a:r>
            </a:p>
          </p:txBody>
        </p:sp>
        <p:sp>
          <p:nvSpPr>
            <p:cNvPr id="244816" name="Rectangle 80"/>
            <p:cNvSpPr>
              <a:spLocks noChangeArrowheads="1"/>
            </p:cNvSpPr>
            <p:nvPr/>
          </p:nvSpPr>
          <p:spPr bwMode="auto">
            <a:xfrm>
              <a:off x="4267" y="3265"/>
              <a:ext cx="185" cy="145"/>
            </a:xfrm>
            <a:prstGeom prst="rect">
              <a:avLst/>
            </a:prstGeom>
            <a:noFill/>
            <a:ln w="9525">
              <a:noFill/>
              <a:miter lim="800000"/>
              <a:headEnd/>
              <a:tailEnd/>
            </a:ln>
            <a:effectLst/>
          </p:spPr>
          <p:txBody>
            <a:bodyPr wrap="none" lIns="0" tIns="0" rIns="0" bIns="0">
              <a:spAutoFit/>
            </a:bodyPr>
            <a:lstStyle/>
            <a:p>
              <a:r>
                <a:rPr lang="en-US" sz="1800">
                  <a:solidFill>
                    <a:srgbClr val="000000"/>
                  </a:solidFill>
                </a:rPr>
                <a:t>50</a:t>
              </a:r>
            </a:p>
          </p:txBody>
        </p:sp>
        <p:sp>
          <p:nvSpPr>
            <p:cNvPr id="244817" name="Rectangle 81"/>
            <p:cNvSpPr>
              <a:spLocks noChangeArrowheads="1"/>
            </p:cNvSpPr>
            <p:nvPr/>
          </p:nvSpPr>
          <p:spPr bwMode="auto">
            <a:xfrm>
              <a:off x="5355" y="3265"/>
              <a:ext cx="277" cy="145"/>
            </a:xfrm>
            <a:prstGeom prst="rect">
              <a:avLst/>
            </a:prstGeom>
            <a:noFill/>
            <a:ln w="9525">
              <a:noFill/>
              <a:miter lim="800000"/>
              <a:headEnd/>
              <a:tailEnd/>
            </a:ln>
            <a:effectLst/>
          </p:spPr>
          <p:txBody>
            <a:bodyPr wrap="none" lIns="0" tIns="0" rIns="0" bIns="0">
              <a:spAutoFit/>
            </a:bodyPr>
            <a:lstStyle/>
            <a:p>
              <a:r>
                <a:rPr lang="en-US" sz="1800">
                  <a:solidFill>
                    <a:srgbClr val="000000"/>
                  </a:solidFill>
                </a:rPr>
                <a:t>100</a:t>
              </a:r>
            </a:p>
          </p:txBody>
        </p:sp>
        <p:sp>
          <p:nvSpPr>
            <p:cNvPr id="244822" name="Line 86"/>
            <p:cNvSpPr>
              <a:spLocks noChangeShapeType="1"/>
            </p:cNvSpPr>
            <p:nvPr/>
          </p:nvSpPr>
          <p:spPr bwMode="auto">
            <a:xfrm>
              <a:off x="1428" y="864"/>
              <a:ext cx="3024" cy="0"/>
            </a:xfrm>
            <a:prstGeom prst="line">
              <a:avLst/>
            </a:prstGeom>
            <a:noFill/>
            <a:ln w="38100">
              <a:solidFill>
                <a:srgbClr val="CC9900"/>
              </a:solidFill>
              <a:round/>
              <a:headEnd/>
              <a:tailEnd/>
            </a:ln>
            <a:effectLst/>
          </p:spPr>
          <p:txBody>
            <a:bodyPr/>
            <a:lstStyle/>
            <a:p>
              <a:endParaRPr lang="en-US"/>
            </a:p>
          </p:txBody>
        </p:sp>
      </p:grpSp>
      <p:pic>
        <p:nvPicPr>
          <p:cNvPr id="244826" name="Picture 90"/>
          <p:cNvPicPr>
            <a:picLocks noChangeAspect="1" noChangeArrowheads="1"/>
          </p:cNvPicPr>
          <p:nvPr/>
        </p:nvPicPr>
        <p:blipFill>
          <a:blip r:embed="rId3" cstate="print">
            <a:lum bright="24000"/>
          </a:blip>
          <a:srcRect/>
          <a:stretch>
            <a:fillRect/>
          </a:stretch>
        </p:blipFill>
        <p:spPr bwMode="auto">
          <a:xfrm>
            <a:off x="7315200" y="5511800"/>
            <a:ext cx="1828800" cy="1346200"/>
          </a:xfrm>
          <a:prstGeom prst="rect">
            <a:avLst/>
          </a:prstGeom>
          <a:noFill/>
          <a:ln w="12700">
            <a:noFill/>
            <a:miter lim="800000"/>
            <a:headEnd/>
            <a:tailEnd/>
          </a:ln>
          <a:effectLst/>
        </p:spPr>
      </p:pic>
      <p:sp>
        <p:nvSpPr>
          <p:cNvPr id="244777" name="Rectangle 41"/>
          <p:cNvSpPr>
            <a:spLocks noChangeArrowheads="1"/>
          </p:cNvSpPr>
          <p:nvPr/>
        </p:nvSpPr>
        <p:spPr bwMode="auto">
          <a:xfrm>
            <a:off x="2667000" y="5791200"/>
            <a:ext cx="1706563" cy="304800"/>
          </a:xfrm>
          <a:prstGeom prst="rect">
            <a:avLst/>
          </a:prstGeom>
          <a:noFill/>
          <a:ln w="9525">
            <a:noFill/>
            <a:miter lim="800000"/>
            <a:headEnd/>
            <a:tailEnd/>
          </a:ln>
          <a:effectLst/>
        </p:spPr>
        <p:txBody>
          <a:bodyPr wrap="none" lIns="0" tIns="0" rIns="0" bIns="0">
            <a:spAutoFit/>
          </a:bodyPr>
          <a:lstStyle/>
          <a:p>
            <a:r>
              <a:rPr lang="en-US" sz="2000">
                <a:solidFill>
                  <a:srgbClr val="000000"/>
                </a:solidFill>
              </a:rPr>
              <a:t>Structure index</a:t>
            </a:r>
          </a:p>
        </p:txBody>
      </p:sp>
      <p:sp>
        <p:nvSpPr>
          <p:cNvPr id="244778" name="Rectangle 42"/>
          <p:cNvSpPr>
            <a:spLocks noChangeArrowheads="1"/>
          </p:cNvSpPr>
          <p:nvPr/>
        </p:nvSpPr>
        <p:spPr bwMode="auto">
          <a:xfrm rot="16200000">
            <a:off x="619125" y="4029075"/>
            <a:ext cx="1962150" cy="304800"/>
          </a:xfrm>
          <a:prstGeom prst="rect">
            <a:avLst/>
          </a:prstGeom>
          <a:noFill/>
          <a:ln w="9525">
            <a:noFill/>
            <a:miter lim="800000"/>
            <a:headEnd/>
            <a:tailEnd/>
          </a:ln>
          <a:effectLst/>
        </p:spPr>
        <p:txBody>
          <a:bodyPr wrap="none" lIns="0" tIns="0" rIns="0" bIns="0">
            <a:spAutoFit/>
          </a:bodyPr>
          <a:lstStyle/>
          <a:p>
            <a:r>
              <a:rPr lang="en-US" sz="2000">
                <a:solidFill>
                  <a:srgbClr val="000000"/>
                </a:solidFill>
              </a:rPr>
              <a:t>Enrichment</a:t>
            </a:r>
            <a:r>
              <a:rPr lang="en-US" sz="2000" b="1">
                <a:solidFill>
                  <a:srgbClr val="000000"/>
                </a:solidFill>
              </a:rPr>
              <a:t> </a:t>
            </a:r>
            <a:r>
              <a:rPr lang="en-US" sz="2000">
                <a:solidFill>
                  <a:srgbClr val="000000"/>
                </a:solidFill>
              </a:rPr>
              <a:t>index</a:t>
            </a:r>
            <a:endParaRPr lang="en-US" sz="2000" b="1">
              <a:solidFill>
                <a:srgbClr val="000000"/>
              </a:solidFill>
            </a:endParaRPr>
          </a:p>
        </p:txBody>
      </p:sp>
      <p:sp>
        <p:nvSpPr>
          <p:cNvPr id="244779" name="Text Box 43"/>
          <p:cNvSpPr txBox="1">
            <a:spLocks noChangeArrowheads="1"/>
          </p:cNvSpPr>
          <p:nvPr/>
        </p:nvSpPr>
        <p:spPr bwMode="auto">
          <a:xfrm>
            <a:off x="1371600" y="1752600"/>
            <a:ext cx="4006850" cy="701675"/>
          </a:xfrm>
          <a:prstGeom prst="rect">
            <a:avLst/>
          </a:prstGeom>
          <a:noFill/>
          <a:ln w="9525">
            <a:noFill/>
            <a:miter lim="800000"/>
            <a:headEnd/>
            <a:tailEnd/>
          </a:ln>
          <a:effectLst/>
        </p:spPr>
        <p:txBody>
          <a:bodyPr wrap="none">
            <a:spAutoFit/>
          </a:bodyPr>
          <a:lstStyle/>
          <a:p>
            <a:pPr algn="ctr"/>
            <a:r>
              <a:rPr lang="en-US" sz="2000"/>
              <a:t>Sampled 2000</a:t>
            </a:r>
          </a:p>
          <a:p>
            <a:pPr algn="ctr"/>
            <a:r>
              <a:rPr lang="en-US" sz="2000"/>
              <a:t>Organically-managed for 12 years</a:t>
            </a:r>
          </a:p>
        </p:txBody>
      </p:sp>
      <p:sp>
        <p:nvSpPr>
          <p:cNvPr id="244818" name="Rectangle 82"/>
          <p:cNvSpPr>
            <a:spLocks noChangeArrowheads="1"/>
          </p:cNvSpPr>
          <p:nvPr/>
        </p:nvSpPr>
        <p:spPr bwMode="auto">
          <a:xfrm>
            <a:off x="6400800" y="5791200"/>
            <a:ext cx="1706563" cy="304800"/>
          </a:xfrm>
          <a:prstGeom prst="rect">
            <a:avLst/>
          </a:prstGeom>
          <a:noFill/>
          <a:ln w="9525">
            <a:noFill/>
            <a:miter lim="800000"/>
            <a:headEnd/>
            <a:tailEnd/>
          </a:ln>
          <a:effectLst/>
        </p:spPr>
        <p:txBody>
          <a:bodyPr wrap="none" lIns="0" tIns="0" rIns="0" bIns="0">
            <a:spAutoFit/>
          </a:bodyPr>
          <a:lstStyle/>
          <a:p>
            <a:r>
              <a:rPr lang="en-US" sz="2000">
                <a:solidFill>
                  <a:srgbClr val="000000"/>
                </a:solidFill>
              </a:rPr>
              <a:t>Structure index</a:t>
            </a:r>
          </a:p>
        </p:txBody>
      </p:sp>
      <p:sp>
        <p:nvSpPr>
          <p:cNvPr id="244820" name="Text Box 84"/>
          <p:cNvSpPr txBox="1">
            <a:spLocks noChangeArrowheads="1"/>
          </p:cNvSpPr>
          <p:nvPr/>
        </p:nvSpPr>
        <p:spPr bwMode="auto">
          <a:xfrm>
            <a:off x="6019800" y="1752600"/>
            <a:ext cx="2287588" cy="701675"/>
          </a:xfrm>
          <a:prstGeom prst="rect">
            <a:avLst/>
          </a:prstGeom>
          <a:noFill/>
          <a:ln w="9525">
            <a:noFill/>
            <a:miter lim="800000"/>
            <a:headEnd/>
            <a:tailEnd/>
          </a:ln>
          <a:effectLst/>
        </p:spPr>
        <p:txBody>
          <a:bodyPr wrap="none">
            <a:spAutoFit/>
          </a:bodyPr>
          <a:lstStyle/>
          <a:p>
            <a:pPr algn="ctr"/>
            <a:r>
              <a:rPr lang="en-US" sz="2000"/>
              <a:t>Sampled 2001</a:t>
            </a:r>
          </a:p>
          <a:p>
            <a:pPr algn="ctr"/>
            <a:r>
              <a:rPr lang="en-US" sz="2000"/>
              <a:t>After Deep Tillage </a:t>
            </a:r>
          </a:p>
        </p:txBody>
      </p:sp>
      <p:sp>
        <p:nvSpPr>
          <p:cNvPr id="244824" name="Text Box 88"/>
          <p:cNvSpPr txBox="1">
            <a:spLocks noChangeArrowheads="1"/>
          </p:cNvSpPr>
          <p:nvPr/>
        </p:nvSpPr>
        <p:spPr bwMode="auto">
          <a:xfrm>
            <a:off x="746125" y="217488"/>
            <a:ext cx="4518025" cy="519112"/>
          </a:xfrm>
          <a:prstGeom prst="rect">
            <a:avLst/>
          </a:prstGeom>
          <a:noFill/>
          <a:ln w="9525">
            <a:noFill/>
            <a:miter lim="800000"/>
            <a:headEnd/>
            <a:tailEnd/>
          </a:ln>
          <a:effectLst/>
        </p:spPr>
        <p:txBody>
          <a:bodyPr wrap="none">
            <a:spAutoFit/>
          </a:bodyPr>
          <a:lstStyle/>
          <a:p>
            <a:r>
              <a:rPr lang="en-US" sz="2800"/>
              <a:t>How Fragile is the System?</a:t>
            </a:r>
          </a:p>
        </p:txBody>
      </p:sp>
      <p:sp>
        <p:nvSpPr>
          <p:cNvPr id="244827" name="Text Box 91"/>
          <p:cNvSpPr txBox="1">
            <a:spLocks noChangeArrowheads="1"/>
          </p:cNvSpPr>
          <p:nvPr/>
        </p:nvSpPr>
        <p:spPr bwMode="auto">
          <a:xfrm>
            <a:off x="0" y="6511925"/>
            <a:ext cx="2408238" cy="346075"/>
          </a:xfrm>
          <a:prstGeom prst="rect">
            <a:avLst/>
          </a:prstGeom>
          <a:solidFill>
            <a:schemeClr val="bg1"/>
          </a:solidFill>
          <a:ln w="9525">
            <a:solidFill>
              <a:schemeClr val="tx1"/>
            </a:solidFill>
            <a:miter lim="800000"/>
            <a:headEnd/>
            <a:tailEnd/>
          </a:ln>
          <a:effectLst/>
        </p:spPr>
        <p:txBody>
          <a:bodyPr wrap="none">
            <a:spAutoFit/>
          </a:bodyPr>
          <a:lstStyle/>
          <a:p>
            <a:pPr algn="ctr"/>
            <a:r>
              <a:rPr lang="en-US" sz="1600"/>
              <a:t>Berkelmans et al. (2003)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Group.jpg"/>
          <p:cNvPicPr>
            <a:picLocks noChangeAspect="1"/>
          </p:cNvPicPr>
          <p:nvPr/>
        </p:nvPicPr>
        <p:blipFill>
          <a:blip r:embed="rId3" cstate="print">
            <a:lum bright="38000"/>
          </a:blip>
          <a:srcRect/>
          <a:stretch>
            <a:fillRect/>
          </a:stretch>
        </p:blipFill>
        <p:spPr bwMode="auto">
          <a:xfrm>
            <a:off x="0" y="0"/>
            <a:ext cx="9144000" cy="6858000"/>
          </a:xfrm>
          <a:prstGeom prst="rect">
            <a:avLst/>
          </a:prstGeom>
          <a:noFill/>
          <a:ln w="9525">
            <a:noFill/>
            <a:miter lim="800000"/>
            <a:headEnd/>
            <a:tailEnd/>
          </a:ln>
        </p:spPr>
      </p:pic>
      <p:sp>
        <p:nvSpPr>
          <p:cNvPr id="5" name="Rectangle 2"/>
          <p:cNvSpPr txBox="1">
            <a:spLocks noChangeArrowheads="1"/>
          </p:cNvSpPr>
          <p:nvPr/>
        </p:nvSpPr>
        <p:spPr>
          <a:xfrm>
            <a:off x="304800" y="274638"/>
            <a:ext cx="8534400" cy="1143000"/>
          </a:xfrm>
          <a:prstGeom prst="rect">
            <a:avLst/>
          </a:prstGeom>
          <a:solidFill>
            <a:srgbClr val="FFCC66"/>
          </a:solidFill>
        </p:spPr>
        <p:txBody>
          <a:bodyPr/>
          <a:lstStyle/>
          <a:p>
            <a:pPr algn="ctr">
              <a:defRPr/>
            </a:pPr>
            <a:r>
              <a:rPr lang="en-US" sz="3200" dirty="0">
                <a:ea typeface="+mj-ea"/>
                <a:cs typeface="Arial" pitchFamily="34" charset="0"/>
              </a:rPr>
              <a:t>Assessment of Ecosystem Services</a:t>
            </a:r>
          </a:p>
          <a:p>
            <a:pPr>
              <a:defRPr/>
            </a:pPr>
            <a:r>
              <a:rPr lang="en-US" sz="3200" dirty="0">
                <a:latin typeface="+mj-lt"/>
                <a:ea typeface="+mj-ea"/>
                <a:cs typeface="+mj-cs"/>
              </a:rPr>
              <a:t> </a:t>
            </a:r>
          </a:p>
        </p:txBody>
      </p:sp>
      <p:sp>
        <p:nvSpPr>
          <p:cNvPr id="6" name="Rectangle 3"/>
          <p:cNvSpPr txBox="1">
            <a:spLocks noChangeArrowheads="1"/>
          </p:cNvSpPr>
          <p:nvPr/>
        </p:nvSpPr>
        <p:spPr>
          <a:xfrm>
            <a:off x="304800" y="1219200"/>
            <a:ext cx="8534400" cy="5486400"/>
          </a:xfrm>
          <a:prstGeom prst="rect">
            <a:avLst/>
          </a:prstGeom>
          <a:solidFill>
            <a:srgbClr val="FFCC66"/>
          </a:solidFill>
        </p:spPr>
        <p:txBody>
          <a:bodyPr/>
          <a:lstStyle/>
          <a:p>
            <a:pPr marL="342900" indent="-342900">
              <a:lnSpc>
                <a:spcPct val="90000"/>
              </a:lnSpc>
              <a:spcBef>
                <a:spcPct val="20000"/>
              </a:spcBef>
              <a:defRPr/>
            </a:pPr>
            <a:r>
              <a:rPr lang="en-US" sz="2400" dirty="0" smtClean="0">
                <a:cs typeface="Arial" pitchFamily="34" charset="0"/>
              </a:rPr>
              <a:t>There are many useful indices……..</a:t>
            </a:r>
            <a:endParaRPr lang="en-US" sz="2400" dirty="0">
              <a:cs typeface="Arial" pitchFamily="34" charset="0"/>
            </a:endParaRPr>
          </a:p>
          <a:p>
            <a:pPr marL="342900" indent="-342900">
              <a:lnSpc>
                <a:spcPct val="90000"/>
              </a:lnSpc>
              <a:spcBef>
                <a:spcPct val="20000"/>
              </a:spcBef>
              <a:defRPr/>
            </a:pPr>
            <a:r>
              <a:rPr lang="en-US" sz="2400" dirty="0" smtClean="0">
                <a:cs typeface="Arial" pitchFamily="34" charset="0"/>
              </a:rPr>
              <a:t>they are </a:t>
            </a:r>
            <a:r>
              <a:rPr lang="en-US" sz="2400" dirty="0">
                <a:cs typeface="Arial" pitchFamily="34" charset="0"/>
              </a:rPr>
              <a:t>based on relative abundance of </a:t>
            </a:r>
            <a:r>
              <a:rPr lang="en-US" sz="2400" dirty="0" err="1">
                <a:cs typeface="Arial" pitchFamily="34" charset="0"/>
              </a:rPr>
              <a:t>taxa</a:t>
            </a:r>
            <a:r>
              <a:rPr lang="en-US" sz="2400" dirty="0">
                <a:cs typeface="Arial" pitchFamily="34" charset="0"/>
              </a:rPr>
              <a:t>:</a:t>
            </a:r>
          </a:p>
          <a:p>
            <a:pPr marL="342900" indent="-342900">
              <a:lnSpc>
                <a:spcPct val="90000"/>
              </a:lnSpc>
              <a:spcBef>
                <a:spcPct val="20000"/>
              </a:spcBef>
              <a:defRPr/>
            </a:pPr>
            <a:endParaRPr lang="en-US" sz="2400" dirty="0">
              <a:cs typeface="Arial" pitchFamily="34" charset="0"/>
            </a:endParaRPr>
          </a:p>
          <a:p>
            <a:pPr marL="342900" indent="-342900">
              <a:lnSpc>
                <a:spcPct val="90000"/>
              </a:lnSpc>
              <a:spcBef>
                <a:spcPct val="20000"/>
              </a:spcBef>
              <a:buFont typeface="Arial" charset="0"/>
              <a:buChar char="•"/>
              <a:defRPr/>
            </a:pPr>
            <a:r>
              <a:rPr lang="en-US" sz="2400" dirty="0">
                <a:cs typeface="Arial" pitchFamily="34" charset="0"/>
              </a:rPr>
              <a:t>Diversity indices </a:t>
            </a:r>
          </a:p>
          <a:p>
            <a:pPr marL="800100" lvl="1" indent="-342900">
              <a:lnSpc>
                <a:spcPct val="90000"/>
              </a:lnSpc>
              <a:spcBef>
                <a:spcPct val="20000"/>
              </a:spcBef>
              <a:defRPr/>
            </a:pPr>
            <a:r>
              <a:rPr lang="en-US" sz="2400" dirty="0">
                <a:cs typeface="Arial" pitchFamily="34" charset="0"/>
              </a:rPr>
              <a:t>		      - Hill, Shannon-Weaver, Simpson, etc.	</a:t>
            </a:r>
          </a:p>
          <a:p>
            <a:pPr marL="800100" lvl="1" indent="-342900">
              <a:lnSpc>
                <a:spcPct val="90000"/>
              </a:lnSpc>
              <a:spcBef>
                <a:spcPct val="20000"/>
              </a:spcBef>
              <a:defRPr/>
            </a:pPr>
            <a:endParaRPr lang="en-US" sz="2400" dirty="0">
              <a:cs typeface="Arial" pitchFamily="34" charset="0"/>
            </a:endParaRPr>
          </a:p>
          <a:p>
            <a:pPr marL="342900" indent="-342900">
              <a:lnSpc>
                <a:spcPct val="90000"/>
              </a:lnSpc>
              <a:spcBef>
                <a:spcPct val="20000"/>
              </a:spcBef>
              <a:buFont typeface="Arial" charset="0"/>
              <a:buChar char="•"/>
              <a:defRPr/>
            </a:pPr>
            <a:r>
              <a:rPr lang="en-US" sz="2400" dirty="0">
                <a:cs typeface="Arial" pitchFamily="34" charset="0"/>
              </a:rPr>
              <a:t>The Maturity Index family</a:t>
            </a:r>
          </a:p>
          <a:p>
            <a:pPr marL="1600200" lvl="3" indent="-228600">
              <a:lnSpc>
                <a:spcPct val="90000"/>
              </a:lnSpc>
              <a:spcBef>
                <a:spcPct val="20000"/>
              </a:spcBef>
              <a:buFont typeface="Arial" charset="0"/>
              <a:buChar char="–"/>
              <a:defRPr/>
            </a:pPr>
            <a:r>
              <a:rPr lang="en-US" sz="2400" dirty="0">
                <a:cs typeface="Arial" pitchFamily="34" charset="0"/>
              </a:rPr>
              <a:t>Colonizer-</a:t>
            </a:r>
            <a:r>
              <a:rPr lang="en-US" sz="2400" dirty="0" err="1">
                <a:cs typeface="Arial" pitchFamily="34" charset="0"/>
              </a:rPr>
              <a:t>persister</a:t>
            </a:r>
            <a:r>
              <a:rPr lang="en-US" sz="2400" dirty="0">
                <a:cs typeface="Arial" pitchFamily="34" charset="0"/>
              </a:rPr>
              <a:t> series &gt; </a:t>
            </a:r>
            <a:r>
              <a:rPr lang="en-US" sz="2400" dirty="0" smtClean="0">
                <a:cs typeface="Arial" pitchFamily="34" charset="0"/>
              </a:rPr>
              <a:t>MI    Bongers</a:t>
            </a:r>
            <a:r>
              <a:rPr lang="en-US" sz="2400" dirty="0">
                <a:cs typeface="Arial" pitchFamily="34" charset="0"/>
              </a:rPr>
              <a:t>, 1990 </a:t>
            </a:r>
          </a:p>
          <a:p>
            <a:pPr marL="342900" indent="-342900">
              <a:lnSpc>
                <a:spcPct val="90000"/>
              </a:lnSpc>
              <a:spcBef>
                <a:spcPct val="20000"/>
              </a:spcBef>
              <a:buFont typeface="Arial" charset="0"/>
              <a:buChar char="•"/>
              <a:defRPr/>
            </a:pPr>
            <a:endParaRPr lang="en-US" sz="2400" dirty="0">
              <a:cs typeface="Arial" pitchFamily="34" charset="0"/>
            </a:endParaRPr>
          </a:p>
          <a:p>
            <a:pPr marL="342900" indent="-342900">
              <a:lnSpc>
                <a:spcPct val="90000"/>
              </a:lnSpc>
              <a:spcBef>
                <a:spcPct val="20000"/>
              </a:spcBef>
              <a:buFont typeface="Arial" charset="0"/>
              <a:buChar char="•"/>
              <a:defRPr/>
            </a:pPr>
            <a:r>
              <a:rPr lang="en-US" sz="2400" dirty="0">
                <a:cs typeface="Arial" pitchFamily="34" charset="0"/>
              </a:rPr>
              <a:t>Functional indices</a:t>
            </a:r>
          </a:p>
          <a:p>
            <a:pPr marL="1600200" lvl="3" indent="-228600">
              <a:lnSpc>
                <a:spcPct val="90000"/>
              </a:lnSpc>
              <a:spcBef>
                <a:spcPct val="20000"/>
              </a:spcBef>
              <a:buFont typeface="Arial" charset="0"/>
              <a:buChar char="–"/>
              <a:defRPr/>
            </a:pPr>
            <a:r>
              <a:rPr lang="en-US" sz="2400" dirty="0">
                <a:cs typeface="Arial" pitchFamily="34" charset="0"/>
              </a:rPr>
              <a:t>Enrichment Index, Structure Index, etc.</a:t>
            </a:r>
          </a:p>
          <a:p>
            <a:pPr marL="2057400" lvl="4" indent="-228600">
              <a:lnSpc>
                <a:spcPct val="90000"/>
              </a:lnSpc>
              <a:spcBef>
                <a:spcPct val="20000"/>
              </a:spcBef>
              <a:defRPr/>
            </a:pPr>
            <a:r>
              <a:rPr lang="en-US" sz="2400" dirty="0">
                <a:cs typeface="Arial" pitchFamily="34" charset="0"/>
              </a:rPr>
              <a:t>					Ferris et al., </a:t>
            </a:r>
            <a:r>
              <a:rPr lang="en-US" sz="2400" dirty="0" smtClean="0">
                <a:cs typeface="Arial" pitchFamily="34" charset="0"/>
              </a:rPr>
              <a:t>2001</a:t>
            </a:r>
          </a:p>
          <a:p>
            <a:pPr marL="2057400" lvl="4" indent="-228600">
              <a:lnSpc>
                <a:spcPct val="90000"/>
              </a:lnSpc>
              <a:spcBef>
                <a:spcPct val="20000"/>
              </a:spcBef>
              <a:defRPr/>
            </a:pPr>
            <a:endParaRPr lang="en-US" sz="2400" dirty="0">
              <a:cs typeface="Arial" pitchFamily="34" charset="0"/>
            </a:endParaRPr>
          </a:p>
          <a:p>
            <a:pPr marL="2057400" lvl="4" indent="-228600">
              <a:lnSpc>
                <a:spcPct val="90000"/>
              </a:lnSpc>
              <a:spcBef>
                <a:spcPct val="20000"/>
              </a:spcBef>
              <a:defRPr/>
            </a:pPr>
            <a:endParaRPr lang="en-US" sz="2400" dirty="0">
              <a:cs typeface="Arial" pitchFamily="34" charset="0"/>
            </a:endParaRPr>
          </a:p>
          <a:p>
            <a:pPr marL="2057400" lvl="4" indent="-228600">
              <a:lnSpc>
                <a:spcPct val="90000"/>
              </a:lnSpc>
              <a:spcBef>
                <a:spcPct val="20000"/>
              </a:spcBef>
              <a:defRPr/>
            </a:pPr>
            <a:endParaRPr lang="en-US" sz="2400" dirty="0">
              <a:cs typeface="Arial" pitchFamily="34" charset="0"/>
            </a:endParaRPr>
          </a:p>
          <a:p>
            <a:pPr marL="342900" indent="-342900">
              <a:lnSpc>
                <a:spcPct val="90000"/>
              </a:lnSpc>
              <a:spcBef>
                <a:spcPct val="20000"/>
              </a:spcBef>
              <a:buFont typeface="Arial" charset="0"/>
              <a:buChar char="•"/>
              <a:defRPr/>
            </a:pPr>
            <a:endParaRPr lang="en-US" sz="2400" dirty="0">
              <a:cs typeface="Arial" pitchFamily="34" charset="0"/>
            </a:endParaRPr>
          </a:p>
          <a:p>
            <a:pPr marL="342900" indent="-342900">
              <a:lnSpc>
                <a:spcPct val="90000"/>
              </a:lnSpc>
              <a:spcBef>
                <a:spcPct val="20000"/>
              </a:spcBef>
              <a:buFont typeface="Arial" charset="0"/>
              <a:buChar char="•"/>
              <a:defRPr/>
            </a:pPr>
            <a:endParaRPr lang="en-US" sz="2400" dirty="0">
              <a:cs typeface="Arial" pitchFamily="34" charset="0"/>
            </a:endParaRPr>
          </a:p>
        </p:txBody>
      </p:sp>
    </p:spTree>
    <p:extLst>
      <p:ext uri="{BB962C8B-B14F-4D97-AF65-F5344CB8AC3E}">
        <p14:creationId xmlns:p14="http://schemas.microsoft.com/office/powerpoint/2010/main" val="2196522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685800"/>
          </a:xfrm>
        </p:spPr>
        <p:txBody>
          <a:bodyPr/>
          <a:lstStyle/>
          <a:p>
            <a:r>
              <a:rPr lang="en-US" sz="2400" dirty="0" smtClean="0">
                <a:latin typeface="Arial" pitchFamily="34" charset="0"/>
                <a:cs typeface="Arial" pitchFamily="34" charset="0"/>
              </a:rPr>
              <a:t>There are several diversity indices already in use</a:t>
            </a:r>
            <a:endParaRPr lang="en-US" sz="2400" dirty="0">
              <a:latin typeface="Arial" pitchFamily="34" charset="0"/>
              <a:cs typeface="Arial" pitchFamily="34" charset="0"/>
            </a:endParaRPr>
          </a:p>
        </p:txBody>
      </p:sp>
      <p:graphicFrame>
        <p:nvGraphicFramePr>
          <p:cNvPr id="70659" name="Group 3"/>
          <p:cNvGraphicFramePr>
            <a:graphicFrameLocks noGrp="1"/>
          </p:cNvGraphicFramePr>
          <p:nvPr>
            <p:ph type="tbl" idx="1"/>
            <p:extLst>
              <p:ext uri="{D42A27DB-BD31-4B8C-83A1-F6EECF244321}">
                <p14:modId xmlns:p14="http://schemas.microsoft.com/office/powerpoint/2010/main" val="322028916"/>
              </p:ext>
            </p:extLst>
          </p:nvPr>
        </p:nvGraphicFramePr>
        <p:xfrm>
          <a:off x="617537" y="848360"/>
          <a:ext cx="7772400" cy="6035040"/>
        </p:xfrm>
        <a:graphic>
          <a:graphicData uri="http://schemas.openxmlformats.org/drawingml/2006/table">
            <a:tbl>
              <a:tblPr/>
              <a:tblGrid>
                <a:gridCol w="3706813">
                  <a:extLst>
                    <a:ext uri="{9D8B030D-6E8A-4147-A177-3AD203B41FA5}">
                      <a16:colId xmlns:a16="http://schemas.microsoft.com/office/drawing/2014/main" val="20000"/>
                    </a:ext>
                  </a:extLst>
                </a:gridCol>
                <a:gridCol w="2033587">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A</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B</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92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Hoplolaimidae</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5</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30</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936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Pratylenchidae</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25</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92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Aphelenchidae</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10</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30</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1936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Cephalobidae</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30</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5</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192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Plectidae</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25</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10</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192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Rhabditidae</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30</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5</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1936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Dorylaimidae</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2</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192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Discolaimidae</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5</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2</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1936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Totals</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108</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108</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192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Hill N</a:t>
                      </a:r>
                      <a:r>
                        <a:rPr kumimoji="0" lang="en-US" sz="1600" b="1" i="0" u="none" strike="noStrike" cap="none" normalizeH="0" baseline="-30000" dirty="0" smtClean="0">
                          <a:ln>
                            <a:noFill/>
                          </a:ln>
                          <a:solidFill>
                            <a:schemeClr val="tx1"/>
                          </a:solidFill>
                          <a:effectLst/>
                          <a:latin typeface="Arial" pitchFamily="34" charset="0"/>
                          <a:cs typeface="Arial" pitchFamily="34" charset="0"/>
                        </a:rPr>
                        <a:t>0</a:t>
                      </a:r>
                      <a:endParaRPr kumimoji="0" lang="en-US" sz="1600" b="0"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8.00</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8.00</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2"/>
                  </a:ext>
                </a:extLst>
              </a:tr>
              <a:tr h="192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Simpson</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0.22</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0.22</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3"/>
                  </a:ext>
                </a:extLst>
              </a:tr>
              <a:tr h="1936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Shannon</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1.67</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1.67</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4"/>
                  </a:ext>
                </a:extLst>
              </a:tr>
              <a:tr h="192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Hill N</a:t>
                      </a:r>
                      <a:r>
                        <a:rPr kumimoji="0" lang="en-US" sz="1600" b="1" i="0" u="none" strike="noStrike" cap="none" normalizeH="0" baseline="-30000" smtClean="0">
                          <a:ln>
                            <a:noFill/>
                          </a:ln>
                          <a:solidFill>
                            <a:schemeClr val="tx1"/>
                          </a:solidFill>
                          <a:effectLst/>
                          <a:latin typeface="Arial" pitchFamily="34" charset="0"/>
                          <a:cs typeface="Arial" pitchFamily="34" charset="0"/>
                        </a:rPr>
                        <a:t>1</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5.32</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5.32</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5"/>
                  </a:ext>
                </a:extLst>
              </a:tr>
              <a:tr h="1936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Hill N</a:t>
                      </a:r>
                      <a:r>
                        <a:rPr kumimoji="0" lang="en-US" sz="1600" b="1" i="0" u="none" strike="noStrike" cap="none" normalizeH="0" baseline="-30000" smtClean="0">
                          <a:ln>
                            <a:noFill/>
                          </a:ln>
                          <a:solidFill>
                            <a:schemeClr val="tx1"/>
                          </a:solidFill>
                          <a:effectLst/>
                          <a:latin typeface="Arial" pitchFamily="34" charset="0"/>
                          <a:cs typeface="Arial" pitchFamily="34" charset="0"/>
                        </a:rPr>
                        <a:t>2</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4.52</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4.52</a:t>
                      </a:r>
                      <a:endParaRPr kumimoji="0" lang="en-US" sz="16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6"/>
                  </a:ext>
                </a:extLst>
              </a:tr>
              <a:tr h="192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pitchFamily="34" charset="0"/>
                          <a:cs typeface="Arial" pitchFamily="34" charset="0"/>
                        </a:rPr>
                        <a:t>Pielou</a:t>
                      </a:r>
                      <a:r>
                        <a:rPr kumimoji="0" lang="en-US" sz="1600" b="1" i="0" u="none" strike="noStrike" cap="none" normalizeH="0" baseline="0" dirty="0" smtClean="0">
                          <a:ln>
                            <a:noFill/>
                          </a:ln>
                          <a:solidFill>
                            <a:schemeClr val="tx1"/>
                          </a:solidFill>
                          <a:effectLst/>
                          <a:latin typeface="Arial" pitchFamily="34" charset="0"/>
                          <a:cs typeface="Arial" pitchFamily="34" charset="0"/>
                        </a:rPr>
                        <a:t> J'</a:t>
                      </a:r>
                      <a:endParaRPr kumimoji="0" lang="en-US" sz="1600" b="0"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0.80</a:t>
                      </a:r>
                      <a:endParaRPr kumimoji="0" lang="en-US" sz="1600" b="0"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0.80</a:t>
                      </a:r>
                      <a:endParaRPr kumimoji="0" lang="en-US" sz="1600" b="0"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7"/>
                  </a:ext>
                </a:extLst>
              </a:tr>
            </a:tbl>
          </a:graphicData>
        </a:graphic>
      </p:graphicFrame>
      <p:grpSp>
        <p:nvGrpSpPr>
          <p:cNvPr id="70718" name="Group 62"/>
          <p:cNvGrpSpPr>
            <a:grpSpLocks/>
          </p:cNvGrpSpPr>
          <p:nvPr/>
        </p:nvGrpSpPr>
        <p:grpSpPr bwMode="auto">
          <a:xfrm>
            <a:off x="0" y="990600"/>
            <a:ext cx="9144000" cy="3733800"/>
            <a:chOff x="0" y="576"/>
            <a:chExt cx="5760" cy="2352"/>
          </a:xfrm>
        </p:grpSpPr>
        <p:sp>
          <p:nvSpPr>
            <p:cNvPr id="70719" name="Rectangle 63"/>
            <p:cNvSpPr>
              <a:spLocks noChangeArrowheads="1"/>
            </p:cNvSpPr>
            <p:nvPr/>
          </p:nvSpPr>
          <p:spPr bwMode="auto">
            <a:xfrm>
              <a:off x="192" y="576"/>
              <a:ext cx="5136" cy="22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0720" name="Picture 64"/>
            <p:cNvPicPr>
              <a:picLocks noChangeAspect="1" noChangeArrowheads="1"/>
            </p:cNvPicPr>
            <p:nvPr/>
          </p:nvPicPr>
          <p:blipFill>
            <a:blip r:embed="rId2" cstate="print">
              <a:extLst>
                <a:ext uri="{28A0092B-C50C-407E-A947-70E740481C1C}">
                  <a14:useLocalDpi xmlns:a14="http://schemas.microsoft.com/office/drawing/2010/main" val="0"/>
                </a:ext>
              </a:extLst>
            </a:blip>
            <a:srcRect l="9892" t="13043" r="4379"/>
            <a:stretch>
              <a:fillRect/>
            </a:stretch>
          </p:blipFill>
          <p:spPr bwMode="auto">
            <a:xfrm>
              <a:off x="0" y="768"/>
              <a:ext cx="5760" cy="2160"/>
            </a:xfrm>
            <a:prstGeom prst="rect">
              <a:avLst/>
            </a:prstGeom>
            <a:noFill/>
            <a:extLst>
              <a:ext uri="{909E8E84-426E-40DD-AFC4-6F175D3DCCD1}">
                <a14:hiddenFill xmlns:a14="http://schemas.microsoft.com/office/drawing/2010/main">
                  <a:solidFill>
                    <a:srgbClr val="FFFFFF"/>
                  </a:solidFill>
                </a14:hiddenFill>
              </a:ext>
            </a:extLst>
          </p:spPr>
        </p:pic>
      </p:grpSp>
      <p:sp>
        <p:nvSpPr>
          <p:cNvPr id="70721" name="Text Box 65"/>
          <p:cNvSpPr txBox="1">
            <a:spLocks noChangeArrowheads="1"/>
          </p:cNvSpPr>
          <p:nvPr/>
        </p:nvSpPr>
        <p:spPr bwMode="auto">
          <a:xfrm>
            <a:off x="457200" y="5867400"/>
            <a:ext cx="8093075" cy="1016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000"/>
              <a:t>The indices are more usefully applied to functional guilds as indicators of functional redundancy and functional complementarity.</a:t>
            </a:r>
          </a:p>
          <a:p>
            <a:pPr algn="ctr" eaLnBrk="0" hangingPunct="0"/>
            <a:r>
              <a:rPr lang="en-US" sz="2000"/>
              <a:t>Horizontal vs. Vertical application</a:t>
            </a:r>
          </a:p>
        </p:txBody>
      </p:sp>
      <p:sp>
        <p:nvSpPr>
          <p:cNvPr id="70722" name="Rectangle 66"/>
          <p:cNvSpPr>
            <a:spLocks noChangeArrowheads="1"/>
          </p:cNvSpPr>
          <p:nvPr/>
        </p:nvSpPr>
        <p:spPr bwMode="auto">
          <a:xfrm>
            <a:off x="685800" y="215900"/>
            <a:ext cx="77724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400" dirty="0">
                <a:solidFill>
                  <a:schemeClr val="tx2"/>
                </a:solidFill>
              </a:rPr>
              <a:t>Functional Diversity</a:t>
            </a:r>
          </a:p>
        </p:txBody>
      </p:sp>
    </p:spTree>
    <p:extLst>
      <p:ext uri="{BB962C8B-B14F-4D97-AF65-F5344CB8AC3E}">
        <p14:creationId xmlns:p14="http://schemas.microsoft.com/office/powerpoint/2010/main" val="4237706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7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72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0721"/>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3000"/>
                                        <p:tgtEl>
                                          <p:spTgt spid="70659"/>
                                        </p:tgtEl>
                                      </p:cBhvr>
                                    </p:animEffect>
                                    <p:set>
                                      <p:cBhvr>
                                        <p:cTn id="15" dur="1" fill="hold">
                                          <p:stCondLst>
                                            <p:cond delay="2999"/>
                                          </p:stCondLst>
                                        </p:cTn>
                                        <p:tgtEl>
                                          <p:spTgt spid="706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1" grpId="0" animBg="1"/>
      <p:bldP spid="707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517525" y="11318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sz="2800"/>
          </a:p>
        </p:txBody>
      </p:sp>
      <p:graphicFrame>
        <p:nvGraphicFramePr>
          <p:cNvPr id="71683" name="Object 3"/>
          <p:cNvGraphicFramePr>
            <a:graphicFrameLocks noChangeAspect="1"/>
          </p:cNvGraphicFramePr>
          <p:nvPr/>
        </p:nvGraphicFramePr>
        <p:xfrm>
          <a:off x="914400" y="1423987"/>
          <a:ext cx="4025900" cy="3016250"/>
        </p:xfrm>
        <a:graphic>
          <a:graphicData uri="http://schemas.openxmlformats.org/presentationml/2006/ole">
            <mc:AlternateContent xmlns:mc="http://schemas.openxmlformats.org/markup-compatibility/2006">
              <mc:Choice xmlns:v="urn:schemas-microsoft-com:vml" Requires="v">
                <p:oleObj spid="_x0000_s493586" name="Worksheet" r:id="rId3" imgW="2343036" imgH="1790624" progId="Excel.Sheet.8">
                  <p:embed/>
                </p:oleObj>
              </mc:Choice>
              <mc:Fallback>
                <p:oleObj name="Worksheet" r:id="rId3" imgW="2343036" imgH="1790624" progId="Excel.Sheet.8">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423987"/>
                        <a:ext cx="40259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4" name="Object 4"/>
          <p:cNvGraphicFramePr>
            <a:graphicFrameLocks noChangeAspect="1"/>
          </p:cNvGraphicFramePr>
          <p:nvPr/>
        </p:nvGraphicFramePr>
        <p:xfrm>
          <a:off x="914400" y="4548187"/>
          <a:ext cx="4030663" cy="1395413"/>
        </p:xfrm>
        <a:graphic>
          <a:graphicData uri="http://schemas.openxmlformats.org/presentationml/2006/ole">
            <mc:AlternateContent xmlns:mc="http://schemas.openxmlformats.org/markup-compatibility/2006">
              <mc:Choice xmlns:v="urn:schemas-microsoft-com:vml" Requires="v">
                <p:oleObj spid="_x0000_s493587" name="Worksheet" r:id="rId5" imgW="2343302" imgH="819302" progId="Excel.Sheet.8">
                  <p:embed/>
                </p:oleObj>
              </mc:Choice>
              <mc:Fallback>
                <p:oleObj name="Worksheet" r:id="rId5" imgW="2343302" imgH="819302" progId="Excel.Sheet.8">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548187"/>
                        <a:ext cx="403066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5" name="Object 5"/>
          <p:cNvGraphicFramePr>
            <a:graphicFrameLocks noChangeAspect="1"/>
          </p:cNvGraphicFramePr>
          <p:nvPr/>
        </p:nvGraphicFramePr>
        <p:xfrm>
          <a:off x="5035550" y="4352925"/>
          <a:ext cx="3303588" cy="1857375"/>
        </p:xfrm>
        <a:graphic>
          <a:graphicData uri="http://schemas.openxmlformats.org/presentationml/2006/ole">
            <mc:AlternateContent xmlns:mc="http://schemas.openxmlformats.org/markup-compatibility/2006">
              <mc:Choice xmlns:v="urn:schemas-microsoft-com:vml" Requires="v">
                <p:oleObj spid="_x0000_s493588" name="Worksheet" r:id="rId7" imgW="1838249" imgH="1038149" progId="Excel.Sheet.8">
                  <p:embed/>
                </p:oleObj>
              </mc:Choice>
              <mc:Fallback>
                <p:oleObj name="Worksheet" r:id="rId7" imgW="1838249" imgH="1038149" progId="Excel.Sheet.8">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5550" y="4352925"/>
                        <a:ext cx="3303588"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6" name="Text Box 6"/>
          <p:cNvSpPr txBox="1">
            <a:spLocks noChangeArrowheads="1"/>
          </p:cNvSpPr>
          <p:nvPr/>
        </p:nvSpPr>
        <p:spPr bwMode="auto">
          <a:xfrm>
            <a:off x="5391150" y="1636713"/>
            <a:ext cx="207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t>Nematodes alone</a:t>
            </a:r>
          </a:p>
        </p:txBody>
      </p:sp>
      <p:sp>
        <p:nvSpPr>
          <p:cNvPr id="71687" name="Text Box 7"/>
          <p:cNvSpPr txBox="1">
            <a:spLocks noChangeArrowheads="1"/>
          </p:cNvSpPr>
          <p:nvPr/>
        </p:nvSpPr>
        <p:spPr bwMode="auto">
          <a:xfrm>
            <a:off x="5410200" y="3900488"/>
            <a:ext cx="235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t>Full functional guild</a:t>
            </a:r>
          </a:p>
        </p:txBody>
      </p:sp>
      <p:sp>
        <p:nvSpPr>
          <p:cNvPr id="71688" name="Text Box 8"/>
          <p:cNvSpPr txBox="1">
            <a:spLocks noChangeArrowheads="1"/>
          </p:cNvSpPr>
          <p:nvPr/>
        </p:nvSpPr>
        <p:spPr bwMode="auto">
          <a:xfrm>
            <a:off x="549275" y="990600"/>
            <a:ext cx="348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dirty="0"/>
              <a:t>Predators of Nematodes</a:t>
            </a:r>
          </a:p>
        </p:txBody>
      </p:sp>
      <p:graphicFrame>
        <p:nvGraphicFramePr>
          <p:cNvPr id="71689" name="Object 9"/>
          <p:cNvGraphicFramePr>
            <a:graphicFrameLocks noChangeAspect="1"/>
          </p:cNvGraphicFramePr>
          <p:nvPr/>
        </p:nvGraphicFramePr>
        <p:xfrm>
          <a:off x="5029200" y="2057400"/>
          <a:ext cx="3276600" cy="1773238"/>
        </p:xfrm>
        <a:graphic>
          <a:graphicData uri="http://schemas.openxmlformats.org/presentationml/2006/ole">
            <mc:AlternateContent xmlns:mc="http://schemas.openxmlformats.org/markup-compatibility/2006">
              <mc:Choice xmlns:v="urn:schemas-microsoft-com:vml" Requires="v">
                <p:oleObj spid="_x0000_s493589" name="Worksheet" r:id="rId9" imgW="1838249" imgH="1038149" progId="Excel.Sheet.8">
                  <p:embed/>
                </p:oleObj>
              </mc:Choice>
              <mc:Fallback>
                <p:oleObj name="Worksheet" r:id="rId9" imgW="1838249" imgH="1038149" progId="Excel.Sheet.8">
                  <p:embed/>
                  <p:pic>
                    <p:nvPicPr>
                      <p:cNvPr id="0"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2057400"/>
                        <a:ext cx="3276600" cy="17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66"/>
          <p:cNvSpPr>
            <a:spLocks noChangeArrowheads="1"/>
          </p:cNvSpPr>
          <p:nvPr/>
        </p:nvSpPr>
        <p:spPr bwMode="auto">
          <a:xfrm>
            <a:off x="457200" y="152400"/>
            <a:ext cx="8305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400" dirty="0">
                <a:solidFill>
                  <a:schemeClr val="tx2"/>
                </a:solidFill>
              </a:rPr>
              <a:t>Functional </a:t>
            </a:r>
            <a:r>
              <a:rPr lang="en-US" sz="2400" dirty="0" smtClean="0">
                <a:solidFill>
                  <a:schemeClr val="tx2"/>
                </a:solidFill>
              </a:rPr>
              <a:t>Redundancy and </a:t>
            </a:r>
            <a:r>
              <a:rPr lang="en-US" sz="2400" dirty="0" err="1" smtClean="0">
                <a:solidFill>
                  <a:schemeClr val="tx2"/>
                </a:solidFill>
              </a:rPr>
              <a:t>Complementarity</a:t>
            </a:r>
            <a:endParaRPr lang="en-US" sz="2400" dirty="0">
              <a:solidFill>
                <a:schemeClr val="tx2"/>
              </a:solidFill>
            </a:endParaRPr>
          </a:p>
        </p:txBody>
      </p:sp>
    </p:spTree>
    <p:extLst>
      <p:ext uri="{BB962C8B-B14F-4D97-AF65-F5344CB8AC3E}">
        <p14:creationId xmlns:p14="http://schemas.microsoft.com/office/powerpoint/2010/main" val="3704581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6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21995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625" y="3581400"/>
            <a:ext cx="52863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6" name="Text Box 4"/>
          <p:cNvSpPr txBox="1">
            <a:spLocks noChangeArrowheads="1"/>
          </p:cNvSpPr>
          <p:nvPr/>
        </p:nvSpPr>
        <p:spPr bwMode="auto">
          <a:xfrm>
            <a:off x="288925" y="5449888"/>
            <a:ext cx="51155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dirty="0"/>
              <a:t>consider </a:t>
            </a:r>
            <a:r>
              <a:rPr lang="en-US" sz="2400" dirty="0" smtClean="0"/>
              <a:t>biomass</a:t>
            </a:r>
          </a:p>
          <a:p>
            <a:pPr eaLnBrk="0" hangingPunct="0"/>
            <a:r>
              <a:rPr lang="en-US" sz="2400" dirty="0" smtClean="0"/>
              <a:t>magnitude of each function/service?</a:t>
            </a:r>
            <a:endParaRPr lang="en-US" sz="2400" dirty="0"/>
          </a:p>
        </p:txBody>
      </p:sp>
    </p:spTree>
    <p:extLst>
      <p:ext uri="{BB962C8B-B14F-4D97-AF65-F5344CB8AC3E}">
        <p14:creationId xmlns:p14="http://schemas.microsoft.com/office/powerpoint/2010/main" val="2580389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descr="adultrhabstoma40X"/>
          <p:cNvPicPr>
            <a:picLocks noChangeAspect="1" noChangeArrowheads="1"/>
          </p:cNvPicPr>
          <p:nvPr/>
        </p:nvPicPr>
        <p:blipFill>
          <a:blip r:embed="rId2" cstate="print"/>
          <a:srcRect/>
          <a:stretch>
            <a:fillRect/>
          </a:stretch>
        </p:blipFill>
        <p:spPr bwMode="auto">
          <a:xfrm>
            <a:off x="609600" y="3432175"/>
            <a:ext cx="2568575" cy="3425825"/>
          </a:xfrm>
          <a:prstGeom prst="rect">
            <a:avLst/>
          </a:prstGeom>
          <a:noFill/>
          <a:ln w="12700">
            <a:solidFill>
              <a:schemeClr val="hlink"/>
            </a:solidFill>
            <a:miter lim="800000"/>
            <a:headEnd/>
            <a:tailEnd/>
          </a:ln>
        </p:spPr>
      </p:pic>
      <p:pic>
        <p:nvPicPr>
          <p:cNvPr id="30723" name="Picture 9" descr="large_todes_LR"/>
          <p:cNvPicPr>
            <a:picLocks noChangeAspect="1" noChangeArrowheads="1"/>
          </p:cNvPicPr>
          <p:nvPr/>
        </p:nvPicPr>
        <p:blipFill>
          <a:blip r:embed="rId3" cstate="print"/>
          <a:srcRect/>
          <a:stretch>
            <a:fillRect/>
          </a:stretch>
        </p:blipFill>
        <p:spPr bwMode="auto">
          <a:xfrm>
            <a:off x="3886200" y="0"/>
            <a:ext cx="5173663" cy="3427413"/>
          </a:xfrm>
          <a:prstGeom prst="rect">
            <a:avLst/>
          </a:prstGeom>
          <a:noFill/>
          <a:ln w="12700">
            <a:solidFill>
              <a:schemeClr val="hlink"/>
            </a:solidFill>
            <a:miter lim="800000"/>
            <a:headEnd/>
            <a:tailEnd/>
          </a:ln>
        </p:spPr>
      </p:pic>
      <p:pic>
        <p:nvPicPr>
          <p:cNvPr id="30724" name="Picture 11" descr="nematodes"/>
          <p:cNvPicPr>
            <a:picLocks noChangeAspect="1" noChangeArrowheads="1"/>
          </p:cNvPicPr>
          <p:nvPr/>
        </p:nvPicPr>
        <p:blipFill>
          <a:blip r:embed="rId4" cstate="print"/>
          <a:srcRect/>
          <a:stretch>
            <a:fillRect/>
          </a:stretch>
        </p:blipFill>
        <p:spPr bwMode="auto">
          <a:xfrm>
            <a:off x="3810000" y="3432175"/>
            <a:ext cx="5200650" cy="3425825"/>
          </a:xfrm>
          <a:prstGeom prst="rect">
            <a:avLst/>
          </a:prstGeom>
          <a:noFill/>
          <a:ln w="12700">
            <a:solidFill>
              <a:schemeClr val="hlink"/>
            </a:solidFill>
            <a:miter lim="800000"/>
            <a:headEnd/>
            <a:tailEnd/>
          </a:ln>
        </p:spPr>
      </p:pic>
      <p:pic>
        <p:nvPicPr>
          <p:cNvPr id="30725" name="Picture 13" descr="nematodes"/>
          <p:cNvPicPr>
            <a:picLocks noChangeAspect="1" noChangeArrowheads="1"/>
          </p:cNvPicPr>
          <p:nvPr/>
        </p:nvPicPr>
        <p:blipFill>
          <a:blip r:embed="rId5" cstate="print">
            <a:lum bright="16000"/>
          </a:blip>
          <a:srcRect/>
          <a:stretch>
            <a:fillRect/>
          </a:stretch>
        </p:blipFill>
        <p:spPr bwMode="auto">
          <a:xfrm>
            <a:off x="88900" y="0"/>
            <a:ext cx="3721100" cy="3430588"/>
          </a:xfrm>
          <a:prstGeom prst="rect">
            <a:avLst/>
          </a:prstGeom>
          <a:noFill/>
          <a:ln w="12700">
            <a:solidFill>
              <a:schemeClr val="hlink"/>
            </a:solidFill>
            <a:miter lim="800000"/>
            <a:headEnd/>
            <a:tailEnd/>
          </a:ln>
        </p:spPr>
      </p:pic>
      <p:sp>
        <p:nvSpPr>
          <p:cNvPr id="81934" name="Text Box 14"/>
          <p:cNvSpPr txBox="1">
            <a:spLocks noChangeArrowheads="1"/>
          </p:cNvSpPr>
          <p:nvPr/>
        </p:nvSpPr>
        <p:spPr bwMode="auto">
          <a:xfrm>
            <a:off x="1828800" y="2971800"/>
            <a:ext cx="5694363" cy="1019175"/>
          </a:xfrm>
          <a:prstGeom prst="rect">
            <a:avLst/>
          </a:prstGeom>
          <a:solidFill>
            <a:srgbClr val="FFFF99"/>
          </a:solidFill>
          <a:ln w="12700">
            <a:solidFill>
              <a:schemeClr val="hlink"/>
            </a:solidFill>
            <a:miter lim="800000"/>
            <a:headEnd/>
            <a:tailEnd/>
          </a:ln>
        </p:spPr>
        <p:txBody>
          <a:bodyPr wrap="none">
            <a:spAutoFit/>
          </a:bodyPr>
          <a:lstStyle/>
          <a:p>
            <a:r>
              <a:rPr lang="en-US" sz="2000" dirty="0"/>
              <a:t>What is the magnitude of the function or service?</a:t>
            </a:r>
          </a:p>
          <a:p>
            <a:r>
              <a:rPr lang="en-US" sz="2000" dirty="0"/>
              <a:t>How much carbon is being processed?</a:t>
            </a:r>
          </a:p>
          <a:p>
            <a:r>
              <a:rPr lang="en-US" sz="2000" dirty="0"/>
              <a:t>How much energy is being used?</a:t>
            </a:r>
          </a:p>
        </p:txBody>
      </p:sp>
      <p:sp>
        <p:nvSpPr>
          <p:cNvPr id="7" name="TextBox 6"/>
          <p:cNvSpPr txBox="1">
            <a:spLocks noChangeArrowheads="1"/>
          </p:cNvSpPr>
          <p:nvPr/>
        </p:nvSpPr>
        <p:spPr bwMode="auto">
          <a:xfrm>
            <a:off x="352425" y="5445125"/>
            <a:ext cx="8639175" cy="1108075"/>
          </a:xfrm>
          <a:prstGeom prst="rect">
            <a:avLst/>
          </a:prstGeom>
          <a:solidFill>
            <a:srgbClr val="FFFF99"/>
          </a:solidFill>
          <a:ln w="9525">
            <a:solidFill>
              <a:schemeClr val="hlink"/>
            </a:solidFill>
            <a:miter lim="800000"/>
            <a:headEnd/>
            <a:tailEnd/>
          </a:ln>
        </p:spPr>
        <p:txBody>
          <a:bodyPr wrap="none">
            <a:spAutoFit/>
          </a:bodyPr>
          <a:lstStyle/>
          <a:p>
            <a:pPr eaLnBrk="0" hangingPunct="0"/>
            <a:r>
              <a:rPr lang="en-US" sz="2200" b="1" dirty="0">
                <a:solidFill>
                  <a:srgbClr val="FF0000"/>
                </a:solidFill>
              </a:rPr>
              <a:t>The indices are useful, but…..…</a:t>
            </a:r>
          </a:p>
          <a:p>
            <a:pPr eaLnBrk="0" hangingPunct="0"/>
            <a:r>
              <a:rPr lang="en-US" sz="2200" b="1" dirty="0">
                <a:solidFill>
                  <a:srgbClr val="FF0000"/>
                </a:solidFill>
              </a:rPr>
              <a:t>They do not indicate biomass, metabolic activity or magnitude </a:t>
            </a:r>
          </a:p>
          <a:p>
            <a:pPr eaLnBrk="0" hangingPunct="0"/>
            <a:r>
              <a:rPr lang="en-US" sz="2200" b="1" dirty="0">
                <a:solidFill>
                  <a:srgbClr val="FF0000"/>
                </a:solidFill>
              </a:rPr>
              <a:t>of functions/services – so, we develop the </a:t>
            </a:r>
            <a:r>
              <a:rPr lang="en-US" sz="2200" b="1" u="sng" dirty="0">
                <a:solidFill>
                  <a:srgbClr val="FF0000"/>
                </a:solidFill>
              </a:rPr>
              <a:t>Metabolic Footprint</a:t>
            </a:r>
          </a:p>
        </p:txBody>
      </p:sp>
    </p:spTree>
    <p:extLst>
      <p:ext uri="{BB962C8B-B14F-4D97-AF65-F5344CB8AC3E}">
        <p14:creationId xmlns:p14="http://schemas.microsoft.com/office/powerpoint/2010/main" val="66872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81934"/>
                                        </p:tgtEl>
                                        <p:attrNameLst>
                                          <p:attrName>style.visibility</p:attrName>
                                        </p:attrNameLst>
                                      </p:cBhvr>
                                      <p:to>
                                        <p:strVal val="visible"/>
                                      </p:to>
                                    </p:set>
                                    <p:animEffect transition="in" filter="fade">
                                      <p:cBhvr>
                                        <p:cTn id="7" dur="1000"/>
                                        <p:tgtEl>
                                          <p:spTgt spid="81934"/>
                                        </p:tgtEl>
                                      </p:cBhvr>
                                    </p:animEffect>
                                  </p:childTnLst>
                                </p:cTn>
                              </p:par>
                            </p:childTnLst>
                          </p:cTn>
                        </p:par>
                        <p:par>
                          <p:cTn id="8" fill="hold">
                            <p:stCondLst>
                              <p:cond delay="2500"/>
                            </p:stCondLst>
                            <p:childTnLst>
                              <p:par>
                                <p:cTn id="9" presetID="1" presetClass="entr" presetSubtype="0" fill="hold" grpId="0" nodeType="afterEffect">
                                  <p:stCondLst>
                                    <p:cond delay="150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4"/>
          <p:cNvSpPr>
            <a:spLocks noChangeArrowheads="1"/>
          </p:cNvSpPr>
          <p:nvPr/>
        </p:nvSpPr>
        <p:spPr bwMode="auto">
          <a:xfrm rot="5400000">
            <a:off x="2857500" y="571500"/>
            <a:ext cx="609600" cy="2819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516 w 21600"/>
              <a:gd name="T13" fmla="*/ 3516 h 21600"/>
              <a:gd name="T14" fmla="*/ 18084 w 21600"/>
              <a:gd name="T15" fmla="*/ 18084 h 21600"/>
            </a:gdLst>
            <a:ahLst/>
            <a:cxnLst>
              <a:cxn ang="T8">
                <a:pos x="T0" y="T1"/>
              </a:cxn>
              <a:cxn ang="T9">
                <a:pos x="T2" y="T3"/>
              </a:cxn>
              <a:cxn ang="T10">
                <a:pos x="T4" y="T5"/>
              </a:cxn>
              <a:cxn ang="T11">
                <a:pos x="T6" y="T7"/>
              </a:cxn>
            </a:cxnLst>
            <a:rect l="T12" t="T13" r="T14" b="T15"/>
            <a:pathLst>
              <a:path w="21600" h="21600">
                <a:moveTo>
                  <a:pt x="0" y="0"/>
                </a:moveTo>
                <a:lnTo>
                  <a:pt x="3431" y="21600"/>
                </a:lnTo>
                <a:lnTo>
                  <a:pt x="18169"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8435" name="AutoShape 5"/>
          <p:cNvSpPr>
            <a:spLocks noChangeArrowheads="1"/>
          </p:cNvSpPr>
          <p:nvPr/>
        </p:nvSpPr>
        <p:spPr bwMode="auto">
          <a:xfrm rot="16200000" flipH="1">
            <a:off x="5753100" y="571500"/>
            <a:ext cx="609600" cy="2819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516 w 21600"/>
              <a:gd name="T13" fmla="*/ 3516 h 21600"/>
              <a:gd name="T14" fmla="*/ 18084 w 21600"/>
              <a:gd name="T15" fmla="*/ 18084 h 21600"/>
            </a:gdLst>
            <a:ahLst/>
            <a:cxnLst>
              <a:cxn ang="T8">
                <a:pos x="T0" y="T1"/>
              </a:cxn>
              <a:cxn ang="T9">
                <a:pos x="T2" y="T3"/>
              </a:cxn>
              <a:cxn ang="T10">
                <a:pos x="T4" y="T5"/>
              </a:cxn>
              <a:cxn ang="T11">
                <a:pos x="T6" y="T7"/>
              </a:cxn>
            </a:cxnLst>
            <a:rect l="T12" t="T13" r="T14" b="T15"/>
            <a:pathLst>
              <a:path w="21600" h="21600">
                <a:moveTo>
                  <a:pt x="0" y="0"/>
                </a:moveTo>
                <a:lnTo>
                  <a:pt x="3431" y="21600"/>
                </a:lnTo>
                <a:lnTo>
                  <a:pt x="18169"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8436" name="AutoShape 6"/>
          <p:cNvSpPr>
            <a:spLocks noChangeArrowheads="1"/>
          </p:cNvSpPr>
          <p:nvPr/>
        </p:nvSpPr>
        <p:spPr bwMode="auto">
          <a:xfrm rot="5400000">
            <a:off x="8001000" y="1333500"/>
            <a:ext cx="381000" cy="1295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8437" name="AutoShape 8"/>
          <p:cNvSpPr>
            <a:spLocks noChangeArrowheads="1"/>
          </p:cNvSpPr>
          <p:nvPr/>
        </p:nvSpPr>
        <p:spPr bwMode="auto">
          <a:xfrm rot="5400000">
            <a:off x="762000" y="1257300"/>
            <a:ext cx="381000" cy="1447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516 w 21600"/>
              <a:gd name="T13" fmla="*/ 3516 h 21600"/>
              <a:gd name="T14" fmla="*/ 18084 w 21600"/>
              <a:gd name="T15" fmla="*/ 18084 h 21600"/>
            </a:gdLst>
            <a:ahLst/>
            <a:cxnLst>
              <a:cxn ang="T8">
                <a:pos x="T0" y="T1"/>
              </a:cxn>
              <a:cxn ang="T9">
                <a:pos x="T2" y="T3"/>
              </a:cxn>
              <a:cxn ang="T10">
                <a:pos x="T4" y="T5"/>
              </a:cxn>
              <a:cxn ang="T11">
                <a:pos x="T6" y="T7"/>
              </a:cxn>
            </a:cxnLst>
            <a:rect l="T12" t="T13" r="T14" b="T15"/>
            <a:pathLst>
              <a:path w="21600" h="21600">
                <a:moveTo>
                  <a:pt x="0" y="0"/>
                </a:moveTo>
                <a:lnTo>
                  <a:pt x="3431" y="21600"/>
                </a:lnTo>
                <a:lnTo>
                  <a:pt x="18169"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8438" name="Line 9"/>
          <p:cNvSpPr>
            <a:spLocks noChangeShapeType="1"/>
          </p:cNvSpPr>
          <p:nvPr/>
        </p:nvSpPr>
        <p:spPr bwMode="auto">
          <a:xfrm>
            <a:off x="152400" y="1981200"/>
            <a:ext cx="8763000" cy="0"/>
          </a:xfrm>
          <a:prstGeom prst="line">
            <a:avLst/>
          </a:prstGeom>
          <a:noFill/>
          <a:ln w="9525">
            <a:solidFill>
              <a:schemeClr val="tx1"/>
            </a:solidFill>
            <a:prstDash val="dash"/>
            <a:round/>
            <a:headEnd/>
            <a:tailEnd/>
          </a:ln>
        </p:spPr>
        <p:txBody>
          <a:bodyPr/>
          <a:lstStyle/>
          <a:p>
            <a:endParaRPr lang="en-US"/>
          </a:p>
        </p:txBody>
      </p:sp>
      <p:sp>
        <p:nvSpPr>
          <p:cNvPr id="18439" name="Text Box 10"/>
          <p:cNvSpPr txBox="1">
            <a:spLocks noChangeArrowheads="1"/>
          </p:cNvSpPr>
          <p:nvPr/>
        </p:nvSpPr>
        <p:spPr bwMode="auto">
          <a:xfrm>
            <a:off x="450850" y="2552700"/>
            <a:ext cx="344488" cy="366713"/>
          </a:xfrm>
          <a:prstGeom prst="rect">
            <a:avLst/>
          </a:prstGeom>
          <a:noFill/>
          <a:ln w="9525">
            <a:noFill/>
            <a:miter lim="800000"/>
            <a:headEnd/>
            <a:tailEnd/>
          </a:ln>
        </p:spPr>
        <p:txBody>
          <a:bodyPr>
            <a:spAutoFit/>
          </a:bodyPr>
          <a:lstStyle/>
          <a:p>
            <a:r>
              <a:rPr lang="en-US"/>
              <a:t>r</a:t>
            </a:r>
            <a:r>
              <a:rPr lang="en-US" baseline="-25000"/>
              <a:t>1</a:t>
            </a:r>
          </a:p>
        </p:txBody>
      </p:sp>
      <p:sp>
        <p:nvSpPr>
          <p:cNvPr id="18440" name="Text Box 11"/>
          <p:cNvSpPr txBox="1">
            <a:spLocks noChangeArrowheads="1"/>
          </p:cNvSpPr>
          <p:nvPr/>
        </p:nvSpPr>
        <p:spPr bwMode="auto">
          <a:xfrm>
            <a:off x="1898650" y="2552700"/>
            <a:ext cx="344488" cy="366713"/>
          </a:xfrm>
          <a:prstGeom prst="rect">
            <a:avLst/>
          </a:prstGeom>
          <a:noFill/>
          <a:ln w="9525">
            <a:noFill/>
            <a:miter lim="800000"/>
            <a:headEnd/>
            <a:tailEnd/>
          </a:ln>
        </p:spPr>
        <p:txBody>
          <a:bodyPr>
            <a:spAutoFit/>
          </a:bodyPr>
          <a:lstStyle/>
          <a:p>
            <a:r>
              <a:rPr lang="en-US"/>
              <a:t>r</a:t>
            </a:r>
            <a:r>
              <a:rPr lang="en-US" baseline="-25000"/>
              <a:t>2</a:t>
            </a:r>
          </a:p>
        </p:txBody>
      </p:sp>
      <p:sp>
        <p:nvSpPr>
          <p:cNvPr id="18441" name="Text Box 12"/>
          <p:cNvSpPr txBox="1">
            <a:spLocks noChangeArrowheads="1"/>
          </p:cNvSpPr>
          <p:nvPr/>
        </p:nvSpPr>
        <p:spPr bwMode="auto">
          <a:xfrm>
            <a:off x="5099050" y="2552700"/>
            <a:ext cx="344488" cy="366713"/>
          </a:xfrm>
          <a:prstGeom prst="rect">
            <a:avLst/>
          </a:prstGeom>
          <a:noFill/>
          <a:ln w="9525">
            <a:noFill/>
            <a:miter lim="800000"/>
            <a:headEnd/>
            <a:tailEnd/>
          </a:ln>
        </p:spPr>
        <p:txBody>
          <a:bodyPr>
            <a:spAutoFit/>
          </a:bodyPr>
          <a:lstStyle/>
          <a:p>
            <a:r>
              <a:rPr lang="en-US"/>
              <a:t>r</a:t>
            </a:r>
            <a:r>
              <a:rPr lang="en-US" baseline="-25000"/>
              <a:t>3</a:t>
            </a:r>
          </a:p>
        </p:txBody>
      </p:sp>
      <p:sp>
        <p:nvSpPr>
          <p:cNvPr id="18442" name="Text Box 13"/>
          <p:cNvSpPr txBox="1">
            <a:spLocks noChangeArrowheads="1"/>
          </p:cNvSpPr>
          <p:nvPr/>
        </p:nvSpPr>
        <p:spPr bwMode="auto">
          <a:xfrm>
            <a:off x="7994650" y="2552700"/>
            <a:ext cx="344488" cy="366713"/>
          </a:xfrm>
          <a:prstGeom prst="rect">
            <a:avLst/>
          </a:prstGeom>
          <a:noFill/>
          <a:ln w="9525">
            <a:noFill/>
            <a:miter lim="800000"/>
            <a:headEnd/>
            <a:tailEnd/>
          </a:ln>
        </p:spPr>
        <p:txBody>
          <a:bodyPr>
            <a:spAutoFit/>
          </a:bodyPr>
          <a:lstStyle/>
          <a:p>
            <a:r>
              <a:rPr lang="en-US"/>
              <a:t>r</a:t>
            </a:r>
            <a:r>
              <a:rPr lang="en-US" baseline="-25000"/>
              <a:t>4</a:t>
            </a:r>
          </a:p>
        </p:txBody>
      </p:sp>
      <p:sp>
        <p:nvSpPr>
          <p:cNvPr id="18443" name="Line 14"/>
          <p:cNvSpPr>
            <a:spLocks noChangeShapeType="1"/>
          </p:cNvSpPr>
          <p:nvPr/>
        </p:nvSpPr>
        <p:spPr bwMode="auto">
          <a:xfrm flipH="1" flipV="1">
            <a:off x="228600" y="2057400"/>
            <a:ext cx="381000" cy="533400"/>
          </a:xfrm>
          <a:prstGeom prst="line">
            <a:avLst/>
          </a:prstGeom>
          <a:noFill/>
          <a:ln w="9525">
            <a:solidFill>
              <a:schemeClr val="tx1"/>
            </a:solidFill>
            <a:round/>
            <a:headEnd/>
            <a:tailEnd type="triangle" w="med" len="med"/>
          </a:ln>
        </p:spPr>
        <p:txBody>
          <a:bodyPr/>
          <a:lstStyle/>
          <a:p>
            <a:endParaRPr lang="en-US"/>
          </a:p>
        </p:txBody>
      </p:sp>
      <p:sp>
        <p:nvSpPr>
          <p:cNvPr id="18444" name="Line 15"/>
          <p:cNvSpPr>
            <a:spLocks noChangeShapeType="1"/>
          </p:cNvSpPr>
          <p:nvPr/>
        </p:nvSpPr>
        <p:spPr bwMode="auto">
          <a:xfrm flipH="1" flipV="1">
            <a:off x="1752600" y="2057400"/>
            <a:ext cx="304800" cy="533400"/>
          </a:xfrm>
          <a:prstGeom prst="line">
            <a:avLst/>
          </a:prstGeom>
          <a:noFill/>
          <a:ln w="9525">
            <a:solidFill>
              <a:schemeClr val="tx1"/>
            </a:solidFill>
            <a:round/>
            <a:headEnd/>
            <a:tailEnd type="triangle" w="med" len="med"/>
          </a:ln>
        </p:spPr>
        <p:txBody>
          <a:bodyPr/>
          <a:lstStyle/>
          <a:p>
            <a:endParaRPr lang="en-US"/>
          </a:p>
        </p:txBody>
      </p:sp>
      <p:sp>
        <p:nvSpPr>
          <p:cNvPr id="18445" name="Line 16"/>
          <p:cNvSpPr>
            <a:spLocks noChangeShapeType="1"/>
          </p:cNvSpPr>
          <p:nvPr/>
        </p:nvSpPr>
        <p:spPr bwMode="auto">
          <a:xfrm flipH="1" flipV="1">
            <a:off x="4648200" y="2133600"/>
            <a:ext cx="533400" cy="533400"/>
          </a:xfrm>
          <a:prstGeom prst="line">
            <a:avLst/>
          </a:prstGeom>
          <a:noFill/>
          <a:ln w="9525">
            <a:solidFill>
              <a:schemeClr val="tx1"/>
            </a:solidFill>
            <a:round/>
            <a:headEnd/>
            <a:tailEnd type="triangle" w="med" len="med"/>
          </a:ln>
        </p:spPr>
        <p:txBody>
          <a:bodyPr/>
          <a:lstStyle/>
          <a:p>
            <a:endParaRPr lang="en-US"/>
          </a:p>
        </p:txBody>
      </p:sp>
      <p:sp>
        <p:nvSpPr>
          <p:cNvPr id="18446" name="Line 17"/>
          <p:cNvSpPr>
            <a:spLocks noChangeShapeType="1"/>
          </p:cNvSpPr>
          <p:nvPr/>
        </p:nvSpPr>
        <p:spPr bwMode="auto">
          <a:xfrm flipH="1" flipV="1">
            <a:off x="7543800" y="2057400"/>
            <a:ext cx="457200" cy="609600"/>
          </a:xfrm>
          <a:prstGeom prst="line">
            <a:avLst/>
          </a:prstGeom>
          <a:noFill/>
          <a:ln w="9525">
            <a:solidFill>
              <a:schemeClr val="tx1"/>
            </a:solidFill>
            <a:round/>
            <a:headEnd/>
            <a:tailEnd type="triangle" w="med" len="med"/>
          </a:ln>
        </p:spPr>
        <p:txBody>
          <a:bodyPr/>
          <a:lstStyle/>
          <a:p>
            <a:endParaRPr lang="en-US"/>
          </a:p>
        </p:txBody>
      </p:sp>
      <p:sp>
        <p:nvSpPr>
          <p:cNvPr id="18447" name="Text Box 18"/>
          <p:cNvSpPr txBox="1">
            <a:spLocks noChangeArrowheads="1"/>
          </p:cNvSpPr>
          <p:nvPr/>
        </p:nvSpPr>
        <p:spPr bwMode="auto">
          <a:xfrm>
            <a:off x="762000" y="1066800"/>
            <a:ext cx="395288" cy="366713"/>
          </a:xfrm>
          <a:prstGeom prst="rect">
            <a:avLst/>
          </a:prstGeom>
          <a:noFill/>
          <a:ln w="9525">
            <a:noFill/>
            <a:miter lim="800000"/>
            <a:headEnd/>
            <a:tailEnd/>
          </a:ln>
        </p:spPr>
        <p:txBody>
          <a:bodyPr wrap="none">
            <a:spAutoFit/>
          </a:bodyPr>
          <a:lstStyle/>
          <a:p>
            <a:r>
              <a:rPr lang="en-US"/>
              <a:t>L</a:t>
            </a:r>
            <a:r>
              <a:rPr lang="en-US" baseline="-25000"/>
              <a:t>1</a:t>
            </a:r>
          </a:p>
        </p:txBody>
      </p:sp>
      <p:sp>
        <p:nvSpPr>
          <p:cNvPr id="18448" name="Text Box 19"/>
          <p:cNvSpPr txBox="1">
            <a:spLocks noChangeArrowheads="1"/>
          </p:cNvSpPr>
          <p:nvPr/>
        </p:nvSpPr>
        <p:spPr bwMode="auto">
          <a:xfrm>
            <a:off x="2971800" y="1066800"/>
            <a:ext cx="395288" cy="366713"/>
          </a:xfrm>
          <a:prstGeom prst="rect">
            <a:avLst/>
          </a:prstGeom>
          <a:noFill/>
          <a:ln w="9525">
            <a:noFill/>
            <a:miter lim="800000"/>
            <a:headEnd/>
            <a:tailEnd/>
          </a:ln>
        </p:spPr>
        <p:txBody>
          <a:bodyPr wrap="none">
            <a:spAutoFit/>
          </a:bodyPr>
          <a:lstStyle/>
          <a:p>
            <a:r>
              <a:rPr lang="en-US" dirty="0"/>
              <a:t>L</a:t>
            </a:r>
            <a:r>
              <a:rPr lang="en-US" baseline="-25000" dirty="0"/>
              <a:t>2</a:t>
            </a:r>
          </a:p>
        </p:txBody>
      </p:sp>
      <p:sp>
        <p:nvSpPr>
          <p:cNvPr id="18449" name="Text Box 20"/>
          <p:cNvSpPr txBox="1">
            <a:spLocks noChangeArrowheads="1"/>
          </p:cNvSpPr>
          <p:nvPr/>
        </p:nvSpPr>
        <p:spPr bwMode="auto">
          <a:xfrm>
            <a:off x="5791200" y="1066800"/>
            <a:ext cx="395288" cy="366713"/>
          </a:xfrm>
          <a:prstGeom prst="rect">
            <a:avLst/>
          </a:prstGeom>
          <a:noFill/>
          <a:ln w="9525">
            <a:noFill/>
            <a:miter lim="800000"/>
            <a:headEnd/>
            <a:tailEnd/>
          </a:ln>
        </p:spPr>
        <p:txBody>
          <a:bodyPr wrap="none">
            <a:spAutoFit/>
          </a:bodyPr>
          <a:lstStyle/>
          <a:p>
            <a:r>
              <a:rPr lang="en-US"/>
              <a:t>L</a:t>
            </a:r>
            <a:r>
              <a:rPr lang="en-US" baseline="-25000"/>
              <a:t>3</a:t>
            </a:r>
          </a:p>
        </p:txBody>
      </p:sp>
      <p:sp>
        <p:nvSpPr>
          <p:cNvPr id="18450" name="Text Box 21"/>
          <p:cNvSpPr txBox="1">
            <a:spLocks noChangeArrowheads="1"/>
          </p:cNvSpPr>
          <p:nvPr/>
        </p:nvSpPr>
        <p:spPr bwMode="auto">
          <a:xfrm>
            <a:off x="7943850" y="1066800"/>
            <a:ext cx="395288" cy="366713"/>
          </a:xfrm>
          <a:prstGeom prst="rect">
            <a:avLst/>
          </a:prstGeom>
          <a:noFill/>
          <a:ln w="9525">
            <a:noFill/>
            <a:miter lim="800000"/>
            <a:headEnd/>
            <a:tailEnd/>
          </a:ln>
        </p:spPr>
        <p:txBody>
          <a:bodyPr wrap="none">
            <a:spAutoFit/>
          </a:bodyPr>
          <a:lstStyle/>
          <a:p>
            <a:r>
              <a:rPr lang="en-US"/>
              <a:t>L</a:t>
            </a:r>
            <a:r>
              <a:rPr lang="en-US" baseline="-25000"/>
              <a:t>4</a:t>
            </a:r>
          </a:p>
        </p:txBody>
      </p:sp>
      <p:sp>
        <p:nvSpPr>
          <p:cNvPr id="18451" name="AutoShape 22"/>
          <p:cNvSpPr>
            <a:spLocks/>
          </p:cNvSpPr>
          <p:nvPr/>
        </p:nvSpPr>
        <p:spPr bwMode="auto">
          <a:xfrm rot="-5400000">
            <a:off x="876300" y="838200"/>
            <a:ext cx="152400" cy="1447800"/>
          </a:xfrm>
          <a:prstGeom prst="rightBrace">
            <a:avLst>
              <a:gd name="adj1" fmla="val 79167"/>
              <a:gd name="adj2" fmla="val 50000"/>
            </a:avLst>
          </a:prstGeom>
          <a:noFill/>
          <a:ln w="9525">
            <a:solidFill>
              <a:schemeClr val="tx1"/>
            </a:solidFill>
            <a:round/>
            <a:headEnd/>
            <a:tailEnd/>
          </a:ln>
        </p:spPr>
        <p:txBody>
          <a:bodyPr wrap="none" anchor="ctr"/>
          <a:lstStyle/>
          <a:p>
            <a:endParaRPr lang="en-US"/>
          </a:p>
        </p:txBody>
      </p:sp>
      <p:sp>
        <p:nvSpPr>
          <p:cNvPr id="18452" name="AutoShape 23"/>
          <p:cNvSpPr>
            <a:spLocks/>
          </p:cNvSpPr>
          <p:nvPr/>
        </p:nvSpPr>
        <p:spPr bwMode="auto">
          <a:xfrm rot="-5400000">
            <a:off x="3124200" y="190500"/>
            <a:ext cx="152400" cy="2743200"/>
          </a:xfrm>
          <a:prstGeom prst="rightBrace">
            <a:avLst>
              <a:gd name="adj1" fmla="val 150000"/>
              <a:gd name="adj2" fmla="val 50000"/>
            </a:avLst>
          </a:prstGeom>
          <a:noFill/>
          <a:ln w="9525">
            <a:solidFill>
              <a:schemeClr val="tx1"/>
            </a:solidFill>
            <a:round/>
            <a:headEnd/>
            <a:tailEnd/>
          </a:ln>
        </p:spPr>
        <p:txBody>
          <a:bodyPr wrap="none" anchor="ctr"/>
          <a:lstStyle/>
          <a:p>
            <a:endParaRPr lang="en-US"/>
          </a:p>
        </p:txBody>
      </p:sp>
      <p:sp>
        <p:nvSpPr>
          <p:cNvPr id="18453" name="AutoShape 24"/>
          <p:cNvSpPr>
            <a:spLocks/>
          </p:cNvSpPr>
          <p:nvPr/>
        </p:nvSpPr>
        <p:spPr bwMode="auto">
          <a:xfrm rot="-5400000">
            <a:off x="5981700" y="152400"/>
            <a:ext cx="152400" cy="2819400"/>
          </a:xfrm>
          <a:prstGeom prst="rightBrace">
            <a:avLst>
              <a:gd name="adj1" fmla="val 154167"/>
              <a:gd name="adj2" fmla="val 50000"/>
            </a:avLst>
          </a:prstGeom>
          <a:noFill/>
          <a:ln w="9525">
            <a:solidFill>
              <a:schemeClr val="tx1"/>
            </a:solidFill>
            <a:round/>
            <a:headEnd/>
            <a:tailEnd/>
          </a:ln>
        </p:spPr>
        <p:txBody>
          <a:bodyPr wrap="none" anchor="ctr"/>
          <a:lstStyle/>
          <a:p>
            <a:endParaRPr lang="en-US"/>
          </a:p>
        </p:txBody>
      </p:sp>
      <p:sp>
        <p:nvSpPr>
          <p:cNvPr id="18454" name="AutoShape 25"/>
          <p:cNvSpPr>
            <a:spLocks/>
          </p:cNvSpPr>
          <p:nvPr/>
        </p:nvSpPr>
        <p:spPr bwMode="auto">
          <a:xfrm rot="-5400000">
            <a:off x="8115300" y="914400"/>
            <a:ext cx="152400" cy="1295400"/>
          </a:xfrm>
          <a:prstGeom prst="rightBrace">
            <a:avLst>
              <a:gd name="adj1" fmla="val 70833"/>
              <a:gd name="adj2" fmla="val 50000"/>
            </a:avLst>
          </a:prstGeom>
          <a:noFill/>
          <a:ln w="9525">
            <a:solidFill>
              <a:schemeClr val="tx1"/>
            </a:solidFill>
            <a:round/>
            <a:headEnd/>
            <a:tailEnd/>
          </a:ln>
        </p:spPr>
        <p:txBody>
          <a:bodyPr wrap="none" anchor="ctr"/>
          <a:lstStyle/>
          <a:p>
            <a:endParaRPr lang="en-US"/>
          </a:p>
        </p:txBody>
      </p:sp>
      <p:sp>
        <p:nvSpPr>
          <p:cNvPr id="18455" name="Text Box 26"/>
          <p:cNvSpPr txBox="1">
            <a:spLocks noChangeArrowheads="1"/>
          </p:cNvSpPr>
          <p:nvPr/>
        </p:nvSpPr>
        <p:spPr bwMode="auto">
          <a:xfrm>
            <a:off x="152400" y="3200400"/>
            <a:ext cx="1981200" cy="304800"/>
          </a:xfrm>
          <a:prstGeom prst="rect">
            <a:avLst/>
          </a:prstGeom>
          <a:noFill/>
          <a:ln w="9525">
            <a:noFill/>
            <a:miter lim="800000"/>
            <a:headEnd/>
            <a:tailEnd/>
          </a:ln>
        </p:spPr>
        <p:txBody>
          <a:bodyPr>
            <a:spAutoFit/>
          </a:bodyPr>
          <a:lstStyle/>
          <a:p>
            <a:r>
              <a:rPr lang="en-US" sz="1400"/>
              <a:t>v</a:t>
            </a:r>
            <a:r>
              <a:rPr lang="en-US" sz="1400" baseline="-25000"/>
              <a:t>1</a:t>
            </a:r>
            <a:r>
              <a:rPr lang="en-US" sz="1400"/>
              <a:t>=</a:t>
            </a:r>
            <a:r>
              <a:rPr lang="el-GR" sz="1400">
                <a:cs typeface="Arial" charset="0"/>
              </a:rPr>
              <a:t>π</a:t>
            </a:r>
            <a:r>
              <a:rPr lang="en-US" sz="1400"/>
              <a:t>(L</a:t>
            </a:r>
            <a:r>
              <a:rPr lang="en-US" sz="1400" baseline="-25000"/>
              <a:t>1</a:t>
            </a:r>
            <a:r>
              <a:rPr lang="en-US" sz="1400"/>
              <a:t>/3)(r</a:t>
            </a:r>
            <a:r>
              <a:rPr lang="en-US" sz="1400" baseline="-25000"/>
              <a:t>1</a:t>
            </a:r>
            <a:r>
              <a:rPr lang="en-US" sz="1400" baseline="30000"/>
              <a:t>2</a:t>
            </a:r>
            <a:r>
              <a:rPr lang="en-US" sz="1400"/>
              <a:t>+r</a:t>
            </a:r>
            <a:r>
              <a:rPr lang="en-US" sz="1400" baseline="-25000"/>
              <a:t>1</a:t>
            </a:r>
            <a:r>
              <a:rPr lang="en-US" sz="1400"/>
              <a:t>r</a:t>
            </a:r>
            <a:r>
              <a:rPr lang="en-US" sz="1400" baseline="-25000"/>
              <a:t>2</a:t>
            </a:r>
            <a:r>
              <a:rPr lang="en-US" sz="1400"/>
              <a:t>+r</a:t>
            </a:r>
            <a:r>
              <a:rPr lang="en-US" sz="1400" baseline="-25000"/>
              <a:t>2</a:t>
            </a:r>
            <a:r>
              <a:rPr lang="en-US" sz="1400" baseline="30000"/>
              <a:t>2</a:t>
            </a:r>
            <a:r>
              <a:rPr lang="en-US" sz="1400"/>
              <a:t>)</a:t>
            </a:r>
          </a:p>
        </p:txBody>
      </p:sp>
      <p:sp>
        <p:nvSpPr>
          <p:cNvPr id="18456" name="Text Box 27"/>
          <p:cNvSpPr txBox="1">
            <a:spLocks noChangeArrowheads="1"/>
          </p:cNvSpPr>
          <p:nvPr/>
        </p:nvSpPr>
        <p:spPr bwMode="auto">
          <a:xfrm>
            <a:off x="2286000" y="3200400"/>
            <a:ext cx="1981200" cy="304800"/>
          </a:xfrm>
          <a:prstGeom prst="rect">
            <a:avLst/>
          </a:prstGeom>
          <a:noFill/>
          <a:ln w="9525">
            <a:noFill/>
            <a:miter lim="800000"/>
            <a:headEnd/>
            <a:tailEnd/>
          </a:ln>
        </p:spPr>
        <p:txBody>
          <a:bodyPr>
            <a:spAutoFit/>
          </a:bodyPr>
          <a:lstStyle/>
          <a:p>
            <a:r>
              <a:rPr lang="en-US" sz="1400" dirty="0"/>
              <a:t>v</a:t>
            </a:r>
            <a:r>
              <a:rPr lang="en-US" sz="1400" baseline="-25000" dirty="0"/>
              <a:t>2</a:t>
            </a:r>
            <a:r>
              <a:rPr lang="en-US" sz="1400" dirty="0"/>
              <a:t>=</a:t>
            </a:r>
            <a:r>
              <a:rPr lang="el-GR" sz="1400" dirty="0">
                <a:cs typeface="Arial" charset="0"/>
              </a:rPr>
              <a:t>π</a:t>
            </a:r>
            <a:r>
              <a:rPr lang="en-US" sz="1400" dirty="0"/>
              <a:t>(L</a:t>
            </a:r>
            <a:r>
              <a:rPr lang="en-US" sz="1400" baseline="-25000" dirty="0"/>
              <a:t>2</a:t>
            </a:r>
            <a:r>
              <a:rPr lang="en-US" sz="1400" dirty="0"/>
              <a:t>/3)(r</a:t>
            </a:r>
            <a:r>
              <a:rPr lang="en-US" sz="1400" baseline="-25000" dirty="0"/>
              <a:t>2</a:t>
            </a:r>
            <a:r>
              <a:rPr lang="en-US" sz="1400" baseline="30000" dirty="0"/>
              <a:t>2</a:t>
            </a:r>
            <a:r>
              <a:rPr lang="en-US" sz="1400" dirty="0"/>
              <a:t>+r</a:t>
            </a:r>
            <a:r>
              <a:rPr lang="en-US" sz="1400" baseline="-25000" dirty="0"/>
              <a:t>2</a:t>
            </a:r>
            <a:r>
              <a:rPr lang="en-US" sz="1400" dirty="0"/>
              <a:t>r</a:t>
            </a:r>
            <a:r>
              <a:rPr lang="en-US" sz="1400" baseline="-25000" dirty="0"/>
              <a:t>3</a:t>
            </a:r>
            <a:r>
              <a:rPr lang="en-US" sz="1400" dirty="0"/>
              <a:t>+r</a:t>
            </a:r>
            <a:r>
              <a:rPr lang="en-US" sz="1400" baseline="-25000" dirty="0"/>
              <a:t>3</a:t>
            </a:r>
            <a:r>
              <a:rPr lang="en-US" sz="1400" baseline="30000" dirty="0"/>
              <a:t>2</a:t>
            </a:r>
            <a:r>
              <a:rPr lang="en-US" sz="1400" dirty="0"/>
              <a:t>)</a:t>
            </a:r>
          </a:p>
        </p:txBody>
      </p:sp>
      <p:sp>
        <p:nvSpPr>
          <p:cNvPr id="18457" name="Text Box 28"/>
          <p:cNvSpPr txBox="1">
            <a:spLocks noChangeArrowheads="1"/>
          </p:cNvSpPr>
          <p:nvPr/>
        </p:nvSpPr>
        <p:spPr bwMode="auto">
          <a:xfrm>
            <a:off x="5105400" y="3200400"/>
            <a:ext cx="2057400" cy="304800"/>
          </a:xfrm>
          <a:prstGeom prst="rect">
            <a:avLst/>
          </a:prstGeom>
          <a:noFill/>
          <a:ln w="9525">
            <a:noFill/>
            <a:miter lim="800000"/>
            <a:headEnd/>
            <a:tailEnd/>
          </a:ln>
        </p:spPr>
        <p:txBody>
          <a:bodyPr>
            <a:spAutoFit/>
          </a:bodyPr>
          <a:lstStyle/>
          <a:p>
            <a:r>
              <a:rPr lang="en-US" sz="1400"/>
              <a:t>v</a:t>
            </a:r>
            <a:r>
              <a:rPr lang="en-US" sz="1400" baseline="-25000"/>
              <a:t>3</a:t>
            </a:r>
            <a:r>
              <a:rPr lang="en-US" sz="1400"/>
              <a:t>=</a:t>
            </a:r>
            <a:r>
              <a:rPr lang="el-GR" sz="1400">
                <a:cs typeface="Arial" charset="0"/>
              </a:rPr>
              <a:t>π</a:t>
            </a:r>
            <a:r>
              <a:rPr lang="en-US" sz="1400"/>
              <a:t>(L</a:t>
            </a:r>
            <a:r>
              <a:rPr lang="en-US" sz="1400" baseline="-25000"/>
              <a:t>3</a:t>
            </a:r>
            <a:r>
              <a:rPr lang="en-US" sz="1400"/>
              <a:t>/3)(r</a:t>
            </a:r>
            <a:r>
              <a:rPr lang="en-US" sz="1400" baseline="-25000"/>
              <a:t>3</a:t>
            </a:r>
            <a:r>
              <a:rPr lang="en-US" sz="1400" baseline="30000"/>
              <a:t>2</a:t>
            </a:r>
            <a:r>
              <a:rPr lang="en-US" sz="1400"/>
              <a:t>+r</a:t>
            </a:r>
            <a:r>
              <a:rPr lang="en-US" sz="1400" baseline="-25000"/>
              <a:t>3</a:t>
            </a:r>
            <a:r>
              <a:rPr lang="en-US" sz="1400"/>
              <a:t>r</a:t>
            </a:r>
            <a:r>
              <a:rPr lang="en-US" sz="1400" baseline="-25000"/>
              <a:t>4</a:t>
            </a:r>
            <a:r>
              <a:rPr lang="en-US" sz="1400"/>
              <a:t>+r</a:t>
            </a:r>
            <a:r>
              <a:rPr lang="en-US" sz="1400" baseline="-25000"/>
              <a:t>4</a:t>
            </a:r>
            <a:r>
              <a:rPr lang="en-US" sz="1400" baseline="30000"/>
              <a:t>2</a:t>
            </a:r>
            <a:r>
              <a:rPr lang="en-US" sz="1400"/>
              <a:t>)</a:t>
            </a:r>
          </a:p>
        </p:txBody>
      </p:sp>
      <p:sp>
        <p:nvSpPr>
          <p:cNvPr id="18458" name="Text Box 29"/>
          <p:cNvSpPr txBox="1">
            <a:spLocks noChangeArrowheads="1"/>
          </p:cNvSpPr>
          <p:nvPr/>
        </p:nvSpPr>
        <p:spPr bwMode="auto">
          <a:xfrm>
            <a:off x="7239000" y="3200400"/>
            <a:ext cx="1905000" cy="304800"/>
          </a:xfrm>
          <a:prstGeom prst="rect">
            <a:avLst/>
          </a:prstGeom>
          <a:noFill/>
          <a:ln w="9525">
            <a:noFill/>
            <a:miter lim="800000"/>
            <a:headEnd/>
            <a:tailEnd/>
          </a:ln>
        </p:spPr>
        <p:txBody>
          <a:bodyPr>
            <a:spAutoFit/>
          </a:bodyPr>
          <a:lstStyle/>
          <a:p>
            <a:r>
              <a:rPr lang="en-US" sz="1400"/>
              <a:t>v</a:t>
            </a:r>
            <a:r>
              <a:rPr lang="en-US" sz="1400" baseline="-25000"/>
              <a:t>4</a:t>
            </a:r>
            <a:r>
              <a:rPr lang="en-US" sz="1400"/>
              <a:t>=</a:t>
            </a:r>
            <a:r>
              <a:rPr lang="el-GR" sz="1400">
                <a:cs typeface="Arial" charset="0"/>
              </a:rPr>
              <a:t>π</a:t>
            </a:r>
            <a:r>
              <a:rPr lang="en-US" sz="1400"/>
              <a:t>(L</a:t>
            </a:r>
            <a:r>
              <a:rPr lang="en-US" sz="1400" baseline="-25000"/>
              <a:t>4</a:t>
            </a:r>
            <a:r>
              <a:rPr lang="en-US" sz="1400"/>
              <a:t>/3)(r</a:t>
            </a:r>
            <a:r>
              <a:rPr lang="en-US" sz="1400" baseline="-25000"/>
              <a:t>4</a:t>
            </a:r>
            <a:r>
              <a:rPr lang="en-US" sz="1400" baseline="30000"/>
              <a:t>2)</a:t>
            </a:r>
            <a:r>
              <a:rPr lang="en-US" sz="1400"/>
              <a:t>)</a:t>
            </a:r>
          </a:p>
        </p:txBody>
      </p:sp>
      <p:sp>
        <p:nvSpPr>
          <p:cNvPr id="21531" name="Text Box 31"/>
          <p:cNvSpPr txBox="1">
            <a:spLocks noChangeArrowheads="1"/>
          </p:cNvSpPr>
          <p:nvPr/>
        </p:nvSpPr>
        <p:spPr bwMode="auto">
          <a:xfrm>
            <a:off x="228600" y="3664803"/>
            <a:ext cx="6324600" cy="830997"/>
          </a:xfrm>
          <a:prstGeom prst="rect">
            <a:avLst/>
          </a:prstGeom>
          <a:noFill/>
          <a:ln w="9525">
            <a:noFill/>
            <a:miter lim="800000"/>
            <a:headEnd/>
            <a:tailEnd/>
          </a:ln>
        </p:spPr>
        <p:txBody>
          <a:bodyPr wrap="square">
            <a:spAutoFit/>
          </a:bodyPr>
          <a:lstStyle/>
          <a:p>
            <a:r>
              <a:rPr lang="en-US" sz="1600" dirty="0"/>
              <a:t>A convenient proxy…</a:t>
            </a:r>
          </a:p>
          <a:p>
            <a:endParaRPr lang="en-US" sz="1600" dirty="0"/>
          </a:p>
          <a:p>
            <a:r>
              <a:rPr lang="en-US" sz="1600" dirty="0"/>
              <a:t>let </a:t>
            </a:r>
            <a:r>
              <a:rPr lang="en-US" sz="1600" dirty="0" smtClean="0"/>
              <a:t>W=2r</a:t>
            </a:r>
            <a:r>
              <a:rPr lang="en-US" sz="1600" baseline="-25000" dirty="0" smtClean="0"/>
              <a:t>3</a:t>
            </a:r>
            <a:r>
              <a:rPr lang="en-US" sz="1600" dirty="0" smtClean="0"/>
              <a:t> </a:t>
            </a:r>
            <a:r>
              <a:rPr lang="en-US" sz="1600" dirty="0"/>
              <a:t>and </a:t>
            </a:r>
            <a:r>
              <a:rPr lang="en-US" sz="1600" dirty="0" smtClean="0"/>
              <a:t>L=L</a:t>
            </a:r>
            <a:r>
              <a:rPr lang="en-US" sz="1600" baseline="-25000" dirty="0" smtClean="0"/>
              <a:t>1</a:t>
            </a:r>
            <a:r>
              <a:rPr lang="en-US" sz="1600" dirty="0" smtClean="0"/>
              <a:t>+L</a:t>
            </a:r>
            <a:r>
              <a:rPr lang="en-US" sz="1600" baseline="-25000" dirty="0" smtClean="0"/>
              <a:t>2</a:t>
            </a:r>
            <a:r>
              <a:rPr lang="en-US" sz="1600" dirty="0" smtClean="0"/>
              <a:t>+L</a:t>
            </a:r>
            <a:r>
              <a:rPr lang="en-US" sz="1600" baseline="-25000" dirty="0" smtClean="0"/>
              <a:t>3</a:t>
            </a:r>
            <a:r>
              <a:rPr lang="en-US" sz="1600" dirty="0" smtClean="0"/>
              <a:t>+L</a:t>
            </a:r>
            <a:r>
              <a:rPr lang="en-US" sz="1600" baseline="-25000" dirty="0" smtClean="0"/>
              <a:t>4</a:t>
            </a:r>
            <a:r>
              <a:rPr lang="en-US" sz="1600" baseline="-25000" dirty="0"/>
              <a:t> </a:t>
            </a:r>
            <a:r>
              <a:rPr lang="en-US" sz="1600" dirty="0" smtClean="0"/>
              <a:t>, then </a:t>
            </a:r>
            <a:r>
              <a:rPr lang="en-US" sz="1600" dirty="0"/>
              <a:t>V = v</a:t>
            </a:r>
            <a:r>
              <a:rPr lang="en-US" sz="1600" baseline="-25000" dirty="0"/>
              <a:t>1</a:t>
            </a:r>
            <a:r>
              <a:rPr lang="en-US" sz="1600" dirty="0"/>
              <a:t>+v</a:t>
            </a:r>
            <a:r>
              <a:rPr lang="en-US" sz="1600" baseline="-25000" dirty="0"/>
              <a:t>2</a:t>
            </a:r>
            <a:r>
              <a:rPr lang="en-US" sz="1600" dirty="0"/>
              <a:t>+v</a:t>
            </a:r>
            <a:r>
              <a:rPr lang="en-US" sz="1600" baseline="-25000" dirty="0"/>
              <a:t>3</a:t>
            </a:r>
            <a:r>
              <a:rPr lang="en-US" sz="1600" dirty="0"/>
              <a:t>+v</a:t>
            </a:r>
            <a:r>
              <a:rPr lang="en-US" sz="1600" baseline="-25000" dirty="0"/>
              <a:t>4</a:t>
            </a:r>
            <a:r>
              <a:rPr lang="en-US" sz="1600" dirty="0"/>
              <a:t> = </a:t>
            </a:r>
            <a:r>
              <a:rPr lang="en-US" sz="1600" dirty="0" smtClean="0"/>
              <a:t>W</a:t>
            </a:r>
            <a:r>
              <a:rPr lang="en-US" sz="1600" baseline="30000" dirty="0" smtClean="0"/>
              <a:t>2</a:t>
            </a:r>
            <a:r>
              <a:rPr lang="en-US" sz="1600" dirty="0" smtClean="0"/>
              <a:t>L/1.7</a:t>
            </a:r>
            <a:endParaRPr lang="en-US" sz="1600" dirty="0"/>
          </a:p>
        </p:txBody>
      </p:sp>
      <p:sp>
        <p:nvSpPr>
          <p:cNvPr id="18460" name="Oval 32"/>
          <p:cNvSpPr>
            <a:spLocks noChangeArrowheads="1"/>
          </p:cNvSpPr>
          <p:nvPr/>
        </p:nvSpPr>
        <p:spPr bwMode="auto">
          <a:xfrm>
            <a:off x="5943600" y="2514600"/>
            <a:ext cx="685800" cy="609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61" name="Line 33"/>
          <p:cNvSpPr>
            <a:spLocks noChangeShapeType="1"/>
          </p:cNvSpPr>
          <p:nvPr/>
        </p:nvSpPr>
        <p:spPr bwMode="auto">
          <a:xfrm>
            <a:off x="5791200" y="2819400"/>
            <a:ext cx="990600" cy="0"/>
          </a:xfrm>
          <a:prstGeom prst="line">
            <a:avLst/>
          </a:prstGeom>
          <a:noFill/>
          <a:ln w="9525">
            <a:solidFill>
              <a:schemeClr val="tx1"/>
            </a:solidFill>
            <a:prstDash val="dash"/>
            <a:round/>
            <a:headEnd/>
            <a:tailEnd/>
          </a:ln>
        </p:spPr>
        <p:txBody>
          <a:bodyPr/>
          <a:lstStyle/>
          <a:p>
            <a:endParaRPr lang="en-US"/>
          </a:p>
        </p:txBody>
      </p:sp>
      <p:sp>
        <p:nvSpPr>
          <p:cNvPr id="18462" name="Line 34"/>
          <p:cNvSpPr>
            <a:spLocks noChangeShapeType="1"/>
          </p:cNvSpPr>
          <p:nvPr/>
        </p:nvSpPr>
        <p:spPr bwMode="auto">
          <a:xfrm rot="-5400000">
            <a:off x="5791200" y="2781300"/>
            <a:ext cx="990600" cy="0"/>
          </a:xfrm>
          <a:prstGeom prst="line">
            <a:avLst/>
          </a:prstGeom>
          <a:noFill/>
          <a:ln w="9525">
            <a:solidFill>
              <a:schemeClr val="tx1"/>
            </a:solidFill>
            <a:prstDash val="dash"/>
            <a:round/>
            <a:headEnd/>
            <a:tailEnd/>
          </a:ln>
        </p:spPr>
        <p:txBody>
          <a:bodyPr/>
          <a:lstStyle/>
          <a:p>
            <a:endParaRPr lang="en-US"/>
          </a:p>
        </p:txBody>
      </p:sp>
      <p:sp>
        <p:nvSpPr>
          <p:cNvPr id="18463" name="Line 35"/>
          <p:cNvSpPr>
            <a:spLocks noChangeShapeType="1"/>
          </p:cNvSpPr>
          <p:nvPr/>
        </p:nvSpPr>
        <p:spPr bwMode="auto">
          <a:xfrm flipV="1">
            <a:off x="5410200" y="2667000"/>
            <a:ext cx="838200" cy="76200"/>
          </a:xfrm>
          <a:prstGeom prst="line">
            <a:avLst/>
          </a:prstGeom>
          <a:noFill/>
          <a:ln w="9525">
            <a:solidFill>
              <a:schemeClr val="tx1"/>
            </a:solidFill>
            <a:round/>
            <a:headEnd/>
            <a:tailEnd type="triangle" w="med" len="med"/>
          </a:ln>
        </p:spPr>
        <p:txBody>
          <a:bodyPr/>
          <a:lstStyle/>
          <a:p>
            <a:endParaRPr lang="en-US"/>
          </a:p>
        </p:txBody>
      </p:sp>
      <p:sp>
        <p:nvSpPr>
          <p:cNvPr id="18464" name="Text Box 38"/>
          <p:cNvSpPr txBox="1">
            <a:spLocks noChangeArrowheads="1"/>
          </p:cNvSpPr>
          <p:nvPr/>
        </p:nvSpPr>
        <p:spPr bwMode="auto">
          <a:xfrm>
            <a:off x="228600" y="685800"/>
            <a:ext cx="4532010" cy="369332"/>
          </a:xfrm>
          <a:prstGeom prst="rect">
            <a:avLst/>
          </a:prstGeom>
          <a:noFill/>
          <a:ln w="9525">
            <a:noFill/>
            <a:miter lim="800000"/>
            <a:headEnd/>
            <a:tailEnd/>
          </a:ln>
        </p:spPr>
        <p:txBody>
          <a:bodyPr wrap="none">
            <a:spAutoFit/>
          </a:bodyPr>
          <a:lstStyle/>
          <a:p>
            <a:r>
              <a:rPr lang="en-US" dirty="0" smtClean="0"/>
              <a:t>a) Calculated </a:t>
            </a:r>
            <a:r>
              <a:rPr lang="en-US" dirty="0"/>
              <a:t>the volume </a:t>
            </a:r>
            <a:r>
              <a:rPr lang="en-US" dirty="0" smtClean="0"/>
              <a:t>of a nematode – </a:t>
            </a:r>
            <a:endParaRPr lang="en-US" dirty="0"/>
          </a:p>
        </p:txBody>
      </p:sp>
      <p:pic>
        <p:nvPicPr>
          <p:cNvPr id="18465" name="Picture 39"/>
          <p:cNvPicPr>
            <a:picLocks noChangeAspect="1" noChangeArrowheads="1"/>
          </p:cNvPicPr>
          <p:nvPr/>
        </p:nvPicPr>
        <p:blipFill>
          <a:blip r:embed="rId2" cstate="print"/>
          <a:srcRect/>
          <a:stretch>
            <a:fillRect/>
          </a:stretch>
        </p:blipFill>
        <p:spPr bwMode="auto">
          <a:xfrm>
            <a:off x="5683250" y="76200"/>
            <a:ext cx="3308350" cy="914400"/>
          </a:xfrm>
          <a:prstGeom prst="rect">
            <a:avLst/>
          </a:prstGeom>
          <a:noFill/>
          <a:ln w="9525">
            <a:noFill/>
            <a:miter lim="800000"/>
            <a:headEnd/>
            <a:tailEnd/>
          </a:ln>
        </p:spPr>
      </p:pic>
      <p:pic>
        <p:nvPicPr>
          <p:cNvPr id="18466" name="Picture 6" descr="andrassy"/>
          <p:cNvPicPr>
            <a:picLocks noChangeAspect="1" noChangeArrowheads="1"/>
          </p:cNvPicPr>
          <p:nvPr/>
        </p:nvPicPr>
        <p:blipFill>
          <a:blip r:embed="rId3" cstate="print"/>
          <a:srcRect l="31818" r="7637"/>
          <a:stretch>
            <a:fillRect/>
          </a:stretch>
        </p:blipFill>
        <p:spPr bwMode="auto">
          <a:xfrm>
            <a:off x="7008813" y="3657600"/>
            <a:ext cx="2135187" cy="3200400"/>
          </a:xfrm>
          <a:prstGeom prst="rect">
            <a:avLst/>
          </a:prstGeom>
          <a:noFill/>
          <a:ln w="9525">
            <a:noFill/>
            <a:miter lim="800000"/>
            <a:headEnd/>
            <a:tailEnd/>
          </a:ln>
        </p:spPr>
      </p:pic>
      <p:sp>
        <p:nvSpPr>
          <p:cNvPr id="38" name="TextBox 37"/>
          <p:cNvSpPr txBox="1">
            <a:spLocks noChangeArrowheads="1"/>
          </p:cNvSpPr>
          <p:nvPr/>
        </p:nvSpPr>
        <p:spPr bwMode="auto">
          <a:xfrm>
            <a:off x="1371600" y="5486400"/>
            <a:ext cx="4724400" cy="1200329"/>
          </a:xfrm>
          <a:prstGeom prst="rect">
            <a:avLst/>
          </a:prstGeom>
          <a:solidFill>
            <a:srgbClr val="FFC000"/>
          </a:solidFill>
          <a:ln w="9525">
            <a:solidFill>
              <a:srgbClr val="002060"/>
            </a:solidFill>
            <a:miter lim="800000"/>
            <a:headEnd/>
            <a:tailEnd/>
          </a:ln>
        </p:spPr>
        <p:txBody>
          <a:bodyPr wrap="square">
            <a:spAutoFit/>
          </a:bodyPr>
          <a:lstStyle/>
          <a:p>
            <a:r>
              <a:rPr lang="en-US" dirty="0" smtClean="0"/>
              <a:t>Then, Mass = Volume x Density:</a:t>
            </a:r>
          </a:p>
          <a:p>
            <a:r>
              <a:rPr lang="en-US" dirty="0" smtClean="0"/>
              <a:t>Mass = W</a:t>
            </a:r>
            <a:r>
              <a:rPr lang="en-US" baseline="30000" dirty="0" smtClean="0"/>
              <a:t>2</a:t>
            </a:r>
            <a:r>
              <a:rPr lang="en-US" dirty="0" smtClean="0"/>
              <a:t>L </a:t>
            </a:r>
            <a:r>
              <a:rPr lang="en-US" dirty="0"/>
              <a:t>x 1.084/(1.7 x 10</a:t>
            </a:r>
            <a:r>
              <a:rPr lang="en-US" baseline="30000" dirty="0"/>
              <a:t>6</a:t>
            </a:r>
            <a:r>
              <a:rPr lang="en-US" dirty="0"/>
              <a:t>) </a:t>
            </a:r>
            <a:r>
              <a:rPr lang="el-GR" dirty="0">
                <a:cs typeface="Arial" charset="0"/>
              </a:rPr>
              <a:t>μ</a:t>
            </a:r>
            <a:r>
              <a:rPr lang="en-US" dirty="0" smtClean="0">
                <a:cs typeface="Arial" charset="0"/>
              </a:rPr>
              <a:t>g</a:t>
            </a:r>
          </a:p>
          <a:p>
            <a:r>
              <a:rPr lang="en-US" dirty="0" smtClean="0">
                <a:cs typeface="Arial" charset="0"/>
              </a:rPr>
              <a:t>		or</a:t>
            </a:r>
          </a:p>
          <a:p>
            <a:r>
              <a:rPr lang="en-US" dirty="0" smtClean="0"/>
              <a:t>Mass = 0.116 x W</a:t>
            </a:r>
            <a:r>
              <a:rPr lang="en-US" baseline="30000" dirty="0" smtClean="0"/>
              <a:t>2</a:t>
            </a:r>
            <a:r>
              <a:rPr lang="en-US" dirty="0" smtClean="0"/>
              <a:t>(L+3.5W) x 1.084/10</a:t>
            </a:r>
            <a:r>
              <a:rPr lang="en-US" baseline="30000" dirty="0" smtClean="0"/>
              <a:t>6</a:t>
            </a:r>
            <a:r>
              <a:rPr lang="en-US" dirty="0" smtClean="0"/>
              <a:t> </a:t>
            </a:r>
            <a:r>
              <a:rPr lang="el-GR" dirty="0" smtClean="0">
                <a:cs typeface="Arial" charset="0"/>
              </a:rPr>
              <a:t>μ</a:t>
            </a:r>
            <a:r>
              <a:rPr lang="en-US" dirty="0" smtClean="0">
                <a:cs typeface="Arial" charset="0"/>
              </a:rPr>
              <a:t>g</a:t>
            </a:r>
            <a:endParaRPr lang="en-US" dirty="0"/>
          </a:p>
        </p:txBody>
      </p:sp>
      <p:sp>
        <p:nvSpPr>
          <p:cNvPr id="37" name="Rectangle 36"/>
          <p:cNvSpPr/>
          <p:nvPr/>
        </p:nvSpPr>
        <p:spPr>
          <a:xfrm>
            <a:off x="228600" y="304800"/>
            <a:ext cx="2155334" cy="369332"/>
          </a:xfrm>
          <a:prstGeom prst="rect">
            <a:avLst/>
          </a:prstGeom>
        </p:spPr>
        <p:txBody>
          <a:bodyPr wrap="none">
            <a:spAutoFit/>
          </a:bodyPr>
          <a:lstStyle/>
          <a:p>
            <a:r>
              <a:rPr lang="en-US" dirty="0" smtClean="0"/>
              <a:t>per Andr</a:t>
            </a:r>
            <a:r>
              <a:rPr lang="en-US" dirty="0" smtClean="0">
                <a:cs typeface="Arial" charset="0"/>
              </a:rPr>
              <a:t>á</a:t>
            </a:r>
            <a:r>
              <a:rPr lang="en-US" dirty="0" smtClean="0"/>
              <a:t>ssy, 1956</a:t>
            </a:r>
            <a:endParaRPr lang="en-US" dirty="0"/>
          </a:p>
        </p:txBody>
      </p:sp>
      <p:sp>
        <p:nvSpPr>
          <p:cNvPr id="39" name="TextBox 38"/>
          <p:cNvSpPr txBox="1"/>
          <p:nvPr/>
        </p:nvSpPr>
        <p:spPr>
          <a:xfrm>
            <a:off x="228600" y="4724400"/>
            <a:ext cx="6814686" cy="646331"/>
          </a:xfrm>
          <a:prstGeom prst="rect">
            <a:avLst/>
          </a:prstGeom>
          <a:noFill/>
        </p:spPr>
        <p:txBody>
          <a:bodyPr wrap="none" rtlCol="0">
            <a:spAutoFit/>
          </a:bodyPr>
          <a:lstStyle/>
          <a:p>
            <a:r>
              <a:rPr lang="en-US" dirty="0" smtClean="0"/>
              <a:t>b) Determined the density of nematodes (g/</a:t>
            </a:r>
            <a:r>
              <a:rPr lang="en-US" dirty="0" err="1" smtClean="0"/>
              <a:t>mL</a:t>
            </a:r>
            <a:r>
              <a:rPr lang="en-US" dirty="0" smtClean="0"/>
              <a:t>) as that of liquids </a:t>
            </a:r>
          </a:p>
          <a:p>
            <a:r>
              <a:rPr lang="en-US" dirty="0" smtClean="0"/>
              <a:t>                             in which they float at a constant level =1.084</a:t>
            </a:r>
            <a:endParaRPr lang="en-US" dirty="0"/>
          </a:p>
        </p:txBody>
      </p:sp>
      <p:pic>
        <p:nvPicPr>
          <p:cNvPr id="64" name="Picture 63" descr="Swollenfemale.png"/>
          <p:cNvPicPr>
            <a:picLocks noChangeAspect="1"/>
          </p:cNvPicPr>
          <p:nvPr/>
        </p:nvPicPr>
        <p:blipFill>
          <a:blip r:embed="rId4" cstate="print"/>
          <a:stretch>
            <a:fillRect/>
          </a:stretch>
        </p:blipFill>
        <p:spPr>
          <a:xfrm>
            <a:off x="76200" y="76200"/>
            <a:ext cx="7022012" cy="3834067"/>
          </a:xfrm>
          <a:prstGeom prst="rect">
            <a:avLst/>
          </a:prstGeom>
          <a:solidFill>
            <a:schemeClr val="bg1"/>
          </a:solidFill>
          <a:ln>
            <a:solidFill>
              <a:srgbClr val="002060"/>
            </a:solidFill>
          </a:ln>
        </p:spPr>
      </p:pic>
      <p:sp>
        <p:nvSpPr>
          <p:cNvPr id="40" name="Text Box 36"/>
          <p:cNvSpPr txBox="1">
            <a:spLocks noChangeArrowheads="1"/>
          </p:cNvSpPr>
          <p:nvPr/>
        </p:nvSpPr>
        <p:spPr bwMode="auto">
          <a:xfrm>
            <a:off x="152400" y="4664075"/>
            <a:ext cx="6637338" cy="5175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solidFill>
                  <a:schemeClr val="accent2"/>
                </a:solidFill>
              </a:rPr>
              <a:t>Andr</a:t>
            </a:r>
            <a:r>
              <a:rPr lang="en-US" sz="1400" dirty="0">
                <a:solidFill>
                  <a:schemeClr val="accent2"/>
                </a:solidFill>
                <a:cs typeface="Arial" pitchFamily="34" charset="0"/>
              </a:rPr>
              <a:t>á</a:t>
            </a:r>
            <a:r>
              <a:rPr lang="en-US" sz="1400" dirty="0">
                <a:solidFill>
                  <a:schemeClr val="accent2"/>
                </a:solidFill>
              </a:rPr>
              <a:t>ssy: “I am indebted to Dr. I. </a:t>
            </a:r>
            <a:r>
              <a:rPr lang="en-US" sz="1400" dirty="0" err="1">
                <a:solidFill>
                  <a:schemeClr val="accent2"/>
                </a:solidFill>
              </a:rPr>
              <a:t>Juvancz</a:t>
            </a:r>
            <a:r>
              <a:rPr lang="en-US" sz="1400" dirty="0">
                <a:solidFill>
                  <a:schemeClr val="accent2"/>
                </a:solidFill>
              </a:rPr>
              <a:t> of the Institute of Applied Mathematics, </a:t>
            </a:r>
          </a:p>
          <a:p>
            <a:r>
              <a:rPr lang="en-US" sz="1400" dirty="0">
                <a:solidFill>
                  <a:schemeClr val="accent2"/>
                </a:solidFill>
              </a:rPr>
              <a:t>	who examined my calculations.”</a:t>
            </a:r>
          </a:p>
        </p:txBody>
      </p:sp>
    </p:spTree>
    <p:extLst>
      <p:ext uri="{BB962C8B-B14F-4D97-AF65-F5344CB8AC3E}">
        <p14:creationId xmlns:p14="http://schemas.microsoft.com/office/powerpoint/2010/main" val="413328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1+#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0-#ppt_w/2"/>
                                          </p:val>
                                        </p:tav>
                                        <p:tav tm="100000">
                                          <p:val>
                                            <p:strVal val="#ppt_x"/>
                                          </p:val>
                                        </p:tav>
                                      </p:tavLst>
                                    </p:anim>
                                    <p:anim calcmode="lin" valueType="num">
                                      <p:cBhvr additive="base">
                                        <p:cTn id="22"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4800" y="152400"/>
            <a:ext cx="4419600" cy="1600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sng" strike="noStrike" kern="1200" cap="none" spc="0" normalizeH="0" baseline="0" noProof="0" dirty="0" smtClean="0">
                <a:ln>
                  <a:noFill/>
                </a:ln>
                <a:solidFill>
                  <a:schemeClr val="tx1"/>
                </a:solidFill>
                <a:effectLst/>
                <a:uLnTx/>
                <a:uFillTx/>
                <a:latin typeface="Arial" charset="0"/>
                <a:ea typeface="+mj-ea"/>
                <a:cs typeface="Arial" charset="0"/>
              </a:rPr>
              <a:t>Production</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dirty="0" smtClean="0">
              <a:latin typeface="Arial" charset="0"/>
              <a:ea typeface="+mj-ea"/>
              <a:cs typeface="Arial"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charset="0"/>
                <a:ea typeface="+mj-ea"/>
                <a:cs typeface="Arial" charset="0"/>
              </a:rPr>
              <a:t>Nematodes differ in rates of growth</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Arial" charset="0"/>
              <a:ea typeface="+mj-ea"/>
              <a:cs typeface="Arial"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000" dirty="0" smtClean="0">
                <a:latin typeface="Arial" charset="0"/>
                <a:ea typeface="+mj-ea"/>
                <a:cs typeface="Arial" charset="0"/>
              </a:rPr>
              <a:t>Need to adjust production estimates</a:t>
            </a:r>
          </a:p>
          <a:p>
            <a:pPr marL="0" marR="0" lvl="0" indent="0" algn="l" defTabSz="914400" rtl="0" eaLnBrk="1" fontAlgn="base" latinLnBrk="0" hangingPunct="1">
              <a:lnSpc>
                <a:spcPct val="100000"/>
              </a:lnSpc>
              <a:spcBef>
                <a:spcPct val="0"/>
              </a:spcBef>
              <a:spcAft>
                <a:spcPct val="0"/>
              </a:spcAft>
              <a:buClrTx/>
              <a:buSzTx/>
              <a:tabLst/>
              <a:defRPr/>
            </a:pPr>
            <a:r>
              <a:rPr lang="en-US" sz="2000" dirty="0" smtClean="0">
                <a:latin typeface="Arial" charset="0"/>
                <a:ea typeface="+mj-ea"/>
                <a:cs typeface="Arial" charset="0"/>
              </a:rPr>
              <a:t>  in relation to life course duration</a:t>
            </a:r>
            <a:endParaRPr kumimoji="0" lang="en-US" sz="2000" b="0" i="0" u="none" strike="noStrike" kern="1200" cap="none" spc="0" normalizeH="0" baseline="0" noProof="0" dirty="0" smtClean="0">
              <a:ln>
                <a:noFill/>
              </a:ln>
              <a:solidFill>
                <a:schemeClr val="tx1"/>
              </a:solidFill>
              <a:effectLst/>
              <a:uLnTx/>
              <a:uFillTx/>
              <a:latin typeface="Arial" charset="0"/>
              <a:ea typeface="+mj-ea"/>
              <a:cs typeface="Arial" charset="0"/>
            </a:endParaRPr>
          </a:p>
        </p:txBody>
      </p:sp>
      <p:sp>
        <p:nvSpPr>
          <p:cNvPr id="4" name="Rectangle 5"/>
          <p:cNvSpPr>
            <a:spLocks noChangeArrowheads="1"/>
          </p:cNvSpPr>
          <p:nvPr/>
        </p:nvSpPr>
        <p:spPr bwMode="auto">
          <a:xfrm>
            <a:off x="304800" y="1828800"/>
            <a:ext cx="8229600" cy="15240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000" dirty="0" smtClean="0"/>
              <a:t>Another proxy: cp value related to </a:t>
            </a:r>
          </a:p>
          <a:p>
            <a:pPr marL="342900" indent="-342900">
              <a:spcBef>
                <a:spcPct val="20000"/>
              </a:spcBef>
            </a:pPr>
            <a:r>
              <a:rPr lang="en-US" sz="2000" dirty="0" smtClean="0"/>
              <a:t>     life </a:t>
            </a:r>
            <a:r>
              <a:rPr lang="en-US" sz="2000" dirty="0"/>
              <a:t>course duration </a:t>
            </a:r>
            <a:r>
              <a:rPr lang="en-US" sz="2000" dirty="0" smtClean="0"/>
              <a:t>– </a:t>
            </a:r>
            <a:r>
              <a:rPr lang="en-US" sz="2000" dirty="0"/>
              <a:t>per Bongers, 1990</a:t>
            </a:r>
            <a:endParaRPr lang="en-US" sz="2000" baseline="30000" dirty="0"/>
          </a:p>
        </p:txBody>
      </p:sp>
      <p:pic>
        <p:nvPicPr>
          <p:cNvPr id="5" name="Picture 2"/>
          <p:cNvPicPr>
            <a:picLocks noChangeAspect="1" noChangeArrowheads="1"/>
          </p:cNvPicPr>
          <p:nvPr/>
        </p:nvPicPr>
        <p:blipFill>
          <a:blip r:embed="rId2" cstate="print"/>
          <a:srcRect/>
          <a:stretch>
            <a:fillRect/>
          </a:stretch>
        </p:blipFill>
        <p:spPr bwMode="auto">
          <a:xfrm>
            <a:off x="5303520" y="152400"/>
            <a:ext cx="3840480" cy="2779115"/>
          </a:xfrm>
          <a:prstGeom prst="rect">
            <a:avLst/>
          </a:prstGeom>
          <a:noFill/>
          <a:ln w="9525">
            <a:noFill/>
            <a:miter lim="800000"/>
            <a:headEnd/>
            <a:tailEnd/>
          </a:ln>
          <a:effectLst/>
        </p:spPr>
      </p:pic>
      <p:sp>
        <p:nvSpPr>
          <p:cNvPr id="9" name="Rectangle 8"/>
          <p:cNvSpPr/>
          <p:nvPr/>
        </p:nvSpPr>
        <p:spPr>
          <a:xfrm>
            <a:off x="457200" y="2743200"/>
            <a:ext cx="3657600" cy="769441"/>
          </a:xfrm>
          <a:prstGeom prst="rect">
            <a:avLst/>
          </a:prstGeom>
          <a:ln w="12700">
            <a:solidFill>
              <a:srgbClr val="002060"/>
            </a:solidFill>
          </a:ln>
        </p:spPr>
        <p:txBody>
          <a:bodyPr wrap="square">
            <a:spAutoFit/>
          </a:bodyPr>
          <a:lstStyle/>
          <a:p>
            <a:pPr lvl="0">
              <a:spcBef>
                <a:spcPts val="0"/>
              </a:spcBef>
              <a:defRPr/>
            </a:pPr>
            <a:r>
              <a:rPr lang="en-US" sz="2000" dirty="0" smtClean="0">
                <a:latin typeface="Arial" charset="0"/>
                <a:cs typeface="Arial" charset="0"/>
              </a:rPr>
              <a:t>Taxon </a:t>
            </a:r>
            <a:r>
              <a:rPr lang="en-US" sz="2000" dirty="0" smtClean="0"/>
              <a:t>Production </a:t>
            </a:r>
            <a:r>
              <a:rPr lang="en-US" sz="2000" dirty="0" smtClean="0">
                <a:cs typeface="Arial" pitchFamily="34" charset="0"/>
              </a:rPr>
              <a:t>normalized:</a:t>
            </a:r>
          </a:p>
          <a:p>
            <a:pPr lvl="0" indent="-609600">
              <a:spcBef>
                <a:spcPct val="20000"/>
              </a:spcBef>
              <a:defRPr/>
            </a:pPr>
            <a:r>
              <a:rPr lang="en-US" altLang="ja-JP" sz="2000" dirty="0" smtClean="0">
                <a:cs typeface="Arial" pitchFamily="34" charset="0"/>
              </a:rPr>
              <a:t>	 P</a:t>
            </a:r>
            <a:r>
              <a:rPr lang="en-US" altLang="ja-JP" sz="2000" baseline="-25000" dirty="0" smtClean="0">
                <a:cs typeface="Arial" pitchFamily="34" charset="0"/>
              </a:rPr>
              <a:t>t</a:t>
            </a:r>
            <a:r>
              <a:rPr lang="en-US" altLang="ja-JP" sz="2000" dirty="0" smtClean="0">
                <a:cs typeface="Arial" pitchFamily="34" charset="0"/>
              </a:rPr>
              <a:t> = </a:t>
            </a:r>
            <a:r>
              <a:rPr lang="en-US" sz="2000" dirty="0" err="1" smtClean="0">
                <a:cs typeface="Arial" pitchFamily="34" charset="0"/>
              </a:rPr>
              <a:t>N</a:t>
            </a:r>
            <a:r>
              <a:rPr lang="en-US" altLang="ja-JP" sz="2000" baseline="-25000" dirty="0" err="1" smtClean="0">
                <a:cs typeface="Arial" pitchFamily="34" charset="0"/>
              </a:rPr>
              <a:t>t</a:t>
            </a:r>
            <a:r>
              <a:rPr lang="en-US" sz="2000" dirty="0" smtClean="0">
                <a:cs typeface="Arial" pitchFamily="34" charset="0"/>
              </a:rPr>
              <a:t> M</a:t>
            </a:r>
            <a:r>
              <a:rPr lang="en-US" sz="2000" baseline="-25000" dirty="0" smtClean="0">
                <a:ea typeface="ＭＳ Ｐゴシック" charset="-128"/>
                <a:cs typeface="Arial" pitchFamily="34" charset="0"/>
              </a:rPr>
              <a:t>t</a:t>
            </a:r>
            <a:r>
              <a:rPr lang="en-US" altLang="ja-JP" sz="2000" dirty="0" smtClean="0">
                <a:cs typeface="Arial" pitchFamily="34" charset="0"/>
              </a:rPr>
              <a:t>/(</a:t>
            </a:r>
            <a:r>
              <a:rPr lang="en-US" altLang="ja-JP" sz="2000" dirty="0" err="1" smtClean="0">
                <a:cs typeface="Arial" pitchFamily="34" charset="0"/>
              </a:rPr>
              <a:t>cp</a:t>
            </a:r>
            <a:r>
              <a:rPr lang="en-US" altLang="ja-JP" sz="2000" baseline="-25000" dirty="0" err="1" smtClean="0">
                <a:cs typeface="Arial" pitchFamily="34" charset="0"/>
              </a:rPr>
              <a:t>t</a:t>
            </a:r>
            <a:r>
              <a:rPr lang="en-US" altLang="ja-JP" sz="2000" dirty="0" smtClean="0">
                <a:cs typeface="Arial" pitchFamily="34" charset="0"/>
              </a:rPr>
              <a:t>)</a:t>
            </a:r>
          </a:p>
        </p:txBody>
      </p:sp>
      <p:sp>
        <p:nvSpPr>
          <p:cNvPr id="10" name="Rectangle 2"/>
          <p:cNvSpPr txBox="1">
            <a:spLocks noChangeArrowheads="1"/>
          </p:cNvSpPr>
          <p:nvPr/>
        </p:nvSpPr>
        <p:spPr>
          <a:xfrm>
            <a:off x="304800" y="3733800"/>
            <a:ext cx="4267200" cy="6096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sng" strike="noStrike" kern="1200" cap="none" spc="0" normalizeH="0" baseline="0" noProof="0" dirty="0" smtClean="0">
                <a:ln>
                  <a:noFill/>
                </a:ln>
                <a:solidFill>
                  <a:schemeClr val="tx1"/>
                </a:solidFill>
                <a:effectLst/>
                <a:uLnTx/>
                <a:uFillTx/>
                <a:latin typeface="Arial" charset="0"/>
                <a:ea typeface="+mj-ea"/>
                <a:cs typeface="Arial" charset="0"/>
              </a:rPr>
              <a:t>Metabolic activity - Respiration</a:t>
            </a:r>
          </a:p>
        </p:txBody>
      </p:sp>
      <p:sp>
        <p:nvSpPr>
          <p:cNvPr id="11" name="Rectangle 3"/>
          <p:cNvSpPr txBox="1">
            <a:spLocks noChangeArrowheads="1"/>
          </p:cNvSpPr>
          <p:nvPr/>
        </p:nvSpPr>
        <p:spPr>
          <a:xfrm>
            <a:off x="304800" y="4191000"/>
            <a:ext cx="4495800" cy="1905000"/>
          </a:xfrm>
          <a:prstGeom prst="rect">
            <a:avLst/>
          </a:prstGeom>
        </p:spPr>
        <p:txBody>
          <a:bodyPr/>
          <a:lstStyle/>
          <a:p>
            <a:pPr marR="0" lvl="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charset="0"/>
                <a:ea typeface="+mn-ea"/>
                <a:cs typeface="Arial" charset="0"/>
              </a:rPr>
              <a:t>Use the p</a:t>
            </a:r>
            <a:r>
              <a:rPr kumimoji="0" lang="en-US" altLang="ja-JP" sz="2000" b="0" i="0" u="none" strike="noStrike" kern="1200" cap="none" spc="0" normalizeH="0" baseline="0" noProof="0" dirty="0" smtClean="0">
                <a:ln>
                  <a:noFill/>
                </a:ln>
                <a:solidFill>
                  <a:schemeClr val="tx1"/>
                </a:solidFill>
                <a:effectLst/>
                <a:uLnTx/>
                <a:uFillTx/>
                <a:latin typeface="Arial" charset="0"/>
                <a:ea typeface="+mn-ea"/>
                <a:cs typeface="Arial" charset="0"/>
              </a:rPr>
              <a:t>ower relationship of </a:t>
            </a:r>
          </a:p>
          <a:p>
            <a:pPr marR="0" lvl="0" indent="-34747200" algn="l" defTabSz="914400" rtl="0" eaLnBrk="1" fontAlgn="base" latinLnBrk="0" hangingPunct="1">
              <a:lnSpc>
                <a:spcPct val="100000"/>
              </a:lnSpc>
              <a:spcBef>
                <a:spcPts val="24"/>
              </a:spcBef>
              <a:spcAft>
                <a:spcPct val="0"/>
              </a:spcAft>
              <a:buClrTx/>
              <a:buSzTx/>
              <a:tabLst/>
              <a:defRPr/>
            </a:pPr>
            <a:r>
              <a:rPr lang="en-US" altLang="ja-JP" sz="2000" dirty="0" smtClean="0">
                <a:latin typeface="Arial" charset="0"/>
                <a:cs typeface="Arial" charset="0"/>
              </a:rPr>
              <a:t>  </a:t>
            </a:r>
            <a:r>
              <a:rPr kumimoji="0" lang="en-US" altLang="ja-JP" sz="2000" b="0" i="0" u="none" strike="noStrike" kern="1200" cap="none" spc="0" normalizeH="0" baseline="0" noProof="0" dirty="0" smtClean="0">
                <a:ln>
                  <a:noFill/>
                </a:ln>
                <a:solidFill>
                  <a:schemeClr val="tx1"/>
                </a:solidFill>
                <a:effectLst/>
                <a:uLnTx/>
                <a:uFillTx/>
                <a:latin typeface="Arial" charset="0"/>
                <a:ea typeface="+mn-ea"/>
                <a:cs typeface="Arial" charset="0"/>
              </a:rPr>
              <a:t>basal metabolism and body mass: 	R = c M</a:t>
            </a:r>
            <a:r>
              <a:rPr kumimoji="0" lang="en-US" altLang="ja-JP" sz="2000" b="0" i="0" u="none" strike="noStrike" kern="1200" cap="none" spc="0" normalizeH="0" baseline="30000" noProof="0" dirty="0" smtClean="0">
                <a:ln>
                  <a:noFill/>
                </a:ln>
                <a:solidFill>
                  <a:schemeClr val="tx1"/>
                </a:solidFill>
                <a:effectLst/>
                <a:uLnTx/>
                <a:uFillTx/>
                <a:latin typeface="Arial" charset="0"/>
                <a:ea typeface="+mn-ea"/>
                <a:cs typeface="Arial" charset="0"/>
              </a:rPr>
              <a:t>0.75</a:t>
            </a:r>
          </a:p>
          <a:p>
            <a:pPr marR="0" lvl="0" indent="-34747200" algn="l" defTabSz="914400" rtl="0" eaLnBrk="1" fontAlgn="base" latinLnBrk="0" hangingPunct="1">
              <a:lnSpc>
                <a:spcPct val="100000"/>
              </a:lnSpc>
              <a:spcBef>
                <a:spcPts val="24"/>
              </a:spcBef>
              <a:spcAft>
                <a:spcPct val="0"/>
              </a:spcAft>
              <a:buClrTx/>
              <a:buSzTx/>
              <a:tabLst/>
              <a:defRPr/>
            </a:pPr>
            <a:endParaRPr kumimoji="0" lang="en-US" altLang="ja-JP" sz="2000" b="0" i="0" u="none" strike="noStrike" kern="1200" cap="none" spc="0" normalizeH="0" baseline="30000" noProof="0" dirty="0" smtClean="0">
              <a:ln>
                <a:noFill/>
              </a:ln>
              <a:solidFill>
                <a:schemeClr val="tx1"/>
              </a:solidFill>
              <a:effectLst/>
              <a:uLnTx/>
              <a:uFillTx/>
              <a:latin typeface="Arial" charset="0"/>
              <a:ea typeface="+mn-ea"/>
              <a:cs typeface="Arial"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ja-JP" sz="2000" b="0" i="0" u="none" strike="noStrike" kern="1200" cap="none" spc="0" normalizeH="0" baseline="0" noProof="0" dirty="0" smtClean="0">
                <a:ln>
                  <a:noFill/>
                </a:ln>
                <a:solidFill>
                  <a:schemeClr val="tx1"/>
                </a:solidFill>
                <a:effectLst/>
                <a:uLnTx/>
                <a:uFillTx/>
                <a:latin typeface="Arial" charset="0"/>
                <a:ea typeface="+mn-ea"/>
                <a:cs typeface="Arial" charset="0"/>
              </a:rPr>
              <a:t>If taxon biomass = </a:t>
            </a:r>
            <a:r>
              <a:rPr kumimoji="0" lang="en-US" altLang="ja-JP" sz="2000" b="0" i="0" u="none" strike="noStrike" kern="1200" cap="none" spc="0" normalizeH="0" baseline="0" noProof="0" dirty="0" err="1" smtClean="0">
                <a:ln>
                  <a:noFill/>
                </a:ln>
                <a:solidFill>
                  <a:schemeClr val="tx1"/>
                </a:solidFill>
                <a:effectLst/>
                <a:uLnTx/>
                <a:uFillTx/>
                <a:latin typeface="Arial" charset="0"/>
                <a:ea typeface="+mn-ea"/>
                <a:cs typeface="Arial" charset="0"/>
              </a:rPr>
              <a:t>N</a:t>
            </a:r>
            <a:r>
              <a:rPr kumimoji="0" lang="en-US" altLang="ja-JP" sz="2000" b="0" i="0" u="none" strike="noStrike" kern="1200" cap="none" spc="0" normalizeH="0" baseline="-25000" noProof="0" dirty="0" err="1" smtClean="0">
                <a:ln>
                  <a:noFill/>
                </a:ln>
                <a:solidFill>
                  <a:schemeClr val="tx1"/>
                </a:solidFill>
                <a:effectLst/>
                <a:uLnTx/>
                <a:uFillTx/>
                <a:latin typeface="Arial" charset="0"/>
                <a:ea typeface="+mn-ea"/>
                <a:cs typeface="Arial" charset="0"/>
              </a:rPr>
              <a:t>t</a:t>
            </a:r>
            <a:r>
              <a:rPr kumimoji="0" lang="en-US" altLang="ja-JP" sz="2000" b="0" i="0" u="none" strike="noStrike" kern="1200" cap="none" spc="0" normalizeH="0" baseline="0" noProof="0" dirty="0" smtClean="0">
                <a:ln>
                  <a:noFill/>
                </a:ln>
                <a:solidFill>
                  <a:schemeClr val="tx1"/>
                </a:solidFill>
                <a:effectLst/>
                <a:uLnTx/>
                <a:uFillTx/>
                <a:latin typeface="Arial" charset="0"/>
                <a:ea typeface="+mn-ea"/>
                <a:cs typeface="Arial" charset="0"/>
              </a:rPr>
              <a:t> M</a:t>
            </a:r>
            <a:r>
              <a:rPr kumimoji="0" lang="en-US" altLang="ja-JP" sz="2000" b="0" i="0" u="none" strike="noStrike" kern="1200" cap="none" spc="0" normalizeH="0" baseline="-25000" noProof="0" dirty="0" smtClean="0">
                <a:ln>
                  <a:noFill/>
                </a:ln>
                <a:solidFill>
                  <a:schemeClr val="tx1"/>
                </a:solidFill>
                <a:effectLst/>
                <a:uLnTx/>
                <a:uFillTx/>
                <a:latin typeface="Arial" charset="0"/>
                <a:ea typeface="+mn-ea"/>
                <a:cs typeface="Arial" charset="0"/>
              </a:rPr>
              <a:t>t</a:t>
            </a:r>
            <a:r>
              <a:rPr kumimoji="0" lang="en-US" altLang="ja-JP" sz="2000" b="0" i="0" u="none" strike="noStrike" kern="1200" cap="none" spc="0" normalizeH="0" noProof="0" dirty="0" smtClean="0">
                <a:ln>
                  <a:noFill/>
                </a:ln>
                <a:solidFill>
                  <a:schemeClr val="tx1"/>
                </a:solidFill>
                <a:effectLst/>
                <a:uLnTx/>
                <a:uFillTx/>
                <a:latin typeface="Arial" charset="0"/>
                <a:ea typeface="+mn-ea"/>
                <a:cs typeface="Arial" charset="0"/>
              </a:rPr>
              <a:t>, then:</a:t>
            </a:r>
          </a:p>
          <a:p>
            <a:pPr marR="0" lvl="0" algn="l" defTabSz="914400" rtl="0" eaLnBrk="1" fontAlgn="base" latinLnBrk="0" hangingPunct="1">
              <a:lnSpc>
                <a:spcPct val="100000"/>
              </a:lnSpc>
              <a:spcBef>
                <a:spcPct val="20000"/>
              </a:spcBef>
              <a:spcAft>
                <a:spcPct val="0"/>
              </a:spcAft>
              <a:buClrTx/>
              <a:buSzTx/>
              <a:buFont typeface="Arial" pitchFamily="34" charset="0"/>
              <a:buChar char="•"/>
              <a:tabLst/>
              <a:defRPr/>
            </a:pPr>
            <a:endParaRPr lang="en-US" altLang="ja-JP" sz="2000" baseline="-25000" dirty="0" smtClean="0">
              <a:latin typeface="Arial" charset="0"/>
              <a:cs typeface="Arial" charset="0"/>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2000" b="0" i="0" u="none" strike="noStrike" kern="1200" cap="none" spc="0" normalizeH="0" baseline="30000" noProof="0" dirty="0" smtClean="0">
              <a:ln>
                <a:noFill/>
              </a:ln>
              <a:solidFill>
                <a:schemeClr val="tx1"/>
              </a:solidFill>
              <a:effectLst/>
              <a:uLnTx/>
              <a:uFillTx/>
              <a:latin typeface="Arial" charset="0"/>
              <a:ea typeface="+mn-ea"/>
              <a:cs typeface="Arial" charset="0"/>
            </a:endParaRPr>
          </a:p>
        </p:txBody>
      </p:sp>
      <p:sp>
        <p:nvSpPr>
          <p:cNvPr id="13" name="Rectangle 3"/>
          <p:cNvSpPr txBox="1">
            <a:spLocks noChangeArrowheads="1"/>
          </p:cNvSpPr>
          <p:nvPr/>
        </p:nvSpPr>
        <p:spPr bwMode="auto">
          <a:xfrm>
            <a:off x="4648200" y="4419600"/>
            <a:ext cx="4343400" cy="1371600"/>
          </a:xfrm>
          <a:prstGeom prst="rect">
            <a:avLst/>
          </a:prstGeom>
          <a:noFill/>
          <a:ln w="25400">
            <a:solidFill>
              <a:schemeClr val="bg2">
                <a:lumMod val="25000"/>
              </a:schemeClr>
            </a:solidFill>
            <a:miter lim="800000"/>
            <a:headEnd/>
            <a:tailEnd/>
          </a:ln>
        </p:spPr>
        <p:txBody>
          <a:bodyPr vert="horz" wrap="square" lIns="91440" tIns="45720" rIns="91440" bIns="45720" numCol="1" anchor="t" anchorCtr="0" compatLnSpc="1">
            <a:prstTxWarp prst="textNoShape">
              <a:avLst/>
            </a:prstTxWarp>
          </a:bodyPr>
          <a:lstStyle/>
          <a:p>
            <a:pPr marL="329184" lvl="0" indent="-329184">
              <a:spcBef>
                <a:spcPct val="20000"/>
              </a:spcBef>
              <a:buFont typeface="Arial" pitchFamily="34" charset="0"/>
              <a:buChar char="•"/>
              <a:defRPr/>
            </a:pPr>
            <a:r>
              <a:rPr kumimoji="0" lang="en-US" sz="2000" b="0" i="0" u="sng" strike="noStrike" kern="1200" cap="none" spc="0" normalizeH="0" baseline="0" noProof="0" dirty="0" smtClean="0">
                <a:ln>
                  <a:noFill/>
                </a:ln>
                <a:solidFill>
                  <a:schemeClr val="tx1"/>
                </a:solidFill>
                <a:effectLst/>
                <a:uLnTx/>
                <a:uFillTx/>
                <a:cs typeface="Arial" pitchFamily="34" charset="0"/>
              </a:rPr>
              <a:t>Metabolic Footprint </a:t>
            </a:r>
            <a:r>
              <a:rPr kumimoji="0" lang="en-US" sz="2000" b="0" i="0" u="none" strike="noStrike" kern="1200" cap="none" spc="0" normalizeH="0" baseline="0" noProof="0" dirty="0" smtClean="0">
                <a:ln>
                  <a:noFill/>
                </a:ln>
                <a:solidFill>
                  <a:schemeClr val="tx1"/>
                </a:solidFill>
                <a:effectLst/>
                <a:uLnTx/>
                <a:uFillTx/>
                <a:cs typeface="Arial" pitchFamily="34" charset="0"/>
              </a:rPr>
              <a:t>= </a:t>
            </a:r>
            <a:r>
              <a:rPr kumimoji="0" lang="el-GR" sz="2000" b="0" i="0" u="none" strike="noStrike" kern="1200" cap="none" spc="0" normalizeH="0" baseline="0" noProof="0" dirty="0" smtClean="0">
                <a:ln>
                  <a:noFill/>
                </a:ln>
                <a:solidFill>
                  <a:schemeClr val="tx1"/>
                </a:solidFill>
                <a:effectLst/>
                <a:uLnTx/>
                <a:uFillTx/>
                <a:cs typeface="Arial" pitchFamily="34" charset="0"/>
              </a:rPr>
              <a:t>Σ</a:t>
            </a:r>
            <a:r>
              <a:rPr kumimoji="0" lang="en-US" sz="2000" b="0" i="0" u="none" strike="noStrike" kern="1200" cap="none" spc="0" normalizeH="0" baseline="0" noProof="0" dirty="0" smtClean="0">
                <a:ln>
                  <a:noFill/>
                </a:ln>
                <a:solidFill>
                  <a:schemeClr val="tx1"/>
                </a:solidFill>
                <a:effectLst/>
                <a:uLnTx/>
                <a:uFillTx/>
                <a:cs typeface="Arial" pitchFamily="34" charset="0"/>
              </a:rPr>
              <a:t> (</a:t>
            </a:r>
            <a:r>
              <a:rPr kumimoji="0" lang="en-US" altLang="ja-JP" sz="2000" b="0" i="0" u="none" strike="noStrike" kern="1200" cap="none" spc="0" normalizeH="0" baseline="0" noProof="0" dirty="0" err="1" smtClean="0">
                <a:ln>
                  <a:noFill/>
                </a:ln>
                <a:solidFill>
                  <a:schemeClr val="tx1"/>
                </a:solidFill>
                <a:effectLst/>
                <a:uLnTx/>
                <a:uFillTx/>
                <a:cs typeface="Arial" pitchFamily="34" charset="0"/>
              </a:rPr>
              <a:t>R</a:t>
            </a:r>
            <a:r>
              <a:rPr kumimoji="0" lang="en-US" altLang="ja-JP" sz="2000" b="0" i="0" u="none" strike="noStrike" kern="1200" cap="none" spc="0" normalizeH="0" baseline="-25000" noProof="0" dirty="0" err="1" smtClean="0">
                <a:ln>
                  <a:noFill/>
                </a:ln>
                <a:solidFill>
                  <a:schemeClr val="tx1"/>
                </a:solidFill>
                <a:effectLst/>
                <a:uLnTx/>
                <a:uFillTx/>
                <a:cs typeface="Arial" pitchFamily="34" charset="0"/>
              </a:rPr>
              <a:t>t</a:t>
            </a:r>
            <a:r>
              <a:rPr kumimoji="0" lang="en-US" altLang="ja-JP" sz="2000" b="0" i="0" u="none" strike="noStrike" kern="1200" cap="none" spc="0" normalizeH="0" baseline="-25000" noProof="0" dirty="0" smtClean="0">
                <a:ln>
                  <a:noFill/>
                </a:ln>
                <a:solidFill>
                  <a:schemeClr val="tx1"/>
                </a:solidFill>
                <a:effectLst/>
                <a:uLnTx/>
                <a:uFillTx/>
                <a:cs typeface="Arial" pitchFamily="34" charset="0"/>
              </a:rPr>
              <a:t> </a:t>
            </a:r>
            <a:r>
              <a:rPr kumimoji="0" lang="en-US" altLang="ja-JP" sz="2000" b="0" i="0" u="none" strike="noStrike" kern="1200" cap="none" spc="0" normalizeH="0" noProof="0" dirty="0" smtClean="0">
                <a:ln>
                  <a:noFill/>
                </a:ln>
                <a:solidFill>
                  <a:schemeClr val="tx1"/>
                </a:solidFill>
                <a:effectLst/>
                <a:uLnTx/>
                <a:uFillTx/>
                <a:cs typeface="Arial" pitchFamily="34" charset="0"/>
              </a:rPr>
              <a:t>+</a:t>
            </a:r>
            <a:r>
              <a:rPr kumimoji="0" lang="en-US" altLang="ja-JP" sz="2000" b="0" i="0" u="none" strike="noStrike" kern="1200" cap="none" spc="0" normalizeH="0" baseline="-25000" noProof="0" dirty="0" smtClean="0">
                <a:ln>
                  <a:noFill/>
                </a:ln>
                <a:solidFill>
                  <a:schemeClr val="tx1"/>
                </a:solidFill>
                <a:effectLst/>
                <a:uLnTx/>
                <a:uFillTx/>
                <a:cs typeface="Arial" pitchFamily="34" charset="0"/>
              </a:rPr>
              <a:t> </a:t>
            </a:r>
            <a:r>
              <a:rPr lang="en-US" altLang="ja-JP" sz="2000" dirty="0" smtClean="0">
                <a:cs typeface="Arial" pitchFamily="34" charset="0"/>
              </a:rPr>
              <a:t>P</a:t>
            </a:r>
            <a:r>
              <a:rPr lang="en-US" altLang="ja-JP" sz="2000" baseline="-25000" dirty="0" smtClean="0">
                <a:cs typeface="Arial" pitchFamily="34" charset="0"/>
              </a:rPr>
              <a:t>t</a:t>
            </a:r>
            <a:r>
              <a:rPr lang="en-US" altLang="ja-JP" sz="2000" dirty="0" smtClean="0">
                <a:cs typeface="Arial" pitchFamily="34" charset="0"/>
              </a:rPr>
              <a:t>)</a:t>
            </a:r>
            <a:endParaRPr kumimoji="0" lang="en-US" altLang="ja-JP" sz="2000" b="0" i="0" u="none" strike="noStrike" kern="1200" cap="none" spc="0" normalizeH="0" noProof="0" dirty="0" smtClean="0">
              <a:ln>
                <a:noFill/>
              </a:ln>
              <a:solidFill>
                <a:schemeClr val="tx1"/>
              </a:solidFill>
              <a:effectLst/>
              <a:uLnTx/>
              <a:uFillTx/>
              <a:cs typeface="Arial" pitchFamily="34" charset="0"/>
            </a:endParaRPr>
          </a:p>
          <a:p>
            <a:pPr marL="329184" marR="0" lvl="0" indent="-609600" algn="l" defTabSz="914400" rtl="0" eaLnBrk="1" fontAlgn="base" latinLnBrk="0" hangingPunct="1">
              <a:spcBef>
                <a:spcPct val="20000"/>
              </a:spcBef>
              <a:spcAft>
                <a:spcPct val="0"/>
              </a:spcAft>
              <a:buClrTx/>
              <a:buSzTx/>
              <a:tabLst/>
              <a:defRPr/>
            </a:pPr>
            <a:r>
              <a:rPr lang="en-US" altLang="ja-JP" sz="2000" baseline="-25000" dirty="0" smtClean="0">
                <a:cs typeface="Arial" pitchFamily="34" charset="0"/>
              </a:rPr>
              <a:t>	</a:t>
            </a:r>
            <a:r>
              <a:rPr kumimoji="0" lang="en-US" altLang="ja-JP" sz="2000" b="0" i="0" u="none" strike="noStrike" kern="1200" cap="none" spc="0" normalizeH="0" baseline="0" noProof="0" dirty="0" smtClean="0">
                <a:ln>
                  <a:noFill/>
                </a:ln>
                <a:solidFill>
                  <a:schemeClr val="tx1"/>
                </a:solidFill>
                <a:effectLst/>
                <a:uLnTx/>
                <a:uFillTx/>
                <a:cs typeface="Arial" pitchFamily="34" charset="0"/>
              </a:rPr>
              <a:t>for all </a:t>
            </a:r>
            <a:r>
              <a:rPr kumimoji="0" lang="en-US" altLang="ja-JP" sz="2000" b="0" i="0" u="none" strike="noStrike" kern="1200" cap="none" spc="0" normalizeH="0" baseline="0" noProof="0" dirty="0" err="1" smtClean="0">
                <a:ln>
                  <a:noFill/>
                </a:ln>
                <a:solidFill>
                  <a:schemeClr val="tx1"/>
                </a:solidFill>
                <a:effectLst/>
                <a:uLnTx/>
                <a:uFillTx/>
                <a:cs typeface="Arial" pitchFamily="34" charset="0"/>
              </a:rPr>
              <a:t>taxa</a:t>
            </a:r>
            <a:r>
              <a:rPr kumimoji="0" lang="en-US" altLang="ja-JP" sz="2000" b="0" i="0" u="none" strike="noStrike" kern="1200" cap="none" spc="0" normalizeH="0" baseline="0" noProof="0" dirty="0" smtClean="0">
                <a:ln>
                  <a:noFill/>
                </a:ln>
                <a:solidFill>
                  <a:schemeClr val="tx1"/>
                </a:solidFill>
                <a:effectLst/>
                <a:uLnTx/>
                <a:uFillTx/>
                <a:cs typeface="Arial" pitchFamily="34" charset="0"/>
              </a:rPr>
              <a:t> present or for </a:t>
            </a:r>
            <a:r>
              <a:rPr kumimoji="0" lang="en-US" altLang="ja-JP" sz="2000" b="0" i="0" u="none" strike="noStrike" kern="1200" cap="none" spc="0" normalizeH="0" baseline="0" noProof="0" dirty="0" err="1" smtClean="0">
                <a:ln>
                  <a:noFill/>
                </a:ln>
                <a:solidFill>
                  <a:schemeClr val="tx1"/>
                </a:solidFill>
                <a:effectLst/>
                <a:uLnTx/>
                <a:uFillTx/>
                <a:cs typeface="Arial" pitchFamily="34" charset="0"/>
              </a:rPr>
              <a:t>taxa</a:t>
            </a:r>
            <a:r>
              <a:rPr kumimoji="0" lang="en-US" altLang="ja-JP" sz="2000" b="0" i="0" u="none" strike="noStrike" kern="1200" cap="none" spc="0" normalizeH="0" baseline="0" noProof="0" dirty="0" smtClean="0">
                <a:ln>
                  <a:noFill/>
                </a:ln>
                <a:solidFill>
                  <a:schemeClr val="tx1"/>
                </a:solidFill>
                <a:effectLst/>
                <a:uLnTx/>
                <a:uFillTx/>
                <a:cs typeface="Arial" pitchFamily="34" charset="0"/>
              </a:rPr>
              <a:t> representing a specific function or ecosystem service</a:t>
            </a:r>
            <a:endParaRPr kumimoji="0" lang="el-GR" sz="2000" b="0" i="0" u="none" strike="noStrike" kern="1200" cap="none" spc="0" normalizeH="0" baseline="0" noProof="0" dirty="0" smtClean="0">
              <a:ln>
                <a:noFill/>
              </a:ln>
              <a:solidFill>
                <a:schemeClr val="tx1"/>
              </a:solidFill>
              <a:effectLst/>
              <a:uLnTx/>
              <a:uFillTx/>
              <a:cs typeface="Arial" pitchFamily="34" charset="0"/>
            </a:endParaRPr>
          </a:p>
        </p:txBody>
      </p:sp>
      <p:sp>
        <p:nvSpPr>
          <p:cNvPr id="15" name="TextBox 14"/>
          <p:cNvSpPr txBox="1"/>
          <p:nvPr/>
        </p:nvSpPr>
        <p:spPr>
          <a:xfrm>
            <a:off x="457200" y="5867400"/>
            <a:ext cx="2484976" cy="769441"/>
          </a:xfrm>
          <a:prstGeom prst="rect">
            <a:avLst/>
          </a:prstGeom>
          <a:noFill/>
          <a:ln w="12700">
            <a:solidFill>
              <a:srgbClr val="002060"/>
            </a:solidFill>
          </a:ln>
        </p:spPr>
        <p:txBody>
          <a:bodyPr wrap="none" rtlCol="0">
            <a:spAutoFit/>
          </a:bodyPr>
          <a:lstStyle/>
          <a:p>
            <a:pPr marL="342900" lvl="0" indent="-342900">
              <a:spcBef>
                <a:spcPct val="20000"/>
              </a:spcBef>
              <a:defRPr/>
            </a:pPr>
            <a:r>
              <a:rPr lang="en-US" altLang="ja-JP" sz="2000" dirty="0" smtClean="0">
                <a:latin typeface="Arial" charset="0"/>
                <a:cs typeface="Arial" charset="0"/>
              </a:rPr>
              <a:t>Taxon Respiration:</a:t>
            </a:r>
          </a:p>
          <a:p>
            <a:pPr marL="342900" lvl="0" indent="-342900">
              <a:spcBef>
                <a:spcPct val="20000"/>
              </a:spcBef>
              <a:defRPr/>
            </a:pPr>
            <a:r>
              <a:rPr lang="en-US" altLang="ja-JP" sz="2000" dirty="0" smtClean="0">
                <a:latin typeface="Arial" charset="0"/>
                <a:cs typeface="Arial" charset="0"/>
              </a:rPr>
              <a:t>     	</a:t>
            </a:r>
            <a:r>
              <a:rPr lang="en-US" altLang="ja-JP" sz="2000" dirty="0" err="1" smtClean="0">
                <a:latin typeface="Arial" charset="0"/>
                <a:cs typeface="Arial" charset="0"/>
              </a:rPr>
              <a:t>R</a:t>
            </a:r>
            <a:r>
              <a:rPr lang="en-US" altLang="ja-JP" sz="2000" baseline="-25000" dirty="0" err="1" smtClean="0">
                <a:latin typeface="Arial" charset="0"/>
                <a:cs typeface="Arial" charset="0"/>
              </a:rPr>
              <a:t>t</a:t>
            </a:r>
            <a:r>
              <a:rPr lang="en-US" altLang="ja-JP" sz="2000" baseline="-25000" dirty="0" smtClean="0">
                <a:latin typeface="Arial" charset="0"/>
                <a:cs typeface="Arial" charset="0"/>
              </a:rPr>
              <a:t> </a:t>
            </a:r>
            <a:r>
              <a:rPr lang="en-US" altLang="ja-JP" sz="2000" dirty="0" smtClean="0">
                <a:latin typeface="Arial" charset="0"/>
                <a:cs typeface="Arial" charset="0"/>
              </a:rPr>
              <a:t>= </a:t>
            </a:r>
            <a:r>
              <a:rPr lang="en-US" sz="2000" dirty="0" err="1" smtClean="0">
                <a:latin typeface="Arial" charset="0"/>
                <a:cs typeface="Arial" charset="0"/>
              </a:rPr>
              <a:t>N</a:t>
            </a:r>
            <a:r>
              <a:rPr lang="en-US" altLang="ja-JP" sz="2000" baseline="-25000" dirty="0" err="1" smtClean="0">
                <a:latin typeface="Arial" charset="0"/>
              </a:rPr>
              <a:t>t</a:t>
            </a:r>
            <a:r>
              <a:rPr lang="en-US" altLang="ja-JP" sz="2000" baseline="-25000" dirty="0" smtClean="0">
                <a:latin typeface="Arial" charset="0"/>
              </a:rPr>
              <a:t> </a:t>
            </a:r>
            <a:r>
              <a:rPr lang="en-US" sz="2000" dirty="0" smtClean="0">
                <a:latin typeface="Arial" charset="0"/>
                <a:cs typeface="Arial" charset="0"/>
              </a:rPr>
              <a:t>M</a:t>
            </a:r>
            <a:r>
              <a:rPr lang="en-US" altLang="ja-JP" sz="2000" baseline="-25000" dirty="0" smtClean="0">
                <a:latin typeface="Arial" charset="0"/>
              </a:rPr>
              <a:t>t</a:t>
            </a:r>
            <a:r>
              <a:rPr lang="en-US" altLang="ja-JP" sz="2000" baseline="30000" dirty="0" smtClean="0">
                <a:latin typeface="Arial" charset="0"/>
              </a:rPr>
              <a:t>0.75</a:t>
            </a:r>
            <a:endParaRPr lang="en-US" sz="2000" baseline="30000" dirty="0" smtClean="0">
              <a:latin typeface="Arial" charset="0"/>
              <a:cs typeface="Arial" charset="0"/>
            </a:endParaRPr>
          </a:p>
        </p:txBody>
      </p:sp>
    </p:spTree>
    <p:extLst>
      <p:ext uri="{BB962C8B-B14F-4D97-AF65-F5344CB8AC3E}">
        <p14:creationId xmlns:p14="http://schemas.microsoft.com/office/powerpoint/2010/main" val="148257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P spid="11" grpId="0"/>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ChangeArrowheads="1"/>
          </p:cNvSpPr>
          <p:nvPr/>
        </p:nvSpPr>
        <p:spPr bwMode="auto">
          <a:xfrm>
            <a:off x="2590800" y="1066800"/>
            <a:ext cx="5943600" cy="3276600"/>
          </a:xfrm>
          <a:prstGeom prst="parallelogram">
            <a:avLst>
              <a:gd name="adj" fmla="val 60994"/>
            </a:avLst>
          </a:prstGeom>
          <a:gradFill rotWithShape="0">
            <a:gsLst>
              <a:gs pos="0">
                <a:schemeClr val="accent1"/>
              </a:gs>
              <a:gs pos="100000">
                <a:srgbClr val="CC6600"/>
              </a:gs>
            </a:gsLst>
            <a:lin ang="2700000" scaled="1"/>
          </a:gradFill>
          <a:ln w="9525">
            <a:solidFill>
              <a:schemeClr val="tx1"/>
            </a:solidFill>
            <a:miter lim="800000"/>
            <a:headEnd/>
            <a:tailEnd/>
          </a:ln>
        </p:spPr>
        <p:txBody>
          <a:bodyPr wrap="none" anchor="ctr"/>
          <a:lstStyle/>
          <a:p>
            <a:pPr eaLnBrk="0" hangingPunct="0"/>
            <a:endParaRPr lang="en-US" sz="2800"/>
          </a:p>
        </p:txBody>
      </p:sp>
      <p:sp>
        <p:nvSpPr>
          <p:cNvPr id="31747" name="AutoShape 3"/>
          <p:cNvSpPr>
            <a:spLocks noChangeArrowheads="1"/>
          </p:cNvSpPr>
          <p:nvPr/>
        </p:nvSpPr>
        <p:spPr bwMode="auto">
          <a:xfrm rot="7296498">
            <a:off x="192881" y="2186782"/>
            <a:ext cx="4725987" cy="882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535600"/>
              </a:gs>
              <a:gs pos="100000">
                <a:srgbClr val="B3B900"/>
              </a:gs>
            </a:gsLst>
            <a:lin ang="5400000" scaled="1"/>
          </a:gradFill>
          <a:ln w="12700">
            <a:solidFill>
              <a:schemeClr val="tx1"/>
            </a:solidFill>
            <a:miter lim="800000"/>
            <a:headEnd/>
            <a:tailEnd/>
          </a:ln>
        </p:spPr>
        <p:txBody>
          <a:bodyPr wrap="none" anchor="ctr"/>
          <a:lstStyle/>
          <a:p>
            <a:endParaRPr lang="en-US"/>
          </a:p>
        </p:txBody>
      </p:sp>
      <p:sp>
        <p:nvSpPr>
          <p:cNvPr id="31748" name="AutoShape 4"/>
          <p:cNvSpPr>
            <a:spLocks noChangeArrowheads="1"/>
          </p:cNvSpPr>
          <p:nvPr/>
        </p:nvSpPr>
        <p:spPr bwMode="auto">
          <a:xfrm rot="3523702">
            <a:off x="477838" y="4219575"/>
            <a:ext cx="2546350" cy="1104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998 w 21600"/>
              <a:gd name="T13" fmla="*/ 3998 h 21600"/>
              <a:gd name="T14" fmla="*/ 17602 w 21600"/>
              <a:gd name="T15" fmla="*/ 17602 h 21600"/>
            </a:gdLst>
            <a:ahLst/>
            <a:cxnLst>
              <a:cxn ang="T8">
                <a:pos x="T0" y="T1"/>
              </a:cxn>
              <a:cxn ang="T9">
                <a:pos x="T2" y="T3"/>
              </a:cxn>
              <a:cxn ang="T10">
                <a:pos x="T4" y="T5"/>
              </a:cxn>
              <a:cxn ang="T11">
                <a:pos x="T6" y="T7"/>
              </a:cxn>
            </a:cxnLst>
            <a:rect l="T12" t="T13" r="T14" b="T15"/>
            <a:pathLst>
              <a:path w="21600" h="21600">
                <a:moveTo>
                  <a:pt x="0" y="0"/>
                </a:moveTo>
                <a:lnTo>
                  <a:pt x="4395" y="21600"/>
                </a:lnTo>
                <a:lnTo>
                  <a:pt x="17205" y="21600"/>
                </a:lnTo>
                <a:lnTo>
                  <a:pt x="21600" y="0"/>
                </a:lnTo>
                <a:close/>
              </a:path>
            </a:pathLst>
          </a:custGeom>
          <a:solidFill>
            <a:srgbClr val="FFFF00"/>
          </a:solidFill>
          <a:ln w="12700">
            <a:solidFill>
              <a:schemeClr val="tx1"/>
            </a:solidFill>
            <a:miter lim="800000"/>
            <a:headEnd/>
            <a:tailEnd/>
          </a:ln>
        </p:spPr>
        <p:txBody>
          <a:bodyPr rot="10800000" vert="eaVert" wrap="none" anchor="ctr"/>
          <a:lstStyle/>
          <a:p>
            <a:endParaRPr lang="en-US"/>
          </a:p>
        </p:txBody>
      </p:sp>
      <p:sp>
        <p:nvSpPr>
          <p:cNvPr id="31749" name="AutoShape 5"/>
          <p:cNvSpPr>
            <a:spLocks noChangeArrowheads="1"/>
          </p:cNvSpPr>
          <p:nvPr/>
        </p:nvSpPr>
        <p:spPr bwMode="auto">
          <a:xfrm rot="10800000">
            <a:off x="1668463" y="4745038"/>
            <a:ext cx="4991100" cy="958850"/>
          </a:xfrm>
          <a:prstGeom prst="parallelogram">
            <a:avLst>
              <a:gd name="adj" fmla="val 74489"/>
            </a:avLst>
          </a:prstGeom>
          <a:gradFill rotWithShape="0">
            <a:gsLst>
              <a:gs pos="0">
                <a:srgbClr val="FF9900"/>
              </a:gs>
              <a:gs pos="100000">
                <a:srgbClr val="764700"/>
              </a:gs>
            </a:gsLst>
            <a:lin ang="0" scaled="1"/>
          </a:gradFill>
          <a:ln w="12700">
            <a:solidFill>
              <a:schemeClr val="tx1"/>
            </a:solidFill>
            <a:miter lim="800000"/>
            <a:headEnd/>
            <a:tailEnd/>
          </a:ln>
        </p:spPr>
        <p:txBody>
          <a:bodyPr wrap="none" anchor="ctr"/>
          <a:lstStyle/>
          <a:p>
            <a:pPr eaLnBrk="0" hangingPunct="0"/>
            <a:endParaRPr lang="en-US" sz="2800"/>
          </a:p>
        </p:txBody>
      </p:sp>
      <p:sp>
        <p:nvSpPr>
          <p:cNvPr id="31750" name="Line 6"/>
          <p:cNvSpPr>
            <a:spLocks noChangeShapeType="1"/>
          </p:cNvSpPr>
          <p:nvPr/>
        </p:nvSpPr>
        <p:spPr bwMode="auto">
          <a:xfrm>
            <a:off x="1230313" y="3894138"/>
            <a:ext cx="787400" cy="1339850"/>
          </a:xfrm>
          <a:prstGeom prst="line">
            <a:avLst/>
          </a:prstGeom>
          <a:noFill/>
          <a:ln w="12700">
            <a:solidFill>
              <a:schemeClr val="tx1"/>
            </a:solidFill>
            <a:round/>
            <a:headEnd/>
            <a:tailEnd/>
          </a:ln>
        </p:spPr>
        <p:txBody>
          <a:bodyPr wrap="none" anchor="ctr"/>
          <a:lstStyle/>
          <a:p>
            <a:endParaRPr lang="en-US"/>
          </a:p>
        </p:txBody>
      </p:sp>
      <p:sp>
        <p:nvSpPr>
          <p:cNvPr id="31751" name="Line 7"/>
          <p:cNvSpPr>
            <a:spLocks noChangeShapeType="1"/>
          </p:cNvSpPr>
          <p:nvPr/>
        </p:nvSpPr>
        <p:spPr bwMode="auto">
          <a:xfrm>
            <a:off x="2030413" y="5237163"/>
            <a:ext cx="4257675" cy="6350"/>
          </a:xfrm>
          <a:prstGeom prst="line">
            <a:avLst/>
          </a:prstGeom>
          <a:noFill/>
          <a:ln w="12700">
            <a:solidFill>
              <a:schemeClr val="tx1"/>
            </a:solidFill>
            <a:round/>
            <a:headEnd/>
            <a:tailEnd/>
          </a:ln>
        </p:spPr>
        <p:txBody>
          <a:bodyPr wrap="none" anchor="ctr"/>
          <a:lstStyle/>
          <a:p>
            <a:endParaRPr lang="en-US"/>
          </a:p>
        </p:txBody>
      </p:sp>
      <p:sp>
        <p:nvSpPr>
          <p:cNvPr id="31752" name="Line 8"/>
          <p:cNvSpPr>
            <a:spLocks noChangeShapeType="1"/>
          </p:cNvSpPr>
          <p:nvPr/>
        </p:nvSpPr>
        <p:spPr bwMode="auto">
          <a:xfrm>
            <a:off x="2201863" y="4999038"/>
            <a:ext cx="4276725" cy="0"/>
          </a:xfrm>
          <a:prstGeom prst="line">
            <a:avLst/>
          </a:prstGeom>
          <a:noFill/>
          <a:ln w="12700">
            <a:solidFill>
              <a:schemeClr val="tx1"/>
            </a:solidFill>
            <a:round/>
            <a:headEnd/>
            <a:tailEnd/>
          </a:ln>
        </p:spPr>
        <p:txBody>
          <a:bodyPr wrap="none" anchor="ctr"/>
          <a:lstStyle/>
          <a:p>
            <a:endParaRPr lang="en-US"/>
          </a:p>
        </p:txBody>
      </p:sp>
      <p:sp>
        <p:nvSpPr>
          <p:cNvPr id="31753" name="Line 9"/>
          <p:cNvSpPr>
            <a:spLocks noChangeShapeType="1"/>
          </p:cNvSpPr>
          <p:nvPr/>
        </p:nvSpPr>
        <p:spPr bwMode="auto">
          <a:xfrm>
            <a:off x="1858963" y="5465763"/>
            <a:ext cx="4276725" cy="0"/>
          </a:xfrm>
          <a:prstGeom prst="line">
            <a:avLst/>
          </a:prstGeom>
          <a:noFill/>
          <a:ln w="12700">
            <a:solidFill>
              <a:schemeClr val="tx1"/>
            </a:solidFill>
            <a:round/>
            <a:headEnd/>
            <a:tailEnd/>
          </a:ln>
        </p:spPr>
        <p:txBody>
          <a:bodyPr wrap="none" anchor="ctr"/>
          <a:lstStyle/>
          <a:p>
            <a:endParaRPr lang="en-US"/>
          </a:p>
        </p:txBody>
      </p:sp>
      <p:sp>
        <p:nvSpPr>
          <p:cNvPr id="31754" name="Line 10"/>
          <p:cNvSpPr>
            <a:spLocks noChangeShapeType="1"/>
          </p:cNvSpPr>
          <p:nvPr/>
        </p:nvSpPr>
        <p:spPr bwMode="auto">
          <a:xfrm flipH="1">
            <a:off x="4335463" y="4751388"/>
            <a:ext cx="714375" cy="952500"/>
          </a:xfrm>
          <a:prstGeom prst="line">
            <a:avLst/>
          </a:prstGeom>
          <a:noFill/>
          <a:ln w="12700">
            <a:solidFill>
              <a:schemeClr val="tx1"/>
            </a:solidFill>
            <a:round/>
            <a:headEnd/>
            <a:tailEnd/>
          </a:ln>
        </p:spPr>
        <p:txBody>
          <a:bodyPr wrap="none" anchor="ctr"/>
          <a:lstStyle/>
          <a:p>
            <a:endParaRPr lang="en-US"/>
          </a:p>
        </p:txBody>
      </p:sp>
      <p:sp>
        <p:nvSpPr>
          <p:cNvPr id="31755" name="Line 11"/>
          <p:cNvSpPr>
            <a:spLocks noChangeShapeType="1"/>
          </p:cNvSpPr>
          <p:nvPr/>
        </p:nvSpPr>
        <p:spPr bwMode="auto">
          <a:xfrm flipH="1">
            <a:off x="2954338" y="4760913"/>
            <a:ext cx="714375" cy="952500"/>
          </a:xfrm>
          <a:prstGeom prst="line">
            <a:avLst/>
          </a:prstGeom>
          <a:noFill/>
          <a:ln w="12700">
            <a:solidFill>
              <a:schemeClr val="tx1"/>
            </a:solidFill>
            <a:round/>
            <a:headEnd/>
            <a:tailEnd/>
          </a:ln>
        </p:spPr>
        <p:txBody>
          <a:bodyPr wrap="none" anchor="ctr"/>
          <a:lstStyle/>
          <a:p>
            <a:endParaRPr lang="en-US"/>
          </a:p>
        </p:txBody>
      </p:sp>
      <p:sp>
        <p:nvSpPr>
          <p:cNvPr id="31756" name="Line 12"/>
          <p:cNvSpPr>
            <a:spLocks noChangeShapeType="1"/>
          </p:cNvSpPr>
          <p:nvPr/>
        </p:nvSpPr>
        <p:spPr bwMode="auto">
          <a:xfrm flipV="1">
            <a:off x="1878013" y="2332038"/>
            <a:ext cx="1371600" cy="552450"/>
          </a:xfrm>
          <a:prstGeom prst="line">
            <a:avLst/>
          </a:prstGeom>
          <a:noFill/>
          <a:ln w="12700">
            <a:solidFill>
              <a:schemeClr val="tx1"/>
            </a:solidFill>
            <a:round/>
            <a:headEnd/>
            <a:tailEnd/>
          </a:ln>
        </p:spPr>
        <p:txBody>
          <a:bodyPr wrap="none" anchor="ctr"/>
          <a:lstStyle/>
          <a:p>
            <a:endParaRPr lang="en-US"/>
          </a:p>
        </p:txBody>
      </p:sp>
      <p:sp>
        <p:nvSpPr>
          <p:cNvPr id="31757" name="Text Box 13"/>
          <p:cNvSpPr txBox="1">
            <a:spLocks noChangeArrowheads="1"/>
          </p:cNvSpPr>
          <p:nvPr/>
        </p:nvSpPr>
        <p:spPr bwMode="auto">
          <a:xfrm>
            <a:off x="1223963" y="4583113"/>
            <a:ext cx="509587" cy="336550"/>
          </a:xfrm>
          <a:prstGeom prst="rect">
            <a:avLst/>
          </a:prstGeom>
          <a:noFill/>
          <a:ln w="12700">
            <a:noFill/>
            <a:miter lim="800000"/>
            <a:headEnd/>
            <a:tailEnd/>
          </a:ln>
        </p:spPr>
        <p:txBody>
          <a:bodyPr wrap="none" anchor="ctr">
            <a:spAutoFit/>
          </a:bodyPr>
          <a:lstStyle/>
          <a:p>
            <a:pPr algn="ctr" eaLnBrk="0" hangingPunct="0"/>
            <a:r>
              <a:rPr lang="en-US" sz="1600"/>
              <a:t>Ba</a:t>
            </a:r>
            <a:r>
              <a:rPr lang="en-US" sz="1600" baseline="-25000"/>
              <a:t>2</a:t>
            </a:r>
            <a:endParaRPr lang="en-US" sz="2400"/>
          </a:p>
        </p:txBody>
      </p:sp>
      <p:sp>
        <p:nvSpPr>
          <p:cNvPr id="31758" name="Text Box 14"/>
          <p:cNvSpPr txBox="1">
            <a:spLocks noChangeArrowheads="1"/>
          </p:cNvSpPr>
          <p:nvPr/>
        </p:nvSpPr>
        <p:spPr bwMode="auto">
          <a:xfrm>
            <a:off x="1590675" y="4164013"/>
            <a:ext cx="498475" cy="336550"/>
          </a:xfrm>
          <a:prstGeom prst="rect">
            <a:avLst/>
          </a:prstGeom>
          <a:noFill/>
          <a:ln w="12700">
            <a:noFill/>
            <a:miter lim="800000"/>
            <a:headEnd/>
            <a:tailEnd/>
          </a:ln>
        </p:spPr>
        <p:txBody>
          <a:bodyPr wrap="none" anchor="ctr">
            <a:spAutoFit/>
          </a:bodyPr>
          <a:lstStyle/>
          <a:p>
            <a:pPr algn="ctr" eaLnBrk="0" hangingPunct="0"/>
            <a:r>
              <a:rPr lang="en-US" sz="1600"/>
              <a:t>Fu</a:t>
            </a:r>
            <a:r>
              <a:rPr lang="en-US" sz="1600" baseline="-25000"/>
              <a:t>2</a:t>
            </a:r>
            <a:endParaRPr lang="en-US" sz="2400"/>
          </a:p>
        </p:txBody>
      </p:sp>
      <p:sp>
        <p:nvSpPr>
          <p:cNvPr id="31759" name="Text Box 15"/>
          <p:cNvSpPr txBox="1">
            <a:spLocks noChangeArrowheads="1"/>
          </p:cNvSpPr>
          <p:nvPr/>
        </p:nvSpPr>
        <p:spPr bwMode="auto">
          <a:xfrm>
            <a:off x="1916113" y="3097213"/>
            <a:ext cx="498475" cy="336550"/>
          </a:xfrm>
          <a:prstGeom prst="rect">
            <a:avLst/>
          </a:prstGeom>
          <a:noFill/>
          <a:ln w="12700">
            <a:noFill/>
            <a:miter lim="800000"/>
            <a:headEnd/>
            <a:tailEnd/>
          </a:ln>
        </p:spPr>
        <p:txBody>
          <a:bodyPr wrap="none" anchor="ctr">
            <a:spAutoFit/>
          </a:bodyPr>
          <a:lstStyle/>
          <a:p>
            <a:pPr algn="ctr" eaLnBrk="0" hangingPunct="0"/>
            <a:r>
              <a:rPr lang="en-US" sz="1600"/>
              <a:t>Fu</a:t>
            </a:r>
            <a:r>
              <a:rPr lang="en-US" sz="1600" baseline="-25000"/>
              <a:t>2</a:t>
            </a:r>
            <a:endParaRPr lang="en-US" sz="2400"/>
          </a:p>
        </p:txBody>
      </p:sp>
      <p:sp>
        <p:nvSpPr>
          <p:cNvPr id="31760" name="Text Box 16"/>
          <p:cNvSpPr txBox="1">
            <a:spLocks noChangeArrowheads="1"/>
          </p:cNvSpPr>
          <p:nvPr/>
        </p:nvSpPr>
        <p:spPr bwMode="auto">
          <a:xfrm>
            <a:off x="2747963" y="1706563"/>
            <a:ext cx="509587" cy="336550"/>
          </a:xfrm>
          <a:prstGeom prst="rect">
            <a:avLst/>
          </a:prstGeom>
          <a:noFill/>
          <a:ln w="12700">
            <a:noFill/>
            <a:miter lim="800000"/>
            <a:headEnd/>
            <a:tailEnd/>
          </a:ln>
        </p:spPr>
        <p:txBody>
          <a:bodyPr wrap="none" anchor="ctr">
            <a:spAutoFit/>
          </a:bodyPr>
          <a:lstStyle/>
          <a:p>
            <a:pPr algn="ctr" eaLnBrk="0" hangingPunct="0"/>
            <a:r>
              <a:rPr lang="en-US" sz="1600"/>
              <a:t>Ba</a:t>
            </a:r>
            <a:r>
              <a:rPr lang="en-US" sz="1600" baseline="-25000"/>
              <a:t>1</a:t>
            </a:r>
            <a:endParaRPr lang="en-US" sz="2400"/>
          </a:p>
        </p:txBody>
      </p:sp>
      <p:sp>
        <p:nvSpPr>
          <p:cNvPr id="31761" name="Text Box 17"/>
          <p:cNvSpPr txBox="1">
            <a:spLocks noChangeArrowheads="1"/>
          </p:cNvSpPr>
          <p:nvPr/>
        </p:nvSpPr>
        <p:spPr bwMode="auto">
          <a:xfrm>
            <a:off x="2157413" y="5402263"/>
            <a:ext cx="509587" cy="336550"/>
          </a:xfrm>
          <a:prstGeom prst="rect">
            <a:avLst/>
          </a:prstGeom>
          <a:noFill/>
          <a:ln w="12700">
            <a:noFill/>
            <a:miter lim="800000"/>
            <a:headEnd/>
            <a:tailEnd/>
          </a:ln>
        </p:spPr>
        <p:txBody>
          <a:bodyPr wrap="none" anchor="ctr">
            <a:spAutoFit/>
          </a:bodyPr>
          <a:lstStyle/>
          <a:p>
            <a:pPr algn="ctr" eaLnBrk="0" hangingPunct="0"/>
            <a:r>
              <a:rPr lang="en-US" sz="1600"/>
              <a:t>Ba</a:t>
            </a:r>
            <a:r>
              <a:rPr lang="en-US" sz="1600" baseline="-25000"/>
              <a:t>3</a:t>
            </a:r>
            <a:endParaRPr lang="en-US" sz="2400"/>
          </a:p>
        </p:txBody>
      </p:sp>
      <p:sp>
        <p:nvSpPr>
          <p:cNvPr id="31762" name="Text Box 18"/>
          <p:cNvSpPr txBox="1">
            <a:spLocks noChangeArrowheads="1"/>
          </p:cNvSpPr>
          <p:nvPr/>
        </p:nvSpPr>
        <p:spPr bwMode="auto">
          <a:xfrm>
            <a:off x="2333625" y="5173663"/>
            <a:ext cx="498475" cy="336550"/>
          </a:xfrm>
          <a:prstGeom prst="rect">
            <a:avLst/>
          </a:prstGeom>
          <a:noFill/>
          <a:ln w="12700">
            <a:noFill/>
            <a:miter lim="800000"/>
            <a:headEnd/>
            <a:tailEnd/>
          </a:ln>
        </p:spPr>
        <p:txBody>
          <a:bodyPr wrap="none" anchor="ctr">
            <a:spAutoFit/>
          </a:bodyPr>
          <a:lstStyle/>
          <a:p>
            <a:pPr algn="ctr" eaLnBrk="0" hangingPunct="0"/>
            <a:r>
              <a:rPr lang="en-US" sz="1600"/>
              <a:t>Fu</a:t>
            </a:r>
            <a:r>
              <a:rPr lang="en-US" sz="1600" baseline="-25000"/>
              <a:t>3</a:t>
            </a:r>
            <a:endParaRPr lang="en-US" sz="2400"/>
          </a:p>
        </p:txBody>
      </p:sp>
      <p:sp>
        <p:nvSpPr>
          <p:cNvPr id="31763" name="Text Box 19"/>
          <p:cNvSpPr txBox="1">
            <a:spLocks noChangeArrowheads="1"/>
          </p:cNvSpPr>
          <p:nvPr/>
        </p:nvSpPr>
        <p:spPr bwMode="auto">
          <a:xfrm>
            <a:off x="2474913" y="4945063"/>
            <a:ext cx="520700" cy="336550"/>
          </a:xfrm>
          <a:prstGeom prst="rect">
            <a:avLst/>
          </a:prstGeom>
          <a:noFill/>
          <a:ln w="12700">
            <a:noFill/>
            <a:miter lim="800000"/>
            <a:headEnd/>
            <a:tailEnd/>
          </a:ln>
        </p:spPr>
        <p:txBody>
          <a:bodyPr wrap="none" anchor="ctr">
            <a:spAutoFit/>
          </a:bodyPr>
          <a:lstStyle/>
          <a:p>
            <a:pPr algn="ctr" eaLnBrk="0" hangingPunct="0"/>
            <a:r>
              <a:rPr lang="en-US" sz="1600"/>
              <a:t>Ca</a:t>
            </a:r>
            <a:r>
              <a:rPr lang="en-US" sz="1600" baseline="-25000"/>
              <a:t>3</a:t>
            </a:r>
            <a:endParaRPr lang="en-US" sz="2400"/>
          </a:p>
        </p:txBody>
      </p:sp>
      <p:sp>
        <p:nvSpPr>
          <p:cNvPr id="31764" name="Text Box 20"/>
          <p:cNvSpPr txBox="1">
            <a:spLocks noChangeArrowheads="1"/>
          </p:cNvSpPr>
          <p:nvPr/>
        </p:nvSpPr>
        <p:spPr bwMode="auto">
          <a:xfrm>
            <a:off x="3471863" y="5402263"/>
            <a:ext cx="509587" cy="336550"/>
          </a:xfrm>
          <a:prstGeom prst="rect">
            <a:avLst/>
          </a:prstGeom>
          <a:noFill/>
          <a:ln w="12700">
            <a:noFill/>
            <a:miter lim="800000"/>
            <a:headEnd/>
            <a:tailEnd/>
          </a:ln>
        </p:spPr>
        <p:txBody>
          <a:bodyPr wrap="none" anchor="ctr">
            <a:spAutoFit/>
          </a:bodyPr>
          <a:lstStyle/>
          <a:p>
            <a:pPr algn="ctr" eaLnBrk="0" hangingPunct="0"/>
            <a:r>
              <a:rPr lang="en-US" sz="1600"/>
              <a:t>Ba</a:t>
            </a:r>
            <a:r>
              <a:rPr lang="en-US" sz="1600" baseline="-25000"/>
              <a:t>4</a:t>
            </a:r>
            <a:endParaRPr lang="en-US" sz="2400"/>
          </a:p>
        </p:txBody>
      </p:sp>
      <p:sp>
        <p:nvSpPr>
          <p:cNvPr id="31765" name="Text Box 21"/>
          <p:cNvSpPr txBox="1">
            <a:spLocks noChangeArrowheads="1"/>
          </p:cNvSpPr>
          <p:nvPr/>
        </p:nvSpPr>
        <p:spPr bwMode="auto">
          <a:xfrm>
            <a:off x="3648075" y="5173663"/>
            <a:ext cx="498475" cy="336550"/>
          </a:xfrm>
          <a:prstGeom prst="rect">
            <a:avLst/>
          </a:prstGeom>
          <a:noFill/>
          <a:ln w="12700">
            <a:noFill/>
            <a:miter lim="800000"/>
            <a:headEnd/>
            <a:tailEnd/>
          </a:ln>
        </p:spPr>
        <p:txBody>
          <a:bodyPr wrap="none" anchor="ctr">
            <a:spAutoFit/>
          </a:bodyPr>
          <a:lstStyle/>
          <a:p>
            <a:pPr algn="ctr" eaLnBrk="0" hangingPunct="0"/>
            <a:r>
              <a:rPr lang="en-US" sz="1600"/>
              <a:t>Fu</a:t>
            </a:r>
            <a:r>
              <a:rPr lang="en-US" sz="1600" baseline="-25000"/>
              <a:t>4</a:t>
            </a:r>
            <a:endParaRPr lang="en-US" sz="2400"/>
          </a:p>
        </p:txBody>
      </p:sp>
      <p:sp>
        <p:nvSpPr>
          <p:cNvPr id="31766" name="Text Box 22"/>
          <p:cNvSpPr txBox="1">
            <a:spLocks noChangeArrowheads="1"/>
          </p:cNvSpPr>
          <p:nvPr/>
        </p:nvSpPr>
        <p:spPr bwMode="auto">
          <a:xfrm>
            <a:off x="3789363" y="4945063"/>
            <a:ext cx="520700" cy="336550"/>
          </a:xfrm>
          <a:prstGeom prst="rect">
            <a:avLst/>
          </a:prstGeom>
          <a:noFill/>
          <a:ln w="12700">
            <a:noFill/>
            <a:miter lim="800000"/>
            <a:headEnd/>
            <a:tailEnd/>
          </a:ln>
        </p:spPr>
        <p:txBody>
          <a:bodyPr wrap="none" anchor="ctr">
            <a:spAutoFit/>
          </a:bodyPr>
          <a:lstStyle/>
          <a:p>
            <a:pPr algn="ctr" eaLnBrk="0" hangingPunct="0"/>
            <a:r>
              <a:rPr lang="en-US" sz="1600"/>
              <a:t>Ca</a:t>
            </a:r>
            <a:r>
              <a:rPr lang="en-US" sz="1600" baseline="-25000"/>
              <a:t>4</a:t>
            </a:r>
            <a:endParaRPr lang="en-US" sz="2400"/>
          </a:p>
        </p:txBody>
      </p:sp>
      <p:sp>
        <p:nvSpPr>
          <p:cNvPr id="31767" name="Text Box 23"/>
          <p:cNvSpPr txBox="1">
            <a:spLocks noChangeArrowheads="1"/>
          </p:cNvSpPr>
          <p:nvPr/>
        </p:nvSpPr>
        <p:spPr bwMode="auto">
          <a:xfrm>
            <a:off x="3944938" y="4716463"/>
            <a:ext cx="590550" cy="336550"/>
          </a:xfrm>
          <a:prstGeom prst="rect">
            <a:avLst/>
          </a:prstGeom>
          <a:noFill/>
          <a:ln w="12700">
            <a:noFill/>
            <a:miter lim="800000"/>
            <a:headEnd/>
            <a:tailEnd/>
          </a:ln>
        </p:spPr>
        <p:txBody>
          <a:bodyPr wrap="none" anchor="ctr">
            <a:spAutoFit/>
          </a:bodyPr>
          <a:lstStyle/>
          <a:p>
            <a:pPr algn="ctr" eaLnBrk="0" hangingPunct="0"/>
            <a:r>
              <a:rPr lang="en-US" sz="1600"/>
              <a:t>Om</a:t>
            </a:r>
            <a:r>
              <a:rPr lang="en-US" sz="1600" baseline="-25000"/>
              <a:t>4</a:t>
            </a:r>
            <a:endParaRPr lang="en-US" sz="2400"/>
          </a:p>
        </p:txBody>
      </p:sp>
      <p:sp>
        <p:nvSpPr>
          <p:cNvPr id="31768" name="Text Box 24"/>
          <p:cNvSpPr txBox="1">
            <a:spLocks noChangeArrowheads="1"/>
          </p:cNvSpPr>
          <p:nvPr/>
        </p:nvSpPr>
        <p:spPr bwMode="auto">
          <a:xfrm>
            <a:off x="4957763" y="5402263"/>
            <a:ext cx="509587" cy="336550"/>
          </a:xfrm>
          <a:prstGeom prst="rect">
            <a:avLst/>
          </a:prstGeom>
          <a:noFill/>
          <a:ln w="12700">
            <a:noFill/>
            <a:miter lim="800000"/>
            <a:headEnd/>
            <a:tailEnd/>
          </a:ln>
        </p:spPr>
        <p:txBody>
          <a:bodyPr wrap="none" anchor="ctr">
            <a:spAutoFit/>
          </a:bodyPr>
          <a:lstStyle/>
          <a:p>
            <a:pPr algn="ctr" eaLnBrk="0" hangingPunct="0"/>
            <a:r>
              <a:rPr lang="en-US" sz="1600"/>
              <a:t>Ba</a:t>
            </a:r>
            <a:r>
              <a:rPr lang="en-US" sz="1600" baseline="-25000"/>
              <a:t>5</a:t>
            </a:r>
            <a:endParaRPr lang="en-US" sz="2400"/>
          </a:p>
        </p:txBody>
      </p:sp>
      <p:sp>
        <p:nvSpPr>
          <p:cNvPr id="31769" name="Text Box 25"/>
          <p:cNvSpPr txBox="1">
            <a:spLocks noChangeArrowheads="1"/>
          </p:cNvSpPr>
          <p:nvPr/>
        </p:nvSpPr>
        <p:spPr bwMode="auto">
          <a:xfrm>
            <a:off x="5133975" y="5173663"/>
            <a:ext cx="498475" cy="336550"/>
          </a:xfrm>
          <a:prstGeom prst="rect">
            <a:avLst/>
          </a:prstGeom>
          <a:noFill/>
          <a:ln w="12700">
            <a:noFill/>
            <a:miter lim="800000"/>
            <a:headEnd/>
            <a:tailEnd/>
          </a:ln>
        </p:spPr>
        <p:txBody>
          <a:bodyPr wrap="none" anchor="ctr">
            <a:spAutoFit/>
          </a:bodyPr>
          <a:lstStyle/>
          <a:p>
            <a:pPr algn="ctr" eaLnBrk="0" hangingPunct="0"/>
            <a:r>
              <a:rPr lang="en-US" sz="1600"/>
              <a:t>Fu</a:t>
            </a:r>
            <a:r>
              <a:rPr lang="en-US" sz="1600" baseline="-25000"/>
              <a:t>5</a:t>
            </a:r>
            <a:endParaRPr lang="en-US" sz="2400"/>
          </a:p>
        </p:txBody>
      </p:sp>
      <p:sp>
        <p:nvSpPr>
          <p:cNvPr id="31770" name="Text Box 26"/>
          <p:cNvSpPr txBox="1">
            <a:spLocks noChangeArrowheads="1"/>
          </p:cNvSpPr>
          <p:nvPr/>
        </p:nvSpPr>
        <p:spPr bwMode="auto">
          <a:xfrm>
            <a:off x="5275263" y="4945063"/>
            <a:ext cx="520700" cy="336550"/>
          </a:xfrm>
          <a:prstGeom prst="rect">
            <a:avLst/>
          </a:prstGeom>
          <a:noFill/>
          <a:ln w="12700">
            <a:noFill/>
            <a:miter lim="800000"/>
            <a:headEnd/>
            <a:tailEnd/>
          </a:ln>
        </p:spPr>
        <p:txBody>
          <a:bodyPr wrap="none" anchor="ctr">
            <a:spAutoFit/>
          </a:bodyPr>
          <a:lstStyle/>
          <a:p>
            <a:pPr algn="ctr" eaLnBrk="0" hangingPunct="0"/>
            <a:r>
              <a:rPr lang="en-US" sz="1600"/>
              <a:t>Ca</a:t>
            </a:r>
            <a:r>
              <a:rPr lang="en-US" sz="1600" baseline="-25000"/>
              <a:t>5</a:t>
            </a:r>
            <a:endParaRPr lang="en-US" sz="2400"/>
          </a:p>
        </p:txBody>
      </p:sp>
      <p:sp>
        <p:nvSpPr>
          <p:cNvPr id="31771" name="Text Box 27"/>
          <p:cNvSpPr txBox="1">
            <a:spLocks noChangeArrowheads="1"/>
          </p:cNvSpPr>
          <p:nvPr/>
        </p:nvSpPr>
        <p:spPr bwMode="auto">
          <a:xfrm>
            <a:off x="5430838" y="4716463"/>
            <a:ext cx="590550" cy="336550"/>
          </a:xfrm>
          <a:prstGeom prst="rect">
            <a:avLst/>
          </a:prstGeom>
          <a:noFill/>
          <a:ln w="12700">
            <a:noFill/>
            <a:miter lim="800000"/>
            <a:headEnd/>
            <a:tailEnd/>
          </a:ln>
        </p:spPr>
        <p:txBody>
          <a:bodyPr wrap="none" anchor="ctr">
            <a:spAutoFit/>
          </a:bodyPr>
          <a:lstStyle/>
          <a:p>
            <a:pPr algn="ctr" eaLnBrk="0" hangingPunct="0"/>
            <a:r>
              <a:rPr lang="en-US" sz="1600"/>
              <a:t>Om</a:t>
            </a:r>
            <a:r>
              <a:rPr lang="en-US" sz="1600" baseline="-25000"/>
              <a:t>5</a:t>
            </a:r>
            <a:endParaRPr lang="en-US" sz="2400"/>
          </a:p>
        </p:txBody>
      </p:sp>
      <p:sp>
        <p:nvSpPr>
          <p:cNvPr id="31772" name="Line 28"/>
          <p:cNvSpPr>
            <a:spLocks noChangeShapeType="1"/>
          </p:cNvSpPr>
          <p:nvPr/>
        </p:nvSpPr>
        <p:spPr bwMode="auto">
          <a:xfrm>
            <a:off x="2487613" y="4551363"/>
            <a:ext cx="3109912" cy="0"/>
          </a:xfrm>
          <a:prstGeom prst="line">
            <a:avLst/>
          </a:prstGeom>
          <a:noFill/>
          <a:ln w="12700">
            <a:solidFill>
              <a:schemeClr val="tx1"/>
            </a:solidFill>
            <a:round/>
            <a:headEnd/>
            <a:tailEnd type="triangle" w="med" len="lg"/>
          </a:ln>
        </p:spPr>
        <p:txBody>
          <a:bodyPr wrap="none" anchor="ctr"/>
          <a:lstStyle/>
          <a:p>
            <a:endParaRPr lang="en-US"/>
          </a:p>
        </p:txBody>
      </p:sp>
      <p:sp>
        <p:nvSpPr>
          <p:cNvPr id="31773" name="Line 29"/>
          <p:cNvSpPr>
            <a:spLocks noChangeShapeType="1"/>
          </p:cNvSpPr>
          <p:nvPr/>
        </p:nvSpPr>
        <p:spPr bwMode="auto">
          <a:xfrm flipV="1">
            <a:off x="2344738" y="2239963"/>
            <a:ext cx="1292225" cy="2111375"/>
          </a:xfrm>
          <a:prstGeom prst="line">
            <a:avLst/>
          </a:prstGeom>
          <a:noFill/>
          <a:ln w="12700">
            <a:solidFill>
              <a:schemeClr val="tx1"/>
            </a:solidFill>
            <a:round/>
            <a:headEnd/>
            <a:tailEnd type="triangle" w="med" len="lg"/>
          </a:ln>
        </p:spPr>
        <p:txBody>
          <a:bodyPr wrap="none" anchor="ctr"/>
          <a:lstStyle/>
          <a:p>
            <a:endParaRPr lang="en-US"/>
          </a:p>
        </p:txBody>
      </p:sp>
      <p:sp>
        <p:nvSpPr>
          <p:cNvPr id="31774" name="Text Box 30"/>
          <p:cNvSpPr txBox="1">
            <a:spLocks noChangeArrowheads="1"/>
          </p:cNvSpPr>
          <p:nvPr/>
        </p:nvSpPr>
        <p:spPr bwMode="auto">
          <a:xfrm>
            <a:off x="5715000" y="609600"/>
            <a:ext cx="1098550" cy="379413"/>
          </a:xfrm>
          <a:prstGeom prst="rect">
            <a:avLst/>
          </a:prstGeom>
          <a:solidFill>
            <a:srgbClr val="FFFF99"/>
          </a:solidFill>
          <a:ln w="12700">
            <a:solidFill>
              <a:schemeClr val="tx1"/>
            </a:solidFill>
            <a:miter lim="800000"/>
            <a:headEnd/>
            <a:tailEnd/>
          </a:ln>
        </p:spPr>
        <p:txBody>
          <a:bodyPr wrap="none" anchor="ctr">
            <a:spAutoFit/>
          </a:bodyPr>
          <a:lstStyle/>
          <a:p>
            <a:pPr algn="ctr" eaLnBrk="0" hangingPunct="0"/>
            <a:r>
              <a:rPr lang="en-US"/>
              <a:t>Enriched</a:t>
            </a:r>
            <a:endParaRPr lang="en-US" sz="2400"/>
          </a:p>
        </p:txBody>
      </p:sp>
      <p:sp>
        <p:nvSpPr>
          <p:cNvPr id="31775" name="Text Box 31"/>
          <p:cNvSpPr txBox="1">
            <a:spLocks noChangeArrowheads="1"/>
          </p:cNvSpPr>
          <p:nvPr/>
        </p:nvSpPr>
        <p:spPr bwMode="auto">
          <a:xfrm>
            <a:off x="7315200" y="2895600"/>
            <a:ext cx="1250950" cy="379413"/>
          </a:xfrm>
          <a:prstGeom prst="rect">
            <a:avLst/>
          </a:prstGeom>
          <a:solidFill>
            <a:srgbClr val="FFFF99"/>
          </a:solidFill>
          <a:ln w="12700">
            <a:solidFill>
              <a:schemeClr val="tx1"/>
            </a:solidFill>
            <a:miter lim="800000"/>
            <a:headEnd/>
            <a:tailEnd/>
          </a:ln>
        </p:spPr>
        <p:txBody>
          <a:bodyPr wrap="none" anchor="ctr">
            <a:spAutoFit/>
          </a:bodyPr>
          <a:lstStyle/>
          <a:p>
            <a:pPr algn="ctr" eaLnBrk="0" hangingPunct="0"/>
            <a:r>
              <a:rPr lang="en-US"/>
              <a:t>Structured</a:t>
            </a:r>
            <a:endParaRPr lang="en-US" sz="2400"/>
          </a:p>
        </p:txBody>
      </p:sp>
      <p:sp>
        <p:nvSpPr>
          <p:cNvPr id="31776" name="Text Box 32"/>
          <p:cNvSpPr txBox="1">
            <a:spLocks noChangeArrowheads="1"/>
          </p:cNvSpPr>
          <p:nvPr/>
        </p:nvSpPr>
        <p:spPr bwMode="auto">
          <a:xfrm>
            <a:off x="2239963" y="4275138"/>
            <a:ext cx="768350" cy="379412"/>
          </a:xfrm>
          <a:prstGeom prst="rect">
            <a:avLst/>
          </a:prstGeom>
          <a:solidFill>
            <a:srgbClr val="FFFF99"/>
          </a:solidFill>
          <a:ln w="12700">
            <a:solidFill>
              <a:schemeClr val="tx1"/>
            </a:solidFill>
            <a:miter lim="800000"/>
            <a:headEnd/>
            <a:tailEnd/>
          </a:ln>
        </p:spPr>
        <p:txBody>
          <a:bodyPr wrap="none" anchor="ctr">
            <a:spAutoFit/>
          </a:bodyPr>
          <a:lstStyle/>
          <a:p>
            <a:pPr algn="ctr" eaLnBrk="0" hangingPunct="0"/>
            <a:r>
              <a:rPr lang="en-US"/>
              <a:t>Basal</a:t>
            </a:r>
            <a:endParaRPr lang="en-US" sz="2400"/>
          </a:p>
        </p:txBody>
      </p:sp>
      <p:sp>
        <p:nvSpPr>
          <p:cNvPr id="31777" name="Text Box 33"/>
          <p:cNvSpPr txBox="1">
            <a:spLocks noChangeArrowheads="1"/>
          </p:cNvSpPr>
          <p:nvPr/>
        </p:nvSpPr>
        <p:spPr bwMode="auto">
          <a:xfrm>
            <a:off x="0" y="4781550"/>
            <a:ext cx="1327150" cy="701675"/>
          </a:xfrm>
          <a:prstGeom prst="rect">
            <a:avLst/>
          </a:prstGeom>
          <a:noFill/>
          <a:ln w="12700">
            <a:noFill/>
            <a:miter lim="800000"/>
            <a:headEnd/>
            <a:tailEnd/>
          </a:ln>
        </p:spPr>
        <p:txBody>
          <a:bodyPr wrap="none" anchor="ctr">
            <a:spAutoFit/>
          </a:bodyPr>
          <a:lstStyle/>
          <a:p>
            <a:pPr algn="ctr" eaLnBrk="0" hangingPunct="0"/>
            <a:r>
              <a:rPr lang="en-US" sz="2000" b="1"/>
              <a:t>Basal</a:t>
            </a:r>
          </a:p>
          <a:p>
            <a:pPr algn="ctr" eaLnBrk="0" hangingPunct="0"/>
            <a:r>
              <a:rPr lang="en-US" sz="2000" b="1"/>
              <a:t>condition</a:t>
            </a:r>
            <a:endParaRPr lang="en-US" sz="2400"/>
          </a:p>
        </p:txBody>
      </p:sp>
      <p:sp>
        <p:nvSpPr>
          <p:cNvPr id="31778" name="Text Box 34"/>
          <p:cNvSpPr txBox="1">
            <a:spLocks noChangeArrowheads="1"/>
          </p:cNvSpPr>
          <p:nvPr/>
        </p:nvSpPr>
        <p:spPr bwMode="auto">
          <a:xfrm>
            <a:off x="1663700" y="5772150"/>
            <a:ext cx="2538413" cy="396875"/>
          </a:xfrm>
          <a:prstGeom prst="rect">
            <a:avLst/>
          </a:prstGeom>
          <a:noFill/>
          <a:ln w="12700">
            <a:noFill/>
            <a:miter lim="800000"/>
            <a:headEnd/>
            <a:tailEnd/>
          </a:ln>
        </p:spPr>
        <p:txBody>
          <a:bodyPr wrap="none" anchor="ctr">
            <a:spAutoFit/>
          </a:bodyPr>
          <a:lstStyle/>
          <a:p>
            <a:pPr algn="ctr" eaLnBrk="0" hangingPunct="0"/>
            <a:r>
              <a:rPr lang="en-US" sz="2000" b="1"/>
              <a:t>Structure trajectory</a:t>
            </a:r>
            <a:endParaRPr lang="en-US" sz="2400"/>
          </a:p>
        </p:txBody>
      </p:sp>
      <p:sp>
        <p:nvSpPr>
          <p:cNvPr id="31779" name="Text Box 35"/>
          <p:cNvSpPr txBox="1">
            <a:spLocks noChangeArrowheads="1"/>
          </p:cNvSpPr>
          <p:nvPr/>
        </p:nvSpPr>
        <p:spPr bwMode="auto">
          <a:xfrm rot="-3481245">
            <a:off x="619919" y="2034381"/>
            <a:ext cx="2909888" cy="396875"/>
          </a:xfrm>
          <a:prstGeom prst="rect">
            <a:avLst/>
          </a:prstGeom>
          <a:noFill/>
          <a:ln w="12700">
            <a:noFill/>
            <a:miter lim="800000"/>
            <a:headEnd/>
            <a:tailEnd/>
          </a:ln>
        </p:spPr>
        <p:txBody>
          <a:bodyPr anchor="ctr">
            <a:spAutoFit/>
          </a:bodyPr>
          <a:lstStyle/>
          <a:p>
            <a:pPr algn="ctr" eaLnBrk="0" hangingPunct="0"/>
            <a:r>
              <a:rPr lang="en-US" sz="2000" b="1"/>
              <a:t>Enrichment trajectory</a:t>
            </a:r>
            <a:endParaRPr lang="en-US" sz="2400"/>
          </a:p>
        </p:txBody>
      </p:sp>
      <p:sp>
        <p:nvSpPr>
          <p:cNvPr id="31780" name="Line 36"/>
          <p:cNvSpPr>
            <a:spLocks noChangeShapeType="1"/>
          </p:cNvSpPr>
          <p:nvPr/>
        </p:nvSpPr>
        <p:spPr bwMode="auto">
          <a:xfrm flipV="1">
            <a:off x="2887663" y="788988"/>
            <a:ext cx="152400" cy="228600"/>
          </a:xfrm>
          <a:prstGeom prst="line">
            <a:avLst/>
          </a:prstGeom>
          <a:noFill/>
          <a:ln w="38100" cmpd="dbl">
            <a:solidFill>
              <a:schemeClr val="tx1"/>
            </a:solidFill>
            <a:round/>
            <a:headEnd/>
            <a:tailEnd type="stealth" w="lg" len="lg"/>
          </a:ln>
        </p:spPr>
        <p:txBody>
          <a:bodyPr wrap="none" anchor="ctr"/>
          <a:lstStyle/>
          <a:p>
            <a:endParaRPr lang="en-US"/>
          </a:p>
        </p:txBody>
      </p:sp>
      <p:sp>
        <p:nvSpPr>
          <p:cNvPr id="31781" name="Line 37"/>
          <p:cNvSpPr>
            <a:spLocks noChangeShapeType="1"/>
          </p:cNvSpPr>
          <p:nvPr/>
        </p:nvSpPr>
        <p:spPr bwMode="auto">
          <a:xfrm>
            <a:off x="4183063" y="6008688"/>
            <a:ext cx="2095500" cy="0"/>
          </a:xfrm>
          <a:prstGeom prst="line">
            <a:avLst/>
          </a:prstGeom>
          <a:noFill/>
          <a:ln w="38100" cmpd="dbl">
            <a:solidFill>
              <a:schemeClr val="tx1"/>
            </a:solidFill>
            <a:round/>
            <a:headEnd/>
            <a:tailEnd type="stealth" w="lg" len="lg"/>
          </a:ln>
        </p:spPr>
        <p:txBody>
          <a:bodyPr wrap="none" anchor="ctr"/>
          <a:lstStyle/>
          <a:p>
            <a:endParaRPr lang="en-US"/>
          </a:p>
        </p:txBody>
      </p:sp>
      <p:sp>
        <p:nvSpPr>
          <p:cNvPr id="31782" name="Line 38"/>
          <p:cNvSpPr>
            <a:spLocks noChangeShapeType="1"/>
          </p:cNvSpPr>
          <p:nvPr/>
        </p:nvSpPr>
        <p:spPr bwMode="auto">
          <a:xfrm flipV="1">
            <a:off x="3749675" y="2286000"/>
            <a:ext cx="3184525" cy="6350"/>
          </a:xfrm>
          <a:prstGeom prst="line">
            <a:avLst/>
          </a:prstGeom>
          <a:noFill/>
          <a:ln w="15875">
            <a:solidFill>
              <a:schemeClr val="tx1"/>
            </a:solidFill>
            <a:prstDash val="sysDot"/>
            <a:round/>
            <a:headEnd/>
            <a:tailEnd/>
          </a:ln>
        </p:spPr>
        <p:txBody>
          <a:bodyPr wrap="none" anchor="ctr"/>
          <a:lstStyle/>
          <a:p>
            <a:endParaRPr lang="en-US"/>
          </a:p>
        </p:txBody>
      </p:sp>
      <p:sp>
        <p:nvSpPr>
          <p:cNvPr id="31783" name="Line 39"/>
          <p:cNvSpPr>
            <a:spLocks noChangeShapeType="1"/>
          </p:cNvSpPr>
          <p:nvPr/>
        </p:nvSpPr>
        <p:spPr bwMode="auto">
          <a:xfrm flipV="1">
            <a:off x="5616575" y="2286000"/>
            <a:ext cx="1317625" cy="2127250"/>
          </a:xfrm>
          <a:prstGeom prst="line">
            <a:avLst/>
          </a:prstGeom>
          <a:noFill/>
          <a:ln w="15875">
            <a:solidFill>
              <a:schemeClr val="tx1"/>
            </a:solidFill>
            <a:prstDash val="sysDot"/>
            <a:round/>
            <a:headEnd/>
            <a:tailEnd/>
          </a:ln>
        </p:spPr>
        <p:txBody>
          <a:bodyPr wrap="none" anchor="ctr"/>
          <a:lstStyle/>
          <a:p>
            <a:endParaRPr lang="en-US"/>
          </a:p>
        </p:txBody>
      </p:sp>
      <p:sp>
        <p:nvSpPr>
          <p:cNvPr id="31784" name="AutoShape 40"/>
          <p:cNvSpPr>
            <a:spLocks noChangeArrowheads="1"/>
          </p:cNvSpPr>
          <p:nvPr/>
        </p:nvSpPr>
        <p:spPr bwMode="auto">
          <a:xfrm>
            <a:off x="6915150" y="2209800"/>
            <a:ext cx="95250" cy="95250"/>
          </a:xfrm>
          <a:prstGeom prst="star16">
            <a:avLst>
              <a:gd name="adj" fmla="val 37500"/>
            </a:avLst>
          </a:prstGeom>
          <a:solidFill>
            <a:srgbClr val="FFFFFF"/>
          </a:solidFill>
          <a:ln w="12700">
            <a:solidFill>
              <a:schemeClr val="tx1"/>
            </a:solidFill>
            <a:miter lim="800000"/>
            <a:headEnd/>
            <a:tailEnd/>
          </a:ln>
        </p:spPr>
        <p:txBody>
          <a:bodyPr wrap="none" anchor="ctr"/>
          <a:lstStyle/>
          <a:p>
            <a:pPr eaLnBrk="0" hangingPunct="0"/>
            <a:endParaRPr lang="en-US" sz="2800"/>
          </a:p>
        </p:txBody>
      </p:sp>
      <p:sp>
        <p:nvSpPr>
          <p:cNvPr id="31785" name="Text Box 41"/>
          <p:cNvSpPr txBox="1">
            <a:spLocks noChangeArrowheads="1"/>
          </p:cNvSpPr>
          <p:nvPr/>
        </p:nvSpPr>
        <p:spPr bwMode="auto">
          <a:xfrm>
            <a:off x="6540500" y="4732338"/>
            <a:ext cx="927100" cy="304800"/>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a:latin typeface="Times New Roman" pitchFamily="18" charset="0"/>
              </a:rPr>
              <a:t>omnivores</a:t>
            </a:r>
          </a:p>
        </p:txBody>
      </p:sp>
      <p:sp>
        <p:nvSpPr>
          <p:cNvPr id="31786" name="Text Box 42"/>
          <p:cNvSpPr txBox="1">
            <a:spLocks noChangeArrowheads="1"/>
          </p:cNvSpPr>
          <p:nvPr/>
        </p:nvSpPr>
        <p:spPr bwMode="auto">
          <a:xfrm>
            <a:off x="6353175" y="4962525"/>
            <a:ext cx="947738" cy="304800"/>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a:latin typeface="Times New Roman" pitchFamily="18" charset="0"/>
              </a:rPr>
              <a:t>carnivores</a:t>
            </a:r>
          </a:p>
        </p:txBody>
      </p:sp>
      <p:sp>
        <p:nvSpPr>
          <p:cNvPr id="31787" name="Text Box 43"/>
          <p:cNvSpPr txBox="1">
            <a:spLocks noChangeArrowheads="1"/>
          </p:cNvSpPr>
          <p:nvPr/>
        </p:nvSpPr>
        <p:spPr bwMode="auto">
          <a:xfrm>
            <a:off x="6218238" y="5191125"/>
            <a:ext cx="936625" cy="304800"/>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a:latin typeface="Times New Roman" pitchFamily="18" charset="0"/>
              </a:rPr>
              <a:t>fungivores</a:t>
            </a:r>
          </a:p>
        </p:txBody>
      </p:sp>
      <p:sp>
        <p:nvSpPr>
          <p:cNvPr id="31788" name="Text Box 44"/>
          <p:cNvSpPr txBox="1">
            <a:spLocks noChangeArrowheads="1"/>
          </p:cNvSpPr>
          <p:nvPr/>
        </p:nvSpPr>
        <p:spPr bwMode="auto">
          <a:xfrm>
            <a:off x="6048375" y="5419725"/>
            <a:ext cx="1076325" cy="304800"/>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a:latin typeface="Times New Roman" pitchFamily="18" charset="0"/>
              </a:rPr>
              <a:t>bacterivores</a:t>
            </a:r>
          </a:p>
        </p:txBody>
      </p:sp>
      <p:sp>
        <p:nvSpPr>
          <p:cNvPr id="31789" name="Text Box 45"/>
          <p:cNvSpPr txBox="1">
            <a:spLocks noChangeArrowheads="1"/>
          </p:cNvSpPr>
          <p:nvPr/>
        </p:nvSpPr>
        <p:spPr bwMode="auto">
          <a:xfrm>
            <a:off x="439738" y="3514725"/>
            <a:ext cx="936625" cy="304800"/>
          </a:xfrm>
          <a:prstGeom prst="rect">
            <a:avLst/>
          </a:prstGeom>
          <a:noFill/>
          <a:ln w="12700">
            <a:noFill/>
            <a:miter lim="800000"/>
            <a:headEnd/>
            <a:tailEnd/>
          </a:ln>
        </p:spPr>
        <p:txBody>
          <a:bodyPr wrap="none" anchor="ctr">
            <a:spAutoFit/>
          </a:bodyPr>
          <a:lstStyle/>
          <a:p>
            <a:pPr algn="ctr" eaLnBrk="0" hangingPunct="0"/>
            <a:r>
              <a:rPr lang="en-US" sz="1400" i="1">
                <a:latin typeface="Times New Roman" pitchFamily="18" charset="0"/>
              </a:rPr>
              <a:t>fungivores</a:t>
            </a:r>
          </a:p>
        </p:txBody>
      </p:sp>
      <p:sp>
        <p:nvSpPr>
          <p:cNvPr id="31790" name="Text Box 46"/>
          <p:cNvSpPr txBox="1">
            <a:spLocks noChangeArrowheads="1"/>
          </p:cNvSpPr>
          <p:nvPr/>
        </p:nvSpPr>
        <p:spPr bwMode="auto">
          <a:xfrm>
            <a:off x="3175" y="3997325"/>
            <a:ext cx="1076325" cy="304800"/>
          </a:xfrm>
          <a:prstGeom prst="rect">
            <a:avLst/>
          </a:prstGeom>
          <a:noFill/>
          <a:ln w="12700">
            <a:noFill/>
            <a:miter lim="800000"/>
            <a:headEnd/>
            <a:tailEnd/>
          </a:ln>
        </p:spPr>
        <p:txBody>
          <a:bodyPr wrap="none" anchor="ctr">
            <a:spAutoFit/>
          </a:bodyPr>
          <a:lstStyle/>
          <a:p>
            <a:pPr algn="ctr" eaLnBrk="0" hangingPunct="0"/>
            <a:r>
              <a:rPr lang="en-US" sz="1400" i="1">
                <a:latin typeface="Times New Roman" pitchFamily="18" charset="0"/>
              </a:rPr>
              <a:t>bacterivores</a:t>
            </a:r>
          </a:p>
        </p:txBody>
      </p:sp>
      <p:sp>
        <p:nvSpPr>
          <p:cNvPr id="31791" name="Text Box 47"/>
          <p:cNvSpPr txBox="1">
            <a:spLocks noChangeArrowheads="1"/>
          </p:cNvSpPr>
          <p:nvPr/>
        </p:nvSpPr>
        <p:spPr bwMode="auto">
          <a:xfrm rot="-3333818">
            <a:off x="2741612" y="1082676"/>
            <a:ext cx="936625" cy="304800"/>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a:latin typeface="Times New Roman" pitchFamily="18" charset="0"/>
              </a:rPr>
              <a:t>fungivores</a:t>
            </a:r>
            <a:endParaRPr lang="en-US" sz="1400">
              <a:latin typeface="Times New Roman" pitchFamily="18" charset="0"/>
            </a:endParaRPr>
          </a:p>
        </p:txBody>
      </p:sp>
      <p:sp>
        <p:nvSpPr>
          <p:cNvPr id="31792" name="Text Box 48"/>
          <p:cNvSpPr txBox="1">
            <a:spLocks noChangeArrowheads="1"/>
          </p:cNvSpPr>
          <p:nvPr/>
        </p:nvSpPr>
        <p:spPr bwMode="auto">
          <a:xfrm rot="-3329394">
            <a:off x="3194050" y="844551"/>
            <a:ext cx="1076325" cy="304800"/>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a:latin typeface="Times New Roman" pitchFamily="18" charset="0"/>
              </a:rPr>
              <a:t>bacterivores</a:t>
            </a:r>
            <a:endParaRPr lang="en-US" sz="1400">
              <a:latin typeface="Times New Roman" pitchFamily="18" charset="0"/>
            </a:endParaRPr>
          </a:p>
        </p:txBody>
      </p:sp>
      <p:sp>
        <p:nvSpPr>
          <p:cNvPr id="31793" name="Text Box 49"/>
          <p:cNvSpPr txBox="1">
            <a:spLocks noChangeArrowheads="1"/>
          </p:cNvSpPr>
          <p:nvPr/>
        </p:nvSpPr>
        <p:spPr bwMode="auto">
          <a:xfrm>
            <a:off x="0" y="76200"/>
            <a:ext cx="4419600" cy="523875"/>
          </a:xfrm>
          <a:prstGeom prst="rect">
            <a:avLst/>
          </a:prstGeom>
          <a:noFill/>
          <a:ln w="12700">
            <a:noFill/>
            <a:miter lim="800000"/>
            <a:headEnd/>
            <a:tailEnd/>
          </a:ln>
        </p:spPr>
        <p:txBody>
          <a:bodyPr anchor="ctr">
            <a:spAutoFit/>
          </a:bodyPr>
          <a:lstStyle/>
          <a:p>
            <a:pPr eaLnBrk="0" hangingPunct="0"/>
            <a:r>
              <a:rPr lang="en-US" sz="2800"/>
              <a:t>Nematode Faunal Profiles</a:t>
            </a:r>
          </a:p>
        </p:txBody>
      </p:sp>
      <p:sp>
        <p:nvSpPr>
          <p:cNvPr id="31794" name="Rectangle 50"/>
          <p:cNvSpPr>
            <a:spLocks noChangeArrowheads="1"/>
          </p:cNvSpPr>
          <p:nvPr/>
        </p:nvSpPr>
        <p:spPr bwMode="auto">
          <a:xfrm>
            <a:off x="152400" y="1447800"/>
            <a:ext cx="1778000" cy="712788"/>
          </a:xfrm>
          <a:prstGeom prst="rect">
            <a:avLst/>
          </a:prstGeom>
          <a:noFill/>
          <a:ln w="9525">
            <a:noFill/>
            <a:miter lim="800000"/>
            <a:headEnd/>
            <a:tailEnd/>
          </a:ln>
        </p:spPr>
        <p:txBody>
          <a:bodyPr wrap="none">
            <a:spAutoFit/>
          </a:bodyPr>
          <a:lstStyle/>
          <a:p>
            <a:pPr eaLnBrk="0" hangingPunct="0">
              <a:spcBef>
                <a:spcPct val="20000"/>
              </a:spcBef>
              <a:buFontTx/>
              <a:buChar char="•"/>
            </a:pPr>
            <a:r>
              <a:rPr lang="en-US" sz="1200"/>
              <a:t>Enrichment index</a:t>
            </a:r>
          </a:p>
          <a:p>
            <a:pPr eaLnBrk="0" hangingPunct="0">
              <a:spcBef>
                <a:spcPct val="20000"/>
              </a:spcBef>
            </a:pPr>
            <a:r>
              <a:rPr lang="en-US" sz="1200"/>
              <a:t>100 (w1.cp1 + w2.Fu2) </a:t>
            </a:r>
          </a:p>
          <a:p>
            <a:pPr eaLnBrk="0" hangingPunct="0">
              <a:spcBef>
                <a:spcPct val="20000"/>
              </a:spcBef>
            </a:pPr>
            <a:r>
              <a:rPr lang="en-US" sz="1200"/>
              <a:t>/ (w1.cp1 + w2.cp2 )</a:t>
            </a:r>
          </a:p>
        </p:txBody>
      </p:sp>
      <p:sp>
        <p:nvSpPr>
          <p:cNvPr id="31795" name="Rectangle 51"/>
          <p:cNvSpPr>
            <a:spLocks noChangeArrowheads="1"/>
          </p:cNvSpPr>
          <p:nvPr/>
        </p:nvSpPr>
        <p:spPr bwMode="auto">
          <a:xfrm>
            <a:off x="3352800" y="6400800"/>
            <a:ext cx="4117975" cy="274638"/>
          </a:xfrm>
          <a:prstGeom prst="rect">
            <a:avLst/>
          </a:prstGeom>
          <a:noFill/>
          <a:ln w="9525">
            <a:noFill/>
            <a:miter lim="800000"/>
            <a:headEnd/>
            <a:tailEnd/>
          </a:ln>
        </p:spPr>
        <p:txBody>
          <a:bodyPr wrap="none">
            <a:spAutoFit/>
          </a:bodyPr>
          <a:lstStyle/>
          <a:p>
            <a:pPr eaLnBrk="0" hangingPunct="0">
              <a:spcBef>
                <a:spcPct val="20000"/>
              </a:spcBef>
              <a:buFontTx/>
              <a:buChar char="•"/>
            </a:pPr>
            <a:r>
              <a:rPr lang="en-US" sz="1200" dirty="0"/>
              <a:t>Structure Index = 100 w</a:t>
            </a:r>
            <a:r>
              <a:rPr lang="en-US" sz="1200" baseline="-25000" dirty="0"/>
              <a:t>i</a:t>
            </a:r>
            <a:r>
              <a:rPr lang="en-US" sz="1200" dirty="0"/>
              <a:t>.cp</a:t>
            </a:r>
            <a:r>
              <a:rPr lang="en-US" sz="1200" baseline="-25000" dirty="0"/>
              <a:t>i</a:t>
            </a:r>
            <a:r>
              <a:rPr lang="en-US" sz="1200" dirty="0"/>
              <a:t> / (w</a:t>
            </a:r>
            <a:r>
              <a:rPr lang="en-US" sz="1200" baseline="-25000" dirty="0"/>
              <a:t>i</a:t>
            </a:r>
            <a:r>
              <a:rPr lang="en-US" sz="1200" dirty="0"/>
              <a:t>.cp</a:t>
            </a:r>
            <a:r>
              <a:rPr lang="en-US" sz="1200" baseline="-25000" dirty="0"/>
              <a:t>i</a:t>
            </a:r>
            <a:r>
              <a:rPr lang="en-US" sz="1200" dirty="0"/>
              <a:t> + w</a:t>
            </a:r>
            <a:r>
              <a:rPr lang="en-US" sz="1200" baseline="-25000" dirty="0"/>
              <a:t>2</a:t>
            </a:r>
            <a:r>
              <a:rPr lang="en-US" sz="1200" dirty="0"/>
              <a:t>.cp</a:t>
            </a:r>
            <a:r>
              <a:rPr lang="en-US" sz="1200" baseline="-25000" dirty="0"/>
              <a:t>2</a:t>
            </a:r>
            <a:r>
              <a:rPr lang="en-US" sz="1200" dirty="0"/>
              <a:t> ) for </a:t>
            </a:r>
            <a:r>
              <a:rPr lang="en-US" sz="1200" dirty="0" err="1"/>
              <a:t>i</a:t>
            </a:r>
            <a:r>
              <a:rPr lang="en-US" sz="1200" dirty="0"/>
              <a:t> = 3-5</a:t>
            </a:r>
          </a:p>
        </p:txBody>
      </p:sp>
      <p:sp>
        <p:nvSpPr>
          <p:cNvPr id="26676" name="Text Box 52"/>
          <p:cNvSpPr txBox="1">
            <a:spLocks noChangeArrowheads="1"/>
          </p:cNvSpPr>
          <p:nvPr/>
        </p:nvSpPr>
        <p:spPr bwMode="auto">
          <a:xfrm>
            <a:off x="152400" y="6498223"/>
            <a:ext cx="1752600" cy="338554"/>
          </a:xfrm>
          <a:prstGeom prst="rect">
            <a:avLst/>
          </a:prstGeom>
          <a:noFill/>
          <a:ln w="9525">
            <a:solidFill>
              <a:schemeClr val="tx1"/>
            </a:solidFill>
            <a:miter lim="800000"/>
            <a:headEnd/>
            <a:tailEnd/>
          </a:ln>
        </p:spPr>
        <p:txBody>
          <a:bodyPr wrap="square">
            <a:spAutoFit/>
          </a:bodyPr>
          <a:lstStyle/>
          <a:p>
            <a:pPr eaLnBrk="0" hangingPunct="0"/>
            <a:r>
              <a:rPr lang="en-US" sz="1600" dirty="0" smtClean="0"/>
              <a:t>Ferris, 2010</a:t>
            </a:r>
            <a:endParaRPr lang="en-US" sz="1600" dirty="0"/>
          </a:p>
        </p:txBody>
      </p:sp>
      <p:sp>
        <p:nvSpPr>
          <p:cNvPr id="31797" name="Line 53"/>
          <p:cNvSpPr>
            <a:spLocks noChangeShapeType="1"/>
          </p:cNvSpPr>
          <p:nvPr/>
        </p:nvSpPr>
        <p:spPr bwMode="auto">
          <a:xfrm flipH="1">
            <a:off x="4419600" y="1066800"/>
            <a:ext cx="1981200" cy="3276600"/>
          </a:xfrm>
          <a:prstGeom prst="line">
            <a:avLst/>
          </a:prstGeom>
          <a:noFill/>
          <a:ln w="9525">
            <a:solidFill>
              <a:schemeClr val="tx1"/>
            </a:solidFill>
            <a:prstDash val="lgDash"/>
            <a:round/>
            <a:headEnd/>
            <a:tailEnd/>
          </a:ln>
        </p:spPr>
        <p:txBody>
          <a:bodyPr/>
          <a:lstStyle/>
          <a:p>
            <a:endParaRPr lang="en-US"/>
          </a:p>
        </p:txBody>
      </p:sp>
      <p:sp>
        <p:nvSpPr>
          <p:cNvPr id="31798" name="Line 54"/>
          <p:cNvSpPr>
            <a:spLocks noChangeShapeType="1"/>
          </p:cNvSpPr>
          <p:nvPr/>
        </p:nvSpPr>
        <p:spPr bwMode="auto">
          <a:xfrm>
            <a:off x="3581400" y="2743200"/>
            <a:ext cx="3962400" cy="0"/>
          </a:xfrm>
          <a:prstGeom prst="line">
            <a:avLst/>
          </a:prstGeom>
          <a:noFill/>
          <a:ln w="9525">
            <a:solidFill>
              <a:schemeClr val="tx1"/>
            </a:solidFill>
            <a:prstDash val="lgDash"/>
            <a:round/>
            <a:headEnd/>
            <a:tailEnd/>
          </a:ln>
        </p:spPr>
        <p:txBody>
          <a:bodyPr/>
          <a:lstStyle/>
          <a:p>
            <a:endParaRPr lang="en-US"/>
          </a:p>
        </p:txBody>
      </p:sp>
      <p:sp>
        <p:nvSpPr>
          <p:cNvPr id="55" name="Parallelogram 54"/>
          <p:cNvSpPr/>
          <p:nvPr/>
        </p:nvSpPr>
        <p:spPr>
          <a:xfrm rot="20280129">
            <a:off x="6305480" y="1730229"/>
            <a:ext cx="1288126" cy="962001"/>
          </a:xfrm>
          <a:prstGeom prst="parallelogram">
            <a:avLst>
              <a:gd name="adj" fmla="val 1192"/>
            </a:avLst>
          </a:prstGeom>
          <a:solidFill>
            <a:srgbClr val="FFFF00">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Text Box 49"/>
          <p:cNvSpPr txBox="1">
            <a:spLocks noChangeArrowheads="1"/>
          </p:cNvSpPr>
          <p:nvPr/>
        </p:nvSpPr>
        <p:spPr bwMode="auto">
          <a:xfrm>
            <a:off x="4191000" y="76200"/>
            <a:ext cx="4953000" cy="523875"/>
          </a:xfrm>
          <a:prstGeom prst="rect">
            <a:avLst/>
          </a:prstGeom>
          <a:noFill/>
          <a:ln w="12700">
            <a:noFill/>
            <a:miter lim="800000"/>
            <a:headEnd/>
            <a:tailEnd/>
          </a:ln>
        </p:spPr>
        <p:txBody>
          <a:bodyPr anchor="ctr">
            <a:spAutoFit/>
          </a:bodyPr>
          <a:lstStyle/>
          <a:p>
            <a:pPr eaLnBrk="0" hangingPunct="0"/>
            <a:r>
              <a:rPr lang="en-US" sz="2800"/>
              <a:t>and the Metabolic Footprint</a:t>
            </a:r>
          </a:p>
        </p:txBody>
      </p:sp>
      <p:sp>
        <p:nvSpPr>
          <p:cNvPr id="57" name="Text Box 52"/>
          <p:cNvSpPr txBox="1">
            <a:spLocks noChangeArrowheads="1"/>
          </p:cNvSpPr>
          <p:nvPr/>
        </p:nvSpPr>
        <p:spPr bwMode="auto">
          <a:xfrm>
            <a:off x="166124" y="6498223"/>
            <a:ext cx="1725152" cy="338554"/>
          </a:xfrm>
          <a:prstGeom prst="rect">
            <a:avLst/>
          </a:prstGeom>
          <a:noFill/>
          <a:ln w="9525">
            <a:solidFill>
              <a:schemeClr val="tx1"/>
            </a:solidFill>
            <a:miter lim="800000"/>
            <a:headEnd/>
            <a:tailEnd/>
          </a:ln>
        </p:spPr>
        <p:txBody>
          <a:bodyPr wrap="none">
            <a:spAutoFit/>
          </a:bodyPr>
          <a:lstStyle/>
          <a:p>
            <a:pPr eaLnBrk="0" hangingPunct="0"/>
            <a:r>
              <a:rPr lang="en-US" sz="1600" dirty="0" smtClean="0"/>
              <a:t>Ferris et al, 2001</a:t>
            </a:r>
            <a:endParaRPr lang="en-US" sz="1600" dirty="0"/>
          </a:p>
        </p:txBody>
      </p:sp>
    </p:spTree>
    <p:extLst>
      <p:ext uri="{BB962C8B-B14F-4D97-AF65-F5344CB8AC3E}">
        <p14:creationId xmlns:p14="http://schemas.microsoft.com/office/powerpoint/2010/main" val="421262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iterate type="lt">
                                    <p:tmPct val="0"/>
                                  </p:iterate>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ppt_w</p:attrName>
                                        </p:attrNameLst>
                                      </p:cBhvr>
                                      <p:tavLst>
                                        <p:tav tm="0">
                                          <p:val>
                                            <p:strVal val="#ppt_w*0.70"/>
                                          </p:val>
                                        </p:tav>
                                        <p:tav tm="100000">
                                          <p:val>
                                            <p:strVal val="#ppt_w"/>
                                          </p:val>
                                        </p:tav>
                                      </p:tavLst>
                                    </p:anim>
                                    <p:anim calcmode="lin" valueType="num">
                                      <p:cBhvr>
                                        <p:cTn id="8" dur="1000" fill="hold"/>
                                        <p:tgtEl>
                                          <p:spTgt spid="55"/>
                                        </p:tgtEl>
                                        <p:attrNameLst>
                                          <p:attrName>ppt_h</p:attrName>
                                        </p:attrNameLst>
                                      </p:cBhvr>
                                      <p:tavLst>
                                        <p:tav tm="0">
                                          <p:val>
                                            <p:strVal val="#ppt_h"/>
                                          </p:val>
                                        </p:tav>
                                        <p:tav tm="100000">
                                          <p:val>
                                            <p:strVal val="#ppt_h"/>
                                          </p:val>
                                        </p:tav>
                                      </p:tavLst>
                                    </p:anim>
                                    <p:animEffect transition="in" filter="fade">
                                      <p:cBhvr>
                                        <p:cTn id="9" dur="1000"/>
                                        <p:tgtEl>
                                          <p:spTgt spid="55"/>
                                        </p:tgtEl>
                                      </p:cBhvr>
                                    </p:animEffect>
                                  </p:childTnLst>
                                </p:cTn>
                              </p:par>
                              <p:par>
                                <p:cTn id="10" presetID="36" presetClass="emph" presetSubtype="0" fill="hold" grpId="1" nodeType="withEffect">
                                  <p:stCondLst>
                                    <p:cond delay="0"/>
                                  </p:stCondLst>
                                  <p:iterate type="lt">
                                    <p:tmPct val="10000"/>
                                  </p:iterate>
                                  <p:childTnLst>
                                    <p:animScale>
                                      <p:cBhvr>
                                        <p:cTn id="11" dur="250" autoRev="1" fill="hold">
                                          <p:stCondLst>
                                            <p:cond delay="0"/>
                                          </p:stCondLst>
                                        </p:cTn>
                                        <p:tgtEl>
                                          <p:spTgt spid="55"/>
                                        </p:tgtEl>
                                      </p:cBhvr>
                                      <p:to x="80000" y="100000"/>
                                    </p:animScale>
                                    <p:anim by="(#ppt_w*0.10)" calcmode="lin" valueType="num">
                                      <p:cBhvr>
                                        <p:cTn id="12" dur="250" autoRev="1" fill="hold">
                                          <p:stCondLst>
                                            <p:cond delay="0"/>
                                          </p:stCondLst>
                                        </p:cTn>
                                        <p:tgtEl>
                                          <p:spTgt spid="55"/>
                                        </p:tgtEl>
                                        <p:attrNameLst>
                                          <p:attrName>ppt_x</p:attrName>
                                        </p:attrNameLst>
                                      </p:cBhvr>
                                    </p:anim>
                                    <p:anim by="(-#ppt_w*0.10)" calcmode="lin" valueType="num">
                                      <p:cBhvr>
                                        <p:cTn id="13" dur="250" autoRev="1" fill="hold">
                                          <p:stCondLst>
                                            <p:cond delay="0"/>
                                          </p:stCondLst>
                                        </p:cTn>
                                        <p:tgtEl>
                                          <p:spTgt spid="55"/>
                                        </p:tgtEl>
                                        <p:attrNameLst>
                                          <p:attrName>ppt_y</p:attrName>
                                        </p:attrNameLst>
                                      </p:cBhvr>
                                    </p:anim>
                                    <p:animRot by="-480000">
                                      <p:cBhvr>
                                        <p:cTn id="14" dur="250" autoRev="1" fill="hold">
                                          <p:stCondLst>
                                            <p:cond delay="0"/>
                                          </p:stCondLst>
                                        </p:cTn>
                                        <p:tgtEl>
                                          <p:spTgt spid="55"/>
                                        </p:tgtEl>
                                        <p:attrNameLst>
                                          <p:attrName>r</p:attrName>
                                        </p:attrNameLst>
                                      </p:cBhvr>
                                    </p:animRo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76"/>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76" grpId="0" animBg="1"/>
      <p:bldP spid="55" grpId="0" animBg="1"/>
      <p:bldP spid="55" grpId="1" animBg="1"/>
      <p:bldP spid="59" grpId="0"/>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3071" name="Group 31"/>
          <p:cNvGrpSpPr>
            <a:grpSpLocks/>
          </p:cNvGrpSpPr>
          <p:nvPr/>
        </p:nvGrpSpPr>
        <p:grpSpPr bwMode="auto">
          <a:xfrm>
            <a:off x="685800" y="0"/>
            <a:ext cx="8305800" cy="3429000"/>
            <a:chOff x="432" y="0"/>
            <a:chExt cx="5232" cy="2160"/>
          </a:xfrm>
        </p:grpSpPr>
        <p:grpSp>
          <p:nvGrpSpPr>
            <p:cNvPr id="343049" name="Group 9"/>
            <p:cNvGrpSpPr>
              <a:grpSpLocks/>
            </p:cNvGrpSpPr>
            <p:nvPr/>
          </p:nvGrpSpPr>
          <p:grpSpPr bwMode="auto">
            <a:xfrm>
              <a:off x="432" y="0"/>
              <a:ext cx="1203" cy="1776"/>
              <a:chOff x="1968" y="0"/>
              <a:chExt cx="1203" cy="1776"/>
            </a:xfrm>
          </p:grpSpPr>
          <p:pic>
            <p:nvPicPr>
              <p:cNvPr id="343047" name="Picture 7" descr="basti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8" y="0"/>
                <a:ext cx="1203"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3048" name="Text Box 8"/>
              <p:cNvSpPr txBox="1">
                <a:spLocks noChangeArrowheads="1"/>
              </p:cNvSpPr>
              <p:nvPr/>
            </p:nvSpPr>
            <p:spPr bwMode="auto">
              <a:xfrm>
                <a:off x="2191" y="1465"/>
                <a:ext cx="7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chemeClr val="bg1"/>
                    </a:solidFill>
                  </a:rPr>
                  <a:t>Bastian</a:t>
                </a:r>
              </a:p>
            </p:txBody>
          </p:sp>
        </p:grpSp>
        <p:grpSp>
          <p:nvGrpSpPr>
            <p:cNvPr id="343051" name="Group 11"/>
            <p:cNvGrpSpPr>
              <a:grpSpLocks/>
            </p:cNvGrpSpPr>
            <p:nvPr/>
          </p:nvGrpSpPr>
          <p:grpSpPr bwMode="auto">
            <a:xfrm>
              <a:off x="4032" y="0"/>
              <a:ext cx="1632" cy="2160"/>
              <a:chOff x="0" y="0"/>
              <a:chExt cx="1305" cy="1776"/>
            </a:xfrm>
          </p:grpSpPr>
          <p:pic>
            <p:nvPicPr>
              <p:cNvPr id="343046" name="Picture 6" descr="NACob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05"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3050" name="Text Box 10"/>
              <p:cNvSpPr txBox="1">
                <a:spLocks noChangeArrowheads="1"/>
              </p:cNvSpPr>
              <p:nvPr/>
            </p:nvSpPr>
            <p:spPr bwMode="auto">
              <a:xfrm>
                <a:off x="364" y="1440"/>
                <a:ext cx="460"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chemeClr val="bg1"/>
                    </a:solidFill>
                  </a:rPr>
                  <a:t>Cobb</a:t>
                </a:r>
              </a:p>
            </p:txBody>
          </p:sp>
        </p:grpSp>
        <p:grpSp>
          <p:nvGrpSpPr>
            <p:cNvPr id="343054" name="Group 14"/>
            <p:cNvGrpSpPr>
              <a:grpSpLocks/>
            </p:cNvGrpSpPr>
            <p:nvPr/>
          </p:nvGrpSpPr>
          <p:grpSpPr bwMode="auto">
            <a:xfrm>
              <a:off x="2208" y="0"/>
              <a:ext cx="1344" cy="1776"/>
              <a:chOff x="3456" y="528"/>
              <a:chExt cx="1344" cy="1776"/>
            </a:xfrm>
          </p:grpSpPr>
          <p:pic>
            <p:nvPicPr>
              <p:cNvPr id="343052"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l="3326" t="2563" r="3534" b="2563"/>
              <a:stretch>
                <a:fillRect/>
              </a:stretch>
            </p:blipFill>
            <p:spPr bwMode="auto">
              <a:xfrm>
                <a:off x="3456" y="528"/>
                <a:ext cx="1344" cy="177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3053" name="Text Box 13"/>
              <p:cNvSpPr txBox="1">
                <a:spLocks noChangeArrowheads="1"/>
              </p:cNvSpPr>
              <p:nvPr/>
            </p:nvSpPr>
            <p:spPr bwMode="auto">
              <a:xfrm>
                <a:off x="3728" y="1945"/>
                <a:ext cx="8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chemeClr val="bg1"/>
                    </a:solidFill>
                  </a:rPr>
                  <a:t>Maupas</a:t>
                </a:r>
              </a:p>
            </p:txBody>
          </p:sp>
        </p:grpSp>
      </p:grpSp>
      <p:sp>
        <p:nvSpPr>
          <p:cNvPr id="343065" name="Text Box 25"/>
          <p:cNvSpPr txBox="1">
            <a:spLocks noChangeArrowheads="1"/>
          </p:cNvSpPr>
          <p:nvPr/>
        </p:nvSpPr>
        <p:spPr bwMode="auto">
          <a:xfrm>
            <a:off x="1981200" y="1295400"/>
            <a:ext cx="6745288" cy="1187450"/>
          </a:xfrm>
          <a:prstGeom prst="rect">
            <a:avLst/>
          </a:prstGeom>
          <a:solidFill>
            <a:srgbClr val="FFFF99">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19</a:t>
            </a:r>
            <a:r>
              <a:rPr lang="en-US" sz="2400" baseline="30000" dirty="0"/>
              <a:t>th</a:t>
            </a:r>
            <a:r>
              <a:rPr lang="en-US" sz="2400" dirty="0"/>
              <a:t> Century to mid 20</a:t>
            </a:r>
            <a:r>
              <a:rPr lang="en-US" sz="2400" baseline="30000" dirty="0"/>
              <a:t>th</a:t>
            </a:r>
            <a:r>
              <a:rPr lang="en-US" sz="2400" dirty="0"/>
              <a:t> Century</a:t>
            </a:r>
          </a:p>
          <a:p>
            <a:endParaRPr lang="en-US" sz="2400" dirty="0"/>
          </a:p>
          <a:p>
            <a:r>
              <a:rPr lang="en-US" sz="2400" dirty="0"/>
              <a:t>    recognition of abundance and habitat diversity</a:t>
            </a:r>
          </a:p>
        </p:txBody>
      </p:sp>
      <p:grpSp>
        <p:nvGrpSpPr>
          <p:cNvPr id="343072" name="Group 32"/>
          <p:cNvGrpSpPr>
            <a:grpSpLocks/>
          </p:cNvGrpSpPr>
          <p:nvPr/>
        </p:nvGrpSpPr>
        <p:grpSpPr bwMode="auto">
          <a:xfrm>
            <a:off x="0" y="3124200"/>
            <a:ext cx="9144000" cy="3733800"/>
            <a:chOff x="0" y="1968"/>
            <a:chExt cx="5760" cy="2352"/>
          </a:xfrm>
        </p:grpSpPr>
        <p:grpSp>
          <p:nvGrpSpPr>
            <p:cNvPr id="343057" name="Group 17"/>
            <p:cNvGrpSpPr>
              <a:grpSpLocks/>
            </p:cNvGrpSpPr>
            <p:nvPr/>
          </p:nvGrpSpPr>
          <p:grpSpPr bwMode="auto">
            <a:xfrm>
              <a:off x="4416" y="2256"/>
              <a:ext cx="1344" cy="1872"/>
              <a:chOff x="4272" y="2352"/>
              <a:chExt cx="1179" cy="1776"/>
            </a:xfrm>
          </p:grpSpPr>
          <p:pic>
            <p:nvPicPr>
              <p:cNvPr id="343055" name="Picture 15" descr="Curren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2" y="2352"/>
                <a:ext cx="1179" cy="177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43056" name="Text Box 16"/>
              <p:cNvSpPr txBox="1">
                <a:spLocks noChangeArrowheads="1"/>
              </p:cNvSpPr>
              <p:nvPr/>
            </p:nvSpPr>
            <p:spPr bwMode="auto">
              <a:xfrm>
                <a:off x="4504" y="3769"/>
                <a:ext cx="626" cy="27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chemeClr val="bg1"/>
                    </a:solidFill>
                  </a:rPr>
                  <a:t>Yeates</a:t>
                </a:r>
              </a:p>
            </p:txBody>
          </p:sp>
        </p:grpSp>
        <p:grpSp>
          <p:nvGrpSpPr>
            <p:cNvPr id="343060" name="Group 20"/>
            <p:cNvGrpSpPr>
              <a:grpSpLocks/>
            </p:cNvGrpSpPr>
            <p:nvPr/>
          </p:nvGrpSpPr>
          <p:grpSpPr bwMode="auto">
            <a:xfrm>
              <a:off x="3024" y="2016"/>
              <a:ext cx="1508" cy="2304"/>
              <a:chOff x="2898" y="2208"/>
              <a:chExt cx="1154" cy="1968"/>
            </a:xfrm>
          </p:grpSpPr>
          <p:pic>
            <p:nvPicPr>
              <p:cNvPr id="343058" name="Picture 18" descr="Curren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8" y="2208"/>
                <a:ext cx="1154" cy="1968"/>
              </a:xfrm>
              <a:prstGeom prst="rect">
                <a:avLst/>
              </a:prstGeom>
              <a:noFill/>
              <a:extLst>
                <a:ext uri="{909E8E84-426E-40DD-AFC4-6F175D3DCCD1}">
                  <a14:hiddenFill xmlns:a14="http://schemas.microsoft.com/office/drawing/2010/main">
                    <a:solidFill>
                      <a:srgbClr val="FFFFFF"/>
                    </a:solidFill>
                  </a14:hiddenFill>
                </a:ext>
              </a:extLst>
            </p:spPr>
          </p:pic>
          <p:sp>
            <p:nvSpPr>
              <p:cNvPr id="343059" name="Text Box 19"/>
              <p:cNvSpPr txBox="1">
                <a:spLocks noChangeArrowheads="1"/>
              </p:cNvSpPr>
              <p:nvPr/>
            </p:nvSpPr>
            <p:spPr bwMode="auto">
              <a:xfrm>
                <a:off x="3059" y="3817"/>
                <a:ext cx="636"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chemeClr val="bg1"/>
                    </a:solidFill>
                  </a:rPr>
                  <a:t>Bongers</a:t>
                </a:r>
              </a:p>
            </p:txBody>
          </p:sp>
        </p:grpSp>
        <p:grpSp>
          <p:nvGrpSpPr>
            <p:cNvPr id="343064" name="Group 24"/>
            <p:cNvGrpSpPr>
              <a:grpSpLocks/>
            </p:cNvGrpSpPr>
            <p:nvPr/>
          </p:nvGrpSpPr>
          <p:grpSpPr bwMode="auto">
            <a:xfrm>
              <a:off x="1584" y="1968"/>
              <a:ext cx="1545" cy="1929"/>
              <a:chOff x="1191" y="2208"/>
              <a:chExt cx="1545" cy="1929"/>
            </a:xfrm>
          </p:grpSpPr>
          <p:pic>
            <p:nvPicPr>
              <p:cNvPr id="343061" name="Picture 21" descr="D"/>
              <p:cNvPicPr>
                <a:picLocks noChangeAspect="1" noChangeArrowheads="1"/>
              </p:cNvPicPr>
              <p:nvPr/>
            </p:nvPicPr>
            <p:blipFill>
              <a:blip r:embed="rId7" cstate="print">
                <a:extLst>
                  <a:ext uri="{28A0092B-C50C-407E-A947-70E740481C1C}">
                    <a14:useLocalDpi xmlns:a14="http://schemas.microsoft.com/office/drawing/2010/main" val="0"/>
                  </a:ext>
                </a:extLst>
              </a:blip>
              <a:srcRect l="3325" r="47829" b="61613"/>
              <a:stretch>
                <a:fillRect/>
              </a:stretch>
            </p:blipFill>
            <p:spPr bwMode="auto">
              <a:xfrm>
                <a:off x="1191" y="2208"/>
                <a:ext cx="1545" cy="1929"/>
              </a:xfrm>
              <a:prstGeom prst="rect">
                <a:avLst/>
              </a:prstGeom>
              <a:noFill/>
              <a:extLst>
                <a:ext uri="{909E8E84-426E-40DD-AFC4-6F175D3DCCD1}">
                  <a14:hiddenFill xmlns:a14="http://schemas.microsoft.com/office/drawing/2010/main">
                    <a:solidFill>
                      <a:srgbClr val="FFFFFF"/>
                    </a:solidFill>
                  </a14:hiddenFill>
                </a:ext>
              </a:extLst>
            </p:spPr>
          </p:pic>
          <p:sp>
            <p:nvSpPr>
              <p:cNvPr id="343062" name="Text Box 22"/>
              <p:cNvSpPr txBox="1">
                <a:spLocks noChangeArrowheads="1"/>
              </p:cNvSpPr>
              <p:nvPr/>
            </p:nvSpPr>
            <p:spPr bwMode="auto">
              <a:xfrm>
                <a:off x="1718" y="3840"/>
                <a:ext cx="4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chemeClr val="bg1"/>
                    </a:solidFill>
                  </a:rPr>
                  <a:t>Wall</a:t>
                </a:r>
              </a:p>
            </p:txBody>
          </p:sp>
        </p:grpSp>
        <p:grpSp>
          <p:nvGrpSpPr>
            <p:cNvPr id="343070" name="Group 30"/>
            <p:cNvGrpSpPr>
              <a:grpSpLocks/>
            </p:cNvGrpSpPr>
            <p:nvPr/>
          </p:nvGrpSpPr>
          <p:grpSpPr bwMode="auto">
            <a:xfrm>
              <a:off x="0" y="2160"/>
              <a:ext cx="1623" cy="2064"/>
              <a:chOff x="0" y="2016"/>
              <a:chExt cx="1623" cy="2064"/>
            </a:xfrm>
          </p:grpSpPr>
          <p:pic>
            <p:nvPicPr>
              <p:cNvPr id="343068" name="Picture 28" descr="Ingham"/>
              <p:cNvPicPr>
                <a:picLocks noChangeAspect="1" noChangeArrowheads="1"/>
              </p:cNvPicPr>
              <p:nvPr/>
            </p:nvPicPr>
            <p:blipFill>
              <a:blip r:embed="rId8" cstate="print">
                <a:extLst>
                  <a:ext uri="{28A0092B-C50C-407E-A947-70E740481C1C}">
                    <a14:useLocalDpi xmlns:a14="http://schemas.microsoft.com/office/drawing/2010/main" val="0"/>
                  </a:ext>
                </a:extLst>
              </a:blip>
              <a:srcRect l="17392" r="13043"/>
              <a:stretch>
                <a:fillRect/>
              </a:stretch>
            </p:blipFill>
            <p:spPr bwMode="auto">
              <a:xfrm>
                <a:off x="0" y="2016"/>
                <a:ext cx="1623" cy="2064"/>
              </a:xfrm>
              <a:prstGeom prst="rect">
                <a:avLst/>
              </a:prstGeom>
              <a:noFill/>
              <a:extLst>
                <a:ext uri="{909E8E84-426E-40DD-AFC4-6F175D3DCCD1}">
                  <a14:hiddenFill xmlns:a14="http://schemas.microsoft.com/office/drawing/2010/main">
                    <a:solidFill>
                      <a:srgbClr val="FFFFFF"/>
                    </a:solidFill>
                  </a14:hiddenFill>
                </a:ext>
              </a:extLst>
            </p:spPr>
          </p:pic>
          <p:sp>
            <p:nvSpPr>
              <p:cNvPr id="343069" name="Text Box 29"/>
              <p:cNvSpPr txBox="1">
                <a:spLocks noChangeArrowheads="1"/>
              </p:cNvSpPr>
              <p:nvPr/>
            </p:nvSpPr>
            <p:spPr bwMode="auto">
              <a:xfrm>
                <a:off x="443" y="3625"/>
                <a:ext cx="7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chemeClr val="bg1"/>
                    </a:solidFill>
                  </a:rPr>
                  <a:t>Ingham</a:t>
                </a:r>
              </a:p>
            </p:txBody>
          </p:sp>
        </p:grpSp>
      </p:grpSp>
      <p:sp>
        <p:nvSpPr>
          <p:cNvPr id="343066" name="Text Box 26"/>
          <p:cNvSpPr txBox="1">
            <a:spLocks noChangeArrowheads="1"/>
          </p:cNvSpPr>
          <p:nvPr/>
        </p:nvSpPr>
        <p:spPr bwMode="auto">
          <a:xfrm>
            <a:off x="1143000" y="4191000"/>
            <a:ext cx="6705600" cy="1187450"/>
          </a:xfrm>
          <a:prstGeom prst="rect">
            <a:avLst/>
          </a:prstGeom>
          <a:solidFill>
            <a:srgbClr val="FFFF99">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t>20</a:t>
            </a:r>
            <a:r>
              <a:rPr lang="en-US" sz="2400" baseline="30000" dirty="0"/>
              <a:t>th</a:t>
            </a:r>
            <a:r>
              <a:rPr lang="en-US" sz="2400" dirty="0"/>
              <a:t> Century to present</a:t>
            </a:r>
          </a:p>
          <a:p>
            <a:endParaRPr lang="en-US" sz="2400" dirty="0"/>
          </a:p>
          <a:p>
            <a:r>
              <a:rPr lang="en-US" sz="2400" dirty="0"/>
              <a:t>    functional diversity and </a:t>
            </a:r>
            <a:r>
              <a:rPr lang="en-US" sz="2400" dirty="0" err="1"/>
              <a:t>bioindicator</a:t>
            </a:r>
            <a:r>
              <a:rPr lang="en-US" sz="2400" dirty="0"/>
              <a:t> potential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1500"/>
                                  </p:stCondLst>
                                  <p:childTnLst>
                                    <p:set>
                                      <p:cBhvr>
                                        <p:cTn id="6" dur="1" fill="hold">
                                          <p:stCondLst>
                                            <p:cond delay="0"/>
                                          </p:stCondLst>
                                        </p:cTn>
                                        <p:tgtEl>
                                          <p:spTgt spid="343065"/>
                                        </p:tgtEl>
                                        <p:attrNameLst>
                                          <p:attrName>style.visibility</p:attrName>
                                        </p:attrNameLst>
                                      </p:cBhvr>
                                      <p:to>
                                        <p:strVal val="visible"/>
                                      </p:to>
                                    </p:set>
                                    <p:anim calcmode="lin" valueType="num">
                                      <p:cBhvr additive="base">
                                        <p:cTn id="7" dur="500" fill="hold"/>
                                        <p:tgtEl>
                                          <p:spTgt spid="343065"/>
                                        </p:tgtEl>
                                        <p:attrNameLst>
                                          <p:attrName>ppt_x</p:attrName>
                                        </p:attrNameLst>
                                      </p:cBhvr>
                                      <p:tavLst>
                                        <p:tav tm="0">
                                          <p:val>
                                            <p:strVal val="1+#ppt_w/2"/>
                                          </p:val>
                                        </p:tav>
                                        <p:tav tm="100000">
                                          <p:val>
                                            <p:strVal val="#ppt_x"/>
                                          </p:val>
                                        </p:tav>
                                      </p:tavLst>
                                    </p:anim>
                                    <p:anim calcmode="lin" valueType="num">
                                      <p:cBhvr additive="base">
                                        <p:cTn id="8" dur="500" fill="hold"/>
                                        <p:tgtEl>
                                          <p:spTgt spid="34306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43072"/>
                                        </p:tgtEl>
                                        <p:attrNameLst>
                                          <p:attrName>style.visibility</p:attrName>
                                        </p:attrNameLst>
                                      </p:cBhvr>
                                      <p:to>
                                        <p:strVal val="visible"/>
                                      </p:to>
                                    </p:set>
                                  </p:childTnLst>
                                </p:cTn>
                              </p:par>
                            </p:childTnLst>
                          </p:cTn>
                        </p:par>
                        <p:par>
                          <p:cTn id="13" fill="hold" nodeType="afterGroup">
                            <p:stCondLst>
                              <p:cond delay="0"/>
                            </p:stCondLst>
                            <p:childTnLst>
                              <p:par>
                                <p:cTn id="14" presetID="2" presetClass="entr" presetSubtype="2" fill="hold" grpId="0" nodeType="afterEffect">
                                  <p:stCondLst>
                                    <p:cond delay="1000"/>
                                  </p:stCondLst>
                                  <p:childTnLst>
                                    <p:set>
                                      <p:cBhvr>
                                        <p:cTn id="15" dur="1" fill="hold">
                                          <p:stCondLst>
                                            <p:cond delay="0"/>
                                          </p:stCondLst>
                                        </p:cTn>
                                        <p:tgtEl>
                                          <p:spTgt spid="343066"/>
                                        </p:tgtEl>
                                        <p:attrNameLst>
                                          <p:attrName>style.visibility</p:attrName>
                                        </p:attrNameLst>
                                      </p:cBhvr>
                                      <p:to>
                                        <p:strVal val="visible"/>
                                      </p:to>
                                    </p:set>
                                    <p:anim calcmode="lin" valueType="num">
                                      <p:cBhvr additive="base">
                                        <p:cTn id="16" dur="1000" fill="hold"/>
                                        <p:tgtEl>
                                          <p:spTgt spid="343066"/>
                                        </p:tgtEl>
                                        <p:attrNameLst>
                                          <p:attrName>ppt_x</p:attrName>
                                        </p:attrNameLst>
                                      </p:cBhvr>
                                      <p:tavLst>
                                        <p:tav tm="0">
                                          <p:val>
                                            <p:strVal val="1+#ppt_w/2"/>
                                          </p:val>
                                        </p:tav>
                                        <p:tav tm="100000">
                                          <p:val>
                                            <p:strVal val="#ppt_x"/>
                                          </p:val>
                                        </p:tav>
                                      </p:tavLst>
                                    </p:anim>
                                    <p:anim calcmode="lin" valueType="num">
                                      <p:cBhvr additive="base">
                                        <p:cTn id="17" dur="1000" fill="hold"/>
                                        <p:tgtEl>
                                          <p:spTgt spid="3430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65" grpId="0" animBg="1"/>
      <p:bldP spid="3430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2" cstate="print"/>
          <a:srcRect l="28581" t="51047" r="22575" b="20286"/>
          <a:stretch>
            <a:fillRect/>
          </a:stretch>
        </p:blipFill>
        <p:spPr bwMode="auto">
          <a:xfrm>
            <a:off x="76200" y="3581400"/>
            <a:ext cx="8724900" cy="3200400"/>
          </a:xfrm>
          <a:prstGeom prst="rect">
            <a:avLst/>
          </a:prstGeom>
          <a:noFill/>
          <a:ln w="12700">
            <a:solidFill>
              <a:schemeClr val="tx1"/>
            </a:solidFill>
            <a:miter lim="800000"/>
            <a:headEnd/>
            <a:tailEnd/>
          </a:ln>
        </p:spPr>
      </p:pic>
      <p:pic>
        <p:nvPicPr>
          <p:cNvPr id="3" name="Picture 3"/>
          <p:cNvPicPr>
            <a:picLocks noChangeAspect="1" noChangeArrowheads="1"/>
          </p:cNvPicPr>
          <p:nvPr/>
        </p:nvPicPr>
        <p:blipFill>
          <a:blip r:embed="rId3" cstate="print"/>
          <a:srcRect l="33095" t="14190" r="54246" b="5048"/>
          <a:stretch>
            <a:fillRect/>
          </a:stretch>
        </p:blipFill>
        <p:spPr bwMode="auto">
          <a:xfrm>
            <a:off x="7848600" y="381000"/>
            <a:ext cx="1295400" cy="5165304"/>
          </a:xfrm>
          <a:prstGeom prst="rect">
            <a:avLst/>
          </a:prstGeom>
          <a:noFill/>
          <a:ln w="12700">
            <a:solidFill>
              <a:schemeClr val="tx1"/>
            </a:solidFill>
            <a:miter lim="800000"/>
            <a:headEnd/>
            <a:tailEnd/>
          </a:ln>
        </p:spPr>
      </p:pic>
      <p:pic>
        <p:nvPicPr>
          <p:cNvPr id="2" name="Picture 2"/>
          <p:cNvPicPr>
            <a:picLocks noChangeAspect="1" noChangeArrowheads="1"/>
          </p:cNvPicPr>
          <p:nvPr/>
        </p:nvPicPr>
        <p:blipFill>
          <a:blip r:embed="rId4" cstate="print"/>
          <a:srcRect l="10000" t="14952" r="10952" b="40857"/>
          <a:stretch>
            <a:fillRect/>
          </a:stretch>
        </p:blipFill>
        <p:spPr bwMode="auto">
          <a:xfrm>
            <a:off x="191702" y="0"/>
            <a:ext cx="7415051" cy="2590800"/>
          </a:xfrm>
          <a:prstGeom prst="rect">
            <a:avLst/>
          </a:prstGeom>
          <a:noFill/>
          <a:ln w="12700">
            <a:solidFill>
              <a:schemeClr val="tx1"/>
            </a:solidFill>
            <a:miter lim="800000"/>
            <a:headEnd/>
            <a:tailEnd/>
          </a:ln>
        </p:spPr>
      </p:pic>
      <p:sp>
        <p:nvSpPr>
          <p:cNvPr id="8" name="Oval 7"/>
          <p:cNvSpPr/>
          <p:nvPr/>
        </p:nvSpPr>
        <p:spPr>
          <a:xfrm>
            <a:off x="3657600" y="304800"/>
            <a:ext cx="2971800" cy="2286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9047" tIns="9523" rIns="19047" bIns="9523" rtlCol="0" anchor="ctr"/>
          <a:lstStyle/>
          <a:p>
            <a:pPr algn="ctr"/>
            <a:endParaRPr lang="en-US"/>
          </a:p>
        </p:txBody>
      </p:sp>
      <p:cxnSp>
        <p:nvCxnSpPr>
          <p:cNvPr id="10" name="Straight Connector 9"/>
          <p:cNvCxnSpPr/>
          <p:nvPr/>
        </p:nvCxnSpPr>
        <p:spPr>
          <a:xfrm flipH="1" flipV="1">
            <a:off x="6616701" y="381000"/>
            <a:ext cx="612774" cy="635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6819899" y="800101"/>
            <a:ext cx="1600200" cy="76199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5334000" y="3505200"/>
            <a:ext cx="2743200" cy="53340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43200" y="3043535"/>
            <a:ext cx="1898277" cy="461665"/>
          </a:xfrm>
          <a:prstGeom prst="rect">
            <a:avLst/>
          </a:prstGeom>
          <a:solidFill>
            <a:srgbClr val="FFC000"/>
          </a:solidFill>
          <a:ln>
            <a:solidFill>
              <a:srgbClr val="002060"/>
            </a:solidFill>
          </a:ln>
        </p:spPr>
        <p:txBody>
          <a:bodyPr wrap="none" rtlCol="0">
            <a:spAutoFit/>
          </a:bodyPr>
          <a:lstStyle/>
          <a:p>
            <a:r>
              <a:rPr lang="en-US" sz="2400" dirty="0" smtClean="0"/>
              <a:t>in </a:t>
            </a:r>
            <a:r>
              <a:rPr lang="en-US" sz="2400" dirty="0" err="1" smtClean="0"/>
              <a:t>Nemaplex</a:t>
            </a:r>
            <a:endParaRPr lang="en-US" sz="2400" dirty="0"/>
          </a:p>
        </p:txBody>
      </p:sp>
      <p:grpSp>
        <p:nvGrpSpPr>
          <p:cNvPr id="5" name="Group 13"/>
          <p:cNvGrpSpPr/>
          <p:nvPr/>
        </p:nvGrpSpPr>
        <p:grpSpPr>
          <a:xfrm>
            <a:off x="-228600" y="2286000"/>
            <a:ext cx="9372600" cy="762000"/>
            <a:chOff x="-228600" y="2286000"/>
            <a:chExt cx="9372600" cy="762000"/>
          </a:xfrm>
        </p:grpSpPr>
        <p:sp>
          <p:nvSpPr>
            <p:cNvPr id="11" name="Oval 10"/>
            <p:cNvSpPr/>
            <p:nvPr/>
          </p:nvSpPr>
          <p:spPr>
            <a:xfrm>
              <a:off x="-228600" y="2286000"/>
              <a:ext cx="2971800" cy="2286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9047" tIns="9523" rIns="19047" bIns="9523" rtlCol="0" anchor="ctr"/>
            <a:lstStyle/>
            <a:p>
              <a:pPr algn="ctr"/>
              <a:endParaRPr lang="en-US"/>
            </a:p>
          </p:txBody>
        </p:sp>
        <p:cxnSp>
          <p:nvCxnSpPr>
            <p:cNvPr id="12" name="Straight Arrow Connector 11"/>
            <p:cNvCxnSpPr/>
            <p:nvPr/>
          </p:nvCxnSpPr>
          <p:spPr>
            <a:xfrm>
              <a:off x="2743201" y="2438402"/>
              <a:ext cx="6400799" cy="60959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295400" y="2590800"/>
            <a:ext cx="4673139" cy="369332"/>
          </a:xfrm>
          <a:prstGeom prst="rect">
            <a:avLst/>
          </a:prstGeom>
          <a:solidFill>
            <a:schemeClr val="bg2">
              <a:lumMod val="75000"/>
            </a:schemeClr>
          </a:solidFill>
        </p:spPr>
        <p:txBody>
          <a:bodyPr wrap="none" rtlCol="0">
            <a:spAutoFit/>
          </a:bodyPr>
          <a:lstStyle/>
          <a:p>
            <a:r>
              <a:rPr lang="en-US" dirty="0" smtClean="0"/>
              <a:t>A Database of </a:t>
            </a:r>
            <a:r>
              <a:rPr lang="en-US" dirty="0" err="1" smtClean="0"/>
              <a:t>Ecophysiological</a:t>
            </a:r>
            <a:r>
              <a:rPr lang="en-US" dirty="0" smtClean="0"/>
              <a:t> Parameters</a:t>
            </a:r>
            <a:endParaRPr lang="en-US" dirty="0"/>
          </a:p>
        </p:txBody>
      </p:sp>
      <p:grpSp>
        <p:nvGrpSpPr>
          <p:cNvPr id="22" name="Group 21"/>
          <p:cNvGrpSpPr/>
          <p:nvPr/>
        </p:nvGrpSpPr>
        <p:grpSpPr>
          <a:xfrm>
            <a:off x="0" y="7696200"/>
            <a:ext cx="9144000" cy="6705600"/>
            <a:chOff x="0" y="76200"/>
            <a:chExt cx="9144000" cy="6705600"/>
          </a:xfrm>
        </p:grpSpPr>
        <p:pic>
          <p:nvPicPr>
            <p:cNvPr id="23" name="Picture 1"/>
            <p:cNvPicPr>
              <a:picLocks noChangeAspect="1" noChangeArrowheads="1"/>
            </p:cNvPicPr>
            <p:nvPr/>
          </p:nvPicPr>
          <p:blipFill>
            <a:blip r:embed="rId5" cstate="print"/>
            <a:srcRect l="25714" t="55619" r="12381" b="7048"/>
            <a:stretch>
              <a:fillRect/>
            </a:stretch>
          </p:blipFill>
          <p:spPr bwMode="auto">
            <a:xfrm>
              <a:off x="0" y="3335215"/>
              <a:ext cx="9144000" cy="3446585"/>
            </a:xfrm>
            <a:prstGeom prst="rect">
              <a:avLst/>
            </a:prstGeom>
            <a:noFill/>
            <a:ln w="9525">
              <a:noFill/>
              <a:miter lim="800000"/>
              <a:headEnd/>
              <a:tailEnd/>
            </a:ln>
          </p:spPr>
        </p:pic>
        <p:pic>
          <p:nvPicPr>
            <p:cNvPr id="24" name="Picture 1"/>
            <p:cNvPicPr>
              <a:picLocks noChangeAspect="1" noChangeArrowheads="1"/>
            </p:cNvPicPr>
            <p:nvPr/>
          </p:nvPicPr>
          <p:blipFill>
            <a:blip r:embed="rId6" cstate="print"/>
            <a:srcRect b="45333"/>
            <a:stretch>
              <a:fillRect/>
            </a:stretch>
          </p:blipFill>
          <p:spPr bwMode="auto">
            <a:xfrm>
              <a:off x="0" y="76200"/>
              <a:ext cx="9144000" cy="3124200"/>
            </a:xfrm>
            <a:prstGeom prst="rect">
              <a:avLst/>
            </a:prstGeom>
            <a:noFill/>
            <a:ln w="9525">
              <a:noFill/>
              <a:miter lim="800000"/>
              <a:headEnd/>
              <a:tailEnd/>
            </a:ln>
          </p:spPr>
        </p:pic>
      </p:grpSp>
      <p:sp>
        <p:nvSpPr>
          <p:cNvPr id="27" name="TextBox 26"/>
          <p:cNvSpPr txBox="1"/>
          <p:nvPr/>
        </p:nvSpPr>
        <p:spPr>
          <a:xfrm>
            <a:off x="2362200" y="0"/>
            <a:ext cx="3048000" cy="307777"/>
          </a:xfrm>
          <a:prstGeom prst="rect">
            <a:avLst/>
          </a:prstGeom>
          <a:solidFill>
            <a:schemeClr val="bg1"/>
          </a:solidFill>
        </p:spPr>
        <p:txBody>
          <a:bodyPr wrap="square" rtlCol="0">
            <a:spAutoFit/>
          </a:bodyPr>
          <a:lstStyle/>
          <a:p>
            <a:pPr algn="ctr"/>
            <a:r>
              <a:rPr lang="en-US" sz="1400" dirty="0" smtClean="0"/>
              <a:t>Nematode Ecology</a:t>
            </a:r>
            <a:endParaRPr lang="en-US" sz="1400" dirty="0"/>
          </a:p>
        </p:txBody>
      </p:sp>
      <p:grpSp>
        <p:nvGrpSpPr>
          <p:cNvPr id="14" name="Group 13"/>
          <p:cNvGrpSpPr/>
          <p:nvPr/>
        </p:nvGrpSpPr>
        <p:grpSpPr>
          <a:xfrm>
            <a:off x="0" y="0"/>
            <a:ext cx="9144000" cy="6858000"/>
            <a:chOff x="0" y="0"/>
            <a:chExt cx="9144000" cy="6858000"/>
          </a:xfrm>
        </p:grpSpPr>
        <p:grpSp>
          <p:nvGrpSpPr>
            <p:cNvPr id="17" name="Group 56"/>
            <p:cNvGrpSpPr>
              <a:grpSpLocks noChangeAspect="1"/>
            </p:cNvGrpSpPr>
            <p:nvPr/>
          </p:nvGrpSpPr>
          <p:grpSpPr>
            <a:xfrm>
              <a:off x="0" y="0"/>
              <a:ext cx="9144000" cy="6858000"/>
              <a:chOff x="19583400" y="15251668"/>
              <a:chExt cx="10515600" cy="9818132"/>
            </a:xfrm>
          </p:grpSpPr>
          <p:pic>
            <p:nvPicPr>
              <p:cNvPr id="19" name="Picture 5"/>
              <p:cNvPicPr>
                <a:picLocks noChangeAspect="1" noChangeArrowheads="1"/>
              </p:cNvPicPr>
              <p:nvPr/>
            </p:nvPicPr>
            <p:blipFill>
              <a:blip r:embed="rId7" cstate="print"/>
              <a:srcRect t="2000" r="36476" b="3524"/>
              <a:stretch>
                <a:fillRect/>
              </a:stretch>
            </p:blipFill>
            <p:spPr bwMode="auto">
              <a:xfrm>
                <a:off x="19583400" y="15621000"/>
                <a:ext cx="10515600" cy="9448800"/>
              </a:xfrm>
              <a:prstGeom prst="rect">
                <a:avLst/>
              </a:prstGeom>
              <a:noFill/>
              <a:ln w="12700">
                <a:solidFill>
                  <a:schemeClr val="tx1"/>
                </a:solidFill>
                <a:miter lim="800000"/>
                <a:headEnd/>
                <a:tailEnd/>
              </a:ln>
            </p:spPr>
          </p:pic>
          <p:sp>
            <p:nvSpPr>
              <p:cNvPr id="21" name="TextBox 20"/>
              <p:cNvSpPr txBox="1"/>
              <p:nvPr/>
            </p:nvSpPr>
            <p:spPr>
              <a:xfrm>
                <a:off x="19583400" y="15251668"/>
                <a:ext cx="10515600" cy="738662"/>
              </a:xfrm>
              <a:prstGeom prst="rect">
                <a:avLst/>
              </a:prstGeom>
              <a:noFill/>
              <a:ln w="12700">
                <a:solidFill>
                  <a:schemeClr val="tx1"/>
                </a:solidFill>
              </a:ln>
            </p:spPr>
            <p:txBody>
              <a:bodyPr wrap="square" rtlCol="0">
                <a:spAutoFit/>
              </a:bodyPr>
              <a:lstStyle/>
              <a:p>
                <a:pPr algn="ctr"/>
                <a:r>
                  <a:rPr lang="en-US" sz="400" dirty="0" smtClean="0"/>
                  <a:t>Faunal Analysis</a:t>
                </a:r>
                <a:endParaRPr lang="en-US" sz="400" dirty="0"/>
              </a:p>
            </p:txBody>
          </p:sp>
        </p:grpSp>
        <p:sp>
          <p:nvSpPr>
            <p:cNvPr id="18" name="TextBox 17"/>
            <p:cNvSpPr txBox="1"/>
            <p:nvPr/>
          </p:nvSpPr>
          <p:spPr>
            <a:xfrm>
              <a:off x="2971800" y="0"/>
              <a:ext cx="3048000" cy="338554"/>
            </a:xfrm>
            <a:prstGeom prst="rect">
              <a:avLst/>
            </a:prstGeom>
            <a:solidFill>
              <a:srgbClr val="FFC000"/>
            </a:solidFill>
          </p:spPr>
          <p:txBody>
            <a:bodyPr wrap="square" rtlCol="0">
              <a:spAutoFit/>
            </a:bodyPr>
            <a:lstStyle/>
            <a:p>
              <a:pPr algn="ctr"/>
              <a:r>
                <a:rPr lang="en-US" sz="1600" dirty="0" smtClean="0"/>
                <a:t>Nematode Faunal Analysis</a:t>
              </a:r>
              <a:endParaRPr lang="en-US" sz="1600" dirty="0"/>
            </a:p>
          </p:txBody>
        </p:sp>
      </p:grpSp>
    </p:spTree>
    <p:extLst>
      <p:ext uri="{BB962C8B-B14F-4D97-AF65-F5344CB8AC3E}">
        <p14:creationId xmlns:p14="http://schemas.microsoft.com/office/powerpoint/2010/main" val="404308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par>
                          <p:cTn id="15" fill="hold">
                            <p:stCondLst>
                              <p:cond delay="0"/>
                            </p:stCondLst>
                            <p:childTnLst>
                              <p:par>
                                <p:cTn id="16" presetID="2" presetClass="entr" presetSubtype="2" fill="hold" nodeType="afterEffect">
                                  <p:stCondLst>
                                    <p:cond delay="50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000" fill="hold"/>
                                        <p:tgtEl>
                                          <p:spTgt spid="14"/>
                                        </p:tgtEl>
                                        <p:attrNameLst>
                                          <p:attrName>ppt_x</p:attrName>
                                        </p:attrNameLst>
                                      </p:cBhvr>
                                      <p:tavLst>
                                        <p:tav tm="0">
                                          <p:val>
                                            <p:strVal val="1+#ppt_w/2"/>
                                          </p:val>
                                        </p:tav>
                                        <p:tav tm="100000">
                                          <p:val>
                                            <p:strVal val="#ppt_x"/>
                                          </p:val>
                                        </p:tav>
                                      </p:tavLst>
                                    </p:anim>
                                    <p:anim calcmode="lin" valueType="num">
                                      <p:cBhvr additive="base">
                                        <p:cTn id="19"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noChangeAspect="1"/>
          </p:cNvGrpSpPr>
          <p:nvPr/>
        </p:nvGrpSpPr>
        <p:grpSpPr bwMode="auto">
          <a:xfrm>
            <a:off x="378" y="381000"/>
            <a:ext cx="9143622" cy="6042025"/>
            <a:chOff x="-491" y="95"/>
            <a:chExt cx="6539" cy="4321"/>
          </a:xfrm>
        </p:grpSpPr>
        <p:grpSp>
          <p:nvGrpSpPr>
            <p:cNvPr id="3" name="Group 22"/>
            <p:cNvGrpSpPr>
              <a:grpSpLocks noChangeAspect="1"/>
            </p:cNvGrpSpPr>
            <p:nvPr/>
          </p:nvGrpSpPr>
          <p:grpSpPr bwMode="auto">
            <a:xfrm>
              <a:off x="-491" y="95"/>
              <a:ext cx="6532" cy="4321"/>
              <a:chOff x="-772" y="-1"/>
              <a:chExt cx="6532" cy="4321"/>
            </a:xfrm>
          </p:grpSpPr>
          <p:pic>
            <p:nvPicPr>
              <p:cNvPr id="24628" name="Picture 23" descr="Culman et al- Landscape Ecology MS (Aug 10)"/>
              <p:cNvPicPr>
                <a:picLocks noChangeAspect="1" noChangeArrowheads="1"/>
              </p:cNvPicPr>
              <p:nvPr/>
            </p:nvPicPr>
            <p:blipFill>
              <a:blip r:embed="rId3" cstate="print"/>
              <a:srcRect/>
              <a:stretch>
                <a:fillRect/>
              </a:stretch>
            </p:blipFill>
            <p:spPr bwMode="auto">
              <a:xfrm>
                <a:off x="-772" y="-1"/>
                <a:ext cx="6530" cy="4321"/>
              </a:xfrm>
              <a:prstGeom prst="rect">
                <a:avLst/>
              </a:prstGeom>
              <a:noFill/>
              <a:ln w="9525">
                <a:noFill/>
                <a:miter lim="800000"/>
                <a:headEnd/>
                <a:tailEnd/>
              </a:ln>
            </p:spPr>
          </p:pic>
          <p:sp>
            <p:nvSpPr>
              <p:cNvPr id="24629" name="Rectangle 24"/>
              <p:cNvSpPr>
                <a:spLocks noChangeAspect="1" noChangeArrowheads="1"/>
              </p:cNvSpPr>
              <p:nvPr/>
            </p:nvSpPr>
            <p:spPr bwMode="auto">
              <a:xfrm>
                <a:off x="4464" y="144"/>
                <a:ext cx="1296" cy="2112"/>
              </a:xfrm>
              <a:prstGeom prst="rect">
                <a:avLst/>
              </a:prstGeom>
              <a:solidFill>
                <a:schemeClr val="bg1"/>
              </a:solidFill>
              <a:ln w="9525">
                <a:noFill/>
                <a:miter lim="800000"/>
                <a:headEnd/>
                <a:tailEnd/>
              </a:ln>
            </p:spPr>
            <p:txBody>
              <a:bodyPr wrap="none" anchor="ctr"/>
              <a:lstStyle/>
              <a:p>
                <a:endParaRPr lang="en-US"/>
              </a:p>
            </p:txBody>
          </p:sp>
        </p:grpSp>
        <p:grpSp>
          <p:nvGrpSpPr>
            <p:cNvPr id="4" name="Group 25"/>
            <p:cNvGrpSpPr>
              <a:grpSpLocks noChangeAspect="1"/>
            </p:cNvGrpSpPr>
            <p:nvPr/>
          </p:nvGrpSpPr>
          <p:grpSpPr bwMode="auto">
            <a:xfrm>
              <a:off x="3689" y="1536"/>
              <a:ext cx="2359" cy="2740"/>
              <a:chOff x="3408" y="1440"/>
              <a:chExt cx="2359" cy="2740"/>
            </a:xfrm>
          </p:grpSpPr>
          <p:pic>
            <p:nvPicPr>
              <p:cNvPr id="24625" name="Picture 31" descr="Yolo County CA"/>
              <p:cNvPicPr>
                <a:picLocks noChangeAspect="1" noChangeArrowheads="1"/>
              </p:cNvPicPr>
              <p:nvPr/>
            </p:nvPicPr>
            <p:blipFill>
              <a:blip r:embed="rId4" cstate="print"/>
              <a:srcRect l="1091" t="19826" r="45284"/>
              <a:stretch>
                <a:fillRect/>
              </a:stretch>
            </p:blipFill>
            <p:spPr bwMode="auto">
              <a:xfrm>
                <a:off x="3408" y="1479"/>
                <a:ext cx="2359" cy="2701"/>
              </a:xfrm>
              <a:prstGeom prst="rect">
                <a:avLst/>
              </a:prstGeom>
              <a:solidFill>
                <a:schemeClr val="bg1"/>
              </a:solidFill>
              <a:ln w="9525">
                <a:noFill/>
                <a:miter lim="800000"/>
                <a:headEnd/>
                <a:tailEnd/>
              </a:ln>
            </p:spPr>
          </p:pic>
          <p:sp>
            <p:nvSpPr>
              <p:cNvPr id="24626" name="Rectangle 27"/>
              <p:cNvSpPr>
                <a:spLocks noChangeAspect="1" noChangeArrowheads="1"/>
              </p:cNvSpPr>
              <p:nvPr/>
            </p:nvSpPr>
            <p:spPr bwMode="auto">
              <a:xfrm>
                <a:off x="4704" y="1440"/>
                <a:ext cx="1037" cy="1173"/>
              </a:xfrm>
              <a:prstGeom prst="rect">
                <a:avLst/>
              </a:prstGeom>
              <a:solidFill>
                <a:schemeClr val="bg1"/>
              </a:solidFill>
              <a:ln w="9525">
                <a:noFill/>
                <a:miter lim="800000"/>
                <a:headEnd/>
                <a:tailEnd/>
              </a:ln>
            </p:spPr>
            <p:txBody>
              <a:bodyPr wrap="none" anchor="ctr"/>
              <a:lstStyle/>
              <a:p>
                <a:endParaRPr lang="en-US"/>
              </a:p>
            </p:txBody>
          </p:sp>
          <p:sp>
            <p:nvSpPr>
              <p:cNvPr id="24627" name="Rectangle 28"/>
              <p:cNvSpPr>
                <a:spLocks noChangeAspect="1" noChangeArrowheads="1"/>
              </p:cNvSpPr>
              <p:nvPr/>
            </p:nvSpPr>
            <p:spPr bwMode="auto">
              <a:xfrm>
                <a:off x="5232" y="2574"/>
                <a:ext cx="498" cy="352"/>
              </a:xfrm>
              <a:prstGeom prst="rect">
                <a:avLst/>
              </a:prstGeom>
              <a:solidFill>
                <a:schemeClr val="bg1"/>
              </a:solidFill>
              <a:ln w="9525">
                <a:noFill/>
                <a:miter lim="800000"/>
                <a:headEnd/>
                <a:tailEnd/>
              </a:ln>
            </p:spPr>
            <p:txBody>
              <a:bodyPr wrap="none" anchor="ctr"/>
              <a:lstStyle/>
              <a:p>
                <a:endParaRPr lang="en-US"/>
              </a:p>
            </p:txBody>
          </p:sp>
        </p:grpSp>
        <p:sp>
          <p:nvSpPr>
            <p:cNvPr id="24621" name="Line 29"/>
            <p:cNvSpPr>
              <a:spLocks noChangeAspect="1" noChangeShapeType="1"/>
            </p:cNvSpPr>
            <p:nvPr/>
          </p:nvSpPr>
          <p:spPr bwMode="auto">
            <a:xfrm>
              <a:off x="-151" y="4032"/>
              <a:ext cx="3648" cy="0"/>
            </a:xfrm>
            <a:prstGeom prst="line">
              <a:avLst/>
            </a:prstGeom>
            <a:noFill/>
            <a:ln w="76200" cmpd="tri">
              <a:solidFill>
                <a:srgbClr val="FF0000"/>
              </a:solidFill>
              <a:round/>
              <a:headEnd/>
              <a:tailEnd/>
            </a:ln>
          </p:spPr>
          <p:txBody>
            <a:bodyPr/>
            <a:lstStyle/>
            <a:p>
              <a:endParaRPr lang="en-US"/>
            </a:p>
          </p:txBody>
        </p:sp>
        <p:sp>
          <p:nvSpPr>
            <p:cNvPr id="24622" name="Line 30"/>
            <p:cNvSpPr>
              <a:spLocks noChangeAspect="1" noChangeShapeType="1"/>
            </p:cNvSpPr>
            <p:nvPr/>
          </p:nvSpPr>
          <p:spPr bwMode="auto">
            <a:xfrm>
              <a:off x="-151" y="480"/>
              <a:ext cx="3648" cy="0"/>
            </a:xfrm>
            <a:prstGeom prst="line">
              <a:avLst/>
            </a:prstGeom>
            <a:noFill/>
            <a:ln w="76200" cmpd="tri">
              <a:solidFill>
                <a:srgbClr val="FF0000"/>
              </a:solidFill>
              <a:round/>
              <a:headEnd/>
              <a:tailEnd/>
            </a:ln>
          </p:spPr>
          <p:txBody>
            <a:bodyPr/>
            <a:lstStyle/>
            <a:p>
              <a:endParaRPr lang="en-US"/>
            </a:p>
          </p:txBody>
        </p:sp>
        <p:sp>
          <p:nvSpPr>
            <p:cNvPr id="24623" name="Line 31"/>
            <p:cNvSpPr>
              <a:spLocks noChangeAspect="1" noChangeShapeType="1"/>
            </p:cNvSpPr>
            <p:nvPr/>
          </p:nvSpPr>
          <p:spPr bwMode="auto">
            <a:xfrm rot="16200000">
              <a:off x="-1988" y="2256"/>
              <a:ext cx="3648" cy="0"/>
            </a:xfrm>
            <a:prstGeom prst="line">
              <a:avLst/>
            </a:prstGeom>
            <a:noFill/>
            <a:ln w="76200" cmpd="tri">
              <a:solidFill>
                <a:srgbClr val="FF0000"/>
              </a:solidFill>
              <a:round/>
              <a:headEnd/>
              <a:tailEnd/>
            </a:ln>
          </p:spPr>
          <p:txBody>
            <a:bodyPr/>
            <a:lstStyle/>
            <a:p>
              <a:endParaRPr lang="en-US"/>
            </a:p>
          </p:txBody>
        </p:sp>
        <p:sp>
          <p:nvSpPr>
            <p:cNvPr id="24624" name="Line 32"/>
            <p:cNvSpPr>
              <a:spLocks noChangeAspect="1" noChangeShapeType="1"/>
            </p:cNvSpPr>
            <p:nvPr/>
          </p:nvSpPr>
          <p:spPr bwMode="auto">
            <a:xfrm rot="-5400000">
              <a:off x="1673" y="2256"/>
              <a:ext cx="3648" cy="0"/>
            </a:xfrm>
            <a:prstGeom prst="line">
              <a:avLst/>
            </a:prstGeom>
            <a:noFill/>
            <a:ln w="76200" cmpd="tri">
              <a:solidFill>
                <a:srgbClr val="FF0000"/>
              </a:solidFill>
              <a:round/>
              <a:headEnd/>
              <a:tailEnd/>
            </a:ln>
          </p:spPr>
          <p:txBody>
            <a:bodyPr/>
            <a:lstStyle/>
            <a:p>
              <a:endParaRPr lang="en-US"/>
            </a:p>
          </p:txBody>
        </p:sp>
      </p:grpSp>
      <p:sp>
        <p:nvSpPr>
          <p:cNvPr id="24579" name="TextBox 51"/>
          <p:cNvSpPr txBox="1">
            <a:spLocks noChangeArrowheads="1"/>
          </p:cNvSpPr>
          <p:nvPr/>
        </p:nvSpPr>
        <p:spPr bwMode="auto">
          <a:xfrm>
            <a:off x="2581275" y="152400"/>
            <a:ext cx="3254375" cy="369888"/>
          </a:xfrm>
          <a:prstGeom prst="rect">
            <a:avLst/>
          </a:prstGeom>
          <a:noFill/>
          <a:ln w="9525">
            <a:noFill/>
            <a:miter lim="800000"/>
            <a:headEnd/>
            <a:tailEnd/>
          </a:ln>
        </p:spPr>
        <p:txBody>
          <a:bodyPr wrap="none">
            <a:spAutoFit/>
          </a:bodyPr>
          <a:lstStyle/>
          <a:p>
            <a:r>
              <a:rPr lang="en-US" b="1"/>
              <a:t>The Yolo Landscape Project</a:t>
            </a:r>
          </a:p>
        </p:txBody>
      </p:sp>
      <p:grpSp>
        <p:nvGrpSpPr>
          <p:cNvPr id="5" name="Group 34"/>
          <p:cNvGrpSpPr>
            <a:grpSpLocks/>
          </p:cNvGrpSpPr>
          <p:nvPr/>
        </p:nvGrpSpPr>
        <p:grpSpPr bwMode="auto">
          <a:xfrm>
            <a:off x="762000" y="2703513"/>
            <a:ext cx="4191000" cy="2357437"/>
            <a:chOff x="480" y="1703"/>
            <a:chExt cx="2640" cy="1485"/>
          </a:xfrm>
        </p:grpSpPr>
        <p:sp>
          <p:nvSpPr>
            <p:cNvPr id="24612" name="Text Box 12"/>
            <p:cNvSpPr txBox="1">
              <a:spLocks noChangeArrowheads="1"/>
            </p:cNvSpPr>
            <p:nvPr/>
          </p:nvSpPr>
          <p:spPr bwMode="auto">
            <a:xfrm>
              <a:off x="1477" y="2951"/>
              <a:ext cx="1594" cy="237"/>
            </a:xfrm>
            <a:prstGeom prst="rect">
              <a:avLst/>
            </a:prstGeom>
            <a:solidFill>
              <a:srgbClr val="FFFF00"/>
            </a:solidFill>
            <a:ln w="9525">
              <a:solidFill>
                <a:schemeClr val="tx1"/>
              </a:solidFill>
              <a:miter lim="800000"/>
              <a:headEnd/>
              <a:tailEnd/>
            </a:ln>
          </p:spPr>
          <p:txBody>
            <a:bodyPr wrap="none">
              <a:spAutoFit/>
            </a:bodyPr>
            <a:lstStyle/>
            <a:p>
              <a:r>
                <a:rPr lang="en-US">
                  <a:solidFill>
                    <a:schemeClr val="accent2"/>
                  </a:solidFill>
                </a:rPr>
                <a:t>Yolo County, California</a:t>
              </a:r>
            </a:p>
          </p:txBody>
        </p:sp>
        <p:sp>
          <p:nvSpPr>
            <p:cNvPr id="24613" name="Oval 14"/>
            <p:cNvSpPr>
              <a:spLocks noChangeArrowheads="1"/>
            </p:cNvSpPr>
            <p:nvPr/>
          </p:nvSpPr>
          <p:spPr bwMode="auto">
            <a:xfrm>
              <a:off x="528" y="2256"/>
              <a:ext cx="480" cy="480"/>
            </a:xfrm>
            <a:prstGeom prst="ellipse">
              <a:avLst/>
            </a:prstGeom>
            <a:noFill/>
            <a:ln w="25400">
              <a:solidFill>
                <a:schemeClr val="tx1"/>
              </a:solidFill>
              <a:round/>
              <a:headEnd/>
              <a:tailEnd/>
            </a:ln>
          </p:spPr>
          <p:txBody>
            <a:bodyPr wrap="none" anchor="ctr"/>
            <a:lstStyle/>
            <a:p>
              <a:endParaRPr lang="en-US"/>
            </a:p>
          </p:txBody>
        </p:sp>
        <p:sp>
          <p:nvSpPr>
            <p:cNvPr id="24614" name="Oval 15"/>
            <p:cNvSpPr>
              <a:spLocks noChangeArrowheads="1"/>
            </p:cNvSpPr>
            <p:nvPr/>
          </p:nvSpPr>
          <p:spPr bwMode="auto">
            <a:xfrm>
              <a:off x="2640" y="2304"/>
              <a:ext cx="480" cy="480"/>
            </a:xfrm>
            <a:prstGeom prst="ellipse">
              <a:avLst/>
            </a:prstGeom>
            <a:noFill/>
            <a:ln w="25400">
              <a:solidFill>
                <a:schemeClr val="tx1"/>
              </a:solidFill>
              <a:round/>
              <a:headEnd/>
              <a:tailEnd/>
            </a:ln>
          </p:spPr>
          <p:txBody>
            <a:bodyPr wrap="none" anchor="ctr"/>
            <a:lstStyle/>
            <a:p>
              <a:endParaRPr lang="en-US"/>
            </a:p>
          </p:txBody>
        </p:sp>
        <p:sp>
          <p:nvSpPr>
            <p:cNvPr id="24615" name="Text Box 19"/>
            <p:cNvSpPr txBox="1">
              <a:spLocks noChangeArrowheads="1"/>
            </p:cNvSpPr>
            <p:nvPr/>
          </p:nvSpPr>
          <p:spPr bwMode="auto">
            <a:xfrm>
              <a:off x="480" y="1703"/>
              <a:ext cx="962" cy="237"/>
            </a:xfrm>
            <a:prstGeom prst="rect">
              <a:avLst/>
            </a:prstGeom>
            <a:solidFill>
              <a:srgbClr val="FFFF00"/>
            </a:solidFill>
            <a:ln w="9525">
              <a:solidFill>
                <a:schemeClr val="tx1"/>
              </a:solidFill>
              <a:miter lim="800000"/>
              <a:headEnd/>
              <a:tailEnd/>
            </a:ln>
          </p:spPr>
          <p:txBody>
            <a:bodyPr wrap="none">
              <a:spAutoFit/>
            </a:bodyPr>
            <a:lstStyle/>
            <a:p>
              <a:r>
                <a:rPr lang="en-US">
                  <a:solidFill>
                    <a:schemeClr val="accent2"/>
                  </a:solidFill>
                </a:rPr>
                <a:t>Sites 1 and 2</a:t>
              </a:r>
            </a:p>
          </p:txBody>
        </p:sp>
        <p:sp>
          <p:nvSpPr>
            <p:cNvPr id="24616" name="Text Box 20"/>
            <p:cNvSpPr txBox="1">
              <a:spLocks noChangeArrowheads="1"/>
            </p:cNvSpPr>
            <p:nvPr/>
          </p:nvSpPr>
          <p:spPr bwMode="auto">
            <a:xfrm>
              <a:off x="2016" y="1872"/>
              <a:ext cx="1042" cy="237"/>
            </a:xfrm>
            <a:prstGeom prst="rect">
              <a:avLst/>
            </a:prstGeom>
            <a:solidFill>
              <a:srgbClr val="FFFF00"/>
            </a:solidFill>
            <a:ln w="9525">
              <a:solidFill>
                <a:schemeClr val="tx1"/>
              </a:solidFill>
              <a:miter lim="800000"/>
              <a:headEnd/>
              <a:tailEnd/>
            </a:ln>
          </p:spPr>
          <p:txBody>
            <a:bodyPr wrap="none">
              <a:spAutoFit/>
            </a:bodyPr>
            <a:lstStyle/>
            <a:p>
              <a:r>
                <a:rPr lang="en-US">
                  <a:solidFill>
                    <a:schemeClr val="accent2"/>
                  </a:solidFill>
                </a:rPr>
                <a:t>Sites 8 and 15</a:t>
              </a:r>
            </a:p>
          </p:txBody>
        </p:sp>
        <p:sp>
          <p:nvSpPr>
            <p:cNvPr id="24617" name="Line 21"/>
            <p:cNvSpPr>
              <a:spLocks noChangeShapeType="1"/>
            </p:cNvSpPr>
            <p:nvPr/>
          </p:nvSpPr>
          <p:spPr bwMode="auto">
            <a:xfrm flipH="1">
              <a:off x="912" y="1920"/>
              <a:ext cx="298" cy="384"/>
            </a:xfrm>
            <a:prstGeom prst="line">
              <a:avLst/>
            </a:prstGeom>
            <a:noFill/>
            <a:ln w="101600">
              <a:solidFill>
                <a:srgbClr val="FFFF00"/>
              </a:solidFill>
              <a:round/>
              <a:headEnd/>
              <a:tailEnd type="triangle" w="med" len="med"/>
            </a:ln>
          </p:spPr>
          <p:txBody>
            <a:bodyPr/>
            <a:lstStyle/>
            <a:p>
              <a:endParaRPr lang="en-US"/>
            </a:p>
          </p:txBody>
        </p:sp>
        <p:sp>
          <p:nvSpPr>
            <p:cNvPr id="24618" name="Line 22"/>
            <p:cNvSpPr>
              <a:spLocks noChangeShapeType="1"/>
            </p:cNvSpPr>
            <p:nvPr/>
          </p:nvSpPr>
          <p:spPr bwMode="auto">
            <a:xfrm>
              <a:off x="2640" y="2064"/>
              <a:ext cx="144" cy="336"/>
            </a:xfrm>
            <a:prstGeom prst="line">
              <a:avLst/>
            </a:prstGeom>
            <a:noFill/>
            <a:ln w="101600">
              <a:solidFill>
                <a:srgbClr val="FFFF00"/>
              </a:solidFill>
              <a:round/>
              <a:headEnd/>
              <a:tailEnd type="triangle" w="med" len="med"/>
            </a:ln>
          </p:spPr>
          <p:txBody>
            <a:bodyPr/>
            <a:lstStyle/>
            <a:p>
              <a:endParaRPr lang="en-US"/>
            </a:p>
          </p:txBody>
        </p:sp>
      </p:grpSp>
      <p:grpSp>
        <p:nvGrpSpPr>
          <p:cNvPr id="6" name="Group 55"/>
          <p:cNvGrpSpPr>
            <a:grpSpLocks/>
          </p:cNvGrpSpPr>
          <p:nvPr/>
        </p:nvGrpSpPr>
        <p:grpSpPr bwMode="auto">
          <a:xfrm>
            <a:off x="0" y="-57150"/>
            <a:ext cx="9144000" cy="6915150"/>
            <a:chOff x="228600" y="-133350"/>
            <a:chExt cx="9144000" cy="6915150"/>
          </a:xfrm>
        </p:grpSpPr>
        <p:sp>
          <p:nvSpPr>
            <p:cNvPr id="24610" name="Rectangle 24" descr="Light upward diagonal"/>
            <p:cNvSpPr>
              <a:spLocks noChangeArrowheads="1"/>
            </p:cNvSpPr>
            <p:nvPr/>
          </p:nvSpPr>
          <p:spPr bwMode="auto">
            <a:xfrm>
              <a:off x="228600" y="3354387"/>
              <a:ext cx="9144000" cy="3427413"/>
            </a:xfrm>
            <a:prstGeom prst="rect">
              <a:avLst/>
            </a:prstGeom>
            <a:pattFill prst="ltUpDiag">
              <a:fgClr>
                <a:schemeClr val="bg2">
                  <a:alpha val="47842"/>
                </a:schemeClr>
              </a:fgClr>
              <a:bgClr>
                <a:schemeClr val="bg1">
                  <a:alpha val="47842"/>
                </a:schemeClr>
              </a:bgClr>
            </a:pattFill>
            <a:ln w="9525">
              <a:solidFill>
                <a:schemeClr val="tx1"/>
              </a:solidFill>
              <a:miter lim="800000"/>
              <a:headEnd/>
              <a:tailEnd/>
            </a:ln>
          </p:spPr>
          <p:txBody>
            <a:bodyPr wrap="none" anchor="ctr"/>
            <a:lstStyle/>
            <a:p>
              <a:endParaRPr lang="en-US"/>
            </a:p>
          </p:txBody>
        </p:sp>
        <p:pic>
          <p:nvPicPr>
            <p:cNvPr id="24611" name="Picture 9"/>
            <p:cNvPicPr>
              <a:picLocks noChangeAspect="1" noChangeArrowheads="1"/>
            </p:cNvPicPr>
            <p:nvPr/>
          </p:nvPicPr>
          <p:blipFill>
            <a:blip r:embed="rId5" cstate="print"/>
            <a:srcRect/>
            <a:stretch>
              <a:fillRect/>
            </a:stretch>
          </p:blipFill>
          <p:spPr bwMode="auto">
            <a:xfrm>
              <a:off x="523875" y="-133350"/>
              <a:ext cx="8543925" cy="3562350"/>
            </a:xfrm>
            <a:prstGeom prst="rect">
              <a:avLst/>
            </a:prstGeom>
            <a:noFill/>
            <a:ln w="9525">
              <a:noFill/>
              <a:miter lim="800000"/>
              <a:headEnd/>
              <a:tailEnd/>
            </a:ln>
          </p:spPr>
        </p:pic>
      </p:grpSp>
      <p:pic>
        <p:nvPicPr>
          <p:cNvPr id="54274" name="Picture 2"/>
          <p:cNvPicPr>
            <a:picLocks noChangeAspect="1" noChangeArrowheads="1"/>
          </p:cNvPicPr>
          <p:nvPr/>
        </p:nvPicPr>
        <p:blipFill>
          <a:blip r:embed="rId6" cstate="print"/>
          <a:srcRect/>
          <a:stretch>
            <a:fillRect/>
          </a:stretch>
        </p:blipFill>
        <p:spPr bwMode="auto">
          <a:xfrm>
            <a:off x="4618038" y="3451225"/>
            <a:ext cx="4297362" cy="3406775"/>
          </a:xfrm>
          <a:prstGeom prst="rect">
            <a:avLst/>
          </a:prstGeom>
          <a:noFill/>
          <a:ln w="9525">
            <a:noFill/>
            <a:miter lim="800000"/>
            <a:headEnd/>
            <a:tailEnd/>
          </a:ln>
        </p:spPr>
      </p:pic>
      <p:pic>
        <p:nvPicPr>
          <p:cNvPr id="54275" name="Picture 3"/>
          <p:cNvPicPr>
            <a:picLocks noChangeAspect="1" noChangeArrowheads="1"/>
          </p:cNvPicPr>
          <p:nvPr/>
        </p:nvPicPr>
        <p:blipFill>
          <a:blip r:embed="rId7" cstate="print"/>
          <a:srcRect/>
          <a:stretch>
            <a:fillRect/>
          </a:stretch>
        </p:blipFill>
        <p:spPr bwMode="auto">
          <a:xfrm>
            <a:off x="304800" y="3429000"/>
            <a:ext cx="4267200" cy="3429000"/>
          </a:xfrm>
          <a:prstGeom prst="rect">
            <a:avLst/>
          </a:prstGeom>
          <a:noFill/>
          <a:ln w="9525">
            <a:noFill/>
            <a:miter lim="800000"/>
            <a:headEnd/>
            <a:tailEnd/>
          </a:ln>
        </p:spPr>
      </p:pic>
      <p:sp>
        <p:nvSpPr>
          <p:cNvPr id="24584" name="Rectangle 28" descr="Light upward diagonal"/>
          <p:cNvSpPr>
            <a:spLocks noChangeArrowheads="1"/>
          </p:cNvSpPr>
          <p:nvPr/>
        </p:nvSpPr>
        <p:spPr bwMode="auto">
          <a:xfrm>
            <a:off x="0" y="-4114800"/>
            <a:ext cx="9144000" cy="3427412"/>
          </a:xfrm>
          <a:prstGeom prst="rect">
            <a:avLst/>
          </a:prstGeom>
          <a:pattFill prst="ltUpDiag">
            <a:fgClr>
              <a:schemeClr val="bg2">
                <a:alpha val="47842"/>
              </a:schemeClr>
            </a:fgClr>
            <a:bgClr>
              <a:schemeClr val="bg1">
                <a:alpha val="47842"/>
              </a:schemeClr>
            </a:bgClr>
          </a:patt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04273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2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2" cstate="print"/>
          <a:srcRect/>
          <a:stretch>
            <a:fillRect/>
          </a:stretch>
        </p:blipFill>
        <p:spPr bwMode="auto">
          <a:xfrm>
            <a:off x="2343150" y="1608137"/>
            <a:ext cx="4457700" cy="4335463"/>
          </a:xfrm>
          <a:prstGeom prst="rect">
            <a:avLst/>
          </a:prstGeom>
          <a:noFill/>
          <a:ln w="9525">
            <a:noFill/>
            <a:miter lim="800000"/>
            <a:headEnd/>
            <a:tailEnd/>
          </a:ln>
          <a:effectLst/>
        </p:spPr>
      </p:pic>
      <p:pic>
        <p:nvPicPr>
          <p:cNvPr id="56324" name="Picture 4"/>
          <p:cNvPicPr>
            <a:picLocks noChangeAspect="1" noChangeArrowheads="1"/>
          </p:cNvPicPr>
          <p:nvPr/>
        </p:nvPicPr>
        <p:blipFill>
          <a:blip r:embed="rId3" cstate="print"/>
          <a:srcRect/>
          <a:stretch>
            <a:fillRect/>
          </a:stretch>
        </p:blipFill>
        <p:spPr bwMode="auto">
          <a:xfrm>
            <a:off x="2343150" y="1600200"/>
            <a:ext cx="4457700" cy="4335463"/>
          </a:xfrm>
          <a:prstGeom prst="rect">
            <a:avLst/>
          </a:prstGeom>
          <a:noFill/>
          <a:ln w="9525">
            <a:noFill/>
            <a:miter lim="800000"/>
            <a:headEnd/>
            <a:tailEnd/>
          </a:ln>
          <a:effectLst/>
        </p:spPr>
      </p:pic>
      <p:pic>
        <p:nvPicPr>
          <p:cNvPr id="56325" name="Picture 5"/>
          <p:cNvPicPr>
            <a:picLocks noChangeAspect="1" noChangeArrowheads="1"/>
          </p:cNvPicPr>
          <p:nvPr/>
        </p:nvPicPr>
        <p:blipFill>
          <a:blip r:embed="rId4" cstate="print"/>
          <a:srcRect/>
          <a:stretch>
            <a:fillRect/>
          </a:stretch>
        </p:blipFill>
        <p:spPr bwMode="auto">
          <a:xfrm>
            <a:off x="2346325" y="1600200"/>
            <a:ext cx="4449763" cy="4343400"/>
          </a:xfrm>
          <a:prstGeom prst="rect">
            <a:avLst/>
          </a:prstGeom>
          <a:noFill/>
          <a:ln w="9525">
            <a:noFill/>
            <a:miter lim="800000"/>
            <a:headEnd/>
            <a:tailEnd/>
          </a:ln>
          <a:effectLst/>
        </p:spPr>
      </p:pic>
      <p:sp>
        <p:nvSpPr>
          <p:cNvPr id="7" name="TextBox 6"/>
          <p:cNvSpPr txBox="1"/>
          <p:nvPr/>
        </p:nvSpPr>
        <p:spPr>
          <a:xfrm>
            <a:off x="457200" y="152400"/>
            <a:ext cx="6680803" cy="584775"/>
          </a:xfrm>
          <a:prstGeom prst="rect">
            <a:avLst/>
          </a:prstGeom>
          <a:noFill/>
        </p:spPr>
        <p:txBody>
          <a:bodyPr wrap="none" rtlCol="0">
            <a:spAutoFit/>
          </a:bodyPr>
          <a:lstStyle/>
          <a:p>
            <a:r>
              <a:rPr lang="en-US" sz="1600" dirty="0" smtClean="0"/>
              <a:t>Nematode Fauna of a Hungarian Steppe Grassland – </a:t>
            </a:r>
            <a:r>
              <a:rPr lang="en-US" sz="1600" dirty="0" err="1" smtClean="0"/>
              <a:t>Péter</a:t>
            </a:r>
            <a:r>
              <a:rPr lang="en-US" sz="1600" dirty="0" smtClean="0"/>
              <a:t> Nagy, 1998</a:t>
            </a:r>
          </a:p>
          <a:p>
            <a:r>
              <a:rPr lang="en-US" sz="1600" dirty="0" smtClean="0"/>
              <a:t>Four sampling dates</a:t>
            </a:r>
            <a:endParaRPr lang="en-US" sz="1600" dirty="0"/>
          </a:p>
        </p:txBody>
      </p:sp>
      <p:sp>
        <p:nvSpPr>
          <p:cNvPr id="8" name="TextBox 7"/>
          <p:cNvSpPr txBox="1"/>
          <p:nvPr/>
        </p:nvSpPr>
        <p:spPr>
          <a:xfrm>
            <a:off x="990600" y="956846"/>
            <a:ext cx="3384132" cy="338554"/>
          </a:xfrm>
          <a:prstGeom prst="rect">
            <a:avLst/>
          </a:prstGeom>
          <a:noFill/>
        </p:spPr>
        <p:txBody>
          <a:bodyPr wrap="none" rtlCol="0">
            <a:spAutoFit/>
          </a:bodyPr>
          <a:lstStyle/>
          <a:p>
            <a:r>
              <a:rPr lang="en-US" sz="1600" dirty="0" smtClean="0"/>
              <a:t>Faunal Analysis: Functional Indices</a:t>
            </a:r>
            <a:endParaRPr lang="en-US" sz="1600" dirty="0"/>
          </a:p>
        </p:txBody>
      </p:sp>
      <p:sp>
        <p:nvSpPr>
          <p:cNvPr id="9" name="TextBox 8"/>
          <p:cNvSpPr txBox="1"/>
          <p:nvPr/>
        </p:nvSpPr>
        <p:spPr>
          <a:xfrm>
            <a:off x="990600" y="956846"/>
            <a:ext cx="5687647" cy="338554"/>
          </a:xfrm>
          <a:prstGeom prst="rect">
            <a:avLst/>
          </a:prstGeom>
          <a:noFill/>
        </p:spPr>
        <p:txBody>
          <a:bodyPr wrap="none" rtlCol="0">
            <a:spAutoFit/>
          </a:bodyPr>
          <a:lstStyle/>
          <a:p>
            <a:r>
              <a:rPr lang="en-US" sz="1600" dirty="0" smtClean="0"/>
              <a:t>Faunal Analysis: Functional Indices and Metabolic Footprints</a:t>
            </a:r>
            <a:endParaRPr lang="en-US" sz="1600" dirty="0"/>
          </a:p>
        </p:txBody>
      </p:sp>
      <p:sp>
        <p:nvSpPr>
          <p:cNvPr id="10" name="TextBox 9"/>
          <p:cNvSpPr txBox="1"/>
          <p:nvPr/>
        </p:nvSpPr>
        <p:spPr>
          <a:xfrm>
            <a:off x="6781800" y="6172200"/>
            <a:ext cx="1749197" cy="369332"/>
          </a:xfrm>
          <a:prstGeom prst="rect">
            <a:avLst/>
          </a:prstGeom>
          <a:noFill/>
        </p:spPr>
        <p:txBody>
          <a:bodyPr wrap="none" rtlCol="0">
            <a:spAutoFit/>
          </a:bodyPr>
          <a:lstStyle/>
          <a:p>
            <a:r>
              <a:rPr lang="en-US" dirty="0" smtClean="0"/>
              <a:t>end of summer</a:t>
            </a:r>
            <a:endParaRPr lang="en-US" dirty="0"/>
          </a:p>
        </p:txBody>
      </p:sp>
      <p:pic>
        <p:nvPicPr>
          <p:cNvPr id="11" name="Picture 5"/>
          <p:cNvPicPr>
            <a:picLocks noChangeAspect="1" noChangeArrowheads="1"/>
          </p:cNvPicPr>
          <p:nvPr/>
        </p:nvPicPr>
        <p:blipFill>
          <a:blip r:embed="rId5" cstate="print"/>
          <a:srcRect/>
          <a:stretch>
            <a:fillRect/>
          </a:stretch>
        </p:blipFill>
        <p:spPr bwMode="auto">
          <a:xfrm>
            <a:off x="3000905" y="1676400"/>
            <a:ext cx="5990695" cy="3809999"/>
          </a:xfrm>
          <a:prstGeom prst="rect">
            <a:avLst/>
          </a:prstGeom>
          <a:noFill/>
          <a:ln w="9525">
            <a:noFill/>
            <a:miter lim="800000"/>
            <a:headEnd/>
            <a:tailEnd/>
          </a:ln>
          <a:effectLst/>
        </p:spPr>
      </p:pic>
    </p:spTree>
    <p:extLst>
      <p:ext uri="{BB962C8B-B14F-4D97-AF65-F5344CB8AC3E}">
        <p14:creationId xmlns:p14="http://schemas.microsoft.com/office/powerpoint/2010/main" val="4538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3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09600"/>
            <a:ext cx="6499225" cy="548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1"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33400"/>
            <a:ext cx="6499225" cy="548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5790" name="Group 14"/>
          <p:cNvGrpSpPr>
            <a:grpSpLocks/>
          </p:cNvGrpSpPr>
          <p:nvPr/>
        </p:nvGrpSpPr>
        <p:grpSpPr bwMode="auto">
          <a:xfrm>
            <a:off x="1524000" y="3124200"/>
            <a:ext cx="3051175" cy="1738313"/>
            <a:chOff x="1536" y="2064"/>
            <a:chExt cx="1922" cy="1095"/>
          </a:xfrm>
        </p:grpSpPr>
        <p:sp>
          <p:nvSpPr>
            <p:cNvPr id="75782" name="Text Box 6"/>
            <p:cNvSpPr txBox="1">
              <a:spLocks noChangeArrowheads="1"/>
            </p:cNvSpPr>
            <p:nvPr/>
          </p:nvSpPr>
          <p:spPr bwMode="auto">
            <a:xfrm>
              <a:off x="3062" y="218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45.9</a:t>
              </a:r>
            </a:p>
          </p:txBody>
        </p:sp>
        <p:sp>
          <p:nvSpPr>
            <p:cNvPr id="75783" name="Text Box 7"/>
            <p:cNvSpPr txBox="1">
              <a:spLocks noChangeArrowheads="1"/>
            </p:cNvSpPr>
            <p:nvPr/>
          </p:nvSpPr>
          <p:spPr bwMode="auto">
            <a:xfrm>
              <a:off x="2832" y="2592"/>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66.3</a:t>
              </a:r>
            </a:p>
          </p:txBody>
        </p:sp>
        <p:sp>
          <p:nvSpPr>
            <p:cNvPr id="75784" name="Text Box 8"/>
            <p:cNvSpPr txBox="1">
              <a:spLocks noChangeArrowheads="1"/>
            </p:cNvSpPr>
            <p:nvPr/>
          </p:nvSpPr>
          <p:spPr bwMode="auto">
            <a:xfrm>
              <a:off x="1536" y="2928"/>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5.9</a:t>
              </a:r>
            </a:p>
          </p:txBody>
        </p:sp>
        <p:sp>
          <p:nvSpPr>
            <p:cNvPr id="75785" name="Line 9"/>
            <p:cNvSpPr>
              <a:spLocks noChangeShapeType="1"/>
            </p:cNvSpPr>
            <p:nvPr/>
          </p:nvSpPr>
          <p:spPr bwMode="auto">
            <a:xfrm flipV="1">
              <a:off x="1728" y="2544"/>
              <a:ext cx="28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6" name="Line 10"/>
            <p:cNvSpPr>
              <a:spLocks noChangeShapeType="1"/>
            </p:cNvSpPr>
            <p:nvPr/>
          </p:nvSpPr>
          <p:spPr bwMode="auto">
            <a:xfrm flipH="1" flipV="1">
              <a:off x="2304" y="2640"/>
              <a:ext cx="576"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7" name="Line 11"/>
            <p:cNvSpPr>
              <a:spLocks noChangeShapeType="1"/>
            </p:cNvSpPr>
            <p:nvPr/>
          </p:nvSpPr>
          <p:spPr bwMode="auto">
            <a:xfrm flipH="1" flipV="1">
              <a:off x="2496" y="2064"/>
              <a:ext cx="576"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75788" name="Picture 12" descr="Creosote Bush Larrea tridenta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2588" y="152400"/>
            <a:ext cx="3656012" cy="2741613"/>
          </a:xfrm>
          <a:prstGeom prst="rect">
            <a:avLst/>
          </a:prstGeom>
          <a:noFill/>
          <a:extLst>
            <a:ext uri="{909E8E84-426E-40DD-AFC4-6F175D3DCCD1}">
              <a14:hiddenFill xmlns:a14="http://schemas.microsoft.com/office/drawing/2010/main">
                <a:solidFill>
                  <a:srgbClr val="FFFFFF"/>
                </a:solidFill>
              </a14:hiddenFill>
            </a:ext>
          </a:extLst>
        </p:spPr>
      </p:pic>
      <p:pic>
        <p:nvPicPr>
          <p:cNvPr id="75789" name="Picture 13" descr="Rabbit Brus Ericameria paniculata"/>
          <p:cNvPicPr>
            <a:picLocks noChangeAspect="1" noChangeArrowheads="1"/>
          </p:cNvPicPr>
          <p:nvPr/>
        </p:nvPicPr>
        <p:blipFill>
          <a:blip r:embed="rId5" cstate="print">
            <a:extLst>
              <a:ext uri="{28A0092B-C50C-407E-A947-70E740481C1C}">
                <a14:useLocalDpi xmlns:a14="http://schemas.microsoft.com/office/drawing/2010/main" val="0"/>
              </a:ext>
            </a:extLst>
          </a:blip>
          <a:srcRect l="4124" t="1500" r="7249" b="1500"/>
          <a:stretch>
            <a:fillRect/>
          </a:stretch>
        </p:blipFill>
        <p:spPr bwMode="auto">
          <a:xfrm>
            <a:off x="5386388" y="3886200"/>
            <a:ext cx="3757612" cy="274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220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8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578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5790"/>
                                        </p:tgtEl>
                                        <p:attrNameLst>
                                          <p:attrName>style.visibility</p:attrName>
                                        </p:attrNameLst>
                                      </p:cBhvr>
                                      <p:to>
                                        <p:strVal val="visible"/>
                                      </p:to>
                                    </p:set>
                                    <p:anim calcmode="lin" valueType="num">
                                      <p:cBhvr additive="base">
                                        <p:cTn id="17" dur="500" fill="hold"/>
                                        <p:tgtEl>
                                          <p:spTgt spid="75790"/>
                                        </p:tgtEl>
                                        <p:attrNameLst>
                                          <p:attrName>ppt_x</p:attrName>
                                        </p:attrNameLst>
                                      </p:cBhvr>
                                      <p:tavLst>
                                        <p:tav tm="0">
                                          <p:val>
                                            <p:strVal val="#ppt_x"/>
                                          </p:val>
                                        </p:tav>
                                        <p:tav tm="100000">
                                          <p:val>
                                            <p:strVal val="#ppt_x"/>
                                          </p:val>
                                        </p:tav>
                                      </p:tavLst>
                                    </p:anim>
                                    <p:anim calcmode="lin" valueType="num">
                                      <p:cBhvr additive="base">
                                        <p:cTn id="18" dur="500" fill="hold"/>
                                        <p:tgtEl>
                                          <p:spTgt spid="757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2005-X-PlantRoot"/>
          <p:cNvPicPr>
            <a:picLocks noChangeAspect="1" noChangeArrowheads="1"/>
          </p:cNvPicPr>
          <p:nvPr/>
        </p:nvPicPr>
        <p:blipFill>
          <a:blip r:embed="rId2" cstate="print"/>
          <a:srcRect l="19200" r="22400"/>
          <a:stretch>
            <a:fillRect/>
          </a:stretch>
        </p:blipFill>
        <p:spPr bwMode="auto">
          <a:xfrm>
            <a:off x="1295400" y="1752600"/>
            <a:ext cx="2322513" cy="2651125"/>
          </a:xfrm>
          <a:prstGeom prst="rect">
            <a:avLst/>
          </a:prstGeom>
          <a:noFill/>
          <a:ln w="9525">
            <a:noFill/>
            <a:miter lim="800000"/>
            <a:headEnd/>
            <a:tailEnd/>
          </a:ln>
        </p:spPr>
      </p:pic>
      <p:sp>
        <p:nvSpPr>
          <p:cNvPr id="8195" name="Text Box 3"/>
          <p:cNvSpPr txBox="1">
            <a:spLocks noChangeArrowheads="1"/>
          </p:cNvSpPr>
          <p:nvPr/>
        </p:nvSpPr>
        <p:spPr bwMode="auto">
          <a:xfrm>
            <a:off x="1981200" y="914400"/>
            <a:ext cx="611188" cy="366713"/>
          </a:xfrm>
          <a:prstGeom prst="rect">
            <a:avLst/>
          </a:prstGeom>
          <a:noFill/>
          <a:ln w="9525">
            <a:noFill/>
            <a:miter lim="800000"/>
            <a:headEnd/>
            <a:tailEnd/>
          </a:ln>
        </p:spPr>
        <p:txBody>
          <a:bodyPr>
            <a:spAutoFit/>
          </a:bodyPr>
          <a:lstStyle/>
          <a:p>
            <a:r>
              <a:rPr lang="en-US"/>
              <a:t>CO</a:t>
            </a:r>
            <a:r>
              <a:rPr lang="en-US" baseline="-25000"/>
              <a:t>2</a:t>
            </a:r>
          </a:p>
        </p:txBody>
      </p:sp>
      <p:sp>
        <p:nvSpPr>
          <p:cNvPr id="8196" name="Line 4"/>
          <p:cNvSpPr>
            <a:spLocks noChangeShapeType="1"/>
          </p:cNvSpPr>
          <p:nvPr/>
        </p:nvSpPr>
        <p:spPr bwMode="auto">
          <a:xfrm>
            <a:off x="2286000" y="1219200"/>
            <a:ext cx="0" cy="1524000"/>
          </a:xfrm>
          <a:prstGeom prst="line">
            <a:avLst/>
          </a:prstGeom>
          <a:noFill/>
          <a:ln w="25400">
            <a:solidFill>
              <a:schemeClr val="tx1"/>
            </a:solidFill>
            <a:round/>
            <a:headEnd/>
            <a:tailEnd type="triangle" w="med" len="med"/>
          </a:ln>
        </p:spPr>
        <p:txBody>
          <a:bodyPr/>
          <a:lstStyle/>
          <a:p>
            <a:endParaRPr lang="en-US"/>
          </a:p>
        </p:txBody>
      </p:sp>
      <p:sp>
        <p:nvSpPr>
          <p:cNvPr id="8197" name="Text Box 5"/>
          <p:cNvSpPr txBox="1">
            <a:spLocks noChangeArrowheads="1"/>
          </p:cNvSpPr>
          <p:nvPr/>
        </p:nvSpPr>
        <p:spPr bwMode="auto">
          <a:xfrm>
            <a:off x="-15875" y="3017838"/>
            <a:ext cx="1311275" cy="665162"/>
          </a:xfrm>
          <a:prstGeom prst="rect">
            <a:avLst/>
          </a:prstGeom>
          <a:noFill/>
          <a:ln w="25400">
            <a:solidFill>
              <a:srgbClr val="0000FF"/>
            </a:solidFill>
            <a:miter lim="800000"/>
            <a:headEnd/>
            <a:tailEnd/>
          </a:ln>
        </p:spPr>
        <p:txBody>
          <a:bodyPr>
            <a:spAutoFit/>
          </a:bodyPr>
          <a:lstStyle/>
          <a:p>
            <a:pPr algn="ctr"/>
            <a:r>
              <a:rPr lang="en-US" sz="1200"/>
              <a:t>carbohydrates</a:t>
            </a:r>
          </a:p>
          <a:p>
            <a:pPr algn="ctr"/>
            <a:r>
              <a:rPr lang="en-US" sz="1200"/>
              <a:t>and</a:t>
            </a:r>
          </a:p>
          <a:p>
            <a:pPr algn="ctr"/>
            <a:r>
              <a:rPr lang="en-US" sz="1200"/>
              <a:t>proteins</a:t>
            </a:r>
          </a:p>
        </p:txBody>
      </p:sp>
      <p:sp>
        <p:nvSpPr>
          <p:cNvPr id="8198" name="Line 6"/>
          <p:cNvSpPr>
            <a:spLocks noChangeShapeType="1"/>
          </p:cNvSpPr>
          <p:nvPr/>
        </p:nvSpPr>
        <p:spPr bwMode="auto">
          <a:xfrm flipH="1">
            <a:off x="685800" y="2667000"/>
            <a:ext cx="1143000" cy="0"/>
          </a:xfrm>
          <a:prstGeom prst="line">
            <a:avLst/>
          </a:prstGeom>
          <a:noFill/>
          <a:ln w="25400">
            <a:solidFill>
              <a:srgbClr val="0000FF"/>
            </a:solidFill>
            <a:round/>
            <a:headEnd/>
            <a:tailEnd/>
          </a:ln>
        </p:spPr>
        <p:txBody>
          <a:bodyPr/>
          <a:lstStyle/>
          <a:p>
            <a:endParaRPr lang="en-US"/>
          </a:p>
        </p:txBody>
      </p:sp>
      <p:sp>
        <p:nvSpPr>
          <p:cNvPr id="8199" name="Line 7"/>
          <p:cNvSpPr>
            <a:spLocks noChangeShapeType="1"/>
          </p:cNvSpPr>
          <p:nvPr/>
        </p:nvSpPr>
        <p:spPr bwMode="auto">
          <a:xfrm>
            <a:off x="685800" y="2667000"/>
            <a:ext cx="0" cy="381000"/>
          </a:xfrm>
          <a:prstGeom prst="line">
            <a:avLst/>
          </a:prstGeom>
          <a:noFill/>
          <a:ln w="25400">
            <a:solidFill>
              <a:srgbClr val="0000FF"/>
            </a:solidFill>
            <a:round/>
            <a:headEnd/>
            <a:tailEnd/>
          </a:ln>
        </p:spPr>
        <p:txBody>
          <a:bodyPr/>
          <a:lstStyle/>
          <a:p>
            <a:endParaRPr lang="en-US"/>
          </a:p>
        </p:txBody>
      </p:sp>
      <p:sp>
        <p:nvSpPr>
          <p:cNvPr id="8200" name="Line 8"/>
          <p:cNvSpPr>
            <a:spLocks noChangeShapeType="1"/>
          </p:cNvSpPr>
          <p:nvPr/>
        </p:nvSpPr>
        <p:spPr bwMode="auto">
          <a:xfrm>
            <a:off x="685800" y="3657600"/>
            <a:ext cx="0" cy="304800"/>
          </a:xfrm>
          <a:prstGeom prst="line">
            <a:avLst/>
          </a:prstGeom>
          <a:noFill/>
          <a:ln w="25400">
            <a:solidFill>
              <a:srgbClr val="0000FF"/>
            </a:solidFill>
            <a:round/>
            <a:headEnd/>
            <a:tailEnd/>
          </a:ln>
        </p:spPr>
        <p:txBody>
          <a:bodyPr/>
          <a:lstStyle/>
          <a:p>
            <a:endParaRPr lang="en-US"/>
          </a:p>
        </p:txBody>
      </p:sp>
      <p:sp>
        <p:nvSpPr>
          <p:cNvPr id="8201" name="Line 9"/>
          <p:cNvSpPr>
            <a:spLocks noChangeShapeType="1"/>
          </p:cNvSpPr>
          <p:nvPr/>
        </p:nvSpPr>
        <p:spPr bwMode="auto">
          <a:xfrm>
            <a:off x="685800" y="3962400"/>
            <a:ext cx="1143000" cy="0"/>
          </a:xfrm>
          <a:prstGeom prst="line">
            <a:avLst/>
          </a:prstGeom>
          <a:noFill/>
          <a:ln w="25400">
            <a:solidFill>
              <a:srgbClr val="0000FF"/>
            </a:solidFill>
            <a:round/>
            <a:headEnd/>
            <a:tailEnd type="triangle" w="lg" len="lg"/>
          </a:ln>
        </p:spPr>
        <p:txBody>
          <a:bodyPr/>
          <a:lstStyle/>
          <a:p>
            <a:endParaRPr lang="en-US"/>
          </a:p>
        </p:txBody>
      </p:sp>
      <p:sp>
        <p:nvSpPr>
          <p:cNvPr id="8202" name="Line 10"/>
          <p:cNvSpPr>
            <a:spLocks noChangeShapeType="1"/>
          </p:cNvSpPr>
          <p:nvPr/>
        </p:nvSpPr>
        <p:spPr bwMode="auto">
          <a:xfrm flipH="1">
            <a:off x="1295400" y="2667000"/>
            <a:ext cx="609600" cy="0"/>
          </a:xfrm>
          <a:prstGeom prst="line">
            <a:avLst/>
          </a:prstGeom>
          <a:noFill/>
          <a:ln w="25400">
            <a:solidFill>
              <a:srgbClr val="FFFF00"/>
            </a:solidFill>
            <a:round/>
            <a:headEnd/>
            <a:tailEnd/>
          </a:ln>
        </p:spPr>
        <p:txBody>
          <a:bodyPr/>
          <a:lstStyle/>
          <a:p>
            <a:endParaRPr lang="en-US"/>
          </a:p>
        </p:txBody>
      </p:sp>
      <p:sp>
        <p:nvSpPr>
          <p:cNvPr id="8203" name="Line 11"/>
          <p:cNvSpPr>
            <a:spLocks noChangeShapeType="1"/>
          </p:cNvSpPr>
          <p:nvPr/>
        </p:nvSpPr>
        <p:spPr bwMode="auto">
          <a:xfrm>
            <a:off x="1295400" y="3962400"/>
            <a:ext cx="533400" cy="0"/>
          </a:xfrm>
          <a:prstGeom prst="line">
            <a:avLst/>
          </a:prstGeom>
          <a:noFill/>
          <a:ln w="25400">
            <a:solidFill>
              <a:srgbClr val="FFFF00"/>
            </a:solidFill>
            <a:round/>
            <a:headEnd/>
            <a:tailEnd type="triangle" w="lg" len="lg"/>
          </a:ln>
        </p:spPr>
        <p:txBody>
          <a:bodyPr/>
          <a:lstStyle/>
          <a:p>
            <a:endParaRPr lang="en-US"/>
          </a:p>
        </p:txBody>
      </p:sp>
      <p:sp>
        <p:nvSpPr>
          <p:cNvPr id="8204" name="Text Box 12"/>
          <p:cNvSpPr txBox="1">
            <a:spLocks noChangeArrowheads="1"/>
          </p:cNvSpPr>
          <p:nvPr/>
        </p:nvSpPr>
        <p:spPr bwMode="auto">
          <a:xfrm>
            <a:off x="3657600" y="3705225"/>
            <a:ext cx="1311275" cy="665163"/>
          </a:xfrm>
          <a:prstGeom prst="rect">
            <a:avLst/>
          </a:prstGeom>
          <a:noFill/>
          <a:ln w="25400">
            <a:solidFill>
              <a:srgbClr val="0000FF"/>
            </a:solidFill>
            <a:miter lim="800000"/>
            <a:headEnd/>
            <a:tailEnd/>
          </a:ln>
        </p:spPr>
        <p:txBody>
          <a:bodyPr>
            <a:spAutoFit/>
          </a:bodyPr>
          <a:lstStyle/>
          <a:p>
            <a:r>
              <a:rPr lang="en-US" sz="1200"/>
              <a:t>carbohydrates</a:t>
            </a:r>
          </a:p>
          <a:p>
            <a:r>
              <a:rPr lang="en-US" sz="1200"/>
              <a:t>and</a:t>
            </a:r>
          </a:p>
          <a:p>
            <a:r>
              <a:rPr lang="en-US" sz="1200"/>
              <a:t>amino acids</a:t>
            </a:r>
          </a:p>
        </p:txBody>
      </p:sp>
      <p:sp>
        <p:nvSpPr>
          <p:cNvPr id="8205" name="Line 13"/>
          <p:cNvSpPr>
            <a:spLocks noChangeShapeType="1"/>
          </p:cNvSpPr>
          <p:nvPr/>
        </p:nvSpPr>
        <p:spPr bwMode="auto">
          <a:xfrm>
            <a:off x="3124200" y="4038600"/>
            <a:ext cx="533400" cy="0"/>
          </a:xfrm>
          <a:prstGeom prst="line">
            <a:avLst/>
          </a:prstGeom>
          <a:noFill/>
          <a:ln w="25400">
            <a:solidFill>
              <a:srgbClr val="FFFF00"/>
            </a:solidFill>
            <a:round/>
            <a:headEnd/>
            <a:tailEnd type="triangle" w="lg" len="lg"/>
          </a:ln>
        </p:spPr>
        <p:txBody>
          <a:bodyPr/>
          <a:lstStyle/>
          <a:p>
            <a:endParaRPr lang="en-US"/>
          </a:p>
        </p:txBody>
      </p:sp>
      <p:sp>
        <p:nvSpPr>
          <p:cNvPr id="52238" name="Text Box 14"/>
          <p:cNvSpPr txBox="1">
            <a:spLocks noChangeArrowheads="1"/>
          </p:cNvSpPr>
          <p:nvPr/>
        </p:nvSpPr>
        <p:spPr bwMode="auto">
          <a:xfrm>
            <a:off x="5165725" y="2879725"/>
            <a:ext cx="996950" cy="366713"/>
          </a:xfrm>
          <a:prstGeom prst="rect">
            <a:avLst/>
          </a:prstGeom>
          <a:noFill/>
          <a:ln w="9525">
            <a:noFill/>
            <a:miter lim="800000"/>
            <a:headEnd/>
            <a:tailEnd/>
          </a:ln>
        </p:spPr>
        <p:txBody>
          <a:bodyPr wrap="none">
            <a:spAutoFit/>
          </a:bodyPr>
          <a:lstStyle/>
          <a:p>
            <a:r>
              <a:rPr lang="en-US"/>
              <a:t>bacteria</a:t>
            </a:r>
          </a:p>
        </p:txBody>
      </p:sp>
      <p:sp>
        <p:nvSpPr>
          <p:cNvPr id="52239" name="Text Box 15"/>
          <p:cNvSpPr txBox="1">
            <a:spLocks noChangeArrowheads="1"/>
          </p:cNvSpPr>
          <p:nvPr/>
        </p:nvSpPr>
        <p:spPr bwMode="auto">
          <a:xfrm>
            <a:off x="5181600" y="3854450"/>
            <a:ext cx="1314450" cy="366713"/>
          </a:xfrm>
          <a:prstGeom prst="rect">
            <a:avLst/>
          </a:prstGeom>
          <a:noFill/>
          <a:ln w="9525">
            <a:noFill/>
            <a:miter lim="800000"/>
            <a:headEnd/>
            <a:tailEnd/>
          </a:ln>
        </p:spPr>
        <p:txBody>
          <a:bodyPr wrap="none">
            <a:spAutoFit/>
          </a:bodyPr>
          <a:lstStyle/>
          <a:p>
            <a:r>
              <a:rPr lang="en-US"/>
              <a:t>nematodes</a:t>
            </a:r>
          </a:p>
        </p:txBody>
      </p:sp>
      <p:sp>
        <p:nvSpPr>
          <p:cNvPr id="52240" name="Text Box 16"/>
          <p:cNvSpPr txBox="1">
            <a:spLocks noChangeArrowheads="1"/>
          </p:cNvSpPr>
          <p:nvPr/>
        </p:nvSpPr>
        <p:spPr bwMode="auto">
          <a:xfrm>
            <a:off x="5181600" y="4738688"/>
            <a:ext cx="679450" cy="366712"/>
          </a:xfrm>
          <a:prstGeom prst="rect">
            <a:avLst/>
          </a:prstGeom>
          <a:noFill/>
          <a:ln w="9525">
            <a:noFill/>
            <a:miter lim="800000"/>
            <a:headEnd/>
            <a:tailEnd/>
          </a:ln>
        </p:spPr>
        <p:txBody>
          <a:bodyPr wrap="none">
            <a:spAutoFit/>
          </a:bodyPr>
          <a:lstStyle/>
          <a:p>
            <a:r>
              <a:rPr lang="en-US"/>
              <a:t>fungi</a:t>
            </a:r>
          </a:p>
        </p:txBody>
      </p:sp>
      <p:sp>
        <p:nvSpPr>
          <p:cNvPr id="52241" name="Line 17"/>
          <p:cNvSpPr>
            <a:spLocks noChangeShapeType="1"/>
          </p:cNvSpPr>
          <p:nvPr/>
        </p:nvSpPr>
        <p:spPr bwMode="auto">
          <a:xfrm flipV="1">
            <a:off x="4953000" y="3200400"/>
            <a:ext cx="762000" cy="838200"/>
          </a:xfrm>
          <a:prstGeom prst="line">
            <a:avLst/>
          </a:prstGeom>
          <a:noFill/>
          <a:ln w="25400">
            <a:solidFill>
              <a:srgbClr val="0000FF"/>
            </a:solidFill>
            <a:round/>
            <a:headEnd/>
            <a:tailEnd type="triangle" w="lg" len="lg"/>
          </a:ln>
        </p:spPr>
        <p:txBody>
          <a:bodyPr/>
          <a:lstStyle/>
          <a:p>
            <a:endParaRPr lang="en-US"/>
          </a:p>
        </p:txBody>
      </p:sp>
      <p:sp>
        <p:nvSpPr>
          <p:cNvPr id="52242" name="Line 18"/>
          <p:cNvSpPr>
            <a:spLocks noChangeShapeType="1"/>
          </p:cNvSpPr>
          <p:nvPr/>
        </p:nvSpPr>
        <p:spPr bwMode="auto">
          <a:xfrm>
            <a:off x="4953000" y="4038600"/>
            <a:ext cx="685800" cy="838200"/>
          </a:xfrm>
          <a:prstGeom prst="line">
            <a:avLst/>
          </a:prstGeom>
          <a:noFill/>
          <a:ln w="25400">
            <a:solidFill>
              <a:srgbClr val="0000FF"/>
            </a:solidFill>
            <a:round/>
            <a:headEnd/>
            <a:tailEnd type="triangle" w="lg" len="lg"/>
          </a:ln>
        </p:spPr>
        <p:txBody>
          <a:bodyPr/>
          <a:lstStyle/>
          <a:p>
            <a:endParaRPr lang="en-US"/>
          </a:p>
        </p:txBody>
      </p:sp>
      <p:sp>
        <p:nvSpPr>
          <p:cNvPr id="52243" name="Line 19"/>
          <p:cNvSpPr>
            <a:spLocks noChangeShapeType="1"/>
          </p:cNvSpPr>
          <p:nvPr/>
        </p:nvSpPr>
        <p:spPr bwMode="auto">
          <a:xfrm flipV="1">
            <a:off x="4953000" y="4038600"/>
            <a:ext cx="304800" cy="0"/>
          </a:xfrm>
          <a:prstGeom prst="line">
            <a:avLst/>
          </a:prstGeom>
          <a:noFill/>
          <a:ln w="25400">
            <a:solidFill>
              <a:srgbClr val="0000FF"/>
            </a:solidFill>
            <a:round/>
            <a:headEnd/>
            <a:tailEnd type="triangle" w="lg" len="lg"/>
          </a:ln>
        </p:spPr>
        <p:txBody>
          <a:bodyPr/>
          <a:lstStyle/>
          <a:p>
            <a:endParaRPr lang="en-US"/>
          </a:p>
        </p:txBody>
      </p:sp>
      <p:sp>
        <p:nvSpPr>
          <p:cNvPr id="52244" name="Line 20"/>
          <p:cNvSpPr>
            <a:spLocks noChangeShapeType="1"/>
          </p:cNvSpPr>
          <p:nvPr/>
        </p:nvSpPr>
        <p:spPr bwMode="auto">
          <a:xfrm flipV="1">
            <a:off x="5715000" y="4114800"/>
            <a:ext cx="0" cy="685800"/>
          </a:xfrm>
          <a:prstGeom prst="line">
            <a:avLst/>
          </a:prstGeom>
          <a:noFill/>
          <a:ln w="25400">
            <a:solidFill>
              <a:schemeClr val="tx1"/>
            </a:solidFill>
            <a:round/>
            <a:headEnd/>
            <a:tailEnd/>
          </a:ln>
        </p:spPr>
        <p:txBody>
          <a:bodyPr/>
          <a:lstStyle/>
          <a:p>
            <a:endParaRPr lang="en-US"/>
          </a:p>
        </p:txBody>
      </p:sp>
      <p:sp>
        <p:nvSpPr>
          <p:cNvPr id="52245" name="Line 21"/>
          <p:cNvSpPr>
            <a:spLocks noChangeShapeType="1"/>
          </p:cNvSpPr>
          <p:nvPr/>
        </p:nvSpPr>
        <p:spPr bwMode="auto">
          <a:xfrm flipV="1">
            <a:off x="5715000" y="3276600"/>
            <a:ext cx="0" cy="685800"/>
          </a:xfrm>
          <a:prstGeom prst="line">
            <a:avLst/>
          </a:prstGeom>
          <a:noFill/>
          <a:ln w="25400">
            <a:solidFill>
              <a:schemeClr val="tx1"/>
            </a:solidFill>
            <a:round/>
            <a:headEnd/>
            <a:tailEnd/>
          </a:ln>
        </p:spPr>
        <p:txBody>
          <a:bodyPr/>
          <a:lstStyle/>
          <a:p>
            <a:endParaRPr lang="en-US"/>
          </a:p>
        </p:txBody>
      </p:sp>
      <p:sp>
        <p:nvSpPr>
          <p:cNvPr id="52246" name="Line 22"/>
          <p:cNvSpPr>
            <a:spLocks noChangeShapeType="1"/>
          </p:cNvSpPr>
          <p:nvPr/>
        </p:nvSpPr>
        <p:spPr bwMode="auto">
          <a:xfrm flipV="1">
            <a:off x="5715000" y="1295400"/>
            <a:ext cx="0" cy="1676400"/>
          </a:xfrm>
          <a:prstGeom prst="line">
            <a:avLst/>
          </a:prstGeom>
          <a:noFill/>
          <a:ln w="25400">
            <a:solidFill>
              <a:schemeClr val="tx1"/>
            </a:solidFill>
            <a:round/>
            <a:headEnd/>
            <a:tailEnd type="triangle" w="lg" len="lg"/>
          </a:ln>
        </p:spPr>
        <p:txBody>
          <a:bodyPr/>
          <a:lstStyle/>
          <a:p>
            <a:endParaRPr lang="en-US"/>
          </a:p>
        </p:txBody>
      </p:sp>
      <p:sp>
        <p:nvSpPr>
          <p:cNvPr id="52247" name="Text Box 23"/>
          <p:cNvSpPr txBox="1">
            <a:spLocks noChangeArrowheads="1"/>
          </p:cNvSpPr>
          <p:nvPr/>
        </p:nvSpPr>
        <p:spPr bwMode="auto">
          <a:xfrm>
            <a:off x="5408613" y="914400"/>
            <a:ext cx="611187" cy="366713"/>
          </a:xfrm>
          <a:prstGeom prst="rect">
            <a:avLst/>
          </a:prstGeom>
          <a:noFill/>
          <a:ln w="9525">
            <a:noFill/>
            <a:miter lim="800000"/>
            <a:headEnd/>
            <a:tailEnd/>
          </a:ln>
        </p:spPr>
        <p:txBody>
          <a:bodyPr>
            <a:spAutoFit/>
          </a:bodyPr>
          <a:lstStyle/>
          <a:p>
            <a:r>
              <a:rPr lang="en-US"/>
              <a:t>CO</a:t>
            </a:r>
            <a:r>
              <a:rPr lang="en-US" baseline="-25000"/>
              <a:t>2</a:t>
            </a:r>
          </a:p>
        </p:txBody>
      </p:sp>
      <p:sp>
        <p:nvSpPr>
          <p:cNvPr id="8216" name="Line 24"/>
          <p:cNvSpPr>
            <a:spLocks noChangeShapeType="1"/>
          </p:cNvSpPr>
          <p:nvPr/>
        </p:nvSpPr>
        <p:spPr bwMode="auto">
          <a:xfrm>
            <a:off x="2286000" y="1752600"/>
            <a:ext cx="0" cy="990600"/>
          </a:xfrm>
          <a:prstGeom prst="line">
            <a:avLst/>
          </a:prstGeom>
          <a:noFill/>
          <a:ln w="25400">
            <a:solidFill>
              <a:srgbClr val="FFFF00"/>
            </a:solidFill>
            <a:round/>
            <a:headEnd/>
            <a:tailEnd type="triangle" w="lg" len="lg"/>
          </a:ln>
        </p:spPr>
        <p:txBody>
          <a:bodyPr/>
          <a:lstStyle/>
          <a:p>
            <a:endParaRPr lang="en-US"/>
          </a:p>
        </p:txBody>
      </p:sp>
      <p:sp>
        <p:nvSpPr>
          <p:cNvPr id="52249" name="Line 25"/>
          <p:cNvSpPr>
            <a:spLocks noChangeShapeType="1"/>
          </p:cNvSpPr>
          <p:nvPr/>
        </p:nvSpPr>
        <p:spPr bwMode="auto">
          <a:xfrm flipV="1">
            <a:off x="6019800" y="4114800"/>
            <a:ext cx="0" cy="685800"/>
          </a:xfrm>
          <a:prstGeom prst="line">
            <a:avLst/>
          </a:prstGeom>
          <a:noFill/>
          <a:ln w="25400">
            <a:solidFill>
              <a:srgbClr val="008000"/>
            </a:solidFill>
            <a:round/>
            <a:headEnd/>
            <a:tailEnd/>
          </a:ln>
        </p:spPr>
        <p:txBody>
          <a:bodyPr/>
          <a:lstStyle/>
          <a:p>
            <a:endParaRPr lang="en-US"/>
          </a:p>
        </p:txBody>
      </p:sp>
      <p:sp>
        <p:nvSpPr>
          <p:cNvPr id="52250" name="Line 26"/>
          <p:cNvSpPr>
            <a:spLocks noChangeShapeType="1"/>
          </p:cNvSpPr>
          <p:nvPr/>
        </p:nvSpPr>
        <p:spPr bwMode="auto">
          <a:xfrm flipV="1">
            <a:off x="6019800" y="3276600"/>
            <a:ext cx="0" cy="685800"/>
          </a:xfrm>
          <a:prstGeom prst="line">
            <a:avLst/>
          </a:prstGeom>
          <a:noFill/>
          <a:ln w="25400">
            <a:solidFill>
              <a:srgbClr val="008000"/>
            </a:solidFill>
            <a:round/>
            <a:headEnd/>
            <a:tailEnd/>
          </a:ln>
        </p:spPr>
        <p:txBody>
          <a:bodyPr/>
          <a:lstStyle/>
          <a:p>
            <a:endParaRPr lang="en-US"/>
          </a:p>
        </p:txBody>
      </p:sp>
      <p:sp>
        <p:nvSpPr>
          <p:cNvPr id="52251" name="Line 27"/>
          <p:cNvSpPr>
            <a:spLocks noChangeShapeType="1"/>
          </p:cNvSpPr>
          <p:nvPr/>
        </p:nvSpPr>
        <p:spPr bwMode="auto">
          <a:xfrm>
            <a:off x="6019800" y="5105400"/>
            <a:ext cx="0" cy="685800"/>
          </a:xfrm>
          <a:prstGeom prst="line">
            <a:avLst/>
          </a:prstGeom>
          <a:noFill/>
          <a:ln w="25400">
            <a:solidFill>
              <a:srgbClr val="008000"/>
            </a:solidFill>
            <a:round/>
            <a:headEnd/>
            <a:tailEnd type="triangle" w="lg" len="lg"/>
          </a:ln>
        </p:spPr>
        <p:txBody>
          <a:bodyPr/>
          <a:lstStyle/>
          <a:p>
            <a:endParaRPr lang="en-US"/>
          </a:p>
        </p:txBody>
      </p:sp>
      <p:sp>
        <p:nvSpPr>
          <p:cNvPr id="52252" name="Text Box 28"/>
          <p:cNvSpPr txBox="1">
            <a:spLocks noChangeArrowheads="1"/>
          </p:cNvSpPr>
          <p:nvPr/>
        </p:nvSpPr>
        <p:spPr bwMode="auto">
          <a:xfrm>
            <a:off x="5715000" y="5729288"/>
            <a:ext cx="611188" cy="366712"/>
          </a:xfrm>
          <a:prstGeom prst="rect">
            <a:avLst/>
          </a:prstGeom>
          <a:noFill/>
          <a:ln w="9525">
            <a:noFill/>
            <a:miter lim="800000"/>
            <a:headEnd/>
            <a:tailEnd/>
          </a:ln>
        </p:spPr>
        <p:txBody>
          <a:bodyPr>
            <a:spAutoFit/>
          </a:bodyPr>
          <a:lstStyle/>
          <a:p>
            <a:r>
              <a:rPr lang="en-US"/>
              <a:t>NH</a:t>
            </a:r>
            <a:r>
              <a:rPr lang="en-US" baseline="-25000"/>
              <a:t>3</a:t>
            </a:r>
          </a:p>
        </p:txBody>
      </p:sp>
      <p:sp>
        <p:nvSpPr>
          <p:cNvPr id="8221" name="Text Box 29"/>
          <p:cNvSpPr txBox="1">
            <a:spLocks noChangeArrowheads="1"/>
          </p:cNvSpPr>
          <p:nvPr/>
        </p:nvSpPr>
        <p:spPr bwMode="auto">
          <a:xfrm>
            <a:off x="2209800" y="5029200"/>
            <a:ext cx="611188" cy="366713"/>
          </a:xfrm>
          <a:prstGeom prst="rect">
            <a:avLst/>
          </a:prstGeom>
          <a:noFill/>
          <a:ln w="9525">
            <a:noFill/>
            <a:miter lim="800000"/>
            <a:headEnd/>
            <a:tailEnd/>
          </a:ln>
        </p:spPr>
        <p:txBody>
          <a:bodyPr>
            <a:spAutoFit/>
          </a:bodyPr>
          <a:lstStyle/>
          <a:p>
            <a:r>
              <a:rPr lang="en-US"/>
              <a:t>NO</a:t>
            </a:r>
            <a:r>
              <a:rPr lang="en-US" baseline="-25000"/>
              <a:t>3</a:t>
            </a:r>
          </a:p>
        </p:txBody>
      </p:sp>
      <p:sp>
        <p:nvSpPr>
          <p:cNvPr id="52255" name="Text Box 31"/>
          <p:cNvSpPr txBox="1">
            <a:spLocks noChangeArrowheads="1"/>
          </p:cNvSpPr>
          <p:nvPr/>
        </p:nvSpPr>
        <p:spPr bwMode="auto">
          <a:xfrm>
            <a:off x="6623050" y="2743200"/>
            <a:ext cx="1314450" cy="641350"/>
          </a:xfrm>
          <a:prstGeom prst="rect">
            <a:avLst/>
          </a:prstGeom>
          <a:noFill/>
          <a:ln w="9525">
            <a:noFill/>
            <a:miter lim="800000"/>
            <a:headEnd/>
            <a:tailEnd/>
          </a:ln>
        </p:spPr>
        <p:txBody>
          <a:bodyPr wrap="none">
            <a:spAutoFit/>
          </a:bodyPr>
          <a:lstStyle/>
          <a:p>
            <a:pPr algn="ctr"/>
            <a:r>
              <a:rPr lang="en-US"/>
              <a:t>protozoa</a:t>
            </a:r>
          </a:p>
          <a:p>
            <a:pPr algn="ctr"/>
            <a:r>
              <a:rPr lang="en-US"/>
              <a:t>nematodes</a:t>
            </a:r>
          </a:p>
        </p:txBody>
      </p:sp>
      <p:sp>
        <p:nvSpPr>
          <p:cNvPr id="52256" name="Text Box 32"/>
          <p:cNvSpPr txBox="1">
            <a:spLocks noChangeArrowheads="1"/>
          </p:cNvSpPr>
          <p:nvPr/>
        </p:nvSpPr>
        <p:spPr bwMode="auto">
          <a:xfrm>
            <a:off x="6629400" y="3579813"/>
            <a:ext cx="1314450" cy="915987"/>
          </a:xfrm>
          <a:prstGeom prst="rect">
            <a:avLst/>
          </a:prstGeom>
          <a:noFill/>
          <a:ln w="9525">
            <a:noFill/>
            <a:miter lim="800000"/>
            <a:headEnd/>
            <a:tailEnd/>
          </a:ln>
        </p:spPr>
        <p:txBody>
          <a:bodyPr wrap="none">
            <a:spAutoFit/>
          </a:bodyPr>
          <a:lstStyle/>
          <a:p>
            <a:pPr algn="ctr"/>
            <a:r>
              <a:rPr lang="en-US"/>
              <a:t>nematodes</a:t>
            </a:r>
          </a:p>
          <a:p>
            <a:pPr algn="ctr"/>
            <a:r>
              <a:rPr lang="en-US"/>
              <a:t>arthropods</a:t>
            </a:r>
          </a:p>
          <a:p>
            <a:pPr algn="ctr"/>
            <a:r>
              <a:rPr lang="en-US"/>
              <a:t>fungi</a:t>
            </a:r>
          </a:p>
        </p:txBody>
      </p:sp>
      <p:sp>
        <p:nvSpPr>
          <p:cNvPr id="52257" name="Text Box 33"/>
          <p:cNvSpPr txBox="1">
            <a:spLocks noChangeArrowheads="1"/>
          </p:cNvSpPr>
          <p:nvPr/>
        </p:nvSpPr>
        <p:spPr bwMode="auto">
          <a:xfrm>
            <a:off x="6610350" y="4648200"/>
            <a:ext cx="1314450" cy="641350"/>
          </a:xfrm>
          <a:prstGeom prst="rect">
            <a:avLst/>
          </a:prstGeom>
          <a:noFill/>
          <a:ln w="9525">
            <a:noFill/>
            <a:miter lim="800000"/>
            <a:headEnd/>
            <a:tailEnd/>
          </a:ln>
        </p:spPr>
        <p:txBody>
          <a:bodyPr wrap="none">
            <a:spAutoFit/>
          </a:bodyPr>
          <a:lstStyle/>
          <a:p>
            <a:pPr algn="ctr"/>
            <a:r>
              <a:rPr lang="en-US"/>
              <a:t>arthropods</a:t>
            </a:r>
          </a:p>
          <a:p>
            <a:pPr algn="ctr"/>
            <a:r>
              <a:rPr lang="en-US"/>
              <a:t>nematodes</a:t>
            </a:r>
          </a:p>
        </p:txBody>
      </p:sp>
      <p:sp>
        <p:nvSpPr>
          <p:cNvPr id="52258" name="Line 34"/>
          <p:cNvSpPr>
            <a:spLocks noChangeShapeType="1"/>
          </p:cNvSpPr>
          <p:nvPr/>
        </p:nvSpPr>
        <p:spPr bwMode="auto">
          <a:xfrm>
            <a:off x="5791200" y="4953000"/>
            <a:ext cx="914400" cy="0"/>
          </a:xfrm>
          <a:prstGeom prst="line">
            <a:avLst/>
          </a:prstGeom>
          <a:noFill/>
          <a:ln w="25400">
            <a:solidFill>
              <a:srgbClr val="0000FF"/>
            </a:solidFill>
            <a:round/>
            <a:headEnd/>
            <a:tailEnd type="triangle" w="lg" len="lg"/>
          </a:ln>
        </p:spPr>
        <p:txBody>
          <a:bodyPr/>
          <a:lstStyle/>
          <a:p>
            <a:endParaRPr lang="en-US"/>
          </a:p>
        </p:txBody>
      </p:sp>
      <p:sp>
        <p:nvSpPr>
          <p:cNvPr id="52259" name="Line 35"/>
          <p:cNvSpPr>
            <a:spLocks noChangeShapeType="1"/>
          </p:cNvSpPr>
          <p:nvPr/>
        </p:nvSpPr>
        <p:spPr bwMode="auto">
          <a:xfrm flipV="1">
            <a:off x="6400800" y="4038600"/>
            <a:ext cx="304800" cy="0"/>
          </a:xfrm>
          <a:prstGeom prst="line">
            <a:avLst/>
          </a:prstGeom>
          <a:noFill/>
          <a:ln w="25400">
            <a:solidFill>
              <a:srgbClr val="0000FF"/>
            </a:solidFill>
            <a:round/>
            <a:headEnd/>
            <a:tailEnd type="triangle" w="lg" len="lg"/>
          </a:ln>
        </p:spPr>
        <p:txBody>
          <a:bodyPr/>
          <a:lstStyle/>
          <a:p>
            <a:endParaRPr lang="en-US"/>
          </a:p>
        </p:txBody>
      </p:sp>
      <p:sp>
        <p:nvSpPr>
          <p:cNvPr id="52260" name="Line 36"/>
          <p:cNvSpPr>
            <a:spLocks noChangeShapeType="1"/>
          </p:cNvSpPr>
          <p:nvPr/>
        </p:nvSpPr>
        <p:spPr bwMode="auto">
          <a:xfrm flipV="1">
            <a:off x="6172200" y="3063875"/>
            <a:ext cx="533400" cy="0"/>
          </a:xfrm>
          <a:prstGeom prst="line">
            <a:avLst/>
          </a:prstGeom>
          <a:noFill/>
          <a:ln w="25400">
            <a:solidFill>
              <a:srgbClr val="0000FF"/>
            </a:solidFill>
            <a:round/>
            <a:headEnd/>
            <a:tailEnd type="triangle" w="lg" len="lg"/>
          </a:ln>
        </p:spPr>
        <p:txBody>
          <a:bodyPr/>
          <a:lstStyle/>
          <a:p>
            <a:endParaRPr lang="en-US"/>
          </a:p>
        </p:txBody>
      </p:sp>
      <p:sp>
        <p:nvSpPr>
          <p:cNvPr id="52261" name="Line 37"/>
          <p:cNvSpPr>
            <a:spLocks noChangeShapeType="1"/>
          </p:cNvSpPr>
          <p:nvPr/>
        </p:nvSpPr>
        <p:spPr bwMode="auto">
          <a:xfrm flipV="1">
            <a:off x="7467600" y="4419600"/>
            <a:ext cx="0" cy="304800"/>
          </a:xfrm>
          <a:prstGeom prst="line">
            <a:avLst/>
          </a:prstGeom>
          <a:noFill/>
          <a:ln w="25400">
            <a:solidFill>
              <a:srgbClr val="008000"/>
            </a:solidFill>
            <a:round/>
            <a:headEnd/>
            <a:tailEnd/>
          </a:ln>
        </p:spPr>
        <p:txBody>
          <a:bodyPr/>
          <a:lstStyle/>
          <a:p>
            <a:endParaRPr lang="en-US"/>
          </a:p>
        </p:txBody>
      </p:sp>
      <p:sp>
        <p:nvSpPr>
          <p:cNvPr id="52262" name="Line 38"/>
          <p:cNvSpPr>
            <a:spLocks noChangeShapeType="1"/>
          </p:cNvSpPr>
          <p:nvPr/>
        </p:nvSpPr>
        <p:spPr bwMode="auto">
          <a:xfrm flipV="1">
            <a:off x="7467600" y="3352800"/>
            <a:ext cx="0" cy="304800"/>
          </a:xfrm>
          <a:prstGeom prst="line">
            <a:avLst/>
          </a:prstGeom>
          <a:noFill/>
          <a:ln w="25400">
            <a:solidFill>
              <a:srgbClr val="008000"/>
            </a:solidFill>
            <a:round/>
            <a:headEnd/>
            <a:tailEnd/>
          </a:ln>
        </p:spPr>
        <p:txBody>
          <a:bodyPr/>
          <a:lstStyle/>
          <a:p>
            <a:endParaRPr lang="en-US"/>
          </a:p>
        </p:txBody>
      </p:sp>
      <p:sp>
        <p:nvSpPr>
          <p:cNvPr id="52263" name="Line 39"/>
          <p:cNvSpPr>
            <a:spLocks noChangeShapeType="1"/>
          </p:cNvSpPr>
          <p:nvPr/>
        </p:nvSpPr>
        <p:spPr bwMode="auto">
          <a:xfrm flipH="1">
            <a:off x="7466013" y="5257800"/>
            <a:ext cx="1587" cy="533400"/>
          </a:xfrm>
          <a:prstGeom prst="line">
            <a:avLst/>
          </a:prstGeom>
          <a:noFill/>
          <a:ln w="25400">
            <a:solidFill>
              <a:srgbClr val="008000"/>
            </a:solidFill>
            <a:round/>
            <a:headEnd/>
            <a:tailEnd type="triangle" w="lg" len="lg"/>
          </a:ln>
        </p:spPr>
        <p:txBody>
          <a:bodyPr/>
          <a:lstStyle/>
          <a:p>
            <a:endParaRPr lang="en-US"/>
          </a:p>
        </p:txBody>
      </p:sp>
      <p:sp>
        <p:nvSpPr>
          <p:cNvPr id="52264" name="Text Box 40"/>
          <p:cNvSpPr txBox="1">
            <a:spLocks noChangeArrowheads="1"/>
          </p:cNvSpPr>
          <p:nvPr/>
        </p:nvSpPr>
        <p:spPr bwMode="auto">
          <a:xfrm>
            <a:off x="7161213" y="5729288"/>
            <a:ext cx="611187" cy="366712"/>
          </a:xfrm>
          <a:prstGeom prst="rect">
            <a:avLst/>
          </a:prstGeom>
          <a:noFill/>
          <a:ln w="9525">
            <a:noFill/>
            <a:miter lim="800000"/>
            <a:headEnd/>
            <a:tailEnd/>
          </a:ln>
        </p:spPr>
        <p:txBody>
          <a:bodyPr>
            <a:spAutoFit/>
          </a:bodyPr>
          <a:lstStyle/>
          <a:p>
            <a:r>
              <a:rPr lang="en-US"/>
              <a:t>NH</a:t>
            </a:r>
            <a:r>
              <a:rPr lang="en-US" baseline="-25000"/>
              <a:t>3</a:t>
            </a:r>
          </a:p>
        </p:txBody>
      </p:sp>
      <p:sp>
        <p:nvSpPr>
          <p:cNvPr id="52265" name="Text Box 41"/>
          <p:cNvSpPr txBox="1">
            <a:spLocks noChangeArrowheads="1"/>
          </p:cNvSpPr>
          <p:nvPr/>
        </p:nvSpPr>
        <p:spPr bwMode="auto">
          <a:xfrm>
            <a:off x="7943850" y="3733800"/>
            <a:ext cx="1276350" cy="641350"/>
          </a:xfrm>
          <a:prstGeom prst="rect">
            <a:avLst/>
          </a:prstGeom>
          <a:noFill/>
          <a:ln w="9525">
            <a:noFill/>
            <a:miter lim="800000"/>
            <a:headEnd/>
            <a:tailEnd/>
          </a:ln>
        </p:spPr>
        <p:txBody>
          <a:bodyPr>
            <a:spAutoFit/>
          </a:bodyPr>
          <a:lstStyle/>
          <a:p>
            <a:pPr algn="ctr"/>
            <a:r>
              <a:rPr lang="en-US"/>
              <a:t>other</a:t>
            </a:r>
          </a:p>
          <a:p>
            <a:pPr algn="ctr"/>
            <a:r>
              <a:rPr lang="en-US"/>
              <a:t>organisms</a:t>
            </a:r>
          </a:p>
        </p:txBody>
      </p:sp>
      <p:sp>
        <p:nvSpPr>
          <p:cNvPr id="52266" name="Line 42"/>
          <p:cNvSpPr>
            <a:spLocks noChangeShapeType="1"/>
          </p:cNvSpPr>
          <p:nvPr/>
        </p:nvSpPr>
        <p:spPr bwMode="auto">
          <a:xfrm flipV="1">
            <a:off x="7924800" y="4038600"/>
            <a:ext cx="304800" cy="0"/>
          </a:xfrm>
          <a:prstGeom prst="line">
            <a:avLst/>
          </a:prstGeom>
          <a:noFill/>
          <a:ln w="25400">
            <a:solidFill>
              <a:srgbClr val="0000FF"/>
            </a:solidFill>
            <a:round/>
            <a:headEnd/>
            <a:tailEnd type="triangle" w="lg" len="lg"/>
          </a:ln>
        </p:spPr>
        <p:txBody>
          <a:bodyPr/>
          <a:lstStyle/>
          <a:p>
            <a:endParaRPr lang="en-US"/>
          </a:p>
        </p:txBody>
      </p:sp>
      <p:sp>
        <p:nvSpPr>
          <p:cNvPr id="52267" name="Line 43"/>
          <p:cNvSpPr>
            <a:spLocks noChangeShapeType="1"/>
          </p:cNvSpPr>
          <p:nvPr/>
        </p:nvSpPr>
        <p:spPr bwMode="auto">
          <a:xfrm>
            <a:off x="7848600" y="3048000"/>
            <a:ext cx="457200" cy="762000"/>
          </a:xfrm>
          <a:prstGeom prst="line">
            <a:avLst/>
          </a:prstGeom>
          <a:noFill/>
          <a:ln w="25400">
            <a:solidFill>
              <a:srgbClr val="0000FF"/>
            </a:solidFill>
            <a:round/>
            <a:headEnd/>
            <a:tailEnd type="triangle" w="lg" len="lg"/>
          </a:ln>
        </p:spPr>
        <p:txBody>
          <a:bodyPr/>
          <a:lstStyle/>
          <a:p>
            <a:endParaRPr lang="en-US"/>
          </a:p>
        </p:txBody>
      </p:sp>
      <p:sp>
        <p:nvSpPr>
          <p:cNvPr id="52268" name="Line 44"/>
          <p:cNvSpPr>
            <a:spLocks noChangeShapeType="1"/>
          </p:cNvSpPr>
          <p:nvPr/>
        </p:nvSpPr>
        <p:spPr bwMode="auto">
          <a:xfrm flipV="1">
            <a:off x="7848600" y="4343400"/>
            <a:ext cx="457200" cy="609600"/>
          </a:xfrm>
          <a:prstGeom prst="line">
            <a:avLst/>
          </a:prstGeom>
          <a:noFill/>
          <a:ln w="25400">
            <a:solidFill>
              <a:srgbClr val="0000FF"/>
            </a:solidFill>
            <a:round/>
            <a:headEnd/>
            <a:tailEnd type="triangle" w="lg" len="lg"/>
          </a:ln>
        </p:spPr>
        <p:txBody>
          <a:bodyPr/>
          <a:lstStyle/>
          <a:p>
            <a:endParaRPr lang="en-US"/>
          </a:p>
        </p:txBody>
      </p:sp>
      <p:sp>
        <p:nvSpPr>
          <p:cNvPr id="52269" name="Line 45"/>
          <p:cNvSpPr>
            <a:spLocks noChangeShapeType="1"/>
          </p:cNvSpPr>
          <p:nvPr/>
        </p:nvSpPr>
        <p:spPr bwMode="auto">
          <a:xfrm flipH="1">
            <a:off x="8761413" y="4343400"/>
            <a:ext cx="1587" cy="1447800"/>
          </a:xfrm>
          <a:prstGeom prst="line">
            <a:avLst/>
          </a:prstGeom>
          <a:noFill/>
          <a:ln w="25400">
            <a:solidFill>
              <a:srgbClr val="008000"/>
            </a:solidFill>
            <a:round/>
            <a:headEnd/>
            <a:tailEnd type="triangle" w="lg" len="lg"/>
          </a:ln>
        </p:spPr>
        <p:txBody>
          <a:bodyPr/>
          <a:lstStyle/>
          <a:p>
            <a:endParaRPr lang="en-US"/>
          </a:p>
        </p:txBody>
      </p:sp>
      <p:sp>
        <p:nvSpPr>
          <p:cNvPr id="52270" name="Text Box 46"/>
          <p:cNvSpPr txBox="1">
            <a:spLocks noChangeArrowheads="1"/>
          </p:cNvSpPr>
          <p:nvPr/>
        </p:nvSpPr>
        <p:spPr bwMode="auto">
          <a:xfrm>
            <a:off x="8456613" y="5729288"/>
            <a:ext cx="611187" cy="366712"/>
          </a:xfrm>
          <a:prstGeom prst="rect">
            <a:avLst/>
          </a:prstGeom>
          <a:noFill/>
          <a:ln w="9525">
            <a:noFill/>
            <a:miter lim="800000"/>
            <a:headEnd/>
            <a:tailEnd/>
          </a:ln>
        </p:spPr>
        <p:txBody>
          <a:bodyPr>
            <a:spAutoFit/>
          </a:bodyPr>
          <a:lstStyle/>
          <a:p>
            <a:r>
              <a:rPr lang="en-US"/>
              <a:t>NH</a:t>
            </a:r>
            <a:r>
              <a:rPr lang="en-US" baseline="-25000"/>
              <a:t>3</a:t>
            </a:r>
          </a:p>
        </p:txBody>
      </p:sp>
      <p:sp>
        <p:nvSpPr>
          <p:cNvPr id="52271" name="Line 47"/>
          <p:cNvSpPr>
            <a:spLocks noChangeShapeType="1"/>
          </p:cNvSpPr>
          <p:nvPr/>
        </p:nvSpPr>
        <p:spPr bwMode="auto">
          <a:xfrm flipH="1" flipV="1">
            <a:off x="7239000" y="4419600"/>
            <a:ext cx="1588" cy="304800"/>
          </a:xfrm>
          <a:prstGeom prst="line">
            <a:avLst/>
          </a:prstGeom>
          <a:noFill/>
          <a:ln w="25400">
            <a:solidFill>
              <a:schemeClr val="tx1"/>
            </a:solidFill>
            <a:round/>
            <a:headEnd/>
            <a:tailEnd/>
          </a:ln>
        </p:spPr>
        <p:txBody>
          <a:bodyPr/>
          <a:lstStyle/>
          <a:p>
            <a:endParaRPr lang="en-US"/>
          </a:p>
        </p:txBody>
      </p:sp>
      <p:sp>
        <p:nvSpPr>
          <p:cNvPr id="52272" name="Line 48"/>
          <p:cNvSpPr>
            <a:spLocks noChangeShapeType="1"/>
          </p:cNvSpPr>
          <p:nvPr/>
        </p:nvSpPr>
        <p:spPr bwMode="auto">
          <a:xfrm flipV="1">
            <a:off x="7239000" y="3352800"/>
            <a:ext cx="1588" cy="304800"/>
          </a:xfrm>
          <a:prstGeom prst="line">
            <a:avLst/>
          </a:prstGeom>
          <a:noFill/>
          <a:ln w="25400">
            <a:solidFill>
              <a:schemeClr val="tx1"/>
            </a:solidFill>
            <a:round/>
            <a:headEnd/>
            <a:tailEnd/>
          </a:ln>
        </p:spPr>
        <p:txBody>
          <a:bodyPr/>
          <a:lstStyle/>
          <a:p>
            <a:endParaRPr lang="en-US"/>
          </a:p>
        </p:txBody>
      </p:sp>
      <p:sp>
        <p:nvSpPr>
          <p:cNvPr id="52273" name="Line 49"/>
          <p:cNvSpPr>
            <a:spLocks noChangeShapeType="1"/>
          </p:cNvSpPr>
          <p:nvPr/>
        </p:nvSpPr>
        <p:spPr bwMode="auto">
          <a:xfrm flipV="1">
            <a:off x="7240588" y="1295400"/>
            <a:ext cx="0" cy="1676400"/>
          </a:xfrm>
          <a:prstGeom prst="line">
            <a:avLst/>
          </a:prstGeom>
          <a:noFill/>
          <a:ln w="25400">
            <a:solidFill>
              <a:schemeClr val="tx1"/>
            </a:solidFill>
            <a:round/>
            <a:headEnd/>
            <a:tailEnd type="triangle" w="lg" len="lg"/>
          </a:ln>
        </p:spPr>
        <p:txBody>
          <a:bodyPr/>
          <a:lstStyle/>
          <a:p>
            <a:endParaRPr lang="en-US"/>
          </a:p>
        </p:txBody>
      </p:sp>
      <p:sp>
        <p:nvSpPr>
          <p:cNvPr id="52274" name="Text Box 50"/>
          <p:cNvSpPr txBox="1">
            <a:spLocks noChangeArrowheads="1"/>
          </p:cNvSpPr>
          <p:nvPr/>
        </p:nvSpPr>
        <p:spPr bwMode="auto">
          <a:xfrm>
            <a:off x="6934200" y="914400"/>
            <a:ext cx="611188" cy="366713"/>
          </a:xfrm>
          <a:prstGeom prst="rect">
            <a:avLst/>
          </a:prstGeom>
          <a:noFill/>
          <a:ln w="9525">
            <a:noFill/>
            <a:miter lim="800000"/>
            <a:headEnd/>
            <a:tailEnd/>
          </a:ln>
        </p:spPr>
        <p:txBody>
          <a:bodyPr>
            <a:spAutoFit/>
          </a:bodyPr>
          <a:lstStyle/>
          <a:p>
            <a:r>
              <a:rPr lang="en-US"/>
              <a:t>CO</a:t>
            </a:r>
            <a:r>
              <a:rPr lang="en-US" baseline="-25000"/>
              <a:t>2</a:t>
            </a:r>
          </a:p>
        </p:txBody>
      </p:sp>
      <p:sp>
        <p:nvSpPr>
          <p:cNvPr id="52275" name="Line 51"/>
          <p:cNvSpPr>
            <a:spLocks noChangeShapeType="1"/>
          </p:cNvSpPr>
          <p:nvPr/>
        </p:nvSpPr>
        <p:spPr bwMode="auto">
          <a:xfrm flipV="1">
            <a:off x="8534400" y="1295400"/>
            <a:ext cx="1588" cy="2514600"/>
          </a:xfrm>
          <a:prstGeom prst="line">
            <a:avLst/>
          </a:prstGeom>
          <a:noFill/>
          <a:ln w="25400">
            <a:solidFill>
              <a:schemeClr val="tx1"/>
            </a:solidFill>
            <a:round/>
            <a:headEnd/>
            <a:tailEnd type="triangle" w="lg" len="lg"/>
          </a:ln>
        </p:spPr>
        <p:txBody>
          <a:bodyPr/>
          <a:lstStyle/>
          <a:p>
            <a:endParaRPr lang="en-US"/>
          </a:p>
        </p:txBody>
      </p:sp>
      <p:sp>
        <p:nvSpPr>
          <p:cNvPr id="52276" name="Text Box 52"/>
          <p:cNvSpPr txBox="1">
            <a:spLocks noChangeArrowheads="1"/>
          </p:cNvSpPr>
          <p:nvPr/>
        </p:nvSpPr>
        <p:spPr bwMode="auto">
          <a:xfrm>
            <a:off x="8229600" y="914400"/>
            <a:ext cx="611188" cy="366713"/>
          </a:xfrm>
          <a:prstGeom prst="rect">
            <a:avLst/>
          </a:prstGeom>
          <a:noFill/>
          <a:ln w="9525">
            <a:noFill/>
            <a:miter lim="800000"/>
            <a:headEnd/>
            <a:tailEnd/>
          </a:ln>
        </p:spPr>
        <p:txBody>
          <a:bodyPr>
            <a:spAutoFit/>
          </a:bodyPr>
          <a:lstStyle/>
          <a:p>
            <a:r>
              <a:rPr lang="en-US"/>
              <a:t>CO</a:t>
            </a:r>
            <a:r>
              <a:rPr lang="en-US" baseline="-25000"/>
              <a:t>2</a:t>
            </a:r>
          </a:p>
        </p:txBody>
      </p:sp>
      <p:sp>
        <p:nvSpPr>
          <p:cNvPr id="52277" name="Line 53"/>
          <p:cNvSpPr>
            <a:spLocks noChangeShapeType="1"/>
          </p:cNvSpPr>
          <p:nvPr/>
        </p:nvSpPr>
        <p:spPr bwMode="auto">
          <a:xfrm>
            <a:off x="8763000" y="6019800"/>
            <a:ext cx="0" cy="533400"/>
          </a:xfrm>
          <a:prstGeom prst="line">
            <a:avLst/>
          </a:prstGeom>
          <a:noFill/>
          <a:ln w="25400">
            <a:solidFill>
              <a:srgbClr val="008000"/>
            </a:solidFill>
            <a:round/>
            <a:headEnd/>
            <a:tailEnd type="none" w="lg" len="lg"/>
          </a:ln>
        </p:spPr>
        <p:txBody>
          <a:bodyPr/>
          <a:lstStyle/>
          <a:p>
            <a:endParaRPr lang="en-US"/>
          </a:p>
        </p:txBody>
      </p:sp>
      <p:sp>
        <p:nvSpPr>
          <p:cNvPr id="52278" name="Line 54"/>
          <p:cNvSpPr>
            <a:spLocks noChangeShapeType="1"/>
          </p:cNvSpPr>
          <p:nvPr/>
        </p:nvSpPr>
        <p:spPr bwMode="auto">
          <a:xfrm rot="-5400000">
            <a:off x="7200900" y="4991100"/>
            <a:ext cx="0" cy="3124200"/>
          </a:xfrm>
          <a:prstGeom prst="line">
            <a:avLst/>
          </a:prstGeom>
          <a:noFill/>
          <a:ln w="25400">
            <a:solidFill>
              <a:srgbClr val="008000"/>
            </a:solidFill>
            <a:round/>
            <a:headEnd/>
            <a:tailEnd/>
          </a:ln>
        </p:spPr>
        <p:txBody>
          <a:bodyPr/>
          <a:lstStyle/>
          <a:p>
            <a:endParaRPr lang="en-US"/>
          </a:p>
        </p:txBody>
      </p:sp>
      <p:sp>
        <p:nvSpPr>
          <p:cNvPr id="52279" name="Line 55"/>
          <p:cNvSpPr>
            <a:spLocks noChangeShapeType="1"/>
          </p:cNvSpPr>
          <p:nvPr/>
        </p:nvSpPr>
        <p:spPr bwMode="auto">
          <a:xfrm>
            <a:off x="7467600" y="6019800"/>
            <a:ext cx="0" cy="533400"/>
          </a:xfrm>
          <a:prstGeom prst="line">
            <a:avLst/>
          </a:prstGeom>
          <a:noFill/>
          <a:ln w="25400">
            <a:solidFill>
              <a:srgbClr val="008000"/>
            </a:solidFill>
            <a:round/>
            <a:headEnd/>
            <a:tailEnd type="none" w="lg" len="lg"/>
          </a:ln>
        </p:spPr>
        <p:txBody>
          <a:bodyPr/>
          <a:lstStyle/>
          <a:p>
            <a:endParaRPr lang="en-US"/>
          </a:p>
        </p:txBody>
      </p:sp>
      <p:sp>
        <p:nvSpPr>
          <p:cNvPr id="52280" name="Line 56"/>
          <p:cNvSpPr>
            <a:spLocks noChangeShapeType="1"/>
          </p:cNvSpPr>
          <p:nvPr/>
        </p:nvSpPr>
        <p:spPr bwMode="auto">
          <a:xfrm rot="-5400000">
            <a:off x="4114800" y="4953000"/>
            <a:ext cx="0" cy="3200400"/>
          </a:xfrm>
          <a:prstGeom prst="line">
            <a:avLst/>
          </a:prstGeom>
          <a:noFill/>
          <a:ln w="25400">
            <a:solidFill>
              <a:srgbClr val="008000"/>
            </a:solidFill>
            <a:round/>
            <a:headEnd/>
            <a:tailEnd/>
          </a:ln>
        </p:spPr>
        <p:txBody>
          <a:bodyPr/>
          <a:lstStyle/>
          <a:p>
            <a:endParaRPr lang="en-US"/>
          </a:p>
        </p:txBody>
      </p:sp>
      <p:sp>
        <p:nvSpPr>
          <p:cNvPr id="8248" name="Line 57"/>
          <p:cNvSpPr>
            <a:spLocks noChangeShapeType="1"/>
          </p:cNvSpPr>
          <p:nvPr/>
        </p:nvSpPr>
        <p:spPr bwMode="auto">
          <a:xfrm rot="10800000">
            <a:off x="2514600" y="4038600"/>
            <a:ext cx="0" cy="990600"/>
          </a:xfrm>
          <a:prstGeom prst="line">
            <a:avLst/>
          </a:prstGeom>
          <a:noFill/>
          <a:ln w="25400">
            <a:solidFill>
              <a:srgbClr val="008000"/>
            </a:solidFill>
            <a:round/>
            <a:headEnd/>
            <a:tailEnd/>
          </a:ln>
        </p:spPr>
        <p:txBody>
          <a:bodyPr/>
          <a:lstStyle/>
          <a:p>
            <a:endParaRPr lang="en-US"/>
          </a:p>
        </p:txBody>
      </p:sp>
      <p:sp>
        <p:nvSpPr>
          <p:cNvPr id="8249" name="Line 58"/>
          <p:cNvSpPr>
            <a:spLocks noChangeShapeType="1"/>
          </p:cNvSpPr>
          <p:nvPr/>
        </p:nvSpPr>
        <p:spPr bwMode="auto">
          <a:xfrm rot="-5400000">
            <a:off x="2324100" y="4229100"/>
            <a:ext cx="381000" cy="0"/>
          </a:xfrm>
          <a:prstGeom prst="line">
            <a:avLst/>
          </a:prstGeom>
          <a:noFill/>
          <a:ln w="25400">
            <a:solidFill>
              <a:srgbClr val="FFFF00"/>
            </a:solidFill>
            <a:round/>
            <a:headEnd/>
            <a:tailEnd type="triangle" w="lg" len="lg"/>
          </a:ln>
        </p:spPr>
        <p:txBody>
          <a:bodyPr/>
          <a:lstStyle/>
          <a:p>
            <a:endParaRPr lang="en-US"/>
          </a:p>
        </p:txBody>
      </p:sp>
      <p:sp>
        <p:nvSpPr>
          <p:cNvPr id="52283" name="Line 59"/>
          <p:cNvSpPr>
            <a:spLocks noChangeShapeType="1"/>
          </p:cNvSpPr>
          <p:nvPr/>
        </p:nvSpPr>
        <p:spPr bwMode="auto">
          <a:xfrm flipH="1" flipV="1">
            <a:off x="7239000" y="533400"/>
            <a:ext cx="1588" cy="381000"/>
          </a:xfrm>
          <a:prstGeom prst="line">
            <a:avLst/>
          </a:prstGeom>
          <a:noFill/>
          <a:ln w="25400">
            <a:solidFill>
              <a:schemeClr val="tx1"/>
            </a:solidFill>
            <a:round/>
            <a:headEnd/>
            <a:tailEnd type="none" w="lg" len="lg"/>
          </a:ln>
        </p:spPr>
        <p:txBody>
          <a:bodyPr/>
          <a:lstStyle/>
          <a:p>
            <a:endParaRPr lang="en-US"/>
          </a:p>
        </p:txBody>
      </p:sp>
      <p:sp>
        <p:nvSpPr>
          <p:cNvPr id="52284" name="Line 60"/>
          <p:cNvSpPr>
            <a:spLocks noChangeShapeType="1"/>
          </p:cNvSpPr>
          <p:nvPr/>
        </p:nvSpPr>
        <p:spPr bwMode="auto">
          <a:xfrm flipH="1" flipV="1">
            <a:off x="8532813" y="533400"/>
            <a:ext cx="1587" cy="381000"/>
          </a:xfrm>
          <a:prstGeom prst="line">
            <a:avLst/>
          </a:prstGeom>
          <a:noFill/>
          <a:ln w="25400">
            <a:solidFill>
              <a:schemeClr val="tx1"/>
            </a:solidFill>
            <a:round/>
            <a:headEnd/>
            <a:tailEnd type="none" w="lg" len="lg"/>
          </a:ln>
        </p:spPr>
        <p:txBody>
          <a:bodyPr/>
          <a:lstStyle/>
          <a:p>
            <a:endParaRPr lang="en-US"/>
          </a:p>
        </p:txBody>
      </p:sp>
      <p:sp>
        <p:nvSpPr>
          <p:cNvPr id="52285" name="Line 61"/>
          <p:cNvSpPr>
            <a:spLocks noChangeShapeType="1"/>
          </p:cNvSpPr>
          <p:nvPr/>
        </p:nvSpPr>
        <p:spPr bwMode="auto">
          <a:xfrm flipH="1" flipV="1">
            <a:off x="5715000" y="533400"/>
            <a:ext cx="1588" cy="381000"/>
          </a:xfrm>
          <a:prstGeom prst="line">
            <a:avLst/>
          </a:prstGeom>
          <a:noFill/>
          <a:ln w="25400">
            <a:solidFill>
              <a:schemeClr val="tx1"/>
            </a:solidFill>
            <a:round/>
            <a:headEnd/>
            <a:tailEnd type="none" w="lg" len="lg"/>
          </a:ln>
        </p:spPr>
        <p:txBody>
          <a:bodyPr/>
          <a:lstStyle/>
          <a:p>
            <a:endParaRPr lang="en-US"/>
          </a:p>
        </p:txBody>
      </p:sp>
      <p:sp>
        <p:nvSpPr>
          <p:cNvPr id="52286" name="Line 62"/>
          <p:cNvSpPr>
            <a:spLocks noChangeShapeType="1"/>
          </p:cNvSpPr>
          <p:nvPr/>
        </p:nvSpPr>
        <p:spPr bwMode="auto">
          <a:xfrm flipH="1" flipV="1">
            <a:off x="2286000" y="533400"/>
            <a:ext cx="1588" cy="381000"/>
          </a:xfrm>
          <a:prstGeom prst="line">
            <a:avLst/>
          </a:prstGeom>
          <a:noFill/>
          <a:ln w="25400">
            <a:solidFill>
              <a:schemeClr val="tx1"/>
            </a:solidFill>
            <a:round/>
            <a:headEnd/>
            <a:tailEnd type="none" w="lg" len="lg"/>
          </a:ln>
        </p:spPr>
        <p:txBody>
          <a:bodyPr/>
          <a:lstStyle/>
          <a:p>
            <a:endParaRPr lang="en-US"/>
          </a:p>
        </p:txBody>
      </p:sp>
      <p:sp>
        <p:nvSpPr>
          <p:cNvPr id="52287" name="Line 63"/>
          <p:cNvSpPr>
            <a:spLocks noChangeShapeType="1"/>
          </p:cNvSpPr>
          <p:nvPr/>
        </p:nvSpPr>
        <p:spPr bwMode="auto">
          <a:xfrm rot="5400000" flipH="1" flipV="1">
            <a:off x="5410200" y="-2590800"/>
            <a:ext cx="0" cy="6248400"/>
          </a:xfrm>
          <a:prstGeom prst="line">
            <a:avLst/>
          </a:prstGeom>
          <a:noFill/>
          <a:ln w="25400">
            <a:solidFill>
              <a:schemeClr val="tx1"/>
            </a:solidFill>
            <a:round/>
            <a:headEnd/>
            <a:tailEnd type="none" w="lg" len="lg"/>
          </a:ln>
        </p:spPr>
        <p:txBody>
          <a:bodyPr/>
          <a:lstStyle/>
          <a:p>
            <a:endParaRPr lang="en-US"/>
          </a:p>
        </p:txBody>
      </p:sp>
      <p:sp>
        <p:nvSpPr>
          <p:cNvPr id="52288" name="Text Box 64"/>
          <p:cNvSpPr txBox="1">
            <a:spLocks noChangeArrowheads="1"/>
          </p:cNvSpPr>
          <p:nvPr/>
        </p:nvSpPr>
        <p:spPr bwMode="auto">
          <a:xfrm>
            <a:off x="4648200" y="3657600"/>
            <a:ext cx="349250" cy="733425"/>
          </a:xfrm>
          <a:prstGeom prst="rect">
            <a:avLst/>
          </a:prstGeom>
          <a:noFill/>
          <a:ln w="9525">
            <a:noFill/>
            <a:miter lim="800000"/>
            <a:headEnd/>
            <a:tailEnd/>
          </a:ln>
        </p:spPr>
        <p:txBody>
          <a:bodyPr wrap="none">
            <a:spAutoFit/>
          </a:bodyPr>
          <a:lstStyle/>
          <a:p>
            <a:r>
              <a:rPr lang="en-US"/>
              <a:t>C</a:t>
            </a:r>
          </a:p>
          <a:p>
            <a:endParaRPr lang="en-US" sz="600"/>
          </a:p>
          <a:p>
            <a:r>
              <a:rPr lang="en-US"/>
              <a:t>N</a:t>
            </a:r>
          </a:p>
        </p:txBody>
      </p:sp>
      <p:sp>
        <p:nvSpPr>
          <p:cNvPr id="52294" name="Line 70"/>
          <p:cNvSpPr>
            <a:spLocks noChangeShapeType="1"/>
          </p:cNvSpPr>
          <p:nvPr/>
        </p:nvSpPr>
        <p:spPr bwMode="auto">
          <a:xfrm>
            <a:off x="6019800" y="6019800"/>
            <a:ext cx="0" cy="533400"/>
          </a:xfrm>
          <a:prstGeom prst="line">
            <a:avLst/>
          </a:prstGeom>
          <a:noFill/>
          <a:ln w="25400">
            <a:solidFill>
              <a:srgbClr val="008000"/>
            </a:solidFill>
            <a:round/>
            <a:headEnd/>
            <a:tailEnd type="none" w="lg" len="lg"/>
          </a:ln>
        </p:spPr>
        <p:txBody>
          <a:bodyPr/>
          <a:lstStyle/>
          <a:p>
            <a:endParaRPr lang="en-US"/>
          </a:p>
        </p:txBody>
      </p:sp>
      <p:sp>
        <p:nvSpPr>
          <p:cNvPr id="52295" name="Line 71"/>
          <p:cNvSpPr>
            <a:spLocks noChangeShapeType="1"/>
          </p:cNvSpPr>
          <p:nvPr/>
        </p:nvSpPr>
        <p:spPr bwMode="auto">
          <a:xfrm>
            <a:off x="2514600" y="5410200"/>
            <a:ext cx="0" cy="1143000"/>
          </a:xfrm>
          <a:prstGeom prst="line">
            <a:avLst/>
          </a:prstGeom>
          <a:noFill/>
          <a:ln w="25400">
            <a:solidFill>
              <a:srgbClr val="008000"/>
            </a:solidFill>
            <a:round/>
            <a:headEnd type="triangle" w="lg" len="lg"/>
            <a:tailEnd type="none" w="lg" len="lg"/>
          </a:ln>
        </p:spPr>
        <p:txBody>
          <a:bodyPr/>
          <a:lstStyle/>
          <a:p>
            <a:endParaRPr lang="en-US"/>
          </a:p>
        </p:txBody>
      </p:sp>
      <p:grpSp>
        <p:nvGrpSpPr>
          <p:cNvPr id="2" name="Group 20"/>
          <p:cNvGrpSpPr>
            <a:grpSpLocks/>
          </p:cNvGrpSpPr>
          <p:nvPr/>
        </p:nvGrpSpPr>
        <p:grpSpPr bwMode="auto">
          <a:xfrm>
            <a:off x="0" y="4968875"/>
            <a:ext cx="9144000" cy="1812925"/>
            <a:chOff x="0" y="3063"/>
            <a:chExt cx="5760" cy="1142"/>
          </a:xfrm>
        </p:grpSpPr>
        <p:grpSp>
          <p:nvGrpSpPr>
            <p:cNvPr id="8259" name="Group 16"/>
            <p:cNvGrpSpPr>
              <a:grpSpLocks/>
            </p:cNvGrpSpPr>
            <p:nvPr/>
          </p:nvGrpSpPr>
          <p:grpSpPr bwMode="auto">
            <a:xfrm>
              <a:off x="0" y="3063"/>
              <a:ext cx="4800" cy="1142"/>
              <a:chOff x="0" y="3082"/>
              <a:chExt cx="4800" cy="1142"/>
            </a:xfrm>
          </p:grpSpPr>
          <p:pic>
            <p:nvPicPr>
              <p:cNvPr id="8261" name="Picture 3"/>
              <p:cNvPicPr>
                <a:picLocks noChangeAspect="1" noChangeArrowheads="1"/>
              </p:cNvPicPr>
              <p:nvPr/>
            </p:nvPicPr>
            <p:blipFill>
              <a:blip r:embed="rId3" cstate="print"/>
              <a:srcRect/>
              <a:stretch>
                <a:fillRect/>
              </a:stretch>
            </p:blipFill>
            <p:spPr bwMode="auto">
              <a:xfrm>
                <a:off x="0" y="3082"/>
                <a:ext cx="4800" cy="1142"/>
              </a:xfrm>
              <a:prstGeom prst="rect">
                <a:avLst/>
              </a:prstGeom>
              <a:solidFill>
                <a:srgbClr val="FFFF99"/>
              </a:solidFill>
              <a:ln w="9525">
                <a:noFill/>
                <a:miter lim="800000"/>
                <a:headEnd/>
                <a:tailEnd/>
              </a:ln>
            </p:spPr>
          </p:pic>
          <p:sp>
            <p:nvSpPr>
              <p:cNvPr id="8262" name="Text Box 18"/>
              <p:cNvSpPr txBox="1">
                <a:spLocks noChangeArrowheads="1"/>
              </p:cNvSpPr>
              <p:nvPr/>
            </p:nvSpPr>
            <p:spPr bwMode="auto">
              <a:xfrm>
                <a:off x="1824" y="3168"/>
                <a:ext cx="1876" cy="231"/>
              </a:xfrm>
              <a:prstGeom prst="rect">
                <a:avLst/>
              </a:prstGeom>
              <a:solidFill>
                <a:srgbClr val="FFFFFF"/>
              </a:solidFill>
              <a:ln w="9525">
                <a:noFill/>
                <a:miter lim="800000"/>
                <a:headEnd/>
                <a:tailEnd/>
              </a:ln>
            </p:spPr>
            <p:txBody>
              <a:bodyPr wrap="none">
                <a:spAutoFit/>
              </a:bodyPr>
              <a:lstStyle/>
              <a:p>
                <a:r>
                  <a:rPr lang="en-US"/>
                  <a:t>Carbon and energy transfer</a:t>
                </a:r>
              </a:p>
            </p:txBody>
          </p:sp>
        </p:grpSp>
        <p:sp>
          <p:nvSpPr>
            <p:cNvPr id="8260" name="Rectangle 108"/>
            <p:cNvSpPr>
              <a:spLocks noChangeArrowheads="1"/>
            </p:cNvSpPr>
            <p:nvPr/>
          </p:nvSpPr>
          <p:spPr bwMode="auto">
            <a:xfrm>
              <a:off x="3867" y="3072"/>
              <a:ext cx="1893" cy="989"/>
            </a:xfrm>
            <a:prstGeom prst="rect">
              <a:avLst/>
            </a:prstGeom>
            <a:solidFill>
              <a:srgbClr val="FFFF99"/>
            </a:solidFill>
            <a:ln w="12700">
              <a:solidFill>
                <a:schemeClr val="tx1"/>
              </a:solidFill>
              <a:miter lim="800000"/>
              <a:headEnd/>
              <a:tailEnd/>
            </a:ln>
          </p:spPr>
          <p:txBody>
            <a:bodyPr anchor="ctr">
              <a:spAutoFit/>
            </a:bodyPr>
            <a:lstStyle/>
            <a:p>
              <a:pPr>
                <a:buFontTx/>
                <a:buChar char="•"/>
              </a:pPr>
              <a:r>
                <a:rPr lang="en-US" sz="1600"/>
                <a:t>Carbon is respired by all organisms in the food web</a:t>
              </a:r>
            </a:p>
            <a:p>
              <a:pPr>
                <a:buFontTx/>
                <a:buChar char="•"/>
              </a:pPr>
              <a:endParaRPr lang="en-US" sz="1600"/>
            </a:p>
            <a:p>
              <a:pPr>
                <a:buFontTx/>
                <a:buChar char="•"/>
              </a:pPr>
              <a:r>
                <a:rPr lang="en-US" sz="1600"/>
                <a:t>The amounts of Carbon and Energy available limit the size and activity of the web</a:t>
              </a:r>
            </a:p>
          </p:txBody>
        </p:sp>
      </p:grpSp>
      <p:sp>
        <p:nvSpPr>
          <p:cNvPr id="72" name="TextBox 71">
            <a:hlinkClick r:id="" action="ppaction://noaction" highlightClick="1"/>
          </p:cNvPr>
          <p:cNvSpPr txBox="1">
            <a:spLocks noChangeArrowheads="1"/>
          </p:cNvSpPr>
          <p:nvPr/>
        </p:nvSpPr>
        <p:spPr bwMode="auto">
          <a:xfrm>
            <a:off x="0" y="57090"/>
            <a:ext cx="8001000" cy="400110"/>
          </a:xfrm>
          <a:prstGeom prst="rect">
            <a:avLst/>
          </a:prstGeom>
          <a:solidFill>
            <a:srgbClr val="FFFF00">
              <a:alpha val="92155"/>
            </a:srgbClr>
          </a:solidFill>
          <a:ln w="9525">
            <a:solidFill>
              <a:schemeClr val="tx1"/>
            </a:solidFill>
            <a:miter lim="800000"/>
            <a:headEnd/>
            <a:tailEnd/>
          </a:ln>
        </p:spPr>
        <p:txBody>
          <a:bodyPr wrap="square">
            <a:spAutoFit/>
          </a:bodyPr>
          <a:lstStyle/>
          <a:p>
            <a:pPr algn="ctr"/>
            <a:r>
              <a:rPr lang="en-US" sz="2000" dirty="0" smtClean="0"/>
              <a:t>Economies of Ecosystems: Carbon and Energy are the Currencies</a:t>
            </a:r>
            <a:endParaRPr lang="en-US" sz="2000" dirty="0"/>
          </a:p>
        </p:txBody>
      </p:sp>
      <p:sp>
        <p:nvSpPr>
          <p:cNvPr id="73" name="TextBox 72"/>
          <p:cNvSpPr txBox="1"/>
          <p:nvPr/>
        </p:nvSpPr>
        <p:spPr>
          <a:xfrm rot="19478172">
            <a:off x="1024120" y="2602388"/>
            <a:ext cx="3122971" cy="584775"/>
          </a:xfrm>
          <a:prstGeom prst="rect">
            <a:avLst/>
          </a:prstGeom>
          <a:solidFill>
            <a:srgbClr val="FFFF00"/>
          </a:solidFill>
          <a:ln w="25400">
            <a:solidFill>
              <a:srgbClr val="0070C0"/>
            </a:solidFill>
          </a:ln>
        </p:spPr>
        <p:txBody>
          <a:bodyPr wrap="none" rtlCol="0">
            <a:spAutoFit/>
          </a:bodyPr>
          <a:lstStyle/>
          <a:p>
            <a:r>
              <a:rPr lang="en-US" sz="3200" dirty="0" smtClean="0"/>
              <a:t>   Stewardship   </a:t>
            </a:r>
            <a:endParaRPr lang="en-US" sz="3200" dirty="0"/>
          </a:p>
        </p:txBody>
      </p:sp>
    </p:spTree>
    <p:extLst>
      <p:ext uri="{BB962C8B-B14F-4D97-AF65-F5344CB8AC3E}">
        <p14:creationId xmlns:p14="http://schemas.microsoft.com/office/powerpoint/2010/main" val="2471223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Picture 2"/>
          <p:cNvPicPr>
            <a:picLocks noChangeAspect="1" noChangeArrowheads="1"/>
          </p:cNvPicPr>
          <p:nvPr/>
        </p:nvPicPr>
        <p:blipFill>
          <a:blip r:embed="rId2" cstate="print"/>
          <a:srcRect/>
          <a:stretch>
            <a:fillRect/>
          </a:stretch>
        </p:blipFill>
        <p:spPr bwMode="auto">
          <a:xfrm>
            <a:off x="1066800" y="4763"/>
            <a:ext cx="7162800" cy="6842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Group.jpg"/>
          <p:cNvPicPr>
            <a:picLocks noChangeAspect="1"/>
          </p:cNvPicPr>
          <p:nvPr/>
        </p:nvPicPr>
        <p:blipFill>
          <a:blip r:embed="rId3" cstate="print">
            <a:lum bright="14000"/>
          </a:blip>
          <a:srcRect/>
          <a:stretch>
            <a:fillRect/>
          </a:stretch>
        </p:blipFill>
        <p:spPr bwMode="auto">
          <a:xfrm>
            <a:off x="0" y="0"/>
            <a:ext cx="9144000" cy="6858000"/>
          </a:xfrm>
          <a:prstGeom prst="rect">
            <a:avLst/>
          </a:prstGeom>
          <a:noFill/>
          <a:ln w="9525">
            <a:noFill/>
            <a:miter lim="800000"/>
            <a:headEnd/>
            <a:tailEnd/>
          </a:ln>
        </p:spPr>
      </p:pic>
      <p:sp>
        <p:nvSpPr>
          <p:cNvPr id="5" name="Rectangle 2"/>
          <p:cNvSpPr>
            <a:spLocks noChangeArrowheads="1"/>
          </p:cNvSpPr>
          <p:nvPr/>
        </p:nvSpPr>
        <p:spPr bwMode="auto">
          <a:xfrm>
            <a:off x="0" y="1505411"/>
            <a:ext cx="9144000" cy="4285789"/>
          </a:xfrm>
          <a:prstGeom prst="rect">
            <a:avLst/>
          </a:prstGeom>
          <a:solidFill>
            <a:srgbClr val="FFCC66"/>
          </a:solidFill>
          <a:ln>
            <a:noFill/>
          </a:ln>
          <a:effectLst/>
        </p:spPr>
        <p:txBody>
          <a:bodyPr anchor="ctr">
            <a:spAutoFit/>
          </a:bodyPr>
          <a:lstStyle/>
          <a:p>
            <a:pPr>
              <a:lnSpc>
                <a:spcPts val="1920"/>
              </a:lnSpc>
              <a:spcBef>
                <a:spcPts val="600"/>
              </a:spcBef>
            </a:pPr>
            <a:r>
              <a:rPr lang="en-US" sz="1600" dirty="0"/>
              <a:t>Bongers, T</a:t>
            </a:r>
            <a:r>
              <a:rPr lang="en-US" sz="1600" dirty="0" smtClean="0"/>
              <a:t>. </a:t>
            </a:r>
            <a:r>
              <a:rPr lang="en-US" sz="1600" dirty="0"/>
              <a:t>1990. The maturity index, an ecological measure of environmental disturbance based 	on nematode species composition. </a:t>
            </a:r>
            <a:r>
              <a:rPr lang="en-US" sz="1600" dirty="0" err="1"/>
              <a:t>Oecologia</a:t>
            </a:r>
            <a:r>
              <a:rPr lang="en-US" sz="1600" dirty="0"/>
              <a:t> </a:t>
            </a:r>
            <a:r>
              <a:rPr lang="en-US" sz="1600" dirty="0" smtClean="0"/>
              <a:t>83:14-19</a:t>
            </a:r>
            <a:r>
              <a:rPr lang="en-US" sz="1600" dirty="0"/>
              <a:t>.</a:t>
            </a:r>
          </a:p>
          <a:p>
            <a:pPr>
              <a:lnSpc>
                <a:spcPts val="1920"/>
              </a:lnSpc>
              <a:spcBef>
                <a:spcPts val="600"/>
              </a:spcBef>
            </a:pPr>
            <a:r>
              <a:rPr lang="en-US" sz="1600" dirty="0"/>
              <a:t>Bongers, T., M. Bongers. 1998. Functional diversity of nematodes. Appl. Soil Ecol. 10:239-251.</a:t>
            </a:r>
          </a:p>
          <a:p>
            <a:pPr>
              <a:lnSpc>
                <a:spcPts val="1920"/>
              </a:lnSpc>
              <a:spcBef>
                <a:spcPts val="600"/>
              </a:spcBef>
            </a:pPr>
            <a:r>
              <a:rPr lang="en-US" sz="1600" dirty="0"/>
              <a:t>Bongers, T., H. Ferris. 1999. Nematode community structure as a </a:t>
            </a:r>
            <a:r>
              <a:rPr lang="en-US" sz="1600" dirty="0" err="1"/>
              <a:t>bioindicator</a:t>
            </a:r>
            <a:r>
              <a:rPr lang="en-US" sz="1600" dirty="0"/>
              <a:t> in environmental 	monitoring. Trends Ecol. </a:t>
            </a:r>
            <a:r>
              <a:rPr lang="en-US" sz="1600" dirty="0" err="1"/>
              <a:t>Evol</a:t>
            </a:r>
            <a:r>
              <a:rPr lang="en-US" sz="1600" dirty="0"/>
              <a:t>. 14:224-228. </a:t>
            </a:r>
            <a:endParaRPr lang="en-US" sz="1600" dirty="0" smtClean="0"/>
          </a:p>
          <a:p>
            <a:pPr>
              <a:lnSpc>
                <a:spcPts val="1920"/>
              </a:lnSpc>
              <a:spcBef>
                <a:spcPts val="600"/>
              </a:spcBef>
            </a:pPr>
            <a:r>
              <a:rPr lang="en-US" sz="1600" dirty="0" smtClean="0"/>
              <a:t>Ferris</a:t>
            </a:r>
            <a:r>
              <a:rPr lang="en-US" sz="1600" dirty="0"/>
              <a:t>, H., T. Bongers, </a:t>
            </a:r>
            <a:r>
              <a:rPr lang="en-US" sz="1600" dirty="0" smtClean="0"/>
              <a:t>R.G.M</a:t>
            </a:r>
            <a:r>
              <a:rPr lang="en-US" sz="1600" dirty="0"/>
              <a:t>. de Goede. 2001.  A framework for soil food web diagnostics: 	extension of the nematode faunal analysis concept.  Appl. Soil Ecol. 18:13-29. </a:t>
            </a:r>
          </a:p>
          <a:p>
            <a:pPr>
              <a:lnSpc>
                <a:spcPts val="1920"/>
              </a:lnSpc>
              <a:spcBef>
                <a:spcPts val="600"/>
              </a:spcBef>
            </a:pPr>
            <a:r>
              <a:rPr lang="en-US" sz="1600" dirty="0" smtClean="0"/>
              <a:t>Ruess</a:t>
            </a:r>
            <a:r>
              <a:rPr lang="en-US" sz="1600" dirty="0"/>
              <a:t>, L., H. Ferris. 2004. Decomposition pathways and successional changes. In R.C. Cook 	and D.J. Hunt (</a:t>
            </a:r>
            <a:r>
              <a:rPr lang="en-US" sz="1600" dirty="0" err="1"/>
              <a:t>eds</a:t>
            </a:r>
            <a:r>
              <a:rPr lang="en-US" sz="1600" dirty="0"/>
              <a:t>) Proceedings of the Fourth International Congress of Nematology. 	</a:t>
            </a:r>
            <a:r>
              <a:rPr lang="en-US" sz="1600" dirty="0" err="1"/>
              <a:t>Nem</a:t>
            </a:r>
            <a:r>
              <a:rPr lang="en-US" sz="1600" dirty="0"/>
              <a:t>. </a:t>
            </a:r>
            <a:r>
              <a:rPr lang="en-US" sz="1600" dirty="0" err="1"/>
              <a:t>Monogr</a:t>
            </a:r>
            <a:r>
              <a:rPr lang="en-US" sz="1600" dirty="0"/>
              <a:t>. </a:t>
            </a:r>
            <a:r>
              <a:rPr lang="en-US" sz="1600" dirty="0" err="1"/>
              <a:t>Persp</a:t>
            </a:r>
            <a:r>
              <a:rPr lang="en-US" sz="1600" dirty="0"/>
              <a:t>. 2. Brill, Netherlands. 866p. </a:t>
            </a:r>
          </a:p>
          <a:p>
            <a:pPr lvl="0" indent="-457200">
              <a:lnSpc>
                <a:spcPts val="1920"/>
              </a:lnSpc>
              <a:spcBef>
                <a:spcPts val="600"/>
              </a:spcBef>
            </a:pPr>
            <a:r>
              <a:rPr lang="en-US" sz="1600" dirty="0">
                <a:solidFill>
                  <a:srgbClr val="000000"/>
                </a:solidFill>
              </a:rPr>
              <a:t>Ferris, H., T. Bongers. 2006. Nematode indicators of organic enrichment. </a:t>
            </a:r>
            <a:r>
              <a:rPr lang="en-US" sz="1600" dirty="0" smtClean="0">
                <a:solidFill>
                  <a:srgbClr val="000000"/>
                </a:solidFill>
              </a:rPr>
              <a:t>J. Nematology 38:3-12</a:t>
            </a:r>
            <a:r>
              <a:rPr lang="en-US" sz="1600" dirty="0">
                <a:solidFill>
                  <a:srgbClr val="000000"/>
                </a:solidFill>
              </a:rPr>
              <a:t>.</a:t>
            </a:r>
          </a:p>
          <a:p>
            <a:pPr indent="-457200">
              <a:lnSpc>
                <a:spcPts val="1920"/>
              </a:lnSpc>
              <a:spcBef>
                <a:spcPts val="600"/>
              </a:spcBef>
            </a:pPr>
            <a:r>
              <a:rPr lang="en-US" sz="1600" dirty="0" smtClean="0"/>
              <a:t>Sánchez-Moreno</a:t>
            </a:r>
            <a:r>
              <a:rPr lang="en-US" sz="1600" dirty="0"/>
              <a:t>, S</a:t>
            </a:r>
            <a:r>
              <a:rPr lang="en-US" sz="1600" dirty="0" smtClean="0"/>
              <a:t>., H</a:t>
            </a:r>
            <a:r>
              <a:rPr lang="en-US" sz="1600" dirty="0"/>
              <a:t>. Ferris. 2007. Suppressive service of the soil food web: Effects of </a:t>
            </a:r>
            <a:r>
              <a:rPr lang="en-US" sz="1600" dirty="0" smtClean="0"/>
              <a:t>	environmental </a:t>
            </a:r>
            <a:r>
              <a:rPr lang="en-US" sz="1600" dirty="0"/>
              <a:t>management. </a:t>
            </a:r>
            <a:r>
              <a:rPr lang="en-US" sz="1600" dirty="0" smtClean="0"/>
              <a:t>Agric. </a:t>
            </a:r>
            <a:r>
              <a:rPr lang="en-US" sz="1600" dirty="0" err="1" smtClean="0"/>
              <a:t>Ecosyst</a:t>
            </a:r>
            <a:r>
              <a:rPr lang="en-US" sz="1600" dirty="0" smtClean="0"/>
              <a:t>. </a:t>
            </a:r>
            <a:r>
              <a:rPr lang="en-US" sz="1600" dirty="0"/>
              <a:t>and </a:t>
            </a:r>
            <a:r>
              <a:rPr lang="en-US" sz="1600" dirty="0" smtClean="0"/>
              <a:t>Environ. </a:t>
            </a:r>
            <a:r>
              <a:rPr lang="en-US" sz="1600" dirty="0"/>
              <a:t>119:75-87</a:t>
            </a:r>
            <a:r>
              <a:rPr lang="en-US" sz="1600" dirty="0" smtClean="0"/>
              <a:t>.</a:t>
            </a:r>
          </a:p>
          <a:p>
            <a:pPr indent="-457200">
              <a:lnSpc>
                <a:spcPts val="1920"/>
              </a:lnSpc>
              <a:spcBef>
                <a:spcPts val="600"/>
              </a:spcBef>
            </a:pPr>
            <a:r>
              <a:rPr lang="en-US" sz="1600" dirty="0" smtClean="0"/>
              <a:t>Ferris H. 2010. Form and function: metabolic footprints of nematodes in the soil food web. 	European J. Soil Biology 46:97-104.</a:t>
            </a:r>
          </a:p>
        </p:txBody>
      </p:sp>
      <p:sp>
        <p:nvSpPr>
          <p:cNvPr id="6" name="Text Box 3"/>
          <p:cNvSpPr txBox="1">
            <a:spLocks noChangeArrowheads="1"/>
          </p:cNvSpPr>
          <p:nvPr/>
        </p:nvSpPr>
        <p:spPr bwMode="auto">
          <a:xfrm>
            <a:off x="457200" y="6096000"/>
            <a:ext cx="8305800" cy="406400"/>
          </a:xfrm>
          <a:prstGeom prst="rect">
            <a:avLst/>
          </a:prstGeom>
          <a:solidFill>
            <a:srgbClr val="FFCC66"/>
          </a:solidFill>
          <a:ln w="9525">
            <a:solidFill>
              <a:schemeClr val="tx1"/>
            </a:solidFill>
            <a:miter lim="800000"/>
            <a:headEnd/>
            <a:tailEnd/>
          </a:ln>
          <a:effectLst/>
        </p:spPr>
        <p:txBody>
          <a:bodyPr>
            <a:spAutoFit/>
          </a:bodyPr>
          <a:lstStyle/>
          <a:p>
            <a:r>
              <a:rPr lang="en-US" sz="2000"/>
              <a:t>More information:      http://plpnemweb.ucdavis.edu/nemaplex</a:t>
            </a:r>
          </a:p>
        </p:txBody>
      </p:sp>
      <p:sp>
        <p:nvSpPr>
          <p:cNvPr id="7" name="Rectangle 4"/>
          <p:cNvSpPr>
            <a:spLocks noChangeArrowheads="1"/>
          </p:cNvSpPr>
          <p:nvPr/>
        </p:nvSpPr>
        <p:spPr bwMode="auto">
          <a:xfrm>
            <a:off x="152400" y="362744"/>
            <a:ext cx="8610600" cy="856456"/>
          </a:xfrm>
          <a:prstGeom prst="rect">
            <a:avLst/>
          </a:prstGeom>
          <a:solidFill>
            <a:srgbClr val="FFCC66"/>
          </a:solidFill>
          <a:ln>
            <a:noFill/>
          </a:ln>
          <a:effectLst/>
        </p:spPr>
        <p:txBody>
          <a:bodyPr lIns="90488" tIns="44450" rIns="90488" bIns="44450" anchor="ctr"/>
          <a:lstStyle/>
          <a:p>
            <a:pPr algn="ctr"/>
            <a:r>
              <a:rPr lang="en-US" sz="2800" dirty="0">
                <a:solidFill>
                  <a:schemeClr val="tx2"/>
                </a:solidFill>
              </a:rPr>
              <a:t>Some </a:t>
            </a:r>
            <a:r>
              <a:rPr lang="en-US" sz="2800" dirty="0" smtClean="0">
                <a:solidFill>
                  <a:schemeClr val="tx2"/>
                </a:solidFill>
              </a:rPr>
              <a:t>References to the progression of these ideas</a:t>
            </a:r>
            <a:endParaRPr lang="en-US" sz="2800" dirty="0">
              <a:solidFill>
                <a:schemeClr val="tx2"/>
              </a:solidFill>
              <a:latin typeface="Times New Roman" pitchFamily="18" charset="0"/>
            </a:endParaRPr>
          </a:p>
        </p:txBody>
      </p:sp>
    </p:spTree>
    <p:extLst>
      <p:ext uri="{BB962C8B-B14F-4D97-AF65-F5344CB8AC3E}">
        <p14:creationId xmlns:p14="http://schemas.microsoft.com/office/powerpoint/2010/main" val="1882548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685800" y="304800"/>
            <a:ext cx="7772400" cy="1143000"/>
          </a:xfrm>
        </p:spPr>
        <p:txBody>
          <a:bodyPr/>
          <a:lstStyle/>
          <a:p>
            <a:r>
              <a:rPr lang="en-US" sz="2400">
                <a:latin typeface="Arial" pitchFamily="34" charset="0"/>
              </a:rPr>
              <a:t>Ecosystem Function - Level of Resolution:</a:t>
            </a:r>
            <a:br>
              <a:rPr lang="en-US" sz="2400">
                <a:latin typeface="Arial" pitchFamily="34" charset="0"/>
              </a:rPr>
            </a:br>
            <a:r>
              <a:rPr lang="en-US" sz="2400">
                <a:latin typeface="Arial" pitchFamily="34" charset="0"/>
              </a:rPr>
              <a:t>Individual Taxa or Functional Guilds?</a:t>
            </a:r>
          </a:p>
        </p:txBody>
      </p:sp>
      <p:sp>
        <p:nvSpPr>
          <p:cNvPr id="474115" name="Rectangle 3"/>
          <p:cNvSpPr>
            <a:spLocks noGrp="1" noChangeArrowheads="1"/>
          </p:cNvSpPr>
          <p:nvPr>
            <p:ph type="body" idx="1"/>
          </p:nvPr>
        </p:nvSpPr>
        <p:spPr>
          <a:xfrm>
            <a:off x="609600" y="1752600"/>
            <a:ext cx="7772400" cy="4114800"/>
          </a:xfrm>
        </p:spPr>
        <p:txBody>
          <a:bodyPr/>
          <a:lstStyle/>
          <a:p>
            <a:r>
              <a:rPr lang="en-US" sz="2000">
                <a:latin typeface="Arial" pitchFamily="34" charset="0"/>
              </a:rPr>
              <a:t>Organisms of similar ecological amplitude and sensitivities which perform the same function</a:t>
            </a:r>
          </a:p>
        </p:txBody>
      </p:sp>
      <p:grpSp>
        <p:nvGrpSpPr>
          <p:cNvPr id="474143" name="Group 31"/>
          <p:cNvGrpSpPr>
            <a:grpSpLocks/>
          </p:cNvGrpSpPr>
          <p:nvPr/>
        </p:nvGrpSpPr>
        <p:grpSpPr bwMode="auto">
          <a:xfrm>
            <a:off x="4876800" y="2743200"/>
            <a:ext cx="3397250" cy="2822575"/>
            <a:chOff x="3168" y="2016"/>
            <a:chExt cx="2140" cy="1778"/>
          </a:xfrm>
        </p:grpSpPr>
        <p:grpSp>
          <p:nvGrpSpPr>
            <p:cNvPr id="474132" name="Group 20"/>
            <p:cNvGrpSpPr>
              <a:grpSpLocks/>
            </p:cNvGrpSpPr>
            <p:nvPr/>
          </p:nvGrpSpPr>
          <p:grpSpPr bwMode="auto">
            <a:xfrm>
              <a:off x="3168" y="2016"/>
              <a:ext cx="1632" cy="1778"/>
              <a:chOff x="864" y="1968"/>
              <a:chExt cx="1853" cy="1970"/>
            </a:xfrm>
          </p:grpSpPr>
          <p:pic>
            <p:nvPicPr>
              <p:cNvPr id="474122" name="Picture 10" descr="mononch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866" y="1782"/>
                <a:ext cx="588" cy="960"/>
              </a:xfrm>
              <a:prstGeom prst="rect">
                <a:avLst/>
              </a:prstGeom>
              <a:noFill/>
              <a:extLst>
                <a:ext uri="{909E8E84-426E-40DD-AFC4-6F175D3DCCD1}">
                  <a14:hiddenFill xmlns:a14="http://schemas.microsoft.com/office/drawing/2010/main">
                    <a:solidFill>
                      <a:srgbClr val="FFFFFF"/>
                    </a:solidFill>
                  </a14:hiddenFill>
                </a:ext>
              </a:extLst>
            </p:spPr>
          </p:pic>
          <p:grpSp>
            <p:nvGrpSpPr>
              <p:cNvPr id="474131" name="Group 19"/>
              <p:cNvGrpSpPr>
                <a:grpSpLocks/>
              </p:cNvGrpSpPr>
              <p:nvPr/>
            </p:nvGrpSpPr>
            <p:grpSpPr bwMode="auto">
              <a:xfrm>
                <a:off x="864" y="2195"/>
                <a:ext cx="1853" cy="1743"/>
                <a:chOff x="864" y="2195"/>
                <a:chExt cx="1853" cy="1743"/>
              </a:xfrm>
            </p:grpSpPr>
            <p:pic>
              <p:nvPicPr>
                <p:cNvPr id="474116" name="Picture 4"/>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a:stretch>
                  <a:fillRect/>
                </a:stretch>
              </p:blipFill>
              <p:spPr bwMode="auto">
                <a:xfrm>
                  <a:off x="1200" y="3264"/>
                  <a:ext cx="727" cy="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4125" name="Picture 13" descr="53Predator.jpg (47813 byt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8" y="2513"/>
                  <a:ext cx="1263" cy="842"/>
                </a:xfrm>
                <a:prstGeom prst="rect">
                  <a:avLst/>
                </a:prstGeom>
                <a:noFill/>
                <a:extLst>
                  <a:ext uri="{909E8E84-426E-40DD-AFC4-6F175D3DCCD1}">
                    <a14:hiddenFill xmlns:a14="http://schemas.microsoft.com/office/drawing/2010/main">
                      <a:solidFill>
                        <a:srgbClr val="FFFFFF"/>
                      </a:solidFill>
                    </a14:hiddenFill>
                  </a:ext>
                </a:extLst>
              </p:spPr>
            </p:pic>
            <p:pic>
              <p:nvPicPr>
                <p:cNvPr id="474126" name="Picture 14" descr="priopunc1">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 y="3329"/>
                  <a:ext cx="810" cy="606"/>
                </a:xfrm>
                <a:prstGeom prst="rect">
                  <a:avLst/>
                </a:prstGeom>
                <a:noFill/>
                <a:extLst>
                  <a:ext uri="{909E8E84-426E-40DD-AFC4-6F175D3DCCD1}">
                    <a14:hiddenFill xmlns:a14="http://schemas.microsoft.com/office/drawing/2010/main">
                      <a:solidFill>
                        <a:srgbClr val="FFFFFF"/>
                      </a:solidFill>
                    </a14:hiddenFill>
                  </a:ext>
                </a:extLst>
              </p:spPr>
            </p:pic>
            <p:pic>
              <p:nvPicPr>
                <p:cNvPr id="474127" name="Picture 15" descr="Doryid12">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 y="2195"/>
                  <a:ext cx="810" cy="606"/>
                </a:xfrm>
                <a:prstGeom prst="rect">
                  <a:avLst/>
                </a:prstGeom>
                <a:noFill/>
                <a:extLst>
                  <a:ext uri="{909E8E84-426E-40DD-AFC4-6F175D3DCCD1}">
                    <a14:hiddenFill xmlns:a14="http://schemas.microsoft.com/office/drawing/2010/main">
                      <a:solidFill>
                        <a:srgbClr val="FFFFFF"/>
                      </a:solidFill>
                    </a14:hiddenFill>
                  </a:ext>
                </a:extLst>
              </p:spPr>
            </p:pic>
            <p:pic>
              <p:nvPicPr>
                <p:cNvPr id="474129" name="Picture 17" descr="lipb-Dory%40">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5" y="2830"/>
                  <a:ext cx="702" cy="46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74133" name="Group 21"/>
            <p:cNvGrpSpPr>
              <a:grpSpLocks/>
            </p:cNvGrpSpPr>
            <p:nvPr/>
          </p:nvGrpSpPr>
          <p:grpSpPr bwMode="auto">
            <a:xfrm>
              <a:off x="3696" y="2304"/>
              <a:ext cx="1612" cy="1344"/>
              <a:chOff x="4032" y="912"/>
              <a:chExt cx="1324" cy="1059"/>
            </a:xfrm>
          </p:grpSpPr>
          <p:pic>
            <p:nvPicPr>
              <p:cNvPr id="474120" name="Picture 8" descr="79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 y="912"/>
                <a:ext cx="781" cy="743"/>
              </a:xfrm>
              <a:prstGeom prst="rect">
                <a:avLst/>
              </a:prstGeom>
              <a:noFill/>
              <a:extLst>
                <a:ext uri="{909E8E84-426E-40DD-AFC4-6F175D3DCCD1}">
                  <a14:hiddenFill xmlns:a14="http://schemas.microsoft.com/office/drawing/2010/main">
                    <a:solidFill>
                      <a:srgbClr val="FFFFFF"/>
                    </a:solidFill>
                  </a14:hiddenFill>
                </a:ext>
              </a:extLst>
            </p:spPr>
          </p:pic>
          <p:pic>
            <p:nvPicPr>
              <p:cNvPr id="474121" name="Picture 9" descr="79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11" y="912"/>
                <a:ext cx="445" cy="596"/>
              </a:xfrm>
              <a:prstGeom prst="rect">
                <a:avLst/>
              </a:prstGeom>
              <a:noFill/>
              <a:extLst>
                <a:ext uri="{909E8E84-426E-40DD-AFC4-6F175D3DCCD1}">
                  <a14:hiddenFill xmlns:a14="http://schemas.microsoft.com/office/drawing/2010/main">
                    <a:solidFill>
                      <a:srgbClr val="FFFFFF"/>
                    </a:solidFill>
                  </a14:hiddenFill>
                </a:ext>
              </a:extLst>
            </p:spPr>
          </p:pic>
          <p:pic>
            <p:nvPicPr>
              <p:cNvPr id="474123" name="Picture 11" descr="Tardigrad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94" y="1518"/>
                <a:ext cx="647" cy="45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74134" name="Group 22"/>
          <p:cNvGrpSpPr>
            <a:grpSpLocks/>
          </p:cNvGrpSpPr>
          <p:nvPr/>
        </p:nvGrpSpPr>
        <p:grpSpPr bwMode="auto">
          <a:xfrm>
            <a:off x="990600" y="2819400"/>
            <a:ext cx="2590800" cy="2822575"/>
            <a:chOff x="864" y="1968"/>
            <a:chExt cx="1853" cy="1970"/>
          </a:xfrm>
        </p:grpSpPr>
        <p:pic>
          <p:nvPicPr>
            <p:cNvPr id="474135" name="Picture 23" descr="mononch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866" y="1782"/>
              <a:ext cx="588" cy="960"/>
            </a:xfrm>
            <a:prstGeom prst="rect">
              <a:avLst/>
            </a:prstGeom>
            <a:noFill/>
            <a:extLst>
              <a:ext uri="{909E8E84-426E-40DD-AFC4-6F175D3DCCD1}">
                <a14:hiddenFill xmlns:a14="http://schemas.microsoft.com/office/drawing/2010/main">
                  <a:solidFill>
                    <a:srgbClr val="FFFFFF"/>
                  </a:solidFill>
                </a14:hiddenFill>
              </a:ext>
            </a:extLst>
          </p:spPr>
        </p:pic>
        <p:grpSp>
          <p:nvGrpSpPr>
            <p:cNvPr id="474136" name="Group 24"/>
            <p:cNvGrpSpPr>
              <a:grpSpLocks/>
            </p:cNvGrpSpPr>
            <p:nvPr/>
          </p:nvGrpSpPr>
          <p:grpSpPr bwMode="auto">
            <a:xfrm>
              <a:off x="864" y="2195"/>
              <a:ext cx="1853" cy="1743"/>
              <a:chOff x="864" y="2195"/>
              <a:chExt cx="1853" cy="1743"/>
            </a:xfrm>
          </p:grpSpPr>
          <p:pic>
            <p:nvPicPr>
              <p:cNvPr id="474137" name="Picture 25"/>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a:stretch>
                <a:fillRect/>
              </a:stretch>
            </p:blipFill>
            <p:spPr bwMode="auto">
              <a:xfrm>
                <a:off x="1200" y="3264"/>
                <a:ext cx="727" cy="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4138" name="Picture 26" descr="53Predator.jpg (47813 byt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8" y="2513"/>
                <a:ext cx="1263" cy="842"/>
              </a:xfrm>
              <a:prstGeom prst="rect">
                <a:avLst/>
              </a:prstGeom>
              <a:noFill/>
              <a:extLst>
                <a:ext uri="{909E8E84-426E-40DD-AFC4-6F175D3DCCD1}">
                  <a14:hiddenFill xmlns:a14="http://schemas.microsoft.com/office/drawing/2010/main">
                    <a:solidFill>
                      <a:srgbClr val="FFFFFF"/>
                    </a:solidFill>
                  </a14:hiddenFill>
                </a:ext>
              </a:extLst>
            </p:spPr>
          </p:pic>
          <p:pic>
            <p:nvPicPr>
              <p:cNvPr id="474139" name="Picture 27" descr="priopunc1">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 y="3329"/>
                <a:ext cx="810" cy="606"/>
              </a:xfrm>
              <a:prstGeom prst="rect">
                <a:avLst/>
              </a:prstGeom>
              <a:noFill/>
              <a:extLst>
                <a:ext uri="{909E8E84-426E-40DD-AFC4-6F175D3DCCD1}">
                  <a14:hiddenFill xmlns:a14="http://schemas.microsoft.com/office/drawing/2010/main">
                    <a:solidFill>
                      <a:srgbClr val="FFFFFF"/>
                    </a:solidFill>
                  </a14:hiddenFill>
                </a:ext>
              </a:extLst>
            </p:spPr>
          </p:pic>
          <p:pic>
            <p:nvPicPr>
              <p:cNvPr id="474140" name="Picture 28" descr="Doryid12">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 y="2195"/>
                <a:ext cx="810" cy="606"/>
              </a:xfrm>
              <a:prstGeom prst="rect">
                <a:avLst/>
              </a:prstGeom>
              <a:noFill/>
              <a:extLst>
                <a:ext uri="{909E8E84-426E-40DD-AFC4-6F175D3DCCD1}">
                  <a14:hiddenFill xmlns:a14="http://schemas.microsoft.com/office/drawing/2010/main">
                    <a:solidFill>
                      <a:srgbClr val="FFFFFF"/>
                    </a:solidFill>
                  </a14:hiddenFill>
                </a:ext>
              </a:extLst>
            </p:spPr>
          </p:pic>
          <p:pic>
            <p:nvPicPr>
              <p:cNvPr id="474141" name="Picture 29" descr="lipb-Dory%40">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5" y="2830"/>
                <a:ext cx="702" cy="46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74144" name="Text Box 32"/>
          <p:cNvSpPr txBox="1">
            <a:spLocks noChangeArrowheads="1"/>
          </p:cNvSpPr>
          <p:nvPr/>
        </p:nvSpPr>
        <p:spPr bwMode="auto">
          <a:xfrm>
            <a:off x="2209800" y="57150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A</a:t>
            </a:r>
          </a:p>
        </p:txBody>
      </p:sp>
      <p:sp>
        <p:nvSpPr>
          <p:cNvPr id="474145" name="Text Box 33"/>
          <p:cNvSpPr txBox="1">
            <a:spLocks noChangeArrowheads="1"/>
          </p:cNvSpPr>
          <p:nvPr/>
        </p:nvSpPr>
        <p:spPr bwMode="auto">
          <a:xfrm>
            <a:off x="6629400" y="57150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B</a:t>
            </a:r>
          </a:p>
        </p:txBody>
      </p:sp>
      <p:sp>
        <p:nvSpPr>
          <p:cNvPr id="474146" name="Text Box 34"/>
          <p:cNvSpPr txBox="1">
            <a:spLocks noChangeArrowheads="1"/>
          </p:cNvSpPr>
          <p:nvPr/>
        </p:nvSpPr>
        <p:spPr bwMode="auto">
          <a:xfrm>
            <a:off x="2895600" y="6124575"/>
            <a:ext cx="316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Is A an indicator of B?</a:t>
            </a:r>
          </a:p>
        </p:txBody>
      </p:sp>
      <p:grpSp>
        <p:nvGrpSpPr>
          <p:cNvPr id="474148" name="Group 36"/>
          <p:cNvGrpSpPr>
            <a:grpSpLocks/>
          </p:cNvGrpSpPr>
          <p:nvPr/>
        </p:nvGrpSpPr>
        <p:grpSpPr bwMode="auto">
          <a:xfrm>
            <a:off x="2895600" y="1295400"/>
            <a:ext cx="4038600" cy="457200"/>
            <a:chOff x="1824" y="816"/>
            <a:chExt cx="2544" cy="288"/>
          </a:xfrm>
        </p:grpSpPr>
        <p:sp>
          <p:nvSpPr>
            <p:cNvPr id="474142" name="Line 30"/>
            <p:cNvSpPr>
              <a:spLocks noChangeShapeType="1"/>
            </p:cNvSpPr>
            <p:nvPr/>
          </p:nvSpPr>
          <p:spPr bwMode="auto">
            <a:xfrm flipH="1">
              <a:off x="1824" y="816"/>
              <a:ext cx="1632" cy="288"/>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47" name="Line 35"/>
            <p:cNvSpPr>
              <a:spLocks noChangeShapeType="1"/>
            </p:cNvSpPr>
            <p:nvPr/>
          </p:nvSpPr>
          <p:spPr bwMode="auto">
            <a:xfrm>
              <a:off x="2880" y="816"/>
              <a:ext cx="14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414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1" nodeType="afterEffect">
                                  <p:stCondLst>
                                    <p:cond delay="0"/>
                                  </p:stCondLst>
                                  <p:childTnLst>
                                    <p:set>
                                      <p:cBhvr>
                                        <p:cTn id="9" dur="1" fill="hold">
                                          <p:stCondLst>
                                            <p:cond delay="0"/>
                                          </p:stCondLst>
                                        </p:cTn>
                                        <p:tgtEl>
                                          <p:spTgt spid="474115">
                                            <p:txEl>
                                              <p:pRg st="0" end="0"/>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4741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41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741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414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4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5" grpId="1" build="p"/>
      <p:bldP spid="474144" grpId="0"/>
      <p:bldP spid="474145" grpId="0"/>
      <p:bldP spid="4741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3" name="Rectangle 3"/>
          <p:cNvSpPr>
            <a:spLocks noChangeArrowheads="1"/>
          </p:cNvSpPr>
          <p:nvPr/>
        </p:nvSpPr>
        <p:spPr bwMode="auto">
          <a:xfrm>
            <a:off x="0" y="274638"/>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dirty="0" smtClean="0">
                <a:solidFill>
                  <a:schemeClr val="tx2"/>
                </a:solidFill>
              </a:rPr>
              <a:t>An Ecosystem Service:</a:t>
            </a:r>
          </a:p>
          <a:p>
            <a:pPr algn="ctr"/>
            <a:r>
              <a:rPr lang="en-US" sz="2800" dirty="0" smtClean="0">
                <a:solidFill>
                  <a:schemeClr val="tx2"/>
                </a:solidFill>
              </a:rPr>
              <a:t>Predation on Pest Species</a:t>
            </a:r>
            <a:endParaRPr lang="en-US" sz="2800" dirty="0">
              <a:solidFill>
                <a:schemeClr val="tx2"/>
              </a:solidFill>
            </a:endParaRPr>
          </a:p>
        </p:txBody>
      </p:sp>
      <p:pic>
        <p:nvPicPr>
          <p:cNvPr id="440324" name="Picture 4" descr="pict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1619250"/>
            <a:ext cx="2030413" cy="1522413"/>
          </a:xfrm>
          <a:prstGeom prst="rect">
            <a:avLst/>
          </a:prstGeom>
          <a:noFill/>
          <a:ln w="50800">
            <a:solidFill>
              <a:srgbClr val="339966"/>
            </a:solidFill>
            <a:miter lim="800000"/>
            <a:headEnd/>
            <a:tailEnd/>
          </a:ln>
          <a:extLst>
            <a:ext uri="{909E8E84-426E-40DD-AFC4-6F175D3DCCD1}">
              <a14:hiddenFill xmlns:a14="http://schemas.microsoft.com/office/drawing/2010/main">
                <a:solidFill>
                  <a:srgbClr val="FFFFFF"/>
                </a:solidFill>
              </a14:hiddenFill>
            </a:ext>
          </a:extLst>
        </p:spPr>
      </p:pic>
      <p:pic>
        <p:nvPicPr>
          <p:cNvPr id="440325" name="Picture 5" descr="oak%20grov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9600" y="3448050"/>
            <a:ext cx="2184400" cy="1636713"/>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440333" name="Group 13"/>
          <p:cNvGrpSpPr>
            <a:grpSpLocks/>
          </p:cNvGrpSpPr>
          <p:nvPr/>
        </p:nvGrpSpPr>
        <p:grpSpPr bwMode="auto">
          <a:xfrm>
            <a:off x="0" y="1619250"/>
            <a:ext cx="6858000" cy="4400550"/>
            <a:chOff x="0" y="1020"/>
            <a:chExt cx="4320" cy="2772"/>
          </a:xfrm>
        </p:grpSpPr>
        <p:graphicFrame>
          <p:nvGraphicFramePr>
            <p:cNvPr id="440322" name="Object 2"/>
            <p:cNvGraphicFramePr>
              <a:graphicFrameLocks noChangeAspect="1"/>
            </p:cNvGraphicFramePr>
            <p:nvPr/>
          </p:nvGraphicFramePr>
          <p:xfrm>
            <a:off x="0" y="1020"/>
            <a:ext cx="4320" cy="2772"/>
          </p:xfrm>
          <a:graphic>
            <a:graphicData uri="http://schemas.openxmlformats.org/presentationml/2006/ole">
              <mc:AlternateContent xmlns:mc="http://schemas.openxmlformats.org/markup-compatibility/2006">
                <mc:Choice xmlns:v="urn:schemas-microsoft-com:vml" Requires="v">
                  <p:oleObj spid="_x0000_s440344" name="Chart" r:id="rId7" imgW="4162463" imgH="2752801" progId="Excel.Sheet.8">
                    <p:embed/>
                  </p:oleObj>
                </mc:Choice>
                <mc:Fallback>
                  <p:oleObj name="Chart" r:id="rId7" imgW="4162463" imgH="2752801" progId="Excel.Sheet.8">
                    <p:embed/>
                    <p:pic>
                      <p:nvPicPr>
                        <p:cNvPr id="0"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020"/>
                          <a:ext cx="4320" cy="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32" name="Text Box 12"/>
            <p:cNvSpPr txBox="1">
              <a:spLocks noChangeArrowheads="1"/>
            </p:cNvSpPr>
            <p:nvPr/>
          </p:nvSpPr>
          <p:spPr bwMode="auto">
            <a:xfrm>
              <a:off x="1104" y="3408"/>
              <a:ext cx="2592"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                    Predator: Prey Ratio</a:t>
              </a:r>
            </a:p>
          </p:txBody>
        </p:sp>
      </p:grpSp>
      <p:sp>
        <p:nvSpPr>
          <p:cNvPr id="440328" name="Line 8"/>
          <p:cNvSpPr>
            <a:spLocks noChangeShapeType="1"/>
          </p:cNvSpPr>
          <p:nvPr/>
        </p:nvSpPr>
        <p:spPr bwMode="auto">
          <a:xfrm flipH="1">
            <a:off x="2749550" y="2533650"/>
            <a:ext cx="4032250" cy="2133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29" name="Line 9"/>
          <p:cNvSpPr>
            <a:spLocks noChangeShapeType="1"/>
          </p:cNvSpPr>
          <p:nvPr/>
        </p:nvSpPr>
        <p:spPr bwMode="auto">
          <a:xfrm flipH="1">
            <a:off x="6248400" y="4133850"/>
            <a:ext cx="585788" cy="304800"/>
          </a:xfrm>
          <a:prstGeom prst="line">
            <a:avLst/>
          </a:prstGeom>
          <a:noFill/>
          <a:ln w="9525">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26" name="Oval 6"/>
          <p:cNvSpPr>
            <a:spLocks noChangeArrowheads="1"/>
          </p:cNvSpPr>
          <p:nvPr/>
        </p:nvSpPr>
        <p:spPr bwMode="auto">
          <a:xfrm>
            <a:off x="1066800" y="4108450"/>
            <a:ext cx="1728788" cy="1728788"/>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27" name="Oval 7"/>
          <p:cNvSpPr>
            <a:spLocks noChangeArrowheads="1"/>
          </p:cNvSpPr>
          <p:nvPr/>
        </p:nvSpPr>
        <p:spPr bwMode="auto">
          <a:xfrm>
            <a:off x="4724400" y="4106863"/>
            <a:ext cx="1728788" cy="1728787"/>
          </a:xfrm>
          <a:prstGeom prst="ellipse">
            <a:avLst/>
          </a:prstGeom>
          <a:noFill/>
          <a:ln w="9525">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34" name="Text Box 14"/>
          <p:cNvSpPr txBox="1">
            <a:spLocks noChangeArrowheads="1"/>
          </p:cNvSpPr>
          <p:nvPr/>
        </p:nvSpPr>
        <p:spPr bwMode="auto">
          <a:xfrm>
            <a:off x="76200" y="6477000"/>
            <a:ext cx="2820003" cy="338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t>Sanchez-Moreno et al., </a:t>
            </a:r>
            <a:r>
              <a:rPr lang="en-US" sz="1600" dirty="0" smtClean="0"/>
              <a:t>2008</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326"/>
                                        </p:tgtEl>
                                        <p:attrNameLst>
                                          <p:attrName>style.visibility</p:attrName>
                                        </p:attrNameLst>
                                      </p:cBhvr>
                                      <p:to>
                                        <p:strVal val="visible"/>
                                      </p:to>
                                    </p:set>
                                    <p:animEffect transition="in" filter="box(in)">
                                      <p:cBhvr>
                                        <p:cTn id="7" dur="500"/>
                                        <p:tgtEl>
                                          <p:spTgt spid="44032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40328"/>
                                        </p:tgtEl>
                                        <p:attrNameLst>
                                          <p:attrName>style.visibility</p:attrName>
                                        </p:attrNameLst>
                                      </p:cBhvr>
                                      <p:to>
                                        <p:strVal val="visible"/>
                                      </p:to>
                                    </p:set>
                                    <p:animEffect transition="in" filter="box(in)">
                                      <p:cBhvr>
                                        <p:cTn id="10" dur="500"/>
                                        <p:tgtEl>
                                          <p:spTgt spid="44032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40329"/>
                                        </p:tgtEl>
                                        <p:attrNameLst>
                                          <p:attrName>style.visibility</p:attrName>
                                        </p:attrNameLst>
                                      </p:cBhvr>
                                      <p:to>
                                        <p:strVal val="visible"/>
                                      </p:to>
                                    </p:set>
                                    <p:animEffect transition="in" filter="box(in)">
                                      <p:cBhvr>
                                        <p:cTn id="13" dur="500"/>
                                        <p:tgtEl>
                                          <p:spTgt spid="44032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40327"/>
                                        </p:tgtEl>
                                        <p:attrNameLst>
                                          <p:attrName>style.visibility</p:attrName>
                                        </p:attrNameLst>
                                      </p:cBhvr>
                                      <p:to>
                                        <p:strVal val="visible"/>
                                      </p:to>
                                    </p:set>
                                    <p:animEffect transition="in" filter="box(in)">
                                      <p:cBhvr>
                                        <p:cTn id="16" dur="500"/>
                                        <p:tgtEl>
                                          <p:spTgt spid="440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8" grpId="0" animBg="1"/>
      <p:bldP spid="440329" grpId="0" animBg="1"/>
      <p:bldP spid="440326" grpId="0" animBg="1"/>
      <p:bldP spid="4403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1" name="AutoShape 3"/>
          <p:cNvSpPr>
            <a:spLocks noChangeAspect="1" noChangeArrowheads="1" noTextEdit="1"/>
          </p:cNvSpPr>
          <p:nvPr/>
        </p:nvSpPr>
        <p:spPr bwMode="auto">
          <a:xfrm>
            <a:off x="755650" y="1268413"/>
            <a:ext cx="74898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6772" name="Rectangle 4"/>
          <p:cNvSpPr>
            <a:spLocks noChangeArrowheads="1"/>
          </p:cNvSpPr>
          <p:nvPr/>
        </p:nvSpPr>
        <p:spPr bwMode="auto">
          <a:xfrm>
            <a:off x="825500" y="1338263"/>
            <a:ext cx="7335838" cy="4870450"/>
          </a:xfrm>
          <a:prstGeom prst="rect">
            <a:avLst/>
          </a:prstGeom>
          <a:solidFill>
            <a:srgbClr val="FFFFFF"/>
          </a:solidFill>
          <a:ln w="0">
            <a:solidFill>
              <a:srgbClr val="000000"/>
            </a:solidFill>
            <a:miter lim="800000"/>
            <a:headEnd/>
            <a:tailEnd/>
          </a:ln>
        </p:spPr>
        <p:txBody>
          <a:bodyPr/>
          <a:lstStyle/>
          <a:p>
            <a:endParaRPr lang="en-US"/>
          </a:p>
        </p:txBody>
      </p:sp>
      <p:sp>
        <p:nvSpPr>
          <p:cNvPr id="416773" name="Rectangle 5"/>
          <p:cNvSpPr>
            <a:spLocks noChangeArrowheads="1"/>
          </p:cNvSpPr>
          <p:nvPr/>
        </p:nvSpPr>
        <p:spPr bwMode="auto">
          <a:xfrm>
            <a:off x="1665288" y="1841500"/>
            <a:ext cx="6005512" cy="3402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6774" name="Line 6"/>
          <p:cNvSpPr>
            <a:spLocks noChangeShapeType="1"/>
          </p:cNvSpPr>
          <p:nvPr/>
        </p:nvSpPr>
        <p:spPr bwMode="auto">
          <a:xfrm>
            <a:off x="1665288" y="4822825"/>
            <a:ext cx="6005512"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75" name="Line 7"/>
          <p:cNvSpPr>
            <a:spLocks noChangeShapeType="1"/>
          </p:cNvSpPr>
          <p:nvPr/>
        </p:nvSpPr>
        <p:spPr bwMode="auto">
          <a:xfrm>
            <a:off x="1665288" y="4389438"/>
            <a:ext cx="6005512"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76" name="Line 8"/>
          <p:cNvSpPr>
            <a:spLocks noChangeShapeType="1"/>
          </p:cNvSpPr>
          <p:nvPr/>
        </p:nvSpPr>
        <p:spPr bwMode="auto">
          <a:xfrm>
            <a:off x="1665288" y="3968750"/>
            <a:ext cx="6005512"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77" name="Line 9"/>
          <p:cNvSpPr>
            <a:spLocks noChangeShapeType="1"/>
          </p:cNvSpPr>
          <p:nvPr/>
        </p:nvSpPr>
        <p:spPr bwMode="auto">
          <a:xfrm>
            <a:off x="1665288" y="3549650"/>
            <a:ext cx="6005512"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78" name="Line 10"/>
          <p:cNvSpPr>
            <a:spLocks noChangeShapeType="1"/>
          </p:cNvSpPr>
          <p:nvPr/>
        </p:nvSpPr>
        <p:spPr bwMode="auto">
          <a:xfrm>
            <a:off x="1665288" y="3116263"/>
            <a:ext cx="6005512"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79" name="Line 11"/>
          <p:cNvSpPr>
            <a:spLocks noChangeShapeType="1"/>
          </p:cNvSpPr>
          <p:nvPr/>
        </p:nvSpPr>
        <p:spPr bwMode="auto">
          <a:xfrm>
            <a:off x="1665288" y="2695575"/>
            <a:ext cx="6005512"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80" name="Line 12"/>
          <p:cNvSpPr>
            <a:spLocks noChangeShapeType="1"/>
          </p:cNvSpPr>
          <p:nvPr/>
        </p:nvSpPr>
        <p:spPr bwMode="auto">
          <a:xfrm>
            <a:off x="1665288" y="2262188"/>
            <a:ext cx="6005512"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81" name="Line 13"/>
          <p:cNvSpPr>
            <a:spLocks noChangeShapeType="1"/>
          </p:cNvSpPr>
          <p:nvPr/>
        </p:nvSpPr>
        <p:spPr bwMode="auto">
          <a:xfrm>
            <a:off x="1665288" y="1841500"/>
            <a:ext cx="6005512"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82" name="Rectangle 14"/>
          <p:cNvSpPr>
            <a:spLocks noChangeArrowheads="1"/>
          </p:cNvSpPr>
          <p:nvPr/>
        </p:nvSpPr>
        <p:spPr bwMode="auto">
          <a:xfrm>
            <a:off x="1665288" y="1841500"/>
            <a:ext cx="6005512" cy="34020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783" name="Line 15"/>
          <p:cNvSpPr>
            <a:spLocks noChangeShapeType="1"/>
          </p:cNvSpPr>
          <p:nvPr/>
        </p:nvSpPr>
        <p:spPr bwMode="auto">
          <a:xfrm>
            <a:off x="1665288" y="1841500"/>
            <a:ext cx="1587" cy="34020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84" name="Line 16"/>
          <p:cNvSpPr>
            <a:spLocks noChangeShapeType="1"/>
          </p:cNvSpPr>
          <p:nvPr/>
        </p:nvSpPr>
        <p:spPr bwMode="auto">
          <a:xfrm>
            <a:off x="1595438" y="5243513"/>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85" name="Line 17"/>
          <p:cNvSpPr>
            <a:spLocks noChangeShapeType="1"/>
          </p:cNvSpPr>
          <p:nvPr/>
        </p:nvSpPr>
        <p:spPr bwMode="auto">
          <a:xfrm>
            <a:off x="1595438" y="4822825"/>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86" name="Line 18"/>
          <p:cNvSpPr>
            <a:spLocks noChangeShapeType="1"/>
          </p:cNvSpPr>
          <p:nvPr/>
        </p:nvSpPr>
        <p:spPr bwMode="auto">
          <a:xfrm>
            <a:off x="1595438" y="4389438"/>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87" name="Line 19"/>
          <p:cNvSpPr>
            <a:spLocks noChangeShapeType="1"/>
          </p:cNvSpPr>
          <p:nvPr/>
        </p:nvSpPr>
        <p:spPr bwMode="auto">
          <a:xfrm>
            <a:off x="1595438" y="3968750"/>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88" name="Line 20"/>
          <p:cNvSpPr>
            <a:spLocks noChangeShapeType="1"/>
          </p:cNvSpPr>
          <p:nvPr/>
        </p:nvSpPr>
        <p:spPr bwMode="auto">
          <a:xfrm>
            <a:off x="1595438" y="3549650"/>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89" name="Line 21"/>
          <p:cNvSpPr>
            <a:spLocks noChangeShapeType="1"/>
          </p:cNvSpPr>
          <p:nvPr/>
        </p:nvSpPr>
        <p:spPr bwMode="auto">
          <a:xfrm>
            <a:off x="1595438" y="3116263"/>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90" name="Line 22"/>
          <p:cNvSpPr>
            <a:spLocks noChangeShapeType="1"/>
          </p:cNvSpPr>
          <p:nvPr/>
        </p:nvSpPr>
        <p:spPr bwMode="auto">
          <a:xfrm>
            <a:off x="1595438" y="2695575"/>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91" name="Line 23"/>
          <p:cNvSpPr>
            <a:spLocks noChangeShapeType="1"/>
          </p:cNvSpPr>
          <p:nvPr/>
        </p:nvSpPr>
        <p:spPr bwMode="auto">
          <a:xfrm>
            <a:off x="1595438" y="2262188"/>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92" name="Line 24"/>
          <p:cNvSpPr>
            <a:spLocks noChangeShapeType="1"/>
          </p:cNvSpPr>
          <p:nvPr/>
        </p:nvSpPr>
        <p:spPr bwMode="auto">
          <a:xfrm>
            <a:off x="1595438" y="1841500"/>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93" name="Line 25"/>
          <p:cNvSpPr>
            <a:spLocks noChangeShapeType="1"/>
          </p:cNvSpPr>
          <p:nvPr/>
        </p:nvSpPr>
        <p:spPr bwMode="auto">
          <a:xfrm>
            <a:off x="1665288" y="5243513"/>
            <a:ext cx="600551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94" name="Line 26"/>
          <p:cNvSpPr>
            <a:spLocks noChangeShapeType="1"/>
          </p:cNvSpPr>
          <p:nvPr/>
        </p:nvSpPr>
        <p:spPr bwMode="auto">
          <a:xfrm flipV="1">
            <a:off x="1665288" y="524351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95" name="Line 27"/>
          <p:cNvSpPr>
            <a:spLocks noChangeShapeType="1"/>
          </p:cNvSpPr>
          <p:nvPr/>
        </p:nvSpPr>
        <p:spPr bwMode="auto">
          <a:xfrm flipV="1">
            <a:off x="3429000" y="5243513"/>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96" name="Line 28"/>
          <p:cNvSpPr>
            <a:spLocks noChangeShapeType="1"/>
          </p:cNvSpPr>
          <p:nvPr/>
        </p:nvSpPr>
        <p:spPr bwMode="auto">
          <a:xfrm flipV="1">
            <a:off x="5192713" y="524351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97" name="Line 29"/>
          <p:cNvSpPr>
            <a:spLocks noChangeShapeType="1"/>
          </p:cNvSpPr>
          <p:nvPr/>
        </p:nvSpPr>
        <p:spPr bwMode="auto">
          <a:xfrm flipV="1">
            <a:off x="6970713" y="524351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98" name="Line 30"/>
          <p:cNvSpPr>
            <a:spLocks noChangeShapeType="1"/>
          </p:cNvSpPr>
          <p:nvPr/>
        </p:nvSpPr>
        <p:spPr bwMode="auto">
          <a:xfrm flipV="1">
            <a:off x="1862138" y="3521075"/>
            <a:ext cx="1587" cy="4206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99" name="Line 31"/>
          <p:cNvSpPr>
            <a:spLocks noChangeShapeType="1"/>
          </p:cNvSpPr>
          <p:nvPr/>
        </p:nvSpPr>
        <p:spPr bwMode="auto">
          <a:xfrm>
            <a:off x="1819275" y="3521075"/>
            <a:ext cx="98425"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800" name="Line 32"/>
          <p:cNvSpPr>
            <a:spLocks noChangeShapeType="1"/>
          </p:cNvSpPr>
          <p:nvPr/>
        </p:nvSpPr>
        <p:spPr bwMode="auto">
          <a:xfrm flipV="1">
            <a:off x="3681413" y="3578225"/>
            <a:ext cx="1587" cy="41910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801" name="Line 33"/>
          <p:cNvSpPr>
            <a:spLocks noChangeShapeType="1"/>
          </p:cNvSpPr>
          <p:nvPr/>
        </p:nvSpPr>
        <p:spPr bwMode="auto">
          <a:xfrm>
            <a:off x="3640138" y="3578225"/>
            <a:ext cx="96837"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802" name="Line 34"/>
          <p:cNvSpPr>
            <a:spLocks noChangeShapeType="1"/>
          </p:cNvSpPr>
          <p:nvPr/>
        </p:nvSpPr>
        <p:spPr bwMode="auto">
          <a:xfrm flipV="1">
            <a:off x="5110163" y="3424238"/>
            <a:ext cx="1587" cy="4333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803" name="Line 35"/>
          <p:cNvSpPr>
            <a:spLocks noChangeShapeType="1"/>
          </p:cNvSpPr>
          <p:nvPr/>
        </p:nvSpPr>
        <p:spPr bwMode="auto">
          <a:xfrm>
            <a:off x="5067300" y="3424238"/>
            <a:ext cx="98425"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804" name="Line 36"/>
          <p:cNvSpPr>
            <a:spLocks noChangeShapeType="1"/>
          </p:cNvSpPr>
          <p:nvPr/>
        </p:nvSpPr>
        <p:spPr bwMode="auto">
          <a:xfrm flipV="1">
            <a:off x="6188075" y="2527300"/>
            <a:ext cx="1588" cy="4206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805" name="Line 37"/>
          <p:cNvSpPr>
            <a:spLocks noChangeShapeType="1"/>
          </p:cNvSpPr>
          <p:nvPr/>
        </p:nvSpPr>
        <p:spPr bwMode="auto">
          <a:xfrm>
            <a:off x="6145213" y="2527300"/>
            <a:ext cx="98425"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806" name="Line 38"/>
          <p:cNvSpPr>
            <a:spLocks noChangeShapeType="1"/>
          </p:cNvSpPr>
          <p:nvPr/>
        </p:nvSpPr>
        <p:spPr bwMode="auto">
          <a:xfrm flipV="1">
            <a:off x="7251700" y="2387600"/>
            <a:ext cx="1588" cy="4333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807" name="Line 39"/>
          <p:cNvSpPr>
            <a:spLocks noChangeShapeType="1"/>
          </p:cNvSpPr>
          <p:nvPr/>
        </p:nvSpPr>
        <p:spPr bwMode="auto">
          <a:xfrm>
            <a:off x="7208838" y="2387600"/>
            <a:ext cx="98425"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808" name="Line 40"/>
          <p:cNvSpPr>
            <a:spLocks noChangeShapeType="1"/>
          </p:cNvSpPr>
          <p:nvPr/>
        </p:nvSpPr>
        <p:spPr bwMode="auto">
          <a:xfrm>
            <a:off x="1862138" y="3941763"/>
            <a:ext cx="1587" cy="41910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809" name="Line 41"/>
          <p:cNvSpPr>
            <a:spLocks noChangeShapeType="1"/>
          </p:cNvSpPr>
          <p:nvPr/>
        </p:nvSpPr>
        <p:spPr bwMode="auto">
          <a:xfrm>
            <a:off x="1819275" y="4360863"/>
            <a:ext cx="98425"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810" name="Line 42"/>
          <p:cNvSpPr>
            <a:spLocks noChangeShapeType="1"/>
          </p:cNvSpPr>
          <p:nvPr/>
        </p:nvSpPr>
        <p:spPr bwMode="auto">
          <a:xfrm>
            <a:off x="3681413" y="3997325"/>
            <a:ext cx="1587" cy="41910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811" name="Line 43"/>
          <p:cNvSpPr>
            <a:spLocks noChangeShapeType="1"/>
          </p:cNvSpPr>
          <p:nvPr/>
        </p:nvSpPr>
        <p:spPr bwMode="auto">
          <a:xfrm>
            <a:off x="3640138" y="4416425"/>
            <a:ext cx="96837"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812" name="Line 44"/>
          <p:cNvSpPr>
            <a:spLocks noChangeShapeType="1"/>
          </p:cNvSpPr>
          <p:nvPr/>
        </p:nvSpPr>
        <p:spPr bwMode="auto">
          <a:xfrm>
            <a:off x="5110163" y="3857625"/>
            <a:ext cx="1587" cy="41910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813" name="Line 45"/>
          <p:cNvSpPr>
            <a:spLocks noChangeShapeType="1"/>
          </p:cNvSpPr>
          <p:nvPr/>
        </p:nvSpPr>
        <p:spPr bwMode="auto">
          <a:xfrm>
            <a:off x="5067300" y="4276725"/>
            <a:ext cx="98425"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814" name="Line 46"/>
          <p:cNvSpPr>
            <a:spLocks noChangeShapeType="1"/>
          </p:cNvSpPr>
          <p:nvPr/>
        </p:nvSpPr>
        <p:spPr bwMode="auto">
          <a:xfrm>
            <a:off x="6188075" y="2947988"/>
            <a:ext cx="1588" cy="4333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815" name="Line 47"/>
          <p:cNvSpPr>
            <a:spLocks noChangeShapeType="1"/>
          </p:cNvSpPr>
          <p:nvPr/>
        </p:nvSpPr>
        <p:spPr bwMode="auto">
          <a:xfrm>
            <a:off x="6145213" y="3381375"/>
            <a:ext cx="98425"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816" name="Line 48"/>
          <p:cNvSpPr>
            <a:spLocks noChangeShapeType="1"/>
          </p:cNvSpPr>
          <p:nvPr/>
        </p:nvSpPr>
        <p:spPr bwMode="auto">
          <a:xfrm>
            <a:off x="7251700" y="2820988"/>
            <a:ext cx="1588" cy="4206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817" name="Line 49"/>
          <p:cNvSpPr>
            <a:spLocks noChangeShapeType="1"/>
          </p:cNvSpPr>
          <p:nvPr/>
        </p:nvSpPr>
        <p:spPr bwMode="auto">
          <a:xfrm>
            <a:off x="7208838" y="3241675"/>
            <a:ext cx="98425"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818" name="Freeform 50"/>
          <p:cNvSpPr>
            <a:spLocks/>
          </p:cNvSpPr>
          <p:nvPr/>
        </p:nvSpPr>
        <p:spPr bwMode="auto">
          <a:xfrm>
            <a:off x="1819275" y="3898900"/>
            <a:ext cx="84138" cy="84138"/>
          </a:xfrm>
          <a:custGeom>
            <a:avLst/>
            <a:gdLst>
              <a:gd name="T0" fmla="*/ 27 w 53"/>
              <a:gd name="T1" fmla="*/ 0 h 53"/>
              <a:gd name="T2" fmla="*/ 53 w 53"/>
              <a:gd name="T3" fmla="*/ 27 h 53"/>
              <a:gd name="T4" fmla="*/ 27 w 53"/>
              <a:gd name="T5" fmla="*/ 53 h 53"/>
              <a:gd name="T6" fmla="*/ 0 w 53"/>
              <a:gd name="T7" fmla="*/ 27 h 53"/>
              <a:gd name="T8" fmla="*/ 27 w 53"/>
              <a:gd name="T9" fmla="*/ 0 h 53"/>
            </a:gdLst>
            <a:ahLst/>
            <a:cxnLst>
              <a:cxn ang="0">
                <a:pos x="T0" y="T1"/>
              </a:cxn>
              <a:cxn ang="0">
                <a:pos x="T2" y="T3"/>
              </a:cxn>
              <a:cxn ang="0">
                <a:pos x="T4" y="T5"/>
              </a:cxn>
              <a:cxn ang="0">
                <a:pos x="T6" y="T7"/>
              </a:cxn>
              <a:cxn ang="0">
                <a:pos x="T8" y="T9"/>
              </a:cxn>
            </a:cxnLst>
            <a:rect l="0" t="0" r="r" b="b"/>
            <a:pathLst>
              <a:path w="53" h="53">
                <a:moveTo>
                  <a:pt x="27" y="0"/>
                </a:moveTo>
                <a:lnTo>
                  <a:pt x="53" y="27"/>
                </a:lnTo>
                <a:lnTo>
                  <a:pt x="27" y="53"/>
                </a:lnTo>
                <a:lnTo>
                  <a:pt x="0" y="27"/>
                </a:lnTo>
                <a:lnTo>
                  <a:pt x="27" y="0"/>
                </a:lnTo>
                <a:close/>
              </a:path>
            </a:pathLst>
          </a:custGeom>
          <a:solidFill>
            <a:srgbClr val="000080"/>
          </a:solidFill>
          <a:ln w="14288">
            <a:solidFill>
              <a:srgbClr val="000080"/>
            </a:solidFill>
            <a:prstDash val="solid"/>
            <a:round/>
            <a:headEnd/>
            <a:tailEnd/>
          </a:ln>
        </p:spPr>
        <p:txBody>
          <a:bodyPr/>
          <a:lstStyle/>
          <a:p>
            <a:endParaRPr lang="en-US"/>
          </a:p>
        </p:txBody>
      </p:sp>
      <p:sp>
        <p:nvSpPr>
          <p:cNvPr id="416819" name="Freeform 51"/>
          <p:cNvSpPr>
            <a:spLocks/>
          </p:cNvSpPr>
          <p:nvPr/>
        </p:nvSpPr>
        <p:spPr bwMode="auto">
          <a:xfrm>
            <a:off x="3640138" y="3956050"/>
            <a:ext cx="84137" cy="82550"/>
          </a:xfrm>
          <a:custGeom>
            <a:avLst/>
            <a:gdLst>
              <a:gd name="T0" fmla="*/ 26 w 53"/>
              <a:gd name="T1" fmla="*/ 0 h 52"/>
              <a:gd name="T2" fmla="*/ 53 w 53"/>
              <a:gd name="T3" fmla="*/ 26 h 52"/>
              <a:gd name="T4" fmla="*/ 26 w 53"/>
              <a:gd name="T5" fmla="*/ 52 h 52"/>
              <a:gd name="T6" fmla="*/ 0 w 53"/>
              <a:gd name="T7" fmla="*/ 26 h 52"/>
              <a:gd name="T8" fmla="*/ 26 w 53"/>
              <a:gd name="T9" fmla="*/ 0 h 52"/>
            </a:gdLst>
            <a:ahLst/>
            <a:cxnLst>
              <a:cxn ang="0">
                <a:pos x="T0" y="T1"/>
              </a:cxn>
              <a:cxn ang="0">
                <a:pos x="T2" y="T3"/>
              </a:cxn>
              <a:cxn ang="0">
                <a:pos x="T4" y="T5"/>
              </a:cxn>
              <a:cxn ang="0">
                <a:pos x="T6" y="T7"/>
              </a:cxn>
              <a:cxn ang="0">
                <a:pos x="T8" y="T9"/>
              </a:cxn>
            </a:cxnLst>
            <a:rect l="0" t="0" r="r" b="b"/>
            <a:pathLst>
              <a:path w="53" h="52">
                <a:moveTo>
                  <a:pt x="26" y="0"/>
                </a:moveTo>
                <a:lnTo>
                  <a:pt x="53" y="26"/>
                </a:lnTo>
                <a:lnTo>
                  <a:pt x="26" y="52"/>
                </a:lnTo>
                <a:lnTo>
                  <a:pt x="0" y="26"/>
                </a:lnTo>
                <a:lnTo>
                  <a:pt x="26" y="0"/>
                </a:lnTo>
                <a:close/>
              </a:path>
            </a:pathLst>
          </a:custGeom>
          <a:solidFill>
            <a:srgbClr val="000080"/>
          </a:solidFill>
          <a:ln w="14288">
            <a:solidFill>
              <a:srgbClr val="000080"/>
            </a:solidFill>
            <a:prstDash val="solid"/>
            <a:round/>
            <a:headEnd/>
            <a:tailEnd/>
          </a:ln>
        </p:spPr>
        <p:txBody>
          <a:bodyPr/>
          <a:lstStyle/>
          <a:p>
            <a:endParaRPr lang="en-US"/>
          </a:p>
        </p:txBody>
      </p:sp>
      <p:sp>
        <p:nvSpPr>
          <p:cNvPr id="416820" name="Freeform 52"/>
          <p:cNvSpPr>
            <a:spLocks/>
          </p:cNvSpPr>
          <p:nvPr/>
        </p:nvSpPr>
        <p:spPr bwMode="auto">
          <a:xfrm>
            <a:off x="5067300" y="3814763"/>
            <a:ext cx="84138" cy="84137"/>
          </a:xfrm>
          <a:custGeom>
            <a:avLst/>
            <a:gdLst>
              <a:gd name="T0" fmla="*/ 27 w 53"/>
              <a:gd name="T1" fmla="*/ 0 h 53"/>
              <a:gd name="T2" fmla="*/ 53 w 53"/>
              <a:gd name="T3" fmla="*/ 27 h 53"/>
              <a:gd name="T4" fmla="*/ 27 w 53"/>
              <a:gd name="T5" fmla="*/ 53 h 53"/>
              <a:gd name="T6" fmla="*/ 0 w 53"/>
              <a:gd name="T7" fmla="*/ 27 h 53"/>
              <a:gd name="T8" fmla="*/ 27 w 53"/>
              <a:gd name="T9" fmla="*/ 0 h 53"/>
            </a:gdLst>
            <a:ahLst/>
            <a:cxnLst>
              <a:cxn ang="0">
                <a:pos x="T0" y="T1"/>
              </a:cxn>
              <a:cxn ang="0">
                <a:pos x="T2" y="T3"/>
              </a:cxn>
              <a:cxn ang="0">
                <a:pos x="T4" y="T5"/>
              </a:cxn>
              <a:cxn ang="0">
                <a:pos x="T6" y="T7"/>
              </a:cxn>
              <a:cxn ang="0">
                <a:pos x="T8" y="T9"/>
              </a:cxn>
            </a:cxnLst>
            <a:rect l="0" t="0" r="r" b="b"/>
            <a:pathLst>
              <a:path w="53" h="53">
                <a:moveTo>
                  <a:pt x="27" y="0"/>
                </a:moveTo>
                <a:lnTo>
                  <a:pt x="53" y="27"/>
                </a:lnTo>
                <a:lnTo>
                  <a:pt x="27" y="53"/>
                </a:lnTo>
                <a:lnTo>
                  <a:pt x="0" y="27"/>
                </a:lnTo>
                <a:lnTo>
                  <a:pt x="27" y="0"/>
                </a:lnTo>
                <a:close/>
              </a:path>
            </a:pathLst>
          </a:custGeom>
          <a:solidFill>
            <a:srgbClr val="000080"/>
          </a:solidFill>
          <a:ln w="14288">
            <a:solidFill>
              <a:srgbClr val="000080"/>
            </a:solidFill>
            <a:prstDash val="solid"/>
            <a:round/>
            <a:headEnd/>
            <a:tailEnd/>
          </a:ln>
        </p:spPr>
        <p:txBody>
          <a:bodyPr/>
          <a:lstStyle/>
          <a:p>
            <a:endParaRPr lang="en-US"/>
          </a:p>
        </p:txBody>
      </p:sp>
      <p:sp>
        <p:nvSpPr>
          <p:cNvPr id="416821" name="Freeform 53"/>
          <p:cNvSpPr>
            <a:spLocks/>
          </p:cNvSpPr>
          <p:nvPr/>
        </p:nvSpPr>
        <p:spPr bwMode="auto">
          <a:xfrm>
            <a:off x="6145213" y="2905125"/>
            <a:ext cx="84137" cy="84138"/>
          </a:xfrm>
          <a:custGeom>
            <a:avLst/>
            <a:gdLst>
              <a:gd name="T0" fmla="*/ 27 w 53"/>
              <a:gd name="T1" fmla="*/ 0 h 53"/>
              <a:gd name="T2" fmla="*/ 53 w 53"/>
              <a:gd name="T3" fmla="*/ 27 h 53"/>
              <a:gd name="T4" fmla="*/ 27 w 53"/>
              <a:gd name="T5" fmla="*/ 53 h 53"/>
              <a:gd name="T6" fmla="*/ 0 w 53"/>
              <a:gd name="T7" fmla="*/ 27 h 53"/>
              <a:gd name="T8" fmla="*/ 27 w 53"/>
              <a:gd name="T9" fmla="*/ 0 h 53"/>
            </a:gdLst>
            <a:ahLst/>
            <a:cxnLst>
              <a:cxn ang="0">
                <a:pos x="T0" y="T1"/>
              </a:cxn>
              <a:cxn ang="0">
                <a:pos x="T2" y="T3"/>
              </a:cxn>
              <a:cxn ang="0">
                <a:pos x="T4" y="T5"/>
              </a:cxn>
              <a:cxn ang="0">
                <a:pos x="T6" y="T7"/>
              </a:cxn>
              <a:cxn ang="0">
                <a:pos x="T8" y="T9"/>
              </a:cxn>
            </a:cxnLst>
            <a:rect l="0" t="0" r="r" b="b"/>
            <a:pathLst>
              <a:path w="53" h="53">
                <a:moveTo>
                  <a:pt x="27" y="0"/>
                </a:moveTo>
                <a:lnTo>
                  <a:pt x="53" y="27"/>
                </a:lnTo>
                <a:lnTo>
                  <a:pt x="27" y="53"/>
                </a:lnTo>
                <a:lnTo>
                  <a:pt x="0" y="27"/>
                </a:lnTo>
                <a:lnTo>
                  <a:pt x="27" y="0"/>
                </a:lnTo>
                <a:close/>
              </a:path>
            </a:pathLst>
          </a:custGeom>
          <a:solidFill>
            <a:srgbClr val="000080"/>
          </a:solidFill>
          <a:ln w="14288">
            <a:solidFill>
              <a:srgbClr val="000080"/>
            </a:solidFill>
            <a:prstDash val="solid"/>
            <a:round/>
            <a:headEnd/>
            <a:tailEnd/>
          </a:ln>
        </p:spPr>
        <p:txBody>
          <a:bodyPr/>
          <a:lstStyle/>
          <a:p>
            <a:endParaRPr lang="en-US"/>
          </a:p>
        </p:txBody>
      </p:sp>
      <p:sp>
        <p:nvSpPr>
          <p:cNvPr id="416822" name="Freeform 54"/>
          <p:cNvSpPr>
            <a:spLocks/>
          </p:cNvSpPr>
          <p:nvPr/>
        </p:nvSpPr>
        <p:spPr bwMode="auto">
          <a:xfrm>
            <a:off x="7208838" y="2779713"/>
            <a:ext cx="84137" cy="84137"/>
          </a:xfrm>
          <a:custGeom>
            <a:avLst/>
            <a:gdLst>
              <a:gd name="T0" fmla="*/ 27 w 53"/>
              <a:gd name="T1" fmla="*/ 0 h 53"/>
              <a:gd name="T2" fmla="*/ 53 w 53"/>
              <a:gd name="T3" fmla="*/ 26 h 53"/>
              <a:gd name="T4" fmla="*/ 27 w 53"/>
              <a:gd name="T5" fmla="*/ 53 h 53"/>
              <a:gd name="T6" fmla="*/ 0 w 53"/>
              <a:gd name="T7" fmla="*/ 26 h 53"/>
              <a:gd name="T8" fmla="*/ 27 w 53"/>
              <a:gd name="T9" fmla="*/ 0 h 53"/>
            </a:gdLst>
            <a:ahLst/>
            <a:cxnLst>
              <a:cxn ang="0">
                <a:pos x="T0" y="T1"/>
              </a:cxn>
              <a:cxn ang="0">
                <a:pos x="T2" y="T3"/>
              </a:cxn>
              <a:cxn ang="0">
                <a:pos x="T4" y="T5"/>
              </a:cxn>
              <a:cxn ang="0">
                <a:pos x="T6" y="T7"/>
              </a:cxn>
              <a:cxn ang="0">
                <a:pos x="T8" y="T9"/>
              </a:cxn>
            </a:cxnLst>
            <a:rect l="0" t="0" r="r" b="b"/>
            <a:pathLst>
              <a:path w="53" h="53">
                <a:moveTo>
                  <a:pt x="27" y="0"/>
                </a:moveTo>
                <a:lnTo>
                  <a:pt x="53" y="26"/>
                </a:lnTo>
                <a:lnTo>
                  <a:pt x="27" y="53"/>
                </a:lnTo>
                <a:lnTo>
                  <a:pt x="0" y="26"/>
                </a:lnTo>
                <a:lnTo>
                  <a:pt x="27" y="0"/>
                </a:lnTo>
                <a:close/>
              </a:path>
            </a:pathLst>
          </a:custGeom>
          <a:solidFill>
            <a:srgbClr val="000080"/>
          </a:solidFill>
          <a:ln w="14288">
            <a:solidFill>
              <a:srgbClr val="000080"/>
            </a:solidFill>
            <a:prstDash val="solid"/>
            <a:round/>
            <a:headEnd/>
            <a:tailEnd/>
          </a:ln>
        </p:spPr>
        <p:txBody>
          <a:bodyPr/>
          <a:lstStyle/>
          <a:p>
            <a:endParaRPr lang="en-US"/>
          </a:p>
        </p:txBody>
      </p:sp>
      <p:sp>
        <p:nvSpPr>
          <p:cNvPr id="416823" name="Freeform 55"/>
          <p:cNvSpPr>
            <a:spLocks/>
          </p:cNvSpPr>
          <p:nvPr/>
        </p:nvSpPr>
        <p:spPr bwMode="auto">
          <a:xfrm>
            <a:off x="1862138" y="2947988"/>
            <a:ext cx="5389562" cy="1258887"/>
          </a:xfrm>
          <a:custGeom>
            <a:avLst/>
            <a:gdLst>
              <a:gd name="T0" fmla="*/ 0 w 385"/>
              <a:gd name="T1" fmla="*/ 90 h 90"/>
              <a:gd name="T2" fmla="*/ 96 w 385"/>
              <a:gd name="T3" fmla="*/ 67 h 90"/>
              <a:gd name="T4" fmla="*/ 192 w 385"/>
              <a:gd name="T5" fmla="*/ 45 h 90"/>
              <a:gd name="T6" fmla="*/ 288 w 385"/>
              <a:gd name="T7" fmla="*/ 22 h 90"/>
              <a:gd name="T8" fmla="*/ 385 w 385"/>
              <a:gd name="T9" fmla="*/ 0 h 90"/>
            </a:gdLst>
            <a:ahLst/>
            <a:cxnLst>
              <a:cxn ang="0">
                <a:pos x="T0" y="T1"/>
              </a:cxn>
              <a:cxn ang="0">
                <a:pos x="T2" y="T3"/>
              </a:cxn>
              <a:cxn ang="0">
                <a:pos x="T4" y="T5"/>
              </a:cxn>
              <a:cxn ang="0">
                <a:pos x="T6" y="T7"/>
              </a:cxn>
              <a:cxn ang="0">
                <a:pos x="T8" y="T9"/>
              </a:cxn>
            </a:cxnLst>
            <a:rect l="0" t="0" r="r" b="b"/>
            <a:pathLst>
              <a:path w="385" h="90">
                <a:moveTo>
                  <a:pt x="0" y="90"/>
                </a:moveTo>
                <a:lnTo>
                  <a:pt x="96" y="67"/>
                </a:lnTo>
                <a:lnTo>
                  <a:pt x="192" y="45"/>
                </a:lnTo>
                <a:lnTo>
                  <a:pt x="288" y="22"/>
                </a:lnTo>
                <a:lnTo>
                  <a:pt x="385" y="0"/>
                </a:lnTo>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824" name="Rectangle 56"/>
          <p:cNvSpPr>
            <a:spLocks noChangeArrowheads="1"/>
          </p:cNvSpPr>
          <p:nvPr/>
        </p:nvSpPr>
        <p:spPr bwMode="auto">
          <a:xfrm>
            <a:off x="1385888" y="5116513"/>
            <a:ext cx="114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000000"/>
                </a:solidFill>
                <a:latin typeface="Times New Roman" pitchFamily="18" charset="0"/>
              </a:rPr>
              <a:t>0</a:t>
            </a:r>
            <a:endParaRPr lang="en-US" sz="1800"/>
          </a:p>
        </p:txBody>
      </p:sp>
      <p:sp>
        <p:nvSpPr>
          <p:cNvPr id="416825" name="Rectangle 57"/>
          <p:cNvSpPr>
            <a:spLocks noChangeArrowheads="1"/>
          </p:cNvSpPr>
          <p:nvPr/>
        </p:nvSpPr>
        <p:spPr bwMode="auto">
          <a:xfrm>
            <a:off x="1273175" y="4697413"/>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000000"/>
                </a:solidFill>
                <a:latin typeface="Times New Roman" pitchFamily="18" charset="0"/>
              </a:rPr>
              <a:t>10</a:t>
            </a:r>
            <a:endParaRPr lang="en-US" sz="1800"/>
          </a:p>
        </p:txBody>
      </p:sp>
      <p:sp>
        <p:nvSpPr>
          <p:cNvPr id="416826" name="Rectangle 58"/>
          <p:cNvSpPr>
            <a:spLocks noChangeArrowheads="1"/>
          </p:cNvSpPr>
          <p:nvPr/>
        </p:nvSpPr>
        <p:spPr bwMode="auto">
          <a:xfrm>
            <a:off x="1273175" y="4262438"/>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000000"/>
                </a:solidFill>
                <a:latin typeface="Times New Roman" pitchFamily="18" charset="0"/>
              </a:rPr>
              <a:t>20</a:t>
            </a:r>
            <a:endParaRPr lang="en-US" sz="1800"/>
          </a:p>
        </p:txBody>
      </p:sp>
      <p:sp>
        <p:nvSpPr>
          <p:cNvPr id="416827" name="Rectangle 59"/>
          <p:cNvSpPr>
            <a:spLocks noChangeArrowheads="1"/>
          </p:cNvSpPr>
          <p:nvPr/>
        </p:nvSpPr>
        <p:spPr bwMode="auto">
          <a:xfrm>
            <a:off x="1273175" y="3843338"/>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000000"/>
                </a:solidFill>
                <a:latin typeface="Times New Roman" pitchFamily="18" charset="0"/>
              </a:rPr>
              <a:t>30</a:t>
            </a:r>
            <a:endParaRPr lang="en-US" sz="1800"/>
          </a:p>
        </p:txBody>
      </p:sp>
      <p:sp>
        <p:nvSpPr>
          <p:cNvPr id="416828" name="Rectangle 60"/>
          <p:cNvSpPr>
            <a:spLocks noChangeArrowheads="1"/>
          </p:cNvSpPr>
          <p:nvPr/>
        </p:nvSpPr>
        <p:spPr bwMode="auto">
          <a:xfrm>
            <a:off x="1273175" y="3424238"/>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000000"/>
                </a:solidFill>
                <a:latin typeface="Times New Roman" pitchFamily="18" charset="0"/>
              </a:rPr>
              <a:t>40</a:t>
            </a:r>
            <a:endParaRPr lang="en-US" sz="1800"/>
          </a:p>
        </p:txBody>
      </p:sp>
      <p:sp>
        <p:nvSpPr>
          <p:cNvPr id="416829" name="Rectangle 61"/>
          <p:cNvSpPr>
            <a:spLocks noChangeArrowheads="1"/>
          </p:cNvSpPr>
          <p:nvPr/>
        </p:nvSpPr>
        <p:spPr bwMode="auto">
          <a:xfrm>
            <a:off x="1273175" y="2989263"/>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000000"/>
                </a:solidFill>
                <a:latin typeface="Times New Roman" pitchFamily="18" charset="0"/>
              </a:rPr>
              <a:t>50</a:t>
            </a:r>
            <a:endParaRPr lang="en-US" sz="1800"/>
          </a:p>
        </p:txBody>
      </p:sp>
      <p:sp>
        <p:nvSpPr>
          <p:cNvPr id="416830" name="Rectangle 62"/>
          <p:cNvSpPr>
            <a:spLocks noChangeArrowheads="1"/>
          </p:cNvSpPr>
          <p:nvPr/>
        </p:nvSpPr>
        <p:spPr bwMode="auto">
          <a:xfrm>
            <a:off x="1273175" y="2570163"/>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000000"/>
                </a:solidFill>
                <a:latin typeface="Times New Roman" pitchFamily="18" charset="0"/>
              </a:rPr>
              <a:t>60</a:t>
            </a:r>
            <a:endParaRPr lang="en-US" sz="1800"/>
          </a:p>
        </p:txBody>
      </p:sp>
      <p:sp>
        <p:nvSpPr>
          <p:cNvPr id="416831" name="Rectangle 63"/>
          <p:cNvSpPr>
            <a:spLocks noChangeArrowheads="1"/>
          </p:cNvSpPr>
          <p:nvPr/>
        </p:nvSpPr>
        <p:spPr bwMode="auto">
          <a:xfrm>
            <a:off x="1273175" y="2136775"/>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000000"/>
                </a:solidFill>
                <a:latin typeface="Times New Roman" pitchFamily="18" charset="0"/>
              </a:rPr>
              <a:t>70</a:t>
            </a:r>
            <a:endParaRPr lang="en-US" sz="1800"/>
          </a:p>
        </p:txBody>
      </p:sp>
      <p:sp>
        <p:nvSpPr>
          <p:cNvPr id="416832" name="Rectangle 64"/>
          <p:cNvSpPr>
            <a:spLocks noChangeArrowheads="1"/>
          </p:cNvSpPr>
          <p:nvPr/>
        </p:nvSpPr>
        <p:spPr bwMode="auto">
          <a:xfrm>
            <a:off x="1273175" y="1716088"/>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000000"/>
                </a:solidFill>
                <a:latin typeface="Times New Roman" pitchFamily="18" charset="0"/>
              </a:rPr>
              <a:t>80</a:t>
            </a:r>
            <a:endParaRPr lang="en-US" sz="1800"/>
          </a:p>
        </p:txBody>
      </p:sp>
      <p:sp>
        <p:nvSpPr>
          <p:cNvPr id="416833" name="Rectangle 65"/>
          <p:cNvSpPr>
            <a:spLocks noChangeArrowheads="1"/>
          </p:cNvSpPr>
          <p:nvPr/>
        </p:nvSpPr>
        <p:spPr bwMode="auto">
          <a:xfrm>
            <a:off x="1554163" y="5453063"/>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000000"/>
                </a:solidFill>
                <a:latin typeface="Times New Roman" pitchFamily="18" charset="0"/>
              </a:rPr>
              <a:t>78</a:t>
            </a:r>
            <a:endParaRPr lang="en-US" sz="1800"/>
          </a:p>
        </p:txBody>
      </p:sp>
      <p:sp>
        <p:nvSpPr>
          <p:cNvPr id="416834" name="Rectangle 66"/>
          <p:cNvSpPr>
            <a:spLocks noChangeArrowheads="1"/>
          </p:cNvSpPr>
          <p:nvPr/>
        </p:nvSpPr>
        <p:spPr bwMode="auto">
          <a:xfrm>
            <a:off x="3317875" y="5453063"/>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000000"/>
                </a:solidFill>
                <a:latin typeface="Times New Roman" pitchFamily="18" charset="0"/>
              </a:rPr>
              <a:t>83</a:t>
            </a:r>
            <a:endParaRPr lang="en-US" sz="1800"/>
          </a:p>
        </p:txBody>
      </p:sp>
      <p:sp>
        <p:nvSpPr>
          <p:cNvPr id="416835" name="Rectangle 67"/>
          <p:cNvSpPr>
            <a:spLocks noChangeArrowheads="1"/>
          </p:cNvSpPr>
          <p:nvPr/>
        </p:nvSpPr>
        <p:spPr bwMode="auto">
          <a:xfrm>
            <a:off x="5081588" y="5453063"/>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000000"/>
                </a:solidFill>
                <a:latin typeface="Times New Roman" pitchFamily="18" charset="0"/>
              </a:rPr>
              <a:t>88</a:t>
            </a:r>
            <a:endParaRPr lang="en-US" sz="1800"/>
          </a:p>
        </p:txBody>
      </p:sp>
      <p:sp>
        <p:nvSpPr>
          <p:cNvPr id="416836" name="Rectangle 68"/>
          <p:cNvSpPr>
            <a:spLocks noChangeArrowheads="1"/>
          </p:cNvSpPr>
          <p:nvPr/>
        </p:nvSpPr>
        <p:spPr bwMode="auto">
          <a:xfrm>
            <a:off x="6859588" y="5453063"/>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000000"/>
                </a:solidFill>
                <a:latin typeface="Times New Roman" pitchFamily="18" charset="0"/>
              </a:rPr>
              <a:t>93</a:t>
            </a:r>
            <a:endParaRPr lang="en-US" sz="1800"/>
          </a:p>
        </p:txBody>
      </p:sp>
      <p:sp>
        <p:nvSpPr>
          <p:cNvPr id="416837" name="Rectangle 69"/>
          <p:cNvSpPr>
            <a:spLocks noChangeArrowheads="1"/>
          </p:cNvSpPr>
          <p:nvPr/>
        </p:nvSpPr>
        <p:spPr bwMode="auto">
          <a:xfrm>
            <a:off x="3570288" y="5830888"/>
            <a:ext cx="233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000000"/>
                </a:solidFill>
              </a:rPr>
              <a:t>Soil suppressiveness</a:t>
            </a:r>
            <a:endParaRPr lang="en-US" sz="1800"/>
          </a:p>
        </p:txBody>
      </p:sp>
      <p:sp>
        <p:nvSpPr>
          <p:cNvPr id="416838" name="Rectangle 70"/>
          <p:cNvSpPr>
            <a:spLocks noChangeArrowheads="1"/>
          </p:cNvSpPr>
          <p:nvPr/>
        </p:nvSpPr>
        <p:spPr bwMode="auto">
          <a:xfrm rot="16200000">
            <a:off x="130720" y="3404800"/>
            <a:ext cx="16927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dirty="0" smtClean="0">
                <a:solidFill>
                  <a:srgbClr val="000000"/>
                </a:solidFill>
              </a:rPr>
              <a:t>Structure </a:t>
            </a:r>
            <a:r>
              <a:rPr lang="en-US" sz="1800" b="1" dirty="0">
                <a:solidFill>
                  <a:srgbClr val="000000"/>
                </a:solidFill>
              </a:rPr>
              <a:t>index</a:t>
            </a:r>
            <a:endParaRPr lang="en-US" sz="1800" dirty="0"/>
          </a:p>
        </p:txBody>
      </p:sp>
      <p:sp>
        <p:nvSpPr>
          <p:cNvPr id="416839" name="Rectangle 71"/>
          <p:cNvSpPr>
            <a:spLocks noChangeArrowheads="1"/>
          </p:cNvSpPr>
          <p:nvPr/>
        </p:nvSpPr>
        <p:spPr bwMode="auto">
          <a:xfrm>
            <a:off x="825500" y="1338263"/>
            <a:ext cx="7335838" cy="48704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840" name="Rectangle 72"/>
          <p:cNvSpPr>
            <a:spLocks noGrp="1" noChangeArrowheads="1"/>
          </p:cNvSpPr>
          <p:nvPr>
            <p:ph type="title"/>
          </p:nvPr>
        </p:nvSpPr>
        <p:spPr>
          <a:xfrm>
            <a:off x="685800" y="228600"/>
            <a:ext cx="7772400" cy="1143000"/>
          </a:xfrm>
        </p:spPr>
        <p:txBody>
          <a:bodyPr/>
          <a:lstStyle/>
          <a:p>
            <a:r>
              <a:rPr lang="en-US" sz="2400">
                <a:latin typeface="Arial" pitchFamily="34" charset="0"/>
              </a:rPr>
              <a:t>Which organisms perform the suppressive service?</a:t>
            </a:r>
          </a:p>
        </p:txBody>
      </p:sp>
      <p:grpSp>
        <p:nvGrpSpPr>
          <p:cNvPr id="416854" name="Group 86"/>
          <p:cNvGrpSpPr>
            <a:grpSpLocks/>
          </p:cNvGrpSpPr>
          <p:nvPr/>
        </p:nvGrpSpPr>
        <p:grpSpPr bwMode="auto">
          <a:xfrm>
            <a:off x="5364163" y="1557338"/>
            <a:ext cx="3084512" cy="3524250"/>
            <a:chOff x="3379" y="981"/>
            <a:chExt cx="1943" cy="2220"/>
          </a:xfrm>
        </p:grpSpPr>
        <p:pic>
          <p:nvPicPr>
            <p:cNvPr id="416842" name="Picture 74" descr="53Predator.jpg (47813 by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 y="1526"/>
              <a:ext cx="1263" cy="842"/>
            </a:xfrm>
            <a:prstGeom prst="rect">
              <a:avLst/>
            </a:prstGeom>
            <a:noFill/>
            <a:extLst>
              <a:ext uri="{909E8E84-426E-40DD-AFC4-6F175D3DCCD1}">
                <a14:hiddenFill xmlns:a14="http://schemas.microsoft.com/office/drawing/2010/main">
                  <a:solidFill>
                    <a:srgbClr val="FFFFFF"/>
                  </a:solidFill>
                </a14:hiddenFill>
              </a:ext>
            </a:extLst>
          </p:spPr>
        </p:pic>
        <p:pic>
          <p:nvPicPr>
            <p:cNvPr id="416844" name="Picture 76" descr="Doryid1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9" y="1208"/>
              <a:ext cx="810" cy="606"/>
            </a:xfrm>
            <a:prstGeom prst="rect">
              <a:avLst/>
            </a:prstGeom>
            <a:noFill/>
            <a:extLst>
              <a:ext uri="{909E8E84-426E-40DD-AFC4-6F175D3DCCD1}">
                <a14:hiddenFill xmlns:a14="http://schemas.microsoft.com/office/drawing/2010/main">
                  <a:solidFill>
                    <a:srgbClr val="FFFFFF"/>
                  </a:solidFill>
                </a14:hiddenFill>
              </a:ext>
            </a:extLst>
          </p:spPr>
        </p:pic>
        <p:pic>
          <p:nvPicPr>
            <p:cNvPr id="416845" name="Picture 77" descr="antago14">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2" y="981"/>
              <a:ext cx="900" cy="510"/>
            </a:xfrm>
            <a:prstGeom prst="rect">
              <a:avLst/>
            </a:prstGeom>
            <a:noFill/>
            <a:extLst>
              <a:ext uri="{909E8E84-426E-40DD-AFC4-6F175D3DCCD1}">
                <a14:hiddenFill xmlns:a14="http://schemas.microsoft.com/office/drawing/2010/main">
                  <a:solidFill>
                    <a:srgbClr val="FFFFFF"/>
                  </a:solidFill>
                </a14:hiddenFill>
              </a:ext>
            </a:extLst>
          </p:spPr>
        </p:pic>
        <p:pic>
          <p:nvPicPr>
            <p:cNvPr id="416846" name="Picture 78" descr="lipb-Dory%40">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0" y="1843"/>
              <a:ext cx="702" cy="468"/>
            </a:xfrm>
            <a:prstGeom prst="rect">
              <a:avLst/>
            </a:prstGeom>
            <a:noFill/>
            <a:extLst>
              <a:ext uri="{909E8E84-426E-40DD-AFC4-6F175D3DCCD1}">
                <a14:hiddenFill xmlns:a14="http://schemas.microsoft.com/office/drawing/2010/main">
                  <a:solidFill>
                    <a:srgbClr val="FFFFFF"/>
                  </a:solidFill>
                </a14:hiddenFill>
              </a:ext>
            </a:extLst>
          </p:spPr>
        </p:pic>
        <p:pic>
          <p:nvPicPr>
            <p:cNvPr id="416850" name="Picture 82" descr="mononchu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2" y="2049"/>
              <a:ext cx="761" cy="1152"/>
            </a:xfrm>
            <a:prstGeom prst="rect">
              <a:avLst/>
            </a:prstGeom>
            <a:noFill/>
            <a:extLst>
              <a:ext uri="{909E8E84-426E-40DD-AFC4-6F175D3DCCD1}">
                <a14:hiddenFill xmlns:a14="http://schemas.microsoft.com/office/drawing/2010/main">
                  <a:solidFill>
                    <a:srgbClr val="FFFFFF"/>
                  </a:solidFill>
                </a14:hiddenFill>
              </a:ext>
            </a:extLst>
          </p:spPr>
        </p:pic>
      </p:grpSp>
      <p:sp>
        <p:nvSpPr>
          <p:cNvPr id="416852" name="Text Box 84"/>
          <p:cNvSpPr txBox="1">
            <a:spLocks noChangeArrowheads="1"/>
          </p:cNvSpPr>
          <p:nvPr/>
        </p:nvSpPr>
        <p:spPr bwMode="auto">
          <a:xfrm>
            <a:off x="4356100" y="2997200"/>
            <a:ext cx="809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latin typeface="Times New Roman" pitchFamily="18" charset="0"/>
              </a:rPr>
              <a:t>r = 0.41 </a:t>
            </a:r>
          </a:p>
        </p:txBody>
      </p:sp>
      <p:sp>
        <p:nvSpPr>
          <p:cNvPr id="416853" name="Text Box 85"/>
          <p:cNvSpPr txBox="1">
            <a:spLocks noChangeArrowheads="1"/>
          </p:cNvSpPr>
          <p:nvPr/>
        </p:nvSpPr>
        <p:spPr bwMode="auto">
          <a:xfrm>
            <a:off x="76200" y="6477000"/>
            <a:ext cx="3355406" cy="338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smtClean="0"/>
              <a:t>S</a:t>
            </a:r>
            <a:r>
              <a:rPr lang="en-US" sz="1600" dirty="0" smtClean="0">
                <a:cs typeface="Arial" pitchFamily="34" charset="0"/>
              </a:rPr>
              <a:t>á</a:t>
            </a:r>
            <a:r>
              <a:rPr lang="en-US" sz="1600" dirty="0" smtClean="0"/>
              <a:t>nchez-Moreno and Ferris, 2007.</a:t>
            </a:r>
            <a:endParaRPr lang="en-US" sz="1600" dirty="0"/>
          </a:p>
        </p:txBody>
      </p:sp>
      <p:grpSp>
        <p:nvGrpSpPr>
          <p:cNvPr id="416855" name="Group 87"/>
          <p:cNvGrpSpPr>
            <a:grpSpLocks/>
          </p:cNvGrpSpPr>
          <p:nvPr/>
        </p:nvGrpSpPr>
        <p:grpSpPr bwMode="auto">
          <a:xfrm>
            <a:off x="6019800" y="1524000"/>
            <a:ext cx="2711450" cy="2012950"/>
            <a:chOff x="3792" y="960"/>
            <a:chExt cx="1708" cy="1268"/>
          </a:xfrm>
        </p:grpSpPr>
        <p:pic>
          <p:nvPicPr>
            <p:cNvPr id="416848" name="Picture 80" descr="79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92" y="960"/>
              <a:ext cx="1008" cy="890"/>
            </a:xfrm>
            <a:prstGeom prst="rect">
              <a:avLst/>
            </a:prstGeom>
            <a:noFill/>
            <a:extLst>
              <a:ext uri="{909E8E84-426E-40DD-AFC4-6F175D3DCCD1}">
                <a14:hiddenFill xmlns:a14="http://schemas.microsoft.com/office/drawing/2010/main">
                  <a:solidFill>
                    <a:srgbClr val="FFFFFF"/>
                  </a:solidFill>
                </a14:hiddenFill>
              </a:ext>
            </a:extLst>
          </p:spPr>
        </p:pic>
        <p:pic>
          <p:nvPicPr>
            <p:cNvPr id="416849" name="Picture 81" descr="79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26" y="960"/>
              <a:ext cx="574" cy="714"/>
            </a:xfrm>
            <a:prstGeom prst="rect">
              <a:avLst/>
            </a:prstGeom>
            <a:noFill/>
            <a:extLst>
              <a:ext uri="{909E8E84-426E-40DD-AFC4-6F175D3DCCD1}">
                <a14:hiddenFill xmlns:a14="http://schemas.microsoft.com/office/drawing/2010/main">
                  <a:solidFill>
                    <a:srgbClr val="FFFFFF"/>
                  </a:solidFill>
                </a14:hiddenFill>
              </a:ext>
            </a:extLst>
          </p:spPr>
        </p:pic>
        <p:pic>
          <p:nvPicPr>
            <p:cNvPr id="416851" name="Picture 83" descr="Tardigrad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17" y="1685"/>
              <a:ext cx="835" cy="54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6854"/>
                                        </p:tgtEl>
                                        <p:attrNameLst>
                                          <p:attrName>style.visibility</p:attrName>
                                        </p:attrNameLst>
                                      </p:cBhvr>
                                      <p:to>
                                        <p:strVal val="visible"/>
                                      </p:to>
                                    </p:set>
                                    <p:anim calcmode="lin" valueType="num">
                                      <p:cBhvr additive="base">
                                        <p:cTn id="7" dur="500" fill="hold"/>
                                        <p:tgtEl>
                                          <p:spTgt spid="416854"/>
                                        </p:tgtEl>
                                        <p:attrNameLst>
                                          <p:attrName>ppt_x</p:attrName>
                                        </p:attrNameLst>
                                      </p:cBhvr>
                                      <p:tavLst>
                                        <p:tav tm="0">
                                          <p:val>
                                            <p:strVal val="#ppt_x"/>
                                          </p:val>
                                        </p:tav>
                                        <p:tav tm="100000">
                                          <p:val>
                                            <p:strVal val="#ppt_x"/>
                                          </p:val>
                                        </p:tav>
                                      </p:tavLst>
                                    </p:anim>
                                    <p:anim calcmode="lin" valueType="num">
                                      <p:cBhvr additive="base">
                                        <p:cTn id="8" dur="500" fill="hold"/>
                                        <p:tgtEl>
                                          <p:spTgt spid="4168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6840"/>
                                        </p:tgtEl>
                                        <p:attrNameLst>
                                          <p:attrName>style.visibility</p:attrName>
                                        </p:attrNameLst>
                                      </p:cBhvr>
                                      <p:to>
                                        <p:strVal val="visible"/>
                                      </p:to>
                                    </p:set>
                                    <p:anim calcmode="lin" valueType="num">
                                      <p:cBhvr additive="base">
                                        <p:cTn id="13" dur="500" fill="hold"/>
                                        <p:tgtEl>
                                          <p:spTgt spid="416840"/>
                                        </p:tgtEl>
                                        <p:attrNameLst>
                                          <p:attrName>ppt_x</p:attrName>
                                        </p:attrNameLst>
                                      </p:cBhvr>
                                      <p:tavLst>
                                        <p:tav tm="0">
                                          <p:val>
                                            <p:strVal val="1+#ppt_w/2"/>
                                          </p:val>
                                        </p:tav>
                                        <p:tav tm="100000">
                                          <p:val>
                                            <p:strVal val="#ppt_x"/>
                                          </p:val>
                                        </p:tav>
                                      </p:tavLst>
                                    </p:anim>
                                    <p:anim calcmode="lin" valueType="num">
                                      <p:cBhvr additive="base">
                                        <p:cTn id="14" dur="500" fill="hold"/>
                                        <p:tgtEl>
                                          <p:spTgt spid="416840"/>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16855"/>
                                        </p:tgtEl>
                                        <p:attrNameLst>
                                          <p:attrName>style.visibility</p:attrName>
                                        </p:attrNameLst>
                                      </p:cBhvr>
                                      <p:to>
                                        <p:strVal val="visible"/>
                                      </p:to>
                                    </p:set>
                                    <p:anim calcmode="lin" valueType="num">
                                      <p:cBhvr additive="base">
                                        <p:cTn id="17" dur="500" fill="hold"/>
                                        <p:tgtEl>
                                          <p:spTgt spid="416855"/>
                                        </p:tgtEl>
                                        <p:attrNameLst>
                                          <p:attrName>ppt_x</p:attrName>
                                        </p:attrNameLst>
                                      </p:cBhvr>
                                      <p:tavLst>
                                        <p:tav tm="0">
                                          <p:val>
                                            <p:strVal val="1+#ppt_w/2"/>
                                          </p:val>
                                        </p:tav>
                                        <p:tav tm="100000">
                                          <p:val>
                                            <p:strVal val="#ppt_x"/>
                                          </p:val>
                                        </p:tav>
                                      </p:tavLst>
                                    </p:anim>
                                    <p:anim calcmode="lin" valueType="num">
                                      <p:cBhvr additive="base">
                                        <p:cTn id="18" dur="500" fill="hold"/>
                                        <p:tgtEl>
                                          <p:spTgt spid="4168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8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879475" y="2711450"/>
            <a:ext cx="1143000" cy="609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sz="2800"/>
          </a:p>
        </p:txBody>
      </p:sp>
      <p:sp>
        <p:nvSpPr>
          <p:cNvPr id="62467" name="Rectangle 3"/>
          <p:cNvSpPr>
            <a:spLocks noChangeArrowheads="1"/>
          </p:cNvSpPr>
          <p:nvPr/>
        </p:nvSpPr>
        <p:spPr bwMode="auto">
          <a:xfrm>
            <a:off x="2403475" y="2711450"/>
            <a:ext cx="1143000" cy="609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sz="2800"/>
          </a:p>
        </p:txBody>
      </p:sp>
      <p:sp>
        <p:nvSpPr>
          <p:cNvPr id="62468" name="Rectangle 4"/>
          <p:cNvSpPr>
            <a:spLocks noChangeArrowheads="1"/>
          </p:cNvSpPr>
          <p:nvPr/>
        </p:nvSpPr>
        <p:spPr bwMode="auto">
          <a:xfrm>
            <a:off x="3889375" y="2711450"/>
            <a:ext cx="1143000" cy="609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sz="2800"/>
          </a:p>
        </p:txBody>
      </p:sp>
      <p:sp>
        <p:nvSpPr>
          <p:cNvPr id="62469" name="Rectangle 5"/>
          <p:cNvSpPr>
            <a:spLocks noChangeArrowheads="1"/>
          </p:cNvSpPr>
          <p:nvPr/>
        </p:nvSpPr>
        <p:spPr bwMode="auto">
          <a:xfrm>
            <a:off x="5451475" y="2711450"/>
            <a:ext cx="1143000" cy="609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sz="2800"/>
          </a:p>
        </p:txBody>
      </p:sp>
      <p:sp>
        <p:nvSpPr>
          <p:cNvPr id="62470" name="Rectangle 6"/>
          <p:cNvSpPr>
            <a:spLocks noChangeArrowheads="1"/>
          </p:cNvSpPr>
          <p:nvPr/>
        </p:nvSpPr>
        <p:spPr bwMode="auto">
          <a:xfrm>
            <a:off x="6975475" y="2711450"/>
            <a:ext cx="1143000" cy="609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sz="2800"/>
          </a:p>
        </p:txBody>
      </p:sp>
      <p:sp>
        <p:nvSpPr>
          <p:cNvPr id="62471" name="Line 7"/>
          <p:cNvSpPr>
            <a:spLocks noChangeShapeType="1"/>
          </p:cNvSpPr>
          <p:nvPr/>
        </p:nvSpPr>
        <p:spPr bwMode="auto">
          <a:xfrm>
            <a:off x="1412875" y="3854450"/>
            <a:ext cx="617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2" name="Line 8"/>
          <p:cNvSpPr>
            <a:spLocks noChangeShapeType="1"/>
          </p:cNvSpPr>
          <p:nvPr/>
        </p:nvSpPr>
        <p:spPr bwMode="auto">
          <a:xfrm flipH="1" flipV="1">
            <a:off x="1417638" y="362585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3" name="Line 9"/>
          <p:cNvSpPr>
            <a:spLocks noChangeShapeType="1"/>
          </p:cNvSpPr>
          <p:nvPr/>
        </p:nvSpPr>
        <p:spPr bwMode="auto">
          <a:xfrm flipH="1" flipV="1">
            <a:off x="2941638" y="362585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4" name="Line 10"/>
          <p:cNvSpPr>
            <a:spLocks noChangeShapeType="1"/>
          </p:cNvSpPr>
          <p:nvPr/>
        </p:nvSpPr>
        <p:spPr bwMode="auto">
          <a:xfrm flipH="1" flipV="1">
            <a:off x="4427538" y="362585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5" name="Line 11"/>
          <p:cNvSpPr>
            <a:spLocks noChangeShapeType="1"/>
          </p:cNvSpPr>
          <p:nvPr/>
        </p:nvSpPr>
        <p:spPr bwMode="auto">
          <a:xfrm flipH="1" flipV="1">
            <a:off x="5989638" y="362585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6" name="Line 12"/>
          <p:cNvSpPr>
            <a:spLocks noChangeShapeType="1"/>
          </p:cNvSpPr>
          <p:nvPr/>
        </p:nvSpPr>
        <p:spPr bwMode="auto">
          <a:xfrm flipH="1" flipV="1">
            <a:off x="7513638" y="362585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7" name="Text Box 13"/>
          <p:cNvSpPr txBox="1">
            <a:spLocks noChangeArrowheads="1"/>
          </p:cNvSpPr>
          <p:nvPr/>
        </p:nvSpPr>
        <p:spPr bwMode="auto">
          <a:xfrm>
            <a:off x="1268413" y="3321050"/>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sz="1600"/>
              <a:t>1</a:t>
            </a:r>
          </a:p>
        </p:txBody>
      </p:sp>
      <p:sp>
        <p:nvSpPr>
          <p:cNvPr id="62478" name="Text Box 14"/>
          <p:cNvSpPr txBox="1">
            <a:spLocks noChangeArrowheads="1"/>
          </p:cNvSpPr>
          <p:nvPr/>
        </p:nvSpPr>
        <p:spPr bwMode="auto">
          <a:xfrm>
            <a:off x="2792413" y="3321050"/>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sz="1600"/>
              <a:t>2</a:t>
            </a:r>
          </a:p>
        </p:txBody>
      </p:sp>
      <p:sp>
        <p:nvSpPr>
          <p:cNvPr id="62479" name="Text Box 15"/>
          <p:cNvSpPr txBox="1">
            <a:spLocks noChangeArrowheads="1"/>
          </p:cNvSpPr>
          <p:nvPr/>
        </p:nvSpPr>
        <p:spPr bwMode="auto">
          <a:xfrm>
            <a:off x="4278313" y="3321050"/>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sz="1600"/>
              <a:t>3</a:t>
            </a:r>
          </a:p>
        </p:txBody>
      </p:sp>
      <p:sp>
        <p:nvSpPr>
          <p:cNvPr id="62480" name="Text Box 16"/>
          <p:cNvSpPr txBox="1">
            <a:spLocks noChangeArrowheads="1"/>
          </p:cNvSpPr>
          <p:nvPr/>
        </p:nvSpPr>
        <p:spPr bwMode="auto">
          <a:xfrm>
            <a:off x="5840413" y="3321050"/>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sz="1600"/>
              <a:t>4</a:t>
            </a:r>
          </a:p>
        </p:txBody>
      </p:sp>
      <p:sp>
        <p:nvSpPr>
          <p:cNvPr id="62481" name="Text Box 17"/>
          <p:cNvSpPr txBox="1">
            <a:spLocks noChangeArrowheads="1"/>
          </p:cNvSpPr>
          <p:nvPr/>
        </p:nvSpPr>
        <p:spPr bwMode="auto">
          <a:xfrm>
            <a:off x="7364413" y="3321050"/>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sz="1600"/>
              <a:t>5</a:t>
            </a:r>
          </a:p>
        </p:txBody>
      </p:sp>
      <p:sp>
        <p:nvSpPr>
          <p:cNvPr id="62482" name="Text Box 20"/>
          <p:cNvSpPr txBox="1">
            <a:spLocks noChangeArrowheads="1"/>
          </p:cNvSpPr>
          <p:nvPr/>
        </p:nvSpPr>
        <p:spPr bwMode="auto">
          <a:xfrm>
            <a:off x="1012825" y="1768475"/>
            <a:ext cx="1198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sz="1600"/>
              <a:t>enrichment</a:t>
            </a:r>
          </a:p>
        </p:txBody>
      </p:sp>
      <p:sp>
        <p:nvSpPr>
          <p:cNvPr id="62483" name="Text Box 21"/>
          <p:cNvSpPr txBox="1">
            <a:spLocks noChangeArrowheads="1"/>
          </p:cNvSpPr>
          <p:nvPr/>
        </p:nvSpPr>
        <p:spPr bwMode="auto">
          <a:xfrm>
            <a:off x="7186613" y="1768475"/>
            <a:ext cx="866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sz="1600"/>
              <a:t>stability</a:t>
            </a:r>
          </a:p>
        </p:txBody>
      </p:sp>
      <p:sp>
        <p:nvSpPr>
          <p:cNvPr id="62484" name="Text Box 22"/>
          <p:cNvSpPr txBox="1">
            <a:spLocks noChangeArrowheads="1"/>
          </p:cNvSpPr>
          <p:nvPr/>
        </p:nvSpPr>
        <p:spPr bwMode="auto">
          <a:xfrm>
            <a:off x="955675" y="1492250"/>
            <a:ext cx="1312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sz="1600"/>
              <a:t>opportunism</a:t>
            </a:r>
          </a:p>
        </p:txBody>
      </p:sp>
      <p:sp>
        <p:nvSpPr>
          <p:cNvPr id="62485" name="Text Box 23"/>
          <p:cNvSpPr txBox="1">
            <a:spLocks noChangeArrowheads="1"/>
          </p:cNvSpPr>
          <p:nvPr/>
        </p:nvSpPr>
        <p:spPr bwMode="auto">
          <a:xfrm>
            <a:off x="7127875" y="1492250"/>
            <a:ext cx="984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sz="1600"/>
              <a:t>structure</a:t>
            </a:r>
          </a:p>
        </p:txBody>
      </p:sp>
      <p:sp>
        <p:nvSpPr>
          <p:cNvPr id="62486" name="Rectangle 24"/>
          <p:cNvSpPr>
            <a:spLocks noGrp="1" noChangeArrowheads="1"/>
          </p:cNvSpPr>
          <p:nvPr>
            <p:ph type="title" idx="4294967295"/>
          </p:nvPr>
        </p:nvSpPr>
        <p:spPr>
          <a:xfrm>
            <a:off x="152400" y="609600"/>
            <a:ext cx="4495800" cy="609600"/>
          </a:xfrm>
          <a:noFill/>
        </p:spPr>
        <p:txBody>
          <a:bodyPr/>
          <a:lstStyle/>
          <a:p>
            <a:pPr algn="l"/>
            <a:r>
              <a:rPr lang="en-US" sz="2400" dirty="0">
                <a:latin typeface="Arial" pitchFamily="34" charset="0"/>
                <a:cs typeface="Arial" pitchFamily="34" charset="0"/>
              </a:rPr>
              <a:t>Colonizer-</a:t>
            </a:r>
            <a:r>
              <a:rPr lang="en-US" sz="2400" dirty="0" err="1">
                <a:latin typeface="Arial" pitchFamily="34" charset="0"/>
                <a:cs typeface="Arial" pitchFamily="34" charset="0"/>
              </a:rPr>
              <a:t>persister</a:t>
            </a:r>
            <a:r>
              <a:rPr lang="en-US" sz="2400" dirty="0">
                <a:latin typeface="Arial" pitchFamily="34" charset="0"/>
                <a:cs typeface="Arial" pitchFamily="34" charset="0"/>
              </a:rPr>
              <a:t> Series</a:t>
            </a:r>
          </a:p>
        </p:txBody>
      </p:sp>
      <p:grpSp>
        <p:nvGrpSpPr>
          <p:cNvPr id="62487" name="Group 29"/>
          <p:cNvGrpSpPr>
            <a:grpSpLocks/>
          </p:cNvGrpSpPr>
          <p:nvPr/>
        </p:nvGrpSpPr>
        <p:grpSpPr bwMode="auto">
          <a:xfrm>
            <a:off x="0" y="4191000"/>
            <a:ext cx="1676400" cy="2667000"/>
            <a:chOff x="2898" y="2208"/>
            <a:chExt cx="1154" cy="1968"/>
          </a:xfrm>
        </p:grpSpPr>
        <p:pic>
          <p:nvPicPr>
            <p:cNvPr id="62488" name="Picture 30" descr="Curr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8" y="2208"/>
              <a:ext cx="1154"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9" name="Text Box 31"/>
            <p:cNvSpPr txBox="1">
              <a:spLocks noChangeArrowheads="1"/>
            </p:cNvSpPr>
            <p:nvPr/>
          </p:nvSpPr>
          <p:spPr bwMode="auto">
            <a:xfrm>
              <a:off x="3059" y="3818"/>
              <a:ext cx="909"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sz="2400" dirty="0">
                  <a:solidFill>
                    <a:schemeClr val="bg1"/>
                  </a:solidFill>
                </a:rPr>
                <a:t>Bongers</a:t>
              </a:r>
            </a:p>
          </p:txBody>
        </p:sp>
      </p:grpSp>
      <p:sp>
        <p:nvSpPr>
          <p:cNvPr id="62490" name="Text Box 32"/>
          <p:cNvSpPr txBox="1">
            <a:spLocks noChangeArrowheads="1"/>
          </p:cNvSpPr>
          <p:nvPr/>
        </p:nvSpPr>
        <p:spPr bwMode="auto">
          <a:xfrm>
            <a:off x="152400" y="76200"/>
            <a:ext cx="7805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sz="2800" dirty="0"/>
              <a:t>A milestone - calibration of ecosystem condition:</a:t>
            </a:r>
          </a:p>
        </p:txBody>
      </p:sp>
      <p:sp>
        <p:nvSpPr>
          <p:cNvPr id="62491" name="Rectangle 35"/>
          <p:cNvSpPr>
            <a:spLocks noChangeArrowheads="1"/>
          </p:cNvSpPr>
          <p:nvPr/>
        </p:nvSpPr>
        <p:spPr bwMode="auto">
          <a:xfrm>
            <a:off x="0"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sz="2800"/>
          </a:p>
        </p:txBody>
      </p:sp>
      <p:sp>
        <p:nvSpPr>
          <p:cNvPr id="62492" name="Rectangle 37"/>
          <p:cNvSpPr>
            <a:spLocks noChangeArrowheads="1"/>
          </p:cNvSpPr>
          <p:nvPr/>
        </p:nvSpPr>
        <p:spPr bwMode="auto">
          <a:xfrm>
            <a:off x="0"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endParaRPr lang="en-US" sz="2800"/>
          </a:p>
        </p:txBody>
      </p:sp>
      <p:grpSp>
        <p:nvGrpSpPr>
          <p:cNvPr id="62493" name="Group 40"/>
          <p:cNvGrpSpPr>
            <a:grpSpLocks/>
          </p:cNvGrpSpPr>
          <p:nvPr/>
        </p:nvGrpSpPr>
        <p:grpSpPr bwMode="auto">
          <a:xfrm>
            <a:off x="5029200" y="762000"/>
            <a:ext cx="4003675" cy="650875"/>
            <a:chOff x="3168" y="480"/>
            <a:chExt cx="2522" cy="410"/>
          </a:xfrm>
        </p:grpSpPr>
        <p:sp>
          <p:nvSpPr>
            <p:cNvPr id="62494" name="Text Box 25"/>
            <p:cNvSpPr txBox="1">
              <a:spLocks noChangeArrowheads="1"/>
            </p:cNvSpPr>
            <p:nvPr/>
          </p:nvSpPr>
          <p:spPr bwMode="auto">
            <a:xfrm>
              <a:off x="3168" y="480"/>
              <a:ext cx="2522" cy="4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t>Maturity Index =</a:t>
              </a:r>
            </a:p>
            <a:p>
              <a:pPr eaLnBrk="0" hangingPunct="0"/>
              <a:endParaRPr lang="en-US"/>
            </a:p>
          </p:txBody>
        </p:sp>
        <p:graphicFrame>
          <p:nvGraphicFramePr>
            <p:cNvPr id="62495" name="Object 36"/>
            <p:cNvGraphicFramePr>
              <a:graphicFrameLocks noChangeAspect="1"/>
            </p:cNvGraphicFramePr>
            <p:nvPr/>
          </p:nvGraphicFramePr>
          <p:xfrm>
            <a:off x="4272" y="480"/>
            <a:ext cx="816" cy="347"/>
          </p:xfrm>
          <a:graphic>
            <a:graphicData uri="http://schemas.openxmlformats.org/presentationml/2006/ole">
              <mc:AlternateContent xmlns:mc="http://schemas.openxmlformats.org/markup-compatibility/2006">
                <mc:Choice xmlns:v="urn:schemas-microsoft-com:vml" Requires="v">
                  <p:oleObj spid="_x0000_s492555" name="Equation" r:id="rId4" imgW="837836" imgH="355446" progId="Equation.3">
                    <p:embed/>
                  </p:oleObj>
                </mc:Choice>
                <mc:Fallback>
                  <p:oleObj name="Equation" r:id="rId4" imgW="837836" imgH="355446"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 y="480"/>
                          <a:ext cx="816" cy="3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2496" name="Rectangle 3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endParaRPr lang="en-US" sz="2800"/>
          </a:p>
        </p:txBody>
      </p:sp>
      <p:sp>
        <p:nvSpPr>
          <p:cNvPr id="62497" name="TextBox 37"/>
          <p:cNvSpPr txBox="1">
            <a:spLocks noChangeArrowheads="1"/>
          </p:cNvSpPr>
          <p:nvPr/>
        </p:nvSpPr>
        <p:spPr bwMode="auto">
          <a:xfrm>
            <a:off x="2543175" y="5029200"/>
            <a:ext cx="63563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t>Bongers, T. 1990 </a:t>
            </a:r>
            <a:r>
              <a:rPr lang="en-US" i="1"/>
              <a:t>The maturity index: an ecological measure </a:t>
            </a:r>
          </a:p>
          <a:p>
            <a:pPr eaLnBrk="0" hangingPunct="0"/>
            <a:r>
              <a:rPr lang="en-US" i="1"/>
              <a:t>of environmental disturbance based on nematode species </a:t>
            </a:r>
          </a:p>
          <a:p>
            <a:pPr eaLnBrk="0" hangingPunct="0"/>
            <a:r>
              <a:rPr lang="en-US" i="1"/>
              <a:t>composition</a:t>
            </a:r>
            <a:r>
              <a:rPr lang="en-US"/>
              <a:t>. Oecologia 83: 14-19.</a:t>
            </a:r>
          </a:p>
        </p:txBody>
      </p:sp>
      <p:sp>
        <p:nvSpPr>
          <p:cNvPr id="62498" name="Line 34"/>
          <p:cNvSpPr>
            <a:spLocks noChangeShapeType="1"/>
          </p:cNvSpPr>
          <p:nvPr/>
        </p:nvSpPr>
        <p:spPr bwMode="auto">
          <a:xfrm>
            <a:off x="838200" y="2209800"/>
            <a:ext cx="7239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92627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685800" y="0"/>
            <a:ext cx="7772400" cy="1143000"/>
          </a:xfrm>
        </p:spPr>
        <p:txBody>
          <a:bodyPr/>
          <a:lstStyle/>
          <a:p>
            <a:r>
              <a:rPr lang="en-US" sz="2400">
                <a:latin typeface="Arial" pitchFamily="34" charset="0"/>
              </a:rPr>
              <a:t>Same role, different actors – successional effects</a:t>
            </a:r>
          </a:p>
        </p:txBody>
      </p:sp>
      <p:sp>
        <p:nvSpPr>
          <p:cNvPr id="427014" name="Text Box 6"/>
          <p:cNvSpPr txBox="1">
            <a:spLocks noChangeArrowheads="1"/>
          </p:cNvSpPr>
          <p:nvPr/>
        </p:nvSpPr>
        <p:spPr bwMode="auto">
          <a:xfrm>
            <a:off x="457200" y="5562600"/>
            <a:ext cx="3689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a:t>soil suppressiveness / tardigrades </a:t>
            </a:r>
          </a:p>
          <a:p>
            <a:pPr eaLnBrk="1" hangingPunct="1"/>
            <a:r>
              <a:rPr lang="en-US" sz="1800"/>
              <a:t>r = 0.59, P &lt; 0.05</a:t>
            </a:r>
          </a:p>
        </p:txBody>
      </p:sp>
      <p:grpSp>
        <p:nvGrpSpPr>
          <p:cNvPr id="427020" name="Group 12"/>
          <p:cNvGrpSpPr>
            <a:grpSpLocks/>
          </p:cNvGrpSpPr>
          <p:nvPr/>
        </p:nvGrpSpPr>
        <p:grpSpPr bwMode="auto">
          <a:xfrm>
            <a:off x="457200" y="1066800"/>
            <a:ext cx="3892550" cy="4419600"/>
            <a:chOff x="295" y="967"/>
            <a:chExt cx="2452" cy="2784"/>
          </a:xfrm>
        </p:grpSpPr>
        <p:pic>
          <p:nvPicPr>
            <p:cNvPr id="4270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 y="2432"/>
              <a:ext cx="1814" cy="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70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 y="981"/>
              <a:ext cx="1814" cy="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7013" name="AutoShape 5"/>
            <p:cNvSpPr>
              <a:spLocks noChangeArrowheads="1"/>
            </p:cNvSpPr>
            <p:nvPr/>
          </p:nvSpPr>
          <p:spPr bwMode="auto">
            <a:xfrm rot="4867829">
              <a:off x="1772" y="2020"/>
              <a:ext cx="1316" cy="63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16" name="Text Box 8"/>
            <p:cNvSpPr txBox="1">
              <a:spLocks noChangeArrowheads="1"/>
            </p:cNvSpPr>
            <p:nvPr/>
          </p:nvSpPr>
          <p:spPr bwMode="auto">
            <a:xfrm>
              <a:off x="2150" y="967"/>
              <a:ext cx="35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June</a:t>
              </a:r>
            </a:p>
          </p:txBody>
        </p:sp>
        <p:sp>
          <p:nvSpPr>
            <p:cNvPr id="427017" name="Text Box 9"/>
            <p:cNvSpPr txBox="1">
              <a:spLocks noChangeArrowheads="1"/>
            </p:cNvSpPr>
            <p:nvPr/>
          </p:nvSpPr>
          <p:spPr bwMode="auto">
            <a:xfrm>
              <a:off x="2150" y="3559"/>
              <a:ext cx="51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October</a:t>
              </a:r>
            </a:p>
          </p:txBody>
        </p:sp>
      </p:grpSp>
      <p:sp>
        <p:nvSpPr>
          <p:cNvPr id="427019" name="Rectangle 11"/>
          <p:cNvSpPr>
            <a:spLocks noChangeArrowheads="1"/>
          </p:cNvSpPr>
          <p:nvPr/>
        </p:nvSpPr>
        <p:spPr bwMode="auto">
          <a:xfrm>
            <a:off x="0" y="120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427021" name="Group 13"/>
          <p:cNvGrpSpPr>
            <a:grpSpLocks/>
          </p:cNvGrpSpPr>
          <p:nvPr/>
        </p:nvGrpSpPr>
        <p:grpSpPr bwMode="auto">
          <a:xfrm>
            <a:off x="2743200" y="1577975"/>
            <a:ext cx="6400800" cy="4594225"/>
            <a:chOff x="1728" y="1008"/>
            <a:chExt cx="4032" cy="2894"/>
          </a:xfrm>
        </p:grpSpPr>
        <p:sp>
          <p:nvSpPr>
            <p:cNvPr id="427022" name="AutoShape 14"/>
            <p:cNvSpPr>
              <a:spLocks noChangeArrowheads="1"/>
            </p:cNvSpPr>
            <p:nvPr/>
          </p:nvSpPr>
          <p:spPr bwMode="auto">
            <a:xfrm rot="4867829">
              <a:off x="2503" y="2179"/>
              <a:ext cx="1266" cy="579"/>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23" name="Text Box 15"/>
            <p:cNvSpPr txBox="1">
              <a:spLocks noChangeArrowheads="1"/>
            </p:cNvSpPr>
            <p:nvPr/>
          </p:nvSpPr>
          <p:spPr bwMode="auto">
            <a:xfrm>
              <a:off x="3467" y="1225"/>
              <a:ext cx="21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a:t>Tardigrades / suppressiveness </a:t>
              </a:r>
            </a:p>
            <a:p>
              <a:pPr eaLnBrk="1" hangingPunct="1"/>
              <a:r>
                <a:rPr lang="en-US" sz="1800"/>
                <a:t>R = 0.59, p &lt; 0.05</a:t>
              </a:r>
            </a:p>
          </p:txBody>
        </p:sp>
        <p:sp>
          <p:nvSpPr>
            <p:cNvPr id="427024" name="AutoShape 16"/>
            <p:cNvSpPr>
              <a:spLocks noChangeAspect="1" noChangeArrowheads="1" noTextEdit="1"/>
            </p:cNvSpPr>
            <p:nvPr/>
          </p:nvSpPr>
          <p:spPr bwMode="auto">
            <a:xfrm>
              <a:off x="2100" y="1008"/>
              <a:ext cx="3655" cy="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27025" name="Group 17"/>
            <p:cNvGrpSpPr>
              <a:grpSpLocks/>
            </p:cNvGrpSpPr>
            <p:nvPr/>
          </p:nvGrpSpPr>
          <p:grpSpPr bwMode="auto">
            <a:xfrm>
              <a:off x="1728" y="1008"/>
              <a:ext cx="4032" cy="2894"/>
              <a:chOff x="1111" y="845"/>
              <a:chExt cx="4418" cy="3009"/>
            </a:xfrm>
          </p:grpSpPr>
          <p:sp>
            <p:nvSpPr>
              <p:cNvPr id="427026" name="Rectangle 18"/>
              <p:cNvSpPr>
                <a:spLocks noChangeArrowheads="1"/>
              </p:cNvSpPr>
              <p:nvPr/>
            </p:nvSpPr>
            <p:spPr bwMode="auto">
              <a:xfrm>
                <a:off x="1111" y="845"/>
                <a:ext cx="4418" cy="30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27027" name="Rectangle 19"/>
              <p:cNvSpPr>
                <a:spLocks noChangeArrowheads="1"/>
              </p:cNvSpPr>
              <p:nvPr/>
            </p:nvSpPr>
            <p:spPr bwMode="auto">
              <a:xfrm>
                <a:off x="1943" y="916"/>
                <a:ext cx="3497" cy="25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427028" name="Oval 20"/>
            <p:cNvSpPr>
              <a:spLocks noChangeArrowheads="1"/>
            </p:cNvSpPr>
            <p:nvPr/>
          </p:nvSpPr>
          <p:spPr bwMode="auto">
            <a:xfrm>
              <a:off x="2909" y="3137"/>
              <a:ext cx="29" cy="31"/>
            </a:xfrm>
            <a:prstGeom prst="ellipse">
              <a:avLst/>
            </a:prstGeom>
            <a:solidFill>
              <a:srgbClr val="F96604"/>
            </a:solidFill>
            <a:ln w="0">
              <a:solidFill>
                <a:srgbClr val="F96604"/>
              </a:solidFill>
              <a:round/>
              <a:headEnd/>
              <a:tailEnd/>
            </a:ln>
          </p:spPr>
          <p:txBody>
            <a:bodyPr/>
            <a:lstStyle/>
            <a:p>
              <a:endParaRPr lang="en-US"/>
            </a:p>
          </p:txBody>
        </p:sp>
        <p:grpSp>
          <p:nvGrpSpPr>
            <p:cNvPr id="427029" name="Group 21"/>
            <p:cNvGrpSpPr>
              <a:grpSpLocks/>
            </p:cNvGrpSpPr>
            <p:nvPr/>
          </p:nvGrpSpPr>
          <p:grpSpPr bwMode="auto">
            <a:xfrm>
              <a:off x="5650" y="1076"/>
              <a:ext cx="18" cy="2482"/>
              <a:chOff x="5408" y="916"/>
              <a:chExt cx="20" cy="2580"/>
            </a:xfrm>
          </p:grpSpPr>
          <p:sp>
            <p:nvSpPr>
              <p:cNvPr id="427030" name="Line 22"/>
              <p:cNvSpPr>
                <a:spLocks noChangeShapeType="1"/>
              </p:cNvSpPr>
              <p:nvPr/>
            </p:nvSpPr>
            <p:spPr bwMode="auto">
              <a:xfrm>
                <a:off x="5427" y="3476"/>
                <a:ext cx="1" cy="1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31" name="Line 23"/>
              <p:cNvSpPr>
                <a:spLocks noChangeShapeType="1"/>
              </p:cNvSpPr>
              <p:nvPr/>
            </p:nvSpPr>
            <p:spPr bwMode="auto">
              <a:xfrm>
                <a:off x="5427" y="3489"/>
                <a:ext cx="1" cy="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32" name="Line 24"/>
              <p:cNvSpPr>
                <a:spLocks noChangeShapeType="1"/>
              </p:cNvSpPr>
              <p:nvPr/>
            </p:nvSpPr>
            <p:spPr bwMode="auto">
              <a:xfrm flipV="1">
                <a:off x="5427" y="916"/>
                <a:ext cx="1" cy="1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33" name="Line 25"/>
              <p:cNvSpPr>
                <a:spLocks noChangeShapeType="1"/>
              </p:cNvSpPr>
              <p:nvPr/>
            </p:nvSpPr>
            <p:spPr bwMode="auto">
              <a:xfrm flipH="1">
                <a:off x="5420" y="922"/>
                <a:ext cx="7" cy="1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34" name="Line 26"/>
              <p:cNvSpPr>
                <a:spLocks noChangeShapeType="1"/>
              </p:cNvSpPr>
              <p:nvPr/>
            </p:nvSpPr>
            <p:spPr bwMode="auto">
              <a:xfrm flipV="1">
                <a:off x="5427" y="916"/>
                <a:ext cx="1" cy="257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35" name="Line 27"/>
              <p:cNvSpPr>
                <a:spLocks noChangeShapeType="1"/>
              </p:cNvSpPr>
              <p:nvPr/>
            </p:nvSpPr>
            <p:spPr bwMode="auto">
              <a:xfrm>
                <a:off x="5408" y="3495"/>
                <a:ext cx="1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36" name="Line 28"/>
              <p:cNvSpPr>
                <a:spLocks noChangeShapeType="1"/>
              </p:cNvSpPr>
              <p:nvPr/>
            </p:nvSpPr>
            <p:spPr bwMode="auto">
              <a:xfrm>
                <a:off x="5408" y="3208"/>
                <a:ext cx="1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37" name="Line 29"/>
              <p:cNvSpPr>
                <a:spLocks noChangeShapeType="1"/>
              </p:cNvSpPr>
              <p:nvPr/>
            </p:nvSpPr>
            <p:spPr bwMode="auto">
              <a:xfrm>
                <a:off x="5408" y="2922"/>
                <a:ext cx="1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38" name="Line 30"/>
              <p:cNvSpPr>
                <a:spLocks noChangeShapeType="1"/>
              </p:cNvSpPr>
              <p:nvPr/>
            </p:nvSpPr>
            <p:spPr bwMode="auto">
              <a:xfrm>
                <a:off x="5408" y="2635"/>
                <a:ext cx="1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39" name="Line 31"/>
              <p:cNvSpPr>
                <a:spLocks noChangeShapeType="1"/>
              </p:cNvSpPr>
              <p:nvPr/>
            </p:nvSpPr>
            <p:spPr bwMode="auto">
              <a:xfrm>
                <a:off x="5408" y="2349"/>
                <a:ext cx="1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40" name="Line 32"/>
              <p:cNvSpPr>
                <a:spLocks noChangeShapeType="1"/>
              </p:cNvSpPr>
              <p:nvPr/>
            </p:nvSpPr>
            <p:spPr bwMode="auto">
              <a:xfrm>
                <a:off x="5408" y="2062"/>
                <a:ext cx="1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41" name="Line 33"/>
              <p:cNvSpPr>
                <a:spLocks noChangeShapeType="1"/>
              </p:cNvSpPr>
              <p:nvPr/>
            </p:nvSpPr>
            <p:spPr bwMode="auto">
              <a:xfrm>
                <a:off x="5408" y="1775"/>
                <a:ext cx="1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42" name="Line 34"/>
              <p:cNvSpPr>
                <a:spLocks noChangeShapeType="1"/>
              </p:cNvSpPr>
              <p:nvPr/>
            </p:nvSpPr>
            <p:spPr bwMode="auto">
              <a:xfrm>
                <a:off x="5408" y="1489"/>
                <a:ext cx="1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43" name="Line 35"/>
              <p:cNvSpPr>
                <a:spLocks noChangeShapeType="1"/>
              </p:cNvSpPr>
              <p:nvPr/>
            </p:nvSpPr>
            <p:spPr bwMode="auto">
              <a:xfrm>
                <a:off x="5408" y="1202"/>
                <a:ext cx="1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44" name="Line 36"/>
              <p:cNvSpPr>
                <a:spLocks noChangeShapeType="1"/>
              </p:cNvSpPr>
              <p:nvPr/>
            </p:nvSpPr>
            <p:spPr bwMode="auto">
              <a:xfrm>
                <a:off x="5408" y="916"/>
                <a:ext cx="1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45" name="Line 37"/>
              <p:cNvSpPr>
                <a:spLocks noChangeShapeType="1"/>
              </p:cNvSpPr>
              <p:nvPr/>
            </p:nvSpPr>
            <p:spPr bwMode="auto">
              <a:xfrm>
                <a:off x="5420" y="3438"/>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46" name="Line 38"/>
              <p:cNvSpPr>
                <a:spLocks noChangeShapeType="1"/>
              </p:cNvSpPr>
              <p:nvPr/>
            </p:nvSpPr>
            <p:spPr bwMode="auto">
              <a:xfrm>
                <a:off x="5420" y="3380"/>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47" name="Line 39"/>
              <p:cNvSpPr>
                <a:spLocks noChangeShapeType="1"/>
              </p:cNvSpPr>
              <p:nvPr/>
            </p:nvSpPr>
            <p:spPr bwMode="auto">
              <a:xfrm>
                <a:off x="5420" y="3323"/>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48" name="Line 40"/>
              <p:cNvSpPr>
                <a:spLocks noChangeShapeType="1"/>
              </p:cNvSpPr>
              <p:nvPr/>
            </p:nvSpPr>
            <p:spPr bwMode="auto">
              <a:xfrm>
                <a:off x="5420" y="3266"/>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49" name="Line 41"/>
              <p:cNvSpPr>
                <a:spLocks noChangeShapeType="1"/>
              </p:cNvSpPr>
              <p:nvPr/>
            </p:nvSpPr>
            <p:spPr bwMode="auto">
              <a:xfrm>
                <a:off x="5420" y="3208"/>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50" name="Line 42"/>
              <p:cNvSpPr>
                <a:spLocks noChangeShapeType="1"/>
              </p:cNvSpPr>
              <p:nvPr/>
            </p:nvSpPr>
            <p:spPr bwMode="auto">
              <a:xfrm>
                <a:off x="5420" y="3151"/>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51" name="Line 43"/>
              <p:cNvSpPr>
                <a:spLocks noChangeShapeType="1"/>
              </p:cNvSpPr>
              <p:nvPr/>
            </p:nvSpPr>
            <p:spPr bwMode="auto">
              <a:xfrm>
                <a:off x="5420" y="3094"/>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52" name="Line 44"/>
              <p:cNvSpPr>
                <a:spLocks noChangeShapeType="1"/>
              </p:cNvSpPr>
              <p:nvPr/>
            </p:nvSpPr>
            <p:spPr bwMode="auto">
              <a:xfrm>
                <a:off x="5420" y="3037"/>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53" name="Line 45"/>
              <p:cNvSpPr>
                <a:spLocks noChangeShapeType="1"/>
              </p:cNvSpPr>
              <p:nvPr/>
            </p:nvSpPr>
            <p:spPr bwMode="auto">
              <a:xfrm>
                <a:off x="5420" y="2979"/>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54" name="Line 46"/>
              <p:cNvSpPr>
                <a:spLocks noChangeShapeType="1"/>
              </p:cNvSpPr>
              <p:nvPr/>
            </p:nvSpPr>
            <p:spPr bwMode="auto">
              <a:xfrm>
                <a:off x="5420" y="2922"/>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55" name="Line 47"/>
              <p:cNvSpPr>
                <a:spLocks noChangeShapeType="1"/>
              </p:cNvSpPr>
              <p:nvPr/>
            </p:nvSpPr>
            <p:spPr bwMode="auto">
              <a:xfrm>
                <a:off x="5420" y="2865"/>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56" name="Line 48"/>
              <p:cNvSpPr>
                <a:spLocks noChangeShapeType="1"/>
              </p:cNvSpPr>
              <p:nvPr/>
            </p:nvSpPr>
            <p:spPr bwMode="auto">
              <a:xfrm>
                <a:off x="5420" y="2807"/>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57" name="Line 49"/>
              <p:cNvSpPr>
                <a:spLocks noChangeShapeType="1"/>
              </p:cNvSpPr>
              <p:nvPr/>
            </p:nvSpPr>
            <p:spPr bwMode="auto">
              <a:xfrm>
                <a:off x="5420" y="2750"/>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58" name="Line 50"/>
              <p:cNvSpPr>
                <a:spLocks noChangeShapeType="1"/>
              </p:cNvSpPr>
              <p:nvPr/>
            </p:nvSpPr>
            <p:spPr bwMode="auto">
              <a:xfrm>
                <a:off x="5420" y="2693"/>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59" name="Line 51"/>
              <p:cNvSpPr>
                <a:spLocks noChangeShapeType="1"/>
              </p:cNvSpPr>
              <p:nvPr/>
            </p:nvSpPr>
            <p:spPr bwMode="auto">
              <a:xfrm>
                <a:off x="5420" y="2635"/>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60" name="Line 52"/>
              <p:cNvSpPr>
                <a:spLocks noChangeShapeType="1"/>
              </p:cNvSpPr>
              <p:nvPr/>
            </p:nvSpPr>
            <p:spPr bwMode="auto">
              <a:xfrm>
                <a:off x="5420" y="2578"/>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61" name="Line 53"/>
              <p:cNvSpPr>
                <a:spLocks noChangeShapeType="1"/>
              </p:cNvSpPr>
              <p:nvPr/>
            </p:nvSpPr>
            <p:spPr bwMode="auto">
              <a:xfrm>
                <a:off x="5420" y="2521"/>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62" name="Line 54"/>
              <p:cNvSpPr>
                <a:spLocks noChangeShapeType="1"/>
              </p:cNvSpPr>
              <p:nvPr/>
            </p:nvSpPr>
            <p:spPr bwMode="auto">
              <a:xfrm>
                <a:off x="5420" y="2463"/>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63" name="Line 55"/>
              <p:cNvSpPr>
                <a:spLocks noChangeShapeType="1"/>
              </p:cNvSpPr>
              <p:nvPr/>
            </p:nvSpPr>
            <p:spPr bwMode="auto">
              <a:xfrm>
                <a:off x="5420" y="2406"/>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64" name="Line 56"/>
              <p:cNvSpPr>
                <a:spLocks noChangeShapeType="1"/>
              </p:cNvSpPr>
              <p:nvPr/>
            </p:nvSpPr>
            <p:spPr bwMode="auto">
              <a:xfrm>
                <a:off x="5420" y="2349"/>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65" name="Line 57"/>
              <p:cNvSpPr>
                <a:spLocks noChangeShapeType="1"/>
              </p:cNvSpPr>
              <p:nvPr/>
            </p:nvSpPr>
            <p:spPr bwMode="auto">
              <a:xfrm>
                <a:off x="5420" y="2291"/>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66" name="Line 58"/>
              <p:cNvSpPr>
                <a:spLocks noChangeShapeType="1"/>
              </p:cNvSpPr>
              <p:nvPr/>
            </p:nvSpPr>
            <p:spPr bwMode="auto">
              <a:xfrm>
                <a:off x="5420" y="2234"/>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67" name="Line 59"/>
              <p:cNvSpPr>
                <a:spLocks noChangeShapeType="1"/>
              </p:cNvSpPr>
              <p:nvPr/>
            </p:nvSpPr>
            <p:spPr bwMode="auto">
              <a:xfrm>
                <a:off x="5420" y="2177"/>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68" name="Line 60"/>
              <p:cNvSpPr>
                <a:spLocks noChangeShapeType="1"/>
              </p:cNvSpPr>
              <p:nvPr/>
            </p:nvSpPr>
            <p:spPr bwMode="auto">
              <a:xfrm>
                <a:off x="5420" y="2119"/>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69" name="Line 61"/>
              <p:cNvSpPr>
                <a:spLocks noChangeShapeType="1"/>
              </p:cNvSpPr>
              <p:nvPr/>
            </p:nvSpPr>
            <p:spPr bwMode="auto">
              <a:xfrm>
                <a:off x="5420" y="2062"/>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70" name="Line 62"/>
              <p:cNvSpPr>
                <a:spLocks noChangeShapeType="1"/>
              </p:cNvSpPr>
              <p:nvPr/>
            </p:nvSpPr>
            <p:spPr bwMode="auto">
              <a:xfrm>
                <a:off x="5420" y="2005"/>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71" name="Line 63"/>
              <p:cNvSpPr>
                <a:spLocks noChangeShapeType="1"/>
              </p:cNvSpPr>
              <p:nvPr/>
            </p:nvSpPr>
            <p:spPr bwMode="auto">
              <a:xfrm>
                <a:off x="5420" y="1947"/>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72" name="Line 64"/>
              <p:cNvSpPr>
                <a:spLocks noChangeShapeType="1"/>
              </p:cNvSpPr>
              <p:nvPr/>
            </p:nvSpPr>
            <p:spPr bwMode="auto">
              <a:xfrm>
                <a:off x="5420" y="1890"/>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73" name="Line 65"/>
              <p:cNvSpPr>
                <a:spLocks noChangeShapeType="1"/>
              </p:cNvSpPr>
              <p:nvPr/>
            </p:nvSpPr>
            <p:spPr bwMode="auto">
              <a:xfrm>
                <a:off x="5420" y="1833"/>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74" name="Line 66"/>
              <p:cNvSpPr>
                <a:spLocks noChangeShapeType="1"/>
              </p:cNvSpPr>
              <p:nvPr/>
            </p:nvSpPr>
            <p:spPr bwMode="auto">
              <a:xfrm>
                <a:off x="5420" y="1775"/>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75" name="Line 67"/>
              <p:cNvSpPr>
                <a:spLocks noChangeShapeType="1"/>
              </p:cNvSpPr>
              <p:nvPr/>
            </p:nvSpPr>
            <p:spPr bwMode="auto">
              <a:xfrm>
                <a:off x="5420" y="1718"/>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76" name="Line 68"/>
              <p:cNvSpPr>
                <a:spLocks noChangeShapeType="1"/>
              </p:cNvSpPr>
              <p:nvPr/>
            </p:nvSpPr>
            <p:spPr bwMode="auto">
              <a:xfrm>
                <a:off x="5420" y="1661"/>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77" name="Line 69"/>
              <p:cNvSpPr>
                <a:spLocks noChangeShapeType="1"/>
              </p:cNvSpPr>
              <p:nvPr/>
            </p:nvSpPr>
            <p:spPr bwMode="auto">
              <a:xfrm>
                <a:off x="5420" y="1603"/>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78" name="Line 70"/>
              <p:cNvSpPr>
                <a:spLocks noChangeShapeType="1"/>
              </p:cNvSpPr>
              <p:nvPr/>
            </p:nvSpPr>
            <p:spPr bwMode="auto">
              <a:xfrm>
                <a:off x="5420" y="1546"/>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79" name="Line 71"/>
              <p:cNvSpPr>
                <a:spLocks noChangeShapeType="1"/>
              </p:cNvSpPr>
              <p:nvPr/>
            </p:nvSpPr>
            <p:spPr bwMode="auto">
              <a:xfrm>
                <a:off x="5420" y="1489"/>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80" name="Line 72"/>
              <p:cNvSpPr>
                <a:spLocks noChangeShapeType="1"/>
              </p:cNvSpPr>
              <p:nvPr/>
            </p:nvSpPr>
            <p:spPr bwMode="auto">
              <a:xfrm>
                <a:off x="5420" y="1431"/>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81" name="Line 73"/>
              <p:cNvSpPr>
                <a:spLocks noChangeShapeType="1"/>
              </p:cNvSpPr>
              <p:nvPr/>
            </p:nvSpPr>
            <p:spPr bwMode="auto">
              <a:xfrm>
                <a:off x="5420" y="1374"/>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82" name="Line 74"/>
              <p:cNvSpPr>
                <a:spLocks noChangeShapeType="1"/>
              </p:cNvSpPr>
              <p:nvPr/>
            </p:nvSpPr>
            <p:spPr bwMode="auto">
              <a:xfrm>
                <a:off x="5420" y="1317"/>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83" name="Line 75"/>
              <p:cNvSpPr>
                <a:spLocks noChangeShapeType="1"/>
              </p:cNvSpPr>
              <p:nvPr/>
            </p:nvSpPr>
            <p:spPr bwMode="auto">
              <a:xfrm>
                <a:off x="5420" y="1260"/>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84" name="Line 76"/>
              <p:cNvSpPr>
                <a:spLocks noChangeShapeType="1"/>
              </p:cNvSpPr>
              <p:nvPr/>
            </p:nvSpPr>
            <p:spPr bwMode="auto">
              <a:xfrm>
                <a:off x="5420" y="1202"/>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85" name="Line 77"/>
              <p:cNvSpPr>
                <a:spLocks noChangeShapeType="1"/>
              </p:cNvSpPr>
              <p:nvPr/>
            </p:nvSpPr>
            <p:spPr bwMode="auto">
              <a:xfrm>
                <a:off x="5420" y="1145"/>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86" name="Line 78"/>
              <p:cNvSpPr>
                <a:spLocks noChangeShapeType="1"/>
              </p:cNvSpPr>
              <p:nvPr/>
            </p:nvSpPr>
            <p:spPr bwMode="auto">
              <a:xfrm flipV="1">
                <a:off x="5420" y="1071"/>
                <a:ext cx="0" cy="1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87" name="Line 79"/>
              <p:cNvSpPr>
                <a:spLocks noChangeShapeType="1"/>
              </p:cNvSpPr>
              <p:nvPr/>
            </p:nvSpPr>
            <p:spPr bwMode="auto">
              <a:xfrm>
                <a:off x="5420" y="1030"/>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88" name="Line 80"/>
              <p:cNvSpPr>
                <a:spLocks noChangeShapeType="1"/>
              </p:cNvSpPr>
              <p:nvPr/>
            </p:nvSpPr>
            <p:spPr bwMode="auto">
              <a:xfrm>
                <a:off x="5420" y="973"/>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89" name="Line 81"/>
              <p:cNvSpPr>
                <a:spLocks noChangeShapeType="1"/>
              </p:cNvSpPr>
              <p:nvPr/>
            </p:nvSpPr>
            <p:spPr bwMode="auto">
              <a:xfrm>
                <a:off x="5420" y="916"/>
                <a:ext cx="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27090" name="Freeform 82"/>
            <p:cNvSpPr>
              <a:spLocks/>
            </p:cNvSpPr>
            <p:nvPr/>
          </p:nvSpPr>
          <p:spPr bwMode="auto">
            <a:xfrm>
              <a:off x="2466" y="1926"/>
              <a:ext cx="3180" cy="1266"/>
            </a:xfrm>
            <a:custGeom>
              <a:avLst/>
              <a:gdLst>
                <a:gd name="T0" fmla="*/ 156 w 10452"/>
                <a:gd name="T1" fmla="*/ 3889 h 3950"/>
                <a:gd name="T2" fmla="*/ 367 w 10452"/>
                <a:gd name="T3" fmla="*/ 3810 h 3950"/>
                <a:gd name="T4" fmla="*/ 577 w 10452"/>
                <a:gd name="T5" fmla="*/ 3732 h 3950"/>
                <a:gd name="T6" fmla="*/ 786 w 10452"/>
                <a:gd name="T7" fmla="*/ 3652 h 3950"/>
                <a:gd name="T8" fmla="*/ 997 w 10452"/>
                <a:gd name="T9" fmla="*/ 3572 h 3950"/>
                <a:gd name="T10" fmla="*/ 1207 w 10452"/>
                <a:gd name="T11" fmla="*/ 3493 h 3950"/>
                <a:gd name="T12" fmla="*/ 1418 w 10452"/>
                <a:gd name="T13" fmla="*/ 3413 h 3950"/>
                <a:gd name="T14" fmla="*/ 1627 w 10452"/>
                <a:gd name="T15" fmla="*/ 3334 h 3950"/>
                <a:gd name="T16" fmla="*/ 1837 w 10452"/>
                <a:gd name="T17" fmla="*/ 3254 h 3950"/>
                <a:gd name="T18" fmla="*/ 2048 w 10452"/>
                <a:gd name="T19" fmla="*/ 3176 h 3950"/>
                <a:gd name="T20" fmla="*/ 2257 w 10452"/>
                <a:gd name="T21" fmla="*/ 3096 h 3950"/>
                <a:gd name="T22" fmla="*/ 2467 w 10452"/>
                <a:gd name="T23" fmla="*/ 3017 h 3950"/>
                <a:gd name="T24" fmla="*/ 2678 w 10452"/>
                <a:gd name="T25" fmla="*/ 2937 h 3950"/>
                <a:gd name="T26" fmla="*/ 2888 w 10452"/>
                <a:gd name="T27" fmla="*/ 2858 h 3950"/>
                <a:gd name="T28" fmla="*/ 3097 w 10452"/>
                <a:gd name="T29" fmla="*/ 2778 h 3950"/>
                <a:gd name="T30" fmla="*/ 3308 w 10452"/>
                <a:gd name="T31" fmla="*/ 2699 h 3950"/>
                <a:gd name="T32" fmla="*/ 3518 w 10452"/>
                <a:gd name="T33" fmla="*/ 2620 h 3950"/>
                <a:gd name="T34" fmla="*/ 3729 w 10452"/>
                <a:gd name="T35" fmla="*/ 2541 h 3950"/>
                <a:gd name="T36" fmla="*/ 3938 w 10452"/>
                <a:gd name="T37" fmla="*/ 2461 h 3950"/>
                <a:gd name="T38" fmla="*/ 4149 w 10452"/>
                <a:gd name="T39" fmla="*/ 2382 h 3950"/>
                <a:gd name="T40" fmla="*/ 4359 w 10452"/>
                <a:gd name="T41" fmla="*/ 2302 h 3950"/>
                <a:gd name="T42" fmla="*/ 4568 w 10452"/>
                <a:gd name="T43" fmla="*/ 2222 h 3950"/>
                <a:gd name="T44" fmla="*/ 4779 w 10452"/>
                <a:gd name="T45" fmla="*/ 2143 h 3950"/>
                <a:gd name="T46" fmla="*/ 4989 w 10452"/>
                <a:gd name="T47" fmla="*/ 2063 h 3950"/>
                <a:gd name="T48" fmla="*/ 5200 w 10452"/>
                <a:gd name="T49" fmla="*/ 1985 h 3950"/>
                <a:gd name="T50" fmla="*/ 5409 w 10452"/>
                <a:gd name="T51" fmla="*/ 1905 h 3950"/>
                <a:gd name="T52" fmla="*/ 5619 w 10452"/>
                <a:gd name="T53" fmla="*/ 1826 h 3950"/>
                <a:gd name="T54" fmla="*/ 5830 w 10452"/>
                <a:gd name="T55" fmla="*/ 1746 h 3950"/>
                <a:gd name="T56" fmla="*/ 6039 w 10452"/>
                <a:gd name="T57" fmla="*/ 1667 h 3950"/>
                <a:gd name="T58" fmla="*/ 6249 w 10452"/>
                <a:gd name="T59" fmla="*/ 1587 h 3950"/>
                <a:gd name="T60" fmla="*/ 6460 w 10452"/>
                <a:gd name="T61" fmla="*/ 1508 h 3950"/>
                <a:gd name="T62" fmla="*/ 6670 w 10452"/>
                <a:gd name="T63" fmla="*/ 1429 h 3950"/>
                <a:gd name="T64" fmla="*/ 6879 w 10452"/>
                <a:gd name="T65" fmla="*/ 1350 h 3950"/>
                <a:gd name="T66" fmla="*/ 7090 w 10452"/>
                <a:gd name="T67" fmla="*/ 1270 h 3950"/>
                <a:gd name="T68" fmla="*/ 7300 w 10452"/>
                <a:gd name="T69" fmla="*/ 1191 h 3950"/>
                <a:gd name="T70" fmla="*/ 7510 w 10452"/>
                <a:gd name="T71" fmla="*/ 1111 h 3950"/>
                <a:gd name="T72" fmla="*/ 7720 w 10452"/>
                <a:gd name="T73" fmla="*/ 1031 h 3950"/>
                <a:gd name="T74" fmla="*/ 7931 w 10452"/>
                <a:gd name="T75" fmla="*/ 952 h 3950"/>
                <a:gd name="T76" fmla="*/ 8141 w 10452"/>
                <a:gd name="T77" fmla="*/ 874 h 3950"/>
                <a:gd name="T78" fmla="*/ 8350 w 10452"/>
                <a:gd name="T79" fmla="*/ 794 h 3950"/>
                <a:gd name="T80" fmla="*/ 8561 w 10452"/>
                <a:gd name="T81" fmla="*/ 715 h 3950"/>
                <a:gd name="T82" fmla="*/ 8771 w 10452"/>
                <a:gd name="T83" fmla="*/ 635 h 3950"/>
                <a:gd name="T84" fmla="*/ 8980 w 10452"/>
                <a:gd name="T85" fmla="*/ 555 h 3950"/>
                <a:gd name="T86" fmla="*/ 9191 w 10452"/>
                <a:gd name="T87" fmla="*/ 476 h 3950"/>
                <a:gd name="T88" fmla="*/ 9401 w 10452"/>
                <a:gd name="T89" fmla="*/ 396 h 3950"/>
                <a:gd name="T90" fmla="*/ 9612 w 10452"/>
                <a:gd name="T91" fmla="*/ 318 h 3950"/>
                <a:gd name="T92" fmla="*/ 9821 w 10452"/>
                <a:gd name="T93" fmla="*/ 238 h 3950"/>
                <a:gd name="T94" fmla="*/ 10031 w 10452"/>
                <a:gd name="T95" fmla="*/ 159 h 3950"/>
                <a:gd name="T96" fmla="*/ 10242 w 10452"/>
                <a:gd name="T97" fmla="*/ 79 h 3950"/>
                <a:gd name="T98" fmla="*/ 10452 w 10452"/>
                <a:gd name="T99" fmla="*/ 0 h 3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52" h="3950">
                  <a:moveTo>
                    <a:pt x="0" y="3950"/>
                  </a:moveTo>
                  <a:lnTo>
                    <a:pt x="51" y="3929"/>
                  </a:lnTo>
                  <a:lnTo>
                    <a:pt x="103" y="3910"/>
                  </a:lnTo>
                  <a:lnTo>
                    <a:pt x="156" y="3889"/>
                  </a:lnTo>
                  <a:lnTo>
                    <a:pt x="209" y="3870"/>
                  </a:lnTo>
                  <a:lnTo>
                    <a:pt x="261" y="3850"/>
                  </a:lnTo>
                  <a:lnTo>
                    <a:pt x="314" y="3830"/>
                  </a:lnTo>
                  <a:lnTo>
                    <a:pt x="367" y="3810"/>
                  </a:lnTo>
                  <a:lnTo>
                    <a:pt x="419" y="3791"/>
                  </a:lnTo>
                  <a:lnTo>
                    <a:pt x="472" y="3771"/>
                  </a:lnTo>
                  <a:lnTo>
                    <a:pt x="524" y="3751"/>
                  </a:lnTo>
                  <a:lnTo>
                    <a:pt x="577" y="3732"/>
                  </a:lnTo>
                  <a:lnTo>
                    <a:pt x="630" y="3711"/>
                  </a:lnTo>
                  <a:lnTo>
                    <a:pt x="682" y="3692"/>
                  </a:lnTo>
                  <a:lnTo>
                    <a:pt x="735" y="3671"/>
                  </a:lnTo>
                  <a:lnTo>
                    <a:pt x="786" y="3652"/>
                  </a:lnTo>
                  <a:lnTo>
                    <a:pt x="839" y="3632"/>
                  </a:lnTo>
                  <a:lnTo>
                    <a:pt x="891" y="3612"/>
                  </a:lnTo>
                  <a:lnTo>
                    <a:pt x="944" y="3592"/>
                  </a:lnTo>
                  <a:lnTo>
                    <a:pt x="997" y="3572"/>
                  </a:lnTo>
                  <a:lnTo>
                    <a:pt x="1049" y="3552"/>
                  </a:lnTo>
                  <a:lnTo>
                    <a:pt x="1102" y="3533"/>
                  </a:lnTo>
                  <a:lnTo>
                    <a:pt x="1155" y="3512"/>
                  </a:lnTo>
                  <a:lnTo>
                    <a:pt x="1207" y="3493"/>
                  </a:lnTo>
                  <a:lnTo>
                    <a:pt x="1260" y="3474"/>
                  </a:lnTo>
                  <a:lnTo>
                    <a:pt x="1312" y="3453"/>
                  </a:lnTo>
                  <a:lnTo>
                    <a:pt x="1365" y="3434"/>
                  </a:lnTo>
                  <a:lnTo>
                    <a:pt x="1418" y="3413"/>
                  </a:lnTo>
                  <a:lnTo>
                    <a:pt x="1470" y="3394"/>
                  </a:lnTo>
                  <a:lnTo>
                    <a:pt x="1522" y="3374"/>
                  </a:lnTo>
                  <a:lnTo>
                    <a:pt x="1574" y="3354"/>
                  </a:lnTo>
                  <a:lnTo>
                    <a:pt x="1627" y="3334"/>
                  </a:lnTo>
                  <a:lnTo>
                    <a:pt x="1679" y="3315"/>
                  </a:lnTo>
                  <a:lnTo>
                    <a:pt x="1732" y="3294"/>
                  </a:lnTo>
                  <a:lnTo>
                    <a:pt x="1785" y="3275"/>
                  </a:lnTo>
                  <a:lnTo>
                    <a:pt x="1837" y="3254"/>
                  </a:lnTo>
                  <a:lnTo>
                    <a:pt x="1890" y="3235"/>
                  </a:lnTo>
                  <a:lnTo>
                    <a:pt x="1942" y="3214"/>
                  </a:lnTo>
                  <a:lnTo>
                    <a:pt x="1995" y="3195"/>
                  </a:lnTo>
                  <a:lnTo>
                    <a:pt x="2048" y="3176"/>
                  </a:lnTo>
                  <a:lnTo>
                    <a:pt x="2100" y="3155"/>
                  </a:lnTo>
                  <a:lnTo>
                    <a:pt x="2153" y="3136"/>
                  </a:lnTo>
                  <a:lnTo>
                    <a:pt x="2206" y="3116"/>
                  </a:lnTo>
                  <a:lnTo>
                    <a:pt x="2257" y="3096"/>
                  </a:lnTo>
                  <a:lnTo>
                    <a:pt x="2310" y="3076"/>
                  </a:lnTo>
                  <a:lnTo>
                    <a:pt x="2362" y="3057"/>
                  </a:lnTo>
                  <a:lnTo>
                    <a:pt x="2415" y="3036"/>
                  </a:lnTo>
                  <a:lnTo>
                    <a:pt x="2467" y="3017"/>
                  </a:lnTo>
                  <a:lnTo>
                    <a:pt x="2520" y="2996"/>
                  </a:lnTo>
                  <a:lnTo>
                    <a:pt x="2573" y="2977"/>
                  </a:lnTo>
                  <a:lnTo>
                    <a:pt x="2625" y="2956"/>
                  </a:lnTo>
                  <a:lnTo>
                    <a:pt x="2678" y="2937"/>
                  </a:lnTo>
                  <a:lnTo>
                    <a:pt x="2730" y="2918"/>
                  </a:lnTo>
                  <a:lnTo>
                    <a:pt x="2783" y="2897"/>
                  </a:lnTo>
                  <a:lnTo>
                    <a:pt x="2836" y="2878"/>
                  </a:lnTo>
                  <a:lnTo>
                    <a:pt x="2888" y="2858"/>
                  </a:lnTo>
                  <a:lnTo>
                    <a:pt x="2941" y="2838"/>
                  </a:lnTo>
                  <a:lnTo>
                    <a:pt x="2992" y="2818"/>
                  </a:lnTo>
                  <a:lnTo>
                    <a:pt x="3045" y="2799"/>
                  </a:lnTo>
                  <a:lnTo>
                    <a:pt x="3097" y="2778"/>
                  </a:lnTo>
                  <a:lnTo>
                    <a:pt x="3150" y="2759"/>
                  </a:lnTo>
                  <a:lnTo>
                    <a:pt x="3203" y="2738"/>
                  </a:lnTo>
                  <a:lnTo>
                    <a:pt x="3255" y="2719"/>
                  </a:lnTo>
                  <a:lnTo>
                    <a:pt x="3308" y="2699"/>
                  </a:lnTo>
                  <a:lnTo>
                    <a:pt x="3361" y="2679"/>
                  </a:lnTo>
                  <a:lnTo>
                    <a:pt x="3413" y="2659"/>
                  </a:lnTo>
                  <a:lnTo>
                    <a:pt x="3466" y="2640"/>
                  </a:lnTo>
                  <a:lnTo>
                    <a:pt x="3518" y="2620"/>
                  </a:lnTo>
                  <a:lnTo>
                    <a:pt x="3571" y="2600"/>
                  </a:lnTo>
                  <a:lnTo>
                    <a:pt x="3624" y="2580"/>
                  </a:lnTo>
                  <a:lnTo>
                    <a:pt x="3676" y="2560"/>
                  </a:lnTo>
                  <a:lnTo>
                    <a:pt x="3729" y="2541"/>
                  </a:lnTo>
                  <a:lnTo>
                    <a:pt x="3780" y="2520"/>
                  </a:lnTo>
                  <a:lnTo>
                    <a:pt x="3833" y="2501"/>
                  </a:lnTo>
                  <a:lnTo>
                    <a:pt x="3885" y="2480"/>
                  </a:lnTo>
                  <a:lnTo>
                    <a:pt x="3938" y="2461"/>
                  </a:lnTo>
                  <a:lnTo>
                    <a:pt x="3991" y="2441"/>
                  </a:lnTo>
                  <a:lnTo>
                    <a:pt x="4043" y="2421"/>
                  </a:lnTo>
                  <a:lnTo>
                    <a:pt x="4096" y="2401"/>
                  </a:lnTo>
                  <a:lnTo>
                    <a:pt x="4149" y="2382"/>
                  </a:lnTo>
                  <a:lnTo>
                    <a:pt x="4201" y="2361"/>
                  </a:lnTo>
                  <a:lnTo>
                    <a:pt x="4254" y="2342"/>
                  </a:lnTo>
                  <a:lnTo>
                    <a:pt x="4306" y="2323"/>
                  </a:lnTo>
                  <a:lnTo>
                    <a:pt x="4359" y="2302"/>
                  </a:lnTo>
                  <a:lnTo>
                    <a:pt x="4412" y="2283"/>
                  </a:lnTo>
                  <a:lnTo>
                    <a:pt x="4464" y="2262"/>
                  </a:lnTo>
                  <a:lnTo>
                    <a:pt x="4516" y="2243"/>
                  </a:lnTo>
                  <a:lnTo>
                    <a:pt x="4568" y="2222"/>
                  </a:lnTo>
                  <a:lnTo>
                    <a:pt x="4621" y="2203"/>
                  </a:lnTo>
                  <a:lnTo>
                    <a:pt x="4673" y="2183"/>
                  </a:lnTo>
                  <a:lnTo>
                    <a:pt x="4726" y="2163"/>
                  </a:lnTo>
                  <a:lnTo>
                    <a:pt x="4779" y="2143"/>
                  </a:lnTo>
                  <a:lnTo>
                    <a:pt x="4831" y="2124"/>
                  </a:lnTo>
                  <a:lnTo>
                    <a:pt x="4884" y="2103"/>
                  </a:lnTo>
                  <a:lnTo>
                    <a:pt x="4936" y="2084"/>
                  </a:lnTo>
                  <a:lnTo>
                    <a:pt x="4989" y="2063"/>
                  </a:lnTo>
                  <a:lnTo>
                    <a:pt x="5042" y="2044"/>
                  </a:lnTo>
                  <a:lnTo>
                    <a:pt x="5094" y="2025"/>
                  </a:lnTo>
                  <a:lnTo>
                    <a:pt x="5147" y="2004"/>
                  </a:lnTo>
                  <a:lnTo>
                    <a:pt x="5200" y="1985"/>
                  </a:lnTo>
                  <a:lnTo>
                    <a:pt x="5251" y="1964"/>
                  </a:lnTo>
                  <a:lnTo>
                    <a:pt x="5304" y="1945"/>
                  </a:lnTo>
                  <a:lnTo>
                    <a:pt x="5356" y="1925"/>
                  </a:lnTo>
                  <a:lnTo>
                    <a:pt x="5409" y="1905"/>
                  </a:lnTo>
                  <a:lnTo>
                    <a:pt x="5461" y="1885"/>
                  </a:lnTo>
                  <a:lnTo>
                    <a:pt x="5514" y="1866"/>
                  </a:lnTo>
                  <a:lnTo>
                    <a:pt x="5567" y="1845"/>
                  </a:lnTo>
                  <a:lnTo>
                    <a:pt x="5619" y="1826"/>
                  </a:lnTo>
                  <a:lnTo>
                    <a:pt x="5672" y="1805"/>
                  </a:lnTo>
                  <a:lnTo>
                    <a:pt x="5724" y="1786"/>
                  </a:lnTo>
                  <a:lnTo>
                    <a:pt x="5777" y="1767"/>
                  </a:lnTo>
                  <a:lnTo>
                    <a:pt x="5830" y="1746"/>
                  </a:lnTo>
                  <a:lnTo>
                    <a:pt x="5882" y="1727"/>
                  </a:lnTo>
                  <a:lnTo>
                    <a:pt x="5935" y="1707"/>
                  </a:lnTo>
                  <a:lnTo>
                    <a:pt x="5986" y="1687"/>
                  </a:lnTo>
                  <a:lnTo>
                    <a:pt x="6039" y="1667"/>
                  </a:lnTo>
                  <a:lnTo>
                    <a:pt x="6091" y="1647"/>
                  </a:lnTo>
                  <a:lnTo>
                    <a:pt x="6144" y="1627"/>
                  </a:lnTo>
                  <a:lnTo>
                    <a:pt x="6197" y="1608"/>
                  </a:lnTo>
                  <a:lnTo>
                    <a:pt x="6249" y="1587"/>
                  </a:lnTo>
                  <a:lnTo>
                    <a:pt x="6302" y="1568"/>
                  </a:lnTo>
                  <a:lnTo>
                    <a:pt x="6355" y="1547"/>
                  </a:lnTo>
                  <a:lnTo>
                    <a:pt x="6407" y="1528"/>
                  </a:lnTo>
                  <a:lnTo>
                    <a:pt x="6460" y="1508"/>
                  </a:lnTo>
                  <a:lnTo>
                    <a:pt x="6512" y="1488"/>
                  </a:lnTo>
                  <a:lnTo>
                    <a:pt x="6565" y="1469"/>
                  </a:lnTo>
                  <a:lnTo>
                    <a:pt x="6618" y="1449"/>
                  </a:lnTo>
                  <a:lnTo>
                    <a:pt x="6670" y="1429"/>
                  </a:lnTo>
                  <a:lnTo>
                    <a:pt x="6722" y="1409"/>
                  </a:lnTo>
                  <a:lnTo>
                    <a:pt x="6774" y="1390"/>
                  </a:lnTo>
                  <a:lnTo>
                    <a:pt x="6827" y="1369"/>
                  </a:lnTo>
                  <a:lnTo>
                    <a:pt x="6879" y="1350"/>
                  </a:lnTo>
                  <a:lnTo>
                    <a:pt x="6932" y="1329"/>
                  </a:lnTo>
                  <a:lnTo>
                    <a:pt x="6985" y="1310"/>
                  </a:lnTo>
                  <a:lnTo>
                    <a:pt x="7037" y="1289"/>
                  </a:lnTo>
                  <a:lnTo>
                    <a:pt x="7090" y="1270"/>
                  </a:lnTo>
                  <a:lnTo>
                    <a:pt x="7143" y="1250"/>
                  </a:lnTo>
                  <a:lnTo>
                    <a:pt x="7195" y="1230"/>
                  </a:lnTo>
                  <a:lnTo>
                    <a:pt x="7248" y="1210"/>
                  </a:lnTo>
                  <a:lnTo>
                    <a:pt x="7300" y="1191"/>
                  </a:lnTo>
                  <a:lnTo>
                    <a:pt x="7353" y="1171"/>
                  </a:lnTo>
                  <a:lnTo>
                    <a:pt x="7406" y="1151"/>
                  </a:lnTo>
                  <a:lnTo>
                    <a:pt x="7458" y="1132"/>
                  </a:lnTo>
                  <a:lnTo>
                    <a:pt x="7510" y="1111"/>
                  </a:lnTo>
                  <a:lnTo>
                    <a:pt x="7562" y="1092"/>
                  </a:lnTo>
                  <a:lnTo>
                    <a:pt x="7615" y="1071"/>
                  </a:lnTo>
                  <a:lnTo>
                    <a:pt x="7667" y="1052"/>
                  </a:lnTo>
                  <a:lnTo>
                    <a:pt x="7720" y="1031"/>
                  </a:lnTo>
                  <a:lnTo>
                    <a:pt x="7773" y="1012"/>
                  </a:lnTo>
                  <a:lnTo>
                    <a:pt x="7825" y="992"/>
                  </a:lnTo>
                  <a:lnTo>
                    <a:pt x="7878" y="972"/>
                  </a:lnTo>
                  <a:lnTo>
                    <a:pt x="7931" y="952"/>
                  </a:lnTo>
                  <a:lnTo>
                    <a:pt x="7983" y="933"/>
                  </a:lnTo>
                  <a:lnTo>
                    <a:pt x="8036" y="913"/>
                  </a:lnTo>
                  <a:lnTo>
                    <a:pt x="8088" y="893"/>
                  </a:lnTo>
                  <a:lnTo>
                    <a:pt x="8141" y="874"/>
                  </a:lnTo>
                  <a:lnTo>
                    <a:pt x="8194" y="853"/>
                  </a:lnTo>
                  <a:lnTo>
                    <a:pt x="8245" y="834"/>
                  </a:lnTo>
                  <a:lnTo>
                    <a:pt x="8298" y="813"/>
                  </a:lnTo>
                  <a:lnTo>
                    <a:pt x="8350" y="794"/>
                  </a:lnTo>
                  <a:lnTo>
                    <a:pt x="8403" y="774"/>
                  </a:lnTo>
                  <a:lnTo>
                    <a:pt x="8455" y="754"/>
                  </a:lnTo>
                  <a:lnTo>
                    <a:pt x="8508" y="734"/>
                  </a:lnTo>
                  <a:lnTo>
                    <a:pt x="8561" y="715"/>
                  </a:lnTo>
                  <a:lnTo>
                    <a:pt x="8613" y="694"/>
                  </a:lnTo>
                  <a:lnTo>
                    <a:pt x="8666" y="675"/>
                  </a:lnTo>
                  <a:lnTo>
                    <a:pt x="8718" y="654"/>
                  </a:lnTo>
                  <a:lnTo>
                    <a:pt x="8771" y="635"/>
                  </a:lnTo>
                  <a:lnTo>
                    <a:pt x="8824" y="616"/>
                  </a:lnTo>
                  <a:lnTo>
                    <a:pt x="8876" y="595"/>
                  </a:lnTo>
                  <a:lnTo>
                    <a:pt x="8929" y="576"/>
                  </a:lnTo>
                  <a:lnTo>
                    <a:pt x="8980" y="555"/>
                  </a:lnTo>
                  <a:lnTo>
                    <a:pt x="9033" y="536"/>
                  </a:lnTo>
                  <a:lnTo>
                    <a:pt x="9086" y="516"/>
                  </a:lnTo>
                  <a:lnTo>
                    <a:pt x="9138" y="496"/>
                  </a:lnTo>
                  <a:lnTo>
                    <a:pt x="9191" y="476"/>
                  </a:lnTo>
                  <a:lnTo>
                    <a:pt x="9243" y="457"/>
                  </a:lnTo>
                  <a:lnTo>
                    <a:pt x="9296" y="436"/>
                  </a:lnTo>
                  <a:lnTo>
                    <a:pt x="9349" y="417"/>
                  </a:lnTo>
                  <a:lnTo>
                    <a:pt x="9401" y="396"/>
                  </a:lnTo>
                  <a:lnTo>
                    <a:pt x="9454" y="377"/>
                  </a:lnTo>
                  <a:lnTo>
                    <a:pt x="9506" y="356"/>
                  </a:lnTo>
                  <a:lnTo>
                    <a:pt x="9559" y="337"/>
                  </a:lnTo>
                  <a:lnTo>
                    <a:pt x="9612" y="318"/>
                  </a:lnTo>
                  <a:lnTo>
                    <a:pt x="9664" y="297"/>
                  </a:lnTo>
                  <a:lnTo>
                    <a:pt x="9716" y="278"/>
                  </a:lnTo>
                  <a:lnTo>
                    <a:pt x="9768" y="258"/>
                  </a:lnTo>
                  <a:lnTo>
                    <a:pt x="9821" y="238"/>
                  </a:lnTo>
                  <a:lnTo>
                    <a:pt x="9873" y="218"/>
                  </a:lnTo>
                  <a:lnTo>
                    <a:pt x="9926" y="199"/>
                  </a:lnTo>
                  <a:lnTo>
                    <a:pt x="9979" y="178"/>
                  </a:lnTo>
                  <a:lnTo>
                    <a:pt x="10031" y="159"/>
                  </a:lnTo>
                  <a:lnTo>
                    <a:pt x="10084" y="138"/>
                  </a:lnTo>
                  <a:lnTo>
                    <a:pt x="10137" y="119"/>
                  </a:lnTo>
                  <a:lnTo>
                    <a:pt x="10189" y="99"/>
                  </a:lnTo>
                  <a:lnTo>
                    <a:pt x="10242" y="79"/>
                  </a:lnTo>
                  <a:lnTo>
                    <a:pt x="10294" y="59"/>
                  </a:lnTo>
                  <a:lnTo>
                    <a:pt x="10347" y="39"/>
                  </a:lnTo>
                  <a:lnTo>
                    <a:pt x="10400" y="20"/>
                  </a:lnTo>
                  <a:lnTo>
                    <a:pt x="10452" y="0"/>
                  </a:lnTo>
                </a:path>
              </a:pathLst>
            </a:custGeom>
            <a:noFill/>
            <a:ln w="25400">
              <a:solidFill>
                <a:srgbClr val="E0881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27091" name="Group 83"/>
            <p:cNvGrpSpPr>
              <a:grpSpLocks/>
            </p:cNvGrpSpPr>
            <p:nvPr/>
          </p:nvGrpSpPr>
          <p:grpSpPr bwMode="auto">
            <a:xfrm>
              <a:off x="2433" y="3607"/>
              <a:ext cx="3278" cy="115"/>
              <a:chOff x="1907" y="3548"/>
              <a:chExt cx="3591" cy="120"/>
            </a:xfrm>
          </p:grpSpPr>
          <p:sp>
            <p:nvSpPr>
              <p:cNvPr id="427092" name="Rectangle 84"/>
              <p:cNvSpPr>
                <a:spLocks noChangeArrowheads="1"/>
              </p:cNvSpPr>
              <p:nvPr/>
            </p:nvSpPr>
            <p:spPr bwMode="auto">
              <a:xfrm>
                <a:off x="1907" y="3548"/>
                <a:ext cx="9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-2</a:t>
                </a:r>
                <a:endParaRPr lang="en-US" b="1"/>
              </a:p>
            </p:txBody>
          </p:sp>
          <p:sp>
            <p:nvSpPr>
              <p:cNvPr id="427093" name="Rectangle 85"/>
              <p:cNvSpPr>
                <a:spLocks noChangeArrowheads="1"/>
              </p:cNvSpPr>
              <p:nvPr/>
            </p:nvSpPr>
            <p:spPr bwMode="auto">
              <a:xfrm>
                <a:off x="2236" y="3548"/>
                <a:ext cx="5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0</a:t>
                </a:r>
                <a:endParaRPr lang="en-US" b="1"/>
              </a:p>
            </p:txBody>
          </p:sp>
          <p:sp>
            <p:nvSpPr>
              <p:cNvPr id="427094" name="Rectangle 86"/>
              <p:cNvSpPr>
                <a:spLocks noChangeArrowheads="1"/>
              </p:cNvSpPr>
              <p:nvPr/>
            </p:nvSpPr>
            <p:spPr bwMode="auto">
              <a:xfrm>
                <a:off x="2553" y="3548"/>
                <a:ext cx="5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2</a:t>
                </a:r>
                <a:endParaRPr lang="en-US" b="1"/>
              </a:p>
            </p:txBody>
          </p:sp>
          <p:sp>
            <p:nvSpPr>
              <p:cNvPr id="427095" name="Rectangle 87"/>
              <p:cNvSpPr>
                <a:spLocks noChangeArrowheads="1"/>
              </p:cNvSpPr>
              <p:nvPr/>
            </p:nvSpPr>
            <p:spPr bwMode="auto">
              <a:xfrm>
                <a:off x="2870" y="3548"/>
                <a:ext cx="5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4</a:t>
                </a:r>
                <a:endParaRPr lang="en-US" b="1"/>
              </a:p>
            </p:txBody>
          </p:sp>
          <p:sp>
            <p:nvSpPr>
              <p:cNvPr id="427096" name="Rectangle 88"/>
              <p:cNvSpPr>
                <a:spLocks noChangeArrowheads="1"/>
              </p:cNvSpPr>
              <p:nvPr/>
            </p:nvSpPr>
            <p:spPr bwMode="auto">
              <a:xfrm>
                <a:off x="3187" y="3548"/>
                <a:ext cx="5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6</a:t>
                </a:r>
                <a:endParaRPr lang="en-US" b="1"/>
              </a:p>
            </p:txBody>
          </p:sp>
          <p:sp>
            <p:nvSpPr>
              <p:cNvPr id="427097" name="Rectangle 89"/>
              <p:cNvSpPr>
                <a:spLocks noChangeArrowheads="1"/>
              </p:cNvSpPr>
              <p:nvPr/>
            </p:nvSpPr>
            <p:spPr bwMode="auto">
              <a:xfrm>
                <a:off x="3503" y="3548"/>
                <a:ext cx="5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8</a:t>
                </a:r>
                <a:endParaRPr lang="en-US" b="1"/>
              </a:p>
            </p:txBody>
          </p:sp>
          <p:sp>
            <p:nvSpPr>
              <p:cNvPr id="427098" name="Rectangle 90"/>
              <p:cNvSpPr>
                <a:spLocks noChangeArrowheads="1"/>
              </p:cNvSpPr>
              <p:nvPr/>
            </p:nvSpPr>
            <p:spPr bwMode="auto">
              <a:xfrm>
                <a:off x="3798" y="3548"/>
                <a:ext cx="1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10</a:t>
                </a:r>
                <a:endParaRPr lang="en-US" b="1"/>
              </a:p>
            </p:txBody>
          </p:sp>
          <p:sp>
            <p:nvSpPr>
              <p:cNvPr id="427099" name="Rectangle 91"/>
              <p:cNvSpPr>
                <a:spLocks noChangeArrowheads="1"/>
              </p:cNvSpPr>
              <p:nvPr/>
            </p:nvSpPr>
            <p:spPr bwMode="auto">
              <a:xfrm>
                <a:off x="4115" y="3548"/>
                <a:ext cx="11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12</a:t>
                </a:r>
                <a:endParaRPr lang="en-US" b="1"/>
              </a:p>
            </p:txBody>
          </p:sp>
          <p:sp>
            <p:nvSpPr>
              <p:cNvPr id="427100" name="Rectangle 92"/>
              <p:cNvSpPr>
                <a:spLocks noChangeArrowheads="1"/>
              </p:cNvSpPr>
              <p:nvPr/>
            </p:nvSpPr>
            <p:spPr bwMode="auto">
              <a:xfrm>
                <a:off x="4430" y="3548"/>
                <a:ext cx="1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14</a:t>
                </a:r>
                <a:endParaRPr lang="en-US" b="1"/>
              </a:p>
            </p:txBody>
          </p:sp>
          <p:sp>
            <p:nvSpPr>
              <p:cNvPr id="427101" name="Rectangle 93"/>
              <p:cNvSpPr>
                <a:spLocks noChangeArrowheads="1"/>
              </p:cNvSpPr>
              <p:nvPr/>
            </p:nvSpPr>
            <p:spPr bwMode="auto">
              <a:xfrm>
                <a:off x="4748" y="3548"/>
                <a:ext cx="1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16</a:t>
                </a:r>
                <a:endParaRPr lang="en-US" b="1"/>
              </a:p>
            </p:txBody>
          </p:sp>
          <p:sp>
            <p:nvSpPr>
              <p:cNvPr id="427102" name="Rectangle 94"/>
              <p:cNvSpPr>
                <a:spLocks noChangeArrowheads="1"/>
              </p:cNvSpPr>
              <p:nvPr/>
            </p:nvSpPr>
            <p:spPr bwMode="auto">
              <a:xfrm>
                <a:off x="5065" y="3548"/>
                <a:ext cx="1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18</a:t>
                </a:r>
                <a:endParaRPr lang="en-US" b="1"/>
              </a:p>
            </p:txBody>
          </p:sp>
          <p:sp>
            <p:nvSpPr>
              <p:cNvPr id="427103" name="Rectangle 95"/>
              <p:cNvSpPr>
                <a:spLocks noChangeArrowheads="1"/>
              </p:cNvSpPr>
              <p:nvPr/>
            </p:nvSpPr>
            <p:spPr bwMode="auto">
              <a:xfrm>
                <a:off x="5382" y="3548"/>
                <a:ext cx="1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20</a:t>
                </a:r>
                <a:endParaRPr lang="en-US" b="1"/>
              </a:p>
            </p:txBody>
          </p:sp>
        </p:grpSp>
        <p:grpSp>
          <p:nvGrpSpPr>
            <p:cNvPr id="427104" name="Group 96"/>
            <p:cNvGrpSpPr>
              <a:grpSpLocks/>
            </p:cNvGrpSpPr>
            <p:nvPr/>
          </p:nvGrpSpPr>
          <p:grpSpPr bwMode="auto">
            <a:xfrm>
              <a:off x="2466" y="1341"/>
              <a:ext cx="3180" cy="2216"/>
              <a:chOff x="1943" y="1192"/>
              <a:chExt cx="3484" cy="2304"/>
            </a:xfrm>
          </p:grpSpPr>
          <p:sp>
            <p:nvSpPr>
              <p:cNvPr id="427105" name="Oval 97"/>
              <p:cNvSpPr>
                <a:spLocks noChangeArrowheads="1"/>
              </p:cNvSpPr>
              <p:nvPr/>
            </p:nvSpPr>
            <p:spPr bwMode="auto">
              <a:xfrm>
                <a:off x="5100" y="2719"/>
                <a:ext cx="32" cy="32"/>
              </a:xfrm>
              <a:prstGeom prst="ellipse">
                <a:avLst/>
              </a:prstGeom>
              <a:solidFill>
                <a:srgbClr val="F96604"/>
              </a:solidFill>
              <a:ln w="0">
                <a:solidFill>
                  <a:srgbClr val="F96604"/>
                </a:solidFill>
                <a:round/>
                <a:headEnd/>
                <a:tailEnd/>
              </a:ln>
            </p:spPr>
            <p:txBody>
              <a:bodyPr/>
              <a:lstStyle/>
              <a:p>
                <a:endParaRPr lang="en-US"/>
              </a:p>
            </p:txBody>
          </p:sp>
          <p:sp>
            <p:nvSpPr>
              <p:cNvPr id="427106" name="Oval 98"/>
              <p:cNvSpPr>
                <a:spLocks noChangeArrowheads="1"/>
              </p:cNvSpPr>
              <p:nvPr/>
            </p:nvSpPr>
            <p:spPr bwMode="auto">
              <a:xfrm>
                <a:off x="2405" y="3033"/>
                <a:ext cx="32" cy="32"/>
              </a:xfrm>
              <a:prstGeom prst="ellipse">
                <a:avLst/>
              </a:prstGeom>
              <a:solidFill>
                <a:srgbClr val="F96604"/>
              </a:solidFill>
              <a:ln w="0">
                <a:solidFill>
                  <a:srgbClr val="F96604"/>
                </a:solidFill>
                <a:round/>
                <a:headEnd/>
                <a:tailEnd/>
              </a:ln>
            </p:spPr>
            <p:txBody>
              <a:bodyPr/>
              <a:lstStyle/>
              <a:p>
                <a:endParaRPr lang="en-US"/>
              </a:p>
            </p:txBody>
          </p:sp>
          <p:sp>
            <p:nvSpPr>
              <p:cNvPr id="427107" name="Oval 99"/>
              <p:cNvSpPr>
                <a:spLocks noChangeArrowheads="1"/>
              </p:cNvSpPr>
              <p:nvPr/>
            </p:nvSpPr>
            <p:spPr bwMode="auto">
              <a:xfrm>
                <a:off x="3194" y="1224"/>
                <a:ext cx="32" cy="32"/>
              </a:xfrm>
              <a:prstGeom prst="ellipse">
                <a:avLst/>
              </a:prstGeom>
              <a:solidFill>
                <a:srgbClr val="F96604"/>
              </a:solidFill>
              <a:ln w="0">
                <a:solidFill>
                  <a:srgbClr val="F96604"/>
                </a:solidFill>
                <a:round/>
                <a:headEnd/>
                <a:tailEnd/>
              </a:ln>
            </p:spPr>
            <p:txBody>
              <a:bodyPr/>
              <a:lstStyle/>
              <a:p>
                <a:endParaRPr lang="en-US"/>
              </a:p>
            </p:txBody>
          </p:sp>
          <p:sp>
            <p:nvSpPr>
              <p:cNvPr id="427108" name="Oval 100"/>
              <p:cNvSpPr>
                <a:spLocks noChangeArrowheads="1"/>
              </p:cNvSpPr>
              <p:nvPr/>
            </p:nvSpPr>
            <p:spPr bwMode="auto">
              <a:xfrm>
                <a:off x="2879" y="3149"/>
                <a:ext cx="32" cy="32"/>
              </a:xfrm>
              <a:prstGeom prst="ellipse">
                <a:avLst/>
              </a:prstGeom>
              <a:solidFill>
                <a:srgbClr val="F96604"/>
              </a:solidFill>
              <a:ln w="0">
                <a:solidFill>
                  <a:srgbClr val="F96604"/>
                </a:solidFill>
                <a:round/>
                <a:headEnd/>
                <a:tailEnd/>
              </a:ln>
            </p:spPr>
            <p:txBody>
              <a:bodyPr/>
              <a:lstStyle/>
              <a:p>
                <a:endParaRPr lang="en-US"/>
              </a:p>
            </p:txBody>
          </p:sp>
          <p:sp>
            <p:nvSpPr>
              <p:cNvPr id="427109" name="Oval 101"/>
              <p:cNvSpPr>
                <a:spLocks noChangeArrowheads="1"/>
              </p:cNvSpPr>
              <p:nvPr/>
            </p:nvSpPr>
            <p:spPr bwMode="auto">
              <a:xfrm>
                <a:off x="2719" y="2411"/>
                <a:ext cx="32" cy="32"/>
              </a:xfrm>
              <a:prstGeom prst="ellipse">
                <a:avLst/>
              </a:prstGeom>
              <a:solidFill>
                <a:srgbClr val="F96604"/>
              </a:solidFill>
              <a:ln w="0">
                <a:solidFill>
                  <a:srgbClr val="F96604"/>
                </a:solidFill>
                <a:round/>
                <a:headEnd/>
                <a:tailEnd/>
              </a:ln>
            </p:spPr>
            <p:txBody>
              <a:bodyPr/>
              <a:lstStyle/>
              <a:p>
                <a:endParaRPr lang="en-US"/>
              </a:p>
            </p:txBody>
          </p:sp>
          <p:sp>
            <p:nvSpPr>
              <p:cNvPr id="427110" name="Oval 102"/>
              <p:cNvSpPr>
                <a:spLocks noChangeArrowheads="1"/>
              </p:cNvSpPr>
              <p:nvPr/>
            </p:nvSpPr>
            <p:spPr bwMode="auto">
              <a:xfrm>
                <a:off x="3040" y="2911"/>
                <a:ext cx="32" cy="32"/>
              </a:xfrm>
              <a:prstGeom prst="ellipse">
                <a:avLst/>
              </a:prstGeom>
              <a:solidFill>
                <a:srgbClr val="F96604"/>
              </a:solidFill>
              <a:ln w="0">
                <a:solidFill>
                  <a:srgbClr val="F96604"/>
                </a:solidFill>
                <a:round/>
                <a:headEnd/>
                <a:tailEnd/>
              </a:ln>
            </p:spPr>
            <p:txBody>
              <a:bodyPr/>
              <a:lstStyle/>
              <a:p>
                <a:endParaRPr lang="en-US"/>
              </a:p>
            </p:txBody>
          </p:sp>
          <p:sp>
            <p:nvSpPr>
              <p:cNvPr id="427111" name="Oval 103"/>
              <p:cNvSpPr>
                <a:spLocks noChangeArrowheads="1"/>
              </p:cNvSpPr>
              <p:nvPr/>
            </p:nvSpPr>
            <p:spPr bwMode="auto">
              <a:xfrm>
                <a:off x="3194" y="2789"/>
                <a:ext cx="32" cy="32"/>
              </a:xfrm>
              <a:prstGeom prst="ellipse">
                <a:avLst/>
              </a:prstGeom>
              <a:solidFill>
                <a:srgbClr val="F96604"/>
              </a:solidFill>
              <a:ln w="0">
                <a:solidFill>
                  <a:srgbClr val="F96604"/>
                </a:solidFill>
                <a:round/>
                <a:headEnd/>
                <a:tailEnd/>
              </a:ln>
            </p:spPr>
            <p:txBody>
              <a:bodyPr/>
              <a:lstStyle/>
              <a:p>
                <a:endParaRPr lang="en-US"/>
              </a:p>
            </p:txBody>
          </p:sp>
          <p:sp>
            <p:nvSpPr>
              <p:cNvPr id="427112" name="Oval 104"/>
              <p:cNvSpPr>
                <a:spLocks noChangeArrowheads="1"/>
              </p:cNvSpPr>
              <p:nvPr/>
            </p:nvSpPr>
            <p:spPr bwMode="auto">
              <a:xfrm>
                <a:off x="2244" y="3194"/>
                <a:ext cx="32" cy="32"/>
              </a:xfrm>
              <a:prstGeom prst="ellipse">
                <a:avLst/>
              </a:prstGeom>
              <a:solidFill>
                <a:srgbClr val="F96604"/>
              </a:solidFill>
              <a:ln w="0">
                <a:solidFill>
                  <a:srgbClr val="F96604"/>
                </a:solidFill>
                <a:round/>
                <a:headEnd/>
                <a:tailEnd/>
              </a:ln>
            </p:spPr>
            <p:txBody>
              <a:bodyPr/>
              <a:lstStyle/>
              <a:p>
                <a:endParaRPr lang="en-US"/>
              </a:p>
            </p:txBody>
          </p:sp>
          <p:sp>
            <p:nvSpPr>
              <p:cNvPr id="427113" name="Oval 105"/>
              <p:cNvSpPr>
                <a:spLocks noChangeArrowheads="1"/>
              </p:cNvSpPr>
              <p:nvPr/>
            </p:nvSpPr>
            <p:spPr bwMode="auto">
              <a:xfrm>
                <a:off x="3669" y="1192"/>
                <a:ext cx="32" cy="32"/>
              </a:xfrm>
              <a:prstGeom prst="ellipse">
                <a:avLst/>
              </a:prstGeom>
              <a:solidFill>
                <a:srgbClr val="F96604"/>
              </a:solidFill>
              <a:ln w="0">
                <a:solidFill>
                  <a:srgbClr val="F96604"/>
                </a:solidFill>
                <a:round/>
                <a:headEnd/>
                <a:tailEnd/>
              </a:ln>
            </p:spPr>
            <p:txBody>
              <a:bodyPr/>
              <a:lstStyle/>
              <a:p>
                <a:endParaRPr lang="en-US"/>
              </a:p>
            </p:txBody>
          </p:sp>
          <p:sp>
            <p:nvSpPr>
              <p:cNvPr id="427114" name="Oval 106"/>
              <p:cNvSpPr>
                <a:spLocks noChangeArrowheads="1"/>
              </p:cNvSpPr>
              <p:nvPr/>
            </p:nvSpPr>
            <p:spPr bwMode="auto">
              <a:xfrm>
                <a:off x="2405" y="3097"/>
                <a:ext cx="32" cy="32"/>
              </a:xfrm>
              <a:prstGeom prst="ellipse">
                <a:avLst/>
              </a:prstGeom>
              <a:solidFill>
                <a:srgbClr val="F96604"/>
              </a:solidFill>
              <a:ln w="0">
                <a:solidFill>
                  <a:srgbClr val="F96604"/>
                </a:solidFill>
                <a:round/>
                <a:headEnd/>
                <a:tailEnd/>
              </a:ln>
            </p:spPr>
            <p:txBody>
              <a:bodyPr/>
              <a:lstStyle/>
              <a:p>
                <a:endParaRPr lang="en-US"/>
              </a:p>
            </p:txBody>
          </p:sp>
          <p:sp>
            <p:nvSpPr>
              <p:cNvPr id="427115" name="Oval 107"/>
              <p:cNvSpPr>
                <a:spLocks noChangeArrowheads="1"/>
              </p:cNvSpPr>
              <p:nvPr/>
            </p:nvSpPr>
            <p:spPr bwMode="auto">
              <a:xfrm>
                <a:off x="2405" y="2853"/>
                <a:ext cx="32" cy="33"/>
              </a:xfrm>
              <a:prstGeom prst="ellipse">
                <a:avLst/>
              </a:prstGeom>
              <a:solidFill>
                <a:srgbClr val="F96604"/>
              </a:solidFill>
              <a:ln w="0">
                <a:solidFill>
                  <a:srgbClr val="F96604"/>
                </a:solidFill>
                <a:round/>
                <a:headEnd/>
                <a:tailEnd/>
              </a:ln>
            </p:spPr>
            <p:txBody>
              <a:bodyPr/>
              <a:lstStyle/>
              <a:p>
                <a:endParaRPr lang="en-US"/>
              </a:p>
            </p:txBody>
          </p:sp>
          <p:sp>
            <p:nvSpPr>
              <p:cNvPr id="427116" name="Oval 108"/>
              <p:cNvSpPr>
                <a:spLocks noChangeArrowheads="1"/>
              </p:cNvSpPr>
              <p:nvPr/>
            </p:nvSpPr>
            <p:spPr bwMode="auto">
              <a:xfrm>
                <a:off x="3989" y="2167"/>
                <a:ext cx="33" cy="32"/>
              </a:xfrm>
              <a:prstGeom prst="ellipse">
                <a:avLst/>
              </a:prstGeom>
              <a:solidFill>
                <a:srgbClr val="F96604"/>
              </a:solidFill>
              <a:ln w="0">
                <a:solidFill>
                  <a:srgbClr val="F96604"/>
                </a:solidFill>
                <a:round/>
                <a:headEnd/>
                <a:tailEnd/>
              </a:ln>
            </p:spPr>
            <p:txBody>
              <a:bodyPr/>
              <a:lstStyle/>
              <a:p>
                <a:endParaRPr lang="en-US"/>
              </a:p>
            </p:txBody>
          </p:sp>
          <p:sp>
            <p:nvSpPr>
              <p:cNvPr id="427117" name="Oval 109"/>
              <p:cNvSpPr>
                <a:spLocks noChangeArrowheads="1"/>
              </p:cNvSpPr>
              <p:nvPr/>
            </p:nvSpPr>
            <p:spPr bwMode="auto">
              <a:xfrm>
                <a:off x="3829" y="2430"/>
                <a:ext cx="32" cy="32"/>
              </a:xfrm>
              <a:prstGeom prst="ellipse">
                <a:avLst/>
              </a:prstGeom>
              <a:solidFill>
                <a:srgbClr val="F96604"/>
              </a:solidFill>
              <a:ln w="0">
                <a:solidFill>
                  <a:srgbClr val="F96604"/>
                </a:solidFill>
                <a:round/>
                <a:headEnd/>
                <a:tailEnd/>
              </a:ln>
            </p:spPr>
            <p:txBody>
              <a:bodyPr/>
              <a:lstStyle/>
              <a:p>
                <a:endParaRPr lang="en-US"/>
              </a:p>
            </p:txBody>
          </p:sp>
          <p:sp>
            <p:nvSpPr>
              <p:cNvPr id="427118" name="Oval 110"/>
              <p:cNvSpPr>
                <a:spLocks noChangeArrowheads="1"/>
              </p:cNvSpPr>
              <p:nvPr/>
            </p:nvSpPr>
            <p:spPr bwMode="auto">
              <a:xfrm>
                <a:off x="2244" y="3174"/>
                <a:ext cx="32" cy="32"/>
              </a:xfrm>
              <a:prstGeom prst="ellipse">
                <a:avLst/>
              </a:prstGeom>
              <a:solidFill>
                <a:srgbClr val="F96604"/>
              </a:solidFill>
              <a:ln w="0">
                <a:solidFill>
                  <a:srgbClr val="F96604"/>
                </a:solidFill>
                <a:round/>
                <a:headEnd/>
                <a:tailEnd/>
              </a:ln>
            </p:spPr>
            <p:txBody>
              <a:bodyPr/>
              <a:lstStyle/>
              <a:p>
                <a:endParaRPr lang="en-US"/>
              </a:p>
            </p:txBody>
          </p:sp>
          <p:sp>
            <p:nvSpPr>
              <p:cNvPr id="427119" name="Oval 111"/>
              <p:cNvSpPr>
                <a:spLocks noChangeArrowheads="1"/>
              </p:cNvSpPr>
              <p:nvPr/>
            </p:nvSpPr>
            <p:spPr bwMode="auto">
              <a:xfrm>
                <a:off x="2719" y="2699"/>
                <a:ext cx="32" cy="33"/>
              </a:xfrm>
              <a:prstGeom prst="ellipse">
                <a:avLst/>
              </a:prstGeom>
              <a:solidFill>
                <a:srgbClr val="F96604"/>
              </a:solidFill>
              <a:ln w="0">
                <a:solidFill>
                  <a:srgbClr val="F96604"/>
                </a:solidFill>
                <a:round/>
                <a:headEnd/>
                <a:tailEnd/>
              </a:ln>
            </p:spPr>
            <p:txBody>
              <a:bodyPr/>
              <a:lstStyle/>
              <a:p>
                <a:endParaRPr lang="en-US"/>
              </a:p>
            </p:txBody>
          </p:sp>
          <p:sp>
            <p:nvSpPr>
              <p:cNvPr id="427120" name="Oval 112"/>
              <p:cNvSpPr>
                <a:spLocks noChangeArrowheads="1"/>
              </p:cNvSpPr>
              <p:nvPr/>
            </p:nvSpPr>
            <p:spPr bwMode="auto">
              <a:xfrm>
                <a:off x="2719" y="3091"/>
                <a:ext cx="32" cy="32"/>
              </a:xfrm>
              <a:prstGeom prst="ellipse">
                <a:avLst/>
              </a:prstGeom>
              <a:solidFill>
                <a:srgbClr val="F96604"/>
              </a:solidFill>
              <a:ln w="0">
                <a:solidFill>
                  <a:srgbClr val="F96604"/>
                </a:solidFill>
                <a:round/>
                <a:headEnd/>
                <a:tailEnd/>
              </a:ln>
            </p:spPr>
            <p:txBody>
              <a:bodyPr/>
              <a:lstStyle/>
              <a:p>
                <a:endParaRPr lang="en-US"/>
              </a:p>
            </p:txBody>
          </p:sp>
          <p:sp>
            <p:nvSpPr>
              <p:cNvPr id="427121" name="Oval 113"/>
              <p:cNvSpPr>
                <a:spLocks noChangeArrowheads="1"/>
              </p:cNvSpPr>
              <p:nvPr/>
            </p:nvSpPr>
            <p:spPr bwMode="auto">
              <a:xfrm>
                <a:off x="3829" y="2282"/>
                <a:ext cx="32" cy="32"/>
              </a:xfrm>
              <a:prstGeom prst="ellipse">
                <a:avLst/>
              </a:prstGeom>
              <a:solidFill>
                <a:srgbClr val="F96604"/>
              </a:solidFill>
              <a:ln w="0">
                <a:solidFill>
                  <a:srgbClr val="F96604"/>
                </a:solidFill>
                <a:round/>
                <a:headEnd/>
                <a:tailEnd/>
              </a:ln>
            </p:spPr>
            <p:txBody>
              <a:bodyPr/>
              <a:lstStyle/>
              <a:p>
                <a:endParaRPr lang="en-US"/>
              </a:p>
            </p:txBody>
          </p:sp>
          <p:sp>
            <p:nvSpPr>
              <p:cNvPr id="427122" name="Oval 114"/>
              <p:cNvSpPr>
                <a:spLocks noChangeArrowheads="1"/>
              </p:cNvSpPr>
              <p:nvPr/>
            </p:nvSpPr>
            <p:spPr bwMode="auto">
              <a:xfrm>
                <a:off x="2405" y="3136"/>
                <a:ext cx="32" cy="32"/>
              </a:xfrm>
              <a:prstGeom prst="ellipse">
                <a:avLst/>
              </a:prstGeom>
              <a:solidFill>
                <a:srgbClr val="F96604"/>
              </a:solidFill>
              <a:ln w="0">
                <a:solidFill>
                  <a:srgbClr val="F96604"/>
                </a:solidFill>
                <a:round/>
                <a:headEnd/>
                <a:tailEnd/>
              </a:ln>
            </p:spPr>
            <p:txBody>
              <a:bodyPr/>
              <a:lstStyle/>
              <a:p>
                <a:endParaRPr lang="en-US"/>
              </a:p>
            </p:txBody>
          </p:sp>
          <p:sp>
            <p:nvSpPr>
              <p:cNvPr id="427123" name="Oval 115"/>
              <p:cNvSpPr>
                <a:spLocks noChangeArrowheads="1"/>
              </p:cNvSpPr>
              <p:nvPr/>
            </p:nvSpPr>
            <p:spPr bwMode="auto">
              <a:xfrm>
                <a:off x="2565" y="3059"/>
                <a:ext cx="32" cy="32"/>
              </a:xfrm>
              <a:prstGeom prst="ellipse">
                <a:avLst/>
              </a:prstGeom>
              <a:solidFill>
                <a:srgbClr val="F96604"/>
              </a:solidFill>
              <a:ln w="0">
                <a:solidFill>
                  <a:srgbClr val="F96604"/>
                </a:solidFill>
                <a:round/>
                <a:headEnd/>
                <a:tailEnd/>
              </a:ln>
            </p:spPr>
            <p:txBody>
              <a:bodyPr/>
              <a:lstStyle/>
              <a:p>
                <a:endParaRPr lang="en-US"/>
              </a:p>
            </p:txBody>
          </p:sp>
          <p:sp>
            <p:nvSpPr>
              <p:cNvPr id="427124" name="Oval 116"/>
              <p:cNvSpPr>
                <a:spLocks noChangeArrowheads="1"/>
              </p:cNvSpPr>
              <p:nvPr/>
            </p:nvSpPr>
            <p:spPr bwMode="auto">
              <a:xfrm>
                <a:off x="3669" y="2353"/>
                <a:ext cx="32" cy="32"/>
              </a:xfrm>
              <a:prstGeom prst="ellipse">
                <a:avLst/>
              </a:prstGeom>
              <a:solidFill>
                <a:srgbClr val="F96604"/>
              </a:solidFill>
              <a:ln w="0">
                <a:solidFill>
                  <a:srgbClr val="F96604"/>
                </a:solidFill>
                <a:round/>
                <a:headEnd/>
                <a:tailEnd/>
              </a:ln>
            </p:spPr>
            <p:txBody>
              <a:bodyPr/>
              <a:lstStyle/>
              <a:p>
                <a:endParaRPr lang="en-US"/>
              </a:p>
            </p:txBody>
          </p:sp>
          <p:sp>
            <p:nvSpPr>
              <p:cNvPr id="427125" name="Oval 117"/>
              <p:cNvSpPr>
                <a:spLocks noChangeArrowheads="1"/>
              </p:cNvSpPr>
              <p:nvPr/>
            </p:nvSpPr>
            <p:spPr bwMode="auto">
              <a:xfrm>
                <a:off x="3669" y="3040"/>
                <a:ext cx="32" cy="32"/>
              </a:xfrm>
              <a:prstGeom prst="ellipse">
                <a:avLst/>
              </a:prstGeom>
              <a:solidFill>
                <a:srgbClr val="F96604"/>
              </a:solidFill>
              <a:ln w="0">
                <a:solidFill>
                  <a:srgbClr val="F96604"/>
                </a:solidFill>
                <a:round/>
                <a:headEnd/>
                <a:tailEnd/>
              </a:ln>
            </p:spPr>
            <p:txBody>
              <a:bodyPr/>
              <a:lstStyle/>
              <a:p>
                <a:endParaRPr lang="en-US"/>
              </a:p>
            </p:txBody>
          </p:sp>
          <p:sp>
            <p:nvSpPr>
              <p:cNvPr id="427126" name="Oval 118"/>
              <p:cNvSpPr>
                <a:spLocks noChangeArrowheads="1"/>
              </p:cNvSpPr>
              <p:nvPr/>
            </p:nvSpPr>
            <p:spPr bwMode="auto">
              <a:xfrm>
                <a:off x="2879" y="2475"/>
                <a:ext cx="32" cy="32"/>
              </a:xfrm>
              <a:prstGeom prst="ellipse">
                <a:avLst/>
              </a:prstGeom>
              <a:solidFill>
                <a:srgbClr val="F96604"/>
              </a:solidFill>
              <a:ln w="0">
                <a:solidFill>
                  <a:srgbClr val="F96604"/>
                </a:solidFill>
                <a:round/>
                <a:headEnd/>
                <a:tailEnd/>
              </a:ln>
            </p:spPr>
            <p:txBody>
              <a:bodyPr/>
              <a:lstStyle/>
              <a:p>
                <a:endParaRPr lang="en-US"/>
              </a:p>
            </p:txBody>
          </p:sp>
          <p:sp>
            <p:nvSpPr>
              <p:cNvPr id="427127" name="Oval 119"/>
              <p:cNvSpPr>
                <a:spLocks noChangeArrowheads="1"/>
              </p:cNvSpPr>
              <p:nvPr/>
            </p:nvSpPr>
            <p:spPr bwMode="auto">
              <a:xfrm>
                <a:off x="2244" y="3091"/>
                <a:ext cx="32" cy="32"/>
              </a:xfrm>
              <a:prstGeom prst="ellipse">
                <a:avLst/>
              </a:prstGeom>
              <a:solidFill>
                <a:srgbClr val="F96604"/>
              </a:solidFill>
              <a:ln w="0">
                <a:solidFill>
                  <a:srgbClr val="F96604"/>
                </a:solidFill>
                <a:round/>
                <a:headEnd/>
                <a:tailEnd/>
              </a:ln>
            </p:spPr>
            <p:txBody>
              <a:bodyPr/>
              <a:lstStyle/>
              <a:p>
                <a:endParaRPr lang="en-US"/>
              </a:p>
            </p:txBody>
          </p:sp>
          <p:sp>
            <p:nvSpPr>
              <p:cNvPr id="427128" name="Line 120"/>
              <p:cNvSpPr>
                <a:spLocks noChangeShapeType="1"/>
              </p:cNvSpPr>
              <p:nvPr/>
            </p:nvSpPr>
            <p:spPr bwMode="auto">
              <a:xfrm>
                <a:off x="1943" y="3495"/>
                <a:ext cx="348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29" name="Line 121"/>
              <p:cNvSpPr>
                <a:spLocks noChangeShapeType="1"/>
              </p:cNvSpPr>
              <p:nvPr/>
            </p:nvSpPr>
            <p:spPr bwMode="auto">
              <a:xfrm>
                <a:off x="2259" y="3476"/>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30" name="Line 122"/>
              <p:cNvSpPr>
                <a:spLocks noChangeShapeType="1"/>
              </p:cNvSpPr>
              <p:nvPr/>
            </p:nvSpPr>
            <p:spPr bwMode="auto">
              <a:xfrm>
                <a:off x="2576" y="3476"/>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31" name="Line 123"/>
              <p:cNvSpPr>
                <a:spLocks noChangeShapeType="1"/>
              </p:cNvSpPr>
              <p:nvPr/>
            </p:nvSpPr>
            <p:spPr bwMode="auto">
              <a:xfrm>
                <a:off x="2893" y="3476"/>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32" name="Line 124"/>
              <p:cNvSpPr>
                <a:spLocks noChangeShapeType="1"/>
              </p:cNvSpPr>
              <p:nvPr/>
            </p:nvSpPr>
            <p:spPr bwMode="auto">
              <a:xfrm>
                <a:off x="3209" y="3476"/>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33" name="Line 125"/>
              <p:cNvSpPr>
                <a:spLocks noChangeShapeType="1"/>
              </p:cNvSpPr>
              <p:nvPr/>
            </p:nvSpPr>
            <p:spPr bwMode="auto">
              <a:xfrm>
                <a:off x="3526" y="3476"/>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34" name="Line 126"/>
              <p:cNvSpPr>
                <a:spLocks noChangeShapeType="1"/>
              </p:cNvSpPr>
              <p:nvPr/>
            </p:nvSpPr>
            <p:spPr bwMode="auto">
              <a:xfrm>
                <a:off x="3843" y="3476"/>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35" name="Line 127"/>
              <p:cNvSpPr>
                <a:spLocks noChangeShapeType="1"/>
              </p:cNvSpPr>
              <p:nvPr/>
            </p:nvSpPr>
            <p:spPr bwMode="auto">
              <a:xfrm>
                <a:off x="4160" y="3476"/>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36" name="Line 128"/>
              <p:cNvSpPr>
                <a:spLocks noChangeShapeType="1"/>
              </p:cNvSpPr>
              <p:nvPr/>
            </p:nvSpPr>
            <p:spPr bwMode="auto">
              <a:xfrm>
                <a:off x="4476" y="3476"/>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37" name="Line 129"/>
              <p:cNvSpPr>
                <a:spLocks noChangeShapeType="1"/>
              </p:cNvSpPr>
              <p:nvPr/>
            </p:nvSpPr>
            <p:spPr bwMode="auto">
              <a:xfrm>
                <a:off x="4793" y="3476"/>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38" name="Line 130"/>
              <p:cNvSpPr>
                <a:spLocks noChangeShapeType="1"/>
              </p:cNvSpPr>
              <p:nvPr/>
            </p:nvSpPr>
            <p:spPr bwMode="auto">
              <a:xfrm>
                <a:off x="5110" y="3476"/>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39" name="Line 131"/>
              <p:cNvSpPr>
                <a:spLocks noChangeShapeType="1"/>
              </p:cNvSpPr>
              <p:nvPr/>
            </p:nvSpPr>
            <p:spPr bwMode="auto">
              <a:xfrm>
                <a:off x="2101" y="3489"/>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40" name="Line 132"/>
              <p:cNvSpPr>
                <a:spLocks noChangeShapeType="1"/>
              </p:cNvSpPr>
              <p:nvPr/>
            </p:nvSpPr>
            <p:spPr bwMode="auto">
              <a:xfrm>
                <a:off x="2259" y="3489"/>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41" name="Line 133"/>
              <p:cNvSpPr>
                <a:spLocks noChangeShapeType="1"/>
              </p:cNvSpPr>
              <p:nvPr/>
            </p:nvSpPr>
            <p:spPr bwMode="auto">
              <a:xfrm>
                <a:off x="2417" y="3489"/>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42" name="Line 134"/>
              <p:cNvSpPr>
                <a:spLocks noChangeShapeType="1"/>
              </p:cNvSpPr>
              <p:nvPr/>
            </p:nvSpPr>
            <p:spPr bwMode="auto">
              <a:xfrm>
                <a:off x="2576" y="3489"/>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43" name="Line 135"/>
              <p:cNvSpPr>
                <a:spLocks noChangeShapeType="1"/>
              </p:cNvSpPr>
              <p:nvPr/>
            </p:nvSpPr>
            <p:spPr bwMode="auto">
              <a:xfrm>
                <a:off x="2734" y="3489"/>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44" name="Line 136"/>
              <p:cNvSpPr>
                <a:spLocks noChangeShapeType="1"/>
              </p:cNvSpPr>
              <p:nvPr/>
            </p:nvSpPr>
            <p:spPr bwMode="auto">
              <a:xfrm>
                <a:off x="2893" y="3489"/>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45" name="Line 137"/>
              <p:cNvSpPr>
                <a:spLocks noChangeShapeType="1"/>
              </p:cNvSpPr>
              <p:nvPr/>
            </p:nvSpPr>
            <p:spPr bwMode="auto">
              <a:xfrm>
                <a:off x="3051" y="3489"/>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46" name="Line 138"/>
              <p:cNvSpPr>
                <a:spLocks noChangeShapeType="1"/>
              </p:cNvSpPr>
              <p:nvPr/>
            </p:nvSpPr>
            <p:spPr bwMode="auto">
              <a:xfrm>
                <a:off x="3209" y="3489"/>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47" name="Line 139"/>
              <p:cNvSpPr>
                <a:spLocks noChangeShapeType="1"/>
              </p:cNvSpPr>
              <p:nvPr/>
            </p:nvSpPr>
            <p:spPr bwMode="auto">
              <a:xfrm>
                <a:off x="3368" y="3489"/>
                <a:ext cx="1" cy="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48" name="Line 140"/>
              <p:cNvSpPr>
                <a:spLocks noChangeShapeType="1"/>
              </p:cNvSpPr>
              <p:nvPr/>
            </p:nvSpPr>
            <p:spPr bwMode="auto">
              <a:xfrm>
                <a:off x="3526" y="3489"/>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49" name="Line 141"/>
              <p:cNvSpPr>
                <a:spLocks noChangeShapeType="1"/>
              </p:cNvSpPr>
              <p:nvPr/>
            </p:nvSpPr>
            <p:spPr bwMode="auto">
              <a:xfrm>
                <a:off x="3684" y="3489"/>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50" name="Line 142"/>
              <p:cNvSpPr>
                <a:spLocks noChangeShapeType="1"/>
              </p:cNvSpPr>
              <p:nvPr/>
            </p:nvSpPr>
            <p:spPr bwMode="auto">
              <a:xfrm>
                <a:off x="3843" y="3489"/>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51" name="Line 143"/>
              <p:cNvSpPr>
                <a:spLocks noChangeShapeType="1"/>
              </p:cNvSpPr>
              <p:nvPr/>
            </p:nvSpPr>
            <p:spPr bwMode="auto">
              <a:xfrm>
                <a:off x="4001" y="3489"/>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52" name="Line 144"/>
              <p:cNvSpPr>
                <a:spLocks noChangeShapeType="1"/>
              </p:cNvSpPr>
              <p:nvPr/>
            </p:nvSpPr>
            <p:spPr bwMode="auto">
              <a:xfrm>
                <a:off x="4160" y="3489"/>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53" name="Line 145"/>
              <p:cNvSpPr>
                <a:spLocks noChangeShapeType="1"/>
              </p:cNvSpPr>
              <p:nvPr/>
            </p:nvSpPr>
            <p:spPr bwMode="auto">
              <a:xfrm>
                <a:off x="4318" y="3489"/>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54" name="Line 146"/>
              <p:cNvSpPr>
                <a:spLocks noChangeShapeType="1"/>
              </p:cNvSpPr>
              <p:nvPr/>
            </p:nvSpPr>
            <p:spPr bwMode="auto">
              <a:xfrm>
                <a:off x="4476" y="3489"/>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55" name="Line 147"/>
              <p:cNvSpPr>
                <a:spLocks noChangeShapeType="1"/>
              </p:cNvSpPr>
              <p:nvPr/>
            </p:nvSpPr>
            <p:spPr bwMode="auto">
              <a:xfrm>
                <a:off x="4635" y="3489"/>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56" name="Line 148"/>
              <p:cNvSpPr>
                <a:spLocks noChangeShapeType="1"/>
              </p:cNvSpPr>
              <p:nvPr/>
            </p:nvSpPr>
            <p:spPr bwMode="auto">
              <a:xfrm>
                <a:off x="4793" y="3489"/>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57" name="Line 149"/>
              <p:cNvSpPr>
                <a:spLocks noChangeShapeType="1"/>
              </p:cNvSpPr>
              <p:nvPr/>
            </p:nvSpPr>
            <p:spPr bwMode="auto">
              <a:xfrm>
                <a:off x="4951" y="3489"/>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58" name="Line 150"/>
              <p:cNvSpPr>
                <a:spLocks noChangeShapeType="1"/>
              </p:cNvSpPr>
              <p:nvPr/>
            </p:nvSpPr>
            <p:spPr bwMode="auto">
              <a:xfrm>
                <a:off x="5110" y="3489"/>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59" name="Line 151"/>
              <p:cNvSpPr>
                <a:spLocks noChangeShapeType="1"/>
              </p:cNvSpPr>
              <p:nvPr/>
            </p:nvSpPr>
            <p:spPr bwMode="auto">
              <a:xfrm>
                <a:off x="5268" y="3489"/>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27160" name="Rectangle 152"/>
            <p:cNvSpPr>
              <a:spLocks noChangeArrowheads="1"/>
            </p:cNvSpPr>
            <p:nvPr/>
          </p:nvSpPr>
          <p:spPr bwMode="auto">
            <a:xfrm>
              <a:off x="3552" y="3744"/>
              <a:ext cx="140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b="1">
                  <a:solidFill>
                    <a:srgbClr val="000000"/>
                  </a:solidFill>
                </a:rPr>
                <a:t>Number of Tardigrades</a:t>
              </a:r>
              <a:endParaRPr lang="en-US" sz="1600" b="1"/>
            </a:p>
          </p:txBody>
        </p:sp>
        <p:grpSp>
          <p:nvGrpSpPr>
            <p:cNvPr id="427161" name="Group 153"/>
            <p:cNvGrpSpPr>
              <a:grpSpLocks/>
            </p:cNvGrpSpPr>
            <p:nvPr/>
          </p:nvGrpSpPr>
          <p:grpSpPr bwMode="auto">
            <a:xfrm>
              <a:off x="2466" y="1075"/>
              <a:ext cx="3180" cy="19"/>
              <a:chOff x="1943" y="916"/>
              <a:chExt cx="3484" cy="19"/>
            </a:xfrm>
          </p:grpSpPr>
          <p:sp>
            <p:nvSpPr>
              <p:cNvPr id="427162" name="Line 154"/>
              <p:cNvSpPr>
                <a:spLocks noChangeShapeType="1"/>
              </p:cNvSpPr>
              <p:nvPr/>
            </p:nvSpPr>
            <p:spPr bwMode="auto">
              <a:xfrm>
                <a:off x="1943" y="916"/>
                <a:ext cx="348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63" name="Line 155"/>
              <p:cNvSpPr>
                <a:spLocks noChangeShapeType="1"/>
              </p:cNvSpPr>
              <p:nvPr/>
            </p:nvSpPr>
            <p:spPr bwMode="auto">
              <a:xfrm flipV="1">
                <a:off x="2259" y="916"/>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64" name="Line 156"/>
              <p:cNvSpPr>
                <a:spLocks noChangeShapeType="1"/>
              </p:cNvSpPr>
              <p:nvPr/>
            </p:nvSpPr>
            <p:spPr bwMode="auto">
              <a:xfrm flipV="1">
                <a:off x="2576" y="916"/>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65" name="Line 157"/>
              <p:cNvSpPr>
                <a:spLocks noChangeShapeType="1"/>
              </p:cNvSpPr>
              <p:nvPr/>
            </p:nvSpPr>
            <p:spPr bwMode="auto">
              <a:xfrm flipV="1">
                <a:off x="2893" y="916"/>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66" name="Line 158"/>
              <p:cNvSpPr>
                <a:spLocks noChangeShapeType="1"/>
              </p:cNvSpPr>
              <p:nvPr/>
            </p:nvSpPr>
            <p:spPr bwMode="auto">
              <a:xfrm flipV="1">
                <a:off x="3209" y="916"/>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67" name="Line 159"/>
              <p:cNvSpPr>
                <a:spLocks noChangeShapeType="1"/>
              </p:cNvSpPr>
              <p:nvPr/>
            </p:nvSpPr>
            <p:spPr bwMode="auto">
              <a:xfrm flipV="1">
                <a:off x="3526" y="916"/>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68" name="Line 160"/>
              <p:cNvSpPr>
                <a:spLocks noChangeShapeType="1"/>
              </p:cNvSpPr>
              <p:nvPr/>
            </p:nvSpPr>
            <p:spPr bwMode="auto">
              <a:xfrm flipV="1">
                <a:off x="3843" y="916"/>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69" name="Line 161"/>
              <p:cNvSpPr>
                <a:spLocks noChangeShapeType="1"/>
              </p:cNvSpPr>
              <p:nvPr/>
            </p:nvSpPr>
            <p:spPr bwMode="auto">
              <a:xfrm flipV="1">
                <a:off x="4160" y="916"/>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70" name="Line 162"/>
              <p:cNvSpPr>
                <a:spLocks noChangeShapeType="1"/>
              </p:cNvSpPr>
              <p:nvPr/>
            </p:nvSpPr>
            <p:spPr bwMode="auto">
              <a:xfrm flipV="1">
                <a:off x="4476" y="916"/>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71" name="Line 163"/>
              <p:cNvSpPr>
                <a:spLocks noChangeShapeType="1"/>
              </p:cNvSpPr>
              <p:nvPr/>
            </p:nvSpPr>
            <p:spPr bwMode="auto">
              <a:xfrm flipV="1">
                <a:off x="4793" y="916"/>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72" name="Line 164"/>
              <p:cNvSpPr>
                <a:spLocks noChangeShapeType="1"/>
              </p:cNvSpPr>
              <p:nvPr/>
            </p:nvSpPr>
            <p:spPr bwMode="auto">
              <a:xfrm flipV="1">
                <a:off x="5110" y="916"/>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73" name="Line 165"/>
              <p:cNvSpPr>
                <a:spLocks noChangeShapeType="1"/>
              </p:cNvSpPr>
              <p:nvPr/>
            </p:nvSpPr>
            <p:spPr bwMode="auto">
              <a:xfrm flipV="1">
                <a:off x="2101" y="916"/>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74" name="Line 166"/>
              <p:cNvSpPr>
                <a:spLocks noChangeShapeType="1"/>
              </p:cNvSpPr>
              <p:nvPr/>
            </p:nvSpPr>
            <p:spPr bwMode="auto">
              <a:xfrm flipV="1">
                <a:off x="2259" y="916"/>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75" name="Line 167"/>
              <p:cNvSpPr>
                <a:spLocks noChangeShapeType="1"/>
              </p:cNvSpPr>
              <p:nvPr/>
            </p:nvSpPr>
            <p:spPr bwMode="auto">
              <a:xfrm flipV="1">
                <a:off x="2417" y="916"/>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76" name="Line 168"/>
              <p:cNvSpPr>
                <a:spLocks noChangeShapeType="1"/>
              </p:cNvSpPr>
              <p:nvPr/>
            </p:nvSpPr>
            <p:spPr bwMode="auto">
              <a:xfrm flipV="1">
                <a:off x="2576" y="916"/>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77" name="Line 169"/>
              <p:cNvSpPr>
                <a:spLocks noChangeShapeType="1"/>
              </p:cNvSpPr>
              <p:nvPr/>
            </p:nvSpPr>
            <p:spPr bwMode="auto">
              <a:xfrm flipV="1">
                <a:off x="2734" y="916"/>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78" name="Line 170"/>
              <p:cNvSpPr>
                <a:spLocks noChangeShapeType="1"/>
              </p:cNvSpPr>
              <p:nvPr/>
            </p:nvSpPr>
            <p:spPr bwMode="auto">
              <a:xfrm flipV="1">
                <a:off x="2893" y="916"/>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79" name="Line 171"/>
              <p:cNvSpPr>
                <a:spLocks noChangeShapeType="1"/>
              </p:cNvSpPr>
              <p:nvPr/>
            </p:nvSpPr>
            <p:spPr bwMode="auto">
              <a:xfrm flipV="1">
                <a:off x="3051" y="916"/>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80" name="Line 172"/>
              <p:cNvSpPr>
                <a:spLocks noChangeShapeType="1"/>
              </p:cNvSpPr>
              <p:nvPr/>
            </p:nvSpPr>
            <p:spPr bwMode="auto">
              <a:xfrm flipV="1">
                <a:off x="3209" y="916"/>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81" name="Line 173"/>
              <p:cNvSpPr>
                <a:spLocks noChangeShapeType="1"/>
              </p:cNvSpPr>
              <p:nvPr/>
            </p:nvSpPr>
            <p:spPr bwMode="auto">
              <a:xfrm flipV="1">
                <a:off x="3368" y="916"/>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82" name="Line 174"/>
              <p:cNvSpPr>
                <a:spLocks noChangeShapeType="1"/>
              </p:cNvSpPr>
              <p:nvPr/>
            </p:nvSpPr>
            <p:spPr bwMode="auto">
              <a:xfrm flipV="1">
                <a:off x="3526" y="916"/>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83" name="Line 175"/>
              <p:cNvSpPr>
                <a:spLocks noChangeShapeType="1"/>
              </p:cNvSpPr>
              <p:nvPr/>
            </p:nvSpPr>
            <p:spPr bwMode="auto">
              <a:xfrm flipV="1">
                <a:off x="3684" y="916"/>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84" name="Line 176"/>
              <p:cNvSpPr>
                <a:spLocks noChangeShapeType="1"/>
              </p:cNvSpPr>
              <p:nvPr/>
            </p:nvSpPr>
            <p:spPr bwMode="auto">
              <a:xfrm flipV="1">
                <a:off x="3843" y="916"/>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85" name="Line 177"/>
              <p:cNvSpPr>
                <a:spLocks noChangeShapeType="1"/>
              </p:cNvSpPr>
              <p:nvPr/>
            </p:nvSpPr>
            <p:spPr bwMode="auto">
              <a:xfrm flipV="1">
                <a:off x="4001" y="916"/>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86" name="Line 178"/>
              <p:cNvSpPr>
                <a:spLocks noChangeShapeType="1"/>
              </p:cNvSpPr>
              <p:nvPr/>
            </p:nvSpPr>
            <p:spPr bwMode="auto">
              <a:xfrm flipV="1">
                <a:off x="4160" y="916"/>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87" name="Line 179"/>
              <p:cNvSpPr>
                <a:spLocks noChangeShapeType="1"/>
              </p:cNvSpPr>
              <p:nvPr/>
            </p:nvSpPr>
            <p:spPr bwMode="auto">
              <a:xfrm flipV="1">
                <a:off x="4318" y="916"/>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88" name="Line 180"/>
              <p:cNvSpPr>
                <a:spLocks noChangeShapeType="1"/>
              </p:cNvSpPr>
              <p:nvPr/>
            </p:nvSpPr>
            <p:spPr bwMode="auto">
              <a:xfrm flipV="1">
                <a:off x="4476" y="916"/>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89" name="Line 181"/>
              <p:cNvSpPr>
                <a:spLocks noChangeShapeType="1"/>
              </p:cNvSpPr>
              <p:nvPr/>
            </p:nvSpPr>
            <p:spPr bwMode="auto">
              <a:xfrm flipV="1">
                <a:off x="4635" y="916"/>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90" name="Line 182"/>
              <p:cNvSpPr>
                <a:spLocks noChangeShapeType="1"/>
              </p:cNvSpPr>
              <p:nvPr/>
            </p:nvSpPr>
            <p:spPr bwMode="auto">
              <a:xfrm flipV="1">
                <a:off x="4793" y="916"/>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91" name="Line 183"/>
              <p:cNvSpPr>
                <a:spLocks noChangeShapeType="1"/>
              </p:cNvSpPr>
              <p:nvPr/>
            </p:nvSpPr>
            <p:spPr bwMode="auto">
              <a:xfrm flipV="1">
                <a:off x="4951" y="916"/>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92" name="Line 184"/>
              <p:cNvSpPr>
                <a:spLocks noChangeShapeType="1"/>
              </p:cNvSpPr>
              <p:nvPr/>
            </p:nvSpPr>
            <p:spPr bwMode="auto">
              <a:xfrm flipV="1">
                <a:off x="5110" y="916"/>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93" name="Line 185"/>
              <p:cNvSpPr>
                <a:spLocks noChangeShapeType="1"/>
              </p:cNvSpPr>
              <p:nvPr/>
            </p:nvSpPr>
            <p:spPr bwMode="auto">
              <a:xfrm flipV="1">
                <a:off x="5268" y="916"/>
                <a:ext cx="1"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27194" name="Group 186"/>
            <p:cNvGrpSpPr>
              <a:grpSpLocks/>
            </p:cNvGrpSpPr>
            <p:nvPr/>
          </p:nvGrpSpPr>
          <p:grpSpPr bwMode="auto">
            <a:xfrm>
              <a:off x="2245" y="1034"/>
              <a:ext cx="239" cy="2595"/>
              <a:chOff x="1701" y="873"/>
              <a:chExt cx="261" cy="2698"/>
            </a:xfrm>
          </p:grpSpPr>
          <p:sp>
            <p:nvSpPr>
              <p:cNvPr id="427195" name="Line 187"/>
              <p:cNvSpPr>
                <a:spLocks noChangeShapeType="1"/>
              </p:cNvSpPr>
              <p:nvPr/>
            </p:nvSpPr>
            <p:spPr bwMode="auto">
              <a:xfrm>
                <a:off x="1943" y="3476"/>
                <a:ext cx="1" cy="1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96" name="Line 188"/>
              <p:cNvSpPr>
                <a:spLocks noChangeShapeType="1"/>
              </p:cNvSpPr>
              <p:nvPr/>
            </p:nvSpPr>
            <p:spPr bwMode="auto">
              <a:xfrm flipV="1">
                <a:off x="1943" y="916"/>
                <a:ext cx="1" cy="1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97" name="Line 189"/>
              <p:cNvSpPr>
                <a:spLocks noChangeShapeType="1"/>
              </p:cNvSpPr>
              <p:nvPr/>
            </p:nvSpPr>
            <p:spPr bwMode="auto">
              <a:xfrm flipV="1">
                <a:off x="1943" y="916"/>
                <a:ext cx="1" cy="257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98" name="Line 190"/>
              <p:cNvSpPr>
                <a:spLocks noChangeShapeType="1"/>
              </p:cNvSpPr>
              <p:nvPr/>
            </p:nvSpPr>
            <p:spPr bwMode="auto">
              <a:xfrm flipH="1">
                <a:off x="1943" y="3495"/>
                <a:ext cx="1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199" name="Line 191"/>
              <p:cNvSpPr>
                <a:spLocks noChangeShapeType="1"/>
              </p:cNvSpPr>
              <p:nvPr/>
            </p:nvSpPr>
            <p:spPr bwMode="auto">
              <a:xfrm flipH="1">
                <a:off x="1943" y="3208"/>
                <a:ext cx="1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00" name="Line 192"/>
              <p:cNvSpPr>
                <a:spLocks noChangeShapeType="1"/>
              </p:cNvSpPr>
              <p:nvPr/>
            </p:nvSpPr>
            <p:spPr bwMode="auto">
              <a:xfrm flipH="1">
                <a:off x="1943" y="2922"/>
                <a:ext cx="1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01" name="Line 193"/>
              <p:cNvSpPr>
                <a:spLocks noChangeShapeType="1"/>
              </p:cNvSpPr>
              <p:nvPr/>
            </p:nvSpPr>
            <p:spPr bwMode="auto">
              <a:xfrm flipH="1">
                <a:off x="1943" y="2635"/>
                <a:ext cx="1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02" name="Line 194"/>
              <p:cNvSpPr>
                <a:spLocks noChangeShapeType="1"/>
              </p:cNvSpPr>
              <p:nvPr/>
            </p:nvSpPr>
            <p:spPr bwMode="auto">
              <a:xfrm flipH="1">
                <a:off x="1943" y="2349"/>
                <a:ext cx="1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03" name="Line 195"/>
              <p:cNvSpPr>
                <a:spLocks noChangeShapeType="1"/>
              </p:cNvSpPr>
              <p:nvPr/>
            </p:nvSpPr>
            <p:spPr bwMode="auto">
              <a:xfrm flipH="1">
                <a:off x="1943" y="2062"/>
                <a:ext cx="1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04" name="Line 196"/>
              <p:cNvSpPr>
                <a:spLocks noChangeShapeType="1"/>
              </p:cNvSpPr>
              <p:nvPr/>
            </p:nvSpPr>
            <p:spPr bwMode="auto">
              <a:xfrm flipH="1">
                <a:off x="1943" y="1775"/>
                <a:ext cx="1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05" name="Line 197"/>
              <p:cNvSpPr>
                <a:spLocks noChangeShapeType="1"/>
              </p:cNvSpPr>
              <p:nvPr/>
            </p:nvSpPr>
            <p:spPr bwMode="auto">
              <a:xfrm flipH="1">
                <a:off x="1943" y="1489"/>
                <a:ext cx="1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06" name="Line 198"/>
              <p:cNvSpPr>
                <a:spLocks noChangeShapeType="1"/>
              </p:cNvSpPr>
              <p:nvPr/>
            </p:nvSpPr>
            <p:spPr bwMode="auto">
              <a:xfrm flipH="1">
                <a:off x="1943" y="1202"/>
                <a:ext cx="1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07" name="Line 199"/>
              <p:cNvSpPr>
                <a:spLocks noChangeShapeType="1"/>
              </p:cNvSpPr>
              <p:nvPr/>
            </p:nvSpPr>
            <p:spPr bwMode="auto">
              <a:xfrm flipH="1">
                <a:off x="1943" y="916"/>
                <a:ext cx="1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08" name="Rectangle 200"/>
              <p:cNvSpPr>
                <a:spLocks noChangeArrowheads="1"/>
              </p:cNvSpPr>
              <p:nvPr/>
            </p:nvSpPr>
            <p:spPr bwMode="auto">
              <a:xfrm>
                <a:off x="1701" y="3452"/>
                <a:ext cx="18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-0.5</a:t>
                </a:r>
                <a:endParaRPr lang="en-US" b="1"/>
              </a:p>
            </p:txBody>
          </p:sp>
          <p:sp>
            <p:nvSpPr>
              <p:cNvPr id="427209" name="Rectangle 201"/>
              <p:cNvSpPr>
                <a:spLocks noChangeArrowheads="1"/>
              </p:cNvSpPr>
              <p:nvPr/>
            </p:nvSpPr>
            <p:spPr bwMode="auto">
              <a:xfrm>
                <a:off x="1727" y="3166"/>
                <a:ext cx="14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0.0</a:t>
                </a:r>
                <a:endParaRPr lang="en-US" b="1"/>
              </a:p>
            </p:txBody>
          </p:sp>
          <p:sp>
            <p:nvSpPr>
              <p:cNvPr id="427210" name="Rectangle 202"/>
              <p:cNvSpPr>
                <a:spLocks noChangeArrowheads="1"/>
              </p:cNvSpPr>
              <p:nvPr/>
            </p:nvSpPr>
            <p:spPr bwMode="auto">
              <a:xfrm>
                <a:off x="1727" y="2879"/>
                <a:ext cx="14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0.5</a:t>
                </a:r>
                <a:endParaRPr lang="en-US" b="1"/>
              </a:p>
            </p:txBody>
          </p:sp>
          <p:sp>
            <p:nvSpPr>
              <p:cNvPr id="427211" name="Rectangle 203"/>
              <p:cNvSpPr>
                <a:spLocks noChangeArrowheads="1"/>
              </p:cNvSpPr>
              <p:nvPr/>
            </p:nvSpPr>
            <p:spPr bwMode="auto">
              <a:xfrm>
                <a:off x="1727" y="2592"/>
                <a:ext cx="14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1.0</a:t>
                </a:r>
                <a:endParaRPr lang="en-US" b="1"/>
              </a:p>
            </p:txBody>
          </p:sp>
          <p:sp>
            <p:nvSpPr>
              <p:cNvPr id="427212" name="Rectangle 204"/>
              <p:cNvSpPr>
                <a:spLocks noChangeArrowheads="1"/>
              </p:cNvSpPr>
              <p:nvPr/>
            </p:nvSpPr>
            <p:spPr bwMode="auto">
              <a:xfrm>
                <a:off x="1727" y="2306"/>
                <a:ext cx="14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1.5</a:t>
                </a:r>
                <a:endParaRPr lang="en-US" b="1"/>
              </a:p>
            </p:txBody>
          </p:sp>
          <p:sp>
            <p:nvSpPr>
              <p:cNvPr id="427213" name="Rectangle 205"/>
              <p:cNvSpPr>
                <a:spLocks noChangeArrowheads="1"/>
              </p:cNvSpPr>
              <p:nvPr/>
            </p:nvSpPr>
            <p:spPr bwMode="auto">
              <a:xfrm>
                <a:off x="1727" y="2019"/>
                <a:ext cx="14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2.0</a:t>
                </a:r>
                <a:endParaRPr lang="en-US" b="1"/>
              </a:p>
            </p:txBody>
          </p:sp>
          <p:sp>
            <p:nvSpPr>
              <p:cNvPr id="427214" name="Rectangle 206"/>
              <p:cNvSpPr>
                <a:spLocks noChangeArrowheads="1"/>
              </p:cNvSpPr>
              <p:nvPr/>
            </p:nvSpPr>
            <p:spPr bwMode="auto">
              <a:xfrm>
                <a:off x="1727" y="1733"/>
                <a:ext cx="14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2.5</a:t>
                </a:r>
                <a:endParaRPr lang="en-US" b="1"/>
              </a:p>
            </p:txBody>
          </p:sp>
          <p:sp>
            <p:nvSpPr>
              <p:cNvPr id="427215" name="Rectangle 207"/>
              <p:cNvSpPr>
                <a:spLocks noChangeArrowheads="1"/>
              </p:cNvSpPr>
              <p:nvPr/>
            </p:nvSpPr>
            <p:spPr bwMode="auto">
              <a:xfrm>
                <a:off x="1727" y="1446"/>
                <a:ext cx="14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3.0</a:t>
                </a:r>
                <a:endParaRPr lang="en-US" b="1"/>
              </a:p>
            </p:txBody>
          </p:sp>
          <p:sp>
            <p:nvSpPr>
              <p:cNvPr id="427216" name="Rectangle 208"/>
              <p:cNvSpPr>
                <a:spLocks noChangeArrowheads="1"/>
              </p:cNvSpPr>
              <p:nvPr/>
            </p:nvSpPr>
            <p:spPr bwMode="auto">
              <a:xfrm>
                <a:off x="1727" y="1159"/>
                <a:ext cx="14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3.5</a:t>
                </a:r>
                <a:endParaRPr lang="en-US" b="1"/>
              </a:p>
            </p:txBody>
          </p:sp>
          <p:sp>
            <p:nvSpPr>
              <p:cNvPr id="427217" name="Rectangle 209"/>
              <p:cNvSpPr>
                <a:spLocks noChangeArrowheads="1"/>
              </p:cNvSpPr>
              <p:nvPr/>
            </p:nvSpPr>
            <p:spPr bwMode="auto">
              <a:xfrm>
                <a:off x="1727" y="873"/>
                <a:ext cx="14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a:solidFill>
                      <a:srgbClr val="000000"/>
                    </a:solidFill>
                  </a:rPr>
                  <a:t>4.0</a:t>
                </a:r>
                <a:endParaRPr lang="en-US" b="1"/>
              </a:p>
            </p:txBody>
          </p:sp>
          <p:sp>
            <p:nvSpPr>
              <p:cNvPr id="427218" name="Line 210"/>
              <p:cNvSpPr>
                <a:spLocks noChangeShapeType="1"/>
              </p:cNvSpPr>
              <p:nvPr/>
            </p:nvSpPr>
            <p:spPr bwMode="auto">
              <a:xfrm flipH="1">
                <a:off x="1943" y="3438"/>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19" name="Line 211"/>
              <p:cNvSpPr>
                <a:spLocks noChangeShapeType="1"/>
              </p:cNvSpPr>
              <p:nvPr/>
            </p:nvSpPr>
            <p:spPr bwMode="auto">
              <a:xfrm flipH="1">
                <a:off x="1943" y="3380"/>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20" name="Line 212"/>
              <p:cNvSpPr>
                <a:spLocks noChangeShapeType="1"/>
              </p:cNvSpPr>
              <p:nvPr/>
            </p:nvSpPr>
            <p:spPr bwMode="auto">
              <a:xfrm flipH="1">
                <a:off x="1943" y="3323"/>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21" name="Line 213"/>
              <p:cNvSpPr>
                <a:spLocks noChangeShapeType="1"/>
              </p:cNvSpPr>
              <p:nvPr/>
            </p:nvSpPr>
            <p:spPr bwMode="auto">
              <a:xfrm flipH="1">
                <a:off x="1943" y="3266"/>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22" name="Line 214"/>
              <p:cNvSpPr>
                <a:spLocks noChangeShapeType="1"/>
              </p:cNvSpPr>
              <p:nvPr/>
            </p:nvSpPr>
            <p:spPr bwMode="auto">
              <a:xfrm flipH="1">
                <a:off x="1943" y="3208"/>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23" name="Line 215"/>
              <p:cNvSpPr>
                <a:spLocks noChangeShapeType="1"/>
              </p:cNvSpPr>
              <p:nvPr/>
            </p:nvSpPr>
            <p:spPr bwMode="auto">
              <a:xfrm flipH="1">
                <a:off x="1943" y="3151"/>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24" name="Line 216"/>
              <p:cNvSpPr>
                <a:spLocks noChangeShapeType="1"/>
              </p:cNvSpPr>
              <p:nvPr/>
            </p:nvSpPr>
            <p:spPr bwMode="auto">
              <a:xfrm flipH="1">
                <a:off x="1943" y="3094"/>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25" name="Line 217"/>
              <p:cNvSpPr>
                <a:spLocks noChangeShapeType="1"/>
              </p:cNvSpPr>
              <p:nvPr/>
            </p:nvSpPr>
            <p:spPr bwMode="auto">
              <a:xfrm flipH="1">
                <a:off x="1943" y="3037"/>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26" name="Line 218"/>
              <p:cNvSpPr>
                <a:spLocks noChangeShapeType="1"/>
              </p:cNvSpPr>
              <p:nvPr/>
            </p:nvSpPr>
            <p:spPr bwMode="auto">
              <a:xfrm flipH="1">
                <a:off x="1943" y="2979"/>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27" name="Line 219"/>
              <p:cNvSpPr>
                <a:spLocks noChangeShapeType="1"/>
              </p:cNvSpPr>
              <p:nvPr/>
            </p:nvSpPr>
            <p:spPr bwMode="auto">
              <a:xfrm flipH="1">
                <a:off x="1943" y="2922"/>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28" name="Line 220"/>
              <p:cNvSpPr>
                <a:spLocks noChangeShapeType="1"/>
              </p:cNvSpPr>
              <p:nvPr/>
            </p:nvSpPr>
            <p:spPr bwMode="auto">
              <a:xfrm flipH="1">
                <a:off x="1943" y="2865"/>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29" name="Line 221"/>
              <p:cNvSpPr>
                <a:spLocks noChangeShapeType="1"/>
              </p:cNvSpPr>
              <p:nvPr/>
            </p:nvSpPr>
            <p:spPr bwMode="auto">
              <a:xfrm flipH="1">
                <a:off x="1943" y="2807"/>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30" name="Line 222"/>
              <p:cNvSpPr>
                <a:spLocks noChangeShapeType="1"/>
              </p:cNvSpPr>
              <p:nvPr/>
            </p:nvSpPr>
            <p:spPr bwMode="auto">
              <a:xfrm flipH="1">
                <a:off x="1943" y="2750"/>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31" name="Line 223"/>
              <p:cNvSpPr>
                <a:spLocks noChangeShapeType="1"/>
              </p:cNvSpPr>
              <p:nvPr/>
            </p:nvSpPr>
            <p:spPr bwMode="auto">
              <a:xfrm flipH="1">
                <a:off x="1943" y="2693"/>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32" name="Line 224"/>
              <p:cNvSpPr>
                <a:spLocks noChangeShapeType="1"/>
              </p:cNvSpPr>
              <p:nvPr/>
            </p:nvSpPr>
            <p:spPr bwMode="auto">
              <a:xfrm flipH="1">
                <a:off x="1943" y="2635"/>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33" name="Line 225"/>
              <p:cNvSpPr>
                <a:spLocks noChangeShapeType="1"/>
              </p:cNvSpPr>
              <p:nvPr/>
            </p:nvSpPr>
            <p:spPr bwMode="auto">
              <a:xfrm flipH="1">
                <a:off x="1943" y="2578"/>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34" name="Line 226"/>
              <p:cNvSpPr>
                <a:spLocks noChangeShapeType="1"/>
              </p:cNvSpPr>
              <p:nvPr/>
            </p:nvSpPr>
            <p:spPr bwMode="auto">
              <a:xfrm flipH="1">
                <a:off x="1943" y="2521"/>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35" name="Line 227"/>
              <p:cNvSpPr>
                <a:spLocks noChangeShapeType="1"/>
              </p:cNvSpPr>
              <p:nvPr/>
            </p:nvSpPr>
            <p:spPr bwMode="auto">
              <a:xfrm flipH="1">
                <a:off x="1943" y="2463"/>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36" name="Line 228"/>
              <p:cNvSpPr>
                <a:spLocks noChangeShapeType="1"/>
              </p:cNvSpPr>
              <p:nvPr/>
            </p:nvSpPr>
            <p:spPr bwMode="auto">
              <a:xfrm flipH="1">
                <a:off x="1943" y="2406"/>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37" name="Line 229"/>
              <p:cNvSpPr>
                <a:spLocks noChangeShapeType="1"/>
              </p:cNvSpPr>
              <p:nvPr/>
            </p:nvSpPr>
            <p:spPr bwMode="auto">
              <a:xfrm flipH="1">
                <a:off x="1943" y="2349"/>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38" name="Line 230"/>
              <p:cNvSpPr>
                <a:spLocks noChangeShapeType="1"/>
              </p:cNvSpPr>
              <p:nvPr/>
            </p:nvSpPr>
            <p:spPr bwMode="auto">
              <a:xfrm flipH="1">
                <a:off x="1943" y="2291"/>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39" name="Line 231"/>
              <p:cNvSpPr>
                <a:spLocks noChangeShapeType="1"/>
              </p:cNvSpPr>
              <p:nvPr/>
            </p:nvSpPr>
            <p:spPr bwMode="auto">
              <a:xfrm flipH="1">
                <a:off x="1943" y="2234"/>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40" name="Line 232"/>
              <p:cNvSpPr>
                <a:spLocks noChangeShapeType="1"/>
              </p:cNvSpPr>
              <p:nvPr/>
            </p:nvSpPr>
            <p:spPr bwMode="auto">
              <a:xfrm flipH="1">
                <a:off x="1943" y="2177"/>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41" name="Line 233"/>
              <p:cNvSpPr>
                <a:spLocks noChangeShapeType="1"/>
              </p:cNvSpPr>
              <p:nvPr/>
            </p:nvSpPr>
            <p:spPr bwMode="auto">
              <a:xfrm flipH="1">
                <a:off x="1943" y="2119"/>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42" name="Line 234"/>
              <p:cNvSpPr>
                <a:spLocks noChangeShapeType="1"/>
              </p:cNvSpPr>
              <p:nvPr/>
            </p:nvSpPr>
            <p:spPr bwMode="auto">
              <a:xfrm flipH="1">
                <a:off x="1943" y="2062"/>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43" name="Line 235"/>
              <p:cNvSpPr>
                <a:spLocks noChangeShapeType="1"/>
              </p:cNvSpPr>
              <p:nvPr/>
            </p:nvSpPr>
            <p:spPr bwMode="auto">
              <a:xfrm flipH="1">
                <a:off x="1943" y="2005"/>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44" name="Line 236"/>
              <p:cNvSpPr>
                <a:spLocks noChangeShapeType="1"/>
              </p:cNvSpPr>
              <p:nvPr/>
            </p:nvSpPr>
            <p:spPr bwMode="auto">
              <a:xfrm flipH="1">
                <a:off x="1943" y="1947"/>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45" name="Line 237"/>
              <p:cNvSpPr>
                <a:spLocks noChangeShapeType="1"/>
              </p:cNvSpPr>
              <p:nvPr/>
            </p:nvSpPr>
            <p:spPr bwMode="auto">
              <a:xfrm flipH="1">
                <a:off x="1943" y="1890"/>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46" name="Line 238"/>
              <p:cNvSpPr>
                <a:spLocks noChangeShapeType="1"/>
              </p:cNvSpPr>
              <p:nvPr/>
            </p:nvSpPr>
            <p:spPr bwMode="auto">
              <a:xfrm flipH="1">
                <a:off x="1943" y="1833"/>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47" name="Line 239"/>
              <p:cNvSpPr>
                <a:spLocks noChangeShapeType="1"/>
              </p:cNvSpPr>
              <p:nvPr/>
            </p:nvSpPr>
            <p:spPr bwMode="auto">
              <a:xfrm flipH="1">
                <a:off x="1943" y="1775"/>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48" name="Line 240"/>
              <p:cNvSpPr>
                <a:spLocks noChangeShapeType="1"/>
              </p:cNvSpPr>
              <p:nvPr/>
            </p:nvSpPr>
            <p:spPr bwMode="auto">
              <a:xfrm flipH="1">
                <a:off x="1943" y="1718"/>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49" name="Line 241"/>
              <p:cNvSpPr>
                <a:spLocks noChangeShapeType="1"/>
              </p:cNvSpPr>
              <p:nvPr/>
            </p:nvSpPr>
            <p:spPr bwMode="auto">
              <a:xfrm flipH="1">
                <a:off x="1943" y="1661"/>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50" name="Line 242"/>
              <p:cNvSpPr>
                <a:spLocks noChangeShapeType="1"/>
              </p:cNvSpPr>
              <p:nvPr/>
            </p:nvSpPr>
            <p:spPr bwMode="auto">
              <a:xfrm flipH="1">
                <a:off x="1943" y="1489"/>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51" name="Line 243"/>
              <p:cNvSpPr>
                <a:spLocks noChangeShapeType="1"/>
              </p:cNvSpPr>
              <p:nvPr/>
            </p:nvSpPr>
            <p:spPr bwMode="auto">
              <a:xfrm flipH="1">
                <a:off x="1943" y="1431"/>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52" name="Line 244"/>
              <p:cNvSpPr>
                <a:spLocks noChangeShapeType="1"/>
              </p:cNvSpPr>
              <p:nvPr/>
            </p:nvSpPr>
            <p:spPr bwMode="auto">
              <a:xfrm flipH="1">
                <a:off x="1943" y="1374"/>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53" name="Line 245"/>
              <p:cNvSpPr>
                <a:spLocks noChangeShapeType="1"/>
              </p:cNvSpPr>
              <p:nvPr/>
            </p:nvSpPr>
            <p:spPr bwMode="auto">
              <a:xfrm flipH="1">
                <a:off x="1943" y="1317"/>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54" name="Line 246"/>
              <p:cNvSpPr>
                <a:spLocks noChangeShapeType="1"/>
              </p:cNvSpPr>
              <p:nvPr/>
            </p:nvSpPr>
            <p:spPr bwMode="auto">
              <a:xfrm flipH="1">
                <a:off x="1943" y="1260"/>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55" name="Line 247"/>
              <p:cNvSpPr>
                <a:spLocks noChangeShapeType="1"/>
              </p:cNvSpPr>
              <p:nvPr/>
            </p:nvSpPr>
            <p:spPr bwMode="auto">
              <a:xfrm flipH="1">
                <a:off x="1943" y="1202"/>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56" name="Line 248"/>
              <p:cNvSpPr>
                <a:spLocks noChangeShapeType="1"/>
              </p:cNvSpPr>
              <p:nvPr/>
            </p:nvSpPr>
            <p:spPr bwMode="auto">
              <a:xfrm flipH="1">
                <a:off x="1943" y="1145"/>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57" name="Line 249"/>
              <p:cNvSpPr>
                <a:spLocks noChangeShapeType="1"/>
              </p:cNvSpPr>
              <p:nvPr/>
            </p:nvSpPr>
            <p:spPr bwMode="auto">
              <a:xfrm flipH="1">
                <a:off x="1943" y="1088"/>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58" name="Line 250"/>
              <p:cNvSpPr>
                <a:spLocks noChangeShapeType="1"/>
              </p:cNvSpPr>
              <p:nvPr/>
            </p:nvSpPr>
            <p:spPr bwMode="auto">
              <a:xfrm flipH="1">
                <a:off x="1943" y="1030"/>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59" name="Line 251"/>
              <p:cNvSpPr>
                <a:spLocks noChangeShapeType="1"/>
              </p:cNvSpPr>
              <p:nvPr/>
            </p:nvSpPr>
            <p:spPr bwMode="auto">
              <a:xfrm flipH="1">
                <a:off x="1943" y="973"/>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60" name="Line 252"/>
              <p:cNvSpPr>
                <a:spLocks noChangeShapeType="1"/>
              </p:cNvSpPr>
              <p:nvPr/>
            </p:nvSpPr>
            <p:spPr bwMode="auto">
              <a:xfrm flipH="1">
                <a:off x="1943" y="916"/>
                <a:ext cx="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27261" name="Rectangle 253"/>
            <p:cNvSpPr>
              <a:spLocks noChangeArrowheads="1"/>
            </p:cNvSpPr>
            <p:nvPr/>
          </p:nvSpPr>
          <p:spPr bwMode="auto">
            <a:xfrm rot="16200000">
              <a:off x="1390" y="2388"/>
              <a:ext cx="148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b="1">
                  <a:solidFill>
                    <a:srgbClr val="000000"/>
                  </a:solidFill>
                </a:rPr>
                <a:t>Dead / Alive Nematodes </a:t>
              </a:r>
              <a:endParaRPr lang="en-US" sz="1600" b="1"/>
            </a:p>
          </p:txBody>
        </p:sp>
        <p:sp>
          <p:nvSpPr>
            <p:cNvPr id="427262" name="Rectangle 254"/>
            <p:cNvSpPr>
              <a:spLocks noChangeArrowheads="1"/>
            </p:cNvSpPr>
            <p:nvPr/>
          </p:nvSpPr>
          <p:spPr bwMode="auto">
            <a:xfrm>
              <a:off x="4542" y="2505"/>
              <a:ext cx="9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b="1">
                  <a:solidFill>
                    <a:srgbClr val="000000"/>
                  </a:solidFill>
                </a:rPr>
                <a:t>r = 0.73 P &lt;0.05</a:t>
              </a:r>
              <a:endParaRPr lang="en-US" sz="1600" b="1"/>
            </a:p>
          </p:txBody>
        </p:sp>
      </p:grpSp>
      <p:sp>
        <p:nvSpPr>
          <p:cNvPr id="427263" name="Text Box 255"/>
          <p:cNvSpPr txBox="1">
            <a:spLocks noChangeArrowheads="1"/>
          </p:cNvSpPr>
          <p:nvPr/>
        </p:nvSpPr>
        <p:spPr bwMode="auto">
          <a:xfrm>
            <a:off x="76200" y="6477000"/>
            <a:ext cx="2877711" cy="338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t>Sanchez-Moreno et al., </a:t>
            </a:r>
            <a:r>
              <a:rPr lang="en-US" sz="1600" dirty="0" smtClean="0"/>
              <a:t>2008</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27021"/>
                                        </p:tgtEl>
                                        <p:attrNameLst>
                                          <p:attrName>style.visibility</p:attrName>
                                        </p:attrNameLst>
                                      </p:cBhvr>
                                      <p:to>
                                        <p:strVal val="visible"/>
                                      </p:to>
                                    </p:set>
                                    <p:anim calcmode="lin" valueType="num">
                                      <p:cBhvr additive="base">
                                        <p:cTn id="7" dur="500" fill="hold"/>
                                        <p:tgtEl>
                                          <p:spTgt spid="427021"/>
                                        </p:tgtEl>
                                        <p:attrNameLst>
                                          <p:attrName>ppt_x</p:attrName>
                                        </p:attrNameLst>
                                      </p:cBhvr>
                                      <p:tavLst>
                                        <p:tav tm="0">
                                          <p:val>
                                            <p:strVal val="1+#ppt_w/2"/>
                                          </p:val>
                                        </p:tav>
                                        <p:tav tm="100000">
                                          <p:val>
                                            <p:strVal val="#ppt_x"/>
                                          </p:val>
                                        </p:tav>
                                      </p:tavLst>
                                    </p:anim>
                                    <p:anim calcmode="lin" valueType="num">
                                      <p:cBhvr additive="base">
                                        <p:cTn id="8" dur="500" fill="hold"/>
                                        <p:tgtEl>
                                          <p:spTgt spid="4270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Oval 2"/>
          <p:cNvSpPr>
            <a:spLocks noChangeArrowheads="1"/>
          </p:cNvSpPr>
          <p:nvPr/>
        </p:nvSpPr>
        <p:spPr bwMode="auto">
          <a:xfrm>
            <a:off x="2101850" y="14541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75" name="Oval 3"/>
          <p:cNvSpPr>
            <a:spLocks noChangeArrowheads="1"/>
          </p:cNvSpPr>
          <p:nvPr/>
        </p:nvSpPr>
        <p:spPr bwMode="auto">
          <a:xfrm>
            <a:off x="2101850" y="32829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76" name="Oval 4"/>
          <p:cNvSpPr>
            <a:spLocks noChangeArrowheads="1"/>
          </p:cNvSpPr>
          <p:nvPr/>
        </p:nvSpPr>
        <p:spPr bwMode="auto">
          <a:xfrm>
            <a:off x="3968750" y="14541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77" name="Oval 5"/>
          <p:cNvSpPr>
            <a:spLocks noChangeArrowheads="1"/>
          </p:cNvSpPr>
          <p:nvPr/>
        </p:nvSpPr>
        <p:spPr bwMode="auto">
          <a:xfrm>
            <a:off x="3968750" y="238760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78" name="Oval 6"/>
          <p:cNvSpPr>
            <a:spLocks noChangeArrowheads="1"/>
          </p:cNvSpPr>
          <p:nvPr/>
        </p:nvSpPr>
        <p:spPr bwMode="auto">
          <a:xfrm>
            <a:off x="3968750" y="32829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79" name="Oval 7"/>
          <p:cNvSpPr>
            <a:spLocks noChangeArrowheads="1"/>
          </p:cNvSpPr>
          <p:nvPr/>
        </p:nvSpPr>
        <p:spPr bwMode="auto">
          <a:xfrm>
            <a:off x="3968750" y="41973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80" name="Oval 8"/>
          <p:cNvSpPr>
            <a:spLocks noChangeArrowheads="1"/>
          </p:cNvSpPr>
          <p:nvPr/>
        </p:nvSpPr>
        <p:spPr bwMode="auto">
          <a:xfrm>
            <a:off x="3968750" y="51117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81" name="Oval 9"/>
          <p:cNvSpPr>
            <a:spLocks noChangeArrowheads="1"/>
          </p:cNvSpPr>
          <p:nvPr/>
        </p:nvSpPr>
        <p:spPr bwMode="auto">
          <a:xfrm>
            <a:off x="5797550" y="14541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82" name="Oval 10"/>
          <p:cNvSpPr>
            <a:spLocks noChangeArrowheads="1"/>
          </p:cNvSpPr>
          <p:nvPr/>
        </p:nvSpPr>
        <p:spPr bwMode="auto">
          <a:xfrm>
            <a:off x="5797550" y="238760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83" name="Oval 11"/>
          <p:cNvSpPr>
            <a:spLocks noChangeArrowheads="1"/>
          </p:cNvSpPr>
          <p:nvPr/>
        </p:nvSpPr>
        <p:spPr bwMode="auto">
          <a:xfrm>
            <a:off x="5797550" y="32829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84" name="Oval 12"/>
          <p:cNvSpPr>
            <a:spLocks noChangeArrowheads="1"/>
          </p:cNvSpPr>
          <p:nvPr/>
        </p:nvSpPr>
        <p:spPr bwMode="auto">
          <a:xfrm>
            <a:off x="5797550" y="41973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85" name="Oval 13"/>
          <p:cNvSpPr>
            <a:spLocks noChangeArrowheads="1"/>
          </p:cNvSpPr>
          <p:nvPr/>
        </p:nvSpPr>
        <p:spPr bwMode="auto">
          <a:xfrm>
            <a:off x="7626350" y="238760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86" name="Oval 14"/>
          <p:cNvSpPr>
            <a:spLocks noChangeArrowheads="1"/>
          </p:cNvSpPr>
          <p:nvPr/>
        </p:nvSpPr>
        <p:spPr bwMode="auto">
          <a:xfrm>
            <a:off x="7626350" y="32829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87" name="Oval 15"/>
          <p:cNvSpPr>
            <a:spLocks noChangeArrowheads="1"/>
          </p:cNvSpPr>
          <p:nvPr/>
        </p:nvSpPr>
        <p:spPr bwMode="auto">
          <a:xfrm>
            <a:off x="7626350" y="41973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89" name="Line 17"/>
          <p:cNvSpPr>
            <a:spLocks noChangeShapeType="1"/>
          </p:cNvSpPr>
          <p:nvPr/>
        </p:nvSpPr>
        <p:spPr bwMode="auto">
          <a:xfrm flipH="1">
            <a:off x="1193800" y="1854200"/>
            <a:ext cx="965200" cy="1320800"/>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90" name="Line 18"/>
          <p:cNvSpPr>
            <a:spLocks noChangeShapeType="1"/>
          </p:cNvSpPr>
          <p:nvPr/>
        </p:nvSpPr>
        <p:spPr bwMode="auto">
          <a:xfrm flipH="1" flipV="1">
            <a:off x="1193800" y="3556000"/>
            <a:ext cx="965200" cy="1574800"/>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91" name="Line 19"/>
          <p:cNvSpPr>
            <a:spLocks noChangeShapeType="1"/>
          </p:cNvSpPr>
          <p:nvPr/>
        </p:nvSpPr>
        <p:spPr bwMode="auto">
          <a:xfrm flipH="1" flipV="1">
            <a:off x="1270000" y="3556000"/>
            <a:ext cx="812800" cy="660400"/>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92" name="Line 20"/>
          <p:cNvSpPr>
            <a:spLocks noChangeShapeType="1"/>
          </p:cNvSpPr>
          <p:nvPr/>
        </p:nvSpPr>
        <p:spPr bwMode="auto">
          <a:xfrm flipH="1">
            <a:off x="1346200" y="3429000"/>
            <a:ext cx="736600" cy="0"/>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93" name="Oval 21"/>
          <p:cNvSpPr>
            <a:spLocks noChangeArrowheads="1"/>
          </p:cNvSpPr>
          <p:nvPr/>
        </p:nvSpPr>
        <p:spPr bwMode="auto">
          <a:xfrm>
            <a:off x="2101850" y="238760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94" name="Oval 22"/>
          <p:cNvSpPr>
            <a:spLocks noChangeArrowheads="1"/>
          </p:cNvSpPr>
          <p:nvPr/>
        </p:nvSpPr>
        <p:spPr bwMode="auto">
          <a:xfrm>
            <a:off x="2101850" y="41973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95" name="Oval 23"/>
          <p:cNvSpPr>
            <a:spLocks noChangeArrowheads="1"/>
          </p:cNvSpPr>
          <p:nvPr/>
        </p:nvSpPr>
        <p:spPr bwMode="auto">
          <a:xfrm>
            <a:off x="2101850" y="51117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96" name="Line 24"/>
          <p:cNvSpPr>
            <a:spLocks noChangeShapeType="1"/>
          </p:cNvSpPr>
          <p:nvPr/>
        </p:nvSpPr>
        <p:spPr bwMode="auto">
          <a:xfrm flipV="1">
            <a:off x="1397000" y="2641600"/>
            <a:ext cx="635000" cy="6604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97" name="Line 25"/>
          <p:cNvSpPr>
            <a:spLocks noChangeShapeType="1"/>
          </p:cNvSpPr>
          <p:nvPr/>
        </p:nvSpPr>
        <p:spPr bwMode="auto">
          <a:xfrm>
            <a:off x="2540000" y="1600200"/>
            <a:ext cx="1320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98" name="Line 26"/>
          <p:cNvSpPr>
            <a:spLocks noChangeShapeType="1"/>
          </p:cNvSpPr>
          <p:nvPr/>
        </p:nvSpPr>
        <p:spPr bwMode="auto">
          <a:xfrm>
            <a:off x="2463800" y="1701800"/>
            <a:ext cx="1397000" cy="635000"/>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699" name="Line 27"/>
          <p:cNvSpPr>
            <a:spLocks noChangeShapeType="1"/>
          </p:cNvSpPr>
          <p:nvPr/>
        </p:nvSpPr>
        <p:spPr bwMode="auto">
          <a:xfrm>
            <a:off x="2540000" y="4343400"/>
            <a:ext cx="1320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00" name="Line 28"/>
          <p:cNvSpPr>
            <a:spLocks noChangeShapeType="1"/>
          </p:cNvSpPr>
          <p:nvPr/>
        </p:nvSpPr>
        <p:spPr bwMode="auto">
          <a:xfrm flipV="1">
            <a:off x="2463800" y="4394200"/>
            <a:ext cx="1397000" cy="7366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01" name="Line 29"/>
          <p:cNvSpPr>
            <a:spLocks noChangeShapeType="1"/>
          </p:cNvSpPr>
          <p:nvPr/>
        </p:nvSpPr>
        <p:spPr bwMode="auto">
          <a:xfrm>
            <a:off x="2463800" y="4521200"/>
            <a:ext cx="1397000" cy="558800"/>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02" name="Line 30"/>
          <p:cNvSpPr>
            <a:spLocks noChangeShapeType="1"/>
          </p:cNvSpPr>
          <p:nvPr/>
        </p:nvSpPr>
        <p:spPr bwMode="auto">
          <a:xfrm>
            <a:off x="2540000" y="2514600"/>
            <a:ext cx="1320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03" name="Line 31"/>
          <p:cNvSpPr>
            <a:spLocks noChangeShapeType="1"/>
          </p:cNvSpPr>
          <p:nvPr/>
        </p:nvSpPr>
        <p:spPr bwMode="auto">
          <a:xfrm>
            <a:off x="2540000" y="3429000"/>
            <a:ext cx="1320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04" name="Line 32"/>
          <p:cNvSpPr>
            <a:spLocks noChangeShapeType="1"/>
          </p:cNvSpPr>
          <p:nvPr/>
        </p:nvSpPr>
        <p:spPr bwMode="auto">
          <a:xfrm>
            <a:off x="2463800" y="3606800"/>
            <a:ext cx="1397000" cy="5588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05" name="Line 33"/>
          <p:cNvSpPr>
            <a:spLocks noChangeShapeType="1"/>
          </p:cNvSpPr>
          <p:nvPr/>
        </p:nvSpPr>
        <p:spPr bwMode="auto">
          <a:xfrm>
            <a:off x="4368800" y="1600200"/>
            <a:ext cx="1244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06" name="Line 34"/>
          <p:cNvSpPr>
            <a:spLocks noChangeShapeType="1"/>
          </p:cNvSpPr>
          <p:nvPr/>
        </p:nvSpPr>
        <p:spPr bwMode="auto">
          <a:xfrm flipV="1">
            <a:off x="4368800" y="1727200"/>
            <a:ext cx="1320800" cy="7366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07" name="Line 35"/>
          <p:cNvSpPr>
            <a:spLocks noChangeShapeType="1"/>
          </p:cNvSpPr>
          <p:nvPr/>
        </p:nvSpPr>
        <p:spPr bwMode="auto">
          <a:xfrm>
            <a:off x="4368800" y="1701800"/>
            <a:ext cx="1320800" cy="6350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08" name="Line 36"/>
          <p:cNvSpPr>
            <a:spLocks noChangeShapeType="1"/>
          </p:cNvSpPr>
          <p:nvPr/>
        </p:nvSpPr>
        <p:spPr bwMode="auto">
          <a:xfrm>
            <a:off x="4368800" y="2514600"/>
            <a:ext cx="1320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09" name="Line 37"/>
          <p:cNvSpPr>
            <a:spLocks noChangeShapeType="1"/>
          </p:cNvSpPr>
          <p:nvPr/>
        </p:nvSpPr>
        <p:spPr bwMode="auto">
          <a:xfrm flipV="1">
            <a:off x="4368800" y="2565400"/>
            <a:ext cx="1397000" cy="7366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10" name="Line 38"/>
          <p:cNvSpPr>
            <a:spLocks noChangeShapeType="1"/>
          </p:cNvSpPr>
          <p:nvPr/>
        </p:nvSpPr>
        <p:spPr bwMode="auto">
          <a:xfrm>
            <a:off x="4292600" y="1701800"/>
            <a:ext cx="1473200" cy="15494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11" name="Line 39"/>
          <p:cNvSpPr>
            <a:spLocks noChangeShapeType="1"/>
          </p:cNvSpPr>
          <p:nvPr/>
        </p:nvSpPr>
        <p:spPr bwMode="auto">
          <a:xfrm flipV="1">
            <a:off x="4368800" y="3479800"/>
            <a:ext cx="1320800" cy="7366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12" name="Line 40"/>
          <p:cNvSpPr>
            <a:spLocks noChangeShapeType="1"/>
          </p:cNvSpPr>
          <p:nvPr/>
        </p:nvSpPr>
        <p:spPr bwMode="auto">
          <a:xfrm flipV="1">
            <a:off x="4368800" y="3556000"/>
            <a:ext cx="1397000" cy="15748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13" name="Line 41"/>
          <p:cNvSpPr>
            <a:spLocks noChangeShapeType="1"/>
          </p:cNvSpPr>
          <p:nvPr/>
        </p:nvSpPr>
        <p:spPr bwMode="auto">
          <a:xfrm>
            <a:off x="4368800" y="4343400"/>
            <a:ext cx="1320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14" name="Line 42"/>
          <p:cNvSpPr>
            <a:spLocks noChangeShapeType="1"/>
          </p:cNvSpPr>
          <p:nvPr/>
        </p:nvSpPr>
        <p:spPr bwMode="auto">
          <a:xfrm>
            <a:off x="4368800" y="3606800"/>
            <a:ext cx="1320800" cy="5588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15" name="Line 43"/>
          <p:cNvSpPr>
            <a:spLocks noChangeShapeType="1"/>
          </p:cNvSpPr>
          <p:nvPr/>
        </p:nvSpPr>
        <p:spPr bwMode="auto">
          <a:xfrm>
            <a:off x="6197600" y="1778000"/>
            <a:ext cx="1397000" cy="1473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16" name="Line 44"/>
          <p:cNvSpPr>
            <a:spLocks noChangeShapeType="1"/>
          </p:cNvSpPr>
          <p:nvPr/>
        </p:nvSpPr>
        <p:spPr bwMode="auto">
          <a:xfrm>
            <a:off x="6197600" y="2692400"/>
            <a:ext cx="1320800" cy="6350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17" name="Line 45"/>
          <p:cNvSpPr>
            <a:spLocks noChangeShapeType="1"/>
          </p:cNvSpPr>
          <p:nvPr/>
        </p:nvSpPr>
        <p:spPr bwMode="auto">
          <a:xfrm>
            <a:off x="6197600" y="3429000"/>
            <a:ext cx="1320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18" name="Line 46"/>
          <p:cNvSpPr>
            <a:spLocks noChangeShapeType="1"/>
          </p:cNvSpPr>
          <p:nvPr/>
        </p:nvSpPr>
        <p:spPr bwMode="auto">
          <a:xfrm flipV="1">
            <a:off x="6197600" y="3479800"/>
            <a:ext cx="1397000" cy="8128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19" name="Line 47"/>
          <p:cNvSpPr>
            <a:spLocks noChangeShapeType="1"/>
          </p:cNvSpPr>
          <p:nvPr/>
        </p:nvSpPr>
        <p:spPr bwMode="auto">
          <a:xfrm>
            <a:off x="6197600" y="2514600"/>
            <a:ext cx="1320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20" name="Line 48"/>
          <p:cNvSpPr>
            <a:spLocks noChangeShapeType="1"/>
          </p:cNvSpPr>
          <p:nvPr/>
        </p:nvSpPr>
        <p:spPr bwMode="auto">
          <a:xfrm>
            <a:off x="6197600" y="2692400"/>
            <a:ext cx="1397000" cy="1473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21" name="Line 49"/>
          <p:cNvSpPr>
            <a:spLocks noChangeShapeType="1"/>
          </p:cNvSpPr>
          <p:nvPr/>
        </p:nvSpPr>
        <p:spPr bwMode="auto">
          <a:xfrm>
            <a:off x="6197600" y="1701800"/>
            <a:ext cx="1397000" cy="711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22" name="Line 50"/>
          <p:cNvSpPr>
            <a:spLocks noChangeShapeType="1"/>
          </p:cNvSpPr>
          <p:nvPr/>
        </p:nvSpPr>
        <p:spPr bwMode="auto">
          <a:xfrm flipH="1" flipV="1">
            <a:off x="2489200" y="1651000"/>
            <a:ext cx="3251200" cy="8128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23" name="Line 51"/>
          <p:cNvSpPr>
            <a:spLocks noChangeShapeType="1"/>
          </p:cNvSpPr>
          <p:nvPr/>
        </p:nvSpPr>
        <p:spPr bwMode="auto">
          <a:xfrm flipH="1">
            <a:off x="2413000" y="3454400"/>
            <a:ext cx="3327400" cy="7874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24" name="Arc 52"/>
          <p:cNvSpPr>
            <a:spLocks/>
          </p:cNvSpPr>
          <p:nvPr/>
        </p:nvSpPr>
        <p:spPr bwMode="auto">
          <a:xfrm>
            <a:off x="1093788" y="1398588"/>
            <a:ext cx="1117600" cy="1727200"/>
          </a:xfrm>
          <a:custGeom>
            <a:avLst/>
            <a:gdLst>
              <a:gd name="G0" fmla="+- 21600 0 0"/>
              <a:gd name="G1" fmla="+- 21600 0 0"/>
              <a:gd name="G2" fmla="+- 21600 0 0"/>
              <a:gd name="T0" fmla="*/ 0 w 21600"/>
              <a:gd name="T1" fmla="*/ 21600 h 21600"/>
              <a:gd name="T2" fmla="*/ 21569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2"/>
                  <a:pt x="9651" y="17"/>
                  <a:pt x="21569" y="0"/>
                </a:cubicBezTo>
              </a:path>
              <a:path w="21600" h="21600" stroke="0" extrusionOk="0">
                <a:moveTo>
                  <a:pt x="0" y="21600"/>
                </a:moveTo>
                <a:cubicBezTo>
                  <a:pt x="0" y="9682"/>
                  <a:pt x="9651" y="17"/>
                  <a:pt x="21569" y="0"/>
                </a:cubicBezTo>
                <a:lnTo>
                  <a:pt x="21600" y="21600"/>
                </a:lnTo>
                <a:close/>
              </a:path>
            </a:pathLst>
          </a:custGeom>
          <a:noFill/>
          <a:ln w="50800" cap="rnd">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25" name="Arc 53"/>
          <p:cNvSpPr>
            <a:spLocks/>
          </p:cNvSpPr>
          <p:nvPr/>
        </p:nvSpPr>
        <p:spPr bwMode="auto">
          <a:xfrm rot="10800000">
            <a:off x="1065213" y="3722688"/>
            <a:ext cx="1119187" cy="1727200"/>
          </a:xfrm>
          <a:custGeom>
            <a:avLst/>
            <a:gdLst>
              <a:gd name="G0" fmla="+- 31 0 0"/>
              <a:gd name="G1" fmla="+- 21600 0 0"/>
              <a:gd name="G2" fmla="+- 21600 0 0"/>
              <a:gd name="T0" fmla="*/ 0 w 21631"/>
              <a:gd name="T1" fmla="*/ 0 h 21600"/>
              <a:gd name="T2" fmla="*/ 21631 w 21631"/>
              <a:gd name="T3" fmla="*/ 21600 h 21600"/>
              <a:gd name="T4" fmla="*/ 31 w 21631"/>
              <a:gd name="T5" fmla="*/ 21600 h 21600"/>
            </a:gdLst>
            <a:ahLst/>
            <a:cxnLst>
              <a:cxn ang="0">
                <a:pos x="T0" y="T1"/>
              </a:cxn>
              <a:cxn ang="0">
                <a:pos x="T2" y="T3"/>
              </a:cxn>
              <a:cxn ang="0">
                <a:pos x="T4" y="T5"/>
              </a:cxn>
            </a:cxnLst>
            <a:rect l="0" t="0" r="r" b="b"/>
            <a:pathLst>
              <a:path w="21631" h="21600" fill="none" extrusionOk="0">
                <a:moveTo>
                  <a:pt x="0" y="0"/>
                </a:moveTo>
                <a:cubicBezTo>
                  <a:pt x="10" y="0"/>
                  <a:pt x="20" y="-1"/>
                  <a:pt x="31" y="0"/>
                </a:cubicBezTo>
                <a:cubicBezTo>
                  <a:pt x="11960" y="0"/>
                  <a:pt x="21631" y="9670"/>
                  <a:pt x="21631" y="21600"/>
                </a:cubicBezTo>
              </a:path>
              <a:path w="21631" h="21600" stroke="0" extrusionOk="0">
                <a:moveTo>
                  <a:pt x="0" y="0"/>
                </a:moveTo>
                <a:cubicBezTo>
                  <a:pt x="10" y="0"/>
                  <a:pt x="20" y="-1"/>
                  <a:pt x="31" y="0"/>
                </a:cubicBezTo>
                <a:cubicBezTo>
                  <a:pt x="11960" y="0"/>
                  <a:pt x="21631" y="9670"/>
                  <a:pt x="21631" y="21600"/>
                </a:cubicBezTo>
                <a:lnTo>
                  <a:pt x="31" y="21600"/>
                </a:lnTo>
                <a:close/>
              </a:path>
            </a:pathLst>
          </a:custGeom>
          <a:noFill/>
          <a:ln w="50800" cap="rnd">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26" name="Arc 54"/>
          <p:cNvSpPr>
            <a:spLocks/>
          </p:cNvSpPr>
          <p:nvPr/>
        </p:nvSpPr>
        <p:spPr bwMode="auto">
          <a:xfrm>
            <a:off x="1017588" y="1093788"/>
            <a:ext cx="1193800" cy="1955800"/>
          </a:xfrm>
          <a:custGeom>
            <a:avLst/>
            <a:gdLst>
              <a:gd name="G0" fmla="+- 21600 0 0"/>
              <a:gd name="G1" fmla="+- 21600 0 0"/>
              <a:gd name="G2" fmla="+- 21600 0 0"/>
              <a:gd name="T0" fmla="*/ 0 w 21600"/>
              <a:gd name="T1" fmla="*/ 21600 h 21600"/>
              <a:gd name="T2" fmla="*/ 21571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close/>
              </a:path>
            </a:pathLst>
          </a:custGeom>
          <a:noFill/>
          <a:ln w="50800" cap="rnd">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27" name="Arc 55"/>
          <p:cNvSpPr>
            <a:spLocks/>
          </p:cNvSpPr>
          <p:nvPr/>
        </p:nvSpPr>
        <p:spPr bwMode="auto">
          <a:xfrm>
            <a:off x="928688" y="776288"/>
            <a:ext cx="1282700" cy="2273300"/>
          </a:xfrm>
          <a:custGeom>
            <a:avLst/>
            <a:gdLst>
              <a:gd name="G0" fmla="+- 21600 0 0"/>
              <a:gd name="G1" fmla="+- 21600 0 0"/>
              <a:gd name="G2" fmla="+- 21600 0 0"/>
              <a:gd name="T0" fmla="*/ 0 w 21600"/>
              <a:gd name="T1" fmla="*/ 21600 h 21600"/>
              <a:gd name="T2" fmla="*/ 2157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4" y="14"/>
                  <a:pt x="21573" y="0"/>
                </a:cubicBezTo>
              </a:path>
              <a:path w="21600" h="21600" stroke="0" extrusionOk="0">
                <a:moveTo>
                  <a:pt x="0" y="21600"/>
                </a:moveTo>
                <a:cubicBezTo>
                  <a:pt x="0" y="9681"/>
                  <a:pt x="9654" y="14"/>
                  <a:pt x="21573" y="0"/>
                </a:cubicBezTo>
                <a:lnTo>
                  <a:pt x="21600" y="21600"/>
                </a:lnTo>
                <a:close/>
              </a:path>
            </a:pathLst>
          </a:custGeom>
          <a:noFill/>
          <a:ln w="25400" cap="rnd">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28" name="Arc 56"/>
          <p:cNvSpPr>
            <a:spLocks/>
          </p:cNvSpPr>
          <p:nvPr/>
        </p:nvSpPr>
        <p:spPr bwMode="auto">
          <a:xfrm>
            <a:off x="852488" y="547688"/>
            <a:ext cx="1358900" cy="2425700"/>
          </a:xfrm>
          <a:custGeom>
            <a:avLst/>
            <a:gdLst>
              <a:gd name="G0" fmla="+- 21600 0 0"/>
              <a:gd name="G1" fmla="+- 21600 0 0"/>
              <a:gd name="G2" fmla="+- 21600 0 0"/>
              <a:gd name="T0" fmla="*/ 0 w 21600"/>
              <a:gd name="T1" fmla="*/ 21600 h 21600"/>
              <a:gd name="T2" fmla="*/ 2157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5" y="13"/>
                  <a:pt x="21575" y="0"/>
                </a:cubicBezTo>
              </a:path>
              <a:path w="21600" h="21600" stroke="0" extrusionOk="0">
                <a:moveTo>
                  <a:pt x="0" y="21600"/>
                </a:moveTo>
                <a:cubicBezTo>
                  <a:pt x="0" y="9680"/>
                  <a:pt x="9655" y="13"/>
                  <a:pt x="21575" y="0"/>
                </a:cubicBezTo>
                <a:lnTo>
                  <a:pt x="21600" y="21600"/>
                </a:lnTo>
                <a:close/>
              </a:path>
            </a:pathLst>
          </a:custGeom>
          <a:noFill/>
          <a:ln w="25400" cap="rnd">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29" name="Line 57"/>
          <p:cNvSpPr>
            <a:spLocks noChangeShapeType="1"/>
          </p:cNvSpPr>
          <p:nvPr/>
        </p:nvSpPr>
        <p:spPr bwMode="auto">
          <a:xfrm flipH="1" flipV="1">
            <a:off x="2184400" y="1041400"/>
            <a:ext cx="1955800" cy="4318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30" name="Line 58"/>
          <p:cNvSpPr>
            <a:spLocks noChangeShapeType="1"/>
          </p:cNvSpPr>
          <p:nvPr/>
        </p:nvSpPr>
        <p:spPr bwMode="auto">
          <a:xfrm flipH="1" flipV="1">
            <a:off x="2197100" y="749300"/>
            <a:ext cx="3759200" cy="711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31" name="Arc 59"/>
          <p:cNvSpPr>
            <a:spLocks/>
          </p:cNvSpPr>
          <p:nvPr/>
        </p:nvSpPr>
        <p:spPr bwMode="auto">
          <a:xfrm>
            <a:off x="2209800" y="547688"/>
            <a:ext cx="5473700" cy="18161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32" name="Arc 60"/>
          <p:cNvSpPr>
            <a:spLocks/>
          </p:cNvSpPr>
          <p:nvPr/>
        </p:nvSpPr>
        <p:spPr bwMode="auto">
          <a:xfrm rot="10800000">
            <a:off x="989013" y="3836988"/>
            <a:ext cx="1195387" cy="1955800"/>
          </a:xfrm>
          <a:custGeom>
            <a:avLst/>
            <a:gdLst>
              <a:gd name="G0" fmla="+- 29 0 0"/>
              <a:gd name="G1" fmla="+- 21600 0 0"/>
              <a:gd name="G2" fmla="+- 21600 0 0"/>
              <a:gd name="T0" fmla="*/ 0 w 21629"/>
              <a:gd name="T1" fmla="*/ 0 h 21600"/>
              <a:gd name="T2" fmla="*/ 21629 w 21629"/>
              <a:gd name="T3" fmla="*/ 21600 h 21600"/>
              <a:gd name="T4" fmla="*/ 29 w 21629"/>
              <a:gd name="T5" fmla="*/ 21600 h 21600"/>
            </a:gdLst>
            <a:ahLst/>
            <a:cxnLst>
              <a:cxn ang="0">
                <a:pos x="T0" y="T1"/>
              </a:cxn>
              <a:cxn ang="0">
                <a:pos x="T2" y="T3"/>
              </a:cxn>
              <a:cxn ang="0">
                <a:pos x="T4" y="T5"/>
              </a:cxn>
            </a:cxnLst>
            <a:rect l="0" t="0" r="r" b="b"/>
            <a:pathLst>
              <a:path w="21629" h="21600" fill="none" extrusionOk="0">
                <a:moveTo>
                  <a:pt x="0" y="0"/>
                </a:moveTo>
                <a:cubicBezTo>
                  <a:pt x="9" y="0"/>
                  <a:pt x="19" y="-1"/>
                  <a:pt x="29" y="0"/>
                </a:cubicBezTo>
                <a:cubicBezTo>
                  <a:pt x="11958" y="0"/>
                  <a:pt x="21629" y="9670"/>
                  <a:pt x="21629" y="21600"/>
                </a:cubicBezTo>
              </a:path>
              <a:path w="21629" h="21600" stroke="0" extrusionOk="0">
                <a:moveTo>
                  <a:pt x="0" y="0"/>
                </a:moveTo>
                <a:cubicBezTo>
                  <a:pt x="9" y="0"/>
                  <a:pt x="19" y="-1"/>
                  <a:pt x="29" y="0"/>
                </a:cubicBezTo>
                <a:cubicBezTo>
                  <a:pt x="11958" y="0"/>
                  <a:pt x="21629" y="9670"/>
                  <a:pt x="21629" y="21600"/>
                </a:cubicBezTo>
                <a:lnTo>
                  <a:pt x="29" y="21600"/>
                </a:lnTo>
                <a:close/>
              </a:path>
            </a:pathLst>
          </a:custGeom>
          <a:noFill/>
          <a:ln w="50800" cap="rnd">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33" name="Line 61"/>
          <p:cNvSpPr>
            <a:spLocks noChangeShapeType="1"/>
          </p:cNvSpPr>
          <p:nvPr/>
        </p:nvSpPr>
        <p:spPr bwMode="auto">
          <a:xfrm flipH="1">
            <a:off x="2184400" y="5435600"/>
            <a:ext cx="1955800" cy="3302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34" name="Arc 62"/>
          <p:cNvSpPr>
            <a:spLocks/>
          </p:cNvSpPr>
          <p:nvPr/>
        </p:nvSpPr>
        <p:spPr bwMode="auto">
          <a:xfrm rot="10800000">
            <a:off x="912813" y="3748088"/>
            <a:ext cx="1284287" cy="2273300"/>
          </a:xfrm>
          <a:custGeom>
            <a:avLst/>
            <a:gdLst>
              <a:gd name="G0" fmla="+- 27 0 0"/>
              <a:gd name="G1" fmla="+- 21600 0 0"/>
              <a:gd name="G2" fmla="+- 21600 0 0"/>
              <a:gd name="T0" fmla="*/ 0 w 21627"/>
              <a:gd name="T1" fmla="*/ 0 h 21600"/>
              <a:gd name="T2" fmla="*/ 21627 w 21627"/>
              <a:gd name="T3" fmla="*/ 21600 h 21600"/>
              <a:gd name="T4" fmla="*/ 27 w 21627"/>
              <a:gd name="T5" fmla="*/ 21600 h 21600"/>
            </a:gdLst>
            <a:ahLst/>
            <a:cxnLst>
              <a:cxn ang="0">
                <a:pos x="T0" y="T1"/>
              </a:cxn>
              <a:cxn ang="0">
                <a:pos x="T2" y="T3"/>
              </a:cxn>
              <a:cxn ang="0">
                <a:pos x="T4" y="T5"/>
              </a:cxn>
            </a:cxnLst>
            <a:rect l="0" t="0" r="r" b="b"/>
            <a:pathLst>
              <a:path w="21627" h="21600" fill="none" extrusionOk="0">
                <a:moveTo>
                  <a:pt x="0" y="0"/>
                </a:moveTo>
                <a:cubicBezTo>
                  <a:pt x="9" y="0"/>
                  <a:pt x="18" y="-1"/>
                  <a:pt x="27" y="0"/>
                </a:cubicBezTo>
                <a:cubicBezTo>
                  <a:pt x="11956" y="0"/>
                  <a:pt x="21627" y="9670"/>
                  <a:pt x="21627" y="21600"/>
                </a:cubicBezTo>
              </a:path>
              <a:path w="21627" h="21600" stroke="0" extrusionOk="0">
                <a:moveTo>
                  <a:pt x="0" y="0"/>
                </a:moveTo>
                <a:cubicBezTo>
                  <a:pt x="9" y="0"/>
                  <a:pt x="18" y="-1"/>
                  <a:pt x="27" y="0"/>
                </a:cubicBezTo>
                <a:cubicBezTo>
                  <a:pt x="11956" y="0"/>
                  <a:pt x="21627" y="9670"/>
                  <a:pt x="21627" y="21600"/>
                </a:cubicBezTo>
                <a:lnTo>
                  <a:pt x="27" y="21600"/>
                </a:lnTo>
                <a:close/>
              </a:path>
            </a:pathLst>
          </a:custGeom>
          <a:noFill/>
          <a:ln w="25400" cap="rnd">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35" name="Arc 63"/>
          <p:cNvSpPr>
            <a:spLocks/>
          </p:cNvSpPr>
          <p:nvPr/>
        </p:nvSpPr>
        <p:spPr bwMode="auto">
          <a:xfrm>
            <a:off x="2133600" y="4495800"/>
            <a:ext cx="3797300" cy="15113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36" name="Arc 64"/>
          <p:cNvSpPr>
            <a:spLocks/>
          </p:cNvSpPr>
          <p:nvPr/>
        </p:nvSpPr>
        <p:spPr bwMode="auto">
          <a:xfrm rot="10800000">
            <a:off x="838200" y="3900488"/>
            <a:ext cx="1360488" cy="2425700"/>
          </a:xfrm>
          <a:custGeom>
            <a:avLst/>
            <a:gdLst>
              <a:gd name="G0" fmla="+- 25 0 0"/>
              <a:gd name="G1" fmla="+- 21600 0 0"/>
              <a:gd name="G2" fmla="+- 21600 0 0"/>
              <a:gd name="T0" fmla="*/ 0 w 21625"/>
              <a:gd name="T1" fmla="*/ 0 h 21600"/>
              <a:gd name="T2" fmla="*/ 21625 w 21625"/>
              <a:gd name="T3" fmla="*/ 21600 h 21600"/>
              <a:gd name="T4" fmla="*/ 25 w 21625"/>
              <a:gd name="T5" fmla="*/ 21600 h 21600"/>
            </a:gdLst>
            <a:ahLst/>
            <a:cxnLst>
              <a:cxn ang="0">
                <a:pos x="T0" y="T1"/>
              </a:cxn>
              <a:cxn ang="0">
                <a:pos x="T2" y="T3"/>
              </a:cxn>
              <a:cxn ang="0">
                <a:pos x="T4" y="T5"/>
              </a:cxn>
            </a:cxnLst>
            <a:rect l="0" t="0" r="r" b="b"/>
            <a:pathLst>
              <a:path w="21625" h="21600" fill="none" extrusionOk="0">
                <a:moveTo>
                  <a:pt x="0" y="0"/>
                </a:moveTo>
                <a:cubicBezTo>
                  <a:pt x="8" y="0"/>
                  <a:pt x="16" y="-1"/>
                  <a:pt x="25" y="0"/>
                </a:cubicBezTo>
                <a:cubicBezTo>
                  <a:pt x="11954" y="0"/>
                  <a:pt x="21625" y="9670"/>
                  <a:pt x="21625" y="21600"/>
                </a:cubicBezTo>
              </a:path>
              <a:path w="21625" h="21600" stroke="0" extrusionOk="0">
                <a:moveTo>
                  <a:pt x="0" y="0"/>
                </a:moveTo>
                <a:cubicBezTo>
                  <a:pt x="8" y="0"/>
                  <a:pt x="16" y="-1"/>
                  <a:pt x="25" y="0"/>
                </a:cubicBezTo>
                <a:cubicBezTo>
                  <a:pt x="11954" y="0"/>
                  <a:pt x="21625" y="9670"/>
                  <a:pt x="21625" y="21600"/>
                </a:cubicBezTo>
                <a:lnTo>
                  <a:pt x="25" y="21600"/>
                </a:lnTo>
                <a:close/>
              </a:path>
            </a:pathLst>
          </a:custGeom>
          <a:noFill/>
          <a:ln w="25400" cap="rnd">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737" name="Arc 65"/>
          <p:cNvSpPr>
            <a:spLocks/>
          </p:cNvSpPr>
          <p:nvPr/>
        </p:nvSpPr>
        <p:spPr bwMode="auto">
          <a:xfrm rot="10800000">
            <a:off x="2224088" y="4510088"/>
            <a:ext cx="5473700" cy="1816100"/>
          </a:xfrm>
          <a:custGeom>
            <a:avLst/>
            <a:gdLst>
              <a:gd name="G0" fmla="+- 21600 0 0"/>
              <a:gd name="G1" fmla="+- 21600 0 0"/>
              <a:gd name="G2" fmla="+- 21600 0 0"/>
              <a:gd name="T0" fmla="*/ 0 w 21600"/>
              <a:gd name="T1" fmla="*/ 21600 h 21600"/>
              <a:gd name="T2" fmla="*/ 21594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2"/>
                  <a:pt x="9666" y="3"/>
                  <a:pt x="21594" y="0"/>
                </a:cubicBezTo>
              </a:path>
              <a:path w="21600" h="21600" stroke="0" extrusionOk="0">
                <a:moveTo>
                  <a:pt x="0" y="21600"/>
                </a:moveTo>
                <a:cubicBezTo>
                  <a:pt x="0" y="9672"/>
                  <a:pt x="9666" y="3"/>
                  <a:pt x="21594" y="0"/>
                </a:cubicBezTo>
                <a:lnTo>
                  <a:pt x="21600" y="21600"/>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56738" name="Picture 66" descr="Slide_2"/>
          <p:cNvPicPr>
            <a:picLocks noChangeAspect="1" noChangeArrowheads="1"/>
          </p:cNvPicPr>
          <p:nvPr/>
        </p:nvPicPr>
        <p:blipFill>
          <a:blip r:embed="rId4" cstate="print">
            <a:extLst>
              <a:ext uri="{28A0092B-C50C-407E-A947-70E740481C1C}">
                <a14:useLocalDpi xmlns:a14="http://schemas.microsoft.com/office/drawing/2010/main" val="0"/>
              </a:ext>
            </a:extLst>
          </a:blip>
          <a:srcRect l="-23" r="885" b="893"/>
          <a:stretch>
            <a:fillRect/>
          </a:stretch>
        </p:blipFill>
        <p:spPr bwMode="auto">
          <a:xfrm>
            <a:off x="1600200" y="838200"/>
            <a:ext cx="1239838"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56739" name="Picture 67" descr="eudorylaimu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2819400"/>
            <a:ext cx="1643063" cy="1082675"/>
          </a:xfrm>
          <a:prstGeom prst="rect">
            <a:avLst/>
          </a:prstGeom>
          <a:noFill/>
          <a:extLst>
            <a:ext uri="{909E8E84-426E-40DD-AFC4-6F175D3DCCD1}">
              <a14:hiddenFill xmlns:a14="http://schemas.microsoft.com/office/drawing/2010/main">
                <a:solidFill>
                  <a:srgbClr val="FFFFFF"/>
                </a:solidFill>
              </a14:hiddenFill>
            </a:ext>
          </a:extLst>
        </p:spPr>
      </p:pic>
      <p:pic>
        <p:nvPicPr>
          <p:cNvPr id="156740" name="Picture 68" descr="78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2600" y="3886200"/>
            <a:ext cx="11430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56741" name="Picture 69" descr="78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2600" y="2895600"/>
            <a:ext cx="1309688" cy="922338"/>
          </a:xfrm>
          <a:prstGeom prst="rect">
            <a:avLst/>
          </a:prstGeom>
          <a:noFill/>
          <a:extLst>
            <a:ext uri="{909E8E84-426E-40DD-AFC4-6F175D3DCCD1}">
              <a14:hiddenFill xmlns:a14="http://schemas.microsoft.com/office/drawing/2010/main">
                <a:solidFill>
                  <a:srgbClr val="FFFFFF"/>
                </a:solidFill>
              </a14:hiddenFill>
            </a:ext>
          </a:extLst>
        </p:spPr>
      </p:pic>
      <p:pic>
        <p:nvPicPr>
          <p:cNvPr id="156742" name="Picture 70" descr="78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52600" y="2209800"/>
            <a:ext cx="108585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56743" name="Picture 71" descr="spring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52800" y="1828800"/>
            <a:ext cx="1447800" cy="1042988"/>
          </a:xfrm>
          <a:prstGeom prst="rect">
            <a:avLst/>
          </a:prstGeom>
          <a:noFill/>
          <a:extLst>
            <a:ext uri="{909E8E84-426E-40DD-AFC4-6F175D3DCCD1}">
              <a14:hiddenFill xmlns:a14="http://schemas.microsoft.com/office/drawing/2010/main">
                <a:solidFill>
                  <a:srgbClr val="FFFFFF"/>
                </a:solidFill>
              </a14:hiddenFill>
            </a:ext>
          </a:extLst>
        </p:spPr>
      </p:pic>
      <p:pic>
        <p:nvPicPr>
          <p:cNvPr id="156744" name="Picture 72" descr="79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53000" y="1981200"/>
            <a:ext cx="1600200" cy="1412875"/>
          </a:xfrm>
          <a:prstGeom prst="rect">
            <a:avLst/>
          </a:prstGeom>
          <a:noFill/>
          <a:extLst>
            <a:ext uri="{909E8E84-426E-40DD-AFC4-6F175D3DCCD1}">
              <a14:hiddenFill xmlns:a14="http://schemas.microsoft.com/office/drawing/2010/main">
                <a:solidFill>
                  <a:srgbClr val="FFFFFF"/>
                </a:solidFill>
              </a14:hiddenFill>
            </a:ext>
          </a:extLst>
        </p:spPr>
      </p:pic>
      <p:pic>
        <p:nvPicPr>
          <p:cNvPr id="156745" name="Picture 73" descr="79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34200" y="1989138"/>
            <a:ext cx="1165225" cy="755650"/>
          </a:xfrm>
          <a:prstGeom prst="rect">
            <a:avLst/>
          </a:prstGeom>
          <a:noFill/>
          <a:extLst>
            <a:ext uri="{909E8E84-426E-40DD-AFC4-6F175D3DCCD1}">
              <a14:hiddenFill xmlns:a14="http://schemas.microsoft.com/office/drawing/2010/main">
                <a:solidFill>
                  <a:srgbClr val="FFFFFF"/>
                </a:solidFill>
              </a14:hiddenFill>
            </a:ext>
          </a:extLst>
        </p:spPr>
      </p:pic>
      <p:pic>
        <p:nvPicPr>
          <p:cNvPr id="156746" name="Picture 74" descr="79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15175" y="1066800"/>
            <a:ext cx="714375" cy="1087438"/>
          </a:xfrm>
          <a:prstGeom prst="rect">
            <a:avLst/>
          </a:prstGeom>
          <a:noFill/>
          <a:extLst>
            <a:ext uri="{909E8E84-426E-40DD-AFC4-6F175D3DCCD1}">
              <a14:hiddenFill xmlns:a14="http://schemas.microsoft.com/office/drawing/2010/main">
                <a:solidFill>
                  <a:srgbClr val="FFFFFF"/>
                </a:solidFill>
              </a14:hiddenFill>
            </a:ext>
          </a:extLst>
        </p:spPr>
      </p:pic>
      <p:pic>
        <p:nvPicPr>
          <p:cNvPr id="156747" name="Picture 75" descr="79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96200" y="914400"/>
            <a:ext cx="911225" cy="1133475"/>
          </a:xfrm>
          <a:prstGeom prst="rect">
            <a:avLst/>
          </a:prstGeom>
          <a:noFill/>
          <a:extLst>
            <a:ext uri="{909E8E84-426E-40DD-AFC4-6F175D3DCCD1}">
              <a14:hiddenFill xmlns:a14="http://schemas.microsoft.com/office/drawing/2010/main">
                <a:solidFill>
                  <a:srgbClr val="FFFFFF"/>
                </a:solidFill>
              </a14:hiddenFill>
            </a:ext>
          </a:extLst>
        </p:spPr>
      </p:pic>
      <p:pic>
        <p:nvPicPr>
          <p:cNvPr id="156748" name="Picture 76" descr="79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4200" y="4038600"/>
            <a:ext cx="220980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156749" name="Picture 77" descr="83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76800" y="935038"/>
            <a:ext cx="1666875" cy="1139825"/>
          </a:xfrm>
          <a:prstGeom prst="rect">
            <a:avLst/>
          </a:prstGeom>
          <a:noFill/>
          <a:extLst>
            <a:ext uri="{909E8E84-426E-40DD-AFC4-6F175D3DCCD1}">
              <a14:hiddenFill xmlns:a14="http://schemas.microsoft.com/office/drawing/2010/main">
                <a:solidFill>
                  <a:srgbClr val="FFFFFF"/>
                </a:solidFill>
              </a14:hiddenFill>
            </a:ext>
          </a:extLst>
        </p:spPr>
      </p:pic>
      <p:pic>
        <p:nvPicPr>
          <p:cNvPr id="156750" name="Picture 78" descr="mononchu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11788" y="3200400"/>
            <a:ext cx="120808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56751" name="Picture 79" descr="aphelenchu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00400" y="2743200"/>
            <a:ext cx="1447800" cy="858838"/>
          </a:xfrm>
          <a:prstGeom prst="rect">
            <a:avLst/>
          </a:prstGeom>
          <a:noFill/>
          <a:extLst>
            <a:ext uri="{909E8E84-426E-40DD-AFC4-6F175D3DCCD1}">
              <a14:hiddenFill xmlns:a14="http://schemas.microsoft.com/office/drawing/2010/main">
                <a:solidFill>
                  <a:srgbClr val="FFFFFF"/>
                </a:solidFill>
              </a14:hiddenFill>
            </a:ext>
          </a:extLst>
        </p:spPr>
      </p:pic>
      <p:pic>
        <p:nvPicPr>
          <p:cNvPr id="156752" name="Picture 80" descr="78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971800" y="4876800"/>
            <a:ext cx="1219200" cy="744538"/>
          </a:xfrm>
          <a:prstGeom prst="rect">
            <a:avLst/>
          </a:prstGeom>
          <a:noFill/>
          <a:extLst>
            <a:ext uri="{909E8E84-426E-40DD-AFC4-6F175D3DCCD1}">
              <a14:hiddenFill xmlns:a14="http://schemas.microsoft.com/office/drawing/2010/main">
                <a:solidFill>
                  <a:srgbClr val="FFFFFF"/>
                </a:solidFill>
              </a14:hiddenFill>
            </a:ext>
          </a:extLst>
        </p:spPr>
      </p:pic>
      <p:pic>
        <p:nvPicPr>
          <p:cNvPr id="156753" name="Picture 81" descr="78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447800" y="5562600"/>
            <a:ext cx="1122363" cy="823913"/>
          </a:xfrm>
          <a:prstGeom prst="rect">
            <a:avLst/>
          </a:prstGeom>
          <a:noFill/>
          <a:extLst>
            <a:ext uri="{909E8E84-426E-40DD-AFC4-6F175D3DCCD1}">
              <a14:hiddenFill xmlns:a14="http://schemas.microsoft.com/office/drawing/2010/main">
                <a:solidFill>
                  <a:srgbClr val="FFFFFF"/>
                </a:solidFill>
              </a14:hiddenFill>
            </a:ext>
          </a:extLst>
        </p:spPr>
      </p:pic>
      <p:pic>
        <p:nvPicPr>
          <p:cNvPr id="156754" name="Picture 8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536950" y="3582988"/>
            <a:ext cx="1039813" cy="114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755" name="Picture 83" descr="cruznema"/>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191000" y="5162550"/>
            <a:ext cx="684213" cy="1141413"/>
          </a:xfrm>
          <a:prstGeom prst="rect">
            <a:avLst/>
          </a:prstGeom>
          <a:noFill/>
          <a:extLst>
            <a:ext uri="{909E8E84-426E-40DD-AFC4-6F175D3DCCD1}">
              <a14:hiddenFill xmlns:a14="http://schemas.microsoft.com/office/drawing/2010/main">
                <a:solidFill>
                  <a:srgbClr val="FFFFFF"/>
                </a:solidFill>
              </a14:hiddenFill>
            </a:ext>
          </a:extLst>
        </p:spPr>
      </p:pic>
      <p:pic>
        <p:nvPicPr>
          <p:cNvPr id="156756" name="Picture 84" descr="78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124200" y="4376738"/>
            <a:ext cx="1566863" cy="804862"/>
          </a:xfrm>
          <a:prstGeom prst="rect">
            <a:avLst/>
          </a:prstGeom>
          <a:noFill/>
          <a:extLst>
            <a:ext uri="{909E8E84-426E-40DD-AFC4-6F175D3DCCD1}">
              <a14:hiddenFill xmlns:a14="http://schemas.microsoft.com/office/drawing/2010/main">
                <a:solidFill>
                  <a:srgbClr val="FFFFFF"/>
                </a:solidFill>
              </a14:hiddenFill>
            </a:ext>
          </a:extLst>
        </p:spPr>
      </p:pic>
      <p:sp>
        <p:nvSpPr>
          <p:cNvPr id="156757" name="Text Box 85"/>
          <p:cNvSpPr txBox="1">
            <a:spLocks noChangeArrowheads="1"/>
          </p:cNvSpPr>
          <p:nvPr/>
        </p:nvSpPr>
        <p:spPr bwMode="auto">
          <a:xfrm>
            <a:off x="0" y="-30163"/>
            <a:ext cx="6792913" cy="457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dirty="0"/>
              <a:t>Soil Food Web Structure - the need for indicators</a:t>
            </a:r>
          </a:p>
        </p:txBody>
      </p:sp>
      <p:pic>
        <p:nvPicPr>
          <p:cNvPr id="156758" name="Picture 86" descr="Tardigrad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327400" y="985838"/>
            <a:ext cx="1325563" cy="8620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6759" name="Object 87"/>
          <p:cNvGraphicFramePr>
            <a:graphicFrameLocks noChangeAspect="1"/>
          </p:cNvGraphicFramePr>
          <p:nvPr/>
        </p:nvGraphicFramePr>
        <p:xfrm>
          <a:off x="457200" y="3048000"/>
          <a:ext cx="660400" cy="738188"/>
        </p:xfrm>
        <a:graphic>
          <a:graphicData uri="http://schemas.openxmlformats.org/presentationml/2006/ole">
            <mc:AlternateContent xmlns:mc="http://schemas.openxmlformats.org/markup-compatibility/2006">
              <mc:Choice xmlns:v="urn:schemas-microsoft-com:vml" Requires="v">
                <p:oleObj spid="_x0000_s258129" name="Clip" r:id="rId24" imgW="1493215" imgH="1686154" progId="">
                  <p:embed/>
                </p:oleObj>
              </mc:Choice>
              <mc:Fallback>
                <p:oleObj name="Clip" r:id="rId24" imgW="1493215" imgH="1686154" progId="">
                  <p:embed/>
                  <p:pic>
                    <p:nvPicPr>
                      <p:cNvPr id="0" name="Picture 110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7200" y="3048000"/>
                        <a:ext cx="66040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Oval 2"/>
          <p:cNvSpPr>
            <a:spLocks noChangeArrowheads="1"/>
          </p:cNvSpPr>
          <p:nvPr/>
        </p:nvSpPr>
        <p:spPr bwMode="auto">
          <a:xfrm>
            <a:off x="2101850" y="14541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51" name="Oval 3"/>
          <p:cNvSpPr>
            <a:spLocks noChangeArrowheads="1"/>
          </p:cNvSpPr>
          <p:nvPr/>
        </p:nvSpPr>
        <p:spPr bwMode="auto">
          <a:xfrm>
            <a:off x="2101850" y="32829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52" name="Oval 4"/>
          <p:cNvSpPr>
            <a:spLocks noChangeArrowheads="1"/>
          </p:cNvSpPr>
          <p:nvPr/>
        </p:nvSpPr>
        <p:spPr bwMode="auto">
          <a:xfrm>
            <a:off x="3968750" y="14541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53" name="Oval 5"/>
          <p:cNvSpPr>
            <a:spLocks noChangeArrowheads="1"/>
          </p:cNvSpPr>
          <p:nvPr/>
        </p:nvSpPr>
        <p:spPr bwMode="auto">
          <a:xfrm>
            <a:off x="3968750" y="238760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54" name="Oval 6"/>
          <p:cNvSpPr>
            <a:spLocks noChangeArrowheads="1"/>
          </p:cNvSpPr>
          <p:nvPr/>
        </p:nvSpPr>
        <p:spPr bwMode="auto">
          <a:xfrm>
            <a:off x="3968750" y="32829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55" name="Oval 7"/>
          <p:cNvSpPr>
            <a:spLocks noChangeArrowheads="1"/>
          </p:cNvSpPr>
          <p:nvPr/>
        </p:nvSpPr>
        <p:spPr bwMode="auto">
          <a:xfrm>
            <a:off x="3968750" y="41973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56" name="Oval 8"/>
          <p:cNvSpPr>
            <a:spLocks noChangeArrowheads="1"/>
          </p:cNvSpPr>
          <p:nvPr/>
        </p:nvSpPr>
        <p:spPr bwMode="auto">
          <a:xfrm>
            <a:off x="3968750" y="51117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57" name="Oval 9"/>
          <p:cNvSpPr>
            <a:spLocks noChangeArrowheads="1"/>
          </p:cNvSpPr>
          <p:nvPr/>
        </p:nvSpPr>
        <p:spPr bwMode="auto">
          <a:xfrm>
            <a:off x="5797550" y="14541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58" name="Oval 10"/>
          <p:cNvSpPr>
            <a:spLocks noChangeArrowheads="1"/>
          </p:cNvSpPr>
          <p:nvPr/>
        </p:nvSpPr>
        <p:spPr bwMode="auto">
          <a:xfrm>
            <a:off x="5797550" y="238760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59" name="Oval 11"/>
          <p:cNvSpPr>
            <a:spLocks noChangeArrowheads="1"/>
          </p:cNvSpPr>
          <p:nvPr/>
        </p:nvSpPr>
        <p:spPr bwMode="auto">
          <a:xfrm>
            <a:off x="5797550" y="32829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60" name="Oval 12"/>
          <p:cNvSpPr>
            <a:spLocks noChangeArrowheads="1"/>
          </p:cNvSpPr>
          <p:nvPr/>
        </p:nvSpPr>
        <p:spPr bwMode="auto">
          <a:xfrm>
            <a:off x="5797550" y="41973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61" name="Oval 13"/>
          <p:cNvSpPr>
            <a:spLocks noChangeArrowheads="1"/>
          </p:cNvSpPr>
          <p:nvPr/>
        </p:nvSpPr>
        <p:spPr bwMode="auto">
          <a:xfrm>
            <a:off x="7626350" y="238760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62" name="Oval 14"/>
          <p:cNvSpPr>
            <a:spLocks noChangeArrowheads="1"/>
          </p:cNvSpPr>
          <p:nvPr/>
        </p:nvSpPr>
        <p:spPr bwMode="auto">
          <a:xfrm>
            <a:off x="7626350" y="32829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63" name="Oval 15"/>
          <p:cNvSpPr>
            <a:spLocks noChangeArrowheads="1"/>
          </p:cNvSpPr>
          <p:nvPr/>
        </p:nvSpPr>
        <p:spPr bwMode="auto">
          <a:xfrm>
            <a:off x="7626350" y="41973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64" name="Line 16"/>
          <p:cNvSpPr>
            <a:spLocks noChangeShapeType="1"/>
          </p:cNvSpPr>
          <p:nvPr/>
        </p:nvSpPr>
        <p:spPr bwMode="auto">
          <a:xfrm flipH="1">
            <a:off x="1193800" y="1854200"/>
            <a:ext cx="965200" cy="1320800"/>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65" name="Line 17"/>
          <p:cNvSpPr>
            <a:spLocks noChangeShapeType="1"/>
          </p:cNvSpPr>
          <p:nvPr/>
        </p:nvSpPr>
        <p:spPr bwMode="auto">
          <a:xfrm flipH="1" flipV="1">
            <a:off x="1193800" y="3556000"/>
            <a:ext cx="1022350" cy="1555750"/>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66" name="Line 18"/>
          <p:cNvSpPr>
            <a:spLocks noChangeShapeType="1"/>
          </p:cNvSpPr>
          <p:nvPr/>
        </p:nvSpPr>
        <p:spPr bwMode="auto">
          <a:xfrm flipH="1" flipV="1">
            <a:off x="1270000" y="3556000"/>
            <a:ext cx="812800" cy="660400"/>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67" name="Line 19"/>
          <p:cNvSpPr>
            <a:spLocks noChangeShapeType="1"/>
          </p:cNvSpPr>
          <p:nvPr/>
        </p:nvSpPr>
        <p:spPr bwMode="auto">
          <a:xfrm flipH="1">
            <a:off x="1346200" y="3429000"/>
            <a:ext cx="736600" cy="0"/>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68" name="Oval 20"/>
          <p:cNvSpPr>
            <a:spLocks noChangeArrowheads="1"/>
          </p:cNvSpPr>
          <p:nvPr/>
        </p:nvSpPr>
        <p:spPr bwMode="auto">
          <a:xfrm>
            <a:off x="2101850" y="238760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69" name="Oval 21"/>
          <p:cNvSpPr>
            <a:spLocks noChangeArrowheads="1"/>
          </p:cNvSpPr>
          <p:nvPr/>
        </p:nvSpPr>
        <p:spPr bwMode="auto">
          <a:xfrm>
            <a:off x="2101850" y="41973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70" name="Oval 22"/>
          <p:cNvSpPr>
            <a:spLocks noChangeArrowheads="1"/>
          </p:cNvSpPr>
          <p:nvPr/>
        </p:nvSpPr>
        <p:spPr bwMode="auto">
          <a:xfrm>
            <a:off x="2159000" y="5149850"/>
            <a:ext cx="292100" cy="292100"/>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71" name="Line 23"/>
          <p:cNvSpPr>
            <a:spLocks noChangeShapeType="1"/>
          </p:cNvSpPr>
          <p:nvPr/>
        </p:nvSpPr>
        <p:spPr bwMode="auto">
          <a:xfrm flipV="1">
            <a:off x="1397000" y="2641600"/>
            <a:ext cx="635000" cy="6604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72" name="Line 24"/>
          <p:cNvSpPr>
            <a:spLocks noChangeShapeType="1"/>
          </p:cNvSpPr>
          <p:nvPr/>
        </p:nvSpPr>
        <p:spPr bwMode="auto">
          <a:xfrm>
            <a:off x="2540000" y="1600200"/>
            <a:ext cx="1320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73" name="Line 25"/>
          <p:cNvSpPr>
            <a:spLocks noChangeShapeType="1"/>
          </p:cNvSpPr>
          <p:nvPr/>
        </p:nvSpPr>
        <p:spPr bwMode="auto">
          <a:xfrm>
            <a:off x="2540000" y="4343400"/>
            <a:ext cx="1320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74" name="Line 26"/>
          <p:cNvSpPr>
            <a:spLocks noChangeShapeType="1"/>
          </p:cNvSpPr>
          <p:nvPr/>
        </p:nvSpPr>
        <p:spPr bwMode="auto">
          <a:xfrm flipV="1">
            <a:off x="2520950" y="4394200"/>
            <a:ext cx="1339850" cy="79375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75" name="Line 27"/>
          <p:cNvSpPr>
            <a:spLocks noChangeShapeType="1"/>
          </p:cNvSpPr>
          <p:nvPr/>
        </p:nvSpPr>
        <p:spPr bwMode="auto">
          <a:xfrm>
            <a:off x="2463800" y="4521200"/>
            <a:ext cx="1397000" cy="558800"/>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76" name="Line 28"/>
          <p:cNvSpPr>
            <a:spLocks noChangeShapeType="1"/>
          </p:cNvSpPr>
          <p:nvPr/>
        </p:nvSpPr>
        <p:spPr bwMode="auto">
          <a:xfrm>
            <a:off x="2501900" y="2495550"/>
            <a:ext cx="1320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77" name="Line 29"/>
          <p:cNvSpPr>
            <a:spLocks noChangeShapeType="1"/>
          </p:cNvSpPr>
          <p:nvPr/>
        </p:nvSpPr>
        <p:spPr bwMode="auto">
          <a:xfrm>
            <a:off x="2540000" y="3429000"/>
            <a:ext cx="1320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78" name="Line 30"/>
          <p:cNvSpPr>
            <a:spLocks noChangeShapeType="1"/>
          </p:cNvSpPr>
          <p:nvPr/>
        </p:nvSpPr>
        <p:spPr bwMode="auto">
          <a:xfrm>
            <a:off x="4368800" y="1600200"/>
            <a:ext cx="1244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79" name="Line 31"/>
          <p:cNvSpPr>
            <a:spLocks noChangeShapeType="1"/>
          </p:cNvSpPr>
          <p:nvPr/>
        </p:nvSpPr>
        <p:spPr bwMode="auto">
          <a:xfrm flipV="1">
            <a:off x="4368800" y="1727200"/>
            <a:ext cx="1320800" cy="7366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80" name="Line 32"/>
          <p:cNvSpPr>
            <a:spLocks noChangeShapeType="1"/>
          </p:cNvSpPr>
          <p:nvPr/>
        </p:nvSpPr>
        <p:spPr bwMode="auto">
          <a:xfrm>
            <a:off x="4368800" y="1701800"/>
            <a:ext cx="1320800" cy="6350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81" name="Line 33"/>
          <p:cNvSpPr>
            <a:spLocks noChangeShapeType="1"/>
          </p:cNvSpPr>
          <p:nvPr/>
        </p:nvSpPr>
        <p:spPr bwMode="auto">
          <a:xfrm>
            <a:off x="4368800" y="2514600"/>
            <a:ext cx="1320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82" name="Line 34"/>
          <p:cNvSpPr>
            <a:spLocks noChangeShapeType="1"/>
          </p:cNvSpPr>
          <p:nvPr/>
        </p:nvSpPr>
        <p:spPr bwMode="auto">
          <a:xfrm flipV="1">
            <a:off x="4368800" y="2565400"/>
            <a:ext cx="1397000" cy="7366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83" name="Line 35"/>
          <p:cNvSpPr>
            <a:spLocks noChangeShapeType="1"/>
          </p:cNvSpPr>
          <p:nvPr/>
        </p:nvSpPr>
        <p:spPr bwMode="auto">
          <a:xfrm>
            <a:off x="4292600" y="1701800"/>
            <a:ext cx="1473200" cy="15494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84" name="Line 36"/>
          <p:cNvSpPr>
            <a:spLocks noChangeShapeType="1"/>
          </p:cNvSpPr>
          <p:nvPr/>
        </p:nvSpPr>
        <p:spPr bwMode="auto">
          <a:xfrm flipV="1">
            <a:off x="4368800" y="3479800"/>
            <a:ext cx="1320800" cy="7366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85" name="Line 37"/>
          <p:cNvSpPr>
            <a:spLocks noChangeShapeType="1"/>
          </p:cNvSpPr>
          <p:nvPr/>
        </p:nvSpPr>
        <p:spPr bwMode="auto">
          <a:xfrm flipV="1">
            <a:off x="4368800" y="3556000"/>
            <a:ext cx="1397000" cy="15748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86" name="Line 38"/>
          <p:cNvSpPr>
            <a:spLocks noChangeShapeType="1"/>
          </p:cNvSpPr>
          <p:nvPr/>
        </p:nvSpPr>
        <p:spPr bwMode="auto">
          <a:xfrm>
            <a:off x="4368800" y="4343400"/>
            <a:ext cx="1320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87" name="Line 39"/>
          <p:cNvSpPr>
            <a:spLocks noChangeShapeType="1"/>
          </p:cNvSpPr>
          <p:nvPr/>
        </p:nvSpPr>
        <p:spPr bwMode="auto">
          <a:xfrm>
            <a:off x="4368800" y="3606800"/>
            <a:ext cx="1320800" cy="5588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88" name="Line 40"/>
          <p:cNvSpPr>
            <a:spLocks noChangeShapeType="1"/>
          </p:cNvSpPr>
          <p:nvPr/>
        </p:nvSpPr>
        <p:spPr bwMode="auto">
          <a:xfrm>
            <a:off x="6197600" y="1778000"/>
            <a:ext cx="1397000" cy="1473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89" name="Line 41"/>
          <p:cNvSpPr>
            <a:spLocks noChangeShapeType="1"/>
          </p:cNvSpPr>
          <p:nvPr/>
        </p:nvSpPr>
        <p:spPr bwMode="auto">
          <a:xfrm>
            <a:off x="6197600" y="2692400"/>
            <a:ext cx="1320800" cy="6350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90" name="Line 42"/>
          <p:cNvSpPr>
            <a:spLocks noChangeShapeType="1"/>
          </p:cNvSpPr>
          <p:nvPr/>
        </p:nvSpPr>
        <p:spPr bwMode="auto">
          <a:xfrm>
            <a:off x="6197600" y="3429000"/>
            <a:ext cx="1320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91" name="Line 43"/>
          <p:cNvSpPr>
            <a:spLocks noChangeShapeType="1"/>
          </p:cNvSpPr>
          <p:nvPr/>
        </p:nvSpPr>
        <p:spPr bwMode="auto">
          <a:xfrm flipV="1">
            <a:off x="6197600" y="3479800"/>
            <a:ext cx="1397000" cy="8128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92" name="Line 44"/>
          <p:cNvSpPr>
            <a:spLocks noChangeShapeType="1"/>
          </p:cNvSpPr>
          <p:nvPr/>
        </p:nvSpPr>
        <p:spPr bwMode="auto">
          <a:xfrm>
            <a:off x="6197600" y="2514600"/>
            <a:ext cx="1320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93" name="Line 45"/>
          <p:cNvSpPr>
            <a:spLocks noChangeShapeType="1"/>
          </p:cNvSpPr>
          <p:nvPr/>
        </p:nvSpPr>
        <p:spPr bwMode="auto">
          <a:xfrm>
            <a:off x="6197600" y="2692400"/>
            <a:ext cx="1397000" cy="1473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94" name="Line 46"/>
          <p:cNvSpPr>
            <a:spLocks noChangeShapeType="1"/>
          </p:cNvSpPr>
          <p:nvPr/>
        </p:nvSpPr>
        <p:spPr bwMode="auto">
          <a:xfrm>
            <a:off x="6197600" y="1701800"/>
            <a:ext cx="1397000" cy="711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95" name="Line 47"/>
          <p:cNvSpPr>
            <a:spLocks noChangeShapeType="1"/>
          </p:cNvSpPr>
          <p:nvPr/>
        </p:nvSpPr>
        <p:spPr bwMode="auto">
          <a:xfrm flipH="1">
            <a:off x="2432050" y="1682750"/>
            <a:ext cx="3194050" cy="635000"/>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96" name="Line 48"/>
          <p:cNvSpPr>
            <a:spLocks noChangeShapeType="1"/>
          </p:cNvSpPr>
          <p:nvPr/>
        </p:nvSpPr>
        <p:spPr bwMode="auto">
          <a:xfrm flipH="1">
            <a:off x="2413000" y="3454400"/>
            <a:ext cx="3327400" cy="7874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97" name="Arc 49"/>
          <p:cNvSpPr>
            <a:spLocks/>
          </p:cNvSpPr>
          <p:nvPr/>
        </p:nvSpPr>
        <p:spPr bwMode="auto">
          <a:xfrm>
            <a:off x="1093788" y="1398588"/>
            <a:ext cx="1117600" cy="1727200"/>
          </a:xfrm>
          <a:custGeom>
            <a:avLst/>
            <a:gdLst>
              <a:gd name="G0" fmla="+- 21600 0 0"/>
              <a:gd name="G1" fmla="+- 21600 0 0"/>
              <a:gd name="G2" fmla="+- 21600 0 0"/>
              <a:gd name="T0" fmla="*/ 0 w 21600"/>
              <a:gd name="T1" fmla="*/ 21600 h 21600"/>
              <a:gd name="T2" fmla="*/ 21569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2"/>
                  <a:pt x="9651" y="17"/>
                  <a:pt x="21569" y="0"/>
                </a:cubicBezTo>
              </a:path>
              <a:path w="21600" h="21600" stroke="0" extrusionOk="0">
                <a:moveTo>
                  <a:pt x="0" y="21600"/>
                </a:moveTo>
                <a:cubicBezTo>
                  <a:pt x="0" y="9682"/>
                  <a:pt x="9651" y="17"/>
                  <a:pt x="21569" y="0"/>
                </a:cubicBezTo>
                <a:lnTo>
                  <a:pt x="21600" y="21600"/>
                </a:lnTo>
                <a:close/>
              </a:path>
            </a:pathLst>
          </a:custGeom>
          <a:noFill/>
          <a:ln w="50800" cap="rnd">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98" name="Arc 50"/>
          <p:cNvSpPr>
            <a:spLocks/>
          </p:cNvSpPr>
          <p:nvPr/>
        </p:nvSpPr>
        <p:spPr bwMode="auto">
          <a:xfrm rot="10800000">
            <a:off x="1065213" y="3665538"/>
            <a:ext cx="1119187" cy="1727200"/>
          </a:xfrm>
          <a:custGeom>
            <a:avLst/>
            <a:gdLst>
              <a:gd name="G0" fmla="+- 31 0 0"/>
              <a:gd name="G1" fmla="+- 21600 0 0"/>
              <a:gd name="G2" fmla="+- 21600 0 0"/>
              <a:gd name="T0" fmla="*/ 0 w 21631"/>
              <a:gd name="T1" fmla="*/ 0 h 21600"/>
              <a:gd name="T2" fmla="*/ 21631 w 21631"/>
              <a:gd name="T3" fmla="*/ 21600 h 21600"/>
              <a:gd name="T4" fmla="*/ 31 w 21631"/>
              <a:gd name="T5" fmla="*/ 21600 h 21600"/>
            </a:gdLst>
            <a:ahLst/>
            <a:cxnLst>
              <a:cxn ang="0">
                <a:pos x="T0" y="T1"/>
              </a:cxn>
              <a:cxn ang="0">
                <a:pos x="T2" y="T3"/>
              </a:cxn>
              <a:cxn ang="0">
                <a:pos x="T4" y="T5"/>
              </a:cxn>
            </a:cxnLst>
            <a:rect l="0" t="0" r="r" b="b"/>
            <a:pathLst>
              <a:path w="21631" h="21600" fill="none" extrusionOk="0">
                <a:moveTo>
                  <a:pt x="0" y="0"/>
                </a:moveTo>
                <a:cubicBezTo>
                  <a:pt x="10" y="0"/>
                  <a:pt x="20" y="-1"/>
                  <a:pt x="31" y="0"/>
                </a:cubicBezTo>
                <a:cubicBezTo>
                  <a:pt x="11960" y="0"/>
                  <a:pt x="21631" y="9670"/>
                  <a:pt x="21631" y="21600"/>
                </a:cubicBezTo>
              </a:path>
              <a:path w="21631" h="21600" stroke="0" extrusionOk="0">
                <a:moveTo>
                  <a:pt x="0" y="0"/>
                </a:moveTo>
                <a:cubicBezTo>
                  <a:pt x="10" y="0"/>
                  <a:pt x="20" y="-1"/>
                  <a:pt x="31" y="0"/>
                </a:cubicBezTo>
                <a:cubicBezTo>
                  <a:pt x="11960" y="0"/>
                  <a:pt x="21631" y="9670"/>
                  <a:pt x="21631" y="21600"/>
                </a:cubicBezTo>
                <a:lnTo>
                  <a:pt x="31" y="21600"/>
                </a:lnTo>
                <a:close/>
              </a:path>
            </a:pathLst>
          </a:custGeom>
          <a:noFill/>
          <a:ln w="50800" cap="rnd">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99" name="Arc 51"/>
          <p:cNvSpPr>
            <a:spLocks/>
          </p:cNvSpPr>
          <p:nvPr/>
        </p:nvSpPr>
        <p:spPr bwMode="auto">
          <a:xfrm>
            <a:off x="1017588" y="1093788"/>
            <a:ext cx="1193800" cy="1955800"/>
          </a:xfrm>
          <a:custGeom>
            <a:avLst/>
            <a:gdLst>
              <a:gd name="G0" fmla="+- 21600 0 0"/>
              <a:gd name="G1" fmla="+- 21600 0 0"/>
              <a:gd name="G2" fmla="+- 21600 0 0"/>
              <a:gd name="T0" fmla="*/ 0 w 21600"/>
              <a:gd name="T1" fmla="*/ 21600 h 21600"/>
              <a:gd name="T2" fmla="*/ 21571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close/>
              </a:path>
            </a:pathLst>
          </a:custGeom>
          <a:noFill/>
          <a:ln w="50800" cap="rnd">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00" name="Arc 52"/>
          <p:cNvSpPr>
            <a:spLocks/>
          </p:cNvSpPr>
          <p:nvPr/>
        </p:nvSpPr>
        <p:spPr bwMode="auto">
          <a:xfrm>
            <a:off x="928688" y="776288"/>
            <a:ext cx="1282700" cy="2273300"/>
          </a:xfrm>
          <a:custGeom>
            <a:avLst/>
            <a:gdLst>
              <a:gd name="G0" fmla="+- 21600 0 0"/>
              <a:gd name="G1" fmla="+- 21600 0 0"/>
              <a:gd name="G2" fmla="+- 21600 0 0"/>
              <a:gd name="T0" fmla="*/ 0 w 21600"/>
              <a:gd name="T1" fmla="*/ 21600 h 21600"/>
              <a:gd name="T2" fmla="*/ 2157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4" y="14"/>
                  <a:pt x="21573" y="0"/>
                </a:cubicBezTo>
              </a:path>
              <a:path w="21600" h="21600" stroke="0" extrusionOk="0">
                <a:moveTo>
                  <a:pt x="0" y="21600"/>
                </a:moveTo>
                <a:cubicBezTo>
                  <a:pt x="0" y="9681"/>
                  <a:pt x="9654" y="14"/>
                  <a:pt x="21573" y="0"/>
                </a:cubicBezTo>
                <a:lnTo>
                  <a:pt x="21600" y="21600"/>
                </a:lnTo>
                <a:close/>
              </a:path>
            </a:pathLst>
          </a:custGeom>
          <a:noFill/>
          <a:ln w="25400" cap="rnd">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01" name="Arc 53"/>
          <p:cNvSpPr>
            <a:spLocks/>
          </p:cNvSpPr>
          <p:nvPr/>
        </p:nvSpPr>
        <p:spPr bwMode="auto">
          <a:xfrm>
            <a:off x="852488" y="547688"/>
            <a:ext cx="1358900" cy="2425700"/>
          </a:xfrm>
          <a:custGeom>
            <a:avLst/>
            <a:gdLst>
              <a:gd name="G0" fmla="+- 21600 0 0"/>
              <a:gd name="G1" fmla="+- 21600 0 0"/>
              <a:gd name="G2" fmla="+- 21600 0 0"/>
              <a:gd name="T0" fmla="*/ 0 w 21600"/>
              <a:gd name="T1" fmla="*/ 21600 h 21600"/>
              <a:gd name="T2" fmla="*/ 2157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5" y="13"/>
                  <a:pt x="21575" y="0"/>
                </a:cubicBezTo>
              </a:path>
              <a:path w="21600" h="21600" stroke="0" extrusionOk="0">
                <a:moveTo>
                  <a:pt x="0" y="21600"/>
                </a:moveTo>
                <a:cubicBezTo>
                  <a:pt x="0" y="9680"/>
                  <a:pt x="9655" y="13"/>
                  <a:pt x="21575" y="0"/>
                </a:cubicBezTo>
                <a:lnTo>
                  <a:pt x="21600" y="21600"/>
                </a:lnTo>
                <a:close/>
              </a:path>
            </a:pathLst>
          </a:custGeom>
          <a:noFill/>
          <a:ln w="25400" cap="rnd">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02" name="Line 54"/>
          <p:cNvSpPr>
            <a:spLocks noChangeShapeType="1"/>
          </p:cNvSpPr>
          <p:nvPr/>
        </p:nvSpPr>
        <p:spPr bwMode="auto">
          <a:xfrm flipH="1" flipV="1">
            <a:off x="2209800" y="1104900"/>
            <a:ext cx="1701800" cy="3873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03" name="Line 55"/>
          <p:cNvSpPr>
            <a:spLocks noChangeShapeType="1"/>
          </p:cNvSpPr>
          <p:nvPr/>
        </p:nvSpPr>
        <p:spPr bwMode="auto">
          <a:xfrm flipH="1" flipV="1">
            <a:off x="2197100" y="787400"/>
            <a:ext cx="3587750" cy="7302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04" name="Arc 56"/>
          <p:cNvSpPr>
            <a:spLocks/>
          </p:cNvSpPr>
          <p:nvPr/>
        </p:nvSpPr>
        <p:spPr bwMode="auto">
          <a:xfrm>
            <a:off x="2190750" y="547688"/>
            <a:ext cx="5473700" cy="18161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05" name="Arc 57"/>
          <p:cNvSpPr>
            <a:spLocks/>
          </p:cNvSpPr>
          <p:nvPr/>
        </p:nvSpPr>
        <p:spPr bwMode="auto">
          <a:xfrm rot="10800000">
            <a:off x="989013" y="3836988"/>
            <a:ext cx="1195387" cy="1955800"/>
          </a:xfrm>
          <a:custGeom>
            <a:avLst/>
            <a:gdLst>
              <a:gd name="G0" fmla="+- 29 0 0"/>
              <a:gd name="G1" fmla="+- 21600 0 0"/>
              <a:gd name="G2" fmla="+- 21600 0 0"/>
              <a:gd name="T0" fmla="*/ 0 w 21629"/>
              <a:gd name="T1" fmla="*/ 0 h 21600"/>
              <a:gd name="T2" fmla="*/ 21629 w 21629"/>
              <a:gd name="T3" fmla="*/ 21600 h 21600"/>
              <a:gd name="T4" fmla="*/ 29 w 21629"/>
              <a:gd name="T5" fmla="*/ 21600 h 21600"/>
            </a:gdLst>
            <a:ahLst/>
            <a:cxnLst>
              <a:cxn ang="0">
                <a:pos x="T0" y="T1"/>
              </a:cxn>
              <a:cxn ang="0">
                <a:pos x="T2" y="T3"/>
              </a:cxn>
              <a:cxn ang="0">
                <a:pos x="T4" y="T5"/>
              </a:cxn>
            </a:cxnLst>
            <a:rect l="0" t="0" r="r" b="b"/>
            <a:pathLst>
              <a:path w="21629" h="21600" fill="none" extrusionOk="0">
                <a:moveTo>
                  <a:pt x="0" y="0"/>
                </a:moveTo>
                <a:cubicBezTo>
                  <a:pt x="9" y="0"/>
                  <a:pt x="19" y="-1"/>
                  <a:pt x="29" y="0"/>
                </a:cubicBezTo>
                <a:cubicBezTo>
                  <a:pt x="11958" y="0"/>
                  <a:pt x="21629" y="9670"/>
                  <a:pt x="21629" y="21600"/>
                </a:cubicBezTo>
              </a:path>
              <a:path w="21629" h="21600" stroke="0" extrusionOk="0">
                <a:moveTo>
                  <a:pt x="0" y="0"/>
                </a:moveTo>
                <a:cubicBezTo>
                  <a:pt x="9" y="0"/>
                  <a:pt x="19" y="-1"/>
                  <a:pt x="29" y="0"/>
                </a:cubicBezTo>
                <a:cubicBezTo>
                  <a:pt x="11958" y="0"/>
                  <a:pt x="21629" y="9670"/>
                  <a:pt x="21629" y="21600"/>
                </a:cubicBezTo>
                <a:lnTo>
                  <a:pt x="29" y="21600"/>
                </a:lnTo>
                <a:close/>
              </a:path>
            </a:pathLst>
          </a:custGeom>
          <a:noFill/>
          <a:ln w="50800" cap="rnd">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06" name="Line 58"/>
          <p:cNvSpPr>
            <a:spLocks noChangeShapeType="1"/>
          </p:cNvSpPr>
          <p:nvPr/>
        </p:nvSpPr>
        <p:spPr bwMode="auto">
          <a:xfrm flipH="1">
            <a:off x="2184400" y="5340350"/>
            <a:ext cx="1746250" cy="4254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07" name="Arc 59"/>
          <p:cNvSpPr>
            <a:spLocks/>
          </p:cNvSpPr>
          <p:nvPr/>
        </p:nvSpPr>
        <p:spPr bwMode="auto">
          <a:xfrm rot="10800000">
            <a:off x="912813" y="3748088"/>
            <a:ext cx="1284287" cy="2273300"/>
          </a:xfrm>
          <a:custGeom>
            <a:avLst/>
            <a:gdLst>
              <a:gd name="G0" fmla="+- 27 0 0"/>
              <a:gd name="G1" fmla="+- 21600 0 0"/>
              <a:gd name="G2" fmla="+- 21600 0 0"/>
              <a:gd name="T0" fmla="*/ 0 w 21627"/>
              <a:gd name="T1" fmla="*/ 0 h 21600"/>
              <a:gd name="T2" fmla="*/ 21627 w 21627"/>
              <a:gd name="T3" fmla="*/ 21600 h 21600"/>
              <a:gd name="T4" fmla="*/ 27 w 21627"/>
              <a:gd name="T5" fmla="*/ 21600 h 21600"/>
            </a:gdLst>
            <a:ahLst/>
            <a:cxnLst>
              <a:cxn ang="0">
                <a:pos x="T0" y="T1"/>
              </a:cxn>
              <a:cxn ang="0">
                <a:pos x="T2" y="T3"/>
              </a:cxn>
              <a:cxn ang="0">
                <a:pos x="T4" y="T5"/>
              </a:cxn>
            </a:cxnLst>
            <a:rect l="0" t="0" r="r" b="b"/>
            <a:pathLst>
              <a:path w="21627" h="21600" fill="none" extrusionOk="0">
                <a:moveTo>
                  <a:pt x="0" y="0"/>
                </a:moveTo>
                <a:cubicBezTo>
                  <a:pt x="9" y="0"/>
                  <a:pt x="18" y="-1"/>
                  <a:pt x="27" y="0"/>
                </a:cubicBezTo>
                <a:cubicBezTo>
                  <a:pt x="11956" y="0"/>
                  <a:pt x="21627" y="9670"/>
                  <a:pt x="21627" y="21600"/>
                </a:cubicBezTo>
              </a:path>
              <a:path w="21627" h="21600" stroke="0" extrusionOk="0">
                <a:moveTo>
                  <a:pt x="0" y="0"/>
                </a:moveTo>
                <a:cubicBezTo>
                  <a:pt x="9" y="0"/>
                  <a:pt x="18" y="-1"/>
                  <a:pt x="27" y="0"/>
                </a:cubicBezTo>
                <a:cubicBezTo>
                  <a:pt x="11956" y="0"/>
                  <a:pt x="21627" y="9670"/>
                  <a:pt x="21627" y="21600"/>
                </a:cubicBezTo>
                <a:lnTo>
                  <a:pt x="27" y="21600"/>
                </a:lnTo>
                <a:close/>
              </a:path>
            </a:pathLst>
          </a:custGeom>
          <a:noFill/>
          <a:ln w="25400" cap="rnd">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08" name="Arc 60"/>
          <p:cNvSpPr>
            <a:spLocks/>
          </p:cNvSpPr>
          <p:nvPr/>
        </p:nvSpPr>
        <p:spPr bwMode="auto">
          <a:xfrm>
            <a:off x="2133600" y="4495800"/>
            <a:ext cx="3797300" cy="15113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09" name="Arc 61"/>
          <p:cNvSpPr>
            <a:spLocks/>
          </p:cNvSpPr>
          <p:nvPr/>
        </p:nvSpPr>
        <p:spPr bwMode="auto">
          <a:xfrm rot="10897290">
            <a:off x="876300" y="3862388"/>
            <a:ext cx="1360488" cy="2425700"/>
          </a:xfrm>
          <a:custGeom>
            <a:avLst/>
            <a:gdLst>
              <a:gd name="G0" fmla="+- 25 0 0"/>
              <a:gd name="G1" fmla="+- 21600 0 0"/>
              <a:gd name="G2" fmla="+- 21600 0 0"/>
              <a:gd name="T0" fmla="*/ 0 w 21625"/>
              <a:gd name="T1" fmla="*/ 0 h 21600"/>
              <a:gd name="T2" fmla="*/ 21625 w 21625"/>
              <a:gd name="T3" fmla="*/ 21600 h 21600"/>
              <a:gd name="T4" fmla="*/ 25 w 21625"/>
              <a:gd name="T5" fmla="*/ 21600 h 21600"/>
            </a:gdLst>
            <a:ahLst/>
            <a:cxnLst>
              <a:cxn ang="0">
                <a:pos x="T0" y="T1"/>
              </a:cxn>
              <a:cxn ang="0">
                <a:pos x="T2" y="T3"/>
              </a:cxn>
              <a:cxn ang="0">
                <a:pos x="T4" y="T5"/>
              </a:cxn>
            </a:cxnLst>
            <a:rect l="0" t="0" r="r" b="b"/>
            <a:pathLst>
              <a:path w="21625" h="21600" fill="none" extrusionOk="0">
                <a:moveTo>
                  <a:pt x="0" y="0"/>
                </a:moveTo>
                <a:cubicBezTo>
                  <a:pt x="8" y="0"/>
                  <a:pt x="16" y="-1"/>
                  <a:pt x="25" y="0"/>
                </a:cubicBezTo>
                <a:cubicBezTo>
                  <a:pt x="11954" y="0"/>
                  <a:pt x="21625" y="9670"/>
                  <a:pt x="21625" y="21600"/>
                </a:cubicBezTo>
              </a:path>
              <a:path w="21625" h="21600" stroke="0" extrusionOk="0">
                <a:moveTo>
                  <a:pt x="0" y="0"/>
                </a:moveTo>
                <a:cubicBezTo>
                  <a:pt x="8" y="0"/>
                  <a:pt x="16" y="-1"/>
                  <a:pt x="25" y="0"/>
                </a:cubicBezTo>
                <a:cubicBezTo>
                  <a:pt x="11954" y="0"/>
                  <a:pt x="21625" y="9670"/>
                  <a:pt x="21625" y="21600"/>
                </a:cubicBezTo>
                <a:lnTo>
                  <a:pt x="25" y="21600"/>
                </a:lnTo>
                <a:close/>
              </a:path>
            </a:pathLst>
          </a:custGeom>
          <a:noFill/>
          <a:ln w="25400" cap="rnd">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10" name="Arc 62"/>
          <p:cNvSpPr>
            <a:spLocks/>
          </p:cNvSpPr>
          <p:nvPr/>
        </p:nvSpPr>
        <p:spPr bwMode="auto">
          <a:xfrm rot="10891418">
            <a:off x="2254250" y="4562475"/>
            <a:ext cx="5521325" cy="1816100"/>
          </a:xfrm>
          <a:custGeom>
            <a:avLst/>
            <a:gdLst>
              <a:gd name="G0" fmla="+- 21600 0 0"/>
              <a:gd name="G1" fmla="+- 21600 0 0"/>
              <a:gd name="G2" fmla="+- 21600 0 0"/>
              <a:gd name="T0" fmla="*/ 0 w 21782"/>
              <a:gd name="T1" fmla="*/ 21600 h 21600"/>
              <a:gd name="T2" fmla="*/ 21782 w 21782"/>
              <a:gd name="T3" fmla="*/ 1 h 21600"/>
              <a:gd name="T4" fmla="*/ 21600 w 21782"/>
              <a:gd name="T5" fmla="*/ 21600 h 21600"/>
            </a:gdLst>
            <a:ahLst/>
            <a:cxnLst>
              <a:cxn ang="0">
                <a:pos x="T0" y="T1"/>
              </a:cxn>
              <a:cxn ang="0">
                <a:pos x="T2" y="T3"/>
              </a:cxn>
              <a:cxn ang="0">
                <a:pos x="T4" y="T5"/>
              </a:cxn>
            </a:cxnLst>
            <a:rect l="0" t="0" r="r" b="b"/>
            <a:pathLst>
              <a:path w="21782" h="21600" fill="none" extrusionOk="0">
                <a:moveTo>
                  <a:pt x="0" y="21600"/>
                </a:moveTo>
                <a:cubicBezTo>
                  <a:pt x="0" y="9670"/>
                  <a:pt x="9670" y="0"/>
                  <a:pt x="21600" y="0"/>
                </a:cubicBezTo>
                <a:cubicBezTo>
                  <a:pt x="21660" y="0"/>
                  <a:pt x="21721" y="0"/>
                  <a:pt x="21782" y="0"/>
                </a:cubicBezTo>
              </a:path>
              <a:path w="21782" h="21600" stroke="0" extrusionOk="0">
                <a:moveTo>
                  <a:pt x="0" y="21600"/>
                </a:moveTo>
                <a:cubicBezTo>
                  <a:pt x="0" y="9670"/>
                  <a:pt x="9670" y="0"/>
                  <a:pt x="21600" y="0"/>
                </a:cubicBezTo>
                <a:cubicBezTo>
                  <a:pt x="21660" y="0"/>
                  <a:pt x="21721" y="0"/>
                  <a:pt x="21782" y="0"/>
                </a:cubicBezTo>
                <a:lnTo>
                  <a:pt x="21600" y="21600"/>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11" name="AutoShape 63"/>
          <p:cNvSpPr>
            <a:spLocks noChangeArrowheads="1"/>
          </p:cNvSpPr>
          <p:nvPr/>
        </p:nvSpPr>
        <p:spPr bwMode="auto">
          <a:xfrm>
            <a:off x="757238" y="3149600"/>
            <a:ext cx="444500" cy="444500"/>
          </a:xfrm>
          <a:prstGeom prst="star16">
            <a:avLst>
              <a:gd name="adj" fmla="val 37500"/>
            </a:avLst>
          </a:prstGeom>
          <a:solidFill>
            <a:srgbClr val="4C2E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58112" name="Picture 64" descr="Slide_2"/>
          <p:cNvPicPr>
            <a:picLocks noChangeAspect="1" noChangeArrowheads="1"/>
          </p:cNvPicPr>
          <p:nvPr/>
        </p:nvPicPr>
        <p:blipFill>
          <a:blip r:embed="rId3" cstate="print">
            <a:extLst>
              <a:ext uri="{28A0092B-C50C-407E-A947-70E740481C1C}">
                <a14:useLocalDpi xmlns:a14="http://schemas.microsoft.com/office/drawing/2010/main" val="0"/>
              </a:ext>
            </a:extLst>
          </a:blip>
          <a:srcRect l="-23" r="885" b="893"/>
          <a:stretch>
            <a:fillRect/>
          </a:stretch>
        </p:blipFill>
        <p:spPr bwMode="auto">
          <a:xfrm>
            <a:off x="1676400" y="914400"/>
            <a:ext cx="123983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58113" name="Picture 65" descr="cruzne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4953000"/>
            <a:ext cx="912813"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58114" name="Picture 66" descr="aphelenchu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1905000"/>
            <a:ext cx="175260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258115" name="Picture 67" descr="mononchu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2667000"/>
            <a:ext cx="10572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58116" name="Picture 68" descr="eudorylaimu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200" y="2819400"/>
            <a:ext cx="1643063" cy="1082675"/>
          </a:xfrm>
          <a:prstGeom prst="rect">
            <a:avLst/>
          </a:prstGeom>
          <a:noFill/>
          <a:extLst>
            <a:ext uri="{909E8E84-426E-40DD-AFC4-6F175D3DCCD1}">
              <a14:hiddenFill xmlns:a14="http://schemas.microsoft.com/office/drawing/2010/main">
                <a:solidFill>
                  <a:srgbClr val="FFFFFF"/>
                </a:solidFill>
              </a14:hiddenFill>
            </a:ext>
          </a:extLst>
        </p:spPr>
      </p:pic>
      <p:sp>
        <p:nvSpPr>
          <p:cNvPr id="258117" name="Rectangle 69"/>
          <p:cNvSpPr>
            <a:spLocks noChangeArrowheads="1"/>
          </p:cNvSpPr>
          <p:nvPr/>
        </p:nvSpPr>
        <p:spPr bwMode="auto">
          <a:xfrm>
            <a:off x="0" y="0"/>
            <a:ext cx="71469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a:t>The Nematode Fauna as a Soil Food Web Indicator</a:t>
            </a:r>
          </a:p>
        </p:txBody>
      </p:sp>
      <p:sp>
        <p:nvSpPr>
          <p:cNvPr id="258118" name="Rectangle 70"/>
          <p:cNvSpPr>
            <a:spLocks noChangeArrowheads="1"/>
          </p:cNvSpPr>
          <p:nvPr/>
        </p:nvSpPr>
        <p:spPr bwMode="auto">
          <a:xfrm>
            <a:off x="7035800" y="4529138"/>
            <a:ext cx="1876425" cy="1914525"/>
          </a:xfrm>
          <a:prstGeom prst="rect">
            <a:avLst/>
          </a:prstGeom>
          <a:solidFill>
            <a:schemeClr val="folHlink"/>
          </a:solidFill>
          <a:ln>
            <a:noFill/>
          </a:ln>
          <a:effectLst/>
          <a:extLst>
            <a:ext uri="{91240B29-F687-4F45-9708-019B960494DF}">
              <a14:hiddenLine xmlns:a14="http://schemas.microsoft.com/office/drawing/2010/main" w="12700">
                <a:solidFill>
                  <a:srgbClr val="FAFD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a:t>Herbivores</a:t>
            </a:r>
          </a:p>
          <a:p>
            <a:r>
              <a:rPr lang="en-US" sz="2400"/>
              <a:t>Bacterivores</a:t>
            </a:r>
          </a:p>
          <a:p>
            <a:r>
              <a:rPr lang="en-US" sz="2400"/>
              <a:t>Fungivores</a:t>
            </a:r>
          </a:p>
          <a:p>
            <a:r>
              <a:rPr lang="en-US" sz="2400"/>
              <a:t>Omnivores</a:t>
            </a:r>
          </a:p>
          <a:p>
            <a:r>
              <a:rPr lang="en-US" sz="2400"/>
              <a:t>Predators</a:t>
            </a:r>
          </a:p>
        </p:txBody>
      </p:sp>
      <p:pic>
        <p:nvPicPr>
          <p:cNvPr id="258119" name="Picture 7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06763" y="3328988"/>
            <a:ext cx="1327150" cy="146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7378" name="Group 2"/>
          <p:cNvGrpSpPr>
            <a:grpSpLocks/>
          </p:cNvGrpSpPr>
          <p:nvPr/>
        </p:nvGrpSpPr>
        <p:grpSpPr bwMode="auto">
          <a:xfrm>
            <a:off x="274638" y="304800"/>
            <a:ext cx="8483600" cy="6272213"/>
            <a:chOff x="173" y="224"/>
            <a:chExt cx="5344" cy="3951"/>
          </a:xfrm>
        </p:grpSpPr>
        <p:sp>
          <p:nvSpPr>
            <p:cNvPr id="357379" name="Text Box 3"/>
            <p:cNvSpPr txBox="1">
              <a:spLocks noChangeArrowheads="1"/>
            </p:cNvSpPr>
            <p:nvPr/>
          </p:nvSpPr>
          <p:spPr bwMode="auto">
            <a:xfrm>
              <a:off x="269" y="713"/>
              <a:ext cx="1775" cy="2378"/>
            </a:xfrm>
            <a:prstGeom prst="rect">
              <a:avLst/>
            </a:prstGeom>
            <a:solidFill>
              <a:srgbClr val="FFFF99"/>
            </a:solidFill>
            <a:ln w="254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400" i="1"/>
                <a:t>Rhabditidae</a:t>
              </a:r>
            </a:p>
            <a:p>
              <a:pPr algn="ctr"/>
              <a:r>
                <a:rPr lang="en-US" sz="2400" i="1"/>
                <a:t>Panagrolaimidae</a:t>
              </a:r>
            </a:p>
            <a:p>
              <a:pPr algn="ctr"/>
              <a:r>
                <a:rPr lang="en-US" sz="2400" i="1"/>
                <a:t>etc.</a:t>
              </a:r>
              <a:endParaRPr lang="en-US" sz="2400" b="1"/>
            </a:p>
            <a:p>
              <a:endParaRPr lang="en-US" sz="2400" b="1"/>
            </a:p>
            <a:p>
              <a:pPr>
                <a:buFont typeface="Symbol" pitchFamily="18" charset="2"/>
                <a:buChar char="¨"/>
              </a:pPr>
              <a:r>
                <a:rPr lang="en-US" sz="1800"/>
                <a:t>Short lifecycle</a:t>
              </a:r>
            </a:p>
            <a:p>
              <a:pPr>
                <a:buFont typeface="Symbol" pitchFamily="18" charset="2"/>
                <a:buChar char="¨"/>
              </a:pPr>
              <a:r>
                <a:rPr lang="en-US" sz="1800"/>
                <a:t>Small/ Mod. body size</a:t>
              </a:r>
            </a:p>
            <a:p>
              <a:pPr>
                <a:buFont typeface="Symbol" pitchFamily="18" charset="2"/>
                <a:buChar char="¨"/>
              </a:pPr>
              <a:r>
                <a:rPr lang="en-US" sz="1800"/>
                <a:t>High fecundity</a:t>
              </a:r>
            </a:p>
            <a:p>
              <a:pPr>
                <a:buFont typeface="Symbol" pitchFamily="18" charset="2"/>
                <a:buChar char="¨"/>
              </a:pPr>
              <a:r>
                <a:rPr lang="en-US" sz="1800"/>
                <a:t>Small eggs</a:t>
              </a:r>
            </a:p>
            <a:p>
              <a:pPr>
                <a:buFont typeface="Symbol" pitchFamily="18" charset="2"/>
                <a:buChar char="¨"/>
              </a:pPr>
              <a:r>
                <a:rPr lang="en-US" sz="1800"/>
                <a:t>Dauer stages</a:t>
              </a:r>
            </a:p>
            <a:p>
              <a:pPr>
                <a:buFont typeface="Symbol" pitchFamily="18" charset="2"/>
                <a:buChar char="¨"/>
              </a:pPr>
              <a:r>
                <a:rPr lang="en-US" sz="1800"/>
                <a:t>Wide amplitude</a:t>
              </a:r>
            </a:p>
            <a:p>
              <a:pPr>
                <a:buFont typeface="Symbol" pitchFamily="18" charset="2"/>
                <a:buChar char="¨"/>
              </a:pPr>
              <a:r>
                <a:rPr lang="en-US" sz="1800"/>
                <a:t>Opportunists</a:t>
              </a:r>
            </a:p>
            <a:p>
              <a:pPr>
                <a:buFont typeface="Symbol" pitchFamily="18" charset="2"/>
                <a:buChar char="¨"/>
              </a:pPr>
              <a:r>
                <a:rPr lang="en-US" sz="1800"/>
                <a:t>Disturbed conditions</a:t>
              </a:r>
              <a:endParaRPr lang="en-US" sz="2400" b="1"/>
            </a:p>
          </p:txBody>
        </p:sp>
        <p:sp>
          <p:nvSpPr>
            <p:cNvPr id="357380" name="Text Box 4"/>
            <p:cNvSpPr txBox="1">
              <a:spLocks noChangeArrowheads="1"/>
            </p:cNvSpPr>
            <p:nvPr/>
          </p:nvSpPr>
          <p:spPr bwMode="auto">
            <a:xfrm>
              <a:off x="3653" y="727"/>
              <a:ext cx="1775" cy="2205"/>
            </a:xfrm>
            <a:prstGeom prst="rect">
              <a:avLst/>
            </a:prstGeom>
            <a:solidFill>
              <a:srgbClr val="FFFF99"/>
            </a:solidFill>
            <a:ln w="25400">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400" i="1"/>
                <a:t>Aporcelaimidae</a:t>
              </a:r>
            </a:p>
            <a:p>
              <a:pPr algn="ctr"/>
              <a:r>
                <a:rPr lang="en-US" sz="2400" i="1"/>
                <a:t>Nygolaimidae</a:t>
              </a:r>
            </a:p>
            <a:p>
              <a:pPr algn="ctr"/>
              <a:r>
                <a:rPr lang="en-US" sz="2400" i="1"/>
                <a:t>etc.</a:t>
              </a:r>
              <a:endParaRPr lang="en-US" sz="2400" b="1"/>
            </a:p>
            <a:p>
              <a:endParaRPr lang="en-US" sz="2400" b="1"/>
            </a:p>
            <a:p>
              <a:pPr>
                <a:buFont typeface="Symbol" pitchFamily="18" charset="2"/>
                <a:buChar char="¨"/>
              </a:pPr>
              <a:r>
                <a:rPr lang="en-US" sz="1800"/>
                <a:t>Long lifecycle</a:t>
              </a:r>
            </a:p>
            <a:p>
              <a:pPr>
                <a:buFont typeface="Symbol" pitchFamily="18" charset="2"/>
                <a:buChar char="¨"/>
              </a:pPr>
              <a:r>
                <a:rPr lang="en-US" sz="1800"/>
                <a:t>Large body size</a:t>
              </a:r>
            </a:p>
            <a:p>
              <a:pPr>
                <a:buFont typeface="Symbol" pitchFamily="18" charset="2"/>
                <a:buChar char="¨"/>
              </a:pPr>
              <a:r>
                <a:rPr lang="en-US" sz="1800"/>
                <a:t>Low fecundity</a:t>
              </a:r>
            </a:p>
            <a:p>
              <a:pPr>
                <a:buFont typeface="Symbol" pitchFamily="18" charset="2"/>
                <a:buChar char="¨"/>
              </a:pPr>
              <a:r>
                <a:rPr lang="en-US" sz="1800"/>
                <a:t>Large eggs</a:t>
              </a:r>
            </a:p>
            <a:p>
              <a:pPr>
                <a:buFont typeface="Symbol" pitchFamily="18" charset="2"/>
                <a:buChar char="¨"/>
              </a:pPr>
              <a:r>
                <a:rPr lang="en-US" sz="1800"/>
                <a:t>Stress intolerant</a:t>
              </a:r>
            </a:p>
            <a:p>
              <a:pPr>
                <a:buFont typeface="Symbol" pitchFamily="18" charset="2"/>
                <a:buChar char="¨"/>
              </a:pPr>
              <a:r>
                <a:rPr lang="en-US" sz="1800"/>
                <a:t>Narrow amplitude</a:t>
              </a:r>
            </a:p>
            <a:p>
              <a:pPr>
                <a:buFont typeface="Symbol" pitchFamily="18" charset="2"/>
                <a:buChar char="¨"/>
              </a:pPr>
              <a:r>
                <a:rPr lang="en-US" sz="1800"/>
                <a:t>Undisturbed conditions</a:t>
              </a:r>
              <a:endParaRPr lang="en-US" sz="1800" b="1"/>
            </a:p>
          </p:txBody>
        </p:sp>
        <p:sp>
          <p:nvSpPr>
            <p:cNvPr id="357381" name="Rectangle 5"/>
            <p:cNvSpPr>
              <a:spLocks noChangeArrowheads="1"/>
            </p:cNvSpPr>
            <p:nvPr/>
          </p:nvSpPr>
          <p:spPr bwMode="auto">
            <a:xfrm>
              <a:off x="648" y="1020"/>
              <a:ext cx="1752" cy="1896"/>
            </a:xfrm>
            <a:prstGeom prst="rect">
              <a:avLst/>
            </a:prstGeom>
            <a:noFill/>
            <a:ln w="12700">
              <a:solidFill>
                <a:schemeClr val="tx1"/>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357382" name="Rectangle 6"/>
            <p:cNvSpPr>
              <a:spLocks noChangeArrowheads="1"/>
            </p:cNvSpPr>
            <p:nvPr/>
          </p:nvSpPr>
          <p:spPr bwMode="auto">
            <a:xfrm>
              <a:off x="2616" y="1464"/>
              <a:ext cx="1752" cy="1896"/>
            </a:xfrm>
            <a:prstGeom prst="rect">
              <a:avLst/>
            </a:prstGeom>
            <a:noFill/>
            <a:ln w="12700">
              <a:solidFill>
                <a:schemeClr val="tx1"/>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357383" name="Rectangle 7"/>
            <p:cNvSpPr>
              <a:spLocks noChangeArrowheads="1"/>
            </p:cNvSpPr>
            <p:nvPr/>
          </p:nvSpPr>
          <p:spPr bwMode="auto">
            <a:xfrm>
              <a:off x="3156" y="1032"/>
              <a:ext cx="1752" cy="1896"/>
            </a:xfrm>
            <a:prstGeom prst="rect">
              <a:avLst/>
            </a:prstGeom>
            <a:noFill/>
            <a:ln w="12700">
              <a:solidFill>
                <a:schemeClr val="tx1"/>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357384" name="Text Box 8"/>
            <p:cNvSpPr txBox="1">
              <a:spLocks noChangeArrowheads="1"/>
            </p:cNvSpPr>
            <p:nvPr/>
          </p:nvSpPr>
          <p:spPr bwMode="auto">
            <a:xfrm>
              <a:off x="173" y="224"/>
              <a:ext cx="2150" cy="296"/>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b="1" dirty="0"/>
                <a:t>Enrichment Indicators</a:t>
              </a:r>
            </a:p>
          </p:txBody>
        </p:sp>
        <p:sp>
          <p:nvSpPr>
            <p:cNvPr id="357385" name="Text Box 9"/>
            <p:cNvSpPr txBox="1">
              <a:spLocks noChangeArrowheads="1"/>
            </p:cNvSpPr>
            <p:nvPr/>
          </p:nvSpPr>
          <p:spPr bwMode="auto">
            <a:xfrm>
              <a:off x="3569" y="260"/>
              <a:ext cx="1948" cy="296"/>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b="1"/>
                <a:t>Structure Indicators</a:t>
              </a:r>
            </a:p>
          </p:txBody>
        </p:sp>
        <p:sp>
          <p:nvSpPr>
            <p:cNvPr id="357386" name="Text Box 10"/>
            <p:cNvSpPr txBox="1">
              <a:spLocks noChangeArrowheads="1"/>
            </p:cNvSpPr>
            <p:nvPr/>
          </p:nvSpPr>
          <p:spPr bwMode="auto">
            <a:xfrm>
              <a:off x="1877" y="2316"/>
              <a:ext cx="1775" cy="1859"/>
            </a:xfrm>
            <a:prstGeom prst="rect">
              <a:avLst/>
            </a:prstGeom>
            <a:solidFill>
              <a:srgbClr val="FFFF99"/>
            </a:solidFill>
            <a:ln w="25400">
              <a:solidFill>
                <a:srgbClr val="FC012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400" i="1"/>
                <a:t>Cephalobidae</a:t>
              </a:r>
            </a:p>
            <a:p>
              <a:pPr algn="ctr"/>
              <a:r>
                <a:rPr lang="en-US" sz="2400" i="1"/>
                <a:t>Aphelenchidae, etc.</a:t>
              </a:r>
              <a:endParaRPr lang="en-US" sz="2400" b="1"/>
            </a:p>
            <a:p>
              <a:endParaRPr lang="en-US" sz="2400" b="1"/>
            </a:p>
            <a:p>
              <a:pPr>
                <a:buFont typeface="Symbol" pitchFamily="18" charset="2"/>
                <a:buChar char="¨"/>
              </a:pPr>
              <a:r>
                <a:rPr lang="en-US" sz="1800"/>
                <a:t>Moderate lifecycle</a:t>
              </a:r>
            </a:p>
            <a:p>
              <a:pPr>
                <a:buFont typeface="Symbol" pitchFamily="18" charset="2"/>
                <a:buChar char="¨"/>
              </a:pPr>
              <a:r>
                <a:rPr lang="en-US" sz="1800"/>
                <a:t>Small body size</a:t>
              </a:r>
            </a:p>
            <a:p>
              <a:pPr>
                <a:buFont typeface="Symbol" pitchFamily="18" charset="2"/>
                <a:buChar char="¨"/>
              </a:pPr>
              <a:r>
                <a:rPr lang="en-US" sz="1800"/>
                <a:t>Stress tolerant</a:t>
              </a:r>
            </a:p>
            <a:p>
              <a:pPr>
                <a:buFont typeface="Symbol" pitchFamily="18" charset="2"/>
                <a:buChar char="¨"/>
              </a:pPr>
              <a:r>
                <a:rPr lang="en-US" sz="1800"/>
                <a:t>Feeding adaptations</a:t>
              </a:r>
            </a:p>
            <a:p>
              <a:pPr>
                <a:buFont typeface="Symbol" pitchFamily="18" charset="2"/>
                <a:buChar char="¨"/>
              </a:pPr>
              <a:r>
                <a:rPr lang="en-US" sz="1800"/>
                <a:t>Present in all soils</a:t>
              </a:r>
              <a:endParaRPr lang="en-US" sz="1800" b="1"/>
            </a:p>
          </p:txBody>
        </p:sp>
        <p:sp>
          <p:nvSpPr>
            <p:cNvPr id="357387" name="Line 11"/>
            <p:cNvSpPr>
              <a:spLocks noChangeShapeType="1"/>
            </p:cNvSpPr>
            <p:nvPr/>
          </p:nvSpPr>
          <p:spPr bwMode="auto">
            <a:xfrm flipV="1">
              <a:off x="2784" y="600"/>
              <a:ext cx="1656" cy="1296"/>
            </a:xfrm>
            <a:prstGeom prst="line">
              <a:avLst/>
            </a:prstGeom>
            <a:noFill/>
            <a:ln w="2540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388" name="Text Box 12"/>
            <p:cNvSpPr txBox="1">
              <a:spLocks noChangeArrowheads="1"/>
            </p:cNvSpPr>
            <p:nvPr/>
          </p:nvSpPr>
          <p:spPr bwMode="auto">
            <a:xfrm>
              <a:off x="2148" y="1988"/>
              <a:ext cx="1255" cy="296"/>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b="1"/>
                <a:t>Basal Fauna</a:t>
              </a:r>
              <a:endParaRPr lang="en-US" sz="2400"/>
            </a:p>
          </p:txBody>
        </p:sp>
        <p:sp>
          <p:nvSpPr>
            <p:cNvPr id="357389" name="Line 13"/>
            <p:cNvSpPr>
              <a:spLocks noChangeShapeType="1"/>
            </p:cNvSpPr>
            <p:nvPr/>
          </p:nvSpPr>
          <p:spPr bwMode="auto">
            <a:xfrm flipH="1" flipV="1">
              <a:off x="1116" y="564"/>
              <a:ext cx="1668" cy="1332"/>
            </a:xfrm>
            <a:prstGeom prst="line">
              <a:avLst/>
            </a:prstGeom>
            <a:noFill/>
            <a:ln w="2540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7395" name="Group 19"/>
          <p:cNvGrpSpPr>
            <a:grpSpLocks/>
          </p:cNvGrpSpPr>
          <p:nvPr/>
        </p:nvGrpSpPr>
        <p:grpSpPr bwMode="auto">
          <a:xfrm>
            <a:off x="2743200" y="3962400"/>
            <a:ext cx="3829050" cy="2438400"/>
            <a:chOff x="1872" y="2784"/>
            <a:chExt cx="2412" cy="1536"/>
          </a:xfrm>
        </p:grpSpPr>
        <p:pic>
          <p:nvPicPr>
            <p:cNvPr id="357391" name="Picture 15"/>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r="23466"/>
            <a:stretch>
              <a:fillRect/>
            </a:stretch>
          </p:blipFill>
          <p:spPr bwMode="auto">
            <a:xfrm>
              <a:off x="3076" y="3520"/>
              <a:ext cx="1208" cy="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7393"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 y="2784"/>
              <a:ext cx="1210" cy="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57396" name="Group 20"/>
          <p:cNvGrpSpPr>
            <a:grpSpLocks/>
          </p:cNvGrpSpPr>
          <p:nvPr/>
        </p:nvGrpSpPr>
        <p:grpSpPr bwMode="auto">
          <a:xfrm>
            <a:off x="6324600" y="1490663"/>
            <a:ext cx="2209800" cy="3233737"/>
            <a:chOff x="4368" y="908"/>
            <a:chExt cx="1392" cy="2037"/>
          </a:xfrm>
        </p:grpSpPr>
        <p:pic>
          <p:nvPicPr>
            <p:cNvPr id="357390" name="Picture 14"/>
            <p:cNvPicPr>
              <a:picLocks noChangeAspect="1" noChangeArrowheads="1"/>
            </p:cNvPicPr>
            <p:nvPr/>
          </p:nvPicPr>
          <p:blipFill>
            <a:blip r:embed="rId4" cstate="print">
              <a:lum bright="24000"/>
              <a:extLst>
                <a:ext uri="{28A0092B-C50C-407E-A947-70E740481C1C}">
                  <a14:useLocalDpi xmlns:a14="http://schemas.microsoft.com/office/drawing/2010/main" val="0"/>
                </a:ext>
              </a:extLst>
            </a:blip>
            <a:srcRect/>
            <a:stretch>
              <a:fillRect/>
            </a:stretch>
          </p:blipFill>
          <p:spPr bwMode="auto">
            <a:xfrm>
              <a:off x="4368" y="1920"/>
              <a:ext cx="1392" cy="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7394" name="Picture 18" descr="Dorylaimu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8" y="908"/>
              <a:ext cx="1392" cy="1044"/>
            </a:xfrm>
            <a:prstGeom prst="rect">
              <a:avLst/>
            </a:prstGeom>
            <a:noFill/>
            <a:extLst>
              <a:ext uri="{909E8E84-426E-40DD-AFC4-6F175D3DCCD1}">
                <a14:hiddenFill xmlns:a14="http://schemas.microsoft.com/office/drawing/2010/main">
                  <a:solidFill>
                    <a:srgbClr val="FFFFFF"/>
                  </a:solidFill>
                </a14:hiddenFill>
              </a:ext>
            </a:extLst>
          </p:spPr>
        </p:pic>
      </p:grpSp>
      <p:pic>
        <p:nvPicPr>
          <p:cNvPr id="357397" name="Picture 21" descr="cruznem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038" y="2133600"/>
            <a:ext cx="2493962" cy="160496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73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73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7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8"/>
          <p:cNvSpPr>
            <a:spLocks noChangeArrowheads="1"/>
          </p:cNvSpPr>
          <p:nvPr/>
        </p:nvSpPr>
        <p:spPr bwMode="auto">
          <a:xfrm>
            <a:off x="228600" y="4343400"/>
            <a:ext cx="8534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1800" dirty="0" smtClean="0"/>
          </a:p>
          <a:p>
            <a:pPr marL="342900" indent="-342900">
              <a:spcBef>
                <a:spcPct val="20000"/>
              </a:spcBef>
            </a:pPr>
            <a:r>
              <a:rPr lang="en-US" sz="1800" dirty="0" smtClean="0"/>
              <a:t>Numerator/Denominator </a:t>
            </a:r>
            <a:r>
              <a:rPr lang="en-US" sz="1800" dirty="0"/>
              <a:t>issues:	</a:t>
            </a:r>
            <a:endParaRPr lang="en-US" sz="1800" dirty="0" smtClean="0"/>
          </a:p>
          <a:p>
            <a:pPr marL="342900" indent="-342900">
              <a:spcBef>
                <a:spcPct val="20000"/>
              </a:spcBef>
            </a:pPr>
            <a:endParaRPr lang="en-US" sz="1600" dirty="0" smtClean="0"/>
          </a:p>
          <a:p>
            <a:pPr marL="342900" indent="-342900">
              <a:spcBef>
                <a:spcPct val="20000"/>
              </a:spcBef>
              <a:buFontTx/>
              <a:buChar char="•"/>
            </a:pPr>
            <a:r>
              <a:rPr lang="en-US" sz="1600" dirty="0" smtClean="0"/>
              <a:t>% </a:t>
            </a:r>
            <a:r>
              <a:rPr lang="en-US" sz="1600" dirty="0"/>
              <a:t>w</a:t>
            </a:r>
            <a:r>
              <a:rPr lang="en-US" sz="1600" baseline="-25000" dirty="0"/>
              <a:t>1</a:t>
            </a:r>
            <a:r>
              <a:rPr lang="en-US" sz="1600" dirty="0"/>
              <a:t>.cp</a:t>
            </a:r>
            <a:r>
              <a:rPr lang="en-US" sz="1600" baseline="-25000" dirty="0"/>
              <a:t>1</a:t>
            </a:r>
            <a:r>
              <a:rPr lang="en-US" sz="1600" dirty="0"/>
              <a:t> = 100 w</a:t>
            </a:r>
            <a:r>
              <a:rPr lang="en-US" sz="1600" baseline="-25000" dirty="0"/>
              <a:t>1</a:t>
            </a:r>
            <a:r>
              <a:rPr lang="en-US" sz="1600" dirty="0"/>
              <a:t>.cp</a:t>
            </a:r>
            <a:r>
              <a:rPr lang="en-US" sz="1600" baseline="-25000" dirty="0"/>
              <a:t>1</a:t>
            </a:r>
            <a:r>
              <a:rPr lang="en-US" sz="1600" dirty="0"/>
              <a:t> / </a:t>
            </a:r>
            <a:r>
              <a:rPr lang="en-US" sz="1600" dirty="0">
                <a:latin typeface="Symbol" pitchFamily="18" charset="2"/>
              </a:rPr>
              <a:t>S</a:t>
            </a:r>
            <a:r>
              <a:rPr lang="en-US" sz="1600" dirty="0"/>
              <a:t> </a:t>
            </a:r>
            <a:r>
              <a:rPr lang="en-US" sz="1600" dirty="0" err="1"/>
              <a:t>w</a:t>
            </a:r>
            <a:r>
              <a:rPr lang="en-US" sz="1600" baseline="-25000" dirty="0" err="1"/>
              <a:t>i</a:t>
            </a:r>
            <a:r>
              <a:rPr lang="en-US" sz="1600" dirty="0" err="1"/>
              <a:t>.cp</a:t>
            </a:r>
            <a:r>
              <a:rPr lang="en-US" sz="1600" baseline="-25000" dirty="0" err="1"/>
              <a:t>i</a:t>
            </a:r>
            <a:r>
              <a:rPr lang="en-US" sz="1600" baseline="-25000" dirty="0"/>
              <a:t>  </a:t>
            </a:r>
            <a:r>
              <a:rPr lang="en-US" sz="1600" dirty="0"/>
              <a:t>for </a:t>
            </a:r>
            <a:r>
              <a:rPr lang="en-US" sz="1600" dirty="0" err="1"/>
              <a:t>i</a:t>
            </a:r>
            <a:r>
              <a:rPr lang="en-US" sz="1600" dirty="0"/>
              <a:t> = 1-5</a:t>
            </a:r>
          </a:p>
          <a:p>
            <a:pPr marL="342900" indent="-342900">
              <a:spcBef>
                <a:spcPct val="20000"/>
              </a:spcBef>
            </a:pPr>
            <a:r>
              <a:rPr lang="en-US" sz="1600" dirty="0"/>
              <a:t>					</a:t>
            </a:r>
          </a:p>
          <a:p>
            <a:pPr marL="342900" indent="-342900">
              <a:spcBef>
                <a:spcPct val="20000"/>
              </a:spcBef>
              <a:buFontTx/>
              <a:buChar char="•"/>
            </a:pPr>
            <a:r>
              <a:rPr lang="en-US" sz="1600" dirty="0"/>
              <a:t>It should be possible to increase structure without decreasing enrichment, and </a:t>
            </a:r>
            <a:r>
              <a:rPr lang="en-US" sz="1600" i="1" dirty="0"/>
              <a:t>vice versa</a:t>
            </a:r>
            <a:r>
              <a:rPr lang="en-US" sz="1600" dirty="0"/>
              <a:t>.  The axes should be independent</a:t>
            </a:r>
          </a:p>
        </p:txBody>
      </p:sp>
      <p:sp>
        <p:nvSpPr>
          <p:cNvPr id="2" name="Rectangle 2"/>
          <p:cNvSpPr>
            <a:spLocks noChangeArrowheads="1"/>
          </p:cNvSpPr>
          <p:nvPr/>
        </p:nvSpPr>
        <p:spPr bwMode="auto">
          <a:xfrm>
            <a:off x="304800" y="2209800"/>
            <a:ext cx="11430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3"/>
          <p:cNvSpPr>
            <a:spLocks noChangeArrowheads="1"/>
          </p:cNvSpPr>
          <p:nvPr/>
        </p:nvSpPr>
        <p:spPr bwMode="auto">
          <a:xfrm>
            <a:off x="1828800" y="2209800"/>
            <a:ext cx="11430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4"/>
          <p:cNvSpPr>
            <a:spLocks noChangeArrowheads="1"/>
          </p:cNvSpPr>
          <p:nvPr/>
        </p:nvSpPr>
        <p:spPr bwMode="auto">
          <a:xfrm>
            <a:off x="3314700" y="2209800"/>
            <a:ext cx="11430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5"/>
          <p:cNvSpPr>
            <a:spLocks noChangeArrowheads="1"/>
          </p:cNvSpPr>
          <p:nvPr/>
        </p:nvSpPr>
        <p:spPr bwMode="auto">
          <a:xfrm>
            <a:off x="4876800" y="2209800"/>
            <a:ext cx="11430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6"/>
          <p:cNvSpPr>
            <a:spLocks noChangeArrowheads="1"/>
          </p:cNvSpPr>
          <p:nvPr/>
        </p:nvSpPr>
        <p:spPr bwMode="auto">
          <a:xfrm>
            <a:off x="6400800" y="2209800"/>
            <a:ext cx="11430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7"/>
          <p:cNvSpPr>
            <a:spLocks noChangeShapeType="1"/>
          </p:cNvSpPr>
          <p:nvPr/>
        </p:nvSpPr>
        <p:spPr bwMode="auto">
          <a:xfrm>
            <a:off x="838200" y="3352800"/>
            <a:ext cx="617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8"/>
          <p:cNvSpPr>
            <a:spLocks noChangeShapeType="1"/>
          </p:cNvSpPr>
          <p:nvPr/>
        </p:nvSpPr>
        <p:spPr bwMode="auto">
          <a:xfrm flipH="1" flipV="1">
            <a:off x="842963" y="31242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9"/>
          <p:cNvSpPr>
            <a:spLocks noChangeShapeType="1"/>
          </p:cNvSpPr>
          <p:nvPr/>
        </p:nvSpPr>
        <p:spPr bwMode="auto">
          <a:xfrm flipH="1" flipV="1">
            <a:off x="2366963" y="31242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0"/>
          <p:cNvSpPr>
            <a:spLocks noChangeShapeType="1"/>
          </p:cNvSpPr>
          <p:nvPr/>
        </p:nvSpPr>
        <p:spPr bwMode="auto">
          <a:xfrm flipH="1" flipV="1">
            <a:off x="3852863" y="31242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1"/>
          <p:cNvSpPr>
            <a:spLocks noChangeShapeType="1"/>
          </p:cNvSpPr>
          <p:nvPr/>
        </p:nvSpPr>
        <p:spPr bwMode="auto">
          <a:xfrm flipH="1" flipV="1">
            <a:off x="5414963" y="31242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2"/>
          <p:cNvSpPr>
            <a:spLocks noChangeShapeType="1"/>
          </p:cNvSpPr>
          <p:nvPr/>
        </p:nvSpPr>
        <p:spPr bwMode="auto">
          <a:xfrm flipH="1" flipV="1">
            <a:off x="6938963" y="31242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13"/>
          <p:cNvSpPr txBox="1">
            <a:spLocks noChangeArrowheads="1"/>
          </p:cNvSpPr>
          <p:nvPr/>
        </p:nvSpPr>
        <p:spPr bwMode="auto">
          <a:xfrm>
            <a:off x="693738" y="2819400"/>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a:t>
            </a:r>
          </a:p>
        </p:txBody>
      </p:sp>
      <p:sp>
        <p:nvSpPr>
          <p:cNvPr id="14" name="Text Box 14"/>
          <p:cNvSpPr txBox="1">
            <a:spLocks noChangeArrowheads="1"/>
          </p:cNvSpPr>
          <p:nvPr/>
        </p:nvSpPr>
        <p:spPr bwMode="auto">
          <a:xfrm>
            <a:off x="2217738" y="2819400"/>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2</a:t>
            </a:r>
          </a:p>
        </p:txBody>
      </p:sp>
      <p:sp>
        <p:nvSpPr>
          <p:cNvPr id="15" name="Text Box 15"/>
          <p:cNvSpPr txBox="1">
            <a:spLocks noChangeArrowheads="1"/>
          </p:cNvSpPr>
          <p:nvPr/>
        </p:nvSpPr>
        <p:spPr bwMode="auto">
          <a:xfrm>
            <a:off x="3703638" y="2819400"/>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3</a:t>
            </a:r>
          </a:p>
        </p:txBody>
      </p:sp>
      <p:sp>
        <p:nvSpPr>
          <p:cNvPr id="16" name="Text Box 16"/>
          <p:cNvSpPr txBox="1">
            <a:spLocks noChangeArrowheads="1"/>
          </p:cNvSpPr>
          <p:nvPr/>
        </p:nvSpPr>
        <p:spPr bwMode="auto">
          <a:xfrm>
            <a:off x="5265738" y="2819400"/>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4</a:t>
            </a:r>
          </a:p>
        </p:txBody>
      </p:sp>
      <p:sp>
        <p:nvSpPr>
          <p:cNvPr id="17" name="Text Box 17"/>
          <p:cNvSpPr txBox="1">
            <a:spLocks noChangeArrowheads="1"/>
          </p:cNvSpPr>
          <p:nvPr/>
        </p:nvSpPr>
        <p:spPr bwMode="auto">
          <a:xfrm>
            <a:off x="6789738" y="2819400"/>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5</a:t>
            </a:r>
          </a:p>
        </p:txBody>
      </p:sp>
      <p:sp>
        <p:nvSpPr>
          <p:cNvPr id="18" name="Line 18"/>
          <p:cNvSpPr>
            <a:spLocks noChangeShapeType="1"/>
          </p:cNvSpPr>
          <p:nvPr/>
        </p:nvSpPr>
        <p:spPr bwMode="auto">
          <a:xfrm flipH="1">
            <a:off x="304800" y="1676400"/>
            <a:ext cx="1981200" cy="0"/>
          </a:xfrm>
          <a:prstGeom prst="line">
            <a:avLst/>
          </a:prstGeom>
          <a:noFill/>
          <a:ln w="952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9"/>
          <p:cNvSpPr>
            <a:spLocks noChangeShapeType="1"/>
          </p:cNvSpPr>
          <p:nvPr/>
        </p:nvSpPr>
        <p:spPr bwMode="auto">
          <a:xfrm>
            <a:off x="2438400" y="1676400"/>
            <a:ext cx="5105400" cy="0"/>
          </a:xfrm>
          <a:prstGeom prst="line">
            <a:avLst/>
          </a:prstGeom>
          <a:noFill/>
          <a:ln w="952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Text Box 20"/>
          <p:cNvSpPr txBox="1">
            <a:spLocks noChangeArrowheads="1"/>
          </p:cNvSpPr>
          <p:nvPr/>
        </p:nvSpPr>
        <p:spPr bwMode="auto">
          <a:xfrm>
            <a:off x="431800" y="1266825"/>
            <a:ext cx="1060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enrichment</a:t>
            </a:r>
          </a:p>
        </p:txBody>
      </p:sp>
      <p:sp>
        <p:nvSpPr>
          <p:cNvPr id="21" name="Text Box 21"/>
          <p:cNvSpPr txBox="1">
            <a:spLocks noChangeArrowheads="1"/>
          </p:cNvSpPr>
          <p:nvPr/>
        </p:nvSpPr>
        <p:spPr bwMode="auto">
          <a:xfrm>
            <a:off x="6645275" y="1266825"/>
            <a:ext cx="776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stability</a:t>
            </a:r>
          </a:p>
        </p:txBody>
      </p:sp>
      <p:sp>
        <p:nvSpPr>
          <p:cNvPr id="22" name="Text Box 22"/>
          <p:cNvSpPr txBox="1">
            <a:spLocks noChangeArrowheads="1"/>
          </p:cNvSpPr>
          <p:nvPr/>
        </p:nvSpPr>
        <p:spPr bwMode="auto">
          <a:xfrm>
            <a:off x="381000" y="990600"/>
            <a:ext cx="1158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opportunism</a:t>
            </a:r>
          </a:p>
        </p:txBody>
      </p:sp>
      <p:sp>
        <p:nvSpPr>
          <p:cNvPr id="23" name="Text Box 23"/>
          <p:cNvSpPr txBox="1">
            <a:spLocks noChangeArrowheads="1"/>
          </p:cNvSpPr>
          <p:nvPr/>
        </p:nvSpPr>
        <p:spPr bwMode="auto">
          <a:xfrm>
            <a:off x="6553200" y="990600"/>
            <a:ext cx="873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structure</a:t>
            </a:r>
          </a:p>
        </p:txBody>
      </p:sp>
      <p:sp>
        <p:nvSpPr>
          <p:cNvPr id="24" name="Rectangle 24"/>
          <p:cNvSpPr txBox="1">
            <a:spLocks noChangeArrowheads="1"/>
          </p:cNvSpPr>
          <p:nvPr/>
        </p:nvSpPr>
        <p:spPr>
          <a:xfrm>
            <a:off x="0" y="76200"/>
            <a:ext cx="8991600" cy="609600"/>
          </a:xfrm>
          <a:prstGeom prst="rect">
            <a:avLst/>
          </a:prstGeom>
          <a:no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2400" dirty="0" smtClean="0">
                <a:latin typeface="Arial" pitchFamily="34" charset="0"/>
              </a:rPr>
              <a:t>Colonizer-</a:t>
            </a:r>
            <a:r>
              <a:rPr lang="en-US" sz="2400" dirty="0" err="1" smtClean="0">
                <a:latin typeface="Arial" pitchFamily="34" charset="0"/>
              </a:rPr>
              <a:t>persister</a:t>
            </a:r>
            <a:r>
              <a:rPr lang="en-US" sz="2400" dirty="0" smtClean="0">
                <a:latin typeface="Arial" pitchFamily="34" charset="0"/>
              </a:rPr>
              <a:t> series as indicator of ecosystem function</a:t>
            </a:r>
            <a:endParaRPr lang="en-US" sz="2400" dirty="0">
              <a:latin typeface="Arial" pitchFamily="34" charset="0"/>
            </a:endParaRPr>
          </a:p>
        </p:txBody>
      </p:sp>
      <p:grpSp>
        <p:nvGrpSpPr>
          <p:cNvPr id="40" name="Group 39"/>
          <p:cNvGrpSpPr/>
          <p:nvPr/>
        </p:nvGrpSpPr>
        <p:grpSpPr>
          <a:xfrm>
            <a:off x="-3174" y="1981199"/>
            <a:ext cx="8014493" cy="3797301"/>
            <a:chOff x="-3174" y="1981199"/>
            <a:chExt cx="8014493" cy="3797301"/>
          </a:xfrm>
        </p:grpSpPr>
        <p:sp>
          <p:nvSpPr>
            <p:cNvPr id="28" name="Text Box 8"/>
            <p:cNvSpPr txBox="1">
              <a:spLocks noChangeArrowheads="1"/>
            </p:cNvSpPr>
            <p:nvPr/>
          </p:nvSpPr>
          <p:spPr bwMode="auto">
            <a:xfrm>
              <a:off x="-3174" y="5308600"/>
              <a:ext cx="3413125" cy="4699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b="1" dirty="0"/>
                <a:t>Enrichment Indicators</a:t>
              </a:r>
            </a:p>
          </p:txBody>
        </p:sp>
        <p:sp>
          <p:nvSpPr>
            <p:cNvPr id="29" name="Text Box 9"/>
            <p:cNvSpPr txBox="1">
              <a:spLocks noChangeArrowheads="1"/>
            </p:cNvSpPr>
            <p:nvPr/>
          </p:nvSpPr>
          <p:spPr bwMode="auto">
            <a:xfrm>
              <a:off x="4918869" y="3797300"/>
              <a:ext cx="3092450" cy="4699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b="1"/>
                <a:t>Structure Indicators</a:t>
              </a:r>
            </a:p>
          </p:txBody>
        </p:sp>
        <p:sp>
          <p:nvSpPr>
            <p:cNvPr id="30" name="Text Box 12"/>
            <p:cNvSpPr txBox="1">
              <a:spLocks noChangeArrowheads="1"/>
            </p:cNvSpPr>
            <p:nvPr/>
          </p:nvSpPr>
          <p:spPr bwMode="auto">
            <a:xfrm>
              <a:off x="3024187" y="4559300"/>
              <a:ext cx="1992313" cy="4699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b="1"/>
                <a:t>Basal Fauna</a:t>
              </a:r>
              <a:endParaRPr lang="en-US" sz="2400"/>
            </a:p>
          </p:txBody>
        </p:sp>
        <p:sp>
          <p:nvSpPr>
            <p:cNvPr id="31" name="Oval 30"/>
            <p:cNvSpPr/>
            <p:nvPr/>
          </p:nvSpPr>
          <p:spPr bwMode="auto">
            <a:xfrm>
              <a:off x="100806" y="1981199"/>
              <a:ext cx="1550988" cy="100647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p:txBody>
        </p:sp>
        <p:sp>
          <p:nvSpPr>
            <p:cNvPr id="32" name="Oval 31"/>
            <p:cNvSpPr/>
            <p:nvPr/>
          </p:nvSpPr>
          <p:spPr bwMode="auto">
            <a:xfrm>
              <a:off x="1649412" y="1981200"/>
              <a:ext cx="1550988" cy="1006475"/>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p:txBody>
        </p:sp>
        <p:sp>
          <p:nvSpPr>
            <p:cNvPr id="33" name="Oval 32"/>
            <p:cNvSpPr/>
            <p:nvPr/>
          </p:nvSpPr>
          <p:spPr bwMode="auto">
            <a:xfrm>
              <a:off x="3200400" y="1981200"/>
              <a:ext cx="4572000" cy="1006475"/>
            </a:xfrm>
            <a:prstGeom prst="ellipse">
              <a:avLst/>
            </a:prstGeom>
            <a:gradFill flip="none" rotWithShape="1">
              <a:gsLst>
                <a:gs pos="37000">
                  <a:srgbClr val="CC6600">
                    <a:lumMod val="69000"/>
                  </a:srgbClr>
                </a:gs>
                <a:gs pos="100000">
                  <a:schemeClr val="accent1">
                    <a:tint val="44500"/>
                    <a:satMod val="160000"/>
                  </a:schemeClr>
                </a:gs>
                <a:gs pos="100000">
                  <a:schemeClr val="accent1">
                    <a:tint val="23500"/>
                    <a:satMod val="16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p:txBody>
        </p:sp>
        <p:sp>
          <p:nvSpPr>
            <p:cNvPr id="36" name="Down Arrow 35"/>
            <p:cNvSpPr/>
            <p:nvPr/>
          </p:nvSpPr>
          <p:spPr bwMode="auto">
            <a:xfrm flipV="1">
              <a:off x="762000" y="3505200"/>
              <a:ext cx="228600" cy="16764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p:txBody>
        </p:sp>
        <p:sp>
          <p:nvSpPr>
            <p:cNvPr id="38" name="Down Arrow 37"/>
            <p:cNvSpPr/>
            <p:nvPr/>
          </p:nvSpPr>
          <p:spPr bwMode="auto">
            <a:xfrm rot="-1620000" flipV="1">
              <a:off x="2894806" y="3351307"/>
              <a:ext cx="258762" cy="1104900"/>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p:txBody>
        </p:sp>
        <p:sp>
          <p:nvSpPr>
            <p:cNvPr id="39" name="Down Arrow 38"/>
            <p:cNvSpPr/>
            <p:nvPr/>
          </p:nvSpPr>
          <p:spPr bwMode="auto">
            <a:xfrm rot="-1620000" flipV="1">
              <a:off x="5684401" y="3103948"/>
              <a:ext cx="256032" cy="604685"/>
            </a:xfrm>
            <a:prstGeom prst="downArrow">
              <a:avLst/>
            </a:prstGeom>
            <a:solidFill>
              <a:srgbClr val="CC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p:txBody>
        </p:sp>
      </p:grpSp>
    </p:spTree>
    <p:extLst>
      <p:ext uri="{BB962C8B-B14F-4D97-AF65-F5344CB8AC3E}">
        <p14:creationId xmlns:p14="http://schemas.microsoft.com/office/powerpoint/2010/main" val="366251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anim calcmode="lin" valueType="num">
                                      <p:cBhvr additive="base">
                                        <p:cTn id="7" dur="500" fill="hold"/>
                                        <p:tgtEl>
                                          <p:spTgt spid="3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7">
                                            <p:txEl>
                                              <p:pRg st="3" end="3"/>
                                            </p:txEl>
                                          </p:spTgt>
                                        </p:tgtEl>
                                        <p:attrNameLst>
                                          <p:attrName>style.visibility</p:attrName>
                                        </p:attrNameLst>
                                      </p:cBhvr>
                                      <p:to>
                                        <p:strVal val="visible"/>
                                      </p:to>
                                    </p:set>
                                    <p:anim calcmode="lin" valueType="num">
                                      <p:cBhvr additive="base">
                                        <p:cTn id="11" dur="500" fill="hold"/>
                                        <p:tgtEl>
                                          <p:spTgt spid="37">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7">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7">
                                            <p:txEl>
                                              <p:pRg st="4" end="4"/>
                                            </p:txEl>
                                          </p:spTgt>
                                        </p:tgtEl>
                                        <p:attrNameLst>
                                          <p:attrName>style.visibility</p:attrName>
                                        </p:attrNameLst>
                                      </p:cBhvr>
                                      <p:to>
                                        <p:strVal val="visible"/>
                                      </p:to>
                                    </p:set>
                                    <p:anim calcmode="lin" valueType="num">
                                      <p:cBhvr additive="base">
                                        <p:cTn id="15" dur="500" fill="hold"/>
                                        <p:tgtEl>
                                          <p:spTgt spid="37">
                                            <p:txEl>
                                              <p:pRg st="4" end="4"/>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7">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7">
                                            <p:txEl>
                                              <p:pRg st="5" end="5"/>
                                            </p:txEl>
                                          </p:spTgt>
                                        </p:tgtEl>
                                        <p:attrNameLst>
                                          <p:attrName>style.visibility</p:attrName>
                                        </p:attrNameLst>
                                      </p:cBhvr>
                                      <p:to>
                                        <p:strVal val="visible"/>
                                      </p:to>
                                    </p:set>
                                    <p:anim calcmode="lin" valueType="num">
                                      <p:cBhvr additive="base">
                                        <p:cTn id="19" dur="500" fill="hold"/>
                                        <p:tgtEl>
                                          <p:spTgt spid="37">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ppt_x"/>
                                          </p:val>
                                        </p:tav>
                                        <p:tav tm="100000">
                                          <p:val>
                                            <p:strVal val="#ppt_x"/>
                                          </p:val>
                                        </p:tav>
                                      </p:tavLst>
                                    </p:anim>
                                    <p:anim calcmode="lin" valueType="num">
                                      <p:cBhvr additive="base">
                                        <p:cTn id="2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ChangeArrowheads="1"/>
          </p:cNvSpPr>
          <p:nvPr/>
        </p:nvSpPr>
        <p:spPr bwMode="auto">
          <a:xfrm>
            <a:off x="304800" y="2209800"/>
            <a:ext cx="11430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091" name="Rectangle 3"/>
          <p:cNvSpPr>
            <a:spLocks noChangeArrowheads="1"/>
          </p:cNvSpPr>
          <p:nvPr/>
        </p:nvSpPr>
        <p:spPr bwMode="auto">
          <a:xfrm>
            <a:off x="1828800" y="2209800"/>
            <a:ext cx="11430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092" name="Rectangle 4"/>
          <p:cNvSpPr>
            <a:spLocks noChangeArrowheads="1"/>
          </p:cNvSpPr>
          <p:nvPr/>
        </p:nvSpPr>
        <p:spPr bwMode="auto">
          <a:xfrm>
            <a:off x="3314700" y="2209800"/>
            <a:ext cx="11430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093" name="Rectangle 5"/>
          <p:cNvSpPr>
            <a:spLocks noChangeArrowheads="1"/>
          </p:cNvSpPr>
          <p:nvPr/>
        </p:nvSpPr>
        <p:spPr bwMode="auto">
          <a:xfrm>
            <a:off x="4876800" y="2209800"/>
            <a:ext cx="11430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094" name="Rectangle 6"/>
          <p:cNvSpPr>
            <a:spLocks noChangeArrowheads="1"/>
          </p:cNvSpPr>
          <p:nvPr/>
        </p:nvSpPr>
        <p:spPr bwMode="auto">
          <a:xfrm>
            <a:off x="6400800" y="2209800"/>
            <a:ext cx="11430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095" name="Line 7"/>
          <p:cNvSpPr>
            <a:spLocks noChangeShapeType="1"/>
          </p:cNvSpPr>
          <p:nvPr/>
        </p:nvSpPr>
        <p:spPr bwMode="auto">
          <a:xfrm>
            <a:off x="838200" y="3352800"/>
            <a:ext cx="617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096" name="Line 8"/>
          <p:cNvSpPr>
            <a:spLocks noChangeShapeType="1"/>
          </p:cNvSpPr>
          <p:nvPr/>
        </p:nvSpPr>
        <p:spPr bwMode="auto">
          <a:xfrm flipH="1" flipV="1">
            <a:off x="842963" y="31242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097" name="Line 9"/>
          <p:cNvSpPr>
            <a:spLocks noChangeShapeType="1"/>
          </p:cNvSpPr>
          <p:nvPr/>
        </p:nvSpPr>
        <p:spPr bwMode="auto">
          <a:xfrm flipH="1" flipV="1">
            <a:off x="2366963" y="31242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098" name="Line 10"/>
          <p:cNvSpPr>
            <a:spLocks noChangeShapeType="1"/>
          </p:cNvSpPr>
          <p:nvPr/>
        </p:nvSpPr>
        <p:spPr bwMode="auto">
          <a:xfrm flipH="1" flipV="1">
            <a:off x="3852863" y="31242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099" name="Line 11"/>
          <p:cNvSpPr>
            <a:spLocks noChangeShapeType="1"/>
          </p:cNvSpPr>
          <p:nvPr/>
        </p:nvSpPr>
        <p:spPr bwMode="auto">
          <a:xfrm flipH="1" flipV="1">
            <a:off x="5414963" y="31242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00" name="Line 12"/>
          <p:cNvSpPr>
            <a:spLocks noChangeShapeType="1"/>
          </p:cNvSpPr>
          <p:nvPr/>
        </p:nvSpPr>
        <p:spPr bwMode="auto">
          <a:xfrm flipH="1" flipV="1">
            <a:off x="6938963" y="31242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01" name="Text Box 13"/>
          <p:cNvSpPr txBox="1">
            <a:spLocks noChangeArrowheads="1"/>
          </p:cNvSpPr>
          <p:nvPr/>
        </p:nvSpPr>
        <p:spPr bwMode="auto">
          <a:xfrm>
            <a:off x="693738" y="2819400"/>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a:t>
            </a:r>
          </a:p>
        </p:txBody>
      </p:sp>
      <p:sp>
        <p:nvSpPr>
          <p:cNvPr id="345102" name="Text Box 14"/>
          <p:cNvSpPr txBox="1">
            <a:spLocks noChangeArrowheads="1"/>
          </p:cNvSpPr>
          <p:nvPr/>
        </p:nvSpPr>
        <p:spPr bwMode="auto">
          <a:xfrm>
            <a:off x="2217738" y="2819400"/>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2</a:t>
            </a:r>
          </a:p>
        </p:txBody>
      </p:sp>
      <p:sp>
        <p:nvSpPr>
          <p:cNvPr id="345103" name="Text Box 15"/>
          <p:cNvSpPr txBox="1">
            <a:spLocks noChangeArrowheads="1"/>
          </p:cNvSpPr>
          <p:nvPr/>
        </p:nvSpPr>
        <p:spPr bwMode="auto">
          <a:xfrm>
            <a:off x="3703638" y="2819400"/>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3</a:t>
            </a:r>
          </a:p>
        </p:txBody>
      </p:sp>
      <p:sp>
        <p:nvSpPr>
          <p:cNvPr id="345104" name="Text Box 16"/>
          <p:cNvSpPr txBox="1">
            <a:spLocks noChangeArrowheads="1"/>
          </p:cNvSpPr>
          <p:nvPr/>
        </p:nvSpPr>
        <p:spPr bwMode="auto">
          <a:xfrm>
            <a:off x="5265738" y="2819400"/>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4</a:t>
            </a:r>
          </a:p>
        </p:txBody>
      </p:sp>
      <p:sp>
        <p:nvSpPr>
          <p:cNvPr id="345105" name="Text Box 17"/>
          <p:cNvSpPr txBox="1">
            <a:spLocks noChangeArrowheads="1"/>
          </p:cNvSpPr>
          <p:nvPr/>
        </p:nvSpPr>
        <p:spPr bwMode="auto">
          <a:xfrm>
            <a:off x="6789738" y="2819400"/>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5</a:t>
            </a:r>
          </a:p>
        </p:txBody>
      </p:sp>
      <p:sp>
        <p:nvSpPr>
          <p:cNvPr id="345106" name="Line 18"/>
          <p:cNvSpPr>
            <a:spLocks noChangeShapeType="1"/>
          </p:cNvSpPr>
          <p:nvPr/>
        </p:nvSpPr>
        <p:spPr bwMode="auto">
          <a:xfrm flipH="1">
            <a:off x="304800" y="1676400"/>
            <a:ext cx="1981200" cy="0"/>
          </a:xfrm>
          <a:prstGeom prst="line">
            <a:avLst/>
          </a:prstGeom>
          <a:noFill/>
          <a:ln w="952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07" name="Line 19"/>
          <p:cNvSpPr>
            <a:spLocks noChangeShapeType="1"/>
          </p:cNvSpPr>
          <p:nvPr/>
        </p:nvSpPr>
        <p:spPr bwMode="auto">
          <a:xfrm>
            <a:off x="2438400" y="1676400"/>
            <a:ext cx="5105400" cy="0"/>
          </a:xfrm>
          <a:prstGeom prst="line">
            <a:avLst/>
          </a:prstGeom>
          <a:noFill/>
          <a:ln w="952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08" name="Text Box 20"/>
          <p:cNvSpPr txBox="1">
            <a:spLocks noChangeArrowheads="1"/>
          </p:cNvSpPr>
          <p:nvPr/>
        </p:nvSpPr>
        <p:spPr bwMode="auto">
          <a:xfrm>
            <a:off x="431800" y="1266825"/>
            <a:ext cx="1060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enrichment</a:t>
            </a:r>
          </a:p>
        </p:txBody>
      </p:sp>
      <p:sp>
        <p:nvSpPr>
          <p:cNvPr id="345109" name="Text Box 21"/>
          <p:cNvSpPr txBox="1">
            <a:spLocks noChangeArrowheads="1"/>
          </p:cNvSpPr>
          <p:nvPr/>
        </p:nvSpPr>
        <p:spPr bwMode="auto">
          <a:xfrm>
            <a:off x="6645275" y="1266825"/>
            <a:ext cx="776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stability</a:t>
            </a:r>
          </a:p>
        </p:txBody>
      </p:sp>
      <p:sp>
        <p:nvSpPr>
          <p:cNvPr id="345110" name="Text Box 22"/>
          <p:cNvSpPr txBox="1">
            <a:spLocks noChangeArrowheads="1"/>
          </p:cNvSpPr>
          <p:nvPr/>
        </p:nvSpPr>
        <p:spPr bwMode="auto">
          <a:xfrm>
            <a:off x="381000" y="990600"/>
            <a:ext cx="1158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opportunism</a:t>
            </a:r>
          </a:p>
        </p:txBody>
      </p:sp>
      <p:sp>
        <p:nvSpPr>
          <p:cNvPr id="345111" name="Text Box 23"/>
          <p:cNvSpPr txBox="1">
            <a:spLocks noChangeArrowheads="1"/>
          </p:cNvSpPr>
          <p:nvPr/>
        </p:nvSpPr>
        <p:spPr bwMode="auto">
          <a:xfrm>
            <a:off x="6553200" y="990600"/>
            <a:ext cx="873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structure</a:t>
            </a:r>
          </a:p>
        </p:txBody>
      </p:sp>
      <p:sp>
        <p:nvSpPr>
          <p:cNvPr id="345114" name="Text Box 26"/>
          <p:cNvSpPr txBox="1">
            <a:spLocks noChangeArrowheads="1"/>
          </p:cNvSpPr>
          <p:nvPr/>
        </p:nvSpPr>
        <p:spPr bwMode="auto">
          <a:xfrm>
            <a:off x="458547" y="4690646"/>
            <a:ext cx="54088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Font typeface="Arial" pitchFamily="34" charset="0"/>
              <a:buChar char="•"/>
            </a:pPr>
            <a:r>
              <a:rPr lang="en-US" sz="1600" dirty="0" smtClean="0"/>
              <a:t>should </a:t>
            </a:r>
            <a:r>
              <a:rPr lang="en-US" sz="1600" dirty="0"/>
              <a:t>the separations between the classes be equal?</a:t>
            </a:r>
          </a:p>
        </p:txBody>
      </p:sp>
      <p:sp>
        <p:nvSpPr>
          <p:cNvPr id="2" name="Rectangle 1"/>
          <p:cNvSpPr/>
          <p:nvPr/>
        </p:nvSpPr>
        <p:spPr>
          <a:xfrm>
            <a:off x="419774" y="4130071"/>
            <a:ext cx="1326069" cy="369332"/>
          </a:xfrm>
          <a:prstGeom prst="rect">
            <a:avLst/>
          </a:prstGeom>
        </p:spPr>
        <p:txBody>
          <a:bodyPr wrap="none">
            <a:spAutoFit/>
          </a:bodyPr>
          <a:lstStyle/>
          <a:p>
            <a:r>
              <a:rPr lang="en-US" sz="1800" dirty="0" smtClean="0"/>
              <a:t>A question:</a:t>
            </a:r>
            <a:endParaRPr lang="en-US" sz="1800" dirty="0"/>
          </a:p>
        </p:txBody>
      </p:sp>
      <p:sp>
        <p:nvSpPr>
          <p:cNvPr id="30" name="Rectangle 24"/>
          <p:cNvSpPr txBox="1">
            <a:spLocks noChangeArrowheads="1"/>
          </p:cNvSpPr>
          <p:nvPr/>
        </p:nvSpPr>
        <p:spPr>
          <a:xfrm>
            <a:off x="0" y="76200"/>
            <a:ext cx="8991600" cy="609600"/>
          </a:xfrm>
          <a:prstGeom prst="rect">
            <a:avLst/>
          </a:prstGeom>
          <a:no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2400" dirty="0" smtClean="0">
                <a:latin typeface="Arial" pitchFamily="34" charset="0"/>
              </a:rPr>
              <a:t>Colonizer-</a:t>
            </a:r>
            <a:r>
              <a:rPr lang="en-US" sz="2400" dirty="0" err="1" smtClean="0">
                <a:latin typeface="Arial" pitchFamily="34" charset="0"/>
              </a:rPr>
              <a:t>persister</a:t>
            </a:r>
            <a:r>
              <a:rPr lang="en-US" sz="2400" dirty="0" smtClean="0">
                <a:latin typeface="Arial" pitchFamily="34" charset="0"/>
              </a:rPr>
              <a:t> series as indicator of ecosystem function</a:t>
            </a:r>
            <a:endParaRPr lang="en-US" sz="24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5114"/>
                                        </p:tgtEl>
                                        <p:attrNameLst>
                                          <p:attrName>style.visibility</p:attrName>
                                        </p:attrNameLst>
                                      </p:cBhvr>
                                      <p:to>
                                        <p:strVal val="visible"/>
                                      </p:to>
                                    </p:set>
                                    <p:anim calcmode="lin" valueType="num">
                                      <p:cBhvr additive="base">
                                        <p:cTn id="7" dur="500" fill="hold"/>
                                        <p:tgtEl>
                                          <p:spTgt spid="345114"/>
                                        </p:tgtEl>
                                        <p:attrNameLst>
                                          <p:attrName>ppt_x</p:attrName>
                                        </p:attrNameLst>
                                      </p:cBhvr>
                                      <p:tavLst>
                                        <p:tav tm="0">
                                          <p:val>
                                            <p:strVal val="1+#ppt_w/2"/>
                                          </p:val>
                                        </p:tav>
                                        <p:tav tm="100000">
                                          <p:val>
                                            <p:strVal val="#ppt_x"/>
                                          </p:val>
                                        </p:tav>
                                      </p:tavLst>
                                    </p:anim>
                                    <p:anim calcmode="lin" valueType="num">
                                      <p:cBhvr additive="base">
                                        <p:cTn id="8" dur="500" fill="hold"/>
                                        <p:tgtEl>
                                          <p:spTgt spid="3451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14" grpId="0"/>
      <p:bldP spid="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bwMode="auto">
          <a:xfrm>
            <a:off x="6210300" y="2133600"/>
            <a:ext cx="762000" cy="685800"/>
          </a:xfrm>
          <a:prstGeom prst="ellips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p:txBody>
      </p:sp>
      <p:sp>
        <p:nvSpPr>
          <p:cNvPr id="12" name="Oval 11"/>
          <p:cNvSpPr/>
          <p:nvPr/>
        </p:nvSpPr>
        <p:spPr bwMode="auto">
          <a:xfrm>
            <a:off x="6210300" y="3733800"/>
            <a:ext cx="762000" cy="685800"/>
          </a:xfrm>
          <a:prstGeom prst="ellips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p:txBody>
      </p:sp>
      <p:sp>
        <p:nvSpPr>
          <p:cNvPr id="13" name="Oval 12"/>
          <p:cNvSpPr/>
          <p:nvPr/>
        </p:nvSpPr>
        <p:spPr bwMode="auto">
          <a:xfrm>
            <a:off x="6210300" y="5334000"/>
            <a:ext cx="762000" cy="685800"/>
          </a:xfrm>
          <a:prstGeom prst="ellips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p:txBody>
      </p:sp>
      <p:sp>
        <p:nvSpPr>
          <p:cNvPr id="15" name="Oval 14"/>
          <p:cNvSpPr/>
          <p:nvPr/>
        </p:nvSpPr>
        <p:spPr bwMode="auto">
          <a:xfrm>
            <a:off x="4114800" y="2133600"/>
            <a:ext cx="762000" cy="685800"/>
          </a:xfrm>
          <a:prstGeom prst="ellips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p:txBody>
      </p:sp>
      <p:sp>
        <p:nvSpPr>
          <p:cNvPr id="16" name="Oval 15"/>
          <p:cNvSpPr/>
          <p:nvPr/>
        </p:nvSpPr>
        <p:spPr bwMode="auto">
          <a:xfrm>
            <a:off x="4114800" y="3733800"/>
            <a:ext cx="762000" cy="685800"/>
          </a:xfrm>
          <a:prstGeom prst="ellips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p:txBody>
      </p:sp>
      <p:sp>
        <p:nvSpPr>
          <p:cNvPr id="17" name="Oval 16"/>
          <p:cNvSpPr/>
          <p:nvPr/>
        </p:nvSpPr>
        <p:spPr bwMode="auto">
          <a:xfrm>
            <a:off x="4114800" y="5334000"/>
            <a:ext cx="762000" cy="685800"/>
          </a:xfrm>
          <a:prstGeom prst="ellips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p:txBody>
      </p:sp>
      <p:sp>
        <p:nvSpPr>
          <p:cNvPr id="19" name="Oval 18"/>
          <p:cNvSpPr/>
          <p:nvPr/>
        </p:nvSpPr>
        <p:spPr bwMode="auto">
          <a:xfrm>
            <a:off x="2057400" y="2133600"/>
            <a:ext cx="762000" cy="685800"/>
          </a:xfrm>
          <a:prstGeom prst="ellips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p:txBody>
      </p:sp>
      <p:sp>
        <p:nvSpPr>
          <p:cNvPr id="20" name="Oval 19"/>
          <p:cNvSpPr/>
          <p:nvPr/>
        </p:nvSpPr>
        <p:spPr bwMode="auto">
          <a:xfrm>
            <a:off x="2057400" y="3733800"/>
            <a:ext cx="762000" cy="685800"/>
          </a:xfrm>
          <a:prstGeom prst="ellips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p:txBody>
      </p:sp>
      <p:sp>
        <p:nvSpPr>
          <p:cNvPr id="21" name="Oval 20"/>
          <p:cNvSpPr/>
          <p:nvPr/>
        </p:nvSpPr>
        <p:spPr bwMode="auto">
          <a:xfrm>
            <a:off x="2057400" y="5334000"/>
            <a:ext cx="762000" cy="685800"/>
          </a:xfrm>
          <a:prstGeom prst="ellips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p:txBody>
      </p:sp>
      <p:cxnSp>
        <p:nvCxnSpPr>
          <p:cNvPr id="23" name="Straight Arrow Connector 22"/>
          <p:cNvCxnSpPr/>
          <p:nvPr/>
        </p:nvCxnSpPr>
        <p:spPr bwMode="auto">
          <a:xfrm>
            <a:off x="2895600" y="2514600"/>
            <a:ext cx="1143000"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flipV="1">
            <a:off x="2895600" y="2819400"/>
            <a:ext cx="1219200" cy="9906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flipV="1">
            <a:off x="6629400" y="4495800"/>
            <a:ext cx="0" cy="7620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a:off x="2819400" y="4267200"/>
            <a:ext cx="1371600" cy="10668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p:nvPr/>
        </p:nvCxnSpPr>
        <p:spPr bwMode="auto">
          <a:xfrm>
            <a:off x="2895600" y="5715000"/>
            <a:ext cx="1143000"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flipV="1">
            <a:off x="4876800" y="4343400"/>
            <a:ext cx="1371600" cy="10668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p:nvPr/>
        </p:nvCxnSpPr>
        <p:spPr bwMode="auto">
          <a:xfrm>
            <a:off x="4953000" y="2667000"/>
            <a:ext cx="1295400" cy="11430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p:cNvCxnSpPr/>
          <p:nvPr/>
        </p:nvCxnSpPr>
        <p:spPr bwMode="auto">
          <a:xfrm>
            <a:off x="4953000" y="4267200"/>
            <a:ext cx="1295400" cy="11430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p:nvPr/>
        </p:nvCxnSpPr>
        <p:spPr bwMode="auto">
          <a:xfrm flipV="1">
            <a:off x="6629400" y="2895600"/>
            <a:ext cx="0" cy="7620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 Box 12"/>
          <p:cNvSpPr txBox="1">
            <a:spLocks noChangeArrowheads="1"/>
          </p:cNvSpPr>
          <p:nvPr/>
        </p:nvSpPr>
        <p:spPr bwMode="auto">
          <a:xfrm>
            <a:off x="0" y="914400"/>
            <a:ext cx="91440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800" i="1" dirty="0" err="1"/>
              <a:t>Connectance</a:t>
            </a:r>
            <a:endParaRPr lang="en-US" sz="1800" i="1" dirty="0"/>
          </a:p>
          <a:p>
            <a:pPr lvl="1">
              <a:buFontTx/>
              <a:buChar char="•"/>
            </a:pPr>
            <a:r>
              <a:rPr lang="en-US" sz="1800" i="1" dirty="0"/>
              <a:t>The relationship between trophic links and species richness</a:t>
            </a:r>
            <a:endParaRPr lang="en-US" sz="1800" dirty="0"/>
          </a:p>
        </p:txBody>
      </p:sp>
      <p:sp>
        <p:nvSpPr>
          <p:cNvPr id="39" name="TextBox 38"/>
          <p:cNvSpPr txBox="1"/>
          <p:nvPr/>
        </p:nvSpPr>
        <p:spPr>
          <a:xfrm>
            <a:off x="7239000" y="4876800"/>
            <a:ext cx="891591" cy="400110"/>
          </a:xfrm>
          <a:prstGeom prst="rect">
            <a:avLst/>
          </a:prstGeom>
          <a:noFill/>
        </p:spPr>
        <p:txBody>
          <a:bodyPr wrap="none" rtlCol="0">
            <a:spAutoFit/>
          </a:bodyPr>
          <a:lstStyle/>
          <a:p>
            <a:r>
              <a:rPr lang="en-US" sz="2000" dirty="0" smtClean="0"/>
              <a:t>L=</a:t>
            </a:r>
            <a:r>
              <a:rPr lang="el-GR" sz="2000" dirty="0" smtClean="0">
                <a:latin typeface="Arial"/>
                <a:cs typeface="Arial"/>
              </a:rPr>
              <a:t>α</a:t>
            </a:r>
            <a:r>
              <a:rPr lang="en-US" sz="2000" dirty="0" smtClean="0">
                <a:latin typeface="Arial"/>
                <a:cs typeface="Arial"/>
              </a:rPr>
              <a:t>S</a:t>
            </a:r>
            <a:r>
              <a:rPr lang="en-US" sz="2000" baseline="30000" dirty="0" smtClean="0">
                <a:latin typeface="Arial"/>
                <a:cs typeface="Arial"/>
              </a:rPr>
              <a:t>2</a:t>
            </a:r>
            <a:endParaRPr lang="en-US" sz="2000" baseline="30000" dirty="0"/>
          </a:p>
        </p:txBody>
      </p:sp>
      <p:cxnSp>
        <p:nvCxnSpPr>
          <p:cNvPr id="41" name="Straight Arrow Connector 40"/>
          <p:cNvCxnSpPr/>
          <p:nvPr/>
        </p:nvCxnSpPr>
        <p:spPr bwMode="auto">
          <a:xfrm>
            <a:off x="2895600" y="2667000"/>
            <a:ext cx="3276600" cy="12954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flipV="1">
            <a:off x="2895600" y="4419600"/>
            <a:ext cx="1219200" cy="9906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p:nvPr/>
        </p:nvCxnSpPr>
        <p:spPr bwMode="auto">
          <a:xfrm>
            <a:off x="4495800" y="4495800"/>
            <a:ext cx="0" cy="7620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76400"/>
            <a:ext cx="8305800" cy="492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3"/>
          <p:cNvSpPr txBox="1">
            <a:spLocks noChangeArrowheads="1"/>
          </p:cNvSpPr>
          <p:nvPr/>
        </p:nvSpPr>
        <p:spPr>
          <a:xfrm>
            <a:off x="0" y="76200"/>
            <a:ext cx="7772400" cy="838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Arial" pitchFamily="34" charset="0"/>
                <a:ea typeface="+mj-ea"/>
                <a:cs typeface="+mj-cs"/>
              </a:rPr>
              <a:t>Structure Indicator Weighting</a:t>
            </a:r>
            <a:endParaRPr kumimoji="0" lang="en-US" sz="3200" b="0" i="0" u="none" strike="noStrike" kern="0" cap="none" spc="0" normalizeH="0" baseline="0" noProof="0" dirty="0">
              <a:ln>
                <a:noFill/>
              </a:ln>
              <a:solidFill>
                <a:schemeClr val="tx2"/>
              </a:solidFill>
              <a:effectLst/>
              <a:uLnTx/>
              <a:uFillTx/>
              <a:latin typeface="Arial" pitchFamily="34" charset="0"/>
              <a:ea typeface="+mj-ea"/>
              <a:cs typeface="+mj-cs"/>
            </a:endParaRPr>
          </a:p>
        </p:txBody>
      </p:sp>
      <p:sp>
        <p:nvSpPr>
          <p:cNvPr id="46" name="Line 4"/>
          <p:cNvSpPr>
            <a:spLocks noChangeShapeType="1"/>
          </p:cNvSpPr>
          <p:nvPr/>
        </p:nvSpPr>
        <p:spPr bwMode="auto">
          <a:xfrm>
            <a:off x="1828800" y="5181600"/>
            <a:ext cx="457200" cy="228600"/>
          </a:xfrm>
          <a:prstGeom prst="line">
            <a:avLst/>
          </a:prstGeom>
          <a:noFill/>
          <a:ln w="19050">
            <a:solidFill>
              <a:srgbClr val="0080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5"/>
          <p:cNvSpPr>
            <a:spLocks noChangeShapeType="1"/>
          </p:cNvSpPr>
          <p:nvPr/>
        </p:nvSpPr>
        <p:spPr bwMode="auto">
          <a:xfrm flipV="1">
            <a:off x="1828800" y="4343400"/>
            <a:ext cx="609600" cy="304800"/>
          </a:xfrm>
          <a:prstGeom prst="line">
            <a:avLst/>
          </a:prstGeom>
          <a:noFill/>
          <a:ln w="19050">
            <a:solidFill>
              <a:srgbClr val="0080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6"/>
          <p:cNvSpPr>
            <a:spLocks noChangeShapeType="1"/>
          </p:cNvSpPr>
          <p:nvPr/>
        </p:nvSpPr>
        <p:spPr bwMode="auto">
          <a:xfrm flipV="1">
            <a:off x="1828800" y="3657600"/>
            <a:ext cx="609600" cy="304800"/>
          </a:xfrm>
          <a:prstGeom prst="line">
            <a:avLst/>
          </a:prstGeom>
          <a:noFill/>
          <a:ln w="19050">
            <a:solidFill>
              <a:srgbClr val="0080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7"/>
          <p:cNvSpPr>
            <a:spLocks noChangeShapeType="1"/>
          </p:cNvSpPr>
          <p:nvPr/>
        </p:nvSpPr>
        <p:spPr bwMode="auto">
          <a:xfrm flipV="1">
            <a:off x="1828800" y="2819400"/>
            <a:ext cx="609600" cy="304800"/>
          </a:xfrm>
          <a:prstGeom prst="line">
            <a:avLst/>
          </a:prstGeom>
          <a:noFill/>
          <a:ln w="19050">
            <a:solidFill>
              <a:srgbClr val="0080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Text Box 8"/>
          <p:cNvSpPr txBox="1">
            <a:spLocks noChangeArrowheads="1"/>
          </p:cNvSpPr>
          <p:nvPr/>
        </p:nvSpPr>
        <p:spPr bwMode="auto">
          <a:xfrm>
            <a:off x="2362200" y="2630488"/>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5.0</a:t>
            </a:r>
          </a:p>
        </p:txBody>
      </p:sp>
      <p:sp>
        <p:nvSpPr>
          <p:cNvPr id="51" name="Text Box 9"/>
          <p:cNvSpPr txBox="1">
            <a:spLocks noChangeArrowheads="1"/>
          </p:cNvSpPr>
          <p:nvPr/>
        </p:nvSpPr>
        <p:spPr bwMode="auto">
          <a:xfrm>
            <a:off x="2362200" y="342900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3.2</a:t>
            </a:r>
          </a:p>
        </p:txBody>
      </p:sp>
      <p:sp>
        <p:nvSpPr>
          <p:cNvPr id="52" name="Text Box 10"/>
          <p:cNvSpPr txBox="1">
            <a:spLocks noChangeArrowheads="1"/>
          </p:cNvSpPr>
          <p:nvPr/>
        </p:nvSpPr>
        <p:spPr bwMode="auto">
          <a:xfrm>
            <a:off x="2362200" y="419100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1.8</a:t>
            </a:r>
          </a:p>
        </p:txBody>
      </p:sp>
      <p:sp>
        <p:nvSpPr>
          <p:cNvPr id="53" name="Text Box 11"/>
          <p:cNvSpPr txBox="1">
            <a:spLocks noChangeArrowheads="1"/>
          </p:cNvSpPr>
          <p:nvPr/>
        </p:nvSpPr>
        <p:spPr bwMode="auto">
          <a:xfrm>
            <a:off x="2362200" y="510540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0.8</a:t>
            </a:r>
          </a:p>
        </p:txBody>
      </p:sp>
      <p:sp>
        <p:nvSpPr>
          <p:cNvPr id="54" name="TextBox 53"/>
          <p:cNvSpPr txBox="1"/>
          <p:nvPr/>
        </p:nvSpPr>
        <p:spPr>
          <a:xfrm rot="16200000">
            <a:off x="-789809" y="3609210"/>
            <a:ext cx="3717684" cy="461665"/>
          </a:xfrm>
          <a:prstGeom prst="rect">
            <a:avLst/>
          </a:prstGeom>
          <a:solidFill>
            <a:schemeClr val="bg1"/>
          </a:solidFill>
        </p:spPr>
        <p:txBody>
          <a:bodyPr wrap="none" rtlCol="0">
            <a:spAutoFit/>
          </a:bodyPr>
          <a:lstStyle/>
          <a:p>
            <a:r>
              <a:rPr lang="en-US" sz="2400" dirty="0" smtClean="0"/>
              <a:t>         Potential Links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47" grpId="0" animBg="1"/>
      <p:bldP spid="48" grpId="0" animBg="1"/>
      <p:bldP spid="49" grpId="0" animBg="1"/>
      <p:bldP spid="50" grpId="0"/>
      <p:bldP spid="51" grpId="0"/>
      <p:bldP spid="52" grpId="0"/>
      <p:bldP spid="53" grpId="0"/>
      <p:bldP spid="54" grpId="0" animBg="1"/>
      <p:bldP spid="5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152400" y="152400"/>
            <a:ext cx="7772400" cy="685800"/>
          </a:xfrm>
        </p:spPr>
        <p:txBody>
          <a:bodyPr/>
          <a:lstStyle/>
          <a:p>
            <a:pPr algn="l"/>
            <a:r>
              <a:rPr lang="en-US" sz="3200">
                <a:latin typeface="Arial" pitchFamily="34" charset="0"/>
              </a:rPr>
              <a:t>Enrichment Indicator Weighting</a:t>
            </a:r>
          </a:p>
        </p:txBody>
      </p:sp>
      <p:sp>
        <p:nvSpPr>
          <p:cNvPr id="352259" name="Rectangle 3"/>
          <p:cNvSpPr>
            <a:spLocks noGrp="1" noChangeArrowheads="1"/>
          </p:cNvSpPr>
          <p:nvPr>
            <p:ph type="body" sz="half" idx="2"/>
          </p:nvPr>
        </p:nvSpPr>
        <p:spPr>
          <a:xfrm>
            <a:off x="6172200" y="2438400"/>
            <a:ext cx="2971800" cy="2819400"/>
          </a:xfrm>
        </p:spPr>
        <p:txBody>
          <a:bodyPr/>
          <a:lstStyle/>
          <a:p>
            <a:r>
              <a:rPr lang="en-US" sz="1800">
                <a:latin typeface="Arial" pitchFamily="34" charset="0"/>
              </a:rPr>
              <a:t>Mean Wt, cp1 = 2.68 µg</a:t>
            </a:r>
          </a:p>
          <a:p>
            <a:endParaRPr lang="en-US" sz="1800">
              <a:latin typeface="Arial" pitchFamily="34" charset="0"/>
            </a:endParaRPr>
          </a:p>
          <a:p>
            <a:r>
              <a:rPr lang="en-US" sz="1800">
                <a:latin typeface="Arial" pitchFamily="34" charset="0"/>
              </a:rPr>
              <a:t>Mean Wt, cp2 = 0.64 µg</a:t>
            </a:r>
          </a:p>
          <a:p>
            <a:endParaRPr lang="en-US" sz="1800">
              <a:latin typeface="Arial" pitchFamily="34" charset="0"/>
            </a:endParaRPr>
          </a:p>
          <a:p>
            <a:r>
              <a:rPr lang="en-US" sz="1800">
                <a:latin typeface="Arial" pitchFamily="34" charset="0"/>
              </a:rPr>
              <a:t>Differential </a:t>
            </a:r>
            <a:r>
              <a:rPr lang="en-US" sz="1800">
                <a:latin typeface="Symbol" pitchFamily="18" charset="2"/>
              </a:rPr>
              <a:t>»</a:t>
            </a:r>
            <a:r>
              <a:rPr lang="en-US" sz="1800">
                <a:latin typeface="Arial" pitchFamily="34" charset="0"/>
              </a:rPr>
              <a:t> 4x</a:t>
            </a:r>
          </a:p>
          <a:p>
            <a:endParaRPr lang="en-US" sz="1800">
              <a:latin typeface="Arial" pitchFamily="34" charset="0"/>
            </a:endParaRPr>
          </a:p>
          <a:p>
            <a:r>
              <a:rPr lang="en-US" sz="2000">
                <a:latin typeface="Arial" pitchFamily="34" charset="0"/>
              </a:rPr>
              <a:t>cp2 weighting = 0.8</a:t>
            </a:r>
          </a:p>
          <a:p>
            <a:endParaRPr lang="en-US" sz="2000">
              <a:latin typeface="Arial" pitchFamily="34" charset="0"/>
            </a:endParaRPr>
          </a:p>
          <a:p>
            <a:r>
              <a:rPr lang="en-US" sz="2000">
                <a:latin typeface="Arial" pitchFamily="34" charset="0"/>
              </a:rPr>
              <a:t>cp1 weighting = 3.2</a:t>
            </a:r>
          </a:p>
          <a:p>
            <a:endParaRPr lang="en-US" sz="1800">
              <a:latin typeface="Arial" pitchFamily="34" charset="0"/>
            </a:endParaRPr>
          </a:p>
          <a:p>
            <a:endParaRPr lang="en-US" sz="1800">
              <a:latin typeface="Arial" pitchFamily="34" charset="0"/>
            </a:endParaRPr>
          </a:p>
          <a:p>
            <a:endParaRPr lang="en-US" sz="1800">
              <a:latin typeface="Arial" pitchFamily="34" charset="0"/>
            </a:endParaRPr>
          </a:p>
        </p:txBody>
      </p:sp>
      <p:pic>
        <p:nvPicPr>
          <p:cNvPr id="3522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7400"/>
            <a:ext cx="6400800"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2261" name="Text Box 5"/>
          <p:cNvSpPr txBox="1">
            <a:spLocks noChangeArrowheads="1"/>
          </p:cNvSpPr>
          <p:nvPr/>
        </p:nvSpPr>
        <p:spPr bwMode="auto">
          <a:xfrm>
            <a:off x="0" y="914400"/>
            <a:ext cx="91440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800" i="1"/>
              <a:t>Resource availability</a:t>
            </a:r>
          </a:p>
          <a:p>
            <a:pPr lvl="1">
              <a:buFontTx/>
              <a:buChar char="•"/>
            </a:pPr>
            <a:r>
              <a:rPr lang="en-US" sz="1800" i="1"/>
              <a:t>Food consumption necessary to achieve body weight</a:t>
            </a:r>
            <a:endParaRPr lang="en-US" sz="1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AutoShape 2"/>
          <p:cNvSpPr>
            <a:spLocks noChangeArrowheads="1"/>
          </p:cNvSpPr>
          <p:nvPr/>
        </p:nvSpPr>
        <p:spPr bwMode="auto">
          <a:xfrm>
            <a:off x="2590800" y="1066800"/>
            <a:ext cx="5943600" cy="3276600"/>
          </a:xfrm>
          <a:prstGeom prst="parallelogram">
            <a:avLst>
              <a:gd name="adj" fmla="val 60994"/>
            </a:avLst>
          </a:prstGeom>
          <a:gradFill rotWithShape="0">
            <a:gsLst>
              <a:gs pos="0">
                <a:schemeClr val="accent1"/>
              </a:gs>
              <a:gs pos="100000">
                <a:srgbClr val="CC66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979" name="AutoShape 3"/>
          <p:cNvSpPr>
            <a:spLocks noChangeArrowheads="1"/>
          </p:cNvSpPr>
          <p:nvPr/>
        </p:nvSpPr>
        <p:spPr bwMode="auto">
          <a:xfrm rot="7296498">
            <a:off x="192881" y="2186782"/>
            <a:ext cx="4725987" cy="8826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B3B900">
                  <a:gamma/>
                  <a:shade val="46275"/>
                  <a:invGamma/>
                </a:srgbClr>
              </a:gs>
              <a:gs pos="100000">
                <a:srgbClr val="B3B900"/>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980" name="AutoShape 4"/>
          <p:cNvSpPr>
            <a:spLocks noChangeArrowheads="1"/>
          </p:cNvSpPr>
          <p:nvPr/>
        </p:nvSpPr>
        <p:spPr bwMode="auto">
          <a:xfrm rot="3523702">
            <a:off x="477838" y="4219575"/>
            <a:ext cx="2546350" cy="1104900"/>
          </a:xfrm>
          <a:custGeom>
            <a:avLst/>
            <a:gdLst>
              <a:gd name="G0" fmla="+- 4395 0 0"/>
              <a:gd name="G1" fmla="+- 21600 0 4395"/>
              <a:gd name="G2" fmla="*/ 4395 1 2"/>
              <a:gd name="G3" fmla="+- 21600 0 G2"/>
              <a:gd name="G4" fmla="+/ 4395 21600 2"/>
              <a:gd name="G5" fmla="+/ G1 0 2"/>
              <a:gd name="G6" fmla="*/ 21600 21600 4395"/>
              <a:gd name="G7" fmla="*/ G6 1 2"/>
              <a:gd name="G8" fmla="+- 21600 0 G7"/>
              <a:gd name="G9" fmla="*/ 21600 1 2"/>
              <a:gd name="G10" fmla="+- 4395 0 G9"/>
              <a:gd name="G11" fmla="?: G10 G8 0"/>
              <a:gd name="G12" fmla="?: G10 G7 21600"/>
              <a:gd name="T0" fmla="*/ 19402 w 21600"/>
              <a:gd name="T1" fmla="*/ 10800 h 21600"/>
              <a:gd name="T2" fmla="*/ 10800 w 21600"/>
              <a:gd name="T3" fmla="*/ 21600 h 21600"/>
              <a:gd name="T4" fmla="*/ 2198 w 21600"/>
              <a:gd name="T5" fmla="*/ 10800 h 21600"/>
              <a:gd name="T6" fmla="*/ 10800 w 21600"/>
              <a:gd name="T7" fmla="*/ 0 h 21600"/>
              <a:gd name="T8" fmla="*/ 3998 w 21600"/>
              <a:gd name="T9" fmla="*/ 3998 h 21600"/>
              <a:gd name="T10" fmla="*/ 17602 w 21600"/>
              <a:gd name="T11" fmla="*/ 17602 h 21600"/>
            </a:gdLst>
            <a:ahLst/>
            <a:cxnLst>
              <a:cxn ang="0">
                <a:pos x="T0" y="T1"/>
              </a:cxn>
              <a:cxn ang="0">
                <a:pos x="T2" y="T3"/>
              </a:cxn>
              <a:cxn ang="0">
                <a:pos x="T4" y="T5"/>
              </a:cxn>
              <a:cxn ang="0">
                <a:pos x="T6" y="T7"/>
              </a:cxn>
            </a:cxnLst>
            <a:rect l="T8" t="T9" r="T10" b="T11"/>
            <a:pathLst>
              <a:path w="21600" h="21600">
                <a:moveTo>
                  <a:pt x="0" y="0"/>
                </a:moveTo>
                <a:lnTo>
                  <a:pt x="4395" y="21600"/>
                </a:lnTo>
                <a:lnTo>
                  <a:pt x="17205" y="21600"/>
                </a:lnTo>
                <a:lnTo>
                  <a:pt x="2160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a:p>
        </p:txBody>
      </p:sp>
      <p:sp>
        <p:nvSpPr>
          <p:cNvPr id="382981" name="AutoShape 5"/>
          <p:cNvSpPr>
            <a:spLocks noChangeArrowheads="1"/>
          </p:cNvSpPr>
          <p:nvPr/>
        </p:nvSpPr>
        <p:spPr bwMode="auto">
          <a:xfrm rot="10800000">
            <a:off x="1668463" y="4745038"/>
            <a:ext cx="4991100" cy="958850"/>
          </a:xfrm>
          <a:prstGeom prst="parallelogram">
            <a:avLst>
              <a:gd name="adj" fmla="val 74489"/>
            </a:avLst>
          </a:prstGeom>
          <a:gradFill rotWithShape="0">
            <a:gsLst>
              <a:gs pos="0">
                <a:srgbClr val="FF9900"/>
              </a:gs>
              <a:gs pos="100000">
                <a:srgbClr val="FF9900">
                  <a:gamma/>
                  <a:shade val="46275"/>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982" name="Line 6"/>
          <p:cNvSpPr>
            <a:spLocks noChangeShapeType="1"/>
          </p:cNvSpPr>
          <p:nvPr/>
        </p:nvSpPr>
        <p:spPr bwMode="auto">
          <a:xfrm>
            <a:off x="1230313" y="3894138"/>
            <a:ext cx="787400" cy="1339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983" name="Line 7"/>
          <p:cNvSpPr>
            <a:spLocks noChangeShapeType="1"/>
          </p:cNvSpPr>
          <p:nvPr/>
        </p:nvSpPr>
        <p:spPr bwMode="auto">
          <a:xfrm>
            <a:off x="2030413" y="5237163"/>
            <a:ext cx="4257675"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984" name="Line 8"/>
          <p:cNvSpPr>
            <a:spLocks noChangeShapeType="1"/>
          </p:cNvSpPr>
          <p:nvPr/>
        </p:nvSpPr>
        <p:spPr bwMode="auto">
          <a:xfrm>
            <a:off x="2201863" y="4999038"/>
            <a:ext cx="42767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985" name="Line 9"/>
          <p:cNvSpPr>
            <a:spLocks noChangeShapeType="1"/>
          </p:cNvSpPr>
          <p:nvPr/>
        </p:nvSpPr>
        <p:spPr bwMode="auto">
          <a:xfrm>
            <a:off x="1858963" y="5465763"/>
            <a:ext cx="42767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986" name="Line 10"/>
          <p:cNvSpPr>
            <a:spLocks noChangeShapeType="1"/>
          </p:cNvSpPr>
          <p:nvPr/>
        </p:nvSpPr>
        <p:spPr bwMode="auto">
          <a:xfrm flipH="1">
            <a:off x="4335463" y="4751388"/>
            <a:ext cx="714375" cy="952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987" name="Line 11"/>
          <p:cNvSpPr>
            <a:spLocks noChangeShapeType="1"/>
          </p:cNvSpPr>
          <p:nvPr/>
        </p:nvSpPr>
        <p:spPr bwMode="auto">
          <a:xfrm flipH="1">
            <a:off x="2954338" y="4760913"/>
            <a:ext cx="714375" cy="952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988" name="Line 12"/>
          <p:cNvSpPr>
            <a:spLocks noChangeShapeType="1"/>
          </p:cNvSpPr>
          <p:nvPr/>
        </p:nvSpPr>
        <p:spPr bwMode="auto">
          <a:xfrm flipV="1">
            <a:off x="1878013" y="2332038"/>
            <a:ext cx="1371600" cy="5524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989" name="Text Box 13"/>
          <p:cNvSpPr txBox="1">
            <a:spLocks noChangeArrowheads="1"/>
          </p:cNvSpPr>
          <p:nvPr/>
        </p:nvSpPr>
        <p:spPr bwMode="auto">
          <a:xfrm>
            <a:off x="1223963" y="4583113"/>
            <a:ext cx="5095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Ba</a:t>
            </a:r>
            <a:r>
              <a:rPr lang="en-US" sz="1600" baseline="-25000"/>
              <a:t>2</a:t>
            </a:r>
            <a:endParaRPr lang="en-US" sz="2400"/>
          </a:p>
        </p:txBody>
      </p:sp>
      <p:sp>
        <p:nvSpPr>
          <p:cNvPr id="382990" name="Text Box 14"/>
          <p:cNvSpPr txBox="1">
            <a:spLocks noChangeArrowheads="1"/>
          </p:cNvSpPr>
          <p:nvPr/>
        </p:nvSpPr>
        <p:spPr bwMode="auto">
          <a:xfrm>
            <a:off x="1590675" y="4164013"/>
            <a:ext cx="4984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Fu</a:t>
            </a:r>
            <a:r>
              <a:rPr lang="en-US" sz="1600" baseline="-25000"/>
              <a:t>2</a:t>
            </a:r>
            <a:endParaRPr lang="en-US" sz="2400"/>
          </a:p>
        </p:txBody>
      </p:sp>
      <p:sp>
        <p:nvSpPr>
          <p:cNvPr id="382991" name="Text Box 15"/>
          <p:cNvSpPr txBox="1">
            <a:spLocks noChangeArrowheads="1"/>
          </p:cNvSpPr>
          <p:nvPr/>
        </p:nvSpPr>
        <p:spPr bwMode="auto">
          <a:xfrm>
            <a:off x="1916113" y="3097213"/>
            <a:ext cx="4984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Fu</a:t>
            </a:r>
            <a:r>
              <a:rPr lang="en-US" sz="1600" baseline="-25000"/>
              <a:t>2</a:t>
            </a:r>
            <a:endParaRPr lang="en-US" sz="2400"/>
          </a:p>
        </p:txBody>
      </p:sp>
      <p:sp>
        <p:nvSpPr>
          <p:cNvPr id="382992" name="Text Box 16"/>
          <p:cNvSpPr txBox="1">
            <a:spLocks noChangeArrowheads="1"/>
          </p:cNvSpPr>
          <p:nvPr/>
        </p:nvSpPr>
        <p:spPr bwMode="auto">
          <a:xfrm>
            <a:off x="2747963" y="1706563"/>
            <a:ext cx="5095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Ba</a:t>
            </a:r>
            <a:r>
              <a:rPr lang="en-US" sz="1600" baseline="-25000"/>
              <a:t>1</a:t>
            </a:r>
            <a:endParaRPr lang="en-US" sz="2400"/>
          </a:p>
        </p:txBody>
      </p:sp>
      <p:sp>
        <p:nvSpPr>
          <p:cNvPr id="382993" name="Text Box 17"/>
          <p:cNvSpPr txBox="1">
            <a:spLocks noChangeArrowheads="1"/>
          </p:cNvSpPr>
          <p:nvPr/>
        </p:nvSpPr>
        <p:spPr bwMode="auto">
          <a:xfrm>
            <a:off x="2157413" y="5402263"/>
            <a:ext cx="5095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Ba</a:t>
            </a:r>
            <a:r>
              <a:rPr lang="en-US" sz="1600" baseline="-25000"/>
              <a:t>3</a:t>
            </a:r>
            <a:endParaRPr lang="en-US" sz="2400"/>
          </a:p>
        </p:txBody>
      </p:sp>
      <p:sp>
        <p:nvSpPr>
          <p:cNvPr id="382994" name="Text Box 18"/>
          <p:cNvSpPr txBox="1">
            <a:spLocks noChangeArrowheads="1"/>
          </p:cNvSpPr>
          <p:nvPr/>
        </p:nvSpPr>
        <p:spPr bwMode="auto">
          <a:xfrm>
            <a:off x="2333625" y="5173663"/>
            <a:ext cx="4984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Fu</a:t>
            </a:r>
            <a:r>
              <a:rPr lang="en-US" sz="1600" baseline="-25000"/>
              <a:t>3</a:t>
            </a:r>
            <a:endParaRPr lang="en-US" sz="2400"/>
          </a:p>
        </p:txBody>
      </p:sp>
      <p:sp>
        <p:nvSpPr>
          <p:cNvPr id="382995" name="Text Box 19"/>
          <p:cNvSpPr txBox="1">
            <a:spLocks noChangeArrowheads="1"/>
          </p:cNvSpPr>
          <p:nvPr/>
        </p:nvSpPr>
        <p:spPr bwMode="auto">
          <a:xfrm>
            <a:off x="2474913" y="4945063"/>
            <a:ext cx="5207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Ca</a:t>
            </a:r>
            <a:r>
              <a:rPr lang="en-US" sz="1600" baseline="-25000"/>
              <a:t>3</a:t>
            </a:r>
            <a:endParaRPr lang="en-US" sz="2400"/>
          </a:p>
        </p:txBody>
      </p:sp>
      <p:sp>
        <p:nvSpPr>
          <p:cNvPr id="382996" name="Text Box 20"/>
          <p:cNvSpPr txBox="1">
            <a:spLocks noChangeArrowheads="1"/>
          </p:cNvSpPr>
          <p:nvPr/>
        </p:nvSpPr>
        <p:spPr bwMode="auto">
          <a:xfrm>
            <a:off x="3471863" y="5402263"/>
            <a:ext cx="5095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Ba</a:t>
            </a:r>
            <a:r>
              <a:rPr lang="en-US" sz="1600" baseline="-25000"/>
              <a:t>4</a:t>
            </a:r>
            <a:endParaRPr lang="en-US" sz="2400"/>
          </a:p>
        </p:txBody>
      </p:sp>
      <p:sp>
        <p:nvSpPr>
          <p:cNvPr id="382997" name="Text Box 21"/>
          <p:cNvSpPr txBox="1">
            <a:spLocks noChangeArrowheads="1"/>
          </p:cNvSpPr>
          <p:nvPr/>
        </p:nvSpPr>
        <p:spPr bwMode="auto">
          <a:xfrm>
            <a:off x="3648075" y="5173663"/>
            <a:ext cx="4984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Fu</a:t>
            </a:r>
            <a:r>
              <a:rPr lang="en-US" sz="1600" baseline="-25000"/>
              <a:t>4</a:t>
            </a:r>
            <a:endParaRPr lang="en-US" sz="2400"/>
          </a:p>
        </p:txBody>
      </p:sp>
      <p:sp>
        <p:nvSpPr>
          <p:cNvPr id="382998" name="Text Box 22"/>
          <p:cNvSpPr txBox="1">
            <a:spLocks noChangeArrowheads="1"/>
          </p:cNvSpPr>
          <p:nvPr/>
        </p:nvSpPr>
        <p:spPr bwMode="auto">
          <a:xfrm>
            <a:off x="3789363" y="4945063"/>
            <a:ext cx="5207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Ca</a:t>
            </a:r>
            <a:r>
              <a:rPr lang="en-US" sz="1600" baseline="-25000"/>
              <a:t>4</a:t>
            </a:r>
            <a:endParaRPr lang="en-US" sz="2400"/>
          </a:p>
        </p:txBody>
      </p:sp>
      <p:sp>
        <p:nvSpPr>
          <p:cNvPr id="382999" name="Text Box 23"/>
          <p:cNvSpPr txBox="1">
            <a:spLocks noChangeArrowheads="1"/>
          </p:cNvSpPr>
          <p:nvPr/>
        </p:nvSpPr>
        <p:spPr bwMode="auto">
          <a:xfrm>
            <a:off x="3944938" y="4716463"/>
            <a:ext cx="5905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Om</a:t>
            </a:r>
            <a:r>
              <a:rPr lang="en-US" sz="1600" baseline="-25000"/>
              <a:t>4</a:t>
            </a:r>
            <a:endParaRPr lang="en-US" sz="2400"/>
          </a:p>
        </p:txBody>
      </p:sp>
      <p:sp>
        <p:nvSpPr>
          <p:cNvPr id="383000" name="Text Box 24"/>
          <p:cNvSpPr txBox="1">
            <a:spLocks noChangeArrowheads="1"/>
          </p:cNvSpPr>
          <p:nvPr/>
        </p:nvSpPr>
        <p:spPr bwMode="auto">
          <a:xfrm>
            <a:off x="4957763" y="5402263"/>
            <a:ext cx="5095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Ba</a:t>
            </a:r>
            <a:r>
              <a:rPr lang="en-US" sz="1600" baseline="-25000"/>
              <a:t>5</a:t>
            </a:r>
            <a:endParaRPr lang="en-US" sz="2400"/>
          </a:p>
        </p:txBody>
      </p:sp>
      <p:sp>
        <p:nvSpPr>
          <p:cNvPr id="383001" name="Text Box 25"/>
          <p:cNvSpPr txBox="1">
            <a:spLocks noChangeArrowheads="1"/>
          </p:cNvSpPr>
          <p:nvPr/>
        </p:nvSpPr>
        <p:spPr bwMode="auto">
          <a:xfrm>
            <a:off x="5133975" y="5173663"/>
            <a:ext cx="4984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Fu</a:t>
            </a:r>
            <a:r>
              <a:rPr lang="en-US" sz="1600" baseline="-25000"/>
              <a:t>5</a:t>
            </a:r>
            <a:endParaRPr lang="en-US" sz="2400"/>
          </a:p>
        </p:txBody>
      </p:sp>
      <p:sp>
        <p:nvSpPr>
          <p:cNvPr id="383002" name="Text Box 26"/>
          <p:cNvSpPr txBox="1">
            <a:spLocks noChangeArrowheads="1"/>
          </p:cNvSpPr>
          <p:nvPr/>
        </p:nvSpPr>
        <p:spPr bwMode="auto">
          <a:xfrm>
            <a:off x="5275263" y="4945063"/>
            <a:ext cx="5207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Ca</a:t>
            </a:r>
            <a:r>
              <a:rPr lang="en-US" sz="1600" baseline="-25000"/>
              <a:t>5</a:t>
            </a:r>
            <a:endParaRPr lang="en-US" sz="2400"/>
          </a:p>
        </p:txBody>
      </p:sp>
      <p:sp>
        <p:nvSpPr>
          <p:cNvPr id="383003" name="Text Box 27"/>
          <p:cNvSpPr txBox="1">
            <a:spLocks noChangeArrowheads="1"/>
          </p:cNvSpPr>
          <p:nvPr/>
        </p:nvSpPr>
        <p:spPr bwMode="auto">
          <a:xfrm>
            <a:off x="5430838" y="4716463"/>
            <a:ext cx="5905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Om</a:t>
            </a:r>
            <a:r>
              <a:rPr lang="en-US" sz="1600" baseline="-25000"/>
              <a:t>5</a:t>
            </a:r>
            <a:endParaRPr lang="en-US" sz="2400"/>
          </a:p>
        </p:txBody>
      </p:sp>
      <p:sp>
        <p:nvSpPr>
          <p:cNvPr id="383004" name="Line 28"/>
          <p:cNvSpPr>
            <a:spLocks noChangeShapeType="1"/>
          </p:cNvSpPr>
          <p:nvPr/>
        </p:nvSpPr>
        <p:spPr bwMode="auto">
          <a:xfrm>
            <a:off x="2487613" y="4551363"/>
            <a:ext cx="3109912" cy="0"/>
          </a:xfrm>
          <a:prstGeom prst="line">
            <a:avLst/>
          </a:prstGeom>
          <a:noFill/>
          <a:ln w="127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005" name="Line 29"/>
          <p:cNvSpPr>
            <a:spLocks noChangeShapeType="1"/>
          </p:cNvSpPr>
          <p:nvPr/>
        </p:nvSpPr>
        <p:spPr bwMode="auto">
          <a:xfrm flipV="1">
            <a:off x="2344738" y="2239963"/>
            <a:ext cx="1292225" cy="2111375"/>
          </a:xfrm>
          <a:prstGeom prst="line">
            <a:avLst/>
          </a:prstGeom>
          <a:noFill/>
          <a:ln w="127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006" name="Text Box 30"/>
          <p:cNvSpPr txBox="1">
            <a:spLocks noChangeArrowheads="1"/>
          </p:cNvSpPr>
          <p:nvPr/>
        </p:nvSpPr>
        <p:spPr bwMode="auto">
          <a:xfrm>
            <a:off x="5715000" y="609600"/>
            <a:ext cx="1098550" cy="379413"/>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Enriched</a:t>
            </a:r>
            <a:endParaRPr lang="en-US" sz="2400"/>
          </a:p>
        </p:txBody>
      </p:sp>
      <p:sp>
        <p:nvSpPr>
          <p:cNvPr id="383007" name="Text Box 31"/>
          <p:cNvSpPr txBox="1">
            <a:spLocks noChangeArrowheads="1"/>
          </p:cNvSpPr>
          <p:nvPr/>
        </p:nvSpPr>
        <p:spPr bwMode="auto">
          <a:xfrm>
            <a:off x="7315200" y="2895600"/>
            <a:ext cx="1250950" cy="379413"/>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Structured</a:t>
            </a:r>
            <a:endParaRPr lang="en-US" sz="2400"/>
          </a:p>
        </p:txBody>
      </p:sp>
      <p:sp>
        <p:nvSpPr>
          <p:cNvPr id="383008" name="Text Box 32"/>
          <p:cNvSpPr txBox="1">
            <a:spLocks noChangeArrowheads="1"/>
          </p:cNvSpPr>
          <p:nvPr/>
        </p:nvSpPr>
        <p:spPr bwMode="auto">
          <a:xfrm>
            <a:off x="2239963" y="4275138"/>
            <a:ext cx="768350" cy="379412"/>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Basal</a:t>
            </a:r>
            <a:endParaRPr lang="en-US" sz="2400"/>
          </a:p>
        </p:txBody>
      </p:sp>
      <p:sp>
        <p:nvSpPr>
          <p:cNvPr id="383009" name="Text Box 33"/>
          <p:cNvSpPr txBox="1">
            <a:spLocks noChangeArrowheads="1"/>
          </p:cNvSpPr>
          <p:nvPr/>
        </p:nvSpPr>
        <p:spPr bwMode="auto">
          <a:xfrm>
            <a:off x="0" y="4781550"/>
            <a:ext cx="132715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a:t>Basal</a:t>
            </a:r>
          </a:p>
          <a:p>
            <a:pPr algn="ctr"/>
            <a:r>
              <a:rPr lang="en-US" sz="2000" b="1"/>
              <a:t>condition</a:t>
            </a:r>
            <a:endParaRPr lang="en-US" sz="2400"/>
          </a:p>
        </p:txBody>
      </p:sp>
      <p:sp>
        <p:nvSpPr>
          <p:cNvPr id="383010" name="Text Box 34"/>
          <p:cNvSpPr txBox="1">
            <a:spLocks noChangeArrowheads="1"/>
          </p:cNvSpPr>
          <p:nvPr/>
        </p:nvSpPr>
        <p:spPr bwMode="auto">
          <a:xfrm>
            <a:off x="1663700" y="5772150"/>
            <a:ext cx="25384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a:t>Structure trajectory</a:t>
            </a:r>
            <a:endParaRPr lang="en-US" sz="2400"/>
          </a:p>
        </p:txBody>
      </p:sp>
      <p:sp>
        <p:nvSpPr>
          <p:cNvPr id="383011" name="Text Box 35"/>
          <p:cNvSpPr txBox="1">
            <a:spLocks noChangeArrowheads="1"/>
          </p:cNvSpPr>
          <p:nvPr/>
        </p:nvSpPr>
        <p:spPr bwMode="auto">
          <a:xfrm rot="-3481245">
            <a:off x="619919" y="2034381"/>
            <a:ext cx="29098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000" b="1"/>
              <a:t>Enrichment trajectory</a:t>
            </a:r>
            <a:endParaRPr lang="en-US" sz="2400"/>
          </a:p>
        </p:txBody>
      </p:sp>
      <p:sp>
        <p:nvSpPr>
          <p:cNvPr id="383012" name="Line 36"/>
          <p:cNvSpPr>
            <a:spLocks noChangeShapeType="1"/>
          </p:cNvSpPr>
          <p:nvPr/>
        </p:nvSpPr>
        <p:spPr bwMode="auto">
          <a:xfrm flipV="1">
            <a:off x="2887663" y="788988"/>
            <a:ext cx="152400" cy="228600"/>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013" name="Line 37"/>
          <p:cNvSpPr>
            <a:spLocks noChangeShapeType="1"/>
          </p:cNvSpPr>
          <p:nvPr/>
        </p:nvSpPr>
        <p:spPr bwMode="auto">
          <a:xfrm>
            <a:off x="4183063" y="6008688"/>
            <a:ext cx="2095500" cy="0"/>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014" name="Line 38"/>
          <p:cNvSpPr>
            <a:spLocks noChangeShapeType="1"/>
          </p:cNvSpPr>
          <p:nvPr/>
        </p:nvSpPr>
        <p:spPr bwMode="auto">
          <a:xfrm flipV="1">
            <a:off x="3749675" y="2286000"/>
            <a:ext cx="3184525" cy="63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015" name="Line 39"/>
          <p:cNvSpPr>
            <a:spLocks noChangeShapeType="1"/>
          </p:cNvSpPr>
          <p:nvPr/>
        </p:nvSpPr>
        <p:spPr bwMode="auto">
          <a:xfrm flipV="1">
            <a:off x="5616575" y="2286000"/>
            <a:ext cx="1317625" cy="21272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016" name="AutoShape 40"/>
          <p:cNvSpPr>
            <a:spLocks noChangeArrowheads="1"/>
          </p:cNvSpPr>
          <p:nvPr/>
        </p:nvSpPr>
        <p:spPr bwMode="auto">
          <a:xfrm>
            <a:off x="6915150" y="2209800"/>
            <a:ext cx="95250" cy="95250"/>
          </a:xfrm>
          <a:prstGeom prst="star16">
            <a:avLst>
              <a:gd name="adj" fmla="val 37500"/>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017" name="Text Box 41"/>
          <p:cNvSpPr txBox="1">
            <a:spLocks noChangeArrowheads="1"/>
          </p:cNvSpPr>
          <p:nvPr/>
        </p:nvSpPr>
        <p:spPr bwMode="auto">
          <a:xfrm>
            <a:off x="6515100" y="4732338"/>
            <a:ext cx="927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400" i="1">
                <a:latin typeface="Times New Roman" pitchFamily="18" charset="0"/>
              </a:rPr>
              <a:t>omnivores</a:t>
            </a:r>
          </a:p>
        </p:txBody>
      </p:sp>
      <p:sp>
        <p:nvSpPr>
          <p:cNvPr id="383018" name="Text Box 42"/>
          <p:cNvSpPr txBox="1">
            <a:spLocks noChangeArrowheads="1"/>
          </p:cNvSpPr>
          <p:nvPr/>
        </p:nvSpPr>
        <p:spPr bwMode="auto">
          <a:xfrm>
            <a:off x="6327775" y="4962525"/>
            <a:ext cx="94773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400" i="1">
                <a:latin typeface="Times New Roman" pitchFamily="18" charset="0"/>
              </a:rPr>
              <a:t>carnivores</a:t>
            </a:r>
          </a:p>
        </p:txBody>
      </p:sp>
      <p:sp>
        <p:nvSpPr>
          <p:cNvPr id="383019" name="Text Box 43"/>
          <p:cNvSpPr txBox="1">
            <a:spLocks noChangeArrowheads="1"/>
          </p:cNvSpPr>
          <p:nvPr/>
        </p:nvSpPr>
        <p:spPr bwMode="auto">
          <a:xfrm>
            <a:off x="6192838" y="5191125"/>
            <a:ext cx="9366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400" i="1">
                <a:latin typeface="Times New Roman" pitchFamily="18" charset="0"/>
              </a:rPr>
              <a:t>fungivores</a:t>
            </a:r>
          </a:p>
        </p:txBody>
      </p:sp>
      <p:sp>
        <p:nvSpPr>
          <p:cNvPr id="383020" name="Text Box 44"/>
          <p:cNvSpPr txBox="1">
            <a:spLocks noChangeArrowheads="1"/>
          </p:cNvSpPr>
          <p:nvPr/>
        </p:nvSpPr>
        <p:spPr bwMode="auto">
          <a:xfrm>
            <a:off x="6022975" y="5419725"/>
            <a:ext cx="10763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400" i="1">
                <a:latin typeface="Times New Roman" pitchFamily="18" charset="0"/>
              </a:rPr>
              <a:t>bacterivores</a:t>
            </a:r>
          </a:p>
        </p:txBody>
      </p:sp>
      <p:sp>
        <p:nvSpPr>
          <p:cNvPr id="383021" name="Text Box 45"/>
          <p:cNvSpPr txBox="1">
            <a:spLocks noChangeArrowheads="1"/>
          </p:cNvSpPr>
          <p:nvPr/>
        </p:nvSpPr>
        <p:spPr bwMode="auto">
          <a:xfrm>
            <a:off x="439738" y="3514725"/>
            <a:ext cx="9366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400" i="1">
                <a:latin typeface="Times New Roman" pitchFamily="18" charset="0"/>
              </a:rPr>
              <a:t>fungivores</a:t>
            </a:r>
          </a:p>
        </p:txBody>
      </p:sp>
      <p:sp>
        <p:nvSpPr>
          <p:cNvPr id="383022" name="Text Box 46"/>
          <p:cNvSpPr txBox="1">
            <a:spLocks noChangeArrowheads="1"/>
          </p:cNvSpPr>
          <p:nvPr/>
        </p:nvSpPr>
        <p:spPr bwMode="auto">
          <a:xfrm>
            <a:off x="3175" y="3997325"/>
            <a:ext cx="10763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400" i="1">
                <a:latin typeface="Times New Roman" pitchFamily="18" charset="0"/>
              </a:rPr>
              <a:t>bacterivores</a:t>
            </a:r>
          </a:p>
        </p:txBody>
      </p:sp>
      <p:sp>
        <p:nvSpPr>
          <p:cNvPr id="383023" name="Text Box 47"/>
          <p:cNvSpPr txBox="1">
            <a:spLocks noChangeArrowheads="1"/>
          </p:cNvSpPr>
          <p:nvPr/>
        </p:nvSpPr>
        <p:spPr bwMode="auto">
          <a:xfrm rot="-3333818">
            <a:off x="2954337" y="623888"/>
            <a:ext cx="9366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400" i="1">
                <a:latin typeface="Times New Roman" pitchFamily="18" charset="0"/>
              </a:rPr>
              <a:t>fungivores</a:t>
            </a:r>
            <a:endParaRPr lang="en-US" sz="1400">
              <a:latin typeface="Times New Roman" pitchFamily="18" charset="0"/>
            </a:endParaRPr>
          </a:p>
        </p:txBody>
      </p:sp>
      <p:sp>
        <p:nvSpPr>
          <p:cNvPr id="383024" name="Text Box 48"/>
          <p:cNvSpPr txBox="1">
            <a:spLocks noChangeArrowheads="1"/>
          </p:cNvSpPr>
          <p:nvPr/>
        </p:nvSpPr>
        <p:spPr bwMode="auto">
          <a:xfrm rot="-3329394">
            <a:off x="3406775" y="385763"/>
            <a:ext cx="10763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400" i="1">
                <a:latin typeface="Times New Roman" pitchFamily="18" charset="0"/>
              </a:rPr>
              <a:t>bacterivores</a:t>
            </a:r>
            <a:endParaRPr lang="en-US" sz="1400">
              <a:latin typeface="Times New Roman" pitchFamily="18" charset="0"/>
            </a:endParaRPr>
          </a:p>
        </p:txBody>
      </p:sp>
      <p:sp>
        <p:nvSpPr>
          <p:cNvPr id="383025" name="Text Box 49"/>
          <p:cNvSpPr txBox="1">
            <a:spLocks noChangeArrowheads="1"/>
          </p:cNvSpPr>
          <p:nvPr/>
        </p:nvSpPr>
        <p:spPr bwMode="auto">
          <a:xfrm>
            <a:off x="0" y="228600"/>
            <a:ext cx="221932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a:t>Nematode</a:t>
            </a:r>
          </a:p>
          <a:p>
            <a:r>
              <a:rPr lang="en-US" sz="2400"/>
              <a:t>Faunal Profiles</a:t>
            </a:r>
          </a:p>
        </p:txBody>
      </p:sp>
      <p:sp>
        <p:nvSpPr>
          <p:cNvPr id="383026" name="Rectangle 50"/>
          <p:cNvSpPr>
            <a:spLocks noChangeArrowheads="1"/>
          </p:cNvSpPr>
          <p:nvPr/>
        </p:nvSpPr>
        <p:spPr bwMode="auto">
          <a:xfrm>
            <a:off x="152400" y="1447800"/>
            <a:ext cx="1778000"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en-US"/>
              <a:t>Enrichment index</a:t>
            </a:r>
          </a:p>
          <a:p>
            <a:pPr>
              <a:spcBef>
                <a:spcPct val="20000"/>
              </a:spcBef>
            </a:pPr>
            <a:r>
              <a:rPr lang="en-US"/>
              <a:t>100 (w1.cp1 + w2.Fu2) </a:t>
            </a:r>
          </a:p>
          <a:p>
            <a:pPr>
              <a:spcBef>
                <a:spcPct val="20000"/>
              </a:spcBef>
            </a:pPr>
            <a:r>
              <a:rPr lang="en-US"/>
              <a:t>/ (w1.cp1 + w2.cp2 )</a:t>
            </a:r>
          </a:p>
        </p:txBody>
      </p:sp>
      <p:sp>
        <p:nvSpPr>
          <p:cNvPr id="383027" name="Rectangle 51"/>
          <p:cNvSpPr>
            <a:spLocks noChangeArrowheads="1"/>
          </p:cNvSpPr>
          <p:nvPr/>
        </p:nvSpPr>
        <p:spPr bwMode="auto">
          <a:xfrm>
            <a:off x="3352800" y="6400800"/>
            <a:ext cx="4117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en-US"/>
              <a:t>Structure Index = 100 wi.cpi / (wi.cpi + w2.cp2 ) for i = 3-5</a:t>
            </a:r>
          </a:p>
        </p:txBody>
      </p:sp>
      <p:sp>
        <p:nvSpPr>
          <p:cNvPr id="383028" name="Text Box 52"/>
          <p:cNvSpPr txBox="1">
            <a:spLocks noChangeArrowheads="1"/>
          </p:cNvSpPr>
          <p:nvPr/>
        </p:nvSpPr>
        <p:spPr bwMode="auto">
          <a:xfrm>
            <a:off x="52388" y="6477000"/>
            <a:ext cx="1776412"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Ferris et al., 2001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801" name="Picture 49" descr="cruznem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1506538" cy="234156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2754" name="AutoShape 2"/>
          <p:cNvSpPr>
            <a:spLocks noChangeArrowheads="1"/>
          </p:cNvSpPr>
          <p:nvPr/>
        </p:nvSpPr>
        <p:spPr bwMode="auto">
          <a:xfrm>
            <a:off x="2590800" y="1066800"/>
            <a:ext cx="5943600" cy="3276600"/>
          </a:xfrm>
          <a:prstGeom prst="parallelogram">
            <a:avLst>
              <a:gd name="adj" fmla="val 60994"/>
            </a:avLst>
          </a:prstGeom>
          <a:gradFill rotWithShape="0">
            <a:gsLst>
              <a:gs pos="0">
                <a:schemeClr val="accent1"/>
              </a:gs>
              <a:gs pos="100000">
                <a:srgbClr val="CC66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55" name="AutoShape 3"/>
          <p:cNvSpPr>
            <a:spLocks noChangeArrowheads="1"/>
          </p:cNvSpPr>
          <p:nvPr/>
        </p:nvSpPr>
        <p:spPr bwMode="auto">
          <a:xfrm rot="7296498">
            <a:off x="192881" y="2186782"/>
            <a:ext cx="4725987" cy="8826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B3B900">
                  <a:gamma/>
                  <a:shade val="46275"/>
                  <a:invGamma/>
                </a:srgbClr>
              </a:gs>
              <a:gs pos="100000">
                <a:srgbClr val="B3B900"/>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56" name="AutoShape 4"/>
          <p:cNvSpPr>
            <a:spLocks noChangeArrowheads="1"/>
          </p:cNvSpPr>
          <p:nvPr/>
        </p:nvSpPr>
        <p:spPr bwMode="auto">
          <a:xfrm rot="3523702">
            <a:off x="477838" y="4219575"/>
            <a:ext cx="2546350" cy="1104900"/>
          </a:xfrm>
          <a:custGeom>
            <a:avLst/>
            <a:gdLst>
              <a:gd name="G0" fmla="+- 4395 0 0"/>
              <a:gd name="G1" fmla="+- 21600 0 4395"/>
              <a:gd name="G2" fmla="*/ 4395 1 2"/>
              <a:gd name="G3" fmla="+- 21600 0 G2"/>
              <a:gd name="G4" fmla="+/ 4395 21600 2"/>
              <a:gd name="G5" fmla="+/ G1 0 2"/>
              <a:gd name="G6" fmla="*/ 21600 21600 4395"/>
              <a:gd name="G7" fmla="*/ G6 1 2"/>
              <a:gd name="G8" fmla="+- 21600 0 G7"/>
              <a:gd name="G9" fmla="*/ 21600 1 2"/>
              <a:gd name="G10" fmla="+- 4395 0 G9"/>
              <a:gd name="G11" fmla="?: G10 G8 0"/>
              <a:gd name="G12" fmla="?: G10 G7 21600"/>
              <a:gd name="T0" fmla="*/ 19402 w 21600"/>
              <a:gd name="T1" fmla="*/ 10800 h 21600"/>
              <a:gd name="T2" fmla="*/ 10800 w 21600"/>
              <a:gd name="T3" fmla="*/ 21600 h 21600"/>
              <a:gd name="T4" fmla="*/ 2198 w 21600"/>
              <a:gd name="T5" fmla="*/ 10800 h 21600"/>
              <a:gd name="T6" fmla="*/ 10800 w 21600"/>
              <a:gd name="T7" fmla="*/ 0 h 21600"/>
              <a:gd name="T8" fmla="*/ 3998 w 21600"/>
              <a:gd name="T9" fmla="*/ 3998 h 21600"/>
              <a:gd name="T10" fmla="*/ 17602 w 21600"/>
              <a:gd name="T11" fmla="*/ 17602 h 21600"/>
            </a:gdLst>
            <a:ahLst/>
            <a:cxnLst>
              <a:cxn ang="0">
                <a:pos x="T0" y="T1"/>
              </a:cxn>
              <a:cxn ang="0">
                <a:pos x="T2" y="T3"/>
              </a:cxn>
              <a:cxn ang="0">
                <a:pos x="T4" y="T5"/>
              </a:cxn>
              <a:cxn ang="0">
                <a:pos x="T6" y="T7"/>
              </a:cxn>
            </a:cxnLst>
            <a:rect l="T8" t="T9" r="T10" b="T11"/>
            <a:pathLst>
              <a:path w="21600" h="21600">
                <a:moveTo>
                  <a:pt x="0" y="0"/>
                </a:moveTo>
                <a:lnTo>
                  <a:pt x="4395" y="21600"/>
                </a:lnTo>
                <a:lnTo>
                  <a:pt x="17205" y="21600"/>
                </a:lnTo>
                <a:lnTo>
                  <a:pt x="21600" y="0"/>
                </a:ln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a:p>
        </p:txBody>
      </p:sp>
      <p:sp>
        <p:nvSpPr>
          <p:cNvPr id="202757" name="AutoShape 5"/>
          <p:cNvSpPr>
            <a:spLocks noChangeArrowheads="1"/>
          </p:cNvSpPr>
          <p:nvPr/>
        </p:nvSpPr>
        <p:spPr bwMode="auto">
          <a:xfrm rot="10800000">
            <a:off x="1668463" y="4745038"/>
            <a:ext cx="4991100" cy="958850"/>
          </a:xfrm>
          <a:prstGeom prst="parallelogram">
            <a:avLst>
              <a:gd name="adj" fmla="val 74489"/>
            </a:avLst>
          </a:prstGeom>
          <a:gradFill rotWithShape="0">
            <a:gsLst>
              <a:gs pos="0">
                <a:srgbClr val="FF9900"/>
              </a:gs>
              <a:gs pos="100000">
                <a:srgbClr val="FF9900">
                  <a:gamma/>
                  <a:shade val="46275"/>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58" name="Line 6"/>
          <p:cNvSpPr>
            <a:spLocks noChangeShapeType="1"/>
          </p:cNvSpPr>
          <p:nvPr/>
        </p:nvSpPr>
        <p:spPr bwMode="auto">
          <a:xfrm>
            <a:off x="1230313" y="3894138"/>
            <a:ext cx="787400" cy="1339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59" name="Line 7"/>
          <p:cNvSpPr>
            <a:spLocks noChangeShapeType="1"/>
          </p:cNvSpPr>
          <p:nvPr/>
        </p:nvSpPr>
        <p:spPr bwMode="auto">
          <a:xfrm>
            <a:off x="2030413" y="5237163"/>
            <a:ext cx="4257675"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60" name="Line 8"/>
          <p:cNvSpPr>
            <a:spLocks noChangeShapeType="1"/>
          </p:cNvSpPr>
          <p:nvPr/>
        </p:nvSpPr>
        <p:spPr bwMode="auto">
          <a:xfrm>
            <a:off x="2201863" y="4999038"/>
            <a:ext cx="42767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61" name="Line 9"/>
          <p:cNvSpPr>
            <a:spLocks noChangeShapeType="1"/>
          </p:cNvSpPr>
          <p:nvPr/>
        </p:nvSpPr>
        <p:spPr bwMode="auto">
          <a:xfrm>
            <a:off x="1858963" y="5465763"/>
            <a:ext cx="42767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62" name="Line 10"/>
          <p:cNvSpPr>
            <a:spLocks noChangeShapeType="1"/>
          </p:cNvSpPr>
          <p:nvPr/>
        </p:nvSpPr>
        <p:spPr bwMode="auto">
          <a:xfrm flipH="1">
            <a:off x="4335463" y="4751388"/>
            <a:ext cx="714375" cy="952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63" name="Line 11"/>
          <p:cNvSpPr>
            <a:spLocks noChangeShapeType="1"/>
          </p:cNvSpPr>
          <p:nvPr/>
        </p:nvSpPr>
        <p:spPr bwMode="auto">
          <a:xfrm flipH="1">
            <a:off x="2954338" y="4760913"/>
            <a:ext cx="714375" cy="952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64" name="Line 12"/>
          <p:cNvSpPr>
            <a:spLocks noChangeShapeType="1"/>
          </p:cNvSpPr>
          <p:nvPr/>
        </p:nvSpPr>
        <p:spPr bwMode="auto">
          <a:xfrm flipV="1">
            <a:off x="1878013" y="2332038"/>
            <a:ext cx="1371600" cy="5524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65" name="Text Box 13"/>
          <p:cNvSpPr txBox="1">
            <a:spLocks noChangeArrowheads="1"/>
          </p:cNvSpPr>
          <p:nvPr/>
        </p:nvSpPr>
        <p:spPr bwMode="auto">
          <a:xfrm>
            <a:off x="1223963" y="4583113"/>
            <a:ext cx="5095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Ba</a:t>
            </a:r>
            <a:r>
              <a:rPr lang="en-US" sz="1600" baseline="-25000"/>
              <a:t>2</a:t>
            </a:r>
            <a:endParaRPr lang="en-US" sz="2400"/>
          </a:p>
        </p:txBody>
      </p:sp>
      <p:sp>
        <p:nvSpPr>
          <p:cNvPr id="202766" name="Text Box 14"/>
          <p:cNvSpPr txBox="1">
            <a:spLocks noChangeArrowheads="1"/>
          </p:cNvSpPr>
          <p:nvPr/>
        </p:nvSpPr>
        <p:spPr bwMode="auto">
          <a:xfrm>
            <a:off x="1590675" y="4164013"/>
            <a:ext cx="4984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Fu</a:t>
            </a:r>
            <a:r>
              <a:rPr lang="en-US" sz="1600" baseline="-25000"/>
              <a:t>2</a:t>
            </a:r>
            <a:endParaRPr lang="en-US" sz="2400"/>
          </a:p>
        </p:txBody>
      </p:sp>
      <p:sp>
        <p:nvSpPr>
          <p:cNvPr id="202767" name="Text Box 15"/>
          <p:cNvSpPr txBox="1">
            <a:spLocks noChangeArrowheads="1"/>
          </p:cNvSpPr>
          <p:nvPr/>
        </p:nvSpPr>
        <p:spPr bwMode="auto">
          <a:xfrm>
            <a:off x="1916113" y="3097213"/>
            <a:ext cx="4984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Fu</a:t>
            </a:r>
            <a:r>
              <a:rPr lang="en-US" sz="1600" baseline="-25000"/>
              <a:t>2</a:t>
            </a:r>
            <a:endParaRPr lang="en-US" sz="2400"/>
          </a:p>
        </p:txBody>
      </p:sp>
      <p:sp>
        <p:nvSpPr>
          <p:cNvPr id="202768" name="Text Box 16"/>
          <p:cNvSpPr txBox="1">
            <a:spLocks noChangeArrowheads="1"/>
          </p:cNvSpPr>
          <p:nvPr/>
        </p:nvSpPr>
        <p:spPr bwMode="auto">
          <a:xfrm>
            <a:off x="2747963" y="1706563"/>
            <a:ext cx="5095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Ba</a:t>
            </a:r>
            <a:r>
              <a:rPr lang="en-US" sz="1600" baseline="-25000"/>
              <a:t>1</a:t>
            </a:r>
            <a:endParaRPr lang="en-US" sz="2400"/>
          </a:p>
        </p:txBody>
      </p:sp>
      <p:sp>
        <p:nvSpPr>
          <p:cNvPr id="202769" name="Text Box 17"/>
          <p:cNvSpPr txBox="1">
            <a:spLocks noChangeArrowheads="1"/>
          </p:cNvSpPr>
          <p:nvPr/>
        </p:nvSpPr>
        <p:spPr bwMode="auto">
          <a:xfrm>
            <a:off x="2157413" y="5402263"/>
            <a:ext cx="5095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Ba</a:t>
            </a:r>
            <a:r>
              <a:rPr lang="en-US" sz="1600" baseline="-25000"/>
              <a:t>3</a:t>
            </a:r>
            <a:endParaRPr lang="en-US" sz="2400"/>
          </a:p>
        </p:txBody>
      </p:sp>
      <p:sp>
        <p:nvSpPr>
          <p:cNvPr id="202770" name="Text Box 18"/>
          <p:cNvSpPr txBox="1">
            <a:spLocks noChangeArrowheads="1"/>
          </p:cNvSpPr>
          <p:nvPr/>
        </p:nvSpPr>
        <p:spPr bwMode="auto">
          <a:xfrm>
            <a:off x="2333625" y="5173663"/>
            <a:ext cx="4984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Fu</a:t>
            </a:r>
            <a:r>
              <a:rPr lang="en-US" sz="1600" baseline="-25000"/>
              <a:t>3</a:t>
            </a:r>
            <a:endParaRPr lang="en-US" sz="2400"/>
          </a:p>
        </p:txBody>
      </p:sp>
      <p:sp>
        <p:nvSpPr>
          <p:cNvPr id="202771" name="Text Box 19"/>
          <p:cNvSpPr txBox="1">
            <a:spLocks noChangeArrowheads="1"/>
          </p:cNvSpPr>
          <p:nvPr/>
        </p:nvSpPr>
        <p:spPr bwMode="auto">
          <a:xfrm>
            <a:off x="2474913" y="4945063"/>
            <a:ext cx="5207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Ca</a:t>
            </a:r>
            <a:r>
              <a:rPr lang="en-US" sz="1600" baseline="-25000"/>
              <a:t>3</a:t>
            </a:r>
            <a:endParaRPr lang="en-US" sz="2400"/>
          </a:p>
        </p:txBody>
      </p:sp>
      <p:sp>
        <p:nvSpPr>
          <p:cNvPr id="202772" name="Text Box 20"/>
          <p:cNvSpPr txBox="1">
            <a:spLocks noChangeArrowheads="1"/>
          </p:cNvSpPr>
          <p:nvPr/>
        </p:nvSpPr>
        <p:spPr bwMode="auto">
          <a:xfrm>
            <a:off x="3471863" y="5402263"/>
            <a:ext cx="5095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Ba</a:t>
            </a:r>
            <a:r>
              <a:rPr lang="en-US" sz="1600" baseline="-25000"/>
              <a:t>4</a:t>
            </a:r>
            <a:endParaRPr lang="en-US" sz="2400"/>
          </a:p>
        </p:txBody>
      </p:sp>
      <p:sp>
        <p:nvSpPr>
          <p:cNvPr id="202773" name="Text Box 21"/>
          <p:cNvSpPr txBox="1">
            <a:spLocks noChangeArrowheads="1"/>
          </p:cNvSpPr>
          <p:nvPr/>
        </p:nvSpPr>
        <p:spPr bwMode="auto">
          <a:xfrm>
            <a:off x="3648075" y="5173663"/>
            <a:ext cx="4984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Fu</a:t>
            </a:r>
            <a:r>
              <a:rPr lang="en-US" sz="1600" baseline="-25000"/>
              <a:t>4</a:t>
            </a:r>
            <a:endParaRPr lang="en-US" sz="2400"/>
          </a:p>
        </p:txBody>
      </p:sp>
      <p:sp>
        <p:nvSpPr>
          <p:cNvPr id="202774" name="Text Box 22"/>
          <p:cNvSpPr txBox="1">
            <a:spLocks noChangeArrowheads="1"/>
          </p:cNvSpPr>
          <p:nvPr/>
        </p:nvSpPr>
        <p:spPr bwMode="auto">
          <a:xfrm>
            <a:off x="3789363" y="4945063"/>
            <a:ext cx="5207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Ca</a:t>
            </a:r>
            <a:r>
              <a:rPr lang="en-US" sz="1600" baseline="-25000"/>
              <a:t>4</a:t>
            </a:r>
            <a:endParaRPr lang="en-US" sz="2400"/>
          </a:p>
        </p:txBody>
      </p:sp>
      <p:sp>
        <p:nvSpPr>
          <p:cNvPr id="202775" name="Text Box 23"/>
          <p:cNvSpPr txBox="1">
            <a:spLocks noChangeArrowheads="1"/>
          </p:cNvSpPr>
          <p:nvPr/>
        </p:nvSpPr>
        <p:spPr bwMode="auto">
          <a:xfrm>
            <a:off x="3944938" y="4716463"/>
            <a:ext cx="5905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Om</a:t>
            </a:r>
            <a:r>
              <a:rPr lang="en-US" sz="1600" baseline="-25000"/>
              <a:t>4</a:t>
            </a:r>
            <a:endParaRPr lang="en-US" sz="2400"/>
          </a:p>
        </p:txBody>
      </p:sp>
      <p:sp>
        <p:nvSpPr>
          <p:cNvPr id="202776" name="Text Box 24"/>
          <p:cNvSpPr txBox="1">
            <a:spLocks noChangeArrowheads="1"/>
          </p:cNvSpPr>
          <p:nvPr/>
        </p:nvSpPr>
        <p:spPr bwMode="auto">
          <a:xfrm>
            <a:off x="4957763" y="5402263"/>
            <a:ext cx="5095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Ba</a:t>
            </a:r>
            <a:r>
              <a:rPr lang="en-US" sz="1600" baseline="-25000"/>
              <a:t>5</a:t>
            </a:r>
            <a:endParaRPr lang="en-US" sz="2400"/>
          </a:p>
        </p:txBody>
      </p:sp>
      <p:sp>
        <p:nvSpPr>
          <p:cNvPr id="202777" name="Text Box 25"/>
          <p:cNvSpPr txBox="1">
            <a:spLocks noChangeArrowheads="1"/>
          </p:cNvSpPr>
          <p:nvPr/>
        </p:nvSpPr>
        <p:spPr bwMode="auto">
          <a:xfrm>
            <a:off x="5133975" y="5173663"/>
            <a:ext cx="4984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Fu</a:t>
            </a:r>
            <a:r>
              <a:rPr lang="en-US" sz="1600" baseline="-25000"/>
              <a:t>5</a:t>
            </a:r>
            <a:endParaRPr lang="en-US" sz="2400"/>
          </a:p>
        </p:txBody>
      </p:sp>
      <p:sp>
        <p:nvSpPr>
          <p:cNvPr id="202778" name="Text Box 26"/>
          <p:cNvSpPr txBox="1">
            <a:spLocks noChangeArrowheads="1"/>
          </p:cNvSpPr>
          <p:nvPr/>
        </p:nvSpPr>
        <p:spPr bwMode="auto">
          <a:xfrm>
            <a:off x="5275263" y="4945063"/>
            <a:ext cx="5207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Ca</a:t>
            </a:r>
            <a:r>
              <a:rPr lang="en-US" sz="1600" baseline="-25000"/>
              <a:t>5</a:t>
            </a:r>
            <a:endParaRPr lang="en-US" sz="2400"/>
          </a:p>
        </p:txBody>
      </p:sp>
      <p:sp>
        <p:nvSpPr>
          <p:cNvPr id="202779" name="Text Box 27"/>
          <p:cNvSpPr txBox="1">
            <a:spLocks noChangeArrowheads="1"/>
          </p:cNvSpPr>
          <p:nvPr/>
        </p:nvSpPr>
        <p:spPr bwMode="auto">
          <a:xfrm>
            <a:off x="5430838" y="4716463"/>
            <a:ext cx="5905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Om</a:t>
            </a:r>
            <a:r>
              <a:rPr lang="en-US" sz="1600" baseline="-25000"/>
              <a:t>5</a:t>
            </a:r>
            <a:endParaRPr lang="en-US" sz="2400"/>
          </a:p>
        </p:txBody>
      </p:sp>
      <p:sp>
        <p:nvSpPr>
          <p:cNvPr id="202780" name="Line 28"/>
          <p:cNvSpPr>
            <a:spLocks noChangeShapeType="1"/>
          </p:cNvSpPr>
          <p:nvPr/>
        </p:nvSpPr>
        <p:spPr bwMode="auto">
          <a:xfrm>
            <a:off x="2487613" y="4551363"/>
            <a:ext cx="3109912" cy="0"/>
          </a:xfrm>
          <a:prstGeom prst="line">
            <a:avLst/>
          </a:prstGeom>
          <a:noFill/>
          <a:ln w="127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81" name="Line 29"/>
          <p:cNvSpPr>
            <a:spLocks noChangeShapeType="1"/>
          </p:cNvSpPr>
          <p:nvPr/>
        </p:nvSpPr>
        <p:spPr bwMode="auto">
          <a:xfrm flipV="1">
            <a:off x="2344738" y="2239963"/>
            <a:ext cx="1292225" cy="2111375"/>
          </a:xfrm>
          <a:prstGeom prst="line">
            <a:avLst/>
          </a:prstGeom>
          <a:noFill/>
          <a:ln w="127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82" name="Text Box 30"/>
          <p:cNvSpPr txBox="1">
            <a:spLocks noChangeArrowheads="1"/>
          </p:cNvSpPr>
          <p:nvPr/>
        </p:nvSpPr>
        <p:spPr bwMode="auto">
          <a:xfrm>
            <a:off x="5715000" y="609600"/>
            <a:ext cx="1098550" cy="379413"/>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Enriched</a:t>
            </a:r>
            <a:endParaRPr lang="en-US" sz="2400"/>
          </a:p>
        </p:txBody>
      </p:sp>
      <p:sp>
        <p:nvSpPr>
          <p:cNvPr id="202783" name="Text Box 31"/>
          <p:cNvSpPr txBox="1">
            <a:spLocks noChangeArrowheads="1"/>
          </p:cNvSpPr>
          <p:nvPr/>
        </p:nvSpPr>
        <p:spPr bwMode="auto">
          <a:xfrm>
            <a:off x="7315200" y="2895600"/>
            <a:ext cx="1250950" cy="379413"/>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Structured</a:t>
            </a:r>
            <a:endParaRPr lang="en-US" sz="2400"/>
          </a:p>
        </p:txBody>
      </p:sp>
      <p:sp>
        <p:nvSpPr>
          <p:cNvPr id="202784" name="Text Box 32"/>
          <p:cNvSpPr txBox="1">
            <a:spLocks noChangeArrowheads="1"/>
          </p:cNvSpPr>
          <p:nvPr/>
        </p:nvSpPr>
        <p:spPr bwMode="auto">
          <a:xfrm>
            <a:off x="2239963" y="4275138"/>
            <a:ext cx="768350" cy="379412"/>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Basal</a:t>
            </a:r>
            <a:endParaRPr lang="en-US" sz="2400"/>
          </a:p>
        </p:txBody>
      </p:sp>
      <p:sp>
        <p:nvSpPr>
          <p:cNvPr id="202785" name="Text Box 33"/>
          <p:cNvSpPr txBox="1">
            <a:spLocks noChangeArrowheads="1"/>
          </p:cNvSpPr>
          <p:nvPr/>
        </p:nvSpPr>
        <p:spPr bwMode="auto">
          <a:xfrm>
            <a:off x="0" y="4781550"/>
            <a:ext cx="132715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a:t>Basal</a:t>
            </a:r>
          </a:p>
          <a:p>
            <a:pPr algn="ctr"/>
            <a:r>
              <a:rPr lang="en-US" sz="2000" b="1"/>
              <a:t>condition</a:t>
            </a:r>
            <a:endParaRPr lang="en-US" sz="2400"/>
          </a:p>
        </p:txBody>
      </p:sp>
      <p:sp>
        <p:nvSpPr>
          <p:cNvPr id="202786" name="Text Box 34"/>
          <p:cNvSpPr txBox="1">
            <a:spLocks noChangeArrowheads="1"/>
          </p:cNvSpPr>
          <p:nvPr/>
        </p:nvSpPr>
        <p:spPr bwMode="auto">
          <a:xfrm>
            <a:off x="1911350" y="5772150"/>
            <a:ext cx="20462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a:t>Structure index</a:t>
            </a:r>
            <a:endParaRPr lang="en-US" sz="2400"/>
          </a:p>
        </p:txBody>
      </p:sp>
      <p:sp>
        <p:nvSpPr>
          <p:cNvPr id="202787" name="Text Box 35"/>
          <p:cNvSpPr txBox="1">
            <a:spLocks noChangeArrowheads="1"/>
          </p:cNvSpPr>
          <p:nvPr/>
        </p:nvSpPr>
        <p:spPr bwMode="auto">
          <a:xfrm rot="-3481245">
            <a:off x="619919" y="2034381"/>
            <a:ext cx="29098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000" b="1"/>
              <a:t>Enrichment index</a:t>
            </a:r>
            <a:endParaRPr lang="en-US" sz="2400"/>
          </a:p>
        </p:txBody>
      </p:sp>
      <p:sp>
        <p:nvSpPr>
          <p:cNvPr id="202788" name="Line 36"/>
          <p:cNvSpPr>
            <a:spLocks noChangeShapeType="1"/>
          </p:cNvSpPr>
          <p:nvPr/>
        </p:nvSpPr>
        <p:spPr bwMode="auto">
          <a:xfrm flipV="1">
            <a:off x="2743200" y="788988"/>
            <a:ext cx="296863" cy="430212"/>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89" name="Line 37"/>
          <p:cNvSpPr>
            <a:spLocks noChangeShapeType="1"/>
          </p:cNvSpPr>
          <p:nvPr/>
        </p:nvSpPr>
        <p:spPr bwMode="auto">
          <a:xfrm>
            <a:off x="4183063" y="6008688"/>
            <a:ext cx="2095500" cy="0"/>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90" name="Line 38"/>
          <p:cNvSpPr>
            <a:spLocks noChangeShapeType="1"/>
          </p:cNvSpPr>
          <p:nvPr/>
        </p:nvSpPr>
        <p:spPr bwMode="auto">
          <a:xfrm flipV="1">
            <a:off x="3749675" y="2286000"/>
            <a:ext cx="3184525" cy="63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91" name="Line 39"/>
          <p:cNvSpPr>
            <a:spLocks noChangeShapeType="1"/>
          </p:cNvSpPr>
          <p:nvPr/>
        </p:nvSpPr>
        <p:spPr bwMode="auto">
          <a:xfrm flipV="1">
            <a:off x="5616575" y="2286000"/>
            <a:ext cx="1317625" cy="21272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92" name="AutoShape 40"/>
          <p:cNvSpPr>
            <a:spLocks noChangeArrowheads="1"/>
          </p:cNvSpPr>
          <p:nvPr/>
        </p:nvSpPr>
        <p:spPr bwMode="auto">
          <a:xfrm>
            <a:off x="6915150" y="2209800"/>
            <a:ext cx="95250" cy="95250"/>
          </a:xfrm>
          <a:prstGeom prst="star16">
            <a:avLst>
              <a:gd name="adj" fmla="val 37500"/>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93" name="Line 41"/>
          <p:cNvSpPr>
            <a:spLocks noChangeShapeType="1"/>
          </p:cNvSpPr>
          <p:nvPr/>
        </p:nvSpPr>
        <p:spPr bwMode="auto">
          <a:xfrm flipH="1">
            <a:off x="4495800" y="1066800"/>
            <a:ext cx="205740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94" name="Line 42"/>
          <p:cNvSpPr>
            <a:spLocks noChangeShapeType="1"/>
          </p:cNvSpPr>
          <p:nvPr/>
        </p:nvSpPr>
        <p:spPr bwMode="auto">
          <a:xfrm>
            <a:off x="3581400" y="2743200"/>
            <a:ext cx="396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95" name="Text Box 43"/>
          <p:cNvSpPr txBox="1">
            <a:spLocks noChangeArrowheads="1"/>
          </p:cNvSpPr>
          <p:nvPr/>
        </p:nvSpPr>
        <p:spPr bwMode="auto">
          <a:xfrm>
            <a:off x="3886200" y="533400"/>
            <a:ext cx="1393825" cy="1477963"/>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FontTx/>
              <a:buChar char="•"/>
            </a:pPr>
            <a:r>
              <a:rPr lang="en-US" sz="1800"/>
              <a:t>Disturbed</a:t>
            </a:r>
          </a:p>
          <a:p>
            <a:pPr>
              <a:buFontTx/>
              <a:buChar char="•"/>
            </a:pPr>
            <a:r>
              <a:rPr lang="en-US" sz="1800"/>
              <a:t>N-enriched</a:t>
            </a:r>
          </a:p>
          <a:p>
            <a:pPr>
              <a:buFontTx/>
              <a:buChar char="•"/>
            </a:pPr>
            <a:r>
              <a:rPr lang="en-US" sz="1800"/>
              <a:t>Low C:N</a:t>
            </a:r>
          </a:p>
          <a:p>
            <a:pPr>
              <a:buFontTx/>
              <a:buChar char="•"/>
            </a:pPr>
            <a:r>
              <a:rPr lang="en-US" sz="1800"/>
              <a:t>Bacterial</a:t>
            </a:r>
          </a:p>
          <a:p>
            <a:pPr>
              <a:buFontTx/>
              <a:buChar char="•"/>
            </a:pPr>
            <a:r>
              <a:rPr lang="en-US" sz="1800"/>
              <a:t>Conducive</a:t>
            </a:r>
            <a:endParaRPr lang="en-US" sz="2400"/>
          </a:p>
        </p:txBody>
      </p:sp>
      <p:sp>
        <p:nvSpPr>
          <p:cNvPr id="202796" name="Text Box 44"/>
          <p:cNvSpPr txBox="1">
            <a:spLocks noChangeArrowheads="1"/>
          </p:cNvSpPr>
          <p:nvPr/>
        </p:nvSpPr>
        <p:spPr bwMode="auto">
          <a:xfrm>
            <a:off x="7391400" y="533400"/>
            <a:ext cx="1393825" cy="1477963"/>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FontTx/>
              <a:buChar char="•"/>
            </a:pPr>
            <a:r>
              <a:rPr lang="en-US" sz="1800"/>
              <a:t>Maturing</a:t>
            </a:r>
          </a:p>
          <a:p>
            <a:pPr>
              <a:buFontTx/>
              <a:buChar char="•"/>
            </a:pPr>
            <a:r>
              <a:rPr lang="en-US" sz="1800"/>
              <a:t>N-enriched</a:t>
            </a:r>
          </a:p>
          <a:p>
            <a:pPr>
              <a:buFontTx/>
              <a:buChar char="•"/>
            </a:pPr>
            <a:r>
              <a:rPr lang="en-US" sz="1800"/>
              <a:t>Low C:N</a:t>
            </a:r>
          </a:p>
          <a:p>
            <a:pPr>
              <a:buFontTx/>
              <a:buChar char="•"/>
            </a:pPr>
            <a:r>
              <a:rPr lang="en-US" sz="1800"/>
              <a:t>Bacterial</a:t>
            </a:r>
          </a:p>
          <a:p>
            <a:pPr>
              <a:buFontTx/>
              <a:buChar char="•"/>
            </a:pPr>
            <a:r>
              <a:rPr lang="en-US" sz="1800"/>
              <a:t>Regulated</a:t>
            </a:r>
            <a:endParaRPr lang="en-US" sz="2400"/>
          </a:p>
        </p:txBody>
      </p:sp>
      <p:sp>
        <p:nvSpPr>
          <p:cNvPr id="202797" name="Text Box 45"/>
          <p:cNvSpPr txBox="1">
            <a:spLocks noChangeArrowheads="1"/>
          </p:cNvSpPr>
          <p:nvPr/>
        </p:nvSpPr>
        <p:spPr bwMode="auto">
          <a:xfrm>
            <a:off x="6248400" y="3390900"/>
            <a:ext cx="1558925" cy="1477963"/>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FontTx/>
              <a:buChar char="•"/>
            </a:pPr>
            <a:r>
              <a:rPr lang="en-US" sz="1800"/>
              <a:t>Matured</a:t>
            </a:r>
          </a:p>
          <a:p>
            <a:pPr>
              <a:buFontTx/>
              <a:buChar char="•"/>
            </a:pPr>
            <a:r>
              <a:rPr lang="en-US" sz="1800"/>
              <a:t>Fertile</a:t>
            </a:r>
          </a:p>
          <a:p>
            <a:pPr>
              <a:buFontTx/>
              <a:buChar char="•"/>
            </a:pPr>
            <a:r>
              <a:rPr lang="en-US" sz="1800"/>
              <a:t>Mod. C:N</a:t>
            </a:r>
          </a:p>
          <a:p>
            <a:pPr>
              <a:buFontTx/>
              <a:buChar char="•"/>
            </a:pPr>
            <a:r>
              <a:rPr lang="en-US" sz="1800"/>
              <a:t>Bact./Fungal</a:t>
            </a:r>
          </a:p>
          <a:p>
            <a:pPr>
              <a:buFontTx/>
              <a:buChar char="•"/>
            </a:pPr>
            <a:r>
              <a:rPr lang="en-US" sz="1800"/>
              <a:t>Suppressive</a:t>
            </a:r>
            <a:endParaRPr lang="en-US" sz="2400"/>
          </a:p>
        </p:txBody>
      </p:sp>
      <p:sp>
        <p:nvSpPr>
          <p:cNvPr id="202798" name="Text Box 46"/>
          <p:cNvSpPr txBox="1">
            <a:spLocks noChangeArrowheads="1"/>
          </p:cNvSpPr>
          <p:nvPr/>
        </p:nvSpPr>
        <p:spPr bwMode="auto">
          <a:xfrm>
            <a:off x="2438400" y="3390900"/>
            <a:ext cx="1355725" cy="1477963"/>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FontTx/>
              <a:buChar char="•"/>
            </a:pPr>
            <a:r>
              <a:rPr lang="en-US" sz="1800"/>
              <a:t>Degraded</a:t>
            </a:r>
          </a:p>
          <a:p>
            <a:pPr>
              <a:buFontTx/>
              <a:buChar char="•"/>
            </a:pPr>
            <a:r>
              <a:rPr lang="en-US" sz="1800"/>
              <a:t>Depleted</a:t>
            </a:r>
          </a:p>
          <a:p>
            <a:pPr>
              <a:buFontTx/>
              <a:buChar char="•"/>
            </a:pPr>
            <a:r>
              <a:rPr lang="en-US" sz="1800"/>
              <a:t>High C:N</a:t>
            </a:r>
          </a:p>
          <a:p>
            <a:pPr>
              <a:buFontTx/>
              <a:buChar char="•"/>
            </a:pPr>
            <a:r>
              <a:rPr lang="en-US" sz="1800"/>
              <a:t>Fungal</a:t>
            </a:r>
          </a:p>
          <a:p>
            <a:pPr>
              <a:buFontTx/>
              <a:buChar char="•"/>
            </a:pPr>
            <a:r>
              <a:rPr lang="en-US" sz="1800"/>
              <a:t>Conducive</a:t>
            </a:r>
          </a:p>
        </p:txBody>
      </p:sp>
      <p:sp>
        <p:nvSpPr>
          <p:cNvPr id="202799" name="Text Box 47"/>
          <p:cNvSpPr txBox="1">
            <a:spLocks noChangeArrowheads="1"/>
          </p:cNvSpPr>
          <p:nvPr/>
        </p:nvSpPr>
        <p:spPr bwMode="auto">
          <a:xfrm>
            <a:off x="0" y="0"/>
            <a:ext cx="80470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a:t>Testable Hypotheses of Food Web Structure and Function</a:t>
            </a:r>
          </a:p>
        </p:txBody>
      </p:sp>
      <p:pic>
        <p:nvPicPr>
          <p:cNvPr id="202800" name="Picture 48"/>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a:stretch>
            <a:fillRect/>
          </a:stretch>
        </p:blipFill>
        <p:spPr bwMode="auto">
          <a:xfrm>
            <a:off x="6480175" y="4897438"/>
            <a:ext cx="2663825" cy="1960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2802" name="Text Box 50"/>
          <p:cNvSpPr txBox="1">
            <a:spLocks noChangeArrowheads="1"/>
          </p:cNvSpPr>
          <p:nvPr/>
        </p:nvSpPr>
        <p:spPr bwMode="auto">
          <a:xfrm>
            <a:off x="96838" y="6451600"/>
            <a:ext cx="2265362" cy="3460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t>Ferris et al., 2001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7282</TotalTime>
  <Words>1708</Words>
  <Application>Microsoft Office PowerPoint</Application>
  <PresentationFormat>On-screen Show (4:3)</PresentationFormat>
  <Paragraphs>552</Paragraphs>
  <Slides>33</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33</vt:i4>
      </vt:variant>
    </vt:vector>
  </HeadingPairs>
  <TitlesOfParts>
    <vt:vector size="44" baseType="lpstr">
      <vt:lpstr>ＭＳ Ｐゴシック</vt:lpstr>
      <vt:lpstr>Arial</vt:lpstr>
      <vt:lpstr>Courier New</vt:lpstr>
      <vt:lpstr>Symbol</vt:lpstr>
      <vt:lpstr>Times New Roman</vt:lpstr>
      <vt:lpstr>Wingdings</vt:lpstr>
      <vt:lpstr>Default Design</vt:lpstr>
      <vt:lpstr>Equation</vt:lpstr>
      <vt:lpstr>Worksheet</vt:lpstr>
      <vt:lpstr>Chart</vt:lpstr>
      <vt:lpstr>Clip</vt:lpstr>
      <vt:lpstr>PowerPoint Presentation</vt:lpstr>
      <vt:lpstr>PowerPoint Presentation</vt:lpstr>
      <vt:lpstr>Colonizer-persister Series</vt:lpstr>
      <vt:lpstr>PowerPoint Presentation</vt:lpstr>
      <vt:lpstr>PowerPoint Presentation</vt:lpstr>
      <vt:lpstr>PowerPoint Presentation</vt:lpstr>
      <vt:lpstr>Enrichment Indicator Weighting</vt:lpstr>
      <vt:lpstr>PowerPoint Presentation</vt:lpstr>
      <vt:lpstr>PowerPoint Presentation</vt:lpstr>
      <vt:lpstr>PowerPoint Presentation</vt:lpstr>
      <vt:lpstr>PowerPoint Presentation</vt:lpstr>
      <vt:lpstr>PowerPoint Presentation</vt:lpstr>
      <vt:lpstr>There are several diversity indices already in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Ecosystem Function - Level of Resolution: Individual Taxa or Functional Guilds?</vt:lpstr>
      <vt:lpstr>PowerPoint Presentation</vt:lpstr>
      <vt:lpstr>Which organisms perform the suppressive service?</vt:lpstr>
      <vt:lpstr>Same role, different actors – successional effects</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Nematodes and Tree Fruits</dc:title>
  <dc:creator>Valued Gateway Customer</dc:creator>
  <cp:lastModifiedBy>Howard Ferris</cp:lastModifiedBy>
  <cp:revision>302</cp:revision>
  <dcterms:created xsi:type="dcterms:W3CDTF">1999-11-01T23:09:56Z</dcterms:created>
  <dcterms:modified xsi:type="dcterms:W3CDTF">2017-11-09T23:33:40Z</dcterms:modified>
</cp:coreProperties>
</file>