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2"/>
  </p:notesMasterIdLst>
  <p:sldIdLst>
    <p:sldId id="501" r:id="rId2"/>
    <p:sldId id="440" r:id="rId3"/>
    <p:sldId id="515" r:id="rId4"/>
    <p:sldId id="516" r:id="rId5"/>
    <p:sldId id="517" r:id="rId6"/>
    <p:sldId id="518" r:id="rId7"/>
    <p:sldId id="519" r:id="rId8"/>
    <p:sldId id="520" r:id="rId9"/>
    <p:sldId id="523" r:id="rId10"/>
    <p:sldId id="524" r:id="rId11"/>
    <p:sldId id="525" r:id="rId12"/>
    <p:sldId id="521" r:id="rId13"/>
    <p:sldId id="526" r:id="rId14"/>
    <p:sldId id="527" r:id="rId15"/>
    <p:sldId id="528" r:id="rId16"/>
    <p:sldId id="503" r:id="rId17"/>
    <p:sldId id="504" r:id="rId18"/>
    <p:sldId id="505" r:id="rId19"/>
    <p:sldId id="506" r:id="rId20"/>
    <p:sldId id="507" r:id="rId21"/>
    <p:sldId id="508" r:id="rId22"/>
    <p:sldId id="509" r:id="rId23"/>
    <p:sldId id="510" r:id="rId24"/>
    <p:sldId id="511" r:id="rId25"/>
    <p:sldId id="512" r:id="rId26"/>
    <p:sldId id="513" r:id="rId27"/>
    <p:sldId id="514" r:id="rId28"/>
    <p:sldId id="474" r:id="rId29"/>
    <p:sldId id="529" r:id="rId30"/>
    <p:sldId id="365"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E7BF"/>
    <a:srgbClr val="FFFF66"/>
    <a:srgbClr val="B2F0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591" autoAdjust="0"/>
    <p:restoredTop sz="94556" autoAdjust="0"/>
  </p:normalViewPr>
  <p:slideViewPr>
    <p:cSldViewPr>
      <p:cViewPr varScale="1">
        <p:scale>
          <a:sx n="113" d="100"/>
          <a:sy n="113" d="100"/>
        </p:scale>
        <p:origin x="-172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5" Type="http://schemas.openxmlformats.org/officeDocument/2006/relationships/image" Target="../media/image23.wmf"/><Relationship Id="rId4"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D11D4A-95C9-40B3-872E-041E0FDB8A9F}" type="datetimeFigureOut">
              <a:rPr lang="en-US" smtClean="0"/>
              <a:pPr/>
              <a:t>12/15/2015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809A67-4457-4C38-9ED5-8FDEC61A230B}" type="slidenum">
              <a:rPr lang="en-US" smtClean="0"/>
              <a:pPr/>
              <a:t>‹#›</a:t>
            </a:fld>
            <a:endParaRPr lang="en-US"/>
          </a:p>
        </p:txBody>
      </p:sp>
    </p:spTree>
    <p:extLst>
      <p:ext uri="{BB962C8B-B14F-4D97-AF65-F5344CB8AC3E}">
        <p14:creationId xmlns:p14="http://schemas.microsoft.com/office/powerpoint/2010/main" val="3385232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plpnemweb.ucdavis.edu/nemaplex/Ecology/foodwebs.htm"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plpnemweb.ucdavis.edu/nemaplex/Mangmnt/Biologic.htm"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file:///E:\DailyWork-BackupFolder\Nemaplex-WE\WEBSHARE\WWWROOT\NEMAPLEX\General\Physiology\Genetransfer.ht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en-US" sz="1100" smtClean="0"/>
              <a:t>30 min talk</a:t>
            </a:r>
          </a:p>
          <a:p>
            <a:pPr>
              <a:lnSpc>
                <a:spcPct val="80000"/>
              </a:lnSpc>
            </a:pPr>
            <a:r>
              <a:rPr lang="en-US" sz="1100" smtClean="0"/>
              <a:t>Interactions:</a:t>
            </a:r>
          </a:p>
          <a:p>
            <a:pPr>
              <a:lnSpc>
                <a:spcPct val="80000"/>
              </a:lnSpc>
            </a:pPr>
            <a:r>
              <a:rPr lang="en-US" sz="1100" smtClean="0"/>
              <a:t>Nematodes affect other organisms, other organisms affect nematodes</a:t>
            </a:r>
          </a:p>
          <a:p>
            <a:pPr>
              <a:lnSpc>
                <a:spcPct val="80000"/>
              </a:lnSpc>
            </a:pPr>
            <a:r>
              <a:rPr lang="en-US" sz="1100" smtClean="0"/>
              <a:t>Nematodes feed on plants – plants provide food for nematodes.</a:t>
            </a:r>
          </a:p>
          <a:p>
            <a:pPr>
              <a:lnSpc>
                <a:spcPct val="80000"/>
              </a:lnSpc>
            </a:pPr>
            <a:r>
              <a:rPr lang="en-US" sz="1100" smtClean="0"/>
              <a:t>Nematodes feed on bacteria, nematodes farm bacteria – in soil, insects, </a:t>
            </a:r>
          </a:p>
          <a:p>
            <a:pPr>
              <a:lnSpc>
                <a:spcPct val="80000"/>
              </a:lnSpc>
            </a:pPr>
            <a:r>
              <a:rPr lang="en-US" sz="1100" smtClean="0"/>
              <a:t>bacteria feed nematodes, bacteria kill nematodes</a:t>
            </a:r>
          </a:p>
          <a:p>
            <a:pPr>
              <a:lnSpc>
                <a:spcPct val="80000"/>
              </a:lnSpc>
            </a:pPr>
            <a:r>
              <a:rPr lang="en-US" sz="1100" smtClean="0"/>
              <a:t>Nematodes feed on fungi and are fed upon by fungi.</a:t>
            </a:r>
          </a:p>
          <a:p>
            <a:pPr>
              <a:lnSpc>
                <a:spcPct val="80000"/>
              </a:lnSpc>
            </a:pPr>
            <a:r>
              <a:rPr lang="en-US" sz="1100" smtClean="0"/>
              <a:t>Nematodes feed on protozoa and microarthropods, tardigrades, mites, </a:t>
            </a:r>
          </a:p>
          <a:p>
            <a:pPr>
              <a:lnSpc>
                <a:spcPct val="80000"/>
              </a:lnSpc>
            </a:pPr>
            <a:r>
              <a:rPr lang="en-US" sz="1100" smtClean="0"/>
              <a:t>collembola and are fed upon</a:t>
            </a:r>
          </a:p>
          <a:p>
            <a:pPr>
              <a:lnSpc>
                <a:spcPct val="80000"/>
              </a:lnSpc>
            </a:pPr>
            <a:endParaRPr lang="en-US" sz="1100" smtClean="0"/>
          </a:p>
          <a:p>
            <a:pPr>
              <a:lnSpc>
                <a:spcPct val="80000"/>
              </a:lnSpc>
            </a:pPr>
            <a:r>
              <a:rPr lang="en-US" sz="1100" smtClean="0"/>
              <a:t>What are the ecosystem effects (effects on functions)?</a:t>
            </a:r>
          </a:p>
          <a:p>
            <a:pPr>
              <a:lnSpc>
                <a:spcPct val="80000"/>
              </a:lnSpc>
            </a:pPr>
            <a:r>
              <a:rPr lang="en-US" sz="1100" smtClean="0"/>
              <a:t>Enrichment</a:t>
            </a:r>
          </a:p>
          <a:p>
            <a:pPr>
              <a:lnSpc>
                <a:spcPct val="80000"/>
              </a:lnSpc>
            </a:pPr>
            <a:r>
              <a:rPr lang="en-US" sz="1100" smtClean="0"/>
              <a:t>Movement of and to resources</a:t>
            </a:r>
          </a:p>
          <a:p>
            <a:pPr>
              <a:lnSpc>
                <a:spcPct val="80000"/>
              </a:lnSpc>
            </a:pPr>
            <a:r>
              <a:rPr lang="en-US" sz="1100" smtClean="0"/>
              <a:t>Nutrient and carbon cycling</a:t>
            </a:r>
          </a:p>
          <a:p>
            <a:pPr>
              <a:lnSpc>
                <a:spcPct val="80000"/>
              </a:lnSpc>
            </a:pPr>
            <a:r>
              <a:rPr lang="en-US" sz="1100" smtClean="0"/>
              <a:t>Nutrient and carbon movement and sequestration</a:t>
            </a:r>
          </a:p>
          <a:p>
            <a:pPr>
              <a:lnSpc>
                <a:spcPct val="80000"/>
              </a:lnSpc>
            </a:pPr>
            <a:endParaRPr lang="en-US" sz="1100" smtClean="0"/>
          </a:p>
          <a:p>
            <a:pPr>
              <a:lnSpc>
                <a:spcPct val="80000"/>
              </a:lnSpc>
            </a:pPr>
            <a:r>
              <a:rPr lang="en-US" sz="1100" smtClean="0"/>
              <a:t>Effects on services?</a:t>
            </a:r>
          </a:p>
          <a:p>
            <a:pPr>
              <a:lnSpc>
                <a:spcPct val="80000"/>
              </a:lnSpc>
            </a:pPr>
            <a:endParaRPr lang="en-US" sz="1100" smtClean="0"/>
          </a:p>
          <a:p>
            <a:pPr>
              <a:lnSpc>
                <a:spcPct val="80000"/>
              </a:lnSpc>
            </a:pPr>
            <a:r>
              <a:rPr lang="en-US" sz="1100" smtClean="0"/>
              <a:t>Antagonists of nematodes occur in many groups of organisms that are components of the </a:t>
            </a:r>
            <a:r>
              <a:rPr lang="en-US" sz="1100" smtClean="0">
                <a:hlinkClick r:id="rId3" action="ppaction://hlinkfile"/>
              </a:rPr>
              <a:t>soil food web</a:t>
            </a:r>
            <a:r>
              <a:rPr lang="en-US" sz="1100" smtClean="0"/>
              <a:t>.  </a:t>
            </a:r>
          </a:p>
          <a:p>
            <a:pPr>
              <a:lnSpc>
                <a:spcPct val="80000"/>
              </a:lnSpc>
            </a:pPr>
            <a:r>
              <a:rPr lang="en-US" sz="1100" smtClean="0"/>
              <a:t>The interactions of many soil organisms results in biological buffering or regulation of the nematode population through the mechanisms of </a:t>
            </a:r>
            <a:r>
              <a:rPr lang="en-US" sz="1100" i="1" smtClean="0">
                <a:hlinkClick r:id="rId4" action="ppaction://hlinkfile"/>
              </a:rPr>
              <a:t>Exploitation</a:t>
            </a:r>
            <a:r>
              <a:rPr lang="en-US" sz="1100" smtClean="0"/>
              <a:t>, </a:t>
            </a:r>
            <a:r>
              <a:rPr lang="en-US" sz="1100" i="1" smtClean="0">
                <a:hlinkClick r:id="rId4" action="ppaction://hlinkfile"/>
              </a:rPr>
              <a:t>Competition</a:t>
            </a:r>
            <a:r>
              <a:rPr lang="en-US" sz="1100" smtClean="0"/>
              <a:t>, and </a:t>
            </a:r>
            <a:r>
              <a:rPr lang="en-US" sz="1100" i="1" smtClean="0">
                <a:hlinkClick r:id="rId4" action="ppaction://hlinkfile"/>
              </a:rPr>
              <a:t>Antibiosis</a:t>
            </a:r>
            <a:endParaRPr lang="en-US" sz="1100" smtClean="0"/>
          </a:p>
          <a:p>
            <a:pPr>
              <a:lnSpc>
                <a:spcPct val="80000"/>
              </a:lnSpc>
            </a:pPr>
            <a:endParaRPr lang="en-US" sz="1100" smtClean="0"/>
          </a:p>
        </p:txBody>
      </p:sp>
      <p:sp>
        <p:nvSpPr>
          <p:cNvPr id="4506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B335B75-5787-4119-985E-1A843CBD11AC}" type="slidenum">
              <a:rPr lang="en-US" sz="1200"/>
              <a:pPr algn="r"/>
              <a:t>1</a:t>
            </a:fld>
            <a:endParaRPr lang="en-US" sz="1200"/>
          </a:p>
        </p:txBody>
      </p:sp>
    </p:spTree>
    <p:extLst>
      <p:ext uri="{BB962C8B-B14F-4D97-AF65-F5344CB8AC3E}">
        <p14:creationId xmlns:p14="http://schemas.microsoft.com/office/powerpoint/2010/main" val="2481038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effectLst/>
                <a:latin typeface="+mn-lt"/>
                <a:ea typeface="+mn-ea"/>
                <a:cs typeface="+mn-cs"/>
              </a:rPr>
              <a:t>Invading bacteria and fungi, and probably nematodes, release effector molecules into plant cells to suppress PTI and render the plant susceptible to infection or invasion.  </a:t>
            </a:r>
            <a:endParaRPr lang="en-US" dirty="0" smtClean="0">
              <a:effectLst/>
            </a:endParaRPr>
          </a:p>
          <a:p>
            <a:r>
              <a:rPr lang="en-US" sz="1200" kern="1200" dirty="0" smtClean="0">
                <a:solidFill>
                  <a:schemeClr val="tx1"/>
                </a:solidFill>
                <a:effectLst/>
                <a:latin typeface="+mn-lt"/>
                <a:ea typeface="+mn-ea"/>
                <a:cs typeface="+mn-cs"/>
              </a:rPr>
              <a:t>PAMP-triggered PTI, the first line of defense, may involve production of salicylic acid (SA) as a signal to invoke defense mechanisms.  In that case, successful nematode infections would involve suppression of SA production, reduction of </a:t>
            </a:r>
            <a:r>
              <a:rPr lang="en-US" sz="1200" kern="1200" dirty="0" err="1" smtClean="0">
                <a:solidFill>
                  <a:schemeClr val="tx1"/>
                </a:solidFill>
                <a:effectLst/>
                <a:latin typeface="+mn-lt"/>
                <a:ea typeface="+mn-ea"/>
                <a:cs typeface="+mn-cs"/>
              </a:rPr>
              <a:t>callose</a:t>
            </a:r>
            <a:r>
              <a:rPr lang="en-US" sz="1200" kern="1200" dirty="0" smtClean="0">
                <a:solidFill>
                  <a:schemeClr val="tx1"/>
                </a:solidFill>
                <a:effectLst/>
                <a:latin typeface="+mn-lt"/>
                <a:ea typeface="+mn-ea"/>
                <a:cs typeface="+mn-cs"/>
              </a:rPr>
              <a:t> thickening of cell walls and suppression of active oxygen defense responses (H</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superoxide) which may initiate localized programmed cell death – hypersensitive response. </a:t>
            </a:r>
            <a:endParaRPr lang="en-US" dirty="0" smtClean="0">
              <a:effectLst/>
            </a:endParaRPr>
          </a:p>
          <a:p>
            <a:r>
              <a:rPr lang="en-US" sz="1200" kern="1200" dirty="0" smtClean="0">
                <a:solidFill>
                  <a:schemeClr val="tx1"/>
                </a:solidFill>
                <a:effectLst/>
                <a:latin typeface="+mn-lt"/>
                <a:ea typeface="+mn-ea"/>
                <a:cs typeface="+mn-cs"/>
              </a:rPr>
              <a:t>SA signaling is possibly disrupted by </a:t>
            </a:r>
            <a:r>
              <a:rPr lang="en-US" sz="1200" kern="1200" dirty="0" err="1" smtClean="0">
                <a:solidFill>
                  <a:schemeClr val="tx1"/>
                </a:solidFill>
                <a:effectLst/>
                <a:latin typeface="+mn-lt"/>
                <a:ea typeface="+mn-ea"/>
                <a:cs typeface="+mn-cs"/>
              </a:rPr>
              <a:t>chorismate</a:t>
            </a:r>
            <a:r>
              <a:rPr lang="en-US" sz="1200" kern="1200" dirty="0" smtClean="0">
                <a:solidFill>
                  <a:schemeClr val="tx1"/>
                </a:solidFill>
                <a:effectLst/>
                <a:latin typeface="+mn-lt"/>
                <a:ea typeface="+mn-ea"/>
                <a:cs typeface="+mn-cs"/>
              </a:rPr>
              <a:t> mutase produced in the esophageal glands.  In the PTI signaling pathway, </a:t>
            </a:r>
            <a:r>
              <a:rPr lang="en-US" sz="1200" kern="1200" dirty="0" err="1" smtClean="0">
                <a:solidFill>
                  <a:schemeClr val="tx1"/>
                </a:solidFill>
                <a:effectLst/>
                <a:latin typeface="+mn-lt"/>
                <a:ea typeface="+mn-ea"/>
                <a:cs typeface="+mn-cs"/>
              </a:rPr>
              <a:t>chorismate</a:t>
            </a:r>
            <a:r>
              <a:rPr lang="en-US" sz="1200" kern="1200" dirty="0" smtClean="0">
                <a:solidFill>
                  <a:schemeClr val="tx1"/>
                </a:solidFill>
                <a:effectLst/>
                <a:latin typeface="+mn-lt"/>
                <a:ea typeface="+mn-ea"/>
                <a:cs typeface="+mn-cs"/>
              </a:rPr>
              <a:t> is converted to salicylic acid.  </a:t>
            </a:r>
            <a:r>
              <a:rPr lang="en-US" sz="1200" kern="1200" dirty="0" err="1" smtClean="0">
                <a:solidFill>
                  <a:schemeClr val="tx1"/>
                </a:solidFill>
                <a:effectLst/>
                <a:latin typeface="+mn-lt"/>
                <a:ea typeface="+mn-ea"/>
                <a:cs typeface="+mn-cs"/>
              </a:rPr>
              <a:t>Chorismate</a:t>
            </a:r>
            <a:r>
              <a:rPr lang="en-US" sz="1200" kern="1200" dirty="0" smtClean="0">
                <a:solidFill>
                  <a:schemeClr val="tx1"/>
                </a:solidFill>
                <a:effectLst/>
                <a:latin typeface="+mn-lt"/>
                <a:ea typeface="+mn-ea"/>
                <a:cs typeface="+mn-cs"/>
              </a:rPr>
              <a:t> mutase from the nematode reduces </a:t>
            </a:r>
            <a:r>
              <a:rPr lang="en-US" sz="1200" kern="1200" dirty="0" err="1" smtClean="0">
                <a:solidFill>
                  <a:schemeClr val="tx1"/>
                </a:solidFill>
                <a:effectLst/>
                <a:latin typeface="+mn-lt"/>
                <a:ea typeface="+mn-ea"/>
                <a:cs typeface="+mn-cs"/>
              </a:rPr>
              <a:t>chorismate</a:t>
            </a:r>
            <a:r>
              <a:rPr lang="en-US" sz="1200" kern="1200" dirty="0" smtClean="0">
                <a:solidFill>
                  <a:schemeClr val="tx1"/>
                </a:solidFill>
                <a:effectLst/>
                <a:latin typeface="+mn-lt"/>
                <a:ea typeface="+mn-ea"/>
                <a:cs typeface="+mn-cs"/>
              </a:rPr>
              <a:t> and thus SA, so defense mechanisms are not triggered.  Incidentally, like </a:t>
            </a:r>
            <a:r>
              <a:rPr lang="en-US" sz="1200" kern="1200" dirty="0" err="1" smtClean="0">
                <a:solidFill>
                  <a:schemeClr val="tx1"/>
                </a:solidFill>
                <a:effectLst/>
                <a:latin typeface="+mn-lt"/>
                <a:ea typeface="+mn-ea"/>
                <a:cs typeface="+mn-cs"/>
              </a:rPr>
              <a:t>cellulases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chorismate</a:t>
            </a:r>
            <a:r>
              <a:rPr lang="en-US" sz="1200" kern="1200" dirty="0" smtClean="0">
                <a:solidFill>
                  <a:schemeClr val="tx1"/>
                </a:solidFill>
                <a:effectLst/>
                <a:latin typeface="+mn-lt"/>
                <a:ea typeface="+mn-ea"/>
                <a:cs typeface="+mn-cs"/>
              </a:rPr>
              <a:t> mutase is an example of </a:t>
            </a:r>
            <a:r>
              <a:rPr lang="en-US" sz="1200" kern="1200" dirty="0" smtClean="0">
                <a:solidFill>
                  <a:schemeClr val="tx1"/>
                </a:solidFill>
                <a:effectLst/>
                <a:latin typeface="+mn-lt"/>
                <a:ea typeface="+mn-ea"/>
                <a:cs typeface="+mn-cs"/>
                <a:hlinkClick r:id="rId3"/>
              </a:rPr>
              <a:t>horizontal gene transfer</a:t>
            </a:r>
            <a:r>
              <a:rPr lang="en-US" sz="1200" kern="1200" dirty="0" smtClean="0">
                <a:solidFill>
                  <a:schemeClr val="tx1"/>
                </a:solidFill>
                <a:effectLst/>
                <a:latin typeface="+mn-lt"/>
                <a:ea typeface="+mn-ea"/>
                <a:cs typeface="+mn-cs"/>
              </a:rPr>
              <a:t> from bacteria. Nematodes are the only metazoan with the enzyme.</a:t>
            </a:r>
            <a:endParaRPr lang="en-US" dirty="0" smtClean="0">
              <a:effectLst/>
            </a:endParaRPr>
          </a:p>
          <a:p>
            <a:r>
              <a:rPr lang="en-US" sz="1200" kern="1200" dirty="0" smtClean="0">
                <a:solidFill>
                  <a:schemeClr val="tx1"/>
                </a:solidFill>
                <a:effectLst/>
                <a:latin typeface="+mn-lt"/>
                <a:ea typeface="+mn-ea"/>
                <a:cs typeface="+mn-cs"/>
              </a:rPr>
              <a:t>An alternative mechanism of PTI suppression by nematodes is the production of effectors which cause ubiquitin to attach to plant signal proteins and thus reduce their levels and effectiveness in triggering PTI responses.</a:t>
            </a:r>
          </a:p>
          <a:p>
            <a:r>
              <a:rPr lang="en-US" sz="1200" kern="1200" dirty="0" smtClean="0">
                <a:solidFill>
                  <a:schemeClr val="tx1"/>
                </a:solidFill>
                <a:effectLst/>
                <a:latin typeface="+mn-lt"/>
                <a:ea typeface="+mn-ea"/>
                <a:cs typeface="+mn-cs"/>
              </a:rPr>
              <a:t>The evolution of effector suppression of PTI has resulted in evolution of immune receptors, with a nucleotide-binding domain and a leucine-rich domain (NB-LRR), in plants that recognize the effector molecules and activate effector-triggered immunity (ETI).  However, successful pathogens have evolved next-generation effectors that suppress ETI.  </a:t>
            </a:r>
            <a:endParaRPr lang="en-US" dirty="0" smtClean="0">
              <a:effectLst/>
            </a:endParaRPr>
          </a:p>
          <a:p>
            <a:r>
              <a:rPr lang="en-US" sz="1200" kern="1200" dirty="0" smtClean="0">
                <a:solidFill>
                  <a:schemeClr val="tx1"/>
                </a:solidFill>
                <a:effectLst/>
                <a:latin typeface="+mn-lt"/>
                <a:ea typeface="+mn-ea"/>
                <a:cs typeface="+mn-cs"/>
              </a:rPr>
              <a:t>One possible candidate is the Hg30C02 effector protein of </a:t>
            </a:r>
            <a:r>
              <a:rPr lang="en-US" sz="1200" i="1" kern="1200" dirty="0" err="1" smtClean="0">
                <a:solidFill>
                  <a:schemeClr val="tx1"/>
                </a:solidFill>
                <a:effectLst/>
                <a:latin typeface="+mn-lt"/>
                <a:ea typeface="+mn-ea"/>
                <a:cs typeface="+mn-cs"/>
              </a:rPr>
              <a:t>Heterodera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glycines</a:t>
            </a:r>
            <a:r>
              <a:rPr lang="en-US" sz="1200" kern="1200" dirty="0" smtClean="0">
                <a:solidFill>
                  <a:schemeClr val="tx1"/>
                </a:solidFill>
                <a:effectLst/>
                <a:latin typeface="+mn-lt"/>
                <a:ea typeface="+mn-ea"/>
                <a:cs typeface="+mn-cs"/>
              </a:rPr>
              <a:t> which may be involved in active suppression of host defenses (</a:t>
            </a:r>
            <a:r>
              <a:rPr lang="en-US" sz="1200" kern="1200" dirty="0" err="1" smtClean="0">
                <a:solidFill>
                  <a:schemeClr val="tx1"/>
                </a:solidFill>
                <a:effectLst/>
                <a:latin typeface="+mn-lt"/>
                <a:ea typeface="+mn-ea"/>
                <a:cs typeface="+mn-cs"/>
              </a:rPr>
              <a:t>Hamamouch</a:t>
            </a:r>
            <a:r>
              <a:rPr lang="en-US" sz="1200" kern="1200" dirty="0" smtClean="0">
                <a:solidFill>
                  <a:schemeClr val="tx1"/>
                </a:solidFill>
                <a:effectLst/>
                <a:latin typeface="+mn-lt"/>
                <a:ea typeface="+mn-ea"/>
                <a:cs typeface="+mn-cs"/>
              </a:rPr>
              <a:t> et al., 2012).  </a:t>
            </a:r>
            <a:endParaRPr lang="en-US" dirty="0" smtClean="0">
              <a:effectLst/>
            </a:endParaRPr>
          </a:p>
          <a:p>
            <a:r>
              <a:rPr lang="en-US" sz="1200" kern="1200" dirty="0" smtClean="0">
                <a:solidFill>
                  <a:schemeClr val="tx1"/>
                </a:solidFill>
                <a:effectLst/>
                <a:latin typeface="+mn-lt"/>
                <a:ea typeface="+mn-ea"/>
                <a:cs typeface="+mn-cs"/>
              </a:rPr>
              <a:t>Another is the </a:t>
            </a:r>
            <a:r>
              <a:rPr lang="en-US" sz="1200" i="1" kern="1200" dirty="0" smtClean="0">
                <a:solidFill>
                  <a:schemeClr val="tx1"/>
                </a:solidFill>
                <a:effectLst/>
                <a:latin typeface="+mn-lt"/>
                <a:ea typeface="+mn-ea"/>
                <a:cs typeface="+mn-cs"/>
              </a:rPr>
              <a:t>8D05</a:t>
            </a:r>
            <a:r>
              <a:rPr lang="en-US" sz="1200" kern="1200" dirty="0" smtClean="0">
                <a:solidFill>
                  <a:schemeClr val="tx1"/>
                </a:solidFill>
                <a:effectLst/>
                <a:latin typeface="+mn-lt"/>
                <a:ea typeface="+mn-ea"/>
                <a:cs typeface="+mn-cs"/>
              </a:rPr>
              <a:t> parasitism gene of </a:t>
            </a:r>
            <a:r>
              <a:rPr lang="en-US" sz="1200" i="1" kern="1200" dirty="0" err="1" smtClean="0">
                <a:solidFill>
                  <a:schemeClr val="tx1"/>
                </a:solidFill>
                <a:effectLst/>
                <a:latin typeface="+mn-lt"/>
                <a:ea typeface="+mn-ea"/>
                <a:cs typeface="+mn-cs"/>
              </a:rPr>
              <a:t>Meloidogyne</a:t>
            </a:r>
            <a:r>
              <a:rPr lang="en-US" sz="1200" i="1" kern="1200" dirty="0" smtClean="0">
                <a:solidFill>
                  <a:schemeClr val="tx1"/>
                </a:solidFill>
                <a:effectLst/>
                <a:latin typeface="+mn-lt"/>
                <a:ea typeface="+mn-ea"/>
                <a:cs typeface="+mn-cs"/>
              </a:rPr>
              <a:t> incognita</a:t>
            </a:r>
            <a:r>
              <a:rPr lang="en-US" sz="1200" kern="1200" dirty="0" smtClean="0">
                <a:solidFill>
                  <a:schemeClr val="tx1"/>
                </a:solidFill>
                <a:effectLst/>
                <a:latin typeface="+mn-lt"/>
                <a:ea typeface="+mn-ea"/>
                <a:cs typeface="+mn-cs"/>
              </a:rPr>
              <a:t> which is required for successful infection of host roots.  The gene codes for a protein that is secreted from the </a:t>
            </a:r>
            <a:r>
              <a:rPr lang="en-US" sz="1200" kern="1200" dirty="0" err="1" smtClean="0">
                <a:solidFill>
                  <a:schemeClr val="tx1"/>
                </a:solidFill>
                <a:effectLst/>
                <a:latin typeface="+mn-lt"/>
                <a:ea typeface="+mn-ea"/>
                <a:cs typeface="+mn-cs"/>
              </a:rPr>
              <a:t>subventral</a:t>
            </a:r>
            <a:r>
              <a:rPr lang="en-US" sz="1200" kern="1200" dirty="0" smtClean="0">
                <a:solidFill>
                  <a:schemeClr val="tx1"/>
                </a:solidFill>
                <a:effectLst/>
                <a:latin typeface="+mn-lt"/>
                <a:ea typeface="+mn-ea"/>
                <a:cs typeface="+mn-cs"/>
              </a:rPr>
              <a:t> glands </a:t>
            </a:r>
            <a:r>
              <a:rPr lang="en-US" sz="1200" kern="1200" dirty="0" err="1" smtClean="0">
                <a:solidFill>
                  <a:schemeClr val="tx1"/>
                </a:solidFill>
                <a:effectLst/>
                <a:latin typeface="+mn-lt"/>
                <a:ea typeface="+mn-ea"/>
                <a:cs typeface="+mn-cs"/>
              </a:rPr>
              <a:t>duriing</a:t>
            </a:r>
            <a:r>
              <a:rPr lang="en-US" sz="1200" kern="1200" dirty="0" smtClean="0">
                <a:solidFill>
                  <a:schemeClr val="tx1"/>
                </a:solidFill>
                <a:effectLst/>
                <a:latin typeface="+mn-lt"/>
                <a:ea typeface="+mn-ea"/>
                <a:cs typeface="+mn-cs"/>
              </a:rPr>
              <a:t> initiation of the feeding site (</a:t>
            </a:r>
            <a:r>
              <a:rPr lang="en-US" sz="1200" kern="1200" dirty="0" err="1" smtClean="0">
                <a:solidFill>
                  <a:schemeClr val="tx1"/>
                </a:solidFill>
                <a:effectLst/>
                <a:latin typeface="+mn-lt"/>
                <a:ea typeface="+mn-ea"/>
                <a:cs typeface="+mn-cs"/>
              </a:rPr>
              <a:t>Xue</a:t>
            </a:r>
            <a:r>
              <a:rPr lang="en-US" sz="1200" kern="1200" dirty="0" smtClean="0">
                <a:solidFill>
                  <a:schemeClr val="tx1"/>
                </a:solidFill>
                <a:effectLst/>
                <a:latin typeface="+mn-lt"/>
                <a:ea typeface="+mn-ea"/>
                <a:cs typeface="+mn-cs"/>
              </a:rPr>
              <a:t> et al., 2013).</a:t>
            </a:r>
            <a:endParaRPr lang="en-US" dirty="0" smtClean="0">
              <a:effectLst/>
            </a:endParaRPr>
          </a:p>
          <a:p>
            <a:r>
              <a:rPr lang="en-US" sz="1200" kern="1200" dirty="0" smtClean="0">
                <a:solidFill>
                  <a:schemeClr val="tx1"/>
                </a:solidFill>
                <a:effectLst/>
                <a:latin typeface="+mn-lt"/>
                <a:ea typeface="+mn-ea"/>
                <a:cs typeface="+mn-cs"/>
              </a:rPr>
              <a:t>Plants have responded with more specific ETIs and the evolutionary treadmill continues.  </a:t>
            </a:r>
            <a:endParaRPr lang="en-US" dirty="0" smtClean="0">
              <a:effectLst/>
            </a:endParaRPr>
          </a:p>
          <a:p>
            <a:r>
              <a:rPr lang="en-US" sz="1200" kern="1200" dirty="0" smtClean="0">
                <a:solidFill>
                  <a:schemeClr val="tx1"/>
                </a:solidFill>
                <a:effectLst/>
                <a:latin typeface="+mn-lt"/>
                <a:ea typeface="+mn-ea"/>
                <a:cs typeface="+mn-cs"/>
              </a:rPr>
              <a:t>PTI responses to PAMPs and DAMPs are relatively general in their effect but higher level ETIs are progressively more specific to individual pathogens.  </a:t>
            </a:r>
            <a:endParaRPr lang="en-US" dirty="0" smtClean="0">
              <a:effectLst/>
            </a:endParaRPr>
          </a:p>
          <a:p>
            <a:r>
              <a:rPr lang="en-US" sz="1200" kern="1200" dirty="0" smtClean="0">
                <a:solidFill>
                  <a:schemeClr val="tx1"/>
                </a:solidFill>
                <a:effectLst/>
                <a:latin typeface="+mn-lt"/>
                <a:ea typeface="+mn-ea"/>
                <a:cs typeface="+mn-cs"/>
              </a:rPr>
              <a:t>The cyclical evolutionary process of plant-nematode interactions with regard to plant immunity and susceptibility is depicted by the zig-zag-zig model (Jones and </a:t>
            </a:r>
            <a:r>
              <a:rPr lang="en-US" sz="1200" kern="1200" dirty="0" err="1" smtClean="0">
                <a:solidFill>
                  <a:schemeClr val="tx1"/>
                </a:solidFill>
                <a:effectLst/>
                <a:latin typeface="+mn-lt"/>
                <a:ea typeface="+mn-ea"/>
                <a:cs typeface="+mn-cs"/>
              </a:rPr>
              <a:t>Dangl</a:t>
            </a:r>
            <a:r>
              <a:rPr lang="en-US" sz="1200" kern="1200" dirty="0" smtClean="0">
                <a:solidFill>
                  <a:schemeClr val="tx1"/>
                </a:solidFill>
                <a:effectLst/>
                <a:latin typeface="+mn-lt"/>
                <a:ea typeface="+mn-ea"/>
                <a:cs typeface="+mn-cs"/>
              </a:rPr>
              <a:t>, 2006).  Initially PAMPs trigger PTI which reduces susceptibility.  Then nematodes develop effectors that suppress PTI and plants evolve immunity responses to the effectors.</a:t>
            </a:r>
            <a:endParaRPr lang="en-US" dirty="0">
              <a:effectLst/>
            </a:endParaRPr>
          </a:p>
        </p:txBody>
      </p:sp>
      <p:sp>
        <p:nvSpPr>
          <p:cNvPr id="4" name="Slide Number Placeholder 3"/>
          <p:cNvSpPr>
            <a:spLocks noGrp="1"/>
          </p:cNvSpPr>
          <p:nvPr>
            <p:ph type="sldNum" sz="quarter" idx="10"/>
          </p:nvPr>
        </p:nvSpPr>
        <p:spPr/>
        <p:txBody>
          <a:bodyPr/>
          <a:lstStyle/>
          <a:p>
            <a:fld id="{B2809A67-4457-4C38-9ED5-8FDEC61A230B}" type="slidenum">
              <a:rPr lang="en-US" smtClean="0"/>
              <a:pPr/>
              <a:t>7</a:t>
            </a:fld>
            <a:endParaRPr lang="en-US"/>
          </a:p>
        </p:txBody>
      </p:sp>
    </p:spTree>
    <p:extLst>
      <p:ext uri="{BB962C8B-B14F-4D97-AF65-F5344CB8AC3E}">
        <p14:creationId xmlns:p14="http://schemas.microsoft.com/office/powerpoint/2010/main" val="3996469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Times New Roman" pitchFamily="18" charset="0"/>
              </a:rPr>
              <a:t>Effector proteins originating from the </a:t>
            </a:r>
            <a:r>
              <a:rPr lang="en-US" sz="1100" dirty="0" err="1">
                <a:latin typeface="Times New Roman" pitchFamily="18" charset="0"/>
              </a:rPr>
              <a:t>subventral</a:t>
            </a:r>
            <a:r>
              <a:rPr lang="en-US" sz="1100" dirty="0">
                <a:latin typeface="Times New Roman" pitchFamily="18" charset="0"/>
              </a:rPr>
              <a:t> and dorsal esophageal gland cells are secreted through the stylet  into plant cells. </a:t>
            </a:r>
          </a:p>
          <a:p>
            <a:r>
              <a:rPr lang="en-US" sz="1100" dirty="0">
                <a:latin typeface="Times New Roman" pitchFamily="18" charset="0"/>
              </a:rPr>
              <a:t>Cell-wall degrading enzymes facilitate nematode migration through root tissues. </a:t>
            </a:r>
          </a:p>
          <a:p>
            <a:r>
              <a:rPr lang="en-US" sz="1100" dirty="0">
                <a:latin typeface="Times New Roman" pitchFamily="18" charset="0"/>
              </a:rPr>
              <a:t>Host proteins are targeted by nematode effectors</a:t>
            </a:r>
          </a:p>
          <a:p>
            <a:endParaRPr lang="en-US" sz="1100" dirty="0">
              <a:latin typeface="Times New Roman" pitchFamily="18" charset="0"/>
            </a:endParaRPr>
          </a:p>
          <a:p>
            <a:r>
              <a:rPr lang="en-US" sz="1100" dirty="0">
                <a:latin typeface="Times New Roman" pitchFamily="18" charset="0"/>
              </a:rPr>
              <a:t>Effector proteins containing a nuclear localization signals move to the plant nucleus</a:t>
            </a:r>
          </a:p>
          <a:p>
            <a:endParaRPr lang="en-US" sz="1100" dirty="0">
              <a:latin typeface="Times New Roman" pitchFamily="18" charset="0"/>
            </a:endParaRPr>
          </a:p>
          <a:p>
            <a:r>
              <a:rPr lang="en-US" sz="1100" dirty="0">
                <a:latin typeface="Times New Roman" pitchFamily="18" charset="0"/>
              </a:rPr>
              <a:t>Nematode secreted ubiquitin extension proteins alter cell protein degradation pathways.</a:t>
            </a:r>
          </a:p>
          <a:p>
            <a:r>
              <a:rPr lang="en-US" sz="1100" dirty="0">
                <a:latin typeface="Times New Roman" pitchFamily="18" charset="0"/>
              </a:rPr>
              <a:t>Chorismate mutase disrupts salicylic acid signaling.</a:t>
            </a:r>
          </a:p>
          <a:p>
            <a:r>
              <a:rPr lang="en-US" sz="1100" dirty="0">
                <a:latin typeface="Times New Roman" pitchFamily="18" charset="0"/>
              </a:rPr>
              <a:t>Upregulation of auxin influx transport proteins and downregulation of PIN1 auxin transporter leads to local accumulation of auxin.</a:t>
            </a:r>
          </a:p>
          <a:p>
            <a:r>
              <a:rPr lang="en-US" sz="1100" dirty="0">
                <a:latin typeface="Times New Roman" pitchFamily="18" charset="0"/>
              </a:rPr>
              <a:t>Shifting of PIN3 auxin efflux carrier to the plasma membranes delivers auxin to adjacent cells.</a:t>
            </a:r>
          </a:p>
          <a:p>
            <a:r>
              <a:rPr lang="en-US" sz="1100" dirty="0">
                <a:latin typeface="Times New Roman" pitchFamily="18" charset="0"/>
              </a:rPr>
              <a:t>Other putative nematode effectors are not pictured, including include proteases, venom-allergen proteins, </a:t>
            </a:r>
            <a:r>
              <a:rPr lang="en-US" sz="1100" dirty="0" err="1">
                <a:latin typeface="Times New Roman" pitchFamily="18" charset="0"/>
              </a:rPr>
              <a:t>calreticulin</a:t>
            </a:r>
            <a:r>
              <a:rPr lang="en-US" sz="1100" dirty="0">
                <a:latin typeface="Times New Roman" pitchFamily="18" charset="0"/>
              </a:rPr>
              <a:t>, MAP-1, RBP-1, and </a:t>
            </a:r>
            <a:r>
              <a:rPr lang="en-US" sz="1100" dirty="0" err="1">
                <a:latin typeface="Times New Roman" pitchFamily="18" charset="0"/>
              </a:rPr>
              <a:t>NodL</a:t>
            </a:r>
            <a:r>
              <a:rPr lang="en-US" sz="1100" dirty="0">
                <a:latin typeface="Times New Roman" pitchFamily="18" charset="0"/>
              </a:rPr>
              <a:t>.</a:t>
            </a:r>
            <a:endParaRPr lang="en-US" dirty="0"/>
          </a:p>
        </p:txBody>
      </p:sp>
      <p:sp>
        <p:nvSpPr>
          <p:cNvPr id="4" name="Slide Number Placeholder 3"/>
          <p:cNvSpPr>
            <a:spLocks noGrp="1"/>
          </p:cNvSpPr>
          <p:nvPr>
            <p:ph type="sldNum" sz="quarter" idx="10"/>
          </p:nvPr>
        </p:nvSpPr>
        <p:spPr/>
        <p:txBody>
          <a:bodyPr/>
          <a:lstStyle/>
          <a:p>
            <a:fld id="{D751FAC3-051C-4B46-9324-2F1213800A5A}" type="slidenum">
              <a:rPr lang="en-US" smtClean="0"/>
              <a:pPr/>
              <a:t>10</a:t>
            </a:fld>
            <a:endParaRPr lang="en-US"/>
          </a:p>
        </p:txBody>
      </p:sp>
    </p:spTree>
    <p:extLst>
      <p:ext uri="{BB962C8B-B14F-4D97-AF65-F5344CB8AC3E}">
        <p14:creationId xmlns:p14="http://schemas.microsoft.com/office/powerpoint/2010/main" val="1566818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809A67-4457-4C38-9ED5-8FDEC61A230B}" type="slidenum">
              <a:rPr lang="en-US" smtClean="0"/>
              <a:pPr/>
              <a:t>12</a:t>
            </a:fld>
            <a:endParaRPr lang="en-US"/>
          </a:p>
        </p:txBody>
      </p:sp>
    </p:spTree>
    <p:extLst>
      <p:ext uri="{BB962C8B-B14F-4D97-AF65-F5344CB8AC3E}">
        <p14:creationId xmlns:p14="http://schemas.microsoft.com/office/powerpoint/2010/main" val="266222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B25DC7-CA3E-469F-A247-519B3E7F4A5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8FBE3D6-8C65-4CA4-A731-48C20C92E92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28D540-3E32-40FA-BE4F-BE167D54EAD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D0E335A-98AF-4BEB-AD5F-867F48B2A69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2089BB7-FD40-4509-A1A8-44D525F199F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7673B5-9637-4E2D-B7D2-CD1131DD911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0336274-6CE9-4F03-AFAC-D30D72BD6E7B}"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F2E1333-E1AC-4146-90B6-128598F36A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2612932-4840-43DE-8FA7-020D734A637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D888ADB-0ED2-4891-89BD-4C3ED19A74E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EBC07B8-B9CA-48C6-99CF-76FC6B82197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544D2FF-93D2-4DE4-81E6-2D8FD929548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5.emf"/><Relationship Id="rId4" Type="http://schemas.openxmlformats.org/officeDocument/2006/relationships/oleObject" Target="../embeddings/Microsoft_Word_97_-_2003_Document1.doc"/></Relationships>
</file>

<file path=ppt/slides/_rels/slide1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0.wmf"/><Relationship Id="rId13" Type="http://schemas.openxmlformats.org/officeDocument/2006/relationships/oleObject" Target="../embeddings/Microsoft_Word_97_-_2003_Document5.doc"/><Relationship Id="rId3" Type="http://schemas.openxmlformats.org/officeDocument/2006/relationships/oleObject" Target="../embeddings/oleObject3.bin"/><Relationship Id="rId7" Type="http://schemas.openxmlformats.org/officeDocument/2006/relationships/oleObject" Target="../embeddings/Microsoft_Word_97_-_2003_Document3.doc"/><Relationship Id="rId12" Type="http://schemas.openxmlformats.org/officeDocument/2006/relationships/oleObject" Target="../embeddings/oleObject6.bin"/><Relationship Id="rId17" Type="http://schemas.openxmlformats.org/officeDocument/2006/relationships/image" Target="../media/image23.wmf"/><Relationship Id="rId2" Type="http://schemas.openxmlformats.org/officeDocument/2006/relationships/slideLayout" Target="../slideLayouts/slideLayout7.xml"/><Relationship Id="rId16" Type="http://schemas.openxmlformats.org/officeDocument/2006/relationships/oleObject" Target="../embeddings/Microsoft_Word_97_-_2003_Document6.doc"/><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21.wmf"/><Relationship Id="rId5" Type="http://schemas.openxmlformats.org/officeDocument/2006/relationships/image" Target="../media/image19.wmf"/><Relationship Id="rId15" Type="http://schemas.openxmlformats.org/officeDocument/2006/relationships/oleObject" Target="../embeddings/oleObject7.bin"/><Relationship Id="rId10" Type="http://schemas.openxmlformats.org/officeDocument/2006/relationships/oleObject" Target="../embeddings/Microsoft_Word_97_-_2003_Document4.doc"/><Relationship Id="rId4" Type="http://schemas.openxmlformats.org/officeDocument/2006/relationships/oleObject" Target="../embeddings/Microsoft_Word_97_-_2003_Document2.doc"/><Relationship Id="rId9" Type="http://schemas.openxmlformats.org/officeDocument/2006/relationships/oleObject" Target="../embeddings/oleObject5.bin"/><Relationship Id="rId14" Type="http://schemas.openxmlformats.org/officeDocument/2006/relationships/image" Target="../media/image22.wmf"/></Relationships>
</file>

<file path=ppt/slides/_rels/slide2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hyperlink" Target="mailto:hferris@ucdavis.edu"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mailto:hferris@ucdavis.edu"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hyperlink" Target="http://apsjournals.apsnet.org/action/doSearch?Contrib=Xue,+B"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apsjournals.apsnet.org/action/doSearch?Contrib=Xue,+B"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Group.jpg"/>
          <p:cNvPicPr>
            <a:picLocks noChangeAspect="1"/>
          </p:cNvPicPr>
          <p:nvPr/>
        </p:nvPicPr>
        <p:blipFill>
          <a:blip r:embed="rId3" cstate="print">
            <a:lum bright="14000"/>
          </a:blip>
          <a:srcRect/>
          <a:stretch>
            <a:fillRect/>
          </a:stretch>
        </p:blipFill>
        <p:spPr bwMode="auto">
          <a:xfrm>
            <a:off x="0" y="0"/>
            <a:ext cx="9144000" cy="6858000"/>
          </a:xfrm>
          <a:prstGeom prst="rect">
            <a:avLst/>
          </a:prstGeom>
          <a:noFill/>
          <a:ln w="9525">
            <a:noFill/>
            <a:miter lim="800000"/>
            <a:headEnd/>
            <a:tailEnd/>
          </a:ln>
        </p:spPr>
      </p:pic>
      <p:sp>
        <p:nvSpPr>
          <p:cNvPr id="7171" name="Title 1"/>
          <p:cNvSpPr txBox="1">
            <a:spLocks/>
          </p:cNvSpPr>
          <p:nvPr/>
        </p:nvSpPr>
        <p:spPr bwMode="auto">
          <a:xfrm>
            <a:off x="0" y="1143000"/>
            <a:ext cx="9144000" cy="1470025"/>
          </a:xfrm>
          <a:prstGeom prst="rect">
            <a:avLst/>
          </a:prstGeom>
          <a:noFill/>
          <a:ln w="9525">
            <a:noFill/>
            <a:miter lim="800000"/>
            <a:headEnd/>
            <a:tailEnd/>
          </a:ln>
        </p:spPr>
        <p:txBody>
          <a:bodyPr/>
          <a:lstStyle/>
          <a:p>
            <a:pPr algn="ctr"/>
            <a:endParaRPr lang="en-US" sz="3600" dirty="0"/>
          </a:p>
        </p:txBody>
      </p:sp>
      <p:sp>
        <p:nvSpPr>
          <p:cNvPr id="6" name="Rectangle 2"/>
          <p:cNvSpPr txBox="1">
            <a:spLocks noChangeArrowheads="1"/>
          </p:cNvSpPr>
          <p:nvPr/>
        </p:nvSpPr>
        <p:spPr>
          <a:xfrm>
            <a:off x="685800" y="2130425"/>
            <a:ext cx="7772400" cy="14700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36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8" name="TextBox 7"/>
          <p:cNvSpPr txBox="1"/>
          <p:nvPr/>
        </p:nvSpPr>
        <p:spPr>
          <a:xfrm>
            <a:off x="2370928" y="3123396"/>
            <a:ext cx="4402167" cy="523220"/>
          </a:xfrm>
          <a:prstGeom prst="rect">
            <a:avLst/>
          </a:prstGeom>
          <a:noFill/>
        </p:spPr>
        <p:txBody>
          <a:bodyPr wrap="none" rtlCol="0">
            <a:spAutoFit/>
          </a:bodyPr>
          <a:lstStyle/>
          <a:p>
            <a:pPr algn="ctr"/>
            <a:r>
              <a:rPr lang="en-US" sz="2800" dirty="0" smtClean="0"/>
              <a:t>Resistencia de las </a:t>
            </a:r>
            <a:r>
              <a:rPr lang="en-US" sz="2800" dirty="0" err="1" smtClean="0"/>
              <a:t>Plantas</a:t>
            </a:r>
            <a:endParaRPr lang="en-US" sz="2800" dirty="0" smtClean="0"/>
          </a:p>
        </p:txBody>
      </p:sp>
      <p:sp>
        <p:nvSpPr>
          <p:cNvPr id="9" name="TextBox 8"/>
          <p:cNvSpPr txBox="1"/>
          <p:nvPr/>
        </p:nvSpPr>
        <p:spPr>
          <a:xfrm>
            <a:off x="699117" y="4800600"/>
            <a:ext cx="4570482" cy="830997"/>
          </a:xfrm>
          <a:prstGeom prst="rect">
            <a:avLst/>
          </a:prstGeom>
          <a:noFill/>
        </p:spPr>
        <p:txBody>
          <a:bodyPr wrap="none" rtlCol="0">
            <a:spAutoFit/>
          </a:bodyPr>
          <a:lstStyle/>
          <a:p>
            <a:r>
              <a:rPr lang="en-US" sz="2400" dirty="0"/>
              <a:t>Howard </a:t>
            </a:r>
            <a:r>
              <a:rPr lang="en-US" sz="2400" dirty="0" smtClean="0"/>
              <a:t>Ferris</a:t>
            </a:r>
          </a:p>
          <a:p>
            <a:r>
              <a:rPr lang="en-US" sz="2400" dirty="0" smtClean="0"/>
              <a:t>Universidad de California</a:t>
            </a:r>
            <a:r>
              <a:rPr lang="en-US" sz="2400" smtClean="0"/>
              <a:t>, Davis</a:t>
            </a:r>
            <a:endParaRPr lang="en-US" sz="2400" dirty="0"/>
          </a:p>
        </p:txBody>
      </p:sp>
      <p:sp>
        <p:nvSpPr>
          <p:cNvPr id="10" name="Title 1"/>
          <p:cNvSpPr txBox="1">
            <a:spLocks/>
          </p:cNvSpPr>
          <p:nvPr/>
        </p:nvSpPr>
        <p:spPr bwMode="auto">
          <a:xfrm>
            <a:off x="152400" y="1295400"/>
            <a:ext cx="9144000" cy="1470025"/>
          </a:xfrm>
          <a:prstGeom prst="rect">
            <a:avLst/>
          </a:prstGeom>
          <a:noFill/>
          <a:ln w="9525">
            <a:noFill/>
            <a:miter lim="800000"/>
            <a:headEnd/>
            <a:tailEnd/>
          </a:ln>
        </p:spPr>
        <p:txBody>
          <a:bodyPr/>
          <a:lstStyle/>
          <a:p>
            <a:pPr algn="ctr"/>
            <a:endParaRPr lang="en-US" sz="3600" dirty="0"/>
          </a:p>
        </p:txBody>
      </p:sp>
      <p:sp>
        <p:nvSpPr>
          <p:cNvPr id="11" name="Rectangle 10"/>
          <p:cNvSpPr/>
          <p:nvPr/>
        </p:nvSpPr>
        <p:spPr>
          <a:xfrm>
            <a:off x="1431755" y="1097340"/>
            <a:ext cx="6019800" cy="1754070"/>
          </a:xfrm>
          <a:prstGeom prst="rect">
            <a:avLst/>
          </a:prstGeom>
        </p:spPr>
        <p:txBody>
          <a:bodyPr wrap="square">
            <a:spAutoFit/>
          </a:bodyPr>
          <a:lstStyle/>
          <a:p>
            <a:pPr marL="0" marR="0" algn="ctr">
              <a:lnSpc>
                <a:spcPct val="115000"/>
              </a:lnSpc>
              <a:spcBef>
                <a:spcPts val="0"/>
              </a:spcBef>
              <a:spcAft>
                <a:spcPts val="0"/>
              </a:spcAft>
            </a:pPr>
            <a:r>
              <a:rPr lang="es-ES" sz="3200" b="1" dirty="0">
                <a:latin typeface="Berlin Sans FB Demi"/>
                <a:ea typeface="Times New Roman"/>
                <a:cs typeface="Times New Roman"/>
              </a:rPr>
              <a:t>Ecología de Nematodos</a:t>
            </a:r>
          </a:p>
          <a:p>
            <a:pPr marL="0" marR="0" algn="ctr">
              <a:lnSpc>
                <a:spcPct val="115000"/>
              </a:lnSpc>
              <a:spcBef>
                <a:spcPts val="0"/>
              </a:spcBef>
              <a:spcAft>
                <a:spcPts val="0"/>
              </a:spcAft>
            </a:pPr>
            <a:r>
              <a:rPr lang="es-ES" sz="3200" b="1" dirty="0">
                <a:latin typeface="Berlin Sans FB Demi"/>
                <a:ea typeface="Times New Roman"/>
                <a:cs typeface="Times New Roman"/>
              </a:rPr>
              <a:t> y </a:t>
            </a:r>
          </a:p>
          <a:p>
            <a:pPr marL="0" marR="0" algn="ctr">
              <a:lnSpc>
                <a:spcPct val="115000"/>
              </a:lnSpc>
              <a:spcBef>
                <a:spcPts val="0"/>
              </a:spcBef>
              <a:spcAft>
                <a:spcPts val="0"/>
              </a:spcAft>
            </a:pPr>
            <a:r>
              <a:rPr lang="es-ES" sz="3200" b="1" dirty="0">
                <a:latin typeface="Berlin Sans FB Demi"/>
                <a:ea typeface="Times New Roman"/>
                <a:cs typeface="Times New Roman"/>
              </a:rPr>
              <a:t>Salud de Suelo</a:t>
            </a:r>
            <a:endParaRPr lang="en-US" sz="1600" dirty="0">
              <a:latin typeface="Calibri"/>
              <a:ea typeface="Times New Roman"/>
              <a:cs typeface="Times New Roman"/>
            </a:endParaRPr>
          </a:p>
        </p:txBody>
      </p:sp>
    </p:spTree>
    <p:extLst>
      <p:ext uri="{BB962C8B-B14F-4D97-AF65-F5344CB8AC3E}">
        <p14:creationId xmlns:p14="http://schemas.microsoft.com/office/powerpoint/2010/main" val="16389715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1745"/>
            <a:ext cx="9144000" cy="6557655"/>
            <a:chOff x="0" y="10"/>
            <a:chExt cx="9144000" cy="6557655"/>
          </a:xfrm>
        </p:grpSpPr>
        <p:pic>
          <p:nvPicPr>
            <p:cNvPr id="196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9144000" cy="6384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 y="6096000"/>
              <a:ext cx="9067800" cy="461665"/>
            </a:xfrm>
            <a:prstGeom prst="rect">
              <a:avLst/>
            </a:prstGeom>
            <a:solidFill>
              <a:schemeClr val="bg1"/>
            </a:solidFill>
          </p:spPr>
          <p:txBody>
            <a:bodyPr wrap="square" rtlCol="0">
              <a:spAutoFit/>
            </a:bodyPr>
            <a:lstStyle/>
            <a:p>
              <a:r>
                <a:rPr lang="en-US" sz="1200" dirty="0" err="1" smtClean="0"/>
                <a:t>Gheysen</a:t>
              </a:r>
              <a:r>
                <a:rPr lang="en-US" sz="1200" dirty="0" smtClean="0"/>
                <a:t>, G. and </a:t>
              </a:r>
              <a:r>
                <a:rPr lang="en-US" sz="1200" dirty="0" err="1" smtClean="0"/>
                <a:t>Mitchum</a:t>
              </a:r>
              <a:r>
                <a:rPr lang="en-US" sz="1200" dirty="0" smtClean="0"/>
                <a:t>, M.G. 2011. How </a:t>
              </a:r>
              <a:r>
                <a:rPr lang="en-US" sz="1200" dirty="0"/>
                <a:t>nematodes manipulate plant development pathways </a:t>
              </a:r>
              <a:r>
                <a:rPr lang="en-US" sz="1200" dirty="0" smtClean="0"/>
                <a:t>for Infection. Current Opinion in Plant Biology 14:415-421.</a:t>
              </a:r>
              <a:endParaRPr lang="en-US" sz="1200" dirty="0"/>
            </a:p>
          </p:txBody>
        </p:sp>
      </p:grpSp>
      <p:sp>
        <p:nvSpPr>
          <p:cNvPr id="5" name="Rectangle 4"/>
          <p:cNvSpPr/>
          <p:nvPr/>
        </p:nvSpPr>
        <p:spPr bwMode="auto">
          <a:xfrm>
            <a:off x="533400" y="762000"/>
            <a:ext cx="7851200" cy="518121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rPr>
              <a:t>Resumen</a:t>
            </a:r>
            <a:r>
              <a:rPr kumimoji="0" lang="en-US" sz="2400" b="0" i="0" u="none" strike="noStrike" cap="none" normalizeH="0" baseline="0" dirty="0" smtClean="0">
                <a:ln>
                  <a:noFill/>
                </a:ln>
                <a:solidFill>
                  <a:schemeClr val="tx1"/>
                </a:solidFill>
                <a:effectLst/>
                <a:latin typeface="Arial" charset="0"/>
              </a:rPr>
              <a:t>:</a:t>
            </a:r>
          </a:p>
        </p:txBody>
      </p:sp>
      <p:sp>
        <p:nvSpPr>
          <p:cNvPr id="6" name="TextBox 5"/>
          <p:cNvSpPr txBox="1"/>
          <p:nvPr/>
        </p:nvSpPr>
        <p:spPr>
          <a:xfrm>
            <a:off x="762000" y="1262743"/>
            <a:ext cx="8045792" cy="646331"/>
          </a:xfrm>
          <a:prstGeom prst="rect">
            <a:avLst/>
          </a:prstGeom>
          <a:noFill/>
        </p:spPr>
        <p:txBody>
          <a:bodyPr wrap="none" rtlCol="0">
            <a:spAutoFit/>
          </a:bodyPr>
          <a:lstStyle/>
          <a:p>
            <a:r>
              <a:rPr lang="es-ES" dirty="0"/>
              <a:t>Proteínas efectoras procedentes de las glándulas esofágicas son secretadas</a:t>
            </a:r>
            <a:br>
              <a:rPr lang="es-ES" dirty="0"/>
            </a:br>
            <a:r>
              <a:rPr lang="es-ES" dirty="0"/>
              <a:t>a través del estilete.</a:t>
            </a:r>
            <a:endParaRPr lang="en-US" sz="1800" dirty="0">
              <a:latin typeface="Arial" panose="020B0604020202020204" pitchFamily="34" charset="0"/>
              <a:cs typeface="Arial" panose="020B0604020202020204" pitchFamily="34" charset="0"/>
            </a:endParaRPr>
          </a:p>
        </p:txBody>
      </p:sp>
      <p:sp>
        <p:nvSpPr>
          <p:cNvPr id="7" name="TextBox 6"/>
          <p:cNvSpPr txBox="1"/>
          <p:nvPr/>
        </p:nvSpPr>
        <p:spPr>
          <a:xfrm>
            <a:off x="762000" y="1813450"/>
            <a:ext cx="7353295" cy="646331"/>
          </a:xfrm>
          <a:prstGeom prst="rect">
            <a:avLst/>
          </a:prstGeom>
          <a:noFill/>
        </p:spPr>
        <p:txBody>
          <a:bodyPr wrap="none" rtlCol="0">
            <a:spAutoFit/>
          </a:bodyPr>
          <a:lstStyle/>
          <a:p>
            <a:r>
              <a:rPr lang="es-ES" dirty="0" smtClean="0"/>
              <a:t>Enzimas </a:t>
            </a:r>
            <a:r>
              <a:rPr lang="es-ES" dirty="0"/>
              <a:t>degradantes </a:t>
            </a:r>
            <a:r>
              <a:rPr lang="es-ES" dirty="0" smtClean="0"/>
              <a:t>la paredes celulares de </a:t>
            </a:r>
            <a:r>
              <a:rPr lang="es-ES" dirty="0"/>
              <a:t>facilitar la migración </a:t>
            </a:r>
            <a:r>
              <a:rPr lang="es-ES" dirty="0" smtClean="0"/>
              <a:t>de </a:t>
            </a:r>
          </a:p>
          <a:p>
            <a:r>
              <a:rPr lang="es-ES" dirty="0" smtClean="0"/>
              <a:t>nematodos</a:t>
            </a:r>
            <a:r>
              <a:rPr lang="es-ES" dirty="0"/>
              <a:t> </a:t>
            </a:r>
            <a:r>
              <a:rPr lang="es-ES" dirty="0" smtClean="0"/>
              <a:t>a </a:t>
            </a:r>
            <a:r>
              <a:rPr lang="es-ES" dirty="0"/>
              <a:t>través de </a:t>
            </a:r>
            <a:r>
              <a:rPr lang="es-ES" dirty="0" smtClean="0"/>
              <a:t>la raíz</a:t>
            </a:r>
            <a:r>
              <a:rPr lang="en-US" sz="1800" dirty="0" smtClean="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p:txBody>
      </p:sp>
      <p:sp>
        <p:nvSpPr>
          <p:cNvPr id="8" name="TextBox 7"/>
          <p:cNvSpPr txBox="1"/>
          <p:nvPr/>
        </p:nvSpPr>
        <p:spPr>
          <a:xfrm>
            <a:off x="762000" y="2401279"/>
            <a:ext cx="7366119" cy="369332"/>
          </a:xfrm>
          <a:prstGeom prst="rect">
            <a:avLst/>
          </a:prstGeom>
          <a:noFill/>
        </p:spPr>
        <p:txBody>
          <a:bodyPr wrap="none" rtlCol="0">
            <a:spAutoFit/>
          </a:bodyPr>
          <a:lstStyle/>
          <a:p>
            <a:r>
              <a:rPr lang="es-ES" dirty="0"/>
              <a:t>Proteínas del huésped son </a:t>
            </a:r>
            <a:r>
              <a:rPr lang="es-ES" dirty="0" smtClean="0"/>
              <a:t>los blancos de </a:t>
            </a:r>
            <a:r>
              <a:rPr lang="es-ES" dirty="0"/>
              <a:t>los efectores de nematodos.</a:t>
            </a:r>
            <a:endParaRPr lang="en-US" sz="1800" dirty="0">
              <a:latin typeface="Arial" panose="020B0604020202020204" pitchFamily="34" charset="0"/>
              <a:cs typeface="Arial" panose="020B0604020202020204" pitchFamily="34" charset="0"/>
            </a:endParaRPr>
          </a:p>
        </p:txBody>
      </p:sp>
      <p:sp>
        <p:nvSpPr>
          <p:cNvPr id="9" name="TextBox 8"/>
          <p:cNvSpPr txBox="1"/>
          <p:nvPr/>
        </p:nvSpPr>
        <p:spPr>
          <a:xfrm>
            <a:off x="762000" y="3021906"/>
            <a:ext cx="7673896" cy="646331"/>
          </a:xfrm>
          <a:prstGeom prst="rect">
            <a:avLst/>
          </a:prstGeom>
          <a:noFill/>
        </p:spPr>
        <p:txBody>
          <a:bodyPr wrap="none" rtlCol="0">
            <a:spAutoFit/>
          </a:bodyPr>
          <a:lstStyle/>
          <a:p>
            <a:r>
              <a:rPr lang="es-ES" dirty="0" smtClean="0"/>
              <a:t>La proteínas </a:t>
            </a:r>
            <a:r>
              <a:rPr lang="es-ES" dirty="0" err="1" smtClean="0"/>
              <a:t>ubiquitina</a:t>
            </a:r>
            <a:r>
              <a:rPr lang="es-ES" dirty="0" smtClean="0"/>
              <a:t> secretada para </a:t>
            </a:r>
            <a:r>
              <a:rPr lang="es-ES" dirty="0"/>
              <a:t>nematodos alteran la </a:t>
            </a:r>
            <a:r>
              <a:rPr lang="es-ES" dirty="0" smtClean="0"/>
              <a:t>degradación</a:t>
            </a:r>
            <a:r>
              <a:rPr lang="es-ES" dirty="0"/>
              <a:t/>
            </a:r>
            <a:br>
              <a:rPr lang="es-ES" dirty="0"/>
            </a:br>
            <a:r>
              <a:rPr lang="es-ES" dirty="0" smtClean="0"/>
              <a:t>vías</a:t>
            </a:r>
            <a:r>
              <a:rPr lang="es-ES" dirty="0"/>
              <a:t> de </a:t>
            </a:r>
            <a:r>
              <a:rPr lang="es-ES" dirty="0" smtClean="0"/>
              <a:t>proteínas plantas.</a:t>
            </a:r>
            <a:endParaRPr lang="en-US" sz="1800" dirty="0">
              <a:latin typeface="Arial" panose="020B0604020202020204" pitchFamily="34" charset="0"/>
              <a:cs typeface="Arial" panose="020B0604020202020204" pitchFamily="34" charset="0"/>
            </a:endParaRPr>
          </a:p>
        </p:txBody>
      </p:sp>
      <p:sp>
        <p:nvSpPr>
          <p:cNvPr id="10" name="TextBox 9"/>
          <p:cNvSpPr txBox="1"/>
          <p:nvPr/>
        </p:nvSpPr>
        <p:spPr>
          <a:xfrm>
            <a:off x="762000" y="3610571"/>
            <a:ext cx="7673896" cy="369332"/>
          </a:xfrm>
          <a:prstGeom prst="rect">
            <a:avLst/>
          </a:prstGeom>
          <a:noFill/>
        </p:spPr>
        <p:txBody>
          <a:bodyPr wrap="none" rtlCol="0">
            <a:spAutoFit/>
          </a:bodyPr>
          <a:lstStyle/>
          <a:p>
            <a:r>
              <a:rPr lang="es-ES" dirty="0" err="1"/>
              <a:t>Mutasa</a:t>
            </a:r>
            <a:r>
              <a:rPr lang="es-ES" dirty="0"/>
              <a:t> </a:t>
            </a:r>
            <a:r>
              <a:rPr lang="es-ES" dirty="0" err="1"/>
              <a:t>corismato</a:t>
            </a:r>
            <a:r>
              <a:rPr lang="es-ES" dirty="0"/>
              <a:t> </a:t>
            </a:r>
            <a:r>
              <a:rPr lang="es-ES" dirty="0" smtClean="0"/>
              <a:t>de nematodos altera </a:t>
            </a:r>
            <a:r>
              <a:rPr lang="es-ES" dirty="0"/>
              <a:t>la señalización del ácido salicílico.</a:t>
            </a:r>
            <a:endParaRPr lang="en-US" sz="1800" dirty="0">
              <a:latin typeface="Arial" panose="020B0604020202020204" pitchFamily="34" charset="0"/>
              <a:cs typeface="Arial" panose="020B0604020202020204" pitchFamily="34" charset="0"/>
            </a:endParaRPr>
          </a:p>
        </p:txBody>
      </p:sp>
      <p:sp>
        <p:nvSpPr>
          <p:cNvPr id="11" name="TextBox 10"/>
          <p:cNvSpPr txBox="1"/>
          <p:nvPr/>
        </p:nvSpPr>
        <p:spPr>
          <a:xfrm>
            <a:off x="762000" y="4210122"/>
            <a:ext cx="7686720" cy="646331"/>
          </a:xfrm>
          <a:prstGeom prst="rect">
            <a:avLst/>
          </a:prstGeom>
          <a:noFill/>
        </p:spPr>
        <p:txBody>
          <a:bodyPr wrap="none" rtlCol="0">
            <a:spAutoFit/>
          </a:bodyPr>
          <a:lstStyle/>
          <a:p>
            <a:r>
              <a:rPr lang="es-ES" dirty="0" err="1"/>
              <a:t>Upregulation</a:t>
            </a:r>
            <a:r>
              <a:rPr lang="es-ES" dirty="0"/>
              <a:t> de proteínas de transporte de afluencia auxina y regulación </a:t>
            </a:r>
            <a:endParaRPr lang="es-ES" dirty="0" smtClean="0"/>
          </a:p>
          <a:p>
            <a:r>
              <a:rPr lang="es-ES" dirty="0" smtClean="0"/>
              <a:t>De PIN1 </a:t>
            </a:r>
            <a:r>
              <a:rPr lang="es-ES" dirty="0"/>
              <a:t>transportador auxina conduce a la acumulación local de auxina.</a:t>
            </a:r>
            <a:endParaRPr lang="en-US" sz="1800" dirty="0">
              <a:latin typeface="Arial" panose="020B0604020202020204" pitchFamily="34" charset="0"/>
              <a:cs typeface="Arial" panose="020B0604020202020204" pitchFamily="34" charset="0"/>
            </a:endParaRPr>
          </a:p>
        </p:txBody>
      </p:sp>
      <p:sp>
        <p:nvSpPr>
          <p:cNvPr id="12" name="TextBox 11"/>
          <p:cNvSpPr txBox="1"/>
          <p:nvPr/>
        </p:nvSpPr>
        <p:spPr>
          <a:xfrm>
            <a:off x="762000" y="4761247"/>
            <a:ext cx="7045518" cy="646331"/>
          </a:xfrm>
          <a:prstGeom prst="rect">
            <a:avLst/>
          </a:prstGeom>
          <a:noFill/>
        </p:spPr>
        <p:txBody>
          <a:bodyPr wrap="none" rtlCol="0">
            <a:spAutoFit/>
          </a:bodyPr>
          <a:lstStyle/>
          <a:p>
            <a:r>
              <a:rPr lang="es-ES" dirty="0"/>
              <a:t>Desplazamiento de portadora eflujo auxina PIN3 a las membranas </a:t>
            </a:r>
            <a:endParaRPr lang="es-ES" dirty="0" smtClean="0"/>
          </a:p>
          <a:p>
            <a:r>
              <a:rPr lang="es-ES" dirty="0" smtClean="0"/>
              <a:t>plasmáticas entrega auxina </a:t>
            </a:r>
            <a:r>
              <a:rPr lang="es-ES" dirty="0"/>
              <a:t>a las células adyacentes.</a:t>
            </a:r>
            <a:endParaRPr lang="en-US" sz="1800" dirty="0">
              <a:latin typeface="Arial" panose="020B0604020202020204" pitchFamily="34" charset="0"/>
              <a:cs typeface="Arial" panose="020B0604020202020204" pitchFamily="34" charset="0"/>
            </a:endParaRPr>
          </a:p>
        </p:txBody>
      </p:sp>
      <p:sp>
        <p:nvSpPr>
          <p:cNvPr id="13" name="TextBox 12"/>
          <p:cNvSpPr txBox="1"/>
          <p:nvPr/>
        </p:nvSpPr>
        <p:spPr>
          <a:xfrm>
            <a:off x="762000" y="5296879"/>
            <a:ext cx="7455887" cy="646331"/>
          </a:xfrm>
          <a:prstGeom prst="rect">
            <a:avLst/>
          </a:prstGeom>
          <a:noFill/>
        </p:spPr>
        <p:txBody>
          <a:bodyPr wrap="none" rtlCol="0">
            <a:spAutoFit/>
          </a:bodyPr>
          <a:lstStyle/>
          <a:p>
            <a:r>
              <a:rPr lang="es-ES" dirty="0"/>
              <a:t>Otros efectores </a:t>
            </a:r>
            <a:r>
              <a:rPr lang="es-ES" dirty="0" smtClean="0"/>
              <a:t>putativos de </a:t>
            </a:r>
            <a:r>
              <a:rPr lang="es-ES" dirty="0"/>
              <a:t>nematodos </a:t>
            </a:r>
            <a:r>
              <a:rPr lang="es-ES" dirty="0" smtClean="0"/>
              <a:t>incluyen </a:t>
            </a:r>
            <a:r>
              <a:rPr lang="es-ES" dirty="0"/>
              <a:t>proteasas,</a:t>
            </a:r>
            <a:br>
              <a:rPr lang="es-ES" dirty="0"/>
            </a:br>
            <a:r>
              <a:rPr lang="es-ES" dirty="0"/>
              <a:t>proteínas del veneno de alérgenos, </a:t>
            </a:r>
            <a:r>
              <a:rPr lang="es-ES" dirty="0" err="1"/>
              <a:t>calreticulin</a:t>
            </a:r>
            <a:r>
              <a:rPr lang="es-ES" dirty="0"/>
              <a:t>, MAP-1, RBP-1 y </a:t>
            </a:r>
            <a:r>
              <a:rPr lang="es-ES" dirty="0" err="1"/>
              <a:t>NodL</a:t>
            </a:r>
            <a:r>
              <a:rPr lang="es-ES" dirty="0"/>
              <a:t>.</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778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DailyWork-BackupFolder\Nemaplex-WE\WEBSHARE\WWWROOT\NEMAPLEX\images\G076.H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744" y="1905000"/>
            <a:ext cx="3333750" cy="2619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42249" y="397651"/>
            <a:ext cx="5257800" cy="5909310"/>
          </a:xfrm>
          <a:prstGeom prst="rect">
            <a:avLst/>
          </a:prstGeom>
          <a:noFill/>
          <a:ln>
            <a:solidFill>
              <a:schemeClr val="tx1"/>
            </a:solidFill>
          </a:ln>
        </p:spPr>
        <p:txBody>
          <a:bodyPr wrap="square" rtlCol="0">
            <a:spAutoFit/>
          </a:bodyPr>
          <a:lstStyle/>
          <a:p>
            <a:r>
              <a:rPr lang="en-US" dirty="0"/>
              <a:t>The eukaryotic cell cycle has four stages.:</a:t>
            </a:r>
            <a:br>
              <a:rPr lang="en-US" dirty="0"/>
            </a:br>
            <a:r>
              <a:rPr lang="en-US" dirty="0"/>
              <a:t>1. Nuclear DNA is replicated during synthesis phase (S-phase).</a:t>
            </a:r>
            <a:br>
              <a:rPr lang="en-US" dirty="0"/>
            </a:br>
            <a:r>
              <a:rPr lang="en-US" dirty="0"/>
              <a:t>2. DNA synthesis is followed by an interval called the G2 phase (G=gap).</a:t>
            </a:r>
            <a:br>
              <a:rPr lang="en-US" dirty="0"/>
            </a:br>
            <a:r>
              <a:rPr lang="en-US" dirty="0"/>
              <a:t>3.  Mitosis occurs, the nucleus divides (M-phase).</a:t>
            </a:r>
            <a:br>
              <a:rPr lang="en-US" dirty="0"/>
            </a:br>
            <a:r>
              <a:rPr lang="en-US" dirty="0"/>
              <a:t>4.  The interval between the completion of mitosis and the beginning of DNA synthesis is the </a:t>
            </a:r>
            <a:r>
              <a:rPr lang="en-US" dirty="0" smtClean="0"/>
              <a:t>G1-phase</a:t>
            </a:r>
            <a:endParaRPr lang="en-US" dirty="0"/>
          </a:p>
          <a:p>
            <a:r>
              <a:rPr lang="en-US" dirty="0" smtClean="0"/>
              <a:t>Cytokinesis occurs after </a:t>
            </a:r>
            <a:r>
              <a:rPr lang="en-US" dirty="0"/>
              <a:t>the mitosis phase</a:t>
            </a:r>
            <a:r>
              <a:rPr lang="en-US" dirty="0" smtClean="0"/>
              <a:t>.</a:t>
            </a:r>
          </a:p>
          <a:p>
            <a:endParaRPr lang="en-US" dirty="0"/>
          </a:p>
          <a:p>
            <a:r>
              <a:rPr lang="en-US" dirty="0" smtClean="0"/>
              <a:t>In the </a:t>
            </a:r>
            <a:r>
              <a:rPr lang="en-US" i="1" dirty="0" err="1" smtClean="0"/>
              <a:t>Meloidogyne</a:t>
            </a:r>
            <a:r>
              <a:rPr lang="en-US" dirty="0" smtClean="0"/>
              <a:t> </a:t>
            </a:r>
            <a:r>
              <a:rPr lang="en-US" dirty="0"/>
              <a:t>feeding site there </a:t>
            </a:r>
            <a:r>
              <a:rPr lang="en-US" dirty="0" smtClean="0"/>
              <a:t>are repetitions of the S </a:t>
            </a:r>
            <a:r>
              <a:rPr lang="en-US" dirty="0"/>
              <a:t>and M phases </a:t>
            </a:r>
            <a:r>
              <a:rPr lang="en-US" dirty="0" smtClean="0"/>
              <a:t>but not cytokinesis. This </a:t>
            </a:r>
            <a:r>
              <a:rPr lang="en-US" dirty="0"/>
              <a:t>is called </a:t>
            </a:r>
            <a:r>
              <a:rPr lang="en-US" dirty="0" err="1"/>
              <a:t>acytokinetic</a:t>
            </a:r>
            <a:r>
              <a:rPr lang="en-US" dirty="0"/>
              <a:t> mitosis or </a:t>
            </a:r>
            <a:r>
              <a:rPr lang="en-US" dirty="0" err="1"/>
              <a:t>karyokinesis</a:t>
            </a:r>
            <a:r>
              <a:rPr lang="en-US" dirty="0"/>
              <a:t> without cytokinesis</a:t>
            </a:r>
            <a:r>
              <a:rPr lang="en-US" dirty="0" smtClean="0"/>
              <a:t>.</a:t>
            </a:r>
          </a:p>
          <a:p>
            <a:endParaRPr lang="en-US" dirty="0"/>
          </a:p>
          <a:p>
            <a:r>
              <a:rPr lang="en-US" dirty="0"/>
              <a:t>In </a:t>
            </a:r>
            <a:r>
              <a:rPr lang="en-US" i="1" dirty="0" err="1" smtClean="0"/>
              <a:t>Heterodera</a:t>
            </a:r>
            <a:r>
              <a:rPr lang="en-US" i="1" dirty="0" smtClean="0"/>
              <a:t> and </a:t>
            </a:r>
            <a:r>
              <a:rPr lang="en-US" i="1" dirty="0" err="1" smtClean="0"/>
              <a:t>Globodera</a:t>
            </a:r>
            <a:r>
              <a:rPr lang="en-US" dirty="0" smtClean="0"/>
              <a:t> </a:t>
            </a:r>
            <a:r>
              <a:rPr lang="en-US" dirty="0"/>
              <a:t>feeding site, the S phase of the cell cycle is activated but not the M phase.   </a:t>
            </a:r>
            <a:r>
              <a:rPr lang="en-US" dirty="0" smtClean="0"/>
              <a:t>The S-phase is repeated many times (</a:t>
            </a:r>
            <a:r>
              <a:rPr lang="en-US" dirty="0" err="1" smtClean="0"/>
              <a:t>endoreduplication</a:t>
            </a:r>
            <a:r>
              <a:rPr lang="en-US" dirty="0" smtClean="0"/>
              <a:t>) but there is no mitosis (</a:t>
            </a:r>
            <a:r>
              <a:rPr lang="en-US" dirty="0" err="1" smtClean="0"/>
              <a:t>karyokinesis</a:t>
            </a:r>
            <a:r>
              <a:rPr lang="en-US" dirty="0" smtClean="0"/>
              <a:t>). </a:t>
            </a:r>
            <a:endParaRPr lang="en-US" dirty="0"/>
          </a:p>
        </p:txBody>
      </p:sp>
      <p:sp>
        <p:nvSpPr>
          <p:cNvPr id="3" name="TextBox 2"/>
          <p:cNvSpPr txBox="1"/>
          <p:nvPr/>
        </p:nvSpPr>
        <p:spPr>
          <a:xfrm>
            <a:off x="228600" y="397651"/>
            <a:ext cx="2582758" cy="369332"/>
          </a:xfrm>
          <a:prstGeom prst="rect">
            <a:avLst/>
          </a:prstGeom>
          <a:noFill/>
          <a:ln>
            <a:solidFill>
              <a:schemeClr val="tx1"/>
            </a:solidFill>
          </a:ln>
        </p:spPr>
        <p:txBody>
          <a:bodyPr wrap="none" rtlCol="0">
            <a:spAutoFit/>
          </a:bodyPr>
          <a:lstStyle/>
          <a:p>
            <a:r>
              <a:rPr lang="es-ES" dirty="0"/>
              <a:t>subvertir el ciclo celular</a:t>
            </a:r>
            <a:endParaRPr lang="en-US" dirty="0"/>
          </a:p>
        </p:txBody>
      </p:sp>
    </p:spTree>
    <p:extLst>
      <p:ext uri="{BB962C8B-B14F-4D97-AF65-F5344CB8AC3E}">
        <p14:creationId xmlns:p14="http://schemas.microsoft.com/office/powerpoint/2010/main" val="10252083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152400" y="381000"/>
            <a:ext cx="8839200" cy="5632311"/>
          </a:xfrm>
          <a:prstGeom prst="rect">
            <a:avLst/>
          </a:prstGeom>
          <a:noFill/>
          <a:ln w="9525">
            <a:noFill/>
            <a:miter lim="800000"/>
            <a:headEnd/>
            <a:tailEnd/>
          </a:ln>
        </p:spPr>
        <p:txBody>
          <a:bodyPr>
            <a:spAutoFit/>
          </a:bodyPr>
          <a:lstStyle/>
          <a:p>
            <a:r>
              <a:rPr lang="es-ES" sz="2000" dirty="0"/>
              <a:t>Ácido salicílico</a:t>
            </a:r>
            <a:r>
              <a:rPr lang="es-ES" sz="2000" dirty="0">
                <a:latin typeface="Arial" pitchFamily="34" charset="0"/>
                <a:cs typeface="Arial" pitchFamily="34" charset="0"/>
              </a:rPr>
              <a:t> señalización es </a:t>
            </a:r>
            <a:r>
              <a:rPr lang="es-ES" sz="2000" dirty="0" smtClean="0">
                <a:latin typeface="Arial" pitchFamily="34" charset="0"/>
                <a:cs typeface="Arial" pitchFamily="34" charset="0"/>
              </a:rPr>
              <a:t>interrumpida </a:t>
            </a:r>
            <a:r>
              <a:rPr lang="es-ES" sz="2000" dirty="0">
                <a:latin typeface="Arial" pitchFamily="34" charset="0"/>
                <a:cs typeface="Arial" pitchFamily="34" charset="0"/>
              </a:rPr>
              <a:t>por </a:t>
            </a:r>
            <a:r>
              <a:rPr lang="es-ES" sz="2000" dirty="0" err="1">
                <a:latin typeface="Arial" pitchFamily="34" charset="0"/>
                <a:cs typeface="Arial" pitchFamily="34" charset="0"/>
              </a:rPr>
              <a:t>corismato</a:t>
            </a:r>
            <a:r>
              <a:rPr lang="es-ES" sz="2000" dirty="0">
                <a:latin typeface="Arial" pitchFamily="34" charset="0"/>
                <a:cs typeface="Arial" pitchFamily="34" charset="0"/>
              </a:rPr>
              <a:t> </a:t>
            </a:r>
            <a:r>
              <a:rPr lang="es-ES" sz="2000" dirty="0" err="1">
                <a:latin typeface="Arial" pitchFamily="34" charset="0"/>
                <a:cs typeface="Arial" pitchFamily="34" charset="0"/>
              </a:rPr>
              <a:t>mutasa</a:t>
            </a:r>
            <a:r>
              <a:rPr lang="es-ES" sz="2000" dirty="0">
                <a:latin typeface="Arial" pitchFamily="34" charset="0"/>
                <a:cs typeface="Arial" pitchFamily="34" charset="0"/>
              </a:rPr>
              <a:t>, producida en las glándulas esofágicas. </a:t>
            </a:r>
          </a:p>
          <a:p>
            <a:endParaRPr lang="es-ES" sz="2000" dirty="0">
              <a:latin typeface="Arial" pitchFamily="34" charset="0"/>
              <a:cs typeface="Arial" pitchFamily="34" charset="0"/>
            </a:endParaRPr>
          </a:p>
          <a:p>
            <a:r>
              <a:rPr lang="es-ES" sz="2000" dirty="0" err="1" smtClean="0">
                <a:latin typeface="Arial" pitchFamily="34" charset="0"/>
                <a:cs typeface="Arial" pitchFamily="34" charset="0"/>
              </a:rPr>
              <a:t>Corismato</a:t>
            </a:r>
            <a:r>
              <a:rPr lang="es-ES" sz="2000" dirty="0" smtClean="0">
                <a:latin typeface="Arial" pitchFamily="34" charset="0"/>
                <a:cs typeface="Arial" pitchFamily="34" charset="0"/>
              </a:rPr>
              <a:t> </a:t>
            </a:r>
            <a:r>
              <a:rPr lang="es-ES" sz="2000" dirty="0" err="1">
                <a:latin typeface="Arial" pitchFamily="34" charset="0"/>
                <a:cs typeface="Arial" pitchFamily="34" charset="0"/>
              </a:rPr>
              <a:t>mutasa</a:t>
            </a:r>
            <a:r>
              <a:rPr lang="es-ES" sz="2000" dirty="0">
                <a:latin typeface="Arial" pitchFamily="34" charset="0"/>
                <a:cs typeface="Arial" pitchFamily="34" charset="0"/>
              </a:rPr>
              <a:t> del nematodo reduce </a:t>
            </a:r>
            <a:r>
              <a:rPr lang="es-ES" sz="2000" dirty="0" err="1">
                <a:latin typeface="Arial" pitchFamily="34" charset="0"/>
                <a:cs typeface="Arial" pitchFamily="34" charset="0"/>
              </a:rPr>
              <a:t>corismato</a:t>
            </a:r>
            <a:r>
              <a:rPr lang="es-ES" sz="2000" dirty="0">
                <a:latin typeface="Arial" pitchFamily="34" charset="0"/>
                <a:cs typeface="Arial" pitchFamily="34" charset="0"/>
              </a:rPr>
              <a:t>, y por lo tanto el AS, por lo que los mecanismos de defensa no se activan. </a:t>
            </a:r>
            <a:endParaRPr lang="es-ES" sz="2000" dirty="0" smtClean="0">
              <a:latin typeface="Arial" pitchFamily="34" charset="0"/>
              <a:cs typeface="Arial" pitchFamily="34" charset="0"/>
            </a:endParaRPr>
          </a:p>
          <a:p>
            <a:endParaRPr lang="es-ES" sz="2000" dirty="0">
              <a:latin typeface="Arial" pitchFamily="34" charset="0"/>
              <a:cs typeface="Arial" pitchFamily="34" charset="0"/>
            </a:endParaRPr>
          </a:p>
          <a:p>
            <a:r>
              <a:rPr lang="es-ES" sz="2000" dirty="0" err="1"/>
              <a:t>Mutasa</a:t>
            </a:r>
            <a:r>
              <a:rPr lang="es-ES" sz="2000" dirty="0"/>
              <a:t> </a:t>
            </a:r>
            <a:r>
              <a:rPr lang="es-ES" sz="2000" dirty="0" err="1"/>
              <a:t>corismato</a:t>
            </a:r>
            <a:r>
              <a:rPr lang="es-ES" sz="2000" dirty="0"/>
              <a:t> sólo se encuentra en bacterias, hongos, plantas superiores ...... ..y </a:t>
            </a:r>
            <a:r>
              <a:rPr lang="es-ES" sz="2000" dirty="0" smtClean="0"/>
              <a:t>nematodos.</a:t>
            </a:r>
            <a:endParaRPr lang="es-ES" sz="2000" dirty="0">
              <a:latin typeface="Arial" pitchFamily="34" charset="0"/>
              <a:cs typeface="Arial" pitchFamily="34" charset="0"/>
            </a:endParaRPr>
          </a:p>
          <a:p>
            <a:endParaRPr lang="es-ES" sz="2000" dirty="0">
              <a:latin typeface="Arial" pitchFamily="34" charset="0"/>
              <a:cs typeface="Arial" pitchFamily="34" charset="0"/>
            </a:endParaRPr>
          </a:p>
          <a:p>
            <a:r>
              <a:rPr lang="es-ES" sz="2000" dirty="0" err="1" smtClean="0">
                <a:latin typeface="Arial" pitchFamily="34" charset="0"/>
                <a:cs typeface="Arial" pitchFamily="34" charset="0"/>
              </a:rPr>
              <a:t>Corismato</a:t>
            </a:r>
            <a:r>
              <a:rPr lang="es-ES" sz="2000" dirty="0" smtClean="0">
                <a:latin typeface="Arial" pitchFamily="34" charset="0"/>
                <a:cs typeface="Arial" pitchFamily="34" charset="0"/>
              </a:rPr>
              <a:t> </a:t>
            </a:r>
            <a:r>
              <a:rPr lang="es-ES" sz="2000" dirty="0" err="1">
                <a:latin typeface="Arial" pitchFamily="34" charset="0"/>
                <a:cs typeface="Arial" pitchFamily="34" charset="0"/>
              </a:rPr>
              <a:t>mutasa</a:t>
            </a:r>
            <a:r>
              <a:rPr lang="es-ES" sz="2000" dirty="0">
                <a:latin typeface="Arial" pitchFamily="34" charset="0"/>
                <a:cs typeface="Arial" pitchFamily="34" charset="0"/>
              </a:rPr>
              <a:t> es un ejemplo de transferencia horizontal de genes de las bacterias</a:t>
            </a:r>
            <a:r>
              <a:rPr lang="es-ES" sz="2000" dirty="0" smtClean="0">
                <a:latin typeface="Arial" pitchFamily="34" charset="0"/>
                <a:cs typeface="Arial" pitchFamily="34" charset="0"/>
              </a:rPr>
              <a:t>.</a:t>
            </a:r>
          </a:p>
          <a:p>
            <a:r>
              <a:rPr lang="es-ES" sz="2000" dirty="0" smtClean="0">
                <a:latin typeface="Arial" pitchFamily="34" charset="0"/>
                <a:cs typeface="Arial" pitchFamily="34" charset="0"/>
              </a:rPr>
              <a:t> </a:t>
            </a:r>
            <a:r>
              <a:rPr lang="es-ES" sz="2000" dirty="0">
                <a:latin typeface="Arial" pitchFamily="34" charset="0"/>
                <a:cs typeface="Arial" pitchFamily="34" charset="0"/>
              </a:rPr>
              <a:t>Los nematodos son </a:t>
            </a:r>
            <a:r>
              <a:rPr lang="es-ES" sz="2000" dirty="0" err="1" smtClean="0">
                <a:latin typeface="Arial" pitchFamily="34" charset="0"/>
                <a:cs typeface="Arial" pitchFamily="34" charset="0"/>
              </a:rPr>
              <a:t>metazoanos</a:t>
            </a:r>
            <a:r>
              <a:rPr lang="es-ES" sz="2000" dirty="0" smtClean="0">
                <a:latin typeface="Arial" pitchFamily="34" charset="0"/>
                <a:cs typeface="Arial" pitchFamily="34" charset="0"/>
              </a:rPr>
              <a:t> </a:t>
            </a:r>
          </a:p>
          <a:p>
            <a:r>
              <a:rPr lang="es-ES" sz="2000" dirty="0" smtClean="0">
                <a:latin typeface="Arial" pitchFamily="34" charset="0"/>
                <a:cs typeface="Arial" pitchFamily="34" charset="0"/>
              </a:rPr>
              <a:t>sólo </a:t>
            </a:r>
            <a:r>
              <a:rPr lang="es-ES" sz="2000" dirty="0">
                <a:latin typeface="Arial" pitchFamily="34" charset="0"/>
                <a:cs typeface="Arial" pitchFamily="34" charset="0"/>
              </a:rPr>
              <a:t>con la enzima</a:t>
            </a:r>
            <a:r>
              <a:rPr lang="es-ES" sz="2000" dirty="0" smtClean="0">
                <a:latin typeface="Arial" pitchFamily="34" charset="0"/>
                <a:cs typeface="Arial" pitchFamily="34" charset="0"/>
              </a:rPr>
              <a:t>.</a:t>
            </a:r>
          </a:p>
          <a:p>
            <a:endParaRPr lang="es-ES" sz="2000" dirty="0">
              <a:latin typeface="Arial" pitchFamily="34" charset="0"/>
              <a:cs typeface="Arial" pitchFamily="34" charset="0"/>
            </a:endParaRPr>
          </a:p>
          <a:p>
            <a:r>
              <a:rPr lang="es-ES" sz="2000" dirty="0"/>
              <a:t>Las </a:t>
            </a:r>
            <a:r>
              <a:rPr lang="es-ES" sz="2000" dirty="0" err="1"/>
              <a:t>celulasas</a:t>
            </a:r>
            <a:r>
              <a:rPr lang="es-ES" sz="2000" dirty="0"/>
              <a:t> en nematodos también </a:t>
            </a:r>
            <a:endParaRPr lang="es-ES" sz="2000" dirty="0" smtClean="0"/>
          </a:p>
          <a:p>
            <a:r>
              <a:rPr lang="es-ES" sz="2000" dirty="0" smtClean="0"/>
              <a:t>se </a:t>
            </a:r>
            <a:r>
              <a:rPr lang="es-ES" sz="2000" dirty="0"/>
              <a:t>consideran ejemplos de </a:t>
            </a:r>
            <a:endParaRPr lang="es-ES" sz="2000" dirty="0" smtClean="0"/>
          </a:p>
          <a:p>
            <a:r>
              <a:rPr lang="es-ES" sz="2000" dirty="0" smtClean="0">
                <a:latin typeface="Arial" pitchFamily="34" charset="0"/>
                <a:cs typeface="Arial" pitchFamily="34" charset="0"/>
              </a:rPr>
              <a:t>transferencia </a:t>
            </a:r>
            <a:r>
              <a:rPr lang="es-ES" sz="2000" dirty="0">
                <a:latin typeface="Arial" pitchFamily="34" charset="0"/>
                <a:cs typeface="Arial" pitchFamily="34" charset="0"/>
              </a:rPr>
              <a:t>horizontal de </a:t>
            </a:r>
            <a:r>
              <a:rPr lang="es-ES" sz="2000" dirty="0" smtClean="0">
                <a:latin typeface="Arial" pitchFamily="34" charset="0"/>
                <a:cs typeface="Arial" pitchFamily="34" charset="0"/>
              </a:rPr>
              <a:t>genes.</a:t>
            </a:r>
            <a:endParaRPr lang="es-ES" sz="2000" dirty="0">
              <a:latin typeface="Arial" pitchFamily="34" charset="0"/>
              <a:cs typeface="Arial" pitchFamily="34" charset="0"/>
            </a:endParaRPr>
          </a:p>
          <a:p>
            <a:endParaRPr lang="es-ES" sz="2000" dirty="0">
              <a:latin typeface="Arial" pitchFamily="34" charset="0"/>
              <a:cs typeface="Arial" pitchFamily="34" charset="0"/>
            </a:endParaRPr>
          </a:p>
        </p:txBody>
      </p:sp>
      <p:pic>
        <p:nvPicPr>
          <p:cNvPr id="3" name="Picture 4" descr="Wys0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595812"/>
            <a:ext cx="4389120" cy="2988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1581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6680" y="381000"/>
            <a:ext cx="8961121" cy="5672853"/>
            <a:chOff x="106680" y="468868"/>
            <a:chExt cx="8961121" cy="5672853"/>
          </a:xfrm>
        </p:grpSpPr>
        <p:pic>
          <p:nvPicPr>
            <p:cNvPr id="3074" name="Picture 2" descr="http://www.grin.com/object/external_document.243982/a22cc9ffa0fe85de091ccab5bc6aa64d_LAR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 y="1071362"/>
              <a:ext cx="8961121" cy="25100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sciencephoto.com/image/79518/large/C0015116-Acetobacter_Aceti_Bacteria-SP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885" y="4953000"/>
              <a:ext cx="1586956" cy="11887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V="1">
              <a:off x="1447800" y="3733800"/>
              <a:ext cx="457200" cy="1143000"/>
            </a:xfrm>
            <a:prstGeom prst="straightConnector1">
              <a:avLst/>
            </a:prstGeom>
            <a:ln w="508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1600200" y="3581400"/>
              <a:ext cx="2590800" cy="1371600"/>
            </a:xfrm>
            <a:prstGeom prst="straightConnector1">
              <a:avLst/>
            </a:prstGeom>
            <a:ln w="508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Right Arrow 5"/>
            <p:cNvSpPr/>
            <p:nvPr/>
          </p:nvSpPr>
          <p:spPr>
            <a:xfrm>
              <a:off x="2971800" y="4267200"/>
              <a:ext cx="4800600" cy="609600"/>
            </a:xfrm>
            <a:prstGeom prst="rightArrow">
              <a:avLst/>
            </a:prstGeom>
            <a:solidFill>
              <a:schemeClr val="tx2">
                <a:lumMod val="40000"/>
                <a:lumOff val="6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048000" y="4387334"/>
              <a:ext cx="4288353" cy="369332"/>
            </a:xfrm>
            <a:prstGeom prst="rect">
              <a:avLst/>
            </a:prstGeom>
            <a:noFill/>
          </p:spPr>
          <p:txBody>
            <a:bodyPr wrap="none" rtlCol="0">
              <a:spAutoFit/>
            </a:bodyPr>
            <a:lstStyle/>
            <a:p>
              <a:r>
                <a:rPr lang="es-ES" dirty="0"/>
                <a:t>transferencia horizontal de genes </a:t>
              </a:r>
              <a:r>
                <a:rPr lang="en-US" dirty="0" smtClean="0"/>
                <a:t>- HGT</a:t>
              </a:r>
              <a:endParaRPr lang="en-US" dirty="0"/>
            </a:p>
          </p:txBody>
        </p:sp>
        <p:sp>
          <p:nvSpPr>
            <p:cNvPr id="8" name="TextBox 7"/>
            <p:cNvSpPr txBox="1"/>
            <p:nvPr/>
          </p:nvSpPr>
          <p:spPr>
            <a:xfrm>
              <a:off x="2804730" y="5029200"/>
              <a:ext cx="5134739" cy="369332"/>
            </a:xfrm>
            <a:prstGeom prst="rect">
              <a:avLst/>
            </a:prstGeom>
            <a:noFill/>
          </p:spPr>
          <p:txBody>
            <a:bodyPr wrap="none" rtlCol="0">
              <a:spAutoFit/>
            </a:bodyPr>
            <a:lstStyle/>
            <a:p>
              <a:r>
                <a:rPr lang="en-US" dirty="0" err="1" smtClean="0"/>
                <a:t>celulasa</a:t>
              </a:r>
              <a:r>
                <a:rPr lang="en-US" dirty="0" smtClean="0"/>
                <a:t> – GHF5 - la </a:t>
              </a:r>
              <a:r>
                <a:rPr lang="en-US" dirty="0" err="1" smtClean="0"/>
                <a:t>familia</a:t>
              </a:r>
              <a:r>
                <a:rPr lang="en-US" dirty="0" smtClean="0"/>
                <a:t> </a:t>
              </a:r>
              <a:r>
                <a:rPr lang="es-ES" dirty="0" err="1" smtClean="0"/>
                <a:t>glicósido</a:t>
              </a:r>
              <a:r>
                <a:rPr lang="es-ES" dirty="0" smtClean="0"/>
                <a:t> hidrolasa</a:t>
              </a:r>
              <a:endParaRPr lang="en-US" dirty="0"/>
            </a:p>
          </p:txBody>
        </p:sp>
        <p:sp>
          <p:nvSpPr>
            <p:cNvPr id="9" name="TextBox 8"/>
            <p:cNvSpPr txBox="1"/>
            <p:nvPr/>
          </p:nvSpPr>
          <p:spPr>
            <a:xfrm>
              <a:off x="4114800" y="5457706"/>
              <a:ext cx="2005677" cy="369332"/>
            </a:xfrm>
            <a:prstGeom prst="rect">
              <a:avLst/>
            </a:prstGeom>
            <a:noFill/>
          </p:spPr>
          <p:txBody>
            <a:bodyPr wrap="none" rtlCol="0">
              <a:spAutoFit/>
            </a:bodyPr>
            <a:lstStyle/>
            <a:p>
              <a:r>
                <a:rPr lang="es-ES" dirty="0" err="1"/>
                <a:t>corismato</a:t>
              </a:r>
              <a:r>
                <a:rPr lang="es-ES" dirty="0"/>
                <a:t> </a:t>
              </a:r>
              <a:r>
                <a:rPr lang="es-ES" dirty="0" err="1" smtClean="0"/>
                <a:t>mutasa</a:t>
              </a:r>
              <a:endParaRPr lang="es-ES" dirty="0"/>
            </a:p>
          </p:txBody>
        </p:sp>
        <p:sp>
          <p:nvSpPr>
            <p:cNvPr id="10" name="TextBox 9"/>
            <p:cNvSpPr txBox="1"/>
            <p:nvPr/>
          </p:nvSpPr>
          <p:spPr>
            <a:xfrm>
              <a:off x="2362200" y="468868"/>
              <a:ext cx="4506362" cy="369332"/>
            </a:xfrm>
            <a:prstGeom prst="rect">
              <a:avLst/>
            </a:prstGeom>
            <a:noFill/>
          </p:spPr>
          <p:txBody>
            <a:bodyPr wrap="none" rtlCol="0">
              <a:spAutoFit/>
            </a:bodyPr>
            <a:lstStyle/>
            <a:p>
              <a:r>
                <a:rPr lang="es-ES" dirty="0"/>
                <a:t>la evolución del </a:t>
              </a:r>
              <a:r>
                <a:rPr lang="es-ES" dirty="0" smtClean="0"/>
                <a:t>parasitismo de las plantas</a:t>
              </a:r>
              <a:endParaRPr lang="es-ES" dirty="0">
                <a:effectLst/>
              </a:endParaRPr>
            </a:p>
          </p:txBody>
        </p:sp>
        <p:sp>
          <p:nvSpPr>
            <p:cNvPr id="11" name="TextBox 10"/>
            <p:cNvSpPr txBox="1"/>
            <p:nvPr/>
          </p:nvSpPr>
          <p:spPr>
            <a:xfrm>
              <a:off x="1351588" y="3345925"/>
              <a:ext cx="1544012" cy="369332"/>
            </a:xfrm>
            <a:prstGeom prst="rect">
              <a:avLst/>
            </a:prstGeom>
            <a:solidFill>
              <a:schemeClr val="bg1"/>
            </a:solidFill>
          </p:spPr>
          <p:txBody>
            <a:bodyPr wrap="none" rtlCol="0">
              <a:spAutoFit/>
            </a:bodyPr>
            <a:lstStyle/>
            <a:p>
              <a:r>
                <a:rPr lang="en-US" dirty="0" err="1" smtClean="0"/>
                <a:t>Rhabditoidea</a:t>
              </a:r>
              <a:endParaRPr lang="en-US" dirty="0"/>
            </a:p>
          </p:txBody>
        </p:sp>
        <p:sp>
          <p:nvSpPr>
            <p:cNvPr id="12" name="TextBox 11"/>
            <p:cNvSpPr txBox="1"/>
            <p:nvPr/>
          </p:nvSpPr>
          <p:spPr>
            <a:xfrm>
              <a:off x="4343400" y="3345925"/>
              <a:ext cx="1736373" cy="369332"/>
            </a:xfrm>
            <a:prstGeom prst="rect">
              <a:avLst/>
            </a:prstGeom>
            <a:solidFill>
              <a:schemeClr val="bg1"/>
            </a:solidFill>
          </p:spPr>
          <p:txBody>
            <a:bodyPr wrap="none" rtlCol="0">
              <a:spAutoFit/>
            </a:bodyPr>
            <a:lstStyle/>
            <a:p>
              <a:r>
                <a:rPr lang="en-US" dirty="0" err="1" smtClean="0"/>
                <a:t>Cephaloboidea</a:t>
              </a:r>
              <a:endParaRPr lang="en-US" dirty="0"/>
            </a:p>
          </p:txBody>
        </p:sp>
        <p:sp>
          <p:nvSpPr>
            <p:cNvPr id="13" name="TextBox 12"/>
            <p:cNvSpPr txBox="1"/>
            <p:nvPr/>
          </p:nvSpPr>
          <p:spPr>
            <a:xfrm>
              <a:off x="6990323" y="3345925"/>
              <a:ext cx="1544077" cy="369332"/>
            </a:xfrm>
            <a:prstGeom prst="rect">
              <a:avLst/>
            </a:prstGeom>
            <a:solidFill>
              <a:schemeClr val="bg1"/>
            </a:solidFill>
          </p:spPr>
          <p:txBody>
            <a:bodyPr wrap="none" rtlCol="0">
              <a:spAutoFit/>
            </a:bodyPr>
            <a:lstStyle/>
            <a:p>
              <a:r>
                <a:rPr lang="en-US" dirty="0" err="1" smtClean="0"/>
                <a:t>Tylenchoidea</a:t>
              </a:r>
              <a:endParaRPr lang="en-US" dirty="0"/>
            </a:p>
          </p:txBody>
        </p:sp>
      </p:grpSp>
      <p:sp>
        <p:nvSpPr>
          <p:cNvPr id="2" name="TextBox 1"/>
          <p:cNvSpPr txBox="1"/>
          <p:nvPr/>
        </p:nvSpPr>
        <p:spPr>
          <a:xfrm>
            <a:off x="583575" y="6096000"/>
            <a:ext cx="1016625" cy="338554"/>
          </a:xfrm>
          <a:prstGeom prst="rect">
            <a:avLst/>
          </a:prstGeom>
          <a:noFill/>
        </p:spPr>
        <p:txBody>
          <a:bodyPr wrap="none" rtlCol="0">
            <a:spAutoFit/>
          </a:bodyPr>
          <a:lstStyle/>
          <a:p>
            <a:r>
              <a:rPr lang="en-US" sz="1600" dirty="0" err="1" smtClean="0"/>
              <a:t>bacterias</a:t>
            </a:r>
            <a:endParaRPr lang="en-US" sz="1600" dirty="0"/>
          </a:p>
        </p:txBody>
      </p:sp>
    </p:spTree>
    <p:extLst>
      <p:ext uri="{BB962C8B-B14F-4D97-AF65-F5344CB8AC3E}">
        <p14:creationId xmlns:p14="http://schemas.microsoft.com/office/powerpoint/2010/main" val="17275120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79184" y="381000"/>
            <a:ext cx="8020209" cy="6305729"/>
            <a:chOff x="379184" y="381000"/>
            <a:chExt cx="8020209" cy="6305729"/>
          </a:xfrm>
        </p:grpSpPr>
        <p:pic>
          <p:nvPicPr>
            <p:cNvPr id="3074" name="Picture 2" descr="http://www.forestpests.org/images/768x512/14420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1920875"/>
              <a:ext cx="2468880" cy="16459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800600" y="1371600"/>
              <a:ext cx="609600" cy="2926080"/>
              <a:chOff x="4648200" y="228600"/>
              <a:chExt cx="609600" cy="2926080"/>
            </a:xfrm>
          </p:grpSpPr>
          <p:pic>
            <p:nvPicPr>
              <p:cNvPr id="3076" name="Picture 4" descr="http://insect.naas.go.kr/class_key/nem_img/23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09" r="80078" b="29798"/>
              <a:stretch/>
            </p:blipFill>
            <p:spPr bwMode="auto">
              <a:xfrm>
                <a:off x="4648200" y="228600"/>
                <a:ext cx="481087" cy="29260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953000" y="228600"/>
                <a:ext cx="304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029200" y="609600"/>
                <a:ext cx="228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648200" y="304800"/>
                <a:ext cx="76200"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5334000" y="3581400"/>
              <a:ext cx="2404826" cy="307777"/>
            </a:xfrm>
            <a:prstGeom prst="rect">
              <a:avLst/>
            </a:prstGeom>
            <a:noFill/>
          </p:spPr>
          <p:txBody>
            <a:bodyPr wrap="none" rtlCol="0">
              <a:spAutoFit/>
            </a:bodyPr>
            <a:lstStyle/>
            <a:p>
              <a:r>
                <a:rPr lang="en-US" sz="1400" i="1" dirty="0" err="1" smtClean="0"/>
                <a:t>Bursaphelenchus</a:t>
              </a:r>
              <a:r>
                <a:rPr lang="en-US" sz="1400" i="1" dirty="0" smtClean="0"/>
                <a:t> </a:t>
              </a:r>
              <a:r>
                <a:rPr lang="en-US" sz="1400" i="1" dirty="0" err="1" smtClean="0"/>
                <a:t>xylophilus</a:t>
              </a:r>
              <a:endParaRPr lang="en-US" sz="1400" i="1" dirty="0"/>
            </a:p>
          </p:txBody>
        </p:sp>
        <p:pic>
          <p:nvPicPr>
            <p:cNvPr id="3078" name="Picture 6" descr="http://www.forestryimages.org/images/768x512/06600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4297680"/>
              <a:ext cx="2468880" cy="16459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80" name="Picture 8" descr="http://www.mold.ph/chaeto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846" t="9654" r="18347" b="10013"/>
            <a:stretch/>
          </p:blipFill>
          <p:spPr bwMode="auto">
            <a:xfrm>
              <a:off x="457200" y="2560320"/>
              <a:ext cx="1782286" cy="17373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V="1">
              <a:off x="2315273" y="2971800"/>
              <a:ext cx="2433770" cy="383219"/>
            </a:xfrm>
            <a:prstGeom prst="straightConnector1">
              <a:avLst/>
            </a:prstGeom>
            <a:ln w="508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Right Arrow 11"/>
            <p:cNvSpPr/>
            <p:nvPr/>
          </p:nvSpPr>
          <p:spPr>
            <a:xfrm>
              <a:off x="713323" y="4756666"/>
              <a:ext cx="4800600" cy="609600"/>
            </a:xfrm>
            <a:prstGeom prst="rightArrow">
              <a:avLst/>
            </a:prstGeom>
            <a:solidFill>
              <a:schemeClr val="tx2">
                <a:lumMod val="40000"/>
                <a:lumOff val="6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762000" y="4876800"/>
              <a:ext cx="4288353" cy="369332"/>
            </a:xfrm>
            <a:prstGeom prst="rect">
              <a:avLst/>
            </a:prstGeom>
            <a:noFill/>
          </p:spPr>
          <p:txBody>
            <a:bodyPr wrap="none" rtlCol="0">
              <a:spAutoFit/>
            </a:bodyPr>
            <a:lstStyle/>
            <a:p>
              <a:r>
                <a:rPr lang="es-ES" dirty="0"/>
                <a:t>transferencia horizontal de genes </a:t>
              </a:r>
              <a:r>
                <a:rPr lang="en-US" dirty="0" smtClean="0"/>
                <a:t>- HGT</a:t>
              </a:r>
              <a:endParaRPr lang="en-US" dirty="0"/>
            </a:p>
          </p:txBody>
        </p:sp>
        <p:sp>
          <p:nvSpPr>
            <p:cNvPr id="14" name="TextBox 13"/>
            <p:cNvSpPr txBox="1"/>
            <p:nvPr/>
          </p:nvSpPr>
          <p:spPr>
            <a:xfrm>
              <a:off x="379184" y="5486400"/>
              <a:ext cx="8020209" cy="1200329"/>
            </a:xfrm>
            <a:prstGeom prst="rect">
              <a:avLst/>
            </a:prstGeom>
            <a:noFill/>
          </p:spPr>
          <p:txBody>
            <a:bodyPr wrap="none" rtlCol="0">
              <a:spAutoFit/>
            </a:bodyPr>
            <a:lstStyle/>
            <a:p>
              <a:r>
                <a:rPr lang="en-US" dirty="0" err="1" smtClean="0"/>
                <a:t>celulasa</a:t>
              </a:r>
              <a:r>
                <a:rPr lang="en-US" dirty="0" smtClean="0"/>
                <a:t> – GHF45 - la </a:t>
              </a:r>
              <a:r>
                <a:rPr lang="en-US" dirty="0" err="1" smtClean="0"/>
                <a:t>familia</a:t>
              </a:r>
              <a:r>
                <a:rPr lang="en-US" dirty="0" smtClean="0"/>
                <a:t> </a:t>
              </a:r>
              <a:r>
                <a:rPr lang="es-ES" dirty="0" err="1" smtClean="0"/>
                <a:t>glicósido</a:t>
              </a:r>
              <a:r>
                <a:rPr lang="es-ES" dirty="0" smtClean="0"/>
                <a:t> hidrolasa</a:t>
              </a:r>
            </a:p>
            <a:p>
              <a:endParaRPr lang="es-ES" dirty="0"/>
            </a:p>
            <a:p>
              <a:r>
                <a:rPr lang="es-ES" dirty="0"/>
                <a:t>GHF5 se produce en </a:t>
              </a:r>
              <a:r>
                <a:rPr lang="es-ES" i="1" dirty="0"/>
                <a:t>A. </a:t>
              </a:r>
              <a:r>
                <a:rPr lang="es-ES" i="1" dirty="0" err="1"/>
                <a:t>fragariae</a:t>
              </a:r>
              <a:r>
                <a:rPr lang="es-ES" i="1" dirty="0"/>
                <a:t> </a:t>
              </a:r>
              <a:r>
                <a:rPr lang="es-ES" dirty="0"/>
                <a:t>cuando se alimentan de tejido de la planta;</a:t>
              </a:r>
            </a:p>
            <a:p>
              <a:r>
                <a:rPr lang="es-ES" dirty="0"/>
                <a:t>su expresión disminuye x1800 cuando se transfiere a los hongos</a:t>
              </a:r>
              <a:endParaRPr lang="en-US" dirty="0"/>
            </a:p>
          </p:txBody>
        </p:sp>
        <p:sp>
          <p:nvSpPr>
            <p:cNvPr id="8" name="TextBox 7"/>
            <p:cNvSpPr txBox="1"/>
            <p:nvPr/>
          </p:nvSpPr>
          <p:spPr>
            <a:xfrm>
              <a:off x="4267200" y="990600"/>
              <a:ext cx="1838965" cy="369332"/>
            </a:xfrm>
            <a:prstGeom prst="rect">
              <a:avLst/>
            </a:prstGeom>
            <a:noFill/>
          </p:spPr>
          <p:txBody>
            <a:bodyPr wrap="none" rtlCol="0">
              <a:spAutoFit/>
            </a:bodyPr>
            <a:lstStyle/>
            <a:p>
              <a:r>
                <a:rPr lang="en-US" dirty="0" err="1" smtClean="0"/>
                <a:t>Aphelenchoidea</a:t>
              </a:r>
              <a:endParaRPr lang="en-US" dirty="0"/>
            </a:p>
          </p:txBody>
        </p:sp>
        <p:sp>
          <p:nvSpPr>
            <p:cNvPr id="17" name="TextBox 16"/>
            <p:cNvSpPr txBox="1"/>
            <p:nvPr/>
          </p:nvSpPr>
          <p:spPr>
            <a:xfrm>
              <a:off x="2362200" y="381000"/>
              <a:ext cx="4506362" cy="369332"/>
            </a:xfrm>
            <a:prstGeom prst="rect">
              <a:avLst/>
            </a:prstGeom>
            <a:noFill/>
          </p:spPr>
          <p:txBody>
            <a:bodyPr wrap="none" rtlCol="0">
              <a:spAutoFit/>
            </a:bodyPr>
            <a:lstStyle/>
            <a:p>
              <a:r>
                <a:rPr lang="es-ES" dirty="0"/>
                <a:t>la evolución del </a:t>
              </a:r>
              <a:r>
                <a:rPr lang="es-ES" dirty="0" smtClean="0"/>
                <a:t>parasitismo de las plantas</a:t>
              </a:r>
              <a:endParaRPr lang="es-ES" dirty="0">
                <a:effectLst/>
              </a:endParaRPr>
            </a:p>
          </p:txBody>
        </p:sp>
        <p:sp>
          <p:nvSpPr>
            <p:cNvPr id="9" name="TextBox 8"/>
            <p:cNvSpPr txBox="1"/>
            <p:nvPr/>
          </p:nvSpPr>
          <p:spPr>
            <a:xfrm>
              <a:off x="963717" y="2057400"/>
              <a:ext cx="856325" cy="338554"/>
            </a:xfrm>
            <a:prstGeom prst="rect">
              <a:avLst/>
            </a:prstGeom>
            <a:noFill/>
          </p:spPr>
          <p:txBody>
            <a:bodyPr wrap="none" rtlCol="0">
              <a:spAutoFit/>
            </a:bodyPr>
            <a:lstStyle/>
            <a:p>
              <a:r>
                <a:rPr lang="en-US" sz="1600" dirty="0" err="1" smtClean="0"/>
                <a:t>hongos</a:t>
              </a:r>
              <a:endParaRPr lang="en-US" sz="1600" dirty="0"/>
            </a:p>
          </p:txBody>
        </p:sp>
      </p:grpSp>
    </p:spTree>
    <p:extLst>
      <p:ext uri="{BB962C8B-B14F-4D97-AF65-F5344CB8AC3E}">
        <p14:creationId xmlns:p14="http://schemas.microsoft.com/office/powerpoint/2010/main" val="18142220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0"/>
            <a:ext cx="7772400" cy="1143000"/>
          </a:xfrm>
        </p:spPr>
        <p:txBody>
          <a:bodyPr/>
          <a:lstStyle/>
          <a:p>
            <a:pPr algn="l"/>
            <a:r>
              <a:rPr lang="en-US" sz="3600" dirty="0" err="1" smtClean="0">
                <a:latin typeface="Arial" charset="0"/>
              </a:rPr>
              <a:t>Nematodos</a:t>
            </a:r>
            <a:r>
              <a:rPr lang="en-US" sz="3600" dirty="0" smtClean="0">
                <a:latin typeface="Arial" charset="0"/>
              </a:rPr>
              <a:t> </a:t>
            </a:r>
            <a:r>
              <a:rPr lang="en-US" sz="3600" dirty="0" err="1">
                <a:latin typeface="Arial" charset="0"/>
              </a:rPr>
              <a:t>herbivoros</a:t>
            </a:r>
            <a:r>
              <a:rPr lang="en-US" sz="3600" dirty="0">
                <a:latin typeface="Arial" charset="0"/>
              </a:rPr>
              <a:t>……..</a:t>
            </a:r>
          </a:p>
        </p:txBody>
      </p:sp>
      <p:sp>
        <p:nvSpPr>
          <p:cNvPr id="7171" name="Rectangle 3"/>
          <p:cNvSpPr>
            <a:spLocks noGrp="1" noChangeArrowheads="1"/>
          </p:cNvSpPr>
          <p:nvPr>
            <p:ph type="body" idx="1"/>
          </p:nvPr>
        </p:nvSpPr>
        <p:spPr>
          <a:xfrm>
            <a:off x="381000" y="1371600"/>
            <a:ext cx="8382000" cy="4724400"/>
          </a:xfrm>
        </p:spPr>
        <p:txBody>
          <a:bodyPr/>
          <a:lstStyle/>
          <a:p>
            <a:r>
              <a:rPr lang="es-ES" sz="2400" dirty="0"/>
              <a:t>Reprimir o evitar las defensas del </a:t>
            </a:r>
            <a:r>
              <a:rPr lang="es-ES" sz="2400" dirty="0" smtClean="0"/>
              <a:t>huésped</a:t>
            </a:r>
          </a:p>
          <a:p>
            <a:r>
              <a:rPr lang="es-ES" sz="2400" dirty="0"/>
              <a:t>Subvertir el ciclo </a:t>
            </a:r>
            <a:r>
              <a:rPr lang="es-ES" sz="2400" dirty="0" smtClean="0"/>
              <a:t>celular</a:t>
            </a:r>
          </a:p>
          <a:p>
            <a:r>
              <a:rPr lang="es-ES" sz="2400" dirty="0" smtClean="0"/>
              <a:t>Alterar </a:t>
            </a:r>
            <a:r>
              <a:rPr lang="es-ES" sz="2400" dirty="0"/>
              <a:t>partición </a:t>
            </a:r>
            <a:r>
              <a:rPr lang="es-ES" sz="2400" dirty="0" err="1"/>
              <a:t>fotosintato</a:t>
            </a:r>
            <a:endParaRPr lang="en-US" sz="2400" dirty="0">
              <a:solidFill>
                <a:schemeClr val="accent6">
                  <a:lumMod val="75000"/>
                </a:schemeClr>
              </a:solidFill>
              <a:latin typeface="Arial" charset="0"/>
            </a:endParaRPr>
          </a:p>
          <a:p>
            <a:r>
              <a:rPr lang="es-ES" sz="2400" dirty="0"/>
              <a:t>Causa daño mecánico a las células y </a:t>
            </a:r>
            <a:r>
              <a:rPr lang="es-ES" sz="2400" dirty="0" smtClean="0"/>
              <a:t>tejidos</a:t>
            </a:r>
          </a:p>
          <a:p>
            <a:r>
              <a:rPr lang="es-ES" sz="2400" dirty="0"/>
              <a:t>Causa la muerte </a:t>
            </a:r>
            <a:r>
              <a:rPr lang="es-ES" sz="2400" dirty="0" smtClean="0"/>
              <a:t>celular</a:t>
            </a:r>
          </a:p>
          <a:p>
            <a:r>
              <a:rPr lang="es-ES" sz="2400" dirty="0"/>
              <a:t>Modificar el desarrollo de </a:t>
            </a:r>
            <a:r>
              <a:rPr lang="es-ES" sz="2400" dirty="0" smtClean="0"/>
              <a:t>células</a:t>
            </a:r>
          </a:p>
          <a:p>
            <a:r>
              <a:rPr lang="es-ES" sz="2400" dirty="0"/>
              <a:t>Modificar la función </a:t>
            </a:r>
            <a:r>
              <a:rPr lang="es-ES" sz="2400" dirty="0" smtClean="0"/>
              <a:t>celular</a:t>
            </a:r>
          </a:p>
          <a:p>
            <a:r>
              <a:rPr lang="es-ES" sz="2400" dirty="0"/>
              <a:t>Interrumpir la absorción de agua y </a:t>
            </a:r>
            <a:r>
              <a:rPr lang="es-ES" sz="2400" dirty="0" smtClean="0"/>
              <a:t>nutrientes</a:t>
            </a:r>
          </a:p>
          <a:p>
            <a:r>
              <a:rPr lang="es-ES" sz="2400" dirty="0"/>
              <a:t>Crear vías de </a:t>
            </a:r>
            <a:r>
              <a:rPr lang="es-ES" sz="2400" dirty="0" smtClean="0"/>
              <a:t>entrada por otros organismos</a:t>
            </a:r>
          </a:p>
          <a:p>
            <a:r>
              <a:rPr lang="es-ES" sz="2400" dirty="0"/>
              <a:t>Predisponer a las plantas a enfermedades y otros factores de </a:t>
            </a:r>
            <a:r>
              <a:rPr lang="es-ES" sz="2400" dirty="0" smtClean="0"/>
              <a:t>estrés</a:t>
            </a:r>
          </a:p>
          <a:p>
            <a:r>
              <a:rPr lang="es-ES" sz="2400" dirty="0" smtClean="0"/>
              <a:t>Vector virus </a:t>
            </a:r>
            <a:r>
              <a:rPr lang="es-ES" sz="2400" dirty="0"/>
              <a:t>de </a:t>
            </a:r>
            <a:r>
              <a:rPr lang="es-ES" sz="2400" dirty="0" smtClean="0"/>
              <a:t>plantas y talvez otro organismos</a:t>
            </a:r>
            <a:endParaRPr lang="en-US" sz="2400" dirty="0">
              <a:latin typeface="Arial" charset="0"/>
            </a:endParaRPr>
          </a:p>
        </p:txBody>
      </p:sp>
    </p:spTree>
    <p:extLst>
      <p:ext uri="{BB962C8B-B14F-4D97-AF65-F5344CB8AC3E}">
        <p14:creationId xmlns:p14="http://schemas.microsoft.com/office/powerpoint/2010/main" val="73745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171">
                                            <p:txEl>
                                              <p:pRg st="0" end="0"/>
                                            </p:txEl>
                                          </p:spTgt>
                                        </p:tgtEl>
                                        <p:attrNameLst>
                                          <p:attrName>ppt_c</p:attrName>
                                        </p:attrNameLst>
                                      </p:cBhvr>
                                      <p:to>
                                        <a:schemeClr val="folHlink"/>
                                      </p:to>
                                    </p:animClr>
                                  </p:subTnLst>
                                </p:cTn>
                              </p:par>
                              <p:par>
                                <p:cTn id="7" presetID="1" presetClass="entr" presetSubtype="0" fill="hold" nodeType="withEffect">
                                  <p:stCondLst>
                                    <p:cond delay="0"/>
                                  </p:stCondLst>
                                  <p:childTnLst>
                                    <p:set>
                                      <p:cBhvr>
                                        <p:cTn id="8" dur="1" fill="hold">
                                          <p:stCondLst>
                                            <p:cond delay="0"/>
                                          </p:stCondLst>
                                        </p:cTn>
                                        <p:tgtEl>
                                          <p:spTgt spid="717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171">
                                            <p:txEl>
                                              <p:pRg st="1" end="1"/>
                                            </p:txEl>
                                          </p:spTgt>
                                        </p:tgtEl>
                                        <p:attrNameLst>
                                          <p:attrName>ppt_c</p:attrName>
                                        </p:attrNameLst>
                                      </p:cBhvr>
                                      <p:to>
                                        <a:schemeClr val="folHlink"/>
                                      </p:to>
                                    </p:animClr>
                                  </p:subTnLst>
                                </p:cTn>
                              </p:par>
                              <p:par>
                                <p:cTn id="9" presetID="1" presetClass="entr" presetSubtype="0" fill="hold" nodeType="with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171">
                                            <p:txEl>
                                              <p:pRg st="2" end="2"/>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171">
                                            <p:txEl>
                                              <p:pRg st="3" end="3"/>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7171">
                                            <p:txEl>
                                              <p:pRg st="4" end="4"/>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7171">
                                            <p:txEl>
                                              <p:pRg st="5" end="5"/>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7171">
                                            <p:txEl>
                                              <p:pRg st="6" end="6"/>
                                            </p:txEl>
                                          </p:spTgt>
                                        </p:tgtEl>
                                        <p:attrNameLst>
                                          <p:attrName>ppt_c</p:attrName>
                                        </p:attrNameLst>
                                      </p:cBhvr>
                                      <p:to>
                                        <a:schemeClr val="folHlink"/>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1">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7171">
                                            <p:txEl>
                                              <p:pRg st="7" end="7"/>
                                            </p:txEl>
                                          </p:spTgt>
                                        </p:tgtEl>
                                        <p:attrNameLst>
                                          <p:attrName>ppt_c</p:attrName>
                                        </p:attrNameLst>
                                      </p:cBhvr>
                                      <p:to>
                                        <a:schemeClr val="folHlink"/>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1">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7171">
                                            <p:txEl>
                                              <p:pRg st="8" end="8"/>
                                            </p:txEl>
                                          </p:spTgt>
                                        </p:tgtEl>
                                        <p:attrNameLst>
                                          <p:attrName>ppt_c</p:attrName>
                                        </p:attrNameLst>
                                      </p:cBhvr>
                                      <p:to>
                                        <a:schemeClr val="folHlink"/>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5865813" y="0"/>
            <a:ext cx="3278187" cy="457200"/>
          </a:xfrm>
          <a:prstGeom prst="rect">
            <a:avLst/>
          </a:prstGeom>
          <a:noFill/>
          <a:ln w="9525">
            <a:noFill/>
            <a:miter lim="800000"/>
            <a:headEnd/>
            <a:tailEnd/>
          </a:ln>
          <a:effectLst/>
        </p:spPr>
        <p:txBody>
          <a:bodyPr>
            <a:spAutoFit/>
          </a:bodyPr>
          <a:lstStyle/>
          <a:p>
            <a:endParaRPr lang="en-US">
              <a:latin typeface="Times New Roman" pitchFamily="18" charset="0"/>
            </a:endParaRPr>
          </a:p>
        </p:txBody>
      </p:sp>
      <p:pic>
        <p:nvPicPr>
          <p:cNvPr id="175107" name="Picture 3" descr="#1815"/>
          <p:cNvPicPr>
            <a:picLocks noChangeAspect="1" noChangeArrowheads="1"/>
          </p:cNvPicPr>
          <p:nvPr/>
        </p:nvPicPr>
        <p:blipFill>
          <a:blip r:embed="rId2" cstate="print"/>
          <a:srcRect/>
          <a:stretch>
            <a:fillRect/>
          </a:stretch>
        </p:blipFill>
        <p:spPr bwMode="auto">
          <a:xfrm>
            <a:off x="4419600" y="0"/>
            <a:ext cx="4343400" cy="6858000"/>
          </a:xfrm>
          <a:prstGeom prst="rect">
            <a:avLst/>
          </a:prstGeom>
          <a:noFill/>
        </p:spPr>
      </p:pic>
      <p:sp>
        <p:nvSpPr>
          <p:cNvPr id="175108" name="Text Box 4"/>
          <p:cNvSpPr txBox="1">
            <a:spLocks noChangeArrowheads="1"/>
          </p:cNvSpPr>
          <p:nvPr/>
        </p:nvSpPr>
        <p:spPr bwMode="auto">
          <a:xfrm>
            <a:off x="6829080" y="6162012"/>
            <a:ext cx="1351652" cy="369332"/>
          </a:xfrm>
          <a:prstGeom prst="rect">
            <a:avLst/>
          </a:prstGeom>
          <a:noFill/>
          <a:ln w="9525">
            <a:noFill/>
            <a:miter lim="800000"/>
            <a:headEnd/>
            <a:tailEnd/>
          </a:ln>
          <a:effectLst/>
        </p:spPr>
        <p:txBody>
          <a:bodyPr wrap="none">
            <a:spAutoFit/>
          </a:bodyPr>
          <a:lstStyle/>
          <a:p>
            <a:r>
              <a:rPr lang="en-US" b="1" i="1" dirty="0" err="1" smtClean="0">
                <a:solidFill>
                  <a:srgbClr val="000066"/>
                </a:solidFill>
              </a:rPr>
              <a:t>Xiphinema</a:t>
            </a:r>
            <a:endParaRPr lang="en-US" b="1" i="1" dirty="0">
              <a:solidFill>
                <a:srgbClr val="000066"/>
              </a:solidFill>
            </a:endParaRPr>
          </a:p>
        </p:txBody>
      </p:sp>
      <p:sp>
        <p:nvSpPr>
          <p:cNvPr id="175109" name="Text Box 5"/>
          <p:cNvSpPr txBox="1">
            <a:spLocks noChangeArrowheads="1"/>
          </p:cNvSpPr>
          <p:nvPr/>
        </p:nvSpPr>
        <p:spPr bwMode="auto">
          <a:xfrm>
            <a:off x="92736" y="838200"/>
            <a:ext cx="4262705" cy="2800767"/>
          </a:xfrm>
          <a:prstGeom prst="rect">
            <a:avLst/>
          </a:prstGeom>
          <a:noFill/>
          <a:ln w="9525">
            <a:noFill/>
            <a:miter lim="800000"/>
            <a:headEnd/>
            <a:tailEnd/>
          </a:ln>
          <a:effectLst/>
        </p:spPr>
        <p:txBody>
          <a:bodyPr wrap="none">
            <a:spAutoFit/>
          </a:bodyPr>
          <a:lstStyle/>
          <a:p>
            <a:pPr algn="ctr"/>
            <a:r>
              <a:rPr lang="en-US" sz="2800" dirty="0" smtClean="0"/>
              <a:t>Resistencia de Vid</a:t>
            </a:r>
            <a:endParaRPr lang="en-US" sz="2800" dirty="0"/>
          </a:p>
          <a:p>
            <a:pPr algn="ctr"/>
            <a:endParaRPr lang="en-US" sz="2800" dirty="0"/>
          </a:p>
          <a:p>
            <a:pPr algn="ctr"/>
            <a:r>
              <a:rPr lang="en-US" sz="2800" dirty="0" err="1" smtClean="0"/>
              <a:t>Patrones</a:t>
            </a:r>
            <a:endParaRPr lang="en-US" sz="2800" dirty="0" smtClean="0"/>
          </a:p>
          <a:p>
            <a:pPr algn="ctr"/>
            <a:endParaRPr lang="en-US" sz="2800" dirty="0" smtClean="0"/>
          </a:p>
          <a:p>
            <a:r>
              <a:rPr lang="es-ES" dirty="0"/>
              <a:t>-</a:t>
            </a:r>
            <a:r>
              <a:rPr lang="es-ES" dirty="0" smtClean="0"/>
              <a:t>tienen </a:t>
            </a:r>
            <a:r>
              <a:rPr lang="es-ES" dirty="0"/>
              <a:t>resistencia a diferentes </a:t>
            </a:r>
            <a:endParaRPr lang="es-ES" dirty="0" smtClean="0"/>
          </a:p>
          <a:p>
            <a:r>
              <a:rPr lang="es-ES" dirty="0"/>
              <a:t>	</a:t>
            </a:r>
            <a:r>
              <a:rPr lang="es-ES" dirty="0" smtClean="0"/>
              <a:t>especies </a:t>
            </a:r>
            <a:r>
              <a:rPr lang="es-ES" dirty="0"/>
              <a:t>de </a:t>
            </a:r>
            <a:r>
              <a:rPr lang="es-ES" dirty="0" smtClean="0"/>
              <a:t>nematodos</a:t>
            </a:r>
          </a:p>
          <a:p>
            <a:r>
              <a:rPr lang="es-ES" dirty="0" smtClean="0"/>
              <a:t>-y diferentes características horticultural</a:t>
            </a:r>
            <a:endParaRPr lang="en-US" sz="2800" dirty="0"/>
          </a:p>
        </p:txBody>
      </p:sp>
    </p:spTree>
    <p:extLst>
      <p:ext uri="{BB962C8B-B14F-4D97-AF65-F5344CB8AC3E}">
        <p14:creationId xmlns:p14="http://schemas.microsoft.com/office/powerpoint/2010/main" val="46395265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28600" y="0"/>
            <a:ext cx="8763000" cy="1143000"/>
          </a:xfrm>
        </p:spPr>
        <p:txBody>
          <a:bodyPr/>
          <a:lstStyle/>
          <a:p>
            <a:pPr>
              <a:spcAft>
                <a:spcPts val="1200"/>
              </a:spcAft>
            </a:pPr>
            <a:r>
              <a:rPr lang="en-US" sz="2800" dirty="0" smtClean="0">
                <a:latin typeface="Arial" charset="0"/>
              </a:rPr>
              <a:t>Fuentes de Resistencia</a:t>
            </a:r>
            <a:br>
              <a:rPr lang="en-US" sz="2800" dirty="0" smtClean="0">
                <a:latin typeface="Arial" charset="0"/>
              </a:rPr>
            </a:br>
            <a:r>
              <a:rPr lang="en-US" sz="1600" dirty="0" smtClean="0">
                <a:latin typeface="Arial" charset="0"/>
              </a:rPr>
              <a:t>Snyder (1930s), </a:t>
            </a:r>
            <a:r>
              <a:rPr lang="en-US" sz="1600" dirty="0" err="1" smtClean="0">
                <a:latin typeface="Arial" charset="0"/>
              </a:rPr>
              <a:t>Lider</a:t>
            </a:r>
            <a:r>
              <a:rPr lang="en-US" sz="1600" dirty="0" smtClean="0">
                <a:latin typeface="Arial" charset="0"/>
              </a:rPr>
              <a:t> (1950s</a:t>
            </a:r>
            <a:r>
              <a:rPr lang="en-US" sz="1600" dirty="0">
                <a:latin typeface="Arial" charset="0"/>
              </a:rPr>
              <a:t>), Weinberger (1960s), </a:t>
            </a:r>
            <a:r>
              <a:rPr lang="en-US" sz="1600" dirty="0" err="1">
                <a:latin typeface="Arial" charset="0"/>
              </a:rPr>
              <a:t>Olmo</a:t>
            </a:r>
            <a:r>
              <a:rPr lang="en-US" sz="1600" dirty="0">
                <a:latin typeface="Arial" charset="0"/>
              </a:rPr>
              <a:t> </a:t>
            </a:r>
            <a:r>
              <a:rPr lang="en-US" sz="1600" dirty="0" smtClean="0">
                <a:latin typeface="Arial" charset="0"/>
              </a:rPr>
              <a:t>(1980s), Walker (1990s+)</a:t>
            </a:r>
            <a:endParaRPr lang="en-US" sz="1600" dirty="0">
              <a:latin typeface="Arial" charset="0"/>
            </a:endParaRPr>
          </a:p>
        </p:txBody>
      </p:sp>
      <p:graphicFrame>
        <p:nvGraphicFramePr>
          <p:cNvPr id="61445" name="Object 5"/>
          <p:cNvGraphicFramePr>
            <a:graphicFrameLocks noChangeAspect="1"/>
          </p:cNvGraphicFramePr>
          <p:nvPr>
            <p:extLst>
              <p:ext uri="{D42A27DB-BD31-4B8C-83A1-F6EECF244321}">
                <p14:modId xmlns:p14="http://schemas.microsoft.com/office/powerpoint/2010/main" val="831985589"/>
              </p:ext>
            </p:extLst>
          </p:nvPr>
        </p:nvGraphicFramePr>
        <p:xfrm>
          <a:off x="381000" y="1143000"/>
          <a:ext cx="10312400" cy="8674100"/>
        </p:xfrm>
        <a:graphic>
          <a:graphicData uri="http://schemas.openxmlformats.org/presentationml/2006/ole">
            <mc:AlternateContent xmlns:mc="http://schemas.openxmlformats.org/markup-compatibility/2006">
              <mc:Choice xmlns:v="urn:schemas-microsoft-com:vml" Requires="v">
                <p:oleObj spid="_x0000_s2054" name="Document" r:id="rId4" imgW="10340642" imgH="8681784" progId="Word.Document.8">
                  <p:embed/>
                </p:oleObj>
              </mc:Choice>
              <mc:Fallback>
                <p:oleObj name="Document" r:id="rId4" imgW="10340642" imgH="868178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143000"/>
                        <a:ext cx="10312400" cy="867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919815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erris et al Resistance Fig 1.tif"/>
          <p:cNvPicPr>
            <a:picLocks noChangeAspect="1"/>
          </p:cNvPicPr>
          <p:nvPr/>
        </p:nvPicPr>
        <p:blipFill>
          <a:blip r:embed="rId2" cstate="print"/>
          <a:stretch>
            <a:fillRect/>
          </a:stretch>
        </p:blipFill>
        <p:spPr>
          <a:xfrm>
            <a:off x="1943100" y="0"/>
            <a:ext cx="5143500" cy="6858000"/>
          </a:xfrm>
          <a:prstGeom prst="rect">
            <a:avLst/>
          </a:prstGeom>
        </p:spPr>
      </p:pic>
      <p:sp>
        <p:nvSpPr>
          <p:cNvPr id="3" name="TextBox 2"/>
          <p:cNvSpPr txBox="1"/>
          <p:nvPr/>
        </p:nvSpPr>
        <p:spPr>
          <a:xfrm>
            <a:off x="152400" y="57090"/>
            <a:ext cx="5758564" cy="400110"/>
          </a:xfrm>
          <a:prstGeom prst="rect">
            <a:avLst/>
          </a:prstGeom>
          <a:noFill/>
        </p:spPr>
        <p:txBody>
          <a:bodyPr wrap="none" rtlCol="0">
            <a:spAutoFit/>
          </a:bodyPr>
          <a:lstStyle/>
          <a:p>
            <a:r>
              <a:rPr lang="es-ES" sz="2000" dirty="0"/>
              <a:t>Cría y Selección de </a:t>
            </a:r>
            <a:r>
              <a:rPr lang="es-ES" sz="2000" dirty="0" smtClean="0"/>
              <a:t>Resistencia Ancho y Durable</a:t>
            </a:r>
            <a:endParaRPr lang="en-US" sz="2000" dirty="0"/>
          </a:p>
        </p:txBody>
      </p:sp>
      <p:sp>
        <p:nvSpPr>
          <p:cNvPr id="4" name="TextBox 3"/>
          <p:cNvSpPr txBox="1"/>
          <p:nvPr/>
        </p:nvSpPr>
        <p:spPr>
          <a:xfrm>
            <a:off x="76200" y="5029200"/>
            <a:ext cx="2569934" cy="369332"/>
          </a:xfrm>
          <a:prstGeom prst="rect">
            <a:avLst/>
          </a:prstGeom>
          <a:noFill/>
          <a:ln>
            <a:solidFill>
              <a:schemeClr val="accent1"/>
            </a:solidFill>
          </a:ln>
        </p:spPr>
        <p:txBody>
          <a:bodyPr wrap="none" rtlCol="0">
            <a:spAutoFit/>
          </a:bodyPr>
          <a:lstStyle/>
          <a:p>
            <a:r>
              <a:rPr lang="en-US" sz="1800" dirty="0" smtClean="0"/>
              <a:t>Un </a:t>
            </a:r>
            <a:r>
              <a:rPr lang="en-US" sz="1800" dirty="0" err="1" smtClean="0"/>
              <a:t>proceso</a:t>
            </a:r>
            <a:r>
              <a:rPr lang="en-US" sz="1800" dirty="0" smtClean="0"/>
              <a:t> de 15 </a:t>
            </a:r>
            <a:r>
              <a:rPr lang="en-US" sz="1800" dirty="0" err="1" smtClean="0"/>
              <a:t>años</a:t>
            </a:r>
            <a:endParaRPr lang="en-US" sz="1800" dirty="0"/>
          </a:p>
        </p:txBody>
      </p:sp>
    </p:spTree>
    <p:extLst>
      <p:ext uri="{BB962C8B-B14F-4D97-AF65-F5344CB8AC3E}">
        <p14:creationId xmlns:p14="http://schemas.microsoft.com/office/powerpoint/2010/main" val="11901667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60" name="Picture 4" descr="F:\DailyWork-BackupFolder\My Documents\Grape\Grape report11\DSCN1240.JPG"/>
          <p:cNvPicPr>
            <a:picLocks noChangeAspect="1" noChangeArrowheads="1"/>
          </p:cNvPicPr>
          <p:nvPr/>
        </p:nvPicPr>
        <p:blipFill>
          <a:blip r:embed="rId2" cstate="print"/>
          <a:srcRect r="19188"/>
          <a:stretch>
            <a:fillRect/>
          </a:stretch>
        </p:blipFill>
        <p:spPr bwMode="auto">
          <a:xfrm>
            <a:off x="3548063" y="0"/>
            <a:ext cx="5595937" cy="5194300"/>
          </a:xfrm>
          <a:prstGeom prst="rect">
            <a:avLst/>
          </a:prstGeom>
          <a:noFill/>
        </p:spPr>
      </p:pic>
      <p:pic>
        <p:nvPicPr>
          <p:cNvPr id="249862" name="Picture 6" descr="F:\DailyWork-BackupFolder\My Documents\Grape\Grape report11\DSCN1229.JPG"/>
          <p:cNvPicPr>
            <a:picLocks noChangeAspect="1" noChangeArrowheads="1"/>
          </p:cNvPicPr>
          <p:nvPr/>
        </p:nvPicPr>
        <p:blipFill>
          <a:blip r:embed="rId3" cstate="print"/>
          <a:srcRect l="14787" t="5990" r="16988"/>
          <a:stretch>
            <a:fillRect/>
          </a:stretch>
        </p:blipFill>
        <p:spPr bwMode="auto">
          <a:xfrm>
            <a:off x="0" y="1974850"/>
            <a:ext cx="4724400" cy="4883150"/>
          </a:xfrm>
          <a:prstGeom prst="rect">
            <a:avLst/>
          </a:prstGeom>
          <a:noFill/>
        </p:spPr>
      </p:pic>
    </p:spTree>
    <p:extLst>
      <p:ext uri="{BB962C8B-B14F-4D97-AF65-F5344CB8AC3E}">
        <p14:creationId xmlns:p14="http://schemas.microsoft.com/office/powerpoint/2010/main" val="317992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8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81200" y="76200"/>
            <a:ext cx="4648200" cy="6781800"/>
            <a:chOff x="1981200" y="76200"/>
            <a:chExt cx="4648200" cy="6781800"/>
          </a:xfrm>
        </p:grpSpPr>
        <p:pic>
          <p:nvPicPr>
            <p:cNvPr id="13316" name="Picture 4" descr="Slide413"/>
            <p:cNvPicPr>
              <a:picLocks noChangeAspect="1" noChangeArrowheads="1"/>
            </p:cNvPicPr>
            <p:nvPr/>
          </p:nvPicPr>
          <p:blipFill>
            <a:blip r:embed="rId2" cstate="print"/>
            <a:srcRect t="1019" r="2008"/>
            <a:stretch>
              <a:fillRect/>
            </a:stretch>
          </p:blipFill>
          <p:spPr bwMode="auto">
            <a:xfrm>
              <a:off x="1981200" y="76200"/>
              <a:ext cx="4648200" cy="6781800"/>
            </a:xfrm>
            <a:prstGeom prst="rect">
              <a:avLst/>
            </a:prstGeom>
            <a:noFill/>
          </p:spPr>
        </p:pic>
        <p:sp>
          <p:nvSpPr>
            <p:cNvPr id="3" name="TextBox 2"/>
            <p:cNvSpPr txBox="1"/>
            <p:nvPr/>
          </p:nvSpPr>
          <p:spPr>
            <a:xfrm>
              <a:off x="2438400" y="76200"/>
              <a:ext cx="3733800" cy="646331"/>
            </a:xfrm>
            <a:prstGeom prst="rect">
              <a:avLst/>
            </a:prstGeom>
            <a:solidFill>
              <a:schemeClr val="bg1"/>
            </a:solidFill>
          </p:spPr>
          <p:txBody>
            <a:bodyPr wrap="square" rtlCol="0">
              <a:spAutoFit/>
            </a:bodyPr>
            <a:lstStyle/>
            <a:p>
              <a:pPr algn="ctr"/>
              <a:r>
                <a:rPr lang="es-ES" dirty="0" smtClean="0"/>
                <a:t>hábitos de alimentación de los nematodos parásitos de plantas</a:t>
              </a:r>
            </a:p>
          </p:txBody>
        </p:sp>
      </p:grpSp>
    </p:spTree>
    <p:extLst>
      <p:ext uri="{BB962C8B-B14F-4D97-AF65-F5344CB8AC3E}">
        <p14:creationId xmlns:p14="http://schemas.microsoft.com/office/powerpoint/2010/main" val="268997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220663" y="1198563"/>
          <a:ext cx="1150937" cy="858837"/>
        </p:xfrm>
        <a:graphic>
          <a:graphicData uri="http://schemas.openxmlformats.org/presentationml/2006/ole">
            <mc:AlternateContent xmlns:mc="http://schemas.openxmlformats.org/markup-compatibility/2006">
              <mc:Choice xmlns:v="urn:schemas-microsoft-com:vml" Requires="v">
                <p:oleObj spid="_x0000_s3094" name="Document" r:id="rId4" imgW="1758696" imgH="1167384" progId="Word.Document.8">
                  <p:embed/>
                </p:oleObj>
              </mc:Choice>
              <mc:Fallback>
                <p:oleObj name="Document" r:id="rId4" imgW="1758696" imgH="1167384"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663" y="1198563"/>
                        <a:ext cx="1150937" cy="858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9" name="Object 3"/>
          <p:cNvGraphicFramePr>
            <a:graphicFrameLocks noChangeAspect="1"/>
          </p:cNvGraphicFramePr>
          <p:nvPr/>
        </p:nvGraphicFramePr>
        <p:xfrm>
          <a:off x="220663" y="2209800"/>
          <a:ext cx="1150937" cy="863600"/>
        </p:xfrm>
        <a:graphic>
          <a:graphicData uri="http://schemas.openxmlformats.org/presentationml/2006/ole">
            <mc:AlternateContent xmlns:mc="http://schemas.openxmlformats.org/markup-compatibility/2006">
              <mc:Choice xmlns:v="urn:schemas-microsoft-com:vml" Requires="v">
                <p:oleObj spid="_x0000_s3095" name="Document" r:id="rId7" imgW="1758696" imgH="1173480" progId="Word.Document.8">
                  <p:embed/>
                </p:oleObj>
              </mc:Choice>
              <mc:Fallback>
                <p:oleObj name="Document" r:id="rId7" imgW="1758696" imgH="1173480"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663" y="2209800"/>
                        <a:ext cx="1150937"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0" name="Object 4"/>
          <p:cNvGraphicFramePr>
            <a:graphicFrameLocks noChangeAspect="1"/>
          </p:cNvGraphicFramePr>
          <p:nvPr/>
        </p:nvGraphicFramePr>
        <p:xfrm>
          <a:off x="220663" y="3200400"/>
          <a:ext cx="1150937" cy="863600"/>
        </p:xfrm>
        <a:graphic>
          <a:graphicData uri="http://schemas.openxmlformats.org/presentationml/2006/ole">
            <mc:AlternateContent xmlns:mc="http://schemas.openxmlformats.org/markup-compatibility/2006">
              <mc:Choice xmlns:v="urn:schemas-microsoft-com:vml" Requires="v">
                <p:oleObj spid="_x0000_s3096" name="Document" r:id="rId10" imgW="1758696" imgH="1173480" progId="Word.Document.8">
                  <p:embed/>
                </p:oleObj>
              </mc:Choice>
              <mc:Fallback>
                <p:oleObj name="Document" r:id="rId10" imgW="1758696" imgH="1173480" progId="Word.Document.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663" y="3200400"/>
                        <a:ext cx="1150937"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1" name="Object 5"/>
          <p:cNvGraphicFramePr>
            <a:graphicFrameLocks noChangeAspect="1"/>
          </p:cNvGraphicFramePr>
          <p:nvPr/>
        </p:nvGraphicFramePr>
        <p:xfrm>
          <a:off x="220663" y="4191000"/>
          <a:ext cx="1150937" cy="854075"/>
        </p:xfrm>
        <a:graphic>
          <a:graphicData uri="http://schemas.openxmlformats.org/presentationml/2006/ole">
            <mc:AlternateContent xmlns:mc="http://schemas.openxmlformats.org/markup-compatibility/2006">
              <mc:Choice xmlns:v="urn:schemas-microsoft-com:vml" Requires="v">
                <p:oleObj spid="_x0000_s3097" name="Document" r:id="rId13" imgW="1758696" imgH="1161288" progId="Word.Document.8">
                  <p:embed/>
                </p:oleObj>
              </mc:Choice>
              <mc:Fallback>
                <p:oleObj name="Document" r:id="rId13" imgW="1758696" imgH="1161288" progId="Word.Document.8">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0663" y="4191000"/>
                        <a:ext cx="1150937" cy="854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2" name="Object 6"/>
          <p:cNvGraphicFramePr>
            <a:graphicFrameLocks noChangeAspect="1"/>
          </p:cNvGraphicFramePr>
          <p:nvPr/>
        </p:nvGraphicFramePr>
        <p:xfrm>
          <a:off x="220663" y="5232400"/>
          <a:ext cx="1150937" cy="863600"/>
        </p:xfrm>
        <a:graphic>
          <a:graphicData uri="http://schemas.openxmlformats.org/presentationml/2006/ole">
            <mc:AlternateContent xmlns:mc="http://schemas.openxmlformats.org/markup-compatibility/2006">
              <mc:Choice xmlns:v="urn:schemas-microsoft-com:vml" Requires="v">
                <p:oleObj spid="_x0000_s3098" name="Document" r:id="rId16" imgW="1758696" imgH="1173480" progId="Word.Document.8">
                  <p:embed/>
                </p:oleObj>
              </mc:Choice>
              <mc:Fallback>
                <p:oleObj name="Document" r:id="rId16" imgW="1758696" imgH="1173480" progId="Word.Document.8">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0663" y="5232400"/>
                        <a:ext cx="1150937"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Group 122"/>
          <p:cNvGraphicFramePr>
            <a:graphicFrameLocks noGrp="1"/>
          </p:cNvGraphicFramePr>
          <p:nvPr>
            <p:extLst>
              <p:ext uri="{D42A27DB-BD31-4B8C-83A1-F6EECF244321}">
                <p14:modId xmlns:p14="http://schemas.microsoft.com/office/powerpoint/2010/main" val="1197614283"/>
              </p:ext>
            </p:extLst>
          </p:nvPr>
        </p:nvGraphicFramePr>
        <p:xfrm>
          <a:off x="1660525" y="1143000"/>
          <a:ext cx="6949440" cy="5120640"/>
        </p:xfrm>
        <a:graphic>
          <a:graphicData uri="http://schemas.openxmlformats.org/drawingml/2006/table">
            <a:tbl>
              <a:tblPr/>
              <a:tblGrid>
                <a:gridCol w="1389888"/>
                <a:gridCol w="5559552"/>
              </a:tblGrid>
              <a:tr h="998763">
                <a:tc>
                  <a:txBody>
                    <a:bodyPr/>
                    <a:lstStyle/>
                    <a:p>
                      <a:pPr marL="0" marR="0" lvl="0" indent="0" algn="ctr" defTabSz="914400" rtl="0" eaLnBrk="0" fontAlgn="base" latinLnBrk="0" hangingPunct="0">
                        <a:lnSpc>
                          <a:spcPct val="100000"/>
                        </a:lnSpc>
                        <a:spcBef>
                          <a:spcPct val="20000"/>
                        </a:spcBef>
                        <a:spcAft>
                          <a:spcPct val="0"/>
                        </a:spcAft>
                        <a:buClr>
                          <a:srgbClr val="0000FF"/>
                        </a:buClr>
                        <a:buSzTx/>
                        <a:buFont typeface="Times" pitchFamily="-110" charset="0"/>
                        <a:buNone/>
                        <a:tabLst/>
                      </a:pPr>
                      <a:r>
                        <a:rPr kumimoji="0" lang="en-US" sz="1600" b="0" i="0" u="none" strike="noStrike" cap="none" normalizeH="0" baseline="0" dirty="0" smtClean="0">
                          <a:ln>
                            <a:noFill/>
                          </a:ln>
                          <a:solidFill>
                            <a:srgbClr val="010203"/>
                          </a:solidFill>
                          <a:effectLst/>
                          <a:latin typeface="+mn-lt"/>
                          <a:ea typeface="ＭＳ Ｐゴシック" pitchFamily="-110" charset="-128"/>
                        </a:rPr>
                        <a:t>UCDGRN-1</a:t>
                      </a:r>
                    </a:p>
                  </a:txBody>
                  <a:tcPr marL="81280" marR="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600"/>
                        </a:spcAft>
                        <a:buFontTx/>
                        <a:buChar char="•"/>
                        <a:tabLst>
                          <a:tab pos="495300" algn="l"/>
                        </a:tabLst>
                      </a:pPr>
                      <a:r>
                        <a:rPr lang="pt-BR" altLang="ja-JP" sz="1600" dirty="0" smtClean="0">
                          <a:solidFill>
                            <a:srgbClr val="000000"/>
                          </a:solidFill>
                          <a:latin typeface="+mn-lt"/>
                          <a:ea typeface="MS Mincho" pitchFamily="49" charset="-128"/>
                        </a:rPr>
                        <a:t>nematode resistance from </a:t>
                      </a:r>
                      <a:r>
                        <a:rPr lang="pt-BR" altLang="ja-JP" sz="1600" i="1" dirty="0" smtClean="0">
                          <a:solidFill>
                            <a:srgbClr val="000000"/>
                          </a:solidFill>
                          <a:latin typeface="+mn-lt"/>
                          <a:ea typeface="MS Mincho" pitchFamily="49" charset="-128"/>
                        </a:rPr>
                        <a:t>Vitis rupestris</a:t>
                      </a:r>
                      <a:r>
                        <a:rPr lang="pt-BR" altLang="ja-JP" sz="1600" dirty="0" smtClean="0">
                          <a:solidFill>
                            <a:srgbClr val="000000"/>
                          </a:solidFill>
                          <a:latin typeface="+mn-lt"/>
                          <a:ea typeface="MS Mincho" pitchFamily="49" charset="-128"/>
                        </a:rPr>
                        <a:t> and </a:t>
                      </a:r>
                      <a:r>
                        <a:rPr lang="pt-BR" altLang="ja-JP" sz="1600" i="1" dirty="0" smtClean="0">
                          <a:solidFill>
                            <a:srgbClr val="000000"/>
                          </a:solidFill>
                          <a:latin typeface="+mn-lt"/>
                          <a:ea typeface="MS Mincho" pitchFamily="49" charset="-128"/>
                        </a:rPr>
                        <a:t>Muscadinia rotundifolia</a:t>
                      </a:r>
                      <a:r>
                        <a:rPr lang="pt-BR" altLang="ja-JP" sz="1600" dirty="0" smtClean="0">
                          <a:solidFill>
                            <a:srgbClr val="000000"/>
                          </a:solidFill>
                          <a:latin typeface="+mn-lt"/>
                          <a:ea typeface="MS Mincho" pitchFamily="49" charset="-128"/>
                        </a:rPr>
                        <a:t>.</a:t>
                      </a:r>
                      <a:endParaRPr lang="en-US" altLang="ja-JP" sz="1600" dirty="0" smtClean="0">
                        <a:latin typeface="+mn-lt"/>
                      </a:endParaRPr>
                    </a:p>
                    <a:p>
                      <a:pPr>
                        <a:spcAft>
                          <a:spcPts val="600"/>
                        </a:spcAft>
                        <a:buFontTx/>
                        <a:buChar char="•"/>
                        <a:tabLst>
                          <a:tab pos="495300" algn="l"/>
                        </a:tabLst>
                      </a:pPr>
                      <a:r>
                        <a:rPr lang="en-US" altLang="ja-JP" sz="1600" dirty="0" smtClean="0">
                          <a:solidFill>
                            <a:srgbClr val="000000"/>
                          </a:solidFill>
                          <a:latin typeface="+mn-lt"/>
                          <a:ea typeface="MS Mincho" pitchFamily="49" charset="-128"/>
                        </a:rPr>
                        <a:t>80% rooting and grafting success from dormant cuttings. </a:t>
                      </a:r>
                    </a:p>
                  </a:txBody>
                  <a:tcPr marL="81280" marR="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8763">
                <a:tc>
                  <a:txBody>
                    <a:bodyPr/>
                    <a:lstStyle/>
                    <a:p>
                      <a:pPr marL="0" marR="0" lvl="0" indent="0" algn="ctr" defTabSz="914400" rtl="0" eaLnBrk="0" fontAlgn="base" latinLnBrk="0" hangingPunct="0">
                        <a:lnSpc>
                          <a:spcPct val="100000"/>
                        </a:lnSpc>
                        <a:spcBef>
                          <a:spcPct val="20000"/>
                        </a:spcBef>
                        <a:spcAft>
                          <a:spcPct val="0"/>
                        </a:spcAft>
                        <a:buClr>
                          <a:srgbClr val="0000FF"/>
                        </a:buClr>
                        <a:buSzTx/>
                        <a:buFont typeface="Times" pitchFamily="-110" charset="0"/>
                        <a:buNone/>
                        <a:tabLst/>
                      </a:pPr>
                      <a:r>
                        <a:rPr kumimoji="0" lang="en-US" sz="1600" b="0" i="0" u="none" strike="noStrike" cap="none" normalizeH="0" baseline="0" dirty="0" smtClean="0">
                          <a:ln>
                            <a:noFill/>
                          </a:ln>
                          <a:solidFill>
                            <a:srgbClr val="010203"/>
                          </a:solidFill>
                          <a:effectLst/>
                          <a:latin typeface="+mn-lt"/>
                          <a:ea typeface="ＭＳ Ｐゴシック" pitchFamily="-110" charset="-128"/>
                        </a:rPr>
                        <a:t>UCDGRN-2</a:t>
                      </a:r>
                    </a:p>
                  </a:txBody>
                  <a:tcPr marL="81280" marR="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ts val="600"/>
                        </a:spcAft>
                        <a:buClrTx/>
                        <a:buSzTx/>
                        <a:buFont typeface="Arial" pitchFamily="34" charset="0"/>
                        <a:buChar char="•"/>
                        <a:tabLst/>
                      </a:pPr>
                      <a:r>
                        <a:rPr lang="en-US" altLang="ja-JP" sz="1600" dirty="0" smtClean="0">
                          <a:solidFill>
                            <a:srgbClr val="000000"/>
                          </a:solidFill>
                          <a:latin typeface="+mn-lt"/>
                          <a:ea typeface="MS Mincho" pitchFamily="49" charset="-128"/>
                          <a:cs typeface="Arial" pitchFamily="34" charset="0"/>
                        </a:rPr>
                        <a:t>nematode resistance from </a:t>
                      </a:r>
                      <a:r>
                        <a:rPr lang="en-US" altLang="ja-JP" sz="1600" i="1" dirty="0" smtClean="0">
                          <a:solidFill>
                            <a:srgbClr val="000000"/>
                          </a:solidFill>
                          <a:latin typeface="+mn-lt"/>
                          <a:ea typeface="MS Mincho" pitchFamily="49" charset="-128"/>
                          <a:cs typeface="Arial" pitchFamily="34" charset="0"/>
                        </a:rPr>
                        <a:t>V. </a:t>
                      </a:r>
                      <a:r>
                        <a:rPr lang="en-US" altLang="ja-JP" sz="1600" i="1" dirty="0" err="1" smtClean="0">
                          <a:solidFill>
                            <a:srgbClr val="000000"/>
                          </a:solidFill>
                          <a:latin typeface="+mn-lt"/>
                          <a:ea typeface="MS Mincho" pitchFamily="49" charset="-128"/>
                          <a:cs typeface="Arial" pitchFamily="34" charset="0"/>
                        </a:rPr>
                        <a:t>rufotomentosa</a:t>
                      </a:r>
                      <a:r>
                        <a:rPr lang="en-US" altLang="ja-JP" sz="1600" dirty="0" smtClean="0">
                          <a:solidFill>
                            <a:srgbClr val="000000"/>
                          </a:solidFill>
                          <a:latin typeface="+mn-lt"/>
                          <a:ea typeface="MS Mincho" pitchFamily="49" charset="-128"/>
                          <a:cs typeface="Arial" pitchFamily="34" charset="0"/>
                        </a:rPr>
                        <a:t> and </a:t>
                      </a:r>
                      <a:r>
                        <a:rPr lang="en-US" altLang="ja-JP" sz="1600" i="1" dirty="0" smtClean="0">
                          <a:solidFill>
                            <a:srgbClr val="000000"/>
                          </a:solidFill>
                          <a:latin typeface="+mn-lt"/>
                          <a:ea typeface="MS Mincho" pitchFamily="49" charset="-128"/>
                          <a:cs typeface="Arial" pitchFamily="34" charset="0"/>
                        </a:rPr>
                        <a:t>V. </a:t>
                      </a:r>
                      <a:r>
                        <a:rPr lang="en-US" altLang="ja-JP" sz="1600" i="1" dirty="0" err="1" smtClean="0">
                          <a:solidFill>
                            <a:srgbClr val="000000"/>
                          </a:solidFill>
                          <a:latin typeface="+mn-lt"/>
                          <a:ea typeface="MS Mincho" pitchFamily="49" charset="-128"/>
                          <a:cs typeface="Arial" pitchFamily="34" charset="0"/>
                        </a:rPr>
                        <a:t>champini</a:t>
                      </a:r>
                      <a:r>
                        <a:rPr lang="en-US" altLang="ja-JP" sz="1600" i="1" dirty="0" smtClean="0">
                          <a:solidFill>
                            <a:srgbClr val="000000"/>
                          </a:solidFill>
                          <a:latin typeface="+mn-lt"/>
                          <a:ea typeface="MS Mincho" pitchFamily="49" charset="-128"/>
                          <a:cs typeface="Arial" pitchFamily="34" charset="0"/>
                        </a:rPr>
                        <a:t> </a:t>
                      </a:r>
                      <a:r>
                        <a:rPr lang="en-US" altLang="ja-JP" sz="1200" i="0" dirty="0" smtClean="0">
                          <a:solidFill>
                            <a:srgbClr val="000000"/>
                          </a:solidFill>
                          <a:latin typeface="+mn-lt"/>
                          <a:ea typeface="MS Mincho" pitchFamily="49" charset="-128"/>
                          <a:cs typeface="Arial" pitchFamily="34" charset="0"/>
                        </a:rPr>
                        <a:t>(cv Dog Ridge)</a:t>
                      </a:r>
                      <a:r>
                        <a:rPr lang="en-US" altLang="ja-JP" sz="1600" i="0" dirty="0" smtClean="0">
                          <a:solidFill>
                            <a:srgbClr val="000000"/>
                          </a:solidFill>
                          <a:latin typeface="+mn-lt"/>
                          <a:ea typeface="MS Mincho" pitchFamily="49" charset="-128"/>
                          <a:cs typeface="Arial" pitchFamily="34" charset="0"/>
                        </a:rPr>
                        <a:t>.</a:t>
                      </a:r>
                    </a:p>
                    <a:p>
                      <a:pPr marL="0" marR="0" lvl="0" indent="0" algn="l" defTabSz="914400" rtl="0" eaLnBrk="0" fontAlgn="base" latinLnBrk="0" hangingPunct="0">
                        <a:lnSpc>
                          <a:spcPct val="100000"/>
                        </a:lnSpc>
                        <a:spcBef>
                          <a:spcPct val="20000"/>
                        </a:spcBef>
                        <a:spcAft>
                          <a:spcPts val="600"/>
                        </a:spcAft>
                        <a:buClrTx/>
                        <a:buSzTx/>
                        <a:buFont typeface="Arial" pitchFamily="34" charset="0"/>
                        <a:buChar char="•"/>
                        <a:tabLst/>
                        <a:defRPr/>
                      </a:pPr>
                      <a:r>
                        <a:rPr lang="en-US" altLang="ja-JP" sz="1600" dirty="0" smtClean="0">
                          <a:solidFill>
                            <a:srgbClr val="000000"/>
                          </a:solidFill>
                          <a:latin typeface="+mn-lt"/>
                          <a:ea typeface="MS Mincho" pitchFamily="49" charset="-128"/>
                          <a:cs typeface="Arial" pitchFamily="34" charset="0"/>
                        </a:rPr>
                        <a:t>roots and grafts easily</a:t>
                      </a:r>
                      <a:r>
                        <a:rPr lang="en-US" altLang="ja-JP" sz="1600" kern="1200" dirty="0" smtClean="0">
                          <a:solidFill>
                            <a:srgbClr val="000000"/>
                          </a:solidFill>
                          <a:latin typeface="+mn-lt"/>
                          <a:ea typeface="MS Mincho" pitchFamily="49" charset="-128"/>
                          <a:cs typeface="Arial" pitchFamily="34" charset="0"/>
                        </a:rPr>
                        <a:t>.</a:t>
                      </a:r>
                    </a:p>
                  </a:txBody>
                  <a:tcPr marL="81280" marR="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8763">
                <a:tc>
                  <a:txBody>
                    <a:bodyPr/>
                    <a:lstStyle/>
                    <a:p>
                      <a:pPr marL="0" marR="0" lvl="0" indent="0" algn="ctr" defTabSz="914400" rtl="0" eaLnBrk="0" fontAlgn="base" latinLnBrk="0" hangingPunct="0">
                        <a:lnSpc>
                          <a:spcPct val="100000"/>
                        </a:lnSpc>
                        <a:spcBef>
                          <a:spcPct val="20000"/>
                        </a:spcBef>
                        <a:spcAft>
                          <a:spcPct val="0"/>
                        </a:spcAft>
                        <a:buClr>
                          <a:srgbClr val="0000FF"/>
                        </a:buClr>
                        <a:buSzTx/>
                        <a:buFont typeface="Times" pitchFamily="-110" charset="0"/>
                        <a:buNone/>
                        <a:tabLst/>
                      </a:pPr>
                      <a:r>
                        <a:rPr kumimoji="0" lang="en-US" sz="1600" b="0" i="0" u="none" strike="noStrike" cap="none" normalizeH="0" baseline="0" dirty="0" smtClean="0">
                          <a:ln>
                            <a:noFill/>
                          </a:ln>
                          <a:solidFill>
                            <a:srgbClr val="010203"/>
                          </a:solidFill>
                          <a:effectLst/>
                          <a:latin typeface="+mn-lt"/>
                          <a:ea typeface="ＭＳ Ｐゴシック" pitchFamily="-110" charset="-128"/>
                        </a:rPr>
                        <a:t>UCDGRN-3</a:t>
                      </a:r>
                    </a:p>
                  </a:txBody>
                  <a:tcPr marL="81280" marR="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600"/>
                        </a:spcAft>
                        <a:buFontTx/>
                        <a:buChar char="•"/>
                        <a:tabLst>
                          <a:tab pos="495300" algn="l"/>
                        </a:tabLst>
                      </a:pPr>
                      <a:r>
                        <a:rPr lang="en-US" altLang="ja-JP" sz="1600" dirty="0" smtClean="0">
                          <a:solidFill>
                            <a:srgbClr val="000000"/>
                          </a:solidFill>
                          <a:latin typeface="+mn-lt"/>
                          <a:ea typeface="MS Mincho" pitchFamily="49" charset="-128"/>
                          <a:cs typeface="Arial" charset="0"/>
                        </a:rPr>
                        <a:t>nematode resistance from </a:t>
                      </a:r>
                      <a:r>
                        <a:rPr lang="en-US" altLang="ja-JP" sz="1600" i="1" dirty="0" smtClean="0">
                          <a:solidFill>
                            <a:srgbClr val="000000"/>
                          </a:solidFill>
                          <a:latin typeface="+mn-lt"/>
                          <a:ea typeface="MS Mincho" pitchFamily="49" charset="-128"/>
                          <a:cs typeface="Arial" charset="0"/>
                        </a:rPr>
                        <a:t>V. </a:t>
                      </a:r>
                      <a:r>
                        <a:rPr lang="en-US" altLang="ja-JP" sz="1600" i="1" dirty="0" err="1" smtClean="0">
                          <a:solidFill>
                            <a:srgbClr val="000000"/>
                          </a:solidFill>
                          <a:latin typeface="+mn-lt"/>
                          <a:ea typeface="MS Mincho" pitchFamily="49" charset="-128"/>
                          <a:cs typeface="Arial" charset="0"/>
                        </a:rPr>
                        <a:t>rufotomentosa</a:t>
                      </a:r>
                      <a:r>
                        <a:rPr lang="en-US" altLang="ja-JP" sz="1600" dirty="0" smtClean="0">
                          <a:solidFill>
                            <a:srgbClr val="000000"/>
                          </a:solidFill>
                          <a:latin typeface="+mn-lt"/>
                          <a:ea typeface="MS Mincho" pitchFamily="49" charset="-128"/>
                          <a:cs typeface="Arial" charset="0"/>
                        </a:rPr>
                        <a:t>, </a:t>
                      </a:r>
                      <a:r>
                        <a:rPr lang="en-US" altLang="ja-JP" sz="1600" i="1" dirty="0" smtClean="0">
                          <a:solidFill>
                            <a:srgbClr val="000000"/>
                          </a:solidFill>
                          <a:latin typeface="+mn-lt"/>
                          <a:ea typeface="MS Mincho" pitchFamily="49" charset="-128"/>
                          <a:cs typeface="Arial" charset="0"/>
                        </a:rPr>
                        <a:t>V. champinii </a:t>
                      </a:r>
                      <a:r>
                        <a:rPr lang="en-US" altLang="ja-JP" sz="1200" i="0" dirty="0" smtClean="0">
                          <a:solidFill>
                            <a:srgbClr val="000000"/>
                          </a:solidFill>
                          <a:latin typeface="+mn-lt"/>
                          <a:ea typeface="MS Mincho" pitchFamily="49" charset="-128"/>
                          <a:cs typeface="Arial" charset="0"/>
                        </a:rPr>
                        <a:t>(</a:t>
                      </a:r>
                      <a:r>
                        <a:rPr lang="en-US" altLang="ja-JP" sz="1200" i="0" dirty="0" err="1" smtClean="0">
                          <a:solidFill>
                            <a:srgbClr val="000000"/>
                          </a:solidFill>
                          <a:latin typeface="+mn-lt"/>
                          <a:ea typeface="MS Mincho" pitchFamily="49" charset="-128"/>
                          <a:cs typeface="Arial" charset="0"/>
                        </a:rPr>
                        <a:t>cvs</a:t>
                      </a:r>
                      <a:r>
                        <a:rPr lang="en-US" altLang="ja-JP" sz="1200" i="0" dirty="0" smtClean="0">
                          <a:solidFill>
                            <a:srgbClr val="000000"/>
                          </a:solidFill>
                          <a:latin typeface="+mn-lt"/>
                          <a:ea typeface="MS Mincho" pitchFamily="49" charset="-128"/>
                          <a:cs typeface="Arial" charset="0"/>
                        </a:rPr>
                        <a:t> Dog Ridge</a:t>
                      </a:r>
                      <a:r>
                        <a:rPr lang="en-US" altLang="ja-JP" sz="1200" i="1" dirty="0" smtClean="0">
                          <a:solidFill>
                            <a:srgbClr val="000000"/>
                          </a:solidFill>
                          <a:latin typeface="+mn-lt"/>
                          <a:ea typeface="MS Mincho" pitchFamily="49" charset="-128"/>
                          <a:cs typeface="Arial" charset="0"/>
                        </a:rPr>
                        <a:t> </a:t>
                      </a:r>
                      <a:r>
                        <a:rPr lang="en-US" altLang="ja-JP" sz="1200" dirty="0" smtClean="0">
                          <a:solidFill>
                            <a:srgbClr val="000000"/>
                          </a:solidFill>
                          <a:latin typeface="+mn-lt"/>
                          <a:ea typeface="MS Mincho" pitchFamily="49" charset="-128"/>
                          <a:cs typeface="Arial" charset="0"/>
                        </a:rPr>
                        <a:t>and c9038)</a:t>
                      </a:r>
                      <a:r>
                        <a:rPr lang="en-US" altLang="ja-JP" sz="1600" dirty="0" smtClean="0">
                          <a:solidFill>
                            <a:srgbClr val="000000"/>
                          </a:solidFill>
                          <a:latin typeface="+mn-lt"/>
                          <a:ea typeface="MS Mincho" pitchFamily="49" charset="-128"/>
                          <a:cs typeface="Arial" charset="0"/>
                        </a:rPr>
                        <a:t>. </a:t>
                      </a:r>
                      <a:endParaRPr lang="en-US" altLang="ja-JP" sz="1600" dirty="0" smtClean="0">
                        <a:solidFill>
                          <a:srgbClr val="000000"/>
                        </a:solidFill>
                        <a:latin typeface="+mn-lt"/>
                        <a:ea typeface="MS Mincho" pitchFamily="49" charset="-128"/>
                        <a:cs typeface="Times New Roman" pitchFamily="18" charset="0"/>
                      </a:endParaRPr>
                    </a:p>
                    <a:p>
                      <a:pPr>
                        <a:spcAft>
                          <a:spcPts val="600"/>
                        </a:spcAft>
                        <a:buFontTx/>
                        <a:buChar char="•"/>
                        <a:tabLst>
                          <a:tab pos="495300" algn="l"/>
                        </a:tabLst>
                      </a:pPr>
                      <a:r>
                        <a:rPr lang="en-US" altLang="ja-JP" sz="1600" dirty="0" smtClean="0">
                          <a:solidFill>
                            <a:srgbClr val="000000"/>
                          </a:solidFill>
                          <a:latin typeface="+mn-lt"/>
                          <a:ea typeface="MS Mincho" pitchFamily="49" charset="-128"/>
                          <a:cs typeface="Arial" charset="0"/>
                        </a:rPr>
                        <a:t>good rooting and grafting abilities.</a:t>
                      </a:r>
                      <a:endParaRPr kumimoji="0" lang="en-US" sz="1600" b="0" i="0" u="none" strike="noStrike" cap="none" normalizeH="0" baseline="0" dirty="0" smtClean="0">
                        <a:ln>
                          <a:noFill/>
                        </a:ln>
                        <a:solidFill>
                          <a:srgbClr val="010203"/>
                        </a:solidFill>
                        <a:effectLst/>
                        <a:latin typeface="+mn-lt"/>
                        <a:ea typeface="ＭＳ Ｐゴシック" pitchFamily="-110" charset="-128"/>
                      </a:endParaRPr>
                    </a:p>
                  </a:txBody>
                  <a:tcPr marL="81280" marR="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8763">
                <a:tc>
                  <a:txBody>
                    <a:bodyPr/>
                    <a:lstStyle/>
                    <a:p>
                      <a:pPr marL="0" marR="0" lvl="0" indent="0" algn="ctr" defTabSz="914400" rtl="0" eaLnBrk="0" fontAlgn="base" latinLnBrk="0" hangingPunct="0">
                        <a:lnSpc>
                          <a:spcPct val="100000"/>
                        </a:lnSpc>
                        <a:spcBef>
                          <a:spcPct val="20000"/>
                        </a:spcBef>
                        <a:spcAft>
                          <a:spcPct val="0"/>
                        </a:spcAft>
                        <a:buClr>
                          <a:srgbClr val="0000FF"/>
                        </a:buClr>
                        <a:buSzTx/>
                        <a:buFont typeface="Times" pitchFamily="-110" charset="0"/>
                        <a:buNone/>
                        <a:tabLst/>
                      </a:pPr>
                      <a:r>
                        <a:rPr kumimoji="0" lang="en-US" sz="1600" b="0" i="0" u="none" strike="noStrike" cap="none" normalizeH="0" baseline="0" dirty="0" smtClean="0">
                          <a:ln>
                            <a:noFill/>
                          </a:ln>
                          <a:solidFill>
                            <a:srgbClr val="010203"/>
                          </a:solidFill>
                          <a:effectLst/>
                          <a:latin typeface="+mn-lt"/>
                          <a:ea typeface="ＭＳ Ｐゴシック" pitchFamily="-110" charset="-128"/>
                        </a:rPr>
                        <a:t>UCDGRN-4</a:t>
                      </a:r>
                    </a:p>
                  </a:txBody>
                  <a:tcPr marL="81280" marR="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600"/>
                        </a:spcAft>
                        <a:buFontTx/>
                        <a:buChar char="•"/>
                        <a:tabLst>
                          <a:tab pos="495300" algn="l"/>
                        </a:tabLst>
                      </a:pPr>
                      <a:r>
                        <a:rPr lang="en-US" altLang="ja-JP" sz="1600" dirty="0" smtClean="0">
                          <a:solidFill>
                            <a:srgbClr val="000000"/>
                          </a:solidFill>
                          <a:latin typeface="+mn-lt"/>
                          <a:ea typeface="MS Mincho" pitchFamily="49" charset="-128"/>
                          <a:cs typeface="Arial" charset="0"/>
                        </a:rPr>
                        <a:t>nematode resistance from </a:t>
                      </a:r>
                      <a:r>
                        <a:rPr lang="en-US" altLang="ja-JP" sz="1600" i="1" dirty="0" smtClean="0">
                          <a:solidFill>
                            <a:srgbClr val="000000"/>
                          </a:solidFill>
                          <a:latin typeface="+mn-lt"/>
                          <a:ea typeface="MS Mincho" pitchFamily="49" charset="-128"/>
                          <a:cs typeface="Arial" charset="0"/>
                        </a:rPr>
                        <a:t>V. </a:t>
                      </a:r>
                      <a:r>
                        <a:rPr lang="en-US" altLang="ja-JP" sz="1600" i="1" dirty="0" err="1" smtClean="0">
                          <a:solidFill>
                            <a:srgbClr val="000000"/>
                          </a:solidFill>
                          <a:latin typeface="+mn-lt"/>
                          <a:ea typeface="MS Mincho" pitchFamily="49" charset="-128"/>
                          <a:cs typeface="Arial" charset="0"/>
                        </a:rPr>
                        <a:t>rufotomentosa</a:t>
                      </a:r>
                      <a:r>
                        <a:rPr lang="en-US" altLang="ja-JP" sz="1600" dirty="0" smtClean="0">
                          <a:solidFill>
                            <a:srgbClr val="000000"/>
                          </a:solidFill>
                          <a:latin typeface="+mn-lt"/>
                          <a:ea typeface="MS Mincho" pitchFamily="49" charset="-128"/>
                          <a:cs typeface="Arial" charset="0"/>
                        </a:rPr>
                        <a:t>, </a:t>
                      </a:r>
                      <a:r>
                        <a:rPr lang="en-US" altLang="ja-JP" sz="1600" i="1" dirty="0" smtClean="0">
                          <a:solidFill>
                            <a:srgbClr val="000000"/>
                          </a:solidFill>
                          <a:latin typeface="+mn-lt"/>
                          <a:ea typeface="MS Mincho" pitchFamily="49" charset="-128"/>
                          <a:cs typeface="Arial" charset="0"/>
                        </a:rPr>
                        <a:t>V. champinii </a:t>
                      </a:r>
                      <a:r>
                        <a:rPr lang="en-US" altLang="ja-JP" sz="1200" i="0" dirty="0" smtClean="0">
                          <a:solidFill>
                            <a:srgbClr val="000000"/>
                          </a:solidFill>
                          <a:latin typeface="+mn-lt"/>
                          <a:ea typeface="MS Mincho" pitchFamily="49" charset="-128"/>
                          <a:cs typeface="Arial" charset="0"/>
                        </a:rPr>
                        <a:t>(</a:t>
                      </a:r>
                      <a:r>
                        <a:rPr lang="en-US" altLang="ja-JP" sz="1200" i="0" dirty="0" err="1" smtClean="0">
                          <a:solidFill>
                            <a:srgbClr val="000000"/>
                          </a:solidFill>
                          <a:latin typeface="+mn-lt"/>
                          <a:ea typeface="MS Mincho" pitchFamily="49" charset="-128"/>
                          <a:cs typeface="Arial" charset="0"/>
                        </a:rPr>
                        <a:t>cvs</a:t>
                      </a:r>
                      <a:r>
                        <a:rPr lang="en-US" altLang="ja-JP" sz="1200" i="0" dirty="0" smtClean="0">
                          <a:solidFill>
                            <a:srgbClr val="000000"/>
                          </a:solidFill>
                          <a:latin typeface="+mn-lt"/>
                          <a:ea typeface="MS Mincho" pitchFamily="49" charset="-128"/>
                          <a:cs typeface="Arial" charset="0"/>
                        </a:rPr>
                        <a:t> Dog Ridge</a:t>
                      </a:r>
                      <a:r>
                        <a:rPr lang="en-US" altLang="ja-JP" sz="1200" i="1" dirty="0" smtClean="0">
                          <a:solidFill>
                            <a:srgbClr val="000000"/>
                          </a:solidFill>
                          <a:latin typeface="+mn-lt"/>
                          <a:ea typeface="MS Mincho" pitchFamily="49" charset="-128"/>
                          <a:cs typeface="Arial" charset="0"/>
                        </a:rPr>
                        <a:t> </a:t>
                      </a:r>
                      <a:r>
                        <a:rPr lang="en-US" altLang="ja-JP" sz="1200" dirty="0" smtClean="0">
                          <a:solidFill>
                            <a:srgbClr val="000000"/>
                          </a:solidFill>
                          <a:latin typeface="+mn-lt"/>
                          <a:ea typeface="MS Mincho" pitchFamily="49" charset="-128"/>
                          <a:cs typeface="Arial" charset="0"/>
                        </a:rPr>
                        <a:t>and c9038)</a:t>
                      </a:r>
                      <a:r>
                        <a:rPr lang="en-US" altLang="ja-JP" sz="1600" dirty="0" smtClean="0">
                          <a:solidFill>
                            <a:srgbClr val="000000"/>
                          </a:solidFill>
                          <a:latin typeface="+mn-lt"/>
                          <a:ea typeface="MS Mincho" pitchFamily="49" charset="-128"/>
                          <a:cs typeface="Arial" charset="0"/>
                        </a:rPr>
                        <a:t>. </a:t>
                      </a:r>
                      <a:endParaRPr lang="en-US" altLang="ja-JP" sz="1600" dirty="0" smtClean="0">
                        <a:solidFill>
                          <a:srgbClr val="000000"/>
                        </a:solidFill>
                        <a:latin typeface="+mn-lt"/>
                        <a:ea typeface="MS Mincho" pitchFamily="49" charset="-128"/>
                        <a:cs typeface="Times New Roman" pitchFamily="18" charset="0"/>
                      </a:endParaRPr>
                    </a:p>
                    <a:p>
                      <a:pPr>
                        <a:spcAft>
                          <a:spcPts val="600"/>
                        </a:spcAft>
                        <a:buFontTx/>
                        <a:buChar char="•"/>
                        <a:tabLst>
                          <a:tab pos="495300" algn="l"/>
                        </a:tabLst>
                      </a:pPr>
                      <a:r>
                        <a:rPr lang="en-US" altLang="ja-JP" sz="1600" dirty="0" smtClean="0">
                          <a:solidFill>
                            <a:srgbClr val="000000"/>
                          </a:solidFill>
                          <a:latin typeface="+mn-lt"/>
                          <a:ea typeface="MS Mincho" pitchFamily="49" charset="-128"/>
                          <a:cs typeface="Arial" charset="0"/>
                        </a:rPr>
                        <a:t>good rooting and grafting abilities.</a:t>
                      </a:r>
                      <a:endParaRPr kumimoji="0" lang="en-US" sz="1600" b="0" i="0" u="none" strike="noStrike" cap="none" normalizeH="0" baseline="0" dirty="0" smtClean="0">
                        <a:ln>
                          <a:noFill/>
                        </a:ln>
                        <a:solidFill>
                          <a:srgbClr val="010203"/>
                        </a:solidFill>
                        <a:effectLst/>
                        <a:latin typeface="+mn-lt"/>
                        <a:ea typeface="ＭＳ Ｐゴシック" pitchFamily="-110" charset="-128"/>
                      </a:endParaRPr>
                    </a:p>
                  </a:txBody>
                  <a:tcPr marL="81280" marR="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25588">
                <a:tc>
                  <a:txBody>
                    <a:bodyPr/>
                    <a:lstStyle/>
                    <a:p>
                      <a:pPr marL="0" marR="0" lvl="0" indent="0" algn="ctr" defTabSz="914400" rtl="0" eaLnBrk="0" fontAlgn="base" latinLnBrk="0" hangingPunct="0">
                        <a:lnSpc>
                          <a:spcPct val="100000"/>
                        </a:lnSpc>
                        <a:spcBef>
                          <a:spcPct val="20000"/>
                        </a:spcBef>
                        <a:spcAft>
                          <a:spcPct val="0"/>
                        </a:spcAft>
                        <a:buClr>
                          <a:srgbClr val="0000FF"/>
                        </a:buClr>
                        <a:buSzTx/>
                        <a:buFont typeface="Times" pitchFamily="-110" charset="0"/>
                        <a:buNone/>
                        <a:tabLst/>
                      </a:pPr>
                      <a:r>
                        <a:rPr kumimoji="0" lang="en-US" sz="1600" b="0" i="0" u="none" strike="noStrike" cap="none" normalizeH="0" baseline="0" dirty="0" smtClean="0">
                          <a:ln>
                            <a:noFill/>
                          </a:ln>
                          <a:solidFill>
                            <a:srgbClr val="010203"/>
                          </a:solidFill>
                          <a:effectLst/>
                          <a:latin typeface="+mn-lt"/>
                          <a:ea typeface="ＭＳ Ｐゴシック" pitchFamily="-110" charset="-128"/>
                        </a:rPr>
                        <a:t>UCDGRN-5</a:t>
                      </a:r>
                    </a:p>
                  </a:txBody>
                  <a:tcPr marL="81280" marR="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600"/>
                        </a:spcAft>
                        <a:buFontTx/>
                        <a:buChar char="•"/>
                        <a:tabLst>
                          <a:tab pos="495300" algn="l"/>
                        </a:tabLst>
                      </a:pPr>
                      <a:r>
                        <a:rPr lang="en-US" altLang="ja-JP" sz="1600" dirty="0" smtClean="0">
                          <a:solidFill>
                            <a:srgbClr val="000000"/>
                          </a:solidFill>
                          <a:latin typeface="+mn-lt"/>
                          <a:ea typeface="MS Mincho" pitchFamily="49" charset="-128"/>
                          <a:cs typeface="Arial" charset="0"/>
                        </a:rPr>
                        <a:t>nematode resistance from </a:t>
                      </a:r>
                      <a:r>
                        <a:rPr lang="en-US" altLang="ja-JP" sz="1600" i="1" dirty="0" smtClean="0">
                          <a:solidFill>
                            <a:srgbClr val="000000"/>
                          </a:solidFill>
                          <a:latin typeface="+mn-lt"/>
                          <a:ea typeface="MS Mincho" pitchFamily="49" charset="-128"/>
                          <a:cs typeface="Arial" charset="0"/>
                        </a:rPr>
                        <a:t>V. champinii </a:t>
                      </a:r>
                      <a:r>
                        <a:rPr lang="en-US" altLang="ja-JP" sz="1200" i="0" dirty="0" smtClean="0">
                          <a:solidFill>
                            <a:srgbClr val="000000"/>
                          </a:solidFill>
                          <a:latin typeface="+mn-lt"/>
                          <a:ea typeface="MS Mincho" pitchFamily="49" charset="-128"/>
                          <a:cs typeface="Arial" charset="0"/>
                        </a:rPr>
                        <a:t>(</a:t>
                      </a:r>
                      <a:r>
                        <a:rPr lang="en-US" altLang="ja-JP" sz="1200" i="0" dirty="0" err="1" smtClean="0">
                          <a:solidFill>
                            <a:srgbClr val="000000"/>
                          </a:solidFill>
                          <a:latin typeface="+mn-lt"/>
                          <a:ea typeface="MS Mincho" pitchFamily="49" charset="-128"/>
                          <a:cs typeface="Arial" charset="0"/>
                        </a:rPr>
                        <a:t>cvs</a:t>
                      </a:r>
                      <a:r>
                        <a:rPr lang="en-US" altLang="ja-JP" sz="1200" i="0" dirty="0" smtClean="0">
                          <a:solidFill>
                            <a:srgbClr val="000000"/>
                          </a:solidFill>
                          <a:latin typeface="+mn-lt"/>
                          <a:ea typeface="MS Mincho" pitchFamily="49" charset="-128"/>
                          <a:cs typeface="Arial" charset="0"/>
                        </a:rPr>
                        <a:t> Ramsey </a:t>
                      </a:r>
                      <a:r>
                        <a:rPr lang="en-US" altLang="ja-JP" sz="1200" dirty="0" smtClean="0">
                          <a:solidFill>
                            <a:srgbClr val="000000"/>
                          </a:solidFill>
                          <a:latin typeface="+mn-lt"/>
                          <a:ea typeface="MS Mincho" pitchFamily="49" charset="-128"/>
                          <a:cs typeface="Arial" charset="0"/>
                        </a:rPr>
                        <a:t>and c9021)</a:t>
                      </a:r>
                      <a:r>
                        <a:rPr lang="en-US" altLang="ja-JP" sz="1600" dirty="0" smtClean="0">
                          <a:solidFill>
                            <a:srgbClr val="000000"/>
                          </a:solidFill>
                          <a:latin typeface="+mn-lt"/>
                          <a:ea typeface="MS Mincho" pitchFamily="49" charset="-128"/>
                          <a:cs typeface="Arial" charset="0"/>
                        </a:rPr>
                        <a:t>.</a:t>
                      </a:r>
                      <a:endParaRPr lang="en-US" altLang="ja-JP" sz="1600" dirty="0" smtClean="0">
                        <a:latin typeface="+mn-lt"/>
                        <a:ea typeface="MS Mincho" pitchFamily="49" charset="-128"/>
                        <a:cs typeface="Arial" charset="0"/>
                      </a:endParaRPr>
                    </a:p>
                    <a:p>
                      <a:pPr>
                        <a:spcAft>
                          <a:spcPts val="600"/>
                        </a:spcAft>
                        <a:buFontTx/>
                        <a:buChar char="•"/>
                        <a:tabLst>
                          <a:tab pos="495300" algn="l"/>
                        </a:tabLst>
                      </a:pPr>
                      <a:r>
                        <a:rPr lang="en-US" altLang="ja-JP" sz="1600" dirty="0" smtClean="0">
                          <a:solidFill>
                            <a:srgbClr val="000000"/>
                          </a:solidFill>
                          <a:latin typeface="+mn-lt"/>
                          <a:ea typeface="MS Mincho" pitchFamily="49" charset="-128"/>
                          <a:cs typeface="Arial" charset="0"/>
                        </a:rPr>
                        <a:t>good rooting and grafting abilities.</a:t>
                      </a:r>
                      <a:endParaRPr kumimoji="0" lang="en-US" sz="1600" b="0" i="0" u="none" strike="noStrike" cap="none" normalizeH="0" baseline="0" dirty="0" smtClean="0">
                        <a:ln>
                          <a:noFill/>
                        </a:ln>
                        <a:solidFill>
                          <a:srgbClr val="010203"/>
                        </a:solidFill>
                        <a:effectLst/>
                        <a:latin typeface="+mn-lt"/>
                        <a:ea typeface="ＭＳ Ｐゴシック" pitchFamily="-110" charset="-128"/>
                      </a:endParaRPr>
                    </a:p>
                  </a:txBody>
                  <a:tcPr marL="81280" marR="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123" name="Rectangle 8"/>
          <p:cNvSpPr>
            <a:spLocks noChangeArrowheads="1"/>
          </p:cNvSpPr>
          <p:nvPr/>
        </p:nvSpPr>
        <p:spPr bwMode="auto">
          <a:xfrm>
            <a:off x="304800" y="376238"/>
            <a:ext cx="6172200" cy="369332"/>
          </a:xfrm>
          <a:prstGeom prst="rect">
            <a:avLst/>
          </a:prstGeom>
          <a:noFill/>
          <a:ln w="9525">
            <a:noFill/>
            <a:miter lim="800000"/>
            <a:headEnd/>
            <a:tailEnd/>
          </a:ln>
        </p:spPr>
        <p:txBody>
          <a:bodyPr>
            <a:spAutoFit/>
          </a:bodyPr>
          <a:lstStyle/>
          <a:p>
            <a:r>
              <a:rPr lang="en-US" b="1" dirty="0" err="1" smtClean="0">
                <a:latin typeface="Calibri" pitchFamily="34" charset="0"/>
              </a:rPr>
              <a:t>Caracteristicas</a:t>
            </a:r>
            <a:r>
              <a:rPr lang="en-US" b="1" dirty="0" smtClean="0">
                <a:latin typeface="Calibri" pitchFamily="34" charset="0"/>
              </a:rPr>
              <a:t> de </a:t>
            </a:r>
            <a:r>
              <a:rPr lang="en-US" b="1" dirty="0" err="1" smtClean="0">
                <a:latin typeface="Calibri" pitchFamily="34" charset="0"/>
              </a:rPr>
              <a:t>Patrones</a:t>
            </a:r>
            <a:r>
              <a:rPr lang="en-US" b="1" dirty="0" smtClean="0">
                <a:latin typeface="Calibri" pitchFamily="34" charset="0"/>
              </a:rPr>
              <a:t> </a:t>
            </a:r>
            <a:r>
              <a:rPr lang="en-US" b="1" dirty="0" err="1" smtClean="0">
                <a:latin typeface="Calibri" pitchFamily="34" charset="0"/>
              </a:rPr>
              <a:t>Nuevas</a:t>
            </a:r>
            <a:endParaRPr lang="en-US" b="1" dirty="0">
              <a:latin typeface="Calibri" pitchFamily="34" charset="0"/>
            </a:endParaRPr>
          </a:p>
        </p:txBody>
      </p:sp>
    </p:spTree>
    <p:extLst>
      <p:ext uri="{BB962C8B-B14F-4D97-AF65-F5344CB8AC3E}">
        <p14:creationId xmlns:p14="http://schemas.microsoft.com/office/powerpoint/2010/main" val="99313023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3"/>
          <p:cNvSpPr txBox="1">
            <a:spLocks noChangeArrowheads="1"/>
          </p:cNvSpPr>
          <p:nvPr/>
        </p:nvSpPr>
        <p:spPr bwMode="auto">
          <a:xfrm>
            <a:off x="152400" y="71438"/>
            <a:ext cx="8839200" cy="400110"/>
          </a:xfrm>
          <a:prstGeom prst="rect">
            <a:avLst/>
          </a:prstGeom>
          <a:solidFill>
            <a:schemeClr val="bg1"/>
          </a:solidFill>
          <a:ln w="9525">
            <a:noFill/>
            <a:miter lim="800000"/>
            <a:headEnd/>
            <a:tailEnd/>
          </a:ln>
        </p:spPr>
        <p:txBody>
          <a:bodyPr wrap="square">
            <a:spAutoFit/>
          </a:bodyPr>
          <a:lstStyle/>
          <a:p>
            <a:pPr algn="ctr"/>
            <a:r>
              <a:rPr lang="en-US" sz="2000" b="1" dirty="0" smtClean="0"/>
              <a:t>Ancho de Resistencia</a:t>
            </a:r>
            <a:endParaRPr lang="en-US" sz="2000" b="1" dirty="0"/>
          </a:p>
        </p:txBody>
      </p:sp>
      <p:pic>
        <p:nvPicPr>
          <p:cNvPr id="20483" name="Picture 3"/>
          <p:cNvPicPr>
            <a:picLocks noChangeAspect="1" noChangeArrowheads="1"/>
          </p:cNvPicPr>
          <p:nvPr/>
        </p:nvPicPr>
        <p:blipFill>
          <a:blip r:embed="rId2" cstate="print"/>
          <a:srcRect/>
          <a:stretch>
            <a:fillRect/>
          </a:stretch>
        </p:blipFill>
        <p:spPr bwMode="auto">
          <a:xfrm>
            <a:off x="631825" y="609600"/>
            <a:ext cx="8054975" cy="6400800"/>
          </a:xfrm>
          <a:prstGeom prst="rect">
            <a:avLst/>
          </a:prstGeom>
          <a:noFill/>
          <a:ln w="9525">
            <a:noFill/>
            <a:miter lim="800000"/>
            <a:headEnd/>
            <a:tailEnd/>
          </a:ln>
        </p:spPr>
      </p:pic>
      <p:sp>
        <p:nvSpPr>
          <p:cNvPr id="20484" name="TextBox 3"/>
          <p:cNvSpPr txBox="1">
            <a:spLocks noChangeArrowheads="1"/>
          </p:cNvSpPr>
          <p:nvPr/>
        </p:nvSpPr>
        <p:spPr bwMode="auto">
          <a:xfrm>
            <a:off x="6553200" y="1421740"/>
            <a:ext cx="505267" cy="323165"/>
          </a:xfrm>
          <a:prstGeom prst="rect">
            <a:avLst/>
          </a:prstGeom>
          <a:noFill/>
          <a:ln w="9525">
            <a:noFill/>
            <a:miter lim="800000"/>
            <a:headEnd/>
            <a:tailEnd/>
          </a:ln>
        </p:spPr>
        <p:txBody>
          <a:bodyPr wrap="none" anchor="ctr">
            <a:spAutoFit/>
          </a:bodyPr>
          <a:lstStyle/>
          <a:p>
            <a:r>
              <a:rPr lang="en-US" sz="1500" b="1" dirty="0">
                <a:latin typeface="+mn-lt"/>
              </a:rPr>
              <a:t>MR</a:t>
            </a:r>
          </a:p>
        </p:txBody>
      </p:sp>
      <p:sp>
        <p:nvSpPr>
          <p:cNvPr id="20485" name="TextBox 4"/>
          <p:cNvSpPr txBox="1">
            <a:spLocks noChangeArrowheads="1"/>
          </p:cNvSpPr>
          <p:nvPr/>
        </p:nvSpPr>
        <p:spPr bwMode="auto">
          <a:xfrm>
            <a:off x="6553200" y="2152407"/>
            <a:ext cx="505267" cy="323165"/>
          </a:xfrm>
          <a:prstGeom prst="rect">
            <a:avLst/>
          </a:prstGeom>
          <a:noFill/>
          <a:ln w="9525">
            <a:noFill/>
            <a:miter lim="800000"/>
            <a:headEnd/>
            <a:tailEnd/>
          </a:ln>
        </p:spPr>
        <p:txBody>
          <a:bodyPr wrap="none" anchor="ctr">
            <a:spAutoFit/>
          </a:bodyPr>
          <a:lstStyle/>
          <a:p>
            <a:r>
              <a:rPr lang="en-US" sz="1500" b="1" dirty="0">
                <a:latin typeface="+mn-lt"/>
              </a:rPr>
              <a:t>MR</a:t>
            </a:r>
          </a:p>
        </p:txBody>
      </p:sp>
      <p:sp>
        <p:nvSpPr>
          <p:cNvPr id="20486" name="TextBox 5"/>
          <p:cNvSpPr txBox="1">
            <a:spLocks noChangeArrowheads="1"/>
          </p:cNvSpPr>
          <p:nvPr/>
        </p:nvSpPr>
        <p:spPr bwMode="auto">
          <a:xfrm>
            <a:off x="6553200" y="3021940"/>
            <a:ext cx="505267" cy="323165"/>
          </a:xfrm>
          <a:prstGeom prst="rect">
            <a:avLst/>
          </a:prstGeom>
          <a:noFill/>
          <a:ln w="9525">
            <a:noFill/>
            <a:miter lim="800000"/>
            <a:headEnd/>
            <a:tailEnd/>
          </a:ln>
        </p:spPr>
        <p:txBody>
          <a:bodyPr wrap="none" anchor="ctr">
            <a:spAutoFit/>
          </a:bodyPr>
          <a:lstStyle/>
          <a:p>
            <a:r>
              <a:rPr lang="en-US" sz="1500" b="1" dirty="0">
                <a:latin typeface="+mn-lt"/>
              </a:rPr>
              <a:t>MR</a:t>
            </a:r>
          </a:p>
        </p:txBody>
      </p:sp>
      <p:sp>
        <p:nvSpPr>
          <p:cNvPr id="20487" name="TextBox 6"/>
          <p:cNvSpPr txBox="1">
            <a:spLocks noChangeArrowheads="1"/>
          </p:cNvSpPr>
          <p:nvPr/>
        </p:nvSpPr>
        <p:spPr bwMode="auto">
          <a:xfrm>
            <a:off x="6553200" y="3752607"/>
            <a:ext cx="473206" cy="323165"/>
          </a:xfrm>
          <a:prstGeom prst="rect">
            <a:avLst/>
          </a:prstGeom>
          <a:noFill/>
          <a:ln w="9525">
            <a:noFill/>
            <a:miter lim="800000"/>
            <a:headEnd/>
            <a:tailEnd/>
          </a:ln>
        </p:spPr>
        <p:txBody>
          <a:bodyPr wrap="none" anchor="ctr">
            <a:spAutoFit/>
          </a:bodyPr>
          <a:lstStyle/>
          <a:p>
            <a:r>
              <a:rPr lang="en-US" sz="1500" b="1" dirty="0">
                <a:latin typeface="+mn-lt"/>
              </a:rPr>
              <a:t>MS</a:t>
            </a:r>
          </a:p>
        </p:txBody>
      </p:sp>
      <p:sp>
        <p:nvSpPr>
          <p:cNvPr id="8" name="TextBox 3"/>
          <p:cNvSpPr txBox="1">
            <a:spLocks noChangeArrowheads="1"/>
          </p:cNvSpPr>
          <p:nvPr/>
        </p:nvSpPr>
        <p:spPr bwMode="auto">
          <a:xfrm>
            <a:off x="6705600" y="964540"/>
            <a:ext cx="324128" cy="323165"/>
          </a:xfrm>
          <a:prstGeom prst="rect">
            <a:avLst/>
          </a:prstGeom>
          <a:noFill/>
          <a:ln w="9525">
            <a:noFill/>
            <a:miter lim="800000"/>
            <a:headEnd/>
            <a:tailEnd/>
          </a:ln>
        </p:spPr>
        <p:txBody>
          <a:bodyPr wrap="none" anchor="ctr">
            <a:spAutoFit/>
          </a:bodyPr>
          <a:lstStyle/>
          <a:p>
            <a:r>
              <a:rPr lang="en-US" sz="1500" b="1" dirty="0" smtClean="0">
                <a:latin typeface="+mn-lt"/>
              </a:rPr>
              <a:t>R</a:t>
            </a:r>
            <a:endParaRPr lang="en-US" sz="1500" b="1" dirty="0">
              <a:latin typeface="+mn-lt"/>
            </a:endParaRPr>
          </a:p>
        </p:txBody>
      </p:sp>
    </p:spTree>
    <p:extLst>
      <p:ext uri="{BB962C8B-B14F-4D97-AF65-F5344CB8AC3E}">
        <p14:creationId xmlns:p14="http://schemas.microsoft.com/office/powerpoint/2010/main" val="30684411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DailyWork-BackupFolder\My Documents\Grape\Grape report11\DSCN1037.JPG"/>
          <p:cNvPicPr>
            <a:picLocks noChangeAspect="1" noChangeArrowheads="1"/>
          </p:cNvPicPr>
          <p:nvPr/>
        </p:nvPicPr>
        <p:blipFill>
          <a:blip r:embed="rId2" cstate="print"/>
          <a:srcRect t="22127"/>
          <a:stretch>
            <a:fillRect/>
          </a:stretch>
        </p:blipFill>
        <p:spPr bwMode="auto">
          <a:xfrm>
            <a:off x="304800" y="1136650"/>
            <a:ext cx="6924675" cy="4044950"/>
          </a:xfrm>
          <a:prstGeom prst="rect">
            <a:avLst/>
          </a:prstGeom>
          <a:noFill/>
          <a:ln w="9525">
            <a:noFill/>
            <a:miter lim="800000"/>
            <a:headEnd/>
            <a:tailEnd/>
          </a:ln>
        </p:spPr>
      </p:pic>
      <p:pic>
        <p:nvPicPr>
          <p:cNvPr id="248837" name="Picture 5" descr="F:\DailyWork-BackupFolder\My Documents\Grape\Grape report11\DSCN1260.JPG"/>
          <p:cNvPicPr>
            <a:picLocks noChangeAspect="1" noChangeArrowheads="1"/>
          </p:cNvPicPr>
          <p:nvPr/>
        </p:nvPicPr>
        <p:blipFill>
          <a:blip r:embed="rId3" cstate="print"/>
          <a:srcRect r="24690"/>
          <a:stretch>
            <a:fillRect/>
          </a:stretch>
        </p:blipFill>
        <p:spPr bwMode="auto">
          <a:xfrm>
            <a:off x="0" y="1663700"/>
            <a:ext cx="5214938" cy="5194300"/>
          </a:xfrm>
          <a:prstGeom prst="rect">
            <a:avLst/>
          </a:prstGeom>
          <a:noFill/>
          <a:ln w="9525">
            <a:noFill/>
            <a:miter lim="800000"/>
            <a:headEnd/>
            <a:tailEnd/>
          </a:ln>
        </p:spPr>
      </p:pic>
      <p:pic>
        <p:nvPicPr>
          <p:cNvPr id="248835" name="Picture 3" descr="F:\DailyWork-BackupFolder\My Documents\Grape\Grape report11\DSCN1274.JPG"/>
          <p:cNvPicPr>
            <a:picLocks noChangeAspect="1" noChangeArrowheads="1"/>
          </p:cNvPicPr>
          <p:nvPr/>
        </p:nvPicPr>
        <p:blipFill>
          <a:blip r:embed="rId4" cstate="print"/>
          <a:srcRect t="4523" r="9285"/>
          <a:stretch>
            <a:fillRect/>
          </a:stretch>
        </p:blipFill>
        <p:spPr bwMode="auto">
          <a:xfrm>
            <a:off x="2667000" y="1060450"/>
            <a:ext cx="6281738" cy="4959350"/>
          </a:xfrm>
          <a:prstGeom prst="rect">
            <a:avLst/>
          </a:prstGeom>
          <a:noFill/>
          <a:ln w="9525">
            <a:noFill/>
            <a:miter lim="800000"/>
            <a:headEnd/>
            <a:tailEnd/>
          </a:ln>
        </p:spPr>
      </p:pic>
      <p:pic>
        <p:nvPicPr>
          <p:cNvPr id="7" name="Picture 452" descr="SLIDE165"/>
          <p:cNvPicPr>
            <a:picLocks noChangeAspect="1" noChangeArrowheads="1"/>
          </p:cNvPicPr>
          <p:nvPr/>
        </p:nvPicPr>
        <p:blipFill>
          <a:blip r:embed="rId5" cstate="print"/>
          <a:srcRect t="10728" b="14171"/>
          <a:stretch>
            <a:fillRect/>
          </a:stretch>
        </p:blipFill>
        <p:spPr bwMode="auto">
          <a:xfrm>
            <a:off x="2057400" y="3962400"/>
            <a:ext cx="6858000" cy="2667000"/>
          </a:xfrm>
          <a:prstGeom prst="rect">
            <a:avLst/>
          </a:prstGeom>
          <a:noFill/>
          <a:ln w="9525">
            <a:noFill/>
            <a:miter lim="800000"/>
            <a:headEnd/>
            <a:tailEnd/>
          </a:ln>
        </p:spPr>
      </p:pic>
      <p:sp>
        <p:nvSpPr>
          <p:cNvPr id="28678" name="Rectangle 1"/>
          <p:cNvSpPr>
            <a:spLocks noChangeArrowheads="1"/>
          </p:cNvSpPr>
          <p:nvPr/>
        </p:nvSpPr>
        <p:spPr bwMode="auto">
          <a:xfrm>
            <a:off x="0" y="434459"/>
            <a:ext cx="6522940" cy="369332"/>
          </a:xfrm>
          <a:prstGeom prst="rect">
            <a:avLst/>
          </a:prstGeom>
          <a:solidFill>
            <a:schemeClr val="accent1"/>
          </a:solidFill>
          <a:ln w="9525">
            <a:solidFill>
              <a:schemeClr val="tx1"/>
            </a:solidFill>
            <a:miter lim="800000"/>
            <a:headEnd/>
            <a:tailEnd/>
          </a:ln>
        </p:spPr>
        <p:txBody>
          <a:bodyPr wrap="none" anchor="ctr">
            <a:spAutoFit/>
          </a:bodyPr>
          <a:lstStyle/>
          <a:p>
            <a:pPr>
              <a:buFontTx/>
              <a:buChar char="•"/>
            </a:pPr>
            <a:r>
              <a:rPr lang="es-ES" dirty="0"/>
              <a:t>¿Cuál es la forma de resistencia de los </a:t>
            </a:r>
            <a:r>
              <a:rPr lang="es-ES" dirty="0" err="1" smtClean="0"/>
              <a:t>portainjertos</a:t>
            </a:r>
            <a:r>
              <a:rPr lang="es-ES" dirty="0" smtClean="0"/>
              <a:t> nuevos?</a:t>
            </a:r>
            <a:endParaRPr lang="en-US" altLang="ja-JP" dirty="0">
              <a:latin typeface="Calibri" pitchFamily="34" charset="0"/>
              <a:ea typeface="MS Mincho" pitchFamily="49" charset="-128"/>
              <a:cs typeface="Times New Roman" pitchFamily="18" charset="0"/>
            </a:endParaRPr>
          </a:p>
        </p:txBody>
      </p:sp>
    </p:spTree>
    <p:extLst>
      <p:ext uri="{BB962C8B-B14F-4D97-AF65-F5344CB8AC3E}">
        <p14:creationId xmlns:p14="http://schemas.microsoft.com/office/powerpoint/2010/main" val="415418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88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88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64115477"/>
              </p:ext>
            </p:extLst>
          </p:nvPr>
        </p:nvGraphicFramePr>
        <p:xfrm>
          <a:off x="152400" y="76200"/>
          <a:ext cx="8778244" cy="6640223"/>
        </p:xfrm>
        <a:graphic>
          <a:graphicData uri="http://schemas.openxmlformats.org/drawingml/2006/table">
            <a:tbl>
              <a:tblPr>
                <a:tableStyleId>{5C22544A-7EE6-4342-B048-85BDC9FD1C3A}</a:tableStyleId>
              </a:tblPr>
              <a:tblGrid>
                <a:gridCol w="1066800"/>
                <a:gridCol w="1949979"/>
                <a:gridCol w="577726"/>
                <a:gridCol w="575971"/>
                <a:gridCol w="575971"/>
                <a:gridCol w="575971"/>
                <a:gridCol w="575971"/>
                <a:gridCol w="575971"/>
                <a:gridCol w="575971"/>
                <a:gridCol w="575971"/>
                <a:gridCol w="575971"/>
                <a:gridCol w="575971"/>
              </a:tblGrid>
              <a:tr h="1066800">
                <a:tc>
                  <a:txBody>
                    <a:bodyPr/>
                    <a:lstStyle/>
                    <a:p>
                      <a:pPr marL="0" marR="0" algn="l">
                        <a:lnSpc>
                          <a:spcPct val="150000"/>
                        </a:lnSpc>
                        <a:spcBef>
                          <a:spcPts val="0"/>
                        </a:spcBef>
                        <a:spcAft>
                          <a:spcPts val="0"/>
                        </a:spcAft>
                      </a:pPr>
                      <a:r>
                        <a:rPr lang="en-US" sz="1000" b="1" i="0" dirty="0" smtClean="0">
                          <a:effectLst/>
                        </a:rPr>
                        <a:t>Genotype</a:t>
                      </a:r>
                      <a:endParaRPr lang="en-US" sz="1000" b="1" i="0" dirty="0">
                        <a:effectLst/>
                        <a:latin typeface="Times New Roman"/>
                        <a:ea typeface="Times New Roman"/>
                      </a:endParaRPr>
                    </a:p>
                  </a:txBody>
                  <a:tcPr marL="21733" marR="21733" marT="0" marB="0" anchor="b"/>
                </a:tc>
                <a:tc>
                  <a:txBody>
                    <a:bodyPr/>
                    <a:lstStyle/>
                    <a:p>
                      <a:pPr marL="0" marR="0" algn="l">
                        <a:lnSpc>
                          <a:spcPct val="150000"/>
                        </a:lnSpc>
                        <a:spcBef>
                          <a:spcPts val="0"/>
                        </a:spcBef>
                        <a:spcAft>
                          <a:spcPts val="0"/>
                        </a:spcAft>
                      </a:pPr>
                      <a:r>
                        <a:rPr lang="en-US" sz="1000" b="1" i="0" dirty="0" smtClean="0">
                          <a:effectLst/>
                        </a:rPr>
                        <a:t>Parentage</a:t>
                      </a:r>
                      <a:r>
                        <a:rPr lang="en-US" sz="1000" b="1" i="0" dirty="0">
                          <a:effectLst/>
                        </a:rPr>
                        <a:t> </a:t>
                      </a:r>
                      <a:endParaRPr lang="en-US" sz="1000" b="1" i="0" dirty="0">
                        <a:effectLst/>
                        <a:latin typeface="Times New Roman"/>
                        <a:ea typeface="Times New Roman"/>
                      </a:endParaRPr>
                    </a:p>
                  </a:txBody>
                  <a:tcPr marL="21733" marR="21733" marT="0" marB="0" anchor="b"/>
                </a:tc>
                <a:tc>
                  <a:txBody>
                    <a:bodyPr/>
                    <a:lstStyle/>
                    <a:p>
                      <a:pPr marL="73025" marR="73025" algn="ctr">
                        <a:spcBef>
                          <a:spcPts val="0"/>
                        </a:spcBef>
                        <a:spcAft>
                          <a:spcPts val="0"/>
                        </a:spcAft>
                      </a:pPr>
                      <a:r>
                        <a:rPr lang="en-US" sz="1000" b="1" i="1" dirty="0">
                          <a:effectLst/>
                        </a:rPr>
                        <a:t>M. incognita Race 3</a:t>
                      </a:r>
                      <a:endParaRPr lang="en-US" sz="1000" b="1" i="1" dirty="0">
                        <a:effectLst/>
                        <a:latin typeface="Times New Roman"/>
                        <a:ea typeface="Times New Roman"/>
                      </a:endParaRPr>
                    </a:p>
                  </a:txBody>
                  <a:tcPr marL="21733" marR="21733" marT="0" marB="0" vert="vert270" anchor="ctr"/>
                </a:tc>
                <a:tc>
                  <a:txBody>
                    <a:bodyPr/>
                    <a:lstStyle/>
                    <a:p>
                      <a:pPr marL="73025" marR="73025" algn="ctr">
                        <a:spcBef>
                          <a:spcPts val="0"/>
                        </a:spcBef>
                        <a:spcAft>
                          <a:spcPts val="0"/>
                        </a:spcAft>
                      </a:pPr>
                      <a:r>
                        <a:rPr lang="en-US" sz="1000" b="1" i="1" dirty="0">
                          <a:effectLst/>
                        </a:rPr>
                        <a:t>M. </a:t>
                      </a:r>
                      <a:r>
                        <a:rPr lang="en-US" sz="1000" b="1" i="1" dirty="0" err="1">
                          <a:effectLst/>
                        </a:rPr>
                        <a:t>javanica</a:t>
                      </a:r>
                      <a:endParaRPr lang="en-US" sz="1000" b="1" i="1" dirty="0">
                        <a:effectLst/>
                        <a:latin typeface="Times New Roman"/>
                        <a:ea typeface="Times New Roman"/>
                      </a:endParaRPr>
                    </a:p>
                  </a:txBody>
                  <a:tcPr marL="21733" marR="21733" marT="0" marB="0" vert="vert270" anchor="ctr"/>
                </a:tc>
                <a:tc>
                  <a:txBody>
                    <a:bodyPr/>
                    <a:lstStyle/>
                    <a:p>
                      <a:pPr marL="73025" marR="73025" algn="ctr">
                        <a:spcBef>
                          <a:spcPts val="0"/>
                        </a:spcBef>
                        <a:spcAft>
                          <a:spcPts val="0"/>
                        </a:spcAft>
                      </a:pPr>
                      <a:r>
                        <a:rPr lang="en-US" sz="1000" b="1" i="1" dirty="0">
                          <a:effectLst/>
                        </a:rPr>
                        <a:t>Meloidogyne pathotypes</a:t>
                      </a:r>
                    </a:p>
                    <a:p>
                      <a:pPr marL="73025" marR="73025" algn="ctr">
                        <a:spcBef>
                          <a:spcPts val="0"/>
                        </a:spcBef>
                        <a:spcAft>
                          <a:spcPts val="0"/>
                        </a:spcAft>
                      </a:pPr>
                      <a:r>
                        <a:rPr lang="en-US" sz="1000" b="1" i="1" dirty="0">
                          <a:effectLst/>
                        </a:rPr>
                        <a:t>Harmony A&amp;C</a:t>
                      </a:r>
                      <a:endParaRPr lang="en-US" sz="1000" b="1" i="1" dirty="0">
                        <a:effectLst/>
                        <a:latin typeface="Times New Roman"/>
                        <a:ea typeface="Times New Roman"/>
                      </a:endParaRPr>
                    </a:p>
                  </a:txBody>
                  <a:tcPr marL="21733" marR="21733" marT="0" marB="0" vert="vert270" anchor="ctr"/>
                </a:tc>
                <a:tc>
                  <a:txBody>
                    <a:bodyPr/>
                    <a:lstStyle/>
                    <a:p>
                      <a:pPr marL="73025" marR="73025" algn="ctr">
                        <a:spcBef>
                          <a:spcPts val="0"/>
                        </a:spcBef>
                        <a:spcAft>
                          <a:spcPts val="0"/>
                        </a:spcAft>
                      </a:pPr>
                      <a:r>
                        <a:rPr lang="en-US" sz="1000" b="1" i="1" dirty="0">
                          <a:effectLst/>
                        </a:rPr>
                        <a:t>M. </a:t>
                      </a:r>
                      <a:r>
                        <a:rPr lang="en-US" sz="1000" b="1" i="1" dirty="0" err="1">
                          <a:effectLst/>
                        </a:rPr>
                        <a:t>chitwoodi</a:t>
                      </a:r>
                      <a:endParaRPr lang="en-US" sz="1000" b="1" i="1" dirty="0">
                        <a:effectLst/>
                        <a:latin typeface="Times New Roman"/>
                        <a:ea typeface="Times New Roman"/>
                      </a:endParaRPr>
                    </a:p>
                  </a:txBody>
                  <a:tcPr marL="21733" marR="21733" marT="0" marB="0" vert="vert270" anchor="ctr"/>
                </a:tc>
                <a:tc>
                  <a:txBody>
                    <a:bodyPr/>
                    <a:lstStyle/>
                    <a:p>
                      <a:pPr marL="73025" marR="73025" algn="ctr">
                        <a:spcBef>
                          <a:spcPts val="0"/>
                        </a:spcBef>
                        <a:spcAft>
                          <a:spcPts val="0"/>
                        </a:spcAft>
                      </a:pPr>
                      <a:r>
                        <a:rPr lang="en-US" sz="1000" b="1" i="1" dirty="0">
                          <a:effectLst/>
                        </a:rPr>
                        <a:t>X. index</a:t>
                      </a:r>
                      <a:endParaRPr lang="en-US" sz="1000" b="1" i="1" dirty="0">
                        <a:effectLst/>
                        <a:latin typeface="Times New Roman"/>
                        <a:ea typeface="Times New Roman"/>
                      </a:endParaRPr>
                    </a:p>
                  </a:txBody>
                  <a:tcPr marL="21733" marR="21733" marT="0" marB="0" vert="vert270" anchor="ctr"/>
                </a:tc>
                <a:tc>
                  <a:txBody>
                    <a:bodyPr/>
                    <a:lstStyle/>
                    <a:p>
                      <a:pPr marL="73025" marR="73025" algn="ctr">
                        <a:spcBef>
                          <a:spcPts val="0"/>
                        </a:spcBef>
                        <a:spcAft>
                          <a:spcPts val="0"/>
                        </a:spcAft>
                      </a:pPr>
                      <a:r>
                        <a:rPr lang="en-US" sz="1000" b="1" i="1" dirty="0" smtClean="0">
                          <a:effectLst/>
                        </a:rPr>
                        <a:t>C. </a:t>
                      </a:r>
                      <a:r>
                        <a:rPr lang="en-US" sz="1000" b="1" i="1" dirty="0">
                          <a:effectLst/>
                        </a:rPr>
                        <a:t>xenoplax</a:t>
                      </a:r>
                      <a:endParaRPr lang="en-US" sz="1000" b="1" i="1" dirty="0">
                        <a:effectLst/>
                        <a:latin typeface="Times New Roman"/>
                        <a:ea typeface="Times New Roman"/>
                      </a:endParaRPr>
                    </a:p>
                  </a:txBody>
                  <a:tcPr marL="21733" marR="21733" marT="0" marB="0" vert="vert270" anchor="ctr"/>
                </a:tc>
                <a:tc>
                  <a:txBody>
                    <a:bodyPr/>
                    <a:lstStyle/>
                    <a:p>
                      <a:pPr marL="73025" marR="73025" algn="ctr">
                        <a:spcBef>
                          <a:spcPts val="0"/>
                        </a:spcBef>
                        <a:spcAft>
                          <a:spcPts val="0"/>
                        </a:spcAft>
                      </a:pPr>
                      <a:r>
                        <a:rPr lang="en-US" sz="1000" b="1" i="1" dirty="0">
                          <a:effectLst/>
                        </a:rPr>
                        <a:t>P. </a:t>
                      </a:r>
                      <a:r>
                        <a:rPr lang="en-US" sz="1000" b="1" i="1" dirty="0" err="1">
                          <a:effectLst/>
                        </a:rPr>
                        <a:t>vulnu</a:t>
                      </a:r>
                      <a:endParaRPr lang="en-US" sz="1000" b="1" i="1" dirty="0">
                        <a:effectLst/>
                        <a:latin typeface="Times New Roman"/>
                        <a:ea typeface="Times New Roman"/>
                      </a:endParaRPr>
                    </a:p>
                  </a:txBody>
                  <a:tcPr marL="21733" marR="21733" marT="0" marB="0" vert="vert270" anchor="ctr"/>
                </a:tc>
                <a:tc>
                  <a:txBody>
                    <a:bodyPr/>
                    <a:lstStyle/>
                    <a:p>
                      <a:pPr marL="73025" marR="73025" algn="ctr">
                        <a:spcBef>
                          <a:spcPts val="0"/>
                        </a:spcBef>
                        <a:spcAft>
                          <a:spcPts val="0"/>
                        </a:spcAft>
                      </a:pPr>
                      <a:r>
                        <a:rPr lang="en-US" sz="1000" b="1" i="1" dirty="0">
                          <a:effectLst/>
                        </a:rPr>
                        <a:t>T. semipenetrans</a:t>
                      </a:r>
                      <a:endParaRPr lang="en-US" sz="1000" b="1" i="1" dirty="0">
                        <a:effectLst/>
                        <a:latin typeface="Times New Roman"/>
                        <a:ea typeface="Times New Roman"/>
                      </a:endParaRPr>
                    </a:p>
                  </a:txBody>
                  <a:tcPr marL="21733" marR="21733" marT="0" marB="0" vert="vert270" anchor="ctr"/>
                </a:tc>
                <a:tc>
                  <a:txBody>
                    <a:bodyPr/>
                    <a:lstStyle/>
                    <a:p>
                      <a:pPr marL="73025" marR="73025" algn="ctr">
                        <a:spcBef>
                          <a:spcPts val="0"/>
                        </a:spcBef>
                        <a:spcAft>
                          <a:spcPts val="0"/>
                        </a:spcAft>
                      </a:pPr>
                      <a:r>
                        <a:rPr lang="en-US" sz="1000" b="1" i="1" dirty="0">
                          <a:effectLst/>
                        </a:rPr>
                        <a:t>X. </a:t>
                      </a:r>
                      <a:r>
                        <a:rPr lang="en-US" sz="1000" b="1" i="1" dirty="0" err="1">
                          <a:effectLst/>
                        </a:rPr>
                        <a:t>ameriacanum</a:t>
                      </a:r>
                      <a:endParaRPr lang="en-US" sz="1000" b="1" i="1" dirty="0">
                        <a:effectLst/>
                        <a:latin typeface="Times New Roman"/>
                        <a:ea typeface="Times New Roman"/>
                      </a:endParaRPr>
                    </a:p>
                  </a:txBody>
                  <a:tcPr marL="21733" marR="21733" marT="0" marB="0" vert="vert270" anchor="ctr"/>
                </a:tc>
                <a:tc>
                  <a:txBody>
                    <a:bodyPr/>
                    <a:lstStyle/>
                    <a:p>
                      <a:pPr marL="73025" marR="73025" algn="ctr">
                        <a:spcBef>
                          <a:spcPts val="0"/>
                        </a:spcBef>
                        <a:spcAft>
                          <a:spcPts val="0"/>
                        </a:spcAft>
                      </a:pPr>
                      <a:r>
                        <a:rPr lang="en-US" sz="1000" b="1" i="1" dirty="0">
                          <a:effectLst/>
                        </a:rPr>
                        <a:t>Para. hamatus</a:t>
                      </a:r>
                      <a:endParaRPr lang="en-US" sz="1000" b="1" i="1" dirty="0">
                        <a:effectLst/>
                        <a:latin typeface="Times New Roman"/>
                        <a:ea typeface="Times New Roman"/>
                      </a:endParaRPr>
                    </a:p>
                  </a:txBody>
                  <a:tcPr marL="21733" marR="21733" marT="0" marB="0" vert="vert270" anchor="ctr"/>
                </a:tc>
              </a:tr>
              <a:tr h="143935">
                <a:tc>
                  <a:txBody>
                    <a:bodyPr/>
                    <a:lstStyle/>
                    <a:p>
                      <a:pPr marL="0" marR="0">
                        <a:lnSpc>
                          <a:spcPct val="150000"/>
                        </a:lnSpc>
                        <a:spcBef>
                          <a:spcPts val="0"/>
                        </a:spcBef>
                        <a:spcAft>
                          <a:spcPts val="0"/>
                        </a:spcAft>
                      </a:pPr>
                      <a:r>
                        <a:rPr lang="en-US" sz="1000" b="1" dirty="0">
                          <a:effectLst/>
                        </a:rPr>
                        <a:t>101-14Mgt</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n-US" sz="1000" i="1" dirty="0">
                          <a:effectLst/>
                        </a:rPr>
                        <a:t>V. </a:t>
                      </a:r>
                      <a:r>
                        <a:rPr lang="en-US" sz="1000" i="1" dirty="0" err="1">
                          <a:effectLst/>
                        </a:rPr>
                        <a:t>riparia</a:t>
                      </a:r>
                      <a:r>
                        <a:rPr lang="en-US" sz="1000" i="1" dirty="0">
                          <a:effectLst/>
                        </a:rPr>
                        <a:t>, V. rupestris</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r>
              <a:tr h="143935">
                <a:tc>
                  <a:txBody>
                    <a:bodyPr/>
                    <a:lstStyle/>
                    <a:p>
                      <a:pPr marL="0" marR="0">
                        <a:lnSpc>
                          <a:spcPct val="150000"/>
                        </a:lnSpc>
                        <a:spcBef>
                          <a:spcPts val="0"/>
                        </a:spcBef>
                        <a:spcAft>
                          <a:spcPts val="0"/>
                        </a:spcAft>
                      </a:pPr>
                      <a:r>
                        <a:rPr lang="en-US" sz="1000" b="1" dirty="0">
                          <a:effectLst/>
                        </a:rPr>
                        <a:t>1103Paulsen</a:t>
                      </a:r>
                      <a:endParaRPr lang="en-US" sz="1000" b="1" dirty="0">
                        <a:effectLst/>
                        <a:latin typeface="Times New Roman"/>
                        <a:ea typeface="Times New Roman"/>
                      </a:endParaRPr>
                    </a:p>
                  </a:txBody>
                  <a:tcPr marL="21733" marR="21733" marT="0" marB="0" anchor="ctr"/>
                </a:tc>
                <a:tc>
                  <a:txBody>
                    <a:bodyPr/>
                    <a:lstStyle/>
                    <a:p>
                      <a:pPr marL="0" marR="0"/>
                      <a:r>
                        <a:rPr lang="es-MX" sz="1000" i="1" dirty="0">
                          <a:effectLst/>
                        </a:rPr>
                        <a:t>V. </a:t>
                      </a:r>
                      <a:r>
                        <a:rPr lang="es-MX" sz="1000" i="1" dirty="0" err="1">
                          <a:effectLst/>
                        </a:rPr>
                        <a:t>solonis</a:t>
                      </a:r>
                      <a:r>
                        <a:rPr lang="es-MX" sz="1000" i="1" dirty="0">
                          <a:effectLst/>
                        </a:rPr>
                        <a:t> x V. </a:t>
                      </a:r>
                      <a:r>
                        <a:rPr lang="es-MX" sz="1000" i="1" dirty="0" err="1">
                          <a:effectLst/>
                        </a:rPr>
                        <a:t>riparia</a:t>
                      </a:r>
                      <a:endParaRPr lang="en-US" sz="1000" b="1"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r>
              <a:tr h="273689">
                <a:tc>
                  <a:txBody>
                    <a:bodyPr/>
                    <a:lstStyle/>
                    <a:p>
                      <a:pPr marL="0" marR="0">
                        <a:lnSpc>
                          <a:spcPct val="150000"/>
                        </a:lnSpc>
                        <a:spcBef>
                          <a:spcPts val="0"/>
                        </a:spcBef>
                        <a:spcAft>
                          <a:spcPts val="0"/>
                        </a:spcAft>
                      </a:pPr>
                      <a:r>
                        <a:rPr lang="en-US" sz="1000" b="1" dirty="0">
                          <a:effectLst/>
                        </a:rPr>
                        <a:t>110Richter</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n-US" sz="1000" i="1" dirty="0">
                          <a:effectLst/>
                        </a:rPr>
                        <a:t>V. </a:t>
                      </a:r>
                      <a:r>
                        <a:rPr lang="en-US" sz="1000" i="1" dirty="0" err="1">
                          <a:effectLst/>
                        </a:rPr>
                        <a:t>berlandieri</a:t>
                      </a:r>
                      <a:r>
                        <a:rPr lang="en-US" sz="1000" i="1" dirty="0">
                          <a:effectLst/>
                        </a:rPr>
                        <a:t>, V. rupestris</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r>
              <a:tr h="273689">
                <a:tc>
                  <a:txBody>
                    <a:bodyPr/>
                    <a:lstStyle/>
                    <a:p>
                      <a:pPr marL="0" marR="0">
                        <a:lnSpc>
                          <a:spcPct val="150000"/>
                        </a:lnSpc>
                        <a:spcBef>
                          <a:spcPts val="0"/>
                        </a:spcBef>
                        <a:spcAft>
                          <a:spcPts val="0"/>
                        </a:spcAft>
                      </a:pPr>
                      <a:r>
                        <a:rPr lang="en-US" sz="1000" b="1" dirty="0">
                          <a:effectLst/>
                        </a:rPr>
                        <a:t>140Ruggeri</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n-US" sz="1000" i="1" dirty="0">
                          <a:effectLst/>
                        </a:rPr>
                        <a:t>V. </a:t>
                      </a:r>
                      <a:r>
                        <a:rPr lang="en-US" sz="1000" i="1" dirty="0" err="1">
                          <a:effectLst/>
                        </a:rPr>
                        <a:t>berlandieri</a:t>
                      </a:r>
                      <a:r>
                        <a:rPr lang="en-US" sz="1000" i="1" dirty="0">
                          <a:effectLst/>
                        </a:rPr>
                        <a:t>, V. rupestris</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MS</a:t>
                      </a:r>
                      <a:endParaRPr lang="en-US" sz="1000">
                        <a:effectLst/>
                        <a:latin typeface="Times New Roman"/>
                        <a:ea typeface="Times New Roman"/>
                      </a:endParaRPr>
                    </a:p>
                  </a:txBody>
                  <a:tcPr marL="21733" marR="21733" marT="0" marB="0" anchor="ctr"/>
                </a:tc>
              </a:tr>
              <a:tr h="143935">
                <a:tc>
                  <a:txBody>
                    <a:bodyPr/>
                    <a:lstStyle/>
                    <a:p>
                      <a:pPr marL="0" marR="0">
                        <a:lnSpc>
                          <a:spcPct val="150000"/>
                        </a:lnSpc>
                        <a:spcBef>
                          <a:spcPts val="0"/>
                        </a:spcBef>
                        <a:spcAft>
                          <a:spcPts val="0"/>
                        </a:spcAft>
                      </a:pPr>
                      <a:r>
                        <a:rPr lang="en-US" sz="1000" b="1" dirty="0">
                          <a:effectLst/>
                        </a:rPr>
                        <a:t>1613Couderc</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n-US" sz="1000" i="1" dirty="0">
                          <a:effectLst/>
                        </a:rPr>
                        <a:t>V. </a:t>
                      </a:r>
                      <a:r>
                        <a:rPr lang="en-US" sz="1000" i="1" dirty="0" err="1">
                          <a:effectLst/>
                        </a:rPr>
                        <a:t>solonis</a:t>
                      </a:r>
                      <a:r>
                        <a:rPr lang="en-US" sz="1000" i="1" dirty="0">
                          <a:effectLst/>
                        </a:rPr>
                        <a:t>, V. </a:t>
                      </a:r>
                      <a:r>
                        <a:rPr lang="en-US" sz="1000" i="1" dirty="0" err="1">
                          <a:effectLst/>
                        </a:rPr>
                        <a:t>othello</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r>
              <a:tr h="143935">
                <a:tc>
                  <a:txBody>
                    <a:bodyPr/>
                    <a:lstStyle/>
                    <a:p>
                      <a:pPr marL="0" marR="0">
                        <a:lnSpc>
                          <a:spcPct val="150000"/>
                        </a:lnSpc>
                        <a:spcBef>
                          <a:spcPts val="0"/>
                        </a:spcBef>
                        <a:spcAft>
                          <a:spcPts val="0"/>
                        </a:spcAft>
                      </a:pPr>
                      <a:r>
                        <a:rPr lang="en-US" sz="1000" b="1" dirty="0">
                          <a:effectLst/>
                        </a:rPr>
                        <a:t>1616Couderc</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n-US" sz="1000" i="1" dirty="0">
                          <a:effectLst/>
                        </a:rPr>
                        <a:t>V. </a:t>
                      </a:r>
                      <a:r>
                        <a:rPr lang="en-US" sz="1000" i="1" dirty="0" err="1">
                          <a:effectLst/>
                        </a:rPr>
                        <a:t>solonis</a:t>
                      </a:r>
                      <a:r>
                        <a:rPr lang="en-US" sz="1000" i="1" dirty="0">
                          <a:effectLst/>
                        </a:rPr>
                        <a:t>, V. </a:t>
                      </a:r>
                      <a:r>
                        <a:rPr lang="en-US" sz="1000" i="1" dirty="0" err="1">
                          <a:effectLst/>
                        </a:rPr>
                        <a:t>riparia</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a:effectLst/>
                        </a:rPr>
                        <a:t>S</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r>
              <a:tr h="143935">
                <a:tc>
                  <a:txBody>
                    <a:bodyPr/>
                    <a:lstStyle/>
                    <a:p>
                      <a:pPr marL="0" marR="0">
                        <a:lnSpc>
                          <a:spcPct val="150000"/>
                        </a:lnSpc>
                        <a:spcBef>
                          <a:spcPts val="0"/>
                        </a:spcBef>
                        <a:spcAft>
                          <a:spcPts val="0"/>
                        </a:spcAft>
                      </a:pPr>
                      <a:r>
                        <a:rPr lang="en-US" sz="1000" b="1" dirty="0">
                          <a:effectLst/>
                        </a:rPr>
                        <a:t>3309Couderc</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n-US" sz="1000" i="1" dirty="0">
                          <a:effectLst/>
                        </a:rPr>
                        <a:t>V. </a:t>
                      </a:r>
                      <a:r>
                        <a:rPr lang="en-US" sz="1000" i="1" dirty="0" err="1">
                          <a:effectLst/>
                        </a:rPr>
                        <a:t>riparia</a:t>
                      </a:r>
                      <a:r>
                        <a:rPr lang="en-US" sz="1000" i="1" dirty="0">
                          <a:effectLst/>
                        </a:rPr>
                        <a:t>, V. rupestris</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r>
              <a:tr h="273689">
                <a:tc>
                  <a:txBody>
                    <a:bodyPr/>
                    <a:lstStyle/>
                    <a:p>
                      <a:pPr marL="0" marR="0">
                        <a:lnSpc>
                          <a:spcPct val="150000"/>
                        </a:lnSpc>
                        <a:spcBef>
                          <a:spcPts val="0"/>
                        </a:spcBef>
                        <a:spcAft>
                          <a:spcPts val="0"/>
                        </a:spcAft>
                      </a:pPr>
                      <a:r>
                        <a:rPr lang="en-US" sz="1000" b="1" dirty="0">
                          <a:effectLst/>
                        </a:rPr>
                        <a:t>420A</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n-US" sz="1000" i="1" dirty="0">
                          <a:effectLst/>
                        </a:rPr>
                        <a:t>V. </a:t>
                      </a:r>
                      <a:r>
                        <a:rPr lang="en-US" sz="1000" i="1" dirty="0" err="1">
                          <a:effectLst/>
                        </a:rPr>
                        <a:t>berlandieri</a:t>
                      </a:r>
                      <a:r>
                        <a:rPr lang="en-US" sz="1000" i="1" dirty="0">
                          <a:effectLst/>
                        </a:rPr>
                        <a:t>, V. </a:t>
                      </a:r>
                      <a:r>
                        <a:rPr lang="en-US" sz="1000" i="1" dirty="0" err="1">
                          <a:effectLst/>
                        </a:rPr>
                        <a:t>riparia</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r>
              <a:tr h="273689">
                <a:tc>
                  <a:txBody>
                    <a:bodyPr/>
                    <a:lstStyle/>
                    <a:p>
                      <a:pPr marL="0" marR="0">
                        <a:lnSpc>
                          <a:spcPct val="150000"/>
                        </a:lnSpc>
                        <a:spcBef>
                          <a:spcPts val="0"/>
                        </a:spcBef>
                        <a:spcAft>
                          <a:spcPts val="0"/>
                        </a:spcAft>
                      </a:pPr>
                      <a:r>
                        <a:rPr lang="en-US" sz="1000" b="1" dirty="0">
                          <a:effectLst/>
                        </a:rPr>
                        <a:t>44-53Malegue</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s-MX" sz="1000" i="1" dirty="0">
                          <a:effectLst/>
                        </a:rPr>
                        <a:t>V. </a:t>
                      </a:r>
                      <a:r>
                        <a:rPr lang="es-MX" sz="1000" i="1" dirty="0" err="1">
                          <a:effectLst/>
                        </a:rPr>
                        <a:t>riparia</a:t>
                      </a:r>
                      <a:r>
                        <a:rPr lang="es-MX" sz="1000" i="1" dirty="0">
                          <a:effectLst/>
                        </a:rPr>
                        <a:t>, V. </a:t>
                      </a:r>
                      <a:r>
                        <a:rPr lang="es-MX" sz="1000" i="1" dirty="0" err="1">
                          <a:effectLst/>
                        </a:rPr>
                        <a:t>cordifolia</a:t>
                      </a:r>
                      <a:r>
                        <a:rPr lang="es-MX" sz="1000" i="1" dirty="0">
                          <a:effectLst/>
                        </a:rPr>
                        <a:t>, V. </a:t>
                      </a:r>
                      <a:r>
                        <a:rPr lang="es-MX" sz="1000" i="1" dirty="0" err="1">
                          <a:effectLst/>
                        </a:rPr>
                        <a:t>rupestris</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r>
              <a:tr h="143935">
                <a:tc>
                  <a:txBody>
                    <a:bodyPr/>
                    <a:lstStyle/>
                    <a:p>
                      <a:pPr marL="0" marR="0">
                        <a:lnSpc>
                          <a:spcPct val="150000"/>
                        </a:lnSpc>
                        <a:spcBef>
                          <a:spcPts val="0"/>
                        </a:spcBef>
                        <a:spcAft>
                          <a:spcPts val="0"/>
                        </a:spcAft>
                      </a:pPr>
                      <a:r>
                        <a:rPr lang="en-US" sz="1000" b="1" dirty="0">
                          <a:effectLst/>
                        </a:rPr>
                        <a:t>AxR1</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n-US" sz="1000" i="1" dirty="0">
                          <a:effectLst/>
                        </a:rPr>
                        <a:t>V. vinifera, V. rupestris</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r>
              <a:tr h="143935">
                <a:tc>
                  <a:txBody>
                    <a:bodyPr/>
                    <a:lstStyle/>
                    <a:p>
                      <a:pPr marL="0" marR="0">
                        <a:lnSpc>
                          <a:spcPct val="150000"/>
                        </a:lnSpc>
                        <a:spcBef>
                          <a:spcPts val="0"/>
                        </a:spcBef>
                        <a:spcAft>
                          <a:spcPts val="0"/>
                        </a:spcAft>
                      </a:pPr>
                      <a:r>
                        <a:rPr lang="en-US" sz="1000" b="1" dirty="0" err="1">
                          <a:effectLst/>
                        </a:rPr>
                        <a:t>Borner</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n-US" sz="1000" i="1" dirty="0">
                          <a:effectLst/>
                        </a:rPr>
                        <a:t>V. </a:t>
                      </a:r>
                      <a:r>
                        <a:rPr lang="en-US" sz="1000" i="1" dirty="0" err="1">
                          <a:effectLst/>
                        </a:rPr>
                        <a:t>riparia</a:t>
                      </a:r>
                      <a:r>
                        <a:rPr lang="en-US" sz="1000" i="1" dirty="0">
                          <a:effectLst/>
                        </a:rPr>
                        <a:t>, V. </a:t>
                      </a:r>
                      <a:r>
                        <a:rPr lang="en-US" sz="1000" i="1" dirty="0" err="1">
                          <a:effectLst/>
                        </a:rPr>
                        <a:t>cinerea</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r>
              <a:tr h="143935">
                <a:tc>
                  <a:txBody>
                    <a:bodyPr/>
                    <a:lstStyle/>
                    <a:p>
                      <a:pPr marL="0" marR="0">
                        <a:lnSpc>
                          <a:spcPct val="150000"/>
                        </a:lnSpc>
                        <a:spcBef>
                          <a:spcPts val="0"/>
                        </a:spcBef>
                        <a:spcAft>
                          <a:spcPts val="0"/>
                        </a:spcAft>
                      </a:pPr>
                      <a:r>
                        <a:rPr lang="es-MX" sz="1000" b="1" dirty="0" err="1">
                          <a:effectLst/>
                        </a:rPr>
                        <a:t>Dog</a:t>
                      </a:r>
                      <a:r>
                        <a:rPr lang="es-MX" sz="1000" b="1" dirty="0">
                          <a:effectLst/>
                        </a:rPr>
                        <a:t> Ridge</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n-US" sz="1000" i="1" dirty="0">
                          <a:effectLst/>
                        </a:rPr>
                        <a:t>V. champinii</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MS</a:t>
                      </a:r>
                      <a:endParaRPr lang="en-US" sz="1000">
                        <a:effectLst/>
                        <a:latin typeface="Times New Roman"/>
                        <a:ea typeface="Times New Roman"/>
                      </a:endParaRPr>
                    </a:p>
                  </a:txBody>
                  <a:tcPr marL="21733" marR="21733" marT="0" marB="0" anchor="ctr"/>
                </a:tc>
              </a:tr>
              <a:tr h="410535">
                <a:tc>
                  <a:txBody>
                    <a:bodyPr/>
                    <a:lstStyle/>
                    <a:p>
                      <a:pPr marL="0" marR="0">
                        <a:lnSpc>
                          <a:spcPct val="150000"/>
                        </a:lnSpc>
                        <a:spcBef>
                          <a:spcPts val="0"/>
                        </a:spcBef>
                        <a:spcAft>
                          <a:spcPts val="0"/>
                        </a:spcAft>
                      </a:pPr>
                      <a:r>
                        <a:rPr lang="en-US" sz="1000" b="1" dirty="0">
                          <a:effectLst/>
                        </a:rPr>
                        <a:t>Freedom</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s-MX" sz="1000" i="1" dirty="0">
                          <a:effectLst/>
                        </a:rPr>
                        <a:t>V. </a:t>
                      </a:r>
                      <a:r>
                        <a:rPr lang="es-MX" sz="1000" i="1" dirty="0" err="1">
                          <a:effectLst/>
                        </a:rPr>
                        <a:t>champinii</a:t>
                      </a:r>
                      <a:r>
                        <a:rPr lang="es-MX" sz="1000" i="1" dirty="0">
                          <a:effectLst/>
                        </a:rPr>
                        <a:t>, V. </a:t>
                      </a:r>
                      <a:r>
                        <a:rPr lang="es-MX" sz="1000" i="1" dirty="0" err="1">
                          <a:effectLst/>
                        </a:rPr>
                        <a:t>longii</a:t>
                      </a:r>
                      <a:r>
                        <a:rPr lang="es-MX" sz="1000" i="1" dirty="0">
                          <a:effectLst/>
                        </a:rPr>
                        <a:t>, V. vinífera, V. </a:t>
                      </a:r>
                      <a:r>
                        <a:rPr lang="es-MX" sz="1000" i="1" dirty="0" err="1">
                          <a:effectLst/>
                        </a:rPr>
                        <a:t>riparia</a:t>
                      </a:r>
                      <a:r>
                        <a:rPr lang="es-MX" sz="1000" i="1" dirty="0">
                          <a:effectLst/>
                        </a:rPr>
                        <a:t>, V. labrusca</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MR</a:t>
                      </a:r>
                      <a:endParaRPr lang="en-US" sz="1000">
                        <a:effectLst/>
                        <a:latin typeface="Times New Roman"/>
                        <a:ea typeface="Times New Roman"/>
                      </a:endParaRPr>
                    </a:p>
                  </a:txBody>
                  <a:tcPr marL="21733" marR="21733" marT="0" marB="0" anchor="ctr"/>
                </a:tc>
              </a:tr>
              <a:tr h="410535">
                <a:tc>
                  <a:txBody>
                    <a:bodyPr/>
                    <a:lstStyle/>
                    <a:p>
                      <a:pPr marL="0" marR="0">
                        <a:lnSpc>
                          <a:spcPct val="150000"/>
                        </a:lnSpc>
                        <a:spcBef>
                          <a:spcPts val="0"/>
                        </a:spcBef>
                        <a:spcAft>
                          <a:spcPts val="0"/>
                        </a:spcAft>
                      </a:pPr>
                      <a:r>
                        <a:rPr lang="en-US" sz="1000" b="1" dirty="0">
                          <a:effectLst/>
                        </a:rPr>
                        <a:t>Harmony</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s-MX" sz="1000" i="1" dirty="0">
                          <a:effectLst/>
                        </a:rPr>
                        <a:t>V. </a:t>
                      </a:r>
                      <a:r>
                        <a:rPr lang="es-MX" sz="1000" i="1" dirty="0" err="1">
                          <a:effectLst/>
                        </a:rPr>
                        <a:t>champinii</a:t>
                      </a:r>
                      <a:r>
                        <a:rPr lang="es-MX" sz="1000" i="1" dirty="0">
                          <a:effectLst/>
                        </a:rPr>
                        <a:t>, V. </a:t>
                      </a:r>
                      <a:r>
                        <a:rPr lang="es-MX" sz="1000" i="1" dirty="0" err="1">
                          <a:effectLst/>
                        </a:rPr>
                        <a:t>longii</a:t>
                      </a:r>
                      <a:r>
                        <a:rPr lang="es-MX" sz="1000" i="1" dirty="0">
                          <a:effectLst/>
                        </a:rPr>
                        <a:t>, V. vinífera, V. </a:t>
                      </a:r>
                      <a:r>
                        <a:rPr lang="es-MX" sz="1000" i="1" dirty="0" err="1">
                          <a:effectLst/>
                        </a:rPr>
                        <a:t>riparia</a:t>
                      </a:r>
                      <a:r>
                        <a:rPr lang="es-MX" sz="1000" i="1" dirty="0">
                          <a:effectLst/>
                        </a:rPr>
                        <a:t>, V. labrusca</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r>
              <a:tr h="273689">
                <a:tc>
                  <a:txBody>
                    <a:bodyPr/>
                    <a:lstStyle/>
                    <a:p>
                      <a:pPr marL="0" marR="0">
                        <a:lnSpc>
                          <a:spcPct val="150000"/>
                        </a:lnSpc>
                        <a:spcBef>
                          <a:spcPts val="0"/>
                        </a:spcBef>
                        <a:spcAft>
                          <a:spcPts val="0"/>
                        </a:spcAft>
                      </a:pPr>
                      <a:r>
                        <a:rPr lang="en-US" sz="1000" b="1" dirty="0">
                          <a:effectLst/>
                        </a:rPr>
                        <a:t>K51-32</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s-MX" sz="1000" i="1" dirty="0">
                          <a:effectLst/>
                        </a:rPr>
                        <a:t>V. </a:t>
                      </a:r>
                      <a:r>
                        <a:rPr lang="es-MX" sz="1000" i="1" dirty="0" err="1">
                          <a:effectLst/>
                        </a:rPr>
                        <a:t>champinii</a:t>
                      </a:r>
                      <a:r>
                        <a:rPr lang="es-MX" sz="1000" i="1" dirty="0">
                          <a:effectLst/>
                        </a:rPr>
                        <a:t>, V. </a:t>
                      </a:r>
                      <a:r>
                        <a:rPr lang="es-MX" sz="1000" i="1" dirty="0" err="1">
                          <a:effectLst/>
                        </a:rPr>
                        <a:t>rupestris</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MR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MS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S</a:t>
                      </a:r>
                      <a:endParaRPr lang="en-US" sz="1000">
                        <a:effectLst/>
                        <a:latin typeface="Times New Roman"/>
                        <a:ea typeface="Times New Roman"/>
                      </a:endParaRPr>
                    </a:p>
                  </a:txBody>
                  <a:tcPr marL="21733" marR="21733" marT="0" marB="0" anchor="ctr"/>
                </a:tc>
              </a:tr>
              <a:tr h="273689">
                <a:tc>
                  <a:txBody>
                    <a:bodyPr/>
                    <a:lstStyle/>
                    <a:p>
                      <a:pPr marL="0" marR="0">
                        <a:lnSpc>
                          <a:spcPct val="150000"/>
                        </a:lnSpc>
                        <a:spcBef>
                          <a:spcPts val="0"/>
                        </a:spcBef>
                        <a:spcAft>
                          <a:spcPts val="0"/>
                        </a:spcAft>
                      </a:pPr>
                      <a:r>
                        <a:rPr lang="en-US" sz="1000" b="1" dirty="0" err="1">
                          <a:effectLst/>
                        </a:rPr>
                        <a:t>Kober</a:t>
                      </a:r>
                      <a:r>
                        <a:rPr lang="en-US" sz="1000" b="1" dirty="0">
                          <a:effectLst/>
                        </a:rPr>
                        <a:t> 5BB</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n-US" sz="1000" i="1" dirty="0">
                          <a:effectLst/>
                        </a:rPr>
                        <a:t>V. </a:t>
                      </a:r>
                      <a:r>
                        <a:rPr lang="en-US" sz="1000" i="1" dirty="0" err="1">
                          <a:effectLst/>
                        </a:rPr>
                        <a:t>berlandieri</a:t>
                      </a:r>
                      <a:r>
                        <a:rPr lang="en-US" sz="1000" i="1" dirty="0">
                          <a:effectLst/>
                        </a:rPr>
                        <a:t>, V. </a:t>
                      </a:r>
                      <a:r>
                        <a:rPr lang="en-US" sz="1000" i="1" dirty="0" err="1">
                          <a:effectLst/>
                        </a:rPr>
                        <a:t>riparia</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a:effectLst/>
                        </a:rPr>
                        <a:t>MR</a:t>
                      </a:r>
                      <a:endParaRPr lang="en-US" sz="1000" dirty="0">
                        <a:effectLst/>
                        <a:latin typeface="Times New Roman"/>
                        <a:ea typeface="Times New Roman"/>
                      </a:endParaRPr>
                    </a:p>
                  </a:txBody>
                  <a:tcPr marL="21733" marR="21733" marT="0" marB="0" anchor="ctr"/>
                </a:tc>
              </a:tr>
              <a:tr h="273689">
                <a:tc>
                  <a:txBody>
                    <a:bodyPr/>
                    <a:lstStyle/>
                    <a:p>
                      <a:pPr marL="0" marR="0">
                        <a:lnSpc>
                          <a:spcPct val="150000"/>
                        </a:lnSpc>
                        <a:spcBef>
                          <a:spcPts val="0"/>
                        </a:spcBef>
                        <a:spcAft>
                          <a:spcPts val="0"/>
                        </a:spcAft>
                      </a:pPr>
                      <a:r>
                        <a:rPr lang="en-US" sz="1000" b="1" dirty="0">
                          <a:effectLst/>
                        </a:rPr>
                        <a:t>Ramsey</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n-US" sz="1000" i="1" dirty="0">
                          <a:effectLst/>
                        </a:rPr>
                        <a:t>V. </a:t>
                      </a:r>
                      <a:r>
                        <a:rPr lang="en-US" sz="1000" i="1" dirty="0" smtClean="0">
                          <a:effectLst/>
                        </a:rPr>
                        <a:t>champinii</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a:effectLst/>
                        </a:rPr>
                        <a:t>S</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a:effectLst/>
                        </a:rPr>
                        <a:t>MS</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smtClean="0">
                          <a:effectLst/>
                        </a:rPr>
                        <a:t>MS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r>
              <a:tr h="273689">
                <a:tc>
                  <a:txBody>
                    <a:bodyPr/>
                    <a:lstStyle/>
                    <a:p>
                      <a:pPr marL="0" marR="0">
                        <a:lnSpc>
                          <a:spcPct val="150000"/>
                        </a:lnSpc>
                        <a:spcBef>
                          <a:spcPts val="0"/>
                        </a:spcBef>
                        <a:spcAft>
                          <a:spcPts val="0"/>
                        </a:spcAft>
                      </a:pPr>
                      <a:r>
                        <a:rPr lang="en-US" sz="1000" b="1" dirty="0" err="1">
                          <a:effectLst/>
                        </a:rPr>
                        <a:t>Riparia</a:t>
                      </a:r>
                      <a:r>
                        <a:rPr lang="en-US" sz="1000" b="1" dirty="0">
                          <a:effectLst/>
                        </a:rPr>
                        <a:t> </a:t>
                      </a:r>
                      <a:r>
                        <a:rPr lang="en-US" sz="1000" b="1" dirty="0" err="1">
                          <a:effectLst/>
                        </a:rPr>
                        <a:t>Gloire</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n-US" sz="1000" i="1" dirty="0">
                          <a:effectLst/>
                        </a:rPr>
                        <a:t>V. </a:t>
                      </a:r>
                      <a:r>
                        <a:rPr lang="en-US" sz="1000" i="1" dirty="0" err="1">
                          <a:effectLst/>
                        </a:rPr>
                        <a:t>riparia</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a:effectLst/>
                        </a:rPr>
                        <a:t>S</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a:effectLst/>
                        </a:rPr>
                        <a:t>S</a:t>
                      </a:r>
                      <a:endParaRPr lang="en-US" sz="1000" dirty="0">
                        <a:effectLst/>
                        <a:latin typeface="Times New Roman"/>
                        <a:ea typeface="Times New Roman"/>
                      </a:endParaRPr>
                    </a:p>
                  </a:txBody>
                  <a:tcPr marL="21733" marR="21733" marT="0" marB="0" anchor="ctr"/>
                </a:tc>
              </a:tr>
              <a:tr h="273689">
                <a:tc>
                  <a:txBody>
                    <a:bodyPr/>
                    <a:lstStyle/>
                    <a:p>
                      <a:pPr marL="0" marR="0">
                        <a:lnSpc>
                          <a:spcPct val="150000"/>
                        </a:lnSpc>
                        <a:spcBef>
                          <a:spcPts val="0"/>
                        </a:spcBef>
                        <a:spcAft>
                          <a:spcPts val="0"/>
                        </a:spcAft>
                      </a:pPr>
                      <a:r>
                        <a:rPr lang="en-US" sz="1000" b="1" dirty="0">
                          <a:effectLst/>
                        </a:rPr>
                        <a:t>RS-3</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s-MX" sz="1000" i="1" dirty="0">
                          <a:effectLst/>
                        </a:rPr>
                        <a:t>V. </a:t>
                      </a:r>
                      <a:r>
                        <a:rPr lang="es-MX" sz="1000" i="1" dirty="0" err="1">
                          <a:effectLst/>
                        </a:rPr>
                        <a:t>candicans</a:t>
                      </a:r>
                      <a:r>
                        <a:rPr lang="es-MX" sz="1000" i="1" dirty="0">
                          <a:effectLst/>
                        </a:rPr>
                        <a:t>, V. </a:t>
                      </a:r>
                      <a:r>
                        <a:rPr lang="es-MX" sz="1000" i="1" dirty="0" err="1">
                          <a:effectLst/>
                        </a:rPr>
                        <a:t>riparia</a:t>
                      </a:r>
                      <a:r>
                        <a:rPr lang="es-MX" sz="1000" i="1" dirty="0">
                          <a:effectLst/>
                        </a:rPr>
                        <a:t>, V. </a:t>
                      </a:r>
                      <a:r>
                        <a:rPr lang="es-MX" sz="1000" i="1" dirty="0" err="1">
                          <a:effectLst/>
                        </a:rPr>
                        <a:t>rupestris</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a:effectLst/>
                        </a:rPr>
                        <a:t>S</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a:effectLst/>
                        </a:rPr>
                        <a:t>S</a:t>
                      </a:r>
                      <a:endParaRPr lang="en-US" sz="1000" dirty="0">
                        <a:effectLst/>
                        <a:latin typeface="Times New Roman"/>
                        <a:ea typeface="Times New Roman"/>
                      </a:endParaRPr>
                    </a:p>
                  </a:txBody>
                  <a:tcPr marL="21733" marR="21733" marT="0" marB="0" anchor="ctr"/>
                </a:tc>
              </a:tr>
            </a:tbl>
          </a:graphicData>
        </a:graphic>
      </p:graphicFrame>
      <p:sp>
        <p:nvSpPr>
          <p:cNvPr id="2" name="TextBox 1"/>
          <p:cNvSpPr txBox="1"/>
          <p:nvPr/>
        </p:nvSpPr>
        <p:spPr>
          <a:xfrm>
            <a:off x="76200" y="6400800"/>
            <a:ext cx="8804013" cy="276999"/>
          </a:xfrm>
          <a:prstGeom prst="rect">
            <a:avLst/>
          </a:prstGeom>
          <a:noFill/>
        </p:spPr>
        <p:txBody>
          <a:bodyPr wrap="none" rtlCol="0">
            <a:spAutoFit/>
          </a:bodyPr>
          <a:lstStyle/>
          <a:p>
            <a:r>
              <a:rPr lang="en-US" sz="1200" dirty="0" smtClean="0">
                <a:hlinkClick r:id="rId2"/>
              </a:rPr>
              <a:t>hferris@ucdavis.edu</a:t>
            </a:r>
            <a:r>
              <a:rPr lang="en-US" sz="1200" dirty="0" smtClean="0"/>
              <a:t>                                                                                                        http://plpnemweb.ucdavis.edu/Nemaplex</a:t>
            </a:r>
            <a:endParaRPr lang="en-US" sz="1200" dirty="0"/>
          </a:p>
        </p:txBody>
      </p:sp>
    </p:spTree>
    <p:extLst>
      <p:ext uri="{BB962C8B-B14F-4D97-AF65-F5344CB8AC3E}">
        <p14:creationId xmlns:p14="http://schemas.microsoft.com/office/powerpoint/2010/main" val="30806285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95973706"/>
              </p:ext>
            </p:extLst>
          </p:nvPr>
        </p:nvGraphicFramePr>
        <p:xfrm>
          <a:off x="152400" y="65956"/>
          <a:ext cx="8778244" cy="6459867"/>
        </p:xfrm>
        <a:graphic>
          <a:graphicData uri="http://schemas.openxmlformats.org/drawingml/2006/table">
            <a:tbl>
              <a:tblPr>
                <a:tableStyleId>{5C22544A-7EE6-4342-B048-85BDC9FD1C3A}</a:tableStyleId>
              </a:tblPr>
              <a:tblGrid>
                <a:gridCol w="1066800"/>
                <a:gridCol w="1949979"/>
                <a:gridCol w="577726"/>
                <a:gridCol w="575971"/>
                <a:gridCol w="575971"/>
                <a:gridCol w="575971"/>
                <a:gridCol w="575971"/>
                <a:gridCol w="575971"/>
                <a:gridCol w="575971"/>
                <a:gridCol w="575971"/>
                <a:gridCol w="575971"/>
                <a:gridCol w="575971"/>
              </a:tblGrid>
              <a:tr h="1066800">
                <a:tc>
                  <a:txBody>
                    <a:bodyPr/>
                    <a:lstStyle/>
                    <a:p>
                      <a:pPr marL="0" marR="0" algn="l">
                        <a:lnSpc>
                          <a:spcPct val="150000"/>
                        </a:lnSpc>
                        <a:spcBef>
                          <a:spcPts val="0"/>
                        </a:spcBef>
                        <a:spcAft>
                          <a:spcPts val="0"/>
                        </a:spcAft>
                      </a:pPr>
                      <a:r>
                        <a:rPr lang="en-US" sz="1000" b="1" i="0" dirty="0" smtClean="0">
                          <a:effectLst/>
                        </a:rPr>
                        <a:t>Genotype</a:t>
                      </a:r>
                      <a:endParaRPr lang="en-US" sz="1000" b="1" i="0" dirty="0">
                        <a:effectLst/>
                        <a:latin typeface="Times New Roman"/>
                        <a:ea typeface="Times New Roman"/>
                      </a:endParaRPr>
                    </a:p>
                  </a:txBody>
                  <a:tcPr marL="21733" marR="21733" marT="0" marB="0" anchor="b"/>
                </a:tc>
                <a:tc>
                  <a:txBody>
                    <a:bodyPr/>
                    <a:lstStyle/>
                    <a:p>
                      <a:pPr marL="0" marR="0" algn="l">
                        <a:lnSpc>
                          <a:spcPct val="150000"/>
                        </a:lnSpc>
                        <a:spcBef>
                          <a:spcPts val="0"/>
                        </a:spcBef>
                        <a:spcAft>
                          <a:spcPts val="0"/>
                        </a:spcAft>
                      </a:pPr>
                      <a:r>
                        <a:rPr lang="en-US" sz="1000" b="1" i="0" dirty="0" smtClean="0">
                          <a:effectLst/>
                        </a:rPr>
                        <a:t>Parentage</a:t>
                      </a:r>
                      <a:r>
                        <a:rPr lang="en-US" sz="1000" b="1" i="0" dirty="0">
                          <a:effectLst/>
                        </a:rPr>
                        <a:t> </a:t>
                      </a:r>
                      <a:endParaRPr lang="en-US" sz="1000" b="1" i="0" dirty="0">
                        <a:effectLst/>
                        <a:latin typeface="Times New Roman"/>
                        <a:ea typeface="Times New Roman"/>
                      </a:endParaRPr>
                    </a:p>
                  </a:txBody>
                  <a:tcPr marL="21733" marR="21733" marT="0" marB="0" anchor="b"/>
                </a:tc>
                <a:tc>
                  <a:txBody>
                    <a:bodyPr/>
                    <a:lstStyle/>
                    <a:p>
                      <a:pPr marL="73025" marR="73025" algn="ctr">
                        <a:spcBef>
                          <a:spcPts val="0"/>
                        </a:spcBef>
                        <a:spcAft>
                          <a:spcPts val="0"/>
                        </a:spcAft>
                      </a:pPr>
                      <a:r>
                        <a:rPr lang="en-US" sz="1000" b="1" i="1" dirty="0">
                          <a:effectLst/>
                        </a:rPr>
                        <a:t>M. incognita Race 3</a:t>
                      </a:r>
                      <a:endParaRPr lang="en-US" sz="1000" b="1" i="1" dirty="0">
                        <a:effectLst/>
                        <a:latin typeface="Times New Roman"/>
                        <a:ea typeface="Times New Roman"/>
                      </a:endParaRPr>
                    </a:p>
                  </a:txBody>
                  <a:tcPr marL="21733" marR="21733" marT="0" marB="0" vert="vert270" anchor="ctr"/>
                </a:tc>
                <a:tc>
                  <a:txBody>
                    <a:bodyPr/>
                    <a:lstStyle/>
                    <a:p>
                      <a:pPr marL="73025" marR="73025" algn="ctr">
                        <a:spcBef>
                          <a:spcPts val="0"/>
                        </a:spcBef>
                        <a:spcAft>
                          <a:spcPts val="0"/>
                        </a:spcAft>
                      </a:pPr>
                      <a:r>
                        <a:rPr lang="en-US" sz="1000" b="1" i="1" dirty="0">
                          <a:effectLst/>
                        </a:rPr>
                        <a:t>M. </a:t>
                      </a:r>
                      <a:r>
                        <a:rPr lang="en-US" sz="1000" b="1" i="1" dirty="0" err="1">
                          <a:effectLst/>
                        </a:rPr>
                        <a:t>javanica</a:t>
                      </a:r>
                      <a:endParaRPr lang="en-US" sz="1000" b="1" i="1" dirty="0">
                        <a:effectLst/>
                        <a:latin typeface="Times New Roman"/>
                        <a:ea typeface="Times New Roman"/>
                      </a:endParaRPr>
                    </a:p>
                  </a:txBody>
                  <a:tcPr marL="21733" marR="21733" marT="0" marB="0" vert="vert270" anchor="ctr"/>
                </a:tc>
                <a:tc>
                  <a:txBody>
                    <a:bodyPr/>
                    <a:lstStyle/>
                    <a:p>
                      <a:pPr marL="73025" marR="73025" algn="ctr">
                        <a:spcBef>
                          <a:spcPts val="0"/>
                        </a:spcBef>
                        <a:spcAft>
                          <a:spcPts val="0"/>
                        </a:spcAft>
                      </a:pPr>
                      <a:r>
                        <a:rPr lang="en-US" sz="1000" b="1" i="1" dirty="0">
                          <a:effectLst/>
                        </a:rPr>
                        <a:t>Meloidogyne pathotypes</a:t>
                      </a:r>
                    </a:p>
                    <a:p>
                      <a:pPr marL="73025" marR="73025" algn="ctr">
                        <a:spcBef>
                          <a:spcPts val="0"/>
                        </a:spcBef>
                        <a:spcAft>
                          <a:spcPts val="0"/>
                        </a:spcAft>
                      </a:pPr>
                      <a:r>
                        <a:rPr lang="en-US" sz="1000" b="1" i="1" dirty="0">
                          <a:effectLst/>
                        </a:rPr>
                        <a:t>Harmony A&amp;C</a:t>
                      </a:r>
                      <a:endParaRPr lang="en-US" sz="1000" b="1" i="1" dirty="0">
                        <a:effectLst/>
                        <a:latin typeface="Times New Roman"/>
                        <a:ea typeface="Times New Roman"/>
                      </a:endParaRPr>
                    </a:p>
                  </a:txBody>
                  <a:tcPr marL="21733" marR="21733" marT="0" marB="0" vert="vert270" anchor="ctr"/>
                </a:tc>
                <a:tc>
                  <a:txBody>
                    <a:bodyPr/>
                    <a:lstStyle/>
                    <a:p>
                      <a:pPr marL="73025" marR="73025" algn="ctr">
                        <a:spcBef>
                          <a:spcPts val="0"/>
                        </a:spcBef>
                        <a:spcAft>
                          <a:spcPts val="0"/>
                        </a:spcAft>
                      </a:pPr>
                      <a:r>
                        <a:rPr lang="en-US" sz="1000" b="1" i="1" dirty="0">
                          <a:effectLst/>
                        </a:rPr>
                        <a:t>M. </a:t>
                      </a:r>
                      <a:r>
                        <a:rPr lang="en-US" sz="1000" b="1" i="1" dirty="0" err="1">
                          <a:effectLst/>
                        </a:rPr>
                        <a:t>chitwoodi</a:t>
                      </a:r>
                      <a:endParaRPr lang="en-US" sz="1000" b="1" i="1" dirty="0">
                        <a:effectLst/>
                        <a:latin typeface="Times New Roman"/>
                        <a:ea typeface="Times New Roman"/>
                      </a:endParaRPr>
                    </a:p>
                  </a:txBody>
                  <a:tcPr marL="21733" marR="21733" marT="0" marB="0" vert="vert270" anchor="ctr"/>
                </a:tc>
                <a:tc>
                  <a:txBody>
                    <a:bodyPr/>
                    <a:lstStyle/>
                    <a:p>
                      <a:pPr marL="73025" marR="73025" algn="ctr">
                        <a:spcBef>
                          <a:spcPts val="0"/>
                        </a:spcBef>
                        <a:spcAft>
                          <a:spcPts val="0"/>
                        </a:spcAft>
                      </a:pPr>
                      <a:r>
                        <a:rPr lang="en-US" sz="1000" b="1" i="1" dirty="0">
                          <a:effectLst/>
                        </a:rPr>
                        <a:t>X. index</a:t>
                      </a:r>
                      <a:endParaRPr lang="en-US" sz="1000" b="1" i="1" dirty="0">
                        <a:effectLst/>
                        <a:latin typeface="Times New Roman"/>
                        <a:ea typeface="Times New Roman"/>
                      </a:endParaRPr>
                    </a:p>
                  </a:txBody>
                  <a:tcPr marL="21733" marR="21733" marT="0" marB="0" vert="vert270" anchor="ctr"/>
                </a:tc>
                <a:tc>
                  <a:txBody>
                    <a:bodyPr/>
                    <a:lstStyle/>
                    <a:p>
                      <a:pPr marL="73025" marR="73025" algn="ctr">
                        <a:spcBef>
                          <a:spcPts val="0"/>
                        </a:spcBef>
                        <a:spcAft>
                          <a:spcPts val="0"/>
                        </a:spcAft>
                      </a:pPr>
                      <a:r>
                        <a:rPr lang="en-US" sz="1000" b="1" i="1" dirty="0" smtClean="0">
                          <a:effectLst/>
                        </a:rPr>
                        <a:t>C. </a:t>
                      </a:r>
                      <a:r>
                        <a:rPr lang="en-US" sz="1000" b="1" i="1" dirty="0">
                          <a:effectLst/>
                        </a:rPr>
                        <a:t>xenoplax</a:t>
                      </a:r>
                      <a:endParaRPr lang="en-US" sz="1000" b="1" i="1" dirty="0">
                        <a:effectLst/>
                        <a:latin typeface="Times New Roman"/>
                        <a:ea typeface="Times New Roman"/>
                      </a:endParaRPr>
                    </a:p>
                  </a:txBody>
                  <a:tcPr marL="21733" marR="21733" marT="0" marB="0" vert="vert270" anchor="ctr"/>
                </a:tc>
                <a:tc>
                  <a:txBody>
                    <a:bodyPr/>
                    <a:lstStyle/>
                    <a:p>
                      <a:pPr marL="73025" marR="73025" algn="ctr">
                        <a:spcBef>
                          <a:spcPts val="0"/>
                        </a:spcBef>
                        <a:spcAft>
                          <a:spcPts val="0"/>
                        </a:spcAft>
                      </a:pPr>
                      <a:r>
                        <a:rPr lang="en-US" sz="1000" b="1" i="1" dirty="0">
                          <a:effectLst/>
                        </a:rPr>
                        <a:t>P. </a:t>
                      </a:r>
                      <a:r>
                        <a:rPr lang="en-US" sz="1000" b="1" i="1" dirty="0" err="1">
                          <a:effectLst/>
                        </a:rPr>
                        <a:t>vulnu</a:t>
                      </a:r>
                      <a:endParaRPr lang="en-US" sz="1000" b="1" i="1" dirty="0">
                        <a:effectLst/>
                        <a:latin typeface="Times New Roman"/>
                        <a:ea typeface="Times New Roman"/>
                      </a:endParaRPr>
                    </a:p>
                  </a:txBody>
                  <a:tcPr marL="21733" marR="21733" marT="0" marB="0" vert="vert270" anchor="ctr"/>
                </a:tc>
                <a:tc>
                  <a:txBody>
                    <a:bodyPr/>
                    <a:lstStyle/>
                    <a:p>
                      <a:pPr marL="73025" marR="73025" algn="ctr">
                        <a:spcBef>
                          <a:spcPts val="0"/>
                        </a:spcBef>
                        <a:spcAft>
                          <a:spcPts val="0"/>
                        </a:spcAft>
                      </a:pPr>
                      <a:r>
                        <a:rPr lang="en-US" sz="1000" b="1" i="1" dirty="0">
                          <a:effectLst/>
                        </a:rPr>
                        <a:t>T. semipenetrans</a:t>
                      </a:r>
                      <a:endParaRPr lang="en-US" sz="1000" b="1" i="1" dirty="0">
                        <a:effectLst/>
                        <a:latin typeface="Times New Roman"/>
                        <a:ea typeface="Times New Roman"/>
                      </a:endParaRPr>
                    </a:p>
                  </a:txBody>
                  <a:tcPr marL="21733" marR="21733" marT="0" marB="0" vert="vert270" anchor="ctr"/>
                </a:tc>
                <a:tc>
                  <a:txBody>
                    <a:bodyPr/>
                    <a:lstStyle/>
                    <a:p>
                      <a:pPr marL="73025" marR="73025" algn="ctr">
                        <a:spcBef>
                          <a:spcPts val="0"/>
                        </a:spcBef>
                        <a:spcAft>
                          <a:spcPts val="0"/>
                        </a:spcAft>
                      </a:pPr>
                      <a:r>
                        <a:rPr lang="en-US" sz="1000" b="1" i="1" dirty="0">
                          <a:effectLst/>
                        </a:rPr>
                        <a:t>X. </a:t>
                      </a:r>
                      <a:r>
                        <a:rPr lang="en-US" sz="1000" b="1" i="1" dirty="0" err="1">
                          <a:effectLst/>
                        </a:rPr>
                        <a:t>ameriacanum</a:t>
                      </a:r>
                      <a:endParaRPr lang="en-US" sz="1000" b="1" i="1" dirty="0">
                        <a:effectLst/>
                        <a:latin typeface="Times New Roman"/>
                        <a:ea typeface="Times New Roman"/>
                      </a:endParaRPr>
                    </a:p>
                  </a:txBody>
                  <a:tcPr marL="21733" marR="21733" marT="0" marB="0" vert="vert270" anchor="ctr"/>
                </a:tc>
                <a:tc>
                  <a:txBody>
                    <a:bodyPr/>
                    <a:lstStyle/>
                    <a:p>
                      <a:pPr marL="73025" marR="73025" algn="ctr">
                        <a:spcBef>
                          <a:spcPts val="0"/>
                        </a:spcBef>
                        <a:spcAft>
                          <a:spcPts val="0"/>
                        </a:spcAft>
                      </a:pPr>
                      <a:r>
                        <a:rPr lang="en-US" sz="1000" b="1" i="1" dirty="0">
                          <a:effectLst/>
                        </a:rPr>
                        <a:t>Para. hamatus</a:t>
                      </a:r>
                      <a:endParaRPr lang="en-US" sz="1000" b="1" i="1" dirty="0">
                        <a:effectLst/>
                        <a:latin typeface="Times New Roman"/>
                        <a:ea typeface="Times New Roman"/>
                      </a:endParaRPr>
                    </a:p>
                  </a:txBody>
                  <a:tcPr marL="21733" marR="21733" marT="0" marB="0" vert="vert270" anchor="ctr"/>
                </a:tc>
              </a:tr>
              <a:tr h="273689">
                <a:tc>
                  <a:txBody>
                    <a:bodyPr/>
                    <a:lstStyle/>
                    <a:p>
                      <a:pPr marL="0" marR="0">
                        <a:lnSpc>
                          <a:spcPct val="150000"/>
                        </a:lnSpc>
                        <a:spcBef>
                          <a:spcPts val="0"/>
                        </a:spcBef>
                        <a:spcAft>
                          <a:spcPts val="0"/>
                        </a:spcAft>
                      </a:pPr>
                      <a:r>
                        <a:rPr lang="en-US" sz="1000" b="1" dirty="0">
                          <a:effectLst/>
                        </a:rPr>
                        <a:t>RS-9</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s-MX" sz="1000" i="1" dirty="0">
                          <a:effectLst/>
                        </a:rPr>
                        <a:t>V. </a:t>
                      </a:r>
                      <a:r>
                        <a:rPr lang="es-MX" sz="1000" i="1" dirty="0" err="1">
                          <a:effectLst/>
                        </a:rPr>
                        <a:t>candicans</a:t>
                      </a:r>
                      <a:r>
                        <a:rPr lang="es-MX" sz="1000" i="1" dirty="0">
                          <a:effectLst/>
                        </a:rPr>
                        <a:t>, V. </a:t>
                      </a:r>
                      <a:r>
                        <a:rPr lang="es-MX" sz="1000" i="1" dirty="0" err="1">
                          <a:effectLst/>
                        </a:rPr>
                        <a:t>riparia</a:t>
                      </a:r>
                      <a:r>
                        <a:rPr lang="es-MX" sz="1000" i="1" dirty="0">
                          <a:effectLst/>
                        </a:rPr>
                        <a:t>, V. </a:t>
                      </a:r>
                      <a:r>
                        <a:rPr lang="es-MX" sz="1000" i="1" dirty="0" err="1">
                          <a:effectLst/>
                        </a:rPr>
                        <a:t>rupestris</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r>
              <a:tr h="143935">
                <a:tc>
                  <a:txBody>
                    <a:bodyPr/>
                    <a:lstStyle/>
                    <a:p>
                      <a:pPr marL="0" marR="0">
                        <a:lnSpc>
                          <a:spcPct val="150000"/>
                        </a:lnSpc>
                        <a:spcBef>
                          <a:spcPts val="0"/>
                        </a:spcBef>
                        <a:spcAft>
                          <a:spcPts val="0"/>
                        </a:spcAft>
                      </a:pPr>
                      <a:r>
                        <a:rPr lang="en-US" sz="1000" b="1" dirty="0" err="1">
                          <a:effectLst/>
                        </a:rPr>
                        <a:t>Schwarzmann</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n-US" sz="1000" i="1" dirty="0">
                          <a:effectLst/>
                        </a:rPr>
                        <a:t>V. </a:t>
                      </a:r>
                      <a:r>
                        <a:rPr lang="en-US" sz="1000" i="1" dirty="0" err="1">
                          <a:effectLst/>
                        </a:rPr>
                        <a:t>riparia</a:t>
                      </a:r>
                      <a:r>
                        <a:rPr lang="en-US" sz="1000" i="1" dirty="0">
                          <a:effectLst/>
                        </a:rPr>
                        <a:t>, V. rupestris</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r>
              <a:tr h="143935">
                <a:tc>
                  <a:txBody>
                    <a:bodyPr/>
                    <a:lstStyle/>
                    <a:p>
                      <a:pPr marL="0" marR="0">
                        <a:lnSpc>
                          <a:spcPct val="150000"/>
                        </a:lnSpc>
                        <a:spcBef>
                          <a:spcPts val="0"/>
                        </a:spcBef>
                        <a:spcAft>
                          <a:spcPts val="0"/>
                        </a:spcAft>
                      </a:pPr>
                      <a:r>
                        <a:rPr lang="en-US" sz="1000" b="1" dirty="0">
                          <a:effectLst/>
                        </a:rPr>
                        <a:t>St. George</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n-US" sz="1000" i="1" dirty="0">
                          <a:effectLst/>
                        </a:rPr>
                        <a:t>V. rupestris</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MS</a:t>
                      </a:r>
                      <a:endParaRPr lang="en-US" sz="1000">
                        <a:effectLst/>
                        <a:latin typeface="Times New Roman"/>
                        <a:ea typeface="Times New Roman"/>
                      </a:endParaRPr>
                    </a:p>
                  </a:txBody>
                  <a:tcPr marL="21733" marR="21733" marT="0" marB="0" anchor="ctr"/>
                </a:tc>
              </a:tr>
              <a:tr h="273689">
                <a:tc>
                  <a:txBody>
                    <a:bodyPr/>
                    <a:lstStyle/>
                    <a:p>
                      <a:pPr marL="0" marR="0">
                        <a:lnSpc>
                          <a:spcPct val="150000"/>
                        </a:lnSpc>
                        <a:spcBef>
                          <a:spcPts val="0"/>
                        </a:spcBef>
                        <a:spcAft>
                          <a:spcPts val="0"/>
                        </a:spcAft>
                      </a:pPr>
                      <a:r>
                        <a:rPr lang="en-US" sz="1000" b="1" dirty="0" err="1">
                          <a:effectLst/>
                        </a:rPr>
                        <a:t>Teleki</a:t>
                      </a:r>
                      <a:r>
                        <a:rPr lang="en-US" sz="1000" b="1" dirty="0">
                          <a:effectLst/>
                        </a:rPr>
                        <a:t> 5C</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n-US" sz="1000" i="1" dirty="0">
                          <a:effectLst/>
                        </a:rPr>
                        <a:t>V. </a:t>
                      </a:r>
                      <a:r>
                        <a:rPr lang="en-US" sz="1000" i="1" dirty="0" err="1">
                          <a:effectLst/>
                        </a:rPr>
                        <a:t>berlandieri</a:t>
                      </a:r>
                      <a:r>
                        <a:rPr lang="en-US" sz="1000" i="1" dirty="0">
                          <a:effectLst/>
                        </a:rPr>
                        <a:t>, V. </a:t>
                      </a:r>
                      <a:r>
                        <a:rPr lang="en-US" sz="1000" i="1" dirty="0" err="1">
                          <a:effectLst/>
                        </a:rPr>
                        <a:t>riparia</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MS</a:t>
                      </a:r>
                      <a:endParaRPr lang="en-US" sz="1000">
                        <a:effectLst/>
                        <a:latin typeface="Times New Roman"/>
                        <a:ea typeface="Times New Roman"/>
                      </a:endParaRPr>
                    </a:p>
                  </a:txBody>
                  <a:tcPr marL="21733" marR="21733" marT="0" marB="0" anchor="ctr"/>
                </a:tc>
              </a:tr>
              <a:tr h="273689">
                <a:tc>
                  <a:txBody>
                    <a:bodyPr/>
                    <a:lstStyle/>
                    <a:p>
                      <a:pPr marL="0" marR="0">
                        <a:lnSpc>
                          <a:spcPct val="150000"/>
                        </a:lnSpc>
                        <a:spcBef>
                          <a:spcPts val="0"/>
                        </a:spcBef>
                        <a:spcAft>
                          <a:spcPts val="0"/>
                        </a:spcAft>
                      </a:pPr>
                      <a:r>
                        <a:rPr lang="en-US" sz="1000" b="1" dirty="0">
                          <a:effectLst/>
                        </a:rPr>
                        <a:t>USDA 10-17A</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s-MX" sz="1000" i="1" dirty="0">
                          <a:effectLst/>
                        </a:rPr>
                        <a:t>V. </a:t>
                      </a:r>
                      <a:r>
                        <a:rPr lang="es-MX" sz="1000" i="1" dirty="0" err="1">
                          <a:effectLst/>
                        </a:rPr>
                        <a:t>simpsoni</a:t>
                      </a:r>
                      <a:r>
                        <a:rPr lang="es-MX" sz="1000" i="1" dirty="0">
                          <a:effectLst/>
                        </a:rPr>
                        <a:t>, M. </a:t>
                      </a:r>
                      <a:r>
                        <a:rPr lang="es-MX" sz="1000" i="1" dirty="0" err="1">
                          <a:effectLst/>
                        </a:rPr>
                        <a:t>rotundifolia</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MS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 </a:t>
                      </a:r>
                      <a:endParaRPr lang="en-US" sz="1000">
                        <a:effectLst/>
                        <a:latin typeface="Times New Roman"/>
                        <a:ea typeface="Times New Roman"/>
                      </a:endParaRPr>
                    </a:p>
                  </a:txBody>
                  <a:tcPr marL="21733" marR="21733" marT="0" marB="0" anchor="ctr"/>
                </a:tc>
              </a:tr>
              <a:tr h="143935">
                <a:tc>
                  <a:txBody>
                    <a:bodyPr/>
                    <a:lstStyle/>
                    <a:p>
                      <a:pPr marL="0" marR="0">
                        <a:lnSpc>
                          <a:spcPct val="150000"/>
                        </a:lnSpc>
                        <a:spcBef>
                          <a:spcPts val="0"/>
                        </a:spcBef>
                        <a:spcAft>
                          <a:spcPts val="0"/>
                        </a:spcAft>
                      </a:pPr>
                      <a:r>
                        <a:rPr lang="es-MX" sz="1000" b="1" dirty="0">
                          <a:effectLst/>
                        </a:rPr>
                        <a:t>USDA 10-23B</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s-MX" sz="1000" i="1" dirty="0">
                          <a:effectLst/>
                        </a:rPr>
                        <a:t>V. </a:t>
                      </a:r>
                      <a:r>
                        <a:rPr lang="es-MX" sz="1000" i="1" dirty="0" err="1">
                          <a:effectLst/>
                        </a:rPr>
                        <a:t>doanianna</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MR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dirty="0">
                          <a:effectLst/>
                        </a:rPr>
                        <a:t>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 </a:t>
                      </a:r>
                      <a:endParaRPr lang="en-US" sz="1000">
                        <a:effectLst/>
                        <a:latin typeface="Times New Roman"/>
                        <a:ea typeface="Times New Roman"/>
                      </a:endParaRPr>
                    </a:p>
                  </a:txBody>
                  <a:tcPr marL="21733" marR="21733" marT="0" marB="0" anchor="ctr"/>
                </a:tc>
              </a:tr>
              <a:tr h="143935">
                <a:tc>
                  <a:txBody>
                    <a:bodyPr/>
                    <a:lstStyle/>
                    <a:p>
                      <a:pPr marL="0" marR="0">
                        <a:lnSpc>
                          <a:spcPct val="150000"/>
                        </a:lnSpc>
                        <a:spcBef>
                          <a:spcPts val="0"/>
                        </a:spcBef>
                        <a:spcAft>
                          <a:spcPts val="0"/>
                        </a:spcAft>
                      </a:pPr>
                      <a:r>
                        <a:rPr lang="es-MX" sz="1000" b="1" dirty="0">
                          <a:effectLst/>
                        </a:rPr>
                        <a:t>USDA 6-19B</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s-MX" sz="1000" i="1">
                          <a:effectLst/>
                        </a:rPr>
                        <a:t>V. champinii</a:t>
                      </a:r>
                      <a:endParaRPr lang="en-US" sz="1000" i="1">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MS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MR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MR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dirty="0">
                          <a:effectLst/>
                        </a:rPr>
                        <a:t>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s-MX" sz="1000">
                          <a:effectLst/>
                        </a:rPr>
                        <a:t> </a:t>
                      </a:r>
                      <a:endParaRPr lang="en-US" sz="1000">
                        <a:effectLst/>
                        <a:latin typeface="Times New Roman"/>
                        <a:ea typeface="Times New Roman"/>
                      </a:endParaRPr>
                    </a:p>
                  </a:txBody>
                  <a:tcPr marL="21733" marR="21733" marT="0" marB="0" anchor="ctr"/>
                </a:tc>
              </a:tr>
              <a:tr h="273689">
                <a:tc>
                  <a:txBody>
                    <a:bodyPr/>
                    <a:lstStyle/>
                    <a:p>
                      <a:pPr marL="0" marR="0">
                        <a:lnSpc>
                          <a:spcPct val="150000"/>
                        </a:lnSpc>
                        <a:spcBef>
                          <a:spcPts val="0"/>
                        </a:spcBef>
                        <a:spcAft>
                          <a:spcPts val="0"/>
                        </a:spcAft>
                      </a:pPr>
                      <a:r>
                        <a:rPr lang="en-US" sz="1000" b="1" dirty="0">
                          <a:effectLst/>
                        </a:rPr>
                        <a:t>VR O39-16</a:t>
                      </a:r>
                      <a:endParaRPr lang="en-US" sz="1000" b="1" dirty="0">
                        <a:effectLst/>
                        <a:latin typeface="Times New Roman"/>
                        <a:ea typeface="Times New Roman"/>
                      </a:endParaRPr>
                    </a:p>
                  </a:txBody>
                  <a:tcPr marL="21733" marR="21733" marT="0" marB="0" anchor="ctr"/>
                </a:tc>
                <a:tc>
                  <a:txBody>
                    <a:bodyPr/>
                    <a:lstStyle/>
                    <a:p>
                      <a:pPr marL="0" marR="0">
                        <a:lnSpc>
                          <a:spcPct val="150000"/>
                        </a:lnSpc>
                        <a:spcBef>
                          <a:spcPts val="0"/>
                        </a:spcBef>
                        <a:spcAft>
                          <a:spcPts val="0"/>
                        </a:spcAft>
                      </a:pPr>
                      <a:r>
                        <a:rPr lang="en-US" sz="1000" i="1" dirty="0">
                          <a:effectLst/>
                        </a:rPr>
                        <a:t>V. vinifera, M. rotundifolia</a:t>
                      </a:r>
                      <a:endParaRPr lang="en-US" sz="1000" i="1"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 </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a:effectLst/>
                        </a:rPr>
                        <a:t>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S</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a:effectLst/>
                        </a:rPr>
                        <a:t>MR</a:t>
                      </a: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rPr>
                        <a:t>MR</a:t>
                      </a:r>
                      <a:endParaRPr lang="en-US" sz="1000" dirty="0">
                        <a:effectLst/>
                        <a:latin typeface="Times New Roman"/>
                        <a:ea typeface="Times New Roman"/>
                      </a:endParaRPr>
                    </a:p>
                  </a:txBody>
                  <a:tcPr marL="21733" marR="21733" marT="0" marB="0" anchor="ctr"/>
                </a:tc>
              </a:tr>
              <a:tr h="273689">
                <a:tc>
                  <a:txBody>
                    <a:bodyPr/>
                    <a:lstStyle/>
                    <a:p>
                      <a:pPr marL="0" marR="0" algn="l">
                        <a:lnSpc>
                          <a:spcPct val="150000"/>
                        </a:lnSpc>
                        <a:spcBef>
                          <a:spcPts val="0"/>
                        </a:spcBef>
                        <a:spcAft>
                          <a:spcPts val="0"/>
                        </a:spcAft>
                      </a:pPr>
                      <a:r>
                        <a:rPr lang="en-US" sz="1000" b="1" dirty="0" smtClean="0">
                          <a:effectLst/>
                          <a:latin typeface="Times New Roman"/>
                          <a:ea typeface="Times New Roman"/>
                        </a:rPr>
                        <a:t>UCD GRN1</a:t>
                      </a:r>
                      <a:endParaRPr lang="en-US" sz="1000" b="1" dirty="0">
                        <a:effectLst/>
                        <a:latin typeface="Times New Roman"/>
                        <a:ea typeface="Times New Roman"/>
                      </a:endParaRPr>
                    </a:p>
                  </a:txBody>
                  <a:tcPr marL="21733" marR="21733" marT="0" marB="0"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s-MX" sz="1000" i="1" dirty="0" smtClean="0">
                          <a:effectLst/>
                        </a:rPr>
                        <a:t>V. </a:t>
                      </a:r>
                      <a:r>
                        <a:rPr lang="es-MX" sz="1000" i="1" dirty="0" err="1" smtClean="0">
                          <a:effectLst/>
                        </a:rPr>
                        <a:t>rupestris</a:t>
                      </a:r>
                      <a:r>
                        <a:rPr lang="es-MX" sz="1000" i="1" dirty="0" smtClean="0">
                          <a:effectLst/>
                        </a:rPr>
                        <a:t> cv A. de </a:t>
                      </a:r>
                      <a:r>
                        <a:rPr lang="es-MX" sz="1000" i="1" dirty="0" err="1" smtClean="0">
                          <a:effectLst/>
                        </a:rPr>
                        <a:t>Serres</a:t>
                      </a:r>
                      <a:r>
                        <a:rPr lang="es-MX" sz="1000" i="1" dirty="0" smtClean="0">
                          <a:effectLst/>
                        </a:rPr>
                        <a:t>, M. </a:t>
                      </a:r>
                      <a:r>
                        <a:rPr lang="es-MX" sz="1000" i="1" dirty="0" err="1" smtClean="0">
                          <a:effectLst/>
                        </a:rPr>
                        <a:t>rotundifolia</a:t>
                      </a:r>
                      <a:r>
                        <a:rPr lang="es-MX" sz="1000" i="1" dirty="0" smtClean="0">
                          <a:effectLst/>
                        </a:rPr>
                        <a:t> cv </a:t>
                      </a:r>
                      <a:r>
                        <a:rPr lang="es-MX" sz="1000" i="1" dirty="0" err="1" smtClean="0">
                          <a:effectLst/>
                        </a:rPr>
                        <a:t>Cowart</a:t>
                      </a:r>
                      <a:endParaRPr lang="en-US" sz="1000" i="1" dirty="0" smtClean="0">
                        <a:effectLst/>
                        <a:latin typeface="+mn-lt"/>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MR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MR</a:t>
                      </a:r>
                      <a:endParaRPr lang="en-US" sz="1000" dirty="0">
                        <a:effectLst/>
                        <a:latin typeface="Times New Roman"/>
                        <a:ea typeface="Times New Roman"/>
                      </a:endParaRPr>
                    </a:p>
                  </a:txBody>
                  <a:tcPr marL="21733" marR="21733" marT="0" marB="0" anchor="ctr"/>
                </a:tc>
              </a:tr>
              <a:tr h="273689">
                <a:tc>
                  <a:txBody>
                    <a:bodyPr/>
                    <a:lstStyle/>
                    <a:p>
                      <a:pPr marL="0" marR="0" algn="l">
                        <a:lnSpc>
                          <a:spcPct val="150000"/>
                        </a:lnSpc>
                        <a:spcBef>
                          <a:spcPts val="0"/>
                        </a:spcBef>
                        <a:spcAft>
                          <a:spcPts val="0"/>
                        </a:spcAft>
                      </a:pPr>
                      <a:r>
                        <a:rPr lang="en-US" sz="1000" b="1" dirty="0" smtClean="0">
                          <a:effectLst/>
                          <a:latin typeface="Times New Roman"/>
                          <a:ea typeface="Times New Roman"/>
                        </a:rPr>
                        <a:t>UCD GRN2</a:t>
                      </a:r>
                      <a:endParaRPr lang="en-US" sz="1000" b="1" dirty="0">
                        <a:effectLst/>
                        <a:latin typeface="Times New Roman"/>
                        <a:ea typeface="Times New Roman"/>
                      </a:endParaRPr>
                    </a:p>
                  </a:txBody>
                  <a:tcPr marL="21733" marR="21733" marT="0" marB="0"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s-MX" sz="1000" i="1" dirty="0" smtClean="0">
                          <a:effectLst/>
                        </a:rPr>
                        <a:t>V. </a:t>
                      </a:r>
                      <a:r>
                        <a:rPr lang="es-MX" sz="1000" i="1" dirty="0" err="1" smtClean="0">
                          <a:effectLst/>
                        </a:rPr>
                        <a:t>rufotomentosa</a:t>
                      </a:r>
                      <a:r>
                        <a:rPr lang="es-MX" sz="1000" i="1" dirty="0" smtClean="0">
                          <a:effectLst/>
                        </a:rPr>
                        <a:t>, V. </a:t>
                      </a:r>
                      <a:r>
                        <a:rPr lang="es-MX" sz="1000" i="1" dirty="0" err="1" smtClean="0">
                          <a:effectLst/>
                        </a:rPr>
                        <a:t>champinii</a:t>
                      </a:r>
                      <a:r>
                        <a:rPr lang="es-MX" sz="1000" i="1" dirty="0" smtClean="0">
                          <a:effectLst/>
                        </a:rPr>
                        <a:t> cv </a:t>
                      </a:r>
                      <a:r>
                        <a:rPr lang="es-MX" sz="1000" i="1" dirty="0" err="1" smtClean="0">
                          <a:effectLst/>
                        </a:rPr>
                        <a:t>Dog</a:t>
                      </a:r>
                      <a:r>
                        <a:rPr lang="es-MX" sz="1000" i="1" dirty="0" smtClean="0">
                          <a:effectLst/>
                        </a:rPr>
                        <a:t> Ridge, V. </a:t>
                      </a:r>
                      <a:r>
                        <a:rPr lang="es-MX" sz="1000" i="1" dirty="0" err="1" smtClean="0">
                          <a:effectLst/>
                        </a:rPr>
                        <a:t>riparia</a:t>
                      </a:r>
                      <a:r>
                        <a:rPr lang="es-MX" sz="1000" i="1" dirty="0" smtClean="0">
                          <a:effectLst/>
                        </a:rPr>
                        <a:t> cv </a:t>
                      </a:r>
                      <a:r>
                        <a:rPr lang="es-MX" sz="1000" i="1" dirty="0" err="1" smtClean="0">
                          <a:effectLst/>
                        </a:rPr>
                        <a:t>Riparia</a:t>
                      </a:r>
                      <a:r>
                        <a:rPr lang="es-MX" sz="1000" i="1" dirty="0" smtClean="0">
                          <a:effectLst/>
                        </a:rPr>
                        <a:t> </a:t>
                      </a:r>
                      <a:r>
                        <a:rPr lang="es-MX" sz="1000" i="1" dirty="0" err="1" smtClean="0">
                          <a:effectLst/>
                        </a:rPr>
                        <a:t>Gloire</a:t>
                      </a:r>
                      <a:endParaRPr lang="en-US" sz="1000" i="1" dirty="0" smtClean="0">
                        <a:effectLst/>
                        <a:latin typeface="+mn-lt"/>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MS</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MR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MS</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MR</a:t>
                      </a:r>
                      <a:endParaRPr lang="en-US" sz="1000" dirty="0">
                        <a:effectLst/>
                        <a:latin typeface="Times New Roman"/>
                        <a:ea typeface="Times New Roman"/>
                      </a:endParaRPr>
                    </a:p>
                  </a:txBody>
                  <a:tcPr marL="21733" marR="21733" marT="0" marB="0" anchor="ctr"/>
                </a:tc>
              </a:tr>
              <a:tr h="273689">
                <a:tc>
                  <a:txBody>
                    <a:bodyPr/>
                    <a:lstStyle/>
                    <a:p>
                      <a:pPr marL="0" marR="0" algn="l">
                        <a:lnSpc>
                          <a:spcPct val="150000"/>
                        </a:lnSpc>
                        <a:spcBef>
                          <a:spcPts val="0"/>
                        </a:spcBef>
                        <a:spcAft>
                          <a:spcPts val="0"/>
                        </a:spcAft>
                      </a:pPr>
                      <a:r>
                        <a:rPr lang="en-US" sz="1000" b="1" dirty="0" smtClean="0">
                          <a:effectLst/>
                          <a:latin typeface="Times New Roman"/>
                          <a:ea typeface="Times New Roman"/>
                        </a:rPr>
                        <a:t>UCD GRN 3</a:t>
                      </a:r>
                      <a:endParaRPr lang="en-US" sz="1000" b="1" dirty="0">
                        <a:effectLst/>
                        <a:latin typeface="Times New Roman"/>
                        <a:ea typeface="Times New Roman"/>
                      </a:endParaRPr>
                    </a:p>
                  </a:txBody>
                  <a:tcPr marL="21733" marR="21733" marT="0" marB="0"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s-MX" sz="1000" i="1" dirty="0" smtClean="0">
                          <a:effectLst/>
                        </a:rPr>
                        <a:t>V. </a:t>
                      </a:r>
                      <a:r>
                        <a:rPr lang="es-MX" sz="1000" i="1" dirty="0" err="1" smtClean="0">
                          <a:effectLst/>
                        </a:rPr>
                        <a:t>rufotomentosa</a:t>
                      </a:r>
                      <a:r>
                        <a:rPr lang="es-MX" sz="1000" i="1" dirty="0" smtClean="0">
                          <a:effectLst/>
                        </a:rPr>
                        <a:t>, V. </a:t>
                      </a:r>
                      <a:r>
                        <a:rPr lang="es-MX" sz="1000" i="1" dirty="0" err="1" smtClean="0">
                          <a:effectLst/>
                        </a:rPr>
                        <a:t>champinii</a:t>
                      </a:r>
                      <a:r>
                        <a:rPr lang="es-MX" sz="1000" i="1" dirty="0" smtClean="0">
                          <a:effectLst/>
                        </a:rPr>
                        <a:t> cv </a:t>
                      </a:r>
                      <a:r>
                        <a:rPr lang="es-MX" sz="1000" i="1" dirty="0" err="1" smtClean="0">
                          <a:effectLst/>
                        </a:rPr>
                        <a:t>Dog</a:t>
                      </a:r>
                      <a:r>
                        <a:rPr lang="es-MX" sz="1000" i="1" dirty="0" smtClean="0">
                          <a:effectLst/>
                        </a:rPr>
                        <a:t> Ridge), V. </a:t>
                      </a:r>
                      <a:r>
                        <a:rPr lang="es-MX" sz="1000" i="1" dirty="0" err="1" smtClean="0">
                          <a:effectLst/>
                        </a:rPr>
                        <a:t>champinii</a:t>
                      </a:r>
                      <a:r>
                        <a:rPr lang="es-MX" sz="1000" i="1" dirty="0" smtClean="0">
                          <a:effectLst/>
                        </a:rPr>
                        <a:t> cv c9038, V. </a:t>
                      </a:r>
                      <a:r>
                        <a:rPr lang="es-MX" sz="1000" i="1" dirty="0" err="1" smtClean="0">
                          <a:effectLst/>
                        </a:rPr>
                        <a:t>riparia</a:t>
                      </a:r>
                      <a:r>
                        <a:rPr lang="es-MX" sz="1000" i="1" dirty="0" smtClean="0">
                          <a:effectLst/>
                        </a:rPr>
                        <a:t> cv </a:t>
                      </a:r>
                      <a:r>
                        <a:rPr lang="es-MX" sz="1000" i="1" dirty="0" err="1" smtClean="0">
                          <a:effectLst/>
                        </a:rPr>
                        <a:t>Riparia</a:t>
                      </a:r>
                      <a:r>
                        <a:rPr lang="es-MX" sz="1000" i="1" dirty="0" smtClean="0">
                          <a:effectLst/>
                        </a:rPr>
                        <a:t> </a:t>
                      </a:r>
                      <a:r>
                        <a:rPr lang="es-MX" sz="1000" i="1" dirty="0" err="1" smtClean="0">
                          <a:effectLst/>
                        </a:rPr>
                        <a:t>Gloire</a:t>
                      </a:r>
                      <a:endParaRPr lang="en-US" sz="1000" i="1" dirty="0" smtClean="0">
                        <a:effectLst/>
                        <a:latin typeface="+mn-lt"/>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MR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MR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MR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MR</a:t>
                      </a:r>
                      <a:endParaRPr lang="en-US" sz="1000" dirty="0">
                        <a:effectLst/>
                        <a:latin typeface="Times New Roman"/>
                        <a:ea typeface="Times New Roman"/>
                      </a:endParaRPr>
                    </a:p>
                  </a:txBody>
                  <a:tcPr marL="21733" marR="21733" marT="0" marB="0" anchor="ctr"/>
                </a:tc>
              </a:tr>
              <a:tr h="273689">
                <a:tc>
                  <a:txBody>
                    <a:bodyPr/>
                    <a:lstStyle/>
                    <a:p>
                      <a:pPr marL="0" marR="0" algn="l">
                        <a:lnSpc>
                          <a:spcPct val="150000"/>
                        </a:lnSpc>
                        <a:spcBef>
                          <a:spcPts val="0"/>
                        </a:spcBef>
                        <a:spcAft>
                          <a:spcPts val="0"/>
                        </a:spcAft>
                      </a:pPr>
                      <a:r>
                        <a:rPr lang="en-US" sz="1000" b="1" dirty="0" smtClean="0">
                          <a:effectLst/>
                          <a:latin typeface="Times New Roman"/>
                          <a:ea typeface="Times New Roman"/>
                        </a:rPr>
                        <a:t>UCD GRN4</a:t>
                      </a:r>
                      <a:endParaRPr lang="en-US" sz="1000" b="1" dirty="0">
                        <a:effectLst/>
                        <a:latin typeface="Times New Roman"/>
                        <a:ea typeface="Times New Roman"/>
                      </a:endParaRPr>
                    </a:p>
                  </a:txBody>
                  <a:tcPr marL="21733" marR="21733" marT="0" marB="0"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s-MX" sz="1000" i="1" dirty="0" smtClean="0">
                          <a:effectLst/>
                        </a:rPr>
                        <a:t>V. </a:t>
                      </a:r>
                      <a:r>
                        <a:rPr lang="es-MX" sz="1000" i="1" dirty="0" err="1" smtClean="0">
                          <a:effectLst/>
                        </a:rPr>
                        <a:t>rufotomentosa</a:t>
                      </a:r>
                      <a:r>
                        <a:rPr lang="es-MX" sz="1000" i="1" dirty="0" smtClean="0">
                          <a:effectLst/>
                        </a:rPr>
                        <a:t>, V. </a:t>
                      </a:r>
                      <a:r>
                        <a:rPr lang="es-MX" sz="1000" i="1" dirty="0" err="1" smtClean="0">
                          <a:effectLst/>
                        </a:rPr>
                        <a:t>champinii</a:t>
                      </a:r>
                      <a:r>
                        <a:rPr lang="es-MX" sz="1000" i="1" dirty="0" smtClean="0">
                          <a:effectLst/>
                        </a:rPr>
                        <a:t> cv </a:t>
                      </a:r>
                      <a:r>
                        <a:rPr lang="es-MX" sz="1000" i="1" dirty="0" err="1" smtClean="0">
                          <a:effectLst/>
                        </a:rPr>
                        <a:t>Dog</a:t>
                      </a:r>
                      <a:r>
                        <a:rPr lang="es-MX" sz="1000" i="1" dirty="0" smtClean="0">
                          <a:effectLst/>
                        </a:rPr>
                        <a:t> Ridge), V. </a:t>
                      </a:r>
                      <a:r>
                        <a:rPr lang="es-MX" sz="1000" i="1" dirty="0" err="1" smtClean="0">
                          <a:effectLst/>
                        </a:rPr>
                        <a:t>champinii</a:t>
                      </a:r>
                      <a:r>
                        <a:rPr lang="es-MX" sz="1000" i="1" dirty="0" smtClean="0">
                          <a:effectLst/>
                        </a:rPr>
                        <a:t> cv c9038, V. </a:t>
                      </a:r>
                      <a:r>
                        <a:rPr lang="es-MX" sz="1000" i="1" dirty="0" err="1" smtClean="0">
                          <a:effectLst/>
                        </a:rPr>
                        <a:t>riparia</a:t>
                      </a:r>
                      <a:r>
                        <a:rPr lang="es-MX" sz="1000" i="1" dirty="0" smtClean="0">
                          <a:effectLst/>
                        </a:rPr>
                        <a:t> cv </a:t>
                      </a:r>
                      <a:r>
                        <a:rPr lang="es-MX" sz="1000" i="1" dirty="0" err="1" smtClean="0">
                          <a:effectLst/>
                        </a:rPr>
                        <a:t>Riparia</a:t>
                      </a:r>
                      <a:r>
                        <a:rPr lang="es-MX" sz="1000" i="1" dirty="0" smtClean="0">
                          <a:effectLst/>
                        </a:rPr>
                        <a:t> </a:t>
                      </a:r>
                      <a:r>
                        <a:rPr lang="es-MX" sz="1000" i="1" dirty="0" err="1" smtClean="0">
                          <a:effectLst/>
                        </a:rPr>
                        <a:t>Gloire</a:t>
                      </a:r>
                      <a:endParaRPr lang="en-US" sz="1000" i="1" dirty="0" smtClean="0">
                        <a:effectLst/>
                        <a:latin typeface="+mn-lt"/>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MR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MR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MR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MS</a:t>
                      </a:r>
                      <a:endParaRPr lang="en-US" sz="1000" dirty="0">
                        <a:effectLst/>
                        <a:latin typeface="Times New Roman"/>
                        <a:ea typeface="Times New Roman"/>
                      </a:endParaRPr>
                    </a:p>
                  </a:txBody>
                  <a:tcPr marL="21733" marR="21733" marT="0" marB="0" anchor="ctr"/>
                </a:tc>
              </a:tr>
              <a:tr h="273689">
                <a:tc>
                  <a:txBody>
                    <a:bodyPr/>
                    <a:lstStyle/>
                    <a:p>
                      <a:pPr marL="0" marR="0" algn="l">
                        <a:lnSpc>
                          <a:spcPct val="150000"/>
                        </a:lnSpc>
                        <a:spcBef>
                          <a:spcPts val="0"/>
                        </a:spcBef>
                        <a:spcAft>
                          <a:spcPts val="0"/>
                        </a:spcAft>
                      </a:pPr>
                      <a:r>
                        <a:rPr lang="en-US" sz="1000" b="1" dirty="0" smtClean="0">
                          <a:effectLst/>
                          <a:latin typeface="Times New Roman"/>
                          <a:ea typeface="Times New Roman"/>
                        </a:rPr>
                        <a:t>UCD GRN5</a:t>
                      </a:r>
                      <a:endParaRPr lang="en-US" sz="1000" b="1" dirty="0">
                        <a:effectLst/>
                        <a:latin typeface="Times New Roman"/>
                        <a:ea typeface="Times New Roman"/>
                      </a:endParaRPr>
                    </a:p>
                  </a:txBody>
                  <a:tcPr marL="21733" marR="21733" marT="0" marB="0"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1000" i="1" dirty="0" smtClean="0">
                          <a:effectLst/>
                        </a:rPr>
                        <a:t>V. champinii cv Ramsey, V. champinii cv c9021), V. </a:t>
                      </a:r>
                      <a:r>
                        <a:rPr lang="en-US" sz="1000" i="1" dirty="0" err="1" smtClean="0">
                          <a:effectLst/>
                        </a:rPr>
                        <a:t>riparia</a:t>
                      </a:r>
                      <a:r>
                        <a:rPr lang="en-US" sz="1000" i="1" dirty="0" smtClean="0">
                          <a:effectLst/>
                        </a:rPr>
                        <a:t> cv </a:t>
                      </a:r>
                      <a:r>
                        <a:rPr lang="en-US" sz="1000" i="1" dirty="0" err="1" smtClean="0">
                          <a:effectLst/>
                        </a:rPr>
                        <a:t>Riparia</a:t>
                      </a:r>
                      <a:r>
                        <a:rPr lang="en-US" sz="1000" i="1" dirty="0" smtClean="0">
                          <a:effectLst/>
                        </a:rPr>
                        <a:t> </a:t>
                      </a:r>
                      <a:r>
                        <a:rPr lang="en-US" sz="1000" i="1" dirty="0" err="1" smtClean="0">
                          <a:effectLst/>
                        </a:rPr>
                        <a:t>Gloire</a:t>
                      </a:r>
                      <a:endParaRPr lang="en-US" sz="1000" i="1" dirty="0" smtClean="0">
                        <a:effectLst/>
                        <a:latin typeface="+mn-lt"/>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MR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MR</a:t>
                      </a:r>
                      <a:endParaRPr lang="en-US" sz="1000" dirty="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endParaRPr lang="en-US" sz="1000">
                        <a:effectLst/>
                        <a:latin typeface="Times New Roman"/>
                        <a:ea typeface="Times New Roman"/>
                      </a:endParaRPr>
                    </a:p>
                  </a:txBody>
                  <a:tcPr marL="21733" marR="21733" marT="0" marB="0" anchor="ctr"/>
                </a:tc>
                <a:tc>
                  <a:txBody>
                    <a:bodyPr/>
                    <a:lstStyle/>
                    <a:p>
                      <a:pPr marL="0" marR="0" algn="ctr">
                        <a:lnSpc>
                          <a:spcPct val="150000"/>
                        </a:lnSpc>
                        <a:spcBef>
                          <a:spcPts val="0"/>
                        </a:spcBef>
                        <a:spcAft>
                          <a:spcPts val="0"/>
                        </a:spcAft>
                      </a:pPr>
                      <a:r>
                        <a:rPr lang="en-US" sz="1000" dirty="0" smtClean="0">
                          <a:effectLst/>
                          <a:latin typeface="Times New Roman"/>
                          <a:ea typeface="Times New Roman"/>
                        </a:rPr>
                        <a:t>MR</a:t>
                      </a:r>
                      <a:endParaRPr lang="en-US" sz="1000" dirty="0">
                        <a:effectLst/>
                        <a:latin typeface="Times New Roman"/>
                        <a:ea typeface="Times New Roman"/>
                      </a:endParaRPr>
                    </a:p>
                  </a:txBody>
                  <a:tcPr marL="21733" marR="21733" marT="0" marB="0" anchor="ctr"/>
                </a:tc>
              </a:tr>
            </a:tbl>
          </a:graphicData>
        </a:graphic>
      </p:graphicFrame>
      <p:sp>
        <p:nvSpPr>
          <p:cNvPr id="3" name="TextBox 2"/>
          <p:cNvSpPr txBox="1"/>
          <p:nvPr/>
        </p:nvSpPr>
        <p:spPr>
          <a:xfrm>
            <a:off x="76200" y="6400800"/>
            <a:ext cx="8804013" cy="276999"/>
          </a:xfrm>
          <a:prstGeom prst="rect">
            <a:avLst/>
          </a:prstGeom>
          <a:noFill/>
        </p:spPr>
        <p:txBody>
          <a:bodyPr wrap="none" rtlCol="0">
            <a:spAutoFit/>
          </a:bodyPr>
          <a:lstStyle/>
          <a:p>
            <a:r>
              <a:rPr lang="en-US" sz="1200" dirty="0" smtClean="0">
                <a:hlinkClick r:id="rId2"/>
              </a:rPr>
              <a:t>hferris@ucdavis.edu</a:t>
            </a:r>
            <a:r>
              <a:rPr lang="en-US" sz="1200" dirty="0" smtClean="0"/>
              <a:t>                                                                                                        http://plpnemweb.ucdavis.edu/Nemaplex</a:t>
            </a:r>
            <a:endParaRPr lang="en-US" sz="1200" dirty="0"/>
          </a:p>
        </p:txBody>
      </p:sp>
    </p:spTree>
    <p:extLst>
      <p:ext uri="{BB962C8B-B14F-4D97-AF65-F5344CB8AC3E}">
        <p14:creationId xmlns:p14="http://schemas.microsoft.com/office/powerpoint/2010/main" val="12583433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14400"/>
            <a:ext cx="8924544" cy="5577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 y="381000"/>
            <a:ext cx="7409401" cy="461665"/>
          </a:xfrm>
          <a:prstGeom prst="rect">
            <a:avLst/>
          </a:prstGeom>
          <a:noFill/>
        </p:spPr>
        <p:txBody>
          <a:bodyPr wrap="none" rtlCol="0">
            <a:spAutoFit/>
          </a:bodyPr>
          <a:lstStyle/>
          <a:p>
            <a:r>
              <a:rPr lang="en-US" dirty="0" err="1" smtClean="0"/>
              <a:t>Nemaplex</a:t>
            </a:r>
            <a:r>
              <a:rPr lang="en-US" dirty="0" smtClean="0"/>
              <a:t>:   http://plpnemweb.ucdavis.edu/nemaplex</a:t>
            </a:r>
            <a:endParaRPr lang="en-US" dirty="0"/>
          </a:p>
        </p:txBody>
      </p:sp>
      <p:cxnSp>
        <p:nvCxnSpPr>
          <p:cNvPr id="4" name="Straight Arrow Connector 3"/>
          <p:cNvCxnSpPr/>
          <p:nvPr/>
        </p:nvCxnSpPr>
        <p:spPr bwMode="auto">
          <a:xfrm flipH="1" flipV="1">
            <a:off x="2971800" y="2971800"/>
            <a:ext cx="609600" cy="73152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5" name="TextBox 4"/>
          <p:cNvSpPr txBox="1"/>
          <p:nvPr/>
        </p:nvSpPr>
        <p:spPr>
          <a:xfrm>
            <a:off x="0" y="28545"/>
            <a:ext cx="3975768" cy="400110"/>
          </a:xfrm>
          <a:prstGeom prst="rect">
            <a:avLst/>
          </a:prstGeom>
          <a:noFill/>
        </p:spPr>
        <p:txBody>
          <a:bodyPr wrap="none" rtlCol="0">
            <a:spAutoFit/>
          </a:bodyPr>
          <a:lstStyle/>
          <a:p>
            <a:r>
              <a:rPr lang="es-ES" sz="2000" dirty="0" smtClean="0"/>
              <a:t>búsqueda </a:t>
            </a:r>
            <a:r>
              <a:rPr lang="es-ES" sz="2000" dirty="0"/>
              <a:t>de la información</a:t>
            </a:r>
            <a:r>
              <a:rPr lang="en-US" sz="2000" dirty="0" smtClean="0"/>
              <a:t>…….</a:t>
            </a:r>
            <a:endParaRPr lang="en-US" sz="2000" dirty="0"/>
          </a:p>
        </p:txBody>
      </p:sp>
    </p:spTree>
    <p:extLst>
      <p:ext uri="{BB962C8B-B14F-4D97-AF65-F5344CB8AC3E}">
        <p14:creationId xmlns:p14="http://schemas.microsoft.com/office/powerpoint/2010/main" val="13722506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856" y="0"/>
            <a:ext cx="8778240" cy="5486400"/>
            <a:chOff x="-7856" y="0"/>
            <a:chExt cx="8778240" cy="5486400"/>
          </a:xfrm>
        </p:grpSpPr>
        <p:pic>
          <p:nvPicPr>
            <p:cNvPr id="158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6" y="0"/>
              <a:ext cx="877824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flipH="1" flipV="1">
              <a:off x="2133600" y="1905000"/>
              <a:ext cx="685800" cy="7620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grpSp>
      <p:grpSp>
        <p:nvGrpSpPr>
          <p:cNvPr id="5" name="Group 4"/>
          <p:cNvGrpSpPr/>
          <p:nvPr/>
        </p:nvGrpSpPr>
        <p:grpSpPr>
          <a:xfrm>
            <a:off x="356616" y="1356360"/>
            <a:ext cx="8778240" cy="5486400"/>
            <a:chOff x="365760" y="1371600"/>
            <a:chExt cx="8778240" cy="5486400"/>
          </a:xfrm>
        </p:grpSpPr>
        <p:pic>
          <p:nvPicPr>
            <p:cNvPr id="158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 y="1371600"/>
              <a:ext cx="877824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696712" y="4043202"/>
              <a:ext cx="2316660" cy="2308324"/>
            </a:xfrm>
            <a:prstGeom prst="rect">
              <a:avLst/>
            </a:prstGeom>
            <a:solidFill>
              <a:schemeClr val="accent1"/>
            </a:solidFill>
            <a:ln>
              <a:solidFill>
                <a:schemeClr val="accent1"/>
              </a:solidFill>
            </a:ln>
          </p:spPr>
          <p:txBody>
            <a:bodyPr wrap="none" rtlCol="0">
              <a:spAutoFit/>
            </a:bodyPr>
            <a:lstStyle/>
            <a:p>
              <a:endParaRPr lang="en-US" dirty="0" smtClean="0"/>
            </a:p>
            <a:p>
              <a:endParaRPr lang="en-US" dirty="0"/>
            </a:p>
            <a:p>
              <a:endParaRPr lang="en-US" dirty="0" smtClean="0"/>
            </a:p>
            <a:p>
              <a:r>
                <a:rPr lang="en-US" dirty="0" smtClean="0"/>
                <a:t>&gt;53,700 entries</a:t>
              </a:r>
            </a:p>
            <a:p>
              <a:endParaRPr lang="en-US" dirty="0"/>
            </a:p>
            <a:p>
              <a:endParaRPr lang="en-US" dirty="0"/>
            </a:p>
          </p:txBody>
        </p:sp>
        <p:cxnSp>
          <p:nvCxnSpPr>
            <p:cNvPr id="4" name="Straight Arrow Connector 3"/>
            <p:cNvCxnSpPr/>
            <p:nvPr/>
          </p:nvCxnSpPr>
          <p:spPr bwMode="auto">
            <a:xfrm flipH="1" flipV="1">
              <a:off x="5791200" y="4114800"/>
              <a:ext cx="685800" cy="914400"/>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grpSp>
    </p:spTree>
    <p:extLst>
      <p:ext uri="{BB962C8B-B14F-4D97-AF65-F5344CB8AC3E}">
        <p14:creationId xmlns:p14="http://schemas.microsoft.com/office/powerpoint/2010/main" val="347187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 y="0"/>
            <a:ext cx="9070848" cy="566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31423" y="30637"/>
            <a:ext cx="9144000" cy="5715000"/>
            <a:chOff x="-31423" y="30637"/>
            <a:chExt cx="9144000" cy="5715000"/>
          </a:xfrm>
        </p:grpSpPr>
        <p:pic>
          <p:nvPicPr>
            <p:cNvPr id="159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23" y="30637"/>
              <a:ext cx="9144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bwMode="auto">
            <a:xfrm flipH="1" flipV="1">
              <a:off x="2133600" y="2590800"/>
              <a:ext cx="762000" cy="457200"/>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grpSp>
      <p:pic>
        <p:nvPicPr>
          <p:cNvPr id="1597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2122"/>
          <a:stretch/>
        </p:blipFill>
        <p:spPr bwMode="auto">
          <a:xfrm>
            <a:off x="-40567" y="30637"/>
            <a:ext cx="9144000" cy="6503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378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76200" y="304800"/>
            <a:ext cx="8991600" cy="5170646"/>
          </a:xfrm>
          <a:prstGeom prst="rect">
            <a:avLst/>
          </a:prstGeom>
          <a:noFill/>
          <a:ln w="9525">
            <a:noFill/>
            <a:miter lim="800000"/>
            <a:headEnd/>
            <a:tailEnd/>
          </a:ln>
        </p:spPr>
        <p:txBody>
          <a:bodyPr>
            <a:spAutoFit/>
          </a:bodyPr>
          <a:lstStyle/>
          <a:p>
            <a:r>
              <a:rPr lang="en-US" dirty="0">
                <a:latin typeface="Arial" pitchFamily="34" charset="0"/>
                <a:cs typeface="Arial" pitchFamily="34" charset="0"/>
              </a:rPr>
              <a:t>References</a:t>
            </a:r>
          </a:p>
          <a:p>
            <a:endParaRPr lang="en-US" dirty="0">
              <a:latin typeface="Arial" pitchFamily="34" charset="0"/>
              <a:cs typeface="Arial" pitchFamily="34" charset="0"/>
            </a:endParaRPr>
          </a:p>
          <a:p>
            <a:pPr indent="-457200"/>
            <a:r>
              <a:rPr lang="en-US" sz="1400" dirty="0"/>
              <a:t>Fu, Z., </a:t>
            </a:r>
            <a:r>
              <a:rPr lang="en-US" sz="1400" dirty="0" err="1"/>
              <a:t>Agudelo</a:t>
            </a:r>
            <a:r>
              <a:rPr lang="en-US" sz="1400" dirty="0"/>
              <a:t>, P., Wells, C.E. 2012. Differential expression of a </a:t>
            </a:r>
            <a:r>
              <a:rPr lang="el-GR" sz="1400" dirty="0"/>
              <a:t>β-1,4-</a:t>
            </a:r>
            <a:r>
              <a:rPr lang="en-US" sz="1400" dirty="0"/>
              <a:t>endoglucanase induced by diet change in the foliar nematode </a:t>
            </a:r>
            <a:r>
              <a:rPr lang="en-US" sz="1400" dirty="0" err="1"/>
              <a:t>Aphelenchoides</a:t>
            </a:r>
            <a:r>
              <a:rPr lang="en-US" sz="1400" dirty="0"/>
              <a:t> </a:t>
            </a:r>
            <a:r>
              <a:rPr lang="en-US" sz="1400" dirty="0" err="1"/>
              <a:t>fragaria</a:t>
            </a:r>
            <a:r>
              <a:rPr lang="en-US" sz="1400" dirty="0"/>
              <a:t>. Phytopathology 102:804-811.</a:t>
            </a:r>
          </a:p>
          <a:p>
            <a:pPr indent="-457200"/>
            <a:endParaRPr lang="en-US" sz="1400" dirty="0" smtClean="0">
              <a:latin typeface="Arial" pitchFamily="34" charset="0"/>
              <a:cs typeface="Arial" pitchFamily="34" charset="0"/>
            </a:endParaRPr>
          </a:p>
          <a:p>
            <a:pPr indent="-457200"/>
            <a:r>
              <a:rPr lang="en-US" sz="1400" dirty="0" err="1" smtClean="0">
                <a:latin typeface="Arial" pitchFamily="34" charset="0"/>
                <a:cs typeface="Arial" pitchFamily="34" charset="0"/>
              </a:rPr>
              <a:t>Hamamouch</a:t>
            </a:r>
            <a:r>
              <a:rPr lang="en-US" sz="1400" dirty="0">
                <a:latin typeface="Arial" pitchFamily="34" charset="0"/>
                <a:cs typeface="Arial" pitchFamily="34" charset="0"/>
              </a:rPr>
              <a:t>, N., Li, C., </a:t>
            </a:r>
            <a:r>
              <a:rPr lang="en-US" sz="1400" dirty="0" err="1">
                <a:latin typeface="Arial" pitchFamily="34" charset="0"/>
                <a:cs typeface="Arial" pitchFamily="34" charset="0"/>
              </a:rPr>
              <a:t>Hewezi</a:t>
            </a:r>
            <a:r>
              <a:rPr lang="en-US" sz="1400" dirty="0">
                <a:latin typeface="Arial" pitchFamily="34" charset="0"/>
                <a:cs typeface="Arial" pitchFamily="34" charset="0"/>
              </a:rPr>
              <a:t>, T., Baum, T.J., </a:t>
            </a:r>
            <a:r>
              <a:rPr lang="en-US" sz="1400" dirty="0" err="1">
                <a:latin typeface="Arial" pitchFamily="34" charset="0"/>
                <a:cs typeface="Arial" pitchFamily="34" charset="0"/>
              </a:rPr>
              <a:t>Mitchum</a:t>
            </a:r>
            <a:r>
              <a:rPr lang="en-US" sz="1400" dirty="0">
                <a:latin typeface="Arial" pitchFamily="34" charset="0"/>
                <a:cs typeface="Arial" pitchFamily="34" charset="0"/>
              </a:rPr>
              <a:t>, M.G., Hussey, R.S., </a:t>
            </a:r>
            <a:r>
              <a:rPr lang="en-US" sz="1400" dirty="0" err="1">
                <a:latin typeface="Arial" pitchFamily="34" charset="0"/>
                <a:cs typeface="Arial" pitchFamily="34" charset="0"/>
              </a:rPr>
              <a:t>Vodkin</a:t>
            </a:r>
            <a:r>
              <a:rPr lang="en-US" sz="1400" dirty="0">
                <a:latin typeface="Arial" pitchFamily="34" charset="0"/>
                <a:cs typeface="Arial" pitchFamily="34" charset="0"/>
              </a:rPr>
              <a:t>, L.O., Davis, E.L. 2012.  The interaction of the novel 30C02 cyst nematode effector protein with a plant </a:t>
            </a:r>
            <a:r>
              <a:rPr lang="en-US" sz="1400" dirty="0" smtClean="0">
                <a:latin typeface="Arial" pitchFamily="34" charset="0"/>
                <a:cs typeface="Arial" pitchFamily="34" charset="0"/>
              </a:rPr>
              <a:t>b-1,3-endoglucanase </a:t>
            </a:r>
            <a:r>
              <a:rPr lang="en-US" sz="1400" dirty="0">
                <a:latin typeface="Arial" pitchFamily="34" charset="0"/>
                <a:cs typeface="Arial" pitchFamily="34" charset="0"/>
              </a:rPr>
              <a:t>may suppress host </a:t>
            </a:r>
            <a:r>
              <a:rPr lang="en-US" sz="1400" dirty="0" err="1">
                <a:latin typeface="Arial" pitchFamily="34" charset="0"/>
                <a:cs typeface="Arial" pitchFamily="34" charset="0"/>
              </a:rPr>
              <a:t>defence</a:t>
            </a:r>
            <a:r>
              <a:rPr lang="en-US" sz="1400" dirty="0">
                <a:latin typeface="Arial" pitchFamily="34" charset="0"/>
                <a:cs typeface="Arial" pitchFamily="34" charset="0"/>
              </a:rPr>
              <a:t> to promote parasitism.  Journal of Experimental Botany.</a:t>
            </a:r>
          </a:p>
          <a:p>
            <a:pPr indent="-457200"/>
            <a:endParaRPr lang="en-US" sz="1400" dirty="0">
              <a:latin typeface="Arial" pitchFamily="34" charset="0"/>
              <a:cs typeface="Arial" pitchFamily="34" charset="0"/>
            </a:endParaRPr>
          </a:p>
          <a:p>
            <a:pPr indent="-457200"/>
            <a:r>
              <a:rPr lang="en-US" sz="1400" dirty="0" err="1">
                <a:latin typeface="Arial" pitchFamily="34" charset="0"/>
                <a:cs typeface="Arial" pitchFamily="34" charset="0"/>
              </a:rPr>
              <a:t>Smant</a:t>
            </a:r>
            <a:r>
              <a:rPr lang="en-US" sz="1400" dirty="0">
                <a:latin typeface="Arial" pitchFamily="34" charset="0"/>
                <a:cs typeface="Arial" pitchFamily="34" charset="0"/>
              </a:rPr>
              <a:t>, G., Jones, J. 2011.  Suppression of plant </a:t>
            </a:r>
            <a:r>
              <a:rPr lang="en-US" sz="1400" dirty="0" err="1">
                <a:latin typeface="Arial" pitchFamily="34" charset="0"/>
                <a:cs typeface="Arial" pitchFamily="34" charset="0"/>
              </a:rPr>
              <a:t>defences</a:t>
            </a:r>
            <a:r>
              <a:rPr lang="en-US" sz="1400" dirty="0">
                <a:latin typeface="Arial" pitchFamily="34" charset="0"/>
                <a:cs typeface="Arial" pitchFamily="34" charset="0"/>
              </a:rPr>
              <a:t> by nematodes.  Chapter 13, </a:t>
            </a:r>
            <a:r>
              <a:rPr lang="en-US" sz="1400" dirty="0" err="1">
                <a:latin typeface="Arial" pitchFamily="34" charset="0"/>
                <a:cs typeface="Arial" pitchFamily="34" charset="0"/>
              </a:rPr>
              <a:t>pp</a:t>
            </a:r>
            <a:r>
              <a:rPr lang="en-US" sz="1400" dirty="0">
                <a:latin typeface="Arial" pitchFamily="34" charset="0"/>
                <a:cs typeface="Arial" pitchFamily="34" charset="0"/>
              </a:rPr>
              <a:t> 273-286. In Jones, J., </a:t>
            </a:r>
            <a:r>
              <a:rPr lang="en-US" sz="1400" dirty="0" err="1">
                <a:latin typeface="Arial" pitchFamily="34" charset="0"/>
                <a:cs typeface="Arial" pitchFamily="34" charset="0"/>
              </a:rPr>
              <a:t>Gheysen</a:t>
            </a:r>
            <a:r>
              <a:rPr lang="en-US" sz="1400" dirty="0">
                <a:latin typeface="Arial" pitchFamily="34" charset="0"/>
                <a:cs typeface="Arial" pitchFamily="34" charset="0"/>
              </a:rPr>
              <a:t>, G., </a:t>
            </a:r>
            <a:r>
              <a:rPr lang="en-US" sz="1400" dirty="0" err="1">
                <a:latin typeface="Arial" pitchFamily="34" charset="0"/>
                <a:cs typeface="Arial" pitchFamily="34" charset="0"/>
              </a:rPr>
              <a:t>Fenoll</a:t>
            </a:r>
            <a:r>
              <a:rPr lang="en-US" sz="1400" dirty="0">
                <a:latin typeface="Arial" pitchFamily="34" charset="0"/>
                <a:cs typeface="Arial" pitchFamily="34" charset="0"/>
              </a:rPr>
              <a:t>, C. (</a:t>
            </a:r>
            <a:r>
              <a:rPr lang="en-US" sz="1400" dirty="0" err="1">
                <a:latin typeface="Arial" pitchFamily="34" charset="0"/>
                <a:cs typeface="Arial" pitchFamily="34" charset="0"/>
              </a:rPr>
              <a:t>eds</a:t>
            </a:r>
            <a:r>
              <a:rPr lang="en-US" sz="1400" dirty="0">
                <a:latin typeface="Arial" pitchFamily="34" charset="0"/>
                <a:cs typeface="Arial" pitchFamily="34" charset="0"/>
              </a:rPr>
              <a:t>).  Genomics and Molecular Genetics of Plant-Nematode Interactions.  Springer, NY.</a:t>
            </a:r>
          </a:p>
          <a:p>
            <a:pPr indent="-457200"/>
            <a:endParaRPr lang="en-US" sz="1400" dirty="0">
              <a:latin typeface="Arial" pitchFamily="34" charset="0"/>
              <a:cs typeface="Arial" pitchFamily="34" charset="0"/>
            </a:endParaRPr>
          </a:p>
          <a:p>
            <a:pPr indent="-457200"/>
            <a:r>
              <a:rPr lang="en-US" sz="1400" dirty="0">
                <a:latin typeface="Arial" pitchFamily="34" charset="0"/>
                <a:cs typeface="Arial" pitchFamily="34" charset="0"/>
              </a:rPr>
              <a:t>Jones, J.D.G, </a:t>
            </a:r>
            <a:r>
              <a:rPr lang="en-US" sz="1400" dirty="0" err="1">
                <a:latin typeface="Arial" pitchFamily="34" charset="0"/>
                <a:cs typeface="Arial" pitchFamily="34" charset="0"/>
              </a:rPr>
              <a:t>Dangl</a:t>
            </a:r>
            <a:r>
              <a:rPr lang="en-US" sz="1400" dirty="0">
                <a:latin typeface="Arial" pitchFamily="34" charset="0"/>
                <a:cs typeface="Arial" pitchFamily="34" charset="0"/>
              </a:rPr>
              <a:t>, J.L. 2006. The plant immune system. Nature 444:323-329</a:t>
            </a:r>
            <a:r>
              <a:rPr lang="en-US" sz="1400" dirty="0" smtClean="0">
                <a:latin typeface="Arial" pitchFamily="34" charset="0"/>
                <a:cs typeface="Arial" pitchFamily="34" charset="0"/>
              </a:rPr>
              <a:t>.</a:t>
            </a:r>
          </a:p>
          <a:p>
            <a:pPr indent="-457200"/>
            <a:endParaRPr lang="en-US" sz="1400" dirty="0">
              <a:latin typeface="Arial" pitchFamily="34" charset="0"/>
              <a:cs typeface="Arial" pitchFamily="34" charset="0"/>
            </a:endParaRPr>
          </a:p>
          <a:p>
            <a:pPr indent="-457200"/>
            <a:r>
              <a:rPr lang="en-US" sz="1400" dirty="0">
                <a:latin typeface="Arial" pitchFamily="34" charset="0"/>
                <a:cs typeface="Arial" pitchFamily="34" charset="0"/>
              </a:rPr>
              <a:t>Jones, J.T., </a:t>
            </a:r>
            <a:r>
              <a:rPr lang="en-US" sz="1400" dirty="0" err="1">
                <a:latin typeface="Arial" pitchFamily="34" charset="0"/>
                <a:cs typeface="Arial" pitchFamily="34" charset="0"/>
              </a:rPr>
              <a:t>Gheysen</a:t>
            </a:r>
            <a:r>
              <a:rPr lang="en-US" sz="1400" dirty="0">
                <a:latin typeface="Arial" pitchFamily="34" charset="0"/>
                <a:cs typeface="Arial" pitchFamily="34" charset="0"/>
              </a:rPr>
              <a:t>, G. and </a:t>
            </a:r>
            <a:r>
              <a:rPr lang="en-US" sz="1400" dirty="0" err="1">
                <a:latin typeface="Arial" pitchFamily="34" charset="0"/>
                <a:cs typeface="Arial" pitchFamily="34" charset="0"/>
              </a:rPr>
              <a:t>Fenoll</a:t>
            </a:r>
            <a:r>
              <a:rPr lang="en-US" sz="1400" dirty="0">
                <a:latin typeface="Arial" pitchFamily="34" charset="0"/>
                <a:cs typeface="Arial" pitchFamily="34" charset="0"/>
              </a:rPr>
              <a:t>, </a:t>
            </a:r>
            <a:r>
              <a:rPr lang="en-US" sz="1400" dirty="0" smtClean="0">
                <a:latin typeface="Arial" pitchFamily="34" charset="0"/>
                <a:cs typeface="Arial" pitchFamily="34" charset="0"/>
              </a:rPr>
              <a:t>C. (</a:t>
            </a:r>
            <a:r>
              <a:rPr lang="en-US" sz="1400" dirty="0" err="1" smtClean="0">
                <a:latin typeface="Arial" pitchFamily="34" charset="0"/>
                <a:cs typeface="Arial" pitchFamily="34" charset="0"/>
              </a:rPr>
              <a:t>eds</a:t>
            </a:r>
            <a:r>
              <a:rPr lang="en-US" sz="1400" dirty="0">
                <a:latin typeface="Arial" pitchFamily="34" charset="0"/>
                <a:cs typeface="Arial" pitchFamily="34" charset="0"/>
              </a:rPr>
              <a:t>) 2011. Genomics and molecular genetics of plant-nematode interactions. Springer Academic Publishers.</a:t>
            </a:r>
          </a:p>
          <a:p>
            <a:pPr indent="-457200"/>
            <a:endParaRPr lang="en-US" sz="1400" dirty="0">
              <a:latin typeface="Arial" pitchFamily="34" charset="0"/>
              <a:cs typeface="Arial" pitchFamily="34" charset="0"/>
            </a:endParaRPr>
          </a:p>
          <a:p>
            <a:pPr indent="-457200"/>
            <a:r>
              <a:rPr lang="en-US" sz="1400" dirty="0">
                <a:latin typeface="Arial" pitchFamily="34" charset="0"/>
                <a:cs typeface="Arial" pitchFamily="34" charset="0"/>
              </a:rPr>
              <a:t>Jones, J. 2012.  Lectures in the EUMAINE program, University of Ghent</a:t>
            </a:r>
            <a:r>
              <a:rPr lang="en-US" sz="1400" dirty="0" smtClean="0">
                <a:latin typeface="Arial" pitchFamily="34" charset="0"/>
                <a:cs typeface="Arial" pitchFamily="34" charset="0"/>
              </a:rPr>
              <a:t>.</a:t>
            </a:r>
            <a:r>
              <a:rPr lang="en-US" sz="1400" dirty="0">
                <a:hlinkClick r:id="rId2"/>
              </a:rPr>
              <a:t> </a:t>
            </a:r>
            <a:endParaRPr lang="en-US" sz="1400" dirty="0" smtClean="0">
              <a:hlinkClick r:id="rId2"/>
            </a:endParaRPr>
          </a:p>
          <a:p>
            <a:pPr indent="-457200"/>
            <a:endParaRPr lang="en-US" sz="1400" dirty="0">
              <a:hlinkClick r:id="rId2"/>
            </a:endParaRPr>
          </a:p>
          <a:p>
            <a:pPr indent="-457200"/>
            <a:r>
              <a:rPr lang="en-US" sz="1400" dirty="0" err="1" smtClean="0"/>
              <a:t>Xue</a:t>
            </a:r>
            <a:r>
              <a:rPr lang="en-US" sz="1400" dirty="0" smtClean="0"/>
              <a:t>, </a:t>
            </a:r>
            <a:r>
              <a:rPr lang="en-US" sz="1400" dirty="0"/>
              <a:t>B., </a:t>
            </a:r>
            <a:r>
              <a:rPr lang="en-US" sz="1400" dirty="0" err="1">
                <a:latin typeface="Arial" pitchFamily="34" charset="0"/>
                <a:cs typeface="Arial" pitchFamily="34" charset="0"/>
              </a:rPr>
              <a:t>Hamamouch</a:t>
            </a:r>
            <a:r>
              <a:rPr lang="en-US" sz="1400" dirty="0" smtClean="0"/>
              <a:t>, </a:t>
            </a:r>
            <a:r>
              <a:rPr lang="en-US" sz="1400" dirty="0"/>
              <a:t>N</a:t>
            </a:r>
            <a:r>
              <a:rPr lang="en-US" sz="1400" dirty="0" smtClean="0"/>
              <a:t>.,</a:t>
            </a:r>
            <a:r>
              <a:rPr lang="en-US" sz="1400" dirty="0"/>
              <a:t> </a:t>
            </a:r>
            <a:r>
              <a:rPr lang="en-US" sz="1400" dirty="0" smtClean="0"/>
              <a:t>Li, </a:t>
            </a:r>
            <a:r>
              <a:rPr lang="en-US" sz="1400" dirty="0"/>
              <a:t>C., </a:t>
            </a:r>
            <a:r>
              <a:rPr lang="en-US" sz="1400" dirty="0" smtClean="0"/>
              <a:t>Huang, </a:t>
            </a:r>
            <a:r>
              <a:rPr lang="en-US" sz="1400" dirty="0"/>
              <a:t>G</a:t>
            </a:r>
            <a:r>
              <a:rPr lang="en-US" sz="1400" dirty="0" smtClean="0"/>
              <a:t>., Hussey, </a:t>
            </a:r>
            <a:r>
              <a:rPr lang="en-US" sz="1400" dirty="0"/>
              <a:t>R.S</a:t>
            </a:r>
            <a:r>
              <a:rPr lang="en-US" sz="1400" dirty="0" smtClean="0"/>
              <a:t>., Baum, </a:t>
            </a:r>
            <a:r>
              <a:rPr lang="en-US" sz="1400" dirty="0"/>
              <a:t>T.J., </a:t>
            </a:r>
            <a:r>
              <a:rPr lang="en-US" sz="1400" dirty="0" smtClean="0"/>
              <a:t>Davis, </a:t>
            </a:r>
            <a:r>
              <a:rPr lang="en-US" sz="1400" dirty="0"/>
              <a:t>E.L. 2013. The </a:t>
            </a:r>
            <a:r>
              <a:rPr lang="en-US" sz="1400" i="1" dirty="0"/>
              <a:t>8D05</a:t>
            </a:r>
            <a:r>
              <a:rPr lang="en-US" sz="1400" dirty="0"/>
              <a:t> </a:t>
            </a:r>
            <a:r>
              <a:rPr lang="en-US" sz="1400" dirty="0" smtClean="0"/>
              <a:t>parasitism gene </a:t>
            </a:r>
            <a:r>
              <a:rPr lang="en-US" sz="1400" dirty="0"/>
              <a:t>of </a:t>
            </a:r>
            <a:r>
              <a:rPr lang="en-US" sz="1400" i="1" dirty="0" err="1"/>
              <a:t>Meloidogyne</a:t>
            </a:r>
            <a:r>
              <a:rPr lang="en-US" sz="1400" i="1" dirty="0"/>
              <a:t> incognita</a:t>
            </a:r>
            <a:r>
              <a:rPr lang="en-US" sz="1400" dirty="0"/>
              <a:t> </a:t>
            </a:r>
            <a:r>
              <a:rPr lang="en-US" sz="1400" dirty="0" smtClean="0"/>
              <a:t>is required </a:t>
            </a:r>
            <a:r>
              <a:rPr lang="en-US" sz="1400" dirty="0"/>
              <a:t>for </a:t>
            </a:r>
            <a:r>
              <a:rPr lang="en-US" sz="1400" dirty="0" smtClean="0"/>
              <a:t>successful infection </a:t>
            </a:r>
            <a:r>
              <a:rPr lang="en-US" sz="1400" dirty="0"/>
              <a:t>of </a:t>
            </a:r>
            <a:r>
              <a:rPr lang="en-US" sz="1400" dirty="0" smtClean="0"/>
              <a:t>host roots</a:t>
            </a:r>
            <a:r>
              <a:rPr lang="en-US" sz="1400" dirty="0"/>
              <a:t>. Phytopathology 103:175-181</a:t>
            </a:r>
            <a:r>
              <a:rPr lang="en-US" sz="1400" dirty="0" smtClean="0"/>
              <a:t>.</a:t>
            </a:r>
          </a:p>
          <a:p>
            <a:pPr indent="-457200"/>
            <a:endParaRPr lang="en-US" sz="1400" dirty="0">
              <a:latin typeface="Arial" pitchFamily="34" charset="0"/>
              <a:cs typeface="Arial" pitchFamily="34" charset="0"/>
            </a:endParaRPr>
          </a:p>
        </p:txBody>
      </p:sp>
    </p:spTree>
    <p:extLst>
      <p:ext uri="{BB962C8B-B14F-4D97-AF65-F5344CB8AC3E}">
        <p14:creationId xmlns:p14="http://schemas.microsoft.com/office/powerpoint/2010/main" val="21849920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76200" y="304800"/>
            <a:ext cx="8991600" cy="5170646"/>
          </a:xfrm>
          <a:prstGeom prst="rect">
            <a:avLst/>
          </a:prstGeom>
          <a:noFill/>
          <a:ln w="9525">
            <a:noFill/>
            <a:miter lim="800000"/>
            <a:headEnd/>
            <a:tailEnd/>
          </a:ln>
        </p:spPr>
        <p:txBody>
          <a:bodyPr>
            <a:spAutoFit/>
          </a:bodyPr>
          <a:lstStyle/>
          <a:p>
            <a:r>
              <a:rPr lang="en-US" dirty="0">
                <a:latin typeface="Arial" pitchFamily="34" charset="0"/>
                <a:cs typeface="Arial" pitchFamily="34" charset="0"/>
              </a:rPr>
              <a:t>References</a:t>
            </a:r>
          </a:p>
          <a:p>
            <a:endParaRPr lang="en-US" dirty="0">
              <a:latin typeface="Arial" pitchFamily="34" charset="0"/>
              <a:cs typeface="Arial" pitchFamily="34" charset="0"/>
            </a:endParaRPr>
          </a:p>
          <a:p>
            <a:pPr indent="-457200"/>
            <a:r>
              <a:rPr lang="en-US" sz="1400" dirty="0"/>
              <a:t>Fu, Z., </a:t>
            </a:r>
            <a:r>
              <a:rPr lang="en-US" sz="1400" dirty="0" err="1"/>
              <a:t>Agudelo</a:t>
            </a:r>
            <a:r>
              <a:rPr lang="en-US" sz="1400" dirty="0"/>
              <a:t>, P., Wells, C.E. 2012. Differential expression of a </a:t>
            </a:r>
            <a:r>
              <a:rPr lang="el-GR" sz="1400" dirty="0"/>
              <a:t>β-1,4-</a:t>
            </a:r>
            <a:r>
              <a:rPr lang="en-US" sz="1400" dirty="0"/>
              <a:t>endoglucanase induced by diet change in the foliar nematode </a:t>
            </a:r>
            <a:r>
              <a:rPr lang="en-US" sz="1400" dirty="0" err="1"/>
              <a:t>Aphelenchoides</a:t>
            </a:r>
            <a:r>
              <a:rPr lang="en-US" sz="1400" dirty="0"/>
              <a:t> </a:t>
            </a:r>
            <a:r>
              <a:rPr lang="en-US" sz="1400" dirty="0" err="1"/>
              <a:t>fragaria</a:t>
            </a:r>
            <a:r>
              <a:rPr lang="en-US" sz="1400" dirty="0"/>
              <a:t>. Phytopathology 102:804-811.</a:t>
            </a:r>
          </a:p>
          <a:p>
            <a:pPr indent="-457200"/>
            <a:endParaRPr lang="en-US" sz="1400" dirty="0" smtClean="0">
              <a:latin typeface="Arial" pitchFamily="34" charset="0"/>
              <a:cs typeface="Arial" pitchFamily="34" charset="0"/>
            </a:endParaRPr>
          </a:p>
          <a:p>
            <a:pPr indent="-457200"/>
            <a:r>
              <a:rPr lang="en-US" sz="1400" dirty="0" err="1" smtClean="0">
                <a:latin typeface="Arial" pitchFamily="34" charset="0"/>
                <a:cs typeface="Arial" pitchFamily="34" charset="0"/>
              </a:rPr>
              <a:t>Hamamouch</a:t>
            </a:r>
            <a:r>
              <a:rPr lang="en-US" sz="1400" dirty="0">
                <a:latin typeface="Arial" pitchFamily="34" charset="0"/>
                <a:cs typeface="Arial" pitchFamily="34" charset="0"/>
              </a:rPr>
              <a:t>, N., Li, C., </a:t>
            </a:r>
            <a:r>
              <a:rPr lang="en-US" sz="1400" dirty="0" err="1">
                <a:latin typeface="Arial" pitchFamily="34" charset="0"/>
                <a:cs typeface="Arial" pitchFamily="34" charset="0"/>
              </a:rPr>
              <a:t>Hewezi</a:t>
            </a:r>
            <a:r>
              <a:rPr lang="en-US" sz="1400" dirty="0">
                <a:latin typeface="Arial" pitchFamily="34" charset="0"/>
                <a:cs typeface="Arial" pitchFamily="34" charset="0"/>
              </a:rPr>
              <a:t>, T., Baum, T.J., </a:t>
            </a:r>
            <a:r>
              <a:rPr lang="en-US" sz="1400" dirty="0" err="1">
                <a:latin typeface="Arial" pitchFamily="34" charset="0"/>
                <a:cs typeface="Arial" pitchFamily="34" charset="0"/>
              </a:rPr>
              <a:t>Mitchum</a:t>
            </a:r>
            <a:r>
              <a:rPr lang="en-US" sz="1400" dirty="0">
                <a:latin typeface="Arial" pitchFamily="34" charset="0"/>
                <a:cs typeface="Arial" pitchFamily="34" charset="0"/>
              </a:rPr>
              <a:t>, M.G., Hussey, R.S., </a:t>
            </a:r>
            <a:r>
              <a:rPr lang="en-US" sz="1400" dirty="0" err="1">
                <a:latin typeface="Arial" pitchFamily="34" charset="0"/>
                <a:cs typeface="Arial" pitchFamily="34" charset="0"/>
              </a:rPr>
              <a:t>Vodkin</a:t>
            </a:r>
            <a:r>
              <a:rPr lang="en-US" sz="1400" dirty="0">
                <a:latin typeface="Arial" pitchFamily="34" charset="0"/>
                <a:cs typeface="Arial" pitchFamily="34" charset="0"/>
              </a:rPr>
              <a:t>, L.O., Davis, E.L. 2012.  The interaction of the novel 30C02 cyst nematode effector protein with a plant </a:t>
            </a:r>
            <a:r>
              <a:rPr lang="en-US" sz="1400" dirty="0" smtClean="0">
                <a:latin typeface="Arial" pitchFamily="34" charset="0"/>
                <a:cs typeface="Arial" pitchFamily="34" charset="0"/>
              </a:rPr>
              <a:t>b-1,3-endoglucanase </a:t>
            </a:r>
            <a:r>
              <a:rPr lang="en-US" sz="1400" dirty="0">
                <a:latin typeface="Arial" pitchFamily="34" charset="0"/>
                <a:cs typeface="Arial" pitchFamily="34" charset="0"/>
              </a:rPr>
              <a:t>may suppress host </a:t>
            </a:r>
            <a:r>
              <a:rPr lang="en-US" sz="1400" dirty="0" err="1">
                <a:latin typeface="Arial" pitchFamily="34" charset="0"/>
                <a:cs typeface="Arial" pitchFamily="34" charset="0"/>
              </a:rPr>
              <a:t>defence</a:t>
            </a:r>
            <a:r>
              <a:rPr lang="en-US" sz="1400" dirty="0">
                <a:latin typeface="Arial" pitchFamily="34" charset="0"/>
                <a:cs typeface="Arial" pitchFamily="34" charset="0"/>
              </a:rPr>
              <a:t> to promote parasitism.  Journal of Experimental Botany.</a:t>
            </a:r>
          </a:p>
          <a:p>
            <a:pPr indent="-457200"/>
            <a:endParaRPr lang="en-US" sz="1400" dirty="0">
              <a:latin typeface="Arial" pitchFamily="34" charset="0"/>
              <a:cs typeface="Arial" pitchFamily="34" charset="0"/>
            </a:endParaRPr>
          </a:p>
          <a:p>
            <a:pPr indent="-457200"/>
            <a:r>
              <a:rPr lang="en-US" sz="1400" dirty="0" err="1">
                <a:latin typeface="Arial" pitchFamily="34" charset="0"/>
                <a:cs typeface="Arial" pitchFamily="34" charset="0"/>
              </a:rPr>
              <a:t>Smant</a:t>
            </a:r>
            <a:r>
              <a:rPr lang="en-US" sz="1400" dirty="0">
                <a:latin typeface="Arial" pitchFamily="34" charset="0"/>
                <a:cs typeface="Arial" pitchFamily="34" charset="0"/>
              </a:rPr>
              <a:t>, G., Jones, J. 2011.  Suppression of plant </a:t>
            </a:r>
            <a:r>
              <a:rPr lang="en-US" sz="1400" dirty="0" err="1">
                <a:latin typeface="Arial" pitchFamily="34" charset="0"/>
                <a:cs typeface="Arial" pitchFamily="34" charset="0"/>
              </a:rPr>
              <a:t>defences</a:t>
            </a:r>
            <a:r>
              <a:rPr lang="en-US" sz="1400" dirty="0">
                <a:latin typeface="Arial" pitchFamily="34" charset="0"/>
                <a:cs typeface="Arial" pitchFamily="34" charset="0"/>
              </a:rPr>
              <a:t> by nematodes.  Chapter 13, </a:t>
            </a:r>
            <a:r>
              <a:rPr lang="en-US" sz="1400" dirty="0" err="1">
                <a:latin typeface="Arial" pitchFamily="34" charset="0"/>
                <a:cs typeface="Arial" pitchFamily="34" charset="0"/>
              </a:rPr>
              <a:t>pp</a:t>
            </a:r>
            <a:r>
              <a:rPr lang="en-US" sz="1400" dirty="0">
                <a:latin typeface="Arial" pitchFamily="34" charset="0"/>
                <a:cs typeface="Arial" pitchFamily="34" charset="0"/>
              </a:rPr>
              <a:t> 273-286. In Jones, J., </a:t>
            </a:r>
            <a:r>
              <a:rPr lang="en-US" sz="1400" dirty="0" err="1">
                <a:latin typeface="Arial" pitchFamily="34" charset="0"/>
                <a:cs typeface="Arial" pitchFamily="34" charset="0"/>
              </a:rPr>
              <a:t>Gheysen</a:t>
            </a:r>
            <a:r>
              <a:rPr lang="en-US" sz="1400" dirty="0">
                <a:latin typeface="Arial" pitchFamily="34" charset="0"/>
                <a:cs typeface="Arial" pitchFamily="34" charset="0"/>
              </a:rPr>
              <a:t>, G., </a:t>
            </a:r>
            <a:r>
              <a:rPr lang="en-US" sz="1400" dirty="0" err="1">
                <a:latin typeface="Arial" pitchFamily="34" charset="0"/>
                <a:cs typeface="Arial" pitchFamily="34" charset="0"/>
              </a:rPr>
              <a:t>Fenoll</a:t>
            </a:r>
            <a:r>
              <a:rPr lang="en-US" sz="1400" dirty="0">
                <a:latin typeface="Arial" pitchFamily="34" charset="0"/>
                <a:cs typeface="Arial" pitchFamily="34" charset="0"/>
              </a:rPr>
              <a:t>, C. (</a:t>
            </a:r>
            <a:r>
              <a:rPr lang="en-US" sz="1400" dirty="0" err="1">
                <a:latin typeface="Arial" pitchFamily="34" charset="0"/>
                <a:cs typeface="Arial" pitchFamily="34" charset="0"/>
              </a:rPr>
              <a:t>eds</a:t>
            </a:r>
            <a:r>
              <a:rPr lang="en-US" sz="1400" dirty="0">
                <a:latin typeface="Arial" pitchFamily="34" charset="0"/>
                <a:cs typeface="Arial" pitchFamily="34" charset="0"/>
              </a:rPr>
              <a:t>).  Genomics and Molecular Genetics of Plant-Nematode Interactions.  Springer, NY.</a:t>
            </a:r>
          </a:p>
          <a:p>
            <a:pPr indent="-457200"/>
            <a:endParaRPr lang="en-US" sz="1400" dirty="0">
              <a:latin typeface="Arial" pitchFamily="34" charset="0"/>
              <a:cs typeface="Arial" pitchFamily="34" charset="0"/>
            </a:endParaRPr>
          </a:p>
          <a:p>
            <a:pPr indent="-457200"/>
            <a:r>
              <a:rPr lang="en-US" sz="1400" dirty="0">
                <a:latin typeface="Arial" pitchFamily="34" charset="0"/>
                <a:cs typeface="Arial" pitchFamily="34" charset="0"/>
              </a:rPr>
              <a:t>Jones, J.D.G, </a:t>
            </a:r>
            <a:r>
              <a:rPr lang="en-US" sz="1400" dirty="0" err="1">
                <a:latin typeface="Arial" pitchFamily="34" charset="0"/>
                <a:cs typeface="Arial" pitchFamily="34" charset="0"/>
              </a:rPr>
              <a:t>Dangl</a:t>
            </a:r>
            <a:r>
              <a:rPr lang="en-US" sz="1400" dirty="0">
                <a:latin typeface="Arial" pitchFamily="34" charset="0"/>
                <a:cs typeface="Arial" pitchFamily="34" charset="0"/>
              </a:rPr>
              <a:t>, J.L. 2006. The plant immune system. Nature 444:323-329</a:t>
            </a:r>
            <a:r>
              <a:rPr lang="en-US" sz="1400" dirty="0" smtClean="0">
                <a:latin typeface="Arial" pitchFamily="34" charset="0"/>
                <a:cs typeface="Arial" pitchFamily="34" charset="0"/>
              </a:rPr>
              <a:t>.</a:t>
            </a:r>
          </a:p>
          <a:p>
            <a:pPr indent="-457200"/>
            <a:endParaRPr lang="en-US" sz="1400" dirty="0">
              <a:latin typeface="Arial" pitchFamily="34" charset="0"/>
              <a:cs typeface="Arial" pitchFamily="34" charset="0"/>
            </a:endParaRPr>
          </a:p>
          <a:p>
            <a:pPr indent="-457200"/>
            <a:r>
              <a:rPr lang="en-US" sz="1400" dirty="0">
                <a:latin typeface="Arial" pitchFamily="34" charset="0"/>
                <a:cs typeface="Arial" pitchFamily="34" charset="0"/>
              </a:rPr>
              <a:t>Jones, J.T., </a:t>
            </a:r>
            <a:r>
              <a:rPr lang="en-US" sz="1400" dirty="0" err="1">
                <a:latin typeface="Arial" pitchFamily="34" charset="0"/>
                <a:cs typeface="Arial" pitchFamily="34" charset="0"/>
              </a:rPr>
              <a:t>Gheysen</a:t>
            </a:r>
            <a:r>
              <a:rPr lang="en-US" sz="1400" dirty="0">
                <a:latin typeface="Arial" pitchFamily="34" charset="0"/>
                <a:cs typeface="Arial" pitchFamily="34" charset="0"/>
              </a:rPr>
              <a:t>, G. and </a:t>
            </a:r>
            <a:r>
              <a:rPr lang="en-US" sz="1400" dirty="0" err="1">
                <a:latin typeface="Arial" pitchFamily="34" charset="0"/>
                <a:cs typeface="Arial" pitchFamily="34" charset="0"/>
              </a:rPr>
              <a:t>Fenoll</a:t>
            </a:r>
            <a:r>
              <a:rPr lang="en-US" sz="1400" dirty="0">
                <a:latin typeface="Arial" pitchFamily="34" charset="0"/>
                <a:cs typeface="Arial" pitchFamily="34" charset="0"/>
              </a:rPr>
              <a:t>, </a:t>
            </a:r>
            <a:r>
              <a:rPr lang="en-US" sz="1400" dirty="0" smtClean="0">
                <a:latin typeface="Arial" pitchFamily="34" charset="0"/>
                <a:cs typeface="Arial" pitchFamily="34" charset="0"/>
              </a:rPr>
              <a:t>C. (</a:t>
            </a:r>
            <a:r>
              <a:rPr lang="en-US" sz="1400" dirty="0" err="1" smtClean="0">
                <a:latin typeface="Arial" pitchFamily="34" charset="0"/>
                <a:cs typeface="Arial" pitchFamily="34" charset="0"/>
              </a:rPr>
              <a:t>eds</a:t>
            </a:r>
            <a:r>
              <a:rPr lang="en-US" sz="1400" dirty="0">
                <a:latin typeface="Arial" pitchFamily="34" charset="0"/>
                <a:cs typeface="Arial" pitchFamily="34" charset="0"/>
              </a:rPr>
              <a:t>) 2011. Genomics and molecular genetics of plant-nematode interactions. Springer Academic Publishers.</a:t>
            </a:r>
          </a:p>
          <a:p>
            <a:pPr indent="-457200"/>
            <a:endParaRPr lang="en-US" sz="1400" dirty="0">
              <a:latin typeface="Arial" pitchFamily="34" charset="0"/>
              <a:cs typeface="Arial" pitchFamily="34" charset="0"/>
            </a:endParaRPr>
          </a:p>
          <a:p>
            <a:pPr indent="-457200"/>
            <a:r>
              <a:rPr lang="en-US" sz="1400" dirty="0">
                <a:latin typeface="Arial" pitchFamily="34" charset="0"/>
                <a:cs typeface="Arial" pitchFamily="34" charset="0"/>
              </a:rPr>
              <a:t>Jones, J. 2012.  Lectures in the EUMAINE program, University of Ghent</a:t>
            </a:r>
            <a:r>
              <a:rPr lang="en-US" sz="1400" dirty="0" smtClean="0">
                <a:latin typeface="Arial" pitchFamily="34" charset="0"/>
                <a:cs typeface="Arial" pitchFamily="34" charset="0"/>
              </a:rPr>
              <a:t>.</a:t>
            </a:r>
            <a:r>
              <a:rPr lang="en-US" sz="1400" dirty="0">
                <a:hlinkClick r:id="rId2"/>
              </a:rPr>
              <a:t> </a:t>
            </a:r>
            <a:endParaRPr lang="en-US" sz="1400" dirty="0" smtClean="0">
              <a:hlinkClick r:id="rId2"/>
            </a:endParaRPr>
          </a:p>
          <a:p>
            <a:pPr indent="-457200"/>
            <a:endParaRPr lang="en-US" sz="1400" dirty="0">
              <a:hlinkClick r:id="rId2"/>
            </a:endParaRPr>
          </a:p>
          <a:p>
            <a:pPr indent="-457200"/>
            <a:r>
              <a:rPr lang="en-US" sz="1400" dirty="0" err="1" smtClean="0"/>
              <a:t>Xue</a:t>
            </a:r>
            <a:r>
              <a:rPr lang="en-US" sz="1400" dirty="0" smtClean="0"/>
              <a:t>, </a:t>
            </a:r>
            <a:r>
              <a:rPr lang="en-US" sz="1400" dirty="0"/>
              <a:t>B., </a:t>
            </a:r>
            <a:r>
              <a:rPr lang="en-US" sz="1400" dirty="0" err="1">
                <a:latin typeface="Arial" pitchFamily="34" charset="0"/>
                <a:cs typeface="Arial" pitchFamily="34" charset="0"/>
              </a:rPr>
              <a:t>Hamamouch</a:t>
            </a:r>
            <a:r>
              <a:rPr lang="en-US" sz="1400" dirty="0" smtClean="0"/>
              <a:t>, </a:t>
            </a:r>
            <a:r>
              <a:rPr lang="en-US" sz="1400" dirty="0"/>
              <a:t>N</a:t>
            </a:r>
            <a:r>
              <a:rPr lang="en-US" sz="1400" dirty="0" smtClean="0"/>
              <a:t>.,</a:t>
            </a:r>
            <a:r>
              <a:rPr lang="en-US" sz="1400" dirty="0"/>
              <a:t> </a:t>
            </a:r>
            <a:r>
              <a:rPr lang="en-US" sz="1400" dirty="0" smtClean="0"/>
              <a:t>Li, </a:t>
            </a:r>
            <a:r>
              <a:rPr lang="en-US" sz="1400" dirty="0"/>
              <a:t>C., </a:t>
            </a:r>
            <a:r>
              <a:rPr lang="en-US" sz="1400" dirty="0" smtClean="0"/>
              <a:t>Huang, </a:t>
            </a:r>
            <a:r>
              <a:rPr lang="en-US" sz="1400" dirty="0"/>
              <a:t>G</a:t>
            </a:r>
            <a:r>
              <a:rPr lang="en-US" sz="1400" dirty="0" smtClean="0"/>
              <a:t>., Hussey, </a:t>
            </a:r>
            <a:r>
              <a:rPr lang="en-US" sz="1400" dirty="0"/>
              <a:t>R.S</a:t>
            </a:r>
            <a:r>
              <a:rPr lang="en-US" sz="1400" dirty="0" smtClean="0"/>
              <a:t>., Baum, </a:t>
            </a:r>
            <a:r>
              <a:rPr lang="en-US" sz="1400" dirty="0"/>
              <a:t>T.J., </a:t>
            </a:r>
            <a:r>
              <a:rPr lang="en-US" sz="1400" dirty="0" smtClean="0"/>
              <a:t>Davis, </a:t>
            </a:r>
            <a:r>
              <a:rPr lang="en-US" sz="1400" dirty="0"/>
              <a:t>E.L. 2013. The </a:t>
            </a:r>
            <a:r>
              <a:rPr lang="en-US" sz="1400" i="1" dirty="0"/>
              <a:t>8D05</a:t>
            </a:r>
            <a:r>
              <a:rPr lang="en-US" sz="1400" dirty="0"/>
              <a:t> </a:t>
            </a:r>
            <a:r>
              <a:rPr lang="en-US" sz="1400" dirty="0" smtClean="0"/>
              <a:t>parasitism gene </a:t>
            </a:r>
            <a:r>
              <a:rPr lang="en-US" sz="1400" dirty="0"/>
              <a:t>of </a:t>
            </a:r>
            <a:r>
              <a:rPr lang="en-US" sz="1400" i="1" dirty="0" err="1"/>
              <a:t>Meloidogyne</a:t>
            </a:r>
            <a:r>
              <a:rPr lang="en-US" sz="1400" i="1" dirty="0"/>
              <a:t> incognita</a:t>
            </a:r>
            <a:r>
              <a:rPr lang="en-US" sz="1400" dirty="0"/>
              <a:t> </a:t>
            </a:r>
            <a:r>
              <a:rPr lang="en-US" sz="1400" dirty="0" smtClean="0"/>
              <a:t>is required </a:t>
            </a:r>
            <a:r>
              <a:rPr lang="en-US" sz="1400" dirty="0"/>
              <a:t>for </a:t>
            </a:r>
            <a:r>
              <a:rPr lang="en-US" sz="1400" dirty="0" smtClean="0"/>
              <a:t>successful infection </a:t>
            </a:r>
            <a:r>
              <a:rPr lang="en-US" sz="1400" dirty="0"/>
              <a:t>of </a:t>
            </a:r>
            <a:r>
              <a:rPr lang="en-US" sz="1400" dirty="0" smtClean="0"/>
              <a:t>host roots</a:t>
            </a:r>
            <a:r>
              <a:rPr lang="en-US" sz="1400" dirty="0"/>
              <a:t>. Phytopathology 103:175-181</a:t>
            </a:r>
            <a:r>
              <a:rPr lang="en-US" sz="1400" dirty="0" smtClean="0"/>
              <a:t>.</a:t>
            </a:r>
          </a:p>
          <a:p>
            <a:pPr indent="-457200"/>
            <a:endParaRPr lang="en-US" sz="1400" dirty="0">
              <a:latin typeface="Arial" pitchFamily="34" charset="0"/>
              <a:cs typeface="Arial" pitchFamily="34" charset="0"/>
            </a:endParaRPr>
          </a:p>
        </p:txBody>
      </p:sp>
    </p:spTree>
    <p:extLst>
      <p:ext uri="{BB962C8B-B14F-4D97-AF65-F5344CB8AC3E}">
        <p14:creationId xmlns:p14="http://schemas.microsoft.com/office/powerpoint/2010/main" val="20053519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Nacobbuscampos"/>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rcRect l="11543" r="1852"/>
          <a:stretch>
            <a:fillRect/>
          </a:stretch>
        </p:blipFill>
        <p:spPr bwMode="auto">
          <a:xfrm>
            <a:off x="0" y="0"/>
            <a:ext cx="9144000" cy="6855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 uri="{AF507438-7753-43E0-B8FC-AC1667EBCBE1}">
              <a14:hiddenEffects xmlns:a14="http://schemas.microsoft.com/office/drawing/2010/main">
                <a:effectLst>
                  <a:outerShdw dist="53882" dir="13500000" algn="ctr" rotWithShape="0">
                    <a:srgbClr val="808080"/>
                  </a:outerShdw>
                </a:effectLst>
              </a14:hiddenEffects>
            </a:ext>
          </a:extLst>
        </p:spPr>
      </p:pic>
      <p:sp>
        <p:nvSpPr>
          <p:cNvPr id="2" name="Title 1"/>
          <p:cNvSpPr>
            <a:spLocks noGrp="1"/>
          </p:cNvSpPr>
          <p:nvPr>
            <p:ph type="ctrTitle"/>
          </p:nvPr>
        </p:nvSpPr>
        <p:spPr>
          <a:xfrm>
            <a:off x="-36320" y="0"/>
            <a:ext cx="9144000" cy="6858000"/>
          </a:xfrm>
          <a:solidFill>
            <a:srgbClr val="FFC000">
              <a:alpha val="35000"/>
            </a:srgbClr>
          </a:solidFill>
        </p:spPr>
        <p:txBody>
          <a:bodyPr>
            <a:normAutofit/>
          </a:bodyPr>
          <a:lstStyle/>
          <a:p>
            <a:r>
              <a:rPr lang="es-ES" sz="4000" dirty="0" smtClean="0">
                <a:ln>
                  <a:solidFill>
                    <a:srgbClr val="FFFF00"/>
                  </a:solidFill>
                </a:ln>
              </a:rPr>
              <a:t/>
            </a:r>
            <a:br>
              <a:rPr lang="es-ES" sz="4000" dirty="0" smtClean="0">
                <a:ln>
                  <a:solidFill>
                    <a:srgbClr val="FFFF00"/>
                  </a:solidFill>
                </a:ln>
              </a:rPr>
            </a:br>
            <a:r>
              <a:rPr lang="es-ES" sz="4000" b="1" dirty="0" smtClean="0">
                <a:ln>
                  <a:solidFill>
                    <a:srgbClr val="FFFF00"/>
                  </a:solidFill>
                </a:ln>
              </a:rPr>
              <a:t>El parasitismo exitoso por nematodos parásitos de plantas</a:t>
            </a:r>
            <a:r>
              <a:rPr lang="es-ES" sz="4000" b="1" dirty="0" smtClean="0"/>
              <a:t/>
            </a:r>
            <a:br>
              <a:rPr lang="es-ES" sz="4000" b="1" dirty="0" smtClean="0"/>
            </a:br>
            <a:r>
              <a:rPr lang="es-ES" sz="4000" b="1" dirty="0" smtClean="0"/>
              <a:t/>
            </a:r>
            <a:br>
              <a:rPr lang="es-ES" sz="4000" b="1" dirty="0" smtClean="0"/>
            </a:br>
            <a:r>
              <a:rPr lang="es-ES" sz="4000" b="1" dirty="0" smtClean="0">
                <a:ln>
                  <a:solidFill>
                    <a:srgbClr val="FFFF00"/>
                  </a:solidFill>
                </a:ln>
              </a:rPr>
              <a:t>Supresión de las defensas de plantas por nematodos</a:t>
            </a:r>
            <a:r>
              <a:rPr lang="es-ES" sz="4000" b="1" dirty="0" smtClean="0"/>
              <a:t/>
            </a:r>
            <a:br>
              <a:rPr lang="es-ES" sz="4000" b="1" dirty="0" smtClean="0"/>
            </a:br>
            <a:r>
              <a:rPr lang="es-ES" sz="4000" b="1" dirty="0"/>
              <a:t/>
            </a:r>
            <a:br>
              <a:rPr lang="es-ES" sz="4000" b="1" dirty="0"/>
            </a:br>
            <a:endParaRPr lang="es-ES" sz="4000" b="1" dirty="0" smtClean="0">
              <a:ln>
                <a:solidFill>
                  <a:srgbClr val="FFFF00"/>
                </a:solidFill>
              </a:ln>
            </a:endParaRPr>
          </a:p>
        </p:txBody>
      </p:sp>
    </p:spTree>
    <p:extLst>
      <p:ext uri="{BB962C8B-B14F-4D97-AF65-F5344CB8AC3E}">
        <p14:creationId xmlns:p14="http://schemas.microsoft.com/office/powerpoint/2010/main" val="2475742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tapaloSunsetSep08"/>
          <p:cNvPicPr>
            <a:picLocks noChangeAspect="1" noChangeArrowheads="1"/>
          </p:cNvPicPr>
          <p:nvPr/>
        </p:nvPicPr>
        <p:blipFill>
          <a:blip r:embed="rId2" cstate="print"/>
          <a:srcRect/>
          <a:stretch>
            <a:fillRect/>
          </a:stretch>
        </p:blipFill>
        <p:spPr bwMode="auto">
          <a:xfrm>
            <a:off x="0" y="3175"/>
            <a:ext cx="9140825" cy="6854825"/>
          </a:xfrm>
          <a:prstGeom prst="rect">
            <a:avLst/>
          </a:prstGeom>
          <a:noFill/>
          <a:ln w="9525">
            <a:noFill/>
            <a:miter lim="800000"/>
            <a:headEnd/>
            <a:tailEnd/>
          </a:ln>
        </p:spPr>
      </p:pic>
      <p:sp>
        <p:nvSpPr>
          <p:cNvPr id="5" name="Title 1"/>
          <p:cNvSpPr txBox="1">
            <a:spLocks/>
          </p:cNvSpPr>
          <p:nvPr/>
        </p:nvSpPr>
        <p:spPr bwMode="auto">
          <a:xfrm>
            <a:off x="228600" y="5562600"/>
            <a:ext cx="8763000" cy="762000"/>
          </a:xfrm>
          <a:prstGeom prst="rect">
            <a:avLst/>
          </a:prstGeom>
          <a:solidFill>
            <a:srgbClr val="FFFF99"/>
          </a:solidFill>
          <a:ln w="9525">
            <a:noFill/>
            <a:miter lim="800000"/>
            <a:headEnd/>
            <a:tailEnd/>
          </a:ln>
        </p:spPr>
        <p:txBody>
          <a:bodyPr anchor="ctr"/>
          <a:lstStyle/>
          <a:p>
            <a:pPr algn="ctr"/>
            <a:r>
              <a:rPr lang="en-US" sz="3200" dirty="0">
                <a:solidFill>
                  <a:schemeClr val="accent2"/>
                </a:solidFill>
              </a:rPr>
              <a:t>http://plpnemweb.ucdavis.edu/nemaplex</a:t>
            </a:r>
            <a:endParaRPr lang="en-US" sz="3200" b="1" dirty="0">
              <a:solidFill>
                <a:schemeClr val="accent2"/>
              </a:solidFill>
              <a:latin typeface="Calibri" pitchFamily="34" charset="0"/>
            </a:endParaRPr>
          </a:p>
        </p:txBody>
      </p:sp>
      <p:sp>
        <p:nvSpPr>
          <p:cNvPr id="6" name="Title 1"/>
          <p:cNvSpPr txBox="1">
            <a:spLocks/>
          </p:cNvSpPr>
          <p:nvPr/>
        </p:nvSpPr>
        <p:spPr bwMode="auto">
          <a:xfrm>
            <a:off x="3200400" y="1600200"/>
            <a:ext cx="2438400" cy="762000"/>
          </a:xfrm>
          <a:prstGeom prst="rect">
            <a:avLst/>
          </a:prstGeom>
          <a:solidFill>
            <a:srgbClr val="FFFF99"/>
          </a:solidFill>
          <a:ln w="9525">
            <a:noFill/>
            <a:miter lim="800000"/>
            <a:headEnd/>
            <a:tailEnd/>
          </a:ln>
        </p:spPr>
        <p:txBody>
          <a:bodyPr anchor="ctr"/>
          <a:lstStyle/>
          <a:p>
            <a:pPr algn="ctr"/>
            <a:r>
              <a:rPr lang="en-US" sz="3200" dirty="0" smtClean="0">
                <a:solidFill>
                  <a:schemeClr val="accent2"/>
                </a:solidFill>
              </a:rPr>
              <a:t>Gracias!</a:t>
            </a:r>
            <a:endParaRPr lang="en-US" sz="3200" b="1" dirty="0">
              <a:solidFill>
                <a:schemeClr val="accent2"/>
              </a:solidFill>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361060" y="1676400"/>
            <a:ext cx="8610600" cy="3970318"/>
          </a:xfrm>
          <a:prstGeom prst="rect">
            <a:avLst/>
          </a:prstGeom>
          <a:noFill/>
          <a:ln w="9525">
            <a:noFill/>
            <a:miter lim="800000"/>
            <a:headEnd/>
            <a:tailEnd/>
          </a:ln>
        </p:spPr>
        <p:txBody>
          <a:bodyPr>
            <a:spAutoFit/>
          </a:bodyPr>
          <a:lstStyle/>
          <a:p>
            <a:r>
              <a:rPr lang="es-ES" u="sng" dirty="0">
                <a:latin typeface="Arial" pitchFamily="34" charset="0"/>
                <a:cs typeface="Arial" pitchFamily="34" charset="0"/>
              </a:rPr>
              <a:t>Patógenos </a:t>
            </a:r>
            <a:r>
              <a:rPr lang="es-ES" u="sng" dirty="0" err="1" smtClean="0">
                <a:latin typeface="Arial" pitchFamily="34" charset="0"/>
                <a:cs typeface="Arial" pitchFamily="34" charset="0"/>
              </a:rPr>
              <a:t>Biotróficos</a:t>
            </a:r>
            <a:endParaRPr lang="es-ES" u="sng" dirty="0" smtClean="0">
              <a:latin typeface="Arial" pitchFamily="34" charset="0"/>
              <a:cs typeface="Arial" pitchFamily="34" charset="0"/>
            </a:endParaRPr>
          </a:p>
          <a:p>
            <a:r>
              <a:rPr lang="es-ES" dirty="0">
                <a:latin typeface="Arial" pitchFamily="34" charset="0"/>
                <a:cs typeface="Arial" pitchFamily="34" charset="0"/>
              </a:rPr>
              <a:t/>
            </a:r>
            <a:br>
              <a:rPr lang="es-ES" dirty="0">
                <a:latin typeface="Arial" pitchFamily="34" charset="0"/>
                <a:cs typeface="Arial" pitchFamily="34" charset="0"/>
              </a:rPr>
            </a:br>
            <a:r>
              <a:rPr lang="es-ES" dirty="0">
                <a:latin typeface="Arial" pitchFamily="34" charset="0"/>
                <a:cs typeface="Arial" pitchFamily="34" charset="0"/>
              </a:rPr>
              <a:t>Los patógenos que sólo pueden alimentarse de plantas vivas y deben mantener el huésped y sus células vivas se denominan patógenos </a:t>
            </a:r>
            <a:r>
              <a:rPr lang="es-ES" dirty="0" err="1">
                <a:latin typeface="Arial" pitchFamily="34" charset="0"/>
                <a:cs typeface="Arial" pitchFamily="34" charset="0"/>
              </a:rPr>
              <a:t>biotróficos</a:t>
            </a:r>
            <a:r>
              <a:rPr lang="es-ES" dirty="0">
                <a:latin typeface="Arial" pitchFamily="34" charset="0"/>
                <a:cs typeface="Arial" pitchFamily="34" charset="0"/>
              </a:rPr>
              <a:t>.</a:t>
            </a:r>
            <a:br>
              <a:rPr lang="es-ES" dirty="0">
                <a:latin typeface="Arial" pitchFamily="34" charset="0"/>
                <a:cs typeface="Arial" pitchFamily="34" charset="0"/>
              </a:rPr>
            </a:br>
            <a:r>
              <a:rPr lang="es-ES" dirty="0">
                <a:latin typeface="Arial" pitchFamily="34" charset="0"/>
                <a:cs typeface="Arial" pitchFamily="34" charset="0"/>
              </a:rPr>
              <a:t/>
            </a:r>
            <a:br>
              <a:rPr lang="es-ES" dirty="0">
                <a:latin typeface="Arial" pitchFamily="34" charset="0"/>
                <a:cs typeface="Arial" pitchFamily="34" charset="0"/>
              </a:rPr>
            </a:br>
            <a:r>
              <a:rPr lang="es-ES" dirty="0">
                <a:latin typeface="Arial" pitchFamily="34" charset="0"/>
                <a:cs typeface="Arial" pitchFamily="34" charset="0"/>
              </a:rPr>
              <a:t> Nematodos sedentarios </a:t>
            </a:r>
            <a:r>
              <a:rPr lang="es-ES" dirty="0" err="1">
                <a:latin typeface="Arial" pitchFamily="34" charset="0"/>
                <a:cs typeface="Arial" pitchFamily="34" charset="0"/>
              </a:rPr>
              <a:t>ecto</a:t>
            </a:r>
            <a:r>
              <a:rPr lang="es-ES" dirty="0">
                <a:latin typeface="Arial" pitchFamily="34" charset="0"/>
                <a:cs typeface="Arial" pitchFamily="34" charset="0"/>
              </a:rPr>
              <a:t> y endoparásitos, pertenecen a esta categoría, por ejemplo, las especies de los géneros </a:t>
            </a:r>
            <a:r>
              <a:rPr lang="es-ES" i="1" dirty="0" err="1">
                <a:latin typeface="Arial" pitchFamily="34" charset="0"/>
                <a:cs typeface="Arial" pitchFamily="34" charset="0"/>
              </a:rPr>
              <a:t>Meloidogyne</a:t>
            </a:r>
            <a:r>
              <a:rPr lang="es-ES" i="1" dirty="0">
                <a:latin typeface="Arial" pitchFamily="34" charset="0"/>
                <a:cs typeface="Arial" pitchFamily="34" charset="0"/>
              </a:rPr>
              <a:t>, </a:t>
            </a:r>
            <a:r>
              <a:rPr lang="es-ES" i="1" dirty="0" err="1">
                <a:latin typeface="Arial" pitchFamily="34" charset="0"/>
                <a:cs typeface="Arial" pitchFamily="34" charset="0"/>
              </a:rPr>
              <a:t>Heterodera</a:t>
            </a:r>
            <a:r>
              <a:rPr lang="es-ES" i="1" dirty="0">
                <a:latin typeface="Arial" pitchFamily="34" charset="0"/>
                <a:cs typeface="Arial" pitchFamily="34" charset="0"/>
              </a:rPr>
              <a:t>, </a:t>
            </a:r>
            <a:r>
              <a:rPr lang="es-ES" i="1" dirty="0" err="1">
                <a:latin typeface="Arial" pitchFamily="34" charset="0"/>
                <a:cs typeface="Arial" pitchFamily="34" charset="0"/>
              </a:rPr>
              <a:t>Xiphinema</a:t>
            </a:r>
            <a:r>
              <a:rPr lang="es-ES" i="1" dirty="0">
                <a:latin typeface="Arial" pitchFamily="34" charset="0"/>
                <a:cs typeface="Arial" pitchFamily="34" charset="0"/>
              </a:rPr>
              <a:t>, </a:t>
            </a:r>
            <a:r>
              <a:rPr lang="es-ES" i="1" dirty="0" err="1">
                <a:latin typeface="Arial" pitchFamily="34" charset="0"/>
                <a:cs typeface="Arial" pitchFamily="34" charset="0"/>
              </a:rPr>
              <a:t>Tylenchulus</a:t>
            </a:r>
            <a:r>
              <a:rPr lang="es-ES" i="1" dirty="0">
                <a:latin typeface="Arial" pitchFamily="34" charset="0"/>
                <a:cs typeface="Arial" pitchFamily="34" charset="0"/>
              </a:rPr>
              <a:t>, </a:t>
            </a:r>
            <a:r>
              <a:rPr lang="es-ES" i="1" dirty="0" err="1">
                <a:latin typeface="Arial" pitchFamily="34" charset="0"/>
                <a:cs typeface="Arial" pitchFamily="34" charset="0"/>
              </a:rPr>
              <a:t>Rotylenchulus</a:t>
            </a:r>
            <a:r>
              <a:rPr lang="es-ES" dirty="0">
                <a:latin typeface="Arial" pitchFamily="34" charset="0"/>
                <a:cs typeface="Arial" pitchFamily="34" charset="0"/>
              </a:rPr>
              <a:t>.</a:t>
            </a:r>
            <a:br>
              <a:rPr lang="es-ES" dirty="0">
                <a:latin typeface="Arial" pitchFamily="34" charset="0"/>
                <a:cs typeface="Arial" pitchFamily="34" charset="0"/>
              </a:rPr>
            </a:br>
            <a:r>
              <a:rPr lang="es-ES" dirty="0">
                <a:latin typeface="Arial" pitchFamily="34" charset="0"/>
                <a:cs typeface="Arial" pitchFamily="34" charset="0"/>
              </a:rPr>
              <a:t/>
            </a:r>
            <a:br>
              <a:rPr lang="es-ES" dirty="0">
                <a:latin typeface="Arial" pitchFamily="34" charset="0"/>
                <a:cs typeface="Arial" pitchFamily="34" charset="0"/>
              </a:rPr>
            </a:br>
            <a:r>
              <a:rPr lang="es-ES" dirty="0">
                <a:latin typeface="Arial" pitchFamily="34" charset="0"/>
                <a:cs typeface="Arial" pitchFamily="34" charset="0"/>
              </a:rPr>
              <a:t>Los nematodos que </a:t>
            </a:r>
            <a:r>
              <a:rPr lang="es-ES" dirty="0" smtClean="0">
                <a:latin typeface="Arial" pitchFamily="34" charset="0"/>
                <a:cs typeface="Arial" pitchFamily="34" charset="0"/>
              </a:rPr>
              <a:t>retiran </a:t>
            </a:r>
            <a:r>
              <a:rPr lang="es-ES" dirty="0">
                <a:latin typeface="Arial" pitchFamily="34" charset="0"/>
                <a:cs typeface="Arial" pitchFamily="34" charset="0"/>
              </a:rPr>
              <a:t>contenidos celulares y formen células individuales y luego pasan a los </a:t>
            </a:r>
            <a:r>
              <a:rPr lang="es-ES" dirty="0" smtClean="0">
                <a:latin typeface="Arial" pitchFamily="34" charset="0"/>
                <a:cs typeface="Arial" pitchFamily="34" charset="0"/>
              </a:rPr>
              <a:t>otras</a:t>
            </a:r>
            <a:r>
              <a:rPr lang="es-ES" dirty="0">
                <a:latin typeface="Arial" pitchFamily="34" charset="0"/>
                <a:cs typeface="Arial" pitchFamily="34" charset="0"/>
              </a:rPr>
              <a:t> células</a:t>
            </a:r>
            <a:r>
              <a:rPr lang="es-ES" dirty="0" smtClean="0">
                <a:latin typeface="Arial" pitchFamily="34" charset="0"/>
                <a:cs typeface="Arial" pitchFamily="34" charset="0"/>
              </a:rPr>
              <a:t>, </a:t>
            </a:r>
            <a:r>
              <a:rPr lang="es-ES" dirty="0">
                <a:latin typeface="Arial" pitchFamily="34" charset="0"/>
                <a:cs typeface="Arial" pitchFamily="34" charset="0"/>
              </a:rPr>
              <a:t>son considerados “</a:t>
            </a:r>
            <a:r>
              <a:rPr lang="es-ES" dirty="0" err="1">
                <a:latin typeface="Arial" pitchFamily="34" charset="0"/>
                <a:cs typeface="Arial" pitchFamily="34" charset="0"/>
              </a:rPr>
              <a:t>cell</a:t>
            </a:r>
            <a:r>
              <a:rPr lang="es-ES" dirty="0">
                <a:latin typeface="Arial" pitchFamily="34" charset="0"/>
                <a:cs typeface="Arial" pitchFamily="34" charset="0"/>
              </a:rPr>
              <a:t> </a:t>
            </a:r>
            <a:r>
              <a:rPr lang="es-ES" dirty="0" err="1">
                <a:latin typeface="Arial" pitchFamily="34" charset="0"/>
                <a:cs typeface="Arial" pitchFamily="34" charset="0"/>
              </a:rPr>
              <a:t>grazers</a:t>
            </a:r>
            <a:r>
              <a:rPr lang="es-ES" dirty="0" smtClean="0">
                <a:latin typeface="Arial" pitchFamily="34" charset="0"/>
                <a:cs typeface="Arial" pitchFamily="34" charset="0"/>
              </a:rPr>
              <a:t>” (</a:t>
            </a:r>
            <a:r>
              <a:rPr lang="es-ES" dirty="0">
                <a:latin typeface="Arial" pitchFamily="34" charset="0"/>
                <a:cs typeface="Arial" pitchFamily="34" charset="0"/>
              </a:rPr>
              <a:t>herbívoros </a:t>
            </a:r>
            <a:r>
              <a:rPr lang="es-ES" dirty="0" smtClean="0">
                <a:latin typeface="Arial" pitchFamily="34" charset="0"/>
                <a:cs typeface="Arial" pitchFamily="34" charset="0"/>
              </a:rPr>
              <a:t>celulares</a:t>
            </a:r>
            <a:r>
              <a:rPr lang="es-ES" dirty="0">
                <a:latin typeface="Arial" pitchFamily="34" charset="0"/>
                <a:cs typeface="Arial" pitchFamily="34" charset="0"/>
              </a:rPr>
              <a:t>), no patógenos </a:t>
            </a:r>
            <a:r>
              <a:rPr lang="es-ES" dirty="0" err="1">
                <a:latin typeface="Arial" pitchFamily="34" charset="0"/>
                <a:cs typeface="Arial" pitchFamily="34" charset="0"/>
              </a:rPr>
              <a:t>biotróficos</a:t>
            </a:r>
            <a:r>
              <a:rPr lang="es-ES" dirty="0">
                <a:latin typeface="Arial" pitchFamily="34" charset="0"/>
                <a:cs typeface="Arial" pitchFamily="34" charset="0"/>
              </a:rPr>
              <a:t>.</a:t>
            </a:r>
            <a:br>
              <a:rPr lang="es-ES" dirty="0">
                <a:latin typeface="Arial" pitchFamily="34" charset="0"/>
                <a:cs typeface="Arial" pitchFamily="34" charset="0"/>
              </a:rPr>
            </a:br>
            <a:r>
              <a:rPr lang="es-ES" dirty="0">
                <a:latin typeface="+mn-lt"/>
              </a:rPr>
              <a:t/>
            </a:r>
            <a:br>
              <a:rPr lang="es-ES" dirty="0">
                <a:latin typeface="+mn-lt"/>
              </a:rPr>
            </a:br>
            <a:endParaRPr lang="es-ES" dirty="0">
              <a:latin typeface="Calibri" pitchFamily="34" charset="0"/>
            </a:endParaRPr>
          </a:p>
        </p:txBody>
      </p:sp>
    </p:spTree>
    <p:extLst>
      <p:ext uri="{BB962C8B-B14F-4D97-AF65-F5344CB8AC3E}">
        <p14:creationId xmlns:p14="http://schemas.microsoft.com/office/powerpoint/2010/main" val="10577032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110383" y="76200"/>
            <a:ext cx="8915400" cy="2862322"/>
          </a:xfrm>
          <a:prstGeom prst="rect">
            <a:avLst/>
          </a:prstGeom>
          <a:noFill/>
          <a:ln w="9525">
            <a:noFill/>
            <a:miter lim="800000"/>
            <a:headEnd/>
            <a:tailEnd/>
          </a:ln>
        </p:spPr>
        <p:txBody>
          <a:bodyPr>
            <a:spAutoFit/>
          </a:bodyPr>
          <a:lstStyle/>
          <a:p>
            <a:r>
              <a:rPr lang="es-ES" b="1" u="sng" dirty="0">
                <a:latin typeface="Arial" pitchFamily="34" charset="0"/>
                <a:cs typeface="Arial" pitchFamily="34" charset="0"/>
              </a:rPr>
              <a:t>Defensas de las Plantas</a:t>
            </a:r>
            <a:r>
              <a:rPr lang="es-ES" dirty="0">
                <a:latin typeface="Arial" pitchFamily="34" charset="0"/>
                <a:cs typeface="Arial" pitchFamily="34" charset="0"/>
              </a:rPr>
              <a:t/>
            </a:r>
            <a:br>
              <a:rPr lang="es-ES" dirty="0">
                <a:latin typeface="Arial" pitchFamily="34" charset="0"/>
                <a:cs typeface="Arial" pitchFamily="34" charset="0"/>
              </a:rPr>
            </a:br>
            <a:r>
              <a:rPr lang="es-ES" dirty="0">
                <a:latin typeface="Arial" pitchFamily="34" charset="0"/>
                <a:cs typeface="Arial" pitchFamily="34" charset="0"/>
              </a:rPr>
              <a:t/>
            </a:r>
            <a:br>
              <a:rPr lang="es-ES" dirty="0">
                <a:latin typeface="Arial" pitchFamily="34" charset="0"/>
                <a:cs typeface="Arial" pitchFamily="34" charset="0"/>
              </a:rPr>
            </a:br>
            <a:r>
              <a:rPr lang="es-ES" b="1" dirty="0" smtClean="0">
                <a:latin typeface="Arial" pitchFamily="34" charset="0"/>
                <a:cs typeface="Arial" pitchFamily="34" charset="0"/>
              </a:rPr>
              <a:t>1. </a:t>
            </a:r>
            <a:r>
              <a:rPr lang="es-ES" b="1" dirty="0" smtClean="0">
                <a:solidFill>
                  <a:srgbClr val="FF3300"/>
                </a:solidFill>
                <a:latin typeface="Arial" pitchFamily="34" charset="0"/>
                <a:cs typeface="Arial" pitchFamily="34" charset="0"/>
              </a:rPr>
              <a:t> </a:t>
            </a:r>
            <a:r>
              <a:rPr lang="es-ES" b="1" i="1" dirty="0" smtClean="0">
                <a:latin typeface="Arial" pitchFamily="34" charset="0"/>
                <a:cs typeface="Arial" pitchFamily="34" charset="0"/>
              </a:rPr>
              <a:t>Defensas</a:t>
            </a:r>
            <a:r>
              <a:rPr lang="es-ES" b="1" dirty="0" smtClean="0">
                <a:latin typeface="Arial" pitchFamily="34" charset="0"/>
                <a:cs typeface="Arial" pitchFamily="34" charset="0"/>
              </a:rPr>
              <a:t> </a:t>
            </a:r>
            <a:r>
              <a:rPr lang="es-ES" b="1" i="1" dirty="0" smtClean="0">
                <a:latin typeface="Arial" pitchFamily="34" charset="0"/>
                <a:cs typeface="Arial" pitchFamily="34" charset="0"/>
              </a:rPr>
              <a:t>pre-existentes - la resistencia basal</a:t>
            </a:r>
          </a:p>
          <a:p>
            <a:r>
              <a:rPr lang="es-ES" i="1" dirty="0">
                <a:latin typeface="Arial" pitchFamily="34" charset="0"/>
                <a:cs typeface="Arial" pitchFamily="34" charset="0"/>
              </a:rPr>
              <a:t/>
            </a:r>
            <a:br>
              <a:rPr lang="es-ES" i="1" dirty="0">
                <a:latin typeface="Arial" pitchFamily="34" charset="0"/>
                <a:cs typeface="Arial" pitchFamily="34" charset="0"/>
              </a:rPr>
            </a:br>
            <a:r>
              <a:rPr lang="es-ES" dirty="0">
                <a:latin typeface="Arial" pitchFamily="34" charset="0"/>
                <a:cs typeface="Arial" pitchFamily="34" charset="0"/>
              </a:rPr>
              <a:t>a</a:t>
            </a:r>
            <a:r>
              <a:rPr lang="es-ES" i="1" dirty="0">
                <a:latin typeface="Arial" pitchFamily="34" charset="0"/>
                <a:cs typeface="Arial" pitchFamily="34" charset="0"/>
              </a:rPr>
              <a:t>. </a:t>
            </a:r>
            <a:r>
              <a:rPr lang="es-ES" dirty="0">
                <a:latin typeface="Arial" pitchFamily="34" charset="0"/>
                <a:cs typeface="Arial" pitchFamily="34" charset="0"/>
              </a:rPr>
              <a:t>Estructural - cera de la cutícula, grosor de la pared, las espinas que inhiben la penetración de las células</a:t>
            </a:r>
            <a:r>
              <a:rPr lang="es-ES" dirty="0" smtClean="0">
                <a:latin typeface="Arial" pitchFamily="34" charset="0"/>
                <a:cs typeface="Arial" pitchFamily="34" charset="0"/>
              </a:rPr>
              <a:t>.</a:t>
            </a:r>
          </a:p>
          <a:p>
            <a:r>
              <a:rPr lang="es-ES" dirty="0">
                <a:latin typeface="Arial" pitchFamily="34" charset="0"/>
                <a:cs typeface="Arial" pitchFamily="34" charset="0"/>
              </a:rPr>
              <a:t/>
            </a:r>
            <a:br>
              <a:rPr lang="es-ES" dirty="0">
                <a:latin typeface="Arial" pitchFamily="34" charset="0"/>
                <a:cs typeface="Arial" pitchFamily="34" charset="0"/>
              </a:rPr>
            </a:br>
            <a:r>
              <a:rPr lang="es-ES" dirty="0">
                <a:latin typeface="Arial" pitchFamily="34" charset="0"/>
                <a:cs typeface="Arial" pitchFamily="34" charset="0"/>
              </a:rPr>
              <a:t>b. Productos químicos y otros compuestos fenólicos que inhiben o matan a los organismos invasores</a:t>
            </a:r>
            <a:r>
              <a:rPr lang="es-ES" dirty="0" smtClean="0">
                <a:latin typeface="Arial" pitchFamily="34" charset="0"/>
                <a:cs typeface="Arial" pitchFamily="34" charset="0"/>
              </a:rPr>
              <a:t>.</a:t>
            </a:r>
          </a:p>
          <a:p>
            <a:endParaRPr lang="es-ES" dirty="0" smtClean="0">
              <a:latin typeface="+mn-lt"/>
            </a:endParaRPr>
          </a:p>
        </p:txBody>
      </p:sp>
      <p:pic>
        <p:nvPicPr>
          <p:cNvPr id="3" name="Picture 4" descr="Wys0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2438400"/>
            <a:ext cx="5640705" cy="384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149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7829" y="1371600"/>
            <a:ext cx="8686800" cy="3139321"/>
          </a:xfrm>
          <a:prstGeom prst="rect">
            <a:avLst/>
          </a:prstGeom>
        </p:spPr>
        <p:txBody>
          <a:bodyPr wrap="square">
            <a:spAutoFit/>
          </a:bodyPr>
          <a:lstStyle/>
          <a:p>
            <a:r>
              <a:rPr lang="es-ES" b="1" i="1" dirty="0" smtClean="0"/>
              <a:t>2. Resistencia </a:t>
            </a:r>
            <a:r>
              <a:rPr lang="es-ES" b="1" i="1" dirty="0"/>
              <a:t>sistémica </a:t>
            </a:r>
            <a:r>
              <a:rPr lang="es-ES" b="1" i="1" dirty="0" smtClean="0"/>
              <a:t>inducida</a:t>
            </a:r>
          </a:p>
          <a:p>
            <a:r>
              <a:rPr lang="es-ES" dirty="0"/>
              <a:t/>
            </a:r>
            <a:br>
              <a:rPr lang="es-ES" dirty="0"/>
            </a:br>
            <a:r>
              <a:rPr lang="es-ES" dirty="0" smtClean="0">
                <a:latin typeface="Arial" pitchFamily="34" charset="0"/>
                <a:cs typeface="Arial" pitchFamily="34" charset="0"/>
              </a:rPr>
              <a:t>a. </a:t>
            </a:r>
            <a:r>
              <a:rPr lang="es-ES" dirty="0">
                <a:latin typeface="Arial" pitchFamily="34" charset="0"/>
                <a:cs typeface="Arial" pitchFamily="34" charset="0"/>
              </a:rPr>
              <a:t>DAMP Señales</a:t>
            </a:r>
            <a:br>
              <a:rPr lang="es-ES" dirty="0">
                <a:latin typeface="Arial" pitchFamily="34" charset="0"/>
                <a:cs typeface="Arial" pitchFamily="34" charset="0"/>
              </a:rPr>
            </a:br>
            <a:endParaRPr lang="es-ES" dirty="0">
              <a:latin typeface="Arial" pitchFamily="34" charset="0"/>
              <a:cs typeface="Arial" pitchFamily="34" charset="0"/>
            </a:endParaRPr>
          </a:p>
          <a:p>
            <a:r>
              <a:rPr lang="es-ES" dirty="0" smtClean="0"/>
              <a:t>L</a:t>
            </a:r>
            <a:r>
              <a:rPr lang="es-ES" dirty="0" smtClean="0">
                <a:latin typeface="Arial" pitchFamily="34" charset="0"/>
                <a:cs typeface="Arial" pitchFamily="34" charset="0"/>
              </a:rPr>
              <a:t>os </a:t>
            </a:r>
            <a:r>
              <a:rPr lang="es-ES" dirty="0">
                <a:latin typeface="Arial" pitchFamily="34" charset="0"/>
                <a:cs typeface="Arial" pitchFamily="34" charset="0"/>
              </a:rPr>
              <a:t>daños asociados-patrones moleculares (DAMP</a:t>
            </a:r>
            <a:r>
              <a:rPr lang="es-ES" dirty="0" smtClean="0">
                <a:latin typeface="Arial" pitchFamily="34" charset="0"/>
                <a:cs typeface="Arial" pitchFamily="34" charset="0"/>
              </a:rPr>
              <a:t>)</a:t>
            </a:r>
            <a:r>
              <a:rPr lang="es-ES" dirty="0"/>
              <a:t> resultar en </a:t>
            </a:r>
            <a:endParaRPr lang="es-ES" dirty="0" smtClean="0"/>
          </a:p>
          <a:p>
            <a:endParaRPr lang="es-ES" dirty="0" smtClean="0"/>
          </a:p>
          <a:p>
            <a:pPr marL="285750" indent="-285750">
              <a:buFont typeface="Arial" panose="020B0604020202020204" pitchFamily="34" charset="0"/>
              <a:buChar char="•"/>
            </a:pPr>
            <a:r>
              <a:rPr lang="es-ES" dirty="0" smtClean="0"/>
              <a:t>la </a:t>
            </a:r>
            <a:r>
              <a:rPr lang="es-ES" dirty="0"/>
              <a:t>activación de la vía de ácido </a:t>
            </a:r>
            <a:r>
              <a:rPr lang="es-ES" dirty="0" err="1" smtClean="0"/>
              <a:t>jasmónico</a:t>
            </a:r>
            <a:endParaRPr lang="es-ES" dirty="0" smtClean="0"/>
          </a:p>
          <a:p>
            <a:endParaRPr lang="es-ES" dirty="0" smtClean="0"/>
          </a:p>
          <a:p>
            <a:pPr marL="285750" indent="-285750">
              <a:buFont typeface="Arial" panose="020B0604020202020204" pitchFamily="34" charset="0"/>
              <a:buChar char="•"/>
            </a:pPr>
            <a:r>
              <a:rPr lang="es-ES" dirty="0" smtClean="0"/>
              <a:t>la </a:t>
            </a:r>
            <a:r>
              <a:rPr lang="es-ES" dirty="0"/>
              <a:t>producción de </a:t>
            </a:r>
            <a:r>
              <a:rPr lang="es-ES" dirty="0" smtClean="0"/>
              <a:t>compuestos </a:t>
            </a:r>
            <a:r>
              <a:rPr lang="es-ES" dirty="0"/>
              <a:t>fenólicos </a:t>
            </a:r>
            <a:endParaRPr lang="es-ES" dirty="0" smtClean="0"/>
          </a:p>
          <a:p>
            <a:pPr marL="285750" indent="-285750">
              <a:buFont typeface="Arial" panose="020B0604020202020204" pitchFamily="34" charset="0"/>
              <a:buChar char="•"/>
            </a:pPr>
            <a:endParaRPr lang="es-ES" dirty="0" smtClean="0"/>
          </a:p>
          <a:p>
            <a:pPr marL="285750" indent="-285750">
              <a:buFont typeface="Arial" panose="020B0604020202020204" pitchFamily="34" charset="0"/>
              <a:buChar char="•"/>
            </a:pPr>
            <a:r>
              <a:rPr lang="es-ES" dirty="0" smtClean="0"/>
              <a:t>otros mecanismos</a:t>
            </a:r>
            <a:endParaRPr lang="es-ES" dirty="0">
              <a:latin typeface="Arial" pitchFamily="34" charset="0"/>
              <a:cs typeface="Arial" pitchFamily="34" charset="0"/>
            </a:endParaRPr>
          </a:p>
        </p:txBody>
      </p:sp>
    </p:spTree>
    <p:extLst>
      <p:ext uri="{BB962C8B-B14F-4D97-AF65-F5344CB8AC3E}">
        <p14:creationId xmlns:p14="http://schemas.microsoft.com/office/powerpoint/2010/main" val="25778839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723462"/>
            <a:ext cx="7696200" cy="3693319"/>
          </a:xfrm>
          <a:prstGeom prst="rect">
            <a:avLst/>
          </a:prstGeom>
        </p:spPr>
        <p:txBody>
          <a:bodyPr wrap="square">
            <a:spAutoFit/>
          </a:bodyPr>
          <a:lstStyle/>
          <a:p>
            <a:r>
              <a:rPr lang="es-ES" dirty="0"/>
              <a:t>b. PAMP Señales</a:t>
            </a:r>
          </a:p>
          <a:p>
            <a:r>
              <a:rPr lang="es-ES" dirty="0"/>
              <a:t/>
            </a:r>
            <a:br>
              <a:rPr lang="es-ES" dirty="0"/>
            </a:br>
            <a:r>
              <a:rPr lang="es-ES" dirty="0" smtClean="0"/>
              <a:t>Los patrones </a:t>
            </a:r>
            <a:r>
              <a:rPr lang="es-ES" dirty="0"/>
              <a:t>moleculares asociados a </a:t>
            </a:r>
            <a:r>
              <a:rPr lang="es-ES" dirty="0" smtClean="0"/>
              <a:t>patógenos </a:t>
            </a:r>
            <a:r>
              <a:rPr lang="es-ES" dirty="0"/>
              <a:t>(</a:t>
            </a:r>
            <a:r>
              <a:rPr lang="es-ES" dirty="0" smtClean="0"/>
              <a:t>PAMP) son </a:t>
            </a:r>
            <a:r>
              <a:rPr lang="es-ES" dirty="0"/>
              <a:t>reconocidos por los receptores en la superficie celular</a:t>
            </a:r>
            <a:r>
              <a:rPr lang="es-ES" dirty="0" smtClean="0"/>
              <a:t>.</a:t>
            </a:r>
          </a:p>
          <a:p>
            <a:endParaRPr lang="es-ES" dirty="0" smtClean="0"/>
          </a:p>
          <a:p>
            <a:pPr marL="285750" indent="-285750">
              <a:buFont typeface="Arial" panose="020B0604020202020204" pitchFamily="34" charset="0"/>
              <a:buChar char="•"/>
            </a:pPr>
            <a:r>
              <a:rPr lang="es-ES" dirty="0" smtClean="0"/>
              <a:t>activar </a:t>
            </a:r>
            <a:r>
              <a:rPr lang="es-ES" dirty="0"/>
              <a:t>la ruta del ácido </a:t>
            </a:r>
            <a:r>
              <a:rPr lang="es-ES" dirty="0" smtClean="0"/>
              <a:t>salicílico</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smtClean="0"/>
              <a:t>iniciar </a:t>
            </a:r>
            <a:r>
              <a:rPr lang="es-ES" dirty="0"/>
              <a:t>localizada muerte celular programada - la respuesta hipersensible</a:t>
            </a:r>
            <a:endParaRPr lang="en-US" altLang="en-US" dirty="0"/>
          </a:p>
          <a:p>
            <a:pPr marL="285750" indent="-285750">
              <a:buFont typeface="Arial" panose="020B0604020202020204" pitchFamily="34" charset="0"/>
              <a:buChar char="•"/>
            </a:pPr>
            <a:endParaRPr lang="es-ES" dirty="0"/>
          </a:p>
          <a:p>
            <a:r>
              <a:rPr lang="es-ES" dirty="0"/>
              <a:t/>
            </a:r>
            <a:br>
              <a:rPr lang="es-ES" dirty="0"/>
            </a:br>
            <a:r>
              <a:rPr lang="es-ES" dirty="0"/>
              <a:t/>
            </a:r>
            <a:br>
              <a:rPr lang="es-ES" dirty="0"/>
            </a:br>
            <a:endParaRPr lang="en-US" dirty="0"/>
          </a:p>
        </p:txBody>
      </p:sp>
      <p:sp>
        <p:nvSpPr>
          <p:cNvPr id="3" name="Rectangle 2"/>
          <p:cNvSpPr/>
          <p:nvPr/>
        </p:nvSpPr>
        <p:spPr>
          <a:xfrm>
            <a:off x="551688" y="1037662"/>
            <a:ext cx="3852337" cy="369332"/>
          </a:xfrm>
          <a:prstGeom prst="rect">
            <a:avLst/>
          </a:prstGeom>
        </p:spPr>
        <p:txBody>
          <a:bodyPr wrap="none">
            <a:spAutoFit/>
          </a:bodyPr>
          <a:lstStyle/>
          <a:p>
            <a:r>
              <a:rPr lang="es-ES" b="1" i="1" dirty="0"/>
              <a:t>2. Resistencia sistémica inducida</a:t>
            </a:r>
          </a:p>
        </p:txBody>
      </p:sp>
    </p:spTree>
    <p:extLst>
      <p:ext uri="{BB962C8B-B14F-4D97-AF65-F5344CB8AC3E}">
        <p14:creationId xmlns:p14="http://schemas.microsoft.com/office/powerpoint/2010/main" val="13733115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0" y="2057400"/>
            <a:ext cx="8991600" cy="677108"/>
          </a:xfrm>
          <a:prstGeom prst="rect">
            <a:avLst/>
          </a:prstGeom>
          <a:noFill/>
          <a:ln w="9525">
            <a:noFill/>
            <a:miter lim="800000"/>
            <a:headEnd/>
            <a:tailEnd/>
          </a:ln>
        </p:spPr>
        <p:txBody>
          <a:bodyPr>
            <a:spAutoFit/>
          </a:bodyPr>
          <a:lstStyle/>
          <a:p>
            <a:endParaRPr lang="es-ES" sz="2000" dirty="0">
              <a:latin typeface="Arial" pitchFamily="34" charset="0"/>
              <a:cs typeface="Arial" pitchFamily="34" charset="0"/>
            </a:endParaRPr>
          </a:p>
          <a:p>
            <a:endParaRPr lang="es-ES" dirty="0">
              <a:latin typeface="Calibri" pitchFamily="34" charset="0"/>
            </a:endParaRPr>
          </a:p>
        </p:txBody>
      </p:sp>
      <p:sp>
        <p:nvSpPr>
          <p:cNvPr id="2" name="Rectangle 1"/>
          <p:cNvSpPr/>
          <p:nvPr/>
        </p:nvSpPr>
        <p:spPr>
          <a:xfrm>
            <a:off x="381000" y="228600"/>
            <a:ext cx="8229600" cy="7294305"/>
          </a:xfrm>
          <a:prstGeom prst="rect">
            <a:avLst/>
          </a:prstGeom>
        </p:spPr>
        <p:txBody>
          <a:bodyPr wrap="square">
            <a:spAutoFit/>
          </a:bodyPr>
          <a:lstStyle/>
          <a:p>
            <a:r>
              <a:rPr lang="es-ES" b="1" i="1" dirty="0" smtClean="0"/>
              <a:t>2. Resistencia </a:t>
            </a:r>
            <a:r>
              <a:rPr lang="es-ES" b="1" i="1" dirty="0"/>
              <a:t>sistémica inducida</a:t>
            </a:r>
          </a:p>
          <a:p>
            <a:r>
              <a:rPr lang="es-ES" dirty="0"/>
              <a:t/>
            </a:r>
            <a:br>
              <a:rPr lang="es-ES" dirty="0"/>
            </a:br>
            <a:r>
              <a:rPr lang="es-ES" dirty="0">
                <a:latin typeface="Arial" pitchFamily="34" charset="0"/>
                <a:cs typeface="Arial" pitchFamily="34" charset="0"/>
              </a:rPr>
              <a:t>c. La </a:t>
            </a:r>
            <a:r>
              <a:rPr lang="es-ES" dirty="0" smtClean="0">
                <a:latin typeface="Arial" pitchFamily="34" charset="0"/>
                <a:cs typeface="Arial" pitchFamily="34" charset="0"/>
              </a:rPr>
              <a:t>Supresión </a:t>
            </a:r>
            <a:r>
              <a:rPr lang="es-ES" dirty="0">
                <a:latin typeface="Arial" pitchFamily="34" charset="0"/>
                <a:cs typeface="Arial" pitchFamily="34" charset="0"/>
              </a:rPr>
              <a:t>de </a:t>
            </a:r>
            <a:r>
              <a:rPr lang="es-ES" dirty="0" smtClean="0"/>
              <a:t>Patógeno-desencadenó </a:t>
            </a:r>
            <a:r>
              <a:rPr lang="es-ES" dirty="0"/>
              <a:t>inmunidad </a:t>
            </a:r>
            <a:r>
              <a:rPr lang="es-ES" dirty="0" smtClean="0"/>
              <a:t>(</a:t>
            </a:r>
            <a:r>
              <a:rPr lang="es-ES" dirty="0" smtClean="0">
                <a:latin typeface="Arial" pitchFamily="34" charset="0"/>
                <a:cs typeface="Arial" pitchFamily="34" charset="0"/>
              </a:rPr>
              <a:t>PTI) </a:t>
            </a:r>
            <a:r>
              <a:rPr lang="es-ES" dirty="0">
                <a:latin typeface="Arial" pitchFamily="34" charset="0"/>
                <a:cs typeface="Arial" pitchFamily="34" charset="0"/>
              </a:rPr>
              <a:t>desde </a:t>
            </a:r>
            <a:r>
              <a:rPr lang="es-ES" dirty="0" err="1" smtClean="0">
                <a:latin typeface="Arial" pitchFamily="34" charset="0"/>
                <a:cs typeface="Arial" pitchFamily="34" charset="0"/>
              </a:rPr>
              <a:t>Efectors</a:t>
            </a:r>
            <a:r>
              <a:rPr lang="es-ES" dirty="0" smtClean="0">
                <a:latin typeface="Arial" pitchFamily="34" charset="0"/>
                <a:cs typeface="Arial" pitchFamily="34" charset="0"/>
              </a:rPr>
              <a:t> </a:t>
            </a:r>
          </a:p>
          <a:p>
            <a:r>
              <a:rPr lang="es-ES" dirty="0">
                <a:latin typeface="Arial" pitchFamily="34" charset="0"/>
                <a:cs typeface="Arial" pitchFamily="34" charset="0"/>
              </a:rPr>
              <a:t>	(ETI = efector-desencadenada inmunidad </a:t>
            </a:r>
            <a:endParaRPr lang="es-ES" dirty="0" smtClean="0">
              <a:latin typeface="Arial" pitchFamily="34" charset="0"/>
              <a:cs typeface="Arial" pitchFamily="34" charset="0"/>
            </a:endParaRPr>
          </a:p>
          <a:p>
            <a:r>
              <a:rPr lang="es-ES" dirty="0">
                <a:latin typeface="Arial" pitchFamily="34" charset="0"/>
                <a:cs typeface="Arial" pitchFamily="34" charset="0"/>
              </a:rPr>
              <a:t>	</a:t>
            </a:r>
            <a:r>
              <a:rPr lang="es-ES" dirty="0" smtClean="0">
                <a:latin typeface="Arial" pitchFamily="34" charset="0"/>
                <a:cs typeface="Arial" pitchFamily="34" charset="0"/>
              </a:rPr>
              <a:t> ETS = efector-desencadenada susceptibilidad)</a:t>
            </a:r>
          </a:p>
          <a:p>
            <a:pPr marL="285750" indent="-285750">
              <a:buFont typeface="Arial" panose="020B0604020202020204" pitchFamily="34" charset="0"/>
              <a:buChar char="•"/>
            </a:pPr>
            <a:endParaRPr lang="es-ES" dirty="0" smtClean="0">
              <a:latin typeface="Arial" pitchFamily="34" charset="0"/>
              <a:cs typeface="Arial" pitchFamily="34" charset="0"/>
            </a:endParaRPr>
          </a:p>
          <a:p>
            <a:pPr marL="285750" indent="-285750">
              <a:buFont typeface="Arial" panose="020B0604020202020204" pitchFamily="34" charset="0"/>
              <a:buChar char="•"/>
            </a:pPr>
            <a:r>
              <a:rPr lang="es-ES" dirty="0">
                <a:latin typeface="Arial" pitchFamily="34" charset="0"/>
                <a:cs typeface="Arial" pitchFamily="34" charset="0"/>
              </a:rPr>
              <a:t>La invasión de nematodos, probablemente, liberan moléculas efectoras para suprimir </a:t>
            </a:r>
            <a:r>
              <a:rPr lang="es-ES" dirty="0"/>
              <a:t>patógeno-desencadenó inmunidad - PTI </a:t>
            </a:r>
            <a:r>
              <a:rPr lang="es-ES" dirty="0">
                <a:latin typeface="Arial" pitchFamily="34" charset="0"/>
                <a:cs typeface="Arial" pitchFamily="34" charset="0"/>
              </a:rPr>
              <a:t>y hacer que la planta sea susceptible a la invasión. </a:t>
            </a:r>
          </a:p>
          <a:p>
            <a:pPr marL="285750" indent="-285750">
              <a:buFont typeface="Arial" panose="020B0604020202020204" pitchFamily="34" charset="0"/>
              <a:buChar char="•"/>
            </a:pPr>
            <a:endParaRPr lang="es-ES" dirty="0" smtClean="0">
              <a:latin typeface="Arial" pitchFamily="34" charset="0"/>
              <a:cs typeface="Arial" pitchFamily="34" charset="0"/>
            </a:endParaRPr>
          </a:p>
          <a:p>
            <a:pPr marL="285750" indent="-285750">
              <a:buFont typeface="Arial" panose="020B0604020202020204" pitchFamily="34" charset="0"/>
              <a:buChar char="•"/>
            </a:pPr>
            <a:r>
              <a:rPr lang="es-ES" dirty="0" smtClean="0"/>
              <a:t>Ácido </a:t>
            </a:r>
            <a:r>
              <a:rPr lang="es-ES" dirty="0"/>
              <a:t>salicílico</a:t>
            </a:r>
            <a:r>
              <a:rPr lang="es-ES" dirty="0" smtClean="0">
                <a:latin typeface="Arial" pitchFamily="34" charset="0"/>
                <a:cs typeface="Arial" pitchFamily="34" charset="0"/>
              </a:rPr>
              <a:t> </a:t>
            </a:r>
            <a:r>
              <a:rPr lang="es-ES" dirty="0">
                <a:latin typeface="Arial" pitchFamily="34" charset="0"/>
                <a:cs typeface="Arial" pitchFamily="34" charset="0"/>
              </a:rPr>
              <a:t>señalización </a:t>
            </a:r>
            <a:r>
              <a:rPr lang="es-ES">
                <a:latin typeface="Arial" pitchFamily="34" charset="0"/>
                <a:cs typeface="Arial" pitchFamily="34" charset="0"/>
              </a:rPr>
              <a:t>es </a:t>
            </a:r>
            <a:r>
              <a:rPr lang="es-ES" smtClean="0">
                <a:latin typeface="Arial" pitchFamily="34" charset="0"/>
                <a:cs typeface="Arial" pitchFamily="34" charset="0"/>
              </a:rPr>
              <a:t>interrumpida </a:t>
            </a:r>
            <a:r>
              <a:rPr lang="es-ES" dirty="0">
                <a:latin typeface="Arial" pitchFamily="34" charset="0"/>
                <a:cs typeface="Arial" pitchFamily="34" charset="0"/>
              </a:rPr>
              <a:t>por </a:t>
            </a:r>
            <a:r>
              <a:rPr lang="es-ES" dirty="0" err="1">
                <a:latin typeface="Arial" pitchFamily="34" charset="0"/>
                <a:cs typeface="Arial" pitchFamily="34" charset="0"/>
              </a:rPr>
              <a:t>corismato</a:t>
            </a:r>
            <a:r>
              <a:rPr lang="es-ES" dirty="0">
                <a:latin typeface="Arial" pitchFamily="34" charset="0"/>
                <a:cs typeface="Arial" pitchFamily="34" charset="0"/>
              </a:rPr>
              <a:t> </a:t>
            </a:r>
            <a:r>
              <a:rPr lang="es-ES" dirty="0" err="1">
                <a:latin typeface="Arial" pitchFamily="34" charset="0"/>
                <a:cs typeface="Arial" pitchFamily="34" charset="0"/>
              </a:rPr>
              <a:t>mutasa</a:t>
            </a:r>
            <a:r>
              <a:rPr lang="es-ES" dirty="0">
                <a:latin typeface="Arial" pitchFamily="34" charset="0"/>
                <a:cs typeface="Arial" pitchFamily="34" charset="0"/>
              </a:rPr>
              <a:t>, producida en las glándulas esofágicas. </a:t>
            </a:r>
          </a:p>
          <a:p>
            <a:pPr marL="285750" indent="-285750">
              <a:buFont typeface="Arial" panose="020B0604020202020204" pitchFamily="34" charset="0"/>
              <a:buChar char="•"/>
            </a:pPr>
            <a:endParaRPr lang="es-ES" dirty="0">
              <a:latin typeface="Arial" pitchFamily="34" charset="0"/>
              <a:cs typeface="Arial" pitchFamily="34" charset="0"/>
            </a:endParaRPr>
          </a:p>
          <a:p>
            <a:pPr marL="285750" indent="-285750">
              <a:buFont typeface="Arial" panose="020B0604020202020204" pitchFamily="34" charset="0"/>
              <a:buChar char="•"/>
            </a:pPr>
            <a:r>
              <a:rPr lang="es-ES" dirty="0" err="1">
                <a:latin typeface="Arial" pitchFamily="34" charset="0"/>
                <a:cs typeface="Arial" pitchFamily="34" charset="0"/>
              </a:rPr>
              <a:t>Corismato</a:t>
            </a:r>
            <a:r>
              <a:rPr lang="es-ES" dirty="0">
                <a:latin typeface="Arial" pitchFamily="34" charset="0"/>
                <a:cs typeface="Arial" pitchFamily="34" charset="0"/>
              </a:rPr>
              <a:t> </a:t>
            </a:r>
            <a:r>
              <a:rPr lang="es-ES" dirty="0" err="1">
                <a:latin typeface="Arial" pitchFamily="34" charset="0"/>
                <a:cs typeface="Arial" pitchFamily="34" charset="0"/>
              </a:rPr>
              <a:t>mutasa</a:t>
            </a:r>
            <a:r>
              <a:rPr lang="es-ES" dirty="0">
                <a:latin typeface="Arial" pitchFamily="34" charset="0"/>
                <a:cs typeface="Arial" pitchFamily="34" charset="0"/>
              </a:rPr>
              <a:t> del nematodo reduce </a:t>
            </a:r>
            <a:r>
              <a:rPr lang="es-ES" dirty="0" err="1">
                <a:latin typeface="Arial" pitchFamily="34" charset="0"/>
                <a:cs typeface="Arial" pitchFamily="34" charset="0"/>
              </a:rPr>
              <a:t>corismato</a:t>
            </a:r>
            <a:r>
              <a:rPr lang="es-ES" dirty="0">
                <a:latin typeface="Arial" pitchFamily="34" charset="0"/>
                <a:cs typeface="Arial" pitchFamily="34" charset="0"/>
              </a:rPr>
              <a:t>, y por lo tanto el AS, por lo que los mecanismos de defensa no se activan. </a:t>
            </a:r>
            <a:endParaRPr lang="es-ES" dirty="0" smtClean="0">
              <a:latin typeface="Arial" pitchFamily="34" charset="0"/>
              <a:cs typeface="Arial" pitchFamily="34" charset="0"/>
            </a:endParaRPr>
          </a:p>
          <a:p>
            <a:pPr marL="285750" indent="-285750">
              <a:buFont typeface="Arial" panose="020B0604020202020204" pitchFamily="34" charset="0"/>
              <a:buChar char="•"/>
            </a:pPr>
            <a:endParaRPr lang="es-ES" dirty="0">
              <a:latin typeface="Arial" pitchFamily="34" charset="0"/>
              <a:cs typeface="Arial" pitchFamily="34" charset="0"/>
            </a:endParaRPr>
          </a:p>
          <a:p>
            <a:pPr marL="285750" indent="-285750">
              <a:buFont typeface="Arial" panose="020B0604020202020204" pitchFamily="34" charset="0"/>
              <a:buChar char="•"/>
            </a:pPr>
            <a:r>
              <a:rPr lang="es-ES" dirty="0" smtClean="0"/>
              <a:t>El </a:t>
            </a:r>
            <a:r>
              <a:rPr lang="es-ES" dirty="0"/>
              <a:t>gen parasitismo Mi8D05 de </a:t>
            </a:r>
            <a:r>
              <a:rPr lang="es-ES" i="1" dirty="0" err="1"/>
              <a:t>Meloidogyne</a:t>
            </a:r>
            <a:r>
              <a:rPr lang="es-ES" i="1" dirty="0"/>
              <a:t> </a:t>
            </a:r>
            <a:r>
              <a:rPr lang="es-ES" i="1" dirty="0" err="1"/>
              <a:t>incognita</a:t>
            </a:r>
            <a:r>
              <a:rPr lang="es-ES" dirty="0"/>
              <a:t> produce una proteína efectora de 382 aminoácidos en las glándulas </a:t>
            </a:r>
            <a:r>
              <a:rPr lang="es-ES" dirty="0" err="1"/>
              <a:t>subventral</a:t>
            </a:r>
            <a:r>
              <a:rPr lang="es-ES" dirty="0"/>
              <a:t> de </a:t>
            </a:r>
            <a:r>
              <a:rPr lang="es-ES" i="1" dirty="0"/>
              <a:t>M. </a:t>
            </a:r>
            <a:r>
              <a:rPr lang="es-ES" i="1" dirty="0" err="1"/>
              <a:t>incognita</a:t>
            </a:r>
            <a:r>
              <a:rPr lang="es-ES" i="1" dirty="0"/>
              <a:t> </a:t>
            </a:r>
            <a:r>
              <a:rPr lang="es-ES" dirty="0"/>
              <a:t>J2</a:t>
            </a:r>
            <a:r>
              <a:rPr lang="es-ES" dirty="0" smtClean="0"/>
              <a:t>.</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smtClean="0"/>
              <a:t>La </a:t>
            </a:r>
            <a:r>
              <a:rPr lang="es-ES" dirty="0"/>
              <a:t>interferencia de Mi8D05 </a:t>
            </a:r>
            <a:r>
              <a:rPr lang="es-ES" dirty="0" smtClean="0"/>
              <a:t>para </a:t>
            </a:r>
            <a:r>
              <a:rPr lang="es-ES" dirty="0" err="1" smtClean="0"/>
              <a:t>ARNi</a:t>
            </a:r>
            <a:r>
              <a:rPr lang="es-ES" dirty="0" smtClean="0"/>
              <a:t> reducido </a:t>
            </a:r>
            <a:r>
              <a:rPr lang="es-ES" dirty="0"/>
              <a:t>por 90% la infección por </a:t>
            </a:r>
            <a:r>
              <a:rPr lang="es-ES" i="1" dirty="0"/>
              <a:t>M. </a:t>
            </a:r>
            <a:r>
              <a:rPr lang="es-ES" i="1" dirty="0" err="1"/>
              <a:t>incognita</a:t>
            </a:r>
            <a:r>
              <a:rPr lang="es-ES" i="1" dirty="0"/>
              <a:t> </a:t>
            </a:r>
            <a:r>
              <a:rPr lang="es-ES" dirty="0"/>
              <a:t>de </a:t>
            </a:r>
            <a:r>
              <a:rPr lang="es-ES" i="1" dirty="0" err="1"/>
              <a:t>Arabidopsis</a:t>
            </a:r>
            <a:r>
              <a:rPr lang="es-ES" dirty="0" smtClean="0"/>
              <a:t>.</a:t>
            </a:r>
          </a:p>
          <a:p>
            <a:pPr marL="285750" indent="-285750">
              <a:buFont typeface="Arial" panose="020B0604020202020204" pitchFamily="34" charset="0"/>
              <a:buChar char="•"/>
            </a:pPr>
            <a:endParaRPr lang="es-ES" dirty="0">
              <a:latin typeface="Arial" pitchFamily="34" charset="0"/>
              <a:cs typeface="Arial" pitchFamily="34" charset="0"/>
            </a:endParaRPr>
          </a:p>
          <a:p>
            <a:pPr marL="285750" indent="-285750" eaLnBrk="1" hangingPunct="1">
              <a:buFont typeface="Arial" panose="020B0604020202020204" pitchFamily="34" charset="0"/>
              <a:buChar char="•"/>
            </a:pPr>
            <a:r>
              <a:rPr lang="en-US" dirty="0" smtClean="0"/>
              <a:t>Un </a:t>
            </a:r>
            <a:r>
              <a:rPr lang="en-US" dirty="0" err="1" smtClean="0"/>
              <a:t>otra</a:t>
            </a:r>
            <a:r>
              <a:rPr lang="en-US" dirty="0" smtClean="0"/>
              <a:t> </a:t>
            </a:r>
            <a:r>
              <a:rPr lang="en-US" dirty="0" err="1" smtClean="0"/>
              <a:t>efector</a:t>
            </a:r>
            <a:r>
              <a:rPr lang="en-US" dirty="0" smtClean="0"/>
              <a:t> </a:t>
            </a:r>
            <a:r>
              <a:rPr lang="en-US" dirty="0" err="1" smtClean="0"/>
              <a:t>es</a:t>
            </a:r>
            <a:r>
              <a:rPr lang="en-US" dirty="0" smtClean="0"/>
              <a:t> la </a:t>
            </a:r>
            <a:r>
              <a:rPr lang="en-US" dirty="0"/>
              <a:t>Hg30C02 </a:t>
            </a:r>
            <a:r>
              <a:rPr lang="en-US" dirty="0" err="1" smtClean="0"/>
              <a:t>proteina</a:t>
            </a:r>
            <a:r>
              <a:rPr lang="en-US" dirty="0" smtClean="0"/>
              <a:t> de </a:t>
            </a:r>
            <a:r>
              <a:rPr lang="en-US" i="1" dirty="0" err="1"/>
              <a:t>Heterodera</a:t>
            </a:r>
            <a:r>
              <a:rPr lang="en-US" i="1" dirty="0"/>
              <a:t> </a:t>
            </a:r>
            <a:r>
              <a:rPr lang="en-US" i="1" dirty="0" err="1"/>
              <a:t>glycines</a:t>
            </a:r>
            <a:r>
              <a:rPr lang="en-US" i="1" dirty="0"/>
              <a:t>.</a:t>
            </a:r>
            <a:r>
              <a:rPr lang="en-US" dirty="0"/>
              <a:t> </a:t>
            </a:r>
          </a:p>
          <a:p>
            <a:pPr eaLnBrk="1" hangingPunct="1"/>
            <a:endParaRPr lang="en-US" dirty="0"/>
          </a:p>
          <a:p>
            <a:pPr marL="285750" indent="-285750">
              <a:buFont typeface="Arial" panose="020B0604020202020204" pitchFamily="34" charset="0"/>
              <a:buChar char="•"/>
            </a:pPr>
            <a:endParaRPr lang="es-ES" dirty="0">
              <a:latin typeface="Arial" pitchFamily="34" charset="0"/>
              <a:cs typeface="Arial" pitchFamily="34" charset="0"/>
            </a:endParaRPr>
          </a:p>
        </p:txBody>
      </p:sp>
    </p:spTree>
    <p:extLst>
      <p:ext uri="{BB962C8B-B14F-4D97-AF65-F5344CB8AC3E}">
        <p14:creationId xmlns:p14="http://schemas.microsoft.com/office/powerpoint/2010/main" val="22018041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3"/>
          <p:cNvGraphicFramePr>
            <a:graphicFrameLocks noChangeAspect="1"/>
          </p:cNvGraphicFramePr>
          <p:nvPr/>
        </p:nvGraphicFramePr>
        <p:xfrm>
          <a:off x="381000" y="92075"/>
          <a:ext cx="8143875" cy="6765925"/>
        </p:xfrm>
        <a:graphic>
          <a:graphicData uri="http://schemas.openxmlformats.org/presentationml/2006/ole">
            <mc:AlternateContent xmlns:mc="http://schemas.openxmlformats.org/markup-compatibility/2006">
              <mc:Choice xmlns:v="urn:schemas-microsoft-com:vml" Requires="v">
                <p:oleObj spid="_x0000_s4100" r:id="rId3" imgW="4780952" imgH="3971429" progId="MSPhotoEd.3">
                  <p:embed/>
                </p:oleObj>
              </mc:Choice>
              <mc:Fallback>
                <p:oleObj r:id="rId3" imgW="4780952" imgH="397142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92075"/>
                        <a:ext cx="8143875"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p:cNvSpPr txBox="1"/>
          <p:nvPr/>
        </p:nvSpPr>
        <p:spPr>
          <a:xfrm rot="20022297">
            <a:off x="-156441" y="2264290"/>
            <a:ext cx="9517349" cy="1815882"/>
          </a:xfrm>
          <a:prstGeom prst="rect">
            <a:avLst/>
          </a:prstGeom>
          <a:solidFill>
            <a:srgbClr val="00B050"/>
          </a:solidFill>
        </p:spPr>
        <p:txBody>
          <a:bodyPr wrap="none" rtlCol="0">
            <a:spAutoFit/>
          </a:bodyPr>
          <a:lstStyle/>
          <a:p>
            <a:pPr eaLnBrk="1" hangingPunct="1"/>
            <a:endParaRPr lang="en-US" sz="1600" dirty="0" smtClean="0"/>
          </a:p>
          <a:p>
            <a:pPr marL="285750" indent="-285750" eaLnBrk="1" hangingPunct="1">
              <a:buFont typeface="Arial" panose="020B0604020202020204" pitchFamily="34" charset="0"/>
              <a:buChar char="•"/>
            </a:pPr>
            <a:r>
              <a:rPr lang="es-ES" sz="1600" dirty="0"/>
              <a:t>Las fuentes de sistemas específicos ETI son genes de resistencia</a:t>
            </a:r>
            <a:r>
              <a:rPr lang="es-ES" sz="1600" dirty="0" smtClean="0"/>
              <a:t>.</a:t>
            </a:r>
          </a:p>
          <a:p>
            <a:pPr marL="285750" indent="-285750" eaLnBrk="1" hangingPunct="1">
              <a:buFont typeface="Arial" panose="020B0604020202020204" pitchFamily="34" charset="0"/>
              <a:buChar char="•"/>
            </a:pPr>
            <a:endParaRPr lang="es-ES" sz="1600" dirty="0"/>
          </a:p>
          <a:p>
            <a:pPr marL="285750" indent="-285750" eaLnBrk="1" hangingPunct="1">
              <a:buFont typeface="Arial" panose="020B0604020202020204" pitchFamily="34" charset="0"/>
              <a:buChar char="•"/>
            </a:pPr>
            <a:r>
              <a:rPr lang="es-ES" sz="1600" dirty="0" smtClean="0"/>
              <a:t>Se </a:t>
            </a:r>
            <a:r>
              <a:rPr lang="es-ES" sz="1600" dirty="0"/>
              <a:t>han identificado algunas moléculas efectoras ETS </a:t>
            </a:r>
            <a:r>
              <a:rPr lang="es-ES" sz="1600" dirty="0" smtClean="0"/>
              <a:t>nematodo.</a:t>
            </a:r>
          </a:p>
          <a:p>
            <a:pPr marL="285750" indent="-285750" eaLnBrk="1" hangingPunct="1">
              <a:buFont typeface="Arial" panose="020B0604020202020204" pitchFamily="34" charset="0"/>
              <a:buChar char="•"/>
            </a:pPr>
            <a:endParaRPr lang="es-ES" sz="1600" dirty="0"/>
          </a:p>
          <a:p>
            <a:pPr marL="285750" indent="-285750" eaLnBrk="1" hangingPunct="1">
              <a:buFont typeface="Arial" panose="020B0604020202020204" pitchFamily="34" charset="0"/>
              <a:buChar char="•"/>
            </a:pPr>
            <a:r>
              <a:rPr lang="es-ES" sz="1600" dirty="0" smtClean="0"/>
              <a:t>Un </a:t>
            </a:r>
            <a:r>
              <a:rPr lang="es-ES" sz="1600" dirty="0"/>
              <a:t>candidato recientemente descubierto es la proteína efectora Hg30C02 de </a:t>
            </a:r>
            <a:r>
              <a:rPr lang="es-ES" sz="1600" i="1" dirty="0" err="1"/>
              <a:t>Heterodera</a:t>
            </a:r>
            <a:r>
              <a:rPr lang="es-ES" sz="1600" i="1" dirty="0"/>
              <a:t> </a:t>
            </a:r>
            <a:r>
              <a:rPr lang="es-ES" sz="1600" i="1" dirty="0" err="1"/>
              <a:t>glycines</a:t>
            </a:r>
            <a:r>
              <a:rPr lang="es-ES" sz="1600" dirty="0"/>
              <a:t>.</a:t>
            </a:r>
            <a:r>
              <a:rPr lang="en-US" sz="1600" i="1" dirty="0" smtClean="0"/>
              <a:t>.</a:t>
            </a:r>
            <a:r>
              <a:rPr lang="en-US" sz="1600" dirty="0" smtClean="0"/>
              <a:t> </a:t>
            </a:r>
          </a:p>
          <a:p>
            <a:pPr eaLnBrk="1" hangingPunct="1"/>
            <a:endParaRPr lang="en-US" sz="1600" dirty="0">
              <a:effectLst/>
            </a:endParaRPr>
          </a:p>
        </p:txBody>
      </p:sp>
    </p:spTree>
    <p:extLst>
      <p:ext uri="{BB962C8B-B14F-4D97-AF65-F5344CB8AC3E}">
        <p14:creationId xmlns:p14="http://schemas.microsoft.com/office/powerpoint/2010/main" val="353883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2809</TotalTime>
  <Words>2375</Words>
  <Application>Microsoft Office PowerPoint</Application>
  <PresentationFormat>On-screen Show (4:3)</PresentationFormat>
  <Paragraphs>629</Paragraphs>
  <Slides>30</Slides>
  <Notes>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30</vt:i4>
      </vt:variant>
    </vt:vector>
  </HeadingPairs>
  <TitlesOfParts>
    <vt:vector size="33" baseType="lpstr">
      <vt:lpstr>Default Design</vt:lpstr>
      <vt:lpstr>MSPhotoEd.3</vt:lpstr>
      <vt:lpstr>Document</vt:lpstr>
      <vt:lpstr>PowerPoint Presentation</vt:lpstr>
      <vt:lpstr>PowerPoint Presentation</vt:lpstr>
      <vt:lpstr> El parasitismo exitoso por nematodos parásitos de plantas  Supresión de las defensas de plantas por nematodos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Nematodos herbivoros……..</vt:lpstr>
      <vt:lpstr>PowerPoint Presentation</vt:lpstr>
      <vt:lpstr>Fuentes de Resistencia Snyder (1930s), Lider (1950s), Weinberger (1960s), Olmo (1980s), Walker (1990s+)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California, Davis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Nematology 100</dc:title>
  <dc:creator>hferris</dc:creator>
  <cp:lastModifiedBy>Howard Ferris</cp:lastModifiedBy>
  <cp:revision>231</cp:revision>
  <dcterms:created xsi:type="dcterms:W3CDTF">2004-10-06T00:58:24Z</dcterms:created>
  <dcterms:modified xsi:type="dcterms:W3CDTF">2015-12-16T00:14:56Z</dcterms:modified>
</cp:coreProperties>
</file>