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35"/>
  </p:notesMasterIdLst>
  <p:sldIdLst>
    <p:sldId id="298" r:id="rId2"/>
    <p:sldId id="266" r:id="rId3"/>
    <p:sldId id="300" r:id="rId4"/>
    <p:sldId id="307" r:id="rId5"/>
    <p:sldId id="286" r:id="rId6"/>
    <p:sldId id="272" r:id="rId7"/>
    <p:sldId id="271" r:id="rId8"/>
    <p:sldId id="273" r:id="rId9"/>
    <p:sldId id="274" r:id="rId10"/>
    <p:sldId id="284" r:id="rId11"/>
    <p:sldId id="275" r:id="rId12"/>
    <p:sldId id="276" r:id="rId13"/>
    <p:sldId id="277" r:id="rId14"/>
    <p:sldId id="278" r:id="rId15"/>
    <p:sldId id="285" r:id="rId16"/>
    <p:sldId id="289" r:id="rId17"/>
    <p:sldId id="290" r:id="rId18"/>
    <p:sldId id="288" r:id="rId19"/>
    <p:sldId id="299" r:id="rId20"/>
    <p:sldId id="338" r:id="rId21"/>
    <p:sldId id="339" r:id="rId22"/>
    <p:sldId id="333" r:id="rId23"/>
    <p:sldId id="336" r:id="rId24"/>
    <p:sldId id="337" r:id="rId25"/>
    <p:sldId id="295" r:id="rId26"/>
    <p:sldId id="292" r:id="rId27"/>
    <p:sldId id="308" r:id="rId28"/>
    <p:sldId id="324" r:id="rId29"/>
    <p:sldId id="325" r:id="rId30"/>
    <p:sldId id="320" r:id="rId31"/>
    <p:sldId id="326" r:id="rId32"/>
    <p:sldId id="322" r:id="rId33"/>
    <p:sldId id="327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EAA7"/>
    <a:srgbClr val="B2F0D8"/>
    <a:srgbClr val="7FE7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91" autoAdjust="0"/>
    <p:restoredTop sz="94595" autoAdjust="0"/>
  </p:normalViewPr>
  <p:slideViewPr>
    <p:cSldViewPr>
      <p:cViewPr varScale="1">
        <p:scale>
          <a:sx n="113" d="100"/>
          <a:sy n="113" d="100"/>
        </p:scale>
        <p:origin x="-172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11D4A-95C9-40B3-872E-041E0FDB8A9F}" type="datetimeFigureOut">
              <a:rPr lang="en-US" smtClean="0"/>
              <a:pPr/>
              <a:t>12/15/2015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09A67-4457-4C38-9ED5-8FDEC61A23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355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plpnemweb.ucdavis.edu/nemaplex/Ecology/foodwebs.htm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plpnemweb.ucdavis.edu/nemaplex/Mangmnt/Biologic.htm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plpnemweb.ucdavis.edu/nemaplex/Ecology/foodwebs.htm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plpnemweb.ucdavis.edu/nemaplex/Mangmnt/Biologic.htm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r>
              <a:rPr lang="en-US" sz="1100" smtClean="0"/>
              <a:t>30 min talk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Interactions: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Nematodes affect other organisms, other organisms affect nematodes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Nematodes feed on plants – plants provide food for nematodes.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Nematodes feed on bacteria, nematodes farm bacteria – in soil, insects, 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bacteria feed nematodes, bacteria kill nematodes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Nematodes feed on fungi and are fed upon by fungi.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Nematodes feed on protozoa and microarthropods, tardigrades, mites, 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collembola and are fed upon</a:t>
            </a:r>
          </a:p>
          <a:p>
            <a:pPr>
              <a:lnSpc>
                <a:spcPct val="80000"/>
              </a:lnSpc>
            </a:pPr>
            <a:endParaRPr lang="en-US" sz="1100" smtClean="0"/>
          </a:p>
          <a:p>
            <a:pPr>
              <a:lnSpc>
                <a:spcPct val="80000"/>
              </a:lnSpc>
            </a:pPr>
            <a:r>
              <a:rPr lang="en-US" sz="1100" smtClean="0"/>
              <a:t>What are the ecosystem effects (effects on functions)?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Enrichment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Movement of and to resources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Nutrient and carbon cycling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Nutrient and carbon movement and sequestration</a:t>
            </a:r>
          </a:p>
          <a:p>
            <a:pPr>
              <a:lnSpc>
                <a:spcPct val="80000"/>
              </a:lnSpc>
            </a:pPr>
            <a:endParaRPr lang="en-US" sz="1100" smtClean="0"/>
          </a:p>
          <a:p>
            <a:pPr>
              <a:lnSpc>
                <a:spcPct val="80000"/>
              </a:lnSpc>
            </a:pPr>
            <a:r>
              <a:rPr lang="en-US" sz="1100" smtClean="0"/>
              <a:t>Effects on services?</a:t>
            </a:r>
          </a:p>
          <a:p>
            <a:pPr>
              <a:lnSpc>
                <a:spcPct val="80000"/>
              </a:lnSpc>
            </a:pPr>
            <a:endParaRPr lang="en-US" sz="1100" smtClean="0"/>
          </a:p>
          <a:p>
            <a:pPr>
              <a:lnSpc>
                <a:spcPct val="80000"/>
              </a:lnSpc>
            </a:pPr>
            <a:r>
              <a:rPr lang="en-US" sz="1100" smtClean="0"/>
              <a:t>Antagonists of nematodes occur in many groups of organisms that are components of the </a:t>
            </a:r>
            <a:r>
              <a:rPr lang="en-US" sz="1100" smtClean="0">
                <a:hlinkClick r:id="rId3" action="ppaction://hlinkfile"/>
              </a:rPr>
              <a:t>soil food web</a:t>
            </a:r>
            <a:r>
              <a:rPr lang="en-US" sz="1100" smtClean="0"/>
              <a:t>.  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The interactions of many soil organisms results in biological buffering or regulation of the nematode population through the mechanisms of </a:t>
            </a:r>
            <a:r>
              <a:rPr lang="en-US" sz="1100" i="1" smtClean="0">
                <a:hlinkClick r:id="rId4" action="ppaction://hlinkfile"/>
              </a:rPr>
              <a:t>Exploitation</a:t>
            </a:r>
            <a:r>
              <a:rPr lang="en-US" sz="1100" smtClean="0"/>
              <a:t>, </a:t>
            </a:r>
            <a:r>
              <a:rPr lang="en-US" sz="1100" i="1" smtClean="0">
                <a:hlinkClick r:id="rId4" action="ppaction://hlinkfile"/>
              </a:rPr>
              <a:t>Competition</a:t>
            </a:r>
            <a:r>
              <a:rPr lang="en-US" sz="1100" smtClean="0"/>
              <a:t>, and </a:t>
            </a:r>
            <a:r>
              <a:rPr lang="en-US" sz="1100" i="1" smtClean="0">
                <a:hlinkClick r:id="rId4" action="ppaction://hlinkfile"/>
              </a:rPr>
              <a:t>Antibiosis</a:t>
            </a:r>
            <a:endParaRPr lang="en-US" sz="1100" smtClean="0"/>
          </a:p>
          <a:p>
            <a:pPr>
              <a:lnSpc>
                <a:spcPct val="80000"/>
              </a:lnSpc>
            </a:pPr>
            <a:endParaRPr lang="en-US" sz="1100" smtClean="0"/>
          </a:p>
        </p:txBody>
      </p:sp>
      <p:sp>
        <p:nvSpPr>
          <p:cNvPr id="4506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B335B75-5787-4119-985E-1A843CBD11AC}" type="slidenum">
              <a:rPr lang="en-US" sz="1200"/>
              <a:pPr algn="r"/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9A67-4457-4C38-9ED5-8FDEC61A230B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9A67-4457-4C38-9ED5-8FDEC61A230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65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9A67-4457-4C38-9ED5-8FDEC61A230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802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 smtClean="0"/>
              <a:t>Interactions:</a:t>
            </a:r>
          </a:p>
          <a:p>
            <a:pPr>
              <a:defRPr/>
            </a:pPr>
            <a:r>
              <a:rPr lang="en-US" dirty="0" smtClean="0"/>
              <a:t>Nematodes affect other organisms, other organisms affect nematodes</a:t>
            </a:r>
          </a:p>
          <a:p>
            <a:pPr>
              <a:defRPr/>
            </a:pPr>
            <a:r>
              <a:rPr lang="en-US" dirty="0" smtClean="0"/>
              <a:t>Nematodes feed on plants – plants provide food for nematodes.</a:t>
            </a:r>
          </a:p>
          <a:p>
            <a:pPr>
              <a:defRPr/>
            </a:pPr>
            <a:r>
              <a:rPr lang="en-US" dirty="0" smtClean="0"/>
              <a:t>Nematodes feed on bacteria, nematodes farm bacteria – in soil, insects, </a:t>
            </a:r>
          </a:p>
          <a:p>
            <a:pPr>
              <a:defRPr/>
            </a:pPr>
            <a:r>
              <a:rPr lang="en-US" dirty="0" smtClean="0"/>
              <a:t>bacteria feed nematodes, bacteria kill nematodes</a:t>
            </a:r>
          </a:p>
          <a:p>
            <a:pPr>
              <a:defRPr/>
            </a:pPr>
            <a:r>
              <a:rPr lang="en-US" dirty="0" smtClean="0"/>
              <a:t>Nematodes feed on fungi and are fed upon by fungi.</a:t>
            </a:r>
          </a:p>
          <a:p>
            <a:pPr>
              <a:defRPr/>
            </a:pPr>
            <a:r>
              <a:rPr lang="en-US" dirty="0" smtClean="0"/>
              <a:t>Nematodes feed on protozoa and </a:t>
            </a:r>
            <a:r>
              <a:rPr lang="en-US" dirty="0" err="1" smtClean="0"/>
              <a:t>microarthropods</a:t>
            </a:r>
            <a:r>
              <a:rPr lang="en-US" dirty="0" smtClean="0"/>
              <a:t>, </a:t>
            </a:r>
            <a:r>
              <a:rPr lang="en-US" dirty="0" err="1" smtClean="0"/>
              <a:t>tardigrades</a:t>
            </a:r>
            <a:r>
              <a:rPr lang="en-US" dirty="0" smtClean="0"/>
              <a:t>, mites, </a:t>
            </a:r>
          </a:p>
          <a:p>
            <a:pPr>
              <a:defRPr/>
            </a:pPr>
            <a:r>
              <a:rPr lang="en-US" dirty="0" err="1" smtClean="0"/>
              <a:t>collembola</a:t>
            </a:r>
            <a:r>
              <a:rPr lang="en-US" dirty="0" smtClean="0"/>
              <a:t> and are fed upon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What are the ecosystem effects (effects on functions)?</a:t>
            </a:r>
          </a:p>
          <a:p>
            <a:pPr>
              <a:defRPr/>
            </a:pPr>
            <a:r>
              <a:rPr lang="en-US" dirty="0" smtClean="0"/>
              <a:t>Enrichment</a:t>
            </a:r>
          </a:p>
          <a:p>
            <a:pPr>
              <a:defRPr/>
            </a:pPr>
            <a:r>
              <a:rPr lang="en-US" dirty="0" smtClean="0"/>
              <a:t>Movement of and to resources</a:t>
            </a:r>
          </a:p>
          <a:p>
            <a:pPr>
              <a:defRPr/>
            </a:pPr>
            <a:r>
              <a:rPr lang="en-US" dirty="0" smtClean="0"/>
              <a:t>Nutrient and carbon cycling</a:t>
            </a:r>
          </a:p>
          <a:p>
            <a:pPr>
              <a:defRPr/>
            </a:pPr>
            <a:r>
              <a:rPr lang="en-US" dirty="0" smtClean="0"/>
              <a:t>Nutrient and carbon movement and sequestration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Effects on services?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Antagonists of nematodes occur in many groups of organisms that are components of the </a:t>
            </a:r>
            <a:r>
              <a:rPr lang="en-US" dirty="0" smtClean="0">
                <a:hlinkClick r:id="rId3" action="ppaction://hlinkfile"/>
              </a:rPr>
              <a:t>soil food web</a:t>
            </a:r>
            <a:r>
              <a:rPr lang="en-US" dirty="0" smtClean="0"/>
              <a:t>.  </a:t>
            </a:r>
          </a:p>
          <a:p>
            <a:pPr>
              <a:defRPr/>
            </a:pPr>
            <a:r>
              <a:rPr lang="en-US" dirty="0" smtClean="0"/>
              <a:t>The interactions of many soil organisms results in biological buffering or regulation of the nematode population through the mechanisms of </a:t>
            </a:r>
            <a:r>
              <a:rPr lang="en-US" i="1" dirty="0" smtClean="0">
                <a:hlinkClick r:id="rId4" action="ppaction://hlinkfile"/>
              </a:rPr>
              <a:t>Exploitation</a:t>
            </a:r>
            <a:r>
              <a:rPr lang="en-US" dirty="0" smtClean="0"/>
              <a:t>, </a:t>
            </a:r>
            <a:r>
              <a:rPr lang="en-US" i="1" dirty="0" smtClean="0">
                <a:hlinkClick r:id="rId4" action="ppaction://hlinkfile"/>
              </a:rPr>
              <a:t>Competition</a:t>
            </a:r>
            <a:r>
              <a:rPr lang="en-US" dirty="0" smtClean="0"/>
              <a:t>, and </a:t>
            </a:r>
            <a:r>
              <a:rPr lang="en-US" i="1" dirty="0" smtClean="0">
                <a:hlinkClick r:id="rId4" action="ppaction://hlinkfile"/>
              </a:rPr>
              <a:t>Antibiosis</a:t>
            </a: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4608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4D615ED-778E-476F-A015-CC959A2CCC10}" type="slidenum">
              <a:rPr lang="en-US" sz="1200"/>
              <a:pPr algn="r"/>
              <a:t>25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B25DC7-CA3E-469F-A247-519B3E7F4A5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FBE3D6-8C65-4CA4-A731-48C20C92E9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28D540-3E32-40FA-BE4F-BE167D54EA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0E335A-98AF-4BEB-AD5F-867F48B2A69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089BB7-FD40-4509-A1A8-44D525F199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7673B5-9637-4E2D-B7D2-CD1131DD911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336274-6CE9-4F03-AFAC-D30D72BD6E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2E1333-E1AC-4146-90B6-128598F36A2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612932-4840-43DE-8FA7-020D734A63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888ADB-0ED2-4891-89BD-4C3ED19A74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BC07B8-B9CA-48C6-99CF-76FC6B82197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544D2FF-93D2-4DE4-81E6-2D8FD929548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12" Type="http://schemas.openxmlformats.org/officeDocument/2006/relationships/image" Target="../media/image3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10" Type="http://schemas.openxmlformats.org/officeDocument/2006/relationships/image" Target="../media/image48.png"/><Relationship Id="rId4" Type="http://schemas.openxmlformats.org/officeDocument/2006/relationships/image" Target="../media/image42.tiff"/><Relationship Id="rId9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49.jpg"/><Relationship Id="rId7" Type="http://schemas.openxmlformats.org/officeDocument/2006/relationships/image" Target="../media/image53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g"/><Relationship Id="rId5" Type="http://schemas.openxmlformats.org/officeDocument/2006/relationships/image" Target="../media/image51.jpeg"/><Relationship Id="rId4" Type="http://schemas.openxmlformats.org/officeDocument/2006/relationships/image" Target="../media/image50.jpg"/><Relationship Id="rId9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jpeg"/><Relationship Id="rId3" Type="http://schemas.openxmlformats.org/officeDocument/2006/relationships/image" Target="../media/image59.jpeg"/><Relationship Id="rId7" Type="http://schemas.openxmlformats.org/officeDocument/2006/relationships/hyperlink" Target="http://www.flickr.com/photos/microagua/3147721449/in/gallery-59690065@N08-72157626091212640/" TargetMode="External"/><Relationship Id="rId12" Type="http://schemas.openxmlformats.org/officeDocument/2006/relationships/image" Target="../media/image67.gi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11" Type="http://schemas.openxmlformats.org/officeDocument/2006/relationships/image" Target="../media/image66.jpeg"/><Relationship Id="rId5" Type="http://schemas.openxmlformats.org/officeDocument/2006/relationships/image" Target="../media/image61.jpeg"/><Relationship Id="rId10" Type="http://schemas.openxmlformats.org/officeDocument/2006/relationships/image" Target="../media/image65.jpeg"/><Relationship Id="rId4" Type="http://schemas.openxmlformats.org/officeDocument/2006/relationships/image" Target="../media/image60.jpeg"/><Relationship Id="rId9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79.gif"/><Relationship Id="rId3" Type="http://schemas.openxmlformats.org/officeDocument/2006/relationships/image" Target="../media/image70.jpeg"/><Relationship Id="rId7" Type="http://schemas.openxmlformats.org/officeDocument/2006/relationships/image" Target="../media/image73.jpeg"/><Relationship Id="rId12" Type="http://schemas.openxmlformats.org/officeDocument/2006/relationships/image" Target="../media/image78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77.gif"/><Relationship Id="rId5" Type="http://schemas.openxmlformats.org/officeDocument/2006/relationships/image" Target="../media/image72.jpeg"/><Relationship Id="rId10" Type="http://schemas.openxmlformats.org/officeDocument/2006/relationships/image" Target="../media/image76.jpeg"/><Relationship Id="rId4" Type="http://schemas.openxmlformats.org/officeDocument/2006/relationships/image" Target="../media/image71.jpeg"/><Relationship Id="rId9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11" Type="http://schemas.openxmlformats.org/officeDocument/2006/relationships/image" Target="../media/image89.jpeg"/><Relationship Id="rId5" Type="http://schemas.openxmlformats.org/officeDocument/2006/relationships/image" Target="../media/image83.jpeg"/><Relationship Id="rId10" Type="http://schemas.openxmlformats.org/officeDocument/2006/relationships/image" Target="../media/image88.jpeg"/><Relationship Id="rId4" Type="http://schemas.openxmlformats.org/officeDocument/2006/relationships/image" Target="../media/image82.png"/><Relationship Id="rId9" Type="http://schemas.openxmlformats.org/officeDocument/2006/relationships/image" Target="../media/image8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Group.jpg"/>
          <p:cNvPicPr>
            <a:picLocks noChangeAspect="1"/>
          </p:cNvPicPr>
          <p:nvPr/>
        </p:nvPicPr>
        <p:blipFill>
          <a:blip r:embed="rId3" cstate="print">
            <a:lum bright="1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itle 1"/>
          <p:cNvSpPr txBox="1">
            <a:spLocks/>
          </p:cNvSpPr>
          <p:nvPr/>
        </p:nvSpPr>
        <p:spPr bwMode="auto">
          <a:xfrm>
            <a:off x="0" y="1143000"/>
            <a:ext cx="91440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en-US" sz="3600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95400" y="609600"/>
            <a:ext cx="6629400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3200" b="1" dirty="0" smtClean="0">
                <a:latin typeface="Berlin Sans FB Demi"/>
                <a:ea typeface="Times New Roman"/>
                <a:cs typeface="Times New Roman"/>
              </a:rPr>
              <a:t>Los Nematodos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3200" b="1" dirty="0" smtClean="0">
                <a:latin typeface="Berlin Sans FB Demi"/>
                <a:ea typeface="Times New Roman"/>
                <a:cs typeface="Times New Roman"/>
              </a:rPr>
              <a:t> </a:t>
            </a:r>
            <a:endParaRPr lang="en-US" sz="1600" dirty="0">
              <a:latin typeface="Calibri"/>
              <a:ea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9934" y="3123395"/>
            <a:ext cx="5024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smtClean="0"/>
              <a:t>Introducción a </a:t>
            </a:r>
            <a:r>
              <a:rPr lang="es-ES" sz="2800" dirty="0" smtClean="0"/>
              <a:t>los Nematodos</a:t>
            </a:r>
            <a:endParaRPr lang="es-E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699117" y="4800600"/>
            <a:ext cx="45704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Howard </a:t>
            </a:r>
            <a:r>
              <a:rPr lang="en-US" sz="2400" dirty="0" smtClean="0"/>
              <a:t>Ferris</a:t>
            </a:r>
          </a:p>
          <a:p>
            <a:r>
              <a:rPr lang="en-US" sz="2400" dirty="0" smtClean="0"/>
              <a:t>Universidad de California, Davis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Slide7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" y="457200"/>
            <a:ext cx="9140825" cy="5440363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048000" y="6172200"/>
            <a:ext cx="2185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nematodo de suelo</a:t>
            </a:r>
            <a:endParaRPr lang="es-ES" dirty="0"/>
          </a:p>
        </p:txBody>
      </p:sp>
      <p:sp>
        <p:nvSpPr>
          <p:cNvPr id="2" name="TextBox 1"/>
          <p:cNvSpPr txBox="1"/>
          <p:nvPr/>
        </p:nvSpPr>
        <p:spPr>
          <a:xfrm>
            <a:off x="6858000" y="6356866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bacteriofago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Slide6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763"/>
            <a:ext cx="7880350" cy="6853237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343400" y="228600"/>
            <a:ext cx="4083169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s-ES" dirty="0" smtClean="0"/>
              <a:t>región labial de un parásito de plantas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Slide6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3175"/>
            <a:ext cx="5457825" cy="685482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905000" y="228600"/>
            <a:ext cx="4314001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s-ES" dirty="0" smtClean="0"/>
              <a:t>Las espículas de un parásito de plantas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Slide6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" y="381000"/>
            <a:ext cx="9140825" cy="6164263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505200" y="533400"/>
            <a:ext cx="4172937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s-ES" dirty="0" smtClean="0"/>
              <a:t>estrías de la cutícula y el campo lateral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057400" y="0"/>
            <a:ext cx="5319658" cy="6858000"/>
            <a:chOff x="2057400" y="0"/>
            <a:chExt cx="5319658" cy="6858000"/>
          </a:xfrm>
        </p:grpSpPr>
        <p:pic>
          <p:nvPicPr>
            <p:cNvPr id="24580" name="Picture 4" descr="Slide182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57400" y="6350"/>
              <a:ext cx="5311775" cy="6851650"/>
            </a:xfrm>
            <a:prstGeom prst="rect">
              <a:avLst/>
            </a:prstGeom>
            <a:noFill/>
          </p:spPr>
        </p:pic>
        <p:sp>
          <p:nvSpPr>
            <p:cNvPr id="3" name="Rectangle 2"/>
            <p:cNvSpPr/>
            <p:nvPr/>
          </p:nvSpPr>
          <p:spPr>
            <a:xfrm>
              <a:off x="2057400" y="0"/>
              <a:ext cx="5319658" cy="923330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s-ES" i="1" dirty="0" err="1" smtClean="0"/>
                <a:t>Criconemoides</a:t>
              </a:r>
              <a:r>
                <a:rPr lang="es-ES" dirty="0" smtClean="0"/>
                <a:t> </a:t>
              </a:r>
              <a:r>
                <a:rPr lang="es-ES" dirty="0" err="1" smtClean="0"/>
                <a:t>sp</a:t>
              </a:r>
              <a:r>
                <a:rPr lang="es-ES" dirty="0" smtClean="0"/>
                <a:t>.</a:t>
              </a:r>
            </a:p>
            <a:p>
              <a:pPr algn="ctr"/>
              <a:endParaRPr lang="es-ES" dirty="0" smtClean="0"/>
            </a:p>
            <a:p>
              <a:pPr algn="ctr"/>
              <a:r>
                <a:rPr lang="es-ES" dirty="0" smtClean="0"/>
                <a:t>un nematodo de suelo con estrías grandes</a:t>
              </a:r>
              <a:endParaRPr lang="es-ES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543800" y="5715000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fitoparasito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086600" y="2438400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Región labial</a:t>
            </a:r>
          </a:p>
          <a:p>
            <a:r>
              <a:rPr lang="es-ES" dirty="0" smtClean="0"/>
              <a:t>con </a:t>
            </a:r>
            <a:r>
              <a:rPr lang="es-ES" dirty="0" err="1" smtClean="0"/>
              <a:t>probolae</a:t>
            </a:r>
            <a:endParaRPr lang="es-ES" dirty="0"/>
          </a:p>
        </p:txBody>
      </p:sp>
      <p:grpSp>
        <p:nvGrpSpPr>
          <p:cNvPr id="4" name="Group 3"/>
          <p:cNvGrpSpPr/>
          <p:nvPr/>
        </p:nvGrpSpPr>
        <p:grpSpPr>
          <a:xfrm>
            <a:off x="1828800" y="0"/>
            <a:ext cx="5192713" cy="6858000"/>
            <a:chOff x="1828800" y="0"/>
            <a:chExt cx="5192713" cy="6858000"/>
          </a:xfrm>
        </p:grpSpPr>
        <p:pic>
          <p:nvPicPr>
            <p:cNvPr id="31748" name="Picture 4" descr="Slide182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28800" y="0"/>
              <a:ext cx="5192713" cy="6858000"/>
            </a:xfrm>
            <a:prstGeom prst="rect">
              <a:avLst/>
            </a:prstGeom>
            <a:noFill/>
          </p:spPr>
        </p:pic>
        <p:sp>
          <p:nvSpPr>
            <p:cNvPr id="2" name="TextBox 1"/>
            <p:cNvSpPr txBox="1"/>
            <p:nvPr/>
          </p:nvSpPr>
          <p:spPr>
            <a:xfrm>
              <a:off x="3505200" y="272534"/>
              <a:ext cx="1608133" cy="369332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Cephalobidae</a:t>
              </a:r>
              <a:endParaRPr lang="en-US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391400" y="533400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bacteriofagos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3175" y="228600"/>
            <a:ext cx="9140825" cy="6324600"/>
            <a:chOff x="3175" y="228600"/>
            <a:chExt cx="9140825" cy="6324600"/>
          </a:xfrm>
        </p:grpSpPr>
        <p:grpSp>
          <p:nvGrpSpPr>
            <p:cNvPr id="7" name="Group 6"/>
            <p:cNvGrpSpPr/>
            <p:nvPr/>
          </p:nvGrpSpPr>
          <p:grpSpPr>
            <a:xfrm>
              <a:off x="3175" y="228600"/>
              <a:ext cx="9140825" cy="6324600"/>
              <a:chOff x="3175" y="228600"/>
              <a:chExt cx="9140825" cy="6324600"/>
            </a:xfrm>
          </p:grpSpPr>
          <p:pic>
            <p:nvPicPr>
              <p:cNvPr id="35844" name="Picture 4" descr="Slide1812"/>
              <p:cNvPicPr>
                <a:picLocks noChangeAspect="1" noChangeArrowheads="1"/>
              </p:cNvPicPr>
              <p:nvPr/>
            </p:nvPicPr>
            <p:blipFill>
              <a:blip r:embed="rId2" cstate="print">
                <a:lum contrast="40000"/>
              </a:blip>
              <a:srcRect t="982" b="1179"/>
              <a:stretch>
                <a:fillRect/>
              </a:stretch>
            </p:blipFill>
            <p:spPr bwMode="auto">
              <a:xfrm>
                <a:off x="3175" y="228600"/>
                <a:ext cx="9140825" cy="6324600"/>
              </a:xfrm>
              <a:prstGeom prst="rect">
                <a:avLst/>
              </a:prstGeom>
              <a:noFill/>
            </p:spPr>
          </p:pic>
          <p:grpSp>
            <p:nvGrpSpPr>
              <p:cNvPr id="6" name="Group 5"/>
              <p:cNvGrpSpPr/>
              <p:nvPr/>
            </p:nvGrpSpPr>
            <p:grpSpPr>
              <a:xfrm>
                <a:off x="457200" y="6172200"/>
                <a:ext cx="8077200" cy="369332"/>
                <a:chOff x="457200" y="6172200"/>
                <a:chExt cx="8077200" cy="369332"/>
              </a:xfrm>
            </p:grpSpPr>
            <p:sp>
              <p:nvSpPr>
                <p:cNvPr id="3" name="TextBox 2"/>
                <p:cNvSpPr txBox="1"/>
                <p:nvPr/>
              </p:nvSpPr>
              <p:spPr>
                <a:xfrm>
                  <a:off x="457200" y="6172200"/>
                  <a:ext cx="2008954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err="1" smtClean="0"/>
                    <a:t>Diplogasteroidea</a:t>
                  </a:r>
                  <a:endParaRPr lang="en-US" dirty="0"/>
                </a:p>
              </p:txBody>
            </p:sp>
            <p:sp>
              <p:nvSpPr>
                <p:cNvPr id="4" name="TextBox 3"/>
                <p:cNvSpPr txBox="1"/>
                <p:nvPr/>
              </p:nvSpPr>
              <p:spPr>
                <a:xfrm>
                  <a:off x="3352800" y="6172200"/>
                  <a:ext cx="2057400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    </a:t>
                  </a:r>
                  <a:r>
                    <a:rPr lang="en-US" dirty="0" err="1" smtClean="0"/>
                    <a:t>Rhabditoidea</a:t>
                  </a:r>
                  <a:endParaRPr lang="en-US" dirty="0"/>
                </a:p>
              </p:txBody>
            </p:sp>
            <p:sp>
              <p:nvSpPr>
                <p:cNvPr id="5" name="TextBox 4"/>
                <p:cNvSpPr txBox="1"/>
                <p:nvPr/>
              </p:nvSpPr>
              <p:spPr>
                <a:xfrm>
                  <a:off x="6248400" y="6172200"/>
                  <a:ext cx="2286000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     </a:t>
                  </a:r>
                  <a:r>
                    <a:rPr lang="en-US" dirty="0" err="1" smtClean="0"/>
                    <a:t>Araeolaimida</a:t>
                  </a:r>
                  <a:r>
                    <a:rPr lang="en-US" dirty="0" smtClean="0"/>
                    <a:t>   </a:t>
                  </a:r>
                  <a:endParaRPr lang="en-US" dirty="0"/>
                </a:p>
              </p:txBody>
            </p:sp>
          </p:grpSp>
        </p:grpSp>
        <p:sp>
          <p:nvSpPr>
            <p:cNvPr id="8" name="TextBox 7"/>
            <p:cNvSpPr txBox="1"/>
            <p:nvPr/>
          </p:nvSpPr>
          <p:spPr>
            <a:xfrm>
              <a:off x="1981200" y="5144869"/>
              <a:ext cx="150554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bulbo</a:t>
              </a:r>
              <a:r>
                <a:rPr lang="en-US" dirty="0" smtClean="0"/>
                <a:t> basal</a:t>
              </a:r>
            </a:p>
            <a:p>
              <a:r>
                <a:rPr lang="en-US" dirty="0" smtClean="0"/>
                <a:t>o </a:t>
              </a:r>
              <a:r>
                <a:rPr lang="en-US" dirty="0" err="1" smtClean="0"/>
                <a:t>postcorpus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752600" y="762000"/>
              <a:ext cx="81304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diente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828800" y="1143000"/>
              <a:ext cx="128753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dientículos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924800" y="1143000"/>
              <a:ext cx="97975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cavidad</a:t>
              </a:r>
              <a:endParaRPr lang="en-US" dirty="0" smtClean="0"/>
            </a:p>
            <a:p>
              <a:r>
                <a:rPr lang="en-US" dirty="0" err="1" smtClean="0"/>
                <a:t>buccal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924800" y="240268"/>
              <a:ext cx="68480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seta 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898661" y="762000"/>
              <a:ext cx="86433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anfidio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57400" y="5791200"/>
              <a:ext cx="10438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intestino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280724" y="5486400"/>
              <a:ext cx="10438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intestino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76800" y="4343400"/>
              <a:ext cx="1505540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bulbo</a:t>
              </a:r>
              <a:r>
                <a:rPr lang="en-US" dirty="0" smtClean="0"/>
                <a:t> basal</a:t>
              </a:r>
            </a:p>
            <a:p>
              <a:r>
                <a:rPr lang="en-US" dirty="0" smtClean="0"/>
                <a:t>o </a:t>
              </a:r>
              <a:r>
                <a:rPr lang="en-US" dirty="0" err="1" smtClean="0"/>
                <a:t>postcorpus</a:t>
              </a:r>
              <a:endParaRPr lang="en-US" dirty="0" smtClean="0"/>
            </a:p>
            <a:p>
              <a:r>
                <a:rPr lang="en-US" dirty="0" smtClean="0"/>
                <a:t>con </a:t>
              </a:r>
              <a:r>
                <a:rPr lang="en-US" dirty="0" err="1"/>
                <a:t>válvulas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572000" y="381000"/>
              <a:ext cx="96693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estoma</a:t>
              </a:r>
              <a:endParaRPr lang="en-US" dirty="0" smtClean="0"/>
            </a:p>
            <a:p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676400" y="240268"/>
              <a:ext cx="122341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estoma</a:t>
              </a:r>
              <a:r>
                <a:rPr lang="en-US" dirty="0" smtClean="0"/>
                <a:t>    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905000" y="2221468"/>
              <a:ext cx="133882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procorpus</a:t>
              </a:r>
              <a:r>
                <a:rPr lang="en-US" dirty="0" smtClean="0"/>
                <a:t>  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05000" y="3657600"/>
              <a:ext cx="144142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bulbo</a:t>
              </a:r>
              <a:r>
                <a:rPr lang="en-US" dirty="0" smtClean="0"/>
                <a:t> </a:t>
              </a:r>
              <a:r>
                <a:rPr lang="en-US" dirty="0" err="1" smtClean="0"/>
                <a:t>medio</a:t>
              </a:r>
              <a:endParaRPr lang="en-US" dirty="0" smtClean="0"/>
            </a:p>
            <a:p>
              <a:r>
                <a:rPr lang="en-US" dirty="0" smtClean="0"/>
                <a:t>con </a:t>
              </a:r>
              <a:r>
                <a:rPr lang="en-US" dirty="0" err="1" smtClean="0"/>
                <a:t>válvula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800600" y="2325469"/>
              <a:ext cx="163378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bulbo</a:t>
              </a:r>
              <a:r>
                <a:rPr lang="en-US" dirty="0" smtClean="0"/>
                <a:t> </a:t>
              </a:r>
              <a:r>
                <a:rPr lang="en-US" dirty="0" err="1" smtClean="0"/>
                <a:t>medio</a:t>
              </a:r>
              <a:r>
                <a:rPr lang="en-US" dirty="0" smtClean="0"/>
                <a:t>   </a:t>
              </a:r>
            </a:p>
            <a:p>
              <a:r>
                <a:rPr lang="en-US" dirty="0" smtClean="0"/>
                <a:t>sin </a:t>
              </a:r>
              <a:r>
                <a:rPr lang="en-US" dirty="0" err="1" smtClean="0"/>
                <a:t>valvula</a:t>
              </a:r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706620" y="1447800"/>
              <a:ext cx="140294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procorpus</a:t>
              </a:r>
              <a:r>
                <a:rPr lang="en-US" dirty="0" smtClean="0"/>
                <a:t>   </a:t>
              </a:r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826501" y="3364468"/>
              <a:ext cx="94128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istmo</a:t>
              </a:r>
              <a:r>
                <a:rPr lang="en-US" dirty="0" smtClean="0"/>
                <a:t>   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76200" y="76200"/>
            <a:ext cx="9144000" cy="6705600"/>
            <a:chOff x="76200" y="76200"/>
            <a:chExt cx="9144000" cy="6705600"/>
          </a:xfrm>
        </p:grpSpPr>
        <p:grpSp>
          <p:nvGrpSpPr>
            <p:cNvPr id="7" name="Group 6"/>
            <p:cNvGrpSpPr/>
            <p:nvPr/>
          </p:nvGrpSpPr>
          <p:grpSpPr>
            <a:xfrm>
              <a:off x="76200" y="76200"/>
              <a:ext cx="9144000" cy="6705600"/>
              <a:chOff x="0" y="76200"/>
              <a:chExt cx="9144000" cy="6705600"/>
            </a:xfrm>
          </p:grpSpPr>
          <p:pic>
            <p:nvPicPr>
              <p:cNvPr id="36868" name="Picture 4" descr="Slide1813"/>
              <p:cNvPicPr>
                <a:picLocks noChangeAspect="1" noChangeArrowheads="1"/>
              </p:cNvPicPr>
              <p:nvPr/>
            </p:nvPicPr>
            <p:blipFill>
              <a:blip r:embed="rId2" cstate="print">
                <a:lum contrast="40000"/>
              </a:blip>
              <a:srcRect t="1378"/>
              <a:stretch>
                <a:fillRect/>
              </a:stretch>
            </p:blipFill>
            <p:spPr bwMode="auto">
              <a:xfrm>
                <a:off x="3175" y="76200"/>
                <a:ext cx="9140825" cy="6705600"/>
              </a:xfrm>
              <a:prstGeom prst="rect">
                <a:avLst/>
              </a:prstGeom>
              <a:noFill/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0" y="6324600"/>
                <a:ext cx="182880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   </a:t>
                </a:r>
                <a:r>
                  <a:rPr lang="en-US" dirty="0" err="1" smtClean="0"/>
                  <a:t>Tylenchina</a:t>
                </a:r>
                <a:endParaRPr lang="en-US" dirty="0"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2133600" y="6324600"/>
                <a:ext cx="205740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   </a:t>
                </a:r>
                <a:r>
                  <a:rPr lang="en-US" dirty="0" err="1" smtClean="0"/>
                  <a:t>Dorylaimida</a:t>
                </a:r>
                <a:endParaRPr lang="en-US" dirty="0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4495800" y="6324600"/>
                <a:ext cx="190500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  </a:t>
                </a:r>
                <a:r>
                  <a:rPr lang="en-US" dirty="0" err="1" smtClean="0"/>
                  <a:t>Mononchida</a:t>
                </a:r>
                <a:endParaRPr lang="en-US" dirty="0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934200" y="6324600"/>
                <a:ext cx="205740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   </a:t>
                </a:r>
                <a:r>
                  <a:rPr lang="en-US" dirty="0" err="1" smtClean="0"/>
                  <a:t>Monhysterida</a:t>
                </a:r>
                <a:r>
                  <a:rPr lang="en-US" dirty="0" smtClean="0"/>
                  <a:t>   </a:t>
                </a:r>
                <a:endParaRPr lang="en-US" dirty="0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524997" y="762000"/>
              <a:ext cx="68480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cono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24000" y="1459468"/>
              <a:ext cx="147989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astil</a:t>
              </a:r>
              <a:r>
                <a:rPr lang="en-US" dirty="0" smtClean="0"/>
                <a:t> o base  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524000" y="1916668"/>
              <a:ext cx="99257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nódulos</a:t>
              </a:r>
              <a:endParaRPr lang="en-US" dirty="0" smtClean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00200" y="2602468"/>
              <a:ext cx="121058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procorpus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24000" y="3276600"/>
              <a:ext cx="813043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bulbo</a:t>
              </a:r>
              <a:endParaRPr lang="en-US" dirty="0" smtClean="0"/>
            </a:p>
            <a:p>
              <a:r>
                <a:rPr lang="en-US" dirty="0" err="1" smtClean="0"/>
                <a:t>medio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97861" y="4126468"/>
              <a:ext cx="86433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istmo</a:t>
              </a:r>
              <a:r>
                <a:rPr lang="en-US" dirty="0" smtClean="0"/>
                <a:t>  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524000" y="4659868"/>
              <a:ext cx="131318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postcorpus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00200" y="5638800"/>
              <a:ext cx="10438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intestino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524000" y="316468"/>
              <a:ext cx="162095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odontoestilete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6200" y="457200"/>
              <a:ext cx="91563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estilete</a:t>
              </a:r>
              <a:endParaRPr lang="en-US" dirty="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533400" y="838200"/>
              <a:ext cx="533400" cy="3810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752600" y="1154668"/>
              <a:ext cx="1219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extensión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216901" y="533400"/>
              <a:ext cx="81304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diente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740901" y="316468"/>
              <a:ext cx="128753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dientículos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893301" y="685800"/>
              <a:ext cx="97975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cavidad</a:t>
              </a:r>
              <a:endParaRPr lang="en-US" dirty="0" smtClean="0"/>
            </a:p>
            <a:p>
              <a:r>
                <a:rPr lang="en-US" dirty="0" err="1" smtClean="0"/>
                <a:t>buccal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807701" y="76200"/>
              <a:ext cx="7360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setas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858000" y="1002268"/>
              <a:ext cx="86433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anfidio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96000" y="2895600"/>
              <a:ext cx="100540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esófago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118924" y="5715000"/>
              <a:ext cx="10438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intestino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3175" y="76200"/>
            <a:ext cx="9140825" cy="6629400"/>
            <a:chOff x="3175" y="76200"/>
            <a:chExt cx="9140825" cy="6629400"/>
          </a:xfrm>
        </p:grpSpPr>
        <p:grpSp>
          <p:nvGrpSpPr>
            <p:cNvPr id="6" name="Group 5"/>
            <p:cNvGrpSpPr/>
            <p:nvPr/>
          </p:nvGrpSpPr>
          <p:grpSpPr>
            <a:xfrm>
              <a:off x="3175" y="76200"/>
              <a:ext cx="9140825" cy="6629400"/>
              <a:chOff x="3175" y="76200"/>
              <a:chExt cx="9140825" cy="6629400"/>
            </a:xfrm>
          </p:grpSpPr>
          <p:pic>
            <p:nvPicPr>
              <p:cNvPr id="34820" name="Picture 4" descr="Slide1811"/>
              <p:cNvPicPr>
                <a:picLocks noChangeAspect="1" noChangeArrowheads="1"/>
              </p:cNvPicPr>
              <p:nvPr/>
            </p:nvPicPr>
            <p:blipFill>
              <a:blip r:embed="rId2" cstate="print">
                <a:lum contrast="40000"/>
              </a:blip>
              <a:srcRect t="2220" b="1248"/>
              <a:stretch>
                <a:fillRect/>
              </a:stretch>
            </p:blipFill>
            <p:spPr bwMode="auto">
              <a:xfrm>
                <a:off x="3175" y="76200"/>
                <a:ext cx="9140825" cy="6629400"/>
              </a:xfrm>
              <a:prstGeom prst="rect">
                <a:avLst/>
              </a:prstGeom>
              <a:noFill/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228600" y="6336268"/>
                <a:ext cx="243840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   </a:t>
                </a:r>
                <a:r>
                  <a:rPr lang="en-US" dirty="0" err="1" smtClean="0"/>
                  <a:t>Chromadorida</a:t>
                </a:r>
                <a:r>
                  <a:rPr lang="en-US" dirty="0" smtClean="0"/>
                  <a:t>    </a:t>
                </a:r>
                <a:endParaRPr lang="en-US" dirty="0"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3352800" y="6336268"/>
                <a:ext cx="228600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   </a:t>
                </a:r>
                <a:r>
                  <a:rPr lang="en-US" dirty="0" err="1" smtClean="0"/>
                  <a:t>Desmodorida</a:t>
                </a:r>
                <a:r>
                  <a:rPr lang="en-US" dirty="0" smtClean="0"/>
                  <a:t>   </a:t>
                </a:r>
                <a:endParaRPr lang="en-US" dirty="0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6096000" y="6336268"/>
                <a:ext cx="182880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     </a:t>
                </a:r>
                <a:r>
                  <a:rPr lang="en-US" dirty="0" err="1" smtClean="0"/>
                  <a:t>Enoplida</a:t>
                </a:r>
                <a:endParaRPr lang="en-US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1981200" y="5029200"/>
              <a:ext cx="150554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bulbo</a:t>
              </a:r>
              <a:r>
                <a:rPr lang="en-US" dirty="0" smtClean="0"/>
                <a:t> basal</a:t>
              </a:r>
            </a:p>
            <a:p>
              <a:r>
                <a:rPr lang="en-US" dirty="0" smtClean="0"/>
                <a:t>o </a:t>
              </a:r>
              <a:r>
                <a:rPr lang="en-US" dirty="0" err="1" smtClean="0"/>
                <a:t>postcorpus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539757" y="926068"/>
              <a:ext cx="81304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diente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73692" y="914400"/>
              <a:ext cx="128753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dientículos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16701" y="545068"/>
              <a:ext cx="7360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setas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315200" y="457200"/>
              <a:ext cx="86433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anfidio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57400" y="5791200"/>
              <a:ext cx="10438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intestino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105400" y="1447800"/>
              <a:ext cx="86433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anfidio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871524" y="5943600"/>
              <a:ext cx="10438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intestino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280724" y="5105400"/>
              <a:ext cx="81304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cardia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752600" y="2602468"/>
              <a:ext cx="203132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estrias</a:t>
              </a:r>
              <a:r>
                <a:rPr lang="en-US" dirty="0" smtClean="0"/>
                <a:t> </a:t>
              </a:r>
              <a:r>
                <a:rPr lang="en-US" dirty="0" err="1" smtClean="0"/>
                <a:t>cuticulares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800600" y="3212068"/>
              <a:ext cx="203132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estrias</a:t>
              </a:r>
              <a:r>
                <a:rPr lang="en-US" dirty="0" smtClean="0"/>
                <a:t> </a:t>
              </a:r>
              <a:r>
                <a:rPr lang="en-US" dirty="0" err="1" smtClean="0"/>
                <a:t>cuticulares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188701" y="152400"/>
              <a:ext cx="68480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seta </a:t>
              </a:r>
              <a:endParaRPr lang="en-US" dirty="0"/>
            </a:p>
          </p:txBody>
        </p:sp>
        <p:cxnSp>
          <p:nvCxnSpPr>
            <p:cNvPr id="23" name="Straight Connector 22"/>
            <p:cNvCxnSpPr>
              <a:stCxn id="18" idx="3"/>
            </p:cNvCxnSpPr>
            <p:nvPr/>
          </p:nvCxnSpPr>
          <p:spPr>
            <a:xfrm>
              <a:off x="6093767" y="5290066"/>
              <a:ext cx="764233" cy="19633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609600"/>
            <a:ext cx="9144000" cy="5754707"/>
            <a:chOff x="0" y="609600"/>
            <a:chExt cx="9144000" cy="5754707"/>
          </a:xfrm>
          <a:solidFill>
            <a:schemeClr val="bg1"/>
          </a:solidFill>
        </p:grpSpPr>
        <p:sp>
          <p:nvSpPr>
            <p:cNvPr id="22" name="TextBox 21"/>
            <p:cNvSpPr txBox="1"/>
            <p:nvPr/>
          </p:nvSpPr>
          <p:spPr>
            <a:xfrm>
              <a:off x="533400" y="609600"/>
              <a:ext cx="2249334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Formas</a:t>
              </a:r>
              <a:r>
                <a:rPr lang="en-US" dirty="0" smtClean="0"/>
                <a:t> de </a:t>
              </a:r>
              <a:r>
                <a:rPr lang="en-US" dirty="0" err="1" smtClean="0"/>
                <a:t>las</a:t>
              </a:r>
              <a:r>
                <a:rPr lang="en-US" dirty="0" smtClean="0"/>
                <a:t> colas</a:t>
              </a:r>
              <a:endParaRPr lang="en-US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0" y="762000"/>
              <a:ext cx="9144000" cy="5485933"/>
              <a:chOff x="0" y="762000"/>
              <a:chExt cx="9144000" cy="5485933"/>
            </a:xfrm>
            <a:grpFill/>
          </p:grpSpPr>
          <p:pic>
            <p:nvPicPr>
              <p:cNvPr id="6145" name="Picture 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0000" t="21606" r="2381" b="10095"/>
              <a:stretch>
                <a:fillRect/>
              </a:stretch>
            </p:blipFill>
            <p:spPr bwMode="auto">
              <a:xfrm>
                <a:off x="0" y="1219200"/>
                <a:ext cx="9144000" cy="502873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46" name="Picture 2" descr="F:\DailyWork-BackupFolder\My Documents\Nacho New Tripylidae\TripylidaeNov2009\Figures\Jpegs\Fig02 Tripylina arenicola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67834" t="42063" r="20500" b="14283"/>
              <a:stretch>
                <a:fillRect/>
              </a:stretch>
            </p:blipFill>
            <p:spPr bwMode="auto">
              <a:xfrm>
                <a:off x="4191000" y="762000"/>
                <a:ext cx="635925" cy="1645920"/>
              </a:xfrm>
              <a:prstGeom prst="rect">
                <a:avLst/>
              </a:prstGeom>
              <a:grpFill/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4038600" y="2514600"/>
                <a:ext cx="1138453" cy="276999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Con spinneret</a:t>
                </a:r>
                <a:endParaRPr lang="en-US" sz="1200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2209800" y="2511623"/>
              <a:ext cx="1079142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  </a:t>
              </a:r>
              <a:r>
                <a:rPr lang="en-US" sz="1400" dirty="0" err="1" smtClean="0"/>
                <a:t>atenuada</a:t>
              </a:r>
              <a:r>
                <a:rPr lang="en-US" sz="1400" dirty="0" smtClean="0"/>
                <a:t> </a:t>
              </a:r>
              <a:endParaRPr lang="en-US" sz="1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50058" y="2438400"/>
              <a:ext cx="1507144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  con </a:t>
              </a:r>
              <a:r>
                <a:rPr lang="en-US" sz="1400" dirty="0" err="1" smtClean="0"/>
                <a:t>espinerete</a:t>
              </a:r>
              <a:r>
                <a:rPr lang="en-US" sz="1400" dirty="0" smtClean="0"/>
                <a:t> </a:t>
              </a:r>
              <a:endParaRPr lang="en-US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55058" y="2438400"/>
              <a:ext cx="910827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  </a:t>
              </a:r>
              <a:r>
                <a:rPr lang="en-US" sz="1400" dirty="0" err="1" smtClean="0"/>
                <a:t>conoide</a:t>
              </a:r>
              <a:endParaRPr lang="en-US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760058" y="2438400"/>
              <a:ext cx="910827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  </a:t>
              </a:r>
              <a:r>
                <a:rPr lang="en-US" sz="1400" dirty="0" err="1" smtClean="0"/>
                <a:t>digitada</a:t>
              </a:r>
              <a:endParaRPr lang="en-US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04800" y="4191000"/>
              <a:ext cx="960519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  </a:t>
              </a:r>
              <a:r>
                <a:rPr lang="en-US" sz="1400" dirty="0" err="1" smtClean="0"/>
                <a:t>filiforme</a:t>
              </a:r>
              <a:r>
                <a:rPr lang="en-US" sz="1400" dirty="0" smtClean="0"/>
                <a:t> </a:t>
              </a:r>
              <a:endParaRPr lang="en-US" sz="1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905000" y="4114800"/>
              <a:ext cx="1627369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  </a:t>
              </a:r>
              <a:r>
                <a:rPr lang="en-US" sz="1400" dirty="0" err="1" smtClean="0"/>
                <a:t>convexa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conoide</a:t>
              </a:r>
              <a:endParaRPr lang="en-US" sz="1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782831" y="4114800"/>
              <a:ext cx="1627369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  </a:t>
              </a:r>
              <a:r>
                <a:rPr lang="en-US" sz="1400" dirty="0" err="1" smtClean="0"/>
                <a:t>convexa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conoide</a:t>
              </a:r>
              <a:endParaRPr lang="en-US" sz="14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87831" y="4114800"/>
              <a:ext cx="1596912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 </a:t>
              </a:r>
              <a:r>
                <a:rPr lang="en-US" sz="1400" dirty="0" err="1" smtClean="0"/>
                <a:t>conoide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curvada</a:t>
              </a:r>
              <a:endParaRPr lang="en-US" sz="1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620000" y="4114800"/>
              <a:ext cx="1159292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     </a:t>
              </a:r>
              <a:r>
                <a:rPr lang="en-US" sz="1400" dirty="0" err="1" smtClean="0"/>
                <a:t>conoide</a:t>
              </a:r>
              <a:r>
                <a:rPr lang="en-US" sz="1400" dirty="0" smtClean="0"/>
                <a:t>  </a:t>
              </a:r>
              <a:endParaRPr lang="en-US" sz="14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4800" y="5410200"/>
              <a:ext cx="1178528" cy="95410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  </a:t>
              </a:r>
              <a:r>
                <a:rPr lang="en-US" sz="1400" dirty="0" err="1" smtClean="0"/>
                <a:t>cylindroide</a:t>
              </a:r>
              <a:endParaRPr lang="en-US" sz="1400" dirty="0" smtClean="0"/>
            </a:p>
            <a:p>
              <a:r>
                <a:rPr lang="en-US" sz="1400" dirty="0" smtClean="0"/>
                <a:t>  </a:t>
              </a:r>
              <a:r>
                <a:rPr lang="en-US" sz="1400" dirty="0" err="1" smtClean="0"/>
                <a:t>redondiada</a:t>
              </a:r>
              <a:endParaRPr lang="en-US" sz="1400" dirty="0" smtClean="0"/>
            </a:p>
            <a:p>
              <a:endParaRPr lang="en-US" sz="1400" dirty="0" smtClean="0"/>
            </a:p>
            <a:p>
              <a:endParaRPr lang="en-US" sz="14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057400" y="5864423"/>
              <a:ext cx="1178528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  </a:t>
              </a:r>
              <a:r>
                <a:rPr lang="en-US" sz="1400" dirty="0" err="1" smtClean="0"/>
                <a:t>mucronada</a:t>
              </a:r>
              <a:endParaRPr lang="en-US" sz="1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892465" y="5562600"/>
              <a:ext cx="1289135" cy="73866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  </a:t>
              </a:r>
              <a:r>
                <a:rPr lang="en-US" sz="1400" dirty="0" err="1" smtClean="0"/>
                <a:t>multidigitada</a:t>
              </a:r>
              <a:endParaRPr lang="en-US" sz="1400" dirty="0" smtClean="0"/>
            </a:p>
            <a:p>
              <a:endParaRPr lang="en-US" sz="1400" dirty="0" smtClean="0"/>
            </a:p>
            <a:p>
              <a:endParaRPr lang="en-US" sz="1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715000" y="5559623"/>
              <a:ext cx="1317990" cy="73866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  </a:t>
              </a:r>
              <a:r>
                <a:rPr lang="en-US" sz="1400" dirty="0" err="1" smtClean="0"/>
                <a:t>conoide</a:t>
              </a:r>
              <a:endParaRPr lang="en-US" sz="1400" dirty="0" smtClean="0"/>
            </a:p>
            <a:p>
              <a:pPr algn="ctr"/>
              <a:r>
                <a:rPr lang="en-US" sz="1400" dirty="0" smtClean="0"/>
                <a:t> </a:t>
              </a:r>
              <a:r>
                <a:rPr lang="en-US" sz="1400" dirty="0" err="1" smtClean="0"/>
                <a:t>ventralmente</a:t>
              </a:r>
              <a:r>
                <a:rPr lang="en-US" sz="1400" dirty="0" smtClean="0"/>
                <a:t> </a:t>
              </a:r>
            </a:p>
            <a:p>
              <a:pPr algn="ctr"/>
              <a:r>
                <a:rPr lang="en-US" sz="1400" dirty="0" err="1" smtClean="0"/>
                <a:t>arqueada</a:t>
              </a:r>
              <a:endParaRPr lang="en-US" sz="14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716033" y="5791200"/>
              <a:ext cx="1199367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  </a:t>
              </a:r>
              <a:r>
                <a:rPr lang="en-US" sz="1400" dirty="0" err="1" smtClean="0"/>
                <a:t>subdigitada</a:t>
              </a:r>
              <a:endParaRPr lang="en-US" sz="1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7"/>
          <p:cNvGrpSpPr/>
          <p:nvPr/>
        </p:nvGrpSpPr>
        <p:grpSpPr>
          <a:xfrm>
            <a:off x="0" y="533400"/>
            <a:ext cx="9140825" cy="5495925"/>
            <a:chOff x="0" y="533400"/>
            <a:chExt cx="9140825" cy="5495925"/>
          </a:xfrm>
        </p:grpSpPr>
        <p:pic>
          <p:nvPicPr>
            <p:cNvPr id="10" name="Picture 4" descr="Slide163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33400"/>
              <a:ext cx="9140825" cy="5495925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609600" y="685800"/>
              <a:ext cx="7924800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/>
                <a:t>Los </a:t>
              </a:r>
              <a:r>
                <a:rPr lang="en-US" sz="3600" dirty="0" err="1" smtClean="0"/>
                <a:t>Nematodos</a:t>
              </a:r>
              <a:r>
                <a:rPr lang="en-US" sz="3600" dirty="0" smtClean="0"/>
                <a:t>                                                                                     </a:t>
              </a:r>
              <a:endParaRPr lang="en-US" sz="36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55010" y="2438400"/>
              <a:ext cx="2492990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es-ES" dirty="0" smtClean="0"/>
                <a:t>parásitos de animales</a:t>
              </a:r>
              <a:endParaRPr lang="es-E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248400" y="2514600"/>
              <a:ext cx="2249334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es-ES" dirty="0" smtClean="0"/>
                <a:t>parásitos de plantas</a:t>
              </a:r>
              <a:endParaRPr lang="es-E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200400" y="4724400"/>
              <a:ext cx="1005403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es-ES" dirty="0" smtClean="0"/>
                <a:t>marinos</a:t>
              </a:r>
              <a:endParaRPr lang="es-E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343400" y="1600200"/>
              <a:ext cx="2262158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es-ES" dirty="0" smtClean="0"/>
                <a:t>       de vida libre      </a:t>
              </a:r>
              <a:endParaRPr lang="es-E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09600" y="6248400"/>
            <a:ext cx="45768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algunas</a:t>
            </a:r>
            <a:r>
              <a:rPr lang="en-US" sz="2000" dirty="0" smtClean="0"/>
              <a:t> </a:t>
            </a:r>
            <a:r>
              <a:rPr lang="en-US" sz="2000" dirty="0" err="1" smtClean="0"/>
              <a:t>estimaciónes</a:t>
            </a:r>
            <a:r>
              <a:rPr lang="en-US" sz="2000" dirty="0" smtClean="0"/>
              <a:t> de </a:t>
            </a:r>
            <a:r>
              <a:rPr lang="en-US" sz="2000" dirty="0" err="1" smtClean="0"/>
              <a:t>conveniencia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plpnemweb.ucdavis.edu/nemaplex/images/reprod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609600"/>
            <a:ext cx="476250" cy="4210050"/>
          </a:xfrm>
          <a:prstGeom prst="rect">
            <a:avLst/>
          </a:prstGeom>
          <a:noFill/>
        </p:spPr>
      </p:pic>
      <p:pic>
        <p:nvPicPr>
          <p:cNvPr id="36868" name="Picture 4" descr="http://plpnemweb.ucdavis.edu/nemaplex/images/reprod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5950" y="1295400"/>
            <a:ext cx="476250" cy="3571875"/>
          </a:xfrm>
          <a:prstGeom prst="rect">
            <a:avLst/>
          </a:prstGeom>
          <a:noFill/>
        </p:spPr>
      </p:pic>
      <p:pic>
        <p:nvPicPr>
          <p:cNvPr id="36870" name="Picture 6" descr="http://plpnemweb.ucdavis.edu/nemaplex/images/reprod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9" y="1295400"/>
            <a:ext cx="4840941" cy="1828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992643" y="4876800"/>
            <a:ext cx="19415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monovarial</a:t>
            </a:r>
            <a:r>
              <a:rPr lang="en-US" dirty="0" smtClean="0"/>
              <a:t> -</a:t>
            </a:r>
          </a:p>
          <a:p>
            <a:r>
              <a:rPr lang="en-US" dirty="0" err="1" smtClean="0"/>
              <a:t>prodelfico</a:t>
            </a:r>
            <a:endParaRPr lang="en-US" dirty="0" smtClean="0"/>
          </a:p>
          <a:p>
            <a:r>
              <a:rPr lang="en-US" dirty="0" smtClean="0"/>
              <a:t>(u </a:t>
            </a:r>
            <a:r>
              <a:rPr lang="en-US" dirty="0" err="1" smtClean="0"/>
              <a:t>opisthodelfico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87188" y="4876800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diovarial</a:t>
            </a:r>
            <a:r>
              <a:rPr lang="en-US" dirty="0" smtClean="0"/>
              <a:t> -</a:t>
            </a:r>
          </a:p>
          <a:p>
            <a:r>
              <a:rPr lang="en-US" dirty="0" err="1" smtClean="0"/>
              <a:t>amfidelfico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200" y="4038600"/>
            <a:ext cx="3506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Sistemas reproductor femeninas</a:t>
            </a:r>
          </a:p>
        </p:txBody>
      </p:sp>
    </p:spTree>
    <p:extLst>
      <p:ext uri="{BB962C8B-B14F-4D97-AF65-F5344CB8AC3E}">
        <p14:creationId xmlns:p14="http://schemas.microsoft.com/office/powerpoint/2010/main" val="856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plpnemweb.ucdavis.edu/nemaplex/images/reprod1.gif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122729" y="914400"/>
            <a:ext cx="5592271" cy="3159634"/>
          </a:xfrm>
          <a:prstGeom prst="rect">
            <a:avLst/>
          </a:prstGeom>
          <a:noFill/>
        </p:spPr>
      </p:pic>
      <p:pic>
        <p:nvPicPr>
          <p:cNvPr id="37894" name="Picture 6" descr="http://plpnemweb.ucdavis.edu/nemaplex/images/cuticl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52400"/>
            <a:ext cx="1256044" cy="2286000"/>
          </a:xfrm>
          <a:prstGeom prst="rect">
            <a:avLst/>
          </a:prstGeom>
          <a:noFill/>
        </p:spPr>
      </p:pic>
      <p:pic>
        <p:nvPicPr>
          <p:cNvPr id="37896" name="Picture 8" descr="http://plpnemweb.ucdavis.edu/nemaplex/images/cuticl15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2133600"/>
            <a:ext cx="1544595" cy="2286000"/>
          </a:xfrm>
          <a:prstGeom prst="rect">
            <a:avLst/>
          </a:prstGeom>
          <a:noFill/>
        </p:spPr>
      </p:pic>
      <p:pic>
        <p:nvPicPr>
          <p:cNvPr id="37898" name="Picture 10" descr="http://plpnemweb.ucdavis.edu/nemaplex/images/oesophagostomumm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4309664"/>
            <a:ext cx="3257550" cy="242451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57200" y="4812268"/>
            <a:ext cx="3441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sistemas reproductor masculino</a:t>
            </a:r>
          </a:p>
        </p:txBody>
      </p:sp>
      <p:sp>
        <p:nvSpPr>
          <p:cNvPr id="8" name="Rectangle 7"/>
          <p:cNvSpPr/>
          <p:nvPr/>
        </p:nvSpPr>
        <p:spPr>
          <a:xfrm>
            <a:off x="7184523" y="1457980"/>
            <a:ext cx="14975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dirty="0" smtClean="0"/>
              <a:t>alas caudales o</a:t>
            </a:r>
          </a:p>
          <a:p>
            <a:pPr algn="ctr"/>
            <a:r>
              <a:rPr lang="es-ES" sz="1400" dirty="0" err="1" smtClean="0"/>
              <a:t>bursa</a:t>
            </a:r>
            <a:r>
              <a:rPr lang="es-ES" sz="1400" dirty="0" smtClean="0"/>
              <a:t> </a:t>
            </a:r>
            <a:r>
              <a:rPr lang="es-ES" sz="1400" dirty="0" err="1" smtClean="0"/>
              <a:t>copulatrix</a:t>
            </a:r>
            <a:r>
              <a:rPr lang="es-ES" sz="1400" dirty="0" smtClean="0"/>
              <a:t> 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7526535" y="381000"/>
            <a:ext cx="9316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 err="1" smtClean="0"/>
              <a:t>espiculas</a:t>
            </a:r>
            <a:endParaRPr lang="en-US" sz="1400" dirty="0"/>
          </a:p>
        </p:txBody>
      </p:sp>
      <p:sp>
        <p:nvSpPr>
          <p:cNvPr id="10" name="Rectangle 9"/>
          <p:cNvSpPr/>
          <p:nvPr/>
        </p:nvSpPr>
        <p:spPr>
          <a:xfrm>
            <a:off x="7521210" y="911423"/>
            <a:ext cx="13179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 err="1" smtClean="0"/>
              <a:t>gubernaculum</a:t>
            </a:r>
            <a:endParaRPr lang="en-US" sz="1400" dirty="0"/>
          </a:p>
        </p:txBody>
      </p:sp>
      <p:cxnSp>
        <p:nvCxnSpPr>
          <p:cNvPr id="12" name="Straight Arrow Connector 11"/>
          <p:cNvCxnSpPr>
            <a:stCxn id="9" idx="1"/>
          </p:cNvCxnSpPr>
          <p:nvPr/>
        </p:nvCxnSpPr>
        <p:spPr>
          <a:xfrm rot="10800000" flipV="1">
            <a:off x="6629401" y="534888"/>
            <a:ext cx="897135" cy="22711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" idx="1"/>
          </p:cNvCxnSpPr>
          <p:nvPr/>
        </p:nvCxnSpPr>
        <p:spPr>
          <a:xfrm rot="10800000" flipV="1">
            <a:off x="6553200" y="1065312"/>
            <a:ext cx="968010" cy="23008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8" idx="1"/>
          </p:cNvCxnSpPr>
          <p:nvPr/>
        </p:nvCxnSpPr>
        <p:spPr>
          <a:xfrm rot="10800000" flipV="1">
            <a:off x="6324601" y="1719590"/>
            <a:ext cx="859923" cy="18541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7353300" y="2247900"/>
            <a:ext cx="533400" cy="158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7315200" y="4569023"/>
            <a:ext cx="72167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s-ES" sz="1400" dirty="0" smtClean="0"/>
              <a:t>macho</a:t>
            </a:r>
            <a:endParaRPr lang="en-US" sz="1400" dirty="0"/>
          </a:p>
        </p:txBody>
      </p:sp>
      <p:sp>
        <p:nvSpPr>
          <p:cNvPr id="20" name="Rectangle 19"/>
          <p:cNvSpPr/>
          <p:nvPr/>
        </p:nvSpPr>
        <p:spPr>
          <a:xfrm>
            <a:off x="7543800" y="4950023"/>
            <a:ext cx="149752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1400" dirty="0" err="1" smtClean="0"/>
              <a:t>bursa</a:t>
            </a:r>
            <a:r>
              <a:rPr lang="es-ES" sz="1400" dirty="0" smtClean="0"/>
              <a:t> </a:t>
            </a:r>
            <a:r>
              <a:rPr lang="es-ES" sz="1400" dirty="0" err="1" smtClean="0"/>
              <a:t>copulatrix</a:t>
            </a:r>
            <a:r>
              <a:rPr lang="es-ES" sz="1400" dirty="0" smtClean="0"/>
              <a:t> </a:t>
            </a:r>
            <a:endParaRPr lang="en-US" sz="1400" dirty="0"/>
          </a:p>
        </p:txBody>
      </p:sp>
      <p:sp>
        <p:nvSpPr>
          <p:cNvPr id="22" name="Rectangle 21"/>
          <p:cNvSpPr/>
          <p:nvPr/>
        </p:nvSpPr>
        <p:spPr>
          <a:xfrm>
            <a:off x="6400800" y="6096000"/>
            <a:ext cx="79060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s-ES" sz="1400" dirty="0" smtClean="0"/>
              <a:t>hembra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5822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ext Box 2"/>
          <p:cNvSpPr txBox="1">
            <a:spLocks noChangeArrowheads="1"/>
          </p:cNvSpPr>
          <p:nvPr/>
        </p:nvSpPr>
        <p:spPr bwMode="auto">
          <a:xfrm>
            <a:off x="36043" y="432922"/>
            <a:ext cx="6745757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800" dirty="0" err="1" smtClean="0"/>
              <a:t>Diversidad</a:t>
            </a:r>
            <a:r>
              <a:rPr lang="en-US" sz="2800" dirty="0" smtClean="0"/>
              <a:t> </a:t>
            </a:r>
            <a:r>
              <a:rPr lang="en-US" sz="2800" dirty="0" err="1" smtClean="0"/>
              <a:t>Funcional</a:t>
            </a:r>
            <a:r>
              <a:rPr lang="en-US" sz="2800" dirty="0" smtClean="0"/>
              <a:t> de los </a:t>
            </a:r>
            <a:r>
              <a:rPr lang="en-US" sz="2800" dirty="0" err="1" smtClean="0"/>
              <a:t>Nematodos</a:t>
            </a:r>
            <a:endParaRPr lang="en-US" sz="2800" dirty="0"/>
          </a:p>
        </p:txBody>
      </p:sp>
      <p:pic>
        <p:nvPicPr>
          <p:cNvPr id="145411" name="Picture 3" descr="Slide_2"/>
          <p:cNvPicPr>
            <a:picLocks noChangeAspect="1" noChangeArrowheads="1"/>
          </p:cNvPicPr>
          <p:nvPr/>
        </p:nvPicPr>
        <p:blipFill>
          <a:blip r:embed="rId2" cstate="print"/>
          <a:srcRect l="-23" r="885" b="893"/>
          <a:stretch>
            <a:fillRect/>
          </a:stretch>
        </p:blipFill>
        <p:spPr bwMode="auto">
          <a:xfrm>
            <a:off x="527050" y="1111250"/>
            <a:ext cx="2273300" cy="2374900"/>
          </a:xfrm>
          <a:prstGeom prst="rect">
            <a:avLst/>
          </a:prstGeom>
          <a:noFill/>
        </p:spPr>
      </p:pic>
      <p:pic>
        <p:nvPicPr>
          <p:cNvPr id="1454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3275" y="2759075"/>
            <a:ext cx="2632075" cy="1973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454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11338" y="4302125"/>
            <a:ext cx="2401887" cy="1801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4541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2038" y="1092200"/>
            <a:ext cx="2892425" cy="2170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45415" name="Picture 7" descr="aphelenchu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0400" y="2743200"/>
            <a:ext cx="3005138" cy="1782763"/>
          </a:xfrm>
          <a:prstGeom prst="rect">
            <a:avLst/>
          </a:prstGeom>
          <a:noFill/>
        </p:spPr>
      </p:pic>
      <p:pic>
        <p:nvPicPr>
          <p:cNvPr id="145416" name="Picture 8" descr="cruz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00550" y="3303588"/>
            <a:ext cx="1905000" cy="3178175"/>
          </a:xfrm>
          <a:prstGeom prst="rect">
            <a:avLst/>
          </a:prstGeom>
          <a:noFill/>
        </p:spPr>
      </p:pic>
      <p:pic>
        <p:nvPicPr>
          <p:cNvPr id="145417" name="Picture 9" descr="Teratocephalu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71913" y="984717"/>
            <a:ext cx="2657475" cy="2724150"/>
          </a:xfrm>
          <a:prstGeom prst="rect">
            <a:avLst/>
          </a:prstGeom>
          <a:noFill/>
        </p:spPr>
      </p:pic>
      <p:pic>
        <p:nvPicPr>
          <p:cNvPr id="145418" name="Picture 10"/>
          <p:cNvPicPr>
            <a:picLocks noChangeAspect="1" noChangeArrowheads="1"/>
          </p:cNvPicPr>
          <p:nvPr/>
        </p:nvPicPr>
        <p:blipFill>
          <a:blip r:embed="rId9" cstate="print"/>
          <a:srcRect l="15752" t="5000" r="16122" b="10834"/>
          <a:stretch>
            <a:fillRect/>
          </a:stretch>
        </p:blipFill>
        <p:spPr bwMode="auto">
          <a:xfrm>
            <a:off x="4270375" y="2862263"/>
            <a:ext cx="2581275" cy="23923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45419" name="Picture 11" descr="diplosc1"/>
          <p:cNvPicPr>
            <a:picLocks noChangeAspect="1" noChangeArrowheads="1"/>
          </p:cNvPicPr>
          <p:nvPr/>
        </p:nvPicPr>
        <p:blipFill>
          <a:blip r:embed="rId10" cstate="print"/>
          <a:srcRect r="10707"/>
          <a:stretch>
            <a:fillRect/>
          </a:stretch>
        </p:blipFill>
        <p:spPr bwMode="auto">
          <a:xfrm>
            <a:off x="6027738" y="1096963"/>
            <a:ext cx="3116262" cy="2730500"/>
          </a:xfrm>
          <a:prstGeom prst="rect">
            <a:avLst/>
          </a:prstGeom>
          <a:noFill/>
        </p:spPr>
      </p:pic>
      <p:pic>
        <p:nvPicPr>
          <p:cNvPr id="145420" name="Picture 12" descr="mononchus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03938" y="2801938"/>
            <a:ext cx="2679700" cy="4056062"/>
          </a:xfrm>
          <a:prstGeom prst="rect">
            <a:avLst/>
          </a:prstGeom>
          <a:noFill/>
        </p:spPr>
      </p:pic>
      <p:pic>
        <p:nvPicPr>
          <p:cNvPr id="145421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85813" y="4162425"/>
            <a:ext cx="3830637" cy="2695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45422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09913" y="4160838"/>
            <a:ext cx="3905250" cy="2014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45423" name="Picture 15" descr="Dorylaimus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248025" y="2290763"/>
            <a:ext cx="3309938" cy="2482850"/>
          </a:xfrm>
          <a:prstGeom prst="rect">
            <a:avLst/>
          </a:prstGeom>
          <a:noFill/>
        </p:spPr>
      </p:pic>
      <p:pic>
        <p:nvPicPr>
          <p:cNvPr id="145424" name="Picture 1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03238" y="971550"/>
            <a:ext cx="3825875" cy="2868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2154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5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5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5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5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5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5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5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5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5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5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5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5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5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5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5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5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5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5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5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5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5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5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5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5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" t="3020" r="78030" b="35722"/>
          <a:stretch/>
        </p:blipFill>
        <p:spPr>
          <a:xfrm>
            <a:off x="1295400" y="1667199"/>
            <a:ext cx="1071666" cy="42010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98" b="25661"/>
          <a:stretch/>
        </p:blipFill>
        <p:spPr>
          <a:xfrm>
            <a:off x="4114800" y="1342160"/>
            <a:ext cx="793543" cy="42976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8" t="12201" r="15370" b="35472"/>
          <a:stretch/>
        </p:blipFill>
        <p:spPr>
          <a:xfrm>
            <a:off x="2361955" y="1799360"/>
            <a:ext cx="976118" cy="384048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5179532" y="1395800"/>
            <a:ext cx="2129288" cy="4297680"/>
            <a:chOff x="5566912" y="1645920"/>
            <a:chExt cx="2129288" cy="429768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36" r="62245" b="52579"/>
            <a:stretch/>
          </p:blipFill>
          <p:spPr>
            <a:xfrm>
              <a:off x="5566912" y="1645920"/>
              <a:ext cx="2129288" cy="429768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6172200" y="2057400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996045" y="38100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Enoplea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524000" y="828273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Enoplia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659492" y="828273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Dorylaimia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6200" y="5890033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Enoplida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1752600" y="5890033"/>
            <a:ext cx="1432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Triplonchida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733800" y="5890033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Dorylaimida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523466" y="5890033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Mononchida</a:t>
            </a:r>
            <a:endParaRPr lang="en-US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4" t="14274" r="68393" b="39874"/>
          <a:stretch/>
        </p:blipFill>
        <p:spPr>
          <a:xfrm>
            <a:off x="269570" y="1342160"/>
            <a:ext cx="695607" cy="4297680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295400" y="2209800"/>
            <a:ext cx="1524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269570" y="1342160"/>
            <a:ext cx="187630" cy="2287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/>
          <p:cNvCxnSpPr/>
          <p:nvPr/>
        </p:nvCxnSpPr>
        <p:spPr>
          <a:xfrm>
            <a:off x="457200" y="1295400"/>
            <a:ext cx="2667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4114800" y="1295400"/>
            <a:ext cx="44958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9" t="14274" r="71623" b="80503"/>
          <a:stretch/>
        </p:blipFill>
        <p:spPr>
          <a:xfrm>
            <a:off x="269570" y="64532"/>
            <a:ext cx="1213398" cy="914400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567771" y="1676400"/>
            <a:ext cx="1225175" cy="3904058"/>
            <a:chOff x="567771" y="1676400"/>
            <a:chExt cx="1225175" cy="3904058"/>
          </a:xfrm>
        </p:grpSpPr>
        <p:grpSp>
          <p:nvGrpSpPr>
            <p:cNvPr id="56" name="Group 55"/>
            <p:cNvGrpSpPr/>
            <p:nvPr/>
          </p:nvGrpSpPr>
          <p:grpSpPr>
            <a:xfrm>
              <a:off x="567771" y="1676400"/>
              <a:ext cx="1225175" cy="3904058"/>
              <a:chOff x="4632382" y="1197604"/>
              <a:chExt cx="1225175" cy="3904058"/>
            </a:xfrm>
          </p:grpSpPr>
          <p:pic>
            <p:nvPicPr>
              <p:cNvPr id="50" name="Picture 49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139" t="17182" r="29481" b="35094"/>
              <a:stretch/>
            </p:blipFill>
            <p:spPr>
              <a:xfrm>
                <a:off x="4632382" y="1197604"/>
                <a:ext cx="1225175" cy="3904057"/>
              </a:xfrm>
              <a:prstGeom prst="rect">
                <a:avLst/>
              </a:prstGeom>
            </p:spPr>
          </p:pic>
          <p:sp>
            <p:nvSpPr>
              <p:cNvPr id="51" name="Rectangle 50"/>
              <p:cNvSpPr/>
              <p:nvPr/>
            </p:nvSpPr>
            <p:spPr>
              <a:xfrm>
                <a:off x="5244969" y="1197605"/>
                <a:ext cx="165231" cy="1981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5027096" y="1799360"/>
                <a:ext cx="109652" cy="4104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5659492" y="3491000"/>
                <a:ext cx="198065" cy="16106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909099" y="5334000"/>
              <a:ext cx="84350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 smtClean="0"/>
                <a:t>Belbolla</a:t>
              </a:r>
              <a:r>
                <a:rPr lang="en-US" sz="1000" dirty="0" smtClean="0"/>
                <a:t> sp.</a:t>
              </a:r>
              <a:endParaRPr lang="en-US" sz="10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910990" y="1570938"/>
            <a:ext cx="2271482" cy="5024155"/>
            <a:chOff x="6910990" y="1570938"/>
            <a:chExt cx="2271482" cy="502415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95" r="16075"/>
            <a:stretch/>
          </p:blipFill>
          <p:spPr>
            <a:xfrm>
              <a:off x="8005312" y="1630857"/>
              <a:ext cx="698741" cy="4297325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00" r="67052"/>
            <a:stretch/>
          </p:blipFill>
          <p:spPr>
            <a:xfrm>
              <a:off x="7573992" y="1570938"/>
              <a:ext cx="595223" cy="4297325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6910990" y="5890033"/>
              <a:ext cx="1326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Mermithida</a:t>
              </a:r>
              <a:endParaRPr lang="en-US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758385" y="6225761"/>
              <a:ext cx="1407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Trichinellida</a:t>
              </a:r>
              <a:endParaRPr lang="en-US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138204" y="5612231"/>
              <a:ext cx="8114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 smtClean="0"/>
                <a:t>Mermis</a:t>
              </a:r>
              <a:r>
                <a:rPr lang="en-US" sz="1000" dirty="0" smtClean="0"/>
                <a:t> sp.</a:t>
              </a:r>
              <a:endParaRPr lang="en-US" sz="10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300499" y="5731954"/>
              <a:ext cx="88197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 smtClean="0"/>
                <a:t>Trichuris</a:t>
              </a:r>
              <a:r>
                <a:rPr lang="en-US" sz="1000" dirty="0" smtClean="0"/>
                <a:t> sp.</a:t>
              </a:r>
              <a:endParaRPr lang="en-US" sz="1000" dirty="0"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7755117" y="55602"/>
            <a:ext cx="13516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Algunas</a:t>
            </a:r>
            <a:endParaRPr lang="en-US" dirty="0" smtClean="0"/>
          </a:p>
          <a:p>
            <a:r>
              <a:rPr lang="en-US" dirty="0" err="1" smtClean="0"/>
              <a:t>estructuras</a:t>
            </a:r>
            <a:endParaRPr lang="en-US" dirty="0" smtClean="0"/>
          </a:p>
          <a:p>
            <a:r>
              <a:rPr lang="en-US" dirty="0" err="1" smtClean="0"/>
              <a:t>funcional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74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867400" y="381000"/>
            <a:ext cx="2487281" cy="640566"/>
            <a:chOff x="6335003" y="600973"/>
            <a:chExt cx="1587262" cy="37795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95" t="14275" r="15653" b="80880"/>
            <a:stretch/>
          </p:blipFill>
          <p:spPr>
            <a:xfrm>
              <a:off x="6335003" y="600973"/>
              <a:ext cx="1587262" cy="332283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7317446" y="600973"/>
              <a:ext cx="45719" cy="3779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335003" y="916004"/>
              <a:ext cx="1028162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200400" y="1834264"/>
            <a:ext cx="785004" cy="3840480"/>
            <a:chOff x="3200400" y="2054237"/>
            <a:chExt cx="785004" cy="384048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863" t="9937" r="15548" b="37358"/>
            <a:stretch/>
          </p:blipFill>
          <p:spPr>
            <a:xfrm>
              <a:off x="3276600" y="2054237"/>
              <a:ext cx="708804" cy="384048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3200400" y="2192547"/>
              <a:ext cx="121919" cy="762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853" name="Group 78852"/>
          <p:cNvGrpSpPr/>
          <p:nvPr/>
        </p:nvGrpSpPr>
        <p:grpSpPr>
          <a:xfrm>
            <a:off x="-76200" y="389627"/>
            <a:ext cx="8973770" cy="6248400"/>
            <a:chOff x="-76200" y="389627"/>
            <a:chExt cx="8973770" cy="6248400"/>
          </a:xfrm>
        </p:grpSpPr>
        <p:sp>
          <p:nvSpPr>
            <p:cNvPr id="28" name="TextBox 27"/>
            <p:cNvSpPr txBox="1"/>
            <p:nvPr/>
          </p:nvSpPr>
          <p:spPr>
            <a:xfrm>
              <a:off x="3884981" y="389627"/>
              <a:ext cx="1595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Chromadorea</a:t>
              </a:r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923453" y="836900"/>
              <a:ext cx="1518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Chromadoria</a:t>
              </a:r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-76200" y="5963895"/>
              <a:ext cx="1646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Chromadorida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990600" y="6268695"/>
              <a:ext cx="1556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Desmodorida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286000" y="5963895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Monhysterida</a:t>
              </a:r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638800" y="5963895"/>
              <a:ext cx="1287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Rhabditida</a:t>
              </a:r>
              <a:endParaRPr lang="en-US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295400" y="2218427"/>
              <a:ext cx="1524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69570" y="1350787"/>
              <a:ext cx="187630" cy="228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363385" y="1304027"/>
              <a:ext cx="8247215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650" y="3202677"/>
              <a:ext cx="12700" cy="12700"/>
            </a:xfrm>
            <a:prstGeom prst="rect">
              <a:avLst/>
            </a:prstGeom>
          </p:spPr>
        </p:pic>
        <p:pic>
          <p:nvPicPr>
            <p:cNvPr id="78850" name="Picture 2" descr="This item is an imag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1989826"/>
              <a:ext cx="1000125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11" t="11581" r="67581" b="49908"/>
            <a:stretch/>
          </p:blipFill>
          <p:spPr>
            <a:xfrm>
              <a:off x="2438400" y="1806947"/>
              <a:ext cx="609600" cy="384048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25" t="8746" r="67462" b="10028"/>
            <a:stretch/>
          </p:blipFill>
          <p:spPr>
            <a:xfrm>
              <a:off x="7916118" y="1488125"/>
              <a:ext cx="846882" cy="4159302"/>
            </a:xfrm>
            <a:prstGeom prst="rect">
              <a:avLst/>
            </a:prstGeom>
          </p:spPr>
        </p:pic>
        <p:grpSp>
          <p:nvGrpSpPr>
            <p:cNvPr id="29" name="Group 28"/>
            <p:cNvGrpSpPr/>
            <p:nvPr/>
          </p:nvGrpSpPr>
          <p:grpSpPr>
            <a:xfrm>
              <a:off x="152400" y="1675167"/>
              <a:ext cx="995910" cy="4206240"/>
              <a:chOff x="152400" y="1895140"/>
              <a:chExt cx="995910" cy="4206240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583" t="12869" r="64162" b="30818"/>
              <a:stretch/>
            </p:blipFill>
            <p:spPr>
              <a:xfrm>
                <a:off x="152400" y="1895140"/>
                <a:ext cx="995910" cy="4206240"/>
              </a:xfrm>
              <a:prstGeom prst="rect">
                <a:avLst/>
              </a:prstGeom>
            </p:spPr>
          </p:pic>
          <p:sp>
            <p:nvSpPr>
              <p:cNvPr id="27" name="Rectangle 26"/>
              <p:cNvSpPr/>
              <p:nvPr/>
            </p:nvSpPr>
            <p:spPr>
              <a:xfrm>
                <a:off x="363385" y="2114619"/>
                <a:ext cx="170015" cy="2145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8848" name="Group 78847"/>
            <p:cNvGrpSpPr/>
            <p:nvPr/>
          </p:nvGrpSpPr>
          <p:grpSpPr>
            <a:xfrm>
              <a:off x="4097547" y="1608827"/>
              <a:ext cx="2836654" cy="4023360"/>
              <a:chOff x="4097547" y="1828800"/>
              <a:chExt cx="2836654" cy="402336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8" r="10167"/>
              <a:stretch/>
            </p:blipFill>
            <p:spPr>
              <a:xfrm>
                <a:off x="4097547" y="1828800"/>
                <a:ext cx="2836654" cy="4023360"/>
              </a:xfrm>
              <a:prstGeom prst="rect">
                <a:avLst/>
              </a:prstGeom>
            </p:spPr>
          </p:pic>
          <p:sp>
            <p:nvSpPr>
              <p:cNvPr id="30" name="Rectangle 29"/>
              <p:cNvSpPr/>
              <p:nvPr/>
            </p:nvSpPr>
            <p:spPr>
              <a:xfrm>
                <a:off x="4578350" y="1955522"/>
                <a:ext cx="222250" cy="2801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5721350" y="1905000"/>
                <a:ext cx="222250" cy="2801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6711950" y="1981200"/>
                <a:ext cx="222250" cy="2801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74" t="8746" r="40641" b="10028"/>
            <a:stretch/>
          </p:blipFill>
          <p:spPr>
            <a:xfrm>
              <a:off x="7103773" y="1532627"/>
              <a:ext cx="821027" cy="4159302"/>
            </a:xfrm>
            <a:prstGeom prst="rect">
              <a:avLst/>
            </a:prstGeom>
          </p:spPr>
        </p:pic>
        <p:cxnSp>
          <p:nvCxnSpPr>
            <p:cNvPr id="51" name="Straight Connector 50"/>
            <p:cNvCxnSpPr/>
            <p:nvPr/>
          </p:nvCxnSpPr>
          <p:spPr>
            <a:xfrm>
              <a:off x="4160460" y="5881407"/>
              <a:ext cx="4737110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209800" y="5876027"/>
              <a:ext cx="1713653" cy="538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8811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Group.jpg"/>
          <p:cNvPicPr>
            <a:picLocks noChangeAspect="1"/>
          </p:cNvPicPr>
          <p:nvPr/>
        </p:nvPicPr>
        <p:blipFill>
          <a:blip r:embed="rId3" cstate="print">
            <a:lum bright="4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260227" y="4267200"/>
            <a:ext cx="2611612" cy="707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008000"/>
                </a:solidFill>
              </a:rPr>
              <a:t>Servicios</a:t>
            </a:r>
            <a:r>
              <a:rPr lang="en-US" sz="2000" dirty="0" smtClean="0">
                <a:solidFill>
                  <a:srgbClr val="008000"/>
                </a:solidFill>
              </a:rPr>
              <a:t> de </a:t>
            </a:r>
          </a:p>
          <a:p>
            <a:pPr algn="ctr"/>
            <a:r>
              <a:rPr lang="en-US" sz="2000" dirty="0" err="1" smtClean="0">
                <a:solidFill>
                  <a:srgbClr val="008000"/>
                </a:solidFill>
              </a:rPr>
              <a:t>especies</a:t>
            </a:r>
            <a:r>
              <a:rPr lang="en-US" sz="2000" dirty="0" smtClean="0">
                <a:solidFill>
                  <a:srgbClr val="008000"/>
                </a:solidFill>
              </a:rPr>
              <a:t> </a:t>
            </a:r>
            <a:r>
              <a:rPr lang="en-US" sz="2000" dirty="0" err="1" smtClean="0">
                <a:solidFill>
                  <a:srgbClr val="008000"/>
                </a:solidFill>
              </a:rPr>
              <a:t>individuales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461125" y="6018213"/>
            <a:ext cx="1640193" cy="707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008000"/>
                </a:solidFill>
              </a:rPr>
              <a:t>Servicios</a:t>
            </a:r>
            <a:r>
              <a:rPr lang="en-US" sz="2000" dirty="0" smtClean="0">
                <a:solidFill>
                  <a:srgbClr val="008000"/>
                </a:solidFill>
              </a:rPr>
              <a:t> del</a:t>
            </a:r>
          </a:p>
          <a:p>
            <a:pPr algn="ctr"/>
            <a:r>
              <a:rPr lang="en-US" sz="2000" dirty="0" err="1" smtClean="0">
                <a:solidFill>
                  <a:srgbClr val="008000"/>
                </a:solidFill>
              </a:rPr>
              <a:t>comunidad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0" y="0"/>
            <a:ext cx="9144000" cy="32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400" b="1" dirty="0" smtClean="0"/>
              <a:t>Funciones de Cadena Alimenticia del Suelo </a:t>
            </a:r>
            <a:r>
              <a:rPr lang="es-ES" dirty="0" smtClean="0"/>
              <a:t>- actividades metabólicas y de comportamiento de los organismos que afectan los componentes bióticos y abióticos del ecosistema</a:t>
            </a:r>
            <a:r>
              <a:rPr lang="es-ES" sz="2000" dirty="0" smtClean="0"/>
              <a:t/>
            </a:r>
            <a:br>
              <a:rPr lang="es-ES" sz="2000" dirty="0" smtClean="0"/>
            </a:br>
            <a:r>
              <a:rPr lang="es-ES" sz="2000" dirty="0" smtClean="0"/>
              <a:t/>
            </a:r>
            <a:br>
              <a:rPr lang="es-ES" sz="2000" dirty="0" smtClean="0"/>
            </a:br>
            <a:r>
              <a:rPr lang="es-ES" sz="2000" dirty="0" smtClean="0"/>
              <a:t>   Alimentación: La ingestión, digestión, defecación y excreción</a:t>
            </a:r>
            <a:br>
              <a:rPr lang="es-ES" sz="2000" dirty="0" smtClean="0"/>
            </a:br>
            <a:r>
              <a:rPr lang="es-ES" sz="2000" dirty="0" smtClean="0"/>
              <a:t>   Comportamiento: El movimiento, la actividad, la migración</a:t>
            </a:r>
            <a:br>
              <a:rPr lang="es-ES" sz="2000" dirty="0" smtClean="0"/>
            </a:br>
            <a:r>
              <a:rPr lang="es-ES" sz="2000" dirty="0" smtClean="0"/>
              <a:t/>
            </a:r>
            <a:br>
              <a:rPr lang="es-ES" sz="2000" dirty="0" smtClean="0"/>
            </a:br>
            <a:r>
              <a:rPr lang="es-ES" sz="2000" dirty="0" smtClean="0"/>
              <a:t>   Las funciones pueden ser clasificadas, subjetivamente, como servicios, 	</a:t>
            </a:r>
            <a:r>
              <a:rPr lang="es-ES" sz="2000" dirty="0" err="1" smtClean="0"/>
              <a:t>dis</a:t>
            </a:r>
            <a:r>
              <a:rPr lang="es-ES" sz="2000" dirty="0" smtClean="0"/>
              <a:t>-servicios (o neutral)</a:t>
            </a:r>
          </a:p>
          <a:p>
            <a:r>
              <a:rPr lang="en-US" sz="2000" b="1" i="1" dirty="0" smtClean="0"/>
              <a:t>  </a:t>
            </a:r>
            <a:endParaRPr lang="en-US" altLang="ja-JP" sz="2000" dirty="0">
              <a:cs typeface="ＭＳ Ｐゴシック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2819400"/>
            <a:ext cx="9144000" cy="97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i="1" dirty="0"/>
              <a:t>  </a:t>
            </a:r>
            <a:r>
              <a:rPr lang="en-US" sz="2000" b="1" i="1" dirty="0" smtClean="0"/>
              <a:t>Dis-</a:t>
            </a:r>
            <a:r>
              <a:rPr lang="en-US" sz="2000" b="1" i="1" dirty="0" err="1" smtClean="0"/>
              <a:t>servicios</a:t>
            </a:r>
            <a:r>
              <a:rPr lang="en-US" sz="2000" b="1" i="1" dirty="0" smtClean="0"/>
              <a:t> (</a:t>
            </a:r>
            <a:r>
              <a:rPr lang="en-US" sz="2000" b="1" i="1" dirty="0" err="1" smtClean="0"/>
              <a:t>Malservicios</a:t>
            </a:r>
            <a:r>
              <a:rPr lang="en-US" sz="2000" b="1" i="1" dirty="0" smtClean="0"/>
              <a:t>)</a:t>
            </a:r>
            <a:r>
              <a:rPr lang="en-US" sz="2000" i="1" dirty="0" smtClean="0"/>
              <a:t>:</a:t>
            </a:r>
            <a:endParaRPr lang="en-US" sz="2000" i="1" dirty="0"/>
          </a:p>
          <a:p>
            <a:r>
              <a:rPr lang="en-US" sz="2000" dirty="0"/>
              <a:t>	</a:t>
            </a:r>
            <a:r>
              <a:rPr lang="es-ES" dirty="0" smtClean="0"/>
              <a:t>Dañan de las plantas de importancia agrícola o ornamental</a:t>
            </a:r>
            <a:br>
              <a:rPr lang="es-ES" dirty="0" smtClean="0"/>
            </a:br>
            <a:r>
              <a:rPr lang="es-ES" dirty="0" smtClean="0"/>
              <a:t>	Dañan a los humanos y animales vertebrados</a:t>
            </a:r>
            <a:endParaRPr lang="es-ES" dirty="0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3505200"/>
            <a:ext cx="9144000" cy="320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 dirty="0"/>
          </a:p>
          <a:p>
            <a:r>
              <a:rPr lang="en-US" sz="2000" b="1" i="1" dirty="0"/>
              <a:t>  </a:t>
            </a:r>
            <a:r>
              <a:rPr lang="en-US" sz="2000" b="1" i="1" dirty="0" err="1" smtClean="0"/>
              <a:t>Servicios</a:t>
            </a:r>
            <a:r>
              <a:rPr lang="en-US" sz="2000" i="1" dirty="0"/>
              <a:t>:</a:t>
            </a:r>
          </a:p>
          <a:p>
            <a:r>
              <a:rPr lang="en-US" sz="2000" i="1" dirty="0"/>
              <a:t>	</a:t>
            </a:r>
            <a:r>
              <a:rPr lang="es-ES" dirty="0" smtClean="0"/>
              <a:t>Secuestro y minerales </a:t>
            </a:r>
            <a:r>
              <a:rPr lang="es-ES" dirty="0" err="1" smtClean="0"/>
              <a:t>redistribuón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	Mineralizar las moléculas orgánicas</a:t>
            </a:r>
            <a:br>
              <a:rPr lang="es-ES" dirty="0" smtClean="0"/>
            </a:br>
            <a:r>
              <a:rPr lang="es-ES" dirty="0" smtClean="0"/>
              <a:t>	Acelerar “</a:t>
            </a:r>
            <a:r>
              <a:rPr lang="es-ES" dirty="0" err="1" smtClean="0"/>
              <a:t>turnover</a:t>
            </a:r>
            <a:r>
              <a:rPr lang="es-ES" dirty="0" smtClean="0"/>
              <a:t>”</a:t>
            </a:r>
            <a:br>
              <a:rPr lang="es-ES" dirty="0" smtClean="0"/>
            </a:br>
            <a:r>
              <a:rPr lang="es-ES" dirty="0" smtClean="0"/>
              <a:t>	Regular y disminuir las plagas</a:t>
            </a:r>
            <a:br>
              <a:rPr lang="es-ES" dirty="0" smtClean="0"/>
            </a:br>
            <a:r>
              <a:rPr lang="es-ES" dirty="0" smtClean="0"/>
              <a:t>  	Alterar sustrato para facilitar el acceso a otros organismos</a:t>
            </a:r>
            <a:br>
              <a:rPr lang="es-ES" dirty="0" smtClean="0"/>
            </a:br>
            <a:r>
              <a:rPr lang="es-ES" dirty="0" smtClean="0"/>
              <a:t>	Redistribuir los organismos en el espacio</a:t>
            </a:r>
            <a:br>
              <a:rPr lang="es-ES" dirty="0" smtClean="0"/>
            </a:br>
            <a:r>
              <a:rPr lang="es-ES" dirty="0" smtClean="0"/>
              <a:t>	Deshacer las toxinas</a:t>
            </a:r>
            <a:br>
              <a:rPr lang="es-ES" dirty="0" smtClean="0"/>
            </a:br>
            <a:r>
              <a:rPr lang="es-ES" dirty="0" smtClean="0"/>
              <a:t>	Reducir la erosión del suelo</a:t>
            </a:r>
            <a:br>
              <a:rPr lang="es-ES" dirty="0" smtClean="0"/>
            </a:br>
            <a:r>
              <a:rPr lang="es-ES" dirty="0" smtClean="0"/>
              <a:t>	Aumentar la producción agrícola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05-X-PlantRoot"/>
          <p:cNvPicPr>
            <a:picLocks noChangeAspect="1" noChangeArrowheads="1"/>
          </p:cNvPicPr>
          <p:nvPr/>
        </p:nvPicPr>
        <p:blipFill>
          <a:blip r:embed="rId2" cstate="print"/>
          <a:srcRect l="19200" r="22400"/>
          <a:stretch>
            <a:fillRect/>
          </a:stretch>
        </p:blipFill>
        <p:spPr bwMode="auto">
          <a:xfrm>
            <a:off x="1295400" y="1752600"/>
            <a:ext cx="2322513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981200" y="914400"/>
            <a:ext cx="611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CO</a:t>
            </a:r>
            <a:r>
              <a:rPr lang="en-US" baseline="-25000"/>
              <a:t>2</a:t>
            </a: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2286000" y="1219200"/>
            <a:ext cx="0" cy="1524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76200" y="3017838"/>
            <a:ext cx="1463675" cy="40011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1000" b="1" dirty="0" smtClean="0"/>
              <a:t>hidratos de carbono</a:t>
            </a:r>
            <a:br>
              <a:rPr lang="es-ES" sz="1000" b="1" dirty="0" smtClean="0"/>
            </a:br>
            <a:r>
              <a:rPr lang="es-ES" sz="1000" b="1" dirty="0" smtClean="0"/>
              <a:t>y proteínas</a:t>
            </a:r>
            <a:endParaRPr lang="es-ES" sz="1000" b="1" dirty="0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 flipH="1">
            <a:off x="685800" y="2667000"/>
            <a:ext cx="11430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685800" y="2667000"/>
            <a:ext cx="0" cy="3810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685800" y="3429000"/>
            <a:ext cx="0" cy="5334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685800" y="3962400"/>
            <a:ext cx="11430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 flipH="1">
            <a:off x="1295400" y="2667000"/>
            <a:ext cx="609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1295400" y="3962400"/>
            <a:ext cx="5334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5165725" y="2879725"/>
            <a:ext cx="996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bacteria</a:t>
            </a: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5181600" y="3854450"/>
            <a:ext cx="1314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 smtClean="0"/>
              <a:t>nematodos</a:t>
            </a:r>
            <a:endParaRPr lang="en-US" dirty="0"/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5181600" y="4738688"/>
            <a:ext cx="9412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 smtClean="0"/>
              <a:t>hongos</a:t>
            </a:r>
            <a:endParaRPr lang="en-US" dirty="0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 flipV="1">
            <a:off x="4953000" y="3200400"/>
            <a:ext cx="762000" cy="8382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>
            <a:off x="4953000" y="4038600"/>
            <a:ext cx="685800" cy="8382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 flipV="1">
            <a:off x="4953000" y="4038600"/>
            <a:ext cx="3048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 flipV="1">
            <a:off x="5715000" y="4114800"/>
            <a:ext cx="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 flipV="1">
            <a:off x="5715000" y="3276600"/>
            <a:ext cx="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 flipV="1">
            <a:off x="5715000" y="1295400"/>
            <a:ext cx="0" cy="1676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5408613" y="914400"/>
            <a:ext cx="6111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CO</a:t>
            </a:r>
            <a:r>
              <a:rPr lang="en-US" baseline="-25000"/>
              <a:t>2</a:t>
            </a:r>
          </a:p>
        </p:txBody>
      </p:sp>
      <p:sp>
        <p:nvSpPr>
          <p:cNvPr id="24" name="Line 24"/>
          <p:cNvSpPr>
            <a:spLocks noChangeShapeType="1"/>
          </p:cNvSpPr>
          <p:nvPr/>
        </p:nvSpPr>
        <p:spPr bwMode="auto">
          <a:xfrm>
            <a:off x="2286000" y="1752600"/>
            <a:ext cx="0" cy="9906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5" name="Line 25"/>
          <p:cNvSpPr>
            <a:spLocks noChangeShapeType="1"/>
          </p:cNvSpPr>
          <p:nvPr/>
        </p:nvSpPr>
        <p:spPr bwMode="auto">
          <a:xfrm flipV="1">
            <a:off x="6019800" y="4114800"/>
            <a:ext cx="0" cy="685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 flipV="1">
            <a:off x="6019800" y="3276600"/>
            <a:ext cx="0" cy="685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" name="Line 27"/>
          <p:cNvSpPr>
            <a:spLocks noChangeShapeType="1"/>
          </p:cNvSpPr>
          <p:nvPr/>
        </p:nvSpPr>
        <p:spPr bwMode="auto">
          <a:xfrm>
            <a:off x="6019800" y="5105400"/>
            <a:ext cx="0" cy="685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5715000" y="5729288"/>
            <a:ext cx="6111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NH</a:t>
            </a:r>
            <a:r>
              <a:rPr lang="en-US" baseline="-25000"/>
              <a:t>3</a:t>
            </a:r>
          </a:p>
        </p:txBody>
      </p:sp>
      <p:sp>
        <p:nvSpPr>
          <p:cNvPr id="29" name="Text Box 29"/>
          <p:cNvSpPr txBox="1">
            <a:spLocks noChangeArrowheads="1"/>
          </p:cNvSpPr>
          <p:nvPr/>
        </p:nvSpPr>
        <p:spPr bwMode="auto">
          <a:xfrm>
            <a:off x="2209800" y="5029200"/>
            <a:ext cx="611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NO</a:t>
            </a:r>
            <a:r>
              <a:rPr lang="en-US" baseline="-25000"/>
              <a:t>3</a:t>
            </a: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6623050" y="2743200"/>
            <a:ext cx="1314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protozoa</a:t>
            </a:r>
          </a:p>
          <a:p>
            <a:pPr algn="ctr"/>
            <a:r>
              <a:rPr lang="en-US" dirty="0" err="1" smtClean="0"/>
              <a:t>nematodos</a:t>
            </a:r>
            <a:endParaRPr lang="en-US" dirty="0"/>
          </a:p>
        </p:txBody>
      </p:sp>
      <p:sp>
        <p:nvSpPr>
          <p:cNvPr id="31" name="Text Box 32"/>
          <p:cNvSpPr txBox="1">
            <a:spLocks noChangeArrowheads="1"/>
          </p:cNvSpPr>
          <p:nvPr/>
        </p:nvSpPr>
        <p:spPr bwMode="auto">
          <a:xfrm>
            <a:off x="6623623" y="3579813"/>
            <a:ext cx="132600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nematodos</a:t>
            </a:r>
            <a:endParaRPr lang="en-US" dirty="0"/>
          </a:p>
          <a:p>
            <a:pPr algn="ctr"/>
            <a:r>
              <a:rPr lang="en-US" dirty="0" err="1" smtClean="0"/>
              <a:t>artropodos</a:t>
            </a:r>
            <a:endParaRPr lang="en-US" dirty="0"/>
          </a:p>
          <a:p>
            <a:pPr algn="ctr"/>
            <a:r>
              <a:rPr lang="en-US" dirty="0" err="1" smtClean="0"/>
              <a:t>hongos</a:t>
            </a:r>
            <a:endParaRPr lang="en-US" dirty="0"/>
          </a:p>
        </p:txBody>
      </p:sp>
      <p:sp>
        <p:nvSpPr>
          <p:cNvPr id="32" name="Text Box 33"/>
          <p:cNvSpPr txBox="1">
            <a:spLocks noChangeArrowheads="1"/>
          </p:cNvSpPr>
          <p:nvPr/>
        </p:nvSpPr>
        <p:spPr bwMode="auto">
          <a:xfrm>
            <a:off x="6610350" y="4648200"/>
            <a:ext cx="1314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artropodos</a:t>
            </a:r>
            <a:endParaRPr lang="en-US" dirty="0"/>
          </a:p>
          <a:p>
            <a:pPr algn="ctr"/>
            <a:r>
              <a:rPr lang="en-US" dirty="0" err="1" smtClean="0"/>
              <a:t>nematodos</a:t>
            </a:r>
            <a:endParaRPr lang="en-US" dirty="0"/>
          </a:p>
        </p:txBody>
      </p:sp>
      <p:sp>
        <p:nvSpPr>
          <p:cNvPr id="33" name="Line 34"/>
          <p:cNvSpPr>
            <a:spLocks noChangeShapeType="1"/>
          </p:cNvSpPr>
          <p:nvPr/>
        </p:nvSpPr>
        <p:spPr bwMode="auto">
          <a:xfrm>
            <a:off x="6019800" y="4953000"/>
            <a:ext cx="6858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4" name="Line 35"/>
          <p:cNvSpPr>
            <a:spLocks noChangeShapeType="1"/>
          </p:cNvSpPr>
          <p:nvPr/>
        </p:nvSpPr>
        <p:spPr bwMode="auto">
          <a:xfrm flipV="1">
            <a:off x="6400800" y="4038600"/>
            <a:ext cx="3048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5" name="Line 36"/>
          <p:cNvSpPr>
            <a:spLocks noChangeShapeType="1"/>
          </p:cNvSpPr>
          <p:nvPr/>
        </p:nvSpPr>
        <p:spPr bwMode="auto">
          <a:xfrm flipV="1">
            <a:off x="6172200" y="3063875"/>
            <a:ext cx="5334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6" name="Line 37"/>
          <p:cNvSpPr>
            <a:spLocks noChangeShapeType="1"/>
          </p:cNvSpPr>
          <p:nvPr/>
        </p:nvSpPr>
        <p:spPr bwMode="auto">
          <a:xfrm flipV="1">
            <a:off x="7467600" y="4419600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" name="Line 38"/>
          <p:cNvSpPr>
            <a:spLocks noChangeShapeType="1"/>
          </p:cNvSpPr>
          <p:nvPr/>
        </p:nvSpPr>
        <p:spPr bwMode="auto">
          <a:xfrm flipV="1">
            <a:off x="7467600" y="3352800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" name="Line 39"/>
          <p:cNvSpPr>
            <a:spLocks noChangeShapeType="1"/>
          </p:cNvSpPr>
          <p:nvPr/>
        </p:nvSpPr>
        <p:spPr bwMode="auto">
          <a:xfrm flipH="1">
            <a:off x="7466013" y="5257800"/>
            <a:ext cx="1587" cy="5334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9" name="Text Box 40"/>
          <p:cNvSpPr txBox="1">
            <a:spLocks noChangeArrowheads="1"/>
          </p:cNvSpPr>
          <p:nvPr/>
        </p:nvSpPr>
        <p:spPr bwMode="auto">
          <a:xfrm>
            <a:off x="7161213" y="5729288"/>
            <a:ext cx="6111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NH</a:t>
            </a:r>
            <a:r>
              <a:rPr lang="en-US" baseline="-25000"/>
              <a:t>3</a:t>
            </a:r>
          </a:p>
        </p:txBody>
      </p:sp>
      <p:sp>
        <p:nvSpPr>
          <p:cNvPr id="40" name="Text Box 41"/>
          <p:cNvSpPr txBox="1">
            <a:spLocks noChangeArrowheads="1"/>
          </p:cNvSpPr>
          <p:nvPr/>
        </p:nvSpPr>
        <p:spPr bwMode="auto">
          <a:xfrm>
            <a:off x="7848600" y="3733800"/>
            <a:ext cx="1371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otro</a:t>
            </a:r>
            <a:endParaRPr lang="en-US" dirty="0"/>
          </a:p>
          <a:p>
            <a:pPr algn="ctr"/>
            <a:r>
              <a:rPr lang="en-US" dirty="0" err="1" smtClean="0"/>
              <a:t>organismos</a:t>
            </a:r>
            <a:endParaRPr lang="en-US" dirty="0"/>
          </a:p>
        </p:txBody>
      </p:sp>
      <p:sp>
        <p:nvSpPr>
          <p:cNvPr id="41" name="Line 42"/>
          <p:cNvSpPr>
            <a:spLocks noChangeShapeType="1"/>
          </p:cNvSpPr>
          <p:nvPr/>
        </p:nvSpPr>
        <p:spPr bwMode="auto">
          <a:xfrm flipV="1">
            <a:off x="7924800" y="4038600"/>
            <a:ext cx="3048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2" name="Line 43"/>
          <p:cNvSpPr>
            <a:spLocks noChangeShapeType="1"/>
          </p:cNvSpPr>
          <p:nvPr/>
        </p:nvSpPr>
        <p:spPr bwMode="auto">
          <a:xfrm>
            <a:off x="7848600" y="3048000"/>
            <a:ext cx="457200" cy="7620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3" name="Line 44"/>
          <p:cNvSpPr>
            <a:spLocks noChangeShapeType="1"/>
          </p:cNvSpPr>
          <p:nvPr/>
        </p:nvSpPr>
        <p:spPr bwMode="auto">
          <a:xfrm flipV="1">
            <a:off x="7848600" y="4343400"/>
            <a:ext cx="457200" cy="6096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4" name="Line 45"/>
          <p:cNvSpPr>
            <a:spLocks noChangeShapeType="1"/>
          </p:cNvSpPr>
          <p:nvPr/>
        </p:nvSpPr>
        <p:spPr bwMode="auto">
          <a:xfrm flipH="1">
            <a:off x="8761413" y="4343400"/>
            <a:ext cx="1587" cy="1447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5" name="Text Box 46"/>
          <p:cNvSpPr txBox="1">
            <a:spLocks noChangeArrowheads="1"/>
          </p:cNvSpPr>
          <p:nvPr/>
        </p:nvSpPr>
        <p:spPr bwMode="auto">
          <a:xfrm>
            <a:off x="8456613" y="5729288"/>
            <a:ext cx="6111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NH</a:t>
            </a:r>
            <a:r>
              <a:rPr lang="en-US" baseline="-25000"/>
              <a:t>3</a:t>
            </a:r>
          </a:p>
        </p:txBody>
      </p:sp>
      <p:sp>
        <p:nvSpPr>
          <p:cNvPr id="46" name="Line 47"/>
          <p:cNvSpPr>
            <a:spLocks noChangeShapeType="1"/>
          </p:cNvSpPr>
          <p:nvPr/>
        </p:nvSpPr>
        <p:spPr bwMode="auto">
          <a:xfrm flipH="1" flipV="1">
            <a:off x="7239000" y="4419600"/>
            <a:ext cx="1588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" name="Line 48"/>
          <p:cNvSpPr>
            <a:spLocks noChangeShapeType="1"/>
          </p:cNvSpPr>
          <p:nvPr/>
        </p:nvSpPr>
        <p:spPr bwMode="auto">
          <a:xfrm flipV="1">
            <a:off x="7239000" y="3352800"/>
            <a:ext cx="1588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" name="Line 49"/>
          <p:cNvSpPr>
            <a:spLocks noChangeShapeType="1"/>
          </p:cNvSpPr>
          <p:nvPr/>
        </p:nvSpPr>
        <p:spPr bwMode="auto">
          <a:xfrm flipV="1">
            <a:off x="7240588" y="1295400"/>
            <a:ext cx="0" cy="1676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9" name="Text Box 50"/>
          <p:cNvSpPr txBox="1">
            <a:spLocks noChangeArrowheads="1"/>
          </p:cNvSpPr>
          <p:nvPr/>
        </p:nvSpPr>
        <p:spPr bwMode="auto">
          <a:xfrm>
            <a:off x="6934200" y="914400"/>
            <a:ext cx="611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CO</a:t>
            </a:r>
            <a:r>
              <a:rPr lang="en-US" baseline="-25000"/>
              <a:t>2</a:t>
            </a:r>
          </a:p>
        </p:txBody>
      </p:sp>
      <p:sp>
        <p:nvSpPr>
          <p:cNvPr id="50" name="Line 51"/>
          <p:cNvSpPr>
            <a:spLocks noChangeShapeType="1"/>
          </p:cNvSpPr>
          <p:nvPr/>
        </p:nvSpPr>
        <p:spPr bwMode="auto">
          <a:xfrm flipV="1">
            <a:off x="8534400" y="1295400"/>
            <a:ext cx="1588" cy="2514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51" name="Text Box 52"/>
          <p:cNvSpPr txBox="1">
            <a:spLocks noChangeArrowheads="1"/>
          </p:cNvSpPr>
          <p:nvPr/>
        </p:nvSpPr>
        <p:spPr bwMode="auto">
          <a:xfrm>
            <a:off x="8229600" y="914400"/>
            <a:ext cx="611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CO</a:t>
            </a:r>
            <a:r>
              <a:rPr lang="en-US" baseline="-25000"/>
              <a:t>2</a:t>
            </a:r>
          </a:p>
        </p:txBody>
      </p:sp>
      <p:sp>
        <p:nvSpPr>
          <p:cNvPr id="52" name="Line 53"/>
          <p:cNvSpPr>
            <a:spLocks noChangeShapeType="1"/>
          </p:cNvSpPr>
          <p:nvPr/>
        </p:nvSpPr>
        <p:spPr bwMode="auto">
          <a:xfrm>
            <a:off x="8763000" y="6019800"/>
            <a:ext cx="0" cy="5334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53" name="Line 54"/>
          <p:cNvSpPr>
            <a:spLocks noChangeShapeType="1"/>
          </p:cNvSpPr>
          <p:nvPr/>
        </p:nvSpPr>
        <p:spPr bwMode="auto">
          <a:xfrm rot="-5400000">
            <a:off x="7200900" y="4991100"/>
            <a:ext cx="0" cy="31242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" name="Line 55"/>
          <p:cNvSpPr>
            <a:spLocks noChangeShapeType="1"/>
          </p:cNvSpPr>
          <p:nvPr/>
        </p:nvSpPr>
        <p:spPr bwMode="auto">
          <a:xfrm>
            <a:off x="7467600" y="6019800"/>
            <a:ext cx="0" cy="5334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55" name="Line 56"/>
          <p:cNvSpPr>
            <a:spLocks noChangeShapeType="1"/>
          </p:cNvSpPr>
          <p:nvPr/>
        </p:nvSpPr>
        <p:spPr bwMode="auto">
          <a:xfrm rot="-5400000">
            <a:off x="4114800" y="4953000"/>
            <a:ext cx="0" cy="32004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" name="Line 57"/>
          <p:cNvSpPr>
            <a:spLocks noChangeShapeType="1"/>
          </p:cNvSpPr>
          <p:nvPr/>
        </p:nvSpPr>
        <p:spPr bwMode="auto">
          <a:xfrm rot="10800000">
            <a:off x="2514600" y="4038600"/>
            <a:ext cx="0" cy="9906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" name="Line 58"/>
          <p:cNvSpPr>
            <a:spLocks noChangeShapeType="1"/>
          </p:cNvSpPr>
          <p:nvPr/>
        </p:nvSpPr>
        <p:spPr bwMode="auto">
          <a:xfrm rot="-5400000">
            <a:off x="2324100" y="4229100"/>
            <a:ext cx="3810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58" name="Line 59"/>
          <p:cNvSpPr>
            <a:spLocks noChangeShapeType="1"/>
          </p:cNvSpPr>
          <p:nvPr/>
        </p:nvSpPr>
        <p:spPr bwMode="auto">
          <a:xfrm flipH="1" flipV="1">
            <a:off x="7239000" y="533400"/>
            <a:ext cx="1588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59" name="Line 60"/>
          <p:cNvSpPr>
            <a:spLocks noChangeShapeType="1"/>
          </p:cNvSpPr>
          <p:nvPr/>
        </p:nvSpPr>
        <p:spPr bwMode="auto">
          <a:xfrm flipH="1" flipV="1">
            <a:off x="8532813" y="533400"/>
            <a:ext cx="1587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60" name="Line 61"/>
          <p:cNvSpPr>
            <a:spLocks noChangeShapeType="1"/>
          </p:cNvSpPr>
          <p:nvPr/>
        </p:nvSpPr>
        <p:spPr bwMode="auto">
          <a:xfrm flipH="1" flipV="1">
            <a:off x="5715000" y="533400"/>
            <a:ext cx="1588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61" name="Line 62"/>
          <p:cNvSpPr>
            <a:spLocks noChangeShapeType="1"/>
          </p:cNvSpPr>
          <p:nvPr/>
        </p:nvSpPr>
        <p:spPr bwMode="auto">
          <a:xfrm flipH="1" flipV="1">
            <a:off x="2286000" y="533400"/>
            <a:ext cx="1588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62" name="Line 63"/>
          <p:cNvSpPr>
            <a:spLocks noChangeShapeType="1"/>
          </p:cNvSpPr>
          <p:nvPr/>
        </p:nvSpPr>
        <p:spPr bwMode="auto">
          <a:xfrm rot="5400000" flipH="1" flipV="1">
            <a:off x="5410200" y="-2590800"/>
            <a:ext cx="0" cy="6248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64" name="Line 70"/>
          <p:cNvSpPr>
            <a:spLocks noChangeShapeType="1"/>
          </p:cNvSpPr>
          <p:nvPr/>
        </p:nvSpPr>
        <p:spPr bwMode="auto">
          <a:xfrm>
            <a:off x="6019800" y="6019800"/>
            <a:ext cx="0" cy="5334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65" name="Line 71"/>
          <p:cNvSpPr>
            <a:spLocks noChangeShapeType="1"/>
          </p:cNvSpPr>
          <p:nvPr/>
        </p:nvSpPr>
        <p:spPr bwMode="auto">
          <a:xfrm>
            <a:off x="2514600" y="5410200"/>
            <a:ext cx="0" cy="11430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 type="triangle" w="lg" len="lg"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1" name="TextBox 70">
            <a:hlinkClick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3657600" y="1991380"/>
            <a:ext cx="5486400" cy="461665"/>
          </a:xfrm>
          <a:prstGeom prst="rect">
            <a:avLst/>
          </a:prstGeom>
          <a:solidFill>
            <a:srgbClr val="FFFF00">
              <a:alpha val="9215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2400" dirty="0" smtClean="0"/>
              <a:t>Los nematodos en cada nivel trófico</a:t>
            </a:r>
            <a:endParaRPr lang="es-ES" sz="2400" dirty="0"/>
          </a:p>
        </p:txBody>
      </p:sp>
      <p:sp>
        <p:nvSpPr>
          <p:cNvPr id="72" name="TextBox 71">
            <a:hlinkClick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0" y="57090"/>
            <a:ext cx="8001000" cy="400110"/>
          </a:xfrm>
          <a:prstGeom prst="rect">
            <a:avLst/>
          </a:prstGeom>
          <a:solidFill>
            <a:srgbClr val="FFFF00">
              <a:alpha val="9215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2000" dirty="0" smtClean="0"/>
              <a:t>Economía de los Ecosistemas: Carbono y Energía son las Monedas</a:t>
            </a:r>
            <a:endParaRPr lang="es-ES" sz="2000" dirty="0"/>
          </a:p>
        </p:txBody>
      </p:sp>
      <p:grpSp>
        <p:nvGrpSpPr>
          <p:cNvPr id="77" name="Group 76"/>
          <p:cNvGrpSpPr/>
          <p:nvPr/>
        </p:nvGrpSpPr>
        <p:grpSpPr>
          <a:xfrm>
            <a:off x="3581400" y="3657600"/>
            <a:ext cx="1447800" cy="1162110"/>
            <a:chOff x="3581400" y="3657600"/>
            <a:chExt cx="1447800" cy="1162110"/>
          </a:xfrm>
        </p:grpSpPr>
        <p:sp>
          <p:nvSpPr>
            <p:cNvPr id="13" name="Line 13"/>
            <p:cNvSpPr>
              <a:spLocks noChangeShapeType="1"/>
            </p:cNvSpPr>
            <p:nvPr/>
          </p:nvSpPr>
          <p:spPr bwMode="auto">
            <a:xfrm>
              <a:off x="3581400" y="4038600"/>
              <a:ext cx="533400" cy="0"/>
            </a:xfrm>
            <a:prstGeom prst="line">
              <a:avLst/>
            </a:prstGeom>
            <a:noFill/>
            <a:ln w="25400">
              <a:solidFill>
                <a:srgbClr val="0033CC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Text Box 64"/>
            <p:cNvSpPr txBox="1">
              <a:spLocks noChangeArrowheads="1"/>
            </p:cNvSpPr>
            <p:nvPr/>
          </p:nvSpPr>
          <p:spPr bwMode="auto">
            <a:xfrm>
              <a:off x="4114800" y="3657600"/>
              <a:ext cx="349250" cy="733425"/>
            </a:xfrm>
            <a:prstGeom prst="rect">
              <a:avLst/>
            </a:prstGeom>
            <a:noFill/>
            <a:ln w="25400">
              <a:solidFill>
                <a:srgbClr val="0033CC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C</a:t>
              </a:r>
            </a:p>
            <a:p>
              <a:endParaRPr lang="en-US" sz="600" dirty="0"/>
            </a:p>
            <a:p>
              <a:r>
                <a:rPr lang="en-US" dirty="0"/>
                <a:t>N</a:t>
              </a:r>
            </a:p>
          </p:txBody>
        </p:sp>
        <p:sp>
          <p:nvSpPr>
            <p:cNvPr id="73" name="Line 13"/>
            <p:cNvSpPr>
              <a:spLocks noChangeShapeType="1"/>
            </p:cNvSpPr>
            <p:nvPr/>
          </p:nvSpPr>
          <p:spPr bwMode="auto">
            <a:xfrm>
              <a:off x="4419600" y="4038600"/>
              <a:ext cx="533400" cy="0"/>
            </a:xfrm>
            <a:prstGeom prst="line">
              <a:avLst/>
            </a:prstGeom>
            <a:noFill/>
            <a:ln w="25400">
              <a:solidFill>
                <a:srgbClr val="0033CC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Text Box 5"/>
            <p:cNvSpPr txBox="1">
              <a:spLocks noChangeArrowheads="1"/>
            </p:cNvSpPr>
            <p:nvPr/>
          </p:nvSpPr>
          <p:spPr bwMode="auto">
            <a:xfrm>
              <a:off x="3581400" y="4419600"/>
              <a:ext cx="1447800" cy="400110"/>
            </a:xfrm>
            <a:prstGeom prst="rect">
              <a:avLst/>
            </a:prstGeom>
            <a:noFill/>
            <a:ln w="2540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ES" sz="1000" b="1" dirty="0" smtClean="0"/>
                <a:t>hidratos de carbono</a:t>
              </a:r>
              <a:br>
                <a:rPr lang="es-ES" sz="1000" b="1" dirty="0" smtClean="0"/>
              </a:br>
              <a:r>
                <a:rPr lang="es-ES" sz="1000" b="1" dirty="0" smtClean="0"/>
                <a:t>y aminoácidos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0" y="5105400"/>
            <a:ext cx="9144000" cy="1812925"/>
            <a:chOff x="0" y="5045075"/>
            <a:chExt cx="9144000" cy="1812925"/>
          </a:xfrm>
        </p:grpSpPr>
        <p:grpSp>
          <p:nvGrpSpPr>
            <p:cNvPr id="66" name="Group 20"/>
            <p:cNvGrpSpPr>
              <a:grpSpLocks/>
            </p:cNvGrpSpPr>
            <p:nvPr/>
          </p:nvGrpSpPr>
          <p:grpSpPr bwMode="auto">
            <a:xfrm>
              <a:off x="0" y="5045075"/>
              <a:ext cx="9144000" cy="1812925"/>
              <a:chOff x="0" y="2785"/>
              <a:chExt cx="5760" cy="1142"/>
            </a:xfrm>
          </p:grpSpPr>
          <p:grpSp>
            <p:nvGrpSpPr>
              <p:cNvPr id="67" name="Group 16"/>
              <p:cNvGrpSpPr>
                <a:grpSpLocks/>
              </p:cNvGrpSpPr>
              <p:nvPr/>
            </p:nvGrpSpPr>
            <p:grpSpPr bwMode="auto">
              <a:xfrm>
                <a:off x="0" y="2785"/>
                <a:ext cx="4800" cy="1142"/>
                <a:chOff x="0" y="2804"/>
                <a:chExt cx="4800" cy="1142"/>
              </a:xfrm>
            </p:grpSpPr>
            <p:pic>
              <p:nvPicPr>
                <p:cNvPr id="69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0" y="2804"/>
                  <a:ext cx="4800" cy="1142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0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678" y="3082"/>
                  <a:ext cx="2258" cy="21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s-ES" sz="1600" dirty="0" smtClean="0"/>
                    <a:t>la transferencia de carbono y energía</a:t>
                  </a:r>
                  <a:endParaRPr lang="es-ES" sz="1600" dirty="0"/>
                </a:p>
              </p:txBody>
            </p:sp>
          </p:grpSp>
          <p:sp>
            <p:nvSpPr>
              <p:cNvPr id="68" name="Rectangle 108"/>
              <p:cNvSpPr>
                <a:spLocks noChangeArrowheads="1"/>
              </p:cNvSpPr>
              <p:nvPr/>
            </p:nvSpPr>
            <p:spPr bwMode="auto">
              <a:xfrm>
                <a:off x="3867" y="2919"/>
                <a:ext cx="1893" cy="100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buFontTx/>
                  <a:buChar char="•"/>
                </a:pPr>
                <a:r>
                  <a:rPr lang="es-ES" sz="1400" dirty="0" smtClean="0"/>
                  <a:t>El carbono es respirado por todos los organismos</a:t>
                </a:r>
              </a:p>
              <a:p>
                <a:pPr>
                  <a:buFontTx/>
                  <a:buChar char="•"/>
                </a:pPr>
                <a:endParaRPr lang="en-US" sz="1400" dirty="0"/>
              </a:p>
              <a:p>
                <a:r>
                  <a:rPr lang="es-ES" sz="1400" dirty="0" smtClean="0"/>
                  <a:t>Las cantidades de carbono y energía disponible determinar el tamaño y la actividad de la comunidad</a:t>
                </a:r>
                <a:endParaRPr lang="es-ES" sz="1400" dirty="0"/>
              </a:p>
            </p:txBody>
          </p:sp>
        </p:grpSp>
        <p:sp>
          <p:nvSpPr>
            <p:cNvPr id="75" name="TextBox 74"/>
            <p:cNvSpPr txBox="1"/>
            <p:nvPr/>
          </p:nvSpPr>
          <p:spPr>
            <a:xfrm>
              <a:off x="152400" y="5879068"/>
              <a:ext cx="1600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    </a:t>
              </a:r>
              <a:r>
                <a:rPr lang="en-US" dirty="0" err="1" smtClean="0"/>
                <a:t>Recursos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  <p:bldP spid="25" grpId="0" animBg="1"/>
      <p:bldP spid="26" grpId="0" animBg="1"/>
      <p:bldP spid="27" grpId="0" animBg="1"/>
      <p:bldP spid="28" grpId="0"/>
      <p:bldP spid="30" grpId="0"/>
      <p:bldP spid="31" grpId="0"/>
      <p:bldP spid="32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40" grpId="0"/>
      <p:bldP spid="41" grpId="0" animBg="1"/>
      <p:bldP spid="42" grpId="0" animBg="1"/>
      <p:bldP spid="43" grpId="0" animBg="1"/>
      <p:bldP spid="44" grpId="0" animBg="1"/>
      <p:bldP spid="45" grpId="0"/>
      <p:bldP spid="46" grpId="0" animBg="1"/>
      <p:bldP spid="47" grpId="0" animBg="1"/>
      <p:bldP spid="48" grpId="0" animBg="1"/>
      <p:bldP spid="49" grpId="0"/>
      <p:bldP spid="50" grpId="0" animBg="1"/>
      <p:bldP spid="51" grpId="0"/>
      <p:bldP spid="52" grpId="0" animBg="1"/>
      <p:bldP spid="53" grpId="0" animBg="1"/>
      <p:bldP spid="54" grpId="0" animBg="1"/>
      <p:bldP spid="55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4" grpId="0" animBg="1"/>
      <p:bldP spid="65" grpId="0" animBg="1"/>
      <p:bldP spid="7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9447" y="76200"/>
            <a:ext cx="8943474" cy="3216275"/>
            <a:chOff x="76200" y="512088"/>
            <a:chExt cx="8943474" cy="3216275"/>
          </a:xfrm>
        </p:grpSpPr>
        <p:pic>
          <p:nvPicPr>
            <p:cNvPr id="5" name="Picture 13" descr="wheat-wheatgrass2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23232D"/>
                </a:clrFrom>
                <a:clrTo>
                  <a:srgbClr val="23232D">
                    <a:alpha val="0"/>
                  </a:srgbClr>
                </a:clrTo>
              </a:clrChange>
              <a:lum bright="-12000" contrast="6000"/>
            </a:blip>
            <a:srcRect l="3535" r="4701"/>
            <a:stretch/>
          </p:blipFill>
          <p:spPr bwMode="auto">
            <a:xfrm>
              <a:off x="7905750" y="893088"/>
              <a:ext cx="1009650" cy="283527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76200" y="512088"/>
              <a:ext cx="8943474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R" u="sng" dirty="0" smtClean="0"/>
                <a:t>Factores </a:t>
              </a:r>
              <a:r>
                <a:rPr lang="es-CR" u="sng" dirty="0"/>
                <a:t>q</a:t>
              </a:r>
              <a:r>
                <a:rPr lang="es-CR" u="sng" dirty="0" smtClean="0"/>
                <a:t>ue afectan la abundancia, diversidad y actividad de nematodos en el suelo</a:t>
              </a:r>
              <a:endParaRPr lang="en-US" u="sng" dirty="0" smtClean="0"/>
            </a:p>
            <a:p>
              <a:r>
                <a:rPr lang="es-CR" dirty="0" smtClean="0"/>
                <a:t> </a:t>
              </a:r>
              <a:endParaRPr lang="en-US" dirty="0"/>
            </a:p>
            <a:p>
              <a:r>
                <a:rPr lang="en-US" dirty="0"/>
                <a:t> </a:t>
              </a:r>
              <a:r>
                <a:rPr lang="en-US" dirty="0" smtClean="0"/>
                <a:t>  </a:t>
              </a:r>
              <a:r>
                <a:rPr lang="es-CR" u="sng" dirty="0" smtClean="0"/>
                <a:t>Recursos</a:t>
              </a:r>
              <a:endParaRPr lang="en-US" u="sng" dirty="0"/>
            </a:p>
            <a:p>
              <a:r>
                <a:rPr lang="en-US" dirty="0" smtClean="0"/>
                <a:t>         </a:t>
              </a:r>
              <a:r>
                <a:rPr lang="es-CR" dirty="0" smtClean="0"/>
                <a:t>Plantas</a:t>
              </a:r>
              <a:endParaRPr lang="en-US" dirty="0"/>
            </a:p>
            <a:p>
              <a:pPr marL="822960">
                <a:buFont typeface="Arial" pitchFamily="34" charset="0"/>
                <a:buChar char="•"/>
              </a:pPr>
              <a:r>
                <a:rPr lang="en-US" dirty="0" smtClean="0"/>
                <a:t>	</a:t>
              </a:r>
              <a:r>
                <a:rPr lang="es-CR" dirty="0" smtClean="0"/>
                <a:t>Tipo</a:t>
              </a:r>
              <a:endParaRPr lang="en-US" dirty="0" smtClean="0"/>
            </a:p>
            <a:p>
              <a:pPr marL="822960">
                <a:buFont typeface="Arial" pitchFamily="34" charset="0"/>
                <a:buChar char="•"/>
              </a:pPr>
              <a:r>
                <a:rPr lang="en-US" dirty="0" smtClean="0"/>
                <a:t>	</a:t>
              </a:r>
              <a:r>
                <a:rPr lang="es-CR" dirty="0" smtClean="0"/>
                <a:t>Actividad</a:t>
              </a:r>
              <a:endParaRPr lang="en-US" dirty="0" smtClean="0"/>
            </a:p>
            <a:p>
              <a:pPr marL="822960">
                <a:buFont typeface="Arial" pitchFamily="34" charset="0"/>
                <a:buChar char="•"/>
              </a:pPr>
              <a:r>
                <a:rPr lang="en-US" dirty="0" smtClean="0"/>
                <a:t>	</a:t>
              </a:r>
              <a:r>
                <a:rPr lang="es-CR" dirty="0" smtClean="0"/>
                <a:t>Distribución y abundancia de las raíces – vertical y horizontal</a:t>
              </a:r>
              <a:endParaRPr lang="en-US" dirty="0" smtClean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9597" y="76200"/>
            <a:ext cx="8441271" cy="6760690"/>
            <a:chOff x="119597" y="512088"/>
            <a:chExt cx="8441271" cy="6760690"/>
          </a:xfrm>
        </p:grpSpPr>
        <p:sp>
          <p:nvSpPr>
            <p:cNvPr id="4" name="TextBox 3"/>
            <p:cNvSpPr txBox="1"/>
            <p:nvPr/>
          </p:nvSpPr>
          <p:spPr>
            <a:xfrm>
              <a:off x="119597" y="512088"/>
              <a:ext cx="4391587" cy="62632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2"/>
              <a:endParaRPr lang="es-CR" dirty="0" smtClean="0"/>
            </a:p>
            <a:p>
              <a:pPr lvl="2"/>
              <a:endParaRPr lang="es-CR" dirty="0"/>
            </a:p>
            <a:p>
              <a:pPr lvl="2"/>
              <a:endParaRPr lang="es-CR" dirty="0" smtClean="0"/>
            </a:p>
            <a:p>
              <a:pPr lvl="2"/>
              <a:endParaRPr lang="es-CR" dirty="0"/>
            </a:p>
            <a:p>
              <a:pPr lvl="2"/>
              <a:r>
                <a:rPr lang="es-CR" dirty="0" smtClean="0"/>
                <a:t> </a:t>
              </a:r>
            </a:p>
            <a:p>
              <a:pPr marL="1200150" lvl="2" indent="-285750">
                <a:buFont typeface="Arial" pitchFamily="34" charset="0"/>
                <a:buChar char="•"/>
              </a:pPr>
              <a:endParaRPr lang="es-CR" dirty="0"/>
            </a:p>
            <a:p>
              <a:pPr marL="1200150" lvl="2" indent="-285750">
                <a:buFont typeface="Arial" pitchFamily="34" charset="0"/>
                <a:buChar char="•"/>
              </a:pPr>
              <a:endParaRPr lang="es-CR" dirty="0" smtClean="0"/>
            </a:p>
            <a:p>
              <a:pPr lvl="2"/>
              <a:endParaRPr lang="es-CR" dirty="0"/>
            </a:p>
            <a:p>
              <a:pPr lvl="2"/>
              <a:endParaRPr lang="es-CR" dirty="0"/>
            </a:p>
            <a:p>
              <a:pPr lvl="2"/>
              <a:endParaRPr lang="es-CR" dirty="0"/>
            </a:p>
            <a:p>
              <a:pPr lvl="2"/>
              <a:endParaRPr lang="es-CR" dirty="0" smtClean="0"/>
            </a:p>
            <a:p>
              <a:pPr lvl="2"/>
              <a:endParaRPr lang="es-CR" dirty="0"/>
            </a:p>
            <a:p>
              <a:pPr lvl="2"/>
              <a:endParaRPr lang="es-CR" dirty="0" smtClean="0"/>
            </a:p>
            <a:p>
              <a:pPr lvl="2"/>
              <a:endParaRPr lang="es-CR" dirty="0"/>
            </a:p>
            <a:p>
              <a:pPr lvl="2"/>
              <a:endParaRPr lang="es-CR" dirty="0" smtClean="0"/>
            </a:p>
            <a:p>
              <a:pPr marL="0" lvl="2">
                <a:spcBef>
                  <a:spcPts val="600"/>
                </a:spcBef>
              </a:pPr>
              <a:r>
                <a:rPr lang="es-CR" dirty="0" smtClean="0"/>
                <a:t>          Presa</a:t>
              </a:r>
              <a:endParaRPr lang="en-US" dirty="0" smtClean="0"/>
            </a:p>
            <a:p>
              <a:pPr marL="822960" lvl="3">
                <a:buFont typeface="Arial" pitchFamily="34" charset="0"/>
                <a:buChar char="•"/>
              </a:pPr>
              <a:r>
                <a:rPr lang="es-CR" dirty="0" smtClean="0"/>
                <a:t>Nematodos</a:t>
              </a:r>
              <a:endParaRPr lang="en-US" dirty="0" smtClean="0"/>
            </a:p>
            <a:p>
              <a:pPr marL="822960" lvl="3">
                <a:buFont typeface="Arial" pitchFamily="34" charset="0"/>
                <a:buChar char="•"/>
              </a:pPr>
              <a:r>
                <a:rPr lang="es-CR" dirty="0" smtClean="0"/>
                <a:t>Artrópodos</a:t>
              </a:r>
              <a:endParaRPr lang="en-US" dirty="0" smtClean="0"/>
            </a:p>
            <a:p>
              <a:pPr marL="822960" lvl="3">
                <a:buFont typeface="Arial" pitchFamily="34" charset="0"/>
                <a:buChar char="•"/>
              </a:pPr>
              <a:r>
                <a:rPr lang="es-CR" dirty="0" smtClean="0"/>
                <a:t>Otros organismos multicelulares</a:t>
              </a:r>
              <a:endParaRPr lang="en-US" dirty="0" smtClean="0"/>
            </a:p>
            <a:p>
              <a:pPr marL="822960" lvl="3">
                <a:buFont typeface="Arial" pitchFamily="34" charset="0"/>
                <a:buChar char="•"/>
              </a:pPr>
              <a:r>
                <a:rPr lang="es-CR" dirty="0" smtClean="0"/>
                <a:t>Bacteria</a:t>
              </a:r>
              <a:endParaRPr lang="en-US" dirty="0" smtClean="0"/>
            </a:p>
            <a:p>
              <a:pPr marL="822960" lvl="3">
                <a:buFont typeface="Arial" pitchFamily="34" charset="0"/>
                <a:buChar char="•"/>
              </a:pPr>
              <a:r>
                <a:rPr lang="es-CR" dirty="0" smtClean="0"/>
                <a:t>Hongos</a:t>
              </a:r>
              <a:endParaRPr lang="en-US" dirty="0" smtClean="0"/>
            </a:p>
            <a:p>
              <a:pPr marL="822960" lvl="3">
                <a:buFont typeface="Arial" pitchFamily="34" charset="0"/>
                <a:buChar char="•"/>
              </a:pPr>
              <a:r>
                <a:rPr lang="es-CR" dirty="0" smtClean="0"/>
                <a:t>Etc.</a:t>
              </a:r>
              <a:endParaRPr lang="en-US" dirty="0" smtClean="0"/>
            </a:p>
          </p:txBody>
        </p:sp>
        <p:pic>
          <p:nvPicPr>
            <p:cNvPr id="11" name="Picture 6" descr="199812-053 Soil Bacteria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28137" y="4779288"/>
              <a:ext cx="1072463" cy="80434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2" name="Picture 8" descr="http://bytesizebio.net/wp-content/uploads/2009/09/800px-CDC-10046-MRSA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356042" y="5210147"/>
              <a:ext cx="1158259" cy="787613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3" name="Picture 10" descr="http://bacteriapictures.net/Pseudomonas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434783" y="4703088"/>
              <a:ext cx="1126085" cy="900865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4" name="Picture 12" descr="http://www.littlerotters.org.uk/images/soil%20bacteria%20copy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894374" y="5213406"/>
              <a:ext cx="496014" cy="715866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5" name="Picture 2" descr="POR LA PAZ">
              <a:hlinkClick r:id="rId7" tooltip="POR LA PAZ by PROYECTO AGUA** /** WATER PROJECT"/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768945" y="5128637"/>
              <a:ext cx="1072897" cy="804672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6" name="Picture 10" descr="http://www.nilesbio.com/images/categories/C149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884142" y="5937835"/>
              <a:ext cx="1072897" cy="804672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7" name="Picture 16" descr="manynemas10X"/>
            <p:cNvPicPr>
              <a:picLocks noChangeAspect="1" noChangeArrowheads="1"/>
            </p:cNvPicPr>
            <p:nvPr/>
          </p:nvPicPr>
          <p:blipFill>
            <a:blip r:embed="rId10" cstate="print"/>
            <a:srcRect b="12405"/>
            <a:stretch>
              <a:fillRect/>
            </a:stretch>
          </p:blipFill>
          <p:spPr bwMode="auto">
            <a:xfrm rot="16200000">
              <a:off x="5689501" y="6100961"/>
              <a:ext cx="1438379" cy="905256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8" name="Picture 9" descr="large_todes_LR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832226" y="5906295"/>
              <a:ext cx="1594225" cy="100584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10" name="Group 9"/>
          <p:cNvGrpSpPr/>
          <p:nvPr/>
        </p:nvGrpSpPr>
        <p:grpSpPr>
          <a:xfrm>
            <a:off x="76200" y="513762"/>
            <a:ext cx="7341530" cy="3416320"/>
            <a:chOff x="76200" y="513762"/>
            <a:chExt cx="7341530" cy="3416320"/>
          </a:xfrm>
        </p:grpSpPr>
        <p:sp>
          <p:nvSpPr>
            <p:cNvPr id="3" name="TextBox 2"/>
            <p:cNvSpPr txBox="1"/>
            <p:nvPr/>
          </p:nvSpPr>
          <p:spPr>
            <a:xfrm>
              <a:off x="76200" y="513762"/>
              <a:ext cx="4648067" cy="3416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2"/>
              <a:endParaRPr lang="es-CR" dirty="0" smtClean="0"/>
            </a:p>
            <a:p>
              <a:pPr lvl="2"/>
              <a:endParaRPr lang="es-CR" dirty="0"/>
            </a:p>
            <a:p>
              <a:pPr lvl="2"/>
              <a:endParaRPr lang="es-CR" dirty="0" smtClean="0"/>
            </a:p>
            <a:p>
              <a:pPr lvl="2"/>
              <a:endParaRPr lang="es-CR" dirty="0"/>
            </a:p>
            <a:p>
              <a:pPr lvl="2"/>
              <a:endParaRPr lang="es-CR" dirty="0" smtClean="0"/>
            </a:p>
            <a:p>
              <a:pPr lvl="2"/>
              <a:endParaRPr lang="es-CR" dirty="0"/>
            </a:p>
            <a:p>
              <a:pPr marL="0" lvl="2"/>
              <a:endParaRPr lang="es-CR" dirty="0"/>
            </a:p>
            <a:p>
              <a:pPr marL="0" lvl="2"/>
              <a:r>
                <a:rPr lang="es-CR" dirty="0" smtClean="0"/>
                <a:t>         Materiales </a:t>
              </a:r>
              <a:r>
                <a:rPr lang="es-CR" dirty="0" err="1" smtClean="0"/>
                <a:t>organicos</a:t>
              </a:r>
              <a:endParaRPr lang="en-US" dirty="0"/>
            </a:p>
            <a:p>
              <a:pPr marL="822960" lvl="2">
                <a:buFont typeface="Arial" pitchFamily="34" charset="0"/>
                <a:buChar char="•"/>
              </a:pPr>
              <a:r>
                <a:rPr lang="en-US" dirty="0" smtClean="0"/>
                <a:t>	</a:t>
              </a:r>
              <a:r>
                <a:rPr lang="es-CR" dirty="0" smtClean="0"/>
                <a:t>Distribución y abundancia</a:t>
              </a:r>
              <a:endParaRPr lang="en-US" dirty="0" smtClean="0"/>
            </a:p>
            <a:p>
              <a:pPr marL="822960" lvl="3">
                <a:buFont typeface="Arial" pitchFamily="34" charset="0"/>
                <a:buChar char="•"/>
              </a:pPr>
              <a:r>
                <a:rPr lang="es-CR" dirty="0" smtClean="0"/>
                <a:t>Composición – C, N, calidad, edad</a:t>
              </a:r>
              <a:endParaRPr lang="en-US" dirty="0" smtClean="0"/>
            </a:p>
            <a:p>
              <a:pPr marL="822960" lvl="3">
                <a:buFont typeface="Arial" pitchFamily="34" charset="0"/>
                <a:buChar char="•"/>
              </a:pPr>
              <a:r>
                <a:rPr lang="es-CR" dirty="0" smtClean="0"/>
                <a:t>Etapa de descomposición</a:t>
              </a:r>
              <a:endParaRPr lang="en-US" dirty="0" smtClean="0"/>
            </a:p>
            <a:p>
              <a:pPr marL="822960" lvl="3">
                <a:buFont typeface="Arial" pitchFamily="34" charset="0"/>
                <a:buChar char="•"/>
              </a:pPr>
              <a:r>
                <a:rPr lang="es-CR" dirty="0" smtClean="0"/>
                <a:t>Obstinación</a:t>
              </a:r>
              <a:endParaRPr lang="en-US" dirty="0" smtClean="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4876800" y="2667000"/>
              <a:ext cx="2540930" cy="1097280"/>
              <a:chOff x="3792168" y="2426843"/>
              <a:chExt cx="2540930" cy="1097280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22" t="22317" r="6892" b="11735"/>
              <a:stretch/>
            </p:blipFill>
            <p:spPr>
              <a:xfrm>
                <a:off x="5283773" y="2655443"/>
                <a:ext cx="1049325" cy="640080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51" t="13882" r="5705" b="3228"/>
              <a:stretch/>
            </p:blipFill>
            <p:spPr>
              <a:xfrm>
                <a:off x="3792168" y="2426843"/>
                <a:ext cx="1332858" cy="109728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12" descr="data:image/jpeg;base64,/9j/4AAQSkZJRgABAQAAAQABAAD/2wBDAAkGBwgHBgkIBwgKCgkLDRYPDQwMDRsUFRAWIB0iIiAdHx8kKDQsJCYxJx8fLT0tMTU3Ojo6Iys/RD84QzQ5Ojf/2wBDAQoKCg0MDRoPDxo3JR8lNzc3Nzc3Nzc3Nzc3Nzc3Nzc3Nzc3Nzc3Nzc3Nzc3Nzc3Nzc3Nzc3Nzc3Nzc3Nzc3Nzf/wAARCADbAIwDASIAAhEBAxEB/8QAGwAAAwADAQEAAAAAAAAAAAAAAAECAwQFBgf/xAA5EAABAwMCBAQFAgQFBQAAAAABAAIRAyExBEEFElFhBhMicTKBkaGxFMEHFULhQ1Ji0fEjJCUzcv/EABkBAQEBAQEBAAAAAAAAAAAAAAABBAIDBf/EACIRAQEAAwABBAMBAQAAAAAAAAABAgMREiExQWEEEyJRcf/aAAwDAQACEQMRAD8A9oSeYmclVtLjMqW2abCU3AwC5oX0HkIPLFgny3ub/hSCbAym4EuMmyAl0RKQAg7Haye/LBhBB62QNl2fuQqOc36qQDy79k94QUAYIJsEG0XkdUyDF4xmFDpI6+yBn03cUAnqJSkk9Qi490GlxY8tBuqbHmadwfPVuHD6LoAkHp2C09dRdX0WopMy+k5o94Ro9SzU02uYfUAA6nu07gqr8NoglsE3Q6JGyL80ie6dyTO+6iKHczbohsQJQZPskGuO3sgxg2EXhBzEG+6bdrEJ7Rk5QY7i0SqNj3KB36oAk3KAB+KNt0ZsYVCLg2CUdEA2Z6AKhaCQkLjlJMdU2umDuCgYLiIItsVJMSqDrkXlTzCZgkdEC5TJhMYHdEnog2EygRzb5rW1ejpVZrNbyagXD22J9+q2iRPdSSDEIsYtJWL2AOPrGVstADbyZWhq2ihVbWZgmHBbzXEs6W2RaprpNhboVkbYXWJpuYBsnPujljBMkHKBI94wnzD/AJQAECFrGc/RBiwAyUyL23Ui2bXkFBWDk2+6RMADfdDZ6X/KogTMkdUCNRrOUGASbBWCTM46rDqdO3UUeU2OzhkHqp0NVz6b6da9Wk7lcR/VaxRfhsAiQZgC10rAnqmbg9Oyk4xebIhf03uiPTJv7qX1adJpfUcGjclc/V8Xo+Uxmhq0a2pq1BSptL7A5k9gAUXjoYcesquaNlzadfWad4br203NOKtKQPmDhdFrgRnuhZYl9NlRjmvFnZ7Lm652v0ehqv01Sk8tEUxUBknAFl1GiTJNt4WlXPn8SpUD8NFvmv7nZWEbek879NTGo5TWDRz8lmzvCzRNxdEAEkGVQIACiMBaCO2yYwBnugiYBmE8Z2QIiBMwUoOTg4KsdClkduhQAEHv1TvAg7pAQYNiqE4md5CBNhrBFyZytevpqra51Olc0Pc0Nex/wvjF9j3WwBYK+UgyJ9kGkdW9rT5uk1DCbeloePqCjzK7z6KBaOtQx9ltubcXgxstLjHEKfDdE+s8cxwxgF3O2CLPpzPEHEKPB9L5uojUaup/6KRwT19gvifENZrdX4i/VVKzjqi4PL2CII/yjovSeJdVxKrrDqqtJ1aq+QTNmDoOy1eE6UPrGpXvUfYu6LNt3WXkbNeiWevu+ucC1o4vwXT6qqBzVGDnH+oWKzAP0gm7qM/MLifw/McLr6d3+FqHD2BAIXpy3maWuiOhWmXrNn/OVnwVMteJBkFaPDyKvEOI1hcCq2kD2a0fuUzw+uxxZptc+jSMyzyw4j2Oy29Npqel07aNAQ1vUyScklVxeSejNgHvhMAACSUm+wPWFZBJmyiIaDMbjKIsYwkJTFwZQKDzAYskSQfborgc0pE5JEBA23Ayie8DdSIGBZMR0QVBA+dlR5phAJJEYGE2kkm2NkCdaSLyvCcY1L+J8Rc+m+aNEllNoPTJ95Xp/EWtdo+HPNIxWqeinOxO/wAsrxXDqBoU3MYbTl4ue6887yc+a06MO/0pzPNqnzILYwQue+nTp6ioaYk5AFl2IDRJAgrTe6lSqPcTDYJJ6LPlh2xrmXu73gJrncM1FVwIdUrnOwAA/ZenJiRdc3w1o36ThFKm8EPIL3AnBJXUAwtcfO2XuVID1bQlzC4yUzOO6L2EBVwYN4FgsgmBJWKTiMXlZC92zUESYgb3Q2SMe6mT0mFQcD6hg7oGYyQiSfhPyRkSEAQ04k5hAsH8qtySIukO/wDyqBnv2QMOtDVTXEGQkMYhTWqtp0X1HGGsaXH6IPE+KeJsq8RcXVGijpZbc25jk/LC82/xXwsPFNlVxMxzjAXn/HmqrO1LKcltOpNR3ckkrx3qF1m2ZzrX5XCSR9k88aikHMeHsI5i5p2WTgGj/mnE2kT+moODnk7nYfv8l5fwdrv/AA7qdWQGPhp/ZfUvDGg/l/C2l4AqVTzvtudvorrlyvXpsz5h/wBdUEH0tVEwDAlPYBsYUgwInC0MBNM7bZKMym0teTJhVab5QSIk2VOdBgz8kNu0g9VcWFwgxiwvcoHyTAmP3QW74QIR0T5gIN7pWBnfskMHcopuFrYCeAYt3CkOIN5uqEERG8qC2xAM2XJ8W6kaXgepfMc4DABbJC67QINojZeT8cVvMdQ0biOQN84jqZgKd57u9ePcpHi+M6DT8ZoCmWlj2CWOb+Fw2eBtQS01NQwU94F4XddUfTdLBELoUtW6pppFiR6uqx9lfQutfA+F6Y6zSaGhThlMmpU9h19zC+jAemAB0XnPBfDnafSv1ddsVdQZE3hgx/uvS2vf7LZjOTjDuy7eEGkAXgptiSACjBMfJVaCMbrp4piTE46osDMTOVTQYuAgCLDKBWOBEKgBAUi9iqa2wRWN0g9SgQ5BkDrPVJsm/wBgiK5b2SsBdPcSggBxEKRUOjlgygYjb3VQTmCDulfpI2VGZoJaI+6+c+K6n6jxDXfzECi1tIRfFz+V7/U1W6fSOrVHQym0uM9AvlYqnU6l9es4jznueSdpNl47spMeNP4uPc+/419WXUH+klwN56Ls+EuFP4pqn1q1tJRs6P63dP8AdadfS+e9tHSy5xhre5X0TgmgZwzhtHTUgDAlxG7jkry04evWj8jb448nu3WtbTaGNa0ACABaFUQI3Q0ExODhMyD3WqPm9SiSSDKR69VIyfpHRVVgczv2QZBkfRFyE2jebhAmA2M3VT7pRGVUggWOEEg8wvZIzM4P5Sm5MGNlQ6kfdApIER/dOOY5v0QDBKs2JgXG65ERI9ki2QSBsrJvEG1lyOP8V/QUHNpEea4WBS3k6TG5XkcPxXxSrW5uHacQP8Qzt0XjqlepSIaKTnOceVjQPwtpmoe7UOrVnHmc6Y/zFep8N8Dc+uNdrafK/NJhy3v7rF67svp9Kc0YM3hPgFTSUf1Gvdzah1y0fCzsF6gHlgGfkhsgdVUEmY7rdJJOR87LK5XtIOMXTALpwQjbF0AwOpVcpMyQQEiHDce6uQSTF0f/AELflFAuIBSvJsPdMHItG0pQdiiKuBZKSMAFAnJJATlvsgg2scJC5g2PRZM+yixJtHup1TbaR1VtPQY2UtF1T3ADIA3KI1tdq2aPTPrVncrRckr5dxPi1TiGtqVXEhgmOy6PjTjLtZqzp9O4+RSMOg/G5Y/CPB/5rX82vTIo03y6P63dPYLLttzy/Xi3acJrx/Zk7PhHgbNQGa/WUxa9Jh27ley5W0xDW3CqjSbTpNa0ADCokRAHzXvjhMJyMmzO55drGD8rp3BETCLdMJj4YOV31wRggmDZDbXjuqGI+qRvEWCokiRI3KDiE45YSJlAOxn7JARumRLspG5iR3QUO5sgEdUbqmElt0Cb0JInsk5va6pzSD7BTECdtwoobm/2XA8YcWbw3hxDXf8AVq+hl+q774YC59g0SvlHjDiX63inM0g0qdm7x1K89mcwxteunC55tfQ0TxGvS01Nsve6CTt3X1XhOgo8P0lOhSHKGiJ3JXlf4f8AC+SieI1wS+qIpg7N/uvbtFycbALjRh4zt967/J2eWXjPaKa3mi+EiALQIynsPfKkn1ER6eq9mYgOXIQJIwJ/CNi653mUua0t3VDBEwlyjuE4MSRCQEbyFQnEAEusB1QLkxCZEiAbqYyeYk4EoDGDumZzuUgmBJkoFsM/VVDkokx9U4cLQUFua4sMSO5CRg2kkBM8wJaZnOFrcQ1TdJpH6ioYYxslcq4PjLjLdBojRY4io8RIK8DwvQu4xr2aVoLmkhz3D+lu5Kw8c4jV4rr6tQ+ppPoaPsF9E8DcB/lnDw+oP+5qeqoTsNm/JZbLt2fUbfTTr+67+l07dNRp0mMDQwAALZbvzSQdkTIvZAxAudlrYVNnlkWJO6xkXIJgFZDcQWkOPdSTyxzgn5IEQRf7qYmDCslrxDcdFJkGYsgQAxF0C1juN1r1Kj/1NNgkNiSs8kzOFVEReUgDEz9ExYxv3QTf0qUSTvuneEOm8A43SaXKooXyFTW2v+VIm37KxhFUTGTJicrwH8T+LP0ulo6Jji01fWScQF78xM2J7BaHEuDaHiXK3XadtblPM0OEwouN5evnf8PeAVdXUp8S1VMiiz4AR8R6+wX1FjQ0WbbdRQo06NNtOm0NDRAbsFnaHGIiy5xxmM5HWzO53tLHwNVGGsBcLrNEAzE7rWI82pAPp3VeZ03TUjZU4oqctGnIH91ytJxF2pfWa9ha1jvi6p5TvF8bfVvvNg5oh2LJzzD9oU0n06zQ+mCW7SIWeAG3yukc7UiKzXDdbLb+yWqaPJ5xsVdP1UpOEX4STOVMwd1kESbhAbFzdSiO91Q7G+1k7DJTtMqBTAAIuUg+BEGyZgxIupjqV0NgUmh7heEyxoLrG24VNJj5FSwDyyYuQZXIOSQIOeqptMNxsnS+AfJI5I2lBh1TuVkDJtlXQaGsmcp6gB1MyFiaTyMMqorVML9O5rTsYXH4fSOmfRoVKTn+YHFzwbNXcyCtInleA2BMzZJ6LG1SYGCQLKyAXe+yGfAfYKWE82VEJ9MOBa607LT0TiH1NO74qZsZ2K6BvM91oUwP19Y/6WquvhtlrZmyTwJm6kdfdUz4z2wog5RuPqpAZNiqPxFS1o/CCuVm5Ux3SN3AJwEH/9k="/>
          <p:cNvSpPr>
            <a:spLocks noChangeAspect="1" noChangeArrowheads="1"/>
          </p:cNvSpPr>
          <p:nvPr/>
        </p:nvSpPr>
        <p:spPr bwMode="auto">
          <a:xfrm>
            <a:off x="4495800" y="-457200"/>
            <a:ext cx="694732" cy="108676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4" descr="data:image/jpeg;base64,/9j/4AAQSkZJRgABAQAAAQABAAD/2wBDAAkGBwgHBgkIBwgKCgkLDRYPDQwMDRsUFRAWIB0iIiAdHx8kKDQsJCYxJx8fLT0tMTU3Ojo6Iys/RD84QzQ5Ojf/2wBDAQoKCg0MDRoPDxo3JR8lNzc3Nzc3Nzc3Nzc3Nzc3Nzc3Nzc3Nzc3Nzc3Nzc3Nzc3Nzc3Nzc3Nzc3Nzc3Nzc3Nzf/wAARCADbAIwDASIAAhEBAxEB/8QAGwAAAwADAQEAAAAAAAAAAAAAAAECAwQFBgf/xAA5EAABAwMCBAQFAgQFBQAAAAABAAIRAyExBEEFElFhBhMicTKBkaGxFMEHFULhQ1Ji0fEjJCUzcv/EABkBAQEBAQEBAAAAAAAAAAAAAAABBAIDBf/EACIRAQEAAwABBAMBAQAAAAAAAAABAgMREiExQWEEEyJRcf/aAAwDAQACEQMRAD8A9oSeYmclVtLjMqW2abCU3AwC5oX0HkIPLFgny3ub/hSCbAym4EuMmyAl0RKQAg7Haye/LBhBB62QNl2fuQqOc36qQDy79k94QUAYIJsEG0XkdUyDF4xmFDpI6+yBn03cUAnqJSkk9Qi490GlxY8tBuqbHmadwfPVuHD6LoAkHp2C09dRdX0WopMy+k5o94Ro9SzU02uYfUAA6nu07gqr8NoglsE3Q6JGyL80ie6dyTO+6iKHczbohsQJQZPskGuO3sgxg2EXhBzEG+6bdrEJ7Rk5QY7i0SqNj3KB36oAk3KAB+KNt0ZsYVCLg2CUdEA2Z6AKhaCQkLjlJMdU2umDuCgYLiIItsVJMSqDrkXlTzCZgkdEC5TJhMYHdEnog2EygRzb5rW1ejpVZrNbyagXD22J9+q2iRPdSSDEIsYtJWL2AOPrGVstADbyZWhq2ihVbWZgmHBbzXEs6W2RaprpNhboVkbYXWJpuYBsnPujljBMkHKBI94wnzD/AJQAECFrGc/RBiwAyUyL23Ui2bXkFBWDk2+6RMADfdDZ6X/KogTMkdUCNRrOUGASbBWCTM46rDqdO3UUeU2OzhkHqp0NVz6b6da9Wk7lcR/VaxRfhsAiQZgC10rAnqmbg9Oyk4xebIhf03uiPTJv7qX1adJpfUcGjclc/V8Xo+Uxmhq0a2pq1BSptL7A5k9gAUXjoYcesquaNlzadfWad4br203NOKtKQPmDhdFrgRnuhZYl9NlRjmvFnZ7Lm652v0ehqv01Sk8tEUxUBknAFl1GiTJNt4WlXPn8SpUD8NFvmv7nZWEbek879NTGo5TWDRz8lmzvCzRNxdEAEkGVQIACiMBaCO2yYwBnugiYBmE8Z2QIiBMwUoOTg4KsdClkduhQAEHv1TvAg7pAQYNiqE4md5CBNhrBFyZytevpqra51Olc0Pc0Nex/wvjF9j3WwBYK+UgyJ9kGkdW9rT5uk1DCbeloePqCjzK7z6KBaOtQx9ltubcXgxstLjHEKfDdE+s8cxwxgF3O2CLPpzPEHEKPB9L5uojUaup/6KRwT19gvifENZrdX4i/VVKzjqi4PL2CII/yjovSeJdVxKrrDqqtJ1aq+QTNmDoOy1eE6UPrGpXvUfYu6LNt3WXkbNeiWevu+ucC1o4vwXT6qqBzVGDnH+oWKzAP0gm7qM/MLifw/McLr6d3+FqHD2BAIXpy3maWuiOhWmXrNn/OVnwVMteJBkFaPDyKvEOI1hcCq2kD2a0fuUzw+uxxZptc+jSMyzyw4j2Oy29Npqel07aNAQ1vUyScklVxeSejNgHvhMAACSUm+wPWFZBJmyiIaDMbjKIsYwkJTFwZQKDzAYskSQfborgc0pE5JEBA23Ayie8DdSIGBZMR0QVBA+dlR5phAJJEYGE2kkm2NkCdaSLyvCcY1L+J8Rc+m+aNEllNoPTJ95Xp/EWtdo+HPNIxWqeinOxO/wAsrxXDqBoU3MYbTl4ue6887yc+a06MO/0pzPNqnzILYwQue+nTp6ioaYk5AFl2IDRJAgrTe6lSqPcTDYJJ6LPlh2xrmXu73gJrncM1FVwIdUrnOwAA/ZenJiRdc3w1o36ThFKm8EPIL3AnBJXUAwtcfO2XuVID1bQlzC4yUzOO6L2EBVwYN4FgsgmBJWKTiMXlZC92zUESYgb3Q2SMe6mT0mFQcD6hg7oGYyQiSfhPyRkSEAQ04k5hAsH8qtySIukO/wDyqBnv2QMOtDVTXEGQkMYhTWqtp0X1HGGsaXH6IPE+KeJsq8RcXVGijpZbc25jk/LC82/xXwsPFNlVxMxzjAXn/HmqrO1LKcltOpNR3ckkrx3qF1m2ZzrX5XCSR9k88aikHMeHsI5i5p2WTgGj/mnE2kT+moODnk7nYfv8l5fwdrv/AA7qdWQGPhp/ZfUvDGg/l/C2l4AqVTzvtudvorrlyvXpsz5h/wBdUEH0tVEwDAlPYBsYUgwInC0MBNM7bZKMym0teTJhVab5QSIk2VOdBgz8kNu0g9VcWFwgxiwvcoHyTAmP3QW74QIR0T5gIN7pWBnfskMHcopuFrYCeAYt3CkOIN5uqEERG8qC2xAM2XJ8W6kaXgepfMc4DABbJC67QINojZeT8cVvMdQ0biOQN84jqZgKd57u9ePcpHi+M6DT8ZoCmWlj2CWOb+Fw2eBtQS01NQwU94F4XddUfTdLBELoUtW6pppFiR6uqx9lfQutfA+F6Y6zSaGhThlMmpU9h19zC+jAemAB0XnPBfDnafSv1ddsVdQZE3hgx/uvS2vf7LZjOTjDuy7eEGkAXgptiSACjBMfJVaCMbrp4piTE46osDMTOVTQYuAgCLDKBWOBEKgBAUi9iqa2wRWN0g9SgQ5BkDrPVJsm/wBgiK5b2SsBdPcSggBxEKRUOjlgygYjb3VQTmCDulfpI2VGZoJaI+6+c+K6n6jxDXfzECi1tIRfFz+V7/U1W6fSOrVHQym0uM9AvlYqnU6l9es4jznueSdpNl47spMeNP4uPc+/419WXUH+klwN56Ls+EuFP4pqn1q1tJRs6P63dP8AdadfS+e9tHSy5xhre5X0TgmgZwzhtHTUgDAlxG7jkry04evWj8jb448nu3WtbTaGNa0ACABaFUQI3Q0ExODhMyD3WqPm9SiSSDKR69VIyfpHRVVgczv2QZBkfRFyE2jebhAmA2M3VT7pRGVUggWOEEg8wvZIzM4P5Sm5MGNlQ6kfdApIER/dOOY5v0QDBKs2JgXG65ERI9ki2QSBsrJvEG1lyOP8V/QUHNpEea4WBS3k6TG5XkcPxXxSrW5uHacQP8Qzt0XjqlepSIaKTnOceVjQPwtpmoe7UOrVnHmc6Y/zFep8N8Dc+uNdrafK/NJhy3v7rF67svp9Kc0YM3hPgFTSUf1Gvdzah1y0fCzsF6gHlgGfkhsgdVUEmY7rdJJOR87LK5XtIOMXTALpwQjbF0AwOpVcpMyQQEiHDce6uQSTF0f/AELflFAuIBSvJsPdMHItG0pQdiiKuBZKSMAFAnJJATlvsgg2scJC5g2PRZM+yixJtHup1TbaR1VtPQY2UtF1T3ADIA3KI1tdq2aPTPrVncrRckr5dxPi1TiGtqVXEhgmOy6PjTjLtZqzp9O4+RSMOg/G5Y/CPB/5rX82vTIo03y6P63dPYLLttzy/Xi3acJrx/Zk7PhHgbNQGa/WUxa9Jh27ley5W0xDW3CqjSbTpNa0ADCokRAHzXvjhMJyMmzO55drGD8rp3BETCLdMJj4YOV31wRggmDZDbXjuqGI+qRvEWCokiRI3KDiE45YSJlAOxn7JARumRLspG5iR3QUO5sgEdUbqmElt0Cb0JInsk5va6pzSD7BTECdtwoobm/2XA8YcWbw3hxDXf8AVq+hl+q774YC59g0SvlHjDiX63inM0g0qdm7x1K89mcwxteunC55tfQ0TxGvS01Nsve6CTt3X1XhOgo8P0lOhSHKGiJ3JXlf4f8AC+SieI1wS+qIpg7N/uvbtFycbALjRh4zt967/J2eWXjPaKa3mi+EiALQIynsPfKkn1ER6eq9mYgOXIQJIwJ/CNi653mUua0t3VDBEwlyjuE4MSRCQEbyFQnEAEusB1QLkxCZEiAbqYyeYk4EoDGDumZzuUgmBJkoFsM/VVDkokx9U4cLQUFua4sMSO5CRg2kkBM8wJaZnOFrcQ1TdJpH6ioYYxslcq4PjLjLdBojRY4io8RIK8DwvQu4xr2aVoLmkhz3D+lu5Kw8c4jV4rr6tQ+ppPoaPsF9E8DcB/lnDw+oP+5qeqoTsNm/JZbLt2fUbfTTr+67+l07dNRp0mMDQwAALZbvzSQdkTIvZAxAudlrYVNnlkWJO6xkXIJgFZDcQWkOPdSTyxzgn5IEQRf7qYmDCslrxDcdFJkGYsgQAxF0C1juN1r1Kj/1NNgkNiSs8kzOFVEReUgDEz9ExYxv3QTf0qUSTvuneEOm8A43SaXKooXyFTW2v+VIm37KxhFUTGTJicrwH8T+LP0ulo6Jji01fWScQF78xM2J7BaHEuDaHiXK3XadtblPM0OEwouN5evnf8PeAVdXUp8S1VMiiz4AR8R6+wX1FjQ0WbbdRQo06NNtOm0NDRAbsFnaHGIiy5xxmM5HWzO53tLHwNVGGsBcLrNEAzE7rWI82pAPp3VeZ03TUjZU4oqctGnIH91ytJxF2pfWa9ha1jvi6p5TvF8bfVvvNg5oh2LJzzD9oU0n06zQ+mCW7SIWeAG3yukc7UiKzXDdbLb+yWqaPJ5xsVdP1UpOEX4STOVMwd1kESbhAbFzdSiO91Q7G+1k7DJTtMqBTAAIuUg+BEGyZgxIupjqV0NgUmh7heEyxoLrG24VNJj5FSwDyyYuQZXIOSQIOeqptMNxsnS+AfJI5I2lBh1TuVkDJtlXQaGsmcp6gB1MyFiaTyMMqorVML9O5rTsYXH4fSOmfRoVKTn+YHFzwbNXcyCtInleA2BMzZJ6LG1SYGCQLKyAXe+yGfAfYKWE82VEJ9MOBa607LT0TiH1NO74qZsZ2K6BvM91oUwP19Y/6WquvhtlrZmyTwJm6kdfdUz4z2wog5RuPqpAZNiqPxFS1o/CCuVm5Ux3SN3AJwEH/9k="/>
          <p:cNvSpPr>
            <a:spLocks noChangeAspect="1" noChangeArrowheads="1"/>
          </p:cNvSpPr>
          <p:nvPr/>
        </p:nvSpPr>
        <p:spPr bwMode="auto">
          <a:xfrm>
            <a:off x="4495800" y="-457200"/>
            <a:ext cx="694732" cy="108676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698476" y="162478"/>
            <a:ext cx="8369324" cy="2825513"/>
            <a:chOff x="41735" y="162478"/>
            <a:chExt cx="8369324" cy="2825513"/>
          </a:xfrm>
        </p:grpSpPr>
        <p:sp>
          <p:nvSpPr>
            <p:cNvPr id="5" name="TextBox 4"/>
            <p:cNvSpPr txBox="1"/>
            <p:nvPr/>
          </p:nvSpPr>
          <p:spPr>
            <a:xfrm>
              <a:off x="41735" y="162478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 smtClean="0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3867453" y="598066"/>
              <a:ext cx="4543606" cy="2389925"/>
              <a:chOff x="3867453" y="598066"/>
              <a:chExt cx="4543606" cy="2389925"/>
            </a:xfrm>
          </p:grpSpPr>
          <p:pic>
            <p:nvPicPr>
              <p:cNvPr id="7" name="Picture 6" descr="http://t2.gstatic.com/images?q=tbn:ANd9GcQrM_lo0AHA8S0FpTJOoHr4fV4-h8Ne3k0zC6-Wui5kIIbMsWjV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867453" y="837470"/>
                <a:ext cx="1429164" cy="1070493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pic>
            <p:nvPicPr>
              <p:cNvPr id="15" name="Picture 4" descr="http://t3.gstatic.com/images?q=tbn:ANd9GcTdGCQZG_tW2VuomTY5x9fiYfEhOs8a1D45PpamJ1nXtleyOosgaA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454890" y="1616391"/>
                <a:ext cx="1220771" cy="914400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16" name="Picture 6" descr="http://t0.gstatic.com/images?q=tbn:ANd9GcTvMp_HWy3QKlgn-Cmu4nRAUV6Cbd9Vy4cAqTqt2fE3NvxbpmmEZ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460986" y="598066"/>
                <a:ext cx="684917" cy="914400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875"/>
              <a:stretch/>
            </p:blipFill>
            <p:spPr>
              <a:xfrm>
                <a:off x="6553204" y="830619"/>
                <a:ext cx="913406" cy="640080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21" name="Picture 1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981152" y="1616391"/>
                <a:ext cx="1429907" cy="1005840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pic>
            <p:nvPicPr>
              <p:cNvPr id="23" name="Picture 2" descr="http://plpnemweb.ucdavis.edu/nemaplex/images/antago2.jpg"/>
              <p:cNvPicPr>
                <a:picLocks noChangeAspect="1" noChangeArrowheads="1"/>
              </p:cNvPicPr>
              <p:nvPr/>
            </p:nvPicPr>
            <p:blipFill rotWithShape="1">
              <a:blip r:embed="rId7" cstate="print"/>
              <a:srcRect r="22955" b="12835"/>
              <a:stretch/>
            </p:blipFill>
            <p:spPr bwMode="auto">
              <a:xfrm>
                <a:off x="4168982" y="2073591"/>
                <a:ext cx="1127635" cy="914400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42" name="Group 41"/>
          <p:cNvGrpSpPr/>
          <p:nvPr/>
        </p:nvGrpSpPr>
        <p:grpSpPr>
          <a:xfrm>
            <a:off x="76200" y="147238"/>
            <a:ext cx="8986622" cy="6740307"/>
            <a:chOff x="76200" y="147238"/>
            <a:chExt cx="8986622" cy="6740307"/>
          </a:xfrm>
        </p:grpSpPr>
        <p:sp>
          <p:nvSpPr>
            <p:cNvPr id="25" name="TextBox 24"/>
            <p:cNvSpPr txBox="1"/>
            <p:nvPr/>
          </p:nvSpPr>
          <p:spPr>
            <a:xfrm>
              <a:off x="76200" y="147238"/>
              <a:ext cx="5535490" cy="67403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endParaRPr lang="en-US" dirty="0" smtClean="0"/>
            </a:p>
            <a:p>
              <a:pPr lvl="1"/>
              <a:endParaRPr lang="en-US" dirty="0"/>
            </a:p>
            <a:p>
              <a:pPr lvl="1"/>
              <a:endParaRPr lang="en-US" dirty="0" smtClean="0"/>
            </a:p>
            <a:p>
              <a:pPr lvl="1"/>
              <a:endParaRPr lang="en-US" dirty="0"/>
            </a:p>
            <a:p>
              <a:pPr lvl="1"/>
              <a:endParaRPr lang="en-US" dirty="0" smtClean="0"/>
            </a:p>
            <a:p>
              <a:pPr lvl="1"/>
              <a:endParaRPr lang="en-US" dirty="0"/>
            </a:p>
            <a:p>
              <a:pPr lvl="1"/>
              <a:endParaRPr lang="en-US" dirty="0" smtClean="0"/>
            </a:p>
            <a:p>
              <a:pPr lvl="1"/>
              <a:endParaRPr lang="en-US" dirty="0"/>
            </a:p>
            <a:p>
              <a:pPr lvl="1"/>
              <a:endParaRPr lang="en-US" dirty="0" smtClean="0"/>
            </a:p>
            <a:p>
              <a:pPr lvl="1"/>
              <a:endParaRPr lang="en-US" dirty="0"/>
            </a:p>
            <a:p>
              <a:pPr lvl="1"/>
              <a:endParaRPr lang="en-US" dirty="0" smtClean="0"/>
            </a:p>
            <a:p>
              <a:pPr marL="742950" lvl="1" indent="-285750">
                <a:buFont typeface="Arial" pitchFamily="34" charset="0"/>
                <a:buChar char="•"/>
              </a:pPr>
              <a:endParaRPr lang="en-US" dirty="0" smtClean="0"/>
            </a:p>
            <a:p>
              <a:pPr lvl="1"/>
              <a:endParaRPr lang="en-US" dirty="0"/>
            </a:p>
            <a:p>
              <a:pPr lvl="1"/>
              <a:endParaRPr lang="en-US" dirty="0" smtClean="0"/>
            </a:p>
            <a:p>
              <a:pPr lvl="1"/>
              <a:endParaRPr lang="en-US" dirty="0" smtClean="0"/>
            </a:p>
            <a:p>
              <a:pPr lvl="1"/>
              <a:endParaRPr lang="en-US" dirty="0"/>
            </a:p>
            <a:p>
              <a:pPr lvl="1"/>
              <a:endParaRPr lang="en-US" dirty="0"/>
            </a:p>
            <a:p>
              <a:pPr lvl="1"/>
              <a:r>
                <a:rPr lang="es-CR" u="sng" dirty="0" err="1" smtClean="0"/>
                <a:t>Caracteristicas</a:t>
              </a:r>
              <a:r>
                <a:rPr lang="es-CR" u="sng" dirty="0" smtClean="0"/>
                <a:t> del Suelo</a:t>
              </a:r>
              <a:endParaRPr lang="en-US" u="sng" dirty="0"/>
            </a:p>
            <a:p>
              <a:pPr lvl="2">
                <a:buFont typeface="Arial" pitchFamily="34" charset="0"/>
                <a:buChar char="•"/>
              </a:pPr>
              <a:r>
                <a:rPr lang="es-CR" dirty="0"/>
                <a:t>Textura</a:t>
              </a:r>
              <a:endParaRPr lang="en-US" dirty="0"/>
            </a:p>
            <a:p>
              <a:pPr lvl="2">
                <a:buFont typeface="Arial" pitchFamily="34" charset="0"/>
                <a:buChar char="•"/>
              </a:pPr>
              <a:r>
                <a:rPr lang="es-CR" dirty="0"/>
                <a:t>Estructura</a:t>
              </a:r>
              <a:endParaRPr lang="en-US" dirty="0"/>
            </a:p>
            <a:p>
              <a:pPr lvl="2">
                <a:buFont typeface="Arial" pitchFamily="34" charset="0"/>
                <a:buChar char="•"/>
              </a:pPr>
              <a:r>
                <a:rPr lang="es-CR" dirty="0"/>
                <a:t>Densidad</a:t>
              </a:r>
              <a:endParaRPr lang="en-US" dirty="0"/>
            </a:p>
            <a:p>
              <a:pPr lvl="2">
                <a:buFont typeface="Arial" pitchFamily="34" charset="0"/>
                <a:buChar char="•"/>
              </a:pPr>
              <a:r>
                <a:rPr lang="es-CR" dirty="0" smtClean="0"/>
                <a:t>Compactación y </a:t>
              </a:r>
              <a:r>
                <a:rPr lang="es-CR" dirty="0"/>
                <a:t>estratos impenetrable</a:t>
              </a:r>
              <a:endParaRPr lang="en-US" dirty="0"/>
            </a:p>
            <a:p>
              <a:pPr lvl="2">
                <a:buFont typeface="Arial" pitchFamily="34" charset="0"/>
                <a:buChar char="•"/>
              </a:pPr>
              <a:r>
                <a:rPr lang="es-CR" dirty="0"/>
                <a:t>Agregación y estabilidad de los agregados</a:t>
              </a:r>
              <a:endParaRPr lang="en-US" dirty="0"/>
            </a:p>
            <a:p>
              <a:pPr lvl="1"/>
              <a:endParaRPr lang="en-US" dirty="0" smtClean="0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4" t="1701" r="350" b="2337"/>
            <a:stretch/>
          </p:blipFill>
          <p:spPr>
            <a:xfrm>
              <a:off x="3825147" y="4732020"/>
              <a:ext cx="1365385" cy="128016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45" t="25971" r="28821" b="9286"/>
            <a:stretch/>
          </p:blipFill>
          <p:spPr>
            <a:xfrm>
              <a:off x="5497605" y="4811991"/>
              <a:ext cx="1620014" cy="146304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38" t="55990" r="10215" b="19324"/>
            <a:stretch/>
          </p:blipFill>
          <p:spPr>
            <a:xfrm>
              <a:off x="8110427" y="4914900"/>
              <a:ext cx="952395" cy="91440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18" t="60314" r="40438" b="14701"/>
            <a:stretch/>
          </p:blipFill>
          <p:spPr>
            <a:xfrm>
              <a:off x="8110427" y="5867400"/>
              <a:ext cx="935665" cy="91440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3" t="57966" r="68805" b="14289"/>
            <a:stretch/>
          </p:blipFill>
          <p:spPr>
            <a:xfrm>
              <a:off x="6965819" y="5943600"/>
              <a:ext cx="1087678" cy="91440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59" t="17409" r="18719" b="54697"/>
            <a:stretch/>
          </p:blipFill>
          <p:spPr>
            <a:xfrm>
              <a:off x="7164145" y="5029200"/>
              <a:ext cx="957125" cy="91440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21" t="12508" r="58214" b="54697"/>
            <a:stretch/>
          </p:blipFill>
          <p:spPr>
            <a:xfrm>
              <a:off x="7492527" y="4181743"/>
              <a:ext cx="992545" cy="91440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33" name="Group 32"/>
          <p:cNvGrpSpPr/>
          <p:nvPr/>
        </p:nvGrpSpPr>
        <p:grpSpPr>
          <a:xfrm>
            <a:off x="76200" y="152400"/>
            <a:ext cx="7390410" cy="4401205"/>
            <a:chOff x="76200" y="152400"/>
            <a:chExt cx="7390410" cy="4401205"/>
          </a:xfrm>
        </p:grpSpPr>
        <p:sp>
          <p:nvSpPr>
            <p:cNvPr id="26" name="TextBox 25"/>
            <p:cNvSpPr txBox="1"/>
            <p:nvPr/>
          </p:nvSpPr>
          <p:spPr>
            <a:xfrm>
              <a:off x="76200" y="152400"/>
              <a:ext cx="2483437" cy="44012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742950" lvl="1" indent="-285750">
                <a:buFont typeface="Arial" pitchFamily="34" charset="0"/>
                <a:buChar char="•"/>
              </a:pPr>
              <a:endParaRPr lang="en-US" dirty="0" smtClean="0"/>
            </a:p>
            <a:p>
              <a:pPr marL="742950" lvl="1" indent="-285750">
                <a:buFont typeface="Arial" pitchFamily="34" charset="0"/>
                <a:buChar char="•"/>
              </a:pPr>
              <a:endParaRPr lang="en-US" dirty="0"/>
            </a:p>
            <a:p>
              <a:pPr marL="742950" lvl="1" indent="-285750">
                <a:buFont typeface="Arial" pitchFamily="34" charset="0"/>
                <a:buChar char="•"/>
              </a:pPr>
              <a:endParaRPr lang="en-US" dirty="0" smtClean="0"/>
            </a:p>
            <a:p>
              <a:pPr marL="742950" lvl="1" indent="-285750">
                <a:buFont typeface="Arial" pitchFamily="34" charset="0"/>
                <a:buChar char="•"/>
              </a:pPr>
              <a:endParaRPr lang="en-US" dirty="0"/>
            </a:p>
            <a:p>
              <a:pPr marL="742950" lvl="1" indent="-285750">
                <a:buFont typeface="Arial" pitchFamily="34" charset="0"/>
                <a:buChar char="•"/>
              </a:pPr>
              <a:endParaRPr lang="en-US" dirty="0" smtClean="0"/>
            </a:p>
            <a:p>
              <a:pPr marL="742950" lvl="1" indent="-285750">
                <a:buFont typeface="Arial" pitchFamily="34" charset="0"/>
                <a:buChar char="•"/>
              </a:pPr>
              <a:endParaRPr lang="en-US" dirty="0"/>
            </a:p>
            <a:p>
              <a:pPr marL="742950" lvl="1" indent="-285750">
                <a:buFont typeface="Arial" pitchFamily="34" charset="0"/>
                <a:buChar char="•"/>
              </a:pPr>
              <a:endParaRPr lang="en-US" dirty="0" smtClean="0"/>
            </a:p>
            <a:p>
              <a:pPr marL="742950" lvl="1" indent="-285750">
                <a:buFont typeface="Arial" pitchFamily="34" charset="0"/>
                <a:buChar char="•"/>
              </a:pPr>
              <a:endParaRPr lang="en-US" dirty="0"/>
            </a:p>
            <a:p>
              <a:pPr marL="742950" lvl="1" indent="-285750">
                <a:buFont typeface="Arial" pitchFamily="34" charset="0"/>
                <a:buChar char="•"/>
              </a:pPr>
              <a:endParaRPr lang="en-US" dirty="0" smtClean="0"/>
            </a:p>
            <a:p>
              <a:pPr marL="742950" lvl="1" indent="-285750">
                <a:buFont typeface="Arial" pitchFamily="34" charset="0"/>
                <a:buChar char="•"/>
              </a:pPr>
              <a:endParaRPr lang="en-US" dirty="0"/>
            </a:p>
            <a:p>
              <a:pPr lvl="1">
                <a:spcBef>
                  <a:spcPts val="1200"/>
                </a:spcBef>
              </a:pPr>
              <a:r>
                <a:rPr lang="es-CR" u="sng" dirty="0" smtClean="0"/>
                <a:t>Ambiente</a:t>
              </a:r>
              <a:endParaRPr lang="en-US" u="sng" dirty="0"/>
            </a:p>
            <a:p>
              <a:pPr lvl="2">
                <a:buFont typeface="Arial" pitchFamily="34" charset="0"/>
                <a:buChar char="•"/>
              </a:pPr>
              <a:r>
                <a:rPr lang="es-CR" dirty="0"/>
                <a:t>Temperatura</a:t>
              </a:r>
              <a:endParaRPr lang="en-US" dirty="0"/>
            </a:p>
            <a:p>
              <a:pPr lvl="2">
                <a:buFont typeface="Arial" pitchFamily="34" charset="0"/>
                <a:buChar char="•"/>
              </a:pPr>
              <a:r>
                <a:rPr lang="es-CR" dirty="0" smtClean="0"/>
                <a:t>Humedad</a:t>
              </a:r>
              <a:endParaRPr lang="en-US" dirty="0"/>
            </a:p>
            <a:p>
              <a:pPr lvl="2">
                <a:buFont typeface="Arial" pitchFamily="34" charset="0"/>
                <a:buChar char="•"/>
              </a:pPr>
              <a:r>
                <a:rPr lang="es-CR" dirty="0" smtClean="0"/>
                <a:t>Salinidad</a:t>
              </a:r>
            </a:p>
            <a:p>
              <a:pPr lvl="2">
                <a:buFont typeface="Arial" pitchFamily="34" charset="0"/>
                <a:buChar char="•"/>
              </a:pPr>
              <a:r>
                <a:rPr lang="es-CR" dirty="0" smtClean="0"/>
                <a:t>pH</a:t>
              </a:r>
              <a:endParaRPr lang="en-US" dirty="0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2869923" y="3223916"/>
              <a:ext cx="4596687" cy="1195684"/>
              <a:chOff x="2869923" y="3223916"/>
              <a:chExt cx="4596687" cy="1195684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9923" y="3223916"/>
                <a:ext cx="997530" cy="1097280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569" b="4441"/>
              <a:stretch/>
            </p:blipFill>
            <p:spPr>
              <a:xfrm>
                <a:off x="5820690" y="3256249"/>
                <a:ext cx="1645920" cy="904479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2284"/>
              <a:stretch/>
            </p:blipFill>
            <p:spPr>
              <a:xfrm>
                <a:off x="4156174" y="3708489"/>
                <a:ext cx="1645920" cy="711111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</p:grpSp>
      </p:grpSp>
      <p:sp>
        <p:nvSpPr>
          <p:cNvPr id="3" name="Rectangle 2"/>
          <p:cNvSpPr/>
          <p:nvPr/>
        </p:nvSpPr>
        <p:spPr>
          <a:xfrm>
            <a:off x="0" y="91066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R" u="sng" dirty="0"/>
              <a:t>Factores que afectan la abundancia, diversidad y actividad de nematodos en el suelo</a:t>
            </a:r>
            <a:endParaRPr lang="en-US" u="sng" dirty="0"/>
          </a:p>
          <a:p>
            <a:endParaRPr lang="en-US" dirty="0" smtClean="0"/>
          </a:p>
          <a:p>
            <a:pPr lvl="1"/>
            <a:r>
              <a:rPr lang="es-CR" u="sng" dirty="0" smtClean="0"/>
              <a:t>Enemigos Naturales</a:t>
            </a:r>
            <a:endParaRPr lang="en-US" u="sng" dirty="0" smtClean="0"/>
          </a:p>
          <a:p>
            <a:pPr lvl="2">
              <a:buFont typeface="Arial" pitchFamily="34" charset="0"/>
              <a:buChar char="•"/>
            </a:pPr>
            <a:r>
              <a:rPr lang="es-CR" dirty="0" smtClean="0"/>
              <a:t>Nematodos</a:t>
            </a:r>
            <a:endParaRPr lang="en-US" dirty="0"/>
          </a:p>
          <a:p>
            <a:pPr lvl="2">
              <a:buFont typeface="Arial" pitchFamily="34" charset="0"/>
              <a:buChar char="•"/>
            </a:pPr>
            <a:r>
              <a:rPr lang="es-CR" dirty="0"/>
              <a:t>Artrópodos</a:t>
            </a:r>
            <a:endParaRPr lang="en-US" dirty="0"/>
          </a:p>
          <a:p>
            <a:pPr lvl="2">
              <a:buFont typeface="Arial" pitchFamily="34" charset="0"/>
              <a:buChar char="•"/>
            </a:pPr>
            <a:r>
              <a:rPr lang="es-CR" dirty="0"/>
              <a:t>Otros organismos multicelulares</a:t>
            </a:r>
            <a:endParaRPr lang="en-US" dirty="0"/>
          </a:p>
          <a:p>
            <a:pPr lvl="2">
              <a:buFont typeface="Arial" pitchFamily="34" charset="0"/>
              <a:buChar char="•"/>
            </a:pPr>
            <a:r>
              <a:rPr lang="es-CR" dirty="0"/>
              <a:t>Bacteria</a:t>
            </a:r>
            <a:endParaRPr lang="en-US" dirty="0"/>
          </a:p>
          <a:p>
            <a:pPr lvl="2">
              <a:buFont typeface="Arial" pitchFamily="34" charset="0"/>
              <a:buChar char="•"/>
            </a:pPr>
            <a:r>
              <a:rPr lang="es-CR" dirty="0"/>
              <a:t>Hongos</a:t>
            </a:r>
            <a:endParaRPr lang="en-US" dirty="0"/>
          </a:p>
          <a:p>
            <a:pPr lvl="2">
              <a:buFont typeface="Arial" pitchFamily="34" charset="0"/>
              <a:buChar char="•"/>
            </a:pPr>
            <a:r>
              <a:rPr lang="es-CR" dirty="0" err="1"/>
              <a:t>Tardigradas</a:t>
            </a:r>
            <a:endParaRPr lang="en-US" dirty="0"/>
          </a:p>
          <a:p>
            <a:pPr lvl="2">
              <a:buFont typeface="Arial" pitchFamily="34" charset="0"/>
              <a:buChar char="•"/>
            </a:pPr>
            <a:r>
              <a:rPr lang="es-CR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92473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37979" y="173980"/>
            <a:ext cx="8202376" cy="1844040"/>
            <a:chOff x="63455" y="304800"/>
            <a:chExt cx="8202376" cy="1844040"/>
          </a:xfrm>
        </p:grpSpPr>
        <p:sp>
          <p:nvSpPr>
            <p:cNvPr id="4" name="TextBox 3"/>
            <p:cNvSpPr txBox="1"/>
            <p:nvPr/>
          </p:nvSpPr>
          <p:spPr>
            <a:xfrm>
              <a:off x="63455" y="304800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 smtClean="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3" r="3231"/>
            <a:stretch/>
          </p:blipFill>
          <p:spPr>
            <a:xfrm>
              <a:off x="7162800" y="1143000"/>
              <a:ext cx="1103031" cy="100584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403" y="896760"/>
              <a:ext cx="1331597" cy="100584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5" name="Picture 3" descr="Handinjector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45" t="35629" r="54195" b="2500"/>
            <a:stretch/>
          </p:blipFill>
          <p:spPr bwMode="auto">
            <a:xfrm>
              <a:off x="6071616" y="713880"/>
              <a:ext cx="765602" cy="137160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ultur5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1" t="45933" r="56596"/>
            <a:stretch/>
          </p:blipFill>
          <p:spPr bwMode="auto">
            <a:xfrm>
              <a:off x="4572000" y="640080"/>
              <a:ext cx="1372891" cy="100584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29755" y="341620"/>
            <a:ext cx="8659532" cy="3970318"/>
            <a:chOff x="76200" y="304800"/>
            <a:chExt cx="8659532" cy="3970318"/>
          </a:xfrm>
        </p:grpSpPr>
        <p:sp>
          <p:nvSpPr>
            <p:cNvPr id="8" name="TextBox 7"/>
            <p:cNvSpPr txBox="1"/>
            <p:nvPr/>
          </p:nvSpPr>
          <p:spPr>
            <a:xfrm>
              <a:off x="76200" y="304800"/>
              <a:ext cx="3855543" cy="3970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742950" lvl="1" indent="-285750">
                <a:buFont typeface="Arial" pitchFamily="34" charset="0"/>
                <a:buChar char="•"/>
              </a:pPr>
              <a:endParaRPr lang="en-US" dirty="0" smtClean="0"/>
            </a:p>
            <a:p>
              <a:pPr marL="742950" lvl="1" indent="-285750">
                <a:buFont typeface="Arial" pitchFamily="34" charset="0"/>
                <a:buChar char="•"/>
              </a:pPr>
              <a:endParaRPr lang="en-US" dirty="0"/>
            </a:p>
            <a:p>
              <a:pPr marL="742950" lvl="1" indent="-285750">
                <a:buFont typeface="Arial" pitchFamily="34" charset="0"/>
                <a:buChar char="•"/>
              </a:pPr>
              <a:endParaRPr lang="en-US" dirty="0" smtClean="0"/>
            </a:p>
            <a:p>
              <a:pPr marL="742950" lvl="1" indent="-285750">
                <a:buFont typeface="Arial" pitchFamily="34" charset="0"/>
                <a:buChar char="•"/>
              </a:pPr>
              <a:endParaRPr lang="en-US" dirty="0"/>
            </a:p>
            <a:p>
              <a:pPr marL="742950" lvl="1" indent="-285750">
                <a:buFont typeface="Arial" pitchFamily="34" charset="0"/>
                <a:buChar char="•"/>
              </a:pPr>
              <a:endParaRPr lang="en-US" dirty="0" smtClean="0"/>
            </a:p>
            <a:p>
              <a:pPr marL="742950" lvl="1" indent="-285750">
                <a:buFont typeface="Arial" pitchFamily="34" charset="0"/>
                <a:buChar char="•"/>
              </a:pPr>
              <a:endParaRPr lang="en-US" dirty="0"/>
            </a:p>
            <a:p>
              <a:pPr marL="742950" lvl="1" indent="-285750">
                <a:buFont typeface="Arial" pitchFamily="34" charset="0"/>
                <a:buChar char="•"/>
              </a:pPr>
              <a:endParaRPr lang="en-US" dirty="0" smtClean="0"/>
            </a:p>
            <a:p>
              <a:pPr lvl="1"/>
              <a:endParaRPr lang="es-CR" dirty="0" smtClean="0"/>
            </a:p>
            <a:p>
              <a:pPr lvl="1"/>
              <a:r>
                <a:rPr lang="es-CR" u="sng" dirty="0" smtClean="0"/>
                <a:t>Administración</a:t>
              </a:r>
              <a:endParaRPr lang="en-US" u="sng" dirty="0"/>
            </a:p>
            <a:p>
              <a:pPr lvl="2">
                <a:buFont typeface="Arial" pitchFamily="34" charset="0"/>
                <a:buChar char="•"/>
              </a:pPr>
              <a:r>
                <a:rPr lang="es-CR" dirty="0"/>
                <a:t>Rotación de </a:t>
              </a:r>
              <a:r>
                <a:rPr lang="es-CR" dirty="0" smtClean="0"/>
                <a:t>cultivos</a:t>
              </a:r>
              <a:endParaRPr lang="en-US" dirty="0"/>
            </a:p>
            <a:p>
              <a:pPr lvl="2">
                <a:buFont typeface="Arial" pitchFamily="34" charset="0"/>
                <a:buChar char="•"/>
              </a:pPr>
              <a:r>
                <a:rPr lang="es-CR" dirty="0"/>
                <a:t>Labranza</a:t>
              </a:r>
              <a:endParaRPr lang="en-US" dirty="0"/>
            </a:p>
            <a:p>
              <a:pPr lvl="2">
                <a:buFont typeface="Arial" pitchFamily="34" charset="0"/>
                <a:buChar char="•"/>
              </a:pPr>
              <a:r>
                <a:rPr lang="es-CR" dirty="0"/>
                <a:t>Riego</a:t>
              </a:r>
              <a:endParaRPr lang="en-US" dirty="0"/>
            </a:p>
            <a:p>
              <a:pPr lvl="2">
                <a:buFont typeface="Arial" pitchFamily="34" charset="0"/>
                <a:buChar char="•"/>
              </a:pPr>
              <a:r>
                <a:rPr lang="es-CR" dirty="0"/>
                <a:t>Enmienda de las recursos</a:t>
              </a:r>
            </a:p>
            <a:p>
              <a:pPr marL="742950" lvl="1" indent="-285750">
                <a:buFont typeface="Arial" pitchFamily="34" charset="0"/>
                <a:buChar char="•"/>
              </a:pPr>
              <a:endParaRPr lang="en-US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0" b="15038"/>
            <a:stretch/>
          </p:blipFill>
          <p:spPr>
            <a:xfrm>
              <a:off x="7239000" y="3066264"/>
              <a:ext cx="1496732" cy="100584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9096" y="2252472"/>
              <a:ext cx="1405219" cy="100584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87" b="50000"/>
            <a:stretch/>
          </p:blipFill>
          <p:spPr>
            <a:xfrm>
              <a:off x="4831080" y="3352800"/>
              <a:ext cx="2103120" cy="73969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8" t="2967" r="11072" b="3904"/>
            <a:stretch/>
          </p:blipFill>
          <p:spPr>
            <a:xfrm>
              <a:off x="3611727" y="2335772"/>
              <a:ext cx="1305739" cy="109728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7" name="TextBox 6"/>
          <p:cNvSpPr txBox="1"/>
          <p:nvPr/>
        </p:nvSpPr>
        <p:spPr>
          <a:xfrm>
            <a:off x="0" y="47685"/>
            <a:ext cx="909755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u="sng" dirty="0"/>
              <a:t>Factores que afectan la abundancia, diversidad y actividad de nematodos en el suelo</a:t>
            </a:r>
            <a:endParaRPr lang="en-US" u="sng" dirty="0"/>
          </a:p>
          <a:p>
            <a:r>
              <a:rPr lang="es-CR" dirty="0"/>
              <a:t> </a:t>
            </a:r>
            <a:endParaRPr lang="en-US" dirty="0"/>
          </a:p>
          <a:p>
            <a:pPr lvl="1"/>
            <a:r>
              <a:rPr lang="es-CR" u="sng" dirty="0" smtClean="0"/>
              <a:t>Tóxicos</a:t>
            </a:r>
            <a:endParaRPr lang="en-US" u="sng" dirty="0"/>
          </a:p>
          <a:p>
            <a:pPr lvl="2">
              <a:buFont typeface="Arial" pitchFamily="34" charset="0"/>
              <a:buChar char="•"/>
            </a:pPr>
            <a:r>
              <a:rPr lang="es-CR" dirty="0"/>
              <a:t>Pesticidas</a:t>
            </a:r>
            <a:endParaRPr lang="en-US" dirty="0"/>
          </a:p>
          <a:p>
            <a:pPr lvl="2">
              <a:buFont typeface="Arial" pitchFamily="34" charset="0"/>
              <a:buChar char="•"/>
            </a:pPr>
            <a:r>
              <a:rPr lang="es-CR" dirty="0"/>
              <a:t>Fertilizantes</a:t>
            </a:r>
            <a:endParaRPr lang="en-US" dirty="0"/>
          </a:p>
          <a:p>
            <a:pPr lvl="2">
              <a:buFont typeface="Arial" pitchFamily="34" charset="0"/>
              <a:buChar char="•"/>
            </a:pPr>
            <a:r>
              <a:rPr lang="es-CR" dirty="0"/>
              <a:t>Contaminantes</a:t>
            </a:r>
            <a:endParaRPr lang="en-US" dirty="0"/>
          </a:p>
          <a:p>
            <a:pPr lvl="2">
              <a:buFont typeface="Arial" pitchFamily="34" charset="0"/>
              <a:buChar char="•"/>
            </a:pPr>
            <a:r>
              <a:rPr lang="es-CR" dirty="0"/>
              <a:t>Productos defensivos de las plantas</a:t>
            </a:r>
            <a:endParaRPr lang="en-US" dirty="0"/>
          </a:p>
          <a:p>
            <a:pPr marL="742950" lvl="1" indent="-285750">
              <a:buFont typeface="Arial" pitchFamily="34" charset="0"/>
              <a:buChar char="•"/>
            </a:pPr>
            <a:endParaRPr lang="es-CR" dirty="0" smtClean="0"/>
          </a:p>
          <a:p>
            <a:pPr marL="742950" lvl="1" indent="-285750">
              <a:buFont typeface="Arial" pitchFamily="34" charset="0"/>
              <a:buChar char="•"/>
            </a:pPr>
            <a:endParaRPr lang="es-CR" dirty="0"/>
          </a:p>
          <a:p>
            <a:pPr marL="742950" lvl="1" indent="-285750">
              <a:buFont typeface="Arial" pitchFamily="34" charset="0"/>
              <a:buChar char="•"/>
            </a:pPr>
            <a:endParaRPr lang="es-CR" dirty="0" smtClean="0"/>
          </a:p>
          <a:p>
            <a:pPr marL="742950" lvl="1" indent="-285750">
              <a:buFont typeface="Arial" pitchFamily="34" charset="0"/>
              <a:buChar char="•"/>
            </a:pPr>
            <a:endParaRPr lang="es-CR" dirty="0"/>
          </a:p>
          <a:p>
            <a:pPr marL="742950" lvl="1" indent="-285750">
              <a:buFont typeface="Arial" pitchFamily="34" charset="0"/>
              <a:buChar char="•"/>
            </a:pPr>
            <a:endParaRPr lang="es-CR" dirty="0" smtClean="0"/>
          </a:p>
          <a:p>
            <a:pPr marL="742950" lvl="1" indent="-285750">
              <a:buFont typeface="Arial" pitchFamily="34" charset="0"/>
              <a:buChar char="•"/>
            </a:pPr>
            <a:endParaRPr lang="es-CR" dirty="0"/>
          </a:p>
          <a:p>
            <a:pPr marL="742950" lvl="1" indent="-285750">
              <a:buFont typeface="Arial" pitchFamily="34" charset="0"/>
              <a:buChar char="•"/>
            </a:pPr>
            <a:endParaRPr lang="es-CR" dirty="0" smtClean="0"/>
          </a:p>
          <a:p>
            <a:pPr marL="742950" lvl="1" indent="-285750">
              <a:buFont typeface="Arial" pitchFamily="34" charset="0"/>
              <a:buChar char="•"/>
            </a:pPr>
            <a:endParaRPr lang="es-CR" dirty="0"/>
          </a:p>
          <a:p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22159" y="4378494"/>
            <a:ext cx="8243876" cy="1869906"/>
            <a:chOff x="168604" y="4341674"/>
            <a:chExt cx="8243876" cy="1869906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5974" y="4657100"/>
              <a:ext cx="1706880" cy="128016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5600" y="4931420"/>
              <a:ext cx="1706880" cy="128016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168604" y="4341674"/>
              <a:ext cx="4095993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742950" lvl="1" indent="-285750">
                <a:buFont typeface="Arial" pitchFamily="34" charset="0"/>
                <a:buChar char="•"/>
              </a:pPr>
              <a:endParaRPr lang="es-CR" dirty="0"/>
            </a:p>
            <a:p>
              <a:pPr lvl="1"/>
              <a:r>
                <a:rPr lang="es-CR" u="sng" dirty="0" err="1"/>
                <a:t>Caracteristicas</a:t>
              </a:r>
              <a:r>
                <a:rPr lang="es-CR" u="sng" dirty="0"/>
                <a:t> de los Nematodos</a:t>
              </a:r>
            </a:p>
            <a:p>
              <a:pPr lvl="2">
                <a:buFont typeface="Arial" pitchFamily="34" charset="0"/>
                <a:buChar char="•"/>
              </a:pPr>
              <a:r>
                <a:rPr lang="es-CR" dirty="0"/>
                <a:t>Sensibilidad a perturbación</a:t>
              </a:r>
            </a:p>
            <a:p>
              <a:pPr lvl="2">
                <a:buFont typeface="Arial" pitchFamily="34" charset="0"/>
                <a:buChar char="•"/>
              </a:pPr>
              <a:r>
                <a:rPr lang="es-CR" dirty="0"/>
                <a:t>Ciclo de vida y fecundidad</a:t>
              </a:r>
            </a:p>
            <a:p>
              <a:pPr lvl="2">
                <a:buFont typeface="Arial" pitchFamily="34" charset="0"/>
                <a:buChar char="•"/>
              </a:pPr>
              <a:r>
                <a:rPr lang="es-CR" dirty="0"/>
                <a:t>Nivel trófico</a:t>
              </a:r>
            </a:p>
            <a:p>
              <a:pPr lvl="2">
                <a:buFont typeface="Arial" pitchFamily="34" charset="0"/>
                <a:buChar char="•"/>
              </a:pPr>
              <a:r>
                <a:rPr lang="es-CR" dirty="0"/>
                <a:t>Gremios estructurales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5428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28600" y="345260"/>
            <a:ext cx="5410200" cy="3477875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400050" indent="-400050"/>
            <a:r>
              <a:rPr lang="es-ES" sz="1600" dirty="0" smtClean="0"/>
              <a:t>Características de los nematodos</a:t>
            </a:r>
            <a:r>
              <a:rPr lang="es-ES" sz="1400" dirty="0" smtClean="0"/>
              <a:t/>
            </a:r>
            <a:br>
              <a:rPr lang="es-ES" sz="1400" dirty="0" smtClean="0"/>
            </a:br>
            <a:r>
              <a:rPr lang="es-ES" sz="1400" dirty="0" smtClean="0"/>
              <a:t>(i) 	gusanos no segmentados</a:t>
            </a:r>
            <a:br>
              <a:rPr lang="es-ES" sz="1400" dirty="0" smtClean="0"/>
            </a:br>
            <a:r>
              <a:rPr lang="es-ES" sz="1400" dirty="0" smtClean="0"/>
              <a:t>(ii) 	simetría bilateral</a:t>
            </a:r>
            <a:br>
              <a:rPr lang="es-ES" sz="1400" dirty="0" smtClean="0"/>
            </a:br>
            <a:r>
              <a:rPr lang="es-ES" sz="1400" dirty="0" smtClean="0"/>
              <a:t>(iii) 	</a:t>
            </a:r>
            <a:r>
              <a:rPr lang="es-ES" sz="1400" dirty="0" err="1" smtClean="0"/>
              <a:t>triploblasticos</a:t>
            </a:r>
            <a:r>
              <a:rPr lang="es-ES" sz="1400" dirty="0" smtClean="0"/>
              <a:t/>
            </a:r>
            <a:br>
              <a:rPr lang="es-ES" sz="1400" dirty="0" smtClean="0"/>
            </a:br>
            <a:r>
              <a:rPr lang="es-ES" sz="1400" dirty="0" smtClean="0"/>
              <a:t>(iv) 	</a:t>
            </a:r>
            <a:r>
              <a:rPr lang="es-ES" sz="1400" dirty="0" err="1" smtClean="0"/>
              <a:t>seudocoelomados</a:t>
            </a:r>
            <a:r>
              <a:rPr lang="es-ES" sz="1400" dirty="0" smtClean="0"/>
              <a:t/>
            </a:r>
            <a:br>
              <a:rPr lang="es-ES" sz="1400" dirty="0" smtClean="0"/>
            </a:br>
            <a:r>
              <a:rPr lang="es-ES" sz="1400" dirty="0" smtClean="0"/>
              <a:t> (v) 	cutícula proteica</a:t>
            </a:r>
            <a:br>
              <a:rPr lang="es-ES" sz="1400" dirty="0" smtClean="0"/>
            </a:br>
            <a:r>
              <a:rPr lang="es-ES" sz="1400" dirty="0" smtClean="0"/>
              <a:t>(vi) 	cordones epidérmicos</a:t>
            </a:r>
            <a:br>
              <a:rPr lang="es-ES" sz="1400" dirty="0" smtClean="0"/>
            </a:br>
            <a:r>
              <a:rPr lang="es-ES" sz="1400" dirty="0" smtClean="0"/>
              <a:t>(vii) 	movimiento </a:t>
            </a:r>
            <a:r>
              <a:rPr lang="es-ES" sz="1400" dirty="0" err="1" smtClean="0"/>
              <a:t>sinoidal</a:t>
            </a:r>
            <a:r>
              <a:rPr lang="es-ES" sz="1400" dirty="0" smtClean="0"/>
              <a:t/>
            </a:r>
            <a:br>
              <a:rPr lang="es-ES" sz="1400" dirty="0" smtClean="0"/>
            </a:br>
            <a:r>
              <a:rPr lang="es-ES" sz="1400" dirty="0" smtClean="0"/>
              <a:t>(viii) 	sistema excretor simple, tubulares o glandulares</a:t>
            </a:r>
            <a:br>
              <a:rPr lang="es-ES" sz="1400" dirty="0" smtClean="0"/>
            </a:br>
            <a:r>
              <a:rPr lang="es-ES" sz="1400" dirty="0" smtClean="0"/>
              <a:t>(ix) 	sin sistema respiratorio</a:t>
            </a:r>
            <a:br>
              <a:rPr lang="es-ES" sz="1400" dirty="0" smtClean="0"/>
            </a:br>
            <a:r>
              <a:rPr lang="es-ES" sz="1400" dirty="0" smtClean="0"/>
              <a:t>(x) 	sin sistema circulatorio</a:t>
            </a:r>
            <a:br>
              <a:rPr lang="es-ES" sz="1400" dirty="0" smtClean="0"/>
            </a:br>
            <a:r>
              <a:rPr lang="es-ES" sz="1400" dirty="0" smtClean="0"/>
              <a:t>(xi) 	los sexos están separados</a:t>
            </a:r>
            <a:br>
              <a:rPr lang="es-ES" sz="1400" dirty="0" smtClean="0"/>
            </a:br>
            <a:r>
              <a:rPr lang="es-ES" sz="1400" dirty="0" smtClean="0"/>
              <a:t>(xii) 	escisión total de huevos</a:t>
            </a:r>
            <a:br>
              <a:rPr lang="es-ES" sz="1400" dirty="0" smtClean="0"/>
            </a:br>
            <a:r>
              <a:rPr lang="es-ES" sz="1400" dirty="0" smtClean="0"/>
              <a:t>(xiii) 	</a:t>
            </a:r>
            <a:r>
              <a:rPr lang="es-ES" sz="1400" dirty="0" err="1" smtClean="0"/>
              <a:t>generalmete</a:t>
            </a:r>
            <a:r>
              <a:rPr lang="es-ES" sz="1400" dirty="0" smtClean="0"/>
              <a:t> no metamorfosis</a:t>
            </a:r>
            <a:br>
              <a:rPr lang="es-ES" sz="1400" dirty="0" smtClean="0"/>
            </a:br>
            <a:r>
              <a:rPr lang="es-ES" sz="1400" dirty="0" smtClean="0"/>
              <a:t>(xiv) 	variación en tamaño de 0,2 mm a 9 metros</a:t>
            </a:r>
            <a:br>
              <a:rPr lang="es-ES" sz="1400" dirty="0" smtClean="0"/>
            </a:br>
            <a:r>
              <a:rPr lang="es-ES" sz="1400" dirty="0" smtClean="0"/>
              <a:t>(xv) 	hábitos de alimentación variada</a:t>
            </a:r>
            <a:endParaRPr lang="es-ES" sz="1400" dirty="0"/>
          </a:p>
        </p:txBody>
      </p:sp>
      <p:sp>
        <p:nvSpPr>
          <p:cNvPr id="4" name="Rectangle 3"/>
          <p:cNvSpPr/>
          <p:nvPr/>
        </p:nvSpPr>
        <p:spPr>
          <a:xfrm>
            <a:off x="609600" y="4191000"/>
            <a:ext cx="7315200" cy="258532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ES" dirty="0" smtClean="0"/>
              <a:t>4 de cada 5 animales multicelulares en el planeta son los nematodos</a:t>
            </a:r>
          </a:p>
          <a:p>
            <a:endParaRPr lang="es-ES" dirty="0" smtClean="0"/>
          </a:p>
          <a:p>
            <a:r>
              <a:rPr lang="es-ES" dirty="0" smtClean="0"/>
              <a:t>Se encuentran en desiertos y en el fondo de lagos y ríos, en las aguas de fuentes termales y en los mares polares. Algunos sin boca se encuentran a profundidades enormes en el océano</a:t>
            </a:r>
          </a:p>
          <a:p>
            <a:endParaRPr lang="es-ES" dirty="0" smtClean="0"/>
          </a:p>
          <a:p>
            <a:r>
              <a:rPr lang="es-ES" dirty="0" smtClean="0"/>
              <a:t>Noticias recientes:</a:t>
            </a:r>
            <a:br>
              <a:rPr lang="es-ES" dirty="0" smtClean="0"/>
            </a:br>
            <a:r>
              <a:rPr lang="es-ES" dirty="0" smtClean="0"/>
              <a:t>nematodos bacteriófagos se han encontrado 1,3 kilómetros de profundidad en las minas de Sudáfrica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SLIDE38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0000">
            <a:off x="-79" y="289164"/>
            <a:ext cx="9144000" cy="60949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>
              <a:rot lat="2100000" lon="0" rev="0"/>
            </a:camera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0" y="4953000"/>
            <a:ext cx="9143921" cy="1729989"/>
            <a:chOff x="0" y="4953000"/>
            <a:chExt cx="9143921" cy="172998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76" t="53333" r="6554" b="37645"/>
            <a:stretch/>
          </p:blipFill>
          <p:spPr>
            <a:xfrm>
              <a:off x="182880" y="4983660"/>
              <a:ext cx="4572000" cy="169932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22" t="65631" r="48887" b="23780"/>
            <a:stretch/>
          </p:blipFill>
          <p:spPr>
            <a:xfrm>
              <a:off x="4571921" y="4983660"/>
              <a:ext cx="4572000" cy="169932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0" y="4953000"/>
              <a:ext cx="14398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err="1" smtClean="0"/>
                <a:t>Helicotylenchus</a:t>
              </a:r>
              <a:endParaRPr lang="en-US" sz="1400" i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922520" y="4953000"/>
              <a:ext cx="14478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err="1" smtClean="0"/>
                <a:t>Paratrichodorus</a:t>
              </a:r>
              <a:endParaRPr lang="en-US" sz="1400" i="1" dirty="0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3733800" y="24307"/>
            <a:ext cx="5410200" cy="369332"/>
          </a:xfrm>
          <a:prstGeom prst="rect">
            <a:avLst/>
          </a:prstGeom>
          <a:solidFill>
            <a:srgbClr val="FFEAA7">
              <a:alpha val="99000"/>
            </a:srgbClr>
          </a:solidFill>
        </p:spPr>
        <p:txBody>
          <a:bodyPr wrap="square">
            <a:spAutoFit/>
          </a:bodyPr>
          <a:lstStyle/>
          <a:p>
            <a:r>
              <a:rPr lang="es-ES" dirty="0"/>
              <a:t>factores que afectan a los patrones espaciales</a:t>
            </a:r>
            <a:endParaRPr lang="es-ES" dirty="0">
              <a:effectLst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22707" y="545068"/>
            <a:ext cx="2121093" cy="369332"/>
          </a:xfrm>
          <a:prstGeom prst="rect">
            <a:avLst/>
          </a:prstGeom>
          <a:solidFill>
            <a:srgbClr val="FFEAA7"/>
          </a:solidFill>
        </p:spPr>
        <p:txBody>
          <a:bodyPr wrap="none">
            <a:spAutoFit/>
          </a:bodyPr>
          <a:lstStyle/>
          <a:p>
            <a:r>
              <a:rPr lang="es-ES" dirty="0"/>
              <a:t>la textura del suelo</a:t>
            </a:r>
            <a:endParaRPr lang="es-ES" dirty="0">
              <a:effectLst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-1"/>
            <a:ext cx="9144000" cy="1734009"/>
            <a:chOff x="0" y="-1"/>
            <a:chExt cx="9144000" cy="1734009"/>
          </a:xfrm>
        </p:grpSpPr>
        <p:pic>
          <p:nvPicPr>
            <p:cNvPr id="9" name="Picture 8"/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94" t="66612" r="5698" b="22822"/>
            <a:stretch/>
          </p:blipFill>
          <p:spPr>
            <a:xfrm>
              <a:off x="4572000" y="0"/>
              <a:ext cx="4572000" cy="173400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572003" y="76200"/>
              <a:ext cx="1220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/>
                <a:t>Pratylenchus</a:t>
              </a:r>
              <a:endParaRPr lang="en-US" sz="1400" i="1" dirty="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79" t="79333" r="26688" b="10267"/>
            <a:stretch/>
          </p:blipFill>
          <p:spPr>
            <a:xfrm>
              <a:off x="0" y="-1"/>
              <a:ext cx="4572000" cy="173400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0" y="76200"/>
              <a:ext cx="11993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/>
                <a:t>Meloidogyne</a:t>
              </a:r>
              <a:endParaRPr lang="en-US" sz="14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7545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838200"/>
            <a:ext cx="6966384" cy="46634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228600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Heterodera</a:t>
            </a:r>
            <a:r>
              <a:rPr lang="en-US" i="1" dirty="0" smtClean="0"/>
              <a:t> </a:t>
            </a:r>
            <a:r>
              <a:rPr lang="en-US" i="1" dirty="0" err="1" smtClean="0"/>
              <a:t>schachtii</a:t>
            </a:r>
            <a:endParaRPr lang="en-US" i="1" dirty="0"/>
          </a:p>
        </p:txBody>
      </p:sp>
      <p:sp>
        <p:nvSpPr>
          <p:cNvPr id="4" name="Rectangle 3"/>
          <p:cNvSpPr/>
          <p:nvPr/>
        </p:nvSpPr>
        <p:spPr>
          <a:xfrm>
            <a:off x="3733800" y="24307"/>
            <a:ext cx="5410200" cy="369332"/>
          </a:xfrm>
          <a:prstGeom prst="rect">
            <a:avLst/>
          </a:prstGeom>
          <a:solidFill>
            <a:srgbClr val="FFEAA7">
              <a:alpha val="99000"/>
            </a:srgbClr>
          </a:solidFill>
        </p:spPr>
        <p:txBody>
          <a:bodyPr wrap="square">
            <a:spAutoFit/>
          </a:bodyPr>
          <a:lstStyle/>
          <a:p>
            <a:r>
              <a:rPr lang="es-ES" dirty="0"/>
              <a:t>factores que afectan a los patrones espaciales</a:t>
            </a:r>
            <a:endParaRPr lang="es-ES" dirty="0"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05000" y="5715000"/>
            <a:ext cx="5410200" cy="369332"/>
          </a:xfrm>
          <a:prstGeom prst="rect">
            <a:avLst/>
          </a:prstGeom>
          <a:solidFill>
            <a:srgbClr val="FFEAA7"/>
          </a:solidFill>
        </p:spPr>
        <p:txBody>
          <a:bodyPr wrap="square">
            <a:spAutoFit/>
          </a:bodyPr>
          <a:lstStyle/>
          <a:p>
            <a:r>
              <a:rPr lang="es-ES" dirty="0"/>
              <a:t>los patrones de movimiento de tierra </a:t>
            </a:r>
            <a:r>
              <a:rPr lang="es-ES" dirty="0" smtClean="0"/>
              <a:t>y de labranza</a:t>
            </a:r>
            <a:endParaRPr lang="es-E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9153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6" name="Picture 8" descr="SLIDE49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350"/>
            <a:ext cx="4570413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-4843" y="1219200"/>
            <a:ext cx="288623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i="1" dirty="0" err="1"/>
              <a:t>Tylenchorhynchus</a:t>
            </a:r>
            <a:r>
              <a:rPr lang="en-US" i="1" dirty="0"/>
              <a:t> </a:t>
            </a:r>
            <a:r>
              <a:rPr lang="en-US" i="1" dirty="0" err="1"/>
              <a:t>claytoni</a:t>
            </a:r>
            <a:endParaRPr lang="en-US" i="1" dirty="0"/>
          </a:p>
          <a:p>
            <a:pPr algn="ctr"/>
            <a:endParaRPr lang="en-US" i="1" dirty="0"/>
          </a:p>
          <a:p>
            <a:pPr algn="ctr"/>
            <a:r>
              <a:rPr lang="en-US" dirty="0" err="1" smtClean="0"/>
              <a:t>nematodo</a:t>
            </a:r>
            <a:r>
              <a:rPr lang="en-US" dirty="0" smtClean="0"/>
              <a:t> de                 </a:t>
            </a:r>
          </a:p>
          <a:p>
            <a:pPr algn="ctr"/>
            <a:r>
              <a:rPr lang="en-US" dirty="0"/>
              <a:t> </a:t>
            </a:r>
            <a:r>
              <a:rPr lang="en-US" dirty="0" smtClean="0"/>
              <a:t>            </a:t>
            </a:r>
            <a:r>
              <a:rPr lang="en-US" dirty="0" err="1" smtClean="0"/>
              <a:t>achaparramiento</a:t>
            </a:r>
            <a:endParaRPr lang="en-US" dirty="0"/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0" y="4419600"/>
            <a:ext cx="24574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i="1" dirty="0"/>
              <a:t>Meloidogyne incognita</a:t>
            </a:r>
          </a:p>
          <a:p>
            <a:pPr algn="ctr"/>
            <a:endParaRPr lang="en-US" i="1" dirty="0"/>
          </a:p>
          <a:p>
            <a:pPr algn="ctr"/>
            <a:r>
              <a:rPr lang="en-US" dirty="0" err="1" smtClean="0"/>
              <a:t>nematodo</a:t>
            </a:r>
            <a:r>
              <a:rPr lang="en-US" dirty="0" smtClean="0"/>
              <a:t> </a:t>
            </a:r>
            <a:r>
              <a:rPr lang="en-US" dirty="0" err="1" smtClean="0"/>
              <a:t>agallador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733800" y="24307"/>
            <a:ext cx="5410200" cy="369332"/>
          </a:xfrm>
          <a:prstGeom prst="rect">
            <a:avLst/>
          </a:prstGeom>
          <a:solidFill>
            <a:srgbClr val="FFEAA7">
              <a:alpha val="99000"/>
            </a:srgbClr>
          </a:solidFill>
        </p:spPr>
        <p:txBody>
          <a:bodyPr wrap="square">
            <a:spAutoFit/>
          </a:bodyPr>
          <a:lstStyle/>
          <a:p>
            <a:r>
              <a:rPr lang="es-ES" dirty="0"/>
              <a:t>factores que afectan a los patrones espaciales</a:t>
            </a:r>
            <a:endParaRPr lang="es-ES" dirty="0"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72200" y="2895600"/>
            <a:ext cx="2971800" cy="646331"/>
          </a:xfrm>
          <a:prstGeom prst="rect">
            <a:avLst/>
          </a:prstGeom>
          <a:solidFill>
            <a:srgbClr val="FFEAA7">
              <a:alpha val="99000"/>
            </a:srgbClr>
          </a:solidFill>
        </p:spPr>
        <p:txBody>
          <a:bodyPr wrap="square">
            <a:spAutoFit/>
          </a:bodyPr>
          <a:lstStyle/>
          <a:p>
            <a:r>
              <a:rPr lang="es-ES" dirty="0" err="1" smtClean="0"/>
              <a:t>biologia</a:t>
            </a:r>
            <a:r>
              <a:rPr lang="es-ES" dirty="0" smtClean="0"/>
              <a:t> de los nematodos:</a:t>
            </a:r>
          </a:p>
          <a:p>
            <a:r>
              <a:rPr lang="es-ES" dirty="0" smtClean="0"/>
              <a:t>movimiento </a:t>
            </a:r>
            <a:r>
              <a:rPr lang="es-ES" dirty="0"/>
              <a:t>y la agregación</a:t>
            </a:r>
            <a:endParaRPr lang="es-E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580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slide3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4813" cy="365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2" descr="slide5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896" y="3633216"/>
            <a:ext cx="5029200" cy="3248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62600" y="1792069"/>
            <a:ext cx="2672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Xiphinema </a:t>
            </a:r>
            <a:r>
              <a:rPr lang="en-US" i="1" dirty="0" err="1" smtClean="0"/>
              <a:t>americanum</a:t>
            </a:r>
            <a:r>
              <a:rPr lang="en-US" i="1" dirty="0" smtClean="0"/>
              <a:t> </a:t>
            </a:r>
          </a:p>
          <a:p>
            <a:pPr algn="ctr"/>
            <a:r>
              <a:rPr lang="en-US" dirty="0" smtClean="0"/>
              <a:t>y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raices</a:t>
            </a:r>
            <a:r>
              <a:rPr lang="en-US" dirty="0" smtClean="0"/>
              <a:t> de </a:t>
            </a:r>
            <a:r>
              <a:rPr lang="en-US" dirty="0" err="1" smtClean="0"/>
              <a:t>uva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4934374"/>
            <a:ext cx="3377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Xiphinema </a:t>
            </a:r>
            <a:r>
              <a:rPr lang="en-US" i="1" dirty="0" err="1" smtClean="0"/>
              <a:t>americanum</a:t>
            </a:r>
            <a:r>
              <a:rPr lang="en-US" i="1" dirty="0" smtClean="0"/>
              <a:t> </a:t>
            </a:r>
          </a:p>
          <a:p>
            <a:pPr algn="ctr"/>
            <a:r>
              <a:rPr lang="en-US" dirty="0" smtClean="0"/>
              <a:t>en campo de </a:t>
            </a:r>
            <a:r>
              <a:rPr lang="en-US" dirty="0" err="1" smtClean="0"/>
              <a:t>algodón</a:t>
            </a:r>
            <a:r>
              <a:rPr lang="en-US" dirty="0" smtClean="0"/>
              <a:t> – 2 </a:t>
            </a:r>
            <a:r>
              <a:rPr lang="en-US" dirty="0" err="1" smtClean="0"/>
              <a:t>años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733800" y="87868"/>
            <a:ext cx="5410200" cy="369332"/>
          </a:xfrm>
          <a:prstGeom prst="rect">
            <a:avLst/>
          </a:prstGeom>
          <a:solidFill>
            <a:srgbClr val="FFEAA7">
              <a:alpha val="99000"/>
            </a:srgbClr>
          </a:solidFill>
        </p:spPr>
        <p:txBody>
          <a:bodyPr wrap="square">
            <a:spAutoFit/>
          </a:bodyPr>
          <a:lstStyle/>
          <a:p>
            <a:r>
              <a:rPr lang="es-ES" dirty="0"/>
              <a:t>factores que afectan a los patrones espaciales</a:t>
            </a:r>
            <a:endParaRPr lang="es-ES" dirty="0"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28499" y="990600"/>
            <a:ext cx="2835215" cy="646331"/>
          </a:xfrm>
          <a:prstGeom prst="rect">
            <a:avLst/>
          </a:prstGeom>
          <a:solidFill>
            <a:srgbClr val="FFEAA7">
              <a:alpha val="99000"/>
            </a:srgbClr>
          </a:solidFill>
        </p:spPr>
        <p:txBody>
          <a:bodyPr wrap="square">
            <a:spAutoFit/>
          </a:bodyPr>
          <a:lstStyle/>
          <a:p>
            <a:r>
              <a:rPr lang="es-ES" dirty="0" smtClean="0"/>
              <a:t>distribución de las </a:t>
            </a:r>
            <a:r>
              <a:rPr lang="es-ES" dirty="0" err="1" smtClean="0"/>
              <a:t>raices</a:t>
            </a:r>
            <a:endParaRPr lang="es-ES" dirty="0" smtClean="0"/>
          </a:p>
          <a:p>
            <a:r>
              <a:rPr lang="es-ES" dirty="0" smtClean="0"/>
              <a:t>y labranza del suelo</a:t>
            </a:r>
            <a:endParaRPr lang="es-ES" dirty="0"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4507468"/>
            <a:ext cx="3264409" cy="369332"/>
          </a:xfrm>
          <a:prstGeom prst="rect">
            <a:avLst/>
          </a:prstGeom>
          <a:solidFill>
            <a:srgbClr val="FFEAA7">
              <a:alpha val="99000"/>
            </a:srgbClr>
          </a:solidFill>
        </p:spPr>
        <p:txBody>
          <a:bodyPr wrap="square">
            <a:spAutoFit/>
          </a:bodyPr>
          <a:lstStyle/>
          <a:p>
            <a:r>
              <a:rPr lang="es-ES" dirty="0" smtClean="0"/>
              <a:t>tiempo y edad de infestaci</a:t>
            </a:r>
            <a:r>
              <a:rPr lang="es-ES" dirty="0"/>
              <a:t>ó</a:t>
            </a:r>
            <a:r>
              <a:rPr lang="es-ES" dirty="0" smtClean="0"/>
              <a:t>n</a:t>
            </a:r>
            <a:endParaRPr lang="es-E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5272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07682" y="1813679"/>
            <a:ext cx="8860118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".....if all the matter in the universe except the nematodes were swept away, our world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would still be dimly recognizable, and if, as disembodied spirits, we could then investigate it,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we would find its mountains, hills, vales, rivers, lakes, and oceans represented by a film of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nematodes. The location of towns would be decipherable, since for every massing of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human beings there would be a corresponding massing of certain nematodes.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Trees would still stand in ghostly rows representing our streets and highways.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The location of various plants and animals would still be decipherable, and, had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we sufficient knowledge, in many cases even their species would be determined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by an examination of their erstwhile nematode parasites."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 cstate="print"/>
          <a:srcRect l="37619" t="16000" r="32381" b="6095"/>
          <a:stretch>
            <a:fillRect/>
          </a:stretch>
        </p:blipFill>
        <p:spPr bwMode="auto">
          <a:xfrm>
            <a:off x="2732242" y="609600"/>
            <a:ext cx="3211358" cy="5212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600200" y="6019800"/>
            <a:ext cx="5853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N. A. Cobb – el padre de </a:t>
            </a:r>
            <a:r>
              <a:rPr lang="en-US" dirty="0" err="1" smtClean="0"/>
              <a:t>Nematologia</a:t>
            </a:r>
            <a:r>
              <a:rPr lang="en-US" dirty="0" smtClean="0"/>
              <a:t> Norte Americano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Slide18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3175"/>
            <a:ext cx="4716463" cy="685482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6400800" y="3244334"/>
            <a:ext cx="26597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parásito intestinal</a:t>
            </a:r>
          </a:p>
          <a:p>
            <a:r>
              <a:rPr lang="es-ES" dirty="0" smtClean="0"/>
              <a:t>de humanos y animales</a:t>
            </a:r>
            <a:endParaRPr lang="es-ES" dirty="0"/>
          </a:p>
        </p:txBody>
      </p:sp>
      <p:sp>
        <p:nvSpPr>
          <p:cNvPr id="4" name="Rectangle 3"/>
          <p:cNvSpPr/>
          <p:nvPr/>
        </p:nvSpPr>
        <p:spPr>
          <a:xfrm>
            <a:off x="6705600" y="685800"/>
            <a:ext cx="2236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smtClean="0">
                <a:latin typeface="Arial" pitchFamily="34" charset="0"/>
                <a:cs typeface="Arial" pitchFamily="34" charset="0"/>
              </a:rPr>
              <a:t>Formas morfologías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Slide621"/>
          <p:cNvPicPr>
            <a:picLocks noChangeAspect="1" noChangeArrowheads="1"/>
          </p:cNvPicPr>
          <p:nvPr/>
        </p:nvPicPr>
        <p:blipFill>
          <a:blip r:embed="rId2" cstate="print"/>
          <a:srcRect b="7785"/>
          <a:stretch>
            <a:fillRect/>
          </a:stretch>
        </p:blipFill>
        <p:spPr bwMode="auto">
          <a:xfrm>
            <a:off x="2133600" y="234950"/>
            <a:ext cx="4679950" cy="63182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934200" y="3124200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nematodo</a:t>
            </a:r>
            <a:r>
              <a:rPr lang="en-US" dirty="0" smtClean="0"/>
              <a:t> </a:t>
            </a:r>
            <a:r>
              <a:rPr lang="en-US" dirty="0" err="1" smtClean="0"/>
              <a:t>marino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0" y="1828800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abertura</a:t>
            </a:r>
            <a:r>
              <a:rPr lang="en-US" dirty="0" smtClean="0"/>
              <a:t> </a:t>
            </a:r>
            <a:r>
              <a:rPr lang="en-US" dirty="0" err="1" smtClean="0"/>
              <a:t>anfidial</a:t>
            </a:r>
            <a:endParaRPr lang="en-US" dirty="0" smtClean="0"/>
          </a:p>
          <a:p>
            <a:r>
              <a:rPr lang="en-US" dirty="0" err="1" smtClean="0"/>
              <a:t>grande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Slide6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175"/>
            <a:ext cx="8528050" cy="685482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6629400" y="533400"/>
            <a:ext cx="1980029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dirty="0" err="1" smtClean="0"/>
              <a:t>nematodo</a:t>
            </a:r>
            <a:r>
              <a:rPr lang="en-US" dirty="0" smtClean="0"/>
              <a:t> </a:t>
            </a:r>
            <a:r>
              <a:rPr lang="en-US" dirty="0" err="1" smtClean="0"/>
              <a:t>marino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Slide7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588"/>
            <a:ext cx="4735513" cy="685641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6781800" y="3124200"/>
            <a:ext cx="15953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nematodo de </a:t>
            </a:r>
          </a:p>
          <a:p>
            <a:r>
              <a:rPr lang="es-ES" dirty="0" smtClean="0"/>
              <a:t>agua dulce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Slide18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0"/>
            <a:ext cx="5156200" cy="686117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6997258" y="3212068"/>
            <a:ext cx="2146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nematodo de suelo</a:t>
            </a:r>
            <a:endParaRPr lang="es-ES" dirty="0"/>
          </a:p>
        </p:txBody>
      </p:sp>
      <p:sp>
        <p:nvSpPr>
          <p:cNvPr id="4" name="TextBox 3"/>
          <p:cNvSpPr txBox="1"/>
          <p:nvPr/>
        </p:nvSpPr>
        <p:spPr>
          <a:xfrm>
            <a:off x="7162800" y="4114800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abertura</a:t>
            </a:r>
            <a:r>
              <a:rPr lang="en-US" dirty="0" smtClean="0"/>
              <a:t> </a:t>
            </a:r>
            <a:r>
              <a:rPr lang="en-US" dirty="0" err="1" smtClean="0"/>
              <a:t>anfidial</a:t>
            </a:r>
            <a:endParaRPr lang="en-US" dirty="0" smtClean="0"/>
          </a:p>
          <a:p>
            <a:r>
              <a:rPr lang="en-US" dirty="0" err="1" smtClean="0"/>
              <a:t>pequeña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6307</TotalTime>
  <Words>1062</Words>
  <Application>Microsoft Office PowerPoint</Application>
  <PresentationFormat>On-screen Show (4:3)</PresentationFormat>
  <Paragraphs>409</Paragraphs>
  <Slides>33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California, Davis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Nematology 100</dc:title>
  <dc:creator>hferris</dc:creator>
  <cp:lastModifiedBy>Howard Ferris</cp:lastModifiedBy>
  <cp:revision>192</cp:revision>
  <dcterms:created xsi:type="dcterms:W3CDTF">2004-10-06T00:58:24Z</dcterms:created>
  <dcterms:modified xsi:type="dcterms:W3CDTF">2015-12-16T00:13:18Z</dcterms:modified>
</cp:coreProperties>
</file>