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ls" ContentType="application/vnd.ms-exce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tiff" ContentType="image/tiff"/>
  <Default Extension="gif" ContentType="image/gif"/>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69" r:id="rId2"/>
    <p:sldId id="406" r:id="rId3"/>
    <p:sldId id="519" r:id="rId4"/>
    <p:sldId id="520" r:id="rId5"/>
    <p:sldId id="335" r:id="rId6"/>
    <p:sldId id="374" r:id="rId7"/>
    <p:sldId id="500" r:id="rId8"/>
    <p:sldId id="501" r:id="rId9"/>
    <p:sldId id="502" r:id="rId10"/>
    <p:sldId id="503" r:id="rId11"/>
    <p:sldId id="504" r:id="rId12"/>
    <p:sldId id="505" r:id="rId13"/>
    <p:sldId id="506" r:id="rId14"/>
    <p:sldId id="509" r:id="rId15"/>
    <p:sldId id="510" r:id="rId16"/>
    <p:sldId id="511" r:id="rId17"/>
    <p:sldId id="526" r:id="rId18"/>
    <p:sldId id="513" r:id="rId19"/>
    <p:sldId id="514" r:id="rId20"/>
    <p:sldId id="525" r:id="rId21"/>
    <p:sldId id="515" r:id="rId22"/>
    <p:sldId id="497" r:id="rId23"/>
    <p:sldId id="405" r:id="rId24"/>
    <p:sldId id="423" r:id="rId25"/>
    <p:sldId id="421" r:id="rId26"/>
    <p:sldId id="523" r:id="rId27"/>
    <p:sldId id="524" r:id="rId28"/>
    <p:sldId id="516" r:id="rId29"/>
    <p:sldId id="517" r:id="rId30"/>
    <p:sldId id="427" r:id="rId3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FFFF00"/>
    <a:srgbClr val="007434"/>
    <a:srgbClr val="FFFF66"/>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99" autoAdjust="0"/>
    <p:restoredTop sz="94580" autoAdjust="0"/>
  </p:normalViewPr>
  <p:slideViewPr>
    <p:cSldViewPr>
      <p:cViewPr varScale="1">
        <p:scale>
          <a:sx n="110" d="100"/>
          <a:sy n="110" d="100"/>
        </p:scale>
        <p:origin x="-1710"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3" d="100"/>
          <a:sy n="63" d="100"/>
        </p:scale>
        <p:origin x="-2058" y="-12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E:\Costa%20Rica%20Data\Aggregate%20Data.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plotArea>
      <c:layout>
        <c:manualLayout>
          <c:layoutTarget val="inner"/>
          <c:xMode val="edge"/>
          <c:yMode val="edge"/>
          <c:x val="0.18006496062992144"/>
          <c:y val="0.13990754615880641"/>
          <c:w val="0.76803237095363053"/>
          <c:h val="0.6643213542944012"/>
        </c:manualLayout>
      </c:layout>
      <c:scatterChart>
        <c:scatterStyle val="lineMarker"/>
        <c:ser>
          <c:idx val="1"/>
          <c:order val="0"/>
          <c:tx>
            <c:strRef>
              <c:f>Panamaex!$BS$1</c:f>
              <c:strCache>
                <c:ptCount val="1"/>
                <c:pt idx="0">
                  <c:v>LN(Pred/Tprey)</c:v>
                </c:pt>
              </c:strCache>
            </c:strRef>
          </c:tx>
          <c:spPr>
            <a:ln>
              <a:noFill/>
            </a:ln>
          </c:spPr>
          <c:marker>
            <c:symbol val="square"/>
            <c:size val="5"/>
            <c:spPr>
              <a:solidFill>
                <a:schemeClr val="tx1"/>
              </a:solidFill>
              <a:ln>
                <a:solidFill>
                  <a:schemeClr val="tx1"/>
                </a:solidFill>
              </a:ln>
            </c:spPr>
          </c:marker>
          <c:xVal>
            <c:numRef>
              <c:f>Panamaex!$BQ$2:$BQ$97</c:f>
              <c:numCache>
                <c:formatCode>General</c:formatCode>
                <c:ptCount val="96"/>
                <c:pt idx="0">
                  <c:v>2.8332133440562162</c:v>
                </c:pt>
                <c:pt idx="1">
                  <c:v>2.9444389791664403</c:v>
                </c:pt>
                <c:pt idx="2">
                  <c:v>3.044522437723423</c:v>
                </c:pt>
                <c:pt idx="3">
                  <c:v>3.044522437723423</c:v>
                </c:pt>
                <c:pt idx="4">
                  <c:v>3.1354942159291497</c:v>
                </c:pt>
                <c:pt idx="5">
                  <c:v>3.1780538303479458</c:v>
                </c:pt>
                <c:pt idx="6">
                  <c:v>3.1780538303479458</c:v>
                </c:pt>
                <c:pt idx="7">
                  <c:v>3.1780538303479458</c:v>
                </c:pt>
                <c:pt idx="8">
                  <c:v>3.1780538303479458</c:v>
                </c:pt>
                <c:pt idx="9">
                  <c:v>3.1780538303479458</c:v>
                </c:pt>
                <c:pt idx="10">
                  <c:v>3.2580965380214852</c:v>
                </c:pt>
                <c:pt idx="11">
                  <c:v>3.2580965380214852</c:v>
                </c:pt>
                <c:pt idx="12">
                  <c:v>3.2580965380214852</c:v>
                </c:pt>
                <c:pt idx="13">
                  <c:v>3.2580965380214852</c:v>
                </c:pt>
                <c:pt idx="14">
                  <c:v>3.2580965380214852</c:v>
                </c:pt>
                <c:pt idx="15">
                  <c:v>3.2958368660043291</c:v>
                </c:pt>
                <c:pt idx="16">
                  <c:v>3.2958368660043291</c:v>
                </c:pt>
                <c:pt idx="17">
                  <c:v>3.2958368660043291</c:v>
                </c:pt>
                <c:pt idx="18">
                  <c:v>3.2958368660043291</c:v>
                </c:pt>
                <c:pt idx="19">
                  <c:v>3.3322045101751967</c:v>
                </c:pt>
                <c:pt idx="20">
                  <c:v>3.3322045101751967</c:v>
                </c:pt>
                <c:pt idx="21">
                  <c:v>3.3322045101751967</c:v>
                </c:pt>
                <c:pt idx="22">
                  <c:v>3.3322045101751967</c:v>
                </c:pt>
                <c:pt idx="23">
                  <c:v>3.3322045101751967</c:v>
                </c:pt>
                <c:pt idx="24">
                  <c:v>3.3322045101751967</c:v>
                </c:pt>
                <c:pt idx="25">
                  <c:v>3.3672958299864741</c:v>
                </c:pt>
                <c:pt idx="26">
                  <c:v>3.3672958299864741</c:v>
                </c:pt>
                <c:pt idx="27">
                  <c:v>3.3672958299864741</c:v>
                </c:pt>
                <c:pt idx="28">
                  <c:v>3.3672958299864741</c:v>
                </c:pt>
                <c:pt idx="29">
                  <c:v>3.4011973816621612</c:v>
                </c:pt>
                <c:pt idx="30">
                  <c:v>3.4011973816621612</c:v>
                </c:pt>
                <c:pt idx="31">
                  <c:v>3.4011973816621612</c:v>
                </c:pt>
                <c:pt idx="32">
                  <c:v>3.4011973816621612</c:v>
                </c:pt>
                <c:pt idx="33">
                  <c:v>3.4011973816621612</c:v>
                </c:pt>
                <c:pt idx="34">
                  <c:v>3.4339872044851472</c:v>
                </c:pt>
                <c:pt idx="35">
                  <c:v>3.4339872044851472</c:v>
                </c:pt>
                <c:pt idx="36">
                  <c:v>3.4339872044851472</c:v>
                </c:pt>
                <c:pt idx="37">
                  <c:v>3.4657359027997265</c:v>
                </c:pt>
                <c:pt idx="38">
                  <c:v>3.4657359027997265</c:v>
                </c:pt>
                <c:pt idx="39">
                  <c:v>3.4657359027997265</c:v>
                </c:pt>
                <c:pt idx="40">
                  <c:v>3.4657359027997265</c:v>
                </c:pt>
                <c:pt idx="41">
                  <c:v>3.4657359027997265</c:v>
                </c:pt>
                <c:pt idx="42">
                  <c:v>3.4965075614664802</c:v>
                </c:pt>
                <c:pt idx="43">
                  <c:v>3.4965075614664802</c:v>
                </c:pt>
                <c:pt idx="44">
                  <c:v>3.4965075614664802</c:v>
                </c:pt>
                <c:pt idx="45">
                  <c:v>3.4965075614664802</c:v>
                </c:pt>
                <c:pt idx="46">
                  <c:v>3.4965075614664802</c:v>
                </c:pt>
                <c:pt idx="47">
                  <c:v>3.4965075614664802</c:v>
                </c:pt>
                <c:pt idx="48">
                  <c:v>3.5263605246161607</c:v>
                </c:pt>
                <c:pt idx="49">
                  <c:v>3.5553480614894135</c:v>
                </c:pt>
                <c:pt idx="50">
                  <c:v>3.5553480614894135</c:v>
                </c:pt>
                <c:pt idx="51">
                  <c:v>3.5553480614894135</c:v>
                </c:pt>
                <c:pt idx="52">
                  <c:v>3.5553480614894135</c:v>
                </c:pt>
                <c:pt idx="53">
                  <c:v>3.5835189384561099</c:v>
                </c:pt>
                <c:pt idx="54">
                  <c:v>3.5835189384561099</c:v>
                </c:pt>
                <c:pt idx="55">
                  <c:v>3.6109179126442243</c:v>
                </c:pt>
                <c:pt idx="56">
                  <c:v>3.6109179126442243</c:v>
                </c:pt>
                <c:pt idx="57">
                  <c:v>3.6375861597263892</c:v>
                </c:pt>
                <c:pt idx="58">
                  <c:v>3.6375861597263892</c:v>
                </c:pt>
                <c:pt idx="59">
                  <c:v>3.6635616461297031</c:v>
                </c:pt>
                <c:pt idx="60">
                  <c:v>3.6888794541139371</c:v>
                </c:pt>
                <c:pt idx="61">
                  <c:v>3.6888794541139371</c:v>
                </c:pt>
                <c:pt idx="62">
                  <c:v>3.7135720667043546</c:v>
                </c:pt>
                <c:pt idx="63">
                  <c:v>3.7135720667043546</c:v>
                </c:pt>
                <c:pt idx="64">
                  <c:v>3.7135720667043546</c:v>
                </c:pt>
                <c:pt idx="65">
                  <c:v>3.7135720667043546</c:v>
                </c:pt>
                <c:pt idx="66">
                  <c:v>3.7135720667043546</c:v>
                </c:pt>
                <c:pt idx="67">
                  <c:v>3.7376696182833684</c:v>
                </c:pt>
                <c:pt idx="68">
                  <c:v>3.7376696182833684</c:v>
                </c:pt>
                <c:pt idx="69">
                  <c:v>3.7376696182833684</c:v>
                </c:pt>
                <c:pt idx="70">
                  <c:v>3.7376696182833684</c:v>
                </c:pt>
                <c:pt idx="71">
                  <c:v>3.7612001156935624</c:v>
                </c:pt>
                <c:pt idx="72">
                  <c:v>3.7612001156935624</c:v>
                </c:pt>
                <c:pt idx="73">
                  <c:v>3.7612001156935624</c:v>
                </c:pt>
                <c:pt idx="74">
                  <c:v>3.7841896339182597</c:v>
                </c:pt>
                <c:pt idx="75">
                  <c:v>3.8066624897702268</c:v>
                </c:pt>
                <c:pt idx="76">
                  <c:v>3.8066624897702268</c:v>
                </c:pt>
                <c:pt idx="77">
                  <c:v>3.8066624897702268</c:v>
                </c:pt>
                <c:pt idx="78">
                  <c:v>3.8286413964890937</c:v>
                </c:pt>
                <c:pt idx="79">
                  <c:v>3.8286413964890937</c:v>
                </c:pt>
                <c:pt idx="80">
                  <c:v>3.8286413964890937</c:v>
                </c:pt>
                <c:pt idx="81">
                  <c:v>3.8501476017100584</c:v>
                </c:pt>
                <c:pt idx="82">
                  <c:v>3.9318256327243177</c:v>
                </c:pt>
                <c:pt idx="83">
                  <c:v>3.9512437185814275</c:v>
                </c:pt>
                <c:pt idx="84">
                  <c:v>4.0253516907351496</c:v>
                </c:pt>
                <c:pt idx="85">
                  <c:v>4.1271343850449691</c:v>
                </c:pt>
                <c:pt idx="86">
                  <c:v>4.1588830833596724</c:v>
                </c:pt>
                <c:pt idx="87">
                  <c:v>4.1896547420264252</c:v>
                </c:pt>
                <c:pt idx="88">
                  <c:v>4.2484952420493585</c:v>
                </c:pt>
                <c:pt idx="89">
                  <c:v>4.2766661190161814</c:v>
                </c:pt>
                <c:pt idx="90">
                  <c:v>4.2766661190161814</c:v>
                </c:pt>
                <c:pt idx="91">
                  <c:v>4.290459441148391</c:v>
                </c:pt>
                <c:pt idx="92">
                  <c:v>4.3438054218536903</c:v>
                </c:pt>
                <c:pt idx="93">
                  <c:v>4.4308167988433134</c:v>
                </c:pt>
                <c:pt idx="94">
                  <c:v>4.4308167988433134</c:v>
                </c:pt>
                <c:pt idx="95">
                  <c:v>4.543294782270114</c:v>
                </c:pt>
              </c:numCache>
            </c:numRef>
          </c:xVal>
          <c:yVal>
            <c:numRef>
              <c:f>Panamaex!$BS$2:$BS$97</c:f>
              <c:numCache>
                <c:formatCode>General</c:formatCode>
                <c:ptCount val="96"/>
                <c:pt idx="0">
                  <c:v>-1.8666607774011728</c:v>
                </c:pt>
                <c:pt idx="1">
                  <c:v>-2.0680128458562201</c:v>
                </c:pt>
                <c:pt idx="2">
                  <c:v>-2.1594842493533752</c:v>
                </c:pt>
                <c:pt idx="3">
                  <c:v>-1.956062520519344</c:v>
                </c:pt>
                <c:pt idx="4">
                  <c:v>-1.8777018990287797</c:v>
                </c:pt>
                <c:pt idx="5">
                  <c:v>-1.8458266904982992</c:v>
                </c:pt>
                <c:pt idx="6">
                  <c:v>-2.6390573296152167</c:v>
                </c:pt>
                <c:pt idx="7">
                  <c:v>-2.1162555148025524</c:v>
                </c:pt>
                <c:pt idx="8">
                  <c:v>-2.531426665422893</c:v>
                </c:pt>
                <c:pt idx="9">
                  <c:v>-2.2801122371420512</c:v>
                </c:pt>
                <c:pt idx="10">
                  <c:v>-2.0794415416798357</c:v>
                </c:pt>
                <c:pt idx="11">
                  <c:v>-2.7545702167371551</c:v>
                </c:pt>
                <c:pt idx="12">
                  <c:v>-2.8693183486983402</c:v>
                </c:pt>
                <c:pt idx="13">
                  <c:v>-2.2547944291576982</c:v>
                </c:pt>
                <c:pt idx="14">
                  <c:v>-2.404863942114464</c:v>
                </c:pt>
                <c:pt idx="15">
                  <c:v>-2.1594842493533752</c:v>
                </c:pt>
                <c:pt idx="16">
                  <c:v>-1.8666607774011728</c:v>
                </c:pt>
                <c:pt idx="17">
                  <c:v>-1.6582280766035562</c:v>
                </c:pt>
                <c:pt idx="18">
                  <c:v>-2.1731270257572075</c:v>
                </c:pt>
                <c:pt idx="19">
                  <c:v>-1.6441234704219905</c:v>
                </c:pt>
                <c:pt idx="20">
                  <c:v>-3.2676659890376332</c:v>
                </c:pt>
                <c:pt idx="21">
                  <c:v>-2.6703098731193631</c:v>
                </c:pt>
                <c:pt idx="22">
                  <c:v>-2.6067964673970412</c:v>
                </c:pt>
                <c:pt idx="23">
                  <c:v>-2.2755564206061267</c:v>
                </c:pt>
                <c:pt idx="24">
                  <c:v>-1.7719568419318967</c:v>
                </c:pt>
                <c:pt idx="25">
                  <c:v>-2.3321438952355567</c:v>
                </c:pt>
                <c:pt idx="26">
                  <c:v>-2.0337715048466491</c:v>
                </c:pt>
                <c:pt idx="27">
                  <c:v>-2.7080502011022212</c:v>
                </c:pt>
                <c:pt idx="28">
                  <c:v>-1.6302719993369423</c:v>
                </c:pt>
                <c:pt idx="29">
                  <c:v>-2.3116349285139637</c:v>
                </c:pt>
                <c:pt idx="30">
                  <c:v>-2.4531579514734201</c:v>
                </c:pt>
                <c:pt idx="31">
                  <c:v>-2.312535423847152</c:v>
                </c:pt>
                <c:pt idx="32">
                  <c:v>-2.4061257719348861</c:v>
                </c:pt>
                <c:pt idx="33">
                  <c:v>-1.9002401122221158</c:v>
                </c:pt>
                <c:pt idx="34">
                  <c:v>-2.2216160304603791</c:v>
                </c:pt>
                <c:pt idx="35">
                  <c:v>-2.0097616210418461</c:v>
                </c:pt>
                <c:pt idx="36">
                  <c:v>-2.6390573296152167</c:v>
                </c:pt>
                <c:pt idx="37">
                  <c:v>-2.3025850929940437</c:v>
                </c:pt>
                <c:pt idx="38">
                  <c:v>-2.0583881324820035</c:v>
                </c:pt>
                <c:pt idx="39">
                  <c:v>-2.6625878270254812</c:v>
                </c:pt>
                <c:pt idx="40">
                  <c:v>-1.7707060600302384</c:v>
                </c:pt>
                <c:pt idx="41">
                  <c:v>-1.228665416916308</c:v>
                </c:pt>
                <c:pt idx="42">
                  <c:v>-1.7190001149456413</c:v>
                </c:pt>
                <c:pt idx="43">
                  <c:v>-1.9859154836690118</c:v>
                </c:pt>
                <c:pt idx="44">
                  <c:v>-2.3136349291806177</c:v>
                </c:pt>
                <c:pt idx="45">
                  <c:v>-2.8162637857424428</c:v>
                </c:pt>
                <c:pt idx="46">
                  <c:v>-1.8666607774011728</c:v>
                </c:pt>
                <c:pt idx="47">
                  <c:v>-1.1786549963416673</c:v>
                </c:pt>
                <c:pt idx="48">
                  <c:v>-2.2246235515244055</c:v>
                </c:pt>
                <c:pt idx="49">
                  <c:v>-1.9459101490553139</c:v>
                </c:pt>
                <c:pt idx="50">
                  <c:v>-1.6204877486206861</c:v>
                </c:pt>
                <c:pt idx="51">
                  <c:v>-1.722766597741096</c:v>
                </c:pt>
                <c:pt idx="52">
                  <c:v>-1.6247053845648889</c:v>
                </c:pt>
                <c:pt idx="53">
                  <c:v>-2.0412203288596382</c:v>
                </c:pt>
                <c:pt idx="54">
                  <c:v>-2.2270775404859959</c:v>
                </c:pt>
                <c:pt idx="55">
                  <c:v>-1.8813716279177422</c:v>
                </c:pt>
                <c:pt idx="56">
                  <c:v>-2.0097616210418461</c:v>
                </c:pt>
                <c:pt idx="57">
                  <c:v>-0.99212880826565952</c:v>
                </c:pt>
                <c:pt idx="58">
                  <c:v>-1.7247487589450941</c:v>
                </c:pt>
                <c:pt idx="59">
                  <c:v>-1.7676619176489798</c:v>
                </c:pt>
                <c:pt idx="60">
                  <c:v>-1.6582280766035562</c:v>
                </c:pt>
                <c:pt idx="61">
                  <c:v>-1.2833463918674262</c:v>
                </c:pt>
                <c:pt idx="62">
                  <c:v>-2.2925347571406269</c:v>
                </c:pt>
                <c:pt idx="63">
                  <c:v>-1.7176514970743058</c:v>
                </c:pt>
                <c:pt idx="64">
                  <c:v>-1.6094379124340998</c:v>
                </c:pt>
                <c:pt idx="65">
                  <c:v>-2.3608540011180197</c:v>
                </c:pt>
                <c:pt idx="66">
                  <c:v>-2.6119063405493081</c:v>
                </c:pt>
                <c:pt idx="67">
                  <c:v>-1.425008873300581</c:v>
                </c:pt>
                <c:pt idx="68">
                  <c:v>-1.8294997972108606</c:v>
                </c:pt>
                <c:pt idx="69">
                  <c:v>-1.3437347467010938</c:v>
                </c:pt>
                <c:pt idx="70">
                  <c:v>-1.3460204619819753</c:v>
                </c:pt>
                <c:pt idx="71">
                  <c:v>-1.5881605139868391</c:v>
                </c:pt>
                <c:pt idx="72">
                  <c:v>-2.3223877202902248</c:v>
                </c:pt>
                <c:pt idx="73">
                  <c:v>-1.5328978353117741</c:v>
                </c:pt>
                <c:pt idx="74">
                  <c:v>-1.690290009063196</c:v>
                </c:pt>
                <c:pt idx="75">
                  <c:v>-1.4328143767547834</c:v>
                </c:pt>
                <c:pt idx="76">
                  <c:v>-2.3150076129926025</c:v>
                </c:pt>
                <c:pt idx="77">
                  <c:v>-1.2896675254308201</c:v>
                </c:pt>
                <c:pt idx="78">
                  <c:v>-1.2697605448639391</c:v>
                </c:pt>
                <c:pt idx="79">
                  <c:v>-1.446918982936326</c:v>
                </c:pt>
                <c:pt idx="80">
                  <c:v>-2.5455312716045162</c:v>
                </c:pt>
                <c:pt idx="81">
                  <c:v>-1.4375876555074127</c:v>
                </c:pt>
                <c:pt idx="82">
                  <c:v>-1.4008931605410433</c:v>
                </c:pt>
                <c:pt idx="83">
                  <c:v>-1.6863989535702499</c:v>
                </c:pt>
                <c:pt idx="84">
                  <c:v>-1.4060969884160699</c:v>
                </c:pt>
                <c:pt idx="85">
                  <c:v>-2.2284771208403242</c:v>
                </c:pt>
                <c:pt idx="86">
                  <c:v>-1.9715525796686761</c:v>
                </c:pt>
                <c:pt idx="87">
                  <c:v>-1.1909856087991249</c:v>
                </c:pt>
                <c:pt idx="88">
                  <c:v>-1.9951003932460838</c:v>
                </c:pt>
                <c:pt idx="89">
                  <c:v>-1.8123787564307907</c:v>
                </c:pt>
                <c:pt idx="90">
                  <c:v>-0.3746934494414107</c:v>
                </c:pt>
                <c:pt idx="91">
                  <c:v>-0.96825047080486604</c:v>
                </c:pt>
                <c:pt idx="92">
                  <c:v>-1.0874389880699658</c:v>
                </c:pt>
                <c:pt idx="93">
                  <c:v>-0.86808863005628933</c:v>
                </c:pt>
                <c:pt idx="94">
                  <c:v>-0.935460647981875</c:v>
                </c:pt>
                <c:pt idx="95">
                  <c:v>-1.2074151485169089</c:v>
                </c:pt>
              </c:numCache>
            </c:numRef>
          </c:yVal>
        </c:ser>
        <c:ser>
          <c:idx val="3"/>
          <c:order val="1"/>
          <c:tx>
            <c:strRef>
              <c:f>Panamaex!$BU$1</c:f>
              <c:strCache>
                <c:ptCount val="1"/>
                <c:pt idx="0">
                  <c:v>PrLnP/TP</c:v>
                </c:pt>
              </c:strCache>
            </c:strRef>
          </c:tx>
          <c:spPr>
            <a:ln w="28575">
              <a:solidFill>
                <a:schemeClr val="tx1"/>
              </a:solidFill>
            </a:ln>
          </c:spPr>
          <c:marker>
            <c:symbol val="none"/>
          </c:marker>
          <c:xVal>
            <c:numRef>
              <c:f>Panamaex!$BQ$2:$BQ$97</c:f>
              <c:numCache>
                <c:formatCode>General</c:formatCode>
                <c:ptCount val="96"/>
                <c:pt idx="0">
                  <c:v>2.8332133440562162</c:v>
                </c:pt>
                <c:pt idx="1">
                  <c:v>2.9444389791664403</c:v>
                </c:pt>
                <c:pt idx="2">
                  <c:v>3.044522437723423</c:v>
                </c:pt>
                <c:pt idx="3">
                  <c:v>3.044522437723423</c:v>
                </c:pt>
                <c:pt idx="4">
                  <c:v>3.1354942159291497</c:v>
                </c:pt>
                <c:pt idx="5">
                  <c:v>3.1780538303479458</c:v>
                </c:pt>
                <c:pt idx="6">
                  <c:v>3.1780538303479458</c:v>
                </c:pt>
                <c:pt idx="7">
                  <c:v>3.1780538303479458</c:v>
                </c:pt>
                <c:pt idx="8">
                  <c:v>3.1780538303479458</c:v>
                </c:pt>
                <c:pt idx="9">
                  <c:v>3.1780538303479458</c:v>
                </c:pt>
                <c:pt idx="10">
                  <c:v>3.2580965380214852</c:v>
                </c:pt>
                <c:pt idx="11">
                  <c:v>3.2580965380214852</c:v>
                </c:pt>
                <c:pt idx="12">
                  <c:v>3.2580965380214852</c:v>
                </c:pt>
                <c:pt idx="13">
                  <c:v>3.2580965380214852</c:v>
                </c:pt>
                <c:pt idx="14">
                  <c:v>3.2580965380214852</c:v>
                </c:pt>
                <c:pt idx="15">
                  <c:v>3.2958368660043291</c:v>
                </c:pt>
                <c:pt idx="16">
                  <c:v>3.2958368660043291</c:v>
                </c:pt>
                <c:pt idx="17">
                  <c:v>3.2958368660043291</c:v>
                </c:pt>
                <c:pt idx="18">
                  <c:v>3.2958368660043291</c:v>
                </c:pt>
                <c:pt idx="19">
                  <c:v>3.3322045101751967</c:v>
                </c:pt>
                <c:pt idx="20">
                  <c:v>3.3322045101751967</c:v>
                </c:pt>
                <c:pt idx="21">
                  <c:v>3.3322045101751967</c:v>
                </c:pt>
                <c:pt idx="22">
                  <c:v>3.3322045101751967</c:v>
                </c:pt>
                <c:pt idx="23">
                  <c:v>3.3322045101751967</c:v>
                </c:pt>
                <c:pt idx="24">
                  <c:v>3.3322045101751967</c:v>
                </c:pt>
                <c:pt idx="25">
                  <c:v>3.3672958299864741</c:v>
                </c:pt>
                <c:pt idx="26">
                  <c:v>3.3672958299864741</c:v>
                </c:pt>
                <c:pt idx="27">
                  <c:v>3.3672958299864741</c:v>
                </c:pt>
                <c:pt idx="28">
                  <c:v>3.3672958299864741</c:v>
                </c:pt>
                <c:pt idx="29">
                  <c:v>3.4011973816621612</c:v>
                </c:pt>
                <c:pt idx="30">
                  <c:v>3.4011973816621612</c:v>
                </c:pt>
                <c:pt idx="31">
                  <c:v>3.4011973816621612</c:v>
                </c:pt>
                <c:pt idx="32">
                  <c:v>3.4011973816621612</c:v>
                </c:pt>
                <c:pt idx="33">
                  <c:v>3.4011973816621612</c:v>
                </c:pt>
                <c:pt idx="34">
                  <c:v>3.4339872044851472</c:v>
                </c:pt>
                <c:pt idx="35">
                  <c:v>3.4339872044851472</c:v>
                </c:pt>
                <c:pt idx="36">
                  <c:v>3.4339872044851472</c:v>
                </c:pt>
                <c:pt idx="37">
                  <c:v>3.4657359027997265</c:v>
                </c:pt>
                <c:pt idx="38">
                  <c:v>3.4657359027997265</c:v>
                </c:pt>
                <c:pt idx="39">
                  <c:v>3.4657359027997265</c:v>
                </c:pt>
                <c:pt idx="40">
                  <c:v>3.4657359027997265</c:v>
                </c:pt>
                <c:pt idx="41">
                  <c:v>3.4657359027997265</c:v>
                </c:pt>
                <c:pt idx="42">
                  <c:v>3.4965075614664802</c:v>
                </c:pt>
                <c:pt idx="43">
                  <c:v>3.4965075614664802</c:v>
                </c:pt>
                <c:pt idx="44">
                  <c:v>3.4965075614664802</c:v>
                </c:pt>
                <c:pt idx="45">
                  <c:v>3.4965075614664802</c:v>
                </c:pt>
                <c:pt idx="46">
                  <c:v>3.4965075614664802</c:v>
                </c:pt>
                <c:pt idx="47">
                  <c:v>3.4965075614664802</c:v>
                </c:pt>
                <c:pt idx="48">
                  <c:v>3.5263605246161607</c:v>
                </c:pt>
                <c:pt idx="49">
                  <c:v>3.5553480614894135</c:v>
                </c:pt>
                <c:pt idx="50">
                  <c:v>3.5553480614894135</c:v>
                </c:pt>
                <c:pt idx="51">
                  <c:v>3.5553480614894135</c:v>
                </c:pt>
                <c:pt idx="52">
                  <c:v>3.5553480614894135</c:v>
                </c:pt>
                <c:pt idx="53">
                  <c:v>3.5835189384561099</c:v>
                </c:pt>
                <c:pt idx="54">
                  <c:v>3.5835189384561099</c:v>
                </c:pt>
                <c:pt idx="55">
                  <c:v>3.6109179126442243</c:v>
                </c:pt>
                <c:pt idx="56">
                  <c:v>3.6109179126442243</c:v>
                </c:pt>
                <c:pt idx="57">
                  <c:v>3.6375861597263892</c:v>
                </c:pt>
                <c:pt idx="58">
                  <c:v>3.6375861597263892</c:v>
                </c:pt>
                <c:pt idx="59">
                  <c:v>3.6635616461297031</c:v>
                </c:pt>
                <c:pt idx="60">
                  <c:v>3.6888794541139371</c:v>
                </c:pt>
                <c:pt idx="61">
                  <c:v>3.6888794541139371</c:v>
                </c:pt>
                <c:pt idx="62">
                  <c:v>3.7135720667043546</c:v>
                </c:pt>
                <c:pt idx="63">
                  <c:v>3.7135720667043546</c:v>
                </c:pt>
                <c:pt idx="64">
                  <c:v>3.7135720667043546</c:v>
                </c:pt>
                <c:pt idx="65">
                  <c:v>3.7135720667043546</c:v>
                </c:pt>
                <c:pt idx="66">
                  <c:v>3.7135720667043546</c:v>
                </c:pt>
                <c:pt idx="67">
                  <c:v>3.7376696182833684</c:v>
                </c:pt>
                <c:pt idx="68">
                  <c:v>3.7376696182833684</c:v>
                </c:pt>
                <c:pt idx="69">
                  <c:v>3.7376696182833684</c:v>
                </c:pt>
                <c:pt idx="70">
                  <c:v>3.7376696182833684</c:v>
                </c:pt>
                <c:pt idx="71">
                  <c:v>3.7612001156935624</c:v>
                </c:pt>
                <c:pt idx="72">
                  <c:v>3.7612001156935624</c:v>
                </c:pt>
                <c:pt idx="73">
                  <c:v>3.7612001156935624</c:v>
                </c:pt>
                <c:pt idx="74">
                  <c:v>3.7841896339182597</c:v>
                </c:pt>
                <c:pt idx="75">
                  <c:v>3.8066624897702268</c:v>
                </c:pt>
                <c:pt idx="76">
                  <c:v>3.8066624897702268</c:v>
                </c:pt>
                <c:pt idx="77">
                  <c:v>3.8066624897702268</c:v>
                </c:pt>
                <c:pt idx="78">
                  <c:v>3.8286413964890937</c:v>
                </c:pt>
                <c:pt idx="79">
                  <c:v>3.8286413964890937</c:v>
                </c:pt>
                <c:pt idx="80">
                  <c:v>3.8286413964890937</c:v>
                </c:pt>
                <c:pt idx="81">
                  <c:v>3.8501476017100584</c:v>
                </c:pt>
                <c:pt idx="82">
                  <c:v>3.9318256327243177</c:v>
                </c:pt>
                <c:pt idx="83">
                  <c:v>3.9512437185814275</c:v>
                </c:pt>
                <c:pt idx="84">
                  <c:v>4.0253516907351496</c:v>
                </c:pt>
                <c:pt idx="85">
                  <c:v>4.1271343850449691</c:v>
                </c:pt>
                <c:pt idx="86">
                  <c:v>4.1588830833596724</c:v>
                </c:pt>
                <c:pt idx="87">
                  <c:v>4.1896547420264252</c:v>
                </c:pt>
                <c:pt idx="88">
                  <c:v>4.2484952420493585</c:v>
                </c:pt>
                <c:pt idx="89">
                  <c:v>4.2766661190161814</c:v>
                </c:pt>
                <c:pt idx="90">
                  <c:v>4.2766661190161814</c:v>
                </c:pt>
                <c:pt idx="91">
                  <c:v>4.290459441148391</c:v>
                </c:pt>
                <c:pt idx="92">
                  <c:v>4.3438054218536903</c:v>
                </c:pt>
                <c:pt idx="93">
                  <c:v>4.4308167988433134</c:v>
                </c:pt>
                <c:pt idx="94">
                  <c:v>4.4308167988433134</c:v>
                </c:pt>
                <c:pt idx="95">
                  <c:v>4.543294782270114</c:v>
                </c:pt>
              </c:numCache>
            </c:numRef>
          </c:xVal>
          <c:yVal>
            <c:numRef>
              <c:f>Panamaex!$BU$2:$BU$97</c:f>
              <c:numCache>
                <c:formatCode>General</c:formatCode>
                <c:ptCount val="96"/>
                <c:pt idx="0">
                  <c:v>-2.5594080557433627</c:v>
                </c:pt>
                <c:pt idx="1">
                  <c:v>-2.4645988294925281</c:v>
                </c:pt>
                <c:pt idx="2">
                  <c:v>-2.3792872441112278</c:v>
                </c:pt>
                <c:pt idx="3">
                  <c:v>-2.3792872441112278</c:v>
                </c:pt>
                <c:pt idx="4">
                  <c:v>-2.3017424956024777</c:v>
                </c:pt>
                <c:pt idx="5">
                  <c:v>-2.2654644909088577</c:v>
                </c:pt>
                <c:pt idx="6">
                  <c:v>-2.2654644909088577</c:v>
                </c:pt>
                <c:pt idx="7">
                  <c:v>-2.2654644909088577</c:v>
                </c:pt>
                <c:pt idx="8">
                  <c:v>-2.2654644909088577</c:v>
                </c:pt>
                <c:pt idx="9">
                  <c:v>-2.2654644909088577</c:v>
                </c:pt>
                <c:pt idx="10">
                  <c:v>-2.1972357307491235</c:v>
                </c:pt>
                <c:pt idx="11">
                  <c:v>-2.1972357307491235</c:v>
                </c:pt>
                <c:pt idx="12">
                  <c:v>-2.1972357307491235</c:v>
                </c:pt>
                <c:pt idx="13">
                  <c:v>-2.1972357307491235</c:v>
                </c:pt>
                <c:pt idx="14">
                  <c:v>-2.1972357307491235</c:v>
                </c:pt>
                <c:pt idx="15">
                  <c:v>-2.1650657072562431</c:v>
                </c:pt>
                <c:pt idx="16">
                  <c:v>-2.1650657072562431</c:v>
                </c:pt>
                <c:pt idx="17">
                  <c:v>-2.1650657072562431</c:v>
                </c:pt>
                <c:pt idx="18">
                  <c:v>-2.1650657072562431</c:v>
                </c:pt>
                <c:pt idx="19">
                  <c:v>-2.134065765552251</c:v>
                </c:pt>
                <c:pt idx="20">
                  <c:v>-2.134065765552251</c:v>
                </c:pt>
                <c:pt idx="21">
                  <c:v>-2.134065765552251</c:v>
                </c:pt>
                <c:pt idx="22">
                  <c:v>-2.134065765552251</c:v>
                </c:pt>
                <c:pt idx="23">
                  <c:v>-2.134065765552251</c:v>
                </c:pt>
                <c:pt idx="24">
                  <c:v>-2.134065765552251</c:v>
                </c:pt>
                <c:pt idx="25">
                  <c:v>-2.1041537684112757</c:v>
                </c:pt>
                <c:pt idx="26">
                  <c:v>-2.1041537684112757</c:v>
                </c:pt>
                <c:pt idx="27">
                  <c:v>-2.1041537684112757</c:v>
                </c:pt>
                <c:pt idx="28">
                  <c:v>-2.1041537684112757</c:v>
                </c:pt>
                <c:pt idx="29">
                  <c:v>-2.0752559349225965</c:v>
                </c:pt>
                <c:pt idx="30">
                  <c:v>-2.0752559349225965</c:v>
                </c:pt>
                <c:pt idx="31">
                  <c:v>-2.0752559349225965</c:v>
                </c:pt>
                <c:pt idx="32">
                  <c:v>-2.0752559349225965</c:v>
                </c:pt>
                <c:pt idx="33">
                  <c:v>-2.0752559349225965</c:v>
                </c:pt>
                <c:pt idx="34">
                  <c:v>-2.0473057440546212</c:v>
                </c:pt>
                <c:pt idx="35">
                  <c:v>-2.0473057440546212</c:v>
                </c:pt>
                <c:pt idx="36">
                  <c:v>-2.0473057440546212</c:v>
                </c:pt>
                <c:pt idx="37">
                  <c:v>-2.0202430123498827</c:v>
                </c:pt>
                <c:pt idx="38">
                  <c:v>-2.0202430123498827</c:v>
                </c:pt>
                <c:pt idx="39">
                  <c:v>-2.0202430123498827</c:v>
                </c:pt>
                <c:pt idx="40">
                  <c:v>-2.0202430123498827</c:v>
                </c:pt>
                <c:pt idx="41">
                  <c:v>-2.0202430123498827</c:v>
                </c:pt>
                <c:pt idx="42">
                  <c:v>-1.9940131135881685</c:v>
                </c:pt>
                <c:pt idx="43">
                  <c:v>-1.9940131135881685</c:v>
                </c:pt>
                <c:pt idx="44">
                  <c:v>-1.9940131135881685</c:v>
                </c:pt>
                <c:pt idx="45">
                  <c:v>-1.9940131135881685</c:v>
                </c:pt>
                <c:pt idx="46">
                  <c:v>-1.9940131135881685</c:v>
                </c:pt>
                <c:pt idx="47">
                  <c:v>-1.9940131135881685</c:v>
                </c:pt>
                <c:pt idx="48">
                  <c:v>-1.9685663149727919</c:v>
                </c:pt>
                <c:pt idx="49">
                  <c:v>-1.943857209566058</c:v>
                </c:pt>
                <c:pt idx="50">
                  <c:v>-1.943857209566058</c:v>
                </c:pt>
                <c:pt idx="51">
                  <c:v>-1.943857209566058</c:v>
                </c:pt>
                <c:pt idx="52">
                  <c:v>-1.943857209566058</c:v>
                </c:pt>
                <c:pt idx="53">
                  <c:v>-1.9198442286972495</c:v>
                </c:pt>
                <c:pt idx="54">
                  <c:v>-1.9198442286972495</c:v>
                </c:pt>
                <c:pt idx="55">
                  <c:v>-1.8964892211914341</c:v>
                </c:pt>
                <c:pt idx="56">
                  <c:v>-1.8964892211914341</c:v>
                </c:pt>
                <c:pt idx="57">
                  <c:v>-1.8737570887219561</c:v>
                </c:pt>
                <c:pt idx="58">
                  <c:v>-1.8737570887219561</c:v>
                </c:pt>
                <c:pt idx="59">
                  <c:v>-1.8516154685375301</c:v>
                </c:pt>
                <c:pt idx="60">
                  <c:v>-1.8300344563636799</c:v>
                </c:pt>
                <c:pt idx="61">
                  <c:v>-1.8300344563636799</c:v>
                </c:pt>
                <c:pt idx="62">
                  <c:v>-1.8089863635253267</c:v>
                </c:pt>
                <c:pt idx="63">
                  <c:v>-1.8089863635253267</c:v>
                </c:pt>
                <c:pt idx="64">
                  <c:v>-1.8089863635253267</c:v>
                </c:pt>
                <c:pt idx="65">
                  <c:v>-1.8089863635253267</c:v>
                </c:pt>
                <c:pt idx="66">
                  <c:v>-1.8089863635253267</c:v>
                </c:pt>
                <c:pt idx="67">
                  <c:v>-1.7884455033406792</c:v>
                </c:pt>
                <c:pt idx="68">
                  <c:v>-1.7884455033406792</c:v>
                </c:pt>
                <c:pt idx="69">
                  <c:v>-1.7884455033406792</c:v>
                </c:pt>
                <c:pt idx="70">
                  <c:v>-1.7884455033406792</c:v>
                </c:pt>
                <c:pt idx="71">
                  <c:v>-1.7683880026525713</c:v>
                </c:pt>
                <c:pt idx="72">
                  <c:v>-1.7683880026525713</c:v>
                </c:pt>
                <c:pt idx="73">
                  <c:v>-1.7683880026525713</c:v>
                </c:pt>
                <c:pt idx="74">
                  <c:v>-1.748791635029149</c:v>
                </c:pt>
                <c:pt idx="75">
                  <c:v>-1.729635672711062</c:v>
                </c:pt>
                <c:pt idx="76">
                  <c:v>-1.729635672711062</c:v>
                </c:pt>
                <c:pt idx="77">
                  <c:v>-1.729635672711062</c:v>
                </c:pt>
                <c:pt idx="78">
                  <c:v>-1.7109007548319248</c:v>
                </c:pt>
                <c:pt idx="79">
                  <c:v>-1.7109007548319248</c:v>
                </c:pt>
                <c:pt idx="80">
                  <c:v>-1.7109007548319248</c:v>
                </c:pt>
                <c:pt idx="81">
                  <c:v>-1.692568769812747</c:v>
                </c:pt>
                <c:pt idx="82">
                  <c:v>-1.6229460527611974</c:v>
                </c:pt>
                <c:pt idx="83">
                  <c:v>-1.6063939899785742</c:v>
                </c:pt>
                <c:pt idx="84">
                  <c:v>-1.5432240247816784</c:v>
                </c:pt>
                <c:pt idx="85">
                  <c:v>-1.4564640032840208</c:v>
                </c:pt>
                <c:pt idx="86">
                  <c:v>-1.4294012715792845</c:v>
                </c:pt>
                <c:pt idx="87">
                  <c:v>-1.403171372817559</c:v>
                </c:pt>
                <c:pt idx="88">
                  <c:v>-1.3530154687954761</c:v>
                </c:pt>
                <c:pt idx="89">
                  <c:v>-1.3290024879266933</c:v>
                </c:pt>
                <c:pt idx="90">
                  <c:v>-1.3290024879266933</c:v>
                </c:pt>
                <c:pt idx="91">
                  <c:v>-1.3172449987696278</c:v>
                </c:pt>
                <c:pt idx="92">
                  <c:v>-1.2717726474609492</c:v>
                </c:pt>
                <c:pt idx="93">
                  <c:v>-1.1976037625700839</c:v>
                </c:pt>
                <c:pt idx="94">
                  <c:v>-1.1976037625700839</c:v>
                </c:pt>
                <c:pt idx="95">
                  <c:v>-1.1017270290421433</c:v>
                </c:pt>
              </c:numCache>
            </c:numRef>
          </c:yVal>
        </c:ser>
        <c:axId val="90157056"/>
        <c:axId val="90158976"/>
      </c:scatterChart>
      <c:valAx>
        <c:axId val="90157056"/>
        <c:scaling>
          <c:orientation val="minMax"/>
          <c:max val="4.5999999999999996"/>
          <c:min val="2.8"/>
        </c:scaling>
        <c:axPos val="b"/>
        <c:title>
          <c:tx>
            <c:rich>
              <a:bodyPr/>
              <a:lstStyle/>
              <a:p>
                <a:pPr>
                  <a:defRPr sz="1200"/>
                </a:pPr>
                <a:r>
                  <a:rPr lang="en-US" sz="1200"/>
                  <a:t>Ln Amplifiable Prey Abundance</a:t>
                </a:r>
              </a:p>
            </c:rich>
          </c:tx>
          <c:layout/>
        </c:title>
        <c:numFmt formatCode="General" sourceLinked="1"/>
        <c:tickLblPos val="nextTo"/>
        <c:txPr>
          <a:bodyPr rot="0" vert="horz"/>
          <a:lstStyle/>
          <a:p>
            <a:pPr>
              <a:defRPr sz="1200" b="1" i="0" u="none" strike="noStrike" baseline="0">
                <a:solidFill>
                  <a:srgbClr val="000000"/>
                </a:solidFill>
                <a:latin typeface="Calibri"/>
                <a:ea typeface="Calibri"/>
                <a:cs typeface="Calibri"/>
              </a:defRPr>
            </a:pPr>
            <a:endParaRPr lang="en-US"/>
          </a:p>
        </c:txPr>
        <c:crossAx val="90158976"/>
        <c:crossesAt val="-3.5"/>
        <c:crossBetween val="midCat"/>
      </c:valAx>
      <c:valAx>
        <c:axId val="90158976"/>
        <c:scaling>
          <c:orientation val="minMax"/>
          <c:max val="0"/>
          <c:min val="-3.5"/>
        </c:scaling>
        <c:axPos val="l"/>
        <c:title>
          <c:tx>
            <c:rich>
              <a:bodyPr rot="-5400000" vert="horz"/>
              <a:lstStyle/>
              <a:p>
                <a:pPr>
                  <a:defRPr sz="1200"/>
                </a:pPr>
                <a:r>
                  <a:rPr lang="en-US" sz="1200"/>
                  <a:t>Ln Predator-Target Prey Ratio</a:t>
                </a:r>
              </a:p>
            </c:rich>
          </c:tx>
          <c:layout/>
        </c:title>
        <c:numFmt formatCode="General" sourceLinked="1"/>
        <c:tickLblPos val="nextTo"/>
        <c:spPr>
          <a:ln>
            <a:solidFill>
              <a:schemeClr val="tx1"/>
            </a:solidFill>
          </a:ln>
        </c:spPr>
        <c:txPr>
          <a:bodyPr/>
          <a:lstStyle/>
          <a:p>
            <a:pPr>
              <a:defRPr sz="1200" b="1"/>
            </a:pPr>
            <a:endParaRPr lang="en-US"/>
          </a:p>
        </c:txPr>
        <c:crossAx val="90157056"/>
        <c:crossesAt val="2.8"/>
        <c:crossBetween val="midCat"/>
      </c:valAx>
    </c:plotArea>
    <c:plotVisOnly val="1"/>
    <c:dispBlanksAs val="gap"/>
  </c:chart>
  <c:externalData r:id="rId2"/>
  <c:userShapes r:id="rId3"/>
</c:chartSpace>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drawing1.xml><?xml version="1.0" encoding="utf-8"?>
<c:userShapes xmlns:c="http://schemas.openxmlformats.org/drawingml/2006/chart">
  <cdr:relSizeAnchor xmlns:cdr="http://schemas.openxmlformats.org/drawingml/2006/chartDrawing">
    <cdr:from>
      <cdr:x>0.01173</cdr:x>
      <cdr:y>0.03245</cdr:y>
    </cdr:from>
    <cdr:to>
      <cdr:x>1</cdr:x>
      <cdr:y>0.74653</cdr:y>
    </cdr:to>
    <cdr:grpSp>
      <cdr:nvGrpSpPr>
        <cdr:cNvPr id="45" name="Group 4"/>
        <cdr:cNvGrpSpPr>
          <a:grpSpLocks xmlns:a="http://schemas.openxmlformats.org/drawingml/2006/main"/>
        </cdr:cNvGrpSpPr>
      </cdr:nvGrpSpPr>
      <cdr:grpSpPr bwMode="auto">
        <a:xfrm xmlns:a="http://schemas.openxmlformats.org/drawingml/2006/main">
          <a:off x="53630" y="89326"/>
          <a:ext cx="4518370" cy="1965666"/>
          <a:chOff x="9510" y="19104"/>
          <a:chExt cx="4524405" cy="1949761"/>
        </a:xfrm>
      </cdr:grpSpPr>
    </cdr:grpSp>
  </cdr:relSizeAnchor>
  <cdr:relSizeAnchor xmlns:cdr="http://schemas.openxmlformats.org/drawingml/2006/chartDrawing">
    <cdr:from>
      <cdr:x>0.01173</cdr:x>
      <cdr:y>0.03953</cdr:y>
    </cdr:from>
    <cdr:to>
      <cdr:x>0.97298</cdr:x>
      <cdr:y>0.77541</cdr:y>
    </cdr:to>
    <cdr:grpSp>
      <cdr:nvGrpSpPr>
        <cdr:cNvPr id="1270786" name="Group 4"/>
        <cdr:cNvGrpSpPr>
          <a:grpSpLocks xmlns:a="http://schemas.openxmlformats.org/drawingml/2006/main"/>
        </cdr:cNvGrpSpPr>
      </cdr:nvGrpSpPr>
      <cdr:grpSpPr bwMode="auto">
        <a:xfrm xmlns:a="http://schemas.openxmlformats.org/drawingml/2006/main">
          <a:off x="53630" y="108815"/>
          <a:ext cx="4394835" cy="2025675"/>
          <a:chOff x="9510" y="-118293"/>
          <a:chExt cx="4400720" cy="2087158"/>
        </a:xfrm>
      </cdr:grpSpPr>
      <cdr:sp macro="" textlink="">
        <cdr:nvSpPr>
          <cdr:cNvPr id="2" name="TextBox 1"/>
          <cdr:cNvSpPr txBox="1"/>
        </cdr:nvSpPr>
        <cdr:spPr>
          <a:xfrm xmlns:a="http://schemas.openxmlformats.org/drawingml/2006/main">
            <a:off x="2019440" y="1615195"/>
            <a:ext cx="2390790" cy="35367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200" b="1"/>
              <a:t>y=-4.97+0.852 x; R</a:t>
            </a:r>
            <a:r>
              <a:rPr lang="en-US" sz="1200" b="1" baseline="30000"/>
              <a:t>2</a:t>
            </a:r>
            <a:r>
              <a:rPr lang="en-US" sz="1200" b="1"/>
              <a:t>=0.33; p&lt;0.0001</a:t>
            </a:r>
          </a:p>
        </cdr:txBody>
      </cdr:sp>
      <cdr:sp macro="" textlink="">
        <cdr:nvSpPr>
          <cdr:cNvPr id="3" name="TextBox 2"/>
          <cdr:cNvSpPr txBox="1"/>
        </cdr:nvSpPr>
        <cdr:spPr>
          <a:xfrm xmlns:a="http://schemas.openxmlformats.org/drawingml/2006/main">
            <a:off x="9510" y="-118293"/>
            <a:ext cx="285750" cy="286751"/>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400" b="1" dirty="0" smtClean="0"/>
              <a:t>B</a:t>
            </a:r>
            <a:endParaRPr lang="en-US" sz="1400" b="1" dirty="0"/>
          </a:p>
        </cdr:txBody>
      </cdr:sp>
    </cdr:grp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71B89F5D-908A-488F-B7C2-D61890CAC8E8}" type="datetimeFigureOut">
              <a:rPr lang="en-US"/>
              <a:pPr>
                <a:defRPr/>
              </a:pPr>
              <a:t>7/22/2011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defRPr>
            </a:lvl1pPr>
          </a:lstStyle>
          <a:p>
            <a:pPr>
              <a:defRPr/>
            </a:pPr>
            <a:fld id="{6BAD2F35-4C17-4723-8F0B-D0E768C38EAE}"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plpnemweb.ucdavis.edu/nemaplex/Ecology/foodwebs.htm"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plpnemweb.ucdavis.edu/nemaplex/Mangmnt/Biologic.htm"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plpnemweb.ucdavis.edu/nemaplex/Ecology/foodwebs.htm"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plpnemweb.ucdavis.edu/nemaplex/Mangmnt/Biologic.htm"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plpnemweb.ucdavis.edu/nemaplex/Ecology/foodwebs.htm"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plpnemweb.ucdavis.edu/nemaplex/Mangmnt/Biologic.htm"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plpnemweb.ucdavis.edu/nemaplex/Ecology/foodwebs.htm"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plpnemweb.ucdavis.edu/nemaplex/Mangmnt/Biologic.htm"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80000"/>
              </a:lnSpc>
            </a:pPr>
            <a:r>
              <a:rPr lang="en-US" sz="1100" smtClean="0"/>
              <a:t>30 min talk</a:t>
            </a:r>
          </a:p>
          <a:p>
            <a:pPr>
              <a:lnSpc>
                <a:spcPct val="80000"/>
              </a:lnSpc>
            </a:pPr>
            <a:r>
              <a:rPr lang="en-US" sz="1100" smtClean="0"/>
              <a:t>Interactions:</a:t>
            </a:r>
          </a:p>
          <a:p>
            <a:pPr>
              <a:lnSpc>
                <a:spcPct val="80000"/>
              </a:lnSpc>
            </a:pPr>
            <a:r>
              <a:rPr lang="en-US" sz="1100" smtClean="0"/>
              <a:t>Nematodes affect other organisms, other organisms affect nematodes</a:t>
            </a:r>
          </a:p>
          <a:p>
            <a:pPr>
              <a:lnSpc>
                <a:spcPct val="80000"/>
              </a:lnSpc>
            </a:pPr>
            <a:r>
              <a:rPr lang="en-US" sz="1100" smtClean="0"/>
              <a:t>Nematodes feed on plants – plants provide food for nematodes.</a:t>
            </a:r>
          </a:p>
          <a:p>
            <a:pPr>
              <a:lnSpc>
                <a:spcPct val="80000"/>
              </a:lnSpc>
            </a:pPr>
            <a:r>
              <a:rPr lang="en-US" sz="1100" smtClean="0"/>
              <a:t>Nematodes feed on bacteria, nematodes farm bacteria – in soil, insects, </a:t>
            </a:r>
          </a:p>
          <a:p>
            <a:pPr>
              <a:lnSpc>
                <a:spcPct val="80000"/>
              </a:lnSpc>
            </a:pPr>
            <a:r>
              <a:rPr lang="en-US" sz="1100" smtClean="0"/>
              <a:t>bacteria feed nematodes, bacteria kill nematodes</a:t>
            </a:r>
          </a:p>
          <a:p>
            <a:pPr>
              <a:lnSpc>
                <a:spcPct val="80000"/>
              </a:lnSpc>
            </a:pPr>
            <a:r>
              <a:rPr lang="en-US" sz="1100" smtClean="0"/>
              <a:t>Nematodes feed on fungi and are fed upon by fungi.</a:t>
            </a:r>
          </a:p>
          <a:p>
            <a:pPr>
              <a:lnSpc>
                <a:spcPct val="80000"/>
              </a:lnSpc>
            </a:pPr>
            <a:r>
              <a:rPr lang="en-US" sz="1100" smtClean="0"/>
              <a:t>Nematodes feed on protozoa and microarthropods, tardigrades, mites, </a:t>
            </a:r>
          </a:p>
          <a:p>
            <a:pPr>
              <a:lnSpc>
                <a:spcPct val="80000"/>
              </a:lnSpc>
            </a:pPr>
            <a:r>
              <a:rPr lang="en-US" sz="1100" smtClean="0"/>
              <a:t>collembola and are fed upon</a:t>
            </a:r>
          </a:p>
          <a:p>
            <a:pPr>
              <a:lnSpc>
                <a:spcPct val="80000"/>
              </a:lnSpc>
            </a:pPr>
            <a:endParaRPr lang="en-US" sz="1100" smtClean="0"/>
          </a:p>
          <a:p>
            <a:pPr>
              <a:lnSpc>
                <a:spcPct val="80000"/>
              </a:lnSpc>
            </a:pPr>
            <a:r>
              <a:rPr lang="en-US" sz="1100" smtClean="0"/>
              <a:t>What are the ecosystem effects (effects on functions)?</a:t>
            </a:r>
          </a:p>
          <a:p>
            <a:pPr>
              <a:lnSpc>
                <a:spcPct val="80000"/>
              </a:lnSpc>
            </a:pPr>
            <a:r>
              <a:rPr lang="en-US" sz="1100" smtClean="0"/>
              <a:t>Enrichment</a:t>
            </a:r>
          </a:p>
          <a:p>
            <a:pPr>
              <a:lnSpc>
                <a:spcPct val="80000"/>
              </a:lnSpc>
            </a:pPr>
            <a:r>
              <a:rPr lang="en-US" sz="1100" smtClean="0"/>
              <a:t>Movement of and to resources</a:t>
            </a:r>
          </a:p>
          <a:p>
            <a:pPr>
              <a:lnSpc>
                <a:spcPct val="80000"/>
              </a:lnSpc>
            </a:pPr>
            <a:r>
              <a:rPr lang="en-US" sz="1100" smtClean="0"/>
              <a:t>Nutrient and carbon cycling</a:t>
            </a:r>
          </a:p>
          <a:p>
            <a:pPr>
              <a:lnSpc>
                <a:spcPct val="80000"/>
              </a:lnSpc>
            </a:pPr>
            <a:r>
              <a:rPr lang="en-US" sz="1100" smtClean="0"/>
              <a:t>Nutrient and carbon movement and sequestration</a:t>
            </a:r>
          </a:p>
          <a:p>
            <a:pPr>
              <a:lnSpc>
                <a:spcPct val="80000"/>
              </a:lnSpc>
            </a:pPr>
            <a:endParaRPr lang="en-US" sz="1100" smtClean="0"/>
          </a:p>
          <a:p>
            <a:pPr>
              <a:lnSpc>
                <a:spcPct val="80000"/>
              </a:lnSpc>
            </a:pPr>
            <a:r>
              <a:rPr lang="en-US" sz="1100" smtClean="0"/>
              <a:t>Effects on services?</a:t>
            </a:r>
          </a:p>
          <a:p>
            <a:pPr>
              <a:lnSpc>
                <a:spcPct val="80000"/>
              </a:lnSpc>
            </a:pPr>
            <a:endParaRPr lang="en-US" sz="1100" smtClean="0"/>
          </a:p>
          <a:p>
            <a:pPr>
              <a:lnSpc>
                <a:spcPct val="80000"/>
              </a:lnSpc>
            </a:pPr>
            <a:r>
              <a:rPr lang="en-US" sz="1100" smtClean="0"/>
              <a:t>Antagonists of nematodes occur in many groups of organisms that are components of the </a:t>
            </a:r>
            <a:r>
              <a:rPr lang="en-US" sz="1100" smtClean="0">
                <a:hlinkClick r:id="rId3" action="ppaction://hlinkfile"/>
              </a:rPr>
              <a:t>soil food web</a:t>
            </a:r>
            <a:r>
              <a:rPr lang="en-US" sz="1100" smtClean="0"/>
              <a:t>.  </a:t>
            </a:r>
          </a:p>
          <a:p>
            <a:pPr>
              <a:lnSpc>
                <a:spcPct val="80000"/>
              </a:lnSpc>
            </a:pPr>
            <a:r>
              <a:rPr lang="en-US" sz="1100" smtClean="0"/>
              <a:t>The interactions of many soil organisms results in biological buffering or regulation of the nematode population through the mechanisms of </a:t>
            </a:r>
            <a:r>
              <a:rPr lang="en-US" sz="1100" i="1" smtClean="0">
                <a:hlinkClick r:id="rId4" action="ppaction://hlinkfile"/>
              </a:rPr>
              <a:t>Exploitation</a:t>
            </a:r>
            <a:r>
              <a:rPr lang="en-US" sz="1100" smtClean="0"/>
              <a:t>, </a:t>
            </a:r>
            <a:r>
              <a:rPr lang="en-US" sz="1100" i="1" smtClean="0">
                <a:hlinkClick r:id="rId4" action="ppaction://hlinkfile"/>
              </a:rPr>
              <a:t>Competition</a:t>
            </a:r>
            <a:r>
              <a:rPr lang="en-US" sz="1100" smtClean="0"/>
              <a:t>, and </a:t>
            </a:r>
            <a:r>
              <a:rPr lang="en-US" sz="1100" i="1" smtClean="0">
                <a:hlinkClick r:id="rId4" action="ppaction://hlinkfile"/>
              </a:rPr>
              <a:t>Antibiosis</a:t>
            </a:r>
            <a:endParaRPr lang="en-US" sz="1100" smtClean="0"/>
          </a:p>
          <a:p>
            <a:pPr>
              <a:lnSpc>
                <a:spcPct val="80000"/>
              </a:lnSpc>
            </a:pPr>
            <a:endParaRPr lang="en-US" sz="1100" smtClean="0"/>
          </a:p>
        </p:txBody>
      </p:sp>
      <p:sp>
        <p:nvSpPr>
          <p:cNvPr id="4506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EB335B75-5787-4119-985E-1A843CBD11AC}" type="slidenum">
              <a:rPr lang="en-US" sz="1200"/>
              <a:pPr algn="r"/>
              <a:t>1</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20000"/>
          </a:bodyPr>
          <a:lstStyle/>
          <a:p>
            <a:pPr>
              <a:defRPr/>
            </a:pPr>
            <a:r>
              <a:rPr lang="en-US" dirty="0" smtClean="0"/>
              <a:t>Interactions:</a:t>
            </a:r>
          </a:p>
          <a:p>
            <a:pPr>
              <a:defRPr/>
            </a:pPr>
            <a:r>
              <a:rPr lang="en-US" dirty="0" smtClean="0"/>
              <a:t>Nematodes affect other organisms, other organisms affect nematodes</a:t>
            </a:r>
          </a:p>
          <a:p>
            <a:pPr>
              <a:defRPr/>
            </a:pPr>
            <a:r>
              <a:rPr lang="en-US" dirty="0" smtClean="0"/>
              <a:t>Nematodes feed on plants – plants provide food for nematodes.</a:t>
            </a:r>
          </a:p>
          <a:p>
            <a:pPr>
              <a:defRPr/>
            </a:pPr>
            <a:r>
              <a:rPr lang="en-US" dirty="0" smtClean="0"/>
              <a:t>Nematodes feed on bacteria, nematodes farm bacteria – in soil, insects, </a:t>
            </a:r>
          </a:p>
          <a:p>
            <a:pPr>
              <a:defRPr/>
            </a:pPr>
            <a:r>
              <a:rPr lang="en-US" dirty="0" smtClean="0"/>
              <a:t>bacteria feed nematodes, bacteria kill nematodes</a:t>
            </a:r>
          </a:p>
          <a:p>
            <a:pPr>
              <a:defRPr/>
            </a:pPr>
            <a:r>
              <a:rPr lang="en-US" dirty="0" smtClean="0"/>
              <a:t>Nematodes feed on fungi and are fed upon by fungi.</a:t>
            </a:r>
          </a:p>
          <a:p>
            <a:pPr>
              <a:defRPr/>
            </a:pPr>
            <a:r>
              <a:rPr lang="en-US" dirty="0" smtClean="0"/>
              <a:t>Nematodes feed on protozoa and </a:t>
            </a:r>
            <a:r>
              <a:rPr lang="en-US" dirty="0" err="1" smtClean="0"/>
              <a:t>microarthropods</a:t>
            </a:r>
            <a:r>
              <a:rPr lang="en-US" dirty="0" smtClean="0"/>
              <a:t>, </a:t>
            </a:r>
            <a:r>
              <a:rPr lang="en-US" dirty="0" err="1" smtClean="0"/>
              <a:t>tardigrades</a:t>
            </a:r>
            <a:r>
              <a:rPr lang="en-US" dirty="0" smtClean="0"/>
              <a:t>, mites, </a:t>
            </a:r>
          </a:p>
          <a:p>
            <a:pPr>
              <a:defRPr/>
            </a:pPr>
            <a:r>
              <a:rPr lang="en-US" dirty="0" err="1" smtClean="0"/>
              <a:t>collembola</a:t>
            </a:r>
            <a:r>
              <a:rPr lang="en-US" dirty="0" smtClean="0"/>
              <a:t> and are fed upon</a:t>
            </a:r>
          </a:p>
          <a:p>
            <a:pPr>
              <a:defRPr/>
            </a:pPr>
            <a:endParaRPr lang="en-US" dirty="0" smtClean="0"/>
          </a:p>
          <a:p>
            <a:pPr>
              <a:defRPr/>
            </a:pPr>
            <a:r>
              <a:rPr lang="en-US" dirty="0" smtClean="0"/>
              <a:t>What are the ecosystem effects (effects on functions)?</a:t>
            </a:r>
          </a:p>
          <a:p>
            <a:pPr>
              <a:defRPr/>
            </a:pPr>
            <a:r>
              <a:rPr lang="en-US" dirty="0" smtClean="0"/>
              <a:t>Enrichment</a:t>
            </a:r>
          </a:p>
          <a:p>
            <a:pPr>
              <a:defRPr/>
            </a:pPr>
            <a:r>
              <a:rPr lang="en-US" dirty="0" smtClean="0"/>
              <a:t>Movement of and to resources</a:t>
            </a:r>
          </a:p>
          <a:p>
            <a:pPr>
              <a:defRPr/>
            </a:pPr>
            <a:r>
              <a:rPr lang="en-US" dirty="0" smtClean="0"/>
              <a:t>Nutrient and carbon cycling</a:t>
            </a:r>
          </a:p>
          <a:p>
            <a:pPr>
              <a:defRPr/>
            </a:pPr>
            <a:r>
              <a:rPr lang="en-US" dirty="0" smtClean="0"/>
              <a:t>Nutrient and carbon movement and sequestration</a:t>
            </a:r>
          </a:p>
          <a:p>
            <a:pPr>
              <a:defRPr/>
            </a:pPr>
            <a:endParaRPr lang="en-US" dirty="0" smtClean="0"/>
          </a:p>
          <a:p>
            <a:pPr>
              <a:defRPr/>
            </a:pPr>
            <a:r>
              <a:rPr lang="en-US" dirty="0" smtClean="0"/>
              <a:t>Effects on services?</a:t>
            </a:r>
          </a:p>
          <a:p>
            <a:pPr>
              <a:defRPr/>
            </a:pPr>
            <a:endParaRPr lang="en-US" dirty="0" smtClean="0"/>
          </a:p>
          <a:p>
            <a:pPr>
              <a:defRPr/>
            </a:pPr>
            <a:r>
              <a:rPr lang="en-US" dirty="0" smtClean="0"/>
              <a:t>Antagonists of nematodes occur in many groups of organisms that are components of the </a:t>
            </a:r>
            <a:r>
              <a:rPr lang="en-US" dirty="0" smtClean="0">
                <a:hlinkClick r:id="rId3" action="ppaction://hlinkfile"/>
              </a:rPr>
              <a:t>soil food web</a:t>
            </a:r>
            <a:r>
              <a:rPr lang="en-US" dirty="0" smtClean="0"/>
              <a:t>.  </a:t>
            </a:r>
          </a:p>
          <a:p>
            <a:pPr>
              <a:defRPr/>
            </a:pPr>
            <a:r>
              <a:rPr lang="en-US" dirty="0" smtClean="0"/>
              <a:t>The interactions of many soil organisms results in biological buffering or regulation of the nematode population through the mechanisms of </a:t>
            </a:r>
            <a:r>
              <a:rPr lang="en-US" i="1" dirty="0" smtClean="0">
                <a:hlinkClick r:id="rId4" action="ppaction://hlinkfile"/>
              </a:rPr>
              <a:t>Exploitation</a:t>
            </a:r>
            <a:r>
              <a:rPr lang="en-US" dirty="0" smtClean="0"/>
              <a:t>, </a:t>
            </a:r>
            <a:r>
              <a:rPr lang="en-US" i="1" dirty="0" smtClean="0">
                <a:hlinkClick r:id="rId4" action="ppaction://hlinkfile"/>
              </a:rPr>
              <a:t>Competition</a:t>
            </a:r>
            <a:r>
              <a:rPr lang="en-US" dirty="0" smtClean="0"/>
              <a:t>, and </a:t>
            </a:r>
            <a:r>
              <a:rPr lang="en-US" i="1" dirty="0" smtClean="0">
                <a:hlinkClick r:id="rId4" action="ppaction://hlinkfile"/>
              </a:rPr>
              <a:t>Antibiosis</a:t>
            </a:r>
            <a:endParaRPr lang="en-US" dirty="0" smtClean="0"/>
          </a:p>
          <a:p>
            <a:pPr>
              <a:defRPr/>
            </a:pPr>
            <a:endParaRPr lang="en-US" dirty="0"/>
          </a:p>
        </p:txBody>
      </p:sp>
      <p:sp>
        <p:nvSpPr>
          <p:cNvPr id="4608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F4D615ED-778E-476F-A015-CC959A2CCC10}" type="slidenum">
              <a:rPr lang="en-US" sz="1200"/>
              <a:pPr algn="r"/>
              <a:t>2</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31"/>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B38A5C4D-6D0C-45E5-A6A6-2B50C8A7A8D5}" type="slidenum">
              <a:rPr lang="en-US" sz="1200"/>
              <a:pPr algn="r"/>
              <a:t>5</a:t>
            </a:fld>
            <a:endParaRPr lang="en-US" sz="1200"/>
          </a:p>
        </p:txBody>
      </p:sp>
      <p:sp>
        <p:nvSpPr>
          <p:cNvPr id="481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132"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t>We expected to have greater suppressiveness in samples with higher abundances of P and O. But predation depended not on the abundance of the high trophic levels but on the ratio of predator/prey, following a density-dependent function. Suppressiveness is optimized when predator/prey ratio is high; so few preys are available for each predator. When the biomass of prey is very high, suppressiveness in reduced. In agricultural fields, where fertilizers and organic matter are incorporated to the soil, the consequent increase of microbial populations are used by microbial-feeders to increase their population size, and this relationship is altered. When many other prey are available, the predation pressure on the target nematode reduces.</a:t>
            </a:r>
          </a:p>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B75D96D6-5BB0-4A91-A18F-96E4C4AF8BFB}" type="slidenum">
              <a:rPr lang="en-US" sz="1200"/>
              <a:pPr algn="r"/>
              <a:t>10</a:t>
            </a:fld>
            <a:endParaRPr lang="en-US" sz="1200"/>
          </a:p>
        </p:txBody>
      </p:sp>
      <p:sp>
        <p:nvSpPr>
          <p:cNvPr id="49155" name="Slide Image Placeholder 1"/>
          <p:cNvSpPr>
            <a:spLocks noGrp="1" noRot="1" noChangeAspect="1" noTextEdit="1"/>
          </p:cNvSpPr>
          <p:nvPr>
            <p:ph type="sldImg"/>
          </p:nvPr>
        </p:nvSpPr>
        <p:spPr bwMode="auto">
          <a:noFill/>
          <a:ln>
            <a:solidFill>
              <a:srgbClr val="000000"/>
            </a:solidFill>
            <a:miter lim="800000"/>
            <a:headEnd/>
            <a:tailEnd/>
          </a:ln>
        </p:spPr>
      </p:sp>
      <p:sp>
        <p:nvSpPr>
          <p:cNvPr id="4915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latin typeface="Arial" pitchFamily="34" charset="0"/>
            </a:endParaRPr>
          </a:p>
        </p:txBody>
      </p:sp>
      <p:sp>
        <p:nvSpPr>
          <p:cNvPr id="4915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D07F42BE-96A1-4196-A4A2-CCF3DDEC3701}" type="slidenum">
              <a:rPr lang="en-US" sz="1200"/>
              <a:pPr algn="r"/>
              <a:t>10</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20000"/>
          </a:bodyPr>
          <a:lstStyle/>
          <a:p>
            <a:pPr>
              <a:defRPr/>
            </a:pPr>
            <a:r>
              <a:rPr lang="en-US" dirty="0" smtClean="0"/>
              <a:t>Interactions:</a:t>
            </a:r>
          </a:p>
          <a:p>
            <a:pPr>
              <a:defRPr/>
            </a:pPr>
            <a:r>
              <a:rPr lang="en-US" dirty="0" smtClean="0"/>
              <a:t>Nematodes affect other organisms, other organisms affect nematodes</a:t>
            </a:r>
          </a:p>
          <a:p>
            <a:pPr>
              <a:defRPr/>
            </a:pPr>
            <a:r>
              <a:rPr lang="en-US" dirty="0" smtClean="0"/>
              <a:t>Nematodes feed on plants – plants provide food for nematodes.</a:t>
            </a:r>
          </a:p>
          <a:p>
            <a:pPr>
              <a:defRPr/>
            </a:pPr>
            <a:r>
              <a:rPr lang="en-US" dirty="0" smtClean="0"/>
              <a:t>Nematodes feed on bacteria, nematodes farm bacteria – in soil, insects, </a:t>
            </a:r>
          </a:p>
          <a:p>
            <a:pPr>
              <a:defRPr/>
            </a:pPr>
            <a:r>
              <a:rPr lang="en-US" dirty="0" smtClean="0"/>
              <a:t>bacteria feed nematodes, bacteria kill nematodes</a:t>
            </a:r>
          </a:p>
          <a:p>
            <a:pPr>
              <a:defRPr/>
            </a:pPr>
            <a:r>
              <a:rPr lang="en-US" dirty="0" smtClean="0"/>
              <a:t>Nematodes feed on fungi and are fed upon by fungi.</a:t>
            </a:r>
          </a:p>
          <a:p>
            <a:pPr>
              <a:defRPr/>
            </a:pPr>
            <a:r>
              <a:rPr lang="en-US" dirty="0" smtClean="0"/>
              <a:t>Nematodes feed on protozoa and </a:t>
            </a:r>
            <a:r>
              <a:rPr lang="en-US" dirty="0" err="1" smtClean="0"/>
              <a:t>microarthropods</a:t>
            </a:r>
            <a:r>
              <a:rPr lang="en-US" dirty="0" smtClean="0"/>
              <a:t>, </a:t>
            </a:r>
            <a:r>
              <a:rPr lang="en-US" dirty="0" err="1" smtClean="0"/>
              <a:t>tardigrades</a:t>
            </a:r>
            <a:r>
              <a:rPr lang="en-US" dirty="0" smtClean="0"/>
              <a:t>, mites, </a:t>
            </a:r>
          </a:p>
          <a:p>
            <a:pPr>
              <a:defRPr/>
            </a:pPr>
            <a:r>
              <a:rPr lang="en-US" dirty="0" err="1" smtClean="0"/>
              <a:t>collembola</a:t>
            </a:r>
            <a:r>
              <a:rPr lang="en-US" dirty="0" smtClean="0"/>
              <a:t> and are fed upon</a:t>
            </a:r>
          </a:p>
          <a:p>
            <a:pPr>
              <a:defRPr/>
            </a:pPr>
            <a:endParaRPr lang="en-US" dirty="0" smtClean="0"/>
          </a:p>
          <a:p>
            <a:pPr>
              <a:defRPr/>
            </a:pPr>
            <a:r>
              <a:rPr lang="en-US" dirty="0" smtClean="0"/>
              <a:t>What are the ecosystem effects (effects on functions)?</a:t>
            </a:r>
          </a:p>
          <a:p>
            <a:pPr>
              <a:defRPr/>
            </a:pPr>
            <a:r>
              <a:rPr lang="en-US" dirty="0" smtClean="0"/>
              <a:t>Enrichment</a:t>
            </a:r>
          </a:p>
          <a:p>
            <a:pPr>
              <a:defRPr/>
            </a:pPr>
            <a:r>
              <a:rPr lang="en-US" dirty="0" smtClean="0"/>
              <a:t>Movement of and to resources</a:t>
            </a:r>
          </a:p>
          <a:p>
            <a:pPr>
              <a:defRPr/>
            </a:pPr>
            <a:r>
              <a:rPr lang="en-US" dirty="0" smtClean="0"/>
              <a:t>Nutrient and carbon cycling</a:t>
            </a:r>
          </a:p>
          <a:p>
            <a:pPr>
              <a:defRPr/>
            </a:pPr>
            <a:r>
              <a:rPr lang="en-US" dirty="0" smtClean="0"/>
              <a:t>Nutrient and carbon movement and sequestration</a:t>
            </a:r>
          </a:p>
          <a:p>
            <a:pPr>
              <a:defRPr/>
            </a:pPr>
            <a:endParaRPr lang="en-US" dirty="0" smtClean="0"/>
          </a:p>
          <a:p>
            <a:pPr>
              <a:defRPr/>
            </a:pPr>
            <a:r>
              <a:rPr lang="en-US" dirty="0" smtClean="0"/>
              <a:t>Effects on services?</a:t>
            </a:r>
          </a:p>
          <a:p>
            <a:pPr>
              <a:defRPr/>
            </a:pPr>
            <a:endParaRPr lang="en-US" dirty="0" smtClean="0"/>
          </a:p>
          <a:p>
            <a:pPr>
              <a:defRPr/>
            </a:pPr>
            <a:r>
              <a:rPr lang="en-US" dirty="0" smtClean="0"/>
              <a:t>Antagonists of nematodes occur in many groups of organisms that are components of the </a:t>
            </a:r>
            <a:r>
              <a:rPr lang="en-US" dirty="0" smtClean="0">
                <a:hlinkClick r:id="rId3" action="ppaction://hlinkfile"/>
              </a:rPr>
              <a:t>soil food web</a:t>
            </a:r>
            <a:r>
              <a:rPr lang="en-US" dirty="0" smtClean="0"/>
              <a:t>.  </a:t>
            </a:r>
          </a:p>
          <a:p>
            <a:pPr>
              <a:defRPr/>
            </a:pPr>
            <a:r>
              <a:rPr lang="en-US" dirty="0" smtClean="0"/>
              <a:t>The interactions of many soil organisms results in biological buffering or regulation of the nematode population through the mechanisms of </a:t>
            </a:r>
            <a:r>
              <a:rPr lang="en-US" i="1" dirty="0" smtClean="0">
                <a:hlinkClick r:id="rId4" action="ppaction://hlinkfile"/>
              </a:rPr>
              <a:t>Exploitation</a:t>
            </a:r>
            <a:r>
              <a:rPr lang="en-US" dirty="0" smtClean="0"/>
              <a:t>, </a:t>
            </a:r>
            <a:r>
              <a:rPr lang="en-US" i="1" dirty="0" smtClean="0">
                <a:hlinkClick r:id="rId4" action="ppaction://hlinkfile"/>
              </a:rPr>
              <a:t>Competition</a:t>
            </a:r>
            <a:r>
              <a:rPr lang="en-US" dirty="0" smtClean="0"/>
              <a:t>, and </a:t>
            </a:r>
            <a:r>
              <a:rPr lang="en-US" i="1" dirty="0" smtClean="0">
                <a:hlinkClick r:id="rId4" action="ppaction://hlinkfile"/>
              </a:rPr>
              <a:t>Antibiosis</a:t>
            </a:r>
            <a:endParaRPr lang="en-US" dirty="0" smtClean="0"/>
          </a:p>
          <a:p>
            <a:pPr>
              <a:defRPr/>
            </a:pPr>
            <a:endParaRPr lang="en-US" dirty="0"/>
          </a:p>
        </p:txBody>
      </p:sp>
      <p:sp>
        <p:nvSpPr>
          <p:cNvPr id="3277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CAE0AEE-E0D8-4775-8154-769E4F61635F}" type="slidenum">
              <a:rPr lang="en-US" sz="1200"/>
              <a:pPr algn="r"/>
              <a:t>14</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3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5870BA5-A1EF-48ED-AC47-197E3439E276}" type="slidenum">
              <a:rPr lang="en-US" smtClean="0"/>
              <a:pPr/>
              <a:t>21</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0A53C42-EB6E-4638-A746-67EEB2F227AC}" type="slidenum">
              <a:rPr lang="en-US" sz="1200"/>
              <a:pPr algn="r"/>
              <a:t>29</a:t>
            </a:fld>
            <a:endParaRPr lang="en-US" sz="1200"/>
          </a:p>
        </p:txBody>
      </p:sp>
      <p:sp>
        <p:nvSpPr>
          <p:cNvPr id="34819" name="Slide Image Placeholder 1"/>
          <p:cNvSpPr>
            <a:spLocks noGrp="1" noRot="1" noChangeAspect="1" noTextEdit="1"/>
          </p:cNvSpPr>
          <p:nvPr>
            <p:ph type="sldImg"/>
          </p:nvPr>
        </p:nvSpPr>
        <p:spPr bwMode="auto">
          <a:noFill/>
          <a:ln>
            <a:solidFill>
              <a:srgbClr val="000000"/>
            </a:solidFill>
            <a:miter lim="800000"/>
            <a:headEnd/>
            <a:tailEnd/>
          </a:ln>
        </p:spPr>
      </p:sp>
      <p:sp>
        <p:nvSpPr>
          <p:cNvPr id="3482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80000"/>
              </a:lnSpc>
            </a:pPr>
            <a:r>
              <a:rPr lang="en-US" sz="1100" smtClean="0">
                <a:latin typeface="Arial" charset="0"/>
              </a:rPr>
              <a:t>20 min talk</a:t>
            </a:r>
          </a:p>
          <a:p>
            <a:pPr eaLnBrk="1" hangingPunct="1">
              <a:lnSpc>
                <a:spcPct val="80000"/>
              </a:lnSpc>
            </a:pPr>
            <a:r>
              <a:rPr lang="en-US" sz="1100" smtClean="0">
                <a:latin typeface="Arial" charset="0"/>
              </a:rPr>
              <a:t>Interactions:</a:t>
            </a:r>
          </a:p>
          <a:p>
            <a:pPr eaLnBrk="1" hangingPunct="1">
              <a:lnSpc>
                <a:spcPct val="80000"/>
              </a:lnSpc>
            </a:pPr>
            <a:r>
              <a:rPr lang="en-US" sz="1100" smtClean="0">
                <a:latin typeface="Arial" charset="0"/>
              </a:rPr>
              <a:t>Nematodes affect other organisms, other organisms affect nematodes</a:t>
            </a:r>
          </a:p>
          <a:p>
            <a:pPr eaLnBrk="1" hangingPunct="1">
              <a:lnSpc>
                <a:spcPct val="80000"/>
              </a:lnSpc>
            </a:pPr>
            <a:r>
              <a:rPr lang="en-US" sz="1100" smtClean="0">
                <a:latin typeface="Arial" charset="0"/>
              </a:rPr>
              <a:t>Nematodes feed on plants – plants provide food for nematodes.</a:t>
            </a:r>
          </a:p>
          <a:p>
            <a:pPr eaLnBrk="1" hangingPunct="1">
              <a:lnSpc>
                <a:spcPct val="80000"/>
              </a:lnSpc>
            </a:pPr>
            <a:r>
              <a:rPr lang="en-US" sz="1100" smtClean="0">
                <a:latin typeface="Arial" charset="0"/>
              </a:rPr>
              <a:t>Nematodes feed on bacteria, nematodes farm bacteria – in soil, insects, </a:t>
            </a:r>
          </a:p>
          <a:p>
            <a:pPr eaLnBrk="1" hangingPunct="1">
              <a:lnSpc>
                <a:spcPct val="80000"/>
              </a:lnSpc>
            </a:pPr>
            <a:r>
              <a:rPr lang="en-US" sz="1100" smtClean="0">
                <a:latin typeface="Arial" charset="0"/>
              </a:rPr>
              <a:t>bacteria feed nematodes, bacteria kill nematodes</a:t>
            </a:r>
          </a:p>
          <a:p>
            <a:pPr eaLnBrk="1" hangingPunct="1">
              <a:lnSpc>
                <a:spcPct val="80000"/>
              </a:lnSpc>
            </a:pPr>
            <a:r>
              <a:rPr lang="en-US" sz="1100" smtClean="0">
                <a:latin typeface="Arial" charset="0"/>
              </a:rPr>
              <a:t>Nematodes feed on fungi and are fed upon by fungi.</a:t>
            </a:r>
          </a:p>
          <a:p>
            <a:pPr eaLnBrk="1" hangingPunct="1">
              <a:lnSpc>
                <a:spcPct val="80000"/>
              </a:lnSpc>
            </a:pPr>
            <a:r>
              <a:rPr lang="en-US" sz="1100" smtClean="0">
                <a:latin typeface="Arial" charset="0"/>
              </a:rPr>
              <a:t>Nematodes feed on protozoa and microarthropods, tardigrades, mites, </a:t>
            </a:r>
          </a:p>
          <a:p>
            <a:pPr eaLnBrk="1" hangingPunct="1">
              <a:lnSpc>
                <a:spcPct val="80000"/>
              </a:lnSpc>
            </a:pPr>
            <a:r>
              <a:rPr lang="en-US" sz="1100" smtClean="0">
                <a:latin typeface="Arial" charset="0"/>
              </a:rPr>
              <a:t>collembola and are fed upon</a:t>
            </a:r>
          </a:p>
          <a:p>
            <a:pPr eaLnBrk="1" hangingPunct="1">
              <a:lnSpc>
                <a:spcPct val="80000"/>
              </a:lnSpc>
            </a:pPr>
            <a:endParaRPr lang="en-US" sz="1100" smtClean="0">
              <a:latin typeface="Arial" charset="0"/>
            </a:endParaRPr>
          </a:p>
          <a:p>
            <a:pPr eaLnBrk="1" hangingPunct="1">
              <a:lnSpc>
                <a:spcPct val="80000"/>
              </a:lnSpc>
            </a:pPr>
            <a:r>
              <a:rPr lang="en-US" sz="1100" smtClean="0">
                <a:latin typeface="Arial" charset="0"/>
              </a:rPr>
              <a:t>What are the ecosystem effects (effects on functions)?</a:t>
            </a:r>
          </a:p>
          <a:p>
            <a:pPr eaLnBrk="1" hangingPunct="1">
              <a:lnSpc>
                <a:spcPct val="80000"/>
              </a:lnSpc>
            </a:pPr>
            <a:r>
              <a:rPr lang="en-US" sz="1100" smtClean="0">
                <a:latin typeface="Arial" charset="0"/>
              </a:rPr>
              <a:t>Enrichment</a:t>
            </a:r>
          </a:p>
          <a:p>
            <a:pPr eaLnBrk="1" hangingPunct="1">
              <a:lnSpc>
                <a:spcPct val="80000"/>
              </a:lnSpc>
            </a:pPr>
            <a:r>
              <a:rPr lang="en-US" sz="1100" smtClean="0">
                <a:latin typeface="Arial" charset="0"/>
              </a:rPr>
              <a:t>Movement of and to resources</a:t>
            </a:r>
          </a:p>
          <a:p>
            <a:pPr eaLnBrk="1" hangingPunct="1">
              <a:lnSpc>
                <a:spcPct val="80000"/>
              </a:lnSpc>
            </a:pPr>
            <a:r>
              <a:rPr lang="en-US" sz="1100" smtClean="0">
                <a:latin typeface="Arial" charset="0"/>
              </a:rPr>
              <a:t>Nutrient and carbon cycling</a:t>
            </a:r>
          </a:p>
          <a:p>
            <a:pPr eaLnBrk="1" hangingPunct="1">
              <a:lnSpc>
                <a:spcPct val="80000"/>
              </a:lnSpc>
            </a:pPr>
            <a:r>
              <a:rPr lang="en-US" sz="1100" smtClean="0">
                <a:latin typeface="Arial" charset="0"/>
              </a:rPr>
              <a:t>Nutrient and carbon movement and sequestration</a:t>
            </a:r>
          </a:p>
          <a:p>
            <a:pPr eaLnBrk="1" hangingPunct="1">
              <a:lnSpc>
                <a:spcPct val="80000"/>
              </a:lnSpc>
            </a:pPr>
            <a:endParaRPr lang="en-US" sz="1100" smtClean="0">
              <a:latin typeface="Arial" charset="0"/>
            </a:endParaRPr>
          </a:p>
          <a:p>
            <a:pPr eaLnBrk="1" hangingPunct="1">
              <a:lnSpc>
                <a:spcPct val="80000"/>
              </a:lnSpc>
            </a:pPr>
            <a:r>
              <a:rPr lang="en-US" sz="1100" smtClean="0">
                <a:latin typeface="Arial" charset="0"/>
              </a:rPr>
              <a:t>Effects on services?</a:t>
            </a:r>
          </a:p>
          <a:p>
            <a:pPr eaLnBrk="1" hangingPunct="1">
              <a:lnSpc>
                <a:spcPct val="80000"/>
              </a:lnSpc>
            </a:pPr>
            <a:endParaRPr lang="en-US" sz="1100" smtClean="0">
              <a:latin typeface="Arial" charset="0"/>
            </a:endParaRPr>
          </a:p>
          <a:p>
            <a:pPr eaLnBrk="1" hangingPunct="1">
              <a:lnSpc>
                <a:spcPct val="80000"/>
              </a:lnSpc>
            </a:pPr>
            <a:r>
              <a:rPr lang="en-US" sz="1100" smtClean="0">
                <a:latin typeface="Arial" charset="0"/>
              </a:rPr>
              <a:t>Antagonists of nematodes occur in many groups of organisms that are components of the </a:t>
            </a:r>
            <a:r>
              <a:rPr lang="en-US" sz="1100" smtClean="0">
                <a:latin typeface="Arial" charset="0"/>
                <a:hlinkClick r:id="rId3" action="ppaction://hlinkfile"/>
              </a:rPr>
              <a:t>soil food web</a:t>
            </a:r>
            <a:r>
              <a:rPr lang="en-US" sz="1100" smtClean="0">
                <a:latin typeface="Arial" charset="0"/>
              </a:rPr>
              <a:t>.  </a:t>
            </a:r>
          </a:p>
          <a:p>
            <a:pPr eaLnBrk="1" hangingPunct="1">
              <a:lnSpc>
                <a:spcPct val="80000"/>
              </a:lnSpc>
            </a:pPr>
            <a:r>
              <a:rPr lang="en-US" sz="1100" smtClean="0">
                <a:latin typeface="Arial" charset="0"/>
              </a:rPr>
              <a:t>The interactions of many soil organisms results in biological buffering or regulation of the nematode population through the mechanisms of </a:t>
            </a:r>
            <a:r>
              <a:rPr lang="en-US" sz="1100" i="1" smtClean="0">
                <a:latin typeface="Arial" charset="0"/>
                <a:hlinkClick r:id="rId4" action="ppaction://hlinkfile"/>
              </a:rPr>
              <a:t>Exploitation</a:t>
            </a:r>
            <a:r>
              <a:rPr lang="en-US" sz="1100" smtClean="0">
                <a:latin typeface="Arial" charset="0"/>
              </a:rPr>
              <a:t>, </a:t>
            </a:r>
            <a:r>
              <a:rPr lang="en-US" sz="1100" i="1" smtClean="0">
                <a:latin typeface="Arial" charset="0"/>
                <a:hlinkClick r:id="rId4" action="ppaction://hlinkfile"/>
              </a:rPr>
              <a:t>Competition</a:t>
            </a:r>
            <a:r>
              <a:rPr lang="en-US" sz="1100" smtClean="0">
                <a:latin typeface="Arial" charset="0"/>
              </a:rPr>
              <a:t>, and </a:t>
            </a:r>
            <a:r>
              <a:rPr lang="en-US" sz="1100" i="1" smtClean="0">
                <a:latin typeface="Arial" charset="0"/>
                <a:hlinkClick r:id="rId4" action="ppaction://hlinkfile"/>
              </a:rPr>
              <a:t>Antibiosis</a:t>
            </a:r>
            <a:endParaRPr lang="en-US" sz="1100" smtClean="0">
              <a:latin typeface="Arial" charset="0"/>
            </a:endParaRPr>
          </a:p>
          <a:p>
            <a:pPr eaLnBrk="1" hangingPunct="1">
              <a:lnSpc>
                <a:spcPct val="80000"/>
              </a:lnSpc>
            </a:pPr>
            <a:endParaRPr lang="en-US" sz="1100" smtClean="0">
              <a:latin typeface="Arial" charset="0"/>
            </a:endParaRPr>
          </a:p>
        </p:txBody>
      </p:sp>
      <p:sp>
        <p:nvSpPr>
          <p:cNvPr id="3482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4493EA9B-0A92-496E-888D-333629087E30}" type="slidenum">
              <a:rPr lang="en-US" sz="1200"/>
              <a:pPr algn="r"/>
              <a:t>29</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9E94EA6-45E0-47E0-A33C-021D3B4C63EF}" type="datetimeFigureOut">
              <a:rPr lang="en-US"/>
              <a:pPr>
                <a:defRPr/>
              </a:pPr>
              <a:t>7/22/2011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296AE67-CCE0-4C4A-9E50-7F46900E010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242B311-DB25-4F7E-A590-D7EF1025BFB6}" type="datetimeFigureOut">
              <a:rPr lang="en-US"/>
              <a:pPr>
                <a:defRPr/>
              </a:pPr>
              <a:t>7/22/2011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DCD606E-1739-4C91-B5BB-13686BDDAE2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79267C0-BFD9-4379-8275-69F17BA656D5}" type="datetimeFigureOut">
              <a:rPr lang="en-US"/>
              <a:pPr>
                <a:defRPr/>
              </a:pPr>
              <a:t>7/22/2011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0970A58-B95D-4DD4-A625-DE226A1F3E3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p:txBody>
          <a:bodyPr/>
          <a:lstStyle>
            <a:lvl1pPr>
              <a:defRPr/>
            </a:lvl1pPr>
          </a:lstStyle>
          <a:p>
            <a:pPr>
              <a:defRPr/>
            </a:pPr>
            <a:fld id="{86062FBA-BF41-4728-9F02-A86099C9965A}" type="datetimeFigureOut">
              <a:rPr lang="en-US"/>
              <a:pPr>
                <a:defRPr/>
              </a:pPr>
              <a:t>7/22/2011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91CB2E5-4309-4477-87EA-D7A59270B87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869BF69-5E96-41B0-8B49-6CCA5873F670}" type="datetimeFigureOut">
              <a:rPr lang="en-US"/>
              <a:pPr>
                <a:defRPr/>
              </a:pPr>
              <a:t>7/22/2011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A3F1A7D-B745-4D01-80BA-F9C2E56AFC4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8CF544F-303F-4276-8392-7D4FDB69034B}" type="datetimeFigureOut">
              <a:rPr lang="en-US"/>
              <a:pPr>
                <a:defRPr/>
              </a:pPr>
              <a:t>7/22/2011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6204536-F851-42A8-8063-0D4AE7AFE95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35B2812-6E8B-495F-9978-C1747A217C17}" type="datetimeFigureOut">
              <a:rPr lang="en-US"/>
              <a:pPr>
                <a:defRPr/>
              </a:pPr>
              <a:t>7/22/2011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92FF768-66BC-4EB6-A010-42917A7A2CE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4404EFC-4D23-4BFB-82FB-3FAE693C7FB4}" type="datetimeFigureOut">
              <a:rPr lang="en-US"/>
              <a:pPr>
                <a:defRPr/>
              </a:pPr>
              <a:t>7/22/2011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A32B5C4-0E0E-43B0-BE2D-C6AEF51228E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941C82E-4A14-45ED-ABDC-A7389E2F0F1C}" type="datetimeFigureOut">
              <a:rPr lang="en-US"/>
              <a:pPr>
                <a:defRPr/>
              </a:pPr>
              <a:t>7/22/2011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3EBB209-6759-46E7-BE3A-F31025482B9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50B338E-D4D9-43CC-921F-0D98A416E1D2}" type="datetimeFigureOut">
              <a:rPr lang="en-US"/>
              <a:pPr>
                <a:defRPr/>
              </a:pPr>
              <a:t>7/22/2011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3A33EDB-D6C0-4E0D-AAB0-28F3C63121D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B243F23-5263-45B0-A5F4-BC0CA16D87CE}" type="datetimeFigureOut">
              <a:rPr lang="en-US"/>
              <a:pPr>
                <a:defRPr/>
              </a:pPr>
              <a:t>7/22/2011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250D1B4-096C-4C14-984E-4A90A4D293B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18ED85A-0D6D-4AF9-B1D3-C4D1AED73BDC}" type="datetimeFigureOut">
              <a:rPr lang="en-US"/>
              <a:pPr>
                <a:defRPr/>
              </a:pPr>
              <a:t>7/22/2011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237AA99-EC45-4729-8221-7AFBD5CE28B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4FD28D6-E710-42FD-A4DB-A74141E065AD}" type="datetimeFigureOut">
              <a:rPr lang="en-US"/>
              <a:pPr>
                <a:defRPr/>
              </a:pPr>
              <a:t>7/22/2011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AF8BFD80-7087-40C3-BEF9-8CDFDBAED6B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emf"/><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png"/><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jpeg"/><Relationship Id="rId9" Type="http://schemas.openxmlformats.org/officeDocument/2006/relationships/image" Target="../media/image74.tiff"/></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7.xml"/><Relationship Id="rId4" Type="http://schemas.openxmlformats.org/officeDocument/2006/relationships/image" Target="../media/image77.gif"/></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oleObject" Target="../embeddings/Microsoft_Office_Excel_97-2003_Worksheet1.xls"/><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1.jpeg"/><Relationship Id="rId5" Type="http://schemas.openxmlformats.org/officeDocument/2006/relationships/hyperlink" Target="http://equinox.unr.edu/homepage/kpingram/oak%20grove.jpg" TargetMode="Externa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image" Target="../media/image24.png"/><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descr="Group.jpg"/>
          <p:cNvPicPr>
            <a:picLocks noChangeAspect="1"/>
          </p:cNvPicPr>
          <p:nvPr/>
        </p:nvPicPr>
        <p:blipFill>
          <a:blip r:embed="rId3" cstate="print">
            <a:lum bright="14000"/>
          </a:blip>
          <a:srcRect/>
          <a:stretch>
            <a:fillRect/>
          </a:stretch>
        </p:blipFill>
        <p:spPr bwMode="auto">
          <a:xfrm>
            <a:off x="0" y="0"/>
            <a:ext cx="9144000" cy="6858000"/>
          </a:xfrm>
          <a:prstGeom prst="rect">
            <a:avLst/>
          </a:prstGeom>
          <a:noFill/>
          <a:ln w="9525">
            <a:noFill/>
            <a:miter lim="800000"/>
            <a:headEnd/>
            <a:tailEnd/>
          </a:ln>
        </p:spPr>
      </p:pic>
      <p:sp>
        <p:nvSpPr>
          <p:cNvPr id="7171" name="Title 1"/>
          <p:cNvSpPr txBox="1">
            <a:spLocks/>
          </p:cNvSpPr>
          <p:nvPr/>
        </p:nvSpPr>
        <p:spPr bwMode="auto">
          <a:xfrm>
            <a:off x="914400" y="914400"/>
            <a:ext cx="7391400" cy="1752600"/>
          </a:xfrm>
          <a:prstGeom prst="rect">
            <a:avLst/>
          </a:prstGeom>
          <a:solidFill>
            <a:srgbClr val="FFCC66">
              <a:alpha val="70000"/>
            </a:srgbClr>
          </a:solidFill>
          <a:ln w="9525">
            <a:noFill/>
            <a:miter lim="800000"/>
            <a:headEnd/>
            <a:tailEnd/>
          </a:ln>
        </p:spPr>
        <p:txBody>
          <a:bodyPr/>
          <a:lstStyle/>
          <a:p>
            <a:pPr algn="ctr"/>
            <a:r>
              <a:rPr lang="en-US" sz="3600" dirty="0" smtClean="0"/>
              <a:t>Current and Future Directions</a:t>
            </a:r>
          </a:p>
          <a:p>
            <a:pPr algn="ctr"/>
            <a:r>
              <a:rPr lang="en-US" sz="3600" dirty="0" smtClean="0"/>
              <a:t>in</a:t>
            </a:r>
          </a:p>
          <a:p>
            <a:pPr algn="ctr"/>
            <a:r>
              <a:rPr lang="en-US" sz="3600" dirty="0" smtClean="0"/>
              <a:t>Nematode Faunal Analysis</a:t>
            </a:r>
            <a:endParaRPr lang="en-US" sz="3600" dirty="0"/>
          </a:p>
        </p:txBody>
      </p:sp>
      <p:sp>
        <p:nvSpPr>
          <p:cNvPr id="7172" name="Subtitle 2"/>
          <p:cNvSpPr txBox="1">
            <a:spLocks/>
          </p:cNvSpPr>
          <p:nvPr/>
        </p:nvSpPr>
        <p:spPr bwMode="auto">
          <a:xfrm>
            <a:off x="1371600" y="3657600"/>
            <a:ext cx="6400800" cy="1981200"/>
          </a:xfrm>
          <a:prstGeom prst="rect">
            <a:avLst/>
          </a:prstGeom>
          <a:solidFill>
            <a:srgbClr val="FFCC66">
              <a:alpha val="70195"/>
            </a:srgbClr>
          </a:solidFill>
          <a:ln w="9525">
            <a:noFill/>
            <a:miter lim="800000"/>
            <a:headEnd/>
            <a:tailEnd/>
          </a:ln>
        </p:spPr>
        <p:txBody>
          <a:bodyPr/>
          <a:lstStyle/>
          <a:p>
            <a:pPr marL="342900" indent="-342900" algn="ctr">
              <a:lnSpc>
                <a:spcPct val="80000"/>
              </a:lnSpc>
              <a:spcBef>
                <a:spcPct val="20000"/>
              </a:spcBef>
            </a:pPr>
            <a:endParaRPr lang="en-US" sz="800" b="1" dirty="0">
              <a:latin typeface="Calibri" pitchFamily="34" charset="0"/>
            </a:endParaRPr>
          </a:p>
          <a:p>
            <a:pPr marL="342900" indent="-342900" algn="ctr">
              <a:lnSpc>
                <a:spcPct val="80000"/>
              </a:lnSpc>
              <a:spcBef>
                <a:spcPct val="20000"/>
              </a:spcBef>
            </a:pPr>
            <a:r>
              <a:rPr lang="en-US" sz="2700" b="1" dirty="0">
                <a:latin typeface="Calibri" pitchFamily="34" charset="0"/>
              </a:rPr>
              <a:t>Howard Ferris</a:t>
            </a:r>
          </a:p>
          <a:p>
            <a:pPr marL="342900" indent="-342900" algn="ctr">
              <a:lnSpc>
                <a:spcPct val="80000"/>
              </a:lnSpc>
              <a:spcBef>
                <a:spcPct val="20000"/>
              </a:spcBef>
            </a:pPr>
            <a:r>
              <a:rPr lang="en-US" sz="2700" b="1" dirty="0">
                <a:latin typeface="Calibri" pitchFamily="34" charset="0"/>
              </a:rPr>
              <a:t>Department of </a:t>
            </a:r>
            <a:r>
              <a:rPr lang="en-US" sz="2700" b="1" dirty="0" err="1">
                <a:latin typeface="Calibri" pitchFamily="34" charset="0"/>
              </a:rPr>
              <a:t>Nematology</a:t>
            </a:r>
            <a:endParaRPr lang="en-US" sz="2700" b="1" dirty="0">
              <a:latin typeface="Calibri" pitchFamily="34" charset="0"/>
            </a:endParaRPr>
          </a:p>
          <a:p>
            <a:pPr marL="342900" indent="-342900" algn="ctr">
              <a:lnSpc>
                <a:spcPct val="80000"/>
              </a:lnSpc>
              <a:spcBef>
                <a:spcPct val="20000"/>
              </a:spcBef>
            </a:pPr>
            <a:r>
              <a:rPr lang="en-US" sz="2700" b="1" dirty="0">
                <a:latin typeface="Calibri" pitchFamily="34" charset="0"/>
              </a:rPr>
              <a:t>University of California, Davis</a:t>
            </a:r>
          </a:p>
          <a:p>
            <a:pPr marL="342900" indent="-342900" algn="ctr">
              <a:lnSpc>
                <a:spcPct val="80000"/>
              </a:lnSpc>
              <a:spcBef>
                <a:spcPct val="20000"/>
              </a:spcBef>
            </a:pPr>
            <a:r>
              <a:rPr lang="en-US" sz="2700" b="1" dirty="0" smtClean="0">
                <a:latin typeface="Calibri" pitchFamily="34" charset="0"/>
              </a:rPr>
              <a:t>July, 2011</a:t>
            </a:r>
            <a:endParaRPr lang="en-US" sz="2700" b="1" dirty="0">
              <a:latin typeface="Calibri" pitchFamily="34" charset="0"/>
            </a:endParaRPr>
          </a:p>
        </p:txBody>
      </p:sp>
      <p:sp>
        <p:nvSpPr>
          <p:cNvPr id="5" name="TextBox 4"/>
          <p:cNvSpPr txBox="1"/>
          <p:nvPr/>
        </p:nvSpPr>
        <p:spPr>
          <a:xfrm>
            <a:off x="4648200" y="2743200"/>
            <a:ext cx="4423006" cy="1938992"/>
          </a:xfrm>
          <a:prstGeom prst="rect">
            <a:avLst/>
          </a:prstGeom>
          <a:solidFill>
            <a:srgbClr val="FFCC66">
              <a:alpha val="70000"/>
            </a:srgbClr>
          </a:solidFill>
          <a:ln>
            <a:solidFill>
              <a:srgbClr val="0070C0"/>
            </a:solidFill>
          </a:ln>
        </p:spPr>
        <p:txBody>
          <a:bodyPr wrap="none" rtlCol="0">
            <a:spAutoFit/>
          </a:bodyPr>
          <a:lstStyle/>
          <a:p>
            <a:r>
              <a:rPr lang="en-US" sz="2400" b="1" dirty="0" smtClean="0">
                <a:solidFill>
                  <a:srgbClr val="002060"/>
                </a:solidFill>
              </a:rPr>
              <a:t>Four inter-related topics:</a:t>
            </a:r>
          </a:p>
          <a:p>
            <a:r>
              <a:rPr lang="en-US" sz="2400" b="1" dirty="0" smtClean="0">
                <a:solidFill>
                  <a:srgbClr val="002060"/>
                </a:solidFill>
              </a:rPr>
              <a:t>Regulation and </a:t>
            </a:r>
            <a:r>
              <a:rPr lang="en-US" sz="2400" b="1" dirty="0" err="1" smtClean="0">
                <a:solidFill>
                  <a:srgbClr val="002060"/>
                </a:solidFill>
              </a:rPr>
              <a:t>Connectance</a:t>
            </a:r>
            <a:endParaRPr lang="en-US" sz="2400" b="1" dirty="0" smtClean="0">
              <a:solidFill>
                <a:srgbClr val="002060"/>
              </a:solidFill>
            </a:endParaRPr>
          </a:p>
          <a:p>
            <a:r>
              <a:rPr lang="en-US" sz="2400" b="1" dirty="0" smtClean="0">
                <a:solidFill>
                  <a:srgbClr val="002060"/>
                </a:solidFill>
              </a:rPr>
              <a:t>Assessment of Services</a:t>
            </a:r>
          </a:p>
          <a:p>
            <a:r>
              <a:rPr lang="en-US" sz="2400" b="1" dirty="0" smtClean="0">
                <a:solidFill>
                  <a:srgbClr val="002060"/>
                </a:solidFill>
              </a:rPr>
              <a:t>Stewardship</a:t>
            </a:r>
          </a:p>
          <a:p>
            <a:r>
              <a:rPr lang="en-US" sz="2400" b="1" dirty="0" smtClean="0">
                <a:solidFill>
                  <a:srgbClr val="002060"/>
                </a:solidFill>
              </a:rPr>
              <a:t>Technology</a:t>
            </a:r>
            <a:endParaRPr lang="en-US" sz="24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4167 -0.03333 L -0.24167 0.15555 " pathEditMode="relative" rAng="0" ptsTypes="AA">
                                      <p:cBhvr>
                                        <p:cTn id="6" dur="1000" fill="hold"/>
                                        <p:tgtEl>
                                          <p:spTgt spid="7172"/>
                                        </p:tgtEl>
                                        <p:attrNameLst>
                                          <p:attrName>ppt_x</p:attrName>
                                          <p:attrName>ppt_y</p:attrName>
                                        </p:attrNameLst>
                                      </p:cBhvr>
                                      <p:rCtr x="-142" y="94"/>
                                    </p:animMotion>
                                  </p:childTnLst>
                                </p:cTn>
                              </p:par>
                              <p:par>
                                <p:cTn id="7" presetID="2" presetClass="entr" presetSubtype="2"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1000" fill="hold"/>
                                        <p:tgtEl>
                                          <p:spTgt spid="5"/>
                                        </p:tgtEl>
                                        <p:attrNameLst>
                                          <p:attrName>ppt_x</p:attrName>
                                        </p:attrNameLst>
                                      </p:cBhvr>
                                      <p:tavLst>
                                        <p:tav tm="0">
                                          <p:val>
                                            <p:strVal val="1+#ppt_w/2"/>
                                          </p:val>
                                        </p:tav>
                                        <p:tav tm="100000">
                                          <p:val>
                                            <p:strVal val="#ppt_x"/>
                                          </p:val>
                                        </p:tav>
                                      </p:tavLst>
                                    </p:anim>
                                    <p:anim calcmode="lin" valueType="num">
                                      <p:cBhvr additive="base">
                                        <p:cTn id="10"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animBg="1"/>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4"/>
          <p:cNvSpPr txBox="1">
            <a:spLocks noChangeArrowheads="1"/>
          </p:cNvSpPr>
          <p:nvPr/>
        </p:nvSpPr>
        <p:spPr bwMode="auto">
          <a:xfrm>
            <a:off x="5143500" y="5291137"/>
            <a:ext cx="1695450" cy="366713"/>
          </a:xfrm>
          <a:prstGeom prst="rect">
            <a:avLst/>
          </a:prstGeom>
          <a:noFill/>
          <a:ln w="12700">
            <a:solidFill>
              <a:schemeClr val="tx1"/>
            </a:solidFill>
            <a:miter lim="800000"/>
            <a:headEnd/>
            <a:tailEnd/>
          </a:ln>
        </p:spPr>
        <p:txBody>
          <a:bodyPr wrap="none">
            <a:spAutoFit/>
          </a:bodyPr>
          <a:lstStyle/>
          <a:p>
            <a:pPr algn="ctr"/>
            <a:r>
              <a:rPr lang="en-US"/>
              <a:t>Organic Matter</a:t>
            </a:r>
          </a:p>
        </p:txBody>
      </p:sp>
      <p:sp>
        <p:nvSpPr>
          <p:cNvPr id="19459" name="Text Box 5"/>
          <p:cNvSpPr txBox="1">
            <a:spLocks noChangeArrowheads="1"/>
          </p:cNvSpPr>
          <p:nvPr/>
        </p:nvSpPr>
        <p:spPr bwMode="auto">
          <a:xfrm>
            <a:off x="4972050" y="4114800"/>
            <a:ext cx="2038350" cy="366712"/>
          </a:xfrm>
          <a:prstGeom prst="rect">
            <a:avLst/>
          </a:prstGeom>
          <a:noFill/>
          <a:ln w="9525">
            <a:noFill/>
            <a:miter lim="800000"/>
            <a:headEnd/>
            <a:tailEnd/>
          </a:ln>
        </p:spPr>
        <p:txBody>
          <a:bodyPr wrap="none">
            <a:spAutoFit/>
          </a:bodyPr>
          <a:lstStyle/>
          <a:p>
            <a:r>
              <a:rPr lang="en-US"/>
              <a:t>Microbial Biomass</a:t>
            </a:r>
          </a:p>
        </p:txBody>
      </p:sp>
      <p:sp>
        <p:nvSpPr>
          <p:cNvPr id="19460" name="Text Box 6"/>
          <p:cNvSpPr txBox="1">
            <a:spLocks noChangeArrowheads="1"/>
          </p:cNvSpPr>
          <p:nvPr/>
        </p:nvSpPr>
        <p:spPr bwMode="auto">
          <a:xfrm>
            <a:off x="5105400" y="2986087"/>
            <a:ext cx="1835150" cy="366713"/>
          </a:xfrm>
          <a:prstGeom prst="rect">
            <a:avLst/>
          </a:prstGeom>
          <a:noFill/>
          <a:ln w="12700">
            <a:solidFill>
              <a:schemeClr val="tx1"/>
            </a:solidFill>
            <a:miter lim="800000"/>
            <a:headEnd/>
            <a:tailEnd/>
          </a:ln>
        </p:spPr>
        <p:txBody>
          <a:bodyPr wrap="none">
            <a:spAutoFit/>
          </a:bodyPr>
          <a:lstStyle/>
          <a:p>
            <a:pPr algn="ctr"/>
            <a:r>
              <a:rPr lang="en-US"/>
              <a:t>Amplifiable Prey</a:t>
            </a:r>
          </a:p>
        </p:txBody>
      </p:sp>
      <p:sp>
        <p:nvSpPr>
          <p:cNvPr id="19461" name="Text Box 7"/>
          <p:cNvSpPr txBox="1">
            <a:spLocks noChangeArrowheads="1"/>
          </p:cNvSpPr>
          <p:nvPr/>
        </p:nvSpPr>
        <p:spPr bwMode="auto">
          <a:xfrm>
            <a:off x="2447925" y="2012950"/>
            <a:ext cx="2292350" cy="366712"/>
          </a:xfrm>
          <a:prstGeom prst="rect">
            <a:avLst/>
          </a:prstGeom>
          <a:noFill/>
          <a:ln w="12700">
            <a:solidFill>
              <a:schemeClr val="tx1"/>
            </a:solidFill>
            <a:miter lim="800000"/>
            <a:headEnd/>
            <a:tailEnd/>
          </a:ln>
        </p:spPr>
        <p:txBody>
          <a:bodyPr wrap="none">
            <a:spAutoFit/>
          </a:bodyPr>
          <a:lstStyle/>
          <a:p>
            <a:pPr algn="ctr"/>
            <a:r>
              <a:rPr lang="en-US"/>
              <a:t>Predator Nematodes</a:t>
            </a:r>
          </a:p>
        </p:txBody>
      </p:sp>
      <p:sp>
        <p:nvSpPr>
          <p:cNvPr id="19462" name="Line 10"/>
          <p:cNvSpPr>
            <a:spLocks noChangeShapeType="1"/>
          </p:cNvSpPr>
          <p:nvPr/>
        </p:nvSpPr>
        <p:spPr bwMode="auto">
          <a:xfrm flipV="1">
            <a:off x="5943600" y="4510087"/>
            <a:ext cx="0" cy="762000"/>
          </a:xfrm>
          <a:prstGeom prst="line">
            <a:avLst/>
          </a:prstGeom>
          <a:noFill/>
          <a:ln w="12700">
            <a:solidFill>
              <a:schemeClr val="tx1"/>
            </a:solidFill>
            <a:round/>
            <a:headEnd/>
            <a:tailEnd type="triangle" w="med" len="med"/>
          </a:ln>
        </p:spPr>
        <p:txBody>
          <a:bodyPr/>
          <a:lstStyle/>
          <a:p>
            <a:endParaRPr lang="en-US"/>
          </a:p>
        </p:txBody>
      </p:sp>
      <p:sp>
        <p:nvSpPr>
          <p:cNvPr id="19463" name="Text Box 11"/>
          <p:cNvSpPr txBox="1">
            <a:spLocks noChangeArrowheads="1"/>
          </p:cNvSpPr>
          <p:nvPr/>
        </p:nvSpPr>
        <p:spPr bwMode="auto">
          <a:xfrm>
            <a:off x="5943600" y="4718050"/>
            <a:ext cx="317500" cy="366712"/>
          </a:xfrm>
          <a:prstGeom prst="rect">
            <a:avLst/>
          </a:prstGeom>
          <a:noFill/>
          <a:ln w="9525">
            <a:noFill/>
            <a:miter lim="800000"/>
            <a:headEnd/>
            <a:tailEnd/>
          </a:ln>
        </p:spPr>
        <p:txBody>
          <a:bodyPr wrap="none">
            <a:spAutoFit/>
          </a:bodyPr>
          <a:lstStyle/>
          <a:p>
            <a:r>
              <a:rPr lang="en-US" b="1"/>
              <a:t>+</a:t>
            </a:r>
          </a:p>
        </p:txBody>
      </p:sp>
      <p:sp>
        <p:nvSpPr>
          <p:cNvPr id="19464" name="Text Box 12"/>
          <p:cNvSpPr txBox="1">
            <a:spLocks noChangeArrowheads="1"/>
          </p:cNvSpPr>
          <p:nvPr/>
        </p:nvSpPr>
        <p:spPr bwMode="auto">
          <a:xfrm>
            <a:off x="609600" y="3290887"/>
            <a:ext cx="1447800" cy="366713"/>
          </a:xfrm>
          <a:prstGeom prst="rect">
            <a:avLst/>
          </a:prstGeom>
          <a:noFill/>
          <a:ln w="12700">
            <a:solidFill>
              <a:schemeClr val="tx1"/>
            </a:solidFill>
            <a:miter lim="800000"/>
            <a:headEnd/>
            <a:tailEnd/>
          </a:ln>
        </p:spPr>
        <p:txBody>
          <a:bodyPr>
            <a:spAutoFit/>
          </a:bodyPr>
          <a:lstStyle/>
          <a:p>
            <a:pPr algn="ctr"/>
            <a:r>
              <a:rPr lang="en-US"/>
              <a:t>Target Prey</a:t>
            </a:r>
          </a:p>
        </p:txBody>
      </p:sp>
      <p:sp>
        <p:nvSpPr>
          <p:cNvPr id="19465" name="Line 13"/>
          <p:cNvSpPr>
            <a:spLocks noChangeShapeType="1"/>
          </p:cNvSpPr>
          <p:nvPr/>
        </p:nvSpPr>
        <p:spPr bwMode="auto">
          <a:xfrm flipV="1">
            <a:off x="5943600" y="3367087"/>
            <a:ext cx="0" cy="762000"/>
          </a:xfrm>
          <a:prstGeom prst="line">
            <a:avLst/>
          </a:prstGeom>
          <a:noFill/>
          <a:ln w="12700">
            <a:solidFill>
              <a:schemeClr val="tx1"/>
            </a:solidFill>
            <a:round/>
            <a:headEnd/>
            <a:tailEnd type="triangle" w="med" len="med"/>
          </a:ln>
        </p:spPr>
        <p:txBody>
          <a:bodyPr/>
          <a:lstStyle/>
          <a:p>
            <a:endParaRPr lang="en-US"/>
          </a:p>
        </p:txBody>
      </p:sp>
      <p:sp>
        <p:nvSpPr>
          <p:cNvPr id="19466" name="Line 15"/>
          <p:cNvSpPr>
            <a:spLocks noChangeShapeType="1"/>
          </p:cNvSpPr>
          <p:nvPr/>
        </p:nvSpPr>
        <p:spPr bwMode="auto">
          <a:xfrm flipH="1" flipV="1">
            <a:off x="4343400" y="2376487"/>
            <a:ext cx="914400" cy="609600"/>
          </a:xfrm>
          <a:prstGeom prst="line">
            <a:avLst/>
          </a:prstGeom>
          <a:noFill/>
          <a:ln w="12700">
            <a:solidFill>
              <a:schemeClr val="tx1"/>
            </a:solidFill>
            <a:round/>
            <a:headEnd/>
            <a:tailEnd type="triangle" w="med" len="med"/>
          </a:ln>
        </p:spPr>
        <p:txBody>
          <a:bodyPr/>
          <a:lstStyle/>
          <a:p>
            <a:endParaRPr lang="en-US"/>
          </a:p>
        </p:txBody>
      </p:sp>
      <p:sp>
        <p:nvSpPr>
          <p:cNvPr id="19467" name="Text Box 16"/>
          <p:cNvSpPr txBox="1">
            <a:spLocks noChangeArrowheads="1"/>
          </p:cNvSpPr>
          <p:nvPr/>
        </p:nvSpPr>
        <p:spPr bwMode="auto">
          <a:xfrm>
            <a:off x="4648200" y="2376487"/>
            <a:ext cx="317500" cy="366713"/>
          </a:xfrm>
          <a:prstGeom prst="rect">
            <a:avLst/>
          </a:prstGeom>
          <a:noFill/>
          <a:ln w="9525">
            <a:noFill/>
            <a:miter lim="800000"/>
            <a:headEnd/>
            <a:tailEnd/>
          </a:ln>
        </p:spPr>
        <p:txBody>
          <a:bodyPr wrap="none">
            <a:spAutoFit/>
          </a:bodyPr>
          <a:lstStyle/>
          <a:p>
            <a:r>
              <a:rPr lang="en-US" b="1"/>
              <a:t>+</a:t>
            </a:r>
          </a:p>
        </p:txBody>
      </p:sp>
      <p:sp>
        <p:nvSpPr>
          <p:cNvPr id="19468" name="Line 17"/>
          <p:cNvSpPr>
            <a:spLocks noChangeShapeType="1"/>
          </p:cNvSpPr>
          <p:nvPr/>
        </p:nvSpPr>
        <p:spPr bwMode="auto">
          <a:xfrm flipH="1">
            <a:off x="1524000" y="2376487"/>
            <a:ext cx="1219200" cy="914400"/>
          </a:xfrm>
          <a:prstGeom prst="line">
            <a:avLst/>
          </a:prstGeom>
          <a:noFill/>
          <a:ln w="12700">
            <a:solidFill>
              <a:schemeClr val="tx1"/>
            </a:solidFill>
            <a:round/>
            <a:headEnd type="triangle" w="med" len="med"/>
            <a:tailEnd/>
          </a:ln>
        </p:spPr>
        <p:txBody>
          <a:bodyPr/>
          <a:lstStyle/>
          <a:p>
            <a:endParaRPr lang="en-US"/>
          </a:p>
        </p:txBody>
      </p:sp>
      <p:sp>
        <p:nvSpPr>
          <p:cNvPr id="19469" name="Text Box 18"/>
          <p:cNvSpPr txBox="1">
            <a:spLocks noChangeArrowheads="1"/>
          </p:cNvSpPr>
          <p:nvPr/>
        </p:nvSpPr>
        <p:spPr bwMode="auto">
          <a:xfrm>
            <a:off x="2133600" y="2376487"/>
            <a:ext cx="260350" cy="366713"/>
          </a:xfrm>
          <a:prstGeom prst="rect">
            <a:avLst/>
          </a:prstGeom>
          <a:noFill/>
          <a:ln w="9525">
            <a:noFill/>
            <a:miter lim="800000"/>
            <a:headEnd/>
            <a:tailEnd/>
          </a:ln>
        </p:spPr>
        <p:txBody>
          <a:bodyPr wrap="none">
            <a:spAutoFit/>
          </a:bodyPr>
          <a:lstStyle/>
          <a:p>
            <a:r>
              <a:rPr lang="en-US" b="1"/>
              <a:t>-</a:t>
            </a:r>
          </a:p>
        </p:txBody>
      </p:sp>
      <p:sp>
        <p:nvSpPr>
          <p:cNvPr id="19470" name="AutoShape 22"/>
          <p:cNvSpPr>
            <a:spLocks noChangeArrowheads="1"/>
          </p:cNvSpPr>
          <p:nvPr/>
        </p:nvSpPr>
        <p:spPr bwMode="auto">
          <a:xfrm rot="1701298">
            <a:off x="4876800" y="2681287"/>
            <a:ext cx="228600" cy="228600"/>
          </a:xfrm>
          <a:prstGeom prst="flowChartCollate">
            <a:avLst/>
          </a:prstGeom>
          <a:noFill/>
          <a:ln w="9525">
            <a:solidFill>
              <a:schemeClr val="tx1"/>
            </a:solidFill>
            <a:miter lim="800000"/>
            <a:headEnd/>
            <a:tailEnd/>
          </a:ln>
        </p:spPr>
        <p:txBody>
          <a:bodyPr wrap="none" anchor="ctr"/>
          <a:lstStyle/>
          <a:p>
            <a:pPr algn="ctr"/>
            <a:endParaRPr lang="en-US"/>
          </a:p>
        </p:txBody>
      </p:sp>
      <p:sp>
        <p:nvSpPr>
          <p:cNvPr id="19471" name="AutoShape 23"/>
          <p:cNvSpPr>
            <a:spLocks noChangeArrowheads="1"/>
          </p:cNvSpPr>
          <p:nvPr/>
        </p:nvSpPr>
        <p:spPr bwMode="auto">
          <a:xfrm rot="19155161">
            <a:off x="1981200" y="2757487"/>
            <a:ext cx="228600" cy="228600"/>
          </a:xfrm>
          <a:prstGeom prst="flowChartCollate">
            <a:avLst/>
          </a:prstGeom>
          <a:noFill/>
          <a:ln w="9525">
            <a:solidFill>
              <a:schemeClr val="tx1"/>
            </a:solidFill>
            <a:miter lim="800000"/>
            <a:headEnd/>
            <a:tailEnd/>
          </a:ln>
        </p:spPr>
        <p:txBody>
          <a:bodyPr wrap="none" anchor="ctr"/>
          <a:lstStyle/>
          <a:p>
            <a:endParaRPr lang="en-US"/>
          </a:p>
        </p:txBody>
      </p:sp>
      <p:sp>
        <p:nvSpPr>
          <p:cNvPr id="19472" name="Text Box 24"/>
          <p:cNvSpPr txBox="1">
            <a:spLocks noChangeArrowheads="1"/>
          </p:cNvSpPr>
          <p:nvPr/>
        </p:nvSpPr>
        <p:spPr bwMode="auto">
          <a:xfrm>
            <a:off x="5097463" y="2605087"/>
            <a:ext cx="312737" cy="304800"/>
          </a:xfrm>
          <a:prstGeom prst="rect">
            <a:avLst/>
          </a:prstGeom>
          <a:noFill/>
          <a:ln w="9525">
            <a:noFill/>
            <a:miter lim="800000"/>
            <a:headEnd/>
            <a:tailEnd/>
          </a:ln>
        </p:spPr>
        <p:txBody>
          <a:bodyPr wrap="none">
            <a:spAutoFit/>
          </a:bodyPr>
          <a:lstStyle/>
          <a:p>
            <a:r>
              <a:rPr lang="en-US" sz="1400" b="1"/>
              <a:t>A</a:t>
            </a:r>
          </a:p>
        </p:txBody>
      </p:sp>
      <p:sp>
        <p:nvSpPr>
          <p:cNvPr id="19473" name="Text Box 25"/>
          <p:cNvSpPr txBox="1">
            <a:spLocks noChangeArrowheads="1"/>
          </p:cNvSpPr>
          <p:nvPr/>
        </p:nvSpPr>
        <p:spPr bwMode="auto">
          <a:xfrm>
            <a:off x="1752600" y="2605087"/>
            <a:ext cx="312738" cy="304800"/>
          </a:xfrm>
          <a:prstGeom prst="rect">
            <a:avLst/>
          </a:prstGeom>
          <a:noFill/>
          <a:ln w="9525">
            <a:noFill/>
            <a:miter lim="800000"/>
            <a:headEnd/>
            <a:tailEnd/>
          </a:ln>
        </p:spPr>
        <p:txBody>
          <a:bodyPr wrap="none">
            <a:spAutoFit/>
          </a:bodyPr>
          <a:lstStyle/>
          <a:p>
            <a:r>
              <a:rPr lang="en-US" sz="1400" b="1"/>
              <a:t>B</a:t>
            </a:r>
          </a:p>
        </p:txBody>
      </p:sp>
      <p:sp>
        <p:nvSpPr>
          <p:cNvPr id="19474" name="Text Box 26"/>
          <p:cNvSpPr txBox="1">
            <a:spLocks noChangeArrowheads="1"/>
          </p:cNvSpPr>
          <p:nvPr/>
        </p:nvSpPr>
        <p:spPr bwMode="auto">
          <a:xfrm>
            <a:off x="3505200" y="5881687"/>
            <a:ext cx="1365250" cy="366713"/>
          </a:xfrm>
          <a:prstGeom prst="rect">
            <a:avLst/>
          </a:prstGeom>
          <a:noFill/>
          <a:ln w="12700">
            <a:solidFill>
              <a:schemeClr val="tx1"/>
            </a:solidFill>
            <a:miter lim="800000"/>
            <a:headEnd/>
            <a:tailEnd/>
          </a:ln>
        </p:spPr>
        <p:txBody>
          <a:bodyPr wrap="none">
            <a:spAutoFit/>
          </a:bodyPr>
          <a:lstStyle/>
          <a:p>
            <a:pPr algn="ctr"/>
            <a:r>
              <a:rPr lang="en-US"/>
              <a:t>Plant Roots</a:t>
            </a:r>
          </a:p>
        </p:txBody>
      </p:sp>
      <p:sp>
        <p:nvSpPr>
          <p:cNvPr id="120871" name="AutoShape 39"/>
          <p:cNvSpPr>
            <a:spLocks noChangeArrowheads="1"/>
          </p:cNvSpPr>
          <p:nvPr/>
        </p:nvSpPr>
        <p:spPr bwMode="auto">
          <a:xfrm rot="20730096">
            <a:off x="3124200" y="2935287"/>
            <a:ext cx="228600" cy="228600"/>
          </a:xfrm>
          <a:prstGeom prst="flowChartCollate">
            <a:avLst/>
          </a:prstGeom>
          <a:noFill/>
          <a:ln w="9525">
            <a:solidFill>
              <a:schemeClr val="tx1"/>
            </a:solidFill>
            <a:miter lim="800000"/>
            <a:headEnd/>
            <a:tailEnd/>
          </a:ln>
        </p:spPr>
        <p:txBody>
          <a:bodyPr wrap="none" anchor="ctr"/>
          <a:lstStyle/>
          <a:p>
            <a:endParaRPr lang="en-US"/>
          </a:p>
        </p:txBody>
      </p:sp>
      <p:sp>
        <p:nvSpPr>
          <p:cNvPr id="120872" name="Text Box 40"/>
          <p:cNvSpPr txBox="1">
            <a:spLocks noChangeArrowheads="1"/>
          </p:cNvSpPr>
          <p:nvPr/>
        </p:nvSpPr>
        <p:spPr bwMode="auto">
          <a:xfrm>
            <a:off x="2895600" y="2681287"/>
            <a:ext cx="312738" cy="304800"/>
          </a:xfrm>
          <a:prstGeom prst="rect">
            <a:avLst/>
          </a:prstGeom>
          <a:noFill/>
          <a:ln w="9525">
            <a:noFill/>
            <a:miter lim="800000"/>
            <a:headEnd/>
            <a:tailEnd/>
          </a:ln>
        </p:spPr>
        <p:txBody>
          <a:bodyPr wrap="none">
            <a:spAutoFit/>
          </a:bodyPr>
          <a:lstStyle/>
          <a:p>
            <a:r>
              <a:rPr lang="en-US" sz="1400" b="1"/>
              <a:t>B</a:t>
            </a:r>
          </a:p>
        </p:txBody>
      </p:sp>
      <p:sp>
        <p:nvSpPr>
          <p:cNvPr id="120873" name="Text Box 41"/>
          <p:cNvSpPr txBox="1">
            <a:spLocks noChangeArrowheads="1"/>
          </p:cNvSpPr>
          <p:nvPr/>
        </p:nvSpPr>
        <p:spPr bwMode="auto">
          <a:xfrm>
            <a:off x="3429000" y="2619375"/>
            <a:ext cx="260350" cy="366712"/>
          </a:xfrm>
          <a:prstGeom prst="rect">
            <a:avLst/>
          </a:prstGeom>
          <a:noFill/>
          <a:ln w="9525">
            <a:noFill/>
            <a:miter lim="800000"/>
            <a:headEnd/>
            <a:tailEnd/>
          </a:ln>
        </p:spPr>
        <p:txBody>
          <a:bodyPr wrap="none">
            <a:spAutoFit/>
          </a:bodyPr>
          <a:lstStyle/>
          <a:p>
            <a:r>
              <a:rPr lang="en-US" b="1"/>
              <a:t>-</a:t>
            </a:r>
          </a:p>
        </p:txBody>
      </p:sp>
      <p:sp>
        <p:nvSpPr>
          <p:cNvPr id="19478" name="Rectangle 2"/>
          <p:cNvSpPr>
            <a:spLocks noGrp="1"/>
          </p:cNvSpPr>
          <p:nvPr>
            <p:ph type="title" idx="4294967295"/>
          </p:nvPr>
        </p:nvSpPr>
        <p:spPr>
          <a:xfrm>
            <a:off x="457200" y="-92075"/>
            <a:ext cx="8229600" cy="1143000"/>
          </a:xfrm>
        </p:spPr>
        <p:txBody>
          <a:bodyPr/>
          <a:lstStyle/>
          <a:p>
            <a:pPr eaLnBrk="1" hangingPunct="1"/>
            <a:r>
              <a:rPr lang="en-US" sz="2800" dirty="0" smtClean="0"/>
              <a:t>Trophic cascades: amplifiable and target prey – the expanded model</a:t>
            </a:r>
          </a:p>
        </p:txBody>
      </p:sp>
      <p:grpSp>
        <p:nvGrpSpPr>
          <p:cNvPr id="2" name="Group 118"/>
          <p:cNvGrpSpPr>
            <a:grpSpLocks/>
          </p:cNvGrpSpPr>
          <p:nvPr/>
        </p:nvGrpSpPr>
        <p:grpSpPr bwMode="auto">
          <a:xfrm>
            <a:off x="2057400" y="3290887"/>
            <a:ext cx="3733800" cy="990600"/>
            <a:chOff x="2057400" y="3581400"/>
            <a:chExt cx="3733800" cy="990600"/>
          </a:xfrm>
        </p:grpSpPr>
        <p:sp>
          <p:nvSpPr>
            <p:cNvPr id="19549" name="Text Box 20"/>
            <p:cNvSpPr txBox="1">
              <a:spLocks noChangeArrowheads="1"/>
            </p:cNvSpPr>
            <p:nvPr/>
          </p:nvSpPr>
          <p:spPr bwMode="auto">
            <a:xfrm>
              <a:off x="3048000" y="3810059"/>
              <a:ext cx="260350" cy="366808"/>
            </a:xfrm>
            <a:prstGeom prst="rect">
              <a:avLst/>
            </a:prstGeom>
            <a:noFill/>
            <a:ln w="9525">
              <a:noFill/>
              <a:miter lim="800000"/>
              <a:headEnd/>
              <a:tailEnd/>
            </a:ln>
          </p:spPr>
          <p:txBody>
            <a:bodyPr wrap="none">
              <a:spAutoFit/>
            </a:bodyPr>
            <a:lstStyle/>
            <a:p>
              <a:r>
                <a:rPr lang="en-US" b="1"/>
                <a:t>-</a:t>
              </a:r>
            </a:p>
          </p:txBody>
        </p:sp>
        <p:grpSp>
          <p:nvGrpSpPr>
            <p:cNvPr id="3" name="Group 116"/>
            <p:cNvGrpSpPr>
              <a:grpSpLocks/>
            </p:cNvGrpSpPr>
            <p:nvPr/>
          </p:nvGrpSpPr>
          <p:grpSpPr bwMode="auto">
            <a:xfrm>
              <a:off x="2057400" y="3581400"/>
              <a:ext cx="3733800" cy="990600"/>
              <a:chOff x="2057400" y="3581400"/>
              <a:chExt cx="3733800" cy="990600"/>
            </a:xfrm>
          </p:grpSpPr>
          <p:sp>
            <p:nvSpPr>
              <p:cNvPr id="19551" name="Text Box 44"/>
              <p:cNvSpPr txBox="1">
                <a:spLocks noChangeArrowheads="1"/>
              </p:cNvSpPr>
              <p:nvPr/>
            </p:nvSpPr>
            <p:spPr bwMode="auto">
              <a:xfrm>
                <a:off x="3581400" y="3962400"/>
                <a:ext cx="1098550" cy="366713"/>
              </a:xfrm>
              <a:prstGeom prst="rect">
                <a:avLst/>
              </a:prstGeom>
              <a:noFill/>
              <a:ln w="9525">
                <a:noFill/>
                <a:miter lim="800000"/>
                <a:headEnd/>
                <a:tailEnd/>
              </a:ln>
            </p:spPr>
            <p:txBody>
              <a:bodyPr wrap="none">
                <a:spAutoFit/>
              </a:bodyPr>
              <a:lstStyle/>
              <a:p>
                <a:r>
                  <a:rPr lang="en-US"/>
                  <a:t>Protozoa</a:t>
                </a:r>
              </a:p>
            </p:txBody>
          </p:sp>
          <p:sp>
            <p:nvSpPr>
              <p:cNvPr id="19552" name="Line 45"/>
              <p:cNvSpPr>
                <a:spLocks noChangeShapeType="1"/>
              </p:cNvSpPr>
              <p:nvPr/>
            </p:nvSpPr>
            <p:spPr bwMode="auto">
              <a:xfrm flipH="1" flipV="1">
                <a:off x="4648200" y="4191000"/>
                <a:ext cx="1143000" cy="304800"/>
              </a:xfrm>
              <a:prstGeom prst="line">
                <a:avLst/>
              </a:prstGeom>
              <a:noFill/>
              <a:ln w="12700">
                <a:solidFill>
                  <a:schemeClr val="tx1"/>
                </a:solidFill>
                <a:round/>
                <a:headEnd/>
                <a:tailEnd type="triangle" w="med" len="med"/>
              </a:ln>
            </p:spPr>
            <p:txBody>
              <a:bodyPr/>
              <a:lstStyle/>
              <a:p>
                <a:endParaRPr lang="en-US"/>
              </a:p>
            </p:txBody>
          </p:sp>
          <p:sp>
            <p:nvSpPr>
              <p:cNvPr id="19553" name="Text Box 46"/>
              <p:cNvSpPr txBox="1">
                <a:spLocks noChangeArrowheads="1"/>
              </p:cNvSpPr>
              <p:nvPr/>
            </p:nvSpPr>
            <p:spPr bwMode="auto">
              <a:xfrm>
                <a:off x="5168900" y="4038600"/>
                <a:ext cx="317500" cy="366713"/>
              </a:xfrm>
              <a:prstGeom prst="rect">
                <a:avLst/>
              </a:prstGeom>
              <a:noFill/>
              <a:ln w="9525">
                <a:noFill/>
                <a:miter lim="800000"/>
                <a:headEnd/>
                <a:tailEnd/>
              </a:ln>
            </p:spPr>
            <p:txBody>
              <a:bodyPr wrap="none">
                <a:spAutoFit/>
              </a:bodyPr>
              <a:lstStyle/>
              <a:p>
                <a:r>
                  <a:rPr lang="en-US" b="1"/>
                  <a:t>+</a:t>
                </a:r>
              </a:p>
            </p:txBody>
          </p:sp>
          <p:grpSp>
            <p:nvGrpSpPr>
              <p:cNvPr id="4" name="Group 78"/>
              <p:cNvGrpSpPr>
                <a:grpSpLocks/>
              </p:cNvGrpSpPr>
              <p:nvPr/>
            </p:nvGrpSpPr>
            <p:grpSpPr bwMode="auto">
              <a:xfrm>
                <a:off x="4572000" y="4267200"/>
                <a:ext cx="458788" cy="304800"/>
                <a:chOff x="2576" y="240"/>
                <a:chExt cx="289" cy="192"/>
              </a:xfrm>
            </p:grpSpPr>
            <p:sp>
              <p:nvSpPr>
                <p:cNvPr id="19560" name="Text Box 79"/>
                <p:cNvSpPr txBox="1">
                  <a:spLocks noChangeArrowheads="1"/>
                </p:cNvSpPr>
                <p:nvPr/>
              </p:nvSpPr>
              <p:spPr bwMode="auto">
                <a:xfrm>
                  <a:off x="2576" y="250"/>
                  <a:ext cx="289" cy="174"/>
                </a:xfrm>
                <a:prstGeom prst="rect">
                  <a:avLst/>
                </a:prstGeom>
                <a:noFill/>
                <a:ln w="9525">
                  <a:noFill/>
                  <a:miter lim="800000"/>
                  <a:headEnd/>
                  <a:tailEnd/>
                </a:ln>
              </p:spPr>
              <p:txBody>
                <a:bodyPr wrap="none">
                  <a:spAutoFit/>
                </a:bodyPr>
                <a:lstStyle/>
                <a:p>
                  <a:r>
                    <a:rPr lang="en-US" sz="1200"/>
                    <a:t>  E2</a:t>
                  </a:r>
                </a:p>
              </p:txBody>
            </p:sp>
            <p:sp>
              <p:nvSpPr>
                <p:cNvPr id="19561" name="Oval 80"/>
                <p:cNvSpPr>
                  <a:spLocks noChangeArrowheads="1"/>
                </p:cNvSpPr>
                <p:nvPr/>
              </p:nvSpPr>
              <p:spPr bwMode="auto">
                <a:xfrm>
                  <a:off x="2620" y="240"/>
                  <a:ext cx="240" cy="192"/>
                </a:xfrm>
                <a:prstGeom prst="ellipse">
                  <a:avLst/>
                </a:prstGeom>
                <a:noFill/>
                <a:ln w="9525">
                  <a:solidFill>
                    <a:schemeClr val="tx1"/>
                  </a:solidFill>
                  <a:round/>
                  <a:headEnd/>
                  <a:tailEnd/>
                </a:ln>
              </p:spPr>
              <p:txBody>
                <a:bodyPr wrap="none" anchor="ctr"/>
                <a:lstStyle/>
                <a:p>
                  <a:endParaRPr lang="en-US"/>
                </a:p>
              </p:txBody>
            </p:sp>
          </p:grpSp>
          <p:cxnSp>
            <p:nvCxnSpPr>
              <p:cNvPr id="72" name="Straight Arrow Connector 71"/>
              <p:cNvCxnSpPr>
                <a:stCxn id="19551" idx="1"/>
              </p:cNvCxnSpPr>
              <p:nvPr/>
            </p:nvCxnSpPr>
            <p:spPr bwMode="auto">
              <a:xfrm rot="10800000">
                <a:off x="2057400" y="3962400"/>
                <a:ext cx="1524000" cy="184150"/>
              </a:xfrm>
              <a:prstGeom prst="straightConnector1">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9556" name="AutoShape 90"/>
              <p:cNvSpPr>
                <a:spLocks noChangeArrowheads="1"/>
              </p:cNvSpPr>
              <p:nvPr/>
            </p:nvSpPr>
            <p:spPr bwMode="auto">
              <a:xfrm rot="-10260000">
                <a:off x="2819400" y="3940268"/>
                <a:ext cx="228600" cy="228659"/>
              </a:xfrm>
              <a:prstGeom prst="flowChartCollate">
                <a:avLst/>
              </a:prstGeom>
              <a:noFill/>
              <a:ln w="9525">
                <a:solidFill>
                  <a:schemeClr val="tx1"/>
                </a:solidFill>
                <a:miter lim="800000"/>
                <a:headEnd/>
                <a:tailEnd/>
              </a:ln>
            </p:spPr>
            <p:txBody>
              <a:bodyPr wrap="none" anchor="ctr"/>
              <a:lstStyle/>
              <a:p>
                <a:endParaRPr lang="en-US" b="1"/>
              </a:p>
            </p:txBody>
          </p:sp>
          <p:sp>
            <p:nvSpPr>
              <p:cNvPr id="19557" name="Text Box 91"/>
              <p:cNvSpPr txBox="1">
                <a:spLocks noChangeArrowheads="1"/>
              </p:cNvSpPr>
              <p:nvPr/>
            </p:nvSpPr>
            <p:spPr bwMode="auto">
              <a:xfrm>
                <a:off x="2590800" y="4038600"/>
                <a:ext cx="312738" cy="304800"/>
              </a:xfrm>
              <a:prstGeom prst="rect">
                <a:avLst/>
              </a:prstGeom>
              <a:noFill/>
              <a:ln w="9525">
                <a:noFill/>
                <a:miter lim="800000"/>
                <a:headEnd/>
                <a:tailEnd/>
              </a:ln>
            </p:spPr>
            <p:txBody>
              <a:bodyPr>
                <a:spAutoFit/>
              </a:bodyPr>
              <a:lstStyle/>
              <a:p>
                <a:r>
                  <a:rPr lang="en-US" sz="1400" b="1"/>
                  <a:t>B</a:t>
                </a:r>
              </a:p>
            </p:txBody>
          </p:sp>
          <p:cxnSp>
            <p:nvCxnSpPr>
              <p:cNvPr id="77" name="Straight Arrow Connector 76"/>
              <p:cNvCxnSpPr/>
              <p:nvPr/>
            </p:nvCxnSpPr>
            <p:spPr bwMode="auto">
              <a:xfrm flipV="1">
                <a:off x="4495800" y="3733800"/>
                <a:ext cx="838200" cy="3048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559" name="Text Box 46"/>
              <p:cNvSpPr txBox="1">
                <a:spLocks noChangeArrowheads="1"/>
              </p:cNvSpPr>
              <p:nvPr/>
            </p:nvSpPr>
            <p:spPr bwMode="auto">
              <a:xfrm>
                <a:off x="4692650" y="3581400"/>
                <a:ext cx="317500" cy="366808"/>
              </a:xfrm>
              <a:prstGeom prst="rect">
                <a:avLst/>
              </a:prstGeom>
              <a:noFill/>
              <a:ln w="9525">
                <a:noFill/>
                <a:miter lim="800000"/>
                <a:headEnd/>
                <a:tailEnd/>
              </a:ln>
            </p:spPr>
            <p:txBody>
              <a:bodyPr wrap="none">
                <a:spAutoFit/>
              </a:bodyPr>
              <a:lstStyle/>
              <a:p>
                <a:r>
                  <a:rPr lang="en-US" b="1"/>
                  <a:t>+</a:t>
                </a:r>
              </a:p>
            </p:txBody>
          </p:sp>
        </p:grpSp>
      </p:grpSp>
      <p:sp>
        <p:nvSpPr>
          <p:cNvPr id="19480" name="Line 87"/>
          <p:cNvSpPr>
            <a:spLocks noChangeShapeType="1"/>
          </p:cNvSpPr>
          <p:nvPr/>
        </p:nvSpPr>
        <p:spPr bwMode="auto">
          <a:xfrm flipH="1" flipV="1">
            <a:off x="990600" y="6064250"/>
            <a:ext cx="2514600" cy="0"/>
          </a:xfrm>
          <a:prstGeom prst="line">
            <a:avLst/>
          </a:prstGeom>
          <a:noFill/>
          <a:ln w="12700">
            <a:solidFill>
              <a:schemeClr val="tx1"/>
            </a:solidFill>
            <a:round/>
            <a:headEnd/>
            <a:tailEnd/>
          </a:ln>
        </p:spPr>
        <p:txBody>
          <a:bodyPr/>
          <a:lstStyle/>
          <a:p>
            <a:endParaRPr lang="en-US"/>
          </a:p>
        </p:txBody>
      </p:sp>
      <p:cxnSp>
        <p:nvCxnSpPr>
          <p:cNvPr id="96" name="Straight Arrow Connector 95"/>
          <p:cNvCxnSpPr>
            <a:stCxn id="19480" idx="1"/>
          </p:cNvCxnSpPr>
          <p:nvPr/>
        </p:nvCxnSpPr>
        <p:spPr>
          <a:xfrm rot="5400000" flipH="1" flipV="1">
            <a:off x="-204788" y="4867275"/>
            <a:ext cx="2392363" cy="158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111"/>
          <p:cNvGrpSpPr>
            <a:grpSpLocks/>
          </p:cNvGrpSpPr>
          <p:nvPr/>
        </p:nvGrpSpPr>
        <p:grpSpPr bwMode="auto">
          <a:xfrm>
            <a:off x="1524000" y="3671887"/>
            <a:ext cx="3581400" cy="2209800"/>
            <a:chOff x="1524000" y="4038600"/>
            <a:chExt cx="3581400" cy="2209800"/>
          </a:xfrm>
        </p:grpSpPr>
        <p:sp>
          <p:nvSpPr>
            <p:cNvPr id="19537" name="Text Box 8"/>
            <p:cNvSpPr txBox="1">
              <a:spLocks noChangeArrowheads="1"/>
            </p:cNvSpPr>
            <p:nvPr/>
          </p:nvSpPr>
          <p:spPr bwMode="auto">
            <a:xfrm>
              <a:off x="2384425" y="5141913"/>
              <a:ext cx="2518638" cy="369332"/>
            </a:xfrm>
            <a:prstGeom prst="rect">
              <a:avLst/>
            </a:prstGeom>
            <a:noFill/>
            <a:ln w="9525">
              <a:noFill/>
              <a:miter lim="800000"/>
              <a:headEnd/>
              <a:tailEnd/>
            </a:ln>
          </p:spPr>
          <p:txBody>
            <a:bodyPr wrap="none">
              <a:spAutoFit/>
            </a:bodyPr>
            <a:lstStyle/>
            <a:p>
              <a:r>
                <a:rPr lang="en-US"/>
                <a:t>Nematophagous Fungi</a:t>
              </a:r>
            </a:p>
          </p:txBody>
        </p:sp>
        <p:sp>
          <p:nvSpPr>
            <p:cNvPr id="19538" name="Line 9"/>
            <p:cNvSpPr>
              <a:spLocks noChangeShapeType="1"/>
            </p:cNvSpPr>
            <p:nvPr/>
          </p:nvSpPr>
          <p:spPr bwMode="auto">
            <a:xfrm flipH="1" flipV="1">
              <a:off x="4724400" y="5486400"/>
              <a:ext cx="381000" cy="304800"/>
            </a:xfrm>
            <a:prstGeom prst="line">
              <a:avLst/>
            </a:prstGeom>
            <a:noFill/>
            <a:ln w="12700">
              <a:solidFill>
                <a:schemeClr val="tx1"/>
              </a:solidFill>
              <a:round/>
              <a:headEnd/>
              <a:tailEnd type="triangle" w="med" len="med"/>
            </a:ln>
          </p:spPr>
          <p:txBody>
            <a:bodyPr/>
            <a:lstStyle/>
            <a:p>
              <a:endParaRPr lang="en-US"/>
            </a:p>
          </p:txBody>
        </p:sp>
        <p:sp>
          <p:nvSpPr>
            <p:cNvPr id="19539" name="Line 19"/>
            <p:cNvSpPr>
              <a:spLocks noChangeShapeType="1"/>
            </p:cNvSpPr>
            <p:nvPr/>
          </p:nvSpPr>
          <p:spPr bwMode="auto">
            <a:xfrm flipH="1" flipV="1">
              <a:off x="1524000" y="4038600"/>
              <a:ext cx="1143000" cy="1066800"/>
            </a:xfrm>
            <a:prstGeom prst="line">
              <a:avLst/>
            </a:prstGeom>
            <a:noFill/>
            <a:ln w="12700">
              <a:solidFill>
                <a:schemeClr val="tx1"/>
              </a:solidFill>
              <a:round/>
              <a:headEnd type="triangle" w="med" len="med"/>
              <a:tailEnd/>
            </a:ln>
          </p:spPr>
          <p:txBody>
            <a:bodyPr/>
            <a:lstStyle/>
            <a:p>
              <a:endParaRPr lang="en-US"/>
            </a:p>
          </p:txBody>
        </p:sp>
        <p:sp>
          <p:nvSpPr>
            <p:cNvPr id="19540" name="Text Box 20"/>
            <p:cNvSpPr txBox="1">
              <a:spLocks noChangeArrowheads="1"/>
            </p:cNvSpPr>
            <p:nvPr/>
          </p:nvSpPr>
          <p:spPr bwMode="auto">
            <a:xfrm>
              <a:off x="2254250" y="4419600"/>
              <a:ext cx="260350" cy="366713"/>
            </a:xfrm>
            <a:prstGeom prst="rect">
              <a:avLst/>
            </a:prstGeom>
            <a:noFill/>
            <a:ln w="9525">
              <a:noFill/>
              <a:miter lim="800000"/>
              <a:headEnd/>
              <a:tailEnd/>
            </a:ln>
          </p:spPr>
          <p:txBody>
            <a:bodyPr wrap="none">
              <a:spAutoFit/>
            </a:bodyPr>
            <a:lstStyle/>
            <a:p>
              <a:r>
                <a:rPr lang="en-US" b="1"/>
                <a:t>-</a:t>
              </a:r>
            </a:p>
          </p:txBody>
        </p:sp>
        <p:grpSp>
          <p:nvGrpSpPr>
            <p:cNvPr id="6" name="Group 87"/>
            <p:cNvGrpSpPr>
              <a:grpSpLocks/>
            </p:cNvGrpSpPr>
            <p:nvPr/>
          </p:nvGrpSpPr>
          <p:grpSpPr bwMode="auto">
            <a:xfrm>
              <a:off x="1981200" y="4800600"/>
              <a:ext cx="458788" cy="304800"/>
              <a:chOff x="2576" y="240"/>
              <a:chExt cx="289" cy="192"/>
            </a:xfrm>
          </p:grpSpPr>
          <p:sp>
            <p:nvSpPr>
              <p:cNvPr id="19547" name="Text Box 88"/>
              <p:cNvSpPr txBox="1">
                <a:spLocks noChangeArrowheads="1"/>
              </p:cNvSpPr>
              <p:nvPr/>
            </p:nvSpPr>
            <p:spPr bwMode="auto">
              <a:xfrm>
                <a:off x="2576" y="250"/>
                <a:ext cx="289" cy="174"/>
              </a:xfrm>
              <a:prstGeom prst="rect">
                <a:avLst/>
              </a:prstGeom>
              <a:noFill/>
              <a:ln w="9525">
                <a:noFill/>
                <a:miter lim="800000"/>
                <a:headEnd/>
                <a:tailEnd/>
              </a:ln>
            </p:spPr>
            <p:txBody>
              <a:bodyPr wrap="none">
                <a:spAutoFit/>
              </a:bodyPr>
              <a:lstStyle/>
              <a:p>
                <a:r>
                  <a:rPr lang="en-US" sz="1200"/>
                  <a:t>  E5</a:t>
                </a:r>
              </a:p>
            </p:txBody>
          </p:sp>
          <p:sp>
            <p:nvSpPr>
              <p:cNvPr id="19548" name="Oval 89"/>
              <p:cNvSpPr>
                <a:spLocks noChangeArrowheads="1"/>
              </p:cNvSpPr>
              <p:nvPr/>
            </p:nvSpPr>
            <p:spPr bwMode="auto">
              <a:xfrm>
                <a:off x="2620" y="240"/>
                <a:ext cx="240" cy="192"/>
              </a:xfrm>
              <a:prstGeom prst="ellipse">
                <a:avLst/>
              </a:prstGeom>
              <a:noFill/>
              <a:ln w="9525">
                <a:solidFill>
                  <a:schemeClr val="tx1"/>
                </a:solidFill>
                <a:round/>
                <a:headEnd/>
                <a:tailEnd/>
              </a:ln>
            </p:spPr>
            <p:txBody>
              <a:bodyPr wrap="none" anchor="ctr"/>
              <a:lstStyle/>
              <a:p>
                <a:endParaRPr lang="en-US"/>
              </a:p>
            </p:txBody>
          </p:sp>
        </p:grpSp>
        <p:sp>
          <p:nvSpPr>
            <p:cNvPr id="19542" name="AutoShape 90"/>
            <p:cNvSpPr>
              <a:spLocks noChangeArrowheads="1"/>
            </p:cNvSpPr>
            <p:nvPr/>
          </p:nvSpPr>
          <p:spPr bwMode="auto">
            <a:xfrm rot="-8297800">
              <a:off x="1981200" y="4459288"/>
              <a:ext cx="228600" cy="228600"/>
            </a:xfrm>
            <a:prstGeom prst="flowChartCollate">
              <a:avLst/>
            </a:prstGeom>
            <a:noFill/>
            <a:ln w="9525">
              <a:solidFill>
                <a:schemeClr val="tx1"/>
              </a:solidFill>
              <a:miter lim="800000"/>
              <a:headEnd/>
              <a:tailEnd/>
            </a:ln>
          </p:spPr>
          <p:txBody>
            <a:bodyPr wrap="none" anchor="ctr"/>
            <a:lstStyle/>
            <a:p>
              <a:endParaRPr lang="en-US"/>
            </a:p>
          </p:txBody>
        </p:sp>
        <p:sp>
          <p:nvSpPr>
            <p:cNvPr id="19543" name="Text Box 91"/>
            <p:cNvSpPr txBox="1">
              <a:spLocks noChangeArrowheads="1"/>
            </p:cNvSpPr>
            <p:nvPr/>
          </p:nvSpPr>
          <p:spPr bwMode="auto">
            <a:xfrm>
              <a:off x="1668463" y="4419600"/>
              <a:ext cx="312737" cy="304800"/>
            </a:xfrm>
            <a:prstGeom prst="rect">
              <a:avLst/>
            </a:prstGeom>
            <a:noFill/>
            <a:ln w="9525">
              <a:noFill/>
              <a:miter lim="800000"/>
              <a:headEnd/>
              <a:tailEnd/>
            </a:ln>
          </p:spPr>
          <p:txBody>
            <a:bodyPr wrap="none">
              <a:spAutoFit/>
            </a:bodyPr>
            <a:lstStyle/>
            <a:p>
              <a:r>
                <a:rPr lang="en-US" sz="1400" b="1"/>
                <a:t>B</a:t>
              </a:r>
            </a:p>
          </p:txBody>
        </p:sp>
        <p:sp>
          <p:nvSpPr>
            <p:cNvPr id="19544" name="Line 81"/>
            <p:cNvSpPr>
              <a:spLocks noChangeShapeType="1"/>
            </p:cNvSpPr>
            <p:nvPr/>
          </p:nvSpPr>
          <p:spPr bwMode="auto">
            <a:xfrm flipH="1" flipV="1">
              <a:off x="3733800" y="5486400"/>
              <a:ext cx="304800" cy="762000"/>
            </a:xfrm>
            <a:prstGeom prst="line">
              <a:avLst/>
            </a:prstGeom>
            <a:noFill/>
            <a:ln w="12700">
              <a:solidFill>
                <a:schemeClr val="tx1"/>
              </a:solidFill>
              <a:round/>
              <a:headEnd/>
              <a:tailEnd type="triangle" w="med" len="med"/>
            </a:ln>
          </p:spPr>
          <p:txBody>
            <a:bodyPr/>
            <a:lstStyle/>
            <a:p>
              <a:endParaRPr lang="en-US"/>
            </a:p>
          </p:txBody>
        </p:sp>
        <p:sp>
          <p:nvSpPr>
            <p:cNvPr id="19545" name="Text Box 21"/>
            <p:cNvSpPr txBox="1">
              <a:spLocks noChangeArrowheads="1"/>
            </p:cNvSpPr>
            <p:nvPr/>
          </p:nvSpPr>
          <p:spPr bwMode="auto">
            <a:xfrm>
              <a:off x="3810000" y="5562600"/>
              <a:ext cx="317500" cy="366713"/>
            </a:xfrm>
            <a:prstGeom prst="rect">
              <a:avLst/>
            </a:prstGeom>
            <a:noFill/>
            <a:ln w="12700">
              <a:noFill/>
              <a:miter lim="800000"/>
              <a:headEnd/>
              <a:tailEnd/>
            </a:ln>
          </p:spPr>
          <p:txBody>
            <a:bodyPr wrap="none">
              <a:spAutoFit/>
            </a:bodyPr>
            <a:lstStyle/>
            <a:p>
              <a:r>
                <a:rPr lang="en-US" b="1"/>
                <a:t>+</a:t>
              </a:r>
            </a:p>
          </p:txBody>
        </p:sp>
        <p:sp>
          <p:nvSpPr>
            <p:cNvPr id="19546" name="Text Box 21"/>
            <p:cNvSpPr txBox="1">
              <a:spLocks noChangeArrowheads="1"/>
            </p:cNvSpPr>
            <p:nvPr/>
          </p:nvSpPr>
          <p:spPr bwMode="auto">
            <a:xfrm>
              <a:off x="4724400" y="5576887"/>
              <a:ext cx="317500" cy="366713"/>
            </a:xfrm>
            <a:prstGeom prst="rect">
              <a:avLst/>
            </a:prstGeom>
            <a:noFill/>
            <a:ln w="12700">
              <a:noFill/>
              <a:miter lim="800000"/>
              <a:headEnd/>
              <a:tailEnd/>
            </a:ln>
          </p:spPr>
          <p:txBody>
            <a:bodyPr wrap="none">
              <a:spAutoFit/>
            </a:bodyPr>
            <a:lstStyle/>
            <a:p>
              <a:r>
                <a:rPr lang="en-US" b="1"/>
                <a:t>+</a:t>
              </a:r>
            </a:p>
          </p:txBody>
        </p:sp>
      </p:grpSp>
      <p:sp>
        <p:nvSpPr>
          <p:cNvPr id="19483" name="Text Box 21"/>
          <p:cNvSpPr txBox="1">
            <a:spLocks noChangeArrowheads="1"/>
          </p:cNvSpPr>
          <p:nvPr/>
        </p:nvSpPr>
        <p:spPr bwMode="auto">
          <a:xfrm>
            <a:off x="5943600" y="3519487"/>
            <a:ext cx="317500" cy="366713"/>
          </a:xfrm>
          <a:prstGeom prst="rect">
            <a:avLst/>
          </a:prstGeom>
          <a:noFill/>
          <a:ln w="12700">
            <a:noFill/>
            <a:miter lim="800000"/>
            <a:headEnd/>
            <a:tailEnd/>
          </a:ln>
        </p:spPr>
        <p:txBody>
          <a:bodyPr wrap="none">
            <a:spAutoFit/>
          </a:bodyPr>
          <a:lstStyle/>
          <a:p>
            <a:r>
              <a:rPr lang="en-US" b="1"/>
              <a:t>+</a:t>
            </a:r>
          </a:p>
        </p:txBody>
      </p:sp>
      <p:grpSp>
        <p:nvGrpSpPr>
          <p:cNvPr id="7" name="Group 117"/>
          <p:cNvGrpSpPr>
            <a:grpSpLocks/>
          </p:cNvGrpSpPr>
          <p:nvPr/>
        </p:nvGrpSpPr>
        <p:grpSpPr bwMode="auto">
          <a:xfrm>
            <a:off x="2100263" y="2014537"/>
            <a:ext cx="5500687" cy="990600"/>
            <a:chOff x="2100262" y="2381250"/>
            <a:chExt cx="5500688" cy="990600"/>
          </a:xfrm>
        </p:grpSpPr>
        <p:sp>
          <p:nvSpPr>
            <p:cNvPr id="19528" name="Text Box 33"/>
            <p:cNvSpPr txBox="1">
              <a:spLocks noChangeArrowheads="1"/>
            </p:cNvSpPr>
            <p:nvPr/>
          </p:nvSpPr>
          <p:spPr bwMode="auto">
            <a:xfrm>
              <a:off x="5791200" y="2381250"/>
              <a:ext cx="1809750" cy="366713"/>
            </a:xfrm>
            <a:prstGeom prst="rect">
              <a:avLst/>
            </a:prstGeom>
            <a:noFill/>
            <a:ln w="9525">
              <a:noFill/>
              <a:miter lim="800000"/>
              <a:headEnd/>
              <a:tailEnd/>
            </a:ln>
          </p:spPr>
          <p:txBody>
            <a:bodyPr wrap="none">
              <a:spAutoFit/>
            </a:bodyPr>
            <a:lstStyle/>
            <a:p>
              <a:r>
                <a:rPr lang="en-US"/>
                <a:t>Other Predators</a:t>
              </a:r>
            </a:p>
          </p:txBody>
        </p:sp>
        <p:sp>
          <p:nvSpPr>
            <p:cNvPr id="19529" name="Line 35"/>
            <p:cNvSpPr>
              <a:spLocks noChangeShapeType="1"/>
            </p:cNvSpPr>
            <p:nvPr/>
          </p:nvSpPr>
          <p:spPr bwMode="auto">
            <a:xfrm flipV="1">
              <a:off x="6019800" y="2743200"/>
              <a:ext cx="609600" cy="609600"/>
            </a:xfrm>
            <a:prstGeom prst="line">
              <a:avLst/>
            </a:prstGeom>
            <a:noFill/>
            <a:ln w="12700">
              <a:solidFill>
                <a:schemeClr val="tx1"/>
              </a:solidFill>
              <a:round/>
              <a:headEnd/>
              <a:tailEnd type="triangle" w="med" len="med"/>
            </a:ln>
          </p:spPr>
          <p:txBody>
            <a:bodyPr/>
            <a:lstStyle/>
            <a:p>
              <a:endParaRPr lang="en-US"/>
            </a:p>
          </p:txBody>
        </p:sp>
        <p:grpSp>
          <p:nvGrpSpPr>
            <p:cNvPr id="8" name="Group 36"/>
            <p:cNvGrpSpPr>
              <a:grpSpLocks/>
            </p:cNvGrpSpPr>
            <p:nvPr/>
          </p:nvGrpSpPr>
          <p:grpSpPr bwMode="auto">
            <a:xfrm>
              <a:off x="2100262" y="2849563"/>
              <a:ext cx="4044950" cy="522287"/>
              <a:chOff x="1323" y="1795"/>
              <a:chExt cx="2548" cy="329"/>
            </a:xfrm>
          </p:grpSpPr>
          <p:sp>
            <p:nvSpPr>
              <p:cNvPr id="19535" name="Line 37"/>
              <p:cNvSpPr>
                <a:spLocks noChangeShapeType="1"/>
              </p:cNvSpPr>
              <p:nvPr/>
            </p:nvSpPr>
            <p:spPr bwMode="auto">
              <a:xfrm rot="20819120" flipH="1">
                <a:off x="3222" y="1795"/>
                <a:ext cx="649" cy="0"/>
              </a:xfrm>
              <a:prstGeom prst="line">
                <a:avLst/>
              </a:prstGeom>
              <a:noFill/>
              <a:ln w="12700">
                <a:solidFill>
                  <a:schemeClr val="tx1"/>
                </a:solidFill>
                <a:round/>
                <a:headEnd type="triangle" w="med" len="med"/>
                <a:tailEnd/>
              </a:ln>
            </p:spPr>
            <p:txBody>
              <a:bodyPr/>
              <a:lstStyle/>
              <a:p>
                <a:endParaRPr lang="en-US"/>
              </a:p>
            </p:txBody>
          </p:sp>
          <p:sp>
            <p:nvSpPr>
              <p:cNvPr id="19536" name="Line 38"/>
              <p:cNvSpPr>
                <a:spLocks noChangeShapeType="1"/>
              </p:cNvSpPr>
              <p:nvPr/>
            </p:nvSpPr>
            <p:spPr bwMode="auto">
              <a:xfrm rot="20819120" flipH="1">
                <a:off x="1323" y="2123"/>
                <a:ext cx="1600" cy="1"/>
              </a:xfrm>
              <a:prstGeom prst="line">
                <a:avLst/>
              </a:prstGeom>
              <a:noFill/>
              <a:ln w="12700">
                <a:solidFill>
                  <a:schemeClr val="tx1"/>
                </a:solidFill>
                <a:round/>
                <a:headEnd/>
                <a:tailEnd/>
              </a:ln>
            </p:spPr>
            <p:txBody>
              <a:bodyPr/>
              <a:lstStyle/>
              <a:p>
                <a:endParaRPr lang="en-US"/>
              </a:p>
            </p:txBody>
          </p:sp>
        </p:grpSp>
        <p:grpSp>
          <p:nvGrpSpPr>
            <p:cNvPr id="9" name="Group 75"/>
            <p:cNvGrpSpPr>
              <a:grpSpLocks/>
            </p:cNvGrpSpPr>
            <p:nvPr/>
          </p:nvGrpSpPr>
          <p:grpSpPr bwMode="auto">
            <a:xfrm>
              <a:off x="6172200" y="3048000"/>
              <a:ext cx="458788" cy="304800"/>
              <a:chOff x="2576" y="240"/>
              <a:chExt cx="289" cy="192"/>
            </a:xfrm>
          </p:grpSpPr>
          <p:sp>
            <p:nvSpPr>
              <p:cNvPr id="19533" name="Text Box 76"/>
              <p:cNvSpPr txBox="1">
                <a:spLocks noChangeArrowheads="1"/>
              </p:cNvSpPr>
              <p:nvPr/>
            </p:nvSpPr>
            <p:spPr bwMode="auto">
              <a:xfrm>
                <a:off x="2576" y="250"/>
                <a:ext cx="289" cy="174"/>
              </a:xfrm>
              <a:prstGeom prst="rect">
                <a:avLst/>
              </a:prstGeom>
              <a:noFill/>
              <a:ln w="9525">
                <a:noFill/>
                <a:miter lim="800000"/>
                <a:headEnd/>
                <a:tailEnd/>
              </a:ln>
            </p:spPr>
            <p:txBody>
              <a:bodyPr wrap="none">
                <a:spAutoFit/>
              </a:bodyPr>
              <a:lstStyle/>
              <a:p>
                <a:r>
                  <a:rPr lang="en-US" sz="1200"/>
                  <a:t>  E1</a:t>
                </a:r>
              </a:p>
            </p:txBody>
          </p:sp>
          <p:sp>
            <p:nvSpPr>
              <p:cNvPr id="19534" name="Oval 77"/>
              <p:cNvSpPr>
                <a:spLocks noChangeArrowheads="1"/>
              </p:cNvSpPr>
              <p:nvPr/>
            </p:nvSpPr>
            <p:spPr bwMode="auto">
              <a:xfrm>
                <a:off x="2620" y="240"/>
                <a:ext cx="240" cy="192"/>
              </a:xfrm>
              <a:prstGeom prst="ellipse">
                <a:avLst/>
              </a:prstGeom>
              <a:noFill/>
              <a:ln w="9525">
                <a:solidFill>
                  <a:schemeClr val="tx1"/>
                </a:solidFill>
                <a:round/>
                <a:headEnd/>
                <a:tailEnd/>
              </a:ln>
            </p:spPr>
            <p:txBody>
              <a:bodyPr wrap="none" anchor="ctr"/>
              <a:lstStyle/>
              <a:p>
                <a:endParaRPr lang="en-US"/>
              </a:p>
            </p:txBody>
          </p:sp>
        </p:grpSp>
        <p:sp>
          <p:nvSpPr>
            <p:cNvPr id="19532" name="Text Box 21"/>
            <p:cNvSpPr txBox="1">
              <a:spLocks noChangeArrowheads="1"/>
            </p:cNvSpPr>
            <p:nvPr/>
          </p:nvSpPr>
          <p:spPr bwMode="auto">
            <a:xfrm>
              <a:off x="6096000" y="2743200"/>
              <a:ext cx="317500" cy="366713"/>
            </a:xfrm>
            <a:prstGeom prst="rect">
              <a:avLst/>
            </a:prstGeom>
            <a:noFill/>
            <a:ln w="12700">
              <a:noFill/>
              <a:miter lim="800000"/>
              <a:headEnd/>
              <a:tailEnd/>
            </a:ln>
          </p:spPr>
          <p:txBody>
            <a:bodyPr wrap="none">
              <a:spAutoFit/>
            </a:bodyPr>
            <a:lstStyle/>
            <a:p>
              <a:r>
                <a:rPr lang="en-US" b="1"/>
                <a:t>+</a:t>
              </a:r>
            </a:p>
          </p:txBody>
        </p:sp>
      </p:grpSp>
      <p:sp>
        <p:nvSpPr>
          <p:cNvPr id="19485" name="Text Box 28"/>
          <p:cNvSpPr txBox="1">
            <a:spLocks noChangeArrowheads="1"/>
          </p:cNvSpPr>
          <p:nvPr/>
        </p:nvSpPr>
        <p:spPr bwMode="auto">
          <a:xfrm>
            <a:off x="673100" y="5576887"/>
            <a:ext cx="317500" cy="366713"/>
          </a:xfrm>
          <a:prstGeom prst="rect">
            <a:avLst/>
          </a:prstGeom>
          <a:noFill/>
          <a:ln w="9525">
            <a:noFill/>
            <a:miter lim="800000"/>
            <a:headEnd/>
            <a:tailEnd/>
          </a:ln>
        </p:spPr>
        <p:txBody>
          <a:bodyPr wrap="none">
            <a:spAutoFit/>
          </a:bodyPr>
          <a:lstStyle/>
          <a:p>
            <a:r>
              <a:rPr lang="en-US" b="1"/>
              <a:t>+</a:t>
            </a:r>
          </a:p>
        </p:txBody>
      </p:sp>
      <p:cxnSp>
        <p:nvCxnSpPr>
          <p:cNvPr id="107" name="Straight Arrow Connector 106"/>
          <p:cNvCxnSpPr/>
          <p:nvPr/>
        </p:nvCxnSpPr>
        <p:spPr>
          <a:xfrm flipV="1">
            <a:off x="4572000" y="5653087"/>
            <a:ext cx="1143000" cy="22860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487" name="Text Box 21"/>
          <p:cNvSpPr txBox="1">
            <a:spLocks noChangeArrowheads="1"/>
          </p:cNvSpPr>
          <p:nvPr/>
        </p:nvSpPr>
        <p:spPr bwMode="auto">
          <a:xfrm>
            <a:off x="5092700" y="5667375"/>
            <a:ext cx="317500" cy="366712"/>
          </a:xfrm>
          <a:prstGeom prst="rect">
            <a:avLst/>
          </a:prstGeom>
          <a:noFill/>
          <a:ln w="12700">
            <a:noFill/>
            <a:miter lim="800000"/>
            <a:headEnd/>
            <a:tailEnd/>
          </a:ln>
        </p:spPr>
        <p:txBody>
          <a:bodyPr wrap="none">
            <a:spAutoFit/>
          </a:bodyPr>
          <a:lstStyle/>
          <a:p>
            <a:r>
              <a:rPr lang="en-US" b="1"/>
              <a:t>+</a:t>
            </a:r>
          </a:p>
        </p:txBody>
      </p:sp>
      <p:sp>
        <p:nvSpPr>
          <p:cNvPr id="19488" name="AutoShape 90"/>
          <p:cNvSpPr>
            <a:spLocks noChangeArrowheads="1"/>
          </p:cNvSpPr>
          <p:nvPr/>
        </p:nvSpPr>
        <p:spPr bwMode="auto">
          <a:xfrm rot="16200000">
            <a:off x="885825" y="5424487"/>
            <a:ext cx="228600" cy="228600"/>
          </a:xfrm>
          <a:prstGeom prst="flowChartCollate">
            <a:avLst/>
          </a:prstGeom>
          <a:noFill/>
          <a:ln w="9525">
            <a:solidFill>
              <a:schemeClr val="tx1"/>
            </a:solidFill>
            <a:miter lim="800000"/>
            <a:headEnd/>
            <a:tailEnd/>
          </a:ln>
        </p:spPr>
        <p:txBody>
          <a:bodyPr wrap="none" anchor="ctr"/>
          <a:lstStyle/>
          <a:p>
            <a:endParaRPr lang="en-US"/>
          </a:p>
        </p:txBody>
      </p:sp>
      <p:grpSp>
        <p:nvGrpSpPr>
          <p:cNvPr id="10" name="Group 112"/>
          <p:cNvGrpSpPr>
            <a:grpSpLocks/>
          </p:cNvGrpSpPr>
          <p:nvPr/>
        </p:nvGrpSpPr>
        <p:grpSpPr bwMode="auto">
          <a:xfrm>
            <a:off x="1219200" y="3748087"/>
            <a:ext cx="2514600" cy="2195513"/>
            <a:chOff x="1219200" y="4114800"/>
            <a:chExt cx="2514600" cy="2195513"/>
          </a:xfrm>
        </p:grpSpPr>
        <p:sp>
          <p:nvSpPr>
            <p:cNvPr id="19519" name="Text Box 8"/>
            <p:cNvSpPr txBox="1">
              <a:spLocks noChangeArrowheads="1"/>
            </p:cNvSpPr>
            <p:nvPr/>
          </p:nvSpPr>
          <p:spPr bwMode="auto">
            <a:xfrm>
              <a:off x="1219200" y="5410200"/>
              <a:ext cx="2390398" cy="369332"/>
            </a:xfrm>
            <a:prstGeom prst="rect">
              <a:avLst/>
            </a:prstGeom>
            <a:noFill/>
            <a:ln w="9525">
              <a:noFill/>
              <a:miter lim="800000"/>
              <a:headEnd/>
              <a:tailEnd/>
            </a:ln>
          </p:spPr>
          <p:txBody>
            <a:bodyPr wrap="none">
              <a:spAutoFit/>
            </a:bodyPr>
            <a:lstStyle/>
            <a:p>
              <a:r>
                <a:rPr lang="en-US"/>
                <a:t>Rhizosphere Bacteria</a:t>
              </a:r>
            </a:p>
          </p:txBody>
        </p:sp>
        <p:sp>
          <p:nvSpPr>
            <p:cNvPr id="19520" name="Line 88"/>
            <p:cNvSpPr>
              <a:spLocks noChangeShapeType="1"/>
            </p:cNvSpPr>
            <p:nvPr/>
          </p:nvSpPr>
          <p:spPr bwMode="auto">
            <a:xfrm flipH="1" flipV="1">
              <a:off x="1295400" y="4114800"/>
              <a:ext cx="609600" cy="1295400"/>
            </a:xfrm>
            <a:prstGeom prst="line">
              <a:avLst/>
            </a:prstGeom>
            <a:noFill/>
            <a:ln w="12700">
              <a:solidFill>
                <a:schemeClr val="tx1"/>
              </a:solidFill>
              <a:round/>
              <a:headEnd type="triangle" w="med" len="med"/>
              <a:tailEnd/>
            </a:ln>
          </p:spPr>
          <p:txBody>
            <a:bodyPr/>
            <a:lstStyle/>
            <a:p>
              <a:endParaRPr lang="en-US"/>
            </a:p>
          </p:txBody>
        </p:sp>
        <p:grpSp>
          <p:nvGrpSpPr>
            <p:cNvPr id="11" name="Group 74"/>
            <p:cNvGrpSpPr>
              <a:grpSpLocks/>
            </p:cNvGrpSpPr>
            <p:nvPr/>
          </p:nvGrpSpPr>
          <p:grpSpPr bwMode="auto">
            <a:xfrm>
              <a:off x="1295400" y="5105400"/>
              <a:ext cx="455613" cy="304800"/>
              <a:chOff x="2576" y="240"/>
              <a:chExt cx="287" cy="192"/>
            </a:xfrm>
          </p:grpSpPr>
          <p:sp>
            <p:nvSpPr>
              <p:cNvPr id="19526" name="Text Box 59"/>
              <p:cNvSpPr txBox="1">
                <a:spLocks noChangeArrowheads="1"/>
              </p:cNvSpPr>
              <p:nvPr/>
            </p:nvSpPr>
            <p:spPr bwMode="auto">
              <a:xfrm>
                <a:off x="2576" y="250"/>
                <a:ext cx="287" cy="173"/>
              </a:xfrm>
              <a:prstGeom prst="rect">
                <a:avLst/>
              </a:prstGeom>
              <a:noFill/>
              <a:ln w="9525">
                <a:noFill/>
                <a:miter lim="800000"/>
                <a:headEnd/>
                <a:tailEnd/>
              </a:ln>
            </p:spPr>
            <p:txBody>
              <a:bodyPr wrap="none">
                <a:spAutoFit/>
              </a:bodyPr>
              <a:lstStyle/>
              <a:p>
                <a:r>
                  <a:rPr lang="en-US" sz="1200"/>
                  <a:t>  E6</a:t>
                </a:r>
              </a:p>
            </p:txBody>
          </p:sp>
          <p:sp>
            <p:nvSpPr>
              <p:cNvPr id="19527" name="Oval 60"/>
              <p:cNvSpPr>
                <a:spLocks noChangeArrowheads="1"/>
              </p:cNvSpPr>
              <p:nvPr/>
            </p:nvSpPr>
            <p:spPr bwMode="auto">
              <a:xfrm>
                <a:off x="2620" y="240"/>
                <a:ext cx="240" cy="192"/>
              </a:xfrm>
              <a:prstGeom prst="ellipse">
                <a:avLst/>
              </a:prstGeom>
              <a:noFill/>
              <a:ln w="9525">
                <a:solidFill>
                  <a:schemeClr val="tx1"/>
                </a:solidFill>
                <a:round/>
                <a:headEnd/>
                <a:tailEnd/>
              </a:ln>
            </p:spPr>
            <p:txBody>
              <a:bodyPr wrap="none" anchor="ctr"/>
              <a:lstStyle/>
              <a:p>
                <a:endParaRPr lang="en-US"/>
              </a:p>
            </p:txBody>
          </p:sp>
        </p:grpSp>
        <p:sp>
          <p:nvSpPr>
            <p:cNvPr id="19522" name="Text Box 20"/>
            <p:cNvSpPr txBox="1">
              <a:spLocks noChangeArrowheads="1"/>
            </p:cNvSpPr>
            <p:nvPr/>
          </p:nvSpPr>
          <p:spPr bwMode="auto">
            <a:xfrm>
              <a:off x="1371600" y="4724400"/>
              <a:ext cx="260350" cy="366713"/>
            </a:xfrm>
            <a:prstGeom prst="rect">
              <a:avLst/>
            </a:prstGeom>
            <a:noFill/>
            <a:ln w="9525">
              <a:noFill/>
              <a:miter lim="800000"/>
              <a:headEnd/>
              <a:tailEnd/>
            </a:ln>
          </p:spPr>
          <p:txBody>
            <a:bodyPr wrap="none">
              <a:spAutoFit/>
            </a:bodyPr>
            <a:lstStyle/>
            <a:p>
              <a:r>
                <a:rPr lang="en-US" b="1"/>
                <a:t>-</a:t>
              </a:r>
            </a:p>
          </p:txBody>
        </p:sp>
        <p:cxnSp>
          <p:nvCxnSpPr>
            <p:cNvPr id="105" name="Straight Arrow Connector 104"/>
            <p:cNvCxnSpPr/>
            <p:nvPr/>
          </p:nvCxnSpPr>
          <p:spPr>
            <a:xfrm rot="10800000">
              <a:off x="2667000" y="5791200"/>
              <a:ext cx="1066800" cy="45720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524" name="Text Box 21"/>
            <p:cNvSpPr txBox="1">
              <a:spLocks noChangeArrowheads="1"/>
            </p:cNvSpPr>
            <p:nvPr/>
          </p:nvSpPr>
          <p:spPr bwMode="auto">
            <a:xfrm>
              <a:off x="2971800" y="5943600"/>
              <a:ext cx="317500" cy="366713"/>
            </a:xfrm>
            <a:prstGeom prst="rect">
              <a:avLst/>
            </a:prstGeom>
            <a:noFill/>
            <a:ln w="12700">
              <a:noFill/>
              <a:miter lim="800000"/>
              <a:headEnd/>
              <a:tailEnd/>
            </a:ln>
          </p:spPr>
          <p:txBody>
            <a:bodyPr wrap="none">
              <a:spAutoFit/>
            </a:bodyPr>
            <a:lstStyle/>
            <a:p>
              <a:r>
                <a:rPr lang="en-US" b="1"/>
                <a:t>+</a:t>
              </a:r>
            </a:p>
          </p:txBody>
        </p:sp>
        <p:sp>
          <p:nvSpPr>
            <p:cNvPr id="19525" name="AutoShape 90"/>
            <p:cNvSpPr>
              <a:spLocks noChangeArrowheads="1"/>
            </p:cNvSpPr>
            <p:nvPr/>
          </p:nvSpPr>
          <p:spPr bwMode="auto">
            <a:xfrm rot="-6780000">
              <a:off x="1418678" y="4531375"/>
              <a:ext cx="228600" cy="228600"/>
            </a:xfrm>
            <a:prstGeom prst="flowChartCollate">
              <a:avLst/>
            </a:prstGeom>
            <a:noFill/>
            <a:ln w="9525">
              <a:solidFill>
                <a:schemeClr val="tx1"/>
              </a:solidFill>
              <a:miter lim="800000"/>
              <a:headEnd/>
              <a:tailEnd/>
            </a:ln>
          </p:spPr>
          <p:txBody>
            <a:bodyPr wrap="none" anchor="ctr"/>
            <a:lstStyle/>
            <a:p>
              <a:endParaRPr lang="en-US"/>
            </a:p>
          </p:txBody>
        </p:sp>
      </p:grpSp>
      <p:grpSp>
        <p:nvGrpSpPr>
          <p:cNvPr id="12" name="Group 129"/>
          <p:cNvGrpSpPr>
            <a:grpSpLocks/>
          </p:cNvGrpSpPr>
          <p:nvPr/>
        </p:nvGrpSpPr>
        <p:grpSpPr bwMode="auto">
          <a:xfrm>
            <a:off x="3810000" y="1385887"/>
            <a:ext cx="2279650" cy="609600"/>
            <a:chOff x="3810000" y="1752600"/>
            <a:chExt cx="2279650" cy="609600"/>
          </a:xfrm>
        </p:grpSpPr>
        <p:sp>
          <p:nvSpPr>
            <p:cNvPr id="19511" name="Text Box 47"/>
            <p:cNvSpPr txBox="1">
              <a:spLocks noChangeArrowheads="1"/>
            </p:cNvSpPr>
            <p:nvPr/>
          </p:nvSpPr>
          <p:spPr bwMode="auto">
            <a:xfrm>
              <a:off x="4800600" y="1752600"/>
              <a:ext cx="1289050" cy="366713"/>
            </a:xfrm>
            <a:prstGeom prst="rect">
              <a:avLst/>
            </a:prstGeom>
            <a:noFill/>
            <a:ln w="9525">
              <a:noFill/>
              <a:miter lim="800000"/>
              <a:headEnd/>
              <a:tailEnd/>
            </a:ln>
          </p:spPr>
          <p:txBody>
            <a:bodyPr wrap="none">
              <a:spAutoFit/>
            </a:bodyPr>
            <a:lstStyle/>
            <a:p>
              <a:r>
                <a:rPr lang="en-US"/>
                <a:t>Other Prey</a:t>
              </a:r>
            </a:p>
          </p:txBody>
        </p:sp>
        <p:sp>
          <p:nvSpPr>
            <p:cNvPr id="19512" name="Line 48"/>
            <p:cNvSpPr>
              <a:spLocks noChangeShapeType="1"/>
            </p:cNvSpPr>
            <p:nvPr/>
          </p:nvSpPr>
          <p:spPr bwMode="auto">
            <a:xfrm flipH="1">
              <a:off x="3962400" y="1981200"/>
              <a:ext cx="914400" cy="381000"/>
            </a:xfrm>
            <a:prstGeom prst="line">
              <a:avLst/>
            </a:prstGeom>
            <a:noFill/>
            <a:ln w="12700">
              <a:solidFill>
                <a:schemeClr val="tx1"/>
              </a:solidFill>
              <a:round/>
              <a:headEnd/>
              <a:tailEnd type="triangle" w="med" len="med"/>
            </a:ln>
          </p:spPr>
          <p:txBody>
            <a:bodyPr/>
            <a:lstStyle/>
            <a:p>
              <a:endParaRPr lang="en-US"/>
            </a:p>
          </p:txBody>
        </p:sp>
        <p:sp>
          <p:nvSpPr>
            <p:cNvPr id="19513" name="AutoShape 50"/>
            <p:cNvSpPr>
              <a:spLocks noChangeArrowheads="1"/>
            </p:cNvSpPr>
            <p:nvPr/>
          </p:nvSpPr>
          <p:spPr bwMode="auto">
            <a:xfrm rot="-1438766">
              <a:off x="4343400" y="2057400"/>
              <a:ext cx="228600" cy="228600"/>
            </a:xfrm>
            <a:prstGeom prst="flowChartCollate">
              <a:avLst/>
            </a:prstGeom>
            <a:noFill/>
            <a:ln w="9525">
              <a:solidFill>
                <a:schemeClr val="tx1"/>
              </a:solidFill>
              <a:miter lim="800000"/>
              <a:headEnd/>
              <a:tailEnd/>
            </a:ln>
          </p:spPr>
          <p:txBody>
            <a:bodyPr wrap="none" anchor="ctr"/>
            <a:lstStyle/>
            <a:p>
              <a:pPr algn="ctr"/>
              <a:endParaRPr lang="en-US"/>
            </a:p>
          </p:txBody>
        </p:sp>
        <p:sp>
          <p:nvSpPr>
            <p:cNvPr id="19514" name="Text Box 51"/>
            <p:cNvSpPr txBox="1">
              <a:spLocks noChangeArrowheads="1"/>
            </p:cNvSpPr>
            <p:nvPr/>
          </p:nvSpPr>
          <p:spPr bwMode="auto">
            <a:xfrm>
              <a:off x="4572000" y="2057400"/>
              <a:ext cx="312738" cy="304800"/>
            </a:xfrm>
            <a:prstGeom prst="rect">
              <a:avLst/>
            </a:prstGeom>
            <a:noFill/>
            <a:ln w="9525">
              <a:noFill/>
              <a:miter lim="800000"/>
              <a:headEnd/>
              <a:tailEnd/>
            </a:ln>
          </p:spPr>
          <p:txBody>
            <a:bodyPr wrap="none">
              <a:spAutoFit/>
            </a:bodyPr>
            <a:lstStyle/>
            <a:p>
              <a:r>
                <a:rPr lang="en-US" sz="1400" b="1"/>
                <a:t>A</a:t>
              </a:r>
            </a:p>
          </p:txBody>
        </p:sp>
        <p:grpSp>
          <p:nvGrpSpPr>
            <p:cNvPr id="13" name="Group 81"/>
            <p:cNvGrpSpPr>
              <a:grpSpLocks/>
            </p:cNvGrpSpPr>
            <p:nvPr/>
          </p:nvGrpSpPr>
          <p:grpSpPr bwMode="auto">
            <a:xfrm>
              <a:off x="3810000" y="1981200"/>
              <a:ext cx="458788" cy="304800"/>
              <a:chOff x="2576" y="240"/>
              <a:chExt cx="289" cy="192"/>
            </a:xfrm>
          </p:grpSpPr>
          <p:sp>
            <p:nvSpPr>
              <p:cNvPr id="19517" name="Text Box 82"/>
              <p:cNvSpPr txBox="1">
                <a:spLocks noChangeArrowheads="1"/>
              </p:cNvSpPr>
              <p:nvPr/>
            </p:nvSpPr>
            <p:spPr bwMode="auto">
              <a:xfrm>
                <a:off x="2576" y="250"/>
                <a:ext cx="289" cy="174"/>
              </a:xfrm>
              <a:prstGeom prst="rect">
                <a:avLst/>
              </a:prstGeom>
              <a:noFill/>
              <a:ln w="9525">
                <a:noFill/>
                <a:miter lim="800000"/>
                <a:headEnd/>
                <a:tailEnd/>
              </a:ln>
            </p:spPr>
            <p:txBody>
              <a:bodyPr wrap="none">
                <a:spAutoFit/>
              </a:bodyPr>
              <a:lstStyle/>
              <a:p>
                <a:r>
                  <a:rPr lang="en-US" sz="1200"/>
                  <a:t>  E4</a:t>
                </a:r>
              </a:p>
            </p:txBody>
          </p:sp>
          <p:sp>
            <p:nvSpPr>
              <p:cNvPr id="19518" name="Oval 83"/>
              <p:cNvSpPr>
                <a:spLocks noChangeArrowheads="1"/>
              </p:cNvSpPr>
              <p:nvPr/>
            </p:nvSpPr>
            <p:spPr bwMode="auto">
              <a:xfrm>
                <a:off x="2620" y="240"/>
                <a:ext cx="240" cy="192"/>
              </a:xfrm>
              <a:prstGeom prst="ellipse">
                <a:avLst/>
              </a:prstGeom>
              <a:noFill/>
              <a:ln w="9525">
                <a:solidFill>
                  <a:schemeClr val="tx1"/>
                </a:solidFill>
                <a:round/>
                <a:headEnd/>
                <a:tailEnd/>
              </a:ln>
            </p:spPr>
            <p:txBody>
              <a:bodyPr wrap="none" anchor="ctr"/>
              <a:lstStyle/>
              <a:p>
                <a:endParaRPr lang="en-US"/>
              </a:p>
            </p:txBody>
          </p:sp>
        </p:grpSp>
        <p:sp>
          <p:nvSpPr>
            <p:cNvPr id="19516" name="Text Box 16"/>
            <p:cNvSpPr txBox="1">
              <a:spLocks noChangeArrowheads="1"/>
            </p:cNvSpPr>
            <p:nvPr/>
          </p:nvSpPr>
          <p:spPr bwMode="auto">
            <a:xfrm>
              <a:off x="4419600" y="1752600"/>
              <a:ext cx="317500" cy="366713"/>
            </a:xfrm>
            <a:prstGeom prst="rect">
              <a:avLst/>
            </a:prstGeom>
            <a:noFill/>
            <a:ln w="9525">
              <a:noFill/>
              <a:miter lim="800000"/>
              <a:headEnd/>
              <a:tailEnd/>
            </a:ln>
          </p:spPr>
          <p:txBody>
            <a:bodyPr wrap="none">
              <a:spAutoFit/>
            </a:bodyPr>
            <a:lstStyle/>
            <a:p>
              <a:r>
                <a:rPr lang="en-US" b="1"/>
                <a:t>+</a:t>
              </a:r>
            </a:p>
          </p:txBody>
        </p:sp>
      </p:grpSp>
      <p:sp>
        <p:nvSpPr>
          <p:cNvPr id="19491" name="Text Box 33"/>
          <p:cNvSpPr txBox="1">
            <a:spLocks noChangeArrowheads="1"/>
          </p:cNvSpPr>
          <p:nvPr/>
        </p:nvSpPr>
        <p:spPr bwMode="auto">
          <a:xfrm>
            <a:off x="228600" y="838200"/>
            <a:ext cx="3073400" cy="307975"/>
          </a:xfrm>
          <a:prstGeom prst="rect">
            <a:avLst/>
          </a:prstGeom>
          <a:noFill/>
          <a:ln w="9525">
            <a:noFill/>
            <a:miter lim="800000"/>
            <a:headEnd/>
            <a:tailEnd/>
          </a:ln>
        </p:spPr>
        <p:txBody>
          <a:bodyPr wrap="none">
            <a:spAutoFit/>
          </a:bodyPr>
          <a:lstStyle/>
          <a:p>
            <a:r>
              <a:rPr lang="en-US" sz="1400" b="1" dirty="0"/>
              <a:t>A</a:t>
            </a:r>
            <a:r>
              <a:rPr lang="en-US" sz="1400" dirty="0"/>
              <a:t>=favorable conditions for predators</a:t>
            </a:r>
          </a:p>
        </p:txBody>
      </p:sp>
      <p:sp>
        <p:nvSpPr>
          <p:cNvPr id="19492" name="Text Box 34"/>
          <p:cNvSpPr txBox="1">
            <a:spLocks noChangeArrowheads="1"/>
          </p:cNvSpPr>
          <p:nvPr/>
        </p:nvSpPr>
        <p:spPr bwMode="auto">
          <a:xfrm>
            <a:off x="244475" y="1120775"/>
            <a:ext cx="3033713" cy="307975"/>
          </a:xfrm>
          <a:prstGeom prst="rect">
            <a:avLst/>
          </a:prstGeom>
          <a:noFill/>
          <a:ln w="9525">
            <a:noFill/>
            <a:miter lim="800000"/>
            <a:headEnd/>
            <a:tailEnd/>
          </a:ln>
        </p:spPr>
        <p:txBody>
          <a:bodyPr wrap="none">
            <a:spAutoFit/>
          </a:bodyPr>
          <a:lstStyle/>
          <a:p>
            <a:r>
              <a:rPr lang="en-US" sz="1400" b="1" dirty="0"/>
              <a:t>B</a:t>
            </a:r>
            <a:r>
              <a:rPr lang="en-US" sz="1400" dirty="0"/>
              <a:t>=co-location of predators and prey</a:t>
            </a:r>
          </a:p>
        </p:txBody>
      </p:sp>
      <p:sp>
        <p:nvSpPr>
          <p:cNvPr id="132" name="Text Box 26"/>
          <p:cNvSpPr txBox="1">
            <a:spLocks noChangeArrowheads="1"/>
          </p:cNvSpPr>
          <p:nvPr/>
        </p:nvSpPr>
        <p:spPr bwMode="auto">
          <a:xfrm>
            <a:off x="5293163" y="6017181"/>
            <a:ext cx="697627" cy="369332"/>
          </a:xfrm>
          <a:prstGeom prst="rect">
            <a:avLst/>
          </a:prstGeom>
          <a:noFill/>
          <a:ln w="12700">
            <a:solidFill>
              <a:schemeClr val="tx1"/>
            </a:solidFill>
            <a:miter lim="800000"/>
            <a:headEnd/>
            <a:tailEnd/>
          </a:ln>
        </p:spPr>
        <p:txBody>
          <a:bodyPr wrap="none">
            <a:spAutoFit/>
          </a:bodyPr>
          <a:lstStyle/>
          <a:p>
            <a:pPr algn="ctr"/>
            <a:r>
              <a:rPr lang="en-US" dirty="0" smtClean="0"/>
              <a:t>Litter</a:t>
            </a:r>
            <a:endParaRPr lang="en-US" dirty="0"/>
          </a:p>
        </p:txBody>
      </p:sp>
      <p:sp>
        <p:nvSpPr>
          <p:cNvPr id="133" name="Text Box 26"/>
          <p:cNvSpPr txBox="1">
            <a:spLocks noChangeArrowheads="1"/>
          </p:cNvSpPr>
          <p:nvPr/>
        </p:nvSpPr>
        <p:spPr bwMode="auto">
          <a:xfrm>
            <a:off x="5890400" y="6412468"/>
            <a:ext cx="1941557" cy="369332"/>
          </a:xfrm>
          <a:prstGeom prst="rect">
            <a:avLst/>
          </a:prstGeom>
          <a:noFill/>
          <a:ln w="12700">
            <a:solidFill>
              <a:schemeClr val="tx1"/>
            </a:solidFill>
            <a:miter lim="800000"/>
            <a:headEnd/>
            <a:tailEnd/>
          </a:ln>
        </p:spPr>
        <p:txBody>
          <a:bodyPr wrap="none">
            <a:spAutoFit/>
          </a:bodyPr>
          <a:lstStyle/>
          <a:p>
            <a:pPr algn="ctr"/>
            <a:r>
              <a:rPr lang="en-US" dirty="0" smtClean="0"/>
              <a:t>External Sources</a:t>
            </a:r>
            <a:endParaRPr lang="en-US" dirty="0"/>
          </a:p>
        </p:txBody>
      </p:sp>
      <p:cxnSp>
        <p:nvCxnSpPr>
          <p:cNvPr id="134" name="Straight Arrow Connector 133"/>
          <p:cNvCxnSpPr>
            <a:stCxn id="132" idx="0"/>
          </p:cNvCxnSpPr>
          <p:nvPr/>
        </p:nvCxnSpPr>
        <p:spPr>
          <a:xfrm rot="5400000" flipH="1" flipV="1">
            <a:off x="5643564" y="5669520"/>
            <a:ext cx="346075" cy="34924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5" name="Text Box 21"/>
          <p:cNvSpPr txBox="1">
            <a:spLocks noChangeArrowheads="1"/>
          </p:cNvSpPr>
          <p:nvPr/>
        </p:nvSpPr>
        <p:spPr bwMode="auto">
          <a:xfrm>
            <a:off x="5854700" y="5636181"/>
            <a:ext cx="317500" cy="366712"/>
          </a:xfrm>
          <a:prstGeom prst="rect">
            <a:avLst/>
          </a:prstGeom>
          <a:noFill/>
          <a:ln w="12700">
            <a:noFill/>
            <a:miter lim="800000"/>
            <a:headEnd/>
            <a:tailEnd/>
          </a:ln>
        </p:spPr>
        <p:txBody>
          <a:bodyPr wrap="none">
            <a:spAutoFit/>
          </a:bodyPr>
          <a:lstStyle/>
          <a:p>
            <a:r>
              <a:rPr lang="en-US" b="1" dirty="0"/>
              <a:t>+</a:t>
            </a:r>
          </a:p>
        </p:txBody>
      </p:sp>
      <p:cxnSp>
        <p:nvCxnSpPr>
          <p:cNvPr id="136" name="Straight Arrow Connector 135"/>
          <p:cNvCxnSpPr/>
          <p:nvPr/>
        </p:nvCxnSpPr>
        <p:spPr>
          <a:xfrm rot="16200000" flipV="1">
            <a:off x="6096000" y="5712382"/>
            <a:ext cx="762000" cy="6096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40"/>
          <p:cNvGrpSpPr/>
          <p:nvPr/>
        </p:nvGrpSpPr>
        <p:grpSpPr>
          <a:xfrm>
            <a:off x="4800600" y="2009775"/>
            <a:ext cx="4114800" cy="3933825"/>
            <a:chOff x="4800600" y="2009775"/>
            <a:chExt cx="4114800" cy="3933825"/>
          </a:xfrm>
        </p:grpSpPr>
        <p:grpSp>
          <p:nvGrpSpPr>
            <p:cNvPr id="15" name="Group 128"/>
            <p:cNvGrpSpPr>
              <a:grpSpLocks/>
            </p:cNvGrpSpPr>
            <p:nvPr/>
          </p:nvGrpSpPr>
          <p:grpSpPr bwMode="auto">
            <a:xfrm>
              <a:off x="4800600" y="2009775"/>
              <a:ext cx="4114800" cy="3933825"/>
              <a:chOff x="4800600" y="2286000"/>
              <a:chExt cx="4114800" cy="3933825"/>
            </a:xfrm>
          </p:grpSpPr>
          <p:sp>
            <p:nvSpPr>
              <p:cNvPr id="19494" name="Text Box 27"/>
              <p:cNvSpPr txBox="1">
                <a:spLocks noChangeArrowheads="1"/>
              </p:cNvSpPr>
              <p:nvPr/>
            </p:nvSpPr>
            <p:spPr bwMode="auto">
              <a:xfrm>
                <a:off x="7194550" y="4343400"/>
                <a:ext cx="1720850" cy="641350"/>
              </a:xfrm>
              <a:prstGeom prst="rect">
                <a:avLst/>
              </a:prstGeom>
              <a:noFill/>
              <a:ln w="9525">
                <a:noFill/>
                <a:miter lim="800000"/>
                <a:headEnd/>
                <a:tailEnd/>
              </a:ln>
            </p:spPr>
            <p:txBody>
              <a:bodyPr wrap="none">
                <a:spAutoFit/>
              </a:bodyPr>
              <a:lstStyle/>
              <a:p>
                <a:pPr algn="ctr"/>
                <a:r>
                  <a:rPr lang="en-US"/>
                  <a:t>Root Associate</a:t>
                </a:r>
              </a:p>
              <a:p>
                <a:pPr algn="ctr"/>
                <a:r>
                  <a:rPr lang="en-US"/>
                  <a:t>Nematodes</a:t>
                </a:r>
              </a:p>
            </p:txBody>
          </p:sp>
          <p:sp>
            <p:nvSpPr>
              <p:cNvPr id="19495" name="Text Box 28"/>
              <p:cNvSpPr txBox="1">
                <a:spLocks noChangeArrowheads="1"/>
              </p:cNvSpPr>
              <p:nvPr/>
            </p:nvSpPr>
            <p:spPr bwMode="auto">
              <a:xfrm>
                <a:off x="7988300" y="5838825"/>
                <a:ext cx="317500" cy="366712"/>
              </a:xfrm>
              <a:prstGeom prst="rect">
                <a:avLst/>
              </a:prstGeom>
              <a:noFill/>
              <a:ln w="9525">
                <a:noFill/>
                <a:miter lim="800000"/>
                <a:headEnd/>
                <a:tailEnd/>
              </a:ln>
            </p:spPr>
            <p:txBody>
              <a:bodyPr wrap="none">
                <a:spAutoFit/>
              </a:bodyPr>
              <a:lstStyle/>
              <a:p>
                <a:r>
                  <a:rPr lang="en-US" b="1" dirty="0"/>
                  <a:t>+</a:t>
                </a:r>
              </a:p>
            </p:txBody>
          </p:sp>
          <p:sp>
            <p:nvSpPr>
              <p:cNvPr id="19496" name="Line 30"/>
              <p:cNvSpPr>
                <a:spLocks noChangeShapeType="1"/>
              </p:cNvSpPr>
              <p:nvPr/>
            </p:nvSpPr>
            <p:spPr bwMode="auto">
              <a:xfrm flipV="1">
                <a:off x="6400800" y="4953000"/>
                <a:ext cx="1524000" cy="595312"/>
              </a:xfrm>
              <a:prstGeom prst="line">
                <a:avLst/>
              </a:prstGeom>
              <a:noFill/>
              <a:ln w="12700">
                <a:solidFill>
                  <a:schemeClr val="tx1"/>
                </a:solidFill>
                <a:round/>
                <a:headEnd/>
                <a:tailEnd type="triangle" w="med" len="med"/>
              </a:ln>
            </p:spPr>
            <p:txBody>
              <a:bodyPr/>
              <a:lstStyle/>
              <a:p>
                <a:endParaRPr lang="en-US"/>
              </a:p>
            </p:txBody>
          </p:sp>
          <p:sp>
            <p:nvSpPr>
              <p:cNvPr id="19497" name="Text Box 31"/>
              <p:cNvSpPr txBox="1">
                <a:spLocks noChangeArrowheads="1"/>
              </p:cNvSpPr>
              <p:nvPr/>
            </p:nvSpPr>
            <p:spPr bwMode="auto">
              <a:xfrm>
                <a:off x="7302500" y="5086350"/>
                <a:ext cx="317500" cy="366713"/>
              </a:xfrm>
              <a:prstGeom prst="rect">
                <a:avLst/>
              </a:prstGeom>
              <a:noFill/>
              <a:ln w="9525">
                <a:noFill/>
                <a:miter lim="800000"/>
                <a:headEnd/>
                <a:tailEnd/>
              </a:ln>
            </p:spPr>
            <p:txBody>
              <a:bodyPr wrap="none">
                <a:spAutoFit/>
              </a:bodyPr>
              <a:lstStyle/>
              <a:p>
                <a:r>
                  <a:rPr lang="en-US" b="1"/>
                  <a:t>+</a:t>
                </a:r>
              </a:p>
            </p:txBody>
          </p:sp>
          <p:sp>
            <p:nvSpPr>
              <p:cNvPr id="19498" name="Line 32"/>
              <p:cNvSpPr>
                <a:spLocks noChangeShapeType="1"/>
              </p:cNvSpPr>
              <p:nvPr/>
            </p:nvSpPr>
            <p:spPr bwMode="auto">
              <a:xfrm flipH="1" flipV="1">
                <a:off x="6400800" y="3733800"/>
                <a:ext cx="1600200" cy="685800"/>
              </a:xfrm>
              <a:prstGeom prst="line">
                <a:avLst/>
              </a:prstGeom>
              <a:noFill/>
              <a:ln w="12700">
                <a:solidFill>
                  <a:schemeClr val="tx1"/>
                </a:solidFill>
                <a:round/>
                <a:headEnd/>
                <a:tailEnd type="triangle" w="med" len="med"/>
              </a:ln>
            </p:spPr>
            <p:txBody>
              <a:bodyPr/>
              <a:lstStyle/>
              <a:p>
                <a:endParaRPr lang="en-US"/>
              </a:p>
            </p:txBody>
          </p:sp>
          <p:sp>
            <p:nvSpPr>
              <p:cNvPr id="19499" name="Line 34"/>
              <p:cNvSpPr>
                <a:spLocks noChangeShapeType="1"/>
              </p:cNvSpPr>
              <p:nvPr/>
            </p:nvSpPr>
            <p:spPr bwMode="auto">
              <a:xfrm flipH="1" flipV="1">
                <a:off x="6781800" y="2743200"/>
                <a:ext cx="1371600" cy="1676400"/>
              </a:xfrm>
              <a:prstGeom prst="line">
                <a:avLst/>
              </a:prstGeom>
              <a:noFill/>
              <a:ln w="12700">
                <a:solidFill>
                  <a:schemeClr val="tx1"/>
                </a:solidFill>
                <a:round/>
                <a:headEnd/>
                <a:tailEnd type="triangle" w="med" len="med"/>
              </a:ln>
            </p:spPr>
            <p:txBody>
              <a:bodyPr/>
              <a:lstStyle/>
              <a:p>
                <a:endParaRPr lang="en-US"/>
              </a:p>
            </p:txBody>
          </p:sp>
          <p:sp>
            <p:nvSpPr>
              <p:cNvPr id="19500" name="Text Box 43"/>
              <p:cNvSpPr txBox="1">
                <a:spLocks noChangeArrowheads="1"/>
              </p:cNvSpPr>
              <p:nvPr/>
            </p:nvSpPr>
            <p:spPr bwMode="auto">
              <a:xfrm>
                <a:off x="7391400" y="3276600"/>
                <a:ext cx="317500" cy="366713"/>
              </a:xfrm>
              <a:prstGeom prst="rect">
                <a:avLst/>
              </a:prstGeom>
              <a:noFill/>
              <a:ln w="9525">
                <a:noFill/>
                <a:miter lim="800000"/>
                <a:headEnd/>
                <a:tailEnd/>
              </a:ln>
            </p:spPr>
            <p:txBody>
              <a:bodyPr wrap="none">
                <a:spAutoFit/>
              </a:bodyPr>
              <a:lstStyle/>
              <a:p>
                <a:r>
                  <a:rPr lang="en-US" b="1"/>
                  <a:t>+</a:t>
                </a:r>
              </a:p>
            </p:txBody>
          </p:sp>
          <p:grpSp>
            <p:nvGrpSpPr>
              <p:cNvPr id="16" name="Group 74"/>
              <p:cNvGrpSpPr>
                <a:grpSpLocks/>
              </p:cNvGrpSpPr>
              <p:nvPr/>
            </p:nvGrpSpPr>
            <p:grpSpPr bwMode="auto">
              <a:xfrm>
                <a:off x="7542213" y="5915025"/>
                <a:ext cx="458788" cy="304800"/>
                <a:chOff x="2432" y="798"/>
                <a:chExt cx="289" cy="192"/>
              </a:xfrm>
            </p:grpSpPr>
            <p:sp>
              <p:nvSpPr>
                <p:cNvPr id="19509" name="Text Box 59"/>
                <p:cNvSpPr txBox="1">
                  <a:spLocks noChangeArrowheads="1"/>
                </p:cNvSpPr>
                <p:nvPr/>
              </p:nvSpPr>
              <p:spPr bwMode="auto">
                <a:xfrm>
                  <a:off x="2432" y="798"/>
                  <a:ext cx="289" cy="174"/>
                </a:xfrm>
                <a:prstGeom prst="rect">
                  <a:avLst/>
                </a:prstGeom>
                <a:noFill/>
                <a:ln w="9525">
                  <a:noFill/>
                  <a:miter lim="800000"/>
                  <a:headEnd/>
                  <a:tailEnd/>
                </a:ln>
              </p:spPr>
              <p:txBody>
                <a:bodyPr wrap="none">
                  <a:spAutoFit/>
                </a:bodyPr>
                <a:lstStyle/>
                <a:p>
                  <a:r>
                    <a:rPr lang="en-US" sz="1200" dirty="0"/>
                    <a:t>  E3</a:t>
                  </a:r>
                </a:p>
              </p:txBody>
            </p:sp>
            <p:sp>
              <p:nvSpPr>
                <p:cNvPr id="19510" name="Oval 60"/>
                <p:cNvSpPr>
                  <a:spLocks noChangeArrowheads="1"/>
                </p:cNvSpPr>
                <p:nvPr/>
              </p:nvSpPr>
              <p:spPr bwMode="auto">
                <a:xfrm>
                  <a:off x="2481" y="798"/>
                  <a:ext cx="240" cy="192"/>
                </a:xfrm>
                <a:prstGeom prst="ellipse">
                  <a:avLst/>
                </a:prstGeom>
                <a:noFill/>
                <a:ln w="9525">
                  <a:solidFill>
                    <a:schemeClr val="tx1"/>
                  </a:solidFill>
                  <a:round/>
                  <a:headEnd/>
                  <a:tailEnd/>
                </a:ln>
              </p:spPr>
              <p:txBody>
                <a:bodyPr wrap="none" anchor="ctr"/>
                <a:lstStyle/>
                <a:p>
                  <a:endParaRPr lang="en-US"/>
                </a:p>
              </p:txBody>
            </p:sp>
          </p:grpSp>
          <p:cxnSp>
            <p:nvCxnSpPr>
              <p:cNvPr id="99" name="Straight Arrow Connector 98"/>
              <p:cNvCxnSpPr>
                <a:stCxn id="130" idx="0"/>
              </p:cNvCxnSpPr>
              <p:nvPr/>
            </p:nvCxnSpPr>
            <p:spPr>
              <a:xfrm rot="5400000" flipH="1" flipV="1">
                <a:off x="7354095" y="5571332"/>
                <a:ext cx="1295399" cy="158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504" name="Text Box 43"/>
              <p:cNvSpPr txBox="1">
                <a:spLocks noChangeArrowheads="1"/>
              </p:cNvSpPr>
              <p:nvPr/>
            </p:nvSpPr>
            <p:spPr bwMode="auto">
              <a:xfrm>
                <a:off x="6858000" y="3657600"/>
                <a:ext cx="317500" cy="366713"/>
              </a:xfrm>
              <a:prstGeom prst="rect">
                <a:avLst/>
              </a:prstGeom>
              <a:noFill/>
              <a:ln w="9525">
                <a:noFill/>
                <a:miter lim="800000"/>
                <a:headEnd/>
                <a:tailEnd/>
              </a:ln>
            </p:spPr>
            <p:txBody>
              <a:bodyPr wrap="none">
                <a:spAutoFit/>
              </a:bodyPr>
              <a:lstStyle/>
              <a:p>
                <a:r>
                  <a:rPr lang="en-US" b="1"/>
                  <a:t>+</a:t>
                </a:r>
              </a:p>
            </p:txBody>
          </p:sp>
          <p:cxnSp>
            <p:nvCxnSpPr>
              <p:cNvPr id="123" name="Straight Connector 122"/>
              <p:cNvCxnSpPr/>
              <p:nvPr/>
            </p:nvCxnSpPr>
            <p:spPr>
              <a:xfrm>
                <a:off x="5562600" y="2286000"/>
                <a:ext cx="2667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rot="5400000">
                <a:off x="7200900" y="3314700"/>
                <a:ext cx="2057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rot="10800000" flipV="1">
                <a:off x="4800600" y="2286000"/>
                <a:ext cx="762000" cy="2286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508" name="Text Box 43"/>
              <p:cNvSpPr txBox="1">
                <a:spLocks noChangeArrowheads="1"/>
              </p:cNvSpPr>
              <p:nvPr/>
            </p:nvSpPr>
            <p:spPr bwMode="auto">
              <a:xfrm>
                <a:off x="5029200" y="2376487"/>
                <a:ext cx="317500" cy="366713"/>
              </a:xfrm>
              <a:prstGeom prst="rect">
                <a:avLst/>
              </a:prstGeom>
              <a:noFill/>
              <a:ln w="9525">
                <a:noFill/>
                <a:miter lim="800000"/>
                <a:headEnd/>
                <a:tailEnd/>
              </a:ln>
            </p:spPr>
            <p:txBody>
              <a:bodyPr wrap="none">
                <a:spAutoFit/>
              </a:bodyPr>
              <a:lstStyle/>
              <a:p>
                <a:r>
                  <a:rPr lang="en-US" b="1"/>
                  <a:t>+</a:t>
                </a:r>
              </a:p>
            </p:txBody>
          </p:sp>
        </p:grpSp>
        <p:sp>
          <p:nvSpPr>
            <p:cNvPr id="130" name="Line 87"/>
            <p:cNvSpPr>
              <a:spLocks noChangeShapeType="1"/>
            </p:cNvSpPr>
            <p:nvPr/>
          </p:nvSpPr>
          <p:spPr bwMode="auto">
            <a:xfrm flipH="1" flipV="1">
              <a:off x="6477000" y="5943600"/>
              <a:ext cx="1524000" cy="0"/>
            </a:xfrm>
            <a:prstGeom prst="line">
              <a:avLst/>
            </a:prstGeom>
            <a:noFill/>
            <a:ln w="12700">
              <a:solidFill>
                <a:schemeClr val="tx1"/>
              </a:solidFill>
              <a:round/>
              <a:headEnd/>
              <a:tailEnd/>
            </a:ln>
          </p:spPr>
          <p:txBody>
            <a:bodyPr/>
            <a:lstStyle/>
            <a:p>
              <a:endParaRPr lang="en-US"/>
            </a:p>
          </p:txBody>
        </p:sp>
        <p:sp>
          <p:nvSpPr>
            <p:cNvPr id="137" name="Line 87"/>
            <p:cNvSpPr>
              <a:spLocks noChangeShapeType="1"/>
            </p:cNvSpPr>
            <p:nvPr/>
          </p:nvSpPr>
          <p:spPr bwMode="auto">
            <a:xfrm flipH="1" flipV="1">
              <a:off x="4876800" y="5943600"/>
              <a:ext cx="762000" cy="0"/>
            </a:xfrm>
            <a:prstGeom prst="line">
              <a:avLst/>
            </a:prstGeom>
            <a:noFill/>
            <a:ln w="12700">
              <a:solidFill>
                <a:schemeClr val="tx1"/>
              </a:solidFill>
              <a:round/>
              <a:headEnd/>
              <a:tailEnd/>
            </a:ln>
          </p:spPr>
          <p:txBody>
            <a:bodyPr/>
            <a:lstStyle/>
            <a:p>
              <a:endParaRPr lang="en-US"/>
            </a:p>
          </p:txBody>
        </p:sp>
        <p:sp>
          <p:nvSpPr>
            <p:cNvPr id="138" name="Line 87"/>
            <p:cNvSpPr>
              <a:spLocks noChangeShapeType="1"/>
            </p:cNvSpPr>
            <p:nvPr/>
          </p:nvSpPr>
          <p:spPr bwMode="auto">
            <a:xfrm flipH="1" flipV="1">
              <a:off x="5791200" y="5943600"/>
              <a:ext cx="533400" cy="0"/>
            </a:xfrm>
            <a:prstGeom prst="line">
              <a:avLst/>
            </a:prstGeom>
            <a:noFill/>
            <a:ln w="12700">
              <a:solidFill>
                <a:schemeClr val="tx1"/>
              </a:solidFill>
              <a:round/>
              <a:headEnd/>
              <a:tailEnd/>
            </a:ln>
          </p:spPr>
          <p:txBody>
            <a:bodyPr/>
            <a:lstStyle/>
            <a:p>
              <a:endParaRPr lang="en-US"/>
            </a:p>
          </p:txBody>
        </p:sp>
      </p:grpSp>
      <p:sp>
        <p:nvSpPr>
          <p:cNvPr id="139" name="Text Box 21"/>
          <p:cNvSpPr txBox="1">
            <a:spLocks noChangeArrowheads="1"/>
          </p:cNvSpPr>
          <p:nvPr/>
        </p:nvSpPr>
        <p:spPr bwMode="auto">
          <a:xfrm>
            <a:off x="6616700" y="6031469"/>
            <a:ext cx="317500" cy="366712"/>
          </a:xfrm>
          <a:prstGeom prst="rect">
            <a:avLst/>
          </a:prstGeom>
          <a:noFill/>
          <a:ln w="12700">
            <a:noFill/>
            <a:miter lim="800000"/>
            <a:headEnd/>
            <a:tailEnd/>
          </a:ln>
        </p:spPr>
        <p:txBody>
          <a:bodyPr wrap="none">
            <a:spAutoFit/>
          </a:bodyPr>
          <a:lstStyle/>
          <a:p>
            <a:r>
              <a:rPr lang="en-US" b="1" dirty="0"/>
              <a:t>+</a:t>
            </a:r>
          </a:p>
        </p:txBody>
      </p:sp>
      <p:sp>
        <p:nvSpPr>
          <p:cNvPr id="142" name="Rectangle 141"/>
          <p:cNvSpPr/>
          <p:nvPr/>
        </p:nvSpPr>
        <p:spPr>
          <a:xfrm>
            <a:off x="304800" y="1447800"/>
            <a:ext cx="8534400" cy="4953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p:cNvSpPr txBox="1"/>
          <p:nvPr/>
        </p:nvSpPr>
        <p:spPr>
          <a:xfrm>
            <a:off x="5833249" y="914400"/>
            <a:ext cx="3005951" cy="369332"/>
          </a:xfrm>
          <a:prstGeom prst="rect">
            <a:avLst/>
          </a:prstGeom>
          <a:noFill/>
        </p:spPr>
        <p:txBody>
          <a:bodyPr wrap="none" rtlCol="0">
            <a:spAutoFit/>
          </a:bodyPr>
          <a:lstStyle/>
          <a:p>
            <a:r>
              <a:rPr lang="en-US" dirty="0" smtClean="0"/>
              <a:t>Functional </a:t>
            </a:r>
            <a:r>
              <a:rPr lang="en-US" dirty="0" err="1" smtClean="0"/>
              <a:t>complementarity</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087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087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087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71" grpId="0" animBg="1"/>
      <p:bldP spid="120872" grpId="0"/>
      <p:bldP spid="120873" grpId="0"/>
      <p:bldP spid="1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9" descr="SLIDE614"/>
          <p:cNvPicPr>
            <a:picLocks noChangeAspect="1" noChangeArrowheads="1"/>
          </p:cNvPicPr>
          <p:nvPr/>
        </p:nvPicPr>
        <p:blipFill>
          <a:blip r:embed="rId2" cstate="print"/>
          <a:srcRect/>
          <a:stretch>
            <a:fillRect/>
          </a:stretch>
        </p:blipFill>
        <p:spPr bwMode="auto">
          <a:xfrm>
            <a:off x="4510088" y="0"/>
            <a:ext cx="4633912" cy="6858000"/>
          </a:xfrm>
          <a:prstGeom prst="rect">
            <a:avLst/>
          </a:prstGeom>
          <a:noFill/>
          <a:ln w="9525">
            <a:noFill/>
            <a:miter lim="800000"/>
            <a:headEnd/>
            <a:tailEnd/>
          </a:ln>
        </p:spPr>
      </p:pic>
      <p:pic>
        <p:nvPicPr>
          <p:cNvPr id="22531" name="Picture 10" descr="SLIDE618"/>
          <p:cNvPicPr>
            <a:picLocks noChangeAspect="1" noChangeArrowheads="1"/>
          </p:cNvPicPr>
          <p:nvPr/>
        </p:nvPicPr>
        <p:blipFill>
          <a:blip r:embed="rId3" cstate="print"/>
          <a:srcRect/>
          <a:stretch>
            <a:fillRect/>
          </a:stretch>
        </p:blipFill>
        <p:spPr bwMode="auto">
          <a:xfrm>
            <a:off x="0" y="3889375"/>
            <a:ext cx="4570413" cy="2968625"/>
          </a:xfrm>
          <a:prstGeom prst="rect">
            <a:avLst/>
          </a:prstGeom>
          <a:noFill/>
          <a:ln w="9525">
            <a:noFill/>
            <a:miter lim="800000"/>
            <a:headEnd/>
            <a:tailEnd/>
          </a:ln>
        </p:spPr>
      </p:pic>
      <p:pic>
        <p:nvPicPr>
          <p:cNvPr id="22532" name="Picture 10" descr="SLIDE_2"/>
          <p:cNvPicPr>
            <a:picLocks noChangeAspect="1" noChangeArrowheads="1"/>
          </p:cNvPicPr>
          <p:nvPr/>
        </p:nvPicPr>
        <p:blipFill>
          <a:blip r:embed="rId4" cstate="print"/>
          <a:srcRect/>
          <a:stretch>
            <a:fillRect/>
          </a:stretch>
        </p:blipFill>
        <p:spPr bwMode="auto">
          <a:xfrm>
            <a:off x="0" y="0"/>
            <a:ext cx="4570413" cy="3886200"/>
          </a:xfrm>
          <a:prstGeom prst="rect">
            <a:avLst/>
          </a:prstGeom>
          <a:noFill/>
          <a:ln w="9525">
            <a:noFill/>
            <a:miter lim="800000"/>
            <a:headEnd/>
            <a:tailEnd/>
          </a:ln>
        </p:spPr>
      </p:pic>
      <p:sp>
        <p:nvSpPr>
          <p:cNvPr id="22533" name="TextBox 4"/>
          <p:cNvSpPr txBox="1">
            <a:spLocks noChangeArrowheads="1"/>
          </p:cNvSpPr>
          <p:nvPr/>
        </p:nvSpPr>
        <p:spPr bwMode="auto">
          <a:xfrm>
            <a:off x="5181600" y="6019800"/>
            <a:ext cx="3057525" cy="369888"/>
          </a:xfrm>
          <a:prstGeom prst="rect">
            <a:avLst/>
          </a:prstGeom>
          <a:solidFill>
            <a:srgbClr val="FFFF00"/>
          </a:solidFill>
          <a:ln w="9525">
            <a:solidFill>
              <a:srgbClr val="0070C0"/>
            </a:solidFill>
            <a:miter lim="800000"/>
            <a:headEnd/>
            <a:tailEnd/>
          </a:ln>
        </p:spPr>
        <p:txBody>
          <a:bodyPr wrap="none">
            <a:spAutoFit/>
          </a:bodyPr>
          <a:lstStyle/>
          <a:p>
            <a:r>
              <a:rPr lang="en-US"/>
              <a:t>Enhancing Amplifiable Prey</a:t>
            </a:r>
          </a:p>
        </p:txBody>
      </p:sp>
      <p:sp>
        <p:nvSpPr>
          <p:cNvPr id="22534" name="TextBox 5"/>
          <p:cNvSpPr txBox="1">
            <a:spLocks noChangeArrowheads="1"/>
          </p:cNvSpPr>
          <p:nvPr/>
        </p:nvSpPr>
        <p:spPr bwMode="auto">
          <a:xfrm>
            <a:off x="152400" y="457200"/>
            <a:ext cx="2120900" cy="646113"/>
          </a:xfrm>
          <a:prstGeom prst="rect">
            <a:avLst/>
          </a:prstGeom>
          <a:solidFill>
            <a:srgbClr val="FFFF00"/>
          </a:solidFill>
          <a:ln w="9525">
            <a:solidFill>
              <a:schemeClr val="accent1"/>
            </a:solidFill>
            <a:miter lim="800000"/>
            <a:headEnd/>
            <a:tailEnd/>
          </a:ln>
        </p:spPr>
        <p:txBody>
          <a:bodyPr wrap="none">
            <a:spAutoFit/>
          </a:bodyPr>
          <a:lstStyle/>
          <a:p>
            <a:r>
              <a:rPr lang="en-US"/>
              <a:t>Target Prey:</a:t>
            </a:r>
          </a:p>
          <a:p>
            <a:r>
              <a:rPr lang="en-US"/>
              <a:t>the ring nematode</a:t>
            </a:r>
          </a:p>
        </p:txBody>
      </p:sp>
      <p:sp>
        <p:nvSpPr>
          <p:cNvPr id="7" name="TextBox 8"/>
          <p:cNvSpPr txBox="1">
            <a:spLocks noChangeArrowheads="1"/>
          </p:cNvSpPr>
          <p:nvPr/>
        </p:nvSpPr>
        <p:spPr bwMode="auto">
          <a:xfrm>
            <a:off x="7544922" y="6553200"/>
            <a:ext cx="1446678" cy="276999"/>
          </a:xfrm>
          <a:prstGeom prst="rect">
            <a:avLst/>
          </a:prstGeom>
          <a:solidFill>
            <a:schemeClr val="bg1"/>
          </a:solidFill>
          <a:ln w="9525">
            <a:solidFill>
              <a:schemeClr val="tx1"/>
            </a:solidFill>
            <a:miter lim="800000"/>
            <a:headEnd/>
            <a:tailEnd/>
          </a:ln>
        </p:spPr>
        <p:txBody>
          <a:bodyPr wrap="none">
            <a:spAutoFit/>
          </a:bodyPr>
          <a:lstStyle/>
          <a:p>
            <a:r>
              <a:rPr lang="en-US" sz="1200" dirty="0" smtClean="0">
                <a:solidFill>
                  <a:srgbClr val="002060"/>
                </a:solidFill>
              </a:rPr>
              <a:t>Jaffee et al., 1994</a:t>
            </a:r>
            <a:endParaRPr lang="en-US" sz="1200" dirty="0">
              <a:solidFill>
                <a:srgbClr val="002060"/>
              </a:solidFill>
            </a:endParaRPr>
          </a:p>
        </p:txBody>
      </p:sp>
      <p:sp>
        <p:nvSpPr>
          <p:cNvPr id="8" name="TextBox 7"/>
          <p:cNvSpPr txBox="1"/>
          <p:nvPr/>
        </p:nvSpPr>
        <p:spPr>
          <a:xfrm>
            <a:off x="877793" y="4495800"/>
            <a:ext cx="7199407" cy="1200329"/>
          </a:xfrm>
          <a:prstGeom prst="rect">
            <a:avLst/>
          </a:prstGeom>
          <a:solidFill>
            <a:srgbClr val="FFCC66"/>
          </a:solidFill>
          <a:ln w="25400">
            <a:solidFill>
              <a:srgbClr val="0070C0"/>
            </a:solidFill>
          </a:ln>
        </p:spPr>
        <p:txBody>
          <a:bodyPr wrap="none" rtlCol="0">
            <a:spAutoFit/>
          </a:bodyPr>
          <a:lstStyle/>
          <a:p>
            <a:endParaRPr lang="en-US" b="1" dirty="0" smtClean="0"/>
          </a:p>
          <a:p>
            <a:r>
              <a:rPr lang="en-US" b="1" dirty="0" err="1" smtClean="0"/>
              <a:t>Connectance</a:t>
            </a:r>
            <a:r>
              <a:rPr lang="en-US" b="1" dirty="0" smtClean="0"/>
              <a:t>: the proportion of the potential links in a food web</a:t>
            </a:r>
          </a:p>
          <a:p>
            <a:r>
              <a:rPr lang="en-US" b="1" dirty="0" smtClean="0"/>
              <a:t>		 that are (or can be) realized</a:t>
            </a:r>
          </a:p>
          <a:p>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5867400" y="2590800"/>
            <a:ext cx="1752600" cy="2133600"/>
          </a:xfrm>
          <a:prstGeom prst="ellipse">
            <a:avLst/>
          </a:prstGeom>
          <a:blipFill dpi="0" rotWithShape="1">
            <a:blip r:embed="rId2" cstate="print">
              <a:alphaModFix amt="40000"/>
            </a:blip>
            <a:srcRect/>
            <a:tile tx="0" ty="0" sx="100000" sy="100000" flip="none" algn="tl"/>
          </a:blip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extBox 2"/>
          <p:cNvSpPr txBox="1">
            <a:spLocks noChangeArrowheads="1"/>
          </p:cNvSpPr>
          <p:nvPr/>
        </p:nvSpPr>
        <p:spPr bwMode="auto">
          <a:xfrm>
            <a:off x="6162675" y="428625"/>
            <a:ext cx="1533525" cy="4524375"/>
          </a:xfrm>
          <a:prstGeom prst="rect">
            <a:avLst/>
          </a:prstGeom>
          <a:noFill/>
          <a:ln w="9525">
            <a:noFill/>
            <a:miter lim="800000"/>
            <a:headEnd/>
            <a:tailEnd/>
          </a:ln>
        </p:spPr>
        <p:txBody>
          <a:bodyPr>
            <a:spAutoFit/>
          </a:bodyPr>
          <a:lstStyle/>
          <a:p>
            <a:r>
              <a:rPr lang="en-US"/>
              <a:t>Nematode</a:t>
            </a:r>
          </a:p>
          <a:p>
            <a:r>
              <a:rPr lang="en-US"/>
              <a:t>assemblages</a:t>
            </a:r>
          </a:p>
          <a:p>
            <a:r>
              <a:rPr lang="en-US"/>
              <a:t>a=1,2,3,4</a:t>
            </a:r>
          </a:p>
          <a:p>
            <a:r>
              <a:rPr lang="en-US"/>
              <a:t>b=1,3,4</a:t>
            </a:r>
          </a:p>
          <a:p>
            <a:r>
              <a:rPr lang="en-US"/>
              <a:t>c=3</a:t>
            </a:r>
          </a:p>
          <a:p>
            <a:r>
              <a:rPr lang="en-US"/>
              <a:t>d=1,4</a:t>
            </a:r>
          </a:p>
          <a:p>
            <a:r>
              <a:rPr lang="en-US"/>
              <a:t>e=2</a:t>
            </a:r>
          </a:p>
          <a:p>
            <a:r>
              <a:rPr lang="en-US"/>
              <a:t>f=1,4</a:t>
            </a:r>
          </a:p>
          <a:p>
            <a:r>
              <a:rPr lang="en-US"/>
              <a:t>g=5,6,7,8</a:t>
            </a:r>
          </a:p>
          <a:p>
            <a:r>
              <a:rPr lang="en-US"/>
              <a:t>h=8</a:t>
            </a:r>
          </a:p>
          <a:p>
            <a:r>
              <a:rPr lang="en-US"/>
              <a:t>i=5</a:t>
            </a:r>
          </a:p>
          <a:p>
            <a:r>
              <a:rPr lang="en-US"/>
              <a:t>j=5,6</a:t>
            </a:r>
          </a:p>
          <a:p>
            <a:r>
              <a:rPr lang="en-US"/>
              <a:t>k=7,8</a:t>
            </a:r>
          </a:p>
          <a:p>
            <a:r>
              <a:rPr lang="en-US"/>
              <a:t>l=5,6,7</a:t>
            </a:r>
          </a:p>
          <a:p>
            <a:r>
              <a:rPr lang="en-US"/>
              <a:t>m=5,8</a:t>
            </a:r>
          </a:p>
          <a:p>
            <a:endParaRPr lang="en-US"/>
          </a:p>
        </p:txBody>
      </p:sp>
      <p:sp>
        <p:nvSpPr>
          <p:cNvPr id="80" name="TextBox 129"/>
          <p:cNvSpPr txBox="1">
            <a:spLocks noChangeArrowheads="1"/>
          </p:cNvSpPr>
          <p:nvPr/>
        </p:nvSpPr>
        <p:spPr bwMode="auto">
          <a:xfrm>
            <a:off x="8256588" y="982663"/>
            <a:ext cx="466725" cy="3970337"/>
          </a:xfrm>
          <a:prstGeom prst="rect">
            <a:avLst/>
          </a:prstGeom>
          <a:noFill/>
          <a:ln w="9525">
            <a:noFill/>
            <a:miter lim="800000"/>
            <a:headEnd/>
            <a:tailEnd/>
          </a:ln>
        </p:spPr>
        <p:txBody>
          <a:bodyPr wrap="none">
            <a:spAutoFit/>
          </a:bodyPr>
          <a:lstStyle/>
          <a:p>
            <a:r>
              <a:rPr lang="en-US"/>
              <a:t>(4)</a:t>
            </a:r>
          </a:p>
          <a:p>
            <a:r>
              <a:rPr lang="en-US"/>
              <a:t>(2)</a:t>
            </a:r>
          </a:p>
          <a:p>
            <a:r>
              <a:rPr lang="en-US"/>
              <a:t>(2)</a:t>
            </a:r>
          </a:p>
          <a:p>
            <a:r>
              <a:rPr lang="en-US"/>
              <a:t>(2)</a:t>
            </a:r>
          </a:p>
          <a:p>
            <a:r>
              <a:rPr lang="en-US"/>
              <a:t>(1)</a:t>
            </a:r>
          </a:p>
          <a:p>
            <a:r>
              <a:rPr lang="en-US"/>
              <a:t>(1)</a:t>
            </a:r>
          </a:p>
          <a:p>
            <a:r>
              <a:rPr lang="en-US"/>
              <a:t>(1)</a:t>
            </a:r>
          </a:p>
          <a:p>
            <a:r>
              <a:rPr lang="en-US"/>
              <a:t>(1)</a:t>
            </a:r>
          </a:p>
          <a:p>
            <a:r>
              <a:rPr lang="en-US"/>
              <a:t>(1)</a:t>
            </a:r>
          </a:p>
          <a:p>
            <a:r>
              <a:rPr lang="en-US"/>
              <a:t>(1)</a:t>
            </a:r>
          </a:p>
          <a:p>
            <a:r>
              <a:rPr lang="en-US"/>
              <a:t>(2)</a:t>
            </a:r>
          </a:p>
          <a:p>
            <a:r>
              <a:rPr lang="en-US"/>
              <a:t>(1)</a:t>
            </a:r>
          </a:p>
          <a:p>
            <a:r>
              <a:rPr lang="en-US"/>
              <a:t>(2)</a:t>
            </a:r>
          </a:p>
          <a:p>
            <a:endParaRPr lang="en-US"/>
          </a:p>
        </p:txBody>
      </p:sp>
      <p:pic>
        <p:nvPicPr>
          <p:cNvPr id="23557" name="Picture 1" descr="SON Address 1.1.jpg"/>
          <p:cNvPicPr>
            <a:picLocks noChangeAspect="1"/>
          </p:cNvPicPr>
          <p:nvPr/>
        </p:nvPicPr>
        <p:blipFill>
          <a:blip r:embed="rId3" cstate="print"/>
          <a:srcRect l="5000" t="31111" r="64999" b="12222"/>
          <a:stretch>
            <a:fillRect/>
          </a:stretch>
        </p:blipFill>
        <p:spPr bwMode="auto">
          <a:xfrm>
            <a:off x="609600" y="0"/>
            <a:ext cx="4840288" cy="6858000"/>
          </a:xfrm>
          <a:prstGeom prst="rect">
            <a:avLst/>
          </a:prstGeom>
          <a:noFill/>
          <a:ln w="9525">
            <a:noFill/>
            <a:miter lim="800000"/>
            <a:headEnd/>
            <a:tailEnd/>
          </a:ln>
        </p:spPr>
      </p:pic>
      <p:sp>
        <p:nvSpPr>
          <p:cNvPr id="117" name="TextBox 116"/>
          <p:cNvSpPr txBox="1">
            <a:spLocks noChangeArrowheads="1"/>
          </p:cNvSpPr>
          <p:nvPr/>
        </p:nvSpPr>
        <p:spPr bwMode="auto">
          <a:xfrm>
            <a:off x="5867400" y="5410200"/>
            <a:ext cx="3276600" cy="646113"/>
          </a:xfrm>
          <a:prstGeom prst="rect">
            <a:avLst/>
          </a:prstGeom>
          <a:noFill/>
          <a:ln w="9525">
            <a:noFill/>
            <a:miter lim="800000"/>
            <a:headEnd/>
            <a:tailEnd/>
          </a:ln>
        </p:spPr>
        <p:txBody>
          <a:bodyPr>
            <a:spAutoFit/>
          </a:bodyPr>
          <a:lstStyle/>
          <a:p>
            <a:r>
              <a:rPr lang="en-US"/>
              <a:t>Taxa detected:</a:t>
            </a:r>
          </a:p>
          <a:p>
            <a:r>
              <a:rPr lang="en-US"/>
              <a:t>	1,2,3,4,5,6,7,8</a:t>
            </a:r>
          </a:p>
        </p:txBody>
      </p:sp>
      <p:pic>
        <p:nvPicPr>
          <p:cNvPr id="23559" name="Picture 1" descr="SON Address 1.1.jpg"/>
          <p:cNvPicPr>
            <a:picLocks noChangeAspect="1"/>
          </p:cNvPicPr>
          <p:nvPr/>
        </p:nvPicPr>
        <p:blipFill>
          <a:blip r:embed="rId3" cstate="print"/>
          <a:srcRect l="5000" t="31111" r="64999" b="12222"/>
          <a:stretch>
            <a:fillRect/>
          </a:stretch>
        </p:blipFill>
        <p:spPr bwMode="auto">
          <a:xfrm>
            <a:off x="646113" y="0"/>
            <a:ext cx="4840287" cy="6858000"/>
          </a:xfrm>
          <a:prstGeom prst="rect">
            <a:avLst/>
          </a:prstGeom>
          <a:noFill/>
          <a:ln w="9525">
            <a:noFill/>
            <a:miter lim="800000"/>
            <a:headEnd/>
            <a:tailEnd/>
          </a:ln>
        </p:spPr>
      </p:pic>
      <p:grpSp>
        <p:nvGrpSpPr>
          <p:cNvPr id="2" name="Group 41"/>
          <p:cNvGrpSpPr>
            <a:grpSpLocks/>
          </p:cNvGrpSpPr>
          <p:nvPr/>
        </p:nvGrpSpPr>
        <p:grpSpPr bwMode="auto">
          <a:xfrm>
            <a:off x="1941513" y="5257800"/>
            <a:ext cx="381000" cy="381000"/>
            <a:chOff x="8382000" y="2514599"/>
            <a:chExt cx="381000" cy="381000"/>
          </a:xfrm>
          <a:noFill/>
        </p:grpSpPr>
        <p:sp>
          <p:nvSpPr>
            <p:cNvPr id="231" name="TextBox 42"/>
            <p:cNvSpPr txBox="1">
              <a:spLocks noChangeArrowheads="1"/>
            </p:cNvSpPr>
            <p:nvPr/>
          </p:nvSpPr>
          <p:spPr bwMode="auto">
            <a:xfrm flipH="1">
              <a:off x="8420100" y="2514599"/>
              <a:ext cx="304800" cy="381000"/>
            </a:xfrm>
            <a:prstGeom prst="rect">
              <a:avLst/>
            </a:prstGeom>
            <a:grpFill/>
            <a:ln w="9525">
              <a:noFill/>
              <a:miter lim="800000"/>
              <a:headEnd/>
              <a:tailEnd/>
            </a:ln>
          </p:spPr>
          <p:txBody>
            <a:bodyPr>
              <a:spAutoFit/>
            </a:bodyPr>
            <a:lstStyle/>
            <a:p>
              <a:pPr>
                <a:defRPr/>
              </a:pPr>
              <a:r>
                <a:rPr lang="en-US">
                  <a:latin typeface="Arial" charset="0"/>
                </a:rPr>
                <a:t>f</a:t>
              </a:r>
            </a:p>
          </p:txBody>
        </p:sp>
        <p:sp>
          <p:nvSpPr>
            <p:cNvPr id="232" name="Isosceles Triangle 231"/>
            <p:cNvSpPr/>
            <p:nvPr/>
          </p:nvSpPr>
          <p:spPr>
            <a:xfrm flipH="1">
              <a:off x="8382000" y="2514599"/>
              <a:ext cx="381000" cy="31432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 name="Group 47"/>
          <p:cNvGrpSpPr>
            <a:grpSpLocks/>
          </p:cNvGrpSpPr>
          <p:nvPr/>
        </p:nvGrpSpPr>
        <p:grpSpPr bwMode="auto">
          <a:xfrm>
            <a:off x="3465513" y="5029200"/>
            <a:ext cx="381000" cy="381000"/>
            <a:chOff x="8382000" y="2514599"/>
            <a:chExt cx="381000" cy="381000"/>
          </a:xfrm>
          <a:noFill/>
        </p:grpSpPr>
        <p:sp>
          <p:nvSpPr>
            <p:cNvPr id="234" name="TextBox 48"/>
            <p:cNvSpPr txBox="1">
              <a:spLocks noChangeArrowheads="1"/>
            </p:cNvSpPr>
            <p:nvPr/>
          </p:nvSpPr>
          <p:spPr bwMode="auto">
            <a:xfrm flipH="1">
              <a:off x="8420100" y="2514599"/>
              <a:ext cx="304800" cy="381000"/>
            </a:xfrm>
            <a:prstGeom prst="rect">
              <a:avLst/>
            </a:prstGeom>
            <a:grpFill/>
            <a:ln w="9525">
              <a:noFill/>
              <a:miter lim="800000"/>
              <a:headEnd/>
              <a:tailEnd/>
            </a:ln>
          </p:spPr>
          <p:txBody>
            <a:bodyPr>
              <a:spAutoFit/>
            </a:bodyPr>
            <a:lstStyle/>
            <a:p>
              <a:pPr>
                <a:defRPr/>
              </a:pPr>
              <a:r>
                <a:rPr lang="en-US">
                  <a:latin typeface="Arial" charset="0"/>
                </a:rPr>
                <a:t>c</a:t>
              </a:r>
            </a:p>
          </p:txBody>
        </p:sp>
        <p:sp>
          <p:nvSpPr>
            <p:cNvPr id="235" name="Isosceles Triangle 234"/>
            <p:cNvSpPr/>
            <p:nvPr/>
          </p:nvSpPr>
          <p:spPr>
            <a:xfrm flipH="1">
              <a:off x="8382000" y="2514599"/>
              <a:ext cx="381000" cy="31432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7" name="Group 41"/>
          <p:cNvGrpSpPr>
            <a:grpSpLocks/>
          </p:cNvGrpSpPr>
          <p:nvPr/>
        </p:nvGrpSpPr>
        <p:grpSpPr bwMode="auto">
          <a:xfrm>
            <a:off x="1408113" y="5410200"/>
            <a:ext cx="381000" cy="381000"/>
            <a:chOff x="8382000" y="2514599"/>
            <a:chExt cx="381000" cy="381000"/>
          </a:xfrm>
          <a:noFill/>
        </p:grpSpPr>
        <p:sp>
          <p:nvSpPr>
            <p:cNvPr id="237" name="TextBox 42"/>
            <p:cNvSpPr txBox="1">
              <a:spLocks noChangeArrowheads="1"/>
            </p:cNvSpPr>
            <p:nvPr/>
          </p:nvSpPr>
          <p:spPr bwMode="auto">
            <a:xfrm flipH="1">
              <a:off x="8420100" y="2514599"/>
              <a:ext cx="304800" cy="381000"/>
            </a:xfrm>
            <a:prstGeom prst="rect">
              <a:avLst/>
            </a:prstGeom>
            <a:grpFill/>
            <a:ln w="9525">
              <a:noFill/>
              <a:miter lim="800000"/>
              <a:headEnd/>
              <a:tailEnd/>
            </a:ln>
          </p:spPr>
          <p:txBody>
            <a:bodyPr>
              <a:spAutoFit/>
            </a:bodyPr>
            <a:lstStyle/>
            <a:p>
              <a:pPr>
                <a:defRPr/>
              </a:pPr>
              <a:r>
                <a:rPr lang="en-US">
                  <a:latin typeface="Arial" charset="0"/>
                </a:rPr>
                <a:t>f</a:t>
              </a:r>
            </a:p>
          </p:txBody>
        </p:sp>
        <p:sp>
          <p:nvSpPr>
            <p:cNvPr id="238" name="Isosceles Triangle 237"/>
            <p:cNvSpPr/>
            <p:nvPr/>
          </p:nvSpPr>
          <p:spPr>
            <a:xfrm flipH="1">
              <a:off x="8382000" y="2514599"/>
              <a:ext cx="381000" cy="31432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8" name="Group 47"/>
          <p:cNvGrpSpPr>
            <a:grpSpLocks/>
          </p:cNvGrpSpPr>
          <p:nvPr/>
        </p:nvGrpSpPr>
        <p:grpSpPr bwMode="auto">
          <a:xfrm>
            <a:off x="2932113" y="5181600"/>
            <a:ext cx="381000" cy="381000"/>
            <a:chOff x="8382000" y="2514599"/>
            <a:chExt cx="381000" cy="381000"/>
          </a:xfrm>
          <a:noFill/>
        </p:grpSpPr>
        <p:sp>
          <p:nvSpPr>
            <p:cNvPr id="240" name="TextBox 48"/>
            <p:cNvSpPr txBox="1">
              <a:spLocks noChangeArrowheads="1"/>
            </p:cNvSpPr>
            <p:nvPr/>
          </p:nvSpPr>
          <p:spPr bwMode="auto">
            <a:xfrm flipH="1">
              <a:off x="8420100" y="2514599"/>
              <a:ext cx="304800" cy="381000"/>
            </a:xfrm>
            <a:prstGeom prst="rect">
              <a:avLst/>
            </a:prstGeom>
            <a:grpFill/>
            <a:ln w="9525">
              <a:noFill/>
              <a:miter lim="800000"/>
              <a:headEnd/>
              <a:tailEnd/>
            </a:ln>
          </p:spPr>
          <p:txBody>
            <a:bodyPr>
              <a:spAutoFit/>
            </a:bodyPr>
            <a:lstStyle/>
            <a:p>
              <a:pPr>
                <a:defRPr/>
              </a:pPr>
              <a:r>
                <a:rPr lang="en-US">
                  <a:latin typeface="Arial" charset="0"/>
                </a:rPr>
                <a:t>c</a:t>
              </a:r>
            </a:p>
          </p:txBody>
        </p:sp>
        <p:sp>
          <p:nvSpPr>
            <p:cNvPr id="241" name="Isosceles Triangle 240"/>
            <p:cNvSpPr/>
            <p:nvPr/>
          </p:nvSpPr>
          <p:spPr>
            <a:xfrm flipH="1">
              <a:off x="8382000" y="2514599"/>
              <a:ext cx="381000" cy="31432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9" name="Group 18"/>
          <p:cNvGrpSpPr>
            <a:grpSpLocks/>
          </p:cNvGrpSpPr>
          <p:nvPr/>
        </p:nvGrpSpPr>
        <p:grpSpPr bwMode="auto">
          <a:xfrm>
            <a:off x="2017713" y="4038600"/>
            <a:ext cx="381000" cy="369888"/>
            <a:chOff x="8382000" y="2514599"/>
            <a:chExt cx="381000" cy="369332"/>
          </a:xfrm>
          <a:noFill/>
        </p:grpSpPr>
        <p:sp>
          <p:nvSpPr>
            <p:cNvPr id="243" name="TextBox 4"/>
            <p:cNvSpPr txBox="1">
              <a:spLocks noChangeArrowheads="1"/>
            </p:cNvSpPr>
            <p:nvPr/>
          </p:nvSpPr>
          <p:spPr bwMode="auto">
            <a:xfrm flipH="1">
              <a:off x="8420100" y="2514599"/>
              <a:ext cx="304800" cy="369332"/>
            </a:xfrm>
            <a:prstGeom prst="rect">
              <a:avLst/>
            </a:prstGeom>
            <a:grpFill/>
            <a:ln w="9525">
              <a:noFill/>
              <a:miter lim="800000"/>
              <a:headEnd/>
              <a:tailEnd/>
            </a:ln>
          </p:spPr>
          <p:txBody>
            <a:bodyPr>
              <a:spAutoFit/>
            </a:bodyPr>
            <a:lstStyle/>
            <a:p>
              <a:pPr>
                <a:defRPr/>
              </a:pPr>
              <a:r>
                <a:rPr lang="en-US">
                  <a:latin typeface="Arial" charset="0"/>
                </a:rPr>
                <a:t>d</a:t>
              </a:r>
            </a:p>
          </p:txBody>
        </p:sp>
        <p:sp>
          <p:nvSpPr>
            <p:cNvPr id="244" name="Isosceles Triangle 243"/>
            <p:cNvSpPr/>
            <p:nvPr/>
          </p:nvSpPr>
          <p:spPr>
            <a:xfrm flipH="1">
              <a:off x="8382000" y="2514599"/>
              <a:ext cx="381000" cy="313853"/>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0" name="Group 44"/>
          <p:cNvGrpSpPr>
            <a:grpSpLocks/>
          </p:cNvGrpSpPr>
          <p:nvPr/>
        </p:nvGrpSpPr>
        <p:grpSpPr bwMode="auto">
          <a:xfrm>
            <a:off x="2627313" y="4495800"/>
            <a:ext cx="381000" cy="381000"/>
            <a:chOff x="8382000" y="2514599"/>
            <a:chExt cx="381000" cy="381000"/>
          </a:xfrm>
          <a:noFill/>
        </p:grpSpPr>
        <p:sp>
          <p:nvSpPr>
            <p:cNvPr id="246" name="TextBox 45"/>
            <p:cNvSpPr txBox="1">
              <a:spLocks noChangeArrowheads="1"/>
            </p:cNvSpPr>
            <p:nvPr/>
          </p:nvSpPr>
          <p:spPr bwMode="auto">
            <a:xfrm flipH="1">
              <a:off x="8420100" y="2514599"/>
              <a:ext cx="304800" cy="381000"/>
            </a:xfrm>
            <a:prstGeom prst="rect">
              <a:avLst/>
            </a:prstGeom>
            <a:grpFill/>
            <a:ln w="9525">
              <a:noFill/>
              <a:miter lim="800000"/>
              <a:headEnd/>
              <a:tailEnd/>
            </a:ln>
          </p:spPr>
          <p:txBody>
            <a:bodyPr>
              <a:spAutoFit/>
            </a:bodyPr>
            <a:lstStyle/>
            <a:p>
              <a:pPr>
                <a:defRPr/>
              </a:pPr>
              <a:r>
                <a:rPr lang="en-US">
                  <a:latin typeface="Arial" charset="0"/>
                </a:rPr>
                <a:t>b</a:t>
              </a:r>
            </a:p>
          </p:txBody>
        </p:sp>
        <p:sp>
          <p:nvSpPr>
            <p:cNvPr id="247" name="Isosceles Triangle 246"/>
            <p:cNvSpPr/>
            <p:nvPr/>
          </p:nvSpPr>
          <p:spPr>
            <a:xfrm flipH="1">
              <a:off x="8382000" y="2514599"/>
              <a:ext cx="381000" cy="31432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1" name="Group 50"/>
          <p:cNvGrpSpPr>
            <a:grpSpLocks/>
          </p:cNvGrpSpPr>
          <p:nvPr/>
        </p:nvGrpSpPr>
        <p:grpSpPr bwMode="auto">
          <a:xfrm>
            <a:off x="3313113" y="3962400"/>
            <a:ext cx="381000" cy="381000"/>
            <a:chOff x="8382000" y="2514599"/>
            <a:chExt cx="381000" cy="381000"/>
          </a:xfrm>
          <a:noFill/>
        </p:grpSpPr>
        <p:sp>
          <p:nvSpPr>
            <p:cNvPr id="249" name="TextBox 51"/>
            <p:cNvSpPr txBox="1">
              <a:spLocks noChangeArrowheads="1"/>
            </p:cNvSpPr>
            <p:nvPr/>
          </p:nvSpPr>
          <p:spPr bwMode="auto">
            <a:xfrm flipH="1">
              <a:off x="8420100" y="2514599"/>
              <a:ext cx="304800" cy="381000"/>
            </a:xfrm>
            <a:prstGeom prst="rect">
              <a:avLst/>
            </a:prstGeom>
            <a:grpFill/>
            <a:ln w="9525">
              <a:noFill/>
              <a:miter lim="800000"/>
              <a:headEnd/>
              <a:tailEnd/>
            </a:ln>
          </p:spPr>
          <p:txBody>
            <a:bodyPr>
              <a:spAutoFit/>
            </a:bodyPr>
            <a:lstStyle/>
            <a:p>
              <a:pPr>
                <a:defRPr/>
              </a:pPr>
              <a:r>
                <a:rPr lang="en-US">
                  <a:latin typeface="Arial" charset="0"/>
                </a:rPr>
                <a:t>a</a:t>
              </a:r>
            </a:p>
          </p:txBody>
        </p:sp>
        <p:sp>
          <p:nvSpPr>
            <p:cNvPr id="250" name="Isosceles Triangle 249"/>
            <p:cNvSpPr/>
            <p:nvPr/>
          </p:nvSpPr>
          <p:spPr>
            <a:xfrm flipH="1">
              <a:off x="8382000" y="2514599"/>
              <a:ext cx="381000" cy="31432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2" name="Group 56"/>
          <p:cNvGrpSpPr>
            <a:grpSpLocks/>
          </p:cNvGrpSpPr>
          <p:nvPr/>
        </p:nvGrpSpPr>
        <p:grpSpPr bwMode="auto">
          <a:xfrm>
            <a:off x="4379913" y="2209800"/>
            <a:ext cx="381000" cy="381000"/>
            <a:chOff x="8382000" y="2514599"/>
            <a:chExt cx="381000" cy="381000"/>
          </a:xfrm>
          <a:noFill/>
        </p:grpSpPr>
        <p:sp>
          <p:nvSpPr>
            <p:cNvPr id="252" name="TextBox 57"/>
            <p:cNvSpPr txBox="1">
              <a:spLocks noChangeArrowheads="1"/>
            </p:cNvSpPr>
            <p:nvPr/>
          </p:nvSpPr>
          <p:spPr bwMode="auto">
            <a:xfrm flipH="1">
              <a:off x="8420100" y="2514599"/>
              <a:ext cx="304800" cy="381000"/>
            </a:xfrm>
            <a:prstGeom prst="rect">
              <a:avLst/>
            </a:prstGeom>
            <a:grpFill/>
            <a:ln w="9525">
              <a:noFill/>
              <a:miter lim="800000"/>
              <a:headEnd/>
              <a:tailEnd/>
            </a:ln>
          </p:spPr>
          <p:txBody>
            <a:bodyPr>
              <a:spAutoFit/>
            </a:bodyPr>
            <a:lstStyle/>
            <a:p>
              <a:pPr>
                <a:defRPr/>
              </a:pPr>
              <a:r>
                <a:rPr lang="en-US">
                  <a:latin typeface="Arial" charset="0"/>
                </a:rPr>
                <a:t>a</a:t>
              </a:r>
            </a:p>
          </p:txBody>
        </p:sp>
        <p:sp>
          <p:nvSpPr>
            <p:cNvPr id="253" name="Isosceles Triangle 252"/>
            <p:cNvSpPr/>
            <p:nvPr/>
          </p:nvSpPr>
          <p:spPr>
            <a:xfrm flipH="1">
              <a:off x="8382000" y="2514599"/>
              <a:ext cx="381000" cy="31432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3" name="Group 59"/>
          <p:cNvGrpSpPr>
            <a:grpSpLocks/>
          </p:cNvGrpSpPr>
          <p:nvPr/>
        </p:nvGrpSpPr>
        <p:grpSpPr bwMode="auto">
          <a:xfrm>
            <a:off x="2855913" y="2590800"/>
            <a:ext cx="381000" cy="381000"/>
            <a:chOff x="8382000" y="2514599"/>
            <a:chExt cx="381000" cy="381000"/>
          </a:xfrm>
          <a:noFill/>
        </p:grpSpPr>
        <p:sp>
          <p:nvSpPr>
            <p:cNvPr id="255" name="TextBox 60"/>
            <p:cNvSpPr txBox="1">
              <a:spLocks noChangeArrowheads="1"/>
            </p:cNvSpPr>
            <p:nvPr/>
          </p:nvSpPr>
          <p:spPr bwMode="auto">
            <a:xfrm flipH="1">
              <a:off x="8420100" y="2514599"/>
              <a:ext cx="304800" cy="381000"/>
            </a:xfrm>
            <a:prstGeom prst="rect">
              <a:avLst/>
            </a:prstGeom>
            <a:grpFill/>
            <a:ln w="9525">
              <a:noFill/>
              <a:miter lim="800000"/>
              <a:headEnd/>
              <a:tailEnd/>
            </a:ln>
          </p:spPr>
          <p:txBody>
            <a:bodyPr>
              <a:spAutoFit/>
            </a:bodyPr>
            <a:lstStyle/>
            <a:p>
              <a:pPr>
                <a:defRPr/>
              </a:pPr>
              <a:r>
                <a:rPr lang="en-US">
                  <a:latin typeface="Arial" charset="0"/>
                </a:rPr>
                <a:t>a</a:t>
              </a:r>
            </a:p>
          </p:txBody>
        </p:sp>
        <p:sp>
          <p:nvSpPr>
            <p:cNvPr id="256" name="Isosceles Triangle 255"/>
            <p:cNvSpPr/>
            <p:nvPr/>
          </p:nvSpPr>
          <p:spPr>
            <a:xfrm flipH="1">
              <a:off x="8382000" y="2514599"/>
              <a:ext cx="381000" cy="31432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4" name="Group 62"/>
          <p:cNvGrpSpPr>
            <a:grpSpLocks/>
          </p:cNvGrpSpPr>
          <p:nvPr/>
        </p:nvGrpSpPr>
        <p:grpSpPr bwMode="auto">
          <a:xfrm>
            <a:off x="3694113" y="1981200"/>
            <a:ext cx="381000" cy="381000"/>
            <a:chOff x="8382000" y="2514599"/>
            <a:chExt cx="381000" cy="381000"/>
          </a:xfrm>
          <a:noFill/>
        </p:grpSpPr>
        <p:sp>
          <p:nvSpPr>
            <p:cNvPr id="258" name="TextBox 63"/>
            <p:cNvSpPr txBox="1">
              <a:spLocks noChangeArrowheads="1"/>
            </p:cNvSpPr>
            <p:nvPr/>
          </p:nvSpPr>
          <p:spPr bwMode="auto">
            <a:xfrm flipH="1">
              <a:off x="8420100" y="2514599"/>
              <a:ext cx="304800" cy="381000"/>
            </a:xfrm>
            <a:prstGeom prst="rect">
              <a:avLst/>
            </a:prstGeom>
            <a:grpFill/>
            <a:ln w="9525">
              <a:noFill/>
              <a:miter lim="800000"/>
              <a:headEnd/>
              <a:tailEnd/>
            </a:ln>
          </p:spPr>
          <p:txBody>
            <a:bodyPr>
              <a:spAutoFit/>
            </a:bodyPr>
            <a:lstStyle/>
            <a:p>
              <a:pPr>
                <a:defRPr/>
              </a:pPr>
              <a:r>
                <a:rPr lang="en-US">
                  <a:latin typeface="Arial" charset="0"/>
                </a:rPr>
                <a:t>d</a:t>
              </a:r>
            </a:p>
          </p:txBody>
        </p:sp>
        <p:sp>
          <p:nvSpPr>
            <p:cNvPr id="259" name="Isosceles Triangle 258"/>
            <p:cNvSpPr/>
            <p:nvPr/>
          </p:nvSpPr>
          <p:spPr>
            <a:xfrm flipH="1">
              <a:off x="8382000" y="2514599"/>
              <a:ext cx="381000" cy="31432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5" name="Group 65"/>
          <p:cNvGrpSpPr>
            <a:grpSpLocks/>
          </p:cNvGrpSpPr>
          <p:nvPr/>
        </p:nvGrpSpPr>
        <p:grpSpPr bwMode="auto">
          <a:xfrm>
            <a:off x="3236913" y="1600200"/>
            <a:ext cx="381000" cy="381000"/>
            <a:chOff x="8382000" y="2514599"/>
            <a:chExt cx="381000" cy="381000"/>
          </a:xfrm>
          <a:noFill/>
        </p:grpSpPr>
        <p:sp>
          <p:nvSpPr>
            <p:cNvPr id="261" name="TextBox 66"/>
            <p:cNvSpPr txBox="1">
              <a:spLocks noChangeArrowheads="1"/>
            </p:cNvSpPr>
            <p:nvPr/>
          </p:nvSpPr>
          <p:spPr bwMode="auto">
            <a:xfrm flipH="1">
              <a:off x="8420100" y="2514599"/>
              <a:ext cx="304800" cy="381000"/>
            </a:xfrm>
            <a:prstGeom prst="rect">
              <a:avLst/>
            </a:prstGeom>
            <a:grpFill/>
            <a:ln w="9525">
              <a:noFill/>
              <a:miter lim="800000"/>
              <a:headEnd/>
              <a:tailEnd/>
            </a:ln>
          </p:spPr>
          <p:txBody>
            <a:bodyPr>
              <a:spAutoFit/>
            </a:bodyPr>
            <a:lstStyle/>
            <a:p>
              <a:pPr>
                <a:defRPr/>
              </a:pPr>
              <a:r>
                <a:rPr lang="en-US">
                  <a:latin typeface="Arial" charset="0"/>
                </a:rPr>
                <a:t>e</a:t>
              </a:r>
            </a:p>
          </p:txBody>
        </p:sp>
        <p:sp>
          <p:nvSpPr>
            <p:cNvPr id="262" name="Isosceles Triangle 261"/>
            <p:cNvSpPr/>
            <p:nvPr/>
          </p:nvSpPr>
          <p:spPr>
            <a:xfrm flipH="1">
              <a:off x="8382000" y="2514599"/>
              <a:ext cx="381000" cy="31432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6" name="Group 68"/>
          <p:cNvGrpSpPr>
            <a:grpSpLocks/>
          </p:cNvGrpSpPr>
          <p:nvPr/>
        </p:nvGrpSpPr>
        <p:grpSpPr bwMode="auto">
          <a:xfrm>
            <a:off x="3389313" y="3276600"/>
            <a:ext cx="381000" cy="369888"/>
            <a:chOff x="8382000" y="2514599"/>
            <a:chExt cx="381000" cy="369332"/>
          </a:xfrm>
          <a:noFill/>
        </p:grpSpPr>
        <p:sp>
          <p:nvSpPr>
            <p:cNvPr id="264" name="TextBox 69"/>
            <p:cNvSpPr txBox="1">
              <a:spLocks noChangeArrowheads="1"/>
            </p:cNvSpPr>
            <p:nvPr/>
          </p:nvSpPr>
          <p:spPr bwMode="auto">
            <a:xfrm flipH="1">
              <a:off x="8420100" y="2514599"/>
              <a:ext cx="304800" cy="369332"/>
            </a:xfrm>
            <a:prstGeom prst="rect">
              <a:avLst/>
            </a:prstGeom>
            <a:grpFill/>
            <a:ln w="9525">
              <a:noFill/>
              <a:miter lim="800000"/>
              <a:headEnd/>
              <a:tailEnd/>
            </a:ln>
          </p:spPr>
          <p:txBody>
            <a:bodyPr>
              <a:spAutoFit/>
            </a:bodyPr>
            <a:lstStyle/>
            <a:p>
              <a:pPr>
                <a:defRPr/>
              </a:pPr>
              <a:r>
                <a:rPr lang="en-US">
                  <a:latin typeface="Arial" charset="0"/>
                </a:rPr>
                <a:t>c</a:t>
              </a:r>
            </a:p>
          </p:txBody>
        </p:sp>
        <p:sp>
          <p:nvSpPr>
            <p:cNvPr id="265" name="Isosceles Triangle 264"/>
            <p:cNvSpPr/>
            <p:nvPr/>
          </p:nvSpPr>
          <p:spPr>
            <a:xfrm flipH="1">
              <a:off x="8382000" y="2514599"/>
              <a:ext cx="381000" cy="313853"/>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7" name="Group 71"/>
          <p:cNvGrpSpPr>
            <a:grpSpLocks/>
          </p:cNvGrpSpPr>
          <p:nvPr/>
        </p:nvGrpSpPr>
        <p:grpSpPr bwMode="auto">
          <a:xfrm>
            <a:off x="2093913" y="3048000"/>
            <a:ext cx="381000" cy="381000"/>
            <a:chOff x="8382000" y="2514599"/>
            <a:chExt cx="381000" cy="381000"/>
          </a:xfrm>
          <a:noFill/>
        </p:grpSpPr>
        <p:sp>
          <p:nvSpPr>
            <p:cNvPr id="267" name="TextBox 72"/>
            <p:cNvSpPr txBox="1">
              <a:spLocks noChangeArrowheads="1"/>
            </p:cNvSpPr>
            <p:nvPr/>
          </p:nvSpPr>
          <p:spPr bwMode="auto">
            <a:xfrm flipH="1">
              <a:off x="8420100" y="2514599"/>
              <a:ext cx="304800" cy="381000"/>
            </a:xfrm>
            <a:prstGeom prst="rect">
              <a:avLst/>
            </a:prstGeom>
            <a:grpFill/>
            <a:ln w="9525">
              <a:noFill/>
              <a:miter lim="800000"/>
              <a:headEnd/>
              <a:tailEnd/>
            </a:ln>
          </p:spPr>
          <p:txBody>
            <a:bodyPr>
              <a:spAutoFit/>
            </a:bodyPr>
            <a:lstStyle/>
            <a:p>
              <a:pPr>
                <a:defRPr/>
              </a:pPr>
              <a:r>
                <a:rPr lang="en-US">
                  <a:latin typeface="Arial" charset="0"/>
                </a:rPr>
                <a:t>d</a:t>
              </a:r>
            </a:p>
          </p:txBody>
        </p:sp>
        <p:sp>
          <p:nvSpPr>
            <p:cNvPr id="268" name="Isosceles Triangle 267"/>
            <p:cNvSpPr/>
            <p:nvPr/>
          </p:nvSpPr>
          <p:spPr>
            <a:xfrm flipH="1">
              <a:off x="8382000" y="2514599"/>
              <a:ext cx="381000" cy="31432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8" name="Group 76"/>
          <p:cNvGrpSpPr>
            <a:grpSpLocks/>
          </p:cNvGrpSpPr>
          <p:nvPr/>
        </p:nvGrpSpPr>
        <p:grpSpPr bwMode="auto">
          <a:xfrm>
            <a:off x="4837113" y="1066800"/>
            <a:ext cx="381000" cy="381000"/>
            <a:chOff x="8386053" y="3124200"/>
            <a:chExt cx="381000" cy="381000"/>
          </a:xfrm>
          <a:noFill/>
        </p:grpSpPr>
        <p:sp>
          <p:nvSpPr>
            <p:cNvPr id="270" name="TextBox 77"/>
            <p:cNvSpPr txBox="1">
              <a:spLocks noChangeArrowheads="1"/>
            </p:cNvSpPr>
            <p:nvPr/>
          </p:nvSpPr>
          <p:spPr bwMode="auto">
            <a:xfrm>
              <a:off x="8420100" y="3130034"/>
              <a:ext cx="235962" cy="369332"/>
            </a:xfrm>
            <a:prstGeom prst="rect">
              <a:avLst/>
            </a:prstGeom>
            <a:grpFill/>
            <a:ln w="9525">
              <a:noFill/>
              <a:miter lim="800000"/>
              <a:headEnd/>
              <a:tailEnd/>
            </a:ln>
          </p:spPr>
          <p:txBody>
            <a:bodyPr wrap="none">
              <a:spAutoFit/>
            </a:bodyPr>
            <a:lstStyle/>
            <a:p>
              <a:pPr>
                <a:defRPr/>
              </a:pPr>
              <a:r>
                <a:rPr lang="en-US">
                  <a:latin typeface="Arial" charset="0"/>
                </a:rPr>
                <a:t>i</a:t>
              </a:r>
            </a:p>
          </p:txBody>
        </p:sp>
        <p:sp>
          <p:nvSpPr>
            <p:cNvPr id="271" name="Oval 270"/>
            <p:cNvSpPr/>
            <p:nvPr/>
          </p:nvSpPr>
          <p:spPr>
            <a:xfrm>
              <a:off x="8386053" y="3124200"/>
              <a:ext cx="381000" cy="381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9" name="Group 79"/>
          <p:cNvGrpSpPr>
            <a:grpSpLocks/>
          </p:cNvGrpSpPr>
          <p:nvPr/>
        </p:nvGrpSpPr>
        <p:grpSpPr bwMode="auto">
          <a:xfrm>
            <a:off x="3922713" y="609600"/>
            <a:ext cx="381000" cy="381000"/>
            <a:chOff x="8386053" y="3124200"/>
            <a:chExt cx="381000" cy="381000"/>
          </a:xfrm>
          <a:noFill/>
        </p:grpSpPr>
        <p:sp>
          <p:nvSpPr>
            <p:cNvPr id="273" name="TextBox 80"/>
            <p:cNvSpPr txBox="1">
              <a:spLocks noChangeArrowheads="1"/>
            </p:cNvSpPr>
            <p:nvPr/>
          </p:nvSpPr>
          <p:spPr bwMode="auto">
            <a:xfrm>
              <a:off x="8420100" y="3130034"/>
              <a:ext cx="300082" cy="369332"/>
            </a:xfrm>
            <a:prstGeom prst="rect">
              <a:avLst/>
            </a:prstGeom>
            <a:grpFill/>
            <a:ln w="9525">
              <a:noFill/>
              <a:miter lim="800000"/>
              <a:headEnd/>
              <a:tailEnd/>
            </a:ln>
          </p:spPr>
          <p:txBody>
            <a:bodyPr wrap="none">
              <a:spAutoFit/>
            </a:bodyPr>
            <a:lstStyle/>
            <a:p>
              <a:pPr>
                <a:defRPr/>
              </a:pPr>
              <a:r>
                <a:rPr lang="en-US">
                  <a:latin typeface="Arial" charset="0"/>
                </a:rPr>
                <a:t>k</a:t>
              </a:r>
            </a:p>
          </p:txBody>
        </p:sp>
        <p:sp>
          <p:nvSpPr>
            <p:cNvPr id="274" name="Oval 273"/>
            <p:cNvSpPr/>
            <p:nvPr/>
          </p:nvSpPr>
          <p:spPr>
            <a:xfrm>
              <a:off x="8386053" y="3124200"/>
              <a:ext cx="381000" cy="381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0" name="Group 82"/>
          <p:cNvGrpSpPr>
            <a:grpSpLocks/>
          </p:cNvGrpSpPr>
          <p:nvPr/>
        </p:nvGrpSpPr>
        <p:grpSpPr bwMode="auto">
          <a:xfrm>
            <a:off x="3922713" y="990600"/>
            <a:ext cx="381000" cy="381000"/>
            <a:chOff x="8386053" y="3124200"/>
            <a:chExt cx="381000" cy="381000"/>
          </a:xfrm>
          <a:noFill/>
        </p:grpSpPr>
        <p:sp>
          <p:nvSpPr>
            <p:cNvPr id="276" name="TextBox 83"/>
            <p:cNvSpPr txBox="1">
              <a:spLocks noChangeArrowheads="1"/>
            </p:cNvSpPr>
            <p:nvPr/>
          </p:nvSpPr>
          <p:spPr bwMode="auto">
            <a:xfrm>
              <a:off x="8420100" y="3130034"/>
              <a:ext cx="235962" cy="369332"/>
            </a:xfrm>
            <a:prstGeom prst="rect">
              <a:avLst/>
            </a:prstGeom>
            <a:grpFill/>
            <a:ln w="9525">
              <a:noFill/>
              <a:miter lim="800000"/>
              <a:headEnd/>
              <a:tailEnd/>
            </a:ln>
          </p:spPr>
          <p:txBody>
            <a:bodyPr wrap="none">
              <a:spAutoFit/>
            </a:bodyPr>
            <a:lstStyle/>
            <a:p>
              <a:pPr>
                <a:defRPr/>
              </a:pPr>
              <a:r>
                <a:rPr lang="en-US">
                  <a:latin typeface="Arial" charset="0"/>
                </a:rPr>
                <a:t>j</a:t>
              </a:r>
            </a:p>
          </p:txBody>
        </p:sp>
        <p:sp>
          <p:nvSpPr>
            <p:cNvPr id="277" name="Oval 276"/>
            <p:cNvSpPr/>
            <p:nvPr/>
          </p:nvSpPr>
          <p:spPr>
            <a:xfrm>
              <a:off x="8386053" y="3124200"/>
              <a:ext cx="381000" cy="381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1" name="Group 85"/>
          <p:cNvGrpSpPr>
            <a:grpSpLocks/>
          </p:cNvGrpSpPr>
          <p:nvPr/>
        </p:nvGrpSpPr>
        <p:grpSpPr bwMode="auto">
          <a:xfrm>
            <a:off x="4608513" y="457200"/>
            <a:ext cx="381000" cy="381000"/>
            <a:chOff x="8386053" y="3124200"/>
            <a:chExt cx="381000" cy="381000"/>
          </a:xfrm>
          <a:noFill/>
        </p:grpSpPr>
        <p:sp>
          <p:nvSpPr>
            <p:cNvPr id="279" name="TextBox 86"/>
            <p:cNvSpPr txBox="1">
              <a:spLocks noChangeArrowheads="1"/>
            </p:cNvSpPr>
            <p:nvPr/>
          </p:nvSpPr>
          <p:spPr bwMode="auto">
            <a:xfrm>
              <a:off x="8420100" y="3130034"/>
              <a:ext cx="312906" cy="369332"/>
            </a:xfrm>
            <a:prstGeom prst="rect">
              <a:avLst/>
            </a:prstGeom>
            <a:grpFill/>
            <a:ln w="9525">
              <a:noFill/>
              <a:miter lim="800000"/>
              <a:headEnd/>
              <a:tailEnd/>
            </a:ln>
          </p:spPr>
          <p:txBody>
            <a:bodyPr wrap="none">
              <a:spAutoFit/>
            </a:bodyPr>
            <a:lstStyle/>
            <a:p>
              <a:pPr>
                <a:defRPr/>
              </a:pPr>
              <a:r>
                <a:rPr lang="en-US">
                  <a:latin typeface="Arial" charset="0"/>
                </a:rPr>
                <a:t>g</a:t>
              </a:r>
            </a:p>
          </p:txBody>
        </p:sp>
        <p:sp>
          <p:nvSpPr>
            <p:cNvPr id="280" name="Oval 279"/>
            <p:cNvSpPr/>
            <p:nvPr/>
          </p:nvSpPr>
          <p:spPr>
            <a:xfrm>
              <a:off x="8386053" y="3124200"/>
              <a:ext cx="381000" cy="381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2" name="Group 88"/>
          <p:cNvGrpSpPr>
            <a:grpSpLocks/>
          </p:cNvGrpSpPr>
          <p:nvPr/>
        </p:nvGrpSpPr>
        <p:grpSpPr bwMode="auto">
          <a:xfrm>
            <a:off x="3465513" y="609600"/>
            <a:ext cx="381000" cy="381000"/>
            <a:chOff x="8386053" y="3124200"/>
            <a:chExt cx="381000" cy="381000"/>
          </a:xfrm>
          <a:noFill/>
        </p:grpSpPr>
        <p:sp>
          <p:nvSpPr>
            <p:cNvPr id="282" name="TextBox 89"/>
            <p:cNvSpPr txBox="1">
              <a:spLocks noChangeArrowheads="1"/>
            </p:cNvSpPr>
            <p:nvPr/>
          </p:nvSpPr>
          <p:spPr bwMode="auto">
            <a:xfrm>
              <a:off x="8420100" y="3130034"/>
              <a:ext cx="312906" cy="369332"/>
            </a:xfrm>
            <a:prstGeom prst="rect">
              <a:avLst/>
            </a:prstGeom>
            <a:grpFill/>
            <a:ln w="9525">
              <a:noFill/>
              <a:miter lim="800000"/>
              <a:headEnd/>
              <a:tailEnd/>
            </a:ln>
          </p:spPr>
          <p:txBody>
            <a:bodyPr wrap="none">
              <a:spAutoFit/>
            </a:bodyPr>
            <a:lstStyle/>
            <a:p>
              <a:pPr>
                <a:defRPr/>
              </a:pPr>
              <a:r>
                <a:rPr lang="en-US">
                  <a:latin typeface="Arial" charset="0"/>
                </a:rPr>
                <a:t>h</a:t>
              </a:r>
            </a:p>
          </p:txBody>
        </p:sp>
        <p:sp>
          <p:nvSpPr>
            <p:cNvPr id="283" name="Oval 282"/>
            <p:cNvSpPr/>
            <p:nvPr/>
          </p:nvSpPr>
          <p:spPr>
            <a:xfrm>
              <a:off x="8386053" y="3124200"/>
              <a:ext cx="381000" cy="381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3" name="Group 91"/>
          <p:cNvGrpSpPr>
            <a:grpSpLocks/>
          </p:cNvGrpSpPr>
          <p:nvPr/>
        </p:nvGrpSpPr>
        <p:grpSpPr bwMode="auto">
          <a:xfrm>
            <a:off x="3313113" y="914400"/>
            <a:ext cx="381000" cy="381000"/>
            <a:chOff x="8386053" y="3124200"/>
            <a:chExt cx="381000" cy="381000"/>
          </a:xfrm>
          <a:noFill/>
        </p:grpSpPr>
        <p:sp>
          <p:nvSpPr>
            <p:cNvPr id="285" name="TextBox 92"/>
            <p:cNvSpPr txBox="1">
              <a:spLocks noChangeArrowheads="1"/>
            </p:cNvSpPr>
            <p:nvPr/>
          </p:nvSpPr>
          <p:spPr bwMode="auto">
            <a:xfrm>
              <a:off x="8420100" y="3130034"/>
              <a:ext cx="235962" cy="369332"/>
            </a:xfrm>
            <a:prstGeom prst="rect">
              <a:avLst/>
            </a:prstGeom>
            <a:grpFill/>
            <a:ln w="9525">
              <a:noFill/>
              <a:miter lim="800000"/>
              <a:headEnd/>
              <a:tailEnd/>
            </a:ln>
          </p:spPr>
          <p:txBody>
            <a:bodyPr wrap="none">
              <a:spAutoFit/>
            </a:bodyPr>
            <a:lstStyle/>
            <a:p>
              <a:pPr>
                <a:defRPr/>
              </a:pPr>
              <a:r>
                <a:rPr lang="en-US">
                  <a:latin typeface="Arial" charset="0"/>
                </a:rPr>
                <a:t>i</a:t>
              </a:r>
            </a:p>
          </p:txBody>
        </p:sp>
        <p:sp>
          <p:nvSpPr>
            <p:cNvPr id="286" name="Oval 285"/>
            <p:cNvSpPr/>
            <p:nvPr/>
          </p:nvSpPr>
          <p:spPr>
            <a:xfrm>
              <a:off x="8386053" y="3124200"/>
              <a:ext cx="381000" cy="381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4" name="Group 94"/>
          <p:cNvGrpSpPr>
            <a:grpSpLocks/>
          </p:cNvGrpSpPr>
          <p:nvPr/>
        </p:nvGrpSpPr>
        <p:grpSpPr bwMode="auto">
          <a:xfrm>
            <a:off x="3084513" y="381000"/>
            <a:ext cx="381000" cy="381000"/>
            <a:chOff x="8386053" y="3124200"/>
            <a:chExt cx="381000" cy="381000"/>
          </a:xfrm>
          <a:noFill/>
        </p:grpSpPr>
        <p:sp>
          <p:nvSpPr>
            <p:cNvPr id="288" name="TextBox 95"/>
            <p:cNvSpPr txBox="1">
              <a:spLocks noChangeArrowheads="1"/>
            </p:cNvSpPr>
            <p:nvPr/>
          </p:nvSpPr>
          <p:spPr bwMode="auto">
            <a:xfrm>
              <a:off x="8420100" y="3130034"/>
              <a:ext cx="312906" cy="369332"/>
            </a:xfrm>
            <a:prstGeom prst="rect">
              <a:avLst/>
            </a:prstGeom>
            <a:grpFill/>
            <a:ln w="9525">
              <a:noFill/>
              <a:miter lim="800000"/>
              <a:headEnd/>
              <a:tailEnd/>
            </a:ln>
          </p:spPr>
          <p:txBody>
            <a:bodyPr wrap="none">
              <a:spAutoFit/>
            </a:bodyPr>
            <a:lstStyle/>
            <a:p>
              <a:pPr>
                <a:defRPr/>
              </a:pPr>
              <a:r>
                <a:rPr lang="en-US">
                  <a:latin typeface="Arial" charset="0"/>
                </a:rPr>
                <a:t>g</a:t>
              </a:r>
            </a:p>
          </p:txBody>
        </p:sp>
        <p:sp>
          <p:nvSpPr>
            <p:cNvPr id="289" name="Oval 288"/>
            <p:cNvSpPr/>
            <p:nvPr/>
          </p:nvSpPr>
          <p:spPr>
            <a:xfrm>
              <a:off x="8386053" y="3124200"/>
              <a:ext cx="381000" cy="381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5" name="Group 97"/>
          <p:cNvGrpSpPr>
            <a:grpSpLocks/>
          </p:cNvGrpSpPr>
          <p:nvPr/>
        </p:nvGrpSpPr>
        <p:grpSpPr bwMode="auto">
          <a:xfrm>
            <a:off x="2779713" y="609600"/>
            <a:ext cx="381000" cy="381000"/>
            <a:chOff x="8386053" y="3124200"/>
            <a:chExt cx="381000" cy="381000"/>
          </a:xfrm>
          <a:noFill/>
        </p:grpSpPr>
        <p:sp>
          <p:nvSpPr>
            <p:cNvPr id="291" name="TextBox 98"/>
            <p:cNvSpPr txBox="1">
              <a:spLocks noChangeArrowheads="1"/>
            </p:cNvSpPr>
            <p:nvPr/>
          </p:nvSpPr>
          <p:spPr bwMode="auto">
            <a:xfrm>
              <a:off x="8420100" y="3130034"/>
              <a:ext cx="312906" cy="369332"/>
            </a:xfrm>
            <a:prstGeom prst="rect">
              <a:avLst/>
            </a:prstGeom>
            <a:grpFill/>
            <a:ln w="9525">
              <a:noFill/>
              <a:miter lim="800000"/>
              <a:headEnd/>
              <a:tailEnd/>
            </a:ln>
          </p:spPr>
          <p:txBody>
            <a:bodyPr wrap="none">
              <a:spAutoFit/>
            </a:bodyPr>
            <a:lstStyle/>
            <a:p>
              <a:pPr>
                <a:defRPr/>
              </a:pPr>
              <a:r>
                <a:rPr lang="en-US">
                  <a:latin typeface="Arial" charset="0"/>
                </a:rPr>
                <a:t>h</a:t>
              </a:r>
            </a:p>
          </p:txBody>
        </p:sp>
        <p:sp>
          <p:nvSpPr>
            <p:cNvPr id="292" name="Oval 291"/>
            <p:cNvSpPr/>
            <p:nvPr/>
          </p:nvSpPr>
          <p:spPr>
            <a:xfrm>
              <a:off x="8386053" y="3124200"/>
              <a:ext cx="381000" cy="381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6" name="Group 100"/>
          <p:cNvGrpSpPr>
            <a:grpSpLocks/>
          </p:cNvGrpSpPr>
          <p:nvPr/>
        </p:nvGrpSpPr>
        <p:grpSpPr bwMode="auto">
          <a:xfrm>
            <a:off x="2932113" y="838200"/>
            <a:ext cx="381000" cy="381000"/>
            <a:chOff x="8386053" y="3124200"/>
            <a:chExt cx="381000" cy="381000"/>
          </a:xfrm>
          <a:noFill/>
        </p:grpSpPr>
        <p:sp>
          <p:nvSpPr>
            <p:cNvPr id="294" name="TextBox 101"/>
            <p:cNvSpPr txBox="1">
              <a:spLocks noChangeArrowheads="1"/>
            </p:cNvSpPr>
            <p:nvPr/>
          </p:nvSpPr>
          <p:spPr bwMode="auto">
            <a:xfrm>
              <a:off x="8420100" y="3130034"/>
              <a:ext cx="300082" cy="369332"/>
            </a:xfrm>
            <a:prstGeom prst="rect">
              <a:avLst/>
            </a:prstGeom>
            <a:grpFill/>
            <a:ln w="9525">
              <a:noFill/>
              <a:miter lim="800000"/>
              <a:headEnd/>
              <a:tailEnd/>
            </a:ln>
          </p:spPr>
          <p:txBody>
            <a:bodyPr wrap="none">
              <a:spAutoFit/>
            </a:bodyPr>
            <a:lstStyle/>
            <a:p>
              <a:pPr>
                <a:defRPr/>
              </a:pPr>
              <a:r>
                <a:rPr lang="en-US">
                  <a:latin typeface="Arial" charset="0"/>
                </a:rPr>
                <a:t>k</a:t>
              </a:r>
            </a:p>
          </p:txBody>
        </p:sp>
        <p:sp>
          <p:nvSpPr>
            <p:cNvPr id="295" name="Oval 294"/>
            <p:cNvSpPr/>
            <p:nvPr/>
          </p:nvSpPr>
          <p:spPr>
            <a:xfrm>
              <a:off x="8386053" y="3124200"/>
              <a:ext cx="381000" cy="381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7" name="Group 103"/>
          <p:cNvGrpSpPr>
            <a:grpSpLocks/>
          </p:cNvGrpSpPr>
          <p:nvPr/>
        </p:nvGrpSpPr>
        <p:grpSpPr bwMode="auto">
          <a:xfrm>
            <a:off x="4989513" y="1143000"/>
            <a:ext cx="381000" cy="381000"/>
            <a:chOff x="8386053" y="3124200"/>
            <a:chExt cx="381000" cy="381000"/>
          </a:xfrm>
          <a:noFill/>
        </p:grpSpPr>
        <p:sp>
          <p:nvSpPr>
            <p:cNvPr id="297" name="TextBox 104"/>
            <p:cNvSpPr txBox="1">
              <a:spLocks noChangeArrowheads="1"/>
            </p:cNvSpPr>
            <p:nvPr/>
          </p:nvSpPr>
          <p:spPr bwMode="auto">
            <a:xfrm>
              <a:off x="8420100" y="3130034"/>
              <a:ext cx="235962" cy="369332"/>
            </a:xfrm>
            <a:prstGeom prst="rect">
              <a:avLst/>
            </a:prstGeom>
            <a:grpFill/>
            <a:ln w="9525">
              <a:noFill/>
              <a:miter lim="800000"/>
              <a:headEnd/>
              <a:tailEnd/>
            </a:ln>
          </p:spPr>
          <p:txBody>
            <a:bodyPr wrap="none">
              <a:spAutoFit/>
            </a:bodyPr>
            <a:lstStyle/>
            <a:p>
              <a:pPr>
                <a:defRPr/>
              </a:pPr>
              <a:r>
                <a:rPr lang="en-US">
                  <a:latin typeface="Arial" charset="0"/>
                </a:rPr>
                <a:t>j</a:t>
              </a:r>
            </a:p>
          </p:txBody>
        </p:sp>
        <p:sp>
          <p:nvSpPr>
            <p:cNvPr id="298" name="Oval 297"/>
            <p:cNvSpPr/>
            <p:nvPr/>
          </p:nvSpPr>
          <p:spPr>
            <a:xfrm>
              <a:off x="8386053" y="3124200"/>
              <a:ext cx="381000" cy="381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8" name="Group 106"/>
          <p:cNvGrpSpPr>
            <a:grpSpLocks/>
          </p:cNvGrpSpPr>
          <p:nvPr/>
        </p:nvGrpSpPr>
        <p:grpSpPr bwMode="auto">
          <a:xfrm>
            <a:off x="4379913" y="457200"/>
            <a:ext cx="411163" cy="381000"/>
            <a:chOff x="8386053" y="3124200"/>
            <a:chExt cx="411073" cy="381000"/>
          </a:xfrm>
          <a:noFill/>
        </p:grpSpPr>
        <p:sp>
          <p:nvSpPr>
            <p:cNvPr id="300" name="TextBox 107"/>
            <p:cNvSpPr txBox="1">
              <a:spLocks noChangeArrowheads="1"/>
            </p:cNvSpPr>
            <p:nvPr/>
          </p:nvSpPr>
          <p:spPr bwMode="auto">
            <a:xfrm>
              <a:off x="8420100" y="3130034"/>
              <a:ext cx="377026" cy="369332"/>
            </a:xfrm>
            <a:prstGeom prst="rect">
              <a:avLst/>
            </a:prstGeom>
            <a:grpFill/>
            <a:ln w="9525">
              <a:noFill/>
              <a:miter lim="800000"/>
              <a:headEnd/>
              <a:tailEnd/>
            </a:ln>
          </p:spPr>
          <p:txBody>
            <a:bodyPr wrap="none">
              <a:spAutoFit/>
            </a:bodyPr>
            <a:lstStyle/>
            <a:p>
              <a:pPr>
                <a:defRPr/>
              </a:pPr>
              <a:r>
                <a:rPr lang="en-US">
                  <a:latin typeface="Arial" charset="0"/>
                </a:rPr>
                <a:t>m</a:t>
              </a:r>
            </a:p>
          </p:txBody>
        </p:sp>
        <p:sp>
          <p:nvSpPr>
            <p:cNvPr id="301" name="Oval 300"/>
            <p:cNvSpPr/>
            <p:nvPr/>
          </p:nvSpPr>
          <p:spPr>
            <a:xfrm>
              <a:off x="8386053" y="3124200"/>
              <a:ext cx="380917" cy="381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9" name="Group 109"/>
          <p:cNvGrpSpPr>
            <a:grpSpLocks/>
          </p:cNvGrpSpPr>
          <p:nvPr/>
        </p:nvGrpSpPr>
        <p:grpSpPr bwMode="auto">
          <a:xfrm>
            <a:off x="3617913" y="1143000"/>
            <a:ext cx="385763" cy="652463"/>
            <a:chOff x="8386053" y="3124200"/>
            <a:chExt cx="385425" cy="652165"/>
          </a:xfrm>
          <a:noFill/>
        </p:grpSpPr>
        <p:sp>
          <p:nvSpPr>
            <p:cNvPr id="303" name="TextBox 110"/>
            <p:cNvSpPr txBox="1">
              <a:spLocks noChangeArrowheads="1"/>
            </p:cNvSpPr>
            <p:nvPr/>
          </p:nvSpPr>
          <p:spPr bwMode="auto">
            <a:xfrm>
              <a:off x="8420100" y="3130034"/>
              <a:ext cx="351378" cy="646331"/>
            </a:xfrm>
            <a:prstGeom prst="rect">
              <a:avLst/>
            </a:prstGeom>
            <a:grpFill/>
            <a:ln w="9525">
              <a:noFill/>
              <a:miter lim="800000"/>
              <a:headEnd/>
              <a:tailEnd/>
            </a:ln>
          </p:spPr>
          <p:txBody>
            <a:bodyPr wrap="none">
              <a:spAutoFit/>
            </a:bodyPr>
            <a:lstStyle/>
            <a:p>
              <a:pPr>
                <a:defRPr/>
              </a:pPr>
              <a:r>
                <a:rPr lang="en-US">
                  <a:latin typeface="Arial" charset="0"/>
                </a:rPr>
                <a:t>lk</a:t>
              </a:r>
            </a:p>
            <a:p>
              <a:pPr>
                <a:defRPr/>
              </a:pPr>
              <a:endParaRPr lang="en-US">
                <a:latin typeface="Arial" charset="0"/>
              </a:endParaRPr>
            </a:p>
          </p:txBody>
        </p:sp>
        <p:sp>
          <p:nvSpPr>
            <p:cNvPr id="304" name="Oval 303"/>
            <p:cNvSpPr/>
            <p:nvPr/>
          </p:nvSpPr>
          <p:spPr>
            <a:xfrm>
              <a:off x="8386053" y="3124200"/>
              <a:ext cx="380666" cy="380826"/>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0" name="Group 112"/>
          <p:cNvGrpSpPr>
            <a:grpSpLocks/>
          </p:cNvGrpSpPr>
          <p:nvPr/>
        </p:nvGrpSpPr>
        <p:grpSpPr bwMode="auto">
          <a:xfrm>
            <a:off x="4343400" y="838200"/>
            <a:ext cx="381000" cy="381000"/>
            <a:chOff x="8386053" y="3124200"/>
            <a:chExt cx="381000" cy="381000"/>
          </a:xfrm>
          <a:noFill/>
        </p:grpSpPr>
        <p:sp>
          <p:nvSpPr>
            <p:cNvPr id="306" name="TextBox 113"/>
            <p:cNvSpPr txBox="1">
              <a:spLocks noChangeArrowheads="1"/>
            </p:cNvSpPr>
            <p:nvPr/>
          </p:nvSpPr>
          <p:spPr bwMode="auto">
            <a:xfrm>
              <a:off x="8420100" y="3130034"/>
              <a:ext cx="312906" cy="369332"/>
            </a:xfrm>
            <a:prstGeom prst="rect">
              <a:avLst/>
            </a:prstGeom>
            <a:grpFill/>
            <a:ln w="9525">
              <a:noFill/>
              <a:miter lim="800000"/>
              <a:headEnd/>
              <a:tailEnd/>
            </a:ln>
          </p:spPr>
          <p:txBody>
            <a:bodyPr wrap="none">
              <a:spAutoFit/>
            </a:bodyPr>
            <a:lstStyle/>
            <a:p>
              <a:pPr>
                <a:defRPr/>
              </a:pPr>
              <a:r>
                <a:rPr lang="en-US">
                  <a:latin typeface="Arial" charset="0"/>
                </a:rPr>
                <a:t>h</a:t>
              </a:r>
            </a:p>
          </p:txBody>
        </p:sp>
        <p:sp>
          <p:nvSpPr>
            <p:cNvPr id="307" name="Oval 306"/>
            <p:cNvSpPr/>
            <p:nvPr/>
          </p:nvSpPr>
          <p:spPr>
            <a:xfrm>
              <a:off x="8386053" y="3124200"/>
              <a:ext cx="381000" cy="381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1" name="Group 44"/>
          <p:cNvGrpSpPr>
            <a:grpSpLocks/>
          </p:cNvGrpSpPr>
          <p:nvPr/>
        </p:nvGrpSpPr>
        <p:grpSpPr bwMode="auto">
          <a:xfrm>
            <a:off x="2093913" y="4648200"/>
            <a:ext cx="381000" cy="381000"/>
            <a:chOff x="8382000" y="2514599"/>
            <a:chExt cx="381000" cy="381000"/>
          </a:xfrm>
          <a:noFill/>
        </p:grpSpPr>
        <p:sp>
          <p:nvSpPr>
            <p:cNvPr id="309" name="TextBox 45"/>
            <p:cNvSpPr txBox="1">
              <a:spLocks noChangeArrowheads="1"/>
            </p:cNvSpPr>
            <p:nvPr/>
          </p:nvSpPr>
          <p:spPr bwMode="auto">
            <a:xfrm flipH="1">
              <a:off x="8420100" y="2514599"/>
              <a:ext cx="304800" cy="381000"/>
            </a:xfrm>
            <a:prstGeom prst="rect">
              <a:avLst/>
            </a:prstGeom>
            <a:grpFill/>
            <a:ln w="9525">
              <a:noFill/>
              <a:miter lim="800000"/>
              <a:headEnd/>
              <a:tailEnd/>
            </a:ln>
          </p:spPr>
          <p:txBody>
            <a:bodyPr>
              <a:spAutoFit/>
            </a:bodyPr>
            <a:lstStyle/>
            <a:p>
              <a:pPr>
                <a:defRPr/>
              </a:pPr>
              <a:r>
                <a:rPr lang="en-US">
                  <a:latin typeface="Arial" charset="0"/>
                </a:rPr>
                <a:t>b</a:t>
              </a:r>
            </a:p>
          </p:txBody>
        </p:sp>
        <p:sp>
          <p:nvSpPr>
            <p:cNvPr id="310" name="Isosceles Triangle 309"/>
            <p:cNvSpPr/>
            <p:nvPr/>
          </p:nvSpPr>
          <p:spPr>
            <a:xfrm flipH="1">
              <a:off x="8382000" y="2514599"/>
              <a:ext cx="381000" cy="31432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3552" name="Group 50"/>
          <p:cNvGrpSpPr>
            <a:grpSpLocks/>
          </p:cNvGrpSpPr>
          <p:nvPr/>
        </p:nvGrpSpPr>
        <p:grpSpPr bwMode="auto">
          <a:xfrm>
            <a:off x="2779713" y="4114800"/>
            <a:ext cx="381000" cy="381000"/>
            <a:chOff x="8382000" y="2514599"/>
            <a:chExt cx="381000" cy="381000"/>
          </a:xfrm>
          <a:noFill/>
        </p:grpSpPr>
        <p:sp>
          <p:nvSpPr>
            <p:cNvPr id="312" name="TextBox 51"/>
            <p:cNvSpPr txBox="1">
              <a:spLocks noChangeArrowheads="1"/>
            </p:cNvSpPr>
            <p:nvPr/>
          </p:nvSpPr>
          <p:spPr bwMode="auto">
            <a:xfrm flipH="1">
              <a:off x="8420100" y="2514599"/>
              <a:ext cx="304800" cy="381000"/>
            </a:xfrm>
            <a:prstGeom prst="rect">
              <a:avLst/>
            </a:prstGeom>
            <a:grpFill/>
            <a:ln w="9525">
              <a:noFill/>
              <a:miter lim="800000"/>
              <a:headEnd/>
              <a:tailEnd/>
            </a:ln>
          </p:spPr>
          <p:txBody>
            <a:bodyPr>
              <a:spAutoFit/>
            </a:bodyPr>
            <a:lstStyle/>
            <a:p>
              <a:pPr>
                <a:defRPr/>
              </a:pPr>
              <a:r>
                <a:rPr lang="en-US">
                  <a:latin typeface="Arial" charset="0"/>
                </a:rPr>
                <a:t>a</a:t>
              </a:r>
            </a:p>
          </p:txBody>
        </p:sp>
        <p:sp>
          <p:nvSpPr>
            <p:cNvPr id="313" name="Isosceles Triangle 312"/>
            <p:cNvSpPr/>
            <p:nvPr/>
          </p:nvSpPr>
          <p:spPr>
            <a:xfrm flipH="1">
              <a:off x="8382000" y="2514599"/>
              <a:ext cx="381000" cy="31432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3553" name="Group 56"/>
          <p:cNvGrpSpPr>
            <a:grpSpLocks/>
          </p:cNvGrpSpPr>
          <p:nvPr/>
        </p:nvGrpSpPr>
        <p:grpSpPr bwMode="auto">
          <a:xfrm>
            <a:off x="3846513" y="2362200"/>
            <a:ext cx="381000" cy="381000"/>
            <a:chOff x="8382000" y="2514599"/>
            <a:chExt cx="381000" cy="381000"/>
          </a:xfrm>
          <a:noFill/>
        </p:grpSpPr>
        <p:sp>
          <p:nvSpPr>
            <p:cNvPr id="315" name="TextBox 57"/>
            <p:cNvSpPr txBox="1">
              <a:spLocks noChangeArrowheads="1"/>
            </p:cNvSpPr>
            <p:nvPr/>
          </p:nvSpPr>
          <p:spPr bwMode="auto">
            <a:xfrm flipH="1">
              <a:off x="8420100" y="2514599"/>
              <a:ext cx="304800" cy="381000"/>
            </a:xfrm>
            <a:prstGeom prst="rect">
              <a:avLst/>
            </a:prstGeom>
            <a:grpFill/>
            <a:ln w="9525">
              <a:noFill/>
              <a:miter lim="800000"/>
              <a:headEnd/>
              <a:tailEnd/>
            </a:ln>
          </p:spPr>
          <p:txBody>
            <a:bodyPr>
              <a:spAutoFit/>
            </a:bodyPr>
            <a:lstStyle/>
            <a:p>
              <a:pPr>
                <a:defRPr/>
              </a:pPr>
              <a:r>
                <a:rPr lang="en-US">
                  <a:latin typeface="Arial" charset="0"/>
                </a:rPr>
                <a:t>a</a:t>
              </a:r>
            </a:p>
          </p:txBody>
        </p:sp>
        <p:sp>
          <p:nvSpPr>
            <p:cNvPr id="316" name="Isosceles Triangle 315"/>
            <p:cNvSpPr/>
            <p:nvPr/>
          </p:nvSpPr>
          <p:spPr>
            <a:xfrm flipH="1">
              <a:off x="8382000" y="2514599"/>
              <a:ext cx="381000" cy="31432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3554" name="Group 59"/>
          <p:cNvGrpSpPr>
            <a:grpSpLocks/>
          </p:cNvGrpSpPr>
          <p:nvPr/>
        </p:nvGrpSpPr>
        <p:grpSpPr bwMode="auto">
          <a:xfrm>
            <a:off x="2322513" y="2743200"/>
            <a:ext cx="381000" cy="381000"/>
            <a:chOff x="8382000" y="2514599"/>
            <a:chExt cx="381000" cy="381000"/>
          </a:xfrm>
          <a:noFill/>
        </p:grpSpPr>
        <p:sp>
          <p:nvSpPr>
            <p:cNvPr id="318" name="TextBox 60"/>
            <p:cNvSpPr txBox="1">
              <a:spLocks noChangeArrowheads="1"/>
            </p:cNvSpPr>
            <p:nvPr/>
          </p:nvSpPr>
          <p:spPr bwMode="auto">
            <a:xfrm flipH="1">
              <a:off x="8420100" y="2514599"/>
              <a:ext cx="304800" cy="381000"/>
            </a:xfrm>
            <a:prstGeom prst="rect">
              <a:avLst/>
            </a:prstGeom>
            <a:grpFill/>
            <a:ln w="9525">
              <a:noFill/>
              <a:miter lim="800000"/>
              <a:headEnd/>
              <a:tailEnd/>
            </a:ln>
          </p:spPr>
          <p:txBody>
            <a:bodyPr>
              <a:spAutoFit/>
            </a:bodyPr>
            <a:lstStyle/>
            <a:p>
              <a:pPr>
                <a:defRPr/>
              </a:pPr>
              <a:r>
                <a:rPr lang="en-US">
                  <a:latin typeface="Arial" charset="0"/>
                </a:rPr>
                <a:t>a</a:t>
              </a:r>
            </a:p>
          </p:txBody>
        </p:sp>
        <p:sp>
          <p:nvSpPr>
            <p:cNvPr id="319" name="Isosceles Triangle 318"/>
            <p:cNvSpPr/>
            <p:nvPr/>
          </p:nvSpPr>
          <p:spPr>
            <a:xfrm flipH="1">
              <a:off x="8382000" y="2514599"/>
              <a:ext cx="381000" cy="31432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3555" name="Group 62"/>
          <p:cNvGrpSpPr>
            <a:grpSpLocks/>
          </p:cNvGrpSpPr>
          <p:nvPr/>
        </p:nvGrpSpPr>
        <p:grpSpPr bwMode="auto">
          <a:xfrm>
            <a:off x="3160713" y="2133600"/>
            <a:ext cx="381000" cy="381000"/>
            <a:chOff x="8382000" y="2514599"/>
            <a:chExt cx="381000" cy="381000"/>
          </a:xfrm>
          <a:noFill/>
        </p:grpSpPr>
        <p:sp>
          <p:nvSpPr>
            <p:cNvPr id="321" name="TextBox 63"/>
            <p:cNvSpPr txBox="1">
              <a:spLocks noChangeArrowheads="1"/>
            </p:cNvSpPr>
            <p:nvPr/>
          </p:nvSpPr>
          <p:spPr bwMode="auto">
            <a:xfrm flipH="1">
              <a:off x="8420100" y="2514599"/>
              <a:ext cx="304800" cy="381000"/>
            </a:xfrm>
            <a:prstGeom prst="rect">
              <a:avLst/>
            </a:prstGeom>
            <a:grpFill/>
            <a:ln w="9525">
              <a:noFill/>
              <a:miter lim="800000"/>
              <a:headEnd/>
              <a:tailEnd/>
            </a:ln>
          </p:spPr>
          <p:txBody>
            <a:bodyPr>
              <a:spAutoFit/>
            </a:bodyPr>
            <a:lstStyle/>
            <a:p>
              <a:pPr>
                <a:defRPr/>
              </a:pPr>
              <a:r>
                <a:rPr lang="en-US">
                  <a:latin typeface="Arial" charset="0"/>
                </a:rPr>
                <a:t>d</a:t>
              </a:r>
            </a:p>
          </p:txBody>
        </p:sp>
        <p:sp>
          <p:nvSpPr>
            <p:cNvPr id="322" name="Isosceles Triangle 321"/>
            <p:cNvSpPr/>
            <p:nvPr/>
          </p:nvSpPr>
          <p:spPr>
            <a:xfrm flipH="1">
              <a:off x="8382000" y="2514599"/>
              <a:ext cx="381000" cy="314325"/>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3556" name="Group 68"/>
          <p:cNvGrpSpPr>
            <a:grpSpLocks/>
          </p:cNvGrpSpPr>
          <p:nvPr/>
        </p:nvGrpSpPr>
        <p:grpSpPr bwMode="auto">
          <a:xfrm>
            <a:off x="2855913" y="3429000"/>
            <a:ext cx="381000" cy="369888"/>
            <a:chOff x="8382000" y="2514599"/>
            <a:chExt cx="381000" cy="369332"/>
          </a:xfrm>
          <a:noFill/>
        </p:grpSpPr>
        <p:sp>
          <p:nvSpPr>
            <p:cNvPr id="324" name="TextBox 69"/>
            <p:cNvSpPr txBox="1">
              <a:spLocks noChangeArrowheads="1"/>
            </p:cNvSpPr>
            <p:nvPr/>
          </p:nvSpPr>
          <p:spPr bwMode="auto">
            <a:xfrm flipH="1">
              <a:off x="8420100" y="2514599"/>
              <a:ext cx="304800" cy="369332"/>
            </a:xfrm>
            <a:prstGeom prst="rect">
              <a:avLst/>
            </a:prstGeom>
            <a:grpFill/>
            <a:ln w="9525">
              <a:noFill/>
              <a:miter lim="800000"/>
              <a:headEnd/>
              <a:tailEnd/>
            </a:ln>
          </p:spPr>
          <p:txBody>
            <a:bodyPr>
              <a:spAutoFit/>
            </a:bodyPr>
            <a:lstStyle/>
            <a:p>
              <a:pPr>
                <a:defRPr/>
              </a:pPr>
              <a:r>
                <a:rPr lang="en-US">
                  <a:latin typeface="Arial" charset="0"/>
                </a:rPr>
                <a:t>c</a:t>
              </a:r>
            </a:p>
          </p:txBody>
        </p:sp>
        <p:sp>
          <p:nvSpPr>
            <p:cNvPr id="325" name="Isosceles Triangle 324"/>
            <p:cNvSpPr/>
            <p:nvPr/>
          </p:nvSpPr>
          <p:spPr>
            <a:xfrm flipH="1">
              <a:off x="8382000" y="2514599"/>
              <a:ext cx="381000" cy="313853"/>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3558" name="Group 76"/>
          <p:cNvGrpSpPr>
            <a:grpSpLocks/>
          </p:cNvGrpSpPr>
          <p:nvPr/>
        </p:nvGrpSpPr>
        <p:grpSpPr bwMode="auto">
          <a:xfrm>
            <a:off x="4303713" y="1219200"/>
            <a:ext cx="381000" cy="381000"/>
            <a:chOff x="8386053" y="3124200"/>
            <a:chExt cx="381000" cy="381000"/>
          </a:xfrm>
          <a:noFill/>
        </p:grpSpPr>
        <p:sp>
          <p:nvSpPr>
            <p:cNvPr id="327" name="TextBox 77"/>
            <p:cNvSpPr txBox="1">
              <a:spLocks noChangeArrowheads="1"/>
            </p:cNvSpPr>
            <p:nvPr/>
          </p:nvSpPr>
          <p:spPr bwMode="auto">
            <a:xfrm>
              <a:off x="8420100" y="3130034"/>
              <a:ext cx="235962" cy="369332"/>
            </a:xfrm>
            <a:prstGeom prst="rect">
              <a:avLst/>
            </a:prstGeom>
            <a:grpFill/>
            <a:ln w="9525">
              <a:noFill/>
              <a:miter lim="800000"/>
              <a:headEnd/>
              <a:tailEnd/>
            </a:ln>
          </p:spPr>
          <p:txBody>
            <a:bodyPr wrap="none">
              <a:spAutoFit/>
            </a:bodyPr>
            <a:lstStyle/>
            <a:p>
              <a:pPr>
                <a:defRPr/>
              </a:pPr>
              <a:r>
                <a:rPr lang="en-US">
                  <a:latin typeface="Arial" charset="0"/>
                </a:rPr>
                <a:t>i</a:t>
              </a:r>
            </a:p>
          </p:txBody>
        </p:sp>
        <p:sp>
          <p:nvSpPr>
            <p:cNvPr id="328" name="Oval 327"/>
            <p:cNvSpPr/>
            <p:nvPr/>
          </p:nvSpPr>
          <p:spPr>
            <a:xfrm>
              <a:off x="8386053" y="3124200"/>
              <a:ext cx="381000" cy="381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3560" name="Group 79"/>
          <p:cNvGrpSpPr>
            <a:grpSpLocks/>
          </p:cNvGrpSpPr>
          <p:nvPr/>
        </p:nvGrpSpPr>
        <p:grpSpPr bwMode="auto">
          <a:xfrm>
            <a:off x="3389313" y="762000"/>
            <a:ext cx="381000" cy="381000"/>
            <a:chOff x="8386053" y="3124200"/>
            <a:chExt cx="381000" cy="381000"/>
          </a:xfrm>
          <a:noFill/>
        </p:grpSpPr>
        <p:sp>
          <p:nvSpPr>
            <p:cNvPr id="330" name="TextBox 80"/>
            <p:cNvSpPr txBox="1">
              <a:spLocks noChangeArrowheads="1"/>
            </p:cNvSpPr>
            <p:nvPr/>
          </p:nvSpPr>
          <p:spPr bwMode="auto">
            <a:xfrm>
              <a:off x="8420100" y="3130034"/>
              <a:ext cx="300082" cy="369332"/>
            </a:xfrm>
            <a:prstGeom prst="rect">
              <a:avLst/>
            </a:prstGeom>
            <a:grpFill/>
            <a:ln w="9525">
              <a:noFill/>
              <a:miter lim="800000"/>
              <a:headEnd/>
              <a:tailEnd/>
            </a:ln>
          </p:spPr>
          <p:txBody>
            <a:bodyPr wrap="none">
              <a:spAutoFit/>
            </a:bodyPr>
            <a:lstStyle/>
            <a:p>
              <a:pPr>
                <a:defRPr/>
              </a:pPr>
              <a:r>
                <a:rPr lang="en-US">
                  <a:latin typeface="Arial" charset="0"/>
                </a:rPr>
                <a:t>k</a:t>
              </a:r>
            </a:p>
          </p:txBody>
        </p:sp>
        <p:sp>
          <p:nvSpPr>
            <p:cNvPr id="331" name="Oval 330"/>
            <p:cNvSpPr/>
            <p:nvPr/>
          </p:nvSpPr>
          <p:spPr>
            <a:xfrm>
              <a:off x="8386053" y="3124200"/>
              <a:ext cx="381000" cy="381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3561" name="Group 82"/>
          <p:cNvGrpSpPr>
            <a:grpSpLocks/>
          </p:cNvGrpSpPr>
          <p:nvPr/>
        </p:nvGrpSpPr>
        <p:grpSpPr bwMode="auto">
          <a:xfrm>
            <a:off x="3389313" y="1143000"/>
            <a:ext cx="381000" cy="381000"/>
            <a:chOff x="8386053" y="3124200"/>
            <a:chExt cx="381000" cy="381000"/>
          </a:xfrm>
          <a:noFill/>
        </p:grpSpPr>
        <p:sp>
          <p:nvSpPr>
            <p:cNvPr id="333" name="TextBox 83"/>
            <p:cNvSpPr txBox="1">
              <a:spLocks noChangeArrowheads="1"/>
            </p:cNvSpPr>
            <p:nvPr/>
          </p:nvSpPr>
          <p:spPr bwMode="auto">
            <a:xfrm>
              <a:off x="8420100" y="3130034"/>
              <a:ext cx="235962" cy="369332"/>
            </a:xfrm>
            <a:prstGeom prst="rect">
              <a:avLst/>
            </a:prstGeom>
            <a:grpFill/>
            <a:ln w="9525">
              <a:noFill/>
              <a:miter lim="800000"/>
              <a:headEnd/>
              <a:tailEnd/>
            </a:ln>
          </p:spPr>
          <p:txBody>
            <a:bodyPr wrap="none">
              <a:spAutoFit/>
            </a:bodyPr>
            <a:lstStyle/>
            <a:p>
              <a:pPr>
                <a:defRPr/>
              </a:pPr>
              <a:r>
                <a:rPr lang="en-US">
                  <a:latin typeface="Arial" charset="0"/>
                </a:rPr>
                <a:t>j</a:t>
              </a:r>
            </a:p>
          </p:txBody>
        </p:sp>
        <p:sp>
          <p:nvSpPr>
            <p:cNvPr id="334" name="Oval 333"/>
            <p:cNvSpPr/>
            <p:nvPr/>
          </p:nvSpPr>
          <p:spPr>
            <a:xfrm>
              <a:off x="8386053" y="3124200"/>
              <a:ext cx="381000" cy="381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3562" name="Group 106"/>
          <p:cNvGrpSpPr>
            <a:grpSpLocks/>
          </p:cNvGrpSpPr>
          <p:nvPr/>
        </p:nvGrpSpPr>
        <p:grpSpPr bwMode="auto">
          <a:xfrm>
            <a:off x="3846513" y="609600"/>
            <a:ext cx="411163" cy="381000"/>
            <a:chOff x="8386053" y="3124200"/>
            <a:chExt cx="411073" cy="381000"/>
          </a:xfrm>
          <a:noFill/>
        </p:grpSpPr>
        <p:sp>
          <p:nvSpPr>
            <p:cNvPr id="336" name="TextBox 107"/>
            <p:cNvSpPr txBox="1">
              <a:spLocks noChangeArrowheads="1"/>
            </p:cNvSpPr>
            <p:nvPr/>
          </p:nvSpPr>
          <p:spPr bwMode="auto">
            <a:xfrm>
              <a:off x="8420100" y="3130034"/>
              <a:ext cx="377026" cy="369332"/>
            </a:xfrm>
            <a:prstGeom prst="rect">
              <a:avLst/>
            </a:prstGeom>
            <a:grpFill/>
            <a:ln w="9525">
              <a:noFill/>
              <a:miter lim="800000"/>
              <a:headEnd/>
              <a:tailEnd/>
            </a:ln>
          </p:spPr>
          <p:txBody>
            <a:bodyPr wrap="none">
              <a:spAutoFit/>
            </a:bodyPr>
            <a:lstStyle/>
            <a:p>
              <a:pPr>
                <a:defRPr/>
              </a:pPr>
              <a:r>
                <a:rPr lang="en-US">
                  <a:latin typeface="Arial" charset="0"/>
                </a:rPr>
                <a:t>m</a:t>
              </a:r>
            </a:p>
          </p:txBody>
        </p:sp>
        <p:sp>
          <p:nvSpPr>
            <p:cNvPr id="337" name="Oval 336"/>
            <p:cNvSpPr/>
            <p:nvPr/>
          </p:nvSpPr>
          <p:spPr>
            <a:xfrm>
              <a:off x="8386053" y="3124200"/>
              <a:ext cx="380917" cy="3810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5" name="Oval 4"/>
          <p:cNvSpPr/>
          <p:nvPr/>
        </p:nvSpPr>
        <p:spPr>
          <a:xfrm rot="16200000">
            <a:off x="3305969" y="-562769"/>
            <a:ext cx="1524000" cy="3106738"/>
          </a:xfrm>
          <a:prstGeom prst="ellipse">
            <a:avLst/>
          </a:prstGeom>
          <a:blipFill dpi="0" rotWithShape="1">
            <a:blip r:embed="rId2" cstate="print">
              <a:alphaModFix amt="40000"/>
            </a:blip>
            <a:srcRect/>
            <a:tile tx="0" ty="0" sx="100000" sy="100000" flip="none" algn="tl"/>
          </a:blip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9" name="Rectangle 78"/>
          <p:cNvSpPr/>
          <p:nvPr/>
        </p:nvSpPr>
        <p:spPr>
          <a:xfrm>
            <a:off x="2819400" y="-152400"/>
            <a:ext cx="990600" cy="6629400"/>
          </a:xfrm>
          <a:prstGeom prst="rect">
            <a:avLst/>
          </a:prstGeom>
          <a:blipFill dpi="0" rotWithShape="1">
            <a:blip r:embed="rId4" cstate="print">
              <a:alphaModFix amt="40000"/>
            </a:blip>
            <a:srcRect/>
            <a:tile tx="0" ty="0" sx="100000" sy="100000" flip="none" algn="tl"/>
          </a:blipFill>
          <a:ln>
            <a:solidFill>
              <a:schemeClr val="tx1"/>
            </a:solidFill>
          </a:ln>
          <a:scene3d>
            <a:camera prst="orthographicFront">
              <a:rot lat="0" lon="0" rev="2016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598" name="TextBox 4"/>
          <p:cNvSpPr txBox="1">
            <a:spLocks noChangeArrowheads="1"/>
          </p:cNvSpPr>
          <p:nvPr/>
        </p:nvSpPr>
        <p:spPr bwMode="auto">
          <a:xfrm>
            <a:off x="6254953" y="6096000"/>
            <a:ext cx="2736647" cy="646331"/>
          </a:xfrm>
          <a:prstGeom prst="rect">
            <a:avLst/>
          </a:prstGeom>
          <a:solidFill>
            <a:srgbClr val="FFFF00"/>
          </a:solidFill>
          <a:ln w="9525">
            <a:solidFill>
              <a:srgbClr val="0070C0"/>
            </a:solidFill>
            <a:miter lim="800000"/>
            <a:headEnd/>
            <a:tailEnd/>
          </a:ln>
        </p:spPr>
        <p:txBody>
          <a:bodyPr wrap="none">
            <a:spAutoFit/>
          </a:bodyPr>
          <a:lstStyle/>
          <a:p>
            <a:r>
              <a:rPr lang="en-US" dirty="0"/>
              <a:t>The </a:t>
            </a:r>
            <a:r>
              <a:rPr lang="en-US" dirty="0" smtClean="0"/>
              <a:t>issues </a:t>
            </a:r>
            <a:r>
              <a:rPr lang="en-US" dirty="0"/>
              <a:t>of </a:t>
            </a:r>
            <a:r>
              <a:rPr lang="en-US" dirty="0" smtClean="0"/>
              <a:t>co-location</a:t>
            </a:r>
          </a:p>
          <a:p>
            <a:r>
              <a:rPr lang="en-US" dirty="0" smtClean="0"/>
              <a:t>and </a:t>
            </a:r>
            <a:r>
              <a:rPr lang="en-US" dirty="0" err="1" smtClean="0"/>
              <a:t>connectance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5"/>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3"/>
                                        </p:tgtEl>
                                        <p:attrNameLst>
                                          <p:attrName>style.visibility</p:attrName>
                                        </p:attrNameLst>
                                      </p:cBhvr>
                                      <p:to>
                                        <p:strVal val="hidden"/>
                                      </p:to>
                                    </p:set>
                                  </p:childTnLst>
                                </p:cTn>
                              </p:par>
                              <p:par>
                                <p:cTn id="20" presetID="2" presetClass="entr" presetSubtype="1" fill="hold" nodeType="withEffect">
                                  <p:stCondLst>
                                    <p:cond delay="0"/>
                                  </p:stCondLst>
                                  <p:childTnLst>
                                    <p:set>
                                      <p:cBhvr>
                                        <p:cTn id="21" dur="1" fill="hold">
                                          <p:stCondLst>
                                            <p:cond delay="0"/>
                                          </p:stCondLst>
                                        </p:cTn>
                                        <p:tgtEl>
                                          <p:spTgt spid="79"/>
                                        </p:tgtEl>
                                        <p:attrNameLst>
                                          <p:attrName>style.visibility</p:attrName>
                                        </p:attrNameLst>
                                      </p:cBhvr>
                                      <p:to>
                                        <p:strVal val="visible"/>
                                      </p:to>
                                    </p:set>
                                    <p:anim calcmode="lin" valueType="num">
                                      <p:cBhvr additive="base">
                                        <p:cTn id="22" dur="500" fill="hold"/>
                                        <p:tgtEl>
                                          <p:spTgt spid="79"/>
                                        </p:tgtEl>
                                        <p:attrNameLst>
                                          <p:attrName>ppt_x</p:attrName>
                                        </p:attrNameLst>
                                      </p:cBhvr>
                                      <p:tavLst>
                                        <p:tav tm="0">
                                          <p:val>
                                            <p:strVal val="#ppt_x"/>
                                          </p:val>
                                        </p:tav>
                                        <p:tav tm="100000">
                                          <p:val>
                                            <p:strVal val="#ppt_x"/>
                                          </p:val>
                                        </p:tav>
                                      </p:tavLst>
                                    </p:anim>
                                    <p:anim calcmode="lin" valueType="num">
                                      <p:cBhvr additive="base">
                                        <p:cTn id="23" dur="500" fill="hold"/>
                                        <p:tgtEl>
                                          <p:spTgt spid="79"/>
                                        </p:tgtEl>
                                        <p:attrNameLst>
                                          <p:attrName>ppt_y</p:attrName>
                                        </p:attrNameLst>
                                      </p:cBhvr>
                                      <p:tavLst>
                                        <p:tav tm="0">
                                          <p:val>
                                            <p:strVal val="0-#ppt_h/2"/>
                                          </p:val>
                                        </p:tav>
                                        <p:tav tm="100000">
                                          <p:val>
                                            <p:strVal val="#ppt_y"/>
                                          </p:val>
                                        </p:tav>
                                      </p:tavLst>
                                    </p:anim>
                                  </p:childTnLst>
                                </p:cTn>
                              </p:par>
                            </p:childTnLst>
                          </p:cTn>
                        </p:par>
                        <p:par>
                          <p:cTn id="24" fill="hold">
                            <p:stCondLst>
                              <p:cond delay="500"/>
                            </p:stCondLst>
                            <p:childTnLst>
                              <p:par>
                                <p:cTn id="25" presetID="1" presetClass="entr" presetSubtype="0" fill="hold" grpId="0" nodeType="afterEffect">
                                  <p:stCondLst>
                                    <p:cond delay="1000"/>
                                  </p:stCondLst>
                                  <p:childTnLst>
                                    <p:set>
                                      <p:cBhvr>
                                        <p:cTn id="26" dur="1" fill="hold">
                                          <p:stCondLst>
                                            <p:cond delay="0"/>
                                          </p:stCondLst>
                                        </p:cTn>
                                        <p:tgtEl>
                                          <p:spTgt spid="80"/>
                                        </p:tgtEl>
                                        <p:attrNameLst>
                                          <p:attrName>style.visibility</p:attrName>
                                        </p:attrNameLst>
                                      </p:cBhvr>
                                      <p:to>
                                        <p:strVal val="visible"/>
                                      </p:to>
                                    </p:set>
                                  </p:childTnLst>
                                </p:cTn>
                              </p:par>
                              <p:par>
                                <p:cTn id="27" presetID="1" presetClass="entr" presetSubtype="0" fill="hold" grpId="0" nodeType="withEffect">
                                  <p:stCondLst>
                                    <p:cond delay="1500"/>
                                  </p:stCondLst>
                                  <p:childTnLst>
                                    <p:set>
                                      <p:cBhvr>
                                        <p:cTn id="28"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p:bldP spid="80" grpId="0"/>
      <p:bldP spid="117" grpId="0"/>
      <p:bldP spid="5" grpId="0" animBg="1"/>
      <p:bldP spid="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noChangeAspect="1"/>
          </p:cNvGrpSpPr>
          <p:nvPr/>
        </p:nvGrpSpPr>
        <p:grpSpPr bwMode="auto">
          <a:xfrm>
            <a:off x="2667000" y="1066800"/>
            <a:ext cx="4906963" cy="3657600"/>
            <a:chOff x="1562100" y="533400"/>
            <a:chExt cx="5333125" cy="3999767"/>
          </a:xfrm>
        </p:grpSpPr>
        <p:pic>
          <p:nvPicPr>
            <p:cNvPr id="24581" name="Picture 1" descr="DSC09225.JPG"/>
            <p:cNvPicPr>
              <a:picLocks noChangeAspect="1" noChangeArrowheads="1"/>
            </p:cNvPicPr>
            <p:nvPr/>
          </p:nvPicPr>
          <p:blipFill>
            <a:blip r:embed="rId2" cstate="print"/>
            <a:srcRect/>
            <a:stretch>
              <a:fillRect/>
            </a:stretch>
          </p:blipFill>
          <p:spPr bwMode="auto">
            <a:xfrm>
              <a:off x="1562100" y="533400"/>
              <a:ext cx="5333125" cy="3999767"/>
            </a:xfrm>
            <a:prstGeom prst="rect">
              <a:avLst/>
            </a:prstGeom>
            <a:noFill/>
            <a:ln w="9525">
              <a:noFill/>
              <a:miter lim="800000"/>
              <a:headEnd/>
              <a:tailEnd/>
            </a:ln>
          </p:spPr>
        </p:pic>
        <p:sp>
          <p:nvSpPr>
            <p:cNvPr id="24582" name="TextBox 4"/>
            <p:cNvSpPr txBox="1">
              <a:spLocks noChangeArrowheads="1"/>
            </p:cNvSpPr>
            <p:nvPr/>
          </p:nvSpPr>
          <p:spPr bwMode="auto">
            <a:xfrm>
              <a:off x="1752599" y="609599"/>
              <a:ext cx="236497" cy="396450"/>
            </a:xfrm>
            <a:prstGeom prst="rect">
              <a:avLst/>
            </a:prstGeom>
            <a:noFill/>
            <a:ln w="9525">
              <a:noFill/>
              <a:miter lim="800000"/>
              <a:headEnd/>
              <a:tailEnd/>
            </a:ln>
          </p:spPr>
          <p:txBody>
            <a:bodyPr wrap="none">
              <a:spAutoFit/>
            </a:bodyPr>
            <a:lstStyle/>
            <a:p>
              <a:pPr algn="ctr"/>
              <a:endParaRPr lang="en-US" sz="1400" b="1">
                <a:solidFill>
                  <a:schemeClr val="bg1"/>
                </a:solidFill>
                <a:latin typeface="Calibri" pitchFamily="34" charset="0"/>
              </a:endParaRPr>
            </a:p>
          </p:txBody>
        </p:sp>
      </p:grpSp>
      <p:sp>
        <p:nvSpPr>
          <p:cNvPr id="24579" name="TextBox 6"/>
          <p:cNvSpPr txBox="1">
            <a:spLocks noChangeArrowheads="1"/>
          </p:cNvSpPr>
          <p:nvPr/>
        </p:nvSpPr>
        <p:spPr bwMode="auto">
          <a:xfrm>
            <a:off x="304800" y="1295400"/>
            <a:ext cx="2082800" cy="1200150"/>
          </a:xfrm>
          <a:prstGeom prst="rect">
            <a:avLst/>
          </a:prstGeom>
          <a:noFill/>
          <a:ln w="9525">
            <a:noFill/>
            <a:miter lim="800000"/>
            <a:headEnd/>
            <a:tailEnd/>
          </a:ln>
        </p:spPr>
        <p:txBody>
          <a:bodyPr wrap="none">
            <a:spAutoFit/>
          </a:bodyPr>
          <a:lstStyle/>
          <a:p>
            <a:pPr algn="ctr"/>
            <a:r>
              <a:rPr lang="en-US"/>
              <a:t>Organic banana</a:t>
            </a:r>
          </a:p>
          <a:p>
            <a:pPr algn="ctr"/>
            <a:r>
              <a:rPr lang="en-US"/>
              <a:t>production system</a:t>
            </a:r>
          </a:p>
          <a:p>
            <a:pPr algn="ctr"/>
            <a:endParaRPr lang="en-US"/>
          </a:p>
          <a:p>
            <a:pPr algn="ctr"/>
            <a:r>
              <a:rPr lang="en-US"/>
              <a:t>Costa Rica</a:t>
            </a:r>
          </a:p>
        </p:txBody>
      </p:sp>
      <p:sp>
        <p:nvSpPr>
          <p:cNvPr id="24580" name="TextBox 4"/>
          <p:cNvSpPr txBox="1">
            <a:spLocks noChangeArrowheads="1"/>
          </p:cNvSpPr>
          <p:nvPr/>
        </p:nvSpPr>
        <p:spPr bwMode="auto">
          <a:xfrm>
            <a:off x="2971800" y="5257800"/>
            <a:ext cx="4476750" cy="369888"/>
          </a:xfrm>
          <a:prstGeom prst="rect">
            <a:avLst/>
          </a:prstGeom>
          <a:solidFill>
            <a:srgbClr val="FFFF00"/>
          </a:solidFill>
          <a:ln w="9525">
            <a:solidFill>
              <a:srgbClr val="0070C0"/>
            </a:solidFill>
            <a:miter lim="800000"/>
            <a:headEnd/>
            <a:tailEnd/>
          </a:ln>
        </p:spPr>
        <p:txBody>
          <a:bodyPr wrap="none">
            <a:spAutoFit/>
          </a:bodyPr>
          <a:lstStyle/>
          <a:p>
            <a:r>
              <a:rPr lang="en-US"/>
              <a:t>Co-location of Amplifiable and Target Prey</a:t>
            </a:r>
          </a:p>
        </p:txBody>
      </p:sp>
      <p:sp>
        <p:nvSpPr>
          <p:cNvPr id="7" name="TextBox 6"/>
          <p:cNvSpPr txBox="1"/>
          <p:nvPr/>
        </p:nvSpPr>
        <p:spPr>
          <a:xfrm>
            <a:off x="4170988" y="381000"/>
            <a:ext cx="1544012" cy="369332"/>
          </a:xfrm>
          <a:prstGeom prst="rect">
            <a:avLst/>
          </a:prstGeom>
          <a:solidFill>
            <a:srgbClr val="FFFF00"/>
          </a:solidFill>
        </p:spPr>
        <p:txBody>
          <a:bodyPr wrap="none" rtlCol="0">
            <a:spAutoFit/>
          </a:bodyPr>
          <a:lstStyle/>
          <a:p>
            <a:r>
              <a:rPr lang="en-US" dirty="0" err="1" smtClean="0"/>
              <a:t>Connectance</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descr="Group.jpg"/>
          <p:cNvPicPr>
            <a:picLocks noChangeAspect="1"/>
          </p:cNvPicPr>
          <p:nvPr/>
        </p:nvPicPr>
        <p:blipFill>
          <a:blip r:embed="rId3" cstate="print">
            <a:lum bright="38000"/>
          </a:blip>
          <a:srcRect/>
          <a:stretch>
            <a:fillRect/>
          </a:stretch>
        </p:blipFill>
        <p:spPr bwMode="auto">
          <a:xfrm>
            <a:off x="0" y="0"/>
            <a:ext cx="9144000" cy="6858000"/>
          </a:xfrm>
          <a:prstGeom prst="rect">
            <a:avLst/>
          </a:prstGeom>
          <a:noFill/>
          <a:ln w="9525">
            <a:noFill/>
            <a:miter lim="800000"/>
            <a:headEnd/>
            <a:tailEnd/>
          </a:ln>
        </p:spPr>
      </p:pic>
      <p:sp>
        <p:nvSpPr>
          <p:cNvPr id="5" name="Rectangle 2"/>
          <p:cNvSpPr txBox="1">
            <a:spLocks noChangeArrowheads="1"/>
          </p:cNvSpPr>
          <p:nvPr/>
        </p:nvSpPr>
        <p:spPr>
          <a:xfrm>
            <a:off x="304800" y="274638"/>
            <a:ext cx="8534400" cy="1143000"/>
          </a:xfrm>
          <a:prstGeom prst="rect">
            <a:avLst/>
          </a:prstGeom>
          <a:solidFill>
            <a:schemeClr val="bg2">
              <a:lumMod val="75000"/>
            </a:schemeClr>
          </a:solidFill>
        </p:spPr>
        <p:txBody>
          <a:bodyPr/>
          <a:lstStyle/>
          <a:p>
            <a:pPr algn="ctr">
              <a:defRPr/>
            </a:pPr>
            <a:r>
              <a:rPr lang="en-US" sz="3200" dirty="0">
                <a:latin typeface="+mj-lt"/>
                <a:ea typeface="+mj-ea"/>
                <a:cs typeface="+mj-cs"/>
              </a:rPr>
              <a:t>Assessment of Ecosystem Services</a:t>
            </a:r>
          </a:p>
          <a:p>
            <a:pPr>
              <a:defRPr/>
            </a:pPr>
            <a:r>
              <a:rPr lang="en-US" sz="3200" dirty="0">
                <a:latin typeface="+mj-lt"/>
                <a:ea typeface="+mj-ea"/>
                <a:cs typeface="+mj-cs"/>
              </a:rPr>
              <a:t> </a:t>
            </a:r>
          </a:p>
        </p:txBody>
      </p:sp>
      <p:sp>
        <p:nvSpPr>
          <p:cNvPr id="6" name="Rectangle 3"/>
          <p:cNvSpPr txBox="1">
            <a:spLocks noChangeArrowheads="1"/>
          </p:cNvSpPr>
          <p:nvPr/>
        </p:nvSpPr>
        <p:spPr>
          <a:xfrm>
            <a:off x="304800" y="990600"/>
            <a:ext cx="8534400" cy="5715000"/>
          </a:xfrm>
          <a:prstGeom prst="rect">
            <a:avLst/>
          </a:prstGeom>
          <a:solidFill>
            <a:schemeClr val="bg2">
              <a:lumMod val="75000"/>
            </a:schemeClr>
          </a:solidFill>
        </p:spPr>
        <p:txBody>
          <a:bodyPr/>
          <a:lstStyle/>
          <a:p>
            <a:pPr marL="342900" indent="-342900">
              <a:lnSpc>
                <a:spcPct val="90000"/>
              </a:lnSpc>
              <a:spcBef>
                <a:spcPct val="20000"/>
              </a:spcBef>
              <a:defRPr/>
            </a:pPr>
            <a:r>
              <a:rPr lang="en-US" sz="2800" dirty="0" smtClean="0">
                <a:latin typeface="+mn-lt"/>
              </a:rPr>
              <a:t>There are many useful indices……..</a:t>
            </a:r>
            <a:endParaRPr lang="en-US" sz="2800" dirty="0">
              <a:latin typeface="+mn-lt"/>
            </a:endParaRPr>
          </a:p>
          <a:p>
            <a:pPr marL="342900" indent="-342900">
              <a:lnSpc>
                <a:spcPct val="90000"/>
              </a:lnSpc>
              <a:spcBef>
                <a:spcPct val="20000"/>
              </a:spcBef>
              <a:defRPr/>
            </a:pPr>
            <a:r>
              <a:rPr lang="en-US" sz="2800" dirty="0" smtClean="0">
                <a:latin typeface="+mn-lt"/>
              </a:rPr>
              <a:t>they are </a:t>
            </a:r>
            <a:r>
              <a:rPr lang="en-US" sz="2800" dirty="0">
                <a:latin typeface="+mn-lt"/>
              </a:rPr>
              <a:t>based on relative abundance of </a:t>
            </a:r>
            <a:r>
              <a:rPr lang="en-US" sz="2800" dirty="0" err="1">
                <a:latin typeface="+mn-lt"/>
              </a:rPr>
              <a:t>taxa</a:t>
            </a:r>
            <a:r>
              <a:rPr lang="en-US" sz="2800" dirty="0">
                <a:latin typeface="+mn-lt"/>
              </a:rPr>
              <a:t>:</a:t>
            </a:r>
          </a:p>
          <a:p>
            <a:pPr marL="342900" indent="-342900">
              <a:lnSpc>
                <a:spcPct val="90000"/>
              </a:lnSpc>
              <a:spcBef>
                <a:spcPct val="20000"/>
              </a:spcBef>
              <a:defRPr/>
            </a:pPr>
            <a:endParaRPr lang="en-US" sz="1400" dirty="0">
              <a:latin typeface="+mn-lt"/>
            </a:endParaRPr>
          </a:p>
          <a:p>
            <a:pPr marL="342900" indent="-342900">
              <a:lnSpc>
                <a:spcPct val="90000"/>
              </a:lnSpc>
              <a:spcBef>
                <a:spcPct val="20000"/>
              </a:spcBef>
              <a:buFont typeface="Arial" charset="0"/>
              <a:buChar char="•"/>
              <a:defRPr/>
            </a:pPr>
            <a:r>
              <a:rPr lang="en-US" sz="2800" dirty="0">
                <a:latin typeface="+mn-lt"/>
              </a:rPr>
              <a:t>Diversity indices </a:t>
            </a:r>
          </a:p>
          <a:p>
            <a:pPr marL="800100" lvl="1" indent="-342900">
              <a:lnSpc>
                <a:spcPct val="90000"/>
              </a:lnSpc>
              <a:spcBef>
                <a:spcPct val="20000"/>
              </a:spcBef>
              <a:defRPr/>
            </a:pPr>
            <a:r>
              <a:rPr lang="en-US" sz="2800" dirty="0">
                <a:latin typeface="+mn-lt"/>
              </a:rPr>
              <a:t>		      - </a:t>
            </a:r>
            <a:r>
              <a:rPr lang="en-US" sz="2000" dirty="0">
                <a:latin typeface="+mn-lt"/>
              </a:rPr>
              <a:t>Hill, Shannon-Weaver, Simpson, etc.</a:t>
            </a:r>
            <a:r>
              <a:rPr lang="en-US" sz="2800" dirty="0"/>
              <a:t>	</a:t>
            </a:r>
          </a:p>
          <a:p>
            <a:pPr marL="800100" lvl="1" indent="-342900">
              <a:lnSpc>
                <a:spcPct val="90000"/>
              </a:lnSpc>
              <a:spcBef>
                <a:spcPct val="20000"/>
              </a:spcBef>
              <a:defRPr/>
            </a:pPr>
            <a:endParaRPr lang="en-US" sz="2800" dirty="0">
              <a:latin typeface="+mn-lt"/>
            </a:endParaRPr>
          </a:p>
          <a:p>
            <a:pPr marL="342900" indent="-342900">
              <a:lnSpc>
                <a:spcPct val="90000"/>
              </a:lnSpc>
              <a:spcBef>
                <a:spcPct val="20000"/>
              </a:spcBef>
              <a:buFont typeface="Arial" charset="0"/>
              <a:buChar char="•"/>
              <a:defRPr/>
            </a:pPr>
            <a:r>
              <a:rPr lang="en-US" sz="2800" dirty="0">
                <a:latin typeface="+mn-lt"/>
              </a:rPr>
              <a:t>The Maturity Index family</a:t>
            </a:r>
          </a:p>
          <a:p>
            <a:pPr marL="1600200" lvl="3" indent="-228600">
              <a:lnSpc>
                <a:spcPct val="90000"/>
              </a:lnSpc>
              <a:spcBef>
                <a:spcPct val="20000"/>
              </a:spcBef>
              <a:buFont typeface="Arial" charset="0"/>
              <a:buChar char="–"/>
              <a:defRPr/>
            </a:pPr>
            <a:r>
              <a:rPr lang="en-US" sz="2000" dirty="0">
                <a:latin typeface="+mn-lt"/>
              </a:rPr>
              <a:t>Colonizer-</a:t>
            </a:r>
            <a:r>
              <a:rPr lang="en-US" sz="2000" dirty="0" err="1">
                <a:latin typeface="+mn-lt"/>
              </a:rPr>
              <a:t>persister</a:t>
            </a:r>
            <a:r>
              <a:rPr lang="en-US" sz="2000" dirty="0">
                <a:latin typeface="+mn-lt"/>
              </a:rPr>
              <a:t> series &gt; MI	Bongers, 1990 </a:t>
            </a:r>
          </a:p>
          <a:p>
            <a:pPr marL="342900" indent="-342900">
              <a:lnSpc>
                <a:spcPct val="90000"/>
              </a:lnSpc>
              <a:spcBef>
                <a:spcPct val="20000"/>
              </a:spcBef>
              <a:buFont typeface="Arial" charset="0"/>
              <a:buChar char="•"/>
              <a:defRPr/>
            </a:pPr>
            <a:endParaRPr lang="en-US" sz="2800" dirty="0">
              <a:latin typeface="+mn-lt"/>
            </a:endParaRPr>
          </a:p>
          <a:p>
            <a:pPr marL="342900" indent="-342900">
              <a:lnSpc>
                <a:spcPct val="90000"/>
              </a:lnSpc>
              <a:spcBef>
                <a:spcPct val="20000"/>
              </a:spcBef>
              <a:buFont typeface="Arial" charset="0"/>
              <a:buChar char="•"/>
              <a:defRPr/>
            </a:pPr>
            <a:r>
              <a:rPr lang="en-US" sz="2800" dirty="0">
                <a:latin typeface="+mn-lt"/>
              </a:rPr>
              <a:t>Functional indices</a:t>
            </a:r>
          </a:p>
          <a:p>
            <a:pPr marL="1600200" lvl="3" indent="-228600">
              <a:lnSpc>
                <a:spcPct val="90000"/>
              </a:lnSpc>
              <a:spcBef>
                <a:spcPct val="20000"/>
              </a:spcBef>
              <a:buFont typeface="Arial" charset="0"/>
              <a:buChar char="–"/>
              <a:defRPr/>
            </a:pPr>
            <a:r>
              <a:rPr lang="en-US" sz="2000" dirty="0">
                <a:latin typeface="+mn-lt"/>
              </a:rPr>
              <a:t>Enrichment Index, Structure Index, etc.</a:t>
            </a:r>
          </a:p>
          <a:p>
            <a:pPr marL="2057400" lvl="4" indent="-228600">
              <a:lnSpc>
                <a:spcPct val="90000"/>
              </a:lnSpc>
              <a:spcBef>
                <a:spcPct val="20000"/>
              </a:spcBef>
              <a:defRPr/>
            </a:pPr>
            <a:r>
              <a:rPr lang="en-US" sz="2000" dirty="0">
                <a:latin typeface="+mn-lt"/>
              </a:rPr>
              <a:t>					Ferris et al., </a:t>
            </a:r>
            <a:r>
              <a:rPr lang="en-US" sz="2000" dirty="0" smtClean="0">
                <a:latin typeface="+mn-lt"/>
              </a:rPr>
              <a:t>2001</a:t>
            </a:r>
          </a:p>
          <a:p>
            <a:pPr marL="228600" indent="-228600">
              <a:lnSpc>
                <a:spcPct val="90000"/>
              </a:lnSpc>
              <a:spcBef>
                <a:spcPct val="20000"/>
              </a:spcBef>
              <a:defRPr/>
            </a:pPr>
            <a:r>
              <a:rPr lang="en-US" sz="2800" dirty="0" smtClean="0">
                <a:latin typeface="+mn-lt"/>
              </a:rPr>
              <a:t>The indices indicate Structure and Potential Function…..</a:t>
            </a:r>
          </a:p>
          <a:p>
            <a:pPr marL="2057400" lvl="4" indent="-228600">
              <a:lnSpc>
                <a:spcPct val="90000"/>
              </a:lnSpc>
              <a:spcBef>
                <a:spcPct val="20000"/>
              </a:spcBef>
              <a:defRPr/>
            </a:pPr>
            <a:endParaRPr lang="en-US" sz="2000" dirty="0">
              <a:latin typeface="+mn-lt"/>
            </a:endParaRPr>
          </a:p>
          <a:p>
            <a:pPr marL="2057400" lvl="4" indent="-228600">
              <a:lnSpc>
                <a:spcPct val="90000"/>
              </a:lnSpc>
              <a:spcBef>
                <a:spcPct val="20000"/>
              </a:spcBef>
              <a:defRPr/>
            </a:pPr>
            <a:endParaRPr lang="en-US" sz="2000" dirty="0">
              <a:latin typeface="+mn-lt"/>
            </a:endParaRPr>
          </a:p>
          <a:p>
            <a:pPr marL="2057400" lvl="4" indent="-228600">
              <a:lnSpc>
                <a:spcPct val="90000"/>
              </a:lnSpc>
              <a:spcBef>
                <a:spcPct val="20000"/>
              </a:spcBef>
              <a:defRPr/>
            </a:pPr>
            <a:endParaRPr lang="en-US" sz="2000" dirty="0">
              <a:latin typeface="+mn-lt"/>
            </a:endParaRPr>
          </a:p>
          <a:p>
            <a:pPr marL="2057400" lvl="4" indent="-228600">
              <a:lnSpc>
                <a:spcPct val="90000"/>
              </a:lnSpc>
              <a:spcBef>
                <a:spcPct val="20000"/>
              </a:spcBef>
              <a:defRPr/>
            </a:pPr>
            <a:endParaRPr lang="en-US" sz="2000" dirty="0">
              <a:latin typeface="+mn-lt"/>
            </a:endParaRPr>
          </a:p>
          <a:p>
            <a:pPr marL="342900" indent="-342900">
              <a:lnSpc>
                <a:spcPct val="90000"/>
              </a:lnSpc>
              <a:spcBef>
                <a:spcPct val="20000"/>
              </a:spcBef>
              <a:buFont typeface="Arial" charset="0"/>
              <a:buChar char="•"/>
              <a:defRPr/>
            </a:pPr>
            <a:endParaRPr lang="en-US" sz="3200" dirty="0">
              <a:latin typeface="+mn-lt"/>
            </a:endParaRPr>
          </a:p>
          <a:p>
            <a:pPr marL="342900" indent="-342900">
              <a:lnSpc>
                <a:spcPct val="90000"/>
              </a:lnSpc>
              <a:spcBef>
                <a:spcPct val="20000"/>
              </a:spcBef>
              <a:buFont typeface="Arial" charset="0"/>
              <a:buChar char="•"/>
              <a:defRPr/>
            </a:pPr>
            <a:endParaRPr lang="en-US" sz="3200" dirty="0">
              <a:latin typeface="+mn-l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1" descr="adultrhabstoma40X"/>
          <p:cNvPicPr>
            <a:picLocks noChangeAspect="1" noChangeArrowheads="1"/>
          </p:cNvPicPr>
          <p:nvPr/>
        </p:nvPicPr>
        <p:blipFill>
          <a:blip r:embed="rId2" cstate="print"/>
          <a:srcRect/>
          <a:stretch>
            <a:fillRect/>
          </a:stretch>
        </p:blipFill>
        <p:spPr bwMode="auto">
          <a:xfrm>
            <a:off x="609600" y="3432175"/>
            <a:ext cx="2568575" cy="3425825"/>
          </a:xfrm>
          <a:prstGeom prst="rect">
            <a:avLst/>
          </a:prstGeom>
          <a:noFill/>
          <a:ln w="12700">
            <a:solidFill>
              <a:schemeClr val="hlink"/>
            </a:solidFill>
            <a:miter lim="800000"/>
            <a:headEnd/>
            <a:tailEnd/>
          </a:ln>
        </p:spPr>
      </p:pic>
      <p:pic>
        <p:nvPicPr>
          <p:cNvPr id="30723" name="Picture 9" descr="large_todes_LR"/>
          <p:cNvPicPr>
            <a:picLocks noChangeAspect="1" noChangeArrowheads="1"/>
          </p:cNvPicPr>
          <p:nvPr/>
        </p:nvPicPr>
        <p:blipFill>
          <a:blip r:embed="rId3" cstate="print"/>
          <a:srcRect/>
          <a:stretch>
            <a:fillRect/>
          </a:stretch>
        </p:blipFill>
        <p:spPr bwMode="auto">
          <a:xfrm>
            <a:off x="3886200" y="0"/>
            <a:ext cx="5173663" cy="3427413"/>
          </a:xfrm>
          <a:prstGeom prst="rect">
            <a:avLst/>
          </a:prstGeom>
          <a:noFill/>
          <a:ln w="12700">
            <a:solidFill>
              <a:schemeClr val="hlink"/>
            </a:solidFill>
            <a:miter lim="800000"/>
            <a:headEnd/>
            <a:tailEnd/>
          </a:ln>
        </p:spPr>
      </p:pic>
      <p:pic>
        <p:nvPicPr>
          <p:cNvPr id="30724" name="Picture 11" descr="nematodes"/>
          <p:cNvPicPr>
            <a:picLocks noChangeAspect="1" noChangeArrowheads="1"/>
          </p:cNvPicPr>
          <p:nvPr/>
        </p:nvPicPr>
        <p:blipFill>
          <a:blip r:embed="rId4" cstate="print"/>
          <a:srcRect/>
          <a:stretch>
            <a:fillRect/>
          </a:stretch>
        </p:blipFill>
        <p:spPr bwMode="auto">
          <a:xfrm>
            <a:off x="3810000" y="3432175"/>
            <a:ext cx="5200650" cy="3425825"/>
          </a:xfrm>
          <a:prstGeom prst="rect">
            <a:avLst/>
          </a:prstGeom>
          <a:noFill/>
          <a:ln w="12700">
            <a:solidFill>
              <a:schemeClr val="hlink"/>
            </a:solidFill>
            <a:miter lim="800000"/>
            <a:headEnd/>
            <a:tailEnd/>
          </a:ln>
        </p:spPr>
      </p:pic>
      <p:pic>
        <p:nvPicPr>
          <p:cNvPr id="30725" name="Picture 13" descr="nematodes"/>
          <p:cNvPicPr>
            <a:picLocks noChangeAspect="1" noChangeArrowheads="1"/>
          </p:cNvPicPr>
          <p:nvPr/>
        </p:nvPicPr>
        <p:blipFill>
          <a:blip r:embed="rId5" cstate="print">
            <a:lum bright="16000"/>
          </a:blip>
          <a:srcRect/>
          <a:stretch>
            <a:fillRect/>
          </a:stretch>
        </p:blipFill>
        <p:spPr bwMode="auto">
          <a:xfrm>
            <a:off x="88900" y="0"/>
            <a:ext cx="3721100" cy="3430588"/>
          </a:xfrm>
          <a:prstGeom prst="rect">
            <a:avLst/>
          </a:prstGeom>
          <a:noFill/>
          <a:ln w="12700">
            <a:solidFill>
              <a:schemeClr val="hlink"/>
            </a:solidFill>
            <a:miter lim="800000"/>
            <a:headEnd/>
            <a:tailEnd/>
          </a:ln>
        </p:spPr>
      </p:pic>
      <p:sp>
        <p:nvSpPr>
          <p:cNvPr id="81934" name="Text Box 14"/>
          <p:cNvSpPr txBox="1">
            <a:spLocks noChangeArrowheads="1"/>
          </p:cNvSpPr>
          <p:nvPr/>
        </p:nvSpPr>
        <p:spPr bwMode="auto">
          <a:xfrm>
            <a:off x="1828800" y="2971800"/>
            <a:ext cx="5694363" cy="1019175"/>
          </a:xfrm>
          <a:prstGeom prst="rect">
            <a:avLst/>
          </a:prstGeom>
          <a:solidFill>
            <a:srgbClr val="FFFF99"/>
          </a:solidFill>
          <a:ln w="12700">
            <a:solidFill>
              <a:schemeClr val="hlink"/>
            </a:solidFill>
            <a:miter lim="800000"/>
            <a:headEnd/>
            <a:tailEnd/>
          </a:ln>
        </p:spPr>
        <p:txBody>
          <a:bodyPr wrap="none">
            <a:spAutoFit/>
          </a:bodyPr>
          <a:lstStyle/>
          <a:p>
            <a:r>
              <a:rPr lang="en-US" sz="2000" dirty="0">
                <a:solidFill>
                  <a:schemeClr val="hlink"/>
                </a:solidFill>
              </a:rPr>
              <a:t>What is the magnitude of the function or service?</a:t>
            </a:r>
          </a:p>
          <a:p>
            <a:r>
              <a:rPr lang="en-US" sz="2000" dirty="0">
                <a:solidFill>
                  <a:schemeClr val="hlink"/>
                </a:solidFill>
              </a:rPr>
              <a:t>How much carbon is being processed?</a:t>
            </a:r>
          </a:p>
          <a:p>
            <a:r>
              <a:rPr lang="en-US" sz="2000" dirty="0">
                <a:solidFill>
                  <a:schemeClr val="hlink"/>
                </a:solidFill>
              </a:rPr>
              <a:t>How much energy is being used?</a:t>
            </a:r>
          </a:p>
        </p:txBody>
      </p:sp>
      <p:sp>
        <p:nvSpPr>
          <p:cNvPr id="7" name="TextBox 6"/>
          <p:cNvSpPr txBox="1">
            <a:spLocks noChangeArrowheads="1"/>
          </p:cNvSpPr>
          <p:nvPr/>
        </p:nvSpPr>
        <p:spPr bwMode="auto">
          <a:xfrm>
            <a:off x="352425" y="5445125"/>
            <a:ext cx="8639175" cy="1108075"/>
          </a:xfrm>
          <a:prstGeom prst="rect">
            <a:avLst/>
          </a:prstGeom>
          <a:solidFill>
            <a:srgbClr val="FFFF99"/>
          </a:solidFill>
          <a:ln w="9525">
            <a:solidFill>
              <a:schemeClr val="hlink"/>
            </a:solidFill>
            <a:miter lim="800000"/>
            <a:headEnd/>
            <a:tailEnd/>
          </a:ln>
        </p:spPr>
        <p:txBody>
          <a:bodyPr wrap="none">
            <a:spAutoFit/>
          </a:bodyPr>
          <a:lstStyle/>
          <a:p>
            <a:pPr eaLnBrk="0" hangingPunct="0"/>
            <a:r>
              <a:rPr lang="en-US" sz="2200" b="1" dirty="0">
                <a:solidFill>
                  <a:srgbClr val="FF0000"/>
                </a:solidFill>
              </a:rPr>
              <a:t>The indices are useful, but…..…</a:t>
            </a:r>
          </a:p>
          <a:p>
            <a:pPr eaLnBrk="0" hangingPunct="0"/>
            <a:r>
              <a:rPr lang="en-US" sz="2200" b="1" dirty="0">
                <a:solidFill>
                  <a:srgbClr val="FF0000"/>
                </a:solidFill>
              </a:rPr>
              <a:t>They do not indicate biomass, metabolic activity or magnitude </a:t>
            </a:r>
          </a:p>
          <a:p>
            <a:pPr eaLnBrk="0" hangingPunct="0"/>
            <a:r>
              <a:rPr lang="en-US" sz="2200" b="1" dirty="0">
                <a:solidFill>
                  <a:srgbClr val="FF0000"/>
                </a:solidFill>
              </a:rPr>
              <a:t>of functions/services – so, we develop the </a:t>
            </a:r>
            <a:r>
              <a:rPr lang="en-US" sz="2200" b="1" u="sng" dirty="0">
                <a:solidFill>
                  <a:srgbClr val="FF0000"/>
                </a:solidFill>
              </a:rPr>
              <a:t>Metabolic Footprint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81934"/>
                                        </p:tgtEl>
                                        <p:attrNameLst>
                                          <p:attrName>style.visibility</p:attrName>
                                        </p:attrNameLst>
                                      </p:cBhvr>
                                      <p:to>
                                        <p:strVal val="visible"/>
                                      </p:to>
                                    </p:set>
                                    <p:animEffect transition="in" filter="fade">
                                      <p:cBhvr>
                                        <p:cTn id="7" dur="1000"/>
                                        <p:tgtEl>
                                          <p:spTgt spid="81934"/>
                                        </p:tgtEl>
                                      </p:cBhvr>
                                    </p:animEffect>
                                  </p:childTnLst>
                                </p:cTn>
                              </p:par>
                            </p:childTnLst>
                          </p:cTn>
                        </p:par>
                        <p:par>
                          <p:cTn id="8" fill="hold">
                            <p:stCondLst>
                              <p:cond delay="2500"/>
                            </p:stCondLst>
                            <p:childTnLst>
                              <p:par>
                                <p:cTn id="9" presetID="1" presetClass="entr" presetSubtype="0" fill="hold" grpId="0" nodeType="afterEffect">
                                  <p:stCondLst>
                                    <p:cond delay="150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34"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AutoShape 4"/>
          <p:cNvSpPr>
            <a:spLocks noChangeArrowheads="1"/>
          </p:cNvSpPr>
          <p:nvPr/>
        </p:nvSpPr>
        <p:spPr bwMode="auto">
          <a:xfrm rot="5400000">
            <a:off x="2857500" y="571500"/>
            <a:ext cx="609600" cy="2819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516 w 21600"/>
              <a:gd name="T13" fmla="*/ 3516 h 21600"/>
              <a:gd name="T14" fmla="*/ 18084 w 21600"/>
              <a:gd name="T15" fmla="*/ 18084 h 21600"/>
            </a:gdLst>
            <a:ahLst/>
            <a:cxnLst>
              <a:cxn ang="T8">
                <a:pos x="T0" y="T1"/>
              </a:cxn>
              <a:cxn ang="T9">
                <a:pos x="T2" y="T3"/>
              </a:cxn>
              <a:cxn ang="T10">
                <a:pos x="T4" y="T5"/>
              </a:cxn>
              <a:cxn ang="T11">
                <a:pos x="T6" y="T7"/>
              </a:cxn>
            </a:cxnLst>
            <a:rect l="T12" t="T13" r="T14" b="T15"/>
            <a:pathLst>
              <a:path w="21600" h="21600">
                <a:moveTo>
                  <a:pt x="0" y="0"/>
                </a:moveTo>
                <a:lnTo>
                  <a:pt x="3431" y="21600"/>
                </a:lnTo>
                <a:lnTo>
                  <a:pt x="18169" y="21600"/>
                </a:lnTo>
                <a:lnTo>
                  <a:pt x="21600" y="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8435" name="AutoShape 5"/>
          <p:cNvSpPr>
            <a:spLocks noChangeArrowheads="1"/>
          </p:cNvSpPr>
          <p:nvPr/>
        </p:nvSpPr>
        <p:spPr bwMode="auto">
          <a:xfrm rot="16200000" flipH="1">
            <a:off x="5753100" y="571500"/>
            <a:ext cx="609600" cy="28194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516 w 21600"/>
              <a:gd name="T13" fmla="*/ 3516 h 21600"/>
              <a:gd name="T14" fmla="*/ 18084 w 21600"/>
              <a:gd name="T15" fmla="*/ 18084 h 21600"/>
            </a:gdLst>
            <a:ahLst/>
            <a:cxnLst>
              <a:cxn ang="T8">
                <a:pos x="T0" y="T1"/>
              </a:cxn>
              <a:cxn ang="T9">
                <a:pos x="T2" y="T3"/>
              </a:cxn>
              <a:cxn ang="T10">
                <a:pos x="T4" y="T5"/>
              </a:cxn>
              <a:cxn ang="T11">
                <a:pos x="T6" y="T7"/>
              </a:cxn>
            </a:cxnLst>
            <a:rect l="T12" t="T13" r="T14" b="T15"/>
            <a:pathLst>
              <a:path w="21600" h="21600">
                <a:moveTo>
                  <a:pt x="0" y="0"/>
                </a:moveTo>
                <a:lnTo>
                  <a:pt x="3431" y="21600"/>
                </a:lnTo>
                <a:lnTo>
                  <a:pt x="18169" y="21600"/>
                </a:lnTo>
                <a:lnTo>
                  <a:pt x="21600" y="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8436" name="AutoShape 6"/>
          <p:cNvSpPr>
            <a:spLocks noChangeArrowheads="1"/>
          </p:cNvSpPr>
          <p:nvPr/>
        </p:nvSpPr>
        <p:spPr bwMode="auto">
          <a:xfrm rot="5400000">
            <a:off x="8001000" y="1333500"/>
            <a:ext cx="381000" cy="1295400"/>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n-US"/>
          </a:p>
        </p:txBody>
      </p:sp>
      <p:sp>
        <p:nvSpPr>
          <p:cNvPr id="18437" name="AutoShape 8"/>
          <p:cNvSpPr>
            <a:spLocks noChangeArrowheads="1"/>
          </p:cNvSpPr>
          <p:nvPr/>
        </p:nvSpPr>
        <p:spPr bwMode="auto">
          <a:xfrm rot="5400000">
            <a:off x="762000" y="1257300"/>
            <a:ext cx="381000" cy="1447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516 w 21600"/>
              <a:gd name="T13" fmla="*/ 3516 h 21600"/>
              <a:gd name="T14" fmla="*/ 18084 w 21600"/>
              <a:gd name="T15" fmla="*/ 18084 h 21600"/>
            </a:gdLst>
            <a:ahLst/>
            <a:cxnLst>
              <a:cxn ang="T8">
                <a:pos x="T0" y="T1"/>
              </a:cxn>
              <a:cxn ang="T9">
                <a:pos x="T2" y="T3"/>
              </a:cxn>
              <a:cxn ang="T10">
                <a:pos x="T4" y="T5"/>
              </a:cxn>
              <a:cxn ang="T11">
                <a:pos x="T6" y="T7"/>
              </a:cxn>
            </a:cxnLst>
            <a:rect l="T12" t="T13" r="T14" b="T15"/>
            <a:pathLst>
              <a:path w="21600" h="21600">
                <a:moveTo>
                  <a:pt x="0" y="0"/>
                </a:moveTo>
                <a:lnTo>
                  <a:pt x="3431" y="21600"/>
                </a:lnTo>
                <a:lnTo>
                  <a:pt x="18169" y="21600"/>
                </a:lnTo>
                <a:lnTo>
                  <a:pt x="21600" y="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8438" name="Line 9"/>
          <p:cNvSpPr>
            <a:spLocks noChangeShapeType="1"/>
          </p:cNvSpPr>
          <p:nvPr/>
        </p:nvSpPr>
        <p:spPr bwMode="auto">
          <a:xfrm>
            <a:off x="152400" y="1981200"/>
            <a:ext cx="8763000" cy="0"/>
          </a:xfrm>
          <a:prstGeom prst="line">
            <a:avLst/>
          </a:prstGeom>
          <a:noFill/>
          <a:ln w="9525">
            <a:solidFill>
              <a:schemeClr val="tx1"/>
            </a:solidFill>
            <a:prstDash val="dash"/>
            <a:round/>
            <a:headEnd/>
            <a:tailEnd/>
          </a:ln>
        </p:spPr>
        <p:txBody>
          <a:bodyPr/>
          <a:lstStyle/>
          <a:p>
            <a:endParaRPr lang="en-US"/>
          </a:p>
        </p:txBody>
      </p:sp>
      <p:sp>
        <p:nvSpPr>
          <p:cNvPr id="18439" name="Text Box 10"/>
          <p:cNvSpPr txBox="1">
            <a:spLocks noChangeArrowheads="1"/>
          </p:cNvSpPr>
          <p:nvPr/>
        </p:nvSpPr>
        <p:spPr bwMode="auto">
          <a:xfrm>
            <a:off x="450850" y="2552700"/>
            <a:ext cx="344488" cy="366713"/>
          </a:xfrm>
          <a:prstGeom prst="rect">
            <a:avLst/>
          </a:prstGeom>
          <a:noFill/>
          <a:ln w="9525">
            <a:noFill/>
            <a:miter lim="800000"/>
            <a:headEnd/>
            <a:tailEnd/>
          </a:ln>
        </p:spPr>
        <p:txBody>
          <a:bodyPr>
            <a:spAutoFit/>
          </a:bodyPr>
          <a:lstStyle/>
          <a:p>
            <a:r>
              <a:rPr lang="en-US"/>
              <a:t>r</a:t>
            </a:r>
            <a:r>
              <a:rPr lang="en-US" baseline="-25000"/>
              <a:t>1</a:t>
            </a:r>
          </a:p>
        </p:txBody>
      </p:sp>
      <p:sp>
        <p:nvSpPr>
          <p:cNvPr id="18440" name="Text Box 11"/>
          <p:cNvSpPr txBox="1">
            <a:spLocks noChangeArrowheads="1"/>
          </p:cNvSpPr>
          <p:nvPr/>
        </p:nvSpPr>
        <p:spPr bwMode="auto">
          <a:xfrm>
            <a:off x="1898650" y="2552700"/>
            <a:ext cx="344488" cy="366713"/>
          </a:xfrm>
          <a:prstGeom prst="rect">
            <a:avLst/>
          </a:prstGeom>
          <a:noFill/>
          <a:ln w="9525">
            <a:noFill/>
            <a:miter lim="800000"/>
            <a:headEnd/>
            <a:tailEnd/>
          </a:ln>
        </p:spPr>
        <p:txBody>
          <a:bodyPr>
            <a:spAutoFit/>
          </a:bodyPr>
          <a:lstStyle/>
          <a:p>
            <a:r>
              <a:rPr lang="en-US"/>
              <a:t>r</a:t>
            </a:r>
            <a:r>
              <a:rPr lang="en-US" baseline="-25000"/>
              <a:t>2</a:t>
            </a:r>
          </a:p>
        </p:txBody>
      </p:sp>
      <p:sp>
        <p:nvSpPr>
          <p:cNvPr id="18441" name="Text Box 12"/>
          <p:cNvSpPr txBox="1">
            <a:spLocks noChangeArrowheads="1"/>
          </p:cNvSpPr>
          <p:nvPr/>
        </p:nvSpPr>
        <p:spPr bwMode="auto">
          <a:xfrm>
            <a:off x="5099050" y="2552700"/>
            <a:ext cx="344488" cy="366713"/>
          </a:xfrm>
          <a:prstGeom prst="rect">
            <a:avLst/>
          </a:prstGeom>
          <a:noFill/>
          <a:ln w="9525">
            <a:noFill/>
            <a:miter lim="800000"/>
            <a:headEnd/>
            <a:tailEnd/>
          </a:ln>
        </p:spPr>
        <p:txBody>
          <a:bodyPr>
            <a:spAutoFit/>
          </a:bodyPr>
          <a:lstStyle/>
          <a:p>
            <a:r>
              <a:rPr lang="en-US"/>
              <a:t>r</a:t>
            </a:r>
            <a:r>
              <a:rPr lang="en-US" baseline="-25000"/>
              <a:t>3</a:t>
            </a:r>
          </a:p>
        </p:txBody>
      </p:sp>
      <p:sp>
        <p:nvSpPr>
          <p:cNvPr id="18442" name="Text Box 13"/>
          <p:cNvSpPr txBox="1">
            <a:spLocks noChangeArrowheads="1"/>
          </p:cNvSpPr>
          <p:nvPr/>
        </p:nvSpPr>
        <p:spPr bwMode="auto">
          <a:xfrm>
            <a:off x="7994650" y="2552700"/>
            <a:ext cx="344488" cy="366713"/>
          </a:xfrm>
          <a:prstGeom prst="rect">
            <a:avLst/>
          </a:prstGeom>
          <a:noFill/>
          <a:ln w="9525">
            <a:noFill/>
            <a:miter lim="800000"/>
            <a:headEnd/>
            <a:tailEnd/>
          </a:ln>
        </p:spPr>
        <p:txBody>
          <a:bodyPr>
            <a:spAutoFit/>
          </a:bodyPr>
          <a:lstStyle/>
          <a:p>
            <a:r>
              <a:rPr lang="en-US"/>
              <a:t>r</a:t>
            </a:r>
            <a:r>
              <a:rPr lang="en-US" baseline="-25000"/>
              <a:t>4</a:t>
            </a:r>
          </a:p>
        </p:txBody>
      </p:sp>
      <p:sp>
        <p:nvSpPr>
          <p:cNvPr id="18443" name="Line 14"/>
          <p:cNvSpPr>
            <a:spLocks noChangeShapeType="1"/>
          </p:cNvSpPr>
          <p:nvPr/>
        </p:nvSpPr>
        <p:spPr bwMode="auto">
          <a:xfrm flipH="1" flipV="1">
            <a:off x="228600" y="2057400"/>
            <a:ext cx="381000" cy="533400"/>
          </a:xfrm>
          <a:prstGeom prst="line">
            <a:avLst/>
          </a:prstGeom>
          <a:noFill/>
          <a:ln w="9525">
            <a:solidFill>
              <a:schemeClr val="tx1"/>
            </a:solidFill>
            <a:round/>
            <a:headEnd/>
            <a:tailEnd type="triangle" w="med" len="med"/>
          </a:ln>
        </p:spPr>
        <p:txBody>
          <a:bodyPr/>
          <a:lstStyle/>
          <a:p>
            <a:endParaRPr lang="en-US"/>
          </a:p>
        </p:txBody>
      </p:sp>
      <p:sp>
        <p:nvSpPr>
          <p:cNvPr id="18444" name="Line 15"/>
          <p:cNvSpPr>
            <a:spLocks noChangeShapeType="1"/>
          </p:cNvSpPr>
          <p:nvPr/>
        </p:nvSpPr>
        <p:spPr bwMode="auto">
          <a:xfrm flipH="1" flipV="1">
            <a:off x="1752600" y="2057400"/>
            <a:ext cx="304800" cy="533400"/>
          </a:xfrm>
          <a:prstGeom prst="line">
            <a:avLst/>
          </a:prstGeom>
          <a:noFill/>
          <a:ln w="9525">
            <a:solidFill>
              <a:schemeClr val="tx1"/>
            </a:solidFill>
            <a:round/>
            <a:headEnd/>
            <a:tailEnd type="triangle" w="med" len="med"/>
          </a:ln>
        </p:spPr>
        <p:txBody>
          <a:bodyPr/>
          <a:lstStyle/>
          <a:p>
            <a:endParaRPr lang="en-US"/>
          </a:p>
        </p:txBody>
      </p:sp>
      <p:sp>
        <p:nvSpPr>
          <p:cNvPr id="18445" name="Line 16"/>
          <p:cNvSpPr>
            <a:spLocks noChangeShapeType="1"/>
          </p:cNvSpPr>
          <p:nvPr/>
        </p:nvSpPr>
        <p:spPr bwMode="auto">
          <a:xfrm flipH="1" flipV="1">
            <a:off x="4648200" y="2133600"/>
            <a:ext cx="533400" cy="533400"/>
          </a:xfrm>
          <a:prstGeom prst="line">
            <a:avLst/>
          </a:prstGeom>
          <a:noFill/>
          <a:ln w="9525">
            <a:solidFill>
              <a:schemeClr val="tx1"/>
            </a:solidFill>
            <a:round/>
            <a:headEnd/>
            <a:tailEnd type="triangle" w="med" len="med"/>
          </a:ln>
        </p:spPr>
        <p:txBody>
          <a:bodyPr/>
          <a:lstStyle/>
          <a:p>
            <a:endParaRPr lang="en-US"/>
          </a:p>
        </p:txBody>
      </p:sp>
      <p:sp>
        <p:nvSpPr>
          <p:cNvPr id="18446" name="Line 17"/>
          <p:cNvSpPr>
            <a:spLocks noChangeShapeType="1"/>
          </p:cNvSpPr>
          <p:nvPr/>
        </p:nvSpPr>
        <p:spPr bwMode="auto">
          <a:xfrm flipH="1" flipV="1">
            <a:off x="7543800" y="2057400"/>
            <a:ext cx="457200" cy="609600"/>
          </a:xfrm>
          <a:prstGeom prst="line">
            <a:avLst/>
          </a:prstGeom>
          <a:noFill/>
          <a:ln w="9525">
            <a:solidFill>
              <a:schemeClr val="tx1"/>
            </a:solidFill>
            <a:round/>
            <a:headEnd/>
            <a:tailEnd type="triangle" w="med" len="med"/>
          </a:ln>
        </p:spPr>
        <p:txBody>
          <a:bodyPr/>
          <a:lstStyle/>
          <a:p>
            <a:endParaRPr lang="en-US"/>
          </a:p>
        </p:txBody>
      </p:sp>
      <p:sp>
        <p:nvSpPr>
          <p:cNvPr id="18447" name="Text Box 18"/>
          <p:cNvSpPr txBox="1">
            <a:spLocks noChangeArrowheads="1"/>
          </p:cNvSpPr>
          <p:nvPr/>
        </p:nvSpPr>
        <p:spPr bwMode="auto">
          <a:xfrm>
            <a:off x="762000" y="1066800"/>
            <a:ext cx="395288" cy="366713"/>
          </a:xfrm>
          <a:prstGeom prst="rect">
            <a:avLst/>
          </a:prstGeom>
          <a:noFill/>
          <a:ln w="9525">
            <a:noFill/>
            <a:miter lim="800000"/>
            <a:headEnd/>
            <a:tailEnd/>
          </a:ln>
        </p:spPr>
        <p:txBody>
          <a:bodyPr wrap="none">
            <a:spAutoFit/>
          </a:bodyPr>
          <a:lstStyle/>
          <a:p>
            <a:r>
              <a:rPr lang="en-US"/>
              <a:t>L</a:t>
            </a:r>
            <a:r>
              <a:rPr lang="en-US" baseline="-25000"/>
              <a:t>1</a:t>
            </a:r>
          </a:p>
        </p:txBody>
      </p:sp>
      <p:sp>
        <p:nvSpPr>
          <p:cNvPr id="18448" name="Text Box 19"/>
          <p:cNvSpPr txBox="1">
            <a:spLocks noChangeArrowheads="1"/>
          </p:cNvSpPr>
          <p:nvPr/>
        </p:nvSpPr>
        <p:spPr bwMode="auto">
          <a:xfrm>
            <a:off x="2971800" y="1066800"/>
            <a:ext cx="395288" cy="366713"/>
          </a:xfrm>
          <a:prstGeom prst="rect">
            <a:avLst/>
          </a:prstGeom>
          <a:noFill/>
          <a:ln w="9525">
            <a:noFill/>
            <a:miter lim="800000"/>
            <a:headEnd/>
            <a:tailEnd/>
          </a:ln>
        </p:spPr>
        <p:txBody>
          <a:bodyPr wrap="none">
            <a:spAutoFit/>
          </a:bodyPr>
          <a:lstStyle/>
          <a:p>
            <a:r>
              <a:rPr lang="en-US" dirty="0"/>
              <a:t>L</a:t>
            </a:r>
            <a:r>
              <a:rPr lang="en-US" baseline="-25000" dirty="0"/>
              <a:t>2</a:t>
            </a:r>
          </a:p>
        </p:txBody>
      </p:sp>
      <p:sp>
        <p:nvSpPr>
          <p:cNvPr id="18449" name="Text Box 20"/>
          <p:cNvSpPr txBox="1">
            <a:spLocks noChangeArrowheads="1"/>
          </p:cNvSpPr>
          <p:nvPr/>
        </p:nvSpPr>
        <p:spPr bwMode="auto">
          <a:xfrm>
            <a:off x="5791200" y="1066800"/>
            <a:ext cx="395288" cy="366713"/>
          </a:xfrm>
          <a:prstGeom prst="rect">
            <a:avLst/>
          </a:prstGeom>
          <a:noFill/>
          <a:ln w="9525">
            <a:noFill/>
            <a:miter lim="800000"/>
            <a:headEnd/>
            <a:tailEnd/>
          </a:ln>
        </p:spPr>
        <p:txBody>
          <a:bodyPr wrap="none">
            <a:spAutoFit/>
          </a:bodyPr>
          <a:lstStyle/>
          <a:p>
            <a:r>
              <a:rPr lang="en-US"/>
              <a:t>L</a:t>
            </a:r>
            <a:r>
              <a:rPr lang="en-US" baseline="-25000"/>
              <a:t>3</a:t>
            </a:r>
          </a:p>
        </p:txBody>
      </p:sp>
      <p:sp>
        <p:nvSpPr>
          <p:cNvPr id="18450" name="Text Box 21"/>
          <p:cNvSpPr txBox="1">
            <a:spLocks noChangeArrowheads="1"/>
          </p:cNvSpPr>
          <p:nvPr/>
        </p:nvSpPr>
        <p:spPr bwMode="auto">
          <a:xfrm>
            <a:off x="7943850" y="1066800"/>
            <a:ext cx="395288" cy="366713"/>
          </a:xfrm>
          <a:prstGeom prst="rect">
            <a:avLst/>
          </a:prstGeom>
          <a:noFill/>
          <a:ln w="9525">
            <a:noFill/>
            <a:miter lim="800000"/>
            <a:headEnd/>
            <a:tailEnd/>
          </a:ln>
        </p:spPr>
        <p:txBody>
          <a:bodyPr wrap="none">
            <a:spAutoFit/>
          </a:bodyPr>
          <a:lstStyle/>
          <a:p>
            <a:r>
              <a:rPr lang="en-US"/>
              <a:t>L</a:t>
            </a:r>
            <a:r>
              <a:rPr lang="en-US" baseline="-25000"/>
              <a:t>4</a:t>
            </a:r>
          </a:p>
        </p:txBody>
      </p:sp>
      <p:sp>
        <p:nvSpPr>
          <p:cNvPr id="18451" name="AutoShape 22"/>
          <p:cNvSpPr>
            <a:spLocks/>
          </p:cNvSpPr>
          <p:nvPr/>
        </p:nvSpPr>
        <p:spPr bwMode="auto">
          <a:xfrm rot="-5400000">
            <a:off x="876300" y="838200"/>
            <a:ext cx="152400" cy="1447800"/>
          </a:xfrm>
          <a:prstGeom prst="rightBrace">
            <a:avLst>
              <a:gd name="adj1" fmla="val 79167"/>
              <a:gd name="adj2" fmla="val 50000"/>
            </a:avLst>
          </a:prstGeom>
          <a:noFill/>
          <a:ln w="9525">
            <a:solidFill>
              <a:schemeClr val="tx1"/>
            </a:solidFill>
            <a:round/>
            <a:headEnd/>
            <a:tailEnd/>
          </a:ln>
        </p:spPr>
        <p:txBody>
          <a:bodyPr wrap="none" anchor="ctr"/>
          <a:lstStyle/>
          <a:p>
            <a:endParaRPr lang="en-US"/>
          </a:p>
        </p:txBody>
      </p:sp>
      <p:sp>
        <p:nvSpPr>
          <p:cNvPr id="18452" name="AutoShape 23"/>
          <p:cNvSpPr>
            <a:spLocks/>
          </p:cNvSpPr>
          <p:nvPr/>
        </p:nvSpPr>
        <p:spPr bwMode="auto">
          <a:xfrm rot="-5400000">
            <a:off x="3124200" y="190500"/>
            <a:ext cx="152400" cy="2743200"/>
          </a:xfrm>
          <a:prstGeom prst="rightBrace">
            <a:avLst>
              <a:gd name="adj1" fmla="val 150000"/>
              <a:gd name="adj2" fmla="val 50000"/>
            </a:avLst>
          </a:prstGeom>
          <a:noFill/>
          <a:ln w="9525">
            <a:solidFill>
              <a:schemeClr val="tx1"/>
            </a:solidFill>
            <a:round/>
            <a:headEnd/>
            <a:tailEnd/>
          </a:ln>
        </p:spPr>
        <p:txBody>
          <a:bodyPr wrap="none" anchor="ctr"/>
          <a:lstStyle/>
          <a:p>
            <a:endParaRPr lang="en-US"/>
          </a:p>
        </p:txBody>
      </p:sp>
      <p:sp>
        <p:nvSpPr>
          <p:cNvPr id="18453" name="AutoShape 24"/>
          <p:cNvSpPr>
            <a:spLocks/>
          </p:cNvSpPr>
          <p:nvPr/>
        </p:nvSpPr>
        <p:spPr bwMode="auto">
          <a:xfrm rot="-5400000">
            <a:off x="5981700" y="152400"/>
            <a:ext cx="152400" cy="2819400"/>
          </a:xfrm>
          <a:prstGeom prst="rightBrace">
            <a:avLst>
              <a:gd name="adj1" fmla="val 154167"/>
              <a:gd name="adj2" fmla="val 50000"/>
            </a:avLst>
          </a:prstGeom>
          <a:noFill/>
          <a:ln w="9525">
            <a:solidFill>
              <a:schemeClr val="tx1"/>
            </a:solidFill>
            <a:round/>
            <a:headEnd/>
            <a:tailEnd/>
          </a:ln>
        </p:spPr>
        <p:txBody>
          <a:bodyPr wrap="none" anchor="ctr"/>
          <a:lstStyle/>
          <a:p>
            <a:endParaRPr lang="en-US"/>
          </a:p>
        </p:txBody>
      </p:sp>
      <p:sp>
        <p:nvSpPr>
          <p:cNvPr id="18454" name="AutoShape 25"/>
          <p:cNvSpPr>
            <a:spLocks/>
          </p:cNvSpPr>
          <p:nvPr/>
        </p:nvSpPr>
        <p:spPr bwMode="auto">
          <a:xfrm rot="-5400000">
            <a:off x="8115300" y="914400"/>
            <a:ext cx="152400" cy="1295400"/>
          </a:xfrm>
          <a:prstGeom prst="rightBrace">
            <a:avLst>
              <a:gd name="adj1" fmla="val 70833"/>
              <a:gd name="adj2" fmla="val 50000"/>
            </a:avLst>
          </a:prstGeom>
          <a:noFill/>
          <a:ln w="9525">
            <a:solidFill>
              <a:schemeClr val="tx1"/>
            </a:solidFill>
            <a:round/>
            <a:headEnd/>
            <a:tailEnd/>
          </a:ln>
        </p:spPr>
        <p:txBody>
          <a:bodyPr wrap="none" anchor="ctr"/>
          <a:lstStyle/>
          <a:p>
            <a:endParaRPr lang="en-US"/>
          </a:p>
        </p:txBody>
      </p:sp>
      <p:sp>
        <p:nvSpPr>
          <p:cNvPr id="18455" name="Text Box 26"/>
          <p:cNvSpPr txBox="1">
            <a:spLocks noChangeArrowheads="1"/>
          </p:cNvSpPr>
          <p:nvPr/>
        </p:nvSpPr>
        <p:spPr bwMode="auto">
          <a:xfrm>
            <a:off x="152400" y="3200400"/>
            <a:ext cx="1981200" cy="304800"/>
          </a:xfrm>
          <a:prstGeom prst="rect">
            <a:avLst/>
          </a:prstGeom>
          <a:noFill/>
          <a:ln w="9525">
            <a:noFill/>
            <a:miter lim="800000"/>
            <a:headEnd/>
            <a:tailEnd/>
          </a:ln>
        </p:spPr>
        <p:txBody>
          <a:bodyPr>
            <a:spAutoFit/>
          </a:bodyPr>
          <a:lstStyle/>
          <a:p>
            <a:r>
              <a:rPr lang="en-US" sz="1400"/>
              <a:t>v</a:t>
            </a:r>
            <a:r>
              <a:rPr lang="en-US" sz="1400" baseline="-25000"/>
              <a:t>1</a:t>
            </a:r>
            <a:r>
              <a:rPr lang="en-US" sz="1400"/>
              <a:t>=</a:t>
            </a:r>
            <a:r>
              <a:rPr lang="el-GR" sz="1400">
                <a:cs typeface="Arial" charset="0"/>
              </a:rPr>
              <a:t>π</a:t>
            </a:r>
            <a:r>
              <a:rPr lang="en-US" sz="1400"/>
              <a:t>(L</a:t>
            </a:r>
            <a:r>
              <a:rPr lang="en-US" sz="1400" baseline="-25000"/>
              <a:t>1</a:t>
            </a:r>
            <a:r>
              <a:rPr lang="en-US" sz="1400"/>
              <a:t>/3)(r</a:t>
            </a:r>
            <a:r>
              <a:rPr lang="en-US" sz="1400" baseline="-25000"/>
              <a:t>1</a:t>
            </a:r>
            <a:r>
              <a:rPr lang="en-US" sz="1400" baseline="30000"/>
              <a:t>2</a:t>
            </a:r>
            <a:r>
              <a:rPr lang="en-US" sz="1400"/>
              <a:t>+r</a:t>
            </a:r>
            <a:r>
              <a:rPr lang="en-US" sz="1400" baseline="-25000"/>
              <a:t>1</a:t>
            </a:r>
            <a:r>
              <a:rPr lang="en-US" sz="1400"/>
              <a:t>r</a:t>
            </a:r>
            <a:r>
              <a:rPr lang="en-US" sz="1400" baseline="-25000"/>
              <a:t>2</a:t>
            </a:r>
            <a:r>
              <a:rPr lang="en-US" sz="1400"/>
              <a:t>+r</a:t>
            </a:r>
            <a:r>
              <a:rPr lang="en-US" sz="1400" baseline="-25000"/>
              <a:t>2</a:t>
            </a:r>
            <a:r>
              <a:rPr lang="en-US" sz="1400" baseline="30000"/>
              <a:t>2</a:t>
            </a:r>
            <a:r>
              <a:rPr lang="en-US" sz="1400"/>
              <a:t>)</a:t>
            </a:r>
          </a:p>
        </p:txBody>
      </p:sp>
      <p:sp>
        <p:nvSpPr>
          <p:cNvPr id="18456" name="Text Box 27"/>
          <p:cNvSpPr txBox="1">
            <a:spLocks noChangeArrowheads="1"/>
          </p:cNvSpPr>
          <p:nvPr/>
        </p:nvSpPr>
        <p:spPr bwMode="auto">
          <a:xfrm>
            <a:off x="2286000" y="3200400"/>
            <a:ext cx="1981200" cy="304800"/>
          </a:xfrm>
          <a:prstGeom prst="rect">
            <a:avLst/>
          </a:prstGeom>
          <a:noFill/>
          <a:ln w="9525">
            <a:noFill/>
            <a:miter lim="800000"/>
            <a:headEnd/>
            <a:tailEnd/>
          </a:ln>
        </p:spPr>
        <p:txBody>
          <a:bodyPr>
            <a:spAutoFit/>
          </a:bodyPr>
          <a:lstStyle/>
          <a:p>
            <a:r>
              <a:rPr lang="en-US" sz="1400" dirty="0"/>
              <a:t>v</a:t>
            </a:r>
            <a:r>
              <a:rPr lang="en-US" sz="1400" baseline="-25000" dirty="0"/>
              <a:t>2</a:t>
            </a:r>
            <a:r>
              <a:rPr lang="en-US" sz="1400" dirty="0"/>
              <a:t>=</a:t>
            </a:r>
            <a:r>
              <a:rPr lang="el-GR" sz="1400" dirty="0">
                <a:cs typeface="Arial" charset="0"/>
              </a:rPr>
              <a:t>π</a:t>
            </a:r>
            <a:r>
              <a:rPr lang="en-US" sz="1400" dirty="0"/>
              <a:t>(L</a:t>
            </a:r>
            <a:r>
              <a:rPr lang="en-US" sz="1400" baseline="-25000" dirty="0"/>
              <a:t>2</a:t>
            </a:r>
            <a:r>
              <a:rPr lang="en-US" sz="1400" dirty="0"/>
              <a:t>/3)(r</a:t>
            </a:r>
            <a:r>
              <a:rPr lang="en-US" sz="1400" baseline="-25000" dirty="0"/>
              <a:t>2</a:t>
            </a:r>
            <a:r>
              <a:rPr lang="en-US" sz="1400" baseline="30000" dirty="0"/>
              <a:t>2</a:t>
            </a:r>
            <a:r>
              <a:rPr lang="en-US" sz="1400" dirty="0"/>
              <a:t>+r</a:t>
            </a:r>
            <a:r>
              <a:rPr lang="en-US" sz="1400" baseline="-25000" dirty="0"/>
              <a:t>2</a:t>
            </a:r>
            <a:r>
              <a:rPr lang="en-US" sz="1400" dirty="0"/>
              <a:t>r</a:t>
            </a:r>
            <a:r>
              <a:rPr lang="en-US" sz="1400" baseline="-25000" dirty="0"/>
              <a:t>3</a:t>
            </a:r>
            <a:r>
              <a:rPr lang="en-US" sz="1400" dirty="0"/>
              <a:t>+r</a:t>
            </a:r>
            <a:r>
              <a:rPr lang="en-US" sz="1400" baseline="-25000" dirty="0"/>
              <a:t>3</a:t>
            </a:r>
            <a:r>
              <a:rPr lang="en-US" sz="1400" baseline="30000" dirty="0"/>
              <a:t>2</a:t>
            </a:r>
            <a:r>
              <a:rPr lang="en-US" sz="1400" dirty="0"/>
              <a:t>)</a:t>
            </a:r>
          </a:p>
        </p:txBody>
      </p:sp>
      <p:sp>
        <p:nvSpPr>
          <p:cNvPr id="18457" name="Text Box 28"/>
          <p:cNvSpPr txBox="1">
            <a:spLocks noChangeArrowheads="1"/>
          </p:cNvSpPr>
          <p:nvPr/>
        </p:nvSpPr>
        <p:spPr bwMode="auto">
          <a:xfrm>
            <a:off x="5105400" y="3200400"/>
            <a:ext cx="2057400" cy="304800"/>
          </a:xfrm>
          <a:prstGeom prst="rect">
            <a:avLst/>
          </a:prstGeom>
          <a:noFill/>
          <a:ln w="9525">
            <a:noFill/>
            <a:miter lim="800000"/>
            <a:headEnd/>
            <a:tailEnd/>
          </a:ln>
        </p:spPr>
        <p:txBody>
          <a:bodyPr>
            <a:spAutoFit/>
          </a:bodyPr>
          <a:lstStyle/>
          <a:p>
            <a:r>
              <a:rPr lang="en-US" sz="1400"/>
              <a:t>v</a:t>
            </a:r>
            <a:r>
              <a:rPr lang="en-US" sz="1400" baseline="-25000"/>
              <a:t>3</a:t>
            </a:r>
            <a:r>
              <a:rPr lang="en-US" sz="1400"/>
              <a:t>=</a:t>
            </a:r>
            <a:r>
              <a:rPr lang="el-GR" sz="1400">
                <a:cs typeface="Arial" charset="0"/>
              </a:rPr>
              <a:t>π</a:t>
            </a:r>
            <a:r>
              <a:rPr lang="en-US" sz="1400"/>
              <a:t>(L</a:t>
            </a:r>
            <a:r>
              <a:rPr lang="en-US" sz="1400" baseline="-25000"/>
              <a:t>3</a:t>
            </a:r>
            <a:r>
              <a:rPr lang="en-US" sz="1400"/>
              <a:t>/3)(r</a:t>
            </a:r>
            <a:r>
              <a:rPr lang="en-US" sz="1400" baseline="-25000"/>
              <a:t>3</a:t>
            </a:r>
            <a:r>
              <a:rPr lang="en-US" sz="1400" baseline="30000"/>
              <a:t>2</a:t>
            </a:r>
            <a:r>
              <a:rPr lang="en-US" sz="1400"/>
              <a:t>+r</a:t>
            </a:r>
            <a:r>
              <a:rPr lang="en-US" sz="1400" baseline="-25000"/>
              <a:t>3</a:t>
            </a:r>
            <a:r>
              <a:rPr lang="en-US" sz="1400"/>
              <a:t>r</a:t>
            </a:r>
            <a:r>
              <a:rPr lang="en-US" sz="1400" baseline="-25000"/>
              <a:t>4</a:t>
            </a:r>
            <a:r>
              <a:rPr lang="en-US" sz="1400"/>
              <a:t>+r</a:t>
            </a:r>
            <a:r>
              <a:rPr lang="en-US" sz="1400" baseline="-25000"/>
              <a:t>4</a:t>
            </a:r>
            <a:r>
              <a:rPr lang="en-US" sz="1400" baseline="30000"/>
              <a:t>2</a:t>
            </a:r>
            <a:r>
              <a:rPr lang="en-US" sz="1400"/>
              <a:t>)</a:t>
            </a:r>
          </a:p>
        </p:txBody>
      </p:sp>
      <p:sp>
        <p:nvSpPr>
          <p:cNvPr id="18458" name="Text Box 29"/>
          <p:cNvSpPr txBox="1">
            <a:spLocks noChangeArrowheads="1"/>
          </p:cNvSpPr>
          <p:nvPr/>
        </p:nvSpPr>
        <p:spPr bwMode="auto">
          <a:xfrm>
            <a:off x="7239000" y="3200400"/>
            <a:ext cx="1905000" cy="304800"/>
          </a:xfrm>
          <a:prstGeom prst="rect">
            <a:avLst/>
          </a:prstGeom>
          <a:noFill/>
          <a:ln w="9525">
            <a:noFill/>
            <a:miter lim="800000"/>
            <a:headEnd/>
            <a:tailEnd/>
          </a:ln>
        </p:spPr>
        <p:txBody>
          <a:bodyPr>
            <a:spAutoFit/>
          </a:bodyPr>
          <a:lstStyle/>
          <a:p>
            <a:r>
              <a:rPr lang="en-US" sz="1400"/>
              <a:t>v</a:t>
            </a:r>
            <a:r>
              <a:rPr lang="en-US" sz="1400" baseline="-25000"/>
              <a:t>4</a:t>
            </a:r>
            <a:r>
              <a:rPr lang="en-US" sz="1400"/>
              <a:t>=</a:t>
            </a:r>
            <a:r>
              <a:rPr lang="el-GR" sz="1400">
                <a:cs typeface="Arial" charset="0"/>
              </a:rPr>
              <a:t>π</a:t>
            </a:r>
            <a:r>
              <a:rPr lang="en-US" sz="1400"/>
              <a:t>(L</a:t>
            </a:r>
            <a:r>
              <a:rPr lang="en-US" sz="1400" baseline="-25000"/>
              <a:t>4</a:t>
            </a:r>
            <a:r>
              <a:rPr lang="en-US" sz="1400"/>
              <a:t>/3)(r</a:t>
            </a:r>
            <a:r>
              <a:rPr lang="en-US" sz="1400" baseline="-25000"/>
              <a:t>4</a:t>
            </a:r>
            <a:r>
              <a:rPr lang="en-US" sz="1400" baseline="30000"/>
              <a:t>2)</a:t>
            </a:r>
            <a:r>
              <a:rPr lang="en-US" sz="1400"/>
              <a:t>)</a:t>
            </a:r>
          </a:p>
        </p:txBody>
      </p:sp>
      <p:sp>
        <p:nvSpPr>
          <p:cNvPr id="21531" name="Text Box 31"/>
          <p:cNvSpPr txBox="1">
            <a:spLocks noChangeArrowheads="1"/>
          </p:cNvSpPr>
          <p:nvPr/>
        </p:nvSpPr>
        <p:spPr bwMode="auto">
          <a:xfrm>
            <a:off x="228600" y="3664803"/>
            <a:ext cx="6324600" cy="830997"/>
          </a:xfrm>
          <a:prstGeom prst="rect">
            <a:avLst/>
          </a:prstGeom>
          <a:noFill/>
          <a:ln w="9525">
            <a:noFill/>
            <a:miter lim="800000"/>
            <a:headEnd/>
            <a:tailEnd/>
          </a:ln>
        </p:spPr>
        <p:txBody>
          <a:bodyPr wrap="square">
            <a:spAutoFit/>
          </a:bodyPr>
          <a:lstStyle/>
          <a:p>
            <a:r>
              <a:rPr lang="en-US" sz="1600" dirty="0"/>
              <a:t>A convenient proxy…</a:t>
            </a:r>
          </a:p>
          <a:p>
            <a:endParaRPr lang="en-US" sz="1600" dirty="0"/>
          </a:p>
          <a:p>
            <a:r>
              <a:rPr lang="en-US" sz="1600" dirty="0"/>
              <a:t>let </a:t>
            </a:r>
            <a:r>
              <a:rPr lang="en-US" sz="1600" dirty="0" smtClean="0"/>
              <a:t>W=2r</a:t>
            </a:r>
            <a:r>
              <a:rPr lang="en-US" sz="1600" baseline="-25000" dirty="0" smtClean="0"/>
              <a:t>3</a:t>
            </a:r>
            <a:r>
              <a:rPr lang="en-US" sz="1600" dirty="0" smtClean="0"/>
              <a:t> </a:t>
            </a:r>
            <a:r>
              <a:rPr lang="en-US" sz="1600" dirty="0"/>
              <a:t>and </a:t>
            </a:r>
            <a:r>
              <a:rPr lang="en-US" sz="1600" dirty="0" smtClean="0"/>
              <a:t>L=L</a:t>
            </a:r>
            <a:r>
              <a:rPr lang="en-US" sz="1600" baseline="-25000" dirty="0" smtClean="0"/>
              <a:t>1</a:t>
            </a:r>
            <a:r>
              <a:rPr lang="en-US" sz="1600" dirty="0" smtClean="0"/>
              <a:t>+L</a:t>
            </a:r>
            <a:r>
              <a:rPr lang="en-US" sz="1600" baseline="-25000" dirty="0" smtClean="0"/>
              <a:t>2</a:t>
            </a:r>
            <a:r>
              <a:rPr lang="en-US" sz="1600" dirty="0" smtClean="0"/>
              <a:t>+L</a:t>
            </a:r>
            <a:r>
              <a:rPr lang="en-US" sz="1600" baseline="-25000" dirty="0" smtClean="0"/>
              <a:t>3</a:t>
            </a:r>
            <a:r>
              <a:rPr lang="en-US" sz="1600" dirty="0" smtClean="0"/>
              <a:t>+L</a:t>
            </a:r>
            <a:r>
              <a:rPr lang="en-US" sz="1600" baseline="-25000" dirty="0" smtClean="0"/>
              <a:t>4</a:t>
            </a:r>
            <a:r>
              <a:rPr lang="en-US" sz="1600" baseline="-25000" dirty="0"/>
              <a:t> </a:t>
            </a:r>
            <a:r>
              <a:rPr lang="en-US" sz="1600" dirty="0" smtClean="0"/>
              <a:t>, then </a:t>
            </a:r>
            <a:r>
              <a:rPr lang="en-US" sz="1600" dirty="0"/>
              <a:t>V = v</a:t>
            </a:r>
            <a:r>
              <a:rPr lang="en-US" sz="1600" baseline="-25000" dirty="0"/>
              <a:t>1</a:t>
            </a:r>
            <a:r>
              <a:rPr lang="en-US" sz="1600" dirty="0"/>
              <a:t>+v</a:t>
            </a:r>
            <a:r>
              <a:rPr lang="en-US" sz="1600" baseline="-25000" dirty="0"/>
              <a:t>2</a:t>
            </a:r>
            <a:r>
              <a:rPr lang="en-US" sz="1600" dirty="0"/>
              <a:t>+v</a:t>
            </a:r>
            <a:r>
              <a:rPr lang="en-US" sz="1600" baseline="-25000" dirty="0"/>
              <a:t>3</a:t>
            </a:r>
            <a:r>
              <a:rPr lang="en-US" sz="1600" dirty="0"/>
              <a:t>+v</a:t>
            </a:r>
            <a:r>
              <a:rPr lang="en-US" sz="1600" baseline="-25000" dirty="0"/>
              <a:t>4</a:t>
            </a:r>
            <a:r>
              <a:rPr lang="en-US" sz="1600" dirty="0"/>
              <a:t> = </a:t>
            </a:r>
            <a:r>
              <a:rPr lang="en-US" sz="1600" dirty="0" smtClean="0"/>
              <a:t>W</a:t>
            </a:r>
            <a:r>
              <a:rPr lang="en-US" sz="1600" baseline="30000" dirty="0" smtClean="0"/>
              <a:t>2</a:t>
            </a:r>
            <a:r>
              <a:rPr lang="en-US" sz="1600" dirty="0" smtClean="0"/>
              <a:t>L/1.7</a:t>
            </a:r>
            <a:endParaRPr lang="en-US" sz="1600" dirty="0"/>
          </a:p>
        </p:txBody>
      </p:sp>
      <p:sp>
        <p:nvSpPr>
          <p:cNvPr id="18460" name="Oval 32"/>
          <p:cNvSpPr>
            <a:spLocks noChangeArrowheads="1"/>
          </p:cNvSpPr>
          <p:nvPr/>
        </p:nvSpPr>
        <p:spPr bwMode="auto">
          <a:xfrm>
            <a:off x="5943600" y="2514600"/>
            <a:ext cx="685800" cy="6096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18461" name="Line 33"/>
          <p:cNvSpPr>
            <a:spLocks noChangeShapeType="1"/>
          </p:cNvSpPr>
          <p:nvPr/>
        </p:nvSpPr>
        <p:spPr bwMode="auto">
          <a:xfrm>
            <a:off x="5791200" y="2819400"/>
            <a:ext cx="990600" cy="0"/>
          </a:xfrm>
          <a:prstGeom prst="line">
            <a:avLst/>
          </a:prstGeom>
          <a:noFill/>
          <a:ln w="9525">
            <a:solidFill>
              <a:schemeClr val="tx1"/>
            </a:solidFill>
            <a:prstDash val="dash"/>
            <a:round/>
            <a:headEnd/>
            <a:tailEnd/>
          </a:ln>
        </p:spPr>
        <p:txBody>
          <a:bodyPr/>
          <a:lstStyle/>
          <a:p>
            <a:endParaRPr lang="en-US"/>
          </a:p>
        </p:txBody>
      </p:sp>
      <p:sp>
        <p:nvSpPr>
          <p:cNvPr id="18462" name="Line 34"/>
          <p:cNvSpPr>
            <a:spLocks noChangeShapeType="1"/>
          </p:cNvSpPr>
          <p:nvPr/>
        </p:nvSpPr>
        <p:spPr bwMode="auto">
          <a:xfrm rot="-5400000">
            <a:off x="5791200" y="2781300"/>
            <a:ext cx="990600" cy="0"/>
          </a:xfrm>
          <a:prstGeom prst="line">
            <a:avLst/>
          </a:prstGeom>
          <a:noFill/>
          <a:ln w="9525">
            <a:solidFill>
              <a:schemeClr val="tx1"/>
            </a:solidFill>
            <a:prstDash val="dash"/>
            <a:round/>
            <a:headEnd/>
            <a:tailEnd/>
          </a:ln>
        </p:spPr>
        <p:txBody>
          <a:bodyPr/>
          <a:lstStyle/>
          <a:p>
            <a:endParaRPr lang="en-US"/>
          </a:p>
        </p:txBody>
      </p:sp>
      <p:sp>
        <p:nvSpPr>
          <p:cNvPr id="18463" name="Line 35"/>
          <p:cNvSpPr>
            <a:spLocks noChangeShapeType="1"/>
          </p:cNvSpPr>
          <p:nvPr/>
        </p:nvSpPr>
        <p:spPr bwMode="auto">
          <a:xfrm flipV="1">
            <a:off x="5410200" y="2667000"/>
            <a:ext cx="838200" cy="76200"/>
          </a:xfrm>
          <a:prstGeom prst="line">
            <a:avLst/>
          </a:prstGeom>
          <a:noFill/>
          <a:ln w="9525">
            <a:solidFill>
              <a:schemeClr val="tx1"/>
            </a:solidFill>
            <a:round/>
            <a:headEnd/>
            <a:tailEnd type="triangle" w="med" len="med"/>
          </a:ln>
        </p:spPr>
        <p:txBody>
          <a:bodyPr/>
          <a:lstStyle/>
          <a:p>
            <a:endParaRPr lang="en-US"/>
          </a:p>
        </p:txBody>
      </p:sp>
      <p:sp>
        <p:nvSpPr>
          <p:cNvPr id="18464" name="Text Box 38"/>
          <p:cNvSpPr txBox="1">
            <a:spLocks noChangeArrowheads="1"/>
          </p:cNvSpPr>
          <p:nvPr/>
        </p:nvSpPr>
        <p:spPr bwMode="auto">
          <a:xfrm>
            <a:off x="228600" y="685800"/>
            <a:ext cx="4532010" cy="369332"/>
          </a:xfrm>
          <a:prstGeom prst="rect">
            <a:avLst/>
          </a:prstGeom>
          <a:noFill/>
          <a:ln w="9525">
            <a:noFill/>
            <a:miter lim="800000"/>
            <a:headEnd/>
            <a:tailEnd/>
          </a:ln>
        </p:spPr>
        <p:txBody>
          <a:bodyPr wrap="none">
            <a:spAutoFit/>
          </a:bodyPr>
          <a:lstStyle/>
          <a:p>
            <a:r>
              <a:rPr lang="en-US" dirty="0" smtClean="0"/>
              <a:t>a) Calculated </a:t>
            </a:r>
            <a:r>
              <a:rPr lang="en-US" dirty="0"/>
              <a:t>the volume </a:t>
            </a:r>
            <a:r>
              <a:rPr lang="en-US" dirty="0" smtClean="0"/>
              <a:t>of a nematode – </a:t>
            </a:r>
            <a:endParaRPr lang="en-US" dirty="0"/>
          </a:p>
        </p:txBody>
      </p:sp>
      <p:pic>
        <p:nvPicPr>
          <p:cNvPr id="18465" name="Picture 39"/>
          <p:cNvPicPr>
            <a:picLocks noChangeAspect="1" noChangeArrowheads="1"/>
          </p:cNvPicPr>
          <p:nvPr/>
        </p:nvPicPr>
        <p:blipFill>
          <a:blip r:embed="rId2" cstate="print"/>
          <a:srcRect/>
          <a:stretch>
            <a:fillRect/>
          </a:stretch>
        </p:blipFill>
        <p:spPr bwMode="auto">
          <a:xfrm>
            <a:off x="5683250" y="76200"/>
            <a:ext cx="3308350" cy="914400"/>
          </a:xfrm>
          <a:prstGeom prst="rect">
            <a:avLst/>
          </a:prstGeom>
          <a:noFill/>
          <a:ln w="9525">
            <a:noFill/>
            <a:miter lim="800000"/>
            <a:headEnd/>
            <a:tailEnd/>
          </a:ln>
        </p:spPr>
      </p:pic>
      <p:pic>
        <p:nvPicPr>
          <p:cNvPr id="18466" name="Picture 6" descr="andrassy"/>
          <p:cNvPicPr>
            <a:picLocks noChangeAspect="1" noChangeArrowheads="1"/>
          </p:cNvPicPr>
          <p:nvPr/>
        </p:nvPicPr>
        <p:blipFill>
          <a:blip r:embed="rId3" cstate="print"/>
          <a:srcRect l="31818" r="7637"/>
          <a:stretch>
            <a:fillRect/>
          </a:stretch>
        </p:blipFill>
        <p:spPr bwMode="auto">
          <a:xfrm>
            <a:off x="7008813" y="3657600"/>
            <a:ext cx="2135187" cy="3200400"/>
          </a:xfrm>
          <a:prstGeom prst="rect">
            <a:avLst/>
          </a:prstGeom>
          <a:noFill/>
          <a:ln w="9525">
            <a:noFill/>
            <a:miter lim="800000"/>
            <a:headEnd/>
            <a:tailEnd/>
          </a:ln>
        </p:spPr>
      </p:pic>
      <p:sp>
        <p:nvSpPr>
          <p:cNvPr id="38" name="TextBox 37"/>
          <p:cNvSpPr txBox="1">
            <a:spLocks noChangeArrowheads="1"/>
          </p:cNvSpPr>
          <p:nvPr/>
        </p:nvSpPr>
        <p:spPr bwMode="auto">
          <a:xfrm>
            <a:off x="1371600" y="5486400"/>
            <a:ext cx="4724400" cy="1200329"/>
          </a:xfrm>
          <a:prstGeom prst="rect">
            <a:avLst/>
          </a:prstGeom>
          <a:solidFill>
            <a:srgbClr val="FFC000"/>
          </a:solidFill>
          <a:ln w="9525">
            <a:solidFill>
              <a:srgbClr val="002060"/>
            </a:solidFill>
            <a:miter lim="800000"/>
            <a:headEnd/>
            <a:tailEnd/>
          </a:ln>
        </p:spPr>
        <p:txBody>
          <a:bodyPr wrap="square">
            <a:spAutoFit/>
          </a:bodyPr>
          <a:lstStyle/>
          <a:p>
            <a:r>
              <a:rPr lang="en-US" dirty="0" smtClean="0"/>
              <a:t>Then, Mass = Volume x Density:</a:t>
            </a:r>
          </a:p>
          <a:p>
            <a:r>
              <a:rPr lang="en-US" dirty="0" smtClean="0"/>
              <a:t>Mass = W</a:t>
            </a:r>
            <a:r>
              <a:rPr lang="en-US" baseline="30000" dirty="0" smtClean="0"/>
              <a:t>2</a:t>
            </a:r>
            <a:r>
              <a:rPr lang="en-US" dirty="0" smtClean="0"/>
              <a:t>L </a:t>
            </a:r>
            <a:r>
              <a:rPr lang="en-US" dirty="0"/>
              <a:t>x 1.084/(1.7 x 10</a:t>
            </a:r>
            <a:r>
              <a:rPr lang="en-US" baseline="30000" dirty="0"/>
              <a:t>6</a:t>
            </a:r>
            <a:r>
              <a:rPr lang="en-US" dirty="0"/>
              <a:t>) </a:t>
            </a:r>
            <a:r>
              <a:rPr lang="el-GR" dirty="0">
                <a:cs typeface="Arial" charset="0"/>
              </a:rPr>
              <a:t>μ</a:t>
            </a:r>
            <a:r>
              <a:rPr lang="en-US" dirty="0" smtClean="0">
                <a:cs typeface="Arial" charset="0"/>
              </a:rPr>
              <a:t>g</a:t>
            </a:r>
          </a:p>
          <a:p>
            <a:r>
              <a:rPr lang="en-US" dirty="0" smtClean="0">
                <a:cs typeface="Arial" charset="0"/>
              </a:rPr>
              <a:t>		or</a:t>
            </a:r>
          </a:p>
          <a:p>
            <a:r>
              <a:rPr lang="en-US" dirty="0" smtClean="0"/>
              <a:t>Mass = 0.116 x W</a:t>
            </a:r>
            <a:r>
              <a:rPr lang="en-US" baseline="30000" dirty="0" smtClean="0"/>
              <a:t>2</a:t>
            </a:r>
            <a:r>
              <a:rPr lang="en-US" dirty="0" smtClean="0"/>
              <a:t>(L+3.5W) x 1.084/10</a:t>
            </a:r>
            <a:r>
              <a:rPr lang="en-US" baseline="30000" dirty="0" smtClean="0"/>
              <a:t>6</a:t>
            </a:r>
            <a:r>
              <a:rPr lang="en-US" dirty="0" smtClean="0"/>
              <a:t> </a:t>
            </a:r>
            <a:r>
              <a:rPr lang="el-GR" dirty="0" smtClean="0">
                <a:cs typeface="Arial" charset="0"/>
              </a:rPr>
              <a:t>μ</a:t>
            </a:r>
            <a:r>
              <a:rPr lang="en-US" dirty="0" smtClean="0">
                <a:cs typeface="Arial" charset="0"/>
              </a:rPr>
              <a:t>g</a:t>
            </a:r>
            <a:endParaRPr lang="en-US" dirty="0"/>
          </a:p>
        </p:txBody>
      </p:sp>
      <p:sp>
        <p:nvSpPr>
          <p:cNvPr id="37" name="Rectangle 36"/>
          <p:cNvSpPr/>
          <p:nvPr/>
        </p:nvSpPr>
        <p:spPr>
          <a:xfrm>
            <a:off x="228600" y="304800"/>
            <a:ext cx="2155334" cy="369332"/>
          </a:xfrm>
          <a:prstGeom prst="rect">
            <a:avLst/>
          </a:prstGeom>
        </p:spPr>
        <p:txBody>
          <a:bodyPr wrap="none">
            <a:spAutoFit/>
          </a:bodyPr>
          <a:lstStyle/>
          <a:p>
            <a:r>
              <a:rPr lang="en-US" dirty="0" smtClean="0"/>
              <a:t>per Andr</a:t>
            </a:r>
            <a:r>
              <a:rPr lang="en-US" dirty="0" smtClean="0">
                <a:cs typeface="Arial" charset="0"/>
              </a:rPr>
              <a:t>á</a:t>
            </a:r>
            <a:r>
              <a:rPr lang="en-US" dirty="0" smtClean="0"/>
              <a:t>ssy, 1956</a:t>
            </a:r>
            <a:endParaRPr lang="en-US" dirty="0"/>
          </a:p>
        </p:txBody>
      </p:sp>
      <p:sp>
        <p:nvSpPr>
          <p:cNvPr id="39" name="TextBox 38"/>
          <p:cNvSpPr txBox="1"/>
          <p:nvPr/>
        </p:nvSpPr>
        <p:spPr>
          <a:xfrm>
            <a:off x="228600" y="4724400"/>
            <a:ext cx="6814686" cy="646331"/>
          </a:xfrm>
          <a:prstGeom prst="rect">
            <a:avLst/>
          </a:prstGeom>
          <a:noFill/>
        </p:spPr>
        <p:txBody>
          <a:bodyPr wrap="none" rtlCol="0">
            <a:spAutoFit/>
          </a:bodyPr>
          <a:lstStyle/>
          <a:p>
            <a:r>
              <a:rPr lang="en-US" dirty="0" smtClean="0"/>
              <a:t>b) Determined the density of nematodes (g/</a:t>
            </a:r>
            <a:r>
              <a:rPr lang="en-US" dirty="0" err="1" smtClean="0"/>
              <a:t>mL</a:t>
            </a:r>
            <a:r>
              <a:rPr lang="en-US" dirty="0" smtClean="0"/>
              <a:t>) as that of liquids </a:t>
            </a:r>
          </a:p>
          <a:p>
            <a:r>
              <a:rPr lang="en-US" dirty="0" smtClean="0"/>
              <a:t>                             in which they float at a constant level =1.084</a:t>
            </a:r>
            <a:endParaRPr lang="en-US" dirty="0"/>
          </a:p>
        </p:txBody>
      </p:sp>
      <p:pic>
        <p:nvPicPr>
          <p:cNvPr id="64" name="Picture 63" descr="Swollenfemale.png"/>
          <p:cNvPicPr>
            <a:picLocks noChangeAspect="1"/>
          </p:cNvPicPr>
          <p:nvPr/>
        </p:nvPicPr>
        <p:blipFill>
          <a:blip r:embed="rId4" cstate="print"/>
          <a:stretch>
            <a:fillRect/>
          </a:stretch>
        </p:blipFill>
        <p:spPr>
          <a:xfrm>
            <a:off x="76200" y="76200"/>
            <a:ext cx="7022012" cy="3834067"/>
          </a:xfrm>
          <a:prstGeom prst="rect">
            <a:avLst/>
          </a:prstGeom>
          <a:solidFill>
            <a:schemeClr val="bg1"/>
          </a:solidFill>
          <a:ln>
            <a:solidFill>
              <a:srgbClr val="00206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1+#ppt_w/2"/>
                                          </p:val>
                                        </p:tav>
                                        <p:tav tm="100000">
                                          <p:val>
                                            <p:strVal val="#ppt_x"/>
                                          </p:val>
                                        </p:tav>
                                      </p:tavLst>
                                    </p:anim>
                                    <p:anim calcmode="lin" valueType="num">
                                      <p:cBhvr additive="base">
                                        <p:cTn id="8" dur="500" fill="hold"/>
                                        <p:tgtEl>
                                          <p:spTgt spid="6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304800" y="152400"/>
            <a:ext cx="4419600" cy="16002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sng" strike="noStrike" kern="1200" cap="none" spc="0" normalizeH="0" baseline="0" noProof="0" dirty="0" smtClean="0">
                <a:ln>
                  <a:noFill/>
                </a:ln>
                <a:solidFill>
                  <a:schemeClr val="tx1"/>
                </a:solidFill>
                <a:effectLst/>
                <a:uLnTx/>
                <a:uFillTx/>
                <a:latin typeface="Arial" charset="0"/>
                <a:ea typeface="+mj-ea"/>
                <a:cs typeface="Arial" charset="0"/>
              </a:rPr>
              <a:t>Production</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dirty="0" smtClean="0">
              <a:latin typeface="Arial" charset="0"/>
              <a:ea typeface="+mj-ea"/>
              <a:cs typeface="Arial"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Arial" charset="0"/>
                <a:ea typeface="+mj-ea"/>
                <a:cs typeface="Arial" charset="0"/>
              </a:rPr>
              <a:t>Nematodes differ in rates of growth</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endParaRPr kumimoji="0" lang="en-US" sz="1200" b="0" i="0" u="none" strike="noStrike" kern="1200" cap="none" spc="0" normalizeH="0" baseline="0" noProof="0" dirty="0" smtClean="0">
              <a:ln>
                <a:noFill/>
              </a:ln>
              <a:solidFill>
                <a:schemeClr val="tx1"/>
              </a:solidFill>
              <a:effectLst/>
              <a:uLnTx/>
              <a:uFillTx/>
              <a:latin typeface="Arial" charset="0"/>
              <a:ea typeface="+mj-ea"/>
              <a:cs typeface="Arial"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lang="en-US" sz="2000" dirty="0" smtClean="0">
                <a:latin typeface="Arial" charset="0"/>
                <a:ea typeface="+mj-ea"/>
                <a:cs typeface="Arial" charset="0"/>
              </a:rPr>
              <a:t>Need to adjust production estimates</a:t>
            </a:r>
          </a:p>
          <a:p>
            <a:pPr marL="0" marR="0" lvl="0" indent="0" algn="l" defTabSz="914400" rtl="0" eaLnBrk="1" fontAlgn="base" latinLnBrk="0" hangingPunct="1">
              <a:lnSpc>
                <a:spcPct val="100000"/>
              </a:lnSpc>
              <a:spcBef>
                <a:spcPct val="0"/>
              </a:spcBef>
              <a:spcAft>
                <a:spcPct val="0"/>
              </a:spcAft>
              <a:buClrTx/>
              <a:buSzTx/>
              <a:tabLst/>
              <a:defRPr/>
            </a:pPr>
            <a:r>
              <a:rPr lang="en-US" sz="2000" dirty="0" smtClean="0">
                <a:latin typeface="Arial" charset="0"/>
                <a:ea typeface="+mj-ea"/>
                <a:cs typeface="Arial" charset="0"/>
              </a:rPr>
              <a:t>  in relation to life course duration</a:t>
            </a:r>
            <a:endParaRPr kumimoji="0" lang="en-US" sz="2000" b="0" i="0" u="none" strike="noStrike" kern="1200" cap="none" spc="0" normalizeH="0" baseline="0" noProof="0" dirty="0" smtClean="0">
              <a:ln>
                <a:noFill/>
              </a:ln>
              <a:solidFill>
                <a:schemeClr val="tx1"/>
              </a:solidFill>
              <a:effectLst/>
              <a:uLnTx/>
              <a:uFillTx/>
              <a:latin typeface="Arial" charset="0"/>
              <a:ea typeface="+mj-ea"/>
              <a:cs typeface="Arial" charset="0"/>
            </a:endParaRPr>
          </a:p>
        </p:txBody>
      </p:sp>
      <p:sp>
        <p:nvSpPr>
          <p:cNvPr id="4" name="Rectangle 5"/>
          <p:cNvSpPr>
            <a:spLocks noChangeArrowheads="1"/>
          </p:cNvSpPr>
          <p:nvPr/>
        </p:nvSpPr>
        <p:spPr bwMode="auto">
          <a:xfrm>
            <a:off x="304800" y="1828800"/>
            <a:ext cx="8229600" cy="1524000"/>
          </a:xfrm>
          <a:prstGeom prst="rect">
            <a:avLst/>
          </a:prstGeom>
          <a:noFill/>
          <a:ln w="9525">
            <a:noFill/>
            <a:miter lim="800000"/>
            <a:headEnd/>
            <a:tailEnd/>
          </a:ln>
        </p:spPr>
        <p:txBody>
          <a:bodyPr/>
          <a:lstStyle/>
          <a:p>
            <a:pPr marL="342900" indent="-342900">
              <a:spcBef>
                <a:spcPct val="20000"/>
              </a:spcBef>
              <a:buFont typeface="Wingdings" pitchFamily="2" charset="2"/>
              <a:buChar char="Ø"/>
            </a:pPr>
            <a:r>
              <a:rPr lang="en-US" sz="2000" dirty="0" smtClean="0"/>
              <a:t>Another proxy: cp value related to </a:t>
            </a:r>
          </a:p>
          <a:p>
            <a:pPr marL="342900" indent="-342900">
              <a:spcBef>
                <a:spcPct val="20000"/>
              </a:spcBef>
            </a:pPr>
            <a:r>
              <a:rPr lang="en-US" sz="2000" dirty="0" smtClean="0"/>
              <a:t>     life </a:t>
            </a:r>
            <a:r>
              <a:rPr lang="en-US" sz="2000" dirty="0"/>
              <a:t>course duration </a:t>
            </a:r>
            <a:r>
              <a:rPr lang="en-US" sz="2000" dirty="0" smtClean="0"/>
              <a:t>– </a:t>
            </a:r>
            <a:r>
              <a:rPr lang="en-US" sz="2000" dirty="0"/>
              <a:t>per Bongers, 1990</a:t>
            </a:r>
            <a:endParaRPr lang="en-US" sz="2000" baseline="30000" dirty="0"/>
          </a:p>
        </p:txBody>
      </p:sp>
      <p:pic>
        <p:nvPicPr>
          <p:cNvPr id="5" name="Picture 2"/>
          <p:cNvPicPr>
            <a:picLocks noChangeAspect="1" noChangeArrowheads="1"/>
          </p:cNvPicPr>
          <p:nvPr/>
        </p:nvPicPr>
        <p:blipFill>
          <a:blip r:embed="rId2" cstate="print"/>
          <a:srcRect/>
          <a:stretch>
            <a:fillRect/>
          </a:stretch>
        </p:blipFill>
        <p:spPr bwMode="auto">
          <a:xfrm>
            <a:off x="5303520" y="152400"/>
            <a:ext cx="3840480" cy="2779115"/>
          </a:xfrm>
          <a:prstGeom prst="rect">
            <a:avLst/>
          </a:prstGeom>
          <a:noFill/>
          <a:ln w="9525">
            <a:noFill/>
            <a:miter lim="800000"/>
            <a:headEnd/>
            <a:tailEnd/>
          </a:ln>
          <a:effectLst/>
        </p:spPr>
      </p:pic>
      <p:sp>
        <p:nvSpPr>
          <p:cNvPr id="9" name="Rectangle 8"/>
          <p:cNvSpPr/>
          <p:nvPr/>
        </p:nvSpPr>
        <p:spPr>
          <a:xfrm>
            <a:off x="457200" y="2743200"/>
            <a:ext cx="3657600" cy="769441"/>
          </a:xfrm>
          <a:prstGeom prst="rect">
            <a:avLst/>
          </a:prstGeom>
          <a:ln w="12700">
            <a:solidFill>
              <a:srgbClr val="002060"/>
            </a:solidFill>
          </a:ln>
        </p:spPr>
        <p:txBody>
          <a:bodyPr wrap="square">
            <a:spAutoFit/>
          </a:bodyPr>
          <a:lstStyle/>
          <a:p>
            <a:pPr lvl="0">
              <a:spcBef>
                <a:spcPts val="0"/>
              </a:spcBef>
              <a:defRPr/>
            </a:pPr>
            <a:r>
              <a:rPr lang="en-US" sz="2000" dirty="0" smtClean="0">
                <a:latin typeface="Arial" charset="0"/>
                <a:cs typeface="Arial" charset="0"/>
              </a:rPr>
              <a:t>Taxon </a:t>
            </a:r>
            <a:r>
              <a:rPr lang="en-US" sz="2000" dirty="0" smtClean="0"/>
              <a:t>Production </a:t>
            </a:r>
            <a:r>
              <a:rPr lang="en-US" sz="2000" dirty="0" smtClean="0">
                <a:cs typeface="Arial" pitchFamily="34" charset="0"/>
              </a:rPr>
              <a:t>normalized:</a:t>
            </a:r>
          </a:p>
          <a:p>
            <a:pPr lvl="0" indent="-609600">
              <a:spcBef>
                <a:spcPct val="20000"/>
              </a:spcBef>
              <a:defRPr/>
            </a:pPr>
            <a:r>
              <a:rPr lang="en-US" altLang="ja-JP" sz="2000" dirty="0" smtClean="0">
                <a:cs typeface="Arial" pitchFamily="34" charset="0"/>
              </a:rPr>
              <a:t>	 P</a:t>
            </a:r>
            <a:r>
              <a:rPr lang="en-US" altLang="ja-JP" sz="2000" baseline="-25000" dirty="0" smtClean="0">
                <a:cs typeface="Arial" pitchFamily="34" charset="0"/>
              </a:rPr>
              <a:t>t</a:t>
            </a:r>
            <a:r>
              <a:rPr lang="en-US" altLang="ja-JP" sz="2000" dirty="0" smtClean="0">
                <a:cs typeface="Arial" pitchFamily="34" charset="0"/>
              </a:rPr>
              <a:t> = </a:t>
            </a:r>
            <a:r>
              <a:rPr lang="en-US" sz="2000" dirty="0" err="1" smtClean="0">
                <a:cs typeface="Arial" pitchFamily="34" charset="0"/>
              </a:rPr>
              <a:t>N</a:t>
            </a:r>
            <a:r>
              <a:rPr lang="en-US" altLang="ja-JP" sz="2000" baseline="-25000" dirty="0" err="1" smtClean="0">
                <a:cs typeface="Arial" pitchFamily="34" charset="0"/>
              </a:rPr>
              <a:t>t</a:t>
            </a:r>
            <a:r>
              <a:rPr lang="en-US" sz="2000" dirty="0" smtClean="0">
                <a:cs typeface="Arial" pitchFamily="34" charset="0"/>
              </a:rPr>
              <a:t> M</a:t>
            </a:r>
            <a:r>
              <a:rPr lang="en-US" sz="2000" baseline="-25000" dirty="0" smtClean="0">
                <a:ea typeface="ＭＳ Ｐゴシック" charset="-128"/>
                <a:cs typeface="Arial" pitchFamily="34" charset="0"/>
              </a:rPr>
              <a:t>t</a:t>
            </a:r>
            <a:r>
              <a:rPr lang="en-US" altLang="ja-JP" sz="2000" dirty="0" smtClean="0">
                <a:cs typeface="Arial" pitchFamily="34" charset="0"/>
              </a:rPr>
              <a:t>/(</a:t>
            </a:r>
            <a:r>
              <a:rPr lang="en-US" altLang="ja-JP" sz="2000" dirty="0" err="1" smtClean="0">
                <a:cs typeface="Arial" pitchFamily="34" charset="0"/>
              </a:rPr>
              <a:t>cp</a:t>
            </a:r>
            <a:r>
              <a:rPr lang="en-US" altLang="ja-JP" sz="2000" baseline="-25000" dirty="0" err="1" smtClean="0">
                <a:cs typeface="Arial" pitchFamily="34" charset="0"/>
              </a:rPr>
              <a:t>t</a:t>
            </a:r>
            <a:r>
              <a:rPr lang="en-US" altLang="ja-JP" sz="2000" dirty="0" smtClean="0">
                <a:cs typeface="Arial" pitchFamily="34" charset="0"/>
              </a:rPr>
              <a:t>)</a:t>
            </a:r>
          </a:p>
        </p:txBody>
      </p:sp>
      <p:sp>
        <p:nvSpPr>
          <p:cNvPr id="10" name="Rectangle 2"/>
          <p:cNvSpPr txBox="1">
            <a:spLocks noChangeArrowheads="1"/>
          </p:cNvSpPr>
          <p:nvPr/>
        </p:nvSpPr>
        <p:spPr>
          <a:xfrm>
            <a:off x="304800" y="3733800"/>
            <a:ext cx="4267200" cy="6096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sng" strike="noStrike" kern="1200" cap="none" spc="0" normalizeH="0" baseline="0" noProof="0" dirty="0" smtClean="0">
                <a:ln>
                  <a:noFill/>
                </a:ln>
                <a:solidFill>
                  <a:schemeClr val="tx1"/>
                </a:solidFill>
                <a:effectLst/>
                <a:uLnTx/>
                <a:uFillTx/>
                <a:latin typeface="Arial" charset="0"/>
                <a:ea typeface="+mj-ea"/>
                <a:cs typeface="Arial" charset="0"/>
              </a:rPr>
              <a:t>Metabolic activity - Respiration</a:t>
            </a:r>
          </a:p>
        </p:txBody>
      </p:sp>
      <p:sp>
        <p:nvSpPr>
          <p:cNvPr id="11" name="Rectangle 3"/>
          <p:cNvSpPr txBox="1">
            <a:spLocks noChangeArrowheads="1"/>
          </p:cNvSpPr>
          <p:nvPr/>
        </p:nvSpPr>
        <p:spPr>
          <a:xfrm>
            <a:off x="304800" y="4191000"/>
            <a:ext cx="4495800" cy="1905000"/>
          </a:xfrm>
          <a:prstGeom prst="rect">
            <a:avLst/>
          </a:prstGeom>
        </p:spPr>
        <p:txBody>
          <a:bodyPr/>
          <a:lstStyle/>
          <a:p>
            <a:pPr marR="0" lvl="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Arial" charset="0"/>
                <a:ea typeface="+mn-ea"/>
                <a:cs typeface="Arial" charset="0"/>
              </a:rPr>
              <a:t>Use the p</a:t>
            </a:r>
            <a:r>
              <a:rPr kumimoji="0" lang="en-US" altLang="ja-JP" sz="2000" b="0" i="0" u="none" strike="noStrike" kern="1200" cap="none" spc="0" normalizeH="0" baseline="0" noProof="0" dirty="0" smtClean="0">
                <a:ln>
                  <a:noFill/>
                </a:ln>
                <a:solidFill>
                  <a:schemeClr val="tx1"/>
                </a:solidFill>
                <a:effectLst/>
                <a:uLnTx/>
                <a:uFillTx/>
                <a:latin typeface="Arial" charset="0"/>
                <a:ea typeface="+mn-ea"/>
                <a:cs typeface="Arial" charset="0"/>
              </a:rPr>
              <a:t>ower relationship of </a:t>
            </a:r>
          </a:p>
          <a:p>
            <a:pPr marR="0" lvl="0" indent="-34747200" algn="l" defTabSz="914400" rtl="0" eaLnBrk="1" fontAlgn="base" latinLnBrk="0" hangingPunct="1">
              <a:lnSpc>
                <a:spcPct val="100000"/>
              </a:lnSpc>
              <a:spcBef>
                <a:spcPts val="24"/>
              </a:spcBef>
              <a:spcAft>
                <a:spcPct val="0"/>
              </a:spcAft>
              <a:buClrTx/>
              <a:buSzTx/>
              <a:tabLst/>
              <a:defRPr/>
            </a:pPr>
            <a:r>
              <a:rPr lang="en-US" altLang="ja-JP" sz="2000" dirty="0" smtClean="0">
                <a:latin typeface="Arial" charset="0"/>
                <a:cs typeface="Arial" charset="0"/>
              </a:rPr>
              <a:t>  </a:t>
            </a:r>
            <a:r>
              <a:rPr kumimoji="0" lang="en-US" altLang="ja-JP" sz="2000" b="0" i="0" u="none" strike="noStrike" kern="1200" cap="none" spc="0" normalizeH="0" baseline="0" noProof="0" dirty="0" smtClean="0">
                <a:ln>
                  <a:noFill/>
                </a:ln>
                <a:solidFill>
                  <a:schemeClr val="tx1"/>
                </a:solidFill>
                <a:effectLst/>
                <a:uLnTx/>
                <a:uFillTx/>
                <a:latin typeface="Arial" charset="0"/>
                <a:ea typeface="+mn-ea"/>
                <a:cs typeface="Arial" charset="0"/>
              </a:rPr>
              <a:t>basal metabolism and body mass: 	R = c M</a:t>
            </a:r>
            <a:r>
              <a:rPr kumimoji="0" lang="en-US" altLang="ja-JP" sz="2000" b="0" i="0" u="none" strike="noStrike" kern="1200" cap="none" spc="0" normalizeH="0" baseline="30000" noProof="0" dirty="0" smtClean="0">
                <a:ln>
                  <a:noFill/>
                </a:ln>
                <a:solidFill>
                  <a:schemeClr val="tx1"/>
                </a:solidFill>
                <a:effectLst/>
                <a:uLnTx/>
                <a:uFillTx/>
                <a:latin typeface="Arial" charset="0"/>
                <a:ea typeface="+mn-ea"/>
                <a:cs typeface="Arial" charset="0"/>
              </a:rPr>
              <a:t>0.75</a:t>
            </a:r>
          </a:p>
          <a:p>
            <a:pPr marR="0" lvl="0" indent="-34747200" algn="l" defTabSz="914400" rtl="0" eaLnBrk="1" fontAlgn="base" latinLnBrk="0" hangingPunct="1">
              <a:lnSpc>
                <a:spcPct val="100000"/>
              </a:lnSpc>
              <a:spcBef>
                <a:spcPts val="24"/>
              </a:spcBef>
              <a:spcAft>
                <a:spcPct val="0"/>
              </a:spcAft>
              <a:buClrTx/>
              <a:buSzTx/>
              <a:tabLst/>
              <a:defRPr/>
            </a:pPr>
            <a:endParaRPr kumimoji="0" lang="en-US" altLang="ja-JP" sz="2000" b="0" i="0" u="none" strike="noStrike" kern="1200" cap="none" spc="0" normalizeH="0" baseline="30000" noProof="0" dirty="0" smtClean="0">
              <a:ln>
                <a:noFill/>
              </a:ln>
              <a:solidFill>
                <a:schemeClr val="tx1"/>
              </a:solidFill>
              <a:effectLst/>
              <a:uLnTx/>
              <a:uFillTx/>
              <a:latin typeface="Arial" charset="0"/>
              <a:ea typeface="+mn-ea"/>
              <a:cs typeface="Arial" charset="0"/>
            </a:endParaRPr>
          </a:p>
          <a:p>
            <a:pPr marR="0" lvl="0" algn="l" defTabSz="914400" rtl="0" eaLnBrk="1" fontAlgn="base" latinLnBrk="0" hangingPunct="1">
              <a:lnSpc>
                <a:spcPct val="100000"/>
              </a:lnSpc>
              <a:spcBef>
                <a:spcPct val="20000"/>
              </a:spcBef>
              <a:spcAft>
                <a:spcPct val="0"/>
              </a:spcAft>
              <a:buClrTx/>
              <a:buSzTx/>
              <a:tabLst/>
              <a:defRPr/>
            </a:pPr>
            <a:r>
              <a:rPr kumimoji="0" lang="en-US" altLang="ja-JP" sz="2000" b="0" i="0" u="none" strike="noStrike" kern="1200" cap="none" spc="0" normalizeH="0" baseline="0" noProof="0" dirty="0" smtClean="0">
                <a:ln>
                  <a:noFill/>
                </a:ln>
                <a:solidFill>
                  <a:schemeClr val="tx1"/>
                </a:solidFill>
                <a:effectLst/>
                <a:uLnTx/>
                <a:uFillTx/>
                <a:latin typeface="Arial" charset="0"/>
                <a:ea typeface="+mn-ea"/>
                <a:cs typeface="Arial" charset="0"/>
              </a:rPr>
              <a:t>If taxon biomass = </a:t>
            </a:r>
            <a:r>
              <a:rPr kumimoji="0" lang="en-US" altLang="ja-JP" sz="2000" b="0" i="0" u="none" strike="noStrike" kern="1200" cap="none" spc="0" normalizeH="0" baseline="0" noProof="0" dirty="0" err="1" smtClean="0">
                <a:ln>
                  <a:noFill/>
                </a:ln>
                <a:solidFill>
                  <a:schemeClr val="tx1"/>
                </a:solidFill>
                <a:effectLst/>
                <a:uLnTx/>
                <a:uFillTx/>
                <a:latin typeface="Arial" charset="0"/>
                <a:ea typeface="+mn-ea"/>
                <a:cs typeface="Arial" charset="0"/>
              </a:rPr>
              <a:t>N</a:t>
            </a:r>
            <a:r>
              <a:rPr kumimoji="0" lang="en-US" altLang="ja-JP" sz="2000" b="0" i="0" u="none" strike="noStrike" kern="1200" cap="none" spc="0" normalizeH="0" baseline="-25000" noProof="0" dirty="0" err="1" smtClean="0">
                <a:ln>
                  <a:noFill/>
                </a:ln>
                <a:solidFill>
                  <a:schemeClr val="tx1"/>
                </a:solidFill>
                <a:effectLst/>
                <a:uLnTx/>
                <a:uFillTx/>
                <a:latin typeface="Arial" charset="0"/>
                <a:ea typeface="+mn-ea"/>
                <a:cs typeface="Arial" charset="0"/>
              </a:rPr>
              <a:t>t</a:t>
            </a:r>
            <a:r>
              <a:rPr kumimoji="0" lang="en-US" altLang="ja-JP" sz="2000" b="0" i="0" u="none" strike="noStrike" kern="1200" cap="none" spc="0" normalizeH="0" baseline="0" noProof="0" dirty="0" smtClean="0">
                <a:ln>
                  <a:noFill/>
                </a:ln>
                <a:solidFill>
                  <a:schemeClr val="tx1"/>
                </a:solidFill>
                <a:effectLst/>
                <a:uLnTx/>
                <a:uFillTx/>
                <a:latin typeface="Arial" charset="0"/>
                <a:ea typeface="+mn-ea"/>
                <a:cs typeface="Arial" charset="0"/>
              </a:rPr>
              <a:t> M</a:t>
            </a:r>
            <a:r>
              <a:rPr kumimoji="0" lang="en-US" altLang="ja-JP" sz="2000" b="0" i="0" u="none" strike="noStrike" kern="1200" cap="none" spc="0" normalizeH="0" baseline="-25000" noProof="0" dirty="0" smtClean="0">
                <a:ln>
                  <a:noFill/>
                </a:ln>
                <a:solidFill>
                  <a:schemeClr val="tx1"/>
                </a:solidFill>
                <a:effectLst/>
                <a:uLnTx/>
                <a:uFillTx/>
                <a:latin typeface="Arial" charset="0"/>
                <a:ea typeface="+mn-ea"/>
                <a:cs typeface="Arial" charset="0"/>
              </a:rPr>
              <a:t>t</a:t>
            </a:r>
            <a:r>
              <a:rPr kumimoji="0" lang="en-US" altLang="ja-JP" sz="2000" b="0" i="0" u="none" strike="noStrike" kern="1200" cap="none" spc="0" normalizeH="0" noProof="0" dirty="0" smtClean="0">
                <a:ln>
                  <a:noFill/>
                </a:ln>
                <a:solidFill>
                  <a:schemeClr val="tx1"/>
                </a:solidFill>
                <a:effectLst/>
                <a:uLnTx/>
                <a:uFillTx/>
                <a:latin typeface="Arial" charset="0"/>
                <a:ea typeface="+mn-ea"/>
                <a:cs typeface="Arial" charset="0"/>
              </a:rPr>
              <a:t>, then:</a:t>
            </a:r>
          </a:p>
          <a:p>
            <a:pPr marR="0" lvl="0" algn="l" defTabSz="914400" rtl="0" eaLnBrk="1" fontAlgn="base" latinLnBrk="0" hangingPunct="1">
              <a:lnSpc>
                <a:spcPct val="100000"/>
              </a:lnSpc>
              <a:spcBef>
                <a:spcPct val="20000"/>
              </a:spcBef>
              <a:spcAft>
                <a:spcPct val="0"/>
              </a:spcAft>
              <a:buClrTx/>
              <a:buSzTx/>
              <a:buFont typeface="Arial" pitchFamily="34" charset="0"/>
              <a:buChar char="•"/>
              <a:tabLst/>
              <a:defRPr/>
            </a:pPr>
            <a:endParaRPr lang="en-US" altLang="ja-JP" sz="2000" baseline="-25000" dirty="0" smtClean="0">
              <a:latin typeface="Arial" charset="0"/>
              <a:cs typeface="Arial" charset="0"/>
            </a:endParaRPr>
          </a:p>
          <a:p>
            <a:pPr marL="342900" marR="0" lvl="0" indent="-342900" algn="l" defTabSz="914400" rtl="0" eaLnBrk="1" fontAlgn="base" latinLnBrk="0" hangingPunct="1">
              <a:lnSpc>
                <a:spcPct val="100000"/>
              </a:lnSpc>
              <a:spcBef>
                <a:spcPct val="20000"/>
              </a:spcBef>
              <a:spcAft>
                <a:spcPct val="0"/>
              </a:spcAft>
              <a:buClrTx/>
              <a:buSzTx/>
              <a:tabLst/>
              <a:defRPr/>
            </a:pPr>
            <a:endParaRPr kumimoji="0" lang="en-US" sz="2000" b="0" i="0" u="none" strike="noStrike" kern="1200" cap="none" spc="0" normalizeH="0" baseline="30000" noProof="0" dirty="0" smtClean="0">
              <a:ln>
                <a:noFill/>
              </a:ln>
              <a:solidFill>
                <a:schemeClr val="tx1"/>
              </a:solidFill>
              <a:effectLst/>
              <a:uLnTx/>
              <a:uFillTx/>
              <a:latin typeface="Arial" charset="0"/>
              <a:ea typeface="+mn-ea"/>
              <a:cs typeface="Arial" charset="0"/>
            </a:endParaRPr>
          </a:p>
        </p:txBody>
      </p:sp>
      <p:sp>
        <p:nvSpPr>
          <p:cNvPr id="13" name="Rectangle 3"/>
          <p:cNvSpPr txBox="1">
            <a:spLocks noChangeArrowheads="1"/>
          </p:cNvSpPr>
          <p:nvPr/>
        </p:nvSpPr>
        <p:spPr bwMode="auto">
          <a:xfrm>
            <a:off x="4648200" y="4419600"/>
            <a:ext cx="4343400" cy="1371600"/>
          </a:xfrm>
          <a:prstGeom prst="rect">
            <a:avLst/>
          </a:prstGeom>
          <a:noFill/>
          <a:ln w="25400">
            <a:solidFill>
              <a:schemeClr val="bg2">
                <a:lumMod val="25000"/>
              </a:schemeClr>
            </a:solidFill>
            <a:miter lim="800000"/>
            <a:headEnd/>
            <a:tailEnd/>
          </a:ln>
        </p:spPr>
        <p:txBody>
          <a:bodyPr vert="horz" wrap="square" lIns="91440" tIns="45720" rIns="91440" bIns="45720" numCol="1" anchor="t" anchorCtr="0" compatLnSpc="1">
            <a:prstTxWarp prst="textNoShape">
              <a:avLst/>
            </a:prstTxWarp>
          </a:bodyPr>
          <a:lstStyle/>
          <a:p>
            <a:pPr marL="329184" lvl="0" indent="-329184">
              <a:spcBef>
                <a:spcPct val="20000"/>
              </a:spcBef>
              <a:buFont typeface="Arial" pitchFamily="34" charset="0"/>
              <a:buChar char="•"/>
              <a:defRPr/>
            </a:pPr>
            <a:r>
              <a:rPr kumimoji="0" lang="en-US" sz="2000" b="0" i="0" u="sng" strike="noStrike" kern="1200" cap="none" spc="0" normalizeH="0" baseline="0" noProof="0" dirty="0" smtClean="0">
                <a:ln>
                  <a:noFill/>
                </a:ln>
                <a:solidFill>
                  <a:schemeClr val="tx1"/>
                </a:solidFill>
                <a:effectLst/>
                <a:uLnTx/>
                <a:uFillTx/>
                <a:cs typeface="Arial" pitchFamily="34" charset="0"/>
              </a:rPr>
              <a:t>Metabolic Footprint </a:t>
            </a:r>
            <a:r>
              <a:rPr kumimoji="0" lang="en-US" sz="2000" b="0" i="0" u="none" strike="noStrike" kern="1200" cap="none" spc="0" normalizeH="0" baseline="0" noProof="0" dirty="0" smtClean="0">
                <a:ln>
                  <a:noFill/>
                </a:ln>
                <a:solidFill>
                  <a:schemeClr val="tx1"/>
                </a:solidFill>
                <a:effectLst/>
                <a:uLnTx/>
                <a:uFillTx/>
                <a:cs typeface="Arial" pitchFamily="34" charset="0"/>
              </a:rPr>
              <a:t>= </a:t>
            </a:r>
            <a:r>
              <a:rPr kumimoji="0" lang="el-GR" sz="2000" b="0" i="0" u="none" strike="noStrike" kern="1200" cap="none" spc="0" normalizeH="0" baseline="0" noProof="0" dirty="0" smtClean="0">
                <a:ln>
                  <a:noFill/>
                </a:ln>
                <a:solidFill>
                  <a:schemeClr val="tx1"/>
                </a:solidFill>
                <a:effectLst/>
                <a:uLnTx/>
                <a:uFillTx/>
                <a:cs typeface="Arial" pitchFamily="34" charset="0"/>
              </a:rPr>
              <a:t>Σ</a:t>
            </a:r>
            <a:r>
              <a:rPr kumimoji="0" lang="en-US" sz="2000" b="0" i="0" u="none" strike="noStrike" kern="1200" cap="none" spc="0" normalizeH="0" baseline="0" noProof="0" dirty="0" smtClean="0">
                <a:ln>
                  <a:noFill/>
                </a:ln>
                <a:solidFill>
                  <a:schemeClr val="tx1"/>
                </a:solidFill>
                <a:effectLst/>
                <a:uLnTx/>
                <a:uFillTx/>
                <a:cs typeface="Arial" pitchFamily="34" charset="0"/>
              </a:rPr>
              <a:t> (</a:t>
            </a:r>
            <a:r>
              <a:rPr kumimoji="0" lang="en-US" altLang="ja-JP" sz="2000" b="0" i="0" u="none" strike="noStrike" kern="1200" cap="none" spc="0" normalizeH="0" baseline="0" noProof="0" dirty="0" err="1" smtClean="0">
                <a:ln>
                  <a:noFill/>
                </a:ln>
                <a:solidFill>
                  <a:schemeClr val="tx1"/>
                </a:solidFill>
                <a:effectLst/>
                <a:uLnTx/>
                <a:uFillTx/>
                <a:cs typeface="Arial" pitchFamily="34" charset="0"/>
              </a:rPr>
              <a:t>R</a:t>
            </a:r>
            <a:r>
              <a:rPr kumimoji="0" lang="en-US" altLang="ja-JP" sz="2000" b="0" i="0" u="none" strike="noStrike" kern="1200" cap="none" spc="0" normalizeH="0" baseline="-25000" noProof="0" dirty="0" err="1" smtClean="0">
                <a:ln>
                  <a:noFill/>
                </a:ln>
                <a:solidFill>
                  <a:schemeClr val="tx1"/>
                </a:solidFill>
                <a:effectLst/>
                <a:uLnTx/>
                <a:uFillTx/>
                <a:cs typeface="Arial" pitchFamily="34" charset="0"/>
              </a:rPr>
              <a:t>t</a:t>
            </a:r>
            <a:r>
              <a:rPr kumimoji="0" lang="en-US" altLang="ja-JP" sz="2000" b="0" i="0" u="none" strike="noStrike" kern="1200" cap="none" spc="0" normalizeH="0" baseline="-25000" noProof="0" dirty="0" smtClean="0">
                <a:ln>
                  <a:noFill/>
                </a:ln>
                <a:solidFill>
                  <a:schemeClr val="tx1"/>
                </a:solidFill>
                <a:effectLst/>
                <a:uLnTx/>
                <a:uFillTx/>
                <a:cs typeface="Arial" pitchFamily="34" charset="0"/>
              </a:rPr>
              <a:t> </a:t>
            </a:r>
            <a:r>
              <a:rPr kumimoji="0" lang="en-US" altLang="ja-JP" sz="2000" b="0" i="0" u="none" strike="noStrike" kern="1200" cap="none" spc="0" normalizeH="0" noProof="0" dirty="0" smtClean="0">
                <a:ln>
                  <a:noFill/>
                </a:ln>
                <a:solidFill>
                  <a:schemeClr val="tx1"/>
                </a:solidFill>
                <a:effectLst/>
                <a:uLnTx/>
                <a:uFillTx/>
                <a:cs typeface="Arial" pitchFamily="34" charset="0"/>
              </a:rPr>
              <a:t>+</a:t>
            </a:r>
            <a:r>
              <a:rPr kumimoji="0" lang="en-US" altLang="ja-JP" sz="2000" b="0" i="0" u="none" strike="noStrike" kern="1200" cap="none" spc="0" normalizeH="0" baseline="-25000" noProof="0" dirty="0" smtClean="0">
                <a:ln>
                  <a:noFill/>
                </a:ln>
                <a:solidFill>
                  <a:schemeClr val="tx1"/>
                </a:solidFill>
                <a:effectLst/>
                <a:uLnTx/>
                <a:uFillTx/>
                <a:cs typeface="Arial" pitchFamily="34" charset="0"/>
              </a:rPr>
              <a:t> </a:t>
            </a:r>
            <a:r>
              <a:rPr lang="en-US" altLang="ja-JP" sz="2000" dirty="0" smtClean="0">
                <a:cs typeface="Arial" pitchFamily="34" charset="0"/>
              </a:rPr>
              <a:t>P</a:t>
            </a:r>
            <a:r>
              <a:rPr lang="en-US" altLang="ja-JP" sz="2000" baseline="-25000" dirty="0" smtClean="0">
                <a:cs typeface="Arial" pitchFamily="34" charset="0"/>
              </a:rPr>
              <a:t>t</a:t>
            </a:r>
            <a:r>
              <a:rPr lang="en-US" altLang="ja-JP" sz="2000" dirty="0" smtClean="0">
                <a:cs typeface="Arial" pitchFamily="34" charset="0"/>
              </a:rPr>
              <a:t>)</a:t>
            </a:r>
            <a:endParaRPr kumimoji="0" lang="en-US" altLang="ja-JP" sz="2000" b="0" i="0" u="none" strike="noStrike" kern="1200" cap="none" spc="0" normalizeH="0" noProof="0" dirty="0" smtClean="0">
              <a:ln>
                <a:noFill/>
              </a:ln>
              <a:solidFill>
                <a:schemeClr val="tx1"/>
              </a:solidFill>
              <a:effectLst/>
              <a:uLnTx/>
              <a:uFillTx/>
              <a:cs typeface="Arial" pitchFamily="34" charset="0"/>
            </a:endParaRPr>
          </a:p>
          <a:p>
            <a:pPr marL="329184" marR="0" lvl="0" indent="-609600" algn="l" defTabSz="914400" rtl="0" eaLnBrk="1" fontAlgn="base" latinLnBrk="0" hangingPunct="1">
              <a:spcBef>
                <a:spcPct val="20000"/>
              </a:spcBef>
              <a:spcAft>
                <a:spcPct val="0"/>
              </a:spcAft>
              <a:buClrTx/>
              <a:buSzTx/>
              <a:tabLst/>
              <a:defRPr/>
            </a:pPr>
            <a:r>
              <a:rPr lang="en-US" altLang="ja-JP" sz="2000" baseline="-25000" dirty="0" smtClean="0">
                <a:cs typeface="Arial" pitchFamily="34" charset="0"/>
              </a:rPr>
              <a:t>	</a:t>
            </a:r>
            <a:r>
              <a:rPr kumimoji="0" lang="en-US" altLang="ja-JP" sz="2000" b="0" i="0" u="none" strike="noStrike" kern="1200" cap="none" spc="0" normalizeH="0" baseline="0" noProof="0" dirty="0" smtClean="0">
                <a:ln>
                  <a:noFill/>
                </a:ln>
                <a:solidFill>
                  <a:schemeClr val="tx1"/>
                </a:solidFill>
                <a:effectLst/>
                <a:uLnTx/>
                <a:uFillTx/>
                <a:cs typeface="Arial" pitchFamily="34" charset="0"/>
              </a:rPr>
              <a:t>for all </a:t>
            </a:r>
            <a:r>
              <a:rPr kumimoji="0" lang="en-US" altLang="ja-JP" sz="2000" b="0" i="0" u="none" strike="noStrike" kern="1200" cap="none" spc="0" normalizeH="0" baseline="0" noProof="0" dirty="0" err="1" smtClean="0">
                <a:ln>
                  <a:noFill/>
                </a:ln>
                <a:solidFill>
                  <a:schemeClr val="tx1"/>
                </a:solidFill>
                <a:effectLst/>
                <a:uLnTx/>
                <a:uFillTx/>
                <a:cs typeface="Arial" pitchFamily="34" charset="0"/>
              </a:rPr>
              <a:t>taxa</a:t>
            </a:r>
            <a:r>
              <a:rPr kumimoji="0" lang="en-US" altLang="ja-JP" sz="2000" b="0" i="0" u="none" strike="noStrike" kern="1200" cap="none" spc="0" normalizeH="0" baseline="0" noProof="0" dirty="0" smtClean="0">
                <a:ln>
                  <a:noFill/>
                </a:ln>
                <a:solidFill>
                  <a:schemeClr val="tx1"/>
                </a:solidFill>
                <a:effectLst/>
                <a:uLnTx/>
                <a:uFillTx/>
                <a:cs typeface="Arial" pitchFamily="34" charset="0"/>
              </a:rPr>
              <a:t> present or for </a:t>
            </a:r>
            <a:r>
              <a:rPr kumimoji="0" lang="en-US" altLang="ja-JP" sz="2000" b="0" i="0" u="none" strike="noStrike" kern="1200" cap="none" spc="0" normalizeH="0" baseline="0" noProof="0" dirty="0" err="1" smtClean="0">
                <a:ln>
                  <a:noFill/>
                </a:ln>
                <a:solidFill>
                  <a:schemeClr val="tx1"/>
                </a:solidFill>
                <a:effectLst/>
                <a:uLnTx/>
                <a:uFillTx/>
                <a:cs typeface="Arial" pitchFamily="34" charset="0"/>
              </a:rPr>
              <a:t>taxa</a:t>
            </a:r>
            <a:r>
              <a:rPr kumimoji="0" lang="en-US" altLang="ja-JP" sz="2000" b="0" i="0" u="none" strike="noStrike" kern="1200" cap="none" spc="0" normalizeH="0" baseline="0" noProof="0" dirty="0" smtClean="0">
                <a:ln>
                  <a:noFill/>
                </a:ln>
                <a:solidFill>
                  <a:schemeClr val="tx1"/>
                </a:solidFill>
                <a:effectLst/>
                <a:uLnTx/>
                <a:uFillTx/>
                <a:cs typeface="Arial" pitchFamily="34" charset="0"/>
              </a:rPr>
              <a:t> representing a specific function or ecosystem service</a:t>
            </a:r>
            <a:endParaRPr kumimoji="0" lang="el-GR" sz="2000" b="0" i="0" u="none" strike="noStrike" kern="1200" cap="none" spc="0" normalizeH="0" baseline="0" noProof="0" dirty="0" smtClean="0">
              <a:ln>
                <a:noFill/>
              </a:ln>
              <a:solidFill>
                <a:schemeClr val="tx1"/>
              </a:solidFill>
              <a:effectLst/>
              <a:uLnTx/>
              <a:uFillTx/>
              <a:cs typeface="Arial" pitchFamily="34" charset="0"/>
            </a:endParaRPr>
          </a:p>
        </p:txBody>
      </p:sp>
      <p:sp>
        <p:nvSpPr>
          <p:cNvPr id="15" name="TextBox 14"/>
          <p:cNvSpPr txBox="1"/>
          <p:nvPr/>
        </p:nvSpPr>
        <p:spPr>
          <a:xfrm>
            <a:off x="457200" y="5867400"/>
            <a:ext cx="2484976" cy="769441"/>
          </a:xfrm>
          <a:prstGeom prst="rect">
            <a:avLst/>
          </a:prstGeom>
          <a:noFill/>
          <a:ln w="12700">
            <a:solidFill>
              <a:srgbClr val="002060"/>
            </a:solidFill>
          </a:ln>
        </p:spPr>
        <p:txBody>
          <a:bodyPr wrap="none" rtlCol="0">
            <a:spAutoFit/>
          </a:bodyPr>
          <a:lstStyle/>
          <a:p>
            <a:pPr marL="342900" lvl="0" indent="-342900">
              <a:spcBef>
                <a:spcPct val="20000"/>
              </a:spcBef>
              <a:defRPr/>
            </a:pPr>
            <a:r>
              <a:rPr lang="en-US" altLang="ja-JP" sz="2000" dirty="0" smtClean="0">
                <a:latin typeface="Arial" charset="0"/>
                <a:cs typeface="Arial" charset="0"/>
              </a:rPr>
              <a:t>Taxon Respiration:</a:t>
            </a:r>
          </a:p>
          <a:p>
            <a:pPr marL="342900" lvl="0" indent="-342900">
              <a:spcBef>
                <a:spcPct val="20000"/>
              </a:spcBef>
              <a:defRPr/>
            </a:pPr>
            <a:r>
              <a:rPr lang="en-US" altLang="ja-JP" sz="2000" dirty="0" smtClean="0">
                <a:latin typeface="Arial" charset="0"/>
                <a:cs typeface="Arial" charset="0"/>
              </a:rPr>
              <a:t>     	</a:t>
            </a:r>
            <a:r>
              <a:rPr lang="en-US" altLang="ja-JP" sz="2000" dirty="0" err="1" smtClean="0">
                <a:latin typeface="Arial" charset="0"/>
                <a:cs typeface="Arial" charset="0"/>
              </a:rPr>
              <a:t>R</a:t>
            </a:r>
            <a:r>
              <a:rPr lang="en-US" altLang="ja-JP" sz="2000" baseline="-25000" dirty="0" err="1" smtClean="0">
                <a:latin typeface="Arial" charset="0"/>
                <a:cs typeface="Arial" charset="0"/>
              </a:rPr>
              <a:t>t</a:t>
            </a:r>
            <a:r>
              <a:rPr lang="en-US" altLang="ja-JP" sz="2000" baseline="-25000" dirty="0" smtClean="0">
                <a:latin typeface="Arial" charset="0"/>
                <a:cs typeface="Arial" charset="0"/>
              </a:rPr>
              <a:t> </a:t>
            </a:r>
            <a:r>
              <a:rPr lang="en-US" altLang="ja-JP" sz="2000" dirty="0" smtClean="0">
                <a:latin typeface="Arial" charset="0"/>
                <a:cs typeface="Arial" charset="0"/>
              </a:rPr>
              <a:t>= </a:t>
            </a:r>
            <a:r>
              <a:rPr lang="en-US" sz="2000" dirty="0" err="1" smtClean="0">
                <a:latin typeface="Arial" charset="0"/>
                <a:cs typeface="Arial" charset="0"/>
              </a:rPr>
              <a:t>N</a:t>
            </a:r>
            <a:r>
              <a:rPr lang="en-US" altLang="ja-JP" sz="2000" baseline="-25000" dirty="0" err="1" smtClean="0">
                <a:latin typeface="Arial" charset="0"/>
              </a:rPr>
              <a:t>t</a:t>
            </a:r>
            <a:r>
              <a:rPr lang="en-US" altLang="ja-JP" sz="2000" baseline="-25000" dirty="0" smtClean="0">
                <a:latin typeface="Arial" charset="0"/>
              </a:rPr>
              <a:t> </a:t>
            </a:r>
            <a:r>
              <a:rPr lang="en-US" sz="2000" dirty="0" smtClean="0">
                <a:latin typeface="Arial" charset="0"/>
                <a:cs typeface="Arial" charset="0"/>
              </a:rPr>
              <a:t>M</a:t>
            </a:r>
            <a:r>
              <a:rPr lang="en-US" altLang="ja-JP" sz="2000" baseline="-25000" dirty="0" smtClean="0">
                <a:latin typeface="Arial" charset="0"/>
              </a:rPr>
              <a:t>t</a:t>
            </a:r>
            <a:r>
              <a:rPr lang="en-US" altLang="ja-JP" sz="2000" baseline="30000" dirty="0" smtClean="0">
                <a:latin typeface="Arial" charset="0"/>
              </a:rPr>
              <a:t>0.75</a:t>
            </a:r>
            <a:endParaRPr lang="en-US" sz="2000" baseline="30000" dirty="0" smtClean="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p:bldP spid="11" grpId="0"/>
      <p:bldP spid="13"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74638" y="304800"/>
            <a:ext cx="8483600" cy="6272213"/>
            <a:chOff x="173" y="224"/>
            <a:chExt cx="5344" cy="3951"/>
          </a:xfrm>
        </p:grpSpPr>
        <p:sp>
          <p:nvSpPr>
            <p:cNvPr id="22539" name="Text Box 3"/>
            <p:cNvSpPr txBox="1">
              <a:spLocks noChangeArrowheads="1"/>
            </p:cNvSpPr>
            <p:nvPr/>
          </p:nvSpPr>
          <p:spPr bwMode="auto">
            <a:xfrm>
              <a:off x="269" y="713"/>
              <a:ext cx="1775" cy="2378"/>
            </a:xfrm>
            <a:prstGeom prst="rect">
              <a:avLst/>
            </a:prstGeom>
            <a:solidFill>
              <a:srgbClr val="FFFF99"/>
            </a:solidFill>
            <a:ln w="25400">
              <a:solidFill>
                <a:schemeClr val="accent2"/>
              </a:solidFill>
              <a:miter lim="800000"/>
              <a:headEnd/>
              <a:tailEnd/>
            </a:ln>
          </p:spPr>
          <p:txBody>
            <a:bodyPr anchor="ctr">
              <a:spAutoFit/>
            </a:bodyPr>
            <a:lstStyle/>
            <a:p>
              <a:pPr algn="ctr"/>
              <a:r>
                <a:rPr lang="en-US" sz="2400" i="1"/>
                <a:t>Rhabditidae</a:t>
              </a:r>
            </a:p>
            <a:p>
              <a:pPr algn="ctr"/>
              <a:r>
                <a:rPr lang="en-US" sz="2400" i="1"/>
                <a:t>Panagrolaimidae</a:t>
              </a:r>
            </a:p>
            <a:p>
              <a:pPr algn="ctr"/>
              <a:r>
                <a:rPr lang="en-US" sz="2400" i="1"/>
                <a:t>etc.</a:t>
              </a:r>
              <a:endParaRPr lang="en-US" sz="2400" b="1"/>
            </a:p>
            <a:p>
              <a:endParaRPr lang="en-US" sz="2400" b="1"/>
            </a:p>
            <a:p>
              <a:pPr>
                <a:buFont typeface="Symbol" pitchFamily="18" charset="2"/>
                <a:buChar char="¨"/>
              </a:pPr>
              <a:r>
                <a:rPr lang="en-US"/>
                <a:t>Short lifecycle</a:t>
              </a:r>
            </a:p>
            <a:p>
              <a:pPr>
                <a:buFont typeface="Symbol" pitchFamily="18" charset="2"/>
                <a:buChar char="¨"/>
              </a:pPr>
              <a:r>
                <a:rPr lang="en-US"/>
                <a:t>Small/ Mod. body size</a:t>
              </a:r>
            </a:p>
            <a:p>
              <a:pPr>
                <a:buFont typeface="Symbol" pitchFamily="18" charset="2"/>
                <a:buChar char="¨"/>
              </a:pPr>
              <a:r>
                <a:rPr lang="en-US"/>
                <a:t>High fecundity</a:t>
              </a:r>
            </a:p>
            <a:p>
              <a:pPr>
                <a:buFont typeface="Symbol" pitchFamily="18" charset="2"/>
                <a:buChar char="¨"/>
              </a:pPr>
              <a:r>
                <a:rPr lang="en-US"/>
                <a:t>Small eggs</a:t>
              </a:r>
            </a:p>
            <a:p>
              <a:pPr>
                <a:buFont typeface="Symbol" pitchFamily="18" charset="2"/>
                <a:buChar char="¨"/>
              </a:pPr>
              <a:r>
                <a:rPr lang="en-US"/>
                <a:t>Dauer stages</a:t>
              </a:r>
            </a:p>
            <a:p>
              <a:pPr>
                <a:buFont typeface="Symbol" pitchFamily="18" charset="2"/>
                <a:buChar char="¨"/>
              </a:pPr>
              <a:r>
                <a:rPr lang="en-US"/>
                <a:t>Wide amplitude</a:t>
              </a:r>
            </a:p>
            <a:p>
              <a:pPr>
                <a:buFont typeface="Symbol" pitchFamily="18" charset="2"/>
                <a:buChar char="¨"/>
              </a:pPr>
              <a:r>
                <a:rPr lang="en-US"/>
                <a:t>Opportunists</a:t>
              </a:r>
            </a:p>
            <a:p>
              <a:pPr>
                <a:buFont typeface="Symbol" pitchFamily="18" charset="2"/>
                <a:buChar char="¨"/>
              </a:pPr>
              <a:r>
                <a:rPr lang="en-US"/>
                <a:t>Disturbed conditions</a:t>
              </a:r>
              <a:endParaRPr lang="en-US" sz="2400" b="1"/>
            </a:p>
          </p:txBody>
        </p:sp>
        <p:sp>
          <p:nvSpPr>
            <p:cNvPr id="22540" name="Text Box 4"/>
            <p:cNvSpPr txBox="1">
              <a:spLocks noChangeArrowheads="1"/>
            </p:cNvSpPr>
            <p:nvPr/>
          </p:nvSpPr>
          <p:spPr bwMode="auto">
            <a:xfrm>
              <a:off x="3653" y="727"/>
              <a:ext cx="1775" cy="2205"/>
            </a:xfrm>
            <a:prstGeom prst="rect">
              <a:avLst/>
            </a:prstGeom>
            <a:solidFill>
              <a:srgbClr val="FFFF99"/>
            </a:solidFill>
            <a:ln w="25400">
              <a:solidFill>
                <a:srgbClr val="993366"/>
              </a:solidFill>
              <a:miter lim="800000"/>
              <a:headEnd/>
              <a:tailEnd/>
            </a:ln>
          </p:spPr>
          <p:txBody>
            <a:bodyPr anchor="ctr">
              <a:spAutoFit/>
            </a:bodyPr>
            <a:lstStyle/>
            <a:p>
              <a:pPr algn="ctr"/>
              <a:r>
                <a:rPr lang="en-US" sz="2400" i="1"/>
                <a:t>Aporcelaimidae</a:t>
              </a:r>
            </a:p>
            <a:p>
              <a:pPr algn="ctr"/>
              <a:r>
                <a:rPr lang="en-US" sz="2400" i="1"/>
                <a:t>Nygolaimidae</a:t>
              </a:r>
            </a:p>
            <a:p>
              <a:pPr algn="ctr"/>
              <a:r>
                <a:rPr lang="en-US" sz="2400" i="1"/>
                <a:t>etc.</a:t>
              </a:r>
              <a:endParaRPr lang="en-US" sz="2400" b="1"/>
            </a:p>
            <a:p>
              <a:endParaRPr lang="en-US" sz="2400" b="1"/>
            </a:p>
            <a:p>
              <a:pPr>
                <a:buFont typeface="Symbol" pitchFamily="18" charset="2"/>
                <a:buChar char="¨"/>
              </a:pPr>
              <a:r>
                <a:rPr lang="en-US"/>
                <a:t>Long lifecycle</a:t>
              </a:r>
            </a:p>
            <a:p>
              <a:pPr>
                <a:buFont typeface="Symbol" pitchFamily="18" charset="2"/>
                <a:buChar char="¨"/>
              </a:pPr>
              <a:r>
                <a:rPr lang="en-US"/>
                <a:t>Large body size</a:t>
              </a:r>
            </a:p>
            <a:p>
              <a:pPr>
                <a:buFont typeface="Symbol" pitchFamily="18" charset="2"/>
                <a:buChar char="¨"/>
              </a:pPr>
              <a:r>
                <a:rPr lang="en-US"/>
                <a:t>Low fecundity</a:t>
              </a:r>
            </a:p>
            <a:p>
              <a:pPr>
                <a:buFont typeface="Symbol" pitchFamily="18" charset="2"/>
                <a:buChar char="¨"/>
              </a:pPr>
              <a:r>
                <a:rPr lang="en-US"/>
                <a:t>Large eggs</a:t>
              </a:r>
            </a:p>
            <a:p>
              <a:pPr>
                <a:buFont typeface="Symbol" pitchFamily="18" charset="2"/>
                <a:buChar char="¨"/>
              </a:pPr>
              <a:r>
                <a:rPr lang="en-US"/>
                <a:t>Stress intolerant</a:t>
              </a:r>
            </a:p>
            <a:p>
              <a:pPr>
                <a:buFont typeface="Symbol" pitchFamily="18" charset="2"/>
                <a:buChar char="¨"/>
              </a:pPr>
              <a:r>
                <a:rPr lang="en-US"/>
                <a:t>Narrow amplitude</a:t>
              </a:r>
            </a:p>
            <a:p>
              <a:pPr>
                <a:buFont typeface="Symbol" pitchFamily="18" charset="2"/>
                <a:buChar char="¨"/>
              </a:pPr>
              <a:r>
                <a:rPr lang="en-US"/>
                <a:t>Undisturbed conditions</a:t>
              </a:r>
              <a:endParaRPr lang="en-US" b="1"/>
            </a:p>
          </p:txBody>
        </p:sp>
        <p:sp>
          <p:nvSpPr>
            <p:cNvPr id="22541" name="Rectangle 5"/>
            <p:cNvSpPr>
              <a:spLocks noChangeArrowheads="1"/>
            </p:cNvSpPr>
            <p:nvPr/>
          </p:nvSpPr>
          <p:spPr bwMode="auto">
            <a:xfrm>
              <a:off x="648" y="1020"/>
              <a:ext cx="1752" cy="1896"/>
            </a:xfrm>
            <a:prstGeom prst="rect">
              <a:avLst/>
            </a:prstGeom>
            <a:noFill/>
            <a:ln w="12700">
              <a:solidFill>
                <a:schemeClr val="tx1"/>
              </a:solidFill>
              <a:prstDash val="dash"/>
              <a:miter lim="800000"/>
              <a:headEnd/>
              <a:tailEnd/>
            </a:ln>
          </p:spPr>
          <p:txBody>
            <a:bodyPr wrap="none" anchor="ctr"/>
            <a:lstStyle/>
            <a:p>
              <a:pPr algn="ctr"/>
              <a:endParaRPr lang="en-US" sz="2400" b="1"/>
            </a:p>
          </p:txBody>
        </p:sp>
        <p:sp>
          <p:nvSpPr>
            <p:cNvPr id="22542" name="Rectangle 6"/>
            <p:cNvSpPr>
              <a:spLocks noChangeArrowheads="1"/>
            </p:cNvSpPr>
            <p:nvPr/>
          </p:nvSpPr>
          <p:spPr bwMode="auto">
            <a:xfrm>
              <a:off x="2616" y="1464"/>
              <a:ext cx="1752" cy="1896"/>
            </a:xfrm>
            <a:prstGeom prst="rect">
              <a:avLst/>
            </a:prstGeom>
            <a:noFill/>
            <a:ln w="12700">
              <a:solidFill>
                <a:schemeClr val="tx1"/>
              </a:solidFill>
              <a:prstDash val="dash"/>
              <a:miter lim="800000"/>
              <a:headEnd/>
              <a:tailEnd/>
            </a:ln>
          </p:spPr>
          <p:txBody>
            <a:bodyPr wrap="none" anchor="ctr"/>
            <a:lstStyle/>
            <a:p>
              <a:pPr algn="ctr"/>
              <a:endParaRPr lang="en-US" sz="2400" b="1"/>
            </a:p>
          </p:txBody>
        </p:sp>
        <p:sp>
          <p:nvSpPr>
            <p:cNvPr id="22543" name="Rectangle 7"/>
            <p:cNvSpPr>
              <a:spLocks noChangeArrowheads="1"/>
            </p:cNvSpPr>
            <p:nvPr/>
          </p:nvSpPr>
          <p:spPr bwMode="auto">
            <a:xfrm>
              <a:off x="3156" y="1032"/>
              <a:ext cx="1752" cy="1896"/>
            </a:xfrm>
            <a:prstGeom prst="rect">
              <a:avLst/>
            </a:prstGeom>
            <a:noFill/>
            <a:ln w="12700">
              <a:solidFill>
                <a:schemeClr val="tx1"/>
              </a:solidFill>
              <a:prstDash val="dash"/>
              <a:miter lim="800000"/>
              <a:headEnd/>
              <a:tailEnd/>
            </a:ln>
          </p:spPr>
          <p:txBody>
            <a:bodyPr wrap="none" anchor="ctr"/>
            <a:lstStyle/>
            <a:p>
              <a:pPr algn="ctr"/>
              <a:endParaRPr lang="en-US" sz="2400" b="1"/>
            </a:p>
          </p:txBody>
        </p:sp>
        <p:sp>
          <p:nvSpPr>
            <p:cNvPr id="22544" name="Text Box 8"/>
            <p:cNvSpPr txBox="1">
              <a:spLocks noChangeArrowheads="1"/>
            </p:cNvSpPr>
            <p:nvPr/>
          </p:nvSpPr>
          <p:spPr bwMode="auto">
            <a:xfrm>
              <a:off x="173" y="224"/>
              <a:ext cx="2150" cy="296"/>
            </a:xfrm>
            <a:prstGeom prst="rect">
              <a:avLst/>
            </a:prstGeom>
            <a:solidFill>
              <a:srgbClr val="CCFFFF"/>
            </a:solidFill>
            <a:ln w="12700">
              <a:solidFill>
                <a:schemeClr val="tx1"/>
              </a:solidFill>
              <a:miter lim="800000"/>
              <a:headEnd/>
              <a:tailEnd/>
            </a:ln>
          </p:spPr>
          <p:txBody>
            <a:bodyPr wrap="none" anchor="ctr">
              <a:spAutoFit/>
            </a:bodyPr>
            <a:lstStyle/>
            <a:p>
              <a:r>
                <a:rPr lang="en-US" sz="2400" b="1"/>
                <a:t>Enrichment Indicators</a:t>
              </a:r>
            </a:p>
          </p:txBody>
        </p:sp>
        <p:sp>
          <p:nvSpPr>
            <p:cNvPr id="22545" name="Text Box 9"/>
            <p:cNvSpPr txBox="1">
              <a:spLocks noChangeArrowheads="1"/>
            </p:cNvSpPr>
            <p:nvPr/>
          </p:nvSpPr>
          <p:spPr bwMode="auto">
            <a:xfrm>
              <a:off x="3569" y="260"/>
              <a:ext cx="1948" cy="296"/>
            </a:xfrm>
            <a:prstGeom prst="rect">
              <a:avLst/>
            </a:prstGeom>
            <a:solidFill>
              <a:srgbClr val="CCFFFF"/>
            </a:solidFill>
            <a:ln w="12700">
              <a:solidFill>
                <a:schemeClr val="tx1"/>
              </a:solidFill>
              <a:miter lim="800000"/>
              <a:headEnd/>
              <a:tailEnd/>
            </a:ln>
          </p:spPr>
          <p:txBody>
            <a:bodyPr wrap="none" anchor="ctr">
              <a:spAutoFit/>
            </a:bodyPr>
            <a:lstStyle/>
            <a:p>
              <a:r>
                <a:rPr lang="en-US" sz="2400" b="1"/>
                <a:t>Structure Indicators</a:t>
              </a:r>
            </a:p>
          </p:txBody>
        </p:sp>
        <p:sp>
          <p:nvSpPr>
            <p:cNvPr id="22546" name="Text Box 10"/>
            <p:cNvSpPr txBox="1">
              <a:spLocks noChangeArrowheads="1"/>
            </p:cNvSpPr>
            <p:nvPr/>
          </p:nvSpPr>
          <p:spPr bwMode="auto">
            <a:xfrm>
              <a:off x="1877" y="2316"/>
              <a:ext cx="1775" cy="1859"/>
            </a:xfrm>
            <a:prstGeom prst="rect">
              <a:avLst/>
            </a:prstGeom>
            <a:solidFill>
              <a:srgbClr val="FFFF99"/>
            </a:solidFill>
            <a:ln w="25400">
              <a:solidFill>
                <a:srgbClr val="FC0128"/>
              </a:solidFill>
              <a:miter lim="800000"/>
              <a:headEnd/>
              <a:tailEnd/>
            </a:ln>
          </p:spPr>
          <p:txBody>
            <a:bodyPr anchor="ctr">
              <a:spAutoFit/>
            </a:bodyPr>
            <a:lstStyle/>
            <a:p>
              <a:pPr algn="ctr"/>
              <a:r>
                <a:rPr lang="en-US" sz="2400" i="1"/>
                <a:t>Cephalobidae</a:t>
              </a:r>
            </a:p>
            <a:p>
              <a:pPr algn="ctr"/>
              <a:r>
                <a:rPr lang="en-US" sz="2400" i="1"/>
                <a:t>Aphelenchidae, etc.</a:t>
              </a:r>
              <a:endParaRPr lang="en-US" sz="2400" b="1"/>
            </a:p>
            <a:p>
              <a:endParaRPr lang="en-US" sz="2400" b="1"/>
            </a:p>
            <a:p>
              <a:pPr>
                <a:buFont typeface="Symbol" pitchFamily="18" charset="2"/>
                <a:buChar char="¨"/>
              </a:pPr>
              <a:r>
                <a:rPr lang="en-US"/>
                <a:t>Moderate lifecycle</a:t>
              </a:r>
            </a:p>
            <a:p>
              <a:pPr>
                <a:buFont typeface="Symbol" pitchFamily="18" charset="2"/>
                <a:buChar char="¨"/>
              </a:pPr>
              <a:r>
                <a:rPr lang="en-US"/>
                <a:t>Small body size</a:t>
              </a:r>
            </a:p>
            <a:p>
              <a:pPr>
                <a:buFont typeface="Symbol" pitchFamily="18" charset="2"/>
                <a:buChar char="¨"/>
              </a:pPr>
              <a:r>
                <a:rPr lang="en-US"/>
                <a:t>Stress tolerant</a:t>
              </a:r>
            </a:p>
            <a:p>
              <a:pPr>
                <a:buFont typeface="Symbol" pitchFamily="18" charset="2"/>
                <a:buChar char="¨"/>
              </a:pPr>
              <a:r>
                <a:rPr lang="en-US"/>
                <a:t>Feeding adaptations</a:t>
              </a:r>
            </a:p>
            <a:p>
              <a:pPr>
                <a:buFont typeface="Symbol" pitchFamily="18" charset="2"/>
                <a:buChar char="¨"/>
              </a:pPr>
              <a:r>
                <a:rPr lang="en-US"/>
                <a:t>Present in all soils</a:t>
              </a:r>
              <a:endParaRPr lang="en-US" b="1"/>
            </a:p>
          </p:txBody>
        </p:sp>
        <p:sp>
          <p:nvSpPr>
            <p:cNvPr id="22547" name="Line 11"/>
            <p:cNvSpPr>
              <a:spLocks noChangeShapeType="1"/>
            </p:cNvSpPr>
            <p:nvPr/>
          </p:nvSpPr>
          <p:spPr bwMode="auto">
            <a:xfrm flipV="1">
              <a:off x="2784" y="600"/>
              <a:ext cx="1656" cy="1296"/>
            </a:xfrm>
            <a:prstGeom prst="line">
              <a:avLst/>
            </a:prstGeom>
            <a:noFill/>
            <a:ln w="25400">
              <a:solidFill>
                <a:schemeClr val="tx1"/>
              </a:solidFill>
              <a:round/>
              <a:headEnd/>
              <a:tailEnd type="stealth" w="lg" len="med"/>
            </a:ln>
          </p:spPr>
          <p:txBody>
            <a:bodyPr wrap="none" anchor="ctr"/>
            <a:lstStyle/>
            <a:p>
              <a:endParaRPr lang="en-US"/>
            </a:p>
          </p:txBody>
        </p:sp>
        <p:sp>
          <p:nvSpPr>
            <p:cNvPr id="22548" name="Text Box 12"/>
            <p:cNvSpPr txBox="1">
              <a:spLocks noChangeArrowheads="1"/>
            </p:cNvSpPr>
            <p:nvPr/>
          </p:nvSpPr>
          <p:spPr bwMode="auto">
            <a:xfrm>
              <a:off x="2148" y="1988"/>
              <a:ext cx="1255" cy="296"/>
            </a:xfrm>
            <a:prstGeom prst="rect">
              <a:avLst/>
            </a:prstGeom>
            <a:solidFill>
              <a:srgbClr val="CCFFFF"/>
            </a:solidFill>
            <a:ln w="12700">
              <a:solidFill>
                <a:schemeClr val="tx1"/>
              </a:solidFill>
              <a:miter lim="800000"/>
              <a:headEnd/>
              <a:tailEnd/>
            </a:ln>
          </p:spPr>
          <p:txBody>
            <a:bodyPr wrap="none" anchor="ctr">
              <a:spAutoFit/>
            </a:bodyPr>
            <a:lstStyle/>
            <a:p>
              <a:pPr algn="ctr"/>
              <a:r>
                <a:rPr lang="en-US" sz="2400" b="1"/>
                <a:t>Basal Fauna</a:t>
              </a:r>
              <a:endParaRPr lang="en-US" sz="2400"/>
            </a:p>
          </p:txBody>
        </p:sp>
        <p:sp>
          <p:nvSpPr>
            <p:cNvPr id="22549" name="Line 13"/>
            <p:cNvSpPr>
              <a:spLocks noChangeShapeType="1"/>
            </p:cNvSpPr>
            <p:nvPr/>
          </p:nvSpPr>
          <p:spPr bwMode="auto">
            <a:xfrm flipH="1" flipV="1">
              <a:off x="1116" y="564"/>
              <a:ext cx="1668" cy="1332"/>
            </a:xfrm>
            <a:prstGeom prst="line">
              <a:avLst/>
            </a:prstGeom>
            <a:noFill/>
            <a:ln w="25400">
              <a:solidFill>
                <a:schemeClr val="tx1"/>
              </a:solidFill>
              <a:round/>
              <a:headEnd/>
              <a:tailEnd type="stealth" w="lg" len="med"/>
            </a:ln>
          </p:spPr>
          <p:txBody>
            <a:bodyPr wrap="none" anchor="ctr"/>
            <a:lstStyle/>
            <a:p>
              <a:endParaRPr lang="en-US"/>
            </a:p>
          </p:txBody>
        </p:sp>
      </p:grpSp>
      <p:grpSp>
        <p:nvGrpSpPr>
          <p:cNvPr id="3" name="Group 14"/>
          <p:cNvGrpSpPr>
            <a:grpSpLocks/>
          </p:cNvGrpSpPr>
          <p:nvPr/>
        </p:nvGrpSpPr>
        <p:grpSpPr bwMode="auto">
          <a:xfrm>
            <a:off x="2209800" y="4343400"/>
            <a:ext cx="3810000" cy="2286000"/>
            <a:chOff x="1536" y="3024"/>
            <a:chExt cx="2400" cy="1440"/>
          </a:xfrm>
        </p:grpSpPr>
        <p:pic>
          <p:nvPicPr>
            <p:cNvPr id="22537" name="Picture 15"/>
            <p:cNvPicPr>
              <a:picLocks noChangeAspect="1" noChangeArrowheads="1"/>
            </p:cNvPicPr>
            <p:nvPr/>
          </p:nvPicPr>
          <p:blipFill>
            <a:blip r:embed="rId2" cstate="print">
              <a:lum bright="6000"/>
            </a:blip>
            <a:srcRect/>
            <a:stretch>
              <a:fillRect/>
            </a:stretch>
          </p:blipFill>
          <p:spPr bwMode="auto">
            <a:xfrm rot="5400000">
              <a:off x="1390" y="3746"/>
              <a:ext cx="864" cy="572"/>
            </a:xfrm>
            <a:prstGeom prst="rect">
              <a:avLst/>
            </a:prstGeom>
            <a:noFill/>
            <a:ln w="12700">
              <a:noFill/>
              <a:miter lim="800000"/>
              <a:headEnd/>
              <a:tailEnd/>
            </a:ln>
          </p:spPr>
        </p:pic>
        <p:pic>
          <p:nvPicPr>
            <p:cNvPr id="22538" name="Picture 16"/>
            <p:cNvPicPr>
              <a:picLocks noChangeAspect="1" noChangeArrowheads="1"/>
            </p:cNvPicPr>
            <p:nvPr/>
          </p:nvPicPr>
          <p:blipFill>
            <a:blip r:embed="rId3" cstate="print"/>
            <a:srcRect/>
            <a:stretch>
              <a:fillRect/>
            </a:stretch>
          </p:blipFill>
          <p:spPr bwMode="auto">
            <a:xfrm>
              <a:off x="3072" y="3024"/>
              <a:ext cx="864" cy="704"/>
            </a:xfrm>
            <a:prstGeom prst="rect">
              <a:avLst/>
            </a:prstGeom>
            <a:noFill/>
            <a:ln w="12700">
              <a:noFill/>
              <a:miter lim="800000"/>
              <a:headEnd/>
              <a:tailEnd/>
            </a:ln>
          </p:spPr>
        </p:pic>
      </p:grpSp>
      <p:grpSp>
        <p:nvGrpSpPr>
          <p:cNvPr id="4" name="Group 17"/>
          <p:cNvGrpSpPr>
            <a:grpSpLocks/>
          </p:cNvGrpSpPr>
          <p:nvPr/>
        </p:nvGrpSpPr>
        <p:grpSpPr bwMode="auto">
          <a:xfrm>
            <a:off x="7772400" y="1828800"/>
            <a:ext cx="1371600" cy="2206625"/>
            <a:chOff x="5136" y="1358"/>
            <a:chExt cx="1044" cy="1552"/>
          </a:xfrm>
        </p:grpSpPr>
        <p:pic>
          <p:nvPicPr>
            <p:cNvPr id="22535" name="Picture 18"/>
            <p:cNvPicPr>
              <a:picLocks noChangeAspect="1" noChangeArrowheads="1"/>
            </p:cNvPicPr>
            <p:nvPr/>
          </p:nvPicPr>
          <p:blipFill>
            <a:blip r:embed="rId4" cstate="print">
              <a:lum bright="24000"/>
            </a:blip>
            <a:srcRect/>
            <a:stretch>
              <a:fillRect/>
            </a:stretch>
          </p:blipFill>
          <p:spPr bwMode="auto">
            <a:xfrm>
              <a:off x="5136" y="2141"/>
              <a:ext cx="1044" cy="769"/>
            </a:xfrm>
            <a:prstGeom prst="rect">
              <a:avLst/>
            </a:prstGeom>
            <a:noFill/>
            <a:ln w="12700">
              <a:noFill/>
              <a:miter lim="800000"/>
              <a:headEnd/>
              <a:tailEnd/>
            </a:ln>
          </p:spPr>
        </p:pic>
        <p:pic>
          <p:nvPicPr>
            <p:cNvPr id="22536" name="Picture 19" descr="Dorylaimus"/>
            <p:cNvPicPr>
              <a:picLocks noChangeAspect="1" noChangeArrowheads="1"/>
            </p:cNvPicPr>
            <p:nvPr/>
          </p:nvPicPr>
          <p:blipFill>
            <a:blip r:embed="rId5" cstate="print"/>
            <a:srcRect/>
            <a:stretch>
              <a:fillRect/>
            </a:stretch>
          </p:blipFill>
          <p:spPr bwMode="auto">
            <a:xfrm>
              <a:off x="5136" y="1358"/>
              <a:ext cx="1044" cy="783"/>
            </a:xfrm>
            <a:prstGeom prst="rect">
              <a:avLst/>
            </a:prstGeom>
            <a:noFill/>
            <a:ln w="9525">
              <a:noFill/>
              <a:miter lim="800000"/>
              <a:headEnd/>
              <a:tailEnd/>
            </a:ln>
          </p:spPr>
        </p:pic>
      </p:grpSp>
      <p:pic>
        <p:nvPicPr>
          <p:cNvPr id="22533" name="Picture 20" descr="cruznema"/>
          <p:cNvPicPr>
            <a:picLocks noChangeAspect="1" noChangeArrowheads="1"/>
          </p:cNvPicPr>
          <p:nvPr/>
        </p:nvPicPr>
        <p:blipFill>
          <a:blip r:embed="rId6" cstate="print"/>
          <a:srcRect/>
          <a:stretch>
            <a:fillRect/>
          </a:stretch>
        </p:blipFill>
        <p:spPr bwMode="auto">
          <a:xfrm>
            <a:off x="2133600" y="1828800"/>
            <a:ext cx="1371600" cy="882650"/>
          </a:xfrm>
          <a:prstGeom prst="rect">
            <a:avLst/>
          </a:prstGeom>
          <a:noFill/>
          <a:ln w="19050">
            <a:solidFill>
              <a:srgbClr val="000000"/>
            </a:solidFill>
            <a:miter lim="800000"/>
            <a:headEnd/>
            <a:tailEnd/>
          </a:ln>
        </p:spPr>
      </p:pic>
      <p:sp>
        <p:nvSpPr>
          <p:cNvPr id="22534" name="TextBox 20"/>
          <p:cNvSpPr txBox="1">
            <a:spLocks noChangeArrowheads="1"/>
          </p:cNvSpPr>
          <p:nvPr/>
        </p:nvSpPr>
        <p:spPr bwMode="auto">
          <a:xfrm>
            <a:off x="6079481" y="5105400"/>
            <a:ext cx="2988319" cy="1569660"/>
          </a:xfrm>
          <a:prstGeom prst="rect">
            <a:avLst/>
          </a:prstGeom>
          <a:solidFill>
            <a:srgbClr val="FFC000"/>
          </a:solidFill>
          <a:ln w="9525">
            <a:noFill/>
            <a:miter lim="800000"/>
            <a:headEnd/>
            <a:tailEnd/>
          </a:ln>
        </p:spPr>
        <p:txBody>
          <a:bodyPr wrap="none">
            <a:spAutoFit/>
          </a:bodyPr>
          <a:lstStyle/>
          <a:p>
            <a:r>
              <a:rPr lang="en-US" sz="2400" b="1" dirty="0" smtClean="0">
                <a:solidFill>
                  <a:srgbClr val="002060"/>
                </a:solidFill>
              </a:rPr>
              <a:t>Integrate </a:t>
            </a:r>
            <a:r>
              <a:rPr lang="en-US" sz="2400" b="1" dirty="0">
                <a:solidFill>
                  <a:srgbClr val="002060"/>
                </a:solidFill>
              </a:rPr>
              <a:t>Metabolic</a:t>
            </a:r>
          </a:p>
          <a:p>
            <a:r>
              <a:rPr lang="en-US" sz="2400" b="1" dirty="0">
                <a:solidFill>
                  <a:srgbClr val="002060"/>
                </a:solidFill>
              </a:rPr>
              <a:t>Footprint and </a:t>
            </a:r>
          </a:p>
          <a:p>
            <a:r>
              <a:rPr lang="en-US" sz="2400" b="1" dirty="0">
                <a:solidFill>
                  <a:srgbClr val="002060"/>
                </a:solidFill>
              </a:rPr>
              <a:t>Faunal Analysis </a:t>
            </a:r>
          </a:p>
          <a:p>
            <a:r>
              <a:rPr lang="en-US" sz="2400" b="1" dirty="0">
                <a:solidFill>
                  <a:srgbClr val="002060"/>
                </a:solidFill>
              </a:rPr>
              <a:t>Indices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2"/>
          <p:cNvSpPr>
            <a:spLocks noChangeArrowheads="1"/>
          </p:cNvSpPr>
          <p:nvPr/>
        </p:nvSpPr>
        <p:spPr bwMode="auto">
          <a:xfrm>
            <a:off x="2590800" y="1066800"/>
            <a:ext cx="5943600" cy="3276600"/>
          </a:xfrm>
          <a:prstGeom prst="parallelogram">
            <a:avLst>
              <a:gd name="adj" fmla="val 60994"/>
            </a:avLst>
          </a:prstGeom>
          <a:gradFill rotWithShape="0">
            <a:gsLst>
              <a:gs pos="0">
                <a:schemeClr val="accent1"/>
              </a:gs>
              <a:gs pos="100000">
                <a:srgbClr val="CC6600"/>
              </a:gs>
            </a:gsLst>
            <a:lin ang="2700000" scaled="1"/>
          </a:gradFill>
          <a:ln w="9525">
            <a:solidFill>
              <a:schemeClr val="tx1"/>
            </a:solidFill>
            <a:miter lim="800000"/>
            <a:headEnd/>
            <a:tailEnd/>
          </a:ln>
        </p:spPr>
        <p:txBody>
          <a:bodyPr wrap="none" anchor="ctr"/>
          <a:lstStyle/>
          <a:p>
            <a:pPr eaLnBrk="0" hangingPunct="0"/>
            <a:endParaRPr lang="en-US" sz="2800"/>
          </a:p>
        </p:txBody>
      </p:sp>
      <p:sp>
        <p:nvSpPr>
          <p:cNvPr id="31747" name="AutoShape 3"/>
          <p:cNvSpPr>
            <a:spLocks noChangeArrowheads="1"/>
          </p:cNvSpPr>
          <p:nvPr/>
        </p:nvSpPr>
        <p:spPr bwMode="auto">
          <a:xfrm rot="7296498">
            <a:off x="192881" y="2186782"/>
            <a:ext cx="4725987" cy="8826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gradFill rotWithShape="0">
            <a:gsLst>
              <a:gs pos="0">
                <a:srgbClr val="535600"/>
              </a:gs>
              <a:gs pos="100000">
                <a:srgbClr val="B3B900"/>
              </a:gs>
            </a:gsLst>
            <a:lin ang="5400000" scaled="1"/>
          </a:gradFill>
          <a:ln w="12700">
            <a:solidFill>
              <a:schemeClr val="tx1"/>
            </a:solidFill>
            <a:miter lim="800000"/>
            <a:headEnd/>
            <a:tailEnd/>
          </a:ln>
        </p:spPr>
        <p:txBody>
          <a:bodyPr wrap="none" anchor="ctr"/>
          <a:lstStyle/>
          <a:p>
            <a:endParaRPr lang="en-US"/>
          </a:p>
        </p:txBody>
      </p:sp>
      <p:sp>
        <p:nvSpPr>
          <p:cNvPr id="31748" name="AutoShape 4"/>
          <p:cNvSpPr>
            <a:spLocks noChangeArrowheads="1"/>
          </p:cNvSpPr>
          <p:nvPr/>
        </p:nvSpPr>
        <p:spPr bwMode="auto">
          <a:xfrm rot="3523702">
            <a:off x="477838" y="4219575"/>
            <a:ext cx="2546350" cy="11049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998 w 21600"/>
              <a:gd name="T13" fmla="*/ 3998 h 21600"/>
              <a:gd name="T14" fmla="*/ 17602 w 21600"/>
              <a:gd name="T15" fmla="*/ 17602 h 21600"/>
            </a:gdLst>
            <a:ahLst/>
            <a:cxnLst>
              <a:cxn ang="T8">
                <a:pos x="T0" y="T1"/>
              </a:cxn>
              <a:cxn ang="T9">
                <a:pos x="T2" y="T3"/>
              </a:cxn>
              <a:cxn ang="T10">
                <a:pos x="T4" y="T5"/>
              </a:cxn>
              <a:cxn ang="T11">
                <a:pos x="T6" y="T7"/>
              </a:cxn>
            </a:cxnLst>
            <a:rect l="T12" t="T13" r="T14" b="T15"/>
            <a:pathLst>
              <a:path w="21600" h="21600">
                <a:moveTo>
                  <a:pt x="0" y="0"/>
                </a:moveTo>
                <a:lnTo>
                  <a:pt x="4395" y="21600"/>
                </a:lnTo>
                <a:lnTo>
                  <a:pt x="17205" y="21600"/>
                </a:lnTo>
                <a:lnTo>
                  <a:pt x="21600" y="0"/>
                </a:lnTo>
                <a:close/>
              </a:path>
            </a:pathLst>
          </a:custGeom>
          <a:solidFill>
            <a:srgbClr val="FFFF00"/>
          </a:solidFill>
          <a:ln w="12700">
            <a:solidFill>
              <a:schemeClr val="tx1"/>
            </a:solidFill>
            <a:miter lim="800000"/>
            <a:headEnd/>
            <a:tailEnd/>
          </a:ln>
        </p:spPr>
        <p:txBody>
          <a:bodyPr rot="10800000" vert="eaVert" wrap="none" anchor="ctr"/>
          <a:lstStyle/>
          <a:p>
            <a:endParaRPr lang="en-US"/>
          </a:p>
        </p:txBody>
      </p:sp>
      <p:sp>
        <p:nvSpPr>
          <p:cNvPr id="31749" name="AutoShape 5"/>
          <p:cNvSpPr>
            <a:spLocks noChangeArrowheads="1"/>
          </p:cNvSpPr>
          <p:nvPr/>
        </p:nvSpPr>
        <p:spPr bwMode="auto">
          <a:xfrm rot="10800000">
            <a:off x="1668463" y="4745038"/>
            <a:ext cx="4991100" cy="958850"/>
          </a:xfrm>
          <a:prstGeom prst="parallelogram">
            <a:avLst>
              <a:gd name="adj" fmla="val 74489"/>
            </a:avLst>
          </a:prstGeom>
          <a:gradFill rotWithShape="0">
            <a:gsLst>
              <a:gs pos="0">
                <a:srgbClr val="FF9900"/>
              </a:gs>
              <a:gs pos="100000">
                <a:srgbClr val="764700"/>
              </a:gs>
            </a:gsLst>
            <a:lin ang="0" scaled="1"/>
          </a:gradFill>
          <a:ln w="12700">
            <a:solidFill>
              <a:schemeClr val="tx1"/>
            </a:solidFill>
            <a:miter lim="800000"/>
            <a:headEnd/>
            <a:tailEnd/>
          </a:ln>
        </p:spPr>
        <p:txBody>
          <a:bodyPr wrap="none" anchor="ctr"/>
          <a:lstStyle/>
          <a:p>
            <a:pPr eaLnBrk="0" hangingPunct="0"/>
            <a:endParaRPr lang="en-US" sz="2800"/>
          </a:p>
        </p:txBody>
      </p:sp>
      <p:sp>
        <p:nvSpPr>
          <p:cNvPr id="31750" name="Line 6"/>
          <p:cNvSpPr>
            <a:spLocks noChangeShapeType="1"/>
          </p:cNvSpPr>
          <p:nvPr/>
        </p:nvSpPr>
        <p:spPr bwMode="auto">
          <a:xfrm>
            <a:off x="1230313" y="3894138"/>
            <a:ext cx="787400" cy="1339850"/>
          </a:xfrm>
          <a:prstGeom prst="line">
            <a:avLst/>
          </a:prstGeom>
          <a:noFill/>
          <a:ln w="12700">
            <a:solidFill>
              <a:schemeClr val="tx1"/>
            </a:solidFill>
            <a:round/>
            <a:headEnd/>
            <a:tailEnd/>
          </a:ln>
        </p:spPr>
        <p:txBody>
          <a:bodyPr wrap="none" anchor="ctr"/>
          <a:lstStyle/>
          <a:p>
            <a:endParaRPr lang="en-US"/>
          </a:p>
        </p:txBody>
      </p:sp>
      <p:sp>
        <p:nvSpPr>
          <p:cNvPr id="31751" name="Line 7"/>
          <p:cNvSpPr>
            <a:spLocks noChangeShapeType="1"/>
          </p:cNvSpPr>
          <p:nvPr/>
        </p:nvSpPr>
        <p:spPr bwMode="auto">
          <a:xfrm>
            <a:off x="2030413" y="5237163"/>
            <a:ext cx="4257675" cy="6350"/>
          </a:xfrm>
          <a:prstGeom prst="line">
            <a:avLst/>
          </a:prstGeom>
          <a:noFill/>
          <a:ln w="12700">
            <a:solidFill>
              <a:schemeClr val="tx1"/>
            </a:solidFill>
            <a:round/>
            <a:headEnd/>
            <a:tailEnd/>
          </a:ln>
        </p:spPr>
        <p:txBody>
          <a:bodyPr wrap="none" anchor="ctr"/>
          <a:lstStyle/>
          <a:p>
            <a:endParaRPr lang="en-US"/>
          </a:p>
        </p:txBody>
      </p:sp>
      <p:sp>
        <p:nvSpPr>
          <p:cNvPr id="31752" name="Line 8"/>
          <p:cNvSpPr>
            <a:spLocks noChangeShapeType="1"/>
          </p:cNvSpPr>
          <p:nvPr/>
        </p:nvSpPr>
        <p:spPr bwMode="auto">
          <a:xfrm>
            <a:off x="2201863" y="4999038"/>
            <a:ext cx="4276725" cy="0"/>
          </a:xfrm>
          <a:prstGeom prst="line">
            <a:avLst/>
          </a:prstGeom>
          <a:noFill/>
          <a:ln w="12700">
            <a:solidFill>
              <a:schemeClr val="tx1"/>
            </a:solidFill>
            <a:round/>
            <a:headEnd/>
            <a:tailEnd/>
          </a:ln>
        </p:spPr>
        <p:txBody>
          <a:bodyPr wrap="none" anchor="ctr"/>
          <a:lstStyle/>
          <a:p>
            <a:endParaRPr lang="en-US"/>
          </a:p>
        </p:txBody>
      </p:sp>
      <p:sp>
        <p:nvSpPr>
          <p:cNvPr id="31753" name="Line 9"/>
          <p:cNvSpPr>
            <a:spLocks noChangeShapeType="1"/>
          </p:cNvSpPr>
          <p:nvPr/>
        </p:nvSpPr>
        <p:spPr bwMode="auto">
          <a:xfrm>
            <a:off x="1858963" y="5465763"/>
            <a:ext cx="4276725" cy="0"/>
          </a:xfrm>
          <a:prstGeom prst="line">
            <a:avLst/>
          </a:prstGeom>
          <a:noFill/>
          <a:ln w="12700">
            <a:solidFill>
              <a:schemeClr val="tx1"/>
            </a:solidFill>
            <a:round/>
            <a:headEnd/>
            <a:tailEnd/>
          </a:ln>
        </p:spPr>
        <p:txBody>
          <a:bodyPr wrap="none" anchor="ctr"/>
          <a:lstStyle/>
          <a:p>
            <a:endParaRPr lang="en-US"/>
          </a:p>
        </p:txBody>
      </p:sp>
      <p:sp>
        <p:nvSpPr>
          <p:cNvPr id="31754" name="Line 10"/>
          <p:cNvSpPr>
            <a:spLocks noChangeShapeType="1"/>
          </p:cNvSpPr>
          <p:nvPr/>
        </p:nvSpPr>
        <p:spPr bwMode="auto">
          <a:xfrm flipH="1">
            <a:off x="4335463" y="4751388"/>
            <a:ext cx="714375" cy="952500"/>
          </a:xfrm>
          <a:prstGeom prst="line">
            <a:avLst/>
          </a:prstGeom>
          <a:noFill/>
          <a:ln w="12700">
            <a:solidFill>
              <a:schemeClr val="tx1"/>
            </a:solidFill>
            <a:round/>
            <a:headEnd/>
            <a:tailEnd/>
          </a:ln>
        </p:spPr>
        <p:txBody>
          <a:bodyPr wrap="none" anchor="ctr"/>
          <a:lstStyle/>
          <a:p>
            <a:endParaRPr lang="en-US"/>
          </a:p>
        </p:txBody>
      </p:sp>
      <p:sp>
        <p:nvSpPr>
          <p:cNvPr id="31755" name="Line 11"/>
          <p:cNvSpPr>
            <a:spLocks noChangeShapeType="1"/>
          </p:cNvSpPr>
          <p:nvPr/>
        </p:nvSpPr>
        <p:spPr bwMode="auto">
          <a:xfrm flipH="1">
            <a:off x="2954338" y="4760913"/>
            <a:ext cx="714375" cy="952500"/>
          </a:xfrm>
          <a:prstGeom prst="line">
            <a:avLst/>
          </a:prstGeom>
          <a:noFill/>
          <a:ln w="12700">
            <a:solidFill>
              <a:schemeClr val="tx1"/>
            </a:solidFill>
            <a:round/>
            <a:headEnd/>
            <a:tailEnd/>
          </a:ln>
        </p:spPr>
        <p:txBody>
          <a:bodyPr wrap="none" anchor="ctr"/>
          <a:lstStyle/>
          <a:p>
            <a:endParaRPr lang="en-US"/>
          </a:p>
        </p:txBody>
      </p:sp>
      <p:sp>
        <p:nvSpPr>
          <p:cNvPr id="31756" name="Line 12"/>
          <p:cNvSpPr>
            <a:spLocks noChangeShapeType="1"/>
          </p:cNvSpPr>
          <p:nvPr/>
        </p:nvSpPr>
        <p:spPr bwMode="auto">
          <a:xfrm flipV="1">
            <a:off x="1878013" y="2332038"/>
            <a:ext cx="1371600" cy="552450"/>
          </a:xfrm>
          <a:prstGeom prst="line">
            <a:avLst/>
          </a:prstGeom>
          <a:noFill/>
          <a:ln w="12700">
            <a:solidFill>
              <a:schemeClr val="tx1"/>
            </a:solidFill>
            <a:round/>
            <a:headEnd/>
            <a:tailEnd/>
          </a:ln>
        </p:spPr>
        <p:txBody>
          <a:bodyPr wrap="none" anchor="ctr"/>
          <a:lstStyle/>
          <a:p>
            <a:endParaRPr lang="en-US"/>
          </a:p>
        </p:txBody>
      </p:sp>
      <p:sp>
        <p:nvSpPr>
          <p:cNvPr id="31757" name="Text Box 13"/>
          <p:cNvSpPr txBox="1">
            <a:spLocks noChangeArrowheads="1"/>
          </p:cNvSpPr>
          <p:nvPr/>
        </p:nvSpPr>
        <p:spPr bwMode="auto">
          <a:xfrm>
            <a:off x="1223963" y="4583113"/>
            <a:ext cx="509587" cy="336550"/>
          </a:xfrm>
          <a:prstGeom prst="rect">
            <a:avLst/>
          </a:prstGeom>
          <a:noFill/>
          <a:ln w="12700">
            <a:noFill/>
            <a:miter lim="800000"/>
            <a:headEnd/>
            <a:tailEnd/>
          </a:ln>
        </p:spPr>
        <p:txBody>
          <a:bodyPr wrap="none" anchor="ctr">
            <a:spAutoFit/>
          </a:bodyPr>
          <a:lstStyle/>
          <a:p>
            <a:pPr algn="ctr" eaLnBrk="0" hangingPunct="0"/>
            <a:r>
              <a:rPr lang="en-US" sz="1600"/>
              <a:t>Ba</a:t>
            </a:r>
            <a:r>
              <a:rPr lang="en-US" sz="1600" baseline="-25000"/>
              <a:t>2</a:t>
            </a:r>
            <a:endParaRPr lang="en-US" sz="2400"/>
          </a:p>
        </p:txBody>
      </p:sp>
      <p:sp>
        <p:nvSpPr>
          <p:cNvPr id="31758" name="Text Box 14"/>
          <p:cNvSpPr txBox="1">
            <a:spLocks noChangeArrowheads="1"/>
          </p:cNvSpPr>
          <p:nvPr/>
        </p:nvSpPr>
        <p:spPr bwMode="auto">
          <a:xfrm>
            <a:off x="1590675" y="4164013"/>
            <a:ext cx="498475" cy="336550"/>
          </a:xfrm>
          <a:prstGeom prst="rect">
            <a:avLst/>
          </a:prstGeom>
          <a:noFill/>
          <a:ln w="12700">
            <a:noFill/>
            <a:miter lim="800000"/>
            <a:headEnd/>
            <a:tailEnd/>
          </a:ln>
        </p:spPr>
        <p:txBody>
          <a:bodyPr wrap="none" anchor="ctr">
            <a:spAutoFit/>
          </a:bodyPr>
          <a:lstStyle/>
          <a:p>
            <a:pPr algn="ctr" eaLnBrk="0" hangingPunct="0"/>
            <a:r>
              <a:rPr lang="en-US" sz="1600"/>
              <a:t>Fu</a:t>
            </a:r>
            <a:r>
              <a:rPr lang="en-US" sz="1600" baseline="-25000"/>
              <a:t>2</a:t>
            </a:r>
            <a:endParaRPr lang="en-US" sz="2400"/>
          </a:p>
        </p:txBody>
      </p:sp>
      <p:sp>
        <p:nvSpPr>
          <p:cNvPr id="31759" name="Text Box 15"/>
          <p:cNvSpPr txBox="1">
            <a:spLocks noChangeArrowheads="1"/>
          </p:cNvSpPr>
          <p:nvPr/>
        </p:nvSpPr>
        <p:spPr bwMode="auto">
          <a:xfrm>
            <a:off x="1916113" y="3097213"/>
            <a:ext cx="498475" cy="336550"/>
          </a:xfrm>
          <a:prstGeom prst="rect">
            <a:avLst/>
          </a:prstGeom>
          <a:noFill/>
          <a:ln w="12700">
            <a:noFill/>
            <a:miter lim="800000"/>
            <a:headEnd/>
            <a:tailEnd/>
          </a:ln>
        </p:spPr>
        <p:txBody>
          <a:bodyPr wrap="none" anchor="ctr">
            <a:spAutoFit/>
          </a:bodyPr>
          <a:lstStyle/>
          <a:p>
            <a:pPr algn="ctr" eaLnBrk="0" hangingPunct="0"/>
            <a:r>
              <a:rPr lang="en-US" sz="1600"/>
              <a:t>Fu</a:t>
            </a:r>
            <a:r>
              <a:rPr lang="en-US" sz="1600" baseline="-25000"/>
              <a:t>2</a:t>
            </a:r>
            <a:endParaRPr lang="en-US" sz="2400"/>
          </a:p>
        </p:txBody>
      </p:sp>
      <p:sp>
        <p:nvSpPr>
          <p:cNvPr id="31760" name="Text Box 16"/>
          <p:cNvSpPr txBox="1">
            <a:spLocks noChangeArrowheads="1"/>
          </p:cNvSpPr>
          <p:nvPr/>
        </p:nvSpPr>
        <p:spPr bwMode="auto">
          <a:xfrm>
            <a:off x="2747963" y="1706563"/>
            <a:ext cx="509587" cy="336550"/>
          </a:xfrm>
          <a:prstGeom prst="rect">
            <a:avLst/>
          </a:prstGeom>
          <a:noFill/>
          <a:ln w="12700">
            <a:noFill/>
            <a:miter lim="800000"/>
            <a:headEnd/>
            <a:tailEnd/>
          </a:ln>
        </p:spPr>
        <p:txBody>
          <a:bodyPr wrap="none" anchor="ctr">
            <a:spAutoFit/>
          </a:bodyPr>
          <a:lstStyle/>
          <a:p>
            <a:pPr algn="ctr" eaLnBrk="0" hangingPunct="0"/>
            <a:r>
              <a:rPr lang="en-US" sz="1600"/>
              <a:t>Ba</a:t>
            </a:r>
            <a:r>
              <a:rPr lang="en-US" sz="1600" baseline="-25000"/>
              <a:t>1</a:t>
            </a:r>
            <a:endParaRPr lang="en-US" sz="2400"/>
          </a:p>
        </p:txBody>
      </p:sp>
      <p:sp>
        <p:nvSpPr>
          <p:cNvPr id="31761" name="Text Box 17"/>
          <p:cNvSpPr txBox="1">
            <a:spLocks noChangeArrowheads="1"/>
          </p:cNvSpPr>
          <p:nvPr/>
        </p:nvSpPr>
        <p:spPr bwMode="auto">
          <a:xfrm>
            <a:off x="2157413" y="5402263"/>
            <a:ext cx="509587" cy="336550"/>
          </a:xfrm>
          <a:prstGeom prst="rect">
            <a:avLst/>
          </a:prstGeom>
          <a:noFill/>
          <a:ln w="12700">
            <a:noFill/>
            <a:miter lim="800000"/>
            <a:headEnd/>
            <a:tailEnd/>
          </a:ln>
        </p:spPr>
        <p:txBody>
          <a:bodyPr wrap="none" anchor="ctr">
            <a:spAutoFit/>
          </a:bodyPr>
          <a:lstStyle/>
          <a:p>
            <a:pPr algn="ctr" eaLnBrk="0" hangingPunct="0"/>
            <a:r>
              <a:rPr lang="en-US" sz="1600"/>
              <a:t>Ba</a:t>
            </a:r>
            <a:r>
              <a:rPr lang="en-US" sz="1600" baseline="-25000"/>
              <a:t>3</a:t>
            </a:r>
            <a:endParaRPr lang="en-US" sz="2400"/>
          </a:p>
        </p:txBody>
      </p:sp>
      <p:sp>
        <p:nvSpPr>
          <p:cNvPr id="31762" name="Text Box 18"/>
          <p:cNvSpPr txBox="1">
            <a:spLocks noChangeArrowheads="1"/>
          </p:cNvSpPr>
          <p:nvPr/>
        </p:nvSpPr>
        <p:spPr bwMode="auto">
          <a:xfrm>
            <a:off x="2333625" y="5173663"/>
            <a:ext cx="498475" cy="336550"/>
          </a:xfrm>
          <a:prstGeom prst="rect">
            <a:avLst/>
          </a:prstGeom>
          <a:noFill/>
          <a:ln w="12700">
            <a:noFill/>
            <a:miter lim="800000"/>
            <a:headEnd/>
            <a:tailEnd/>
          </a:ln>
        </p:spPr>
        <p:txBody>
          <a:bodyPr wrap="none" anchor="ctr">
            <a:spAutoFit/>
          </a:bodyPr>
          <a:lstStyle/>
          <a:p>
            <a:pPr algn="ctr" eaLnBrk="0" hangingPunct="0"/>
            <a:r>
              <a:rPr lang="en-US" sz="1600"/>
              <a:t>Fu</a:t>
            </a:r>
            <a:r>
              <a:rPr lang="en-US" sz="1600" baseline="-25000"/>
              <a:t>3</a:t>
            </a:r>
            <a:endParaRPr lang="en-US" sz="2400"/>
          </a:p>
        </p:txBody>
      </p:sp>
      <p:sp>
        <p:nvSpPr>
          <p:cNvPr id="31763" name="Text Box 19"/>
          <p:cNvSpPr txBox="1">
            <a:spLocks noChangeArrowheads="1"/>
          </p:cNvSpPr>
          <p:nvPr/>
        </p:nvSpPr>
        <p:spPr bwMode="auto">
          <a:xfrm>
            <a:off x="2474913" y="4945063"/>
            <a:ext cx="520700" cy="336550"/>
          </a:xfrm>
          <a:prstGeom prst="rect">
            <a:avLst/>
          </a:prstGeom>
          <a:noFill/>
          <a:ln w="12700">
            <a:noFill/>
            <a:miter lim="800000"/>
            <a:headEnd/>
            <a:tailEnd/>
          </a:ln>
        </p:spPr>
        <p:txBody>
          <a:bodyPr wrap="none" anchor="ctr">
            <a:spAutoFit/>
          </a:bodyPr>
          <a:lstStyle/>
          <a:p>
            <a:pPr algn="ctr" eaLnBrk="0" hangingPunct="0"/>
            <a:r>
              <a:rPr lang="en-US" sz="1600"/>
              <a:t>Ca</a:t>
            </a:r>
            <a:r>
              <a:rPr lang="en-US" sz="1600" baseline="-25000"/>
              <a:t>3</a:t>
            </a:r>
            <a:endParaRPr lang="en-US" sz="2400"/>
          </a:p>
        </p:txBody>
      </p:sp>
      <p:sp>
        <p:nvSpPr>
          <p:cNvPr id="31764" name="Text Box 20"/>
          <p:cNvSpPr txBox="1">
            <a:spLocks noChangeArrowheads="1"/>
          </p:cNvSpPr>
          <p:nvPr/>
        </p:nvSpPr>
        <p:spPr bwMode="auto">
          <a:xfrm>
            <a:off x="3471863" y="5402263"/>
            <a:ext cx="509587" cy="336550"/>
          </a:xfrm>
          <a:prstGeom prst="rect">
            <a:avLst/>
          </a:prstGeom>
          <a:noFill/>
          <a:ln w="12700">
            <a:noFill/>
            <a:miter lim="800000"/>
            <a:headEnd/>
            <a:tailEnd/>
          </a:ln>
        </p:spPr>
        <p:txBody>
          <a:bodyPr wrap="none" anchor="ctr">
            <a:spAutoFit/>
          </a:bodyPr>
          <a:lstStyle/>
          <a:p>
            <a:pPr algn="ctr" eaLnBrk="0" hangingPunct="0"/>
            <a:r>
              <a:rPr lang="en-US" sz="1600"/>
              <a:t>Ba</a:t>
            </a:r>
            <a:r>
              <a:rPr lang="en-US" sz="1600" baseline="-25000"/>
              <a:t>4</a:t>
            </a:r>
            <a:endParaRPr lang="en-US" sz="2400"/>
          </a:p>
        </p:txBody>
      </p:sp>
      <p:sp>
        <p:nvSpPr>
          <p:cNvPr id="31765" name="Text Box 21"/>
          <p:cNvSpPr txBox="1">
            <a:spLocks noChangeArrowheads="1"/>
          </p:cNvSpPr>
          <p:nvPr/>
        </p:nvSpPr>
        <p:spPr bwMode="auto">
          <a:xfrm>
            <a:off x="3648075" y="5173663"/>
            <a:ext cx="498475" cy="336550"/>
          </a:xfrm>
          <a:prstGeom prst="rect">
            <a:avLst/>
          </a:prstGeom>
          <a:noFill/>
          <a:ln w="12700">
            <a:noFill/>
            <a:miter lim="800000"/>
            <a:headEnd/>
            <a:tailEnd/>
          </a:ln>
        </p:spPr>
        <p:txBody>
          <a:bodyPr wrap="none" anchor="ctr">
            <a:spAutoFit/>
          </a:bodyPr>
          <a:lstStyle/>
          <a:p>
            <a:pPr algn="ctr" eaLnBrk="0" hangingPunct="0"/>
            <a:r>
              <a:rPr lang="en-US" sz="1600"/>
              <a:t>Fu</a:t>
            </a:r>
            <a:r>
              <a:rPr lang="en-US" sz="1600" baseline="-25000"/>
              <a:t>4</a:t>
            </a:r>
            <a:endParaRPr lang="en-US" sz="2400"/>
          </a:p>
        </p:txBody>
      </p:sp>
      <p:sp>
        <p:nvSpPr>
          <p:cNvPr id="31766" name="Text Box 22"/>
          <p:cNvSpPr txBox="1">
            <a:spLocks noChangeArrowheads="1"/>
          </p:cNvSpPr>
          <p:nvPr/>
        </p:nvSpPr>
        <p:spPr bwMode="auto">
          <a:xfrm>
            <a:off x="3789363" y="4945063"/>
            <a:ext cx="520700" cy="336550"/>
          </a:xfrm>
          <a:prstGeom prst="rect">
            <a:avLst/>
          </a:prstGeom>
          <a:noFill/>
          <a:ln w="12700">
            <a:noFill/>
            <a:miter lim="800000"/>
            <a:headEnd/>
            <a:tailEnd/>
          </a:ln>
        </p:spPr>
        <p:txBody>
          <a:bodyPr wrap="none" anchor="ctr">
            <a:spAutoFit/>
          </a:bodyPr>
          <a:lstStyle/>
          <a:p>
            <a:pPr algn="ctr" eaLnBrk="0" hangingPunct="0"/>
            <a:r>
              <a:rPr lang="en-US" sz="1600"/>
              <a:t>Ca</a:t>
            </a:r>
            <a:r>
              <a:rPr lang="en-US" sz="1600" baseline="-25000"/>
              <a:t>4</a:t>
            </a:r>
            <a:endParaRPr lang="en-US" sz="2400"/>
          </a:p>
        </p:txBody>
      </p:sp>
      <p:sp>
        <p:nvSpPr>
          <p:cNvPr id="31767" name="Text Box 23"/>
          <p:cNvSpPr txBox="1">
            <a:spLocks noChangeArrowheads="1"/>
          </p:cNvSpPr>
          <p:nvPr/>
        </p:nvSpPr>
        <p:spPr bwMode="auto">
          <a:xfrm>
            <a:off x="3944938" y="4716463"/>
            <a:ext cx="590550" cy="336550"/>
          </a:xfrm>
          <a:prstGeom prst="rect">
            <a:avLst/>
          </a:prstGeom>
          <a:noFill/>
          <a:ln w="12700">
            <a:noFill/>
            <a:miter lim="800000"/>
            <a:headEnd/>
            <a:tailEnd/>
          </a:ln>
        </p:spPr>
        <p:txBody>
          <a:bodyPr wrap="none" anchor="ctr">
            <a:spAutoFit/>
          </a:bodyPr>
          <a:lstStyle/>
          <a:p>
            <a:pPr algn="ctr" eaLnBrk="0" hangingPunct="0"/>
            <a:r>
              <a:rPr lang="en-US" sz="1600"/>
              <a:t>Om</a:t>
            </a:r>
            <a:r>
              <a:rPr lang="en-US" sz="1600" baseline="-25000"/>
              <a:t>4</a:t>
            </a:r>
            <a:endParaRPr lang="en-US" sz="2400"/>
          </a:p>
        </p:txBody>
      </p:sp>
      <p:sp>
        <p:nvSpPr>
          <p:cNvPr id="31768" name="Text Box 24"/>
          <p:cNvSpPr txBox="1">
            <a:spLocks noChangeArrowheads="1"/>
          </p:cNvSpPr>
          <p:nvPr/>
        </p:nvSpPr>
        <p:spPr bwMode="auto">
          <a:xfrm>
            <a:off x="4957763" y="5402263"/>
            <a:ext cx="509587" cy="336550"/>
          </a:xfrm>
          <a:prstGeom prst="rect">
            <a:avLst/>
          </a:prstGeom>
          <a:noFill/>
          <a:ln w="12700">
            <a:noFill/>
            <a:miter lim="800000"/>
            <a:headEnd/>
            <a:tailEnd/>
          </a:ln>
        </p:spPr>
        <p:txBody>
          <a:bodyPr wrap="none" anchor="ctr">
            <a:spAutoFit/>
          </a:bodyPr>
          <a:lstStyle/>
          <a:p>
            <a:pPr algn="ctr" eaLnBrk="0" hangingPunct="0"/>
            <a:r>
              <a:rPr lang="en-US" sz="1600"/>
              <a:t>Ba</a:t>
            </a:r>
            <a:r>
              <a:rPr lang="en-US" sz="1600" baseline="-25000"/>
              <a:t>5</a:t>
            </a:r>
            <a:endParaRPr lang="en-US" sz="2400"/>
          </a:p>
        </p:txBody>
      </p:sp>
      <p:sp>
        <p:nvSpPr>
          <p:cNvPr id="31769" name="Text Box 25"/>
          <p:cNvSpPr txBox="1">
            <a:spLocks noChangeArrowheads="1"/>
          </p:cNvSpPr>
          <p:nvPr/>
        </p:nvSpPr>
        <p:spPr bwMode="auto">
          <a:xfrm>
            <a:off x="5133975" y="5173663"/>
            <a:ext cx="498475" cy="336550"/>
          </a:xfrm>
          <a:prstGeom prst="rect">
            <a:avLst/>
          </a:prstGeom>
          <a:noFill/>
          <a:ln w="12700">
            <a:noFill/>
            <a:miter lim="800000"/>
            <a:headEnd/>
            <a:tailEnd/>
          </a:ln>
        </p:spPr>
        <p:txBody>
          <a:bodyPr wrap="none" anchor="ctr">
            <a:spAutoFit/>
          </a:bodyPr>
          <a:lstStyle/>
          <a:p>
            <a:pPr algn="ctr" eaLnBrk="0" hangingPunct="0"/>
            <a:r>
              <a:rPr lang="en-US" sz="1600"/>
              <a:t>Fu</a:t>
            </a:r>
            <a:r>
              <a:rPr lang="en-US" sz="1600" baseline="-25000"/>
              <a:t>5</a:t>
            </a:r>
            <a:endParaRPr lang="en-US" sz="2400"/>
          </a:p>
        </p:txBody>
      </p:sp>
      <p:sp>
        <p:nvSpPr>
          <p:cNvPr id="31770" name="Text Box 26"/>
          <p:cNvSpPr txBox="1">
            <a:spLocks noChangeArrowheads="1"/>
          </p:cNvSpPr>
          <p:nvPr/>
        </p:nvSpPr>
        <p:spPr bwMode="auto">
          <a:xfrm>
            <a:off x="5275263" y="4945063"/>
            <a:ext cx="520700" cy="336550"/>
          </a:xfrm>
          <a:prstGeom prst="rect">
            <a:avLst/>
          </a:prstGeom>
          <a:noFill/>
          <a:ln w="12700">
            <a:noFill/>
            <a:miter lim="800000"/>
            <a:headEnd/>
            <a:tailEnd/>
          </a:ln>
        </p:spPr>
        <p:txBody>
          <a:bodyPr wrap="none" anchor="ctr">
            <a:spAutoFit/>
          </a:bodyPr>
          <a:lstStyle/>
          <a:p>
            <a:pPr algn="ctr" eaLnBrk="0" hangingPunct="0"/>
            <a:r>
              <a:rPr lang="en-US" sz="1600"/>
              <a:t>Ca</a:t>
            </a:r>
            <a:r>
              <a:rPr lang="en-US" sz="1600" baseline="-25000"/>
              <a:t>5</a:t>
            </a:r>
            <a:endParaRPr lang="en-US" sz="2400"/>
          </a:p>
        </p:txBody>
      </p:sp>
      <p:sp>
        <p:nvSpPr>
          <p:cNvPr id="31771" name="Text Box 27"/>
          <p:cNvSpPr txBox="1">
            <a:spLocks noChangeArrowheads="1"/>
          </p:cNvSpPr>
          <p:nvPr/>
        </p:nvSpPr>
        <p:spPr bwMode="auto">
          <a:xfrm>
            <a:off x="5430838" y="4716463"/>
            <a:ext cx="590550" cy="336550"/>
          </a:xfrm>
          <a:prstGeom prst="rect">
            <a:avLst/>
          </a:prstGeom>
          <a:noFill/>
          <a:ln w="12700">
            <a:noFill/>
            <a:miter lim="800000"/>
            <a:headEnd/>
            <a:tailEnd/>
          </a:ln>
        </p:spPr>
        <p:txBody>
          <a:bodyPr wrap="none" anchor="ctr">
            <a:spAutoFit/>
          </a:bodyPr>
          <a:lstStyle/>
          <a:p>
            <a:pPr algn="ctr" eaLnBrk="0" hangingPunct="0"/>
            <a:r>
              <a:rPr lang="en-US" sz="1600"/>
              <a:t>Om</a:t>
            </a:r>
            <a:r>
              <a:rPr lang="en-US" sz="1600" baseline="-25000"/>
              <a:t>5</a:t>
            </a:r>
            <a:endParaRPr lang="en-US" sz="2400"/>
          </a:p>
        </p:txBody>
      </p:sp>
      <p:sp>
        <p:nvSpPr>
          <p:cNvPr id="31772" name="Line 28"/>
          <p:cNvSpPr>
            <a:spLocks noChangeShapeType="1"/>
          </p:cNvSpPr>
          <p:nvPr/>
        </p:nvSpPr>
        <p:spPr bwMode="auto">
          <a:xfrm>
            <a:off x="2487613" y="4551363"/>
            <a:ext cx="3109912" cy="0"/>
          </a:xfrm>
          <a:prstGeom prst="line">
            <a:avLst/>
          </a:prstGeom>
          <a:noFill/>
          <a:ln w="12700">
            <a:solidFill>
              <a:schemeClr val="tx1"/>
            </a:solidFill>
            <a:round/>
            <a:headEnd/>
            <a:tailEnd type="triangle" w="med" len="lg"/>
          </a:ln>
        </p:spPr>
        <p:txBody>
          <a:bodyPr wrap="none" anchor="ctr"/>
          <a:lstStyle/>
          <a:p>
            <a:endParaRPr lang="en-US"/>
          </a:p>
        </p:txBody>
      </p:sp>
      <p:sp>
        <p:nvSpPr>
          <p:cNvPr id="31773" name="Line 29"/>
          <p:cNvSpPr>
            <a:spLocks noChangeShapeType="1"/>
          </p:cNvSpPr>
          <p:nvPr/>
        </p:nvSpPr>
        <p:spPr bwMode="auto">
          <a:xfrm flipV="1">
            <a:off x="2344738" y="2239963"/>
            <a:ext cx="1292225" cy="2111375"/>
          </a:xfrm>
          <a:prstGeom prst="line">
            <a:avLst/>
          </a:prstGeom>
          <a:noFill/>
          <a:ln w="12700">
            <a:solidFill>
              <a:schemeClr val="tx1"/>
            </a:solidFill>
            <a:round/>
            <a:headEnd/>
            <a:tailEnd type="triangle" w="med" len="lg"/>
          </a:ln>
        </p:spPr>
        <p:txBody>
          <a:bodyPr wrap="none" anchor="ctr"/>
          <a:lstStyle/>
          <a:p>
            <a:endParaRPr lang="en-US"/>
          </a:p>
        </p:txBody>
      </p:sp>
      <p:sp>
        <p:nvSpPr>
          <p:cNvPr id="31774" name="Text Box 30"/>
          <p:cNvSpPr txBox="1">
            <a:spLocks noChangeArrowheads="1"/>
          </p:cNvSpPr>
          <p:nvPr/>
        </p:nvSpPr>
        <p:spPr bwMode="auto">
          <a:xfrm>
            <a:off x="5715000" y="609600"/>
            <a:ext cx="1098550" cy="379413"/>
          </a:xfrm>
          <a:prstGeom prst="rect">
            <a:avLst/>
          </a:prstGeom>
          <a:solidFill>
            <a:srgbClr val="FFFF99"/>
          </a:solidFill>
          <a:ln w="12700">
            <a:solidFill>
              <a:schemeClr val="tx1"/>
            </a:solidFill>
            <a:miter lim="800000"/>
            <a:headEnd/>
            <a:tailEnd/>
          </a:ln>
        </p:spPr>
        <p:txBody>
          <a:bodyPr wrap="none" anchor="ctr">
            <a:spAutoFit/>
          </a:bodyPr>
          <a:lstStyle/>
          <a:p>
            <a:pPr algn="ctr" eaLnBrk="0" hangingPunct="0"/>
            <a:r>
              <a:rPr lang="en-US"/>
              <a:t>Enriched</a:t>
            </a:r>
            <a:endParaRPr lang="en-US" sz="2400"/>
          </a:p>
        </p:txBody>
      </p:sp>
      <p:sp>
        <p:nvSpPr>
          <p:cNvPr id="31775" name="Text Box 31"/>
          <p:cNvSpPr txBox="1">
            <a:spLocks noChangeArrowheads="1"/>
          </p:cNvSpPr>
          <p:nvPr/>
        </p:nvSpPr>
        <p:spPr bwMode="auto">
          <a:xfrm>
            <a:off x="7315200" y="2895600"/>
            <a:ext cx="1250950" cy="379413"/>
          </a:xfrm>
          <a:prstGeom prst="rect">
            <a:avLst/>
          </a:prstGeom>
          <a:solidFill>
            <a:srgbClr val="FFFF99"/>
          </a:solidFill>
          <a:ln w="12700">
            <a:solidFill>
              <a:schemeClr val="tx1"/>
            </a:solidFill>
            <a:miter lim="800000"/>
            <a:headEnd/>
            <a:tailEnd/>
          </a:ln>
        </p:spPr>
        <p:txBody>
          <a:bodyPr wrap="none" anchor="ctr">
            <a:spAutoFit/>
          </a:bodyPr>
          <a:lstStyle/>
          <a:p>
            <a:pPr algn="ctr" eaLnBrk="0" hangingPunct="0"/>
            <a:r>
              <a:rPr lang="en-US"/>
              <a:t>Structured</a:t>
            </a:r>
            <a:endParaRPr lang="en-US" sz="2400"/>
          </a:p>
        </p:txBody>
      </p:sp>
      <p:sp>
        <p:nvSpPr>
          <p:cNvPr id="31776" name="Text Box 32"/>
          <p:cNvSpPr txBox="1">
            <a:spLocks noChangeArrowheads="1"/>
          </p:cNvSpPr>
          <p:nvPr/>
        </p:nvSpPr>
        <p:spPr bwMode="auto">
          <a:xfrm>
            <a:off x="2239963" y="4275138"/>
            <a:ext cx="768350" cy="379412"/>
          </a:xfrm>
          <a:prstGeom prst="rect">
            <a:avLst/>
          </a:prstGeom>
          <a:solidFill>
            <a:srgbClr val="FFFF99"/>
          </a:solidFill>
          <a:ln w="12700">
            <a:solidFill>
              <a:schemeClr val="tx1"/>
            </a:solidFill>
            <a:miter lim="800000"/>
            <a:headEnd/>
            <a:tailEnd/>
          </a:ln>
        </p:spPr>
        <p:txBody>
          <a:bodyPr wrap="none" anchor="ctr">
            <a:spAutoFit/>
          </a:bodyPr>
          <a:lstStyle/>
          <a:p>
            <a:pPr algn="ctr" eaLnBrk="0" hangingPunct="0"/>
            <a:r>
              <a:rPr lang="en-US"/>
              <a:t>Basal</a:t>
            </a:r>
            <a:endParaRPr lang="en-US" sz="2400"/>
          </a:p>
        </p:txBody>
      </p:sp>
      <p:sp>
        <p:nvSpPr>
          <p:cNvPr id="31777" name="Text Box 33"/>
          <p:cNvSpPr txBox="1">
            <a:spLocks noChangeArrowheads="1"/>
          </p:cNvSpPr>
          <p:nvPr/>
        </p:nvSpPr>
        <p:spPr bwMode="auto">
          <a:xfrm>
            <a:off x="0" y="4781550"/>
            <a:ext cx="1327150" cy="701675"/>
          </a:xfrm>
          <a:prstGeom prst="rect">
            <a:avLst/>
          </a:prstGeom>
          <a:noFill/>
          <a:ln w="12700">
            <a:noFill/>
            <a:miter lim="800000"/>
            <a:headEnd/>
            <a:tailEnd/>
          </a:ln>
        </p:spPr>
        <p:txBody>
          <a:bodyPr wrap="none" anchor="ctr">
            <a:spAutoFit/>
          </a:bodyPr>
          <a:lstStyle/>
          <a:p>
            <a:pPr algn="ctr" eaLnBrk="0" hangingPunct="0"/>
            <a:r>
              <a:rPr lang="en-US" sz="2000" b="1"/>
              <a:t>Basal</a:t>
            </a:r>
          </a:p>
          <a:p>
            <a:pPr algn="ctr" eaLnBrk="0" hangingPunct="0"/>
            <a:r>
              <a:rPr lang="en-US" sz="2000" b="1"/>
              <a:t>condition</a:t>
            </a:r>
            <a:endParaRPr lang="en-US" sz="2400"/>
          </a:p>
        </p:txBody>
      </p:sp>
      <p:sp>
        <p:nvSpPr>
          <p:cNvPr id="31778" name="Text Box 34"/>
          <p:cNvSpPr txBox="1">
            <a:spLocks noChangeArrowheads="1"/>
          </p:cNvSpPr>
          <p:nvPr/>
        </p:nvSpPr>
        <p:spPr bwMode="auto">
          <a:xfrm>
            <a:off x="1663700" y="5772150"/>
            <a:ext cx="2538413" cy="396875"/>
          </a:xfrm>
          <a:prstGeom prst="rect">
            <a:avLst/>
          </a:prstGeom>
          <a:noFill/>
          <a:ln w="12700">
            <a:noFill/>
            <a:miter lim="800000"/>
            <a:headEnd/>
            <a:tailEnd/>
          </a:ln>
        </p:spPr>
        <p:txBody>
          <a:bodyPr wrap="none" anchor="ctr">
            <a:spAutoFit/>
          </a:bodyPr>
          <a:lstStyle/>
          <a:p>
            <a:pPr algn="ctr" eaLnBrk="0" hangingPunct="0"/>
            <a:r>
              <a:rPr lang="en-US" sz="2000" b="1"/>
              <a:t>Structure trajectory</a:t>
            </a:r>
            <a:endParaRPr lang="en-US" sz="2400"/>
          </a:p>
        </p:txBody>
      </p:sp>
      <p:sp>
        <p:nvSpPr>
          <p:cNvPr id="31779" name="Text Box 35"/>
          <p:cNvSpPr txBox="1">
            <a:spLocks noChangeArrowheads="1"/>
          </p:cNvSpPr>
          <p:nvPr/>
        </p:nvSpPr>
        <p:spPr bwMode="auto">
          <a:xfrm rot="-3481245">
            <a:off x="619919" y="2034381"/>
            <a:ext cx="2909888" cy="396875"/>
          </a:xfrm>
          <a:prstGeom prst="rect">
            <a:avLst/>
          </a:prstGeom>
          <a:noFill/>
          <a:ln w="12700">
            <a:noFill/>
            <a:miter lim="800000"/>
            <a:headEnd/>
            <a:tailEnd/>
          </a:ln>
        </p:spPr>
        <p:txBody>
          <a:bodyPr anchor="ctr">
            <a:spAutoFit/>
          </a:bodyPr>
          <a:lstStyle/>
          <a:p>
            <a:pPr algn="ctr" eaLnBrk="0" hangingPunct="0"/>
            <a:r>
              <a:rPr lang="en-US" sz="2000" b="1"/>
              <a:t>Enrichment trajectory</a:t>
            </a:r>
            <a:endParaRPr lang="en-US" sz="2400"/>
          </a:p>
        </p:txBody>
      </p:sp>
      <p:sp>
        <p:nvSpPr>
          <p:cNvPr id="31780" name="Line 36"/>
          <p:cNvSpPr>
            <a:spLocks noChangeShapeType="1"/>
          </p:cNvSpPr>
          <p:nvPr/>
        </p:nvSpPr>
        <p:spPr bwMode="auto">
          <a:xfrm flipV="1">
            <a:off x="2887663" y="788988"/>
            <a:ext cx="152400" cy="228600"/>
          </a:xfrm>
          <a:prstGeom prst="line">
            <a:avLst/>
          </a:prstGeom>
          <a:noFill/>
          <a:ln w="38100" cmpd="dbl">
            <a:solidFill>
              <a:schemeClr val="tx1"/>
            </a:solidFill>
            <a:round/>
            <a:headEnd/>
            <a:tailEnd type="stealth" w="lg" len="lg"/>
          </a:ln>
        </p:spPr>
        <p:txBody>
          <a:bodyPr wrap="none" anchor="ctr"/>
          <a:lstStyle/>
          <a:p>
            <a:endParaRPr lang="en-US"/>
          </a:p>
        </p:txBody>
      </p:sp>
      <p:sp>
        <p:nvSpPr>
          <p:cNvPr id="31781" name="Line 37"/>
          <p:cNvSpPr>
            <a:spLocks noChangeShapeType="1"/>
          </p:cNvSpPr>
          <p:nvPr/>
        </p:nvSpPr>
        <p:spPr bwMode="auto">
          <a:xfrm>
            <a:off x="4183063" y="6008688"/>
            <a:ext cx="2095500" cy="0"/>
          </a:xfrm>
          <a:prstGeom prst="line">
            <a:avLst/>
          </a:prstGeom>
          <a:noFill/>
          <a:ln w="38100" cmpd="dbl">
            <a:solidFill>
              <a:schemeClr val="tx1"/>
            </a:solidFill>
            <a:round/>
            <a:headEnd/>
            <a:tailEnd type="stealth" w="lg" len="lg"/>
          </a:ln>
        </p:spPr>
        <p:txBody>
          <a:bodyPr wrap="none" anchor="ctr"/>
          <a:lstStyle/>
          <a:p>
            <a:endParaRPr lang="en-US"/>
          </a:p>
        </p:txBody>
      </p:sp>
      <p:sp>
        <p:nvSpPr>
          <p:cNvPr id="31782" name="Line 38"/>
          <p:cNvSpPr>
            <a:spLocks noChangeShapeType="1"/>
          </p:cNvSpPr>
          <p:nvPr/>
        </p:nvSpPr>
        <p:spPr bwMode="auto">
          <a:xfrm flipV="1">
            <a:off x="3749675" y="2286000"/>
            <a:ext cx="3184525" cy="6350"/>
          </a:xfrm>
          <a:prstGeom prst="line">
            <a:avLst/>
          </a:prstGeom>
          <a:noFill/>
          <a:ln w="15875">
            <a:solidFill>
              <a:schemeClr val="tx1"/>
            </a:solidFill>
            <a:prstDash val="sysDot"/>
            <a:round/>
            <a:headEnd/>
            <a:tailEnd/>
          </a:ln>
        </p:spPr>
        <p:txBody>
          <a:bodyPr wrap="none" anchor="ctr"/>
          <a:lstStyle/>
          <a:p>
            <a:endParaRPr lang="en-US"/>
          </a:p>
        </p:txBody>
      </p:sp>
      <p:sp>
        <p:nvSpPr>
          <p:cNvPr id="31783" name="Line 39"/>
          <p:cNvSpPr>
            <a:spLocks noChangeShapeType="1"/>
          </p:cNvSpPr>
          <p:nvPr/>
        </p:nvSpPr>
        <p:spPr bwMode="auto">
          <a:xfrm flipV="1">
            <a:off x="5616575" y="2286000"/>
            <a:ext cx="1317625" cy="2127250"/>
          </a:xfrm>
          <a:prstGeom prst="line">
            <a:avLst/>
          </a:prstGeom>
          <a:noFill/>
          <a:ln w="15875">
            <a:solidFill>
              <a:schemeClr val="tx1"/>
            </a:solidFill>
            <a:prstDash val="sysDot"/>
            <a:round/>
            <a:headEnd/>
            <a:tailEnd/>
          </a:ln>
        </p:spPr>
        <p:txBody>
          <a:bodyPr wrap="none" anchor="ctr"/>
          <a:lstStyle/>
          <a:p>
            <a:endParaRPr lang="en-US"/>
          </a:p>
        </p:txBody>
      </p:sp>
      <p:sp>
        <p:nvSpPr>
          <p:cNvPr id="31784" name="AutoShape 40"/>
          <p:cNvSpPr>
            <a:spLocks noChangeArrowheads="1"/>
          </p:cNvSpPr>
          <p:nvPr/>
        </p:nvSpPr>
        <p:spPr bwMode="auto">
          <a:xfrm>
            <a:off x="6915150" y="2209800"/>
            <a:ext cx="95250" cy="95250"/>
          </a:xfrm>
          <a:prstGeom prst="star16">
            <a:avLst>
              <a:gd name="adj" fmla="val 37500"/>
            </a:avLst>
          </a:prstGeom>
          <a:solidFill>
            <a:srgbClr val="FFFFFF"/>
          </a:solidFill>
          <a:ln w="12700">
            <a:solidFill>
              <a:schemeClr val="tx1"/>
            </a:solidFill>
            <a:miter lim="800000"/>
            <a:headEnd/>
            <a:tailEnd/>
          </a:ln>
        </p:spPr>
        <p:txBody>
          <a:bodyPr wrap="none" anchor="ctr"/>
          <a:lstStyle/>
          <a:p>
            <a:pPr eaLnBrk="0" hangingPunct="0"/>
            <a:endParaRPr lang="en-US" sz="2800"/>
          </a:p>
        </p:txBody>
      </p:sp>
      <p:sp>
        <p:nvSpPr>
          <p:cNvPr id="31785" name="Text Box 41"/>
          <p:cNvSpPr txBox="1">
            <a:spLocks noChangeArrowheads="1"/>
          </p:cNvSpPr>
          <p:nvPr/>
        </p:nvSpPr>
        <p:spPr bwMode="auto">
          <a:xfrm>
            <a:off x="6540500" y="4732338"/>
            <a:ext cx="927100" cy="304800"/>
          </a:xfrm>
          <a:prstGeom prst="rect">
            <a:avLst/>
          </a:prstGeom>
          <a:solidFill>
            <a:srgbClr val="FFC000">
              <a:alpha val="59999"/>
            </a:srgbClr>
          </a:solidFill>
          <a:ln w="12700">
            <a:noFill/>
            <a:miter lim="800000"/>
            <a:headEnd/>
            <a:tailEnd/>
          </a:ln>
        </p:spPr>
        <p:txBody>
          <a:bodyPr wrap="none" anchor="ctr">
            <a:spAutoFit/>
          </a:bodyPr>
          <a:lstStyle/>
          <a:p>
            <a:pPr algn="ctr" eaLnBrk="0" hangingPunct="0"/>
            <a:r>
              <a:rPr lang="en-US" sz="1400" i="1">
                <a:latin typeface="Times New Roman" pitchFamily="18" charset="0"/>
              </a:rPr>
              <a:t>omnivores</a:t>
            </a:r>
          </a:p>
        </p:txBody>
      </p:sp>
      <p:sp>
        <p:nvSpPr>
          <p:cNvPr id="31786" name="Text Box 42"/>
          <p:cNvSpPr txBox="1">
            <a:spLocks noChangeArrowheads="1"/>
          </p:cNvSpPr>
          <p:nvPr/>
        </p:nvSpPr>
        <p:spPr bwMode="auto">
          <a:xfrm>
            <a:off x="6353175" y="4962525"/>
            <a:ext cx="947738" cy="304800"/>
          </a:xfrm>
          <a:prstGeom prst="rect">
            <a:avLst/>
          </a:prstGeom>
          <a:solidFill>
            <a:srgbClr val="FFC000">
              <a:alpha val="59999"/>
            </a:srgbClr>
          </a:solidFill>
          <a:ln w="12700">
            <a:noFill/>
            <a:miter lim="800000"/>
            <a:headEnd/>
            <a:tailEnd/>
          </a:ln>
        </p:spPr>
        <p:txBody>
          <a:bodyPr wrap="none" anchor="ctr">
            <a:spAutoFit/>
          </a:bodyPr>
          <a:lstStyle/>
          <a:p>
            <a:pPr algn="ctr" eaLnBrk="0" hangingPunct="0"/>
            <a:r>
              <a:rPr lang="en-US" sz="1400" i="1">
                <a:latin typeface="Times New Roman" pitchFamily="18" charset="0"/>
              </a:rPr>
              <a:t>carnivores</a:t>
            </a:r>
          </a:p>
        </p:txBody>
      </p:sp>
      <p:sp>
        <p:nvSpPr>
          <p:cNvPr id="31787" name="Text Box 43"/>
          <p:cNvSpPr txBox="1">
            <a:spLocks noChangeArrowheads="1"/>
          </p:cNvSpPr>
          <p:nvPr/>
        </p:nvSpPr>
        <p:spPr bwMode="auto">
          <a:xfrm>
            <a:off x="6218238" y="5191125"/>
            <a:ext cx="936625" cy="304800"/>
          </a:xfrm>
          <a:prstGeom prst="rect">
            <a:avLst/>
          </a:prstGeom>
          <a:solidFill>
            <a:srgbClr val="FFC000">
              <a:alpha val="59999"/>
            </a:srgbClr>
          </a:solidFill>
          <a:ln w="12700">
            <a:noFill/>
            <a:miter lim="800000"/>
            <a:headEnd/>
            <a:tailEnd/>
          </a:ln>
        </p:spPr>
        <p:txBody>
          <a:bodyPr wrap="none" anchor="ctr">
            <a:spAutoFit/>
          </a:bodyPr>
          <a:lstStyle/>
          <a:p>
            <a:pPr algn="ctr" eaLnBrk="0" hangingPunct="0"/>
            <a:r>
              <a:rPr lang="en-US" sz="1400" i="1">
                <a:latin typeface="Times New Roman" pitchFamily="18" charset="0"/>
              </a:rPr>
              <a:t>fungivores</a:t>
            </a:r>
          </a:p>
        </p:txBody>
      </p:sp>
      <p:sp>
        <p:nvSpPr>
          <p:cNvPr id="31788" name="Text Box 44"/>
          <p:cNvSpPr txBox="1">
            <a:spLocks noChangeArrowheads="1"/>
          </p:cNvSpPr>
          <p:nvPr/>
        </p:nvSpPr>
        <p:spPr bwMode="auto">
          <a:xfrm>
            <a:off x="6048375" y="5419725"/>
            <a:ext cx="1076325" cy="304800"/>
          </a:xfrm>
          <a:prstGeom prst="rect">
            <a:avLst/>
          </a:prstGeom>
          <a:solidFill>
            <a:srgbClr val="FFC000">
              <a:alpha val="59999"/>
            </a:srgbClr>
          </a:solidFill>
          <a:ln w="12700">
            <a:noFill/>
            <a:miter lim="800000"/>
            <a:headEnd/>
            <a:tailEnd/>
          </a:ln>
        </p:spPr>
        <p:txBody>
          <a:bodyPr wrap="none" anchor="ctr">
            <a:spAutoFit/>
          </a:bodyPr>
          <a:lstStyle/>
          <a:p>
            <a:pPr algn="ctr" eaLnBrk="0" hangingPunct="0"/>
            <a:r>
              <a:rPr lang="en-US" sz="1400" i="1">
                <a:latin typeface="Times New Roman" pitchFamily="18" charset="0"/>
              </a:rPr>
              <a:t>bacterivores</a:t>
            </a:r>
          </a:p>
        </p:txBody>
      </p:sp>
      <p:sp>
        <p:nvSpPr>
          <p:cNvPr id="31789" name="Text Box 45"/>
          <p:cNvSpPr txBox="1">
            <a:spLocks noChangeArrowheads="1"/>
          </p:cNvSpPr>
          <p:nvPr/>
        </p:nvSpPr>
        <p:spPr bwMode="auto">
          <a:xfrm>
            <a:off x="439738" y="3514725"/>
            <a:ext cx="936625" cy="304800"/>
          </a:xfrm>
          <a:prstGeom prst="rect">
            <a:avLst/>
          </a:prstGeom>
          <a:noFill/>
          <a:ln w="12700">
            <a:noFill/>
            <a:miter lim="800000"/>
            <a:headEnd/>
            <a:tailEnd/>
          </a:ln>
        </p:spPr>
        <p:txBody>
          <a:bodyPr wrap="none" anchor="ctr">
            <a:spAutoFit/>
          </a:bodyPr>
          <a:lstStyle/>
          <a:p>
            <a:pPr algn="ctr" eaLnBrk="0" hangingPunct="0"/>
            <a:r>
              <a:rPr lang="en-US" sz="1400" i="1">
                <a:latin typeface="Times New Roman" pitchFamily="18" charset="0"/>
              </a:rPr>
              <a:t>fungivores</a:t>
            </a:r>
          </a:p>
        </p:txBody>
      </p:sp>
      <p:sp>
        <p:nvSpPr>
          <p:cNvPr id="31790" name="Text Box 46"/>
          <p:cNvSpPr txBox="1">
            <a:spLocks noChangeArrowheads="1"/>
          </p:cNvSpPr>
          <p:nvPr/>
        </p:nvSpPr>
        <p:spPr bwMode="auto">
          <a:xfrm>
            <a:off x="3175" y="3997325"/>
            <a:ext cx="1076325" cy="304800"/>
          </a:xfrm>
          <a:prstGeom prst="rect">
            <a:avLst/>
          </a:prstGeom>
          <a:noFill/>
          <a:ln w="12700">
            <a:noFill/>
            <a:miter lim="800000"/>
            <a:headEnd/>
            <a:tailEnd/>
          </a:ln>
        </p:spPr>
        <p:txBody>
          <a:bodyPr wrap="none" anchor="ctr">
            <a:spAutoFit/>
          </a:bodyPr>
          <a:lstStyle/>
          <a:p>
            <a:pPr algn="ctr" eaLnBrk="0" hangingPunct="0"/>
            <a:r>
              <a:rPr lang="en-US" sz="1400" i="1">
                <a:latin typeface="Times New Roman" pitchFamily="18" charset="0"/>
              </a:rPr>
              <a:t>bacterivores</a:t>
            </a:r>
          </a:p>
        </p:txBody>
      </p:sp>
      <p:sp>
        <p:nvSpPr>
          <p:cNvPr id="31791" name="Text Box 47"/>
          <p:cNvSpPr txBox="1">
            <a:spLocks noChangeArrowheads="1"/>
          </p:cNvSpPr>
          <p:nvPr/>
        </p:nvSpPr>
        <p:spPr bwMode="auto">
          <a:xfrm rot="-3333818">
            <a:off x="2741612" y="1082676"/>
            <a:ext cx="936625" cy="304800"/>
          </a:xfrm>
          <a:prstGeom prst="rect">
            <a:avLst/>
          </a:prstGeom>
          <a:solidFill>
            <a:srgbClr val="FFC000">
              <a:alpha val="59999"/>
            </a:srgbClr>
          </a:solidFill>
          <a:ln w="12700">
            <a:noFill/>
            <a:miter lim="800000"/>
            <a:headEnd/>
            <a:tailEnd/>
          </a:ln>
        </p:spPr>
        <p:txBody>
          <a:bodyPr wrap="none" anchor="ctr">
            <a:spAutoFit/>
          </a:bodyPr>
          <a:lstStyle/>
          <a:p>
            <a:pPr algn="ctr" eaLnBrk="0" hangingPunct="0"/>
            <a:r>
              <a:rPr lang="en-US" sz="1400" i="1">
                <a:latin typeface="Times New Roman" pitchFamily="18" charset="0"/>
              </a:rPr>
              <a:t>fungivores</a:t>
            </a:r>
            <a:endParaRPr lang="en-US" sz="1400">
              <a:latin typeface="Times New Roman" pitchFamily="18" charset="0"/>
            </a:endParaRPr>
          </a:p>
        </p:txBody>
      </p:sp>
      <p:sp>
        <p:nvSpPr>
          <p:cNvPr id="31792" name="Text Box 48"/>
          <p:cNvSpPr txBox="1">
            <a:spLocks noChangeArrowheads="1"/>
          </p:cNvSpPr>
          <p:nvPr/>
        </p:nvSpPr>
        <p:spPr bwMode="auto">
          <a:xfrm rot="-3329394">
            <a:off x="3194050" y="844551"/>
            <a:ext cx="1076325" cy="304800"/>
          </a:xfrm>
          <a:prstGeom prst="rect">
            <a:avLst/>
          </a:prstGeom>
          <a:solidFill>
            <a:srgbClr val="FFC000">
              <a:alpha val="59999"/>
            </a:srgbClr>
          </a:solidFill>
          <a:ln w="12700">
            <a:noFill/>
            <a:miter lim="800000"/>
            <a:headEnd/>
            <a:tailEnd/>
          </a:ln>
        </p:spPr>
        <p:txBody>
          <a:bodyPr wrap="none" anchor="ctr">
            <a:spAutoFit/>
          </a:bodyPr>
          <a:lstStyle/>
          <a:p>
            <a:pPr algn="ctr" eaLnBrk="0" hangingPunct="0"/>
            <a:r>
              <a:rPr lang="en-US" sz="1400" i="1">
                <a:latin typeface="Times New Roman" pitchFamily="18" charset="0"/>
              </a:rPr>
              <a:t>bacterivores</a:t>
            </a:r>
            <a:endParaRPr lang="en-US" sz="1400">
              <a:latin typeface="Times New Roman" pitchFamily="18" charset="0"/>
            </a:endParaRPr>
          </a:p>
        </p:txBody>
      </p:sp>
      <p:sp>
        <p:nvSpPr>
          <p:cNvPr id="31793" name="Text Box 49"/>
          <p:cNvSpPr txBox="1">
            <a:spLocks noChangeArrowheads="1"/>
          </p:cNvSpPr>
          <p:nvPr/>
        </p:nvSpPr>
        <p:spPr bwMode="auto">
          <a:xfrm>
            <a:off x="0" y="76200"/>
            <a:ext cx="4419600" cy="523875"/>
          </a:xfrm>
          <a:prstGeom prst="rect">
            <a:avLst/>
          </a:prstGeom>
          <a:noFill/>
          <a:ln w="12700">
            <a:noFill/>
            <a:miter lim="800000"/>
            <a:headEnd/>
            <a:tailEnd/>
          </a:ln>
        </p:spPr>
        <p:txBody>
          <a:bodyPr anchor="ctr">
            <a:spAutoFit/>
          </a:bodyPr>
          <a:lstStyle/>
          <a:p>
            <a:pPr eaLnBrk="0" hangingPunct="0"/>
            <a:r>
              <a:rPr lang="en-US" sz="2800"/>
              <a:t>Nematode Faunal Profiles</a:t>
            </a:r>
          </a:p>
        </p:txBody>
      </p:sp>
      <p:sp>
        <p:nvSpPr>
          <p:cNvPr id="31794" name="Rectangle 50"/>
          <p:cNvSpPr>
            <a:spLocks noChangeArrowheads="1"/>
          </p:cNvSpPr>
          <p:nvPr/>
        </p:nvSpPr>
        <p:spPr bwMode="auto">
          <a:xfrm>
            <a:off x="152400" y="1447800"/>
            <a:ext cx="1778000" cy="712788"/>
          </a:xfrm>
          <a:prstGeom prst="rect">
            <a:avLst/>
          </a:prstGeom>
          <a:noFill/>
          <a:ln w="9525">
            <a:noFill/>
            <a:miter lim="800000"/>
            <a:headEnd/>
            <a:tailEnd/>
          </a:ln>
        </p:spPr>
        <p:txBody>
          <a:bodyPr wrap="none">
            <a:spAutoFit/>
          </a:bodyPr>
          <a:lstStyle/>
          <a:p>
            <a:pPr eaLnBrk="0" hangingPunct="0">
              <a:spcBef>
                <a:spcPct val="20000"/>
              </a:spcBef>
              <a:buFontTx/>
              <a:buChar char="•"/>
            </a:pPr>
            <a:r>
              <a:rPr lang="en-US" sz="1200"/>
              <a:t>Enrichment index</a:t>
            </a:r>
          </a:p>
          <a:p>
            <a:pPr eaLnBrk="0" hangingPunct="0">
              <a:spcBef>
                <a:spcPct val="20000"/>
              </a:spcBef>
            </a:pPr>
            <a:r>
              <a:rPr lang="en-US" sz="1200"/>
              <a:t>100 (w1.cp1 + w2.Fu2) </a:t>
            </a:r>
          </a:p>
          <a:p>
            <a:pPr eaLnBrk="0" hangingPunct="0">
              <a:spcBef>
                <a:spcPct val="20000"/>
              </a:spcBef>
            </a:pPr>
            <a:r>
              <a:rPr lang="en-US" sz="1200"/>
              <a:t>/ (w1.cp1 + w2.cp2 )</a:t>
            </a:r>
          </a:p>
        </p:txBody>
      </p:sp>
      <p:sp>
        <p:nvSpPr>
          <p:cNvPr id="31795" name="Rectangle 51"/>
          <p:cNvSpPr>
            <a:spLocks noChangeArrowheads="1"/>
          </p:cNvSpPr>
          <p:nvPr/>
        </p:nvSpPr>
        <p:spPr bwMode="auto">
          <a:xfrm>
            <a:off x="3352800" y="6400800"/>
            <a:ext cx="4117975" cy="274638"/>
          </a:xfrm>
          <a:prstGeom prst="rect">
            <a:avLst/>
          </a:prstGeom>
          <a:noFill/>
          <a:ln w="9525">
            <a:noFill/>
            <a:miter lim="800000"/>
            <a:headEnd/>
            <a:tailEnd/>
          </a:ln>
        </p:spPr>
        <p:txBody>
          <a:bodyPr wrap="none">
            <a:spAutoFit/>
          </a:bodyPr>
          <a:lstStyle/>
          <a:p>
            <a:pPr eaLnBrk="0" hangingPunct="0">
              <a:spcBef>
                <a:spcPct val="20000"/>
              </a:spcBef>
              <a:buFontTx/>
              <a:buChar char="•"/>
            </a:pPr>
            <a:r>
              <a:rPr lang="en-US" sz="1200" dirty="0"/>
              <a:t>Structure Index = 100 w</a:t>
            </a:r>
            <a:r>
              <a:rPr lang="en-US" sz="1200" baseline="-25000" dirty="0"/>
              <a:t>i</a:t>
            </a:r>
            <a:r>
              <a:rPr lang="en-US" sz="1200" dirty="0"/>
              <a:t>.cp</a:t>
            </a:r>
            <a:r>
              <a:rPr lang="en-US" sz="1200" baseline="-25000" dirty="0"/>
              <a:t>i</a:t>
            </a:r>
            <a:r>
              <a:rPr lang="en-US" sz="1200" dirty="0"/>
              <a:t> / (w</a:t>
            </a:r>
            <a:r>
              <a:rPr lang="en-US" sz="1200" baseline="-25000" dirty="0"/>
              <a:t>i</a:t>
            </a:r>
            <a:r>
              <a:rPr lang="en-US" sz="1200" dirty="0"/>
              <a:t>.cp</a:t>
            </a:r>
            <a:r>
              <a:rPr lang="en-US" sz="1200" baseline="-25000" dirty="0"/>
              <a:t>i</a:t>
            </a:r>
            <a:r>
              <a:rPr lang="en-US" sz="1200" dirty="0"/>
              <a:t> + w</a:t>
            </a:r>
            <a:r>
              <a:rPr lang="en-US" sz="1200" baseline="-25000" dirty="0"/>
              <a:t>2</a:t>
            </a:r>
            <a:r>
              <a:rPr lang="en-US" sz="1200" dirty="0"/>
              <a:t>.cp</a:t>
            </a:r>
            <a:r>
              <a:rPr lang="en-US" sz="1200" baseline="-25000" dirty="0"/>
              <a:t>2</a:t>
            </a:r>
            <a:r>
              <a:rPr lang="en-US" sz="1200" dirty="0"/>
              <a:t> ) for </a:t>
            </a:r>
            <a:r>
              <a:rPr lang="en-US" sz="1200" dirty="0" err="1"/>
              <a:t>i</a:t>
            </a:r>
            <a:r>
              <a:rPr lang="en-US" sz="1200" dirty="0"/>
              <a:t> = 3-5</a:t>
            </a:r>
          </a:p>
        </p:txBody>
      </p:sp>
      <p:sp>
        <p:nvSpPr>
          <p:cNvPr id="26676" name="Text Box 52"/>
          <p:cNvSpPr txBox="1">
            <a:spLocks noChangeArrowheads="1"/>
          </p:cNvSpPr>
          <p:nvPr/>
        </p:nvSpPr>
        <p:spPr bwMode="auto">
          <a:xfrm>
            <a:off x="152400" y="6498223"/>
            <a:ext cx="1752600" cy="338554"/>
          </a:xfrm>
          <a:prstGeom prst="rect">
            <a:avLst/>
          </a:prstGeom>
          <a:noFill/>
          <a:ln w="9525">
            <a:solidFill>
              <a:schemeClr val="tx1"/>
            </a:solidFill>
            <a:miter lim="800000"/>
            <a:headEnd/>
            <a:tailEnd/>
          </a:ln>
        </p:spPr>
        <p:txBody>
          <a:bodyPr wrap="square">
            <a:spAutoFit/>
          </a:bodyPr>
          <a:lstStyle/>
          <a:p>
            <a:pPr eaLnBrk="0" hangingPunct="0"/>
            <a:r>
              <a:rPr lang="en-US" sz="1600" dirty="0" smtClean="0"/>
              <a:t>Ferris, 2010</a:t>
            </a:r>
            <a:endParaRPr lang="en-US" sz="1600" dirty="0"/>
          </a:p>
        </p:txBody>
      </p:sp>
      <p:sp>
        <p:nvSpPr>
          <p:cNvPr id="31797" name="Line 53"/>
          <p:cNvSpPr>
            <a:spLocks noChangeShapeType="1"/>
          </p:cNvSpPr>
          <p:nvPr/>
        </p:nvSpPr>
        <p:spPr bwMode="auto">
          <a:xfrm flipH="1">
            <a:off x="4419600" y="1066800"/>
            <a:ext cx="1981200" cy="3276600"/>
          </a:xfrm>
          <a:prstGeom prst="line">
            <a:avLst/>
          </a:prstGeom>
          <a:noFill/>
          <a:ln w="9525">
            <a:solidFill>
              <a:schemeClr val="tx1"/>
            </a:solidFill>
            <a:prstDash val="lgDash"/>
            <a:round/>
            <a:headEnd/>
            <a:tailEnd/>
          </a:ln>
        </p:spPr>
        <p:txBody>
          <a:bodyPr/>
          <a:lstStyle/>
          <a:p>
            <a:endParaRPr lang="en-US"/>
          </a:p>
        </p:txBody>
      </p:sp>
      <p:sp>
        <p:nvSpPr>
          <p:cNvPr id="31798" name="Line 54"/>
          <p:cNvSpPr>
            <a:spLocks noChangeShapeType="1"/>
          </p:cNvSpPr>
          <p:nvPr/>
        </p:nvSpPr>
        <p:spPr bwMode="auto">
          <a:xfrm>
            <a:off x="3581400" y="2743200"/>
            <a:ext cx="3962400" cy="0"/>
          </a:xfrm>
          <a:prstGeom prst="line">
            <a:avLst/>
          </a:prstGeom>
          <a:noFill/>
          <a:ln w="9525">
            <a:solidFill>
              <a:schemeClr val="tx1"/>
            </a:solidFill>
            <a:prstDash val="lgDash"/>
            <a:round/>
            <a:headEnd/>
            <a:tailEnd/>
          </a:ln>
        </p:spPr>
        <p:txBody>
          <a:bodyPr/>
          <a:lstStyle/>
          <a:p>
            <a:endParaRPr lang="en-US"/>
          </a:p>
        </p:txBody>
      </p:sp>
      <p:sp>
        <p:nvSpPr>
          <p:cNvPr id="55" name="Parallelogram 54"/>
          <p:cNvSpPr/>
          <p:nvPr/>
        </p:nvSpPr>
        <p:spPr>
          <a:xfrm rot="20280129">
            <a:off x="6305480" y="1730229"/>
            <a:ext cx="1288126" cy="962001"/>
          </a:xfrm>
          <a:prstGeom prst="parallelogram">
            <a:avLst>
              <a:gd name="adj" fmla="val 1192"/>
            </a:avLst>
          </a:prstGeom>
          <a:solidFill>
            <a:srgbClr val="FFFF00">
              <a:alpha val="5098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 name="Text Box 49"/>
          <p:cNvSpPr txBox="1">
            <a:spLocks noChangeArrowheads="1"/>
          </p:cNvSpPr>
          <p:nvPr/>
        </p:nvSpPr>
        <p:spPr bwMode="auto">
          <a:xfrm>
            <a:off x="4191000" y="76200"/>
            <a:ext cx="4953000" cy="523875"/>
          </a:xfrm>
          <a:prstGeom prst="rect">
            <a:avLst/>
          </a:prstGeom>
          <a:noFill/>
          <a:ln w="12700">
            <a:noFill/>
            <a:miter lim="800000"/>
            <a:headEnd/>
            <a:tailEnd/>
          </a:ln>
        </p:spPr>
        <p:txBody>
          <a:bodyPr anchor="ctr">
            <a:spAutoFit/>
          </a:bodyPr>
          <a:lstStyle/>
          <a:p>
            <a:pPr eaLnBrk="0" hangingPunct="0"/>
            <a:r>
              <a:rPr lang="en-US" sz="2800"/>
              <a:t>and the Metabolic Footprint</a:t>
            </a:r>
          </a:p>
        </p:txBody>
      </p:sp>
      <p:sp>
        <p:nvSpPr>
          <p:cNvPr id="57" name="Text Box 52"/>
          <p:cNvSpPr txBox="1">
            <a:spLocks noChangeArrowheads="1"/>
          </p:cNvSpPr>
          <p:nvPr/>
        </p:nvSpPr>
        <p:spPr bwMode="auto">
          <a:xfrm>
            <a:off x="166124" y="6498223"/>
            <a:ext cx="1725152" cy="338554"/>
          </a:xfrm>
          <a:prstGeom prst="rect">
            <a:avLst/>
          </a:prstGeom>
          <a:noFill/>
          <a:ln w="9525">
            <a:solidFill>
              <a:schemeClr val="tx1"/>
            </a:solidFill>
            <a:miter lim="800000"/>
            <a:headEnd/>
            <a:tailEnd/>
          </a:ln>
        </p:spPr>
        <p:txBody>
          <a:bodyPr wrap="none">
            <a:spAutoFit/>
          </a:bodyPr>
          <a:lstStyle/>
          <a:p>
            <a:pPr eaLnBrk="0" hangingPunct="0"/>
            <a:r>
              <a:rPr lang="en-US" sz="1600" dirty="0" smtClean="0"/>
              <a:t>Ferris et al, 2001</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iterate type="lt">
                                    <p:tmPct val="0"/>
                                  </p:iterate>
                                  <p:childTnLst>
                                    <p:set>
                                      <p:cBhvr>
                                        <p:cTn id="6" dur="1" fill="hold">
                                          <p:stCondLst>
                                            <p:cond delay="0"/>
                                          </p:stCondLst>
                                        </p:cTn>
                                        <p:tgtEl>
                                          <p:spTgt spid="55"/>
                                        </p:tgtEl>
                                        <p:attrNameLst>
                                          <p:attrName>style.visibility</p:attrName>
                                        </p:attrNameLst>
                                      </p:cBhvr>
                                      <p:to>
                                        <p:strVal val="visible"/>
                                      </p:to>
                                    </p:set>
                                    <p:anim calcmode="lin" valueType="num">
                                      <p:cBhvr>
                                        <p:cTn id="7" dur="1000" fill="hold"/>
                                        <p:tgtEl>
                                          <p:spTgt spid="55"/>
                                        </p:tgtEl>
                                        <p:attrNameLst>
                                          <p:attrName>ppt_w</p:attrName>
                                        </p:attrNameLst>
                                      </p:cBhvr>
                                      <p:tavLst>
                                        <p:tav tm="0">
                                          <p:val>
                                            <p:strVal val="#ppt_w*0.70"/>
                                          </p:val>
                                        </p:tav>
                                        <p:tav tm="100000">
                                          <p:val>
                                            <p:strVal val="#ppt_w"/>
                                          </p:val>
                                        </p:tav>
                                      </p:tavLst>
                                    </p:anim>
                                    <p:anim calcmode="lin" valueType="num">
                                      <p:cBhvr>
                                        <p:cTn id="8" dur="1000" fill="hold"/>
                                        <p:tgtEl>
                                          <p:spTgt spid="55"/>
                                        </p:tgtEl>
                                        <p:attrNameLst>
                                          <p:attrName>ppt_h</p:attrName>
                                        </p:attrNameLst>
                                      </p:cBhvr>
                                      <p:tavLst>
                                        <p:tav tm="0">
                                          <p:val>
                                            <p:strVal val="#ppt_h"/>
                                          </p:val>
                                        </p:tav>
                                        <p:tav tm="100000">
                                          <p:val>
                                            <p:strVal val="#ppt_h"/>
                                          </p:val>
                                        </p:tav>
                                      </p:tavLst>
                                    </p:anim>
                                    <p:animEffect transition="in" filter="fade">
                                      <p:cBhvr>
                                        <p:cTn id="9" dur="1000"/>
                                        <p:tgtEl>
                                          <p:spTgt spid="55"/>
                                        </p:tgtEl>
                                      </p:cBhvr>
                                    </p:animEffect>
                                  </p:childTnLst>
                                </p:cTn>
                              </p:par>
                              <p:par>
                                <p:cTn id="10" presetID="36" presetClass="emph" presetSubtype="0" fill="hold" grpId="1" nodeType="withEffect">
                                  <p:stCondLst>
                                    <p:cond delay="0"/>
                                  </p:stCondLst>
                                  <p:iterate type="lt">
                                    <p:tmPct val="10000"/>
                                  </p:iterate>
                                  <p:childTnLst>
                                    <p:animScale>
                                      <p:cBhvr>
                                        <p:cTn id="11" dur="250" autoRev="1" fill="hold">
                                          <p:stCondLst>
                                            <p:cond delay="0"/>
                                          </p:stCondLst>
                                        </p:cTn>
                                        <p:tgtEl>
                                          <p:spTgt spid="55"/>
                                        </p:tgtEl>
                                      </p:cBhvr>
                                      <p:to x="80000" y="100000"/>
                                    </p:animScale>
                                    <p:anim by="(#ppt_w*0.10)" calcmode="lin" valueType="num">
                                      <p:cBhvr>
                                        <p:cTn id="12" dur="250" autoRev="1" fill="hold">
                                          <p:stCondLst>
                                            <p:cond delay="0"/>
                                          </p:stCondLst>
                                        </p:cTn>
                                        <p:tgtEl>
                                          <p:spTgt spid="55"/>
                                        </p:tgtEl>
                                        <p:attrNameLst>
                                          <p:attrName>ppt_x</p:attrName>
                                        </p:attrNameLst>
                                      </p:cBhvr>
                                    </p:anim>
                                    <p:anim by="(-#ppt_w*0.10)" calcmode="lin" valueType="num">
                                      <p:cBhvr>
                                        <p:cTn id="13" dur="250" autoRev="1" fill="hold">
                                          <p:stCondLst>
                                            <p:cond delay="0"/>
                                          </p:stCondLst>
                                        </p:cTn>
                                        <p:tgtEl>
                                          <p:spTgt spid="55"/>
                                        </p:tgtEl>
                                        <p:attrNameLst>
                                          <p:attrName>ppt_y</p:attrName>
                                        </p:attrNameLst>
                                      </p:cBhvr>
                                    </p:anim>
                                    <p:animRot by="-480000">
                                      <p:cBhvr>
                                        <p:cTn id="14" dur="250" autoRev="1" fill="hold">
                                          <p:stCondLst>
                                            <p:cond delay="0"/>
                                          </p:stCondLst>
                                        </p:cTn>
                                        <p:tgtEl>
                                          <p:spTgt spid="55"/>
                                        </p:tgtEl>
                                        <p:attrNameLst>
                                          <p:attrName>r</p:attrName>
                                        </p:attrNameLst>
                                      </p:cBhvr>
                                    </p:animRot>
                                  </p:childTnLst>
                                </p:cTn>
                              </p:par>
                              <p:par>
                                <p:cTn id="15" presetID="1"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676"/>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76" grpId="0" animBg="1"/>
      <p:bldP spid="55" grpId="0" animBg="1"/>
      <p:bldP spid="55" grpId="1" animBg="1"/>
      <p:bldP spid="59" grpId="0"/>
      <p:bldP spid="5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descr="Group.jpg"/>
          <p:cNvPicPr>
            <a:picLocks noChangeAspect="1"/>
          </p:cNvPicPr>
          <p:nvPr/>
        </p:nvPicPr>
        <p:blipFill>
          <a:blip r:embed="rId3" cstate="print">
            <a:lum bright="48000"/>
          </a:blip>
          <a:srcRect/>
          <a:stretch>
            <a:fillRect/>
          </a:stretch>
        </p:blipFill>
        <p:spPr bwMode="auto">
          <a:xfrm>
            <a:off x="0" y="0"/>
            <a:ext cx="9144000" cy="6858000"/>
          </a:xfrm>
          <a:prstGeom prst="rect">
            <a:avLst/>
          </a:prstGeom>
          <a:noFill/>
          <a:ln w="9525">
            <a:noFill/>
            <a:miter lim="800000"/>
            <a:headEnd/>
            <a:tailEnd/>
          </a:ln>
        </p:spPr>
      </p:pic>
      <p:sp>
        <p:nvSpPr>
          <p:cNvPr id="10245" name="Rectangle 4"/>
          <p:cNvSpPr>
            <a:spLocks noChangeArrowheads="1"/>
          </p:cNvSpPr>
          <p:nvPr/>
        </p:nvSpPr>
        <p:spPr bwMode="auto">
          <a:xfrm>
            <a:off x="0" y="0"/>
            <a:ext cx="9144000" cy="2431435"/>
          </a:xfrm>
          <a:prstGeom prst="rect">
            <a:avLst/>
          </a:prstGeom>
          <a:noFill/>
          <a:ln w="9525">
            <a:noFill/>
            <a:miter lim="800000"/>
            <a:headEnd/>
            <a:tailEnd/>
          </a:ln>
        </p:spPr>
        <p:txBody>
          <a:bodyPr>
            <a:spAutoFit/>
          </a:bodyPr>
          <a:lstStyle/>
          <a:p>
            <a:endParaRPr lang="en-US" sz="2000" b="1" dirty="0" smtClean="0"/>
          </a:p>
          <a:p>
            <a:r>
              <a:rPr lang="en-US" sz="2000" b="1" dirty="0" smtClean="0"/>
              <a:t>Soil </a:t>
            </a:r>
            <a:r>
              <a:rPr lang="en-US" sz="2000" b="1" dirty="0"/>
              <a:t>Food Web Functions </a:t>
            </a:r>
            <a:r>
              <a:rPr lang="en-US" sz="2400" dirty="0"/>
              <a:t>- </a:t>
            </a:r>
            <a:r>
              <a:rPr lang="en-US" sz="2000" dirty="0"/>
              <a:t>metabolic and behavioral activities</a:t>
            </a:r>
          </a:p>
          <a:p>
            <a:r>
              <a:rPr lang="en-US" sz="2000" dirty="0"/>
              <a:t>of organisms that impact the biotic or </a:t>
            </a:r>
            <a:r>
              <a:rPr lang="en-US" sz="2000" dirty="0" err="1"/>
              <a:t>abiotic</a:t>
            </a:r>
            <a:r>
              <a:rPr lang="en-US" sz="2000" dirty="0"/>
              <a:t> components of the ecosystem</a:t>
            </a:r>
          </a:p>
          <a:p>
            <a:r>
              <a:rPr lang="en-US" sz="2000" i="1" dirty="0" smtClean="0"/>
              <a:t>  </a:t>
            </a:r>
            <a:endParaRPr lang="en-US" sz="2000" dirty="0"/>
          </a:p>
          <a:p>
            <a:r>
              <a:rPr lang="en-US" sz="2400" dirty="0"/>
              <a:t>  Functions</a:t>
            </a:r>
            <a:r>
              <a:rPr lang="en-US" sz="2000" dirty="0"/>
              <a:t> may be classified, subjectively, as </a:t>
            </a:r>
            <a:r>
              <a:rPr lang="en-US" sz="2400" i="1" dirty="0"/>
              <a:t>Services,</a:t>
            </a:r>
            <a:r>
              <a:rPr lang="en-US" sz="2000" dirty="0"/>
              <a:t> </a:t>
            </a:r>
            <a:r>
              <a:rPr lang="en-US" sz="2400" i="1" dirty="0"/>
              <a:t>Disservices </a:t>
            </a:r>
          </a:p>
          <a:p>
            <a:r>
              <a:rPr lang="en-US" sz="2400" i="1" dirty="0"/>
              <a:t>								(or Neutral)</a:t>
            </a:r>
          </a:p>
          <a:p>
            <a:r>
              <a:rPr lang="en-US" sz="2000" b="1" i="1" dirty="0"/>
              <a:t>  </a:t>
            </a:r>
            <a:endParaRPr lang="en-US" altLang="ja-JP" sz="2000" dirty="0">
              <a:cs typeface="ＭＳ Ｐゴシック"/>
            </a:endParaRPr>
          </a:p>
        </p:txBody>
      </p:sp>
      <p:sp>
        <p:nvSpPr>
          <p:cNvPr id="9" name="Rectangle 4"/>
          <p:cNvSpPr>
            <a:spLocks noChangeArrowheads="1"/>
          </p:cNvSpPr>
          <p:nvPr/>
        </p:nvSpPr>
        <p:spPr bwMode="auto">
          <a:xfrm>
            <a:off x="0" y="2362200"/>
            <a:ext cx="9144000" cy="976313"/>
          </a:xfrm>
          <a:prstGeom prst="rect">
            <a:avLst/>
          </a:prstGeom>
          <a:noFill/>
          <a:ln w="9525">
            <a:noFill/>
            <a:miter lim="800000"/>
            <a:headEnd/>
            <a:tailEnd/>
          </a:ln>
        </p:spPr>
        <p:txBody>
          <a:bodyPr>
            <a:spAutoFit/>
          </a:bodyPr>
          <a:lstStyle/>
          <a:p>
            <a:r>
              <a:rPr lang="en-US" sz="2000" b="1" i="1" dirty="0"/>
              <a:t>  Disservices</a:t>
            </a:r>
            <a:r>
              <a:rPr lang="en-US" sz="2000" i="1" dirty="0"/>
              <a:t>:</a:t>
            </a:r>
          </a:p>
          <a:p>
            <a:r>
              <a:rPr lang="en-US" sz="2000" dirty="0"/>
              <a:t>	</a:t>
            </a:r>
            <a:r>
              <a:rPr lang="en-US" b="1" dirty="0"/>
              <a:t>Damage plants of agricultural or ornamental significance</a:t>
            </a:r>
          </a:p>
          <a:p>
            <a:r>
              <a:rPr lang="en-US" b="1" dirty="0"/>
              <a:t>	Injure humans and vertebrate animals</a:t>
            </a:r>
          </a:p>
        </p:txBody>
      </p:sp>
      <p:sp>
        <p:nvSpPr>
          <p:cNvPr id="10" name="Rectangle 4"/>
          <p:cNvSpPr>
            <a:spLocks noChangeArrowheads="1"/>
          </p:cNvSpPr>
          <p:nvPr/>
        </p:nvSpPr>
        <p:spPr bwMode="auto">
          <a:xfrm>
            <a:off x="0" y="3349625"/>
            <a:ext cx="9144000" cy="3203575"/>
          </a:xfrm>
          <a:prstGeom prst="rect">
            <a:avLst/>
          </a:prstGeom>
          <a:noFill/>
          <a:ln w="9525">
            <a:noFill/>
            <a:miter lim="800000"/>
            <a:headEnd/>
            <a:tailEnd/>
          </a:ln>
        </p:spPr>
        <p:txBody>
          <a:bodyPr>
            <a:spAutoFit/>
          </a:bodyPr>
          <a:lstStyle/>
          <a:p>
            <a:endParaRPr lang="en-US" sz="2000" dirty="0"/>
          </a:p>
          <a:p>
            <a:r>
              <a:rPr lang="en-US" sz="2000" b="1" i="1" dirty="0"/>
              <a:t>  Services</a:t>
            </a:r>
            <a:r>
              <a:rPr lang="en-US" sz="2000" i="1" dirty="0"/>
              <a:t>:</a:t>
            </a:r>
          </a:p>
          <a:p>
            <a:r>
              <a:rPr lang="en-US" sz="2000" i="1" dirty="0"/>
              <a:t>	</a:t>
            </a:r>
            <a:r>
              <a:rPr lang="en-US" b="1" dirty="0"/>
              <a:t>Sequester and redistribute minerals</a:t>
            </a:r>
          </a:p>
          <a:p>
            <a:pPr lvl="1"/>
            <a:r>
              <a:rPr lang="en-US" altLang="ja-JP" b="1" dirty="0">
                <a:cs typeface="ＭＳ Ｐゴシック"/>
              </a:rPr>
              <a:t>	Mineralize organic molecules</a:t>
            </a:r>
          </a:p>
          <a:p>
            <a:pPr lvl="1"/>
            <a:r>
              <a:rPr lang="en-US" altLang="ja-JP" b="1" dirty="0">
                <a:cs typeface="ＭＳ Ｐゴシック"/>
              </a:rPr>
              <a:t>	Accelerate turnover</a:t>
            </a:r>
            <a:endParaRPr lang="en-US" b="1" dirty="0"/>
          </a:p>
          <a:p>
            <a:pPr lvl="1"/>
            <a:r>
              <a:rPr lang="en-US" altLang="ja-JP" b="1" dirty="0">
                <a:cs typeface="ＭＳ Ｐゴシック"/>
              </a:rPr>
              <a:t>	Regulate and suppress pests</a:t>
            </a:r>
          </a:p>
          <a:p>
            <a:r>
              <a:rPr lang="en-US" altLang="ja-JP" b="1" dirty="0">
                <a:cs typeface="ＭＳ Ｐゴシック"/>
              </a:rPr>
              <a:t> 	Alter substrate to provide access to other organisms</a:t>
            </a:r>
          </a:p>
          <a:p>
            <a:r>
              <a:rPr lang="en-US" altLang="ja-JP" b="1" dirty="0">
                <a:cs typeface="ＭＳ Ｐゴシック"/>
              </a:rPr>
              <a:t>	Redistribute organisms in space</a:t>
            </a:r>
          </a:p>
          <a:p>
            <a:r>
              <a:rPr lang="en-US" altLang="ja-JP" b="1" dirty="0">
                <a:cs typeface="ＭＳ Ｐゴシック"/>
              </a:rPr>
              <a:t>	Biodegrade toxins</a:t>
            </a:r>
          </a:p>
          <a:p>
            <a:r>
              <a:rPr lang="en-US" altLang="ja-JP" b="1" dirty="0">
                <a:cs typeface="ＭＳ Ｐゴシック"/>
              </a:rPr>
              <a:t>	Reduce soil erosion</a:t>
            </a:r>
          </a:p>
          <a:p>
            <a:r>
              <a:rPr lang="en-US" altLang="ja-JP" b="1" dirty="0">
                <a:cs typeface="ＭＳ Ｐゴシック"/>
              </a:rPr>
              <a:t>	Increase agricultural production</a:t>
            </a:r>
          </a:p>
        </p:txBody>
      </p:sp>
      <p:sp>
        <p:nvSpPr>
          <p:cNvPr id="8" name="Oval 7"/>
          <p:cNvSpPr/>
          <p:nvPr/>
        </p:nvSpPr>
        <p:spPr>
          <a:xfrm>
            <a:off x="609600" y="4800600"/>
            <a:ext cx="4038600" cy="381000"/>
          </a:xfrm>
          <a:prstGeom prst="ellipse">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p:cNvPicPr>
            <a:picLocks noChangeAspect="1" noChangeArrowheads="1"/>
          </p:cNvPicPr>
          <p:nvPr/>
        </p:nvPicPr>
        <p:blipFill>
          <a:blip r:embed="rId2" cstate="print"/>
          <a:srcRect l="28581" t="51047" r="22575" b="20286"/>
          <a:stretch>
            <a:fillRect/>
          </a:stretch>
        </p:blipFill>
        <p:spPr bwMode="auto">
          <a:xfrm>
            <a:off x="76200" y="3581400"/>
            <a:ext cx="8724900" cy="3200400"/>
          </a:xfrm>
          <a:prstGeom prst="rect">
            <a:avLst/>
          </a:prstGeom>
          <a:noFill/>
          <a:ln w="12700">
            <a:solidFill>
              <a:schemeClr val="tx1"/>
            </a:solidFill>
            <a:miter lim="800000"/>
            <a:headEnd/>
            <a:tailEnd/>
          </a:ln>
        </p:spPr>
      </p:pic>
      <p:pic>
        <p:nvPicPr>
          <p:cNvPr id="3" name="Picture 3"/>
          <p:cNvPicPr>
            <a:picLocks noChangeAspect="1" noChangeArrowheads="1"/>
          </p:cNvPicPr>
          <p:nvPr/>
        </p:nvPicPr>
        <p:blipFill>
          <a:blip r:embed="rId3" cstate="print"/>
          <a:srcRect l="33095" t="14190" r="54246" b="5048"/>
          <a:stretch>
            <a:fillRect/>
          </a:stretch>
        </p:blipFill>
        <p:spPr bwMode="auto">
          <a:xfrm>
            <a:off x="7848600" y="381000"/>
            <a:ext cx="1295400" cy="5165304"/>
          </a:xfrm>
          <a:prstGeom prst="rect">
            <a:avLst/>
          </a:prstGeom>
          <a:noFill/>
          <a:ln w="12700">
            <a:solidFill>
              <a:schemeClr val="tx1"/>
            </a:solidFill>
            <a:miter lim="800000"/>
            <a:headEnd/>
            <a:tailEnd/>
          </a:ln>
        </p:spPr>
      </p:pic>
      <p:pic>
        <p:nvPicPr>
          <p:cNvPr id="2" name="Picture 2"/>
          <p:cNvPicPr>
            <a:picLocks noChangeAspect="1" noChangeArrowheads="1"/>
          </p:cNvPicPr>
          <p:nvPr/>
        </p:nvPicPr>
        <p:blipFill>
          <a:blip r:embed="rId4" cstate="print"/>
          <a:srcRect l="10000" t="14952" r="10952" b="40857"/>
          <a:stretch>
            <a:fillRect/>
          </a:stretch>
        </p:blipFill>
        <p:spPr bwMode="auto">
          <a:xfrm>
            <a:off x="191702" y="0"/>
            <a:ext cx="7415051" cy="2590800"/>
          </a:xfrm>
          <a:prstGeom prst="rect">
            <a:avLst/>
          </a:prstGeom>
          <a:noFill/>
          <a:ln w="12700">
            <a:solidFill>
              <a:schemeClr val="tx1"/>
            </a:solidFill>
            <a:miter lim="800000"/>
            <a:headEnd/>
            <a:tailEnd/>
          </a:ln>
        </p:spPr>
      </p:pic>
      <p:sp>
        <p:nvSpPr>
          <p:cNvPr id="8" name="Oval 7"/>
          <p:cNvSpPr/>
          <p:nvPr/>
        </p:nvSpPr>
        <p:spPr>
          <a:xfrm>
            <a:off x="3657600" y="304800"/>
            <a:ext cx="2971800" cy="22860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19047" tIns="9523" rIns="19047" bIns="9523" rtlCol="0" anchor="ctr"/>
          <a:lstStyle/>
          <a:p>
            <a:pPr algn="ctr"/>
            <a:endParaRPr lang="en-US"/>
          </a:p>
        </p:txBody>
      </p:sp>
      <p:cxnSp>
        <p:nvCxnSpPr>
          <p:cNvPr id="10" name="Straight Connector 9"/>
          <p:cNvCxnSpPr/>
          <p:nvPr/>
        </p:nvCxnSpPr>
        <p:spPr>
          <a:xfrm flipH="1" flipV="1">
            <a:off x="6616701" y="381000"/>
            <a:ext cx="612774" cy="635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6200000" flipH="1">
            <a:off x="6819899" y="800101"/>
            <a:ext cx="1600200" cy="761998"/>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0800000" flipV="1">
            <a:off x="5334000" y="3505200"/>
            <a:ext cx="2743200" cy="533400"/>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743200" y="3043535"/>
            <a:ext cx="1898277" cy="461665"/>
          </a:xfrm>
          <a:prstGeom prst="rect">
            <a:avLst/>
          </a:prstGeom>
          <a:solidFill>
            <a:srgbClr val="FFC000"/>
          </a:solidFill>
          <a:ln>
            <a:solidFill>
              <a:srgbClr val="002060"/>
            </a:solidFill>
          </a:ln>
        </p:spPr>
        <p:txBody>
          <a:bodyPr wrap="none" rtlCol="0">
            <a:spAutoFit/>
          </a:bodyPr>
          <a:lstStyle/>
          <a:p>
            <a:r>
              <a:rPr lang="en-US" sz="2400" dirty="0" smtClean="0"/>
              <a:t>in </a:t>
            </a:r>
            <a:r>
              <a:rPr lang="en-US" sz="2400" dirty="0" err="1" smtClean="0"/>
              <a:t>Nemaplex</a:t>
            </a:r>
            <a:endParaRPr lang="en-US" sz="2400" dirty="0"/>
          </a:p>
        </p:txBody>
      </p:sp>
      <p:grpSp>
        <p:nvGrpSpPr>
          <p:cNvPr id="5" name="Group 13"/>
          <p:cNvGrpSpPr/>
          <p:nvPr/>
        </p:nvGrpSpPr>
        <p:grpSpPr>
          <a:xfrm>
            <a:off x="-228600" y="2286000"/>
            <a:ext cx="9372600" cy="762000"/>
            <a:chOff x="-228600" y="2286000"/>
            <a:chExt cx="9372600" cy="762000"/>
          </a:xfrm>
        </p:grpSpPr>
        <p:sp>
          <p:nvSpPr>
            <p:cNvPr id="11" name="Oval 10"/>
            <p:cNvSpPr/>
            <p:nvPr/>
          </p:nvSpPr>
          <p:spPr>
            <a:xfrm>
              <a:off x="-228600" y="2286000"/>
              <a:ext cx="2971800" cy="22860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19047" tIns="9523" rIns="19047" bIns="9523" rtlCol="0" anchor="ctr"/>
            <a:lstStyle/>
            <a:p>
              <a:pPr algn="ctr"/>
              <a:endParaRPr lang="en-US"/>
            </a:p>
          </p:txBody>
        </p:sp>
        <p:cxnSp>
          <p:nvCxnSpPr>
            <p:cNvPr id="12" name="Straight Arrow Connector 11"/>
            <p:cNvCxnSpPr/>
            <p:nvPr/>
          </p:nvCxnSpPr>
          <p:spPr>
            <a:xfrm>
              <a:off x="2743201" y="2438402"/>
              <a:ext cx="6400799" cy="609598"/>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1295400" y="2590800"/>
            <a:ext cx="4673139" cy="369332"/>
          </a:xfrm>
          <a:prstGeom prst="rect">
            <a:avLst/>
          </a:prstGeom>
          <a:solidFill>
            <a:schemeClr val="bg2">
              <a:lumMod val="75000"/>
            </a:schemeClr>
          </a:solidFill>
        </p:spPr>
        <p:txBody>
          <a:bodyPr wrap="none" rtlCol="0">
            <a:spAutoFit/>
          </a:bodyPr>
          <a:lstStyle/>
          <a:p>
            <a:r>
              <a:rPr lang="en-US" dirty="0" smtClean="0"/>
              <a:t>A Database of </a:t>
            </a:r>
            <a:r>
              <a:rPr lang="en-US" dirty="0" err="1" smtClean="0"/>
              <a:t>Ecophysiological</a:t>
            </a:r>
            <a:r>
              <a:rPr lang="en-US" dirty="0" smtClean="0"/>
              <a:t> Parameters</a:t>
            </a:r>
            <a:endParaRPr lang="en-US" dirty="0"/>
          </a:p>
        </p:txBody>
      </p:sp>
      <p:grpSp>
        <p:nvGrpSpPr>
          <p:cNvPr id="22" name="Group 21"/>
          <p:cNvGrpSpPr/>
          <p:nvPr/>
        </p:nvGrpSpPr>
        <p:grpSpPr>
          <a:xfrm>
            <a:off x="0" y="7696200"/>
            <a:ext cx="9144000" cy="6705600"/>
            <a:chOff x="0" y="76200"/>
            <a:chExt cx="9144000" cy="6705600"/>
          </a:xfrm>
        </p:grpSpPr>
        <p:pic>
          <p:nvPicPr>
            <p:cNvPr id="23" name="Picture 1"/>
            <p:cNvPicPr>
              <a:picLocks noChangeAspect="1" noChangeArrowheads="1"/>
            </p:cNvPicPr>
            <p:nvPr/>
          </p:nvPicPr>
          <p:blipFill>
            <a:blip r:embed="rId5" cstate="print"/>
            <a:srcRect l="25714" t="55619" r="12381" b="7048"/>
            <a:stretch>
              <a:fillRect/>
            </a:stretch>
          </p:blipFill>
          <p:spPr bwMode="auto">
            <a:xfrm>
              <a:off x="0" y="3335215"/>
              <a:ext cx="9144000" cy="3446585"/>
            </a:xfrm>
            <a:prstGeom prst="rect">
              <a:avLst/>
            </a:prstGeom>
            <a:noFill/>
            <a:ln w="9525">
              <a:noFill/>
              <a:miter lim="800000"/>
              <a:headEnd/>
              <a:tailEnd/>
            </a:ln>
          </p:spPr>
        </p:pic>
        <p:pic>
          <p:nvPicPr>
            <p:cNvPr id="24" name="Picture 1"/>
            <p:cNvPicPr>
              <a:picLocks noChangeAspect="1" noChangeArrowheads="1"/>
            </p:cNvPicPr>
            <p:nvPr/>
          </p:nvPicPr>
          <p:blipFill>
            <a:blip r:embed="rId6" cstate="print"/>
            <a:srcRect b="45333"/>
            <a:stretch>
              <a:fillRect/>
            </a:stretch>
          </p:blipFill>
          <p:spPr bwMode="auto">
            <a:xfrm>
              <a:off x="0" y="76200"/>
              <a:ext cx="9144000" cy="3124200"/>
            </a:xfrm>
            <a:prstGeom prst="rect">
              <a:avLst/>
            </a:prstGeom>
            <a:noFill/>
            <a:ln w="9525">
              <a:noFill/>
              <a:miter lim="800000"/>
              <a:headEnd/>
              <a:tailEnd/>
            </a:ln>
          </p:spPr>
        </p:pic>
      </p:grpSp>
      <p:sp>
        <p:nvSpPr>
          <p:cNvPr id="27" name="TextBox 26"/>
          <p:cNvSpPr txBox="1"/>
          <p:nvPr/>
        </p:nvSpPr>
        <p:spPr>
          <a:xfrm>
            <a:off x="2362200" y="0"/>
            <a:ext cx="3048000" cy="307777"/>
          </a:xfrm>
          <a:prstGeom prst="rect">
            <a:avLst/>
          </a:prstGeom>
          <a:solidFill>
            <a:schemeClr val="bg1"/>
          </a:solidFill>
        </p:spPr>
        <p:txBody>
          <a:bodyPr wrap="square" rtlCol="0">
            <a:spAutoFit/>
          </a:bodyPr>
          <a:lstStyle/>
          <a:p>
            <a:pPr algn="ctr"/>
            <a:r>
              <a:rPr lang="en-US" sz="1400" dirty="0" smtClean="0"/>
              <a:t>Nematode Ecology</a:t>
            </a:r>
            <a:endParaRPr lang="en-US" sz="1400" dirty="0"/>
          </a:p>
        </p:txBody>
      </p:sp>
      <p:grpSp>
        <p:nvGrpSpPr>
          <p:cNvPr id="14" name="Group 13"/>
          <p:cNvGrpSpPr/>
          <p:nvPr/>
        </p:nvGrpSpPr>
        <p:grpSpPr>
          <a:xfrm>
            <a:off x="0" y="0"/>
            <a:ext cx="9144000" cy="6858000"/>
            <a:chOff x="0" y="0"/>
            <a:chExt cx="9144000" cy="6858000"/>
          </a:xfrm>
        </p:grpSpPr>
        <p:grpSp>
          <p:nvGrpSpPr>
            <p:cNvPr id="17" name="Group 56"/>
            <p:cNvGrpSpPr>
              <a:grpSpLocks noChangeAspect="1"/>
            </p:cNvGrpSpPr>
            <p:nvPr/>
          </p:nvGrpSpPr>
          <p:grpSpPr>
            <a:xfrm>
              <a:off x="0" y="0"/>
              <a:ext cx="9144000" cy="6858000"/>
              <a:chOff x="19583400" y="15251668"/>
              <a:chExt cx="10515600" cy="9818132"/>
            </a:xfrm>
          </p:grpSpPr>
          <p:pic>
            <p:nvPicPr>
              <p:cNvPr id="19" name="Picture 5"/>
              <p:cNvPicPr>
                <a:picLocks noChangeAspect="1" noChangeArrowheads="1"/>
              </p:cNvPicPr>
              <p:nvPr/>
            </p:nvPicPr>
            <p:blipFill>
              <a:blip r:embed="rId7" cstate="print"/>
              <a:srcRect t="2000" r="36476" b="3524"/>
              <a:stretch>
                <a:fillRect/>
              </a:stretch>
            </p:blipFill>
            <p:spPr bwMode="auto">
              <a:xfrm>
                <a:off x="19583400" y="15621000"/>
                <a:ext cx="10515600" cy="9448800"/>
              </a:xfrm>
              <a:prstGeom prst="rect">
                <a:avLst/>
              </a:prstGeom>
              <a:noFill/>
              <a:ln w="12700">
                <a:solidFill>
                  <a:schemeClr val="tx1"/>
                </a:solidFill>
                <a:miter lim="800000"/>
                <a:headEnd/>
                <a:tailEnd/>
              </a:ln>
            </p:spPr>
          </p:pic>
          <p:sp>
            <p:nvSpPr>
              <p:cNvPr id="21" name="TextBox 20"/>
              <p:cNvSpPr txBox="1"/>
              <p:nvPr/>
            </p:nvSpPr>
            <p:spPr>
              <a:xfrm>
                <a:off x="19583400" y="15251668"/>
                <a:ext cx="10515600" cy="738662"/>
              </a:xfrm>
              <a:prstGeom prst="rect">
                <a:avLst/>
              </a:prstGeom>
              <a:noFill/>
              <a:ln w="12700">
                <a:solidFill>
                  <a:schemeClr val="tx1"/>
                </a:solidFill>
              </a:ln>
            </p:spPr>
            <p:txBody>
              <a:bodyPr wrap="square" rtlCol="0">
                <a:spAutoFit/>
              </a:bodyPr>
              <a:lstStyle/>
              <a:p>
                <a:pPr algn="ctr"/>
                <a:r>
                  <a:rPr lang="en-US" sz="400" dirty="0" smtClean="0"/>
                  <a:t>Faunal Analysis</a:t>
                </a:r>
                <a:endParaRPr lang="en-US" sz="400" dirty="0"/>
              </a:p>
            </p:txBody>
          </p:sp>
        </p:grpSp>
        <p:sp>
          <p:nvSpPr>
            <p:cNvPr id="18" name="TextBox 17"/>
            <p:cNvSpPr txBox="1"/>
            <p:nvPr/>
          </p:nvSpPr>
          <p:spPr>
            <a:xfrm>
              <a:off x="2971800" y="0"/>
              <a:ext cx="3048000" cy="338554"/>
            </a:xfrm>
            <a:prstGeom prst="rect">
              <a:avLst/>
            </a:prstGeom>
            <a:solidFill>
              <a:srgbClr val="FFC000"/>
            </a:solidFill>
          </p:spPr>
          <p:txBody>
            <a:bodyPr wrap="square" rtlCol="0">
              <a:spAutoFit/>
            </a:bodyPr>
            <a:lstStyle/>
            <a:p>
              <a:pPr algn="ctr"/>
              <a:r>
                <a:rPr lang="en-US" sz="1600" dirty="0" smtClean="0"/>
                <a:t>Nematode Faunal Analysis</a:t>
              </a:r>
              <a:endParaRPr lang="en-US" sz="16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par>
                          <p:cTn id="15" fill="hold">
                            <p:stCondLst>
                              <p:cond delay="0"/>
                            </p:stCondLst>
                            <p:childTnLst>
                              <p:par>
                                <p:cTn id="16" presetID="2" presetClass="entr" presetSubtype="2" fill="hold" nodeType="afterEffect">
                                  <p:stCondLst>
                                    <p:cond delay="50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1000" fill="hold"/>
                                        <p:tgtEl>
                                          <p:spTgt spid="14"/>
                                        </p:tgtEl>
                                        <p:attrNameLst>
                                          <p:attrName>ppt_x</p:attrName>
                                        </p:attrNameLst>
                                      </p:cBhvr>
                                      <p:tavLst>
                                        <p:tav tm="0">
                                          <p:val>
                                            <p:strVal val="1+#ppt_w/2"/>
                                          </p:val>
                                        </p:tav>
                                        <p:tav tm="100000">
                                          <p:val>
                                            <p:strVal val="#ppt_x"/>
                                          </p:val>
                                        </p:tav>
                                      </p:tavLst>
                                    </p:anim>
                                    <p:anim calcmode="lin" valueType="num">
                                      <p:cBhvr additive="base">
                                        <p:cTn id="19"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33"/>
          <p:cNvGrpSpPr>
            <a:grpSpLocks noChangeAspect="1"/>
          </p:cNvGrpSpPr>
          <p:nvPr/>
        </p:nvGrpSpPr>
        <p:grpSpPr bwMode="auto">
          <a:xfrm>
            <a:off x="378" y="381000"/>
            <a:ext cx="9143622" cy="6042025"/>
            <a:chOff x="-491" y="95"/>
            <a:chExt cx="6539" cy="4321"/>
          </a:xfrm>
        </p:grpSpPr>
        <p:grpSp>
          <p:nvGrpSpPr>
            <p:cNvPr id="3" name="Group 22"/>
            <p:cNvGrpSpPr>
              <a:grpSpLocks noChangeAspect="1"/>
            </p:cNvGrpSpPr>
            <p:nvPr/>
          </p:nvGrpSpPr>
          <p:grpSpPr bwMode="auto">
            <a:xfrm>
              <a:off x="-491" y="95"/>
              <a:ext cx="6532" cy="4321"/>
              <a:chOff x="-772" y="-1"/>
              <a:chExt cx="6532" cy="4321"/>
            </a:xfrm>
          </p:grpSpPr>
          <p:pic>
            <p:nvPicPr>
              <p:cNvPr id="24628" name="Picture 23" descr="Culman et al- Landscape Ecology MS (Aug 10)"/>
              <p:cNvPicPr>
                <a:picLocks noChangeAspect="1" noChangeArrowheads="1"/>
              </p:cNvPicPr>
              <p:nvPr/>
            </p:nvPicPr>
            <p:blipFill>
              <a:blip r:embed="rId3" cstate="print"/>
              <a:srcRect/>
              <a:stretch>
                <a:fillRect/>
              </a:stretch>
            </p:blipFill>
            <p:spPr bwMode="auto">
              <a:xfrm>
                <a:off x="-772" y="-1"/>
                <a:ext cx="6530" cy="4321"/>
              </a:xfrm>
              <a:prstGeom prst="rect">
                <a:avLst/>
              </a:prstGeom>
              <a:noFill/>
              <a:ln w="9525">
                <a:noFill/>
                <a:miter lim="800000"/>
                <a:headEnd/>
                <a:tailEnd/>
              </a:ln>
            </p:spPr>
          </p:pic>
          <p:sp>
            <p:nvSpPr>
              <p:cNvPr id="24629" name="Rectangle 24"/>
              <p:cNvSpPr>
                <a:spLocks noChangeAspect="1" noChangeArrowheads="1"/>
              </p:cNvSpPr>
              <p:nvPr/>
            </p:nvSpPr>
            <p:spPr bwMode="auto">
              <a:xfrm>
                <a:off x="4464" y="144"/>
                <a:ext cx="1296" cy="2112"/>
              </a:xfrm>
              <a:prstGeom prst="rect">
                <a:avLst/>
              </a:prstGeom>
              <a:solidFill>
                <a:schemeClr val="bg1"/>
              </a:solidFill>
              <a:ln w="9525">
                <a:noFill/>
                <a:miter lim="800000"/>
                <a:headEnd/>
                <a:tailEnd/>
              </a:ln>
            </p:spPr>
            <p:txBody>
              <a:bodyPr wrap="none" anchor="ctr"/>
              <a:lstStyle/>
              <a:p>
                <a:endParaRPr lang="en-US"/>
              </a:p>
            </p:txBody>
          </p:sp>
        </p:grpSp>
        <p:grpSp>
          <p:nvGrpSpPr>
            <p:cNvPr id="4" name="Group 25"/>
            <p:cNvGrpSpPr>
              <a:grpSpLocks noChangeAspect="1"/>
            </p:cNvGrpSpPr>
            <p:nvPr/>
          </p:nvGrpSpPr>
          <p:grpSpPr bwMode="auto">
            <a:xfrm>
              <a:off x="3689" y="1536"/>
              <a:ext cx="2359" cy="2740"/>
              <a:chOff x="3408" y="1440"/>
              <a:chExt cx="2359" cy="2740"/>
            </a:xfrm>
          </p:grpSpPr>
          <p:pic>
            <p:nvPicPr>
              <p:cNvPr id="24625" name="Picture 31" descr="Yolo County CA"/>
              <p:cNvPicPr>
                <a:picLocks noChangeAspect="1" noChangeArrowheads="1"/>
              </p:cNvPicPr>
              <p:nvPr/>
            </p:nvPicPr>
            <p:blipFill>
              <a:blip r:embed="rId4" cstate="print"/>
              <a:srcRect l="1091" t="19826" r="45284"/>
              <a:stretch>
                <a:fillRect/>
              </a:stretch>
            </p:blipFill>
            <p:spPr bwMode="auto">
              <a:xfrm>
                <a:off x="3408" y="1479"/>
                <a:ext cx="2359" cy="2701"/>
              </a:xfrm>
              <a:prstGeom prst="rect">
                <a:avLst/>
              </a:prstGeom>
              <a:solidFill>
                <a:schemeClr val="bg1"/>
              </a:solidFill>
              <a:ln w="9525">
                <a:noFill/>
                <a:miter lim="800000"/>
                <a:headEnd/>
                <a:tailEnd/>
              </a:ln>
            </p:spPr>
          </p:pic>
          <p:sp>
            <p:nvSpPr>
              <p:cNvPr id="24626" name="Rectangle 27"/>
              <p:cNvSpPr>
                <a:spLocks noChangeAspect="1" noChangeArrowheads="1"/>
              </p:cNvSpPr>
              <p:nvPr/>
            </p:nvSpPr>
            <p:spPr bwMode="auto">
              <a:xfrm>
                <a:off x="4704" y="1440"/>
                <a:ext cx="1037" cy="1173"/>
              </a:xfrm>
              <a:prstGeom prst="rect">
                <a:avLst/>
              </a:prstGeom>
              <a:solidFill>
                <a:schemeClr val="bg1"/>
              </a:solidFill>
              <a:ln w="9525">
                <a:noFill/>
                <a:miter lim="800000"/>
                <a:headEnd/>
                <a:tailEnd/>
              </a:ln>
            </p:spPr>
            <p:txBody>
              <a:bodyPr wrap="none" anchor="ctr"/>
              <a:lstStyle/>
              <a:p>
                <a:endParaRPr lang="en-US"/>
              </a:p>
            </p:txBody>
          </p:sp>
          <p:sp>
            <p:nvSpPr>
              <p:cNvPr id="24627" name="Rectangle 28"/>
              <p:cNvSpPr>
                <a:spLocks noChangeAspect="1" noChangeArrowheads="1"/>
              </p:cNvSpPr>
              <p:nvPr/>
            </p:nvSpPr>
            <p:spPr bwMode="auto">
              <a:xfrm>
                <a:off x="5232" y="2574"/>
                <a:ext cx="498" cy="352"/>
              </a:xfrm>
              <a:prstGeom prst="rect">
                <a:avLst/>
              </a:prstGeom>
              <a:solidFill>
                <a:schemeClr val="bg1"/>
              </a:solidFill>
              <a:ln w="9525">
                <a:noFill/>
                <a:miter lim="800000"/>
                <a:headEnd/>
                <a:tailEnd/>
              </a:ln>
            </p:spPr>
            <p:txBody>
              <a:bodyPr wrap="none" anchor="ctr"/>
              <a:lstStyle/>
              <a:p>
                <a:endParaRPr lang="en-US"/>
              </a:p>
            </p:txBody>
          </p:sp>
        </p:grpSp>
        <p:sp>
          <p:nvSpPr>
            <p:cNvPr id="24621" name="Line 29"/>
            <p:cNvSpPr>
              <a:spLocks noChangeAspect="1" noChangeShapeType="1"/>
            </p:cNvSpPr>
            <p:nvPr/>
          </p:nvSpPr>
          <p:spPr bwMode="auto">
            <a:xfrm>
              <a:off x="-151" y="4032"/>
              <a:ext cx="3648" cy="0"/>
            </a:xfrm>
            <a:prstGeom prst="line">
              <a:avLst/>
            </a:prstGeom>
            <a:noFill/>
            <a:ln w="76200" cmpd="tri">
              <a:solidFill>
                <a:srgbClr val="FF0000"/>
              </a:solidFill>
              <a:round/>
              <a:headEnd/>
              <a:tailEnd/>
            </a:ln>
          </p:spPr>
          <p:txBody>
            <a:bodyPr/>
            <a:lstStyle/>
            <a:p>
              <a:endParaRPr lang="en-US"/>
            </a:p>
          </p:txBody>
        </p:sp>
        <p:sp>
          <p:nvSpPr>
            <p:cNvPr id="24622" name="Line 30"/>
            <p:cNvSpPr>
              <a:spLocks noChangeAspect="1" noChangeShapeType="1"/>
            </p:cNvSpPr>
            <p:nvPr/>
          </p:nvSpPr>
          <p:spPr bwMode="auto">
            <a:xfrm>
              <a:off x="-151" y="480"/>
              <a:ext cx="3648" cy="0"/>
            </a:xfrm>
            <a:prstGeom prst="line">
              <a:avLst/>
            </a:prstGeom>
            <a:noFill/>
            <a:ln w="76200" cmpd="tri">
              <a:solidFill>
                <a:srgbClr val="FF0000"/>
              </a:solidFill>
              <a:round/>
              <a:headEnd/>
              <a:tailEnd/>
            </a:ln>
          </p:spPr>
          <p:txBody>
            <a:bodyPr/>
            <a:lstStyle/>
            <a:p>
              <a:endParaRPr lang="en-US"/>
            </a:p>
          </p:txBody>
        </p:sp>
        <p:sp>
          <p:nvSpPr>
            <p:cNvPr id="24623" name="Line 31"/>
            <p:cNvSpPr>
              <a:spLocks noChangeAspect="1" noChangeShapeType="1"/>
            </p:cNvSpPr>
            <p:nvPr/>
          </p:nvSpPr>
          <p:spPr bwMode="auto">
            <a:xfrm rot="16200000">
              <a:off x="-1988" y="2256"/>
              <a:ext cx="3648" cy="0"/>
            </a:xfrm>
            <a:prstGeom prst="line">
              <a:avLst/>
            </a:prstGeom>
            <a:noFill/>
            <a:ln w="76200" cmpd="tri">
              <a:solidFill>
                <a:srgbClr val="FF0000"/>
              </a:solidFill>
              <a:round/>
              <a:headEnd/>
              <a:tailEnd/>
            </a:ln>
          </p:spPr>
          <p:txBody>
            <a:bodyPr/>
            <a:lstStyle/>
            <a:p>
              <a:endParaRPr lang="en-US"/>
            </a:p>
          </p:txBody>
        </p:sp>
        <p:sp>
          <p:nvSpPr>
            <p:cNvPr id="24624" name="Line 32"/>
            <p:cNvSpPr>
              <a:spLocks noChangeAspect="1" noChangeShapeType="1"/>
            </p:cNvSpPr>
            <p:nvPr/>
          </p:nvSpPr>
          <p:spPr bwMode="auto">
            <a:xfrm rot="-5400000">
              <a:off x="1673" y="2256"/>
              <a:ext cx="3648" cy="0"/>
            </a:xfrm>
            <a:prstGeom prst="line">
              <a:avLst/>
            </a:prstGeom>
            <a:noFill/>
            <a:ln w="76200" cmpd="tri">
              <a:solidFill>
                <a:srgbClr val="FF0000"/>
              </a:solidFill>
              <a:round/>
              <a:headEnd/>
              <a:tailEnd/>
            </a:ln>
          </p:spPr>
          <p:txBody>
            <a:bodyPr/>
            <a:lstStyle/>
            <a:p>
              <a:endParaRPr lang="en-US"/>
            </a:p>
          </p:txBody>
        </p:sp>
      </p:grpSp>
      <p:sp>
        <p:nvSpPr>
          <p:cNvPr id="24579" name="TextBox 51"/>
          <p:cNvSpPr txBox="1">
            <a:spLocks noChangeArrowheads="1"/>
          </p:cNvSpPr>
          <p:nvPr/>
        </p:nvSpPr>
        <p:spPr bwMode="auto">
          <a:xfrm>
            <a:off x="2581275" y="152400"/>
            <a:ext cx="3254375" cy="369888"/>
          </a:xfrm>
          <a:prstGeom prst="rect">
            <a:avLst/>
          </a:prstGeom>
          <a:noFill/>
          <a:ln w="9525">
            <a:noFill/>
            <a:miter lim="800000"/>
            <a:headEnd/>
            <a:tailEnd/>
          </a:ln>
        </p:spPr>
        <p:txBody>
          <a:bodyPr wrap="none">
            <a:spAutoFit/>
          </a:bodyPr>
          <a:lstStyle/>
          <a:p>
            <a:r>
              <a:rPr lang="en-US" b="1"/>
              <a:t>The Yolo Landscape Project</a:t>
            </a:r>
          </a:p>
        </p:txBody>
      </p:sp>
      <p:grpSp>
        <p:nvGrpSpPr>
          <p:cNvPr id="5" name="Group 34"/>
          <p:cNvGrpSpPr>
            <a:grpSpLocks/>
          </p:cNvGrpSpPr>
          <p:nvPr/>
        </p:nvGrpSpPr>
        <p:grpSpPr bwMode="auto">
          <a:xfrm>
            <a:off x="762000" y="2703513"/>
            <a:ext cx="4191000" cy="2357437"/>
            <a:chOff x="480" y="1703"/>
            <a:chExt cx="2640" cy="1485"/>
          </a:xfrm>
        </p:grpSpPr>
        <p:sp>
          <p:nvSpPr>
            <p:cNvPr id="24612" name="Text Box 12"/>
            <p:cNvSpPr txBox="1">
              <a:spLocks noChangeArrowheads="1"/>
            </p:cNvSpPr>
            <p:nvPr/>
          </p:nvSpPr>
          <p:spPr bwMode="auto">
            <a:xfrm>
              <a:off x="1477" y="2951"/>
              <a:ext cx="1594" cy="237"/>
            </a:xfrm>
            <a:prstGeom prst="rect">
              <a:avLst/>
            </a:prstGeom>
            <a:solidFill>
              <a:srgbClr val="FFFF00"/>
            </a:solidFill>
            <a:ln w="9525">
              <a:solidFill>
                <a:schemeClr val="tx1"/>
              </a:solidFill>
              <a:miter lim="800000"/>
              <a:headEnd/>
              <a:tailEnd/>
            </a:ln>
          </p:spPr>
          <p:txBody>
            <a:bodyPr wrap="none">
              <a:spAutoFit/>
            </a:bodyPr>
            <a:lstStyle/>
            <a:p>
              <a:r>
                <a:rPr lang="en-US">
                  <a:solidFill>
                    <a:schemeClr val="accent2"/>
                  </a:solidFill>
                </a:rPr>
                <a:t>Yolo County, California</a:t>
              </a:r>
            </a:p>
          </p:txBody>
        </p:sp>
        <p:sp>
          <p:nvSpPr>
            <p:cNvPr id="24613" name="Oval 14"/>
            <p:cNvSpPr>
              <a:spLocks noChangeArrowheads="1"/>
            </p:cNvSpPr>
            <p:nvPr/>
          </p:nvSpPr>
          <p:spPr bwMode="auto">
            <a:xfrm>
              <a:off x="528" y="2256"/>
              <a:ext cx="480" cy="480"/>
            </a:xfrm>
            <a:prstGeom prst="ellipse">
              <a:avLst/>
            </a:prstGeom>
            <a:noFill/>
            <a:ln w="25400">
              <a:solidFill>
                <a:schemeClr val="tx1"/>
              </a:solidFill>
              <a:round/>
              <a:headEnd/>
              <a:tailEnd/>
            </a:ln>
          </p:spPr>
          <p:txBody>
            <a:bodyPr wrap="none" anchor="ctr"/>
            <a:lstStyle/>
            <a:p>
              <a:endParaRPr lang="en-US"/>
            </a:p>
          </p:txBody>
        </p:sp>
        <p:sp>
          <p:nvSpPr>
            <p:cNvPr id="24614" name="Oval 15"/>
            <p:cNvSpPr>
              <a:spLocks noChangeArrowheads="1"/>
            </p:cNvSpPr>
            <p:nvPr/>
          </p:nvSpPr>
          <p:spPr bwMode="auto">
            <a:xfrm>
              <a:off x="2640" y="2304"/>
              <a:ext cx="480" cy="480"/>
            </a:xfrm>
            <a:prstGeom prst="ellipse">
              <a:avLst/>
            </a:prstGeom>
            <a:noFill/>
            <a:ln w="25400">
              <a:solidFill>
                <a:schemeClr val="tx1"/>
              </a:solidFill>
              <a:round/>
              <a:headEnd/>
              <a:tailEnd/>
            </a:ln>
          </p:spPr>
          <p:txBody>
            <a:bodyPr wrap="none" anchor="ctr"/>
            <a:lstStyle/>
            <a:p>
              <a:endParaRPr lang="en-US"/>
            </a:p>
          </p:txBody>
        </p:sp>
        <p:sp>
          <p:nvSpPr>
            <p:cNvPr id="24615" name="Text Box 19"/>
            <p:cNvSpPr txBox="1">
              <a:spLocks noChangeArrowheads="1"/>
            </p:cNvSpPr>
            <p:nvPr/>
          </p:nvSpPr>
          <p:spPr bwMode="auto">
            <a:xfrm>
              <a:off x="480" y="1703"/>
              <a:ext cx="962" cy="237"/>
            </a:xfrm>
            <a:prstGeom prst="rect">
              <a:avLst/>
            </a:prstGeom>
            <a:solidFill>
              <a:srgbClr val="FFFF00"/>
            </a:solidFill>
            <a:ln w="9525">
              <a:solidFill>
                <a:schemeClr val="tx1"/>
              </a:solidFill>
              <a:miter lim="800000"/>
              <a:headEnd/>
              <a:tailEnd/>
            </a:ln>
          </p:spPr>
          <p:txBody>
            <a:bodyPr wrap="none">
              <a:spAutoFit/>
            </a:bodyPr>
            <a:lstStyle/>
            <a:p>
              <a:r>
                <a:rPr lang="en-US">
                  <a:solidFill>
                    <a:schemeClr val="accent2"/>
                  </a:solidFill>
                </a:rPr>
                <a:t>Sites 1 and 2</a:t>
              </a:r>
            </a:p>
          </p:txBody>
        </p:sp>
        <p:sp>
          <p:nvSpPr>
            <p:cNvPr id="24616" name="Text Box 20"/>
            <p:cNvSpPr txBox="1">
              <a:spLocks noChangeArrowheads="1"/>
            </p:cNvSpPr>
            <p:nvPr/>
          </p:nvSpPr>
          <p:spPr bwMode="auto">
            <a:xfrm>
              <a:off x="2016" y="1872"/>
              <a:ext cx="1042" cy="237"/>
            </a:xfrm>
            <a:prstGeom prst="rect">
              <a:avLst/>
            </a:prstGeom>
            <a:solidFill>
              <a:srgbClr val="FFFF00"/>
            </a:solidFill>
            <a:ln w="9525">
              <a:solidFill>
                <a:schemeClr val="tx1"/>
              </a:solidFill>
              <a:miter lim="800000"/>
              <a:headEnd/>
              <a:tailEnd/>
            </a:ln>
          </p:spPr>
          <p:txBody>
            <a:bodyPr wrap="none">
              <a:spAutoFit/>
            </a:bodyPr>
            <a:lstStyle/>
            <a:p>
              <a:r>
                <a:rPr lang="en-US">
                  <a:solidFill>
                    <a:schemeClr val="accent2"/>
                  </a:solidFill>
                </a:rPr>
                <a:t>Sites 8 and 15</a:t>
              </a:r>
            </a:p>
          </p:txBody>
        </p:sp>
        <p:sp>
          <p:nvSpPr>
            <p:cNvPr id="24617" name="Line 21"/>
            <p:cNvSpPr>
              <a:spLocks noChangeShapeType="1"/>
            </p:cNvSpPr>
            <p:nvPr/>
          </p:nvSpPr>
          <p:spPr bwMode="auto">
            <a:xfrm flipH="1">
              <a:off x="912" y="1920"/>
              <a:ext cx="298" cy="384"/>
            </a:xfrm>
            <a:prstGeom prst="line">
              <a:avLst/>
            </a:prstGeom>
            <a:noFill/>
            <a:ln w="101600">
              <a:solidFill>
                <a:srgbClr val="FFFF00"/>
              </a:solidFill>
              <a:round/>
              <a:headEnd/>
              <a:tailEnd type="triangle" w="med" len="med"/>
            </a:ln>
          </p:spPr>
          <p:txBody>
            <a:bodyPr/>
            <a:lstStyle/>
            <a:p>
              <a:endParaRPr lang="en-US"/>
            </a:p>
          </p:txBody>
        </p:sp>
        <p:sp>
          <p:nvSpPr>
            <p:cNvPr id="24618" name="Line 22"/>
            <p:cNvSpPr>
              <a:spLocks noChangeShapeType="1"/>
            </p:cNvSpPr>
            <p:nvPr/>
          </p:nvSpPr>
          <p:spPr bwMode="auto">
            <a:xfrm>
              <a:off x="2640" y="2064"/>
              <a:ext cx="144" cy="336"/>
            </a:xfrm>
            <a:prstGeom prst="line">
              <a:avLst/>
            </a:prstGeom>
            <a:noFill/>
            <a:ln w="101600">
              <a:solidFill>
                <a:srgbClr val="FFFF00"/>
              </a:solidFill>
              <a:round/>
              <a:headEnd/>
              <a:tailEnd type="triangle" w="med" len="med"/>
            </a:ln>
          </p:spPr>
          <p:txBody>
            <a:bodyPr/>
            <a:lstStyle/>
            <a:p>
              <a:endParaRPr lang="en-US"/>
            </a:p>
          </p:txBody>
        </p:sp>
      </p:grpSp>
      <p:grpSp>
        <p:nvGrpSpPr>
          <p:cNvPr id="6" name="Group 55"/>
          <p:cNvGrpSpPr>
            <a:grpSpLocks/>
          </p:cNvGrpSpPr>
          <p:nvPr/>
        </p:nvGrpSpPr>
        <p:grpSpPr bwMode="auto">
          <a:xfrm>
            <a:off x="0" y="-57150"/>
            <a:ext cx="9144000" cy="6915150"/>
            <a:chOff x="228600" y="-133350"/>
            <a:chExt cx="9144000" cy="6915150"/>
          </a:xfrm>
        </p:grpSpPr>
        <p:sp>
          <p:nvSpPr>
            <p:cNvPr id="24610" name="Rectangle 24" descr="Light upward diagonal"/>
            <p:cNvSpPr>
              <a:spLocks noChangeArrowheads="1"/>
            </p:cNvSpPr>
            <p:nvPr/>
          </p:nvSpPr>
          <p:spPr bwMode="auto">
            <a:xfrm>
              <a:off x="228600" y="3354387"/>
              <a:ext cx="9144000" cy="3427413"/>
            </a:xfrm>
            <a:prstGeom prst="rect">
              <a:avLst/>
            </a:prstGeom>
            <a:pattFill prst="ltUpDiag">
              <a:fgClr>
                <a:schemeClr val="bg2">
                  <a:alpha val="47842"/>
                </a:schemeClr>
              </a:fgClr>
              <a:bgClr>
                <a:schemeClr val="bg1">
                  <a:alpha val="47842"/>
                </a:schemeClr>
              </a:bgClr>
            </a:pattFill>
            <a:ln w="9525">
              <a:solidFill>
                <a:schemeClr val="tx1"/>
              </a:solidFill>
              <a:miter lim="800000"/>
              <a:headEnd/>
              <a:tailEnd/>
            </a:ln>
          </p:spPr>
          <p:txBody>
            <a:bodyPr wrap="none" anchor="ctr"/>
            <a:lstStyle/>
            <a:p>
              <a:endParaRPr lang="en-US"/>
            </a:p>
          </p:txBody>
        </p:sp>
        <p:pic>
          <p:nvPicPr>
            <p:cNvPr id="24611" name="Picture 9"/>
            <p:cNvPicPr>
              <a:picLocks noChangeAspect="1" noChangeArrowheads="1"/>
            </p:cNvPicPr>
            <p:nvPr/>
          </p:nvPicPr>
          <p:blipFill>
            <a:blip r:embed="rId5" cstate="print"/>
            <a:srcRect/>
            <a:stretch>
              <a:fillRect/>
            </a:stretch>
          </p:blipFill>
          <p:spPr bwMode="auto">
            <a:xfrm>
              <a:off x="523875" y="-133350"/>
              <a:ext cx="8543925" cy="3562350"/>
            </a:xfrm>
            <a:prstGeom prst="rect">
              <a:avLst/>
            </a:prstGeom>
            <a:noFill/>
            <a:ln w="9525">
              <a:noFill/>
              <a:miter lim="800000"/>
              <a:headEnd/>
              <a:tailEnd/>
            </a:ln>
          </p:spPr>
        </p:pic>
      </p:grpSp>
      <p:pic>
        <p:nvPicPr>
          <p:cNvPr id="54274" name="Picture 2"/>
          <p:cNvPicPr>
            <a:picLocks noChangeAspect="1" noChangeArrowheads="1"/>
          </p:cNvPicPr>
          <p:nvPr/>
        </p:nvPicPr>
        <p:blipFill>
          <a:blip r:embed="rId6" cstate="print"/>
          <a:srcRect/>
          <a:stretch>
            <a:fillRect/>
          </a:stretch>
        </p:blipFill>
        <p:spPr bwMode="auto">
          <a:xfrm>
            <a:off x="4618038" y="3451225"/>
            <a:ext cx="4297362" cy="3406775"/>
          </a:xfrm>
          <a:prstGeom prst="rect">
            <a:avLst/>
          </a:prstGeom>
          <a:noFill/>
          <a:ln w="9525">
            <a:noFill/>
            <a:miter lim="800000"/>
            <a:headEnd/>
            <a:tailEnd/>
          </a:ln>
        </p:spPr>
      </p:pic>
      <p:pic>
        <p:nvPicPr>
          <p:cNvPr id="54275" name="Picture 3"/>
          <p:cNvPicPr>
            <a:picLocks noChangeAspect="1" noChangeArrowheads="1"/>
          </p:cNvPicPr>
          <p:nvPr/>
        </p:nvPicPr>
        <p:blipFill>
          <a:blip r:embed="rId7" cstate="print"/>
          <a:srcRect/>
          <a:stretch>
            <a:fillRect/>
          </a:stretch>
        </p:blipFill>
        <p:spPr bwMode="auto">
          <a:xfrm>
            <a:off x="304800" y="3429000"/>
            <a:ext cx="4267200" cy="3429000"/>
          </a:xfrm>
          <a:prstGeom prst="rect">
            <a:avLst/>
          </a:prstGeom>
          <a:noFill/>
          <a:ln w="9525">
            <a:noFill/>
            <a:miter lim="800000"/>
            <a:headEnd/>
            <a:tailEnd/>
          </a:ln>
        </p:spPr>
      </p:pic>
      <p:sp>
        <p:nvSpPr>
          <p:cNvPr id="24584" name="Rectangle 28" descr="Light upward diagonal"/>
          <p:cNvSpPr>
            <a:spLocks noChangeArrowheads="1"/>
          </p:cNvSpPr>
          <p:nvPr/>
        </p:nvSpPr>
        <p:spPr bwMode="auto">
          <a:xfrm>
            <a:off x="0" y="-4114800"/>
            <a:ext cx="9144000" cy="3427412"/>
          </a:xfrm>
          <a:prstGeom prst="rect">
            <a:avLst/>
          </a:prstGeom>
          <a:pattFill prst="ltUpDiag">
            <a:fgClr>
              <a:schemeClr val="bg2">
                <a:alpha val="47842"/>
              </a:schemeClr>
            </a:fgClr>
            <a:bgClr>
              <a:schemeClr val="bg1">
                <a:alpha val="47842"/>
              </a:schemeClr>
            </a:bgClr>
          </a:patt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427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42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3"/>
          <p:cNvPicPr>
            <a:picLocks noChangeAspect="1" noChangeArrowheads="1"/>
          </p:cNvPicPr>
          <p:nvPr/>
        </p:nvPicPr>
        <p:blipFill>
          <a:blip r:embed="rId2" cstate="print"/>
          <a:srcRect/>
          <a:stretch>
            <a:fillRect/>
          </a:stretch>
        </p:blipFill>
        <p:spPr bwMode="auto">
          <a:xfrm>
            <a:off x="2343150" y="1608137"/>
            <a:ext cx="4457700" cy="4335463"/>
          </a:xfrm>
          <a:prstGeom prst="rect">
            <a:avLst/>
          </a:prstGeom>
          <a:noFill/>
          <a:ln w="9525">
            <a:noFill/>
            <a:miter lim="800000"/>
            <a:headEnd/>
            <a:tailEnd/>
          </a:ln>
          <a:effectLst/>
        </p:spPr>
      </p:pic>
      <p:pic>
        <p:nvPicPr>
          <p:cNvPr id="56324" name="Picture 4"/>
          <p:cNvPicPr>
            <a:picLocks noChangeAspect="1" noChangeArrowheads="1"/>
          </p:cNvPicPr>
          <p:nvPr/>
        </p:nvPicPr>
        <p:blipFill>
          <a:blip r:embed="rId3" cstate="print"/>
          <a:srcRect/>
          <a:stretch>
            <a:fillRect/>
          </a:stretch>
        </p:blipFill>
        <p:spPr bwMode="auto">
          <a:xfrm>
            <a:off x="2343150" y="1600200"/>
            <a:ext cx="4457700" cy="4335463"/>
          </a:xfrm>
          <a:prstGeom prst="rect">
            <a:avLst/>
          </a:prstGeom>
          <a:noFill/>
          <a:ln w="9525">
            <a:noFill/>
            <a:miter lim="800000"/>
            <a:headEnd/>
            <a:tailEnd/>
          </a:ln>
          <a:effectLst/>
        </p:spPr>
      </p:pic>
      <p:pic>
        <p:nvPicPr>
          <p:cNvPr id="56325" name="Picture 5"/>
          <p:cNvPicPr>
            <a:picLocks noChangeAspect="1" noChangeArrowheads="1"/>
          </p:cNvPicPr>
          <p:nvPr/>
        </p:nvPicPr>
        <p:blipFill>
          <a:blip r:embed="rId4" cstate="print"/>
          <a:srcRect/>
          <a:stretch>
            <a:fillRect/>
          </a:stretch>
        </p:blipFill>
        <p:spPr bwMode="auto">
          <a:xfrm>
            <a:off x="2346325" y="1600200"/>
            <a:ext cx="4449763" cy="4343400"/>
          </a:xfrm>
          <a:prstGeom prst="rect">
            <a:avLst/>
          </a:prstGeom>
          <a:noFill/>
          <a:ln w="9525">
            <a:noFill/>
            <a:miter lim="800000"/>
            <a:headEnd/>
            <a:tailEnd/>
          </a:ln>
          <a:effectLst/>
        </p:spPr>
      </p:pic>
      <p:sp>
        <p:nvSpPr>
          <p:cNvPr id="7" name="TextBox 6"/>
          <p:cNvSpPr txBox="1"/>
          <p:nvPr/>
        </p:nvSpPr>
        <p:spPr>
          <a:xfrm>
            <a:off x="457200" y="152400"/>
            <a:ext cx="6680803" cy="584775"/>
          </a:xfrm>
          <a:prstGeom prst="rect">
            <a:avLst/>
          </a:prstGeom>
          <a:noFill/>
        </p:spPr>
        <p:txBody>
          <a:bodyPr wrap="none" rtlCol="0">
            <a:spAutoFit/>
          </a:bodyPr>
          <a:lstStyle/>
          <a:p>
            <a:r>
              <a:rPr lang="en-US" sz="1600" dirty="0" smtClean="0"/>
              <a:t>Nematode Fauna of a Hungarian Steppe Grassland – </a:t>
            </a:r>
            <a:r>
              <a:rPr lang="en-US" sz="1600" dirty="0" err="1" smtClean="0"/>
              <a:t>Péter</a:t>
            </a:r>
            <a:r>
              <a:rPr lang="en-US" sz="1600" dirty="0" smtClean="0"/>
              <a:t> Nagy, 1998</a:t>
            </a:r>
          </a:p>
          <a:p>
            <a:r>
              <a:rPr lang="en-US" sz="1600" dirty="0" smtClean="0"/>
              <a:t>Four sampling dates</a:t>
            </a:r>
            <a:endParaRPr lang="en-US" sz="1600" dirty="0"/>
          </a:p>
        </p:txBody>
      </p:sp>
      <p:sp>
        <p:nvSpPr>
          <p:cNvPr id="8" name="TextBox 7"/>
          <p:cNvSpPr txBox="1"/>
          <p:nvPr/>
        </p:nvSpPr>
        <p:spPr>
          <a:xfrm>
            <a:off x="990600" y="956846"/>
            <a:ext cx="3384132" cy="338554"/>
          </a:xfrm>
          <a:prstGeom prst="rect">
            <a:avLst/>
          </a:prstGeom>
          <a:noFill/>
        </p:spPr>
        <p:txBody>
          <a:bodyPr wrap="none" rtlCol="0">
            <a:spAutoFit/>
          </a:bodyPr>
          <a:lstStyle/>
          <a:p>
            <a:r>
              <a:rPr lang="en-US" sz="1600" dirty="0" smtClean="0"/>
              <a:t>Faunal Analysis: Functional Indices</a:t>
            </a:r>
            <a:endParaRPr lang="en-US" sz="1600" dirty="0"/>
          </a:p>
        </p:txBody>
      </p:sp>
      <p:sp>
        <p:nvSpPr>
          <p:cNvPr id="9" name="TextBox 8"/>
          <p:cNvSpPr txBox="1"/>
          <p:nvPr/>
        </p:nvSpPr>
        <p:spPr>
          <a:xfrm>
            <a:off x="990600" y="956846"/>
            <a:ext cx="5687647" cy="338554"/>
          </a:xfrm>
          <a:prstGeom prst="rect">
            <a:avLst/>
          </a:prstGeom>
          <a:noFill/>
        </p:spPr>
        <p:txBody>
          <a:bodyPr wrap="none" rtlCol="0">
            <a:spAutoFit/>
          </a:bodyPr>
          <a:lstStyle/>
          <a:p>
            <a:r>
              <a:rPr lang="en-US" sz="1600" dirty="0" smtClean="0"/>
              <a:t>Faunal Analysis: Functional Indices and Metabolic Footprints</a:t>
            </a:r>
            <a:endParaRPr lang="en-US" sz="1600" dirty="0"/>
          </a:p>
        </p:txBody>
      </p:sp>
      <p:sp>
        <p:nvSpPr>
          <p:cNvPr id="10" name="TextBox 9"/>
          <p:cNvSpPr txBox="1"/>
          <p:nvPr/>
        </p:nvSpPr>
        <p:spPr>
          <a:xfrm>
            <a:off x="6781800" y="6172200"/>
            <a:ext cx="1749197" cy="369332"/>
          </a:xfrm>
          <a:prstGeom prst="rect">
            <a:avLst/>
          </a:prstGeom>
          <a:noFill/>
        </p:spPr>
        <p:txBody>
          <a:bodyPr wrap="none" rtlCol="0">
            <a:spAutoFit/>
          </a:bodyPr>
          <a:lstStyle/>
          <a:p>
            <a:r>
              <a:rPr lang="en-US" dirty="0" smtClean="0"/>
              <a:t>end of summer</a:t>
            </a:r>
            <a:endParaRPr lang="en-US" dirty="0"/>
          </a:p>
        </p:txBody>
      </p:sp>
      <p:pic>
        <p:nvPicPr>
          <p:cNvPr id="11" name="Picture 5"/>
          <p:cNvPicPr>
            <a:picLocks noChangeAspect="1" noChangeArrowheads="1"/>
          </p:cNvPicPr>
          <p:nvPr/>
        </p:nvPicPr>
        <p:blipFill>
          <a:blip r:embed="rId5" cstate="print"/>
          <a:srcRect/>
          <a:stretch>
            <a:fillRect/>
          </a:stretch>
        </p:blipFill>
        <p:spPr bwMode="auto">
          <a:xfrm>
            <a:off x="3000905" y="1676400"/>
            <a:ext cx="5990695" cy="3809999"/>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3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63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2005-X-PlantRoot"/>
          <p:cNvPicPr>
            <a:picLocks noChangeAspect="1" noChangeArrowheads="1"/>
          </p:cNvPicPr>
          <p:nvPr/>
        </p:nvPicPr>
        <p:blipFill>
          <a:blip r:embed="rId2" cstate="print"/>
          <a:srcRect l="19200" r="22400"/>
          <a:stretch>
            <a:fillRect/>
          </a:stretch>
        </p:blipFill>
        <p:spPr bwMode="auto">
          <a:xfrm>
            <a:off x="1295400" y="1752600"/>
            <a:ext cx="2322513" cy="2651125"/>
          </a:xfrm>
          <a:prstGeom prst="rect">
            <a:avLst/>
          </a:prstGeom>
          <a:noFill/>
          <a:ln w="9525">
            <a:noFill/>
            <a:miter lim="800000"/>
            <a:headEnd/>
            <a:tailEnd/>
          </a:ln>
        </p:spPr>
      </p:pic>
      <p:sp>
        <p:nvSpPr>
          <p:cNvPr id="8195" name="Text Box 3"/>
          <p:cNvSpPr txBox="1">
            <a:spLocks noChangeArrowheads="1"/>
          </p:cNvSpPr>
          <p:nvPr/>
        </p:nvSpPr>
        <p:spPr bwMode="auto">
          <a:xfrm>
            <a:off x="1981200" y="914400"/>
            <a:ext cx="611188" cy="366713"/>
          </a:xfrm>
          <a:prstGeom prst="rect">
            <a:avLst/>
          </a:prstGeom>
          <a:noFill/>
          <a:ln w="9525">
            <a:noFill/>
            <a:miter lim="800000"/>
            <a:headEnd/>
            <a:tailEnd/>
          </a:ln>
        </p:spPr>
        <p:txBody>
          <a:bodyPr>
            <a:spAutoFit/>
          </a:bodyPr>
          <a:lstStyle/>
          <a:p>
            <a:r>
              <a:rPr lang="en-US"/>
              <a:t>CO</a:t>
            </a:r>
            <a:r>
              <a:rPr lang="en-US" baseline="-25000"/>
              <a:t>2</a:t>
            </a:r>
          </a:p>
        </p:txBody>
      </p:sp>
      <p:sp>
        <p:nvSpPr>
          <p:cNvPr id="8196" name="Line 4"/>
          <p:cNvSpPr>
            <a:spLocks noChangeShapeType="1"/>
          </p:cNvSpPr>
          <p:nvPr/>
        </p:nvSpPr>
        <p:spPr bwMode="auto">
          <a:xfrm>
            <a:off x="2286000" y="1219200"/>
            <a:ext cx="0" cy="1524000"/>
          </a:xfrm>
          <a:prstGeom prst="line">
            <a:avLst/>
          </a:prstGeom>
          <a:noFill/>
          <a:ln w="25400">
            <a:solidFill>
              <a:schemeClr val="tx1"/>
            </a:solidFill>
            <a:round/>
            <a:headEnd/>
            <a:tailEnd type="triangle" w="med" len="med"/>
          </a:ln>
        </p:spPr>
        <p:txBody>
          <a:bodyPr/>
          <a:lstStyle/>
          <a:p>
            <a:endParaRPr lang="en-US"/>
          </a:p>
        </p:txBody>
      </p:sp>
      <p:sp>
        <p:nvSpPr>
          <p:cNvPr id="8197" name="Text Box 5"/>
          <p:cNvSpPr txBox="1">
            <a:spLocks noChangeArrowheads="1"/>
          </p:cNvSpPr>
          <p:nvPr/>
        </p:nvSpPr>
        <p:spPr bwMode="auto">
          <a:xfrm>
            <a:off x="-15875" y="3017838"/>
            <a:ext cx="1311275" cy="665162"/>
          </a:xfrm>
          <a:prstGeom prst="rect">
            <a:avLst/>
          </a:prstGeom>
          <a:noFill/>
          <a:ln w="25400">
            <a:solidFill>
              <a:srgbClr val="0000FF"/>
            </a:solidFill>
            <a:miter lim="800000"/>
            <a:headEnd/>
            <a:tailEnd/>
          </a:ln>
        </p:spPr>
        <p:txBody>
          <a:bodyPr>
            <a:spAutoFit/>
          </a:bodyPr>
          <a:lstStyle/>
          <a:p>
            <a:pPr algn="ctr"/>
            <a:r>
              <a:rPr lang="en-US" sz="1200"/>
              <a:t>carbohydrates</a:t>
            </a:r>
          </a:p>
          <a:p>
            <a:pPr algn="ctr"/>
            <a:r>
              <a:rPr lang="en-US" sz="1200"/>
              <a:t>and</a:t>
            </a:r>
          </a:p>
          <a:p>
            <a:pPr algn="ctr"/>
            <a:r>
              <a:rPr lang="en-US" sz="1200"/>
              <a:t>proteins</a:t>
            </a:r>
          </a:p>
        </p:txBody>
      </p:sp>
      <p:sp>
        <p:nvSpPr>
          <p:cNvPr id="8198" name="Line 6"/>
          <p:cNvSpPr>
            <a:spLocks noChangeShapeType="1"/>
          </p:cNvSpPr>
          <p:nvPr/>
        </p:nvSpPr>
        <p:spPr bwMode="auto">
          <a:xfrm flipH="1">
            <a:off x="685800" y="2667000"/>
            <a:ext cx="1143000" cy="0"/>
          </a:xfrm>
          <a:prstGeom prst="line">
            <a:avLst/>
          </a:prstGeom>
          <a:noFill/>
          <a:ln w="25400">
            <a:solidFill>
              <a:srgbClr val="0000FF"/>
            </a:solidFill>
            <a:round/>
            <a:headEnd/>
            <a:tailEnd/>
          </a:ln>
        </p:spPr>
        <p:txBody>
          <a:bodyPr/>
          <a:lstStyle/>
          <a:p>
            <a:endParaRPr lang="en-US"/>
          </a:p>
        </p:txBody>
      </p:sp>
      <p:sp>
        <p:nvSpPr>
          <p:cNvPr id="8199" name="Line 7"/>
          <p:cNvSpPr>
            <a:spLocks noChangeShapeType="1"/>
          </p:cNvSpPr>
          <p:nvPr/>
        </p:nvSpPr>
        <p:spPr bwMode="auto">
          <a:xfrm>
            <a:off x="685800" y="2667000"/>
            <a:ext cx="0" cy="381000"/>
          </a:xfrm>
          <a:prstGeom prst="line">
            <a:avLst/>
          </a:prstGeom>
          <a:noFill/>
          <a:ln w="25400">
            <a:solidFill>
              <a:srgbClr val="0000FF"/>
            </a:solidFill>
            <a:round/>
            <a:headEnd/>
            <a:tailEnd/>
          </a:ln>
        </p:spPr>
        <p:txBody>
          <a:bodyPr/>
          <a:lstStyle/>
          <a:p>
            <a:endParaRPr lang="en-US"/>
          </a:p>
        </p:txBody>
      </p:sp>
      <p:sp>
        <p:nvSpPr>
          <p:cNvPr id="8200" name="Line 8"/>
          <p:cNvSpPr>
            <a:spLocks noChangeShapeType="1"/>
          </p:cNvSpPr>
          <p:nvPr/>
        </p:nvSpPr>
        <p:spPr bwMode="auto">
          <a:xfrm>
            <a:off x="685800" y="3657600"/>
            <a:ext cx="0" cy="304800"/>
          </a:xfrm>
          <a:prstGeom prst="line">
            <a:avLst/>
          </a:prstGeom>
          <a:noFill/>
          <a:ln w="25400">
            <a:solidFill>
              <a:srgbClr val="0000FF"/>
            </a:solidFill>
            <a:round/>
            <a:headEnd/>
            <a:tailEnd/>
          </a:ln>
        </p:spPr>
        <p:txBody>
          <a:bodyPr/>
          <a:lstStyle/>
          <a:p>
            <a:endParaRPr lang="en-US"/>
          </a:p>
        </p:txBody>
      </p:sp>
      <p:sp>
        <p:nvSpPr>
          <p:cNvPr id="8201" name="Line 9"/>
          <p:cNvSpPr>
            <a:spLocks noChangeShapeType="1"/>
          </p:cNvSpPr>
          <p:nvPr/>
        </p:nvSpPr>
        <p:spPr bwMode="auto">
          <a:xfrm>
            <a:off x="685800" y="3962400"/>
            <a:ext cx="1143000" cy="0"/>
          </a:xfrm>
          <a:prstGeom prst="line">
            <a:avLst/>
          </a:prstGeom>
          <a:noFill/>
          <a:ln w="25400">
            <a:solidFill>
              <a:srgbClr val="0000FF"/>
            </a:solidFill>
            <a:round/>
            <a:headEnd/>
            <a:tailEnd type="triangle" w="lg" len="lg"/>
          </a:ln>
        </p:spPr>
        <p:txBody>
          <a:bodyPr/>
          <a:lstStyle/>
          <a:p>
            <a:endParaRPr lang="en-US"/>
          </a:p>
        </p:txBody>
      </p:sp>
      <p:sp>
        <p:nvSpPr>
          <p:cNvPr id="8202" name="Line 10"/>
          <p:cNvSpPr>
            <a:spLocks noChangeShapeType="1"/>
          </p:cNvSpPr>
          <p:nvPr/>
        </p:nvSpPr>
        <p:spPr bwMode="auto">
          <a:xfrm flipH="1">
            <a:off x="1295400" y="2667000"/>
            <a:ext cx="609600" cy="0"/>
          </a:xfrm>
          <a:prstGeom prst="line">
            <a:avLst/>
          </a:prstGeom>
          <a:noFill/>
          <a:ln w="25400">
            <a:solidFill>
              <a:srgbClr val="FFFF00"/>
            </a:solidFill>
            <a:round/>
            <a:headEnd/>
            <a:tailEnd/>
          </a:ln>
        </p:spPr>
        <p:txBody>
          <a:bodyPr/>
          <a:lstStyle/>
          <a:p>
            <a:endParaRPr lang="en-US"/>
          </a:p>
        </p:txBody>
      </p:sp>
      <p:sp>
        <p:nvSpPr>
          <p:cNvPr id="8203" name="Line 11"/>
          <p:cNvSpPr>
            <a:spLocks noChangeShapeType="1"/>
          </p:cNvSpPr>
          <p:nvPr/>
        </p:nvSpPr>
        <p:spPr bwMode="auto">
          <a:xfrm>
            <a:off x="1295400" y="3962400"/>
            <a:ext cx="533400" cy="0"/>
          </a:xfrm>
          <a:prstGeom prst="line">
            <a:avLst/>
          </a:prstGeom>
          <a:noFill/>
          <a:ln w="25400">
            <a:solidFill>
              <a:srgbClr val="FFFF00"/>
            </a:solidFill>
            <a:round/>
            <a:headEnd/>
            <a:tailEnd type="triangle" w="lg" len="lg"/>
          </a:ln>
        </p:spPr>
        <p:txBody>
          <a:bodyPr/>
          <a:lstStyle/>
          <a:p>
            <a:endParaRPr lang="en-US"/>
          </a:p>
        </p:txBody>
      </p:sp>
      <p:sp>
        <p:nvSpPr>
          <p:cNvPr id="8204" name="Text Box 12"/>
          <p:cNvSpPr txBox="1">
            <a:spLocks noChangeArrowheads="1"/>
          </p:cNvSpPr>
          <p:nvPr/>
        </p:nvSpPr>
        <p:spPr bwMode="auto">
          <a:xfrm>
            <a:off x="3657600" y="3705225"/>
            <a:ext cx="1311275" cy="665163"/>
          </a:xfrm>
          <a:prstGeom prst="rect">
            <a:avLst/>
          </a:prstGeom>
          <a:noFill/>
          <a:ln w="25400">
            <a:solidFill>
              <a:srgbClr val="0000FF"/>
            </a:solidFill>
            <a:miter lim="800000"/>
            <a:headEnd/>
            <a:tailEnd/>
          </a:ln>
        </p:spPr>
        <p:txBody>
          <a:bodyPr>
            <a:spAutoFit/>
          </a:bodyPr>
          <a:lstStyle/>
          <a:p>
            <a:r>
              <a:rPr lang="en-US" sz="1200"/>
              <a:t>carbohydrates</a:t>
            </a:r>
          </a:p>
          <a:p>
            <a:r>
              <a:rPr lang="en-US" sz="1200"/>
              <a:t>and</a:t>
            </a:r>
          </a:p>
          <a:p>
            <a:r>
              <a:rPr lang="en-US" sz="1200"/>
              <a:t>amino acids</a:t>
            </a:r>
          </a:p>
        </p:txBody>
      </p:sp>
      <p:sp>
        <p:nvSpPr>
          <p:cNvPr id="8205" name="Line 13"/>
          <p:cNvSpPr>
            <a:spLocks noChangeShapeType="1"/>
          </p:cNvSpPr>
          <p:nvPr/>
        </p:nvSpPr>
        <p:spPr bwMode="auto">
          <a:xfrm>
            <a:off x="3124200" y="4038600"/>
            <a:ext cx="533400" cy="0"/>
          </a:xfrm>
          <a:prstGeom prst="line">
            <a:avLst/>
          </a:prstGeom>
          <a:noFill/>
          <a:ln w="25400">
            <a:solidFill>
              <a:srgbClr val="FFFF00"/>
            </a:solidFill>
            <a:round/>
            <a:headEnd/>
            <a:tailEnd type="triangle" w="lg" len="lg"/>
          </a:ln>
        </p:spPr>
        <p:txBody>
          <a:bodyPr/>
          <a:lstStyle/>
          <a:p>
            <a:endParaRPr lang="en-US"/>
          </a:p>
        </p:txBody>
      </p:sp>
      <p:sp>
        <p:nvSpPr>
          <p:cNvPr id="52238" name="Text Box 14"/>
          <p:cNvSpPr txBox="1">
            <a:spLocks noChangeArrowheads="1"/>
          </p:cNvSpPr>
          <p:nvPr/>
        </p:nvSpPr>
        <p:spPr bwMode="auto">
          <a:xfrm>
            <a:off x="5165725" y="2879725"/>
            <a:ext cx="996950" cy="366713"/>
          </a:xfrm>
          <a:prstGeom prst="rect">
            <a:avLst/>
          </a:prstGeom>
          <a:noFill/>
          <a:ln w="9525">
            <a:noFill/>
            <a:miter lim="800000"/>
            <a:headEnd/>
            <a:tailEnd/>
          </a:ln>
        </p:spPr>
        <p:txBody>
          <a:bodyPr wrap="none">
            <a:spAutoFit/>
          </a:bodyPr>
          <a:lstStyle/>
          <a:p>
            <a:r>
              <a:rPr lang="en-US"/>
              <a:t>bacteria</a:t>
            </a:r>
          </a:p>
        </p:txBody>
      </p:sp>
      <p:sp>
        <p:nvSpPr>
          <p:cNvPr id="52239" name="Text Box 15"/>
          <p:cNvSpPr txBox="1">
            <a:spLocks noChangeArrowheads="1"/>
          </p:cNvSpPr>
          <p:nvPr/>
        </p:nvSpPr>
        <p:spPr bwMode="auto">
          <a:xfrm>
            <a:off x="5181600" y="3854450"/>
            <a:ext cx="1314450" cy="366713"/>
          </a:xfrm>
          <a:prstGeom prst="rect">
            <a:avLst/>
          </a:prstGeom>
          <a:noFill/>
          <a:ln w="9525">
            <a:noFill/>
            <a:miter lim="800000"/>
            <a:headEnd/>
            <a:tailEnd/>
          </a:ln>
        </p:spPr>
        <p:txBody>
          <a:bodyPr wrap="none">
            <a:spAutoFit/>
          </a:bodyPr>
          <a:lstStyle/>
          <a:p>
            <a:r>
              <a:rPr lang="en-US"/>
              <a:t>nematodes</a:t>
            </a:r>
          </a:p>
        </p:txBody>
      </p:sp>
      <p:sp>
        <p:nvSpPr>
          <p:cNvPr id="52240" name="Text Box 16"/>
          <p:cNvSpPr txBox="1">
            <a:spLocks noChangeArrowheads="1"/>
          </p:cNvSpPr>
          <p:nvPr/>
        </p:nvSpPr>
        <p:spPr bwMode="auto">
          <a:xfrm>
            <a:off x="5181600" y="4738688"/>
            <a:ext cx="679450" cy="366712"/>
          </a:xfrm>
          <a:prstGeom prst="rect">
            <a:avLst/>
          </a:prstGeom>
          <a:noFill/>
          <a:ln w="9525">
            <a:noFill/>
            <a:miter lim="800000"/>
            <a:headEnd/>
            <a:tailEnd/>
          </a:ln>
        </p:spPr>
        <p:txBody>
          <a:bodyPr wrap="none">
            <a:spAutoFit/>
          </a:bodyPr>
          <a:lstStyle/>
          <a:p>
            <a:r>
              <a:rPr lang="en-US"/>
              <a:t>fungi</a:t>
            </a:r>
          </a:p>
        </p:txBody>
      </p:sp>
      <p:sp>
        <p:nvSpPr>
          <p:cNvPr id="52241" name="Line 17"/>
          <p:cNvSpPr>
            <a:spLocks noChangeShapeType="1"/>
          </p:cNvSpPr>
          <p:nvPr/>
        </p:nvSpPr>
        <p:spPr bwMode="auto">
          <a:xfrm flipV="1">
            <a:off x="4953000" y="3200400"/>
            <a:ext cx="762000" cy="838200"/>
          </a:xfrm>
          <a:prstGeom prst="line">
            <a:avLst/>
          </a:prstGeom>
          <a:noFill/>
          <a:ln w="25400">
            <a:solidFill>
              <a:srgbClr val="0000FF"/>
            </a:solidFill>
            <a:round/>
            <a:headEnd/>
            <a:tailEnd type="triangle" w="lg" len="lg"/>
          </a:ln>
        </p:spPr>
        <p:txBody>
          <a:bodyPr/>
          <a:lstStyle/>
          <a:p>
            <a:endParaRPr lang="en-US"/>
          </a:p>
        </p:txBody>
      </p:sp>
      <p:sp>
        <p:nvSpPr>
          <p:cNvPr id="52242" name="Line 18"/>
          <p:cNvSpPr>
            <a:spLocks noChangeShapeType="1"/>
          </p:cNvSpPr>
          <p:nvPr/>
        </p:nvSpPr>
        <p:spPr bwMode="auto">
          <a:xfrm>
            <a:off x="4953000" y="4038600"/>
            <a:ext cx="685800" cy="838200"/>
          </a:xfrm>
          <a:prstGeom prst="line">
            <a:avLst/>
          </a:prstGeom>
          <a:noFill/>
          <a:ln w="25400">
            <a:solidFill>
              <a:srgbClr val="0000FF"/>
            </a:solidFill>
            <a:round/>
            <a:headEnd/>
            <a:tailEnd type="triangle" w="lg" len="lg"/>
          </a:ln>
        </p:spPr>
        <p:txBody>
          <a:bodyPr/>
          <a:lstStyle/>
          <a:p>
            <a:endParaRPr lang="en-US"/>
          </a:p>
        </p:txBody>
      </p:sp>
      <p:sp>
        <p:nvSpPr>
          <p:cNvPr id="52243" name="Line 19"/>
          <p:cNvSpPr>
            <a:spLocks noChangeShapeType="1"/>
          </p:cNvSpPr>
          <p:nvPr/>
        </p:nvSpPr>
        <p:spPr bwMode="auto">
          <a:xfrm flipV="1">
            <a:off x="4953000" y="4038600"/>
            <a:ext cx="304800" cy="0"/>
          </a:xfrm>
          <a:prstGeom prst="line">
            <a:avLst/>
          </a:prstGeom>
          <a:noFill/>
          <a:ln w="25400">
            <a:solidFill>
              <a:srgbClr val="0000FF"/>
            </a:solidFill>
            <a:round/>
            <a:headEnd/>
            <a:tailEnd type="triangle" w="lg" len="lg"/>
          </a:ln>
        </p:spPr>
        <p:txBody>
          <a:bodyPr/>
          <a:lstStyle/>
          <a:p>
            <a:endParaRPr lang="en-US"/>
          </a:p>
        </p:txBody>
      </p:sp>
      <p:sp>
        <p:nvSpPr>
          <p:cNvPr id="52244" name="Line 20"/>
          <p:cNvSpPr>
            <a:spLocks noChangeShapeType="1"/>
          </p:cNvSpPr>
          <p:nvPr/>
        </p:nvSpPr>
        <p:spPr bwMode="auto">
          <a:xfrm flipV="1">
            <a:off x="5715000" y="4114800"/>
            <a:ext cx="0" cy="685800"/>
          </a:xfrm>
          <a:prstGeom prst="line">
            <a:avLst/>
          </a:prstGeom>
          <a:noFill/>
          <a:ln w="25400">
            <a:solidFill>
              <a:schemeClr val="tx1"/>
            </a:solidFill>
            <a:round/>
            <a:headEnd/>
            <a:tailEnd/>
          </a:ln>
        </p:spPr>
        <p:txBody>
          <a:bodyPr/>
          <a:lstStyle/>
          <a:p>
            <a:endParaRPr lang="en-US"/>
          </a:p>
        </p:txBody>
      </p:sp>
      <p:sp>
        <p:nvSpPr>
          <p:cNvPr id="52245" name="Line 21"/>
          <p:cNvSpPr>
            <a:spLocks noChangeShapeType="1"/>
          </p:cNvSpPr>
          <p:nvPr/>
        </p:nvSpPr>
        <p:spPr bwMode="auto">
          <a:xfrm flipV="1">
            <a:off x="5715000" y="3276600"/>
            <a:ext cx="0" cy="685800"/>
          </a:xfrm>
          <a:prstGeom prst="line">
            <a:avLst/>
          </a:prstGeom>
          <a:noFill/>
          <a:ln w="25400">
            <a:solidFill>
              <a:schemeClr val="tx1"/>
            </a:solidFill>
            <a:round/>
            <a:headEnd/>
            <a:tailEnd/>
          </a:ln>
        </p:spPr>
        <p:txBody>
          <a:bodyPr/>
          <a:lstStyle/>
          <a:p>
            <a:endParaRPr lang="en-US"/>
          </a:p>
        </p:txBody>
      </p:sp>
      <p:sp>
        <p:nvSpPr>
          <p:cNvPr id="52246" name="Line 22"/>
          <p:cNvSpPr>
            <a:spLocks noChangeShapeType="1"/>
          </p:cNvSpPr>
          <p:nvPr/>
        </p:nvSpPr>
        <p:spPr bwMode="auto">
          <a:xfrm flipV="1">
            <a:off x="5715000" y="1295400"/>
            <a:ext cx="0" cy="1676400"/>
          </a:xfrm>
          <a:prstGeom prst="line">
            <a:avLst/>
          </a:prstGeom>
          <a:noFill/>
          <a:ln w="25400">
            <a:solidFill>
              <a:schemeClr val="tx1"/>
            </a:solidFill>
            <a:round/>
            <a:headEnd/>
            <a:tailEnd type="triangle" w="lg" len="lg"/>
          </a:ln>
        </p:spPr>
        <p:txBody>
          <a:bodyPr/>
          <a:lstStyle/>
          <a:p>
            <a:endParaRPr lang="en-US"/>
          </a:p>
        </p:txBody>
      </p:sp>
      <p:sp>
        <p:nvSpPr>
          <p:cNvPr id="52247" name="Text Box 23"/>
          <p:cNvSpPr txBox="1">
            <a:spLocks noChangeArrowheads="1"/>
          </p:cNvSpPr>
          <p:nvPr/>
        </p:nvSpPr>
        <p:spPr bwMode="auto">
          <a:xfrm>
            <a:off x="5408613" y="914400"/>
            <a:ext cx="611187" cy="366713"/>
          </a:xfrm>
          <a:prstGeom prst="rect">
            <a:avLst/>
          </a:prstGeom>
          <a:noFill/>
          <a:ln w="9525">
            <a:noFill/>
            <a:miter lim="800000"/>
            <a:headEnd/>
            <a:tailEnd/>
          </a:ln>
        </p:spPr>
        <p:txBody>
          <a:bodyPr>
            <a:spAutoFit/>
          </a:bodyPr>
          <a:lstStyle/>
          <a:p>
            <a:r>
              <a:rPr lang="en-US"/>
              <a:t>CO</a:t>
            </a:r>
            <a:r>
              <a:rPr lang="en-US" baseline="-25000"/>
              <a:t>2</a:t>
            </a:r>
          </a:p>
        </p:txBody>
      </p:sp>
      <p:sp>
        <p:nvSpPr>
          <p:cNvPr id="8216" name="Line 24"/>
          <p:cNvSpPr>
            <a:spLocks noChangeShapeType="1"/>
          </p:cNvSpPr>
          <p:nvPr/>
        </p:nvSpPr>
        <p:spPr bwMode="auto">
          <a:xfrm>
            <a:off x="2286000" y="1752600"/>
            <a:ext cx="0" cy="990600"/>
          </a:xfrm>
          <a:prstGeom prst="line">
            <a:avLst/>
          </a:prstGeom>
          <a:noFill/>
          <a:ln w="25400">
            <a:solidFill>
              <a:srgbClr val="FFFF00"/>
            </a:solidFill>
            <a:round/>
            <a:headEnd/>
            <a:tailEnd type="triangle" w="lg" len="lg"/>
          </a:ln>
        </p:spPr>
        <p:txBody>
          <a:bodyPr/>
          <a:lstStyle/>
          <a:p>
            <a:endParaRPr lang="en-US"/>
          </a:p>
        </p:txBody>
      </p:sp>
      <p:sp>
        <p:nvSpPr>
          <p:cNvPr id="52249" name="Line 25"/>
          <p:cNvSpPr>
            <a:spLocks noChangeShapeType="1"/>
          </p:cNvSpPr>
          <p:nvPr/>
        </p:nvSpPr>
        <p:spPr bwMode="auto">
          <a:xfrm flipV="1">
            <a:off x="6019800" y="4114800"/>
            <a:ext cx="0" cy="685800"/>
          </a:xfrm>
          <a:prstGeom prst="line">
            <a:avLst/>
          </a:prstGeom>
          <a:noFill/>
          <a:ln w="25400">
            <a:solidFill>
              <a:srgbClr val="008000"/>
            </a:solidFill>
            <a:round/>
            <a:headEnd/>
            <a:tailEnd/>
          </a:ln>
        </p:spPr>
        <p:txBody>
          <a:bodyPr/>
          <a:lstStyle/>
          <a:p>
            <a:endParaRPr lang="en-US"/>
          </a:p>
        </p:txBody>
      </p:sp>
      <p:sp>
        <p:nvSpPr>
          <p:cNvPr id="52250" name="Line 26"/>
          <p:cNvSpPr>
            <a:spLocks noChangeShapeType="1"/>
          </p:cNvSpPr>
          <p:nvPr/>
        </p:nvSpPr>
        <p:spPr bwMode="auto">
          <a:xfrm flipV="1">
            <a:off x="6019800" y="3276600"/>
            <a:ext cx="0" cy="685800"/>
          </a:xfrm>
          <a:prstGeom prst="line">
            <a:avLst/>
          </a:prstGeom>
          <a:noFill/>
          <a:ln w="25400">
            <a:solidFill>
              <a:srgbClr val="008000"/>
            </a:solidFill>
            <a:round/>
            <a:headEnd/>
            <a:tailEnd/>
          </a:ln>
        </p:spPr>
        <p:txBody>
          <a:bodyPr/>
          <a:lstStyle/>
          <a:p>
            <a:endParaRPr lang="en-US"/>
          </a:p>
        </p:txBody>
      </p:sp>
      <p:sp>
        <p:nvSpPr>
          <p:cNvPr id="52251" name="Line 27"/>
          <p:cNvSpPr>
            <a:spLocks noChangeShapeType="1"/>
          </p:cNvSpPr>
          <p:nvPr/>
        </p:nvSpPr>
        <p:spPr bwMode="auto">
          <a:xfrm>
            <a:off x="6019800" y="5105400"/>
            <a:ext cx="0" cy="685800"/>
          </a:xfrm>
          <a:prstGeom prst="line">
            <a:avLst/>
          </a:prstGeom>
          <a:noFill/>
          <a:ln w="25400">
            <a:solidFill>
              <a:srgbClr val="008000"/>
            </a:solidFill>
            <a:round/>
            <a:headEnd/>
            <a:tailEnd type="triangle" w="lg" len="lg"/>
          </a:ln>
        </p:spPr>
        <p:txBody>
          <a:bodyPr/>
          <a:lstStyle/>
          <a:p>
            <a:endParaRPr lang="en-US"/>
          </a:p>
        </p:txBody>
      </p:sp>
      <p:sp>
        <p:nvSpPr>
          <p:cNvPr id="52252" name="Text Box 28"/>
          <p:cNvSpPr txBox="1">
            <a:spLocks noChangeArrowheads="1"/>
          </p:cNvSpPr>
          <p:nvPr/>
        </p:nvSpPr>
        <p:spPr bwMode="auto">
          <a:xfrm>
            <a:off x="5715000" y="5729288"/>
            <a:ext cx="611188" cy="366712"/>
          </a:xfrm>
          <a:prstGeom prst="rect">
            <a:avLst/>
          </a:prstGeom>
          <a:noFill/>
          <a:ln w="9525">
            <a:noFill/>
            <a:miter lim="800000"/>
            <a:headEnd/>
            <a:tailEnd/>
          </a:ln>
        </p:spPr>
        <p:txBody>
          <a:bodyPr>
            <a:spAutoFit/>
          </a:bodyPr>
          <a:lstStyle/>
          <a:p>
            <a:r>
              <a:rPr lang="en-US"/>
              <a:t>NH</a:t>
            </a:r>
            <a:r>
              <a:rPr lang="en-US" baseline="-25000"/>
              <a:t>3</a:t>
            </a:r>
          </a:p>
        </p:txBody>
      </p:sp>
      <p:sp>
        <p:nvSpPr>
          <p:cNvPr id="8221" name="Text Box 29"/>
          <p:cNvSpPr txBox="1">
            <a:spLocks noChangeArrowheads="1"/>
          </p:cNvSpPr>
          <p:nvPr/>
        </p:nvSpPr>
        <p:spPr bwMode="auto">
          <a:xfrm>
            <a:off x="2209800" y="5029200"/>
            <a:ext cx="611188" cy="366713"/>
          </a:xfrm>
          <a:prstGeom prst="rect">
            <a:avLst/>
          </a:prstGeom>
          <a:noFill/>
          <a:ln w="9525">
            <a:noFill/>
            <a:miter lim="800000"/>
            <a:headEnd/>
            <a:tailEnd/>
          </a:ln>
        </p:spPr>
        <p:txBody>
          <a:bodyPr>
            <a:spAutoFit/>
          </a:bodyPr>
          <a:lstStyle/>
          <a:p>
            <a:r>
              <a:rPr lang="en-US"/>
              <a:t>NO</a:t>
            </a:r>
            <a:r>
              <a:rPr lang="en-US" baseline="-25000"/>
              <a:t>3</a:t>
            </a:r>
          </a:p>
        </p:txBody>
      </p:sp>
      <p:sp>
        <p:nvSpPr>
          <p:cNvPr id="52255" name="Text Box 31"/>
          <p:cNvSpPr txBox="1">
            <a:spLocks noChangeArrowheads="1"/>
          </p:cNvSpPr>
          <p:nvPr/>
        </p:nvSpPr>
        <p:spPr bwMode="auto">
          <a:xfrm>
            <a:off x="6623050" y="2743200"/>
            <a:ext cx="1314450" cy="641350"/>
          </a:xfrm>
          <a:prstGeom prst="rect">
            <a:avLst/>
          </a:prstGeom>
          <a:noFill/>
          <a:ln w="9525">
            <a:noFill/>
            <a:miter lim="800000"/>
            <a:headEnd/>
            <a:tailEnd/>
          </a:ln>
        </p:spPr>
        <p:txBody>
          <a:bodyPr wrap="none">
            <a:spAutoFit/>
          </a:bodyPr>
          <a:lstStyle/>
          <a:p>
            <a:pPr algn="ctr"/>
            <a:r>
              <a:rPr lang="en-US"/>
              <a:t>protozoa</a:t>
            </a:r>
          </a:p>
          <a:p>
            <a:pPr algn="ctr"/>
            <a:r>
              <a:rPr lang="en-US"/>
              <a:t>nematodes</a:t>
            </a:r>
          </a:p>
        </p:txBody>
      </p:sp>
      <p:sp>
        <p:nvSpPr>
          <p:cNvPr id="52256" name="Text Box 32"/>
          <p:cNvSpPr txBox="1">
            <a:spLocks noChangeArrowheads="1"/>
          </p:cNvSpPr>
          <p:nvPr/>
        </p:nvSpPr>
        <p:spPr bwMode="auto">
          <a:xfrm>
            <a:off x="6629400" y="3579813"/>
            <a:ext cx="1314450" cy="915987"/>
          </a:xfrm>
          <a:prstGeom prst="rect">
            <a:avLst/>
          </a:prstGeom>
          <a:noFill/>
          <a:ln w="9525">
            <a:noFill/>
            <a:miter lim="800000"/>
            <a:headEnd/>
            <a:tailEnd/>
          </a:ln>
        </p:spPr>
        <p:txBody>
          <a:bodyPr wrap="none">
            <a:spAutoFit/>
          </a:bodyPr>
          <a:lstStyle/>
          <a:p>
            <a:pPr algn="ctr"/>
            <a:r>
              <a:rPr lang="en-US"/>
              <a:t>nematodes</a:t>
            </a:r>
          </a:p>
          <a:p>
            <a:pPr algn="ctr"/>
            <a:r>
              <a:rPr lang="en-US"/>
              <a:t>arthropods</a:t>
            </a:r>
          </a:p>
          <a:p>
            <a:pPr algn="ctr"/>
            <a:r>
              <a:rPr lang="en-US"/>
              <a:t>fungi</a:t>
            </a:r>
          </a:p>
        </p:txBody>
      </p:sp>
      <p:sp>
        <p:nvSpPr>
          <p:cNvPr id="52257" name="Text Box 33"/>
          <p:cNvSpPr txBox="1">
            <a:spLocks noChangeArrowheads="1"/>
          </p:cNvSpPr>
          <p:nvPr/>
        </p:nvSpPr>
        <p:spPr bwMode="auto">
          <a:xfrm>
            <a:off x="6610350" y="4648200"/>
            <a:ext cx="1314450" cy="641350"/>
          </a:xfrm>
          <a:prstGeom prst="rect">
            <a:avLst/>
          </a:prstGeom>
          <a:noFill/>
          <a:ln w="9525">
            <a:noFill/>
            <a:miter lim="800000"/>
            <a:headEnd/>
            <a:tailEnd/>
          </a:ln>
        </p:spPr>
        <p:txBody>
          <a:bodyPr wrap="none">
            <a:spAutoFit/>
          </a:bodyPr>
          <a:lstStyle/>
          <a:p>
            <a:pPr algn="ctr"/>
            <a:r>
              <a:rPr lang="en-US"/>
              <a:t>arthropods</a:t>
            </a:r>
          </a:p>
          <a:p>
            <a:pPr algn="ctr"/>
            <a:r>
              <a:rPr lang="en-US"/>
              <a:t>nematodes</a:t>
            </a:r>
          </a:p>
        </p:txBody>
      </p:sp>
      <p:sp>
        <p:nvSpPr>
          <p:cNvPr id="52258" name="Line 34"/>
          <p:cNvSpPr>
            <a:spLocks noChangeShapeType="1"/>
          </p:cNvSpPr>
          <p:nvPr/>
        </p:nvSpPr>
        <p:spPr bwMode="auto">
          <a:xfrm>
            <a:off x="5791200" y="4953000"/>
            <a:ext cx="914400" cy="0"/>
          </a:xfrm>
          <a:prstGeom prst="line">
            <a:avLst/>
          </a:prstGeom>
          <a:noFill/>
          <a:ln w="25400">
            <a:solidFill>
              <a:srgbClr val="0000FF"/>
            </a:solidFill>
            <a:round/>
            <a:headEnd/>
            <a:tailEnd type="triangle" w="lg" len="lg"/>
          </a:ln>
        </p:spPr>
        <p:txBody>
          <a:bodyPr/>
          <a:lstStyle/>
          <a:p>
            <a:endParaRPr lang="en-US"/>
          </a:p>
        </p:txBody>
      </p:sp>
      <p:sp>
        <p:nvSpPr>
          <p:cNvPr id="52259" name="Line 35"/>
          <p:cNvSpPr>
            <a:spLocks noChangeShapeType="1"/>
          </p:cNvSpPr>
          <p:nvPr/>
        </p:nvSpPr>
        <p:spPr bwMode="auto">
          <a:xfrm flipV="1">
            <a:off x="6400800" y="4038600"/>
            <a:ext cx="304800" cy="0"/>
          </a:xfrm>
          <a:prstGeom prst="line">
            <a:avLst/>
          </a:prstGeom>
          <a:noFill/>
          <a:ln w="25400">
            <a:solidFill>
              <a:srgbClr val="0000FF"/>
            </a:solidFill>
            <a:round/>
            <a:headEnd/>
            <a:tailEnd type="triangle" w="lg" len="lg"/>
          </a:ln>
        </p:spPr>
        <p:txBody>
          <a:bodyPr/>
          <a:lstStyle/>
          <a:p>
            <a:endParaRPr lang="en-US"/>
          </a:p>
        </p:txBody>
      </p:sp>
      <p:sp>
        <p:nvSpPr>
          <p:cNvPr id="52260" name="Line 36"/>
          <p:cNvSpPr>
            <a:spLocks noChangeShapeType="1"/>
          </p:cNvSpPr>
          <p:nvPr/>
        </p:nvSpPr>
        <p:spPr bwMode="auto">
          <a:xfrm flipV="1">
            <a:off x="6172200" y="3063875"/>
            <a:ext cx="533400" cy="0"/>
          </a:xfrm>
          <a:prstGeom prst="line">
            <a:avLst/>
          </a:prstGeom>
          <a:noFill/>
          <a:ln w="25400">
            <a:solidFill>
              <a:srgbClr val="0000FF"/>
            </a:solidFill>
            <a:round/>
            <a:headEnd/>
            <a:tailEnd type="triangle" w="lg" len="lg"/>
          </a:ln>
        </p:spPr>
        <p:txBody>
          <a:bodyPr/>
          <a:lstStyle/>
          <a:p>
            <a:endParaRPr lang="en-US"/>
          </a:p>
        </p:txBody>
      </p:sp>
      <p:sp>
        <p:nvSpPr>
          <p:cNvPr id="52261" name="Line 37"/>
          <p:cNvSpPr>
            <a:spLocks noChangeShapeType="1"/>
          </p:cNvSpPr>
          <p:nvPr/>
        </p:nvSpPr>
        <p:spPr bwMode="auto">
          <a:xfrm flipV="1">
            <a:off x="7467600" y="4419600"/>
            <a:ext cx="0" cy="304800"/>
          </a:xfrm>
          <a:prstGeom prst="line">
            <a:avLst/>
          </a:prstGeom>
          <a:noFill/>
          <a:ln w="25400">
            <a:solidFill>
              <a:srgbClr val="008000"/>
            </a:solidFill>
            <a:round/>
            <a:headEnd/>
            <a:tailEnd/>
          </a:ln>
        </p:spPr>
        <p:txBody>
          <a:bodyPr/>
          <a:lstStyle/>
          <a:p>
            <a:endParaRPr lang="en-US"/>
          </a:p>
        </p:txBody>
      </p:sp>
      <p:sp>
        <p:nvSpPr>
          <p:cNvPr id="52262" name="Line 38"/>
          <p:cNvSpPr>
            <a:spLocks noChangeShapeType="1"/>
          </p:cNvSpPr>
          <p:nvPr/>
        </p:nvSpPr>
        <p:spPr bwMode="auto">
          <a:xfrm flipV="1">
            <a:off x="7467600" y="3352800"/>
            <a:ext cx="0" cy="304800"/>
          </a:xfrm>
          <a:prstGeom prst="line">
            <a:avLst/>
          </a:prstGeom>
          <a:noFill/>
          <a:ln w="25400">
            <a:solidFill>
              <a:srgbClr val="008000"/>
            </a:solidFill>
            <a:round/>
            <a:headEnd/>
            <a:tailEnd/>
          </a:ln>
        </p:spPr>
        <p:txBody>
          <a:bodyPr/>
          <a:lstStyle/>
          <a:p>
            <a:endParaRPr lang="en-US"/>
          </a:p>
        </p:txBody>
      </p:sp>
      <p:sp>
        <p:nvSpPr>
          <p:cNvPr id="52263" name="Line 39"/>
          <p:cNvSpPr>
            <a:spLocks noChangeShapeType="1"/>
          </p:cNvSpPr>
          <p:nvPr/>
        </p:nvSpPr>
        <p:spPr bwMode="auto">
          <a:xfrm flipH="1">
            <a:off x="7466013" y="5257800"/>
            <a:ext cx="1587" cy="533400"/>
          </a:xfrm>
          <a:prstGeom prst="line">
            <a:avLst/>
          </a:prstGeom>
          <a:noFill/>
          <a:ln w="25400">
            <a:solidFill>
              <a:srgbClr val="008000"/>
            </a:solidFill>
            <a:round/>
            <a:headEnd/>
            <a:tailEnd type="triangle" w="lg" len="lg"/>
          </a:ln>
        </p:spPr>
        <p:txBody>
          <a:bodyPr/>
          <a:lstStyle/>
          <a:p>
            <a:endParaRPr lang="en-US"/>
          </a:p>
        </p:txBody>
      </p:sp>
      <p:sp>
        <p:nvSpPr>
          <p:cNvPr id="52264" name="Text Box 40"/>
          <p:cNvSpPr txBox="1">
            <a:spLocks noChangeArrowheads="1"/>
          </p:cNvSpPr>
          <p:nvPr/>
        </p:nvSpPr>
        <p:spPr bwMode="auto">
          <a:xfrm>
            <a:off x="7161213" y="5729288"/>
            <a:ext cx="611187" cy="366712"/>
          </a:xfrm>
          <a:prstGeom prst="rect">
            <a:avLst/>
          </a:prstGeom>
          <a:noFill/>
          <a:ln w="9525">
            <a:noFill/>
            <a:miter lim="800000"/>
            <a:headEnd/>
            <a:tailEnd/>
          </a:ln>
        </p:spPr>
        <p:txBody>
          <a:bodyPr>
            <a:spAutoFit/>
          </a:bodyPr>
          <a:lstStyle/>
          <a:p>
            <a:r>
              <a:rPr lang="en-US"/>
              <a:t>NH</a:t>
            </a:r>
            <a:r>
              <a:rPr lang="en-US" baseline="-25000"/>
              <a:t>3</a:t>
            </a:r>
          </a:p>
        </p:txBody>
      </p:sp>
      <p:sp>
        <p:nvSpPr>
          <p:cNvPr id="52265" name="Text Box 41"/>
          <p:cNvSpPr txBox="1">
            <a:spLocks noChangeArrowheads="1"/>
          </p:cNvSpPr>
          <p:nvPr/>
        </p:nvSpPr>
        <p:spPr bwMode="auto">
          <a:xfrm>
            <a:off x="7943850" y="3733800"/>
            <a:ext cx="1276350" cy="641350"/>
          </a:xfrm>
          <a:prstGeom prst="rect">
            <a:avLst/>
          </a:prstGeom>
          <a:noFill/>
          <a:ln w="9525">
            <a:noFill/>
            <a:miter lim="800000"/>
            <a:headEnd/>
            <a:tailEnd/>
          </a:ln>
        </p:spPr>
        <p:txBody>
          <a:bodyPr>
            <a:spAutoFit/>
          </a:bodyPr>
          <a:lstStyle/>
          <a:p>
            <a:pPr algn="ctr"/>
            <a:r>
              <a:rPr lang="en-US"/>
              <a:t>other</a:t>
            </a:r>
          </a:p>
          <a:p>
            <a:pPr algn="ctr"/>
            <a:r>
              <a:rPr lang="en-US"/>
              <a:t>organisms</a:t>
            </a:r>
          </a:p>
        </p:txBody>
      </p:sp>
      <p:sp>
        <p:nvSpPr>
          <p:cNvPr id="52266" name="Line 42"/>
          <p:cNvSpPr>
            <a:spLocks noChangeShapeType="1"/>
          </p:cNvSpPr>
          <p:nvPr/>
        </p:nvSpPr>
        <p:spPr bwMode="auto">
          <a:xfrm flipV="1">
            <a:off x="7924800" y="4038600"/>
            <a:ext cx="304800" cy="0"/>
          </a:xfrm>
          <a:prstGeom prst="line">
            <a:avLst/>
          </a:prstGeom>
          <a:noFill/>
          <a:ln w="25400">
            <a:solidFill>
              <a:srgbClr val="0000FF"/>
            </a:solidFill>
            <a:round/>
            <a:headEnd/>
            <a:tailEnd type="triangle" w="lg" len="lg"/>
          </a:ln>
        </p:spPr>
        <p:txBody>
          <a:bodyPr/>
          <a:lstStyle/>
          <a:p>
            <a:endParaRPr lang="en-US"/>
          </a:p>
        </p:txBody>
      </p:sp>
      <p:sp>
        <p:nvSpPr>
          <p:cNvPr id="52267" name="Line 43"/>
          <p:cNvSpPr>
            <a:spLocks noChangeShapeType="1"/>
          </p:cNvSpPr>
          <p:nvPr/>
        </p:nvSpPr>
        <p:spPr bwMode="auto">
          <a:xfrm>
            <a:off x="7848600" y="3048000"/>
            <a:ext cx="457200" cy="762000"/>
          </a:xfrm>
          <a:prstGeom prst="line">
            <a:avLst/>
          </a:prstGeom>
          <a:noFill/>
          <a:ln w="25400">
            <a:solidFill>
              <a:srgbClr val="0000FF"/>
            </a:solidFill>
            <a:round/>
            <a:headEnd/>
            <a:tailEnd type="triangle" w="lg" len="lg"/>
          </a:ln>
        </p:spPr>
        <p:txBody>
          <a:bodyPr/>
          <a:lstStyle/>
          <a:p>
            <a:endParaRPr lang="en-US"/>
          </a:p>
        </p:txBody>
      </p:sp>
      <p:sp>
        <p:nvSpPr>
          <p:cNvPr id="52268" name="Line 44"/>
          <p:cNvSpPr>
            <a:spLocks noChangeShapeType="1"/>
          </p:cNvSpPr>
          <p:nvPr/>
        </p:nvSpPr>
        <p:spPr bwMode="auto">
          <a:xfrm flipV="1">
            <a:off x="7848600" y="4343400"/>
            <a:ext cx="457200" cy="609600"/>
          </a:xfrm>
          <a:prstGeom prst="line">
            <a:avLst/>
          </a:prstGeom>
          <a:noFill/>
          <a:ln w="25400">
            <a:solidFill>
              <a:srgbClr val="0000FF"/>
            </a:solidFill>
            <a:round/>
            <a:headEnd/>
            <a:tailEnd type="triangle" w="lg" len="lg"/>
          </a:ln>
        </p:spPr>
        <p:txBody>
          <a:bodyPr/>
          <a:lstStyle/>
          <a:p>
            <a:endParaRPr lang="en-US"/>
          </a:p>
        </p:txBody>
      </p:sp>
      <p:sp>
        <p:nvSpPr>
          <p:cNvPr id="52269" name="Line 45"/>
          <p:cNvSpPr>
            <a:spLocks noChangeShapeType="1"/>
          </p:cNvSpPr>
          <p:nvPr/>
        </p:nvSpPr>
        <p:spPr bwMode="auto">
          <a:xfrm flipH="1">
            <a:off x="8761413" y="4343400"/>
            <a:ext cx="1587" cy="1447800"/>
          </a:xfrm>
          <a:prstGeom prst="line">
            <a:avLst/>
          </a:prstGeom>
          <a:noFill/>
          <a:ln w="25400">
            <a:solidFill>
              <a:srgbClr val="008000"/>
            </a:solidFill>
            <a:round/>
            <a:headEnd/>
            <a:tailEnd type="triangle" w="lg" len="lg"/>
          </a:ln>
        </p:spPr>
        <p:txBody>
          <a:bodyPr/>
          <a:lstStyle/>
          <a:p>
            <a:endParaRPr lang="en-US"/>
          </a:p>
        </p:txBody>
      </p:sp>
      <p:sp>
        <p:nvSpPr>
          <p:cNvPr id="52270" name="Text Box 46"/>
          <p:cNvSpPr txBox="1">
            <a:spLocks noChangeArrowheads="1"/>
          </p:cNvSpPr>
          <p:nvPr/>
        </p:nvSpPr>
        <p:spPr bwMode="auto">
          <a:xfrm>
            <a:off x="8456613" y="5729288"/>
            <a:ext cx="611187" cy="366712"/>
          </a:xfrm>
          <a:prstGeom prst="rect">
            <a:avLst/>
          </a:prstGeom>
          <a:noFill/>
          <a:ln w="9525">
            <a:noFill/>
            <a:miter lim="800000"/>
            <a:headEnd/>
            <a:tailEnd/>
          </a:ln>
        </p:spPr>
        <p:txBody>
          <a:bodyPr>
            <a:spAutoFit/>
          </a:bodyPr>
          <a:lstStyle/>
          <a:p>
            <a:r>
              <a:rPr lang="en-US"/>
              <a:t>NH</a:t>
            </a:r>
            <a:r>
              <a:rPr lang="en-US" baseline="-25000"/>
              <a:t>3</a:t>
            </a:r>
          </a:p>
        </p:txBody>
      </p:sp>
      <p:sp>
        <p:nvSpPr>
          <p:cNvPr id="52271" name="Line 47"/>
          <p:cNvSpPr>
            <a:spLocks noChangeShapeType="1"/>
          </p:cNvSpPr>
          <p:nvPr/>
        </p:nvSpPr>
        <p:spPr bwMode="auto">
          <a:xfrm flipH="1" flipV="1">
            <a:off x="7239000" y="4419600"/>
            <a:ext cx="1588" cy="304800"/>
          </a:xfrm>
          <a:prstGeom prst="line">
            <a:avLst/>
          </a:prstGeom>
          <a:noFill/>
          <a:ln w="25400">
            <a:solidFill>
              <a:schemeClr val="tx1"/>
            </a:solidFill>
            <a:round/>
            <a:headEnd/>
            <a:tailEnd/>
          </a:ln>
        </p:spPr>
        <p:txBody>
          <a:bodyPr/>
          <a:lstStyle/>
          <a:p>
            <a:endParaRPr lang="en-US"/>
          </a:p>
        </p:txBody>
      </p:sp>
      <p:sp>
        <p:nvSpPr>
          <p:cNvPr id="52272" name="Line 48"/>
          <p:cNvSpPr>
            <a:spLocks noChangeShapeType="1"/>
          </p:cNvSpPr>
          <p:nvPr/>
        </p:nvSpPr>
        <p:spPr bwMode="auto">
          <a:xfrm flipV="1">
            <a:off x="7239000" y="3352800"/>
            <a:ext cx="1588" cy="304800"/>
          </a:xfrm>
          <a:prstGeom prst="line">
            <a:avLst/>
          </a:prstGeom>
          <a:noFill/>
          <a:ln w="25400">
            <a:solidFill>
              <a:schemeClr val="tx1"/>
            </a:solidFill>
            <a:round/>
            <a:headEnd/>
            <a:tailEnd/>
          </a:ln>
        </p:spPr>
        <p:txBody>
          <a:bodyPr/>
          <a:lstStyle/>
          <a:p>
            <a:endParaRPr lang="en-US"/>
          </a:p>
        </p:txBody>
      </p:sp>
      <p:sp>
        <p:nvSpPr>
          <p:cNvPr id="52273" name="Line 49"/>
          <p:cNvSpPr>
            <a:spLocks noChangeShapeType="1"/>
          </p:cNvSpPr>
          <p:nvPr/>
        </p:nvSpPr>
        <p:spPr bwMode="auto">
          <a:xfrm flipV="1">
            <a:off x="7240588" y="1295400"/>
            <a:ext cx="0" cy="1676400"/>
          </a:xfrm>
          <a:prstGeom prst="line">
            <a:avLst/>
          </a:prstGeom>
          <a:noFill/>
          <a:ln w="25400">
            <a:solidFill>
              <a:schemeClr val="tx1"/>
            </a:solidFill>
            <a:round/>
            <a:headEnd/>
            <a:tailEnd type="triangle" w="lg" len="lg"/>
          </a:ln>
        </p:spPr>
        <p:txBody>
          <a:bodyPr/>
          <a:lstStyle/>
          <a:p>
            <a:endParaRPr lang="en-US"/>
          </a:p>
        </p:txBody>
      </p:sp>
      <p:sp>
        <p:nvSpPr>
          <p:cNvPr id="52274" name="Text Box 50"/>
          <p:cNvSpPr txBox="1">
            <a:spLocks noChangeArrowheads="1"/>
          </p:cNvSpPr>
          <p:nvPr/>
        </p:nvSpPr>
        <p:spPr bwMode="auto">
          <a:xfrm>
            <a:off x="6934200" y="914400"/>
            <a:ext cx="611188" cy="366713"/>
          </a:xfrm>
          <a:prstGeom prst="rect">
            <a:avLst/>
          </a:prstGeom>
          <a:noFill/>
          <a:ln w="9525">
            <a:noFill/>
            <a:miter lim="800000"/>
            <a:headEnd/>
            <a:tailEnd/>
          </a:ln>
        </p:spPr>
        <p:txBody>
          <a:bodyPr>
            <a:spAutoFit/>
          </a:bodyPr>
          <a:lstStyle/>
          <a:p>
            <a:r>
              <a:rPr lang="en-US"/>
              <a:t>CO</a:t>
            </a:r>
            <a:r>
              <a:rPr lang="en-US" baseline="-25000"/>
              <a:t>2</a:t>
            </a:r>
          </a:p>
        </p:txBody>
      </p:sp>
      <p:sp>
        <p:nvSpPr>
          <p:cNvPr id="52275" name="Line 51"/>
          <p:cNvSpPr>
            <a:spLocks noChangeShapeType="1"/>
          </p:cNvSpPr>
          <p:nvPr/>
        </p:nvSpPr>
        <p:spPr bwMode="auto">
          <a:xfrm flipV="1">
            <a:off x="8534400" y="1295400"/>
            <a:ext cx="1588" cy="2514600"/>
          </a:xfrm>
          <a:prstGeom prst="line">
            <a:avLst/>
          </a:prstGeom>
          <a:noFill/>
          <a:ln w="25400">
            <a:solidFill>
              <a:schemeClr val="tx1"/>
            </a:solidFill>
            <a:round/>
            <a:headEnd/>
            <a:tailEnd type="triangle" w="lg" len="lg"/>
          </a:ln>
        </p:spPr>
        <p:txBody>
          <a:bodyPr/>
          <a:lstStyle/>
          <a:p>
            <a:endParaRPr lang="en-US"/>
          </a:p>
        </p:txBody>
      </p:sp>
      <p:sp>
        <p:nvSpPr>
          <p:cNvPr id="52276" name="Text Box 52"/>
          <p:cNvSpPr txBox="1">
            <a:spLocks noChangeArrowheads="1"/>
          </p:cNvSpPr>
          <p:nvPr/>
        </p:nvSpPr>
        <p:spPr bwMode="auto">
          <a:xfrm>
            <a:off x="8229600" y="914400"/>
            <a:ext cx="611188" cy="366713"/>
          </a:xfrm>
          <a:prstGeom prst="rect">
            <a:avLst/>
          </a:prstGeom>
          <a:noFill/>
          <a:ln w="9525">
            <a:noFill/>
            <a:miter lim="800000"/>
            <a:headEnd/>
            <a:tailEnd/>
          </a:ln>
        </p:spPr>
        <p:txBody>
          <a:bodyPr>
            <a:spAutoFit/>
          </a:bodyPr>
          <a:lstStyle/>
          <a:p>
            <a:r>
              <a:rPr lang="en-US"/>
              <a:t>CO</a:t>
            </a:r>
            <a:r>
              <a:rPr lang="en-US" baseline="-25000"/>
              <a:t>2</a:t>
            </a:r>
          </a:p>
        </p:txBody>
      </p:sp>
      <p:sp>
        <p:nvSpPr>
          <p:cNvPr id="52277" name="Line 53"/>
          <p:cNvSpPr>
            <a:spLocks noChangeShapeType="1"/>
          </p:cNvSpPr>
          <p:nvPr/>
        </p:nvSpPr>
        <p:spPr bwMode="auto">
          <a:xfrm>
            <a:off x="8763000" y="6019800"/>
            <a:ext cx="0" cy="533400"/>
          </a:xfrm>
          <a:prstGeom prst="line">
            <a:avLst/>
          </a:prstGeom>
          <a:noFill/>
          <a:ln w="25400">
            <a:solidFill>
              <a:srgbClr val="008000"/>
            </a:solidFill>
            <a:round/>
            <a:headEnd/>
            <a:tailEnd type="none" w="lg" len="lg"/>
          </a:ln>
        </p:spPr>
        <p:txBody>
          <a:bodyPr/>
          <a:lstStyle/>
          <a:p>
            <a:endParaRPr lang="en-US"/>
          </a:p>
        </p:txBody>
      </p:sp>
      <p:sp>
        <p:nvSpPr>
          <p:cNvPr id="52278" name="Line 54"/>
          <p:cNvSpPr>
            <a:spLocks noChangeShapeType="1"/>
          </p:cNvSpPr>
          <p:nvPr/>
        </p:nvSpPr>
        <p:spPr bwMode="auto">
          <a:xfrm rot="-5400000">
            <a:off x="7200900" y="4991100"/>
            <a:ext cx="0" cy="3124200"/>
          </a:xfrm>
          <a:prstGeom prst="line">
            <a:avLst/>
          </a:prstGeom>
          <a:noFill/>
          <a:ln w="25400">
            <a:solidFill>
              <a:srgbClr val="008000"/>
            </a:solidFill>
            <a:round/>
            <a:headEnd/>
            <a:tailEnd/>
          </a:ln>
        </p:spPr>
        <p:txBody>
          <a:bodyPr/>
          <a:lstStyle/>
          <a:p>
            <a:endParaRPr lang="en-US"/>
          </a:p>
        </p:txBody>
      </p:sp>
      <p:sp>
        <p:nvSpPr>
          <p:cNvPr id="52279" name="Line 55"/>
          <p:cNvSpPr>
            <a:spLocks noChangeShapeType="1"/>
          </p:cNvSpPr>
          <p:nvPr/>
        </p:nvSpPr>
        <p:spPr bwMode="auto">
          <a:xfrm>
            <a:off x="7467600" y="6019800"/>
            <a:ext cx="0" cy="533400"/>
          </a:xfrm>
          <a:prstGeom prst="line">
            <a:avLst/>
          </a:prstGeom>
          <a:noFill/>
          <a:ln w="25400">
            <a:solidFill>
              <a:srgbClr val="008000"/>
            </a:solidFill>
            <a:round/>
            <a:headEnd/>
            <a:tailEnd type="none" w="lg" len="lg"/>
          </a:ln>
        </p:spPr>
        <p:txBody>
          <a:bodyPr/>
          <a:lstStyle/>
          <a:p>
            <a:endParaRPr lang="en-US"/>
          </a:p>
        </p:txBody>
      </p:sp>
      <p:sp>
        <p:nvSpPr>
          <p:cNvPr id="52280" name="Line 56"/>
          <p:cNvSpPr>
            <a:spLocks noChangeShapeType="1"/>
          </p:cNvSpPr>
          <p:nvPr/>
        </p:nvSpPr>
        <p:spPr bwMode="auto">
          <a:xfrm rot="-5400000">
            <a:off x="4114800" y="4953000"/>
            <a:ext cx="0" cy="3200400"/>
          </a:xfrm>
          <a:prstGeom prst="line">
            <a:avLst/>
          </a:prstGeom>
          <a:noFill/>
          <a:ln w="25400">
            <a:solidFill>
              <a:srgbClr val="008000"/>
            </a:solidFill>
            <a:round/>
            <a:headEnd/>
            <a:tailEnd/>
          </a:ln>
        </p:spPr>
        <p:txBody>
          <a:bodyPr/>
          <a:lstStyle/>
          <a:p>
            <a:endParaRPr lang="en-US"/>
          </a:p>
        </p:txBody>
      </p:sp>
      <p:sp>
        <p:nvSpPr>
          <p:cNvPr id="8248" name="Line 57"/>
          <p:cNvSpPr>
            <a:spLocks noChangeShapeType="1"/>
          </p:cNvSpPr>
          <p:nvPr/>
        </p:nvSpPr>
        <p:spPr bwMode="auto">
          <a:xfrm rot="10800000">
            <a:off x="2514600" y="4038600"/>
            <a:ext cx="0" cy="990600"/>
          </a:xfrm>
          <a:prstGeom prst="line">
            <a:avLst/>
          </a:prstGeom>
          <a:noFill/>
          <a:ln w="25400">
            <a:solidFill>
              <a:srgbClr val="008000"/>
            </a:solidFill>
            <a:round/>
            <a:headEnd/>
            <a:tailEnd/>
          </a:ln>
        </p:spPr>
        <p:txBody>
          <a:bodyPr/>
          <a:lstStyle/>
          <a:p>
            <a:endParaRPr lang="en-US"/>
          </a:p>
        </p:txBody>
      </p:sp>
      <p:sp>
        <p:nvSpPr>
          <p:cNvPr id="8249" name="Line 58"/>
          <p:cNvSpPr>
            <a:spLocks noChangeShapeType="1"/>
          </p:cNvSpPr>
          <p:nvPr/>
        </p:nvSpPr>
        <p:spPr bwMode="auto">
          <a:xfrm rot="-5400000">
            <a:off x="2324100" y="4229100"/>
            <a:ext cx="381000" cy="0"/>
          </a:xfrm>
          <a:prstGeom prst="line">
            <a:avLst/>
          </a:prstGeom>
          <a:noFill/>
          <a:ln w="25400">
            <a:solidFill>
              <a:srgbClr val="FFFF00"/>
            </a:solidFill>
            <a:round/>
            <a:headEnd/>
            <a:tailEnd type="triangle" w="lg" len="lg"/>
          </a:ln>
        </p:spPr>
        <p:txBody>
          <a:bodyPr/>
          <a:lstStyle/>
          <a:p>
            <a:endParaRPr lang="en-US"/>
          </a:p>
        </p:txBody>
      </p:sp>
      <p:sp>
        <p:nvSpPr>
          <p:cNvPr id="52283" name="Line 59"/>
          <p:cNvSpPr>
            <a:spLocks noChangeShapeType="1"/>
          </p:cNvSpPr>
          <p:nvPr/>
        </p:nvSpPr>
        <p:spPr bwMode="auto">
          <a:xfrm flipH="1" flipV="1">
            <a:off x="7239000" y="533400"/>
            <a:ext cx="1588" cy="381000"/>
          </a:xfrm>
          <a:prstGeom prst="line">
            <a:avLst/>
          </a:prstGeom>
          <a:noFill/>
          <a:ln w="25400">
            <a:solidFill>
              <a:schemeClr val="tx1"/>
            </a:solidFill>
            <a:round/>
            <a:headEnd/>
            <a:tailEnd type="none" w="lg" len="lg"/>
          </a:ln>
        </p:spPr>
        <p:txBody>
          <a:bodyPr/>
          <a:lstStyle/>
          <a:p>
            <a:endParaRPr lang="en-US"/>
          </a:p>
        </p:txBody>
      </p:sp>
      <p:sp>
        <p:nvSpPr>
          <p:cNvPr id="52284" name="Line 60"/>
          <p:cNvSpPr>
            <a:spLocks noChangeShapeType="1"/>
          </p:cNvSpPr>
          <p:nvPr/>
        </p:nvSpPr>
        <p:spPr bwMode="auto">
          <a:xfrm flipH="1" flipV="1">
            <a:off x="8532813" y="533400"/>
            <a:ext cx="1587" cy="381000"/>
          </a:xfrm>
          <a:prstGeom prst="line">
            <a:avLst/>
          </a:prstGeom>
          <a:noFill/>
          <a:ln w="25400">
            <a:solidFill>
              <a:schemeClr val="tx1"/>
            </a:solidFill>
            <a:round/>
            <a:headEnd/>
            <a:tailEnd type="none" w="lg" len="lg"/>
          </a:ln>
        </p:spPr>
        <p:txBody>
          <a:bodyPr/>
          <a:lstStyle/>
          <a:p>
            <a:endParaRPr lang="en-US"/>
          </a:p>
        </p:txBody>
      </p:sp>
      <p:sp>
        <p:nvSpPr>
          <p:cNvPr id="52285" name="Line 61"/>
          <p:cNvSpPr>
            <a:spLocks noChangeShapeType="1"/>
          </p:cNvSpPr>
          <p:nvPr/>
        </p:nvSpPr>
        <p:spPr bwMode="auto">
          <a:xfrm flipH="1" flipV="1">
            <a:off x="5715000" y="533400"/>
            <a:ext cx="1588" cy="381000"/>
          </a:xfrm>
          <a:prstGeom prst="line">
            <a:avLst/>
          </a:prstGeom>
          <a:noFill/>
          <a:ln w="25400">
            <a:solidFill>
              <a:schemeClr val="tx1"/>
            </a:solidFill>
            <a:round/>
            <a:headEnd/>
            <a:tailEnd type="none" w="lg" len="lg"/>
          </a:ln>
        </p:spPr>
        <p:txBody>
          <a:bodyPr/>
          <a:lstStyle/>
          <a:p>
            <a:endParaRPr lang="en-US"/>
          </a:p>
        </p:txBody>
      </p:sp>
      <p:sp>
        <p:nvSpPr>
          <p:cNvPr id="52286" name="Line 62"/>
          <p:cNvSpPr>
            <a:spLocks noChangeShapeType="1"/>
          </p:cNvSpPr>
          <p:nvPr/>
        </p:nvSpPr>
        <p:spPr bwMode="auto">
          <a:xfrm flipH="1" flipV="1">
            <a:off x="2286000" y="533400"/>
            <a:ext cx="1588" cy="381000"/>
          </a:xfrm>
          <a:prstGeom prst="line">
            <a:avLst/>
          </a:prstGeom>
          <a:noFill/>
          <a:ln w="25400">
            <a:solidFill>
              <a:schemeClr val="tx1"/>
            </a:solidFill>
            <a:round/>
            <a:headEnd/>
            <a:tailEnd type="none" w="lg" len="lg"/>
          </a:ln>
        </p:spPr>
        <p:txBody>
          <a:bodyPr/>
          <a:lstStyle/>
          <a:p>
            <a:endParaRPr lang="en-US"/>
          </a:p>
        </p:txBody>
      </p:sp>
      <p:sp>
        <p:nvSpPr>
          <p:cNvPr id="52287" name="Line 63"/>
          <p:cNvSpPr>
            <a:spLocks noChangeShapeType="1"/>
          </p:cNvSpPr>
          <p:nvPr/>
        </p:nvSpPr>
        <p:spPr bwMode="auto">
          <a:xfrm rot="5400000" flipH="1" flipV="1">
            <a:off x="5410200" y="-2590800"/>
            <a:ext cx="0" cy="6248400"/>
          </a:xfrm>
          <a:prstGeom prst="line">
            <a:avLst/>
          </a:prstGeom>
          <a:noFill/>
          <a:ln w="25400">
            <a:solidFill>
              <a:schemeClr val="tx1"/>
            </a:solidFill>
            <a:round/>
            <a:headEnd/>
            <a:tailEnd type="none" w="lg" len="lg"/>
          </a:ln>
        </p:spPr>
        <p:txBody>
          <a:bodyPr/>
          <a:lstStyle/>
          <a:p>
            <a:endParaRPr lang="en-US"/>
          </a:p>
        </p:txBody>
      </p:sp>
      <p:sp>
        <p:nvSpPr>
          <p:cNvPr id="52288" name="Text Box 64"/>
          <p:cNvSpPr txBox="1">
            <a:spLocks noChangeArrowheads="1"/>
          </p:cNvSpPr>
          <p:nvPr/>
        </p:nvSpPr>
        <p:spPr bwMode="auto">
          <a:xfrm>
            <a:off x="4648200" y="3657600"/>
            <a:ext cx="349250" cy="733425"/>
          </a:xfrm>
          <a:prstGeom prst="rect">
            <a:avLst/>
          </a:prstGeom>
          <a:noFill/>
          <a:ln w="9525">
            <a:noFill/>
            <a:miter lim="800000"/>
            <a:headEnd/>
            <a:tailEnd/>
          </a:ln>
        </p:spPr>
        <p:txBody>
          <a:bodyPr wrap="none">
            <a:spAutoFit/>
          </a:bodyPr>
          <a:lstStyle/>
          <a:p>
            <a:r>
              <a:rPr lang="en-US"/>
              <a:t>C</a:t>
            </a:r>
          </a:p>
          <a:p>
            <a:endParaRPr lang="en-US" sz="600"/>
          </a:p>
          <a:p>
            <a:r>
              <a:rPr lang="en-US"/>
              <a:t>N</a:t>
            </a:r>
          </a:p>
        </p:txBody>
      </p:sp>
      <p:sp>
        <p:nvSpPr>
          <p:cNvPr id="52294" name="Line 70"/>
          <p:cNvSpPr>
            <a:spLocks noChangeShapeType="1"/>
          </p:cNvSpPr>
          <p:nvPr/>
        </p:nvSpPr>
        <p:spPr bwMode="auto">
          <a:xfrm>
            <a:off x="6019800" y="6019800"/>
            <a:ext cx="0" cy="533400"/>
          </a:xfrm>
          <a:prstGeom prst="line">
            <a:avLst/>
          </a:prstGeom>
          <a:noFill/>
          <a:ln w="25400">
            <a:solidFill>
              <a:srgbClr val="008000"/>
            </a:solidFill>
            <a:round/>
            <a:headEnd/>
            <a:tailEnd type="none" w="lg" len="lg"/>
          </a:ln>
        </p:spPr>
        <p:txBody>
          <a:bodyPr/>
          <a:lstStyle/>
          <a:p>
            <a:endParaRPr lang="en-US"/>
          </a:p>
        </p:txBody>
      </p:sp>
      <p:sp>
        <p:nvSpPr>
          <p:cNvPr id="52295" name="Line 71"/>
          <p:cNvSpPr>
            <a:spLocks noChangeShapeType="1"/>
          </p:cNvSpPr>
          <p:nvPr/>
        </p:nvSpPr>
        <p:spPr bwMode="auto">
          <a:xfrm>
            <a:off x="2514600" y="5410200"/>
            <a:ext cx="0" cy="1143000"/>
          </a:xfrm>
          <a:prstGeom prst="line">
            <a:avLst/>
          </a:prstGeom>
          <a:noFill/>
          <a:ln w="25400">
            <a:solidFill>
              <a:srgbClr val="008000"/>
            </a:solidFill>
            <a:round/>
            <a:headEnd type="triangle" w="lg" len="lg"/>
            <a:tailEnd type="none" w="lg" len="lg"/>
          </a:ln>
        </p:spPr>
        <p:txBody>
          <a:bodyPr/>
          <a:lstStyle/>
          <a:p>
            <a:endParaRPr lang="en-US"/>
          </a:p>
        </p:txBody>
      </p:sp>
      <p:grpSp>
        <p:nvGrpSpPr>
          <p:cNvPr id="2" name="Group 20"/>
          <p:cNvGrpSpPr>
            <a:grpSpLocks/>
          </p:cNvGrpSpPr>
          <p:nvPr/>
        </p:nvGrpSpPr>
        <p:grpSpPr bwMode="auto">
          <a:xfrm>
            <a:off x="0" y="4968875"/>
            <a:ext cx="9144000" cy="1812925"/>
            <a:chOff x="0" y="3063"/>
            <a:chExt cx="5760" cy="1142"/>
          </a:xfrm>
        </p:grpSpPr>
        <p:grpSp>
          <p:nvGrpSpPr>
            <p:cNvPr id="8259" name="Group 16"/>
            <p:cNvGrpSpPr>
              <a:grpSpLocks/>
            </p:cNvGrpSpPr>
            <p:nvPr/>
          </p:nvGrpSpPr>
          <p:grpSpPr bwMode="auto">
            <a:xfrm>
              <a:off x="0" y="3063"/>
              <a:ext cx="4800" cy="1142"/>
              <a:chOff x="0" y="3082"/>
              <a:chExt cx="4800" cy="1142"/>
            </a:xfrm>
          </p:grpSpPr>
          <p:pic>
            <p:nvPicPr>
              <p:cNvPr id="8261" name="Picture 3"/>
              <p:cNvPicPr>
                <a:picLocks noChangeAspect="1" noChangeArrowheads="1"/>
              </p:cNvPicPr>
              <p:nvPr/>
            </p:nvPicPr>
            <p:blipFill>
              <a:blip r:embed="rId3" cstate="print"/>
              <a:srcRect/>
              <a:stretch>
                <a:fillRect/>
              </a:stretch>
            </p:blipFill>
            <p:spPr bwMode="auto">
              <a:xfrm>
                <a:off x="0" y="3082"/>
                <a:ext cx="4800" cy="1142"/>
              </a:xfrm>
              <a:prstGeom prst="rect">
                <a:avLst/>
              </a:prstGeom>
              <a:solidFill>
                <a:srgbClr val="FFFF99"/>
              </a:solidFill>
              <a:ln w="9525">
                <a:noFill/>
                <a:miter lim="800000"/>
                <a:headEnd/>
                <a:tailEnd/>
              </a:ln>
            </p:spPr>
          </p:pic>
          <p:sp>
            <p:nvSpPr>
              <p:cNvPr id="8262" name="Text Box 18"/>
              <p:cNvSpPr txBox="1">
                <a:spLocks noChangeArrowheads="1"/>
              </p:cNvSpPr>
              <p:nvPr/>
            </p:nvSpPr>
            <p:spPr bwMode="auto">
              <a:xfrm>
                <a:off x="1824" y="3168"/>
                <a:ext cx="1876" cy="231"/>
              </a:xfrm>
              <a:prstGeom prst="rect">
                <a:avLst/>
              </a:prstGeom>
              <a:solidFill>
                <a:srgbClr val="FFFFFF"/>
              </a:solidFill>
              <a:ln w="9525">
                <a:noFill/>
                <a:miter lim="800000"/>
                <a:headEnd/>
                <a:tailEnd/>
              </a:ln>
            </p:spPr>
            <p:txBody>
              <a:bodyPr wrap="none">
                <a:spAutoFit/>
              </a:bodyPr>
              <a:lstStyle/>
              <a:p>
                <a:r>
                  <a:rPr lang="en-US"/>
                  <a:t>Carbon and energy transfer</a:t>
                </a:r>
              </a:p>
            </p:txBody>
          </p:sp>
        </p:grpSp>
        <p:sp>
          <p:nvSpPr>
            <p:cNvPr id="8260" name="Rectangle 108"/>
            <p:cNvSpPr>
              <a:spLocks noChangeArrowheads="1"/>
            </p:cNvSpPr>
            <p:nvPr/>
          </p:nvSpPr>
          <p:spPr bwMode="auto">
            <a:xfrm>
              <a:off x="3867" y="3072"/>
              <a:ext cx="1893" cy="989"/>
            </a:xfrm>
            <a:prstGeom prst="rect">
              <a:avLst/>
            </a:prstGeom>
            <a:solidFill>
              <a:srgbClr val="FFFF99"/>
            </a:solidFill>
            <a:ln w="12700">
              <a:solidFill>
                <a:schemeClr val="tx1"/>
              </a:solidFill>
              <a:miter lim="800000"/>
              <a:headEnd/>
              <a:tailEnd/>
            </a:ln>
          </p:spPr>
          <p:txBody>
            <a:bodyPr anchor="ctr">
              <a:spAutoFit/>
            </a:bodyPr>
            <a:lstStyle/>
            <a:p>
              <a:pPr>
                <a:buFontTx/>
                <a:buChar char="•"/>
              </a:pPr>
              <a:r>
                <a:rPr lang="en-US" sz="1600"/>
                <a:t>Carbon is respired by all organisms in the food web</a:t>
              </a:r>
            </a:p>
            <a:p>
              <a:pPr>
                <a:buFontTx/>
                <a:buChar char="•"/>
              </a:pPr>
              <a:endParaRPr lang="en-US" sz="1600"/>
            </a:p>
            <a:p>
              <a:pPr>
                <a:buFontTx/>
                <a:buChar char="•"/>
              </a:pPr>
              <a:r>
                <a:rPr lang="en-US" sz="1600"/>
                <a:t>The amounts of Carbon and Energy available limit the size and activity of the web</a:t>
              </a:r>
            </a:p>
          </p:txBody>
        </p:sp>
      </p:grpSp>
      <p:sp>
        <p:nvSpPr>
          <p:cNvPr id="72" name="TextBox 71">
            <a:hlinkClick r:id="" action="ppaction://noaction" highlightClick="1"/>
          </p:cNvPr>
          <p:cNvSpPr txBox="1">
            <a:spLocks noChangeArrowheads="1"/>
          </p:cNvSpPr>
          <p:nvPr/>
        </p:nvSpPr>
        <p:spPr bwMode="auto">
          <a:xfrm>
            <a:off x="0" y="57090"/>
            <a:ext cx="8001000" cy="400110"/>
          </a:xfrm>
          <a:prstGeom prst="rect">
            <a:avLst/>
          </a:prstGeom>
          <a:solidFill>
            <a:srgbClr val="FFFF00">
              <a:alpha val="92155"/>
            </a:srgbClr>
          </a:solidFill>
          <a:ln w="9525">
            <a:solidFill>
              <a:schemeClr val="tx1"/>
            </a:solidFill>
            <a:miter lim="800000"/>
            <a:headEnd/>
            <a:tailEnd/>
          </a:ln>
        </p:spPr>
        <p:txBody>
          <a:bodyPr wrap="square">
            <a:spAutoFit/>
          </a:bodyPr>
          <a:lstStyle/>
          <a:p>
            <a:pPr algn="ctr"/>
            <a:r>
              <a:rPr lang="en-US" sz="2000" dirty="0" smtClean="0"/>
              <a:t>Economies of Ecosystems: Carbon and Energy are the Currencies</a:t>
            </a:r>
            <a:endParaRPr lang="en-US" sz="2000" dirty="0"/>
          </a:p>
        </p:txBody>
      </p:sp>
      <p:sp>
        <p:nvSpPr>
          <p:cNvPr id="73" name="TextBox 72"/>
          <p:cNvSpPr txBox="1"/>
          <p:nvPr/>
        </p:nvSpPr>
        <p:spPr>
          <a:xfrm rot="19478172">
            <a:off x="1024120" y="2602388"/>
            <a:ext cx="3122971" cy="584775"/>
          </a:xfrm>
          <a:prstGeom prst="rect">
            <a:avLst/>
          </a:prstGeom>
          <a:solidFill>
            <a:srgbClr val="FFFF00"/>
          </a:solidFill>
          <a:ln w="25400">
            <a:solidFill>
              <a:srgbClr val="0070C0"/>
            </a:solidFill>
          </a:ln>
        </p:spPr>
        <p:txBody>
          <a:bodyPr wrap="none" rtlCol="0">
            <a:spAutoFit/>
          </a:bodyPr>
          <a:lstStyle/>
          <a:p>
            <a:r>
              <a:rPr lang="en-US" sz="3200" dirty="0" smtClean="0"/>
              <a:t>   Stewardship   </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2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2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28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2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2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22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24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224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225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224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224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225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225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224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226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225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225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225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225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225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227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227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227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226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227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226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226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226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227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227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226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226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226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226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226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227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2277"/>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227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2279"/>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2280"/>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52283"/>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52284"/>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2285"/>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2286"/>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52287"/>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2294"/>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52295"/>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2" presetClass="entr" presetSubtype="8" fill="hold" nodeType="clickEffect">
                                  <p:stCondLst>
                                    <p:cond delay="0"/>
                                  </p:stCondLst>
                                  <p:childTnLst>
                                    <p:set>
                                      <p:cBhvr>
                                        <p:cTn id="114" dur="1" fill="hold">
                                          <p:stCondLst>
                                            <p:cond delay="0"/>
                                          </p:stCondLst>
                                        </p:cTn>
                                        <p:tgtEl>
                                          <p:spTgt spid="2"/>
                                        </p:tgtEl>
                                        <p:attrNameLst>
                                          <p:attrName>style.visibility</p:attrName>
                                        </p:attrNameLst>
                                      </p:cBhvr>
                                      <p:to>
                                        <p:strVal val="visible"/>
                                      </p:to>
                                    </p:set>
                                    <p:anim calcmode="lin" valueType="num">
                                      <p:cBhvr additive="base">
                                        <p:cTn id="115" dur="500" fill="hold"/>
                                        <p:tgtEl>
                                          <p:spTgt spid="2"/>
                                        </p:tgtEl>
                                        <p:attrNameLst>
                                          <p:attrName>ppt_x</p:attrName>
                                        </p:attrNameLst>
                                      </p:cBhvr>
                                      <p:tavLst>
                                        <p:tav tm="0">
                                          <p:val>
                                            <p:strVal val="0-#ppt_w/2"/>
                                          </p:val>
                                        </p:tav>
                                        <p:tav tm="100000">
                                          <p:val>
                                            <p:strVal val="#ppt_x"/>
                                          </p:val>
                                        </p:tav>
                                      </p:tavLst>
                                    </p:anim>
                                    <p:anim calcmode="lin" valueType="num">
                                      <p:cBhvr additive="base">
                                        <p:cTn id="116"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55" presetClass="entr" presetSubtype="0" fill="hold" grpId="0" nodeType="clickEffect">
                                  <p:stCondLst>
                                    <p:cond delay="0"/>
                                  </p:stCondLst>
                                  <p:childTnLst>
                                    <p:set>
                                      <p:cBhvr>
                                        <p:cTn id="120" dur="1" fill="hold">
                                          <p:stCondLst>
                                            <p:cond delay="0"/>
                                          </p:stCondLst>
                                        </p:cTn>
                                        <p:tgtEl>
                                          <p:spTgt spid="73"/>
                                        </p:tgtEl>
                                        <p:attrNameLst>
                                          <p:attrName>style.visibility</p:attrName>
                                        </p:attrNameLst>
                                      </p:cBhvr>
                                      <p:to>
                                        <p:strVal val="visible"/>
                                      </p:to>
                                    </p:set>
                                    <p:anim calcmode="lin" valueType="num">
                                      <p:cBhvr>
                                        <p:cTn id="121" dur="1000" fill="hold"/>
                                        <p:tgtEl>
                                          <p:spTgt spid="73"/>
                                        </p:tgtEl>
                                        <p:attrNameLst>
                                          <p:attrName>ppt_w</p:attrName>
                                        </p:attrNameLst>
                                      </p:cBhvr>
                                      <p:tavLst>
                                        <p:tav tm="0">
                                          <p:val>
                                            <p:strVal val="#ppt_w*0.70"/>
                                          </p:val>
                                        </p:tav>
                                        <p:tav tm="100000">
                                          <p:val>
                                            <p:strVal val="#ppt_w"/>
                                          </p:val>
                                        </p:tav>
                                      </p:tavLst>
                                    </p:anim>
                                    <p:anim calcmode="lin" valueType="num">
                                      <p:cBhvr>
                                        <p:cTn id="122" dur="1000" fill="hold"/>
                                        <p:tgtEl>
                                          <p:spTgt spid="73"/>
                                        </p:tgtEl>
                                        <p:attrNameLst>
                                          <p:attrName>ppt_h</p:attrName>
                                        </p:attrNameLst>
                                      </p:cBhvr>
                                      <p:tavLst>
                                        <p:tav tm="0">
                                          <p:val>
                                            <p:strVal val="#ppt_h"/>
                                          </p:val>
                                        </p:tav>
                                        <p:tav tm="100000">
                                          <p:val>
                                            <p:strVal val="#ppt_h"/>
                                          </p:val>
                                        </p:tav>
                                      </p:tavLst>
                                    </p:anim>
                                    <p:animEffect transition="in" filter="fade">
                                      <p:cBhvr>
                                        <p:cTn id="123" dur="10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8" grpId="0"/>
      <p:bldP spid="52239" grpId="0"/>
      <p:bldP spid="52240" grpId="0"/>
      <p:bldP spid="52241" grpId="0" animBg="1"/>
      <p:bldP spid="52242" grpId="0" animBg="1"/>
      <p:bldP spid="52243" grpId="0" animBg="1"/>
      <p:bldP spid="52244" grpId="0" animBg="1"/>
      <p:bldP spid="52245" grpId="0" animBg="1"/>
      <p:bldP spid="52246" grpId="0" animBg="1"/>
      <p:bldP spid="52247" grpId="0"/>
      <p:bldP spid="52249" grpId="0" animBg="1"/>
      <p:bldP spid="52250" grpId="0" animBg="1"/>
      <p:bldP spid="52251" grpId="0" animBg="1"/>
      <p:bldP spid="52252" grpId="0"/>
      <p:bldP spid="52255" grpId="0"/>
      <p:bldP spid="52256" grpId="0"/>
      <p:bldP spid="52257" grpId="0"/>
      <p:bldP spid="52258" grpId="0" animBg="1"/>
      <p:bldP spid="52259" grpId="0" animBg="1"/>
      <p:bldP spid="52260" grpId="0" animBg="1"/>
      <p:bldP spid="52261" grpId="0" animBg="1"/>
      <p:bldP spid="52262" grpId="0" animBg="1"/>
      <p:bldP spid="52263" grpId="0" animBg="1"/>
      <p:bldP spid="52264" grpId="0"/>
      <p:bldP spid="52265" grpId="0"/>
      <p:bldP spid="52266" grpId="0" animBg="1"/>
      <p:bldP spid="52267" grpId="0" animBg="1"/>
      <p:bldP spid="52268" grpId="0" animBg="1"/>
      <p:bldP spid="52269" grpId="0" animBg="1"/>
      <p:bldP spid="52270" grpId="0"/>
      <p:bldP spid="52271" grpId="0" animBg="1"/>
      <p:bldP spid="52272" grpId="0" animBg="1"/>
      <p:bldP spid="52273" grpId="0" animBg="1"/>
      <p:bldP spid="52274" grpId="0"/>
      <p:bldP spid="52275" grpId="0" animBg="1"/>
      <p:bldP spid="52276" grpId="0"/>
      <p:bldP spid="52277" grpId="0" animBg="1"/>
      <p:bldP spid="52278" grpId="0" animBg="1"/>
      <p:bldP spid="52279" grpId="0" animBg="1"/>
      <p:bldP spid="52280" grpId="0" animBg="1"/>
      <p:bldP spid="52283" grpId="0" animBg="1"/>
      <p:bldP spid="52284" grpId="0" animBg="1"/>
      <p:bldP spid="52285" grpId="0" animBg="1"/>
      <p:bldP spid="52286" grpId="0" animBg="1"/>
      <p:bldP spid="52287" grpId="0" animBg="1"/>
      <p:bldP spid="52288" grpId="0"/>
      <p:bldP spid="52294" grpId="0" animBg="1"/>
      <p:bldP spid="52295" grpId="0" animBg="1"/>
      <p:bldP spid="7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dennisBryantFOD4"/>
          <p:cNvPicPr>
            <a:picLocks noChangeAspect="1" noChangeArrowheads="1"/>
          </p:cNvPicPr>
          <p:nvPr/>
        </p:nvPicPr>
        <p:blipFill>
          <a:blip r:embed="rId2" cstate="print"/>
          <a:srcRect/>
          <a:stretch>
            <a:fillRect/>
          </a:stretch>
        </p:blipFill>
        <p:spPr bwMode="auto">
          <a:xfrm>
            <a:off x="3046413" y="0"/>
            <a:ext cx="6097587" cy="4573588"/>
          </a:xfrm>
          <a:prstGeom prst="rect">
            <a:avLst/>
          </a:prstGeom>
          <a:noFill/>
          <a:ln w="9525">
            <a:noFill/>
            <a:miter lim="800000"/>
            <a:headEnd/>
            <a:tailEnd/>
          </a:ln>
        </p:spPr>
      </p:pic>
      <p:pic>
        <p:nvPicPr>
          <p:cNvPr id="25603" name="Picture 6" descr="No-till MitchellTrilla07´-22"/>
          <p:cNvPicPr>
            <a:picLocks noChangeAspect="1" noChangeArrowheads="1"/>
          </p:cNvPicPr>
          <p:nvPr/>
        </p:nvPicPr>
        <p:blipFill>
          <a:blip r:embed="rId3" cstate="print"/>
          <a:srcRect/>
          <a:stretch>
            <a:fillRect/>
          </a:stretch>
        </p:blipFill>
        <p:spPr bwMode="auto">
          <a:xfrm>
            <a:off x="0" y="2286000"/>
            <a:ext cx="6097588" cy="4572000"/>
          </a:xfrm>
          <a:prstGeom prst="rect">
            <a:avLst/>
          </a:prstGeom>
          <a:noFill/>
          <a:ln w="9525">
            <a:noFill/>
            <a:miter lim="800000"/>
            <a:headEnd/>
            <a:tailEnd/>
          </a:ln>
        </p:spPr>
      </p:pic>
      <p:sp>
        <p:nvSpPr>
          <p:cNvPr id="25604" name="Text Box 7"/>
          <p:cNvSpPr txBox="1">
            <a:spLocks noChangeArrowheads="1"/>
          </p:cNvSpPr>
          <p:nvPr/>
        </p:nvSpPr>
        <p:spPr bwMode="auto">
          <a:xfrm>
            <a:off x="0" y="411163"/>
            <a:ext cx="3133725" cy="549275"/>
          </a:xfrm>
          <a:prstGeom prst="rect">
            <a:avLst/>
          </a:prstGeom>
          <a:noFill/>
          <a:ln w="9525">
            <a:noFill/>
            <a:miter lim="800000"/>
            <a:headEnd/>
            <a:tailEnd/>
          </a:ln>
        </p:spPr>
        <p:txBody>
          <a:bodyPr wrap="none">
            <a:spAutoFit/>
          </a:bodyPr>
          <a:lstStyle/>
          <a:p>
            <a:r>
              <a:rPr lang="en-US" sz="1600" b="1"/>
              <a:t>Winter cover crop – bell beans</a:t>
            </a:r>
          </a:p>
          <a:p>
            <a:r>
              <a:rPr lang="en-US" sz="1400"/>
              <a:t>California, 2006</a:t>
            </a:r>
          </a:p>
        </p:txBody>
      </p:sp>
      <p:sp>
        <p:nvSpPr>
          <p:cNvPr id="25605" name="Text Box 8"/>
          <p:cNvSpPr txBox="1">
            <a:spLocks noChangeArrowheads="1"/>
          </p:cNvSpPr>
          <p:nvPr/>
        </p:nvSpPr>
        <p:spPr bwMode="auto">
          <a:xfrm>
            <a:off x="6246813" y="6292850"/>
            <a:ext cx="2805112" cy="336550"/>
          </a:xfrm>
          <a:prstGeom prst="rect">
            <a:avLst/>
          </a:prstGeom>
          <a:noFill/>
          <a:ln w="9525">
            <a:noFill/>
            <a:miter lim="800000"/>
            <a:headEnd/>
            <a:tailEnd/>
          </a:ln>
        </p:spPr>
        <p:txBody>
          <a:bodyPr wrap="none">
            <a:spAutoFit/>
          </a:bodyPr>
          <a:lstStyle/>
          <a:p>
            <a:r>
              <a:rPr lang="en-US" sz="1600" b="1"/>
              <a:t>No-till soybeans, </a:t>
            </a:r>
            <a:r>
              <a:rPr lang="en-US" sz="1400"/>
              <a:t>Brazil, 2006</a:t>
            </a:r>
          </a:p>
        </p:txBody>
      </p:sp>
      <p:sp>
        <p:nvSpPr>
          <p:cNvPr id="25606" name="Text Box 9"/>
          <p:cNvSpPr txBox="1">
            <a:spLocks noChangeArrowheads="1"/>
          </p:cNvSpPr>
          <p:nvPr/>
        </p:nvSpPr>
        <p:spPr bwMode="auto">
          <a:xfrm>
            <a:off x="1092200" y="1069975"/>
            <a:ext cx="1833563" cy="1079500"/>
          </a:xfrm>
          <a:prstGeom prst="rect">
            <a:avLst/>
          </a:prstGeom>
          <a:noFill/>
          <a:ln w="9525">
            <a:solidFill>
              <a:schemeClr val="tx1"/>
            </a:solidFill>
            <a:miter lim="800000"/>
            <a:headEnd/>
            <a:tailEnd/>
          </a:ln>
        </p:spPr>
        <p:txBody>
          <a:bodyPr wrap="none">
            <a:spAutoFit/>
          </a:bodyPr>
          <a:lstStyle/>
          <a:p>
            <a:pPr>
              <a:buFontTx/>
              <a:buChar char="•"/>
            </a:pPr>
            <a:r>
              <a:rPr lang="en-US" sz="1600" i="1"/>
              <a:t>Soil fertility</a:t>
            </a:r>
          </a:p>
          <a:p>
            <a:pPr>
              <a:buFontTx/>
              <a:buChar char="•"/>
            </a:pPr>
            <a:r>
              <a:rPr lang="en-US" sz="1600" i="1"/>
              <a:t>Organic matter</a:t>
            </a:r>
          </a:p>
          <a:p>
            <a:pPr>
              <a:buFontTx/>
              <a:buChar char="•"/>
            </a:pPr>
            <a:r>
              <a:rPr lang="en-US" sz="1600" i="1"/>
              <a:t>Food web activity</a:t>
            </a:r>
          </a:p>
          <a:p>
            <a:pPr>
              <a:buFontTx/>
              <a:buChar char="•"/>
            </a:pPr>
            <a:r>
              <a:rPr lang="en-US" sz="1600" i="1"/>
              <a:t>Soil structure</a:t>
            </a:r>
          </a:p>
        </p:txBody>
      </p:sp>
      <p:sp>
        <p:nvSpPr>
          <p:cNvPr id="25607" name="Text Box 10"/>
          <p:cNvSpPr txBox="1">
            <a:spLocks noChangeArrowheads="1"/>
          </p:cNvSpPr>
          <p:nvPr/>
        </p:nvSpPr>
        <p:spPr bwMode="auto">
          <a:xfrm>
            <a:off x="6218238" y="5000625"/>
            <a:ext cx="2173287" cy="1079500"/>
          </a:xfrm>
          <a:prstGeom prst="rect">
            <a:avLst/>
          </a:prstGeom>
          <a:noFill/>
          <a:ln w="9525">
            <a:solidFill>
              <a:schemeClr val="tx1"/>
            </a:solidFill>
            <a:miter lim="800000"/>
            <a:headEnd/>
            <a:tailEnd/>
          </a:ln>
        </p:spPr>
        <p:txBody>
          <a:bodyPr wrap="none">
            <a:spAutoFit/>
          </a:bodyPr>
          <a:lstStyle/>
          <a:p>
            <a:pPr>
              <a:buFontTx/>
              <a:buChar char="•"/>
            </a:pPr>
            <a:r>
              <a:rPr lang="en-US" sz="1600" i="1"/>
              <a:t>Fossil fuel reduction</a:t>
            </a:r>
            <a:r>
              <a:rPr lang="en-US" sz="1600"/>
              <a:t> </a:t>
            </a:r>
          </a:p>
          <a:p>
            <a:pPr>
              <a:buFontTx/>
              <a:buChar char="•"/>
            </a:pPr>
            <a:r>
              <a:rPr lang="en-US" sz="1600" i="1"/>
              <a:t>Habitat conservation</a:t>
            </a:r>
            <a:r>
              <a:rPr lang="en-US" sz="1600"/>
              <a:t> </a:t>
            </a:r>
          </a:p>
          <a:p>
            <a:pPr>
              <a:buFontTx/>
              <a:buChar char="•"/>
            </a:pPr>
            <a:r>
              <a:rPr lang="en-US" sz="1600" i="1"/>
              <a:t>Food web activity</a:t>
            </a:r>
          </a:p>
          <a:p>
            <a:pPr>
              <a:buFontTx/>
              <a:buChar char="•"/>
            </a:pPr>
            <a:r>
              <a:rPr lang="en-US" sz="1600" i="1"/>
              <a:t>Soil structure</a:t>
            </a:r>
          </a:p>
        </p:txBody>
      </p:sp>
      <p:sp>
        <p:nvSpPr>
          <p:cNvPr id="25608" name="TextBox 8"/>
          <p:cNvSpPr txBox="1">
            <a:spLocks noChangeArrowheads="1"/>
          </p:cNvSpPr>
          <p:nvPr/>
        </p:nvSpPr>
        <p:spPr bwMode="auto">
          <a:xfrm>
            <a:off x="5791200" y="228600"/>
            <a:ext cx="3027432" cy="369332"/>
          </a:xfrm>
          <a:prstGeom prst="rect">
            <a:avLst/>
          </a:prstGeom>
          <a:solidFill>
            <a:srgbClr val="FFFF00"/>
          </a:solidFill>
          <a:ln w="9525">
            <a:solidFill>
              <a:srgbClr val="0070C0"/>
            </a:solidFill>
            <a:miter lim="800000"/>
            <a:headEnd/>
            <a:tailEnd/>
          </a:ln>
        </p:spPr>
        <p:txBody>
          <a:bodyPr wrap="none">
            <a:spAutoFit/>
          </a:bodyPr>
          <a:lstStyle/>
          <a:p>
            <a:r>
              <a:rPr lang="en-US" dirty="0" smtClean="0"/>
              <a:t>Soil </a:t>
            </a:r>
            <a:r>
              <a:rPr lang="en-US" dirty="0"/>
              <a:t>Food </a:t>
            </a:r>
            <a:r>
              <a:rPr lang="en-US" dirty="0" smtClean="0"/>
              <a:t>Web Stewardship</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18"/>
          <p:cNvGrpSpPr>
            <a:grpSpLocks/>
          </p:cNvGrpSpPr>
          <p:nvPr/>
        </p:nvGrpSpPr>
        <p:grpSpPr bwMode="auto">
          <a:xfrm>
            <a:off x="2057400" y="431800"/>
            <a:ext cx="6477000" cy="6045200"/>
            <a:chOff x="1152" y="240"/>
            <a:chExt cx="4080" cy="3808"/>
          </a:xfrm>
        </p:grpSpPr>
        <p:pic>
          <p:nvPicPr>
            <p:cNvPr id="26638" name="Picture 4" descr="Figure 1"/>
            <p:cNvPicPr>
              <a:picLocks noChangeAspect="1" noChangeArrowheads="1"/>
            </p:cNvPicPr>
            <p:nvPr/>
          </p:nvPicPr>
          <p:blipFill>
            <a:blip r:embed="rId2" cstate="print"/>
            <a:srcRect/>
            <a:stretch>
              <a:fillRect/>
            </a:stretch>
          </p:blipFill>
          <p:spPr bwMode="auto">
            <a:xfrm>
              <a:off x="1248" y="240"/>
              <a:ext cx="3984" cy="3808"/>
            </a:xfrm>
            <a:prstGeom prst="rect">
              <a:avLst/>
            </a:prstGeom>
            <a:noFill/>
            <a:ln w="9525">
              <a:noFill/>
              <a:miter lim="800000"/>
              <a:headEnd/>
              <a:tailEnd/>
            </a:ln>
          </p:spPr>
        </p:pic>
        <p:sp>
          <p:nvSpPr>
            <p:cNvPr id="26639" name="Rectangle 13"/>
            <p:cNvSpPr>
              <a:spLocks noChangeArrowheads="1"/>
            </p:cNvSpPr>
            <p:nvPr/>
          </p:nvSpPr>
          <p:spPr bwMode="auto">
            <a:xfrm>
              <a:off x="2247" y="259"/>
              <a:ext cx="1382" cy="691"/>
            </a:xfrm>
            <a:prstGeom prst="rect">
              <a:avLst/>
            </a:prstGeom>
            <a:solidFill>
              <a:srgbClr val="DDDDDD"/>
            </a:solidFill>
            <a:ln w="9525">
              <a:noFill/>
              <a:miter lim="800000"/>
              <a:headEnd/>
              <a:tailEnd/>
            </a:ln>
          </p:spPr>
          <p:txBody>
            <a:bodyPr wrap="none" anchor="ctr"/>
            <a:lstStyle/>
            <a:p>
              <a:endParaRPr lang="en-US"/>
            </a:p>
          </p:txBody>
        </p:sp>
        <p:sp>
          <p:nvSpPr>
            <p:cNvPr id="26640" name="Rectangle 14"/>
            <p:cNvSpPr>
              <a:spLocks noChangeArrowheads="1"/>
            </p:cNvSpPr>
            <p:nvPr/>
          </p:nvSpPr>
          <p:spPr bwMode="auto">
            <a:xfrm>
              <a:off x="2304" y="778"/>
              <a:ext cx="1152" cy="691"/>
            </a:xfrm>
            <a:prstGeom prst="rect">
              <a:avLst/>
            </a:prstGeom>
            <a:solidFill>
              <a:srgbClr val="DDDDDD"/>
            </a:solidFill>
            <a:ln w="9525">
              <a:noFill/>
              <a:miter lim="800000"/>
              <a:headEnd/>
              <a:tailEnd/>
            </a:ln>
          </p:spPr>
          <p:txBody>
            <a:bodyPr wrap="none" anchor="ctr"/>
            <a:lstStyle/>
            <a:p>
              <a:endParaRPr lang="en-US"/>
            </a:p>
          </p:txBody>
        </p:sp>
        <p:sp>
          <p:nvSpPr>
            <p:cNvPr id="26641" name="Text Box 15"/>
            <p:cNvSpPr txBox="1">
              <a:spLocks noChangeArrowheads="1"/>
            </p:cNvSpPr>
            <p:nvPr/>
          </p:nvSpPr>
          <p:spPr bwMode="auto">
            <a:xfrm>
              <a:off x="2304" y="374"/>
              <a:ext cx="1094" cy="935"/>
            </a:xfrm>
            <a:prstGeom prst="rect">
              <a:avLst/>
            </a:prstGeom>
            <a:noFill/>
            <a:ln w="9525">
              <a:solidFill>
                <a:schemeClr val="tx1"/>
              </a:solidFill>
              <a:miter lim="800000"/>
              <a:headEnd/>
              <a:tailEnd/>
            </a:ln>
          </p:spPr>
          <p:txBody>
            <a:bodyPr>
              <a:spAutoFit/>
            </a:bodyPr>
            <a:lstStyle/>
            <a:p>
              <a:pPr>
                <a:spcBef>
                  <a:spcPct val="50000"/>
                </a:spcBef>
                <a:buFontTx/>
                <a:buChar char="•"/>
              </a:pPr>
              <a:r>
                <a:rPr lang="en-US" sz="1400" b="1">
                  <a:latin typeface="Arial Unicode MS" pitchFamily="34" charset="-128"/>
                  <a:ea typeface="Arial Unicode MS" pitchFamily="34" charset="-128"/>
                  <a:cs typeface="Arial Unicode MS" pitchFamily="34" charset="-128"/>
                </a:rPr>
                <a:t>Consistent N-yield over 75 years without input</a:t>
              </a:r>
            </a:p>
            <a:p>
              <a:pPr>
                <a:spcBef>
                  <a:spcPct val="50000"/>
                </a:spcBef>
                <a:buFontTx/>
                <a:buChar char="•"/>
              </a:pPr>
              <a:r>
                <a:rPr lang="en-US" sz="1400" b="1">
                  <a:latin typeface="Arial Unicode MS" pitchFamily="34" charset="-128"/>
                  <a:ea typeface="Arial Unicode MS" pitchFamily="34" charset="-128"/>
                  <a:cs typeface="Arial Unicode MS" pitchFamily="34" charset="-128"/>
                </a:rPr>
                <a:t>N-yield similar to that of high input wheat</a:t>
              </a:r>
            </a:p>
          </p:txBody>
        </p:sp>
        <p:sp>
          <p:nvSpPr>
            <p:cNvPr id="26642" name="Rectangle 17"/>
            <p:cNvSpPr>
              <a:spLocks noChangeArrowheads="1"/>
            </p:cNvSpPr>
            <p:nvPr/>
          </p:nvSpPr>
          <p:spPr bwMode="auto">
            <a:xfrm>
              <a:off x="1152" y="547"/>
              <a:ext cx="1094" cy="1555"/>
            </a:xfrm>
            <a:prstGeom prst="rect">
              <a:avLst/>
            </a:prstGeom>
            <a:solidFill>
              <a:schemeClr val="bg1"/>
            </a:solidFill>
            <a:ln w="9525">
              <a:noFill/>
              <a:miter lim="800000"/>
              <a:headEnd/>
              <a:tailEnd/>
            </a:ln>
          </p:spPr>
          <p:txBody>
            <a:bodyPr wrap="none" anchor="ctr"/>
            <a:lstStyle/>
            <a:p>
              <a:endParaRPr lang="en-US"/>
            </a:p>
          </p:txBody>
        </p:sp>
      </p:grpSp>
      <p:grpSp>
        <p:nvGrpSpPr>
          <p:cNvPr id="4" name="Group 12"/>
          <p:cNvGrpSpPr>
            <a:grpSpLocks/>
          </p:cNvGrpSpPr>
          <p:nvPr/>
        </p:nvGrpSpPr>
        <p:grpSpPr bwMode="auto">
          <a:xfrm>
            <a:off x="304800" y="2971800"/>
            <a:ext cx="2735263" cy="3505200"/>
            <a:chOff x="192" y="1872"/>
            <a:chExt cx="1723" cy="2208"/>
          </a:xfrm>
        </p:grpSpPr>
        <p:pic>
          <p:nvPicPr>
            <p:cNvPr id="26635" name="Picture 9"/>
            <p:cNvPicPr>
              <a:picLocks noChangeAspect="1" noChangeArrowheads="1"/>
            </p:cNvPicPr>
            <p:nvPr/>
          </p:nvPicPr>
          <p:blipFill>
            <a:blip r:embed="rId3" cstate="print"/>
            <a:srcRect l="52078" r="1500" b="2563"/>
            <a:stretch>
              <a:fillRect/>
            </a:stretch>
          </p:blipFill>
          <p:spPr bwMode="auto">
            <a:xfrm>
              <a:off x="192" y="1872"/>
              <a:ext cx="1723" cy="2208"/>
            </a:xfrm>
            <a:prstGeom prst="rect">
              <a:avLst/>
            </a:prstGeom>
            <a:noFill/>
            <a:ln w="9525">
              <a:noFill/>
              <a:miter lim="800000"/>
              <a:headEnd/>
              <a:tailEnd/>
            </a:ln>
          </p:spPr>
        </p:pic>
        <p:sp>
          <p:nvSpPr>
            <p:cNvPr id="26636" name="Text Box 10"/>
            <p:cNvSpPr txBox="1">
              <a:spLocks noChangeArrowheads="1"/>
            </p:cNvSpPr>
            <p:nvPr/>
          </p:nvSpPr>
          <p:spPr bwMode="auto">
            <a:xfrm>
              <a:off x="528" y="3744"/>
              <a:ext cx="576" cy="326"/>
            </a:xfrm>
            <a:prstGeom prst="rect">
              <a:avLst/>
            </a:prstGeom>
            <a:solidFill>
              <a:schemeClr val="bg1"/>
            </a:solidFill>
            <a:ln w="9525">
              <a:noFill/>
              <a:miter lim="800000"/>
              <a:headEnd/>
              <a:tailEnd/>
            </a:ln>
          </p:spPr>
          <p:txBody>
            <a:bodyPr>
              <a:spAutoFit/>
            </a:bodyPr>
            <a:lstStyle/>
            <a:p>
              <a:pPr algn="ctr">
                <a:spcBef>
                  <a:spcPct val="50000"/>
                </a:spcBef>
              </a:pPr>
              <a:r>
                <a:rPr lang="en-US" sz="1400"/>
                <a:t>Structure Index</a:t>
              </a:r>
            </a:p>
          </p:txBody>
        </p:sp>
        <p:sp>
          <p:nvSpPr>
            <p:cNvPr id="26637" name="Text Box 11"/>
            <p:cNvSpPr txBox="1">
              <a:spLocks noChangeArrowheads="1"/>
            </p:cNvSpPr>
            <p:nvPr/>
          </p:nvSpPr>
          <p:spPr bwMode="auto">
            <a:xfrm>
              <a:off x="1248" y="3744"/>
              <a:ext cx="576" cy="326"/>
            </a:xfrm>
            <a:prstGeom prst="rect">
              <a:avLst/>
            </a:prstGeom>
            <a:solidFill>
              <a:schemeClr val="bg1"/>
            </a:solidFill>
            <a:ln w="9525">
              <a:noFill/>
              <a:miter lim="800000"/>
              <a:headEnd/>
              <a:tailEnd/>
            </a:ln>
          </p:spPr>
          <p:txBody>
            <a:bodyPr>
              <a:spAutoFit/>
            </a:bodyPr>
            <a:lstStyle/>
            <a:p>
              <a:pPr algn="ctr">
                <a:spcBef>
                  <a:spcPct val="50000"/>
                </a:spcBef>
              </a:pPr>
              <a:r>
                <a:rPr lang="en-US" sz="1400"/>
                <a:t>Basal Index</a:t>
              </a:r>
            </a:p>
          </p:txBody>
        </p:sp>
      </p:grpSp>
      <p:sp>
        <p:nvSpPr>
          <p:cNvPr id="26628" name="Text Box 5"/>
          <p:cNvSpPr txBox="1">
            <a:spLocks noChangeArrowheads="1"/>
          </p:cNvSpPr>
          <p:nvPr/>
        </p:nvSpPr>
        <p:spPr bwMode="auto">
          <a:xfrm>
            <a:off x="136525" y="6477000"/>
            <a:ext cx="2162772" cy="307777"/>
          </a:xfrm>
          <a:prstGeom prst="rect">
            <a:avLst/>
          </a:prstGeom>
          <a:noFill/>
          <a:ln w="9525">
            <a:noFill/>
            <a:miter lim="800000"/>
            <a:headEnd/>
            <a:tailEnd/>
          </a:ln>
        </p:spPr>
        <p:txBody>
          <a:bodyPr wrap="none">
            <a:spAutoFit/>
          </a:bodyPr>
          <a:lstStyle/>
          <a:p>
            <a:r>
              <a:rPr lang="en-US" sz="1400" dirty="0"/>
              <a:t>From Glover </a:t>
            </a:r>
            <a:r>
              <a:rPr lang="en-US" sz="1400" i="1" dirty="0"/>
              <a:t>et al.</a:t>
            </a:r>
            <a:r>
              <a:rPr lang="en-US" sz="1400" dirty="0"/>
              <a:t>, </a:t>
            </a:r>
            <a:r>
              <a:rPr lang="en-US" sz="1400" dirty="0" smtClean="0"/>
              <a:t>2010</a:t>
            </a:r>
            <a:endParaRPr lang="en-US" sz="1400" dirty="0"/>
          </a:p>
        </p:txBody>
      </p:sp>
      <p:sp>
        <p:nvSpPr>
          <p:cNvPr id="26629" name="Text Box 6"/>
          <p:cNvSpPr txBox="1">
            <a:spLocks noChangeArrowheads="1"/>
          </p:cNvSpPr>
          <p:nvPr/>
        </p:nvSpPr>
        <p:spPr bwMode="auto">
          <a:xfrm>
            <a:off x="60325" y="90488"/>
            <a:ext cx="3672800" cy="2215991"/>
          </a:xfrm>
          <a:prstGeom prst="rect">
            <a:avLst/>
          </a:prstGeom>
          <a:noFill/>
          <a:ln w="9525">
            <a:noFill/>
            <a:miter lim="800000"/>
            <a:headEnd/>
            <a:tailEnd/>
          </a:ln>
        </p:spPr>
        <p:txBody>
          <a:bodyPr wrap="none">
            <a:spAutoFit/>
          </a:bodyPr>
          <a:lstStyle/>
          <a:p>
            <a:pPr algn="ctr"/>
            <a:r>
              <a:rPr lang="en-US" b="1" dirty="0"/>
              <a:t>Land-use change in </a:t>
            </a:r>
            <a:r>
              <a:rPr lang="en-US" b="1" dirty="0" smtClean="0"/>
              <a:t>Kansas:</a:t>
            </a:r>
          </a:p>
          <a:p>
            <a:pPr algn="ctr"/>
            <a:r>
              <a:rPr lang="en-US" b="1" dirty="0" smtClean="0"/>
              <a:t>Effects on Nematode Faunal </a:t>
            </a:r>
          </a:p>
          <a:p>
            <a:pPr algn="ctr"/>
            <a:r>
              <a:rPr lang="en-US" b="1" dirty="0" smtClean="0"/>
              <a:t>Structure</a:t>
            </a:r>
            <a:endParaRPr lang="en-US" b="1" dirty="0"/>
          </a:p>
          <a:p>
            <a:endParaRPr lang="en-US" sz="1200" b="1" dirty="0"/>
          </a:p>
          <a:p>
            <a:endParaRPr lang="en-US" b="1" dirty="0" smtClean="0"/>
          </a:p>
          <a:p>
            <a:r>
              <a:rPr lang="en-US" b="1" dirty="0" smtClean="0"/>
              <a:t>Resource </a:t>
            </a:r>
            <a:r>
              <a:rPr lang="en-US" b="1" dirty="0"/>
              <a:t>Inputs:</a:t>
            </a:r>
          </a:p>
          <a:p>
            <a:r>
              <a:rPr lang="en-US" b="1" dirty="0"/>
              <a:t>Bottom up effects on Soil Food </a:t>
            </a:r>
          </a:p>
          <a:p>
            <a:r>
              <a:rPr lang="en-US" b="1" dirty="0"/>
              <a:t>Web Structure and Function</a:t>
            </a:r>
          </a:p>
        </p:txBody>
      </p:sp>
      <p:sp>
        <p:nvSpPr>
          <p:cNvPr id="26630" name="AutoShape 7"/>
          <p:cNvSpPr>
            <a:spLocks noChangeArrowheads="1"/>
          </p:cNvSpPr>
          <p:nvPr/>
        </p:nvSpPr>
        <p:spPr bwMode="auto">
          <a:xfrm>
            <a:off x="6172200" y="228600"/>
            <a:ext cx="1447800" cy="990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00B8FF">
              <a:alpha val="61960"/>
            </a:srgbClr>
          </a:solidFill>
          <a:ln w="9525">
            <a:solidFill>
              <a:schemeClr val="tx1"/>
            </a:solidFill>
            <a:miter lim="800000"/>
            <a:headEnd/>
            <a:tailEnd/>
          </a:ln>
        </p:spPr>
        <p:txBody>
          <a:bodyPr wrap="none" anchor="ctr"/>
          <a:lstStyle/>
          <a:p>
            <a:endParaRPr lang="en-US"/>
          </a:p>
        </p:txBody>
      </p:sp>
      <p:sp>
        <p:nvSpPr>
          <p:cNvPr id="26631" name="AutoShape 8"/>
          <p:cNvSpPr>
            <a:spLocks noChangeArrowheads="1"/>
          </p:cNvSpPr>
          <p:nvPr/>
        </p:nvSpPr>
        <p:spPr bwMode="auto">
          <a:xfrm flipH="1">
            <a:off x="6172200" y="228600"/>
            <a:ext cx="1447800" cy="990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00B8FF">
              <a:alpha val="61960"/>
            </a:srgbClr>
          </a:solidFill>
          <a:ln w="9525">
            <a:solidFill>
              <a:schemeClr val="tx1"/>
            </a:solidFill>
            <a:miter lim="800000"/>
            <a:headEnd/>
            <a:tailEnd/>
          </a:ln>
        </p:spPr>
        <p:txBody>
          <a:bodyPr wrap="none" anchor="ctr"/>
          <a:lstStyle/>
          <a:p>
            <a:endParaRPr lang="en-US"/>
          </a:p>
        </p:txBody>
      </p:sp>
      <p:sp>
        <p:nvSpPr>
          <p:cNvPr id="2" name="AutoShape 14"/>
          <p:cNvSpPr>
            <a:spLocks noChangeArrowheads="1"/>
          </p:cNvSpPr>
          <p:nvPr/>
        </p:nvSpPr>
        <p:spPr bwMode="auto">
          <a:xfrm rot="-1589924">
            <a:off x="1995488" y="3813175"/>
            <a:ext cx="1966912" cy="149225"/>
          </a:xfrm>
          <a:prstGeom prst="leftArrow">
            <a:avLst>
              <a:gd name="adj1" fmla="val 50000"/>
              <a:gd name="adj2" fmla="val 329521"/>
            </a:avLst>
          </a:prstGeom>
          <a:solidFill>
            <a:srgbClr val="993300"/>
          </a:solidFill>
          <a:ln w="9525">
            <a:solidFill>
              <a:srgbClr val="993300"/>
            </a:solidFill>
            <a:miter lim="800000"/>
            <a:headEnd/>
            <a:tailEnd/>
          </a:ln>
        </p:spPr>
        <p:txBody>
          <a:bodyPr wrap="none" anchor="ctr"/>
          <a:lstStyle/>
          <a:p>
            <a:endParaRPr lang="en-US"/>
          </a:p>
        </p:txBody>
      </p:sp>
      <p:grpSp>
        <p:nvGrpSpPr>
          <p:cNvPr id="29" name="Group 28"/>
          <p:cNvGrpSpPr/>
          <p:nvPr/>
        </p:nvGrpSpPr>
        <p:grpSpPr>
          <a:xfrm>
            <a:off x="0" y="76200"/>
            <a:ext cx="5791200" cy="6705600"/>
            <a:chOff x="0" y="152400"/>
            <a:chExt cx="5791200" cy="6705600"/>
          </a:xfrm>
        </p:grpSpPr>
        <p:sp>
          <p:nvSpPr>
            <p:cNvPr id="18" name="Rectangle 17"/>
            <p:cNvSpPr/>
            <p:nvPr/>
          </p:nvSpPr>
          <p:spPr>
            <a:xfrm>
              <a:off x="0" y="152400"/>
              <a:ext cx="5791200" cy="6705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bIns="0" rtlCol="0" anchor="ctr">
              <a:scene3d>
                <a:camera prst="orthographicFront">
                  <a:rot lat="0" lon="0" rev="0"/>
                </a:camera>
                <a:lightRig rig="threePt" dir="t"/>
              </a:scene3d>
              <a:sp3d z="63500"/>
            </a:bodyPr>
            <a:lstStyle/>
            <a:p>
              <a:pPr algn="ctr"/>
              <a:r>
                <a:rPr lang="en-US" sz="2000" b="1" dirty="0" smtClean="0">
                  <a:solidFill>
                    <a:srgbClr val="FFFF00"/>
                  </a:solidFill>
                  <a:latin typeface="Arial" pitchFamily="34" charset="0"/>
                  <a:cs typeface="Arial" pitchFamily="34" charset="0"/>
                </a:rPr>
                <a:t>Stewardship - My Conclusion:</a:t>
              </a:r>
            </a:p>
            <a:p>
              <a:pPr algn="ctr"/>
              <a:endParaRPr lang="en-US" sz="2000" b="1" dirty="0" smtClean="0">
                <a:solidFill>
                  <a:srgbClr val="FFFF00"/>
                </a:solidFill>
                <a:latin typeface="Arial" pitchFamily="34" charset="0"/>
                <a:cs typeface="Arial" pitchFamily="34" charset="0"/>
              </a:endParaRPr>
            </a:p>
            <a:p>
              <a:pPr algn="ctr"/>
              <a:r>
                <a:rPr lang="en-US" sz="2000" b="1" dirty="0" smtClean="0">
                  <a:solidFill>
                    <a:srgbClr val="FFFF00"/>
                  </a:solidFill>
                  <a:latin typeface="Arial" pitchFamily="34" charset="0"/>
                  <a:cs typeface="Arial" pitchFamily="34" charset="0"/>
                </a:rPr>
                <a:t>Keep roots in the soil, avoid resource punctuation and ecosystem disruption</a:t>
              </a:r>
            </a:p>
            <a:p>
              <a:pPr algn="ctr"/>
              <a:endParaRPr lang="en-US" sz="2000" b="1" dirty="0" smtClean="0">
                <a:solidFill>
                  <a:srgbClr val="FFFF00"/>
                </a:solidFill>
              </a:endParaRPr>
            </a:p>
            <a:p>
              <a:pPr algn="ctr"/>
              <a:endParaRPr lang="en-US" sz="2000" b="1" dirty="0" smtClean="0">
                <a:solidFill>
                  <a:srgbClr val="FFFF00"/>
                </a:solidFill>
              </a:endParaRPr>
            </a:p>
            <a:p>
              <a:pPr algn="ctr"/>
              <a:endParaRPr lang="en-US" sz="2000" b="1" dirty="0" smtClean="0">
                <a:solidFill>
                  <a:srgbClr val="FFFF00"/>
                </a:solidFill>
              </a:endParaRPr>
            </a:p>
            <a:p>
              <a:pPr algn="ctr"/>
              <a:endParaRPr lang="en-US" sz="2000" b="1" dirty="0" smtClean="0">
                <a:solidFill>
                  <a:srgbClr val="FFFF00"/>
                </a:solidFill>
              </a:endParaRPr>
            </a:p>
            <a:p>
              <a:pPr algn="ctr"/>
              <a:endParaRPr lang="en-US" sz="2000" b="1" dirty="0" smtClean="0">
                <a:solidFill>
                  <a:srgbClr val="FFFF00"/>
                </a:solidFill>
              </a:endParaRPr>
            </a:p>
            <a:p>
              <a:pPr algn="ctr"/>
              <a:endParaRPr lang="en-US" sz="2000" b="1" dirty="0" smtClean="0">
                <a:solidFill>
                  <a:srgbClr val="FFFF00"/>
                </a:solidFill>
              </a:endParaRPr>
            </a:p>
            <a:p>
              <a:pPr algn="ctr"/>
              <a:endParaRPr lang="en-US" sz="2000" b="1" dirty="0" smtClean="0">
                <a:solidFill>
                  <a:srgbClr val="FFFF00"/>
                </a:solidFill>
              </a:endParaRPr>
            </a:p>
            <a:p>
              <a:pPr algn="ctr"/>
              <a:endParaRPr lang="en-US" sz="2000" b="1" dirty="0" smtClean="0">
                <a:solidFill>
                  <a:srgbClr val="FFFF00"/>
                </a:solidFill>
              </a:endParaRPr>
            </a:p>
            <a:p>
              <a:pPr algn="ctr"/>
              <a:endParaRPr lang="en-US" sz="2000" b="1" dirty="0" smtClean="0">
                <a:solidFill>
                  <a:srgbClr val="FFFF00"/>
                </a:solidFill>
              </a:endParaRPr>
            </a:p>
            <a:p>
              <a:pPr algn="ctr"/>
              <a:endParaRPr lang="en-US" sz="2000" b="1" dirty="0">
                <a:solidFill>
                  <a:srgbClr val="FFFF00"/>
                </a:solidFill>
              </a:endParaRPr>
            </a:p>
          </p:txBody>
        </p:sp>
        <p:sp>
          <p:nvSpPr>
            <p:cNvPr id="26" name="TextBox 25"/>
            <p:cNvSpPr txBox="1"/>
            <p:nvPr/>
          </p:nvSpPr>
          <p:spPr>
            <a:xfrm>
              <a:off x="1600200" y="3810000"/>
              <a:ext cx="2920992" cy="2246769"/>
            </a:xfrm>
            <a:prstGeom prst="rect">
              <a:avLst/>
            </a:prstGeom>
            <a:noFill/>
          </p:spPr>
          <p:txBody>
            <a:bodyPr wrap="none" rtlCol="0">
              <a:spAutoFit/>
            </a:bodyPr>
            <a:lstStyle/>
            <a:p>
              <a:r>
                <a:rPr lang="en-US" sz="2000" b="1" dirty="0" smtClean="0">
                  <a:solidFill>
                    <a:srgbClr val="FFFF00"/>
                  </a:solidFill>
                </a:rPr>
                <a:t>Resources to support:</a:t>
              </a:r>
            </a:p>
            <a:p>
              <a:endParaRPr lang="en-US" sz="2000" b="1" dirty="0" smtClean="0">
                <a:solidFill>
                  <a:srgbClr val="FFFF00"/>
                </a:solidFill>
              </a:endParaRPr>
            </a:p>
            <a:p>
              <a:pPr algn="ctr"/>
              <a:r>
                <a:rPr lang="en-US" sz="2000" b="1" dirty="0" smtClean="0">
                  <a:solidFill>
                    <a:srgbClr val="FFFF00"/>
                  </a:solidFill>
                </a:rPr>
                <a:t>Biomass</a:t>
              </a:r>
            </a:p>
            <a:p>
              <a:pPr algn="ctr"/>
              <a:r>
                <a:rPr lang="en-US" sz="2000" b="1" dirty="0" smtClean="0">
                  <a:solidFill>
                    <a:srgbClr val="FFFF00"/>
                  </a:solidFill>
                </a:rPr>
                <a:t>Higher trophic levels</a:t>
              </a:r>
            </a:p>
            <a:p>
              <a:pPr algn="ctr"/>
              <a:r>
                <a:rPr lang="en-US" sz="2000" b="1" dirty="0" smtClean="0">
                  <a:solidFill>
                    <a:srgbClr val="FFFF00"/>
                  </a:solidFill>
                </a:rPr>
                <a:t>Diversity</a:t>
              </a:r>
            </a:p>
            <a:p>
              <a:pPr algn="ctr"/>
              <a:r>
                <a:rPr lang="en-US" sz="2000" b="1" dirty="0" err="1" smtClean="0">
                  <a:solidFill>
                    <a:srgbClr val="FFFF00"/>
                  </a:solidFill>
                </a:rPr>
                <a:t>Complementarity</a:t>
              </a:r>
              <a:endParaRPr lang="en-US" sz="2000" b="1" dirty="0" smtClean="0">
                <a:solidFill>
                  <a:srgbClr val="FFFF00"/>
                </a:solidFill>
              </a:endParaRPr>
            </a:p>
            <a:p>
              <a:pPr algn="ctr"/>
              <a:r>
                <a:rPr lang="en-US" sz="2000" b="1" dirty="0" smtClean="0">
                  <a:solidFill>
                    <a:srgbClr val="FFFF00"/>
                  </a:solidFill>
                </a:rPr>
                <a:t>Continuity</a:t>
              </a:r>
              <a:endParaRPr lang="en-US" sz="2000" b="1" dirty="0">
                <a:solidFill>
                  <a:srgbClr val="FFFF00"/>
                </a:solidFill>
              </a:endParaRPr>
            </a:p>
          </p:txBody>
        </p:sp>
        <p:sp>
          <p:nvSpPr>
            <p:cNvPr id="28" name="Down Arrow 27"/>
            <p:cNvSpPr/>
            <p:nvPr/>
          </p:nvSpPr>
          <p:spPr>
            <a:xfrm>
              <a:off x="2895600" y="2743200"/>
              <a:ext cx="381000" cy="9906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0-#ppt_w/2"/>
                                          </p:val>
                                        </p:tav>
                                        <p:tav tm="100000">
                                          <p:val>
                                            <p:strVal val="#ppt_x"/>
                                          </p:val>
                                        </p:tav>
                                      </p:tavLst>
                                    </p:anim>
                                    <p:anim calcmode="lin" valueType="num">
                                      <p:cBhvr additive="base">
                                        <p:cTn id="14"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flipH="1">
            <a:off x="3429000" y="76200"/>
            <a:ext cx="2133600" cy="461665"/>
          </a:xfrm>
          <a:prstGeom prst="rect">
            <a:avLst/>
          </a:prstGeom>
          <a:noFill/>
        </p:spPr>
        <p:txBody>
          <a:bodyPr wrap="square" rtlCol="0">
            <a:spAutoFit/>
          </a:bodyPr>
          <a:lstStyle/>
          <a:p>
            <a:r>
              <a:rPr lang="en-US" sz="2400" dirty="0" smtClean="0"/>
              <a:t>Technology?</a:t>
            </a:r>
            <a:endParaRPr lang="en-US" sz="2400" dirty="0"/>
          </a:p>
        </p:txBody>
      </p:sp>
      <p:grpSp>
        <p:nvGrpSpPr>
          <p:cNvPr id="7" name="Group 29"/>
          <p:cNvGrpSpPr/>
          <p:nvPr/>
        </p:nvGrpSpPr>
        <p:grpSpPr>
          <a:xfrm>
            <a:off x="228600" y="76200"/>
            <a:ext cx="1905000" cy="2819400"/>
            <a:chOff x="228600" y="76200"/>
            <a:chExt cx="1905000" cy="2819400"/>
          </a:xfrm>
        </p:grpSpPr>
        <p:pic>
          <p:nvPicPr>
            <p:cNvPr id="11" name="Picture 4" descr="transectplot3"/>
            <p:cNvPicPr>
              <a:picLocks noChangeAspect="1" noChangeArrowheads="1"/>
            </p:cNvPicPr>
            <p:nvPr/>
          </p:nvPicPr>
          <p:blipFill>
            <a:blip r:embed="rId2" cstate="print"/>
            <a:srcRect l="6873" t="3194" r="1375"/>
            <a:stretch>
              <a:fillRect/>
            </a:stretch>
          </p:blipFill>
          <p:spPr bwMode="auto">
            <a:xfrm>
              <a:off x="228600" y="152400"/>
              <a:ext cx="1859894" cy="2743200"/>
            </a:xfrm>
            <a:prstGeom prst="rect">
              <a:avLst/>
            </a:prstGeom>
            <a:noFill/>
          </p:spPr>
        </p:pic>
        <p:sp>
          <p:nvSpPr>
            <p:cNvPr id="2" name="TextBox 1"/>
            <p:cNvSpPr txBox="1"/>
            <p:nvPr/>
          </p:nvSpPr>
          <p:spPr>
            <a:xfrm>
              <a:off x="1205141" y="76200"/>
              <a:ext cx="928459" cy="369332"/>
            </a:xfrm>
            <a:prstGeom prst="rect">
              <a:avLst/>
            </a:prstGeom>
            <a:noFill/>
          </p:spPr>
          <p:txBody>
            <a:bodyPr wrap="none" rtlCol="0">
              <a:spAutoFit/>
            </a:bodyPr>
            <a:lstStyle/>
            <a:p>
              <a:r>
                <a:rPr lang="en-US" dirty="0" smtClean="0">
                  <a:solidFill>
                    <a:schemeClr val="bg1"/>
                  </a:solidFill>
                </a:rPr>
                <a:t>sample</a:t>
              </a:r>
              <a:endParaRPr lang="en-US" dirty="0">
                <a:solidFill>
                  <a:schemeClr val="bg1"/>
                </a:solidFill>
              </a:endParaRPr>
            </a:p>
          </p:txBody>
        </p:sp>
      </p:grpSp>
      <p:grpSp>
        <p:nvGrpSpPr>
          <p:cNvPr id="8" name="Group 30"/>
          <p:cNvGrpSpPr/>
          <p:nvPr/>
        </p:nvGrpSpPr>
        <p:grpSpPr>
          <a:xfrm>
            <a:off x="2686050" y="685800"/>
            <a:ext cx="2800350" cy="2743200"/>
            <a:chOff x="-3733800" y="-1143000"/>
            <a:chExt cx="2800350" cy="2743200"/>
          </a:xfrm>
        </p:grpSpPr>
        <p:pic>
          <p:nvPicPr>
            <p:cNvPr id="55298" name="Picture 2" descr="G:\HF Docs\My Documents\WallofFame\Shenglei.JPG"/>
            <p:cNvPicPr>
              <a:picLocks noChangeAspect="1" noChangeArrowheads="1"/>
            </p:cNvPicPr>
            <p:nvPr/>
          </p:nvPicPr>
          <p:blipFill>
            <a:blip r:embed="rId3" cstate="print"/>
            <a:srcRect l="20313" r="3125"/>
            <a:stretch>
              <a:fillRect/>
            </a:stretch>
          </p:blipFill>
          <p:spPr bwMode="auto">
            <a:xfrm>
              <a:off x="-3733800" y="-1143000"/>
              <a:ext cx="2800350" cy="2743200"/>
            </a:xfrm>
            <a:prstGeom prst="rect">
              <a:avLst/>
            </a:prstGeom>
            <a:noFill/>
          </p:spPr>
        </p:pic>
        <p:sp>
          <p:nvSpPr>
            <p:cNvPr id="3" name="TextBox 2"/>
            <p:cNvSpPr txBox="1"/>
            <p:nvPr/>
          </p:nvSpPr>
          <p:spPr>
            <a:xfrm>
              <a:off x="-3657600" y="-1066800"/>
              <a:ext cx="877163" cy="369332"/>
            </a:xfrm>
            <a:prstGeom prst="rect">
              <a:avLst/>
            </a:prstGeom>
            <a:noFill/>
          </p:spPr>
          <p:txBody>
            <a:bodyPr wrap="none" rtlCol="0">
              <a:spAutoFit/>
            </a:bodyPr>
            <a:lstStyle/>
            <a:p>
              <a:r>
                <a:rPr lang="en-US" dirty="0" smtClean="0"/>
                <a:t>extract</a:t>
              </a:r>
              <a:endParaRPr lang="en-US" dirty="0"/>
            </a:p>
          </p:txBody>
        </p:sp>
      </p:grpSp>
      <p:grpSp>
        <p:nvGrpSpPr>
          <p:cNvPr id="9" name="Group 31"/>
          <p:cNvGrpSpPr/>
          <p:nvPr/>
        </p:nvGrpSpPr>
        <p:grpSpPr>
          <a:xfrm>
            <a:off x="6172200" y="152400"/>
            <a:ext cx="2743200" cy="2679700"/>
            <a:chOff x="6400800" y="0"/>
            <a:chExt cx="2743200" cy="2679700"/>
          </a:xfrm>
        </p:grpSpPr>
        <p:pic>
          <p:nvPicPr>
            <p:cNvPr id="55299" name="Picture 3" descr="G:\HF Docs\My Documents\WallofFame\MarioTenuta.jpg"/>
            <p:cNvPicPr>
              <a:picLocks noChangeAspect="1" noChangeArrowheads="1"/>
            </p:cNvPicPr>
            <p:nvPr/>
          </p:nvPicPr>
          <p:blipFill>
            <a:blip r:embed="rId4" cstate="print"/>
            <a:srcRect/>
            <a:stretch>
              <a:fillRect/>
            </a:stretch>
          </p:blipFill>
          <p:spPr bwMode="auto">
            <a:xfrm>
              <a:off x="6400800" y="0"/>
              <a:ext cx="2743200" cy="2679700"/>
            </a:xfrm>
            <a:prstGeom prst="rect">
              <a:avLst/>
            </a:prstGeom>
            <a:noFill/>
          </p:spPr>
        </p:pic>
        <p:sp>
          <p:nvSpPr>
            <p:cNvPr id="4" name="TextBox 3"/>
            <p:cNvSpPr txBox="1"/>
            <p:nvPr/>
          </p:nvSpPr>
          <p:spPr>
            <a:xfrm>
              <a:off x="6566277" y="457200"/>
              <a:ext cx="748923" cy="369332"/>
            </a:xfrm>
            <a:prstGeom prst="rect">
              <a:avLst/>
            </a:prstGeom>
            <a:noFill/>
          </p:spPr>
          <p:txBody>
            <a:bodyPr wrap="none" rtlCol="0">
              <a:spAutoFit/>
            </a:bodyPr>
            <a:lstStyle/>
            <a:p>
              <a:r>
                <a:rPr lang="en-US" dirty="0" smtClean="0"/>
                <a:t>count</a:t>
              </a:r>
              <a:endParaRPr lang="en-US" dirty="0"/>
            </a:p>
          </p:txBody>
        </p:sp>
      </p:grpSp>
      <p:grpSp>
        <p:nvGrpSpPr>
          <p:cNvPr id="10" name="Group 33"/>
          <p:cNvGrpSpPr/>
          <p:nvPr/>
        </p:nvGrpSpPr>
        <p:grpSpPr>
          <a:xfrm>
            <a:off x="228600" y="3581400"/>
            <a:ext cx="2819400" cy="2286000"/>
            <a:chOff x="228600" y="3581400"/>
            <a:chExt cx="2819400" cy="2286000"/>
          </a:xfrm>
        </p:grpSpPr>
        <p:pic>
          <p:nvPicPr>
            <p:cNvPr id="55310" name="Picture 14" descr="http://biology.clc.uc.edu/fankhauser/Labs/Genetics/DNA_Isolation/DNA_Isolation_jpg/05_centrifuge_P2060005.jpg"/>
            <p:cNvPicPr>
              <a:picLocks noChangeAspect="1" noChangeArrowheads="1"/>
            </p:cNvPicPr>
            <p:nvPr/>
          </p:nvPicPr>
          <p:blipFill>
            <a:blip r:embed="rId5" cstate="print"/>
            <a:srcRect/>
            <a:stretch>
              <a:fillRect/>
            </a:stretch>
          </p:blipFill>
          <p:spPr bwMode="auto">
            <a:xfrm>
              <a:off x="228600" y="3581400"/>
              <a:ext cx="2776692" cy="2286000"/>
            </a:xfrm>
            <a:prstGeom prst="rect">
              <a:avLst/>
            </a:prstGeom>
            <a:noFill/>
          </p:spPr>
        </p:pic>
        <p:sp>
          <p:nvSpPr>
            <p:cNvPr id="33" name="TextBox 32"/>
            <p:cNvSpPr txBox="1"/>
            <p:nvPr/>
          </p:nvSpPr>
          <p:spPr>
            <a:xfrm>
              <a:off x="1850236" y="3897868"/>
              <a:ext cx="1197764" cy="369332"/>
            </a:xfrm>
            <a:prstGeom prst="rect">
              <a:avLst/>
            </a:prstGeom>
            <a:noFill/>
          </p:spPr>
          <p:txBody>
            <a:bodyPr wrap="none" rtlCol="0">
              <a:spAutoFit/>
            </a:bodyPr>
            <a:lstStyle/>
            <a:p>
              <a:r>
                <a:rPr lang="en-US" dirty="0" smtClean="0">
                  <a:solidFill>
                    <a:schemeClr val="bg1"/>
                  </a:solidFill>
                </a:rPr>
                <a:t>centrifuge</a:t>
              </a:r>
              <a:endParaRPr lang="en-US" dirty="0">
                <a:solidFill>
                  <a:schemeClr val="bg1"/>
                </a:solidFill>
              </a:endParaRPr>
            </a:p>
          </p:txBody>
        </p:sp>
      </p:grpSp>
      <p:grpSp>
        <p:nvGrpSpPr>
          <p:cNvPr id="12" name="Group 36"/>
          <p:cNvGrpSpPr/>
          <p:nvPr/>
        </p:nvGrpSpPr>
        <p:grpSpPr>
          <a:xfrm>
            <a:off x="6248266" y="2971800"/>
            <a:ext cx="2743334" cy="3657600"/>
            <a:chOff x="6248400" y="2971800"/>
            <a:chExt cx="2743334" cy="3657600"/>
          </a:xfrm>
        </p:grpSpPr>
        <p:pic>
          <p:nvPicPr>
            <p:cNvPr id="55300" name="Picture 4"/>
            <p:cNvPicPr>
              <a:picLocks noChangeAspect="1" noChangeArrowheads="1"/>
            </p:cNvPicPr>
            <p:nvPr/>
          </p:nvPicPr>
          <p:blipFill>
            <a:blip r:embed="rId6" cstate="print"/>
            <a:srcRect/>
            <a:stretch>
              <a:fillRect/>
            </a:stretch>
          </p:blipFill>
          <p:spPr bwMode="auto">
            <a:xfrm>
              <a:off x="6248400" y="2971800"/>
              <a:ext cx="2743334" cy="3657600"/>
            </a:xfrm>
            <a:prstGeom prst="rect">
              <a:avLst/>
            </a:prstGeom>
            <a:noFill/>
            <a:ln w="9525">
              <a:noFill/>
              <a:miter lim="800000"/>
              <a:headEnd/>
              <a:tailEnd/>
            </a:ln>
          </p:spPr>
        </p:pic>
        <p:sp>
          <p:nvSpPr>
            <p:cNvPr id="36" name="TextBox 35"/>
            <p:cNvSpPr txBox="1"/>
            <p:nvPr/>
          </p:nvSpPr>
          <p:spPr>
            <a:xfrm>
              <a:off x="7694965" y="6096000"/>
              <a:ext cx="915635" cy="369332"/>
            </a:xfrm>
            <a:prstGeom prst="rect">
              <a:avLst/>
            </a:prstGeom>
            <a:noFill/>
          </p:spPr>
          <p:txBody>
            <a:bodyPr wrap="none" rtlCol="0">
              <a:spAutoFit/>
            </a:bodyPr>
            <a:lstStyle/>
            <a:p>
              <a:r>
                <a:rPr lang="en-US" dirty="0" smtClean="0">
                  <a:solidFill>
                    <a:schemeClr val="bg1"/>
                  </a:solidFill>
                </a:rPr>
                <a:t>identify</a:t>
              </a:r>
              <a:endParaRPr lang="en-US" dirty="0">
                <a:solidFill>
                  <a:schemeClr val="bg1"/>
                </a:solidFill>
              </a:endParaRPr>
            </a:p>
          </p:txBody>
        </p:sp>
      </p:grpSp>
      <p:sp>
        <p:nvSpPr>
          <p:cNvPr id="38" name="TextBox 37"/>
          <p:cNvSpPr txBox="1"/>
          <p:nvPr/>
        </p:nvSpPr>
        <p:spPr>
          <a:xfrm>
            <a:off x="3245218" y="757535"/>
            <a:ext cx="3385670" cy="461665"/>
          </a:xfrm>
          <a:prstGeom prst="rect">
            <a:avLst/>
          </a:prstGeom>
          <a:noFill/>
        </p:spPr>
        <p:txBody>
          <a:bodyPr wrap="none" rtlCol="0">
            <a:spAutoFit/>
          </a:bodyPr>
          <a:lstStyle/>
          <a:p>
            <a:r>
              <a:rPr lang="en-US" sz="2400" dirty="0" smtClean="0"/>
              <a:t>100 Years of Progress?</a:t>
            </a:r>
            <a:endParaRPr lang="en-US" sz="2400" dirty="0"/>
          </a:p>
        </p:txBody>
      </p:sp>
      <p:grpSp>
        <p:nvGrpSpPr>
          <p:cNvPr id="13" name="Group 45"/>
          <p:cNvGrpSpPr/>
          <p:nvPr/>
        </p:nvGrpSpPr>
        <p:grpSpPr>
          <a:xfrm>
            <a:off x="2133600" y="1828800"/>
            <a:ext cx="4038600" cy="4191000"/>
            <a:chOff x="2133600" y="1828800"/>
            <a:chExt cx="4038600" cy="4191000"/>
          </a:xfrm>
        </p:grpSpPr>
        <p:sp>
          <p:nvSpPr>
            <p:cNvPr id="39" name="Right Arrow 38"/>
            <p:cNvSpPr/>
            <p:nvPr/>
          </p:nvSpPr>
          <p:spPr>
            <a:xfrm>
              <a:off x="2133600" y="2057400"/>
              <a:ext cx="533400" cy="152400"/>
            </a:xfrm>
            <a:prstGeom prst="rightArrow">
              <a:avLst/>
            </a:prstGeom>
            <a:ln>
              <a:solidFill>
                <a:srgbClr val="7FE7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Arrow 39"/>
            <p:cNvSpPr/>
            <p:nvPr/>
          </p:nvSpPr>
          <p:spPr>
            <a:xfrm>
              <a:off x="5562600" y="1828800"/>
              <a:ext cx="533400" cy="152400"/>
            </a:xfrm>
            <a:prstGeom prst="rightArrow">
              <a:avLst/>
            </a:prstGeom>
            <a:ln>
              <a:solidFill>
                <a:srgbClr val="7FE7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ight Arrow 40"/>
            <p:cNvSpPr/>
            <p:nvPr/>
          </p:nvSpPr>
          <p:spPr>
            <a:xfrm>
              <a:off x="2819400" y="5867400"/>
              <a:ext cx="533400" cy="152400"/>
            </a:xfrm>
            <a:prstGeom prst="rightArrow">
              <a:avLst/>
            </a:prstGeom>
            <a:ln>
              <a:solidFill>
                <a:srgbClr val="7FE7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Arrow 41"/>
            <p:cNvSpPr/>
            <p:nvPr/>
          </p:nvSpPr>
          <p:spPr>
            <a:xfrm>
              <a:off x="5638800" y="4876800"/>
              <a:ext cx="533400" cy="152400"/>
            </a:xfrm>
            <a:prstGeom prst="rightArrow">
              <a:avLst/>
            </a:prstGeom>
            <a:ln>
              <a:solidFill>
                <a:srgbClr val="7FE7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396" name="AutoShape 4" descr="data:image/jpg;base64,/9j/4AAQSkZJRgABAQAAAQABAAD/2wCEAAkGBhQSDxQUEhQUFRQUFBQVFBQUFBQUFBQUFBQVFBQUFBQXHCYeFxkkGRQUHy8gJCcpLCwsFR4xNTAqNSYrLCkBCQoKDgwMFA8PFCkYFBgpKSkpKSkpKSkpKSkpKSkpKSkpKSkpKSkpKSkpKSkpKSkpKSkpKSkpKSkpKSkpKSkpKf/AABEIAN8A4gMBIgACEQEDEQH/xAAaAAEBAQEBAQEAAAAAAAAAAAABAAIDBAUG/8QANRABAQACAQAGCAUDBAMAAAAAAAECEQMEITFRYZEFEhMUUoGh0QYiQXGxI0JiMqLh8BVykv/EABkBAQEBAQEBAAAAAAAAAAAAAAABAgUDBP/EAB0RAQEAAwEBAAMAAAAAAAAAAAABAgMRMSESUWH/2gAMAwEAAhEDEQA/APSYIXKdIkaIIqRUDsxmEGhtLQE6WlBTCohCZBCDSSRSQYChQA7MEhBJEEQgIW0qPmkLYNRbG0B2gQaQalBKJQGlpEVStaZjSIo0IoKTItGAYZBGgSsVQDZFQFJAdnQlUApbQPlqJpUFKkNARqQECYNGCnSOkBSiQJZ2JyKNmMXJbEdYREitbalZ2gNqqiBaOlFAMSQLRSAJaQPmlJQ6SIBqAgVEdIGVaWlAVZ9auuMcVQ6NW1UVRrTMMUdMOxpzwvW6IGFmEDGoydgdIHYIwEDtCNANJAHl5uFxjtjzzLQyx63njXS3aJl9nrkVpR6OdZy/WlB6xlEJ0jAVWk4c/T8MO2/KdYPRpnnsnXdSdvX1TxfC6X+Isrucck/yvX/w+dyZZ8vblllf07vP7Rr8UfdvpzjuUxwvrW2TfZhN3W7lf08X0ssdWzcurZuWWXX6yztj8/0T8P2/671fDOqPu8fFMcZJ2TqheDSIZUyusc9dTeN6gJ2DAR2CBIIGESIEYIgO0tAHxOLDOPRhyZ+Hk9WHE3lxvJ2Z2vL6md/WeTGfHlO2x6c8tTq+bEz2dpdeF9jlje9t34uj7/TXj93H0r0fLHizymVxuEuWXq4zPL1Z131ZbJvXWuOX3lfLu0Y87j8Y5OeYzeVkk/W3UfO5/wAQ4ybwlynxX8uF/a3ry+T81zelscrv81v6ZZ5evf3ks9WfKDonHnzX8suW/wC7L7/Z9H4/tz+vo9I/Et7ctXuw65h85PzZecjye35+k67p1Y9Uxwk7sMcZryj6vQPwrjPzcn5r49nyn3fd4eCYzqn3S2Tw+vkej/w7Zq53fhez/wCfu+3x9Gxx36skt7p8zMmpmzb2r35xmJWyGRBJr1G5jAc5G8ZooFDFpQCkgJZ0YDSG0B2oEDWwkgzji6M4xrKPF2hMZMpvsvbHo5uPDC9XZXkzrl0rn6pGol9j1znlrfPw7xsv92OU+jx9GyerpHSer5anzZvrOyyR+I9FfgvHDr5cvWu+rH+2fd+i4ePDHH8utTq6tX5XR6Vnrjyvdjf4eH0Vhro+PjbX0W2uRXvvJP8AsHtY5aMwRG/azxM5P3Y0pQdfXni1OfwriQdvbzuv0Pt/CuMh0Dp7fwq9t4fWOejoHT2/h9VOfw+rnCDp7fw+q9v4fVzh0Dp7fw+q9te76sSIG/bXu+q9ve6ebBBjn6d6ut49Vsm5ezfVHqfN9KT+lb3avllK+mA0QRV6xyyeb2oz5up4yOv1cmblOjZ5Xdnm69H5JPF25Oe1ZK89m2YuWHU1lLVC1MePiz23J8/01dcGXjqeda6Nx64uOf478+tw/EWf9PGfFnPo9ec1JO6SfSNvAbFohBLR0ZAR0pDAUHJyzGbysk8Wni9IdEyz1cf0/S/yNYSXLlvI9N6Rj8WPnG8cpZudf7PkYei8revWM+V8n1uLjmOMk7JNDezHHHy9aIQ8iVsgjGWgCUIPP03HfFnP8b/D29Hy3x4Xvxx/h5+Wbxv7X+GvRd3wYf8Arry6gejRXqkV8Xj57ne6d9evj4u/reLhr38XY8566e+THD+uilBjbntLYIj5Hpvrz4ce/Lf8Pocv+qvD06b6VxTu6/q9+fbf3VhyaWiAIIKINAltK0FsyskCYJVKB0Yzs40DCPWngrnO8Gltn2k755r2k755g1Y5+iL/AEf2yzn+43lnfPNeisdYZd15MrP2oPYlpCvjdF4beu9j3SCNRmTj6Nmy536tGAq8modDFqCOHN0HDLKZWXc7LLZW/YTx83RVUscr0bHx82fdsfHzrrtCccvdsfHzq91x8fOupDjj7rj4+dPuuPdfOuqDjn7ph3fWi9Cw7vrXbaQ48/8A47j+H637mejuP4Z9Xo0lVxnQsPhb90w+GN07E45e64fDGp0bD4Z5N6AcXu+HwzyXu+PwzyaOw4xODH4Z5RqcOPwzyjWgHFOPH4Z5RrYQM7K0geSUsyNxG0YiBh2JSBVG0IKdAwRJIAZVpaUMS0hEQqKTAYBVBlESRgKmCwQGgNoDtDSB5ZGoDEbKBAmM7QNLalNggSVVDEEg1YhtRQxVKCIgwEdJSCohqCBEAdpaAKg0UEWdkHm0VFUbK2EB2YCIYWNm0GkDsRJIDElKqEhQCtKEBspAqdimAQWdg0LRtAltC0EhtA4bQ2do2UgIUqlGoqCIoQdgqltAjsQgoRCIYdhWgTtkwDFBtQGhtIEFtbBUVUWgUztA/9k="/>
          <p:cNvSpPr>
            <a:spLocks noChangeAspect="1" noChangeArrowheads="1"/>
          </p:cNvSpPr>
          <p:nvPr/>
        </p:nvSpPr>
        <p:spPr bwMode="auto">
          <a:xfrm>
            <a:off x="74613" y="-1012825"/>
            <a:ext cx="2152650" cy="21240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9398" name="AutoShape 6" descr="data:image/jpg;base64,/9j/4AAQSkZJRgABAQAAAQABAAD/2wCEAAkGBhQSDxQUEhQUFRQUFBQVFBQUFBQUFBQUFBQVFBQUFBQXHCYeFxkkGRQUHy8gJCcpLCwsFR4xNTAqNSYrLCkBCQoKDgwMFA8PFCkYFBgpKSkpKSkpKSkpKSkpKSkpKSkpKSkpKSkpKSkpKSkpKSkpKSkpKSkpKSkpKSkpKSkpKf/AABEIAN8A4gMBIgACEQEDEQH/xAAaAAEBAQEBAQEAAAAAAAAAAAABAAIDBAUG/8QANRABAQACAQAGCAUDBAMAAAAAAAECEQMEITFRYZEFEhMUUoGh0QYiQXGxI0JiMqLh8BVykv/EABkBAQEBAQEBAAAAAAAAAAAAAAABAgUDBP/EAB0RAQEAAwEBAAMAAAAAAAAAAAABAgMRMSESUWH/2gAMAwEAAhEDEQA/APSYIXKdIkaIIqRUDsxmEGhtLQE6WlBTCohCZBCDSSRSQYChQA7MEhBJEEQgIW0qPmkLYNRbG0B2gQaQalBKJQGlpEVStaZjSIo0IoKTItGAYZBGgSsVQDZFQFJAdnQlUApbQPlqJpUFKkNARqQECYNGCnSOkBSiQJZ2JyKNmMXJbEdYREitbalZ2gNqqiBaOlFAMSQLRSAJaQPmlJQ6SIBqAgVEdIGVaWlAVZ9auuMcVQ6NW1UVRrTMMUdMOxpzwvW6IGFmEDGoydgdIHYIwEDtCNANJAHl5uFxjtjzzLQyx63njXS3aJl9nrkVpR6OdZy/WlB6xlEJ0jAVWk4c/T8MO2/KdYPRpnnsnXdSdvX1TxfC6X+Isrucck/yvX/w+dyZZ8vblllf07vP7Rr8UfdvpzjuUxwvrW2TfZhN3W7lf08X0ssdWzcurZuWWXX6yztj8/0T8P2/671fDOqPu8fFMcZJ2TqheDSIZUyusc9dTeN6gJ2DAR2CBIIGESIEYIgO0tAHxOLDOPRhyZ+Hk9WHE3lxvJ2Z2vL6md/WeTGfHlO2x6c8tTq+bEz2dpdeF9jlje9t34uj7/TXj93H0r0fLHizymVxuEuWXq4zPL1Z131ZbJvXWuOX3lfLu0Y87j8Y5OeYzeVkk/W3UfO5/wAQ4ybwlynxX8uF/a3ry+T81zelscrv81v6ZZ5evf3ks9WfKDonHnzX8suW/wC7L7/Z9H4/tz+vo9I/Et7ctXuw65h85PzZecjye35+k67p1Y9Uxwk7sMcZryj6vQPwrjPzcn5r49nyn3fd4eCYzqn3S2Tw+vkej/w7Zq53fhez/wCfu+3x9Gxx36skt7p8zMmpmzb2r35xmJWyGRBJr1G5jAc5G8ZooFDFpQCkgJZ0YDSG0B2oEDWwkgzji6M4xrKPF2hMZMpvsvbHo5uPDC9XZXkzrl0rn6pGol9j1znlrfPw7xsv92OU+jx9GyerpHSer5anzZvrOyyR+I9FfgvHDr5cvWu+rH+2fd+i4ePDHH8utTq6tX5XR6Vnrjyvdjf4eH0Vhro+PjbX0W2uRXvvJP8AsHtY5aMwRG/azxM5P3Y0pQdfXni1OfwriQdvbzuv0Pt/CuMh0Dp7fwq9t4fWOejoHT2/h9VOfw+rnCDp7fw+q9v4fVzh0Dp7fw+q9te76sSIG/bXu+q9ve6ebBBjn6d6ut49Vsm5ezfVHqfN9KT+lb3avllK+mA0QRV6xyyeb2oz5up4yOv1cmblOjZ5Xdnm69H5JPF25Oe1ZK89m2YuWHU1lLVC1MePiz23J8/01dcGXjqeda6Nx64uOf478+tw/EWf9PGfFnPo9ec1JO6SfSNvAbFohBLR0ZAR0pDAUHJyzGbysk8Wni9IdEyz1cf0/S/yNYSXLlvI9N6Rj8WPnG8cpZudf7PkYei8revWM+V8n1uLjmOMk7JNDezHHHy9aIQ8iVsgjGWgCUIPP03HfFnP8b/D29Hy3x4Xvxx/h5+Wbxv7X+GvRd3wYf8Arry6gejRXqkV8Xj57ne6d9evj4u/reLhr38XY8566e+THD+uilBjbntLYIj5Hpvrz4ce/Lf8Pocv+qvD06b6VxTu6/q9+fbf3VhyaWiAIIKINAltK0FsyskCYJVKB0Yzs40DCPWngrnO8Gltn2k755r2k755g1Y5+iL/AEf2yzn+43lnfPNeisdYZd15MrP2oPYlpCvjdF4beu9j3SCNRmTj6Nmy536tGAq8modDFqCOHN0HDLKZWXc7LLZW/YTx83RVUscr0bHx82fdsfHzrrtCccvdsfHzq91x8fOupDjj7rj4+dPuuPdfOuqDjn7ph3fWi9Cw7vrXbaQ48/8A47j+H637mejuP4Z9Xo0lVxnQsPhb90w+GN07E45e64fDGp0bD4Z5N6AcXu+HwzyXu+PwzyaOw4xODH4Z5RqcOPwzyjWgHFOPH4Z5RrYQM7K0geSUsyNxG0YiBh2JSBVG0IKdAwRJIAZVpaUMS0hEQqKTAYBVBlESRgKmCwQGgNoDtDSB5ZGoDEbKBAmM7QNLalNggSVVDEEg1YhtRQxVKCIgwEdJSCohqCBEAdpaAKg0UEWdkHm0VFUbK2EB2YCIYWNm0GkDsRJIDElKqEhQCtKEBspAqdimAQWdg0LRtAltC0EhtA4bQ2do2UgIUqlGoqCIoQdgqltAjsQgoRCIYdhWgTtkwDFBtQGhtIEFtbBUVUWgUztA/9k="/>
          <p:cNvSpPr>
            <a:spLocks noChangeAspect="1" noChangeArrowheads="1"/>
          </p:cNvSpPr>
          <p:nvPr/>
        </p:nvSpPr>
        <p:spPr bwMode="auto">
          <a:xfrm>
            <a:off x="74613" y="-1012825"/>
            <a:ext cx="2152650" cy="212407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9399" name="Picture 7"/>
          <p:cNvPicPr>
            <a:picLocks noChangeAspect="1" noChangeArrowheads="1"/>
          </p:cNvPicPr>
          <p:nvPr/>
        </p:nvPicPr>
        <p:blipFill>
          <a:blip r:embed="rId7" cstate="print"/>
          <a:srcRect l="37619" t="16000" r="32381" b="6095"/>
          <a:stretch>
            <a:fillRect/>
          </a:stretch>
        </p:blipFill>
        <p:spPr bwMode="auto">
          <a:xfrm>
            <a:off x="152400" y="1066800"/>
            <a:ext cx="2816978" cy="4572000"/>
          </a:xfrm>
          <a:prstGeom prst="rect">
            <a:avLst/>
          </a:prstGeom>
          <a:noFill/>
          <a:ln w="9525">
            <a:noFill/>
            <a:miter lim="800000"/>
            <a:headEnd/>
            <a:tailEnd/>
          </a:ln>
        </p:spPr>
      </p:pic>
      <p:grpSp>
        <p:nvGrpSpPr>
          <p:cNvPr id="14" name="Group 46"/>
          <p:cNvGrpSpPr/>
          <p:nvPr/>
        </p:nvGrpSpPr>
        <p:grpSpPr>
          <a:xfrm>
            <a:off x="3352800" y="5029200"/>
            <a:ext cx="2472145" cy="1447800"/>
            <a:chOff x="5759852" y="5029200"/>
            <a:chExt cx="2472145" cy="1447800"/>
          </a:xfrm>
        </p:grpSpPr>
        <p:pic>
          <p:nvPicPr>
            <p:cNvPr id="44" name="Picture 43" descr="slide.jpg"/>
            <p:cNvPicPr>
              <a:picLocks noChangeAspect="1"/>
            </p:cNvPicPr>
            <p:nvPr/>
          </p:nvPicPr>
          <p:blipFill>
            <a:blip r:embed="rId8" cstate="print"/>
            <a:srcRect t="18928" b="21133"/>
            <a:stretch>
              <a:fillRect/>
            </a:stretch>
          </p:blipFill>
          <p:spPr>
            <a:xfrm>
              <a:off x="5791200" y="5029200"/>
              <a:ext cx="2440797" cy="1447800"/>
            </a:xfrm>
            <a:prstGeom prst="rect">
              <a:avLst/>
            </a:prstGeom>
          </p:spPr>
        </p:pic>
        <p:sp>
          <p:nvSpPr>
            <p:cNvPr id="6" name="TextBox 5"/>
            <p:cNvSpPr txBox="1"/>
            <p:nvPr/>
          </p:nvSpPr>
          <p:spPr>
            <a:xfrm>
              <a:off x="5759852" y="6107668"/>
              <a:ext cx="1402948" cy="369332"/>
            </a:xfrm>
            <a:prstGeom prst="rect">
              <a:avLst/>
            </a:prstGeom>
            <a:noFill/>
          </p:spPr>
          <p:txBody>
            <a:bodyPr wrap="none" rtlCol="0">
              <a:spAutoFit/>
            </a:bodyPr>
            <a:lstStyle/>
            <a:p>
              <a:r>
                <a:rPr lang="en-US" dirty="0" smtClean="0"/>
                <a:t>make slides</a:t>
              </a:r>
              <a:endParaRPr lang="en-US" dirty="0"/>
            </a:p>
          </p:txBody>
        </p:sp>
      </p:grpSp>
      <p:sp>
        <p:nvSpPr>
          <p:cNvPr id="32" name="Right Arrow 31"/>
          <p:cNvSpPr/>
          <p:nvPr/>
        </p:nvSpPr>
        <p:spPr>
          <a:xfrm rot="9155576" flipV="1">
            <a:off x="2818190" y="3449361"/>
            <a:ext cx="3507619" cy="187877"/>
          </a:xfrm>
          <a:prstGeom prst="rightArrow">
            <a:avLst/>
          </a:prstGeom>
          <a:ln>
            <a:solidFill>
              <a:srgbClr val="7FE7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a:blip r:embed="rId9" cstate="print">
            <a:duotone>
              <a:prstClr val="black"/>
              <a:srgbClr val="D9C3A5">
                <a:tint val="50000"/>
                <a:satMod val="180000"/>
              </a:srgbClr>
            </a:duotone>
            <a:lum contrast="40000"/>
          </a:blip>
          <a:srcRect r="1561" b="592"/>
          <a:stretch>
            <a:fillRect/>
          </a:stretch>
        </p:blipFill>
        <p:spPr bwMode="auto">
          <a:xfrm>
            <a:off x="2895600" y="2057400"/>
            <a:ext cx="5715000" cy="3581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000"/>
                                        <p:tgtEl>
                                          <p:spTgt spid="8"/>
                                        </p:tgtEl>
                                      </p:cBhvr>
                                    </p:animEffect>
                                    <p:set>
                                      <p:cBhvr>
                                        <p:cTn id="10" dur="1" fill="hold">
                                          <p:stCondLst>
                                            <p:cond delay="1999"/>
                                          </p:stCondLst>
                                        </p:cTn>
                                        <p:tgtEl>
                                          <p:spTgt spid="8"/>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2000"/>
                                        <p:tgtEl>
                                          <p:spTgt spid="9"/>
                                        </p:tgtEl>
                                      </p:cBhvr>
                                    </p:animEffect>
                                    <p:set>
                                      <p:cBhvr>
                                        <p:cTn id="13" dur="1" fill="hold">
                                          <p:stCondLst>
                                            <p:cond delay="1999"/>
                                          </p:stCondLst>
                                        </p:cTn>
                                        <p:tgtEl>
                                          <p:spTgt spid="9"/>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2000"/>
                                        <p:tgtEl>
                                          <p:spTgt spid="10"/>
                                        </p:tgtEl>
                                      </p:cBhvr>
                                    </p:animEffect>
                                    <p:set>
                                      <p:cBhvr>
                                        <p:cTn id="16" dur="1" fill="hold">
                                          <p:stCondLst>
                                            <p:cond delay="19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2000"/>
                                        <p:tgtEl>
                                          <p:spTgt spid="12"/>
                                        </p:tgtEl>
                                      </p:cBhvr>
                                    </p:animEffect>
                                    <p:set>
                                      <p:cBhvr>
                                        <p:cTn id="19" dur="1" fill="hold">
                                          <p:stCondLst>
                                            <p:cond delay="1999"/>
                                          </p:stCondLst>
                                        </p:cTn>
                                        <p:tgtEl>
                                          <p:spTgt spid="12"/>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2000"/>
                                        <p:tgtEl>
                                          <p:spTgt spid="13"/>
                                        </p:tgtEl>
                                      </p:cBhvr>
                                    </p:animEffect>
                                    <p:set>
                                      <p:cBhvr>
                                        <p:cTn id="22" dur="1" fill="hold">
                                          <p:stCondLst>
                                            <p:cond delay="1999"/>
                                          </p:stCondLst>
                                        </p:cTn>
                                        <p:tgtEl>
                                          <p:spTgt spid="13"/>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2000"/>
                                        <p:tgtEl>
                                          <p:spTgt spid="14"/>
                                        </p:tgtEl>
                                      </p:cBhvr>
                                    </p:animEffect>
                                    <p:set>
                                      <p:cBhvr>
                                        <p:cTn id="25" dur="1" fill="hold">
                                          <p:stCondLst>
                                            <p:cond delay="1999"/>
                                          </p:stCondLst>
                                        </p:cTn>
                                        <p:tgtEl>
                                          <p:spTgt spid="14"/>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2000"/>
                                        <p:tgtEl>
                                          <p:spTgt spid="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2000"/>
                                        <p:tgtEl>
                                          <p:spTgt spid="38"/>
                                        </p:tgtEl>
                                      </p:cBhvr>
                                    </p:animEffect>
                                  </p:childTnLst>
                                </p:cTn>
                              </p:par>
                              <p:par>
                                <p:cTn id="32" presetID="10" presetClass="entr" presetSubtype="0" fill="hold" nodeType="withEffect">
                                  <p:stCondLst>
                                    <p:cond delay="0"/>
                                  </p:stCondLst>
                                  <p:childTnLst>
                                    <p:set>
                                      <p:cBhvr>
                                        <p:cTn id="33" dur="1" fill="hold">
                                          <p:stCondLst>
                                            <p:cond delay="0"/>
                                          </p:stCondLst>
                                        </p:cTn>
                                        <p:tgtEl>
                                          <p:spTgt spid="59399"/>
                                        </p:tgtEl>
                                        <p:attrNameLst>
                                          <p:attrName>style.visibility</p:attrName>
                                        </p:attrNameLst>
                                      </p:cBhvr>
                                      <p:to>
                                        <p:strVal val="visible"/>
                                      </p:to>
                                    </p:set>
                                    <p:animEffect transition="in" filter="fade">
                                      <p:cBhvr>
                                        <p:cTn id="34" dur="2000"/>
                                        <p:tgtEl>
                                          <p:spTgt spid="59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noChangeAspect="1"/>
          </p:cNvGrpSpPr>
          <p:nvPr/>
        </p:nvGrpSpPr>
        <p:grpSpPr>
          <a:xfrm>
            <a:off x="3965408" y="3048000"/>
            <a:ext cx="4873792" cy="2743200"/>
            <a:chOff x="0" y="855663"/>
            <a:chExt cx="9144000" cy="5146675"/>
          </a:xfrm>
        </p:grpSpPr>
        <p:pic>
          <p:nvPicPr>
            <p:cNvPr id="5" name="Picture 2" descr="Ppenetrans"/>
            <p:cNvPicPr>
              <a:picLocks noChangeAspect="1" noChangeArrowheads="1"/>
            </p:cNvPicPr>
            <p:nvPr/>
          </p:nvPicPr>
          <p:blipFill>
            <a:blip r:embed="rId2" cstate="print"/>
            <a:srcRect/>
            <a:stretch>
              <a:fillRect/>
            </a:stretch>
          </p:blipFill>
          <p:spPr bwMode="auto">
            <a:xfrm>
              <a:off x="0" y="855663"/>
              <a:ext cx="9144000" cy="5146675"/>
            </a:xfrm>
            <a:prstGeom prst="rect">
              <a:avLst/>
            </a:prstGeom>
            <a:noFill/>
          </p:spPr>
        </p:pic>
        <p:pic>
          <p:nvPicPr>
            <p:cNvPr id="6" name="Picture 3" descr="barcode7"/>
            <p:cNvPicPr>
              <a:picLocks noChangeAspect="1" noChangeArrowheads="1"/>
            </p:cNvPicPr>
            <p:nvPr/>
          </p:nvPicPr>
          <p:blipFill>
            <a:blip r:embed="rId3" cstate="print"/>
            <a:srcRect/>
            <a:stretch>
              <a:fillRect/>
            </a:stretch>
          </p:blipFill>
          <p:spPr bwMode="auto">
            <a:xfrm rot="19380160">
              <a:off x="4038600" y="2819400"/>
              <a:ext cx="1143000" cy="509588"/>
            </a:xfrm>
            <a:prstGeom prst="rect">
              <a:avLst/>
            </a:prstGeom>
            <a:noFill/>
          </p:spPr>
        </p:pic>
        <p:grpSp>
          <p:nvGrpSpPr>
            <p:cNvPr id="3" name="Group 10"/>
            <p:cNvGrpSpPr>
              <a:grpSpLocks/>
            </p:cNvGrpSpPr>
            <p:nvPr/>
          </p:nvGrpSpPr>
          <p:grpSpPr bwMode="auto">
            <a:xfrm>
              <a:off x="5181601" y="3886200"/>
              <a:ext cx="3424238" cy="1128713"/>
              <a:chOff x="3312" y="2448"/>
              <a:chExt cx="2157" cy="711"/>
            </a:xfrm>
          </p:grpSpPr>
          <p:sp>
            <p:nvSpPr>
              <p:cNvPr id="9" name="Line 7"/>
              <p:cNvSpPr>
                <a:spLocks noChangeShapeType="1"/>
              </p:cNvSpPr>
              <p:nvPr/>
            </p:nvSpPr>
            <p:spPr bwMode="auto">
              <a:xfrm>
                <a:off x="3312" y="2496"/>
                <a:ext cx="1776" cy="288"/>
              </a:xfrm>
              <a:prstGeom prst="line">
                <a:avLst/>
              </a:prstGeom>
              <a:noFill/>
              <a:ln w="57150">
                <a:solidFill>
                  <a:srgbClr val="FF0000"/>
                </a:solidFill>
                <a:round/>
                <a:headEnd/>
                <a:tailEnd/>
              </a:ln>
              <a:effectLst/>
            </p:spPr>
            <p:txBody>
              <a:bodyPr/>
              <a:lstStyle/>
              <a:p>
                <a:endParaRPr lang="en-US"/>
              </a:p>
            </p:txBody>
          </p:sp>
          <p:sp>
            <p:nvSpPr>
              <p:cNvPr id="10" name="Line 8"/>
              <p:cNvSpPr>
                <a:spLocks noChangeShapeType="1"/>
              </p:cNvSpPr>
              <p:nvPr/>
            </p:nvSpPr>
            <p:spPr bwMode="auto">
              <a:xfrm flipV="1">
                <a:off x="3312" y="2448"/>
                <a:ext cx="1776" cy="288"/>
              </a:xfrm>
              <a:prstGeom prst="line">
                <a:avLst/>
              </a:prstGeom>
              <a:noFill/>
              <a:ln w="57150">
                <a:solidFill>
                  <a:srgbClr val="FF0000"/>
                </a:solidFill>
                <a:round/>
                <a:headEnd/>
                <a:tailEnd/>
              </a:ln>
              <a:effectLst/>
            </p:spPr>
            <p:txBody>
              <a:bodyPr/>
              <a:lstStyle/>
              <a:p>
                <a:endParaRPr lang="en-US"/>
              </a:p>
            </p:txBody>
          </p:sp>
          <p:sp>
            <p:nvSpPr>
              <p:cNvPr id="11" name="Text Box 9"/>
              <p:cNvSpPr txBox="1">
                <a:spLocks noChangeArrowheads="1"/>
              </p:cNvSpPr>
              <p:nvPr/>
            </p:nvSpPr>
            <p:spPr bwMode="auto">
              <a:xfrm>
                <a:off x="3347" y="2832"/>
                <a:ext cx="2122" cy="327"/>
              </a:xfrm>
              <a:prstGeom prst="rect">
                <a:avLst/>
              </a:prstGeom>
              <a:noFill/>
              <a:ln w="9525">
                <a:noFill/>
                <a:miter lim="800000"/>
                <a:headEnd/>
                <a:tailEnd/>
              </a:ln>
              <a:effectLst/>
            </p:spPr>
            <p:txBody>
              <a:bodyPr wrap="none">
                <a:spAutoFit/>
              </a:bodyPr>
              <a:lstStyle/>
              <a:p>
                <a:r>
                  <a:rPr lang="en-US" sz="1200" i="1" dirty="0" err="1"/>
                  <a:t>Pratylenchus</a:t>
                </a:r>
                <a:r>
                  <a:rPr lang="en-US" sz="1200" i="1" dirty="0"/>
                  <a:t> </a:t>
                </a:r>
                <a:r>
                  <a:rPr lang="en-US" sz="1200" i="1" dirty="0" err="1"/>
                  <a:t>penetrans</a:t>
                </a:r>
                <a:endParaRPr lang="en-US" sz="1200" i="1" dirty="0"/>
              </a:p>
            </p:txBody>
          </p:sp>
        </p:grpSp>
        <p:sp>
          <p:nvSpPr>
            <p:cNvPr id="8" name="Text Box 11"/>
            <p:cNvSpPr txBox="1">
              <a:spLocks noChangeArrowheads="1"/>
            </p:cNvSpPr>
            <p:nvPr/>
          </p:nvSpPr>
          <p:spPr bwMode="auto">
            <a:xfrm>
              <a:off x="5063266" y="3922713"/>
              <a:ext cx="3943414" cy="519694"/>
            </a:xfrm>
            <a:prstGeom prst="rect">
              <a:avLst/>
            </a:prstGeom>
            <a:noFill/>
            <a:ln w="9525">
              <a:noFill/>
              <a:miter lim="800000"/>
              <a:headEnd/>
              <a:tailEnd/>
            </a:ln>
            <a:effectLst/>
          </p:spPr>
          <p:txBody>
            <a:bodyPr wrap="none">
              <a:spAutoFit/>
            </a:bodyPr>
            <a:lstStyle/>
            <a:p>
              <a:r>
                <a:rPr lang="en-US" sz="1200" i="1" dirty="0"/>
                <a:t>Helicotylenchus multicinctus</a:t>
              </a:r>
            </a:p>
          </p:txBody>
        </p:sp>
      </p:grpSp>
      <p:sp>
        <p:nvSpPr>
          <p:cNvPr id="14" name="TextBox 13"/>
          <p:cNvSpPr txBox="1"/>
          <p:nvPr/>
        </p:nvSpPr>
        <p:spPr>
          <a:xfrm>
            <a:off x="304800" y="1524000"/>
            <a:ext cx="3611642" cy="2400657"/>
          </a:xfrm>
          <a:prstGeom prst="rect">
            <a:avLst/>
          </a:prstGeom>
          <a:noFill/>
        </p:spPr>
        <p:txBody>
          <a:bodyPr wrap="square" rtlCol="0">
            <a:spAutoFit/>
          </a:bodyPr>
          <a:lstStyle/>
          <a:p>
            <a:r>
              <a:rPr lang="en-US" sz="2400" dirty="0" smtClean="0"/>
              <a:t>Emergent Technologies</a:t>
            </a:r>
          </a:p>
          <a:p>
            <a:endParaRPr lang="en-US" dirty="0" smtClean="0"/>
          </a:p>
          <a:p>
            <a:pPr>
              <a:buFont typeface="Arial" pitchFamily="34" charset="0"/>
              <a:buChar char="•"/>
            </a:pPr>
            <a:r>
              <a:rPr lang="en-US" dirty="0" err="1" smtClean="0"/>
              <a:t>Barcoding</a:t>
            </a:r>
            <a:endParaRPr lang="en-US" dirty="0" smtClean="0"/>
          </a:p>
          <a:p>
            <a:pPr>
              <a:buFont typeface="Arial" pitchFamily="34" charset="0"/>
              <a:buChar char="•"/>
            </a:pPr>
            <a:endParaRPr lang="en-US" dirty="0" smtClean="0"/>
          </a:p>
          <a:p>
            <a:pPr>
              <a:buFont typeface="Arial" pitchFamily="34" charset="0"/>
              <a:buChar char="•"/>
            </a:pPr>
            <a:r>
              <a:rPr lang="en-US" dirty="0" smtClean="0"/>
              <a:t>DNA fingerprinting</a:t>
            </a:r>
          </a:p>
          <a:p>
            <a:pPr>
              <a:buFont typeface="Arial" pitchFamily="34" charset="0"/>
              <a:buChar char="•"/>
            </a:pPr>
            <a:endParaRPr lang="en-US" dirty="0" smtClean="0"/>
          </a:p>
          <a:p>
            <a:pPr>
              <a:buFont typeface="Arial" pitchFamily="34" charset="0"/>
              <a:buChar char="•"/>
            </a:pPr>
            <a:r>
              <a:rPr lang="en-US" dirty="0" smtClean="0"/>
              <a:t>Functional Genomics</a:t>
            </a:r>
          </a:p>
          <a:p>
            <a:endParaRPr lang="en-US" dirty="0"/>
          </a:p>
        </p:txBody>
      </p:sp>
      <p:grpSp>
        <p:nvGrpSpPr>
          <p:cNvPr id="16" name="Group 15"/>
          <p:cNvGrpSpPr/>
          <p:nvPr/>
        </p:nvGrpSpPr>
        <p:grpSpPr>
          <a:xfrm>
            <a:off x="2088004" y="381000"/>
            <a:ext cx="6708888" cy="6324600"/>
            <a:chOff x="2088004" y="381000"/>
            <a:chExt cx="6708888" cy="6324600"/>
          </a:xfrm>
        </p:grpSpPr>
        <p:grpSp>
          <p:nvGrpSpPr>
            <p:cNvPr id="4" name="Group 14"/>
            <p:cNvGrpSpPr/>
            <p:nvPr/>
          </p:nvGrpSpPr>
          <p:grpSpPr>
            <a:xfrm>
              <a:off x="2088004" y="381000"/>
              <a:ext cx="6708888" cy="6324600"/>
              <a:chOff x="2088004" y="381000"/>
              <a:chExt cx="6708888" cy="6324600"/>
            </a:xfrm>
          </p:grpSpPr>
          <p:pic>
            <p:nvPicPr>
              <p:cNvPr id="12" name="Picture 11" descr="genomic fingerprinting.gif"/>
              <p:cNvPicPr>
                <a:picLocks noChangeAspect="1"/>
              </p:cNvPicPr>
              <p:nvPr/>
            </p:nvPicPr>
            <p:blipFill>
              <a:blip r:embed="rId4" cstate="print"/>
              <a:stretch>
                <a:fillRect/>
              </a:stretch>
            </p:blipFill>
            <p:spPr>
              <a:xfrm>
                <a:off x="4053339" y="381000"/>
                <a:ext cx="4683557" cy="5943600"/>
              </a:xfrm>
              <a:prstGeom prst="rect">
                <a:avLst/>
              </a:prstGeom>
            </p:spPr>
          </p:pic>
          <p:sp>
            <p:nvSpPr>
              <p:cNvPr id="13" name="TextBox 12"/>
              <p:cNvSpPr txBox="1"/>
              <p:nvPr/>
            </p:nvSpPr>
            <p:spPr>
              <a:xfrm>
                <a:off x="2088004" y="6305490"/>
                <a:ext cx="6708888" cy="400110"/>
              </a:xfrm>
              <a:prstGeom prst="rect">
                <a:avLst/>
              </a:prstGeom>
              <a:noFill/>
            </p:spPr>
            <p:txBody>
              <a:bodyPr wrap="none" rtlCol="0">
                <a:spAutoFit/>
              </a:bodyPr>
              <a:lstStyle/>
              <a:p>
                <a:r>
                  <a:rPr lang="en-US" sz="2000" dirty="0" smtClean="0"/>
                  <a:t>What is the functional significance of the genomic profile?</a:t>
                </a:r>
                <a:endParaRPr lang="en-US" sz="2000" dirty="0"/>
              </a:p>
            </p:txBody>
          </p:sp>
        </p:grpSp>
        <p:sp>
          <p:nvSpPr>
            <p:cNvPr id="15" name="Rectangle 14"/>
            <p:cNvSpPr/>
            <p:nvPr/>
          </p:nvSpPr>
          <p:spPr>
            <a:xfrm>
              <a:off x="7696200" y="2895600"/>
              <a:ext cx="762000" cy="2209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52400"/>
            <a:ext cx="8336641" cy="369332"/>
          </a:xfrm>
          <a:prstGeom prst="rect">
            <a:avLst/>
          </a:prstGeom>
          <a:noFill/>
        </p:spPr>
        <p:txBody>
          <a:bodyPr wrap="none" rtlCol="0">
            <a:spAutoFit/>
          </a:bodyPr>
          <a:lstStyle/>
          <a:p>
            <a:r>
              <a:rPr lang="en-US" dirty="0" smtClean="0"/>
              <a:t>Hypothesis Testing and Proofs of Concepts: Getting beyond heroic assumptions!</a:t>
            </a:r>
            <a:endParaRPr lang="en-US" dirty="0"/>
          </a:p>
        </p:txBody>
      </p:sp>
      <p:pic>
        <p:nvPicPr>
          <p:cNvPr id="5" name="Picture 4" descr="supression tubes2.jpg"/>
          <p:cNvPicPr>
            <a:picLocks noChangeAspect="1"/>
          </p:cNvPicPr>
          <p:nvPr/>
        </p:nvPicPr>
        <p:blipFill>
          <a:blip r:embed="rId2" cstate="print"/>
          <a:srcRect l="13834" r="12338"/>
          <a:stretch>
            <a:fillRect/>
          </a:stretch>
        </p:blipFill>
        <p:spPr>
          <a:xfrm rot="16200000">
            <a:off x="-264886" y="1636486"/>
            <a:ext cx="5486400" cy="4956628"/>
          </a:xfrm>
          <a:prstGeom prst="rect">
            <a:avLst/>
          </a:prstGeom>
        </p:spPr>
      </p:pic>
      <p:pic>
        <p:nvPicPr>
          <p:cNvPr id="56322" name="Picture 2"/>
          <p:cNvPicPr>
            <a:picLocks noChangeAspect="1" noChangeArrowheads="1"/>
          </p:cNvPicPr>
          <p:nvPr/>
        </p:nvPicPr>
        <p:blipFill>
          <a:blip r:embed="rId3" cstate="print"/>
          <a:srcRect/>
          <a:stretch>
            <a:fillRect/>
          </a:stretch>
        </p:blipFill>
        <p:spPr bwMode="auto">
          <a:xfrm>
            <a:off x="5483942" y="2743200"/>
            <a:ext cx="3583858" cy="4114800"/>
          </a:xfrm>
          <a:prstGeom prst="rect">
            <a:avLst/>
          </a:prstGeom>
          <a:noFill/>
          <a:ln w="9525">
            <a:noFill/>
            <a:miter lim="800000"/>
            <a:headEnd/>
            <a:tailEnd/>
          </a:ln>
        </p:spPr>
      </p:pic>
      <p:pic>
        <p:nvPicPr>
          <p:cNvPr id="6" name="Picture 5" descr="supression tubes1.jpg"/>
          <p:cNvPicPr>
            <a:picLocks noChangeAspect="1"/>
          </p:cNvPicPr>
          <p:nvPr/>
        </p:nvPicPr>
        <p:blipFill>
          <a:blip r:embed="rId4" cstate="print"/>
          <a:srcRect l="17500" t="31235" r="16667" b="8795"/>
          <a:stretch>
            <a:fillRect/>
          </a:stretch>
        </p:blipFill>
        <p:spPr>
          <a:xfrm>
            <a:off x="3048000" y="651076"/>
            <a:ext cx="4572000" cy="2777924"/>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descr="Group.jpg"/>
          <p:cNvPicPr>
            <a:picLocks noChangeAspect="1"/>
          </p:cNvPicPr>
          <p:nvPr/>
        </p:nvPicPr>
        <p:blipFill>
          <a:blip r:embed="rId3" cstate="print">
            <a:lum bright="14000"/>
          </a:blip>
          <a:srcRect/>
          <a:stretch>
            <a:fillRect/>
          </a:stretch>
        </p:blipFill>
        <p:spPr bwMode="auto">
          <a:xfrm>
            <a:off x="0" y="0"/>
            <a:ext cx="9144000" cy="6858000"/>
          </a:xfrm>
          <a:prstGeom prst="rect">
            <a:avLst/>
          </a:prstGeom>
          <a:noFill/>
          <a:ln w="9525">
            <a:noFill/>
            <a:miter lim="800000"/>
            <a:headEnd/>
            <a:tailEnd/>
          </a:ln>
        </p:spPr>
      </p:pic>
      <p:sp>
        <p:nvSpPr>
          <p:cNvPr id="26627" name="Title 1"/>
          <p:cNvSpPr txBox="1">
            <a:spLocks/>
          </p:cNvSpPr>
          <p:nvPr/>
        </p:nvSpPr>
        <p:spPr bwMode="auto">
          <a:xfrm>
            <a:off x="228600" y="5562600"/>
            <a:ext cx="8763000" cy="762000"/>
          </a:xfrm>
          <a:prstGeom prst="rect">
            <a:avLst/>
          </a:prstGeom>
          <a:solidFill>
            <a:srgbClr val="FFFF99"/>
          </a:solidFill>
          <a:ln w="9525">
            <a:noFill/>
            <a:miter lim="800000"/>
            <a:headEnd/>
            <a:tailEnd/>
          </a:ln>
        </p:spPr>
        <p:txBody>
          <a:bodyPr anchor="ctr"/>
          <a:lstStyle/>
          <a:p>
            <a:pPr algn="ctr"/>
            <a:r>
              <a:rPr lang="en-US" sz="3200">
                <a:solidFill>
                  <a:schemeClr val="accent2"/>
                </a:solidFill>
              </a:rPr>
              <a:t>http://plpnemweb.ucdavis.edu/nemaplex</a:t>
            </a:r>
            <a:endParaRPr lang="en-US" sz="3200" b="1">
              <a:solidFill>
                <a:schemeClr val="accent2"/>
              </a:solidFill>
              <a:latin typeface="Calibri" pitchFamily="34" charset="0"/>
            </a:endParaRPr>
          </a:p>
        </p:txBody>
      </p:sp>
      <p:sp>
        <p:nvSpPr>
          <p:cNvPr id="4" name="TextBox 6"/>
          <p:cNvSpPr txBox="1">
            <a:spLocks noChangeArrowheads="1"/>
          </p:cNvSpPr>
          <p:nvPr/>
        </p:nvSpPr>
        <p:spPr bwMode="auto">
          <a:xfrm>
            <a:off x="682625" y="533400"/>
            <a:ext cx="7555273" cy="5016758"/>
          </a:xfrm>
          <a:prstGeom prst="rect">
            <a:avLst/>
          </a:prstGeom>
          <a:solidFill>
            <a:schemeClr val="bg2">
              <a:lumMod val="75000"/>
            </a:schemeClr>
          </a:solidFill>
          <a:ln w="9525">
            <a:noFill/>
            <a:miter lim="800000"/>
            <a:headEnd/>
            <a:tailEnd/>
          </a:ln>
        </p:spPr>
        <p:txBody>
          <a:bodyPr wrap="none">
            <a:spAutoFit/>
          </a:bodyPr>
          <a:lstStyle/>
          <a:p>
            <a:pPr>
              <a:defRPr/>
            </a:pPr>
            <a:endParaRPr lang="en-US" sz="2000" dirty="0"/>
          </a:p>
          <a:p>
            <a:pPr>
              <a:defRPr/>
            </a:pPr>
            <a:endParaRPr lang="en-US" sz="2000" dirty="0"/>
          </a:p>
          <a:p>
            <a:pPr>
              <a:defRPr/>
            </a:pPr>
            <a:r>
              <a:rPr lang="en-US" sz="2000" dirty="0"/>
              <a:t>Emergent </a:t>
            </a:r>
            <a:r>
              <a:rPr lang="en-US" sz="2000" dirty="0" smtClean="0"/>
              <a:t>Themes in Soil Stewardship and Faunal Analysis:</a:t>
            </a:r>
            <a:endParaRPr lang="en-US" sz="2000" dirty="0"/>
          </a:p>
          <a:p>
            <a:pPr>
              <a:defRPr/>
            </a:pPr>
            <a:endParaRPr lang="en-US" sz="2000" dirty="0"/>
          </a:p>
          <a:p>
            <a:pPr marL="457200" indent="-457200">
              <a:defRPr/>
            </a:pPr>
            <a:r>
              <a:rPr lang="en-US" sz="2000" dirty="0"/>
              <a:t>1.  	Provide adequate and continuous resource supply to support</a:t>
            </a:r>
          </a:p>
          <a:p>
            <a:pPr marL="457200" indent="-457200">
              <a:defRPr/>
            </a:pPr>
            <a:r>
              <a:rPr lang="en-US" sz="2000" dirty="0"/>
              <a:t>	desired functions</a:t>
            </a:r>
          </a:p>
          <a:p>
            <a:pPr marL="342900" indent="-342900">
              <a:buFontTx/>
              <a:buAutoNum type="arabicPeriod"/>
              <a:defRPr/>
            </a:pPr>
            <a:endParaRPr lang="en-US" sz="2000" dirty="0"/>
          </a:p>
          <a:p>
            <a:pPr marL="342900" indent="-342900">
              <a:defRPr/>
            </a:pPr>
            <a:r>
              <a:rPr lang="en-US" sz="2000" dirty="0"/>
              <a:t>2.    Preserve favorable conditions for component systems</a:t>
            </a:r>
          </a:p>
          <a:p>
            <a:pPr marL="342900" indent="-342900">
              <a:buFontTx/>
              <a:buAutoNum type="arabicPeriod"/>
              <a:defRPr/>
            </a:pPr>
            <a:endParaRPr lang="en-US" sz="2000" dirty="0"/>
          </a:p>
          <a:p>
            <a:pPr marL="457200" indent="-457200">
              <a:buFont typeface="+mj-lt"/>
              <a:buAutoNum type="arabicPeriod" startAt="3"/>
              <a:defRPr/>
            </a:pPr>
            <a:r>
              <a:rPr lang="en-US" sz="2000" dirty="0" smtClean="0"/>
              <a:t>Facilitate </a:t>
            </a:r>
            <a:r>
              <a:rPr lang="en-US" sz="2000" dirty="0" err="1" smtClean="0"/>
              <a:t>connectance</a:t>
            </a:r>
            <a:r>
              <a:rPr lang="en-US" sz="2000" dirty="0" smtClean="0"/>
              <a:t> of </a:t>
            </a:r>
            <a:r>
              <a:rPr lang="en-US" sz="2000" dirty="0"/>
              <a:t>interacting guilds</a:t>
            </a:r>
          </a:p>
          <a:p>
            <a:pPr marL="457200" indent="-457200">
              <a:buFontTx/>
              <a:buAutoNum type="arabicPeriod" startAt="3"/>
              <a:defRPr/>
            </a:pPr>
            <a:endParaRPr lang="en-US" sz="2000" dirty="0"/>
          </a:p>
          <a:p>
            <a:pPr marL="457200" indent="-457200">
              <a:buFont typeface="+mj-lt"/>
              <a:buAutoNum type="arabicPeriod" startAt="3"/>
              <a:defRPr/>
            </a:pPr>
            <a:r>
              <a:rPr lang="en-US" sz="2000" dirty="0"/>
              <a:t>Assess magnitude of services based on faunal analysis and </a:t>
            </a:r>
          </a:p>
          <a:p>
            <a:pPr marL="342900" indent="-342900">
              <a:defRPr/>
            </a:pPr>
            <a:r>
              <a:rPr lang="en-US" sz="2000" dirty="0"/>
              <a:t>	  metabolic footprints of functional </a:t>
            </a:r>
            <a:r>
              <a:rPr lang="en-US" sz="2000" dirty="0" smtClean="0"/>
              <a:t>components</a:t>
            </a:r>
          </a:p>
          <a:p>
            <a:pPr marL="342900" indent="-342900">
              <a:defRPr/>
            </a:pPr>
            <a:endParaRPr lang="en-US" sz="2000" dirty="0" smtClean="0"/>
          </a:p>
          <a:p>
            <a:pPr marL="457200" indent="-457200">
              <a:buAutoNum type="arabicPeriod" startAt="5"/>
              <a:defRPr/>
            </a:pPr>
            <a:r>
              <a:rPr lang="en-US" sz="2000" dirty="0" smtClean="0"/>
              <a:t>Validate and implement new technologies</a:t>
            </a:r>
          </a:p>
          <a:p>
            <a:pPr marL="457200" indent="-457200">
              <a:buAutoNum type="arabicPeriod" startAt="5"/>
              <a:defRPr/>
            </a:pPr>
            <a:endParaRPr lang="en-US" sz="20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0" y="457200"/>
            <a:ext cx="9144000" cy="6324600"/>
            <a:chOff x="0" y="457200"/>
            <a:chExt cx="9144000" cy="6324600"/>
          </a:xfrm>
        </p:grpSpPr>
        <p:pic>
          <p:nvPicPr>
            <p:cNvPr id="27650" name="Picture 2"/>
            <p:cNvPicPr>
              <a:picLocks noChangeAspect="1" noChangeArrowheads="1"/>
            </p:cNvPicPr>
            <p:nvPr/>
          </p:nvPicPr>
          <p:blipFill>
            <a:blip r:embed="rId2" cstate="print"/>
            <a:srcRect l="20952" t="20571" r="20000" b="44381"/>
            <a:stretch>
              <a:fillRect/>
            </a:stretch>
          </p:blipFill>
          <p:spPr bwMode="auto">
            <a:xfrm>
              <a:off x="0" y="1713271"/>
              <a:ext cx="9144000" cy="3392129"/>
            </a:xfrm>
            <a:prstGeom prst="rect">
              <a:avLst/>
            </a:prstGeom>
            <a:noFill/>
            <a:ln w="9525">
              <a:noFill/>
              <a:miter lim="800000"/>
              <a:headEnd/>
              <a:tailEnd/>
            </a:ln>
          </p:spPr>
        </p:pic>
        <p:sp>
          <p:nvSpPr>
            <p:cNvPr id="4" name="Rectangle 3"/>
            <p:cNvSpPr/>
            <p:nvPr/>
          </p:nvSpPr>
          <p:spPr>
            <a:xfrm>
              <a:off x="152400" y="457200"/>
              <a:ext cx="8839200" cy="1015663"/>
            </a:xfrm>
            <a:prstGeom prst="rect">
              <a:avLst/>
            </a:prstGeom>
          </p:spPr>
          <p:txBody>
            <a:bodyPr wrap="square">
              <a:spAutoFit/>
            </a:bodyPr>
            <a:lstStyle/>
            <a:p>
              <a:r>
                <a:rPr lang="en-US" sz="2000" dirty="0" smtClean="0"/>
                <a:t>Soil Food Web Structure in Conventional and Organic Systems:</a:t>
              </a:r>
            </a:p>
            <a:p>
              <a:endParaRPr lang="en-US" sz="2000" dirty="0" smtClean="0"/>
            </a:p>
            <a:p>
              <a:r>
                <a:rPr lang="en-US" sz="2000" dirty="0" smtClean="0"/>
                <a:t>Nematodes as indicators of predaceous, omnivorous and </a:t>
              </a:r>
              <a:r>
                <a:rPr lang="en-US" sz="2000" dirty="0" err="1" smtClean="0"/>
                <a:t>fungivorous</a:t>
              </a:r>
              <a:r>
                <a:rPr lang="en-US" sz="2000" dirty="0" smtClean="0"/>
                <a:t> mites</a:t>
              </a:r>
              <a:endParaRPr lang="en-US" sz="2000" dirty="0"/>
            </a:p>
          </p:txBody>
        </p:sp>
        <p:sp>
          <p:nvSpPr>
            <p:cNvPr id="6" name="TextBox 5"/>
            <p:cNvSpPr txBox="1"/>
            <p:nvPr/>
          </p:nvSpPr>
          <p:spPr>
            <a:xfrm>
              <a:off x="381000" y="6215390"/>
              <a:ext cx="1992853" cy="261610"/>
            </a:xfrm>
            <a:prstGeom prst="rect">
              <a:avLst/>
            </a:prstGeom>
            <a:noFill/>
          </p:spPr>
          <p:txBody>
            <a:bodyPr wrap="none" rtlCol="0">
              <a:spAutoFit/>
            </a:bodyPr>
            <a:lstStyle/>
            <a:p>
              <a:r>
                <a:rPr lang="en-US" sz="1100" dirty="0" smtClean="0"/>
                <a:t>Sánchez-Moreno et al., 2009</a:t>
              </a:r>
              <a:endParaRPr lang="en-US" sz="1100" dirty="0"/>
            </a:p>
          </p:txBody>
        </p:sp>
        <p:pic>
          <p:nvPicPr>
            <p:cNvPr id="5" name="Picture 67" descr="eudorylaimus"/>
            <p:cNvPicPr>
              <a:picLocks noChangeAspect="1" noChangeArrowheads="1"/>
            </p:cNvPicPr>
            <p:nvPr/>
          </p:nvPicPr>
          <p:blipFill>
            <a:blip r:embed="rId3" cstate="print"/>
            <a:srcRect/>
            <a:stretch>
              <a:fillRect/>
            </a:stretch>
          </p:blipFill>
          <p:spPr bwMode="auto">
            <a:xfrm>
              <a:off x="6934200" y="5105400"/>
              <a:ext cx="1643063" cy="1082675"/>
            </a:xfrm>
            <a:prstGeom prst="rect">
              <a:avLst/>
            </a:prstGeom>
            <a:noFill/>
          </p:spPr>
        </p:pic>
        <p:pic>
          <p:nvPicPr>
            <p:cNvPr id="7" name="Picture 72" descr="795"/>
            <p:cNvPicPr>
              <a:picLocks noChangeAspect="1" noChangeArrowheads="1"/>
            </p:cNvPicPr>
            <p:nvPr/>
          </p:nvPicPr>
          <p:blipFill>
            <a:blip r:embed="rId4" cstate="print"/>
            <a:srcRect/>
            <a:stretch>
              <a:fillRect/>
            </a:stretch>
          </p:blipFill>
          <p:spPr bwMode="auto">
            <a:xfrm>
              <a:off x="3124200" y="5257800"/>
              <a:ext cx="1600200" cy="1412875"/>
            </a:xfrm>
            <a:prstGeom prst="rect">
              <a:avLst/>
            </a:prstGeom>
            <a:noFill/>
          </p:spPr>
        </p:pic>
        <p:pic>
          <p:nvPicPr>
            <p:cNvPr id="8" name="Picture 78" descr="mononchus"/>
            <p:cNvPicPr>
              <a:picLocks noChangeAspect="1" noChangeArrowheads="1"/>
            </p:cNvPicPr>
            <p:nvPr/>
          </p:nvPicPr>
          <p:blipFill>
            <a:blip r:embed="rId5" cstate="print"/>
            <a:srcRect/>
            <a:stretch>
              <a:fillRect/>
            </a:stretch>
          </p:blipFill>
          <p:spPr bwMode="auto">
            <a:xfrm>
              <a:off x="5411788" y="4953000"/>
              <a:ext cx="1208087" cy="1828800"/>
            </a:xfrm>
            <a:prstGeom prst="rect">
              <a:avLst/>
            </a:prstGeom>
            <a:noFill/>
          </p:spPr>
        </p:pic>
        <p:sp>
          <p:nvSpPr>
            <p:cNvPr id="9" name="TextBox 8"/>
            <p:cNvSpPr txBox="1"/>
            <p:nvPr/>
          </p:nvSpPr>
          <p:spPr>
            <a:xfrm>
              <a:off x="7391400" y="4050268"/>
              <a:ext cx="1531188" cy="369332"/>
            </a:xfrm>
            <a:prstGeom prst="rect">
              <a:avLst/>
            </a:prstGeom>
            <a:solidFill>
              <a:schemeClr val="tx2">
                <a:lumMod val="40000"/>
                <a:lumOff val="60000"/>
              </a:schemeClr>
            </a:solidFill>
          </p:spPr>
          <p:txBody>
            <a:bodyPr wrap="none" rtlCol="0">
              <a:spAutoFit/>
            </a:bodyPr>
            <a:lstStyle/>
            <a:p>
              <a:r>
                <a:rPr lang="en-US" dirty="0" smtClean="0"/>
                <a:t>Conventional</a:t>
              </a:r>
              <a:endParaRPr lang="en-US" dirty="0"/>
            </a:p>
          </p:txBody>
        </p:sp>
        <p:sp>
          <p:nvSpPr>
            <p:cNvPr id="10" name="TextBox 9"/>
            <p:cNvSpPr txBox="1"/>
            <p:nvPr/>
          </p:nvSpPr>
          <p:spPr>
            <a:xfrm>
              <a:off x="2590800" y="4267200"/>
              <a:ext cx="1016625" cy="584775"/>
            </a:xfrm>
            <a:prstGeom prst="rect">
              <a:avLst/>
            </a:prstGeom>
            <a:solidFill>
              <a:schemeClr val="tx2">
                <a:lumMod val="40000"/>
                <a:lumOff val="60000"/>
              </a:schemeClr>
            </a:solidFill>
            <a:ln>
              <a:solidFill>
                <a:schemeClr val="accent1"/>
              </a:solidFill>
            </a:ln>
          </p:spPr>
          <p:txBody>
            <a:bodyPr wrap="none" rtlCol="0">
              <a:spAutoFit/>
            </a:bodyPr>
            <a:lstStyle/>
            <a:p>
              <a:r>
                <a:rPr lang="en-US" sz="1600" dirty="0" smtClean="0"/>
                <a:t>Standard</a:t>
              </a:r>
            </a:p>
            <a:p>
              <a:r>
                <a:rPr lang="en-US" sz="1600" dirty="0" smtClean="0"/>
                <a:t>tillage</a:t>
              </a:r>
              <a:endParaRPr lang="en-US" sz="1600" dirty="0"/>
            </a:p>
          </p:txBody>
        </p:sp>
        <p:sp>
          <p:nvSpPr>
            <p:cNvPr id="11" name="TextBox 10"/>
            <p:cNvSpPr txBox="1"/>
            <p:nvPr/>
          </p:nvSpPr>
          <p:spPr>
            <a:xfrm>
              <a:off x="2577599" y="2438400"/>
              <a:ext cx="1003801" cy="584775"/>
            </a:xfrm>
            <a:prstGeom prst="rect">
              <a:avLst/>
            </a:prstGeom>
            <a:solidFill>
              <a:schemeClr val="tx2">
                <a:lumMod val="40000"/>
                <a:lumOff val="60000"/>
              </a:schemeClr>
            </a:solidFill>
            <a:ln>
              <a:solidFill>
                <a:schemeClr val="accent1"/>
              </a:solidFill>
            </a:ln>
          </p:spPr>
          <p:txBody>
            <a:bodyPr wrap="none" rtlCol="0">
              <a:spAutoFit/>
            </a:bodyPr>
            <a:lstStyle/>
            <a:p>
              <a:r>
                <a:rPr lang="en-US" sz="1600" dirty="0" smtClean="0"/>
                <a:t>Reduced</a:t>
              </a:r>
            </a:p>
            <a:p>
              <a:r>
                <a:rPr lang="en-US" sz="1600" dirty="0" smtClean="0"/>
                <a:t>tillage</a:t>
              </a:r>
              <a:endParaRPr lang="en-US" sz="1600" dirty="0"/>
            </a:p>
          </p:txBody>
        </p:sp>
        <p:sp>
          <p:nvSpPr>
            <p:cNvPr id="12" name="TextBox 11"/>
            <p:cNvSpPr txBox="1"/>
            <p:nvPr/>
          </p:nvSpPr>
          <p:spPr>
            <a:xfrm>
              <a:off x="76200" y="1905000"/>
              <a:ext cx="992579" cy="369332"/>
            </a:xfrm>
            <a:prstGeom prst="rect">
              <a:avLst/>
            </a:prstGeom>
            <a:solidFill>
              <a:schemeClr val="tx2">
                <a:lumMod val="40000"/>
                <a:lumOff val="60000"/>
              </a:schemeClr>
            </a:solidFill>
          </p:spPr>
          <p:txBody>
            <a:bodyPr wrap="none" rtlCol="0">
              <a:spAutoFit/>
            </a:bodyPr>
            <a:lstStyle/>
            <a:p>
              <a:r>
                <a:rPr lang="en-US" dirty="0" smtClean="0"/>
                <a:t>Organic</a:t>
              </a:r>
              <a:endParaRPr lang="en-US" dirty="0"/>
            </a:p>
          </p:txBody>
        </p:sp>
        <p:sp>
          <p:nvSpPr>
            <p:cNvPr id="13" name="TextBox 12"/>
            <p:cNvSpPr txBox="1"/>
            <p:nvPr/>
          </p:nvSpPr>
          <p:spPr>
            <a:xfrm>
              <a:off x="685800" y="3131403"/>
              <a:ext cx="1814920" cy="830997"/>
            </a:xfrm>
            <a:prstGeom prst="rect">
              <a:avLst/>
            </a:prstGeom>
            <a:solidFill>
              <a:schemeClr val="accent1">
                <a:lumMod val="60000"/>
                <a:lumOff val="40000"/>
              </a:schemeClr>
            </a:solidFill>
          </p:spPr>
          <p:txBody>
            <a:bodyPr wrap="none" rtlCol="0">
              <a:spAutoFit/>
            </a:bodyPr>
            <a:lstStyle/>
            <a:p>
              <a:r>
                <a:rPr lang="en-US" sz="1600" dirty="0" err="1" smtClean="0"/>
                <a:t>Nem</a:t>
              </a:r>
              <a:r>
                <a:rPr lang="en-US" sz="1600" dirty="0" smtClean="0"/>
                <a:t> </a:t>
              </a:r>
              <a:r>
                <a:rPr lang="en-US" sz="1600" dirty="0" err="1" smtClean="0"/>
                <a:t>Bacterivores</a:t>
              </a:r>
              <a:endParaRPr lang="en-US" sz="1600" dirty="0" smtClean="0"/>
            </a:p>
            <a:p>
              <a:r>
                <a:rPr lang="en-US" sz="1600" dirty="0" err="1" smtClean="0"/>
                <a:t>Nem</a:t>
              </a:r>
              <a:r>
                <a:rPr lang="en-US" sz="1600" dirty="0" smtClean="0"/>
                <a:t> Predators</a:t>
              </a:r>
            </a:p>
            <a:p>
              <a:r>
                <a:rPr lang="en-US" sz="1600" dirty="0" smtClean="0"/>
                <a:t>Mite Predators</a:t>
              </a:r>
              <a:endParaRPr lang="en-US" sz="1600" dirty="0"/>
            </a:p>
          </p:txBody>
        </p:sp>
        <p:sp>
          <p:nvSpPr>
            <p:cNvPr id="14" name="TextBox 13"/>
            <p:cNvSpPr txBox="1"/>
            <p:nvPr/>
          </p:nvSpPr>
          <p:spPr>
            <a:xfrm>
              <a:off x="1143000" y="4045803"/>
              <a:ext cx="1290738" cy="830997"/>
            </a:xfrm>
            <a:prstGeom prst="rect">
              <a:avLst/>
            </a:prstGeom>
            <a:solidFill>
              <a:schemeClr val="accent1">
                <a:lumMod val="60000"/>
                <a:lumOff val="40000"/>
              </a:schemeClr>
            </a:solidFill>
          </p:spPr>
          <p:txBody>
            <a:bodyPr wrap="none" rtlCol="0">
              <a:spAutoFit/>
            </a:bodyPr>
            <a:lstStyle/>
            <a:p>
              <a:r>
                <a:rPr lang="en-US" sz="1600" dirty="0" err="1" smtClean="0"/>
                <a:t>Nem</a:t>
              </a:r>
              <a:r>
                <a:rPr lang="en-US" sz="1600" dirty="0" smtClean="0"/>
                <a:t> </a:t>
              </a:r>
              <a:r>
                <a:rPr lang="en-US" sz="1600" dirty="0" err="1" smtClean="0"/>
                <a:t>Omniv</a:t>
              </a:r>
              <a:endParaRPr lang="en-US" sz="1600" dirty="0" smtClean="0"/>
            </a:p>
            <a:p>
              <a:r>
                <a:rPr lang="en-US" sz="1600" dirty="0" smtClean="0"/>
                <a:t>Mite </a:t>
              </a:r>
              <a:r>
                <a:rPr lang="en-US" sz="1600" dirty="0" err="1" smtClean="0"/>
                <a:t>Omniv</a:t>
              </a:r>
              <a:endParaRPr lang="en-US" sz="1600" dirty="0" smtClean="0"/>
            </a:p>
            <a:p>
              <a:r>
                <a:rPr lang="en-US" sz="1600" dirty="0" smtClean="0"/>
                <a:t>Mite </a:t>
              </a:r>
              <a:r>
                <a:rPr lang="en-US" sz="1600" dirty="0" err="1" smtClean="0"/>
                <a:t>Saprob</a:t>
              </a:r>
              <a:endParaRPr lang="en-US" sz="1600" dirty="0"/>
            </a:p>
          </p:txBody>
        </p:sp>
        <p:sp>
          <p:nvSpPr>
            <p:cNvPr id="15" name="TextBox 14"/>
            <p:cNvSpPr txBox="1"/>
            <p:nvPr/>
          </p:nvSpPr>
          <p:spPr>
            <a:xfrm>
              <a:off x="6948080" y="3055203"/>
              <a:ext cx="1289135" cy="830997"/>
            </a:xfrm>
            <a:prstGeom prst="rect">
              <a:avLst/>
            </a:prstGeom>
            <a:solidFill>
              <a:schemeClr val="accent1">
                <a:lumMod val="60000"/>
                <a:lumOff val="40000"/>
              </a:schemeClr>
            </a:solidFill>
          </p:spPr>
          <p:txBody>
            <a:bodyPr wrap="none" rtlCol="0">
              <a:spAutoFit/>
            </a:bodyPr>
            <a:lstStyle/>
            <a:p>
              <a:r>
                <a:rPr lang="en-US" sz="1600" dirty="0" err="1" smtClean="0"/>
                <a:t>Nem</a:t>
              </a:r>
              <a:r>
                <a:rPr lang="en-US" sz="1600" dirty="0" smtClean="0"/>
                <a:t> </a:t>
              </a:r>
              <a:r>
                <a:rPr lang="en-US" sz="1600" dirty="0" err="1" smtClean="0"/>
                <a:t>Fungiv</a:t>
              </a:r>
              <a:endParaRPr lang="en-US" sz="1600" dirty="0" smtClean="0"/>
            </a:p>
            <a:p>
              <a:r>
                <a:rPr lang="en-US" sz="1600" dirty="0" err="1" smtClean="0"/>
                <a:t>Nem</a:t>
              </a:r>
              <a:r>
                <a:rPr lang="en-US" sz="1600" dirty="0" smtClean="0"/>
                <a:t> </a:t>
              </a:r>
              <a:r>
                <a:rPr lang="en-US" sz="1600" dirty="0" err="1" smtClean="0"/>
                <a:t>Herbiv</a:t>
              </a:r>
              <a:endParaRPr lang="en-US" sz="1600" dirty="0" smtClean="0"/>
            </a:p>
            <a:p>
              <a:r>
                <a:rPr lang="en-US" sz="1600" dirty="0" smtClean="0"/>
                <a:t>Mite </a:t>
              </a:r>
              <a:r>
                <a:rPr lang="en-US" sz="1600" dirty="0" err="1" smtClean="0"/>
                <a:t>Algiv</a:t>
              </a:r>
              <a:endParaRPr lang="en-US" sz="1600" dirty="0"/>
            </a:p>
          </p:txBody>
        </p:sp>
        <p:sp>
          <p:nvSpPr>
            <p:cNvPr id="16" name="TextBox 15"/>
            <p:cNvSpPr txBox="1"/>
            <p:nvPr/>
          </p:nvSpPr>
          <p:spPr>
            <a:xfrm>
              <a:off x="6908175" y="2362200"/>
              <a:ext cx="1016625" cy="584775"/>
            </a:xfrm>
            <a:prstGeom prst="rect">
              <a:avLst/>
            </a:prstGeom>
            <a:solidFill>
              <a:schemeClr val="tx2">
                <a:lumMod val="40000"/>
                <a:lumOff val="60000"/>
              </a:schemeClr>
            </a:solidFill>
            <a:ln>
              <a:solidFill>
                <a:schemeClr val="accent1"/>
              </a:solidFill>
            </a:ln>
          </p:spPr>
          <p:txBody>
            <a:bodyPr wrap="none" rtlCol="0">
              <a:spAutoFit/>
            </a:bodyPr>
            <a:lstStyle/>
            <a:p>
              <a:r>
                <a:rPr lang="en-US" sz="1600" dirty="0" smtClean="0"/>
                <a:t>Standard</a:t>
              </a:r>
            </a:p>
            <a:p>
              <a:r>
                <a:rPr lang="en-US" sz="1600" dirty="0" smtClean="0"/>
                <a:t>tillage</a:t>
              </a:r>
              <a:endParaRPr lang="en-US" sz="1600" dirty="0"/>
            </a:p>
          </p:txBody>
        </p:sp>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atapaloSunsetSep08"/>
          <p:cNvPicPr>
            <a:picLocks noChangeAspect="1" noChangeArrowheads="1"/>
          </p:cNvPicPr>
          <p:nvPr/>
        </p:nvPicPr>
        <p:blipFill>
          <a:blip r:embed="rId2" cstate="print"/>
          <a:srcRect/>
          <a:stretch>
            <a:fillRect/>
          </a:stretch>
        </p:blipFill>
        <p:spPr bwMode="auto">
          <a:xfrm>
            <a:off x="0" y="3175"/>
            <a:ext cx="9140825" cy="6854825"/>
          </a:xfrm>
          <a:prstGeom prst="rect">
            <a:avLst/>
          </a:prstGeom>
          <a:noFill/>
          <a:ln w="9525">
            <a:noFill/>
            <a:miter lim="800000"/>
            <a:headEnd/>
            <a:tailEnd/>
          </a:ln>
        </p:spPr>
      </p:pic>
      <p:sp>
        <p:nvSpPr>
          <p:cNvPr id="5" name="Title 1"/>
          <p:cNvSpPr txBox="1">
            <a:spLocks/>
          </p:cNvSpPr>
          <p:nvPr/>
        </p:nvSpPr>
        <p:spPr bwMode="auto">
          <a:xfrm>
            <a:off x="228600" y="5562600"/>
            <a:ext cx="8763000" cy="762000"/>
          </a:xfrm>
          <a:prstGeom prst="rect">
            <a:avLst/>
          </a:prstGeom>
          <a:solidFill>
            <a:srgbClr val="FFFF99"/>
          </a:solidFill>
          <a:ln w="9525">
            <a:noFill/>
            <a:miter lim="800000"/>
            <a:headEnd/>
            <a:tailEnd/>
          </a:ln>
        </p:spPr>
        <p:txBody>
          <a:bodyPr anchor="ctr"/>
          <a:lstStyle/>
          <a:p>
            <a:pPr algn="ctr"/>
            <a:r>
              <a:rPr lang="en-US" sz="3200" dirty="0">
                <a:solidFill>
                  <a:schemeClr val="accent2"/>
                </a:solidFill>
              </a:rPr>
              <a:t>http://plpnemweb.ucdavis.edu/nemaplex</a:t>
            </a:r>
            <a:endParaRPr lang="en-US" sz="3200" b="1" dirty="0">
              <a:solidFill>
                <a:schemeClr val="accent2"/>
              </a:solidFill>
              <a:latin typeface="Calibri" pitchFamily="34" charset="0"/>
            </a:endParaRPr>
          </a:p>
        </p:txBody>
      </p:sp>
      <p:sp>
        <p:nvSpPr>
          <p:cNvPr id="6" name="Title 1"/>
          <p:cNvSpPr txBox="1">
            <a:spLocks/>
          </p:cNvSpPr>
          <p:nvPr/>
        </p:nvSpPr>
        <p:spPr bwMode="auto">
          <a:xfrm>
            <a:off x="3200400" y="1600200"/>
            <a:ext cx="2438400" cy="762000"/>
          </a:xfrm>
          <a:prstGeom prst="rect">
            <a:avLst/>
          </a:prstGeom>
          <a:solidFill>
            <a:srgbClr val="FFFF99"/>
          </a:solidFill>
          <a:ln w="9525">
            <a:noFill/>
            <a:miter lim="800000"/>
            <a:headEnd/>
            <a:tailEnd/>
          </a:ln>
        </p:spPr>
        <p:txBody>
          <a:bodyPr anchor="ctr"/>
          <a:lstStyle/>
          <a:p>
            <a:pPr algn="ctr"/>
            <a:r>
              <a:rPr lang="en-US" sz="3200" dirty="0" smtClean="0">
                <a:solidFill>
                  <a:schemeClr val="accent2"/>
                </a:solidFill>
              </a:rPr>
              <a:t>Thank you!</a:t>
            </a:r>
            <a:endParaRPr lang="en-US" sz="3200" b="1" dirty="0">
              <a:solidFill>
                <a:schemeClr val="accent2"/>
              </a:solidFill>
              <a:latin typeface="Calibri"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609600" y="914400"/>
            <a:ext cx="7239000" cy="533400"/>
          </a:xfrm>
          <a:prstGeom prst="rect">
            <a:avLst/>
          </a:prstGeom>
          <a:noFill/>
          <a:ln w="9525">
            <a:noFill/>
            <a:miter lim="800000"/>
            <a:headEnd/>
            <a:tailEnd/>
          </a:ln>
        </p:spPr>
        <p:txBody>
          <a:bodyPr/>
          <a:lstStyle/>
          <a:p>
            <a:pPr algn="ctr"/>
            <a:r>
              <a:rPr lang="en-US" sz="2400" dirty="0">
                <a:solidFill>
                  <a:schemeClr val="tx2"/>
                </a:solidFill>
              </a:rPr>
              <a:t>Nematode Sensitivity to Mineral Fertilizer</a:t>
            </a:r>
          </a:p>
        </p:txBody>
      </p:sp>
      <p:grpSp>
        <p:nvGrpSpPr>
          <p:cNvPr id="2" name="Group 3"/>
          <p:cNvGrpSpPr>
            <a:grpSpLocks/>
          </p:cNvGrpSpPr>
          <p:nvPr/>
        </p:nvGrpSpPr>
        <p:grpSpPr bwMode="auto">
          <a:xfrm>
            <a:off x="609600" y="1600200"/>
            <a:ext cx="7243763" cy="4343400"/>
            <a:chOff x="384" y="1008"/>
            <a:chExt cx="4563" cy="2736"/>
          </a:xfrm>
        </p:grpSpPr>
        <p:sp>
          <p:nvSpPr>
            <p:cNvPr id="27657" name="Rectangle 4"/>
            <p:cNvSpPr>
              <a:spLocks noChangeArrowheads="1"/>
            </p:cNvSpPr>
            <p:nvPr/>
          </p:nvSpPr>
          <p:spPr bwMode="auto">
            <a:xfrm>
              <a:off x="384" y="1008"/>
              <a:ext cx="4560" cy="2736"/>
            </a:xfrm>
            <a:prstGeom prst="rect">
              <a:avLst/>
            </a:prstGeom>
            <a:solidFill>
              <a:schemeClr val="bg1"/>
            </a:solidFill>
            <a:ln w="28575">
              <a:solidFill>
                <a:schemeClr val="tx1"/>
              </a:solidFill>
              <a:miter lim="800000"/>
              <a:headEnd/>
              <a:tailEnd/>
            </a:ln>
          </p:spPr>
          <p:txBody>
            <a:bodyPr wrap="none" anchor="ctr"/>
            <a:lstStyle/>
            <a:p>
              <a:pPr algn="ctr"/>
              <a:endParaRPr lang="en-US" sz="2400"/>
            </a:p>
          </p:txBody>
        </p:sp>
        <p:sp>
          <p:nvSpPr>
            <p:cNvPr id="27658" name="AutoShape 5"/>
            <p:cNvSpPr>
              <a:spLocks noChangeAspect="1" noChangeArrowheads="1" noTextEdit="1"/>
            </p:cNvSpPr>
            <p:nvPr/>
          </p:nvSpPr>
          <p:spPr bwMode="auto">
            <a:xfrm>
              <a:off x="528" y="1104"/>
              <a:ext cx="4347" cy="2499"/>
            </a:xfrm>
            <a:prstGeom prst="rect">
              <a:avLst/>
            </a:prstGeom>
            <a:noFill/>
            <a:ln w="9525">
              <a:noFill/>
              <a:miter lim="800000"/>
              <a:headEnd/>
              <a:tailEnd/>
            </a:ln>
          </p:spPr>
          <p:txBody>
            <a:bodyPr/>
            <a:lstStyle/>
            <a:p>
              <a:endParaRPr lang="en-US"/>
            </a:p>
          </p:txBody>
        </p:sp>
        <p:sp>
          <p:nvSpPr>
            <p:cNvPr id="27659" name="Rectangle 6"/>
            <p:cNvSpPr>
              <a:spLocks noChangeArrowheads="1"/>
            </p:cNvSpPr>
            <p:nvPr/>
          </p:nvSpPr>
          <p:spPr bwMode="auto">
            <a:xfrm>
              <a:off x="528" y="1104"/>
              <a:ext cx="4347" cy="2499"/>
            </a:xfrm>
            <a:prstGeom prst="rect">
              <a:avLst/>
            </a:prstGeom>
            <a:solidFill>
              <a:srgbClr val="FFFFFF"/>
            </a:solidFill>
            <a:ln w="9525">
              <a:noFill/>
              <a:miter lim="800000"/>
              <a:headEnd/>
              <a:tailEnd/>
            </a:ln>
          </p:spPr>
          <p:txBody>
            <a:bodyPr/>
            <a:lstStyle/>
            <a:p>
              <a:endParaRPr lang="en-US"/>
            </a:p>
          </p:txBody>
        </p:sp>
        <p:sp>
          <p:nvSpPr>
            <p:cNvPr id="27660" name="Rectangle 7"/>
            <p:cNvSpPr>
              <a:spLocks noChangeArrowheads="1"/>
            </p:cNvSpPr>
            <p:nvPr/>
          </p:nvSpPr>
          <p:spPr bwMode="auto">
            <a:xfrm>
              <a:off x="1156" y="1404"/>
              <a:ext cx="2360" cy="1640"/>
            </a:xfrm>
            <a:prstGeom prst="rect">
              <a:avLst/>
            </a:prstGeom>
            <a:solidFill>
              <a:srgbClr val="FFFFFF"/>
            </a:solidFill>
            <a:ln w="1588">
              <a:solidFill>
                <a:srgbClr val="FFFFFF"/>
              </a:solidFill>
              <a:miter lim="800000"/>
              <a:headEnd/>
              <a:tailEnd/>
            </a:ln>
          </p:spPr>
          <p:txBody>
            <a:bodyPr/>
            <a:lstStyle/>
            <a:p>
              <a:endParaRPr lang="en-US"/>
            </a:p>
          </p:txBody>
        </p:sp>
        <p:sp>
          <p:nvSpPr>
            <p:cNvPr id="27661" name="Rectangle 8"/>
            <p:cNvSpPr>
              <a:spLocks noChangeArrowheads="1"/>
            </p:cNvSpPr>
            <p:nvPr/>
          </p:nvSpPr>
          <p:spPr bwMode="auto">
            <a:xfrm>
              <a:off x="1440" y="3408"/>
              <a:ext cx="1901" cy="230"/>
            </a:xfrm>
            <a:prstGeom prst="rect">
              <a:avLst/>
            </a:prstGeom>
            <a:noFill/>
            <a:ln w="9525">
              <a:noFill/>
              <a:miter lim="800000"/>
              <a:headEnd/>
              <a:tailEnd/>
            </a:ln>
          </p:spPr>
          <p:txBody>
            <a:bodyPr wrap="none" lIns="0" tIns="0" rIns="0" bIns="0">
              <a:spAutoFit/>
            </a:bodyPr>
            <a:lstStyle/>
            <a:p>
              <a:r>
                <a:rPr lang="en-US" sz="2400">
                  <a:solidFill>
                    <a:srgbClr val="000000"/>
                  </a:solidFill>
                </a:rPr>
                <a:t>Concentration (mM-N)</a:t>
              </a:r>
              <a:endParaRPr lang="en-US" sz="2400"/>
            </a:p>
          </p:txBody>
        </p:sp>
        <p:sp>
          <p:nvSpPr>
            <p:cNvPr id="27662" name="Line 9"/>
            <p:cNvSpPr>
              <a:spLocks noChangeShapeType="1"/>
            </p:cNvSpPr>
            <p:nvPr/>
          </p:nvSpPr>
          <p:spPr bwMode="auto">
            <a:xfrm>
              <a:off x="1152" y="3024"/>
              <a:ext cx="142" cy="40"/>
            </a:xfrm>
            <a:prstGeom prst="line">
              <a:avLst/>
            </a:prstGeom>
            <a:noFill/>
            <a:ln w="23813">
              <a:solidFill>
                <a:srgbClr val="000000"/>
              </a:solidFill>
              <a:round/>
              <a:headEnd/>
              <a:tailEnd/>
            </a:ln>
          </p:spPr>
          <p:txBody>
            <a:bodyPr/>
            <a:lstStyle/>
            <a:p>
              <a:endParaRPr lang="en-US"/>
            </a:p>
          </p:txBody>
        </p:sp>
        <p:sp>
          <p:nvSpPr>
            <p:cNvPr id="27663" name="Line 10"/>
            <p:cNvSpPr>
              <a:spLocks noChangeShapeType="1"/>
            </p:cNvSpPr>
            <p:nvPr/>
          </p:nvSpPr>
          <p:spPr bwMode="auto">
            <a:xfrm>
              <a:off x="1337" y="3044"/>
              <a:ext cx="2179" cy="1"/>
            </a:xfrm>
            <a:prstGeom prst="line">
              <a:avLst/>
            </a:prstGeom>
            <a:noFill/>
            <a:ln w="23813">
              <a:solidFill>
                <a:srgbClr val="000000"/>
              </a:solidFill>
              <a:round/>
              <a:headEnd/>
              <a:tailEnd/>
            </a:ln>
          </p:spPr>
          <p:txBody>
            <a:bodyPr/>
            <a:lstStyle/>
            <a:p>
              <a:endParaRPr lang="en-US"/>
            </a:p>
          </p:txBody>
        </p:sp>
        <p:sp>
          <p:nvSpPr>
            <p:cNvPr id="27664" name="Line 11"/>
            <p:cNvSpPr>
              <a:spLocks noChangeShapeType="1"/>
            </p:cNvSpPr>
            <p:nvPr/>
          </p:nvSpPr>
          <p:spPr bwMode="auto">
            <a:xfrm flipV="1">
              <a:off x="1277" y="3030"/>
              <a:ext cx="29" cy="29"/>
            </a:xfrm>
            <a:prstGeom prst="line">
              <a:avLst/>
            </a:prstGeom>
            <a:noFill/>
            <a:ln w="23813">
              <a:solidFill>
                <a:srgbClr val="000000"/>
              </a:solidFill>
              <a:round/>
              <a:headEnd/>
              <a:tailEnd/>
            </a:ln>
          </p:spPr>
          <p:txBody>
            <a:bodyPr/>
            <a:lstStyle/>
            <a:p>
              <a:endParaRPr lang="en-US"/>
            </a:p>
          </p:txBody>
        </p:sp>
        <p:sp>
          <p:nvSpPr>
            <p:cNvPr id="27665" name="Line 12"/>
            <p:cNvSpPr>
              <a:spLocks noChangeShapeType="1"/>
            </p:cNvSpPr>
            <p:nvPr/>
          </p:nvSpPr>
          <p:spPr bwMode="auto">
            <a:xfrm flipV="1">
              <a:off x="1323" y="3030"/>
              <a:ext cx="29" cy="29"/>
            </a:xfrm>
            <a:prstGeom prst="line">
              <a:avLst/>
            </a:prstGeom>
            <a:noFill/>
            <a:ln w="23813">
              <a:solidFill>
                <a:srgbClr val="000000"/>
              </a:solidFill>
              <a:round/>
              <a:headEnd/>
              <a:tailEnd/>
            </a:ln>
          </p:spPr>
          <p:txBody>
            <a:bodyPr/>
            <a:lstStyle/>
            <a:p>
              <a:endParaRPr lang="en-US"/>
            </a:p>
          </p:txBody>
        </p:sp>
        <p:sp>
          <p:nvSpPr>
            <p:cNvPr id="27666" name="Line 13"/>
            <p:cNvSpPr>
              <a:spLocks noChangeShapeType="1"/>
            </p:cNvSpPr>
            <p:nvPr/>
          </p:nvSpPr>
          <p:spPr bwMode="auto">
            <a:xfrm flipV="1">
              <a:off x="1248" y="3066"/>
              <a:ext cx="12" cy="6"/>
            </a:xfrm>
            <a:prstGeom prst="line">
              <a:avLst/>
            </a:prstGeom>
            <a:noFill/>
            <a:ln w="23813">
              <a:solidFill>
                <a:srgbClr val="000000"/>
              </a:solidFill>
              <a:round/>
              <a:headEnd/>
              <a:tailEnd/>
            </a:ln>
          </p:spPr>
          <p:txBody>
            <a:bodyPr/>
            <a:lstStyle/>
            <a:p>
              <a:endParaRPr lang="en-US"/>
            </a:p>
          </p:txBody>
        </p:sp>
        <p:sp>
          <p:nvSpPr>
            <p:cNvPr id="27667" name="Line 14"/>
            <p:cNvSpPr>
              <a:spLocks noChangeShapeType="1"/>
            </p:cNvSpPr>
            <p:nvPr/>
          </p:nvSpPr>
          <p:spPr bwMode="auto">
            <a:xfrm flipV="1">
              <a:off x="2322" y="3044"/>
              <a:ext cx="1" cy="50"/>
            </a:xfrm>
            <a:prstGeom prst="line">
              <a:avLst/>
            </a:prstGeom>
            <a:noFill/>
            <a:ln w="23813">
              <a:solidFill>
                <a:srgbClr val="000000"/>
              </a:solidFill>
              <a:round/>
              <a:headEnd/>
              <a:tailEnd/>
            </a:ln>
          </p:spPr>
          <p:txBody>
            <a:bodyPr/>
            <a:lstStyle/>
            <a:p>
              <a:endParaRPr lang="en-US"/>
            </a:p>
          </p:txBody>
        </p:sp>
        <p:sp>
          <p:nvSpPr>
            <p:cNvPr id="27668" name="Line 15"/>
            <p:cNvSpPr>
              <a:spLocks noChangeShapeType="1"/>
            </p:cNvSpPr>
            <p:nvPr/>
          </p:nvSpPr>
          <p:spPr bwMode="auto">
            <a:xfrm flipV="1">
              <a:off x="3337" y="3044"/>
              <a:ext cx="1" cy="50"/>
            </a:xfrm>
            <a:prstGeom prst="line">
              <a:avLst/>
            </a:prstGeom>
            <a:noFill/>
            <a:ln w="23813">
              <a:solidFill>
                <a:srgbClr val="000000"/>
              </a:solidFill>
              <a:round/>
              <a:headEnd/>
              <a:tailEnd/>
            </a:ln>
          </p:spPr>
          <p:txBody>
            <a:bodyPr/>
            <a:lstStyle/>
            <a:p>
              <a:endParaRPr lang="en-US"/>
            </a:p>
          </p:txBody>
        </p:sp>
        <p:sp>
          <p:nvSpPr>
            <p:cNvPr id="27669" name="Line 16"/>
            <p:cNvSpPr>
              <a:spLocks noChangeShapeType="1"/>
            </p:cNvSpPr>
            <p:nvPr/>
          </p:nvSpPr>
          <p:spPr bwMode="auto">
            <a:xfrm flipV="1">
              <a:off x="1156" y="3044"/>
              <a:ext cx="1" cy="25"/>
            </a:xfrm>
            <a:prstGeom prst="line">
              <a:avLst/>
            </a:prstGeom>
            <a:noFill/>
            <a:ln w="23813">
              <a:solidFill>
                <a:srgbClr val="000000"/>
              </a:solidFill>
              <a:round/>
              <a:headEnd/>
              <a:tailEnd/>
            </a:ln>
          </p:spPr>
          <p:txBody>
            <a:bodyPr/>
            <a:lstStyle/>
            <a:p>
              <a:endParaRPr lang="en-US"/>
            </a:p>
          </p:txBody>
        </p:sp>
        <p:sp>
          <p:nvSpPr>
            <p:cNvPr id="27670" name="Line 17"/>
            <p:cNvSpPr>
              <a:spLocks noChangeShapeType="1"/>
            </p:cNvSpPr>
            <p:nvPr/>
          </p:nvSpPr>
          <p:spPr bwMode="auto">
            <a:xfrm flipV="1">
              <a:off x="1613" y="3044"/>
              <a:ext cx="1" cy="25"/>
            </a:xfrm>
            <a:prstGeom prst="line">
              <a:avLst/>
            </a:prstGeom>
            <a:noFill/>
            <a:ln w="23813">
              <a:solidFill>
                <a:srgbClr val="000000"/>
              </a:solidFill>
              <a:round/>
              <a:headEnd/>
              <a:tailEnd/>
            </a:ln>
          </p:spPr>
          <p:txBody>
            <a:bodyPr/>
            <a:lstStyle/>
            <a:p>
              <a:endParaRPr lang="en-US"/>
            </a:p>
          </p:txBody>
        </p:sp>
        <p:sp>
          <p:nvSpPr>
            <p:cNvPr id="27671" name="Line 18"/>
            <p:cNvSpPr>
              <a:spLocks noChangeShapeType="1"/>
            </p:cNvSpPr>
            <p:nvPr/>
          </p:nvSpPr>
          <p:spPr bwMode="auto">
            <a:xfrm flipV="1">
              <a:off x="1791" y="3044"/>
              <a:ext cx="1" cy="25"/>
            </a:xfrm>
            <a:prstGeom prst="line">
              <a:avLst/>
            </a:prstGeom>
            <a:noFill/>
            <a:ln w="23813">
              <a:solidFill>
                <a:srgbClr val="000000"/>
              </a:solidFill>
              <a:round/>
              <a:headEnd/>
              <a:tailEnd/>
            </a:ln>
          </p:spPr>
          <p:txBody>
            <a:bodyPr/>
            <a:lstStyle/>
            <a:p>
              <a:endParaRPr lang="en-US"/>
            </a:p>
          </p:txBody>
        </p:sp>
        <p:sp>
          <p:nvSpPr>
            <p:cNvPr id="27672" name="Line 19"/>
            <p:cNvSpPr>
              <a:spLocks noChangeShapeType="1"/>
            </p:cNvSpPr>
            <p:nvPr/>
          </p:nvSpPr>
          <p:spPr bwMode="auto">
            <a:xfrm flipV="1">
              <a:off x="1918" y="3044"/>
              <a:ext cx="1" cy="25"/>
            </a:xfrm>
            <a:prstGeom prst="line">
              <a:avLst/>
            </a:prstGeom>
            <a:noFill/>
            <a:ln w="23813">
              <a:solidFill>
                <a:srgbClr val="000000"/>
              </a:solidFill>
              <a:round/>
              <a:headEnd/>
              <a:tailEnd/>
            </a:ln>
          </p:spPr>
          <p:txBody>
            <a:bodyPr/>
            <a:lstStyle/>
            <a:p>
              <a:endParaRPr lang="en-US"/>
            </a:p>
          </p:txBody>
        </p:sp>
        <p:sp>
          <p:nvSpPr>
            <p:cNvPr id="27673" name="Line 20"/>
            <p:cNvSpPr>
              <a:spLocks noChangeShapeType="1"/>
            </p:cNvSpPr>
            <p:nvPr/>
          </p:nvSpPr>
          <p:spPr bwMode="auto">
            <a:xfrm flipV="1">
              <a:off x="2016" y="3044"/>
              <a:ext cx="1" cy="25"/>
            </a:xfrm>
            <a:prstGeom prst="line">
              <a:avLst/>
            </a:prstGeom>
            <a:noFill/>
            <a:ln w="23813">
              <a:solidFill>
                <a:srgbClr val="000000"/>
              </a:solidFill>
              <a:round/>
              <a:headEnd/>
              <a:tailEnd/>
            </a:ln>
          </p:spPr>
          <p:txBody>
            <a:bodyPr/>
            <a:lstStyle/>
            <a:p>
              <a:endParaRPr lang="en-US"/>
            </a:p>
          </p:txBody>
        </p:sp>
        <p:sp>
          <p:nvSpPr>
            <p:cNvPr id="27674" name="Line 21"/>
            <p:cNvSpPr>
              <a:spLocks noChangeShapeType="1"/>
            </p:cNvSpPr>
            <p:nvPr/>
          </p:nvSpPr>
          <p:spPr bwMode="auto">
            <a:xfrm flipV="1">
              <a:off x="2097" y="3044"/>
              <a:ext cx="1" cy="25"/>
            </a:xfrm>
            <a:prstGeom prst="line">
              <a:avLst/>
            </a:prstGeom>
            <a:noFill/>
            <a:ln w="23813">
              <a:solidFill>
                <a:srgbClr val="000000"/>
              </a:solidFill>
              <a:round/>
              <a:headEnd/>
              <a:tailEnd/>
            </a:ln>
          </p:spPr>
          <p:txBody>
            <a:bodyPr/>
            <a:lstStyle/>
            <a:p>
              <a:endParaRPr lang="en-US"/>
            </a:p>
          </p:txBody>
        </p:sp>
        <p:sp>
          <p:nvSpPr>
            <p:cNvPr id="27675" name="Line 22"/>
            <p:cNvSpPr>
              <a:spLocks noChangeShapeType="1"/>
            </p:cNvSpPr>
            <p:nvPr/>
          </p:nvSpPr>
          <p:spPr bwMode="auto">
            <a:xfrm flipV="1">
              <a:off x="2165" y="3044"/>
              <a:ext cx="1" cy="25"/>
            </a:xfrm>
            <a:prstGeom prst="line">
              <a:avLst/>
            </a:prstGeom>
            <a:noFill/>
            <a:ln w="23813">
              <a:solidFill>
                <a:srgbClr val="000000"/>
              </a:solidFill>
              <a:round/>
              <a:headEnd/>
              <a:tailEnd/>
            </a:ln>
          </p:spPr>
          <p:txBody>
            <a:bodyPr/>
            <a:lstStyle/>
            <a:p>
              <a:endParaRPr lang="en-US"/>
            </a:p>
          </p:txBody>
        </p:sp>
        <p:sp>
          <p:nvSpPr>
            <p:cNvPr id="27676" name="Line 23"/>
            <p:cNvSpPr>
              <a:spLocks noChangeShapeType="1"/>
            </p:cNvSpPr>
            <p:nvPr/>
          </p:nvSpPr>
          <p:spPr bwMode="auto">
            <a:xfrm flipV="1">
              <a:off x="2224" y="3044"/>
              <a:ext cx="1" cy="25"/>
            </a:xfrm>
            <a:prstGeom prst="line">
              <a:avLst/>
            </a:prstGeom>
            <a:noFill/>
            <a:ln w="23813">
              <a:solidFill>
                <a:srgbClr val="000000"/>
              </a:solidFill>
              <a:round/>
              <a:headEnd/>
              <a:tailEnd/>
            </a:ln>
          </p:spPr>
          <p:txBody>
            <a:bodyPr/>
            <a:lstStyle/>
            <a:p>
              <a:endParaRPr lang="en-US"/>
            </a:p>
          </p:txBody>
        </p:sp>
        <p:sp>
          <p:nvSpPr>
            <p:cNvPr id="27677" name="Line 24"/>
            <p:cNvSpPr>
              <a:spLocks noChangeShapeType="1"/>
            </p:cNvSpPr>
            <p:nvPr/>
          </p:nvSpPr>
          <p:spPr bwMode="auto">
            <a:xfrm flipV="1">
              <a:off x="2276" y="3044"/>
              <a:ext cx="1" cy="25"/>
            </a:xfrm>
            <a:prstGeom prst="line">
              <a:avLst/>
            </a:prstGeom>
            <a:noFill/>
            <a:ln w="23813">
              <a:solidFill>
                <a:srgbClr val="000000"/>
              </a:solidFill>
              <a:round/>
              <a:headEnd/>
              <a:tailEnd/>
            </a:ln>
          </p:spPr>
          <p:txBody>
            <a:bodyPr/>
            <a:lstStyle/>
            <a:p>
              <a:endParaRPr lang="en-US"/>
            </a:p>
          </p:txBody>
        </p:sp>
        <p:sp>
          <p:nvSpPr>
            <p:cNvPr id="27678" name="Line 25"/>
            <p:cNvSpPr>
              <a:spLocks noChangeShapeType="1"/>
            </p:cNvSpPr>
            <p:nvPr/>
          </p:nvSpPr>
          <p:spPr bwMode="auto">
            <a:xfrm flipV="1">
              <a:off x="2627" y="3044"/>
              <a:ext cx="1" cy="25"/>
            </a:xfrm>
            <a:prstGeom prst="line">
              <a:avLst/>
            </a:prstGeom>
            <a:noFill/>
            <a:ln w="23813">
              <a:solidFill>
                <a:srgbClr val="000000"/>
              </a:solidFill>
              <a:round/>
              <a:headEnd/>
              <a:tailEnd/>
            </a:ln>
          </p:spPr>
          <p:txBody>
            <a:bodyPr/>
            <a:lstStyle/>
            <a:p>
              <a:endParaRPr lang="en-US"/>
            </a:p>
          </p:txBody>
        </p:sp>
        <p:sp>
          <p:nvSpPr>
            <p:cNvPr id="27679" name="Line 26"/>
            <p:cNvSpPr>
              <a:spLocks noChangeShapeType="1"/>
            </p:cNvSpPr>
            <p:nvPr/>
          </p:nvSpPr>
          <p:spPr bwMode="auto">
            <a:xfrm flipV="1">
              <a:off x="2806" y="3044"/>
              <a:ext cx="1" cy="25"/>
            </a:xfrm>
            <a:prstGeom prst="line">
              <a:avLst/>
            </a:prstGeom>
            <a:noFill/>
            <a:ln w="23813">
              <a:solidFill>
                <a:srgbClr val="000000"/>
              </a:solidFill>
              <a:round/>
              <a:headEnd/>
              <a:tailEnd/>
            </a:ln>
          </p:spPr>
          <p:txBody>
            <a:bodyPr/>
            <a:lstStyle/>
            <a:p>
              <a:endParaRPr lang="en-US"/>
            </a:p>
          </p:txBody>
        </p:sp>
        <p:sp>
          <p:nvSpPr>
            <p:cNvPr id="27680" name="Line 27"/>
            <p:cNvSpPr>
              <a:spLocks noChangeShapeType="1"/>
            </p:cNvSpPr>
            <p:nvPr/>
          </p:nvSpPr>
          <p:spPr bwMode="auto">
            <a:xfrm flipV="1">
              <a:off x="2933" y="3044"/>
              <a:ext cx="1" cy="25"/>
            </a:xfrm>
            <a:prstGeom prst="line">
              <a:avLst/>
            </a:prstGeom>
            <a:noFill/>
            <a:ln w="23813">
              <a:solidFill>
                <a:srgbClr val="000000"/>
              </a:solidFill>
              <a:round/>
              <a:headEnd/>
              <a:tailEnd/>
            </a:ln>
          </p:spPr>
          <p:txBody>
            <a:bodyPr/>
            <a:lstStyle/>
            <a:p>
              <a:endParaRPr lang="en-US"/>
            </a:p>
          </p:txBody>
        </p:sp>
        <p:sp>
          <p:nvSpPr>
            <p:cNvPr id="27681" name="Line 28"/>
            <p:cNvSpPr>
              <a:spLocks noChangeShapeType="1"/>
            </p:cNvSpPr>
            <p:nvPr/>
          </p:nvSpPr>
          <p:spPr bwMode="auto">
            <a:xfrm flipV="1">
              <a:off x="3031" y="3044"/>
              <a:ext cx="1" cy="25"/>
            </a:xfrm>
            <a:prstGeom prst="line">
              <a:avLst/>
            </a:prstGeom>
            <a:noFill/>
            <a:ln w="23813">
              <a:solidFill>
                <a:srgbClr val="000000"/>
              </a:solidFill>
              <a:round/>
              <a:headEnd/>
              <a:tailEnd/>
            </a:ln>
          </p:spPr>
          <p:txBody>
            <a:bodyPr/>
            <a:lstStyle/>
            <a:p>
              <a:endParaRPr lang="en-US"/>
            </a:p>
          </p:txBody>
        </p:sp>
        <p:sp>
          <p:nvSpPr>
            <p:cNvPr id="27682" name="Line 29"/>
            <p:cNvSpPr>
              <a:spLocks noChangeShapeType="1"/>
            </p:cNvSpPr>
            <p:nvPr/>
          </p:nvSpPr>
          <p:spPr bwMode="auto">
            <a:xfrm flipV="1">
              <a:off x="3111" y="3044"/>
              <a:ext cx="1" cy="25"/>
            </a:xfrm>
            <a:prstGeom prst="line">
              <a:avLst/>
            </a:prstGeom>
            <a:noFill/>
            <a:ln w="23813">
              <a:solidFill>
                <a:srgbClr val="000000"/>
              </a:solidFill>
              <a:round/>
              <a:headEnd/>
              <a:tailEnd/>
            </a:ln>
          </p:spPr>
          <p:txBody>
            <a:bodyPr/>
            <a:lstStyle/>
            <a:p>
              <a:endParaRPr lang="en-US"/>
            </a:p>
          </p:txBody>
        </p:sp>
        <p:sp>
          <p:nvSpPr>
            <p:cNvPr id="27683" name="Line 30"/>
            <p:cNvSpPr>
              <a:spLocks noChangeShapeType="1"/>
            </p:cNvSpPr>
            <p:nvPr/>
          </p:nvSpPr>
          <p:spPr bwMode="auto">
            <a:xfrm flipV="1">
              <a:off x="3179" y="3044"/>
              <a:ext cx="1" cy="25"/>
            </a:xfrm>
            <a:prstGeom prst="line">
              <a:avLst/>
            </a:prstGeom>
            <a:noFill/>
            <a:ln w="23813">
              <a:solidFill>
                <a:srgbClr val="000000"/>
              </a:solidFill>
              <a:round/>
              <a:headEnd/>
              <a:tailEnd/>
            </a:ln>
          </p:spPr>
          <p:txBody>
            <a:bodyPr/>
            <a:lstStyle/>
            <a:p>
              <a:endParaRPr lang="en-US"/>
            </a:p>
          </p:txBody>
        </p:sp>
        <p:sp>
          <p:nvSpPr>
            <p:cNvPr id="27684" name="Line 31"/>
            <p:cNvSpPr>
              <a:spLocks noChangeShapeType="1"/>
            </p:cNvSpPr>
            <p:nvPr/>
          </p:nvSpPr>
          <p:spPr bwMode="auto">
            <a:xfrm flipV="1">
              <a:off x="3239" y="3044"/>
              <a:ext cx="1" cy="25"/>
            </a:xfrm>
            <a:prstGeom prst="line">
              <a:avLst/>
            </a:prstGeom>
            <a:noFill/>
            <a:ln w="23813">
              <a:solidFill>
                <a:srgbClr val="000000"/>
              </a:solidFill>
              <a:round/>
              <a:headEnd/>
              <a:tailEnd/>
            </a:ln>
          </p:spPr>
          <p:txBody>
            <a:bodyPr/>
            <a:lstStyle/>
            <a:p>
              <a:endParaRPr lang="en-US"/>
            </a:p>
          </p:txBody>
        </p:sp>
        <p:sp>
          <p:nvSpPr>
            <p:cNvPr id="27685" name="Line 32"/>
            <p:cNvSpPr>
              <a:spLocks noChangeShapeType="1"/>
            </p:cNvSpPr>
            <p:nvPr/>
          </p:nvSpPr>
          <p:spPr bwMode="auto">
            <a:xfrm flipV="1">
              <a:off x="3290" y="3044"/>
              <a:ext cx="1" cy="25"/>
            </a:xfrm>
            <a:prstGeom prst="line">
              <a:avLst/>
            </a:prstGeom>
            <a:noFill/>
            <a:ln w="23813">
              <a:solidFill>
                <a:srgbClr val="000000"/>
              </a:solidFill>
              <a:round/>
              <a:headEnd/>
              <a:tailEnd/>
            </a:ln>
          </p:spPr>
          <p:txBody>
            <a:bodyPr/>
            <a:lstStyle/>
            <a:p>
              <a:endParaRPr lang="en-US"/>
            </a:p>
          </p:txBody>
        </p:sp>
        <p:sp>
          <p:nvSpPr>
            <p:cNvPr id="27686" name="Rectangle 33"/>
            <p:cNvSpPr>
              <a:spLocks noChangeArrowheads="1"/>
            </p:cNvSpPr>
            <p:nvPr/>
          </p:nvSpPr>
          <p:spPr bwMode="auto">
            <a:xfrm>
              <a:off x="1219" y="3158"/>
              <a:ext cx="89" cy="192"/>
            </a:xfrm>
            <a:prstGeom prst="rect">
              <a:avLst/>
            </a:prstGeom>
            <a:noFill/>
            <a:ln w="9525">
              <a:noFill/>
              <a:miter lim="800000"/>
              <a:headEnd/>
              <a:tailEnd/>
            </a:ln>
          </p:spPr>
          <p:txBody>
            <a:bodyPr wrap="none" lIns="0" tIns="0" rIns="0" bIns="0">
              <a:spAutoFit/>
            </a:bodyPr>
            <a:lstStyle/>
            <a:p>
              <a:r>
                <a:rPr lang="en-US" sz="2000">
                  <a:solidFill>
                    <a:srgbClr val="000000"/>
                  </a:solidFill>
                </a:rPr>
                <a:t>0</a:t>
              </a:r>
              <a:endParaRPr lang="en-US" sz="2400"/>
            </a:p>
          </p:txBody>
        </p:sp>
        <p:sp>
          <p:nvSpPr>
            <p:cNvPr id="27687" name="Rectangle 34"/>
            <p:cNvSpPr>
              <a:spLocks noChangeArrowheads="1"/>
            </p:cNvSpPr>
            <p:nvPr/>
          </p:nvSpPr>
          <p:spPr bwMode="auto">
            <a:xfrm>
              <a:off x="2234" y="3158"/>
              <a:ext cx="222" cy="192"/>
            </a:xfrm>
            <a:prstGeom prst="rect">
              <a:avLst/>
            </a:prstGeom>
            <a:noFill/>
            <a:ln w="9525">
              <a:noFill/>
              <a:miter lim="800000"/>
              <a:headEnd/>
              <a:tailEnd/>
            </a:ln>
          </p:spPr>
          <p:txBody>
            <a:bodyPr wrap="none" lIns="0" tIns="0" rIns="0" bIns="0">
              <a:spAutoFit/>
            </a:bodyPr>
            <a:lstStyle/>
            <a:p>
              <a:r>
                <a:rPr lang="en-US" sz="2000">
                  <a:solidFill>
                    <a:srgbClr val="000000"/>
                  </a:solidFill>
                </a:rPr>
                <a:t>0.1</a:t>
              </a:r>
              <a:endParaRPr lang="en-US" sz="2400"/>
            </a:p>
          </p:txBody>
        </p:sp>
        <p:sp>
          <p:nvSpPr>
            <p:cNvPr id="27688" name="Rectangle 35"/>
            <p:cNvSpPr>
              <a:spLocks noChangeArrowheads="1"/>
            </p:cNvSpPr>
            <p:nvPr/>
          </p:nvSpPr>
          <p:spPr bwMode="auto">
            <a:xfrm>
              <a:off x="3301" y="3158"/>
              <a:ext cx="89" cy="192"/>
            </a:xfrm>
            <a:prstGeom prst="rect">
              <a:avLst/>
            </a:prstGeom>
            <a:noFill/>
            <a:ln w="9525">
              <a:noFill/>
              <a:miter lim="800000"/>
              <a:headEnd/>
              <a:tailEnd/>
            </a:ln>
          </p:spPr>
          <p:txBody>
            <a:bodyPr wrap="none" lIns="0" tIns="0" rIns="0" bIns="0">
              <a:spAutoFit/>
            </a:bodyPr>
            <a:lstStyle/>
            <a:p>
              <a:r>
                <a:rPr lang="en-US" sz="2000">
                  <a:solidFill>
                    <a:srgbClr val="000000"/>
                  </a:solidFill>
                </a:rPr>
                <a:t>1</a:t>
              </a:r>
              <a:endParaRPr lang="en-US" sz="2400"/>
            </a:p>
          </p:txBody>
        </p:sp>
        <p:sp>
          <p:nvSpPr>
            <p:cNvPr id="27689" name="Line 36"/>
            <p:cNvSpPr>
              <a:spLocks noChangeShapeType="1"/>
            </p:cNvSpPr>
            <p:nvPr/>
          </p:nvSpPr>
          <p:spPr bwMode="auto">
            <a:xfrm>
              <a:off x="1156" y="1404"/>
              <a:ext cx="135" cy="1"/>
            </a:xfrm>
            <a:prstGeom prst="line">
              <a:avLst/>
            </a:prstGeom>
            <a:noFill/>
            <a:ln w="23813">
              <a:solidFill>
                <a:srgbClr val="000000"/>
              </a:solidFill>
              <a:round/>
              <a:headEnd/>
              <a:tailEnd/>
            </a:ln>
          </p:spPr>
          <p:txBody>
            <a:bodyPr/>
            <a:lstStyle/>
            <a:p>
              <a:endParaRPr lang="en-US"/>
            </a:p>
          </p:txBody>
        </p:sp>
        <p:sp>
          <p:nvSpPr>
            <p:cNvPr id="27690" name="Line 37"/>
            <p:cNvSpPr>
              <a:spLocks noChangeShapeType="1"/>
            </p:cNvSpPr>
            <p:nvPr/>
          </p:nvSpPr>
          <p:spPr bwMode="auto">
            <a:xfrm>
              <a:off x="1337" y="1404"/>
              <a:ext cx="2179" cy="1"/>
            </a:xfrm>
            <a:prstGeom prst="line">
              <a:avLst/>
            </a:prstGeom>
            <a:noFill/>
            <a:ln w="23813">
              <a:solidFill>
                <a:srgbClr val="000000"/>
              </a:solidFill>
              <a:round/>
              <a:headEnd/>
              <a:tailEnd/>
            </a:ln>
          </p:spPr>
          <p:txBody>
            <a:bodyPr/>
            <a:lstStyle/>
            <a:p>
              <a:endParaRPr lang="en-US"/>
            </a:p>
          </p:txBody>
        </p:sp>
        <p:sp>
          <p:nvSpPr>
            <p:cNvPr id="27691" name="Line 38"/>
            <p:cNvSpPr>
              <a:spLocks noChangeShapeType="1"/>
            </p:cNvSpPr>
            <p:nvPr/>
          </p:nvSpPr>
          <p:spPr bwMode="auto">
            <a:xfrm flipV="1">
              <a:off x="1277" y="1389"/>
              <a:ext cx="29" cy="29"/>
            </a:xfrm>
            <a:prstGeom prst="line">
              <a:avLst/>
            </a:prstGeom>
            <a:noFill/>
            <a:ln w="23813">
              <a:solidFill>
                <a:srgbClr val="000000"/>
              </a:solidFill>
              <a:round/>
              <a:headEnd/>
              <a:tailEnd/>
            </a:ln>
          </p:spPr>
          <p:txBody>
            <a:bodyPr/>
            <a:lstStyle/>
            <a:p>
              <a:endParaRPr lang="en-US"/>
            </a:p>
          </p:txBody>
        </p:sp>
        <p:sp>
          <p:nvSpPr>
            <p:cNvPr id="27692" name="Line 39"/>
            <p:cNvSpPr>
              <a:spLocks noChangeShapeType="1"/>
            </p:cNvSpPr>
            <p:nvPr/>
          </p:nvSpPr>
          <p:spPr bwMode="auto">
            <a:xfrm flipV="1">
              <a:off x="1323" y="1389"/>
              <a:ext cx="29" cy="29"/>
            </a:xfrm>
            <a:prstGeom prst="line">
              <a:avLst/>
            </a:prstGeom>
            <a:noFill/>
            <a:ln w="23813">
              <a:solidFill>
                <a:srgbClr val="000000"/>
              </a:solidFill>
              <a:round/>
              <a:headEnd/>
              <a:tailEnd/>
            </a:ln>
          </p:spPr>
          <p:txBody>
            <a:bodyPr/>
            <a:lstStyle/>
            <a:p>
              <a:endParaRPr lang="en-US"/>
            </a:p>
          </p:txBody>
        </p:sp>
        <p:sp>
          <p:nvSpPr>
            <p:cNvPr id="27693" name="Rectangle 40"/>
            <p:cNvSpPr>
              <a:spLocks noChangeArrowheads="1"/>
            </p:cNvSpPr>
            <p:nvPr/>
          </p:nvSpPr>
          <p:spPr bwMode="auto">
            <a:xfrm rot="16200000" flipH="1">
              <a:off x="-207" y="2079"/>
              <a:ext cx="1795" cy="230"/>
            </a:xfrm>
            <a:prstGeom prst="rect">
              <a:avLst/>
            </a:prstGeom>
            <a:noFill/>
            <a:ln w="9525">
              <a:noFill/>
              <a:miter lim="800000"/>
              <a:headEnd/>
              <a:tailEnd/>
            </a:ln>
          </p:spPr>
          <p:txBody>
            <a:bodyPr wrap="none" lIns="0" tIns="0" rIns="0" bIns="0">
              <a:spAutoFit/>
            </a:bodyPr>
            <a:lstStyle/>
            <a:p>
              <a:r>
                <a:rPr lang="en-US" sz="2400">
                  <a:solidFill>
                    <a:srgbClr val="000000"/>
                  </a:solidFill>
                </a:rPr>
                <a:t>Standardized Counts</a:t>
              </a:r>
              <a:endParaRPr lang="en-US" sz="2400"/>
            </a:p>
          </p:txBody>
        </p:sp>
        <p:sp>
          <p:nvSpPr>
            <p:cNvPr id="27694" name="Line 41"/>
            <p:cNvSpPr>
              <a:spLocks noChangeShapeType="1"/>
            </p:cNvSpPr>
            <p:nvPr/>
          </p:nvSpPr>
          <p:spPr bwMode="auto">
            <a:xfrm flipV="1">
              <a:off x="1156" y="1404"/>
              <a:ext cx="1" cy="1640"/>
            </a:xfrm>
            <a:prstGeom prst="line">
              <a:avLst/>
            </a:prstGeom>
            <a:noFill/>
            <a:ln w="23813">
              <a:solidFill>
                <a:srgbClr val="000000"/>
              </a:solidFill>
              <a:round/>
              <a:headEnd/>
              <a:tailEnd/>
            </a:ln>
          </p:spPr>
          <p:txBody>
            <a:bodyPr/>
            <a:lstStyle/>
            <a:p>
              <a:endParaRPr lang="en-US"/>
            </a:p>
          </p:txBody>
        </p:sp>
        <p:sp>
          <p:nvSpPr>
            <p:cNvPr id="27695" name="Line 42"/>
            <p:cNvSpPr>
              <a:spLocks noChangeShapeType="1"/>
            </p:cNvSpPr>
            <p:nvPr/>
          </p:nvSpPr>
          <p:spPr bwMode="auto">
            <a:xfrm>
              <a:off x="1136" y="2984"/>
              <a:ext cx="16" cy="40"/>
            </a:xfrm>
            <a:prstGeom prst="line">
              <a:avLst/>
            </a:prstGeom>
            <a:noFill/>
            <a:ln w="23813">
              <a:solidFill>
                <a:srgbClr val="000000"/>
              </a:solidFill>
              <a:round/>
              <a:headEnd/>
              <a:tailEnd/>
            </a:ln>
          </p:spPr>
          <p:txBody>
            <a:bodyPr/>
            <a:lstStyle/>
            <a:p>
              <a:endParaRPr lang="en-US"/>
            </a:p>
          </p:txBody>
        </p:sp>
        <p:sp>
          <p:nvSpPr>
            <p:cNvPr id="27696" name="Line 43"/>
            <p:cNvSpPr>
              <a:spLocks noChangeShapeType="1"/>
            </p:cNvSpPr>
            <p:nvPr/>
          </p:nvSpPr>
          <p:spPr bwMode="auto">
            <a:xfrm>
              <a:off x="1133" y="2604"/>
              <a:ext cx="23" cy="1"/>
            </a:xfrm>
            <a:prstGeom prst="line">
              <a:avLst/>
            </a:prstGeom>
            <a:noFill/>
            <a:ln w="23813">
              <a:solidFill>
                <a:srgbClr val="000000"/>
              </a:solidFill>
              <a:round/>
              <a:headEnd/>
              <a:tailEnd/>
            </a:ln>
          </p:spPr>
          <p:txBody>
            <a:bodyPr/>
            <a:lstStyle/>
            <a:p>
              <a:endParaRPr lang="en-US"/>
            </a:p>
          </p:txBody>
        </p:sp>
        <p:sp>
          <p:nvSpPr>
            <p:cNvPr id="27697" name="Line 44"/>
            <p:cNvSpPr>
              <a:spLocks noChangeShapeType="1"/>
            </p:cNvSpPr>
            <p:nvPr/>
          </p:nvSpPr>
          <p:spPr bwMode="auto">
            <a:xfrm>
              <a:off x="1133" y="2204"/>
              <a:ext cx="23" cy="1"/>
            </a:xfrm>
            <a:prstGeom prst="line">
              <a:avLst/>
            </a:prstGeom>
            <a:noFill/>
            <a:ln w="23813">
              <a:solidFill>
                <a:srgbClr val="000000"/>
              </a:solidFill>
              <a:round/>
              <a:headEnd/>
              <a:tailEnd/>
            </a:ln>
          </p:spPr>
          <p:txBody>
            <a:bodyPr/>
            <a:lstStyle/>
            <a:p>
              <a:endParaRPr lang="en-US"/>
            </a:p>
          </p:txBody>
        </p:sp>
        <p:sp>
          <p:nvSpPr>
            <p:cNvPr id="27698" name="Line 45"/>
            <p:cNvSpPr>
              <a:spLocks noChangeShapeType="1"/>
            </p:cNvSpPr>
            <p:nvPr/>
          </p:nvSpPr>
          <p:spPr bwMode="auto">
            <a:xfrm>
              <a:off x="1133" y="1803"/>
              <a:ext cx="23" cy="1"/>
            </a:xfrm>
            <a:prstGeom prst="line">
              <a:avLst/>
            </a:prstGeom>
            <a:noFill/>
            <a:ln w="23813">
              <a:solidFill>
                <a:srgbClr val="000000"/>
              </a:solidFill>
              <a:round/>
              <a:headEnd/>
              <a:tailEnd/>
            </a:ln>
          </p:spPr>
          <p:txBody>
            <a:bodyPr/>
            <a:lstStyle/>
            <a:p>
              <a:endParaRPr lang="en-US"/>
            </a:p>
          </p:txBody>
        </p:sp>
        <p:sp>
          <p:nvSpPr>
            <p:cNvPr id="27699" name="Line 46"/>
            <p:cNvSpPr>
              <a:spLocks noChangeShapeType="1"/>
            </p:cNvSpPr>
            <p:nvPr/>
          </p:nvSpPr>
          <p:spPr bwMode="auto">
            <a:xfrm>
              <a:off x="1133" y="1404"/>
              <a:ext cx="23" cy="1"/>
            </a:xfrm>
            <a:prstGeom prst="line">
              <a:avLst/>
            </a:prstGeom>
            <a:noFill/>
            <a:ln w="23813">
              <a:solidFill>
                <a:srgbClr val="000000"/>
              </a:solidFill>
              <a:round/>
              <a:headEnd/>
              <a:tailEnd/>
            </a:ln>
          </p:spPr>
          <p:txBody>
            <a:bodyPr/>
            <a:lstStyle/>
            <a:p>
              <a:endParaRPr lang="en-US"/>
            </a:p>
          </p:txBody>
        </p:sp>
        <p:sp>
          <p:nvSpPr>
            <p:cNvPr id="27700" name="Rectangle 47"/>
            <p:cNvSpPr>
              <a:spLocks noChangeArrowheads="1"/>
            </p:cNvSpPr>
            <p:nvPr/>
          </p:nvSpPr>
          <p:spPr bwMode="auto">
            <a:xfrm>
              <a:off x="998" y="2931"/>
              <a:ext cx="89" cy="192"/>
            </a:xfrm>
            <a:prstGeom prst="rect">
              <a:avLst/>
            </a:prstGeom>
            <a:noFill/>
            <a:ln w="9525">
              <a:noFill/>
              <a:miter lim="800000"/>
              <a:headEnd/>
              <a:tailEnd/>
            </a:ln>
          </p:spPr>
          <p:txBody>
            <a:bodyPr wrap="none" lIns="0" tIns="0" rIns="0" bIns="0">
              <a:spAutoFit/>
            </a:bodyPr>
            <a:lstStyle/>
            <a:p>
              <a:r>
                <a:rPr lang="en-US" sz="2000">
                  <a:solidFill>
                    <a:srgbClr val="000000"/>
                  </a:solidFill>
                </a:rPr>
                <a:t>0</a:t>
              </a:r>
              <a:endParaRPr lang="en-US" sz="2400"/>
            </a:p>
          </p:txBody>
        </p:sp>
        <p:sp>
          <p:nvSpPr>
            <p:cNvPr id="27701" name="Rectangle 48"/>
            <p:cNvSpPr>
              <a:spLocks noChangeArrowheads="1"/>
            </p:cNvSpPr>
            <p:nvPr/>
          </p:nvSpPr>
          <p:spPr bwMode="auto">
            <a:xfrm>
              <a:off x="927" y="2530"/>
              <a:ext cx="178" cy="192"/>
            </a:xfrm>
            <a:prstGeom prst="rect">
              <a:avLst/>
            </a:prstGeom>
            <a:noFill/>
            <a:ln w="9525">
              <a:noFill/>
              <a:miter lim="800000"/>
              <a:headEnd/>
              <a:tailEnd/>
            </a:ln>
          </p:spPr>
          <p:txBody>
            <a:bodyPr wrap="none" lIns="0" tIns="0" rIns="0" bIns="0">
              <a:spAutoFit/>
            </a:bodyPr>
            <a:lstStyle/>
            <a:p>
              <a:r>
                <a:rPr lang="en-US" sz="2000">
                  <a:solidFill>
                    <a:srgbClr val="000000"/>
                  </a:solidFill>
                </a:rPr>
                <a:t>50</a:t>
              </a:r>
              <a:endParaRPr lang="en-US" sz="2400"/>
            </a:p>
          </p:txBody>
        </p:sp>
        <p:sp>
          <p:nvSpPr>
            <p:cNvPr id="27702" name="Rectangle 49"/>
            <p:cNvSpPr>
              <a:spLocks noChangeArrowheads="1"/>
            </p:cNvSpPr>
            <p:nvPr/>
          </p:nvSpPr>
          <p:spPr bwMode="auto">
            <a:xfrm>
              <a:off x="856" y="2131"/>
              <a:ext cx="267" cy="192"/>
            </a:xfrm>
            <a:prstGeom prst="rect">
              <a:avLst/>
            </a:prstGeom>
            <a:noFill/>
            <a:ln w="9525">
              <a:noFill/>
              <a:miter lim="800000"/>
              <a:headEnd/>
              <a:tailEnd/>
            </a:ln>
          </p:spPr>
          <p:txBody>
            <a:bodyPr wrap="none" lIns="0" tIns="0" rIns="0" bIns="0">
              <a:spAutoFit/>
            </a:bodyPr>
            <a:lstStyle/>
            <a:p>
              <a:r>
                <a:rPr lang="en-US" sz="2000">
                  <a:solidFill>
                    <a:srgbClr val="000000"/>
                  </a:solidFill>
                </a:rPr>
                <a:t>100</a:t>
              </a:r>
              <a:endParaRPr lang="en-US" sz="2400"/>
            </a:p>
          </p:txBody>
        </p:sp>
        <p:sp>
          <p:nvSpPr>
            <p:cNvPr id="27703" name="Rectangle 50"/>
            <p:cNvSpPr>
              <a:spLocks noChangeArrowheads="1"/>
            </p:cNvSpPr>
            <p:nvPr/>
          </p:nvSpPr>
          <p:spPr bwMode="auto">
            <a:xfrm>
              <a:off x="856" y="1730"/>
              <a:ext cx="267" cy="192"/>
            </a:xfrm>
            <a:prstGeom prst="rect">
              <a:avLst/>
            </a:prstGeom>
            <a:noFill/>
            <a:ln w="9525">
              <a:noFill/>
              <a:miter lim="800000"/>
              <a:headEnd/>
              <a:tailEnd/>
            </a:ln>
          </p:spPr>
          <p:txBody>
            <a:bodyPr wrap="none" lIns="0" tIns="0" rIns="0" bIns="0">
              <a:spAutoFit/>
            </a:bodyPr>
            <a:lstStyle/>
            <a:p>
              <a:r>
                <a:rPr lang="en-US" sz="2000">
                  <a:solidFill>
                    <a:srgbClr val="000000"/>
                  </a:solidFill>
                </a:rPr>
                <a:t>150</a:t>
              </a:r>
              <a:endParaRPr lang="en-US" sz="2400"/>
            </a:p>
          </p:txBody>
        </p:sp>
        <p:sp>
          <p:nvSpPr>
            <p:cNvPr id="27704" name="Rectangle 51"/>
            <p:cNvSpPr>
              <a:spLocks noChangeArrowheads="1"/>
            </p:cNvSpPr>
            <p:nvPr/>
          </p:nvSpPr>
          <p:spPr bwMode="auto">
            <a:xfrm>
              <a:off x="856" y="1330"/>
              <a:ext cx="267" cy="192"/>
            </a:xfrm>
            <a:prstGeom prst="rect">
              <a:avLst/>
            </a:prstGeom>
            <a:noFill/>
            <a:ln w="9525">
              <a:noFill/>
              <a:miter lim="800000"/>
              <a:headEnd/>
              <a:tailEnd/>
            </a:ln>
          </p:spPr>
          <p:txBody>
            <a:bodyPr wrap="none" lIns="0" tIns="0" rIns="0" bIns="0">
              <a:spAutoFit/>
            </a:bodyPr>
            <a:lstStyle/>
            <a:p>
              <a:r>
                <a:rPr lang="en-US" sz="2000">
                  <a:solidFill>
                    <a:srgbClr val="000000"/>
                  </a:solidFill>
                </a:rPr>
                <a:t>200</a:t>
              </a:r>
              <a:endParaRPr lang="en-US" sz="2400"/>
            </a:p>
          </p:txBody>
        </p:sp>
        <p:sp>
          <p:nvSpPr>
            <p:cNvPr id="27705" name="Line 52"/>
            <p:cNvSpPr>
              <a:spLocks noChangeShapeType="1"/>
            </p:cNvSpPr>
            <p:nvPr/>
          </p:nvSpPr>
          <p:spPr bwMode="auto">
            <a:xfrm flipV="1">
              <a:off x="3516" y="1404"/>
              <a:ext cx="1" cy="1640"/>
            </a:xfrm>
            <a:prstGeom prst="line">
              <a:avLst/>
            </a:prstGeom>
            <a:noFill/>
            <a:ln w="23813">
              <a:solidFill>
                <a:srgbClr val="000000"/>
              </a:solidFill>
              <a:round/>
              <a:headEnd/>
              <a:tailEnd/>
            </a:ln>
          </p:spPr>
          <p:txBody>
            <a:bodyPr/>
            <a:lstStyle/>
            <a:p>
              <a:endParaRPr lang="en-US"/>
            </a:p>
          </p:txBody>
        </p:sp>
        <p:sp>
          <p:nvSpPr>
            <p:cNvPr id="27706" name="Line 53"/>
            <p:cNvSpPr>
              <a:spLocks noChangeShapeType="1"/>
            </p:cNvSpPr>
            <p:nvPr/>
          </p:nvSpPr>
          <p:spPr bwMode="auto">
            <a:xfrm flipV="1">
              <a:off x="1254" y="2190"/>
              <a:ext cx="37" cy="14"/>
            </a:xfrm>
            <a:prstGeom prst="line">
              <a:avLst/>
            </a:prstGeom>
            <a:noFill/>
            <a:ln w="23813">
              <a:solidFill>
                <a:srgbClr val="000000"/>
              </a:solidFill>
              <a:round/>
              <a:headEnd/>
              <a:tailEnd/>
            </a:ln>
          </p:spPr>
          <p:txBody>
            <a:bodyPr/>
            <a:lstStyle/>
            <a:p>
              <a:endParaRPr lang="en-US"/>
            </a:p>
          </p:txBody>
        </p:sp>
        <p:sp>
          <p:nvSpPr>
            <p:cNvPr id="27707" name="Freeform 54"/>
            <p:cNvSpPr>
              <a:spLocks/>
            </p:cNvSpPr>
            <p:nvPr/>
          </p:nvSpPr>
          <p:spPr bwMode="auto">
            <a:xfrm flipV="1">
              <a:off x="2016" y="1660"/>
              <a:ext cx="1321" cy="1017"/>
            </a:xfrm>
            <a:custGeom>
              <a:avLst/>
              <a:gdLst>
                <a:gd name="T0" fmla="*/ 0 w 2292"/>
                <a:gd name="T1" fmla="*/ 1 h 1765"/>
                <a:gd name="T2" fmla="*/ 1 w 2292"/>
                <a:gd name="T3" fmla="*/ 1 h 1765"/>
                <a:gd name="T4" fmla="*/ 1 w 2292"/>
                <a:gd name="T5" fmla="*/ 0 h 1765"/>
                <a:gd name="T6" fmla="*/ 1 w 2292"/>
                <a:gd name="T7" fmla="*/ 1 h 1765"/>
                <a:gd name="T8" fmla="*/ 0 60000 65536"/>
                <a:gd name="T9" fmla="*/ 0 60000 65536"/>
                <a:gd name="T10" fmla="*/ 0 60000 65536"/>
                <a:gd name="T11" fmla="*/ 0 60000 65536"/>
                <a:gd name="T12" fmla="*/ 0 w 2292"/>
                <a:gd name="T13" fmla="*/ 0 h 1765"/>
                <a:gd name="T14" fmla="*/ 2292 w 2292"/>
                <a:gd name="T15" fmla="*/ 1765 h 1765"/>
              </a:gdLst>
              <a:ahLst/>
              <a:cxnLst>
                <a:cxn ang="T8">
                  <a:pos x="T0" y="T1"/>
                </a:cxn>
                <a:cxn ang="T9">
                  <a:pos x="T2" y="T3"/>
                </a:cxn>
                <a:cxn ang="T10">
                  <a:pos x="T4" y="T5"/>
                </a:cxn>
                <a:cxn ang="T11">
                  <a:pos x="T6" y="T7"/>
                </a:cxn>
              </a:cxnLst>
              <a:rect l="T12" t="T13" r="T14" b="T15"/>
              <a:pathLst>
                <a:path w="2292" h="1765">
                  <a:moveTo>
                    <a:pt x="0" y="1765"/>
                  </a:moveTo>
                  <a:lnTo>
                    <a:pt x="531" y="618"/>
                  </a:lnTo>
                  <a:lnTo>
                    <a:pt x="1762" y="0"/>
                  </a:lnTo>
                  <a:lnTo>
                    <a:pt x="2292" y="9"/>
                  </a:lnTo>
                </a:path>
              </a:pathLst>
            </a:custGeom>
            <a:noFill/>
            <a:ln w="23813">
              <a:solidFill>
                <a:srgbClr val="000000"/>
              </a:solidFill>
              <a:round/>
              <a:headEnd/>
              <a:tailEnd/>
            </a:ln>
          </p:spPr>
          <p:txBody>
            <a:bodyPr/>
            <a:lstStyle/>
            <a:p>
              <a:endParaRPr lang="en-US"/>
            </a:p>
          </p:txBody>
        </p:sp>
        <p:sp>
          <p:nvSpPr>
            <p:cNvPr id="27708" name="Oval 55"/>
            <p:cNvSpPr>
              <a:spLocks noChangeArrowheads="1"/>
            </p:cNvSpPr>
            <p:nvPr/>
          </p:nvSpPr>
          <p:spPr bwMode="auto">
            <a:xfrm>
              <a:off x="1218" y="2166"/>
              <a:ext cx="74" cy="75"/>
            </a:xfrm>
            <a:prstGeom prst="ellipse">
              <a:avLst/>
            </a:prstGeom>
            <a:solidFill>
              <a:srgbClr val="FFFFFF"/>
            </a:solidFill>
            <a:ln w="23813">
              <a:solidFill>
                <a:srgbClr val="000000"/>
              </a:solidFill>
              <a:round/>
              <a:headEnd/>
              <a:tailEnd/>
            </a:ln>
          </p:spPr>
          <p:txBody>
            <a:bodyPr/>
            <a:lstStyle/>
            <a:p>
              <a:endParaRPr lang="en-US"/>
            </a:p>
          </p:txBody>
        </p:sp>
        <p:sp>
          <p:nvSpPr>
            <p:cNvPr id="27709" name="Line 56"/>
            <p:cNvSpPr>
              <a:spLocks noChangeShapeType="1"/>
            </p:cNvSpPr>
            <p:nvPr/>
          </p:nvSpPr>
          <p:spPr bwMode="auto">
            <a:xfrm>
              <a:off x="1993" y="2002"/>
              <a:ext cx="48" cy="1"/>
            </a:xfrm>
            <a:prstGeom prst="line">
              <a:avLst/>
            </a:prstGeom>
            <a:noFill/>
            <a:ln w="23813">
              <a:solidFill>
                <a:srgbClr val="000000"/>
              </a:solidFill>
              <a:round/>
              <a:headEnd/>
              <a:tailEnd/>
            </a:ln>
          </p:spPr>
          <p:txBody>
            <a:bodyPr/>
            <a:lstStyle/>
            <a:p>
              <a:endParaRPr lang="en-US"/>
            </a:p>
          </p:txBody>
        </p:sp>
        <p:sp>
          <p:nvSpPr>
            <p:cNvPr id="27710" name="Line 57"/>
            <p:cNvSpPr>
              <a:spLocks noChangeShapeType="1"/>
            </p:cNvSpPr>
            <p:nvPr/>
          </p:nvSpPr>
          <p:spPr bwMode="auto">
            <a:xfrm flipV="1">
              <a:off x="2322" y="2222"/>
              <a:ext cx="1" cy="99"/>
            </a:xfrm>
            <a:prstGeom prst="line">
              <a:avLst/>
            </a:prstGeom>
            <a:noFill/>
            <a:ln w="23813">
              <a:solidFill>
                <a:srgbClr val="000000"/>
              </a:solidFill>
              <a:round/>
              <a:headEnd/>
              <a:tailEnd/>
            </a:ln>
          </p:spPr>
          <p:txBody>
            <a:bodyPr/>
            <a:lstStyle/>
            <a:p>
              <a:endParaRPr lang="en-US"/>
            </a:p>
          </p:txBody>
        </p:sp>
        <p:sp>
          <p:nvSpPr>
            <p:cNvPr id="27711" name="Line 58"/>
            <p:cNvSpPr>
              <a:spLocks noChangeShapeType="1"/>
            </p:cNvSpPr>
            <p:nvPr/>
          </p:nvSpPr>
          <p:spPr bwMode="auto">
            <a:xfrm>
              <a:off x="2299" y="2222"/>
              <a:ext cx="47" cy="1"/>
            </a:xfrm>
            <a:prstGeom prst="line">
              <a:avLst/>
            </a:prstGeom>
            <a:noFill/>
            <a:ln w="23813">
              <a:solidFill>
                <a:srgbClr val="000000"/>
              </a:solidFill>
              <a:round/>
              <a:headEnd/>
              <a:tailEnd/>
            </a:ln>
          </p:spPr>
          <p:txBody>
            <a:bodyPr/>
            <a:lstStyle/>
            <a:p>
              <a:endParaRPr lang="en-US"/>
            </a:p>
          </p:txBody>
        </p:sp>
        <p:sp>
          <p:nvSpPr>
            <p:cNvPr id="27712" name="Line 59"/>
            <p:cNvSpPr>
              <a:spLocks noChangeShapeType="1"/>
            </p:cNvSpPr>
            <p:nvPr/>
          </p:nvSpPr>
          <p:spPr bwMode="auto">
            <a:xfrm>
              <a:off x="3031" y="2677"/>
              <a:ext cx="1" cy="110"/>
            </a:xfrm>
            <a:prstGeom prst="line">
              <a:avLst/>
            </a:prstGeom>
            <a:noFill/>
            <a:ln w="23813">
              <a:solidFill>
                <a:srgbClr val="000000"/>
              </a:solidFill>
              <a:round/>
              <a:headEnd/>
              <a:tailEnd/>
            </a:ln>
          </p:spPr>
          <p:txBody>
            <a:bodyPr/>
            <a:lstStyle/>
            <a:p>
              <a:endParaRPr lang="en-US"/>
            </a:p>
          </p:txBody>
        </p:sp>
        <p:sp>
          <p:nvSpPr>
            <p:cNvPr id="27713" name="Line 60"/>
            <p:cNvSpPr>
              <a:spLocks noChangeShapeType="1"/>
            </p:cNvSpPr>
            <p:nvPr/>
          </p:nvSpPr>
          <p:spPr bwMode="auto">
            <a:xfrm>
              <a:off x="3008" y="2787"/>
              <a:ext cx="47" cy="1"/>
            </a:xfrm>
            <a:prstGeom prst="line">
              <a:avLst/>
            </a:prstGeom>
            <a:noFill/>
            <a:ln w="23813">
              <a:solidFill>
                <a:srgbClr val="000000"/>
              </a:solidFill>
              <a:round/>
              <a:headEnd/>
              <a:tailEnd/>
            </a:ln>
          </p:spPr>
          <p:txBody>
            <a:bodyPr/>
            <a:lstStyle/>
            <a:p>
              <a:endParaRPr lang="en-US"/>
            </a:p>
          </p:txBody>
        </p:sp>
        <p:sp>
          <p:nvSpPr>
            <p:cNvPr id="27714" name="Line 61"/>
            <p:cNvSpPr>
              <a:spLocks noChangeShapeType="1"/>
            </p:cNvSpPr>
            <p:nvPr/>
          </p:nvSpPr>
          <p:spPr bwMode="auto">
            <a:xfrm>
              <a:off x="3337" y="2672"/>
              <a:ext cx="1" cy="154"/>
            </a:xfrm>
            <a:prstGeom prst="line">
              <a:avLst/>
            </a:prstGeom>
            <a:noFill/>
            <a:ln w="23813">
              <a:solidFill>
                <a:srgbClr val="000000"/>
              </a:solidFill>
              <a:round/>
              <a:headEnd/>
              <a:tailEnd/>
            </a:ln>
          </p:spPr>
          <p:txBody>
            <a:bodyPr/>
            <a:lstStyle/>
            <a:p>
              <a:endParaRPr lang="en-US"/>
            </a:p>
          </p:txBody>
        </p:sp>
        <p:sp>
          <p:nvSpPr>
            <p:cNvPr id="27715" name="Line 62"/>
            <p:cNvSpPr>
              <a:spLocks noChangeShapeType="1"/>
            </p:cNvSpPr>
            <p:nvPr/>
          </p:nvSpPr>
          <p:spPr bwMode="auto">
            <a:xfrm flipV="1">
              <a:off x="1254" y="2203"/>
              <a:ext cx="37" cy="1"/>
            </a:xfrm>
            <a:prstGeom prst="line">
              <a:avLst/>
            </a:prstGeom>
            <a:noFill/>
            <a:ln w="23813">
              <a:solidFill>
                <a:srgbClr val="000000"/>
              </a:solidFill>
              <a:round/>
              <a:headEnd/>
              <a:tailEnd/>
            </a:ln>
          </p:spPr>
          <p:txBody>
            <a:bodyPr/>
            <a:lstStyle/>
            <a:p>
              <a:endParaRPr lang="en-US"/>
            </a:p>
          </p:txBody>
        </p:sp>
        <p:sp>
          <p:nvSpPr>
            <p:cNvPr id="27716" name="Line 63"/>
            <p:cNvSpPr>
              <a:spLocks noChangeShapeType="1"/>
            </p:cNvSpPr>
            <p:nvPr/>
          </p:nvSpPr>
          <p:spPr bwMode="auto">
            <a:xfrm flipV="1">
              <a:off x="1337" y="2186"/>
              <a:ext cx="679" cy="17"/>
            </a:xfrm>
            <a:prstGeom prst="line">
              <a:avLst/>
            </a:prstGeom>
            <a:noFill/>
            <a:ln w="23813">
              <a:solidFill>
                <a:srgbClr val="000000"/>
              </a:solidFill>
              <a:round/>
              <a:headEnd/>
              <a:tailEnd/>
            </a:ln>
          </p:spPr>
          <p:txBody>
            <a:bodyPr/>
            <a:lstStyle/>
            <a:p>
              <a:endParaRPr lang="en-US"/>
            </a:p>
          </p:txBody>
        </p:sp>
        <p:sp>
          <p:nvSpPr>
            <p:cNvPr id="27717" name="Freeform 64"/>
            <p:cNvSpPr>
              <a:spLocks/>
            </p:cNvSpPr>
            <p:nvPr/>
          </p:nvSpPr>
          <p:spPr bwMode="auto">
            <a:xfrm flipV="1">
              <a:off x="2016" y="2186"/>
              <a:ext cx="1321" cy="692"/>
            </a:xfrm>
            <a:custGeom>
              <a:avLst/>
              <a:gdLst>
                <a:gd name="T0" fmla="*/ 0 w 2292"/>
                <a:gd name="T1" fmla="*/ 1 h 1201"/>
                <a:gd name="T2" fmla="*/ 1 w 2292"/>
                <a:gd name="T3" fmla="*/ 1 h 1201"/>
                <a:gd name="T4" fmla="*/ 1 w 2292"/>
                <a:gd name="T5" fmla="*/ 1 h 1201"/>
                <a:gd name="T6" fmla="*/ 1 w 2292"/>
                <a:gd name="T7" fmla="*/ 0 h 1201"/>
                <a:gd name="T8" fmla="*/ 0 60000 65536"/>
                <a:gd name="T9" fmla="*/ 0 60000 65536"/>
                <a:gd name="T10" fmla="*/ 0 60000 65536"/>
                <a:gd name="T11" fmla="*/ 0 60000 65536"/>
                <a:gd name="T12" fmla="*/ 0 w 2292"/>
                <a:gd name="T13" fmla="*/ 0 h 1201"/>
                <a:gd name="T14" fmla="*/ 2292 w 2292"/>
                <a:gd name="T15" fmla="*/ 1201 h 1201"/>
              </a:gdLst>
              <a:ahLst/>
              <a:cxnLst>
                <a:cxn ang="T8">
                  <a:pos x="T0" y="T1"/>
                </a:cxn>
                <a:cxn ang="T9">
                  <a:pos x="T2" y="T3"/>
                </a:cxn>
                <a:cxn ang="T10">
                  <a:pos x="T4" y="T5"/>
                </a:cxn>
                <a:cxn ang="T11">
                  <a:pos x="T6" y="T7"/>
                </a:cxn>
              </a:cxnLst>
              <a:rect l="T12" t="T13" r="T14" b="T15"/>
              <a:pathLst>
                <a:path w="2292" h="1201">
                  <a:moveTo>
                    <a:pt x="0" y="1201"/>
                  </a:moveTo>
                  <a:lnTo>
                    <a:pt x="531" y="1075"/>
                  </a:lnTo>
                  <a:lnTo>
                    <a:pt x="1762" y="302"/>
                  </a:lnTo>
                  <a:lnTo>
                    <a:pt x="2292" y="0"/>
                  </a:lnTo>
                </a:path>
              </a:pathLst>
            </a:custGeom>
            <a:noFill/>
            <a:ln w="23813">
              <a:solidFill>
                <a:srgbClr val="000000"/>
              </a:solidFill>
              <a:round/>
              <a:headEnd/>
              <a:tailEnd/>
            </a:ln>
          </p:spPr>
          <p:txBody>
            <a:bodyPr/>
            <a:lstStyle/>
            <a:p>
              <a:endParaRPr lang="en-US"/>
            </a:p>
          </p:txBody>
        </p:sp>
        <p:sp>
          <p:nvSpPr>
            <p:cNvPr id="27718" name="Oval 65"/>
            <p:cNvSpPr>
              <a:spLocks noChangeArrowheads="1"/>
            </p:cNvSpPr>
            <p:nvPr/>
          </p:nvSpPr>
          <p:spPr bwMode="auto">
            <a:xfrm>
              <a:off x="1218" y="2166"/>
              <a:ext cx="74" cy="75"/>
            </a:xfrm>
            <a:prstGeom prst="ellipse">
              <a:avLst/>
            </a:prstGeom>
            <a:solidFill>
              <a:srgbClr val="000000"/>
            </a:solidFill>
            <a:ln w="23813">
              <a:solidFill>
                <a:srgbClr val="000000"/>
              </a:solidFill>
              <a:round/>
              <a:headEnd/>
              <a:tailEnd/>
            </a:ln>
          </p:spPr>
          <p:txBody>
            <a:bodyPr/>
            <a:lstStyle/>
            <a:p>
              <a:endParaRPr lang="en-US"/>
            </a:p>
          </p:txBody>
        </p:sp>
        <p:sp>
          <p:nvSpPr>
            <p:cNvPr id="27719" name="Line 66"/>
            <p:cNvSpPr>
              <a:spLocks noChangeShapeType="1"/>
            </p:cNvSpPr>
            <p:nvPr/>
          </p:nvSpPr>
          <p:spPr bwMode="auto">
            <a:xfrm flipV="1">
              <a:off x="2016" y="2145"/>
              <a:ext cx="1" cy="41"/>
            </a:xfrm>
            <a:prstGeom prst="line">
              <a:avLst/>
            </a:prstGeom>
            <a:noFill/>
            <a:ln w="23813">
              <a:solidFill>
                <a:srgbClr val="000000"/>
              </a:solidFill>
              <a:round/>
              <a:headEnd/>
              <a:tailEnd/>
            </a:ln>
          </p:spPr>
          <p:txBody>
            <a:bodyPr/>
            <a:lstStyle/>
            <a:p>
              <a:endParaRPr lang="en-US"/>
            </a:p>
          </p:txBody>
        </p:sp>
        <p:sp>
          <p:nvSpPr>
            <p:cNvPr id="27720" name="Line 67"/>
            <p:cNvSpPr>
              <a:spLocks noChangeShapeType="1"/>
            </p:cNvSpPr>
            <p:nvPr/>
          </p:nvSpPr>
          <p:spPr bwMode="auto">
            <a:xfrm>
              <a:off x="1993" y="2145"/>
              <a:ext cx="48" cy="1"/>
            </a:xfrm>
            <a:prstGeom prst="line">
              <a:avLst/>
            </a:prstGeom>
            <a:noFill/>
            <a:ln w="23813">
              <a:solidFill>
                <a:srgbClr val="000000"/>
              </a:solidFill>
              <a:round/>
              <a:headEnd/>
              <a:tailEnd/>
            </a:ln>
          </p:spPr>
          <p:txBody>
            <a:bodyPr/>
            <a:lstStyle/>
            <a:p>
              <a:endParaRPr lang="en-US"/>
            </a:p>
          </p:txBody>
        </p:sp>
        <p:sp>
          <p:nvSpPr>
            <p:cNvPr id="27721" name="Line 68"/>
            <p:cNvSpPr>
              <a:spLocks noChangeShapeType="1"/>
            </p:cNvSpPr>
            <p:nvPr/>
          </p:nvSpPr>
          <p:spPr bwMode="auto">
            <a:xfrm>
              <a:off x="2016" y="2186"/>
              <a:ext cx="1" cy="42"/>
            </a:xfrm>
            <a:prstGeom prst="line">
              <a:avLst/>
            </a:prstGeom>
            <a:noFill/>
            <a:ln w="23813">
              <a:solidFill>
                <a:srgbClr val="000000"/>
              </a:solidFill>
              <a:round/>
              <a:headEnd/>
              <a:tailEnd/>
            </a:ln>
          </p:spPr>
          <p:txBody>
            <a:bodyPr/>
            <a:lstStyle/>
            <a:p>
              <a:endParaRPr lang="en-US"/>
            </a:p>
          </p:txBody>
        </p:sp>
        <p:sp>
          <p:nvSpPr>
            <p:cNvPr id="27722" name="Line 69"/>
            <p:cNvSpPr>
              <a:spLocks noChangeShapeType="1"/>
            </p:cNvSpPr>
            <p:nvPr/>
          </p:nvSpPr>
          <p:spPr bwMode="auto">
            <a:xfrm>
              <a:off x="1993" y="2228"/>
              <a:ext cx="48" cy="1"/>
            </a:xfrm>
            <a:prstGeom prst="line">
              <a:avLst/>
            </a:prstGeom>
            <a:noFill/>
            <a:ln w="23813">
              <a:solidFill>
                <a:srgbClr val="000000"/>
              </a:solidFill>
              <a:round/>
              <a:headEnd/>
              <a:tailEnd/>
            </a:ln>
          </p:spPr>
          <p:txBody>
            <a:bodyPr/>
            <a:lstStyle/>
            <a:p>
              <a:endParaRPr lang="en-US"/>
            </a:p>
          </p:txBody>
        </p:sp>
        <p:sp>
          <p:nvSpPr>
            <p:cNvPr id="27723" name="Oval 70"/>
            <p:cNvSpPr>
              <a:spLocks noChangeArrowheads="1"/>
            </p:cNvSpPr>
            <p:nvPr/>
          </p:nvSpPr>
          <p:spPr bwMode="auto">
            <a:xfrm>
              <a:off x="1980" y="2149"/>
              <a:ext cx="74" cy="74"/>
            </a:xfrm>
            <a:prstGeom prst="ellipse">
              <a:avLst/>
            </a:prstGeom>
            <a:solidFill>
              <a:srgbClr val="000000"/>
            </a:solidFill>
            <a:ln w="23813">
              <a:solidFill>
                <a:srgbClr val="000000"/>
              </a:solidFill>
              <a:round/>
              <a:headEnd/>
              <a:tailEnd/>
            </a:ln>
          </p:spPr>
          <p:txBody>
            <a:bodyPr/>
            <a:lstStyle/>
            <a:p>
              <a:endParaRPr lang="en-US"/>
            </a:p>
          </p:txBody>
        </p:sp>
        <p:sp>
          <p:nvSpPr>
            <p:cNvPr id="27724" name="Line 71"/>
            <p:cNvSpPr>
              <a:spLocks noChangeShapeType="1"/>
            </p:cNvSpPr>
            <p:nvPr/>
          </p:nvSpPr>
          <p:spPr bwMode="auto">
            <a:xfrm flipV="1">
              <a:off x="2322" y="2218"/>
              <a:ext cx="1" cy="41"/>
            </a:xfrm>
            <a:prstGeom prst="line">
              <a:avLst/>
            </a:prstGeom>
            <a:noFill/>
            <a:ln w="23813">
              <a:solidFill>
                <a:srgbClr val="000000"/>
              </a:solidFill>
              <a:round/>
              <a:headEnd/>
              <a:tailEnd/>
            </a:ln>
          </p:spPr>
          <p:txBody>
            <a:bodyPr/>
            <a:lstStyle/>
            <a:p>
              <a:endParaRPr lang="en-US"/>
            </a:p>
          </p:txBody>
        </p:sp>
        <p:sp>
          <p:nvSpPr>
            <p:cNvPr id="27725" name="Line 72"/>
            <p:cNvSpPr>
              <a:spLocks noChangeShapeType="1"/>
            </p:cNvSpPr>
            <p:nvPr/>
          </p:nvSpPr>
          <p:spPr bwMode="auto">
            <a:xfrm>
              <a:off x="2299" y="2218"/>
              <a:ext cx="47" cy="1"/>
            </a:xfrm>
            <a:prstGeom prst="line">
              <a:avLst/>
            </a:prstGeom>
            <a:noFill/>
            <a:ln w="23813">
              <a:solidFill>
                <a:srgbClr val="000000"/>
              </a:solidFill>
              <a:round/>
              <a:headEnd/>
              <a:tailEnd/>
            </a:ln>
          </p:spPr>
          <p:txBody>
            <a:bodyPr/>
            <a:lstStyle/>
            <a:p>
              <a:endParaRPr lang="en-US"/>
            </a:p>
          </p:txBody>
        </p:sp>
        <p:sp>
          <p:nvSpPr>
            <p:cNvPr id="27726" name="Line 73"/>
            <p:cNvSpPr>
              <a:spLocks noChangeShapeType="1"/>
            </p:cNvSpPr>
            <p:nvPr/>
          </p:nvSpPr>
          <p:spPr bwMode="auto">
            <a:xfrm>
              <a:off x="2322" y="2259"/>
              <a:ext cx="1" cy="42"/>
            </a:xfrm>
            <a:prstGeom prst="line">
              <a:avLst/>
            </a:prstGeom>
            <a:noFill/>
            <a:ln w="23813">
              <a:solidFill>
                <a:srgbClr val="000000"/>
              </a:solidFill>
              <a:round/>
              <a:headEnd/>
              <a:tailEnd/>
            </a:ln>
          </p:spPr>
          <p:txBody>
            <a:bodyPr/>
            <a:lstStyle/>
            <a:p>
              <a:endParaRPr lang="en-US"/>
            </a:p>
          </p:txBody>
        </p:sp>
        <p:sp>
          <p:nvSpPr>
            <p:cNvPr id="27727" name="Line 74"/>
            <p:cNvSpPr>
              <a:spLocks noChangeShapeType="1"/>
            </p:cNvSpPr>
            <p:nvPr/>
          </p:nvSpPr>
          <p:spPr bwMode="auto">
            <a:xfrm>
              <a:off x="2299" y="2301"/>
              <a:ext cx="47" cy="1"/>
            </a:xfrm>
            <a:prstGeom prst="line">
              <a:avLst/>
            </a:prstGeom>
            <a:noFill/>
            <a:ln w="23813">
              <a:solidFill>
                <a:srgbClr val="000000"/>
              </a:solidFill>
              <a:round/>
              <a:headEnd/>
              <a:tailEnd/>
            </a:ln>
          </p:spPr>
          <p:txBody>
            <a:bodyPr/>
            <a:lstStyle/>
            <a:p>
              <a:endParaRPr lang="en-US"/>
            </a:p>
          </p:txBody>
        </p:sp>
        <p:sp>
          <p:nvSpPr>
            <p:cNvPr id="27728" name="Oval 75"/>
            <p:cNvSpPr>
              <a:spLocks noChangeArrowheads="1"/>
            </p:cNvSpPr>
            <p:nvPr/>
          </p:nvSpPr>
          <p:spPr bwMode="auto">
            <a:xfrm>
              <a:off x="2285" y="2222"/>
              <a:ext cx="75" cy="74"/>
            </a:xfrm>
            <a:prstGeom prst="ellipse">
              <a:avLst/>
            </a:prstGeom>
            <a:solidFill>
              <a:srgbClr val="000000"/>
            </a:solidFill>
            <a:ln w="23813">
              <a:solidFill>
                <a:srgbClr val="000000"/>
              </a:solidFill>
              <a:round/>
              <a:headEnd/>
              <a:tailEnd/>
            </a:ln>
          </p:spPr>
          <p:txBody>
            <a:bodyPr/>
            <a:lstStyle/>
            <a:p>
              <a:endParaRPr lang="en-US"/>
            </a:p>
          </p:txBody>
        </p:sp>
        <p:sp>
          <p:nvSpPr>
            <p:cNvPr id="27729" name="Line 76"/>
            <p:cNvSpPr>
              <a:spLocks noChangeShapeType="1"/>
            </p:cNvSpPr>
            <p:nvPr/>
          </p:nvSpPr>
          <p:spPr bwMode="auto">
            <a:xfrm flipV="1">
              <a:off x="3031" y="2682"/>
              <a:ext cx="1" cy="22"/>
            </a:xfrm>
            <a:prstGeom prst="line">
              <a:avLst/>
            </a:prstGeom>
            <a:noFill/>
            <a:ln w="23813">
              <a:solidFill>
                <a:srgbClr val="000000"/>
              </a:solidFill>
              <a:round/>
              <a:headEnd/>
              <a:tailEnd/>
            </a:ln>
          </p:spPr>
          <p:txBody>
            <a:bodyPr/>
            <a:lstStyle/>
            <a:p>
              <a:endParaRPr lang="en-US"/>
            </a:p>
          </p:txBody>
        </p:sp>
        <p:sp>
          <p:nvSpPr>
            <p:cNvPr id="27730" name="Line 77"/>
            <p:cNvSpPr>
              <a:spLocks noChangeShapeType="1"/>
            </p:cNvSpPr>
            <p:nvPr/>
          </p:nvSpPr>
          <p:spPr bwMode="auto">
            <a:xfrm>
              <a:off x="3008" y="2682"/>
              <a:ext cx="47" cy="1"/>
            </a:xfrm>
            <a:prstGeom prst="line">
              <a:avLst/>
            </a:prstGeom>
            <a:noFill/>
            <a:ln w="23813">
              <a:solidFill>
                <a:srgbClr val="000000"/>
              </a:solidFill>
              <a:round/>
              <a:headEnd/>
              <a:tailEnd/>
            </a:ln>
          </p:spPr>
          <p:txBody>
            <a:bodyPr/>
            <a:lstStyle/>
            <a:p>
              <a:endParaRPr lang="en-US"/>
            </a:p>
          </p:txBody>
        </p:sp>
        <p:sp>
          <p:nvSpPr>
            <p:cNvPr id="27731" name="Line 78"/>
            <p:cNvSpPr>
              <a:spLocks noChangeShapeType="1"/>
            </p:cNvSpPr>
            <p:nvPr/>
          </p:nvSpPr>
          <p:spPr bwMode="auto">
            <a:xfrm>
              <a:off x="3031" y="2704"/>
              <a:ext cx="1" cy="22"/>
            </a:xfrm>
            <a:prstGeom prst="line">
              <a:avLst/>
            </a:prstGeom>
            <a:noFill/>
            <a:ln w="23813">
              <a:solidFill>
                <a:srgbClr val="000000"/>
              </a:solidFill>
              <a:round/>
              <a:headEnd/>
              <a:tailEnd/>
            </a:ln>
          </p:spPr>
          <p:txBody>
            <a:bodyPr/>
            <a:lstStyle/>
            <a:p>
              <a:endParaRPr lang="en-US"/>
            </a:p>
          </p:txBody>
        </p:sp>
        <p:sp>
          <p:nvSpPr>
            <p:cNvPr id="27732" name="Line 79"/>
            <p:cNvSpPr>
              <a:spLocks noChangeShapeType="1"/>
            </p:cNvSpPr>
            <p:nvPr/>
          </p:nvSpPr>
          <p:spPr bwMode="auto">
            <a:xfrm>
              <a:off x="3008" y="2726"/>
              <a:ext cx="47" cy="1"/>
            </a:xfrm>
            <a:prstGeom prst="line">
              <a:avLst/>
            </a:prstGeom>
            <a:noFill/>
            <a:ln w="23813">
              <a:solidFill>
                <a:srgbClr val="000000"/>
              </a:solidFill>
              <a:round/>
              <a:headEnd/>
              <a:tailEnd/>
            </a:ln>
          </p:spPr>
          <p:txBody>
            <a:bodyPr/>
            <a:lstStyle/>
            <a:p>
              <a:endParaRPr lang="en-US"/>
            </a:p>
          </p:txBody>
        </p:sp>
        <p:sp>
          <p:nvSpPr>
            <p:cNvPr id="27733" name="Oval 80"/>
            <p:cNvSpPr>
              <a:spLocks noChangeArrowheads="1"/>
            </p:cNvSpPr>
            <p:nvPr/>
          </p:nvSpPr>
          <p:spPr bwMode="auto">
            <a:xfrm>
              <a:off x="2994" y="2667"/>
              <a:ext cx="75" cy="74"/>
            </a:xfrm>
            <a:prstGeom prst="ellipse">
              <a:avLst/>
            </a:prstGeom>
            <a:solidFill>
              <a:srgbClr val="000000"/>
            </a:solidFill>
            <a:ln w="23813">
              <a:solidFill>
                <a:srgbClr val="000000"/>
              </a:solidFill>
              <a:round/>
              <a:headEnd/>
              <a:tailEnd/>
            </a:ln>
          </p:spPr>
          <p:txBody>
            <a:bodyPr/>
            <a:lstStyle/>
            <a:p>
              <a:endParaRPr lang="en-US"/>
            </a:p>
          </p:txBody>
        </p:sp>
        <p:sp>
          <p:nvSpPr>
            <p:cNvPr id="27734" name="Line 81"/>
            <p:cNvSpPr>
              <a:spLocks noChangeShapeType="1"/>
            </p:cNvSpPr>
            <p:nvPr/>
          </p:nvSpPr>
          <p:spPr bwMode="auto">
            <a:xfrm flipV="1">
              <a:off x="3337" y="2866"/>
              <a:ext cx="1" cy="12"/>
            </a:xfrm>
            <a:prstGeom prst="line">
              <a:avLst/>
            </a:prstGeom>
            <a:noFill/>
            <a:ln w="23813">
              <a:solidFill>
                <a:srgbClr val="000000"/>
              </a:solidFill>
              <a:round/>
              <a:headEnd/>
              <a:tailEnd/>
            </a:ln>
          </p:spPr>
          <p:txBody>
            <a:bodyPr/>
            <a:lstStyle/>
            <a:p>
              <a:endParaRPr lang="en-US"/>
            </a:p>
          </p:txBody>
        </p:sp>
        <p:sp>
          <p:nvSpPr>
            <p:cNvPr id="27735" name="Line 82"/>
            <p:cNvSpPr>
              <a:spLocks noChangeShapeType="1"/>
            </p:cNvSpPr>
            <p:nvPr/>
          </p:nvSpPr>
          <p:spPr bwMode="auto">
            <a:xfrm>
              <a:off x="3313" y="2866"/>
              <a:ext cx="48" cy="1"/>
            </a:xfrm>
            <a:prstGeom prst="line">
              <a:avLst/>
            </a:prstGeom>
            <a:noFill/>
            <a:ln w="23813">
              <a:solidFill>
                <a:srgbClr val="000000"/>
              </a:solidFill>
              <a:round/>
              <a:headEnd/>
              <a:tailEnd/>
            </a:ln>
          </p:spPr>
          <p:txBody>
            <a:bodyPr/>
            <a:lstStyle/>
            <a:p>
              <a:endParaRPr lang="en-US"/>
            </a:p>
          </p:txBody>
        </p:sp>
        <p:sp>
          <p:nvSpPr>
            <p:cNvPr id="27736" name="Line 83"/>
            <p:cNvSpPr>
              <a:spLocks noChangeShapeType="1"/>
            </p:cNvSpPr>
            <p:nvPr/>
          </p:nvSpPr>
          <p:spPr bwMode="auto">
            <a:xfrm>
              <a:off x="3337" y="2878"/>
              <a:ext cx="1" cy="12"/>
            </a:xfrm>
            <a:prstGeom prst="line">
              <a:avLst/>
            </a:prstGeom>
            <a:noFill/>
            <a:ln w="23813">
              <a:solidFill>
                <a:srgbClr val="000000"/>
              </a:solidFill>
              <a:round/>
              <a:headEnd/>
              <a:tailEnd/>
            </a:ln>
          </p:spPr>
          <p:txBody>
            <a:bodyPr/>
            <a:lstStyle/>
            <a:p>
              <a:endParaRPr lang="en-US"/>
            </a:p>
          </p:txBody>
        </p:sp>
        <p:sp>
          <p:nvSpPr>
            <p:cNvPr id="27737" name="Line 84"/>
            <p:cNvSpPr>
              <a:spLocks noChangeShapeType="1"/>
            </p:cNvSpPr>
            <p:nvPr/>
          </p:nvSpPr>
          <p:spPr bwMode="auto">
            <a:xfrm>
              <a:off x="3313" y="2890"/>
              <a:ext cx="48" cy="1"/>
            </a:xfrm>
            <a:prstGeom prst="line">
              <a:avLst/>
            </a:prstGeom>
            <a:noFill/>
            <a:ln w="23813">
              <a:solidFill>
                <a:srgbClr val="000000"/>
              </a:solidFill>
              <a:round/>
              <a:headEnd/>
              <a:tailEnd/>
            </a:ln>
          </p:spPr>
          <p:txBody>
            <a:bodyPr/>
            <a:lstStyle/>
            <a:p>
              <a:endParaRPr lang="en-US"/>
            </a:p>
          </p:txBody>
        </p:sp>
        <p:sp>
          <p:nvSpPr>
            <p:cNvPr id="27738" name="Oval 85"/>
            <p:cNvSpPr>
              <a:spLocks noChangeArrowheads="1"/>
            </p:cNvSpPr>
            <p:nvPr/>
          </p:nvSpPr>
          <p:spPr bwMode="auto">
            <a:xfrm>
              <a:off x="3300" y="2841"/>
              <a:ext cx="74" cy="74"/>
            </a:xfrm>
            <a:prstGeom prst="ellipse">
              <a:avLst/>
            </a:prstGeom>
            <a:solidFill>
              <a:srgbClr val="000000"/>
            </a:solidFill>
            <a:ln w="23813">
              <a:solidFill>
                <a:srgbClr val="000000"/>
              </a:solidFill>
              <a:round/>
              <a:headEnd/>
              <a:tailEnd/>
            </a:ln>
          </p:spPr>
          <p:txBody>
            <a:bodyPr/>
            <a:lstStyle/>
            <a:p>
              <a:endParaRPr lang="en-US"/>
            </a:p>
          </p:txBody>
        </p:sp>
        <p:sp>
          <p:nvSpPr>
            <p:cNvPr id="27739" name="Line 86"/>
            <p:cNvSpPr>
              <a:spLocks noChangeShapeType="1"/>
            </p:cNvSpPr>
            <p:nvPr/>
          </p:nvSpPr>
          <p:spPr bwMode="auto">
            <a:xfrm flipV="1">
              <a:off x="1254" y="2199"/>
              <a:ext cx="37" cy="5"/>
            </a:xfrm>
            <a:prstGeom prst="line">
              <a:avLst/>
            </a:prstGeom>
            <a:noFill/>
            <a:ln w="23813">
              <a:solidFill>
                <a:srgbClr val="000000"/>
              </a:solidFill>
              <a:round/>
              <a:headEnd/>
              <a:tailEnd/>
            </a:ln>
          </p:spPr>
          <p:txBody>
            <a:bodyPr/>
            <a:lstStyle/>
            <a:p>
              <a:endParaRPr lang="en-US"/>
            </a:p>
          </p:txBody>
        </p:sp>
        <p:sp>
          <p:nvSpPr>
            <p:cNvPr id="27740" name="Line 87"/>
            <p:cNvSpPr>
              <a:spLocks noChangeShapeType="1"/>
            </p:cNvSpPr>
            <p:nvPr/>
          </p:nvSpPr>
          <p:spPr bwMode="auto">
            <a:xfrm flipV="1">
              <a:off x="1337" y="1999"/>
              <a:ext cx="679" cy="196"/>
            </a:xfrm>
            <a:prstGeom prst="line">
              <a:avLst/>
            </a:prstGeom>
            <a:noFill/>
            <a:ln w="23813">
              <a:solidFill>
                <a:srgbClr val="000000"/>
              </a:solidFill>
              <a:round/>
              <a:headEnd/>
              <a:tailEnd/>
            </a:ln>
          </p:spPr>
          <p:txBody>
            <a:bodyPr/>
            <a:lstStyle/>
            <a:p>
              <a:endParaRPr lang="en-US"/>
            </a:p>
          </p:txBody>
        </p:sp>
        <p:sp>
          <p:nvSpPr>
            <p:cNvPr id="27741" name="Freeform 88"/>
            <p:cNvSpPr>
              <a:spLocks/>
            </p:cNvSpPr>
            <p:nvPr/>
          </p:nvSpPr>
          <p:spPr bwMode="auto">
            <a:xfrm flipV="1">
              <a:off x="2016" y="1989"/>
              <a:ext cx="1321" cy="719"/>
            </a:xfrm>
            <a:custGeom>
              <a:avLst/>
              <a:gdLst>
                <a:gd name="T0" fmla="*/ 0 w 2292"/>
                <a:gd name="T1" fmla="*/ 1 h 1247"/>
                <a:gd name="T2" fmla="*/ 1 w 2292"/>
                <a:gd name="T3" fmla="*/ 1 h 1247"/>
                <a:gd name="T4" fmla="*/ 1 w 2292"/>
                <a:gd name="T5" fmla="*/ 1 h 1247"/>
                <a:gd name="T6" fmla="*/ 1 w 2292"/>
                <a:gd name="T7" fmla="*/ 0 h 1247"/>
                <a:gd name="T8" fmla="*/ 0 60000 65536"/>
                <a:gd name="T9" fmla="*/ 0 60000 65536"/>
                <a:gd name="T10" fmla="*/ 0 60000 65536"/>
                <a:gd name="T11" fmla="*/ 0 60000 65536"/>
                <a:gd name="T12" fmla="*/ 0 w 2292"/>
                <a:gd name="T13" fmla="*/ 0 h 1247"/>
                <a:gd name="T14" fmla="*/ 2292 w 2292"/>
                <a:gd name="T15" fmla="*/ 1247 h 1247"/>
              </a:gdLst>
              <a:ahLst/>
              <a:cxnLst>
                <a:cxn ang="T8">
                  <a:pos x="T0" y="T1"/>
                </a:cxn>
                <a:cxn ang="T9">
                  <a:pos x="T2" y="T3"/>
                </a:cxn>
                <a:cxn ang="T10">
                  <a:pos x="T4" y="T5"/>
                </a:cxn>
                <a:cxn ang="T11">
                  <a:pos x="T6" y="T7"/>
                </a:cxn>
              </a:cxnLst>
              <a:rect l="T12" t="T13" r="T14" b="T15"/>
              <a:pathLst>
                <a:path w="2292" h="1247">
                  <a:moveTo>
                    <a:pt x="0" y="1230"/>
                  </a:moveTo>
                  <a:lnTo>
                    <a:pt x="531" y="1247"/>
                  </a:lnTo>
                  <a:lnTo>
                    <a:pt x="1762" y="710"/>
                  </a:lnTo>
                  <a:lnTo>
                    <a:pt x="2292" y="0"/>
                  </a:lnTo>
                </a:path>
              </a:pathLst>
            </a:custGeom>
            <a:noFill/>
            <a:ln w="23813">
              <a:solidFill>
                <a:srgbClr val="000000"/>
              </a:solidFill>
              <a:round/>
              <a:headEnd/>
              <a:tailEnd/>
            </a:ln>
          </p:spPr>
          <p:txBody>
            <a:bodyPr/>
            <a:lstStyle/>
            <a:p>
              <a:endParaRPr lang="en-US"/>
            </a:p>
          </p:txBody>
        </p:sp>
        <p:sp>
          <p:nvSpPr>
            <p:cNvPr id="27742" name="Freeform 89"/>
            <p:cNvSpPr>
              <a:spLocks/>
            </p:cNvSpPr>
            <p:nvPr/>
          </p:nvSpPr>
          <p:spPr bwMode="auto">
            <a:xfrm>
              <a:off x="1209" y="2152"/>
              <a:ext cx="90" cy="78"/>
            </a:xfrm>
            <a:custGeom>
              <a:avLst/>
              <a:gdLst>
                <a:gd name="T0" fmla="*/ 1 w 180"/>
                <a:gd name="T1" fmla="*/ 0 h 155"/>
                <a:gd name="T2" fmla="*/ 1 w 180"/>
                <a:gd name="T3" fmla="*/ 1 h 155"/>
                <a:gd name="T4" fmla="*/ 0 w 180"/>
                <a:gd name="T5" fmla="*/ 1 h 155"/>
                <a:gd name="T6" fmla="*/ 1 w 180"/>
                <a:gd name="T7" fmla="*/ 0 h 155"/>
                <a:gd name="T8" fmla="*/ 0 60000 65536"/>
                <a:gd name="T9" fmla="*/ 0 60000 65536"/>
                <a:gd name="T10" fmla="*/ 0 60000 65536"/>
                <a:gd name="T11" fmla="*/ 0 60000 65536"/>
                <a:gd name="T12" fmla="*/ 0 w 180"/>
                <a:gd name="T13" fmla="*/ 0 h 155"/>
                <a:gd name="T14" fmla="*/ 180 w 180"/>
                <a:gd name="T15" fmla="*/ 155 h 155"/>
              </a:gdLst>
              <a:ahLst/>
              <a:cxnLst>
                <a:cxn ang="T8">
                  <a:pos x="T0" y="T1"/>
                </a:cxn>
                <a:cxn ang="T9">
                  <a:pos x="T2" y="T3"/>
                </a:cxn>
                <a:cxn ang="T10">
                  <a:pos x="T4" y="T5"/>
                </a:cxn>
                <a:cxn ang="T11">
                  <a:pos x="T6" y="T7"/>
                </a:cxn>
              </a:cxnLst>
              <a:rect l="T12" t="T13" r="T14" b="T15"/>
              <a:pathLst>
                <a:path w="180" h="155">
                  <a:moveTo>
                    <a:pt x="90" y="0"/>
                  </a:moveTo>
                  <a:lnTo>
                    <a:pt x="180" y="155"/>
                  </a:lnTo>
                  <a:lnTo>
                    <a:pt x="0" y="155"/>
                  </a:lnTo>
                  <a:lnTo>
                    <a:pt x="90" y="0"/>
                  </a:lnTo>
                  <a:close/>
                </a:path>
              </a:pathLst>
            </a:custGeom>
            <a:solidFill>
              <a:srgbClr val="000000"/>
            </a:solidFill>
            <a:ln w="23813">
              <a:solidFill>
                <a:srgbClr val="000000"/>
              </a:solidFill>
              <a:round/>
              <a:headEnd/>
              <a:tailEnd/>
            </a:ln>
          </p:spPr>
          <p:txBody>
            <a:bodyPr/>
            <a:lstStyle/>
            <a:p>
              <a:endParaRPr lang="en-US"/>
            </a:p>
          </p:txBody>
        </p:sp>
        <p:sp>
          <p:nvSpPr>
            <p:cNvPr id="27743" name="Line 90"/>
            <p:cNvSpPr>
              <a:spLocks noChangeShapeType="1"/>
            </p:cNvSpPr>
            <p:nvPr/>
          </p:nvSpPr>
          <p:spPr bwMode="auto">
            <a:xfrm flipV="1">
              <a:off x="2016" y="1815"/>
              <a:ext cx="1" cy="184"/>
            </a:xfrm>
            <a:prstGeom prst="line">
              <a:avLst/>
            </a:prstGeom>
            <a:noFill/>
            <a:ln w="23813">
              <a:solidFill>
                <a:srgbClr val="000000"/>
              </a:solidFill>
              <a:round/>
              <a:headEnd/>
              <a:tailEnd/>
            </a:ln>
          </p:spPr>
          <p:txBody>
            <a:bodyPr/>
            <a:lstStyle/>
            <a:p>
              <a:endParaRPr lang="en-US"/>
            </a:p>
          </p:txBody>
        </p:sp>
        <p:sp>
          <p:nvSpPr>
            <p:cNvPr id="27744" name="Line 91"/>
            <p:cNvSpPr>
              <a:spLocks noChangeShapeType="1"/>
            </p:cNvSpPr>
            <p:nvPr/>
          </p:nvSpPr>
          <p:spPr bwMode="auto">
            <a:xfrm>
              <a:off x="1993" y="1815"/>
              <a:ext cx="48" cy="1"/>
            </a:xfrm>
            <a:prstGeom prst="line">
              <a:avLst/>
            </a:prstGeom>
            <a:noFill/>
            <a:ln w="23813">
              <a:solidFill>
                <a:srgbClr val="000000"/>
              </a:solidFill>
              <a:round/>
              <a:headEnd/>
              <a:tailEnd/>
            </a:ln>
          </p:spPr>
          <p:txBody>
            <a:bodyPr/>
            <a:lstStyle/>
            <a:p>
              <a:endParaRPr lang="en-US"/>
            </a:p>
          </p:txBody>
        </p:sp>
        <p:sp>
          <p:nvSpPr>
            <p:cNvPr id="27745" name="Line 92"/>
            <p:cNvSpPr>
              <a:spLocks noChangeShapeType="1"/>
            </p:cNvSpPr>
            <p:nvPr/>
          </p:nvSpPr>
          <p:spPr bwMode="auto">
            <a:xfrm>
              <a:off x="2016" y="1999"/>
              <a:ext cx="1" cy="185"/>
            </a:xfrm>
            <a:prstGeom prst="line">
              <a:avLst/>
            </a:prstGeom>
            <a:noFill/>
            <a:ln w="23813">
              <a:solidFill>
                <a:srgbClr val="000000"/>
              </a:solidFill>
              <a:round/>
              <a:headEnd/>
              <a:tailEnd/>
            </a:ln>
          </p:spPr>
          <p:txBody>
            <a:bodyPr/>
            <a:lstStyle/>
            <a:p>
              <a:endParaRPr lang="en-US"/>
            </a:p>
          </p:txBody>
        </p:sp>
        <p:sp>
          <p:nvSpPr>
            <p:cNvPr id="27746" name="Line 93"/>
            <p:cNvSpPr>
              <a:spLocks noChangeShapeType="1"/>
            </p:cNvSpPr>
            <p:nvPr/>
          </p:nvSpPr>
          <p:spPr bwMode="auto">
            <a:xfrm>
              <a:off x="1993" y="2184"/>
              <a:ext cx="48" cy="1"/>
            </a:xfrm>
            <a:prstGeom prst="line">
              <a:avLst/>
            </a:prstGeom>
            <a:noFill/>
            <a:ln w="23813">
              <a:solidFill>
                <a:srgbClr val="000000"/>
              </a:solidFill>
              <a:round/>
              <a:headEnd/>
              <a:tailEnd/>
            </a:ln>
          </p:spPr>
          <p:txBody>
            <a:bodyPr/>
            <a:lstStyle/>
            <a:p>
              <a:endParaRPr lang="en-US"/>
            </a:p>
          </p:txBody>
        </p:sp>
        <p:sp>
          <p:nvSpPr>
            <p:cNvPr id="27747" name="Freeform 94"/>
            <p:cNvSpPr>
              <a:spLocks/>
            </p:cNvSpPr>
            <p:nvPr/>
          </p:nvSpPr>
          <p:spPr bwMode="auto">
            <a:xfrm>
              <a:off x="1971" y="1947"/>
              <a:ext cx="90" cy="78"/>
            </a:xfrm>
            <a:custGeom>
              <a:avLst/>
              <a:gdLst>
                <a:gd name="T0" fmla="*/ 1 w 180"/>
                <a:gd name="T1" fmla="*/ 0 h 155"/>
                <a:gd name="T2" fmla="*/ 1 w 180"/>
                <a:gd name="T3" fmla="*/ 1 h 155"/>
                <a:gd name="T4" fmla="*/ 0 w 180"/>
                <a:gd name="T5" fmla="*/ 1 h 155"/>
                <a:gd name="T6" fmla="*/ 1 w 180"/>
                <a:gd name="T7" fmla="*/ 0 h 155"/>
                <a:gd name="T8" fmla="*/ 0 60000 65536"/>
                <a:gd name="T9" fmla="*/ 0 60000 65536"/>
                <a:gd name="T10" fmla="*/ 0 60000 65536"/>
                <a:gd name="T11" fmla="*/ 0 60000 65536"/>
                <a:gd name="T12" fmla="*/ 0 w 180"/>
                <a:gd name="T13" fmla="*/ 0 h 155"/>
                <a:gd name="T14" fmla="*/ 180 w 180"/>
                <a:gd name="T15" fmla="*/ 155 h 155"/>
              </a:gdLst>
              <a:ahLst/>
              <a:cxnLst>
                <a:cxn ang="T8">
                  <a:pos x="T0" y="T1"/>
                </a:cxn>
                <a:cxn ang="T9">
                  <a:pos x="T2" y="T3"/>
                </a:cxn>
                <a:cxn ang="T10">
                  <a:pos x="T4" y="T5"/>
                </a:cxn>
                <a:cxn ang="T11">
                  <a:pos x="T6" y="T7"/>
                </a:cxn>
              </a:cxnLst>
              <a:rect l="T12" t="T13" r="T14" b="T15"/>
              <a:pathLst>
                <a:path w="180" h="155">
                  <a:moveTo>
                    <a:pt x="90" y="0"/>
                  </a:moveTo>
                  <a:lnTo>
                    <a:pt x="180" y="155"/>
                  </a:lnTo>
                  <a:lnTo>
                    <a:pt x="0" y="155"/>
                  </a:lnTo>
                  <a:lnTo>
                    <a:pt x="90" y="0"/>
                  </a:lnTo>
                  <a:close/>
                </a:path>
              </a:pathLst>
            </a:custGeom>
            <a:solidFill>
              <a:srgbClr val="000000"/>
            </a:solidFill>
            <a:ln w="23813">
              <a:solidFill>
                <a:srgbClr val="000000"/>
              </a:solidFill>
              <a:round/>
              <a:headEnd/>
              <a:tailEnd/>
            </a:ln>
          </p:spPr>
          <p:txBody>
            <a:bodyPr/>
            <a:lstStyle/>
            <a:p>
              <a:endParaRPr lang="en-US"/>
            </a:p>
          </p:txBody>
        </p:sp>
        <p:sp>
          <p:nvSpPr>
            <p:cNvPr id="27748" name="Line 95"/>
            <p:cNvSpPr>
              <a:spLocks noChangeShapeType="1"/>
            </p:cNvSpPr>
            <p:nvPr/>
          </p:nvSpPr>
          <p:spPr bwMode="auto">
            <a:xfrm flipV="1">
              <a:off x="2322" y="1852"/>
              <a:ext cx="1" cy="137"/>
            </a:xfrm>
            <a:prstGeom prst="line">
              <a:avLst/>
            </a:prstGeom>
            <a:noFill/>
            <a:ln w="23813">
              <a:solidFill>
                <a:srgbClr val="000000"/>
              </a:solidFill>
              <a:round/>
              <a:headEnd/>
              <a:tailEnd/>
            </a:ln>
          </p:spPr>
          <p:txBody>
            <a:bodyPr/>
            <a:lstStyle/>
            <a:p>
              <a:endParaRPr lang="en-US"/>
            </a:p>
          </p:txBody>
        </p:sp>
        <p:sp>
          <p:nvSpPr>
            <p:cNvPr id="27749" name="Line 96"/>
            <p:cNvSpPr>
              <a:spLocks noChangeShapeType="1"/>
            </p:cNvSpPr>
            <p:nvPr/>
          </p:nvSpPr>
          <p:spPr bwMode="auto">
            <a:xfrm>
              <a:off x="2299" y="1852"/>
              <a:ext cx="47" cy="1"/>
            </a:xfrm>
            <a:prstGeom prst="line">
              <a:avLst/>
            </a:prstGeom>
            <a:noFill/>
            <a:ln w="23813">
              <a:solidFill>
                <a:srgbClr val="000000"/>
              </a:solidFill>
              <a:round/>
              <a:headEnd/>
              <a:tailEnd/>
            </a:ln>
          </p:spPr>
          <p:txBody>
            <a:bodyPr/>
            <a:lstStyle/>
            <a:p>
              <a:endParaRPr lang="en-US"/>
            </a:p>
          </p:txBody>
        </p:sp>
        <p:sp>
          <p:nvSpPr>
            <p:cNvPr id="27750" name="Line 97"/>
            <p:cNvSpPr>
              <a:spLocks noChangeShapeType="1"/>
            </p:cNvSpPr>
            <p:nvPr/>
          </p:nvSpPr>
          <p:spPr bwMode="auto">
            <a:xfrm>
              <a:off x="2322" y="1989"/>
              <a:ext cx="1" cy="123"/>
            </a:xfrm>
            <a:prstGeom prst="line">
              <a:avLst/>
            </a:prstGeom>
            <a:noFill/>
            <a:ln w="23813">
              <a:solidFill>
                <a:srgbClr val="000000"/>
              </a:solidFill>
              <a:round/>
              <a:headEnd/>
              <a:tailEnd/>
            </a:ln>
          </p:spPr>
          <p:txBody>
            <a:bodyPr/>
            <a:lstStyle/>
            <a:p>
              <a:endParaRPr lang="en-US"/>
            </a:p>
          </p:txBody>
        </p:sp>
        <p:sp>
          <p:nvSpPr>
            <p:cNvPr id="27751" name="Line 98"/>
            <p:cNvSpPr>
              <a:spLocks noChangeShapeType="1"/>
            </p:cNvSpPr>
            <p:nvPr/>
          </p:nvSpPr>
          <p:spPr bwMode="auto">
            <a:xfrm>
              <a:off x="2299" y="2127"/>
              <a:ext cx="47" cy="1"/>
            </a:xfrm>
            <a:prstGeom prst="line">
              <a:avLst/>
            </a:prstGeom>
            <a:noFill/>
            <a:ln w="23813">
              <a:solidFill>
                <a:srgbClr val="000000"/>
              </a:solidFill>
              <a:round/>
              <a:headEnd/>
              <a:tailEnd/>
            </a:ln>
          </p:spPr>
          <p:txBody>
            <a:bodyPr/>
            <a:lstStyle/>
            <a:p>
              <a:endParaRPr lang="en-US"/>
            </a:p>
          </p:txBody>
        </p:sp>
        <p:sp>
          <p:nvSpPr>
            <p:cNvPr id="27752" name="Freeform 99"/>
            <p:cNvSpPr>
              <a:spLocks/>
            </p:cNvSpPr>
            <p:nvPr/>
          </p:nvSpPr>
          <p:spPr bwMode="auto">
            <a:xfrm>
              <a:off x="2277" y="1938"/>
              <a:ext cx="90" cy="77"/>
            </a:xfrm>
            <a:custGeom>
              <a:avLst/>
              <a:gdLst>
                <a:gd name="T0" fmla="*/ 1 w 179"/>
                <a:gd name="T1" fmla="*/ 0 h 156"/>
                <a:gd name="T2" fmla="*/ 1 w 179"/>
                <a:gd name="T3" fmla="*/ 0 h 156"/>
                <a:gd name="T4" fmla="*/ 0 w 179"/>
                <a:gd name="T5" fmla="*/ 0 h 156"/>
                <a:gd name="T6" fmla="*/ 1 w 179"/>
                <a:gd name="T7" fmla="*/ 0 h 156"/>
                <a:gd name="T8" fmla="*/ 0 60000 65536"/>
                <a:gd name="T9" fmla="*/ 0 60000 65536"/>
                <a:gd name="T10" fmla="*/ 0 60000 65536"/>
                <a:gd name="T11" fmla="*/ 0 60000 65536"/>
                <a:gd name="T12" fmla="*/ 0 w 179"/>
                <a:gd name="T13" fmla="*/ 0 h 156"/>
                <a:gd name="T14" fmla="*/ 179 w 179"/>
                <a:gd name="T15" fmla="*/ 156 h 156"/>
              </a:gdLst>
              <a:ahLst/>
              <a:cxnLst>
                <a:cxn ang="T8">
                  <a:pos x="T0" y="T1"/>
                </a:cxn>
                <a:cxn ang="T9">
                  <a:pos x="T2" y="T3"/>
                </a:cxn>
                <a:cxn ang="T10">
                  <a:pos x="T4" y="T5"/>
                </a:cxn>
                <a:cxn ang="T11">
                  <a:pos x="T6" y="T7"/>
                </a:cxn>
              </a:cxnLst>
              <a:rect l="T12" t="T13" r="T14" b="T15"/>
              <a:pathLst>
                <a:path w="179" h="156">
                  <a:moveTo>
                    <a:pt x="89" y="0"/>
                  </a:moveTo>
                  <a:lnTo>
                    <a:pt x="179" y="156"/>
                  </a:lnTo>
                  <a:lnTo>
                    <a:pt x="0" y="156"/>
                  </a:lnTo>
                  <a:lnTo>
                    <a:pt x="89" y="0"/>
                  </a:lnTo>
                  <a:close/>
                </a:path>
              </a:pathLst>
            </a:custGeom>
            <a:solidFill>
              <a:srgbClr val="000000"/>
            </a:solidFill>
            <a:ln w="23813">
              <a:solidFill>
                <a:srgbClr val="000000"/>
              </a:solidFill>
              <a:round/>
              <a:headEnd/>
              <a:tailEnd/>
            </a:ln>
          </p:spPr>
          <p:txBody>
            <a:bodyPr/>
            <a:lstStyle/>
            <a:p>
              <a:endParaRPr lang="en-US"/>
            </a:p>
          </p:txBody>
        </p:sp>
        <p:sp>
          <p:nvSpPr>
            <p:cNvPr id="27753" name="Line 100"/>
            <p:cNvSpPr>
              <a:spLocks noChangeShapeType="1"/>
            </p:cNvSpPr>
            <p:nvPr/>
          </p:nvSpPr>
          <p:spPr bwMode="auto">
            <a:xfrm flipV="1">
              <a:off x="3031" y="2199"/>
              <a:ext cx="1" cy="100"/>
            </a:xfrm>
            <a:prstGeom prst="line">
              <a:avLst/>
            </a:prstGeom>
            <a:noFill/>
            <a:ln w="23813">
              <a:solidFill>
                <a:srgbClr val="000000"/>
              </a:solidFill>
              <a:round/>
              <a:headEnd/>
              <a:tailEnd/>
            </a:ln>
          </p:spPr>
          <p:txBody>
            <a:bodyPr/>
            <a:lstStyle/>
            <a:p>
              <a:endParaRPr lang="en-US"/>
            </a:p>
          </p:txBody>
        </p:sp>
        <p:sp>
          <p:nvSpPr>
            <p:cNvPr id="27754" name="Line 101"/>
            <p:cNvSpPr>
              <a:spLocks noChangeShapeType="1"/>
            </p:cNvSpPr>
            <p:nvPr/>
          </p:nvSpPr>
          <p:spPr bwMode="auto">
            <a:xfrm>
              <a:off x="3008" y="2199"/>
              <a:ext cx="47" cy="1"/>
            </a:xfrm>
            <a:prstGeom prst="line">
              <a:avLst/>
            </a:prstGeom>
            <a:noFill/>
            <a:ln w="23813">
              <a:solidFill>
                <a:srgbClr val="000000"/>
              </a:solidFill>
              <a:round/>
              <a:headEnd/>
              <a:tailEnd/>
            </a:ln>
          </p:spPr>
          <p:txBody>
            <a:bodyPr/>
            <a:lstStyle/>
            <a:p>
              <a:endParaRPr lang="en-US"/>
            </a:p>
          </p:txBody>
        </p:sp>
        <p:sp>
          <p:nvSpPr>
            <p:cNvPr id="27755" name="Line 102"/>
            <p:cNvSpPr>
              <a:spLocks noChangeShapeType="1"/>
            </p:cNvSpPr>
            <p:nvPr/>
          </p:nvSpPr>
          <p:spPr bwMode="auto">
            <a:xfrm>
              <a:off x="3031" y="2299"/>
              <a:ext cx="1" cy="100"/>
            </a:xfrm>
            <a:prstGeom prst="line">
              <a:avLst/>
            </a:prstGeom>
            <a:noFill/>
            <a:ln w="23813">
              <a:solidFill>
                <a:srgbClr val="000000"/>
              </a:solidFill>
              <a:round/>
              <a:headEnd/>
              <a:tailEnd/>
            </a:ln>
          </p:spPr>
          <p:txBody>
            <a:bodyPr/>
            <a:lstStyle/>
            <a:p>
              <a:endParaRPr lang="en-US"/>
            </a:p>
          </p:txBody>
        </p:sp>
        <p:sp>
          <p:nvSpPr>
            <p:cNvPr id="27756" name="Line 103"/>
            <p:cNvSpPr>
              <a:spLocks noChangeShapeType="1"/>
            </p:cNvSpPr>
            <p:nvPr/>
          </p:nvSpPr>
          <p:spPr bwMode="auto">
            <a:xfrm>
              <a:off x="3008" y="2399"/>
              <a:ext cx="47" cy="1"/>
            </a:xfrm>
            <a:prstGeom prst="line">
              <a:avLst/>
            </a:prstGeom>
            <a:noFill/>
            <a:ln w="23813">
              <a:solidFill>
                <a:srgbClr val="000000"/>
              </a:solidFill>
              <a:round/>
              <a:headEnd/>
              <a:tailEnd/>
            </a:ln>
          </p:spPr>
          <p:txBody>
            <a:bodyPr/>
            <a:lstStyle/>
            <a:p>
              <a:endParaRPr lang="en-US"/>
            </a:p>
          </p:txBody>
        </p:sp>
        <p:sp>
          <p:nvSpPr>
            <p:cNvPr id="27757" name="Freeform 104"/>
            <p:cNvSpPr>
              <a:spLocks/>
            </p:cNvSpPr>
            <p:nvPr/>
          </p:nvSpPr>
          <p:spPr bwMode="auto">
            <a:xfrm>
              <a:off x="2986" y="2247"/>
              <a:ext cx="90" cy="78"/>
            </a:xfrm>
            <a:custGeom>
              <a:avLst/>
              <a:gdLst>
                <a:gd name="T0" fmla="*/ 1 w 179"/>
                <a:gd name="T1" fmla="*/ 0 h 155"/>
                <a:gd name="T2" fmla="*/ 1 w 179"/>
                <a:gd name="T3" fmla="*/ 1 h 155"/>
                <a:gd name="T4" fmla="*/ 0 w 179"/>
                <a:gd name="T5" fmla="*/ 1 h 155"/>
                <a:gd name="T6" fmla="*/ 1 w 179"/>
                <a:gd name="T7" fmla="*/ 0 h 155"/>
                <a:gd name="T8" fmla="*/ 0 60000 65536"/>
                <a:gd name="T9" fmla="*/ 0 60000 65536"/>
                <a:gd name="T10" fmla="*/ 0 60000 65536"/>
                <a:gd name="T11" fmla="*/ 0 60000 65536"/>
                <a:gd name="T12" fmla="*/ 0 w 179"/>
                <a:gd name="T13" fmla="*/ 0 h 155"/>
                <a:gd name="T14" fmla="*/ 179 w 179"/>
                <a:gd name="T15" fmla="*/ 155 h 155"/>
              </a:gdLst>
              <a:ahLst/>
              <a:cxnLst>
                <a:cxn ang="T8">
                  <a:pos x="T0" y="T1"/>
                </a:cxn>
                <a:cxn ang="T9">
                  <a:pos x="T2" y="T3"/>
                </a:cxn>
                <a:cxn ang="T10">
                  <a:pos x="T4" y="T5"/>
                </a:cxn>
                <a:cxn ang="T11">
                  <a:pos x="T6" y="T7"/>
                </a:cxn>
              </a:cxnLst>
              <a:rect l="T12" t="T13" r="T14" b="T15"/>
              <a:pathLst>
                <a:path w="179" h="155">
                  <a:moveTo>
                    <a:pt x="90" y="0"/>
                  </a:moveTo>
                  <a:lnTo>
                    <a:pt x="179" y="155"/>
                  </a:lnTo>
                  <a:lnTo>
                    <a:pt x="0" y="155"/>
                  </a:lnTo>
                  <a:lnTo>
                    <a:pt x="90" y="0"/>
                  </a:lnTo>
                  <a:close/>
                </a:path>
              </a:pathLst>
            </a:custGeom>
            <a:solidFill>
              <a:srgbClr val="000000"/>
            </a:solidFill>
            <a:ln w="23813">
              <a:solidFill>
                <a:srgbClr val="000000"/>
              </a:solidFill>
              <a:round/>
              <a:headEnd/>
              <a:tailEnd/>
            </a:ln>
          </p:spPr>
          <p:txBody>
            <a:bodyPr/>
            <a:lstStyle/>
            <a:p>
              <a:endParaRPr lang="en-US"/>
            </a:p>
          </p:txBody>
        </p:sp>
        <p:sp>
          <p:nvSpPr>
            <p:cNvPr id="27758" name="Line 105"/>
            <p:cNvSpPr>
              <a:spLocks noChangeShapeType="1"/>
            </p:cNvSpPr>
            <p:nvPr/>
          </p:nvSpPr>
          <p:spPr bwMode="auto">
            <a:xfrm flipV="1">
              <a:off x="3337" y="2643"/>
              <a:ext cx="1" cy="65"/>
            </a:xfrm>
            <a:prstGeom prst="line">
              <a:avLst/>
            </a:prstGeom>
            <a:noFill/>
            <a:ln w="23813">
              <a:solidFill>
                <a:srgbClr val="000000"/>
              </a:solidFill>
              <a:round/>
              <a:headEnd/>
              <a:tailEnd/>
            </a:ln>
          </p:spPr>
          <p:txBody>
            <a:bodyPr/>
            <a:lstStyle/>
            <a:p>
              <a:endParaRPr lang="en-US"/>
            </a:p>
          </p:txBody>
        </p:sp>
        <p:sp>
          <p:nvSpPr>
            <p:cNvPr id="27759" name="Line 106"/>
            <p:cNvSpPr>
              <a:spLocks noChangeShapeType="1"/>
            </p:cNvSpPr>
            <p:nvPr/>
          </p:nvSpPr>
          <p:spPr bwMode="auto">
            <a:xfrm>
              <a:off x="3313" y="2643"/>
              <a:ext cx="48" cy="1"/>
            </a:xfrm>
            <a:prstGeom prst="line">
              <a:avLst/>
            </a:prstGeom>
            <a:noFill/>
            <a:ln w="23813">
              <a:solidFill>
                <a:srgbClr val="000000"/>
              </a:solidFill>
              <a:round/>
              <a:headEnd/>
              <a:tailEnd/>
            </a:ln>
          </p:spPr>
          <p:txBody>
            <a:bodyPr/>
            <a:lstStyle/>
            <a:p>
              <a:endParaRPr lang="en-US"/>
            </a:p>
          </p:txBody>
        </p:sp>
        <p:sp>
          <p:nvSpPr>
            <p:cNvPr id="27760" name="Line 107"/>
            <p:cNvSpPr>
              <a:spLocks noChangeShapeType="1"/>
            </p:cNvSpPr>
            <p:nvPr/>
          </p:nvSpPr>
          <p:spPr bwMode="auto">
            <a:xfrm flipV="1">
              <a:off x="1337" y="1660"/>
              <a:ext cx="679" cy="521"/>
            </a:xfrm>
            <a:prstGeom prst="line">
              <a:avLst/>
            </a:prstGeom>
            <a:noFill/>
            <a:ln w="23813">
              <a:solidFill>
                <a:srgbClr val="000000"/>
              </a:solidFill>
              <a:round/>
              <a:headEnd/>
              <a:tailEnd/>
            </a:ln>
          </p:spPr>
          <p:txBody>
            <a:bodyPr/>
            <a:lstStyle/>
            <a:p>
              <a:endParaRPr lang="en-US"/>
            </a:p>
          </p:txBody>
        </p:sp>
        <p:sp>
          <p:nvSpPr>
            <p:cNvPr id="27761" name="Line 108"/>
            <p:cNvSpPr>
              <a:spLocks noChangeShapeType="1"/>
            </p:cNvSpPr>
            <p:nvPr/>
          </p:nvSpPr>
          <p:spPr bwMode="auto">
            <a:xfrm flipV="1">
              <a:off x="2016" y="1404"/>
              <a:ext cx="1" cy="256"/>
            </a:xfrm>
            <a:prstGeom prst="line">
              <a:avLst/>
            </a:prstGeom>
            <a:noFill/>
            <a:ln w="23813">
              <a:solidFill>
                <a:srgbClr val="000000"/>
              </a:solidFill>
              <a:round/>
              <a:headEnd/>
              <a:tailEnd/>
            </a:ln>
          </p:spPr>
          <p:txBody>
            <a:bodyPr/>
            <a:lstStyle/>
            <a:p>
              <a:endParaRPr lang="en-US"/>
            </a:p>
          </p:txBody>
        </p:sp>
        <p:sp>
          <p:nvSpPr>
            <p:cNvPr id="27762" name="Line 109"/>
            <p:cNvSpPr>
              <a:spLocks noChangeShapeType="1"/>
            </p:cNvSpPr>
            <p:nvPr/>
          </p:nvSpPr>
          <p:spPr bwMode="auto">
            <a:xfrm>
              <a:off x="2016" y="1660"/>
              <a:ext cx="1" cy="342"/>
            </a:xfrm>
            <a:prstGeom prst="line">
              <a:avLst/>
            </a:prstGeom>
            <a:noFill/>
            <a:ln w="23813">
              <a:solidFill>
                <a:srgbClr val="000000"/>
              </a:solidFill>
              <a:round/>
              <a:headEnd/>
              <a:tailEnd/>
            </a:ln>
          </p:spPr>
          <p:txBody>
            <a:bodyPr/>
            <a:lstStyle/>
            <a:p>
              <a:endParaRPr lang="en-US"/>
            </a:p>
          </p:txBody>
        </p:sp>
        <p:sp>
          <p:nvSpPr>
            <p:cNvPr id="27763" name="Oval 110"/>
            <p:cNvSpPr>
              <a:spLocks noChangeArrowheads="1"/>
            </p:cNvSpPr>
            <p:nvPr/>
          </p:nvSpPr>
          <p:spPr bwMode="auto">
            <a:xfrm>
              <a:off x="1980" y="1623"/>
              <a:ext cx="74" cy="74"/>
            </a:xfrm>
            <a:prstGeom prst="ellipse">
              <a:avLst/>
            </a:prstGeom>
            <a:solidFill>
              <a:srgbClr val="FFFFFF"/>
            </a:solidFill>
            <a:ln w="23813">
              <a:solidFill>
                <a:srgbClr val="000000"/>
              </a:solidFill>
              <a:round/>
              <a:headEnd/>
              <a:tailEnd/>
            </a:ln>
          </p:spPr>
          <p:txBody>
            <a:bodyPr/>
            <a:lstStyle/>
            <a:p>
              <a:endParaRPr lang="en-US"/>
            </a:p>
          </p:txBody>
        </p:sp>
        <p:sp>
          <p:nvSpPr>
            <p:cNvPr id="27764" name="Line 111"/>
            <p:cNvSpPr>
              <a:spLocks noChangeShapeType="1"/>
            </p:cNvSpPr>
            <p:nvPr/>
          </p:nvSpPr>
          <p:spPr bwMode="auto">
            <a:xfrm>
              <a:off x="2322" y="2321"/>
              <a:ext cx="1" cy="79"/>
            </a:xfrm>
            <a:prstGeom prst="line">
              <a:avLst/>
            </a:prstGeom>
            <a:noFill/>
            <a:ln w="23813">
              <a:solidFill>
                <a:srgbClr val="000000"/>
              </a:solidFill>
              <a:round/>
              <a:headEnd/>
              <a:tailEnd/>
            </a:ln>
          </p:spPr>
          <p:txBody>
            <a:bodyPr/>
            <a:lstStyle/>
            <a:p>
              <a:endParaRPr lang="en-US"/>
            </a:p>
          </p:txBody>
        </p:sp>
        <p:sp>
          <p:nvSpPr>
            <p:cNvPr id="27765" name="Line 112"/>
            <p:cNvSpPr>
              <a:spLocks noChangeShapeType="1"/>
            </p:cNvSpPr>
            <p:nvPr/>
          </p:nvSpPr>
          <p:spPr bwMode="auto">
            <a:xfrm>
              <a:off x="2299" y="2420"/>
              <a:ext cx="47" cy="1"/>
            </a:xfrm>
            <a:prstGeom prst="line">
              <a:avLst/>
            </a:prstGeom>
            <a:noFill/>
            <a:ln w="23813">
              <a:solidFill>
                <a:srgbClr val="000000"/>
              </a:solidFill>
              <a:round/>
              <a:headEnd/>
              <a:tailEnd/>
            </a:ln>
          </p:spPr>
          <p:txBody>
            <a:bodyPr/>
            <a:lstStyle/>
            <a:p>
              <a:endParaRPr lang="en-US"/>
            </a:p>
          </p:txBody>
        </p:sp>
        <p:sp>
          <p:nvSpPr>
            <p:cNvPr id="27766" name="Oval 113"/>
            <p:cNvSpPr>
              <a:spLocks noChangeArrowheads="1"/>
            </p:cNvSpPr>
            <p:nvPr/>
          </p:nvSpPr>
          <p:spPr bwMode="auto">
            <a:xfrm>
              <a:off x="2285" y="2284"/>
              <a:ext cx="75" cy="74"/>
            </a:xfrm>
            <a:prstGeom prst="ellipse">
              <a:avLst/>
            </a:prstGeom>
            <a:solidFill>
              <a:srgbClr val="FFFFFF"/>
            </a:solidFill>
            <a:ln w="23813">
              <a:solidFill>
                <a:srgbClr val="000000"/>
              </a:solidFill>
              <a:round/>
              <a:headEnd/>
              <a:tailEnd/>
            </a:ln>
          </p:spPr>
          <p:txBody>
            <a:bodyPr/>
            <a:lstStyle/>
            <a:p>
              <a:endParaRPr lang="en-US"/>
            </a:p>
          </p:txBody>
        </p:sp>
        <p:sp>
          <p:nvSpPr>
            <p:cNvPr id="27767" name="Line 114"/>
            <p:cNvSpPr>
              <a:spLocks noChangeShapeType="1"/>
            </p:cNvSpPr>
            <p:nvPr/>
          </p:nvSpPr>
          <p:spPr bwMode="auto">
            <a:xfrm flipV="1">
              <a:off x="3031" y="2568"/>
              <a:ext cx="1" cy="109"/>
            </a:xfrm>
            <a:prstGeom prst="line">
              <a:avLst/>
            </a:prstGeom>
            <a:noFill/>
            <a:ln w="23813">
              <a:solidFill>
                <a:srgbClr val="000000"/>
              </a:solidFill>
              <a:round/>
              <a:headEnd/>
              <a:tailEnd/>
            </a:ln>
          </p:spPr>
          <p:txBody>
            <a:bodyPr/>
            <a:lstStyle/>
            <a:p>
              <a:endParaRPr lang="en-US"/>
            </a:p>
          </p:txBody>
        </p:sp>
        <p:sp>
          <p:nvSpPr>
            <p:cNvPr id="27768" name="Line 115"/>
            <p:cNvSpPr>
              <a:spLocks noChangeShapeType="1"/>
            </p:cNvSpPr>
            <p:nvPr/>
          </p:nvSpPr>
          <p:spPr bwMode="auto">
            <a:xfrm>
              <a:off x="3008" y="2568"/>
              <a:ext cx="47" cy="1"/>
            </a:xfrm>
            <a:prstGeom prst="line">
              <a:avLst/>
            </a:prstGeom>
            <a:noFill/>
            <a:ln w="23813">
              <a:solidFill>
                <a:srgbClr val="000000"/>
              </a:solidFill>
              <a:round/>
              <a:headEnd/>
              <a:tailEnd/>
            </a:ln>
          </p:spPr>
          <p:txBody>
            <a:bodyPr/>
            <a:lstStyle/>
            <a:p>
              <a:endParaRPr lang="en-US"/>
            </a:p>
          </p:txBody>
        </p:sp>
        <p:sp>
          <p:nvSpPr>
            <p:cNvPr id="27769" name="Oval 116"/>
            <p:cNvSpPr>
              <a:spLocks noChangeArrowheads="1"/>
            </p:cNvSpPr>
            <p:nvPr/>
          </p:nvSpPr>
          <p:spPr bwMode="auto">
            <a:xfrm>
              <a:off x="2994" y="2640"/>
              <a:ext cx="75" cy="74"/>
            </a:xfrm>
            <a:prstGeom prst="ellipse">
              <a:avLst/>
            </a:prstGeom>
            <a:solidFill>
              <a:srgbClr val="FFFFFF"/>
            </a:solidFill>
            <a:ln w="23813">
              <a:solidFill>
                <a:srgbClr val="000000"/>
              </a:solidFill>
              <a:round/>
              <a:headEnd/>
              <a:tailEnd/>
            </a:ln>
          </p:spPr>
          <p:txBody>
            <a:bodyPr/>
            <a:lstStyle/>
            <a:p>
              <a:endParaRPr lang="en-US"/>
            </a:p>
          </p:txBody>
        </p:sp>
        <p:sp>
          <p:nvSpPr>
            <p:cNvPr id="27770" name="Line 117"/>
            <p:cNvSpPr>
              <a:spLocks noChangeShapeType="1"/>
            </p:cNvSpPr>
            <p:nvPr/>
          </p:nvSpPr>
          <p:spPr bwMode="auto">
            <a:xfrm flipV="1">
              <a:off x="3337" y="2544"/>
              <a:ext cx="1" cy="128"/>
            </a:xfrm>
            <a:prstGeom prst="line">
              <a:avLst/>
            </a:prstGeom>
            <a:noFill/>
            <a:ln w="23813">
              <a:solidFill>
                <a:srgbClr val="000000"/>
              </a:solidFill>
              <a:round/>
              <a:headEnd/>
              <a:tailEnd/>
            </a:ln>
          </p:spPr>
          <p:txBody>
            <a:bodyPr/>
            <a:lstStyle/>
            <a:p>
              <a:endParaRPr lang="en-US"/>
            </a:p>
          </p:txBody>
        </p:sp>
        <p:sp>
          <p:nvSpPr>
            <p:cNvPr id="27771" name="Line 118"/>
            <p:cNvSpPr>
              <a:spLocks noChangeShapeType="1"/>
            </p:cNvSpPr>
            <p:nvPr/>
          </p:nvSpPr>
          <p:spPr bwMode="auto">
            <a:xfrm>
              <a:off x="3313" y="2543"/>
              <a:ext cx="48" cy="1"/>
            </a:xfrm>
            <a:prstGeom prst="line">
              <a:avLst/>
            </a:prstGeom>
            <a:noFill/>
            <a:ln w="23813">
              <a:solidFill>
                <a:srgbClr val="000000"/>
              </a:solidFill>
              <a:round/>
              <a:headEnd/>
              <a:tailEnd/>
            </a:ln>
          </p:spPr>
          <p:txBody>
            <a:bodyPr/>
            <a:lstStyle/>
            <a:p>
              <a:endParaRPr lang="en-US"/>
            </a:p>
          </p:txBody>
        </p:sp>
        <p:sp>
          <p:nvSpPr>
            <p:cNvPr id="27772" name="Line 119"/>
            <p:cNvSpPr>
              <a:spLocks noChangeShapeType="1"/>
            </p:cNvSpPr>
            <p:nvPr/>
          </p:nvSpPr>
          <p:spPr bwMode="auto">
            <a:xfrm>
              <a:off x="3313" y="2826"/>
              <a:ext cx="48" cy="1"/>
            </a:xfrm>
            <a:prstGeom prst="line">
              <a:avLst/>
            </a:prstGeom>
            <a:noFill/>
            <a:ln w="23813">
              <a:solidFill>
                <a:srgbClr val="000000"/>
              </a:solidFill>
              <a:round/>
              <a:headEnd/>
              <a:tailEnd/>
            </a:ln>
          </p:spPr>
          <p:txBody>
            <a:bodyPr/>
            <a:lstStyle/>
            <a:p>
              <a:endParaRPr lang="en-US"/>
            </a:p>
          </p:txBody>
        </p:sp>
        <p:sp>
          <p:nvSpPr>
            <p:cNvPr id="27773" name="Oval 120"/>
            <p:cNvSpPr>
              <a:spLocks noChangeArrowheads="1"/>
            </p:cNvSpPr>
            <p:nvPr/>
          </p:nvSpPr>
          <p:spPr bwMode="auto">
            <a:xfrm>
              <a:off x="3300" y="2635"/>
              <a:ext cx="74" cy="74"/>
            </a:xfrm>
            <a:prstGeom prst="ellipse">
              <a:avLst/>
            </a:prstGeom>
            <a:solidFill>
              <a:srgbClr val="FFFFFF"/>
            </a:solidFill>
            <a:ln w="23813">
              <a:solidFill>
                <a:srgbClr val="000000"/>
              </a:solidFill>
              <a:round/>
              <a:headEnd/>
              <a:tailEnd/>
            </a:ln>
          </p:spPr>
          <p:txBody>
            <a:bodyPr/>
            <a:lstStyle/>
            <a:p>
              <a:endParaRPr lang="en-US"/>
            </a:p>
          </p:txBody>
        </p:sp>
        <p:sp>
          <p:nvSpPr>
            <p:cNvPr id="27774" name="Line 121"/>
            <p:cNvSpPr>
              <a:spLocks noChangeShapeType="1"/>
            </p:cNvSpPr>
            <p:nvPr/>
          </p:nvSpPr>
          <p:spPr bwMode="auto">
            <a:xfrm>
              <a:off x="3337" y="2708"/>
              <a:ext cx="1" cy="64"/>
            </a:xfrm>
            <a:prstGeom prst="line">
              <a:avLst/>
            </a:prstGeom>
            <a:noFill/>
            <a:ln w="23813">
              <a:solidFill>
                <a:srgbClr val="000000"/>
              </a:solidFill>
              <a:round/>
              <a:headEnd/>
              <a:tailEnd/>
            </a:ln>
          </p:spPr>
          <p:txBody>
            <a:bodyPr/>
            <a:lstStyle/>
            <a:p>
              <a:endParaRPr lang="en-US"/>
            </a:p>
          </p:txBody>
        </p:sp>
        <p:sp>
          <p:nvSpPr>
            <p:cNvPr id="27775" name="Line 122"/>
            <p:cNvSpPr>
              <a:spLocks noChangeShapeType="1"/>
            </p:cNvSpPr>
            <p:nvPr/>
          </p:nvSpPr>
          <p:spPr bwMode="auto">
            <a:xfrm>
              <a:off x="3313" y="2772"/>
              <a:ext cx="48" cy="1"/>
            </a:xfrm>
            <a:prstGeom prst="line">
              <a:avLst/>
            </a:prstGeom>
            <a:noFill/>
            <a:ln w="23813">
              <a:solidFill>
                <a:srgbClr val="000000"/>
              </a:solidFill>
              <a:round/>
              <a:headEnd/>
              <a:tailEnd/>
            </a:ln>
          </p:spPr>
          <p:txBody>
            <a:bodyPr/>
            <a:lstStyle/>
            <a:p>
              <a:endParaRPr lang="en-US"/>
            </a:p>
          </p:txBody>
        </p:sp>
        <p:sp>
          <p:nvSpPr>
            <p:cNvPr id="27776" name="Freeform 123"/>
            <p:cNvSpPr>
              <a:spLocks/>
            </p:cNvSpPr>
            <p:nvPr/>
          </p:nvSpPr>
          <p:spPr bwMode="auto">
            <a:xfrm>
              <a:off x="3292" y="2656"/>
              <a:ext cx="89" cy="78"/>
            </a:xfrm>
            <a:custGeom>
              <a:avLst/>
              <a:gdLst>
                <a:gd name="T0" fmla="*/ 0 w 180"/>
                <a:gd name="T1" fmla="*/ 0 h 155"/>
                <a:gd name="T2" fmla="*/ 0 w 180"/>
                <a:gd name="T3" fmla="*/ 1 h 155"/>
                <a:gd name="T4" fmla="*/ 0 w 180"/>
                <a:gd name="T5" fmla="*/ 1 h 155"/>
                <a:gd name="T6" fmla="*/ 0 w 180"/>
                <a:gd name="T7" fmla="*/ 0 h 155"/>
                <a:gd name="T8" fmla="*/ 0 60000 65536"/>
                <a:gd name="T9" fmla="*/ 0 60000 65536"/>
                <a:gd name="T10" fmla="*/ 0 60000 65536"/>
                <a:gd name="T11" fmla="*/ 0 60000 65536"/>
                <a:gd name="T12" fmla="*/ 0 w 180"/>
                <a:gd name="T13" fmla="*/ 0 h 155"/>
                <a:gd name="T14" fmla="*/ 180 w 180"/>
                <a:gd name="T15" fmla="*/ 155 h 155"/>
              </a:gdLst>
              <a:ahLst/>
              <a:cxnLst>
                <a:cxn ang="T8">
                  <a:pos x="T0" y="T1"/>
                </a:cxn>
                <a:cxn ang="T9">
                  <a:pos x="T2" y="T3"/>
                </a:cxn>
                <a:cxn ang="T10">
                  <a:pos x="T4" y="T5"/>
                </a:cxn>
                <a:cxn ang="T11">
                  <a:pos x="T6" y="T7"/>
                </a:cxn>
              </a:cxnLst>
              <a:rect l="T12" t="T13" r="T14" b="T15"/>
              <a:pathLst>
                <a:path w="180" h="155">
                  <a:moveTo>
                    <a:pt x="90" y="0"/>
                  </a:moveTo>
                  <a:lnTo>
                    <a:pt x="180" y="155"/>
                  </a:lnTo>
                  <a:lnTo>
                    <a:pt x="0" y="155"/>
                  </a:lnTo>
                  <a:lnTo>
                    <a:pt x="90" y="0"/>
                  </a:lnTo>
                  <a:close/>
                </a:path>
              </a:pathLst>
            </a:custGeom>
            <a:solidFill>
              <a:srgbClr val="000000"/>
            </a:solidFill>
            <a:ln w="23813">
              <a:solidFill>
                <a:srgbClr val="000000"/>
              </a:solidFill>
              <a:round/>
              <a:headEnd/>
              <a:tailEnd/>
            </a:ln>
          </p:spPr>
          <p:txBody>
            <a:bodyPr/>
            <a:lstStyle/>
            <a:p>
              <a:endParaRPr lang="en-US"/>
            </a:p>
          </p:txBody>
        </p:sp>
        <p:sp>
          <p:nvSpPr>
            <p:cNvPr id="27777" name="Line 124"/>
            <p:cNvSpPr>
              <a:spLocks noChangeShapeType="1"/>
            </p:cNvSpPr>
            <p:nvPr/>
          </p:nvSpPr>
          <p:spPr bwMode="auto">
            <a:xfrm>
              <a:off x="1254" y="2204"/>
              <a:ext cx="37" cy="11"/>
            </a:xfrm>
            <a:prstGeom prst="line">
              <a:avLst/>
            </a:prstGeom>
            <a:noFill/>
            <a:ln w="23813">
              <a:solidFill>
                <a:srgbClr val="FF0000"/>
              </a:solidFill>
              <a:round/>
              <a:headEnd/>
              <a:tailEnd/>
            </a:ln>
          </p:spPr>
          <p:txBody>
            <a:bodyPr/>
            <a:lstStyle/>
            <a:p>
              <a:endParaRPr lang="en-US"/>
            </a:p>
          </p:txBody>
        </p:sp>
        <p:sp>
          <p:nvSpPr>
            <p:cNvPr id="27778" name="Line 125"/>
            <p:cNvSpPr>
              <a:spLocks noChangeShapeType="1"/>
            </p:cNvSpPr>
            <p:nvPr/>
          </p:nvSpPr>
          <p:spPr bwMode="auto">
            <a:xfrm>
              <a:off x="1337" y="2223"/>
              <a:ext cx="679" cy="451"/>
            </a:xfrm>
            <a:prstGeom prst="line">
              <a:avLst/>
            </a:prstGeom>
            <a:noFill/>
            <a:ln w="23813">
              <a:solidFill>
                <a:srgbClr val="FF0000"/>
              </a:solidFill>
              <a:round/>
              <a:headEnd/>
              <a:tailEnd/>
            </a:ln>
          </p:spPr>
          <p:txBody>
            <a:bodyPr/>
            <a:lstStyle/>
            <a:p>
              <a:endParaRPr lang="en-US"/>
            </a:p>
          </p:txBody>
        </p:sp>
        <p:sp>
          <p:nvSpPr>
            <p:cNvPr id="27779" name="Freeform 126"/>
            <p:cNvSpPr>
              <a:spLocks/>
            </p:cNvSpPr>
            <p:nvPr/>
          </p:nvSpPr>
          <p:spPr bwMode="auto">
            <a:xfrm flipV="1">
              <a:off x="2016" y="2674"/>
              <a:ext cx="1321" cy="298"/>
            </a:xfrm>
            <a:custGeom>
              <a:avLst/>
              <a:gdLst>
                <a:gd name="T0" fmla="*/ 0 w 2292"/>
                <a:gd name="T1" fmla="*/ 1 h 517"/>
                <a:gd name="T2" fmla="*/ 1 w 2292"/>
                <a:gd name="T3" fmla="*/ 1 h 517"/>
                <a:gd name="T4" fmla="*/ 1 w 2292"/>
                <a:gd name="T5" fmla="*/ 1 h 517"/>
                <a:gd name="T6" fmla="*/ 1 w 2292"/>
                <a:gd name="T7" fmla="*/ 0 h 517"/>
                <a:gd name="T8" fmla="*/ 0 60000 65536"/>
                <a:gd name="T9" fmla="*/ 0 60000 65536"/>
                <a:gd name="T10" fmla="*/ 0 60000 65536"/>
                <a:gd name="T11" fmla="*/ 0 60000 65536"/>
                <a:gd name="T12" fmla="*/ 0 w 2292"/>
                <a:gd name="T13" fmla="*/ 0 h 517"/>
                <a:gd name="T14" fmla="*/ 2292 w 2292"/>
                <a:gd name="T15" fmla="*/ 517 h 517"/>
              </a:gdLst>
              <a:ahLst/>
              <a:cxnLst>
                <a:cxn ang="T8">
                  <a:pos x="T0" y="T1"/>
                </a:cxn>
                <a:cxn ang="T9">
                  <a:pos x="T2" y="T3"/>
                </a:cxn>
                <a:cxn ang="T10">
                  <a:pos x="T4" y="T5"/>
                </a:cxn>
                <a:cxn ang="T11">
                  <a:pos x="T6" y="T7"/>
                </a:cxn>
              </a:cxnLst>
              <a:rect l="T12" t="T13" r="T14" b="T15"/>
              <a:pathLst>
                <a:path w="2292" h="517">
                  <a:moveTo>
                    <a:pt x="0" y="517"/>
                  </a:moveTo>
                  <a:lnTo>
                    <a:pt x="531" y="74"/>
                  </a:lnTo>
                  <a:lnTo>
                    <a:pt x="1762" y="33"/>
                  </a:lnTo>
                  <a:lnTo>
                    <a:pt x="2292" y="0"/>
                  </a:lnTo>
                </a:path>
              </a:pathLst>
            </a:custGeom>
            <a:noFill/>
            <a:ln w="23813">
              <a:solidFill>
                <a:srgbClr val="FF0000"/>
              </a:solidFill>
              <a:round/>
              <a:headEnd/>
              <a:tailEnd/>
            </a:ln>
          </p:spPr>
          <p:txBody>
            <a:bodyPr/>
            <a:lstStyle/>
            <a:p>
              <a:endParaRPr lang="en-US"/>
            </a:p>
          </p:txBody>
        </p:sp>
        <p:sp>
          <p:nvSpPr>
            <p:cNvPr id="27780" name="Rectangle 127"/>
            <p:cNvSpPr>
              <a:spLocks noChangeArrowheads="1"/>
            </p:cNvSpPr>
            <p:nvPr/>
          </p:nvSpPr>
          <p:spPr bwMode="auto">
            <a:xfrm>
              <a:off x="1223" y="2173"/>
              <a:ext cx="62" cy="62"/>
            </a:xfrm>
            <a:prstGeom prst="rect">
              <a:avLst/>
            </a:prstGeom>
            <a:solidFill>
              <a:srgbClr val="FF0000"/>
            </a:solidFill>
            <a:ln w="23813">
              <a:solidFill>
                <a:srgbClr val="FF0000"/>
              </a:solidFill>
              <a:miter lim="800000"/>
              <a:headEnd/>
              <a:tailEnd/>
            </a:ln>
          </p:spPr>
          <p:txBody>
            <a:bodyPr/>
            <a:lstStyle/>
            <a:p>
              <a:endParaRPr lang="en-US"/>
            </a:p>
          </p:txBody>
        </p:sp>
        <p:sp>
          <p:nvSpPr>
            <p:cNvPr id="27781" name="Line 128"/>
            <p:cNvSpPr>
              <a:spLocks noChangeShapeType="1"/>
            </p:cNvSpPr>
            <p:nvPr/>
          </p:nvSpPr>
          <p:spPr bwMode="auto">
            <a:xfrm flipV="1">
              <a:off x="2016" y="2564"/>
              <a:ext cx="1" cy="110"/>
            </a:xfrm>
            <a:prstGeom prst="line">
              <a:avLst/>
            </a:prstGeom>
            <a:noFill/>
            <a:ln w="23813">
              <a:solidFill>
                <a:srgbClr val="FF0000"/>
              </a:solidFill>
              <a:round/>
              <a:headEnd/>
              <a:tailEnd/>
            </a:ln>
          </p:spPr>
          <p:txBody>
            <a:bodyPr/>
            <a:lstStyle/>
            <a:p>
              <a:endParaRPr lang="en-US"/>
            </a:p>
          </p:txBody>
        </p:sp>
        <p:sp>
          <p:nvSpPr>
            <p:cNvPr id="27782" name="Line 129"/>
            <p:cNvSpPr>
              <a:spLocks noChangeShapeType="1"/>
            </p:cNvSpPr>
            <p:nvPr/>
          </p:nvSpPr>
          <p:spPr bwMode="auto">
            <a:xfrm>
              <a:off x="1993" y="2564"/>
              <a:ext cx="48" cy="1"/>
            </a:xfrm>
            <a:prstGeom prst="line">
              <a:avLst/>
            </a:prstGeom>
            <a:noFill/>
            <a:ln w="23813">
              <a:solidFill>
                <a:srgbClr val="FF0000"/>
              </a:solidFill>
              <a:round/>
              <a:headEnd/>
              <a:tailEnd/>
            </a:ln>
          </p:spPr>
          <p:txBody>
            <a:bodyPr/>
            <a:lstStyle/>
            <a:p>
              <a:endParaRPr lang="en-US"/>
            </a:p>
          </p:txBody>
        </p:sp>
        <p:sp>
          <p:nvSpPr>
            <p:cNvPr id="27783" name="Line 130"/>
            <p:cNvSpPr>
              <a:spLocks noChangeShapeType="1"/>
            </p:cNvSpPr>
            <p:nvPr/>
          </p:nvSpPr>
          <p:spPr bwMode="auto">
            <a:xfrm>
              <a:off x="2016" y="2674"/>
              <a:ext cx="1" cy="110"/>
            </a:xfrm>
            <a:prstGeom prst="line">
              <a:avLst/>
            </a:prstGeom>
            <a:noFill/>
            <a:ln w="23813">
              <a:solidFill>
                <a:srgbClr val="FF0000"/>
              </a:solidFill>
              <a:round/>
              <a:headEnd/>
              <a:tailEnd/>
            </a:ln>
          </p:spPr>
          <p:txBody>
            <a:bodyPr/>
            <a:lstStyle/>
            <a:p>
              <a:endParaRPr lang="en-US"/>
            </a:p>
          </p:txBody>
        </p:sp>
        <p:sp>
          <p:nvSpPr>
            <p:cNvPr id="27784" name="Line 131"/>
            <p:cNvSpPr>
              <a:spLocks noChangeShapeType="1"/>
            </p:cNvSpPr>
            <p:nvPr/>
          </p:nvSpPr>
          <p:spPr bwMode="auto">
            <a:xfrm>
              <a:off x="1993" y="2784"/>
              <a:ext cx="48" cy="1"/>
            </a:xfrm>
            <a:prstGeom prst="line">
              <a:avLst/>
            </a:prstGeom>
            <a:noFill/>
            <a:ln w="23813">
              <a:solidFill>
                <a:srgbClr val="FF0000"/>
              </a:solidFill>
              <a:round/>
              <a:headEnd/>
              <a:tailEnd/>
            </a:ln>
          </p:spPr>
          <p:txBody>
            <a:bodyPr/>
            <a:lstStyle/>
            <a:p>
              <a:endParaRPr lang="en-US"/>
            </a:p>
          </p:txBody>
        </p:sp>
        <p:sp>
          <p:nvSpPr>
            <p:cNvPr id="27785" name="Rectangle 132"/>
            <p:cNvSpPr>
              <a:spLocks noChangeArrowheads="1"/>
            </p:cNvSpPr>
            <p:nvPr/>
          </p:nvSpPr>
          <p:spPr bwMode="auto">
            <a:xfrm>
              <a:off x="1985" y="2643"/>
              <a:ext cx="62" cy="62"/>
            </a:xfrm>
            <a:prstGeom prst="rect">
              <a:avLst/>
            </a:prstGeom>
            <a:solidFill>
              <a:srgbClr val="FF0000"/>
            </a:solidFill>
            <a:ln w="23813">
              <a:solidFill>
                <a:srgbClr val="FF0000"/>
              </a:solidFill>
              <a:miter lim="800000"/>
              <a:headEnd/>
              <a:tailEnd/>
            </a:ln>
          </p:spPr>
          <p:txBody>
            <a:bodyPr/>
            <a:lstStyle/>
            <a:p>
              <a:endParaRPr lang="en-US"/>
            </a:p>
          </p:txBody>
        </p:sp>
        <p:sp>
          <p:nvSpPr>
            <p:cNvPr id="27786" name="Line 133"/>
            <p:cNvSpPr>
              <a:spLocks noChangeShapeType="1"/>
            </p:cNvSpPr>
            <p:nvPr/>
          </p:nvSpPr>
          <p:spPr bwMode="auto">
            <a:xfrm flipV="1">
              <a:off x="2322" y="2899"/>
              <a:ext cx="1" cy="31"/>
            </a:xfrm>
            <a:prstGeom prst="line">
              <a:avLst/>
            </a:prstGeom>
            <a:noFill/>
            <a:ln w="23813">
              <a:solidFill>
                <a:srgbClr val="FF0000"/>
              </a:solidFill>
              <a:round/>
              <a:headEnd/>
              <a:tailEnd/>
            </a:ln>
          </p:spPr>
          <p:txBody>
            <a:bodyPr/>
            <a:lstStyle/>
            <a:p>
              <a:endParaRPr lang="en-US"/>
            </a:p>
          </p:txBody>
        </p:sp>
        <p:sp>
          <p:nvSpPr>
            <p:cNvPr id="27787" name="Line 134"/>
            <p:cNvSpPr>
              <a:spLocks noChangeShapeType="1"/>
            </p:cNvSpPr>
            <p:nvPr/>
          </p:nvSpPr>
          <p:spPr bwMode="auto">
            <a:xfrm>
              <a:off x="2299" y="2899"/>
              <a:ext cx="47" cy="1"/>
            </a:xfrm>
            <a:prstGeom prst="line">
              <a:avLst/>
            </a:prstGeom>
            <a:noFill/>
            <a:ln w="23813">
              <a:solidFill>
                <a:srgbClr val="FF0000"/>
              </a:solidFill>
              <a:round/>
              <a:headEnd/>
              <a:tailEnd/>
            </a:ln>
          </p:spPr>
          <p:txBody>
            <a:bodyPr/>
            <a:lstStyle/>
            <a:p>
              <a:endParaRPr lang="en-US"/>
            </a:p>
          </p:txBody>
        </p:sp>
        <p:sp>
          <p:nvSpPr>
            <p:cNvPr id="27788" name="Line 135"/>
            <p:cNvSpPr>
              <a:spLocks noChangeShapeType="1"/>
            </p:cNvSpPr>
            <p:nvPr/>
          </p:nvSpPr>
          <p:spPr bwMode="auto">
            <a:xfrm>
              <a:off x="2322" y="2930"/>
              <a:ext cx="1" cy="30"/>
            </a:xfrm>
            <a:prstGeom prst="line">
              <a:avLst/>
            </a:prstGeom>
            <a:noFill/>
            <a:ln w="23813">
              <a:solidFill>
                <a:srgbClr val="FF0000"/>
              </a:solidFill>
              <a:round/>
              <a:headEnd/>
              <a:tailEnd/>
            </a:ln>
          </p:spPr>
          <p:txBody>
            <a:bodyPr/>
            <a:lstStyle/>
            <a:p>
              <a:endParaRPr lang="en-US"/>
            </a:p>
          </p:txBody>
        </p:sp>
        <p:sp>
          <p:nvSpPr>
            <p:cNvPr id="27789" name="Line 136"/>
            <p:cNvSpPr>
              <a:spLocks noChangeShapeType="1"/>
            </p:cNvSpPr>
            <p:nvPr/>
          </p:nvSpPr>
          <p:spPr bwMode="auto">
            <a:xfrm>
              <a:off x="2299" y="2960"/>
              <a:ext cx="47" cy="1"/>
            </a:xfrm>
            <a:prstGeom prst="line">
              <a:avLst/>
            </a:prstGeom>
            <a:noFill/>
            <a:ln w="23813">
              <a:solidFill>
                <a:srgbClr val="FF0000"/>
              </a:solidFill>
              <a:round/>
              <a:headEnd/>
              <a:tailEnd/>
            </a:ln>
          </p:spPr>
          <p:txBody>
            <a:bodyPr/>
            <a:lstStyle/>
            <a:p>
              <a:endParaRPr lang="en-US"/>
            </a:p>
          </p:txBody>
        </p:sp>
        <p:sp>
          <p:nvSpPr>
            <p:cNvPr id="27790" name="Rectangle 137"/>
            <p:cNvSpPr>
              <a:spLocks noChangeArrowheads="1"/>
            </p:cNvSpPr>
            <p:nvPr/>
          </p:nvSpPr>
          <p:spPr bwMode="auto">
            <a:xfrm>
              <a:off x="2291" y="2899"/>
              <a:ext cx="62" cy="62"/>
            </a:xfrm>
            <a:prstGeom prst="rect">
              <a:avLst/>
            </a:prstGeom>
            <a:solidFill>
              <a:srgbClr val="FF0000"/>
            </a:solidFill>
            <a:ln w="23813">
              <a:solidFill>
                <a:srgbClr val="FF0000"/>
              </a:solidFill>
              <a:miter lim="800000"/>
              <a:headEnd/>
              <a:tailEnd/>
            </a:ln>
          </p:spPr>
          <p:txBody>
            <a:bodyPr/>
            <a:lstStyle/>
            <a:p>
              <a:endParaRPr lang="en-US"/>
            </a:p>
          </p:txBody>
        </p:sp>
        <p:sp>
          <p:nvSpPr>
            <p:cNvPr id="27791" name="Line 138"/>
            <p:cNvSpPr>
              <a:spLocks noChangeShapeType="1"/>
            </p:cNvSpPr>
            <p:nvPr/>
          </p:nvSpPr>
          <p:spPr bwMode="auto">
            <a:xfrm flipV="1">
              <a:off x="3031" y="2926"/>
              <a:ext cx="1" cy="27"/>
            </a:xfrm>
            <a:prstGeom prst="line">
              <a:avLst/>
            </a:prstGeom>
            <a:noFill/>
            <a:ln w="23813">
              <a:solidFill>
                <a:srgbClr val="FF0000"/>
              </a:solidFill>
              <a:round/>
              <a:headEnd/>
              <a:tailEnd/>
            </a:ln>
          </p:spPr>
          <p:txBody>
            <a:bodyPr/>
            <a:lstStyle/>
            <a:p>
              <a:endParaRPr lang="en-US"/>
            </a:p>
          </p:txBody>
        </p:sp>
        <p:sp>
          <p:nvSpPr>
            <p:cNvPr id="27792" name="Line 139"/>
            <p:cNvSpPr>
              <a:spLocks noChangeShapeType="1"/>
            </p:cNvSpPr>
            <p:nvPr/>
          </p:nvSpPr>
          <p:spPr bwMode="auto">
            <a:xfrm>
              <a:off x="3008" y="2926"/>
              <a:ext cx="47" cy="1"/>
            </a:xfrm>
            <a:prstGeom prst="line">
              <a:avLst/>
            </a:prstGeom>
            <a:noFill/>
            <a:ln w="23813">
              <a:solidFill>
                <a:srgbClr val="FF0000"/>
              </a:solidFill>
              <a:round/>
              <a:headEnd/>
              <a:tailEnd/>
            </a:ln>
          </p:spPr>
          <p:txBody>
            <a:bodyPr/>
            <a:lstStyle/>
            <a:p>
              <a:endParaRPr lang="en-US"/>
            </a:p>
          </p:txBody>
        </p:sp>
        <p:sp>
          <p:nvSpPr>
            <p:cNvPr id="27793" name="Line 140"/>
            <p:cNvSpPr>
              <a:spLocks noChangeShapeType="1"/>
            </p:cNvSpPr>
            <p:nvPr/>
          </p:nvSpPr>
          <p:spPr bwMode="auto">
            <a:xfrm>
              <a:off x="3031" y="2953"/>
              <a:ext cx="1" cy="27"/>
            </a:xfrm>
            <a:prstGeom prst="line">
              <a:avLst/>
            </a:prstGeom>
            <a:noFill/>
            <a:ln w="23813">
              <a:solidFill>
                <a:srgbClr val="FF0000"/>
              </a:solidFill>
              <a:round/>
              <a:headEnd/>
              <a:tailEnd/>
            </a:ln>
          </p:spPr>
          <p:txBody>
            <a:bodyPr/>
            <a:lstStyle/>
            <a:p>
              <a:endParaRPr lang="en-US"/>
            </a:p>
          </p:txBody>
        </p:sp>
        <p:sp>
          <p:nvSpPr>
            <p:cNvPr id="27794" name="Line 141"/>
            <p:cNvSpPr>
              <a:spLocks noChangeShapeType="1"/>
            </p:cNvSpPr>
            <p:nvPr/>
          </p:nvSpPr>
          <p:spPr bwMode="auto">
            <a:xfrm>
              <a:off x="3008" y="2980"/>
              <a:ext cx="47" cy="1"/>
            </a:xfrm>
            <a:prstGeom prst="line">
              <a:avLst/>
            </a:prstGeom>
            <a:noFill/>
            <a:ln w="23813">
              <a:solidFill>
                <a:srgbClr val="FF0000"/>
              </a:solidFill>
              <a:round/>
              <a:headEnd/>
              <a:tailEnd/>
            </a:ln>
          </p:spPr>
          <p:txBody>
            <a:bodyPr/>
            <a:lstStyle/>
            <a:p>
              <a:endParaRPr lang="en-US"/>
            </a:p>
          </p:txBody>
        </p:sp>
        <p:sp>
          <p:nvSpPr>
            <p:cNvPr id="27795" name="Rectangle 142"/>
            <p:cNvSpPr>
              <a:spLocks noChangeArrowheads="1"/>
            </p:cNvSpPr>
            <p:nvPr/>
          </p:nvSpPr>
          <p:spPr bwMode="auto">
            <a:xfrm>
              <a:off x="3000" y="2922"/>
              <a:ext cx="62" cy="62"/>
            </a:xfrm>
            <a:prstGeom prst="rect">
              <a:avLst/>
            </a:prstGeom>
            <a:solidFill>
              <a:srgbClr val="FF0000"/>
            </a:solidFill>
            <a:ln w="23813">
              <a:solidFill>
                <a:srgbClr val="FF0000"/>
              </a:solidFill>
              <a:miter lim="800000"/>
              <a:headEnd/>
              <a:tailEnd/>
            </a:ln>
          </p:spPr>
          <p:txBody>
            <a:bodyPr/>
            <a:lstStyle/>
            <a:p>
              <a:endParaRPr lang="en-US"/>
            </a:p>
          </p:txBody>
        </p:sp>
        <p:sp>
          <p:nvSpPr>
            <p:cNvPr id="27796" name="Line 143"/>
            <p:cNvSpPr>
              <a:spLocks noChangeShapeType="1"/>
            </p:cNvSpPr>
            <p:nvPr/>
          </p:nvSpPr>
          <p:spPr bwMode="auto">
            <a:xfrm flipV="1">
              <a:off x="3337" y="2961"/>
              <a:ext cx="1" cy="11"/>
            </a:xfrm>
            <a:prstGeom prst="line">
              <a:avLst/>
            </a:prstGeom>
            <a:noFill/>
            <a:ln w="23813">
              <a:solidFill>
                <a:srgbClr val="FF0000"/>
              </a:solidFill>
              <a:round/>
              <a:headEnd/>
              <a:tailEnd/>
            </a:ln>
          </p:spPr>
          <p:txBody>
            <a:bodyPr/>
            <a:lstStyle/>
            <a:p>
              <a:endParaRPr lang="en-US"/>
            </a:p>
          </p:txBody>
        </p:sp>
        <p:sp>
          <p:nvSpPr>
            <p:cNvPr id="27797" name="Line 144"/>
            <p:cNvSpPr>
              <a:spLocks noChangeShapeType="1"/>
            </p:cNvSpPr>
            <p:nvPr/>
          </p:nvSpPr>
          <p:spPr bwMode="auto">
            <a:xfrm>
              <a:off x="3313" y="2961"/>
              <a:ext cx="48" cy="1"/>
            </a:xfrm>
            <a:prstGeom prst="line">
              <a:avLst/>
            </a:prstGeom>
            <a:noFill/>
            <a:ln w="23813">
              <a:solidFill>
                <a:srgbClr val="FF0000"/>
              </a:solidFill>
              <a:round/>
              <a:headEnd/>
              <a:tailEnd/>
            </a:ln>
          </p:spPr>
          <p:txBody>
            <a:bodyPr/>
            <a:lstStyle/>
            <a:p>
              <a:endParaRPr lang="en-US"/>
            </a:p>
          </p:txBody>
        </p:sp>
        <p:sp>
          <p:nvSpPr>
            <p:cNvPr id="27798" name="Line 145"/>
            <p:cNvSpPr>
              <a:spLocks noChangeShapeType="1"/>
            </p:cNvSpPr>
            <p:nvPr/>
          </p:nvSpPr>
          <p:spPr bwMode="auto">
            <a:xfrm>
              <a:off x="3337" y="2972"/>
              <a:ext cx="1" cy="12"/>
            </a:xfrm>
            <a:prstGeom prst="line">
              <a:avLst/>
            </a:prstGeom>
            <a:noFill/>
            <a:ln w="23813">
              <a:solidFill>
                <a:srgbClr val="FF0000"/>
              </a:solidFill>
              <a:round/>
              <a:headEnd/>
              <a:tailEnd/>
            </a:ln>
          </p:spPr>
          <p:txBody>
            <a:bodyPr/>
            <a:lstStyle/>
            <a:p>
              <a:endParaRPr lang="en-US"/>
            </a:p>
          </p:txBody>
        </p:sp>
        <p:sp>
          <p:nvSpPr>
            <p:cNvPr id="27799" name="Line 146"/>
            <p:cNvSpPr>
              <a:spLocks noChangeShapeType="1"/>
            </p:cNvSpPr>
            <p:nvPr/>
          </p:nvSpPr>
          <p:spPr bwMode="auto">
            <a:xfrm>
              <a:off x="3313" y="2984"/>
              <a:ext cx="48" cy="1"/>
            </a:xfrm>
            <a:prstGeom prst="line">
              <a:avLst/>
            </a:prstGeom>
            <a:noFill/>
            <a:ln w="23813">
              <a:solidFill>
                <a:srgbClr val="FF0000"/>
              </a:solidFill>
              <a:round/>
              <a:headEnd/>
              <a:tailEnd/>
            </a:ln>
          </p:spPr>
          <p:txBody>
            <a:bodyPr/>
            <a:lstStyle/>
            <a:p>
              <a:endParaRPr lang="en-US"/>
            </a:p>
          </p:txBody>
        </p:sp>
        <p:sp>
          <p:nvSpPr>
            <p:cNvPr id="27800" name="Rectangle 147"/>
            <p:cNvSpPr>
              <a:spLocks noChangeArrowheads="1"/>
            </p:cNvSpPr>
            <p:nvPr/>
          </p:nvSpPr>
          <p:spPr bwMode="auto">
            <a:xfrm>
              <a:off x="3306" y="2941"/>
              <a:ext cx="62" cy="62"/>
            </a:xfrm>
            <a:prstGeom prst="rect">
              <a:avLst/>
            </a:prstGeom>
            <a:solidFill>
              <a:srgbClr val="FF0000"/>
            </a:solidFill>
            <a:ln w="23813">
              <a:solidFill>
                <a:srgbClr val="FF0000"/>
              </a:solidFill>
              <a:miter lim="800000"/>
              <a:headEnd/>
              <a:tailEnd/>
            </a:ln>
          </p:spPr>
          <p:txBody>
            <a:bodyPr/>
            <a:lstStyle/>
            <a:p>
              <a:endParaRPr lang="en-US"/>
            </a:p>
          </p:txBody>
        </p:sp>
        <p:sp>
          <p:nvSpPr>
            <p:cNvPr id="27801" name="Line 148"/>
            <p:cNvSpPr>
              <a:spLocks noChangeShapeType="1"/>
            </p:cNvSpPr>
            <p:nvPr/>
          </p:nvSpPr>
          <p:spPr bwMode="auto">
            <a:xfrm>
              <a:off x="1254" y="2204"/>
              <a:ext cx="37" cy="16"/>
            </a:xfrm>
            <a:prstGeom prst="line">
              <a:avLst/>
            </a:prstGeom>
            <a:noFill/>
            <a:ln w="23813">
              <a:solidFill>
                <a:srgbClr val="FF0000"/>
              </a:solidFill>
              <a:round/>
              <a:headEnd/>
              <a:tailEnd/>
            </a:ln>
          </p:spPr>
          <p:txBody>
            <a:bodyPr/>
            <a:lstStyle/>
            <a:p>
              <a:endParaRPr lang="en-US"/>
            </a:p>
          </p:txBody>
        </p:sp>
        <p:sp>
          <p:nvSpPr>
            <p:cNvPr id="27802" name="Line 149"/>
            <p:cNvSpPr>
              <a:spLocks noChangeShapeType="1"/>
            </p:cNvSpPr>
            <p:nvPr/>
          </p:nvSpPr>
          <p:spPr bwMode="auto">
            <a:xfrm>
              <a:off x="1337" y="2232"/>
              <a:ext cx="679" cy="652"/>
            </a:xfrm>
            <a:prstGeom prst="line">
              <a:avLst/>
            </a:prstGeom>
            <a:noFill/>
            <a:ln w="23813">
              <a:solidFill>
                <a:srgbClr val="FF0000"/>
              </a:solidFill>
              <a:round/>
              <a:headEnd/>
              <a:tailEnd/>
            </a:ln>
          </p:spPr>
          <p:txBody>
            <a:bodyPr/>
            <a:lstStyle/>
            <a:p>
              <a:endParaRPr lang="en-US"/>
            </a:p>
          </p:txBody>
        </p:sp>
        <p:sp>
          <p:nvSpPr>
            <p:cNvPr id="27803" name="Freeform 150"/>
            <p:cNvSpPr>
              <a:spLocks/>
            </p:cNvSpPr>
            <p:nvPr/>
          </p:nvSpPr>
          <p:spPr bwMode="auto">
            <a:xfrm flipV="1">
              <a:off x="2016" y="2884"/>
              <a:ext cx="1321" cy="111"/>
            </a:xfrm>
            <a:custGeom>
              <a:avLst/>
              <a:gdLst>
                <a:gd name="T0" fmla="*/ 0 w 2292"/>
                <a:gd name="T1" fmla="*/ 1 h 192"/>
                <a:gd name="T2" fmla="*/ 1 w 2292"/>
                <a:gd name="T3" fmla="*/ 1 h 192"/>
                <a:gd name="T4" fmla="*/ 1 w 2292"/>
                <a:gd name="T5" fmla="*/ 0 h 192"/>
                <a:gd name="T6" fmla="*/ 1 w 2292"/>
                <a:gd name="T7" fmla="*/ 1 h 192"/>
                <a:gd name="T8" fmla="*/ 0 60000 65536"/>
                <a:gd name="T9" fmla="*/ 0 60000 65536"/>
                <a:gd name="T10" fmla="*/ 0 60000 65536"/>
                <a:gd name="T11" fmla="*/ 0 60000 65536"/>
                <a:gd name="T12" fmla="*/ 0 w 2292"/>
                <a:gd name="T13" fmla="*/ 0 h 192"/>
                <a:gd name="T14" fmla="*/ 2292 w 2292"/>
                <a:gd name="T15" fmla="*/ 192 h 192"/>
              </a:gdLst>
              <a:ahLst/>
              <a:cxnLst>
                <a:cxn ang="T8">
                  <a:pos x="T0" y="T1"/>
                </a:cxn>
                <a:cxn ang="T9">
                  <a:pos x="T2" y="T3"/>
                </a:cxn>
                <a:cxn ang="T10">
                  <a:pos x="T4" y="T5"/>
                </a:cxn>
                <a:cxn ang="T11">
                  <a:pos x="T6" y="T7"/>
                </a:cxn>
              </a:cxnLst>
              <a:rect l="T12" t="T13" r="T14" b="T15"/>
              <a:pathLst>
                <a:path w="2292" h="192">
                  <a:moveTo>
                    <a:pt x="0" y="192"/>
                  </a:moveTo>
                  <a:lnTo>
                    <a:pt x="531" y="78"/>
                  </a:lnTo>
                  <a:lnTo>
                    <a:pt x="1762" y="0"/>
                  </a:lnTo>
                  <a:lnTo>
                    <a:pt x="2292" y="15"/>
                  </a:lnTo>
                </a:path>
              </a:pathLst>
            </a:custGeom>
            <a:noFill/>
            <a:ln w="23813">
              <a:solidFill>
                <a:srgbClr val="FF0000"/>
              </a:solidFill>
              <a:round/>
              <a:headEnd/>
              <a:tailEnd/>
            </a:ln>
          </p:spPr>
          <p:txBody>
            <a:bodyPr/>
            <a:lstStyle/>
            <a:p>
              <a:endParaRPr lang="en-US"/>
            </a:p>
          </p:txBody>
        </p:sp>
        <p:sp>
          <p:nvSpPr>
            <p:cNvPr id="27804" name="Rectangle 151"/>
            <p:cNvSpPr>
              <a:spLocks noChangeArrowheads="1"/>
            </p:cNvSpPr>
            <p:nvPr/>
          </p:nvSpPr>
          <p:spPr bwMode="auto">
            <a:xfrm>
              <a:off x="1208" y="2123"/>
              <a:ext cx="128" cy="230"/>
            </a:xfrm>
            <a:prstGeom prst="rect">
              <a:avLst/>
            </a:prstGeom>
            <a:noFill/>
            <a:ln w="9525">
              <a:noFill/>
              <a:miter lim="800000"/>
              <a:headEnd/>
              <a:tailEnd/>
            </a:ln>
          </p:spPr>
          <p:txBody>
            <a:bodyPr wrap="none" lIns="0" tIns="0" rIns="0" bIns="0">
              <a:spAutoFit/>
            </a:bodyPr>
            <a:lstStyle/>
            <a:p>
              <a:r>
                <a:rPr lang="en-US" sz="2400">
                  <a:solidFill>
                    <a:srgbClr val="FF0000"/>
                  </a:solidFill>
                </a:rPr>
                <a:t>X</a:t>
              </a:r>
              <a:endParaRPr lang="en-US" sz="2400"/>
            </a:p>
          </p:txBody>
        </p:sp>
        <p:sp>
          <p:nvSpPr>
            <p:cNvPr id="27805" name="Line 152"/>
            <p:cNvSpPr>
              <a:spLocks noChangeShapeType="1"/>
            </p:cNvSpPr>
            <p:nvPr/>
          </p:nvSpPr>
          <p:spPr bwMode="auto">
            <a:xfrm flipV="1">
              <a:off x="2016" y="2869"/>
              <a:ext cx="1" cy="15"/>
            </a:xfrm>
            <a:prstGeom prst="line">
              <a:avLst/>
            </a:prstGeom>
            <a:noFill/>
            <a:ln w="23813">
              <a:solidFill>
                <a:srgbClr val="FF0000"/>
              </a:solidFill>
              <a:round/>
              <a:headEnd/>
              <a:tailEnd/>
            </a:ln>
          </p:spPr>
          <p:txBody>
            <a:bodyPr/>
            <a:lstStyle/>
            <a:p>
              <a:endParaRPr lang="en-US"/>
            </a:p>
          </p:txBody>
        </p:sp>
        <p:sp>
          <p:nvSpPr>
            <p:cNvPr id="27806" name="Line 153"/>
            <p:cNvSpPr>
              <a:spLocks noChangeShapeType="1"/>
            </p:cNvSpPr>
            <p:nvPr/>
          </p:nvSpPr>
          <p:spPr bwMode="auto">
            <a:xfrm>
              <a:off x="1993" y="2869"/>
              <a:ext cx="48" cy="1"/>
            </a:xfrm>
            <a:prstGeom prst="line">
              <a:avLst/>
            </a:prstGeom>
            <a:noFill/>
            <a:ln w="23813">
              <a:solidFill>
                <a:srgbClr val="FF0000"/>
              </a:solidFill>
              <a:round/>
              <a:headEnd/>
              <a:tailEnd/>
            </a:ln>
          </p:spPr>
          <p:txBody>
            <a:bodyPr/>
            <a:lstStyle/>
            <a:p>
              <a:endParaRPr lang="en-US"/>
            </a:p>
          </p:txBody>
        </p:sp>
        <p:sp>
          <p:nvSpPr>
            <p:cNvPr id="27807" name="Line 154"/>
            <p:cNvSpPr>
              <a:spLocks noChangeShapeType="1"/>
            </p:cNvSpPr>
            <p:nvPr/>
          </p:nvSpPr>
          <p:spPr bwMode="auto">
            <a:xfrm>
              <a:off x="2016" y="2884"/>
              <a:ext cx="1" cy="15"/>
            </a:xfrm>
            <a:prstGeom prst="line">
              <a:avLst/>
            </a:prstGeom>
            <a:noFill/>
            <a:ln w="23813">
              <a:solidFill>
                <a:srgbClr val="FF0000"/>
              </a:solidFill>
              <a:round/>
              <a:headEnd/>
              <a:tailEnd/>
            </a:ln>
          </p:spPr>
          <p:txBody>
            <a:bodyPr/>
            <a:lstStyle/>
            <a:p>
              <a:endParaRPr lang="en-US"/>
            </a:p>
          </p:txBody>
        </p:sp>
        <p:sp>
          <p:nvSpPr>
            <p:cNvPr id="27808" name="Line 155"/>
            <p:cNvSpPr>
              <a:spLocks noChangeShapeType="1"/>
            </p:cNvSpPr>
            <p:nvPr/>
          </p:nvSpPr>
          <p:spPr bwMode="auto">
            <a:xfrm>
              <a:off x="1993" y="2899"/>
              <a:ext cx="48" cy="1"/>
            </a:xfrm>
            <a:prstGeom prst="line">
              <a:avLst/>
            </a:prstGeom>
            <a:noFill/>
            <a:ln w="23813">
              <a:solidFill>
                <a:srgbClr val="FF0000"/>
              </a:solidFill>
              <a:round/>
              <a:headEnd/>
              <a:tailEnd/>
            </a:ln>
          </p:spPr>
          <p:txBody>
            <a:bodyPr/>
            <a:lstStyle/>
            <a:p>
              <a:endParaRPr lang="en-US"/>
            </a:p>
          </p:txBody>
        </p:sp>
        <p:sp>
          <p:nvSpPr>
            <p:cNvPr id="27809" name="Rectangle 156"/>
            <p:cNvSpPr>
              <a:spLocks noChangeArrowheads="1"/>
            </p:cNvSpPr>
            <p:nvPr/>
          </p:nvSpPr>
          <p:spPr bwMode="auto">
            <a:xfrm>
              <a:off x="1970" y="2804"/>
              <a:ext cx="128" cy="230"/>
            </a:xfrm>
            <a:prstGeom prst="rect">
              <a:avLst/>
            </a:prstGeom>
            <a:noFill/>
            <a:ln w="9525">
              <a:noFill/>
              <a:miter lim="800000"/>
              <a:headEnd/>
              <a:tailEnd/>
            </a:ln>
          </p:spPr>
          <p:txBody>
            <a:bodyPr wrap="none" lIns="0" tIns="0" rIns="0" bIns="0">
              <a:spAutoFit/>
            </a:bodyPr>
            <a:lstStyle/>
            <a:p>
              <a:r>
                <a:rPr lang="en-US" sz="2400">
                  <a:solidFill>
                    <a:srgbClr val="FF0000"/>
                  </a:solidFill>
                </a:rPr>
                <a:t>X</a:t>
              </a:r>
              <a:endParaRPr lang="en-US" sz="2400"/>
            </a:p>
          </p:txBody>
        </p:sp>
        <p:sp>
          <p:nvSpPr>
            <p:cNvPr id="27810" name="Line 157"/>
            <p:cNvSpPr>
              <a:spLocks noChangeShapeType="1"/>
            </p:cNvSpPr>
            <p:nvPr/>
          </p:nvSpPr>
          <p:spPr bwMode="auto">
            <a:xfrm flipV="1">
              <a:off x="2322" y="2936"/>
              <a:ext cx="1" cy="14"/>
            </a:xfrm>
            <a:prstGeom prst="line">
              <a:avLst/>
            </a:prstGeom>
            <a:noFill/>
            <a:ln w="23813">
              <a:solidFill>
                <a:srgbClr val="FF0000"/>
              </a:solidFill>
              <a:round/>
              <a:headEnd/>
              <a:tailEnd/>
            </a:ln>
          </p:spPr>
          <p:txBody>
            <a:bodyPr/>
            <a:lstStyle/>
            <a:p>
              <a:endParaRPr lang="en-US"/>
            </a:p>
          </p:txBody>
        </p:sp>
        <p:sp>
          <p:nvSpPr>
            <p:cNvPr id="27811" name="Line 158"/>
            <p:cNvSpPr>
              <a:spLocks noChangeShapeType="1"/>
            </p:cNvSpPr>
            <p:nvPr/>
          </p:nvSpPr>
          <p:spPr bwMode="auto">
            <a:xfrm>
              <a:off x="2299" y="2936"/>
              <a:ext cx="47" cy="1"/>
            </a:xfrm>
            <a:prstGeom prst="line">
              <a:avLst/>
            </a:prstGeom>
            <a:noFill/>
            <a:ln w="23813">
              <a:solidFill>
                <a:srgbClr val="FF0000"/>
              </a:solidFill>
              <a:round/>
              <a:headEnd/>
              <a:tailEnd/>
            </a:ln>
          </p:spPr>
          <p:txBody>
            <a:bodyPr/>
            <a:lstStyle/>
            <a:p>
              <a:endParaRPr lang="en-US"/>
            </a:p>
          </p:txBody>
        </p:sp>
        <p:sp>
          <p:nvSpPr>
            <p:cNvPr id="27812" name="Line 159"/>
            <p:cNvSpPr>
              <a:spLocks noChangeShapeType="1"/>
            </p:cNvSpPr>
            <p:nvPr/>
          </p:nvSpPr>
          <p:spPr bwMode="auto">
            <a:xfrm>
              <a:off x="2322" y="2950"/>
              <a:ext cx="1" cy="12"/>
            </a:xfrm>
            <a:prstGeom prst="line">
              <a:avLst/>
            </a:prstGeom>
            <a:noFill/>
            <a:ln w="23813">
              <a:solidFill>
                <a:srgbClr val="FF0000"/>
              </a:solidFill>
              <a:round/>
              <a:headEnd/>
              <a:tailEnd/>
            </a:ln>
          </p:spPr>
          <p:txBody>
            <a:bodyPr/>
            <a:lstStyle/>
            <a:p>
              <a:endParaRPr lang="en-US"/>
            </a:p>
          </p:txBody>
        </p:sp>
        <p:sp>
          <p:nvSpPr>
            <p:cNvPr id="27813" name="Line 160"/>
            <p:cNvSpPr>
              <a:spLocks noChangeShapeType="1"/>
            </p:cNvSpPr>
            <p:nvPr/>
          </p:nvSpPr>
          <p:spPr bwMode="auto">
            <a:xfrm>
              <a:off x="2299" y="2962"/>
              <a:ext cx="47" cy="1"/>
            </a:xfrm>
            <a:prstGeom prst="line">
              <a:avLst/>
            </a:prstGeom>
            <a:noFill/>
            <a:ln w="23813">
              <a:solidFill>
                <a:srgbClr val="FF0000"/>
              </a:solidFill>
              <a:round/>
              <a:headEnd/>
              <a:tailEnd/>
            </a:ln>
          </p:spPr>
          <p:txBody>
            <a:bodyPr/>
            <a:lstStyle/>
            <a:p>
              <a:endParaRPr lang="en-US"/>
            </a:p>
          </p:txBody>
        </p:sp>
        <p:sp>
          <p:nvSpPr>
            <p:cNvPr id="27814" name="Rectangle 161"/>
            <p:cNvSpPr>
              <a:spLocks noChangeArrowheads="1"/>
            </p:cNvSpPr>
            <p:nvPr/>
          </p:nvSpPr>
          <p:spPr bwMode="auto">
            <a:xfrm>
              <a:off x="2276" y="2869"/>
              <a:ext cx="128" cy="230"/>
            </a:xfrm>
            <a:prstGeom prst="rect">
              <a:avLst/>
            </a:prstGeom>
            <a:noFill/>
            <a:ln w="9525">
              <a:noFill/>
              <a:miter lim="800000"/>
              <a:headEnd/>
              <a:tailEnd/>
            </a:ln>
          </p:spPr>
          <p:txBody>
            <a:bodyPr wrap="none" lIns="0" tIns="0" rIns="0" bIns="0">
              <a:spAutoFit/>
            </a:bodyPr>
            <a:lstStyle/>
            <a:p>
              <a:r>
                <a:rPr lang="en-US" sz="2400">
                  <a:solidFill>
                    <a:srgbClr val="FF0000"/>
                  </a:solidFill>
                </a:rPr>
                <a:t>X</a:t>
              </a:r>
              <a:endParaRPr lang="en-US" sz="2400"/>
            </a:p>
          </p:txBody>
        </p:sp>
        <p:sp>
          <p:nvSpPr>
            <p:cNvPr id="27815" name="Line 162"/>
            <p:cNvSpPr>
              <a:spLocks noChangeShapeType="1"/>
            </p:cNvSpPr>
            <p:nvPr/>
          </p:nvSpPr>
          <p:spPr bwMode="auto">
            <a:xfrm flipV="1">
              <a:off x="3031" y="2986"/>
              <a:ext cx="1" cy="9"/>
            </a:xfrm>
            <a:prstGeom prst="line">
              <a:avLst/>
            </a:prstGeom>
            <a:noFill/>
            <a:ln w="23813">
              <a:solidFill>
                <a:srgbClr val="FF0000"/>
              </a:solidFill>
              <a:round/>
              <a:headEnd/>
              <a:tailEnd/>
            </a:ln>
          </p:spPr>
          <p:txBody>
            <a:bodyPr/>
            <a:lstStyle/>
            <a:p>
              <a:endParaRPr lang="en-US"/>
            </a:p>
          </p:txBody>
        </p:sp>
        <p:sp>
          <p:nvSpPr>
            <p:cNvPr id="27816" name="Line 163"/>
            <p:cNvSpPr>
              <a:spLocks noChangeShapeType="1"/>
            </p:cNvSpPr>
            <p:nvPr/>
          </p:nvSpPr>
          <p:spPr bwMode="auto">
            <a:xfrm>
              <a:off x="3008" y="2986"/>
              <a:ext cx="47" cy="1"/>
            </a:xfrm>
            <a:prstGeom prst="line">
              <a:avLst/>
            </a:prstGeom>
            <a:noFill/>
            <a:ln w="23813">
              <a:solidFill>
                <a:srgbClr val="FF0000"/>
              </a:solidFill>
              <a:round/>
              <a:headEnd/>
              <a:tailEnd/>
            </a:ln>
          </p:spPr>
          <p:txBody>
            <a:bodyPr/>
            <a:lstStyle/>
            <a:p>
              <a:endParaRPr lang="en-US"/>
            </a:p>
          </p:txBody>
        </p:sp>
        <p:sp>
          <p:nvSpPr>
            <p:cNvPr id="27817" name="Line 164"/>
            <p:cNvSpPr>
              <a:spLocks noChangeShapeType="1"/>
            </p:cNvSpPr>
            <p:nvPr/>
          </p:nvSpPr>
          <p:spPr bwMode="auto">
            <a:xfrm>
              <a:off x="3031" y="2995"/>
              <a:ext cx="1" cy="9"/>
            </a:xfrm>
            <a:prstGeom prst="line">
              <a:avLst/>
            </a:prstGeom>
            <a:noFill/>
            <a:ln w="23813">
              <a:solidFill>
                <a:srgbClr val="FF0000"/>
              </a:solidFill>
              <a:round/>
              <a:headEnd/>
              <a:tailEnd/>
            </a:ln>
          </p:spPr>
          <p:txBody>
            <a:bodyPr/>
            <a:lstStyle/>
            <a:p>
              <a:endParaRPr lang="en-US"/>
            </a:p>
          </p:txBody>
        </p:sp>
        <p:sp>
          <p:nvSpPr>
            <p:cNvPr id="27818" name="Line 165"/>
            <p:cNvSpPr>
              <a:spLocks noChangeShapeType="1"/>
            </p:cNvSpPr>
            <p:nvPr/>
          </p:nvSpPr>
          <p:spPr bwMode="auto">
            <a:xfrm>
              <a:off x="3008" y="3004"/>
              <a:ext cx="47" cy="1"/>
            </a:xfrm>
            <a:prstGeom prst="line">
              <a:avLst/>
            </a:prstGeom>
            <a:noFill/>
            <a:ln w="23813">
              <a:solidFill>
                <a:srgbClr val="FF0000"/>
              </a:solidFill>
              <a:round/>
              <a:headEnd/>
              <a:tailEnd/>
            </a:ln>
          </p:spPr>
          <p:txBody>
            <a:bodyPr/>
            <a:lstStyle/>
            <a:p>
              <a:endParaRPr lang="en-US"/>
            </a:p>
          </p:txBody>
        </p:sp>
        <p:sp>
          <p:nvSpPr>
            <p:cNvPr id="27819" name="Rectangle 166"/>
            <p:cNvSpPr>
              <a:spLocks noChangeArrowheads="1"/>
            </p:cNvSpPr>
            <p:nvPr/>
          </p:nvSpPr>
          <p:spPr bwMode="auto">
            <a:xfrm>
              <a:off x="2985" y="2914"/>
              <a:ext cx="128" cy="230"/>
            </a:xfrm>
            <a:prstGeom prst="rect">
              <a:avLst/>
            </a:prstGeom>
            <a:noFill/>
            <a:ln w="9525">
              <a:noFill/>
              <a:miter lim="800000"/>
              <a:headEnd/>
              <a:tailEnd/>
            </a:ln>
          </p:spPr>
          <p:txBody>
            <a:bodyPr wrap="none" lIns="0" tIns="0" rIns="0" bIns="0">
              <a:spAutoFit/>
            </a:bodyPr>
            <a:lstStyle/>
            <a:p>
              <a:r>
                <a:rPr lang="en-US" sz="2400">
                  <a:solidFill>
                    <a:srgbClr val="FF0000"/>
                  </a:solidFill>
                </a:rPr>
                <a:t>X</a:t>
              </a:r>
              <a:endParaRPr lang="en-US" sz="2400"/>
            </a:p>
          </p:txBody>
        </p:sp>
        <p:sp>
          <p:nvSpPr>
            <p:cNvPr id="27820" name="Line 167"/>
            <p:cNvSpPr>
              <a:spLocks noChangeShapeType="1"/>
            </p:cNvSpPr>
            <p:nvPr/>
          </p:nvSpPr>
          <p:spPr bwMode="auto">
            <a:xfrm flipV="1">
              <a:off x="3337" y="2975"/>
              <a:ext cx="1" cy="11"/>
            </a:xfrm>
            <a:prstGeom prst="line">
              <a:avLst/>
            </a:prstGeom>
            <a:noFill/>
            <a:ln w="23813">
              <a:solidFill>
                <a:srgbClr val="FF0000"/>
              </a:solidFill>
              <a:round/>
              <a:headEnd/>
              <a:tailEnd/>
            </a:ln>
          </p:spPr>
          <p:txBody>
            <a:bodyPr/>
            <a:lstStyle/>
            <a:p>
              <a:endParaRPr lang="en-US"/>
            </a:p>
          </p:txBody>
        </p:sp>
        <p:sp>
          <p:nvSpPr>
            <p:cNvPr id="27821" name="Line 168"/>
            <p:cNvSpPr>
              <a:spLocks noChangeShapeType="1"/>
            </p:cNvSpPr>
            <p:nvPr/>
          </p:nvSpPr>
          <p:spPr bwMode="auto">
            <a:xfrm>
              <a:off x="3313" y="2975"/>
              <a:ext cx="48" cy="1"/>
            </a:xfrm>
            <a:prstGeom prst="line">
              <a:avLst/>
            </a:prstGeom>
            <a:noFill/>
            <a:ln w="23813">
              <a:solidFill>
                <a:srgbClr val="FF0000"/>
              </a:solidFill>
              <a:round/>
              <a:headEnd/>
              <a:tailEnd/>
            </a:ln>
          </p:spPr>
          <p:txBody>
            <a:bodyPr/>
            <a:lstStyle/>
            <a:p>
              <a:endParaRPr lang="en-US"/>
            </a:p>
          </p:txBody>
        </p:sp>
        <p:sp>
          <p:nvSpPr>
            <p:cNvPr id="27822" name="Line 169"/>
            <p:cNvSpPr>
              <a:spLocks noChangeShapeType="1"/>
            </p:cNvSpPr>
            <p:nvPr/>
          </p:nvSpPr>
          <p:spPr bwMode="auto">
            <a:xfrm>
              <a:off x="3337" y="2986"/>
              <a:ext cx="1" cy="11"/>
            </a:xfrm>
            <a:prstGeom prst="line">
              <a:avLst/>
            </a:prstGeom>
            <a:noFill/>
            <a:ln w="23813">
              <a:solidFill>
                <a:srgbClr val="FF0000"/>
              </a:solidFill>
              <a:round/>
              <a:headEnd/>
              <a:tailEnd/>
            </a:ln>
          </p:spPr>
          <p:txBody>
            <a:bodyPr/>
            <a:lstStyle/>
            <a:p>
              <a:endParaRPr lang="en-US"/>
            </a:p>
          </p:txBody>
        </p:sp>
        <p:sp>
          <p:nvSpPr>
            <p:cNvPr id="27823" name="Line 170"/>
            <p:cNvSpPr>
              <a:spLocks noChangeShapeType="1"/>
            </p:cNvSpPr>
            <p:nvPr/>
          </p:nvSpPr>
          <p:spPr bwMode="auto">
            <a:xfrm>
              <a:off x="3313" y="2997"/>
              <a:ext cx="48" cy="1"/>
            </a:xfrm>
            <a:prstGeom prst="line">
              <a:avLst/>
            </a:prstGeom>
            <a:noFill/>
            <a:ln w="23813">
              <a:solidFill>
                <a:srgbClr val="FF0000"/>
              </a:solidFill>
              <a:round/>
              <a:headEnd/>
              <a:tailEnd/>
            </a:ln>
          </p:spPr>
          <p:txBody>
            <a:bodyPr/>
            <a:lstStyle/>
            <a:p>
              <a:endParaRPr lang="en-US"/>
            </a:p>
          </p:txBody>
        </p:sp>
        <p:sp>
          <p:nvSpPr>
            <p:cNvPr id="27824" name="Rectangle 171"/>
            <p:cNvSpPr>
              <a:spLocks noChangeArrowheads="1"/>
            </p:cNvSpPr>
            <p:nvPr/>
          </p:nvSpPr>
          <p:spPr bwMode="auto">
            <a:xfrm>
              <a:off x="3290" y="2906"/>
              <a:ext cx="128" cy="230"/>
            </a:xfrm>
            <a:prstGeom prst="rect">
              <a:avLst/>
            </a:prstGeom>
            <a:noFill/>
            <a:ln w="9525">
              <a:noFill/>
              <a:miter lim="800000"/>
              <a:headEnd/>
              <a:tailEnd/>
            </a:ln>
          </p:spPr>
          <p:txBody>
            <a:bodyPr wrap="none" lIns="0" tIns="0" rIns="0" bIns="0">
              <a:spAutoFit/>
            </a:bodyPr>
            <a:lstStyle/>
            <a:p>
              <a:r>
                <a:rPr lang="en-US" sz="2400">
                  <a:solidFill>
                    <a:srgbClr val="FF0000"/>
                  </a:solidFill>
                </a:rPr>
                <a:t>X</a:t>
              </a:r>
              <a:endParaRPr lang="en-US" sz="2400"/>
            </a:p>
          </p:txBody>
        </p:sp>
        <p:sp>
          <p:nvSpPr>
            <p:cNvPr id="27825" name="Rectangle 172"/>
            <p:cNvSpPr>
              <a:spLocks noChangeArrowheads="1"/>
            </p:cNvSpPr>
            <p:nvPr/>
          </p:nvSpPr>
          <p:spPr bwMode="auto">
            <a:xfrm>
              <a:off x="3773" y="1865"/>
              <a:ext cx="893" cy="988"/>
            </a:xfrm>
            <a:prstGeom prst="rect">
              <a:avLst/>
            </a:prstGeom>
            <a:solidFill>
              <a:srgbClr val="FFFFFF"/>
            </a:solidFill>
            <a:ln w="4763">
              <a:solidFill>
                <a:srgbClr val="000000"/>
              </a:solidFill>
              <a:miter lim="800000"/>
              <a:headEnd/>
              <a:tailEnd/>
            </a:ln>
          </p:spPr>
          <p:txBody>
            <a:bodyPr/>
            <a:lstStyle/>
            <a:p>
              <a:endParaRPr lang="en-US"/>
            </a:p>
          </p:txBody>
        </p:sp>
        <p:sp>
          <p:nvSpPr>
            <p:cNvPr id="27826" name="Rectangle 173"/>
            <p:cNvSpPr>
              <a:spLocks noChangeArrowheads="1"/>
            </p:cNvSpPr>
            <p:nvPr/>
          </p:nvSpPr>
          <p:spPr bwMode="auto">
            <a:xfrm>
              <a:off x="4234" y="1922"/>
              <a:ext cx="480" cy="230"/>
            </a:xfrm>
            <a:prstGeom prst="rect">
              <a:avLst/>
            </a:prstGeom>
            <a:noFill/>
            <a:ln w="9525">
              <a:noFill/>
              <a:miter lim="800000"/>
              <a:headEnd/>
              <a:tailEnd/>
            </a:ln>
          </p:spPr>
          <p:txBody>
            <a:bodyPr wrap="none" lIns="0" tIns="0" rIns="0" bIns="0">
              <a:spAutoFit/>
            </a:bodyPr>
            <a:lstStyle/>
            <a:p>
              <a:r>
                <a:rPr lang="en-US" sz="2400">
                  <a:solidFill>
                    <a:srgbClr val="000000"/>
                  </a:solidFill>
                </a:rPr>
                <a:t>c-p 1 </a:t>
              </a:r>
              <a:endParaRPr lang="en-US" sz="2400"/>
            </a:p>
          </p:txBody>
        </p:sp>
        <p:sp>
          <p:nvSpPr>
            <p:cNvPr id="27827" name="Line 174"/>
            <p:cNvSpPr>
              <a:spLocks noChangeShapeType="1"/>
            </p:cNvSpPr>
            <p:nvPr/>
          </p:nvSpPr>
          <p:spPr bwMode="auto">
            <a:xfrm>
              <a:off x="3830" y="2004"/>
              <a:ext cx="323" cy="1"/>
            </a:xfrm>
            <a:prstGeom prst="line">
              <a:avLst/>
            </a:prstGeom>
            <a:noFill/>
            <a:ln w="23813">
              <a:solidFill>
                <a:srgbClr val="000000"/>
              </a:solidFill>
              <a:round/>
              <a:headEnd/>
              <a:tailEnd/>
            </a:ln>
          </p:spPr>
          <p:txBody>
            <a:bodyPr/>
            <a:lstStyle/>
            <a:p>
              <a:endParaRPr lang="en-US"/>
            </a:p>
          </p:txBody>
        </p:sp>
        <p:sp>
          <p:nvSpPr>
            <p:cNvPr id="27828" name="Oval 175"/>
            <p:cNvSpPr>
              <a:spLocks noChangeArrowheads="1"/>
            </p:cNvSpPr>
            <p:nvPr/>
          </p:nvSpPr>
          <p:spPr bwMode="auto">
            <a:xfrm>
              <a:off x="3955" y="1967"/>
              <a:ext cx="74" cy="74"/>
            </a:xfrm>
            <a:prstGeom prst="ellipse">
              <a:avLst/>
            </a:prstGeom>
            <a:solidFill>
              <a:srgbClr val="FFFFFF"/>
            </a:solidFill>
            <a:ln w="23813">
              <a:solidFill>
                <a:srgbClr val="000000"/>
              </a:solidFill>
              <a:round/>
              <a:headEnd/>
              <a:tailEnd/>
            </a:ln>
          </p:spPr>
          <p:txBody>
            <a:bodyPr/>
            <a:lstStyle/>
            <a:p>
              <a:endParaRPr lang="en-US"/>
            </a:p>
          </p:txBody>
        </p:sp>
        <p:sp>
          <p:nvSpPr>
            <p:cNvPr id="27829" name="Rectangle 176"/>
            <p:cNvSpPr>
              <a:spLocks noChangeArrowheads="1"/>
            </p:cNvSpPr>
            <p:nvPr/>
          </p:nvSpPr>
          <p:spPr bwMode="auto">
            <a:xfrm>
              <a:off x="4234" y="2099"/>
              <a:ext cx="427" cy="230"/>
            </a:xfrm>
            <a:prstGeom prst="rect">
              <a:avLst/>
            </a:prstGeom>
            <a:noFill/>
            <a:ln w="9525">
              <a:noFill/>
              <a:miter lim="800000"/>
              <a:headEnd/>
              <a:tailEnd/>
            </a:ln>
          </p:spPr>
          <p:txBody>
            <a:bodyPr wrap="none" lIns="0" tIns="0" rIns="0" bIns="0">
              <a:spAutoFit/>
            </a:bodyPr>
            <a:lstStyle/>
            <a:p>
              <a:r>
                <a:rPr lang="en-US" sz="2400">
                  <a:solidFill>
                    <a:srgbClr val="000000"/>
                  </a:solidFill>
                </a:rPr>
                <a:t>c-p 2</a:t>
              </a:r>
              <a:endParaRPr lang="en-US" sz="2400"/>
            </a:p>
          </p:txBody>
        </p:sp>
        <p:sp>
          <p:nvSpPr>
            <p:cNvPr id="27830" name="Rectangle 177"/>
            <p:cNvSpPr>
              <a:spLocks noChangeArrowheads="1"/>
            </p:cNvSpPr>
            <p:nvPr/>
          </p:nvSpPr>
          <p:spPr bwMode="auto">
            <a:xfrm>
              <a:off x="4570" y="2104"/>
              <a:ext cx="53" cy="230"/>
            </a:xfrm>
            <a:prstGeom prst="rect">
              <a:avLst/>
            </a:prstGeom>
            <a:noFill/>
            <a:ln w="9525">
              <a:noFill/>
              <a:miter lim="800000"/>
              <a:headEnd/>
              <a:tailEnd/>
            </a:ln>
          </p:spPr>
          <p:txBody>
            <a:bodyPr wrap="none" lIns="0" tIns="0" rIns="0" bIns="0">
              <a:spAutoFit/>
            </a:bodyPr>
            <a:lstStyle/>
            <a:p>
              <a:r>
                <a:rPr lang="en-US" sz="2400">
                  <a:solidFill>
                    <a:srgbClr val="000000"/>
                  </a:solidFill>
                </a:rPr>
                <a:t> </a:t>
              </a:r>
              <a:endParaRPr lang="en-US" sz="2400"/>
            </a:p>
          </p:txBody>
        </p:sp>
        <p:sp>
          <p:nvSpPr>
            <p:cNvPr id="27831" name="Line 178"/>
            <p:cNvSpPr>
              <a:spLocks noChangeShapeType="1"/>
            </p:cNvSpPr>
            <p:nvPr/>
          </p:nvSpPr>
          <p:spPr bwMode="auto">
            <a:xfrm>
              <a:off x="3830" y="2182"/>
              <a:ext cx="323" cy="1"/>
            </a:xfrm>
            <a:prstGeom prst="line">
              <a:avLst/>
            </a:prstGeom>
            <a:noFill/>
            <a:ln w="23813">
              <a:solidFill>
                <a:srgbClr val="000000"/>
              </a:solidFill>
              <a:round/>
              <a:headEnd/>
              <a:tailEnd/>
            </a:ln>
          </p:spPr>
          <p:txBody>
            <a:bodyPr/>
            <a:lstStyle/>
            <a:p>
              <a:endParaRPr lang="en-US"/>
            </a:p>
          </p:txBody>
        </p:sp>
        <p:sp>
          <p:nvSpPr>
            <p:cNvPr id="27832" name="Oval 179"/>
            <p:cNvSpPr>
              <a:spLocks noChangeArrowheads="1"/>
            </p:cNvSpPr>
            <p:nvPr/>
          </p:nvSpPr>
          <p:spPr bwMode="auto">
            <a:xfrm>
              <a:off x="3955" y="2144"/>
              <a:ext cx="74" cy="75"/>
            </a:xfrm>
            <a:prstGeom prst="ellipse">
              <a:avLst/>
            </a:prstGeom>
            <a:solidFill>
              <a:srgbClr val="000000"/>
            </a:solidFill>
            <a:ln w="23813">
              <a:solidFill>
                <a:srgbClr val="000000"/>
              </a:solidFill>
              <a:round/>
              <a:headEnd/>
              <a:tailEnd/>
            </a:ln>
          </p:spPr>
          <p:txBody>
            <a:bodyPr/>
            <a:lstStyle/>
            <a:p>
              <a:endParaRPr lang="en-US"/>
            </a:p>
          </p:txBody>
        </p:sp>
        <p:sp>
          <p:nvSpPr>
            <p:cNvPr id="27833" name="Rectangle 180"/>
            <p:cNvSpPr>
              <a:spLocks noChangeArrowheads="1"/>
            </p:cNvSpPr>
            <p:nvPr/>
          </p:nvSpPr>
          <p:spPr bwMode="auto">
            <a:xfrm>
              <a:off x="4234" y="2277"/>
              <a:ext cx="480" cy="230"/>
            </a:xfrm>
            <a:prstGeom prst="rect">
              <a:avLst/>
            </a:prstGeom>
            <a:noFill/>
            <a:ln w="9525">
              <a:noFill/>
              <a:miter lim="800000"/>
              <a:headEnd/>
              <a:tailEnd/>
            </a:ln>
          </p:spPr>
          <p:txBody>
            <a:bodyPr wrap="none" lIns="0" tIns="0" rIns="0" bIns="0">
              <a:spAutoFit/>
            </a:bodyPr>
            <a:lstStyle/>
            <a:p>
              <a:r>
                <a:rPr lang="en-US" sz="2400">
                  <a:solidFill>
                    <a:srgbClr val="000000"/>
                  </a:solidFill>
                </a:rPr>
                <a:t>c-p 3 </a:t>
              </a:r>
              <a:endParaRPr lang="en-US" sz="2400"/>
            </a:p>
          </p:txBody>
        </p:sp>
        <p:sp>
          <p:nvSpPr>
            <p:cNvPr id="27834" name="Line 181"/>
            <p:cNvSpPr>
              <a:spLocks noChangeShapeType="1"/>
            </p:cNvSpPr>
            <p:nvPr/>
          </p:nvSpPr>
          <p:spPr bwMode="auto">
            <a:xfrm>
              <a:off x="3830" y="2359"/>
              <a:ext cx="323" cy="1"/>
            </a:xfrm>
            <a:prstGeom prst="line">
              <a:avLst/>
            </a:prstGeom>
            <a:noFill/>
            <a:ln w="23813">
              <a:solidFill>
                <a:srgbClr val="000000"/>
              </a:solidFill>
              <a:round/>
              <a:headEnd/>
              <a:tailEnd/>
            </a:ln>
          </p:spPr>
          <p:txBody>
            <a:bodyPr/>
            <a:lstStyle/>
            <a:p>
              <a:endParaRPr lang="en-US"/>
            </a:p>
          </p:txBody>
        </p:sp>
        <p:sp>
          <p:nvSpPr>
            <p:cNvPr id="27835" name="Freeform 182"/>
            <p:cNvSpPr>
              <a:spLocks/>
            </p:cNvSpPr>
            <p:nvPr/>
          </p:nvSpPr>
          <p:spPr bwMode="auto">
            <a:xfrm>
              <a:off x="3947" y="2307"/>
              <a:ext cx="89" cy="78"/>
            </a:xfrm>
            <a:custGeom>
              <a:avLst/>
              <a:gdLst>
                <a:gd name="T0" fmla="*/ 0 w 180"/>
                <a:gd name="T1" fmla="*/ 0 h 155"/>
                <a:gd name="T2" fmla="*/ 0 w 180"/>
                <a:gd name="T3" fmla="*/ 1 h 155"/>
                <a:gd name="T4" fmla="*/ 0 w 180"/>
                <a:gd name="T5" fmla="*/ 1 h 155"/>
                <a:gd name="T6" fmla="*/ 0 w 180"/>
                <a:gd name="T7" fmla="*/ 0 h 155"/>
                <a:gd name="T8" fmla="*/ 0 60000 65536"/>
                <a:gd name="T9" fmla="*/ 0 60000 65536"/>
                <a:gd name="T10" fmla="*/ 0 60000 65536"/>
                <a:gd name="T11" fmla="*/ 0 60000 65536"/>
                <a:gd name="T12" fmla="*/ 0 w 180"/>
                <a:gd name="T13" fmla="*/ 0 h 155"/>
                <a:gd name="T14" fmla="*/ 180 w 180"/>
                <a:gd name="T15" fmla="*/ 155 h 155"/>
              </a:gdLst>
              <a:ahLst/>
              <a:cxnLst>
                <a:cxn ang="T8">
                  <a:pos x="T0" y="T1"/>
                </a:cxn>
                <a:cxn ang="T9">
                  <a:pos x="T2" y="T3"/>
                </a:cxn>
                <a:cxn ang="T10">
                  <a:pos x="T4" y="T5"/>
                </a:cxn>
                <a:cxn ang="T11">
                  <a:pos x="T6" y="T7"/>
                </a:cxn>
              </a:cxnLst>
              <a:rect l="T12" t="T13" r="T14" b="T15"/>
              <a:pathLst>
                <a:path w="180" h="155">
                  <a:moveTo>
                    <a:pt x="90" y="0"/>
                  </a:moveTo>
                  <a:lnTo>
                    <a:pt x="180" y="155"/>
                  </a:lnTo>
                  <a:lnTo>
                    <a:pt x="0" y="155"/>
                  </a:lnTo>
                  <a:lnTo>
                    <a:pt x="90" y="0"/>
                  </a:lnTo>
                  <a:close/>
                </a:path>
              </a:pathLst>
            </a:custGeom>
            <a:solidFill>
              <a:srgbClr val="000000"/>
            </a:solidFill>
            <a:ln w="23813">
              <a:solidFill>
                <a:srgbClr val="000000"/>
              </a:solidFill>
              <a:round/>
              <a:headEnd/>
              <a:tailEnd/>
            </a:ln>
          </p:spPr>
          <p:txBody>
            <a:bodyPr/>
            <a:lstStyle/>
            <a:p>
              <a:endParaRPr lang="en-US"/>
            </a:p>
          </p:txBody>
        </p:sp>
        <p:sp>
          <p:nvSpPr>
            <p:cNvPr id="27836" name="Rectangle 183"/>
            <p:cNvSpPr>
              <a:spLocks noChangeArrowheads="1"/>
            </p:cNvSpPr>
            <p:nvPr/>
          </p:nvSpPr>
          <p:spPr bwMode="auto">
            <a:xfrm>
              <a:off x="4234" y="2454"/>
              <a:ext cx="480" cy="230"/>
            </a:xfrm>
            <a:prstGeom prst="rect">
              <a:avLst/>
            </a:prstGeom>
            <a:noFill/>
            <a:ln w="9525">
              <a:noFill/>
              <a:miter lim="800000"/>
              <a:headEnd/>
              <a:tailEnd/>
            </a:ln>
          </p:spPr>
          <p:txBody>
            <a:bodyPr wrap="none" lIns="0" tIns="0" rIns="0" bIns="0">
              <a:spAutoFit/>
            </a:bodyPr>
            <a:lstStyle/>
            <a:p>
              <a:r>
                <a:rPr lang="en-US" sz="2400">
                  <a:solidFill>
                    <a:srgbClr val="000000"/>
                  </a:solidFill>
                </a:rPr>
                <a:t>c-p 4 </a:t>
              </a:r>
              <a:endParaRPr lang="en-US" sz="2400"/>
            </a:p>
          </p:txBody>
        </p:sp>
        <p:sp>
          <p:nvSpPr>
            <p:cNvPr id="27837" name="Line 184"/>
            <p:cNvSpPr>
              <a:spLocks noChangeShapeType="1"/>
            </p:cNvSpPr>
            <p:nvPr/>
          </p:nvSpPr>
          <p:spPr bwMode="auto">
            <a:xfrm>
              <a:off x="3830" y="2537"/>
              <a:ext cx="323" cy="1"/>
            </a:xfrm>
            <a:prstGeom prst="line">
              <a:avLst/>
            </a:prstGeom>
            <a:noFill/>
            <a:ln w="23813">
              <a:solidFill>
                <a:srgbClr val="FF0000"/>
              </a:solidFill>
              <a:round/>
              <a:headEnd/>
              <a:tailEnd/>
            </a:ln>
          </p:spPr>
          <p:txBody>
            <a:bodyPr/>
            <a:lstStyle/>
            <a:p>
              <a:endParaRPr lang="en-US"/>
            </a:p>
          </p:txBody>
        </p:sp>
        <p:sp>
          <p:nvSpPr>
            <p:cNvPr id="27838" name="Rectangle 185"/>
            <p:cNvSpPr>
              <a:spLocks noChangeArrowheads="1"/>
            </p:cNvSpPr>
            <p:nvPr/>
          </p:nvSpPr>
          <p:spPr bwMode="auto">
            <a:xfrm>
              <a:off x="3960" y="2506"/>
              <a:ext cx="62" cy="62"/>
            </a:xfrm>
            <a:prstGeom prst="rect">
              <a:avLst/>
            </a:prstGeom>
            <a:solidFill>
              <a:srgbClr val="FF0000"/>
            </a:solidFill>
            <a:ln w="23813">
              <a:solidFill>
                <a:srgbClr val="FF0000"/>
              </a:solidFill>
              <a:miter lim="800000"/>
              <a:headEnd/>
              <a:tailEnd/>
            </a:ln>
          </p:spPr>
          <p:txBody>
            <a:bodyPr/>
            <a:lstStyle/>
            <a:p>
              <a:endParaRPr lang="en-US"/>
            </a:p>
          </p:txBody>
        </p:sp>
        <p:sp>
          <p:nvSpPr>
            <p:cNvPr id="27839" name="Rectangle 186"/>
            <p:cNvSpPr>
              <a:spLocks noChangeArrowheads="1"/>
            </p:cNvSpPr>
            <p:nvPr/>
          </p:nvSpPr>
          <p:spPr bwMode="auto">
            <a:xfrm>
              <a:off x="4234" y="2631"/>
              <a:ext cx="480" cy="230"/>
            </a:xfrm>
            <a:prstGeom prst="rect">
              <a:avLst/>
            </a:prstGeom>
            <a:noFill/>
            <a:ln w="9525">
              <a:noFill/>
              <a:miter lim="800000"/>
              <a:headEnd/>
              <a:tailEnd/>
            </a:ln>
          </p:spPr>
          <p:txBody>
            <a:bodyPr wrap="none" lIns="0" tIns="0" rIns="0" bIns="0">
              <a:spAutoFit/>
            </a:bodyPr>
            <a:lstStyle/>
            <a:p>
              <a:r>
                <a:rPr lang="en-US" sz="2400">
                  <a:solidFill>
                    <a:srgbClr val="000000"/>
                  </a:solidFill>
                </a:rPr>
                <a:t>c-p 5 </a:t>
              </a:r>
              <a:endParaRPr lang="en-US" sz="2400"/>
            </a:p>
          </p:txBody>
        </p:sp>
        <p:sp>
          <p:nvSpPr>
            <p:cNvPr id="27840" name="Line 187"/>
            <p:cNvSpPr>
              <a:spLocks noChangeShapeType="1"/>
            </p:cNvSpPr>
            <p:nvPr/>
          </p:nvSpPr>
          <p:spPr bwMode="auto">
            <a:xfrm>
              <a:off x="3830" y="2714"/>
              <a:ext cx="323" cy="1"/>
            </a:xfrm>
            <a:prstGeom prst="line">
              <a:avLst/>
            </a:prstGeom>
            <a:noFill/>
            <a:ln w="23813">
              <a:solidFill>
                <a:srgbClr val="FF0000"/>
              </a:solidFill>
              <a:round/>
              <a:headEnd/>
              <a:tailEnd/>
            </a:ln>
          </p:spPr>
          <p:txBody>
            <a:bodyPr/>
            <a:lstStyle/>
            <a:p>
              <a:endParaRPr lang="en-US"/>
            </a:p>
          </p:txBody>
        </p:sp>
        <p:sp>
          <p:nvSpPr>
            <p:cNvPr id="27841" name="Rectangle 188"/>
            <p:cNvSpPr>
              <a:spLocks noChangeArrowheads="1"/>
            </p:cNvSpPr>
            <p:nvPr/>
          </p:nvSpPr>
          <p:spPr bwMode="auto">
            <a:xfrm>
              <a:off x="3945" y="2634"/>
              <a:ext cx="128" cy="230"/>
            </a:xfrm>
            <a:prstGeom prst="rect">
              <a:avLst/>
            </a:prstGeom>
            <a:noFill/>
            <a:ln w="9525">
              <a:noFill/>
              <a:miter lim="800000"/>
              <a:headEnd/>
              <a:tailEnd/>
            </a:ln>
          </p:spPr>
          <p:txBody>
            <a:bodyPr wrap="none" lIns="0" tIns="0" rIns="0" bIns="0">
              <a:spAutoFit/>
            </a:bodyPr>
            <a:lstStyle/>
            <a:p>
              <a:r>
                <a:rPr lang="en-US" sz="2400">
                  <a:solidFill>
                    <a:srgbClr val="FF0000"/>
                  </a:solidFill>
                </a:rPr>
                <a:t>X</a:t>
              </a:r>
              <a:endParaRPr lang="en-US" sz="2400"/>
            </a:p>
          </p:txBody>
        </p:sp>
        <p:sp>
          <p:nvSpPr>
            <p:cNvPr id="27842" name="Rectangle 189"/>
            <p:cNvSpPr>
              <a:spLocks noChangeArrowheads="1"/>
            </p:cNvSpPr>
            <p:nvPr/>
          </p:nvSpPr>
          <p:spPr bwMode="auto">
            <a:xfrm>
              <a:off x="1440" y="1104"/>
              <a:ext cx="1591" cy="230"/>
            </a:xfrm>
            <a:prstGeom prst="rect">
              <a:avLst/>
            </a:prstGeom>
            <a:noFill/>
            <a:ln w="9525">
              <a:noFill/>
              <a:miter lim="800000"/>
              <a:headEnd/>
              <a:tailEnd/>
            </a:ln>
          </p:spPr>
          <p:txBody>
            <a:bodyPr wrap="none" lIns="0" tIns="0" rIns="0" bIns="0">
              <a:spAutoFit/>
            </a:bodyPr>
            <a:lstStyle/>
            <a:p>
              <a:r>
                <a:rPr lang="en-US" sz="2400">
                  <a:solidFill>
                    <a:srgbClr val="000000"/>
                  </a:solidFill>
                </a:rPr>
                <a:t>Ammonium sulfate</a:t>
              </a:r>
              <a:endParaRPr lang="en-US" sz="2400"/>
            </a:p>
          </p:txBody>
        </p:sp>
        <p:sp>
          <p:nvSpPr>
            <p:cNvPr id="27843" name="Rectangle 190"/>
            <p:cNvSpPr>
              <a:spLocks noChangeArrowheads="1"/>
            </p:cNvSpPr>
            <p:nvPr/>
          </p:nvSpPr>
          <p:spPr bwMode="auto">
            <a:xfrm>
              <a:off x="2836" y="3158"/>
              <a:ext cx="222" cy="192"/>
            </a:xfrm>
            <a:prstGeom prst="rect">
              <a:avLst/>
            </a:prstGeom>
            <a:noFill/>
            <a:ln w="9525">
              <a:noFill/>
              <a:miter lim="800000"/>
              <a:headEnd/>
              <a:tailEnd/>
            </a:ln>
          </p:spPr>
          <p:txBody>
            <a:bodyPr wrap="none" lIns="0" tIns="0" rIns="0" bIns="0">
              <a:spAutoFit/>
            </a:bodyPr>
            <a:lstStyle/>
            <a:p>
              <a:r>
                <a:rPr lang="en-US" sz="2000">
                  <a:solidFill>
                    <a:srgbClr val="000000"/>
                  </a:solidFill>
                </a:rPr>
                <a:t>0.5</a:t>
              </a:r>
              <a:endParaRPr lang="en-US" sz="2400"/>
            </a:p>
          </p:txBody>
        </p:sp>
        <p:sp>
          <p:nvSpPr>
            <p:cNvPr id="27844" name="Rectangle 191"/>
            <p:cNvSpPr>
              <a:spLocks noChangeArrowheads="1"/>
            </p:cNvSpPr>
            <p:nvPr/>
          </p:nvSpPr>
          <p:spPr bwMode="auto">
            <a:xfrm>
              <a:off x="1787" y="3158"/>
              <a:ext cx="311" cy="192"/>
            </a:xfrm>
            <a:prstGeom prst="rect">
              <a:avLst/>
            </a:prstGeom>
            <a:noFill/>
            <a:ln w="9525">
              <a:noFill/>
              <a:miter lim="800000"/>
              <a:headEnd/>
              <a:tailEnd/>
            </a:ln>
          </p:spPr>
          <p:txBody>
            <a:bodyPr wrap="none" lIns="0" tIns="0" rIns="0" bIns="0">
              <a:spAutoFit/>
            </a:bodyPr>
            <a:lstStyle/>
            <a:p>
              <a:r>
                <a:rPr lang="en-US" sz="2000">
                  <a:solidFill>
                    <a:srgbClr val="000000"/>
                  </a:solidFill>
                </a:rPr>
                <a:t>0.05</a:t>
              </a:r>
              <a:endParaRPr lang="en-US" sz="2400"/>
            </a:p>
          </p:txBody>
        </p:sp>
        <p:sp>
          <p:nvSpPr>
            <p:cNvPr id="27845" name="Rectangle 192"/>
            <p:cNvSpPr>
              <a:spLocks noChangeArrowheads="1"/>
            </p:cNvSpPr>
            <p:nvPr/>
          </p:nvSpPr>
          <p:spPr bwMode="auto">
            <a:xfrm>
              <a:off x="1433" y="3158"/>
              <a:ext cx="311" cy="192"/>
            </a:xfrm>
            <a:prstGeom prst="rect">
              <a:avLst/>
            </a:prstGeom>
            <a:noFill/>
            <a:ln w="9525">
              <a:noFill/>
              <a:miter lim="800000"/>
              <a:headEnd/>
              <a:tailEnd/>
            </a:ln>
          </p:spPr>
          <p:txBody>
            <a:bodyPr wrap="none" lIns="0" tIns="0" rIns="0" bIns="0">
              <a:spAutoFit/>
            </a:bodyPr>
            <a:lstStyle/>
            <a:p>
              <a:r>
                <a:rPr lang="en-US" sz="2000">
                  <a:solidFill>
                    <a:srgbClr val="000000"/>
                  </a:solidFill>
                </a:rPr>
                <a:t>0.02</a:t>
              </a:r>
              <a:endParaRPr lang="en-US" sz="2400"/>
            </a:p>
          </p:txBody>
        </p:sp>
        <p:sp>
          <p:nvSpPr>
            <p:cNvPr id="27846" name="Rectangle 193"/>
            <p:cNvSpPr>
              <a:spLocks noChangeArrowheads="1"/>
            </p:cNvSpPr>
            <p:nvPr/>
          </p:nvSpPr>
          <p:spPr bwMode="auto">
            <a:xfrm>
              <a:off x="3600" y="1632"/>
              <a:ext cx="1347" cy="230"/>
            </a:xfrm>
            <a:prstGeom prst="rect">
              <a:avLst/>
            </a:prstGeom>
            <a:noFill/>
            <a:ln w="9525">
              <a:noFill/>
              <a:miter lim="800000"/>
              <a:headEnd/>
              <a:tailEnd/>
            </a:ln>
          </p:spPr>
          <p:txBody>
            <a:bodyPr wrap="none" lIns="0" tIns="0" rIns="0" bIns="0">
              <a:spAutoFit/>
            </a:bodyPr>
            <a:lstStyle/>
            <a:p>
              <a:r>
                <a:rPr lang="en-US" sz="2400">
                  <a:solidFill>
                    <a:srgbClr val="000000"/>
                  </a:solidFill>
                </a:rPr>
                <a:t>Nematode guild</a:t>
              </a:r>
              <a:endParaRPr lang="en-US" sz="2400"/>
            </a:p>
          </p:txBody>
        </p:sp>
      </p:grpSp>
      <p:sp>
        <p:nvSpPr>
          <p:cNvPr id="27652" name="Text Box 194"/>
          <p:cNvSpPr txBox="1">
            <a:spLocks noChangeArrowheads="1"/>
          </p:cNvSpPr>
          <p:nvPr/>
        </p:nvSpPr>
        <p:spPr bwMode="auto">
          <a:xfrm>
            <a:off x="152400" y="6500813"/>
            <a:ext cx="2071688" cy="307975"/>
          </a:xfrm>
          <a:prstGeom prst="rect">
            <a:avLst/>
          </a:prstGeom>
          <a:solidFill>
            <a:schemeClr val="bg1"/>
          </a:solidFill>
          <a:ln w="9525">
            <a:solidFill>
              <a:schemeClr val="tx1"/>
            </a:solidFill>
            <a:miter lim="800000"/>
            <a:headEnd/>
            <a:tailEnd/>
          </a:ln>
        </p:spPr>
        <p:txBody>
          <a:bodyPr wrap="none">
            <a:spAutoFit/>
          </a:bodyPr>
          <a:lstStyle/>
          <a:p>
            <a:pPr algn="ctr"/>
            <a:r>
              <a:rPr lang="en-US" sz="1400"/>
              <a:t>Tenuta and Ferris, 2004</a:t>
            </a:r>
          </a:p>
        </p:txBody>
      </p:sp>
      <p:pic>
        <p:nvPicPr>
          <p:cNvPr id="27653" name="Picture 195"/>
          <p:cNvPicPr>
            <a:picLocks noChangeAspect="1" noChangeArrowheads="1"/>
          </p:cNvPicPr>
          <p:nvPr/>
        </p:nvPicPr>
        <p:blipFill>
          <a:blip r:embed="rId2" cstate="print"/>
          <a:srcRect/>
          <a:stretch>
            <a:fillRect/>
          </a:stretch>
        </p:blipFill>
        <p:spPr bwMode="auto">
          <a:xfrm>
            <a:off x="6629400" y="3886200"/>
            <a:ext cx="1295400" cy="815975"/>
          </a:xfrm>
          <a:prstGeom prst="rect">
            <a:avLst/>
          </a:prstGeom>
          <a:noFill/>
          <a:ln w="12700">
            <a:solidFill>
              <a:schemeClr val="tx1"/>
            </a:solidFill>
            <a:miter lim="800000"/>
            <a:headEnd/>
            <a:tailEnd/>
          </a:ln>
        </p:spPr>
      </p:pic>
      <p:pic>
        <p:nvPicPr>
          <p:cNvPr id="27654" name="Picture 196"/>
          <p:cNvPicPr>
            <a:picLocks noChangeAspect="1" noChangeArrowheads="1"/>
          </p:cNvPicPr>
          <p:nvPr/>
        </p:nvPicPr>
        <p:blipFill>
          <a:blip r:embed="rId3" cstate="print">
            <a:lum bright="18000"/>
          </a:blip>
          <a:srcRect/>
          <a:stretch>
            <a:fillRect/>
          </a:stretch>
        </p:blipFill>
        <p:spPr bwMode="auto">
          <a:xfrm>
            <a:off x="6629400" y="2895600"/>
            <a:ext cx="822325" cy="577850"/>
          </a:xfrm>
          <a:prstGeom prst="rect">
            <a:avLst/>
          </a:prstGeom>
          <a:noFill/>
          <a:ln w="12700">
            <a:noFill/>
            <a:miter lim="800000"/>
            <a:headEnd/>
            <a:tailEnd/>
          </a:ln>
        </p:spPr>
      </p:pic>
      <p:pic>
        <p:nvPicPr>
          <p:cNvPr id="27655" name="Picture 197" descr="aphelenchus"/>
          <p:cNvPicPr>
            <a:picLocks noChangeAspect="1" noChangeArrowheads="1"/>
          </p:cNvPicPr>
          <p:nvPr/>
        </p:nvPicPr>
        <p:blipFill>
          <a:blip r:embed="rId4" cstate="print"/>
          <a:srcRect/>
          <a:stretch>
            <a:fillRect/>
          </a:stretch>
        </p:blipFill>
        <p:spPr bwMode="auto">
          <a:xfrm>
            <a:off x="6705600" y="3352800"/>
            <a:ext cx="914400" cy="542925"/>
          </a:xfrm>
          <a:prstGeom prst="rect">
            <a:avLst/>
          </a:prstGeom>
          <a:noFill/>
          <a:ln w="9525">
            <a:noFill/>
            <a:miter lim="800000"/>
            <a:headEnd/>
            <a:tailEnd/>
          </a:ln>
        </p:spPr>
      </p:pic>
      <p:sp>
        <p:nvSpPr>
          <p:cNvPr id="27656" name="Rectangle 198"/>
          <p:cNvSpPr>
            <a:spLocks noChangeArrowheads="1"/>
          </p:cNvSpPr>
          <p:nvPr/>
        </p:nvSpPr>
        <p:spPr bwMode="auto">
          <a:xfrm>
            <a:off x="228600" y="76200"/>
            <a:ext cx="8458200" cy="914400"/>
          </a:xfrm>
          <a:prstGeom prst="rect">
            <a:avLst/>
          </a:prstGeom>
          <a:noFill/>
          <a:ln w="9525">
            <a:noFill/>
            <a:miter lim="800000"/>
            <a:headEnd/>
            <a:tailEnd/>
          </a:ln>
        </p:spPr>
        <p:txBody>
          <a:bodyPr anchor="ctr"/>
          <a:lstStyle/>
          <a:p>
            <a:r>
              <a:rPr lang="en-US" sz="2400" dirty="0" smtClean="0">
                <a:solidFill>
                  <a:schemeClr val="tx2"/>
                </a:solidFill>
              </a:rPr>
              <a:t>Agricultural Management Effects</a:t>
            </a:r>
            <a:endParaRPr lang="en-US" sz="2400" dirty="0">
              <a:solidFill>
                <a:schemeClr val="tx2"/>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ChangeArrowheads="1"/>
          </p:cNvSpPr>
          <p:nvPr/>
        </p:nvSpPr>
        <p:spPr bwMode="auto">
          <a:xfrm>
            <a:off x="0" y="274638"/>
            <a:ext cx="9144000" cy="1143000"/>
          </a:xfrm>
          <a:prstGeom prst="rect">
            <a:avLst/>
          </a:prstGeom>
          <a:noFill/>
          <a:ln w="9525">
            <a:noFill/>
            <a:miter lim="800000"/>
            <a:headEnd/>
            <a:tailEnd/>
          </a:ln>
        </p:spPr>
        <p:txBody>
          <a:bodyPr anchor="ctr"/>
          <a:lstStyle/>
          <a:p>
            <a:pPr algn="ctr"/>
            <a:r>
              <a:rPr lang="en-US">
                <a:solidFill>
                  <a:schemeClr val="tx2"/>
                </a:solidFill>
              </a:rPr>
              <a:t>Density-dependent predation</a:t>
            </a:r>
          </a:p>
        </p:txBody>
      </p:sp>
      <p:pic>
        <p:nvPicPr>
          <p:cNvPr id="3076" name="Picture 3" descr="pict07"/>
          <p:cNvPicPr>
            <a:picLocks noChangeAspect="1" noChangeArrowheads="1"/>
          </p:cNvPicPr>
          <p:nvPr/>
        </p:nvPicPr>
        <p:blipFill>
          <a:blip r:embed="rId4" cstate="print"/>
          <a:srcRect/>
          <a:stretch>
            <a:fillRect/>
          </a:stretch>
        </p:blipFill>
        <p:spPr bwMode="auto">
          <a:xfrm>
            <a:off x="6858000" y="1619250"/>
            <a:ext cx="2030413" cy="1522413"/>
          </a:xfrm>
          <a:prstGeom prst="rect">
            <a:avLst/>
          </a:prstGeom>
          <a:noFill/>
          <a:ln w="50800">
            <a:solidFill>
              <a:srgbClr val="339966"/>
            </a:solidFill>
            <a:miter lim="800000"/>
            <a:headEnd/>
            <a:tailEnd/>
          </a:ln>
        </p:spPr>
      </p:pic>
      <p:pic>
        <p:nvPicPr>
          <p:cNvPr id="3077" name="Picture 4" descr="oak%20grove">
            <a:hlinkClick r:id="rId5"/>
          </p:cNvPr>
          <p:cNvPicPr>
            <a:picLocks noChangeAspect="1" noChangeArrowheads="1"/>
          </p:cNvPicPr>
          <p:nvPr/>
        </p:nvPicPr>
        <p:blipFill>
          <a:blip r:embed="rId6" cstate="print"/>
          <a:srcRect/>
          <a:stretch>
            <a:fillRect/>
          </a:stretch>
        </p:blipFill>
        <p:spPr bwMode="auto">
          <a:xfrm>
            <a:off x="6959600" y="3448050"/>
            <a:ext cx="2184400" cy="1636713"/>
          </a:xfrm>
          <a:prstGeom prst="rect">
            <a:avLst/>
          </a:prstGeom>
          <a:noFill/>
          <a:ln w="50800">
            <a:solidFill>
              <a:srgbClr val="FF0000"/>
            </a:solidFill>
            <a:miter lim="800000"/>
            <a:headEnd/>
            <a:tailEnd/>
          </a:ln>
        </p:spPr>
      </p:pic>
      <p:grpSp>
        <p:nvGrpSpPr>
          <p:cNvPr id="3078" name="Group 5"/>
          <p:cNvGrpSpPr>
            <a:grpSpLocks/>
          </p:cNvGrpSpPr>
          <p:nvPr/>
        </p:nvGrpSpPr>
        <p:grpSpPr bwMode="auto">
          <a:xfrm>
            <a:off x="0" y="1619250"/>
            <a:ext cx="6858000" cy="4400550"/>
            <a:chOff x="0" y="1020"/>
            <a:chExt cx="4320" cy="2772"/>
          </a:xfrm>
        </p:grpSpPr>
        <p:graphicFrame>
          <p:nvGraphicFramePr>
            <p:cNvPr id="3074" name="Object 6"/>
            <p:cNvGraphicFramePr>
              <a:graphicFrameLocks noChangeAspect="1"/>
            </p:cNvGraphicFramePr>
            <p:nvPr/>
          </p:nvGraphicFramePr>
          <p:xfrm>
            <a:off x="0" y="1020"/>
            <a:ext cx="4320" cy="2772"/>
          </p:xfrm>
          <a:graphic>
            <a:graphicData uri="http://schemas.openxmlformats.org/presentationml/2006/ole">
              <p:oleObj spid="_x0000_s3074" name="Chart" r:id="rId7" imgW="4162463" imgH="2752801" progId="Excel.Sheet.8">
                <p:embed/>
              </p:oleObj>
            </a:graphicData>
          </a:graphic>
        </p:graphicFrame>
        <p:sp>
          <p:nvSpPr>
            <p:cNvPr id="3085" name="Text Box 7"/>
            <p:cNvSpPr txBox="1">
              <a:spLocks noChangeArrowheads="1"/>
            </p:cNvSpPr>
            <p:nvPr/>
          </p:nvSpPr>
          <p:spPr bwMode="auto">
            <a:xfrm>
              <a:off x="1104" y="3408"/>
              <a:ext cx="2592" cy="192"/>
            </a:xfrm>
            <a:prstGeom prst="rect">
              <a:avLst/>
            </a:prstGeom>
            <a:solidFill>
              <a:schemeClr val="bg1"/>
            </a:solidFill>
            <a:ln w="9525">
              <a:noFill/>
              <a:miter lim="800000"/>
              <a:headEnd/>
              <a:tailEnd/>
            </a:ln>
          </p:spPr>
          <p:txBody>
            <a:bodyPr>
              <a:spAutoFit/>
            </a:bodyPr>
            <a:lstStyle/>
            <a:p>
              <a:pPr>
                <a:spcBef>
                  <a:spcPct val="50000"/>
                </a:spcBef>
              </a:pPr>
              <a:r>
                <a:rPr lang="en-US" sz="1400" b="1"/>
                <a:t>                    Predator: Prey Ratio</a:t>
              </a:r>
            </a:p>
          </p:txBody>
        </p:sp>
      </p:grpSp>
      <p:sp>
        <p:nvSpPr>
          <p:cNvPr id="3079" name="Line 8"/>
          <p:cNvSpPr>
            <a:spLocks noChangeShapeType="1"/>
          </p:cNvSpPr>
          <p:nvPr/>
        </p:nvSpPr>
        <p:spPr bwMode="auto">
          <a:xfrm flipH="1">
            <a:off x="2749550" y="2533650"/>
            <a:ext cx="4032250" cy="2133600"/>
          </a:xfrm>
          <a:prstGeom prst="line">
            <a:avLst/>
          </a:prstGeom>
          <a:noFill/>
          <a:ln w="9525">
            <a:solidFill>
              <a:srgbClr val="FF0000"/>
            </a:solidFill>
            <a:round/>
            <a:headEnd/>
            <a:tailEnd type="triangle" w="med" len="med"/>
          </a:ln>
        </p:spPr>
        <p:txBody>
          <a:bodyPr/>
          <a:lstStyle/>
          <a:p>
            <a:endParaRPr lang="en-US"/>
          </a:p>
        </p:txBody>
      </p:sp>
      <p:sp>
        <p:nvSpPr>
          <p:cNvPr id="3080" name="Line 9"/>
          <p:cNvSpPr>
            <a:spLocks noChangeShapeType="1"/>
          </p:cNvSpPr>
          <p:nvPr/>
        </p:nvSpPr>
        <p:spPr bwMode="auto">
          <a:xfrm flipH="1">
            <a:off x="6248400" y="4133850"/>
            <a:ext cx="585788" cy="304800"/>
          </a:xfrm>
          <a:prstGeom prst="line">
            <a:avLst/>
          </a:prstGeom>
          <a:noFill/>
          <a:ln w="9525">
            <a:solidFill>
              <a:srgbClr val="339966"/>
            </a:solidFill>
            <a:round/>
            <a:headEnd/>
            <a:tailEnd type="triangle" w="med" len="med"/>
          </a:ln>
        </p:spPr>
        <p:txBody>
          <a:bodyPr/>
          <a:lstStyle/>
          <a:p>
            <a:endParaRPr lang="en-US"/>
          </a:p>
        </p:txBody>
      </p:sp>
      <p:sp>
        <p:nvSpPr>
          <p:cNvPr id="3081" name="Oval 10"/>
          <p:cNvSpPr>
            <a:spLocks noChangeArrowheads="1"/>
          </p:cNvSpPr>
          <p:nvPr/>
        </p:nvSpPr>
        <p:spPr bwMode="auto">
          <a:xfrm>
            <a:off x="1066800" y="4108450"/>
            <a:ext cx="1728788" cy="1728788"/>
          </a:xfrm>
          <a:prstGeom prst="ellipse">
            <a:avLst/>
          </a:prstGeom>
          <a:noFill/>
          <a:ln w="9525">
            <a:solidFill>
              <a:srgbClr val="FF0000"/>
            </a:solidFill>
            <a:round/>
            <a:headEnd/>
            <a:tailEnd/>
          </a:ln>
        </p:spPr>
        <p:txBody>
          <a:bodyPr wrap="none" anchor="ctr"/>
          <a:lstStyle/>
          <a:p>
            <a:endParaRPr lang="en-US"/>
          </a:p>
        </p:txBody>
      </p:sp>
      <p:sp>
        <p:nvSpPr>
          <p:cNvPr id="3082" name="Oval 11"/>
          <p:cNvSpPr>
            <a:spLocks noChangeArrowheads="1"/>
          </p:cNvSpPr>
          <p:nvPr/>
        </p:nvSpPr>
        <p:spPr bwMode="auto">
          <a:xfrm>
            <a:off x="4724400" y="4106863"/>
            <a:ext cx="1728788" cy="1728787"/>
          </a:xfrm>
          <a:prstGeom prst="ellipse">
            <a:avLst/>
          </a:prstGeom>
          <a:noFill/>
          <a:ln w="9525">
            <a:solidFill>
              <a:srgbClr val="339966"/>
            </a:solidFill>
            <a:round/>
            <a:headEnd/>
            <a:tailEnd/>
          </a:ln>
        </p:spPr>
        <p:txBody>
          <a:bodyPr wrap="none" anchor="ctr"/>
          <a:lstStyle/>
          <a:p>
            <a:endParaRPr lang="en-US"/>
          </a:p>
        </p:txBody>
      </p:sp>
      <p:sp>
        <p:nvSpPr>
          <p:cNvPr id="3083" name="Text Box 12"/>
          <p:cNvSpPr txBox="1">
            <a:spLocks noChangeArrowheads="1"/>
          </p:cNvSpPr>
          <p:nvPr/>
        </p:nvSpPr>
        <p:spPr bwMode="auto">
          <a:xfrm>
            <a:off x="76200" y="6477000"/>
            <a:ext cx="2898775" cy="307975"/>
          </a:xfrm>
          <a:prstGeom prst="rect">
            <a:avLst/>
          </a:prstGeom>
          <a:noFill/>
          <a:ln w="9525">
            <a:solidFill>
              <a:schemeClr val="tx1"/>
            </a:solidFill>
            <a:miter lim="800000"/>
            <a:headEnd/>
            <a:tailEnd/>
          </a:ln>
        </p:spPr>
        <p:txBody>
          <a:bodyPr wrap="none">
            <a:spAutoFit/>
          </a:bodyPr>
          <a:lstStyle/>
          <a:p>
            <a:r>
              <a:rPr lang="en-US" sz="1400"/>
              <a:t>S</a:t>
            </a:r>
            <a:r>
              <a:rPr lang="en-US" sz="1400">
                <a:cs typeface="Arial" pitchFamily="34" charset="0"/>
              </a:rPr>
              <a:t>á</a:t>
            </a:r>
            <a:r>
              <a:rPr lang="en-US" sz="1400"/>
              <a:t>nchez-Moreno and Ferris, 2007</a:t>
            </a:r>
          </a:p>
        </p:txBody>
      </p:sp>
      <p:sp>
        <p:nvSpPr>
          <p:cNvPr id="3084" name="TextBox 12"/>
          <p:cNvSpPr txBox="1">
            <a:spLocks noChangeArrowheads="1"/>
          </p:cNvSpPr>
          <p:nvPr/>
        </p:nvSpPr>
        <p:spPr bwMode="auto">
          <a:xfrm>
            <a:off x="228600" y="228600"/>
            <a:ext cx="6789038" cy="369332"/>
          </a:xfrm>
          <a:prstGeom prst="rect">
            <a:avLst/>
          </a:prstGeom>
          <a:noFill/>
          <a:ln w="9525">
            <a:noFill/>
            <a:miter lim="800000"/>
            <a:headEnd/>
            <a:tailEnd/>
          </a:ln>
        </p:spPr>
        <p:txBody>
          <a:bodyPr wrap="none">
            <a:spAutoFit/>
          </a:bodyPr>
          <a:lstStyle/>
          <a:p>
            <a:r>
              <a:rPr lang="en-US" dirty="0" smtClean="0"/>
              <a:t>An </a:t>
            </a:r>
            <a:r>
              <a:rPr lang="en-US" dirty="0"/>
              <a:t>Ecosystem Function:  </a:t>
            </a:r>
            <a:r>
              <a:rPr lang="en-US" b="1" dirty="0"/>
              <a:t>Regulation of Opportunistic Species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9" descr="DSCN0048.JPG"/>
          <p:cNvPicPr>
            <a:picLocks noChangeAspect="1"/>
          </p:cNvPicPr>
          <p:nvPr/>
        </p:nvPicPr>
        <p:blipFill>
          <a:blip r:embed="rId2" cstate="print"/>
          <a:srcRect/>
          <a:stretch>
            <a:fillRect/>
          </a:stretch>
        </p:blipFill>
        <p:spPr bwMode="auto">
          <a:xfrm>
            <a:off x="0" y="2733675"/>
            <a:ext cx="4978400" cy="3733800"/>
          </a:xfrm>
          <a:prstGeom prst="rect">
            <a:avLst/>
          </a:prstGeom>
          <a:noFill/>
          <a:ln w="9525">
            <a:noFill/>
            <a:miter lim="800000"/>
            <a:headEnd/>
            <a:tailEnd/>
          </a:ln>
        </p:spPr>
      </p:pic>
      <p:pic>
        <p:nvPicPr>
          <p:cNvPr id="14339" name="Picture 2" descr="DSC09216.JPG"/>
          <p:cNvPicPr>
            <a:picLocks noChangeAspect="1"/>
          </p:cNvPicPr>
          <p:nvPr/>
        </p:nvPicPr>
        <p:blipFill>
          <a:blip r:embed="rId3" cstate="print"/>
          <a:srcRect/>
          <a:stretch>
            <a:fillRect/>
          </a:stretch>
        </p:blipFill>
        <p:spPr bwMode="auto">
          <a:xfrm>
            <a:off x="4495800" y="0"/>
            <a:ext cx="4648200" cy="3486150"/>
          </a:xfrm>
          <a:prstGeom prst="rect">
            <a:avLst/>
          </a:prstGeom>
          <a:noFill/>
          <a:ln w="9525">
            <a:noFill/>
            <a:miter lim="800000"/>
            <a:headEnd/>
            <a:tailEnd/>
          </a:ln>
        </p:spPr>
      </p:pic>
      <p:pic>
        <p:nvPicPr>
          <p:cNvPr id="14340" name="Picture 4" descr="DSC09211.JPG"/>
          <p:cNvPicPr>
            <a:picLocks noChangeAspect="1"/>
          </p:cNvPicPr>
          <p:nvPr/>
        </p:nvPicPr>
        <p:blipFill>
          <a:blip r:embed="rId4" cstate="print"/>
          <a:srcRect/>
          <a:stretch>
            <a:fillRect/>
          </a:stretch>
        </p:blipFill>
        <p:spPr bwMode="auto">
          <a:xfrm>
            <a:off x="4648200" y="3486150"/>
            <a:ext cx="4495800" cy="3371850"/>
          </a:xfrm>
          <a:prstGeom prst="rect">
            <a:avLst/>
          </a:prstGeom>
          <a:noFill/>
          <a:ln w="9525">
            <a:noFill/>
            <a:miter lim="800000"/>
            <a:headEnd/>
            <a:tailEnd/>
          </a:ln>
        </p:spPr>
      </p:pic>
      <p:sp>
        <p:nvSpPr>
          <p:cNvPr id="14341" name="Text Box 9"/>
          <p:cNvSpPr txBox="1">
            <a:spLocks noChangeArrowheads="1"/>
          </p:cNvSpPr>
          <p:nvPr/>
        </p:nvSpPr>
        <p:spPr bwMode="auto">
          <a:xfrm>
            <a:off x="76200" y="228600"/>
            <a:ext cx="3489325" cy="646113"/>
          </a:xfrm>
          <a:prstGeom prst="rect">
            <a:avLst/>
          </a:prstGeom>
          <a:noFill/>
          <a:ln w="9525">
            <a:noFill/>
            <a:miter lim="800000"/>
            <a:headEnd/>
            <a:tailEnd/>
          </a:ln>
        </p:spPr>
        <p:txBody>
          <a:bodyPr wrap="none">
            <a:spAutoFit/>
          </a:bodyPr>
          <a:lstStyle/>
          <a:p>
            <a:pPr algn="ctr"/>
            <a:r>
              <a:rPr lang="en-US" b="1"/>
              <a:t>Food Web Complexity and the</a:t>
            </a:r>
          </a:p>
          <a:p>
            <a:pPr algn="ctr"/>
            <a:r>
              <a:rPr lang="en-US" b="1"/>
              <a:t>Regulation Function</a:t>
            </a:r>
          </a:p>
        </p:txBody>
      </p:sp>
      <p:sp>
        <p:nvSpPr>
          <p:cNvPr id="14342" name="Text Box 10"/>
          <p:cNvSpPr txBox="1">
            <a:spLocks noChangeArrowheads="1"/>
          </p:cNvSpPr>
          <p:nvPr/>
        </p:nvSpPr>
        <p:spPr bwMode="auto">
          <a:xfrm>
            <a:off x="0" y="901700"/>
            <a:ext cx="4419600" cy="1108075"/>
          </a:xfrm>
          <a:prstGeom prst="rect">
            <a:avLst/>
          </a:prstGeom>
          <a:noFill/>
          <a:ln w="9525">
            <a:noFill/>
            <a:miter lim="800000"/>
            <a:headEnd/>
            <a:tailEnd/>
          </a:ln>
        </p:spPr>
        <p:txBody>
          <a:bodyPr>
            <a:spAutoFit/>
          </a:bodyPr>
          <a:lstStyle/>
          <a:p>
            <a:pPr marL="342900" indent="-342900"/>
            <a:r>
              <a:rPr lang="en-US" dirty="0"/>
              <a:t>Management practices in industrialized agriculture result in:</a:t>
            </a:r>
          </a:p>
          <a:p>
            <a:pPr marL="342900" indent="-342900"/>
            <a:endParaRPr lang="en-US" sz="1200" dirty="0"/>
          </a:p>
          <a:p>
            <a:pPr marL="342900" indent="-342900"/>
            <a:r>
              <a:rPr lang="en-US" dirty="0"/>
              <a:t>	</a:t>
            </a:r>
            <a:r>
              <a:rPr lang="en-US" dirty="0" smtClean="0"/>
              <a:t>Soil food </a:t>
            </a:r>
            <a:r>
              <a:rPr lang="en-US" dirty="0"/>
              <a:t>web simplification</a:t>
            </a:r>
          </a:p>
        </p:txBody>
      </p:sp>
      <p:sp>
        <p:nvSpPr>
          <p:cNvPr id="14343" name="Text Box 11"/>
          <p:cNvSpPr txBox="1">
            <a:spLocks noChangeArrowheads="1"/>
          </p:cNvSpPr>
          <p:nvPr/>
        </p:nvSpPr>
        <p:spPr bwMode="auto">
          <a:xfrm>
            <a:off x="0" y="2068513"/>
            <a:ext cx="4419600" cy="369887"/>
          </a:xfrm>
          <a:prstGeom prst="rect">
            <a:avLst/>
          </a:prstGeom>
          <a:noFill/>
          <a:ln w="9525">
            <a:noFill/>
            <a:miter lim="800000"/>
            <a:headEnd/>
            <a:tailEnd/>
          </a:ln>
        </p:spPr>
        <p:txBody>
          <a:bodyPr>
            <a:spAutoFit/>
          </a:bodyPr>
          <a:lstStyle/>
          <a:p>
            <a:pPr marL="342900" indent="-342900"/>
            <a:r>
              <a:rPr lang="en-US"/>
              <a:t>	Reduction in higher trophic levels</a:t>
            </a:r>
          </a:p>
        </p:txBody>
      </p:sp>
      <p:sp>
        <p:nvSpPr>
          <p:cNvPr id="14344" name="Text Box 12"/>
          <p:cNvSpPr txBox="1">
            <a:spLocks noChangeArrowheads="1"/>
          </p:cNvSpPr>
          <p:nvPr/>
        </p:nvSpPr>
        <p:spPr bwMode="auto">
          <a:xfrm>
            <a:off x="90488" y="6507163"/>
            <a:ext cx="1544637" cy="304800"/>
          </a:xfrm>
          <a:prstGeom prst="rect">
            <a:avLst/>
          </a:prstGeom>
          <a:noFill/>
          <a:ln w="9525">
            <a:noFill/>
            <a:miter lim="800000"/>
            <a:headEnd/>
            <a:tailEnd/>
          </a:ln>
        </p:spPr>
        <p:txBody>
          <a:bodyPr wrap="none">
            <a:spAutoFit/>
          </a:bodyPr>
          <a:lstStyle/>
          <a:p>
            <a:r>
              <a:rPr lang="en-US" sz="1400"/>
              <a:t>Costa Rica, 2008</a:t>
            </a:r>
          </a:p>
        </p:txBody>
      </p:sp>
      <p:sp>
        <p:nvSpPr>
          <p:cNvPr id="10" name="Text Box 11"/>
          <p:cNvSpPr txBox="1">
            <a:spLocks noChangeArrowheads="1"/>
          </p:cNvSpPr>
          <p:nvPr/>
        </p:nvSpPr>
        <p:spPr bwMode="auto">
          <a:xfrm>
            <a:off x="914400" y="4038600"/>
            <a:ext cx="7391400" cy="1477963"/>
          </a:xfrm>
          <a:prstGeom prst="rect">
            <a:avLst/>
          </a:prstGeom>
          <a:solidFill>
            <a:srgbClr val="FFFF99"/>
          </a:solidFill>
          <a:ln w="9525">
            <a:noFill/>
            <a:miter lim="800000"/>
            <a:headEnd/>
            <a:tailEnd/>
          </a:ln>
        </p:spPr>
        <p:txBody>
          <a:bodyPr lIns="365760" rIns="365760">
            <a:spAutoFit/>
          </a:bodyPr>
          <a:lstStyle/>
          <a:p>
            <a:pPr>
              <a:spcBef>
                <a:spcPct val="50000"/>
              </a:spcBef>
            </a:pPr>
            <a:endParaRPr lang="en-US"/>
          </a:p>
          <a:p>
            <a:pPr>
              <a:spcBef>
                <a:spcPct val="50000"/>
              </a:spcBef>
            </a:pPr>
            <a:r>
              <a:rPr lang="en-US"/>
              <a:t>We tested nematode predator:prey hypotheses with data from banana plantations in four Central American countries……….</a:t>
            </a:r>
          </a:p>
          <a:p>
            <a:pPr>
              <a:spcBef>
                <a:spcPct val="50000"/>
              </a:spcBef>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5"/>
          <p:cNvPicPr>
            <a:picLocks noChangeAspect="1" noChangeArrowheads="1"/>
          </p:cNvPicPr>
          <p:nvPr/>
        </p:nvPicPr>
        <p:blipFill>
          <a:blip r:embed="rId2" cstate="print"/>
          <a:srcRect/>
          <a:stretch>
            <a:fillRect/>
          </a:stretch>
        </p:blipFill>
        <p:spPr bwMode="auto">
          <a:xfrm>
            <a:off x="6553200" y="3359150"/>
            <a:ext cx="2590800" cy="1822450"/>
          </a:xfrm>
          <a:prstGeom prst="rect">
            <a:avLst/>
          </a:prstGeom>
          <a:noFill/>
          <a:ln w="12700">
            <a:noFill/>
            <a:miter lim="800000"/>
            <a:headEnd/>
            <a:tailEnd/>
          </a:ln>
        </p:spPr>
      </p:pic>
      <p:pic>
        <p:nvPicPr>
          <p:cNvPr id="15363" name="Picture 17" descr="Dorylaimus"/>
          <p:cNvPicPr>
            <a:picLocks noChangeAspect="1" noChangeArrowheads="1"/>
          </p:cNvPicPr>
          <p:nvPr/>
        </p:nvPicPr>
        <p:blipFill>
          <a:blip r:embed="rId3" cstate="print"/>
          <a:srcRect/>
          <a:stretch>
            <a:fillRect/>
          </a:stretch>
        </p:blipFill>
        <p:spPr bwMode="auto">
          <a:xfrm>
            <a:off x="6705600" y="5029200"/>
            <a:ext cx="2438400" cy="1828800"/>
          </a:xfrm>
          <a:prstGeom prst="rect">
            <a:avLst/>
          </a:prstGeom>
          <a:noFill/>
          <a:ln w="9525">
            <a:noFill/>
            <a:miter lim="800000"/>
            <a:headEnd/>
            <a:tailEnd/>
          </a:ln>
        </p:spPr>
      </p:pic>
      <p:pic>
        <p:nvPicPr>
          <p:cNvPr id="15364" name="Picture 14" descr="mononchus"/>
          <p:cNvPicPr>
            <a:picLocks noChangeAspect="1" noChangeArrowheads="1"/>
          </p:cNvPicPr>
          <p:nvPr/>
        </p:nvPicPr>
        <p:blipFill>
          <a:blip r:embed="rId4" cstate="print"/>
          <a:srcRect/>
          <a:stretch>
            <a:fillRect/>
          </a:stretch>
        </p:blipFill>
        <p:spPr bwMode="auto">
          <a:xfrm>
            <a:off x="6858000" y="946150"/>
            <a:ext cx="1841500" cy="2787650"/>
          </a:xfrm>
          <a:prstGeom prst="rect">
            <a:avLst/>
          </a:prstGeom>
          <a:noFill/>
          <a:ln w="9525">
            <a:noFill/>
            <a:miter lim="800000"/>
            <a:headEnd/>
            <a:tailEnd/>
          </a:ln>
        </p:spPr>
      </p:pic>
      <p:sp>
        <p:nvSpPr>
          <p:cNvPr id="15365" name="TextBox 15"/>
          <p:cNvSpPr txBox="1">
            <a:spLocks noChangeArrowheads="1"/>
          </p:cNvSpPr>
          <p:nvPr/>
        </p:nvSpPr>
        <p:spPr bwMode="auto">
          <a:xfrm>
            <a:off x="6907213" y="228600"/>
            <a:ext cx="2236787" cy="646113"/>
          </a:xfrm>
          <a:prstGeom prst="rect">
            <a:avLst/>
          </a:prstGeom>
          <a:noFill/>
          <a:ln w="9525">
            <a:noFill/>
            <a:miter lim="800000"/>
            <a:headEnd/>
            <a:tailEnd/>
          </a:ln>
        </p:spPr>
        <p:txBody>
          <a:bodyPr wrap="none">
            <a:spAutoFit/>
          </a:bodyPr>
          <a:lstStyle/>
          <a:p>
            <a:r>
              <a:rPr lang="en-US"/>
              <a:t>Generalist and </a:t>
            </a:r>
          </a:p>
          <a:p>
            <a:r>
              <a:rPr lang="en-US"/>
              <a:t>Specialist Predators</a:t>
            </a:r>
          </a:p>
        </p:txBody>
      </p:sp>
      <p:grpSp>
        <p:nvGrpSpPr>
          <p:cNvPr id="3" name="Group 13"/>
          <p:cNvGrpSpPr>
            <a:grpSpLocks/>
          </p:cNvGrpSpPr>
          <p:nvPr/>
        </p:nvGrpSpPr>
        <p:grpSpPr bwMode="auto">
          <a:xfrm>
            <a:off x="2895600" y="1524000"/>
            <a:ext cx="2971800" cy="5334000"/>
            <a:chOff x="3124200" y="707153"/>
            <a:chExt cx="3276600" cy="5846047"/>
          </a:xfrm>
        </p:grpSpPr>
        <p:pic>
          <p:nvPicPr>
            <p:cNvPr id="15379" name="Picture 2" descr="manynemas10X"/>
            <p:cNvPicPr>
              <a:picLocks noChangeAspect="1" noChangeArrowheads="1"/>
            </p:cNvPicPr>
            <p:nvPr/>
          </p:nvPicPr>
          <p:blipFill>
            <a:blip r:embed="rId5" cstate="print"/>
            <a:srcRect b="12405"/>
            <a:stretch>
              <a:fillRect/>
            </a:stretch>
          </p:blipFill>
          <p:spPr bwMode="auto">
            <a:xfrm>
              <a:off x="3124200" y="4400834"/>
              <a:ext cx="3276600" cy="2152366"/>
            </a:xfrm>
            <a:prstGeom prst="rect">
              <a:avLst/>
            </a:prstGeom>
            <a:noFill/>
            <a:ln w="9525">
              <a:noFill/>
              <a:miter lim="800000"/>
              <a:headEnd/>
              <a:tailEnd/>
            </a:ln>
          </p:spPr>
        </p:pic>
        <p:pic>
          <p:nvPicPr>
            <p:cNvPr id="15380" name="Picture 9" descr="cruz"/>
            <p:cNvPicPr>
              <a:picLocks noChangeAspect="1" noChangeArrowheads="1"/>
            </p:cNvPicPr>
            <p:nvPr/>
          </p:nvPicPr>
          <p:blipFill>
            <a:blip r:embed="rId6" cstate="print"/>
            <a:srcRect/>
            <a:stretch>
              <a:fillRect/>
            </a:stretch>
          </p:blipFill>
          <p:spPr bwMode="auto">
            <a:xfrm rot="-5400000">
              <a:off x="3983754" y="228600"/>
              <a:ext cx="1432081" cy="2389188"/>
            </a:xfrm>
            <a:prstGeom prst="rect">
              <a:avLst/>
            </a:prstGeom>
            <a:noFill/>
            <a:ln w="9525">
              <a:noFill/>
              <a:miter lim="800000"/>
              <a:headEnd/>
              <a:tailEnd/>
            </a:ln>
          </p:spPr>
        </p:pic>
        <p:pic>
          <p:nvPicPr>
            <p:cNvPr id="15381" name="Picture 7"/>
            <p:cNvPicPr>
              <a:picLocks noChangeAspect="1" noChangeArrowheads="1"/>
            </p:cNvPicPr>
            <p:nvPr/>
          </p:nvPicPr>
          <p:blipFill>
            <a:blip r:embed="rId7" cstate="print"/>
            <a:srcRect/>
            <a:stretch>
              <a:fillRect/>
            </a:stretch>
          </p:blipFill>
          <p:spPr bwMode="auto">
            <a:xfrm>
              <a:off x="3352800" y="1981200"/>
              <a:ext cx="2362200" cy="1772299"/>
            </a:xfrm>
            <a:prstGeom prst="rect">
              <a:avLst/>
            </a:prstGeom>
            <a:noFill/>
            <a:ln w="12700">
              <a:noFill/>
              <a:miter lim="800000"/>
              <a:headEnd/>
              <a:tailEnd/>
            </a:ln>
          </p:spPr>
        </p:pic>
        <p:pic>
          <p:nvPicPr>
            <p:cNvPr id="15382" name="Picture 8" descr="femaleaphelenchanterior100X"/>
            <p:cNvPicPr>
              <a:picLocks noChangeAspect="1" noChangeArrowheads="1"/>
            </p:cNvPicPr>
            <p:nvPr/>
          </p:nvPicPr>
          <p:blipFill>
            <a:blip r:embed="rId8" cstate="print"/>
            <a:srcRect/>
            <a:stretch>
              <a:fillRect/>
            </a:stretch>
          </p:blipFill>
          <p:spPr bwMode="auto">
            <a:xfrm rot="-1423069">
              <a:off x="3335374" y="3328267"/>
              <a:ext cx="2794354" cy="1257896"/>
            </a:xfrm>
            <a:prstGeom prst="rect">
              <a:avLst/>
            </a:prstGeom>
            <a:noFill/>
            <a:ln w="9525">
              <a:noFill/>
              <a:miter lim="800000"/>
              <a:headEnd/>
              <a:tailEnd/>
            </a:ln>
          </p:spPr>
        </p:pic>
      </p:grpSp>
      <p:sp>
        <p:nvSpPr>
          <p:cNvPr id="15378" name="TextBox 16"/>
          <p:cNvSpPr txBox="1">
            <a:spLocks noChangeArrowheads="1"/>
          </p:cNvSpPr>
          <p:nvPr/>
        </p:nvSpPr>
        <p:spPr bwMode="auto">
          <a:xfrm>
            <a:off x="3429000" y="533400"/>
            <a:ext cx="1835150" cy="366713"/>
          </a:xfrm>
          <a:prstGeom prst="rect">
            <a:avLst/>
          </a:prstGeom>
          <a:noFill/>
          <a:ln w="9525">
            <a:noFill/>
            <a:miter lim="800000"/>
            <a:headEnd/>
            <a:tailEnd/>
          </a:ln>
        </p:spPr>
        <p:txBody>
          <a:bodyPr wrap="none">
            <a:spAutoFit/>
          </a:bodyPr>
          <a:lstStyle/>
          <a:p>
            <a:r>
              <a:rPr lang="en-US"/>
              <a:t>Amplifiable Prey</a:t>
            </a:r>
          </a:p>
        </p:txBody>
      </p:sp>
      <p:grpSp>
        <p:nvGrpSpPr>
          <p:cNvPr id="4" name="Group 14"/>
          <p:cNvGrpSpPr>
            <a:grpSpLocks/>
          </p:cNvGrpSpPr>
          <p:nvPr/>
        </p:nvGrpSpPr>
        <p:grpSpPr bwMode="auto">
          <a:xfrm>
            <a:off x="228600" y="1447800"/>
            <a:ext cx="2403475" cy="5154613"/>
            <a:chOff x="0" y="1133475"/>
            <a:chExt cx="2632075" cy="5468938"/>
          </a:xfrm>
        </p:grpSpPr>
        <p:pic>
          <p:nvPicPr>
            <p:cNvPr id="15376" name="Picture 3" descr="Slide_2"/>
            <p:cNvPicPr>
              <a:picLocks noChangeAspect="1" noChangeArrowheads="1"/>
            </p:cNvPicPr>
            <p:nvPr/>
          </p:nvPicPr>
          <p:blipFill>
            <a:blip r:embed="rId9" cstate="print"/>
            <a:srcRect l="-23"/>
            <a:stretch>
              <a:fillRect/>
            </a:stretch>
          </p:blipFill>
          <p:spPr bwMode="auto">
            <a:xfrm>
              <a:off x="69850" y="1133475"/>
              <a:ext cx="2273300" cy="2374900"/>
            </a:xfrm>
            <a:prstGeom prst="rect">
              <a:avLst/>
            </a:prstGeom>
            <a:noFill/>
            <a:ln w="9525">
              <a:noFill/>
              <a:miter lim="800000"/>
              <a:headEnd/>
              <a:tailEnd/>
            </a:ln>
          </p:spPr>
        </p:pic>
        <p:pic>
          <p:nvPicPr>
            <p:cNvPr id="15377" name="Picture 4"/>
            <p:cNvPicPr>
              <a:picLocks noChangeAspect="1" noChangeArrowheads="1"/>
            </p:cNvPicPr>
            <p:nvPr/>
          </p:nvPicPr>
          <p:blipFill>
            <a:blip r:embed="rId10" cstate="print"/>
            <a:srcRect/>
            <a:stretch>
              <a:fillRect/>
            </a:stretch>
          </p:blipFill>
          <p:spPr bwMode="auto">
            <a:xfrm>
              <a:off x="0" y="2895600"/>
              <a:ext cx="2632075" cy="1973263"/>
            </a:xfrm>
            <a:prstGeom prst="rect">
              <a:avLst/>
            </a:prstGeom>
            <a:noFill/>
            <a:ln w="12700">
              <a:noFill/>
              <a:miter lim="800000"/>
              <a:headEnd/>
              <a:tailEnd/>
            </a:ln>
          </p:spPr>
        </p:pic>
        <p:pic>
          <p:nvPicPr>
            <p:cNvPr id="2" name="Picture 5"/>
            <p:cNvPicPr>
              <a:picLocks noChangeAspect="1" noChangeArrowheads="1"/>
            </p:cNvPicPr>
            <p:nvPr/>
          </p:nvPicPr>
          <p:blipFill>
            <a:blip r:embed="rId11" cstate="print"/>
            <a:srcRect/>
            <a:stretch>
              <a:fillRect/>
            </a:stretch>
          </p:blipFill>
          <p:spPr bwMode="auto">
            <a:xfrm>
              <a:off x="152400" y="4800600"/>
              <a:ext cx="2401887" cy="1801813"/>
            </a:xfrm>
            <a:prstGeom prst="rect">
              <a:avLst/>
            </a:prstGeom>
            <a:noFill/>
            <a:ln w="12700">
              <a:noFill/>
              <a:miter lim="800000"/>
              <a:headEnd/>
              <a:tailEnd/>
            </a:ln>
          </p:spPr>
        </p:pic>
      </p:grpSp>
      <p:sp>
        <p:nvSpPr>
          <p:cNvPr id="15373" name="TextBox 17"/>
          <p:cNvSpPr txBox="1">
            <a:spLocks noChangeArrowheads="1"/>
          </p:cNvSpPr>
          <p:nvPr/>
        </p:nvSpPr>
        <p:spPr bwMode="auto">
          <a:xfrm>
            <a:off x="685800" y="685800"/>
            <a:ext cx="1377950" cy="366713"/>
          </a:xfrm>
          <a:prstGeom prst="rect">
            <a:avLst/>
          </a:prstGeom>
          <a:noFill/>
          <a:ln w="9525">
            <a:noFill/>
            <a:miter lim="800000"/>
            <a:headEnd/>
            <a:tailEnd/>
          </a:ln>
        </p:spPr>
        <p:txBody>
          <a:bodyPr wrap="none">
            <a:spAutoFit/>
          </a:bodyPr>
          <a:lstStyle/>
          <a:p>
            <a:r>
              <a:rPr lang="en-US"/>
              <a:t>Target Prey</a:t>
            </a:r>
          </a:p>
        </p:txBody>
      </p:sp>
      <p:sp>
        <p:nvSpPr>
          <p:cNvPr id="15370" name="TextBox 18"/>
          <p:cNvSpPr txBox="1">
            <a:spLocks noChangeArrowheads="1"/>
          </p:cNvSpPr>
          <p:nvPr/>
        </p:nvSpPr>
        <p:spPr bwMode="auto">
          <a:xfrm>
            <a:off x="228600" y="87313"/>
            <a:ext cx="6678613" cy="369887"/>
          </a:xfrm>
          <a:prstGeom prst="rect">
            <a:avLst/>
          </a:prstGeom>
          <a:noFill/>
          <a:ln w="9525">
            <a:solidFill>
              <a:schemeClr val="accent1"/>
            </a:solidFill>
            <a:miter lim="800000"/>
            <a:headEnd/>
            <a:tailEnd/>
          </a:ln>
        </p:spPr>
        <p:txBody>
          <a:bodyPr wrap="none">
            <a:spAutoFit/>
          </a:bodyPr>
          <a:lstStyle/>
          <a:p>
            <a:r>
              <a:rPr lang="en-US" b="1"/>
              <a:t>Predators and prey – the Apparent Competition Hypothesis</a:t>
            </a:r>
          </a:p>
        </p:txBody>
      </p:sp>
      <p:sp>
        <p:nvSpPr>
          <p:cNvPr id="20" name="Down Arrow 19"/>
          <p:cNvSpPr/>
          <p:nvPr/>
        </p:nvSpPr>
        <p:spPr>
          <a:xfrm>
            <a:off x="2514600" y="1143000"/>
            <a:ext cx="76200" cy="838200"/>
          </a:xfrm>
          <a:prstGeom prst="downArrow">
            <a:avLst/>
          </a:prstGeom>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Down Arrow 20"/>
          <p:cNvSpPr>
            <a:spLocks noChangeArrowheads="1"/>
          </p:cNvSpPr>
          <p:nvPr/>
        </p:nvSpPr>
        <p:spPr bwMode="auto">
          <a:xfrm flipV="1">
            <a:off x="5791200" y="1143000"/>
            <a:ext cx="76200" cy="838200"/>
          </a:xfrm>
          <a:prstGeom prst="downArrow">
            <a:avLst>
              <a:gd name="adj1" fmla="val 50000"/>
              <a:gd name="adj2" fmla="val 50009"/>
            </a:avLst>
          </a:prstGeom>
          <a:solidFill>
            <a:schemeClr val="accent1"/>
          </a:solidFill>
          <a:ln w="25400" algn="ctr">
            <a:solidFill>
              <a:srgbClr val="385D8A"/>
            </a:solidFill>
            <a:miter lim="800000"/>
            <a:headEnd/>
            <a:tailEnd/>
          </a:ln>
        </p:spPr>
        <p:txBody>
          <a:bodyPr rot="10800000" anchor="ctr"/>
          <a:lstStyle/>
          <a:p>
            <a:pPr algn="ctr">
              <a:defRPr/>
            </a:pPr>
            <a:endParaRPr lang="en-US">
              <a:solidFill>
                <a:schemeClr val="lt1"/>
              </a:solidFill>
              <a:latin typeface="+mn-lt"/>
            </a:endParaRPr>
          </a:p>
        </p:txBody>
      </p:sp>
      <p:sp>
        <p:nvSpPr>
          <p:cNvPr id="22" name="Down Arrow 21"/>
          <p:cNvSpPr/>
          <p:nvPr/>
        </p:nvSpPr>
        <p:spPr>
          <a:xfrm flipV="1">
            <a:off x="8839200" y="914400"/>
            <a:ext cx="76200" cy="838200"/>
          </a:xfrm>
          <a:prstGeom prst="down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TextBox 17"/>
          <p:cNvSpPr txBox="1">
            <a:spLocks noChangeArrowheads="1"/>
          </p:cNvSpPr>
          <p:nvPr/>
        </p:nvSpPr>
        <p:spPr bwMode="auto">
          <a:xfrm>
            <a:off x="0" y="1066800"/>
            <a:ext cx="2762250" cy="366713"/>
          </a:xfrm>
          <a:prstGeom prst="rect">
            <a:avLst/>
          </a:prstGeom>
          <a:noFill/>
          <a:ln w="9525">
            <a:noFill/>
            <a:miter lim="800000"/>
            <a:headEnd/>
            <a:tailEnd/>
          </a:ln>
        </p:spPr>
        <p:txBody>
          <a:bodyPr wrap="none">
            <a:spAutoFit/>
          </a:bodyPr>
          <a:lstStyle/>
          <a:p>
            <a:r>
              <a:rPr lang="en-US"/>
              <a:t>Plant-feeding Nematodes</a:t>
            </a:r>
          </a:p>
        </p:txBody>
      </p:sp>
      <p:sp>
        <p:nvSpPr>
          <p:cNvPr id="24" name="TextBox 17"/>
          <p:cNvSpPr txBox="1">
            <a:spLocks noChangeArrowheads="1"/>
          </p:cNvSpPr>
          <p:nvPr/>
        </p:nvSpPr>
        <p:spPr bwMode="auto">
          <a:xfrm>
            <a:off x="2895600" y="914400"/>
            <a:ext cx="2838450" cy="646113"/>
          </a:xfrm>
          <a:prstGeom prst="rect">
            <a:avLst/>
          </a:prstGeom>
          <a:noFill/>
          <a:ln w="9525">
            <a:noFill/>
            <a:miter lim="800000"/>
            <a:headEnd/>
            <a:tailEnd/>
          </a:ln>
        </p:spPr>
        <p:txBody>
          <a:bodyPr>
            <a:spAutoFit/>
          </a:bodyPr>
          <a:lstStyle/>
          <a:p>
            <a:pPr algn="ctr"/>
            <a:r>
              <a:rPr lang="en-US"/>
              <a:t>Fungal-, bacterial-feeding </a:t>
            </a:r>
          </a:p>
          <a:p>
            <a:pPr algn="ctr"/>
            <a:r>
              <a:rPr lang="en-US"/>
              <a:t>Nematodes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37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36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36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36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36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5" grpId="0"/>
      <p:bldP spid="15378" grpId="0"/>
      <p:bldP spid="15373" grpId="0"/>
      <p:bldP spid="22" grpId="0" animBg="1"/>
      <p:bldP spid="2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p:nvPr>
        </p:nvSpPr>
        <p:spPr>
          <a:xfrm>
            <a:off x="457200" y="0"/>
            <a:ext cx="8229600" cy="1143000"/>
          </a:xfrm>
        </p:spPr>
        <p:txBody>
          <a:bodyPr/>
          <a:lstStyle/>
          <a:p>
            <a:r>
              <a:rPr lang="en-US" sz="2800" dirty="0" smtClean="0"/>
              <a:t>Trophic cascades: amplifiable and target prey</a:t>
            </a:r>
            <a:br>
              <a:rPr lang="en-US" sz="2800" dirty="0" smtClean="0"/>
            </a:br>
            <a:r>
              <a:rPr lang="en-US" sz="2800" dirty="0" smtClean="0"/>
              <a:t>The Apparent Competition Hypothesis</a:t>
            </a:r>
          </a:p>
        </p:txBody>
      </p:sp>
      <p:grpSp>
        <p:nvGrpSpPr>
          <p:cNvPr id="2" name="Group 32"/>
          <p:cNvGrpSpPr>
            <a:grpSpLocks/>
          </p:cNvGrpSpPr>
          <p:nvPr/>
        </p:nvGrpSpPr>
        <p:grpSpPr bwMode="auto">
          <a:xfrm>
            <a:off x="1295400" y="1676400"/>
            <a:ext cx="6400800" cy="4329113"/>
            <a:chOff x="609600" y="2286000"/>
            <a:chExt cx="6400800" cy="4329112"/>
          </a:xfrm>
        </p:grpSpPr>
        <p:sp>
          <p:nvSpPr>
            <p:cNvPr id="16389" name="Text Box 3"/>
            <p:cNvSpPr txBox="1">
              <a:spLocks noChangeArrowheads="1"/>
            </p:cNvSpPr>
            <p:nvPr/>
          </p:nvSpPr>
          <p:spPr bwMode="auto">
            <a:xfrm>
              <a:off x="5143500" y="5638800"/>
              <a:ext cx="1695450" cy="366712"/>
            </a:xfrm>
            <a:prstGeom prst="rect">
              <a:avLst/>
            </a:prstGeom>
            <a:noFill/>
            <a:ln w="12700">
              <a:solidFill>
                <a:schemeClr val="tx1"/>
              </a:solidFill>
              <a:miter lim="800000"/>
              <a:headEnd/>
              <a:tailEnd/>
            </a:ln>
          </p:spPr>
          <p:txBody>
            <a:bodyPr wrap="none">
              <a:spAutoFit/>
            </a:bodyPr>
            <a:lstStyle/>
            <a:p>
              <a:pPr algn="ctr"/>
              <a:r>
                <a:rPr lang="en-US"/>
                <a:t>Organic Matter</a:t>
              </a:r>
            </a:p>
          </p:txBody>
        </p:sp>
        <p:sp>
          <p:nvSpPr>
            <p:cNvPr id="16390" name="Text Box 4"/>
            <p:cNvSpPr txBox="1">
              <a:spLocks noChangeArrowheads="1"/>
            </p:cNvSpPr>
            <p:nvPr/>
          </p:nvSpPr>
          <p:spPr bwMode="auto">
            <a:xfrm>
              <a:off x="4972050" y="4459287"/>
              <a:ext cx="2038350" cy="366712"/>
            </a:xfrm>
            <a:prstGeom prst="rect">
              <a:avLst/>
            </a:prstGeom>
            <a:noFill/>
            <a:ln w="9525">
              <a:noFill/>
              <a:miter lim="800000"/>
              <a:headEnd/>
              <a:tailEnd/>
            </a:ln>
          </p:spPr>
          <p:txBody>
            <a:bodyPr wrap="none">
              <a:spAutoFit/>
            </a:bodyPr>
            <a:lstStyle/>
            <a:p>
              <a:r>
                <a:rPr lang="en-US"/>
                <a:t>Microbial Biomass</a:t>
              </a:r>
            </a:p>
          </p:txBody>
        </p:sp>
        <p:sp>
          <p:nvSpPr>
            <p:cNvPr id="16391" name="Text Box 5"/>
            <p:cNvSpPr txBox="1">
              <a:spLocks noChangeArrowheads="1"/>
            </p:cNvSpPr>
            <p:nvPr/>
          </p:nvSpPr>
          <p:spPr bwMode="auto">
            <a:xfrm>
              <a:off x="5073650" y="3316287"/>
              <a:ext cx="1835150" cy="366712"/>
            </a:xfrm>
            <a:prstGeom prst="rect">
              <a:avLst/>
            </a:prstGeom>
            <a:noFill/>
            <a:ln w="12700">
              <a:solidFill>
                <a:schemeClr val="tx1"/>
              </a:solidFill>
              <a:miter lim="800000"/>
              <a:headEnd/>
              <a:tailEnd/>
            </a:ln>
          </p:spPr>
          <p:txBody>
            <a:bodyPr wrap="none">
              <a:spAutoFit/>
            </a:bodyPr>
            <a:lstStyle/>
            <a:p>
              <a:r>
                <a:rPr lang="en-US"/>
                <a:t>Amplifiable Prey</a:t>
              </a:r>
            </a:p>
          </p:txBody>
        </p:sp>
        <p:sp>
          <p:nvSpPr>
            <p:cNvPr id="16392" name="Text Box 6"/>
            <p:cNvSpPr txBox="1">
              <a:spLocks noChangeArrowheads="1"/>
            </p:cNvSpPr>
            <p:nvPr/>
          </p:nvSpPr>
          <p:spPr bwMode="auto">
            <a:xfrm>
              <a:off x="2447925" y="2286000"/>
              <a:ext cx="2292350" cy="366712"/>
            </a:xfrm>
            <a:prstGeom prst="rect">
              <a:avLst/>
            </a:prstGeom>
            <a:noFill/>
            <a:ln w="12700">
              <a:solidFill>
                <a:srgbClr val="007434"/>
              </a:solidFill>
              <a:miter lim="800000"/>
              <a:headEnd/>
              <a:tailEnd/>
            </a:ln>
          </p:spPr>
          <p:txBody>
            <a:bodyPr wrap="none">
              <a:spAutoFit/>
            </a:bodyPr>
            <a:lstStyle/>
            <a:p>
              <a:pPr algn="ctr"/>
              <a:r>
                <a:rPr lang="en-US"/>
                <a:t>Predator Nematodes</a:t>
              </a:r>
            </a:p>
          </p:txBody>
        </p:sp>
        <p:sp>
          <p:nvSpPr>
            <p:cNvPr id="16393" name="Line 15"/>
            <p:cNvSpPr>
              <a:spLocks noChangeShapeType="1"/>
            </p:cNvSpPr>
            <p:nvPr/>
          </p:nvSpPr>
          <p:spPr bwMode="auto">
            <a:xfrm flipV="1">
              <a:off x="5943600" y="4840287"/>
              <a:ext cx="0" cy="762000"/>
            </a:xfrm>
            <a:prstGeom prst="line">
              <a:avLst/>
            </a:prstGeom>
            <a:noFill/>
            <a:ln w="12700">
              <a:solidFill>
                <a:schemeClr val="tx1"/>
              </a:solidFill>
              <a:round/>
              <a:headEnd/>
              <a:tailEnd type="triangle" w="med" len="med"/>
            </a:ln>
          </p:spPr>
          <p:txBody>
            <a:bodyPr/>
            <a:lstStyle/>
            <a:p>
              <a:endParaRPr lang="en-US"/>
            </a:p>
          </p:txBody>
        </p:sp>
        <p:sp>
          <p:nvSpPr>
            <p:cNvPr id="16394" name="Text Box 17"/>
            <p:cNvSpPr txBox="1">
              <a:spLocks noChangeArrowheads="1"/>
            </p:cNvSpPr>
            <p:nvPr/>
          </p:nvSpPr>
          <p:spPr bwMode="auto">
            <a:xfrm>
              <a:off x="609600" y="3621087"/>
              <a:ext cx="1447800" cy="366712"/>
            </a:xfrm>
            <a:prstGeom prst="rect">
              <a:avLst/>
            </a:prstGeom>
            <a:noFill/>
            <a:ln w="12700">
              <a:solidFill>
                <a:schemeClr val="tx1"/>
              </a:solidFill>
              <a:miter lim="800000"/>
              <a:headEnd/>
              <a:tailEnd/>
            </a:ln>
          </p:spPr>
          <p:txBody>
            <a:bodyPr>
              <a:spAutoFit/>
            </a:bodyPr>
            <a:lstStyle/>
            <a:p>
              <a:r>
                <a:rPr lang="en-US"/>
                <a:t>Target Prey</a:t>
              </a:r>
            </a:p>
          </p:txBody>
        </p:sp>
        <p:sp>
          <p:nvSpPr>
            <p:cNvPr id="16395" name="Line 18"/>
            <p:cNvSpPr>
              <a:spLocks noChangeShapeType="1"/>
            </p:cNvSpPr>
            <p:nvPr/>
          </p:nvSpPr>
          <p:spPr bwMode="auto">
            <a:xfrm flipV="1">
              <a:off x="5943600" y="3697287"/>
              <a:ext cx="0" cy="762000"/>
            </a:xfrm>
            <a:prstGeom prst="line">
              <a:avLst/>
            </a:prstGeom>
            <a:noFill/>
            <a:ln w="12700">
              <a:solidFill>
                <a:schemeClr val="tx1"/>
              </a:solidFill>
              <a:round/>
              <a:headEnd/>
              <a:tailEnd type="triangle" w="med" len="med"/>
            </a:ln>
          </p:spPr>
          <p:txBody>
            <a:bodyPr/>
            <a:lstStyle/>
            <a:p>
              <a:endParaRPr lang="en-US"/>
            </a:p>
          </p:txBody>
        </p:sp>
        <p:sp>
          <p:nvSpPr>
            <p:cNvPr id="16396" name="Line 20"/>
            <p:cNvSpPr>
              <a:spLocks noChangeShapeType="1"/>
            </p:cNvSpPr>
            <p:nvPr/>
          </p:nvSpPr>
          <p:spPr bwMode="auto">
            <a:xfrm flipH="1" flipV="1">
              <a:off x="4343400" y="2706687"/>
              <a:ext cx="914400" cy="609600"/>
            </a:xfrm>
            <a:prstGeom prst="line">
              <a:avLst/>
            </a:prstGeom>
            <a:noFill/>
            <a:ln w="12700">
              <a:solidFill>
                <a:schemeClr val="tx1"/>
              </a:solidFill>
              <a:round/>
              <a:headEnd/>
              <a:tailEnd type="triangle" w="med" len="med"/>
            </a:ln>
          </p:spPr>
          <p:txBody>
            <a:bodyPr/>
            <a:lstStyle/>
            <a:p>
              <a:endParaRPr lang="en-US"/>
            </a:p>
          </p:txBody>
        </p:sp>
        <p:sp>
          <p:nvSpPr>
            <p:cNvPr id="16397" name="Line 22"/>
            <p:cNvSpPr>
              <a:spLocks noChangeShapeType="1"/>
            </p:cNvSpPr>
            <p:nvPr/>
          </p:nvSpPr>
          <p:spPr bwMode="auto">
            <a:xfrm flipH="1">
              <a:off x="1524000" y="2706687"/>
              <a:ext cx="1219200" cy="874712"/>
            </a:xfrm>
            <a:prstGeom prst="line">
              <a:avLst/>
            </a:prstGeom>
            <a:noFill/>
            <a:ln w="12700">
              <a:solidFill>
                <a:schemeClr val="tx1"/>
              </a:solidFill>
              <a:round/>
              <a:headEnd type="triangle" w="med" len="med"/>
              <a:tailEnd/>
            </a:ln>
          </p:spPr>
          <p:txBody>
            <a:bodyPr/>
            <a:lstStyle/>
            <a:p>
              <a:endParaRPr lang="en-US"/>
            </a:p>
          </p:txBody>
        </p:sp>
        <p:sp>
          <p:nvSpPr>
            <p:cNvPr id="16398" name="Text Box 23"/>
            <p:cNvSpPr txBox="1">
              <a:spLocks noChangeArrowheads="1"/>
            </p:cNvSpPr>
            <p:nvPr/>
          </p:nvSpPr>
          <p:spPr bwMode="auto">
            <a:xfrm>
              <a:off x="2025650" y="2759075"/>
              <a:ext cx="260350" cy="366712"/>
            </a:xfrm>
            <a:prstGeom prst="rect">
              <a:avLst/>
            </a:prstGeom>
            <a:noFill/>
            <a:ln w="9525">
              <a:noFill/>
              <a:miter lim="800000"/>
              <a:headEnd/>
              <a:tailEnd/>
            </a:ln>
          </p:spPr>
          <p:txBody>
            <a:bodyPr wrap="none">
              <a:spAutoFit/>
            </a:bodyPr>
            <a:lstStyle/>
            <a:p>
              <a:r>
                <a:rPr lang="en-US" b="1"/>
                <a:t>-</a:t>
              </a:r>
            </a:p>
          </p:txBody>
        </p:sp>
        <p:sp>
          <p:nvSpPr>
            <p:cNvPr id="16399" name="AutoShape 28"/>
            <p:cNvSpPr>
              <a:spLocks noChangeArrowheads="1"/>
            </p:cNvSpPr>
            <p:nvPr/>
          </p:nvSpPr>
          <p:spPr bwMode="auto">
            <a:xfrm rot="1701298">
              <a:off x="4876800" y="3011487"/>
              <a:ext cx="228600" cy="228600"/>
            </a:xfrm>
            <a:prstGeom prst="flowChartCollate">
              <a:avLst/>
            </a:prstGeom>
            <a:noFill/>
            <a:ln w="9525">
              <a:solidFill>
                <a:schemeClr val="tx1"/>
              </a:solidFill>
              <a:miter lim="800000"/>
              <a:headEnd/>
              <a:tailEnd/>
            </a:ln>
          </p:spPr>
          <p:txBody>
            <a:bodyPr wrap="none" anchor="ctr"/>
            <a:lstStyle/>
            <a:p>
              <a:pPr algn="ctr"/>
              <a:endParaRPr lang="en-US"/>
            </a:p>
          </p:txBody>
        </p:sp>
        <p:sp>
          <p:nvSpPr>
            <p:cNvPr id="16400" name="AutoShape 29"/>
            <p:cNvSpPr>
              <a:spLocks noChangeArrowheads="1"/>
            </p:cNvSpPr>
            <p:nvPr/>
          </p:nvSpPr>
          <p:spPr bwMode="auto">
            <a:xfrm rot="-2444839">
              <a:off x="1981200" y="3087687"/>
              <a:ext cx="228600" cy="228600"/>
            </a:xfrm>
            <a:prstGeom prst="flowChartCollate">
              <a:avLst/>
            </a:prstGeom>
            <a:noFill/>
            <a:ln w="9525">
              <a:solidFill>
                <a:schemeClr val="tx1"/>
              </a:solidFill>
              <a:miter lim="800000"/>
              <a:headEnd/>
              <a:tailEnd/>
            </a:ln>
          </p:spPr>
          <p:txBody>
            <a:bodyPr wrap="none" anchor="ctr"/>
            <a:lstStyle/>
            <a:p>
              <a:endParaRPr lang="en-US"/>
            </a:p>
          </p:txBody>
        </p:sp>
        <p:sp>
          <p:nvSpPr>
            <p:cNvPr id="16401" name="Text Box 26"/>
            <p:cNvSpPr txBox="1">
              <a:spLocks noChangeArrowheads="1"/>
            </p:cNvSpPr>
            <p:nvPr/>
          </p:nvSpPr>
          <p:spPr bwMode="auto">
            <a:xfrm>
              <a:off x="3505200" y="6248400"/>
              <a:ext cx="1365250" cy="366712"/>
            </a:xfrm>
            <a:prstGeom prst="rect">
              <a:avLst/>
            </a:prstGeom>
            <a:noFill/>
            <a:ln w="12700">
              <a:solidFill>
                <a:schemeClr val="tx1"/>
              </a:solidFill>
              <a:miter lim="800000"/>
              <a:headEnd/>
              <a:tailEnd/>
            </a:ln>
          </p:spPr>
          <p:txBody>
            <a:bodyPr wrap="none">
              <a:spAutoFit/>
            </a:bodyPr>
            <a:lstStyle/>
            <a:p>
              <a:pPr algn="ctr"/>
              <a:r>
                <a:rPr lang="en-US"/>
                <a:t>Plant Roots</a:t>
              </a:r>
            </a:p>
          </p:txBody>
        </p:sp>
        <p:sp>
          <p:nvSpPr>
            <p:cNvPr id="16402" name="Line 87"/>
            <p:cNvSpPr>
              <a:spLocks noChangeShapeType="1"/>
            </p:cNvSpPr>
            <p:nvPr/>
          </p:nvSpPr>
          <p:spPr bwMode="auto">
            <a:xfrm flipH="1" flipV="1">
              <a:off x="990600" y="6431756"/>
              <a:ext cx="2514600" cy="0"/>
            </a:xfrm>
            <a:prstGeom prst="line">
              <a:avLst/>
            </a:prstGeom>
            <a:noFill/>
            <a:ln w="12700">
              <a:solidFill>
                <a:schemeClr val="tx1"/>
              </a:solidFill>
              <a:round/>
              <a:headEnd/>
              <a:tailEnd/>
            </a:ln>
          </p:spPr>
          <p:txBody>
            <a:bodyPr/>
            <a:lstStyle/>
            <a:p>
              <a:endParaRPr lang="en-US"/>
            </a:p>
          </p:txBody>
        </p:sp>
        <p:cxnSp>
          <p:nvCxnSpPr>
            <p:cNvPr id="25" name="Straight Arrow Connector 24"/>
            <p:cNvCxnSpPr>
              <a:stCxn id="16402" idx="1"/>
            </p:cNvCxnSpPr>
            <p:nvPr/>
          </p:nvCxnSpPr>
          <p:spPr>
            <a:xfrm rot="5400000" flipH="1" flipV="1">
              <a:off x="-205581" y="5234780"/>
              <a:ext cx="2393949" cy="158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404" name="Text Box 28"/>
            <p:cNvSpPr txBox="1">
              <a:spLocks noChangeArrowheads="1"/>
            </p:cNvSpPr>
            <p:nvPr/>
          </p:nvSpPr>
          <p:spPr bwMode="auto">
            <a:xfrm>
              <a:off x="673100" y="6096000"/>
              <a:ext cx="317500" cy="366712"/>
            </a:xfrm>
            <a:prstGeom prst="rect">
              <a:avLst/>
            </a:prstGeom>
            <a:noFill/>
            <a:ln w="9525">
              <a:noFill/>
              <a:miter lim="800000"/>
              <a:headEnd/>
              <a:tailEnd/>
            </a:ln>
          </p:spPr>
          <p:txBody>
            <a:bodyPr wrap="none">
              <a:spAutoFit/>
            </a:bodyPr>
            <a:lstStyle/>
            <a:p>
              <a:r>
                <a:rPr lang="en-US" b="1"/>
                <a:t>+</a:t>
              </a:r>
            </a:p>
          </p:txBody>
        </p:sp>
        <p:cxnSp>
          <p:nvCxnSpPr>
            <p:cNvPr id="27" name="Straight Arrow Connector 26"/>
            <p:cNvCxnSpPr/>
            <p:nvPr/>
          </p:nvCxnSpPr>
          <p:spPr>
            <a:xfrm flipV="1">
              <a:off x="4495800" y="6019799"/>
              <a:ext cx="1295400" cy="22860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406" name="Text Box 21"/>
            <p:cNvSpPr txBox="1">
              <a:spLocks noChangeArrowheads="1"/>
            </p:cNvSpPr>
            <p:nvPr/>
          </p:nvSpPr>
          <p:spPr bwMode="auto">
            <a:xfrm>
              <a:off x="5029200" y="6110287"/>
              <a:ext cx="317500" cy="366713"/>
            </a:xfrm>
            <a:prstGeom prst="rect">
              <a:avLst/>
            </a:prstGeom>
            <a:noFill/>
            <a:ln w="12700">
              <a:noFill/>
              <a:miter lim="800000"/>
              <a:headEnd/>
              <a:tailEnd/>
            </a:ln>
          </p:spPr>
          <p:txBody>
            <a:bodyPr wrap="none">
              <a:spAutoFit/>
            </a:bodyPr>
            <a:lstStyle/>
            <a:p>
              <a:r>
                <a:rPr lang="en-US" b="1"/>
                <a:t>+</a:t>
              </a:r>
            </a:p>
          </p:txBody>
        </p:sp>
        <p:sp>
          <p:nvSpPr>
            <p:cNvPr id="16407" name="AutoShape 90"/>
            <p:cNvSpPr>
              <a:spLocks noChangeArrowheads="1"/>
            </p:cNvSpPr>
            <p:nvPr/>
          </p:nvSpPr>
          <p:spPr bwMode="auto">
            <a:xfrm rot="-5400000">
              <a:off x="885278" y="5791200"/>
              <a:ext cx="228600" cy="228600"/>
            </a:xfrm>
            <a:prstGeom prst="flowChartCollate">
              <a:avLst/>
            </a:prstGeom>
            <a:noFill/>
            <a:ln w="9525">
              <a:solidFill>
                <a:schemeClr val="tx1"/>
              </a:solidFill>
              <a:miter lim="800000"/>
              <a:headEnd/>
              <a:tailEnd/>
            </a:ln>
          </p:spPr>
          <p:txBody>
            <a:bodyPr wrap="none" anchor="ctr"/>
            <a:lstStyle/>
            <a:p>
              <a:endParaRPr lang="en-US"/>
            </a:p>
          </p:txBody>
        </p:sp>
        <p:sp>
          <p:nvSpPr>
            <p:cNvPr id="16408" name="Text Box 21"/>
            <p:cNvSpPr txBox="1">
              <a:spLocks noChangeArrowheads="1"/>
            </p:cNvSpPr>
            <p:nvPr/>
          </p:nvSpPr>
          <p:spPr bwMode="auto">
            <a:xfrm>
              <a:off x="5930900" y="5119687"/>
              <a:ext cx="317500" cy="366713"/>
            </a:xfrm>
            <a:prstGeom prst="rect">
              <a:avLst/>
            </a:prstGeom>
            <a:noFill/>
            <a:ln w="12700">
              <a:noFill/>
              <a:miter lim="800000"/>
              <a:headEnd/>
              <a:tailEnd/>
            </a:ln>
          </p:spPr>
          <p:txBody>
            <a:bodyPr wrap="none">
              <a:spAutoFit/>
            </a:bodyPr>
            <a:lstStyle/>
            <a:p>
              <a:r>
                <a:rPr lang="en-US" b="1"/>
                <a:t>+</a:t>
              </a:r>
            </a:p>
          </p:txBody>
        </p:sp>
        <p:sp>
          <p:nvSpPr>
            <p:cNvPr id="16409" name="Text Box 21"/>
            <p:cNvSpPr txBox="1">
              <a:spLocks noChangeArrowheads="1"/>
            </p:cNvSpPr>
            <p:nvPr/>
          </p:nvSpPr>
          <p:spPr bwMode="auto">
            <a:xfrm>
              <a:off x="5943600" y="3962400"/>
              <a:ext cx="317500" cy="366713"/>
            </a:xfrm>
            <a:prstGeom prst="rect">
              <a:avLst/>
            </a:prstGeom>
            <a:noFill/>
            <a:ln w="12700">
              <a:noFill/>
              <a:miter lim="800000"/>
              <a:headEnd/>
              <a:tailEnd/>
            </a:ln>
          </p:spPr>
          <p:txBody>
            <a:bodyPr wrap="none">
              <a:spAutoFit/>
            </a:bodyPr>
            <a:lstStyle/>
            <a:p>
              <a:r>
                <a:rPr lang="en-US" b="1"/>
                <a:t>+</a:t>
              </a:r>
            </a:p>
          </p:txBody>
        </p:sp>
        <p:sp>
          <p:nvSpPr>
            <p:cNvPr id="16410" name="Text Box 21"/>
            <p:cNvSpPr txBox="1">
              <a:spLocks noChangeArrowheads="1"/>
            </p:cNvSpPr>
            <p:nvPr/>
          </p:nvSpPr>
          <p:spPr bwMode="auto">
            <a:xfrm>
              <a:off x="4724400" y="2757487"/>
              <a:ext cx="317500" cy="366713"/>
            </a:xfrm>
            <a:prstGeom prst="rect">
              <a:avLst/>
            </a:prstGeom>
            <a:noFill/>
            <a:ln w="12700">
              <a:noFill/>
              <a:miter lim="800000"/>
              <a:headEnd/>
              <a:tailEnd/>
            </a:ln>
          </p:spPr>
          <p:txBody>
            <a:bodyPr wrap="none">
              <a:spAutoFit/>
            </a:bodyPr>
            <a:lstStyle/>
            <a:p>
              <a:r>
                <a:rPr lang="en-US" b="1"/>
                <a:t>+</a:t>
              </a:r>
            </a:p>
          </p:txBody>
        </p:sp>
      </p:grpSp>
      <p:sp>
        <p:nvSpPr>
          <p:cNvPr id="31" name="Rectangle 30"/>
          <p:cNvSpPr/>
          <p:nvPr/>
        </p:nvSpPr>
        <p:spPr>
          <a:xfrm>
            <a:off x="838200" y="1524000"/>
            <a:ext cx="7391400" cy="472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50"/>
          <p:cNvGrpSpPr/>
          <p:nvPr/>
        </p:nvGrpSpPr>
        <p:grpSpPr>
          <a:xfrm>
            <a:off x="1820862" y="2514600"/>
            <a:ext cx="3714480" cy="2884487"/>
            <a:chOff x="1820862" y="2514600"/>
            <a:chExt cx="3714480" cy="2884487"/>
          </a:xfrm>
        </p:grpSpPr>
        <p:sp>
          <p:nvSpPr>
            <p:cNvPr id="38" name="TextBox 37"/>
            <p:cNvSpPr txBox="1">
              <a:spLocks noChangeArrowheads="1"/>
            </p:cNvSpPr>
            <p:nvPr/>
          </p:nvSpPr>
          <p:spPr bwMode="auto">
            <a:xfrm>
              <a:off x="2922587" y="2514600"/>
              <a:ext cx="312738" cy="369888"/>
            </a:xfrm>
            <a:prstGeom prst="rect">
              <a:avLst/>
            </a:prstGeom>
            <a:noFill/>
            <a:ln w="9525">
              <a:noFill/>
              <a:miter lim="800000"/>
              <a:headEnd/>
              <a:tailEnd/>
            </a:ln>
          </p:spPr>
          <p:txBody>
            <a:bodyPr wrap="none">
              <a:spAutoFit/>
            </a:bodyPr>
            <a:lstStyle/>
            <a:p>
              <a:r>
                <a:rPr lang="en-US" b="1" dirty="0"/>
                <a:t>x</a:t>
              </a:r>
            </a:p>
          </p:txBody>
        </p:sp>
        <p:sp>
          <p:nvSpPr>
            <p:cNvPr id="39" name="TextBox 38"/>
            <p:cNvSpPr txBox="1">
              <a:spLocks noChangeArrowheads="1"/>
            </p:cNvSpPr>
            <p:nvPr/>
          </p:nvSpPr>
          <p:spPr bwMode="auto">
            <a:xfrm>
              <a:off x="1820862" y="5029200"/>
              <a:ext cx="312738" cy="369887"/>
            </a:xfrm>
            <a:prstGeom prst="rect">
              <a:avLst/>
            </a:prstGeom>
            <a:noFill/>
            <a:ln w="9525">
              <a:noFill/>
              <a:miter lim="800000"/>
              <a:headEnd/>
              <a:tailEnd/>
            </a:ln>
          </p:spPr>
          <p:txBody>
            <a:bodyPr wrap="none">
              <a:spAutoFit/>
            </a:bodyPr>
            <a:lstStyle/>
            <a:p>
              <a:r>
                <a:rPr lang="en-US" b="1" dirty="0"/>
                <a:t>y</a:t>
              </a:r>
            </a:p>
          </p:txBody>
        </p:sp>
        <p:sp>
          <p:nvSpPr>
            <p:cNvPr id="40" name="TextBox 39"/>
            <p:cNvSpPr txBox="1">
              <a:spLocks noChangeArrowheads="1"/>
            </p:cNvSpPr>
            <p:nvPr/>
          </p:nvSpPr>
          <p:spPr bwMode="auto">
            <a:xfrm>
              <a:off x="2693987" y="4419600"/>
              <a:ext cx="2841355" cy="369332"/>
            </a:xfrm>
            <a:prstGeom prst="rect">
              <a:avLst/>
            </a:prstGeom>
            <a:noFill/>
            <a:ln w="9525">
              <a:noFill/>
              <a:miter lim="800000"/>
              <a:headEnd/>
              <a:tailEnd/>
            </a:ln>
          </p:spPr>
          <p:txBody>
            <a:bodyPr wrap="none">
              <a:spAutoFit/>
            </a:bodyPr>
            <a:lstStyle/>
            <a:p>
              <a:r>
                <a:rPr lang="en-US" b="1" dirty="0"/>
                <a:t>Goal: </a:t>
              </a:r>
              <a:r>
                <a:rPr lang="en-US" b="1" dirty="0" err="1" smtClean="0"/>
                <a:t>x.Pred</a:t>
              </a:r>
              <a:r>
                <a:rPr lang="en-US" b="1" dirty="0" smtClean="0"/>
                <a:t> </a:t>
              </a:r>
              <a:r>
                <a:rPr lang="en-US" b="1" dirty="0"/>
                <a:t>&gt; </a:t>
              </a:r>
              <a:r>
                <a:rPr lang="en-US" b="1" dirty="0" err="1" smtClean="0"/>
                <a:t>y.TgtPrey</a:t>
              </a:r>
              <a:endParaRPr lang="en-US" b="1" dirty="0"/>
            </a:p>
          </p:txBody>
        </p:sp>
      </p:grpSp>
      <p:grpSp>
        <p:nvGrpSpPr>
          <p:cNvPr id="4" name="Group 49"/>
          <p:cNvGrpSpPr/>
          <p:nvPr/>
        </p:nvGrpSpPr>
        <p:grpSpPr>
          <a:xfrm>
            <a:off x="5919406" y="5395914"/>
            <a:ext cx="2538794" cy="1233486"/>
            <a:chOff x="5919406" y="5395914"/>
            <a:chExt cx="2538794" cy="1233486"/>
          </a:xfrm>
        </p:grpSpPr>
        <p:sp>
          <p:nvSpPr>
            <p:cNvPr id="41" name="Text Box 26"/>
            <p:cNvSpPr txBox="1">
              <a:spLocks noChangeArrowheads="1"/>
            </p:cNvSpPr>
            <p:nvPr/>
          </p:nvSpPr>
          <p:spPr bwMode="auto">
            <a:xfrm>
              <a:off x="5919406" y="5864781"/>
              <a:ext cx="697627" cy="369332"/>
            </a:xfrm>
            <a:prstGeom prst="rect">
              <a:avLst/>
            </a:prstGeom>
            <a:noFill/>
            <a:ln w="12700">
              <a:solidFill>
                <a:schemeClr val="tx1"/>
              </a:solidFill>
              <a:miter lim="800000"/>
              <a:headEnd/>
              <a:tailEnd/>
            </a:ln>
          </p:spPr>
          <p:txBody>
            <a:bodyPr wrap="none">
              <a:spAutoFit/>
            </a:bodyPr>
            <a:lstStyle/>
            <a:p>
              <a:pPr algn="ctr"/>
              <a:r>
                <a:rPr lang="en-US" dirty="0" smtClean="0"/>
                <a:t>Litter</a:t>
              </a:r>
              <a:endParaRPr lang="en-US" dirty="0"/>
            </a:p>
          </p:txBody>
        </p:sp>
        <p:sp>
          <p:nvSpPr>
            <p:cNvPr id="42" name="Text Box 26"/>
            <p:cNvSpPr txBox="1">
              <a:spLocks noChangeArrowheads="1"/>
            </p:cNvSpPr>
            <p:nvPr/>
          </p:nvSpPr>
          <p:spPr bwMode="auto">
            <a:xfrm>
              <a:off x="6516643" y="6260068"/>
              <a:ext cx="1941557" cy="369332"/>
            </a:xfrm>
            <a:prstGeom prst="rect">
              <a:avLst/>
            </a:prstGeom>
            <a:noFill/>
            <a:ln w="12700">
              <a:solidFill>
                <a:schemeClr val="tx1"/>
              </a:solidFill>
              <a:miter lim="800000"/>
              <a:headEnd/>
              <a:tailEnd/>
            </a:ln>
          </p:spPr>
          <p:txBody>
            <a:bodyPr wrap="none">
              <a:spAutoFit/>
            </a:bodyPr>
            <a:lstStyle/>
            <a:p>
              <a:pPr algn="ctr"/>
              <a:r>
                <a:rPr lang="en-US" dirty="0" smtClean="0"/>
                <a:t>External Sources</a:t>
              </a:r>
              <a:endParaRPr lang="en-US" dirty="0"/>
            </a:p>
          </p:txBody>
        </p:sp>
        <p:cxnSp>
          <p:nvCxnSpPr>
            <p:cNvPr id="43" name="Straight Arrow Connector 42"/>
            <p:cNvCxnSpPr>
              <a:stCxn id="41" idx="0"/>
              <a:endCxn id="16389" idx="2"/>
            </p:cNvCxnSpPr>
            <p:nvPr/>
          </p:nvCxnSpPr>
          <p:spPr>
            <a:xfrm rot="5400000" flipH="1" flipV="1">
              <a:off x="6238188" y="5425945"/>
              <a:ext cx="468868" cy="40880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Text Box 21"/>
            <p:cNvSpPr txBox="1">
              <a:spLocks noChangeArrowheads="1"/>
            </p:cNvSpPr>
            <p:nvPr/>
          </p:nvSpPr>
          <p:spPr bwMode="auto">
            <a:xfrm>
              <a:off x="6480943" y="5483781"/>
              <a:ext cx="317500" cy="366712"/>
            </a:xfrm>
            <a:prstGeom prst="rect">
              <a:avLst/>
            </a:prstGeom>
            <a:noFill/>
            <a:ln w="12700">
              <a:noFill/>
              <a:miter lim="800000"/>
              <a:headEnd/>
              <a:tailEnd/>
            </a:ln>
          </p:spPr>
          <p:txBody>
            <a:bodyPr wrap="none">
              <a:spAutoFit/>
            </a:bodyPr>
            <a:lstStyle/>
            <a:p>
              <a:r>
                <a:rPr lang="en-US" b="1" dirty="0"/>
                <a:t>+</a:t>
              </a:r>
            </a:p>
          </p:txBody>
        </p:sp>
        <p:cxnSp>
          <p:nvCxnSpPr>
            <p:cNvPr id="45" name="Straight Arrow Connector 44"/>
            <p:cNvCxnSpPr/>
            <p:nvPr/>
          </p:nvCxnSpPr>
          <p:spPr>
            <a:xfrm rot="16200000" flipV="1">
              <a:off x="6677131" y="5514869"/>
              <a:ext cx="835582" cy="62624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 Box 21"/>
            <p:cNvSpPr txBox="1">
              <a:spLocks noChangeArrowheads="1"/>
            </p:cNvSpPr>
            <p:nvPr/>
          </p:nvSpPr>
          <p:spPr bwMode="auto">
            <a:xfrm>
              <a:off x="7242943" y="5879069"/>
              <a:ext cx="317500" cy="366712"/>
            </a:xfrm>
            <a:prstGeom prst="rect">
              <a:avLst/>
            </a:prstGeom>
            <a:noFill/>
            <a:ln w="12700">
              <a:noFill/>
              <a:miter lim="800000"/>
              <a:headEnd/>
              <a:tailEnd/>
            </a:ln>
          </p:spPr>
          <p:txBody>
            <a:bodyPr wrap="none">
              <a:spAutoFit/>
            </a:bodyPr>
            <a:lstStyle/>
            <a:p>
              <a:r>
                <a:rPr lang="en-US" b="1" dirty="0"/>
                <a:t>+</a:t>
              </a:r>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228600" y="228600"/>
            <a:ext cx="4594225" cy="2759075"/>
          </a:xfrm>
          <a:prstGeom prst="rect">
            <a:avLst/>
          </a:prstGeom>
          <a:noFill/>
          <a:ln w="9525">
            <a:noFill/>
            <a:miter lim="800000"/>
            <a:headEnd/>
            <a:tailEnd/>
          </a:ln>
        </p:spPr>
      </p:pic>
      <p:sp>
        <p:nvSpPr>
          <p:cNvPr id="8" name="TextBox 7"/>
          <p:cNvSpPr txBox="1">
            <a:spLocks noChangeArrowheads="1"/>
          </p:cNvSpPr>
          <p:nvPr/>
        </p:nvSpPr>
        <p:spPr bwMode="auto">
          <a:xfrm>
            <a:off x="228600" y="4114800"/>
            <a:ext cx="3121432" cy="923330"/>
          </a:xfrm>
          <a:prstGeom prst="rect">
            <a:avLst/>
          </a:prstGeom>
          <a:noFill/>
          <a:ln w="9525">
            <a:noFill/>
            <a:miter lim="800000"/>
            <a:headEnd/>
            <a:tailEnd/>
          </a:ln>
        </p:spPr>
        <p:txBody>
          <a:bodyPr wrap="none">
            <a:spAutoFit/>
          </a:bodyPr>
          <a:lstStyle/>
          <a:p>
            <a:r>
              <a:rPr lang="en-US" dirty="0"/>
              <a:t>Subtle Apparent </a:t>
            </a:r>
            <a:r>
              <a:rPr lang="en-US" dirty="0" smtClean="0"/>
              <a:t>Competition</a:t>
            </a:r>
          </a:p>
          <a:p>
            <a:endParaRPr lang="en-US" dirty="0" smtClean="0"/>
          </a:p>
          <a:p>
            <a:r>
              <a:rPr lang="en-US" dirty="0" smtClean="0"/>
              <a:t>           ………but</a:t>
            </a:r>
            <a:endParaRPr lang="en-US" dirty="0"/>
          </a:p>
        </p:txBody>
      </p:sp>
      <p:graphicFrame>
        <p:nvGraphicFramePr>
          <p:cNvPr id="10" name="Chart 9"/>
          <p:cNvGraphicFramePr>
            <a:graphicFrameLocks/>
          </p:cNvGraphicFramePr>
          <p:nvPr/>
        </p:nvGraphicFramePr>
        <p:xfrm>
          <a:off x="4267200" y="3581400"/>
          <a:ext cx="4572000" cy="2752725"/>
        </p:xfrm>
        <a:graphic>
          <a:graphicData uri="http://schemas.openxmlformats.org/drawingml/2006/chart">
            <c:chart xmlns:c="http://schemas.openxmlformats.org/drawingml/2006/chart" xmlns:r="http://schemas.openxmlformats.org/officeDocument/2006/relationships" r:id="rId3"/>
          </a:graphicData>
        </a:graphic>
      </p:graphicFrame>
      <p:sp>
        <p:nvSpPr>
          <p:cNvPr id="18438" name="TextBox 6"/>
          <p:cNvSpPr txBox="1">
            <a:spLocks noChangeArrowheads="1"/>
          </p:cNvSpPr>
          <p:nvPr/>
        </p:nvSpPr>
        <p:spPr bwMode="auto">
          <a:xfrm>
            <a:off x="5562600" y="685800"/>
            <a:ext cx="3249613" cy="369888"/>
          </a:xfrm>
          <a:prstGeom prst="rect">
            <a:avLst/>
          </a:prstGeom>
          <a:noFill/>
          <a:ln w="9525">
            <a:noFill/>
            <a:miter lim="800000"/>
            <a:headEnd/>
            <a:tailEnd/>
          </a:ln>
        </p:spPr>
        <p:txBody>
          <a:bodyPr wrap="none">
            <a:spAutoFit/>
          </a:bodyPr>
          <a:lstStyle/>
          <a:p>
            <a:r>
              <a:rPr lang="en-US"/>
              <a:t>Banana Plantations - Panama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7056</TotalTime>
  <Words>1854</Words>
  <Application>Microsoft Office PowerPoint</Application>
  <PresentationFormat>On-screen Show (4:3)</PresentationFormat>
  <Paragraphs>628</Paragraphs>
  <Slides>30</Slides>
  <Notes>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2" baseType="lpstr">
      <vt:lpstr>Office Theme</vt:lpstr>
      <vt:lpstr>Chart</vt:lpstr>
      <vt:lpstr>Slide 1</vt:lpstr>
      <vt:lpstr>Slide 2</vt:lpstr>
      <vt:lpstr>Slide 3</vt:lpstr>
      <vt:lpstr>Slide 4</vt:lpstr>
      <vt:lpstr>Slide 5</vt:lpstr>
      <vt:lpstr>Slide 6</vt:lpstr>
      <vt:lpstr>Slide 7</vt:lpstr>
      <vt:lpstr>Trophic cascades: amplifiable and target prey The Apparent Competition Hypothesis</vt:lpstr>
      <vt:lpstr>Slide 9</vt:lpstr>
      <vt:lpstr>Trophic cascades: amplifiable and target prey – the expanded model</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vector>
  </TitlesOfParts>
  <Company>University of California, Davis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Interactions, Functions and Services:  Nematodes in the Soil Food Web </dc:title>
  <dc:creator>Howard Ferris</dc:creator>
  <cp:lastModifiedBy>reviewer</cp:lastModifiedBy>
  <cp:revision>539</cp:revision>
  <dcterms:created xsi:type="dcterms:W3CDTF">2009-02-27T23:41:16Z</dcterms:created>
  <dcterms:modified xsi:type="dcterms:W3CDTF">2011-07-22T18:42:47Z</dcterms:modified>
</cp:coreProperties>
</file>